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Masters/slideMaster1.xml" ContentType="application/vnd.openxmlformats-officedocument.presentationml.slideMaster+xml"/>
  <Override PartName="/ppt/notesSlides/notesSlide1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17.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50"/>
  </p:notesMasterIdLst>
  <p:sldIdLst>
    <p:sldId id="256" r:id="rId5"/>
    <p:sldId id="258" r:id="rId6"/>
    <p:sldId id="271" r:id="rId7"/>
    <p:sldId id="259" r:id="rId8"/>
    <p:sldId id="260" r:id="rId9"/>
    <p:sldId id="283" r:id="rId10"/>
    <p:sldId id="272" r:id="rId11"/>
    <p:sldId id="280" r:id="rId12"/>
    <p:sldId id="286" r:id="rId13"/>
    <p:sldId id="315" r:id="rId14"/>
    <p:sldId id="312" r:id="rId15"/>
    <p:sldId id="313" r:id="rId16"/>
    <p:sldId id="314" r:id="rId17"/>
    <p:sldId id="287" r:id="rId18"/>
    <p:sldId id="317" r:id="rId19"/>
    <p:sldId id="316" r:id="rId20"/>
    <p:sldId id="311" r:id="rId21"/>
    <p:sldId id="261" r:id="rId22"/>
    <p:sldId id="290" r:id="rId23"/>
    <p:sldId id="304" r:id="rId24"/>
    <p:sldId id="292" r:id="rId25"/>
    <p:sldId id="293" r:id="rId26"/>
    <p:sldId id="274" r:id="rId27"/>
    <p:sldId id="294" r:id="rId28"/>
    <p:sldId id="295" r:id="rId29"/>
    <p:sldId id="296" r:id="rId30"/>
    <p:sldId id="298" r:id="rId31"/>
    <p:sldId id="299" r:id="rId32"/>
    <p:sldId id="275" r:id="rId33"/>
    <p:sldId id="263" r:id="rId34"/>
    <p:sldId id="308" r:id="rId35"/>
    <p:sldId id="276" r:id="rId36"/>
    <p:sldId id="264" r:id="rId37"/>
    <p:sldId id="262" r:id="rId38"/>
    <p:sldId id="265" r:id="rId39"/>
    <p:sldId id="266" r:id="rId40"/>
    <p:sldId id="310" r:id="rId41"/>
    <p:sldId id="277" r:id="rId42"/>
    <p:sldId id="267" r:id="rId43"/>
    <p:sldId id="300" r:id="rId44"/>
    <p:sldId id="278" r:id="rId45"/>
    <p:sldId id="279" r:id="rId46"/>
    <p:sldId id="268" r:id="rId47"/>
    <p:sldId id="281" r:id="rId48"/>
    <p:sldId id="269"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ldroup, Amanda - Division of IDEA Implementation and Preschool" initials="WA-DoIIaP" lastIdx="35" clrIdx="0">
    <p:extLst>
      <p:ext uri="{19B8F6BF-5375-455C-9EA6-DF929625EA0E}">
        <p15:presenceInfo xmlns:p15="http://schemas.microsoft.com/office/powerpoint/2012/main" userId="S::amanda.waldroup@education.ky.gov::633da4c5-7c3d-45f9-99a0-93f51f9aa78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32B62A-2AE9-4918-B7E0-C73A1F9A5C5C}" v="152" dt="2020-08-18T12:28:39.9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3" autoAdjust="0"/>
    <p:restoredTop sz="81669" autoAdjust="0"/>
  </p:normalViewPr>
  <p:slideViewPr>
    <p:cSldViewPr snapToGrid="0" snapToObjects="1">
      <p:cViewPr varScale="1">
        <p:scale>
          <a:sx n="55" d="100"/>
          <a:sy n="55" d="100"/>
        </p:scale>
        <p:origin x="1108" y="32"/>
      </p:cViewPr>
      <p:guideLst/>
    </p:cSldViewPr>
  </p:slideViewPr>
  <p:outlineViewPr>
    <p:cViewPr>
      <p:scale>
        <a:sx n="33" d="100"/>
        <a:sy n="33" d="100"/>
      </p:scale>
      <p:origin x="0" y="-20994"/>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customXml" Target="../customXml/item4.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255954-A572-41B1-8A94-D972838E13BD}" type="datetimeFigureOut">
              <a:rPr lang="en-US" smtClean="0"/>
              <a:t>8/21/2020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DD0114-7CCF-4DF3-BA9F-CA7B7C1F9A1A}" type="slidenum">
              <a:rPr lang="en-US" smtClean="0"/>
              <a:t>‹#›</a:t>
            </a:fld>
            <a:endParaRPr lang="en-US" dirty="0"/>
          </a:p>
        </p:txBody>
      </p:sp>
    </p:spTree>
    <p:extLst>
      <p:ext uri="{BB962C8B-B14F-4D97-AF65-F5344CB8AC3E}">
        <p14:creationId xmlns:p14="http://schemas.microsoft.com/office/powerpoint/2010/main" val="1342782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p>
          <a:p>
            <a:r>
              <a:rPr lang="en-US" dirty="0"/>
              <a:t>Intro self</a:t>
            </a:r>
          </a:p>
        </p:txBody>
      </p:sp>
      <p:sp>
        <p:nvSpPr>
          <p:cNvPr id="4" name="Slide Number Placeholder 3"/>
          <p:cNvSpPr>
            <a:spLocks noGrp="1"/>
          </p:cNvSpPr>
          <p:nvPr>
            <p:ph type="sldNum" sz="quarter" idx="5"/>
          </p:nvPr>
        </p:nvSpPr>
        <p:spPr/>
        <p:txBody>
          <a:bodyPr/>
          <a:lstStyle/>
          <a:p>
            <a:fld id="{F0DD0114-7CCF-4DF3-BA9F-CA7B7C1F9A1A}" type="slidenum">
              <a:rPr lang="en-US" smtClean="0"/>
              <a:t>1</a:t>
            </a:fld>
            <a:endParaRPr lang="en-US" dirty="0"/>
          </a:p>
        </p:txBody>
      </p:sp>
    </p:spTree>
    <p:extLst>
      <p:ext uri="{BB962C8B-B14F-4D97-AF65-F5344CB8AC3E}">
        <p14:creationId xmlns:p14="http://schemas.microsoft.com/office/powerpoint/2010/main" val="3671350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Known as the Life Time certificate</a:t>
            </a:r>
          </a:p>
          <a:p>
            <a:r>
              <a:rPr lang="en-US" dirty="0"/>
              <a:t>Must have taught for three years and have earned Masters within 10 years of initial teaching</a:t>
            </a:r>
          </a:p>
          <a:p>
            <a:r>
              <a:rPr lang="en-US" dirty="0"/>
              <a:t>Must request Approval for GT certification</a:t>
            </a:r>
          </a:p>
        </p:txBody>
      </p:sp>
      <p:sp>
        <p:nvSpPr>
          <p:cNvPr id="4" name="Slide Number Placeholder 3"/>
          <p:cNvSpPr>
            <a:spLocks noGrp="1"/>
          </p:cNvSpPr>
          <p:nvPr>
            <p:ph type="sldNum" sz="quarter" idx="5"/>
          </p:nvPr>
        </p:nvSpPr>
        <p:spPr/>
        <p:txBody>
          <a:bodyPr/>
          <a:lstStyle/>
          <a:p>
            <a:fld id="{F0DD0114-7CCF-4DF3-BA9F-CA7B7C1F9A1A}" type="slidenum">
              <a:rPr lang="en-US" smtClean="0"/>
              <a:t>11</a:t>
            </a:fld>
            <a:endParaRPr lang="en-US" dirty="0"/>
          </a:p>
        </p:txBody>
      </p:sp>
    </p:spTree>
    <p:extLst>
      <p:ext uri="{BB962C8B-B14F-4D97-AF65-F5344CB8AC3E}">
        <p14:creationId xmlns:p14="http://schemas.microsoft.com/office/powerpoint/2010/main" val="2997362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Drop “How well do you know gifted reg” form in Q and A</a:t>
            </a:r>
          </a:p>
        </p:txBody>
      </p:sp>
      <p:sp>
        <p:nvSpPr>
          <p:cNvPr id="4" name="Slide Number Placeholder 3"/>
          <p:cNvSpPr>
            <a:spLocks noGrp="1"/>
          </p:cNvSpPr>
          <p:nvPr>
            <p:ph type="sldNum" sz="quarter" idx="5"/>
          </p:nvPr>
        </p:nvSpPr>
        <p:spPr/>
        <p:txBody>
          <a:bodyPr/>
          <a:lstStyle/>
          <a:p>
            <a:fld id="{F0DD0114-7CCF-4DF3-BA9F-CA7B7C1F9A1A}" type="slidenum">
              <a:rPr lang="en-US" smtClean="0"/>
              <a:t>17</a:t>
            </a:fld>
            <a:endParaRPr lang="en-US" dirty="0"/>
          </a:p>
        </p:txBody>
      </p:sp>
    </p:spTree>
    <p:extLst>
      <p:ext uri="{BB962C8B-B14F-4D97-AF65-F5344CB8AC3E}">
        <p14:creationId xmlns:p14="http://schemas.microsoft.com/office/powerpoint/2010/main" val="3360190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sections; clarify terms that are often questioned</a:t>
            </a:r>
          </a:p>
        </p:txBody>
      </p:sp>
      <p:sp>
        <p:nvSpPr>
          <p:cNvPr id="4" name="Slide Number Placeholder 3"/>
          <p:cNvSpPr>
            <a:spLocks noGrp="1"/>
          </p:cNvSpPr>
          <p:nvPr>
            <p:ph type="sldNum" sz="quarter" idx="5"/>
          </p:nvPr>
        </p:nvSpPr>
        <p:spPr/>
        <p:txBody>
          <a:bodyPr/>
          <a:lstStyle/>
          <a:p>
            <a:fld id="{F0DD0114-7CCF-4DF3-BA9F-CA7B7C1F9A1A}" type="slidenum">
              <a:rPr lang="en-US" smtClean="0"/>
              <a:t>18</a:t>
            </a:fld>
            <a:endParaRPr lang="en-US" dirty="0"/>
          </a:p>
        </p:txBody>
      </p:sp>
    </p:spTree>
    <p:extLst>
      <p:ext uri="{BB962C8B-B14F-4D97-AF65-F5344CB8AC3E}">
        <p14:creationId xmlns:p14="http://schemas.microsoft.com/office/powerpoint/2010/main" val="2564236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DD0114-7CCF-4DF3-BA9F-CA7B7C1F9A1A}" type="slidenum">
              <a:rPr lang="en-US" smtClean="0"/>
              <a:t>23</a:t>
            </a:fld>
            <a:endParaRPr lang="en-US" dirty="0"/>
          </a:p>
        </p:txBody>
      </p:sp>
    </p:spTree>
    <p:extLst>
      <p:ext uri="{BB962C8B-B14F-4D97-AF65-F5344CB8AC3E}">
        <p14:creationId xmlns:p14="http://schemas.microsoft.com/office/powerpoint/2010/main" val="1500708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would be some good questions to ask on a student, parent or faculty survey?</a:t>
            </a:r>
          </a:p>
        </p:txBody>
      </p:sp>
      <p:sp>
        <p:nvSpPr>
          <p:cNvPr id="4" name="Slide Number Placeholder 3"/>
          <p:cNvSpPr>
            <a:spLocks noGrp="1"/>
          </p:cNvSpPr>
          <p:nvPr>
            <p:ph type="sldNum" sz="quarter" idx="5"/>
          </p:nvPr>
        </p:nvSpPr>
        <p:spPr/>
        <p:txBody>
          <a:bodyPr/>
          <a:lstStyle/>
          <a:p>
            <a:fld id="{F0DD0114-7CCF-4DF3-BA9F-CA7B7C1F9A1A}" type="slidenum">
              <a:rPr lang="en-US" smtClean="0"/>
              <a:t>24</a:t>
            </a:fld>
            <a:endParaRPr lang="en-US" dirty="0"/>
          </a:p>
        </p:txBody>
      </p:sp>
    </p:spTree>
    <p:extLst>
      <p:ext uri="{BB962C8B-B14F-4D97-AF65-F5344CB8AC3E}">
        <p14:creationId xmlns:p14="http://schemas.microsoft.com/office/powerpoint/2010/main" val="2933758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DD0114-7CCF-4DF3-BA9F-CA7B7C1F9A1A}" type="slidenum">
              <a:rPr lang="en-US" smtClean="0"/>
              <a:t>25</a:t>
            </a:fld>
            <a:endParaRPr lang="en-US" dirty="0"/>
          </a:p>
        </p:txBody>
      </p:sp>
    </p:spTree>
    <p:extLst>
      <p:ext uri="{BB962C8B-B14F-4D97-AF65-F5344CB8AC3E}">
        <p14:creationId xmlns:p14="http://schemas.microsoft.com/office/powerpoint/2010/main" val="2166640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DD0114-7CCF-4DF3-BA9F-CA7B7C1F9A1A}" type="slidenum">
              <a:rPr lang="en-US" smtClean="0"/>
              <a:t>33</a:t>
            </a:fld>
            <a:endParaRPr lang="en-US" dirty="0"/>
          </a:p>
        </p:txBody>
      </p:sp>
    </p:spTree>
    <p:extLst>
      <p:ext uri="{BB962C8B-B14F-4D97-AF65-F5344CB8AC3E}">
        <p14:creationId xmlns:p14="http://schemas.microsoft.com/office/powerpoint/2010/main" val="40794340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Correct way to enter information into Infinite Campus (IC)</a:t>
            </a:r>
          </a:p>
          <a:p>
            <a:r>
              <a:rPr lang="en-US" dirty="0"/>
              <a:t>How to correct/update missing records and records that are missing important information</a:t>
            </a:r>
          </a:p>
          <a:p>
            <a:r>
              <a:rPr lang="en-US" dirty="0"/>
              <a:t>How to complete the Gifted Student Service Plan (GSSP) and Progress Report in IC</a:t>
            </a:r>
          </a:p>
          <a:p>
            <a:r>
              <a:rPr lang="en-US" dirty="0"/>
              <a:t>How to publish the GSSP and Progress Report to the Parent Portal</a:t>
            </a:r>
          </a:p>
          <a:p>
            <a:r>
              <a:rPr lang="en-US" dirty="0"/>
              <a:t>Briefly review Data Standards – bring up Data Standards document (participants can refer to handout sent in email)– we will review in more detail in a separate training</a:t>
            </a:r>
          </a:p>
          <a:p>
            <a:endParaRPr lang="en-US" dirty="0"/>
          </a:p>
        </p:txBody>
      </p:sp>
      <p:sp>
        <p:nvSpPr>
          <p:cNvPr id="4" name="Slide Number Placeholder 3"/>
          <p:cNvSpPr>
            <a:spLocks noGrp="1"/>
          </p:cNvSpPr>
          <p:nvPr>
            <p:ph type="sldNum" sz="quarter" idx="5"/>
          </p:nvPr>
        </p:nvSpPr>
        <p:spPr/>
        <p:txBody>
          <a:bodyPr/>
          <a:lstStyle/>
          <a:p>
            <a:fld id="{F0DD0114-7CCF-4DF3-BA9F-CA7B7C1F9A1A}" type="slidenum">
              <a:rPr lang="en-US" smtClean="0"/>
              <a:t>34</a:t>
            </a:fld>
            <a:endParaRPr lang="en-US" dirty="0"/>
          </a:p>
        </p:txBody>
      </p:sp>
    </p:spTree>
    <p:extLst>
      <p:ext uri="{BB962C8B-B14F-4D97-AF65-F5344CB8AC3E}">
        <p14:creationId xmlns:p14="http://schemas.microsoft.com/office/powerpoint/2010/main" val="1270443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DD0114-7CCF-4DF3-BA9F-CA7B7C1F9A1A}" type="slidenum">
              <a:rPr lang="en-US" smtClean="0"/>
              <a:t>39</a:t>
            </a:fld>
            <a:endParaRPr lang="en-US" dirty="0"/>
          </a:p>
        </p:txBody>
      </p:sp>
    </p:spTree>
    <p:extLst>
      <p:ext uri="{BB962C8B-B14F-4D97-AF65-F5344CB8AC3E}">
        <p14:creationId xmlns:p14="http://schemas.microsoft.com/office/powerpoint/2010/main" val="31748769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DD0114-7CCF-4DF3-BA9F-CA7B7C1F9A1A}" type="slidenum">
              <a:rPr lang="en-US" smtClean="0"/>
              <a:t>42</a:t>
            </a:fld>
            <a:endParaRPr lang="en-US" dirty="0"/>
          </a:p>
        </p:txBody>
      </p:sp>
    </p:spTree>
    <p:extLst>
      <p:ext uri="{BB962C8B-B14F-4D97-AF65-F5344CB8AC3E}">
        <p14:creationId xmlns:p14="http://schemas.microsoft.com/office/powerpoint/2010/main" val="3685229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objectives</a:t>
            </a:r>
          </a:p>
        </p:txBody>
      </p:sp>
      <p:sp>
        <p:nvSpPr>
          <p:cNvPr id="4" name="Slide Number Placeholder 3"/>
          <p:cNvSpPr>
            <a:spLocks noGrp="1"/>
          </p:cNvSpPr>
          <p:nvPr>
            <p:ph type="sldNum" sz="quarter" idx="5"/>
          </p:nvPr>
        </p:nvSpPr>
        <p:spPr/>
        <p:txBody>
          <a:bodyPr/>
          <a:lstStyle/>
          <a:p>
            <a:fld id="{F0DD0114-7CCF-4DF3-BA9F-CA7B7C1F9A1A}" type="slidenum">
              <a:rPr lang="en-US" smtClean="0"/>
              <a:t>2</a:t>
            </a:fld>
            <a:endParaRPr lang="en-US" dirty="0"/>
          </a:p>
        </p:txBody>
      </p:sp>
    </p:spTree>
    <p:extLst>
      <p:ext uri="{BB962C8B-B14F-4D97-AF65-F5344CB8AC3E}">
        <p14:creationId xmlns:p14="http://schemas.microsoft.com/office/powerpoint/2010/main" val="3182524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Drop link to new cadre in Q and A</a:t>
            </a:r>
          </a:p>
        </p:txBody>
      </p:sp>
      <p:sp>
        <p:nvSpPr>
          <p:cNvPr id="4" name="Slide Number Placeholder 3"/>
          <p:cNvSpPr>
            <a:spLocks noGrp="1"/>
          </p:cNvSpPr>
          <p:nvPr>
            <p:ph type="sldNum" sz="quarter" idx="5"/>
          </p:nvPr>
        </p:nvSpPr>
        <p:spPr/>
        <p:txBody>
          <a:bodyPr/>
          <a:lstStyle/>
          <a:p>
            <a:fld id="{F0DD0114-7CCF-4DF3-BA9F-CA7B7C1F9A1A}" type="slidenum">
              <a:rPr lang="en-US" smtClean="0"/>
              <a:t>44</a:t>
            </a:fld>
            <a:endParaRPr lang="en-US" dirty="0"/>
          </a:p>
        </p:txBody>
      </p:sp>
    </p:spTree>
    <p:extLst>
      <p:ext uri="{BB962C8B-B14F-4D97-AF65-F5344CB8AC3E}">
        <p14:creationId xmlns:p14="http://schemas.microsoft.com/office/powerpoint/2010/main" val="3896342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Ask producer to place “Other hats” link in Q and A</a:t>
            </a:r>
          </a:p>
          <a:p>
            <a:endParaRPr lang="en-US" dirty="0"/>
          </a:p>
        </p:txBody>
      </p:sp>
      <p:sp>
        <p:nvSpPr>
          <p:cNvPr id="4" name="Slide Number Placeholder 3"/>
          <p:cNvSpPr>
            <a:spLocks noGrp="1"/>
          </p:cNvSpPr>
          <p:nvPr>
            <p:ph type="sldNum" sz="quarter" idx="5"/>
          </p:nvPr>
        </p:nvSpPr>
        <p:spPr/>
        <p:txBody>
          <a:bodyPr/>
          <a:lstStyle/>
          <a:p>
            <a:fld id="{F0DD0114-7CCF-4DF3-BA9F-CA7B7C1F9A1A}" type="slidenum">
              <a:rPr lang="en-US" smtClean="0"/>
              <a:t>3</a:t>
            </a:fld>
            <a:endParaRPr lang="en-US" dirty="0"/>
          </a:p>
        </p:txBody>
      </p:sp>
    </p:spTree>
    <p:extLst>
      <p:ext uri="{BB962C8B-B14F-4D97-AF65-F5344CB8AC3E}">
        <p14:creationId xmlns:p14="http://schemas.microsoft.com/office/powerpoint/2010/main" val="720003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responsibilities</a:t>
            </a:r>
          </a:p>
          <a:p>
            <a:r>
              <a:rPr lang="en-US" dirty="0"/>
              <a:t>Ensure emails go out to GT teachers, KSIS contacts if appropriate</a:t>
            </a:r>
          </a:p>
          <a:p>
            <a:r>
              <a:rPr lang="en-US" dirty="0"/>
              <a:t>Update state director and EPSB Role Manager</a:t>
            </a:r>
          </a:p>
          <a:p>
            <a:r>
              <a:rPr lang="en-US" dirty="0"/>
              <a:t>District needs at least one dedicated person paid from GT funds</a:t>
            </a:r>
          </a:p>
          <a:p>
            <a:endParaRPr lang="en-US" dirty="0"/>
          </a:p>
        </p:txBody>
      </p:sp>
      <p:sp>
        <p:nvSpPr>
          <p:cNvPr id="4" name="Slide Number Placeholder 3"/>
          <p:cNvSpPr>
            <a:spLocks noGrp="1"/>
          </p:cNvSpPr>
          <p:nvPr>
            <p:ph type="sldNum" sz="quarter" idx="5"/>
          </p:nvPr>
        </p:nvSpPr>
        <p:spPr/>
        <p:txBody>
          <a:bodyPr/>
          <a:lstStyle/>
          <a:p>
            <a:fld id="{F0DD0114-7CCF-4DF3-BA9F-CA7B7C1F9A1A}" type="slidenum">
              <a:rPr lang="en-US" smtClean="0"/>
              <a:t>4</a:t>
            </a:fld>
            <a:endParaRPr lang="en-US" dirty="0"/>
          </a:p>
        </p:txBody>
      </p:sp>
    </p:spTree>
    <p:extLst>
      <p:ext uri="{BB962C8B-B14F-4D97-AF65-F5344CB8AC3E}">
        <p14:creationId xmlns:p14="http://schemas.microsoft.com/office/powerpoint/2010/main" val="3329209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Funds generally posted end of August – first of September – found on State Grant page</a:t>
            </a:r>
          </a:p>
          <a:p>
            <a:r>
              <a:rPr lang="en-US" dirty="0"/>
              <a:t>Matrix gives codes and how money can be expended</a:t>
            </a:r>
          </a:p>
          <a:p>
            <a:r>
              <a:rPr lang="en-US" dirty="0"/>
              <a:t>Districts must provide PD to all staff who work with GT students</a:t>
            </a:r>
          </a:p>
          <a:p>
            <a:r>
              <a:rPr lang="en-US" dirty="0"/>
              <a:t>Program Evaluation will be covered more in regulation overview</a:t>
            </a:r>
          </a:p>
          <a:p>
            <a:r>
              <a:rPr lang="en-US" dirty="0"/>
              <a:t>EOY Reports - Usually Google forms</a:t>
            </a:r>
          </a:p>
        </p:txBody>
      </p:sp>
      <p:sp>
        <p:nvSpPr>
          <p:cNvPr id="4" name="Slide Number Placeholder 3"/>
          <p:cNvSpPr>
            <a:spLocks noGrp="1"/>
          </p:cNvSpPr>
          <p:nvPr>
            <p:ph type="sldNum" sz="quarter" idx="5"/>
          </p:nvPr>
        </p:nvSpPr>
        <p:spPr/>
        <p:txBody>
          <a:bodyPr/>
          <a:lstStyle/>
          <a:p>
            <a:fld id="{F0DD0114-7CCF-4DF3-BA9F-CA7B7C1F9A1A}" type="slidenum">
              <a:rPr lang="en-US" smtClean="0"/>
              <a:t>5</a:t>
            </a:fld>
            <a:endParaRPr lang="en-US" dirty="0"/>
          </a:p>
        </p:txBody>
      </p:sp>
    </p:spTree>
    <p:extLst>
      <p:ext uri="{BB962C8B-B14F-4D97-AF65-F5344CB8AC3E}">
        <p14:creationId xmlns:p14="http://schemas.microsoft.com/office/powerpoint/2010/main" val="1276227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New GTCs are highly encouraged to watch the four modules covering Gifted Regulation posted on GT Resource webpage</a:t>
            </a:r>
          </a:p>
          <a:p>
            <a:r>
              <a:rPr lang="en-US" dirty="0"/>
              <a:t>Drop form link to Certifications</a:t>
            </a:r>
          </a:p>
        </p:txBody>
      </p:sp>
      <p:sp>
        <p:nvSpPr>
          <p:cNvPr id="4" name="Slide Number Placeholder 3"/>
          <p:cNvSpPr>
            <a:spLocks noGrp="1"/>
          </p:cNvSpPr>
          <p:nvPr>
            <p:ph type="sldNum" sz="quarter" idx="5"/>
          </p:nvPr>
        </p:nvSpPr>
        <p:spPr/>
        <p:txBody>
          <a:bodyPr/>
          <a:lstStyle/>
          <a:p>
            <a:fld id="{F0DD0114-7CCF-4DF3-BA9F-CA7B7C1F9A1A}" type="slidenum">
              <a:rPr lang="en-US" smtClean="0"/>
              <a:t>7</a:t>
            </a:fld>
            <a:endParaRPr lang="en-US" dirty="0"/>
          </a:p>
        </p:txBody>
      </p:sp>
    </p:spTree>
    <p:extLst>
      <p:ext uri="{BB962C8B-B14F-4D97-AF65-F5344CB8AC3E}">
        <p14:creationId xmlns:p14="http://schemas.microsoft.com/office/powerpoint/2010/main" val="114427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Three Years of Gifted Teaching experience</a:t>
            </a:r>
          </a:p>
          <a:p>
            <a:r>
              <a:rPr lang="en-US" dirty="0"/>
              <a:t>Explain difference between Supervisor of Instruction and Instruction Supervisor </a:t>
            </a:r>
          </a:p>
          <a:p>
            <a:r>
              <a:rPr lang="en-US" dirty="0"/>
              <a:t>Topics include characteristics of giftedness, social and emotional needs, how to differentiate instruction for gifted/advanced learners</a:t>
            </a:r>
          </a:p>
          <a:p>
            <a:endParaRPr lang="en-US" dirty="0"/>
          </a:p>
          <a:p>
            <a:endParaRPr lang="en-US" dirty="0"/>
          </a:p>
        </p:txBody>
      </p:sp>
      <p:sp>
        <p:nvSpPr>
          <p:cNvPr id="4" name="Slide Number Placeholder 3"/>
          <p:cNvSpPr>
            <a:spLocks noGrp="1"/>
          </p:cNvSpPr>
          <p:nvPr>
            <p:ph type="sldNum" sz="quarter" idx="5"/>
          </p:nvPr>
        </p:nvSpPr>
        <p:spPr/>
        <p:txBody>
          <a:bodyPr/>
          <a:lstStyle/>
          <a:p>
            <a:fld id="{F0DD0114-7CCF-4DF3-BA9F-CA7B7C1F9A1A}" type="slidenum">
              <a:rPr lang="en-US" smtClean="0"/>
              <a:t>8</a:t>
            </a:fld>
            <a:endParaRPr lang="en-US" dirty="0"/>
          </a:p>
        </p:txBody>
      </p:sp>
    </p:spTree>
    <p:extLst>
      <p:ext uri="{BB962C8B-B14F-4D97-AF65-F5344CB8AC3E}">
        <p14:creationId xmlns:p14="http://schemas.microsoft.com/office/powerpoint/2010/main" val="498236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someone who teaches 3</a:t>
            </a:r>
            <a:r>
              <a:rPr lang="en-US" baseline="30000" dirty="0"/>
              <a:t>rd</a:t>
            </a:r>
            <a:r>
              <a:rPr lang="en-US" dirty="0"/>
              <a:t> grade all day long and then offers services after school hours</a:t>
            </a:r>
          </a:p>
          <a:p>
            <a:endParaRPr lang="en-US" dirty="0"/>
          </a:p>
          <a:p>
            <a:r>
              <a:rPr lang="en-US" dirty="0"/>
              <a:t>Someone who teaches/works with GT students for a half a day or more</a:t>
            </a:r>
          </a:p>
          <a:p>
            <a:endParaRPr lang="en-US" dirty="0"/>
          </a:p>
          <a:p>
            <a:endParaRPr lang="en-US" dirty="0"/>
          </a:p>
        </p:txBody>
      </p:sp>
      <p:sp>
        <p:nvSpPr>
          <p:cNvPr id="4" name="Slide Number Placeholder 3"/>
          <p:cNvSpPr>
            <a:spLocks noGrp="1"/>
          </p:cNvSpPr>
          <p:nvPr>
            <p:ph type="sldNum" sz="quarter" idx="5"/>
          </p:nvPr>
        </p:nvSpPr>
        <p:spPr/>
        <p:txBody>
          <a:bodyPr/>
          <a:lstStyle/>
          <a:p>
            <a:fld id="{F0DD0114-7CCF-4DF3-BA9F-CA7B7C1F9A1A}" type="slidenum">
              <a:rPr lang="en-US" smtClean="0"/>
              <a:t>9</a:t>
            </a:fld>
            <a:endParaRPr lang="en-US" dirty="0"/>
          </a:p>
        </p:txBody>
      </p:sp>
    </p:spTree>
    <p:extLst>
      <p:ext uri="{BB962C8B-B14F-4D97-AF65-F5344CB8AC3E}">
        <p14:creationId xmlns:p14="http://schemas.microsoft.com/office/powerpoint/2010/main" val="2468442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Valid classroom teaching certification</a:t>
            </a:r>
          </a:p>
          <a:p>
            <a:r>
              <a:rPr lang="en-US" dirty="0"/>
              <a:t>KTIP is an unfunded mandate</a:t>
            </a:r>
          </a:p>
          <a:p>
            <a:r>
              <a:rPr lang="en-US" dirty="0"/>
              <a:t>Someone who came from out of state and is on a probationary certificate does not have to complete KTIP</a:t>
            </a:r>
          </a:p>
        </p:txBody>
      </p:sp>
      <p:sp>
        <p:nvSpPr>
          <p:cNvPr id="4" name="Slide Number Placeholder 3"/>
          <p:cNvSpPr>
            <a:spLocks noGrp="1"/>
          </p:cNvSpPr>
          <p:nvPr>
            <p:ph type="sldNum" sz="quarter" idx="5"/>
          </p:nvPr>
        </p:nvSpPr>
        <p:spPr/>
        <p:txBody>
          <a:bodyPr/>
          <a:lstStyle/>
          <a:p>
            <a:fld id="{F0DD0114-7CCF-4DF3-BA9F-CA7B7C1F9A1A}" type="slidenum">
              <a:rPr lang="en-US" smtClean="0"/>
              <a:t>10</a:t>
            </a:fld>
            <a:endParaRPr lang="en-US" dirty="0"/>
          </a:p>
        </p:txBody>
      </p:sp>
    </p:spTree>
    <p:extLst>
      <p:ext uri="{BB962C8B-B14F-4D97-AF65-F5344CB8AC3E}">
        <p14:creationId xmlns:p14="http://schemas.microsoft.com/office/powerpoint/2010/main" val="370107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625D-EBF8-DD4B-A6F2-C92534EE5A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574303-55B8-F94F-A00A-44B9C5BB8B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78A34F-496F-6E49-BD99-017B4D45C748}"/>
              </a:ext>
            </a:extLst>
          </p:cNvPr>
          <p:cNvSpPr>
            <a:spLocks noGrp="1"/>
          </p:cNvSpPr>
          <p:nvPr>
            <p:ph type="dt" sz="half" idx="10"/>
          </p:nvPr>
        </p:nvSpPr>
        <p:spPr/>
        <p:txBody>
          <a:bodyPr/>
          <a:lstStyle/>
          <a:p>
            <a:fld id="{3A03BF0A-97F7-45FE-9A04-166E2D2744BA}" type="datetime1">
              <a:rPr lang="en-US" smtClean="0"/>
              <a:t>8/21/2020</a:t>
            </a:fld>
            <a:endParaRPr lang="en-US" dirty="0"/>
          </a:p>
        </p:txBody>
      </p:sp>
      <p:sp>
        <p:nvSpPr>
          <p:cNvPr id="5" name="Footer Placeholder 4">
            <a:extLst>
              <a:ext uri="{FF2B5EF4-FFF2-40B4-BE49-F238E27FC236}">
                <a16:creationId xmlns:a16="http://schemas.microsoft.com/office/drawing/2014/main" id="{92654585-90CF-3041-B842-E488E31B41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D7B908-1092-D143-8C55-B33D8E62CE39}"/>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10" name="Picture 9" descr="A picture containing bridge, water&#10;&#10;Description automatically generated">
            <a:extLst>
              <a:ext uri="{FF2B5EF4-FFF2-40B4-BE49-F238E27FC236}">
                <a16:creationId xmlns:a16="http://schemas.microsoft.com/office/drawing/2014/main" id="{2EB41D31-3A5E-9346-B2D6-6F5E4E62AA9C}"/>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46160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4D9C3-848A-5F42-A7D1-880762ADF1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0D345A-1662-7646-8D76-16F3E28FE9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AB69E-B609-A047-B80D-D1D9151D0938}"/>
              </a:ext>
            </a:extLst>
          </p:cNvPr>
          <p:cNvSpPr>
            <a:spLocks noGrp="1"/>
          </p:cNvSpPr>
          <p:nvPr>
            <p:ph type="dt" sz="half" idx="10"/>
          </p:nvPr>
        </p:nvSpPr>
        <p:spPr/>
        <p:txBody>
          <a:bodyPr/>
          <a:lstStyle/>
          <a:p>
            <a:fld id="{56F27A1B-791D-4BA1-A02A-087878F3CB0D}" type="datetime1">
              <a:rPr lang="en-US" smtClean="0"/>
              <a:t>8/21/2020</a:t>
            </a:fld>
            <a:endParaRPr lang="en-US" dirty="0"/>
          </a:p>
        </p:txBody>
      </p:sp>
      <p:sp>
        <p:nvSpPr>
          <p:cNvPr id="5" name="Footer Placeholder 4">
            <a:extLst>
              <a:ext uri="{FF2B5EF4-FFF2-40B4-BE49-F238E27FC236}">
                <a16:creationId xmlns:a16="http://schemas.microsoft.com/office/drawing/2014/main" id="{E4482C24-F64E-7A46-B9FD-96D38FAF95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A9A7C0F-8921-9546-BCE4-DF7E628B4596}"/>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8" name="Picture 7" descr="A picture containing bridge&#10;&#10;Description automatically generated">
            <a:extLst>
              <a:ext uri="{FF2B5EF4-FFF2-40B4-BE49-F238E27FC236}">
                <a16:creationId xmlns:a16="http://schemas.microsoft.com/office/drawing/2014/main" id="{C9330996-7DF0-2045-BB18-6044C6849844}"/>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2686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251D40-1766-BE41-87E3-A0D7E87644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6CBDA9-8BE6-C344-A4EA-B6E4451460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5DEFD7-7740-AB48-B963-072AA313046C}"/>
              </a:ext>
            </a:extLst>
          </p:cNvPr>
          <p:cNvSpPr>
            <a:spLocks noGrp="1"/>
          </p:cNvSpPr>
          <p:nvPr>
            <p:ph type="dt" sz="half" idx="10"/>
          </p:nvPr>
        </p:nvSpPr>
        <p:spPr/>
        <p:txBody>
          <a:bodyPr/>
          <a:lstStyle/>
          <a:p>
            <a:fld id="{FF1516B3-3072-4920-A2DA-33CF14B6AFEE}" type="datetime1">
              <a:rPr lang="en-US" smtClean="0"/>
              <a:t>8/21/2020</a:t>
            </a:fld>
            <a:endParaRPr lang="en-US" dirty="0"/>
          </a:p>
        </p:txBody>
      </p:sp>
      <p:sp>
        <p:nvSpPr>
          <p:cNvPr id="5" name="Footer Placeholder 4">
            <a:extLst>
              <a:ext uri="{FF2B5EF4-FFF2-40B4-BE49-F238E27FC236}">
                <a16:creationId xmlns:a16="http://schemas.microsoft.com/office/drawing/2014/main" id="{A5E82F33-5F3C-3C45-90A0-45F02E0080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663781-62E5-2045-9DAE-0A8ACA3BFA79}"/>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8" name="Picture 7" descr="A picture containing bridge&#10;&#10;Description automatically generated">
            <a:extLst>
              <a:ext uri="{FF2B5EF4-FFF2-40B4-BE49-F238E27FC236}">
                <a16:creationId xmlns:a16="http://schemas.microsoft.com/office/drawing/2014/main" id="{6E3DF735-0814-3249-AFC2-6E29DE8F30CF}"/>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6474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F63DC-BC9B-2A4C-AEE5-B9DB2F1B9C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06D4DF-FA4E-0F49-90E5-B7424FD511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F111B8-F1F2-C94D-9E8A-0E92BD016B9B}"/>
              </a:ext>
            </a:extLst>
          </p:cNvPr>
          <p:cNvSpPr>
            <a:spLocks noGrp="1"/>
          </p:cNvSpPr>
          <p:nvPr>
            <p:ph type="dt" sz="half" idx="10"/>
          </p:nvPr>
        </p:nvSpPr>
        <p:spPr/>
        <p:txBody>
          <a:bodyPr/>
          <a:lstStyle/>
          <a:p>
            <a:fld id="{3600EB5D-7907-41C5-8C78-15A5353466F8}" type="datetime1">
              <a:rPr lang="en-US" smtClean="0"/>
              <a:t>8/21/2020</a:t>
            </a:fld>
            <a:endParaRPr lang="en-US" dirty="0"/>
          </a:p>
        </p:txBody>
      </p:sp>
      <p:sp>
        <p:nvSpPr>
          <p:cNvPr id="5" name="Footer Placeholder 4">
            <a:extLst>
              <a:ext uri="{FF2B5EF4-FFF2-40B4-BE49-F238E27FC236}">
                <a16:creationId xmlns:a16="http://schemas.microsoft.com/office/drawing/2014/main" id="{549D546D-585D-3C45-A16C-28C8455E8D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17A3C8-F912-DB4C-BAA0-477DD4E91826}"/>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8" name="Picture 7" descr="A picture containing bridge&#10;&#10;Description automatically generated">
            <a:extLst>
              <a:ext uri="{FF2B5EF4-FFF2-40B4-BE49-F238E27FC236}">
                <a16:creationId xmlns:a16="http://schemas.microsoft.com/office/drawing/2014/main" id="{696FECE2-F392-3B42-A778-65E8A04B5EFA}"/>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4353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BE621-628F-E246-A1CF-F2F93E544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CBBBEF-AF6E-9643-A66F-EBE59EAE2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831880-BE37-4D46-825E-B9964754C49F}"/>
              </a:ext>
            </a:extLst>
          </p:cNvPr>
          <p:cNvSpPr>
            <a:spLocks noGrp="1"/>
          </p:cNvSpPr>
          <p:nvPr>
            <p:ph type="dt" sz="half" idx="10"/>
          </p:nvPr>
        </p:nvSpPr>
        <p:spPr/>
        <p:txBody>
          <a:bodyPr/>
          <a:lstStyle/>
          <a:p>
            <a:fld id="{CC00A2D2-907C-40A3-9966-E89C161E7D18}" type="datetime1">
              <a:rPr lang="en-US" smtClean="0"/>
              <a:t>8/21/2020</a:t>
            </a:fld>
            <a:endParaRPr lang="en-US" dirty="0"/>
          </a:p>
        </p:txBody>
      </p:sp>
      <p:sp>
        <p:nvSpPr>
          <p:cNvPr id="5" name="Footer Placeholder 4">
            <a:extLst>
              <a:ext uri="{FF2B5EF4-FFF2-40B4-BE49-F238E27FC236}">
                <a16:creationId xmlns:a16="http://schemas.microsoft.com/office/drawing/2014/main" id="{DEF35FB2-9792-3843-ABE1-5C1437E2B8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5857AB-C9D5-BD4B-A9C9-C28B3ED805DE}"/>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8" name="Picture 7" descr="A picture containing bridge&#10;&#10;Description automatically generated">
            <a:extLst>
              <a:ext uri="{FF2B5EF4-FFF2-40B4-BE49-F238E27FC236}">
                <a16:creationId xmlns:a16="http://schemas.microsoft.com/office/drawing/2014/main" id="{C041B78D-9892-4142-B7B8-22870A52CC83}"/>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2909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37454-F3E2-8F4B-9915-77AF393FCD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1FC6CB-39DA-F746-A6F2-52E1845C8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0ED7E8-F0B2-EF48-BA1A-E90F12D75F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D26B8E-EA6C-D644-9F9B-8DF8F798E636}"/>
              </a:ext>
            </a:extLst>
          </p:cNvPr>
          <p:cNvSpPr>
            <a:spLocks noGrp="1"/>
          </p:cNvSpPr>
          <p:nvPr>
            <p:ph type="dt" sz="half" idx="10"/>
          </p:nvPr>
        </p:nvSpPr>
        <p:spPr/>
        <p:txBody>
          <a:bodyPr/>
          <a:lstStyle/>
          <a:p>
            <a:fld id="{FD952996-30B6-455B-9B70-CC846839FEE6}" type="datetime1">
              <a:rPr lang="en-US" smtClean="0"/>
              <a:t>8/21/2020</a:t>
            </a:fld>
            <a:endParaRPr lang="en-US" dirty="0"/>
          </a:p>
        </p:txBody>
      </p:sp>
      <p:sp>
        <p:nvSpPr>
          <p:cNvPr id="6" name="Footer Placeholder 5">
            <a:extLst>
              <a:ext uri="{FF2B5EF4-FFF2-40B4-BE49-F238E27FC236}">
                <a16:creationId xmlns:a16="http://schemas.microsoft.com/office/drawing/2014/main" id="{CDB235F4-2E52-E449-B393-FDCD33458F4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7CE0A77-BCB7-7642-9286-F44E8112A064}"/>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9" name="Picture 8" descr="A picture containing bridge&#10;&#10;Description automatically generated">
            <a:extLst>
              <a:ext uri="{FF2B5EF4-FFF2-40B4-BE49-F238E27FC236}">
                <a16:creationId xmlns:a16="http://schemas.microsoft.com/office/drawing/2014/main" id="{FB49120A-824C-7B44-A8FB-5DF076D1735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310201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CEEF7-8A2E-F84A-86E0-0C9C9F56AD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C783F8-ED15-244F-88A4-1D12C060CC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A74833-C232-7E4F-9B49-D8CA079E0F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9F6180-544E-6742-BC70-10A2748EEA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A7EFCD-944A-F94E-8563-40B3BA2398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07C3AA-E879-294D-87C6-BB316EA40092}"/>
              </a:ext>
            </a:extLst>
          </p:cNvPr>
          <p:cNvSpPr>
            <a:spLocks noGrp="1"/>
          </p:cNvSpPr>
          <p:nvPr>
            <p:ph type="dt" sz="half" idx="10"/>
          </p:nvPr>
        </p:nvSpPr>
        <p:spPr/>
        <p:txBody>
          <a:bodyPr/>
          <a:lstStyle/>
          <a:p>
            <a:fld id="{FC34CB9C-27BE-4220-ADC3-E94A7D2D6403}" type="datetime1">
              <a:rPr lang="en-US" smtClean="0"/>
              <a:t>8/21/2020</a:t>
            </a:fld>
            <a:endParaRPr lang="en-US" dirty="0"/>
          </a:p>
        </p:txBody>
      </p:sp>
      <p:sp>
        <p:nvSpPr>
          <p:cNvPr id="8" name="Footer Placeholder 7">
            <a:extLst>
              <a:ext uri="{FF2B5EF4-FFF2-40B4-BE49-F238E27FC236}">
                <a16:creationId xmlns:a16="http://schemas.microsoft.com/office/drawing/2014/main" id="{47270254-932F-3041-ABAC-8722EC288A5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BCA52B3-7939-644C-AD58-466E721D3A43}"/>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11" name="Picture 10" descr="A picture containing bridge&#10;&#10;Description automatically generated">
            <a:extLst>
              <a:ext uri="{FF2B5EF4-FFF2-40B4-BE49-F238E27FC236}">
                <a16:creationId xmlns:a16="http://schemas.microsoft.com/office/drawing/2014/main" id="{530C2D91-E4FA-3E44-A4B9-776D7AE3B19D}"/>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64866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243C7-B24C-6342-8D4D-8FDC6AF0C8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CEB14B-6A2B-3D44-82D1-408C9740ABAD}"/>
              </a:ext>
            </a:extLst>
          </p:cNvPr>
          <p:cNvSpPr>
            <a:spLocks noGrp="1"/>
          </p:cNvSpPr>
          <p:nvPr>
            <p:ph type="dt" sz="half" idx="10"/>
          </p:nvPr>
        </p:nvSpPr>
        <p:spPr/>
        <p:txBody>
          <a:bodyPr/>
          <a:lstStyle/>
          <a:p>
            <a:fld id="{AAC7976A-4EE6-467C-9A9B-A572D402DFC6}" type="datetime1">
              <a:rPr lang="en-US" smtClean="0"/>
              <a:t>8/21/2020</a:t>
            </a:fld>
            <a:endParaRPr lang="en-US" dirty="0"/>
          </a:p>
        </p:txBody>
      </p:sp>
      <p:sp>
        <p:nvSpPr>
          <p:cNvPr id="4" name="Footer Placeholder 3">
            <a:extLst>
              <a:ext uri="{FF2B5EF4-FFF2-40B4-BE49-F238E27FC236}">
                <a16:creationId xmlns:a16="http://schemas.microsoft.com/office/drawing/2014/main" id="{4D27FD93-1751-3E43-987E-A922DE610A6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48830BE-AD32-8B45-B406-D57987B813B6}"/>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7" name="Picture 6" descr="A picture containing bridge&#10;&#10;Description automatically generated">
            <a:extLst>
              <a:ext uri="{FF2B5EF4-FFF2-40B4-BE49-F238E27FC236}">
                <a16:creationId xmlns:a16="http://schemas.microsoft.com/office/drawing/2014/main" id="{E9EAAF6F-8CF6-B94B-868E-7EF8F1EC0F4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31221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B1CC7A-48E6-0E42-BD35-E8E83E933C3D}"/>
              </a:ext>
            </a:extLst>
          </p:cNvPr>
          <p:cNvSpPr>
            <a:spLocks noGrp="1"/>
          </p:cNvSpPr>
          <p:nvPr>
            <p:ph type="dt" sz="half" idx="10"/>
          </p:nvPr>
        </p:nvSpPr>
        <p:spPr/>
        <p:txBody>
          <a:bodyPr/>
          <a:lstStyle/>
          <a:p>
            <a:fld id="{B7082C36-4BEF-414A-AA8C-DA3F079A64DB}" type="datetime1">
              <a:rPr lang="en-US" smtClean="0"/>
              <a:t>8/21/2020</a:t>
            </a:fld>
            <a:endParaRPr lang="en-US" dirty="0"/>
          </a:p>
        </p:txBody>
      </p:sp>
      <p:sp>
        <p:nvSpPr>
          <p:cNvPr id="3" name="Footer Placeholder 2">
            <a:extLst>
              <a:ext uri="{FF2B5EF4-FFF2-40B4-BE49-F238E27FC236}">
                <a16:creationId xmlns:a16="http://schemas.microsoft.com/office/drawing/2014/main" id="{FEAC98F5-B250-ED4A-91BD-09AD8B58731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2A8F6BD-18FE-8C4F-8EA2-4C3E7CD14B46}"/>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6" name="Picture 5" descr="A picture containing bridge&#10;&#10;Description automatically generated">
            <a:extLst>
              <a:ext uri="{FF2B5EF4-FFF2-40B4-BE49-F238E27FC236}">
                <a16:creationId xmlns:a16="http://schemas.microsoft.com/office/drawing/2014/main" id="{64900343-25C4-C54B-AA80-335BBB58E9A0}"/>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8799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CABF-DA2E-8F4A-9085-DF52DE946E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3F14E1-7406-BC4B-BBA2-04091C8DA4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83F4F5-8F9B-284B-92F9-B9AF9ACC9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1B0394-5806-1940-AE26-19789C73EFFD}"/>
              </a:ext>
            </a:extLst>
          </p:cNvPr>
          <p:cNvSpPr>
            <a:spLocks noGrp="1"/>
          </p:cNvSpPr>
          <p:nvPr>
            <p:ph type="dt" sz="half" idx="10"/>
          </p:nvPr>
        </p:nvSpPr>
        <p:spPr/>
        <p:txBody>
          <a:bodyPr/>
          <a:lstStyle/>
          <a:p>
            <a:fld id="{0F1839FC-E0A2-43E1-876A-73BEFEFB9F60}" type="datetime1">
              <a:rPr lang="en-US" smtClean="0"/>
              <a:t>8/21/2020</a:t>
            </a:fld>
            <a:endParaRPr lang="en-US" dirty="0"/>
          </a:p>
        </p:txBody>
      </p:sp>
      <p:sp>
        <p:nvSpPr>
          <p:cNvPr id="6" name="Footer Placeholder 5">
            <a:extLst>
              <a:ext uri="{FF2B5EF4-FFF2-40B4-BE49-F238E27FC236}">
                <a16:creationId xmlns:a16="http://schemas.microsoft.com/office/drawing/2014/main" id="{6A5699BF-6414-CF43-AE5D-C3AF510D82F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6E8BA4C-40D8-6548-9E2D-011CE4CDF87E}"/>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9" name="Picture 8" descr="A picture containing bridge&#10;&#10;Description automatically generated">
            <a:extLst>
              <a:ext uri="{FF2B5EF4-FFF2-40B4-BE49-F238E27FC236}">
                <a16:creationId xmlns:a16="http://schemas.microsoft.com/office/drawing/2014/main" id="{9A645E35-DF06-E247-999F-670810F15003}"/>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80844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EB08D-DAD7-5447-A6E1-0F1DBE807E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493AD0-A9C0-E949-BE13-B46B731E8E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578E075-C16E-9A40-91ED-E17E647EF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F63D43-9FC9-304A-BD39-B2B1C83E05E4}"/>
              </a:ext>
            </a:extLst>
          </p:cNvPr>
          <p:cNvSpPr>
            <a:spLocks noGrp="1"/>
          </p:cNvSpPr>
          <p:nvPr>
            <p:ph type="dt" sz="half" idx="10"/>
          </p:nvPr>
        </p:nvSpPr>
        <p:spPr/>
        <p:txBody>
          <a:bodyPr/>
          <a:lstStyle/>
          <a:p>
            <a:fld id="{62C385B3-CF8B-4D61-BDCA-EEC408919A2D}" type="datetime1">
              <a:rPr lang="en-US" smtClean="0"/>
              <a:t>8/21/2020</a:t>
            </a:fld>
            <a:endParaRPr lang="en-US" dirty="0"/>
          </a:p>
        </p:txBody>
      </p:sp>
      <p:sp>
        <p:nvSpPr>
          <p:cNvPr id="6" name="Footer Placeholder 5">
            <a:extLst>
              <a:ext uri="{FF2B5EF4-FFF2-40B4-BE49-F238E27FC236}">
                <a16:creationId xmlns:a16="http://schemas.microsoft.com/office/drawing/2014/main" id="{21324B45-4E5F-0E46-8AF3-61AA0AC6241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E694D4D-B3CB-4E41-8EDC-48F709DE5260}"/>
              </a:ext>
            </a:extLst>
          </p:cNvPr>
          <p:cNvSpPr>
            <a:spLocks noGrp="1"/>
          </p:cNvSpPr>
          <p:nvPr>
            <p:ph type="sldNum" sz="quarter" idx="12"/>
          </p:nvPr>
        </p:nvSpPr>
        <p:spPr/>
        <p:txBody>
          <a:bodyPr/>
          <a:lstStyle/>
          <a:p>
            <a:fld id="{BB740369-ADDF-1D46-A862-50873F10EBB7}" type="slidenum">
              <a:rPr lang="en-US" smtClean="0"/>
              <a:t>‹#›</a:t>
            </a:fld>
            <a:endParaRPr lang="en-US" dirty="0"/>
          </a:p>
        </p:txBody>
      </p:sp>
      <p:pic>
        <p:nvPicPr>
          <p:cNvPr id="9" name="Picture 8" descr="A picture containing bridge&#10;&#10;Description automatically generated">
            <a:extLst>
              <a:ext uri="{FF2B5EF4-FFF2-40B4-BE49-F238E27FC236}">
                <a16:creationId xmlns:a16="http://schemas.microsoft.com/office/drawing/2014/main" id="{7498E104-CCBB-7F47-B806-88A092F32ACE}"/>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325727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3EEB39-0C17-F74C-8C88-1E2961587D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B4F619-3DF0-C34E-A3ED-4103DE800F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3C913-D46F-744C-948D-CF9C6CB54A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656BC-F611-46B7-8D9E-C0866C8AB62F}" type="datetime1">
              <a:rPr lang="en-US" smtClean="0"/>
              <a:t>8/21/2020</a:t>
            </a:fld>
            <a:endParaRPr lang="en-US" dirty="0"/>
          </a:p>
        </p:txBody>
      </p:sp>
      <p:sp>
        <p:nvSpPr>
          <p:cNvPr id="5" name="Footer Placeholder 4">
            <a:extLst>
              <a:ext uri="{FF2B5EF4-FFF2-40B4-BE49-F238E27FC236}">
                <a16:creationId xmlns:a16="http://schemas.microsoft.com/office/drawing/2014/main" id="{C17F4E13-B8CC-554A-BA01-7FBDC4665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BDC10A9-872D-5645-A041-CA479B3DD7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40369-ADDF-1D46-A862-50873F10EBB7}" type="slidenum">
              <a:rPr lang="en-US" smtClean="0"/>
              <a:t>‹#›</a:t>
            </a:fld>
            <a:endParaRPr lang="en-US" dirty="0"/>
          </a:p>
        </p:txBody>
      </p:sp>
    </p:spTree>
    <p:extLst>
      <p:ext uri="{BB962C8B-B14F-4D97-AF65-F5344CB8AC3E}">
        <p14:creationId xmlns:p14="http://schemas.microsoft.com/office/powerpoint/2010/main" val="1794113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www.epsb.ky.gov/"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mailto:KDELicensure@education.ky.g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education.ky.gov/specialed/GT/Pages/Gifted-and-Talented-Resources.asp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owl.excelsior.edu/writing-process/prewriting-strategies/prewriting-strategies-asking-defining-questions/" TargetMode="External"/><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8" Type="http://schemas.openxmlformats.org/officeDocument/2006/relationships/hyperlink" Target="https://www.wku.edu/academy/" TargetMode="External"/><Relationship Id="rId3" Type="http://schemas.openxmlformats.org/officeDocument/2006/relationships/hyperlink" Target="https://education.ky.gov/specialed/GT/Pages/Gifted-and-Talented-Resources.aspx" TargetMode="External"/><Relationship Id="rId7" Type="http://schemas.openxmlformats.org/officeDocument/2006/relationships/hyperlink" Target="https://www.hoagiesgifted.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www.nagc.org/" TargetMode="External"/><Relationship Id="rId5" Type="http://schemas.openxmlformats.org/officeDocument/2006/relationships/hyperlink" Target="http://kagegifted.org/" TargetMode="External"/><Relationship Id="rId4" Type="http://schemas.openxmlformats.org/officeDocument/2006/relationships/hyperlink" Target="https://education.ky.gov/comm/Pages/COVID-19-Updates.aspx" TargetMode="External"/><Relationship Id="rId9" Type="http://schemas.openxmlformats.org/officeDocument/2006/relationships/hyperlink" Target="https://www.moreheadstate.edu/Academics/Craft-Academy"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mailto:shannon.gubser@newport.kyschools.us" TargetMode="External"/><Relationship Id="rId3" Type="http://schemas.openxmlformats.org/officeDocument/2006/relationships/hyperlink" Target="mailto:jennifer.sheffield@simpson.kychools.us" TargetMode="External"/><Relationship Id="rId7" Type="http://schemas.openxmlformats.org/officeDocument/2006/relationships/hyperlink" Target="mailto:beth.patrick@pulaski.kyschools.us" TargetMode="External"/><Relationship Id="rId2" Type="http://schemas.openxmlformats.org/officeDocument/2006/relationships/hyperlink" Target="mailto:leann.pickerill@paris.kyschool.us" TargetMode="External"/><Relationship Id="rId1" Type="http://schemas.openxmlformats.org/officeDocument/2006/relationships/slideLayout" Target="../slideLayouts/slideLayout2.xml"/><Relationship Id="rId6" Type="http://schemas.openxmlformats.org/officeDocument/2006/relationships/hyperlink" Target="mailto:jeanne.lee@harlan.kyschools.us" TargetMode="External"/><Relationship Id="rId5" Type="http://schemas.openxmlformats.org/officeDocument/2006/relationships/hyperlink" Target="mailto:genny.jenkins@rowan.kyschools.us" TargetMode="External"/><Relationship Id="rId10" Type="http://schemas.openxmlformats.org/officeDocument/2006/relationships/hyperlink" Target="mailto:tatiana.adams@marshall.kyschools.us" TargetMode="External"/><Relationship Id="rId4" Type="http://schemas.openxmlformats.org/officeDocument/2006/relationships/hyperlink" Target="mailto:staci.eddleman@Jefferson.kyschools.us" TargetMode="External"/><Relationship Id="rId9" Type="http://schemas.openxmlformats.org/officeDocument/2006/relationships/hyperlink" Target="mailto:janet.fraser@oldham.kyschools.us"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mailto:kathie.andiron@education.ky.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pps.legislature.ky.gov/law/kar/016/002/110.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CD913-CDA4-5B4C-AF30-7F69A7581A73}"/>
              </a:ext>
            </a:extLst>
          </p:cNvPr>
          <p:cNvSpPr>
            <a:spLocks noGrp="1"/>
          </p:cNvSpPr>
          <p:nvPr>
            <p:ph type="ctrTitle"/>
          </p:nvPr>
        </p:nvSpPr>
        <p:spPr/>
        <p:txBody>
          <a:bodyPr>
            <a:normAutofit/>
          </a:bodyPr>
          <a:lstStyle/>
          <a:p>
            <a:r>
              <a:rPr lang="en-US" dirty="0"/>
              <a:t>New Gifted and Talented Staff Training</a:t>
            </a:r>
          </a:p>
        </p:txBody>
      </p:sp>
      <p:sp>
        <p:nvSpPr>
          <p:cNvPr id="3" name="Subtitle 2">
            <a:extLst>
              <a:ext uri="{FF2B5EF4-FFF2-40B4-BE49-F238E27FC236}">
                <a16:creationId xmlns:a16="http://schemas.microsoft.com/office/drawing/2014/main" id="{56865DC5-F690-A54A-8A3A-CC1255C8930E}"/>
              </a:ext>
            </a:extLst>
          </p:cNvPr>
          <p:cNvSpPr>
            <a:spLocks noGrp="1"/>
          </p:cNvSpPr>
          <p:nvPr>
            <p:ph type="subTitle" idx="1"/>
          </p:nvPr>
        </p:nvSpPr>
        <p:spPr/>
        <p:txBody>
          <a:bodyPr/>
          <a:lstStyle/>
          <a:p>
            <a:r>
              <a:rPr lang="en-US" dirty="0"/>
              <a:t>School Year 2020-2021</a:t>
            </a:r>
          </a:p>
          <a:p>
            <a:r>
              <a:rPr lang="en-US" dirty="0"/>
              <a:t>Kathie Anderson, Program Consultant</a:t>
            </a:r>
          </a:p>
        </p:txBody>
      </p:sp>
    </p:spTree>
    <p:extLst>
      <p:ext uri="{BB962C8B-B14F-4D97-AF65-F5344CB8AC3E}">
        <p14:creationId xmlns:p14="http://schemas.microsoft.com/office/powerpoint/2010/main" val="4024738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64C97-95F7-47DA-9178-7CE018593B39}"/>
              </a:ext>
            </a:extLst>
          </p:cNvPr>
          <p:cNvSpPr>
            <a:spLocks noGrp="1"/>
          </p:cNvSpPr>
          <p:nvPr>
            <p:ph type="title"/>
          </p:nvPr>
        </p:nvSpPr>
        <p:spPr/>
        <p:txBody>
          <a:bodyPr/>
          <a:lstStyle/>
          <a:p>
            <a:r>
              <a:rPr lang="en-US" dirty="0"/>
              <a:t>GT Teacher Certification</a:t>
            </a:r>
            <a:br>
              <a:rPr lang="en-US" dirty="0"/>
            </a:br>
            <a:r>
              <a:rPr lang="en-US" dirty="0"/>
              <a:t>Section 2</a:t>
            </a:r>
          </a:p>
        </p:txBody>
      </p:sp>
      <p:sp>
        <p:nvSpPr>
          <p:cNvPr id="3" name="Content Placeholder 2">
            <a:extLst>
              <a:ext uri="{FF2B5EF4-FFF2-40B4-BE49-F238E27FC236}">
                <a16:creationId xmlns:a16="http://schemas.microsoft.com/office/drawing/2014/main" id="{C50F0931-BA28-44D2-B8AF-4275AAE1FB01}"/>
              </a:ext>
            </a:extLst>
          </p:cNvPr>
          <p:cNvSpPr>
            <a:spLocks noGrp="1"/>
          </p:cNvSpPr>
          <p:nvPr>
            <p:ph idx="1"/>
          </p:nvPr>
        </p:nvSpPr>
        <p:spPr/>
        <p:txBody>
          <a:bodyPr>
            <a:normAutofit fontScale="92500"/>
          </a:bodyPr>
          <a:lstStyle/>
          <a:p>
            <a:pPr marL="0" indent="0">
              <a:buNone/>
            </a:pPr>
            <a:r>
              <a:rPr lang="en-US" dirty="0"/>
              <a:t>(1) A certificate endorsement as teacher for gifted education shall be issued in accordance with KRS Chapter 161 and KAR Title 16 to an applicant who: </a:t>
            </a:r>
          </a:p>
          <a:p>
            <a:pPr marL="457200" lvl="1" indent="0">
              <a:buNone/>
            </a:pPr>
            <a:r>
              <a:rPr lang="en-US" dirty="0"/>
              <a:t>(a) Holds a certificate valid for classroom teaching at the elementary school level, the middle grade level, or the high school level; </a:t>
            </a:r>
          </a:p>
          <a:p>
            <a:pPr marL="457200" lvl="1" indent="0">
              <a:buNone/>
            </a:pPr>
            <a:r>
              <a:rPr lang="en-US" dirty="0"/>
              <a:t>(b) Successfully completed the Kentucky Teacher Internship Program established in 16 KAR 7:010. A teacher who has successfully completed the Kentucky Teacher Internship Program prior to issuance of the initial probationary certificate or who is not required to complete the internship program under the requirements for out-of-state teachers established in KRS 161.030(5) shall not be required to complete the internship program again while serving on the probationary certificate; </a:t>
            </a:r>
            <a:r>
              <a:rPr lang="en-US" i="1" u="sng" dirty="0"/>
              <a:t>and </a:t>
            </a:r>
          </a:p>
          <a:p>
            <a:pPr marL="457200" lvl="1" indent="0">
              <a:buNone/>
            </a:pPr>
            <a:r>
              <a:rPr lang="en-US" dirty="0"/>
              <a:t>(c) Has completed the appropriate program of preparation for the certificate endorsement established in this administrative regulation at a teacher education institution approved under the standards and procedures established in 16 KAR 5:010. </a:t>
            </a:r>
          </a:p>
          <a:p>
            <a:pPr marL="457200" lvl="1" indent="0">
              <a:buNone/>
            </a:pPr>
            <a:endParaRPr lang="en-US" dirty="0"/>
          </a:p>
        </p:txBody>
      </p:sp>
      <p:sp>
        <p:nvSpPr>
          <p:cNvPr id="4" name="Slide Number Placeholder 3">
            <a:extLst>
              <a:ext uri="{FF2B5EF4-FFF2-40B4-BE49-F238E27FC236}">
                <a16:creationId xmlns:a16="http://schemas.microsoft.com/office/drawing/2014/main" id="{8FFB612E-BE87-4B5B-822B-E81A3751FC7F}"/>
              </a:ext>
            </a:extLst>
          </p:cNvPr>
          <p:cNvSpPr>
            <a:spLocks noGrp="1"/>
          </p:cNvSpPr>
          <p:nvPr>
            <p:ph type="sldNum" sz="quarter" idx="12"/>
          </p:nvPr>
        </p:nvSpPr>
        <p:spPr/>
        <p:txBody>
          <a:bodyPr/>
          <a:lstStyle/>
          <a:p>
            <a:fld id="{BB740369-ADDF-1D46-A862-50873F10EBB7}" type="slidenum">
              <a:rPr lang="en-US" smtClean="0"/>
              <a:t>10</a:t>
            </a:fld>
            <a:endParaRPr lang="en-US" dirty="0"/>
          </a:p>
        </p:txBody>
      </p:sp>
    </p:spTree>
    <p:extLst>
      <p:ext uri="{BB962C8B-B14F-4D97-AF65-F5344CB8AC3E}">
        <p14:creationId xmlns:p14="http://schemas.microsoft.com/office/powerpoint/2010/main" val="811362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41D17-B3E2-4DEE-AFDC-7DC7846F7BA2}"/>
              </a:ext>
            </a:extLst>
          </p:cNvPr>
          <p:cNvSpPr>
            <a:spLocks noGrp="1"/>
          </p:cNvSpPr>
          <p:nvPr>
            <p:ph type="title"/>
          </p:nvPr>
        </p:nvSpPr>
        <p:spPr/>
        <p:txBody>
          <a:bodyPr/>
          <a:lstStyle/>
          <a:p>
            <a:r>
              <a:rPr lang="en-US" dirty="0"/>
              <a:t>GT Teacher Certification</a:t>
            </a:r>
            <a:br>
              <a:rPr lang="en-US" dirty="0"/>
            </a:br>
            <a:r>
              <a:rPr lang="en-US" dirty="0"/>
              <a:t>Section 2 (2-3)</a:t>
            </a:r>
          </a:p>
        </p:txBody>
      </p:sp>
      <p:sp>
        <p:nvSpPr>
          <p:cNvPr id="3" name="Content Placeholder 2">
            <a:extLst>
              <a:ext uri="{FF2B5EF4-FFF2-40B4-BE49-F238E27FC236}">
                <a16:creationId xmlns:a16="http://schemas.microsoft.com/office/drawing/2014/main" id="{8E9CD39F-5863-41E8-BBB3-110233542697}"/>
              </a:ext>
            </a:extLst>
          </p:cNvPr>
          <p:cNvSpPr>
            <a:spLocks noGrp="1"/>
          </p:cNvSpPr>
          <p:nvPr>
            <p:ph idx="1"/>
          </p:nvPr>
        </p:nvSpPr>
        <p:spPr/>
        <p:txBody>
          <a:bodyPr>
            <a:normAutofit/>
          </a:bodyPr>
          <a:lstStyle/>
          <a:p>
            <a:pPr marL="0" indent="0">
              <a:buNone/>
            </a:pPr>
            <a:r>
              <a:rPr lang="en-US" dirty="0"/>
              <a:t>(2) The endorsement as teacher for gifted education shall be valid for grades K-12. </a:t>
            </a:r>
          </a:p>
          <a:p>
            <a:pPr marL="457200" lvl="1" indent="0">
              <a:buNone/>
            </a:pPr>
            <a:r>
              <a:rPr lang="en-US" dirty="0"/>
              <a:t>(a) Assignment to a full-time self-contained gifted education class shall be restricted to the level of the </a:t>
            </a:r>
            <a:r>
              <a:rPr lang="en-US" i="1" dirty="0"/>
              <a:t>base</a:t>
            </a:r>
            <a:r>
              <a:rPr lang="en-US" dirty="0"/>
              <a:t> certificate.</a:t>
            </a:r>
          </a:p>
          <a:p>
            <a:pPr marL="457200" lvl="1" indent="0">
              <a:buNone/>
            </a:pPr>
            <a:r>
              <a:rPr lang="en-US" dirty="0"/>
              <a:t>(b) The endorsement shall have the same duration as the base certificate. </a:t>
            </a:r>
          </a:p>
          <a:p>
            <a:pPr marL="0" indent="0">
              <a:buNone/>
            </a:pPr>
            <a:r>
              <a:rPr lang="en-US" dirty="0"/>
              <a:t>(3) Each person employed as a teacher for gifted education shall hold an appropriate certificate endorsement for gifted education, except a teacher: </a:t>
            </a:r>
          </a:p>
          <a:p>
            <a:pPr marL="457200" lvl="1" indent="0">
              <a:buNone/>
            </a:pPr>
            <a:r>
              <a:rPr lang="en-US" dirty="0"/>
              <a:t>(a) Identified in Section 3 of this administrative regulation; or </a:t>
            </a:r>
          </a:p>
          <a:p>
            <a:pPr marL="457200" lvl="1" indent="0">
              <a:buNone/>
            </a:pPr>
            <a:r>
              <a:rPr lang="en-US" dirty="0"/>
              <a:t>(b) Certified on or before July 1, 1984, in accordance with KRS 161.052</a:t>
            </a:r>
          </a:p>
          <a:p>
            <a:endParaRPr lang="en-US" dirty="0"/>
          </a:p>
        </p:txBody>
      </p:sp>
      <p:sp>
        <p:nvSpPr>
          <p:cNvPr id="4" name="Slide Number Placeholder 3">
            <a:extLst>
              <a:ext uri="{FF2B5EF4-FFF2-40B4-BE49-F238E27FC236}">
                <a16:creationId xmlns:a16="http://schemas.microsoft.com/office/drawing/2014/main" id="{336B80E6-8EF4-4D72-87C1-31293E85BF5C}"/>
              </a:ext>
            </a:extLst>
          </p:cNvPr>
          <p:cNvSpPr>
            <a:spLocks noGrp="1"/>
          </p:cNvSpPr>
          <p:nvPr>
            <p:ph type="sldNum" sz="quarter" idx="12"/>
          </p:nvPr>
        </p:nvSpPr>
        <p:spPr/>
        <p:txBody>
          <a:bodyPr/>
          <a:lstStyle/>
          <a:p>
            <a:fld id="{BB740369-ADDF-1D46-A862-50873F10EBB7}" type="slidenum">
              <a:rPr lang="en-US" smtClean="0"/>
              <a:t>11</a:t>
            </a:fld>
            <a:endParaRPr lang="en-US" dirty="0"/>
          </a:p>
        </p:txBody>
      </p:sp>
    </p:spTree>
    <p:extLst>
      <p:ext uri="{BB962C8B-B14F-4D97-AF65-F5344CB8AC3E}">
        <p14:creationId xmlns:p14="http://schemas.microsoft.com/office/powerpoint/2010/main" val="2945365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2EFDF-E1CD-4998-9995-56C4B0929560}"/>
              </a:ext>
            </a:extLst>
          </p:cNvPr>
          <p:cNvSpPr>
            <a:spLocks noGrp="1"/>
          </p:cNvSpPr>
          <p:nvPr>
            <p:ph type="title"/>
          </p:nvPr>
        </p:nvSpPr>
        <p:spPr/>
        <p:txBody>
          <a:bodyPr/>
          <a:lstStyle/>
          <a:p>
            <a:r>
              <a:rPr lang="en-US" dirty="0"/>
              <a:t>GT Teacher Certification</a:t>
            </a:r>
            <a:br>
              <a:rPr lang="en-US" dirty="0"/>
            </a:br>
            <a:r>
              <a:rPr lang="en-US" dirty="0"/>
              <a:t>Section 3 (1) Probationary Endorsement</a:t>
            </a:r>
          </a:p>
        </p:txBody>
      </p:sp>
      <p:sp>
        <p:nvSpPr>
          <p:cNvPr id="3" name="Content Placeholder 2">
            <a:extLst>
              <a:ext uri="{FF2B5EF4-FFF2-40B4-BE49-F238E27FC236}">
                <a16:creationId xmlns:a16="http://schemas.microsoft.com/office/drawing/2014/main" id="{4C89F0DD-11E3-429F-AA37-4C47E2468845}"/>
              </a:ext>
            </a:extLst>
          </p:cNvPr>
          <p:cNvSpPr>
            <a:spLocks noGrp="1"/>
          </p:cNvSpPr>
          <p:nvPr>
            <p:ph idx="1"/>
          </p:nvPr>
        </p:nvSpPr>
        <p:spPr/>
        <p:txBody>
          <a:bodyPr>
            <a:normAutofit/>
          </a:bodyPr>
          <a:lstStyle/>
          <a:p>
            <a:pPr marL="0" indent="0">
              <a:buNone/>
            </a:pPr>
            <a:r>
              <a:rPr lang="en-US" dirty="0"/>
              <a:t>If a qualified teacher is not available for the position of teacher for gifted education as attested by the local school superintendent, the superintendent, on behalf of the local board of education, may request a probationary endorsement for teaching gifted education for a teacher who: </a:t>
            </a:r>
          </a:p>
          <a:p>
            <a:pPr marL="457200" lvl="1" indent="0">
              <a:buNone/>
            </a:pPr>
            <a:r>
              <a:rPr lang="en-US" dirty="0"/>
              <a:t>(a) Has a bachelor’s degree; </a:t>
            </a:r>
          </a:p>
          <a:p>
            <a:pPr marL="457200" lvl="1" indent="0">
              <a:buNone/>
            </a:pPr>
            <a:r>
              <a:rPr lang="en-US" dirty="0"/>
              <a:t>(b) Has a valid Kentucky teaching certificate; </a:t>
            </a:r>
          </a:p>
          <a:p>
            <a:pPr marL="457200" lvl="1" indent="0">
              <a:buNone/>
            </a:pPr>
            <a:r>
              <a:rPr lang="en-US" dirty="0"/>
              <a:t>(c) Has been admitted to the preparation program for the endorsement for teachers for gifted education; and </a:t>
            </a:r>
          </a:p>
          <a:p>
            <a:pPr marL="457200" lvl="1" indent="0">
              <a:buNone/>
            </a:pPr>
            <a:r>
              <a:rPr lang="en-US" dirty="0"/>
              <a:t>(d) Is currently enrolled in graduate studies related to the education profession. </a:t>
            </a:r>
          </a:p>
        </p:txBody>
      </p:sp>
      <p:sp>
        <p:nvSpPr>
          <p:cNvPr id="4" name="Slide Number Placeholder 3">
            <a:extLst>
              <a:ext uri="{FF2B5EF4-FFF2-40B4-BE49-F238E27FC236}">
                <a16:creationId xmlns:a16="http://schemas.microsoft.com/office/drawing/2014/main" id="{8FFD3245-8CB7-4C22-B880-33383225E40A}"/>
              </a:ext>
            </a:extLst>
          </p:cNvPr>
          <p:cNvSpPr>
            <a:spLocks noGrp="1"/>
          </p:cNvSpPr>
          <p:nvPr>
            <p:ph type="sldNum" sz="quarter" idx="12"/>
          </p:nvPr>
        </p:nvSpPr>
        <p:spPr/>
        <p:txBody>
          <a:bodyPr/>
          <a:lstStyle/>
          <a:p>
            <a:fld id="{BB740369-ADDF-1D46-A862-50873F10EBB7}" type="slidenum">
              <a:rPr lang="en-US" smtClean="0"/>
              <a:t>12</a:t>
            </a:fld>
            <a:endParaRPr lang="en-US" dirty="0"/>
          </a:p>
        </p:txBody>
      </p:sp>
    </p:spTree>
    <p:extLst>
      <p:ext uri="{BB962C8B-B14F-4D97-AF65-F5344CB8AC3E}">
        <p14:creationId xmlns:p14="http://schemas.microsoft.com/office/powerpoint/2010/main" val="3799983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100BA-2E46-4FD1-AE80-53FC4B31E33E}"/>
              </a:ext>
            </a:extLst>
          </p:cNvPr>
          <p:cNvSpPr>
            <a:spLocks noGrp="1"/>
          </p:cNvSpPr>
          <p:nvPr>
            <p:ph type="title"/>
          </p:nvPr>
        </p:nvSpPr>
        <p:spPr/>
        <p:txBody>
          <a:bodyPr anchor="b"/>
          <a:lstStyle/>
          <a:p>
            <a:r>
              <a:rPr lang="en-US" dirty="0"/>
              <a:t>GT Teacher Certification</a:t>
            </a:r>
            <a:br>
              <a:rPr lang="en-US" dirty="0"/>
            </a:br>
            <a:r>
              <a:rPr lang="en-US" dirty="0"/>
              <a:t>Section 3 (2-3) and Section 4</a:t>
            </a:r>
          </a:p>
        </p:txBody>
      </p:sp>
      <p:sp>
        <p:nvSpPr>
          <p:cNvPr id="3" name="Content Placeholder 2">
            <a:extLst>
              <a:ext uri="{FF2B5EF4-FFF2-40B4-BE49-F238E27FC236}">
                <a16:creationId xmlns:a16="http://schemas.microsoft.com/office/drawing/2014/main" id="{B9799EB9-DF12-4A45-B3D6-D3432BED4CCD}"/>
              </a:ext>
            </a:extLst>
          </p:cNvPr>
          <p:cNvSpPr>
            <a:spLocks noGrp="1"/>
          </p:cNvSpPr>
          <p:nvPr>
            <p:ph idx="1"/>
          </p:nvPr>
        </p:nvSpPr>
        <p:spPr/>
        <p:txBody>
          <a:bodyPr>
            <a:normAutofit/>
          </a:bodyPr>
          <a:lstStyle/>
          <a:p>
            <a:pPr marL="0" indent="0">
              <a:buNone/>
            </a:pPr>
            <a:r>
              <a:rPr lang="en-US" sz="2400" dirty="0"/>
              <a:t>(2) The request for the probationary endorsement shall be submitted on Form CA-GP to the Education Professional Standards Board for each teacher for gifted education requiring the probationary endorsement. </a:t>
            </a:r>
          </a:p>
          <a:p>
            <a:pPr marL="0" indent="0">
              <a:buNone/>
            </a:pPr>
            <a:r>
              <a:rPr lang="en-US" sz="2400" dirty="0"/>
              <a:t>(3)(a) The probationary endorsement for teachers for gifted education shall be valid for a period of two (2) years from the initial request. </a:t>
            </a:r>
          </a:p>
          <a:p>
            <a:pPr marL="457200" lvl="1" indent="0">
              <a:buNone/>
            </a:pPr>
            <a:r>
              <a:rPr lang="en-US" sz="2000" dirty="0"/>
              <a:t>(b) A teacher receiving this probationary endorsement shall complete the required curriculum for recommendation for the endorsement for teacher for gifted education issued under Section 2 of this administrative regulation within the two (2) year validity of the probationary endorsement. </a:t>
            </a:r>
          </a:p>
          <a:p>
            <a:pPr marL="457200" lvl="1" indent="0">
              <a:buNone/>
            </a:pPr>
            <a:r>
              <a:rPr lang="en-US" sz="2000" dirty="0"/>
              <a:t>(c) The probationary endorsement shall not be renewed. </a:t>
            </a:r>
          </a:p>
        </p:txBody>
      </p:sp>
      <p:sp>
        <p:nvSpPr>
          <p:cNvPr id="4" name="Slide Number Placeholder 3">
            <a:extLst>
              <a:ext uri="{FF2B5EF4-FFF2-40B4-BE49-F238E27FC236}">
                <a16:creationId xmlns:a16="http://schemas.microsoft.com/office/drawing/2014/main" id="{836E8453-DA96-4BAB-A8A5-8B2F95273BE4}"/>
              </a:ext>
            </a:extLst>
          </p:cNvPr>
          <p:cNvSpPr>
            <a:spLocks noGrp="1"/>
          </p:cNvSpPr>
          <p:nvPr>
            <p:ph type="sldNum" sz="quarter" idx="12"/>
          </p:nvPr>
        </p:nvSpPr>
        <p:spPr/>
        <p:txBody>
          <a:bodyPr/>
          <a:lstStyle/>
          <a:p>
            <a:fld id="{BB740369-ADDF-1D46-A862-50873F10EBB7}" type="slidenum">
              <a:rPr lang="en-US" smtClean="0"/>
              <a:t>13</a:t>
            </a:fld>
            <a:endParaRPr lang="en-US" dirty="0"/>
          </a:p>
        </p:txBody>
      </p:sp>
    </p:spTree>
    <p:extLst>
      <p:ext uri="{BB962C8B-B14F-4D97-AF65-F5344CB8AC3E}">
        <p14:creationId xmlns:p14="http://schemas.microsoft.com/office/powerpoint/2010/main" val="1231174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8F73E-DEA9-4E7D-B17A-94DF5060C975}"/>
              </a:ext>
            </a:extLst>
          </p:cNvPr>
          <p:cNvSpPr>
            <a:spLocks noGrp="1"/>
          </p:cNvSpPr>
          <p:nvPr>
            <p:ph type="title"/>
          </p:nvPr>
        </p:nvSpPr>
        <p:spPr/>
        <p:txBody>
          <a:bodyPr/>
          <a:lstStyle/>
          <a:p>
            <a:r>
              <a:rPr lang="en-US" dirty="0"/>
              <a:t>Other Pathways for GT Certification</a:t>
            </a:r>
          </a:p>
        </p:txBody>
      </p:sp>
      <p:sp>
        <p:nvSpPr>
          <p:cNvPr id="3" name="Content Placeholder 2">
            <a:extLst>
              <a:ext uri="{FF2B5EF4-FFF2-40B4-BE49-F238E27FC236}">
                <a16:creationId xmlns:a16="http://schemas.microsoft.com/office/drawing/2014/main" id="{5829BF18-7B25-4518-9982-A191A073ADE1}"/>
              </a:ext>
            </a:extLst>
          </p:cNvPr>
          <p:cNvSpPr>
            <a:spLocks noGrp="1"/>
          </p:cNvSpPr>
          <p:nvPr>
            <p:ph idx="1"/>
          </p:nvPr>
        </p:nvSpPr>
        <p:spPr/>
        <p:txBody>
          <a:bodyPr>
            <a:normAutofit/>
          </a:bodyPr>
          <a:lstStyle/>
          <a:p>
            <a:r>
              <a:rPr lang="en-US" dirty="0"/>
              <a:t>Emergency</a:t>
            </a:r>
          </a:p>
          <a:p>
            <a:pPr lvl="1"/>
            <a:r>
              <a:rPr lang="en-US" dirty="0"/>
              <a:t>One year</a:t>
            </a:r>
          </a:p>
          <a:p>
            <a:pPr lvl="1"/>
            <a:r>
              <a:rPr lang="en-US" dirty="0"/>
              <a:t>Certified teacher</a:t>
            </a:r>
          </a:p>
          <a:p>
            <a:r>
              <a:rPr lang="en-US" dirty="0"/>
              <a:t>Probationary</a:t>
            </a:r>
          </a:p>
          <a:p>
            <a:pPr lvl="1"/>
            <a:r>
              <a:rPr lang="en-US" dirty="0"/>
              <a:t>Usually two years</a:t>
            </a:r>
          </a:p>
          <a:p>
            <a:pPr lvl="1"/>
            <a:r>
              <a:rPr lang="en-US" dirty="0"/>
              <a:t>Must be enrolled in a GT certification program</a:t>
            </a:r>
          </a:p>
          <a:p>
            <a:r>
              <a:rPr lang="en-US" dirty="0"/>
              <a:t>Proficiency Evaluation</a:t>
            </a:r>
          </a:p>
          <a:p>
            <a:pPr lvl="1"/>
            <a:r>
              <a:rPr lang="en-US" dirty="0"/>
              <a:t>Enrolled in a GT certification program</a:t>
            </a:r>
          </a:p>
          <a:p>
            <a:pPr lvl="1"/>
            <a:r>
              <a:rPr lang="en-US" dirty="0"/>
              <a:t>University has flexibility to use experience or classes in the area</a:t>
            </a:r>
          </a:p>
          <a:p>
            <a:pPr lvl="1"/>
            <a:r>
              <a:rPr lang="en-US" dirty="0"/>
              <a:t>One-year certification that can be renewed another year</a:t>
            </a:r>
          </a:p>
        </p:txBody>
      </p:sp>
      <p:sp>
        <p:nvSpPr>
          <p:cNvPr id="4" name="Slide Number Placeholder 3">
            <a:extLst>
              <a:ext uri="{FF2B5EF4-FFF2-40B4-BE49-F238E27FC236}">
                <a16:creationId xmlns:a16="http://schemas.microsoft.com/office/drawing/2014/main" id="{EBB93DB0-15DA-4180-93CB-C27B366CECA8}"/>
              </a:ext>
            </a:extLst>
          </p:cNvPr>
          <p:cNvSpPr>
            <a:spLocks noGrp="1"/>
          </p:cNvSpPr>
          <p:nvPr>
            <p:ph type="sldNum" sz="quarter" idx="12"/>
          </p:nvPr>
        </p:nvSpPr>
        <p:spPr/>
        <p:txBody>
          <a:bodyPr/>
          <a:lstStyle/>
          <a:p>
            <a:fld id="{BB740369-ADDF-1D46-A862-50873F10EBB7}" type="slidenum">
              <a:rPr lang="en-US" smtClean="0"/>
              <a:t>14</a:t>
            </a:fld>
            <a:endParaRPr lang="en-US" dirty="0"/>
          </a:p>
        </p:txBody>
      </p:sp>
    </p:spTree>
    <p:extLst>
      <p:ext uri="{BB962C8B-B14F-4D97-AF65-F5344CB8AC3E}">
        <p14:creationId xmlns:p14="http://schemas.microsoft.com/office/powerpoint/2010/main" val="1206359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credentials">
            <a:extLst>
              <a:ext uri="{FF2B5EF4-FFF2-40B4-BE49-F238E27FC236}">
                <a16:creationId xmlns:a16="http://schemas.microsoft.com/office/drawing/2014/main" id="{60EDC1CB-7958-4E21-94D1-C8A7F1FA7815}"/>
              </a:ext>
            </a:extLst>
          </p:cNvPr>
          <p:cNvPicPr>
            <a:picLocks noChangeAspect="1"/>
          </p:cNvPicPr>
          <p:nvPr/>
        </p:nvPicPr>
        <p:blipFill>
          <a:blip r:embed="rId2"/>
          <a:stretch>
            <a:fillRect/>
          </a:stretch>
        </p:blipFill>
        <p:spPr>
          <a:xfrm>
            <a:off x="5669757" y="3982014"/>
            <a:ext cx="5881686" cy="21302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A screenshot of how to enter name to search for credentials">
            <a:extLst>
              <a:ext uri="{FF2B5EF4-FFF2-40B4-BE49-F238E27FC236}">
                <a16:creationId xmlns:a16="http://schemas.microsoft.com/office/drawing/2014/main" id="{12C523A8-83F1-4037-975D-F15272924E4B}"/>
              </a:ext>
            </a:extLst>
          </p:cNvPr>
          <p:cNvPicPr>
            <a:picLocks noChangeAspect="1"/>
          </p:cNvPicPr>
          <p:nvPr/>
        </p:nvPicPr>
        <p:blipFill>
          <a:blip r:embed="rId3"/>
          <a:stretch>
            <a:fillRect/>
          </a:stretch>
        </p:blipFill>
        <p:spPr>
          <a:xfrm>
            <a:off x="5698519" y="1021327"/>
            <a:ext cx="6032691" cy="24835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Content Placeholder 2">
            <a:extLst>
              <a:ext uri="{FF2B5EF4-FFF2-40B4-BE49-F238E27FC236}">
                <a16:creationId xmlns:a16="http://schemas.microsoft.com/office/drawing/2014/main" id="{90149212-3EF0-4F36-8AEA-A4824060A7C2}"/>
              </a:ext>
            </a:extLst>
          </p:cNvPr>
          <p:cNvSpPr>
            <a:spLocks noGrp="1"/>
          </p:cNvSpPr>
          <p:nvPr>
            <p:ph idx="1"/>
          </p:nvPr>
        </p:nvSpPr>
        <p:spPr>
          <a:xfrm>
            <a:off x="838200" y="1825625"/>
            <a:ext cx="4441371" cy="4351338"/>
          </a:xfrm>
        </p:spPr>
        <p:txBody>
          <a:bodyPr/>
          <a:lstStyle/>
          <a:p>
            <a:r>
              <a:rPr lang="en-US" dirty="0">
                <a:hlinkClick r:id="rId4"/>
              </a:rPr>
              <a:t>EPSB webpage</a:t>
            </a:r>
            <a:endParaRPr lang="en-US" dirty="0"/>
          </a:p>
          <a:p>
            <a:r>
              <a:rPr lang="en-US" dirty="0"/>
              <a:t>How do I…</a:t>
            </a:r>
          </a:p>
          <a:p>
            <a:r>
              <a:rPr lang="en-US" dirty="0"/>
              <a:t>Check educator credentials</a:t>
            </a:r>
          </a:p>
          <a:p>
            <a:r>
              <a:rPr lang="en-US" dirty="0"/>
              <a:t>Type in name</a:t>
            </a:r>
          </a:p>
          <a:p>
            <a:r>
              <a:rPr lang="en-US" dirty="0"/>
              <a:t>Click search</a:t>
            </a:r>
          </a:p>
          <a:p>
            <a:r>
              <a:rPr lang="en-US" dirty="0"/>
              <a:t>Select correct person</a:t>
            </a:r>
          </a:p>
          <a:p>
            <a:r>
              <a:rPr lang="en-US" dirty="0"/>
              <a:t>Credentials</a:t>
            </a:r>
          </a:p>
        </p:txBody>
      </p:sp>
      <p:sp>
        <p:nvSpPr>
          <p:cNvPr id="2" name="Title 1">
            <a:extLst>
              <a:ext uri="{FF2B5EF4-FFF2-40B4-BE49-F238E27FC236}">
                <a16:creationId xmlns:a16="http://schemas.microsoft.com/office/drawing/2014/main" id="{4FF3F72C-BA5A-436B-8176-EA62BD92FF8F}"/>
              </a:ext>
            </a:extLst>
          </p:cNvPr>
          <p:cNvSpPr>
            <a:spLocks noGrp="1"/>
          </p:cNvSpPr>
          <p:nvPr>
            <p:ph type="title"/>
          </p:nvPr>
        </p:nvSpPr>
        <p:spPr>
          <a:xfrm>
            <a:off x="838200" y="365125"/>
            <a:ext cx="4539343" cy="1325563"/>
          </a:xfrm>
        </p:spPr>
        <p:txBody>
          <a:bodyPr/>
          <a:lstStyle/>
          <a:p>
            <a:r>
              <a:rPr lang="en-US" dirty="0"/>
              <a:t>How to Check</a:t>
            </a:r>
            <a:br>
              <a:rPr lang="en-US" dirty="0"/>
            </a:br>
            <a:r>
              <a:rPr lang="en-US" dirty="0"/>
              <a:t>Credentials</a:t>
            </a:r>
          </a:p>
        </p:txBody>
      </p:sp>
      <p:sp>
        <p:nvSpPr>
          <p:cNvPr id="4" name="Slide Number Placeholder 3">
            <a:extLst>
              <a:ext uri="{FF2B5EF4-FFF2-40B4-BE49-F238E27FC236}">
                <a16:creationId xmlns:a16="http://schemas.microsoft.com/office/drawing/2014/main" id="{326944BE-5289-4857-85EB-ADFA937FFB46}"/>
              </a:ext>
            </a:extLst>
          </p:cNvPr>
          <p:cNvSpPr>
            <a:spLocks noGrp="1"/>
          </p:cNvSpPr>
          <p:nvPr>
            <p:ph type="sldNum" sz="quarter" idx="12"/>
          </p:nvPr>
        </p:nvSpPr>
        <p:spPr/>
        <p:txBody>
          <a:bodyPr/>
          <a:lstStyle/>
          <a:p>
            <a:fld id="{BB740369-ADDF-1D46-A862-50873F10EBB7}" type="slidenum">
              <a:rPr lang="en-US" smtClean="0"/>
              <a:t>15</a:t>
            </a:fld>
            <a:endParaRPr lang="en-US" dirty="0"/>
          </a:p>
        </p:txBody>
      </p:sp>
    </p:spTree>
    <p:extLst>
      <p:ext uri="{BB962C8B-B14F-4D97-AF65-F5344CB8AC3E}">
        <p14:creationId xmlns:p14="http://schemas.microsoft.com/office/powerpoint/2010/main" val="225176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13888-BF31-4E34-B64C-39F54CB1B16A}"/>
              </a:ext>
            </a:extLst>
          </p:cNvPr>
          <p:cNvSpPr>
            <a:spLocks noGrp="1"/>
          </p:cNvSpPr>
          <p:nvPr>
            <p:ph type="title"/>
          </p:nvPr>
        </p:nvSpPr>
        <p:spPr/>
        <p:txBody>
          <a:bodyPr/>
          <a:lstStyle/>
          <a:p>
            <a:r>
              <a:rPr lang="en-US" dirty="0"/>
              <a:t>Certification Contact</a:t>
            </a:r>
            <a:br>
              <a:rPr lang="en-US" dirty="0"/>
            </a:br>
            <a:r>
              <a:rPr lang="en-US" dirty="0"/>
              <a:t>Information</a:t>
            </a:r>
          </a:p>
        </p:txBody>
      </p:sp>
      <p:sp>
        <p:nvSpPr>
          <p:cNvPr id="3" name="Content Placeholder 2">
            <a:extLst>
              <a:ext uri="{FF2B5EF4-FFF2-40B4-BE49-F238E27FC236}">
                <a16:creationId xmlns:a16="http://schemas.microsoft.com/office/drawing/2014/main" id="{CE3EECB0-8CFA-4860-AD92-C9783E2163E3}"/>
              </a:ext>
            </a:extLst>
          </p:cNvPr>
          <p:cNvSpPr>
            <a:spLocks noGrp="1"/>
          </p:cNvSpPr>
          <p:nvPr>
            <p:ph idx="1"/>
          </p:nvPr>
        </p:nvSpPr>
        <p:spPr/>
        <p:txBody>
          <a:bodyPr/>
          <a:lstStyle/>
          <a:p>
            <a:pPr marL="0" indent="0">
              <a:buNone/>
            </a:pPr>
            <a:r>
              <a:rPr lang="en-US" dirty="0"/>
              <a:t>Division of Educator Certification and Preparation</a:t>
            </a:r>
          </a:p>
          <a:p>
            <a:pPr marL="0" indent="0">
              <a:buNone/>
            </a:pPr>
            <a:r>
              <a:rPr lang="en-US" dirty="0"/>
              <a:t>Phone: (502) 564-4606</a:t>
            </a:r>
          </a:p>
          <a:p>
            <a:pPr marL="0" indent="0">
              <a:buNone/>
            </a:pPr>
            <a:r>
              <a:rPr lang="en-US" dirty="0"/>
              <a:t>Fax: (502) 564-7092</a:t>
            </a:r>
          </a:p>
          <a:p>
            <a:pPr marL="0" indent="0">
              <a:buNone/>
            </a:pPr>
            <a:r>
              <a:rPr lang="en-US" dirty="0"/>
              <a:t>Email: </a:t>
            </a:r>
            <a:r>
              <a:rPr lang="en-US" u="sng" dirty="0">
                <a:hlinkClick r:id="rId2"/>
              </a:rPr>
              <a:t>KDELicensure@education.ky.gov</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BFFAF3E-8766-4015-9205-D4FEE1AEF5AE}"/>
              </a:ext>
            </a:extLst>
          </p:cNvPr>
          <p:cNvSpPr>
            <a:spLocks noGrp="1"/>
          </p:cNvSpPr>
          <p:nvPr>
            <p:ph type="sldNum" sz="quarter" idx="12"/>
          </p:nvPr>
        </p:nvSpPr>
        <p:spPr/>
        <p:txBody>
          <a:bodyPr/>
          <a:lstStyle/>
          <a:p>
            <a:fld id="{BB740369-ADDF-1D46-A862-50873F10EBB7}" type="slidenum">
              <a:rPr lang="en-US" smtClean="0"/>
              <a:t>16</a:t>
            </a:fld>
            <a:endParaRPr lang="en-US" dirty="0"/>
          </a:p>
        </p:txBody>
      </p:sp>
    </p:spTree>
    <p:extLst>
      <p:ext uri="{BB962C8B-B14F-4D97-AF65-F5344CB8AC3E}">
        <p14:creationId xmlns:p14="http://schemas.microsoft.com/office/powerpoint/2010/main" val="4001801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485D4-93B6-488E-9E4B-488B9AE954AD}"/>
              </a:ext>
            </a:extLst>
          </p:cNvPr>
          <p:cNvSpPr>
            <a:spLocks noGrp="1"/>
          </p:cNvSpPr>
          <p:nvPr>
            <p:ph type="title"/>
          </p:nvPr>
        </p:nvSpPr>
        <p:spPr/>
        <p:txBody>
          <a:bodyPr/>
          <a:lstStyle/>
          <a:p>
            <a:r>
              <a:rPr lang="en-US" dirty="0"/>
              <a:t>Gifted Regulation 704 KAR 3:285</a:t>
            </a:r>
          </a:p>
        </p:txBody>
      </p:sp>
      <p:sp>
        <p:nvSpPr>
          <p:cNvPr id="3" name="Text Placeholder 2">
            <a:extLst>
              <a:ext uri="{FF2B5EF4-FFF2-40B4-BE49-F238E27FC236}">
                <a16:creationId xmlns:a16="http://schemas.microsoft.com/office/drawing/2014/main" id="{8FABDF7A-D723-4D9C-8EF0-129943C1727D}"/>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BE96A252-D05E-46ED-AC11-623A57819376}"/>
              </a:ext>
            </a:extLst>
          </p:cNvPr>
          <p:cNvSpPr>
            <a:spLocks noGrp="1"/>
          </p:cNvSpPr>
          <p:nvPr>
            <p:ph type="sldNum" sz="quarter" idx="12"/>
          </p:nvPr>
        </p:nvSpPr>
        <p:spPr/>
        <p:txBody>
          <a:bodyPr/>
          <a:lstStyle/>
          <a:p>
            <a:fld id="{BB740369-ADDF-1D46-A862-50873F10EBB7}" type="slidenum">
              <a:rPr lang="en-US" smtClean="0"/>
              <a:t>17</a:t>
            </a:fld>
            <a:endParaRPr lang="en-US" dirty="0"/>
          </a:p>
        </p:txBody>
      </p:sp>
    </p:spTree>
    <p:extLst>
      <p:ext uri="{BB962C8B-B14F-4D97-AF65-F5344CB8AC3E}">
        <p14:creationId xmlns:p14="http://schemas.microsoft.com/office/powerpoint/2010/main" val="3259907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8D3A5-E8C4-49B2-9EAA-7B2D36A56595}"/>
              </a:ext>
            </a:extLst>
          </p:cNvPr>
          <p:cNvSpPr>
            <a:spLocks noGrp="1"/>
          </p:cNvSpPr>
          <p:nvPr>
            <p:ph type="title"/>
          </p:nvPr>
        </p:nvSpPr>
        <p:spPr/>
        <p:txBody>
          <a:bodyPr anchor="b"/>
          <a:lstStyle/>
          <a:p>
            <a:r>
              <a:rPr lang="en-US" dirty="0"/>
              <a:t>Gifted Regulation (704 KAR 3:285)</a:t>
            </a:r>
          </a:p>
        </p:txBody>
      </p:sp>
      <p:sp>
        <p:nvSpPr>
          <p:cNvPr id="3" name="Content Placeholder 2">
            <a:extLst>
              <a:ext uri="{FF2B5EF4-FFF2-40B4-BE49-F238E27FC236}">
                <a16:creationId xmlns:a16="http://schemas.microsoft.com/office/drawing/2014/main" id="{7E8C84EF-DA84-4C46-A265-FB3354B59164}"/>
              </a:ext>
            </a:extLst>
          </p:cNvPr>
          <p:cNvSpPr>
            <a:spLocks noGrp="1"/>
          </p:cNvSpPr>
          <p:nvPr>
            <p:ph idx="1"/>
          </p:nvPr>
        </p:nvSpPr>
        <p:spPr>
          <a:xfrm>
            <a:off x="838200" y="1825624"/>
            <a:ext cx="10651958" cy="4924091"/>
          </a:xfrm>
        </p:spPr>
        <p:txBody>
          <a:bodyPr>
            <a:normAutofit fontScale="55000" lnSpcReduction="20000"/>
          </a:bodyPr>
          <a:lstStyle/>
          <a:p>
            <a:r>
              <a:rPr lang="en-US" sz="4400" dirty="0"/>
              <a:t>Introduction – covers the definition of gifted students and that district must have a gifted program. Gifted students are a category of </a:t>
            </a:r>
            <a:r>
              <a:rPr lang="en-US" sz="4400" i="1" dirty="0"/>
              <a:t>exceptional children</a:t>
            </a:r>
            <a:r>
              <a:rPr lang="en-US" sz="4400" dirty="0"/>
              <a:t>.</a:t>
            </a:r>
          </a:p>
          <a:p>
            <a:r>
              <a:rPr lang="en-US" sz="4400" dirty="0"/>
              <a:t>Sections:</a:t>
            </a:r>
          </a:p>
          <a:p>
            <a:pPr lvl="1"/>
            <a:r>
              <a:rPr lang="en-US" sz="4400" dirty="0"/>
              <a:t>1 - Definitions</a:t>
            </a:r>
          </a:p>
          <a:p>
            <a:pPr lvl="1"/>
            <a:r>
              <a:rPr lang="en-US" sz="4400" dirty="0"/>
              <a:t>2 – Policies and Procedures</a:t>
            </a:r>
          </a:p>
          <a:p>
            <a:pPr lvl="1"/>
            <a:r>
              <a:rPr lang="en-US" sz="4400" dirty="0"/>
              <a:t>3 – Identification and Diagnosis of Gifted Characteristics, Behaviors, and Talent  and Determination of Eligibility for Services </a:t>
            </a:r>
          </a:p>
          <a:p>
            <a:pPr lvl="1"/>
            <a:r>
              <a:rPr lang="en-US" sz="4400" dirty="0"/>
              <a:t>4 – Procedure for Determining Eligibility for Services </a:t>
            </a:r>
          </a:p>
          <a:p>
            <a:pPr lvl="1"/>
            <a:r>
              <a:rPr lang="en-US" sz="4400" dirty="0"/>
              <a:t>5 – Program Evaluation</a:t>
            </a:r>
          </a:p>
          <a:p>
            <a:pPr lvl="1"/>
            <a:r>
              <a:rPr lang="en-US" sz="4400" dirty="0"/>
              <a:t>6 – Service Delivery Options</a:t>
            </a:r>
          </a:p>
          <a:p>
            <a:pPr lvl="1"/>
            <a:r>
              <a:rPr lang="en-US" sz="4400" dirty="0"/>
              <a:t>7 – Curriculum</a:t>
            </a:r>
          </a:p>
          <a:p>
            <a:pPr lvl="1"/>
            <a:r>
              <a:rPr lang="en-US" sz="4400" dirty="0"/>
              <a:t>8 – Personnel</a:t>
            </a:r>
          </a:p>
          <a:p>
            <a:pPr lvl="1"/>
            <a:r>
              <a:rPr lang="en-US" sz="4400" dirty="0"/>
              <a:t>9 – Budget; Funding</a:t>
            </a:r>
          </a:p>
          <a:p>
            <a:pPr lvl="1"/>
            <a:r>
              <a:rPr lang="en-US" sz="4400" dirty="0"/>
              <a:t>10 – Procedural Safeguards</a:t>
            </a:r>
          </a:p>
        </p:txBody>
      </p:sp>
      <p:sp>
        <p:nvSpPr>
          <p:cNvPr id="4" name="Slide Number Placeholder 3">
            <a:extLst>
              <a:ext uri="{FF2B5EF4-FFF2-40B4-BE49-F238E27FC236}">
                <a16:creationId xmlns:a16="http://schemas.microsoft.com/office/drawing/2014/main" id="{936EF3F2-8817-49D7-85C7-98D0DBBC3DF1}"/>
              </a:ext>
            </a:extLst>
          </p:cNvPr>
          <p:cNvSpPr>
            <a:spLocks noGrp="1"/>
          </p:cNvSpPr>
          <p:nvPr>
            <p:ph type="sldNum" sz="quarter" idx="12"/>
          </p:nvPr>
        </p:nvSpPr>
        <p:spPr/>
        <p:txBody>
          <a:bodyPr/>
          <a:lstStyle/>
          <a:p>
            <a:fld id="{BB740369-ADDF-1D46-A862-50873F10EBB7}" type="slidenum">
              <a:rPr lang="en-US" smtClean="0"/>
              <a:t>18</a:t>
            </a:fld>
            <a:endParaRPr lang="en-US" dirty="0"/>
          </a:p>
        </p:txBody>
      </p:sp>
    </p:spTree>
    <p:extLst>
      <p:ext uri="{BB962C8B-B14F-4D97-AF65-F5344CB8AC3E}">
        <p14:creationId xmlns:p14="http://schemas.microsoft.com/office/powerpoint/2010/main" val="1864958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C47-7646-4C20-97E3-7417A5D7492A}"/>
              </a:ext>
            </a:extLst>
          </p:cNvPr>
          <p:cNvSpPr>
            <a:spLocks noGrp="1"/>
          </p:cNvSpPr>
          <p:nvPr>
            <p:ph type="title"/>
          </p:nvPr>
        </p:nvSpPr>
        <p:spPr>
          <a:xfrm>
            <a:off x="496888" y="577056"/>
            <a:ext cx="10515600" cy="1325563"/>
          </a:xfrm>
        </p:spPr>
        <p:txBody>
          <a:bodyPr anchor="b"/>
          <a:lstStyle/>
          <a:p>
            <a:r>
              <a:rPr lang="en-US" dirty="0"/>
              <a:t>Programs for the Gifted and Talented</a:t>
            </a:r>
          </a:p>
        </p:txBody>
      </p:sp>
      <p:sp>
        <p:nvSpPr>
          <p:cNvPr id="29" name="Text Placeholder 28">
            <a:extLst>
              <a:ext uri="{FF2B5EF4-FFF2-40B4-BE49-F238E27FC236}">
                <a16:creationId xmlns:a16="http://schemas.microsoft.com/office/drawing/2014/main" id="{B40874F8-BA50-4281-AD73-137BD401354D}"/>
              </a:ext>
            </a:extLst>
          </p:cNvPr>
          <p:cNvSpPr>
            <a:spLocks noGrp="1"/>
          </p:cNvSpPr>
          <p:nvPr>
            <p:ph type="body" idx="1"/>
          </p:nvPr>
        </p:nvSpPr>
        <p:spPr/>
        <p:txBody>
          <a:bodyPr/>
          <a:lstStyle/>
          <a:p>
            <a:r>
              <a:rPr lang="en-US" dirty="0"/>
              <a:t>Important Ideas:</a:t>
            </a:r>
          </a:p>
        </p:txBody>
      </p:sp>
      <p:sp>
        <p:nvSpPr>
          <p:cNvPr id="4" name="Text Placeholder 3">
            <a:extLst>
              <a:ext uri="{FF2B5EF4-FFF2-40B4-BE49-F238E27FC236}">
                <a16:creationId xmlns:a16="http://schemas.microsoft.com/office/drawing/2014/main" id="{BC721C62-0078-4166-87D5-C4A2165B8936}"/>
              </a:ext>
            </a:extLst>
          </p:cNvPr>
          <p:cNvSpPr>
            <a:spLocks noGrp="1"/>
          </p:cNvSpPr>
          <p:nvPr>
            <p:ph sz="half" idx="2"/>
          </p:nvPr>
        </p:nvSpPr>
        <p:spPr/>
        <p:txBody>
          <a:bodyPr>
            <a:normAutofit fontScale="85000" lnSpcReduction="20000"/>
          </a:bodyPr>
          <a:lstStyle/>
          <a:p>
            <a:r>
              <a:rPr lang="en-US" dirty="0"/>
              <a:t>GT students are a category of </a:t>
            </a:r>
            <a:r>
              <a:rPr lang="en-US" i="1" dirty="0"/>
              <a:t>exceptional</a:t>
            </a:r>
            <a:r>
              <a:rPr lang="en-US" dirty="0"/>
              <a:t> students</a:t>
            </a:r>
          </a:p>
          <a:p>
            <a:r>
              <a:rPr lang="en-US" dirty="0"/>
              <a:t>All districts must have a gifted program grades K-12</a:t>
            </a:r>
          </a:p>
          <a:p>
            <a:pPr lvl="2"/>
            <a:endParaRPr lang="en-US" dirty="0"/>
          </a:p>
          <a:p>
            <a:endParaRPr lang="en-US" dirty="0"/>
          </a:p>
        </p:txBody>
      </p:sp>
      <p:sp>
        <p:nvSpPr>
          <p:cNvPr id="30" name="Text Placeholder 29">
            <a:extLst>
              <a:ext uri="{FF2B5EF4-FFF2-40B4-BE49-F238E27FC236}">
                <a16:creationId xmlns:a16="http://schemas.microsoft.com/office/drawing/2014/main" id="{FEC96E48-6ABE-4A1A-A566-1B60B8F1D6C4}"/>
              </a:ext>
            </a:extLst>
          </p:cNvPr>
          <p:cNvSpPr>
            <a:spLocks noGrp="1"/>
          </p:cNvSpPr>
          <p:nvPr>
            <p:ph type="body" sz="quarter" idx="3"/>
          </p:nvPr>
        </p:nvSpPr>
        <p:spPr/>
        <p:txBody>
          <a:bodyPr/>
          <a:lstStyle/>
          <a:p>
            <a:r>
              <a:rPr lang="en-US" dirty="0"/>
              <a:t>5 Gifted Categories</a:t>
            </a:r>
          </a:p>
        </p:txBody>
      </p:sp>
      <p:sp>
        <p:nvSpPr>
          <p:cNvPr id="24" name="Content Placeholder 23">
            <a:extLst>
              <a:ext uri="{FF2B5EF4-FFF2-40B4-BE49-F238E27FC236}">
                <a16:creationId xmlns:a16="http://schemas.microsoft.com/office/drawing/2014/main" id="{EE5743A2-1B16-4808-B689-A3FB0037C02F}"/>
              </a:ext>
            </a:extLst>
          </p:cNvPr>
          <p:cNvSpPr>
            <a:spLocks noGrp="1"/>
          </p:cNvSpPr>
          <p:nvPr>
            <p:ph sz="quarter" idx="4"/>
          </p:nvPr>
        </p:nvSpPr>
        <p:spPr>
          <a:xfrm>
            <a:off x="6172200" y="2505075"/>
            <a:ext cx="5183188" cy="4095750"/>
          </a:xfrm>
        </p:spPr>
        <p:txBody>
          <a:bodyPr>
            <a:normAutofit fontScale="85000" lnSpcReduction="20000"/>
          </a:bodyPr>
          <a:lstStyle/>
          <a:p>
            <a:r>
              <a:rPr lang="en-US" dirty="0"/>
              <a:t>Creativity</a:t>
            </a:r>
          </a:p>
          <a:p>
            <a:r>
              <a:rPr lang="en-US" dirty="0"/>
              <a:t>General Intellectual Ability</a:t>
            </a:r>
          </a:p>
          <a:p>
            <a:r>
              <a:rPr lang="en-US" dirty="0"/>
              <a:t>Leadership</a:t>
            </a:r>
          </a:p>
          <a:p>
            <a:r>
              <a:rPr lang="en-US" dirty="0"/>
              <a:t>Specific Academic Aptitude</a:t>
            </a:r>
          </a:p>
          <a:p>
            <a:pPr lvl="1"/>
            <a:r>
              <a:rPr lang="en-US" dirty="0"/>
              <a:t>Math</a:t>
            </a:r>
          </a:p>
          <a:p>
            <a:pPr lvl="1"/>
            <a:r>
              <a:rPr lang="en-US" dirty="0"/>
              <a:t>ELA</a:t>
            </a:r>
          </a:p>
          <a:p>
            <a:pPr lvl="1"/>
            <a:r>
              <a:rPr lang="en-US" dirty="0"/>
              <a:t>Science</a:t>
            </a:r>
          </a:p>
          <a:p>
            <a:pPr lvl="1"/>
            <a:r>
              <a:rPr lang="en-US" dirty="0"/>
              <a:t>Social Studies</a:t>
            </a:r>
          </a:p>
          <a:p>
            <a:r>
              <a:rPr lang="en-US" dirty="0"/>
              <a:t>Visually and Performing Arts</a:t>
            </a:r>
          </a:p>
          <a:p>
            <a:pPr lvl="1"/>
            <a:r>
              <a:rPr lang="en-US" dirty="0"/>
              <a:t>Art</a:t>
            </a:r>
          </a:p>
          <a:p>
            <a:pPr lvl="1"/>
            <a:r>
              <a:rPr lang="en-US" dirty="0"/>
              <a:t>Dance</a:t>
            </a:r>
          </a:p>
          <a:p>
            <a:pPr lvl="1"/>
            <a:r>
              <a:rPr lang="en-US" dirty="0"/>
              <a:t>Drama</a:t>
            </a:r>
          </a:p>
          <a:p>
            <a:pPr lvl="1"/>
            <a:r>
              <a:rPr lang="en-US" dirty="0"/>
              <a:t>Music</a:t>
            </a:r>
          </a:p>
          <a:p>
            <a:endParaRPr lang="en-US" dirty="0"/>
          </a:p>
        </p:txBody>
      </p:sp>
      <p:sp>
        <p:nvSpPr>
          <p:cNvPr id="5" name="Slide Number Placeholder 4">
            <a:extLst>
              <a:ext uri="{FF2B5EF4-FFF2-40B4-BE49-F238E27FC236}">
                <a16:creationId xmlns:a16="http://schemas.microsoft.com/office/drawing/2014/main" id="{324ADFCA-7967-4533-99A9-58A2CAF23C8A}"/>
              </a:ext>
            </a:extLst>
          </p:cNvPr>
          <p:cNvSpPr>
            <a:spLocks noGrp="1"/>
          </p:cNvSpPr>
          <p:nvPr>
            <p:ph type="sldNum" sz="quarter" idx="12"/>
          </p:nvPr>
        </p:nvSpPr>
        <p:spPr/>
        <p:txBody>
          <a:bodyPr/>
          <a:lstStyle/>
          <a:p>
            <a:fld id="{BB740369-ADDF-1D46-A862-50873F10EBB7}" type="slidenum">
              <a:rPr lang="en-US"/>
              <a:pPr/>
              <a:t>19</a:t>
            </a:fld>
            <a:endParaRPr lang="en-US"/>
          </a:p>
        </p:txBody>
      </p:sp>
    </p:spTree>
    <p:extLst>
      <p:ext uri="{BB962C8B-B14F-4D97-AF65-F5344CB8AC3E}">
        <p14:creationId xmlns:p14="http://schemas.microsoft.com/office/powerpoint/2010/main" val="23534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3F9B5-ED24-4D04-9946-19D82CCA9500}"/>
              </a:ext>
            </a:extLst>
          </p:cNvPr>
          <p:cNvSpPr>
            <a:spLocks noGrp="1"/>
          </p:cNvSpPr>
          <p:nvPr>
            <p:ph type="title"/>
          </p:nvPr>
        </p:nvSpPr>
        <p:spPr>
          <a:xfrm>
            <a:off x="838200" y="365125"/>
            <a:ext cx="10515600" cy="1325563"/>
          </a:xfrm>
        </p:spPr>
        <p:txBody>
          <a:bodyPr/>
          <a:lstStyle/>
          <a:p>
            <a:r>
              <a:rPr lang="en-US" dirty="0"/>
              <a:t>Agenda</a:t>
            </a:r>
          </a:p>
        </p:txBody>
      </p:sp>
      <p:sp>
        <p:nvSpPr>
          <p:cNvPr id="3" name="Content Placeholder 2">
            <a:extLst>
              <a:ext uri="{FF2B5EF4-FFF2-40B4-BE49-F238E27FC236}">
                <a16:creationId xmlns:a16="http://schemas.microsoft.com/office/drawing/2014/main" id="{CEAC9D76-A560-4EF8-92B4-DE67BB10A531}"/>
              </a:ext>
            </a:extLst>
          </p:cNvPr>
          <p:cNvSpPr>
            <a:spLocks noGrp="1"/>
          </p:cNvSpPr>
          <p:nvPr>
            <p:ph idx="1"/>
          </p:nvPr>
        </p:nvSpPr>
        <p:spPr/>
        <p:txBody>
          <a:bodyPr>
            <a:normAutofit/>
          </a:bodyPr>
          <a:lstStyle/>
          <a:p>
            <a:r>
              <a:rPr lang="en-US" dirty="0"/>
              <a:t>Overview:</a:t>
            </a:r>
          </a:p>
          <a:p>
            <a:pPr lvl="1"/>
            <a:r>
              <a:rPr lang="en-US" dirty="0"/>
              <a:t>Responsibilities </a:t>
            </a:r>
          </a:p>
          <a:p>
            <a:pPr lvl="1"/>
            <a:r>
              <a:rPr lang="en-US" dirty="0"/>
              <a:t>Regulations</a:t>
            </a:r>
          </a:p>
          <a:p>
            <a:pPr lvl="1"/>
            <a:r>
              <a:rPr lang="en-US" dirty="0"/>
              <a:t>GT Coordinator Sample Handbook</a:t>
            </a:r>
          </a:p>
          <a:p>
            <a:pPr lvl="1"/>
            <a:r>
              <a:rPr lang="en-US" dirty="0"/>
              <a:t>Gifted Data Standards</a:t>
            </a:r>
          </a:p>
          <a:p>
            <a:pPr lvl="1"/>
            <a:r>
              <a:rPr lang="en-US" dirty="0"/>
              <a:t>Infinite Campus for GT</a:t>
            </a:r>
          </a:p>
          <a:p>
            <a:pPr lvl="1"/>
            <a:r>
              <a:rPr lang="en-US" dirty="0"/>
              <a:t>Funding</a:t>
            </a:r>
          </a:p>
          <a:p>
            <a:r>
              <a:rPr lang="en-US" dirty="0"/>
              <a:t>Explanation of missing records/data</a:t>
            </a:r>
          </a:p>
          <a:p>
            <a:r>
              <a:rPr lang="en-US" dirty="0"/>
              <a:t>Supports and resources</a:t>
            </a:r>
          </a:p>
        </p:txBody>
      </p:sp>
      <p:sp>
        <p:nvSpPr>
          <p:cNvPr id="4" name="Slide Number Placeholder 3">
            <a:extLst>
              <a:ext uri="{FF2B5EF4-FFF2-40B4-BE49-F238E27FC236}">
                <a16:creationId xmlns:a16="http://schemas.microsoft.com/office/drawing/2014/main" id="{A37C78CE-541E-402D-AA44-35246223A2ED}"/>
              </a:ext>
            </a:extLst>
          </p:cNvPr>
          <p:cNvSpPr>
            <a:spLocks noGrp="1"/>
          </p:cNvSpPr>
          <p:nvPr>
            <p:ph type="sldNum" sz="quarter" idx="12"/>
          </p:nvPr>
        </p:nvSpPr>
        <p:spPr/>
        <p:txBody>
          <a:bodyPr/>
          <a:lstStyle/>
          <a:p>
            <a:fld id="{BB740369-ADDF-1D46-A862-50873F10EBB7}" type="slidenum">
              <a:rPr lang="en-US" smtClean="0"/>
              <a:t>2</a:t>
            </a:fld>
            <a:endParaRPr lang="en-US" dirty="0"/>
          </a:p>
        </p:txBody>
      </p:sp>
    </p:spTree>
    <p:extLst>
      <p:ext uri="{BB962C8B-B14F-4D97-AF65-F5344CB8AC3E}">
        <p14:creationId xmlns:p14="http://schemas.microsoft.com/office/powerpoint/2010/main" val="496269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117B8-DBF5-4156-8997-DCFA81DA5188}"/>
              </a:ext>
            </a:extLst>
          </p:cNvPr>
          <p:cNvSpPr>
            <a:spLocks noGrp="1"/>
          </p:cNvSpPr>
          <p:nvPr>
            <p:ph type="title"/>
          </p:nvPr>
        </p:nvSpPr>
        <p:spPr/>
        <p:txBody>
          <a:bodyPr/>
          <a:lstStyle/>
          <a:p>
            <a:r>
              <a:rPr lang="en-US" dirty="0"/>
              <a:t>Sections 1 &amp; 2</a:t>
            </a:r>
          </a:p>
        </p:txBody>
      </p:sp>
      <p:sp>
        <p:nvSpPr>
          <p:cNvPr id="3" name="Text Placeholder 2">
            <a:extLst>
              <a:ext uri="{FF2B5EF4-FFF2-40B4-BE49-F238E27FC236}">
                <a16:creationId xmlns:a16="http://schemas.microsoft.com/office/drawing/2014/main" id="{C891AE5B-99EC-4FC7-B24F-84A6C30607B2}"/>
              </a:ext>
            </a:extLst>
          </p:cNvPr>
          <p:cNvSpPr>
            <a:spLocks noGrp="1"/>
          </p:cNvSpPr>
          <p:nvPr>
            <p:ph type="body" idx="1"/>
          </p:nvPr>
        </p:nvSpPr>
        <p:spPr/>
        <p:txBody>
          <a:bodyPr/>
          <a:lstStyle/>
          <a:p>
            <a:r>
              <a:rPr lang="en-US" dirty="0"/>
              <a:t>Section 1 – Definitions</a:t>
            </a:r>
          </a:p>
        </p:txBody>
      </p:sp>
      <p:sp>
        <p:nvSpPr>
          <p:cNvPr id="4" name="Content Placeholder 3">
            <a:extLst>
              <a:ext uri="{FF2B5EF4-FFF2-40B4-BE49-F238E27FC236}">
                <a16:creationId xmlns:a16="http://schemas.microsoft.com/office/drawing/2014/main" id="{39E6FD5D-9E31-4972-8F70-5921F8AAA323}"/>
              </a:ext>
            </a:extLst>
          </p:cNvPr>
          <p:cNvSpPr>
            <a:spLocks noGrp="1"/>
          </p:cNvSpPr>
          <p:nvPr>
            <p:ph sz="half" idx="2"/>
          </p:nvPr>
        </p:nvSpPr>
        <p:spPr/>
        <p:txBody>
          <a:bodyPr>
            <a:normAutofit/>
          </a:bodyPr>
          <a:lstStyle/>
          <a:p>
            <a:pPr lvl="0"/>
            <a:r>
              <a:rPr lang="en-US" dirty="0"/>
              <a:t>Definitions cover many terms from Acceleration – Visual or performing arts abilities:</a:t>
            </a:r>
          </a:p>
          <a:p>
            <a:pPr lvl="1"/>
            <a:r>
              <a:rPr lang="en-US" dirty="0"/>
              <a:t>#3 - Cluster group</a:t>
            </a:r>
          </a:p>
          <a:p>
            <a:pPr lvl="1"/>
            <a:r>
              <a:rPr lang="en-US" dirty="0"/>
              <a:t>#4 - Collaborative teaching</a:t>
            </a:r>
          </a:p>
          <a:p>
            <a:pPr lvl="1"/>
            <a:r>
              <a:rPr lang="en-US" dirty="0"/>
              <a:t>#17 - GT Selection and Placement Committee</a:t>
            </a:r>
          </a:p>
          <a:p>
            <a:pPr lvl="1"/>
            <a:r>
              <a:rPr lang="en-US" dirty="0"/>
              <a:t>#19 - High Potential Learner</a:t>
            </a:r>
          </a:p>
          <a:p>
            <a:pPr lvl="1"/>
            <a:r>
              <a:rPr lang="en-US" dirty="0"/>
              <a:t>#33 - Underachieving</a:t>
            </a:r>
          </a:p>
          <a:p>
            <a:endParaRPr lang="en-US" dirty="0"/>
          </a:p>
        </p:txBody>
      </p:sp>
      <p:sp>
        <p:nvSpPr>
          <p:cNvPr id="5" name="Text Placeholder 4">
            <a:extLst>
              <a:ext uri="{FF2B5EF4-FFF2-40B4-BE49-F238E27FC236}">
                <a16:creationId xmlns:a16="http://schemas.microsoft.com/office/drawing/2014/main" id="{BFFE4747-F514-44C7-AE94-85704C77839E}"/>
              </a:ext>
            </a:extLst>
          </p:cNvPr>
          <p:cNvSpPr>
            <a:spLocks noGrp="1"/>
          </p:cNvSpPr>
          <p:nvPr>
            <p:ph type="body" sz="quarter" idx="3"/>
          </p:nvPr>
        </p:nvSpPr>
        <p:spPr/>
        <p:txBody>
          <a:bodyPr/>
          <a:lstStyle/>
          <a:p>
            <a:r>
              <a:rPr lang="en-US" dirty="0"/>
              <a:t>Section 2 – Policies and Procedures</a:t>
            </a:r>
          </a:p>
        </p:txBody>
      </p:sp>
      <p:sp>
        <p:nvSpPr>
          <p:cNvPr id="6" name="Content Placeholder 5">
            <a:extLst>
              <a:ext uri="{FF2B5EF4-FFF2-40B4-BE49-F238E27FC236}">
                <a16:creationId xmlns:a16="http://schemas.microsoft.com/office/drawing/2014/main" id="{43A5C8C9-B318-42AF-9201-74DBA0076CED}"/>
              </a:ext>
            </a:extLst>
          </p:cNvPr>
          <p:cNvSpPr>
            <a:spLocks noGrp="1"/>
          </p:cNvSpPr>
          <p:nvPr>
            <p:ph sz="quarter" idx="4"/>
          </p:nvPr>
        </p:nvSpPr>
        <p:spPr/>
        <p:txBody>
          <a:bodyPr>
            <a:normAutofit/>
          </a:bodyPr>
          <a:lstStyle/>
          <a:p>
            <a:r>
              <a:rPr lang="en-US" dirty="0"/>
              <a:t>Available for public inspection</a:t>
            </a:r>
          </a:p>
          <a:p>
            <a:r>
              <a:rPr lang="en-US" dirty="0"/>
              <a:t>Locally board approved</a:t>
            </a:r>
          </a:p>
          <a:p>
            <a:r>
              <a:rPr lang="en-US" dirty="0"/>
              <a:t>Procedures that address each requirement</a:t>
            </a:r>
          </a:p>
          <a:p>
            <a:endParaRPr lang="en-US" dirty="0"/>
          </a:p>
        </p:txBody>
      </p:sp>
      <p:sp>
        <p:nvSpPr>
          <p:cNvPr id="7" name="Slide Number Placeholder 6">
            <a:extLst>
              <a:ext uri="{FF2B5EF4-FFF2-40B4-BE49-F238E27FC236}">
                <a16:creationId xmlns:a16="http://schemas.microsoft.com/office/drawing/2014/main" id="{5C785EEE-906B-47F8-9170-7F48B0F2C1F6}"/>
              </a:ext>
            </a:extLst>
          </p:cNvPr>
          <p:cNvSpPr>
            <a:spLocks noGrp="1"/>
          </p:cNvSpPr>
          <p:nvPr>
            <p:ph type="sldNum" sz="quarter" idx="12"/>
          </p:nvPr>
        </p:nvSpPr>
        <p:spPr/>
        <p:txBody>
          <a:bodyPr/>
          <a:lstStyle/>
          <a:p>
            <a:fld id="{BB740369-ADDF-1D46-A862-50873F10EBB7}" type="slidenum">
              <a:rPr lang="en-US" smtClean="0"/>
              <a:pPr/>
              <a:t>20</a:t>
            </a:fld>
            <a:endParaRPr lang="en-US" dirty="0"/>
          </a:p>
        </p:txBody>
      </p:sp>
    </p:spTree>
    <p:extLst>
      <p:ext uri="{BB962C8B-B14F-4D97-AF65-F5344CB8AC3E}">
        <p14:creationId xmlns:p14="http://schemas.microsoft.com/office/powerpoint/2010/main" val="1994065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1E9EB-F6A8-45BF-9331-2FAECDE6039E}"/>
              </a:ext>
            </a:extLst>
          </p:cNvPr>
          <p:cNvSpPr>
            <a:spLocks noGrp="1"/>
          </p:cNvSpPr>
          <p:nvPr>
            <p:ph type="title"/>
          </p:nvPr>
        </p:nvSpPr>
        <p:spPr>
          <a:xfrm>
            <a:off x="466724" y="836612"/>
            <a:ext cx="10515600" cy="1325563"/>
          </a:xfrm>
        </p:spPr>
        <p:txBody>
          <a:bodyPr anchor="t">
            <a:noAutofit/>
          </a:bodyPr>
          <a:lstStyle/>
          <a:p>
            <a:r>
              <a:rPr lang="en-US" sz="3600" dirty="0"/>
              <a:t>Section 3. Identification and Diagnosis </a:t>
            </a:r>
            <a:br>
              <a:rPr lang="en-US" sz="3600" dirty="0"/>
            </a:br>
            <a:r>
              <a:rPr lang="en-US" sz="3600" dirty="0"/>
              <a:t>of Gifted Characteristics, Behaviors, and Talent and Determination of Eligibility for Services </a:t>
            </a:r>
          </a:p>
        </p:txBody>
      </p:sp>
      <p:sp>
        <p:nvSpPr>
          <p:cNvPr id="3" name="Content Placeholder 2">
            <a:extLst>
              <a:ext uri="{FF2B5EF4-FFF2-40B4-BE49-F238E27FC236}">
                <a16:creationId xmlns:a16="http://schemas.microsoft.com/office/drawing/2014/main" id="{1D97D098-7E67-4BAD-B862-633177067A29}"/>
              </a:ext>
            </a:extLst>
          </p:cNvPr>
          <p:cNvSpPr>
            <a:spLocks noGrp="1"/>
          </p:cNvSpPr>
          <p:nvPr>
            <p:ph idx="1"/>
          </p:nvPr>
        </p:nvSpPr>
        <p:spPr>
          <a:xfrm>
            <a:off x="466724" y="2520157"/>
            <a:ext cx="10515600" cy="4351338"/>
          </a:xfrm>
        </p:spPr>
        <p:txBody>
          <a:bodyPr>
            <a:normAutofit lnSpcReduction="10000"/>
          </a:bodyPr>
          <a:lstStyle/>
          <a:p>
            <a:r>
              <a:rPr lang="en-US" dirty="0"/>
              <a:t>Districts must develop a system for selecting and identifying student in grades K-12:</a:t>
            </a:r>
          </a:p>
          <a:p>
            <a:pPr lvl="1"/>
            <a:r>
              <a:rPr lang="en-US" dirty="0"/>
              <a:t>Primary Talent Pool – informal selection</a:t>
            </a:r>
          </a:p>
          <a:p>
            <a:pPr lvl="1"/>
            <a:r>
              <a:rPr lang="en-US" dirty="0"/>
              <a:t>Grades 4-12 – formal and informal depending on the category</a:t>
            </a:r>
          </a:p>
          <a:p>
            <a:pPr lvl="1"/>
            <a:r>
              <a:rPr lang="en-US" dirty="0"/>
              <a:t>Diagnostic screening allows equal access for racial and ethnic minorities, disadvantaged and children with disabilities</a:t>
            </a:r>
          </a:p>
          <a:p>
            <a:r>
              <a:rPr lang="en-US" dirty="0"/>
              <a:t>A procedure must be developed for obtaining parent input related to a student’s interests, needs and abilities to determine appropriate services.</a:t>
            </a:r>
          </a:p>
          <a:p>
            <a:r>
              <a:rPr lang="en-US" dirty="0"/>
              <a:t>Parents must be notified of their student’s services annually through the gifted student service plan (GSSP).</a:t>
            </a:r>
          </a:p>
        </p:txBody>
      </p:sp>
      <p:sp>
        <p:nvSpPr>
          <p:cNvPr id="4" name="Slide Number Placeholder 3">
            <a:extLst>
              <a:ext uri="{FF2B5EF4-FFF2-40B4-BE49-F238E27FC236}">
                <a16:creationId xmlns:a16="http://schemas.microsoft.com/office/drawing/2014/main" id="{F3FA21BD-0E35-438A-BD70-06CA87D3F45E}"/>
              </a:ext>
            </a:extLst>
          </p:cNvPr>
          <p:cNvSpPr>
            <a:spLocks noGrp="1"/>
          </p:cNvSpPr>
          <p:nvPr>
            <p:ph type="sldNum" sz="quarter" idx="12"/>
          </p:nvPr>
        </p:nvSpPr>
        <p:spPr/>
        <p:txBody>
          <a:bodyPr/>
          <a:lstStyle/>
          <a:p>
            <a:fld id="{BB740369-ADDF-1D46-A862-50873F10EBB7}" type="slidenum">
              <a:rPr lang="en-US"/>
              <a:pPr/>
              <a:t>21</a:t>
            </a:fld>
            <a:endParaRPr lang="en-US"/>
          </a:p>
        </p:txBody>
      </p:sp>
    </p:spTree>
    <p:extLst>
      <p:ext uri="{BB962C8B-B14F-4D97-AF65-F5344CB8AC3E}">
        <p14:creationId xmlns:p14="http://schemas.microsoft.com/office/powerpoint/2010/main" val="555215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E8FB1-10F1-4F68-AD4A-C3C757A799CC}"/>
              </a:ext>
            </a:extLst>
          </p:cNvPr>
          <p:cNvSpPr>
            <a:spLocks noGrp="1"/>
          </p:cNvSpPr>
          <p:nvPr>
            <p:ph type="title"/>
          </p:nvPr>
        </p:nvSpPr>
        <p:spPr/>
        <p:txBody>
          <a:bodyPr/>
          <a:lstStyle/>
          <a:p>
            <a:r>
              <a:rPr lang="en-US" dirty="0"/>
              <a:t>Section 4. Procedure for </a:t>
            </a:r>
            <a:br>
              <a:rPr lang="en-US" dirty="0"/>
            </a:br>
            <a:r>
              <a:rPr lang="en-US" dirty="0"/>
              <a:t>Determining Eligibility for Services</a:t>
            </a:r>
          </a:p>
        </p:txBody>
      </p:sp>
      <p:sp>
        <p:nvSpPr>
          <p:cNvPr id="3" name="Content Placeholder 2">
            <a:extLst>
              <a:ext uri="{FF2B5EF4-FFF2-40B4-BE49-F238E27FC236}">
                <a16:creationId xmlns:a16="http://schemas.microsoft.com/office/drawing/2014/main" id="{4FD52D4E-3A53-4691-9835-24A75D089469}"/>
              </a:ext>
            </a:extLst>
          </p:cNvPr>
          <p:cNvSpPr>
            <a:spLocks noGrp="1"/>
          </p:cNvSpPr>
          <p:nvPr>
            <p:ph idx="1"/>
          </p:nvPr>
        </p:nvSpPr>
        <p:spPr>
          <a:xfrm>
            <a:off x="838199" y="1825625"/>
            <a:ext cx="10644051" cy="4530725"/>
          </a:xfrm>
        </p:spPr>
        <p:txBody>
          <a:bodyPr>
            <a:normAutofit fontScale="92500" lnSpcReduction="20000"/>
          </a:bodyPr>
          <a:lstStyle/>
          <a:p>
            <a:r>
              <a:rPr lang="en-US" dirty="0"/>
              <a:t>Data Gathering – A district must develop a system for searching the entire school population on a continuous basis</a:t>
            </a:r>
          </a:p>
          <a:p>
            <a:r>
              <a:rPr lang="en-US" dirty="0"/>
              <a:t>Local or national norms may used to identify students</a:t>
            </a:r>
          </a:p>
          <a:p>
            <a:pPr lvl="1"/>
            <a:r>
              <a:rPr lang="en-US" dirty="0"/>
              <a:t>Local Norms Guidance on </a:t>
            </a:r>
            <a:r>
              <a:rPr lang="en-US" dirty="0">
                <a:hlinkClick r:id="rId2"/>
              </a:rPr>
              <a:t>GT Resources webpage</a:t>
            </a:r>
            <a:endParaRPr lang="en-US" dirty="0"/>
          </a:p>
          <a:p>
            <a:r>
              <a:rPr lang="en-US" dirty="0"/>
              <a:t>GT Selection and Placement Committee (definition #17)</a:t>
            </a:r>
          </a:p>
          <a:p>
            <a:r>
              <a:rPr lang="en-US" dirty="0"/>
              <a:t>Special Considerations</a:t>
            </a:r>
          </a:p>
          <a:p>
            <a:pPr lvl="1"/>
            <a:r>
              <a:rPr lang="en-US" dirty="0"/>
              <a:t>Guidance on </a:t>
            </a:r>
            <a:r>
              <a:rPr lang="en-US" dirty="0">
                <a:hlinkClick r:id="rId2"/>
              </a:rPr>
              <a:t>GT Resources webpage</a:t>
            </a:r>
            <a:endParaRPr lang="en-US" dirty="0"/>
          </a:p>
          <a:p>
            <a:pPr lvl="1"/>
            <a:r>
              <a:rPr lang="en-US" dirty="0"/>
              <a:t>Exceptions to the regulation criteria</a:t>
            </a:r>
          </a:p>
          <a:p>
            <a:pPr lvl="1"/>
            <a:r>
              <a:rPr lang="en-US" dirty="0"/>
              <a:t>Disabling conditions which may mask abilities</a:t>
            </a:r>
          </a:p>
          <a:p>
            <a:pPr lvl="1"/>
            <a:r>
              <a:rPr lang="en-US" dirty="0"/>
              <a:t>Environmental, cultural, disabling conditions </a:t>
            </a:r>
          </a:p>
          <a:p>
            <a:pPr lvl="2"/>
            <a:r>
              <a:rPr lang="en-US" dirty="0"/>
              <a:t>Student with an IEP</a:t>
            </a:r>
          </a:p>
          <a:p>
            <a:pPr lvl="2"/>
            <a:r>
              <a:rPr lang="en-US" dirty="0"/>
              <a:t>Disadvantaged</a:t>
            </a:r>
          </a:p>
          <a:p>
            <a:pPr lvl="2"/>
            <a:r>
              <a:rPr lang="en-US" dirty="0"/>
              <a:t>Underachieving</a:t>
            </a:r>
          </a:p>
        </p:txBody>
      </p:sp>
      <p:sp>
        <p:nvSpPr>
          <p:cNvPr id="4" name="Slide Number Placeholder 3">
            <a:extLst>
              <a:ext uri="{FF2B5EF4-FFF2-40B4-BE49-F238E27FC236}">
                <a16:creationId xmlns:a16="http://schemas.microsoft.com/office/drawing/2014/main" id="{73C28646-E432-4C8E-BE77-95F0B5D2DF37}"/>
              </a:ext>
            </a:extLst>
          </p:cNvPr>
          <p:cNvSpPr>
            <a:spLocks noGrp="1"/>
          </p:cNvSpPr>
          <p:nvPr>
            <p:ph type="sldNum" sz="quarter" idx="12"/>
          </p:nvPr>
        </p:nvSpPr>
        <p:spPr/>
        <p:txBody>
          <a:bodyPr/>
          <a:lstStyle/>
          <a:p>
            <a:fld id="{BB740369-ADDF-1D46-A862-50873F10EBB7}" type="slidenum">
              <a:rPr lang="en-US" smtClean="0"/>
              <a:t>22</a:t>
            </a:fld>
            <a:endParaRPr lang="en-US" dirty="0"/>
          </a:p>
        </p:txBody>
      </p:sp>
    </p:spTree>
    <p:extLst>
      <p:ext uri="{BB962C8B-B14F-4D97-AF65-F5344CB8AC3E}">
        <p14:creationId xmlns:p14="http://schemas.microsoft.com/office/powerpoint/2010/main" val="909263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shot of an example of a special considerations form">
            <a:extLst>
              <a:ext uri="{FF2B5EF4-FFF2-40B4-BE49-F238E27FC236}">
                <a16:creationId xmlns:a16="http://schemas.microsoft.com/office/drawing/2014/main" id="{737667DD-8174-4365-B0A3-5CB42B60F906}"/>
              </a:ext>
            </a:extLst>
          </p:cNvPr>
          <p:cNvPicPr>
            <a:picLocks noChangeAspect="1"/>
          </p:cNvPicPr>
          <p:nvPr/>
        </p:nvPicPr>
        <p:blipFill>
          <a:blip r:embed="rId3"/>
          <a:stretch>
            <a:fillRect/>
          </a:stretch>
        </p:blipFill>
        <p:spPr>
          <a:xfrm>
            <a:off x="5422232" y="163889"/>
            <a:ext cx="5045242" cy="6530222"/>
          </a:xfrm>
          <a:prstGeom prst="rect">
            <a:avLst/>
          </a:prstGeom>
        </p:spPr>
      </p:pic>
      <p:sp>
        <p:nvSpPr>
          <p:cNvPr id="4" name="Title 3">
            <a:extLst>
              <a:ext uri="{FF2B5EF4-FFF2-40B4-BE49-F238E27FC236}">
                <a16:creationId xmlns:a16="http://schemas.microsoft.com/office/drawing/2014/main" id="{599F70C5-C451-4038-9680-CF9571775439}"/>
              </a:ext>
            </a:extLst>
          </p:cNvPr>
          <p:cNvSpPr>
            <a:spLocks noGrp="1"/>
          </p:cNvSpPr>
          <p:nvPr>
            <p:ph type="title"/>
          </p:nvPr>
        </p:nvSpPr>
        <p:spPr>
          <a:xfrm>
            <a:off x="694508" y="1358642"/>
            <a:ext cx="4371474" cy="2053222"/>
          </a:xfrm>
        </p:spPr>
        <p:txBody>
          <a:bodyPr>
            <a:normAutofit fontScale="90000"/>
          </a:bodyPr>
          <a:lstStyle/>
          <a:p>
            <a:r>
              <a:rPr lang="en-US" dirty="0"/>
              <a:t>Special Considerations</a:t>
            </a:r>
            <a:br>
              <a:rPr lang="en-US" dirty="0"/>
            </a:br>
            <a:r>
              <a:rPr lang="en-US" dirty="0"/>
              <a:t>Form – page 67 of GT Coordinator Sample Handbook</a:t>
            </a:r>
          </a:p>
        </p:txBody>
      </p:sp>
      <p:sp>
        <p:nvSpPr>
          <p:cNvPr id="2" name="Slide Number Placeholder 1">
            <a:extLst>
              <a:ext uri="{FF2B5EF4-FFF2-40B4-BE49-F238E27FC236}">
                <a16:creationId xmlns:a16="http://schemas.microsoft.com/office/drawing/2014/main" id="{DD023520-A46A-42C1-82B6-84F440FC5E2C}"/>
              </a:ext>
            </a:extLst>
          </p:cNvPr>
          <p:cNvSpPr>
            <a:spLocks noGrp="1"/>
          </p:cNvSpPr>
          <p:nvPr>
            <p:ph type="sldNum" sz="quarter" idx="12"/>
          </p:nvPr>
        </p:nvSpPr>
        <p:spPr/>
        <p:txBody>
          <a:bodyPr/>
          <a:lstStyle/>
          <a:p>
            <a:fld id="{BB740369-ADDF-1D46-A862-50873F10EBB7}" type="slidenum">
              <a:rPr lang="en-US" smtClean="0"/>
              <a:t>23</a:t>
            </a:fld>
            <a:endParaRPr lang="en-US" dirty="0"/>
          </a:p>
        </p:txBody>
      </p:sp>
    </p:spTree>
    <p:extLst>
      <p:ext uri="{BB962C8B-B14F-4D97-AF65-F5344CB8AC3E}">
        <p14:creationId xmlns:p14="http://schemas.microsoft.com/office/powerpoint/2010/main" val="165418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33919-3D2A-432E-B271-CCCB34B6422B}"/>
              </a:ext>
            </a:extLst>
          </p:cNvPr>
          <p:cNvSpPr>
            <a:spLocks noGrp="1"/>
          </p:cNvSpPr>
          <p:nvPr>
            <p:ph type="title"/>
          </p:nvPr>
        </p:nvSpPr>
        <p:spPr/>
        <p:txBody>
          <a:bodyPr/>
          <a:lstStyle/>
          <a:p>
            <a:r>
              <a:rPr lang="en-US" dirty="0"/>
              <a:t>Section 5. Program Evaluation </a:t>
            </a:r>
          </a:p>
        </p:txBody>
      </p:sp>
      <p:sp>
        <p:nvSpPr>
          <p:cNvPr id="3" name="Content Placeholder 2">
            <a:extLst>
              <a:ext uri="{FF2B5EF4-FFF2-40B4-BE49-F238E27FC236}">
                <a16:creationId xmlns:a16="http://schemas.microsoft.com/office/drawing/2014/main" id="{8E37A9D9-35C5-4AD2-A7B8-8D86643FD21B}"/>
              </a:ext>
            </a:extLst>
          </p:cNvPr>
          <p:cNvSpPr>
            <a:spLocks noGrp="1"/>
          </p:cNvSpPr>
          <p:nvPr>
            <p:ph idx="1"/>
          </p:nvPr>
        </p:nvSpPr>
        <p:spPr/>
        <p:txBody>
          <a:bodyPr>
            <a:normAutofit fontScale="92500" lnSpcReduction="10000"/>
          </a:bodyPr>
          <a:lstStyle/>
          <a:p>
            <a:r>
              <a:rPr lang="en-US" dirty="0"/>
              <a:t>District must have a process for annually conducting a program evaluation</a:t>
            </a:r>
          </a:p>
          <a:p>
            <a:pPr lvl="1"/>
            <a:r>
              <a:rPr lang="en-US" dirty="0"/>
              <a:t>Overall student progress</a:t>
            </a:r>
          </a:p>
          <a:p>
            <a:pPr lvl="1"/>
            <a:r>
              <a:rPr lang="en-US" dirty="0"/>
              <a:t>Student, parent and faculty attitudes</a:t>
            </a:r>
          </a:p>
          <a:p>
            <a:pPr lvl="1"/>
            <a:r>
              <a:rPr lang="en-US" dirty="0"/>
              <a:t>Community involvement</a:t>
            </a:r>
          </a:p>
          <a:p>
            <a:pPr lvl="1"/>
            <a:r>
              <a:rPr lang="en-US" dirty="0"/>
              <a:t>Cost effectiveness</a:t>
            </a:r>
          </a:p>
          <a:p>
            <a:pPr lvl="1"/>
            <a:r>
              <a:rPr lang="en-US" dirty="0"/>
              <a:t>Incorporation of gifted education into the regular school program</a:t>
            </a:r>
          </a:p>
          <a:p>
            <a:pPr lvl="1"/>
            <a:r>
              <a:rPr lang="en-US" dirty="0"/>
              <a:t>Overall quality of instruction and program personnel credentials</a:t>
            </a:r>
          </a:p>
          <a:p>
            <a:pPr lvl="1"/>
            <a:r>
              <a:rPr lang="en-US" dirty="0"/>
              <a:t>Future program directions and modifications</a:t>
            </a:r>
          </a:p>
          <a:p>
            <a:r>
              <a:rPr lang="en-US" dirty="0"/>
              <a:t>Data collected in the annual program evaluation must be used in the school and district instructional planning process</a:t>
            </a:r>
          </a:p>
          <a:p>
            <a:r>
              <a:rPr lang="en-US" dirty="0"/>
              <a:t>Student progress as it relates to the GSSP must be reported once each semester</a:t>
            </a:r>
          </a:p>
        </p:txBody>
      </p:sp>
      <p:sp>
        <p:nvSpPr>
          <p:cNvPr id="4" name="Slide Number Placeholder 3">
            <a:extLst>
              <a:ext uri="{FF2B5EF4-FFF2-40B4-BE49-F238E27FC236}">
                <a16:creationId xmlns:a16="http://schemas.microsoft.com/office/drawing/2014/main" id="{5E787A7D-E7A1-4EB0-84CD-A8CC32A85616}"/>
              </a:ext>
            </a:extLst>
          </p:cNvPr>
          <p:cNvSpPr>
            <a:spLocks noGrp="1"/>
          </p:cNvSpPr>
          <p:nvPr>
            <p:ph type="sldNum" sz="quarter" idx="12"/>
          </p:nvPr>
        </p:nvSpPr>
        <p:spPr/>
        <p:txBody>
          <a:bodyPr/>
          <a:lstStyle/>
          <a:p>
            <a:fld id="{BB740369-ADDF-1D46-A862-50873F10EBB7}" type="slidenum">
              <a:rPr lang="en-US" smtClean="0"/>
              <a:t>24</a:t>
            </a:fld>
            <a:endParaRPr lang="en-US" dirty="0"/>
          </a:p>
        </p:txBody>
      </p:sp>
    </p:spTree>
    <p:extLst>
      <p:ext uri="{BB962C8B-B14F-4D97-AF65-F5344CB8AC3E}">
        <p14:creationId xmlns:p14="http://schemas.microsoft.com/office/powerpoint/2010/main" val="3961300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5BC9E-B82C-48A7-AB18-1DA2B8009720}"/>
              </a:ext>
            </a:extLst>
          </p:cNvPr>
          <p:cNvSpPr>
            <a:spLocks noGrp="1"/>
          </p:cNvSpPr>
          <p:nvPr>
            <p:ph type="title"/>
          </p:nvPr>
        </p:nvSpPr>
        <p:spPr/>
        <p:txBody>
          <a:bodyPr anchor="b"/>
          <a:lstStyle/>
          <a:p>
            <a:r>
              <a:rPr lang="en-US" dirty="0"/>
              <a:t>Section 6. Service Delivery Options</a:t>
            </a:r>
          </a:p>
        </p:txBody>
      </p:sp>
      <p:sp>
        <p:nvSpPr>
          <p:cNvPr id="5" name="Text Placeholder 4">
            <a:extLst>
              <a:ext uri="{FF2B5EF4-FFF2-40B4-BE49-F238E27FC236}">
                <a16:creationId xmlns:a16="http://schemas.microsoft.com/office/drawing/2014/main" id="{43F75AE3-5DD1-4471-AFD8-2E72F6219FDE}"/>
              </a:ext>
            </a:extLst>
          </p:cNvPr>
          <p:cNvSpPr>
            <a:spLocks noGrp="1"/>
          </p:cNvSpPr>
          <p:nvPr>
            <p:ph type="body" idx="1"/>
          </p:nvPr>
        </p:nvSpPr>
        <p:spPr/>
        <p:txBody>
          <a:bodyPr/>
          <a:lstStyle/>
          <a:p>
            <a:r>
              <a:rPr lang="en-US" dirty="0"/>
              <a:t>Main Ideas:</a:t>
            </a:r>
          </a:p>
        </p:txBody>
      </p:sp>
      <p:sp>
        <p:nvSpPr>
          <p:cNvPr id="3" name="Content Placeholder 2">
            <a:extLst>
              <a:ext uri="{FF2B5EF4-FFF2-40B4-BE49-F238E27FC236}">
                <a16:creationId xmlns:a16="http://schemas.microsoft.com/office/drawing/2014/main" id="{E3E19F0E-A824-44D2-9BF4-E687757C312D}"/>
              </a:ext>
            </a:extLst>
          </p:cNvPr>
          <p:cNvSpPr>
            <a:spLocks noGrp="1"/>
          </p:cNvSpPr>
          <p:nvPr>
            <p:ph sz="half" idx="2"/>
          </p:nvPr>
        </p:nvSpPr>
        <p:spPr/>
        <p:txBody>
          <a:bodyPr>
            <a:normAutofit fontScale="32500" lnSpcReduction="20000"/>
          </a:bodyPr>
          <a:lstStyle/>
          <a:p>
            <a:r>
              <a:rPr lang="en-US" sz="7000" dirty="0"/>
              <a:t>Student grades K-12 must have a minimum of 2 service options</a:t>
            </a:r>
          </a:p>
          <a:p>
            <a:r>
              <a:rPr lang="en-US" sz="7000" dirty="0"/>
              <a:t>Services must meet students interests, needs and abilities</a:t>
            </a:r>
          </a:p>
          <a:p>
            <a:r>
              <a:rPr lang="en-US" sz="7000" dirty="0"/>
              <a:t>Services must be offered during the regular school day except for academic competitions or extra-curricular activities</a:t>
            </a:r>
          </a:p>
          <a:p>
            <a:pPr marL="0" indent="0">
              <a:buNone/>
            </a:pPr>
            <a:endParaRPr lang="en-US" dirty="0"/>
          </a:p>
        </p:txBody>
      </p:sp>
      <p:sp>
        <p:nvSpPr>
          <p:cNvPr id="6" name="Text Placeholder 5">
            <a:extLst>
              <a:ext uri="{FF2B5EF4-FFF2-40B4-BE49-F238E27FC236}">
                <a16:creationId xmlns:a16="http://schemas.microsoft.com/office/drawing/2014/main" id="{7A83968F-FA84-4677-B57C-95A78F09F445}"/>
              </a:ext>
            </a:extLst>
          </p:cNvPr>
          <p:cNvSpPr>
            <a:spLocks noGrp="1"/>
          </p:cNvSpPr>
          <p:nvPr>
            <p:ph type="body" sz="quarter" idx="3"/>
          </p:nvPr>
        </p:nvSpPr>
        <p:spPr/>
        <p:txBody>
          <a:bodyPr/>
          <a:lstStyle/>
          <a:p>
            <a:r>
              <a:rPr lang="en-US" dirty="0"/>
              <a:t>Services Listed</a:t>
            </a:r>
          </a:p>
        </p:txBody>
      </p:sp>
      <p:sp>
        <p:nvSpPr>
          <p:cNvPr id="7" name="Content Placeholder 6">
            <a:extLst>
              <a:ext uri="{FF2B5EF4-FFF2-40B4-BE49-F238E27FC236}">
                <a16:creationId xmlns:a16="http://schemas.microsoft.com/office/drawing/2014/main" id="{DE5FC635-57A3-49F9-9232-A7E0E92ECEE2}"/>
              </a:ext>
            </a:extLst>
          </p:cNvPr>
          <p:cNvSpPr>
            <a:spLocks noGrp="1"/>
          </p:cNvSpPr>
          <p:nvPr>
            <p:ph sz="quarter" idx="4"/>
          </p:nvPr>
        </p:nvSpPr>
        <p:spPr/>
        <p:txBody>
          <a:bodyPr>
            <a:normAutofit fontScale="32500" lnSpcReduction="20000"/>
          </a:bodyPr>
          <a:lstStyle/>
          <a:p>
            <a:pPr marL="0" indent="0">
              <a:buNone/>
            </a:pPr>
            <a:r>
              <a:rPr lang="en-US" sz="3400" dirty="0"/>
              <a:t>(a) Various acceleration options (e.g., early exit from primary, grade skipping, content and curriculum in one (1) or more subjects from a higher-grade level);</a:t>
            </a:r>
          </a:p>
          <a:p>
            <a:pPr marL="0" indent="0">
              <a:buNone/>
            </a:pPr>
            <a:r>
              <a:rPr lang="en-US" sz="3400" dirty="0"/>
              <a:t>(b) Advanced placement and honors courses;</a:t>
            </a:r>
          </a:p>
          <a:p>
            <a:pPr marL="0" indent="0">
              <a:buNone/>
            </a:pPr>
            <a:r>
              <a:rPr lang="en-US" sz="3400" dirty="0"/>
              <a:t>(c) Collaborative teaching and consultation services;</a:t>
            </a:r>
          </a:p>
          <a:p>
            <a:pPr marL="0" indent="0">
              <a:buNone/>
            </a:pPr>
            <a:r>
              <a:rPr lang="en-US" sz="3400" dirty="0"/>
              <a:t>(d) Special counseling services;</a:t>
            </a:r>
          </a:p>
          <a:p>
            <a:pPr marL="0" indent="0">
              <a:buNone/>
            </a:pPr>
            <a:r>
              <a:rPr lang="en-US" sz="3400" dirty="0"/>
              <a:t>(e) Differentiated study experiences for individuals and cluster groups in the regular classroom;</a:t>
            </a:r>
          </a:p>
          <a:p>
            <a:pPr marL="0" indent="0">
              <a:buNone/>
            </a:pPr>
            <a:r>
              <a:rPr lang="en-US" sz="3400" dirty="0"/>
              <a:t>(f) Distance learning;</a:t>
            </a:r>
          </a:p>
          <a:p>
            <a:pPr marL="0" indent="0">
              <a:buNone/>
            </a:pPr>
            <a:r>
              <a:rPr lang="en-US" sz="3400" dirty="0"/>
              <a:t>(g) Enrichment services during the school day (not extracurricular);</a:t>
            </a:r>
          </a:p>
          <a:p>
            <a:pPr marL="0" indent="0">
              <a:buNone/>
            </a:pPr>
            <a:r>
              <a:rPr lang="en-US" sz="3400" dirty="0"/>
              <a:t>(h) Independent study;</a:t>
            </a:r>
          </a:p>
          <a:p>
            <a:pPr marL="0" indent="0">
              <a:buNone/>
            </a:pPr>
            <a:r>
              <a:rPr lang="en-US" sz="3400" dirty="0"/>
              <a:t>(i) Mentorships;</a:t>
            </a:r>
          </a:p>
          <a:p>
            <a:pPr marL="0" indent="0">
              <a:buNone/>
            </a:pPr>
            <a:r>
              <a:rPr lang="en-US" sz="3400" dirty="0"/>
              <a:t>(j) Resource services delivered in a pull-out classroom or other appropriate instructional setting;</a:t>
            </a:r>
          </a:p>
          <a:p>
            <a:pPr marL="0" indent="0">
              <a:buNone/>
            </a:pPr>
            <a:r>
              <a:rPr lang="en-US" sz="3400" dirty="0"/>
              <a:t>(k) Seminars;</a:t>
            </a:r>
          </a:p>
          <a:p>
            <a:pPr marL="0" indent="0">
              <a:buNone/>
            </a:pPr>
            <a:r>
              <a:rPr lang="en-US" sz="3400" dirty="0"/>
              <a:t>(l) Travel study options; or</a:t>
            </a:r>
          </a:p>
          <a:p>
            <a:pPr marL="0" indent="0">
              <a:buNone/>
            </a:pPr>
            <a:r>
              <a:rPr lang="en-US" sz="3400" dirty="0"/>
              <a:t>(m) Special schools or self-contained classrooms, grades four (4) through twelve (12) only.</a:t>
            </a:r>
          </a:p>
          <a:p>
            <a:endParaRPr lang="en-US" dirty="0"/>
          </a:p>
        </p:txBody>
      </p:sp>
      <p:sp>
        <p:nvSpPr>
          <p:cNvPr id="4" name="Slide Number Placeholder 3">
            <a:extLst>
              <a:ext uri="{FF2B5EF4-FFF2-40B4-BE49-F238E27FC236}">
                <a16:creationId xmlns:a16="http://schemas.microsoft.com/office/drawing/2014/main" id="{63CB55E2-9491-4229-8E11-477F5645A2E6}"/>
              </a:ext>
            </a:extLst>
          </p:cNvPr>
          <p:cNvSpPr>
            <a:spLocks noGrp="1"/>
          </p:cNvSpPr>
          <p:nvPr>
            <p:ph type="sldNum" sz="quarter" idx="12"/>
          </p:nvPr>
        </p:nvSpPr>
        <p:spPr/>
        <p:txBody>
          <a:bodyPr/>
          <a:lstStyle/>
          <a:p>
            <a:fld id="{BB740369-ADDF-1D46-A862-50873F10EBB7}" type="slidenum">
              <a:rPr lang="en-US" smtClean="0"/>
              <a:t>25</a:t>
            </a:fld>
            <a:endParaRPr lang="en-US" dirty="0"/>
          </a:p>
        </p:txBody>
      </p:sp>
    </p:spTree>
    <p:extLst>
      <p:ext uri="{BB962C8B-B14F-4D97-AF65-F5344CB8AC3E}">
        <p14:creationId xmlns:p14="http://schemas.microsoft.com/office/powerpoint/2010/main" val="1379677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7274-D561-4405-A6ED-50B3C0C8666B}"/>
              </a:ext>
            </a:extLst>
          </p:cNvPr>
          <p:cNvSpPr>
            <a:spLocks noGrp="1"/>
          </p:cNvSpPr>
          <p:nvPr>
            <p:ph type="title"/>
          </p:nvPr>
        </p:nvSpPr>
        <p:spPr/>
        <p:txBody>
          <a:bodyPr/>
          <a:lstStyle/>
          <a:p>
            <a:r>
              <a:rPr lang="en-US" dirty="0"/>
              <a:t>Sections 7 &amp; 8</a:t>
            </a:r>
          </a:p>
        </p:txBody>
      </p:sp>
      <p:sp>
        <p:nvSpPr>
          <p:cNvPr id="3" name="Text Placeholder 2">
            <a:extLst>
              <a:ext uri="{FF2B5EF4-FFF2-40B4-BE49-F238E27FC236}">
                <a16:creationId xmlns:a16="http://schemas.microsoft.com/office/drawing/2014/main" id="{E6DCD74E-5BA6-416D-A5B1-5CC105F213DD}"/>
              </a:ext>
            </a:extLst>
          </p:cNvPr>
          <p:cNvSpPr>
            <a:spLocks noGrp="1"/>
          </p:cNvSpPr>
          <p:nvPr>
            <p:ph type="body" idx="1"/>
          </p:nvPr>
        </p:nvSpPr>
        <p:spPr/>
        <p:txBody>
          <a:bodyPr/>
          <a:lstStyle/>
          <a:p>
            <a:r>
              <a:rPr lang="en-US" dirty="0"/>
              <a:t>Section 7. Curriculum</a:t>
            </a:r>
          </a:p>
        </p:txBody>
      </p:sp>
      <p:sp>
        <p:nvSpPr>
          <p:cNvPr id="4" name="Content Placeholder 3">
            <a:extLst>
              <a:ext uri="{FF2B5EF4-FFF2-40B4-BE49-F238E27FC236}">
                <a16:creationId xmlns:a16="http://schemas.microsoft.com/office/drawing/2014/main" id="{8C376306-DB83-464B-9D5F-25A3724B366E}"/>
              </a:ext>
            </a:extLst>
          </p:cNvPr>
          <p:cNvSpPr>
            <a:spLocks noGrp="1"/>
          </p:cNvSpPr>
          <p:nvPr>
            <p:ph sz="half" idx="2"/>
          </p:nvPr>
        </p:nvSpPr>
        <p:spPr>
          <a:xfrm>
            <a:off x="839788" y="2505075"/>
            <a:ext cx="5157787" cy="3684588"/>
          </a:xfrm>
        </p:spPr>
        <p:txBody>
          <a:bodyPr>
            <a:normAutofit fontScale="70000" lnSpcReduction="20000"/>
          </a:bodyPr>
          <a:lstStyle/>
          <a:p>
            <a:r>
              <a:rPr lang="en-US" sz="4000" dirty="0"/>
              <a:t>Curriculum must be:</a:t>
            </a:r>
          </a:p>
          <a:p>
            <a:pPr lvl="1"/>
            <a:r>
              <a:rPr lang="en-US" sz="3600" dirty="0"/>
              <a:t>Differentiated</a:t>
            </a:r>
          </a:p>
          <a:p>
            <a:pPr lvl="1"/>
            <a:r>
              <a:rPr lang="en-US" sz="3600" dirty="0"/>
              <a:t>Supplemented or</a:t>
            </a:r>
          </a:p>
          <a:p>
            <a:pPr lvl="1"/>
            <a:r>
              <a:rPr lang="en-US" sz="3600" dirty="0"/>
              <a:t>Modified</a:t>
            </a:r>
          </a:p>
          <a:p>
            <a:pPr lvl="1"/>
            <a:r>
              <a:rPr lang="en-US" sz="3600" dirty="0"/>
              <a:t>Replaced</a:t>
            </a:r>
          </a:p>
          <a:p>
            <a:r>
              <a:rPr lang="en-US" sz="4000" dirty="0"/>
              <a:t>Curriculum must meet students':</a:t>
            </a:r>
          </a:p>
          <a:p>
            <a:pPr lvl="1"/>
            <a:r>
              <a:rPr lang="en-US" sz="3600" dirty="0"/>
              <a:t>Needs</a:t>
            </a:r>
          </a:p>
          <a:p>
            <a:pPr lvl="1"/>
            <a:r>
              <a:rPr lang="en-US" sz="3600" dirty="0"/>
              <a:t>Abilities</a:t>
            </a:r>
          </a:p>
          <a:p>
            <a:pPr lvl="1"/>
            <a:r>
              <a:rPr lang="en-US" sz="3600" dirty="0"/>
              <a:t>Interest</a:t>
            </a:r>
          </a:p>
        </p:txBody>
      </p:sp>
      <p:sp>
        <p:nvSpPr>
          <p:cNvPr id="5" name="Text Placeholder 4">
            <a:extLst>
              <a:ext uri="{FF2B5EF4-FFF2-40B4-BE49-F238E27FC236}">
                <a16:creationId xmlns:a16="http://schemas.microsoft.com/office/drawing/2014/main" id="{64948989-C4D1-497C-9055-41E3D10DFE57}"/>
              </a:ext>
            </a:extLst>
          </p:cNvPr>
          <p:cNvSpPr>
            <a:spLocks noGrp="1"/>
          </p:cNvSpPr>
          <p:nvPr>
            <p:ph type="body" sz="quarter" idx="3"/>
          </p:nvPr>
        </p:nvSpPr>
        <p:spPr/>
        <p:txBody>
          <a:bodyPr/>
          <a:lstStyle/>
          <a:p>
            <a:r>
              <a:rPr lang="en-US" dirty="0"/>
              <a:t>Section 8. Personnel</a:t>
            </a:r>
          </a:p>
        </p:txBody>
      </p:sp>
      <p:sp>
        <p:nvSpPr>
          <p:cNvPr id="6" name="Content Placeholder 5">
            <a:extLst>
              <a:ext uri="{FF2B5EF4-FFF2-40B4-BE49-F238E27FC236}">
                <a16:creationId xmlns:a16="http://schemas.microsoft.com/office/drawing/2014/main" id="{F82324BC-D9A1-42EB-A13E-7F0DC5B1FBAA}"/>
              </a:ext>
            </a:extLst>
          </p:cNvPr>
          <p:cNvSpPr>
            <a:spLocks noGrp="1"/>
          </p:cNvSpPr>
          <p:nvPr>
            <p:ph sz="quarter" idx="4"/>
          </p:nvPr>
        </p:nvSpPr>
        <p:spPr/>
        <p:txBody>
          <a:bodyPr>
            <a:noAutofit/>
          </a:bodyPr>
          <a:lstStyle/>
          <a:p>
            <a:r>
              <a:rPr lang="en-US" sz="2000" dirty="0"/>
              <a:t>District must hire GT certified staff to provide direct services to identified students</a:t>
            </a:r>
          </a:p>
          <a:p>
            <a:r>
              <a:rPr lang="en-US" sz="2000" dirty="0"/>
              <a:t>Staff must be GT certified when working directly with students in addition to the regularly assigned classroom teacher or</a:t>
            </a:r>
          </a:p>
          <a:p>
            <a:r>
              <a:rPr lang="en-US" sz="2000" dirty="0"/>
              <a:t>Staff must be GT certified if at least ½ of the day staff are working with only identified students</a:t>
            </a:r>
          </a:p>
          <a:p>
            <a:r>
              <a:rPr lang="en-US" sz="2000" dirty="0"/>
              <a:t>All other personnel who work with GT students must be prepared through professional development to address the needs, interests and abilities of identified students</a:t>
            </a:r>
          </a:p>
        </p:txBody>
      </p:sp>
      <p:sp>
        <p:nvSpPr>
          <p:cNvPr id="7" name="Slide Number Placeholder 6">
            <a:extLst>
              <a:ext uri="{FF2B5EF4-FFF2-40B4-BE49-F238E27FC236}">
                <a16:creationId xmlns:a16="http://schemas.microsoft.com/office/drawing/2014/main" id="{70FC7500-BAD6-49C3-A29C-7479196BC568}"/>
              </a:ext>
            </a:extLst>
          </p:cNvPr>
          <p:cNvSpPr>
            <a:spLocks noGrp="1"/>
          </p:cNvSpPr>
          <p:nvPr>
            <p:ph type="sldNum" sz="quarter" idx="12"/>
          </p:nvPr>
        </p:nvSpPr>
        <p:spPr/>
        <p:txBody>
          <a:bodyPr/>
          <a:lstStyle/>
          <a:p>
            <a:fld id="{BB740369-ADDF-1D46-A862-50873F10EBB7}" type="slidenum">
              <a:rPr lang="en-US" smtClean="0"/>
              <a:t>26</a:t>
            </a:fld>
            <a:endParaRPr lang="en-US" dirty="0"/>
          </a:p>
        </p:txBody>
      </p:sp>
    </p:spTree>
    <p:extLst>
      <p:ext uri="{BB962C8B-B14F-4D97-AF65-F5344CB8AC3E}">
        <p14:creationId xmlns:p14="http://schemas.microsoft.com/office/powerpoint/2010/main" val="1312233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2AEDF-B546-4374-A2AE-85CE4071FD01}"/>
              </a:ext>
            </a:extLst>
          </p:cNvPr>
          <p:cNvSpPr>
            <a:spLocks noGrp="1"/>
          </p:cNvSpPr>
          <p:nvPr>
            <p:ph type="title"/>
          </p:nvPr>
        </p:nvSpPr>
        <p:spPr/>
        <p:txBody>
          <a:bodyPr/>
          <a:lstStyle/>
          <a:p>
            <a:r>
              <a:rPr lang="en-US" dirty="0"/>
              <a:t>Section 9. Budget, Funding</a:t>
            </a:r>
          </a:p>
        </p:txBody>
      </p:sp>
      <p:sp>
        <p:nvSpPr>
          <p:cNvPr id="3" name="Content Placeholder 2">
            <a:extLst>
              <a:ext uri="{FF2B5EF4-FFF2-40B4-BE49-F238E27FC236}">
                <a16:creationId xmlns:a16="http://schemas.microsoft.com/office/drawing/2014/main" id="{37135FD4-77ED-4585-A1A3-7140CB3817BA}"/>
              </a:ext>
            </a:extLst>
          </p:cNvPr>
          <p:cNvSpPr>
            <a:spLocks noGrp="1"/>
          </p:cNvSpPr>
          <p:nvPr>
            <p:ph idx="1"/>
          </p:nvPr>
        </p:nvSpPr>
        <p:spPr/>
        <p:txBody>
          <a:bodyPr/>
          <a:lstStyle/>
          <a:p>
            <a:r>
              <a:rPr lang="en-US" dirty="0"/>
              <a:t>State funds must be used for direct service to identified students</a:t>
            </a:r>
          </a:p>
          <a:p>
            <a:r>
              <a:rPr lang="en-US" dirty="0"/>
              <a:t>Direct services must be provided by GT certified staff (16 KAR 2:110)</a:t>
            </a:r>
          </a:p>
          <a:p>
            <a:r>
              <a:rPr lang="en-US" dirty="0"/>
              <a:t>75% of the GT state funds must be expended to hire GT certified personnel to provide direct instructional services</a:t>
            </a:r>
          </a:p>
          <a:p>
            <a:r>
              <a:rPr lang="en-US" dirty="0"/>
              <a:t>The district must designate a gifted education coordinator</a:t>
            </a:r>
          </a:p>
          <a:p>
            <a:r>
              <a:rPr lang="en-US" dirty="0"/>
              <a:t>State funding is contingent upon:</a:t>
            </a:r>
          </a:p>
          <a:p>
            <a:pPr lvl="1"/>
            <a:r>
              <a:rPr lang="en-US" dirty="0"/>
              <a:t>Employing GT certified staff to administer and teach in the program</a:t>
            </a:r>
          </a:p>
          <a:p>
            <a:pPr lvl="1"/>
            <a:r>
              <a:rPr lang="en-US" dirty="0"/>
              <a:t>Submission of end of year reports and summative evaluation </a:t>
            </a:r>
          </a:p>
          <a:p>
            <a:pPr lvl="1"/>
            <a:r>
              <a:rPr lang="en-US" dirty="0"/>
              <a:t>Complying with the gifted regulation</a:t>
            </a:r>
          </a:p>
          <a:p>
            <a:endParaRPr lang="en-US" dirty="0"/>
          </a:p>
        </p:txBody>
      </p:sp>
      <p:sp>
        <p:nvSpPr>
          <p:cNvPr id="4" name="Slide Number Placeholder 3">
            <a:extLst>
              <a:ext uri="{FF2B5EF4-FFF2-40B4-BE49-F238E27FC236}">
                <a16:creationId xmlns:a16="http://schemas.microsoft.com/office/drawing/2014/main" id="{2A068819-25E8-4F3D-9FFE-91344189B38B}"/>
              </a:ext>
            </a:extLst>
          </p:cNvPr>
          <p:cNvSpPr>
            <a:spLocks noGrp="1"/>
          </p:cNvSpPr>
          <p:nvPr>
            <p:ph type="sldNum" sz="quarter" idx="12"/>
          </p:nvPr>
        </p:nvSpPr>
        <p:spPr/>
        <p:txBody>
          <a:bodyPr/>
          <a:lstStyle/>
          <a:p>
            <a:fld id="{BB740369-ADDF-1D46-A862-50873F10EBB7}" type="slidenum">
              <a:rPr lang="en-US" smtClean="0"/>
              <a:t>27</a:t>
            </a:fld>
            <a:endParaRPr lang="en-US" dirty="0"/>
          </a:p>
        </p:txBody>
      </p:sp>
    </p:spTree>
    <p:extLst>
      <p:ext uri="{BB962C8B-B14F-4D97-AF65-F5344CB8AC3E}">
        <p14:creationId xmlns:p14="http://schemas.microsoft.com/office/powerpoint/2010/main" val="1758828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AD039-9430-4B34-A8FD-E9263212AFDD}"/>
              </a:ext>
            </a:extLst>
          </p:cNvPr>
          <p:cNvSpPr>
            <a:spLocks noGrp="1"/>
          </p:cNvSpPr>
          <p:nvPr>
            <p:ph type="title"/>
          </p:nvPr>
        </p:nvSpPr>
        <p:spPr/>
        <p:txBody>
          <a:bodyPr anchor="b"/>
          <a:lstStyle/>
          <a:p>
            <a:r>
              <a:rPr lang="en-US" dirty="0"/>
              <a:t>Section 10. Procedural Safeguards</a:t>
            </a:r>
          </a:p>
        </p:txBody>
      </p:sp>
      <p:sp>
        <p:nvSpPr>
          <p:cNvPr id="3" name="Content Placeholder 2">
            <a:extLst>
              <a:ext uri="{FF2B5EF4-FFF2-40B4-BE49-F238E27FC236}">
                <a16:creationId xmlns:a16="http://schemas.microsoft.com/office/drawing/2014/main" id="{ED84E9F4-B8C6-4D81-8566-0C1DB9203DE2}"/>
              </a:ext>
            </a:extLst>
          </p:cNvPr>
          <p:cNvSpPr>
            <a:spLocks noGrp="1"/>
          </p:cNvSpPr>
          <p:nvPr>
            <p:ph idx="1"/>
          </p:nvPr>
        </p:nvSpPr>
        <p:spPr/>
        <p:txBody>
          <a:bodyPr>
            <a:normAutofit fontScale="92500"/>
          </a:bodyPr>
          <a:lstStyle/>
          <a:p>
            <a:r>
              <a:rPr lang="en-US" dirty="0"/>
              <a:t>District must have grievance procedures for parents, guardians or students to resolve a concern regarding services of PTP or formally identified student’s GSSP.</a:t>
            </a:r>
          </a:p>
          <a:p>
            <a:r>
              <a:rPr lang="en-US" dirty="0"/>
              <a:t>The procedures must address:</a:t>
            </a:r>
          </a:p>
          <a:p>
            <a:pPr lvl="1"/>
            <a:r>
              <a:rPr lang="en-US" dirty="0"/>
              <a:t>How and by whom the grievance is started</a:t>
            </a:r>
          </a:p>
          <a:p>
            <a:pPr lvl="1"/>
            <a:r>
              <a:rPr lang="en-US" dirty="0"/>
              <a:t>Process for determining the need to evaluate or reevaluate the student for services</a:t>
            </a:r>
          </a:p>
          <a:p>
            <a:pPr lvl="1"/>
            <a:r>
              <a:rPr lang="en-US" dirty="0"/>
              <a:t>Criteria for determining if placement needs revision</a:t>
            </a:r>
          </a:p>
          <a:p>
            <a:pPr lvl="1"/>
            <a:r>
              <a:rPr lang="en-US" dirty="0"/>
              <a:t>Procedures for ensuring services are provided to all identified students</a:t>
            </a:r>
          </a:p>
          <a:p>
            <a:r>
              <a:rPr lang="en-US" dirty="0"/>
              <a:t>The procedures must include the participation of the parent/guardian, regular education teacher of the student, GT teacher or coordinator, administrator and counselor in addressing the grievance.</a:t>
            </a:r>
          </a:p>
        </p:txBody>
      </p:sp>
      <p:sp>
        <p:nvSpPr>
          <p:cNvPr id="4" name="Slide Number Placeholder 3">
            <a:extLst>
              <a:ext uri="{FF2B5EF4-FFF2-40B4-BE49-F238E27FC236}">
                <a16:creationId xmlns:a16="http://schemas.microsoft.com/office/drawing/2014/main" id="{DF90C704-400B-4B53-9896-47C95CCCEFCC}"/>
              </a:ext>
            </a:extLst>
          </p:cNvPr>
          <p:cNvSpPr>
            <a:spLocks noGrp="1"/>
          </p:cNvSpPr>
          <p:nvPr>
            <p:ph type="sldNum" sz="quarter" idx="12"/>
          </p:nvPr>
        </p:nvSpPr>
        <p:spPr/>
        <p:txBody>
          <a:bodyPr/>
          <a:lstStyle/>
          <a:p>
            <a:fld id="{BB740369-ADDF-1D46-A862-50873F10EBB7}" type="slidenum">
              <a:rPr lang="en-US" smtClean="0"/>
              <a:t>28</a:t>
            </a:fld>
            <a:endParaRPr lang="en-US" dirty="0"/>
          </a:p>
        </p:txBody>
      </p:sp>
    </p:spTree>
    <p:extLst>
      <p:ext uri="{BB962C8B-B14F-4D97-AF65-F5344CB8AC3E}">
        <p14:creationId xmlns:p14="http://schemas.microsoft.com/office/powerpoint/2010/main" val="769619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80D078-EDDF-4C32-9C5D-7FEA1D497A1C}"/>
              </a:ext>
            </a:extLst>
          </p:cNvPr>
          <p:cNvSpPr>
            <a:spLocks noGrp="1"/>
          </p:cNvSpPr>
          <p:nvPr>
            <p:ph type="title"/>
          </p:nvPr>
        </p:nvSpPr>
        <p:spPr>
          <a:xfrm>
            <a:off x="831850" y="1709738"/>
            <a:ext cx="10947066" cy="2852737"/>
          </a:xfrm>
        </p:spPr>
        <p:txBody>
          <a:bodyPr/>
          <a:lstStyle/>
          <a:p>
            <a:r>
              <a:rPr lang="en-US" dirty="0"/>
              <a:t>GT Coordinator Sample Handbook</a:t>
            </a:r>
          </a:p>
        </p:txBody>
      </p:sp>
      <p:sp>
        <p:nvSpPr>
          <p:cNvPr id="4" name="Text Placeholder 3">
            <a:extLst>
              <a:ext uri="{FF2B5EF4-FFF2-40B4-BE49-F238E27FC236}">
                <a16:creationId xmlns:a16="http://schemas.microsoft.com/office/drawing/2014/main" id="{8E905AEE-CFF9-4BFF-9825-401E2F0234C8}"/>
              </a:ext>
            </a:extLst>
          </p:cNvPr>
          <p:cNvSpPr>
            <a:spLocks noGrp="1"/>
          </p:cNvSpPr>
          <p:nvPr>
            <p:ph type="body" idx="1"/>
          </p:nvPr>
        </p:nvSpPr>
        <p:spPr/>
        <p:txBody>
          <a:bodyPr/>
          <a:lstStyle/>
          <a:p>
            <a:endParaRPr lang="en-US" dirty="0"/>
          </a:p>
        </p:txBody>
      </p:sp>
      <p:sp>
        <p:nvSpPr>
          <p:cNvPr id="2" name="Slide Number Placeholder 1">
            <a:extLst>
              <a:ext uri="{FF2B5EF4-FFF2-40B4-BE49-F238E27FC236}">
                <a16:creationId xmlns:a16="http://schemas.microsoft.com/office/drawing/2014/main" id="{768BB10E-F4AF-4E12-82E0-1808CB588AE4}"/>
              </a:ext>
            </a:extLst>
          </p:cNvPr>
          <p:cNvSpPr>
            <a:spLocks noGrp="1"/>
          </p:cNvSpPr>
          <p:nvPr>
            <p:ph type="sldNum" sz="quarter" idx="12"/>
          </p:nvPr>
        </p:nvSpPr>
        <p:spPr/>
        <p:txBody>
          <a:bodyPr/>
          <a:lstStyle/>
          <a:p>
            <a:fld id="{BB740369-ADDF-1D46-A862-50873F10EBB7}" type="slidenum">
              <a:rPr lang="en-US" smtClean="0"/>
              <a:t>29</a:t>
            </a:fld>
            <a:endParaRPr lang="en-US" dirty="0"/>
          </a:p>
        </p:txBody>
      </p:sp>
    </p:spTree>
    <p:extLst>
      <p:ext uri="{BB962C8B-B14F-4D97-AF65-F5344CB8AC3E}">
        <p14:creationId xmlns:p14="http://schemas.microsoft.com/office/powerpoint/2010/main" val="2542209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31C295-1D19-4037-9EDA-38A50A25FF2D}"/>
              </a:ext>
            </a:extLst>
          </p:cNvPr>
          <p:cNvSpPr>
            <a:spLocks noGrp="1"/>
          </p:cNvSpPr>
          <p:nvPr>
            <p:ph type="title"/>
          </p:nvPr>
        </p:nvSpPr>
        <p:spPr/>
        <p:txBody>
          <a:bodyPr/>
          <a:lstStyle/>
          <a:p>
            <a:r>
              <a:rPr lang="en-US" dirty="0"/>
              <a:t>Responsibilities</a:t>
            </a:r>
          </a:p>
        </p:txBody>
      </p:sp>
      <p:sp>
        <p:nvSpPr>
          <p:cNvPr id="5" name="Text Placeholder 4">
            <a:extLst>
              <a:ext uri="{FF2B5EF4-FFF2-40B4-BE49-F238E27FC236}">
                <a16:creationId xmlns:a16="http://schemas.microsoft.com/office/drawing/2014/main" id="{8B53B179-3B3B-418F-BA5B-B257025B7F8F}"/>
              </a:ext>
            </a:extLst>
          </p:cNvPr>
          <p:cNvSpPr>
            <a:spLocks noGrp="1"/>
          </p:cNvSpPr>
          <p:nvPr>
            <p:ph type="body" idx="1"/>
          </p:nvPr>
        </p:nvSpPr>
        <p:spPr/>
        <p:txBody>
          <a:bodyPr/>
          <a:lstStyle/>
          <a:p>
            <a:endParaRPr lang="en-US" dirty="0"/>
          </a:p>
        </p:txBody>
      </p:sp>
      <p:sp>
        <p:nvSpPr>
          <p:cNvPr id="2" name="Slide Number Placeholder 1">
            <a:extLst>
              <a:ext uri="{FF2B5EF4-FFF2-40B4-BE49-F238E27FC236}">
                <a16:creationId xmlns:a16="http://schemas.microsoft.com/office/drawing/2014/main" id="{2C055FF7-3650-441D-9A7C-F80B984C4B66}"/>
              </a:ext>
            </a:extLst>
          </p:cNvPr>
          <p:cNvSpPr>
            <a:spLocks noGrp="1"/>
          </p:cNvSpPr>
          <p:nvPr>
            <p:ph type="sldNum" sz="quarter" idx="12"/>
          </p:nvPr>
        </p:nvSpPr>
        <p:spPr/>
        <p:txBody>
          <a:bodyPr/>
          <a:lstStyle/>
          <a:p>
            <a:fld id="{BB740369-ADDF-1D46-A862-50873F10EBB7}" type="slidenum">
              <a:rPr lang="en-US" smtClean="0"/>
              <a:t>3</a:t>
            </a:fld>
            <a:endParaRPr lang="en-US" dirty="0"/>
          </a:p>
        </p:txBody>
      </p:sp>
    </p:spTree>
    <p:extLst>
      <p:ext uri="{BB962C8B-B14F-4D97-AF65-F5344CB8AC3E}">
        <p14:creationId xmlns:p14="http://schemas.microsoft.com/office/powerpoint/2010/main" val="633671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Table of Contents for GT Coordinator Sample Handbook">
            <a:extLst>
              <a:ext uri="{FF2B5EF4-FFF2-40B4-BE49-F238E27FC236}">
                <a16:creationId xmlns:a16="http://schemas.microsoft.com/office/drawing/2014/main" id="{BED79B17-8304-4F20-ACC9-8B3C5FA75714}"/>
              </a:ext>
            </a:extLst>
          </p:cNvPr>
          <p:cNvPicPr>
            <a:picLocks noChangeAspect="1"/>
          </p:cNvPicPr>
          <p:nvPr/>
        </p:nvPicPr>
        <p:blipFill>
          <a:blip r:embed="rId2"/>
          <a:stretch>
            <a:fillRect/>
          </a:stretch>
        </p:blipFill>
        <p:spPr>
          <a:xfrm>
            <a:off x="6467432" y="307927"/>
            <a:ext cx="4771599" cy="63303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itle 1">
            <a:extLst>
              <a:ext uri="{FF2B5EF4-FFF2-40B4-BE49-F238E27FC236}">
                <a16:creationId xmlns:a16="http://schemas.microsoft.com/office/drawing/2014/main" id="{F28CE6D0-CCB9-4276-BEC0-50E8E03AB4F3}"/>
              </a:ext>
            </a:extLst>
          </p:cNvPr>
          <p:cNvSpPr>
            <a:spLocks noGrp="1"/>
          </p:cNvSpPr>
          <p:nvPr>
            <p:ph type="title"/>
          </p:nvPr>
        </p:nvSpPr>
        <p:spPr>
          <a:xfrm>
            <a:off x="838200" y="500563"/>
            <a:ext cx="10515600" cy="1325563"/>
          </a:xfrm>
        </p:spPr>
        <p:txBody>
          <a:bodyPr anchor="b"/>
          <a:lstStyle/>
          <a:p>
            <a:r>
              <a:rPr lang="en-US" dirty="0"/>
              <a:t>GT Coordinator </a:t>
            </a:r>
            <a:br>
              <a:rPr lang="en-US" dirty="0"/>
            </a:br>
            <a:r>
              <a:rPr lang="en-US" dirty="0"/>
              <a:t>Sample Handbook</a:t>
            </a:r>
          </a:p>
        </p:txBody>
      </p:sp>
      <p:sp>
        <p:nvSpPr>
          <p:cNvPr id="3" name="Content Placeholder 2">
            <a:extLst>
              <a:ext uri="{FF2B5EF4-FFF2-40B4-BE49-F238E27FC236}">
                <a16:creationId xmlns:a16="http://schemas.microsoft.com/office/drawing/2014/main" id="{CF195F25-36C4-4941-B3F2-B28061C1161E}"/>
              </a:ext>
            </a:extLst>
          </p:cNvPr>
          <p:cNvSpPr>
            <a:spLocks noGrp="1"/>
          </p:cNvSpPr>
          <p:nvPr>
            <p:ph idx="1"/>
          </p:nvPr>
        </p:nvSpPr>
        <p:spPr>
          <a:xfrm>
            <a:off x="838200" y="2006098"/>
            <a:ext cx="4648200" cy="4632207"/>
          </a:xfrm>
        </p:spPr>
        <p:txBody>
          <a:bodyPr/>
          <a:lstStyle/>
          <a:p>
            <a:r>
              <a:rPr lang="en-US" dirty="0"/>
              <a:t>Briefly review handout sent to participants, also posted on GT Resources webpage</a:t>
            </a:r>
          </a:p>
          <a:p>
            <a:pPr lvl="1"/>
            <a:r>
              <a:rPr lang="en-US" dirty="0"/>
              <a:t>Sample documents and forms</a:t>
            </a:r>
          </a:p>
          <a:p>
            <a:pPr lvl="2"/>
            <a:r>
              <a:rPr lang="en-US" dirty="0"/>
              <a:t>Calendar of events</a:t>
            </a:r>
          </a:p>
          <a:p>
            <a:pPr lvl="2"/>
            <a:r>
              <a:rPr lang="en-US" dirty="0"/>
              <a:t>GT forms	</a:t>
            </a:r>
          </a:p>
          <a:p>
            <a:pPr lvl="3"/>
            <a:r>
              <a:rPr lang="en-US" dirty="0"/>
              <a:t>Referral</a:t>
            </a:r>
          </a:p>
          <a:p>
            <a:pPr lvl="3"/>
            <a:r>
              <a:rPr lang="en-US" dirty="0"/>
              <a:t>Checklists</a:t>
            </a:r>
          </a:p>
          <a:p>
            <a:pPr lvl="1"/>
            <a:r>
              <a:rPr lang="en-US" dirty="0"/>
              <a:t>Characteristics of gifted students</a:t>
            </a:r>
          </a:p>
          <a:p>
            <a:pPr lvl="1"/>
            <a:r>
              <a:rPr lang="en-US" dirty="0"/>
              <a:t>Assessment suggestions</a:t>
            </a:r>
          </a:p>
        </p:txBody>
      </p:sp>
      <p:sp>
        <p:nvSpPr>
          <p:cNvPr id="4" name="Slide Number Placeholder 3">
            <a:extLst>
              <a:ext uri="{FF2B5EF4-FFF2-40B4-BE49-F238E27FC236}">
                <a16:creationId xmlns:a16="http://schemas.microsoft.com/office/drawing/2014/main" id="{DFCCF27E-8243-4339-872B-9332820EEB69}"/>
              </a:ext>
            </a:extLst>
          </p:cNvPr>
          <p:cNvSpPr>
            <a:spLocks noGrp="1"/>
          </p:cNvSpPr>
          <p:nvPr>
            <p:ph type="sldNum" sz="quarter" idx="12"/>
          </p:nvPr>
        </p:nvSpPr>
        <p:spPr/>
        <p:txBody>
          <a:bodyPr/>
          <a:lstStyle/>
          <a:p>
            <a:fld id="{BB740369-ADDF-1D46-A862-50873F10EBB7}" type="slidenum">
              <a:rPr lang="en-US" smtClean="0"/>
              <a:t>30</a:t>
            </a:fld>
            <a:endParaRPr lang="en-US" dirty="0"/>
          </a:p>
        </p:txBody>
      </p:sp>
    </p:spTree>
    <p:extLst>
      <p:ext uri="{BB962C8B-B14F-4D97-AF65-F5344CB8AC3E}">
        <p14:creationId xmlns:p14="http://schemas.microsoft.com/office/powerpoint/2010/main" val="40321411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the Parent Input form">
            <a:extLst>
              <a:ext uri="{FF2B5EF4-FFF2-40B4-BE49-F238E27FC236}">
                <a16:creationId xmlns:a16="http://schemas.microsoft.com/office/drawing/2014/main" id="{AC998BF0-85DA-4F55-8E27-15137E12B4BE}"/>
              </a:ext>
            </a:extLst>
          </p:cNvPr>
          <p:cNvPicPr>
            <a:picLocks noChangeAspect="1"/>
          </p:cNvPicPr>
          <p:nvPr/>
        </p:nvPicPr>
        <p:blipFill>
          <a:blip r:embed="rId2"/>
          <a:stretch>
            <a:fillRect/>
          </a:stretch>
        </p:blipFill>
        <p:spPr>
          <a:xfrm>
            <a:off x="5112370" y="998538"/>
            <a:ext cx="6241430" cy="53578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itle 1">
            <a:extLst>
              <a:ext uri="{FF2B5EF4-FFF2-40B4-BE49-F238E27FC236}">
                <a16:creationId xmlns:a16="http://schemas.microsoft.com/office/drawing/2014/main" id="{6504CC68-F952-45B4-9585-5BB042683A7C}"/>
              </a:ext>
            </a:extLst>
          </p:cNvPr>
          <p:cNvSpPr>
            <a:spLocks noGrp="1"/>
          </p:cNvSpPr>
          <p:nvPr>
            <p:ph type="title"/>
          </p:nvPr>
        </p:nvSpPr>
        <p:spPr>
          <a:xfrm>
            <a:off x="838200" y="365125"/>
            <a:ext cx="3648075" cy="2763838"/>
          </a:xfrm>
        </p:spPr>
        <p:txBody>
          <a:bodyPr/>
          <a:lstStyle/>
          <a:p>
            <a:r>
              <a:rPr lang="en-US" dirty="0"/>
              <a:t>Parent Input</a:t>
            </a:r>
            <a:br>
              <a:rPr lang="en-US" dirty="0"/>
            </a:br>
            <a:r>
              <a:rPr lang="en-US" dirty="0"/>
              <a:t>Form</a:t>
            </a:r>
          </a:p>
        </p:txBody>
      </p:sp>
      <p:sp>
        <p:nvSpPr>
          <p:cNvPr id="3" name="Slide Number Placeholder 2">
            <a:extLst>
              <a:ext uri="{FF2B5EF4-FFF2-40B4-BE49-F238E27FC236}">
                <a16:creationId xmlns:a16="http://schemas.microsoft.com/office/drawing/2014/main" id="{D524E932-604D-44B0-9F5C-5747A0AF88B6}"/>
              </a:ext>
            </a:extLst>
          </p:cNvPr>
          <p:cNvSpPr>
            <a:spLocks noGrp="1"/>
          </p:cNvSpPr>
          <p:nvPr>
            <p:ph type="sldNum" sz="quarter" idx="12"/>
          </p:nvPr>
        </p:nvSpPr>
        <p:spPr>
          <a:xfrm>
            <a:off x="8610600" y="6356350"/>
            <a:ext cx="2743200" cy="365125"/>
          </a:xfrm>
        </p:spPr>
        <p:txBody>
          <a:bodyPr/>
          <a:lstStyle/>
          <a:p>
            <a:fld id="{BB740369-ADDF-1D46-A862-50873F10EBB7}" type="slidenum">
              <a:rPr lang="en-US" smtClean="0"/>
              <a:t>31</a:t>
            </a:fld>
            <a:endParaRPr lang="en-US" dirty="0"/>
          </a:p>
        </p:txBody>
      </p:sp>
    </p:spTree>
    <p:extLst>
      <p:ext uri="{BB962C8B-B14F-4D97-AF65-F5344CB8AC3E}">
        <p14:creationId xmlns:p14="http://schemas.microsoft.com/office/powerpoint/2010/main" val="1640585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3E830A-F731-437E-B8C2-28FD1FE08612}"/>
              </a:ext>
            </a:extLst>
          </p:cNvPr>
          <p:cNvSpPr>
            <a:spLocks noGrp="1"/>
          </p:cNvSpPr>
          <p:nvPr>
            <p:ph type="title"/>
          </p:nvPr>
        </p:nvSpPr>
        <p:spPr/>
        <p:txBody>
          <a:bodyPr/>
          <a:lstStyle/>
          <a:p>
            <a:r>
              <a:rPr lang="en-US" dirty="0"/>
              <a:t>Infinite Campus</a:t>
            </a:r>
          </a:p>
        </p:txBody>
      </p:sp>
      <p:sp>
        <p:nvSpPr>
          <p:cNvPr id="5" name="Text Placeholder 4">
            <a:extLst>
              <a:ext uri="{FF2B5EF4-FFF2-40B4-BE49-F238E27FC236}">
                <a16:creationId xmlns:a16="http://schemas.microsoft.com/office/drawing/2014/main" id="{3FD459AD-310F-4CBB-ACF2-589E3FF8F4B9}"/>
              </a:ext>
            </a:extLst>
          </p:cNvPr>
          <p:cNvSpPr>
            <a:spLocks noGrp="1"/>
          </p:cNvSpPr>
          <p:nvPr>
            <p:ph type="body" idx="1"/>
          </p:nvPr>
        </p:nvSpPr>
        <p:spPr/>
        <p:txBody>
          <a:bodyPr/>
          <a:lstStyle/>
          <a:p>
            <a:endParaRPr lang="en-US" dirty="0"/>
          </a:p>
        </p:txBody>
      </p:sp>
      <p:sp>
        <p:nvSpPr>
          <p:cNvPr id="2" name="Slide Number Placeholder 1">
            <a:extLst>
              <a:ext uri="{FF2B5EF4-FFF2-40B4-BE49-F238E27FC236}">
                <a16:creationId xmlns:a16="http://schemas.microsoft.com/office/drawing/2014/main" id="{034B9CCB-ABB6-4C49-966D-401EA48B881F}"/>
              </a:ext>
            </a:extLst>
          </p:cNvPr>
          <p:cNvSpPr>
            <a:spLocks noGrp="1"/>
          </p:cNvSpPr>
          <p:nvPr>
            <p:ph type="sldNum" sz="quarter" idx="12"/>
          </p:nvPr>
        </p:nvSpPr>
        <p:spPr/>
        <p:txBody>
          <a:bodyPr/>
          <a:lstStyle/>
          <a:p>
            <a:fld id="{BB740369-ADDF-1D46-A862-50873F10EBB7}" type="slidenum">
              <a:rPr lang="en-US" smtClean="0"/>
              <a:t>32</a:t>
            </a:fld>
            <a:endParaRPr lang="en-US" dirty="0"/>
          </a:p>
        </p:txBody>
      </p:sp>
    </p:spTree>
    <p:extLst>
      <p:ext uri="{BB962C8B-B14F-4D97-AF65-F5344CB8AC3E}">
        <p14:creationId xmlns:p14="http://schemas.microsoft.com/office/powerpoint/2010/main" val="1371318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C582B-9C27-42B9-9E59-00EE35615BCE}"/>
              </a:ext>
            </a:extLst>
          </p:cNvPr>
          <p:cNvSpPr>
            <a:spLocks noGrp="1"/>
          </p:cNvSpPr>
          <p:nvPr>
            <p:ph type="title"/>
          </p:nvPr>
        </p:nvSpPr>
        <p:spPr/>
        <p:txBody>
          <a:bodyPr/>
          <a:lstStyle/>
          <a:p>
            <a:r>
              <a:rPr lang="en-US" dirty="0"/>
              <a:t>Infinite Campus Rights </a:t>
            </a:r>
            <a:br>
              <a:rPr lang="en-US" dirty="0"/>
            </a:br>
            <a:r>
              <a:rPr lang="en-US" dirty="0"/>
              <a:t>and Reports</a:t>
            </a:r>
          </a:p>
        </p:txBody>
      </p:sp>
      <p:sp>
        <p:nvSpPr>
          <p:cNvPr id="3" name="Content Placeholder 2">
            <a:extLst>
              <a:ext uri="{FF2B5EF4-FFF2-40B4-BE49-F238E27FC236}">
                <a16:creationId xmlns:a16="http://schemas.microsoft.com/office/drawing/2014/main" id="{7DAEDF17-A18C-48BB-866B-04AE4A0C9DFC}"/>
              </a:ext>
            </a:extLst>
          </p:cNvPr>
          <p:cNvSpPr>
            <a:spLocks noGrp="1"/>
          </p:cNvSpPr>
          <p:nvPr>
            <p:ph idx="1"/>
          </p:nvPr>
        </p:nvSpPr>
        <p:spPr/>
        <p:txBody>
          <a:bodyPr>
            <a:normAutofit fontScale="92500" lnSpcReduction="10000"/>
          </a:bodyPr>
          <a:lstStyle/>
          <a:p>
            <a:r>
              <a:rPr lang="en-US" dirty="0"/>
              <a:t>Rights/permissions obtained from KSIS contact</a:t>
            </a:r>
          </a:p>
          <a:p>
            <a:r>
              <a:rPr lang="en-US" dirty="0"/>
              <a:t>GT participation tool</a:t>
            </a:r>
          </a:p>
          <a:p>
            <a:r>
              <a:rPr lang="en-US" dirty="0"/>
              <a:t>Reports you will need access to:</a:t>
            </a:r>
          </a:p>
          <a:p>
            <a:pPr lvl="1"/>
            <a:r>
              <a:rPr lang="en-US" dirty="0"/>
              <a:t>Ad hocs under State Reporting</a:t>
            </a:r>
          </a:p>
          <a:p>
            <a:pPr lvl="2"/>
            <a:r>
              <a:rPr lang="en-US" dirty="0"/>
              <a:t>Student G&amp;T – Invalid Start Date – Year End Cleanup</a:t>
            </a:r>
          </a:p>
          <a:p>
            <a:pPr lvl="2"/>
            <a:r>
              <a:rPr lang="en-US" dirty="0"/>
              <a:t>Student G&amp;T – Validation Roster for State Testing</a:t>
            </a:r>
          </a:p>
          <a:p>
            <a:pPr lvl="2"/>
            <a:r>
              <a:rPr lang="en-US" dirty="0"/>
              <a:t>Student G&amp;T – Invalid gifted category</a:t>
            </a:r>
          </a:p>
          <a:p>
            <a:pPr lvl="2"/>
            <a:r>
              <a:rPr lang="en-US" dirty="0"/>
              <a:t>Student G&amp;T – Invalid Primary Talent Pool</a:t>
            </a:r>
          </a:p>
          <a:p>
            <a:pPr lvl="2"/>
            <a:r>
              <a:rPr lang="en-US" dirty="0"/>
              <a:t>Student G&amp;T – Invalid Specific Academic Aptitude</a:t>
            </a:r>
          </a:p>
          <a:p>
            <a:pPr lvl="2"/>
            <a:r>
              <a:rPr lang="en-US" dirty="0"/>
              <a:t>Student G&amp;T student list</a:t>
            </a:r>
          </a:p>
          <a:p>
            <a:pPr lvl="1"/>
            <a:r>
              <a:rPr lang="en-US" dirty="0"/>
              <a:t>KY State Reporting / QA Gifted and Talented Report</a:t>
            </a:r>
          </a:p>
          <a:p>
            <a:r>
              <a:rPr lang="en-US" dirty="0"/>
              <a:t>System Admin rights for Customs forms/Parent Portal</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7B8CB522-6BCD-4C73-9133-55808AF6D110}"/>
              </a:ext>
            </a:extLst>
          </p:cNvPr>
          <p:cNvSpPr>
            <a:spLocks noGrp="1"/>
          </p:cNvSpPr>
          <p:nvPr>
            <p:ph type="sldNum" sz="quarter" idx="12"/>
          </p:nvPr>
        </p:nvSpPr>
        <p:spPr/>
        <p:txBody>
          <a:bodyPr/>
          <a:lstStyle/>
          <a:p>
            <a:fld id="{BB740369-ADDF-1D46-A862-50873F10EBB7}" type="slidenum">
              <a:rPr lang="en-US" smtClean="0"/>
              <a:t>33</a:t>
            </a:fld>
            <a:endParaRPr lang="en-US" dirty="0"/>
          </a:p>
        </p:txBody>
      </p:sp>
    </p:spTree>
    <p:extLst>
      <p:ext uri="{BB962C8B-B14F-4D97-AF65-F5344CB8AC3E}">
        <p14:creationId xmlns:p14="http://schemas.microsoft.com/office/powerpoint/2010/main" val="15678042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the Data Standards Table of Contents">
            <a:extLst>
              <a:ext uri="{FF2B5EF4-FFF2-40B4-BE49-F238E27FC236}">
                <a16:creationId xmlns:a16="http://schemas.microsoft.com/office/drawing/2014/main" id="{6917FEFC-BA82-4D8A-BA8E-792EE248BAD9}"/>
              </a:ext>
            </a:extLst>
          </p:cNvPr>
          <p:cNvPicPr>
            <a:picLocks noChangeAspect="1"/>
          </p:cNvPicPr>
          <p:nvPr/>
        </p:nvPicPr>
        <p:blipFill>
          <a:blip r:embed="rId3"/>
          <a:stretch>
            <a:fillRect/>
          </a:stretch>
        </p:blipFill>
        <p:spPr>
          <a:xfrm>
            <a:off x="5834743" y="1841862"/>
            <a:ext cx="5897239" cy="368413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Content Placeholder 2">
            <a:extLst>
              <a:ext uri="{FF2B5EF4-FFF2-40B4-BE49-F238E27FC236}">
                <a16:creationId xmlns:a16="http://schemas.microsoft.com/office/drawing/2014/main" id="{003392E0-0751-478B-9D3C-F69FC71CC6B0}"/>
              </a:ext>
            </a:extLst>
          </p:cNvPr>
          <p:cNvSpPr>
            <a:spLocks noGrp="1"/>
          </p:cNvSpPr>
          <p:nvPr>
            <p:ph idx="1"/>
          </p:nvPr>
        </p:nvSpPr>
        <p:spPr>
          <a:xfrm>
            <a:off x="433251" y="1564368"/>
            <a:ext cx="5257800" cy="4209415"/>
          </a:xfrm>
        </p:spPr>
        <p:txBody>
          <a:bodyPr/>
          <a:lstStyle/>
          <a:p>
            <a:r>
              <a:rPr lang="en-US" dirty="0"/>
              <a:t>GT records</a:t>
            </a:r>
          </a:p>
          <a:p>
            <a:r>
              <a:rPr lang="en-US" dirty="0"/>
              <a:t>Missing records and evidence</a:t>
            </a:r>
          </a:p>
          <a:p>
            <a:r>
              <a:rPr lang="en-US" dirty="0"/>
              <a:t>GSSP</a:t>
            </a:r>
          </a:p>
          <a:p>
            <a:r>
              <a:rPr lang="en-US" dirty="0"/>
              <a:t>Progress Report</a:t>
            </a:r>
          </a:p>
          <a:p>
            <a:r>
              <a:rPr lang="en-US" dirty="0"/>
              <a:t>Publishing forms to Parent Portal</a:t>
            </a:r>
          </a:p>
          <a:p>
            <a:endParaRPr lang="en-US" dirty="0"/>
          </a:p>
        </p:txBody>
      </p:sp>
      <p:sp>
        <p:nvSpPr>
          <p:cNvPr id="2" name="Title 1">
            <a:extLst>
              <a:ext uri="{FF2B5EF4-FFF2-40B4-BE49-F238E27FC236}">
                <a16:creationId xmlns:a16="http://schemas.microsoft.com/office/drawing/2014/main" id="{9A1642AE-26E7-4916-9287-D05395DEA588}"/>
              </a:ext>
            </a:extLst>
          </p:cNvPr>
          <p:cNvSpPr>
            <a:spLocks noGrp="1"/>
          </p:cNvSpPr>
          <p:nvPr>
            <p:ph type="title"/>
          </p:nvPr>
        </p:nvSpPr>
        <p:spPr/>
        <p:txBody>
          <a:bodyPr/>
          <a:lstStyle/>
          <a:p>
            <a:r>
              <a:rPr lang="en-US" dirty="0"/>
              <a:t>Data Standards</a:t>
            </a:r>
          </a:p>
        </p:txBody>
      </p:sp>
      <p:sp>
        <p:nvSpPr>
          <p:cNvPr id="4" name="Slide Number Placeholder 3">
            <a:extLst>
              <a:ext uri="{FF2B5EF4-FFF2-40B4-BE49-F238E27FC236}">
                <a16:creationId xmlns:a16="http://schemas.microsoft.com/office/drawing/2014/main" id="{594562C5-9423-4F54-B92F-542CEED9259F}"/>
              </a:ext>
            </a:extLst>
          </p:cNvPr>
          <p:cNvSpPr>
            <a:spLocks noGrp="1"/>
          </p:cNvSpPr>
          <p:nvPr>
            <p:ph type="sldNum" sz="quarter" idx="12"/>
          </p:nvPr>
        </p:nvSpPr>
        <p:spPr/>
        <p:txBody>
          <a:bodyPr/>
          <a:lstStyle/>
          <a:p>
            <a:fld id="{BB740369-ADDF-1D46-A862-50873F10EBB7}" type="slidenum">
              <a:rPr lang="en-US" smtClean="0"/>
              <a:t>34</a:t>
            </a:fld>
            <a:endParaRPr lang="en-US" dirty="0"/>
          </a:p>
        </p:txBody>
      </p:sp>
    </p:spTree>
    <p:extLst>
      <p:ext uri="{BB962C8B-B14F-4D97-AF65-F5344CB8AC3E}">
        <p14:creationId xmlns:p14="http://schemas.microsoft.com/office/powerpoint/2010/main" val="23861702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11CFD-997B-48A5-A449-07B0613D28A9}"/>
              </a:ext>
            </a:extLst>
          </p:cNvPr>
          <p:cNvSpPr>
            <a:spLocks noGrp="1"/>
          </p:cNvSpPr>
          <p:nvPr>
            <p:ph type="title"/>
          </p:nvPr>
        </p:nvSpPr>
        <p:spPr>
          <a:xfrm>
            <a:off x="838200" y="365125"/>
            <a:ext cx="10515600" cy="1325563"/>
          </a:xfrm>
        </p:spPr>
        <p:txBody>
          <a:bodyPr/>
          <a:lstStyle/>
          <a:p>
            <a:r>
              <a:rPr lang="en-US" dirty="0"/>
              <a:t>Missing Records/Data</a:t>
            </a:r>
          </a:p>
        </p:txBody>
      </p:sp>
      <p:sp>
        <p:nvSpPr>
          <p:cNvPr id="3" name="Content Placeholder 2">
            <a:extLst>
              <a:ext uri="{FF2B5EF4-FFF2-40B4-BE49-F238E27FC236}">
                <a16:creationId xmlns:a16="http://schemas.microsoft.com/office/drawing/2014/main" id="{156F65A4-EE2C-47D4-9120-B8E5C832D914}"/>
              </a:ext>
            </a:extLst>
          </p:cNvPr>
          <p:cNvSpPr>
            <a:spLocks noGrp="1"/>
          </p:cNvSpPr>
          <p:nvPr>
            <p:ph idx="1"/>
          </p:nvPr>
        </p:nvSpPr>
        <p:spPr/>
        <p:txBody>
          <a:bodyPr>
            <a:normAutofit fontScale="92500" lnSpcReduction="20000"/>
          </a:bodyPr>
          <a:lstStyle/>
          <a:p>
            <a:r>
              <a:rPr lang="en-US" dirty="0"/>
              <a:t>GT records do NOT automatically transfer with student</a:t>
            </a:r>
          </a:p>
          <a:p>
            <a:r>
              <a:rPr lang="en-US" dirty="0"/>
              <a:t>Enrollment personnel must import record and forms of transfer students</a:t>
            </a:r>
          </a:p>
          <a:p>
            <a:r>
              <a:rPr lang="en-US" dirty="0"/>
              <a:t>When missed, enrollment personnel request records transfer through IC (covered in detail in GT Data Standards)</a:t>
            </a:r>
          </a:p>
          <a:p>
            <a:r>
              <a:rPr lang="en-US" dirty="0"/>
              <a:t>Broken Chain – happens when a student moves to a new district; district does not import record; student moves to another district; district cannot</a:t>
            </a:r>
            <a:r>
              <a:rPr lang="en-US" dirty="0">
                <a:solidFill>
                  <a:srgbClr val="FF0000"/>
                </a:solidFill>
              </a:rPr>
              <a:t> </a:t>
            </a:r>
            <a:r>
              <a:rPr lang="en-US" dirty="0"/>
              <a:t>import record because previous district did not import; record must be entered manually and must look exactly like the original record or creates a new record for the student</a:t>
            </a:r>
          </a:p>
          <a:p>
            <a:r>
              <a:rPr lang="en-US" dirty="0"/>
              <a:t>District should create a process to ensure transfer student records are imported – suggest a training with enrollment staff at the beginning of each school year</a:t>
            </a:r>
          </a:p>
        </p:txBody>
      </p:sp>
      <p:sp>
        <p:nvSpPr>
          <p:cNvPr id="4" name="Slide Number Placeholder 3">
            <a:extLst>
              <a:ext uri="{FF2B5EF4-FFF2-40B4-BE49-F238E27FC236}">
                <a16:creationId xmlns:a16="http://schemas.microsoft.com/office/drawing/2014/main" id="{BAEE1427-911B-413D-8E90-A1787E86A490}"/>
              </a:ext>
            </a:extLst>
          </p:cNvPr>
          <p:cNvSpPr>
            <a:spLocks noGrp="1"/>
          </p:cNvSpPr>
          <p:nvPr>
            <p:ph type="sldNum" sz="quarter" idx="12"/>
          </p:nvPr>
        </p:nvSpPr>
        <p:spPr>
          <a:xfrm>
            <a:off x="8610600" y="6356350"/>
            <a:ext cx="2743200" cy="365125"/>
          </a:xfrm>
        </p:spPr>
        <p:txBody>
          <a:bodyPr/>
          <a:lstStyle/>
          <a:p>
            <a:fld id="{BB740369-ADDF-1D46-A862-50873F10EBB7}" type="slidenum">
              <a:rPr lang="en-US" smtClean="0"/>
              <a:t>35</a:t>
            </a:fld>
            <a:endParaRPr lang="en-US" dirty="0"/>
          </a:p>
        </p:txBody>
      </p:sp>
    </p:spTree>
    <p:extLst>
      <p:ext uri="{BB962C8B-B14F-4D97-AF65-F5344CB8AC3E}">
        <p14:creationId xmlns:p14="http://schemas.microsoft.com/office/powerpoint/2010/main" val="20187728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EA08-C768-49EC-8668-B42598265D12}"/>
              </a:ext>
            </a:extLst>
          </p:cNvPr>
          <p:cNvSpPr>
            <a:spLocks noGrp="1"/>
          </p:cNvSpPr>
          <p:nvPr>
            <p:ph type="title"/>
          </p:nvPr>
        </p:nvSpPr>
        <p:spPr/>
        <p:txBody>
          <a:bodyPr/>
          <a:lstStyle/>
          <a:p>
            <a:r>
              <a:rPr lang="en-US" dirty="0"/>
              <a:t>Missing Records/Data Continued</a:t>
            </a:r>
          </a:p>
        </p:txBody>
      </p:sp>
      <p:sp>
        <p:nvSpPr>
          <p:cNvPr id="3" name="Content Placeholder 2">
            <a:extLst>
              <a:ext uri="{FF2B5EF4-FFF2-40B4-BE49-F238E27FC236}">
                <a16:creationId xmlns:a16="http://schemas.microsoft.com/office/drawing/2014/main" id="{795EB75C-25BA-4350-B1A8-CF7BD13B8B01}"/>
              </a:ext>
            </a:extLst>
          </p:cNvPr>
          <p:cNvSpPr>
            <a:spLocks noGrp="1"/>
          </p:cNvSpPr>
          <p:nvPr>
            <p:ph idx="1"/>
          </p:nvPr>
        </p:nvSpPr>
        <p:spPr/>
        <p:txBody>
          <a:bodyPr>
            <a:normAutofit/>
          </a:bodyPr>
          <a:lstStyle/>
          <a:p>
            <a:r>
              <a:rPr lang="en-US" dirty="0"/>
              <a:t>Contact the GT Consultant for assistance with entering manual records</a:t>
            </a:r>
          </a:p>
          <a:p>
            <a:pPr lvl="1"/>
            <a:r>
              <a:rPr lang="en-US" dirty="0"/>
              <a:t>consultant can see all records ever created for student and enrollment history</a:t>
            </a:r>
          </a:p>
          <a:p>
            <a:r>
              <a:rPr lang="en-US" dirty="0"/>
              <a:t>GT Consultant will contact the district with missing records:</a:t>
            </a:r>
          </a:p>
          <a:p>
            <a:pPr lvl="1"/>
            <a:r>
              <a:rPr lang="en-US" dirty="0"/>
              <a:t>records need to be imported/corrected ASAP</a:t>
            </a:r>
          </a:p>
          <a:p>
            <a:r>
              <a:rPr lang="en-US" dirty="0"/>
              <a:t>GT Selection and Placement Committee must meet to discuss services/placement</a:t>
            </a:r>
          </a:p>
          <a:p>
            <a:r>
              <a:rPr lang="en-US" dirty="0"/>
              <a:t>Missing data/information on record:</a:t>
            </a:r>
          </a:p>
          <a:p>
            <a:pPr lvl="1"/>
            <a:r>
              <a:rPr lang="en-US" dirty="0"/>
              <a:t>usually the 9</a:t>
            </a:r>
            <a:r>
              <a:rPr lang="en-US" baseline="30000" dirty="0"/>
              <a:t>th</a:t>
            </a:r>
            <a:r>
              <a:rPr lang="en-US" dirty="0"/>
              <a:t> stanine for GIA and SAA students</a:t>
            </a:r>
          </a:p>
          <a:p>
            <a:endParaRPr lang="en-US" dirty="0"/>
          </a:p>
        </p:txBody>
      </p:sp>
      <p:sp>
        <p:nvSpPr>
          <p:cNvPr id="4" name="Slide Number Placeholder 3">
            <a:extLst>
              <a:ext uri="{FF2B5EF4-FFF2-40B4-BE49-F238E27FC236}">
                <a16:creationId xmlns:a16="http://schemas.microsoft.com/office/drawing/2014/main" id="{79EE2073-D580-4F5A-A154-804F8275E4B4}"/>
              </a:ext>
            </a:extLst>
          </p:cNvPr>
          <p:cNvSpPr>
            <a:spLocks noGrp="1"/>
          </p:cNvSpPr>
          <p:nvPr>
            <p:ph type="sldNum" sz="quarter" idx="12"/>
          </p:nvPr>
        </p:nvSpPr>
        <p:spPr/>
        <p:txBody>
          <a:bodyPr/>
          <a:lstStyle/>
          <a:p>
            <a:fld id="{BB740369-ADDF-1D46-A862-50873F10EBB7}" type="slidenum">
              <a:rPr lang="en-US" smtClean="0"/>
              <a:t>36</a:t>
            </a:fld>
            <a:endParaRPr lang="en-US" dirty="0"/>
          </a:p>
        </p:txBody>
      </p:sp>
    </p:spTree>
    <p:extLst>
      <p:ext uri="{BB962C8B-B14F-4D97-AF65-F5344CB8AC3E}">
        <p14:creationId xmlns:p14="http://schemas.microsoft.com/office/powerpoint/2010/main" val="38187886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CD0158F-703A-46EF-9396-6C29B78B02C2}"/>
              </a:ext>
              <a:ext uri="{C183D7F6-B498-43B3-948B-1728B52AA6E4}">
                <adec:decorative xmlns:adec="http://schemas.microsoft.com/office/drawing/2017/decorative" val="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169920" y="1935480"/>
            <a:ext cx="5852160" cy="3901440"/>
          </a:xfrm>
          <a:prstGeom prst="rect">
            <a:avLst/>
          </a:prstGeom>
        </p:spPr>
      </p:pic>
      <p:sp>
        <p:nvSpPr>
          <p:cNvPr id="3" name="Title 2">
            <a:extLst>
              <a:ext uri="{FF2B5EF4-FFF2-40B4-BE49-F238E27FC236}">
                <a16:creationId xmlns:a16="http://schemas.microsoft.com/office/drawing/2014/main" id="{2C24ABF7-AD6A-4A1A-BD3C-140524BA4B40}"/>
              </a:ext>
            </a:extLst>
          </p:cNvPr>
          <p:cNvSpPr>
            <a:spLocks noGrp="1"/>
          </p:cNvSpPr>
          <p:nvPr>
            <p:ph type="title"/>
          </p:nvPr>
        </p:nvSpPr>
        <p:spPr/>
        <p:txBody>
          <a:bodyPr/>
          <a:lstStyle/>
          <a:p>
            <a:r>
              <a:rPr lang="en-US" dirty="0"/>
              <a:t>Questions</a:t>
            </a:r>
          </a:p>
        </p:txBody>
      </p:sp>
      <p:sp>
        <p:nvSpPr>
          <p:cNvPr id="2" name="Slide Number Placeholder 1">
            <a:extLst>
              <a:ext uri="{FF2B5EF4-FFF2-40B4-BE49-F238E27FC236}">
                <a16:creationId xmlns:a16="http://schemas.microsoft.com/office/drawing/2014/main" id="{B2E30B7F-192E-4CF3-B77E-AD672B6BDCFE}"/>
              </a:ext>
            </a:extLst>
          </p:cNvPr>
          <p:cNvSpPr>
            <a:spLocks noGrp="1"/>
          </p:cNvSpPr>
          <p:nvPr>
            <p:ph type="sldNum" sz="quarter" idx="12"/>
          </p:nvPr>
        </p:nvSpPr>
        <p:spPr/>
        <p:txBody>
          <a:bodyPr/>
          <a:lstStyle/>
          <a:p>
            <a:fld id="{BB740369-ADDF-1D46-A862-50873F10EBB7}" type="slidenum">
              <a:rPr lang="en-US" smtClean="0"/>
              <a:t>37</a:t>
            </a:fld>
            <a:endParaRPr lang="en-US" dirty="0"/>
          </a:p>
        </p:txBody>
      </p:sp>
    </p:spTree>
    <p:extLst>
      <p:ext uri="{BB962C8B-B14F-4D97-AF65-F5344CB8AC3E}">
        <p14:creationId xmlns:p14="http://schemas.microsoft.com/office/powerpoint/2010/main" val="3070073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F6535B-72D8-42EF-BD7A-A3E80EF67710}"/>
              </a:ext>
            </a:extLst>
          </p:cNvPr>
          <p:cNvSpPr>
            <a:spLocks noGrp="1"/>
          </p:cNvSpPr>
          <p:nvPr>
            <p:ph type="title"/>
          </p:nvPr>
        </p:nvSpPr>
        <p:spPr/>
        <p:txBody>
          <a:bodyPr/>
          <a:lstStyle/>
          <a:p>
            <a:r>
              <a:rPr lang="en-US" dirty="0"/>
              <a:t>Funding</a:t>
            </a:r>
          </a:p>
        </p:txBody>
      </p:sp>
      <p:sp>
        <p:nvSpPr>
          <p:cNvPr id="5" name="Text Placeholder 4">
            <a:extLst>
              <a:ext uri="{FF2B5EF4-FFF2-40B4-BE49-F238E27FC236}">
                <a16:creationId xmlns:a16="http://schemas.microsoft.com/office/drawing/2014/main" id="{1DC9907D-0A63-44A5-A2A2-1386A6630FF6}"/>
              </a:ext>
            </a:extLst>
          </p:cNvPr>
          <p:cNvSpPr>
            <a:spLocks noGrp="1"/>
          </p:cNvSpPr>
          <p:nvPr>
            <p:ph type="body" idx="1"/>
          </p:nvPr>
        </p:nvSpPr>
        <p:spPr/>
        <p:txBody>
          <a:bodyPr/>
          <a:lstStyle/>
          <a:p>
            <a:endParaRPr lang="en-US" dirty="0"/>
          </a:p>
        </p:txBody>
      </p:sp>
      <p:sp>
        <p:nvSpPr>
          <p:cNvPr id="2" name="Slide Number Placeholder 1">
            <a:extLst>
              <a:ext uri="{FF2B5EF4-FFF2-40B4-BE49-F238E27FC236}">
                <a16:creationId xmlns:a16="http://schemas.microsoft.com/office/drawing/2014/main" id="{143D2FBA-D591-4C1B-9DF2-545FE8BEEEF4}"/>
              </a:ext>
            </a:extLst>
          </p:cNvPr>
          <p:cNvSpPr>
            <a:spLocks noGrp="1"/>
          </p:cNvSpPr>
          <p:nvPr>
            <p:ph type="sldNum" sz="quarter" idx="12"/>
          </p:nvPr>
        </p:nvSpPr>
        <p:spPr/>
        <p:txBody>
          <a:bodyPr/>
          <a:lstStyle/>
          <a:p>
            <a:fld id="{BB740369-ADDF-1D46-A862-50873F10EBB7}" type="slidenum">
              <a:rPr lang="en-US" smtClean="0"/>
              <a:t>38</a:t>
            </a:fld>
            <a:endParaRPr lang="en-US" dirty="0"/>
          </a:p>
        </p:txBody>
      </p:sp>
    </p:spTree>
    <p:extLst>
      <p:ext uri="{BB962C8B-B14F-4D97-AF65-F5344CB8AC3E}">
        <p14:creationId xmlns:p14="http://schemas.microsoft.com/office/powerpoint/2010/main" val="35971630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106B6-5B74-4001-AE3F-63F858EEFFED}"/>
              </a:ext>
            </a:extLst>
          </p:cNvPr>
          <p:cNvSpPr>
            <a:spLocks noGrp="1"/>
          </p:cNvSpPr>
          <p:nvPr>
            <p:ph type="title"/>
          </p:nvPr>
        </p:nvSpPr>
        <p:spPr>
          <a:xfrm>
            <a:off x="1136428" y="627564"/>
            <a:ext cx="7474172" cy="1325563"/>
          </a:xfrm>
        </p:spPr>
        <p:txBody>
          <a:bodyPr>
            <a:normAutofit/>
          </a:bodyPr>
          <a:lstStyle/>
          <a:p>
            <a:r>
              <a:rPr lang="en-US" dirty="0"/>
              <a:t>Funding</a:t>
            </a:r>
          </a:p>
        </p:txBody>
      </p:sp>
      <p:sp>
        <p:nvSpPr>
          <p:cNvPr id="3" name="Content Placeholder 2">
            <a:extLst>
              <a:ext uri="{FF2B5EF4-FFF2-40B4-BE49-F238E27FC236}">
                <a16:creationId xmlns:a16="http://schemas.microsoft.com/office/drawing/2014/main" id="{A3D4DF38-E64A-42C4-A192-6AE4BB82EE05}"/>
              </a:ext>
            </a:extLst>
          </p:cNvPr>
          <p:cNvSpPr>
            <a:spLocks noGrp="1"/>
          </p:cNvSpPr>
          <p:nvPr>
            <p:ph idx="1"/>
          </p:nvPr>
        </p:nvSpPr>
        <p:spPr>
          <a:xfrm>
            <a:off x="1136429" y="2278173"/>
            <a:ext cx="6467867" cy="3450613"/>
          </a:xfrm>
        </p:spPr>
        <p:txBody>
          <a:bodyPr anchor="ctr">
            <a:normAutofit/>
          </a:bodyPr>
          <a:lstStyle/>
          <a:p>
            <a:r>
              <a:rPr lang="en-US" sz="1500"/>
              <a:t>Each year, districts receive a GT grant from state funds</a:t>
            </a:r>
          </a:p>
          <a:p>
            <a:r>
              <a:rPr lang="en-US" sz="1500"/>
              <a:t>Funds are regulated by the General Assembly</a:t>
            </a:r>
          </a:p>
          <a:p>
            <a:r>
              <a:rPr lang="en-US" sz="1500"/>
              <a:t>Funding formula is based on a tiered system of general student population</a:t>
            </a:r>
          </a:p>
          <a:p>
            <a:r>
              <a:rPr lang="en-US" sz="1500"/>
              <a:t>Currently the GT State Grant is approximately $6.2 million</a:t>
            </a:r>
          </a:p>
          <a:p>
            <a:r>
              <a:rPr lang="en-US" sz="1500"/>
              <a:t>In order to receive the grant, districts must be in compliance with gifted regulation</a:t>
            </a:r>
          </a:p>
          <a:p>
            <a:r>
              <a:rPr lang="en-US" sz="1500"/>
              <a:t>75% must be spent to hire GT personnel to provide direct services to students</a:t>
            </a:r>
          </a:p>
          <a:p>
            <a:r>
              <a:rPr lang="en-US" sz="1500"/>
              <a:t>State Funding Matrix lists allowable expenses (review handout)</a:t>
            </a:r>
          </a:p>
          <a:p>
            <a:r>
              <a:rPr lang="en-US" sz="1500"/>
              <a:t>Grant for each district posted on the State Grant webpage</a:t>
            </a:r>
          </a:p>
        </p:txBody>
      </p:sp>
      <p:sp>
        <p:nvSpPr>
          <p:cNvPr id="25" name="Rectangle 2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Dollar">
            <a:extLst>
              <a:ext uri="{FF2B5EF4-FFF2-40B4-BE49-F238E27FC236}">
                <a16:creationId xmlns:a16="http://schemas.microsoft.com/office/drawing/2014/main" id="{DF29BA03-53AC-417F-A913-BAB5344117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
        <p:nvSpPr>
          <p:cNvPr id="4" name="Slide Number Placeholder 3">
            <a:extLst>
              <a:ext uri="{FF2B5EF4-FFF2-40B4-BE49-F238E27FC236}">
                <a16:creationId xmlns:a16="http://schemas.microsoft.com/office/drawing/2014/main" id="{5A74E65F-B236-4B27-A6B8-E379F32037DF}"/>
              </a:ext>
            </a:extLst>
          </p:cNvPr>
          <p:cNvSpPr>
            <a:spLocks noGrp="1"/>
          </p:cNvSpPr>
          <p:nvPr>
            <p:ph type="sldNum" sz="quarter" idx="12"/>
          </p:nvPr>
        </p:nvSpPr>
        <p:spPr>
          <a:xfrm>
            <a:off x="10341428" y="6356350"/>
            <a:ext cx="1012371" cy="365125"/>
          </a:xfrm>
        </p:spPr>
        <p:txBody>
          <a:bodyPr>
            <a:normAutofit/>
          </a:bodyPr>
          <a:lstStyle/>
          <a:p>
            <a:pPr>
              <a:spcAft>
                <a:spcPts val="600"/>
              </a:spcAft>
            </a:pPr>
            <a:fld id="{BB740369-ADDF-1D46-A862-50873F10EBB7}" type="slidenum">
              <a:rPr lang="en-US">
                <a:solidFill>
                  <a:srgbClr val="FFFFFF"/>
                </a:solidFill>
              </a:rPr>
              <a:pPr>
                <a:spcAft>
                  <a:spcPts val="600"/>
                </a:spcAft>
              </a:pPr>
              <a:t>39</a:t>
            </a:fld>
            <a:endParaRPr lang="en-US">
              <a:solidFill>
                <a:srgbClr val="FFFFFF"/>
              </a:solidFill>
            </a:endParaRPr>
          </a:p>
        </p:txBody>
      </p:sp>
    </p:spTree>
    <p:extLst>
      <p:ext uri="{BB962C8B-B14F-4D97-AF65-F5344CB8AC3E}">
        <p14:creationId xmlns:p14="http://schemas.microsoft.com/office/powerpoint/2010/main" val="2686647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99256-99BB-4400-B9A3-76588C92FAE4}"/>
              </a:ext>
            </a:extLst>
          </p:cNvPr>
          <p:cNvSpPr>
            <a:spLocks noGrp="1"/>
          </p:cNvSpPr>
          <p:nvPr>
            <p:ph type="title"/>
          </p:nvPr>
        </p:nvSpPr>
        <p:spPr>
          <a:xfrm>
            <a:off x="465221" y="756903"/>
            <a:ext cx="10515600" cy="1325563"/>
          </a:xfrm>
        </p:spPr>
        <p:txBody>
          <a:bodyPr anchor="b"/>
          <a:lstStyle/>
          <a:p>
            <a:r>
              <a:rPr lang="en-US" dirty="0"/>
              <a:t>Responsibilities of GT Coordinator (GTC)</a:t>
            </a:r>
          </a:p>
        </p:txBody>
      </p:sp>
      <p:sp>
        <p:nvSpPr>
          <p:cNvPr id="3" name="Content Placeholder 2">
            <a:extLst>
              <a:ext uri="{FF2B5EF4-FFF2-40B4-BE49-F238E27FC236}">
                <a16:creationId xmlns:a16="http://schemas.microsoft.com/office/drawing/2014/main" id="{6BBEED14-03AC-49A8-8E02-E8DB7EC47CA8}"/>
              </a:ext>
            </a:extLst>
          </p:cNvPr>
          <p:cNvSpPr>
            <a:spLocks noGrp="1"/>
          </p:cNvSpPr>
          <p:nvPr>
            <p:ph idx="1"/>
          </p:nvPr>
        </p:nvSpPr>
        <p:spPr>
          <a:xfrm>
            <a:off x="669758" y="2234699"/>
            <a:ext cx="10515600" cy="4351338"/>
          </a:xfrm>
        </p:spPr>
        <p:txBody>
          <a:bodyPr>
            <a:normAutofit fontScale="92500" lnSpcReduction="10000"/>
          </a:bodyPr>
          <a:lstStyle/>
          <a:p>
            <a:r>
              <a:rPr lang="en-US" dirty="0"/>
              <a:t>Contact between the State and District</a:t>
            </a:r>
          </a:p>
          <a:p>
            <a:pPr lvl="1"/>
            <a:r>
              <a:rPr lang="en-US" dirty="0"/>
              <a:t>update KDE School Directory: contact WAAPOC </a:t>
            </a:r>
          </a:p>
          <a:p>
            <a:pPr lvl="1"/>
            <a:r>
              <a:rPr lang="en-US" dirty="0"/>
              <a:t>add GTC to EPSB Role Manager: HR person</a:t>
            </a:r>
          </a:p>
          <a:p>
            <a:r>
              <a:rPr lang="en-US" dirty="0"/>
              <a:t>Oversee the program to ensure compliance with regulations: screening, identification, services, grievance</a:t>
            </a:r>
          </a:p>
          <a:p>
            <a:r>
              <a:rPr lang="en-US" dirty="0"/>
              <a:t>Ensure GT certified staff are hired to provide direct services to students</a:t>
            </a:r>
          </a:p>
          <a:p>
            <a:r>
              <a:rPr lang="en-US" dirty="0"/>
              <a:t>Facilitate the GT Selection and Placement Committee(s)</a:t>
            </a:r>
          </a:p>
          <a:p>
            <a:r>
              <a:rPr lang="en-US" dirty="0"/>
              <a:t>Data Steward</a:t>
            </a:r>
          </a:p>
          <a:p>
            <a:pPr lvl="1"/>
            <a:r>
              <a:rPr lang="en-US" dirty="0"/>
              <a:t>ensure new records are entered correctly, missing records are imported, counts are correct</a:t>
            </a:r>
          </a:p>
          <a:p>
            <a:r>
              <a:rPr lang="en-US" dirty="0"/>
              <a:t>Monitor gifted service options implemented throughout the district</a:t>
            </a:r>
          </a:p>
          <a:p>
            <a:endParaRPr lang="en-US" dirty="0"/>
          </a:p>
        </p:txBody>
      </p:sp>
      <p:sp>
        <p:nvSpPr>
          <p:cNvPr id="4" name="Slide Number Placeholder 3">
            <a:extLst>
              <a:ext uri="{FF2B5EF4-FFF2-40B4-BE49-F238E27FC236}">
                <a16:creationId xmlns:a16="http://schemas.microsoft.com/office/drawing/2014/main" id="{3C28B509-A911-4CA1-A685-A31F66F41EBE}"/>
              </a:ext>
            </a:extLst>
          </p:cNvPr>
          <p:cNvSpPr>
            <a:spLocks noGrp="1"/>
          </p:cNvSpPr>
          <p:nvPr>
            <p:ph type="sldNum" sz="quarter" idx="12"/>
          </p:nvPr>
        </p:nvSpPr>
        <p:spPr/>
        <p:txBody>
          <a:bodyPr/>
          <a:lstStyle/>
          <a:p>
            <a:fld id="{BB740369-ADDF-1D46-A862-50873F10EBB7}" type="slidenum">
              <a:rPr lang="en-US" smtClean="0"/>
              <a:t>4</a:t>
            </a:fld>
            <a:endParaRPr lang="en-US" dirty="0"/>
          </a:p>
        </p:txBody>
      </p:sp>
    </p:spTree>
    <p:extLst>
      <p:ext uri="{BB962C8B-B14F-4D97-AF65-F5344CB8AC3E}">
        <p14:creationId xmlns:p14="http://schemas.microsoft.com/office/powerpoint/2010/main" val="40231323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the Non-Competitive  State Matrix">
            <a:extLst>
              <a:ext uri="{FF2B5EF4-FFF2-40B4-BE49-F238E27FC236}">
                <a16:creationId xmlns:a16="http://schemas.microsoft.com/office/drawing/2014/main" id="{983BC319-5952-4D5D-8D56-A31458074A1B}"/>
              </a:ext>
            </a:extLst>
          </p:cNvPr>
          <p:cNvPicPr>
            <a:picLocks noChangeAspect="1"/>
          </p:cNvPicPr>
          <p:nvPr/>
        </p:nvPicPr>
        <p:blipFill>
          <a:blip r:embed="rId2"/>
          <a:stretch>
            <a:fillRect/>
          </a:stretch>
        </p:blipFill>
        <p:spPr>
          <a:xfrm>
            <a:off x="3317966" y="627574"/>
            <a:ext cx="8093769" cy="561647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itle 4">
            <a:extLst>
              <a:ext uri="{FF2B5EF4-FFF2-40B4-BE49-F238E27FC236}">
                <a16:creationId xmlns:a16="http://schemas.microsoft.com/office/drawing/2014/main" id="{E1DE995D-D3AC-4DBB-BB33-D711ABD58A54}"/>
              </a:ext>
            </a:extLst>
          </p:cNvPr>
          <p:cNvSpPr>
            <a:spLocks noGrp="1"/>
          </p:cNvSpPr>
          <p:nvPr>
            <p:ph type="title"/>
          </p:nvPr>
        </p:nvSpPr>
        <p:spPr>
          <a:xfrm>
            <a:off x="404949" y="979713"/>
            <a:ext cx="3291840" cy="2599509"/>
          </a:xfrm>
        </p:spPr>
        <p:txBody>
          <a:bodyPr>
            <a:normAutofit/>
          </a:bodyPr>
          <a:lstStyle/>
          <a:p>
            <a:r>
              <a:rPr lang="en-US" dirty="0"/>
              <a:t>Non-Competitive Funding</a:t>
            </a:r>
            <a:br>
              <a:rPr lang="en-US" dirty="0"/>
            </a:br>
            <a:r>
              <a:rPr lang="en-US" dirty="0"/>
              <a:t> Matrix</a:t>
            </a:r>
          </a:p>
        </p:txBody>
      </p:sp>
      <p:sp>
        <p:nvSpPr>
          <p:cNvPr id="4" name="Slide Number Placeholder 3">
            <a:extLst>
              <a:ext uri="{FF2B5EF4-FFF2-40B4-BE49-F238E27FC236}">
                <a16:creationId xmlns:a16="http://schemas.microsoft.com/office/drawing/2014/main" id="{DEC4D160-41FA-45B3-9B56-5825B8BB9E8F}"/>
              </a:ext>
            </a:extLst>
          </p:cNvPr>
          <p:cNvSpPr>
            <a:spLocks noGrp="1"/>
          </p:cNvSpPr>
          <p:nvPr>
            <p:ph type="sldNum" sz="quarter" idx="12"/>
          </p:nvPr>
        </p:nvSpPr>
        <p:spPr/>
        <p:txBody>
          <a:bodyPr/>
          <a:lstStyle/>
          <a:p>
            <a:fld id="{BB740369-ADDF-1D46-A862-50873F10EBB7}" type="slidenum">
              <a:rPr lang="en-US" smtClean="0"/>
              <a:t>40</a:t>
            </a:fld>
            <a:endParaRPr lang="en-US" dirty="0"/>
          </a:p>
        </p:txBody>
      </p:sp>
    </p:spTree>
    <p:extLst>
      <p:ext uri="{BB962C8B-B14F-4D97-AF65-F5344CB8AC3E}">
        <p14:creationId xmlns:p14="http://schemas.microsoft.com/office/powerpoint/2010/main" val="23733179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D3C701-C32F-408F-B888-539D4F83F647}"/>
              </a:ext>
            </a:extLst>
          </p:cNvPr>
          <p:cNvSpPr>
            <a:spLocks noGrp="1"/>
          </p:cNvSpPr>
          <p:nvPr>
            <p:ph type="title"/>
          </p:nvPr>
        </p:nvSpPr>
        <p:spPr/>
        <p:txBody>
          <a:bodyPr/>
          <a:lstStyle/>
          <a:p>
            <a:r>
              <a:rPr lang="en-US" dirty="0"/>
              <a:t>Resources and Support</a:t>
            </a:r>
          </a:p>
        </p:txBody>
      </p:sp>
      <p:sp>
        <p:nvSpPr>
          <p:cNvPr id="5" name="Text Placeholder 4">
            <a:extLst>
              <a:ext uri="{FF2B5EF4-FFF2-40B4-BE49-F238E27FC236}">
                <a16:creationId xmlns:a16="http://schemas.microsoft.com/office/drawing/2014/main" id="{5CFB4708-1A7C-4B8E-8981-D37A2ABD55E9}"/>
              </a:ext>
            </a:extLst>
          </p:cNvPr>
          <p:cNvSpPr>
            <a:spLocks noGrp="1"/>
          </p:cNvSpPr>
          <p:nvPr>
            <p:ph type="body" idx="1"/>
          </p:nvPr>
        </p:nvSpPr>
        <p:spPr/>
        <p:txBody>
          <a:bodyPr/>
          <a:lstStyle/>
          <a:p>
            <a:endParaRPr lang="en-US" dirty="0"/>
          </a:p>
        </p:txBody>
      </p:sp>
      <p:sp>
        <p:nvSpPr>
          <p:cNvPr id="2" name="Slide Number Placeholder 1">
            <a:extLst>
              <a:ext uri="{FF2B5EF4-FFF2-40B4-BE49-F238E27FC236}">
                <a16:creationId xmlns:a16="http://schemas.microsoft.com/office/drawing/2014/main" id="{6B49F531-8988-45E7-942D-45E596DF5965}"/>
              </a:ext>
            </a:extLst>
          </p:cNvPr>
          <p:cNvSpPr>
            <a:spLocks noGrp="1"/>
          </p:cNvSpPr>
          <p:nvPr>
            <p:ph type="sldNum" sz="quarter" idx="12"/>
          </p:nvPr>
        </p:nvSpPr>
        <p:spPr/>
        <p:txBody>
          <a:bodyPr/>
          <a:lstStyle/>
          <a:p>
            <a:fld id="{BB740369-ADDF-1D46-A862-50873F10EBB7}" type="slidenum">
              <a:rPr lang="en-US" smtClean="0"/>
              <a:t>41</a:t>
            </a:fld>
            <a:endParaRPr lang="en-US" dirty="0"/>
          </a:p>
        </p:txBody>
      </p:sp>
    </p:spTree>
    <p:extLst>
      <p:ext uri="{BB962C8B-B14F-4D97-AF65-F5344CB8AC3E}">
        <p14:creationId xmlns:p14="http://schemas.microsoft.com/office/powerpoint/2010/main" val="30991202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4E31B8-8F03-473A-8FE1-E3F414D26C0B}"/>
              </a:ext>
            </a:extLst>
          </p:cNvPr>
          <p:cNvSpPr>
            <a:spLocks noGrp="1"/>
          </p:cNvSpPr>
          <p:nvPr>
            <p:ph type="title"/>
          </p:nvPr>
        </p:nvSpPr>
        <p:spPr/>
        <p:txBody>
          <a:bodyPr/>
          <a:lstStyle/>
          <a:p>
            <a:r>
              <a:rPr lang="en-US" dirty="0"/>
              <a:t>Webpages</a:t>
            </a:r>
          </a:p>
        </p:txBody>
      </p:sp>
      <p:sp>
        <p:nvSpPr>
          <p:cNvPr id="5" name="Content Placeholder 4">
            <a:extLst>
              <a:ext uri="{FF2B5EF4-FFF2-40B4-BE49-F238E27FC236}">
                <a16:creationId xmlns:a16="http://schemas.microsoft.com/office/drawing/2014/main" id="{3210E952-4F69-4F00-AAFD-57B96CC015A1}"/>
              </a:ext>
            </a:extLst>
          </p:cNvPr>
          <p:cNvSpPr>
            <a:spLocks noGrp="1"/>
          </p:cNvSpPr>
          <p:nvPr>
            <p:ph idx="1"/>
          </p:nvPr>
        </p:nvSpPr>
        <p:spPr/>
        <p:txBody>
          <a:bodyPr>
            <a:normAutofit fontScale="92500" lnSpcReduction="10000"/>
          </a:bodyPr>
          <a:lstStyle/>
          <a:p>
            <a:r>
              <a:rPr lang="en-US" dirty="0">
                <a:hlinkClick r:id="rId3"/>
              </a:rPr>
              <a:t>KDE Gifted and Talented Resources webpage</a:t>
            </a:r>
            <a:r>
              <a:rPr lang="en-US" dirty="0"/>
              <a:t>: regulation, training presentations and videos, guidance documents, data standards, brochures</a:t>
            </a:r>
          </a:p>
          <a:p>
            <a:r>
              <a:rPr lang="en-US" dirty="0">
                <a:hlinkClick r:id="rId4"/>
              </a:rPr>
              <a:t>KDE COVID-19 webpage</a:t>
            </a:r>
            <a:r>
              <a:rPr lang="en-US" dirty="0"/>
              <a:t>: guidance, news releases, links to other agency information</a:t>
            </a:r>
          </a:p>
          <a:p>
            <a:r>
              <a:rPr lang="en-US" dirty="0">
                <a:hlinkClick r:id="rId5"/>
              </a:rPr>
              <a:t>Kentucky Association for Gifted Education</a:t>
            </a:r>
            <a:r>
              <a:rPr lang="en-US" dirty="0"/>
              <a:t>: advocacy group, professional development</a:t>
            </a:r>
          </a:p>
          <a:p>
            <a:r>
              <a:rPr lang="en-US" dirty="0">
                <a:hlinkClick r:id="rId6"/>
              </a:rPr>
              <a:t>National Association for Gifted Children </a:t>
            </a:r>
            <a:r>
              <a:rPr lang="en-US" dirty="0"/>
              <a:t>: advocacy group, GT program standards, many resources for teachers and parents</a:t>
            </a:r>
          </a:p>
          <a:p>
            <a:r>
              <a:rPr lang="en-US" dirty="0">
                <a:hlinkClick r:id="rId7"/>
              </a:rPr>
              <a:t>Hoagies Gifted Education Page </a:t>
            </a:r>
            <a:r>
              <a:rPr lang="en-US" dirty="0"/>
              <a:t>: many links and resources for students, parents and teachers</a:t>
            </a:r>
          </a:p>
          <a:p>
            <a:r>
              <a:rPr lang="en-US" dirty="0">
                <a:hlinkClick r:id="rId8"/>
              </a:rPr>
              <a:t>Gatton</a:t>
            </a:r>
            <a:r>
              <a:rPr lang="en-US" dirty="0"/>
              <a:t> and </a:t>
            </a:r>
            <a:r>
              <a:rPr lang="en-US" dirty="0">
                <a:hlinkClick r:id="rId9"/>
              </a:rPr>
              <a:t>Craft Academies</a:t>
            </a:r>
            <a:endParaRPr lang="en-US" dirty="0"/>
          </a:p>
        </p:txBody>
      </p:sp>
      <p:sp>
        <p:nvSpPr>
          <p:cNvPr id="2" name="Slide Number Placeholder 1">
            <a:extLst>
              <a:ext uri="{FF2B5EF4-FFF2-40B4-BE49-F238E27FC236}">
                <a16:creationId xmlns:a16="http://schemas.microsoft.com/office/drawing/2014/main" id="{DAB1C94F-F8A3-4CFD-B5D8-80AE1C85F7D7}"/>
              </a:ext>
            </a:extLst>
          </p:cNvPr>
          <p:cNvSpPr>
            <a:spLocks noGrp="1"/>
          </p:cNvSpPr>
          <p:nvPr>
            <p:ph type="sldNum" sz="quarter" idx="12"/>
          </p:nvPr>
        </p:nvSpPr>
        <p:spPr/>
        <p:txBody>
          <a:bodyPr/>
          <a:lstStyle/>
          <a:p>
            <a:fld id="{BB740369-ADDF-1D46-A862-50873F10EBB7}" type="slidenum">
              <a:rPr lang="en-US" smtClean="0"/>
              <a:t>42</a:t>
            </a:fld>
            <a:endParaRPr lang="en-US" dirty="0"/>
          </a:p>
        </p:txBody>
      </p:sp>
    </p:spTree>
    <p:extLst>
      <p:ext uri="{BB962C8B-B14F-4D97-AF65-F5344CB8AC3E}">
        <p14:creationId xmlns:p14="http://schemas.microsoft.com/office/powerpoint/2010/main" val="14109781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2061-6C81-43AF-81DD-6E8FF410ACF3}"/>
              </a:ext>
            </a:extLst>
          </p:cNvPr>
          <p:cNvSpPr>
            <a:spLocks noGrp="1"/>
          </p:cNvSpPr>
          <p:nvPr>
            <p:ph type="title"/>
          </p:nvPr>
        </p:nvSpPr>
        <p:spPr/>
        <p:txBody>
          <a:bodyPr/>
          <a:lstStyle/>
          <a:p>
            <a:r>
              <a:rPr lang="en-US" dirty="0"/>
              <a:t>GT Cadre Leaders</a:t>
            </a:r>
            <a:br>
              <a:rPr lang="en-US" dirty="0"/>
            </a:br>
            <a:r>
              <a:rPr lang="en-US" dirty="0"/>
              <a:t>Regional Support</a:t>
            </a:r>
          </a:p>
        </p:txBody>
      </p:sp>
      <p:sp>
        <p:nvSpPr>
          <p:cNvPr id="3" name="Content Placeholder 2">
            <a:extLst>
              <a:ext uri="{FF2B5EF4-FFF2-40B4-BE49-F238E27FC236}">
                <a16:creationId xmlns:a16="http://schemas.microsoft.com/office/drawing/2014/main" id="{413A2B23-AF2B-43F7-801A-BA54B52C8499}"/>
              </a:ext>
            </a:extLst>
          </p:cNvPr>
          <p:cNvSpPr>
            <a:spLocks noGrp="1"/>
          </p:cNvSpPr>
          <p:nvPr>
            <p:ph idx="1"/>
          </p:nvPr>
        </p:nvSpPr>
        <p:spPr>
          <a:xfrm>
            <a:off x="372978" y="1697563"/>
            <a:ext cx="11249527" cy="4912561"/>
          </a:xfrm>
        </p:spPr>
        <p:txBody>
          <a:bodyPr>
            <a:normAutofit fontScale="92500"/>
          </a:bodyPr>
          <a:lstStyle/>
          <a:p>
            <a:r>
              <a:rPr lang="en-US" sz="2400" dirty="0"/>
              <a:t>Central Kentucky area – Leann Pickerill at </a:t>
            </a:r>
            <a:r>
              <a:rPr lang="en-US" sz="2400" dirty="0">
                <a:hlinkClick r:id="rId2"/>
              </a:rPr>
              <a:t>leann.pickerill@paris.kyschool.us</a:t>
            </a:r>
            <a:r>
              <a:rPr lang="en-US" sz="2400" dirty="0"/>
              <a:t> </a:t>
            </a:r>
          </a:p>
          <a:p>
            <a:r>
              <a:rPr lang="en-US" sz="2400" dirty="0"/>
              <a:t>Green River Regional area – Jennifer Sheffield at </a:t>
            </a:r>
            <a:r>
              <a:rPr lang="en-US" sz="2400" dirty="0">
                <a:hlinkClick r:id="rId3"/>
              </a:rPr>
              <a:t>jennifer.sheffield@simpson.kychools.us</a:t>
            </a:r>
            <a:r>
              <a:rPr lang="en-US" sz="2400" dirty="0"/>
              <a:t> </a:t>
            </a:r>
          </a:p>
          <a:p>
            <a:r>
              <a:rPr lang="en-US" sz="2400" dirty="0"/>
              <a:t>Jefferson County Public Schools – Staci Eddleman at </a:t>
            </a:r>
            <a:r>
              <a:rPr lang="en-US" sz="2400" dirty="0">
                <a:hlinkClick r:id="rId4"/>
              </a:rPr>
              <a:t>staci.eddleman@Jefferson.kyschools.us</a:t>
            </a:r>
            <a:endParaRPr lang="en-US" sz="2400" dirty="0"/>
          </a:p>
          <a:p>
            <a:r>
              <a:rPr lang="en-US" sz="2400" dirty="0"/>
              <a:t>Kentucky Educational Development area (KEDC) – Genny Jenkins at </a:t>
            </a:r>
            <a:r>
              <a:rPr lang="en-US" sz="2400" dirty="0">
                <a:hlinkClick r:id="rId5"/>
              </a:rPr>
              <a:t>genny.jenkins@rowan.kyschools.us</a:t>
            </a:r>
            <a:r>
              <a:rPr lang="en-US" sz="2400" dirty="0"/>
              <a:t> </a:t>
            </a:r>
          </a:p>
          <a:p>
            <a:r>
              <a:rPr lang="en-US" sz="2400" dirty="0"/>
              <a:t>Kentucky Valley Education area – </a:t>
            </a:r>
            <a:r>
              <a:rPr lang="en-US" sz="2400" dirty="0">
                <a:hlinkClick r:id="rId6"/>
              </a:rPr>
              <a:t>jeanne.lee@harlan.kyschools.us</a:t>
            </a:r>
            <a:r>
              <a:rPr lang="en-US" sz="2400" dirty="0"/>
              <a:t> </a:t>
            </a:r>
          </a:p>
          <a:p>
            <a:r>
              <a:rPr lang="en-US" sz="2400" dirty="0"/>
              <a:t>Lake Cumberland Regional Cadre – Beth Patrick at </a:t>
            </a:r>
            <a:r>
              <a:rPr lang="en-US" sz="2400" dirty="0">
                <a:hlinkClick r:id="rId7"/>
              </a:rPr>
              <a:t>beth.patrick@pulaski.kyschools.us</a:t>
            </a:r>
            <a:r>
              <a:rPr lang="en-US" sz="2400" dirty="0"/>
              <a:t> </a:t>
            </a:r>
          </a:p>
          <a:p>
            <a:r>
              <a:rPr lang="en-US" sz="2400" dirty="0"/>
              <a:t>Northern Kentucky Association for Gifted Education – Shannon Gubser at </a:t>
            </a:r>
            <a:r>
              <a:rPr lang="en-US" sz="2400" dirty="0">
                <a:hlinkClick r:id="rId8"/>
              </a:rPr>
              <a:t>shannon.gubser@newport.kyschools.us</a:t>
            </a:r>
            <a:r>
              <a:rPr lang="en-US" sz="2400" dirty="0"/>
              <a:t> </a:t>
            </a:r>
          </a:p>
          <a:p>
            <a:r>
              <a:rPr lang="en-US" sz="2400" dirty="0"/>
              <a:t>Ohio Valley Educational area – Janet Fraser at </a:t>
            </a:r>
            <a:r>
              <a:rPr lang="en-US" sz="2400" dirty="0">
                <a:hlinkClick r:id="rId9"/>
              </a:rPr>
              <a:t>janet.fraser@oldham.kyschools.us</a:t>
            </a:r>
            <a:r>
              <a:rPr lang="en-US" sz="2400" dirty="0"/>
              <a:t> </a:t>
            </a:r>
          </a:p>
          <a:p>
            <a:r>
              <a:rPr lang="en-US" sz="2400" dirty="0"/>
              <a:t>Western Kentucky area – Toddie Adams at </a:t>
            </a:r>
            <a:r>
              <a:rPr lang="en-US" sz="2400" dirty="0">
                <a:hlinkClick r:id="rId10"/>
              </a:rPr>
              <a:t>tatiana.adams@marshall.kyschools.us</a:t>
            </a:r>
            <a:r>
              <a:rPr lang="en-US" sz="2400" dirty="0"/>
              <a:t> </a:t>
            </a:r>
          </a:p>
        </p:txBody>
      </p:sp>
      <p:sp>
        <p:nvSpPr>
          <p:cNvPr id="4" name="Slide Number Placeholder 3">
            <a:extLst>
              <a:ext uri="{FF2B5EF4-FFF2-40B4-BE49-F238E27FC236}">
                <a16:creationId xmlns:a16="http://schemas.microsoft.com/office/drawing/2014/main" id="{E5BF30DC-1DE2-46C5-B196-19E269049B7D}"/>
              </a:ext>
            </a:extLst>
          </p:cNvPr>
          <p:cNvSpPr>
            <a:spLocks noGrp="1"/>
          </p:cNvSpPr>
          <p:nvPr>
            <p:ph type="sldNum" sz="quarter" idx="12"/>
          </p:nvPr>
        </p:nvSpPr>
        <p:spPr/>
        <p:txBody>
          <a:bodyPr/>
          <a:lstStyle/>
          <a:p>
            <a:fld id="{BB740369-ADDF-1D46-A862-50873F10EBB7}" type="slidenum">
              <a:rPr lang="en-US" smtClean="0"/>
              <a:t>43</a:t>
            </a:fld>
            <a:endParaRPr lang="en-US" dirty="0"/>
          </a:p>
        </p:txBody>
      </p:sp>
    </p:spTree>
    <p:extLst>
      <p:ext uri="{BB962C8B-B14F-4D97-AF65-F5344CB8AC3E}">
        <p14:creationId xmlns:p14="http://schemas.microsoft.com/office/powerpoint/2010/main" val="694132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3A357-0A50-4E3D-B0D8-2CE6E59C621F}"/>
              </a:ext>
            </a:extLst>
          </p:cNvPr>
          <p:cNvSpPr>
            <a:spLocks noGrp="1"/>
          </p:cNvSpPr>
          <p:nvPr>
            <p:ph type="title"/>
          </p:nvPr>
        </p:nvSpPr>
        <p:spPr/>
        <p:txBody>
          <a:bodyPr/>
          <a:lstStyle/>
          <a:p>
            <a:r>
              <a:rPr lang="en-US" dirty="0"/>
              <a:t>New GT Coordinator Cadre</a:t>
            </a:r>
          </a:p>
        </p:txBody>
      </p:sp>
      <p:sp>
        <p:nvSpPr>
          <p:cNvPr id="3" name="Content Placeholder 2">
            <a:extLst>
              <a:ext uri="{FF2B5EF4-FFF2-40B4-BE49-F238E27FC236}">
                <a16:creationId xmlns:a16="http://schemas.microsoft.com/office/drawing/2014/main" id="{A701DFE9-BD6A-4F6E-8E8E-81B868F5A0B5}"/>
              </a:ext>
            </a:extLst>
          </p:cNvPr>
          <p:cNvSpPr>
            <a:spLocks noGrp="1"/>
          </p:cNvSpPr>
          <p:nvPr>
            <p:ph idx="1"/>
          </p:nvPr>
        </p:nvSpPr>
        <p:spPr/>
        <p:txBody>
          <a:bodyPr/>
          <a:lstStyle/>
          <a:p>
            <a:r>
              <a:rPr lang="en-US" dirty="0"/>
              <a:t>Support group for new coordinators and anyone else who would like to join</a:t>
            </a:r>
          </a:p>
          <a:p>
            <a:r>
              <a:rPr lang="en-US" dirty="0"/>
              <a:t>Pair with a mentor</a:t>
            </a:r>
          </a:p>
          <a:p>
            <a:r>
              <a:rPr lang="en-US" dirty="0"/>
              <a:t>Training on GT topics: data standards, assessments</a:t>
            </a:r>
          </a:p>
          <a:p>
            <a:r>
              <a:rPr lang="en-US" dirty="0"/>
              <a:t>Discuss member questions</a:t>
            </a:r>
          </a:p>
        </p:txBody>
      </p:sp>
      <p:sp>
        <p:nvSpPr>
          <p:cNvPr id="4" name="Slide Number Placeholder 3">
            <a:extLst>
              <a:ext uri="{FF2B5EF4-FFF2-40B4-BE49-F238E27FC236}">
                <a16:creationId xmlns:a16="http://schemas.microsoft.com/office/drawing/2014/main" id="{ED64BDB5-F383-46BD-ABD1-0CE8990DB48E}"/>
              </a:ext>
            </a:extLst>
          </p:cNvPr>
          <p:cNvSpPr>
            <a:spLocks noGrp="1"/>
          </p:cNvSpPr>
          <p:nvPr>
            <p:ph type="sldNum" sz="quarter" idx="12"/>
          </p:nvPr>
        </p:nvSpPr>
        <p:spPr/>
        <p:txBody>
          <a:bodyPr/>
          <a:lstStyle/>
          <a:p>
            <a:fld id="{BB740369-ADDF-1D46-A862-50873F10EBB7}" type="slidenum">
              <a:rPr lang="en-US" smtClean="0"/>
              <a:t>44</a:t>
            </a:fld>
            <a:endParaRPr lang="en-US" dirty="0"/>
          </a:p>
        </p:txBody>
      </p:sp>
    </p:spTree>
    <p:extLst>
      <p:ext uri="{BB962C8B-B14F-4D97-AF65-F5344CB8AC3E}">
        <p14:creationId xmlns:p14="http://schemas.microsoft.com/office/powerpoint/2010/main" val="24101749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AAEB7-1523-4136-8658-C3F9BC4A8C5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17ACE408-C37F-424B-ADEC-E508AAEBB54F}"/>
              </a:ext>
            </a:extLst>
          </p:cNvPr>
          <p:cNvSpPr>
            <a:spLocks noGrp="1"/>
          </p:cNvSpPr>
          <p:nvPr>
            <p:ph idx="1"/>
          </p:nvPr>
        </p:nvSpPr>
        <p:spPr/>
        <p:txBody>
          <a:bodyPr/>
          <a:lstStyle/>
          <a:p>
            <a:pPr marL="0" indent="0">
              <a:buNone/>
            </a:pPr>
            <a:r>
              <a:rPr lang="en-US" dirty="0"/>
              <a:t>Kathie Anderson, GT Program Consultant</a:t>
            </a:r>
          </a:p>
          <a:p>
            <a:pPr marL="0" indent="0">
              <a:buNone/>
            </a:pPr>
            <a:r>
              <a:rPr lang="en-US" dirty="0"/>
              <a:t>Phone (direct line): 502-892-6560</a:t>
            </a:r>
          </a:p>
          <a:p>
            <a:pPr marL="0" indent="0">
              <a:buNone/>
            </a:pPr>
            <a:r>
              <a:rPr lang="en-US" dirty="0"/>
              <a:t>Email: </a:t>
            </a:r>
            <a:r>
              <a:rPr lang="en-US" dirty="0">
                <a:hlinkClick r:id="rId2"/>
              </a:rPr>
              <a:t>kathie.anderson@education.ky.gov</a:t>
            </a:r>
            <a:r>
              <a:rPr lang="en-US" dirty="0"/>
              <a:t> </a:t>
            </a:r>
          </a:p>
        </p:txBody>
      </p:sp>
      <p:sp>
        <p:nvSpPr>
          <p:cNvPr id="4" name="Slide Number Placeholder 3">
            <a:extLst>
              <a:ext uri="{FF2B5EF4-FFF2-40B4-BE49-F238E27FC236}">
                <a16:creationId xmlns:a16="http://schemas.microsoft.com/office/drawing/2014/main" id="{18811D30-51CF-4EC0-B5E2-87B8F4872D61}"/>
              </a:ext>
            </a:extLst>
          </p:cNvPr>
          <p:cNvSpPr>
            <a:spLocks noGrp="1"/>
          </p:cNvSpPr>
          <p:nvPr>
            <p:ph type="sldNum" sz="quarter" idx="12"/>
          </p:nvPr>
        </p:nvSpPr>
        <p:spPr/>
        <p:txBody>
          <a:bodyPr/>
          <a:lstStyle/>
          <a:p>
            <a:fld id="{BB740369-ADDF-1D46-A862-50873F10EBB7}" type="slidenum">
              <a:rPr lang="en-US" smtClean="0"/>
              <a:t>45</a:t>
            </a:fld>
            <a:endParaRPr lang="en-US" dirty="0"/>
          </a:p>
        </p:txBody>
      </p:sp>
    </p:spTree>
    <p:extLst>
      <p:ext uri="{BB962C8B-B14F-4D97-AF65-F5344CB8AC3E}">
        <p14:creationId xmlns:p14="http://schemas.microsoft.com/office/powerpoint/2010/main" val="3465406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83A5-6C95-4347-B258-EC9010460C50}"/>
              </a:ext>
            </a:extLst>
          </p:cNvPr>
          <p:cNvSpPr>
            <a:spLocks noGrp="1"/>
          </p:cNvSpPr>
          <p:nvPr>
            <p:ph type="title"/>
          </p:nvPr>
        </p:nvSpPr>
        <p:spPr/>
        <p:txBody>
          <a:bodyPr/>
          <a:lstStyle/>
          <a:p>
            <a:r>
              <a:rPr lang="en-US" dirty="0"/>
              <a:t>GTC Responsibilities Continued</a:t>
            </a:r>
          </a:p>
        </p:txBody>
      </p:sp>
      <p:sp>
        <p:nvSpPr>
          <p:cNvPr id="3" name="Content Placeholder 2">
            <a:extLst>
              <a:ext uri="{FF2B5EF4-FFF2-40B4-BE49-F238E27FC236}">
                <a16:creationId xmlns:a16="http://schemas.microsoft.com/office/drawing/2014/main" id="{C625A2C4-1ECF-4385-93DF-24D88498C58A}"/>
              </a:ext>
            </a:extLst>
          </p:cNvPr>
          <p:cNvSpPr>
            <a:spLocks noGrp="1"/>
          </p:cNvSpPr>
          <p:nvPr>
            <p:ph idx="1"/>
          </p:nvPr>
        </p:nvSpPr>
        <p:spPr/>
        <p:txBody>
          <a:bodyPr>
            <a:normAutofit fontScale="85000" lnSpcReduction="20000"/>
          </a:bodyPr>
          <a:lstStyle/>
          <a:p>
            <a:r>
              <a:rPr lang="en-US" dirty="0"/>
              <a:t>Financial Liaison</a:t>
            </a:r>
          </a:p>
          <a:p>
            <a:pPr lvl="1"/>
            <a:r>
              <a:rPr lang="en-US" dirty="0"/>
              <a:t>ensure GT funds are spent correctly (see State Matrix)</a:t>
            </a:r>
          </a:p>
          <a:p>
            <a:r>
              <a:rPr lang="en-US" dirty="0"/>
              <a:t>Collaborate and communicate with staff</a:t>
            </a:r>
          </a:p>
          <a:p>
            <a:pPr lvl="1"/>
            <a:r>
              <a:rPr lang="en-US" dirty="0"/>
              <a:t>forward emails and other information to appropriate staff: teachers, KSIS contacts, administrators</a:t>
            </a:r>
          </a:p>
          <a:p>
            <a:r>
              <a:rPr lang="en-US" dirty="0"/>
              <a:t>Professional Development</a:t>
            </a:r>
          </a:p>
          <a:p>
            <a:pPr lvl="1"/>
            <a:r>
              <a:rPr lang="en-US" dirty="0"/>
              <a:t>ensure appropriate training for all staff working with GT students </a:t>
            </a:r>
          </a:p>
          <a:p>
            <a:pPr lvl="1"/>
            <a:r>
              <a:rPr lang="en-US" dirty="0"/>
              <a:t>Oversee Program Evaluation </a:t>
            </a:r>
          </a:p>
          <a:p>
            <a:pPr lvl="2"/>
            <a:r>
              <a:rPr lang="en-US" dirty="0"/>
              <a:t>collect data, analysis of data, community relationships, survey of perspectives from stakeholders, future plans</a:t>
            </a:r>
          </a:p>
          <a:p>
            <a:r>
              <a:rPr lang="en-US" dirty="0"/>
              <a:t>Submit Reports </a:t>
            </a:r>
          </a:p>
          <a:p>
            <a:pPr lvl="1"/>
            <a:r>
              <a:rPr lang="en-US" dirty="0"/>
              <a:t>Summative Evaluation </a:t>
            </a:r>
          </a:p>
          <a:p>
            <a:pPr lvl="1"/>
            <a:r>
              <a:rPr lang="en-US" dirty="0"/>
              <a:t>GT Records Validation</a:t>
            </a:r>
          </a:p>
          <a:p>
            <a:pPr lvl="1"/>
            <a:r>
              <a:rPr lang="en-US" dirty="0"/>
              <a:t>School Report Card Validation</a:t>
            </a:r>
          </a:p>
          <a:p>
            <a:endParaRPr lang="en-US" dirty="0"/>
          </a:p>
        </p:txBody>
      </p:sp>
      <p:sp>
        <p:nvSpPr>
          <p:cNvPr id="4" name="Slide Number Placeholder 3">
            <a:extLst>
              <a:ext uri="{FF2B5EF4-FFF2-40B4-BE49-F238E27FC236}">
                <a16:creationId xmlns:a16="http://schemas.microsoft.com/office/drawing/2014/main" id="{E96A59B1-1508-4D36-9523-B557FC2F7A6B}"/>
              </a:ext>
            </a:extLst>
          </p:cNvPr>
          <p:cNvSpPr>
            <a:spLocks noGrp="1"/>
          </p:cNvSpPr>
          <p:nvPr>
            <p:ph type="sldNum" sz="quarter" idx="12"/>
          </p:nvPr>
        </p:nvSpPr>
        <p:spPr/>
        <p:txBody>
          <a:bodyPr/>
          <a:lstStyle/>
          <a:p>
            <a:fld id="{BB740369-ADDF-1D46-A862-50873F10EBB7}" type="slidenum">
              <a:rPr lang="en-US" smtClean="0"/>
              <a:t>5</a:t>
            </a:fld>
            <a:endParaRPr lang="en-US" dirty="0"/>
          </a:p>
        </p:txBody>
      </p:sp>
    </p:spTree>
    <p:extLst>
      <p:ext uri="{BB962C8B-B14F-4D97-AF65-F5344CB8AC3E}">
        <p14:creationId xmlns:p14="http://schemas.microsoft.com/office/powerpoint/2010/main" val="3473075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9EBF0-8A26-4303-A3A0-770410863BF6}"/>
              </a:ext>
            </a:extLst>
          </p:cNvPr>
          <p:cNvSpPr>
            <a:spLocks noGrp="1"/>
          </p:cNvSpPr>
          <p:nvPr>
            <p:ph type="title"/>
          </p:nvPr>
        </p:nvSpPr>
        <p:spPr/>
        <p:txBody>
          <a:bodyPr/>
          <a:lstStyle/>
          <a:p>
            <a:r>
              <a:rPr lang="en-US" dirty="0"/>
              <a:t>GT Teacher </a:t>
            </a:r>
          </a:p>
        </p:txBody>
      </p:sp>
      <p:sp>
        <p:nvSpPr>
          <p:cNvPr id="3" name="Content Placeholder 2">
            <a:extLst>
              <a:ext uri="{FF2B5EF4-FFF2-40B4-BE49-F238E27FC236}">
                <a16:creationId xmlns:a16="http://schemas.microsoft.com/office/drawing/2014/main" id="{66A6CC01-FE11-47CA-9254-FF392589CFA4}"/>
              </a:ext>
            </a:extLst>
          </p:cNvPr>
          <p:cNvSpPr>
            <a:spLocks noGrp="1"/>
          </p:cNvSpPr>
          <p:nvPr>
            <p:ph idx="1"/>
          </p:nvPr>
        </p:nvSpPr>
        <p:spPr/>
        <p:txBody>
          <a:bodyPr>
            <a:normAutofit lnSpcReduction="10000"/>
          </a:bodyPr>
          <a:lstStyle/>
          <a:p>
            <a:r>
              <a:rPr lang="en-US" dirty="0"/>
              <a:t>Teacher must have GT, Emergency, Provisional, Program or Lifetime</a:t>
            </a:r>
          </a:p>
          <a:p>
            <a:pPr lvl="1"/>
            <a:r>
              <a:rPr lang="en-US" dirty="0"/>
              <a:t>Certification (one of the above) should be listed on EPSB credentials</a:t>
            </a:r>
          </a:p>
          <a:p>
            <a:pPr lvl="1"/>
            <a:r>
              <a:rPr lang="en-US" dirty="0"/>
              <a:t>Teacher must be GT certified if providing services to GT students for a half day or more</a:t>
            </a:r>
          </a:p>
          <a:p>
            <a:r>
              <a:rPr lang="en-US" dirty="0"/>
              <a:t>District must use 75% of GT State Grant to hire GT certified staff</a:t>
            </a:r>
          </a:p>
          <a:p>
            <a:r>
              <a:rPr lang="en-US" dirty="0"/>
              <a:t>Teacher must provide direct instructional services to identified students</a:t>
            </a:r>
          </a:p>
          <a:p>
            <a:r>
              <a:rPr lang="en-US" dirty="0"/>
              <a:t>Students must be offered a minimum of 2 service options</a:t>
            </a:r>
          </a:p>
          <a:p>
            <a:pPr lvl="1"/>
            <a:r>
              <a:rPr lang="en-US" dirty="0"/>
              <a:t>Service options and level are decided by the GT Selection and Placement Committee</a:t>
            </a:r>
          </a:p>
          <a:p>
            <a:r>
              <a:rPr lang="en-US" dirty="0"/>
              <a:t>Other duties as assigned by district supervisor</a:t>
            </a:r>
          </a:p>
        </p:txBody>
      </p:sp>
      <p:sp>
        <p:nvSpPr>
          <p:cNvPr id="4" name="Slide Number Placeholder 3">
            <a:extLst>
              <a:ext uri="{FF2B5EF4-FFF2-40B4-BE49-F238E27FC236}">
                <a16:creationId xmlns:a16="http://schemas.microsoft.com/office/drawing/2014/main" id="{1D7A948D-BBAE-451D-8CA8-AFE7ED84BE79}"/>
              </a:ext>
            </a:extLst>
          </p:cNvPr>
          <p:cNvSpPr>
            <a:spLocks noGrp="1"/>
          </p:cNvSpPr>
          <p:nvPr>
            <p:ph type="sldNum" sz="quarter" idx="12"/>
          </p:nvPr>
        </p:nvSpPr>
        <p:spPr/>
        <p:txBody>
          <a:bodyPr/>
          <a:lstStyle/>
          <a:p>
            <a:fld id="{BB740369-ADDF-1D46-A862-50873F10EBB7}" type="slidenum">
              <a:rPr lang="en-US" smtClean="0"/>
              <a:t>6</a:t>
            </a:fld>
            <a:endParaRPr lang="en-US" dirty="0"/>
          </a:p>
        </p:txBody>
      </p:sp>
    </p:spTree>
    <p:extLst>
      <p:ext uri="{BB962C8B-B14F-4D97-AF65-F5344CB8AC3E}">
        <p14:creationId xmlns:p14="http://schemas.microsoft.com/office/powerpoint/2010/main" val="1717024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B99BB2-FE49-4A10-80D7-052E746C96C9}"/>
              </a:ext>
            </a:extLst>
          </p:cNvPr>
          <p:cNvSpPr>
            <a:spLocks noGrp="1"/>
          </p:cNvSpPr>
          <p:nvPr>
            <p:ph type="title"/>
          </p:nvPr>
        </p:nvSpPr>
        <p:spPr/>
        <p:txBody>
          <a:bodyPr/>
          <a:lstStyle/>
          <a:p>
            <a:r>
              <a:rPr lang="en-US" dirty="0"/>
              <a:t>Certification Regulations</a:t>
            </a:r>
          </a:p>
        </p:txBody>
      </p:sp>
      <p:sp>
        <p:nvSpPr>
          <p:cNvPr id="5" name="Text Placeholder 4">
            <a:extLst>
              <a:ext uri="{FF2B5EF4-FFF2-40B4-BE49-F238E27FC236}">
                <a16:creationId xmlns:a16="http://schemas.microsoft.com/office/drawing/2014/main" id="{DFCAE0AD-91D5-49E6-9D4B-33CDBD47B380}"/>
              </a:ext>
            </a:extLst>
          </p:cNvPr>
          <p:cNvSpPr>
            <a:spLocks noGrp="1"/>
          </p:cNvSpPr>
          <p:nvPr>
            <p:ph type="body" idx="1"/>
          </p:nvPr>
        </p:nvSpPr>
        <p:spPr/>
        <p:txBody>
          <a:bodyPr>
            <a:normAutofit/>
          </a:bodyPr>
          <a:lstStyle/>
          <a:p>
            <a:endParaRPr lang="en-US" dirty="0"/>
          </a:p>
        </p:txBody>
      </p:sp>
      <p:sp>
        <p:nvSpPr>
          <p:cNvPr id="2" name="Slide Number Placeholder 1">
            <a:extLst>
              <a:ext uri="{FF2B5EF4-FFF2-40B4-BE49-F238E27FC236}">
                <a16:creationId xmlns:a16="http://schemas.microsoft.com/office/drawing/2014/main" id="{D726E1E0-F9F7-40C1-A03B-832418B2E448}"/>
              </a:ext>
            </a:extLst>
          </p:cNvPr>
          <p:cNvSpPr>
            <a:spLocks noGrp="1"/>
          </p:cNvSpPr>
          <p:nvPr>
            <p:ph type="sldNum" sz="quarter" idx="12"/>
          </p:nvPr>
        </p:nvSpPr>
        <p:spPr/>
        <p:txBody>
          <a:bodyPr/>
          <a:lstStyle/>
          <a:p>
            <a:fld id="{BB740369-ADDF-1D46-A862-50873F10EBB7}" type="slidenum">
              <a:rPr lang="en-US" smtClean="0"/>
              <a:t>7</a:t>
            </a:fld>
            <a:endParaRPr lang="en-US" dirty="0"/>
          </a:p>
        </p:txBody>
      </p:sp>
    </p:spTree>
    <p:extLst>
      <p:ext uri="{BB962C8B-B14F-4D97-AF65-F5344CB8AC3E}">
        <p14:creationId xmlns:p14="http://schemas.microsoft.com/office/powerpoint/2010/main" val="1866783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6F93DC-48C5-42A7-9EA1-4F7B6D0A0567}"/>
              </a:ext>
            </a:extLst>
          </p:cNvPr>
          <p:cNvSpPr>
            <a:spLocks noGrp="1"/>
          </p:cNvSpPr>
          <p:nvPr>
            <p:ph type="title"/>
          </p:nvPr>
        </p:nvSpPr>
        <p:spPr/>
        <p:txBody>
          <a:bodyPr anchor="b">
            <a:normAutofit/>
          </a:bodyPr>
          <a:lstStyle/>
          <a:p>
            <a:r>
              <a:rPr lang="en-US" dirty="0"/>
              <a:t>Gifted Coordinator</a:t>
            </a:r>
            <a:br>
              <a:rPr lang="en-US" dirty="0"/>
            </a:br>
            <a:r>
              <a:rPr lang="en-US" dirty="0"/>
              <a:t> Regulation (16 KAR 4:010)</a:t>
            </a:r>
          </a:p>
        </p:txBody>
      </p:sp>
      <p:sp>
        <p:nvSpPr>
          <p:cNvPr id="5" name="Content Placeholder 4">
            <a:extLst>
              <a:ext uri="{FF2B5EF4-FFF2-40B4-BE49-F238E27FC236}">
                <a16:creationId xmlns:a16="http://schemas.microsoft.com/office/drawing/2014/main" id="{098FE174-BB67-4B50-94DC-CC61BFB35626}"/>
              </a:ext>
            </a:extLst>
          </p:cNvPr>
          <p:cNvSpPr>
            <a:spLocks noGrp="1"/>
          </p:cNvSpPr>
          <p:nvPr>
            <p:ph idx="1"/>
          </p:nvPr>
        </p:nvSpPr>
        <p:spPr>
          <a:xfrm>
            <a:off x="838200" y="1664154"/>
            <a:ext cx="10877550" cy="5032375"/>
          </a:xfrm>
        </p:spPr>
        <p:txBody>
          <a:bodyPr>
            <a:normAutofit/>
          </a:bodyPr>
          <a:lstStyle/>
          <a:p>
            <a:r>
              <a:rPr lang="en-US" sz="2200" dirty="0"/>
              <a:t>Section 7. Gifted Education Coordinator. A gifted education coordinator shall qualify for the position on the basis of the following:</a:t>
            </a:r>
          </a:p>
          <a:p>
            <a:pPr marL="457200" lvl="1" indent="0">
              <a:buNone/>
            </a:pPr>
            <a:r>
              <a:rPr lang="en-US" sz="2200" dirty="0"/>
              <a:t>(1) A master's degree or nondegree fifth-year program;</a:t>
            </a:r>
          </a:p>
          <a:p>
            <a:pPr marL="457200" lvl="1" indent="0">
              <a:buNone/>
            </a:pPr>
            <a:r>
              <a:rPr lang="en-US" sz="2200" dirty="0"/>
              <a:t>(2) A certificate endorsement for teacher of gifted education; and</a:t>
            </a:r>
          </a:p>
          <a:p>
            <a:pPr marL="457200" lvl="1" indent="0">
              <a:buNone/>
            </a:pPr>
            <a:r>
              <a:rPr lang="en-US" sz="2200" dirty="0"/>
              <a:t>(3) Three (3) years of teaching experience. </a:t>
            </a:r>
          </a:p>
          <a:p>
            <a:r>
              <a:rPr lang="en-US" sz="2200" dirty="0"/>
              <a:t>A district can request the Gifted Education Coordinator certification for a teacher (code L37) by submitting the TC-26 application if they meet the requirements above.</a:t>
            </a:r>
          </a:p>
          <a:p>
            <a:r>
              <a:rPr lang="en-US" sz="2200" dirty="0"/>
              <a:t>Someone can also serve in this role if they hold </a:t>
            </a:r>
            <a:r>
              <a:rPr lang="en-US" sz="2200" i="1" dirty="0">
                <a:solidFill>
                  <a:srgbClr val="0070C0"/>
                </a:solidFill>
              </a:rPr>
              <a:t>Supervisor of Instruction </a:t>
            </a:r>
            <a:r>
              <a:rPr lang="en-US" sz="2200" dirty="0"/>
              <a:t>certification or </a:t>
            </a:r>
            <a:r>
              <a:rPr lang="en-US" sz="2200" i="1" dirty="0">
                <a:solidFill>
                  <a:srgbClr val="0070C0"/>
                </a:solidFill>
              </a:rPr>
              <a:t>Superintendent</a:t>
            </a:r>
            <a:r>
              <a:rPr lang="en-US" sz="2200" i="1" dirty="0"/>
              <a:t> </a:t>
            </a:r>
            <a:r>
              <a:rPr lang="en-US" sz="2200" dirty="0"/>
              <a:t>certification</a:t>
            </a:r>
            <a:r>
              <a:rPr lang="en-US" sz="2200" i="1" dirty="0"/>
              <a:t> </a:t>
            </a:r>
            <a:r>
              <a:rPr lang="en-US" sz="2200" dirty="0"/>
              <a:t>because this is a district-wide coordinator position, and both administrative certifications include permissions for district-wide coordinator (in various programs). If the individual is only serving in a coordinator role and there is no teaching of gifted students, they do not need to have the G/T endorsement.</a:t>
            </a:r>
          </a:p>
          <a:p>
            <a:r>
              <a:rPr lang="en-US" sz="2200" i="1" dirty="0">
                <a:solidFill>
                  <a:srgbClr val="0070C0"/>
                </a:solidFill>
              </a:rPr>
              <a:t>Instructional Leadership </a:t>
            </a:r>
            <a:r>
              <a:rPr lang="en-US" sz="2200" dirty="0"/>
              <a:t>Certification does not allow staff to be appointed as the GT Coordinator</a:t>
            </a:r>
            <a:r>
              <a:rPr lang="en-US" sz="2400" dirty="0"/>
              <a:t>. </a:t>
            </a:r>
          </a:p>
          <a:p>
            <a:endParaRPr lang="en-US" sz="2400" dirty="0"/>
          </a:p>
        </p:txBody>
      </p:sp>
      <p:sp>
        <p:nvSpPr>
          <p:cNvPr id="2" name="Slide Number Placeholder 1">
            <a:extLst>
              <a:ext uri="{FF2B5EF4-FFF2-40B4-BE49-F238E27FC236}">
                <a16:creationId xmlns:a16="http://schemas.microsoft.com/office/drawing/2014/main" id="{10325FC9-F8EB-45F8-B3FD-1BD42A72DCA5}"/>
              </a:ext>
            </a:extLst>
          </p:cNvPr>
          <p:cNvSpPr>
            <a:spLocks noGrp="1"/>
          </p:cNvSpPr>
          <p:nvPr>
            <p:ph type="sldNum" sz="quarter" idx="12"/>
          </p:nvPr>
        </p:nvSpPr>
        <p:spPr/>
        <p:txBody>
          <a:bodyPr/>
          <a:lstStyle/>
          <a:p>
            <a:fld id="{BB740369-ADDF-1D46-A862-50873F10EBB7}" type="slidenum">
              <a:rPr lang="en-US" smtClean="0"/>
              <a:t>8</a:t>
            </a:fld>
            <a:endParaRPr lang="en-US" dirty="0"/>
          </a:p>
        </p:txBody>
      </p:sp>
    </p:spTree>
    <p:extLst>
      <p:ext uri="{BB962C8B-B14F-4D97-AF65-F5344CB8AC3E}">
        <p14:creationId xmlns:p14="http://schemas.microsoft.com/office/powerpoint/2010/main" val="757572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5A550-8219-455A-B672-620525CFBDC5}"/>
              </a:ext>
            </a:extLst>
          </p:cNvPr>
          <p:cNvSpPr>
            <a:spLocks noGrp="1"/>
          </p:cNvSpPr>
          <p:nvPr>
            <p:ph type="title"/>
          </p:nvPr>
        </p:nvSpPr>
        <p:spPr/>
        <p:txBody>
          <a:bodyPr anchor="b">
            <a:normAutofit/>
          </a:bodyPr>
          <a:lstStyle/>
          <a:p>
            <a:r>
              <a:rPr lang="en-US" dirty="0"/>
              <a:t>GT Teacher Certification </a:t>
            </a:r>
            <a:br>
              <a:rPr lang="en-US" dirty="0"/>
            </a:br>
            <a:r>
              <a:rPr lang="en-US" dirty="0"/>
              <a:t>Regulation </a:t>
            </a:r>
            <a:r>
              <a:rPr lang="en-US" dirty="0">
                <a:hlinkClick r:id="rId3"/>
              </a:rPr>
              <a:t>16 KAR 2:110</a:t>
            </a:r>
            <a:endParaRPr lang="en-US" dirty="0"/>
          </a:p>
        </p:txBody>
      </p:sp>
      <p:sp>
        <p:nvSpPr>
          <p:cNvPr id="3" name="Content Placeholder 2">
            <a:extLst>
              <a:ext uri="{FF2B5EF4-FFF2-40B4-BE49-F238E27FC236}">
                <a16:creationId xmlns:a16="http://schemas.microsoft.com/office/drawing/2014/main" id="{5C35CB1A-1490-4910-A641-309F1E939978}"/>
              </a:ext>
            </a:extLst>
          </p:cNvPr>
          <p:cNvSpPr>
            <a:spLocks noGrp="1"/>
          </p:cNvSpPr>
          <p:nvPr>
            <p:ph idx="1"/>
          </p:nvPr>
        </p:nvSpPr>
        <p:spPr>
          <a:xfrm>
            <a:off x="838200" y="1825625"/>
            <a:ext cx="10763250" cy="4895850"/>
          </a:xfrm>
        </p:spPr>
        <p:txBody>
          <a:bodyPr>
            <a:normAutofit/>
          </a:bodyPr>
          <a:lstStyle/>
          <a:p>
            <a:pPr marL="0" indent="0">
              <a:buNone/>
            </a:pPr>
            <a:r>
              <a:rPr lang="en-US" dirty="0"/>
              <a:t>Section 1. Definitions </a:t>
            </a:r>
          </a:p>
          <a:p>
            <a:pPr marL="0" indent="0">
              <a:buNone/>
            </a:pPr>
            <a:r>
              <a:rPr lang="en-US" dirty="0"/>
              <a:t>(1) "Qualified teacher" means a teacher who holds the appropriate certification as a teacher for gifted education unless the superintendent of the employing school district has documented evidence that the teacher is unsuitable for appointment. </a:t>
            </a:r>
          </a:p>
          <a:p>
            <a:pPr marL="0" indent="0">
              <a:buNone/>
            </a:pPr>
            <a:r>
              <a:rPr lang="en-US" dirty="0"/>
              <a:t>(2) "Teacher for gifted education" means a teacher who works:</a:t>
            </a:r>
          </a:p>
          <a:p>
            <a:pPr marL="457200" lvl="1" indent="0">
              <a:buNone/>
            </a:pPr>
            <a:r>
              <a:rPr lang="en-US" dirty="0"/>
              <a:t>(a) Directly with identified gifted pupils, in </a:t>
            </a:r>
            <a:r>
              <a:rPr lang="en-US" b="1" dirty="0"/>
              <a:t>addition to </a:t>
            </a:r>
            <a:r>
              <a:rPr lang="en-US" dirty="0"/>
              <a:t>the regularly assigned classroom teacher; or </a:t>
            </a:r>
          </a:p>
          <a:p>
            <a:pPr marL="457200" lvl="1" indent="0">
              <a:buNone/>
            </a:pPr>
            <a:r>
              <a:rPr lang="en-US" dirty="0"/>
              <a:t>(b) For at least one-half (1/2) of the regular school day in a classroom </a:t>
            </a:r>
            <a:r>
              <a:rPr lang="en-US" b="1" dirty="0"/>
              <a:t>made up only</a:t>
            </a:r>
            <a:r>
              <a:rPr lang="en-US" dirty="0"/>
              <a:t> of properly identified gifted students. </a:t>
            </a:r>
          </a:p>
        </p:txBody>
      </p:sp>
      <p:sp>
        <p:nvSpPr>
          <p:cNvPr id="4" name="Slide Number Placeholder 3">
            <a:extLst>
              <a:ext uri="{FF2B5EF4-FFF2-40B4-BE49-F238E27FC236}">
                <a16:creationId xmlns:a16="http://schemas.microsoft.com/office/drawing/2014/main" id="{4D35540C-F5CA-4E81-BFAF-F48BA1F61E74}"/>
              </a:ext>
            </a:extLst>
          </p:cNvPr>
          <p:cNvSpPr>
            <a:spLocks noGrp="1"/>
          </p:cNvSpPr>
          <p:nvPr>
            <p:ph type="sldNum" sz="quarter" idx="12"/>
          </p:nvPr>
        </p:nvSpPr>
        <p:spPr/>
        <p:txBody>
          <a:bodyPr/>
          <a:lstStyle/>
          <a:p>
            <a:fld id="{BB740369-ADDF-1D46-A862-50873F10EBB7}" type="slidenum">
              <a:rPr lang="en-US" smtClean="0"/>
              <a:t>9</a:t>
            </a:fld>
            <a:endParaRPr lang="en-US" dirty="0"/>
          </a:p>
        </p:txBody>
      </p:sp>
    </p:spTree>
    <p:extLst>
      <p:ext uri="{BB962C8B-B14F-4D97-AF65-F5344CB8AC3E}">
        <p14:creationId xmlns:p14="http://schemas.microsoft.com/office/powerpoint/2010/main" val="1410587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KDE Document" ma:contentTypeID="0x0101001BEB557DBE01834EAB47A683706DCD5B00A12EF4778143C94DA1C816834426053C" ma:contentTypeVersion="28" ma:contentTypeDescription="" ma:contentTypeScope="" ma:versionID="02e1b08265f6b4fe66307a501017627a">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6f38eb1e008c7a035d2df6072afc5d61" ns1:_="" ns2:_="">
    <xsd:import namespace="http://schemas.microsoft.com/sharepoint/v3"/>
    <xsd:import namespace="3a62de7d-ba57-4f43-9dae-9623ba637be0"/>
    <xsd:element name="properties">
      <xsd:complexType>
        <xsd:sequence>
          <xsd:element name="documentManagement">
            <xsd:complexType>
              <xsd:all>
                <xsd:element ref="ns2:Accessibility_x0020_Office" minOccurs="0"/>
                <xsd:element ref="ns2:Accessibility_x0020_Audience" minOccurs="0"/>
                <xsd:element ref="ns2:Accessibility_x0020_Audit_x0020_Date" minOccurs="0"/>
                <xsd:element ref="ns2:Accessibility_x0020_Audit_x0020_Status" minOccurs="0"/>
                <xsd:element ref="ns2:Accessibility_x0020_Target_x0020_Date" minOccurs="0"/>
                <xsd:element ref="ns2:Accessibility_x0020_Status" minOccurs="0"/>
                <xsd:element ref="ns2:Application_x0020_Status" minOccurs="0"/>
                <xsd:element ref="ns2:Application_x0020_Type" minOccurs="0"/>
                <xsd:element ref="ns1:RoutingRuleDescription" minOccurs="0"/>
                <xsd:element ref="ns2:Audience1" minOccurs="0"/>
                <xsd:element ref="ns2:Publication_x0020_Date"/>
                <xsd:element ref="ns1:PublishingStartDate" minOccurs="0"/>
                <xsd:element ref="ns1:PublishingExpirationDate" minOccurs="0"/>
                <xsd:element ref="ns2:Application_x0020_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0" nillable="true" ma:displayName="Description" ma:internalName="RoutingRuleDescription" ma:readOnly="false">
      <xsd:simpleType>
        <xsd:restriction base="dms:Text">
          <xsd:maxLength value="255"/>
        </xsd:restriction>
      </xsd:simpleType>
    </xsd:element>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ccessibility_x0020_Office" ma:index="2" nillable="true" ma:displayName="Accessibility Office" ma:format="Dropdown" ma:internalName="Accessibility_x0020_Office">
      <xsd:simpleType>
        <xsd:restriction base="dms:Choice">
          <xsd:enumeration value="Commissioner's Office"/>
          <xsd:enumeration value="OAA - Office of Assessment and Accountability"/>
          <xsd:enumeration value="OCIS - Office of Continuous Improvement and Support"/>
          <xsd:enumeration value="OCTE - Career and Technical Education"/>
          <xsd:enumeration value="OELE- Office of Educator Licensure and Effectiveness"/>
          <xsd:enumeration value="OET - Office of Education Technology"/>
          <xsd:enumeration value="OFO - Office of Finance and Operations"/>
          <xsd:enumeration value="OLS - Office of Legal Services"/>
          <xsd:enumeration value="OSEEL - Office of Special Education and Early Learning"/>
          <xsd:enumeration value="OTL - Office of Teaching and Learning"/>
        </xsd:restriction>
      </xsd:simpleType>
    </xsd:element>
    <xsd:element name="Accessibility_x0020_Audience" ma:index="3" nillable="true" ma:displayName="Accessibility Audience" ma:format="Dropdown" ma:internalName="Accessibility_x0020_Audience">
      <xsd:simpleType>
        <xsd:restriction base="dms:Choice">
          <xsd:enumeration value="Public"/>
          <xsd:enumeration value="District"/>
        </xsd:restriction>
      </xsd:simpleType>
    </xsd:element>
    <xsd:element name="Accessibility_x0020_Audit_x0020_Date" ma:index="4" nillable="true" ma:displayName="Accessibility Audit Date" ma:format="DateOnly" ma:internalName="Accessibility_x0020_Audit_x0020_Date">
      <xsd:simpleType>
        <xsd:restriction base="dms:DateTime"/>
      </xsd:simpleType>
    </xsd:element>
    <xsd:element name="Accessibility_x0020_Audit_x0020_Status" ma:index="5" nillable="true" ma:displayName="Accessibility Audit Status" ma:format="Dropdown" ma:internalName="Accessibility_x0020_Audit_x0020_Status">
      <xsd:simpleType>
        <xsd:restriction base="dms:Choice">
          <xsd:enumeration value="OK"/>
          <xsd:enumeration value="Minor"/>
          <xsd:enumeration value="Major"/>
        </xsd:restriction>
      </xsd:simpleType>
    </xsd:element>
    <xsd:element name="Accessibility_x0020_Target_x0020_Date" ma:index="6" nillable="true" ma:displayName="Accessibility Target Date" ma:format="DateOnly" ma:internalName="Accessibility_x0020_Target_x0020_Date">
      <xsd:simpleType>
        <xsd:restriction base="dms:DateTime"/>
      </xsd:simpleType>
    </xsd:element>
    <xsd:element name="Accessibility_x0020_Status" ma:index="7" nillable="true" ma:displayName="Accessibility Status" ma:format="Dropdown" ma:internalName="Accessibility_x0020_Status1" ma:readOnly="false">
      <xsd:simpleType>
        <xsd:restriction base="dms:Choice">
          <xsd:enumeration value="Remove"/>
          <xsd:enumeration value="Remediate"/>
          <xsd:enumeration value="Update"/>
          <xsd:enumeration value="Accessible"/>
          <xsd:enumeration value="Undue Burden"/>
          <xsd:enumeration value="Not KDE Owned"/>
        </xsd:restriction>
      </xsd:simpleType>
    </xsd:element>
    <xsd:element name="Application_x0020_Status" ma:index="8" nillable="true" ma:displayName="Application Status" ma:format="Dropdown" ma:internalName="Application_x0020_Status">
      <xsd:simpleType>
        <xsd:restriction base="dms:Choice">
          <xsd:enumeration value="Approved"/>
          <xsd:enumeration value="Denied"/>
        </xsd:restriction>
      </xsd:simpleType>
    </xsd:element>
    <xsd:element name="Application_x0020_Type" ma:index="9" nillable="true" ma:displayName="Application Type" ma:format="Dropdown" ma:internalName="Application_x0020_Type">
      <xsd:simpleType>
        <xsd:restriction base="dms:Choice">
          <xsd:enumeration value="Original"/>
          <xsd:enumeration value="Amendment"/>
          <xsd:enumeration value="Year 3 Budget"/>
          <xsd:enumeration value="Addendum"/>
          <xsd:enumeration value="Budget Update"/>
        </xsd:restriction>
      </xsd:simpleType>
    </xsd:element>
    <xsd:element name="Audience1" ma:index="11"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12" ma:displayName="Publication Date" ma:default="[today]" ma:format="DateOnly" ma:internalName="Publication_x0020_Date" ma:readOnly="false">
      <xsd:simpleType>
        <xsd:restriction base="dms:DateTime"/>
      </xsd:simpleType>
    </xsd:element>
    <xsd:element name="Application_x0020_Date" ma:index="15" nillable="true" ma:displayName="Application Date" ma:format="DateOnly" ma:internalName="Application_x0020_Date">
      <xsd:simpleType>
        <xsd:restriction base="dms:DateTime"/>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ccessibility_x0020_Office xmlns="3a62de7d-ba57-4f43-9dae-9623ba637be0">OSEEL - Office of Special Education and Early Learning</Accessibility_x0020_Office>
    <Accessibility_x0020_Audit_x0020_Status xmlns="3a62de7d-ba57-4f43-9dae-9623ba637be0" xsi:nil="true"/>
    <Accessibility_x0020_Audience xmlns="3a62de7d-ba57-4f43-9dae-9623ba637be0" xsi:nil="true"/>
    <Accessibility_x0020_Status xmlns="3a62de7d-ba57-4f43-9dae-9623ba637be0">Accessible</Accessibility_x0020_Status>
    <Application_x0020_Type xmlns="3a62de7d-ba57-4f43-9dae-9623ba637be0" xsi:nil="true"/>
    <Application_x0020_Date xmlns="3a62de7d-ba57-4f43-9dae-9623ba637be0" xsi:nil="true"/>
    <Accessibility_x0020_Target_x0020_Date xmlns="3a62de7d-ba57-4f43-9dae-9623ba637be0" xsi:nil="true"/>
    <Application_x0020_Status xmlns="3a62de7d-ba57-4f43-9dae-9623ba637be0" xsi:nil="true"/>
    <Accessibility_x0020_Audit_x0020_Date xmlns="3a62de7d-ba57-4f43-9dae-9623ba637be0" xsi:nil="true"/>
    <RoutingRuleDescription xmlns="http://schemas.microsoft.com/sharepoint/v3" xsi:nil="true"/>
    <PublishingExpirationDate xmlns="http://schemas.microsoft.com/sharepoint/v3" xsi:nil="true"/>
    <PublishingStartDate xmlns="http://schemas.microsoft.com/sharepoint/v3" xsi:nil="true"/>
    <Publication_x0020_Date xmlns="3a62de7d-ba57-4f43-9dae-9623ba637be0">2020-08-21T04:00:00+00:00</Publication_x0020_Date>
    <Audience1 xmlns="3a62de7d-ba57-4f43-9dae-9623ba637be0"/>
    <_dlc_DocId xmlns="3a62de7d-ba57-4f43-9dae-9623ba637be0">KYED-335-86</_dlc_DocId>
    <_dlc_DocIdUrl xmlns="3a62de7d-ba57-4f43-9dae-9623ba637be0">
      <Url>https://www.education.ky.gov/specialed/GT/_layouts/15/DocIdRedir.aspx?ID=KYED-335-86</Url>
      <Description>KYED-335-86</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20089C7-32B3-4CA9-8224-0073961EAB1C}"/>
</file>

<file path=customXml/itemProps2.xml><?xml version="1.0" encoding="utf-8"?>
<ds:datastoreItem xmlns:ds="http://schemas.openxmlformats.org/officeDocument/2006/customXml" ds:itemID="{7AE2D94F-BDDA-483B-8DCA-0F02EFBD863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EED2FBE-08C1-4F3A-B4A0-724BA3E93BAC}">
  <ds:schemaRefs>
    <ds:schemaRef ds:uri="http://schemas.microsoft.com/sharepoint/v3/contenttype/forms"/>
  </ds:schemaRefs>
</ds:datastoreItem>
</file>

<file path=customXml/itemProps4.xml><?xml version="1.0" encoding="utf-8"?>
<ds:datastoreItem xmlns:ds="http://schemas.openxmlformats.org/officeDocument/2006/customXml" ds:itemID="{1D869559-FA77-4129-930D-83FE4098C36C}"/>
</file>

<file path=docProps/app.xml><?xml version="1.0" encoding="utf-8"?>
<Properties xmlns="http://schemas.openxmlformats.org/officeDocument/2006/extended-properties" xmlns:vt="http://schemas.openxmlformats.org/officeDocument/2006/docPropsVTypes">
  <TotalTime>1</TotalTime>
  <Words>3229</Words>
  <Application>Microsoft Office PowerPoint</Application>
  <PresentationFormat>Widescreen</PresentationFormat>
  <Paragraphs>420</Paragraphs>
  <Slides>45</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New Gifted and Talented Staff Training</vt:lpstr>
      <vt:lpstr>Agenda</vt:lpstr>
      <vt:lpstr>Responsibilities</vt:lpstr>
      <vt:lpstr>Responsibilities of GT Coordinator (GTC)</vt:lpstr>
      <vt:lpstr>GTC Responsibilities Continued</vt:lpstr>
      <vt:lpstr>GT Teacher </vt:lpstr>
      <vt:lpstr>Certification Regulations</vt:lpstr>
      <vt:lpstr>Gifted Coordinator  Regulation (16 KAR 4:010)</vt:lpstr>
      <vt:lpstr>GT Teacher Certification  Regulation 16 KAR 2:110</vt:lpstr>
      <vt:lpstr>GT Teacher Certification Section 2</vt:lpstr>
      <vt:lpstr>GT Teacher Certification Section 2 (2-3)</vt:lpstr>
      <vt:lpstr>GT Teacher Certification Section 3 (1) Probationary Endorsement</vt:lpstr>
      <vt:lpstr>GT Teacher Certification Section 3 (2-3) and Section 4</vt:lpstr>
      <vt:lpstr>Other Pathways for GT Certification</vt:lpstr>
      <vt:lpstr>How to Check Credentials</vt:lpstr>
      <vt:lpstr>Certification Contact Information</vt:lpstr>
      <vt:lpstr>Gifted Regulation 704 KAR 3:285</vt:lpstr>
      <vt:lpstr>Gifted Regulation (704 KAR 3:285)</vt:lpstr>
      <vt:lpstr>Programs for the Gifted and Talented</vt:lpstr>
      <vt:lpstr>Sections 1 &amp; 2</vt:lpstr>
      <vt:lpstr>Section 3. Identification and Diagnosis  of Gifted Characteristics, Behaviors, and Talent and Determination of Eligibility for Services </vt:lpstr>
      <vt:lpstr>Section 4. Procedure for  Determining Eligibility for Services</vt:lpstr>
      <vt:lpstr>Special Considerations Form – page 67 of GT Coordinator Sample Handbook</vt:lpstr>
      <vt:lpstr>Section 5. Program Evaluation </vt:lpstr>
      <vt:lpstr>Section 6. Service Delivery Options</vt:lpstr>
      <vt:lpstr>Sections 7 &amp; 8</vt:lpstr>
      <vt:lpstr>Section 9. Budget, Funding</vt:lpstr>
      <vt:lpstr>Section 10. Procedural Safeguards</vt:lpstr>
      <vt:lpstr>GT Coordinator Sample Handbook</vt:lpstr>
      <vt:lpstr>GT Coordinator  Sample Handbook</vt:lpstr>
      <vt:lpstr>Parent Input Form</vt:lpstr>
      <vt:lpstr>Infinite Campus</vt:lpstr>
      <vt:lpstr>Infinite Campus Rights  and Reports</vt:lpstr>
      <vt:lpstr>Data Standards</vt:lpstr>
      <vt:lpstr>Missing Records/Data</vt:lpstr>
      <vt:lpstr>Missing Records/Data Continued</vt:lpstr>
      <vt:lpstr>Questions</vt:lpstr>
      <vt:lpstr>Funding</vt:lpstr>
      <vt:lpstr>Funding</vt:lpstr>
      <vt:lpstr>Non-Competitive Funding  Matrix</vt:lpstr>
      <vt:lpstr>Resources and Support</vt:lpstr>
      <vt:lpstr>Webpages</vt:lpstr>
      <vt:lpstr>GT Cadre Leaders Regional Support</vt:lpstr>
      <vt:lpstr>New GT Coordinator Cadre</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Gifted and Talented Staff Training</dc:title>
  <dc:creator>Anderson, Kathie - Division of IDEA Implementation and Preschool</dc:creator>
  <cp:lastModifiedBy>Atkins-Stumbo, Rebecca - Division of IDEA Implementation and Preschool</cp:lastModifiedBy>
  <cp:revision>3</cp:revision>
  <dcterms:created xsi:type="dcterms:W3CDTF">2020-08-18T12:51:40Z</dcterms:created>
  <dcterms:modified xsi:type="dcterms:W3CDTF">2020-08-21T17:47:13Z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0x0101001BEB557DBE01834EAB47A683706DCD5B00A12EF4778143C94DA1C816834426053C</vt:lpwstr>
  </property>
  <property fmtid="{D5CDD505-2E9C-101B-9397-08002B2CF9AE}" pid="3" name="_dlc_DocIdItemGuid">
    <vt:lpwstr>992ccaec-171f-4571-b98d-476a62b5c2c3</vt:lpwstr>
  </property>
</Properties>
</file>