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6"/>
  </p:notesMasterIdLst>
  <p:handoutMasterIdLst>
    <p:handoutMasterId r:id="rId47"/>
  </p:handoutMasterIdLst>
  <p:sldIdLst>
    <p:sldId id="443" r:id="rId5"/>
    <p:sldId id="290" r:id="rId6"/>
    <p:sldId id="318" r:id="rId7"/>
    <p:sldId id="337" r:id="rId8"/>
    <p:sldId id="328" r:id="rId9"/>
    <p:sldId id="329" r:id="rId10"/>
    <p:sldId id="330" r:id="rId11"/>
    <p:sldId id="409" r:id="rId12"/>
    <p:sldId id="444" r:id="rId13"/>
    <p:sldId id="333" r:id="rId14"/>
    <p:sldId id="334" r:id="rId15"/>
    <p:sldId id="374" r:id="rId16"/>
    <p:sldId id="319" r:id="rId17"/>
    <p:sldId id="458" r:id="rId18"/>
    <p:sldId id="320" r:id="rId19"/>
    <p:sldId id="387" r:id="rId20"/>
    <p:sldId id="388" r:id="rId21"/>
    <p:sldId id="438" r:id="rId22"/>
    <p:sldId id="439" r:id="rId23"/>
    <p:sldId id="389" r:id="rId24"/>
    <p:sldId id="390" r:id="rId25"/>
    <p:sldId id="391" r:id="rId26"/>
    <p:sldId id="440" r:id="rId27"/>
    <p:sldId id="392" r:id="rId28"/>
    <p:sldId id="441" r:id="rId29"/>
    <p:sldId id="442" r:id="rId30"/>
    <p:sldId id="393" r:id="rId31"/>
    <p:sldId id="394" r:id="rId32"/>
    <p:sldId id="395" r:id="rId33"/>
    <p:sldId id="453" r:id="rId34"/>
    <p:sldId id="445" r:id="rId35"/>
    <p:sldId id="456" r:id="rId36"/>
    <p:sldId id="448" r:id="rId37"/>
    <p:sldId id="447" r:id="rId38"/>
    <p:sldId id="446" r:id="rId39"/>
    <p:sldId id="449" r:id="rId40"/>
    <p:sldId id="450" r:id="rId41"/>
    <p:sldId id="451" r:id="rId42"/>
    <p:sldId id="452" r:id="rId43"/>
    <p:sldId id="454" r:id="rId44"/>
    <p:sldId id="35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5E36A1-40A1-4FCE-9D5F-ACD7DF4FE90A}">
          <p14:sldIdLst>
            <p14:sldId id="443"/>
            <p14:sldId id="290"/>
          </p14:sldIdLst>
        </p14:section>
        <p14:section name="TItle I, Part A" id="{B85D035B-B7F2-4B6E-BF01-0AC1F39ABAEA}">
          <p14:sldIdLst>
            <p14:sldId id="318"/>
            <p14:sldId id="337"/>
            <p14:sldId id="328"/>
            <p14:sldId id="329"/>
            <p14:sldId id="330"/>
            <p14:sldId id="409"/>
            <p14:sldId id="444"/>
            <p14:sldId id="333"/>
            <p14:sldId id="334"/>
            <p14:sldId id="374"/>
          </p14:sldIdLst>
        </p14:section>
        <p14:section name="Title III, Part A" id="{DB77D1CC-C054-4E8F-92C4-F1F286E32B9A}">
          <p14:sldIdLst>
            <p14:sldId id="319"/>
            <p14:sldId id="458"/>
            <p14:sldId id="320"/>
            <p14:sldId id="387"/>
            <p14:sldId id="388"/>
            <p14:sldId id="438"/>
            <p14:sldId id="439"/>
            <p14:sldId id="389"/>
            <p14:sldId id="390"/>
            <p14:sldId id="391"/>
            <p14:sldId id="440"/>
            <p14:sldId id="392"/>
            <p14:sldId id="441"/>
            <p14:sldId id="442"/>
          </p14:sldIdLst>
        </p14:section>
        <p14:section name="Immigrant Subgrant" id="{6146C307-C6E4-4783-9EF1-E2BE6F0C8745}">
          <p14:sldIdLst>
            <p14:sldId id="393"/>
            <p14:sldId id="394"/>
            <p14:sldId id="395"/>
            <p14:sldId id="453"/>
          </p14:sldIdLst>
        </p14:section>
        <p14:section name="GMAP" id="{20FD6D79-5A29-4633-A9D4-B3A01B4D006C}">
          <p14:sldIdLst>
            <p14:sldId id="445"/>
            <p14:sldId id="456"/>
            <p14:sldId id="448"/>
            <p14:sldId id="447"/>
            <p14:sldId id="446"/>
            <p14:sldId id="449"/>
            <p14:sldId id="450"/>
            <p14:sldId id="451"/>
            <p14:sldId id="452"/>
          </p14:sldIdLst>
        </p14:section>
        <p14:section name="Closing" id="{1F625877-4924-4A86-8B97-A34D1D8A05E9}">
          <p14:sldIdLst>
            <p14:sldId id="454"/>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ra - KDE Division Director" initials="RT-KDD" lastIdx="20" clrIdx="0">
    <p:extLst>
      <p:ext uri="{19B8F6BF-5375-455C-9EA6-DF929625EA0E}">
        <p15:presenceInfo xmlns:p15="http://schemas.microsoft.com/office/powerpoint/2012/main" userId="S-1-5-21-2077426921-23679709-1353397897-36678" providerId="AD"/>
      </p:ext>
    </p:extLst>
  </p:cmAuthor>
  <p:cmAuthor id="2" name="Sudduth, Erin - Division of School and Program Improvement" initials="SE-DoSaPI" lastIdx="7" clrIdx="1">
    <p:extLst>
      <p:ext uri="{19B8F6BF-5375-455C-9EA6-DF929625EA0E}">
        <p15:presenceInfo xmlns:p15="http://schemas.microsoft.com/office/powerpoint/2012/main" userId="S::erin.sudduth@education.ky.gov::e2579705-df65-44c9-a8df-98089b385e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9ABD"/>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A556A-C90F-4E6A-84FC-914404B35F83}" v="1" dt="2020-09-18T15:22:40.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79436" autoAdjust="0"/>
  </p:normalViewPr>
  <p:slideViewPr>
    <p:cSldViewPr snapToGrid="0">
      <p:cViewPr varScale="1">
        <p:scale>
          <a:sx n="90" d="100"/>
          <a:sy n="90" d="100"/>
        </p:scale>
        <p:origin x="816" y="96"/>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duth, Erin - Division of School and Program Improvement" userId="e2579705-df65-44c9-a8df-98089b385e1a" providerId="ADAL" clId="{101A556A-C90F-4E6A-84FC-914404B35F83}"/>
    <pc:docChg chg="modSld">
      <pc:chgData name="Sudduth, Erin - Division of School and Program Improvement" userId="e2579705-df65-44c9-a8df-98089b385e1a" providerId="ADAL" clId="{101A556A-C90F-4E6A-84FC-914404B35F83}" dt="2020-09-18T15:22:40.677" v="14"/>
      <pc:docMkLst>
        <pc:docMk/>
      </pc:docMkLst>
      <pc:sldChg chg="modSp">
        <pc:chgData name="Sudduth, Erin - Division of School and Program Improvement" userId="e2579705-df65-44c9-a8df-98089b385e1a" providerId="ADAL" clId="{101A556A-C90F-4E6A-84FC-914404B35F83}" dt="2020-09-18T14:59:20.095" v="9" actId="20577"/>
        <pc:sldMkLst>
          <pc:docMk/>
          <pc:sldMk cId="3172079499" sldId="328"/>
        </pc:sldMkLst>
        <pc:spChg chg="mod">
          <ac:chgData name="Sudduth, Erin - Division of School and Program Improvement" userId="e2579705-df65-44c9-a8df-98089b385e1a" providerId="ADAL" clId="{101A556A-C90F-4E6A-84FC-914404B35F83}" dt="2020-09-18T14:59:20.095" v="9" actId="20577"/>
          <ac:spMkLst>
            <pc:docMk/>
            <pc:sldMk cId="3172079499" sldId="328"/>
            <ac:spMk id="4" creationId="{00000000-0000-0000-0000-000000000000}"/>
          </ac:spMkLst>
        </pc:spChg>
      </pc:sldChg>
      <pc:sldChg chg="modSp">
        <pc:chgData name="Sudduth, Erin - Division of School and Program Improvement" userId="e2579705-df65-44c9-a8df-98089b385e1a" providerId="ADAL" clId="{101A556A-C90F-4E6A-84FC-914404B35F83}" dt="2020-09-18T14:37:12.993" v="2" actId="207"/>
        <pc:sldMkLst>
          <pc:docMk/>
          <pc:sldMk cId="903870661" sldId="329"/>
        </pc:sldMkLst>
        <pc:spChg chg="mod">
          <ac:chgData name="Sudduth, Erin - Division of School and Program Improvement" userId="e2579705-df65-44c9-a8df-98089b385e1a" providerId="ADAL" clId="{101A556A-C90F-4E6A-84FC-914404B35F83}" dt="2020-09-18T14:37:12.993" v="2" actId="207"/>
          <ac:spMkLst>
            <pc:docMk/>
            <pc:sldMk cId="903870661" sldId="329"/>
            <ac:spMk id="3" creationId="{00000000-0000-0000-0000-000000000000}"/>
          </ac:spMkLst>
        </pc:spChg>
      </pc:sldChg>
      <pc:sldChg chg="modSp">
        <pc:chgData name="Sudduth, Erin - Division of School and Program Improvement" userId="e2579705-df65-44c9-a8df-98089b385e1a" providerId="ADAL" clId="{101A556A-C90F-4E6A-84FC-914404B35F83}" dt="2020-09-18T14:37:28.261" v="3" actId="207"/>
        <pc:sldMkLst>
          <pc:docMk/>
          <pc:sldMk cId="356212350" sldId="334"/>
        </pc:sldMkLst>
        <pc:spChg chg="mod">
          <ac:chgData name="Sudduth, Erin - Division of School and Program Improvement" userId="e2579705-df65-44c9-a8df-98089b385e1a" providerId="ADAL" clId="{101A556A-C90F-4E6A-84FC-914404B35F83}" dt="2020-09-18T14:37:28.261" v="3" actId="207"/>
          <ac:spMkLst>
            <pc:docMk/>
            <pc:sldMk cId="356212350" sldId="334"/>
            <ac:spMk id="7" creationId="{00000000-0000-0000-0000-000000000000}"/>
          </ac:spMkLst>
        </pc:spChg>
      </pc:sldChg>
      <pc:sldChg chg="modSp">
        <pc:chgData name="Sudduth, Erin - Division of School and Program Improvement" userId="e2579705-df65-44c9-a8df-98089b385e1a" providerId="ADAL" clId="{101A556A-C90F-4E6A-84FC-914404B35F83}" dt="2020-09-18T14:59:07.891" v="7" actId="20577"/>
        <pc:sldMkLst>
          <pc:docMk/>
          <pc:sldMk cId="1521994008" sldId="387"/>
        </pc:sldMkLst>
        <pc:spChg chg="mod">
          <ac:chgData name="Sudduth, Erin - Division of School and Program Improvement" userId="e2579705-df65-44c9-a8df-98089b385e1a" providerId="ADAL" clId="{101A556A-C90F-4E6A-84FC-914404B35F83}" dt="2020-09-18T14:59:07.891" v="7" actId="20577"/>
          <ac:spMkLst>
            <pc:docMk/>
            <pc:sldMk cId="1521994008" sldId="387"/>
            <ac:spMk id="2" creationId="{00000000-0000-0000-0000-000000000000}"/>
          </ac:spMkLst>
        </pc:spChg>
      </pc:sldChg>
      <pc:sldChg chg="modAnim">
        <pc:chgData name="Sudduth, Erin - Division of School and Program Improvement" userId="e2579705-df65-44c9-a8df-98089b385e1a" providerId="ADAL" clId="{101A556A-C90F-4E6A-84FC-914404B35F83}" dt="2020-09-18T15:22:40.677" v="14"/>
        <pc:sldMkLst>
          <pc:docMk/>
          <pc:sldMk cId="3649138002" sldId="441"/>
        </pc:sldMkLst>
      </pc:sldChg>
      <pc:sldChg chg="modSp">
        <pc:chgData name="Sudduth, Erin - Division of School and Program Improvement" userId="e2579705-df65-44c9-a8df-98089b385e1a" providerId="ADAL" clId="{101A556A-C90F-4E6A-84FC-914404B35F83}" dt="2020-09-18T15:01:06.488" v="13" actId="20577"/>
        <pc:sldMkLst>
          <pc:docMk/>
          <pc:sldMk cId="643262857" sldId="443"/>
        </pc:sldMkLst>
        <pc:spChg chg="mod">
          <ac:chgData name="Sudduth, Erin - Division of School and Program Improvement" userId="e2579705-df65-44c9-a8df-98089b385e1a" providerId="ADAL" clId="{101A556A-C90F-4E6A-84FC-914404B35F83}" dt="2020-09-18T15:01:06.488" v="13" actId="20577"/>
          <ac:spMkLst>
            <pc:docMk/>
            <pc:sldMk cId="643262857" sldId="443"/>
            <ac:spMk id="3" creationId="{25CEEF85-C93E-4D63-8460-7A8C62D8E644}"/>
          </ac:spMkLst>
        </pc:spChg>
      </pc:sldChg>
      <pc:sldChg chg="modSp modNotesTx">
        <pc:chgData name="Sudduth, Erin - Division of School and Program Improvement" userId="e2579705-df65-44c9-a8df-98089b385e1a" providerId="ADAL" clId="{101A556A-C90F-4E6A-84FC-914404B35F83}" dt="2020-09-18T14:38:39.922" v="4" actId="207"/>
        <pc:sldMkLst>
          <pc:docMk/>
          <pc:sldMk cId="2426130683" sldId="448"/>
        </pc:sldMkLst>
        <pc:spChg chg="mod">
          <ac:chgData name="Sudduth, Erin - Division of School and Program Improvement" userId="e2579705-df65-44c9-a8df-98089b385e1a" providerId="ADAL" clId="{101A556A-C90F-4E6A-84FC-914404B35F83}" dt="2020-09-18T14:38:39.922" v="4" actId="207"/>
          <ac:spMkLst>
            <pc:docMk/>
            <pc:sldMk cId="2426130683" sldId="448"/>
            <ac:spMk id="3" creationId="{00000000-0000-0000-0000-000000000000}"/>
          </ac:spMkLst>
        </pc:spChg>
      </pc:sldChg>
      <pc:sldChg chg="modSp">
        <pc:chgData name="Sudduth, Erin - Division of School and Program Improvement" userId="e2579705-df65-44c9-a8df-98089b385e1a" providerId="ADAL" clId="{101A556A-C90F-4E6A-84FC-914404B35F83}" dt="2020-09-18T14:38:54.915" v="5" actId="207"/>
        <pc:sldMkLst>
          <pc:docMk/>
          <pc:sldMk cId="3116704592" sldId="450"/>
        </pc:sldMkLst>
        <pc:spChg chg="mod">
          <ac:chgData name="Sudduth, Erin - Division of School and Program Improvement" userId="e2579705-df65-44c9-a8df-98089b385e1a" providerId="ADAL" clId="{101A556A-C90F-4E6A-84FC-914404B35F83}" dt="2020-09-18T14:38:54.915" v="5" actId="207"/>
          <ac:spMkLst>
            <pc:docMk/>
            <pc:sldMk cId="3116704592" sldId="450"/>
            <ac:spMk id="3" creationId="{AB215EBC-7560-4F2B-B8EB-938FF77BD777}"/>
          </ac:spMkLst>
        </pc:spChg>
      </pc:sldChg>
      <pc:sldChg chg="modNotesTx">
        <pc:chgData name="Sudduth, Erin - Division of School and Program Improvement" userId="e2579705-df65-44c9-a8df-98089b385e1a" providerId="ADAL" clId="{101A556A-C90F-4E6A-84FC-914404B35F83}" dt="2020-09-18T11:51:32.073" v="0" actId="255"/>
        <pc:sldMkLst>
          <pc:docMk/>
          <pc:sldMk cId="4038174405" sldId="456"/>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64B7A-2C01-4F98-B37C-C5820139BC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B8F310-2F13-4D01-8812-E69C3D911398}">
      <dgm:prSet phldrT="[Text]"/>
      <dgm:spPr/>
      <dgm:t>
        <a:bodyPr/>
        <a:lstStyle/>
        <a:p>
          <a:r>
            <a:rPr lang="en-US" dirty="0"/>
            <a:t>The reason for the identification of the child as an EL.</a:t>
          </a:r>
        </a:p>
      </dgm:t>
      <dgm:extLst>
        <a:ext uri="{E40237B7-FDA0-4F09-8148-C483321AD2D9}">
          <dgm14:cNvPr xmlns:dgm14="http://schemas.microsoft.com/office/drawing/2010/diagram" id="0" name="" descr="The reason for the identification of the child as an EL&#10;"/>
        </a:ext>
      </dgm:extLst>
    </dgm:pt>
    <dgm:pt modelId="{561ED558-7E42-4B74-AF43-6A8C17A1A01B}" type="parTrans" cxnId="{011F47D3-0086-4A3F-B794-874A371D48F1}">
      <dgm:prSet/>
      <dgm:spPr/>
      <dgm:t>
        <a:bodyPr/>
        <a:lstStyle/>
        <a:p>
          <a:endParaRPr lang="en-US"/>
        </a:p>
      </dgm:t>
    </dgm:pt>
    <dgm:pt modelId="{FABD1284-29C2-4CA9-B654-373FB98AC4AD}" type="sibTrans" cxnId="{011F47D3-0086-4A3F-B794-874A371D48F1}">
      <dgm:prSet/>
      <dgm:spPr/>
      <dgm:t>
        <a:bodyPr/>
        <a:lstStyle/>
        <a:p>
          <a:endParaRPr lang="en-US"/>
        </a:p>
      </dgm:t>
    </dgm:pt>
    <dgm:pt modelId="{51F479F7-F016-4A9B-9D73-F1582D745E5A}">
      <dgm:prSet phldrT="[Text]"/>
      <dgm:spPr/>
      <dgm:t>
        <a:bodyPr/>
        <a:lstStyle/>
        <a:p>
          <a:r>
            <a:rPr lang="en-US" dirty="0"/>
            <a:t>The child’s level of English language proficiency, how the level was assessed, and the status of the child’s academic achievement.</a:t>
          </a:r>
        </a:p>
      </dgm:t>
      <dgm:extLst>
        <a:ext uri="{E40237B7-FDA0-4F09-8148-C483321AD2D9}">
          <dgm14:cNvPr xmlns:dgm14="http://schemas.microsoft.com/office/drawing/2010/diagram" id="0" name="" descr="The child’s level of English language proficiency, how the level was assessed, and the status of the child’s academic achievement&#10;"/>
        </a:ext>
      </dgm:extLst>
    </dgm:pt>
    <dgm:pt modelId="{572B67C2-1493-47AE-A46E-FCD03789DBD2}" type="parTrans" cxnId="{948EF612-6768-4D6C-87AD-841E5190F2D0}">
      <dgm:prSet/>
      <dgm:spPr/>
      <dgm:t>
        <a:bodyPr/>
        <a:lstStyle/>
        <a:p>
          <a:endParaRPr lang="en-US"/>
        </a:p>
      </dgm:t>
    </dgm:pt>
    <dgm:pt modelId="{8CCFA57F-533F-474E-8551-84817E802692}" type="sibTrans" cxnId="{948EF612-6768-4D6C-87AD-841E5190F2D0}">
      <dgm:prSet/>
      <dgm:spPr/>
      <dgm:t>
        <a:bodyPr/>
        <a:lstStyle/>
        <a:p>
          <a:endParaRPr lang="en-US"/>
        </a:p>
      </dgm:t>
    </dgm:pt>
    <dgm:pt modelId="{7256492D-8730-41D7-B3F8-778C87B706C8}">
      <dgm:prSet phldrT="[Text]"/>
      <dgm:spPr/>
      <dgm:t>
        <a:bodyPr/>
        <a:lstStyle/>
        <a:p>
          <a:r>
            <a:rPr lang="en-US" dirty="0"/>
            <a:t>Methods of instruction used in the program in which the child is, or will be, participating, and the methods of instruction used in other available programs, including how the programs differ</a:t>
          </a:r>
        </a:p>
      </dgm:t>
      <dgm:extLst>
        <a:ext uri="{E40237B7-FDA0-4F09-8148-C483321AD2D9}">
          <dgm14:cNvPr xmlns:dgm14="http://schemas.microsoft.com/office/drawing/2010/diagram" id="0" name="" descr="Methods of instruction used in the program in which the child is, or will be, participating, and the methods of instruction used in other available programs, including how the programs differ&#10;"/>
        </a:ext>
      </dgm:extLst>
    </dgm:pt>
    <dgm:pt modelId="{D322EB8A-6C75-40C6-B07B-75C2AE61050D}" type="parTrans" cxnId="{D1E90338-0266-4CE9-92B9-F2FBCD9D68C8}">
      <dgm:prSet/>
      <dgm:spPr/>
      <dgm:t>
        <a:bodyPr/>
        <a:lstStyle/>
        <a:p>
          <a:endParaRPr lang="en-US"/>
        </a:p>
      </dgm:t>
    </dgm:pt>
    <dgm:pt modelId="{64BB1906-50F3-4654-B957-E8C94207CEA5}" type="sibTrans" cxnId="{D1E90338-0266-4CE9-92B9-F2FBCD9D68C8}">
      <dgm:prSet/>
      <dgm:spPr/>
      <dgm:t>
        <a:bodyPr/>
        <a:lstStyle/>
        <a:p>
          <a:endParaRPr lang="en-US"/>
        </a:p>
      </dgm:t>
    </dgm:pt>
    <dgm:pt modelId="{F8DBB92D-AEC1-44E1-8FED-58F19503D12A}">
      <dgm:prSet phldrT="[Text]"/>
      <dgm:spPr/>
      <dgm:t>
        <a:bodyPr/>
        <a:lstStyle/>
        <a:p>
          <a:r>
            <a:rPr lang="en-US" dirty="0"/>
            <a:t>How the program will meet the educational strengths and needs of the child and help the child achieve English language proficiency, and meet academic standards.</a:t>
          </a:r>
        </a:p>
      </dgm:t>
      <dgm:extLst>
        <a:ext uri="{E40237B7-FDA0-4F09-8148-C483321AD2D9}">
          <dgm14:cNvPr xmlns:dgm14="http://schemas.microsoft.com/office/drawing/2010/diagram" id="0" name="" descr="How the program will meet the educational strengths and needs of the child and help the child achieve English language proficiency, and meet academic standards&#10;"/>
        </a:ext>
      </dgm:extLst>
    </dgm:pt>
    <dgm:pt modelId="{650607A9-8FA5-49D0-A82B-7063D50BAE96}" type="parTrans" cxnId="{39D8CA26-40B7-4205-8EF9-2729D43826F4}">
      <dgm:prSet/>
      <dgm:spPr/>
      <dgm:t>
        <a:bodyPr/>
        <a:lstStyle/>
        <a:p>
          <a:endParaRPr lang="en-US"/>
        </a:p>
      </dgm:t>
    </dgm:pt>
    <dgm:pt modelId="{507FC3D4-8CC3-49D9-9027-D4764F26FBF2}" type="sibTrans" cxnId="{39D8CA26-40B7-4205-8EF9-2729D43826F4}">
      <dgm:prSet/>
      <dgm:spPr/>
      <dgm:t>
        <a:bodyPr/>
        <a:lstStyle/>
        <a:p>
          <a:endParaRPr lang="en-US"/>
        </a:p>
      </dgm:t>
    </dgm:pt>
    <dgm:pt modelId="{592CC931-57FF-4BE6-85CD-244B5191B5D3}">
      <dgm:prSet phldrT="[Text]"/>
      <dgm:spPr/>
      <dgm:t>
        <a:bodyPr/>
        <a:lstStyle/>
        <a:p>
          <a:r>
            <a:rPr lang="en-US" dirty="0"/>
            <a:t>Exit requirements for the program, expected rate of transition to a classroom not tailored for EL students, and expected rate of high school graduation.</a:t>
          </a:r>
        </a:p>
      </dgm:t>
      <dgm:extLst>
        <a:ext uri="{E40237B7-FDA0-4F09-8148-C483321AD2D9}">
          <dgm14:cNvPr xmlns:dgm14="http://schemas.microsoft.com/office/drawing/2010/diagram" id="0" name="" descr="Exit requirements for the program, expected rate of transition to a classroom not tailored for EL students, and expected rate of high school graduation&#10;"/>
        </a:ext>
      </dgm:extLst>
    </dgm:pt>
    <dgm:pt modelId="{BCA4D6A4-EAAE-4621-B908-37C7575B17E7}" type="parTrans" cxnId="{8D70FD5F-0234-493D-966D-AE2CAA1AA722}">
      <dgm:prSet/>
      <dgm:spPr/>
      <dgm:t>
        <a:bodyPr/>
        <a:lstStyle/>
        <a:p>
          <a:endParaRPr lang="en-US"/>
        </a:p>
      </dgm:t>
    </dgm:pt>
    <dgm:pt modelId="{02556822-DFDE-42A6-9966-EA8AFBEB2D59}" type="sibTrans" cxnId="{8D70FD5F-0234-493D-966D-AE2CAA1AA722}">
      <dgm:prSet/>
      <dgm:spPr/>
      <dgm:t>
        <a:bodyPr/>
        <a:lstStyle/>
        <a:p>
          <a:endParaRPr lang="en-US"/>
        </a:p>
      </dgm:t>
    </dgm:pt>
    <dgm:pt modelId="{8B97932B-05DE-4AA8-8D62-ED8A77C0BB07}">
      <dgm:prSet phldrT="[Text]"/>
      <dgm:spPr/>
      <dgm:t>
        <a:bodyPr/>
        <a:lstStyle/>
        <a:p>
          <a:r>
            <a:rPr lang="en-US" dirty="0"/>
            <a:t>In the case of a child with a disability, how the program meets the annual goals in the child’s individualized education program.</a:t>
          </a:r>
        </a:p>
      </dgm:t>
      <dgm:extLst>
        <a:ext uri="{E40237B7-FDA0-4F09-8148-C483321AD2D9}">
          <dgm14:cNvPr xmlns:dgm14="http://schemas.microsoft.com/office/drawing/2010/diagram" id="0" name="" descr="In the case of a child with a disability, how the program meets the annual goals in the child’s individualized education program&#10;"/>
        </a:ext>
      </dgm:extLst>
    </dgm:pt>
    <dgm:pt modelId="{573AD366-2D06-4D5B-8C0F-D49B4CB8F000}" type="parTrans" cxnId="{8C9B987F-72F5-4AA9-BF55-82AE611F17AA}">
      <dgm:prSet/>
      <dgm:spPr/>
      <dgm:t>
        <a:bodyPr/>
        <a:lstStyle/>
        <a:p>
          <a:endParaRPr lang="en-US"/>
        </a:p>
      </dgm:t>
    </dgm:pt>
    <dgm:pt modelId="{8057255D-D621-41C3-9701-3FBA1948B413}" type="sibTrans" cxnId="{8C9B987F-72F5-4AA9-BF55-82AE611F17AA}">
      <dgm:prSet/>
      <dgm:spPr/>
      <dgm:t>
        <a:bodyPr/>
        <a:lstStyle/>
        <a:p>
          <a:endParaRPr lang="en-US"/>
        </a:p>
      </dgm:t>
    </dgm:pt>
    <dgm:pt modelId="{6E5E39EB-3F59-4CBC-9026-34B6F626016E}">
      <dgm:prSet phldrT="[Text]"/>
      <dgm:spPr/>
      <dgm:t>
        <a:bodyPr/>
        <a:lstStyle/>
        <a:p>
          <a:r>
            <a:rPr lang="en-US" dirty="0"/>
            <a:t>Information regarding parents’ right to withdraw the child from a program upon their request, and to decline enrollment or choose another program or method of instruction, if available.</a:t>
          </a:r>
        </a:p>
      </dgm:t>
      <dgm:extLst>
        <a:ext uri="{E40237B7-FDA0-4F09-8148-C483321AD2D9}">
          <dgm14:cNvPr xmlns:dgm14="http://schemas.microsoft.com/office/drawing/2010/diagram" id="0" name="" descr="Information regarding parents’ right to withdraw the child from a program upon their request, and to decline enrollment or choose another program or method of instruction, if available&#10;"/>
        </a:ext>
      </dgm:extLst>
    </dgm:pt>
    <dgm:pt modelId="{E9F740C8-4376-4D39-B9E9-6B2BF36A0825}" type="parTrans" cxnId="{07C9D924-BF4A-40B0-9274-5243E2EC7906}">
      <dgm:prSet/>
      <dgm:spPr/>
      <dgm:t>
        <a:bodyPr/>
        <a:lstStyle/>
        <a:p>
          <a:endParaRPr lang="en-US"/>
        </a:p>
      </dgm:t>
    </dgm:pt>
    <dgm:pt modelId="{E0075439-8AB7-4D67-BF1A-D34025DD800E}" type="sibTrans" cxnId="{07C9D924-BF4A-40B0-9274-5243E2EC7906}">
      <dgm:prSet/>
      <dgm:spPr/>
      <dgm:t>
        <a:bodyPr/>
        <a:lstStyle/>
        <a:p>
          <a:endParaRPr lang="en-US"/>
        </a:p>
      </dgm:t>
    </dgm:pt>
    <dgm:pt modelId="{97A7EAAE-4AC2-49E7-9179-5D04D68F5F80}" type="pres">
      <dgm:prSet presAssocID="{24564B7A-2C01-4F98-B37C-C5820139BC5B}" presName="vert0" presStyleCnt="0">
        <dgm:presLayoutVars>
          <dgm:dir/>
          <dgm:animOne val="branch"/>
          <dgm:animLvl val="lvl"/>
        </dgm:presLayoutVars>
      </dgm:prSet>
      <dgm:spPr/>
    </dgm:pt>
    <dgm:pt modelId="{8416E9F5-80F0-4B69-B9FC-48239307FD6A}" type="pres">
      <dgm:prSet presAssocID="{B7B8F310-2F13-4D01-8812-E69C3D911398}" presName="thickLine" presStyleLbl="alignNode1" presStyleIdx="0" presStyleCnt="7"/>
      <dgm:spPr/>
      <dgm:extLst>
        <a:ext uri="{E40237B7-FDA0-4F09-8148-C483321AD2D9}">
          <dgm14:cNvPr xmlns:dgm14="http://schemas.microsoft.com/office/drawing/2010/diagram" id="0" name="" descr="&quot; &quot;"/>
        </a:ext>
      </dgm:extLst>
    </dgm:pt>
    <dgm:pt modelId="{06263450-B08B-432F-A2B0-1209DE5EC279}" type="pres">
      <dgm:prSet presAssocID="{B7B8F310-2F13-4D01-8812-E69C3D911398}" presName="horz1" presStyleCnt="0"/>
      <dgm:spPr/>
    </dgm:pt>
    <dgm:pt modelId="{D0332B61-182A-429F-8915-C52907E91567}" type="pres">
      <dgm:prSet presAssocID="{B7B8F310-2F13-4D01-8812-E69C3D911398}" presName="tx1" presStyleLbl="revTx" presStyleIdx="0" presStyleCnt="7"/>
      <dgm:spPr/>
    </dgm:pt>
    <dgm:pt modelId="{2B72B9BB-DD5C-49D2-9E91-22F65421A86D}" type="pres">
      <dgm:prSet presAssocID="{B7B8F310-2F13-4D01-8812-E69C3D911398}" presName="vert1" presStyleCnt="0"/>
      <dgm:spPr/>
    </dgm:pt>
    <dgm:pt modelId="{8C6F1EFD-1498-44F5-8E97-99E04BEDD42E}" type="pres">
      <dgm:prSet presAssocID="{51F479F7-F016-4A9B-9D73-F1582D745E5A}" presName="thickLine" presStyleLbl="alignNode1" presStyleIdx="1" presStyleCnt="7"/>
      <dgm:spPr/>
      <dgm:extLst>
        <a:ext uri="{E40237B7-FDA0-4F09-8148-C483321AD2D9}">
          <dgm14:cNvPr xmlns:dgm14="http://schemas.microsoft.com/office/drawing/2010/diagram" id="0" name="" descr="&quot; &quot;"/>
        </a:ext>
      </dgm:extLst>
    </dgm:pt>
    <dgm:pt modelId="{69DCB381-DAFD-44C1-A8DD-2E5CA0929B1A}" type="pres">
      <dgm:prSet presAssocID="{51F479F7-F016-4A9B-9D73-F1582D745E5A}" presName="horz1" presStyleCnt="0"/>
      <dgm:spPr/>
    </dgm:pt>
    <dgm:pt modelId="{5865E501-FA49-4653-A483-4E6CAB511106}" type="pres">
      <dgm:prSet presAssocID="{51F479F7-F016-4A9B-9D73-F1582D745E5A}" presName="tx1" presStyleLbl="revTx" presStyleIdx="1" presStyleCnt="7"/>
      <dgm:spPr/>
    </dgm:pt>
    <dgm:pt modelId="{2E2038E3-3B86-49BC-BD62-6E25CD928403}" type="pres">
      <dgm:prSet presAssocID="{51F479F7-F016-4A9B-9D73-F1582D745E5A}" presName="vert1" presStyleCnt="0"/>
      <dgm:spPr/>
    </dgm:pt>
    <dgm:pt modelId="{C5438A9C-4C0B-46AB-A8F0-E63542E05308}" type="pres">
      <dgm:prSet presAssocID="{7256492D-8730-41D7-B3F8-778C87B706C8}" presName="thickLine" presStyleLbl="alignNode1" presStyleIdx="2" presStyleCnt="7"/>
      <dgm:spPr/>
      <dgm:extLst>
        <a:ext uri="{E40237B7-FDA0-4F09-8148-C483321AD2D9}">
          <dgm14:cNvPr xmlns:dgm14="http://schemas.microsoft.com/office/drawing/2010/diagram" id="0" name="" descr="&quot; &quot;"/>
        </a:ext>
      </dgm:extLst>
    </dgm:pt>
    <dgm:pt modelId="{F13E1560-ADEC-400E-8C96-D9CE4C95C69A}" type="pres">
      <dgm:prSet presAssocID="{7256492D-8730-41D7-B3F8-778C87B706C8}" presName="horz1" presStyleCnt="0"/>
      <dgm:spPr/>
    </dgm:pt>
    <dgm:pt modelId="{8894B524-708F-4E80-B135-76CC0E591AEA}" type="pres">
      <dgm:prSet presAssocID="{7256492D-8730-41D7-B3F8-778C87B706C8}" presName="tx1" presStyleLbl="revTx" presStyleIdx="2" presStyleCnt="7"/>
      <dgm:spPr/>
    </dgm:pt>
    <dgm:pt modelId="{DECBB776-9DD7-4E1B-AAB4-B0560F12EBDC}" type="pres">
      <dgm:prSet presAssocID="{7256492D-8730-41D7-B3F8-778C87B706C8}" presName="vert1" presStyleCnt="0"/>
      <dgm:spPr/>
    </dgm:pt>
    <dgm:pt modelId="{01A2ED87-73D4-4B5F-A706-6D4B9CE7E61D}" type="pres">
      <dgm:prSet presAssocID="{F8DBB92D-AEC1-44E1-8FED-58F19503D12A}" presName="thickLine" presStyleLbl="alignNode1" presStyleIdx="3" presStyleCnt="7"/>
      <dgm:spPr/>
      <dgm:extLst>
        <a:ext uri="{E40237B7-FDA0-4F09-8148-C483321AD2D9}">
          <dgm14:cNvPr xmlns:dgm14="http://schemas.microsoft.com/office/drawing/2010/diagram" id="0" name="" descr="&quot; &quot;"/>
        </a:ext>
      </dgm:extLst>
    </dgm:pt>
    <dgm:pt modelId="{DD07FCCF-07A8-4775-A307-AC7178F2832B}" type="pres">
      <dgm:prSet presAssocID="{F8DBB92D-AEC1-44E1-8FED-58F19503D12A}" presName="horz1" presStyleCnt="0"/>
      <dgm:spPr/>
    </dgm:pt>
    <dgm:pt modelId="{C2EAE711-6F82-47CC-A1ED-B8F66D0E7BA0}" type="pres">
      <dgm:prSet presAssocID="{F8DBB92D-AEC1-44E1-8FED-58F19503D12A}" presName="tx1" presStyleLbl="revTx" presStyleIdx="3" presStyleCnt="7"/>
      <dgm:spPr/>
    </dgm:pt>
    <dgm:pt modelId="{D0D8E565-CC51-4E5A-8193-7E6DCABDBEA5}" type="pres">
      <dgm:prSet presAssocID="{F8DBB92D-AEC1-44E1-8FED-58F19503D12A}" presName="vert1" presStyleCnt="0"/>
      <dgm:spPr/>
    </dgm:pt>
    <dgm:pt modelId="{E324AE9C-3841-4DA1-966E-A3FFDC5A8B4D}" type="pres">
      <dgm:prSet presAssocID="{592CC931-57FF-4BE6-85CD-244B5191B5D3}" presName="thickLine" presStyleLbl="alignNode1" presStyleIdx="4" presStyleCnt="7"/>
      <dgm:spPr/>
      <dgm:extLst>
        <a:ext uri="{E40237B7-FDA0-4F09-8148-C483321AD2D9}">
          <dgm14:cNvPr xmlns:dgm14="http://schemas.microsoft.com/office/drawing/2010/diagram" id="0" name="" descr="&quot; &quot;"/>
        </a:ext>
      </dgm:extLst>
    </dgm:pt>
    <dgm:pt modelId="{009FBFB1-B721-4529-BA7B-4089540B9A9C}" type="pres">
      <dgm:prSet presAssocID="{592CC931-57FF-4BE6-85CD-244B5191B5D3}" presName="horz1" presStyleCnt="0"/>
      <dgm:spPr/>
    </dgm:pt>
    <dgm:pt modelId="{ED411285-D11C-4A8C-BCD4-B2CA8F41D778}" type="pres">
      <dgm:prSet presAssocID="{592CC931-57FF-4BE6-85CD-244B5191B5D3}" presName="tx1" presStyleLbl="revTx" presStyleIdx="4" presStyleCnt="7"/>
      <dgm:spPr/>
    </dgm:pt>
    <dgm:pt modelId="{DC7F2552-CD4F-4947-A249-E17844490D86}" type="pres">
      <dgm:prSet presAssocID="{592CC931-57FF-4BE6-85CD-244B5191B5D3}" presName="vert1" presStyleCnt="0"/>
      <dgm:spPr/>
    </dgm:pt>
    <dgm:pt modelId="{0EC9DF69-E171-4921-91AD-60524A086146}" type="pres">
      <dgm:prSet presAssocID="{8B97932B-05DE-4AA8-8D62-ED8A77C0BB07}" presName="thickLine" presStyleLbl="alignNode1" presStyleIdx="5" presStyleCnt="7"/>
      <dgm:spPr/>
      <dgm:extLst>
        <a:ext uri="{E40237B7-FDA0-4F09-8148-C483321AD2D9}">
          <dgm14:cNvPr xmlns:dgm14="http://schemas.microsoft.com/office/drawing/2010/diagram" id="0" name="" descr="&quot; &quot;"/>
        </a:ext>
      </dgm:extLst>
    </dgm:pt>
    <dgm:pt modelId="{378995F3-F34D-47D8-AA40-2A29761B4847}" type="pres">
      <dgm:prSet presAssocID="{8B97932B-05DE-4AA8-8D62-ED8A77C0BB07}" presName="horz1" presStyleCnt="0"/>
      <dgm:spPr/>
    </dgm:pt>
    <dgm:pt modelId="{A9719A90-3B1E-4886-B8DD-7FF59F926B0D}" type="pres">
      <dgm:prSet presAssocID="{8B97932B-05DE-4AA8-8D62-ED8A77C0BB07}" presName="tx1" presStyleLbl="revTx" presStyleIdx="5" presStyleCnt="7"/>
      <dgm:spPr/>
    </dgm:pt>
    <dgm:pt modelId="{9C7983FA-AEDD-472C-8095-7069BD9C0AE8}" type="pres">
      <dgm:prSet presAssocID="{8B97932B-05DE-4AA8-8D62-ED8A77C0BB07}" presName="vert1" presStyleCnt="0"/>
      <dgm:spPr/>
    </dgm:pt>
    <dgm:pt modelId="{D7AF1246-19D6-45F0-BA40-7C1CB2099E79}" type="pres">
      <dgm:prSet presAssocID="{6E5E39EB-3F59-4CBC-9026-34B6F626016E}" presName="thickLine" presStyleLbl="alignNode1" presStyleIdx="6" presStyleCnt="7"/>
      <dgm:spPr/>
      <dgm:extLst>
        <a:ext uri="{E40237B7-FDA0-4F09-8148-C483321AD2D9}">
          <dgm14:cNvPr xmlns:dgm14="http://schemas.microsoft.com/office/drawing/2010/diagram" id="0" name="" descr="&quot; &quot;"/>
        </a:ext>
      </dgm:extLst>
    </dgm:pt>
    <dgm:pt modelId="{3C580F9B-42FE-4CE8-96AD-06C0BDE005D4}" type="pres">
      <dgm:prSet presAssocID="{6E5E39EB-3F59-4CBC-9026-34B6F626016E}" presName="horz1" presStyleCnt="0"/>
      <dgm:spPr/>
    </dgm:pt>
    <dgm:pt modelId="{C8B17339-16EE-40B0-9B49-991AFCC808BE}" type="pres">
      <dgm:prSet presAssocID="{6E5E39EB-3F59-4CBC-9026-34B6F626016E}" presName="tx1" presStyleLbl="revTx" presStyleIdx="6" presStyleCnt="7"/>
      <dgm:spPr/>
    </dgm:pt>
    <dgm:pt modelId="{3CF347EF-5176-4F06-BCAA-0F814F12F24D}" type="pres">
      <dgm:prSet presAssocID="{6E5E39EB-3F59-4CBC-9026-34B6F626016E}" presName="vert1" presStyleCnt="0"/>
      <dgm:spPr/>
    </dgm:pt>
  </dgm:ptLst>
  <dgm:cxnLst>
    <dgm:cxn modelId="{948EF612-6768-4D6C-87AD-841E5190F2D0}" srcId="{24564B7A-2C01-4F98-B37C-C5820139BC5B}" destId="{51F479F7-F016-4A9B-9D73-F1582D745E5A}" srcOrd="1" destOrd="0" parTransId="{572B67C2-1493-47AE-A46E-FCD03789DBD2}" sibTransId="{8CCFA57F-533F-474E-8551-84817E802692}"/>
    <dgm:cxn modelId="{07C9D924-BF4A-40B0-9274-5243E2EC7906}" srcId="{24564B7A-2C01-4F98-B37C-C5820139BC5B}" destId="{6E5E39EB-3F59-4CBC-9026-34B6F626016E}" srcOrd="6" destOrd="0" parTransId="{E9F740C8-4376-4D39-B9E9-6B2BF36A0825}" sibTransId="{E0075439-8AB7-4D67-BF1A-D34025DD800E}"/>
    <dgm:cxn modelId="{39D8CA26-40B7-4205-8EF9-2729D43826F4}" srcId="{24564B7A-2C01-4F98-B37C-C5820139BC5B}" destId="{F8DBB92D-AEC1-44E1-8FED-58F19503D12A}" srcOrd="3" destOrd="0" parTransId="{650607A9-8FA5-49D0-A82B-7063D50BAE96}" sibTransId="{507FC3D4-8CC3-49D9-9027-D4764F26FBF2}"/>
    <dgm:cxn modelId="{538B2F2D-A890-48A1-98F1-B0074443C18C}" type="presOf" srcId="{B7B8F310-2F13-4D01-8812-E69C3D911398}" destId="{D0332B61-182A-429F-8915-C52907E91567}" srcOrd="0" destOrd="0" presId="urn:microsoft.com/office/officeart/2008/layout/LinedList"/>
    <dgm:cxn modelId="{E582502D-77FE-4B44-9017-BC125CDF2A7E}" type="presOf" srcId="{592CC931-57FF-4BE6-85CD-244B5191B5D3}" destId="{ED411285-D11C-4A8C-BCD4-B2CA8F41D778}" srcOrd="0" destOrd="0" presId="urn:microsoft.com/office/officeart/2008/layout/LinedList"/>
    <dgm:cxn modelId="{D1E90338-0266-4CE9-92B9-F2FBCD9D68C8}" srcId="{24564B7A-2C01-4F98-B37C-C5820139BC5B}" destId="{7256492D-8730-41D7-B3F8-778C87B706C8}" srcOrd="2" destOrd="0" parTransId="{D322EB8A-6C75-40C6-B07B-75C2AE61050D}" sibTransId="{64BB1906-50F3-4654-B957-E8C94207CEA5}"/>
    <dgm:cxn modelId="{487C393B-445F-4100-9056-88D8F8AA0DF2}" type="presOf" srcId="{24564B7A-2C01-4F98-B37C-C5820139BC5B}" destId="{97A7EAAE-4AC2-49E7-9179-5D04D68F5F80}" srcOrd="0" destOrd="0" presId="urn:microsoft.com/office/officeart/2008/layout/LinedList"/>
    <dgm:cxn modelId="{8D70FD5F-0234-493D-966D-AE2CAA1AA722}" srcId="{24564B7A-2C01-4F98-B37C-C5820139BC5B}" destId="{592CC931-57FF-4BE6-85CD-244B5191B5D3}" srcOrd="4" destOrd="0" parTransId="{BCA4D6A4-EAAE-4621-B908-37C7575B17E7}" sibTransId="{02556822-DFDE-42A6-9966-EA8AFBEB2D59}"/>
    <dgm:cxn modelId="{8C9B987F-72F5-4AA9-BF55-82AE611F17AA}" srcId="{24564B7A-2C01-4F98-B37C-C5820139BC5B}" destId="{8B97932B-05DE-4AA8-8D62-ED8A77C0BB07}" srcOrd="5" destOrd="0" parTransId="{573AD366-2D06-4D5B-8C0F-D49B4CB8F000}" sibTransId="{8057255D-D621-41C3-9701-3FBA1948B413}"/>
    <dgm:cxn modelId="{074F348A-CD7C-4693-A64C-C2DF86E738F0}" type="presOf" srcId="{6E5E39EB-3F59-4CBC-9026-34B6F626016E}" destId="{C8B17339-16EE-40B0-9B49-991AFCC808BE}" srcOrd="0" destOrd="0" presId="urn:microsoft.com/office/officeart/2008/layout/LinedList"/>
    <dgm:cxn modelId="{A62C0D8C-EF96-44DD-9CBB-407787B142DD}" type="presOf" srcId="{8B97932B-05DE-4AA8-8D62-ED8A77C0BB07}" destId="{A9719A90-3B1E-4886-B8DD-7FF59F926B0D}" srcOrd="0" destOrd="0" presId="urn:microsoft.com/office/officeart/2008/layout/LinedList"/>
    <dgm:cxn modelId="{007C07B8-BFF7-497B-B14F-D40219102C78}" type="presOf" srcId="{51F479F7-F016-4A9B-9D73-F1582D745E5A}" destId="{5865E501-FA49-4653-A483-4E6CAB511106}" srcOrd="0" destOrd="0" presId="urn:microsoft.com/office/officeart/2008/layout/LinedList"/>
    <dgm:cxn modelId="{035219C1-5BCB-4579-8C04-BDA4FB174E82}" type="presOf" srcId="{F8DBB92D-AEC1-44E1-8FED-58F19503D12A}" destId="{C2EAE711-6F82-47CC-A1ED-B8F66D0E7BA0}" srcOrd="0" destOrd="0" presId="urn:microsoft.com/office/officeart/2008/layout/LinedList"/>
    <dgm:cxn modelId="{011F47D3-0086-4A3F-B794-874A371D48F1}" srcId="{24564B7A-2C01-4F98-B37C-C5820139BC5B}" destId="{B7B8F310-2F13-4D01-8812-E69C3D911398}" srcOrd="0" destOrd="0" parTransId="{561ED558-7E42-4B74-AF43-6A8C17A1A01B}" sibTransId="{FABD1284-29C2-4CA9-B654-373FB98AC4AD}"/>
    <dgm:cxn modelId="{6B3B1CF7-823B-4CF3-864F-A62125C4932D}" type="presOf" srcId="{7256492D-8730-41D7-B3F8-778C87B706C8}" destId="{8894B524-708F-4E80-B135-76CC0E591AEA}" srcOrd="0" destOrd="0" presId="urn:microsoft.com/office/officeart/2008/layout/LinedList"/>
    <dgm:cxn modelId="{0D788008-AF73-4E9D-8D2A-92D440678877}" type="presParOf" srcId="{97A7EAAE-4AC2-49E7-9179-5D04D68F5F80}" destId="{8416E9F5-80F0-4B69-B9FC-48239307FD6A}" srcOrd="0" destOrd="0" presId="urn:microsoft.com/office/officeart/2008/layout/LinedList"/>
    <dgm:cxn modelId="{46B9591E-BECB-4113-ABAF-1A995012D599}" type="presParOf" srcId="{97A7EAAE-4AC2-49E7-9179-5D04D68F5F80}" destId="{06263450-B08B-432F-A2B0-1209DE5EC279}" srcOrd="1" destOrd="0" presId="urn:microsoft.com/office/officeart/2008/layout/LinedList"/>
    <dgm:cxn modelId="{0DF439F3-D37F-4C12-AE65-696FD12FFE78}" type="presParOf" srcId="{06263450-B08B-432F-A2B0-1209DE5EC279}" destId="{D0332B61-182A-429F-8915-C52907E91567}" srcOrd="0" destOrd="0" presId="urn:microsoft.com/office/officeart/2008/layout/LinedList"/>
    <dgm:cxn modelId="{C6A3EA38-B090-4996-9CE4-A070E0155CA5}" type="presParOf" srcId="{06263450-B08B-432F-A2B0-1209DE5EC279}" destId="{2B72B9BB-DD5C-49D2-9E91-22F65421A86D}" srcOrd="1" destOrd="0" presId="urn:microsoft.com/office/officeart/2008/layout/LinedList"/>
    <dgm:cxn modelId="{BB797E31-A54E-4222-B608-329AE4635D14}" type="presParOf" srcId="{97A7EAAE-4AC2-49E7-9179-5D04D68F5F80}" destId="{8C6F1EFD-1498-44F5-8E97-99E04BEDD42E}" srcOrd="2" destOrd="0" presId="urn:microsoft.com/office/officeart/2008/layout/LinedList"/>
    <dgm:cxn modelId="{7B0C12A4-C627-40F2-B4B3-530E612D5E67}" type="presParOf" srcId="{97A7EAAE-4AC2-49E7-9179-5D04D68F5F80}" destId="{69DCB381-DAFD-44C1-A8DD-2E5CA0929B1A}" srcOrd="3" destOrd="0" presId="urn:microsoft.com/office/officeart/2008/layout/LinedList"/>
    <dgm:cxn modelId="{A5AD3F74-5F40-42B9-BA5D-8C78847069E0}" type="presParOf" srcId="{69DCB381-DAFD-44C1-A8DD-2E5CA0929B1A}" destId="{5865E501-FA49-4653-A483-4E6CAB511106}" srcOrd="0" destOrd="0" presId="urn:microsoft.com/office/officeart/2008/layout/LinedList"/>
    <dgm:cxn modelId="{12DC89B6-82B9-48D3-BA7F-6B97716DDB7E}" type="presParOf" srcId="{69DCB381-DAFD-44C1-A8DD-2E5CA0929B1A}" destId="{2E2038E3-3B86-49BC-BD62-6E25CD928403}" srcOrd="1" destOrd="0" presId="urn:microsoft.com/office/officeart/2008/layout/LinedList"/>
    <dgm:cxn modelId="{7F999A01-7F78-4DCF-BCA8-DEEA21B57FCF}" type="presParOf" srcId="{97A7EAAE-4AC2-49E7-9179-5D04D68F5F80}" destId="{C5438A9C-4C0B-46AB-A8F0-E63542E05308}" srcOrd="4" destOrd="0" presId="urn:microsoft.com/office/officeart/2008/layout/LinedList"/>
    <dgm:cxn modelId="{D9494CA3-3B49-4B6D-ACF3-DA823A697146}" type="presParOf" srcId="{97A7EAAE-4AC2-49E7-9179-5D04D68F5F80}" destId="{F13E1560-ADEC-400E-8C96-D9CE4C95C69A}" srcOrd="5" destOrd="0" presId="urn:microsoft.com/office/officeart/2008/layout/LinedList"/>
    <dgm:cxn modelId="{B4A084E4-BCF0-45EE-9A89-8C1D6BCB4CDC}" type="presParOf" srcId="{F13E1560-ADEC-400E-8C96-D9CE4C95C69A}" destId="{8894B524-708F-4E80-B135-76CC0E591AEA}" srcOrd="0" destOrd="0" presId="urn:microsoft.com/office/officeart/2008/layout/LinedList"/>
    <dgm:cxn modelId="{00765853-C0F5-4EF1-B532-E6496CEF09DB}" type="presParOf" srcId="{F13E1560-ADEC-400E-8C96-D9CE4C95C69A}" destId="{DECBB776-9DD7-4E1B-AAB4-B0560F12EBDC}" srcOrd="1" destOrd="0" presId="urn:microsoft.com/office/officeart/2008/layout/LinedList"/>
    <dgm:cxn modelId="{43D14F40-0F4B-4A6A-A045-F36E58D24445}" type="presParOf" srcId="{97A7EAAE-4AC2-49E7-9179-5D04D68F5F80}" destId="{01A2ED87-73D4-4B5F-A706-6D4B9CE7E61D}" srcOrd="6" destOrd="0" presId="urn:microsoft.com/office/officeart/2008/layout/LinedList"/>
    <dgm:cxn modelId="{615DB955-2BD5-4ABD-B9D0-58876A1277E0}" type="presParOf" srcId="{97A7EAAE-4AC2-49E7-9179-5D04D68F5F80}" destId="{DD07FCCF-07A8-4775-A307-AC7178F2832B}" srcOrd="7" destOrd="0" presId="urn:microsoft.com/office/officeart/2008/layout/LinedList"/>
    <dgm:cxn modelId="{229634E6-2ED8-4C2F-8BB6-B883355F2F99}" type="presParOf" srcId="{DD07FCCF-07A8-4775-A307-AC7178F2832B}" destId="{C2EAE711-6F82-47CC-A1ED-B8F66D0E7BA0}" srcOrd="0" destOrd="0" presId="urn:microsoft.com/office/officeart/2008/layout/LinedList"/>
    <dgm:cxn modelId="{1423D195-2EFA-49C7-A5DC-B7FBDD77CE3C}" type="presParOf" srcId="{DD07FCCF-07A8-4775-A307-AC7178F2832B}" destId="{D0D8E565-CC51-4E5A-8193-7E6DCABDBEA5}" srcOrd="1" destOrd="0" presId="urn:microsoft.com/office/officeart/2008/layout/LinedList"/>
    <dgm:cxn modelId="{9E5F4FD5-61FC-4892-9A74-E655D9700904}" type="presParOf" srcId="{97A7EAAE-4AC2-49E7-9179-5D04D68F5F80}" destId="{E324AE9C-3841-4DA1-966E-A3FFDC5A8B4D}" srcOrd="8" destOrd="0" presId="urn:microsoft.com/office/officeart/2008/layout/LinedList"/>
    <dgm:cxn modelId="{0EE19E23-0136-4D7F-8E5C-973F99097C06}" type="presParOf" srcId="{97A7EAAE-4AC2-49E7-9179-5D04D68F5F80}" destId="{009FBFB1-B721-4529-BA7B-4089540B9A9C}" srcOrd="9" destOrd="0" presId="urn:microsoft.com/office/officeart/2008/layout/LinedList"/>
    <dgm:cxn modelId="{504C865C-E5CA-4A1E-A810-C56F937B0DD1}" type="presParOf" srcId="{009FBFB1-B721-4529-BA7B-4089540B9A9C}" destId="{ED411285-D11C-4A8C-BCD4-B2CA8F41D778}" srcOrd="0" destOrd="0" presId="urn:microsoft.com/office/officeart/2008/layout/LinedList"/>
    <dgm:cxn modelId="{ABB2F9AD-0C67-4BA2-ABA7-B36E3FD6C047}" type="presParOf" srcId="{009FBFB1-B721-4529-BA7B-4089540B9A9C}" destId="{DC7F2552-CD4F-4947-A249-E17844490D86}" srcOrd="1" destOrd="0" presId="urn:microsoft.com/office/officeart/2008/layout/LinedList"/>
    <dgm:cxn modelId="{C819EEEA-B7B5-4104-839A-345AF697A349}" type="presParOf" srcId="{97A7EAAE-4AC2-49E7-9179-5D04D68F5F80}" destId="{0EC9DF69-E171-4921-91AD-60524A086146}" srcOrd="10" destOrd="0" presId="urn:microsoft.com/office/officeart/2008/layout/LinedList"/>
    <dgm:cxn modelId="{9EE5BA36-CBA2-441A-8F63-7F51C7C8E073}" type="presParOf" srcId="{97A7EAAE-4AC2-49E7-9179-5D04D68F5F80}" destId="{378995F3-F34D-47D8-AA40-2A29761B4847}" srcOrd="11" destOrd="0" presId="urn:microsoft.com/office/officeart/2008/layout/LinedList"/>
    <dgm:cxn modelId="{A9B7E9B2-A576-41A8-B2A2-6C7C640BD5FC}" type="presParOf" srcId="{378995F3-F34D-47D8-AA40-2A29761B4847}" destId="{A9719A90-3B1E-4886-B8DD-7FF59F926B0D}" srcOrd="0" destOrd="0" presId="urn:microsoft.com/office/officeart/2008/layout/LinedList"/>
    <dgm:cxn modelId="{3B68937B-9137-483F-B732-72A7335EF7AC}" type="presParOf" srcId="{378995F3-F34D-47D8-AA40-2A29761B4847}" destId="{9C7983FA-AEDD-472C-8095-7069BD9C0AE8}" srcOrd="1" destOrd="0" presId="urn:microsoft.com/office/officeart/2008/layout/LinedList"/>
    <dgm:cxn modelId="{95CF720A-B1E4-48FD-8F85-07A21710D8BF}" type="presParOf" srcId="{97A7EAAE-4AC2-49E7-9179-5D04D68F5F80}" destId="{D7AF1246-19D6-45F0-BA40-7C1CB2099E79}" srcOrd="12" destOrd="0" presId="urn:microsoft.com/office/officeart/2008/layout/LinedList"/>
    <dgm:cxn modelId="{F65FCDEC-345F-41ED-88A5-FC68D583D448}" type="presParOf" srcId="{97A7EAAE-4AC2-49E7-9179-5D04D68F5F80}" destId="{3C580F9B-42FE-4CE8-96AD-06C0BDE005D4}" srcOrd="13" destOrd="0" presId="urn:microsoft.com/office/officeart/2008/layout/LinedList"/>
    <dgm:cxn modelId="{01F46A19-C531-4D19-A219-C092FB12EDBC}" type="presParOf" srcId="{3C580F9B-42FE-4CE8-96AD-06C0BDE005D4}" destId="{C8B17339-16EE-40B0-9B49-991AFCC808BE}" srcOrd="0" destOrd="0" presId="urn:microsoft.com/office/officeart/2008/layout/LinedList"/>
    <dgm:cxn modelId="{196886B6-E140-4071-B4D5-D97FBA639883}" type="presParOf" srcId="{3C580F9B-42FE-4CE8-96AD-06C0BDE005D4}" destId="{3CF347EF-5176-4F06-BCAA-0F814F12F2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DA70A-0DAF-44A7-B37C-522CA2CE21DF}" type="doc">
      <dgm:prSet loTypeId="urn:microsoft.com/office/officeart/2005/8/layout/vList3" loCatId="list" qsTypeId="urn:microsoft.com/office/officeart/2005/8/quickstyle/3d2" qsCatId="3D" csTypeId="urn:microsoft.com/office/officeart/2005/8/colors/accent0_3" csCatId="mainScheme" phldr="1"/>
      <dgm:spPr/>
      <dgm:t>
        <a:bodyPr/>
        <a:lstStyle/>
        <a:p>
          <a:endParaRPr lang="en-US"/>
        </a:p>
      </dgm:t>
    </dgm:pt>
    <dgm:pt modelId="{E208B825-B934-4505-BB5B-D70D8BB29935}">
      <dgm:prSet phldrT="[Text]"/>
      <dgm:spPr/>
      <dgm:t>
        <a:bodyPr/>
        <a:lstStyle/>
        <a:p>
          <a:r>
            <a:rPr lang="en-US" dirty="0"/>
            <a:t>Language Instruction</a:t>
          </a:r>
        </a:p>
      </dgm:t>
      <dgm:extLst>
        <a:ext uri="{E40237B7-FDA0-4F09-8148-C483321AD2D9}">
          <dgm14:cNvPr xmlns:dgm14="http://schemas.microsoft.com/office/drawing/2010/diagram" id="0" name="" descr="Language Instruction&#10;"/>
        </a:ext>
      </dgm:extLst>
    </dgm:pt>
    <dgm:pt modelId="{3B815ADD-35AD-4A90-BA72-E11692150976}" type="parTrans" cxnId="{0A8A1CB2-E0C3-4F66-806A-A0BE6FBB2998}">
      <dgm:prSet/>
      <dgm:spPr/>
      <dgm:t>
        <a:bodyPr/>
        <a:lstStyle/>
        <a:p>
          <a:endParaRPr lang="en-US"/>
        </a:p>
      </dgm:t>
    </dgm:pt>
    <dgm:pt modelId="{A3A29B5A-6DF4-4B36-9B1E-79A558923461}" type="sibTrans" cxnId="{0A8A1CB2-E0C3-4F66-806A-A0BE6FBB2998}">
      <dgm:prSet/>
      <dgm:spPr/>
      <dgm:t>
        <a:bodyPr/>
        <a:lstStyle/>
        <a:p>
          <a:endParaRPr lang="en-US"/>
        </a:p>
      </dgm:t>
    </dgm:pt>
    <dgm:pt modelId="{6AC9960A-3482-4EE4-8293-ABE451A35F05}">
      <dgm:prSet phldrT="[Text]"/>
      <dgm:spPr/>
      <dgm:t>
        <a:bodyPr/>
        <a:lstStyle/>
        <a:p>
          <a:r>
            <a:rPr lang="en-US" dirty="0"/>
            <a:t>Professional Development</a:t>
          </a:r>
        </a:p>
      </dgm:t>
      <dgm:extLst>
        <a:ext uri="{E40237B7-FDA0-4F09-8148-C483321AD2D9}">
          <dgm14:cNvPr xmlns:dgm14="http://schemas.microsoft.com/office/drawing/2010/diagram" id="0" name="" descr="Professional Development&#10;"/>
        </a:ext>
      </dgm:extLst>
    </dgm:pt>
    <dgm:pt modelId="{B4D0A511-1D55-4002-B588-A22B315058CA}" type="parTrans" cxnId="{A271881A-8E18-40B9-B37A-41B51E896825}">
      <dgm:prSet/>
      <dgm:spPr/>
      <dgm:t>
        <a:bodyPr/>
        <a:lstStyle/>
        <a:p>
          <a:endParaRPr lang="en-US"/>
        </a:p>
      </dgm:t>
    </dgm:pt>
    <dgm:pt modelId="{731BE230-FFCC-42CD-A2B1-E7B407290D06}" type="sibTrans" cxnId="{A271881A-8E18-40B9-B37A-41B51E896825}">
      <dgm:prSet/>
      <dgm:spPr/>
      <dgm:t>
        <a:bodyPr/>
        <a:lstStyle/>
        <a:p>
          <a:endParaRPr lang="en-US"/>
        </a:p>
      </dgm:t>
    </dgm:pt>
    <dgm:pt modelId="{88C10C8E-60C1-4680-B6D7-69032858E623}">
      <dgm:prSet phldrT="[Text]"/>
      <dgm:spPr/>
      <dgm:t>
        <a:bodyPr/>
        <a:lstStyle/>
        <a:p>
          <a:r>
            <a:rPr lang="en-US" dirty="0"/>
            <a:t>Academic Achievement</a:t>
          </a:r>
        </a:p>
      </dgm:t>
      <dgm:extLst>
        <a:ext uri="{E40237B7-FDA0-4F09-8148-C483321AD2D9}">
          <dgm14:cNvPr xmlns:dgm14="http://schemas.microsoft.com/office/drawing/2010/diagram" id="0" name="" descr="Academic Achievement&#10;"/>
        </a:ext>
      </dgm:extLst>
    </dgm:pt>
    <dgm:pt modelId="{85FD3C7E-9C2F-4961-8328-BC897BDA31D8}" type="parTrans" cxnId="{BFC74078-80D8-444A-8BCE-DA71D8D30D34}">
      <dgm:prSet/>
      <dgm:spPr/>
      <dgm:t>
        <a:bodyPr/>
        <a:lstStyle/>
        <a:p>
          <a:endParaRPr lang="en-US"/>
        </a:p>
      </dgm:t>
    </dgm:pt>
    <dgm:pt modelId="{3FCB58B4-08BD-447C-A777-DE4795EC3327}" type="sibTrans" cxnId="{BFC74078-80D8-444A-8BCE-DA71D8D30D34}">
      <dgm:prSet/>
      <dgm:spPr/>
      <dgm:t>
        <a:bodyPr/>
        <a:lstStyle/>
        <a:p>
          <a:endParaRPr lang="en-US"/>
        </a:p>
      </dgm:t>
    </dgm:pt>
    <dgm:pt modelId="{913A4FE1-2558-4446-8673-F09FCBB2D5CC}">
      <dgm:prSet phldrT="[Text]"/>
      <dgm:spPr/>
      <dgm:t>
        <a:bodyPr/>
        <a:lstStyle/>
        <a:p>
          <a:r>
            <a:rPr lang="en-US" dirty="0"/>
            <a:t>Family and Community Programs</a:t>
          </a:r>
        </a:p>
      </dgm:t>
      <dgm:extLst>
        <a:ext uri="{E40237B7-FDA0-4F09-8148-C483321AD2D9}">
          <dgm14:cNvPr xmlns:dgm14="http://schemas.microsoft.com/office/drawing/2010/diagram" id="0" name="" descr="Family and Community Programs&#10;"/>
        </a:ext>
      </dgm:extLst>
    </dgm:pt>
    <dgm:pt modelId="{A841B33E-EFF5-4E77-A66C-CAB61B8027A1}" type="parTrans" cxnId="{3A78EC2C-5E26-4A61-A631-3DFABC97B29A}">
      <dgm:prSet/>
      <dgm:spPr/>
      <dgm:t>
        <a:bodyPr/>
        <a:lstStyle/>
        <a:p>
          <a:endParaRPr lang="en-US"/>
        </a:p>
      </dgm:t>
    </dgm:pt>
    <dgm:pt modelId="{552E8A4A-6ACD-43B3-AD60-3E60391CCCF2}" type="sibTrans" cxnId="{3A78EC2C-5E26-4A61-A631-3DFABC97B29A}">
      <dgm:prSet/>
      <dgm:spPr/>
      <dgm:t>
        <a:bodyPr/>
        <a:lstStyle/>
        <a:p>
          <a:endParaRPr lang="en-US"/>
        </a:p>
      </dgm:t>
    </dgm:pt>
    <dgm:pt modelId="{36CB4446-5520-4022-979C-DB5A5757B5CA}">
      <dgm:prSet phldrT="[Text]"/>
      <dgm:spPr/>
      <dgm:t>
        <a:bodyPr/>
        <a:lstStyle/>
        <a:p>
          <a:r>
            <a:rPr lang="en-US" dirty="0"/>
            <a:t>Materials</a:t>
          </a:r>
        </a:p>
      </dgm:t>
      <dgm:extLst>
        <a:ext uri="{E40237B7-FDA0-4F09-8148-C483321AD2D9}">
          <dgm14:cNvPr xmlns:dgm14="http://schemas.microsoft.com/office/drawing/2010/diagram" id="0" name="" descr="Materials&#10;"/>
        </a:ext>
      </dgm:extLst>
    </dgm:pt>
    <dgm:pt modelId="{3E5663C7-7265-4CA7-8694-D7297A02BAC2}" type="parTrans" cxnId="{8A5FE879-4CA3-4FE8-9672-3F9E18CE55E9}">
      <dgm:prSet/>
      <dgm:spPr/>
      <dgm:t>
        <a:bodyPr/>
        <a:lstStyle/>
        <a:p>
          <a:endParaRPr lang="en-US"/>
        </a:p>
      </dgm:t>
    </dgm:pt>
    <dgm:pt modelId="{0A1847E0-711C-4B91-B93C-F13A17F5D039}" type="sibTrans" cxnId="{8A5FE879-4CA3-4FE8-9672-3F9E18CE55E9}">
      <dgm:prSet/>
      <dgm:spPr/>
      <dgm:t>
        <a:bodyPr/>
        <a:lstStyle/>
        <a:p>
          <a:endParaRPr lang="en-US"/>
        </a:p>
      </dgm:t>
    </dgm:pt>
    <dgm:pt modelId="{967D0EF8-5D57-45DC-A69D-688E579A12D2}">
      <dgm:prSet phldrT="[Text]"/>
      <dgm:spPr/>
      <dgm:t>
        <a:bodyPr/>
        <a:lstStyle/>
        <a:p>
          <a:r>
            <a:rPr lang="en-US" dirty="0"/>
            <a:t>Technology</a:t>
          </a:r>
        </a:p>
      </dgm:t>
      <dgm:extLst>
        <a:ext uri="{E40237B7-FDA0-4F09-8148-C483321AD2D9}">
          <dgm14:cNvPr xmlns:dgm14="http://schemas.microsoft.com/office/drawing/2010/diagram" id="0" name="" descr="Technology&#10;"/>
        </a:ext>
      </dgm:extLst>
    </dgm:pt>
    <dgm:pt modelId="{1C373DD4-59A6-4A78-8BB8-81163C968AFB}" type="parTrans" cxnId="{8E146F43-44B2-44B6-BCFA-6816BAD0DCFC}">
      <dgm:prSet/>
      <dgm:spPr/>
      <dgm:t>
        <a:bodyPr/>
        <a:lstStyle/>
        <a:p>
          <a:endParaRPr lang="en-US"/>
        </a:p>
      </dgm:t>
    </dgm:pt>
    <dgm:pt modelId="{612D9A9C-608C-4B47-8305-801EC1A17AD3}" type="sibTrans" cxnId="{8E146F43-44B2-44B6-BCFA-6816BAD0DCFC}">
      <dgm:prSet/>
      <dgm:spPr/>
      <dgm:t>
        <a:bodyPr/>
        <a:lstStyle/>
        <a:p>
          <a:endParaRPr lang="en-US"/>
        </a:p>
      </dgm:t>
    </dgm:pt>
    <dgm:pt modelId="{C9C3A408-49FF-47F9-8F56-F5D939BDBD28}">
      <dgm:prSet phldrT="[Text]"/>
      <dgm:spPr/>
      <dgm:t>
        <a:bodyPr/>
        <a:lstStyle/>
        <a:p>
          <a:r>
            <a:rPr lang="en-US" dirty="0"/>
            <a:t>Administrative Expenses</a:t>
          </a:r>
        </a:p>
      </dgm:t>
      <dgm:extLst>
        <a:ext uri="{E40237B7-FDA0-4F09-8148-C483321AD2D9}">
          <dgm14:cNvPr xmlns:dgm14="http://schemas.microsoft.com/office/drawing/2010/diagram" id="0" name="" descr="Administrative Expenses&#10;"/>
        </a:ext>
      </dgm:extLst>
    </dgm:pt>
    <dgm:pt modelId="{9517233B-9EE1-4535-89A7-ADD1E2CE9796}" type="parTrans" cxnId="{D78C0F24-CA15-498E-80F4-D992CE1D1190}">
      <dgm:prSet/>
      <dgm:spPr/>
      <dgm:t>
        <a:bodyPr/>
        <a:lstStyle/>
        <a:p>
          <a:endParaRPr lang="en-US"/>
        </a:p>
      </dgm:t>
    </dgm:pt>
    <dgm:pt modelId="{616FB900-09DA-4E71-B7C0-F6F6CE328379}" type="sibTrans" cxnId="{D78C0F24-CA15-498E-80F4-D992CE1D1190}">
      <dgm:prSet/>
      <dgm:spPr/>
      <dgm:t>
        <a:bodyPr/>
        <a:lstStyle/>
        <a:p>
          <a:endParaRPr lang="en-US"/>
        </a:p>
      </dgm:t>
    </dgm:pt>
    <dgm:pt modelId="{24B44379-6B0B-48BE-99E3-1F81594A5023}" type="pres">
      <dgm:prSet presAssocID="{4F3DA70A-0DAF-44A7-B37C-522CA2CE21DF}" presName="linearFlow" presStyleCnt="0">
        <dgm:presLayoutVars>
          <dgm:dir/>
          <dgm:resizeHandles val="exact"/>
        </dgm:presLayoutVars>
      </dgm:prSet>
      <dgm:spPr/>
    </dgm:pt>
    <dgm:pt modelId="{95EA3C11-C63B-4E4B-B306-6804C1E64CF0}" type="pres">
      <dgm:prSet presAssocID="{E208B825-B934-4505-BB5B-D70D8BB29935}" presName="composite" presStyleCnt="0"/>
      <dgm:spPr/>
    </dgm:pt>
    <dgm:pt modelId="{CA6B9F00-EB00-4648-885B-7AF211C6EB33}" type="pres">
      <dgm:prSet presAssocID="{E208B825-B934-4505-BB5B-D70D8BB29935}"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DFA3491-671A-4740-880E-7A86ED0BEBC1}" type="pres">
      <dgm:prSet presAssocID="{E208B825-B934-4505-BB5B-D70D8BB29935}" presName="txShp" presStyleLbl="node1" presStyleIdx="0" presStyleCnt="7" custLinFactNeighborY="-71">
        <dgm:presLayoutVars>
          <dgm:bulletEnabled val="1"/>
        </dgm:presLayoutVars>
      </dgm:prSet>
      <dgm:spPr/>
    </dgm:pt>
    <dgm:pt modelId="{31F1489C-CBE5-4A40-9923-23E312D10902}" type="pres">
      <dgm:prSet presAssocID="{A3A29B5A-6DF4-4B36-9B1E-79A558923461}" presName="spacing" presStyleCnt="0"/>
      <dgm:spPr/>
    </dgm:pt>
    <dgm:pt modelId="{4167CE8C-4E0A-47A0-8F82-E7056A0B4E3C}" type="pres">
      <dgm:prSet presAssocID="{6AC9960A-3482-4EE4-8293-ABE451A35F05}" presName="composite" presStyleCnt="0"/>
      <dgm:spPr/>
    </dgm:pt>
    <dgm:pt modelId="{50A5D93C-8A75-420D-8E3D-161F9FFF61E7}" type="pres">
      <dgm:prSet presAssocID="{6AC9960A-3482-4EE4-8293-ABE451A35F05}" presName="imgShp" presStyleLbl="fgImgPlace1" presStyleIdx="1"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843A7B7-B6C9-4E96-840A-93796641BF48}" type="pres">
      <dgm:prSet presAssocID="{6AC9960A-3482-4EE4-8293-ABE451A35F05}" presName="txShp" presStyleLbl="node1" presStyleIdx="1" presStyleCnt="7">
        <dgm:presLayoutVars>
          <dgm:bulletEnabled val="1"/>
        </dgm:presLayoutVars>
      </dgm:prSet>
      <dgm:spPr/>
    </dgm:pt>
    <dgm:pt modelId="{F13BBB29-BB88-46EF-A296-EB6A8431A794}" type="pres">
      <dgm:prSet presAssocID="{731BE230-FFCC-42CD-A2B1-E7B407290D06}" presName="spacing" presStyleCnt="0"/>
      <dgm:spPr/>
    </dgm:pt>
    <dgm:pt modelId="{7618C584-ACB6-4182-A21A-509FD6B7BE5A}" type="pres">
      <dgm:prSet presAssocID="{88C10C8E-60C1-4680-B6D7-69032858E623}" presName="composite" presStyleCnt="0"/>
      <dgm:spPr/>
    </dgm:pt>
    <dgm:pt modelId="{3A4D8D81-7FF6-4D7F-9B1A-6166340ACC15}" type="pres">
      <dgm:prSet presAssocID="{88C10C8E-60C1-4680-B6D7-69032858E623}" presName="imgShp" presStyleLbl="fgImgPlace1" presStyleIdx="2"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3474DC-2A6E-443B-BDE9-B8854F53F90D}" type="pres">
      <dgm:prSet presAssocID="{88C10C8E-60C1-4680-B6D7-69032858E623}" presName="txShp" presStyleLbl="node1" presStyleIdx="2" presStyleCnt="7">
        <dgm:presLayoutVars>
          <dgm:bulletEnabled val="1"/>
        </dgm:presLayoutVars>
      </dgm:prSet>
      <dgm:spPr/>
    </dgm:pt>
    <dgm:pt modelId="{F488E942-8F7A-4A06-8A16-214920CB1618}" type="pres">
      <dgm:prSet presAssocID="{3FCB58B4-08BD-447C-A777-DE4795EC3327}" presName="spacing" presStyleCnt="0"/>
      <dgm:spPr/>
    </dgm:pt>
    <dgm:pt modelId="{052B5282-4E66-457B-A6CF-24CD84F744E9}" type="pres">
      <dgm:prSet presAssocID="{913A4FE1-2558-4446-8673-F09FCBB2D5CC}" presName="composite" presStyleCnt="0"/>
      <dgm:spPr/>
    </dgm:pt>
    <dgm:pt modelId="{2291A59E-F5F6-4072-94EB-98E0EAB823E6}" type="pres">
      <dgm:prSet presAssocID="{913A4FE1-2558-4446-8673-F09FCBB2D5CC}" presName="imgShp" presStyleLbl="fgImgPlace1" presStyleIdx="3"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DB31D9E-9FD9-4D77-8FDF-DFFE9A1B5B35}" type="pres">
      <dgm:prSet presAssocID="{913A4FE1-2558-4446-8673-F09FCBB2D5CC}" presName="txShp" presStyleLbl="node1" presStyleIdx="3" presStyleCnt="7">
        <dgm:presLayoutVars>
          <dgm:bulletEnabled val="1"/>
        </dgm:presLayoutVars>
      </dgm:prSet>
      <dgm:spPr/>
    </dgm:pt>
    <dgm:pt modelId="{071E1652-294E-44F0-A54A-3D51EF9C6742}" type="pres">
      <dgm:prSet presAssocID="{552E8A4A-6ACD-43B3-AD60-3E60391CCCF2}" presName="spacing" presStyleCnt="0"/>
      <dgm:spPr/>
    </dgm:pt>
    <dgm:pt modelId="{F3026428-39F6-4729-93B4-547262E63F4B}" type="pres">
      <dgm:prSet presAssocID="{36CB4446-5520-4022-979C-DB5A5757B5CA}" presName="composite" presStyleCnt="0"/>
      <dgm:spPr/>
    </dgm:pt>
    <dgm:pt modelId="{65E8DA85-2ACE-409B-B785-D8713B896CE0}" type="pres">
      <dgm:prSet presAssocID="{36CB4446-5520-4022-979C-DB5A5757B5CA}" presName="imgShp" presStyleLbl="fgImgPlace1" presStyleIdx="4"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A72D78-AEBA-4C71-81C6-DB600EF0872E}" type="pres">
      <dgm:prSet presAssocID="{36CB4446-5520-4022-979C-DB5A5757B5CA}" presName="txShp" presStyleLbl="node1" presStyleIdx="4" presStyleCnt="7">
        <dgm:presLayoutVars>
          <dgm:bulletEnabled val="1"/>
        </dgm:presLayoutVars>
      </dgm:prSet>
      <dgm:spPr/>
    </dgm:pt>
    <dgm:pt modelId="{A8311293-3AA1-461F-9CA8-7544D5C00E40}" type="pres">
      <dgm:prSet presAssocID="{0A1847E0-711C-4B91-B93C-F13A17F5D039}" presName="spacing" presStyleCnt="0"/>
      <dgm:spPr/>
    </dgm:pt>
    <dgm:pt modelId="{DD28145C-B38E-424D-82D3-179B40461314}" type="pres">
      <dgm:prSet presAssocID="{967D0EF8-5D57-45DC-A69D-688E579A12D2}" presName="composite" presStyleCnt="0"/>
      <dgm:spPr/>
    </dgm:pt>
    <dgm:pt modelId="{103CF729-D8C0-4784-902E-5E9E1D0B6141}" type="pres">
      <dgm:prSet presAssocID="{967D0EF8-5D57-45DC-A69D-688E579A12D2}" presName="imgShp" presStyleLbl="fgImgPlace1" presStyleIdx="5"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70B78B-E464-4D20-8DD1-AC3C8F26A672}" type="pres">
      <dgm:prSet presAssocID="{967D0EF8-5D57-45DC-A69D-688E579A12D2}" presName="txShp" presStyleLbl="node1" presStyleIdx="5" presStyleCnt="7">
        <dgm:presLayoutVars>
          <dgm:bulletEnabled val="1"/>
        </dgm:presLayoutVars>
      </dgm:prSet>
      <dgm:spPr/>
    </dgm:pt>
    <dgm:pt modelId="{D38A2244-BB4B-4A20-9298-C58DA52F2DE8}" type="pres">
      <dgm:prSet presAssocID="{612D9A9C-608C-4B47-8305-801EC1A17AD3}" presName="spacing" presStyleCnt="0"/>
      <dgm:spPr/>
    </dgm:pt>
    <dgm:pt modelId="{635746B4-FF61-487F-8F2B-C67EBC71D777}" type="pres">
      <dgm:prSet presAssocID="{C9C3A408-49FF-47F9-8F56-F5D939BDBD28}" presName="composite" presStyleCnt="0"/>
      <dgm:spPr/>
    </dgm:pt>
    <dgm:pt modelId="{353A4671-F56D-426E-BCD8-2A26B4D227FA}" type="pres">
      <dgm:prSet presAssocID="{C9C3A408-49FF-47F9-8F56-F5D939BDBD28}" presName="imgShp" presStyleLbl="fgImgPlace1" presStyleIdx="6"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C20CC84-4B79-4163-B8E9-DE6125D9ECF2}" type="pres">
      <dgm:prSet presAssocID="{C9C3A408-49FF-47F9-8F56-F5D939BDBD28}" presName="txShp" presStyleLbl="node1" presStyleIdx="6" presStyleCnt="7">
        <dgm:presLayoutVars>
          <dgm:bulletEnabled val="1"/>
        </dgm:presLayoutVars>
      </dgm:prSet>
      <dgm:spPr/>
    </dgm:pt>
  </dgm:ptLst>
  <dgm:cxnLst>
    <dgm:cxn modelId="{A271881A-8E18-40B9-B37A-41B51E896825}" srcId="{4F3DA70A-0DAF-44A7-B37C-522CA2CE21DF}" destId="{6AC9960A-3482-4EE4-8293-ABE451A35F05}" srcOrd="1" destOrd="0" parTransId="{B4D0A511-1D55-4002-B588-A22B315058CA}" sibTransId="{731BE230-FFCC-42CD-A2B1-E7B407290D06}"/>
    <dgm:cxn modelId="{D78C0F24-CA15-498E-80F4-D992CE1D1190}" srcId="{4F3DA70A-0DAF-44A7-B37C-522CA2CE21DF}" destId="{C9C3A408-49FF-47F9-8F56-F5D939BDBD28}" srcOrd="6" destOrd="0" parTransId="{9517233B-9EE1-4535-89A7-ADD1E2CE9796}" sibTransId="{616FB900-09DA-4E71-B7C0-F6F6CE328379}"/>
    <dgm:cxn modelId="{3A78EC2C-5E26-4A61-A631-3DFABC97B29A}" srcId="{4F3DA70A-0DAF-44A7-B37C-522CA2CE21DF}" destId="{913A4FE1-2558-4446-8673-F09FCBB2D5CC}" srcOrd="3" destOrd="0" parTransId="{A841B33E-EFF5-4E77-A66C-CAB61B8027A1}" sibTransId="{552E8A4A-6ACD-43B3-AD60-3E60391CCCF2}"/>
    <dgm:cxn modelId="{BB5F3E38-F4C9-49CD-96E6-C46C76ED7A45}" type="presOf" srcId="{6AC9960A-3482-4EE4-8293-ABE451A35F05}" destId="{A843A7B7-B6C9-4E96-840A-93796641BF48}" srcOrd="0" destOrd="0" presId="urn:microsoft.com/office/officeart/2005/8/layout/vList3"/>
    <dgm:cxn modelId="{8E146F43-44B2-44B6-BCFA-6816BAD0DCFC}" srcId="{4F3DA70A-0DAF-44A7-B37C-522CA2CE21DF}" destId="{967D0EF8-5D57-45DC-A69D-688E579A12D2}" srcOrd="5" destOrd="0" parTransId="{1C373DD4-59A6-4A78-8BB8-81163C968AFB}" sibTransId="{612D9A9C-608C-4B47-8305-801EC1A17AD3}"/>
    <dgm:cxn modelId="{43551847-3E99-4113-A7C9-DEDAD86D1505}" type="presOf" srcId="{C9C3A408-49FF-47F9-8F56-F5D939BDBD28}" destId="{AC20CC84-4B79-4163-B8E9-DE6125D9ECF2}" srcOrd="0" destOrd="0" presId="urn:microsoft.com/office/officeart/2005/8/layout/vList3"/>
    <dgm:cxn modelId="{20083A49-3B2C-4E94-B9CB-F47158538175}" type="presOf" srcId="{967D0EF8-5D57-45DC-A69D-688E579A12D2}" destId="{1270B78B-E464-4D20-8DD1-AC3C8F26A672}" srcOrd="0" destOrd="0" presId="urn:microsoft.com/office/officeart/2005/8/layout/vList3"/>
    <dgm:cxn modelId="{2739764C-2E04-4BA9-AF20-B437D0084B99}" type="presOf" srcId="{88C10C8E-60C1-4680-B6D7-69032858E623}" destId="{CD3474DC-2A6E-443B-BDE9-B8854F53F90D}" srcOrd="0" destOrd="0" presId="urn:microsoft.com/office/officeart/2005/8/layout/vList3"/>
    <dgm:cxn modelId="{6E55BC50-DFFA-444E-96C7-3BB75480F987}" type="presOf" srcId="{913A4FE1-2558-4446-8673-F09FCBB2D5CC}" destId="{EDB31D9E-9FD9-4D77-8FDF-DFFE9A1B5B35}" srcOrd="0" destOrd="0" presId="urn:microsoft.com/office/officeart/2005/8/layout/vList3"/>
    <dgm:cxn modelId="{BFC74078-80D8-444A-8BCE-DA71D8D30D34}" srcId="{4F3DA70A-0DAF-44A7-B37C-522CA2CE21DF}" destId="{88C10C8E-60C1-4680-B6D7-69032858E623}" srcOrd="2" destOrd="0" parTransId="{85FD3C7E-9C2F-4961-8328-BC897BDA31D8}" sibTransId="{3FCB58B4-08BD-447C-A777-DE4795EC3327}"/>
    <dgm:cxn modelId="{8A5FE879-4CA3-4FE8-9672-3F9E18CE55E9}" srcId="{4F3DA70A-0DAF-44A7-B37C-522CA2CE21DF}" destId="{36CB4446-5520-4022-979C-DB5A5757B5CA}" srcOrd="4" destOrd="0" parTransId="{3E5663C7-7265-4CA7-8694-D7297A02BAC2}" sibTransId="{0A1847E0-711C-4B91-B93C-F13A17F5D039}"/>
    <dgm:cxn modelId="{19A6B77E-9C2F-475D-919E-7FD438C1ABA4}" type="presOf" srcId="{36CB4446-5520-4022-979C-DB5A5757B5CA}" destId="{AEA72D78-AEBA-4C71-81C6-DB600EF0872E}" srcOrd="0" destOrd="0" presId="urn:microsoft.com/office/officeart/2005/8/layout/vList3"/>
    <dgm:cxn modelId="{28FE4A88-F8C4-41C9-8095-F9A7BE34D186}" type="presOf" srcId="{4F3DA70A-0DAF-44A7-B37C-522CA2CE21DF}" destId="{24B44379-6B0B-48BE-99E3-1F81594A5023}" srcOrd="0" destOrd="0" presId="urn:microsoft.com/office/officeart/2005/8/layout/vList3"/>
    <dgm:cxn modelId="{0FCDF38D-84EA-48E9-A168-CE21D2080E8C}" type="presOf" srcId="{E208B825-B934-4505-BB5B-D70D8BB29935}" destId="{DDFA3491-671A-4740-880E-7A86ED0BEBC1}" srcOrd="0" destOrd="0" presId="urn:microsoft.com/office/officeart/2005/8/layout/vList3"/>
    <dgm:cxn modelId="{0A8A1CB2-E0C3-4F66-806A-A0BE6FBB2998}" srcId="{4F3DA70A-0DAF-44A7-B37C-522CA2CE21DF}" destId="{E208B825-B934-4505-BB5B-D70D8BB29935}" srcOrd="0" destOrd="0" parTransId="{3B815ADD-35AD-4A90-BA72-E11692150976}" sibTransId="{A3A29B5A-6DF4-4B36-9B1E-79A558923461}"/>
    <dgm:cxn modelId="{E170F536-6819-4F55-9307-021D6D8FE1A9}" type="presParOf" srcId="{24B44379-6B0B-48BE-99E3-1F81594A5023}" destId="{95EA3C11-C63B-4E4B-B306-6804C1E64CF0}" srcOrd="0" destOrd="0" presId="urn:microsoft.com/office/officeart/2005/8/layout/vList3"/>
    <dgm:cxn modelId="{B1C88C3D-1BD8-4A08-A19C-C412AA9E0D94}" type="presParOf" srcId="{95EA3C11-C63B-4E4B-B306-6804C1E64CF0}" destId="{CA6B9F00-EB00-4648-885B-7AF211C6EB33}" srcOrd="0" destOrd="0" presId="urn:microsoft.com/office/officeart/2005/8/layout/vList3"/>
    <dgm:cxn modelId="{760B15F4-6951-4FAB-B208-3923975F86C5}" type="presParOf" srcId="{95EA3C11-C63B-4E4B-B306-6804C1E64CF0}" destId="{DDFA3491-671A-4740-880E-7A86ED0BEBC1}" srcOrd="1" destOrd="0" presId="urn:microsoft.com/office/officeart/2005/8/layout/vList3"/>
    <dgm:cxn modelId="{AD6F1C83-16AF-4DE5-BC6F-1E2E555AB8A3}" type="presParOf" srcId="{24B44379-6B0B-48BE-99E3-1F81594A5023}" destId="{31F1489C-CBE5-4A40-9923-23E312D10902}" srcOrd="1" destOrd="0" presId="urn:microsoft.com/office/officeart/2005/8/layout/vList3"/>
    <dgm:cxn modelId="{D0D4E7E7-1B28-4771-BFA7-5843E5AC1970}" type="presParOf" srcId="{24B44379-6B0B-48BE-99E3-1F81594A5023}" destId="{4167CE8C-4E0A-47A0-8F82-E7056A0B4E3C}" srcOrd="2" destOrd="0" presId="urn:microsoft.com/office/officeart/2005/8/layout/vList3"/>
    <dgm:cxn modelId="{D0FA134E-84F2-446C-BD92-27762826A848}" type="presParOf" srcId="{4167CE8C-4E0A-47A0-8F82-E7056A0B4E3C}" destId="{50A5D93C-8A75-420D-8E3D-161F9FFF61E7}" srcOrd="0" destOrd="0" presId="urn:microsoft.com/office/officeart/2005/8/layout/vList3"/>
    <dgm:cxn modelId="{C8C9B78F-8571-4FA4-AB47-596CB6AB1BEE}" type="presParOf" srcId="{4167CE8C-4E0A-47A0-8F82-E7056A0B4E3C}" destId="{A843A7B7-B6C9-4E96-840A-93796641BF48}" srcOrd="1" destOrd="0" presId="urn:microsoft.com/office/officeart/2005/8/layout/vList3"/>
    <dgm:cxn modelId="{9DC832A4-955D-46E8-918F-2CFB69231FEB}" type="presParOf" srcId="{24B44379-6B0B-48BE-99E3-1F81594A5023}" destId="{F13BBB29-BB88-46EF-A296-EB6A8431A794}" srcOrd="3" destOrd="0" presId="urn:microsoft.com/office/officeart/2005/8/layout/vList3"/>
    <dgm:cxn modelId="{0D6CBE60-90ED-4AD2-8A2D-AEBC7BAA62DF}" type="presParOf" srcId="{24B44379-6B0B-48BE-99E3-1F81594A5023}" destId="{7618C584-ACB6-4182-A21A-509FD6B7BE5A}" srcOrd="4" destOrd="0" presId="urn:microsoft.com/office/officeart/2005/8/layout/vList3"/>
    <dgm:cxn modelId="{1CCB1066-760C-473B-8C94-113A56CDCE03}" type="presParOf" srcId="{7618C584-ACB6-4182-A21A-509FD6B7BE5A}" destId="{3A4D8D81-7FF6-4D7F-9B1A-6166340ACC15}" srcOrd="0" destOrd="0" presId="urn:microsoft.com/office/officeart/2005/8/layout/vList3"/>
    <dgm:cxn modelId="{4D1909CC-3F1A-42E3-9770-A9F3C59545D4}" type="presParOf" srcId="{7618C584-ACB6-4182-A21A-509FD6B7BE5A}" destId="{CD3474DC-2A6E-443B-BDE9-B8854F53F90D}" srcOrd="1" destOrd="0" presId="urn:microsoft.com/office/officeart/2005/8/layout/vList3"/>
    <dgm:cxn modelId="{B506B1F9-AB68-45CF-BB6F-C706E91C4B1B}" type="presParOf" srcId="{24B44379-6B0B-48BE-99E3-1F81594A5023}" destId="{F488E942-8F7A-4A06-8A16-214920CB1618}" srcOrd="5" destOrd="0" presId="urn:microsoft.com/office/officeart/2005/8/layout/vList3"/>
    <dgm:cxn modelId="{657E75F5-F471-4694-AAD0-E7340CC5F80E}" type="presParOf" srcId="{24B44379-6B0B-48BE-99E3-1F81594A5023}" destId="{052B5282-4E66-457B-A6CF-24CD84F744E9}" srcOrd="6" destOrd="0" presId="urn:microsoft.com/office/officeart/2005/8/layout/vList3"/>
    <dgm:cxn modelId="{DBDBE851-17C8-40B4-8008-610F560C791E}" type="presParOf" srcId="{052B5282-4E66-457B-A6CF-24CD84F744E9}" destId="{2291A59E-F5F6-4072-94EB-98E0EAB823E6}" srcOrd="0" destOrd="0" presId="urn:microsoft.com/office/officeart/2005/8/layout/vList3"/>
    <dgm:cxn modelId="{F1D4AF55-4B13-4600-83C1-301B0701A029}" type="presParOf" srcId="{052B5282-4E66-457B-A6CF-24CD84F744E9}" destId="{EDB31D9E-9FD9-4D77-8FDF-DFFE9A1B5B35}" srcOrd="1" destOrd="0" presId="urn:microsoft.com/office/officeart/2005/8/layout/vList3"/>
    <dgm:cxn modelId="{D8DA6674-27C4-4320-919E-A9BC19D1A2F0}" type="presParOf" srcId="{24B44379-6B0B-48BE-99E3-1F81594A5023}" destId="{071E1652-294E-44F0-A54A-3D51EF9C6742}" srcOrd="7" destOrd="0" presId="urn:microsoft.com/office/officeart/2005/8/layout/vList3"/>
    <dgm:cxn modelId="{225B8323-7462-4C22-A5AD-A69A7C15727D}" type="presParOf" srcId="{24B44379-6B0B-48BE-99E3-1F81594A5023}" destId="{F3026428-39F6-4729-93B4-547262E63F4B}" srcOrd="8" destOrd="0" presId="urn:microsoft.com/office/officeart/2005/8/layout/vList3"/>
    <dgm:cxn modelId="{DB9B997A-344E-49A4-B18B-2B3662B7AB4C}" type="presParOf" srcId="{F3026428-39F6-4729-93B4-547262E63F4B}" destId="{65E8DA85-2ACE-409B-B785-D8713B896CE0}" srcOrd="0" destOrd="0" presId="urn:microsoft.com/office/officeart/2005/8/layout/vList3"/>
    <dgm:cxn modelId="{19C94333-AFE6-4F29-A3E5-2C1ED8816E36}" type="presParOf" srcId="{F3026428-39F6-4729-93B4-547262E63F4B}" destId="{AEA72D78-AEBA-4C71-81C6-DB600EF0872E}" srcOrd="1" destOrd="0" presId="urn:microsoft.com/office/officeart/2005/8/layout/vList3"/>
    <dgm:cxn modelId="{83035828-0092-4230-8756-4A27B8CABCBF}" type="presParOf" srcId="{24B44379-6B0B-48BE-99E3-1F81594A5023}" destId="{A8311293-3AA1-461F-9CA8-7544D5C00E40}" srcOrd="9" destOrd="0" presId="urn:microsoft.com/office/officeart/2005/8/layout/vList3"/>
    <dgm:cxn modelId="{90BC6B32-D755-4DEB-BC69-CD3BD283C17E}" type="presParOf" srcId="{24B44379-6B0B-48BE-99E3-1F81594A5023}" destId="{DD28145C-B38E-424D-82D3-179B40461314}" srcOrd="10" destOrd="0" presId="urn:microsoft.com/office/officeart/2005/8/layout/vList3"/>
    <dgm:cxn modelId="{2863FCB1-D405-4303-B9A4-AFAFB1CD0FB4}" type="presParOf" srcId="{DD28145C-B38E-424D-82D3-179B40461314}" destId="{103CF729-D8C0-4784-902E-5E9E1D0B6141}" srcOrd="0" destOrd="0" presId="urn:microsoft.com/office/officeart/2005/8/layout/vList3"/>
    <dgm:cxn modelId="{25C6B2E2-F627-44AA-935E-E2C64541CCCC}" type="presParOf" srcId="{DD28145C-B38E-424D-82D3-179B40461314}" destId="{1270B78B-E464-4D20-8DD1-AC3C8F26A672}" srcOrd="1" destOrd="0" presId="urn:microsoft.com/office/officeart/2005/8/layout/vList3"/>
    <dgm:cxn modelId="{3E884428-C745-4AB4-A56A-D62C02E6C3F4}" type="presParOf" srcId="{24B44379-6B0B-48BE-99E3-1F81594A5023}" destId="{D38A2244-BB4B-4A20-9298-C58DA52F2DE8}" srcOrd="11" destOrd="0" presId="urn:microsoft.com/office/officeart/2005/8/layout/vList3"/>
    <dgm:cxn modelId="{4D8737E2-0F20-4C6B-AA69-95ECAFC508E2}" type="presParOf" srcId="{24B44379-6B0B-48BE-99E3-1F81594A5023}" destId="{635746B4-FF61-487F-8F2B-C67EBC71D777}" srcOrd="12" destOrd="0" presId="urn:microsoft.com/office/officeart/2005/8/layout/vList3"/>
    <dgm:cxn modelId="{58F5633C-4F90-4BF7-9079-DA75728B1E0D}" type="presParOf" srcId="{635746B4-FF61-487F-8F2B-C67EBC71D777}" destId="{353A4671-F56D-426E-BCD8-2A26B4D227FA}" srcOrd="0" destOrd="0" presId="urn:microsoft.com/office/officeart/2005/8/layout/vList3"/>
    <dgm:cxn modelId="{F1811B33-CA75-4865-B9B8-AF0878E01464}" type="presParOf" srcId="{635746B4-FF61-487F-8F2B-C67EBC71D777}" destId="{AC20CC84-4B79-4163-B8E9-DE6125D9ECF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FAEB9-3622-43BC-BF38-F4F311CBB22F}" type="doc">
      <dgm:prSet loTypeId="urn:microsoft.com/office/officeart/2005/8/layout/vList3" loCatId="list" qsTypeId="urn:microsoft.com/office/officeart/2005/8/quickstyle/3d2" qsCatId="3D" csTypeId="urn:microsoft.com/office/officeart/2005/8/colors/accent0_3" csCatId="mainScheme" phldr="1"/>
      <dgm:spPr/>
      <dgm:t>
        <a:bodyPr/>
        <a:lstStyle/>
        <a:p>
          <a:endParaRPr lang="en-US"/>
        </a:p>
      </dgm:t>
    </dgm:pt>
    <dgm:pt modelId="{EA6072F9-0A08-4DF7-8486-6E556C4B2497}">
      <dgm:prSet phldrT="[Text]"/>
      <dgm:spPr/>
      <dgm:t>
        <a:bodyPr/>
        <a:lstStyle/>
        <a:p>
          <a:r>
            <a:rPr lang="en-US" dirty="0"/>
            <a:t>Core EL Program</a:t>
          </a:r>
        </a:p>
      </dgm:t>
      <dgm:extLst>
        <a:ext uri="{E40237B7-FDA0-4F09-8148-C483321AD2D9}">
          <dgm14:cNvPr xmlns:dgm14="http://schemas.microsoft.com/office/drawing/2010/diagram" id="0" name="" descr="Core EL Program&#10;"/>
        </a:ext>
      </dgm:extLst>
    </dgm:pt>
    <dgm:pt modelId="{E85E02D8-4C67-4622-B55E-240F98337A9F}" type="parTrans" cxnId="{961BBD8A-3C49-4B62-B7B1-B172319C9EB1}">
      <dgm:prSet/>
      <dgm:spPr/>
      <dgm:t>
        <a:bodyPr/>
        <a:lstStyle/>
        <a:p>
          <a:endParaRPr lang="en-US"/>
        </a:p>
      </dgm:t>
    </dgm:pt>
    <dgm:pt modelId="{7B33726C-BC36-41CC-A19E-D779C18C97F8}" type="sibTrans" cxnId="{961BBD8A-3C49-4B62-B7B1-B172319C9EB1}">
      <dgm:prSet/>
      <dgm:spPr/>
      <dgm:t>
        <a:bodyPr/>
        <a:lstStyle/>
        <a:p>
          <a:endParaRPr lang="en-US"/>
        </a:p>
      </dgm:t>
    </dgm:pt>
    <dgm:pt modelId="{F95A528B-9627-49A6-AEF4-E03D1A47B4C8}">
      <dgm:prSet phldrT="[Text]"/>
      <dgm:spPr/>
      <dgm:t>
        <a:bodyPr/>
        <a:lstStyle/>
        <a:p>
          <a:r>
            <a:rPr lang="en-US" dirty="0"/>
            <a:t>Interpretation/Translation</a:t>
          </a:r>
        </a:p>
      </dgm:t>
      <dgm:extLst>
        <a:ext uri="{E40237B7-FDA0-4F09-8148-C483321AD2D9}">
          <dgm14:cNvPr xmlns:dgm14="http://schemas.microsoft.com/office/drawing/2010/diagram" id="0" name="" descr="Interpretation/Translation&#10;"/>
        </a:ext>
      </dgm:extLst>
    </dgm:pt>
    <dgm:pt modelId="{8253D842-0F6C-4A71-A9FB-9A4069A873D5}" type="parTrans" cxnId="{6BA64B86-3722-413B-8BE9-10025E97A0F3}">
      <dgm:prSet/>
      <dgm:spPr/>
      <dgm:t>
        <a:bodyPr/>
        <a:lstStyle/>
        <a:p>
          <a:endParaRPr lang="en-US"/>
        </a:p>
      </dgm:t>
    </dgm:pt>
    <dgm:pt modelId="{90CD4B8E-114E-47D3-A926-89D5932A67CF}" type="sibTrans" cxnId="{6BA64B86-3722-413B-8BE9-10025E97A0F3}">
      <dgm:prSet/>
      <dgm:spPr/>
      <dgm:t>
        <a:bodyPr/>
        <a:lstStyle/>
        <a:p>
          <a:endParaRPr lang="en-US"/>
        </a:p>
      </dgm:t>
    </dgm:pt>
    <dgm:pt modelId="{536A1CE0-16EC-489A-93F2-F2521823134E}">
      <dgm:prSet phldrT="[Text]"/>
      <dgm:spPr/>
      <dgm:t>
        <a:bodyPr/>
        <a:lstStyle/>
        <a:p>
          <a:r>
            <a:rPr lang="en-US" dirty="0"/>
            <a:t>Federal/State Mandated Assessments</a:t>
          </a:r>
        </a:p>
      </dgm:t>
      <dgm:extLst>
        <a:ext uri="{E40237B7-FDA0-4F09-8148-C483321AD2D9}">
          <dgm14:cNvPr xmlns:dgm14="http://schemas.microsoft.com/office/drawing/2010/diagram" id="0" name="" descr="Federal/State Mandated Assessments&#10;"/>
        </a:ext>
      </dgm:extLst>
    </dgm:pt>
    <dgm:pt modelId="{6867A039-1233-41E0-A3A6-8FDFF910C557}" type="parTrans" cxnId="{C3F6815D-104C-4A32-B07E-CE770C5B6D10}">
      <dgm:prSet/>
      <dgm:spPr/>
      <dgm:t>
        <a:bodyPr/>
        <a:lstStyle/>
        <a:p>
          <a:endParaRPr lang="en-US"/>
        </a:p>
      </dgm:t>
    </dgm:pt>
    <dgm:pt modelId="{19FE876B-F656-4CB3-A168-50FE1C10FB12}" type="sibTrans" cxnId="{C3F6815D-104C-4A32-B07E-CE770C5B6D10}">
      <dgm:prSet/>
      <dgm:spPr/>
      <dgm:t>
        <a:bodyPr/>
        <a:lstStyle/>
        <a:p>
          <a:endParaRPr lang="en-US"/>
        </a:p>
      </dgm:t>
    </dgm:pt>
    <dgm:pt modelId="{FC080A2D-8D48-4D13-A7B5-3CEAB3AD10E6}">
      <dgm:prSet phldrT="[Text]"/>
      <dgm:spPr/>
      <dgm:t>
        <a:bodyPr/>
        <a:lstStyle/>
        <a:p>
          <a:r>
            <a:rPr lang="en-US" dirty="0"/>
            <a:t>General Activities</a:t>
          </a:r>
        </a:p>
      </dgm:t>
      <dgm:extLst>
        <a:ext uri="{E40237B7-FDA0-4F09-8148-C483321AD2D9}">
          <dgm14:cNvPr xmlns:dgm14="http://schemas.microsoft.com/office/drawing/2010/diagram" id="0" name="" descr="General Activities&#10;"/>
        </a:ext>
      </dgm:extLst>
    </dgm:pt>
    <dgm:pt modelId="{84846E68-59AE-4A91-B766-C0E11F3087F7}" type="parTrans" cxnId="{BF6176C6-0941-495D-8DEA-A48FE6921C79}">
      <dgm:prSet/>
      <dgm:spPr/>
      <dgm:t>
        <a:bodyPr/>
        <a:lstStyle/>
        <a:p>
          <a:endParaRPr lang="en-US"/>
        </a:p>
      </dgm:t>
    </dgm:pt>
    <dgm:pt modelId="{30100DA6-148A-4161-A3BF-2F481504E461}" type="sibTrans" cxnId="{BF6176C6-0941-495D-8DEA-A48FE6921C79}">
      <dgm:prSet/>
      <dgm:spPr/>
      <dgm:t>
        <a:bodyPr/>
        <a:lstStyle/>
        <a:p>
          <a:endParaRPr lang="en-US"/>
        </a:p>
      </dgm:t>
    </dgm:pt>
    <dgm:pt modelId="{6673B6B6-0F0A-4604-ABB9-3AEDEF434620}">
      <dgm:prSet phldrT="[Text]"/>
      <dgm:spPr/>
      <dgm:t>
        <a:bodyPr/>
        <a:lstStyle/>
        <a:p>
          <a:r>
            <a:rPr lang="en-US" dirty="0"/>
            <a:t>Unlicensed Staff</a:t>
          </a:r>
        </a:p>
      </dgm:t>
      <dgm:extLst>
        <a:ext uri="{E40237B7-FDA0-4F09-8148-C483321AD2D9}">
          <dgm14:cNvPr xmlns:dgm14="http://schemas.microsoft.com/office/drawing/2010/diagram" id="0" name="" descr="Unlicensed Staff&#10;"/>
        </a:ext>
      </dgm:extLst>
    </dgm:pt>
    <dgm:pt modelId="{01A63057-DFD7-4255-B0C8-E4B5DEF9A436}" type="parTrans" cxnId="{31CC1BCC-7AF4-4670-A2C3-60F42CD43BC5}">
      <dgm:prSet/>
      <dgm:spPr/>
      <dgm:t>
        <a:bodyPr/>
        <a:lstStyle/>
        <a:p>
          <a:endParaRPr lang="en-US"/>
        </a:p>
      </dgm:t>
    </dgm:pt>
    <dgm:pt modelId="{5365AF45-5B28-478D-AEA4-0F4584E0827D}" type="sibTrans" cxnId="{31CC1BCC-7AF4-4670-A2C3-60F42CD43BC5}">
      <dgm:prSet/>
      <dgm:spPr/>
      <dgm:t>
        <a:bodyPr/>
        <a:lstStyle/>
        <a:p>
          <a:endParaRPr lang="en-US"/>
        </a:p>
      </dgm:t>
    </dgm:pt>
    <dgm:pt modelId="{C2CFA6A4-FCCE-4450-917C-E140DE4F4AEC}">
      <dgm:prSet phldrT="[Text]"/>
      <dgm:spPr/>
      <dgm:t>
        <a:bodyPr/>
        <a:lstStyle/>
        <a:p>
          <a:r>
            <a:rPr lang="en-US" dirty="0"/>
            <a:t>Fluent or Native English Speakers</a:t>
          </a:r>
        </a:p>
      </dgm:t>
      <dgm:extLst>
        <a:ext uri="{E40237B7-FDA0-4F09-8148-C483321AD2D9}">
          <dgm14:cNvPr xmlns:dgm14="http://schemas.microsoft.com/office/drawing/2010/diagram" id="0" name="" descr="Fluent or Native English Speakers&#10;"/>
        </a:ext>
      </dgm:extLst>
    </dgm:pt>
    <dgm:pt modelId="{B12A037A-EE7C-44D6-BBCE-B201C706ABD2}" type="parTrans" cxnId="{79A7A762-3F6B-4052-8689-8565F206BC59}">
      <dgm:prSet/>
      <dgm:spPr/>
      <dgm:t>
        <a:bodyPr/>
        <a:lstStyle/>
        <a:p>
          <a:endParaRPr lang="en-US"/>
        </a:p>
      </dgm:t>
    </dgm:pt>
    <dgm:pt modelId="{00CA7278-0ADE-4DAA-9384-707074BDDFE7}" type="sibTrans" cxnId="{79A7A762-3F6B-4052-8689-8565F206BC59}">
      <dgm:prSet/>
      <dgm:spPr/>
      <dgm:t>
        <a:bodyPr/>
        <a:lstStyle/>
        <a:p>
          <a:endParaRPr lang="en-US"/>
        </a:p>
      </dgm:t>
    </dgm:pt>
    <dgm:pt modelId="{36A9B9FC-D530-46D3-A83E-FF8F0F68EA04}">
      <dgm:prSet phldrT="[Text]"/>
      <dgm:spPr/>
      <dgm:t>
        <a:bodyPr/>
        <a:lstStyle/>
        <a:p>
          <a:r>
            <a:rPr lang="en-US" dirty="0"/>
            <a:t>Activities Required by Other Laws</a:t>
          </a:r>
        </a:p>
      </dgm:t>
      <dgm:extLst>
        <a:ext uri="{E40237B7-FDA0-4F09-8148-C483321AD2D9}">
          <dgm14:cNvPr xmlns:dgm14="http://schemas.microsoft.com/office/drawing/2010/diagram" id="0" name="" descr="Activities Required by Other Laws&#10;"/>
        </a:ext>
      </dgm:extLst>
    </dgm:pt>
    <dgm:pt modelId="{3A596BCC-EEE1-456A-A0AF-E807DA49F461}" type="parTrans" cxnId="{B2017260-3F4A-4A95-B836-D03C3AE5AE94}">
      <dgm:prSet/>
      <dgm:spPr/>
      <dgm:t>
        <a:bodyPr/>
        <a:lstStyle/>
        <a:p>
          <a:endParaRPr lang="en-US"/>
        </a:p>
      </dgm:t>
    </dgm:pt>
    <dgm:pt modelId="{DBD48195-A7CB-42E3-B4CB-1C376A8738E5}" type="sibTrans" cxnId="{B2017260-3F4A-4A95-B836-D03C3AE5AE94}">
      <dgm:prSet/>
      <dgm:spPr/>
      <dgm:t>
        <a:bodyPr/>
        <a:lstStyle/>
        <a:p>
          <a:endParaRPr lang="en-US"/>
        </a:p>
      </dgm:t>
    </dgm:pt>
    <dgm:pt modelId="{90C65D80-B5C7-4AC4-AF40-BAF1C978E242}" type="pres">
      <dgm:prSet presAssocID="{976FAEB9-3622-43BC-BF38-F4F311CBB22F}" presName="linearFlow" presStyleCnt="0">
        <dgm:presLayoutVars>
          <dgm:dir/>
          <dgm:resizeHandles val="exact"/>
        </dgm:presLayoutVars>
      </dgm:prSet>
      <dgm:spPr/>
    </dgm:pt>
    <dgm:pt modelId="{018907CD-3D21-400A-A8F3-42669CB9D526}" type="pres">
      <dgm:prSet presAssocID="{EA6072F9-0A08-4DF7-8486-6E556C4B2497}" presName="composite" presStyleCnt="0"/>
      <dgm:spPr/>
    </dgm:pt>
    <dgm:pt modelId="{8DD4403A-DE1A-4C1C-B401-E935CBFD4F53}" type="pres">
      <dgm:prSet presAssocID="{EA6072F9-0A08-4DF7-8486-6E556C4B2497}"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CA64CF8-9E26-4815-A8BD-14BDC3C55212}" type="pres">
      <dgm:prSet presAssocID="{EA6072F9-0A08-4DF7-8486-6E556C4B2497}" presName="txShp" presStyleLbl="node1" presStyleIdx="0" presStyleCnt="7">
        <dgm:presLayoutVars>
          <dgm:bulletEnabled val="1"/>
        </dgm:presLayoutVars>
      </dgm:prSet>
      <dgm:spPr/>
    </dgm:pt>
    <dgm:pt modelId="{1C9A050D-CACB-4AF2-BE54-0BCE28DF8E70}" type="pres">
      <dgm:prSet presAssocID="{7B33726C-BC36-41CC-A19E-D779C18C97F8}" presName="spacing" presStyleCnt="0"/>
      <dgm:spPr/>
    </dgm:pt>
    <dgm:pt modelId="{301C58BF-B2D5-4732-8205-D56C4C6966BF}" type="pres">
      <dgm:prSet presAssocID="{FC080A2D-8D48-4D13-A7B5-3CEAB3AD10E6}" presName="composite" presStyleCnt="0"/>
      <dgm:spPr/>
    </dgm:pt>
    <dgm:pt modelId="{C8AA000B-5302-43D0-B004-6D206B9EB1C0}" type="pres">
      <dgm:prSet presAssocID="{FC080A2D-8D48-4D13-A7B5-3CEAB3AD10E6}" presName="imgShp" presStyleLbl="fgImgPlace1" presStyleIdx="1"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ADFE9F1-5912-4A45-90AA-EB3CE77D1445}" type="pres">
      <dgm:prSet presAssocID="{FC080A2D-8D48-4D13-A7B5-3CEAB3AD10E6}" presName="txShp" presStyleLbl="node1" presStyleIdx="1" presStyleCnt="7">
        <dgm:presLayoutVars>
          <dgm:bulletEnabled val="1"/>
        </dgm:presLayoutVars>
      </dgm:prSet>
      <dgm:spPr/>
    </dgm:pt>
    <dgm:pt modelId="{0233557B-F7B0-45DA-9B96-1568C4995FE9}" type="pres">
      <dgm:prSet presAssocID="{30100DA6-148A-4161-A3BF-2F481504E461}" presName="spacing" presStyleCnt="0"/>
      <dgm:spPr/>
    </dgm:pt>
    <dgm:pt modelId="{0D0865AC-8F98-4F7A-9C20-73B3B0738650}" type="pres">
      <dgm:prSet presAssocID="{F95A528B-9627-49A6-AEF4-E03D1A47B4C8}" presName="composite" presStyleCnt="0"/>
      <dgm:spPr/>
    </dgm:pt>
    <dgm:pt modelId="{FBBEA7CD-D8AB-4DB8-9467-75D21C495D56}" type="pres">
      <dgm:prSet presAssocID="{F95A528B-9627-49A6-AEF4-E03D1A47B4C8}" presName="imgShp" presStyleLbl="fgImgPlace1" presStyleIdx="2"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F9750BB-1297-4AF4-A672-003CEDE42050}" type="pres">
      <dgm:prSet presAssocID="{F95A528B-9627-49A6-AEF4-E03D1A47B4C8}" presName="txShp" presStyleLbl="node1" presStyleIdx="2" presStyleCnt="7">
        <dgm:presLayoutVars>
          <dgm:bulletEnabled val="1"/>
        </dgm:presLayoutVars>
      </dgm:prSet>
      <dgm:spPr/>
    </dgm:pt>
    <dgm:pt modelId="{270D30E3-6DE4-4C69-8631-4F607838FDDF}" type="pres">
      <dgm:prSet presAssocID="{90CD4B8E-114E-47D3-A926-89D5932A67CF}" presName="spacing" presStyleCnt="0"/>
      <dgm:spPr/>
    </dgm:pt>
    <dgm:pt modelId="{B616905D-433E-4ADD-8383-E38085CF3B2E}" type="pres">
      <dgm:prSet presAssocID="{536A1CE0-16EC-489A-93F2-F2521823134E}" presName="composite" presStyleCnt="0"/>
      <dgm:spPr/>
    </dgm:pt>
    <dgm:pt modelId="{A8B6A363-8982-4F51-A606-722411B22DE1}" type="pres">
      <dgm:prSet presAssocID="{536A1CE0-16EC-489A-93F2-F2521823134E}" presName="imgShp" presStyleLbl="fgImgPlace1" presStyleIdx="3"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CC74D8-0A34-4C32-BB1D-93006A0FB92E}" type="pres">
      <dgm:prSet presAssocID="{536A1CE0-16EC-489A-93F2-F2521823134E}" presName="txShp" presStyleLbl="node1" presStyleIdx="3" presStyleCnt="7">
        <dgm:presLayoutVars>
          <dgm:bulletEnabled val="1"/>
        </dgm:presLayoutVars>
      </dgm:prSet>
      <dgm:spPr/>
    </dgm:pt>
    <dgm:pt modelId="{AA1002FF-D120-447D-9061-DB74571E6987}" type="pres">
      <dgm:prSet presAssocID="{19FE876B-F656-4CB3-A168-50FE1C10FB12}" presName="spacing" presStyleCnt="0"/>
      <dgm:spPr/>
    </dgm:pt>
    <dgm:pt modelId="{A189946E-B205-406B-B2D1-19FB5504FB30}" type="pres">
      <dgm:prSet presAssocID="{6673B6B6-0F0A-4604-ABB9-3AEDEF434620}" presName="composite" presStyleCnt="0"/>
      <dgm:spPr/>
    </dgm:pt>
    <dgm:pt modelId="{1FCCA968-EF64-4482-87F4-120F0585B850}" type="pres">
      <dgm:prSet presAssocID="{6673B6B6-0F0A-4604-ABB9-3AEDEF434620}" presName="imgShp" presStyleLbl="fgImgPlace1" presStyleIdx="4" presStyleCnt="7" custLinFactNeighborX="7441" custLinFactNeighborY="-111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CBE021-9B14-4F57-99A0-F46EAC340012}" type="pres">
      <dgm:prSet presAssocID="{6673B6B6-0F0A-4604-ABB9-3AEDEF434620}" presName="txShp" presStyleLbl="node1" presStyleIdx="4" presStyleCnt="7">
        <dgm:presLayoutVars>
          <dgm:bulletEnabled val="1"/>
        </dgm:presLayoutVars>
      </dgm:prSet>
      <dgm:spPr/>
    </dgm:pt>
    <dgm:pt modelId="{00FAC183-1D11-4490-A5AB-8936399E51A6}" type="pres">
      <dgm:prSet presAssocID="{5365AF45-5B28-478D-AEA4-0F4584E0827D}" presName="spacing" presStyleCnt="0"/>
      <dgm:spPr/>
    </dgm:pt>
    <dgm:pt modelId="{C775E951-FE4C-4056-89DD-16A986A1509D}" type="pres">
      <dgm:prSet presAssocID="{C2CFA6A4-FCCE-4450-917C-E140DE4F4AEC}" presName="composite" presStyleCnt="0"/>
      <dgm:spPr/>
    </dgm:pt>
    <dgm:pt modelId="{A099435A-711D-4D66-BE71-319CD3CB4F95}" type="pres">
      <dgm:prSet presAssocID="{C2CFA6A4-FCCE-4450-917C-E140DE4F4AEC}" presName="imgShp" presStyleLbl="fgImgPlace1" presStyleIdx="5"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BAB7FD-E67F-40F3-A931-DEDF0041EA80}" type="pres">
      <dgm:prSet presAssocID="{C2CFA6A4-FCCE-4450-917C-E140DE4F4AEC}" presName="txShp" presStyleLbl="node1" presStyleIdx="5" presStyleCnt="7">
        <dgm:presLayoutVars>
          <dgm:bulletEnabled val="1"/>
        </dgm:presLayoutVars>
      </dgm:prSet>
      <dgm:spPr/>
    </dgm:pt>
    <dgm:pt modelId="{5C6BB1FD-582D-4F5D-8840-9E5D11808B35}" type="pres">
      <dgm:prSet presAssocID="{00CA7278-0ADE-4DAA-9384-707074BDDFE7}" presName="spacing" presStyleCnt="0"/>
      <dgm:spPr/>
    </dgm:pt>
    <dgm:pt modelId="{D20B093E-B64E-4BFB-84DE-F814D48FC8E8}" type="pres">
      <dgm:prSet presAssocID="{36A9B9FC-D530-46D3-A83E-FF8F0F68EA04}" presName="composite" presStyleCnt="0"/>
      <dgm:spPr/>
    </dgm:pt>
    <dgm:pt modelId="{57C85910-B250-4C28-A145-6BF53BFAA2CE}" type="pres">
      <dgm:prSet presAssocID="{36A9B9FC-D530-46D3-A83E-FF8F0F68EA04}" presName="imgShp" presStyleLbl="fgImgPlace1" presStyleIdx="6"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6744CB5-AC17-4FDD-A856-7D629AD68D01}" type="pres">
      <dgm:prSet presAssocID="{36A9B9FC-D530-46D3-A83E-FF8F0F68EA04}" presName="txShp" presStyleLbl="node1" presStyleIdx="6" presStyleCnt="7">
        <dgm:presLayoutVars>
          <dgm:bulletEnabled val="1"/>
        </dgm:presLayoutVars>
      </dgm:prSet>
      <dgm:spPr/>
    </dgm:pt>
  </dgm:ptLst>
  <dgm:cxnLst>
    <dgm:cxn modelId="{336E5E26-89EB-4E6C-8A29-0F9A55DE19A0}" type="presOf" srcId="{FC080A2D-8D48-4D13-A7B5-3CEAB3AD10E6}" destId="{3ADFE9F1-5912-4A45-90AA-EB3CE77D1445}" srcOrd="0" destOrd="0" presId="urn:microsoft.com/office/officeart/2005/8/layout/vList3"/>
    <dgm:cxn modelId="{30DC683D-0019-4CD4-A42B-03B61809C319}" type="presOf" srcId="{6673B6B6-0F0A-4604-ABB9-3AEDEF434620}" destId="{B8CBE021-9B14-4F57-99A0-F46EAC340012}" srcOrd="0" destOrd="0" presId="urn:microsoft.com/office/officeart/2005/8/layout/vList3"/>
    <dgm:cxn modelId="{C3F6815D-104C-4A32-B07E-CE770C5B6D10}" srcId="{976FAEB9-3622-43BC-BF38-F4F311CBB22F}" destId="{536A1CE0-16EC-489A-93F2-F2521823134E}" srcOrd="3" destOrd="0" parTransId="{6867A039-1233-41E0-A3A6-8FDFF910C557}" sibTransId="{19FE876B-F656-4CB3-A168-50FE1C10FB12}"/>
    <dgm:cxn modelId="{B2017260-3F4A-4A95-B836-D03C3AE5AE94}" srcId="{976FAEB9-3622-43BC-BF38-F4F311CBB22F}" destId="{36A9B9FC-D530-46D3-A83E-FF8F0F68EA04}" srcOrd="6" destOrd="0" parTransId="{3A596BCC-EEE1-456A-A0AF-E807DA49F461}" sibTransId="{DBD48195-A7CB-42E3-B4CB-1C376A8738E5}"/>
    <dgm:cxn modelId="{79A7A762-3F6B-4052-8689-8565F206BC59}" srcId="{976FAEB9-3622-43BC-BF38-F4F311CBB22F}" destId="{C2CFA6A4-FCCE-4450-917C-E140DE4F4AEC}" srcOrd="5" destOrd="0" parTransId="{B12A037A-EE7C-44D6-BBCE-B201C706ABD2}" sibTransId="{00CA7278-0ADE-4DAA-9384-707074BDDFE7}"/>
    <dgm:cxn modelId="{2130564E-CCA8-4E0A-B95A-E54C44B93AC6}" type="presOf" srcId="{976FAEB9-3622-43BC-BF38-F4F311CBB22F}" destId="{90C65D80-B5C7-4AC4-AF40-BAF1C978E242}" srcOrd="0" destOrd="0" presId="urn:microsoft.com/office/officeart/2005/8/layout/vList3"/>
    <dgm:cxn modelId="{6943AD6F-A4DD-46D6-9442-A849A228CBDD}" type="presOf" srcId="{EA6072F9-0A08-4DF7-8486-6E556C4B2497}" destId="{FCA64CF8-9E26-4815-A8BD-14BDC3C55212}" srcOrd="0" destOrd="0" presId="urn:microsoft.com/office/officeart/2005/8/layout/vList3"/>
    <dgm:cxn modelId="{CFA1E777-3D61-415A-B103-A80FED5685E5}" type="presOf" srcId="{F95A528B-9627-49A6-AEF4-E03D1A47B4C8}" destId="{EF9750BB-1297-4AF4-A672-003CEDE42050}" srcOrd="0" destOrd="0" presId="urn:microsoft.com/office/officeart/2005/8/layout/vList3"/>
    <dgm:cxn modelId="{6BA64B86-3722-413B-8BE9-10025E97A0F3}" srcId="{976FAEB9-3622-43BC-BF38-F4F311CBB22F}" destId="{F95A528B-9627-49A6-AEF4-E03D1A47B4C8}" srcOrd="2" destOrd="0" parTransId="{8253D842-0F6C-4A71-A9FB-9A4069A873D5}" sibTransId="{90CD4B8E-114E-47D3-A926-89D5932A67CF}"/>
    <dgm:cxn modelId="{961BBD8A-3C49-4B62-B7B1-B172319C9EB1}" srcId="{976FAEB9-3622-43BC-BF38-F4F311CBB22F}" destId="{EA6072F9-0A08-4DF7-8486-6E556C4B2497}" srcOrd="0" destOrd="0" parTransId="{E85E02D8-4C67-4622-B55E-240F98337A9F}" sibTransId="{7B33726C-BC36-41CC-A19E-D779C18C97F8}"/>
    <dgm:cxn modelId="{CA0A268F-0EF7-4A79-9005-E998A835F834}" type="presOf" srcId="{36A9B9FC-D530-46D3-A83E-FF8F0F68EA04}" destId="{A6744CB5-AC17-4FDD-A856-7D629AD68D01}" srcOrd="0" destOrd="0" presId="urn:microsoft.com/office/officeart/2005/8/layout/vList3"/>
    <dgm:cxn modelId="{BF6176C6-0941-495D-8DEA-A48FE6921C79}" srcId="{976FAEB9-3622-43BC-BF38-F4F311CBB22F}" destId="{FC080A2D-8D48-4D13-A7B5-3CEAB3AD10E6}" srcOrd="1" destOrd="0" parTransId="{84846E68-59AE-4A91-B766-C0E11F3087F7}" sibTransId="{30100DA6-148A-4161-A3BF-2F481504E461}"/>
    <dgm:cxn modelId="{31CC1BCC-7AF4-4670-A2C3-60F42CD43BC5}" srcId="{976FAEB9-3622-43BC-BF38-F4F311CBB22F}" destId="{6673B6B6-0F0A-4604-ABB9-3AEDEF434620}" srcOrd="4" destOrd="0" parTransId="{01A63057-DFD7-4255-B0C8-E4B5DEF9A436}" sibTransId="{5365AF45-5B28-478D-AEA4-0F4584E0827D}"/>
    <dgm:cxn modelId="{22F459E9-6567-4320-979B-198857D183FB}" type="presOf" srcId="{C2CFA6A4-FCCE-4450-917C-E140DE4F4AEC}" destId="{C1BAB7FD-E67F-40F3-A931-DEDF0041EA80}" srcOrd="0" destOrd="0" presId="urn:microsoft.com/office/officeart/2005/8/layout/vList3"/>
    <dgm:cxn modelId="{0EB6CFEF-C43E-4B3C-B569-718343E2679E}" type="presOf" srcId="{536A1CE0-16EC-489A-93F2-F2521823134E}" destId="{49CC74D8-0A34-4C32-BB1D-93006A0FB92E}" srcOrd="0" destOrd="0" presId="urn:microsoft.com/office/officeart/2005/8/layout/vList3"/>
    <dgm:cxn modelId="{CB7B1696-8D57-4B53-857C-CF273B144198}" type="presParOf" srcId="{90C65D80-B5C7-4AC4-AF40-BAF1C978E242}" destId="{018907CD-3D21-400A-A8F3-42669CB9D526}" srcOrd="0" destOrd="0" presId="urn:microsoft.com/office/officeart/2005/8/layout/vList3"/>
    <dgm:cxn modelId="{F9A6E89A-EEE0-42D5-98F8-BA2F63C58FB8}" type="presParOf" srcId="{018907CD-3D21-400A-A8F3-42669CB9D526}" destId="{8DD4403A-DE1A-4C1C-B401-E935CBFD4F53}" srcOrd="0" destOrd="0" presId="urn:microsoft.com/office/officeart/2005/8/layout/vList3"/>
    <dgm:cxn modelId="{A96C7C1C-563C-4814-8823-2555837A0FFE}" type="presParOf" srcId="{018907CD-3D21-400A-A8F3-42669CB9D526}" destId="{FCA64CF8-9E26-4815-A8BD-14BDC3C55212}" srcOrd="1" destOrd="0" presId="urn:microsoft.com/office/officeart/2005/8/layout/vList3"/>
    <dgm:cxn modelId="{F86A49DA-AD79-451E-90CC-2EABD6E5C85B}" type="presParOf" srcId="{90C65D80-B5C7-4AC4-AF40-BAF1C978E242}" destId="{1C9A050D-CACB-4AF2-BE54-0BCE28DF8E70}" srcOrd="1" destOrd="0" presId="urn:microsoft.com/office/officeart/2005/8/layout/vList3"/>
    <dgm:cxn modelId="{FF734791-E9FF-4B3F-A5EA-B267A77CAAC6}" type="presParOf" srcId="{90C65D80-B5C7-4AC4-AF40-BAF1C978E242}" destId="{301C58BF-B2D5-4732-8205-D56C4C6966BF}" srcOrd="2" destOrd="0" presId="urn:microsoft.com/office/officeart/2005/8/layout/vList3"/>
    <dgm:cxn modelId="{6A86CB27-2C8F-46D4-98AD-3572B6EDD6AA}" type="presParOf" srcId="{301C58BF-B2D5-4732-8205-D56C4C6966BF}" destId="{C8AA000B-5302-43D0-B004-6D206B9EB1C0}" srcOrd="0" destOrd="0" presId="urn:microsoft.com/office/officeart/2005/8/layout/vList3"/>
    <dgm:cxn modelId="{F759948C-65EB-477B-9F4C-EBB157E81FF9}" type="presParOf" srcId="{301C58BF-B2D5-4732-8205-D56C4C6966BF}" destId="{3ADFE9F1-5912-4A45-90AA-EB3CE77D1445}" srcOrd="1" destOrd="0" presId="urn:microsoft.com/office/officeart/2005/8/layout/vList3"/>
    <dgm:cxn modelId="{D56A2434-95BE-4B8D-B816-7E53B70A645B}" type="presParOf" srcId="{90C65D80-B5C7-4AC4-AF40-BAF1C978E242}" destId="{0233557B-F7B0-45DA-9B96-1568C4995FE9}" srcOrd="3" destOrd="0" presId="urn:microsoft.com/office/officeart/2005/8/layout/vList3"/>
    <dgm:cxn modelId="{44430E9F-A453-458C-8CD2-2FDE01F500BF}" type="presParOf" srcId="{90C65D80-B5C7-4AC4-AF40-BAF1C978E242}" destId="{0D0865AC-8F98-4F7A-9C20-73B3B0738650}" srcOrd="4" destOrd="0" presId="urn:microsoft.com/office/officeart/2005/8/layout/vList3"/>
    <dgm:cxn modelId="{59761AB4-CAD1-4158-B09A-9202DCDC3B6C}" type="presParOf" srcId="{0D0865AC-8F98-4F7A-9C20-73B3B0738650}" destId="{FBBEA7CD-D8AB-4DB8-9467-75D21C495D56}" srcOrd="0" destOrd="0" presId="urn:microsoft.com/office/officeart/2005/8/layout/vList3"/>
    <dgm:cxn modelId="{73CCAF2B-40A3-48D6-A58A-3433A441C4F7}" type="presParOf" srcId="{0D0865AC-8F98-4F7A-9C20-73B3B0738650}" destId="{EF9750BB-1297-4AF4-A672-003CEDE42050}" srcOrd="1" destOrd="0" presId="urn:microsoft.com/office/officeart/2005/8/layout/vList3"/>
    <dgm:cxn modelId="{802503FD-F7D6-49F4-AB0C-E29BA76DE535}" type="presParOf" srcId="{90C65D80-B5C7-4AC4-AF40-BAF1C978E242}" destId="{270D30E3-6DE4-4C69-8631-4F607838FDDF}" srcOrd="5" destOrd="0" presId="urn:microsoft.com/office/officeart/2005/8/layout/vList3"/>
    <dgm:cxn modelId="{995C9FD5-776E-43FC-BBB0-A61573C7677A}" type="presParOf" srcId="{90C65D80-B5C7-4AC4-AF40-BAF1C978E242}" destId="{B616905D-433E-4ADD-8383-E38085CF3B2E}" srcOrd="6" destOrd="0" presId="urn:microsoft.com/office/officeart/2005/8/layout/vList3"/>
    <dgm:cxn modelId="{AE1CDF45-D93D-4D64-A0E8-E3FDD5F94125}" type="presParOf" srcId="{B616905D-433E-4ADD-8383-E38085CF3B2E}" destId="{A8B6A363-8982-4F51-A606-722411B22DE1}" srcOrd="0" destOrd="0" presId="urn:microsoft.com/office/officeart/2005/8/layout/vList3"/>
    <dgm:cxn modelId="{7851596E-9376-4DAC-84DA-4D10569B2557}" type="presParOf" srcId="{B616905D-433E-4ADD-8383-E38085CF3B2E}" destId="{49CC74D8-0A34-4C32-BB1D-93006A0FB92E}" srcOrd="1" destOrd="0" presId="urn:microsoft.com/office/officeart/2005/8/layout/vList3"/>
    <dgm:cxn modelId="{C5EB8383-F7F3-4BC5-BA70-90AA08990050}" type="presParOf" srcId="{90C65D80-B5C7-4AC4-AF40-BAF1C978E242}" destId="{AA1002FF-D120-447D-9061-DB74571E6987}" srcOrd="7" destOrd="0" presId="urn:microsoft.com/office/officeart/2005/8/layout/vList3"/>
    <dgm:cxn modelId="{EAA468A4-EE30-4D17-9536-5994E71A199D}" type="presParOf" srcId="{90C65D80-B5C7-4AC4-AF40-BAF1C978E242}" destId="{A189946E-B205-406B-B2D1-19FB5504FB30}" srcOrd="8" destOrd="0" presId="urn:microsoft.com/office/officeart/2005/8/layout/vList3"/>
    <dgm:cxn modelId="{7462BF89-724D-43D7-811E-5328EE9BAFCE}" type="presParOf" srcId="{A189946E-B205-406B-B2D1-19FB5504FB30}" destId="{1FCCA968-EF64-4482-87F4-120F0585B850}" srcOrd="0" destOrd="0" presId="urn:microsoft.com/office/officeart/2005/8/layout/vList3"/>
    <dgm:cxn modelId="{E717B427-C047-4CD4-88E8-38E09A4D27EA}" type="presParOf" srcId="{A189946E-B205-406B-B2D1-19FB5504FB30}" destId="{B8CBE021-9B14-4F57-99A0-F46EAC340012}" srcOrd="1" destOrd="0" presId="urn:microsoft.com/office/officeart/2005/8/layout/vList3"/>
    <dgm:cxn modelId="{5DBD8C16-79A1-42BF-89DA-80BB0CD28103}" type="presParOf" srcId="{90C65D80-B5C7-4AC4-AF40-BAF1C978E242}" destId="{00FAC183-1D11-4490-A5AB-8936399E51A6}" srcOrd="9" destOrd="0" presId="urn:microsoft.com/office/officeart/2005/8/layout/vList3"/>
    <dgm:cxn modelId="{6452A8DF-2C0A-47EA-A4AD-E0278EE15C4C}" type="presParOf" srcId="{90C65D80-B5C7-4AC4-AF40-BAF1C978E242}" destId="{C775E951-FE4C-4056-89DD-16A986A1509D}" srcOrd="10" destOrd="0" presId="urn:microsoft.com/office/officeart/2005/8/layout/vList3"/>
    <dgm:cxn modelId="{5D1FA524-9960-4D42-AA81-340638D77724}" type="presParOf" srcId="{C775E951-FE4C-4056-89DD-16A986A1509D}" destId="{A099435A-711D-4D66-BE71-319CD3CB4F95}" srcOrd="0" destOrd="0" presId="urn:microsoft.com/office/officeart/2005/8/layout/vList3"/>
    <dgm:cxn modelId="{25AE7283-9D09-45FF-A245-78AAF95514F1}" type="presParOf" srcId="{C775E951-FE4C-4056-89DD-16A986A1509D}" destId="{C1BAB7FD-E67F-40F3-A931-DEDF0041EA80}" srcOrd="1" destOrd="0" presId="urn:microsoft.com/office/officeart/2005/8/layout/vList3"/>
    <dgm:cxn modelId="{5E78D7A5-294F-44A1-A787-AEB989CB089D}" type="presParOf" srcId="{90C65D80-B5C7-4AC4-AF40-BAF1C978E242}" destId="{5C6BB1FD-582D-4F5D-8840-9E5D11808B35}" srcOrd="11" destOrd="0" presId="urn:microsoft.com/office/officeart/2005/8/layout/vList3"/>
    <dgm:cxn modelId="{506DF2DD-9546-475A-99AA-B533209814B1}" type="presParOf" srcId="{90C65D80-B5C7-4AC4-AF40-BAF1C978E242}" destId="{D20B093E-B64E-4BFB-84DE-F814D48FC8E8}" srcOrd="12" destOrd="0" presId="urn:microsoft.com/office/officeart/2005/8/layout/vList3"/>
    <dgm:cxn modelId="{ECC72450-D349-4C30-8FC0-D5FB775EC396}" type="presParOf" srcId="{D20B093E-B64E-4BFB-84DE-F814D48FC8E8}" destId="{57C85910-B250-4C28-A145-6BF53BFAA2CE}" srcOrd="0" destOrd="0" presId="urn:microsoft.com/office/officeart/2005/8/layout/vList3"/>
    <dgm:cxn modelId="{4CC1D914-8ED5-4D52-BE44-9FF63A3E1D72}" type="presParOf" srcId="{D20B093E-B64E-4BFB-84DE-F814D48FC8E8}" destId="{A6744CB5-AC17-4FDD-A856-7D629AD68D0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FC0A0-8337-46A2-B308-87C3ADA3EA0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9909F22-AB1C-4FD5-A06B-58505166AC71}">
      <dgm:prSet phldrT="[Text]"/>
      <dgm:spPr/>
      <dgm:t>
        <a:bodyPr/>
        <a:lstStyle/>
        <a:p>
          <a:r>
            <a:rPr lang="en-US" dirty="0"/>
            <a:t>District Coordinator</a:t>
          </a:r>
        </a:p>
      </dgm:t>
      <dgm:extLst>
        <a:ext uri="{E40237B7-FDA0-4F09-8148-C483321AD2D9}">
          <dgm14:cNvPr xmlns:dgm14="http://schemas.microsoft.com/office/drawing/2010/diagram" id="0" name="" descr="District coordinator completes their section of the application."/>
        </a:ext>
      </dgm:extLst>
    </dgm:pt>
    <dgm:pt modelId="{426E146A-4D1C-4CF5-B28B-5DE011A446A0}" type="parTrans" cxnId="{89273F50-4D2B-4CE8-B885-3642792AB3EA}">
      <dgm:prSet/>
      <dgm:spPr/>
      <dgm:t>
        <a:bodyPr/>
        <a:lstStyle/>
        <a:p>
          <a:endParaRPr lang="en-US"/>
        </a:p>
      </dgm:t>
    </dgm:pt>
    <dgm:pt modelId="{6D540D44-76B0-4B86-8C0D-4C684307486C}" type="sibTrans" cxnId="{89273F50-4D2B-4CE8-B885-3642792AB3EA}">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E5A734-5AFF-43F9-A56A-D6D43BB575C2}">
      <dgm:prSet phldrT="[Text]"/>
      <dgm:spPr/>
      <dgm:t>
        <a:bodyPr/>
        <a:lstStyle/>
        <a:p>
          <a:r>
            <a:rPr lang="en-US" dirty="0"/>
            <a:t>District Finance Officer</a:t>
          </a:r>
        </a:p>
      </dgm:t>
      <dgm:extLst>
        <a:ext uri="{E40237B7-FDA0-4F09-8148-C483321AD2D9}">
          <dgm14:cNvPr xmlns:dgm14="http://schemas.microsoft.com/office/drawing/2010/diagram" id="0" name="" descr="District finance officer reviews the application"/>
        </a:ext>
      </dgm:extLst>
    </dgm:pt>
    <dgm:pt modelId="{3B2B9F35-FC56-4893-9A96-425A74B93473}" type="parTrans" cxnId="{3075743A-8316-46F5-A54B-81115320F16C}">
      <dgm:prSet/>
      <dgm:spPr/>
      <dgm:t>
        <a:bodyPr/>
        <a:lstStyle/>
        <a:p>
          <a:endParaRPr lang="en-US"/>
        </a:p>
      </dgm:t>
    </dgm:pt>
    <dgm:pt modelId="{04BC1E42-AC4A-4A91-B6CE-B3BA2564E8E0}" type="sibTrans" cxnId="{3075743A-8316-46F5-A54B-81115320F16C}">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A1E3166-AE16-4735-AB3B-8D140BF09EAD}">
      <dgm:prSet phldrT="[Text]"/>
      <dgm:spPr/>
      <dgm:t>
        <a:bodyPr/>
        <a:lstStyle/>
        <a:p>
          <a:r>
            <a:rPr lang="en-US" dirty="0"/>
            <a:t>District Superintendent</a:t>
          </a:r>
        </a:p>
      </dgm:t>
      <dgm:extLst>
        <a:ext uri="{E40237B7-FDA0-4F09-8148-C483321AD2D9}">
          <dgm14:cNvPr xmlns:dgm14="http://schemas.microsoft.com/office/drawing/2010/diagram" id="0" name="" descr="District Superintendent reviews the application"/>
        </a:ext>
      </dgm:extLst>
    </dgm:pt>
    <dgm:pt modelId="{9864082F-226C-4035-9A3A-94C0CC802200}" type="parTrans" cxnId="{68AFB03C-1B7E-49D5-9B8F-572498FEDDC8}">
      <dgm:prSet/>
      <dgm:spPr/>
      <dgm:t>
        <a:bodyPr/>
        <a:lstStyle/>
        <a:p>
          <a:endParaRPr lang="en-US"/>
        </a:p>
      </dgm:t>
    </dgm:pt>
    <dgm:pt modelId="{9130A4B3-A07F-4CE5-866A-586C0481AF01}" type="sibTrans" cxnId="{68AFB03C-1B7E-49D5-9B8F-572498FEDDC8}">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5EB867-79F7-4C43-86D6-32FD513CDBF8}">
      <dgm:prSet phldrT="[Text]"/>
      <dgm:spPr/>
      <dgm:t>
        <a:bodyPr/>
        <a:lstStyle/>
        <a:p>
          <a:r>
            <a:rPr lang="en-US" dirty="0"/>
            <a:t>Kentucky Department of Education</a:t>
          </a:r>
        </a:p>
      </dgm:t>
      <dgm:extLst>
        <a:ext uri="{E40237B7-FDA0-4F09-8148-C483321AD2D9}">
          <dgm14:cNvPr xmlns:dgm14="http://schemas.microsoft.com/office/drawing/2010/diagram" id="0" name="" descr="Kentucky Department of Education reviews the application"/>
        </a:ext>
      </dgm:extLst>
    </dgm:pt>
    <dgm:pt modelId="{D7C5F19D-F334-40AC-972D-7E887DE99D5F}" type="parTrans" cxnId="{9314FE1C-6983-4D13-8F65-86889F06C3C2}">
      <dgm:prSet/>
      <dgm:spPr/>
      <dgm:t>
        <a:bodyPr/>
        <a:lstStyle/>
        <a:p>
          <a:endParaRPr lang="en-US"/>
        </a:p>
      </dgm:t>
    </dgm:pt>
    <dgm:pt modelId="{AC9ECFEC-0B77-430C-B566-6F2D3282D557}" type="sibTrans" cxnId="{9314FE1C-6983-4D13-8F65-86889F06C3C2}">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872F369-D52E-4ED0-9330-8603A142DDC8}">
      <dgm:prSet phldrT="[Text]"/>
      <dgm:spPr/>
      <dgm:t>
        <a:bodyPr/>
        <a:lstStyle/>
        <a:p>
          <a:r>
            <a:rPr lang="en-US" dirty="0"/>
            <a:t>District</a:t>
          </a:r>
        </a:p>
      </dgm:t>
      <dgm:extLst>
        <a:ext uri="{E40237B7-FDA0-4F09-8148-C483321AD2D9}">
          <dgm14:cNvPr xmlns:dgm14="http://schemas.microsoft.com/office/drawing/2010/diagram" id="0" name="" descr="Application is returned to the district as either approved or needs attention."/>
        </a:ext>
      </dgm:extLst>
    </dgm:pt>
    <dgm:pt modelId="{E1D46528-8B7C-4E0D-ADE7-BFE6044A3C6C}" type="parTrans" cxnId="{4BED7A5A-1614-4D8C-8CC9-7F3586030703}">
      <dgm:prSet/>
      <dgm:spPr/>
      <dgm:t>
        <a:bodyPr/>
        <a:lstStyle/>
        <a:p>
          <a:endParaRPr lang="en-US"/>
        </a:p>
      </dgm:t>
    </dgm:pt>
    <dgm:pt modelId="{918BEE9C-E7B7-44B1-9D86-DD01156F7DE4}" type="sibTrans" cxnId="{4BED7A5A-1614-4D8C-8CC9-7F3586030703}">
      <dgm:prSet/>
      <dgm:spPr/>
      <dgm:t>
        <a:bodyPr/>
        <a:lstStyle/>
        <a:p>
          <a:endParaRPr lang="en-US"/>
        </a:p>
      </dgm:t>
    </dgm:pt>
    <dgm:pt modelId="{DBD63BCB-F181-47F7-A766-0AA96179AF9F}" type="pres">
      <dgm:prSet presAssocID="{788FC0A0-8337-46A2-B308-87C3ADA3EA08}" presName="diagram" presStyleCnt="0">
        <dgm:presLayoutVars>
          <dgm:dir/>
          <dgm:resizeHandles val="exact"/>
        </dgm:presLayoutVars>
      </dgm:prSet>
      <dgm:spPr/>
    </dgm:pt>
    <dgm:pt modelId="{D873EED5-A2AA-42B4-8D3E-1DF1AFF7238A}" type="pres">
      <dgm:prSet presAssocID="{39909F22-AB1C-4FD5-A06B-58505166AC71}" presName="node" presStyleLbl="node1" presStyleIdx="0" presStyleCnt="5">
        <dgm:presLayoutVars>
          <dgm:bulletEnabled val="1"/>
        </dgm:presLayoutVars>
      </dgm:prSet>
      <dgm:spPr/>
    </dgm:pt>
    <dgm:pt modelId="{DF448161-41C5-4E9B-A26D-B67A99BC976B}" type="pres">
      <dgm:prSet presAssocID="{6D540D44-76B0-4B86-8C0D-4C684307486C}" presName="sibTrans" presStyleLbl="sibTrans2D1" presStyleIdx="0" presStyleCnt="4"/>
      <dgm:spPr/>
    </dgm:pt>
    <dgm:pt modelId="{EF63216F-A2E6-49C2-977C-DEFD3BAA3D4B}" type="pres">
      <dgm:prSet presAssocID="{6D540D44-76B0-4B86-8C0D-4C684307486C}" presName="connectorText" presStyleLbl="sibTrans2D1" presStyleIdx="0" presStyleCnt="4"/>
      <dgm:spPr/>
    </dgm:pt>
    <dgm:pt modelId="{48D46AB1-E1A8-451D-A5FC-5E011D04B3BA}" type="pres">
      <dgm:prSet presAssocID="{56E5A734-5AFF-43F9-A56A-D6D43BB575C2}" presName="node" presStyleLbl="node1" presStyleIdx="1" presStyleCnt="5">
        <dgm:presLayoutVars>
          <dgm:bulletEnabled val="1"/>
        </dgm:presLayoutVars>
      </dgm:prSet>
      <dgm:spPr/>
    </dgm:pt>
    <dgm:pt modelId="{B625F09B-32CF-49EE-A78A-90A72A42755D}" type="pres">
      <dgm:prSet presAssocID="{04BC1E42-AC4A-4A91-B6CE-B3BA2564E8E0}" presName="sibTrans" presStyleLbl="sibTrans2D1" presStyleIdx="1" presStyleCnt="4"/>
      <dgm:spPr/>
    </dgm:pt>
    <dgm:pt modelId="{2DD03681-506F-45FC-B962-A060423742CC}" type="pres">
      <dgm:prSet presAssocID="{04BC1E42-AC4A-4A91-B6CE-B3BA2564E8E0}" presName="connectorText" presStyleLbl="sibTrans2D1" presStyleIdx="1" presStyleCnt="4"/>
      <dgm:spPr/>
    </dgm:pt>
    <dgm:pt modelId="{FFBA0F96-5BFD-4075-AC0B-00871D5BDF63}" type="pres">
      <dgm:prSet presAssocID="{EA1E3166-AE16-4735-AB3B-8D140BF09EAD}" presName="node" presStyleLbl="node1" presStyleIdx="2" presStyleCnt="5">
        <dgm:presLayoutVars>
          <dgm:bulletEnabled val="1"/>
        </dgm:presLayoutVars>
      </dgm:prSet>
      <dgm:spPr/>
    </dgm:pt>
    <dgm:pt modelId="{8A194A2C-5E8E-47B2-8C30-08AACB2CD0F7}" type="pres">
      <dgm:prSet presAssocID="{9130A4B3-A07F-4CE5-866A-586C0481AF01}" presName="sibTrans" presStyleLbl="sibTrans2D1" presStyleIdx="2" presStyleCnt="4"/>
      <dgm:spPr/>
    </dgm:pt>
    <dgm:pt modelId="{F897978F-5A7C-4FFC-980B-9ED433B710DA}" type="pres">
      <dgm:prSet presAssocID="{9130A4B3-A07F-4CE5-866A-586C0481AF01}" presName="connectorText" presStyleLbl="sibTrans2D1" presStyleIdx="2" presStyleCnt="4"/>
      <dgm:spPr/>
    </dgm:pt>
    <dgm:pt modelId="{D62B9076-8519-4B41-9384-4BEBD471C1A0}" type="pres">
      <dgm:prSet presAssocID="{4F5EB867-79F7-4C43-86D6-32FD513CDBF8}" presName="node" presStyleLbl="node1" presStyleIdx="3" presStyleCnt="5">
        <dgm:presLayoutVars>
          <dgm:bulletEnabled val="1"/>
        </dgm:presLayoutVars>
      </dgm:prSet>
      <dgm:spPr/>
    </dgm:pt>
    <dgm:pt modelId="{EA508CDB-1AA8-4B97-9E82-5786690C381A}" type="pres">
      <dgm:prSet presAssocID="{AC9ECFEC-0B77-430C-B566-6F2D3282D557}" presName="sibTrans" presStyleLbl="sibTrans2D1" presStyleIdx="3" presStyleCnt="4"/>
      <dgm:spPr/>
    </dgm:pt>
    <dgm:pt modelId="{FD325FB3-DA9B-4CDB-90AC-EEC45F8B8766}" type="pres">
      <dgm:prSet presAssocID="{AC9ECFEC-0B77-430C-B566-6F2D3282D557}" presName="connectorText" presStyleLbl="sibTrans2D1" presStyleIdx="3" presStyleCnt="4"/>
      <dgm:spPr/>
    </dgm:pt>
    <dgm:pt modelId="{A10BE653-2CB1-489E-9420-74BED32C384E}" type="pres">
      <dgm:prSet presAssocID="{9872F369-D52E-4ED0-9330-8603A142DDC8}" presName="node" presStyleLbl="node1" presStyleIdx="4" presStyleCnt="5">
        <dgm:presLayoutVars>
          <dgm:bulletEnabled val="1"/>
        </dgm:presLayoutVars>
      </dgm:prSet>
      <dgm:spPr/>
    </dgm:pt>
  </dgm:ptLst>
  <dgm:cxnLst>
    <dgm:cxn modelId="{285F1905-E9BE-4EB7-9C37-AC51D5AF930B}" type="presOf" srcId="{39909F22-AB1C-4FD5-A06B-58505166AC71}" destId="{D873EED5-A2AA-42B4-8D3E-1DF1AFF7238A}" srcOrd="0" destOrd="0" presId="urn:microsoft.com/office/officeart/2005/8/layout/process5"/>
    <dgm:cxn modelId="{9314FE1C-6983-4D13-8F65-86889F06C3C2}" srcId="{788FC0A0-8337-46A2-B308-87C3ADA3EA08}" destId="{4F5EB867-79F7-4C43-86D6-32FD513CDBF8}" srcOrd="3" destOrd="0" parTransId="{D7C5F19D-F334-40AC-972D-7E887DE99D5F}" sibTransId="{AC9ECFEC-0B77-430C-B566-6F2D3282D557}"/>
    <dgm:cxn modelId="{617ED027-DF9A-438A-A34A-1B053DD40137}" type="presOf" srcId="{6D540D44-76B0-4B86-8C0D-4C684307486C}" destId="{DF448161-41C5-4E9B-A26D-B67A99BC976B}" srcOrd="0" destOrd="0" presId="urn:microsoft.com/office/officeart/2005/8/layout/process5"/>
    <dgm:cxn modelId="{A255F939-0467-436E-B208-707D1CA22B42}" type="presOf" srcId="{EA1E3166-AE16-4735-AB3B-8D140BF09EAD}" destId="{FFBA0F96-5BFD-4075-AC0B-00871D5BDF63}" srcOrd="0" destOrd="0" presId="urn:microsoft.com/office/officeart/2005/8/layout/process5"/>
    <dgm:cxn modelId="{3075743A-8316-46F5-A54B-81115320F16C}" srcId="{788FC0A0-8337-46A2-B308-87C3ADA3EA08}" destId="{56E5A734-5AFF-43F9-A56A-D6D43BB575C2}" srcOrd="1" destOrd="0" parTransId="{3B2B9F35-FC56-4893-9A96-425A74B93473}" sibTransId="{04BC1E42-AC4A-4A91-B6CE-B3BA2564E8E0}"/>
    <dgm:cxn modelId="{68AFB03C-1B7E-49D5-9B8F-572498FEDDC8}" srcId="{788FC0A0-8337-46A2-B308-87C3ADA3EA08}" destId="{EA1E3166-AE16-4735-AB3B-8D140BF09EAD}" srcOrd="2" destOrd="0" parTransId="{9864082F-226C-4035-9A3A-94C0CC802200}" sibTransId="{9130A4B3-A07F-4CE5-866A-586C0481AF01}"/>
    <dgm:cxn modelId="{89273F50-4D2B-4CE8-B885-3642792AB3EA}" srcId="{788FC0A0-8337-46A2-B308-87C3ADA3EA08}" destId="{39909F22-AB1C-4FD5-A06B-58505166AC71}" srcOrd="0" destOrd="0" parTransId="{426E146A-4D1C-4CF5-B28B-5DE011A446A0}" sibTransId="{6D540D44-76B0-4B86-8C0D-4C684307486C}"/>
    <dgm:cxn modelId="{B0E45F55-25D0-42CB-9B29-B685C75702AC}" type="presOf" srcId="{9872F369-D52E-4ED0-9330-8603A142DDC8}" destId="{A10BE653-2CB1-489E-9420-74BED32C384E}" srcOrd="0" destOrd="0" presId="urn:microsoft.com/office/officeart/2005/8/layout/process5"/>
    <dgm:cxn modelId="{27715758-71BA-4181-BCA7-B7FE87CF196F}" type="presOf" srcId="{04BC1E42-AC4A-4A91-B6CE-B3BA2564E8E0}" destId="{2DD03681-506F-45FC-B962-A060423742CC}" srcOrd="1" destOrd="0" presId="urn:microsoft.com/office/officeart/2005/8/layout/process5"/>
    <dgm:cxn modelId="{4BED7A5A-1614-4D8C-8CC9-7F3586030703}" srcId="{788FC0A0-8337-46A2-B308-87C3ADA3EA08}" destId="{9872F369-D52E-4ED0-9330-8603A142DDC8}" srcOrd="4" destOrd="0" parTransId="{E1D46528-8B7C-4E0D-ADE7-BFE6044A3C6C}" sibTransId="{918BEE9C-E7B7-44B1-9D86-DD01156F7DE4}"/>
    <dgm:cxn modelId="{0B11FB5A-7B8B-4C6F-80F9-777824BB8594}" type="presOf" srcId="{788FC0A0-8337-46A2-B308-87C3ADA3EA08}" destId="{DBD63BCB-F181-47F7-A766-0AA96179AF9F}" srcOrd="0" destOrd="0" presId="urn:microsoft.com/office/officeart/2005/8/layout/process5"/>
    <dgm:cxn modelId="{50B84684-6492-4A8A-84EA-2E44CFB1EEE9}" type="presOf" srcId="{6D540D44-76B0-4B86-8C0D-4C684307486C}" destId="{EF63216F-A2E6-49C2-977C-DEFD3BAA3D4B}" srcOrd="1" destOrd="0" presId="urn:microsoft.com/office/officeart/2005/8/layout/process5"/>
    <dgm:cxn modelId="{33B6D4BA-944F-4560-B7DB-7D230739724A}" type="presOf" srcId="{56E5A734-5AFF-43F9-A56A-D6D43BB575C2}" destId="{48D46AB1-E1A8-451D-A5FC-5E011D04B3BA}" srcOrd="0" destOrd="0" presId="urn:microsoft.com/office/officeart/2005/8/layout/process5"/>
    <dgm:cxn modelId="{CB6200E2-24E1-4227-9979-A27CB820CF9F}" type="presOf" srcId="{AC9ECFEC-0B77-430C-B566-6F2D3282D557}" destId="{FD325FB3-DA9B-4CDB-90AC-EEC45F8B8766}" srcOrd="1" destOrd="0" presId="urn:microsoft.com/office/officeart/2005/8/layout/process5"/>
    <dgm:cxn modelId="{376773E3-6FDF-49C4-ACA9-45CB5E90F942}" type="presOf" srcId="{9130A4B3-A07F-4CE5-866A-586C0481AF01}" destId="{F897978F-5A7C-4FFC-980B-9ED433B710DA}" srcOrd="1" destOrd="0" presId="urn:microsoft.com/office/officeart/2005/8/layout/process5"/>
    <dgm:cxn modelId="{32DDACE5-2005-4B4B-BC48-B530BF6AE071}" type="presOf" srcId="{04BC1E42-AC4A-4A91-B6CE-B3BA2564E8E0}" destId="{B625F09B-32CF-49EE-A78A-90A72A42755D}" srcOrd="0" destOrd="0" presId="urn:microsoft.com/office/officeart/2005/8/layout/process5"/>
    <dgm:cxn modelId="{8E66CEF0-2A3D-452C-B458-1DCA3BBE61D6}" type="presOf" srcId="{9130A4B3-A07F-4CE5-866A-586C0481AF01}" destId="{8A194A2C-5E8E-47B2-8C30-08AACB2CD0F7}" srcOrd="0" destOrd="0" presId="urn:microsoft.com/office/officeart/2005/8/layout/process5"/>
    <dgm:cxn modelId="{2BFBC9F2-AF4C-4B48-875B-15A0E39DEB79}" type="presOf" srcId="{4F5EB867-79F7-4C43-86D6-32FD513CDBF8}" destId="{D62B9076-8519-4B41-9384-4BEBD471C1A0}" srcOrd="0" destOrd="0" presId="urn:microsoft.com/office/officeart/2005/8/layout/process5"/>
    <dgm:cxn modelId="{83DE70F4-73B1-4A81-9E28-E314AA589ED2}" type="presOf" srcId="{AC9ECFEC-0B77-430C-B566-6F2D3282D557}" destId="{EA508CDB-1AA8-4B97-9E82-5786690C381A}" srcOrd="0" destOrd="0" presId="urn:microsoft.com/office/officeart/2005/8/layout/process5"/>
    <dgm:cxn modelId="{D59F9E93-5074-465F-BAAD-A915CF309C31}" type="presParOf" srcId="{DBD63BCB-F181-47F7-A766-0AA96179AF9F}" destId="{D873EED5-A2AA-42B4-8D3E-1DF1AFF7238A}" srcOrd="0" destOrd="0" presId="urn:microsoft.com/office/officeart/2005/8/layout/process5"/>
    <dgm:cxn modelId="{C6C490AC-24A6-489E-9A66-3F666F62554F}" type="presParOf" srcId="{DBD63BCB-F181-47F7-A766-0AA96179AF9F}" destId="{DF448161-41C5-4E9B-A26D-B67A99BC976B}" srcOrd="1" destOrd="0" presId="urn:microsoft.com/office/officeart/2005/8/layout/process5"/>
    <dgm:cxn modelId="{4B53B223-90C9-4887-BF1C-1FBB98988755}" type="presParOf" srcId="{DF448161-41C5-4E9B-A26D-B67A99BC976B}" destId="{EF63216F-A2E6-49C2-977C-DEFD3BAA3D4B}" srcOrd="0" destOrd="0" presId="urn:microsoft.com/office/officeart/2005/8/layout/process5"/>
    <dgm:cxn modelId="{F535AD89-CC74-4529-8A31-16E2C6E9A59C}" type="presParOf" srcId="{DBD63BCB-F181-47F7-A766-0AA96179AF9F}" destId="{48D46AB1-E1A8-451D-A5FC-5E011D04B3BA}" srcOrd="2" destOrd="0" presId="urn:microsoft.com/office/officeart/2005/8/layout/process5"/>
    <dgm:cxn modelId="{A6EB8724-4806-4808-9E87-FB1AAFFDFF76}" type="presParOf" srcId="{DBD63BCB-F181-47F7-A766-0AA96179AF9F}" destId="{B625F09B-32CF-49EE-A78A-90A72A42755D}" srcOrd="3" destOrd="0" presId="urn:microsoft.com/office/officeart/2005/8/layout/process5"/>
    <dgm:cxn modelId="{B3B32C8D-726B-4A1B-BD46-F344DA598041}" type="presParOf" srcId="{B625F09B-32CF-49EE-A78A-90A72A42755D}" destId="{2DD03681-506F-45FC-B962-A060423742CC}" srcOrd="0" destOrd="0" presId="urn:microsoft.com/office/officeart/2005/8/layout/process5"/>
    <dgm:cxn modelId="{9537FE5A-15AC-47EF-89EB-FFAC29718681}" type="presParOf" srcId="{DBD63BCB-F181-47F7-A766-0AA96179AF9F}" destId="{FFBA0F96-5BFD-4075-AC0B-00871D5BDF63}" srcOrd="4" destOrd="0" presId="urn:microsoft.com/office/officeart/2005/8/layout/process5"/>
    <dgm:cxn modelId="{E7B748B5-E93E-45D5-B3BE-E54A42FED4D6}" type="presParOf" srcId="{DBD63BCB-F181-47F7-A766-0AA96179AF9F}" destId="{8A194A2C-5E8E-47B2-8C30-08AACB2CD0F7}" srcOrd="5" destOrd="0" presId="urn:microsoft.com/office/officeart/2005/8/layout/process5"/>
    <dgm:cxn modelId="{A7A9436D-9444-4575-8904-A8156B13B604}" type="presParOf" srcId="{8A194A2C-5E8E-47B2-8C30-08AACB2CD0F7}" destId="{F897978F-5A7C-4FFC-980B-9ED433B710DA}" srcOrd="0" destOrd="0" presId="urn:microsoft.com/office/officeart/2005/8/layout/process5"/>
    <dgm:cxn modelId="{C14B2864-85FB-4E1C-B281-F31ED9583837}" type="presParOf" srcId="{DBD63BCB-F181-47F7-A766-0AA96179AF9F}" destId="{D62B9076-8519-4B41-9384-4BEBD471C1A0}" srcOrd="6" destOrd="0" presId="urn:microsoft.com/office/officeart/2005/8/layout/process5"/>
    <dgm:cxn modelId="{F3921272-C8CE-4C76-B7A4-C3D4E3B6E6D4}" type="presParOf" srcId="{DBD63BCB-F181-47F7-A766-0AA96179AF9F}" destId="{EA508CDB-1AA8-4B97-9E82-5786690C381A}" srcOrd="7" destOrd="0" presId="urn:microsoft.com/office/officeart/2005/8/layout/process5"/>
    <dgm:cxn modelId="{B19753FD-A333-4690-857A-42C06EE66DDA}" type="presParOf" srcId="{EA508CDB-1AA8-4B97-9E82-5786690C381A}" destId="{FD325FB3-DA9B-4CDB-90AC-EEC45F8B8766}" srcOrd="0" destOrd="0" presId="urn:microsoft.com/office/officeart/2005/8/layout/process5"/>
    <dgm:cxn modelId="{5C4CF1B4-379B-4B3E-8BCD-DA6F1B59A1CF}" type="presParOf" srcId="{DBD63BCB-F181-47F7-A766-0AA96179AF9F}" destId="{A10BE653-2CB1-489E-9420-74BED32C384E}"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6E9F5-80F0-4B69-B9FC-48239307FD6A}">
      <dsp:nvSpPr>
        <dsp:cNvPr id="0" name=""/>
        <dsp:cNvSpPr/>
      </dsp:nvSpPr>
      <dsp:spPr>
        <a:xfrm>
          <a:off x="0" y="595"/>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32B61-182A-429F-8915-C52907E91567}">
      <dsp:nvSpPr>
        <dsp:cNvPr id="0" name=""/>
        <dsp:cNvSpPr/>
      </dsp:nvSpPr>
      <dsp:spPr>
        <a:xfrm>
          <a:off x="0" y="595"/>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reason for the identification of the child as an EL.</a:t>
          </a:r>
        </a:p>
      </dsp:txBody>
      <dsp:txXfrm>
        <a:off x="0" y="595"/>
        <a:ext cx="9090025" cy="696742"/>
      </dsp:txXfrm>
    </dsp:sp>
    <dsp:sp modelId="{8C6F1EFD-1498-44F5-8E97-99E04BEDD42E}">
      <dsp:nvSpPr>
        <dsp:cNvPr id="0" name=""/>
        <dsp:cNvSpPr/>
      </dsp:nvSpPr>
      <dsp:spPr>
        <a:xfrm>
          <a:off x="0" y="697337"/>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5E501-FA49-4653-A483-4E6CAB511106}">
      <dsp:nvSpPr>
        <dsp:cNvPr id="0" name=""/>
        <dsp:cNvSpPr/>
      </dsp:nvSpPr>
      <dsp:spPr>
        <a:xfrm>
          <a:off x="0" y="697337"/>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child’s level of English language proficiency, how the level was assessed, and the status of the child’s academic achievement.</a:t>
          </a:r>
        </a:p>
      </dsp:txBody>
      <dsp:txXfrm>
        <a:off x="0" y="697337"/>
        <a:ext cx="9090025" cy="696742"/>
      </dsp:txXfrm>
    </dsp:sp>
    <dsp:sp modelId="{C5438A9C-4C0B-46AB-A8F0-E63542E05308}">
      <dsp:nvSpPr>
        <dsp:cNvPr id="0" name=""/>
        <dsp:cNvSpPr/>
      </dsp:nvSpPr>
      <dsp:spPr>
        <a:xfrm>
          <a:off x="0" y="139408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4B524-708F-4E80-B135-76CC0E591AEA}">
      <dsp:nvSpPr>
        <dsp:cNvPr id="0" name=""/>
        <dsp:cNvSpPr/>
      </dsp:nvSpPr>
      <dsp:spPr>
        <a:xfrm>
          <a:off x="0" y="1394080"/>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Methods of instruction used in the program in which the child is, or will be, participating, and the methods of instruction used in other available programs, including how the programs differ</a:t>
          </a:r>
        </a:p>
      </dsp:txBody>
      <dsp:txXfrm>
        <a:off x="0" y="1394080"/>
        <a:ext cx="9090025" cy="696742"/>
      </dsp:txXfrm>
    </dsp:sp>
    <dsp:sp modelId="{01A2ED87-73D4-4B5F-A706-6D4B9CE7E61D}">
      <dsp:nvSpPr>
        <dsp:cNvPr id="0" name=""/>
        <dsp:cNvSpPr/>
      </dsp:nvSpPr>
      <dsp:spPr>
        <a:xfrm>
          <a:off x="0" y="2090822"/>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AE711-6F82-47CC-A1ED-B8F66D0E7BA0}">
      <dsp:nvSpPr>
        <dsp:cNvPr id="0" name=""/>
        <dsp:cNvSpPr/>
      </dsp:nvSpPr>
      <dsp:spPr>
        <a:xfrm>
          <a:off x="0" y="2090822"/>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How the program will meet the educational strengths and needs of the child and help the child achieve English language proficiency, and meet academic standards.</a:t>
          </a:r>
        </a:p>
      </dsp:txBody>
      <dsp:txXfrm>
        <a:off x="0" y="2090822"/>
        <a:ext cx="9090025" cy="696742"/>
      </dsp:txXfrm>
    </dsp:sp>
    <dsp:sp modelId="{E324AE9C-3841-4DA1-966E-A3FFDC5A8B4D}">
      <dsp:nvSpPr>
        <dsp:cNvPr id="0" name=""/>
        <dsp:cNvSpPr/>
      </dsp:nvSpPr>
      <dsp:spPr>
        <a:xfrm>
          <a:off x="0" y="2787565"/>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11285-D11C-4A8C-BCD4-B2CA8F41D778}">
      <dsp:nvSpPr>
        <dsp:cNvPr id="0" name=""/>
        <dsp:cNvSpPr/>
      </dsp:nvSpPr>
      <dsp:spPr>
        <a:xfrm>
          <a:off x="0" y="2787565"/>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Exit requirements for the program, expected rate of transition to a classroom not tailored for EL students, and expected rate of high school graduation.</a:t>
          </a:r>
        </a:p>
      </dsp:txBody>
      <dsp:txXfrm>
        <a:off x="0" y="2787565"/>
        <a:ext cx="9090025" cy="696742"/>
      </dsp:txXfrm>
    </dsp:sp>
    <dsp:sp modelId="{0EC9DF69-E171-4921-91AD-60524A086146}">
      <dsp:nvSpPr>
        <dsp:cNvPr id="0" name=""/>
        <dsp:cNvSpPr/>
      </dsp:nvSpPr>
      <dsp:spPr>
        <a:xfrm>
          <a:off x="0" y="3484307"/>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19A90-3B1E-4886-B8DD-7FF59F926B0D}">
      <dsp:nvSpPr>
        <dsp:cNvPr id="0" name=""/>
        <dsp:cNvSpPr/>
      </dsp:nvSpPr>
      <dsp:spPr>
        <a:xfrm>
          <a:off x="0" y="3484307"/>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 the case of a child with a disability, how the program meets the annual goals in the child’s individualized education program.</a:t>
          </a:r>
        </a:p>
      </dsp:txBody>
      <dsp:txXfrm>
        <a:off x="0" y="3484307"/>
        <a:ext cx="9090025" cy="696742"/>
      </dsp:txXfrm>
    </dsp:sp>
    <dsp:sp modelId="{D7AF1246-19D6-45F0-BA40-7C1CB2099E79}">
      <dsp:nvSpPr>
        <dsp:cNvPr id="0" name=""/>
        <dsp:cNvSpPr/>
      </dsp:nvSpPr>
      <dsp:spPr>
        <a:xfrm>
          <a:off x="0" y="418105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17339-16EE-40B0-9B49-991AFCC808BE}">
      <dsp:nvSpPr>
        <dsp:cNvPr id="0" name=""/>
        <dsp:cNvSpPr/>
      </dsp:nvSpPr>
      <dsp:spPr>
        <a:xfrm>
          <a:off x="0" y="4181050"/>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Information regarding parents’ right to withdraw the child from a program upon their request, and to decline enrollment or choose another program or method of instruction, if available.</a:t>
          </a:r>
        </a:p>
      </dsp:txBody>
      <dsp:txXfrm>
        <a:off x="0" y="4181050"/>
        <a:ext cx="9090025" cy="696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A3491-671A-4740-880E-7A86ED0BEBC1}">
      <dsp:nvSpPr>
        <dsp:cNvPr id="0" name=""/>
        <dsp:cNvSpPr/>
      </dsp:nvSpPr>
      <dsp:spPr>
        <a:xfrm rot="10800000">
          <a:off x="880300" y="2"/>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Language Instruction</a:t>
          </a:r>
        </a:p>
      </dsp:txBody>
      <dsp:txXfrm rot="10800000">
        <a:off x="1024891" y="2"/>
        <a:ext cx="2776285" cy="578365"/>
      </dsp:txXfrm>
    </dsp:sp>
    <dsp:sp modelId="{CA6B9F00-EB00-4648-885B-7AF211C6EB33}">
      <dsp:nvSpPr>
        <dsp:cNvPr id="0" name=""/>
        <dsp:cNvSpPr/>
      </dsp:nvSpPr>
      <dsp:spPr>
        <a:xfrm>
          <a:off x="591118" y="412"/>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843A7B7-B6C9-4E96-840A-93796641BF48}">
      <dsp:nvSpPr>
        <dsp:cNvPr id="0" name=""/>
        <dsp:cNvSpPr/>
      </dsp:nvSpPr>
      <dsp:spPr>
        <a:xfrm rot="10800000">
          <a:off x="880300" y="751424"/>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Professional Development</a:t>
          </a:r>
        </a:p>
      </dsp:txBody>
      <dsp:txXfrm rot="10800000">
        <a:off x="1024891" y="751424"/>
        <a:ext cx="2776285" cy="578365"/>
      </dsp:txXfrm>
    </dsp:sp>
    <dsp:sp modelId="{50A5D93C-8A75-420D-8E3D-161F9FFF61E7}">
      <dsp:nvSpPr>
        <dsp:cNvPr id="0" name=""/>
        <dsp:cNvSpPr/>
      </dsp:nvSpPr>
      <dsp:spPr>
        <a:xfrm>
          <a:off x="591118" y="751424"/>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D3474DC-2A6E-443B-BDE9-B8854F53F90D}">
      <dsp:nvSpPr>
        <dsp:cNvPr id="0" name=""/>
        <dsp:cNvSpPr/>
      </dsp:nvSpPr>
      <dsp:spPr>
        <a:xfrm rot="10800000">
          <a:off x="880300" y="1502436"/>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Academic Achievement</a:t>
          </a:r>
        </a:p>
      </dsp:txBody>
      <dsp:txXfrm rot="10800000">
        <a:off x="1024891" y="1502436"/>
        <a:ext cx="2776285" cy="578365"/>
      </dsp:txXfrm>
    </dsp:sp>
    <dsp:sp modelId="{3A4D8D81-7FF6-4D7F-9B1A-6166340ACC15}">
      <dsp:nvSpPr>
        <dsp:cNvPr id="0" name=""/>
        <dsp:cNvSpPr/>
      </dsp:nvSpPr>
      <dsp:spPr>
        <a:xfrm>
          <a:off x="591118" y="1502436"/>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DB31D9E-9FD9-4D77-8FDF-DFFE9A1B5B35}">
      <dsp:nvSpPr>
        <dsp:cNvPr id="0" name=""/>
        <dsp:cNvSpPr/>
      </dsp:nvSpPr>
      <dsp:spPr>
        <a:xfrm rot="10800000">
          <a:off x="880300" y="2253447"/>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Family and Community Programs</a:t>
          </a:r>
        </a:p>
      </dsp:txBody>
      <dsp:txXfrm rot="10800000">
        <a:off x="1024891" y="2253447"/>
        <a:ext cx="2776285" cy="578365"/>
      </dsp:txXfrm>
    </dsp:sp>
    <dsp:sp modelId="{2291A59E-F5F6-4072-94EB-98E0EAB823E6}">
      <dsp:nvSpPr>
        <dsp:cNvPr id="0" name=""/>
        <dsp:cNvSpPr/>
      </dsp:nvSpPr>
      <dsp:spPr>
        <a:xfrm>
          <a:off x="591118" y="2253447"/>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EA72D78-AEBA-4C71-81C6-DB600EF0872E}">
      <dsp:nvSpPr>
        <dsp:cNvPr id="0" name=""/>
        <dsp:cNvSpPr/>
      </dsp:nvSpPr>
      <dsp:spPr>
        <a:xfrm rot="10800000">
          <a:off x="880300" y="3004459"/>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Materials</a:t>
          </a:r>
        </a:p>
      </dsp:txBody>
      <dsp:txXfrm rot="10800000">
        <a:off x="1024891" y="3004459"/>
        <a:ext cx="2776285" cy="578365"/>
      </dsp:txXfrm>
    </dsp:sp>
    <dsp:sp modelId="{65E8DA85-2ACE-409B-B785-D8713B896CE0}">
      <dsp:nvSpPr>
        <dsp:cNvPr id="0" name=""/>
        <dsp:cNvSpPr/>
      </dsp:nvSpPr>
      <dsp:spPr>
        <a:xfrm>
          <a:off x="591118" y="3004459"/>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270B78B-E464-4D20-8DD1-AC3C8F26A672}">
      <dsp:nvSpPr>
        <dsp:cNvPr id="0" name=""/>
        <dsp:cNvSpPr/>
      </dsp:nvSpPr>
      <dsp:spPr>
        <a:xfrm rot="10800000">
          <a:off x="880300" y="3755471"/>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Technology</a:t>
          </a:r>
        </a:p>
      </dsp:txBody>
      <dsp:txXfrm rot="10800000">
        <a:off x="1024891" y="3755471"/>
        <a:ext cx="2776285" cy="578365"/>
      </dsp:txXfrm>
    </dsp:sp>
    <dsp:sp modelId="{103CF729-D8C0-4784-902E-5E9E1D0B6141}">
      <dsp:nvSpPr>
        <dsp:cNvPr id="0" name=""/>
        <dsp:cNvSpPr/>
      </dsp:nvSpPr>
      <dsp:spPr>
        <a:xfrm>
          <a:off x="591118" y="3755471"/>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C20CC84-4B79-4163-B8E9-DE6125D9ECF2}">
      <dsp:nvSpPr>
        <dsp:cNvPr id="0" name=""/>
        <dsp:cNvSpPr/>
      </dsp:nvSpPr>
      <dsp:spPr>
        <a:xfrm rot="10800000">
          <a:off x="880300" y="4506482"/>
          <a:ext cx="2920876" cy="578365"/>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4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Administrative Expenses</a:t>
          </a:r>
        </a:p>
      </dsp:txBody>
      <dsp:txXfrm rot="10800000">
        <a:off x="1024891" y="4506482"/>
        <a:ext cx="2776285" cy="578365"/>
      </dsp:txXfrm>
    </dsp:sp>
    <dsp:sp modelId="{353A4671-F56D-426E-BCD8-2A26B4D227FA}">
      <dsp:nvSpPr>
        <dsp:cNvPr id="0" name=""/>
        <dsp:cNvSpPr/>
      </dsp:nvSpPr>
      <dsp:spPr>
        <a:xfrm>
          <a:off x="591118" y="4506482"/>
          <a:ext cx="578365" cy="5783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64CF8-9E26-4815-A8BD-14BDC3C55212}">
      <dsp:nvSpPr>
        <dsp:cNvPr id="0" name=""/>
        <dsp:cNvSpPr/>
      </dsp:nvSpPr>
      <dsp:spPr>
        <a:xfrm rot="10800000">
          <a:off x="912614" y="775"/>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Core EL Program</a:t>
          </a:r>
        </a:p>
      </dsp:txBody>
      <dsp:txXfrm rot="10800000">
        <a:off x="1057184" y="775"/>
        <a:ext cx="2904677" cy="578282"/>
      </dsp:txXfrm>
    </dsp:sp>
    <dsp:sp modelId="{8DD4403A-DE1A-4C1C-B401-E935CBFD4F53}">
      <dsp:nvSpPr>
        <dsp:cNvPr id="0" name=""/>
        <dsp:cNvSpPr/>
      </dsp:nvSpPr>
      <dsp:spPr>
        <a:xfrm>
          <a:off x="623472" y="775"/>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ADFE9F1-5912-4A45-90AA-EB3CE77D1445}">
      <dsp:nvSpPr>
        <dsp:cNvPr id="0" name=""/>
        <dsp:cNvSpPr/>
      </dsp:nvSpPr>
      <dsp:spPr>
        <a:xfrm rot="10800000">
          <a:off x="912614" y="751679"/>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General Activities</a:t>
          </a:r>
        </a:p>
      </dsp:txBody>
      <dsp:txXfrm rot="10800000">
        <a:off x="1057184" y="751679"/>
        <a:ext cx="2904677" cy="578282"/>
      </dsp:txXfrm>
    </dsp:sp>
    <dsp:sp modelId="{C8AA000B-5302-43D0-B004-6D206B9EB1C0}">
      <dsp:nvSpPr>
        <dsp:cNvPr id="0" name=""/>
        <dsp:cNvSpPr/>
      </dsp:nvSpPr>
      <dsp:spPr>
        <a:xfrm>
          <a:off x="623472" y="751679"/>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F9750BB-1297-4AF4-A672-003CEDE42050}">
      <dsp:nvSpPr>
        <dsp:cNvPr id="0" name=""/>
        <dsp:cNvSpPr/>
      </dsp:nvSpPr>
      <dsp:spPr>
        <a:xfrm rot="10800000">
          <a:off x="912614" y="1502584"/>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Interpretation/Translation</a:t>
          </a:r>
        </a:p>
      </dsp:txBody>
      <dsp:txXfrm rot="10800000">
        <a:off x="1057184" y="1502584"/>
        <a:ext cx="2904677" cy="578282"/>
      </dsp:txXfrm>
    </dsp:sp>
    <dsp:sp modelId="{FBBEA7CD-D8AB-4DB8-9467-75D21C495D56}">
      <dsp:nvSpPr>
        <dsp:cNvPr id="0" name=""/>
        <dsp:cNvSpPr/>
      </dsp:nvSpPr>
      <dsp:spPr>
        <a:xfrm>
          <a:off x="623472" y="1502584"/>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9CC74D8-0A34-4C32-BB1D-93006A0FB92E}">
      <dsp:nvSpPr>
        <dsp:cNvPr id="0" name=""/>
        <dsp:cNvSpPr/>
      </dsp:nvSpPr>
      <dsp:spPr>
        <a:xfrm rot="10800000">
          <a:off x="912614" y="2253489"/>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Federal/State Mandated Assessments</a:t>
          </a:r>
        </a:p>
      </dsp:txBody>
      <dsp:txXfrm rot="10800000">
        <a:off x="1057184" y="2253489"/>
        <a:ext cx="2904677" cy="578282"/>
      </dsp:txXfrm>
    </dsp:sp>
    <dsp:sp modelId="{A8B6A363-8982-4F51-A606-722411B22DE1}">
      <dsp:nvSpPr>
        <dsp:cNvPr id="0" name=""/>
        <dsp:cNvSpPr/>
      </dsp:nvSpPr>
      <dsp:spPr>
        <a:xfrm>
          <a:off x="623472" y="2253489"/>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8CBE021-9B14-4F57-99A0-F46EAC340012}">
      <dsp:nvSpPr>
        <dsp:cNvPr id="0" name=""/>
        <dsp:cNvSpPr/>
      </dsp:nvSpPr>
      <dsp:spPr>
        <a:xfrm rot="10800000">
          <a:off x="912614" y="3004393"/>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Unlicensed Staff</a:t>
          </a:r>
        </a:p>
      </dsp:txBody>
      <dsp:txXfrm rot="10800000">
        <a:off x="1057184" y="3004393"/>
        <a:ext cx="2904677" cy="578282"/>
      </dsp:txXfrm>
    </dsp:sp>
    <dsp:sp modelId="{1FCCA968-EF64-4482-87F4-120F0585B850}">
      <dsp:nvSpPr>
        <dsp:cNvPr id="0" name=""/>
        <dsp:cNvSpPr/>
      </dsp:nvSpPr>
      <dsp:spPr>
        <a:xfrm>
          <a:off x="666502" y="2939845"/>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1BAB7FD-E67F-40F3-A931-DEDF0041EA80}">
      <dsp:nvSpPr>
        <dsp:cNvPr id="0" name=""/>
        <dsp:cNvSpPr/>
      </dsp:nvSpPr>
      <dsp:spPr>
        <a:xfrm rot="10800000">
          <a:off x="912614" y="3755298"/>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Fluent or Native English Speakers</a:t>
          </a:r>
        </a:p>
      </dsp:txBody>
      <dsp:txXfrm rot="10800000">
        <a:off x="1057184" y="3755298"/>
        <a:ext cx="2904677" cy="578282"/>
      </dsp:txXfrm>
    </dsp:sp>
    <dsp:sp modelId="{A099435A-711D-4D66-BE71-319CD3CB4F95}">
      <dsp:nvSpPr>
        <dsp:cNvPr id="0" name=""/>
        <dsp:cNvSpPr/>
      </dsp:nvSpPr>
      <dsp:spPr>
        <a:xfrm>
          <a:off x="623472" y="3755298"/>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744CB5-AC17-4FDD-A856-7D629AD68D01}">
      <dsp:nvSpPr>
        <dsp:cNvPr id="0" name=""/>
        <dsp:cNvSpPr/>
      </dsp:nvSpPr>
      <dsp:spPr>
        <a:xfrm rot="10800000">
          <a:off x="912614" y="4506202"/>
          <a:ext cx="3049247" cy="578282"/>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500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Activities Required by Other Laws</a:t>
          </a:r>
        </a:p>
      </dsp:txBody>
      <dsp:txXfrm rot="10800000">
        <a:off x="1057184" y="4506202"/>
        <a:ext cx="2904677" cy="578282"/>
      </dsp:txXfrm>
    </dsp:sp>
    <dsp:sp modelId="{57C85910-B250-4C28-A145-6BF53BFAA2CE}">
      <dsp:nvSpPr>
        <dsp:cNvPr id="0" name=""/>
        <dsp:cNvSpPr/>
      </dsp:nvSpPr>
      <dsp:spPr>
        <a:xfrm>
          <a:off x="623472" y="4506202"/>
          <a:ext cx="578282" cy="5782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EED5-A2AA-42B4-8D3E-1DF1AFF7238A}">
      <dsp:nvSpPr>
        <dsp:cNvPr id="0" name=""/>
        <dsp:cNvSpPr/>
      </dsp:nvSpPr>
      <dsp:spPr>
        <a:xfrm>
          <a:off x="7989" y="528868"/>
          <a:ext cx="2387906" cy="14327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District Coordinator</a:t>
          </a:r>
        </a:p>
      </dsp:txBody>
      <dsp:txXfrm>
        <a:off x="49953" y="570832"/>
        <a:ext cx="2303978" cy="1348816"/>
      </dsp:txXfrm>
    </dsp:sp>
    <dsp:sp modelId="{DF448161-41C5-4E9B-A26D-B67A99BC976B}">
      <dsp:nvSpPr>
        <dsp:cNvPr id="0" name=""/>
        <dsp:cNvSpPr/>
      </dsp:nvSpPr>
      <dsp:spPr>
        <a:xfrm>
          <a:off x="2606032" y="949140"/>
          <a:ext cx="506236" cy="59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606032" y="1067580"/>
        <a:ext cx="354365" cy="355320"/>
      </dsp:txXfrm>
    </dsp:sp>
    <dsp:sp modelId="{48D46AB1-E1A8-451D-A5FC-5E011D04B3BA}">
      <dsp:nvSpPr>
        <dsp:cNvPr id="0" name=""/>
        <dsp:cNvSpPr/>
      </dsp:nvSpPr>
      <dsp:spPr>
        <a:xfrm>
          <a:off x="3351059" y="528868"/>
          <a:ext cx="2387906" cy="14327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District Finance Officer</a:t>
          </a:r>
        </a:p>
      </dsp:txBody>
      <dsp:txXfrm>
        <a:off x="3393023" y="570832"/>
        <a:ext cx="2303978" cy="1348816"/>
      </dsp:txXfrm>
    </dsp:sp>
    <dsp:sp modelId="{B625F09B-32CF-49EE-A78A-90A72A42755D}">
      <dsp:nvSpPr>
        <dsp:cNvPr id="0" name=""/>
        <dsp:cNvSpPr/>
      </dsp:nvSpPr>
      <dsp:spPr>
        <a:xfrm>
          <a:off x="5949101" y="949140"/>
          <a:ext cx="506236" cy="59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949101" y="1067580"/>
        <a:ext cx="354365" cy="355320"/>
      </dsp:txXfrm>
    </dsp:sp>
    <dsp:sp modelId="{FFBA0F96-5BFD-4075-AC0B-00871D5BDF63}">
      <dsp:nvSpPr>
        <dsp:cNvPr id="0" name=""/>
        <dsp:cNvSpPr/>
      </dsp:nvSpPr>
      <dsp:spPr>
        <a:xfrm>
          <a:off x="6694128" y="528868"/>
          <a:ext cx="2387906" cy="14327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District Superintendent</a:t>
          </a:r>
        </a:p>
      </dsp:txBody>
      <dsp:txXfrm>
        <a:off x="6736092" y="570832"/>
        <a:ext cx="2303978" cy="1348816"/>
      </dsp:txXfrm>
    </dsp:sp>
    <dsp:sp modelId="{8A194A2C-5E8E-47B2-8C30-08AACB2CD0F7}">
      <dsp:nvSpPr>
        <dsp:cNvPr id="0" name=""/>
        <dsp:cNvSpPr/>
      </dsp:nvSpPr>
      <dsp:spPr>
        <a:xfrm rot="5400000">
          <a:off x="7634964" y="2128766"/>
          <a:ext cx="506236" cy="59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7710423" y="2171748"/>
        <a:ext cx="355320" cy="354365"/>
      </dsp:txXfrm>
    </dsp:sp>
    <dsp:sp modelId="{D62B9076-8519-4B41-9384-4BEBD471C1A0}">
      <dsp:nvSpPr>
        <dsp:cNvPr id="0" name=""/>
        <dsp:cNvSpPr/>
      </dsp:nvSpPr>
      <dsp:spPr>
        <a:xfrm>
          <a:off x="6694128" y="2916775"/>
          <a:ext cx="2387906" cy="14327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Kentucky Department of Education</a:t>
          </a:r>
        </a:p>
      </dsp:txBody>
      <dsp:txXfrm>
        <a:off x="6736092" y="2958739"/>
        <a:ext cx="2303978" cy="1348816"/>
      </dsp:txXfrm>
    </dsp:sp>
    <dsp:sp modelId="{EA508CDB-1AA8-4B97-9E82-5786690C381A}">
      <dsp:nvSpPr>
        <dsp:cNvPr id="0" name=""/>
        <dsp:cNvSpPr/>
      </dsp:nvSpPr>
      <dsp:spPr>
        <a:xfrm rot="10800000">
          <a:off x="5977756" y="3337047"/>
          <a:ext cx="506236" cy="59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6129627" y="3455487"/>
        <a:ext cx="354365" cy="355320"/>
      </dsp:txXfrm>
    </dsp:sp>
    <dsp:sp modelId="{A10BE653-2CB1-489E-9420-74BED32C384E}">
      <dsp:nvSpPr>
        <dsp:cNvPr id="0" name=""/>
        <dsp:cNvSpPr/>
      </dsp:nvSpPr>
      <dsp:spPr>
        <a:xfrm>
          <a:off x="3351059" y="2916775"/>
          <a:ext cx="2387906" cy="14327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District</a:t>
          </a:r>
        </a:p>
      </dsp:txBody>
      <dsp:txXfrm>
        <a:off x="3393023" y="2958739"/>
        <a:ext cx="2303978" cy="13488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9/18/2020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9/18/2020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ky.gov/federal/progs/eng/Documents/District%20Guide%20for%20EL%20Program.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2.ed.gov/policy/rights/guid/unaccompanied-children-2.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2.ed.gov/policy/rights/guid/unaccompanied-children.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ducation.ky.gov/districts/fin/Pages/Grant-Management%2c-Application%2c-and-Planning-%28GMAP%29.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386956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78313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 program should support and supplement the district’s core EL program as well as work in cooperation with the EL and/or Title III programs in order to maximize resources. The programs should collaborate to design programs and interventions which address the needs of EL students. The regular sharing of information and expertise will allow</a:t>
            </a:r>
            <a:r>
              <a:rPr lang="en-US" baseline="0" dirty="0"/>
              <a:t> all programs to provide effective services to ELs.</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171358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54566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414982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dirty="0"/>
          </a:p>
        </p:txBody>
      </p:sp>
    </p:spTree>
    <p:extLst>
      <p:ext uri="{BB962C8B-B14F-4D97-AF65-F5344CB8AC3E}">
        <p14:creationId xmlns:p14="http://schemas.microsoft.com/office/powerpoint/2010/main" val="40221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a:t>
            </a:r>
            <a:r>
              <a:rPr lang="en-US" baseline="0" dirty="0"/>
              <a:t> for all districts to understand the basics of the Title III program, even if they do not currently participate. The number of districts participating in the Title III program is increasing every year. A deeper understanding of the program will help coordinators determine if it’s right for their district. This section covers the requirements for districts participating in the Title III program.</a:t>
            </a:r>
          </a:p>
          <a:p>
            <a:endParaRPr lang="en-US" baseline="0" dirty="0"/>
          </a:p>
          <a:p>
            <a:r>
              <a:rPr lang="en-US" baseline="0" dirty="0"/>
              <a:t>[Read slide]</a:t>
            </a: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dirty="0"/>
          </a:p>
        </p:txBody>
      </p:sp>
    </p:spTree>
    <p:extLst>
      <p:ext uri="{BB962C8B-B14F-4D97-AF65-F5344CB8AC3E}">
        <p14:creationId xmlns:p14="http://schemas.microsoft.com/office/powerpoint/2010/main" val="272503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dirty="0"/>
          </a:p>
        </p:txBody>
      </p:sp>
    </p:spTree>
    <p:extLst>
      <p:ext uri="{BB962C8B-B14F-4D97-AF65-F5344CB8AC3E}">
        <p14:creationId xmlns:p14="http://schemas.microsoft.com/office/powerpoint/2010/main" val="238415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receiving Title III subgrants</a:t>
            </a:r>
            <a:r>
              <a:rPr lang="en-US" baseline="0" dirty="0"/>
              <a:t> must use the funds for the following:</a:t>
            </a:r>
          </a:p>
          <a:p>
            <a:endParaRPr lang="en-US" baseline="0" dirty="0"/>
          </a:p>
          <a:p>
            <a:r>
              <a:rPr lang="en-US" baseline="0" dirty="0"/>
              <a:t>[Read bullet 1]</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As a reminder, Castaneda v. Pickard court case is covered in the </a:t>
            </a:r>
            <a:r>
              <a:rPr lang="en-US" altLang="en-US" i="1" baseline="0" dirty="0"/>
              <a:t>Introduction to Serving English Learner and Immigrant Students</a:t>
            </a:r>
            <a:r>
              <a:rPr lang="en-US" altLang="en-US" i="0" baseline="0" dirty="0"/>
              <a:t> video. The Castaneda standards set the criteria for evaluating the adequacy of a district’s EL program The standards include: qualified teachers implementing sound theory (including the training of staff), soundness of education approach (effective teaching methods, including resources and personnel), and that school districts must evaluate their programs and make adjustments where needed to ensure language barriers are actually being overcome.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baseline="0" dirty="0"/>
              <a:t>[Read remainder of slide]</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dirty="0"/>
          </a:p>
        </p:txBody>
      </p:sp>
    </p:spTree>
    <p:extLst>
      <p:ext uri="{BB962C8B-B14F-4D97-AF65-F5344CB8AC3E}">
        <p14:creationId xmlns:p14="http://schemas.microsoft.com/office/powerpoint/2010/main" val="49832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dirty="0"/>
          </a:p>
        </p:txBody>
      </p:sp>
    </p:spTree>
    <p:extLst>
      <p:ext uri="{BB962C8B-B14F-4D97-AF65-F5344CB8AC3E}">
        <p14:creationId xmlns:p14="http://schemas.microsoft.com/office/powerpoint/2010/main" val="269501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(See the Time and Effort section of the District Guide for the EL Program </a:t>
            </a:r>
            <a:r>
              <a:rPr lang="en-US" dirty="0">
                <a:hlinkClick r:id="rId3"/>
              </a:rPr>
              <a:t>https://education.ky.gov/federal/progs/eng/Documents/District%20Guide%20for%20EL%20Program.pdf</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122932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287823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whether an LIEP is effective,</a:t>
            </a:r>
            <a:r>
              <a:rPr lang="en-US" baseline="0" dirty="0"/>
              <a:t> districts should consider the following:</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dirty="0"/>
          </a:p>
        </p:txBody>
      </p:sp>
    </p:spTree>
    <p:extLst>
      <p:ext uri="{BB962C8B-B14F-4D97-AF65-F5344CB8AC3E}">
        <p14:creationId xmlns:p14="http://schemas.microsoft.com/office/powerpoint/2010/main" val="317610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use Title III funds to provide effective PD for teachers and principals of ELs that meets the following characteristics</a:t>
            </a: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dirty="0"/>
          </a:p>
        </p:txBody>
      </p:sp>
    </p:spTree>
    <p:extLst>
      <p:ext uri="{BB962C8B-B14F-4D97-AF65-F5344CB8AC3E}">
        <p14:creationId xmlns:p14="http://schemas.microsoft.com/office/powerpoint/2010/main" val="2501529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3064235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dirty="0"/>
          </a:p>
        </p:txBody>
      </p:sp>
    </p:spTree>
    <p:extLst>
      <p:ext uri="{BB962C8B-B14F-4D97-AF65-F5344CB8AC3E}">
        <p14:creationId xmlns:p14="http://schemas.microsoft.com/office/powerpoint/2010/main" val="359058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dirty="0"/>
          </a:p>
        </p:txBody>
      </p:sp>
    </p:spTree>
    <p:extLst>
      <p:ext uri="{BB962C8B-B14F-4D97-AF65-F5344CB8AC3E}">
        <p14:creationId xmlns:p14="http://schemas.microsoft.com/office/powerpoint/2010/main" val="258198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0" baseline="0" dirty="0"/>
              <a:t>Source: </a:t>
            </a:r>
            <a:r>
              <a:rPr lang="en-US" i="1" baseline="0" dirty="0"/>
              <a:t>Dear Colleague Letter </a:t>
            </a:r>
            <a:r>
              <a:rPr lang="en-US" i="0" baseline="0" dirty="0"/>
              <a:t>p. 7</a:t>
            </a:r>
            <a:r>
              <a:rPr lang="en-US" i="1" baseline="0" dirty="0"/>
              <a:t> </a:t>
            </a:r>
            <a:r>
              <a:rPr lang="en-US" i="0" baseline="0" dirty="0"/>
              <a:t>(</a:t>
            </a:r>
            <a:r>
              <a:rPr lang="en-US" dirty="0">
                <a:hlinkClick r:id="rId3"/>
              </a:rPr>
              <a:t>https://www2.ed.gov/about/offices/list/ocr/letters/colleague-el-201501.pdf</a:t>
            </a:r>
            <a:r>
              <a:rPr lang="en-US" i="0" baseline="0" dirty="0"/>
              <a:t>)</a:t>
            </a:r>
            <a:endParaRPr lang="en-US" i="1"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362494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Source: Non-Regulatory Guidance Question A-18 (</a:t>
            </a:r>
            <a:r>
              <a:rPr lang="en-US" dirty="0">
                <a:hlinkClick r:id="rId3"/>
              </a:rPr>
              <a:t>https://www2.ed.gov/policy/elsec/leg/essa/essatitleiiiguidenglishlearners92016.pdf</a:t>
            </a:r>
            <a:r>
              <a:rPr lang="en-US" baseline="0" dirty="0"/>
              <a:t>)</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dirty="0"/>
          </a:p>
        </p:txBody>
      </p:sp>
    </p:spTree>
    <p:extLst>
      <p:ext uri="{BB962C8B-B14F-4D97-AF65-F5344CB8AC3E}">
        <p14:creationId xmlns:p14="http://schemas.microsoft.com/office/powerpoint/2010/main" val="2856545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The 3 years do not have to be consecutive</a:t>
            </a:r>
          </a:p>
          <a:p>
            <a:endParaRPr lang="en-US" dirty="0"/>
          </a:p>
          <a:p>
            <a:r>
              <a:rPr lang="en-US" dirty="0"/>
              <a:t>USED’s Fact Sheet II: Additional Questions</a:t>
            </a:r>
            <a:r>
              <a:rPr lang="en-US" baseline="0" dirty="0"/>
              <a:t> &amp; Answers on Enrolling New Immigrant Students (</a:t>
            </a:r>
            <a:r>
              <a:rPr lang="en-US" dirty="0">
                <a:hlinkClick r:id="rId3"/>
              </a:rPr>
              <a:t>https://www2.ed.gov/policy/rights/guid/unaccompanied-children-2.pdf</a:t>
            </a:r>
            <a:r>
              <a:rPr lang="en-US" baseline="0" dirty="0"/>
              <a:t>) provides additional information on immigrant students</a:t>
            </a:r>
          </a:p>
          <a:p>
            <a:endParaRPr lang="en-US" baseline="0" dirty="0"/>
          </a:p>
          <a:p>
            <a:pPr eaLnBrk="1" hangingPunct="1">
              <a:spcBef>
                <a:spcPct val="0"/>
              </a:spcBef>
            </a:pPr>
            <a:r>
              <a:rPr lang="en-US" dirty="0"/>
              <a:t>As stated in </a:t>
            </a:r>
            <a:r>
              <a:rPr lang="en-US" i="0" dirty="0"/>
              <a:t>the</a:t>
            </a:r>
            <a:r>
              <a:rPr lang="en-US" i="1" dirty="0"/>
              <a:t> Introduction to Serving English Learner and Immigrant Students </a:t>
            </a:r>
            <a:r>
              <a:rPr lang="en-US" dirty="0"/>
              <a:t>video, it should be noted that immigrant students placed in Health and Human Services shelters after crossing the border are not enrolled in local schools but do receive educational services and other care from providers who run HHS shelters. Time spent in HHS shelters does not count as time spent in a U.S. school. KDE verified this with USED via email in November 2019. </a:t>
            </a:r>
          </a:p>
          <a:p>
            <a:pPr eaLnBrk="1" hangingPunct="1">
              <a:spcBef>
                <a:spcPct val="0"/>
              </a:spcBef>
            </a:pPr>
            <a:r>
              <a:rPr lang="en-US" dirty="0"/>
              <a:t>See: Educational Services for Immigrant Children and Those Recently Arrived to the United States Fact Sheet (</a:t>
            </a:r>
            <a:r>
              <a:rPr lang="en-US" dirty="0">
                <a:hlinkClick r:id="rId4"/>
              </a:rPr>
              <a:t>https://www2.ed.gov/policy/rights/guid/unaccompanied-children.pdf</a:t>
            </a:r>
            <a:r>
              <a:rPr lang="en-US" dirty="0"/>
              <a:t>)</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dirty="0"/>
          </a:p>
        </p:txBody>
      </p:sp>
    </p:spTree>
    <p:extLst>
      <p:ext uri="{BB962C8B-B14F-4D97-AF65-F5344CB8AC3E}">
        <p14:creationId xmlns:p14="http://schemas.microsoft.com/office/powerpoint/2010/main" val="3729367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dirty="0"/>
          </a:p>
        </p:txBody>
      </p:sp>
    </p:spTree>
    <p:extLst>
      <p:ext uri="{BB962C8B-B14F-4D97-AF65-F5344CB8AC3E}">
        <p14:creationId xmlns:p14="http://schemas.microsoft.com/office/powerpoint/2010/main" val="2508929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dirty="0"/>
          </a:p>
        </p:txBody>
      </p:sp>
    </p:spTree>
    <p:extLst>
      <p:ext uri="{BB962C8B-B14F-4D97-AF65-F5344CB8AC3E}">
        <p14:creationId xmlns:p14="http://schemas.microsoft.com/office/powerpoint/2010/main" val="68190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have enough ELs to generate a minimum amount of funds in</a:t>
            </a:r>
            <a:r>
              <a:rPr lang="en-US" baseline="0" dirty="0"/>
              <a:t> order to be eligible to receive the Title III grant; Title I, Part A has no such requirement. Every district in the country receives a Title I, Part A allocation.</a:t>
            </a: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2514877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dirty="0"/>
          </a:p>
        </p:txBody>
      </p:sp>
    </p:spTree>
    <p:extLst>
      <p:ext uri="{BB962C8B-B14F-4D97-AF65-F5344CB8AC3E}">
        <p14:creationId xmlns:p14="http://schemas.microsoft.com/office/powerpoint/2010/main" val="3173445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KDE GMAP webpage </a:t>
            </a:r>
            <a:r>
              <a:rPr lang="en-US" dirty="0">
                <a:hlinkClick r:id="rId3"/>
              </a:rPr>
              <a:t>https://education.ky.gov/districts/fin/Pages/Grant-Management%2c-Application%2c-and-Planning-%28GMAP%29.aspx</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dirty="0"/>
          </a:p>
        </p:txBody>
      </p:sp>
    </p:spTree>
    <p:extLst>
      <p:ext uri="{BB962C8B-B14F-4D97-AF65-F5344CB8AC3E}">
        <p14:creationId xmlns:p14="http://schemas.microsoft.com/office/powerpoint/2010/main" val="451626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III Intent to Participate is completed by </a:t>
            </a:r>
            <a:r>
              <a:rPr lang="en-US" b="1" dirty="0"/>
              <a:t>all</a:t>
            </a:r>
            <a:r>
              <a:rPr lang="en-US" b="0" dirty="0"/>
              <a:t> districts annually in GMAP. Districts must select the appropriate budget option for the upcoming school year. </a:t>
            </a:r>
          </a:p>
          <a:p>
            <a:endParaRPr lang="en-US" sz="2400" b="0" dirty="0"/>
          </a:p>
          <a:p>
            <a:r>
              <a:rPr lang="en-US" sz="1200" dirty="0"/>
              <a:t>District generates $10,000 or more and will function as a Stand-Alone System. District selecting this option will complete a Title III EL application in GMAP.</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will act as the Fiscal Agent for other Districts. District selecting this option will complete a Title III EL application in GMAP.</a:t>
            </a:r>
          </a:p>
          <a:p>
            <a:endParaRPr lang="en-US" sz="1200" dirty="0"/>
          </a:p>
          <a:p>
            <a:r>
              <a:rPr lang="en-US" sz="1200" dirty="0"/>
              <a:t>District will join a consortium to utilize Title III EL funds. District selecting this option will select the district serving as their fiscal agent from a drop-down list but will not complete a Title III EL application in GMAP.</a:t>
            </a:r>
          </a:p>
          <a:p>
            <a:endParaRPr lang="en-US" sz="1200" dirty="0"/>
          </a:p>
          <a:p>
            <a:r>
              <a:rPr lang="en-US" sz="1200" dirty="0"/>
              <a:t>District generates $10,000 or more, BUT is releasing ALL generated Title III funds, including Title III-Immigrant funds. Districts selecting this option will not complete a Title III EL or Title III Immigrant application in GMAP.</a:t>
            </a:r>
          </a:p>
          <a:p>
            <a:endParaRPr lang="en-US" sz="1200" dirty="0"/>
          </a:p>
          <a:p>
            <a:r>
              <a:rPr lang="en-US" sz="1200" dirty="0"/>
              <a:t>District DOES NOT generate $10,000 or more, and WILL NOT join a consortium to utilize Title III EL funds. Districts selecting this option will not complete a Title III EL application in GMAP.</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dirty="0"/>
          </a:p>
        </p:txBody>
      </p:sp>
    </p:spTree>
    <p:extLst>
      <p:ext uri="{BB962C8B-B14F-4D97-AF65-F5344CB8AC3E}">
        <p14:creationId xmlns:p14="http://schemas.microsoft.com/office/powerpoint/2010/main" val="1454760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III application is part of the Consolidated Application along with Titles I, II, IV, and V. The applications for these programs travel through the system as the consolidated application. </a:t>
            </a:r>
          </a:p>
          <a:p>
            <a:endParaRPr lang="en-US" dirty="0"/>
          </a:p>
          <a:p>
            <a:r>
              <a:rPr lang="en-US" dirty="0"/>
              <a:t>The Title III section of the application is completed by districts operating stand-alone programs as well as consortium fiscal agents. Members of consortiums do not complete an application in GMAP, however information about their program, services, budget, etc. are included in their consortium’s application. It’s important for districts participating in consortiums to provide this information to their fiscal agents in a timely fashion. </a:t>
            </a:r>
            <a:r>
              <a:rPr lang="en-US" b="0" dirty="0">
                <a:solidFill>
                  <a:srgbClr val="C00000"/>
                </a:solidFill>
              </a:rPr>
              <a:t>The fiscal agent is responsible for completing</a:t>
            </a:r>
            <a:r>
              <a:rPr lang="en-US" b="0" baseline="0" dirty="0">
                <a:solidFill>
                  <a:srgbClr val="C00000"/>
                </a:solidFill>
              </a:rPr>
              <a:t> the application in GMAP for all the LEAs in the consortium.</a:t>
            </a:r>
            <a:r>
              <a:rPr lang="en-US" b="0" baseline="0" dirty="0">
                <a:solidFill>
                  <a:srgbClr val="FF0000"/>
                </a:solidFill>
              </a:rPr>
              <a:t> </a:t>
            </a:r>
            <a:endParaRPr lang="en-US" b="0" dirty="0">
              <a:solidFill>
                <a:srgbClr val="FF0000"/>
              </a:solidFill>
            </a:endParaRPr>
          </a:p>
          <a:p>
            <a:endParaRPr lang="en-US" b="0" dirty="0"/>
          </a:p>
          <a:p>
            <a:r>
              <a:rPr lang="en-US" dirty="0"/>
              <a:t>Applications are reviewed in the order in which they are submitted. Adherence to due dates set by KDE helps applications be returned to the district as promptly as possible.</a:t>
            </a:r>
          </a:p>
          <a:p>
            <a:endParaRPr lang="en-US" dirty="0"/>
          </a:p>
          <a:p>
            <a:r>
              <a:rPr lang="en-US" dirty="0"/>
              <a:t>Districts cannot draw down on funds until the application receives initial approval; this means the entire application.</a:t>
            </a:r>
          </a:p>
          <a:p>
            <a:endParaRPr lang="en-US" dirty="0"/>
          </a:p>
          <a:p>
            <a:r>
              <a:rPr lang="en-US" dirty="0"/>
              <a:t>The application is revised several times throughout the year. Revisions are required when USED releases revised allocation amounts as well as when the district needs to make a change.</a:t>
            </a:r>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dirty="0"/>
          </a:p>
        </p:txBody>
      </p:sp>
    </p:spTree>
    <p:extLst>
      <p:ext uri="{BB962C8B-B14F-4D97-AF65-F5344CB8AC3E}">
        <p14:creationId xmlns:p14="http://schemas.microsoft.com/office/powerpoint/2010/main" val="2842685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begins in the district. The district coordinator of each applicable program completes their section of the Consolidated Application and submits it for review by the district finance officer. The finance officer reviews all sections of the application and either approves it or returns it to the coordinator for revisions. After the finance officer approves the application it is submitted to the Superintendent for review. The Superintendent reviews all sections of the application and either approves it or returns it for revisions. Once the Superintendent approves the application KDE program consultants will review their section of the application and mark it as either approved or needs attention. After all sections have been reviewed the application will be returned to the district as either approved or not approved. Since the application is consolidated, it cannot be approved until each individual program application is approved. As previously mentioned, districts cannot draw down funds until the entire application is approved.</a:t>
            </a:r>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dirty="0"/>
          </a:p>
        </p:txBody>
      </p:sp>
    </p:spTree>
    <p:extLst>
      <p:ext uri="{BB962C8B-B14F-4D97-AF65-F5344CB8AC3E}">
        <p14:creationId xmlns:p14="http://schemas.microsoft.com/office/powerpoint/2010/main" val="48178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specifically at the Title III application, districts begin on the Program Details page. The page contains 3 sections. </a:t>
            </a:r>
          </a:p>
          <a:p>
            <a:endParaRPr lang="en-US" dirty="0"/>
          </a:p>
          <a:p>
            <a:r>
              <a:rPr lang="en-US" dirty="0"/>
              <a:t>First, the district must select which purpose or purposes of Title III will be met this year. </a:t>
            </a:r>
          </a:p>
          <a:p>
            <a:endParaRPr lang="en-US" dirty="0"/>
          </a:p>
          <a:p>
            <a:r>
              <a:rPr lang="en-US" dirty="0"/>
              <a:t>The program description section includes questions about the district’s core LIEP as well as the Title III program. This helps KDE verify that supplement not supplant requirements are being met. Districts must also provide information regarding how the Title III program will be evaluated, parent, family, and community engagement that will be provided, and equitable services to eligible private school students. </a:t>
            </a:r>
          </a:p>
          <a:p>
            <a:endParaRPr lang="en-US" dirty="0"/>
          </a:p>
          <a:p>
            <a:r>
              <a:rPr lang="en-US" dirty="0"/>
              <a:t>In the final section, the district selects which language instruction educational programs (LIEPs) are being implemented. If any of the selected LIEPs include instruction in a language other than English, districts will list those languages.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dirty="0"/>
          </a:p>
        </p:txBody>
      </p:sp>
    </p:spTree>
    <p:extLst>
      <p:ext uri="{BB962C8B-B14F-4D97-AF65-F5344CB8AC3E}">
        <p14:creationId xmlns:p14="http://schemas.microsoft.com/office/powerpoint/2010/main" val="265854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portion of Title III funds must be used to provide effective professional development. At the top of the page, districts list the amount of funds allocated for PD. GMAP will automatically calculate the percentage of the total Title III allocation reserved for PD. While there is no minimum percentage required for this purpose, districts must allocate an amount sufficient to provide </a:t>
            </a:r>
            <a:r>
              <a:rPr lang="en-US" b="1" dirty="0"/>
              <a:t>effective</a:t>
            </a:r>
            <a:r>
              <a:rPr lang="en-US" b="0" dirty="0"/>
              <a:t> PD.</a:t>
            </a:r>
          </a:p>
          <a:p>
            <a:endParaRPr lang="en-US" b="0" dirty="0"/>
          </a:p>
          <a:p>
            <a:r>
              <a:rPr lang="en-US" b="0" dirty="0"/>
              <a:t>Next, narratives must be provided to describe how the PD will meet Title III requirements, how the district will ensure the PD is effective, and how information from PD will be disseminated to all staff serving ELs.</a:t>
            </a:r>
          </a:p>
          <a:p>
            <a:endParaRPr lang="en-US" b="0" dirty="0"/>
          </a:p>
          <a:p>
            <a:r>
              <a:rPr lang="en-US" dirty="0"/>
              <a:t>For reporting purposes, districts must provide information regarding PD provided during the previous school year. This includes selecting the types of PD offered as well as indicating the total number of participants for all EL-related PD.</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dirty="0"/>
          </a:p>
        </p:txBody>
      </p:sp>
    </p:spTree>
    <p:extLst>
      <p:ext uri="{BB962C8B-B14F-4D97-AF65-F5344CB8AC3E}">
        <p14:creationId xmlns:p14="http://schemas.microsoft.com/office/powerpoint/2010/main" val="3878514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opting to pay staff with Title III funds must list that staff on the Personnel Details page. EL staff not paid with Title III funds should </a:t>
            </a:r>
            <a:r>
              <a:rPr lang="en-US" b="1" dirty="0"/>
              <a:t>not</a:t>
            </a:r>
            <a:r>
              <a:rPr lang="en-US" b="0" dirty="0"/>
              <a:t> be listed on this page. Be sure to record this information in the correct category. School-based instruction and support staff refers to staff working at a single school site. System-wide instruction and support refers to staff working at multiple school sites. System-wide administration refers to staff providing administrative duties, typically at the central office.</a:t>
            </a:r>
          </a:p>
          <a:p>
            <a:endParaRPr lang="en-US" b="0" dirty="0"/>
          </a:p>
          <a:p>
            <a:r>
              <a:rPr lang="en-US" b="0" dirty="0"/>
              <a:t>Include a headcount and FTE for all staff. Headcount represents the number of people paid with Title III funds and must be a whole number. FTE stands for full-time equivalency and represents the percentage of salary being paid with Title III funds. For example, full-time would be 1.0 whereas 20% would be 0.2. The FTE cannot be greater than the headcount.</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dirty="0"/>
          </a:p>
        </p:txBody>
      </p:sp>
    </p:spTree>
    <p:extLst>
      <p:ext uri="{BB962C8B-B14F-4D97-AF65-F5344CB8AC3E}">
        <p14:creationId xmlns:p14="http://schemas.microsoft.com/office/powerpoint/2010/main" val="3510217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budget entry requires a narrative. Narratives do not have to be exhaustively detailed but should include an adequate description and give the reviewer an idea of how each category will be used.</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dirty="0"/>
          </a:p>
        </p:txBody>
      </p:sp>
    </p:spTree>
    <p:extLst>
      <p:ext uri="{BB962C8B-B14F-4D97-AF65-F5344CB8AC3E}">
        <p14:creationId xmlns:p14="http://schemas.microsoft.com/office/powerpoint/2010/main" val="904417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immigrant subgrant application does not open at the same time as the Title III EL application </a:t>
            </a:r>
            <a:r>
              <a:rPr lang="en-US" b="0" dirty="0"/>
              <a:t>because</a:t>
            </a:r>
            <a:r>
              <a:rPr lang="en-US" dirty="0"/>
              <a:t> the data to determine allocation amounts is not pulled until October. The application contains 2 pages, a program details page and a budget page. </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dirty="0"/>
          </a:p>
        </p:txBody>
      </p:sp>
    </p:spTree>
    <p:extLst>
      <p:ext uri="{BB962C8B-B14F-4D97-AF65-F5344CB8AC3E}">
        <p14:creationId xmlns:p14="http://schemas.microsoft.com/office/powerpoint/2010/main" val="217832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Since all districts receive Title I, Part A funds, all districts must meet these requirements. In the case of districts with no EL students, you must still be familiar with these requirements and be prepared to meet them should an EL student enroll. </a:t>
            </a:r>
          </a:p>
          <a:p>
            <a:pPr eaLnBrk="1" hangingPunct="1">
              <a:spcBef>
                <a:spcPct val="0"/>
              </a:spcBef>
            </a:pPr>
            <a:endParaRPr lang="en-US" altLang="en-US" baseline="0" dirty="0"/>
          </a:p>
          <a:p>
            <a:pPr eaLnBrk="1" hangingPunct="1">
              <a:spcBef>
                <a:spcPct val="0"/>
              </a:spcBef>
            </a:pPr>
            <a:r>
              <a:rPr lang="en-US" altLang="en-US" baseline="0" dirty="0"/>
              <a:t>[Read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49491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40</a:t>
            </a:fld>
            <a:endParaRPr lang="en-US" dirty="0"/>
          </a:p>
        </p:txBody>
      </p:sp>
    </p:spTree>
    <p:extLst>
      <p:ext uri="{BB962C8B-B14F-4D97-AF65-F5344CB8AC3E}">
        <p14:creationId xmlns:p14="http://schemas.microsoft.com/office/powerpoint/2010/main" val="601183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dirty="0"/>
          </a:p>
        </p:txBody>
      </p:sp>
    </p:spTree>
    <p:extLst>
      <p:ext uri="{BB962C8B-B14F-4D97-AF65-F5344CB8AC3E}">
        <p14:creationId xmlns:p14="http://schemas.microsoft.com/office/powerpoint/2010/main" val="274194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pPr marL="171450" indent="-171450">
              <a:buFont typeface="Arial" panose="020B0604020202020204" pitchFamily="34" charset="0"/>
              <a:buChar char="•"/>
            </a:pPr>
            <a:r>
              <a:rPr lang="en-US" dirty="0"/>
              <a:t>Non-Regulatory Guidance, Section E, (</a:t>
            </a:r>
            <a:r>
              <a:rPr lang="en-US" dirty="0">
                <a:hlinkClick r:id="rId3"/>
              </a:rPr>
              <a:t>https://www2.ed.gov/policy/elsec/leg/essa/essatitleiiiguidenglishlearners92016.pdf</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dirty="0"/>
          </a:p>
        </p:txBody>
      </p:sp>
    </p:spTree>
    <p:extLst>
      <p:ext uri="{BB962C8B-B14F-4D97-AF65-F5344CB8AC3E}">
        <p14:creationId xmlns:p14="http://schemas.microsoft.com/office/powerpoint/2010/main" val="121851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staff are accountable</a:t>
            </a:r>
            <a:r>
              <a:rPr lang="en-US" baseline="0" dirty="0"/>
              <a:t> for this parent notification. Districts may elect to have non-Title I staff distribute this information (the EL/Title III coordinator, for example) however the responsibility for effective implementation falls upon the Title I staff. </a:t>
            </a: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dirty="0"/>
          </a:p>
        </p:txBody>
      </p:sp>
    </p:spTree>
    <p:extLst>
      <p:ext uri="{BB962C8B-B14F-4D97-AF65-F5344CB8AC3E}">
        <p14:creationId xmlns:p14="http://schemas.microsoft.com/office/powerpoint/2010/main" val="207451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notification must include the following information.</a:t>
            </a:r>
          </a:p>
          <a:p>
            <a:endParaRPr lang="en-US" dirty="0"/>
          </a:p>
          <a:p>
            <a:r>
              <a:rPr lang="en-US" dirty="0"/>
              <a:t>Source: Non-Regulatory Guidance E-5 (</a:t>
            </a:r>
            <a:r>
              <a:rPr lang="en-US" dirty="0">
                <a:hlinkClick r:id="rId3"/>
              </a:rPr>
              <a:t>https://www2.ed.gov/policy/elsec/leg/essa/essatitleiiiguidenglishlearners92016.pdf</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151751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Non-Regulatory Guidance Question E-1 </a:t>
            </a:r>
            <a:r>
              <a:rPr lang="en-US" dirty="0">
                <a:hlinkClick r:id="rId3"/>
              </a:rPr>
              <a:t>https://www2.ed.gov/policy/elsec/leg/essa/essatitleiiiguidenglishlearners92016.pdf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dirty="0"/>
          </a:p>
        </p:txBody>
      </p:sp>
    </p:spTree>
    <p:extLst>
      <p:ext uri="{BB962C8B-B14F-4D97-AF65-F5344CB8AC3E}">
        <p14:creationId xmlns:p14="http://schemas.microsoft.com/office/powerpoint/2010/main" val="123599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*Regular meetings – plural, indicating more than one meeting.</a:t>
            </a:r>
          </a:p>
          <a:p>
            <a:endParaRPr lang="en-US" b="1" dirty="0"/>
          </a:p>
          <a:p>
            <a:r>
              <a:rPr lang="en-US" b="0" baseline="0" dirty="0"/>
              <a:t>Examples: Information about English language proficiency, ACCESS testing, the American school system (grades, roles of teacher/parent/student, etc.)</a:t>
            </a:r>
            <a:endParaRPr lang="en-US" b="1"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157738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dirty="0"/>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dirty="0"/>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33472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664" r:id="rId7"/>
    <p:sldLayoutId id="2147483680" r:id="rId8"/>
    <p:sldLayoutId id="2147483679" r:id="rId9"/>
    <p:sldLayoutId id="2147483665" r:id="rId10"/>
    <p:sldLayoutId id="2147483668" r:id="rId11"/>
    <p:sldLayoutId id="2147483669" r:id="rId12"/>
    <p:sldLayoutId id="2147483671" r:id="rId13"/>
    <p:sldLayoutId id="2147483732" r:id="rId1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policy/elsec/leg/essa/guidanceuseseinvestment.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ion.ky.gov/federal/progs/eng/Documents/English%20Learners%20Contact%20Guide.pdf"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hyperlink" Target="https://www2.ed.gov/policy/elsec/leg/essa/guidanceuseseinvestment.pdf" TargetMode="External"/><Relationship Id="rId3" Type="http://schemas.openxmlformats.org/officeDocument/2006/relationships/hyperlink" Target="https://education.ky.gov/federal/progs/tia/Documents/Title%20I%20Part%20A%20Handbook.pdf" TargetMode="External"/><Relationship Id="rId7" Type="http://schemas.openxmlformats.org/officeDocument/2006/relationships/hyperlink" Target="https://mediaportal.education.ky.gov/continuous-improvement/2019/04/title-iii-gmap-training-video/"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education.ky.gov/federal/progs/eng/Documents/CCSSO%20Title%20III%20Fiscal%20Handbook.pdf" TargetMode="External"/><Relationship Id="rId5" Type="http://schemas.openxmlformats.org/officeDocument/2006/relationships/hyperlink" Target="https://www2.ed.gov/policy/elsec/leg/essa/elandiitleiiiaddendum1219.pdf" TargetMode="External"/><Relationship Id="rId10" Type="http://schemas.openxmlformats.org/officeDocument/2006/relationships/hyperlink" Target="https://ies.ed.gov/ncee/edlabs/projects/project.asp?projectID=4483" TargetMode="External"/><Relationship Id="rId4" Type="http://schemas.openxmlformats.org/officeDocument/2006/relationships/hyperlink" Target="https://www2.ed.gov/policy/elsec/leg/essa/essatitleiiiguidenglishlearners92016.pdf" TargetMode="External"/><Relationship Id="rId9" Type="http://schemas.openxmlformats.org/officeDocument/2006/relationships/hyperlink" Target="https://ies.ed.gov/ncee/edlabs/regions/west/relwestFiles/pdf/English-learners-w-disabilities-REL-BRIEF_FINAL.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8A42-D19C-41DD-8FBE-0AA84544225F}"/>
              </a:ext>
            </a:extLst>
          </p:cNvPr>
          <p:cNvSpPr>
            <a:spLocks noGrp="1"/>
          </p:cNvSpPr>
          <p:nvPr>
            <p:ph type="ctrTitle"/>
          </p:nvPr>
        </p:nvSpPr>
        <p:spPr>
          <a:xfrm>
            <a:off x="918614" y="2248359"/>
            <a:ext cx="8664694" cy="1646302"/>
          </a:xfrm>
        </p:spPr>
        <p:txBody>
          <a:bodyPr/>
          <a:lstStyle/>
          <a:p>
            <a:pPr algn="ctr"/>
            <a:r>
              <a:rPr lang="en-US" dirty="0"/>
              <a:t>Federal Program Requirements for  English Learner and Immigrant Students</a:t>
            </a:r>
          </a:p>
        </p:txBody>
      </p:sp>
      <p:sp>
        <p:nvSpPr>
          <p:cNvPr id="3" name="Subtitle 2">
            <a:extLst>
              <a:ext uri="{FF2B5EF4-FFF2-40B4-BE49-F238E27FC236}">
                <a16:creationId xmlns:a16="http://schemas.microsoft.com/office/drawing/2014/main" id="{25CEEF85-C93E-4D63-8460-7A8C62D8E644}"/>
              </a:ext>
            </a:extLst>
          </p:cNvPr>
          <p:cNvSpPr>
            <a:spLocks noGrp="1"/>
          </p:cNvSpPr>
          <p:nvPr>
            <p:ph type="subTitle" idx="1"/>
          </p:nvPr>
        </p:nvSpPr>
        <p:spPr>
          <a:xfrm>
            <a:off x="1285102" y="3974284"/>
            <a:ext cx="8298206" cy="1096899"/>
          </a:xfrm>
        </p:spPr>
        <p:txBody>
          <a:bodyPr>
            <a:normAutofit/>
          </a:bodyPr>
          <a:lstStyle/>
          <a:p>
            <a:pPr algn="ctr"/>
            <a:r>
              <a:rPr lang="en-US" dirty="0"/>
              <a:t>KDE Office of Continuous Improvement and Support</a:t>
            </a:r>
          </a:p>
          <a:p>
            <a:pPr algn="ctr"/>
            <a:r>
              <a:rPr lang="en-US" dirty="0"/>
              <a:t>Division of School and Program Improvement</a:t>
            </a:r>
          </a:p>
        </p:txBody>
      </p:sp>
    </p:spTree>
    <p:extLst>
      <p:ext uri="{BB962C8B-B14F-4D97-AF65-F5344CB8AC3E}">
        <p14:creationId xmlns:p14="http://schemas.microsoft.com/office/powerpoint/2010/main" val="64326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Notice and Format</a:t>
            </a:r>
          </a:p>
        </p:txBody>
      </p:sp>
      <p:sp>
        <p:nvSpPr>
          <p:cNvPr id="6" name="Text Placeholder 5"/>
          <p:cNvSpPr>
            <a:spLocks noGrp="1"/>
          </p:cNvSpPr>
          <p:nvPr>
            <p:ph type="body" sz="quarter" idx="14"/>
          </p:nvPr>
        </p:nvSpPr>
        <p:spPr/>
        <p:txBody>
          <a:bodyPr>
            <a:normAutofit fontScale="92500" lnSpcReduction="20000"/>
          </a:bodyPr>
          <a:lstStyle/>
          <a:p>
            <a:pPr marL="0" indent="0" algn="ctr">
              <a:buNone/>
            </a:pPr>
            <a:r>
              <a:rPr lang="en-US" dirty="0"/>
              <a:t>ESSA Section 1112(e)(4) requires the notice and information provided to parents be in an understandable and uniform format and, to the extent practicable, provided in a language that the parents can understand.</a:t>
            </a:r>
          </a:p>
        </p:txBody>
      </p:sp>
      <p:pic>
        <p:nvPicPr>
          <p:cNvPr id="2052" name="Picture 4">
            <a:extLst>
              <a:ext uri="{C183D7F6-B498-43B3-948B-1728B52AA6E4}">
                <adec:decorative xmlns:adec="http://schemas.microsoft.com/office/drawing/2017/decorative" val="1"/>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16288" r="162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296117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1809" y="183225"/>
            <a:ext cx="8596668" cy="1320800"/>
          </a:xfrm>
        </p:spPr>
        <p:txBody>
          <a:bodyPr/>
          <a:lstStyle/>
          <a:p>
            <a:pPr algn="ctr"/>
            <a:r>
              <a:rPr lang="en-US" dirty="0"/>
              <a:t>Coordinate with Other Programs</a:t>
            </a:r>
          </a:p>
        </p:txBody>
      </p:sp>
      <p:sp>
        <p:nvSpPr>
          <p:cNvPr id="7" name="Text Placeholder 6"/>
          <p:cNvSpPr>
            <a:spLocks noGrp="1"/>
          </p:cNvSpPr>
          <p:nvPr>
            <p:ph type="body" sz="quarter" idx="13"/>
          </p:nvPr>
        </p:nvSpPr>
        <p:spPr>
          <a:xfrm>
            <a:off x="555785" y="1595272"/>
            <a:ext cx="9188715" cy="4901324"/>
          </a:xfrm>
        </p:spPr>
        <p:txBody>
          <a:bodyPr>
            <a:normAutofit fontScale="92500"/>
          </a:bodyPr>
          <a:lstStyle/>
          <a:p>
            <a:r>
              <a:rPr lang="en-US" dirty="0"/>
              <a:t>The district’s Title I, Part A plan (application in GMAP) must assure that the district will coordinate and integrate services provided under Title I, Part A with other educational services at the district or school level, such as services for ELs, in order to increase program effectiveness, eliminate duplication, and reduce fragmentation of the instructional program. [See ESSA Section 1112(c)(4)]</a:t>
            </a:r>
          </a:p>
        </p:txBody>
      </p:sp>
      <p:sp>
        <p:nvSpPr>
          <p:cNvPr id="3" name="Slide Number Placeholder 2"/>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35621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normAutofit fontScale="90000"/>
          </a:bodyPr>
          <a:lstStyle/>
          <a:p>
            <a:pPr algn="ctr"/>
            <a:r>
              <a:rPr lang="en-US" dirty="0"/>
              <a:t>Using Title I, Part A Funds for ELs</a:t>
            </a:r>
          </a:p>
        </p:txBody>
      </p:sp>
      <p:sp>
        <p:nvSpPr>
          <p:cNvPr id="3" name="Text Placeholder 2"/>
          <p:cNvSpPr>
            <a:spLocks noGrp="1"/>
          </p:cNvSpPr>
          <p:nvPr>
            <p:ph type="body" sz="quarter" idx="13"/>
          </p:nvPr>
        </p:nvSpPr>
        <p:spPr>
          <a:xfrm>
            <a:off x="771257" y="1412710"/>
            <a:ext cx="9188715" cy="4901324"/>
          </a:xfrm>
        </p:spPr>
        <p:txBody>
          <a:bodyPr>
            <a:normAutofit fontScale="92500" lnSpcReduction="20000"/>
          </a:bodyPr>
          <a:lstStyle/>
          <a:p>
            <a:r>
              <a:rPr lang="en-US" dirty="0"/>
              <a:t>Guiding questions</a:t>
            </a:r>
          </a:p>
          <a:p>
            <a:pPr lvl="1"/>
            <a:r>
              <a:rPr lang="en-US" dirty="0"/>
              <a:t>Is Title I supplemental to the core EL program provided by state and local funds?</a:t>
            </a:r>
          </a:p>
          <a:p>
            <a:pPr lvl="1"/>
            <a:r>
              <a:rPr lang="en-US" dirty="0"/>
              <a:t>Is Title I supplemental to civil rights obligations?</a:t>
            </a:r>
          </a:p>
          <a:p>
            <a:pPr lvl="1"/>
            <a:r>
              <a:rPr lang="en-US" dirty="0"/>
              <a:t>Can the district ensure the Title I school is receiving sufficient state and local funds for EL programs?</a:t>
            </a:r>
          </a:p>
          <a:p>
            <a:pPr lvl="1"/>
            <a:r>
              <a:rPr lang="en-US" dirty="0"/>
              <a:t>Is an EL workshop or professional development for teachers a sustained activity?</a:t>
            </a:r>
          </a:p>
          <a:p>
            <a:pPr lvl="1"/>
            <a:r>
              <a:rPr lang="en-US" dirty="0"/>
              <a:t>Is the school or district avoiding the unnecessary segregation of EL students?</a:t>
            </a:r>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55100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ctr"/>
            <a:r>
              <a:rPr lang="en-US" dirty="0"/>
              <a:t>Title III is and Title III is not…</a:t>
            </a:r>
          </a:p>
        </p:txBody>
      </p:sp>
      <p:graphicFrame>
        <p:nvGraphicFramePr>
          <p:cNvPr id="8" name="Content Placeholder 7" descr="Title III is: Language instruction, professional development, academic achievement, family and community programs, materials, technology, and administrative expenses."/>
          <p:cNvGraphicFramePr>
            <a:graphicFrameLocks noGrp="1"/>
          </p:cNvGraphicFramePr>
          <p:nvPr>
            <p:ph sz="half" idx="1"/>
            <p:extLst>
              <p:ext uri="{D42A27DB-BD31-4B8C-83A1-F6EECF244321}">
                <p14:modId xmlns:p14="http://schemas.microsoft.com/office/powerpoint/2010/main" val="533902969"/>
              </p:ext>
            </p:extLst>
          </p:nvPr>
        </p:nvGraphicFramePr>
        <p:xfrm>
          <a:off x="487680" y="1410789"/>
          <a:ext cx="4392295" cy="508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descr="Title III is not: core EL program, general activities, interpretation/translation, federal/state mandated assessments, unlicensed staff, fluent or native English speakers, and activities required by other laws"/>
          <p:cNvGraphicFramePr>
            <a:graphicFrameLocks noGrp="1"/>
          </p:cNvGraphicFramePr>
          <p:nvPr>
            <p:ph sz="half" idx="2"/>
            <p:extLst>
              <p:ext uri="{D42A27DB-BD31-4B8C-83A1-F6EECF244321}">
                <p14:modId xmlns:p14="http://schemas.microsoft.com/office/powerpoint/2010/main" val="194713249"/>
              </p:ext>
            </p:extLst>
          </p:nvPr>
        </p:nvGraphicFramePr>
        <p:xfrm>
          <a:off x="5229225" y="1410789"/>
          <a:ext cx="4585335" cy="50852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320354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259BC0-7ED3-4D3D-B5D5-9FC2BE9A749C}"/>
              </a:ext>
            </a:extLst>
          </p:cNvPr>
          <p:cNvSpPr>
            <a:spLocks noGrp="1"/>
          </p:cNvSpPr>
          <p:nvPr>
            <p:ph type="title"/>
          </p:nvPr>
        </p:nvSpPr>
        <p:spPr/>
        <p:txBody>
          <a:bodyPr/>
          <a:lstStyle/>
          <a:p>
            <a:pPr algn="ctr"/>
            <a:r>
              <a:rPr lang="en-US" dirty="0"/>
              <a:t>Program Participation</a:t>
            </a:r>
          </a:p>
        </p:txBody>
      </p:sp>
      <p:sp>
        <p:nvSpPr>
          <p:cNvPr id="7" name="Text Placeholder 6">
            <a:extLst>
              <a:ext uri="{FF2B5EF4-FFF2-40B4-BE49-F238E27FC236}">
                <a16:creationId xmlns:a16="http://schemas.microsoft.com/office/drawing/2014/main" id="{5CAB4793-B27D-43AD-A0A7-477970A9434D}"/>
              </a:ext>
            </a:extLst>
          </p:cNvPr>
          <p:cNvSpPr>
            <a:spLocks noGrp="1"/>
          </p:cNvSpPr>
          <p:nvPr>
            <p:ph type="body" sz="quarter" idx="13"/>
          </p:nvPr>
        </p:nvSpPr>
        <p:spPr>
          <a:xfrm>
            <a:off x="775919" y="1699651"/>
            <a:ext cx="9188715" cy="4901324"/>
          </a:xfrm>
        </p:spPr>
        <p:txBody>
          <a:bodyPr/>
          <a:lstStyle/>
          <a:p>
            <a:r>
              <a:rPr lang="en-US" dirty="0"/>
              <a:t>Districts are not required to participate in Title III.</a:t>
            </a:r>
          </a:p>
          <a:p>
            <a:r>
              <a:rPr lang="en-US" dirty="0"/>
              <a:t>Funds generated under Title III for districts declining to participate will be redistributed among participating districts.</a:t>
            </a:r>
          </a:p>
          <a:p>
            <a:r>
              <a:rPr lang="en-US" dirty="0"/>
              <a:t>Title III funds </a:t>
            </a:r>
            <a:r>
              <a:rPr lang="en-US" b="1" dirty="0">
                <a:solidFill>
                  <a:srgbClr val="C00000"/>
                </a:solidFill>
              </a:rPr>
              <a:t>cannot</a:t>
            </a:r>
            <a:r>
              <a:rPr lang="en-US" dirty="0"/>
              <a:t> be transferred to another federal program.</a:t>
            </a:r>
          </a:p>
        </p:txBody>
      </p:sp>
      <p:sp>
        <p:nvSpPr>
          <p:cNvPr id="3" name="Slide Number Placeholder 2">
            <a:extLst>
              <a:ext uri="{FF2B5EF4-FFF2-40B4-BE49-F238E27FC236}">
                <a16:creationId xmlns:a16="http://schemas.microsoft.com/office/drawing/2014/main" id="{05BFC40E-2751-49D6-B54A-BE682B3B44CB}"/>
              </a:ext>
            </a:extLst>
          </p:cNvPr>
          <p:cNvSpPr>
            <a:spLocks noGrp="1"/>
          </p:cNvSpPr>
          <p:nvPr>
            <p:ph type="sldNum" sz="quarter" idx="12"/>
          </p:nvPr>
        </p:nvSpPr>
        <p:spPr/>
        <p:txBody>
          <a:bodyPr/>
          <a:lstStyle/>
          <a:p>
            <a:fld id="{91BD7323-49BF-4C97-8773-5EC64C492009}" type="slidenum">
              <a:rPr lang="en-US" smtClean="0"/>
              <a:pPr/>
              <a:t>14</a:t>
            </a:fld>
            <a:endParaRPr lang="en-US" dirty="0"/>
          </a:p>
        </p:txBody>
      </p:sp>
    </p:spTree>
    <p:extLst>
      <p:ext uri="{BB962C8B-B14F-4D97-AF65-F5344CB8AC3E}">
        <p14:creationId xmlns:p14="http://schemas.microsoft.com/office/powerpoint/2010/main" val="360144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Title III Subgrants</a:t>
            </a:r>
          </a:p>
        </p:txBody>
      </p:sp>
      <p:sp>
        <p:nvSpPr>
          <p:cNvPr id="3" name="Text Placeholder 2"/>
          <p:cNvSpPr>
            <a:spLocks noGrp="1"/>
          </p:cNvSpPr>
          <p:nvPr>
            <p:ph type="body" sz="quarter" idx="13"/>
          </p:nvPr>
        </p:nvSpPr>
        <p:spPr/>
        <p:txBody>
          <a:bodyPr>
            <a:normAutofit fontScale="92500" lnSpcReduction="20000"/>
          </a:bodyPr>
          <a:lstStyle/>
          <a:p>
            <a:r>
              <a:rPr lang="en-US" dirty="0"/>
              <a:t>Federal requirement to qualify:</a:t>
            </a:r>
          </a:p>
          <a:p>
            <a:pPr lvl="1"/>
            <a:r>
              <a:rPr lang="en-US" dirty="0"/>
              <a:t>Enough EL students to generate a minimum $10,000 for a standalone programs.</a:t>
            </a:r>
          </a:p>
          <a:p>
            <a:pPr lvl="1"/>
            <a:r>
              <a:rPr lang="en-US" dirty="0"/>
              <a:t>Districts not generating $10,000 may join consortiums.</a:t>
            </a:r>
          </a:p>
        </p:txBody>
      </p:sp>
      <p:sp>
        <p:nvSpPr>
          <p:cNvPr id="5" name="Text Placeholder 4"/>
          <p:cNvSpPr>
            <a:spLocks noGrp="1"/>
          </p:cNvSpPr>
          <p:nvPr>
            <p:ph type="body" sz="quarter" idx="14"/>
          </p:nvPr>
        </p:nvSpPr>
        <p:spPr/>
        <p:txBody>
          <a:bodyPr>
            <a:normAutofit fontScale="85000" lnSpcReduction="20000"/>
          </a:bodyPr>
          <a:lstStyle/>
          <a:p>
            <a:r>
              <a:rPr lang="en-US" dirty="0"/>
              <a:t>LEAs must use Title III funds for </a:t>
            </a:r>
            <a:r>
              <a:rPr lang="en-US" u="sng" dirty="0"/>
              <a:t>supplemental</a:t>
            </a:r>
          </a:p>
          <a:p>
            <a:pPr lvl="1"/>
            <a:r>
              <a:rPr lang="en-US" i="1" dirty="0"/>
              <a:t>Effective</a:t>
            </a:r>
            <a:r>
              <a:rPr lang="en-US" dirty="0"/>
              <a:t> EL instruction;</a:t>
            </a:r>
          </a:p>
          <a:p>
            <a:pPr lvl="1"/>
            <a:r>
              <a:rPr lang="en-US" i="1" dirty="0"/>
              <a:t>Effective</a:t>
            </a:r>
            <a:r>
              <a:rPr lang="en-US" dirty="0"/>
              <a:t> professional development for all staff; and</a:t>
            </a:r>
          </a:p>
          <a:p>
            <a:pPr lvl="1"/>
            <a:r>
              <a:rPr lang="en-US" dirty="0"/>
              <a:t>Parent, family and community engagement.</a:t>
            </a:r>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dirty="0"/>
          </a:p>
        </p:txBody>
      </p:sp>
    </p:spTree>
    <p:extLst>
      <p:ext uri="{BB962C8B-B14F-4D97-AF65-F5344CB8AC3E}">
        <p14:creationId xmlns:p14="http://schemas.microsoft.com/office/powerpoint/2010/main" val="40939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Effective EL Instruction </a:t>
            </a:r>
            <a:br>
              <a:rPr lang="en-US" dirty="0"/>
            </a:br>
            <a:r>
              <a:rPr lang="en-US" dirty="0"/>
              <a:t>[ESSA Section 3115(a)]</a:t>
            </a:r>
          </a:p>
        </p:txBody>
      </p:sp>
      <p:sp>
        <p:nvSpPr>
          <p:cNvPr id="3" name="Text Placeholder 2"/>
          <p:cNvSpPr>
            <a:spLocks noGrp="1"/>
          </p:cNvSpPr>
          <p:nvPr>
            <p:ph type="body" sz="quarter" idx="13"/>
          </p:nvPr>
        </p:nvSpPr>
        <p:spPr/>
        <p:txBody>
          <a:bodyPr/>
          <a:lstStyle/>
          <a:p>
            <a:r>
              <a:rPr lang="en-US" dirty="0"/>
              <a:t>Districts are obligated under the Civil Rights Act to provide ELs with a language assistance program that is educationally sound and proven successful. </a:t>
            </a:r>
          </a:p>
          <a:p>
            <a:pPr lvl="1"/>
            <a:r>
              <a:rPr lang="en-US" i="1" dirty="0"/>
              <a:t>Title III funds must supplement and not supplant all civil rights obligations. </a:t>
            </a:r>
          </a:p>
          <a:p>
            <a:r>
              <a:rPr lang="en-US" dirty="0"/>
              <a:t>ESSA requires language instruction educational programs to be </a:t>
            </a:r>
            <a:r>
              <a:rPr lang="en-US" i="1" dirty="0"/>
              <a:t>effective</a:t>
            </a:r>
            <a:r>
              <a:rPr lang="en-US" dirty="0"/>
              <a:t>. </a:t>
            </a:r>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dirty="0"/>
          </a:p>
        </p:txBody>
      </p:sp>
    </p:spTree>
    <p:extLst>
      <p:ext uri="{BB962C8B-B14F-4D97-AF65-F5344CB8AC3E}">
        <p14:creationId xmlns:p14="http://schemas.microsoft.com/office/powerpoint/2010/main" val="152199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Title III Funds and </a:t>
            </a:r>
            <a:br>
              <a:rPr lang="en-US" dirty="0"/>
            </a:br>
            <a:r>
              <a:rPr lang="en-US" dirty="0"/>
              <a:t>Effective EL Instruction</a:t>
            </a:r>
          </a:p>
        </p:txBody>
      </p:sp>
      <p:sp>
        <p:nvSpPr>
          <p:cNvPr id="3" name="Text Placeholder 2"/>
          <p:cNvSpPr>
            <a:spLocks noGrp="1"/>
          </p:cNvSpPr>
          <p:nvPr>
            <p:ph type="body" sz="quarter" idx="13"/>
          </p:nvPr>
        </p:nvSpPr>
        <p:spPr/>
        <p:txBody>
          <a:bodyPr>
            <a:noAutofit/>
          </a:bodyPr>
          <a:lstStyle/>
          <a:p>
            <a:r>
              <a:rPr lang="en-US" sz="2400" i="1" dirty="0"/>
              <a:t>Effective</a:t>
            </a:r>
            <a:r>
              <a:rPr lang="en-US" sz="2400" dirty="0"/>
              <a:t> approaches and methodologies for teaching ELs</a:t>
            </a:r>
          </a:p>
          <a:p>
            <a:pPr lvl="1"/>
            <a:r>
              <a:rPr lang="en-US" sz="2000" dirty="0"/>
              <a:t>Effective approaches and methodologies should meet the three Casta</a:t>
            </a:r>
            <a:r>
              <a:rPr lang="en-US" sz="2000" dirty="0">
                <a:cs typeface="Calibri" panose="020F0502020204030204" pitchFamily="34" charset="0"/>
              </a:rPr>
              <a:t>ñeda standards.</a:t>
            </a:r>
            <a:endParaRPr lang="en-US" sz="2000" dirty="0"/>
          </a:p>
          <a:p>
            <a:r>
              <a:rPr lang="en-US" sz="2400" dirty="0"/>
              <a:t>Increase English Language proficiency by providing </a:t>
            </a:r>
            <a:r>
              <a:rPr lang="en-US" sz="2400" i="1" dirty="0"/>
              <a:t>effective</a:t>
            </a:r>
            <a:r>
              <a:rPr lang="en-US" sz="2400" dirty="0"/>
              <a:t> language instruction education programs (LIEP) that meet the needs of ELs and demonstrate success in increasing English language proficiency (ELP) and academic achievement;</a:t>
            </a:r>
          </a:p>
          <a:p>
            <a:r>
              <a:rPr lang="en-US" sz="2400" dirty="0"/>
              <a:t>Build capacity to continue to offer effective LIEPs that assist ELs in meeting challenging state academic standards; and </a:t>
            </a:r>
          </a:p>
          <a:p>
            <a:r>
              <a:rPr lang="en-US" sz="2400" dirty="0"/>
              <a:t>Include in its local plan for a Title III subgrant, a description of the effective programs and activities that will be provided, including LIEPs. </a:t>
            </a:r>
          </a:p>
        </p:txBody>
      </p:sp>
      <p:sp>
        <p:nvSpPr>
          <p:cNvPr id="4" name="Slide Number Placeholder 3"/>
          <p:cNvSpPr>
            <a:spLocks noGrp="1"/>
          </p:cNvSpPr>
          <p:nvPr>
            <p:ph type="sldNum" sz="quarter" idx="12"/>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104375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Funds Scenario 1</a:t>
            </a:r>
          </a:p>
        </p:txBody>
      </p:sp>
      <p:sp>
        <p:nvSpPr>
          <p:cNvPr id="3" name="Text Placeholder 2"/>
          <p:cNvSpPr>
            <a:spLocks noGrp="1"/>
          </p:cNvSpPr>
          <p:nvPr>
            <p:ph type="body" sz="quarter" idx="13"/>
          </p:nvPr>
        </p:nvSpPr>
        <p:spPr/>
        <p:txBody>
          <a:bodyPr>
            <a:normAutofit fontScale="85000" lnSpcReduction="20000"/>
          </a:bodyPr>
          <a:lstStyle/>
          <a:p>
            <a:r>
              <a:rPr lang="en-US" dirty="0"/>
              <a:t>Your district is purchasing tablets for all students in the district and would like to use Title III funds to pay for tablets used by EL population currently enrolled. The tablets will be used for all students to gain access to curriculum in the home and also will allow EL students an opportunity to participate in bilingual material/translation services to help with understanding core content and assignments. Would this be considered supplemental? </a:t>
            </a:r>
          </a:p>
          <a:p>
            <a:pPr lvl="1"/>
            <a:r>
              <a:rPr lang="en-US" dirty="0">
                <a:solidFill>
                  <a:srgbClr val="C00000"/>
                </a:solidFill>
              </a:rPr>
              <a:t>No. The same funding source that purchased tablets for the other students would need to be used for the EL students in order to avoid supplanting.</a:t>
            </a:r>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240200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Funds Scenario 2	</a:t>
            </a:r>
          </a:p>
        </p:txBody>
      </p:sp>
      <p:sp>
        <p:nvSpPr>
          <p:cNvPr id="3" name="Text Placeholder 2"/>
          <p:cNvSpPr>
            <a:spLocks noGrp="1"/>
          </p:cNvSpPr>
          <p:nvPr>
            <p:ph type="body" sz="quarter" idx="13"/>
          </p:nvPr>
        </p:nvSpPr>
        <p:spPr/>
        <p:txBody>
          <a:bodyPr/>
          <a:lstStyle/>
          <a:p>
            <a:r>
              <a:rPr lang="en-US" sz="3200" dirty="0"/>
              <a:t>Your district pays the partial salary of a certified EL teacher to provide additional services to newcomer students who have recently enrolled. Would this be considered supplemental?</a:t>
            </a:r>
          </a:p>
          <a:p>
            <a:pPr lvl="1"/>
            <a:r>
              <a:rPr lang="en-US" sz="2800" dirty="0">
                <a:solidFill>
                  <a:srgbClr val="C00000"/>
                </a:solidFill>
              </a:rPr>
              <a:t>Yes. Paying staff to provide specialized services in addition to those activities provided by the core LIEP would be allowable for Title III funds, as long as all civil rights obligations are met. Accurate and up-to-date time and effort maintenance would be required.</a:t>
            </a:r>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dirty="0"/>
          </a:p>
        </p:txBody>
      </p:sp>
    </p:spTree>
    <p:extLst>
      <p:ext uri="{BB962C8B-B14F-4D97-AF65-F5344CB8AC3E}">
        <p14:creationId xmlns:p14="http://schemas.microsoft.com/office/powerpoint/2010/main" val="6136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Goals</a:t>
            </a:r>
          </a:p>
        </p:txBody>
      </p:sp>
      <p:sp>
        <p:nvSpPr>
          <p:cNvPr id="3" name="Text Placeholder 2"/>
          <p:cNvSpPr>
            <a:spLocks noGrp="1"/>
          </p:cNvSpPr>
          <p:nvPr>
            <p:ph type="body" sz="quarter" idx="13"/>
          </p:nvPr>
        </p:nvSpPr>
        <p:spPr/>
        <p:txBody>
          <a:bodyPr>
            <a:normAutofit lnSpcReduction="10000"/>
          </a:bodyPr>
          <a:lstStyle/>
          <a:p>
            <a:r>
              <a:rPr lang="en-US" dirty="0"/>
              <a:t>Participants in this training will gain an understanding of …</a:t>
            </a:r>
          </a:p>
          <a:p>
            <a:pPr lvl="1"/>
            <a:r>
              <a:rPr lang="en-US" dirty="0"/>
              <a:t>Requirements for serving English learner (EL) and immigrant students under: </a:t>
            </a:r>
          </a:p>
          <a:p>
            <a:pPr lvl="2"/>
            <a:r>
              <a:rPr lang="en-US" dirty="0"/>
              <a:t>Title I, Part A</a:t>
            </a:r>
          </a:p>
          <a:p>
            <a:pPr lvl="2"/>
            <a:r>
              <a:rPr lang="en-US" dirty="0"/>
              <a:t>Title III, Part A</a:t>
            </a:r>
          </a:p>
          <a:p>
            <a:pPr lvl="2"/>
            <a:r>
              <a:rPr lang="en-US" dirty="0"/>
              <a:t>Title III Immigrant subgrant</a:t>
            </a:r>
          </a:p>
          <a:p>
            <a:pPr lvl="1"/>
            <a:r>
              <a:rPr lang="en-US" dirty="0"/>
              <a:t>Grant Management Application and Planning (GMAP) System Title III applications</a:t>
            </a:r>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113673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Effective Language Instruction Educational Programs (LIEPs)</a:t>
            </a:r>
          </a:p>
        </p:txBody>
      </p:sp>
      <p:sp>
        <p:nvSpPr>
          <p:cNvPr id="3" name="Text Placeholder 2"/>
          <p:cNvSpPr>
            <a:spLocks noGrp="1"/>
          </p:cNvSpPr>
          <p:nvPr>
            <p:ph type="body" sz="quarter" idx="13"/>
          </p:nvPr>
        </p:nvSpPr>
        <p:spPr>
          <a:xfrm>
            <a:off x="555786" y="1773451"/>
            <a:ext cx="9188715" cy="4386717"/>
          </a:xfrm>
        </p:spPr>
        <p:txBody>
          <a:bodyPr>
            <a:normAutofit fontScale="77500" lnSpcReduction="20000"/>
          </a:bodyPr>
          <a:lstStyle/>
          <a:p>
            <a:r>
              <a:rPr lang="en-US" dirty="0"/>
              <a:t>Driven by data on the unique needs of ELs</a:t>
            </a:r>
          </a:p>
          <a:p>
            <a:r>
              <a:rPr lang="en-US" dirty="0"/>
              <a:t>Aligned with local needs assessments</a:t>
            </a:r>
          </a:p>
          <a:p>
            <a:r>
              <a:rPr lang="en-US" dirty="0"/>
              <a:t>Based on rigorous, relevant research on instructional approaches proven effective for promoting English Language proficiency and high academic achievement. </a:t>
            </a:r>
          </a:p>
          <a:p>
            <a:r>
              <a:rPr lang="en-US" dirty="0"/>
              <a:t>Examined through performance monitoring and program evaluation as part of continuous improvement of LIEP implementation and effectiveness; and </a:t>
            </a:r>
          </a:p>
          <a:p>
            <a:r>
              <a:rPr lang="en-US" dirty="0"/>
              <a:t>Included as part of a systemic approach to serving ELs, based on the English language proficiency standards and state content standards.</a:t>
            </a:r>
          </a:p>
        </p:txBody>
      </p:sp>
      <p:sp>
        <p:nvSpPr>
          <p:cNvPr id="5" name="TextBox 4" descr="For more information on ways to improve student outcomes using evidence, see the Using Evidence to Strengthen Education Investments Non-Regulatory Guidance.&#10;"/>
          <p:cNvSpPr txBox="1"/>
          <p:nvPr/>
        </p:nvSpPr>
        <p:spPr>
          <a:xfrm>
            <a:off x="555786" y="6314034"/>
            <a:ext cx="7834235" cy="523220"/>
          </a:xfrm>
          <a:prstGeom prst="rect">
            <a:avLst/>
          </a:prstGeom>
          <a:noFill/>
        </p:spPr>
        <p:txBody>
          <a:bodyPr wrap="square" rtlCol="0">
            <a:spAutoFit/>
          </a:bodyPr>
          <a:lstStyle/>
          <a:p>
            <a:r>
              <a:rPr lang="en-US" sz="1400" i="1" dirty="0">
                <a:solidFill>
                  <a:prstClr val="black">
                    <a:lumMod val="75000"/>
                    <a:lumOff val="25000"/>
                  </a:prstClr>
                </a:solidFill>
              </a:rPr>
              <a:t>For more information on ways to improve student outcomes using evidence, see the </a:t>
            </a:r>
            <a:r>
              <a:rPr lang="en-US" sz="1400" i="1" dirty="0">
                <a:solidFill>
                  <a:prstClr val="black">
                    <a:lumMod val="75000"/>
                    <a:lumOff val="25000"/>
                  </a:prstClr>
                </a:solidFill>
                <a:hlinkClick r:id="rId3"/>
              </a:rPr>
              <a:t>Using Evidence to Strengthen Education Investments Non-Regulatory Guidance</a:t>
            </a:r>
            <a:r>
              <a:rPr lang="en-US" sz="1400" i="1" dirty="0">
                <a:solidFill>
                  <a:prstClr val="black">
                    <a:lumMod val="75000"/>
                    <a:lumOff val="25000"/>
                  </a:prstClr>
                </a:solidFill>
              </a:rPr>
              <a:t>.</a:t>
            </a:r>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dirty="0"/>
          </a:p>
        </p:txBody>
      </p:sp>
    </p:spTree>
    <p:extLst>
      <p:ext uri="{BB962C8B-B14F-4D97-AF65-F5344CB8AC3E}">
        <p14:creationId xmlns:p14="http://schemas.microsoft.com/office/powerpoint/2010/main" val="180810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normAutofit fontScale="90000"/>
          </a:bodyPr>
          <a:lstStyle/>
          <a:p>
            <a:pPr algn="ctr"/>
            <a:r>
              <a:rPr lang="en-US" dirty="0"/>
              <a:t>Effective Professional Development</a:t>
            </a:r>
          </a:p>
        </p:txBody>
      </p:sp>
      <p:sp>
        <p:nvSpPr>
          <p:cNvPr id="3" name="Text Placeholder 2"/>
          <p:cNvSpPr>
            <a:spLocks noGrp="1"/>
          </p:cNvSpPr>
          <p:nvPr>
            <p:ph type="body" sz="quarter" idx="13"/>
          </p:nvPr>
        </p:nvSpPr>
        <p:spPr>
          <a:xfrm>
            <a:off x="822057" y="1595272"/>
            <a:ext cx="9188715" cy="4901324"/>
          </a:xfrm>
        </p:spPr>
        <p:txBody>
          <a:bodyPr>
            <a:normAutofit fontScale="92500" lnSpcReduction="20000"/>
          </a:bodyPr>
          <a:lstStyle/>
          <a:p>
            <a:r>
              <a:rPr lang="en-US" dirty="0"/>
              <a:t>Designed to improve the instruction and assessment of ELs; </a:t>
            </a:r>
          </a:p>
          <a:p>
            <a:r>
              <a:rPr lang="en-US" dirty="0"/>
              <a:t>Designed to enhance the implementation of curriculum, assessment measures and practices, and instructional strategies for ELs; </a:t>
            </a:r>
          </a:p>
          <a:p>
            <a:r>
              <a:rPr lang="en-US" dirty="0"/>
              <a:t>Effective in increasing ELP and subject matter knowledge, teaching knowledge and teaching skills of teachers; </a:t>
            </a:r>
          </a:p>
          <a:p>
            <a:r>
              <a:rPr lang="en-US" dirty="0"/>
              <a:t>Sufficient intensity and duration to have a positive and lasting impact on the teacher’s performance in the classroom. </a:t>
            </a:r>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174734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505" y="0"/>
            <a:ext cx="8596668" cy="1320800"/>
          </a:xfrm>
        </p:spPr>
        <p:txBody>
          <a:bodyPr/>
          <a:lstStyle/>
          <a:p>
            <a:pPr algn="ctr"/>
            <a:r>
              <a:rPr lang="en-US" dirty="0"/>
              <a:t>Statutory Requirements of Professional Development (PD)</a:t>
            </a:r>
          </a:p>
        </p:txBody>
      </p:sp>
      <p:sp>
        <p:nvSpPr>
          <p:cNvPr id="3" name="Text Placeholder 2"/>
          <p:cNvSpPr>
            <a:spLocks noGrp="1"/>
          </p:cNvSpPr>
          <p:nvPr>
            <p:ph type="body" sz="quarter" idx="13"/>
          </p:nvPr>
        </p:nvSpPr>
        <p:spPr/>
        <p:txBody>
          <a:bodyPr>
            <a:normAutofit fontScale="55000" lnSpcReduction="20000"/>
          </a:bodyPr>
          <a:lstStyle/>
          <a:p>
            <a:r>
              <a:rPr lang="en-US" dirty="0"/>
              <a:t>How do LEAs determine if a PD meets statutory requirements and demonstrates effectiveness with regards to language development and academic outcomes for ELs? </a:t>
            </a:r>
          </a:p>
          <a:p>
            <a:pPr lvl="1"/>
            <a:r>
              <a:rPr lang="en-US" dirty="0"/>
              <a:t>Ensure activities are part of state, district and school criteria, strategies, goals and improvement plans; </a:t>
            </a:r>
          </a:p>
          <a:p>
            <a:pPr lvl="1"/>
            <a:r>
              <a:rPr lang="en-US" dirty="0"/>
              <a:t>Collaborative, and job-embedded;</a:t>
            </a:r>
          </a:p>
          <a:p>
            <a:pPr lvl="1"/>
            <a:r>
              <a:rPr lang="en-US" dirty="0"/>
              <a:t>Data-driven and classroom-focused; </a:t>
            </a:r>
          </a:p>
          <a:p>
            <a:pPr lvl="1"/>
            <a:r>
              <a:rPr lang="en-US" dirty="0"/>
              <a:t>Developed in consultation with the appropriate stakeholders;</a:t>
            </a:r>
          </a:p>
          <a:p>
            <a:pPr lvl="1"/>
            <a:r>
              <a:rPr lang="en-US" dirty="0"/>
              <a:t>Regularly evaluated for their impact on increased teacher effectiveness and academic achievement to improve the quality of the training; </a:t>
            </a:r>
          </a:p>
          <a:p>
            <a:pPr lvl="1"/>
            <a:r>
              <a:rPr lang="en-US" dirty="0"/>
              <a:t>Provide follow-up training to ensure knowledge and skills are implemented in classrooms; </a:t>
            </a:r>
          </a:p>
          <a:p>
            <a:pPr lvl="1"/>
            <a:r>
              <a:rPr lang="en-US" dirty="0"/>
              <a:t>Allow personalized plans for each educator to address their specific needs identified during observations or other feedback; and</a:t>
            </a:r>
          </a:p>
          <a:p>
            <a:pPr lvl="1"/>
            <a:r>
              <a:rPr lang="en-US" dirty="0"/>
              <a:t>Advance teacher understanding of effective instructional strategies that are evidence-based for improving student achievement. </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424896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Professional Development Scenario</a:t>
            </a:r>
          </a:p>
        </p:txBody>
      </p:sp>
      <p:sp>
        <p:nvSpPr>
          <p:cNvPr id="3" name="Text Placeholder 2"/>
          <p:cNvSpPr>
            <a:spLocks noGrp="1"/>
          </p:cNvSpPr>
          <p:nvPr>
            <p:ph type="body" sz="quarter" idx="13"/>
          </p:nvPr>
        </p:nvSpPr>
        <p:spPr/>
        <p:txBody>
          <a:bodyPr>
            <a:normAutofit fontScale="62500" lnSpcReduction="20000"/>
          </a:bodyPr>
          <a:lstStyle/>
          <a:p>
            <a:r>
              <a:rPr lang="en-US" dirty="0"/>
              <a:t>Your district would like to send the EL staff to the national WIDA Annual Conference. Your professional development plan would be for EL staff to bring back materials, topics and resources to disseminate to school staff during PLC meetings, staff meetings and/or other designated district/school PD opportunities. The goal would be to provide content teachers with the knowledge and skills to provide instruction and appropriate language support in mainstream classrooms. EL staff would collaborate with content teachers during PLCs to discuss strategies implemented and evaluate the effectiveness of the resources and strategies used. Would this be an allowable activity for Title III funds? </a:t>
            </a:r>
          </a:p>
          <a:p>
            <a:pPr lvl="1"/>
            <a:r>
              <a:rPr lang="en-US" dirty="0">
                <a:solidFill>
                  <a:srgbClr val="C00000"/>
                </a:solidFill>
              </a:rPr>
              <a:t>Yes. While some WIDA materials would not be allowable purchases with Title III funds, using Title III funds to provide professional development opportunities to all staff that would have a lasting impact on the teachers’ performance in the classroom is a required activity of Title III funds. </a:t>
            </a:r>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7263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Parent, Family and Community Engagement</a:t>
            </a:r>
          </a:p>
        </p:txBody>
      </p:sp>
      <p:sp>
        <p:nvSpPr>
          <p:cNvPr id="3" name="Text Placeholder 2"/>
          <p:cNvSpPr>
            <a:spLocks noGrp="1"/>
          </p:cNvSpPr>
          <p:nvPr>
            <p:ph type="body" sz="quarter" idx="13"/>
          </p:nvPr>
        </p:nvSpPr>
        <p:spPr/>
        <p:txBody>
          <a:bodyPr>
            <a:normAutofit fontScale="85000" lnSpcReduction="10000"/>
          </a:bodyPr>
          <a:lstStyle/>
          <a:p>
            <a:r>
              <a:rPr lang="en-US" dirty="0"/>
              <a:t>LEAs receiving Title III funds must conduct parent, family and community engagement in addition to the requirements of other programs. </a:t>
            </a:r>
          </a:p>
          <a:p>
            <a:r>
              <a:rPr lang="en-US" dirty="0"/>
              <a:t>LEAs may use Title III funds to:</a:t>
            </a:r>
          </a:p>
          <a:p>
            <a:pPr lvl="1"/>
            <a:r>
              <a:rPr lang="en-US" dirty="0"/>
              <a:t>Coordinate and align related programs for ELs, which may include programs for parents and families of ELs. </a:t>
            </a:r>
          </a:p>
          <a:p>
            <a:pPr lvl="1"/>
            <a:r>
              <a:rPr lang="en-US" dirty="0"/>
              <a:t>Provide community participation programs, family literacy services and parent and family outreach and training activities in order to assist in helping their children to improve academic achievement and become active participants in the education of their children. </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201255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833" y="183225"/>
            <a:ext cx="8596668" cy="1320800"/>
          </a:xfrm>
        </p:spPr>
        <p:txBody>
          <a:bodyPr/>
          <a:lstStyle/>
          <a:p>
            <a:pPr algn="ctr"/>
            <a:r>
              <a:rPr lang="en-US" dirty="0"/>
              <a:t>Parent Engagement Scenario 1		</a:t>
            </a:r>
          </a:p>
        </p:txBody>
      </p:sp>
      <p:sp>
        <p:nvSpPr>
          <p:cNvPr id="3" name="Text Placeholder 2"/>
          <p:cNvSpPr>
            <a:spLocks noGrp="1"/>
          </p:cNvSpPr>
          <p:nvPr>
            <p:ph type="body" sz="quarter" idx="13"/>
          </p:nvPr>
        </p:nvSpPr>
        <p:spPr/>
        <p:txBody>
          <a:bodyPr/>
          <a:lstStyle/>
          <a:p>
            <a:r>
              <a:rPr lang="en-US" dirty="0"/>
              <a:t>Your district would like to use Title III funds to pay for notifications and light snacks to encourage parents of EL students to attend PSP meetings. Would this be an allowable activity for Title III funds? </a:t>
            </a:r>
          </a:p>
          <a:p>
            <a:pPr lvl="1"/>
            <a:r>
              <a:rPr lang="en-US" dirty="0">
                <a:solidFill>
                  <a:srgbClr val="C00000"/>
                </a:solidFill>
              </a:rPr>
              <a:t>No. Any required activity of other programs or civil rights obligations would not be an allowable use of Title III funds.  </a:t>
            </a:r>
          </a:p>
        </p:txBody>
      </p:sp>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36491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 Engagement Scenario 2</a:t>
            </a:r>
          </a:p>
        </p:txBody>
      </p:sp>
      <p:sp>
        <p:nvSpPr>
          <p:cNvPr id="3" name="Text Placeholder 2"/>
          <p:cNvSpPr>
            <a:spLocks noGrp="1"/>
          </p:cNvSpPr>
          <p:nvPr>
            <p:ph type="body" sz="quarter" idx="13"/>
          </p:nvPr>
        </p:nvSpPr>
        <p:spPr/>
        <p:txBody>
          <a:bodyPr/>
          <a:lstStyle/>
          <a:p>
            <a:r>
              <a:rPr lang="en-US" sz="3200" dirty="0"/>
              <a:t>Your district would like to use Title III funds to provide English as a Second Language courses for parents of ELs to assist them in supporting their child’s academic achievement. Would this be an allowable activity for Title III funds? </a:t>
            </a:r>
          </a:p>
          <a:p>
            <a:pPr lvl="1"/>
            <a:r>
              <a:rPr lang="en-US" sz="2800" dirty="0">
                <a:solidFill>
                  <a:srgbClr val="C00000"/>
                </a:solidFill>
              </a:rPr>
              <a:t>Yes. ESSA permits districts to use Title III funds in order to provide community participation programs, family literacy services, parent and family outreach, and training opportunities. </a:t>
            </a:r>
          </a:p>
        </p:txBody>
      </p:sp>
      <p:sp>
        <p:nvSpPr>
          <p:cNvPr id="4" name="Slide Number Placeholder 3"/>
          <p:cNvSpPr>
            <a:spLocks noGrp="1"/>
          </p:cNvSpPr>
          <p:nvPr>
            <p:ph type="sldNum" sz="quarter" idx="12"/>
          </p:nvPr>
        </p:nvSpPr>
        <p:spPr/>
        <p:txBody>
          <a:bodyPr/>
          <a:lstStyle/>
          <a:p>
            <a:fld id="{91BD7323-49BF-4C97-8773-5EC64C492009}" type="slidenum">
              <a:rPr lang="en-US" smtClean="0"/>
              <a:t>26</a:t>
            </a:fld>
            <a:endParaRPr lang="en-US" dirty="0"/>
          </a:p>
        </p:txBody>
      </p:sp>
    </p:spTree>
    <p:extLst>
      <p:ext uri="{BB962C8B-B14F-4D97-AF65-F5344CB8AC3E}">
        <p14:creationId xmlns:p14="http://schemas.microsoft.com/office/powerpoint/2010/main" val="39925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lstStyle/>
          <a:p>
            <a:pPr algn="ctr"/>
            <a:r>
              <a:rPr lang="en-US" dirty="0"/>
              <a:t>Title III – Immigrant Subgrant</a:t>
            </a:r>
          </a:p>
        </p:txBody>
      </p:sp>
      <p:sp>
        <p:nvSpPr>
          <p:cNvPr id="3" name="Text Placeholder 2"/>
          <p:cNvSpPr>
            <a:spLocks noGrp="1"/>
          </p:cNvSpPr>
          <p:nvPr>
            <p:ph type="body" sz="quarter" idx="13"/>
          </p:nvPr>
        </p:nvSpPr>
        <p:spPr>
          <a:xfrm>
            <a:off x="838990" y="1595272"/>
            <a:ext cx="9188715" cy="4901324"/>
          </a:xfrm>
        </p:spPr>
        <p:txBody>
          <a:bodyPr/>
          <a:lstStyle/>
          <a:p>
            <a:r>
              <a:rPr lang="en-US" dirty="0"/>
              <a:t>Immigrant Children and Youth –</a:t>
            </a:r>
          </a:p>
          <a:p>
            <a:pPr lvl="1"/>
            <a:r>
              <a:rPr lang="en-US" dirty="0"/>
              <a:t> The term “immigrant children and youth” means individuals who:</a:t>
            </a:r>
          </a:p>
          <a:p>
            <a:pPr lvl="2"/>
            <a:r>
              <a:rPr lang="en-US" dirty="0"/>
              <a:t>(A) Are ages 3 through 21;</a:t>
            </a:r>
          </a:p>
          <a:p>
            <a:pPr lvl="2"/>
            <a:r>
              <a:rPr lang="en-US" dirty="0"/>
              <a:t>(B) Were not born in any state; and</a:t>
            </a:r>
          </a:p>
          <a:p>
            <a:pPr lvl="2"/>
            <a:r>
              <a:rPr lang="en-US" dirty="0"/>
              <a:t>(C) Have not been attending one or more schools in any one or more states for more than 3 full academic years.</a:t>
            </a:r>
          </a:p>
        </p:txBody>
      </p:sp>
      <p:sp>
        <p:nvSpPr>
          <p:cNvPr id="4" name="Slide Number Placeholder 3"/>
          <p:cNvSpPr>
            <a:spLocks noGrp="1"/>
          </p:cNvSpPr>
          <p:nvPr>
            <p:ph type="sldNum" sz="quarter" idx="12"/>
          </p:nvPr>
        </p:nvSpPr>
        <p:spPr/>
        <p:txBody>
          <a:bodyPr/>
          <a:lstStyle/>
          <a:p>
            <a:fld id="{91BD7323-49BF-4C97-8773-5EC64C492009}" type="slidenum">
              <a:rPr lang="en-US" smtClean="0"/>
              <a:t>27</a:t>
            </a:fld>
            <a:endParaRPr lang="en-US" dirty="0"/>
          </a:p>
        </p:txBody>
      </p:sp>
    </p:spTree>
    <p:extLst>
      <p:ext uri="{BB962C8B-B14F-4D97-AF65-F5344CB8AC3E}">
        <p14:creationId xmlns:p14="http://schemas.microsoft.com/office/powerpoint/2010/main" val="116499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lstStyle/>
          <a:p>
            <a:pPr algn="ctr"/>
            <a:r>
              <a:rPr lang="en-US" dirty="0"/>
              <a:t>Immigrant Subgrant Eligibility</a:t>
            </a:r>
          </a:p>
        </p:txBody>
      </p:sp>
      <p:sp>
        <p:nvSpPr>
          <p:cNvPr id="3" name="Text Placeholder 2"/>
          <p:cNvSpPr>
            <a:spLocks noGrp="1"/>
          </p:cNvSpPr>
          <p:nvPr>
            <p:ph type="body" sz="quarter" idx="13"/>
          </p:nvPr>
        </p:nvSpPr>
        <p:spPr>
          <a:xfrm>
            <a:off x="805124" y="1595272"/>
            <a:ext cx="9188715" cy="4901324"/>
          </a:xfrm>
        </p:spPr>
        <p:txBody>
          <a:bodyPr/>
          <a:lstStyle/>
          <a:p>
            <a:r>
              <a:rPr lang="en-US" dirty="0"/>
              <a:t>District has experienced a “significant increase” as compared to the average of the two preceding fiscal years in the percentage or number of immigrant children and youth.</a:t>
            </a:r>
          </a:p>
          <a:p>
            <a:r>
              <a:rPr lang="en-US" dirty="0"/>
              <a:t>All districts </a:t>
            </a:r>
            <a:r>
              <a:rPr lang="en-US" dirty="0">
                <a:solidFill>
                  <a:schemeClr val="tx1"/>
                </a:solidFill>
              </a:rPr>
              <a:t>are</a:t>
            </a:r>
            <a:r>
              <a:rPr lang="en-US" dirty="0">
                <a:solidFill>
                  <a:srgbClr val="FF0000"/>
                </a:solidFill>
              </a:rPr>
              <a:t> </a:t>
            </a:r>
            <a:r>
              <a:rPr lang="en-US" dirty="0"/>
              <a:t>eligible, not just those receiving Title III grants.</a:t>
            </a:r>
          </a:p>
          <a:p>
            <a:r>
              <a:rPr lang="en-US" dirty="0"/>
              <a:t>Data is pulled and calculated in October.</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28</a:t>
            </a:fld>
            <a:endParaRPr lang="en-US" dirty="0"/>
          </a:p>
        </p:txBody>
      </p:sp>
    </p:spTree>
    <p:extLst>
      <p:ext uri="{BB962C8B-B14F-4D97-AF65-F5344CB8AC3E}">
        <p14:creationId xmlns:p14="http://schemas.microsoft.com/office/powerpoint/2010/main" val="100483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Immigrant Subgrant </a:t>
            </a:r>
            <a:br>
              <a:rPr lang="en-US" dirty="0"/>
            </a:br>
            <a:r>
              <a:rPr lang="en-US" dirty="0"/>
              <a:t>Required Activities</a:t>
            </a:r>
          </a:p>
        </p:txBody>
      </p:sp>
      <p:sp>
        <p:nvSpPr>
          <p:cNvPr id="3" name="Text Placeholder 2"/>
          <p:cNvSpPr>
            <a:spLocks noGrp="1"/>
          </p:cNvSpPr>
          <p:nvPr>
            <p:ph type="body" sz="quarter" idx="13"/>
          </p:nvPr>
        </p:nvSpPr>
        <p:spPr>
          <a:xfrm>
            <a:off x="555786" y="1777835"/>
            <a:ext cx="9188715" cy="4901324"/>
          </a:xfrm>
        </p:spPr>
        <p:txBody>
          <a:bodyPr>
            <a:noAutofit/>
          </a:bodyPr>
          <a:lstStyle/>
          <a:p>
            <a:r>
              <a:rPr lang="en-US" sz="2400" dirty="0"/>
              <a:t>Family literacy, parent and family outreach, and training activities designed to assist parents and families to become active participants in the education of their children;</a:t>
            </a:r>
          </a:p>
          <a:p>
            <a:r>
              <a:rPr lang="en-US" sz="2400" dirty="0"/>
              <a:t>Recruitment of and support for personnel, including teachers and paraprofessionals who have been specifically trained, or are being trained, to provide services to immigrant children and youth;</a:t>
            </a:r>
          </a:p>
          <a:p>
            <a:r>
              <a:rPr lang="en-US" sz="2400" dirty="0"/>
              <a:t>Provision of tutorials, mentoring, and academic or career counseling for immigrant children and youth; and</a:t>
            </a:r>
          </a:p>
          <a:p>
            <a:r>
              <a:rPr lang="en-US" sz="2400" dirty="0"/>
              <a:t>Identification, development, and acquisition of curricular materials, educational software and technologies to be used in the program.</a:t>
            </a: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dirty="0"/>
          </a:p>
        </p:txBody>
      </p:sp>
    </p:spTree>
    <p:extLst>
      <p:ext uri="{BB962C8B-B14F-4D97-AF65-F5344CB8AC3E}">
        <p14:creationId xmlns:p14="http://schemas.microsoft.com/office/powerpoint/2010/main" val="4887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ELs and Title I, Part A</a:t>
            </a:r>
          </a:p>
        </p:txBody>
      </p:sp>
      <p:sp>
        <p:nvSpPr>
          <p:cNvPr id="3" name="Text Placeholder 2"/>
          <p:cNvSpPr>
            <a:spLocks noGrp="1"/>
          </p:cNvSpPr>
          <p:nvPr>
            <p:ph type="body" sz="quarter" idx="13"/>
          </p:nvPr>
        </p:nvSpPr>
        <p:spPr/>
        <p:txBody>
          <a:bodyPr/>
          <a:lstStyle/>
          <a:p>
            <a:r>
              <a:rPr lang="en-US" dirty="0"/>
              <a:t>The enactment of the Every Student Succeeds Act (ESSA) saw several requirements related to ELs move from Title III to Title I, Part A.</a:t>
            </a:r>
          </a:p>
          <a:p>
            <a:pPr lvl="1"/>
            <a:r>
              <a:rPr lang="en-US" dirty="0"/>
              <a:t>This includes requirements at the state, district and school levels.</a:t>
            </a:r>
          </a:p>
          <a:p>
            <a:r>
              <a:rPr lang="en-US" dirty="0"/>
              <a:t>These changes allow Title I funds to be used for a broader range of EL-related purposes.</a:t>
            </a:r>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361981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Immigrant Subgrant Required Activities (</a:t>
            </a:r>
            <a:r>
              <a:rPr lang="en-US" i="1" dirty="0"/>
              <a:t>Cont.</a:t>
            </a:r>
            <a:r>
              <a:rPr lang="en-US" dirty="0"/>
              <a:t>)</a:t>
            </a:r>
          </a:p>
        </p:txBody>
      </p:sp>
      <p:sp>
        <p:nvSpPr>
          <p:cNvPr id="3" name="Text Placeholder 2"/>
          <p:cNvSpPr>
            <a:spLocks noGrp="1"/>
          </p:cNvSpPr>
          <p:nvPr>
            <p:ph type="body" sz="quarter" idx="13"/>
          </p:nvPr>
        </p:nvSpPr>
        <p:spPr>
          <a:xfrm>
            <a:off x="555786" y="1777835"/>
            <a:ext cx="9188715" cy="4901324"/>
          </a:xfrm>
        </p:spPr>
        <p:txBody>
          <a:bodyPr>
            <a:noAutofit/>
          </a:bodyPr>
          <a:lstStyle/>
          <a:p>
            <a:r>
              <a:rPr lang="en-US" sz="2000" dirty="0"/>
              <a:t>Basic instruction services that are directly attributable to the presence of immigrant children and youth in the LEA, including the payment of costs of providing additional classroom supplies, costs of transportation, or such other costs as are directly attributable to such additional basic instruction services;</a:t>
            </a:r>
          </a:p>
          <a:p>
            <a:r>
              <a:rPr lang="en-US" sz="2000" dirty="0"/>
              <a:t>Other instruction services that are designed to assist immigrant children and youth to achieve in elementary and secondary schools in the U.S., such as programs of introduction to the educational system and civics education; and</a:t>
            </a:r>
          </a:p>
          <a:p>
            <a:r>
              <a:rPr lang="en-US" sz="2000" dirty="0"/>
              <a:t>Activities, coordinated with community-based organizations, institutions of higher education, private sector entities, or other entities with expertise in working with immigrants, to assist parents and families of immigrant children and youth by offering comprehensive community services.</a:t>
            </a:r>
          </a:p>
        </p:txBody>
      </p:sp>
      <p:sp>
        <p:nvSpPr>
          <p:cNvPr id="4" name="Slide Number Placeholder 3"/>
          <p:cNvSpPr>
            <a:spLocks noGrp="1"/>
          </p:cNvSpPr>
          <p:nvPr>
            <p:ph type="sldNum" sz="quarter" idx="12"/>
          </p:nvPr>
        </p:nvSpPr>
        <p:spPr/>
        <p:txBody>
          <a:bodyPr/>
          <a:lstStyle/>
          <a:p>
            <a:fld id="{91BD7323-49BF-4C97-8773-5EC64C492009}" type="slidenum">
              <a:rPr lang="en-US" smtClean="0"/>
              <a:t>30</a:t>
            </a:fld>
            <a:endParaRPr lang="en-US" dirty="0"/>
          </a:p>
        </p:txBody>
      </p:sp>
    </p:spTree>
    <p:extLst>
      <p:ext uri="{BB962C8B-B14F-4D97-AF65-F5344CB8AC3E}">
        <p14:creationId xmlns:p14="http://schemas.microsoft.com/office/powerpoint/2010/main" val="250849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lstStyle/>
          <a:p>
            <a:pPr algn="ctr"/>
            <a:r>
              <a:rPr lang="en-US" dirty="0"/>
              <a:t>Grant Management Application and Planning (GMAP) System</a:t>
            </a:r>
          </a:p>
        </p:txBody>
      </p:sp>
      <p:sp>
        <p:nvSpPr>
          <p:cNvPr id="3" name="Text Placeholder 2"/>
          <p:cNvSpPr>
            <a:spLocks noGrp="1"/>
          </p:cNvSpPr>
          <p:nvPr>
            <p:ph type="body" sz="quarter" idx="13"/>
          </p:nvPr>
        </p:nvSpPr>
        <p:spPr/>
        <p:txBody>
          <a:bodyPr/>
          <a:lstStyle/>
          <a:p>
            <a:r>
              <a:rPr lang="en-US" dirty="0"/>
              <a:t>Helps districts to maximize the use of their grant dollars from federal non-competitive programs.</a:t>
            </a:r>
          </a:p>
          <a:p>
            <a:r>
              <a:rPr lang="en-US" dirty="0"/>
              <a:t>Allows districts to apply for and manage grant applications.</a:t>
            </a:r>
          </a:p>
          <a:p>
            <a:r>
              <a:rPr lang="en-US" dirty="0"/>
              <a:t>Provides monitoring, approval and reporting functionality for KDE staff.</a:t>
            </a:r>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31</a:t>
            </a:fld>
            <a:endParaRPr lang="en-US" dirty="0"/>
          </a:p>
        </p:txBody>
      </p:sp>
    </p:spTree>
    <p:extLst>
      <p:ext uri="{BB962C8B-B14F-4D97-AF65-F5344CB8AC3E}">
        <p14:creationId xmlns:p14="http://schemas.microsoft.com/office/powerpoint/2010/main" val="2483014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CB45-4AD9-4E85-AB07-9945E28EA2EC}"/>
              </a:ext>
            </a:extLst>
          </p:cNvPr>
          <p:cNvSpPr>
            <a:spLocks noGrp="1"/>
          </p:cNvSpPr>
          <p:nvPr>
            <p:ph type="title"/>
          </p:nvPr>
        </p:nvSpPr>
        <p:spPr>
          <a:xfrm>
            <a:off x="851809" y="183225"/>
            <a:ext cx="8596668" cy="1320800"/>
          </a:xfrm>
        </p:spPr>
        <p:txBody>
          <a:bodyPr/>
          <a:lstStyle/>
          <a:p>
            <a:pPr algn="ctr"/>
            <a:r>
              <a:rPr lang="en-US" dirty="0"/>
              <a:t>Title III Intent to Participate</a:t>
            </a:r>
          </a:p>
        </p:txBody>
      </p:sp>
      <p:sp>
        <p:nvSpPr>
          <p:cNvPr id="8" name="Text Placeholder 7">
            <a:extLst>
              <a:ext uri="{FF2B5EF4-FFF2-40B4-BE49-F238E27FC236}">
                <a16:creationId xmlns:a16="http://schemas.microsoft.com/office/drawing/2014/main" id="{54B32A27-2840-47D7-9F6E-1934B026EB6D}"/>
              </a:ext>
            </a:extLst>
          </p:cNvPr>
          <p:cNvSpPr>
            <a:spLocks noGrp="1"/>
          </p:cNvSpPr>
          <p:nvPr>
            <p:ph type="body" sz="quarter" idx="13"/>
          </p:nvPr>
        </p:nvSpPr>
        <p:spPr>
          <a:xfrm>
            <a:off x="838990" y="1595272"/>
            <a:ext cx="9188715" cy="4901324"/>
          </a:xfrm>
        </p:spPr>
        <p:txBody>
          <a:bodyPr/>
          <a:lstStyle/>
          <a:p>
            <a:r>
              <a:rPr lang="en-US" sz="2800" dirty="0"/>
              <a:t>Completed by all districts annually in GMAP.</a:t>
            </a:r>
          </a:p>
          <a:p>
            <a:r>
              <a:rPr lang="en-US" sz="2800" dirty="0"/>
              <a:t>Select from the following options:</a:t>
            </a:r>
          </a:p>
          <a:p>
            <a:pPr lvl="1"/>
            <a:r>
              <a:rPr lang="en-US" sz="2400" dirty="0"/>
              <a:t>District generates $10,000 or more and will function as a stand-alone system</a:t>
            </a:r>
          </a:p>
          <a:p>
            <a:pPr lvl="1"/>
            <a:r>
              <a:rPr lang="en-US" sz="2400" dirty="0"/>
              <a:t>District will act as the fiscal agent for other districts</a:t>
            </a:r>
          </a:p>
          <a:p>
            <a:pPr lvl="1"/>
            <a:r>
              <a:rPr lang="en-US" sz="2400" dirty="0"/>
              <a:t>District will join a consortium to utilize Title III EL funds</a:t>
            </a:r>
          </a:p>
          <a:p>
            <a:pPr lvl="1"/>
            <a:r>
              <a:rPr lang="en-US" sz="2400" dirty="0"/>
              <a:t>District generates $10,000 or more, BUT is releasing ALL generated Title III funds, including Title III-Immigrant funds</a:t>
            </a:r>
          </a:p>
          <a:p>
            <a:pPr lvl="1"/>
            <a:r>
              <a:rPr lang="en-US" sz="2400" dirty="0"/>
              <a:t>District DOES NOT generate $10,000 or more, and WILL NOT join a consortium to utilize Title III EL funds</a:t>
            </a:r>
          </a:p>
        </p:txBody>
      </p:sp>
      <p:sp>
        <p:nvSpPr>
          <p:cNvPr id="4" name="Slide Number Placeholder 3">
            <a:extLst>
              <a:ext uri="{FF2B5EF4-FFF2-40B4-BE49-F238E27FC236}">
                <a16:creationId xmlns:a16="http://schemas.microsoft.com/office/drawing/2014/main" id="{4F723090-C216-4F83-91A1-E4F39FE6D65D}"/>
              </a:ext>
            </a:extLst>
          </p:cNvPr>
          <p:cNvSpPr>
            <a:spLocks noGrp="1"/>
          </p:cNvSpPr>
          <p:nvPr>
            <p:ph type="sldNum" sz="quarter" idx="12"/>
          </p:nvPr>
        </p:nvSpPr>
        <p:spPr/>
        <p:txBody>
          <a:bodyPr/>
          <a:lstStyle/>
          <a:p>
            <a:fld id="{91BD7323-49BF-4C97-8773-5EC64C492009}" type="slidenum">
              <a:rPr lang="en-US" smtClean="0"/>
              <a:t>32</a:t>
            </a:fld>
            <a:endParaRPr lang="en-US" dirty="0"/>
          </a:p>
        </p:txBody>
      </p:sp>
    </p:spTree>
    <p:extLst>
      <p:ext uri="{BB962C8B-B14F-4D97-AF65-F5344CB8AC3E}">
        <p14:creationId xmlns:p14="http://schemas.microsoft.com/office/powerpoint/2010/main" val="403817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Title III GMAP Application</a:t>
            </a:r>
          </a:p>
        </p:txBody>
      </p:sp>
      <p:sp>
        <p:nvSpPr>
          <p:cNvPr id="3" name="Text Placeholder 2"/>
          <p:cNvSpPr>
            <a:spLocks noGrp="1"/>
          </p:cNvSpPr>
          <p:nvPr>
            <p:ph type="body" sz="quarter" idx="13"/>
          </p:nvPr>
        </p:nvSpPr>
        <p:spPr>
          <a:xfrm>
            <a:off x="742053" y="1412710"/>
            <a:ext cx="9188715" cy="4901324"/>
          </a:xfrm>
        </p:spPr>
        <p:txBody>
          <a:bodyPr/>
          <a:lstStyle/>
          <a:p>
            <a:r>
              <a:rPr lang="en-US" sz="2800" dirty="0"/>
              <a:t>Title III application is part of the Consolidated Application.</a:t>
            </a:r>
          </a:p>
          <a:p>
            <a:r>
              <a:rPr lang="en-US" sz="2800" dirty="0"/>
              <a:t>The application must be completed by stand-alone districts and consortium fiscal agents.</a:t>
            </a:r>
          </a:p>
          <a:p>
            <a:r>
              <a:rPr lang="en-US" sz="2800" dirty="0"/>
              <a:t>Applications are reviewed in the order in which they are submitted.</a:t>
            </a:r>
          </a:p>
          <a:p>
            <a:r>
              <a:rPr lang="en-US" sz="2800" dirty="0"/>
              <a:t>Districts cannot draw down funds until the application receives initial approval.</a:t>
            </a:r>
          </a:p>
          <a:p>
            <a:r>
              <a:rPr lang="en-US" sz="2800" dirty="0"/>
              <a:t>Districts revise the application several times throughout the year.</a:t>
            </a:r>
          </a:p>
        </p:txBody>
      </p:sp>
      <p:sp>
        <p:nvSpPr>
          <p:cNvPr id="4" name="Slide Number Placeholder 3"/>
          <p:cNvSpPr>
            <a:spLocks noGrp="1"/>
          </p:cNvSpPr>
          <p:nvPr>
            <p:ph type="sldNum" sz="quarter" idx="12"/>
          </p:nvPr>
        </p:nvSpPr>
        <p:spPr/>
        <p:txBody>
          <a:bodyPr/>
          <a:lstStyle/>
          <a:p>
            <a:fld id="{91BD7323-49BF-4C97-8773-5EC64C492009}" type="slidenum">
              <a:rPr lang="en-US" smtClean="0"/>
              <a:t>33</a:t>
            </a:fld>
            <a:endParaRPr lang="en-US" dirty="0"/>
          </a:p>
        </p:txBody>
      </p:sp>
    </p:spTree>
    <p:extLst>
      <p:ext uri="{BB962C8B-B14F-4D97-AF65-F5344CB8AC3E}">
        <p14:creationId xmlns:p14="http://schemas.microsoft.com/office/powerpoint/2010/main" val="2426130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Consolidated Application Workflow</a:t>
            </a:r>
          </a:p>
        </p:txBody>
      </p:sp>
      <p:graphicFrame>
        <p:nvGraphicFramePr>
          <p:cNvPr id="13" name="Content Placeholder 12" descr="Consolidated application workflow graphic. The application goes from the district coordinator to the district finance officer and then the superintendent for approval. The Superintendent submits the application to KDE for review where it is reviewed by all applicable programs. The application is then returned to the district as either approved or not approved requiring revisions.">
            <a:extLst>
              <a:ext uri="{FF2B5EF4-FFF2-40B4-BE49-F238E27FC236}">
                <a16:creationId xmlns:a16="http://schemas.microsoft.com/office/drawing/2014/main" id="{0641E4B2-BC33-497D-B4AF-4102A0AA8A67}"/>
              </a:ext>
            </a:extLst>
          </p:cNvPr>
          <p:cNvGraphicFramePr>
            <a:graphicFrameLocks noGrp="1"/>
          </p:cNvGraphicFramePr>
          <p:nvPr>
            <p:ph sz="quarter" idx="12"/>
            <p:extLst>
              <p:ext uri="{D42A27DB-BD31-4B8C-83A1-F6EECF244321}">
                <p14:modId xmlns:p14="http://schemas.microsoft.com/office/powerpoint/2010/main" val="2048570490"/>
              </p:ext>
            </p:extLst>
          </p:nvPr>
        </p:nvGraphicFramePr>
        <p:xfrm>
          <a:off x="581025" y="1797050"/>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34</a:t>
            </a:fld>
            <a:endParaRPr lang="en-US" dirty="0"/>
          </a:p>
        </p:txBody>
      </p:sp>
    </p:spTree>
    <p:extLst>
      <p:ext uri="{BB962C8B-B14F-4D97-AF65-F5344CB8AC3E}">
        <p14:creationId xmlns:p14="http://schemas.microsoft.com/office/powerpoint/2010/main" val="35480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96F5-F995-4680-865B-78E2AC64A88E}"/>
              </a:ext>
            </a:extLst>
          </p:cNvPr>
          <p:cNvSpPr>
            <a:spLocks noGrp="1"/>
          </p:cNvSpPr>
          <p:nvPr>
            <p:ph type="title"/>
          </p:nvPr>
        </p:nvSpPr>
        <p:spPr/>
        <p:txBody>
          <a:bodyPr/>
          <a:lstStyle/>
          <a:p>
            <a:pPr algn="ctr"/>
            <a:r>
              <a:rPr lang="en-US" dirty="0"/>
              <a:t>Program Details</a:t>
            </a:r>
          </a:p>
        </p:txBody>
      </p:sp>
      <p:sp>
        <p:nvSpPr>
          <p:cNvPr id="3" name="Text Placeholder 2">
            <a:extLst>
              <a:ext uri="{FF2B5EF4-FFF2-40B4-BE49-F238E27FC236}">
                <a16:creationId xmlns:a16="http://schemas.microsoft.com/office/drawing/2014/main" id="{330A29C4-5BBB-432F-8624-A919EB796971}"/>
              </a:ext>
            </a:extLst>
          </p:cNvPr>
          <p:cNvSpPr>
            <a:spLocks noGrp="1"/>
          </p:cNvSpPr>
          <p:nvPr>
            <p:ph type="body" sz="quarter" idx="13"/>
          </p:nvPr>
        </p:nvSpPr>
        <p:spPr>
          <a:xfrm>
            <a:off x="911386" y="1412710"/>
            <a:ext cx="9188715" cy="4901324"/>
          </a:xfrm>
        </p:spPr>
        <p:txBody>
          <a:bodyPr/>
          <a:lstStyle/>
          <a:p>
            <a:r>
              <a:rPr lang="en-US" sz="3200" dirty="0"/>
              <a:t>Purposes of Title III</a:t>
            </a:r>
          </a:p>
          <a:p>
            <a:pPr lvl="1"/>
            <a:r>
              <a:rPr lang="en-US" sz="2800" dirty="0"/>
              <a:t>Select at least one of the Title III purposes </a:t>
            </a:r>
          </a:p>
          <a:p>
            <a:r>
              <a:rPr lang="en-US" sz="3200" dirty="0"/>
              <a:t>Program description</a:t>
            </a:r>
          </a:p>
          <a:p>
            <a:pPr lvl="1"/>
            <a:r>
              <a:rPr lang="en-US" sz="2800" dirty="0"/>
              <a:t>Describe the district’s core program as well as the Title III program</a:t>
            </a:r>
          </a:p>
          <a:p>
            <a:r>
              <a:rPr lang="en-US" sz="3200" dirty="0"/>
              <a:t>Language Instruction Educational Programs</a:t>
            </a:r>
          </a:p>
          <a:p>
            <a:pPr lvl="1"/>
            <a:r>
              <a:rPr lang="en-US" sz="2800" dirty="0"/>
              <a:t>Select the type(s) of LIEP provided in the district</a:t>
            </a:r>
          </a:p>
          <a:p>
            <a:pPr lvl="1"/>
            <a:r>
              <a:rPr lang="en-US" sz="2800" dirty="0"/>
              <a:t>List any languages of instruction other than English, if applicable</a:t>
            </a:r>
          </a:p>
        </p:txBody>
      </p:sp>
      <p:sp>
        <p:nvSpPr>
          <p:cNvPr id="4" name="Slide Number Placeholder 3">
            <a:extLst>
              <a:ext uri="{FF2B5EF4-FFF2-40B4-BE49-F238E27FC236}">
                <a16:creationId xmlns:a16="http://schemas.microsoft.com/office/drawing/2014/main" id="{C41B74EA-AE46-4A08-9E8E-E9BFB7FBE017}"/>
              </a:ext>
            </a:extLst>
          </p:cNvPr>
          <p:cNvSpPr>
            <a:spLocks noGrp="1"/>
          </p:cNvSpPr>
          <p:nvPr>
            <p:ph type="sldNum" sz="quarter" idx="12"/>
          </p:nvPr>
        </p:nvSpPr>
        <p:spPr/>
        <p:txBody>
          <a:bodyPr/>
          <a:lstStyle/>
          <a:p>
            <a:fld id="{91BD7323-49BF-4C97-8773-5EC64C492009}" type="slidenum">
              <a:rPr lang="en-US" smtClean="0"/>
              <a:t>35</a:t>
            </a:fld>
            <a:endParaRPr lang="en-US" dirty="0"/>
          </a:p>
        </p:txBody>
      </p:sp>
    </p:spTree>
    <p:extLst>
      <p:ext uri="{BB962C8B-B14F-4D97-AF65-F5344CB8AC3E}">
        <p14:creationId xmlns:p14="http://schemas.microsoft.com/office/powerpoint/2010/main" val="1999065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96F5-F995-4680-865B-78E2AC64A88E}"/>
              </a:ext>
            </a:extLst>
          </p:cNvPr>
          <p:cNvSpPr>
            <a:spLocks noGrp="1"/>
          </p:cNvSpPr>
          <p:nvPr>
            <p:ph type="title"/>
          </p:nvPr>
        </p:nvSpPr>
        <p:spPr>
          <a:xfrm>
            <a:off x="851809" y="183225"/>
            <a:ext cx="8596668" cy="1320800"/>
          </a:xfrm>
        </p:spPr>
        <p:txBody>
          <a:bodyPr/>
          <a:lstStyle/>
          <a:p>
            <a:pPr algn="ctr"/>
            <a:r>
              <a:rPr lang="en-US" dirty="0"/>
              <a:t>Professional Development Details</a:t>
            </a:r>
          </a:p>
        </p:txBody>
      </p:sp>
      <p:sp>
        <p:nvSpPr>
          <p:cNvPr id="3" name="Text Placeholder 2">
            <a:extLst>
              <a:ext uri="{FF2B5EF4-FFF2-40B4-BE49-F238E27FC236}">
                <a16:creationId xmlns:a16="http://schemas.microsoft.com/office/drawing/2014/main" id="{330A29C4-5BBB-432F-8624-A919EB796971}"/>
              </a:ext>
            </a:extLst>
          </p:cNvPr>
          <p:cNvSpPr>
            <a:spLocks noGrp="1"/>
          </p:cNvSpPr>
          <p:nvPr>
            <p:ph type="body" sz="quarter" idx="13"/>
          </p:nvPr>
        </p:nvSpPr>
        <p:spPr>
          <a:xfrm>
            <a:off x="851809" y="1412710"/>
            <a:ext cx="9188715" cy="4901324"/>
          </a:xfrm>
        </p:spPr>
        <p:txBody>
          <a:bodyPr/>
          <a:lstStyle/>
          <a:p>
            <a:r>
              <a:rPr lang="en-US" sz="3200" dirty="0"/>
              <a:t>District activities</a:t>
            </a:r>
          </a:p>
          <a:p>
            <a:pPr lvl="1"/>
            <a:r>
              <a:rPr lang="en-US" sz="2800" dirty="0"/>
              <a:t>List funds being allocated for PD </a:t>
            </a:r>
          </a:p>
          <a:p>
            <a:r>
              <a:rPr lang="en-US" sz="3200" dirty="0"/>
              <a:t>Professional development description</a:t>
            </a:r>
          </a:p>
          <a:p>
            <a:pPr lvl="1"/>
            <a:r>
              <a:rPr lang="en-US" sz="2800" dirty="0"/>
              <a:t>Describe PD for the upcoming year, including how it will meet Title III requirements and be evaluated</a:t>
            </a:r>
          </a:p>
          <a:p>
            <a:r>
              <a:rPr lang="en-US" sz="3200" dirty="0"/>
              <a:t>Activities offered during the previous school year</a:t>
            </a:r>
          </a:p>
          <a:p>
            <a:pPr lvl="1"/>
            <a:r>
              <a:rPr lang="en-US" sz="2800" dirty="0"/>
              <a:t>Select the type of PD offered</a:t>
            </a:r>
          </a:p>
          <a:p>
            <a:pPr lvl="1"/>
            <a:r>
              <a:rPr lang="en-US" sz="2800" dirty="0"/>
              <a:t>Indicate the number of participants </a:t>
            </a:r>
          </a:p>
        </p:txBody>
      </p:sp>
      <p:sp>
        <p:nvSpPr>
          <p:cNvPr id="4" name="Slide Number Placeholder 3">
            <a:extLst>
              <a:ext uri="{FF2B5EF4-FFF2-40B4-BE49-F238E27FC236}">
                <a16:creationId xmlns:a16="http://schemas.microsoft.com/office/drawing/2014/main" id="{C41B74EA-AE46-4A08-9E8E-E9BFB7FBE017}"/>
              </a:ext>
            </a:extLst>
          </p:cNvPr>
          <p:cNvSpPr>
            <a:spLocks noGrp="1"/>
          </p:cNvSpPr>
          <p:nvPr>
            <p:ph type="sldNum" sz="quarter" idx="12"/>
          </p:nvPr>
        </p:nvSpPr>
        <p:spPr/>
        <p:txBody>
          <a:bodyPr/>
          <a:lstStyle/>
          <a:p>
            <a:fld id="{91BD7323-49BF-4C97-8773-5EC64C492009}" type="slidenum">
              <a:rPr lang="en-US" smtClean="0"/>
              <a:t>36</a:t>
            </a:fld>
            <a:endParaRPr lang="en-US" dirty="0"/>
          </a:p>
        </p:txBody>
      </p:sp>
    </p:spTree>
    <p:extLst>
      <p:ext uri="{BB962C8B-B14F-4D97-AF65-F5344CB8AC3E}">
        <p14:creationId xmlns:p14="http://schemas.microsoft.com/office/powerpoint/2010/main" val="995271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56DB-28B4-4B53-BCF0-0E84B159A375}"/>
              </a:ext>
            </a:extLst>
          </p:cNvPr>
          <p:cNvSpPr>
            <a:spLocks noGrp="1"/>
          </p:cNvSpPr>
          <p:nvPr>
            <p:ph type="title"/>
          </p:nvPr>
        </p:nvSpPr>
        <p:spPr/>
        <p:txBody>
          <a:bodyPr/>
          <a:lstStyle/>
          <a:p>
            <a:pPr algn="ctr"/>
            <a:r>
              <a:rPr lang="en-US" dirty="0"/>
              <a:t>Personnel Details</a:t>
            </a:r>
          </a:p>
        </p:txBody>
      </p:sp>
      <p:sp>
        <p:nvSpPr>
          <p:cNvPr id="3" name="Text Placeholder 2">
            <a:extLst>
              <a:ext uri="{FF2B5EF4-FFF2-40B4-BE49-F238E27FC236}">
                <a16:creationId xmlns:a16="http://schemas.microsoft.com/office/drawing/2014/main" id="{AB215EBC-7560-4F2B-B8EB-938FF77BD777}"/>
              </a:ext>
            </a:extLst>
          </p:cNvPr>
          <p:cNvSpPr>
            <a:spLocks noGrp="1"/>
          </p:cNvSpPr>
          <p:nvPr>
            <p:ph type="body" sz="quarter" idx="13"/>
          </p:nvPr>
        </p:nvSpPr>
        <p:spPr>
          <a:xfrm>
            <a:off x="691252" y="1412710"/>
            <a:ext cx="9313043" cy="4901324"/>
          </a:xfrm>
        </p:spPr>
        <p:txBody>
          <a:bodyPr/>
          <a:lstStyle/>
          <a:p>
            <a:r>
              <a:rPr lang="en-US" sz="3200" dirty="0"/>
              <a:t>Any staff being paid with Title III funds must be listed on the Personnel Details page in GMAP:</a:t>
            </a:r>
          </a:p>
          <a:p>
            <a:pPr lvl="1"/>
            <a:r>
              <a:rPr lang="en-US" sz="2800" dirty="0"/>
              <a:t>School-based instruction and support</a:t>
            </a:r>
          </a:p>
          <a:p>
            <a:pPr lvl="1"/>
            <a:r>
              <a:rPr lang="en-US" sz="2800" dirty="0"/>
              <a:t>System-wide instruction and support</a:t>
            </a:r>
          </a:p>
          <a:p>
            <a:pPr lvl="1"/>
            <a:r>
              <a:rPr lang="en-US" sz="2800" dirty="0"/>
              <a:t>System-wide administration</a:t>
            </a:r>
          </a:p>
          <a:p>
            <a:r>
              <a:rPr lang="en-US" sz="3200" dirty="0"/>
              <a:t>Headcount and full-time equivalency (FTE)</a:t>
            </a:r>
          </a:p>
          <a:p>
            <a:pPr lvl="1"/>
            <a:r>
              <a:rPr lang="en-US" sz="2800" dirty="0"/>
              <a:t>Headcount: Number of people paid with Title III funds</a:t>
            </a:r>
          </a:p>
          <a:p>
            <a:pPr lvl="1"/>
            <a:r>
              <a:rPr lang="en-US" sz="2800" dirty="0"/>
              <a:t>FTE: Portion of salary paid with Title III funds</a:t>
            </a:r>
          </a:p>
          <a:p>
            <a:pPr lvl="1"/>
            <a:endParaRPr lang="en-US" sz="2800" dirty="0"/>
          </a:p>
        </p:txBody>
      </p:sp>
      <p:sp>
        <p:nvSpPr>
          <p:cNvPr id="4" name="Slide Number Placeholder 3">
            <a:extLst>
              <a:ext uri="{FF2B5EF4-FFF2-40B4-BE49-F238E27FC236}">
                <a16:creationId xmlns:a16="http://schemas.microsoft.com/office/drawing/2014/main" id="{A51164EA-B3B9-4380-8BF6-84B6FD162B1E}"/>
              </a:ext>
            </a:extLst>
          </p:cNvPr>
          <p:cNvSpPr>
            <a:spLocks noGrp="1"/>
          </p:cNvSpPr>
          <p:nvPr>
            <p:ph type="sldNum" sz="quarter" idx="12"/>
          </p:nvPr>
        </p:nvSpPr>
        <p:spPr/>
        <p:txBody>
          <a:bodyPr/>
          <a:lstStyle/>
          <a:p>
            <a:fld id="{91BD7323-49BF-4C97-8773-5EC64C492009}" type="slidenum">
              <a:rPr lang="en-US" smtClean="0"/>
              <a:t>37</a:t>
            </a:fld>
            <a:endParaRPr lang="en-US" dirty="0"/>
          </a:p>
        </p:txBody>
      </p:sp>
    </p:spTree>
    <p:extLst>
      <p:ext uri="{BB962C8B-B14F-4D97-AF65-F5344CB8AC3E}">
        <p14:creationId xmlns:p14="http://schemas.microsoft.com/office/powerpoint/2010/main" val="311670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E354-A728-487E-A918-9AF8A9452515}"/>
              </a:ext>
            </a:extLst>
          </p:cNvPr>
          <p:cNvSpPr>
            <a:spLocks noGrp="1"/>
          </p:cNvSpPr>
          <p:nvPr>
            <p:ph type="title"/>
          </p:nvPr>
        </p:nvSpPr>
        <p:spPr/>
        <p:txBody>
          <a:bodyPr/>
          <a:lstStyle/>
          <a:p>
            <a:pPr algn="ctr"/>
            <a:r>
              <a:rPr lang="en-US" dirty="0"/>
              <a:t>Budget</a:t>
            </a:r>
          </a:p>
        </p:txBody>
      </p:sp>
      <p:sp>
        <p:nvSpPr>
          <p:cNvPr id="3" name="Text Placeholder 2">
            <a:extLst>
              <a:ext uri="{FF2B5EF4-FFF2-40B4-BE49-F238E27FC236}">
                <a16:creationId xmlns:a16="http://schemas.microsoft.com/office/drawing/2014/main" id="{D58AF9FF-0A55-4B25-8617-3A8D953CE74B}"/>
              </a:ext>
            </a:extLst>
          </p:cNvPr>
          <p:cNvSpPr>
            <a:spLocks noGrp="1"/>
          </p:cNvSpPr>
          <p:nvPr>
            <p:ph type="body" sz="quarter" idx="13"/>
          </p:nvPr>
        </p:nvSpPr>
        <p:spPr/>
        <p:txBody>
          <a:bodyPr/>
          <a:lstStyle/>
          <a:p>
            <a:r>
              <a:rPr lang="en-US" sz="4000" dirty="0"/>
              <a:t>Each budget entry requires a narrative</a:t>
            </a:r>
          </a:p>
          <a:p>
            <a:r>
              <a:rPr lang="en-US" sz="4000" dirty="0"/>
              <a:t>Expenses on the budget should align with uses described throughout the application</a:t>
            </a:r>
          </a:p>
          <a:p>
            <a:r>
              <a:rPr lang="en-US" sz="4000" dirty="0"/>
              <a:t>Each budgeted item must meet the “allowable, allocable and reasonable” requirement</a:t>
            </a:r>
          </a:p>
        </p:txBody>
      </p:sp>
      <p:sp>
        <p:nvSpPr>
          <p:cNvPr id="4" name="Slide Number Placeholder 3">
            <a:extLst>
              <a:ext uri="{FF2B5EF4-FFF2-40B4-BE49-F238E27FC236}">
                <a16:creationId xmlns:a16="http://schemas.microsoft.com/office/drawing/2014/main" id="{029543EC-BC76-4ECF-B979-32CD283C2BC9}"/>
              </a:ext>
            </a:extLst>
          </p:cNvPr>
          <p:cNvSpPr>
            <a:spLocks noGrp="1"/>
          </p:cNvSpPr>
          <p:nvPr>
            <p:ph type="sldNum" sz="quarter" idx="12"/>
          </p:nvPr>
        </p:nvSpPr>
        <p:spPr/>
        <p:txBody>
          <a:bodyPr/>
          <a:lstStyle/>
          <a:p>
            <a:fld id="{91BD7323-49BF-4C97-8773-5EC64C492009}" type="slidenum">
              <a:rPr lang="en-US" smtClean="0"/>
              <a:t>38</a:t>
            </a:fld>
            <a:endParaRPr lang="en-US" dirty="0"/>
          </a:p>
        </p:txBody>
      </p:sp>
    </p:spTree>
    <p:extLst>
      <p:ext uri="{BB962C8B-B14F-4D97-AF65-F5344CB8AC3E}">
        <p14:creationId xmlns:p14="http://schemas.microsoft.com/office/powerpoint/2010/main" val="1611450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0EF1-C7F5-403C-9E82-3C9C1255CC07}"/>
              </a:ext>
            </a:extLst>
          </p:cNvPr>
          <p:cNvSpPr>
            <a:spLocks noGrp="1"/>
          </p:cNvSpPr>
          <p:nvPr>
            <p:ph type="title"/>
          </p:nvPr>
        </p:nvSpPr>
        <p:spPr>
          <a:xfrm>
            <a:off x="851809" y="307825"/>
            <a:ext cx="8596668" cy="1320800"/>
          </a:xfrm>
        </p:spPr>
        <p:txBody>
          <a:bodyPr/>
          <a:lstStyle/>
          <a:p>
            <a:pPr algn="ctr"/>
            <a:r>
              <a:rPr lang="en-US" dirty="0"/>
              <a:t>Immigrant Subgrant Application</a:t>
            </a:r>
          </a:p>
        </p:txBody>
      </p:sp>
      <p:sp>
        <p:nvSpPr>
          <p:cNvPr id="3" name="Text Placeholder 2">
            <a:extLst>
              <a:ext uri="{FF2B5EF4-FFF2-40B4-BE49-F238E27FC236}">
                <a16:creationId xmlns:a16="http://schemas.microsoft.com/office/drawing/2014/main" id="{2E77D00E-4A90-43A3-8122-5787B8EF0CAE}"/>
              </a:ext>
            </a:extLst>
          </p:cNvPr>
          <p:cNvSpPr>
            <a:spLocks noGrp="1"/>
          </p:cNvSpPr>
          <p:nvPr>
            <p:ph type="body" sz="quarter" idx="13"/>
          </p:nvPr>
        </p:nvSpPr>
        <p:spPr>
          <a:xfrm>
            <a:off x="822057" y="1595272"/>
            <a:ext cx="9188715" cy="4901324"/>
          </a:xfrm>
        </p:spPr>
        <p:txBody>
          <a:bodyPr/>
          <a:lstStyle/>
          <a:p>
            <a:r>
              <a:rPr lang="en-US" dirty="0"/>
              <a:t>Program details</a:t>
            </a:r>
          </a:p>
          <a:p>
            <a:pPr lvl="1"/>
            <a:r>
              <a:rPr lang="en-US" dirty="0"/>
              <a:t>Select from a list of allowable activities to be provided to eligible immigrant students</a:t>
            </a:r>
          </a:p>
          <a:p>
            <a:pPr lvl="1"/>
            <a:r>
              <a:rPr lang="en-US" dirty="0"/>
              <a:t>Provide a description of the immigrant program plan</a:t>
            </a:r>
          </a:p>
          <a:p>
            <a:pPr lvl="1"/>
            <a:r>
              <a:rPr lang="en-US" dirty="0"/>
              <a:t>Explain how supplement not supplant requirements will be met</a:t>
            </a:r>
          </a:p>
          <a:p>
            <a:r>
              <a:rPr lang="en-US" dirty="0"/>
              <a:t>Budget</a:t>
            </a:r>
          </a:p>
        </p:txBody>
      </p:sp>
      <p:sp>
        <p:nvSpPr>
          <p:cNvPr id="4" name="Slide Number Placeholder 3">
            <a:extLst>
              <a:ext uri="{FF2B5EF4-FFF2-40B4-BE49-F238E27FC236}">
                <a16:creationId xmlns:a16="http://schemas.microsoft.com/office/drawing/2014/main" id="{DECA7465-997B-4D63-ACEE-EBEFE3509FFB}"/>
              </a:ext>
            </a:extLst>
          </p:cNvPr>
          <p:cNvSpPr>
            <a:spLocks noGrp="1"/>
          </p:cNvSpPr>
          <p:nvPr>
            <p:ph type="sldNum" sz="quarter" idx="12"/>
          </p:nvPr>
        </p:nvSpPr>
        <p:spPr/>
        <p:txBody>
          <a:bodyPr/>
          <a:lstStyle/>
          <a:p>
            <a:fld id="{91BD7323-49BF-4C97-8773-5EC64C492009}" type="slidenum">
              <a:rPr lang="en-US" smtClean="0"/>
              <a:t>39</a:t>
            </a:fld>
            <a:endParaRPr lang="en-US" dirty="0"/>
          </a:p>
        </p:txBody>
      </p:sp>
    </p:spTree>
    <p:extLst>
      <p:ext uri="{BB962C8B-B14F-4D97-AF65-F5344CB8AC3E}">
        <p14:creationId xmlns:p14="http://schemas.microsoft.com/office/powerpoint/2010/main" val="225223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1" y="112797"/>
            <a:ext cx="11956869" cy="1320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Assessment and Accountability Requirements</a:t>
            </a:r>
          </a:p>
        </p:txBody>
      </p:sp>
      <p:graphicFrame>
        <p:nvGraphicFramePr>
          <p:cNvPr id="5" name="Content Placeholder 7" descr="Assessment and Accountability Requirements under Title I, Part A"/>
          <p:cNvGraphicFramePr>
            <a:graphicFrameLocks/>
          </p:cNvGraphicFramePr>
          <p:nvPr>
            <p:extLst>
              <p:ext uri="{D42A27DB-BD31-4B8C-83A1-F6EECF244321}">
                <p14:modId xmlns:p14="http://schemas.microsoft.com/office/powerpoint/2010/main" val="1578594982"/>
              </p:ext>
            </p:extLst>
          </p:nvPr>
        </p:nvGraphicFramePr>
        <p:xfrm>
          <a:off x="136792" y="961023"/>
          <a:ext cx="11951368" cy="5586056"/>
        </p:xfrm>
        <a:graphic>
          <a:graphicData uri="http://schemas.openxmlformats.org/drawingml/2006/table">
            <a:tbl>
              <a:tblPr firstRow="1" bandRow="1">
                <a:tableStyleId>{5C22544A-7EE6-4342-B048-85BDC9FD1C3A}</a:tableStyleId>
              </a:tblPr>
              <a:tblGrid>
                <a:gridCol w="3195253">
                  <a:extLst>
                    <a:ext uri="{9D8B030D-6E8A-4147-A177-3AD203B41FA5}">
                      <a16:colId xmlns:a16="http://schemas.microsoft.com/office/drawing/2014/main" val="20000"/>
                    </a:ext>
                  </a:extLst>
                </a:gridCol>
                <a:gridCol w="8756115">
                  <a:extLst>
                    <a:ext uri="{9D8B030D-6E8A-4147-A177-3AD203B41FA5}">
                      <a16:colId xmlns:a16="http://schemas.microsoft.com/office/drawing/2014/main" val="20001"/>
                    </a:ext>
                  </a:extLst>
                </a:gridCol>
              </a:tblGrid>
              <a:tr h="427896">
                <a:tc>
                  <a:txBody>
                    <a:bodyPr/>
                    <a:lstStyle/>
                    <a:p>
                      <a:pPr algn="ctr"/>
                      <a:r>
                        <a:rPr lang="en-US" sz="1400" dirty="0"/>
                        <a:t>Title I, Part A Requirement</a:t>
                      </a:r>
                    </a:p>
                  </a:txBody>
                  <a:tcPr/>
                </a:tc>
                <a:tc>
                  <a:txBody>
                    <a:bodyPr/>
                    <a:lstStyle/>
                    <a:p>
                      <a:pPr algn="ctr"/>
                      <a:r>
                        <a:rPr lang="en-US" sz="1400" dirty="0"/>
                        <a:t>Summary and Significance</a:t>
                      </a:r>
                    </a:p>
                  </a:txBody>
                  <a:tcPr/>
                </a:tc>
                <a:extLst>
                  <a:ext uri="{0D108BD9-81ED-4DB2-BD59-A6C34878D82A}">
                    <a16:rowId xmlns:a16="http://schemas.microsoft.com/office/drawing/2014/main" val="10000"/>
                  </a:ext>
                </a:extLst>
              </a:tr>
              <a:tr h="738560">
                <a:tc>
                  <a:txBody>
                    <a:bodyPr/>
                    <a:lstStyle/>
                    <a:p>
                      <a:pPr algn="ctr"/>
                      <a:r>
                        <a:rPr lang="en-US" sz="1400" b="1" dirty="0"/>
                        <a:t>English</a:t>
                      </a:r>
                      <a:r>
                        <a:rPr lang="en-US" sz="1400" b="1" baseline="0" dirty="0"/>
                        <a:t> Language Proficiency Standards</a:t>
                      </a:r>
                    </a:p>
                    <a:p>
                      <a:pPr algn="ctr"/>
                      <a:r>
                        <a:rPr lang="en-US" sz="1400" i="1" baseline="0" dirty="0"/>
                        <a:t>ESSA 1111(b)(1)(F)</a:t>
                      </a:r>
                      <a:endParaRPr lang="en-US" sz="1400" i="1" dirty="0"/>
                    </a:p>
                  </a:txBody>
                  <a:tcPr/>
                </a:tc>
                <a:tc>
                  <a:txBody>
                    <a:bodyPr/>
                    <a:lstStyle/>
                    <a:p>
                      <a:r>
                        <a:rPr lang="en-US" sz="1400" kern="1200" dirty="0">
                          <a:solidFill>
                            <a:schemeClr val="dk1"/>
                          </a:solidFill>
                          <a:effectLst/>
                          <a:latin typeface="+mn-lt"/>
                          <a:ea typeface="+mn-ea"/>
                          <a:cs typeface="+mn-cs"/>
                        </a:rPr>
                        <a:t>Each state must adopt English Language Proficiency (ELP) standards that are derived from the 4 recognized domains of speaking, listening, reading and writing; address the different proficiency levels of ELs; and are aligned with the challenging state academic standards.</a:t>
                      </a:r>
                    </a:p>
                    <a:p>
                      <a:r>
                        <a:rPr lang="en-US" sz="1400" b="1" kern="1200" dirty="0">
                          <a:solidFill>
                            <a:schemeClr val="dk1"/>
                          </a:solidFill>
                          <a:effectLst/>
                          <a:latin typeface="+mn-lt"/>
                          <a:ea typeface="+mn-ea"/>
                          <a:cs typeface="+mn-cs"/>
                        </a:rPr>
                        <a:t>As a member of the WIDA consortium, Kentucky adopted the WIDA English Language Development (ELD) Standards to meet this requirement.</a:t>
                      </a:r>
                      <a:endParaRPr lang="en-US" sz="1400" dirty="0"/>
                    </a:p>
                  </a:txBody>
                  <a:tcPr/>
                </a:tc>
                <a:extLst>
                  <a:ext uri="{0D108BD9-81ED-4DB2-BD59-A6C34878D82A}">
                    <a16:rowId xmlns:a16="http://schemas.microsoft.com/office/drawing/2014/main" val="10001"/>
                  </a:ext>
                </a:extLst>
              </a:tr>
              <a:tr h="738560">
                <a:tc>
                  <a:txBody>
                    <a:bodyPr/>
                    <a:lstStyle/>
                    <a:p>
                      <a:pPr algn="ctr"/>
                      <a:r>
                        <a:rPr lang="en-US" sz="1400" b="1" dirty="0"/>
                        <a:t>English Language</a:t>
                      </a:r>
                      <a:r>
                        <a:rPr lang="en-US" sz="1400" b="1" baseline="0" dirty="0"/>
                        <a:t> Proficiency Assessment</a:t>
                      </a:r>
                    </a:p>
                    <a:p>
                      <a:pPr algn="ctr"/>
                      <a:r>
                        <a:rPr lang="en-US" sz="1400" i="1" baseline="0" dirty="0"/>
                        <a:t>ESSA 1111(b)(2)(G)</a:t>
                      </a:r>
                      <a:endParaRPr lang="en-US" sz="1400" i="1" dirty="0"/>
                    </a:p>
                  </a:txBody>
                  <a:tcPr/>
                </a:tc>
                <a:tc>
                  <a:txBody>
                    <a:bodyPr/>
                    <a:lstStyle/>
                    <a:p>
                      <a:r>
                        <a:rPr lang="en-US" sz="1400" kern="1200" dirty="0">
                          <a:solidFill>
                            <a:schemeClr val="dk1"/>
                          </a:solidFill>
                          <a:effectLst/>
                          <a:latin typeface="+mn-lt"/>
                          <a:ea typeface="+mn-ea"/>
                          <a:cs typeface="+mn-cs"/>
                        </a:rPr>
                        <a:t>Each state must demonstrate that LEAs will provide an annual assessment of ELP of all ELs and that the assessment is aligned with the state’s ELP standards. (Note: This requirement has always been included under Title I, Part A. ESSA removed the identical requirement from Title III).</a:t>
                      </a:r>
                    </a:p>
                    <a:p>
                      <a:r>
                        <a:rPr lang="en-US" sz="1400" b="1" kern="1200" dirty="0">
                          <a:solidFill>
                            <a:schemeClr val="dk1"/>
                          </a:solidFill>
                          <a:effectLst/>
                          <a:latin typeface="+mn-lt"/>
                          <a:ea typeface="+mn-ea"/>
                          <a:cs typeface="+mn-cs"/>
                        </a:rPr>
                        <a:t>As a member of the WIDA consortium, Kentucky uses WIDA’s ACCESS for ELLs</a:t>
                      </a:r>
                      <a:r>
                        <a:rPr lang="en-US" sz="1400" b="1" kern="1200" dirty="0">
                          <a:solidFill>
                            <a:srgbClr val="FF0000"/>
                          </a:solidFill>
                          <a:effectLst/>
                          <a:latin typeface="+mn-lt"/>
                          <a:ea typeface="+mn-ea"/>
                          <a:cs typeface="+mn-cs"/>
                        </a:rPr>
                        <a:t> </a:t>
                      </a:r>
                      <a:r>
                        <a:rPr lang="en-US" sz="1400" b="1" kern="1200" dirty="0">
                          <a:solidFill>
                            <a:schemeClr val="dk1"/>
                          </a:solidFill>
                          <a:effectLst/>
                          <a:latin typeface="+mn-lt"/>
                          <a:ea typeface="+mn-ea"/>
                          <a:cs typeface="+mn-cs"/>
                        </a:rPr>
                        <a:t>as the annual ELP assessment.</a:t>
                      </a:r>
                      <a:r>
                        <a:rPr lang="en-US" sz="1400" kern="1200" dirty="0">
                          <a:solidFill>
                            <a:schemeClr val="dk1"/>
                          </a:solidFill>
                          <a:effectLst/>
                          <a:latin typeface="+mn-lt"/>
                          <a:ea typeface="+mn-ea"/>
                          <a:cs typeface="+mn-cs"/>
                        </a:rPr>
                        <a:t> </a:t>
                      </a:r>
                      <a:endParaRPr lang="en-US" sz="1400" dirty="0"/>
                    </a:p>
                  </a:txBody>
                  <a:tcPr/>
                </a:tc>
                <a:extLst>
                  <a:ext uri="{0D108BD9-81ED-4DB2-BD59-A6C34878D82A}">
                    <a16:rowId xmlns:a16="http://schemas.microsoft.com/office/drawing/2014/main" val="10002"/>
                  </a:ext>
                </a:extLst>
              </a:tr>
              <a:tr h="738560">
                <a:tc>
                  <a:txBody>
                    <a:bodyPr/>
                    <a:lstStyle/>
                    <a:p>
                      <a:pPr algn="ctr"/>
                      <a:r>
                        <a:rPr lang="en-US" sz="1400" b="1" dirty="0"/>
                        <a:t>Accountability: English Learner</a:t>
                      </a:r>
                      <a:r>
                        <a:rPr lang="en-US" sz="1400" b="1" baseline="0" dirty="0"/>
                        <a:t> Subgroup</a:t>
                      </a:r>
                    </a:p>
                    <a:p>
                      <a:pPr algn="ctr"/>
                      <a:r>
                        <a:rPr lang="en-US" sz="1400" i="1" baseline="0" dirty="0"/>
                        <a:t>ESSA 1111(b)(3)(B)</a:t>
                      </a:r>
                      <a:endParaRPr lang="en-US" sz="1400" i="1" dirty="0"/>
                    </a:p>
                  </a:txBody>
                  <a:tcPr/>
                </a:tc>
                <a:tc>
                  <a:txBody>
                    <a:bodyPr/>
                    <a:lstStyle/>
                    <a:p>
                      <a:r>
                        <a:rPr lang="en-US" sz="1400" kern="1200" dirty="0">
                          <a:solidFill>
                            <a:schemeClr val="dk1"/>
                          </a:solidFill>
                          <a:effectLst/>
                          <a:latin typeface="+mn-lt"/>
                          <a:ea typeface="+mn-ea"/>
                          <a:cs typeface="+mn-cs"/>
                        </a:rPr>
                        <a:t>Former ELs are to be included in the EL subgroup for accountability purposes for 4 years. Prior to ESSA, they were included for only 2 years. </a:t>
                      </a:r>
                      <a:endParaRPr lang="en-US" sz="1400" dirty="0"/>
                    </a:p>
                  </a:txBody>
                  <a:tcPr/>
                </a:tc>
                <a:extLst>
                  <a:ext uri="{0D108BD9-81ED-4DB2-BD59-A6C34878D82A}">
                    <a16:rowId xmlns:a16="http://schemas.microsoft.com/office/drawing/2014/main" val="10004"/>
                  </a:ext>
                </a:extLst>
              </a:tr>
              <a:tr h="738560">
                <a:tc>
                  <a:txBody>
                    <a:bodyPr/>
                    <a:lstStyle/>
                    <a:p>
                      <a:pPr algn="ctr"/>
                      <a:r>
                        <a:rPr lang="en-US" sz="1400" b="1" dirty="0"/>
                        <a:t>Accountability: Long Term</a:t>
                      </a:r>
                      <a:r>
                        <a:rPr lang="en-US" sz="1400" b="1" baseline="0" dirty="0"/>
                        <a:t> Goals</a:t>
                      </a:r>
                    </a:p>
                    <a:p>
                      <a:pPr algn="ctr"/>
                      <a:r>
                        <a:rPr lang="en-US" sz="1400" i="1" baseline="0" dirty="0"/>
                        <a:t>ESSA 1111(c)(4)(A)(ii)</a:t>
                      </a:r>
                      <a:endParaRPr lang="en-US" sz="1400" i="1" dirty="0"/>
                    </a:p>
                  </a:txBody>
                  <a:tcPr/>
                </a:tc>
                <a:tc>
                  <a:txBody>
                    <a:bodyPr/>
                    <a:lstStyle/>
                    <a:p>
                      <a:r>
                        <a:rPr lang="en-US" sz="1400" kern="1200" dirty="0">
                          <a:solidFill>
                            <a:schemeClr val="dk1"/>
                          </a:solidFill>
                          <a:effectLst/>
                          <a:latin typeface="+mn-lt"/>
                          <a:ea typeface="+mn-ea"/>
                          <a:cs typeface="+mn-cs"/>
                        </a:rPr>
                        <a:t>Each state must establish ambitious, state-designed, long-term goals, which include measures for ELs for proficiency on content assessments and increases in the percentage of ELs making progress in achieving ELP within a state-determined timeline.</a:t>
                      </a:r>
                    </a:p>
                    <a:p>
                      <a:r>
                        <a:rPr lang="en-US" sz="1400" b="1" kern="1200" dirty="0">
                          <a:solidFill>
                            <a:schemeClr val="dk1"/>
                          </a:solidFill>
                          <a:effectLst/>
                          <a:latin typeface="+mn-lt"/>
                          <a:ea typeface="+mn-ea"/>
                          <a:cs typeface="+mn-cs"/>
                        </a:rPr>
                        <a:t>Districts receiving Title I funds are now held accountable for this measure rather than only districts receiving Title III funds.</a:t>
                      </a:r>
                      <a:endParaRPr lang="en-US" sz="1400" dirty="0"/>
                    </a:p>
                  </a:txBody>
                  <a:tcPr/>
                </a:tc>
                <a:extLst>
                  <a:ext uri="{0D108BD9-81ED-4DB2-BD59-A6C34878D82A}">
                    <a16:rowId xmlns:a16="http://schemas.microsoft.com/office/drawing/2014/main" val="10005"/>
                  </a:ext>
                </a:extLst>
              </a:tr>
              <a:tr h="1055086">
                <a:tc>
                  <a:txBody>
                    <a:bodyPr/>
                    <a:lstStyle/>
                    <a:p>
                      <a:pPr algn="ctr"/>
                      <a:r>
                        <a:rPr lang="en-US" sz="1400" b="1" dirty="0"/>
                        <a:t>Accountability: Annual Meaningful Differentiation</a:t>
                      </a:r>
                    </a:p>
                    <a:p>
                      <a:pPr algn="ctr"/>
                      <a:r>
                        <a:rPr lang="en-US" sz="1400" i="1" dirty="0"/>
                        <a:t>ESSA 1111(c)(4)(C)</a:t>
                      </a:r>
                    </a:p>
                  </a:txBody>
                  <a:tcPr/>
                </a:tc>
                <a:tc>
                  <a:txBody>
                    <a:bodyPr/>
                    <a:lstStyle/>
                    <a:p>
                      <a:r>
                        <a:rPr lang="en-US" sz="1400" kern="1200" dirty="0">
                          <a:solidFill>
                            <a:schemeClr val="dk1"/>
                          </a:solidFill>
                          <a:effectLst/>
                          <a:latin typeface="+mn-lt"/>
                          <a:ea typeface="+mn-ea"/>
                          <a:cs typeface="+mn-cs"/>
                        </a:rPr>
                        <a:t>Accountability determinations known under NCLB as Adequate Yearly Progress (AYP) are now known as Annual Meaningful Differentiation (AMD). AMD includes separate accountability indicators for ELs and the requirement to include differentiation for underperforming subgroups.</a:t>
                      </a:r>
                    </a:p>
                    <a:p>
                      <a:r>
                        <a:rPr lang="en-US" sz="1400" b="1" kern="1200" dirty="0">
                          <a:solidFill>
                            <a:schemeClr val="dk1"/>
                          </a:solidFill>
                          <a:effectLst/>
                          <a:latin typeface="+mn-lt"/>
                          <a:ea typeface="+mn-ea"/>
                          <a:cs typeface="+mn-cs"/>
                        </a:rPr>
                        <a:t>A school may be identified for Targeted Support and Improvement (TSI) based solely on the academic performance of the EL subgroup, allowing school improvement funds to be used for ELs for the first time.</a:t>
                      </a:r>
                      <a:endParaRPr lang="en-US" sz="1400" dirty="0"/>
                    </a:p>
                  </a:txBody>
                  <a:tcPr/>
                </a:tc>
                <a:extLst>
                  <a:ext uri="{0D108BD9-81ED-4DB2-BD59-A6C34878D82A}">
                    <a16:rowId xmlns:a16="http://schemas.microsoft.com/office/drawing/2014/main" val="10006"/>
                  </a:ext>
                </a:extLst>
              </a:tr>
            </a:tbl>
          </a:graphicData>
        </a:graphic>
      </p:graphicFrame>
      <p:sp>
        <p:nvSpPr>
          <p:cNvPr id="17412" name="Slide Number Placeholder 3"/>
          <p:cNvSpPr>
            <a:spLocks noGrp="1"/>
          </p:cNvSpPr>
          <p:nvPr>
            <p:ph type="sldNum" sz="quarter" idx="10"/>
          </p:nvPr>
        </p:nvSpPr>
        <p:spPr bwMode="auto">
          <a:xfrm>
            <a:off x="11273529" y="6395314"/>
            <a:ext cx="68333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spTree>
    <p:extLst>
      <p:ext uri="{BB962C8B-B14F-4D97-AF65-F5344CB8AC3E}">
        <p14:creationId xmlns:p14="http://schemas.microsoft.com/office/powerpoint/2010/main" val="343317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36" y="323321"/>
            <a:ext cx="8596668" cy="2595460"/>
          </a:xfrm>
        </p:spPr>
        <p:txBody>
          <a:bodyPr/>
          <a:lstStyle/>
          <a:p>
            <a:r>
              <a:rPr lang="en-US" dirty="0"/>
              <a:t>Contact Information</a:t>
            </a:r>
          </a:p>
        </p:txBody>
      </p:sp>
      <p:sp>
        <p:nvSpPr>
          <p:cNvPr id="3" name="Text Placeholder 2"/>
          <p:cNvSpPr>
            <a:spLocks noGrp="1"/>
          </p:cNvSpPr>
          <p:nvPr>
            <p:ph type="body" idx="1"/>
          </p:nvPr>
        </p:nvSpPr>
        <p:spPr>
          <a:xfrm>
            <a:off x="2150536" y="3782382"/>
            <a:ext cx="8596668" cy="1782202"/>
          </a:xfrm>
        </p:spPr>
        <p:txBody>
          <a:bodyPr>
            <a:normAutofit fontScale="62500" lnSpcReduction="20000"/>
          </a:bodyPr>
          <a:lstStyle/>
          <a:p>
            <a:r>
              <a:rPr lang="en-US" dirty="0"/>
              <a:t>Office of Continuous Improvement and Support</a:t>
            </a:r>
          </a:p>
          <a:p>
            <a:r>
              <a:rPr lang="en-US" dirty="0"/>
              <a:t>Division of School and Program Improvement</a:t>
            </a:r>
          </a:p>
          <a:p>
            <a:r>
              <a:rPr lang="en-US" dirty="0"/>
              <a:t>English Learners, Migrant, and Neglected Students Branch</a:t>
            </a:r>
          </a:p>
          <a:p>
            <a:r>
              <a:rPr lang="en-US" dirty="0"/>
              <a:t>(502) 564-3791</a:t>
            </a:r>
          </a:p>
          <a:p>
            <a:r>
              <a:rPr lang="en-US" dirty="0"/>
              <a:t>Kentucky Department of Education’s </a:t>
            </a:r>
            <a:r>
              <a:rPr lang="en-US" dirty="0">
                <a:hlinkClick r:id="rId3"/>
              </a:rPr>
              <a:t>English Learners Contact Guide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40</a:t>
            </a:fld>
            <a:endParaRPr lang="en-US" dirty="0"/>
          </a:p>
        </p:txBody>
      </p:sp>
    </p:spTree>
    <p:extLst>
      <p:ext uri="{BB962C8B-B14F-4D97-AF65-F5344CB8AC3E}">
        <p14:creationId xmlns:p14="http://schemas.microsoft.com/office/powerpoint/2010/main" val="2709570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Resources</a:t>
            </a:r>
            <a:endParaRPr lang="en-US" i="1" dirty="0"/>
          </a:p>
        </p:txBody>
      </p:sp>
      <p:sp>
        <p:nvSpPr>
          <p:cNvPr id="2" name="Content Placeholder 1"/>
          <p:cNvSpPr>
            <a:spLocks noGrp="1"/>
          </p:cNvSpPr>
          <p:nvPr>
            <p:ph type="body" sz="quarter" idx="13"/>
          </p:nvPr>
        </p:nvSpPr>
        <p:spPr/>
        <p:txBody>
          <a:bodyPr numCol="2">
            <a:normAutofit fontScale="70000" lnSpcReduction="20000"/>
          </a:bodyPr>
          <a:lstStyle/>
          <a:p>
            <a:r>
              <a:rPr lang="en-US" b="1" dirty="0">
                <a:effectLst>
                  <a:outerShdw blurRad="38100" dist="38100" dir="2700000" algn="tl">
                    <a:srgbClr val="000000">
                      <a:alpha val="43137"/>
                    </a:srgbClr>
                  </a:outerShdw>
                </a:effectLst>
              </a:rPr>
              <a:t>Title I, Part A</a:t>
            </a:r>
          </a:p>
          <a:p>
            <a:pPr lvl="1"/>
            <a:r>
              <a:rPr lang="en-US" dirty="0">
                <a:hlinkClick r:id="rId3"/>
              </a:rPr>
              <a:t>Title I, Part A Handbook</a:t>
            </a:r>
            <a:r>
              <a:rPr lang="en-US" dirty="0"/>
              <a:t> (KDE)</a:t>
            </a:r>
          </a:p>
          <a:p>
            <a:r>
              <a:rPr lang="en-US" b="1" dirty="0">
                <a:effectLst>
                  <a:outerShdw blurRad="38100" dist="38100" dir="2700000" algn="tl">
                    <a:srgbClr val="000000">
                      <a:alpha val="43137"/>
                    </a:srgbClr>
                  </a:outerShdw>
                </a:effectLst>
              </a:rPr>
              <a:t>Title III</a:t>
            </a:r>
          </a:p>
          <a:p>
            <a:pPr lvl="1"/>
            <a:r>
              <a:rPr lang="en-US" dirty="0">
                <a:hlinkClick r:id="rId4"/>
              </a:rPr>
              <a:t>English Learners and Title III Non-Regulatory Guidance</a:t>
            </a:r>
            <a:endParaRPr lang="en-US" dirty="0"/>
          </a:p>
          <a:p>
            <a:pPr lvl="1"/>
            <a:r>
              <a:rPr lang="en-US" dirty="0">
                <a:hlinkClick r:id="rId5"/>
              </a:rPr>
              <a:t>Addendum to Non-Regulatory Guidance</a:t>
            </a:r>
            <a:endParaRPr lang="en-US" dirty="0"/>
          </a:p>
          <a:p>
            <a:pPr lvl="1"/>
            <a:r>
              <a:rPr lang="en-US" dirty="0">
                <a:hlinkClick r:id="rId6"/>
              </a:rPr>
              <a:t>Spending Title III, Part A Funds to Support English Learners</a:t>
            </a:r>
            <a:endParaRPr lang="en-US" dirty="0"/>
          </a:p>
          <a:p>
            <a:pPr lvl="1"/>
            <a:r>
              <a:rPr lang="en-US" dirty="0">
                <a:hlinkClick r:id="rId7"/>
              </a:rPr>
              <a:t>GMAP Title III EL Application Training Video</a:t>
            </a:r>
            <a:r>
              <a:rPr lang="en-US" dirty="0"/>
              <a:t> (recorded April 2019, subsequent GMAP applications may feature minor updates and changes)</a:t>
            </a:r>
          </a:p>
          <a:p>
            <a:r>
              <a:rPr lang="en-US" b="1" dirty="0">
                <a:effectLst>
                  <a:outerShdw blurRad="38100" dist="38100" dir="2700000" algn="tl">
                    <a:srgbClr val="000000">
                      <a:alpha val="43137"/>
                    </a:srgbClr>
                  </a:outerShdw>
                </a:effectLst>
              </a:rPr>
              <a:t>Other Resources</a:t>
            </a:r>
          </a:p>
          <a:p>
            <a:pPr lvl="1"/>
            <a:r>
              <a:rPr lang="en-US" dirty="0">
                <a:solidFill>
                  <a:prstClr val="black">
                    <a:lumMod val="75000"/>
                    <a:lumOff val="25000"/>
                  </a:prstClr>
                </a:solidFill>
                <a:hlinkClick r:id="rId8"/>
              </a:rPr>
              <a:t>Using Evidence to Strengthen Education Investments Non-Regulatory Guidance</a:t>
            </a:r>
            <a:endParaRPr lang="en-US" dirty="0">
              <a:solidFill>
                <a:prstClr val="black">
                  <a:lumMod val="75000"/>
                  <a:lumOff val="25000"/>
                </a:prstClr>
              </a:solidFill>
            </a:endParaRPr>
          </a:p>
          <a:p>
            <a:pPr lvl="1"/>
            <a:r>
              <a:rPr lang="en-US" dirty="0">
                <a:solidFill>
                  <a:prstClr val="black">
                    <a:lumMod val="75000"/>
                    <a:lumOff val="25000"/>
                  </a:prstClr>
                </a:solidFill>
                <a:hlinkClick r:id="rId9"/>
              </a:rPr>
              <a:t>Strategies to Identify and Support English Learners with Learning Disabilities</a:t>
            </a:r>
            <a:r>
              <a:rPr lang="en-US" dirty="0">
                <a:solidFill>
                  <a:prstClr val="black">
                    <a:lumMod val="75000"/>
                    <a:lumOff val="25000"/>
                  </a:prstClr>
                </a:solidFill>
              </a:rPr>
              <a:t> (companion document to the </a:t>
            </a:r>
            <a:r>
              <a:rPr lang="en-US" dirty="0">
                <a:solidFill>
                  <a:prstClr val="black">
                    <a:lumMod val="75000"/>
                    <a:lumOff val="25000"/>
                  </a:prstClr>
                </a:solidFill>
                <a:hlinkClick r:id="rId10"/>
              </a:rPr>
              <a:t>2015 Regional Educational Laboratory West report</a:t>
            </a:r>
            <a:r>
              <a:rPr lang="en-US" dirty="0">
                <a:solidFill>
                  <a:prstClr val="black">
                    <a:lumMod val="75000"/>
                    <a:lumOff val="25000"/>
                  </a:prstClr>
                </a:solidFill>
              </a:rPr>
              <a: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41</a:t>
            </a:fld>
            <a:endParaRPr lang="en-US" dirty="0"/>
          </a:p>
        </p:txBody>
      </p:sp>
    </p:spTree>
    <p:extLst>
      <p:ext uri="{BB962C8B-B14F-4D97-AF65-F5344CB8AC3E}">
        <p14:creationId xmlns:p14="http://schemas.microsoft.com/office/powerpoint/2010/main" val="57882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809" y="183225"/>
            <a:ext cx="8596668" cy="1320800"/>
          </a:xfrm>
        </p:spPr>
        <p:txBody>
          <a:bodyPr>
            <a:normAutofit fontScale="90000"/>
          </a:bodyPr>
          <a:lstStyle/>
          <a:p>
            <a:pPr algn="ctr"/>
            <a:r>
              <a:rPr lang="en-US" dirty="0"/>
              <a:t>Parent Engagement Requirements</a:t>
            </a:r>
          </a:p>
        </p:txBody>
      </p:sp>
      <p:sp>
        <p:nvSpPr>
          <p:cNvPr id="4" name="Text Placeholder 3"/>
          <p:cNvSpPr>
            <a:spLocks noGrp="1"/>
          </p:cNvSpPr>
          <p:nvPr>
            <p:ph type="body" sz="quarter" idx="13"/>
          </p:nvPr>
        </p:nvSpPr>
        <p:spPr/>
        <p:txBody>
          <a:bodyPr/>
          <a:lstStyle/>
          <a:p>
            <a:r>
              <a:rPr lang="en-US" dirty="0"/>
              <a:t>ESSA Section 1112(e) includes several requirements related to the parents of ELs:</a:t>
            </a:r>
          </a:p>
          <a:p>
            <a:pPr lvl="1"/>
            <a:r>
              <a:rPr lang="en-US" dirty="0"/>
              <a:t>Parent Notification</a:t>
            </a:r>
          </a:p>
          <a:p>
            <a:pPr lvl="1"/>
            <a:r>
              <a:rPr lang="en-US" dirty="0"/>
              <a:t>Parent Outreach</a:t>
            </a:r>
          </a:p>
          <a:p>
            <a:pPr lvl="1"/>
            <a:r>
              <a:rPr lang="en-US" dirty="0"/>
              <a:t>Notice and Format</a:t>
            </a:r>
          </a:p>
          <a:p>
            <a:r>
              <a:rPr lang="en-US" dirty="0"/>
              <a:t>Section E of the </a:t>
            </a:r>
            <a:r>
              <a:rPr lang="en-US" i="1" dirty="0"/>
              <a:t>English Learners and Title III Non-Regulatory Guidance</a:t>
            </a:r>
            <a:r>
              <a:rPr lang="en-US" dirty="0"/>
              <a:t> contains additional information on these topics.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5</a:t>
            </a:fld>
            <a:endParaRPr lang="en-US" dirty="0"/>
          </a:p>
        </p:txBody>
      </p:sp>
    </p:spTree>
    <p:extLst>
      <p:ext uri="{BB962C8B-B14F-4D97-AF65-F5344CB8AC3E}">
        <p14:creationId xmlns:p14="http://schemas.microsoft.com/office/powerpoint/2010/main" val="317207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 Notification</a:t>
            </a:r>
          </a:p>
        </p:txBody>
      </p:sp>
      <p:sp>
        <p:nvSpPr>
          <p:cNvPr id="3" name="Text Placeholder 2"/>
          <p:cNvSpPr>
            <a:spLocks noGrp="1"/>
          </p:cNvSpPr>
          <p:nvPr>
            <p:ph type="body" sz="quarter" idx="13"/>
          </p:nvPr>
        </p:nvSpPr>
        <p:spPr>
          <a:xfrm>
            <a:off x="758986" y="1577825"/>
            <a:ext cx="9188715" cy="4901324"/>
          </a:xfrm>
        </p:spPr>
        <p:txBody>
          <a:bodyPr>
            <a:normAutofit fontScale="92500" lnSpcReduction="10000"/>
          </a:bodyPr>
          <a:lstStyle/>
          <a:p>
            <a:r>
              <a:rPr lang="en-US" dirty="0"/>
              <a:t>ESSA Section 1112(e)(3)(A-B) requires each district provide parents with notification of their child’s identification as an EL and their placement in a language instruction educational program (LIEP).</a:t>
            </a:r>
          </a:p>
          <a:p>
            <a:r>
              <a:rPr lang="en-US" dirty="0"/>
              <a:t>The notification must be provided no later than 30 days after the beginning of the school year or within the first two weeks of placement in an LIEP for students who enroll after the start of the year.</a:t>
            </a:r>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90387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 Notification Requirements</a:t>
            </a:r>
          </a:p>
        </p:txBody>
      </p:sp>
      <p:graphicFrame>
        <p:nvGraphicFramePr>
          <p:cNvPr id="6" name="Content Placeholder 5" descr="Parent notification requirements&#10;"/>
          <p:cNvGraphicFramePr>
            <a:graphicFrameLocks noGrp="1"/>
          </p:cNvGraphicFramePr>
          <p:nvPr>
            <p:ph sz="quarter" idx="12"/>
            <p:extLst>
              <p:ext uri="{D42A27DB-BD31-4B8C-83A1-F6EECF244321}">
                <p14:modId xmlns:p14="http://schemas.microsoft.com/office/powerpoint/2010/main" val="971614006"/>
              </p:ext>
            </p:extLst>
          </p:nvPr>
        </p:nvGraphicFramePr>
        <p:xfrm>
          <a:off x="761059" y="1332878"/>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226748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 Participation </a:t>
            </a:r>
            <a:br>
              <a:rPr lang="en-US" dirty="0"/>
            </a:br>
            <a:r>
              <a:rPr lang="en-US" dirty="0"/>
              <a:t>and Outreach</a:t>
            </a:r>
          </a:p>
        </p:txBody>
      </p:sp>
      <p:sp>
        <p:nvSpPr>
          <p:cNvPr id="3" name="Text Placeholder 2"/>
          <p:cNvSpPr>
            <a:spLocks noGrp="1"/>
          </p:cNvSpPr>
          <p:nvPr>
            <p:ph type="body" sz="quarter" idx="13"/>
          </p:nvPr>
        </p:nvSpPr>
        <p:spPr/>
        <p:txBody>
          <a:bodyPr>
            <a:normAutofit fontScale="92500" lnSpcReduction="10000"/>
          </a:bodyPr>
          <a:lstStyle/>
          <a:p>
            <a:r>
              <a:rPr lang="en-US" dirty="0"/>
              <a:t>ESSA </a:t>
            </a:r>
            <a:r>
              <a:rPr lang="en-US" dirty="0">
                <a:solidFill>
                  <a:schemeClr val="tx1"/>
                </a:solidFill>
              </a:rPr>
              <a:t>Section</a:t>
            </a:r>
            <a:r>
              <a:rPr lang="en-US" dirty="0"/>
              <a:t> 1112(e)(3)(C) states that each district must implement an effective means of outreach to the parents of all ELs to inform them of how they can:</a:t>
            </a:r>
          </a:p>
          <a:p>
            <a:pPr lvl="1"/>
            <a:r>
              <a:rPr lang="en-US" dirty="0"/>
              <a:t>Be involved in the education of their children.</a:t>
            </a:r>
          </a:p>
          <a:p>
            <a:pPr lvl="1"/>
            <a:r>
              <a:rPr lang="en-US" dirty="0"/>
              <a:t>Be active participants in assisting their children to:</a:t>
            </a:r>
          </a:p>
          <a:p>
            <a:pPr lvl="2"/>
            <a:r>
              <a:rPr lang="en-US" dirty="0"/>
              <a:t> Attain English proficiency</a:t>
            </a:r>
          </a:p>
          <a:p>
            <a:pPr lvl="2"/>
            <a:r>
              <a:rPr lang="en-US" dirty="0"/>
              <a:t>Achieve at high levels within a well-rounded education</a:t>
            </a:r>
          </a:p>
          <a:p>
            <a:pPr lvl="2"/>
            <a:r>
              <a:rPr lang="en-US" dirty="0"/>
              <a:t>Meet the challenging state academic standards expected of all students</a:t>
            </a:r>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141516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Regular Parent Meetings</a:t>
            </a:r>
          </a:p>
        </p:txBody>
      </p:sp>
      <p:sp>
        <p:nvSpPr>
          <p:cNvPr id="3" name="Text Placeholder 2"/>
          <p:cNvSpPr>
            <a:spLocks noGrp="1"/>
          </p:cNvSpPr>
          <p:nvPr>
            <p:ph type="body" sz="quarter" idx="13"/>
          </p:nvPr>
        </p:nvSpPr>
        <p:spPr>
          <a:xfrm>
            <a:off x="742053" y="1577825"/>
            <a:ext cx="9188715" cy="4901324"/>
          </a:xfrm>
        </p:spPr>
        <p:txBody>
          <a:bodyPr>
            <a:normAutofit fontScale="92500"/>
          </a:bodyPr>
          <a:lstStyle/>
          <a:p>
            <a:r>
              <a:rPr lang="en-US" dirty="0"/>
              <a:t>Implementing an effective means of outreach must include holding and sending notice of opportunities for </a:t>
            </a:r>
            <a:r>
              <a:rPr lang="en-US" u="sng" dirty="0"/>
              <a:t>regular meetings</a:t>
            </a:r>
            <a:r>
              <a:rPr lang="en-US" dirty="0"/>
              <a:t> for the purpose of formulating and responding to recommendations from the parents of ELs.</a:t>
            </a:r>
          </a:p>
          <a:p>
            <a:r>
              <a:rPr lang="en-US" dirty="0"/>
              <a:t>Meeting requirements:</a:t>
            </a:r>
          </a:p>
          <a:p>
            <a:pPr lvl="1"/>
            <a:r>
              <a:rPr lang="en-US" dirty="0"/>
              <a:t>Specifically for the parents of ELs</a:t>
            </a:r>
          </a:p>
          <a:p>
            <a:pPr lvl="1"/>
            <a:r>
              <a:rPr lang="en-US" dirty="0"/>
              <a:t>Cannot be held at the same time as another meeting for parents</a:t>
            </a:r>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2816278816"/>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0CC4FD650AED594E923E6F23036A1121" ma:contentTypeVersion="28" ma:contentTypeDescription="" ma:contentTypeScope="" ma:versionID="9cef287c59b6fc22e5eec8203fc5eb2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3f002895cc8a733bf2447c622f5f669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2020-10-05T04:00:00+00:00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2020-10-05T04:00:00+00:00</Publication_x0020_Date>
    <Audience1 xmlns="3a62de7d-ba57-4f43-9dae-9623ba637be0">
      <Value>1</Value>
      <Value>2</Value>
      <Value>3</Value>
      <Value>4</Value>
      <Value>5</Value>
      <Value>6</Value>
      <Value>7</Value>
      <Value>8</Value>
      <Value>9</Value>
      <Value>10</Value>
    </Audience1>
    <_dlc_DocId xmlns="3a62de7d-ba57-4f43-9dae-9623ba637be0">KYED-269744862-28</_dlc_DocId>
    <_dlc_DocIdUrl xmlns="3a62de7d-ba57-4f43-9dae-9623ba637be0">
      <Url>https://www.education.ky.gov/federal/progs/eng/_layouts/15/DocIdRedir.aspx?ID=KYED-269744862-28</Url>
      <Description>KYED-269744862-28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9596C8D-47CA-400B-8455-919E0C357150}"/>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6872C3EB-3ED3-4BFB-A56B-1251D000A397}"/>
</file>

<file path=docProps/app.xml><?xml version="1.0" encoding="utf-8"?>
<Properties xmlns="http://schemas.openxmlformats.org/officeDocument/2006/extended-properties" xmlns:vt="http://schemas.openxmlformats.org/officeDocument/2006/docPropsVTypes">
  <TotalTime>638</TotalTime>
  <Words>5364</Words>
  <Application>Microsoft Office PowerPoint</Application>
  <PresentationFormat>Widescreen</PresentationFormat>
  <Paragraphs>406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Franklin Gothic Medium</vt:lpstr>
      <vt:lpstr>Georgia</vt:lpstr>
      <vt:lpstr>Wingdings 2</vt:lpstr>
      <vt:lpstr>Wingdings 3</vt:lpstr>
      <vt:lpstr>3_Theme1</vt:lpstr>
      <vt:lpstr>Federal Program Requirements for  English Learner and Immigrant Students</vt:lpstr>
      <vt:lpstr>Goals</vt:lpstr>
      <vt:lpstr>ELs and Title I, Part A</vt:lpstr>
      <vt:lpstr>Assessment and Accountability Requirements</vt:lpstr>
      <vt:lpstr>Parent Engagement Requirements</vt:lpstr>
      <vt:lpstr>Parent Notification</vt:lpstr>
      <vt:lpstr>Parent Notification Requirements</vt:lpstr>
      <vt:lpstr>Parent Participation  and Outreach</vt:lpstr>
      <vt:lpstr>Regular Parent Meetings</vt:lpstr>
      <vt:lpstr>Notice and Format</vt:lpstr>
      <vt:lpstr>Coordinate with Other Programs</vt:lpstr>
      <vt:lpstr>Using Title I, Part A Funds for ELs</vt:lpstr>
      <vt:lpstr>Title III is and Title III is not…</vt:lpstr>
      <vt:lpstr>Program Participation</vt:lpstr>
      <vt:lpstr>Title III Subgrants</vt:lpstr>
      <vt:lpstr>Effective EL Instruction  [ESSA Section 3115(a)]</vt:lpstr>
      <vt:lpstr>Title III Funds and  Effective EL Instruction</vt:lpstr>
      <vt:lpstr>Use of Funds Scenario 1</vt:lpstr>
      <vt:lpstr>Use of Funds Scenario 2 </vt:lpstr>
      <vt:lpstr>Effective Language Instruction Educational Programs (LIEPs)</vt:lpstr>
      <vt:lpstr>Effective Professional Development</vt:lpstr>
      <vt:lpstr>Statutory Requirements of Professional Development (PD)</vt:lpstr>
      <vt:lpstr>Professional Development Scenario</vt:lpstr>
      <vt:lpstr>Parent, Family and Community Engagement</vt:lpstr>
      <vt:lpstr>Parent Engagement Scenario 1  </vt:lpstr>
      <vt:lpstr>Parent Engagement Scenario 2</vt:lpstr>
      <vt:lpstr>Title III – Immigrant Subgrant</vt:lpstr>
      <vt:lpstr>Immigrant Subgrant Eligibility</vt:lpstr>
      <vt:lpstr>Immigrant Subgrant  Required Activities</vt:lpstr>
      <vt:lpstr>Immigrant Subgrant Required Activities (Cont.)</vt:lpstr>
      <vt:lpstr>Grant Management Application and Planning (GMAP) System</vt:lpstr>
      <vt:lpstr>Title III Intent to Participate</vt:lpstr>
      <vt:lpstr>Title III GMAP Application</vt:lpstr>
      <vt:lpstr>Consolidated Application Workflow</vt:lpstr>
      <vt:lpstr>Program Details</vt:lpstr>
      <vt:lpstr>Professional Development Details</vt:lpstr>
      <vt:lpstr>Personnel Details</vt:lpstr>
      <vt:lpstr>Budget</vt:lpstr>
      <vt:lpstr>Immigrant Subgrant Application</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Program Requirements for  English Learner and Immigrant Students</dc:title>
  <dc:creator>Sudduth, Erin - Division of School and Program Improvement;jessica.sanderson@education.ky.gov</dc:creator>
  <dc:description>Accessible 7/9/2020 EWS</dc:description>
  <cp:lastModifiedBy>Sudduth, Erin - Division of School and Program Improvement</cp:lastModifiedBy>
  <cp:revision>19</cp:revision>
  <dcterms:created xsi:type="dcterms:W3CDTF">2020-07-06T17:32:43Z</dcterms:created>
  <dcterms:modified xsi:type="dcterms:W3CDTF">2020-09-18T15:22:51Z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0x0101001BEB557DBE01834EAB47A683706DCD5B000CC4FD650AED594E923E6F23036A1121</vt:lpwstr>
  </property>
  <property fmtid="{D5CDD505-2E9C-101B-9397-08002B2CF9AE}" pid="3" name="_dlc_DocIdItemGuid">
    <vt:lpwstr>71b0c2e5-1eeb-4abf-833f-acf146844f17</vt:lpwstr>
  </property>
</Properties>
</file>