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3" r:id="rId4"/>
  </p:sldMasterIdLst>
  <p:notesMasterIdLst>
    <p:notesMasterId r:id="rId18"/>
  </p:notesMasterIdLst>
  <p:sldIdLst>
    <p:sldId id="256" r:id="rId5"/>
    <p:sldId id="257" r:id="rId6"/>
    <p:sldId id="271" r:id="rId7"/>
    <p:sldId id="260" r:id="rId8"/>
    <p:sldId id="266" r:id="rId9"/>
    <p:sldId id="262" r:id="rId10"/>
    <p:sldId id="263" r:id="rId11"/>
    <p:sldId id="267" r:id="rId12"/>
    <p:sldId id="268" r:id="rId13"/>
    <p:sldId id="269" r:id="rId14"/>
    <p:sldId id="270" r:id="rId15"/>
    <p:sldId id="258" r:id="rId16"/>
    <p:sldId id="265" r:id="rId17"/>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B560A-18EF-4CA2-AAEB-0EFAF999B235}" v="2" dt="2021-10-07T15:34:38.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82" autoAdjust="0"/>
  </p:normalViewPr>
  <p:slideViewPr>
    <p:cSldViewPr>
      <p:cViewPr varScale="1">
        <p:scale>
          <a:sx n="88" d="100"/>
          <a:sy n="88" d="100"/>
        </p:scale>
        <p:origin x="227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4D71822-4C53-40A2-BAE6-8E7A48D79178}" type="datetimeFigureOut">
              <a:rPr lang="en-US" smtClean="0"/>
              <a:t>10/7/2021</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FBE6ECE-F574-4D58-A994-D235C73FC70C}" type="slidenum">
              <a:rPr lang="en-US" smtClean="0"/>
              <a:t>‹#›</a:t>
            </a:fld>
            <a:endParaRPr lang="en-US"/>
          </a:p>
        </p:txBody>
      </p:sp>
    </p:spTree>
    <p:extLst>
      <p:ext uri="{BB962C8B-B14F-4D97-AF65-F5344CB8AC3E}">
        <p14:creationId xmlns:p14="http://schemas.microsoft.com/office/powerpoint/2010/main" val="28537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rc.ky.gov/statutes/statute.aspx?id=4357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baseline="0" dirty="0"/>
              <a:t>Hi, My name is Robert Hackworth and welcome to the Kentucky Department of Education training titled “Was That a Data Breach?” Today we are going to learn about data breaches and how to prevent them.</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FBE6ECE-F574-4D58-A994-D235C73FC70C}" type="slidenum">
              <a:rPr lang="en-US" smtClean="0"/>
              <a:t>1</a:t>
            </a:fld>
            <a:endParaRPr lang="en-US"/>
          </a:p>
        </p:txBody>
      </p:sp>
    </p:spTree>
    <p:extLst>
      <p:ext uri="{BB962C8B-B14F-4D97-AF65-F5344CB8AC3E}">
        <p14:creationId xmlns:p14="http://schemas.microsoft.com/office/powerpoint/2010/main" val="16733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very careful when sharing a file someone sent to you. Whoever created the file may have included a column of social security numbers, hidden it and simply forgotten to tell you about it. This has happened multiple times in Kentucky K12; it’s real. If you turn around and forward that spreadsheet with PI in it to someone else, it could easily turn into a data breach. Always check PowerPoints for screenshots and whether they have PI on them. Again, this is a real example and could happen to anyone. Always help your colleagues out and check files they send before you do anything else!</a:t>
            </a:r>
          </a:p>
        </p:txBody>
      </p:sp>
      <p:sp>
        <p:nvSpPr>
          <p:cNvPr id="4" name="Slide Number Placeholder 3"/>
          <p:cNvSpPr>
            <a:spLocks noGrp="1"/>
          </p:cNvSpPr>
          <p:nvPr>
            <p:ph type="sldNum" sz="quarter" idx="5"/>
          </p:nvPr>
        </p:nvSpPr>
        <p:spPr/>
        <p:txBody>
          <a:bodyPr/>
          <a:lstStyle/>
          <a:p>
            <a:fld id="{9FBE6ECE-F574-4D58-A994-D235C73FC70C}" type="slidenum">
              <a:rPr lang="en-US" smtClean="0"/>
              <a:t>10</a:t>
            </a:fld>
            <a:endParaRPr lang="en-US"/>
          </a:p>
        </p:txBody>
      </p:sp>
    </p:spTree>
    <p:extLst>
      <p:ext uri="{BB962C8B-B14F-4D97-AF65-F5344CB8AC3E}">
        <p14:creationId xmlns:p14="http://schemas.microsoft.com/office/powerpoint/2010/main" val="327689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KDE now has a strong password policy, requiring a password of at least 15 characters (or 8 characters if you’re using Multi-factor Authentication). But even a long password can be cracked easily if it is “</a:t>
            </a:r>
            <a:r>
              <a:rPr lang="en-US" dirty="0" err="1"/>
              <a:t>passwordpassword</a:t>
            </a:r>
            <a:r>
              <a:rPr lang="en-US" dirty="0"/>
              <a:t>” or “password12345678”</a:t>
            </a:r>
          </a:p>
          <a:p>
            <a:endParaRPr lang="en-US" dirty="0"/>
          </a:p>
          <a:p>
            <a:r>
              <a:rPr lang="en-US" dirty="0"/>
              <a:t>Make a passphrase using random items on your desk, in your home or in your surroundings that you’ll remember but no one else will ever think of. For instance, on my desk right now I have a chessboard, a mask, a microphone, some notebooks, and a randomly placed ceramic kimchi jar in addition to my computer and work stuff. It’s easy for me to string a few of these items together into a very strong password like “</a:t>
            </a:r>
            <a:r>
              <a:rPr lang="en-US" dirty="0" err="1"/>
              <a:t>StoneJarChessMask</a:t>
            </a:r>
            <a:r>
              <a:rPr lang="en-US" dirty="0"/>
              <a:t>” which is very secure and very memorable. The example in the slide above, “</a:t>
            </a:r>
            <a:r>
              <a:rPr lang="en-US" dirty="0" err="1"/>
              <a:t>FiestaWareHatPin</a:t>
            </a:r>
            <a:r>
              <a:rPr lang="en-US" dirty="0"/>
              <a:t>” is also very strong and was also created using a few things that were in front of me as I created this training.</a:t>
            </a:r>
          </a:p>
        </p:txBody>
      </p:sp>
      <p:sp>
        <p:nvSpPr>
          <p:cNvPr id="4" name="Slide Number Placeholder 3"/>
          <p:cNvSpPr>
            <a:spLocks noGrp="1"/>
          </p:cNvSpPr>
          <p:nvPr>
            <p:ph type="sldNum" sz="quarter" idx="5"/>
          </p:nvPr>
        </p:nvSpPr>
        <p:spPr/>
        <p:txBody>
          <a:bodyPr/>
          <a:lstStyle/>
          <a:p>
            <a:fld id="{9FBE6ECE-F574-4D58-A994-D235C73FC70C}" type="slidenum">
              <a:rPr lang="en-US" smtClean="0"/>
              <a:t>11</a:t>
            </a:fld>
            <a:endParaRPr lang="en-US"/>
          </a:p>
        </p:txBody>
      </p:sp>
    </p:spTree>
    <p:extLst>
      <p:ext uri="{BB962C8B-B14F-4D97-AF65-F5344CB8AC3E}">
        <p14:creationId xmlns:p14="http://schemas.microsoft.com/office/powerpoint/2010/main" val="145620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OK</a:t>
            </a:r>
            <a:r>
              <a:rPr lang="en-US" u="sng" dirty="0"/>
              <a:t>, we’re down to the nitty gritty</a:t>
            </a:r>
            <a:r>
              <a:rPr lang="en-US" dirty="0"/>
              <a:t>. If you feel pretty certain that you are sitting on top</a:t>
            </a:r>
            <a:r>
              <a:rPr lang="en-US" baseline="0" dirty="0"/>
              <a:t> of a data breach, you need to tell someone, </a:t>
            </a:r>
            <a:r>
              <a:rPr lang="en-US" u="sng" baseline="0" dirty="0"/>
              <a:t>and FAST</a:t>
            </a:r>
            <a:r>
              <a:rPr lang="en-US" baseline="0" dirty="0"/>
              <a:t>! Use the phone because </a:t>
            </a:r>
            <a:r>
              <a:rPr lang="en-US" b="0" u="sng" baseline="0" dirty="0"/>
              <a:t>email is too slow</a:t>
            </a:r>
            <a:r>
              <a:rPr lang="en-US" baseline="0" dirty="0"/>
              <a:t>! The sooner we let someone know, the sooner we can react to stop the breach and minimize the damage. </a:t>
            </a:r>
          </a:p>
          <a:p>
            <a:endParaRPr lang="en-US" baseline="0" dirty="0"/>
          </a:p>
          <a:p>
            <a:r>
              <a:rPr lang="en-US" baseline="0" dirty="0"/>
              <a:t>KDE has a 72 hour deadline to inform multiple other Executive Branch Agencies. We need you to inform your immediate supervisor or Associate Commissioner and/or your Office’s Data Governance Member within the FIRST 24 HOURS that you believe you have a data breach. The next step is to notify Robert Hackworth, Dede Conner or David Couch within the Office of Education Technology (OET). OET can help figure out what happened, whether it was really a data breach, and the next steps.</a:t>
            </a:r>
          </a:p>
          <a:p>
            <a:endParaRPr lang="en-US" baseline="0" dirty="0"/>
          </a:p>
          <a:p>
            <a:r>
              <a:rPr lang="en-US" baseline="0" dirty="0"/>
              <a:t>The KDE Data Breach Notification Procedure document provides more detailed information, and is linked on this slide.</a:t>
            </a:r>
          </a:p>
          <a:p>
            <a:endParaRPr lang="en-US" baseline="0" dirty="0"/>
          </a:p>
          <a:p>
            <a:r>
              <a:rPr lang="en-US" baseline="0" dirty="0"/>
              <a:t>Always remember that while a data breach might be really bad for us, it’s absolutely HORRIBLE for whoever’s data are lost! We owe them fast, responsible action.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FBE6ECE-F574-4D58-A994-D235C73FC70C}" type="slidenum">
              <a:rPr lang="en-US" smtClean="0"/>
              <a:t>12</a:t>
            </a:fld>
            <a:endParaRPr lang="en-US"/>
          </a:p>
        </p:txBody>
      </p:sp>
    </p:spTree>
    <p:extLst>
      <p:ext uri="{BB962C8B-B14F-4D97-AF65-F5344CB8AC3E}">
        <p14:creationId xmlns:p14="http://schemas.microsoft.com/office/powerpoint/2010/main" val="4240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watching this</a:t>
            </a:r>
            <a:r>
              <a:rPr lang="en-US" baseline="0" dirty="0"/>
              <a:t> presentation. I know security isn’t the most exciting topic in the world, but it’s amazing how interesting security becomes when you suddenly realize you don’t have any!</a:t>
            </a:r>
          </a:p>
          <a:p>
            <a:endParaRPr lang="en-US" baseline="0" dirty="0"/>
          </a:p>
          <a:p>
            <a:r>
              <a:rPr lang="en-US" baseline="0" dirty="0"/>
              <a:t>If you have any questions or want to know more, contact your Data Governance member or just reach out to me. I’d be happy to come and discuss security with your Office too – just ask!</a:t>
            </a:r>
          </a:p>
          <a:p>
            <a:endParaRPr lang="en-US" baseline="0" dirty="0"/>
          </a:p>
          <a:p>
            <a:r>
              <a:rPr lang="en-US" baseline="0" dirty="0"/>
              <a:t>Take care!</a:t>
            </a:r>
          </a:p>
          <a:p>
            <a:endParaRPr lang="en-US" baseline="0" dirty="0"/>
          </a:p>
          <a:p>
            <a:r>
              <a:rPr lang="en-US" baseline="0" dirty="0"/>
              <a:t>Robert Hackworth</a:t>
            </a:r>
          </a:p>
          <a:p>
            <a:r>
              <a:rPr lang="en-US" baseline="0" dirty="0"/>
              <a:t>Chief Information Security Officer </a:t>
            </a:r>
          </a:p>
          <a:p>
            <a:r>
              <a:rPr lang="en-US" baseline="0" dirty="0"/>
              <a:t>Office of Education Technology</a:t>
            </a:r>
          </a:p>
          <a:p>
            <a:r>
              <a:rPr lang="en-US" baseline="0" dirty="0"/>
              <a:t>(502) 564-2020, ext. 2436</a:t>
            </a:r>
          </a:p>
          <a:p>
            <a:r>
              <a:rPr lang="en-US" baseline="0" dirty="0"/>
              <a:t>Email: Robert.Hackworth@education.ky.gov</a:t>
            </a:r>
          </a:p>
          <a:p>
            <a:endParaRPr lang="en-US" dirty="0"/>
          </a:p>
        </p:txBody>
      </p:sp>
      <p:sp>
        <p:nvSpPr>
          <p:cNvPr id="4" name="Slide Number Placeholder 3"/>
          <p:cNvSpPr>
            <a:spLocks noGrp="1"/>
          </p:cNvSpPr>
          <p:nvPr>
            <p:ph type="sldNum" sz="quarter" idx="10"/>
          </p:nvPr>
        </p:nvSpPr>
        <p:spPr/>
        <p:txBody>
          <a:bodyPr/>
          <a:lstStyle/>
          <a:p>
            <a:fld id="{9FBE6ECE-F574-4D58-A994-D235C73FC70C}" type="slidenum">
              <a:rPr lang="en-US" smtClean="0"/>
              <a:t>13</a:t>
            </a:fld>
            <a:endParaRPr lang="en-US"/>
          </a:p>
        </p:txBody>
      </p:sp>
    </p:spTree>
    <p:extLst>
      <p:ext uri="{BB962C8B-B14F-4D97-AF65-F5344CB8AC3E}">
        <p14:creationId xmlns:p14="http://schemas.microsoft.com/office/powerpoint/2010/main" val="262217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74982" indent="-174982" defTabSz="933237">
              <a:buFont typeface="Arial" panose="020B0604020202020204" pitchFamily="34" charset="0"/>
              <a:buChar char="•"/>
              <a:defRPr/>
            </a:pPr>
            <a:r>
              <a:rPr lang="en-US" dirty="0"/>
              <a:t>What IS a data breach? Great question, and since 2015, Kentucky has had a great answer in the definitions section of Kentucky Revised Statute 61.931, which I’ve pasted into the slide. I’m not going to read it word for word to you right now, but feel free to pause the training and read it for yourself. We will revisit this KRS later, though.</a:t>
            </a:r>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r>
              <a:rPr lang="en-US" dirty="0"/>
              <a:t>Bottomline: A data breach is the unauthorized, such as stolen or lost, release of top-secret data that can reasonably be believed to put the security, confidentiality, or integrity of the data at risk and cause harm to one or more individuals. Once a person’s data are lost or stolen, they can be sold multiple times to others who then steal the victim’s identity, open fraudulent bank accounts or credit cards, or obtain healthcare. It can leave the victims, which includes children, many thousands of dollars in debt, depending on how long it goes on undetected.</a:t>
            </a:r>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r>
              <a:rPr lang="en-US" dirty="0"/>
              <a:t>It’s important to note that if the data in question are encrypted with a password, so long as the password wasn’t also available, then it would not result in a data breach. I discuss encryption in a different presentation.</a:t>
            </a:r>
          </a:p>
          <a:p>
            <a:pPr marL="174982" indent="-174982" defTabSz="933237">
              <a:buFont typeface="Arial" panose="020B0604020202020204" pitchFamily="34" charset="0"/>
              <a:buChar char="•"/>
              <a:defRPr/>
            </a:pPr>
            <a:endParaRPr lang="en-US" dirty="0"/>
          </a:p>
          <a:p>
            <a:pPr marL="174982" indent="-174982" defTabSz="933237">
              <a:buFont typeface="Arial" panose="020B0604020202020204" pitchFamily="34" charset="0"/>
              <a:buChar char="•"/>
              <a:defRPr/>
            </a:pPr>
            <a:r>
              <a:rPr lang="en-US" dirty="0"/>
              <a:t>Even if there is no proof that information was accessed, it MIGHT STILL BE CONSIDERED A BREACH because there’s no proof it wasn’t accessed, either. For instance, losing track of a USB drive full of tax information. If you’re walking across town to get lunch with that USB drive in your pocket and it’s gone when you get back to your office, that’s probably a data breach because you have no way of knowing where it is or who might have it now and what they will do with the data.</a:t>
            </a:r>
          </a:p>
          <a:p>
            <a:pPr marL="174982" indent="-174982">
              <a:buFont typeface="Arial" panose="020B0604020202020204" pitchFamily="34" charset="0"/>
              <a:buChar char="•"/>
            </a:pPr>
            <a:endParaRPr lang="en-US" dirty="0"/>
          </a:p>
          <a:p>
            <a:pPr marL="174982" indent="-174982">
              <a:buFont typeface="Arial" panose="020B0604020202020204" pitchFamily="34" charset="0"/>
              <a:buChar char="•"/>
            </a:pPr>
            <a:r>
              <a:rPr lang="en-US" dirty="0"/>
              <a:t>A breach can happen </a:t>
            </a:r>
            <a:r>
              <a:rPr lang="en-US" u="sng" dirty="0"/>
              <a:t>anywhere</a:t>
            </a:r>
            <a:r>
              <a:rPr lang="en-US" dirty="0"/>
              <a:t> you keep sensitive information whether electronic or paper. It could be on your computer, the copying machine, your smartphone, email, SharePoint, OneDrive, Google Drive, USB drive </a:t>
            </a:r>
            <a:r>
              <a:rPr lang="en-US" u="sng" dirty="0"/>
              <a:t>ANYWHERE</a:t>
            </a:r>
            <a:r>
              <a:rPr lang="en-US" dirty="0"/>
              <a:t> you keep information!	</a:t>
            </a:r>
          </a:p>
          <a:p>
            <a:pPr marL="641600" lvl="1" indent="-174982">
              <a:buFont typeface="Arial" panose="020B0604020202020204" pitchFamily="34" charset="0"/>
              <a:buChar char="•"/>
            </a:pPr>
            <a:endParaRPr lang="en-US" dirty="0"/>
          </a:p>
          <a:p>
            <a:pPr marL="641600" lvl="1"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FBE6ECE-F574-4D58-A994-D235C73FC70C}" type="slidenum">
              <a:rPr lang="en-US" smtClean="0"/>
              <a:t>2</a:t>
            </a:fld>
            <a:endParaRPr lang="en-US"/>
          </a:p>
        </p:txBody>
      </p:sp>
    </p:spTree>
    <p:extLst>
      <p:ext uri="{BB962C8B-B14F-4D97-AF65-F5344CB8AC3E}">
        <p14:creationId xmlns:p14="http://schemas.microsoft.com/office/powerpoint/2010/main" val="415598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Kentucky K12 has suffered more than 43 data breaches since the beginning of 2015, resulting in the exposure of over 12,000 records – both students and staff. This is a lot fewer than the states around us, but that shouldn’t make us feel too happy. These breaches were caused by folks within districts, vendors and KDE. No one, no matter how careful, is immune. </a:t>
            </a:r>
          </a:p>
          <a:p>
            <a:endParaRPr lang="en-US" dirty="0"/>
          </a:p>
          <a:p>
            <a:r>
              <a:rPr lang="en-US" dirty="0"/>
              <a:t>By far the most frequent cause of these data breaches is when a person just stops paying attention and makes a mistake. In almost every case, the breach can be traced back to a person who was careless and shared too much or clicked on something they shouldn’t have.</a:t>
            </a:r>
          </a:p>
          <a:p>
            <a:pPr marL="174982" indent="-174982">
              <a:buFont typeface="Arial" panose="020B0604020202020204" pitchFamily="34" charset="0"/>
              <a:buChar char="•"/>
            </a:pPr>
            <a:r>
              <a:rPr lang="en-US" dirty="0"/>
              <a:t>Among the common examples of data breaches listed on this slide, the ones we see the most are:</a:t>
            </a:r>
          </a:p>
          <a:p>
            <a:pPr marL="641600" lvl="1" indent="-174982">
              <a:buFont typeface="Arial" panose="020B0604020202020204" pitchFamily="34" charset="0"/>
              <a:buChar char="•"/>
            </a:pPr>
            <a:r>
              <a:rPr lang="en-US" dirty="0"/>
              <a:t>Accidentally emailing PII or posting it on the web or a public folder</a:t>
            </a:r>
          </a:p>
          <a:p>
            <a:pPr marL="641600" marR="0" lvl="1"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tricked out of your account credentials, thereby giving a crook access to your emails</a:t>
            </a:r>
          </a:p>
          <a:p>
            <a:pPr marL="641600" lvl="1" indent="-174982">
              <a:buFont typeface="Arial" panose="020B0604020202020204" pitchFamily="34" charset="0"/>
              <a:buChar char="•"/>
            </a:pPr>
            <a:r>
              <a:rPr lang="en-US" dirty="0"/>
              <a:t>Having a device with PII on it stolen</a:t>
            </a:r>
          </a:p>
          <a:p>
            <a:endParaRPr lang="en-US" dirty="0"/>
          </a:p>
        </p:txBody>
      </p:sp>
      <p:sp>
        <p:nvSpPr>
          <p:cNvPr id="4" name="Slide Number Placeholder 3"/>
          <p:cNvSpPr>
            <a:spLocks noGrp="1"/>
          </p:cNvSpPr>
          <p:nvPr>
            <p:ph type="sldNum" sz="quarter" idx="5"/>
          </p:nvPr>
        </p:nvSpPr>
        <p:spPr/>
        <p:txBody>
          <a:bodyPr/>
          <a:lstStyle/>
          <a:p>
            <a:fld id="{9FBE6ECE-F574-4D58-A994-D235C73FC70C}" type="slidenum">
              <a:rPr lang="en-US" smtClean="0"/>
              <a:t>3</a:t>
            </a:fld>
            <a:endParaRPr lang="en-US"/>
          </a:p>
        </p:txBody>
      </p:sp>
    </p:spTree>
    <p:extLst>
      <p:ext uri="{BB962C8B-B14F-4D97-AF65-F5344CB8AC3E}">
        <p14:creationId xmlns:p14="http://schemas.microsoft.com/office/powerpoint/2010/main" val="303278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So, what data do you really need to watch out for? Which data can cause a data breach if they get out? </a:t>
            </a:r>
          </a:p>
          <a:p>
            <a:endParaRPr lang="en-US" dirty="0"/>
          </a:p>
          <a:p>
            <a:r>
              <a:rPr lang="en-US" dirty="0"/>
              <a:t>Once again, KRS 61.931 has an easy definition for us. These examples will always cause a data breach, if exposed. If you notice, a data breach requires both the first and last names PLUS one of the other factors like a social security number or passport. Any of those data exposed by themselves will not cause a data breach. It may seem a little odd, but even a list of social security numbers a mile long won’t cause a data breach unless they are connected with a specific person. But you still probably want to let someone know if you happen to see these data in the wild – just in case!</a:t>
            </a:r>
          </a:p>
          <a:p>
            <a:endParaRPr lang="en-US" dirty="0"/>
          </a:p>
          <a:p>
            <a:endParaRPr lang="en-US" dirty="0"/>
          </a:p>
        </p:txBody>
      </p:sp>
      <p:sp>
        <p:nvSpPr>
          <p:cNvPr id="4" name="Slide Number Placeholder 3"/>
          <p:cNvSpPr>
            <a:spLocks noGrp="1"/>
          </p:cNvSpPr>
          <p:nvPr>
            <p:ph type="sldNum" sz="quarter" idx="10"/>
          </p:nvPr>
        </p:nvSpPr>
        <p:spPr/>
        <p:txBody>
          <a:bodyPr/>
          <a:lstStyle/>
          <a:p>
            <a:fld id="{9FBE6ECE-F574-4D58-A994-D235C73FC70C}" type="slidenum">
              <a:rPr lang="en-US" smtClean="0"/>
              <a:t>4</a:t>
            </a:fld>
            <a:endParaRPr lang="en-US"/>
          </a:p>
        </p:txBody>
      </p:sp>
    </p:spTree>
    <p:extLst>
      <p:ext uri="{BB962C8B-B14F-4D97-AF65-F5344CB8AC3E}">
        <p14:creationId xmlns:p14="http://schemas.microsoft.com/office/powerpoint/2010/main" val="319374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sensitive data automatically causes a data breach though. These are examples of sensitive information that folks at KDE might use everyday and if they were exposed, would certainly be cause for concern, but might not create a certified data breach. We definitely want to think twice about sharing these though. Even though FERPA-protected information should be kept private, FERPA does not have any breach notification requirements or penalties. </a:t>
            </a:r>
          </a:p>
        </p:txBody>
      </p:sp>
      <p:sp>
        <p:nvSpPr>
          <p:cNvPr id="4" name="Slide Number Placeholder 3"/>
          <p:cNvSpPr>
            <a:spLocks noGrp="1"/>
          </p:cNvSpPr>
          <p:nvPr>
            <p:ph type="sldNum" sz="quarter" idx="5"/>
          </p:nvPr>
        </p:nvSpPr>
        <p:spPr/>
        <p:txBody>
          <a:bodyPr/>
          <a:lstStyle/>
          <a:p>
            <a:fld id="{9FBE6ECE-F574-4D58-A994-D235C73FC70C}" type="slidenum">
              <a:rPr lang="en-US" smtClean="0"/>
              <a:t>5</a:t>
            </a:fld>
            <a:endParaRPr lang="en-US"/>
          </a:p>
        </p:txBody>
      </p:sp>
    </p:spTree>
    <p:extLst>
      <p:ext uri="{BB962C8B-B14F-4D97-AF65-F5344CB8AC3E}">
        <p14:creationId xmlns:p14="http://schemas.microsoft.com/office/powerpoint/2010/main" val="267394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Why do criminals want our data?</a:t>
            </a:r>
          </a:p>
          <a:p>
            <a:endParaRPr lang="en-US" dirty="0"/>
          </a:p>
          <a:p>
            <a:r>
              <a:rPr lang="en-US" dirty="0"/>
              <a:t>Leaked information can be used by criminals to </a:t>
            </a:r>
          </a:p>
          <a:p>
            <a:pPr marL="174982" indent="-174982">
              <a:buFont typeface="Arial" panose="020B0604020202020204" pitchFamily="34" charset="0"/>
              <a:buChar char="•"/>
            </a:pPr>
            <a:r>
              <a:rPr lang="en-US" dirty="0"/>
              <a:t>Buy stuff in </a:t>
            </a:r>
            <a:r>
              <a:rPr lang="en-US" u="sng" dirty="0"/>
              <a:t>YOUR name </a:t>
            </a:r>
            <a:r>
              <a:rPr lang="en-US" dirty="0"/>
              <a:t>or </a:t>
            </a:r>
            <a:r>
              <a:rPr lang="en-US" u="sng" dirty="0"/>
              <a:t>YOUR CHILD’s name</a:t>
            </a:r>
            <a:r>
              <a:rPr lang="en-US" dirty="0"/>
              <a:t>, </a:t>
            </a:r>
          </a:p>
          <a:p>
            <a:pPr marL="174982" indent="-174982">
              <a:buFont typeface="Arial" panose="020B0604020202020204" pitchFamily="34" charset="0"/>
              <a:buChar char="•"/>
            </a:pPr>
            <a:r>
              <a:rPr lang="en-US" dirty="0"/>
              <a:t>Get loans or establish lines of credit</a:t>
            </a:r>
          </a:p>
          <a:p>
            <a:pPr marL="174982" indent="-174982">
              <a:buFont typeface="Arial" panose="020B0604020202020204" pitchFamily="34" charset="0"/>
              <a:buChar char="•"/>
            </a:pPr>
            <a:r>
              <a:rPr lang="en-US" dirty="0"/>
              <a:t>Get false identification documents to obtain healthcare and other benefits. </a:t>
            </a:r>
          </a:p>
          <a:p>
            <a:pPr marL="174982" indent="-174982">
              <a:buFont typeface="Arial" panose="020B0604020202020204" pitchFamily="34" charset="0"/>
              <a:buChar char="•"/>
            </a:pPr>
            <a:r>
              <a:rPr lang="en-US" dirty="0"/>
              <a:t>Resell to other criminals, who will do all of the above</a:t>
            </a:r>
          </a:p>
          <a:p>
            <a:pPr defTabSz="933237">
              <a:defRPr/>
            </a:pPr>
            <a:endParaRPr lang="en-US" dirty="0"/>
          </a:p>
          <a:p>
            <a:pPr defTabSz="933237">
              <a:defRPr/>
            </a:pPr>
            <a:r>
              <a:rPr lang="en-US" dirty="0"/>
              <a:t>Children’s data are </a:t>
            </a:r>
            <a:r>
              <a:rPr lang="en-US" u="sng" dirty="0"/>
              <a:t>particularly vulnerable </a:t>
            </a:r>
            <a:r>
              <a:rPr lang="en-US" dirty="0"/>
              <a:t>since no one thinks to monitor</a:t>
            </a:r>
            <a:r>
              <a:rPr lang="en-US" baseline="0" dirty="0"/>
              <a:t> children’s cred</a:t>
            </a:r>
            <a:r>
              <a:rPr lang="en-US" dirty="0"/>
              <a:t>it histories </a:t>
            </a:r>
            <a:r>
              <a:rPr lang="en-US" b="0" u="sng" dirty="0"/>
              <a:t>until they are old enough to apply for credit for the first time</a:t>
            </a:r>
            <a:r>
              <a:rPr lang="en-US" dirty="0"/>
              <a:t>, usually around college age. BY then, it’s possible that their IDs have been misused for many years and they could have tens of thousands of dollars of debt and not know it.</a:t>
            </a:r>
          </a:p>
          <a:p>
            <a:pPr defTabSz="933237">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FBE6ECE-F574-4D58-A994-D235C73FC70C}" type="slidenum">
              <a:rPr lang="en-US" smtClean="0"/>
              <a:t>6</a:t>
            </a:fld>
            <a:endParaRPr lang="en-US"/>
          </a:p>
        </p:txBody>
      </p:sp>
    </p:spTree>
    <p:extLst>
      <p:ext uri="{BB962C8B-B14F-4D97-AF65-F5344CB8AC3E}">
        <p14:creationId xmlns:p14="http://schemas.microsoft.com/office/powerpoint/2010/main" val="189267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Are there other data breach laws?</a:t>
            </a:r>
          </a:p>
          <a:p>
            <a:endParaRPr lang="en-US" dirty="0"/>
          </a:p>
          <a:p>
            <a:r>
              <a:rPr lang="en-US" dirty="0"/>
              <a:t>There is not and may never be a </a:t>
            </a:r>
            <a:r>
              <a:rPr lang="en-US" b="0" u="sng" dirty="0"/>
              <a:t>national data breach law</a:t>
            </a:r>
            <a:r>
              <a:rPr lang="en-US" dirty="0"/>
              <a:t>,</a:t>
            </a:r>
            <a:r>
              <a:rPr lang="en-US" baseline="0" dirty="0"/>
              <a:t> but since 2001, nearly every state, including Kentucky, has followed California’s lead and passed </a:t>
            </a:r>
            <a:r>
              <a:rPr lang="en-US" b="0" u="sng" baseline="0" dirty="0"/>
              <a:t>their own data breach law</a:t>
            </a:r>
            <a:r>
              <a:rPr lang="en-US" baseline="0" dirty="0"/>
              <a:t>. While it’s great that each state has its own law, that has created a bit of a mish-mash of requirements for any organization that works or functions in multiple states!</a:t>
            </a:r>
          </a:p>
          <a:p>
            <a:endParaRPr lang="en-US" baseline="0" dirty="0"/>
          </a:p>
          <a:p>
            <a:r>
              <a:rPr lang="en-US" baseline="0" dirty="0"/>
              <a:t>Let’s Review a little bit:</a:t>
            </a:r>
          </a:p>
          <a:p>
            <a:endParaRPr lang="en-US" dirty="0"/>
          </a:p>
          <a:p>
            <a:r>
              <a:rPr lang="en-US" dirty="0">
                <a:hlinkClick r:id="rId3">
                  <a:extLst>
                    <a:ext uri="{A12FA001-AC4F-418D-AE19-62706E023703}">
                      <ahyp:hlinkClr xmlns:ahyp="http://schemas.microsoft.com/office/drawing/2018/hyperlinkcolor" val="tx"/>
                    </a:ext>
                  </a:extLst>
                </a:hlinkClick>
              </a:rPr>
              <a:t>KRS 365.732 </a:t>
            </a:r>
            <a:r>
              <a:rPr lang="en-US" dirty="0"/>
              <a:t>and .734 is another Kentucky law that requires consumer notification when a data breach reveals PII. The language also requires cloud computing service providers contracting with educational institutions to maintain security of student data and allows the Kentucky Board of Education to promulgate regulations as needed.</a:t>
            </a:r>
          </a:p>
          <a:p>
            <a:endParaRPr lang="en-US" dirty="0"/>
          </a:p>
          <a:p>
            <a:r>
              <a:rPr lang="en-US" dirty="0"/>
              <a:t>From a national perspective, though, the Family Education</a:t>
            </a:r>
            <a:r>
              <a:rPr lang="en-US" baseline="0" dirty="0"/>
              <a:t> Rights Privacy Act, better known as </a:t>
            </a:r>
            <a:r>
              <a:rPr lang="en-US" dirty="0"/>
              <a:t>FERPA, protects the confidentiality of education records by requiring a record be made of each data breach, </a:t>
            </a:r>
            <a:r>
              <a:rPr lang="en-US" u="sng" dirty="0"/>
              <a:t>It does not, however</a:t>
            </a:r>
            <a:r>
              <a:rPr lang="en-US" dirty="0"/>
              <a:t>, contain specific breach notification requirements.</a:t>
            </a:r>
          </a:p>
          <a:p>
            <a:endParaRPr lang="en-US" dirty="0"/>
          </a:p>
          <a:p>
            <a:r>
              <a:rPr lang="en-US" dirty="0"/>
              <a:t>Similar to Kentucky’s KRS 365.732, COPPA is a Federal law that attempts to protect all children under the age of 13 from having their data misused by online vendors.</a:t>
            </a:r>
          </a:p>
        </p:txBody>
      </p:sp>
      <p:sp>
        <p:nvSpPr>
          <p:cNvPr id="4" name="Slide Number Placeholder 3"/>
          <p:cNvSpPr>
            <a:spLocks noGrp="1"/>
          </p:cNvSpPr>
          <p:nvPr>
            <p:ph type="sldNum" sz="quarter" idx="10"/>
          </p:nvPr>
        </p:nvSpPr>
        <p:spPr/>
        <p:txBody>
          <a:bodyPr/>
          <a:lstStyle/>
          <a:p>
            <a:fld id="{9FBE6ECE-F574-4D58-A994-D235C73FC70C}" type="slidenum">
              <a:rPr lang="en-US" smtClean="0"/>
              <a:t>7</a:t>
            </a:fld>
            <a:endParaRPr lang="en-US"/>
          </a:p>
        </p:txBody>
      </p:sp>
    </p:spTree>
    <p:extLst>
      <p:ext uri="{BB962C8B-B14F-4D97-AF65-F5344CB8AC3E}">
        <p14:creationId xmlns:p14="http://schemas.microsoft.com/office/powerpoint/2010/main" val="414269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great way to prevent data breaches is to keep track of all your devices! If you plan to travel with your laptop, put in the trunk of your car BEFORE you get going! Believe it or not, parking lots are often under the watchful eyes of crooks who are just waiting to see easy theft opportunities. If they see you put a bag in the trunk, they KNOW it’s something valuable! And always lock your car doors – crooks will often walk around the parking lot checking door handles – even in broad daylight!</a:t>
            </a:r>
          </a:p>
          <a:p>
            <a:endParaRPr lang="en-US" dirty="0"/>
          </a:p>
          <a:p>
            <a:r>
              <a:rPr lang="en-US" dirty="0"/>
              <a:t>All KDE laptops are encrypted, so their loss or theft shouldn’t cause a data breach. However, it’s still not great to have a stolen laptop. Always be careful.</a:t>
            </a:r>
          </a:p>
        </p:txBody>
      </p:sp>
      <p:sp>
        <p:nvSpPr>
          <p:cNvPr id="4" name="Slide Number Placeholder 3"/>
          <p:cNvSpPr>
            <a:spLocks noGrp="1"/>
          </p:cNvSpPr>
          <p:nvPr>
            <p:ph type="sldNum" sz="quarter" idx="5"/>
          </p:nvPr>
        </p:nvSpPr>
        <p:spPr/>
        <p:txBody>
          <a:bodyPr/>
          <a:lstStyle/>
          <a:p>
            <a:fld id="{9FBE6ECE-F574-4D58-A994-D235C73FC70C}" type="slidenum">
              <a:rPr lang="en-US" smtClean="0"/>
              <a:t>8</a:t>
            </a:fld>
            <a:endParaRPr lang="en-US"/>
          </a:p>
        </p:txBody>
      </p:sp>
    </p:spTree>
    <p:extLst>
      <p:ext uri="{BB962C8B-B14F-4D97-AF65-F5344CB8AC3E}">
        <p14:creationId xmlns:p14="http://schemas.microsoft.com/office/powerpoint/2010/main" val="91499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Phishing can create lots of problems in addition to data breaches. Phishers may try to convince you to give up your passwords in order to logon as you and steal data, create a backdoor onto the network or download malware or ransomware. This would certainly escalate the incident, as many districts across the nation, though not in Kentucky yet, have actually been shut down for days or weeks due to ransomware infections.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what, no matter who asks, never, ever, ever share your login password with anyone. It doesn’t matter how urgent or sincere-sounding they are. Don’t do it. No legitimate business or organization will ever ask for it, so don’t be fooled!</a:t>
            </a:r>
          </a:p>
          <a:p>
            <a:endParaRPr lang="en-US" dirty="0"/>
          </a:p>
        </p:txBody>
      </p:sp>
      <p:sp>
        <p:nvSpPr>
          <p:cNvPr id="4" name="Slide Number Placeholder 3"/>
          <p:cNvSpPr>
            <a:spLocks noGrp="1"/>
          </p:cNvSpPr>
          <p:nvPr>
            <p:ph type="sldNum" sz="quarter" idx="5"/>
          </p:nvPr>
        </p:nvSpPr>
        <p:spPr/>
        <p:txBody>
          <a:bodyPr/>
          <a:lstStyle/>
          <a:p>
            <a:fld id="{9FBE6ECE-F574-4D58-A994-D235C73FC70C}" type="slidenum">
              <a:rPr lang="en-US" smtClean="0"/>
              <a:t>9</a:t>
            </a:fld>
            <a:endParaRPr lang="en-US"/>
          </a:p>
        </p:txBody>
      </p:sp>
    </p:spTree>
    <p:extLst>
      <p:ext uri="{BB962C8B-B14F-4D97-AF65-F5344CB8AC3E}">
        <p14:creationId xmlns:p14="http://schemas.microsoft.com/office/powerpoint/2010/main" val="2752461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CFED-F091-480C-B83A-0430F7A9F38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FF1C70-9B4A-4E19-92A3-6059E817F31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81BC07E-F02C-4BD0-B844-3B69D3B1A6BC}"/>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6C64D99C-9C43-49D4-BA06-E351BB48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11FA0-207B-4E96-ACDA-97CA744DD832}"/>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356590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2E87-2E7C-46B2-A88D-A3EDE51C8F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50ACA1-0923-4A07-B23F-1E811EFD1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CC9FC-79FE-463F-8B9F-25DD1CF9B3B1}"/>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35F1DC42-19D2-4654-A2AF-2E2F62427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9DA0C-EE6C-440C-BD9C-CCC261D408C0}"/>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393683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D3D07-1251-457B-B383-9534CAFE3BD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34D54F-81D7-49B6-BF9E-57E6C93D2EB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BC16B-4A2B-4915-9658-E392D5ECB989}"/>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7521F07D-5D19-4FCE-B471-49A8029B2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97A13-3E7E-4214-909D-7164FB28F3A3}"/>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250436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B761-98D6-4C72-A78A-68ED51B07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B6A0E7-708B-4EB3-94D7-B8809729FE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9DDD6-04A5-47A1-8F25-21D0AFC3AD0C}"/>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26390F2C-5EBF-4D8A-84D5-25073EDA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B8CA8-43B7-4DF6-BB52-48E639D1DE67}"/>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273350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BA51-8468-4D65-AD13-F787D50ECBF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F88525-2AF1-4640-A107-9DDEC861FF2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A35C69-5E69-4FC5-B795-DEAA19A5CA30}"/>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B6CF9E35-561B-4BA9-B47F-CFA7B1774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8592-F821-4498-B615-69CFDCE0C743}"/>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24989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5274-B7E8-4F37-97C2-D2B9C7367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5C264-6A0E-4D01-B68F-FFCB66DA2EE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E62D0-917A-4215-A84D-73AC064F643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4ABD9A-F09E-4D13-9EA3-CE7CE2DF5934}"/>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6" name="Footer Placeholder 5">
            <a:extLst>
              <a:ext uri="{FF2B5EF4-FFF2-40B4-BE49-F238E27FC236}">
                <a16:creationId xmlns:a16="http://schemas.microsoft.com/office/drawing/2014/main" id="{C37C4DE7-27BA-4C30-B51F-95AE07FB8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E6D4F-73DA-4702-9BB6-CF4399161E68}"/>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425741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C253-7D02-4A9B-BDFF-D0CE135B451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A48864-606A-45F8-95FD-141C47761B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B61BD-1799-45C2-86DF-C4D1C787B30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73F1E4-5A24-4662-AAC1-45B7BEE328D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E33CB-BE69-4B8D-906E-055F4ADD40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96A209-F45B-4F84-9AE1-ED54CFF8E1FE}"/>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8" name="Footer Placeholder 7">
            <a:extLst>
              <a:ext uri="{FF2B5EF4-FFF2-40B4-BE49-F238E27FC236}">
                <a16:creationId xmlns:a16="http://schemas.microsoft.com/office/drawing/2014/main" id="{7CED1A42-BAEF-43CD-A48F-BE9B58173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330432-8652-45AA-A34F-A2283825A476}"/>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391575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42C9-9427-4B84-BD93-E64EE5ED5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7F724-E032-4E6A-B077-9BAC20B5814A}"/>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4" name="Footer Placeholder 3">
            <a:extLst>
              <a:ext uri="{FF2B5EF4-FFF2-40B4-BE49-F238E27FC236}">
                <a16:creationId xmlns:a16="http://schemas.microsoft.com/office/drawing/2014/main" id="{33C5108A-6C20-46AD-93A7-D46B332CDE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E29F4-D9D1-49E8-8472-D6CD64CE4D4F}"/>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188711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22C55-85CE-4A01-9659-4DB14D705A2E}"/>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3" name="Footer Placeholder 2">
            <a:extLst>
              <a:ext uri="{FF2B5EF4-FFF2-40B4-BE49-F238E27FC236}">
                <a16:creationId xmlns:a16="http://schemas.microsoft.com/office/drawing/2014/main" id="{E284B0FA-C762-447D-9FC6-24E454DC7E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F90F85-32E1-4C79-93D5-4F83AB46A913}"/>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178785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8BF1-556B-4CB7-AB3D-599917E985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3EDEB5A-C2A1-4D94-9A5F-1F9DC461725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B01B69-E1EE-4C81-8E50-64D0B31185C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C38E60-6704-49D6-B806-E4B394FE08D8}"/>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6" name="Footer Placeholder 5">
            <a:extLst>
              <a:ext uri="{FF2B5EF4-FFF2-40B4-BE49-F238E27FC236}">
                <a16:creationId xmlns:a16="http://schemas.microsoft.com/office/drawing/2014/main" id="{1DF6CC65-2519-44EE-8624-8C9621251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39A29-7146-44BC-83AC-11DF28593329}"/>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112999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5CEB-DBB7-47FF-8861-9AE960B400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57CA65C-463E-4FA1-B0AE-D5BDF19FF6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901413F-8829-49C5-8A8E-FD647529BE1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0BDAB3-8C9A-48C8-BF44-EB6317FC7F2F}"/>
              </a:ext>
            </a:extLst>
          </p:cNvPr>
          <p:cNvSpPr>
            <a:spLocks noGrp="1"/>
          </p:cNvSpPr>
          <p:nvPr>
            <p:ph type="dt" sz="half" idx="10"/>
          </p:nvPr>
        </p:nvSpPr>
        <p:spPr/>
        <p:txBody>
          <a:bodyPr/>
          <a:lstStyle/>
          <a:p>
            <a:fld id="{079BB2BA-B4DF-485A-9CA9-89F4F5D3D65E}" type="datetimeFigureOut">
              <a:rPr lang="en-US" smtClean="0"/>
              <a:t>10/7/2021</a:t>
            </a:fld>
            <a:endParaRPr lang="en-US"/>
          </a:p>
        </p:txBody>
      </p:sp>
      <p:sp>
        <p:nvSpPr>
          <p:cNvPr id="6" name="Footer Placeholder 5">
            <a:extLst>
              <a:ext uri="{FF2B5EF4-FFF2-40B4-BE49-F238E27FC236}">
                <a16:creationId xmlns:a16="http://schemas.microsoft.com/office/drawing/2014/main" id="{925CEE6F-D0B0-4186-AB40-70DED5F83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A2BEF-2A7C-4B4E-B79D-B5B7CFD2C973}"/>
              </a:ext>
            </a:extLst>
          </p:cNvPr>
          <p:cNvSpPr>
            <a:spLocks noGrp="1"/>
          </p:cNvSpPr>
          <p:nvPr>
            <p:ph type="sldNum" sz="quarter" idx="12"/>
          </p:nvPr>
        </p:nvSpPr>
        <p:spPr/>
        <p:txBody>
          <a:bodyPr/>
          <a:lstStyle/>
          <a:p>
            <a:fld id="{BAD750EE-FF4E-4A9F-925D-DAF543369322}" type="slidenum">
              <a:rPr lang="en-US" smtClean="0"/>
              <a:t>‹#›</a:t>
            </a:fld>
            <a:endParaRPr lang="en-US"/>
          </a:p>
        </p:txBody>
      </p:sp>
    </p:spTree>
    <p:extLst>
      <p:ext uri="{BB962C8B-B14F-4D97-AF65-F5344CB8AC3E}">
        <p14:creationId xmlns:p14="http://schemas.microsoft.com/office/powerpoint/2010/main" val="109228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EB21E-DEBD-4CD8-BF14-489D6DE059C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006AFC-425F-47A0-8A94-695F9D2505F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6B143-9DEF-4E17-87B3-1F7CFB085E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9BB2BA-B4DF-485A-9CA9-89F4F5D3D65E}" type="datetimeFigureOut">
              <a:rPr lang="en-US" smtClean="0"/>
              <a:t>10/7/2021</a:t>
            </a:fld>
            <a:endParaRPr lang="en-US"/>
          </a:p>
        </p:txBody>
      </p:sp>
      <p:sp>
        <p:nvSpPr>
          <p:cNvPr id="5" name="Footer Placeholder 4">
            <a:extLst>
              <a:ext uri="{FF2B5EF4-FFF2-40B4-BE49-F238E27FC236}">
                <a16:creationId xmlns:a16="http://schemas.microsoft.com/office/drawing/2014/main" id="{ACD7F27A-41CE-48E6-9669-17C9090FFC9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CD72F8-7A99-49FE-9343-98C7AECE6EC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750EE-FF4E-4A9F-925D-DAF543369322}" type="slidenum">
              <a:rPr lang="en-US" smtClean="0"/>
              <a:t>‹#›</a:t>
            </a:fld>
            <a:endParaRPr lang="en-US"/>
          </a:p>
        </p:txBody>
      </p:sp>
    </p:spTree>
    <p:extLst>
      <p:ext uri="{BB962C8B-B14F-4D97-AF65-F5344CB8AC3E}">
        <p14:creationId xmlns:p14="http://schemas.microsoft.com/office/powerpoint/2010/main" val="36728915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staffkyschools.sharepoint.com/sites/kde/dpc/_layouts/15/Doc.aspx?sourcedoc=%7BBEDB4FDF-994A-408F-9962-D78D8F6C9CCF%7D&amp;file=Data_Breach_Notification_Procedure.docx&amp;action=default&amp;mobileredirect=true&amp;DefaultItemOpen=1" TargetMode="External"/><Relationship Id="rId5" Type="http://schemas.openxmlformats.org/officeDocument/2006/relationships/hyperlink" Target="https://staffkyschools.sharepoint.com/sites/kde/dpc/Lists/Members/Active.aspx"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mailto:robert.hackworth@education.ky.gov" TargetMode="External"/><Relationship Id="rId5" Type="http://schemas.openxmlformats.org/officeDocument/2006/relationships/hyperlink" Target="https://staffkyschools.sharepoint.com/sites/kde/dpc/Lists/Members/Active.aspx"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Was That a Data Breach?</a:t>
            </a:r>
          </a:p>
        </p:txBody>
      </p:sp>
      <p:sp>
        <p:nvSpPr>
          <p:cNvPr id="3" name="Subtitle 2"/>
          <p:cNvSpPr>
            <a:spLocks noGrp="1"/>
          </p:cNvSpPr>
          <p:nvPr>
            <p:ph type="subTitle" idx="1"/>
          </p:nvPr>
        </p:nvSpPr>
        <p:spPr>
          <a:xfrm>
            <a:off x="1143000" y="2701528"/>
            <a:ext cx="6858000" cy="1600200"/>
          </a:xfrm>
        </p:spPr>
        <p:txBody>
          <a:bodyPr>
            <a:normAutofit fontScale="62500" lnSpcReduction="20000"/>
          </a:bodyPr>
          <a:lstStyle/>
          <a:p>
            <a:r>
              <a:rPr lang="en-US" dirty="0"/>
              <a:t>KDE Staff Training</a:t>
            </a:r>
          </a:p>
          <a:p>
            <a:endParaRPr lang="en-US" sz="1400" dirty="0"/>
          </a:p>
          <a:p>
            <a:r>
              <a:rPr lang="en-US" dirty="0"/>
              <a:t>Robert</a:t>
            </a:r>
            <a:r>
              <a:rPr lang="en-US" sz="2800" dirty="0"/>
              <a:t> </a:t>
            </a:r>
            <a:r>
              <a:rPr lang="en-US" dirty="0"/>
              <a:t>Hackworth</a:t>
            </a:r>
          </a:p>
          <a:p>
            <a:r>
              <a:rPr lang="en-US" dirty="0"/>
              <a:t>Chief Information Security Officer</a:t>
            </a:r>
          </a:p>
          <a:p>
            <a:r>
              <a:rPr lang="en-US" dirty="0"/>
              <a:t>Office of Education Technology</a:t>
            </a:r>
          </a:p>
          <a:p>
            <a:r>
              <a:rPr lang="en-US" dirty="0"/>
              <a:t>Kentucky Department of Education</a:t>
            </a:r>
          </a:p>
          <a:p>
            <a:r>
              <a:rPr lang="en-US" dirty="0"/>
              <a:t>(Slides will automatically advance with time allowed to read slide content.)</a:t>
            </a:r>
          </a:p>
        </p:txBody>
      </p:sp>
      <p:pic>
        <p:nvPicPr>
          <p:cNvPr id="5" name="Picture 4">
            <a:extLst>
              <a:ext uri="{FF2B5EF4-FFF2-40B4-BE49-F238E27FC236}">
                <a16:creationId xmlns:a16="http://schemas.microsoft.com/office/drawing/2014/main" id="{D65AD4B1-63AA-4B1A-9551-74BCA3BABE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sp>
        <p:nvSpPr>
          <p:cNvPr id="6" name="TextBox 5" descr="Version 2.0 August 2021">
            <a:extLst>
              <a:ext uri="{FF2B5EF4-FFF2-40B4-BE49-F238E27FC236}">
                <a16:creationId xmlns:a16="http://schemas.microsoft.com/office/drawing/2014/main" id="{9FDC8644-E9B0-4E16-BBFA-99C2AE3CE071}"/>
              </a:ext>
              <a:ext uri="{C183D7F6-B498-43B3-948B-1728B52AA6E4}">
                <adec:decorative xmlns:adec="http://schemas.microsoft.com/office/drawing/2017/decorative" val="0"/>
              </a:ext>
            </a:extLst>
          </p:cNvPr>
          <p:cNvSpPr txBox="1"/>
          <p:nvPr/>
        </p:nvSpPr>
        <p:spPr>
          <a:xfrm>
            <a:off x="7312408" y="4793456"/>
            <a:ext cx="1831592" cy="369332"/>
          </a:xfrm>
          <a:prstGeom prst="rect">
            <a:avLst/>
          </a:prstGeom>
          <a:noFill/>
        </p:spPr>
        <p:txBody>
          <a:bodyPr wrap="none" rtlCol="0">
            <a:spAutoFit/>
          </a:bodyPr>
          <a:lstStyle/>
          <a:p>
            <a:r>
              <a:rPr lang="en-US" dirty="0"/>
              <a:t>V2.0 August 2021</a:t>
            </a:r>
          </a:p>
        </p:txBody>
      </p:sp>
      <p:pic>
        <p:nvPicPr>
          <p:cNvPr id="7" name="Security Presentation Slide Introduction">
            <a:hlinkClick r:id="" action="ppaction://media"/>
            <a:extLst>
              <a:ext uri="{FF2B5EF4-FFF2-40B4-BE49-F238E27FC236}">
                <a16:creationId xmlns:a16="http://schemas.microsoft.com/office/drawing/2014/main" id="{C61CF4B9-E7B0-416C-966F-717DFE514C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26" y="4553188"/>
            <a:ext cx="609600" cy="609600"/>
          </a:xfrm>
          <a:prstGeom prst="rect">
            <a:avLst/>
          </a:prstGeom>
        </p:spPr>
      </p:pic>
    </p:spTree>
    <p:extLst>
      <p:ext uri="{BB962C8B-B14F-4D97-AF65-F5344CB8AC3E}">
        <p14:creationId xmlns:p14="http://schemas.microsoft.com/office/powerpoint/2010/main" val="1282040737"/>
      </p:ext>
    </p:extLst>
  </p:cSld>
  <p:clrMapOvr>
    <a:masterClrMapping/>
  </p:clrMapOvr>
  <mc:AlternateContent xmlns:mc="http://schemas.openxmlformats.org/markup-compatibility/2006" xmlns:p14="http://schemas.microsoft.com/office/powerpoint/2010/main">
    <mc:Choice Requires="p14">
      <p:transition spd="slow" p14:dur="2000" advTm="12346"/>
    </mc:Choice>
    <mc:Fallback xmlns="">
      <p:transition spd="slow" advTm="1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05" objId="7"/>
        <p14:stopEvt time="11767"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29E0-5A21-436E-B96A-C79BEAE2EEB0}"/>
              </a:ext>
            </a:extLst>
          </p:cNvPr>
          <p:cNvSpPr>
            <a:spLocks noGrp="1"/>
          </p:cNvSpPr>
          <p:nvPr>
            <p:ph type="title"/>
          </p:nvPr>
        </p:nvSpPr>
        <p:spPr/>
        <p:txBody>
          <a:bodyPr/>
          <a:lstStyle/>
          <a:p>
            <a:r>
              <a:rPr lang="en-US" dirty="0"/>
              <a:t>How Can I Prevent a Data Breach (3)?</a:t>
            </a:r>
          </a:p>
        </p:txBody>
      </p:sp>
      <p:sp>
        <p:nvSpPr>
          <p:cNvPr id="3" name="Content Placeholder 2">
            <a:extLst>
              <a:ext uri="{FF2B5EF4-FFF2-40B4-BE49-F238E27FC236}">
                <a16:creationId xmlns:a16="http://schemas.microsoft.com/office/drawing/2014/main" id="{4C2470F2-B2D7-4B0B-83D4-1B31751AC0F2}"/>
              </a:ext>
            </a:extLst>
          </p:cNvPr>
          <p:cNvSpPr>
            <a:spLocks noGrp="1"/>
          </p:cNvSpPr>
          <p:nvPr>
            <p:ph idx="1"/>
          </p:nvPr>
        </p:nvSpPr>
        <p:spPr/>
        <p:txBody>
          <a:bodyPr>
            <a:normAutofit lnSpcReduction="10000"/>
          </a:bodyPr>
          <a:lstStyle/>
          <a:p>
            <a:pPr marL="0" indent="0">
              <a:buNone/>
            </a:pPr>
            <a:r>
              <a:rPr lang="en-US" dirty="0"/>
              <a:t>Accidental Sharing of PI</a:t>
            </a:r>
          </a:p>
          <a:p>
            <a:r>
              <a:rPr lang="en-US" dirty="0"/>
              <a:t>How to prevent this breach:</a:t>
            </a:r>
          </a:p>
          <a:p>
            <a:pPr lvl="1"/>
            <a:r>
              <a:rPr lang="en-US" dirty="0"/>
              <a:t>DO NOT send or forward emails or documents without first checking for P.I. Once sent, that email and everything in it is YOUR responsibility, even if you are just forwarding it along.</a:t>
            </a:r>
          </a:p>
          <a:p>
            <a:pPr lvl="1"/>
            <a:r>
              <a:rPr lang="en-US" dirty="0"/>
              <a:t>Before taking a screen shot to send to someone else, make sure no P.I. is visible on the screen.</a:t>
            </a:r>
          </a:p>
          <a:p>
            <a:pPr lvl="1"/>
            <a:r>
              <a:rPr lang="en-US" dirty="0"/>
              <a:t>DO NOT post anything on the web without checking for PI first.</a:t>
            </a:r>
          </a:p>
          <a:p>
            <a:r>
              <a:rPr lang="en-US" dirty="0"/>
              <a:t>Examples: Student reports, timesheets, job applications, screenshots for trainings or hidden columns and tabs in a spreadsheet are very common ways P.I. are accidentally shared.</a:t>
            </a:r>
          </a:p>
        </p:txBody>
      </p:sp>
      <p:pic>
        <p:nvPicPr>
          <p:cNvPr id="4" name="Picture 3">
            <a:extLst>
              <a:ext uri="{FF2B5EF4-FFF2-40B4-BE49-F238E27FC236}">
                <a16:creationId xmlns:a16="http://schemas.microsoft.com/office/drawing/2014/main" id="{2B9D36AD-FE2F-4F38-920B-BE312026D3B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10">
            <a:hlinkClick r:id="" action="ppaction://media"/>
            <a:extLst>
              <a:ext uri="{FF2B5EF4-FFF2-40B4-BE49-F238E27FC236}">
                <a16:creationId xmlns:a16="http://schemas.microsoft.com/office/drawing/2014/main" id="{9B9D01C9-B2AC-4473-8D83-86A29FFCBF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4534101"/>
            <a:ext cx="609600" cy="609600"/>
          </a:xfrm>
          <a:prstGeom prst="rect">
            <a:avLst/>
          </a:prstGeom>
        </p:spPr>
      </p:pic>
    </p:spTree>
    <p:extLst>
      <p:ext uri="{BB962C8B-B14F-4D97-AF65-F5344CB8AC3E}">
        <p14:creationId xmlns:p14="http://schemas.microsoft.com/office/powerpoint/2010/main" val="4151965846"/>
      </p:ext>
    </p:extLst>
  </p:cSld>
  <p:clrMapOvr>
    <a:masterClrMapping/>
  </p:clrMapOvr>
  <mc:AlternateContent xmlns:mc="http://schemas.openxmlformats.org/markup-compatibility/2006" xmlns:p14="http://schemas.microsoft.com/office/powerpoint/2010/main">
    <mc:Choice Requires="p14">
      <p:transition spd="slow" p14:dur="2000" advTm="57031"/>
    </mc:Choice>
    <mc:Fallback xmlns="">
      <p:transition spd="slow" advTm="5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1827"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5B8A-16E1-4E11-91FC-798ACFDCC678}"/>
              </a:ext>
            </a:extLst>
          </p:cNvPr>
          <p:cNvSpPr>
            <a:spLocks noGrp="1"/>
          </p:cNvSpPr>
          <p:nvPr>
            <p:ph type="title"/>
          </p:nvPr>
        </p:nvSpPr>
        <p:spPr/>
        <p:txBody>
          <a:bodyPr/>
          <a:lstStyle/>
          <a:p>
            <a:r>
              <a:rPr lang="en-US" dirty="0"/>
              <a:t>How Can I Prevent a Data Breach (4)?</a:t>
            </a:r>
          </a:p>
        </p:txBody>
      </p:sp>
      <p:sp>
        <p:nvSpPr>
          <p:cNvPr id="3" name="Content Placeholder 2">
            <a:extLst>
              <a:ext uri="{FF2B5EF4-FFF2-40B4-BE49-F238E27FC236}">
                <a16:creationId xmlns:a16="http://schemas.microsoft.com/office/drawing/2014/main" id="{8FD4BB8C-C33B-4DA4-95AB-656CF9C01A0F}"/>
              </a:ext>
            </a:extLst>
          </p:cNvPr>
          <p:cNvSpPr>
            <a:spLocks noGrp="1"/>
          </p:cNvSpPr>
          <p:nvPr>
            <p:ph idx="1"/>
          </p:nvPr>
        </p:nvSpPr>
        <p:spPr/>
        <p:txBody>
          <a:bodyPr>
            <a:normAutofit fontScale="92500" lnSpcReduction="20000"/>
          </a:bodyPr>
          <a:lstStyle/>
          <a:p>
            <a:pPr marL="0" indent="0">
              <a:buNone/>
            </a:pPr>
            <a:r>
              <a:rPr lang="en-US" dirty="0"/>
              <a:t>Poor or Stolen Passwords</a:t>
            </a:r>
          </a:p>
          <a:p>
            <a:r>
              <a:rPr lang="en-US" dirty="0"/>
              <a:t>How to prevent the breach:</a:t>
            </a:r>
          </a:p>
          <a:p>
            <a:pPr lvl="1"/>
            <a:r>
              <a:rPr lang="en-US" dirty="0"/>
              <a:t>DO NOT use passwords based on “password” or the names of the seasons, months, family members, pets, well-known sayings, songs or sports teams. Everyone uses the exact same ones so they are VERY predictable and the first ones a hacker will try</a:t>
            </a:r>
          </a:p>
          <a:p>
            <a:pPr lvl="1"/>
            <a:r>
              <a:rPr lang="en-US" dirty="0"/>
              <a:t>Use memorable but unique </a:t>
            </a:r>
            <a:r>
              <a:rPr lang="en-US" dirty="0" err="1"/>
              <a:t>passPHRASES</a:t>
            </a:r>
            <a:r>
              <a:rPr lang="en-US" dirty="0"/>
              <a:t> like “</a:t>
            </a:r>
            <a:r>
              <a:rPr lang="en-US" dirty="0" err="1"/>
              <a:t>FiestaWareHatPin</a:t>
            </a:r>
            <a:r>
              <a:rPr lang="en-US" dirty="0"/>
              <a:t>” which is easy to remember, 15 characters long, but cannot be easily guessed. If you throw in a period or exclamation mark along the way, it makes it even better</a:t>
            </a:r>
          </a:p>
          <a:p>
            <a:r>
              <a:rPr lang="en-US" dirty="0"/>
              <a:t>HINT: No one enjoys using passwords. Most people create poor, easy to remember passwords or keep them taped to monitors or “hidden” under the keyboard. Out of the possible billions of passwords, 90% of people use the same 50 passwords (e.g. password12345678”) or styles of passwords. This makes the password memorable, sure, but also very easy to guess/crack.</a:t>
            </a:r>
          </a:p>
        </p:txBody>
      </p:sp>
      <p:pic>
        <p:nvPicPr>
          <p:cNvPr id="4" name="Picture 3">
            <a:extLst>
              <a:ext uri="{FF2B5EF4-FFF2-40B4-BE49-F238E27FC236}">
                <a16:creationId xmlns:a16="http://schemas.microsoft.com/office/drawing/2014/main" id="{DA9991A2-3D53-4D8B-ADA2-EB7CF8B4C3A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11">
            <a:hlinkClick r:id="" action="ppaction://media"/>
            <a:extLst>
              <a:ext uri="{FF2B5EF4-FFF2-40B4-BE49-F238E27FC236}">
                <a16:creationId xmlns:a16="http://schemas.microsoft.com/office/drawing/2014/main" id="{53C37381-0C3F-4A6F-BE38-0ECA7FDF44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4533900"/>
            <a:ext cx="609600" cy="609600"/>
          </a:xfrm>
          <a:prstGeom prst="rect">
            <a:avLst/>
          </a:prstGeom>
        </p:spPr>
      </p:pic>
    </p:spTree>
    <p:extLst>
      <p:ext uri="{BB962C8B-B14F-4D97-AF65-F5344CB8AC3E}">
        <p14:creationId xmlns:p14="http://schemas.microsoft.com/office/powerpoint/2010/main" val="3832057776"/>
      </p:ext>
    </p:extLst>
  </p:cSld>
  <p:clrMapOvr>
    <a:masterClrMapping/>
  </p:clrMapOvr>
  <mc:AlternateContent xmlns:mc="http://schemas.openxmlformats.org/markup-compatibility/2006" xmlns:p14="http://schemas.microsoft.com/office/powerpoint/2010/main">
    <mc:Choice Requires="p14">
      <p:transition spd="slow" p14:dur="2000" advTm="96334"/>
    </mc:Choice>
    <mc:Fallback xmlns="">
      <p:transition spd="slow" advTm="9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66560"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Should I Do if I Find a Data Breach?</a:t>
            </a:r>
          </a:p>
        </p:txBody>
      </p:sp>
      <p:sp>
        <p:nvSpPr>
          <p:cNvPr id="3" name="Content Placeholder 2"/>
          <p:cNvSpPr>
            <a:spLocks noGrp="1"/>
          </p:cNvSpPr>
          <p:nvPr>
            <p:ph idx="1"/>
          </p:nvPr>
        </p:nvSpPr>
        <p:spPr>
          <a:ln>
            <a:noFill/>
          </a:ln>
        </p:spPr>
        <p:txBody>
          <a:bodyPr>
            <a:normAutofit fontScale="85000" lnSpcReduction="20000"/>
          </a:bodyPr>
          <a:lstStyle/>
          <a:p>
            <a:pPr fontAlgn="base"/>
            <a:r>
              <a:rPr lang="en-US" dirty="0"/>
              <a:t>Report, immediately within twenty-four (24) hours, any known reasonably believed instances of missing Personally Identifiable Information that has been stolen, inappropriately shared, or taken off-site to: </a:t>
            </a:r>
          </a:p>
          <a:p>
            <a:pPr fontAlgn="base"/>
            <a:r>
              <a:rPr lang="en-US" dirty="0"/>
              <a:t>your immediate supervisor, Associate Commissioner, and </a:t>
            </a:r>
          </a:p>
          <a:p>
            <a:pPr fontAlgn="base"/>
            <a:r>
              <a:rPr lang="en-US" dirty="0"/>
              <a:t>your Office’s </a:t>
            </a:r>
            <a:r>
              <a:rPr lang="en-US" u="sng" dirty="0">
                <a:hlinkClick r:id="rId5"/>
              </a:rPr>
              <a:t>Data Governance Member, found here</a:t>
            </a:r>
            <a:r>
              <a:rPr lang="en-US" dirty="0"/>
              <a:t> </a:t>
            </a:r>
          </a:p>
          <a:p>
            <a:pPr fontAlgn="base"/>
            <a:r>
              <a:rPr lang="en-US" dirty="0"/>
              <a:t>They need to reach out to the:</a:t>
            </a:r>
          </a:p>
          <a:p>
            <a:pPr lvl="1" fontAlgn="base"/>
            <a:r>
              <a:rPr lang="en-US" dirty="0"/>
              <a:t>Chief Information Security Officer - Robert Hackworth</a:t>
            </a:r>
          </a:p>
          <a:p>
            <a:pPr lvl="1" fontAlgn="base"/>
            <a:r>
              <a:rPr lang="en-US" dirty="0"/>
              <a:t>Director, Division of Enterprise Data – Dede Conner</a:t>
            </a:r>
          </a:p>
          <a:p>
            <a:pPr lvl="1" fontAlgn="base"/>
            <a:r>
              <a:rPr lang="en-US" dirty="0"/>
              <a:t>Associate Commissioner, OET – David Couch</a:t>
            </a:r>
          </a:p>
          <a:p>
            <a:pPr fontAlgn="base"/>
            <a:r>
              <a:rPr lang="en-US" dirty="0"/>
              <a:t>If the suspected breach also involves stolen KDE property, such as a laptop computer, tablet, external hard drive, etc., a police report will be required.</a:t>
            </a:r>
          </a:p>
          <a:p>
            <a:pPr fontAlgn="base"/>
            <a:r>
              <a:rPr lang="en-US" baseline="0" dirty="0"/>
              <a:t>More details can be found in the KDE </a:t>
            </a:r>
            <a:r>
              <a:rPr lang="en-US" baseline="0" dirty="0">
                <a:hlinkClick r:id="rId6"/>
              </a:rPr>
              <a:t>Data Breach Notification Procedure</a:t>
            </a:r>
            <a:r>
              <a:rPr lang="en-US" baseline="0" dirty="0"/>
              <a:t>.</a:t>
            </a:r>
            <a:endParaRPr lang="en-US" dirty="0"/>
          </a:p>
          <a:p>
            <a:pPr marL="0" indent="0">
              <a:buNone/>
            </a:pPr>
            <a:endParaRPr lang="en-US" dirty="0"/>
          </a:p>
        </p:txBody>
      </p:sp>
      <p:pic>
        <p:nvPicPr>
          <p:cNvPr id="4" name="Picture 3">
            <a:extLst>
              <a:ext uri="{FF2B5EF4-FFF2-40B4-BE49-F238E27FC236}">
                <a16:creationId xmlns:a16="http://schemas.microsoft.com/office/drawing/2014/main" id="{E0F202A2-3FD8-4A64-92FF-64B038649EF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12">
            <a:hlinkClick r:id="" action="ppaction://media"/>
            <a:extLst>
              <a:ext uri="{FF2B5EF4-FFF2-40B4-BE49-F238E27FC236}">
                <a16:creationId xmlns:a16="http://schemas.microsoft.com/office/drawing/2014/main" id="{9E0214C4-70A7-4C5B-95FF-C2C607F0FF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 y="4533900"/>
            <a:ext cx="609600" cy="609600"/>
          </a:xfrm>
          <a:prstGeom prst="rect">
            <a:avLst/>
          </a:prstGeom>
        </p:spPr>
      </p:pic>
    </p:spTree>
    <p:extLst>
      <p:ext uri="{BB962C8B-B14F-4D97-AF65-F5344CB8AC3E}">
        <p14:creationId xmlns:p14="http://schemas.microsoft.com/office/powerpoint/2010/main" val="1559234589"/>
      </p:ext>
    </p:extLst>
  </p:cSld>
  <p:clrMapOvr>
    <a:masterClrMapping/>
  </p:clrMapOvr>
  <mc:AlternateContent xmlns:mc="http://schemas.openxmlformats.org/markup-compatibility/2006" xmlns:p14="http://schemas.microsoft.com/office/powerpoint/2010/main">
    <mc:Choice Requires="p14">
      <p:transition spd="slow" p14:dur="2000" advTm="85906"/>
    </mc:Choice>
    <mc:Fallback xmlns="">
      <p:transition spd="slow" advTm="8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75805"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Reach out to</a:t>
            </a:r>
          </a:p>
        </p:txBody>
      </p:sp>
      <p:sp>
        <p:nvSpPr>
          <p:cNvPr id="3" name="Content Placeholder 2"/>
          <p:cNvSpPr>
            <a:spLocks noGrp="1"/>
          </p:cNvSpPr>
          <p:nvPr>
            <p:ph idx="1"/>
          </p:nvPr>
        </p:nvSpPr>
        <p:spPr/>
        <p:txBody>
          <a:bodyPr/>
          <a:lstStyle/>
          <a:p>
            <a:pPr marL="0" indent="0" algn="ctr">
              <a:buNone/>
            </a:pPr>
            <a:r>
              <a:rPr lang="en-US" dirty="0"/>
              <a:t>Your </a:t>
            </a:r>
            <a:r>
              <a:rPr lang="en-US" dirty="0">
                <a:hlinkClick r:id="rId5"/>
              </a:rPr>
              <a:t>Data Governance Member</a:t>
            </a:r>
            <a:endParaRPr lang="en-US" dirty="0"/>
          </a:p>
          <a:p>
            <a:pPr marL="0" indent="0" algn="ctr">
              <a:buNone/>
            </a:pPr>
            <a:r>
              <a:rPr lang="en-US" dirty="0"/>
              <a:t>Or</a:t>
            </a:r>
          </a:p>
          <a:p>
            <a:pPr marL="0" indent="0" algn="ctr">
              <a:buNone/>
            </a:pPr>
            <a:r>
              <a:rPr lang="en-US" dirty="0"/>
              <a:t>Me, </a:t>
            </a:r>
            <a:r>
              <a:rPr lang="en-US" dirty="0">
                <a:hlinkClick r:id="rId6"/>
              </a:rPr>
              <a:t>robert.hackworth@education.ky.gov</a:t>
            </a:r>
            <a:endParaRPr lang="en-US" dirty="0"/>
          </a:p>
          <a:p>
            <a:pPr marL="0" indent="0" algn="ctr">
              <a:buNone/>
            </a:pPr>
            <a:endParaRPr lang="en-US" dirty="0"/>
          </a:p>
          <a:p>
            <a:pPr marL="0" indent="0" algn="ctr">
              <a:buNone/>
            </a:pPr>
            <a:endParaRPr lang="en-US" dirty="0"/>
          </a:p>
        </p:txBody>
      </p:sp>
      <p:pic>
        <p:nvPicPr>
          <p:cNvPr id="4" name="Picture 3">
            <a:extLst>
              <a:ext uri="{FF2B5EF4-FFF2-40B4-BE49-F238E27FC236}">
                <a16:creationId xmlns:a16="http://schemas.microsoft.com/office/drawing/2014/main" id="{AF159504-A664-4A06-9EB3-F61B995704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13">
            <a:hlinkClick r:id="" action="ppaction://media"/>
            <a:extLst>
              <a:ext uri="{FF2B5EF4-FFF2-40B4-BE49-F238E27FC236}">
                <a16:creationId xmlns:a16="http://schemas.microsoft.com/office/drawing/2014/main" id="{9DBF4257-A269-4F4A-B869-06A2260468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870" y="4506488"/>
            <a:ext cx="609600" cy="609600"/>
          </a:xfrm>
          <a:prstGeom prst="rect">
            <a:avLst/>
          </a:prstGeom>
        </p:spPr>
      </p:pic>
    </p:spTree>
    <p:extLst>
      <p:ext uri="{BB962C8B-B14F-4D97-AF65-F5344CB8AC3E}">
        <p14:creationId xmlns:p14="http://schemas.microsoft.com/office/powerpoint/2010/main" val="1624839772"/>
      </p:ext>
    </p:extLst>
  </p:cSld>
  <p:clrMapOvr>
    <a:masterClrMapping/>
  </p:clrMapOvr>
  <mc:AlternateContent xmlns:mc="http://schemas.openxmlformats.org/markup-compatibility/2006" xmlns:p14="http://schemas.microsoft.com/office/powerpoint/2010/main">
    <mc:Choice Requires="p14">
      <p:transition spd="slow" p14:dur="2000" advTm="34086"/>
    </mc:Choice>
    <mc:Fallback xmlns="">
      <p:transition spd="slow" advTm="3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7709"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Data Breach?</a:t>
            </a:r>
          </a:p>
        </p:txBody>
      </p:sp>
      <p:sp>
        <p:nvSpPr>
          <p:cNvPr id="3" name="Content Placeholder 2" descr="Since 2015 KRS 61.931 – 934 provides a clear definition for a data breach&#10;(9) (a) “Security breach” means:&#10;The unauthorized acquisition, distribution, disclosure, destruction, manipulation, or release of unencrypted or unredacted records or data that compromises or the agency or nonaffiliated third party reasonably believes may compromise the security, confidentiality, or integrity of personal information and result in the likelihood of harm to one (one) or more individuals; or&#10;The unauthorized acquisition, distribution, disclosure, destruction, manipulation, or release of encrypted records or data containing personal information along with the confidential process or key to unencrypt the records or data that compromises or the agency or nonaffiliated third party reasonably believes may compromise the security, confidentiality, or integrity of personal information and result in the likelihood of harm to one (1) or more individuals.&#10;&#10;"/>
          <p:cNvSpPr>
            <a:spLocks noGrp="1"/>
          </p:cNvSpPr>
          <p:nvPr>
            <p:ph idx="1"/>
          </p:nvPr>
        </p:nvSpPr>
        <p:spPr/>
        <p:txBody>
          <a:bodyPr>
            <a:normAutofit/>
          </a:bodyPr>
          <a:lstStyle/>
          <a:p>
            <a:r>
              <a:rPr lang="en-US" dirty="0"/>
              <a:t>Since 2015 KRS 61.931 – 934 provides a clear definition for a data breach</a:t>
            </a:r>
          </a:p>
          <a:p>
            <a:pPr lvl="2"/>
            <a:endParaRPr lang="en-US" dirty="0"/>
          </a:p>
        </p:txBody>
      </p:sp>
      <p:pic>
        <p:nvPicPr>
          <p:cNvPr id="5" name="Picture 4">
            <a:extLst>
              <a:ext uri="{FF2B5EF4-FFF2-40B4-BE49-F238E27FC236}">
                <a16:creationId xmlns:a16="http://schemas.microsoft.com/office/drawing/2014/main" id="{A7FB61A2-4425-40C8-BC89-32B967848E1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7" name="Security Presentation Slide 01">
            <a:hlinkClick r:id="" action="ppaction://media"/>
            <a:extLst>
              <a:ext uri="{FF2B5EF4-FFF2-40B4-BE49-F238E27FC236}">
                <a16:creationId xmlns:a16="http://schemas.microsoft.com/office/drawing/2014/main" id="{2621FC59-E4AE-4F9A-826A-AAC4014FEE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71" y="4554955"/>
            <a:ext cx="609600" cy="609600"/>
          </a:xfrm>
          <a:prstGeom prst="rect">
            <a:avLst/>
          </a:prstGeom>
        </p:spPr>
      </p:pic>
      <p:sp>
        <p:nvSpPr>
          <p:cNvPr id="6" name="TextBox 5">
            <a:extLst>
              <a:ext uri="{FF2B5EF4-FFF2-40B4-BE49-F238E27FC236}">
                <a16:creationId xmlns:a16="http://schemas.microsoft.com/office/drawing/2014/main" id="{B457D92B-C042-4731-AA31-C1F888075874}"/>
              </a:ext>
            </a:extLst>
          </p:cNvPr>
          <p:cNvSpPr txBox="1"/>
          <p:nvPr/>
        </p:nvSpPr>
        <p:spPr>
          <a:xfrm>
            <a:off x="685330" y="2512984"/>
            <a:ext cx="7315670" cy="1938992"/>
          </a:xfrm>
          <a:prstGeom prst="rect">
            <a:avLst/>
          </a:prstGeom>
          <a:noFill/>
        </p:spPr>
        <p:txBody>
          <a:bodyPr wrap="square" rtlCol="0">
            <a:spAutoFit/>
          </a:bodyPr>
          <a:lstStyle/>
          <a:p>
            <a:r>
              <a:rPr lang="en-US" sz="1200" dirty="0"/>
              <a:t>(9) (a) “Security breach” means:</a:t>
            </a:r>
          </a:p>
          <a:p>
            <a:pPr marL="800100" lvl="1" indent="-342900">
              <a:buAutoNum type="arabicPeriod"/>
            </a:pPr>
            <a:r>
              <a:rPr lang="en-US" sz="1200" dirty="0"/>
              <a:t>The unauthorized acquisition, distribution, disclosure, destruction, manipulation, or release of unencrypted or unredacted records or data that compromises or the agency or nonaffiliated third party reasonably believes may compromise the security, confidentiality, or integrity of personal information and result in the likelihood of harm to one (one) or more individuals; or</a:t>
            </a:r>
          </a:p>
          <a:p>
            <a:pPr marL="800100" lvl="1" indent="-342900">
              <a:buAutoNum type="arabicPeriod"/>
            </a:pPr>
            <a:r>
              <a:rPr lang="en-US" sz="1200" dirty="0"/>
              <a:t>The unauthorized acquisition, distribution, disclosure, destruction, manipulation, or release of encrypted records or data containing personal information along with the confidential process or key to unencrypt the records or data that compromises or the agency or nonaffiliated third party reasonably believes may compromise the security, confidentiality, or integrity of personal information and result in the likelihood of harm to one (1) or more individuals.</a:t>
            </a:r>
          </a:p>
        </p:txBody>
      </p:sp>
    </p:spTree>
    <p:extLst>
      <p:ext uri="{BB962C8B-B14F-4D97-AF65-F5344CB8AC3E}">
        <p14:creationId xmlns:p14="http://schemas.microsoft.com/office/powerpoint/2010/main" val="2488099524"/>
      </p:ext>
    </p:extLst>
  </p:cSld>
  <p:clrMapOvr>
    <a:masterClrMapping/>
  </p:clrMapOvr>
  <mc:AlternateContent xmlns:mc="http://schemas.openxmlformats.org/markup-compatibility/2006" xmlns:p14="http://schemas.microsoft.com/office/powerpoint/2010/main">
    <mc:Choice Requires="p14">
      <p:transition spd="slow" p14:dur="2000" advTm="155725"/>
    </mc:Choice>
    <mc:Fallback xmlns="">
      <p:transition spd="slow" advTm="15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20176"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65072-9326-4AE8-9C9F-9DBAEADBCC32}"/>
              </a:ext>
            </a:extLst>
          </p:cNvPr>
          <p:cNvSpPr>
            <a:spLocks noGrp="1"/>
          </p:cNvSpPr>
          <p:nvPr>
            <p:ph type="title"/>
          </p:nvPr>
        </p:nvSpPr>
        <p:spPr/>
        <p:txBody>
          <a:bodyPr>
            <a:normAutofit fontScale="90000"/>
          </a:bodyPr>
          <a:lstStyle/>
          <a:p>
            <a:r>
              <a:rPr lang="en-US" dirty="0"/>
              <a:t>Are There Examples of Kentucky K12 Data Breaches?</a:t>
            </a:r>
          </a:p>
        </p:txBody>
      </p:sp>
      <p:sp>
        <p:nvSpPr>
          <p:cNvPr id="3" name="Content Placeholder 2">
            <a:extLst>
              <a:ext uri="{FF2B5EF4-FFF2-40B4-BE49-F238E27FC236}">
                <a16:creationId xmlns:a16="http://schemas.microsoft.com/office/drawing/2014/main" id="{D9426B54-A162-499B-B88E-EE05D91DC73E}"/>
              </a:ext>
            </a:extLst>
          </p:cNvPr>
          <p:cNvSpPr>
            <a:spLocks noGrp="1"/>
          </p:cNvSpPr>
          <p:nvPr>
            <p:ph idx="1"/>
          </p:nvPr>
        </p:nvSpPr>
        <p:spPr/>
        <p:txBody>
          <a:bodyPr>
            <a:normAutofit fontScale="92500" lnSpcReduction="10000"/>
          </a:bodyPr>
          <a:lstStyle/>
          <a:p>
            <a:r>
              <a:rPr lang="en-US" dirty="0"/>
              <a:t>Some common examples of data breaches from Kentucky K-12 include:</a:t>
            </a:r>
          </a:p>
          <a:p>
            <a:pPr lvl="1"/>
            <a:r>
              <a:rPr lang="en-US" dirty="0"/>
              <a:t>Accidentally emailing personal information to the wrong person or people</a:t>
            </a:r>
          </a:p>
          <a:p>
            <a:pPr lvl="1"/>
            <a:r>
              <a:rPr lang="en-US" dirty="0"/>
              <a:t>Becoming the victim of a phishing scheme or malware, where attackers have access to personal information</a:t>
            </a:r>
          </a:p>
          <a:p>
            <a:pPr lvl="1"/>
            <a:r>
              <a:rPr lang="en-US" dirty="0"/>
              <a:t>Having a laptop, USB drive, CD-ROM, or external hard drive containing personal information on it stolen from a residence or car</a:t>
            </a:r>
          </a:p>
          <a:p>
            <a:pPr lvl="1"/>
            <a:r>
              <a:rPr lang="en-US" dirty="0"/>
              <a:t>Allowing papers with personal information on them to be disposed of in the trash, versus being shredded</a:t>
            </a:r>
          </a:p>
          <a:p>
            <a:pPr lvl="1"/>
            <a:r>
              <a:rPr lang="en-US" dirty="0"/>
              <a:t>Losing track of reports with personal information on them</a:t>
            </a:r>
          </a:p>
          <a:p>
            <a:pPr lvl="1"/>
            <a:r>
              <a:rPr lang="en-US" dirty="0"/>
              <a:t>Sharing one’s username and password, which would grant access to personal information or systems with personal information on them</a:t>
            </a:r>
          </a:p>
          <a:p>
            <a:pPr lvl="1"/>
            <a:r>
              <a:rPr lang="en-US" dirty="0"/>
              <a:t>Having a confidential conversation with a parent about a student while the mic is on to a teleconference and students can overhear the conversation</a:t>
            </a:r>
          </a:p>
          <a:p>
            <a:endParaRPr lang="en-US" dirty="0"/>
          </a:p>
        </p:txBody>
      </p:sp>
      <p:pic>
        <p:nvPicPr>
          <p:cNvPr id="4" name="Picture 3">
            <a:extLst>
              <a:ext uri="{FF2B5EF4-FFF2-40B4-BE49-F238E27FC236}">
                <a16:creationId xmlns:a16="http://schemas.microsoft.com/office/drawing/2014/main" id="{A345A14A-625C-457E-AF3B-4A13697D3B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3">
            <a:hlinkClick r:id="" action="ppaction://media"/>
            <a:extLst>
              <a:ext uri="{FF2B5EF4-FFF2-40B4-BE49-F238E27FC236}">
                <a16:creationId xmlns:a16="http://schemas.microsoft.com/office/drawing/2014/main" id="{2279A0F4-1C54-446C-A32E-EE805F57A4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4533900"/>
            <a:ext cx="609600" cy="609600"/>
          </a:xfrm>
          <a:prstGeom prst="rect">
            <a:avLst/>
          </a:prstGeom>
        </p:spPr>
      </p:pic>
    </p:spTree>
    <p:extLst>
      <p:ext uri="{BB962C8B-B14F-4D97-AF65-F5344CB8AC3E}">
        <p14:creationId xmlns:p14="http://schemas.microsoft.com/office/powerpoint/2010/main" val="3234205238"/>
      </p:ext>
    </p:extLst>
  </p:cSld>
  <p:clrMapOvr>
    <a:masterClrMapping/>
  </p:clrMapOvr>
  <mc:AlternateContent xmlns:mc="http://schemas.openxmlformats.org/markup-compatibility/2006" xmlns:p14="http://schemas.microsoft.com/office/powerpoint/2010/main">
    <mc:Choice Requires="p14">
      <p:transition spd="slow" p14:dur="2000" advTm="85061"/>
    </mc:Choice>
    <mc:Fallback xmlns="">
      <p:transition spd="slow" advTm="85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64992"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Data Would Cause a Data Breach?</a:t>
            </a:r>
          </a:p>
        </p:txBody>
      </p:sp>
      <p:sp>
        <p:nvSpPr>
          <p:cNvPr id="3" name="Content Placeholder 2"/>
          <p:cNvSpPr>
            <a:spLocks noGrp="1"/>
          </p:cNvSpPr>
          <p:nvPr>
            <p:ph idx="1"/>
          </p:nvPr>
        </p:nvSpPr>
        <p:spPr/>
        <p:txBody>
          <a:bodyPr>
            <a:normAutofit fontScale="92500" lnSpcReduction="10000"/>
          </a:bodyPr>
          <a:lstStyle/>
          <a:p>
            <a:r>
              <a:rPr lang="en-US" dirty="0"/>
              <a:t>According to KRS 61.931 – 934, it’s simple</a:t>
            </a:r>
          </a:p>
          <a:p>
            <a:pPr lvl="1"/>
            <a:r>
              <a:rPr lang="en-US" dirty="0"/>
              <a:t>"Personal information" means an individual's first name or first initial and last name; personal mark; or unique biometric or genetic print or image, in combination with one (1) or more of the following data elements: </a:t>
            </a:r>
          </a:p>
          <a:p>
            <a:pPr lvl="2"/>
            <a:r>
              <a:rPr lang="en-US" dirty="0"/>
              <a:t>(a) An account number, credit card number, or debit card number that, in combination with any required security code, access code, or password, would permit access to an account; </a:t>
            </a:r>
          </a:p>
          <a:p>
            <a:pPr lvl="2"/>
            <a:r>
              <a:rPr lang="en-US" dirty="0"/>
              <a:t>(b) A Social Security number;</a:t>
            </a:r>
          </a:p>
          <a:p>
            <a:pPr lvl="2"/>
            <a:r>
              <a:rPr lang="en-US" dirty="0"/>
              <a:t>(c) A taxpayer identification number that incorporates a Social Security number; </a:t>
            </a:r>
          </a:p>
          <a:p>
            <a:pPr lvl="2"/>
            <a:r>
              <a:rPr lang="en-US" dirty="0"/>
              <a:t>(d) A driver's license number, state identification card number, or other individual identification number issued by any agency; </a:t>
            </a:r>
          </a:p>
          <a:p>
            <a:pPr lvl="2"/>
            <a:r>
              <a:rPr lang="en-US" dirty="0"/>
              <a:t>(e) A passport number or other identification number issued by the United States government; or </a:t>
            </a:r>
          </a:p>
          <a:p>
            <a:pPr lvl="2"/>
            <a:r>
              <a:rPr lang="en-US" dirty="0"/>
              <a:t>(f) Individually identifiable health information as defined in 45 C.F.R. sec. 160.103, except for education records covered by the Family Educational Rights and Privacy Act, as amended, 20 U.S.C. sec. 1232g; </a:t>
            </a:r>
          </a:p>
        </p:txBody>
      </p:sp>
      <p:pic>
        <p:nvPicPr>
          <p:cNvPr id="4" name="Picture 3">
            <a:extLst>
              <a:ext uri="{FF2B5EF4-FFF2-40B4-BE49-F238E27FC236}">
                <a16:creationId xmlns:a16="http://schemas.microsoft.com/office/drawing/2014/main" id="{6162FF48-382F-4FA2-9C83-A47560748C9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4">
            <a:hlinkClick r:id="" action="ppaction://media"/>
            <a:extLst>
              <a:ext uri="{FF2B5EF4-FFF2-40B4-BE49-F238E27FC236}">
                <a16:creationId xmlns:a16="http://schemas.microsoft.com/office/drawing/2014/main" id="{4A50A597-7DA4-4D81-98AB-EE6358E57A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59" y="4533900"/>
            <a:ext cx="609600" cy="609600"/>
          </a:xfrm>
          <a:prstGeom prst="rect">
            <a:avLst/>
          </a:prstGeom>
        </p:spPr>
      </p:pic>
    </p:spTree>
    <p:extLst>
      <p:ext uri="{BB962C8B-B14F-4D97-AF65-F5344CB8AC3E}">
        <p14:creationId xmlns:p14="http://schemas.microsoft.com/office/powerpoint/2010/main" val="2423724032"/>
      </p:ext>
    </p:extLst>
  </p:cSld>
  <p:clrMapOvr>
    <a:masterClrMapping/>
  </p:clrMapOvr>
  <mc:AlternateContent xmlns:mc="http://schemas.openxmlformats.org/markup-compatibility/2006" xmlns:p14="http://schemas.microsoft.com/office/powerpoint/2010/main">
    <mc:Choice Requires="p14">
      <p:transition spd="slow" p14:dur="2000" advTm="74656"/>
    </mc:Choice>
    <mc:Fallback xmlns="">
      <p:transition spd="slow" advTm="7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2782"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3248-6FFB-4EA3-80FE-3ED2E0DCB4DB}"/>
              </a:ext>
            </a:extLst>
          </p:cNvPr>
          <p:cNvSpPr>
            <a:spLocks noGrp="1"/>
          </p:cNvSpPr>
          <p:nvPr>
            <p:ph type="title"/>
          </p:nvPr>
        </p:nvSpPr>
        <p:spPr/>
        <p:txBody>
          <a:bodyPr/>
          <a:lstStyle/>
          <a:p>
            <a:r>
              <a:rPr lang="en-US" dirty="0"/>
              <a:t>Are Any Other Data Top Secret?</a:t>
            </a:r>
          </a:p>
        </p:txBody>
      </p:sp>
      <p:sp>
        <p:nvSpPr>
          <p:cNvPr id="3" name="Content Placeholder 2">
            <a:extLst>
              <a:ext uri="{FF2B5EF4-FFF2-40B4-BE49-F238E27FC236}">
                <a16:creationId xmlns:a16="http://schemas.microsoft.com/office/drawing/2014/main" id="{D6099FFC-34E8-4F14-B276-CC78F372A2AD}"/>
              </a:ext>
            </a:extLst>
          </p:cNvPr>
          <p:cNvSpPr>
            <a:spLocks noGrp="1"/>
          </p:cNvSpPr>
          <p:nvPr>
            <p:ph idx="1"/>
          </p:nvPr>
        </p:nvSpPr>
        <p:spPr/>
        <p:txBody>
          <a:bodyPr>
            <a:normAutofit/>
          </a:bodyPr>
          <a:lstStyle/>
          <a:p>
            <a:r>
              <a:rPr lang="en-US" dirty="0"/>
              <a:t>YES! But they might not lead to a Data Breach</a:t>
            </a:r>
          </a:p>
          <a:p>
            <a:pPr marL="628650" lvl="1"/>
            <a:r>
              <a:rPr lang="en-US" dirty="0"/>
              <a:t>Student information</a:t>
            </a:r>
          </a:p>
          <a:p>
            <a:pPr marL="971550" lvl="2"/>
            <a:r>
              <a:rPr lang="en-US" dirty="0"/>
              <a:t>Education records (FERPA)</a:t>
            </a:r>
          </a:p>
          <a:p>
            <a:pPr marL="971550" lvl="2"/>
            <a:r>
              <a:rPr lang="en-US" dirty="0"/>
              <a:t>Insurance</a:t>
            </a:r>
          </a:p>
          <a:p>
            <a:pPr marL="971550" lvl="2"/>
            <a:r>
              <a:rPr lang="en-US" dirty="0"/>
              <a:t>Immigration information</a:t>
            </a:r>
            <a:endParaRPr lang="en-US" u="sng" dirty="0"/>
          </a:p>
          <a:p>
            <a:pPr marL="628650" lvl="1"/>
            <a:r>
              <a:rPr lang="en-US" dirty="0"/>
              <a:t>Technical information hackers could use to attack us</a:t>
            </a:r>
          </a:p>
          <a:p>
            <a:pPr marL="971550" lvl="2"/>
            <a:r>
              <a:rPr lang="en-US" dirty="0"/>
              <a:t>IP addresses or ranges</a:t>
            </a:r>
          </a:p>
          <a:p>
            <a:pPr marL="971550" lvl="2"/>
            <a:r>
              <a:rPr lang="en-US" dirty="0"/>
              <a:t>Server names</a:t>
            </a:r>
          </a:p>
          <a:p>
            <a:pPr marL="628650" lvl="1"/>
            <a:r>
              <a:rPr lang="en-US" dirty="0"/>
              <a:t>Business information</a:t>
            </a:r>
          </a:p>
          <a:p>
            <a:pPr marL="971550" lvl="2"/>
            <a:r>
              <a:rPr lang="en-US" dirty="0"/>
              <a:t>Contract specifics and pre-release bid information</a:t>
            </a:r>
          </a:p>
          <a:p>
            <a:pPr marL="971550" lvl="2"/>
            <a:r>
              <a:rPr lang="en-US" dirty="0"/>
              <a:t>Attorney – client privileged information</a:t>
            </a:r>
          </a:p>
          <a:p>
            <a:pPr lvl="1"/>
            <a:endParaRPr lang="en-US" dirty="0"/>
          </a:p>
        </p:txBody>
      </p:sp>
      <p:pic>
        <p:nvPicPr>
          <p:cNvPr id="4" name="Picture 3">
            <a:extLst>
              <a:ext uri="{FF2B5EF4-FFF2-40B4-BE49-F238E27FC236}">
                <a16:creationId xmlns:a16="http://schemas.microsoft.com/office/drawing/2014/main" id="{12D470AE-E29E-4970-8AF3-3EAA42D2DC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5">
            <a:hlinkClick r:id="" action="ppaction://media"/>
            <a:extLst>
              <a:ext uri="{FF2B5EF4-FFF2-40B4-BE49-F238E27FC236}">
                <a16:creationId xmlns:a16="http://schemas.microsoft.com/office/drawing/2014/main" id="{14F93651-5A25-4DE7-8178-44BD160E0E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4533900"/>
            <a:ext cx="609600" cy="609600"/>
          </a:xfrm>
          <a:prstGeom prst="rect">
            <a:avLst/>
          </a:prstGeom>
        </p:spPr>
      </p:pic>
    </p:spTree>
    <p:extLst>
      <p:ext uri="{BB962C8B-B14F-4D97-AF65-F5344CB8AC3E}">
        <p14:creationId xmlns:p14="http://schemas.microsoft.com/office/powerpoint/2010/main" val="2397818494"/>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28214"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Would Data be Stolen?</a:t>
            </a:r>
          </a:p>
        </p:txBody>
      </p:sp>
      <p:sp>
        <p:nvSpPr>
          <p:cNvPr id="3" name="Content Placeholder 2"/>
          <p:cNvSpPr>
            <a:spLocks noGrp="1"/>
          </p:cNvSpPr>
          <p:nvPr>
            <p:ph idx="1"/>
          </p:nvPr>
        </p:nvSpPr>
        <p:spPr/>
        <p:txBody>
          <a:bodyPr/>
          <a:lstStyle/>
          <a:p>
            <a:r>
              <a:rPr lang="en-US" dirty="0"/>
              <a:t>For LOTS of different reasons</a:t>
            </a:r>
          </a:p>
          <a:p>
            <a:pPr lvl="1"/>
            <a:r>
              <a:rPr lang="en-US" dirty="0"/>
              <a:t>To make fraudulent purchases</a:t>
            </a:r>
          </a:p>
          <a:p>
            <a:pPr lvl="1"/>
            <a:r>
              <a:rPr lang="en-US" dirty="0"/>
              <a:t>To get loans or credit</a:t>
            </a:r>
          </a:p>
          <a:p>
            <a:pPr lvl="1"/>
            <a:r>
              <a:rPr lang="en-US" dirty="0"/>
              <a:t>To obtain healthcare</a:t>
            </a:r>
          </a:p>
          <a:p>
            <a:pPr lvl="1"/>
            <a:r>
              <a:rPr lang="en-US" dirty="0"/>
              <a:t>To create whole new identities</a:t>
            </a:r>
          </a:p>
          <a:p>
            <a:pPr lvl="1"/>
            <a:r>
              <a:rPr lang="en-US" dirty="0"/>
              <a:t>To resell to other crooks over and over</a:t>
            </a:r>
          </a:p>
        </p:txBody>
      </p:sp>
      <p:pic>
        <p:nvPicPr>
          <p:cNvPr id="4" name="Picture 3">
            <a:extLst>
              <a:ext uri="{FF2B5EF4-FFF2-40B4-BE49-F238E27FC236}">
                <a16:creationId xmlns:a16="http://schemas.microsoft.com/office/drawing/2014/main" id="{86C4995F-644B-4717-B208-7E3FFB8D20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6">
            <a:hlinkClick r:id="" action="ppaction://media"/>
            <a:extLst>
              <a:ext uri="{FF2B5EF4-FFF2-40B4-BE49-F238E27FC236}">
                <a16:creationId xmlns:a16="http://schemas.microsoft.com/office/drawing/2014/main" id="{06BF8A8E-3623-47F2-8A88-31D7CC9033F9}"/>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 y="4533900"/>
            <a:ext cx="609600" cy="609600"/>
          </a:xfrm>
          <a:prstGeom prst="rect">
            <a:avLst/>
          </a:prstGeom>
        </p:spPr>
      </p:pic>
    </p:spTree>
    <p:extLst>
      <p:ext uri="{BB962C8B-B14F-4D97-AF65-F5344CB8AC3E}">
        <p14:creationId xmlns:p14="http://schemas.microsoft.com/office/powerpoint/2010/main" val="199874620"/>
      </p:ext>
    </p:extLst>
  </p:cSld>
  <p:clrMapOvr>
    <a:masterClrMapping/>
  </p:clrMapOvr>
  <mc:AlternateContent xmlns:mc="http://schemas.openxmlformats.org/markup-compatibility/2006" xmlns:p14="http://schemas.microsoft.com/office/powerpoint/2010/main">
    <mc:Choice Requires="p14">
      <p:transition spd="slow" p14:dur="2000" advTm="45287"/>
    </mc:Choice>
    <mc:Fallback xmlns="">
      <p:transition spd="slow" advTm="4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2447"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There Other Data Breach Laws?</a:t>
            </a:r>
          </a:p>
        </p:txBody>
      </p:sp>
      <p:sp>
        <p:nvSpPr>
          <p:cNvPr id="3" name="Content Placeholder 2"/>
          <p:cNvSpPr>
            <a:spLocks noGrp="1"/>
          </p:cNvSpPr>
          <p:nvPr>
            <p:ph idx="1"/>
          </p:nvPr>
        </p:nvSpPr>
        <p:spPr/>
        <p:txBody>
          <a:bodyPr>
            <a:normAutofit lnSpcReduction="10000"/>
          </a:bodyPr>
          <a:lstStyle/>
          <a:p>
            <a:r>
              <a:rPr lang="en-US" dirty="0"/>
              <a:t>There is No National Data Breach or Data Breach Notification Law</a:t>
            </a:r>
          </a:p>
          <a:p>
            <a:r>
              <a:rPr lang="en-US" dirty="0"/>
              <a:t>But…</a:t>
            </a:r>
          </a:p>
          <a:p>
            <a:pPr lvl="1"/>
            <a:r>
              <a:rPr lang="en-US" dirty="0"/>
              <a:t>Nearly every state, including Kentucky, has its own, unique law</a:t>
            </a:r>
          </a:p>
          <a:p>
            <a:pPr lvl="1"/>
            <a:r>
              <a:rPr lang="en-US" dirty="0"/>
              <a:t>KRS 365.732, .734</a:t>
            </a:r>
          </a:p>
          <a:p>
            <a:pPr lvl="2"/>
            <a:r>
              <a:rPr lang="en-US" dirty="0"/>
              <a:t>Defines how online service providers can use student data</a:t>
            </a:r>
          </a:p>
          <a:p>
            <a:pPr lvl="2"/>
            <a:r>
              <a:rPr lang="en-US" dirty="0"/>
              <a:t>Requires parental permission for sharing by the vendor</a:t>
            </a:r>
          </a:p>
          <a:p>
            <a:pPr lvl="1"/>
            <a:r>
              <a:rPr lang="en-US" dirty="0"/>
              <a:t>The Family Education Rights Privacy Act (FERPA) </a:t>
            </a:r>
          </a:p>
          <a:p>
            <a:pPr lvl="2"/>
            <a:r>
              <a:rPr lang="en-US" dirty="0"/>
              <a:t>Really about student privacy and who can legally view student educational data</a:t>
            </a:r>
          </a:p>
          <a:p>
            <a:pPr lvl="1"/>
            <a:r>
              <a:rPr lang="en-US" dirty="0"/>
              <a:t>The Children’s Online Privacy Rule (COPPA)</a:t>
            </a:r>
          </a:p>
          <a:p>
            <a:pPr lvl="2"/>
            <a:r>
              <a:rPr lang="en-US" dirty="0"/>
              <a:t>Enforced by the Federal Trade Commission, COPPA spells out what operators of online services, commercial websites and mobile apps must do to protect the safety and privacy of children under the age of 13</a:t>
            </a:r>
          </a:p>
        </p:txBody>
      </p:sp>
      <p:pic>
        <p:nvPicPr>
          <p:cNvPr id="6" name="Picture 5">
            <a:extLst>
              <a:ext uri="{FF2B5EF4-FFF2-40B4-BE49-F238E27FC236}">
                <a16:creationId xmlns:a16="http://schemas.microsoft.com/office/drawing/2014/main" id="{28445ABA-57A3-445C-A884-C4355AF0AE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4" name="Security Presentation Slide 07">
            <a:hlinkClick r:id="" action="ppaction://media"/>
            <a:extLst>
              <a:ext uri="{FF2B5EF4-FFF2-40B4-BE49-F238E27FC236}">
                <a16:creationId xmlns:a16="http://schemas.microsoft.com/office/drawing/2014/main" id="{91B0EC6E-940E-480F-8DC6-E8F9F50A37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39" y="4533900"/>
            <a:ext cx="609600" cy="609600"/>
          </a:xfrm>
          <a:prstGeom prst="rect">
            <a:avLst/>
          </a:prstGeom>
        </p:spPr>
      </p:pic>
    </p:spTree>
    <p:extLst>
      <p:ext uri="{BB962C8B-B14F-4D97-AF65-F5344CB8AC3E}">
        <p14:creationId xmlns:p14="http://schemas.microsoft.com/office/powerpoint/2010/main" val="2130015651"/>
      </p:ext>
    </p:extLst>
  </p:cSld>
  <p:clrMapOvr>
    <a:masterClrMapping/>
  </p:clrMapOvr>
  <mc:AlternateContent xmlns:mc="http://schemas.openxmlformats.org/markup-compatibility/2006" xmlns:p14="http://schemas.microsoft.com/office/powerpoint/2010/main">
    <mc:Choice Requires="p14">
      <p:transition spd="slow" p14:dur="2000" advTm="98608"/>
    </mc:Choice>
    <mc:Fallback xmlns="">
      <p:transition spd="slow" advTm="9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8887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87C5-EA81-4F13-A9D8-CAE5F61FF495}"/>
              </a:ext>
            </a:extLst>
          </p:cNvPr>
          <p:cNvSpPr>
            <a:spLocks noGrp="1"/>
          </p:cNvSpPr>
          <p:nvPr>
            <p:ph type="title"/>
          </p:nvPr>
        </p:nvSpPr>
        <p:spPr/>
        <p:txBody>
          <a:bodyPr/>
          <a:lstStyle/>
          <a:p>
            <a:r>
              <a:rPr lang="en-US" dirty="0"/>
              <a:t>How Can I Prevent a Data Breach (1)?</a:t>
            </a:r>
          </a:p>
        </p:txBody>
      </p:sp>
      <p:sp>
        <p:nvSpPr>
          <p:cNvPr id="3" name="Content Placeholder 2">
            <a:extLst>
              <a:ext uri="{FF2B5EF4-FFF2-40B4-BE49-F238E27FC236}">
                <a16:creationId xmlns:a16="http://schemas.microsoft.com/office/drawing/2014/main" id="{BF3923A5-6AE4-48E3-8613-6FB7E3396C93}"/>
              </a:ext>
            </a:extLst>
          </p:cNvPr>
          <p:cNvSpPr>
            <a:spLocks noGrp="1"/>
          </p:cNvSpPr>
          <p:nvPr>
            <p:ph idx="1"/>
          </p:nvPr>
        </p:nvSpPr>
        <p:spPr/>
        <p:txBody>
          <a:bodyPr>
            <a:normAutofit fontScale="92500"/>
          </a:bodyPr>
          <a:lstStyle/>
          <a:p>
            <a:pPr marL="0" indent="0">
              <a:buNone/>
            </a:pPr>
            <a:r>
              <a:rPr lang="en-US" dirty="0"/>
              <a:t>Loss or theft of a USB drive, laptop, tablet or smartphone </a:t>
            </a:r>
          </a:p>
          <a:p>
            <a:r>
              <a:rPr lang="en-US" dirty="0"/>
              <a:t>How to prevent this breach:</a:t>
            </a:r>
          </a:p>
          <a:p>
            <a:pPr lvl="1"/>
            <a:r>
              <a:rPr lang="en-US" dirty="0"/>
              <a:t>DO NOT save or store top secret information on these devices in the first place</a:t>
            </a:r>
          </a:p>
          <a:p>
            <a:pPr lvl="1"/>
            <a:r>
              <a:rPr lang="en-US" dirty="0"/>
              <a:t>DO NOT leave valuables on the seat or visible in your car; lock them in the trunk</a:t>
            </a:r>
          </a:p>
          <a:p>
            <a:pPr lvl="1"/>
            <a:r>
              <a:rPr lang="en-US" dirty="0"/>
              <a:t>Encrypt the device, or the top secret Information on your device. If it’s encrypted, it does not cause a data breach as long as the password isn’t available</a:t>
            </a:r>
          </a:p>
          <a:p>
            <a:r>
              <a:rPr lang="en-US" dirty="0"/>
              <a:t>Example: PI is downloaded to a laptop and then the laptop is lost or stolen from your car, a school function or your home. It won’t matter that the thief was only looking to sell the laptop; if there’s P.I. on the device, that’s a breach.</a:t>
            </a:r>
          </a:p>
        </p:txBody>
      </p:sp>
      <p:pic>
        <p:nvPicPr>
          <p:cNvPr id="4" name="Picture 3">
            <a:extLst>
              <a:ext uri="{FF2B5EF4-FFF2-40B4-BE49-F238E27FC236}">
                <a16:creationId xmlns:a16="http://schemas.microsoft.com/office/drawing/2014/main" id="{9722B133-57B1-4917-A9FF-857107671B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8">
            <a:hlinkClick r:id="" action="ppaction://media"/>
            <a:extLst>
              <a:ext uri="{FF2B5EF4-FFF2-40B4-BE49-F238E27FC236}">
                <a16:creationId xmlns:a16="http://schemas.microsoft.com/office/drawing/2014/main" id="{625317E6-451E-492B-A587-272170B9EDC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4533900"/>
            <a:ext cx="609600" cy="609600"/>
          </a:xfrm>
          <a:prstGeom prst="rect">
            <a:avLst/>
          </a:prstGeom>
        </p:spPr>
      </p:pic>
    </p:spTree>
    <p:extLst>
      <p:ext uri="{BB962C8B-B14F-4D97-AF65-F5344CB8AC3E}">
        <p14:creationId xmlns:p14="http://schemas.microsoft.com/office/powerpoint/2010/main" val="2250922286"/>
      </p:ext>
    </p:extLst>
  </p:cSld>
  <p:clrMapOvr>
    <a:masterClrMapping/>
  </p:clrMapOvr>
  <mc:AlternateContent xmlns:mc="http://schemas.openxmlformats.org/markup-compatibility/2006" xmlns:p14="http://schemas.microsoft.com/office/powerpoint/2010/main">
    <mc:Choice Requires="p14">
      <p:transition spd="slow" p14:dur="2000" advTm="68383"/>
    </mc:Choice>
    <mc:Fallback xmlns="">
      <p:transition spd="slow" advTm="6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5928"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033E-EAE5-4450-892A-3495A8C31BD3}"/>
              </a:ext>
            </a:extLst>
          </p:cNvPr>
          <p:cNvSpPr>
            <a:spLocks noGrp="1"/>
          </p:cNvSpPr>
          <p:nvPr>
            <p:ph type="title"/>
          </p:nvPr>
        </p:nvSpPr>
        <p:spPr/>
        <p:txBody>
          <a:bodyPr/>
          <a:lstStyle/>
          <a:p>
            <a:r>
              <a:rPr lang="en-US" dirty="0"/>
              <a:t>How Can I Prevent a Data Breach (2)?</a:t>
            </a:r>
          </a:p>
        </p:txBody>
      </p:sp>
      <p:sp>
        <p:nvSpPr>
          <p:cNvPr id="3" name="Content Placeholder 2">
            <a:extLst>
              <a:ext uri="{FF2B5EF4-FFF2-40B4-BE49-F238E27FC236}">
                <a16:creationId xmlns:a16="http://schemas.microsoft.com/office/drawing/2014/main" id="{E236A2A3-E36D-4A8F-8DF8-775AF04E602B}"/>
              </a:ext>
            </a:extLst>
          </p:cNvPr>
          <p:cNvSpPr>
            <a:spLocks noGrp="1"/>
          </p:cNvSpPr>
          <p:nvPr>
            <p:ph idx="1"/>
          </p:nvPr>
        </p:nvSpPr>
        <p:spPr/>
        <p:txBody>
          <a:bodyPr>
            <a:normAutofit fontScale="92500" lnSpcReduction="20000"/>
          </a:bodyPr>
          <a:lstStyle/>
          <a:p>
            <a:pPr marL="0" indent="0">
              <a:buNone/>
            </a:pPr>
            <a:r>
              <a:rPr lang="en-US" dirty="0"/>
              <a:t>Phishing Attacks</a:t>
            </a:r>
          </a:p>
          <a:p>
            <a:r>
              <a:rPr lang="en-US" dirty="0"/>
              <a:t>How to prevent the breach:</a:t>
            </a:r>
          </a:p>
          <a:p>
            <a:pPr lvl="1"/>
            <a:r>
              <a:rPr lang="en-US" dirty="0"/>
              <a:t>DO NOT share your password with anyone. No reputable company will EVER ask for your password</a:t>
            </a:r>
          </a:p>
          <a:p>
            <a:pPr lvl="1"/>
            <a:r>
              <a:rPr lang="en-US" dirty="0"/>
              <a:t>DO NOT click on links or documents you aren’t expecting - Be savvy</a:t>
            </a:r>
          </a:p>
          <a:p>
            <a:pPr lvl="1"/>
            <a:r>
              <a:rPr lang="en-US" dirty="0"/>
              <a:t>DO NOT casually browse the web or check personal email from a computer or server that is used for collecting and managing top secret data, such Infinite Campus, financial, or cafeteria programs</a:t>
            </a:r>
          </a:p>
          <a:p>
            <a:r>
              <a:rPr lang="en-US" dirty="0"/>
              <a:t>Phishing is a crime in which the attacker tries to trick you into downloading malware or sharing private information, such as password or SSN, by masquerading as a helpdesk, a company or even a person you know. If you fall for their trick, then the attacker has access to your accounts, your computer, or both.</a:t>
            </a:r>
          </a:p>
        </p:txBody>
      </p:sp>
      <p:pic>
        <p:nvPicPr>
          <p:cNvPr id="4" name="Picture 3">
            <a:extLst>
              <a:ext uri="{FF2B5EF4-FFF2-40B4-BE49-F238E27FC236}">
                <a16:creationId xmlns:a16="http://schemas.microsoft.com/office/drawing/2014/main" id="{7B9BCE6D-62A4-422C-8F36-75C0CD5C374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365522"/>
            <a:ext cx="952500" cy="952500"/>
          </a:xfrm>
          <a:prstGeom prst="rect">
            <a:avLst/>
          </a:prstGeom>
        </p:spPr>
      </p:pic>
      <p:pic>
        <p:nvPicPr>
          <p:cNvPr id="5" name="Security Presentation Slide 09">
            <a:hlinkClick r:id="" action="ppaction://media"/>
            <a:extLst>
              <a:ext uri="{FF2B5EF4-FFF2-40B4-BE49-F238E27FC236}">
                <a16:creationId xmlns:a16="http://schemas.microsoft.com/office/drawing/2014/main" id="{EFB5B6E4-6DD5-460A-BB97-6CA7851E31E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40" y="4533900"/>
            <a:ext cx="609600" cy="609600"/>
          </a:xfrm>
          <a:prstGeom prst="rect">
            <a:avLst/>
          </a:prstGeom>
        </p:spPr>
      </p:pic>
    </p:spTree>
    <p:extLst>
      <p:ext uri="{BB962C8B-B14F-4D97-AF65-F5344CB8AC3E}">
        <p14:creationId xmlns:p14="http://schemas.microsoft.com/office/powerpoint/2010/main" val="200966601"/>
      </p:ext>
    </p:extLst>
  </p:cSld>
  <p:clrMapOvr>
    <a:masterClrMapping/>
  </p:clrMapOvr>
  <mc:AlternateContent xmlns:mc="http://schemas.openxmlformats.org/markup-compatibility/2006" xmlns:p14="http://schemas.microsoft.com/office/powerpoint/2010/main">
    <mc:Choice Requires="p14">
      <p:transition spd="slow" p14:dur="2000" advTm="73719"/>
    </mc:Choice>
    <mc:Fallback xmlns="">
      <p:transition spd="slow" advTm="7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8560" objId="5"/>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CA71EB3122200C47907299EF37B8FC2B" ma:contentTypeVersion="28" ma:contentTypeDescription="" ma:contentTypeScope="" ma:versionID="f917c4351b0222b5d5ee7864b3c822e8">
  <xsd:schema xmlns:xsd="http://www.w3.org/2001/XMLSchema" xmlns:xs="http://www.w3.org/2001/XMLSchema" xmlns:p="http://schemas.microsoft.com/office/2006/metadata/properties" xmlns:ns1="http://schemas.microsoft.com/sharepoint/v3" xmlns:ns2="3a62de7d-ba57-4f43-9dae-9623ba637be0" xmlns:ns3="277738fc-c7ea-4036-9cfe-2a0160f9aac1" targetNamespace="http://schemas.microsoft.com/office/2006/metadata/properties" ma:root="true" ma:fieldsID="66c82ce7bef1721c142f473164d0f2fe" ns1:_="" ns2:_="" ns3:_="">
    <xsd:import namespace="http://schemas.microsoft.com/sharepoint/v3"/>
    <xsd:import namespace="3a62de7d-ba57-4f43-9dae-9623ba637be0"/>
    <xsd:import namespace="277738fc-c7ea-4036-9cfe-2a0160f9aac1"/>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3:Division"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7738fc-c7ea-4036-9cfe-2a0160f9aac1" elementFormDefault="qualified">
    <xsd:import namespace="http://schemas.microsoft.com/office/2006/documentManagement/types"/>
    <xsd:import namespace="http://schemas.microsoft.com/office/infopath/2007/PartnerControls"/>
    <xsd:element name="Division" ma:index="25" nillable="true" ma:displayName="Division" ma:default="None selected" ma:format="Dropdown" ma:internalName="Division">
      <xsd:simpleType>
        <xsd:union memberTypes="dms:Text">
          <xsd:simpleType>
            <xsd:restriction base="dms:Choice">
              <xsd:enumeration value="None selected"/>
              <xsd:enumeration value="OET"/>
              <xsd:enumeration value="OET-Security"/>
              <xsd:enumeration value="SDS"/>
              <xsd:enumeration value="STPPM"/>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OET - Office of Education Technology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Division xmlns="277738fc-c7ea-4036-9cfe-2a0160f9aac1">OET-Security</Division>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2021-10-07T04:00:00+00:00</Publication_x0020_Date>
    <Audience1 xmlns="3a62de7d-ba57-4f43-9dae-9623ba637be0"/>
    <_dlc_DocId xmlns="3a62de7d-ba57-4f43-9dae-9623ba637be0">KYED-116-1045</_dlc_DocId>
    <_dlc_DocIdUrl xmlns="3a62de7d-ba57-4f43-9dae-9623ba637be0">
      <Url>https://www.education.ky.gov/districts/tech/_layouts/15/DocIdRedir.aspx?ID=KYED-116-1045</Url>
      <Description>KYED-116-1045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9EDCD30-89A2-4CBE-81D6-B23D87E0FBA3}">
  <ds:schemaRefs>
    <ds:schemaRef ds:uri="http://schemas.microsoft.com/sharepoint/v3/contenttype/forms"/>
  </ds:schemaRefs>
</ds:datastoreItem>
</file>

<file path=customXml/itemProps2.xml><?xml version="1.0" encoding="utf-8"?>
<ds:datastoreItem xmlns:ds="http://schemas.openxmlformats.org/officeDocument/2006/customXml" ds:itemID="{01C3414E-3D6D-4B75-8E47-B2909175087E}"/>
</file>

<file path=customXml/itemProps3.xml><?xml version="1.0" encoding="utf-8"?>
<ds:datastoreItem xmlns:ds="http://schemas.openxmlformats.org/officeDocument/2006/customXml" ds:itemID="{43F296FB-DCBD-4850-AD7C-DB2E7BB62C75}">
  <ds:schemaRefs>
    <ds:schemaRef ds:uri="http://schemas.openxmlformats.org/package/2006/metadata/core-properties"/>
    <ds:schemaRef ds:uri="http://schemas.microsoft.com/office/2006/metadata/properties"/>
    <ds:schemaRef ds:uri="http://purl.org/dc/terms/"/>
    <ds:schemaRef ds:uri="http://schemas.microsoft.com/sharepoint/v3/fields"/>
    <ds:schemaRef ds:uri="http://schemas.microsoft.com/sharepoint/v3"/>
    <ds:schemaRef ds:uri="http://schemas.microsoft.com/office/2006/documentManagement/types"/>
    <ds:schemaRef ds:uri="http://purl.org/dc/elements/1.1/"/>
    <ds:schemaRef ds:uri="http://www.w3.org/XML/1998/namespace"/>
    <ds:schemaRef ds:uri="http://purl.org/dc/dcmitype/"/>
    <ds:schemaRef ds:uri="http://schemas.microsoft.com/office/infopath/2007/PartnerControls"/>
    <ds:schemaRef ds:uri="717EC592-2BB7-4F65-99F4-4B43955C62AB"/>
  </ds:schemaRefs>
</ds:datastoreItem>
</file>

<file path=customXml/itemProps4.xml><?xml version="1.0" encoding="utf-8"?>
<ds:datastoreItem xmlns:ds="http://schemas.openxmlformats.org/officeDocument/2006/customXml" ds:itemID="{B72F87FE-E127-4ABA-8DDC-E76778CFC918}"/>
</file>

<file path=docProps/app.xml><?xml version="1.0" encoding="utf-8"?>
<Properties xmlns="http://schemas.openxmlformats.org/officeDocument/2006/extended-properties" xmlns:vt="http://schemas.openxmlformats.org/officeDocument/2006/docPropsVTypes">
  <Template/>
  <TotalTime>0</TotalTime>
  <Words>3467</Words>
  <Application>Microsoft Office PowerPoint</Application>
  <PresentationFormat>On-screen Show (16:9)</PresentationFormat>
  <Paragraphs>186</Paragraphs>
  <Slides>13</Slides>
  <Notes>13</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Was That a Data Breach?</vt:lpstr>
      <vt:lpstr>What IS a Data Breach?</vt:lpstr>
      <vt:lpstr>Are There Examples of Kentucky K12 Data Breaches?</vt:lpstr>
      <vt:lpstr>What Data Would Cause a Data Breach?</vt:lpstr>
      <vt:lpstr>Are Any Other Data Top Secret?</vt:lpstr>
      <vt:lpstr>Why Would Data be Stolen?</vt:lpstr>
      <vt:lpstr>Are There Other Data Breach Laws?</vt:lpstr>
      <vt:lpstr>How Can I Prevent a Data Breach (1)?</vt:lpstr>
      <vt:lpstr>How Can I Prevent a Data Breach (2)?</vt:lpstr>
      <vt:lpstr>How Can I Prevent a Data Breach (3)?</vt:lpstr>
      <vt:lpstr>How Can I Prevent a Data Breach (4)?</vt:lpstr>
      <vt:lpstr>What Should I Do if I Find a Data Breach?</vt:lpstr>
      <vt:lpstr>Questions? Reach out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2021-09-13T03:58:46Z</dcterms:created>
  <dcterms:modified xsi:type="dcterms:W3CDTF">2021-10-07T15:34:57Z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0x0101001BEB557DBE01834EAB47A683706DCD5B00CA71EB3122200C47907299EF37B8FC2B</vt:lpwstr>
  </property>
  <property fmtid="{D5CDD505-2E9C-101B-9397-08002B2CF9AE}" pid="3" name="_dlc_DocIdItemGuid">
    <vt:lpwstr>f09cd642-1f73-4585-b26c-38ff653b995c</vt:lpwstr>
  </property>
</Properties>
</file>