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sldIdLst>
    <p:sldId id="263" r:id="rId6"/>
    <p:sldId id="256" r:id="rId7"/>
    <p:sldId id="257" r:id="rId8"/>
    <p:sldId id="259" r:id="rId9"/>
    <p:sldId id="262" r:id="rId10"/>
    <p:sldId id="264" r:id="rId11"/>
    <p:sldId id="265" r:id="rId12"/>
    <p:sldId id="270" r:id="rId13"/>
    <p:sldId id="271"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10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145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7B8CA0E-3C72-450A-9999-652FFE2A7589}" type="datetimeFigureOut">
              <a:rPr lang="en-US" smtClean="0"/>
              <a:t>08/21/2019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254915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599273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77880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559335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33780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2275075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3187080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116039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210415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B8CA0E-3C72-450A-9999-652FFE2A7589}" type="datetimeFigureOut">
              <a:rPr lang="en-US" smtClean="0"/>
              <a:t>08/21/2019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211369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B8CA0E-3C72-450A-9999-652FFE2A7589}" type="datetimeFigureOut">
              <a:rPr lang="en-US" smtClean="0"/>
              <a:t>08/21/2019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207905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B8CA0E-3C72-450A-9999-652FFE2A7589}" type="datetimeFigureOut">
              <a:rPr lang="en-US" smtClean="0"/>
              <a:t>08/21/2019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4122709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B8CA0E-3C72-450A-9999-652FFE2A7589}" type="datetimeFigureOut">
              <a:rPr lang="en-US" smtClean="0"/>
              <a:t>08/21/2019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66769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8CA0E-3C72-450A-9999-652FFE2A7589}" type="datetimeFigureOut">
              <a:rPr lang="en-US" smtClean="0"/>
              <a:t>08/21/2019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3885384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B8CA0E-3C72-450A-9999-652FFE2A7589}" type="datetimeFigureOut">
              <a:rPr lang="en-US" smtClean="0"/>
              <a:t>08/21/2019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183962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B8CA0E-3C72-450A-9999-652FFE2A7589}" type="datetimeFigureOut">
              <a:rPr lang="en-US" smtClean="0"/>
              <a:t>08/21/2019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A15-D286-4711-BF50-D03AAD2D7FB0}" type="slidenum">
              <a:rPr lang="en-US" smtClean="0"/>
              <a:t>‹#›</a:t>
            </a:fld>
            <a:endParaRPr lang="en-US"/>
          </a:p>
        </p:txBody>
      </p:sp>
    </p:spTree>
    <p:extLst>
      <p:ext uri="{BB962C8B-B14F-4D97-AF65-F5344CB8AC3E}">
        <p14:creationId xmlns:p14="http://schemas.microsoft.com/office/powerpoint/2010/main" val="2264829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7B8CA0E-3C72-450A-9999-652FFE2A7589}" type="datetimeFigureOut">
              <a:rPr lang="en-US" smtClean="0"/>
              <a:t>08/21/2019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F04BA15-D286-4711-BF50-D03AAD2D7FB0}" type="slidenum">
              <a:rPr lang="en-US" smtClean="0"/>
              <a:t>‹#›</a:t>
            </a:fld>
            <a:endParaRPr lang="en-US"/>
          </a:p>
        </p:txBody>
      </p:sp>
    </p:spTree>
    <p:extLst>
      <p:ext uri="{BB962C8B-B14F-4D97-AF65-F5344CB8AC3E}">
        <p14:creationId xmlns:p14="http://schemas.microsoft.com/office/powerpoint/2010/main" val="530531261"/>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my.Monroe@education.ky.gov" TargetMode="External"/><Relationship Id="rId7" Type="http://schemas.openxmlformats.org/officeDocument/2006/relationships/hyperlink" Target="mailto:teri.mason@education.ky.gov" TargetMode="External"/><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hyperlink" Target="mailto:thelma.hawkins@education.ky.gov" TargetMode="External"/><Relationship Id="rId5" Type="http://schemas.openxmlformats.org/officeDocument/2006/relationships/hyperlink" Target="mailto:jason.Camden@education.ky.gov" TargetMode="External"/><Relationship Id="rId4" Type="http://schemas.openxmlformats.org/officeDocument/2006/relationships/hyperlink" Target="mailto:Jason.Kendall@education.ky.go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Kentucky Department of Education logo: Every Child Proficient &amp; Prepared for Success."/>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186163" y="4664139"/>
            <a:ext cx="1405354" cy="1591956"/>
          </a:xfrm>
          <a:prstGeom prst="rect">
            <a:avLst/>
          </a:prstGeom>
        </p:spPr>
      </p:pic>
      <p:sp>
        <p:nvSpPr>
          <p:cNvPr id="3" name="Subtitle 2"/>
          <p:cNvSpPr>
            <a:spLocks noGrp="1"/>
          </p:cNvSpPr>
          <p:nvPr>
            <p:ph type="subTitle" idx="1"/>
          </p:nvPr>
        </p:nvSpPr>
        <p:spPr/>
        <p:txBody>
          <a:bodyPr>
            <a:normAutofit fontScale="92500"/>
          </a:bodyPr>
          <a:lstStyle/>
          <a:p>
            <a:r>
              <a:rPr lang="en-US" dirty="0">
                <a:solidFill>
                  <a:schemeClr val="bg1"/>
                </a:solidFill>
              </a:rPr>
              <a:t>Amy Monroe, Procurement</a:t>
            </a:r>
          </a:p>
          <a:p>
            <a:r>
              <a:rPr lang="en-US" dirty="0">
                <a:solidFill>
                  <a:schemeClr val="bg1"/>
                </a:solidFill>
              </a:rPr>
              <a:t>Teri Mason, Budgets</a:t>
            </a:r>
          </a:p>
          <a:p>
            <a:r>
              <a:rPr lang="en-US" dirty="0">
                <a:solidFill>
                  <a:schemeClr val="bg1"/>
                </a:solidFill>
              </a:rPr>
              <a:t>Thelma Hawkins, Grants Management</a:t>
            </a:r>
          </a:p>
          <a:p>
            <a:r>
              <a:rPr lang="en-US" dirty="0">
                <a:solidFill>
                  <a:schemeClr val="bg1"/>
                </a:solidFill>
              </a:rPr>
              <a:t>Karen Wirth, Budgets and Financial Management</a:t>
            </a:r>
          </a:p>
        </p:txBody>
      </p:sp>
      <p:sp>
        <p:nvSpPr>
          <p:cNvPr id="2" name="Title 1"/>
          <p:cNvSpPr>
            <a:spLocks noGrp="1"/>
          </p:cNvSpPr>
          <p:nvPr>
            <p:ph type="ctrTitle"/>
          </p:nvPr>
        </p:nvSpPr>
        <p:spPr/>
        <p:txBody>
          <a:bodyPr>
            <a:normAutofit fontScale="90000"/>
          </a:bodyPr>
          <a:lstStyle/>
          <a:p>
            <a:r>
              <a:rPr lang="en-US" dirty="0"/>
              <a:t>Personal Service Contracts Memorandums of Agreement Process</a:t>
            </a:r>
          </a:p>
        </p:txBody>
      </p:sp>
    </p:spTree>
    <p:extLst>
      <p:ext uri="{BB962C8B-B14F-4D97-AF65-F5344CB8AC3E}">
        <p14:creationId xmlns:p14="http://schemas.microsoft.com/office/powerpoint/2010/main" val="71484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410281" y="4995833"/>
            <a:ext cx="1405354" cy="1591956"/>
          </a:xfrm>
          <a:prstGeom prst="rect">
            <a:avLst/>
          </a:prstGeom>
        </p:spPr>
      </p:pic>
      <p:sp>
        <p:nvSpPr>
          <p:cNvPr id="3" name="Content Placeholder 2"/>
          <p:cNvSpPr>
            <a:spLocks noGrp="1"/>
          </p:cNvSpPr>
          <p:nvPr>
            <p:ph idx="1"/>
          </p:nvPr>
        </p:nvSpPr>
        <p:spPr>
          <a:xfrm>
            <a:off x="1114518" y="2103717"/>
            <a:ext cx="8534400" cy="4484072"/>
          </a:xfrm>
        </p:spPr>
        <p:txBody>
          <a:bodyPr>
            <a:normAutofit fontScale="92500" lnSpcReduction="20000"/>
          </a:bodyPr>
          <a:lstStyle/>
          <a:p>
            <a:r>
              <a:rPr lang="en-US" sz="2300" dirty="0">
                <a:solidFill>
                  <a:schemeClr val="bg1"/>
                </a:solidFill>
              </a:rPr>
              <a:t>RFP’s become PSC’s</a:t>
            </a:r>
          </a:p>
          <a:p>
            <a:r>
              <a:rPr lang="en-US" sz="2300" dirty="0">
                <a:solidFill>
                  <a:schemeClr val="bg1"/>
                </a:solidFill>
              </a:rPr>
              <a:t>RFA’s become MOA’s</a:t>
            </a:r>
          </a:p>
          <a:p>
            <a:r>
              <a:rPr lang="en-US" sz="2300" dirty="0">
                <a:solidFill>
                  <a:schemeClr val="bg1"/>
                </a:solidFill>
              </a:rPr>
              <a:t>When considering a contract, think Who, What, Where, When and How.</a:t>
            </a:r>
          </a:p>
          <a:p>
            <a:r>
              <a:rPr lang="en-US" sz="2300" dirty="0">
                <a:solidFill>
                  <a:schemeClr val="bg1"/>
                </a:solidFill>
              </a:rPr>
              <a:t>Your budget analyst will need 6 – 8 weeks to process your contract once all information is received in the budget office.</a:t>
            </a:r>
          </a:p>
          <a:p>
            <a:r>
              <a:rPr lang="en-US" sz="2300" dirty="0">
                <a:solidFill>
                  <a:schemeClr val="bg1"/>
                </a:solidFill>
              </a:rPr>
              <a:t>As a program owner –</a:t>
            </a:r>
          </a:p>
          <a:p>
            <a:pPr lvl="1"/>
            <a:r>
              <a:rPr lang="en-US" sz="2300" dirty="0">
                <a:solidFill>
                  <a:schemeClr val="bg1"/>
                </a:solidFill>
              </a:rPr>
              <a:t>use the Financial Routing System to include comments that would assist in acquiring approvals;</a:t>
            </a:r>
          </a:p>
          <a:p>
            <a:pPr lvl="1"/>
            <a:r>
              <a:rPr lang="en-US" sz="2300" dirty="0">
                <a:solidFill>
                  <a:schemeClr val="bg1"/>
                </a:solidFill>
              </a:rPr>
              <a:t> it will be your responsibility to hold vendors accountable to perform the agreed upon services, through reports and invoices;</a:t>
            </a:r>
          </a:p>
          <a:p>
            <a:pPr lvl="1"/>
            <a:r>
              <a:rPr lang="en-US" sz="2300" dirty="0">
                <a:solidFill>
                  <a:schemeClr val="bg1"/>
                </a:solidFill>
              </a:rPr>
              <a:t>know your budget analyst!</a:t>
            </a:r>
          </a:p>
          <a:p>
            <a:pPr marL="0" indent="0">
              <a:buNone/>
            </a:pPr>
            <a:endParaRPr lang="en-US" dirty="0"/>
          </a:p>
          <a:p>
            <a:pPr marL="0" indent="0">
              <a:buNone/>
            </a:pPr>
            <a:endParaRPr lang="en-US" dirty="0"/>
          </a:p>
        </p:txBody>
      </p:sp>
      <p:sp>
        <p:nvSpPr>
          <p:cNvPr id="2" name="Title 1"/>
          <p:cNvSpPr>
            <a:spLocks noGrp="1"/>
          </p:cNvSpPr>
          <p:nvPr>
            <p:ph type="title"/>
          </p:nvPr>
        </p:nvSpPr>
        <p:spPr>
          <a:xfrm>
            <a:off x="1114518" y="596650"/>
            <a:ext cx="8534400" cy="1507067"/>
          </a:xfrm>
        </p:spPr>
        <p:txBody>
          <a:bodyPr>
            <a:normAutofit/>
          </a:bodyPr>
          <a:lstStyle/>
          <a:p>
            <a:r>
              <a:rPr lang="en-US" sz="4100" dirty="0"/>
              <a:t>In Conclusion…</a:t>
            </a:r>
          </a:p>
        </p:txBody>
      </p:sp>
    </p:spTree>
    <p:extLst>
      <p:ext uri="{BB962C8B-B14F-4D97-AF65-F5344CB8AC3E}">
        <p14:creationId xmlns:p14="http://schemas.microsoft.com/office/powerpoint/2010/main" val="904733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Kentucky Department of Education logo: Every Child Proficient &amp; Prepared for Success."/>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446139" y="5022727"/>
            <a:ext cx="1405354" cy="1591956"/>
          </a:xfrm>
          <a:prstGeom prst="rect">
            <a:avLst/>
          </a:prstGeom>
        </p:spPr>
      </p:pic>
      <p:sp>
        <p:nvSpPr>
          <p:cNvPr id="3" name="Content Placeholder 2"/>
          <p:cNvSpPr>
            <a:spLocks noGrp="1"/>
          </p:cNvSpPr>
          <p:nvPr>
            <p:ph idx="1"/>
          </p:nvPr>
        </p:nvSpPr>
        <p:spPr>
          <a:xfrm>
            <a:off x="764894" y="2765612"/>
            <a:ext cx="9517624" cy="3615267"/>
          </a:xfrm>
        </p:spPr>
        <p:txBody>
          <a:bodyPr>
            <a:normAutofit fontScale="92500" lnSpcReduction="10000"/>
          </a:bodyPr>
          <a:lstStyle/>
          <a:p>
            <a:pPr marL="457200" lvl="1" indent="0">
              <a:buNone/>
            </a:pPr>
            <a:r>
              <a:rPr lang="en-US" sz="3600" dirty="0">
                <a:solidFill>
                  <a:schemeClr val="bg1"/>
                </a:solidFill>
              </a:rPr>
              <a:t>For questions regarding Procurement:</a:t>
            </a:r>
          </a:p>
          <a:p>
            <a:pPr lvl="1"/>
            <a:r>
              <a:rPr lang="en-US" sz="1900" dirty="0">
                <a:solidFill>
                  <a:schemeClr val="bg1"/>
                </a:solidFill>
              </a:rPr>
              <a:t>RFP’s – Amy Monroe at </a:t>
            </a:r>
            <a:r>
              <a:rPr lang="en-US" sz="1900" dirty="0">
                <a:solidFill>
                  <a:schemeClr val="bg1"/>
                </a:solidFill>
                <a:hlinkClick r:id="rId3"/>
              </a:rPr>
              <a:t>amy.Monroe@education.ky.gov</a:t>
            </a:r>
            <a:endParaRPr lang="en-US" sz="1900" dirty="0">
              <a:solidFill>
                <a:schemeClr val="bg1"/>
              </a:solidFill>
            </a:endParaRPr>
          </a:p>
          <a:p>
            <a:pPr lvl="1"/>
            <a:r>
              <a:rPr lang="en-US" sz="1900" dirty="0">
                <a:solidFill>
                  <a:schemeClr val="bg1"/>
                </a:solidFill>
              </a:rPr>
              <a:t>RFA’s – Jason Kendall at </a:t>
            </a:r>
            <a:r>
              <a:rPr lang="en-US" sz="1900" dirty="0">
                <a:solidFill>
                  <a:schemeClr val="bg1"/>
                </a:solidFill>
                <a:hlinkClick r:id="rId4"/>
              </a:rPr>
              <a:t>Jason.Kendall@education.ky.gov</a:t>
            </a:r>
            <a:r>
              <a:rPr lang="en-US" sz="1900" dirty="0">
                <a:solidFill>
                  <a:schemeClr val="bg1"/>
                </a:solidFill>
              </a:rPr>
              <a:t> or Jason Camden at </a:t>
            </a:r>
            <a:r>
              <a:rPr lang="en-US" sz="1900" dirty="0">
                <a:solidFill>
                  <a:schemeClr val="bg1"/>
                </a:solidFill>
                <a:hlinkClick r:id="rId5"/>
              </a:rPr>
              <a:t>jason.Camden@education.ky.gov</a:t>
            </a:r>
            <a:endParaRPr lang="en-US" sz="1900" dirty="0">
              <a:solidFill>
                <a:schemeClr val="bg1"/>
              </a:solidFill>
            </a:endParaRPr>
          </a:p>
          <a:p>
            <a:pPr lvl="1"/>
            <a:endParaRPr lang="en-US" dirty="0">
              <a:solidFill>
                <a:schemeClr val="bg1"/>
              </a:solidFill>
            </a:endParaRPr>
          </a:p>
          <a:p>
            <a:pPr marL="457200" lvl="1" indent="0">
              <a:buNone/>
            </a:pPr>
            <a:r>
              <a:rPr lang="en-US" sz="3600" dirty="0">
                <a:solidFill>
                  <a:schemeClr val="bg1"/>
                </a:solidFill>
              </a:rPr>
              <a:t>For questions regarding Funding:</a:t>
            </a:r>
          </a:p>
          <a:p>
            <a:pPr lvl="1"/>
            <a:r>
              <a:rPr lang="en-US" sz="1900" dirty="0">
                <a:solidFill>
                  <a:schemeClr val="bg1"/>
                </a:solidFill>
              </a:rPr>
              <a:t>Federal funds – Thelma Hawkins at </a:t>
            </a:r>
            <a:r>
              <a:rPr lang="en-US" sz="1900" dirty="0">
                <a:solidFill>
                  <a:schemeClr val="bg1"/>
                </a:solidFill>
                <a:hlinkClick r:id="rId6"/>
              </a:rPr>
              <a:t>thelma.hawkins@education.ky.gov</a:t>
            </a:r>
            <a:endParaRPr lang="en-US" sz="1900" dirty="0">
              <a:solidFill>
                <a:schemeClr val="bg1"/>
              </a:solidFill>
            </a:endParaRPr>
          </a:p>
          <a:p>
            <a:pPr lvl="1"/>
            <a:r>
              <a:rPr lang="en-US" sz="1900" dirty="0">
                <a:solidFill>
                  <a:schemeClr val="bg1"/>
                </a:solidFill>
              </a:rPr>
              <a:t>General/Restricted funds – Teri Mason at </a:t>
            </a:r>
            <a:r>
              <a:rPr lang="en-US" sz="1900" dirty="0">
                <a:solidFill>
                  <a:schemeClr val="bg1"/>
                </a:solidFill>
                <a:hlinkClick r:id="rId7"/>
              </a:rPr>
              <a:t>teri.mason@education.ky.gov</a:t>
            </a:r>
            <a:endParaRPr lang="en-US" sz="1900" dirty="0">
              <a:solidFill>
                <a:schemeClr val="bg1"/>
              </a:solidFill>
            </a:endParaRPr>
          </a:p>
          <a:p>
            <a:pPr marL="457200" lvl="1" indent="0">
              <a:buNone/>
            </a:pPr>
            <a:endParaRPr lang="en-US" dirty="0"/>
          </a:p>
          <a:p>
            <a:pPr marL="457200" lvl="1" indent="0">
              <a:buNone/>
            </a:pPr>
            <a:endParaRPr lang="en-US" dirty="0"/>
          </a:p>
          <a:p>
            <a:pPr lvl="1"/>
            <a:endParaRPr lang="en-US" dirty="0"/>
          </a:p>
          <a:p>
            <a:pPr lvl="1"/>
            <a:endParaRPr lang="en-US" dirty="0"/>
          </a:p>
        </p:txBody>
      </p:sp>
      <p:sp>
        <p:nvSpPr>
          <p:cNvPr id="2" name="Title 1"/>
          <p:cNvSpPr>
            <a:spLocks noGrp="1"/>
          </p:cNvSpPr>
          <p:nvPr>
            <p:ph type="title"/>
          </p:nvPr>
        </p:nvSpPr>
        <p:spPr>
          <a:xfrm>
            <a:off x="1216061" y="345638"/>
            <a:ext cx="8534400" cy="1507067"/>
          </a:xfrm>
        </p:spPr>
        <p:txBody>
          <a:bodyPr>
            <a:normAutofit/>
          </a:bodyPr>
          <a:lstStyle/>
          <a:p>
            <a:r>
              <a:rPr lang="en-US" sz="4100" dirty="0"/>
              <a:t>Budget and Financial Management Contacts</a:t>
            </a:r>
          </a:p>
        </p:txBody>
      </p:sp>
    </p:spTree>
    <p:extLst>
      <p:ext uri="{BB962C8B-B14F-4D97-AF65-F5344CB8AC3E}">
        <p14:creationId xmlns:p14="http://schemas.microsoft.com/office/powerpoint/2010/main" val="10166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186163" y="4664139"/>
            <a:ext cx="1405354" cy="1591956"/>
          </a:xfrm>
          <a:prstGeom prst="rect">
            <a:avLst/>
          </a:prstGeom>
        </p:spPr>
      </p:pic>
      <p:sp>
        <p:nvSpPr>
          <p:cNvPr id="3" name="Subtitle 2"/>
          <p:cNvSpPr>
            <a:spLocks noGrp="1"/>
          </p:cNvSpPr>
          <p:nvPr>
            <p:ph type="subTitle" idx="1"/>
          </p:nvPr>
        </p:nvSpPr>
        <p:spPr>
          <a:xfrm>
            <a:off x="1524000" y="2213811"/>
            <a:ext cx="9144000" cy="3043989"/>
          </a:xfrm>
        </p:spPr>
        <p:txBody>
          <a:bodyPr>
            <a:normAutofit/>
          </a:bodyPr>
          <a:lstStyle/>
          <a:p>
            <a:pPr algn="just"/>
            <a:r>
              <a:rPr lang="en-US" altLang="en-US" dirty="0">
                <a:solidFill>
                  <a:schemeClr val="bg1"/>
                </a:solidFill>
              </a:rPr>
              <a:t>"Personal service contract" means an agreement whereby an individual, firm, partnership, or corporation is to perform certain services requiring professional skill or professional judgment for a specified period of time at a price agreed upon. It includes all price contracts for personal services between a governmental body or political subdivision of the Commonwealth and any other entity in any amount. </a:t>
            </a:r>
          </a:p>
          <a:p>
            <a:pPr algn="just"/>
            <a:r>
              <a:rPr lang="en-US" altLang="en-US" dirty="0">
                <a:solidFill>
                  <a:schemeClr val="bg1"/>
                </a:solidFill>
              </a:rPr>
              <a:t>						</a:t>
            </a:r>
            <a:r>
              <a:rPr lang="en-US" altLang="en-US" b="1" dirty="0">
                <a:solidFill>
                  <a:schemeClr val="bg1"/>
                </a:solidFill>
              </a:rPr>
              <a:t>KRS 45A.690</a:t>
            </a:r>
          </a:p>
        </p:txBody>
      </p:sp>
      <p:sp>
        <p:nvSpPr>
          <p:cNvPr id="2" name="Title 1"/>
          <p:cNvSpPr>
            <a:spLocks noGrp="1"/>
          </p:cNvSpPr>
          <p:nvPr>
            <p:ph type="ctrTitle"/>
          </p:nvPr>
        </p:nvSpPr>
        <p:spPr>
          <a:xfrm>
            <a:off x="1524000" y="1122363"/>
            <a:ext cx="9144000" cy="838784"/>
          </a:xfrm>
        </p:spPr>
        <p:txBody>
          <a:bodyPr>
            <a:normAutofit fontScale="90000"/>
          </a:bodyPr>
          <a:lstStyle/>
          <a:p>
            <a:r>
              <a:rPr lang="en-US" altLang="en-US" dirty="0"/>
              <a:t>Personal Service </a:t>
            </a:r>
            <a:r>
              <a:rPr lang="en-US" altLang="en-US" sz="5400" dirty="0"/>
              <a:t>Contract (PSC)</a:t>
            </a:r>
            <a:endParaRPr lang="en-US" dirty="0"/>
          </a:p>
        </p:txBody>
      </p:sp>
    </p:spTree>
    <p:extLst>
      <p:ext uri="{BB962C8B-B14F-4D97-AF65-F5344CB8AC3E}">
        <p14:creationId xmlns:p14="http://schemas.microsoft.com/office/powerpoint/2010/main" val="1776274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186163" y="4664139"/>
            <a:ext cx="1405354" cy="1591956"/>
          </a:xfrm>
          <a:prstGeom prst="rect">
            <a:avLst/>
          </a:prstGeom>
        </p:spPr>
      </p:pic>
      <p:sp>
        <p:nvSpPr>
          <p:cNvPr id="3" name="Subtitle 2"/>
          <p:cNvSpPr>
            <a:spLocks noGrp="1"/>
          </p:cNvSpPr>
          <p:nvPr>
            <p:ph type="subTitle" idx="1"/>
          </p:nvPr>
        </p:nvSpPr>
        <p:spPr>
          <a:xfrm>
            <a:off x="1524000" y="1747646"/>
            <a:ext cx="9144000" cy="4096837"/>
          </a:xfrm>
        </p:spPr>
        <p:txBody>
          <a:bodyPr>
            <a:normAutofit/>
          </a:bodyPr>
          <a:lstStyle/>
          <a:p>
            <a:pPr marL="342900" indent="-342900" algn="just">
              <a:buClr>
                <a:schemeClr val="tx1"/>
              </a:buClr>
              <a:buFont typeface="Arial" panose="020B0604020202020204" pitchFamily="34" charset="0"/>
              <a:buChar char="•"/>
            </a:pPr>
            <a:r>
              <a:rPr lang="en-US" altLang="en-US" dirty="0">
                <a:solidFill>
                  <a:schemeClr val="bg1"/>
                </a:solidFill>
              </a:rPr>
              <a:t>Used to establish a contract with a private entity (including non-profit organizations).</a:t>
            </a:r>
          </a:p>
          <a:p>
            <a:pPr marL="342900" indent="-342900" algn="just">
              <a:buClr>
                <a:schemeClr val="tx1"/>
              </a:buClr>
              <a:buFont typeface="Arial" panose="020B0604020202020204" pitchFamily="34" charset="0"/>
              <a:buChar char="•"/>
            </a:pPr>
            <a:r>
              <a:rPr lang="en-US" altLang="en-US" dirty="0">
                <a:solidFill>
                  <a:schemeClr val="bg1"/>
                </a:solidFill>
              </a:rPr>
              <a:t>Must go through a competitive process OR have sole source/not practical bid approval from the Secretary of the Finance and Administration Cabinet or his designee.</a:t>
            </a:r>
          </a:p>
          <a:p>
            <a:pPr marL="342900" indent="-342900" algn="just">
              <a:buClr>
                <a:schemeClr val="tx1"/>
              </a:buClr>
              <a:buFont typeface="Arial" panose="020B0604020202020204" pitchFamily="34" charset="0"/>
              <a:buChar char="•"/>
            </a:pPr>
            <a:r>
              <a:rPr lang="en-US" altLang="en-US" dirty="0">
                <a:solidFill>
                  <a:schemeClr val="bg1"/>
                </a:solidFill>
              </a:rPr>
              <a:t>May not be used to contract with a public entity.</a:t>
            </a:r>
          </a:p>
          <a:p>
            <a:pPr marL="342900" indent="-342900" algn="just">
              <a:buFont typeface="Arial" panose="020B0604020202020204" pitchFamily="34" charset="0"/>
              <a:buChar char="•"/>
            </a:pPr>
            <a:r>
              <a:rPr lang="en-US" altLang="en-US" dirty="0">
                <a:solidFill>
                  <a:schemeClr val="bg1"/>
                </a:solidFill>
              </a:rPr>
              <a:t>Subject to Government Contract Review Committee (GCRC) unless exempt by statute or an exemption granted by the Committee.</a:t>
            </a:r>
          </a:p>
          <a:p>
            <a:pPr marL="342900" indent="-342900" algn="just">
              <a:buFont typeface="Arial" panose="020B0604020202020204" pitchFamily="34" charset="0"/>
              <a:buChar char="•"/>
            </a:pPr>
            <a:r>
              <a:rPr lang="en-US" altLang="en-US" dirty="0">
                <a:solidFill>
                  <a:schemeClr val="bg1"/>
                </a:solidFill>
              </a:rPr>
              <a:t>Statutory exemptions are listed in </a:t>
            </a:r>
            <a:r>
              <a:rPr lang="en-US" altLang="en-US" b="1" dirty="0">
                <a:solidFill>
                  <a:schemeClr val="bg1"/>
                </a:solidFill>
              </a:rPr>
              <a:t>KRS 45A.690</a:t>
            </a:r>
            <a:endParaRPr lang="en-US" altLang="en-US" dirty="0">
              <a:solidFill>
                <a:schemeClr val="bg1"/>
              </a:solidFill>
            </a:endParaRPr>
          </a:p>
        </p:txBody>
      </p:sp>
      <p:sp>
        <p:nvSpPr>
          <p:cNvPr id="2" name="Title 1"/>
          <p:cNvSpPr>
            <a:spLocks noGrp="1"/>
          </p:cNvSpPr>
          <p:nvPr>
            <p:ph type="ctrTitle"/>
          </p:nvPr>
        </p:nvSpPr>
        <p:spPr>
          <a:xfrm>
            <a:off x="1524000" y="817563"/>
            <a:ext cx="9144000" cy="838784"/>
          </a:xfrm>
        </p:spPr>
        <p:txBody>
          <a:bodyPr>
            <a:normAutofit/>
          </a:bodyPr>
          <a:lstStyle/>
          <a:p>
            <a:pPr algn="ctr"/>
            <a:r>
              <a:rPr lang="en-US" altLang="en-US" sz="4100" dirty="0"/>
              <a:t>PSC</a:t>
            </a:r>
            <a:endParaRPr lang="en-US" sz="4100" dirty="0"/>
          </a:p>
        </p:txBody>
      </p:sp>
    </p:spTree>
    <p:extLst>
      <p:ext uri="{BB962C8B-B14F-4D97-AF65-F5344CB8AC3E}">
        <p14:creationId xmlns:p14="http://schemas.microsoft.com/office/powerpoint/2010/main" val="974889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526822" y="5051003"/>
            <a:ext cx="1405354" cy="1591956"/>
          </a:xfrm>
          <a:prstGeom prst="rect">
            <a:avLst/>
          </a:prstGeom>
        </p:spPr>
      </p:pic>
      <p:sp>
        <p:nvSpPr>
          <p:cNvPr id="3" name="Subtitle 2"/>
          <p:cNvSpPr>
            <a:spLocks noGrp="1"/>
          </p:cNvSpPr>
          <p:nvPr>
            <p:ph type="subTitle" idx="1"/>
          </p:nvPr>
        </p:nvSpPr>
        <p:spPr>
          <a:xfrm>
            <a:off x="1536810" y="1961147"/>
            <a:ext cx="9144000" cy="3843028"/>
          </a:xfrm>
        </p:spPr>
        <p:txBody>
          <a:bodyPr>
            <a:normAutofit fontScale="55000" lnSpcReduction="20000"/>
          </a:bodyPr>
          <a:lstStyle/>
          <a:p>
            <a:pPr algn="just">
              <a:lnSpc>
                <a:spcPct val="120000"/>
              </a:lnSpc>
            </a:pPr>
            <a:r>
              <a:rPr lang="en-US" altLang="en-US" sz="4000" dirty="0"/>
              <a:t>"</a:t>
            </a:r>
            <a:r>
              <a:rPr lang="en-US" altLang="en-US" sz="4000" dirty="0">
                <a:solidFill>
                  <a:schemeClr val="bg1"/>
                </a:solidFill>
              </a:rPr>
              <a:t>Memorandum of agreement" means any memorandum of agreement, memorandum of understanding, program administration contract, inter local agreement to which the Commonwealth is a party, privatization contract, or similar device relating to services between a state agency and any other governmental body or political subdivision of the Commonwealth that involves an exchange of resources or responsibilities to carry out a governmental function. </a:t>
            </a:r>
          </a:p>
          <a:p>
            <a:pPr>
              <a:lnSpc>
                <a:spcPct val="80000"/>
              </a:lnSpc>
            </a:pPr>
            <a:endParaRPr lang="en-US" altLang="en-US" sz="4000" dirty="0">
              <a:solidFill>
                <a:schemeClr val="bg1"/>
              </a:solidFill>
            </a:endParaRPr>
          </a:p>
          <a:p>
            <a:pPr algn="r">
              <a:lnSpc>
                <a:spcPct val="80000"/>
              </a:lnSpc>
            </a:pPr>
            <a:r>
              <a:rPr lang="en-US" altLang="en-US" sz="4000" dirty="0">
                <a:solidFill>
                  <a:schemeClr val="bg1"/>
                </a:solidFill>
              </a:rPr>
              <a:t>				KRS 45A.690</a:t>
            </a:r>
          </a:p>
          <a:p>
            <a:pPr marL="342900" indent="-342900" algn="l">
              <a:buFont typeface="Arial" panose="020B0604020202020204" pitchFamily="34" charset="0"/>
              <a:buChar char="•"/>
            </a:pPr>
            <a:endParaRPr lang="en-US" altLang="en-US" dirty="0"/>
          </a:p>
        </p:txBody>
      </p:sp>
      <p:sp>
        <p:nvSpPr>
          <p:cNvPr id="2" name="Title 1"/>
          <p:cNvSpPr>
            <a:spLocks noGrp="1"/>
          </p:cNvSpPr>
          <p:nvPr>
            <p:ph type="ctrTitle"/>
          </p:nvPr>
        </p:nvSpPr>
        <p:spPr>
          <a:xfrm>
            <a:off x="1524000" y="1122363"/>
            <a:ext cx="9144000" cy="838784"/>
          </a:xfrm>
        </p:spPr>
        <p:txBody>
          <a:bodyPr>
            <a:noAutofit/>
          </a:bodyPr>
          <a:lstStyle/>
          <a:p>
            <a:r>
              <a:rPr lang="en-US" altLang="en-US" sz="4100" dirty="0"/>
              <a:t>Memorandum of Agreement (MOA)</a:t>
            </a:r>
            <a:endParaRPr lang="en-US" sz="4100" dirty="0"/>
          </a:p>
        </p:txBody>
      </p:sp>
    </p:spTree>
    <p:extLst>
      <p:ext uri="{BB962C8B-B14F-4D97-AF65-F5344CB8AC3E}">
        <p14:creationId xmlns:p14="http://schemas.microsoft.com/office/powerpoint/2010/main" val="1054727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186163" y="4664139"/>
            <a:ext cx="1405354" cy="1591956"/>
          </a:xfrm>
          <a:prstGeom prst="rect">
            <a:avLst/>
          </a:prstGeom>
        </p:spPr>
      </p:pic>
      <p:sp>
        <p:nvSpPr>
          <p:cNvPr id="3" name="Subtitle 2"/>
          <p:cNvSpPr>
            <a:spLocks noGrp="1"/>
          </p:cNvSpPr>
          <p:nvPr>
            <p:ph type="subTitle" idx="1"/>
          </p:nvPr>
        </p:nvSpPr>
        <p:spPr>
          <a:xfrm>
            <a:off x="1524000" y="1961147"/>
            <a:ext cx="9144000" cy="3043989"/>
          </a:xfrm>
        </p:spPr>
        <p:txBody>
          <a:bodyPr>
            <a:normAutofit/>
          </a:bodyPr>
          <a:lstStyle/>
          <a:p>
            <a:pPr marL="342900" indent="-342900" algn="just">
              <a:buFont typeface="Arial" panose="020B0604020202020204" pitchFamily="34" charset="0"/>
              <a:buChar char="•"/>
            </a:pPr>
            <a:r>
              <a:rPr lang="en-US" altLang="en-US" dirty="0">
                <a:solidFill>
                  <a:schemeClr val="bg1"/>
                </a:solidFill>
              </a:rPr>
              <a:t>Used to establish contracts with a governmental body or political subdivision and do not have to go through a competitive process.</a:t>
            </a:r>
          </a:p>
          <a:p>
            <a:pPr marL="342900" indent="-342900" algn="just">
              <a:buFont typeface="Arial" panose="020B0604020202020204" pitchFamily="34" charset="0"/>
              <a:buChar char="•"/>
            </a:pPr>
            <a:r>
              <a:rPr lang="en-US" altLang="en-US" dirty="0">
                <a:solidFill>
                  <a:schemeClr val="bg1"/>
                </a:solidFill>
              </a:rPr>
              <a:t>May not be used for a contract with a private entity or non-profit organization (other than 501c3); such contracts must be a PSC.</a:t>
            </a:r>
          </a:p>
          <a:p>
            <a:pPr marL="342900" indent="-342900" algn="just">
              <a:buFont typeface="Arial" panose="020B0604020202020204" pitchFamily="34" charset="0"/>
              <a:buChar char="•"/>
            </a:pPr>
            <a:r>
              <a:rPr lang="en-US" altLang="en-US" dirty="0">
                <a:solidFill>
                  <a:schemeClr val="bg1"/>
                </a:solidFill>
              </a:rPr>
              <a:t>Subject to GCRC review unless exempt by statute or an exemption granted by the Committee.</a:t>
            </a:r>
          </a:p>
          <a:p>
            <a:pPr marL="342900" indent="-342900" algn="just">
              <a:buFont typeface="Arial" panose="020B0604020202020204" pitchFamily="34" charset="0"/>
              <a:buChar char="•"/>
            </a:pPr>
            <a:r>
              <a:rPr lang="en-US" altLang="en-US" dirty="0">
                <a:solidFill>
                  <a:schemeClr val="bg1"/>
                </a:solidFill>
              </a:rPr>
              <a:t>Statutory exemptions are listed in KRS 45A.690</a:t>
            </a:r>
          </a:p>
        </p:txBody>
      </p:sp>
      <p:sp>
        <p:nvSpPr>
          <p:cNvPr id="2" name="Title 1"/>
          <p:cNvSpPr>
            <a:spLocks noGrp="1"/>
          </p:cNvSpPr>
          <p:nvPr>
            <p:ph type="ctrTitle"/>
          </p:nvPr>
        </p:nvSpPr>
        <p:spPr>
          <a:xfrm>
            <a:off x="1524000" y="1122363"/>
            <a:ext cx="9144000" cy="838784"/>
          </a:xfrm>
        </p:spPr>
        <p:txBody>
          <a:bodyPr>
            <a:noAutofit/>
          </a:bodyPr>
          <a:lstStyle/>
          <a:p>
            <a:pPr algn="ctr"/>
            <a:r>
              <a:rPr lang="en-US" altLang="en-US" sz="4100" dirty="0"/>
              <a:t>MOA</a:t>
            </a:r>
            <a:endParaRPr lang="en-US" sz="4100" dirty="0"/>
          </a:p>
        </p:txBody>
      </p:sp>
    </p:spTree>
    <p:extLst>
      <p:ext uri="{BB962C8B-B14F-4D97-AF65-F5344CB8AC3E}">
        <p14:creationId xmlns:p14="http://schemas.microsoft.com/office/powerpoint/2010/main" val="42130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347528" y="4986868"/>
            <a:ext cx="1405354" cy="1591956"/>
          </a:xfrm>
          <a:prstGeom prst="rect">
            <a:avLst/>
          </a:prstGeom>
        </p:spPr>
      </p:pic>
      <p:sp>
        <p:nvSpPr>
          <p:cNvPr id="3" name="Content Placeholder 2"/>
          <p:cNvSpPr>
            <a:spLocks noGrp="1"/>
          </p:cNvSpPr>
          <p:nvPr>
            <p:ph idx="1"/>
          </p:nvPr>
        </p:nvSpPr>
        <p:spPr>
          <a:xfrm>
            <a:off x="827647" y="2474259"/>
            <a:ext cx="9965859" cy="4025153"/>
          </a:xfrm>
        </p:spPr>
        <p:txBody>
          <a:bodyPr>
            <a:noAutofit/>
          </a:bodyPr>
          <a:lstStyle/>
          <a:p>
            <a:r>
              <a:rPr lang="en-US" sz="1700" b="1" i="1" dirty="0">
                <a:solidFill>
                  <a:schemeClr val="bg1"/>
                </a:solidFill>
              </a:rPr>
              <a:t>Who</a:t>
            </a:r>
            <a:r>
              <a:rPr lang="en-US" sz="1700" dirty="0">
                <a:solidFill>
                  <a:schemeClr val="bg1"/>
                </a:solidFill>
              </a:rPr>
              <a:t> - name of vendor we are contracting with, including address and contact information.</a:t>
            </a:r>
          </a:p>
          <a:p>
            <a:r>
              <a:rPr lang="en-US" sz="1700" b="1" i="1" dirty="0">
                <a:solidFill>
                  <a:schemeClr val="bg1"/>
                </a:solidFill>
              </a:rPr>
              <a:t>What -</a:t>
            </a:r>
            <a:r>
              <a:rPr lang="en-US" sz="1700" dirty="0">
                <a:solidFill>
                  <a:schemeClr val="bg1"/>
                </a:solidFill>
              </a:rPr>
              <a:t> </a:t>
            </a:r>
          </a:p>
          <a:p>
            <a:pPr marL="457200" lvl="1" indent="0">
              <a:buNone/>
            </a:pPr>
            <a:r>
              <a:rPr lang="en-US" sz="1700" dirty="0">
                <a:solidFill>
                  <a:schemeClr val="bg1"/>
                </a:solidFill>
              </a:rPr>
              <a:t>1. Two or three sentences that summarize what the intent of the contract is. </a:t>
            </a:r>
          </a:p>
          <a:p>
            <a:pPr marL="457200" lvl="1" indent="0">
              <a:buNone/>
            </a:pPr>
            <a:r>
              <a:rPr lang="en-US" sz="1700" dirty="0">
                <a:solidFill>
                  <a:schemeClr val="bg1"/>
                </a:solidFill>
              </a:rPr>
              <a:t>2. A detailed description of the work to be completed. Questions to consider:</a:t>
            </a:r>
          </a:p>
          <a:p>
            <a:pPr lvl="2"/>
            <a:r>
              <a:rPr lang="en-US" sz="1700" dirty="0">
                <a:solidFill>
                  <a:schemeClr val="bg1"/>
                </a:solidFill>
              </a:rPr>
              <a:t>What do we want accomplished? Is there a clear understanding of the project outcome?</a:t>
            </a:r>
          </a:p>
          <a:p>
            <a:pPr lvl="2"/>
            <a:r>
              <a:rPr lang="en-US" sz="1700" dirty="0">
                <a:solidFill>
                  <a:schemeClr val="bg1"/>
                </a:solidFill>
              </a:rPr>
              <a:t>What specific means are required to reach contract goal? How well are these defined?</a:t>
            </a:r>
          </a:p>
          <a:p>
            <a:pPr lvl="2"/>
            <a:r>
              <a:rPr lang="en-US" sz="1700" dirty="0">
                <a:solidFill>
                  <a:schemeClr val="bg1"/>
                </a:solidFill>
              </a:rPr>
              <a:t>Are there assessments required to measure progress of work?</a:t>
            </a:r>
          </a:p>
          <a:p>
            <a:pPr lvl="2"/>
            <a:r>
              <a:rPr lang="en-US" sz="1700" dirty="0">
                <a:solidFill>
                  <a:schemeClr val="bg1"/>
                </a:solidFill>
              </a:rPr>
              <a:t>Is there specific reporting required to show progression of work?</a:t>
            </a:r>
          </a:p>
          <a:p>
            <a:pPr lvl="2"/>
            <a:r>
              <a:rPr lang="en-US" sz="1700" dirty="0">
                <a:solidFill>
                  <a:schemeClr val="bg1"/>
                </a:solidFill>
              </a:rPr>
              <a:t>How will payments against the contract be paid? </a:t>
            </a:r>
          </a:p>
          <a:p>
            <a:pPr lvl="3">
              <a:buFont typeface="Wingdings" panose="05000000000000000000" pitchFamily="2" charset="2"/>
              <a:buChar char="Ø"/>
            </a:pPr>
            <a:r>
              <a:rPr lang="en-US" sz="1700" dirty="0">
                <a:solidFill>
                  <a:schemeClr val="bg1"/>
                </a:solidFill>
              </a:rPr>
              <a:t>Budget contact – will CDIP reports be required? If so, has a MUNIS project been established by KDE?</a:t>
            </a:r>
          </a:p>
          <a:p>
            <a:endParaRPr lang="en-US" sz="1800" dirty="0"/>
          </a:p>
        </p:txBody>
      </p:sp>
      <p:sp>
        <p:nvSpPr>
          <p:cNvPr id="2" name="Title 1"/>
          <p:cNvSpPr>
            <a:spLocks noGrp="1"/>
          </p:cNvSpPr>
          <p:nvPr>
            <p:ph type="title"/>
          </p:nvPr>
        </p:nvSpPr>
        <p:spPr>
          <a:xfrm>
            <a:off x="827647" y="238061"/>
            <a:ext cx="8534400" cy="1507067"/>
          </a:xfrm>
        </p:spPr>
        <p:txBody>
          <a:bodyPr>
            <a:noAutofit/>
          </a:bodyPr>
          <a:lstStyle/>
          <a:p>
            <a:r>
              <a:rPr lang="en-US" sz="4100" dirty="0"/>
              <a:t>Things to consider when preparing an MOA:</a:t>
            </a:r>
          </a:p>
        </p:txBody>
      </p:sp>
    </p:spTree>
    <p:extLst>
      <p:ext uri="{BB962C8B-B14F-4D97-AF65-F5344CB8AC3E}">
        <p14:creationId xmlns:p14="http://schemas.microsoft.com/office/powerpoint/2010/main" val="3420069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589575" y="5266044"/>
            <a:ext cx="1405354" cy="1591956"/>
          </a:xfrm>
          <a:prstGeom prst="rect">
            <a:avLst/>
          </a:prstGeom>
        </p:spPr>
      </p:pic>
      <p:sp>
        <p:nvSpPr>
          <p:cNvPr id="3" name="Content Placeholder 2"/>
          <p:cNvSpPr>
            <a:spLocks noGrp="1"/>
          </p:cNvSpPr>
          <p:nvPr>
            <p:ph idx="1"/>
          </p:nvPr>
        </p:nvSpPr>
        <p:spPr>
          <a:xfrm>
            <a:off x="769806" y="1511589"/>
            <a:ext cx="10427112" cy="4740368"/>
          </a:xfrm>
        </p:spPr>
        <p:txBody>
          <a:bodyPr>
            <a:normAutofit fontScale="55000" lnSpcReduction="20000"/>
          </a:bodyPr>
          <a:lstStyle/>
          <a:p>
            <a:r>
              <a:rPr lang="en-US" sz="2900" b="1" i="1" dirty="0">
                <a:solidFill>
                  <a:schemeClr val="bg1"/>
                </a:solidFill>
              </a:rPr>
              <a:t>When</a:t>
            </a:r>
            <a:r>
              <a:rPr lang="en-US" sz="2900" dirty="0">
                <a:solidFill>
                  <a:schemeClr val="bg1"/>
                </a:solidFill>
              </a:rPr>
              <a:t> - what is the desired time frame for this work to be completed?  </a:t>
            </a:r>
          </a:p>
          <a:p>
            <a:pPr lvl="1"/>
            <a:r>
              <a:rPr lang="en-US" sz="2900" dirty="0">
                <a:solidFill>
                  <a:schemeClr val="bg1"/>
                </a:solidFill>
              </a:rPr>
              <a:t>Will this work be completed within the state fiscal year (July 1, 20XX – June 30, 20XX)? If the intent is for this work to take multiple years to complete, are the funds going to be available in the succeeding years? If not, how will the work continue to be supported/funded?</a:t>
            </a:r>
          </a:p>
          <a:p>
            <a:pPr lvl="2"/>
            <a:r>
              <a:rPr lang="en-US" sz="2900" dirty="0">
                <a:solidFill>
                  <a:schemeClr val="bg1"/>
                </a:solidFill>
              </a:rPr>
              <a:t>Remember - work supported with general fund dollars (money appropriated by the General Assembly) MUST be spent by June 30 of the fiscal year. Work supported with federal funds must be within the grant period stated on the grant award notification.</a:t>
            </a:r>
          </a:p>
          <a:p>
            <a:pPr lvl="2"/>
            <a:r>
              <a:rPr lang="en-US" sz="2900" dirty="0">
                <a:solidFill>
                  <a:schemeClr val="bg1"/>
                </a:solidFill>
              </a:rPr>
              <a:t>The budget office needs </a:t>
            </a:r>
            <a:r>
              <a:rPr lang="en-US" sz="2900" b="1" dirty="0">
                <a:solidFill>
                  <a:schemeClr val="bg1"/>
                </a:solidFill>
              </a:rPr>
              <a:t>at least </a:t>
            </a:r>
            <a:r>
              <a:rPr lang="en-US" sz="2900" dirty="0">
                <a:solidFill>
                  <a:schemeClr val="bg1"/>
                </a:solidFill>
              </a:rPr>
              <a:t>6 to 8 weeks to process an MOA once the information is received by the budget analyst. </a:t>
            </a:r>
          </a:p>
          <a:p>
            <a:pPr lvl="2"/>
            <a:r>
              <a:rPr lang="en-US" sz="2900" dirty="0">
                <a:solidFill>
                  <a:schemeClr val="bg1"/>
                </a:solidFill>
              </a:rPr>
              <a:t>Work MUST fall between the dates specified on the contract. Work performed outside of these dates will not be reimbursed. MAKE SURE YOUR VENDOR IS AWARE OF THIS!</a:t>
            </a:r>
          </a:p>
          <a:p>
            <a:r>
              <a:rPr lang="en-US" sz="2900" b="1" i="1" dirty="0">
                <a:solidFill>
                  <a:schemeClr val="bg1"/>
                </a:solidFill>
              </a:rPr>
              <a:t>How</a:t>
            </a:r>
            <a:r>
              <a:rPr lang="en-US" sz="2900" dirty="0">
                <a:solidFill>
                  <a:schemeClr val="bg1"/>
                </a:solidFill>
              </a:rPr>
              <a:t> – </a:t>
            </a:r>
          </a:p>
          <a:p>
            <a:pPr lvl="1"/>
            <a:r>
              <a:rPr lang="en-US" sz="2900" dirty="0">
                <a:solidFill>
                  <a:schemeClr val="bg1"/>
                </a:solidFill>
              </a:rPr>
              <a:t>what funds will be used to support this work? The vendor must submit a detailed budget on how the funds received will be spent, specifically in the areas of personnel and operating. Are indirect costs allowed? If so, at what percentage? </a:t>
            </a:r>
          </a:p>
          <a:p>
            <a:r>
              <a:rPr lang="en-US" sz="2900" b="1" i="1" dirty="0">
                <a:solidFill>
                  <a:schemeClr val="bg1"/>
                </a:solidFill>
              </a:rPr>
              <a:t>Why</a:t>
            </a:r>
            <a:r>
              <a:rPr lang="en-US" sz="2900" dirty="0">
                <a:solidFill>
                  <a:schemeClr val="bg1"/>
                </a:solidFill>
              </a:rPr>
              <a:t> - does this work support the mission of the agency and the KBE? </a:t>
            </a:r>
          </a:p>
          <a:p>
            <a:endParaRPr lang="en-US" dirty="0">
              <a:solidFill>
                <a:schemeClr val="bg1"/>
              </a:solidFill>
            </a:endParaRPr>
          </a:p>
        </p:txBody>
      </p:sp>
      <p:sp>
        <p:nvSpPr>
          <p:cNvPr id="2" name="Title 1"/>
          <p:cNvSpPr>
            <a:spLocks noGrp="1"/>
          </p:cNvSpPr>
          <p:nvPr>
            <p:ph type="title"/>
          </p:nvPr>
        </p:nvSpPr>
        <p:spPr>
          <a:xfrm>
            <a:off x="769806" y="222638"/>
            <a:ext cx="8534400" cy="1507067"/>
          </a:xfrm>
        </p:spPr>
        <p:txBody>
          <a:bodyPr>
            <a:normAutofit/>
          </a:bodyPr>
          <a:lstStyle/>
          <a:p>
            <a:r>
              <a:rPr lang="en-US" sz="4100" dirty="0"/>
              <a:t>Things to consider…….cont.</a:t>
            </a:r>
          </a:p>
        </p:txBody>
      </p:sp>
    </p:spTree>
    <p:extLst>
      <p:ext uri="{BB962C8B-B14F-4D97-AF65-F5344CB8AC3E}">
        <p14:creationId xmlns:p14="http://schemas.microsoft.com/office/powerpoint/2010/main" val="3880886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239951" y="5049621"/>
            <a:ext cx="1405354" cy="1591956"/>
          </a:xfrm>
          <a:prstGeom prst="rect">
            <a:avLst/>
          </a:prstGeom>
        </p:spPr>
      </p:pic>
      <p:sp>
        <p:nvSpPr>
          <p:cNvPr id="3" name="Content Placeholder 2"/>
          <p:cNvSpPr>
            <a:spLocks noGrp="1"/>
          </p:cNvSpPr>
          <p:nvPr>
            <p:ph idx="1"/>
          </p:nvPr>
        </p:nvSpPr>
        <p:spPr>
          <a:xfrm>
            <a:off x="1029012" y="1515035"/>
            <a:ext cx="10791305" cy="3977763"/>
          </a:xfrm>
        </p:spPr>
        <p:txBody>
          <a:bodyPr>
            <a:normAutofit fontScale="25000" lnSpcReduction="20000"/>
          </a:bodyPr>
          <a:lstStyle/>
          <a:p>
            <a:pPr marL="0" indent="0">
              <a:buNone/>
            </a:pPr>
            <a:r>
              <a:rPr lang="en-US" sz="7200" dirty="0">
                <a:solidFill>
                  <a:schemeClr val="bg1"/>
                </a:solidFill>
              </a:rPr>
              <a:t>Contract monitoring is a regular process of evaluating performance based on measurable service deliverables and verifying agency compliance with the terms and conditions in the contract to ensure the vendor meet their responsibilities. </a:t>
            </a:r>
          </a:p>
          <a:p>
            <a:r>
              <a:rPr lang="en-US" sz="7200" dirty="0">
                <a:solidFill>
                  <a:schemeClr val="bg1"/>
                </a:solidFill>
              </a:rPr>
              <a:t>KDE  has oversight to ensure there is a reliable basis for validating service is performed and  deliverables are met</a:t>
            </a:r>
          </a:p>
          <a:p>
            <a:r>
              <a:rPr lang="en-US" sz="7200" dirty="0">
                <a:solidFill>
                  <a:schemeClr val="bg1"/>
                </a:solidFill>
              </a:rPr>
              <a:t>To ensure that financial documentation is adequate and accurate so that costs will not be questioned later on</a:t>
            </a:r>
          </a:p>
          <a:p>
            <a:r>
              <a:rPr lang="en-US" sz="7200" dirty="0">
                <a:solidFill>
                  <a:schemeClr val="bg1"/>
                </a:solidFill>
              </a:rPr>
              <a:t>Identify program and/or financial problems as early as possible so that corrective action may be taken to prevent/minimize program implementation deficiencies and/or financial problems that will result in questioned costs</a:t>
            </a:r>
          </a:p>
          <a:p>
            <a:r>
              <a:rPr lang="en-US" sz="7200" dirty="0">
                <a:solidFill>
                  <a:schemeClr val="bg1"/>
                </a:solidFill>
              </a:rPr>
              <a:t>Helps the agency to determine if the services are performed sufficiently and whether desired service outcomes are being achieved and the impact the services are having on improved outcomes for grant requirements.</a:t>
            </a:r>
          </a:p>
          <a:p>
            <a:endParaRPr lang="en-US" dirty="0"/>
          </a:p>
          <a:p>
            <a:endParaRPr lang="en-US" dirty="0"/>
          </a:p>
        </p:txBody>
      </p:sp>
      <p:sp>
        <p:nvSpPr>
          <p:cNvPr id="2" name="Title 1"/>
          <p:cNvSpPr>
            <a:spLocks noGrp="1"/>
          </p:cNvSpPr>
          <p:nvPr>
            <p:ph type="title"/>
          </p:nvPr>
        </p:nvSpPr>
        <p:spPr>
          <a:xfrm>
            <a:off x="-82134" y="249744"/>
            <a:ext cx="8534400" cy="1507067"/>
          </a:xfrm>
        </p:spPr>
        <p:txBody>
          <a:bodyPr>
            <a:normAutofit/>
          </a:bodyPr>
          <a:lstStyle/>
          <a:p>
            <a:pPr algn="ctr"/>
            <a:r>
              <a:rPr lang="en-US" sz="4100" dirty="0"/>
              <a:t>Purposes of Monitoring</a:t>
            </a:r>
          </a:p>
        </p:txBody>
      </p:sp>
    </p:spTree>
    <p:extLst>
      <p:ext uri="{BB962C8B-B14F-4D97-AF65-F5344CB8AC3E}">
        <p14:creationId xmlns:p14="http://schemas.microsoft.com/office/powerpoint/2010/main" val="3717251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410281" y="5031691"/>
            <a:ext cx="1405354" cy="1591956"/>
          </a:xfrm>
          <a:prstGeom prst="rect">
            <a:avLst/>
          </a:prstGeom>
        </p:spPr>
      </p:pic>
      <p:sp>
        <p:nvSpPr>
          <p:cNvPr id="3" name="Content Placeholder 2"/>
          <p:cNvSpPr>
            <a:spLocks noGrp="1"/>
          </p:cNvSpPr>
          <p:nvPr>
            <p:ph idx="1"/>
          </p:nvPr>
        </p:nvSpPr>
        <p:spPr>
          <a:xfrm>
            <a:off x="838200" y="2501081"/>
            <a:ext cx="8534400" cy="3615267"/>
          </a:xfrm>
        </p:spPr>
        <p:txBody>
          <a:bodyPr>
            <a:normAutofit fontScale="70000" lnSpcReduction="20000"/>
          </a:bodyPr>
          <a:lstStyle/>
          <a:p>
            <a:pPr lvl="0"/>
            <a:r>
              <a:rPr lang="en-US" sz="2500" dirty="0">
                <a:solidFill>
                  <a:schemeClr val="bg1"/>
                </a:solidFill>
              </a:rPr>
              <a:t>Monitoring the quality of the goods and services received</a:t>
            </a:r>
          </a:p>
          <a:p>
            <a:pPr lvl="1"/>
            <a:r>
              <a:rPr lang="en-US" sz="2500" i="1" dirty="0">
                <a:solidFill>
                  <a:schemeClr val="bg1"/>
                </a:solidFill>
              </a:rPr>
              <a:t>Does the work being done align with the scope of work agreed on?</a:t>
            </a:r>
          </a:p>
          <a:p>
            <a:pPr lvl="0"/>
            <a:r>
              <a:rPr lang="en-US" sz="2500" dirty="0">
                <a:solidFill>
                  <a:schemeClr val="bg1"/>
                </a:solidFill>
              </a:rPr>
              <a:t>Monitoring the budget and associated invoices and payments</a:t>
            </a:r>
          </a:p>
          <a:p>
            <a:pPr lvl="1"/>
            <a:r>
              <a:rPr lang="en-US" sz="2500" i="1" dirty="0">
                <a:solidFill>
                  <a:schemeClr val="bg1"/>
                </a:solidFill>
              </a:rPr>
              <a:t>Are the funds being spent as originally proposed and agreed on?</a:t>
            </a:r>
          </a:p>
          <a:p>
            <a:pPr lvl="0"/>
            <a:r>
              <a:rPr lang="en-US" sz="2500" dirty="0">
                <a:solidFill>
                  <a:schemeClr val="bg1"/>
                </a:solidFill>
              </a:rPr>
              <a:t>Monitoring schedule milestones and deliverable schedules</a:t>
            </a:r>
          </a:p>
          <a:p>
            <a:pPr lvl="1"/>
            <a:r>
              <a:rPr lang="en-US" sz="2500" i="1" dirty="0">
                <a:solidFill>
                  <a:schemeClr val="bg1"/>
                </a:solidFill>
              </a:rPr>
              <a:t>Is vendor following agreed upon reporting requirements to your satisfaction?</a:t>
            </a:r>
          </a:p>
          <a:p>
            <a:pPr lvl="0"/>
            <a:r>
              <a:rPr lang="en-US" sz="2500" dirty="0">
                <a:solidFill>
                  <a:schemeClr val="bg1"/>
                </a:solidFill>
              </a:rPr>
              <a:t>Monitoring contract risks</a:t>
            </a:r>
          </a:p>
          <a:p>
            <a:pPr lvl="1"/>
            <a:r>
              <a:rPr lang="en-US" sz="2500" i="1" dirty="0">
                <a:solidFill>
                  <a:schemeClr val="bg1"/>
                </a:solidFill>
              </a:rPr>
              <a:t>Is the work on schedule? Is there a need to modify the scope or the budget?</a:t>
            </a:r>
            <a:r>
              <a:rPr lang="en-US" sz="2500" dirty="0">
                <a:solidFill>
                  <a:schemeClr val="bg1"/>
                </a:solidFill>
              </a:rPr>
              <a:t> </a:t>
            </a:r>
          </a:p>
          <a:p>
            <a:pPr marL="0" indent="0">
              <a:buNone/>
            </a:pPr>
            <a:endParaRPr lang="en-US" dirty="0"/>
          </a:p>
        </p:txBody>
      </p:sp>
      <p:sp>
        <p:nvSpPr>
          <p:cNvPr id="2" name="Title 1"/>
          <p:cNvSpPr>
            <a:spLocks noGrp="1"/>
          </p:cNvSpPr>
          <p:nvPr>
            <p:ph type="title"/>
          </p:nvPr>
        </p:nvSpPr>
        <p:spPr>
          <a:xfrm>
            <a:off x="838200" y="666324"/>
            <a:ext cx="10515600" cy="1634432"/>
          </a:xfrm>
        </p:spPr>
        <p:txBody>
          <a:bodyPr>
            <a:normAutofit fontScale="90000"/>
          </a:bodyPr>
          <a:lstStyle/>
          <a:p>
            <a:r>
              <a:rPr lang="en-US" sz="4600" dirty="0"/>
              <a:t>Things to consider when monitoring contract performance:</a:t>
            </a:r>
            <a:br>
              <a:rPr lang="en-US" dirty="0"/>
            </a:br>
            <a:endParaRPr lang="en-US" dirty="0"/>
          </a:p>
        </p:txBody>
      </p:sp>
    </p:spTree>
    <p:extLst>
      <p:ext uri="{BB962C8B-B14F-4D97-AF65-F5344CB8AC3E}">
        <p14:creationId xmlns:p14="http://schemas.microsoft.com/office/powerpoint/2010/main" val="393760173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2016-04-21T04:00:00+00:00</Publication_x0020_Date>
    <Audience1 xmlns="3a62de7d-ba57-4f43-9dae-9623ba637be0">
      <Value>1</Value>
      <Value>2</Value>
      <Value>4</Value>
      <Value>7</Value>
      <Value>8</Value>
    </Audience1>
    <_dlc_DocId xmlns="3a62de7d-ba57-4f43-9dae-9623ba637be0">KYED-94-720</_dlc_DocId>
    <_dlc_DocIdUrl xmlns="3a62de7d-ba57-4f43-9dae-9623ba637be0">
      <Url>https://www.education.ky.gov/districts/fin/_layouts/15/DocIdRedir.aspx?ID=KYED-94-720</Url>
      <Description>KYED-94-720</Description>
    </_dlc_DocIdUrl>
    <Accessibility_x0020_Audit_x0020_Status xmlns="3a62de7d-ba57-4f43-9dae-9623ba637be0" xsi:nil="true"/>
    <Application_x0020_Date xmlns="3a62de7d-ba57-4f43-9dae-9623ba637be0" xsi:nil="true"/>
    <Application_x0020_Type xmlns="3a62de7d-ba57-4f43-9dae-9623ba637be0" xsi:nil="true"/>
    <Accessibility_x0020_Audience xmlns="3a62de7d-ba57-4f43-9dae-9623ba637be0" xsi:nil="true"/>
    <Accessibility_x0020_Status xmlns="3a62de7d-ba57-4f43-9dae-9623ba637be0">Accessible</Accessibility_x0020_Status>
    <Accessibility_x0020_Target_x0020_Date xmlns="3a62de7d-ba57-4f43-9dae-9623ba637be0" xsi:nil="true"/>
    <Application_x0020_Status xmlns="3a62de7d-ba57-4f43-9dae-9623ba637be0" xsi:nil="true"/>
    <Accessibility_x0020_Audit_x0020_Date xmlns="3a62de7d-ba57-4f43-9dae-9623ba637be0" xsi:nil="true"/>
    <Accessibility_x0020_Office xmlns="3a62de7d-ba57-4f43-9dae-9623ba637be0">OFO - Office of Finance and Operations</Accessibility_x0020_Offi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KDE Document" ma:contentTypeID="0x0101001BEB557DBE01834EAB47A683706DCD5B00FEBA069D380E954D87E9153458E7F4A8" ma:contentTypeVersion="28" ma:contentTypeDescription="" ma:contentTypeScope="" ma:versionID="05187714d76e992b2441fb97f21d2e09">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e84a373bb29f65c96541ada58257973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5FB26D-B191-4DF4-843C-7F403A70268B}">
  <ds:schemaRefs>
    <ds:schemaRef ds:uri="http://schemas.microsoft.com/sharepoint/events"/>
  </ds:schemaRefs>
</ds:datastoreItem>
</file>

<file path=customXml/itemProps2.xml><?xml version="1.0" encoding="utf-8"?>
<ds:datastoreItem xmlns:ds="http://schemas.openxmlformats.org/officeDocument/2006/customXml" ds:itemID="{D16102C8-F154-4F58-B765-FDAE847652E2}">
  <ds:schemaRefs>
    <ds:schemaRef ds:uri="http://schemas.microsoft.com/office/2006/metadata/properties"/>
    <ds:schemaRef ds:uri="http://schemas.microsoft.com/office/infopath/2007/PartnerControls"/>
    <ds:schemaRef ds:uri="http://schemas.microsoft.com/sharepoint/v3"/>
    <ds:schemaRef ds:uri="3a62de7d-ba57-4f43-9dae-9623ba637be0"/>
  </ds:schemaRefs>
</ds:datastoreItem>
</file>

<file path=customXml/itemProps3.xml><?xml version="1.0" encoding="utf-8"?>
<ds:datastoreItem xmlns:ds="http://schemas.openxmlformats.org/officeDocument/2006/customXml" ds:itemID="{3CF66334-C40C-4C0D-9766-CF4905557075}">
  <ds:schemaRefs>
    <ds:schemaRef ds:uri="http://schemas.microsoft.com/sharepoint/v3/contenttype/forms"/>
  </ds:schemaRefs>
</ds:datastoreItem>
</file>

<file path=customXml/itemProps4.xml><?xml version="1.0" encoding="utf-8"?>
<ds:datastoreItem xmlns:ds="http://schemas.openxmlformats.org/officeDocument/2006/customXml" ds:itemID="{E38A3BB1-BBCB-4A2B-8164-AAE4F92EFFEA}"/>
</file>

<file path=docProps/app.xml><?xml version="1.0" encoding="utf-8"?>
<Properties xmlns="http://schemas.openxmlformats.org/officeDocument/2006/extended-properties" xmlns:vt="http://schemas.openxmlformats.org/officeDocument/2006/docPropsVTypes">
  <Template>Slice</Template>
  <TotalTime>644</TotalTime>
  <Words>811</Words>
  <Application>Microsoft Office PowerPoint</Application>
  <PresentationFormat>Widescreen</PresentationFormat>
  <Paragraphs>77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Slice</vt:lpstr>
      <vt:lpstr>Personal Service Contracts Memorandums of Agreement Process</vt:lpstr>
      <vt:lpstr>Personal Service Contract (PSC)</vt:lpstr>
      <vt:lpstr>PSC</vt:lpstr>
      <vt:lpstr>Memorandum of Agreement (MOA)</vt:lpstr>
      <vt:lpstr>MOA</vt:lpstr>
      <vt:lpstr>Things to consider when preparing an MOA:</vt:lpstr>
      <vt:lpstr>Things to consider…….cont.</vt:lpstr>
      <vt:lpstr>Purposes of Monitoring</vt:lpstr>
      <vt:lpstr>Things to consider when monitoring contract performance: </vt:lpstr>
      <vt:lpstr>In Conclusion…</vt:lpstr>
      <vt:lpstr>Budget and Financial Management Contacts</vt:lpstr>
    </vt:vector>
  </TitlesOfParts>
  <Company>Kentucky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Service Contract (PSC)</dc:title>
  <dc:creator>Monroe, Amy - Division of Budget and Financial Management</dc:creator>
  <cp:lastModifiedBy>Galloway, Patrick - Division of District Support</cp:lastModifiedBy>
  <cp:revision>76</cp:revision>
  <cp:lastPrinted>2016-04-06T15:56:30Z</cp:lastPrinted>
  <dcterms:created xsi:type="dcterms:W3CDTF">2016-03-23T15:46:06Z</dcterms:created>
  <dcterms:modified xsi:type="dcterms:W3CDTF">2019-08-21T19:47:59Z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0x0101001BEB557DBE01834EAB47A683706DCD5B00FEBA069D380E954D87E9153458E7F4A8</vt:lpwstr>
  </property>
  <property fmtid="{D5CDD505-2E9C-101B-9397-08002B2CF9AE}" pid="3" name="_dlc_DocIdItemGuid">
    <vt:lpwstr>4a24b7fa-22e9-4b70-91cb-413247e2d397</vt:lpwstr>
  </property>
</Properties>
</file>