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499" r:id="rId5"/>
    <p:sldId id="261" r:id="rId6"/>
    <p:sldId id="523" r:id="rId7"/>
    <p:sldId id="429" r:id="rId8"/>
    <p:sldId id="410" r:id="rId9"/>
    <p:sldId id="533" r:id="rId10"/>
    <p:sldId id="516" r:id="rId11"/>
    <p:sldId id="517" r:id="rId12"/>
    <p:sldId id="518" r:id="rId13"/>
    <p:sldId id="534" r:id="rId14"/>
    <p:sldId id="399" r:id="rId15"/>
    <p:sldId id="578" r:id="rId16"/>
    <p:sldId id="558" r:id="rId17"/>
    <p:sldId id="536" r:id="rId18"/>
    <p:sldId id="562" r:id="rId19"/>
    <p:sldId id="579" r:id="rId20"/>
    <p:sldId id="580" r:id="rId21"/>
    <p:sldId id="584" r:id="rId22"/>
    <p:sldId id="581" r:id="rId23"/>
    <p:sldId id="585" r:id="rId24"/>
    <p:sldId id="560" r:id="rId25"/>
    <p:sldId id="427" r:id="rId26"/>
    <p:sldId id="586" r:id="rId27"/>
    <p:sldId id="604" r:id="rId28"/>
    <p:sldId id="621" r:id="rId29"/>
    <p:sldId id="619" r:id="rId30"/>
    <p:sldId id="588" r:id="rId31"/>
    <p:sldId id="620" r:id="rId32"/>
    <p:sldId id="606" r:id="rId33"/>
    <p:sldId id="607" r:id="rId34"/>
    <p:sldId id="608" r:id="rId35"/>
    <p:sldId id="610" r:id="rId36"/>
    <p:sldId id="611" r:id="rId37"/>
    <p:sldId id="612" r:id="rId38"/>
    <p:sldId id="613" r:id="rId39"/>
    <p:sldId id="614" r:id="rId40"/>
    <p:sldId id="615" r:id="rId41"/>
    <p:sldId id="616" r:id="rId42"/>
    <p:sldId id="617" r:id="rId43"/>
    <p:sldId id="618" r:id="rId44"/>
    <p:sldId id="602" r:id="rId45"/>
    <p:sldId id="551" r:id="rId46"/>
    <p:sldId id="552" r:id="rId47"/>
    <p:sldId id="292" r:id="rId48"/>
    <p:sldId id="29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4472C4"/>
    <a:srgbClr val="007780"/>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70D90-B522-4B45-8AAD-887DEF19B7DF}" v="17" dt="2025-11-20T14:13:45.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openxmlformats.org/officeDocument/2006/relationships/customXml" Target="../customXml/item4.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F42-CA0B-4192-A804-409CA6D80ECA}"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B4B-24A3-4ED9-9A35-8514EA90625F}" type="slidenum">
              <a:rPr lang="en-US" smtClean="0"/>
              <a:t>‹#›</a:t>
            </a:fld>
            <a:endParaRPr lang="en-US"/>
          </a:p>
        </p:txBody>
      </p:sp>
    </p:spTree>
    <p:extLst>
      <p:ext uri="{BB962C8B-B14F-4D97-AF65-F5344CB8AC3E}">
        <p14:creationId xmlns:p14="http://schemas.microsoft.com/office/powerpoint/2010/main" val="25077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5F0B4B-24A3-4ED9-9A35-8514EA90625F}" type="slidenum">
              <a:rPr lang="en-US" smtClean="0"/>
              <a:t>11</a:t>
            </a:fld>
            <a:endParaRPr lang="en-US"/>
          </a:p>
        </p:txBody>
      </p:sp>
    </p:spTree>
    <p:extLst>
      <p:ext uri="{BB962C8B-B14F-4D97-AF65-F5344CB8AC3E}">
        <p14:creationId xmlns:p14="http://schemas.microsoft.com/office/powerpoint/2010/main" val="139480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A11C0-E385-3494-07D9-B673A6AE1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CAE6E-02C6-4A0F-F84C-C509C3D5F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E0583-776B-6CB6-272A-F1139D6E21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BDCC15-DF79-4308-737B-DBE4148CFB59}"/>
              </a:ext>
            </a:extLst>
          </p:cNvPr>
          <p:cNvSpPr>
            <a:spLocks noGrp="1"/>
          </p:cNvSpPr>
          <p:nvPr>
            <p:ph type="sldNum" sz="quarter" idx="5"/>
          </p:nvPr>
        </p:nvSpPr>
        <p:spPr/>
        <p:txBody>
          <a:bodyPr/>
          <a:lstStyle/>
          <a:p>
            <a:fld id="{265F0B4B-24A3-4ED9-9A35-8514EA90625F}" type="slidenum">
              <a:rPr lang="en-US" smtClean="0"/>
              <a:t>20</a:t>
            </a:fld>
            <a:endParaRPr lang="en-US"/>
          </a:p>
        </p:txBody>
      </p:sp>
    </p:spTree>
    <p:extLst>
      <p:ext uri="{BB962C8B-B14F-4D97-AF65-F5344CB8AC3E}">
        <p14:creationId xmlns:p14="http://schemas.microsoft.com/office/powerpoint/2010/main" val="91993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4A20-A7DC-DC8D-FB94-CB9462272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09354-1896-128D-FCD2-73F14956D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85520-DC2E-8A7C-8C9D-801FA39AC1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AFBC99-2C34-1D1B-DD8A-F8DC9CB62173}"/>
              </a:ext>
            </a:extLst>
          </p:cNvPr>
          <p:cNvSpPr>
            <a:spLocks noGrp="1"/>
          </p:cNvSpPr>
          <p:nvPr>
            <p:ph type="sldNum" sz="quarter" idx="5"/>
          </p:nvPr>
        </p:nvSpPr>
        <p:spPr/>
        <p:txBody>
          <a:bodyPr/>
          <a:lstStyle/>
          <a:p>
            <a:fld id="{265F0B4B-24A3-4ED9-9A35-8514EA90625F}" type="slidenum">
              <a:rPr lang="en-US" smtClean="0"/>
              <a:t>21</a:t>
            </a:fld>
            <a:endParaRPr lang="en-US"/>
          </a:p>
        </p:txBody>
      </p:sp>
    </p:spTree>
    <p:extLst>
      <p:ext uri="{BB962C8B-B14F-4D97-AF65-F5344CB8AC3E}">
        <p14:creationId xmlns:p14="http://schemas.microsoft.com/office/powerpoint/2010/main" val="9386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27</a:t>
            </a:fld>
            <a:endParaRPr lang="en-US"/>
          </a:p>
        </p:txBody>
      </p:sp>
    </p:spTree>
    <p:extLst>
      <p:ext uri="{BB962C8B-B14F-4D97-AF65-F5344CB8AC3E}">
        <p14:creationId xmlns:p14="http://schemas.microsoft.com/office/powerpoint/2010/main" val="262733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630A-3250-358C-5366-EA2CF7D05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5F7E3-533B-796C-D169-E7BF3FAAC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6AB93-6871-0BE6-B9B9-4E601F21A6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2BD2D4-7C6E-84EA-2D1D-E362FC3FBAC3}"/>
              </a:ext>
            </a:extLst>
          </p:cNvPr>
          <p:cNvSpPr>
            <a:spLocks noGrp="1"/>
          </p:cNvSpPr>
          <p:nvPr>
            <p:ph type="sldNum" sz="quarter" idx="5"/>
          </p:nvPr>
        </p:nvSpPr>
        <p:spPr/>
        <p:txBody>
          <a:bodyPr/>
          <a:lstStyle/>
          <a:p>
            <a:fld id="{265F0B4B-24A3-4ED9-9A35-8514EA90625F}" type="slidenum">
              <a:rPr lang="en-US" smtClean="0"/>
              <a:t>28</a:t>
            </a:fld>
            <a:endParaRPr lang="en-US"/>
          </a:p>
        </p:txBody>
      </p:sp>
    </p:spTree>
    <p:extLst>
      <p:ext uri="{BB962C8B-B14F-4D97-AF65-F5344CB8AC3E}">
        <p14:creationId xmlns:p14="http://schemas.microsoft.com/office/powerpoint/2010/main" val="235850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765A3-E60A-79A8-C583-D0B173A34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95D38-00D0-9475-56ED-29FF27C94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AA304-4C10-A893-0706-E78D0F468A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73AFF-0A32-5249-F416-3D95B6D43C92}"/>
              </a:ext>
            </a:extLst>
          </p:cNvPr>
          <p:cNvSpPr>
            <a:spLocks noGrp="1"/>
          </p:cNvSpPr>
          <p:nvPr>
            <p:ph type="sldNum" sz="quarter" idx="5"/>
          </p:nvPr>
        </p:nvSpPr>
        <p:spPr/>
        <p:txBody>
          <a:bodyPr/>
          <a:lstStyle/>
          <a:p>
            <a:fld id="{265F0B4B-24A3-4ED9-9A35-8514EA90625F}" type="slidenum">
              <a:rPr lang="en-US" smtClean="0"/>
              <a:t>29</a:t>
            </a:fld>
            <a:endParaRPr lang="en-US"/>
          </a:p>
        </p:txBody>
      </p:sp>
    </p:spTree>
    <p:extLst>
      <p:ext uri="{BB962C8B-B14F-4D97-AF65-F5344CB8AC3E}">
        <p14:creationId xmlns:p14="http://schemas.microsoft.com/office/powerpoint/2010/main" val="309018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F07C-E0FB-B7F0-B976-5AB0F88A5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E3F16-5109-DF4B-D6BD-B6C8A2B30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3224F-B3F2-E954-F49D-84663B2EFA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7FA3D-863A-D45D-8431-EC3CBDF11220}"/>
              </a:ext>
            </a:extLst>
          </p:cNvPr>
          <p:cNvSpPr>
            <a:spLocks noGrp="1"/>
          </p:cNvSpPr>
          <p:nvPr>
            <p:ph type="sldNum" sz="quarter" idx="5"/>
          </p:nvPr>
        </p:nvSpPr>
        <p:spPr/>
        <p:txBody>
          <a:bodyPr/>
          <a:lstStyle/>
          <a:p>
            <a:fld id="{265F0B4B-24A3-4ED9-9A35-8514EA90625F}" type="slidenum">
              <a:rPr lang="en-US" smtClean="0"/>
              <a:t>30</a:t>
            </a:fld>
            <a:endParaRPr lang="en-US"/>
          </a:p>
        </p:txBody>
      </p:sp>
    </p:spTree>
    <p:extLst>
      <p:ext uri="{BB962C8B-B14F-4D97-AF65-F5344CB8AC3E}">
        <p14:creationId xmlns:p14="http://schemas.microsoft.com/office/powerpoint/2010/main" val="190136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2744-4740-DEBE-C520-7FD605BB8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8F5EB-56AE-E508-32A7-4BAF3C01D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E9FE7-830D-A38C-48ED-D88348ADF7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8C1CB7-CEB0-97EC-E7D4-0D700E53D6D9}"/>
              </a:ext>
            </a:extLst>
          </p:cNvPr>
          <p:cNvSpPr>
            <a:spLocks noGrp="1"/>
          </p:cNvSpPr>
          <p:nvPr>
            <p:ph type="sldNum" sz="quarter" idx="5"/>
          </p:nvPr>
        </p:nvSpPr>
        <p:spPr/>
        <p:txBody>
          <a:bodyPr/>
          <a:lstStyle/>
          <a:p>
            <a:fld id="{265F0B4B-24A3-4ED9-9A35-8514EA90625F}" type="slidenum">
              <a:rPr lang="en-US" smtClean="0"/>
              <a:t>31</a:t>
            </a:fld>
            <a:endParaRPr lang="en-US"/>
          </a:p>
        </p:txBody>
      </p:sp>
    </p:spTree>
    <p:extLst>
      <p:ext uri="{BB962C8B-B14F-4D97-AF65-F5344CB8AC3E}">
        <p14:creationId xmlns:p14="http://schemas.microsoft.com/office/powerpoint/2010/main" val="349348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1569C-C460-DA82-3BF7-DABFA9E81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69656-D697-9E0A-625B-52F4C7DAE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FFD5C-0571-7275-EDAA-CEF7C5F921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48DC1-A018-4FC5-D334-3E9A2ACED128}"/>
              </a:ext>
            </a:extLst>
          </p:cNvPr>
          <p:cNvSpPr>
            <a:spLocks noGrp="1"/>
          </p:cNvSpPr>
          <p:nvPr>
            <p:ph type="sldNum" sz="quarter" idx="5"/>
          </p:nvPr>
        </p:nvSpPr>
        <p:spPr/>
        <p:txBody>
          <a:bodyPr/>
          <a:lstStyle/>
          <a:p>
            <a:fld id="{265F0B4B-24A3-4ED9-9A35-8514EA90625F}" type="slidenum">
              <a:rPr lang="en-US" smtClean="0"/>
              <a:t>32</a:t>
            </a:fld>
            <a:endParaRPr lang="en-US"/>
          </a:p>
        </p:txBody>
      </p:sp>
    </p:spTree>
    <p:extLst>
      <p:ext uri="{BB962C8B-B14F-4D97-AF65-F5344CB8AC3E}">
        <p14:creationId xmlns:p14="http://schemas.microsoft.com/office/powerpoint/2010/main" val="58867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CA21-D289-A51D-7EE8-2BC937A69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58067-DFAE-D448-4926-11E73EE5E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43B51-4B3A-9E21-9AF1-F66BEDE7B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EBC164-FB9D-E8BA-3EF4-81EF4C11C7BC}"/>
              </a:ext>
            </a:extLst>
          </p:cNvPr>
          <p:cNvSpPr>
            <a:spLocks noGrp="1"/>
          </p:cNvSpPr>
          <p:nvPr>
            <p:ph type="sldNum" sz="quarter" idx="5"/>
          </p:nvPr>
        </p:nvSpPr>
        <p:spPr/>
        <p:txBody>
          <a:bodyPr/>
          <a:lstStyle/>
          <a:p>
            <a:fld id="{265F0B4B-24A3-4ED9-9A35-8514EA90625F}" type="slidenum">
              <a:rPr lang="en-US" smtClean="0"/>
              <a:t>33</a:t>
            </a:fld>
            <a:endParaRPr lang="en-US"/>
          </a:p>
        </p:txBody>
      </p:sp>
    </p:spTree>
    <p:extLst>
      <p:ext uri="{BB962C8B-B14F-4D97-AF65-F5344CB8AC3E}">
        <p14:creationId xmlns:p14="http://schemas.microsoft.com/office/powerpoint/2010/main" val="22456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7942-F057-B35A-8ABC-DA6F2E257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B9A12-726C-D65E-0F16-454D6514C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4D002-EDA8-BF11-E3AF-68EA4B7D20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61D81F-F5BA-D06C-1048-D89BFFF08EA8}"/>
              </a:ext>
            </a:extLst>
          </p:cNvPr>
          <p:cNvSpPr>
            <a:spLocks noGrp="1"/>
          </p:cNvSpPr>
          <p:nvPr>
            <p:ph type="sldNum" sz="quarter" idx="5"/>
          </p:nvPr>
        </p:nvSpPr>
        <p:spPr/>
        <p:txBody>
          <a:bodyPr/>
          <a:lstStyle/>
          <a:p>
            <a:fld id="{265F0B4B-24A3-4ED9-9A35-8514EA90625F}" type="slidenum">
              <a:rPr lang="en-US" smtClean="0"/>
              <a:t>34</a:t>
            </a:fld>
            <a:endParaRPr lang="en-US"/>
          </a:p>
        </p:txBody>
      </p:sp>
    </p:spTree>
    <p:extLst>
      <p:ext uri="{BB962C8B-B14F-4D97-AF65-F5344CB8AC3E}">
        <p14:creationId xmlns:p14="http://schemas.microsoft.com/office/powerpoint/2010/main" val="37541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E5B80-2FFF-D1DF-B4E8-183218FC9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6CB1C-4B1F-29B1-F3AD-D751E4492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52DD3-154B-5BC6-C866-BCE83C25B8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7E97D5-7134-DFC9-E9CA-9C01D782DC70}"/>
              </a:ext>
            </a:extLst>
          </p:cNvPr>
          <p:cNvSpPr>
            <a:spLocks noGrp="1"/>
          </p:cNvSpPr>
          <p:nvPr>
            <p:ph type="sldNum" sz="quarter" idx="5"/>
          </p:nvPr>
        </p:nvSpPr>
        <p:spPr/>
        <p:txBody>
          <a:bodyPr/>
          <a:lstStyle/>
          <a:p>
            <a:fld id="{265F0B4B-24A3-4ED9-9A35-8514EA90625F}" type="slidenum">
              <a:rPr lang="en-US" smtClean="0"/>
              <a:t>12</a:t>
            </a:fld>
            <a:endParaRPr lang="en-US"/>
          </a:p>
        </p:txBody>
      </p:sp>
    </p:spTree>
    <p:extLst>
      <p:ext uri="{BB962C8B-B14F-4D97-AF65-F5344CB8AC3E}">
        <p14:creationId xmlns:p14="http://schemas.microsoft.com/office/powerpoint/2010/main" val="3660233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3C36-4E47-2708-4F45-4A34FC246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2BC99-C8A7-2BDB-4029-D9AD2FB4E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087BC-5F86-307B-E686-2B07E6472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B7D94-7A77-6035-F9C6-95F4C7293967}"/>
              </a:ext>
            </a:extLst>
          </p:cNvPr>
          <p:cNvSpPr>
            <a:spLocks noGrp="1"/>
          </p:cNvSpPr>
          <p:nvPr>
            <p:ph type="sldNum" sz="quarter" idx="5"/>
          </p:nvPr>
        </p:nvSpPr>
        <p:spPr/>
        <p:txBody>
          <a:bodyPr/>
          <a:lstStyle/>
          <a:p>
            <a:fld id="{265F0B4B-24A3-4ED9-9A35-8514EA90625F}" type="slidenum">
              <a:rPr lang="en-US" smtClean="0"/>
              <a:t>35</a:t>
            </a:fld>
            <a:endParaRPr lang="en-US"/>
          </a:p>
        </p:txBody>
      </p:sp>
    </p:spTree>
    <p:extLst>
      <p:ext uri="{BB962C8B-B14F-4D97-AF65-F5344CB8AC3E}">
        <p14:creationId xmlns:p14="http://schemas.microsoft.com/office/powerpoint/2010/main" val="255434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0B5D-2139-8A52-1815-8A1A18BF1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75F76-BB3F-9BB0-BF35-EEE8C647E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46-EFCE-A0C8-153B-12C32FD51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A7F0F7-DF7B-E916-3ECB-4FCF64E651F5}"/>
              </a:ext>
            </a:extLst>
          </p:cNvPr>
          <p:cNvSpPr>
            <a:spLocks noGrp="1"/>
          </p:cNvSpPr>
          <p:nvPr>
            <p:ph type="sldNum" sz="quarter" idx="5"/>
          </p:nvPr>
        </p:nvSpPr>
        <p:spPr/>
        <p:txBody>
          <a:bodyPr/>
          <a:lstStyle/>
          <a:p>
            <a:fld id="{265F0B4B-24A3-4ED9-9A35-8514EA90625F}" type="slidenum">
              <a:rPr lang="en-US" smtClean="0"/>
              <a:t>36</a:t>
            </a:fld>
            <a:endParaRPr lang="en-US"/>
          </a:p>
        </p:txBody>
      </p:sp>
    </p:spTree>
    <p:extLst>
      <p:ext uri="{BB962C8B-B14F-4D97-AF65-F5344CB8AC3E}">
        <p14:creationId xmlns:p14="http://schemas.microsoft.com/office/powerpoint/2010/main" val="213073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4E95-BDA0-9817-264A-7DC6F3796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0E43C-2022-BBF5-F663-50087CC11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E6B1E-1BA8-AB0F-ADF0-052C64D3A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BFD1BA-E0CA-CED4-E4F2-1B50F46FD2C7}"/>
              </a:ext>
            </a:extLst>
          </p:cNvPr>
          <p:cNvSpPr>
            <a:spLocks noGrp="1"/>
          </p:cNvSpPr>
          <p:nvPr>
            <p:ph type="sldNum" sz="quarter" idx="5"/>
          </p:nvPr>
        </p:nvSpPr>
        <p:spPr/>
        <p:txBody>
          <a:bodyPr/>
          <a:lstStyle/>
          <a:p>
            <a:fld id="{265F0B4B-24A3-4ED9-9A35-8514EA90625F}" type="slidenum">
              <a:rPr lang="en-US" smtClean="0"/>
              <a:t>37</a:t>
            </a:fld>
            <a:endParaRPr lang="en-US"/>
          </a:p>
        </p:txBody>
      </p:sp>
    </p:spTree>
    <p:extLst>
      <p:ext uri="{BB962C8B-B14F-4D97-AF65-F5344CB8AC3E}">
        <p14:creationId xmlns:p14="http://schemas.microsoft.com/office/powerpoint/2010/main" val="1095542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9C90C-02DD-44C6-B920-387BCE8BF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87925-0CEB-89F4-7E0F-29889AAA4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9E054-F980-6F0B-4B22-44139F03B2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3744B5-9CD8-9235-E942-6B61E13D42AF}"/>
              </a:ext>
            </a:extLst>
          </p:cNvPr>
          <p:cNvSpPr>
            <a:spLocks noGrp="1"/>
          </p:cNvSpPr>
          <p:nvPr>
            <p:ph type="sldNum" sz="quarter" idx="5"/>
          </p:nvPr>
        </p:nvSpPr>
        <p:spPr/>
        <p:txBody>
          <a:bodyPr/>
          <a:lstStyle/>
          <a:p>
            <a:fld id="{265F0B4B-24A3-4ED9-9A35-8514EA90625F}" type="slidenum">
              <a:rPr lang="en-US" smtClean="0"/>
              <a:t>38</a:t>
            </a:fld>
            <a:endParaRPr lang="en-US"/>
          </a:p>
        </p:txBody>
      </p:sp>
    </p:spTree>
    <p:extLst>
      <p:ext uri="{BB962C8B-B14F-4D97-AF65-F5344CB8AC3E}">
        <p14:creationId xmlns:p14="http://schemas.microsoft.com/office/powerpoint/2010/main" val="3764176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9A63-C6AD-F8F6-C83D-993F8200F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5F7D0-15DE-17A8-B85F-89B5D56AB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2C56E-F6B6-7503-C2BE-C7E215005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F84C38-8368-B966-59A3-D49EEAB4A0A6}"/>
              </a:ext>
            </a:extLst>
          </p:cNvPr>
          <p:cNvSpPr>
            <a:spLocks noGrp="1"/>
          </p:cNvSpPr>
          <p:nvPr>
            <p:ph type="sldNum" sz="quarter" idx="5"/>
          </p:nvPr>
        </p:nvSpPr>
        <p:spPr/>
        <p:txBody>
          <a:bodyPr/>
          <a:lstStyle/>
          <a:p>
            <a:fld id="{265F0B4B-24A3-4ED9-9A35-8514EA90625F}" type="slidenum">
              <a:rPr lang="en-US" smtClean="0"/>
              <a:t>39</a:t>
            </a:fld>
            <a:endParaRPr lang="en-US"/>
          </a:p>
        </p:txBody>
      </p:sp>
    </p:spTree>
    <p:extLst>
      <p:ext uri="{BB962C8B-B14F-4D97-AF65-F5344CB8AC3E}">
        <p14:creationId xmlns:p14="http://schemas.microsoft.com/office/powerpoint/2010/main" val="299489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7301B-4F6B-8F83-B2BF-21F034096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86B3F-B869-8465-2E12-B4D8D7DCC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378BD-F078-2B3C-F073-164096C9F3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C1F900-3BA1-3C47-CB1B-6C6AED281F4A}"/>
              </a:ext>
            </a:extLst>
          </p:cNvPr>
          <p:cNvSpPr>
            <a:spLocks noGrp="1"/>
          </p:cNvSpPr>
          <p:nvPr>
            <p:ph type="sldNum" sz="quarter" idx="5"/>
          </p:nvPr>
        </p:nvSpPr>
        <p:spPr/>
        <p:txBody>
          <a:bodyPr/>
          <a:lstStyle/>
          <a:p>
            <a:fld id="{265F0B4B-24A3-4ED9-9A35-8514EA90625F}" type="slidenum">
              <a:rPr lang="en-US" smtClean="0"/>
              <a:t>40</a:t>
            </a:fld>
            <a:endParaRPr lang="en-US"/>
          </a:p>
        </p:txBody>
      </p:sp>
    </p:spTree>
    <p:extLst>
      <p:ext uri="{BB962C8B-B14F-4D97-AF65-F5344CB8AC3E}">
        <p14:creationId xmlns:p14="http://schemas.microsoft.com/office/powerpoint/2010/main" val="150709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3C70-1370-C89C-DEE2-DE9E5E36A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E53F4-F427-55EB-BA52-841271722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F52D0-4909-C398-7BA7-A66A4D343F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32E764-83A6-0215-E2BB-373FEE19E515}"/>
              </a:ext>
            </a:extLst>
          </p:cNvPr>
          <p:cNvSpPr>
            <a:spLocks noGrp="1"/>
          </p:cNvSpPr>
          <p:nvPr>
            <p:ph type="sldNum" sz="quarter" idx="5"/>
          </p:nvPr>
        </p:nvSpPr>
        <p:spPr/>
        <p:txBody>
          <a:bodyPr/>
          <a:lstStyle/>
          <a:p>
            <a:fld id="{265F0B4B-24A3-4ED9-9A35-8514EA90625F}" type="slidenum">
              <a:rPr lang="en-US" smtClean="0"/>
              <a:t>13</a:t>
            </a:fld>
            <a:endParaRPr lang="en-US"/>
          </a:p>
        </p:txBody>
      </p:sp>
    </p:spTree>
    <p:extLst>
      <p:ext uri="{BB962C8B-B14F-4D97-AF65-F5344CB8AC3E}">
        <p14:creationId xmlns:p14="http://schemas.microsoft.com/office/powerpoint/2010/main" val="197263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3D81-F736-9443-256D-3524E5C1A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1EAB0-F297-32A3-A08B-9ABA4D523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F573C-329B-DC86-1042-7DC51F57CD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C8A898-8D5C-BECB-1707-AE6366659DAE}"/>
              </a:ext>
            </a:extLst>
          </p:cNvPr>
          <p:cNvSpPr>
            <a:spLocks noGrp="1"/>
          </p:cNvSpPr>
          <p:nvPr>
            <p:ph type="sldNum" sz="quarter" idx="5"/>
          </p:nvPr>
        </p:nvSpPr>
        <p:spPr/>
        <p:txBody>
          <a:bodyPr/>
          <a:lstStyle/>
          <a:p>
            <a:fld id="{265F0B4B-24A3-4ED9-9A35-8514EA90625F}" type="slidenum">
              <a:rPr lang="en-US" smtClean="0"/>
              <a:t>14</a:t>
            </a:fld>
            <a:endParaRPr lang="en-US"/>
          </a:p>
        </p:txBody>
      </p:sp>
    </p:spTree>
    <p:extLst>
      <p:ext uri="{BB962C8B-B14F-4D97-AF65-F5344CB8AC3E}">
        <p14:creationId xmlns:p14="http://schemas.microsoft.com/office/powerpoint/2010/main" val="365501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D363-B795-32B7-1BEF-742865AE1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9E633-DAE5-3E5B-EE12-89DDB135B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4DB72-BB3F-38E5-3ED5-943AA53DF1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883726-3FAA-B452-92E3-5476913979CA}"/>
              </a:ext>
            </a:extLst>
          </p:cNvPr>
          <p:cNvSpPr>
            <a:spLocks noGrp="1"/>
          </p:cNvSpPr>
          <p:nvPr>
            <p:ph type="sldNum" sz="quarter" idx="5"/>
          </p:nvPr>
        </p:nvSpPr>
        <p:spPr/>
        <p:txBody>
          <a:bodyPr/>
          <a:lstStyle/>
          <a:p>
            <a:fld id="{265F0B4B-24A3-4ED9-9A35-8514EA90625F}" type="slidenum">
              <a:rPr lang="en-US" smtClean="0"/>
              <a:t>15</a:t>
            </a:fld>
            <a:endParaRPr lang="en-US"/>
          </a:p>
        </p:txBody>
      </p:sp>
    </p:spTree>
    <p:extLst>
      <p:ext uri="{BB962C8B-B14F-4D97-AF65-F5344CB8AC3E}">
        <p14:creationId xmlns:p14="http://schemas.microsoft.com/office/powerpoint/2010/main" val="225949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0D6D-53AA-96E0-2293-0CAAA5C6F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7D257-E0B1-A3DD-AA47-D7E2E9A78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DE061-8CEE-C7E0-36A8-1551AE3783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4F1BFA-7CD3-0190-4ED4-943CEE98E10B}"/>
              </a:ext>
            </a:extLst>
          </p:cNvPr>
          <p:cNvSpPr>
            <a:spLocks noGrp="1"/>
          </p:cNvSpPr>
          <p:nvPr>
            <p:ph type="sldNum" sz="quarter" idx="5"/>
          </p:nvPr>
        </p:nvSpPr>
        <p:spPr/>
        <p:txBody>
          <a:bodyPr/>
          <a:lstStyle/>
          <a:p>
            <a:fld id="{265F0B4B-24A3-4ED9-9A35-8514EA90625F}" type="slidenum">
              <a:rPr lang="en-US" smtClean="0"/>
              <a:t>16</a:t>
            </a:fld>
            <a:endParaRPr lang="en-US"/>
          </a:p>
        </p:txBody>
      </p:sp>
    </p:spTree>
    <p:extLst>
      <p:ext uri="{BB962C8B-B14F-4D97-AF65-F5344CB8AC3E}">
        <p14:creationId xmlns:p14="http://schemas.microsoft.com/office/powerpoint/2010/main" val="64062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0CA05-C6C2-B36F-F5BE-E4FFB7D77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12B85-D722-AD30-2245-61D83DD05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E33FC-03B0-6FE4-CD87-20CF9F758F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E0BC96-8A08-0851-8051-B5A8A347901C}"/>
              </a:ext>
            </a:extLst>
          </p:cNvPr>
          <p:cNvSpPr>
            <a:spLocks noGrp="1"/>
          </p:cNvSpPr>
          <p:nvPr>
            <p:ph type="sldNum" sz="quarter" idx="5"/>
          </p:nvPr>
        </p:nvSpPr>
        <p:spPr/>
        <p:txBody>
          <a:bodyPr/>
          <a:lstStyle/>
          <a:p>
            <a:fld id="{265F0B4B-24A3-4ED9-9A35-8514EA90625F}" type="slidenum">
              <a:rPr lang="en-US" smtClean="0"/>
              <a:t>17</a:t>
            </a:fld>
            <a:endParaRPr lang="en-US"/>
          </a:p>
        </p:txBody>
      </p:sp>
    </p:spTree>
    <p:extLst>
      <p:ext uri="{BB962C8B-B14F-4D97-AF65-F5344CB8AC3E}">
        <p14:creationId xmlns:p14="http://schemas.microsoft.com/office/powerpoint/2010/main" val="266520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E4A91-450B-FB79-80CB-C5AB7C8D2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00877-337E-EE79-EB8C-4DE3B00B6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57BD4-B6E4-8FF0-4133-18D7F63359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918358-BF92-6BA3-E4CD-3AA915867D78}"/>
              </a:ext>
            </a:extLst>
          </p:cNvPr>
          <p:cNvSpPr>
            <a:spLocks noGrp="1"/>
          </p:cNvSpPr>
          <p:nvPr>
            <p:ph type="sldNum" sz="quarter" idx="5"/>
          </p:nvPr>
        </p:nvSpPr>
        <p:spPr/>
        <p:txBody>
          <a:bodyPr/>
          <a:lstStyle/>
          <a:p>
            <a:fld id="{265F0B4B-24A3-4ED9-9A35-8514EA90625F}" type="slidenum">
              <a:rPr lang="en-US" smtClean="0"/>
              <a:t>18</a:t>
            </a:fld>
            <a:endParaRPr lang="en-US"/>
          </a:p>
        </p:txBody>
      </p:sp>
    </p:spTree>
    <p:extLst>
      <p:ext uri="{BB962C8B-B14F-4D97-AF65-F5344CB8AC3E}">
        <p14:creationId xmlns:p14="http://schemas.microsoft.com/office/powerpoint/2010/main" val="271185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0597-3E36-DE21-E4BF-FB42896A1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6306F-9095-C9D0-E713-0D3E0B8B7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C6088-E45E-5D15-D364-2F1AACABDC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CE926D-8D4C-FBD4-314F-965BDE3C4477}"/>
              </a:ext>
            </a:extLst>
          </p:cNvPr>
          <p:cNvSpPr>
            <a:spLocks noGrp="1"/>
          </p:cNvSpPr>
          <p:nvPr>
            <p:ph type="sldNum" sz="quarter" idx="5"/>
          </p:nvPr>
        </p:nvSpPr>
        <p:spPr/>
        <p:txBody>
          <a:bodyPr/>
          <a:lstStyle/>
          <a:p>
            <a:fld id="{265F0B4B-24A3-4ED9-9A35-8514EA90625F}" type="slidenum">
              <a:rPr lang="en-US" smtClean="0"/>
              <a:t>19</a:t>
            </a:fld>
            <a:endParaRPr lang="en-US"/>
          </a:p>
        </p:txBody>
      </p:sp>
    </p:spTree>
    <p:extLst>
      <p:ext uri="{BB962C8B-B14F-4D97-AF65-F5344CB8AC3E}">
        <p14:creationId xmlns:p14="http://schemas.microsoft.com/office/powerpoint/2010/main" val="387259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11/20/2025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11/20/2025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todd.allen@education.ky.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mailto:leaseover100k@education.ky.gov"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F1F-DF76-1296-ACB9-E052DDC2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9076C-9FBA-D35F-D762-AC976F00FBBC}"/>
              </a:ext>
            </a:extLst>
          </p:cNvPr>
          <p:cNvSpPr>
            <a:spLocks noGrp="1"/>
          </p:cNvSpPr>
          <p:nvPr>
            <p:ph type="ctrTitle"/>
          </p:nvPr>
        </p:nvSpPr>
        <p:spPr>
          <a:xfrm>
            <a:off x="1736212" y="384049"/>
            <a:ext cx="10234397" cy="1978152"/>
          </a:xfrm>
        </p:spPr>
        <p:txBody>
          <a:bodyPr anchor="t">
            <a:normAutofit/>
          </a:bodyPr>
          <a:lstStyle/>
          <a:p>
            <a:r>
              <a:rPr lang="en-US" sz="4900" dirty="0"/>
              <a:t>Webinar #4: </a:t>
            </a:r>
            <a:br>
              <a:rPr lang="en-US" sz="4900" dirty="0"/>
            </a:br>
            <a:r>
              <a:rPr lang="en-US" sz="4400" dirty="0"/>
              <a:t>Facilities Branch: Property – Part II</a:t>
            </a:r>
            <a:br>
              <a:rPr lang="en-US" sz="4400" dirty="0"/>
            </a:br>
            <a:endParaRPr lang="en-US" sz="2700" dirty="0"/>
          </a:p>
        </p:txBody>
      </p:sp>
      <p:sp>
        <p:nvSpPr>
          <p:cNvPr id="3" name="Subtitle 2">
            <a:extLst>
              <a:ext uri="{FF2B5EF4-FFF2-40B4-BE49-F238E27FC236}">
                <a16:creationId xmlns:a16="http://schemas.microsoft.com/office/drawing/2014/main" id="{BDDA909E-2963-9453-CC03-F86FAD79F46B}"/>
              </a:ext>
            </a:extLst>
          </p:cNvPr>
          <p:cNvSpPr>
            <a:spLocks noGrp="1"/>
          </p:cNvSpPr>
          <p:nvPr>
            <p:ph type="subTitle" idx="1"/>
          </p:nvPr>
        </p:nvSpPr>
        <p:spPr>
          <a:xfrm>
            <a:off x="2281411" y="2362200"/>
            <a:ext cx="9144000" cy="2848033"/>
          </a:xfrm>
        </p:spPr>
        <p:txBody>
          <a:bodyPr anchor="ct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333759FD-C144-01D7-E493-8A5BCAFB1E9C}"/>
              </a:ext>
            </a:extLst>
          </p:cNvPr>
          <p:cNvSpPr txBox="1">
            <a:spLocks/>
          </p:cNvSpPr>
          <p:nvPr/>
        </p:nvSpPr>
        <p:spPr>
          <a:xfrm>
            <a:off x="2281412" y="521023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November 20, 2025</a:t>
            </a:r>
          </a:p>
        </p:txBody>
      </p:sp>
    </p:spTree>
    <p:extLst>
      <p:ext uri="{BB962C8B-B14F-4D97-AF65-F5344CB8AC3E}">
        <p14:creationId xmlns:p14="http://schemas.microsoft.com/office/powerpoint/2010/main" val="34506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A0A-4028-6B8D-58AF-3908B9A094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5742C-626A-BF2B-1760-3A5E5D9FB9C8}"/>
              </a:ext>
            </a:extLst>
          </p:cNvPr>
          <p:cNvSpPr>
            <a:spLocks noGrp="1"/>
          </p:cNvSpPr>
          <p:nvPr>
            <p:ph idx="1"/>
          </p:nvPr>
        </p:nvSpPr>
        <p:spPr>
          <a:xfrm>
            <a:off x="755374" y="1360294"/>
            <a:ext cx="11079688" cy="4351338"/>
          </a:xfrm>
        </p:spPr>
        <p:txBody>
          <a:bodyPr>
            <a:normAutofit/>
          </a:bodyPr>
          <a:lstStyle/>
          <a:p>
            <a:pPr lvl="0">
              <a:buFont typeface="Wingdings" panose="05000000000000000000" pitchFamily="2" charset="2"/>
              <a:buChar char="§"/>
            </a:pPr>
            <a:r>
              <a:rPr lang="en-US" sz="2200" b="1" dirty="0"/>
              <a:t>Name:</a:t>
            </a:r>
            <a:r>
              <a:rPr lang="en-US" sz="2200" dirty="0"/>
              <a:t> Tanesha Keene</a:t>
            </a:r>
          </a:p>
          <a:p>
            <a:pPr lvl="0">
              <a:buFont typeface="Wingdings" panose="05000000000000000000" pitchFamily="2" charset="2"/>
              <a:buChar char="§"/>
            </a:pPr>
            <a:r>
              <a:rPr lang="en-US" sz="2200" b="1" dirty="0"/>
              <a:t>KDE Experience: </a:t>
            </a:r>
            <a:r>
              <a:rPr lang="en-US" sz="2200" dirty="0"/>
              <a:t>4 years plus other government agency experience. Tanesha is your primary contact for all technical issues concerning </a:t>
            </a:r>
            <a:r>
              <a:rPr lang="en-US" sz="2200" b="1" u="sng" dirty="0"/>
              <a:t>FACPAC</a:t>
            </a:r>
            <a:r>
              <a:rPr lang="en-US" sz="2200" dirty="0"/>
              <a:t> (</a:t>
            </a:r>
            <a:r>
              <a:rPr lang="en-US" sz="2200" b="1" u="sng" dirty="0"/>
              <a:t>Fac</a:t>
            </a:r>
            <a:r>
              <a:rPr lang="en-US" sz="2200" dirty="0"/>
              <a:t>ilities </a:t>
            </a:r>
            <a:r>
              <a:rPr lang="en-US" sz="2200" b="1" u="sng" dirty="0"/>
              <a:t>P</a:t>
            </a:r>
            <a:r>
              <a:rPr lang="en-US" sz="2200" dirty="0"/>
              <a:t>lanning </a:t>
            </a:r>
            <a:r>
              <a:rPr lang="en-US" sz="2200" b="1" u="sng" dirty="0"/>
              <a:t>a</a:t>
            </a:r>
            <a:r>
              <a:rPr lang="en-US" sz="2200" dirty="0"/>
              <a:t>nd </a:t>
            </a:r>
            <a:r>
              <a:rPr lang="en-US" sz="2200" b="1" u="sng" dirty="0"/>
              <a:t>C</a:t>
            </a:r>
            <a:r>
              <a:rPr lang="en-US" sz="2200" dirty="0"/>
              <a:t>onstruction program in SharePoint).</a:t>
            </a:r>
          </a:p>
        </p:txBody>
      </p:sp>
      <p:sp>
        <p:nvSpPr>
          <p:cNvPr id="8" name="Title 1">
            <a:extLst>
              <a:ext uri="{FF2B5EF4-FFF2-40B4-BE49-F238E27FC236}">
                <a16:creationId xmlns:a16="http://schemas.microsoft.com/office/drawing/2014/main" id="{050A5DC7-D0D6-4EAA-DDD1-03DA196AFBDC}"/>
              </a:ext>
            </a:extLst>
          </p:cNvPr>
          <p:cNvSpPr>
            <a:spLocks noGrp="1"/>
          </p:cNvSpPr>
          <p:nvPr>
            <p:ph type="title"/>
          </p:nvPr>
        </p:nvSpPr>
        <p:spPr>
          <a:xfrm>
            <a:off x="755374" y="34731"/>
            <a:ext cx="12192000" cy="1325563"/>
          </a:xfrm>
        </p:spPr>
        <p:txBody>
          <a:bodyPr>
            <a:normAutofit/>
          </a:bodyPr>
          <a:lstStyle/>
          <a:p>
            <a:r>
              <a:rPr lang="en-US" sz="4000" dirty="0">
                <a:solidFill>
                  <a:srgbClr val="102649"/>
                </a:solidFill>
              </a:rPr>
              <a:t>DFB – Personnel Introductions – Analyst</a:t>
            </a:r>
          </a:p>
        </p:txBody>
      </p:sp>
    </p:spTree>
    <p:extLst>
      <p:ext uri="{BB962C8B-B14F-4D97-AF65-F5344CB8AC3E}">
        <p14:creationId xmlns:p14="http://schemas.microsoft.com/office/powerpoint/2010/main" val="322565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57200" y="258762"/>
            <a:ext cx="10972256" cy="8568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Definitions </a:t>
            </a:r>
            <a:r>
              <a:rPr kumimoji="0" lang="en-US" sz="2800" b="0" i="0" u="none" strike="noStrike" kern="1200" cap="none" spc="0" normalizeH="0" baseline="0" noProof="0" dirty="0">
                <a:ln>
                  <a:noFill/>
                </a:ln>
                <a:solidFill>
                  <a:srgbClr val="002060"/>
                </a:solidFill>
                <a:effectLst/>
                <a:uLnTx/>
                <a:uFillTx/>
                <a:latin typeface="+mj-lt"/>
                <a:ea typeface="+mj-ea"/>
                <a:cs typeface="+mj-cs"/>
              </a:rPr>
              <a:t>(from 702 KAR 4:090 Section 1)</a:t>
            </a: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762544" y="1115568"/>
            <a:ext cx="10501722" cy="48593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b="1" dirty="0"/>
              <a:t> District Facilities Plan (DFP):</a:t>
            </a:r>
            <a:r>
              <a:rPr lang="en-US" sz="2000" dirty="0"/>
              <a:t> a school district's capital construction plan prepared every four years pursuant to 702 KAR 4:180. </a:t>
            </a:r>
          </a:p>
          <a:p>
            <a:pPr>
              <a:buFont typeface="Wingdings" panose="05000000000000000000" pitchFamily="2" charset="2"/>
              <a:buChar char="q"/>
            </a:pPr>
            <a:r>
              <a:rPr lang="en-US" sz="2000" b="1" dirty="0"/>
              <a:t> FACPAC</a:t>
            </a:r>
            <a:r>
              <a:rPr lang="en-US" sz="2000" dirty="0"/>
              <a:t>: </a:t>
            </a:r>
            <a:r>
              <a:rPr lang="en-US" sz="2000" b="1" u="sng" dirty="0" err="1"/>
              <a:t>FAC</a:t>
            </a:r>
            <a:r>
              <a:rPr lang="en-US" sz="2000" dirty="0" err="1"/>
              <a:t>ilities</a:t>
            </a:r>
            <a:r>
              <a:rPr lang="en-US" sz="2000" dirty="0"/>
              <a:t> </a:t>
            </a:r>
            <a:r>
              <a:rPr lang="en-US" sz="2000" b="1" u="sng" dirty="0"/>
              <a:t>P</a:t>
            </a:r>
            <a:r>
              <a:rPr lang="en-US" sz="2000" dirty="0"/>
              <a:t>lanning </a:t>
            </a:r>
            <a:r>
              <a:rPr lang="en-US" sz="2000" b="1" u="sng" dirty="0"/>
              <a:t>A</a:t>
            </a:r>
            <a:r>
              <a:rPr lang="en-US" sz="2000" dirty="0"/>
              <a:t>nd </a:t>
            </a:r>
            <a:r>
              <a:rPr lang="en-US" sz="2000" b="1" u="sng" dirty="0"/>
              <a:t>C</a:t>
            </a:r>
            <a:r>
              <a:rPr lang="en-US" sz="2000" dirty="0"/>
              <a:t>onstruction </a:t>
            </a:r>
            <a:r>
              <a:rPr lang="en-US" sz="2000" dirty="0">
                <a:effectLst/>
                <a:ea typeface="Aptos" panose="020B0004020202020204" pitchFamily="34" charset="0"/>
                <a:cs typeface="Aptos" panose="020B0004020202020204" pitchFamily="34" charset="0"/>
              </a:rPr>
              <a:t>the Kentucky Department of Education's web-based application for construction, planning, and real property transactions.</a:t>
            </a:r>
            <a:r>
              <a:rPr lang="en-US" sz="2000" b="1" dirty="0">
                <a:effectLst/>
                <a:ea typeface="Aptos" panose="020B0004020202020204" pitchFamily="34" charset="0"/>
                <a:cs typeface="Aptos" panose="020B0004020202020204" pitchFamily="34" charset="0"/>
              </a:rPr>
              <a:t> </a:t>
            </a:r>
          </a:p>
          <a:p>
            <a:pPr>
              <a:buFont typeface="Wingdings" panose="05000000000000000000" pitchFamily="2" charset="2"/>
              <a:buChar char="q"/>
            </a:pPr>
            <a:r>
              <a:rPr lang="en-US" sz="2000" b="1" dirty="0"/>
              <a:t> BG-1: </a:t>
            </a:r>
            <a:r>
              <a:rPr lang="en-US" sz="2000" dirty="0"/>
              <a:t>the form used to initiate and revise a capital construction project or property   transaction in FACPAC.</a:t>
            </a:r>
          </a:p>
          <a:p>
            <a:pPr marL="285750" indent="-285750">
              <a:buFont typeface="Wingdings" panose="05000000000000000000" pitchFamily="2" charset="2"/>
              <a:buChar char="q"/>
            </a:pPr>
            <a:r>
              <a:rPr lang="en-US" sz="2000" b="1" dirty="0"/>
              <a:t>BG-5</a:t>
            </a:r>
            <a:r>
              <a:rPr lang="en-US" sz="2000" dirty="0"/>
              <a:t>: the form used to closeout a capital construction project or property transaction in FACPAC. </a:t>
            </a:r>
          </a:p>
          <a:p>
            <a:pPr marL="285750" indent="-285750">
              <a:buFont typeface="Wingdings" panose="05000000000000000000" pitchFamily="2" charset="2"/>
              <a:buChar char="q"/>
            </a:pPr>
            <a:r>
              <a:rPr lang="en-US" sz="2000" b="1" dirty="0"/>
              <a:t>Fair Market Value (FMV): </a:t>
            </a:r>
            <a:r>
              <a:rPr lang="en-US" sz="2000" dirty="0"/>
              <a:t>the value of a real property based on an appraisal performed by a real property appraiser licensed to practice in the Commonwealth of Kentucky under KRS 324A.</a:t>
            </a:r>
          </a:p>
          <a:p>
            <a:pPr marL="285750" indent="-285750">
              <a:buFont typeface="Wingdings" panose="05000000000000000000" pitchFamily="2" charset="2"/>
              <a:buChar char="q"/>
            </a:pPr>
            <a:r>
              <a:rPr lang="en-US" sz="2000" b="1" dirty="0"/>
              <a:t>Survey</a:t>
            </a:r>
            <a:r>
              <a:rPr lang="en-US" sz="2000" dirty="0"/>
              <a:t>: a formal assessment of a real property that is sealed and signed by a professional land surveyor providing an official record of its size, location, and features, including, applicable boundaries, easements, title, and any requirements of the purchaser for disposal.</a:t>
            </a:r>
          </a:p>
          <a:p>
            <a:pPr marL="285750" indent="-285750">
              <a:buFont typeface="Wingdings" panose="05000000000000000000" pitchFamily="2" charset="2"/>
              <a:buChar char="q"/>
            </a:pPr>
            <a:endParaRPr lang="en-US" sz="2000" dirty="0"/>
          </a:p>
        </p:txBody>
      </p:sp>
    </p:spTree>
    <p:extLst>
      <p:ext uri="{BB962C8B-B14F-4D97-AF65-F5344CB8AC3E}">
        <p14:creationId xmlns:p14="http://schemas.microsoft.com/office/powerpoint/2010/main" val="159559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BE779-46C4-990C-83CE-AE1859E8E68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73076B5-E224-E080-504F-E2401DC0F21F}"/>
              </a:ext>
            </a:extLst>
          </p:cNvPr>
          <p:cNvSpPr txBox="1">
            <a:spLocks noGrp="1"/>
          </p:cNvSpPr>
          <p:nvPr>
            <p:ph type="title" idx="4294967295"/>
          </p:nvPr>
        </p:nvSpPr>
        <p:spPr>
          <a:xfrm>
            <a:off x="457200" y="258762"/>
            <a:ext cx="10972256" cy="505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Other Relevant Definitions</a:t>
            </a:r>
          </a:p>
        </p:txBody>
      </p:sp>
      <p:sp>
        <p:nvSpPr>
          <p:cNvPr id="4" name="Text Placeholder 3">
            <a:extLst>
              <a:ext uri="{FF2B5EF4-FFF2-40B4-BE49-F238E27FC236}">
                <a16:creationId xmlns:a16="http://schemas.microsoft.com/office/drawing/2014/main" id="{701A6BE1-00E2-0FD1-7622-CAA93AD7E2A2}"/>
              </a:ext>
            </a:extLst>
          </p:cNvPr>
          <p:cNvSpPr txBox="1">
            <a:spLocks/>
          </p:cNvSpPr>
          <p:nvPr/>
        </p:nvSpPr>
        <p:spPr>
          <a:xfrm>
            <a:off x="457201" y="851770"/>
            <a:ext cx="10807066" cy="53376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Appraisal</a:t>
            </a:r>
            <a:r>
              <a:rPr lang="en-US" sz="2000" dirty="0"/>
              <a:t>: an assessment of the fair market value of a property by an authorized person having a designation from a regulatory body governing the appraiser’s jurisdiction.</a:t>
            </a:r>
            <a:endParaRPr lang="en-US" sz="2000" b="1" dirty="0"/>
          </a:p>
          <a:p>
            <a:pPr marL="285750" indent="-285750">
              <a:buFont typeface="Wingdings" panose="05000000000000000000" pitchFamily="2" charset="2"/>
              <a:buChar char="q"/>
            </a:pPr>
            <a:r>
              <a:rPr lang="en-US" sz="2000" b="1" dirty="0"/>
              <a:t>Easement</a:t>
            </a:r>
            <a:r>
              <a:rPr lang="en-US" sz="2000" dirty="0"/>
              <a:t>: a property right granting a limited legal right to cross or otherwise use someone else’s land for a specified purpose often involving compensation.</a:t>
            </a:r>
          </a:p>
          <a:p>
            <a:pPr marL="285750" indent="-285750">
              <a:buFont typeface="Wingdings" panose="05000000000000000000" pitchFamily="2" charset="2"/>
              <a:buChar char="q"/>
            </a:pPr>
            <a:r>
              <a:rPr lang="en-US" sz="2000" b="1" dirty="0"/>
              <a:t>Lease</a:t>
            </a:r>
            <a:r>
              <a:rPr lang="en-US" sz="2000" dirty="0"/>
              <a:t>: as used in this regulation, lease means a contract between a local board of education and another party for the use of district property (or a portion thereof) for a specified term (usually a year or longer) in exchange for specified compensation. </a:t>
            </a:r>
          </a:p>
          <a:p>
            <a:pPr marL="285750" indent="-285750">
              <a:buFont typeface="Wingdings" panose="05000000000000000000" pitchFamily="2" charset="2"/>
              <a:buChar char="q"/>
            </a:pPr>
            <a:r>
              <a:rPr lang="en-US" sz="2000" b="1" dirty="0"/>
              <a:t>Real Property</a:t>
            </a:r>
            <a:r>
              <a:rPr lang="en-US" sz="2000" dirty="0"/>
              <a:t>: Land and anything permanently attached to it such as buildings and fixed equipment, the natural resources within the subsurface (like minerals), and the airspace above. </a:t>
            </a:r>
          </a:p>
          <a:p>
            <a:pPr marL="285750" indent="-285750">
              <a:buFont typeface="Wingdings" panose="05000000000000000000" pitchFamily="2" charset="2"/>
              <a:buChar char="q"/>
            </a:pPr>
            <a:r>
              <a:rPr lang="en-US" sz="2000" b="1" dirty="0"/>
              <a:t>Personal Property</a:t>
            </a:r>
            <a:r>
              <a:rPr lang="en-US" sz="2000" dirty="0"/>
              <a:t>: Moveable, not permanently fixed equipment such as desks, computers, etc. Modular classroom units are personal property. </a:t>
            </a:r>
          </a:p>
          <a:p>
            <a:pPr marL="285750" indent="-285750">
              <a:buFont typeface="Wingdings" panose="05000000000000000000" pitchFamily="2" charset="2"/>
              <a:buChar char="q"/>
            </a:pPr>
            <a:r>
              <a:rPr lang="en-US" sz="2000" b="1" dirty="0"/>
              <a:t>Transitional Center</a:t>
            </a:r>
            <a:r>
              <a:rPr lang="en-US" sz="2000" dirty="0"/>
              <a:t>: a center that the local board of education has determined will be phased out as an educational center or for which a project to house its students is listed in the DFP. The center is not eligible for new construction or major renovation without the KDE’s approval. Only minor renovation projects required to maintain the building in a safe condition or offer a healthy environment are permissible. The center shall not be included on the District Facilities Plan as a priority item (</a:t>
            </a:r>
            <a:r>
              <a:rPr lang="en-US" sz="2000" b="1" dirty="0"/>
              <a:t>as reported Need</a:t>
            </a:r>
            <a:r>
              <a:rPr lang="en-US" sz="2000" dirty="0"/>
              <a:t>) and may not be replaced if destroyed.</a:t>
            </a:r>
          </a:p>
        </p:txBody>
      </p:sp>
    </p:spTree>
    <p:extLst>
      <p:ext uri="{BB962C8B-B14F-4D97-AF65-F5344CB8AC3E}">
        <p14:creationId xmlns:p14="http://schemas.microsoft.com/office/powerpoint/2010/main" val="61825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9C2F-C571-E9C4-1713-826D5843AC7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153A3C9-2E1D-EA17-3219-24DA31295A28}"/>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Constitution of Kentucky</a:t>
            </a:r>
          </a:p>
        </p:txBody>
      </p:sp>
      <p:sp>
        <p:nvSpPr>
          <p:cNvPr id="4" name="Text Placeholder 3">
            <a:extLst>
              <a:ext uri="{FF2B5EF4-FFF2-40B4-BE49-F238E27FC236}">
                <a16:creationId xmlns:a16="http://schemas.microsoft.com/office/drawing/2014/main" id="{9C24A2DB-B93B-8D43-E634-776DE490B57F}"/>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dirty="0"/>
              <a:t>Sections 180, 184, and 186 address the use of taxes levied and collected for the benefit of public education.</a:t>
            </a:r>
          </a:p>
          <a:p>
            <a:pPr marL="285750" indent="-285750">
              <a:buFont typeface="Wingdings" panose="05000000000000000000" pitchFamily="2" charset="2"/>
              <a:buChar char="q"/>
            </a:pPr>
            <a:r>
              <a:rPr lang="en-US" sz="2000" dirty="0"/>
              <a:t>Multiple Opinions of the Attorney General (OAG) establish the receipt of fair market value when districts dispose of real property.  </a:t>
            </a:r>
          </a:p>
          <a:p>
            <a:pPr marL="285750" indent="-285750">
              <a:buFont typeface="Wingdings" panose="05000000000000000000" pitchFamily="2" charset="2"/>
              <a:buChar char="q"/>
            </a:pPr>
            <a:r>
              <a:rPr lang="en-US" sz="2000" dirty="0"/>
              <a:t>Statutes, Opinions of the Attorney General (OAGs), and case law can be found in the Kentucky School Law Book on the KDE website.  </a:t>
            </a:r>
          </a:p>
        </p:txBody>
      </p:sp>
    </p:spTree>
    <p:extLst>
      <p:ext uri="{BB962C8B-B14F-4D97-AF65-F5344CB8AC3E}">
        <p14:creationId xmlns:p14="http://schemas.microsoft.com/office/powerpoint/2010/main" val="262633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AE2FA-E478-76DC-65A7-F5110C378B1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9FB6884-B299-EE6E-C061-CB721A99259F}"/>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a:t>
            </a:r>
          </a:p>
        </p:txBody>
      </p:sp>
      <p:sp>
        <p:nvSpPr>
          <p:cNvPr id="4" name="Text Placeholder 3">
            <a:extLst>
              <a:ext uri="{FF2B5EF4-FFF2-40B4-BE49-F238E27FC236}">
                <a16:creationId xmlns:a16="http://schemas.microsoft.com/office/drawing/2014/main" id="{B63C37A7-3531-CBF3-6DAB-338F5E3D9270}"/>
              </a:ext>
            </a:extLst>
          </p:cNvPr>
          <p:cNvSpPr txBox="1">
            <a:spLocks/>
          </p:cNvSpPr>
          <p:nvPr/>
        </p:nvSpPr>
        <p:spPr>
          <a:xfrm>
            <a:off x="588723" y="1222858"/>
            <a:ext cx="10675543" cy="45744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effectLst/>
                <a:ea typeface="Aptos" panose="020B0004020202020204" pitchFamily="34" charset="0"/>
                <a:cs typeface="Aptos" panose="020B0004020202020204" pitchFamily="34" charset="0"/>
              </a:rPr>
              <a:t>KRS 45A.425 Surplus or excess property</a:t>
            </a:r>
          </a:p>
          <a:p>
            <a:pPr marL="0" indent="0">
              <a:buNone/>
            </a:pPr>
            <a:r>
              <a:rPr lang="en-US" sz="2000" b="1" dirty="0">
                <a:effectLst/>
                <a:latin typeface="Aptos" panose="020B0004020202020204" pitchFamily="34" charset="0"/>
                <a:ea typeface="Aptos" panose="020B0004020202020204" pitchFamily="34" charset="0"/>
                <a:cs typeface="Aptos" panose="020B0004020202020204" pitchFamily="34" charset="0"/>
              </a:rPr>
              <a:t>Personal property </a:t>
            </a:r>
            <a:r>
              <a:rPr lang="en-US" sz="2000" dirty="0">
                <a:effectLst/>
                <a:latin typeface="Aptos" panose="020B0004020202020204" pitchFamily="34" charset="0"/>
                <a:ea typeface="Aptos" panose="020B0004020202020204" pitchFamily="34" charset="0"/>
                <a:cs typeface="Aptos" panose="020B0004020202020204" pitchFamily="34" charset="0"/>
              </a:rPr>
              <a:t>which is not needed or has become unsuitable for public use, or which would be suitable, consistent with the public interest, for some other use may be disposed of as follows: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Written determination (per KRS 45A.355) is required including why it is in the public interest to be sold.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May be transferred with or without compensation to another governmental agency or may be sold at public auction or by sealed bids per KRS 45A.365.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If no bids are received, property may be disposed of, consistent with the public interest, in any manner deemed appropriate by the BOE.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Surplus technology may be disposed of in accordance with KRS 160.335.</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Refer to the local board of education’s adopted policies. </a:t>
            </a:r>
            <a:endParaRPr lang="en-US" sz="2000" dirty="0">
              <a:latin typeface="Aptos" panose="020B0004020202020204" pitchFamily="34" charset="0"/>
              <a:ea typeface="Aptos" panose="020B0004020202020204" pitchFamily="34" charset="0"/>
              <a:cs typeface="Aptos" panose="020B0004020202020204" pitchFamily="34" charset="0"/>
            </a:endParaRPr>
          </a:p>
          <a:p>
            <a:pPr marL="0" indent="0">
              <a:buNone/>
            </a:pPr>
            <a:r>
              <a:rPr lang="en-US" sz="2000" b="1" dirty="0">
                <a:latin typeface="Aptos" panose="020B0004020202020204" pitchFamily="34" charset="0"/>
                <a:ea typeface="Aptos" panose="020B0004020202020204" pitchFamily="34" charset="0"/>
                <a:cs typeface="Aptos" panose="020B0004020202020204" pitchFamily="34" charset="0"/>
              </a:rPr>
              <a:t>Note: Disposal of districts’ personal property is not administered by DFB. </a:t>
            </a:r>
          </a:p>
          <a:p>
            <a:pPr marL="0" indent="0">
              <a:buNone/>
            </a:pPr>
            <a:endParaRPr lang="en-US" sz="2000" b="1" dirty="0">
              <a:highlight>
                <a:srgbClr val="FF0000"/>
              </a:highlight>
            </a:endParaRPr>
          </a:p>
        </p:txBody>
      </p:sp>
    </p:spTree>
    <p:extLst>
      <p:ext uri="{BB962C8B-B14F-4D97-AF65-F5344CB8AC3E}">
        <p14:creationId xmlns:p14="http://schemas.microsoft.com/office/powerpoint/2010/main" val="155722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245B8-4B1B-55CB-16E8-F573C06E036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4FF3F62-9F74-9C3F-1F4F-B52345CA4878}"/>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442224C3-D7ED-A1A9-AA23-C9F828F93CFB}"/>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65.944 When approval by state local debt officer or chief state school officer is required -- Technical and advisory assistance on leases.</a:t>
            </a:r>
          </a:p>
          <a:p>
            <a:pPr marL="0" indent="0">
              <a:buNone/>
            </a:pPr>
            <a:r>
              <a:rPr lang="en-US" sz="2000" dirty="0"/>
              <a:t>(1) (b) In addition to the notification required by KRS 65.117, no school district shall enter into a lease if the lease price exceeds one hundred thousand dollars ($100,000) without first receiving the approval of the lease from the chief state school officer. The chief state school officer shall recommend administrative regulations to the State Board of Education for implementation of KRS 65.940 to 65.956.</a:t>
            </a:r>
          </a:p>
          <a:p>
            <a:pPr marL="0" indent="0">
              <a:buNone/>
            </a:pPr>
            <a:r>
              <a:rPr lang="en-US" sz="2000" b="1" dirty="0"/>
              <a:t>Note: District as lessee (tenant) leases are administered by KDE’s Office of Legal Services (OLS). </a:t>
            </a:r>
            <a:r>
              <a:rPr lang="en-US" sz="2000" dirty="0"/>
              <a:t>Contact Todd Allen - KDE General Counsel at </a:t>
            </a:r>
            <a:r>
              <a:rPr lang="en-US" sz="2000" u="sng" dirty="0">
                <a:solidFill>
                  <a:srgbClr val="467886"/>
                </a:solidFill>
                <a:effectLst/>
                <a:ea typeface="Aptos" panose="020B0004020202020204" pitchFamily="34" charset="0"/>
                <a:cs typeface="Aptos" panose="020B0004020202020204" pitchFamily="34" charset="0"/>
                <a:hlinkClick r:id="rId3"/>
              </a:rPr>
              <a:t>todd.allen@education.ky.gov</a:t>
            </a:r>
            <a:endParaRPr lang="en-US" sz="2000" u="sng" dirty="0">
              <a:solidFill>
                <a:srgbClr val="467886"/>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4517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ADEA4-E041-D547-953A-51AFFC833FB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910ED25-EE8C-699C-DE8E-849FC07A1D5B}"/>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7F0604BA-605F-054A-B8C1-B13C1C948EEA}"/>
              </a:ext>
            </a:extLst>
          </p:cNvPr>
          <p:cNvSpPr txBox="1">
            <a:spLocks/>
          </p:cNvSpPr>
          <p:nvPr/>
        </p:nvSpPr>
        <p:spPr>
          <a:xfrm>
            <a:off x="762544" y="1222858"/>
            <a:ext cx="10501722" cy="46475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160.160(8) Boards of Education………Sale of Real or personal property by board (to governmental or quasi-governmental agencies)</a:t>
            </a:r>
          </a:p>
          <a:p>
            <a:pPr marL="0" indent="0">
              <a:buNone/>
            </a:pPr>
            <a:r>
              <a:rPr lang="en-US" sz="2000" dirty="0"/>
              <a:t>Addresses the ability of a BOE to transfer or sell real or personal property without KDE approval to another governmental or quasi-governmental agency in exchange for money or a similar type of property that equals or exceeds the fair market value of the district’s property as determined by an independent appraisal conducted by: </a:t>
            </a:r>
          </a:p>
          <a:p>
            <a:pPr marL="0" indent="0">
              <a:buNone/>
            </a:pPr>
            <a:r>
              <a:rPr lang="en-US" sz="2000" dirty="0"/>
              <a:t>	(a) An individual or organization not affiliated with the district or its officers or 	employees, using a generally accepted national or professional standard; or </a:t>
            </a:r>
          </a:p>
          <a:p>
            <a:pPr marL="0" indent="0">
              <a:buNone/>
            </a:pPr>
            <a:r>
              <a:rPr lang="en-US" sz="2000" dirty="0"/>
              <a:t>	(b) A district's officers or employees using a nationally published valuation of property 	based on the most recent edition of the publication.</a:t>
            </a:r>
          </a:p>
          <a:p>
            <a:pPr marL="0" indent="0">
              <a:buNone/>
            </a:pPr>
            <a:endParaRPr lang="en-US" sz="2000" b="1" dirty="0"/>
          </a:p>
          <a:p>
            <a:pPr marL="0" indent="0">
              <a:buNone/>
            </a:pPr>
            <a:r>
              <a:rPr lang="en-US" sz="2000" b="1" dirty="0"/>
              <a:t>Note: 702 KAR 4:090 Section 4 requires that such transactions be documented (in FACPAC).</a:t>
            </a:r>
          </a:p>
          <a:p>
            <a:pPr marL="0" indent="0">
              <a:buNone/>
            </a:pPr>
            <a:endParaRPr lang="en-US" sz="2000" b="1" dirty="0"/>
          </a:p>
        </p:txBody>
      </p:sp>
    </p:spTree>
    <p:extLst>
      <p:ext uri="{BB962C8B-B14F-4D97-AF65-F5344CB8AC3E}">
        <p14:creationId xmlns:p14="http://schemas.microsoft.com/office/powerpoint/2010/main" val="78426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C83AB-3F9B-A9CC-9051-12EB08FEEDE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9E19674-6081-029E-7D16-3ECB8267FA80}"/>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C48C21ED-82CB-8E6E-240C-9BE237169861}"/>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160.293 development of school property recreational facilities for school and community purposes</a:t>
            </a:r>
          </a:p>
          <a:p>
            <a:pPr>
              <a:buFont typeface="Wingdings" panose="05000000000000000000" pitchFamily="2" charset="2"/>
              <a:buChar char="Ø"/>
            </a:pPr>
            <a:r>
              <a:rPr lang="en-US" sz="2000" dirty="0"/>
              <a:t>A Board of Education can cooperate with a public agency to develop and maintain recreational facilities.</a:t>
            </a:r>
          </a:p>
          <a:p>
            <a:pPr>
              <a:buFont typeface="Wingdings" panose="05000000000000000000" pitchFamily="2" charset="2"/>
              <a:buChar char="Ø"/>
            </a:pPr>
            <a:r>
              <a:rPr lang="en-US" sz="2000" dirty="0"/>
              <a:t>Use of the property shall not interfere with school activities. </a:t>
            </a:r>
          </a:p>
          <a:p>
            <a:pPr>
              <a:buFont typeface="Wingdings" panose="05000000000000000000" pitchFamily="2" charset="2"/>
              <a:buChar char="Ø"/>
            </a:pPr>
            <a:r>
              <a:rPr lang="en-US" sz="2000" dirty="0"/>
              <a:t>Control and management shall be in accordance with KDE regulations. </a:t>
            </a:r>
          </a:p>
          <a:p>
            <a:pPr>
              <a:buFont typeface="Wingdings" panose="05000000000000000000" pitchFamily="2" charset="2"/>
              <a:buChar char="Ø"/>
            </a:pPr>
            <a:r>
              <a:rPr lang="en-US" sz="2000" dirty="0"/>
              <a:t>Proposed agreements must have the prior approval of the chief state school officer and the Attorney General. </a:t>
            </a:r>
          </a:p>
          <a:p>
            <a:pPr>
              <a:buFont typeface="Wingdings" panose="05000000000000000000" pitchFamily="2" charset="2"/>
              <a:buChar char="Ø"/>
            </a:pPr>
            <a:r>
              <a:rPr lang="en-US" sz="2000" dirty="0"/>
              <a:t>Agreement shall not be considered an indebtedness within the meaning of Sections 157 and 158 of the Constitution of Kentucky.</a:t>
            </a:r>
          </a:p>
          <a:p>
            <a:pPr marL="0" indent="0">
              <a:buNone/>
            </a:pPr>
            <a:endParaRPr lang="en-US" sz="2000" b="1" dirty="0"/>
          </a:p>
          <a:p>
            <a:pPr marL="0" indent="0">
              <a:buNone/>
            </a:pPr>
            <a:r>
              <a:rPr lang="en-US" sz="2000" b="1" dirty="0"/>
              <a:t>Note: See also 702 KAR 4:005 Recreational facilities; school and community</a:t>
            </a:r>
          </a:p>
          <a:p>
            <a:pPr marL="0" indent="0">
              <a:buNone/>
            </a:pPr>
            <a:endParaRPr lang="en-US" sz="2000" b="1" dirty="0"/>
          </a:p>
        </p:txBody>
      </p:sp>
    </p:spTree>
    <p:extLst>
      <p:ext uri="{BB962C8B-B14F-4D97-AF65-F5344CB8AC3E}">
        <p14:creationId xmlns:p14="http://schemas.microsoft.com/office/powerpoint/2010/main" val="208111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2BBD1-BB2C-0A3F-F31E-665E8F227AE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69C376D-B589-79C3-2C01-4BAD0972BCF5}"/>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280C3D89-F72C-A0F2-0A62-BB120B5414BE}"/>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162.055 Use of school property for recreational, sporting, academic, literary, artistic, or community uses – Limited civil immunity. </a:t>
            </a:r>
          </a:p>
          <a:p>
            <a:pPr marL="0" indent="0">
              <a:buNone/>
            </a:pPr>
            <a:r>
              <a:rPr lang="en-US" sz="2000" dirty="0"/>
              <a:t>(2) A local school board may authorize the use of school property by public members of the community during non-school hours for the purpose of recreation, sport, academic, literary, artistic, or community uses pursuant to policies adopted by the local school board. </a:t>
            </a:r>
          </a:p>
          <a:p>
            <a:pPr marL="0" indent="0">
              <a:buNone/>
            </a:pPr>
            <a:endParaRPr lang="en-US" sz="2000" dirty="0"/>
          </a:p>
        </p:txBody>
      </p:sp>
    </p:spTree>
    <p:extLst>
      <p:ext uri="{BB962C8B-B14F-4D97-AF65-F5344CB8AC3E}">
        <p14:creationId xmlns:p14="http://schemas.microsoft.com/office/powerpoint/2010/main" val="345198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D010-6BDE-F431-7A72-C602219BC0C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F187ECD-786F-A3E3-235E-345F6517374C}"/>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mj-lt"/>
                <a:ea typeface="+mj-ea"/>
                <a:cs typeface="+mj-cs"/>
              </a:rPr>
              <a:t>Statutes </a:t>
            </a:r>
            <a:r>
              <a:rPr lang="en-US" dirty="0">
                <a:solidFill>
                  <a:srgbClr val="002060"/>
                </a:solidFill>
              </a:rPr>
              <a:t>Cont</a:t>
            </a:r>
            <a:r>
              <a:rPr lang="en-US" sz="4000" dirty="0">
                <a:solidFill>
                  <a:srgbClr val="002060"/>
                </a:solidFill>
              </a:rPr>
              <a:t>. </a:t>
            </a:r>
            <a:r>
              <a:rPr lang="en-US" sz="3100" dirty="0">
                <a:solidFill>
                  <a:srgbClr val="002060"/>
                </a:solidFill>
              </a:rPr>
              <a:t>(Legal Notice/Advertising/Proof of Publication)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BF562A73-FC43-FF76-82DB-D473120ED512}"/>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424.130 Times and periods of publication</a:t>
            </a:r>
          </a:p>
          <a:p>
            <a:pPr marL="0" indent="0">
              <a:buNone/>
            </a:pPr>
            <a:r>
              <a:rPr lang="en-US" sz="2000" dirty="0">
                <a:effectLst/>
                <a:ea typeface="Aptos" panose="020B0004020202020204" pitchFamily="34" charset="0"/>
                <a:cs typeface="Aptos" panose="020B0004020202020204" pitchFamily="34" charset="0"/>
              </a:rPr>
              <a:t>(1)(b) “When an advertisement is for the purpose of informing the public or the members of any class of persons that on or before a certain day they may…….submit a bid, the advertisement shall be published at least once, but may be published two (2) or more times, provided that one (1) publication occurs not less than seven (7) days nor more than twenty-one (21) days before the occurrence of the act or event.                               </a:t>
            </a:r>
          </a:p>
          <a:p>
            <a:pPr>
              <a:buFont typeface="Wingdings" panose="05000000000000000000" pitchFamily="2" charset="2"/>
              <a:buChar char="q"/>
            </a:pPr>
            <a:r>
              <a:rPr lang="en-US" sz="2000" b="1" dirty="0">
                <a:effectLst/>
                <a:ea typeface="Aptos" panose="020B0004020202020204" pitchFamily="34" charset="0"/>
                <a:cs typeface="Aptos" panose="020B0004020202020204" pitchFamily="34" charset="0"/>
              </a:rPr>
              <a:t>KRS 424.140 Contents or form of advertisements</a:t>
            </a:r>
            <a:endParaRPr lang="en-US" sz="2000" b="1" dirty="0">
              <a:ea typeface="Aptos" panose="020B0004020202020204" pitchFamily="34" charset="0"/>
              <a:cs typeface="Aptos" panose="020B0004020202020204" pitchFamily="34" charset="0"/>
            </a:endParaRPr>
          </a:p>
          <a:p>
            <a:pPr marL="0" indent="0">
              <a:buNone/>
            </a:pPr>
            <a:r>
              <a:rPr lang="en-US" sz="2000" dirty="0">
                <a:effectLst/>
                <a:ea typeface="Aptos" panose="020B0004020202020204" pitchFamily="34" charset="0"/>
                <a:cs typeface="Aptos" panose="020B0004020202020204" pitchFamily="34" charset="0"/>
              </a:rPr>
              <a:t>(3) Any advertisement for bids or of a sale shall describe what is to be bid for or sold, the time and place of the sale or for the receipt of bids, and any special terms of the sale.</a:t>
            </a:r>
          </a:p>
          <a:p>
            <a:pPr marL="0" indent="0">
              <a:buNone/>
            </a:pPr>
            <a:endParaRPr lang="en-US" sz="2000" dirty="0"/>
          </a:p>
          <a:p>
            <a:pPr marL="0" indent="0">
              <a:buNone/>
            </a:pPr>
            <a:endParaRPr lang="en-US" sz="2000" b="1" dirty="0"/>
          </a:p>
        </p:txBody>
      </p:sp>
    </p:spTree>
    <p:extLst>
      <p:ext uri="{BB962C8B-B14F-4D97-AF65-F5344CB8AC3E}">
        <p14:creationId xmlns:p14="http://schemas.microsoft.com/office/powerpoint/2010/main" val="118319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9788" y="365125"/>
            <a:ext cx="10515600" cy="1221581"/>
          </a:xfrm>
        </p:spPr>
        <p:txBody>
          <a:bodyPr anchor="t">
            <a:normAutofit/>
          </a:bodyPr>
          <a:lstStyle/>
          <a:p>
            <a:r>
              <a:rPr lang="en-US" sz="4000" dirty="0">
                <a:solidFill>
                  <a:srgbClr val="002060"/>
                </a:solidFill>
              </a:rPr>
              <a:t>Presentation Summary – Property Part II</a:t>
            </a:r>
          </a:p>
        </p:txBody>
      </p:sp>
      <p:sp>
        <p:nvSpPr>
          <p:cNvPr id="6" name="Content Placeholder 5">
            <a:extLst>
              <a:ext uri="{FF2B5EF4-FFF2-40B4-BE49-F238E27FC236}">
                <a16:creationId xmlns:a16="http://schemas.microsoft.com/office/drawing/2014/main" id="{570C17AD-3DD6-617F-B0AE-024B993294CA}"/>
              </a:ext>
            </a:extLst>
          </p:cNvPr>
          <p:cNvSpPr>
            <a:spLocks noGrp="1"/>
          </p:cNvSpPr>
          <p:nvPr>
            <p:ph sz="quarter" idx="4"/>
          </p:nvPr>
        </p:nvSpPr>
        <p:spPr>
          <a:xfrm>
            <a:off x="839789" y="1638697"/>
            <a:ext cx="10515599" cy="3684588"/>
          </a:xfrm>
        </p:spPr>
        <p:txBody>
          <a:bodyPr numCol="1">
            <a:normAutofit fontScale="85000" lnSpcReduction="20000"/>
          </a:bodyPr>
          <a:lstStyle/>
          <a:p>
            <a:pPr>
              <a:buFont typeface="Wingdings" panose="05000000000000000000" pitchFamily="2" charset="2"/>
              <a:buChar char="q"/>
            </a:pPr>
            <a:r>
              <a:rPr lang="en-US" sz="2400" dirty="0"/>
              <a:t> </a:t>
            </a:r>
            <a:r>
              <a:rPr lang="en-US" dirty="0"/>
              <a:t>Introductions</a:t>
            </a:r>
          </a:p>
          <a:p>
            <a:pPr>
              <a:buFont typeface="Wingdings" panose="05000000000000000000" pitchFamily="2" charset="2"/>
              <a:buChar char="q"/>
            </a:pPr>
            <a:r>
              <a:rPr lang="en-US" dirty="0"/>
              <a:t> Definitions</a:t>
            </a:r>
          </a:p>
          <a:p>
            <a:pPr>
              <a:buFont typeface="Wingdings" panose="05000000000000000000" pitchFamily="2" charset="2"/>
              <a:buChar char="q"/>
            </a:pPr>
            <a:r>
              <a:rPr lang="en-US" dirty="0"/>
              <a:t> Constitution of Kentucky </a:t>
            </a:r>
            <a:r>
              <a:rPr lang="en-US" sz="1800" dirty="0"/>
              <a:t>              </a:t>
            </a:r>
          </a:p>
          <a:p>
            <a:pPr>
              <a:buFont typeface="Wingdings" panose="05000000000000000000" pitchFamily="2" charset="2"/>
              <a:buChar char="q"/>
            </a:pPr>
            <a:r>
              <a:rPr lang="en-US" dirty="0"/>
              <a:t> Statutes </a:t>
            </a:r>
          </a:p>
          <a:p>
            <a:pPr>
              <a:buFont typeface="Wingdings" panose="05000000000000000000" pitchFamily="2" charset="2"/>
              <a:buChar char="q"/>
            </a:pPr>
            <a:r>
              <a:rPr lang="en-US" dirty="0"/>
              <a:t> Legal Acts</a:t>
            </a:r>
          </a:p>
          <a:p>
            <a:pPr>
              <a:buFont typeface="Wingdings" panose="05000000000000000000" pitchFamily="2" charset="2"/>
              <a:buChar char="q"/>
            </a:pPr>
            <a:r>
              <a:rPr lang="en-US" dirty="0"/>
              <a:t> Regulations</a:t>
            </a:r>
          </a:p>
          <a:p>
            <a:pPr fontAlgn="base">
              <a:buFont typeface="Wingdings" panose="05000000000000000000" pitchFamily="2" charset="2"/>
              <a:buChar char="q"/>
            </a:pPr>
            <a:r>
              <a:rPr lang="en-US" dirty="0"/>
              <a:t> Best Practices</a:t>
            </a:r>
          </a:p>
          <a:p>
            <a:pPr fontAlgn="base">
              <a:buFont typeface="Wingdings" panose="05000000000000000000" pitchFamily="2" charset="2"/>
              <a:buChar char="q"/>
            </a:pPr>
            <a:r>
              <a:rPr lang="en-US" dirty="0"/>
              <a:t> Frequent Issues</a:t>
            </a:r>
          </a:p>
          <a:p>
            <a:pPr fontAlgn="base">
              <a:buFont typeface="Wingdings" panose="05000000000000000000" pitchFamily="2" charset="2"/>
              <a:buChar char="q"/>
            </a:pPr>
            <a:r>
              <a:rPr lang="en-US" dirty="0"/>
              <a:t> General Discussion and Questions</a:t>
            </a:r>
          </a:p>
        </p:txBody>
      </p:sp>
    </p:spTree>
    <p:extLst>
      <p:ext uri="{BB962C8B-B14F-4D97-AF65-F5344CB8AC3E}">
        <p14:creationId xmlns:p14="http://schemas.microsoft.com/office/powerpoint/2010/main" val="111663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B337D-4F86-5EBC-DFF7-6D189A1414F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7521CC0-BBA9-4DC8-3F8C-7A80FE986283}"/>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0C95193D-797A-92BC-157B-D0156545F97D}"/>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424.145 Alternative Internet and newspaper publication procedures for local governments.</a:t>
            </a:r>
          </a:p>
          <a:p>
            <a:pPr marL="0" indent="0">
              <a:buNone/>
            </a:pPr>
            <a:r>
              <a:rPr lang="en-US" sz="2000" b="1" dirty="0"/>
              <a:t>Note: </a:t>
            </a:r>
            <a:r>
              <a:rPr lang="en-US" sz="2000" dirty="0"/>
              <a:t>Consult with the district’s legal counsel regarding applicability. </a:t>
            </a:r>
          </a:p>
          <a:p>
            <a:pPr marL="285750" indent="-285750">
              <a:buFont typeface="Wingdings" panose="05000000000000000000" pitchFamily="2" charset="2"/>
              <a:buChar char="q"/>
            </a:pPr>
            <a:r>
              <a:rPr lang="en-US" sz="2000" b="1" dirty="0"/>
              <a:t>KRS 424.170 Proof of publication.</a:t>
            </a:r>
          </a:p>
          <a:p>
            <a:pPr marL="0" indent="0">
              <a:buNone/>
            </a:pPr>
            <a:r>
              <a:rPr lang="en-US" sz="2000" b="1" dirty="0"/>
              <a:t>(1) </a:t>
            </a:r>
            <a:r>
              <a:rPr lang="en-US" sz="2000" dirty="0"/>
              <a:t>The affidavit of the publisher or proprietor of a newspaper, stating that an advertisement has been published in his newspaper and the times it was published, attached to a copy of the advertisement, constitutes prima facie evidence that the publication was made as stated in the affidavit.</a:t>
            </a:r>
          </a:p>
        </p:txBody>
      </p:sp>
    </p:spTree>
    <p:extLst>
      <p:ext uri="{BB962C8B-B14F-4D97-AF65-F5344CB8AC3E}">
        <p14:creationId xmlns:p14="http://schemas.microsoft.com/office/powerpoint/2010/main" val="2151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E78B-46DB-EDF1-46D1-60573A0C33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AF3B374-D670-7C4D-04DE-E084824291DB}"/>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Legal Acts </a:t>
            </a:r>
          </a:p>
        </p:txBody>
      </p:sp>
      <p:sp>
        <p:nvSpPr>
          <p:cNvPr id="4" name="Text Placeholder 3">
            <a:extLst>
              <a:ext uri="{FF2B5EF4-FFF2-40B4-BE49-F238E27FC236}">
                <a16:creationId xmlns:a16="http://schemas.microsoft.com/office/drawing/2014/main" id="{F3D8622F-42E4-7138-C12E-D7472B7B0490}"/>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HB 678 (2022 RS) expired June 30, 2024. It was extended by HB 727 (2024 RS) to June 30, 2027.</a:t>
            </a:r>
          </a:p>
          <a:p>
            <a:pPr marL="285750" indent="-285750">
              <a:buFont typeface="Wingdings" panose="05000000000000000000" pitchFamily="2" charset="2"/>
              <a:buChar char="q"/>
            </a:pPr>
            <a:r>
              <a:rPr lang="en-US" sz="2000" dirty="0"/>
              <a:t>The commissioner of education or designee shall approve or disapprove a complete request for disposal within thirty (30) business days </a:t>
            </a:r>
          </a:p>
          <a:p>
            <a:pPr marL="285750" indent="-285750">
              <a:buFont typeface="Wingdings" panose="05000000000000000000" pitchFamily="2" charset="2"/>
              <a:buChar char="q"/>
            </a:pPr>
            <a:r>
              <a:rPr lang="en-US" sz="2000" dirty="0"/>
              <a:t>A disapproved request may be appealed to the KBE </a:t>
            </a:r>
            <a:endParaRPr lang="en-US" sz="2000" b="1" dirty="0"/>
          </a:p>
        </p:txBody>
      </p:sp>
    </p:spTree>
    <p:extLst>
      <p:ext uri="{BB962C8B-B14F-4D97-AF65-F5344CB8AC3E}">
        <p14:creationId xmlns:p14="http://schemas.microsoft.com/office/powerpoint/2010/main" val="30393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69726" y="265597"/>
            <a:ext cx="10972256" cy="805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mj-lt"/>
                <a:ea typeface="+mj-ea"/>
                <a:cs typeface="+mj-cs"/>
              </a:rPr>
              <a:t>Regulations: </a:t>
            </a:r>
            <a:br>
              <a:rPr kumimoji="0" lang="en-US" sz="4000" b="0" i="0" u="none" strike="noStrike" kern="1200" cap="none" spc="0" normalizeH="0" baseline="0" noProof="0" dirty="0">
                <a:ln>
                  <a:noFill/>
                </a:ln>
                <a:solidFill>
                  <a:srgbClr val="002060"/>
                </a:solidFill>
                <a:effectLst/>
                <a:uLnTx/>
                <a:uFillTx/>
                <a:latin typeface="+mj-lt"/>
                <a:ea typeface="+mj-ea"/>
                <a:cs typeface="+mj-cs"/>
              </a:rPr>
            </a:br>
            <a:br>
              <a:rPr kumimoji="0" lang="en-US" sz="4000" b="0" i="0" u="none" strike="noStrike" kern="1200" cap="none" spc="0" normalizeH="0" baseline="0" noProof="0" dirty="0">
                <a:ln>
                  <a:noFill/>
                </a:ln>
                <a:solidFill>
                  <a:srgbClr val="002060"/>
                </a:solidFill>
                <a:effectLst/>
                <a:uLnTx/>
                <a:uFillTx/>
                <a:latin typeface="+mj-lt"/>
                <a:ea typeface="+mj-ea"/>
                <a:cs typeface="+mj-cs"/>
              </a:rPr>
            </a:b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563671" y="1071546"/>
            <a:ext cx="10700595" cy="51178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rPr>
              <a:t>702 KAR 4:005 Recreational facilities; school and community</a:t>
            </a:r>
            <a:endParaRPr lang="en-US" sz="200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A Board of Education can cooperate with a public agency to develop and maintain recreational facilities on school property.</a:t>
            </a: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The proposed agreement requires approval by the Commissioner of Education (and the Attorney General).</a:t>
            </a: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Plans and specifications shall comply with KDE regulations (and the Kentucky Building Code). </a:t>
            </a: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Upon receipt of a written request, KDE will conduct an in-person inspection of a site proposed for a new school and coordinate the inspection with KYTC and the district. KDE may at its discretion, conduct a virtual site inspection for “minor” or other acquisitions.</a:t>
            </a:r>
          </a:p>
          <a:p>
            <a:pPr marL="285750" indent="-285750">
              <a:buFont typeface="Wingdings" panose="05000000000000000000" pitchFamily="2" charset="2"/>
              <a:buChar char="q"/>
            </a:pPr>
            <a:endParaRPr lang="en-US"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3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B2F54-340D-5F76-172A-A4AD6D3009C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FBCD729-3090-946E-B02F-B11CB7E24666}"/>
              </a:ext>
            </a:extLst>
          </p:cNvPr>
          <p:cNvSpPr txBox="1">
            <a:spLocks noGrp="1"/>
          </p:cNvSpPr>
          <p:nvPr>
            <p:ph type="title" idx="4294967295"/>
          </p:nvPr>
        </p:nvSpPr>
        <p:spPr>
          <a:xfrm>
            <a:off x="457200" y="258762"/>
            <a:ext cx="10972256" cy="83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Regulations </a:t>
            </a:r>
            <a:r>
              <a:rPr kumimoji="0" lang="en-US" sz="4000" b="0" i="0" u="none" strike="noStrike" kern="1200" cap="none" spc="0" normalizeH="0" baseline="0" noProof="0" dirty="0" err="1">
                <a:ln>
                  <a:noFill/>
                </a:ln>
                <a:solidFill>
                  <a:srgbClr val="002060"/>
                </a:solidFill>
                <a:effectLst/>
                <a:uLnTx/>
                <a:uFillTx/>
                <a:latin typeface="+mj-lt"/>
                <a:ea typeface="+mj-ea"/>
                <a:cs typeface="+mj-cs"/>
              </a:rPr>
              <a:t>Cont</a:t>
            </a:r>
            <a:r>
              <a:rPr lang="en-US" sz="4000" dirty="0">
                <a:solidFill>
                  <a:srgbClr val="002060"/>
                </a:solidFill>
              </a:rPr>
              <a: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2425855F-8379-0025-DF53-9BD55CD094C1}"/>
              </a:ext>
            </a:extLst>
          </p:cNvPr>
          <p:cNvSpPr txBox="1">
            <a:spLocks/>
          </p:cNvSpPr>
          <p:nvPr/>
        </p:nvSpPr>
        <p:spPr>
          <a:xfrm>
            <a:off x="601249" y="1089764"/>
            <a:ext cx="10663017" cy="4609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702 KAR 4:050</a:t>
            </a:r>
            <a:r>
              <a:rPr lang="en-US" sz="2000" b="1" dirty="0">
                <a:ea typeface="Times New Roman" panose="02020603050405020304" pitchFamily="18" charset="0"/>
                <a:cs typeface="Times New Roman" panose="02020603050405020304" pitchFamily="18" charset="0"/>
              </a:rPr>
              <a:t> Building Sites, Inspection &amp; Approval</a:t>
            </a:r>
            <a:r>
              <a:rPr lang="en-US" sz="2000" dirty="0">
                <a:effectLst/>
                <a:ea typeface="Times New Roman" panose="02020603050405020304" pitchFamily="18" charset="0"/>
                <a:cs typeface="Times New Roman" panose="02020603050405020304" pitchFamily="18" charset="0"/>
              </a:rPr>
              <a:t> </a:t>
            </a:r>
          </a:p>
          <a:p>
            <a:pPr marL="0" indent="0">
              <a:buNone/>
            </a:pPr>
            <a:r>
              <a:rPr lang="en-US" sz="2000" b="1" dirty="0">
                <a:cs typeface="Times New Roman" panose="02020603050405020304" pitchFamily="18" charset="0"/>
              </a:rPr>
              <a:t>Section 4(4)(e) </a:t>
            </a:r>
            <a:r>
              <a:rPr lang="en-US" sz="2000" dirty="0">
                <a:cs typeface="Times New Roman" panose="02020603050405020304" pitchFamily="18" charset="0"/>
              </a:rPr>
              <a:t>includes the requirement that w</a:t>
            </a:r>
            <a:r>
              <a:rPr lang="en-US" sz="2000" dirty="0"/>
              <a:t>ithin the vicinity of a selected site, there shall not be any hazards to health or environment which are deemed so by state agencies having jurisdiction. </a:t>
            </a:r>
            <a:endParaRPr lang="en-US" sz="2000" dirty="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000" dirty="0">
                <a:ea typeface="Times New Roman" panose="02020603050405020304" pitchFamily="18" charset="0"/>
                <a:cs typeface="Times New Roman" panose="02020603050405020304" pitchFamily="18" charset="0"/>
              </a:rPr>
              <a:t> </a:t>
            </a:r>
            <a:r>
              <a:rPr lang="en-US" sz="2000" b="1" dirty="0">
                <a:ea typeface="Times New Roman" panose="02020603050405020304" pitchFamily="18" charset="0"/>
                <a:cs typeface="Times New Roman" panose="02020603050405020304" pitchFamily="18" charset="0"/>
              </a:rPr>
              <a:t>702 KAR 4:170 Facility Programming &amp; Construction Criteria</a:t>
            </a:r>
          </a:p>
          <a:p>
            <a:pPr marL="0" indent="0">
              <a:buNone/>
            </a:pPr>
            <a:r>
              <a:rPr lang="en-US" sz="2000" b="1" dirty="0">
                <a:ea typeface="Times New Roman" panose="02020603050405020304" pitchFamily="18" charset="0"/>
                <a:cs typeface="Times New Roman" panose="02020603050405020304" pitchFamily="18" charset="0"/>
              </a:rPr>
              <a:t>Part 2 Programming (a) Site Plan </a:t>
            </a:r>
            <a:r>
              <a:rPr lang="en-US" sz="2000" dirty="0">
                <a:ea typeface="Times New Roman" panose="02020603050405020304" pitchFamily="18" charset="0"/>
                <a:cs typeface="Times New Roman" panose="02020603050405020304" pitchFamily="18" charset="0"/>
              </a:rPr>
              <a:t>provides requirements related to site development including locating school facilities at least two hundred (200) feet away from any source of air or water contamination and high pressure gas lines.</a:t>
            </a:r>
          </a:p>
          <a:p>
            <a:pPr>
              <a:buFont typeface="Wingdings" panose="05000000000000000000" pitchFamily="2" charset="2"/>
              <a:buChar char="q"/>
            </a:pPr>
            <a:r>
              <a:rPr lang="en-US" sz="2000" dirty="0">
                <a:ea typeface="Times New Roman" panose="02020603050405020304" pitchFamily="18" charset="0"/>
                <a:cs typeface="Times New Roman" panose="02020603050405020304" pitchFamily="18" charset="0"/>
              </a:rPr>
              <a:t> </a:t>
            </a:r>
            <a:r>
              <a:rPr lang="en-US" sz="2000" b="1" dirty="0">
                <a:ea typeface="Times New Roman" panose="02020603050405020304" pitchFamily="18" charset="0"/>
                <a:cs typeface="Times New Roman" panose="02020603050405020304" pitchFamily="18" charset="0"/>
              </a:rPr>
              <a:t>702 KAR 4:180 Implementation Guidelines – Kentucky School Facilities Planning Manual </a:t>
            </a:r>
          </a:p>
          <a:p>
            <a:pPr marL="0" indent="0">
              <a:buNone/>
            </a:pPr>
            <a:r>
              <a:rPr lang="en-US" sz="2000" dirty="0">
                <a:ea typeface="Times New Roman" panose="02020603050405020304" pitchFamily="18" charset="0"/>
                <a:cs typeface="Times New Roman" panose="02020603050405020304" pitchFamily="18" charset="0"/>
              </a:rPr>
              <a:t>Transitional school centers</a:t>
            </a:r>
            <a:r>
              <a:rPr lang="en-US" sz="2200" dirty="0">
                <a:ea typeface="Times New Roman" panose="02020603050405020304" pitchFamily="18" charset="0"/>
                <a:cs typeface="Times New Roman" panose="02020603050405020304" pitchFamily="18" charset="0"/>
              </a:rPr>
              <a:t>	</a:t>
            </a:r>
            <a:endParaRPr lang="en-US"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05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27990-0C4C-A428-30CF-BAB813C42ED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407FCF7-19F0-6010-B8C4-528BCC86EAFB}"/>
              </a:ext>
            </a:extLst>
          </p:cNvPr>
          <p:cNvSpPr txBox="1">
            <a:spLocks noGrp="1"/>
          </p:cNvSpPr>
          <p:nvPr>
            <p:ph type="title" idx="4294967295"/>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2060"/>
                </a:solidFill>
              </a:rPr>
              <a:t>702 KAR 4:090 – Disposition Process </a:t>
            </a:r>
            <a:br>
              <a:rPr lang="en-US" sz="3600" dirty="0">
                <a:solidFill>
                  <a:srgbClr val="002060"/>
                </a:solidFill>
              </a:rPr>
            </a:br>
            <a:r>
              <a:rPr lang="en-US" sz="3100" dirty="0">
                <a:solidFill>
                  <a:srgbClr val="002060"/>
                </a:solidFill>
              </a:rPr>
              <a:t>Considerations for all types of disposal.</a:t>
            </a:r>
            <a:br>
              <a:rPr lang="en-US" sz="3100" dirty="0">
                <a:solidFill>
                  <a:srgbClr val="002060"/>
                </a:solidFill>
              </a:rPr>
            </a:br>
            <a:endParaRPr kumimoji="0" lang="en-US" sz="3100" b="0" i="0" u="none" strike="noStrike" kern="1200" cap="none" spc="0" normalizeH="0" baseline="0" noProof="0" dirty="0">
              <a:ln>
                <a:noFill/>
              </a:ln>
              <a:solidFill>
                <a:srgbClr val="002060"/>
              </a:solidFill>
              <a:effectLst/>
              <a:uLnTx/>
              <a:uFillTx/>
              <a:latin typeface="+mj-lt"/>
              <a:ea typeface="+mj-ea"/>
              <a:cs typeface="+mj-cs"/>
            </a:endParaRPr>
          </a:p>
        </p:txBody>
      </p:sp>
      <p:sp>
        <p:nvSpPr>
          <p:cNvPr id="7" name="TextBox 6">
            <a:extLst>
              <a:ext uri="{FF2B5EF4-FFF2-40B4-BE49-F238E27FC236}">
                <a16:creationId xmlns:a16="http://schemas.microsoft.com/office/drawing/2014/main" id="{66F7D904-7FE3-62DC-44EC-8A4944E75627}"/>
              </a:ext>
            </a:extLst>
          </p:cNvPr>
          <p:cNvSpPr txBox="1"/>
          <p:nvPr/>
        </p:nvSpPr>
        <p:spPr>
          <a:xfrm>
            <a:off x="457200" y="1591056"/>
            <a:ext cx="11514221" cy="400110"/>
          </a:xfrm>
          <a:prstGeom prst="rect">
            <a:avLst/>
          </a:prstGeom>
          <a:noFill/>
        </p:spPr>
        <p:txBody>
          <a:bodyPr wrap="square">
            <a:spAutoFit/>
          </a:bodyPr>
          <a:lstStyle/>
          <a:p>
            <a:pPr marL="342900" marR="0" indent="-342900" algn="just">
              <a:spcBef>
                <a:spcPts val="1200"/>
              </a:spcBef>
              <a:buFont typeface="Wingdings" panose="05000000000000000000" pitchFamily="2" charset="2"/>
              <a:buChar char="q"/>
              <a:tabLst>
                <a:tab pos="182880" algn="l"/>
              </a:tabLst>
            </a:pPr>
            <a:r>
              <a:rPr lang="en-US" sz="2000" kern="100" dirty="0">
                <a:solidFill>
                  <a:srgbClr val="002060"/>
                </a:solidFill>
                <a:effectLst/>
                <a:ea typeface="Times New Roman" panose="02020603050405020304" pitchFamily="18" charset="0"/>
                <a:cs typeface="Times New Roman" panose="02020603050405020304" pitchFamily="18" charset="0"/>
              </a:rPr>
              <a:t>Regulation became effective December 10, 2024</a:t>
            </a:r>
          </a:p>
        </p:txBody>
      </p:sp>
    </p:spTree>
    <p:extLst>
      <p:ext uri="{BB962C8B-B14F-4D97-AF65-F5344CB8AC3E}">
        <p14:creationId xmlns:p14="http://schemas.microsoft.com/office/powerpoint/2010/main" val="247258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59ED8-BC4C-3E56-ADCA-78477F2D30A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DB960F8-9CDF-9110-8373-9A8478368502}"/>
              </a:ext>
            </a:extLst>
          </p:cNvPr>
          <p:cNvSpPr txBox="1">
            <a:spLocks noGrp="1"/>
          </p:cNvSpPr>
          <p:nvPr>
            <p:ph type="title" idx="4294967295"/>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2060"/>
                </a:solidFill>
              </a:rPr>
              <a:t>702 KAR 4:090 – Section 2 – Disposition Process. </a:t>
            </a:r>
            <a:r>
              <a:rPr lang="en-US" sz="3100" dirty="0">
                <a:solidFill>
                  <a:srgbClr val="002060"/>
                </a:solidFill>
              </a:rPr>
              <a:t>Considerations for all types of disposal.</a:t>
            </a:r>
            <a:br>
              <a:rPr lang="en-US" sz="3100" dirty="0">
                <a:solidFill>
                  <a:srgbClr val="002060"/>
                </a:solidFill>
              </a:rPr>
            </a:br>
            <a:endParaRPr kumimoji="0" lang="en-US" sz="3100" b="0" i="0" u="none" strike="noStrike" kern="1200" cap="none" spc="0" normalizeH="0" baseline="0" noProof="0" dirty="0">
              <a:ln>
                <a:noFill/>
              </a:ln>
              <a:solidFill>
                <a:srgbClr val="002060"/>
              </a:solidFill>
              <a:effectLst/>
              <a:uLnTx/>
              <a:uFillTx/>
              <a:latin typeface="+mj-lt"/>
              <a:ea typeface="+mj-ea"/>
              <a:cs typeface="+mj-cs"/>
            </a:endParaRPr>
          </a:p>
        </p:txBody>
      </p:sp>
      <p:sp>
        <p:nvSpPr>
          <p:cNvPr id="7" name="TextBox 6">
            <a:extLst>
              <a:ext uri="{FF2B5EF4-FFF2-40B4-BE49-F238E27FC236}">
                <a16:creationId xmlns:a16="http://schemas.microsoft.com/office/drawing/2014/main" id="{5E117078-E2E3-52C5-8191-C7BCBEFB87DD}"/>
              </a:ext>
            </a:extLst>
          </p:cNvPr>
          <p:cNvSpPr txBox="1"/>
          <p:nvPr/>
        </p:nvSpPr>
        <p:spPr>
          <a:xfrm>
            <a:off x="457199" y="1252728"/>
            <a:ext cx="11514221" cy="4247317"/>
          </a:xfrm>
          <a:prstGeom prst="rect">
            <a:avLst/>
          </a:prstGeom>
          <a:noFill/>
        </p:spPr>
        <p:txBody>
          <a:bodyPr wrap="square">
            <a:spAutoFit/>
          </a:bodyPr>
          <a:lstStyle/>
          <a:p>
            <a:pPr marL="0" marR="0" algn="just">
              <a:spcBef>
                <a:spcPts val="1200"/>
              </a:spcBef>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Section 2. Disposition Process.</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(1) Real property for disposal shall be </a:t>
            </a:r>
            <a:r>
              <a:rPr lang="en-US" b="1" u="sng" kern="100" dirty="0">
                <a:solidFill>
                  <a:srgbClr val="000000"/>
                </a:solidFill>
                <a:effectLst/>
                <a:ea typeface="Times New Roman" panose="02020603050405020304" pitchFamily="18" charset="0"/>
                <a:cs typeface="Times New Roman" panose="02020603050405020304" pitchFamily="18" charset="0"/>
              </a:rPr>
              <a:t>declared surplus</a:t>
            </a:r>
            <a:r>
              <a:rPr lang="en-US" b="1"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to the educational needs of the district by the local school board. Real property may include a transitional center and property not included in the DFP.</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(2) A local </a:t>
            </a:r>
            <a:r>
              <a:rPr lang="en-US" b="1" u="sng" kern="100" dirty="0">
                <a:solidFill>
                  <a:srgbClr val="000000"/>
                </a:solidFill>
                <a:effectLst/>
                <a:ea typeface="Times New Roman" panose="02020603050405020304" pitchFamily="18" charset="0"/>
                <a:cs typeface="Times New Roman" panose="02020603050405020304" pitchFamily="18" charset="0"/>
              </a:rPr>
              <a:t>board of education requesting approval from the Kentucky Department of Education</a:t>
            </a:r>
            <a:r>
              <a:rPr lang="en-US" u="sng"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to dispose of real property by sale, lease, or easement shall submit the request and required documentation electronically through the FACPAC system.</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(3) The district shall </a:t>
            </a:r>
            <a:r>
              <a:rPr lang="en-US" b="1" u="sng" kern="100" dirty="0">
                <a:solidFill>
                  <a:srgbClr val="000000"/>
                </a:solidFill>
                <a:effectLst/>
                <a:ea typeface="Times New Roman" panose="02020603050405020304" pitchFamily="18" charset="0"/>
                <a:cs typeface="Times New Roman" panose="02020603050405020304" pitchFamily="18" charset="0"/>
              </a:rPr>
              <a:t>provide the applicable contingent, final, and closeout documentation by electronic submission in the FACPAC system</a:t>
            </a:r>
            <a:r>
              <a:rPr lang="en-US" u="sng"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in a format approved by the department for review.</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(4) </a:t>
            </a:r>
            <a:r>
              <a:rPr lang="en-US" b="1" u="sng" kern="100" dirty="0">
                <a:solidFill>
                  <a:srgbClr val="000000"/>
                </a:solidFill>
                <a:effectLst/>
                <a:ea typeface="Times New Roman" panose="02020603050405020304" pitchFamily="18" charset="0"/>
                <a:cs typeface="Times New Roman" panose="02020603050405020304" pitchFamily="18" charset="0"/>
              </a:rPr>
              <a:t>All documentation required by this administrative regulation shall be reviewed</a:t>
            </a:r>
            <a:r>
              <a:rPr lang="en-US" u="sng"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by the local board's legal counsel, and if applicable, the district's insurance carrier and fiscal agent or bond counsel prior to being presented to the local board of education and submission to the department.</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(5) Disposal of property purchased or improved using </a:t>
            </a:r>
            <a:r>
              <a:rPr lang="en-US" b="1" u="sng" kern="100" dirty="0">
                <a:solidFill>
                  <a:srgbClr val="000000"/>
                </a:solidFill>
                <a:effectLst/>
                <a:ea typeface="Times New Roman" panose="02020603050405020304" pitchFamily="18" charset="0"/>
                <a:cs typeface="Times New Roman" panose="02020603050405020304" pitchFamily="18" charset="0"/>
              </a:rPr>
              <a:t>federal funds</a:t>
            </a:r>
            <a:r>
              <a:rPr lang="en-US" b="1"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that is no longer needed for the originally authorized purpose shall comply with state and federal requirements.</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(6) The department shall review and provide the applicable contingent approval, final approval, closeout approval, or disapproval, to the local school district within thirty </a:t>
            </a:r>
            <a:r>
              <a:rPr lang="en-US" b="1" u="sng" kern="100" dirty="0">
                <a:solidFill>
                  <a:srgbClr val="000000"/>
                </a:solidFill>
                <a:effectLst/>
                <a:ea typeface="Times New Roman" panose="02020603050405020304" pitchFamily="18" charset="0"/>
                <a:cs typeface="Times New Roman" panose="02020603050405020304" pitchFamily="18" charset="0"/>
              </a:rPr>
              <a:t>(30) business days</a:t>
            </a:r>
            <a:r>
              <a:rPr lang="en-US" b="1"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of receipt of a completed documentation.</a:t>
            </a:r>
          </a:p>
        </p:txBody>
      </p:sp>
    </p:spTree>
    <p:extLst>
      <p:ext uri="{BB962C8B-B14F-4D97-AF65-F5344CB8AC3E}">
        <p14:creationId xmlns:p14="http://schemas.microsoft.com/office/powerpoint/2010/main" val="428413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4486-C8D8-C67F-F491-E8D355639A8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BEFDFDA-8B9B-73FD-8137-C7C9BFC3F68C}"/>
              </a:ext>
            </a:extLst>
          </p:cNvPr>
          <p:cNvSpPr txBox="1">
            <a:spLocks noGrp="1"/>
          </p:cNvSpPr>
          <p:nvPr>
            <p:ph type="title" idx="4294967295"/>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2060"/>
                </a:solidFill>
              </a:rPr>
              <a:t>702 KAR 4:090 – Section 2 Cont. – Disposition Process. </a:t>
            </a:r>
            <a:br>
              <a:rPr lang="en-US" sz="3600" dirty="0">
                <a:solidFill>
                  <a:srgbClr val="002060"/>
                </a:solidFill>
              </a:rPr>
            </a:br>
            <a:r>
              <a:rPr lang="en-US" sz="3600" dirty="0">
                <a:solidFill>
                  <a:srgbClr val="002060"/>
                </a:solidFill>
              </a:rPr>
              <a:t>FACPAC Submittal Considerations</a:t>
            </a:r>
            <a:br>
              <a:rPr lang="en-US" sz="3100" dirty="0">
                <a:solidFill>
                  <a:srgbClr val="002060"/>
                </a:solidFill>
              </a:rPr>
            </a:br>
            <a:endParaRPr kumimoji="0" lang="en-US" sz="3100" b="0" i="0" u="none" strike="noStrike" kern="1200" cap="none" spc="0" normalizeH="0" baseline="0" noProof="0" dirty="0">
              <a:ln>
                <a:noFill/>
              </a:ln>
              <a:solidFill>
                <a:srgbClr val="002060"/>
              </a:solidFill>
              <a:effectLst/>
              <a:uLnTx/>
              <a:uFillTx/>
              <a:latin typeface="+mj-lt"/>
              <a:ea typeface="+mj-ea"/>
              <a:cs typeface="+mj-cs"/>
            </a:endParaRPr>
          </a:p>
        </p:txBody>
      </p:sp>
      <p:sp>
        <p:nvSpPr>
          <p:cNvPr id="2" name="Text Placeholder 3">
            <a:extLst>
              <a:ext uri="{FF2B5EF4-FFF2-40B4-BE49-F238E27FC236}">
                <a16:creationId xmlns:a16="http://schemas.microsoft.com/office/drawing/2014/main" id="{E9C3BCC3-F9B7-C73C-161A-66020FFBF05D}"/>
              </a:ext>
            </a:extLst>
          </p:cNvPr>
          <p:cNvSpPr txBox="1">
            <a:spLocks/>
          </p:cNvSpPr>
          <p:nvPr/>
        </p:nvSpPr>
        <p:spPr>
          <a:xfrm>
            <a:off x="393192" y="5537868"/>
            <a:ext cx="7790688" cy="11083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Aptos" panose="020B0004020202020204" pitchFamily="34" charset="0"/>
                <a:cs typeface="Aptos" panose="020B0004020202020204" pitchFamily="34" charset="0"/>
              </a:rPr>
              <a:t>Please note that </a:t>
            </a:r>
            <a:r>
              <a:rPr lang="en-US" sz="1800" b="1" i="1" dirty="0">
                <a:ea typeface="Aptos" panose="020B0004020202020204" pitchFamily="34" charset="0"/>
                <a:cs typeface="Aptos" panose="020B0004020202020204" pitchFamily="34" charset="0"/>
              </a:rPr>
              <a:t>ALL</a:t>
            </a:r>
            <a:r>
              <a:rPr lang="en-US" sz="1800" b="1" dirty="0">
                <a:ea typeface="Aptos" panose="020B0004020202020204" pitchFamily="34" charset="0"/>
                <a:cs typeface="Aptos" panose="020B0004020202020204" pitchFamily="34" charset="0"/>
              </a:rPr>
              <a:t> attached submittals required for property shall be uploaded under “My Document Submissions” in FACPAC and </a:t>
            </a:r>
            <a:r>
              <a:rPr lang="en-US" sz="1800" b="1" i="1" u="sng" dirty="0">
                <a:ea typeface="Aptos" panose="020B0004020202020204" pitchFamily="34" charset="0"/>
                <a:cs typeface="Aptos" panose="020B0004020202020204" pitchFamily="34" charset="0"/>
              </a:rPr>
              <a:t>not</a:t>
            </a:r>
            <a:r>
              <a:rPr lang="en-US" sz="1800" b="1" dirty="0">
                <a:ea typeface="Aptos" panose="020B0004020202020204" pitchFamily="34" charset="0"/>
                <a:cs typeface="Aptos" panose="020B0004020202020204" pitchFamily="34" charset="0"/>
              </a:rPr>
              <a:t> attached to the BG-1 as you normally would with construction. Coordination with your Project Manager is important.</a:t>
            </a:r>
          </a:p>
        </p:txBody>
      </p:sp>
      <p:pic>
        <p:nvPicPr>
          <p:cNvPr id="4" name="Picture 3" descr="A screenshot of a computer&#10;&#10;Description automatically generated">
            <a:extLst>
              <a:ext uri="{FF2B5EF4-FFF2-40B4-BE49-F238E27FC236}">
                <a16:creationId xmlns:a16="http://schemas.microsoft.com/office/drawing/2014/main" id="{A772C8B6-7531-2A49-427F-22887EA20D25}"/>
              </a:ext>
            </a:extLst>
          </p:cNvPr>
          <p:cNvPicPr>
            <a:picLocks noChangeAspect="1"/>
          </p:cNvPicPr>
          <p:nvPr/>
        </p:nvPicPr>
        <p:blipFill>
          <a:blip r:embed="rId2"/>
          <a:stretch>
            <a:fillRect/>
          </a:stretch>
        </p:blipFill>
        <p:spPr>
          <a:xfrm>
            <a:off x="387640" y="1167175"/>
            <a:ext cx="10078514" cy="4227367"/>
          </a:xfrm>
          <a:prstGeom prst="rect">
            <a:avLst/>
          </a:prstGeom>
        </p:spPr>
      </p:pic>
      <p:sp>
        <p:nvSpPr>
          <p:cNvPr id="5" name="Rectangle 4">
            <a:extLst>
              <a:ext uri="{FF2B5EF4-FFF2-40B4-BE49-F238E27FC236}">
                <a16:creationId xmlns:a16="http://schemas.microsoft.com/office/drawing/2014/main" id="{152C1877-6637-2572-9A62-A85D93C0029C}"/>
              </a:ext>
            </a:extLst>
          </p:cNvPr>
          <p:cNvSpPr/>
          <p:nvPr/>
        </p:nvSpPr>
        <p:spPr>
          <a:xfrm>
            <a:off x="6096000" y="4040253"/>
            <a:ext cx="1435608" cy="556592"/>
          </a:xfrm>
          <a:prstGeom prst="rect">
            <a:avLst/>
          </a:prstGeom>
          <a:noFill/>
          <a:ln w="57150">
            <a:solidFill>
              <a:srgbClr val="102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id="{26AFF38D-AFA8-95FF-D806-9CDFD0752FFF}"/>
              </a:ext>
            </a:extLst>
          </p:cNvPr>
          <p:cNvSpPr/>
          <p:nvPr/>
        </p:nvSpPr>
        <p:spPr>
          <a:xfrm>
            <a:off x="6096000" y="3491381"/>
            <a:ext cx="2540000" cy="307767"/>
          </a:xfrm>
          <a:prstGeom prst="rect">
            <a:avLst/>
          </a:prstGeom>
          <a:noFill/>
          <a:ln w="57150">
            <a:solidFill>
              <a:srgbClr val="102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 Placeholder 3">
            <a:extLst>
              <a:ext uri="{FF2B5EF4-FFF2-40B4-BE49-F238E27FC236}">
                <a16:creationId xmlns:a16="http://schemas.microsoft.com/office/drawing/2014/main" id="{BAF87390-1D48-ACBF-C850-28B467A179FC}"/>
              </a:ext>
            </a:extLst>
          </p:cNvPr>
          <p:cNvSpPr txBox="1">
            <a:spLocks/>
          </p:cNvSpPr>
          <p:nvPr/>
        </p:nvSpPr>
        <p:spPr>
          <a:xfrm>
            <a:off x="8247888" y="5366692"/>
            <a:ext cx="2148840" cy="11083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ea typeface="Aptos" panose="020B0004020202020204" pitchFamily="34" charset="0"/>
                <a:cs typeface="Aptos" panose="020B0004020202020204" pitchFamily="34" charset="0"/>
              </a:rPr>
              <a:t>Image: District FACPAC Homepage Example</a:t>
            </a:r>
          </a:p>
        </p:txBody>
      </p:sp>
    </p:spTree>
    <p:extLst>
      <p:ext uri="{BB962C8B-B14F-4D97-AF65-F5344CB8AC3E}">
        <p14:creationId xmlns:p14="http://schemas.microsoft.com/office/powerpoint/2010/main" val="162330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E0E95-4E93-882F-5B1B-103CEF1405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440E78-7900-5964-91D9-F2E5C8E86489}"/>
              </a:ext>
            </a:extLst>
          </p:cNvPr>
          <p:cNvSpPr txBox="1">
            <a:spLocks/>
          </p:cNvSpPr>
          <p:nvPr/>
        </p:nvSpPr>
        <p:spPr>
          <a:xfrm>
            <a:off x="457198" y="4198308"/>
            <a:ext cx="10852485" cy="1821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ea typeface="Aptos" panose="020B0004020202020204" pitchFamily="34" charset="0"/>
                <a:cs typeface="Aptos" panose="020B0004020202020204" pitchFamily="34" charset="0"/>
              </a:rPr>
              <a:t>KDE provides written contingent approval through </a:t>
            </a:r>
            <a:r>
              <a:rPr lang="en-US" sz="2000" b="1" dirty="0">
                <a:ea typeface="Aptos" panose="020B0004020202020204" pitchFamily="34" charset="0"/>
                <a:cs typeface="Aptos" panose="020B0004020202020204" pitchFamily="34" charset="0"/>
              </a:rPr>
              <a:t>FACPAC Tracking Comments with the above information included in </a:t>
            </a:r>
            <a:r>
              <a:rPr lang="en-US" sz="2000" b="1" u="sng" dirty="0">
                <a:ea typeface="Aptos" panose="020B0004020202020204" pitchFamily="34" charset="0"/>
                <a:cs typeface="Aptos" panose="020B0004020202020204" pitchFamily="34" charset="0"/>
              </a:rPr>
              <a:t>the initial BG-1</a:t>
            </a:r>
            <a:r>
              <a:rPr lang="en-US" sz="2000" b="1" dirty="0">
                <a:ea typeface="Aptos" panose="020B0004020202020204" pitchFamily="34" charset="0"/>
                <a:cs typeface="Aptos" panose="020B0004020202020204" pitchFamily="34" charset="0"/>
              </a:rPr>
              <a:t>.</a:t>
            </a:r>
          </a:p>
          <a:p>
            <a:r>
              <a:rPr lang="en-US" sz="2000" b="1" dirty="0">
                <a:ea typeface="Aptos" panose="020B0004020202020204" pitchFamily="34" charset="0"/>
                <a:cs typeface="Aptos" panose="020B0004020202020204" pitchFamily="34" charset="0"/>
              </a:rPr>
              <a:t>Initial BG-1 can be a $0 BG-1 submittal concerning surplus property.</a:t>
            </a:r>
          </a:p>
          <a:p>
            <a:r>
              <a:rPr lang="en-US" sz="2000" b="1" dirty="0">
                <a:ea typeface="Aptos" panose="020B0004020202020204" pitchFamily="34" charset="0"/>
                <a:cs typeface="Aptos" panose="020B0004020202020204" pitchFamily="34" charset="0"/>
              </a:rPr>
              <a:t>FACPAC BG-1’s can house all the required information above, and we are working on a check box for property “</a:t>
            </a:r>
            <a:r>
              <a:rPr lang="en-US" sz="2000" b="1" i="1" dirty="0">
                <a:ea typeface="Aptos" panose="020B0004020202020204" pitchFamily="34" charset="0"/>
                <a:cs typeface="Aptos" panose="020B0004020202020204" pitchFamily="34" charset="0"/>
              </a:rPr>
              <a:t>declared surplus to the educational needs of the district</a:t>
            </a:r>
            <a:r>
              <a:rPr lang="en-US" sz="2000" b="1" dirty="0">
                <a:ea typeface="Aptos" panose="020B0004020202020204" pitchFamily="34" charset="0"/>
                <a:cs typeface="Aptos" panose="020B0004020202020204" pitchFamily="34" charset="0"/>
              </a:rPr>
              <a:t>” as the regulation requires.</a:t>
            </a:r>
          </a:p>
        </p:txBody>
      </p:sp>
      <p:sp>
        <p:nvSpPr>
          <p:cNvPr id="6" name="TextBox 5">
            <a:extLst>
              <a:ext uri="{FF2B5EF4-FFF2-40B4-BE49-F238E27FC236}">
                <a16:creationId xmlns:a16="http://schemas.microsoft.com/office/drawing/2014/main" id="{030150DB-B3B1-F8E2-B99D-7CDE72E7489F}"/>
              </a:ext>
            </a:extLst>
          </p:cNvPr>
          <p:cNvSpPr txBox="1"/>
          <p:nvPr/>
        </p:nvSpPr>
        <p:spPr>
          <a:xfrm>
            <a:off x="457199" y="1252728"/>
            <a:ext cx="11514221" cy="2862322"/>
          </a:xfrm>
          <a:prstGeom prst="rect">
            <a:avLst/>
          </a:prstGeom>
          <a:noFill/>
        </p:spPr>
        <p:txBody>
          <a:bodyPr wrap="square">
            <a:spAutoFit/>
          </a:bodyPr>
          <a:lstStyle/>
          <a:p>
            <a:r>
              <a:rPr lang="en-US" dirty="0"/>
              <a:t>Section 3. Disposition by Sale.</a:t>
            </a:r>
          </a:p>
          <a:p>
            <a:r>
              <a:rPr lang="en-US" dirty="0"/>
              <a:t>(1) A request for disposal shall be approved by the local board of education and submitted to the department. The request shall include:</a:t>
            </a:r>
          </a:p>
          <a:p>
            <a:r>
              <a:rPr lang="en-US" dirty="0"/>
              <a:t>   (a) Initial, signed BG-1 identifying the:</a:t>
            </a:r>
          </a:p>
          <a:p>
            <a:r>
              <a:rPr lang="en-US" dirty="0"/>
              <a:t>      1. Address or general legal property description;</a:t>
            </a:r>
          </a:p>
          <a:p>
            <a:r>
              <a:rPr lang="en-US" dirty="0"/>
              <a:t>      2. Current official reported name through the District and School Collection Repository (DASCR); and</a:t>
            </a:r>
          </a:p>
          <a:p>
            <a:r>
              <a:rPr lang="en-US" dirty="0"/>
              <a:t>      3. Approximate acreage or area;</a:t>
            </a:r>
          </a:p>
          <a:p>
            <a:r>
              <a:rPr lang="en-US" dirty="0"/>
              <a:t>   (b) A declaration assuring that the disposal shall not affect the integrity or usefulness of property crucial to the educational needs of the district; and</a:t>
            </a:r>
          </a:p>
          <a:p>
            <a:r>
              <a:rPr lang="en-US" dirty="0"/>
              <a:t>   (c) A plan for resolving mortgage liens or other encumbrances as applicable.</a:t>
            </a:r>
          </a:p>
        </p:txBody>
      </p:sp>
      <p:sp>
        <p:nvSpPr>
          <p:cNvPr id="7" name="Title 1">
            <a:extLst>
              <a:ext uri="{FF2B5EF4-FFF2-40B4-BE49-F238E27FC236}">
                <a16:creationId xmlns:a16="http://schemas.microsoft.com/office/drawing/2014/main" id="{964AC654-BA0B-8CAB-B5F4-28C8BCB65A04}"/>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 Disposition by Sale – Item (1) Contingent Approval</a:t>
            </a:r>
          </a:p>
        </p:txBody>
      </p:sp>
    </p:spTree>
    <p:extLst>
      <p:ext uri="{BB962C8B-B14F-4D97-AF65-F5344CB8AC3E}">
        <p14:creationId xmlns:p14="http://schemas.microsoft.com/office/powerpoint/2010/main" val="217196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883E-7EB2-C8BB-E4F3-C5F7C76CD9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27A0D2-22D7-B0DD-FA00-886A18DA849C}"/>
              </a:ext>
            </a:extLst>
          </p:cNvPr>
          <p:cNvSpPr txBox="1">
            <a:spLocks/>
          </p:cNvSpPr>
          <p:nvPr/>
        </p:nvSpPr>
        <p:spPr>
          <a:xfrm>
            <a:off x="457199" y="4198308"/>
            <a:ext cx="10501722" cy="1821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Method of sale chosen determines the next steps and requirements.</a:t>
            </a:r>
          </a:p>
          <a:p>
            <a:r>
              <a:rPr lang="en-US" sz="2000" b="1" dirty="0">
                <a:ea typeface="Aptos" panose="020B0004020202020204" pitchFamily="34" charset="0"/>
                <a:cs typeface="Aptos" panose="020B0004020202020204" pitchFamily="34" charset="0"/>
              </a:rPr>
              <a:t>All methods shall provide what is considered a fair market value (FMV).</a:t>
            </a:r>
          </a:p>
        </p:txBody>
      </p:sp>
      <p:sp>
        <p:nvSpPr>
          <p:cNvPr id="6" name="TextBox 5">
            <a:extLst>
              <a:ext uri="{FF2B5EF4-FFF2-40B4-BE49-F238E27FC236}">
                <a16:creationId xmlns:a16="http://schemas.microsoft.com/office/drawing/2014/main" id="{A06B00F7-E52C-7750-17A0-ACF352B5FCCD}"/>
              </a:ext>
            </a:extLst>
          </p:cNvPr>
          <p:cNvSpPr txBox="1"/>
          <p:nvPr/>
        </p:nvSpPr>
        <p:spPr>
          <a:xfrm>
            <a:off x="457199" y="1252728"/>
            <a:ext cx="11514221" cy="2031325"/>
          </a:xfrm>
          <a:prstGeom prst="rect">
            <a:avLst/>
          </a:prstGeom>
          <a:noFill/>
        </p:spPr>
        <p:txBody>
          <a:bodyPr wrap="square">
            <a:spAutoFit/>
          </a:bodyPr>
          <a:lstStyle/>
          <a:p>
            <a:r>
              <a:rPr lang="en-US" dirty="0"/>
              <a:t>(2) Upon receipt of written contingent approval from the department through an approved initial BG-1, the district may continue the disposal process using one (1) of the following </a:t>
            </a:r>
            <a:r>
              <a:rPr lang="en-US" b="1" dirty="0"/>
              <a:t>methods to secure the fair market value </a:t>
            </a:r>
            <a:r>
              <a:rPr lang="en-US" dirty="0"/>
              <a:t>with assurance that the district shall not retain any residual interest as owner or lender:</a:t>
            </a:r>
          </a:p>
          <a:p>
            <a:r>
              <a:rPr lang="en-US" dirty="0"/>
              <a:t>   (a) By </a:t>
            </a:r>
            <a:r>
              <a:rPr lang="en-US" b="1" dirty="0"/>
              <a:t>public auction</a:t>
            </a:r>
            <a:r>
              <a:rPr lang="en-US" dirty="0"/>
              <a:t>;</a:t>
            </a:r>
          </a:p>
          <a:p>
            <a:r>
              <a:rPr lang="en-US" dirty="0"/>
              <a:t>   (b) By accepting </a:t>
            </a:r>
            <a:r>
              <a:rPr lang="en-US" b="1" dirty="0"/>
              <a:t>sealed bids</a:t>
            </a:r>
            <a:r>
              <a:rPr lang="en-US" dirty="0"/>
              <a:t>; or</a:t>
            </a:r>
          </a:p>
          <a:p>
            <a:r>
              <a:rPr lang="en-US" dirty="0"/>
              <a:t>   (c) By setting a </a:t>
            </a:r>
            <a:r>
              <a:rPr lang="en-US" b="1" dirty="0"/>
              <a:t>minimum acceptable price</a:t>
            </a:r>
            <a:r>
              <a:rPr lang="en-US" dirty="0"/>
              <a:t>, which is at least the fair market value of the property.</a:t>
            </a:r>
          </a:p>
          <a:p>
            <a:endParaRPr lang="en-US" dirty="0"/>
          </a:p>
        </p:txBody>
      </p:sp>
      <p:sp>
        <p:nvSpPr>
          <p:cNvPr id="7" name="Title 1">
            <a:extLst>
              <a:ext uri="{FF2B5EF4-FFF2-40B4-BE49-F238E27FC236}">
                <a16:creationId xmlns:a16="http://schemas.microsoft.com/office/drawing/2014/main" id="{F264D413-F417-7F7B-9F8E-AF624FE6F605}"/>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 (2) Methods of Sale</a:t>
            </a:r>
          </a:p>
        </p:txBody>
      </p:sp>
    </p:spTree>
    <p:extLst>
      <p:ext uri="{BB962C8B-B14F-4D97-AF65-F5344CB8AC3E}">
        <p14:creationId xmlns:p14="http://schemas.microsoft.com/office/powerpoint/2010/main" val="2413248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C7AF-012C-E011-6566-3F7EC6192E0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E66629-143C-8DF2-5971-DFAB26D00A59}"/>
              </a:ext>
            </a:extLst>
          </p:cNvPr>
          <p:cNvSpPr txBox="1"/>
          <p:nvPr/>
        </p:nvSpPr>
        <p:spPr>
          <a:xfrm>
            <a:off x="457199" y="1252728"/>
            <a:ext cx="11514221" cy="3693319"/>
          </a:xfrm>
          <a:prstGeom prst="rect">
            <a:avLst/>
          </a:prstGeom>
          <a:noFill/>
        </p:spPr>
        <p:txBody>
          <a:bodyPr wrap="square">
            <a:spAutoFit/>
          </a:bodyPr>
          <a:lstStyle/>
          <a:p>
            <a:r>
              <a:rPr lang="en-US" dirty="0"/>
              <a:t>(3) For real property disposal by </a:t>
            </a:r>
            <a:r>
              <a:rPr lang="en-US" b="1" dirty="0"/>
              <a:t>public auction or sealed bids</a:t>
            </a:r>
            <a:r>
              <a:rPr lang="en-US" dirty="0"/>
              <a:t>, the proposed sale shall be advertised in accordance with KRS 424.130(1)(b) which shall include the statement, "The board of education reserves the right to reject any and all bids and final approval by the Kentucky Department of Education is required."</a:t>
            </a:r>
          </a:p>
          <a:p>
            <a:r>
              <a:rPr lang="en-US" dirty="0"/>
              <a:t>(4) Following the conclusion of the auction or receipt of bids for which fair market value is received, the local board of education shall approve and submit to the department for review and consideration for final approval:</a:t>
            </a:r>
          </a:p>
          <a:p>
            <a:r>
              <a:rPr lang="en-US" dirty="0"/>
              <a:t>   (a) A </a:t>
            </a:r>
            <a:r>
              <a:rPr lang="en-US" b="1" dirty="0"/>
              <a:t>revised BG-1 noting the agreed-upon sale price</a:t>
            </a:r>
            <a:r>
              <a:rPr lang="en-US" dirty="0"/>
              <a:t> and any costs incurred;</a:t>
            </a:r>
          </a:p>
          <a:p>
            <a:r>
              <a:rPr lang="en-US" dirty="0"/>
              <a:t>   (b) The </a:t>
            </a:r>
            <a:r>
              <a:rPr lang="en-US" b="1" dirty="0"/>
              <a:t>appraisal</a:t>
            </a:r>
            <a:r>
              <a:rPr lang="en-US" dirty="0"/>
              <a:t>;</a:t>
            </a:r>
          </a:p>
          <a:p>
            <a:r>
              <a:rPr lang="en-US" dirty="0"/>
              <a:t>   (c) A copy of the </a:t>
            </a:r>
            <a:r>
              <a:rPr lang="en-US" b="1" dirty="0"/>
              <a:t>published legal notice and an affidavit attesting to publication</a:t>
            </a:r>
            <a:r>
              <a:rPr lang="en-US" dirty="0"/>
              <a:t>;</a:t>
            </a:r>
          </a:p>
          <a:p>
            <a:r>
              <a:rPr lang="en-US" dirty="0"/>
              <a:t>   (d) The </a:t>
            </a:r>
            <a:r>
              <a:rPr lang="en-US" b="1" dirty="0"/>
              <a:t>results of the public auction or sealed bids</a:t>
            </a:r>
            <a:r>
              <a:rPr lang="en-US" dirty="0"/>
              <a:t>; and</a:t>
            </a:r>
          </a:p>
          <a:p>
            <a:r>
              <a:rPr lang="en-US" dirty="0"/>
              <a:t>   (e) The </a:t>
            </a:r>
            <a:r>
              <a:rPr lang="en-US" b="1" dirty="0"/>
              <a:t>proposed sale agreement</a:t>
            </a:r>
            <a:r>
              <a:rPr lang="en-US" dirty="0"/>
              <a:t>.</a:t>
            </a:r>
          </a:p>
          <a:p>
            <a:r>
              <a:rPr lang="en-US" dirty="0"/>
              <a:t>(5) The local board shall notify the department if the auction or receipt of bids failed to attain the required fair market value.</a:t>
            </a:r>
          </a:p>
          <a:p>
            <a:endParaRPr lang="en-US" dirty="0"/>
          </a:p>
        </p:txBody>
      </p:sp>
      <p:sp>
        <p:nvSpPr>
          <p:cNvPr id="7" name="Title 1">
            <a:extLst>
              <a:ext uri="{FF2B5EF4-FFF2-40B4-BE49-F238E27FC236}">
                <a16:creationId xmlns:a16="http://schemas.microsoft.com/office/drawing/2014/main" id="{F93DA8BC-D407-708A-78E1-00DAFD8885EB}"/>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Items (3), (4), &amp; (5) Public Auction or Sealed Bids</a:t>
            </a:r>
          </a:p>
        </p:txBody>
      </p:sp>
      <p:sp>
        <p:nvSpPr>
          <p:cNvPr id="2" name="Text Placeholder 3">
            <a:extLst>
              <a:ext uri="{FF2B5EF4-FFF2-40B4-BE49-F238E27FC236}">
                <a16:creationId xmlns:a16="http://schemas.microsoft.com/office/drawing/2014/main" id="{921DDB8B-34A7-84FC-BEF9-85A569755EDD}"/>
              </a:ext>
            </a:extLst>
          </p:cNvPr>
          <p:cNvSpPr txBox="1">
            <a:spLocks/>
          </p:cNvSpPr>
          <p:nvPr/>
        </p:nvSpPr>
        <p:spPr>
          <a:xfrm>
            <a:off x="457198" y="4694564"/>
            <a:ext cx="8482265" cy="2055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The revised BG-1 is the final approval granted before you sign the final agreement.</a:t>
            </a:r>
          </a:p>
          <a:p>
            <a:r>
              <a:rPr lang="en-US" sz="2000" b="1" dirty="0">
                <a:ea typeface="Aptos" panose="020B0004020202020204" pitchFamily="34" charset="0"/>
                <a:cs typeface="Aptos" panose="020B0004020202020204" pitchFamily="34" charset="0"/>
              </a:rPr>
              <a:t>The revised BG-1 shall have the agreed upon FMV price as a listed cost and where the funds will go to (often General Funds).</a:t>
            </a:r>
          </a:p>
          <a:p>
            <a:r>
              <a:rPr lang="en-US" sz="2000" b="1" dirty="0">
                <a:ea typeface="Aptos" panose="020B0004020202020204" pitchFamily="34" charset="0"/>
                <a:cs typeface="Aptos" panose="020B0004020202020204" pitchFamily="34" charset="0"/>
              </a:rPr>
              <a:t>Items listed for submittal shall be uploaded under My Document Submissions and NOT attached to the BG-1.</a:t>
            </a:r>
          </a:p>
        </p:txBody>
      </p:sp>
    </p:spTree>
    <p:extLst>
      <p:ext uri="{BB962C8B-B14F-4D97-AF65-F5344CB8AC3E}">
        <p14:creationId xmlns:p14="http://schemas.microsoft.com/office/powerpoint/2010/main" val="215303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935B-5634-D289-143A-CC122E6AC2D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F3C0FCA-0C06-E116-CB86-8AD2D970C256}"/>
              </a:ext>
            </a:extLst>
          </p:cNvPr>
          <p:cNvSpPr>
            <a:spLocks noGrp="1"/>
          </p:cNvSpPr>
          <p:nvPr>
            <p:ph type="title"/>
          </p:nvPr>
        </p:nvSpPr>
        <p:spPr>
          <a:xfrm>
            <a:off x="838200" y="365126"/>
            <a:ext cx="8813800" cy="1325563"/>
          </a:xfrm>
        </p:spPr>
        <p:txBody>
          <a:bodyPr anchor="t">
            <a:normAutofit/>
          </a:bodyPr>
          <a:lstStyle/>
          <a:p>
            <a:pPr>
              <a:spcBef>
                <a:spcPts val="667"/>
              </a:spcBef>
              <a:defRPr/>
            </a:pPr>
            <a:r>
              <a:rPr lang="en-US" sz="4000" dirty="0">
                <a:solidFill>
                  <a:srgbClr val="002060"/>
                </a:solidFill>
              </a:rPr>
              <a:t>Kentucky Department of Education</a:t>
            </a:r>
            <a:br>
              <a:rPr lang="en-US" dirty="0">
                <a:solidFill>
                  <a:srgbClr val="002060"/>
                </a:solidFill>
                <a:latin typeface="Franklin Gothic Book" panose="020B0503020102020204"/>
              </a:rPr>
            </a:br>
            <a:endParaRPr lang="en-US" dirty="0"/>
          </a:p>
        </p:txBody>
      </p:sp>
      <p:sp>
        <p:nvSpPr>
          <p:cNvPr id="9" name="Subtitle 2">
            <a:extLst>
              <a:ext uri="{FF2B5EF4-FFF2-40B4-BE49-F238E27FC236}">
                <a16:creationId xmlns:a16="http://schemas.microsoft.com/office/drawing/2014/main" id="{33DBAC5D-54D6-71C9-60C7-731D9EC4BBFE}"/>
              </a:ext>
            </a:extLst>
          </p:cNvPr>
          <p:cNvSpPr txBox="1">
            <a:spLocks/>
          </p:cNvSpPr>
          <p:nvPr/>
        </p:nvSpPr>
        <p:spPr>
          <a:xfrm>
            <a:off x="838200" y="1690689"/>
            <a:ext cx="8051800" cy="3109383"/>
          </a:xfrm>
          <a:prstGeom prst="rect">
            <a:avLst/>
          </a:prstGeom>
        </p:spPr>
        <p:txBody>
          <a:bodyPr vert="horz" lIns="60960" tIns="30480" rIns="60960" bIns="3048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102649"/>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102649"/>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102649"/>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102649"/>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102649"/>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2800" dirty="0">
                <a:solidFill>
                  <a:srgbClr val="002060"/>
                </a:solidFill>
                <a:latin typeface="Franklin Gothic Book" panose="020B0503020102020204"/>
              </a:rPr>
              <a:t>Dr. Robbie Fletcher, Commissioner</a:t>
            </a:r>
          </a:p>
        </p:txBody>
      </p:sp>
    </p:spTree>
    <p:extLst>
      <p:ext uri="{BB962C8B-B14F-4D97-AF65-F5344CB8AC3E}">
        <p14:creationId xmlns:p14="http://schemas.microsoft.com/office/powerpoint/2010/main" val="12305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223FF-05E1-9626-FC09-8DB4E6BB747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3F5BDD9-C5D1-8A2E-6DB6-09BBD9D31722}"/>
              </a:ext>
            </a:extLst>
          </p:cNvPr>
          <p:cNvSpPr txBox="1"/>
          <p:nvPr/>
        </p:nvSpPr>
        <p:spPr>
          <a:xfrm>
            <a:off x="457199" y="1252728"/>
            <a:ext cx="11514221" cy="1477328"/>
          </a:xfrm>
          <a:prstGeom prst="rect">
            <a:avLst/>
          </a:prstGeom>
          <a:noFill/>
        </p:spPr>
        <p:txBody>
          <a:bodyPr wrap="square">
            <a:spAutoFit/>
          </a:bodyPr>
          <a:lstStyle/>
          <a:p>
            <a:r>
              <a:rPr lang="en-US" dirty="0"/>
              <a:t>(6) For real property disposal by setting a </a:t>
            </a:r>
            <a:r>
              <a:rPr lang="en-US" b="1" dirty="0"/>
              <a:t>minimum acceptable price</a:t>
            </a:r>
            <a:r>
              <a:rPr lang="en-US" dirty="0"/>
              <a:t>, the local board of education shall approve and submit to the department for review and final approval:</a:t>
            </a:r>
          </a:p>
          <a:p>
            <a:r>
              <a:rPr lang="en-US" dirty="0"/>
              <a:t>   (a) A </a:t>
            </a:r>
            <a:r>
              <a:rPr lang="en-US" b="1" dirty="0"/>
              <a:t>revised BG-1 </a:t>
            </a:r>
            <a:r>
              <a:rPr lang="en-US" dirty="0"/>
              <a:t>noting the agreed-upon sale price and any costs incurred by the local school district;</a:t>
            </a:r>
          </a:p>
          <a:p>
            <a:r>
              <a:rPr lang="en-US" dirty="0"/>
              <a:t>   (b) The </a:t>
            </a:r>
            <a:r>
              <a:rPr lang="en-US" b="1" dirty="0"/>
              <a:t>appraisal</a:t>
            </a:r>
            <a:r>
              <a:rPr lang="en-US" dirty="0"/>
              <a:t>; and</a:t>
            </a:r>
          </a:p>
          <a:p>
            <a:r>
              <a:rPr lang="en-US" dirty="0"/>
              <a:t>   (c) The </a:t>
            </a:r>
            <a:r>
              <a:rPr lang="en-US" b="1" dirty="0"/>
              <a:t>proposed sale agreement</a:t>
            </a:r>
            <a:r>
              <a:rPr lang="en-US" dirty="0"/>
              <a:t>.</a:t>
            </a:r>
          </a:p>
        </p:txBody>
      </p:sp>
      <p:sp>
        <p:nvSpPr>
          <p:cNvPr id="7" name="Title 1">
            <a:extLst>
              <a:ext uri="{FF2B5EF4-FFF2-40B4-BE49-F238E27FC236}">
                <a16:creationId xmlns:a16="http://schemas.microsoft.com/office/drawing/2014/main" id="{5C5E91B6-B6AE-D997-B1DE-55D2C603729A}"/>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 (6) Minimum Acceptable Price</a:t>
            </a:r>
          </a:p>
        </p:txBody>
      </p:sp>
      <p:sp>
        <p:nvSpPr>
          <p:cNvPr id="2" name="Text Placeholder 3">
            <a:extLst>
              <a:ext uri="{FF2B5EF4-FFF2-40B4-BE49-F238E27FC236}">
                <a16:creationId xmlns:a16="http://schemas.microsoft.com/office/drawing/2014/main" id="{9D8CD96C-6E1F-CF00-6EE4-6F8E0A3B0938}"/>
              </a:ext>
            </a:extLst>
          </p:cNvPr>
          <p:cNvSpPr txBox="1">
            <a:spLocks/>
          </p:cNvSpPr>
          <p:nvPr/>
        </p:nvSpPr>
        <p:spPr>
          <a:xfrm>
            <a:off x="457198" y="4694564"/>
            <a:ext cx="8482265" cy="2055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The revised BG-1 is the final approval granted before you sign the final agreement.</a:t>
            </a:r>
          </a:p>
          <a:p>
            <a:r>
              <a:rPr lang="en-US" sz="2000" b="1" dirty="0">
                <a:ea typeface="Aptos" panose="020B0004020202020204" pitchFamily="34" charset="0"/>
                <a:cs typeface="Aptos" panose="020B0004020202020204" pitchFamily="34" charset="0"/>
              </a:rPr>
              <a:t>The revised BG-1 shall have the agreed upon FMV price as a listed cost and where the funds will go to (often General Funds but may vary).</a:t>
            </a:r>
          </a:p>
          <a:p>
            <a:r>
              <a:rPr lang="en-US" sz="2000" b="1" dirty="0">
                <a:ea typeface="Aptos" panose="020B0004020202020204" pitchFamily="34" charset="0"/>
                <a:cs typeface="Aptos" panose="020B0004020202020204" pitchFamily="34" charset="0"/>
              </a:rPr>
              <a:t>Items listed for submittal shall be uploaded under My Document Submissions and NOT attached to the BG-1.</a:t>
            </a:r>
          </a:p>
        </p:txBody>
      </p:sp>
    </p:spTree>
    <p:extLst>
      <p:ext uri="{BB962C8B-B14F-4D97-AF65-F5344CB8AC3E}">
        <p14:creationId xmlns:p14="http://schemas.microsoft.com/office/powerpoint/2010/main" val="215659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DCD2-CC5A-9598-0B95-39E2B697385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84218B-6769-0DEE-2D3D-F70BFBB78845}"/>
              </a:ext>
            </a:extLst>
          </p:cNvPr>
          <p:cNvSpPr txBox="1"/>
          <p:nvPr/>
        </p:nvSpPr>
        <p:spPr>
          <a:xfrm>
            <a:off x="457199" y="1252728"/>
            <a:ext cx="11514221" cy="1477328"/>
          </a:xfrm>
          <a:prstGeom prst="rect">
            <a:avLst/>
          </a:prstGeom>
          <a:noFill/>
        </p:spPr>
        <p:txBody>
          <a:bodyPr wrap="square">
            <a:spAutoFit/>
          </a:bodyPr>
          <a:lstStyle/>
          <a:p>
            <a:r>
              <a:rPr lang="en-US" dirty="0"/>
              <a:t>(7) Upon receipt of an approved revised BG-1 from the department, the local school district may </a:t>
            </a:r>
            <a:r>
              <a:rPr lang="en-US" b="1" dirty="0"/>
              <a:t>execute the sale agreement.</a:t>
            </a:r>
          </a:p>
          <a:p>
            <a:r>
              <a:rPr lang="en-US" dirty="0"/>
              <a:t>(8) To complete and closeout the disposal process, the </a:t>
            </a:r>
            <a:r>
              <a:rPr lang="en-US" b="1" dirty="0"/>
              <a:t>local board shall approve and submit to the department</a:t>
            </a:r>
            <a:r>
              <a:rPr lang="en-US" dirty="0"/>
              <a:t>:</a:t>
            </a:r>
          </a:p>
          <a:p>
            <a:r>
              <a:rPr lang="en-US" dirty="0"/>
              <a:t>   (a) A copy of the </a:t>
            </a:r>
            <a:r>
              <a:rPr lang="en-US" b="1" dirty="0"/>
              <a:t>executed sale agreement</a:t>
            </a:r>
            <a:r>
              <a:rPr lang="en-US" dirty="0"/>
              <a:t>; and</a:t>
            </a:r>
          </a:p>
          <a:p>
            <a:r>
              <a:rPr lang="en-US" dirty="0"/>
              <a:t>   (b) A </a:t>
            </a:r>
            <a:r>
              <a:rPr lang="en-US" b="1" dirty="0"/>
              <a:t>signed BG-5</a:t>
            </a:r>
            <a:r>
              <a:rPr lang="en-US" dirty="0"/>
              <a:t>.</a:t>
            </a:r>
          </a:p>
        </p:txBody>
      </p:sp>
      <p:sp>
        <p:nvSpPr>
          <p:cNvPr id="7" name="Title 1">
            <a:extLst>
              <a:ext uri="{FF2B5EF4-FFF2-40B4-BE49-F238E27FC236}">
                <a16:creationId xmlns:a16="http://schemas.microsoft.com/office/drawing/2014/main" id="{6228976F-778D-0F0E-AD49-86A6B8EFCDE1}"/>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Items (7) &amp; (8) Execute Sale and Closeout</a:t>
            </a:r>
          </a:p>
        </p:txBody>
      </p:sp>
      <p:sp>
        <p:nvSpPr>
          <p:cNvPr id="2" name="Text Placeholder 3">
            <a:extLst>
              <a:ext uri="{FF2B5EF4-FFF2-40B4-BE49-F238E27FC236}">
                <a16:creationId xmlns:a16="http://schemas.microsoft.com/office/drawing/2014/main" id="{99931C81-C682-D804-AE8C-187DDB80BEE5}"/>
              </a:ext>
            </a:extLst>
          </p:cNvPr>
          <p:cNvSpPr txBox="1">
            <a:spLocks/>
          </p:cNvSpPr>
          <p:nvPr/>
        </p:nvSpPr>
        <p:spPr>
          <a:xfrm>
            <a:off x="457198" y="4694564"/>
            <a:ext cx="8482265" cy="2055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The BG-5 will close the project out with the executed agreement submitted prior to fully processing the BG-5 form.</a:t>
            </a:r>
          </a:p>
          <a:p>
            <a:r>
              <a:rPr lang="en-US" sz="2000" b="1" dirty="0">
                <a:ea typeface="Aptos" panose="020B0004020202020204" pitchFamily="34" charset="0"/>
                <a:cs typeface="Aptos" panose="020B0004020202020204" pitchFamily="34" charset="0"/>
              </a:rPr>
              <a:t>Do not forget to provide a signed BG-5.</a:t>
            </a:r>
          </a:p>
          <a:p>
            <a:r>
              <a:rPr lang="en-US" sz="2000" b="1" dirty="0">
                <a:ea typeface="Aptos" panose="020B0004020202020204" pitchFamily="34" charset="0"/>
                <a:cs typeface="Aptos" panose="020B0004020202020204" pitchFamily="34" charset="0"/>
              </a:rPr>
              <a:t>Items listed for submittal shall be uploaded under My Document Submissions and NOT attached to the BG.</a:t>
            </a:r>
          </a:p>
        </p:txBody>
      </p:sp>
    </p:spTree>
    <p:extLst>
      <p:ext uri="{BB962C8B-B14F-4D97-AF65-F5344CB8AC3E}">
        <p14:creationId xmlns:p14="http://schemas.microsoft.com/office/powerpoint/2010/main" val="181128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2AD2-8993-0ECD-54DA-AED27C5BB71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427855-2AB6-3FB9-F86C-BC8947CF8BEF}"/>
              </a:ext>
            </a:extLst>
          </p:cNvPr>
          <p:cNvSpPr txBox="1"/>
          <p:nvPr/>
        </p:nvSpPr>
        <p:spPr>
          <a:xfrm>
            <a:off x="457199" y="1252728"/>
            <a:ext cx="11514221" cy="3970318"/>
          </a:xfrm>
          <a:prstGeom prst="rect">
            <a:avLst/>
          </a:prstGeom>
          <a:noFill/>
        </p:spPr>
        <p:txBody>
          <a:bodyPr wrap="square">
            <a:spAutoFit/>
          </a:bodyPr>
          <a:lstStyle/>
          <a:p>
            <a:r>
              <a:rPr lang="en-US" dirty="0"/>
              <a:t>Section 4. Disposition by Sale to a Governmental or Quasi-Governmental Agency.</a:t>
            </a:r>
          </a:p>
          <a:p>
            <a:r>
              <a:rPr lang="en-US" dirty="0"/>
              <a:t>(1) Districts conducting a disposal with another governmental or quasi-governmental agency under KRS 160.160(8) shall </a:t>
            </a:r>
            <a:r>
              <a:rPr lang="en-US" b="1" dirty="0"/>
              <a:t>submit to the department within thirty (30) business days after the completion of the transaction for record keeping and data collection</a:t>
            </a:r>
            <a:r>
              <a:rPr lang="en-US" dirty="0"/>
              <a:t>:</a:t>
            </a:r>
          </a:p>
          <a:p>
            <a:r>
              <a:rPr lang="en-US" dirty="0"/>
              <a:t>   (a) The </a:t>
            </a:r>
            <a:r>
              <a:rPr lang="en-US" b="1" dirty="0"/>
              <a:t>initial, signed BG-1 </a:t>
            </a:r>
            <a:r>
              <a:rPr lang="en-US" dirty="0"/>
              <a:t>identifying the:</a:t>
            </a:r>
          </a:p>
          <a:p>
            <a:r>
              <a:rPr lang="en-US" dirty="0"/>
              <a:t>      1. Address or general legal description of the property;</a:t>
            </a:r>
          </a:p>
          <a:p>
            <a:r>
              <a:rPr lang="en-US" dirty="0"/>
              <a:t>      2. Last official reported name through the District and School Collection Repository (DASCR), if applicable; and</a:t>
            </a:r>
          </a:p>
          <a:p>
            <a:r>
              <a:rPr lang="en-US" dirty="0"/>
              <a:t>      3. Approximate acreage or area;</a:t>
            </a:r>
          </a:p>
          <a:p>
            <a:r>
              <a:rPr lang="en-US" dirty="0"/>
              <a:t>   (b) A </a:t>
            </a:r>
            <a:r>
              <a:rPr lang="en-US" b="1" dirty="0"/>
              <a:t>declaration </a:t>
            </a:r>
            <a:r>
              <a:rPr lang="en-US" b="1" i="1" dirty="0">
                <a:solidFill>
                  <a:srgbClr val="002060"/>
                </a:solidFill>
              </a:rPr>
              <a:t>(</a:t>
            </a:r>
            <a:r>
              <a:rPr lang="en-US" b="1" i="1" u="sng" dirty="0">
                <a:solidFill>
                  <a:srgbClr val="002060"/>
                </a:solidFill>
              </a:rPr>
              <a:t>of surplus</a:t>
            </a:r>
            <a:r>
              <a:rPr lang="en-US" b="1" i="1" dirty="0">
                <a:solidFill>
                  <a:srgbClr val="002060"/>
                </a:solidFill>
              </a:rPr>
              <a:t>)</a:t>
            </a:r>
            <a:r>
              <a:rPr lang="en-US" b="1" i="1" dirty="0"/>
              <a:t> </a:t>
            </a:r>
            <a:r>
              <a:rPr lang="en-US" dirty="0"/>
              <a:t>assuring that the disposal shall not affect the integrity or usefulness of property crucial to the educational needs of the district;</a:t>
            </a:r>
          </a:p>
          <a:p>
            <a:r>
              <a:rPr lang="en-US" dirty="0"/>
              <a:t>   (c) The </a:t>
            </a:r>
            <a:r>
              <a:rPr lang="en-US" b="1" dirty="0"/>
              <a:t>appraisal</a:t>
            </a:r>
            <a:r>
              <a:rPr lang="en-US" dirty="0"/>
              <a:t>; and</a:t>
            </a:r>
          </a:p>
          <a:p>
            <a:r>
              <a:rPr lang="en-US" dirty="0"/>
              <a:t>   (d) An </a:t>
            </a:r>
            <a:r>
              <a:rPr lang="en-US" b="1" dirty="0"/>
              <a:t>executed copy of the sale agreement</a:t>
            </a:r>
            <a:r>
              <a:rPr lang="en-US" dirty="0"/>
              <a:t>.</a:t>
            </a:r>
          </a:p>
          <a:p>
            <a:r>
              <a:rPr lang="en-US" dirty="0"/>
              <a:t>(2) Upon receipt of a processed initial BG-1 from the department, the local board of education shall </a:t>
            </a:r>
            <a:r>
              <a:rPr lang="en-US" b="1" dirty="0"/>
              <a:t>submit a signed BG-5</a:t>
            </a:r>
            <a:r>
              <a:rPr lang="en-US" dirty="0"/>
              <a:t>.</a:t>
            </a:r>
          </a:p>
        </p:txBody>
      </p:sp>
      <p:sp>
        <p:nvSpPr>
          <p:cNvPr id="7" name="Title 1">
            <a:extLst>
              <a:ext uri="{FF2B5EF4-FFF2-40B4-BE49-F238E27FC236}">
                <a16:creationId xmlns:a16="http://schemas.microsoft.com/office/drawing/2014/main" id="{5F5954EB-EB0E-AA17-6905-A99ABD4DAF4C}"/>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4 – Disposition by Sale to a Governmental or Quasi-Governmental Agency – All Items</a:t>
            </a:r>
          </a:p>
        </p:txBody>
      </p:sp>
      <p:sp>
        <p:nvSpPr>
          <p:cNvPr id="2" name="Text Placeholder 3">
            <a:extLst>
              <a:ext uri="{FF2B5EF4-FFF2-40B4-BE49-F238E27FC236}">
                <a16:creationId xmlns:a16="http://schemas.microsoft.com/office/drawing/2014/main" id="{4FE9AB55-AA16-A9A7-B62E-ED44C47ECAC7}"/>
              </a:ext>
            </a:extLst>
          </p:cNvPr>
          <p:cNvSpPr txBox="1">
            <a:spLocks/>
          </p:cNvSpPr>
          <p:nvPr/>
        </p:nvSpPr>
        <p:spPr>
          <a:xfrm>
            <a:off x="457198" y="5223046"/>
            <a:ext cx="8482265" cy="15266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KDE does not approve but processes all govt. to govt. information through the BG forms. </a:t>
            </a:r>
          </a:p>
          <a:p>
            <a:r>
              <a:rPr lang="en-US" sz="2000" b="1" dirty="0">
                <a:ea typeface="Aptos" panose="020B0004020202020204" pitchFamily="34" charset="0"/>
                <a:cs typeface="Aptos" panose="020B0004020202020204" pitchFamily="34" charset="0"/>
              </a:rPr>
              <a:t>Districts are required to report, and KDE is required to retain the information.</a:t>
            </a:r>
          </a:p>
        </p:txBody>
      </p:sp>
    </p:spTree>
    <p:extLst>
      <p:ext uri="{BB962C8B-B14F-4D97-AF65-F5344CB8AC3E}">
        <p14:creationId xmlns:p14="http://schemas.microsoft.com/office/powerpoint/2010/main" val="223184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8C34E-1C9C-59AA-86B1-0CDDE1F189C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0B124B4-B27A-E316-5122-686374FB4667}"/>
              </a:ext>
            </a:extLst>
          </p:cNvPr>
          <p:cNvSpPr txBox="1"/>
          <p:nvPr/>
        </p:nvSpPr>
        <p:spPr>
          <a:xfrm>
            <a:off x="457199" y="1048191"/>
            <a:ext cx="11514221" cy="646331"/>
          </a:xfrm>
          <a:prstGeom prst="rect">
            <a:avLst/>
          </a:prstGeom>
          <a:noFill/>
        </p:spPr>
        <p:txBody>
          <a:bodyPr wrap="square">
            <a:spAutoFit/>
          </a:bodyPr>
          <a:lstStyle/>
          <a:p>
            <a:r>
              <a:rPr lang="en-US" dirty="0"/>
              <a:t>Section 5. Disposition by Easement.</a:t>
            </a:r>
          </a:p>
          <a:p>
            <a:r>
              <a:rPr lang="en-US" dirty="0"/>
              <a:t>(1) Easements shall not conflict with the requirements contained in 702 KAR 4:050 and 702 KAR 4:170.</a:t>
            </a:r>
          </a:p>
        </p:txBody>
      </p:sp>
      <p:sp>
        <p:nvSpPr>
          <p:cNvPr id="7" name="Title 1">
            <a:extLst>
              <a:ext uri="{FF2B5EF4-FFF2-40B4-BE49-F238E27FC236}">
                <a16:creationId xmlns:a16="http://schemas.microsoft.com/office/drawing/2014/main" id="{CD0E93C8-D69A-C94D-9D2F-0BBCF6CCFE1E}"/>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5 – Disposition by Easement – Item (1)</a:t>
            </a:r>
          </a:p>
        </p:txBody>
      </p:sp>
      <p:sp>
        <p:nvSpPr>
          <p:cNvPr id="3" name="Text Placeholder 3">
            <a:extLst>
              <a:ext uri="{FF2B5EF4-FFF2-40B4-BE49-F238E27FC236}">
                <a16:creationId xmlns:a16="http://schemas.microsoft.com/office/drawing/2014/main" id="{BE7ACEFC-DDD4-C0E0-151F-41CD763C2F05}"/>
              </a:ext>
            </a:extLst>
          </p:cNvPr>
          <p:cNvSpPr txBox="1">
            <a:spLocks/>
          </p:cNvSpPr>
          <p:nvPr/>
        </p:nvSpPr>
        <p:spPr>
          <a:xfrm>
            <a:off x="457199" y="3319272"/>
            <a:ext cx="7836409" cy="35387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702 KAR 4:050 mentions easements traversing the middle of the property.</a:t>
            </a:r>
          </a:p>
          <a:p>
            <a:r>
              <a:rPr lang="en-US" sz="2000" b="1" dirty="0">
                <a:ea typeface="Aptos" panose="020B0004020202020204" pitchFamily="34" charset="0"/>
                <a:cs typeface="Aptos" panose="020B0004020202020204" pitchFamily="34" charset="0"/>
              </a:rPr>
              <a:t>702 KAR 4:170 provides requirements for sites like playgrounds and schools where an easement may conflict in a future development or existing school consideration.</a:t>
            </a:r>
          </a:p>
          <a:p>
            <a:r>
              <a:rPr lang="en-US" sz="2000" b="1" dirty="0">
                <a:ea typeface="Aptos" panose="020B0004020202020204" pitchFamily="34" charset="0"/>
                <a:cs typeface="Aptos" panose="020B0004020202020204" pitchFamily="34" charset="0"/>
              </a:rPr>
              <a:t>While the two points above are common, they may not be the only reasons provided in those regulations.</a:t>
            </a:r>
          </a:p>
          <a:p>
            <a:r>
              <a:rPr lang="en-US" sz="2000" b="1" dirty="0">
                <a:ea typeface="Aptos" panose="020B0004020202020204" pitchFamily="34" charset="0"/>
                <a:cs typeface="Aptos" panose="020B0004020202020204" pitchFamily="34" charset="0"/>
              </a:rPr>
              <a:t>Temporary and construction easements do not require KDE approval. However, these agreements should include provisions to restore the affected site to its original condition.</a:t>
            </a:r>
          </a:p>
          <a:p>
            <a:endParaRPr lang="en-US" sz="2000" b="1" dirty="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43243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86C72-FE93-4531-B138-1FFBC4D0661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651D6B5-979B-C24D-9F95-5B49008703A0}"/>
              </a:ext>
            </a:extLst>
          </p:cNvPr>
          <p:cNvSpPr txBox="1"/>
          <p:nvPr/>
        </p:nvSpPr>
        <p:spPr>
          <a:xfrm>
            <a:off x="457199" y="1084159"/>
            <a:ext cx="11514221" cy="4801314"/>
          </a:xfrm>
          <a:prstGeom prst="rect">
            <a:avLst/>
          </a:prstGeom>
          <a:noFill/>
        </p:spPr>
        <p:txBody>
          <a:bodyPr wrap="square">
            <a:spAutoFit/>
          </a:bodyPr>
          <a:lstStyle/>
          <a:p>
            <a:r>
              <a:rPr lang="en-US" dirty="0"/>
              <a:t>(2) The local board shall approve and submit to the department for review and approval consideration:</a:t>
            </a:r>
          </a:p>
          <a:p>
            <a:r>
              <a:rPr lang="en-US" dirty="0"/>
              <a:t>   (a) An </a:t>
            </a:r>
            <a:r>
              <a:rPr lang="en-US" b="1" dirty="0"/>
              <a:t>initial, signed BG-1 </a:t>
            </a:r>
            <a:r>
              <a:rPr lang="en-US" dirty="0"/>
              <a:t>identifying the:</a:t>
            </a:r>
          </a:p>
          <a:p>
            <a:r>
              <a:rPr lang="en-US" dirty="0"/>
              <a:t>      1. Address or general legal property description; and</a:t>
            </a:r>
          </a:p>
          <a:p>
            <a:r>
              <a:rPr lang="en-US" dirty="0"/>
              <a:t>      2. Approximate acreage or area.</a:t>
            </a:r>
          </a:p>
          <a:p>
            <a:r>
              <a:rPr lang="en-US" dirty="0"/>
              <a:t>   (b) A </a:t>
            </a:r>
            <a:r>
              <a:rPr lang="en-US" b="1" dirty="0"/>
              <a:t>declaration (</a:t>
            </a:r>
            <a:r>
              <a:rPr lang="en-US" b="1" i="1" u="sng" dirty="0"/>
              <a:t>of surplus</a:t>
            </a:r>
            <a:r>
              <a:rPr lang="en-US" b="1" dirty="0"/>
              <a:t>)</a:t>
            </a:r>
            <a:r>
              <a:rPr lang="en-US" dirty="0"/>
              <a:t> assuring that the disposal shall not affect the integrity or usefulness of property crucial </a:t>
            </a:r>
          </a:p>
          <a:p>
            <a:r>
              <a:rPr lang="en-US" dirty="0"/>
              <a:t>        to the educational needs of the district;</a:t>
            </a:r>
          </a:p>
          <a:p>
            <a:r>
              <a:rPr lang="en-US" dirty="0"/>
              <a:t>   (c) A </a:t>
            </a:r>
            <a:r>
              <a:rPr lang="en-US" b="1" dirty="0"/>
              <a:t>survey by a professional land surveyor </a:t>
            </a:r>
            <a:r>
              <a:rPr lang="en-US" dirty="0"/>
              <a:t>indicating the easement boundaries, size, and its relationship to the </a:t>
            </a:r>
          </a:p>
          <a:p>
            <a:r>
              <a:rPr lang="en-US" dirty="0"/>
              <a:t>        larger property;</a:t>
            </a:r>
          </a:p>
          <a:p>
            <a:r>
              <a:rPr lang="en-US" dirty="0"/>
              <a:t>   (d) The </a:t>
            </a:r>
            <a:r>
              <a:rPr lang="en-US" b="1" dirty="0"/>
              <a:t>appraisal</a:t>
            </a:r>
            <a:r>
              <a:rPr lang="en-US" dirty="0"/>
              <a:t>; and</a:t>
            </a:r>
          </a:p>
          <a:p>
            <a:r>
              <a:rPr lang="en-US" dirty="0"/>
              <a:t>   (e) A </a:t>
            </a:r>
            <a:r>
              <a:rPr lang="en-US" b="1" dirty="0"/>
              <a:t>copy of the proposed easement agreement </a:t>
            </a:r>
            <a:r>
              <a:rPr lang="en-US" dirty="0"/>
              <a:t>with language that includes:</a:t>
            </a:r>
          </a:p>
          <a:p>
            <a:r>
              <a:rPr lang="en-US" dirty="0"/>
              <a:t>      1. The parties to the agreement;</a:t>
            </a:r>
          </a:p>
          <a:p>
            <a:r>
              <a:rPr lang="en-US" dirty="0"/>
              <a:t>      2. The official address of the district property;</a:t>
            </a:r>
          </a:p>
          <a:p>
            <a:r>
              <a:rPr lang="en-US" dirty="0"/>
              <a:t>      3. The legal description and easement type;</a:t>
            </a:r>
          </a:p>
          <a:p>
            <a:r>
              <a:rPr lang="en-US" dirty="0"/>
              <a:t>      4. A </a:t>
            </a:r>
            <a:r>
              <a:rPr lang="en-US" b="1" dirty="0"/>
              <a:t>reversionary clause </a:t>
            </a:r>
            <a:r>
              <a:rPr lang="en-US" dirty="0"/>
              <a:t>that reverts the property back to the exclusive unrestricted control of the local board of </a:t>
            </a:r>
          </a:p>
          <a:p>
            <a:r>
              <a:rPr lang="en-US" dirty="0"/>
              <a:t>          education when the need for the easement no longer exists; and</a:t>
            </a:r>
          </a:p>
          <a:p>
            <a:r>
              <a:rPr lang="en-US" dirty="0"/>
              <a:t>      5. </a:t>
            </a:r>
            <a:r>
              <a:rPr lang="en-US" b="1" dirty="0"/>
              <a:t>Receipt of fair market value or equivalent valuable consideration</a:t>
            </a:r>
            <a:r>
              <a:rPr lang="en-US" dirty="0"/>
              <a:t> for permanent access and permanent utility </a:t>
            </a:r>
          </a:p>
          <a:p>
            <a:r>
              <a:rPr lang="en-US" dirty="0"/>
              <a:t>          easements.</a:t>
            </a:r>
          </a:p>
        </p:txBody>
      </p:sp>
      <p:sp>
        <p:nvSpPr>
          <p:cNvPr id="7" name="Title 1">
            <a:extLst>
              <a:ext uri="{FF2B5EF4-FFF2-40B4-BE49-F238E27FC236}">
                <a16:creationId xmlns:a16="http://schemas.microsoft.com/office/drawing/2014/main" id="{17371A6F-600D-227C-6B79-1F3AC9B522E6}"/>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5 Cont. – Disposition by Easement – Item (2)</a:t>
            </a:r>
          </a:p>
        </p:txBody>
      </p:sp>
      <p:sp>
        <p:nvSpPr>
          <p:cNvPr id="2" name="Text Placeholder 3">
            <a:extLst>
              <a:ext uri="{FF2B5EF4-FFF2-40B4-BE49-F238E27FC236}">
                <a16:creationId xmlns:a16="http://schemas.microsoft.com/office/drawing/2014/main" id="{3F4A1254-6758-6D2B-ECE1-8B92326497B9}"/>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It is possible (not recommended) for an easement to have a “$0 value” on BG forms with the “valuable consideration” noted in the scope of the BG-1.</a:t>
            </a:r>
          </a:p>
        </p:txBody>
      </p:sp>
    </p:spTree>
    <p:extLst>
      <p:ext uri="{BB962C8B-B14F-4D97-AF65-F5344CB8AC3E}">
        <p14:creationId xmlns:p14="http://schemas.microsoft.com/office/powerpoint/2010/main" val="221115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8BB0E-6006-7F66-43F5-C55861DB2CD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553BF74-0C98-A534-1D7D-5E97FE2A5270}"/>
              </a:ext>
            </a:extLst>
          </p:cNvPr>
          <p:cNvSpPr txBox="1"/>
          <p:nvPr/>
        </p:nvSpPr>
        <p:spPr>
          <a:xfrm>
            <a:off x="457199" y="1252728"/>
            <a:ext cx="11514221" cy="2031325"/>
          </a:xfrm>
          <a:prstGeom prst="rect">
            <a:avLst/>
          </a:prstGeom>
          <a:noFill/>
        </p:spPr>
        <p:txBody>
          <a:bodyPr wrap="square">
            <a:spAutoFit/>
          </a:bodyPr>
          <a:lstStyle/>
          <a:p>
            <a:r>
              <a:rPr lang="en-US" dirty="0"/>
              <a:t>(3) Easements for the </a:t>
            </a:r>
            <a:r>
              <a:rPr lang="en-US" b="1" dirty="0"/>
              <a:t>exclusive use of the district shall not require receipt of fair market value unless</a:t>
            </a:r>
            <a:r>
              <a:rPr lang="en-US" dirty="0"/>
              <a:t> the easement is expanded to benefit additional parties beyond the local school district.</a:t>
            </a:r>
          </a:p>
          <a:p>
            <a:r>
              <a:rPr lang="en-US" dirty="0"/>
              <a:t>(4) Upon receipt of an approved initial BG-1 from the department, the local board may execute the easement agreement.</a:t>
            </a:r>
          </a:p>
          <a:p>
            <a:r>
              <a:rPr lang="en-US" dirty="0"/>
              <a:t>(5) The local board shall approve and submit to the department to close the disposal process:</a:t>
            </a:r>
          </a:p>
          <a:p>
            <a:r>
              <a:rPr lang="en-US" dirty="0"/>
              <a:t>   (a) A copy of the executed easement agreement; and</a:t>
            </a:r>
          </a:p>
          <a:p>
            <a:r>
              <a:rPr lang="en-US" dirty="0"/>
              <a:t>   (b) A signed BG-5.</a:t>
            </a:r>
          </a:p>
        </p:txBody>
      </p:sp>
      <p:sp>
        <p:nvSpPr>
          <p:cNvPr id="7" name="Title 1">
            <a:extLst>
              <a:ext uri="{FF2B5EF4-FFF2-40B4-BE49-F238E27FC236}">
                <a16:creationId xmlns:a16="http://schemas.microsoft.com/office/drawing/2014/main" id="{DEA13731-5431-4484-6B62-A14AD2A2EC38}"/>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5 Cont. – Disposition by Easement – Items (3), (4), and (5)</a:t>
            </a:r>
          </a:p>
        </p:txBody>
      </p:sp>
      <p:sp>
        <p:nvSpPr>
          <p:cNvPr id="2" name="Text Placeholder 3">
            <a:extLst>
              <a:ext uri="{FF2B5EF4-FFF2-40B4-BE49-F238E27FC236}">
                <a16:creationId xmlns:a16="http://schemas.microsoft.com/office/drawing/2014/main" id="{CB4FB4F7-B24C-2B17-D34E-AFD217662202}"/>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It is possible (not recommended) for the BG-5 to have $0 value when the BG-1 notes “valuable consideration.”</a:t>
            </a:r>
          </a:p>
        </p:txBody>
      </p:sp>
    </p:spTree>
    <p:extLst>
      <p:ext uri="{BB962C8B-B14F-4D97-AF65-F5344CB8AC3E}">
        <p14:creationId xmlns:p14="http://schemas.microsoft.com/office/powerpoint/2010/main" val="1837879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9AB2A-C662-BB23-2FB9-77970F575D0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B9FB40C-5CC3-67E6-AD5E-0B71519D3BA3}"/>
              </a:ext>
            </a:extLst>
          </p:cNvPr>
          <p:cNvSpPr txBox="1"/>
          <p:nvPr/>
        </p:nvSpPr>
        <p:spPr>
          <a:xfrm>
            <a:off x="457199" y="1084159"/>
            <a:ext cx="11514221" cy="2585323"/>
          </a:xfrm>
          <a:prstGeom prst="rect">
            <a:avLst/>
          </a:prstGeom>
          <a:noFill/>
        </p:spPr>
        <p:txBody>
          <a:bodyPr wrap="square">
            <a:spAutoFit/>
          </a:bodyPr>
          <a:lstStyle/>
          <a:p>
            <a:r>
              <a:rPr lang="en-US" dirty="0"/>
              <a:t>Section 6. Disposition by Lease (District as Lessor/Landlord).</a:t>
            </a:r>
          </a:p>
          <a:p>
            <a:r>
              <a:rPr lang="en-US" dirty="0"/>
              <a:t>(1) The local board shall approve and submit to the department for review and approval consideration:</a:t>
            </a:r>
          </a:p>
          <a:p>
            <a:r>
              <a:rPr lang="en-US" dirty="0"/>
              <a:t>   (a) An </a:t>
            </a:r>
            <a:r>
              <a:rPr lang="en-US" b="1" dirty="0"/>
              <a:t>initial, signed BG-1 </a:t>
            </a:r>
            <a:r>
              <a:rPr lang="en-US" dirty="0"/>
              <a:t>identifying the:</a:t>
            </a:r>
          </a:p>
          <a:p>
            <a:r>
              <a:rPr lang="en-US" dirty="0"/>
              <a:t>        1. Address or general legal property description; and</a:t>
            </a:r>
          </a:p>
          <a:p>
            <a:r>
              <a:rPr lang="en-US" dirty="0"/>
              <a:t>        2. Approximate floor area or acreage.</a:t>
            </a:r>
          </a:p>
          <a:p>
            <a:r>
              <a:rPr lang="en-US" dirty="0"/>
              <a:t>   (b) A </a:t>
            </a:r>
            <a:r>
              <a:rPr lang="en-US" b="1" dirty="0"/>
              <a:t>declaration </a:t>
            </a:r>
            <a:r>
              <a:rPr lang="en-US" b="1" dirty="0">
                <a:solidFill>
                  <a:srgbClr val="002060"/>
                </a:solidFill>
              </a:rPr>
              <a:t>(</a:t>
            </a:r>
            <a:r>
              <a:rPr lang="en-US" b="1" i="1" u="sng" dirty="0">
                <a:solidFill>
                  <a:srgbClr val="002060"/>
                </a:solidFill>
              </a:rPr>
              <a:t>of surplus</a:t>
            </a:r>
            <a:r>
              <a:rPr lang="en-US" b="1" dirty="0">
                <a:solidFill>
                  <a:srgbClr val="002060"/>
                </a:solidFill>
              </a:rPr>
              <a:t>)</a:t>
            </a:r>
            <a:r>
              <a:rPr lang="en-US" dirty="0">
                <a:solidFill>
                  <a:srgbClr val="002060"/>
                </a:solidFill>
              </a:rPr>
              <a:t> </a:t>
            </a:r>
            <a:r>
              <a:rPr lang="en-US" dirty="0"/>
              <a:t>assuring that the disposal shall not affect the integrity or usefulness of property crucial </a:t>
            </a:r>
          </a:p>
          <a:p>
            <a:r>
              <a:rPr lang="en-US" dirty="0"/>
              <a:t>        to the educational needs of the district;</a:t>
            </a:r>
          </a:p>
          <a:p>
            <a:r>
              <a:rPr lang="en-US" dirty="0"/>
              <a:t>   (c) An </a:t>
            </a:r>
            <a:r>
              <a:rPr lang="en-US" b="1" dirty="0"/>
              <a:t>affirmation that the proposed lease agreement has been reviewed by the local board attorney </a:t>
            </a:r>
            <a:r>
              <a:rPr lang="en-US" dirty="0"/>
              <a:t>and district    </a:t>
            </a:r>
          </a:p>
          <a:p>
            <a:r>
              <a:rPr lang="en-US" dirty="0"/>
              <a:t>        insurer carrier; and</a:t>
            </a:r>
          </a:p>
        </p:txBody>
      </p:sp>
      <p:sp>
        <p:nvSpPr>
          <p:cNvPr id="7" name="Title 1">
            <a:extLst>
              <a:ext uri="{FF2B5EF4-FFF2-40B4-BE49-F238E27FC236}">
                <a16:creationId xmlns:a16="http://schemas.microsoft.com/office/drawing/2014/main" id="{5721B3F9-24CF-8FB0-EFE6-E0CAE9C15B9C}"/>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6 – Disposition by Lease (Lessor) –   Item (1)</a:t>
            </a:r>
          </a:p>
        </p:txBody>
      </p:sp>
      <p:sp>
        <p:nvSpPr>
          <p:cNvPr id="3" name="Text Placeholder 3">
            <a:extLst>
              <a:ext uri="{FF2B5EF4-FFF2-40B4-BE49-F238E27FC236}">
                <a16:creationId xmlns:a16="http://schemas.microsoft.com/office/drawing/2014/main" id="{78DEE9C8-20D1-92B6-69FB-8F1FFCE33CDD}"/>
              </a:ext>
            </a:extLst>
          </p:cNvPr>
          <p:cNvSpPr txBox="1">
            <a:spLocks/>
          </p:cNvSpPr>
          <p:nvPr/>
        </p:nvSpPr>
        <p:spPr>
          <a:xfrm>
            <a:off x="457199" y="5302821"/>
            <a:ext cx="7820527" cy="12964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As noted earlier, lease as lessee goes to </a:t>
            </a:r>
            <a:r>
              <a:rPr lang="en-US" sz="2000" b="1" dirty="0">
                <a:ea typeface="Aptos" panose="020B0004020202020204" pitchFamily="34" charset="0"/>
                <a:cs typeface="Aptos" panose="020B0004020202020204" pitchFamily="34" charset="0"/>
                <a:hlinkClick r:id="rId3"/>
              </a:rPr>
              <a:t>leaseover100k@education.ky.gov</a:t>
            </a:r>
            <a:r>
              <a:rPr lang="en-US" sz="2000" b="1" dirty="0">
                <a:ea typeface="Aptos" panose="020B0004020202020204" pitchFamily="34" charset="0"/>
                <a:cs typeface="Aptos" panose="020B0004020202020204" pitchFamily="34" charset="0"/>
              </a:rPr>
              <a:t>.</a:t>
            </a:r>
          </a:p>
          <a:p>
            <a:r>
              <a:rPr lang="en-US" sz="2000" b="1" dirty="0">
                <a:ea typeface="Aptos" panose="020B0004020202020204" pitchFamily="34" charset="0"/>
                <a:cs typeface="Aptos" panose="020B0004020202020204" pitchFamily="34" charset="0"/>
              </a:rPr>
              <a:t>Questions for leases as lessee under $100k should go to the Office of Legal Services (OLS) at KDE.</a:t>
            </a:r>
          </a:p>
        </p:txBody>
      </p:sp>
    </p:spTree>
    <p:extLst>
      <p:ext uri="{BB962C8B-B14F-4D97-AF65-F5344CB8AC3E}">
        <p14:creationId xmlns:p14="http://schemas.microsoft.com/office/powerpoint/2010/main" val="266280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5149-B85F-0BA7-9B46-13E8452C701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4218D6-9306-3644-E833-C64AE260EA52}"/>
              </a:ext>
            </a:extLst>
          </p:cNvPr>
          <p:cNvSpPr txBox="1"/>
          <p:nvPr/>
        </p:nvSpPr>
        <p:spPr>
          <a:xfrm>
            <a:off x="457199" y="1084159"/>
            <a:ext cx="11514221" cy="4247317"/>
          </a:xfrm>
          <a:prstGeom prst="rect">
            <a:avLst/>
          </a:prstGeom>
          <a:noFill/>
        </p:spPr>
        <p:txBody>
          <a:bodyPr wrap="square">
            <a:spAutoFit/>
          </a:bodyPr>
          <a:lstStyle/>
          <a:p>
            <a:r>
              <a:rPr lang="en-US" dirty="0"/>
              <a:t>   (d) </a:t>
            </a:r>
            <a:r>
              <a:rPr lang="en-US" b="1" dirty="0"/>
              <a:t>The proposed lease agreement which shall include</a:t>
            </a:r>
            <a:r>
              <a:rPr lang="en-US" dirty="0"/>
              <a:t>:</a:t>
            </a:r>
          </a:p>
          <a:p>
            <a:r>
              <a:rPr lang="en-US" dirty="0"/>
              <a:t>      1. The parties to the agreement;</a:t>
            </a:r>
          </a:p>
          <a:p>
            <a:r>
              <a:rPr lang="en-US" dirty="0"/>
              <a:t>      2. The proposed use;</a:t>
            </a:r>
          </a:p>
          <a:p>
            <a:r>
              <a:rPr lang="en-US" dirty="0"/>
              <a:t>      3. A description of the leased space including leased area, use, and common areas as applicable or description of </a:t>
            </a:r>
          </a:p>
          <a:p>
            <a:r>
              <a:rPr lang="en-US" dirty="0"/>
              <a:t>          the leased land including use and acreage as applicable;</a:t>
            </a:r>
          </a:p>
          <a:p>
            <a:r>
              <a:rPr lang="en-US" dirty="0"/>
              <a:t>      4. Conditions of site access and parking;</a:t>
            </a:r>
          </a:p>
          <a:p>
            <a:r>
              <a:rPr lang="en-US" dirty="0"/>
              <a:t>      5. Beginning and ending dates, including annual renewal and cancellation provisions;</a:t>
            </a:r>
          </a:p>
          <a:p>
            <a:r>
              <a:rPr lang="en-US" dirty="0"/>
              <a:t>      6. Determination of fair market value and how payments are to be made;</a:t>
            </a:r>
          </a:p>
          <a:p>
            <a:r>
              <a:rPr lang="en-US" dirty="0"/>
              <a:t>      7. Insurance requirements of the parties;</a:t>
            </a:r>
          </a:p>
          <a:p>
            <a:r>
              <a:rPr lang="en-US" dirty="0"/>
              <a:t>      8. Identification of the parties' responsibilities for payment of utilities, performance of maintenance, and related </a:t>
            </a:r>
          </a:p>
          <a:p>
            <a:r>
              <a:rPr lang="en-US" dirty="0"/>
              <a:t>          supplies;</a:t>
            </a:r>
          </a:p>
          <a:p>
            <a:r>
              <a:rPr lang="en-US" dirty="0"/>
              <a:t>      9. Notice provisions;</a:t>
            </a:r>
          </a:p>
          <a:p>
            <a:r>
              <a:rPr lang="en-US" dirty="0"/>
              <a:t>      10. Provisions for security</a:t>
            </a:r>
          </a:p>
          <a:p>
            <a:r>
              <a:rPr lang="en-US" dirty="0"/>
              <a:t>      11. Requirements for compliance with established board policies if tenants will be in contact with students; and</a:t>
            </a:r>
          </a:p>
          <a:p>
            <a:r>
              <a:rPr lang="en-US" dirty="0"/>
              <a:t>      12. Other applicable terms or conditions.</a:t>
            </a:r>
          </a:p>
        </p:txBody>
      </p:sp>
      <p:sp>
        <p:nvSpPr>
          <p:cNvPr id="7" name="Title 1">
            <a:extLst>
              <a:ext uri="{FF2B5EF4-FFF2-40B4-BE49-F238E27FC236}">
                <a16:creationId xmlns:a16="http://schemas.microsoft.com/office/drawing/2014/main" id="{8D16BF0C-77E2-4AC3-67E5-0448834E4F1A}"/>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6 Cont. – Disposition by Lease (Lessor) –   Item (1) continued</a:t>
            </a:r>
          </a:p>
        </p:txBody>
      </p:sp>
      <p:sp>
        <p:nvSpPr>
          <p:cNvPr id="2" name="Text Placeholder 3">
            <a:extLst>
              <a:ext uri="{FF2B5EF4-FFF2-40B4-BE49-F238E27FC236}">
                <a16:creationId xmlns:a16="http://schemas.microsoft.com/office/drawing/2014/main" id="{183A7AE0-0852-7DB4-90EA-B9AD50A53046}"/>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Discuss with your Project Manager on cost and funding considerations for a BG-1 and BG-5. They will likely be $0 forms with valuable considerations or payment details noted in the scope.</a:t>
            </a:r>
          </a:p>
        </p:txBody>
      </p:sp>
    </p:spTree>
    <p:extLst>
      <p:ext uri="{BB962C8B-B14F-4D97-AF65-F5344CB8AC3E}">
        <p14:creationId xmlns:p14="http://schemas.microsoft.com/office/powerpoint/2010/main" val="1108767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8280A-2403-88A8-C8CE-BBB5F0B06B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857BAF-2765-036B-5668-DCD602AF729D}"/>
              </a:ext>
            </a:extLst>
          </p:cNvPr>
          <p:cNvSpPr txBox="1"/>
          <p:nvPr/>
        </p:nvSpPr>
        <p:spPr>
          <a:xfrm>
            <a:off x="457199" y="1249526"/>
            <a:ext cx="11514221" cy="1200329"/>
          </a:xfrm>
          <a:prstGeom prst="rect">
            <a:avLst/>
          </a:prstGeom>
          <a:noFill/>
        </p:spPr>
        <p:txBody>
          <a:bodyPr wrap="square">
            <a:spAutoFit/>
          </a:bodyPr>
          <a:lstStyle/>
          <a:p>
            <a:r>
              <a:rPr lang="en-US" dirty="0"/>
              <a:t>(2) Upon receipt of an </a:t>
            </a:r>
            <a:r>
              <a:rPr lang="en-US" b="1" dirty="0"/>
              <a:t>approved initial BG-1 </a:t>
            </a:r>
            <a:r>
              <a:rPr lang="en-US" dirty="0"/>
              <a:t>from the department, the local board may </a:t>
            </a:r>
            <a:r>
              <a:rPr lang="en-US" b="1" dirty="0"/>
              <a:t>execute the lease agreement</a:t>
            </a:r>
            <a:r>
              <a:rPr lang="en-US" dirty="0"/>
              <a:t>.</a:t>
            </a:r>
          </a:p>
          <a:p>
            <a:r>
              <a:rPr lang="en-US" dirty="0"/>
              <a:t>(3) The local board shall approve and submit to the department:</a:t>
            </a:r>
          </a:p>
          <a:p>
            <a:r>
              <a:rPr lang="en-US" dirty="0"/>
              <a:t>   (a) A copy of the </a:t>
            </a:r>
            <a:r>
              <a:rPr lang="en-US" b="1" dirty="0"/>
              <a:t>executed lease agreement</a:t>
            </a:r>
            <a:r>
              <a:rPr lang="en-US" dirty="0"/>
              <a:t>; and</a:t>
            </a:r>
          </a:p>
          <a:p>
            <a:r>
              <a:rPr lang="en-US" dirty="0"/>
              <a:t>   (b) A </a:t>
            </a:r>
            <a:r>
              <a:rPr lang="en-US" b="1" dirty="0"/>
              <a:t>signed BG-5</a:t>
            </a:r>
            <a:r>
              <a:rPr lang="en-US" dirty="0"/>
              <a:t>.</a:t>
            </a:r>
          </a:p>
        </p:txBody>
      </p:sp>
      <p:sp>
        <p:nvSpPr>
          <p:cNvPr id="7" name="Title 1">
            <a:extLst>
              <a:ext uri="{FF2B5EF4-FFF2-40B4-BE49-F238E27FC236}">
                <a16:creationId xmlns:a16="http://schemas.microsoft.com/office/drawing/2014/main" id="{39A832AE-B1C8-A133-B2A9-C743F0052EFD}"/>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6 Cont. – Disposition by Lease (Lessor) –   Item (1) continued</a:t>
            </a:r>
          </a:p>
        </p:txBody>
      </p:sp>
      <p:sp>
        <p:nvSpPr>
          <p:cNvPr id="2" name="Text Placeholder 3">
            <a:extLst>
              <a:ext uri="{FF2B5EF4-FFF2-40B4-BE49-F238E27FC236}">
                <a16:creationId xmlns:a16="http://schemas.microsoft.com/office/drawing/2014/main" id="{9475CF54-D0B1-69D1-5A3A-4DF50A255E8B}"/>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Discuss with your Project Manager on cost and funding considerations for a BG-1 and BG-5. They will likely be $0 forms with valuable considerations or payment details noted in the scope.</a:t>
            </a:r>
          </a:p>
        </p:txBody>
      </p:sp>
    </p:spTree>
    <p:extLst>
      <p:ext uri="{BB962C8B-B14F-4D97-AF65-F5344CB8AC3E}">
        <p14:creationId xmlns:p14="http://schemas.microsoft.com/office/powerpoint/2010/main" val="10136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7D157-BE21-7350-AF42-D4231B6B804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A572CC6-AFB5-4BE4-DC48-1D6CFA02992B}"/>
              </a:ext>
            </a:extLst>
          </p:cNvPr>
          <p:cNvSpPr txBox="1"/>
          <p:nvPr/>
        </p:nvSpPr>
        <p:spPr>
          <a:xfrm>
            <a:off x="457199" y="1249526"/>
            <a:ext cx="11514221" cy="3970318"/>
          </a:xfrm>
          <a:prstGeom prst="rect">
            <a:avLst/>
          </a:prstGeom>
          <a:noFill/>
        </p:spPr>
        <p:txBody>
          <a:bodyPr wrap="square">
            <a:spAutoFit/>
          </a:bodyPr>
          <a:lstStyle/>
          <a:p>
            <a:r>
              <a:rPr lang="en-US" dirty="0"/>
              <a:t>Section 7. </a:t>
            </a:r>
            <a:r>
              <a:rPr lang="en-US" b="1" dirty="0"/>
              <a:t>Waiver Process</a:t>
            </a:r>
            <a:r>
              <a:rPr lang="en-US" dirty="0"/>
              <a:t>.</a:t>
            </a:r>
          </a:p>
          <a:p>
            <a:r>
              <a:rPr lang="en-US" dirty="0"/>
              <a:t>(1) A local board may request a waiver of the required submission items by submitting a written request with supporting documentation to the Commissioner of Education or designee who shall approve or disapprove the request within thirty (30) business days.</a:t>
            </a:r>
          </a:p>
          <a:p>
            <a:r>
              <a:rPr lang="en-US" dirty="0"/>
              <a:t>(2) A disapproved waiver request may be appealed by a local board to the Kentucky Board of Education.</a:t>
            </a:r>
          </a:p>
          <a:p>
            <a:endParaRPr lang="en-US" dirty="0"/>
          </a:p>
          <a:p>
            <a:endParaRPr lang="en-US" dirty="0"/>
          </a:p>
          <a:p>
            <a:endParaRPr lang="en-US" dirty="0"/>
          </a:p>
          <a:p>
            <a:endParaRPr lang="en-US" dirty="0"/>
          </a:p>
          <a:p>
            <a:r>
              <a:rPr lang="en-US" dirty="0"/>
              <a:t>Section 8. </a:t>
            </a:r>
            <a:r>
              <a:rPr lang="en-US" b="1" dirty="0"/>
              <a:t>Disapproval and Appeals Process</a:t>
            </a:r>
            <a:r>
              <a:rPr lang="en-US" dirty="0"/>
              <a:t>. After evaluation of the submitted documentation, if the Kentucky Department of Education disapproves the proposed disposal, the local board of education may:</a:t>
            </a:r>
          </a:p>
          <a:p>
            <a:r>
              <a:rPr lang="en-US" dirty="0"/>
              <a:t>(1) Discontinue the disposal process;</a:t>
            </a:r>
          </a:p>
          <a:p>
            <a:r>
              <a:rPr lang="en-US" dirty="0"/>
              <a:t>(2) Provide the department with updated documentation for reconsideration; or</a:t>
            </a:r>
          </a:p>
          <a:p>
            <a:r>
              <a:rPr lang="en-US" dirty="0"/>
              <a:t>(3) Appeal to the Kentucky Board of Education.</a:t>
            </a:r>
          </a:p>
        </p:txBody>
      </p:sp>
      <p:sp>
        <p:nvSpPr>
          <p:cNvPr id="7" name="Title 1">
            <a:extLst>
              <a:ext uri="{FF2B5EF4-FFF2-40B4-BE49-F238E27FC236}">
                <a16:creationId xmlns:a16="http://schemas.microsoft.com/office/drawing/2014/main" id="{B4004841-5379-5CFE-4886-527117C33EAF}"/>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Sections 7 Waivers and 8 Disapproval and Appeals Process</a:t>
            </a:r>
          </a:p>
        </p:txBody>
      </p:sp>
      <p:sp>
        <p:nvSpPr>
          <p:cNvPr id="2" name="Text Placeholder 3">
            <a:extLst>
              <a:ext uri="{FF2B5EF4-FFF2-40B4-BE49-F238E27FC236}">
                <a16:creationId xmlns:a16="http://schemas.microsoft.com/office/drawing/2014/main" id="{17473CAF-77E9-7881-49A8-4E6BD28DAEEB}"/>
              </a:ext>
            </a:extLst>
          </p:cNvPr>
          <p:cNvSpPr txBox="1">
            <a:spLocks/>
          </p:cNvSpPr>
          <p:nvPr/>
        </p:nvSpPr>
        <p:spPr>
          <a:xfrm>
            <a:off x="457199" y="2741065"/>
            <a:ext cx="11277602" cy="16595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ea typeface="Aptos" panose="020B0004020202020204" pitchFamily="34" charset="0"/>
                <a:cs typeface="Aptos" panose="020B0004020202020204" pitchFamily="34" charset="0"/>
              </a:rPr>
              <a:t>Regulation was approved prior to legislation passed in the 2025 regular session which resulted in KDE developing a regulation and process that is administered by the Office of Legal Services. Please identify potential waivers and discuss with your Project Manager.</a:t>
            </a:r>
          </a:p>
          <a:p>
            <a:endParaRPr lang="en-US" sz="2000" b="1" dirty="0">
              <a:ea typeface="Aptos" panose="020B0004020202020204" pitchFamily="34" charset="0"/>
              <a:cs typeface="Aptos" panose="020B0004020202020204" pitchFamily="34" charset="0"/>
            </a:endParaRPr>
          </a:p>
        </p:txBody>
      </p:sp>
      <p:sp>
        <p:nvSpPr>
          <p:cNvPr id="3" name="Text Placeholder 3">
            <a:extLst>
              <a:ext uri="{FF2B5EF4-FFF2-40B4-BE49-F238E27FC236}">
                <a16:creationId xmlns:a16="http://schemas.microsoft.com/office/drawing/2014/main" id="{2F1105A3-006D-DE7F-8094-CBA4E0712199}"/>
              </a:ext>
            </a:extLst>
          </p:cNvPr>
          <p:cNvSpPr txBox="1">
            <a:spLocks/>
          </p:cNvSpPr>
          <p:nvPr/>
        </p:nvSpPr>
        <p:spPr>
          <a:xfrm>
            <a:off x="457199" y="5219845"/>
            <a:ext cx="11277602" cy="16381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ea typeface="Aptos" panose="020B0004020202020204" pitchFamily="34" charset="0"/>
                <a:cs typeface="Aptos" panose="020B0004020202020204" pitchFamily="34" charset="0"/>
              </a:rPr>
              <a:t>Section 8(1) may require a closeout BG-5 dependent upon if a BG-1 on any given surplus process was ever approved.</a:t>
            </a:r>
          </a:p>
          <a:p>
            <a:r>
              <a:rPr lang="en-US" sz="1800" b="1" dirty="0">
                <a:ea typeface="Aptos" panose="020B0004020202020204" pitchFamily="34" charset="0"/>
                <a:cs typeface="Aptos" panose="020B0004020202020204" pitchFamily="34" charset="0"/>
              </a:rPr>
              <a:t>Section 8(2) is only valid if new evidence is available.</a:t>
            </a:r>
          </a:p>
          <a:p>
            <a:r>
              <a:rPr lang="en-US" sz="1800" b="1" dirty="0">
                <a:ea typeface="Aptos" panose="020B0004020202020204" pitchFamily="34" charset="0"/>
                <a:cs typeface="Aptos" panose="020B0004020202020204" pitchFamily="34" charset="0"/>
              </a:rPr>
              <a:t>Section 8(3) is not a waiver process, but an appeal to overturn.</a:t>
            </a:r>
            <a:endParaRPr lang="en-US" sz="2000" b="1" dirty="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80135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sz="4000" dirty="0">
                <a:solidFill>
                  <a:srgbClr val="002060"/>
                </a:solidFill>
              </a:rPr>
              <a:t>Office of Finance and Operations</a:t>
            </a:r>
            <a:br>
              <a:rPr lang="en-US" sz="4000" dirty="0"/>
            </a:br>
            <a:r>
              <a:rPr lang="en-US" sz="4000" dirty="0">
                <a:solidFill>
                  <a:srgbClr val="002060"/>
                </a:solidFill>
              </a:rPr>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03889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Franklin Gothic Book" panose="020B0503020102020204"/>
                <a:ea typeface="+mn-ea"/>
                <a:cs typeface="+mn-cs"/>
              </a:rPr>
              <a:t>Associate Commissioner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Franklin Gothic Book" panose="020B0503020102020204"/>
                <a:ea typeface="+mn-ea"/>
                <a:cs typeface="+mn-cs"/>
              </a:rPr>
              <a:t>Matt Ross</a:t>
            </a:r>
            <a:endParaRPr lang="en-US" sz="2800" b="0" i="0" u="none" strike="noStrike" kern="1200" cap="none" spc="0" normalizeH="0" baseline="0" noProof="0" dirty="0">
              <a:ln>
                <a:noFill/>
              </a:ln>
              <a:solidFill>
                <a:srgbClr val="002060"/>
              </a:solidFill>
              <a:effectLst/>
              <a:uLnTx/>
              <a:uFillTx/>
              <a:latin typeface="Franklin Gothic Book" panose="020B05030201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Title 1">
            <a:extLst>
              <a:ext uri="{FF2B5EF4-FFF2-40B4-BE49-F238E27FC236}">
                <a16:creationId xmlns:a16="http://schemas.microsoft.com/office/drawing/2014/main" id="{61144847-5790-23CE-3E3D-5352467242EE}"/>
              </a:ext>
            </a:extLst>
          </p:cNvPr>
          <p:cNvSpPr txBox="1">
            <a:spLocks/>
          </p:cNvSpPr>
          <p:nvPr/>
        </p:nvSpPr>
        <p:spPr>
          <a:xfrm>
            <a:off x="838200" y="3014506"/>
            <a:ext cx="10515600" cy="1245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sz="4000" dirty="0">
                <a:solidFill>
                  <a:srgbClr val="002060"/>
                </a:solidFill>
              </a:rPr>
              <a:t>Division of District Support</a:t>
            </a:r>
            <a:br>
              <a:rPr lang="en-US" sz="4000" dirty="0"/>
            </a:br>
            <a:r>
              <a:rPr lang="en-US" sz="4000" dirty="0">
                <a:solidFill>
                  <a:srgbClr val="002060"/>
                </a:solidFill>
              </a:rPr>
              <a:t>(DDS)</a:t>
            </a:r>
          </a:p>
        </p:txBody>
      </p:sp>
      <p:sp>
        <p:nvSpPr>
          <p:cNvPr id="5" name="Content Placeholder 2">
            <a:extLst>
              <a:ext uri="{FF2B5EF4-FFF2-40B4-BE49-F238E27FC236}">
                <a16:creationId xmlns:a16="http://schemas.microsoft.com/office/drawing/2014/main" id="{F37691EA-9D96-060A-3914-89CF5B07D5E0}"/>
              </a:ext>
            </a:extLst>
          </p:cNvPr>
          <p:cNvSpPr txBox="1">
            <a:spLocks/>
          </p:cNvSpPr>
          <p:nvPr/>
        </p:nvSpPr>
        <p:spPr>
          <a:xfrm>
            <a:off x="838200" y="4260502"/>
            <a:ext cx="5425440" cy="1336430"/>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2900" b="1" i="0" u="none" strike="noStrike" kern="1200" cap="none" spc="0" normalizeH="0" baseline="0" noProof="0" dirty="0">
                <a:ln>
                  <a:noFill/>
                </a:ln>
                <a:solidFill>
                  <a:srgbClr val="102649"/>
                </a:solidFill>
                <a:effectLst/>
                <a:uLnTx/>
                <a:uFillTx/>
                <a:ea typeface="+mn-ea"/>
                <a:cs typeface="+mn-cs"/>
              </a:rPr>
              <a:t>Division Director</a:t>
            </a:r>
            <a:endParaRPr lang="en-US" sz="2900" b="1" dirty="0"/>
          </a:p>
          <a:p>
            <a:pPr marL="0" indent="0">
              <a:buNone/>
              <a:defRPr/>
            </a:pPr>
            <a:r>
              <a:rPr lang="en-US" dirty="0"/>
              <a:t>   Chay Ritter</a:t>
            </a:r>
          </a:p>
          <a:p>
            <a:pPr>
              <a:buFont typeface="Wingdings" panose="05000000000000000000" pitchFamily="2" charset="2"/>
              <a:buChar char="§"/>
              <a:defRPr/>
            </a:pPr>
            <a:r>
              <a:rPr lang="en-US" sz="2600" b="1" dirty="0"/>
              <a:t>Assistant Director</a:t>
            </a:r>
          </a:p>
          <a:p>
            <a:pPr marL="0" indent="0">
              <a:buNone/>
              <a:defRPr/>
            </a:pPr>
            <a:r>
              <a:rPr lang="en-US" dirty="0"/>
              <a:t>    Marshall Smith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9809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3D96F-87D0-642A-CA89-5654E4BE14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5DB15E0-D4BD-47FD-D8B3-A26CF7AAD4B8}"/>
              </a:ext>
            </a:extLst>
          </p:cNvPr>
          <p:cNvSpPr txBox="1"/>
          <p:nvPr/>
        </p:nvSpPr>
        <p:spPr>
          <a:xfrm>
            <a:off x="457199" y="1249526"/>
            <a:ext cx="11514221" cy="2308324"/>
          </a:xfrm>
          <a:prstGeom prst="rect">
            <a:avLst/>
          </a:prstGeom>
          <a:noFill/>
        </p:spPr>
        <p:txBody>
          <a:bodyPr wrap="square">
            <a:spAutoFit/>
          </a:bodyPr>
          <a:lstStyle/>
          <a:p>
            <a:r>
              <a:rPr lang="en-US" dirty="0"/>
              <a:t>Section 9. Conflict of Interest.</a:t>
            </a:r>
          </a:p>
          <a:p>
            <a:r>
              <a:rPr lang="en-US" dirty="0"/>
              <a:t>(1) If a local school board uses a third party to dispose of or lease property, the third party shall not have any financial interest in the transaction or adjacent property beyond a standard commission approved by the school board. If the third party has any financial interest in the transaction or adjacent property beyond a standard commission, the third party shall publicly disclose his or her conflict of interest to the local school board and shall be documented in the local school board's meeting minutes.</a:t>
            </a:r>
          </a:p>
          <a:p>
            <a:r>
              <a:rPr lang="en-US" dirty="0"/>
              <a:t>(2) The local school board shall provide the minutes of any such meeting to the department when requesting approval under any section of this administrative regulation.</a:t>
            </a:r>
          </a:p>
        </p:txBody>
      </p:sp>
      <p:sp>
        <p:nvSpPr>
          <p:cNvPr id="7" name="Title 1">
            <a:extLst>
              <a:ext uri="{FF2B5EF4-FFF2-40B4-BE49-F238E27FC236}">
                <a16:creationId xmlns:a16="http://schemas.microsoft.com/office/drawing/2014/main" id="{7AA4809E-F929-6DA4-323A-316733BB7F24}"/>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9 Conflicts of Interest</a:t>
            </a:r>
          </a:p>
        </p:txBody>
      </p:sp>
      <p:sp>
        <p:nvSpPr>
          <p:cNvPr id="3" name="Text Placeholder 3">
            <a:extLst>
              <a:ext uri="{FF2B5EF4-FFF2-40B4-BE49-F238E27FC236}">
                <a16:creationId xmlns:a16="http://schemas.microsoft.com/office/drawing/2014/main" id="{5DCE28DA-15D2-DC83-D560-BD703C0ADAFB}"/>
              </a:ext>
            </a:extLst>
          </p:cNvPr>
          <p:cNvSpPr txBox="1">
            <a:spLocks/>
          </p:cNvSpPr>
          <p:nvPr/>
        </p:nvSpPr>
        <p:spPr>
          <a:xfrm>
            <a:off x="457199" y="5219845"/>
            <a:ext cx="11277602" cy="16381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ea typeface="Aptos" panose="020B0004020202020204" pitchFamily="34" charset="0"/>
              <a:cs typeface="Aptos" panose="020B0004020202020204" pitchFamily="34" charset="0"/>
            </a:endParaRPr>
          </a:p>
        </p:txBody>
      </p:sp>
      <p:sp>
        <p:nvSpPr>
          <p:cNvPr id="4" name="Text Placeholder 3">
            <a:extLst>
              <a:ext uri="{FF2B5EF4-FFF2-40B4-BE49-F238E27FC236}">
                <a16:creationId xmlns:a16="http://schemas.microsoft.com/office/drawing/2014/main" id="{E9180329-5A11-CCA1-AF1E-D794E7023009}"/>
              </a:ext>
            </a:extLst>
          </p:cNvPr>
          <p:cNvSpPr txBox="1">
            <a:spLocks/>
          </p:cNvSpPr>
          <p:nvPr/>
        </p:nvSpPr>
        <p:spPr>
          <a:xfrm>
            <a:off x="609599" y="5372245"/>
            <a:ext cx="11277602" cy="1485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Section 10 (Incorporation by References) of this regulation is not formally shown in this presentation.</a:t>
            </a:r>
            <a:endParaRPr lang="en-US" sz="1600" b="1" dirty="0">
              <a:ea typeface="Aptos" panose="020B0004020202020204" pitchFamily="34" charset="0"/>
              <a:cs typeface="Aptos" panose="020B0004020202020204" pitchFamily="34" charset="0"/>
            </a:endParaRPr>
          </a:p>
          <a:p>
            <a:pPr lvl="1"/>
            <a:r>
              <a:rPr lang="en-US" sz="1600" b="1" dirty="0">
                <a:ea typeface="Aptos" panose="020B0004020202020204" pitchFamily="34" charset="0"/>
                <a:cs typeface="Aptos" panose="020B0004020202020204" pitchFamily="34" charset="0"/>
              </a:rPr>
              <a:t>References are primarily related to BG-1 and BG-5 forms.</a:t>
            </a:r>
          </a:p>
          <a:p>
            <a:endParaRPr lang="en-US" sz="2000" b="1" dirty="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067791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C6528-224D-9AF3-2BD6-5A91B2D9F06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65F90DA-88FE-6F80-BC8F-DDEB881D49F2}"/>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KDE Review</a:t>
            </a:r>
          </a:p>
        </p:txBody>
      </p:sp>
      <p:sp>
        <p:nvSpPr>
          <p:cNvPr id="4" name="Text Placeholder 3">
            <a:extLst>
              <a:ext uri="{FF2B5EF4-FFF2-40B4-BE49-F238E27FC236}">
                <a16:creationId xmlns:a16="http://schemas.microsoft.com/office/drawing/2014/main" id="{3E1C5889-E6E6-F62F-9F57-551EE3DE8441}"/>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 Submission of the items listed in </a:t>
            </a:r>
            <a:r>
              <a:rPr lang="en-US" dirty="0">
                <a:ea typeface="Times New Roman" panose="02020603050405020304" pitchFamily="18" charset="0"/>
                <a:cs typeface="Times New Roman" panose="02020603050405020304" pitchFamily="18" charset="0"/>
              </a:rPr>
              <a:t>the applicable </a:t>
            </a:r>
            <a:r>
              <a:rPr lang="en-US" dirty="0">
                <a:effectLst/>
                <a:ea typeface="Times New Roman" panose="02020603050405020304" pitchFamily="18" charset="0"/>
                <a:cs typeface="Times New Roman" panose="02020603050405020304" pitchFamily="18" charset="0"/>
              </a:rPr>
              <a:t>section of the regulation (if compliant with stated requirements) represents a “complete request.” </a:t>
            </a:r>
          </a:p>
          <a:p>
            <a:pPr marL="285750" indent="-285750">
              <a:buFont typeface="Wingdings" panose="05000000000000000000" pitchFamily="2" charset="2"/>
              <a:buChar char="q"/>
            </a:pPr>
            <a:r>
              <a:rPr lang="en-US" sz="2000" i="1" dirty="0">
                <a:effectLst/>
                <a:ea typeface="Times New Roman" panose="02020603050405020304" pitchFamily="18" charset="0"/>
                <a:cs typeface="Times New Roman" panose="02020603050405020304" pitchFamily="18" charset="0"/>
              </a:rPr>
              <a:t> Pursuant to HB 678 (2022 reg)/HB 727 (2024 reg), KDE has thirty (30) business days to approve or disapprove a complete request for </a:t>
            </a:r>
            <a:r>
              <a:rPr lang="en-US" sz="2000" i="1" dirty="0">
                <a:ea typeface="Times New Roman" panose="02020603050405020304" pitchFamily="18" charset="0"/>
                <a:cs typeface="Times New Roman" panose="02020603050405020304" pitchFamily="18" charset="0"/>
              </a:rPr>
              <a:t>disposal</a:t>
            </a:r>
            <a:r>
              <a:rPr lang="en-US" sz="2000" i="1" dirty="0">
                <a:effectLst/>
                <a:ea typeface="Times New Roman" panose="02020603050405020304" pitchFamily="18" charset="0"/>
                <a:cs typeface="Times New Roman" panose="02020603050405020304" pitchFamily="18" charset="0"/>
              </a:rPr>
              <a:t> of surplus property. </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505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A971-B333-FB46-8331-4DA73DF4CFD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317CFE3-1559-AAC3-BA26-B57608E14F81}"/>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Best Practices</a:t>
            </a:r>
          </a:p>
        </p:txBody>
      </p:sp>
      <p:sp>
        <p:nvSpPr>
          <p:cNvPr id="4" name="Text Placeholder 3">
            <a:extLst>
              <a:ext uri="{FF2B5EF4-FFF2-40B4-BE49-F238E27FC236}">
                <a16:creationId xmlns:a16="http://schemas.microsoft.com/office/drawing/2014/main" id="{7C49DF73-53DE-B358-0075-D861A3232870}"/>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Contact the District Facilities Branch project manager assigned to your district to discuss a proposed surplus property transaction.</a:t>
            </a:r>
          </a:p>
          <a:p>
            <a:pPr marL="285750" indent="-285750">
              <a:buFont typeface="Wingdings" panose="05000000000000000000" pitchFamily="2" charset="2"/>
              <a:buChar char="q"/>
            </a:pPr>
            <a:r>
              <a:rPr lang="en-US" sz="2400" dirty="0">
                <a:effectLst/>
                <a:ea typeface="Times New Roman" panose="02020603050405020304" pitchFamily="18" charset="0"/>
                <a:cs typeface="Times New Roman" panose="02020603050405020304" pitchFamily="18" charset="0"/>
              </a:rPr>
              <a:t> Review the district’s current DFP to identify if the property is identified on the   DFP as a Transitional Center or not listed. If the property is on the DFP and has reported Need, initiate the appropriate action to modify the DFP as required by 702 KAR 4:180 Chapter 5. </a:t>
            </a:r>
          </a:p>
          <a:p>
            <a:pPr marL="285750" indent="-285750">
              <a:buFont typeface="Wingdings" panose="05000000000000000000" pitchFamily="2" charset="2"/>
              <a:buChar char="q"/>
            </a:pPr>
            <a:r>
              <a:rPr lang="en-US" sz="2400" dirty="0"/>
              <a:t> Consult with the district’s legal counsel regarding any proposed real property transaction.</a:t>
            </a:r>
          </a:p>
          <a:p>
            <a:pPr marL="285750" indent="-285750">
              <a:buFont typeface="Wingdings" panose="05000000000000000000" pitchFamily="2" charset="2"/>
              <a:buChar char="q"/>
            </a:pP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369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8682-2041-1AA1-EAF0-0C49401253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D3DDA55-80CA-8C57-2CB0-F61B41FBEE13}"/>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Frequent Issues </a:t>
            </a:r>
          </a:p>
        </p:txBody>
      </p:sp>
      <p:sp>
        <p:nvSpPr>
          <p:cNvPr id="4" name="Text Placeholder 3">
            <a:extLst>
              <a:ext uri="{FF2B5EF4-FFF2-40B4-BE49-F238E27FC236}">
                <a16:creationId xmlns:a16="http://schemas.microsoft.com/office/drawing/2014/main" id="{F7E4CC30-118C-E0F8-6AB7-0716C16977FB}"/>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Mortgage liens other encumbrances as applicable</a:t>
            </a:r>
            <a:r>
              <a:rPr lang="en-US" sz="2000" dirty="0">
                <a:effectLst/>
                <a:ea typeface="Times New Roman" panose="02020603050405020304" pitchFamily="18" charset="0"/>
                <a:cs typeface="Times New Roman" panose="02020603050405020304" pitchFamily="18" charset="0"/>
              </a:rPr>
              <a:t>: When the current title to the property is held by the district’s finance corporation (not the board of education), the district shall consult with its fiscal agent and bond counsel to identify any actions that may be required by the finance corporation and the local board to resolve this matter and provide clear title to potential buyers.  </a:t>
            </a:r>
          </a:p>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Donation</a:t>
            </a:r>
            <a:r>
              <a:rPr lang="en-US" sz="2000" dirty="0">
                <a:effectLst/>
                <a:ea typeface="Times New Roman" panose="02020603050405020304" pitchFamily="18" charset="0"/>
                <a:cs typeface="Times New Roman" panose="02020603050405020304" pitchFamily="18" charset="0"/>
              </a:rPr>
              <a:t>: The donation of school property for a public purpose other than for the benefit of public education is not permissible and any transfer of surplus school buildings to community service organizations must be based on the fair market value of the property. OAG 91-85      </a:t>
            </a:r>
          </a:p>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Leasing</a:t>
            </a:r>
            <a:r>
              <a:rPr lang="en-US" sz="2000" dirty="0">
                <a:effectLst/>
                <a:ea typeface="Times New Roman" panose="02020603050405020304" pitchFamily="18" charset="0"/>
                <a:cs typeface="Times New Roman" panose="02020603050405020304" pitchFamily="18" charset="0"/>
              </a:rPr>
              <a:t>: the value of the lease must be based on a factual determination of the services provided. OAG 70-805</a:t>
            </a:r>
          </a:p>
        </p:txBody>
      </p:sp>
    </p:spTree>
    <p:extLst>
      <p:ext uri="{BB962C8B-B14F-4D97-AF65-F5344CB8AC3E}">
        <p14:creationId xmlns:p14="http://schemas.microsoft.com/office/powerpoint/2010/main" val="2523091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8200" y="705886"/>
            <a:ext cx="10515600" cy="2852737"/>
          </a:xfrm>
        </p:spPr>
        <p:txBody>
          <a:bodyPr anchor="ctr">
            <a:normAutofit/>
          </a:bodyPr>
          <a:lstStyle/>
          <a:p>
            <a:r>
              <a:rPr lang="en-US" sz="4400" dirty="0">
                <a:solidFill>
                  <a:srgbClr val="002060"/>
                </a:solidFill>
              </a:rPr>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838200" y="3585611"/>
            <a:ext cx="10515600" cy="1804986"/>
          </a:xfrm>
        </p:spPr>
        <p:txBody>
          <a:bodyPr vert="horz" lIns="91440" tIns="45720" rIns="91440" bIns="45720" rtlCol="0" anchor="t">
            <a:normAutofit/>
          </a:bodyPr>
          <a:lstStyle/>
          <a:p>
            <a:r>
              <a:rPr lang="en-US" dirty="0">
                <a:solidFill>
                  <a:schemeClr val="tx1"/>
                </a:solidFill>
              </a:rPr>
              <a:t>If you have any further questions, you may call District Facilities Branch at (502) 564-4326 or email your assigned project manager. </a:t>
            </a:r>
          </a:p>
          <a:p>
            <a:r>
              <a:rPr lang="en-US" dirty="0">
                <a:solidFill>
                  <a:schemeClr val="tx1"/>
                </a:solidFill>
              </a:rPr>
              <a:t>If you are uncertain who to contact, reach out to </a:t>
            </a:r>
            <a:r>
              <a:rPr lang="en-US" b="1" dirty="0">
                <a:solidFill>
                  <a:schemeClr val="tx1"/>
                </a:solidFill>
              </a:rPr>
              <a:t>Tanesha Keene </a:t>
            </a:r>
            <a:r>
              <a:rPr lang="en-US" dirty="0">
                <a:solidFill>
                  <a:schemeClr val="tx1"/>
                </a:solidFill>
              </a:rPr>
              <a:t>at </a:t>
            </a:r>
            <a:r>
              <a:rPr lang="en-US" dirty="0">
                <a:solidFill>
                  <a:schemeClr val="tx1"/>
                </a:solidFill>
                <a:hlinkClick r:id="rId2"/>
              </a:rPr>
              <a:t>tanesha.keene@education.ky.gov</a:t>
            </a:r>
            <a:r>
              <a:rPr lang="en-US" dirty="0">
                <a:solidFill>
                  <a:schemeClr val="tx1"/>
                </a:solidFill>
              </a:rPr>
              <a:t>.</a:t>
            </a:r>
          </a:p>
          <a:p>
            <a:endParaRPr lang="en-US" dirty="0">
              <a:solidFill>
                <a:schemeClr val="tx1"/>
              </a:solidFill>
            </a:endParaRPr>
          </a:p>
        </p:txBody>
      </p:sp>
      <p:sp>
        <p:nvSpPr>
          <p:cNvPr id="6" name="Rectangle 2">
            <a:extLst>
              <a:ext uri="{FF2B5EF4-FFF2-40B4-BE49-F238E27FC236}">
                <a16:creationId xmlns:a16="http://schemas.microsoft.com/office/drawing/2014/main" id="{2B960349-DA6B-4FC3-9F28-24FA5A39884B}"/>
              </a:ext>
            </a:extLst>
          </p:cNvPr>
          <p:cNvSpPr txBox="1">
            <a:spLocks noChangeArrowheads="1"/>
          </p:cNvSpPr>
          <p:nvPr/>
        </p:nvSpPr>
        <p:spPr bwMode="auto">
          <a:xfrm>
            <a:off x="2278063" y="175907"/>
            <a:ext cx="7772400" cy="68897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3600" kern="0">
                <a:solidFill>
                  <a:srgbClr val="002060"/>
                </a:solidFill>
                <a:latin typeface="Arial" pitchFamily="34" charset="0"/>
                <a:cs typeface="Times New Roman" pitchFamily="18" charset="0"/>
              </a:rPr>
              <a:t>Questions</a:t>
            </a:r>
          </a:p>
        </p:txBody>
      </p:sp>
    </p:spTree>
    <p:extLst>
      <p:ext uri="{BB962C8B-B14F-4D97-AF65-F5344CB8AC3E}">
        <p14:creationId xmlns:p14="http://schemas.microsoft.com/office/powerpoint/2010/main" val="292978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579649" y="597692"/>
            <a:ext cx="9372600" cy="1188520"/>
          </a:xfrm>
        </p:spPr>
        <p:txBody>
          <a:bodyPr vert="horz" lIns="91440" tIns="45720" rIns="91440" bIns="45720" rtlCol="0" anchor="t">
            <a:noAutofit/>
          </a:bodyPr>
          <a:lstStyle/>
          <a:p>
            <a:r>
              <a:rPr lang="en-US" sz="4000" dirty="0"/>
              <a:t>Thank you for your interest and  participation! </a:t>
            </a:r>
            <a:br>
              <a:rPr lang="en-US" sz="4000" dirty="0"/>
            </a:br>
            <a:endParaRPr lang="en-US" sz="3600" u="sng"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579649" y="2752530"/>
            <a:ext cx="9144000" cy="2133599"/>
          </a:xfrm>
        </p:spPr>
        <p:txBody>
          <a:bodyPr>
            <a:normAutofit/>
          </a:bodyPr>
          <a:lstStyle/>
          <a:p>
            <a:r>
              <a:rPr lang="en-US">
                <a:solidFill>
                  <a:srgbClr val="002060"/>
                </a:solidFill>
              </a:rPr>
              <a:t>Kentucky Department of Education (KDE)</a:t>
            </a:r>
          </a:p>
          <a:p>
            <a:r>
              <a:rPr lang="en-US">
                <a:solidFill>
                  <a:srgbClr val="002060"/>
                </a:solidFill>
              </a:rPr>
              <a:t>Office of Finance and Operations (OFO)</a:t>
            </a:r>
          </a:p>
          <a:p>
            <a:r>
              <a:rPr lang="en-US">
                <a:solidFill>
                  <a:srgbClr val="002060"/>
                </a:solidFill>
              </a:rPr>
              <a:t>Division of District Support (DDS)</a:t>
            </a:r>
          </a:p>
          <a:p>
            <a:r>
              <a:rPr lang="en-US">
                <a:solidFill>
                  <a:srgbClr val="002060"/>
                </a:solidFill>
              </a:rPr>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579649"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November 20, 2025</a:t>
            </a:r>
          </a:p>
        </p:txBody>
      </p:sp>
      <p:sp>
        <p:nvSpPr>
          <p:cNvPr id="5" name="TextBox 4">
            <a:extLst>
              <a:ext uri="{FF2B5EF4-FFF2-40B4-BE49-F238E27FC236}">
                <a16:creationId xmlns:a16="http://schemas.microsoft.com/office/drawing/2014/main" id="{A52164EC-DB7F-8B68-F061-C43239B63262}"/>
              </a:ext>
            </a:extLst>
          </p:cNvPr>
          <p:cNvSpPr txBox="1"/>
          <p:nvPr/>
        </p:nvSpPr>
        <p:spPr>
          <a:xfrm>
            <a:off x="1639415" y="1923864"/>
            <a:ext cx="103128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200" dirty="0">
                <a:solidFill>
                  <a:srgbClr val="102649"/>
                </a:solidFill>
                <a:latin typeface="Franklin Gothic Medium"/>
              </a:rPr>
              <a:t> </a:t>
            </a:r>
            <a:endParaRPr lang="en-US" sz="3200" b="1" i="1" dirty="0"/>
          </a:p>
        </p:txBody>
      </p:sp>
    </p:spTree>
    <p:extLst>
      <p:ext uri="{BB962C8B-B14F-4D97-AF65-F5344CB8AC3E}">
        <p14:creationId xmlns:p14="http://schemas.microsoft.com/office/powerpoint/2010/main" val="337481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886B-1479-7EC4-ED5B-B22CAC663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6015B-C773-1A50-9B41-E313D574706E}"/>
              </a:ext>
            </a:extLst>
          </p:cNvPr>
          <p:cNvSpPr>
            <a:spLocks noGrp="1"/>
          </p:cNvSpPr>
          <p:nvPr>
            <p:ph type="title"/>
          </p:nvPr>
        </p:nvSpPr>
        <p:spPr>
          <a:xfrm>
            <a:off x="0" y="34731"/>
            <a:ext cx="12192000" cy="1325563"/>
          </a:xfrm>
        </p:spPr>
        <p:txBody>
          <a:bodyPr>
            <a:normAutofit/>
          </a:bodyPr>
          <a:lstStyle/>
          <a:p>
            <a:pPr algn="ctr"/>
            <a:r>
              <a:rPr lang="en-US" sz="4000" dirty="0">
                <a:solidFill>
                  <a:srgbClr val="102649"/>
                </a:solidFill>
              </a:rPr>
              <a:t>DFB – Personnel Introductions – Branch Manager</a:t>
            </a:r>
          </a:p>
        </p:txBody>
      </p:sp>
      <p:sp>
        <p:nvSpPr>
          <p:cNvPr id="3" name="Content Placeholder 2">
            <a:extLst>
              <a:ext uri="{FF2B5EF4-FFF2-40B4-BE49-F238E27FC236}">
                <a16:creationId xmlns:a16="http://schemas.microsoft.com/office/drawing/2014/main" id="{72FA5E47-D499-BE37-E962-4A9493DE26BB}"/>
              </a:ext>
            </a:extLst>
          </p:cNvPr>
          <p:cNvSpPr>
            <a:spLocks noGrp="1"/>
          </p:cNvSpPr>
          <p:nvPr>
            <p:ph idx="1"/>
          </p:nvPr>
        </p:nvSpPr>
        <p:spPr>
          <a:xfrm>
            <a:off x="616226" y="1360294"/>
            <a:ext cx="11218836" cy="4351338"/>
          </a:xfrm>
        </p:spPr>
        <p:txBody>
          <a:bodyPr vert="horz" lIns="91440" tIns="45720" rIns="91440" bIns="45720" rtlCol="0" anchor="t">
            <a:normAutofit/>
          </a:bodyPr>
          <a:lstStyle/>
          <a:p>
            <a:pPr lvl="0">
              <a:buFont typeface="Wingdings" panose="05000000000000000000" pitchFamily="2" charset="2"/>
              <a:buChar char="§"/>
            </a:pPr>
            <a:r>
              <a:rPr lang="en-US" sz="2200" b="1" dirty="0"/>
              <a:t>Name:</a:t>
            </a:r>
            <a:r>
              <a:rPr lang="en-US" sz="2200" dirty="0"/>
              <a:t> Gregory C. Dunbar, AIA, MBA</a:t>
            </a:r>
          </a:p>
          <a:p>
            <a:pPr lvl="0">
              <a:buFont typeface="Wingdings" panose="05000000000000000000" pitchFamily="2" charset="2"/>
              <a:buChar char="§"/>
            </a:pPr>
            <a:r>
              <a:rPr lang="en-US" sz="2200" b="1" dirty="0"/>
              <a:t>Position:</a:t>
            </a:r>
            <a:r>
              <a:rPr lang="en-US" sz="2200" dirty="0"/>
              <a:t> Capital Construction Project Manager (aka Branch Manager)</a:t>
            </a:r>
          </a:p>
          <a:p>
            <a:pPr>
              <a:buFont typeface="Wingdings" panose="05000000000000000000" pitchFamily="2" charset="2"/>
              <a:buChar char="§"/>
            </a:pPr>
            <a:r>
              <a:rPr lang="en-US" sz="2200" b="1" dirty="0"/>
              <a:t>KDE Experience: </a:t>
            </a:r>
            <a:r>
              <a:rPr lang="en-US" sz="2200" dirty="0"/>
              <a:t>16 years</a:t>
            </a:r>
          </a:p>
        </p:txBody>
      </p:sp>
    </p:spTree>
    <p:extLst>
      <p:ext uri="{BB962C8B-B14F-4D97-AF65-F5344CB8AC3E}">
        <p14:creationId xmlns:p14="http://schemas.microsoft.com/office/powerpoint/2010/main" val="68424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dirty="0">
                <a:solidFill>
                  <a:srgbClr val="102649"/>
                </a:solidFill>
              </a:rPr>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pPr>
              <a:buFont typeface="Wingdings" panose="05000000000000000000" pitchFamily="2" charset="2"/>
              <a:buChar char="§"/>
            </a:pPr>
            <a:r>
              <a:rPr lang="en-US" sz="2000" b="1" dirty="0"/>
              <a:t>Name:</a:t>
            </a:r>
            <a:r>
              <a:rPr lang="en-US" sz="2000" dirty="0"/>
              <a:t> Gary T. Leist, AIA, LEED AP</a:t>
            </a:r>
          </a:p>
          <a:p>
            <a:pPr>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16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Augusta Ind. </a:t>
            </a:r>
          </a:p>
          <a:p>
            <a:pPr marL="0" indent="0">
              <a:lnSpc>
                <a:spcPct val="100000"/>
              </a:lnSpc>
              <a:spcBef>
                <a:spcPts val="0"/>
              </a:spcBef>
              <a:buNone/>
            </a:pPr>
            <a:r>
              <a:rPr lang="en-US" sz="2000" dirty="0"/>
              <a:t>Bardstown Ind. Beechwood Ind. Bellevue Ind. </a:t>
            </a:r>
          </a:p>
          <a:p>
            <a:pPr marL="0" indent="0">
              <a:lnSpc>
                <a:spcPct val="100000"/>
              </a:lnSpc>
              <a:spcBef>
                <a:spcPts val="0"/>
              </a:spcBef>
              <a:buNone/>
            </a:pPr>
            <a:r>
              <a:rPr lang="en-US" sz="2000" dirty="0"/>
              <a:t>Boone Co.</a:t>
            </a:r>
          </a:p>
          <a:p>
            <a:pPr marL="0" indent="0">
              <a:lnSpc>
                <a:spcPct val="100000"/>
              </a:lnSpc>
              <a:spcBef>
                <a:spcPts val="0"/>
              </a:spcBef>
              <a:buNone/>
            </a:pPr>
            <a:r>
              <a:rPr lang="en-US" sz="2000" dirty="0"/>
              <a:t>Bowling Green Ind. Bracken Co.</a:t>
            </a:r>
          </a:p>
          <a:p>
            <a:pPr marL="0" indent="0">
              <a:lnSpc>
                <a:spcPct val="100000"/>
              </a:lnSpc>
              <a:spcBef>
                <a:spcPts val="0"/>
              </a:spcBef>
              <a:buNone/>
            </a:pPr>
            <a:r>
              <a:rPr lang="en-US" sz="2000" dirty="0"/>
              <a:t>Caldwell Co.</a:t>
            </a:r>
          </a:p>
          <a:p>
            <a:pPr marL="0" indent="0">
              <a:lnSpc>
                <a:spcPct val="100000"/>
              </a:lnSpc>
              <a:spcBef>
                <a:spcPts val="0"/>
              </a:spcBef>
              <a:buNone/>
            </a:pPr>
            <a:r>
              <a:rPr lang="en-US" sz="2000" dirty="0"/>
              <a:t>Campbell Co. </a:t>
            </a:r>
          </a:p>
          <a:p>
            <a:pPr marL="0" indent="0">
              <a:lnSpc>
                <a:spcPct val="100000"/>
              </a:lnSpc>
              <a:spcBef>
                <a:spcPts val="0"/>
              </a:spcBef>
              <a:buNone/>
            </a:pPr>
            <a:r>
              <a:rPr lang="en-US" sz="2000" dirty="0"/>
              <a:t>Covington Ind.</a:t>
            </a:r>
          </a:p>
          <a:p>
            <a:pPr marL="0" indent="0">
              <a:lnSpc>
                <a:spcPct val="120000"/>
              </a:lnSpc>
              <a:spcBef>
                <a:spcPts val="0"/>
              </a:spcBef>
              <a:buNone/>
            </a:pPr>
            <a:endParaRPr lang="en-US" sz="2000" dirty="0"/>
          </a:p>
          <a:p>
            <a:pPr indent="0">
              <a:lnSpc>
                <a:spcPct val="120000"/>
              </a:lnSpc>
              <a:spcBef>
                <a:spcPts val="0"/>
              </a:spcBef>
            </a:pPr>
            <a:endParaRPr lang="en-US" sz="2200" dirty="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dirty="0">
                <a:ea typeface="+mn-lt"/>
                <a:cs typeface="+mn-lt"/>
              </a:rPr>
              <a:t>Dawson Springs Ind. Dayton Ind.</a:t>
            </a:r>
            <a:endParaRPr lang="en-US" sz="2000" dirty="0"/>
          </a:p>
          <a:p>
            <a:pPr indent="0">
              <a:lnSpc>
                <a:spcPct val="100000"/>
              </a:lnSpc>
              <a:spcBef>
                <a:spcPts val="0"/>
              </a:spcBef>
              <a:buNone/>
            </a:pPr>
            <a:r>
              <a:rPr lang="en-US" sz="2000" dirty="0">
                <a:ea typeface="+mn-lt"/>
                <a:cs typeface="+mn-lt"/>
              </a:rPr>
              <a:t>Edmonson Co.</a:t>
            </a:r>
          </a:p>
          <a:p>
            <a:pPr indent="0">
              <a:lnSpc>
                <a:spcPct val="100000"/>
              </a:lnSpc>
              <a:spcBef>
                <a:spcPts val="0"/>
              </a:spcBef>
              <a:buNone/>
            </a:pPr>
            <a:r>
              <a:rPr lang="en-US" sz="2000" dirty="0">
                <a:ea typeface="+mn-lt"/>
                <a:cs typeface="+mn-lt"/>
              </a:rPr>
              <a:t>Erlanger - Elsmere Ind.</a:t>
            </a:r>
          </a:p>
          <a:p>
            <a:pPr indent="0">
              <a:lnSpc>
                <a:spcPct val="100000"/>
              </a:lnSpc>
              <a:spcBef>
                <a:spcPts val="0"/>
              </a:spcBef>
              <a:buNone/>
            </a:pPr>
            <a:r>
              <a:rPr lang="en-US" sz="2000" dirty="0">
                <a:ea typeface="+mn-lt"/>
                <a:cs typeface="+mn-lt"/>
              </a:rPr>
              <a:t>Fort Thomas Ind. </a:t>
            </a:r>
          </a:p>
          <a:p>
            <a:pPr indent="0">
              <a:lnSpc>
                <a:spcPct val="100000"/>
              </a:lnSpc>
              <a:spcBef>
                <a:spcPts val="0"/>
              </a:spcBef>
              <a:buNone/>
            </a:pPr>
            <a:r>
              <a:rPr lang="en-US" sz="2000" dirty="0">
                <a:ea typeface="+mn-lt"/>
                <a:cs typeface="+mn-lt"/>
              </a:rPr>
              <a:t>Garrard Co.</a:t>
            </a:r>
            <a:endParaRPr lang="en-US" sz="2000" dirty="0"/>
          </a:p>
          <a:p>
            <a:pPr indent="0">
              <a:lnSpc>
                <a:spcPct val="100000"/>
              </a:lnSpc>
              <a:spcBef>
                <a:spcPts val="0"/>
              </a:spcBef>
              <a:buNone/>
            </a:pPr>
            <a:r>
              <a:rPr lang="en-US" sz="2000" dirty="0">
                <a:ea typeface="+mn-lt"/>
                <a:cs typeface="+mn-lt"/>
              </a:rPr>
              <a:t>Grant Co.</a:t>
            </a:r>
          </a:p>
          <a:p>
            <a:pPr indent="0">
              <a:lnSpc>
                <a:spcPct val="100000"/>
              </a:lnSpc>
              <a:spcBef>
                <a:spcPts val="0"/>
              </a:spcBef>
              <a:buNone/>
            </a:pPr>
            <a:r>
              <a:rPr lang="en-US" sz="2000" dirty="0">
                <a:ea typeface="+mn-lt"/>
                <a:cs typeface="+mn-lt"/>
              </a:rPr>
              <a:t>Grayson Co.,</a:t>
            </a:r>
            <a:endParaRPr lang="en-US" sz="2000" dirty="0"/>
          </a:p>
          <a:p>
            <a:pPr indent="0">
              <a:lnSpc>
                <a:spcPct val="100000"/>
              </a:lnSpc>
              <a:spcBef>
                <a:spcPts val="0"/>
              </a:spcBef>
              <a:buNone/>
            </a:pPr>
            <a:r>
              <a:rPr lang="en-US" sz="2000" dirty="0">
                <a:ea typeface="+mn-lt"/>
                <a:cs typeface="+mn-lt"/>
              </a:rPr>
              <a:t>Hopkins Co.</a:t>
            </a:r>
          </a:p>
          <a:p>
            <a:pPr indent="0">
              <a:lnSpc>
                <a:spcPct val="100000"/>
              </a:lnSpc>
              <a:spcBef>
                <a:spcPts val="0"/>
              </a:spcBef>
              <a:buNone/>
            </a:pPr>
            <a:r>
              <a:rPr lang="en-US" sz="2000" dirty="0">
                <a:ea typeface="+mn-lt"/>
                <a:cs typeface="+mn-lt"/>
              </a:rPr>
              <a:t>Jackson Co.</a:t>
            </a:r>
          </a:p>
          <a:p>
            <a:pPr indent="0">
              <a:lnSpc>
                <a:spcPct val="100000"/>
              </a:lnSpc>
              <a:spcBef>
                <a:spcPts val="0"/>
              </a:spcBef>
              <a:buNone/>
            </a:pPr>
            <a:r>
              <a:rPr lang="en-US" sz="2000" dirty="0">
                <a:ea typeface="+mn-lt"/>
                <a:cs typeface="+mn-lt"/>
              </a:rPr>
              <a:t>Kenton Co.</a:t>
            </a:r>
          </a:p>
          <a:p>
            <a:pPr marL="0" indent="0">
              <a:lnSpc>
                <a:spcPct val="100000"/>
              </a:lnSpc>
              <a:spcBef>
                <a:spcPts val="0"/>
              </a:spcBef>
              <a:buNone/>
            </a:pPr>
            <a:endParaRPr lang="en-US" sz="22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Lewis Co.</a:t>
            </a:r>
            <a:endParaRPr lang="en-US"/>
          </a:p>
          <a:p>
            <a:pPr marL="0" indent="0">
              <a:lnSpc>
                <a:spcPct val="100000"/>
              </a:lnSpc>
              <a:spcBef>
                <a:spcPts val="0"/>
              </a:spcBef>
              <a:buNone/>
            </a:pPr>
            <a:r>
              <a:rPr lang="en-US" sz="2000"/>
              <a:t>Livingston Co.</a:t>
            </a:r>
          </a:p>
          <a:p>
            <a:pPr marL="0" indent="0">
              <a:lnSpc>
                <a:spcPct val="100000"/>
              </a:lnSpc>
              <a:spcBef>
                <a:spcPts val="0"/>
              </a:spcBef>
              <a:buNone/>
            </a:pPr>
            <a:r>
              <a:rPr lang="en-US" sz="2000"/>
              <a:t>Ludlow Ind.</a:t>
            </a:r>
          </a:p>
          <a:p>
            <a:pPr marL="0" indent="0">
              <a:lnSpc>
                <a:spcPct val="100000"/>
              </a:lnSpc>
              <a:spcBef>
                <a:spcPts val="0"/>
              </a:spcBef>
              <a:buNone/>
            </a:pPr>
            <a:r>
              <a:rPr lang="en-US" sz="2000"/>
              <a:t>Martin Co.</a:t>
            </a:r>
          </a:p>
          <a:p>
            <a:pPr marL="0" indent="0">
              <a:lnSpc>
                <a:spcPct val="100000"/>
              </a:lnSpc>
              <a:spcBef>
                <a:spcPts val="0"/>
              </a:spcBef>
              <a:buNone/>
            </a:pPr>
            <a:r>
              <a:rPr lang="en-US" sz="2000"/>
              <a:t>Mason Co.</a:t>
            </a:r>
          </a:p>
          <a:p>
            <a:pPr marL="0" indent="0">
              <a:lnSpc>
                <a:spcPct val="100000"/>
              </a:lnSpc>
              <a:spcBef>
                <a:spcPts val="0"/>
              </a:spcBef>
              <a:buNone/>
            </a:pPr>
            <a:r>
              <a:rPr lang="en-US" sz="2000"/>
              <a:t>Meade Co. </a:t>
            </a:r>
          </a:p>
          <a:p>
            <a:pPr marL="0" indent="0">
              <a:lnSpc>
                <a:spcPct val="100000"/>
              </a:lnSpc>
              <a:spcBef>
                <a:spcPts val="0"/>
              </a:spcBef>
              <a:buNone/>
            </a:pPr>
            <a:r>
              <a:rPr lang="en-US" sz="2000"/>
              <a:t>Muhlenberg Co. </a:t>
            </a:r>
          </a:p>
          <a:p>
            <a:pPr marL="0" indent="0">
              <a:lnSpc>
                <a:spcPct val="100000"/>
              </a:lnSpc>
              <a:spcBef>
                <a:spcPts val="0"/>
              </a:spcBef>
              <a:buNone/>
            </a:pPr>
            <a:r>
              <a:rPr lang="en-US" sz="2000"/>
              <a:t>Nelson Co.</a:t>
            </a:r>
            <a:endParaRPr lang="en-US"/>
          </a:p>
          <a:p>
            <a:pPr marL="0" indent="0">
              <a:lnSpc>
                <a:spcPct val="100000"/>
              </a:lnSpc>
              <a:spcBef>
                <a:spcPts val="0"/>
              </a:spcBef>
              <a:buNone/>
            </a:pPr>
            <a:r>
              <a:rPr lang="en-US" sz="2000"/>
              <a:t>Newport Ind.</a:t>
            </a:r>
          </a:p>
          <a:p>
            <a:pPr marL="0" indent="0">
              <a:lnSpc>
                <a:spcPct val="100000"/>
              </a:lnSpc>
              <a:spcBef>
                <a:spcPts val="0"/>
              </a:spcBef>
              <a:buNone/>
            </a:pPr>
            <a:r>
              <a:rPr lang="en-US" sz="2000"/>
              <a:t>Oldham Co.</a:t>
            </a:r>
          </a:p>
          <a:p>
            <a:pPr marL="0" indent="0">
              <a:lnSpc>
                <a:spcPct val="100000"/>
              </a:lnSpc>
              <a:spcBef>
                <a:spcPts val="0"/>
              </a:spcBef>
              <a:buNone/>
            </a:pPr>
            <a:r>
              <a:rPr lang="en-US" sz="2000"/>
              <a:t>Owen Co.</a:t>
            </a:r>
          </a:p>
          <a:p>
            <a:pPr marL="0" indent="0">
              <a:lnSpc>
                <a:spcPct val="100000"/>
              </a:lnSpc>
              <a:spcBef>
                <a:spcPts val="0"/>
              </a:spcBef>
              <a:buNone/>
            </a:pPr>
            <a:endParaRPr lang="en-US" sz="2000"/>
          </a:p>
          <a:p>
            <a:pPr marL="0" indent="0">
              <a:lnSpc>
                <a:spcPct val="100000"/>
              </a:lnSpc>
              <a:spcBef>
                <a:spcPts val="0"/>
              </a:spcBef>
              <a:buNone/>
            </a:pPr>
            <a:endParaRPr lang="en-US" sz="2000"/>
          </a:p>
          <a:p>
            <a:pPr indent="0">
              <a:lnSpc>
                <a:spcPct val="100000"/>
              </a:lnSpc>
              <a:spcBef>
                <a:spcPts val="0"/>
              </a:spcBef>
            </a:pPr>
            <a:endParaRPr lang="en-US" sz="200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Pendleton Co.</a:t>
            </a:r>
            <a:endParaRPr lang="en-US"/>
          </a:p>
          <a:p>
            <a:pPr marL="0" indent="0">
              <a:lnSpc>
                <a:spcPct val="100000"/>
              </a:lnSpc>
              <a:spcBef>
                <a:spcPts val="0"/>
              </a:spcBef>
              <a:buNone/>
            </a:pPr>
            <a:r>
              <a:rPr lang="en-US" sz="2000"/>
              <a:t>Pike Co.</a:t>
            </a:r>
          </a:p>
          <a:p>
            <a:pPr marL="0" indent="0">
              <a:lnSpc>
                <a:spcPct val="100000"/>
              </a:lnSpc>
              <a:spcBef>
                <a:spcPts val="0"/>
              </a:spcBef>
              <a:buNone/>
            </a:pPr>
            <a:r>
              <a:rPr lang="en-US" sz="2000"/>
              <a:t>Pikeville Ind.</a:t>
            </a:r>
          </a:p>
          <a:p>
            <a:pPr marL="0" indent="0">
              <a:lnSpc>
                <a:spcPct val="100000"/>
              </a:lnSpc>
              <a:spcBef>
                <a:spcPts val="0"/>
              </a:spcBef>
              <a:buNone/>
            </a:pPr>
            <a:r>
              <a:rPr lang="en-US" sz="2000"/>
              <a:t>Scott Co.</a:t>
            </a:r>
          </a:p>
          <a:p>
            <a:pPr marL="0" indent="0">
              <a:lnSpc>
                <a:spcPct val="100000"/>
              </a:lnSpc>
              <a:spcBef>
                <a:spcPts val="0"/>
              </a:spcBef>
              <a:buNone/>
            </a:pPr>
            <a:r>
              <a:rPr lang="en-US" sz="2000"/>
              <a:t>Southgate Ind.</a:t>
            </a:r>
          </a:p>
          <a:p>
            <a:pPr marL="0" indent="0">
              <a:lnSpc>
                <a:spcPct val="100000"/>
              </a:lnSpc>
              <a:spcBef>
                <a:spcPts val="0"/>
              </a:spcBef>
              <a:buNone/>
            </a:pPr>
            <a:r>
              <a:rPr lang="en-US" sz="2000"/>
              <a:t>Trigg Co.</a:t>
            </a:r>
          </a:p>
          <a:p>
            <a:pPr marL="0" indent="0">
              <a:lnSpc>
                <a:spcPct val="100000"/>
              </a:lnSpc>
              <a:spcBef>
                <a:spcPts val="0"/>
              </a:spcBef>
              <a:buNone/>
            </a:pPr>
            <a:r>
              <a:rPr lang="en-US" sz="2000"/>
              <a:t>Trimble Co.</a:t>
            </a:r>
          </a:p>
          <a:p>
            <a:pPr marL="0" indent="0">
              <a:lnSpc>
                <a:spcPct val="100000"/>
              </a:lnSpc>
              <a:spcBef>
                <a:spcPts val="0"/>
              </a:spcBef>
              <a:buNone/>
            </a:pPr>
            <a:r>
              <a:rPr lang="en-US" sz="2000"/>
              <a:t>Walton - Verona Ind. Warren Co. </a:t>
            </a:r>
          </a:p>
          <a:p>
            <a:pPr marL="0" indent="0">
              <a:lnSpc>
                <a:spcPct val="100000"/>
              </a:lnSpc>
              <a:spcBef>
                <a:spcPts val="0"/>
              </a:spcBef>
              <a:buNone/>
            </a:pPr>
            <a:r>
              <a:rPr lang="en-US" sz="2000"/>
              <a:t>Williamstown Ind. Woodford Co.</a:t>
            </a:r>
            <a:endParaRPr lang="en-US"/>
          </a:p>
          <a:p>
            <a:pPr marL="0" indent="0">
              <a:lnSpc>
                <a:spcPct val="100000"/>
              </a:lnSpc>
              <a:spcBef>
                <a:spcPts val="0"/>
              </a:spcBef>
              <a:buNone/>
            </a:pPr>
            <a:endParaRPr lang="en-US" sz="2000"/>
          </a:p>
          <a:p>
            <a:pPr indent="0">
              <a:lnSpc>
                <a:spcPct val="100000"/>
              </a:lnSpc>
              <a:spcBef>
                <a:spcPts val="0"/>
              </a:spcBef>
            </a:pPr>
            <a:endParaRPr lang="en-US" sz="2000"/>
          </a:p>
        </p:txBody>
      </p:sp>
    </p:spTree>
    <p:extLst>
      <p:ext uri="{BB962C8B-B14F-4D97-AF65-F5344CB8AC3E}">
        <p14:creationId xmlns:p14="http://schemas.microsoft.com/office/powerpoint/2010/main" val="181972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Marcus Highland, AIA</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9 years</a:t>
            </a:r>
          </a:p>
          <a:p>
            <a:endParaRPr lang="en-US" sz="2200" dirty="0"/>
          </a:p>
          <a:p>
            <a:pPr marL="0" indent="0">
              <a:buNone/>
            </a:pPr>
            <a:endParaRPr lang="en-US" sz="2200" dirty="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Barbourville Ind. </a:t>
            </a:r>
            <a:endParaRPr lang="en-US" dirty="0"/>
          </a:p>
          <a:p>
            <a:pPr marL="0" indent="0">
              <a:lnSpc>
                <a:spcPct val="100000"/>
              </a:lnSpc>
              <a:spcBef>
                <a:spcPts val="0"/>
              </a:spcBef>
              <a:buNone/>
            </a:pPr>
            <a:r>
              <a:rPr lang="en-US" sz="2000" dirty="0"/>
              <a:t>Berea Ind.</a:t>
            </a:r>
          </a:p>
          <a:p>
            <a:pPr marL="0" indent="0">
              <a:lnSpc>
                <a:spcPct val="100000"/>
              </a:lnSpc>
              <a:spcBef>
                <a:spcPts val="0"/>
              </a:spcBef>
              <a:buNone/>
            </a:pPr>
            <a:r>
              <a:rPr lang="en-US" sz="2000" dirty="0"/>
              <a:t>Boyle Co.</a:t>
            </a:r>
          </a:p>
          <a:p>
            <a:pPr marL="0" indent="0">
              <a:lnSpc>
                <a:spcPct val="100000"/>
              </a:lnSpc>
              <a:spcBef>
                <a:spcPts val="0"/>
              </a:spcBef>
              <a:buNone/>
            </a:pPr>
            <a:r>
              <a:rPr lang="en-US" sz="2000" dirty="0"/>
              <a:t>Breckinridge Co. Calloway Co.</a:t>
            </a:r>
          </a:p>
          <a:p>
            <a:pPr marL="0" indent="0">
              <a:lnSpc>
                <a:spcPct val="100000"/>
              </a:lnSpc>
              <a:spcBef>
                <a:spcPts val="0"/>
              </a:spcBef>
              <a:buNone/>
            </a:pPr>
            <a:r>
              <a:rPr lang="en-US" sz="2000" dirty="0"/>
              <a:t>Carroll Co.</a:t>
            </a:r>
          </a:p>
          <a:p>
            <a:pPr marL="0" indent="0">
              <a:lnSpc>
                <a:spcPct val="100000"/>
              </a:lnSpc>
              <a:spcBef>
                <a:spcPts val="0"/>
              </a:spcBef>
              <a:buNone/>
            </a:pPr>
            <a:r>
              <a:rPr lang="en-US" sz="2000" dirty="0"/>
              <a:t>Carter Co.</a:t>
            </a:r>
          </a:p>
          <a:p>
            <a:pPr marL="0" indent="0">
              <a:lnSpc>
                <a:spcPct val="100000"/>
              </a:lnSpc>
              <a:spcBef>
                <a:spcPts val="0"/>
              </a:spcBef>
              <a:buNone/>
            </a:pPr>
            <a:r>
              <a:rPr lang="en-US" sz="2000" dirty="0"/>
              <a:t>Clinton Co.</a:t>
            </a:r>
          </a:p>
          <a:p>
            <a:pPr marL="0" indent="0">
              <a:lnSpc>
                <a:spcPct val="100000"/>
              </a:lnSpc>
              <a:spcBef>
                <a:spcPts val="0"/>
              </a:spcBef>
              <a:buNone/>
            </a:pPr>
            <a:r>
              <a:rPr lang="en-US" sz="2000" dirty="0"/>
              <a:t>Cloverport Ind. Crittenden Co. Danville Ind.</a:t>
            </a:r>
          </a:p>
          <a:p>
            <a:pPr>
              <a:lnSpc>
                <a:spcPct val="0"/>
              </a:lnSpc>
              <a:spcBef>
                <a:spcPts val="0"/>
              </a:spcBef>
            </a:pPr>
            <a:endParaRPr lang="en-US" sz="2000" dirty="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Eminence Ind.</a:t>
            </a:r>
            <a:endParaRPr lang="en-US"/>
          </a:p>
          <a:p>
            <a:pPr marL="0" indent="0">
              <a:lnSpc>
                <a:spcPct val="100000"/>
              </a:lnSpc>
              <a:spcBef>
                <a:spcPts val="0"/>
              </a:spcBef>
              <a:buNone/>
            </a:pPr>
            <a:r>
              <a:rPr lang="en-US" sz="2000"/>
              <a:t>Floyd Co.</a:t>
            </a:r>
          </a:p>
          <a:p>
            <a:pPr marL="0" indent="0">
              <a:lnSpc>
                <a:spcPct val="100000"/>
              </a:lnSpc>
              <a:spcBef>
                <a:spcPts val="0"/>
              </a:spcBef>
              <a:buNone/>
            </a:pPr>
            <a:r>
              <a:rPr lang="en-US" sz="2000"/>
              <a:t>Frankfort Ind.</a:t>
            </a:r>
          </a:p>
          <a:p>
            <a:pPr marL="0" indent="0">
              <a:lnSpc>
                <a:spcPct val="100000"/>
              </a:lnSpc>
              <a:spcBef>
                <a:spcPts val="0"/>
              </a:spcBef>
              <a:buNone/>
            </a:pPr>
            <a:r>
              <a:rPr lang="en-US" sz="2000"/>
              <a:t>Franklin Co.</a:t>
            </a:r>
          </a:p>
          <a:p>
            <a:pPr marL="0" indent="0">
              <a:lnSpc>
                <a:spcPct val="100000"/>
              </a:lnSpc>
              <a:spcBef>
                <a:spcPts val="0"/>
              </a:spcBef>
              <a:buNone/>
            </a:pPr>
            <a:r>
              <a:rPr lang="en-US" sz="2000"/>
              <a:t>Graves Co.</a:t>
            </a:r>
          </a:p>
          <a:p>
            <a:pPr marL="0" indent="0">
              <a:lnSpc>
                <a:spcPct val="100000"/>
              </a:lnSpc>
              <a:spcBef>
                <a:spcPts val="0"/>
              </a:spcBef>
              <a:buNone/>
            </a:pPr>
            <a:r>
              <a:rPr lang="en-US" sz="2000"/>
              <a:t>Harrison Co.</a:t>
            </a:r>
          </a:p>
          <a:p>
            <a:pPr marL="0" indent="0">
              <a:lnSpc>
                <a:spcPct val="100000"/>
              </a:lnSpc>
              <a:spcBef>
                <a:spcPts val="0"/>
              </a:spcBef>
              <a:buNone/>
            </a:pPr>
            <a:r>
              <a:rPr lang="en-US" sz="2000"/>
              <a:t>Hazard Ind. Henderson Co.</a:t>
            </a:r>
          </a:p>
          <a:p>
            <a:pPr marL="0" indent="0">
              <a:lnSpc>
                <a:spcPct val="100000"/>
              </a:lnSpc>
              <a:spcBef>
                <a:spcPts val="0"/>
              </a:spcBef>
              <a:buNone/>
            </a:pPr>
            <a:r>
              <a:rPr lang="en-US" sz="2000"/>
              <a:t>Henry Co.</a:t>
            </a:r>
          </a:p>
          <a:p>
            <a:pPr marL="0" indent="0">
              <a:lnSpc>
                <a:spcPct val="100000"/>
              </a:lnSpc>
              <a:spcBef>
                <a:spcPts val="0"/>
              </a:spcBef>
              <a:buNone/>
            </a:pPr>
            <a:r>
              <a:rPr lang="en-US" sz="2000"/>
              <a:t>Knox Co.</a:t>
            </a:r>
          </a:p>
          <a:p>
            <a:pPr marL="0" indent="0">
              <a:lnSpc>
                <a:spcPct val="100000"/>
              </a:lnSpc>
              <a:spcBef>
                <a:spcPts val="0"/>
              </a:spcBef>
              <a:buNone/>
            </a:pPr>
            <a:r>
              <a:rPr lang="en-US" sz="2000"/>
              <a:t>LaRue Co.</a:t>
            </a:r>
          </a:p>
          <a:p>
            <a:pPr marL="0" indent="0">
              <a:lnSpc>
                <a:spcPct val="100000"/>
              </a:lnSpc>
              <a:spcBef>
                <a:spcPts val="0"/>
              </a:spcBef>
              <a:buNone/>
            </a:pPr>
            <a:endParaRPr lang="en-US" sz="200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000"/>
              <a:t> Lee Co.</a:t>
            </a:r>
            <a:endParaRPr lang="en-US"/>
          </a:p>
          <a:p>
            <a:pPr marL="0" indent="0">
              <a:lnSpc>
                <a:spcPct val="100000"/>
              </a:lnSpc>
              <a:spcBef>
                <a:spcPts val="100"/>
              </a:spcBef>
              <a:buNone/>
            </a:pPr>
            <a:r>
              <a:rPr lang="en-US" sz="2000"/>
              <a:t>Leslie Co.</a:t>
            </a:r>
          </a:p>
          <a:p>
            <a:pPr marL="0" indent="0">
              <a:lnSpc>
                <a:spcPct val="100000"/>
              </a:lnSpc>
              <a:spcBef>
                <a:spcPts val="100"/>
              </a:spcBef>
              <a:buNone/>
            </a:pPr>
            <a:r>
              <a:rPr lang="en-US" sz="2000"/>
              <a:t>Logan Co.</a:t>
            </a:r>
          </a:p>
          <a:p>
            <a:pPr marL="0" indent="0">
              <a:lnSpc>
                <a:spcPct val="100000"/>
              </a:lnSpc>
              <a:spcBef>
                <a:spcPts val="100"/>
              </a:spcBef>
              <a:buNone/>
            </a:pPr>
            <a:r>
              <a:rPr lang="en-US" sz="2000"/>
              <a:t>Madison Co.</a:t>
            </a:r>
          </a:p>
          <a:p>
            <a:pPr marL="0" indent="0">
              <a:lnSpc>
                <a:spcPct val="100000"/>
              </a:lnSpc>
              <a:spcBef>
                <a:spcPts val="100"/>
              </a:spcBef>
              <a:buNone/>
            </a:pPr>
            <a:r>
              <a:rPr lang="en-US" sz="2000"/>
              <a:t>Magoffin Co.</a:t>
            </a:r>
          </a:p>
          <a:p>
            <a:pPr marL="0" indent="0">
              <a:lnSpc>
                <a:spcPct val="100000"/>
              </a:lnSpc>
              <a:spcBef>
                <a:spcPts val="100"/>
              </a:spcBef>
              <a:buNone/>
            </a:pPr>
            <a:r>
              <a:rPr lang="en-US" sz="2000"/>
              <a:t>Mayfield Ind.</a:t>
            </a:r>
          </a:p>
          <a:p>
            <a:pPr marL="0" indent="0">
              <a:lnSpc>
                <a:spcPct val="100000"/>
              </a:lnSpc>
              <a:spcBef>
                <a:spcPts val="100"/>
              </a:spcBef>
              <a:buNone/>
            </a:pPr>
            <a:r>
              <a:rPr lang="en-US" sz="2000"/>
              <a:t>McCreary Co.</a:t>
            </a:r>
          </a:p>
          <a:p>
            <a:pPr marL="0" indent="0">
              <a:lnSpc>
                <a:spcPct val="100000"/>
              </a:lnSpc>
              <a:spcBef>
                <a:spcPts val="100"/>
              </a:spcBef>
              <a:buNone/>
            </a:pPr>
            <a:r>
              <a:rPr lang="en-US" sz="2000"/>
              <a:t>McLean Co.</a:t>
            </a:r>
          </a:p>
          <a:p>
            <a:pPr marL="0" indent="0">
              <a:lnSpc>
                <a:spcPct val="100000"/>
              </a:lnSpc>
              <a:spcBef>
                <a:spcPts val="100"/>
              </a:spcBef>
              <a:buNone/>
            </a:pPr>
            <a:r>
              <a:rPr lang="en-US" sz="2000"/>
              <a:t>Menifee Co.</a:t>
            </a:r>
          </a:p>
          <a:p>
            <a:pPr marL="0" indent="0">
              <a:lnSpc>
                <a:spcPct val="100000"/>
              </a:lnSpc>
              <a:spcBef>
                <a:spcPts val="100"/>
              </a:spcBef>
              <a:buNone/>
            </a:pPr>
            <a:r>
              <a:rPr lang="en-US" sz="2000"/>
              <a:t>Morgan Co.</a:t>
            </a:r>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Murray Ind.</a:t>
            </a:r>
            <a:endParaRPr lang="en-US"/>
          </a:p>
          <a:p>
            <a:pPr marL="0" indent="0">
              <a:lnSpc>
                <a:spcPct val="100000"/>
              </a:lnSpc>
              <a:spcBef>
                <a:spcPts val="0"/>
              </a:spcBef>
              <a:buNone/>
            </a:pPr>
            <a:r>
              <a:rPr lang="en-US" sz="2000"/>
              <a:t>Perry Co.</a:t>
            </a:r>
            <a:endParaRPr lang="en-US"/>
          </a:p>
          <a:p>
            <a:pPr marL="0" indent="0">
              <a:lnSpc>
                <a:spcPct val="100000"/>
              </a:lnSpc>
              <a:spcBef>
                <a:spcPts val="0"/>
              </a:spcBef>
              <a:buNone/>
            </a:pPr>
            <a:r>
              <a:rPr lang="en-US" sz="2000"/>
              <a:t>Rockcastle Co. Russell Co. Russellville Ind. Shelby Co. </a:t>
            </a:r>
          </a:p>
          <a:p>
            <a:pPr marL="0" indent="0">
              <a:lnSpc>
                <a:spcPct val="100000"/>
              </a:lnSpc>
              <a:spcBef>
                <a:spcPts val="0"/>
              </a:spcBef>
              <a:buNone/>
            </a:pPr>
            <a:r>
              <a:rPr lang="en-US" sz="2000"/>
              <a:t>Todd Co.</a:t>
            </a:r>
          </a:p>
          <a:p>
            <a:pPr marL="0" indent="0">
              <a:lnSpc>
                <a:spcPct val="100000"/>
              </a:lnSpc>
              <a:spcBef>
                <a:spcPts val="0"/>
              </a:spcBef>
              <a:buNone/>
            </a:pPr>
            <a:r>
              <a:rPr lang="en-US" sz="2000"/>
              <a:t>Union Co.</a:t>
            </a:r>
          </a:p>
          <a:p>
            <a:pPr marL="0" indent="0">
              <a:lnSpc>
                <a:spcPct val="100000"/>
              </a:lnSpc>
              <a:spcBef>
                <a:spcPts val="0"/>
              </a:spcBef>
              <a:buNone/>
            </a:pPr>
            <a:r>
              <a:rPr lang="en-US" sz="2000"/>
              <a:t>Washington Co.</a:t>
            </a:r>
          </a:p>
          <a:p>
            <a:pPr marL="0" indent="0">
              <a:lnSpc>
                <a:spcPct val="100000"/>
              </a:lnSpc>
              <a:spcBef>
                <a:spcPts val="0"/>
              </a:spcBef>
              <a:buNone/>
            </a:pPr>
            <a:r>
              <a:rPr lang="en-US" sz="2000"/>
              <a:t>Wolfe Co.</a:t>
            </a:r>
          </a:p>
        </p:txBody>
      </p:sp>
    </p:spTree>
    <p:extLst>
      <p:ext uri="{BB962C8B-B14F-4D97-AF65-F5344CB8AC3E}">
        <p14:creationId xmlns:p14="http://schemas.microsoft.com/office/powerpoint/2010/main" val="246867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John C. Gilbert, AIA, LEED AP</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Adair Co. </a:t>
            </a:r>
          </a:p>
          <a:p>
            <a:pPr marL="0" indent="0">
              <a:lnSpc>
                <a:spcPct val="100000"/>
              </a:lnSpc>
              <a:spcBef>
                <a:spcPts val="0"/>
              </a:spcBef>
              <a:buNone/>
            </a:pPr>
            <a:r>
              <a:rPr lang="en-US" sz="2000" dirty="0"/>
              <a:t>Allen Co. </a:t>
            </a:r>
          </a:p>
          <a:p>
            <a:pPr marL="0" indent="0">
              <a:lnSpc>
                <a:spcPct val="100000"/>
              </a:lnSpc>
              <a:spcBef>
                <a:spcPts val="0"/>
              </a:spcBef>
              <a:buNone/>
            </a:pPr>
            <a:r>
              <a:rPr lang="en-US" sz="2000" dirty="0"/>
              <a:t>Anderson Co.</a:t>
            </a:r>
          </a:p>
          <a:p>
            <a:pPr marL="0" indent="0">
              <a:lnSpc>
                <a:spcPct val="100000"/>
              </a:lnSpc>
              <a:spcBef>
                <a:spcPts val="0"/>
              </a:spcBef>
              <a:buNone/>
            </a:pPr>
            <a:r>
              <a:rPr lang="en-US" sz="2000" dirty="0"/>
              <a:t>Ashland Ind.</a:t>
            </a:r>
          </a:p>
          <a:p>
            <a:pPr marL="0" indent="0">
              <a:lnSpc>
                <a:spcPct val="100000"/>
              </a:lnSpc>
              <a:spcBef>
                <a:spcPts val="0"/>
              </a:spcBef>
              <a:buNone/>
            </a:pPr>
            <a:r>
              <a:rPr lang="en-US" sz="2000" dirty="0"/>
              <a:t>Boyd Co.</a:t>
            </a:r>
          </a:p>
          <a:p>
            <a:pPr marL="0" indent="0">
              <a:lnSpc>
                <a:spcPct val="100000"/>
              </a:lnSpc>
              <a:spcBef>
                <a:spcPts val="0"/>
              </a:spcBef>
              <a:buNone/>
            </a:pPr>
            <a:r>
              <a:rPr lang="en-US" sz="2000" dirty="0"/>
              <a:t>Breathitt Co.</a:t>
            </a:r>
          </a:p>
          <a:p>
            <a:pPr marL="0" indent="0">
              <a:lnSpc>
                <a:spcPct val="100000"/>
              </a:lnSpc>
              <a:spcBef>
                <a:spcPts val="0"/>
              </a:spcBef>
              <a:buNone/>
            </a:pPr>
            <a:r>
              <a:rPr lang="en-US" sz="2000" dirty="0"/>
              <a:t>Burgin Ind. </a:t>
            </a:r>
          </a:p>
          <a:p>
            <a:pPr marL="0" indent="0">
              <a:lnSpc>
                <a:spcPct val="100000"/>
              </a:lnSpc>
              <a:spcBef>
                <a:spcPts val="0"/>
              </a:spcBef>
              <a:buNone/>
            </a:pPr>
            <a:r>
              <a:rPr lang="en-US" sz="2000" dirty="0"/>
              <a:t>Casey Co.</a:t>
            </a:r>
          </a:p>
          <a:p>
            <a:pPr marL="0" indent="0">
              <a:lnSpc>
                <a:spcPct val="100000"/>
              </a:lnSpc>
              <a:spcBef>
                <a:spcPts val="0"/>
              </a:spcBef>
              <a:buNone/>
            </a:pPr>
            <a:r>
              <a:rPr lang="en-US" sz="2000" dirty="0"/>
              <a:t>Christian Co.</a:t>
            </a:r>
          </a:p>
          <a:p>
            <a:pPr marL="0" indent="0">
              <a:lnSpc>
                <a:spcPct val="100000"/>
              </a:lnSpc>
              <a:spcBef>
                <a:spcPts val="0"/>
              </a:spcBef>
              <a:buNone/>
            </a:pPr>
            <a:r>
              <a:rPr lang="en-US" sz="2000" dirty="0"/>
              <a:t>Clay Co.</a:t>
            </a:r>
          </a:p>
          <a:p>
            <a:pPr marL="0" indent="0">
              <a:lnSpc>
                <a:spcPct val="100000"/>
              </a:lnSpc>
              <a:spcBef>
                <a:spcPts val="0"/>
              </a:spcBef>
              <a:buNone/>
            </a:pPr>
            <a:endParaRPr lang="en-US" sz="2200" dirty="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dirty="0">
                <a:ea typeface="+mn-lt"/>
                <a:cs typeface="+mn-lt"/>
              </a:rPr>
              <a:t>Cumberland Co.</a:t>
            </a:r>
            <a:endParaRPr lang="en-US" dirty="0">
              <a:ea typeface="+mn-lt"/>
              <a:cs typeface="+mn-lt"/>
            </a:endParaRPr>
          </a:p>
          <a:p>
            <a:pPr indent="0">
              <a:lnSpc>
                <a:spcPct val="100000"/>
              </a:lnSpc>
              <a:spcBef>
                <a:spcPts val="0"/>
              </a:spcBef>
              <a:buNone/>
            </a:pPr>
            <a:r>
              <a:rPr lang="en-US" sz="2000" dirty="0">
                <a:ea typeface="+mn-lt"/>
                <a:cs typeface="+mn-lt"/>
              </a:rPr>
              <a:t>Elizabethtown Ind. </a:t>
            </a:r>
            <a:endParaRPr lang="en-US" dirty="0">
              <a:ea typeface="+mn-lt"/>
              <a:cs typeface="+mn-lt"/>
            </a:endParaRPr>
          </a:p>
          <a:p>
            <a:pPr indent="0">
              <a:lnSpc>
                <a:spcPct val="100000"/>
              </a:lnSpc>
              <a:spcBef>
                <a:spcPts val="0"/>
              </a:spcBef>
              <a:buNone/>
            </a:pPr>
            <a:r>
              <a:rPr lang="en-US" sz="2000" dirty="0">
                <a:ea typeface="+mn-lt"/>
                <a:cs typeface="+mn-lt"/>
              </a:rPr>
              <a:t>Elliott Co. </a:t>
            </a:r>
            <a:endParaRPr lang="en-US" dirty="0"/>
          </a:p>
          <a:p>
            <a:pPr indent="0">
              <a:lnSpc>
                <a:spcPct val="100000"/>
              </a:lnSpc>
              <a:spcBef>
                <a:spcPts val="0"/>
              </a:spcBef>
              <a:buNone/>
            </a:pPr>
            <a:r>
              <a:rPr lang="en-US" sz="2000" dirty="0">
                <a:ea typeface="+mn-lt"/>
                <a:cs typeface="+mn-lt"/>
              </a:rPr>
              <a:t>Estill Co.</a:t>
            </a:r>
            <a:endParaRPr lang="en-US" dirty="0">
              <a:ea typeface="+mn-lt"/>
              <a:cs typeface="+mn-lt"/>
            </a:endParaRPr>
          </a:p>
          <a:p>
            <a:pPr indent="0">
              <a:lnSpc>
                <a:spcPct val="100000"/>
              </a:lnSpc>
              <a:spcBef>
                <a:spcPts val="0"/>
              </a:spcBef>
              <a:buNone/>
            </a:pPr>
            <a:r>
              <a:rPr lang="en-US" sz="2000" dirty="0">
                <a:ea typeface="+mn-lt"/>
                <a:cs typeface="+mn-lt"/>
              </a:rPr>
              <a:t>Fairview Ind.</a:t>
            </a:r>
            <a:endParaRPr lang="en-US" dirty="0">
              <a:ea typeface="+mn-lt"/>
              <a:cs typeface="+mn-lt"/>
            </a:endParaRPr>
          </a:p>
          <a:p>
            <a:pPr indent="0">
              <a:lnSpc>
                <a:spcPct val="100000"/>
              </a:lnSpc>
              <a:spcBef>
                <a:spcPts val="0"/>
              </a:spcBef>
              <a:buNone/>
            </a:pPr>
            <a:r>
              <a:rPr lang="en-US" sz="2000" dirty="0">
                <a:ea typeface="+mn-lt"/>
                <a:cs typeface="+mn-lt"/>
              </a:rPr>
              <a:t>Fayette Co. </a:t>
            </a:r>
            <a:endParaRPr lang="en-US" dirty="0"/>
          </a:p>
          <a:p>
            <a:pPr indent="0">
              <a:lnSpc>
                <a:spcPct val="100000"/>
              </a:lnSpc>
              <a:spcBef>
                <a:spcPts val="0"/>
              </a:spcBef>
              <a:buNone/>
            </a:pPr>
            <a:r>
              <a:rPr lang="en-US" sz="2000" dirty="0">
                <a:ea typeface="+mn-lt"/>
                <a:cs typeface="+mn-lt"/>
              </a:rPr>
              <a:t>Fulton Co.</a:t>
            </a:r>
            <a:endParaRPr lang="en-US" dirty="0">
              <a:ea typeface="+mn-lt"/>
              <a:cs typeface="+mn-lt"/>
            </a:endParaRPr>
          </a:p>
          <a:p>
            <a:pPr indent="0">
              <a:lnSpc>
                <a:spcPct val="100000"/>
              </a:lnSpc>
              <a:spcBef>
                <a:spcPts val="0"/>
              </a:spcBef>
              <a:buNone/>
            </a:pPr>
            <a:r>
              <a:rPr lang="en-US" sz="2000" dirty="0">
                <a:ea typeface="+mn-lt"/>
                <a:cs typeface="+mn-lt"/>
              </a:rPr>
              <a:t>Fulton Ind.</a:t>
            </a:r>
            <a:endParaRPr lang="en-US" dirty="0"/>
          </a:p>
          <a:p>
            <a:pPr indent="0">
              <a:lnSpc>
                <a:spcPct val="100000"/>
              </a:lnSpc>
              <a:spcBef>
                <a:spcPts val="0"/>
              </a:spcBef>
              <a:buNone/>
            </a:pPr>
            <a:r>
              <a:rPr lang="en-US" sz="2000" dirty="0">
                <a:ea typeface="+mn-lt"/>
                <a:cs typeface="+mn-lt"/>
              </a:rPr>
              <a:t>Gallatin Co.</a:t>
            </a:r>
            <a:endParaRPr lang="en-US" dirty="0">
              <a:ea typeface="+mn-lt"/>
              <a:cs typeface="+mn-lt"/>
            </a:endParaRPr>
          </a:p>
          <a:p>
            <a:pPr indent="0">
              <a:lnSpc>
                <a:spcPct val="100000"/>
              </a:lnSpc>
              <a:spcBef>
                <a:spcPts val="0"/>
              </a:spcBef>
              <a:buNone/>
            </a:pPr>
            <a:r>
              <a:rPr lang="en-US" sz="2000" dirty="0">
                <a:ea typeface="+mn-lt"/>
                <a:cs typeface="+mn-lt"/>
              </a:rPr>
              <a:t>Green Co.</a:t>
            </a:r>
            <a:endParaRPr lang="en-US" dirty="0">
              <a:ea typeface="+mn-lt"/>
              <a:cs typeface="+mn-lt"/>
            </a:endParaRPr>
          </a:p>
          <a:p>
            <a:pPr indent="0">
              <a:lnSpc>
                <a:spcPct val="100000"/>
              </a:lnSpc>
              <a:spcBef>
                <a:spcPts val="0"/>
              </a:spcBef>
              <a:buNone/>
            </a:pPr>
            <a:r>
              <a:rPr lang="en-US" sz="2000" dirty="0">
                <a:ea typeface="+mn-lt"/>
                <a:cs typeface="+mn-lt"/>
              </a:rPr>
              <a:t>Greenup Co. </a:t>
            </a:r>
            <a:endParaRPr lang="en-US" dirty="0"/>
          </a:p>
          <a:p>
            <a:pPr indent="0">
              <a:lnSpc>
                <a:spcPct val="100000"/>
              </a:lnSpc>
              <a:spcBef>
                <a:spcPts val="0"/>
              </a:spcBef>
              <a:buNone/>
            </a:pPr>
            <a:endParaRPr lang="en-US" sz="20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ea typeface="+mn-lt"/>
                <a:cs typeface="+mn-lt"/>
              </a:rPr>
              <a:t>Hancock Co. </a:t>
            </a:r>
            <a:endParaRPr lang="en-US" sz="2000" dirty="0"/>
          </a:p>
          <a:p>
            <a:pPr marL="0" indent="0">
              <a:lnSpc>
                <a:spcPct val="100000"/>
              </a:lnSpc>
              <a:spcBef>
                <a:spcPts val="0"/>
              </a:spcBef>
              <a:buNone/>
            </a:pPr>
            <a:r>
              <a:rPr lang="en-US" sz="2000" dirty="0">
                <a:ea typeface="+mn-lt"/>
                <a:cs typeface="+mn-lt"/>
              </a:rPr>
              <a:t>Hardin Co. </a:t>
            </a:r>
            <a:endParaRPr lang="en-US" sz="2000" dirty="0"/>
          </a:p>
          <a:p>
            <a:pPr marL="0" indent="0">
              <a:lnSpc>
                <a:spcPct val="100000"/>
              </a:lnSpc>
              <a:spcBef>
                <a:spcPts val="0"/>
              </a:spcBef>
              <a:buNone/>
            </a:pPr>
            <a:r>
              <a:rPr lang="en-US" sz="2000" dirty="0">
                <a:ea typeface="+mn-lt"/>
                <a:cs typeface="+mn-lt"/>
              </a:rPr>
              <a:t>Hickman Co.</a:t>
            </a:r>
            <a:endParaRPr lang="en-US" sz="2000" dirty="0"/>
          </a:p>
          <a:p>
            <a:pPr marL="0" indent="0">
              <a:lnSpc>
                <a:spcPct val="100000"/>
              </a:lnSpc>
              <a:spcBef>
                <a:spcPts val="0"/>
              </a:spcBef>
              <a:buNone/>
            </a:pPr>
            <a:r>
              <a:rPr lang="en-US" sz="2000" dirty="0">
                <a:ea typeface="+mn-lt"/>
                <a:cs typeface="+mn-lt"/>
              </a:rPr>
              <a:t>Jackson Ind. </a:t>
            </a:r>
            <a:endParaRPr lang="en-US" sz="2000" dirty="0"/>
          </a:p>
          <a:p>
            <a:pPr marL="0" indent="0">
              <a:lnSpc>
                <a:spcPct val="100000"/>
              </a:lnSpc>
              <a:spcBef>
                <a:spcPts val="0"/>
              </a:spcBef>
              <a:buNone/>
            </a:pPr>
            <a:r>
              <a:rPr lang="en-US" sz="2000" dirty="0">
                <a:ea typeface="+mn-lt"/>
                <a:cs typeface="+mn-lt"/>
              </a:rPr>
              <a:t>Jenkins Ind.</a:t>
            </a:r>
            <a:endParaRPr lang="en-US" sz="2000" dirty="0"/>
          </a:p>
          <a:p>
            <a:pPr marL="0" indent="0">
              <a:lnSpc>
                <a:spcPct val="100000"/>
              </a:lnSpc>
              <a:spcBef>
                <a:spcPts val="0"/>
              </a:spcBef>
              <a:buNone/>
            </a:pPr>
            <a:r>
              <a:rPr lang="en-US" sz="2000" dirty="0">
                <a:ea typeface="+mn-lt"/>
                <a:cs typeface="+mn-lt"/>
              </a:rPr>
              <a:t>Johnson Co.</a:t>
            </a:r>
            <a:endParaRPr lang="en-US" sz="2000" dirty="0"/>
          </a:p>
          <a:p>
            <a:pPr marL="0" indent="0">
              <a:lnSpc>
                <a:spcPct val="100000"/>
              </a:lnSpc>
              <a:spcBef>
                <a:spcPts val="0"/>
              </a:spcBef>
              <a:buNone/>
            </a:pPr>
            <a:r>
              <a:rPr lang="en-US" sz="2000" dirty="0">
                <a:ea typeface="+mn-lt"/>
                <a:cs typeface="+mn-lt"/>
              </a:rPr>
              <a:t>Lawrence Co.</a:t>
            </a:r>
            <a:endParaRPr lang="en-US" sz="2000" dirty="0"/>
          </a:p>
          <a:p>
            <a:pPr marL="0" indent="0">
              <a:lnSpc>
                <a:spcPct val="100000"/>
              </a:lnSpc>
              <a:spcBef>
                <a:spcPts val="0"/>
              </a:spcBef>
              <a:buNone/>
            </a:pPr>
            <a:r>
              <a:rPr lang="en-US" sz="2000" dirty="0">
                <a:ea typeface="+mn-lt"/>
                <a:cs typeface="+mn-lt"/>
              </a:rPr>
              <a:t>Letcher Co.</a:t>
            </a:r>
            <a:endParaRPr lang="en-US" sz="2000" dirty="0"/>
          </a:p>
          <a:p>
            <a:pPr marL="0" indent="0">
              <a:lnSpc>
                <a:spcPct val="100000"/>
              </a:lnSpc>
              <a:spcBef>
                <a:spcPts val="0"/>
              </a:spcBef>
              <a:buNone/>
            </a:pPr>
            <a:r>
              <a:rPr lang="en-US" sz="2000" dirty="0">
                <a:ea typeface="+mn-lt"/>
                <a:cs typeface="+mn-lt"/>
              </a:rPr>
              <a:t>Lincoln Co.</a:t>
            </a:r>
            <a:endParaRPr lang="en-US" sz="2000" dirty="0"/>
          </a:p>
          <a:p>
            <a:pPr marL="0" indent="0">
              <a:lnSpc>
                <a:spcPct val="100000"/>
              </a:lnSpc>
              <a:spcBef>
                <a:spcPts val="0"/>
              </a:spcBef>
              <a:buNone/>
            </a:pPr>
            <a:r>
              <a:rPr lang="en-US" sz="2000" dirty="0">
                <a:ea typeface="+mn-lt"/>
                <a:cs typeface="+mn-lt"/>
              </a:rPr>
              <a:t>Lyon Co. </a:t>
            </a:r>
            <a:endParaRPr lang="en-US" sz="2000" dirty="0"/>
          </a:p>
          <a:p>
            <a:pPr marL="0" indent="0">
              <a:lnSpc>
                <a:spcPct val="100000"/>
              </a:lnSpc>
              <a:spcBef>
                <a:spcPts val="0"/>
              </a:spcBef>
              <a:buNone/>
            </a:pPr>
            <a:r>
              <a:rPr lang="en-US" sz="2000" dirty="0">
                <a:ea typeface="+mn-lt"/>
                <a:cs typeface="+mn-lt"/>
              </a:rPr>
              <a:t>Marion Co.</a:t>
            </a:r>
            <a:endParaRPr lang="en-US" sz="2000" dirty="0"/>
          </a:p>
          <a:p>
            <a:pPr marL="0" indent="0">
              <a:lnSpc>
                <a:spcPct val="100000"/>
              </a:lnSpc>
              <a:spcBef>
                <a:spcPts val="0"/>
              </a:spcBef>
              <a:buNone/>
            </a:pPr>
            <a:endParaRPr lang="en-US" sz="2000" dirty="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McCracken Co. </a:t>
            </a:r>
          </a:p>
          <a:p>
            <a:pPr marL="0" indent="0">
              <a:lnSpc>
                <a:spcPct val="100000"/>
              </a:lnSpc>
              <a:spcBef>
                <a:spcPts val="0"/>
              </a:spcBef>
              <a:buNone/>
            </a:pPr>
            <a:r>
              <a:rPr lang="en-US" sz="2000" dirty="0"/>
              <a:t>Mercer Co.</a:t>
            </a:r>
          </a:p>
          <a:p>
            <a:pPr marL="0" indent="0">
              <a:lnSpc>
                <a:spcPct val="100000"/>
              </a:lnSpc>
              <a:spcBef>
                <a:spcPts val="0"/>
              </a:spcBef>
              <a:buNone/>
            </a:pPr>
            <a:r>
              <a:rPr lang="en-US" sz="2000" dirty="0"/>
              <a:t>Metcalfe Co.</a:t>
            </a:r>
          </a:p>
          <a:p>
            <a:pPr marL="0" indent="0">
              <a:lnSpc>
                <a:spcPct val="100000"/>
              </a:lnSpc>
              <a:spcBef>
                <a:spcPts val="0"/>
              </a:spcBef>
              <a:buNone/>
            </a:pPr>
            <a:r>
              <a:rPr lang="en-US" sz="2000" dirty="0"/>
              <a:t>Monroe Co.</a:t>
            </a:r>
          </a:p>
          <a:p>
            <a:pPr marL="0" indent="0">
              <a:lnSpc>
                <a:spcPct val="100000"/>
              </a:lnSpc>
              <a:spcBef>
                <a:spcPts val="0"/>
              </a:spcBef>
              <a:buNone/>
            </a:pPr>
            <a:r>
              <a:rPr lang="en-US" sz="2000" dirty="0"/>
              <a:t>Montgomery Co.</a:t>
            </a:r>
          </a:p>
          <a:p>
            <a:pPr marL="0" indent="0">
              <a:lnSpc>
                <a:spcPct val="100000"/>
              </a:lnSpc>
              <a:spcBef>
                <a:spcPts val="0"/>
              </a:spcBef>
              <a:buNone/>
            </a:pPr>
            <a:r>
              <a:rPr lang="en-US" sz="2000" dirty="0"/>
              <a:t>Paducah Ind. </a:t>
            </a:r>
          </a:p>
          <a:p>
            <a:pPr marL="0" indent="0">
              <a:lnSpc>
                <a:spcPct val="100000"/>
              </a:lnSpc>
              <a:spcBef>
                <a:spcPts val="0"/>
              </a:spcBef>
              <a:buNone/>
            </a:pPr>
            <a:r>
              <a:rPr lang="en-US" sz="2000" dirty="0"/>
              <a:t>Paintsville Ind. </a:t>
            </a:r>
            <a:endParaRPr lang="en-US" dirty="0"/>
          </a:p>
          <a:p>
            <a:pPr marL="0" indent="0">
              <a:lnSpc>
                <a:spcPct val="100000"/>
              </a:lnSpc>
              <a:spcBef>
                <a:spcPts val="0"/>
              </a:spcBef>
              <a:buNone/>
            </a:pPr>
            <a:r>
              <a:rPr lang="en-US" sz="2000" dirty="0"/>
              <a:t>Powell Co. </a:t>
            </a:r>
          </a:p>
          <a:p>
            <a:pPr marL="0" indent="0">
              <a:lnSpc>
                <a:spcPct val="100000"/>
              </a:lnSpc>
              <a:spcBef>
                <a:spcPts val="0"/>
              </a:spcBef>
              <a:buNone/>
            </a:pPr>
            <a:r>
              <a:rPr lang="en-US" sz="2000" dirty="0"/>
              <a:t>Raceland-Worthington Ind. Russell Ind. </a:t>
            </a:r>
          </a:p>
          <a:p>
            <a:pPr marL="0" indent="0">
              <a:lnSpc>
                <a:spcPct val="100000"/>
              </a:lnSpc>
              <a:spcBef>
                <a:spcPts val="0"/>
              </a:spcBef>
              <a:buNone/>
            </a:pPr>
            <a:r>
              <a:rPr lang="en-US" sz="2000" dirty="0"/>
              <a:t>Webster Co.</a:t>
            </a:r>
            <a:endParaRPr lang="en-US" dirty="0"/>
          </a:p>
          <a:p>
            <a:pPr marL="0" indent="0">
              <a:lnSpc>
                <a:spcPct val="0"/>
              </a:lnSpc>
              <a:spcBef>
                <a:spcPts val="0"/>
              </a:spcBef>
              <a:buNone/>
            </a:pPr>
            <a:br>
              <a:rPr lang="en-US" dirty="0"/>
            </a:br>
            <a:endParaRPr lang="en-US" sz="2000" dirty="0"/>
          </a:p>
        </p:txBody>
      </p:sp>
    </p:spTree>
    <p:extLst>
      <p:ext uri="{BB962C8B-B14F-4D97-AF65-F5344CB8AC3E}">
        <p14:creationId xmlns:p14="http://schemas.microsoft.com/office/powerpoint/2010/main" val="13005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92D-9C29-ECC8-5C6B-D8858EC3F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8A5CA-A437-AF74-E52B-7D24B2463279}"/>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090C6294-6482-5D41-217A-BA1CE4E0117B}"/>
              </a:ext>
            </a:extLst>
          </p:cNvPr>
          <p:cNvSpPr>
            <a:spLocks noGrp="1"/>
          </p:cNvSpPr>
          <p:nvPr>
            <p:ph idx="1"/>
          </p:nvPr>
        </p:nvSpPr>
        <p:spPr>
          <a:xfrm>
            <a:off x="665922" y="1043992"/>
            <a:ext cx="11169140" cy="1332094"/>
          </a:xfrm>
        </p:spPr>
        <p:txBody>
          <a:bodyPr>
            <a:noAutofit/>
          </a:bodyPr>
          <a:lstStyle/>
          <a:p>
            <a:pPr lvl="0">
              <a:buFont typeface="Wingdings" panose="05000000000000000000" pitchFamily="2" charset="2"/>
              <a:buChar char="§"/>
            </a:pPr>
            <a:r>
              <a:rPr lang="en-US" sz="2000" b="1" dirty="0"/>
              <a:t>Name:</a:t>
            </a:r>
            <a:r>
              <a:rPr lang="en-US" sz="2000" dirty="0"/>
              <a:t> Teresa Hester, NCIDQ, KYCID</a:t>
            </a:r>
          </a:p>
          <a:p>
            <a:pPr lvl="0">
              <a:buFont typeface="Wingdings" panose="05000000000000000000" pitchFamily="2" charset="2"/>
              <a:buChar char="§"/>
            </a:pPr>
            <a:r>
              <a:rPr lang="en-US" sz="2000" b="1" dirty="0"/>
              <a:t>Position:</a:t>
            </a:r>
            <a:r>
              <a:rPr lang="en-US" sz="2000" dirty="0"/>
              <a:t> Capital Construction Project Administrator (aka Project Manager)</a:t>
            </a:r>
          </a:p>
          <a:p>
            <a:pPr lvl="0">
              <a:buFont typeface="Wingdings" panose="05000000000000000000" pitchFamily="2" charset="2"/>
              <a:buChar char="§"/>
            </a:pPr>
            <a:r>
              <a:rPr lang="en-US" sz="2000" b="1" dirty="0"/>
              <a:t>KDE Experience: </a:t>
            </a:r>
            <a:r>
              <a:rPr lang="en-US" sz="2000" dirty="0"/>
              <a:t>3 years plus other government agency experience</a:t>
            </a:r>
          </a:p>
        </p:txBody>
      </p:sp>
      <p:sp>
        <p:nvSpPr>
          <p:cNvPr id="6" name="Content Placeholder 2">
            <a:extLst>
              <a:ext uri="{FF2B5EF4-FFF2-40B4-BE49-F238E27FC236}">
                <a16:creationId xmlns:a16="http://schemas.microsoft.com/office/drawing/2014/main" id="{9CCD6816-42ED-13AF-C772-6A36EF103C48}"/>
              </a:ext>
            </a:extLst>
          </p:cNvPr>
          <p:cNvSpPr txBox="1">
            <a:spLocks/>
          </p:cNvSpPr>
          <p:nvPr/>
        </p:nvSpPr>
        <p:spPr>
          <a:xfrm>
            <a:off x="667336" y="2361108"/>
            <a:ext cx="2808731"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ea typeface="+mn-lt"/>
                <a:cs typeface="+mn-lt"/>
              </a:rPr>
              <a:t>Anchorage Ind.</a:t>
            </a:r>
            <a:endParaRPr lang="en-US" sz="2000" dirty="0"/>
          </a:p>
          <a:p>
            <a:pPr marL="0" indent="0">
              <a:lnSpc>
                <a:spcPct val="100000"/>
              </a:lnSpc>
              <a:spcBef>
                <a:spcPts val="0"/>
              </a:spcBef>
              <a:buNone/>
            </a:pPr>
            <a:r>
              <a:rPr lang="en-US" sz="2000" dirty="0">
                <a:ea typeface="+mn-lt"/>
                <a:cs typeface="+mn-lt"/>
              </a:rPr>
              <a:t>Ballard Co.</a:t>
            </a:r>
            <a:endParaRPr lang="en-US" sz="2000" dirty="0"/>
          </a:p>
          <a:p>
            <a:pPr marL="0" indent="0">
              <a:lnSpc>
                <a:spcPct val="100000"/>
              </a:lnSpc>
              <a:spcBef>
                <a:spcPts val="0"/>
              </a:spcBef>
              <a:buNone/>
            </a:pPr>
            <a:r>
              <a:rPr lang="en-US" sz="2000" dirty="0">
                <a:ea typeface="+mn-lt"/>
                <a:cs typeface="+mn-lt"/>
              </a:rPr>
              <a:t>Barren Co.</a:t>
            </a:r>
            <a:endParaRPr lang="en-US" sz="2000" dirty="0"/>
          </a:p>
          <a:p>
            <a:pPr marL="0" indent="0">
              <a:lnSpc>
                <a:spcPct val="100000"/>
              </a:lnSpc>
              <a:spcBef>
                <a:spcPts val="0"/>
              </a:spcBef>
              <a:buNone/>
            </a:pPr>
            <a:r>
              <a:rPr lang="en-US" sz="2000" dirty="0">
                <a:ea typeface="+mn-lt"/>
                <a:cs typeface="+mn-lt"/>
              </a:rPr>
              <a:t>Bath Co.</a:t>
            </a:r>
            <a:endParaRPr lang="en-US" sz="2000" dirty="0"/>
          </a:p>
          <a:p>
            <a:pPr marL="0" indent="0">
              <a:lnSpc>
                <a:spcPct val="100000"/>
              </a:lnSpc>
              <a:spcBef>
                <a:spcPts val="0"/>
              </a:spcBef>
              <a:buNone/>
            </a:pPr>
            <a:r>
              <a:rPr lang="en-US" sz="2000" dirty="0">
                <a:ea typeface="+mn-lt"/>
                <a:cs typeface="+mn-lt"/>
              </a:rPr>
              <a:t>Bell Co.</a:t>
            </a:r>
            <a:endParaRPr lang="en-US" sz="2000" dirty="0"/>
          </a:p>
          <a:p>
            <a:pPr marL="0" indent="0">
              <a:lnSpc>
                <a:spcPct val="100000"/>
              </a:lnSpc>
              <a:spcBef>
                <a:spcPts val="0"/>
              </a:spcBef>
              <a:buNone/>
            </a:pPr>
            <a:r>
              <a:rPr lang="en-US" sz="2000" dirty="0">
                <a:ea typeface="+mn-lt"/>
                <a:cs typeface="+mn-lt"/>
              </a:rPr>
              <a:t>Bourbon Co.</a:t>
            </a:r>
            <a:endParaRPr lang="en-US" sz="2000" dirty="0"/>
          </a:p>
          <a:p>
            <a:pPr marL="0" indent="0">
              <a:lnSpc>
                <a:spcPct val="100000"/>
              </a:lnSpc>
              <a:spcBef>
                <a:spcPts val="0"/>
              </a:spcBef>
              <a:buNone/>
            </a:pPr>
            <a:r>
              <a:rPr lang="en-US" sz="2000" dirty="0">
                <a:ea typeface="+mn-lt"/>
                <a:cs typeface="+mn-lt"/>
              </a:rPr>
              <a:t>Bullitt Co.</a:t>
            </a:r>
            <a:endParaRPr lang="en-US" sz="2000" dirty="0"/>
          </a:p>
          <a:p>
            <a:pPr marL="0" indent="0">
              <a:lnSpc>
                <a:spcPct val="100000"/>
              </a:lnSpc>
              <a:spcBef>
                <a:spcPts val="0"/>
              </a:spcBef>
              <a:buNone/>
            </a:pPr>
            <a:r>
              <a:rPr lang="en-US" sz="2000" dirty="0">
                <a:ea typeface="+mn-lt"/>
                <a:cs typeface="+mn-lt"/>
              </a:rPr>
              <a:t>Butler Co.</a:t>
            </a:r>
            <a:endParaRPr lang="en-US" sz="2000" dirty="0"/>
          </a:p>
          <a:p>
            <a:pPr marL="0" indent="0">
              <a:lnSpc>
                <a:spcPct val="100000"/>
              </a:lnSpc>
              <a:spcBef>
                <a:spcPts val="0"/>
              </a:spcBef>
              <a:buNone/>
            </a:pPr>
            <a:r>
              <a:rPr lang="en-US" sz="2000" dirty="0">
                <a:ea typeface="+mn-lt"/>
                <a:cs typeface="+mn-lt"/>
              </a:rPr>
              <a:t>Campbellsville Ind. Carlisle Co.</a:t>
            </a:r>
            <a:endParaRPr lang="en-US" sz="2000" dirty="0"/>
          </a:p>
          <a:p>
            <a:pPr marL="0" indent="0">
              <a:lnSpc>
                <a:spcPct val="100000"/>
              </a:lnSpc>
              <a:spcBef>
                <a:spcPts val="0"/>
              </a:spcBef>
              <a:buNone/>
            </a:pPr>
            <a:r>
              <a:rPr lang="en-US" sz="2000" dirty="0">
                <a:ea typeface="+mn-lt"/>
                <a:cs typeface="+mn-lt"/>
              </a:rPr>
              <a:t>Caverna Ind.</a:t>
            </a:r>
            <a:endParaRPr lang="en-US" sz="2000" dirty="0"/>
          </a:p>
          <a:p>
            <a:pPr marL="0" indent="0">
              <a:lnSpc>
                <a:spcPct val="120000"/>
              </a:lnSpc>
              <a:spcBef>
                <a:spcPts val="0"/>
              </a:spcBef>
              <a:buNone/>
            </a:pPr>
            <a:endParaRPr lang="en-US" sz="2000" dirty="0"/>
          </a:p>
          <a:p>
            <a:pPr indent="0">
              <a:lnSpc>
                <a:spcPct val="120000"/>
              </a:lnSpc>
              <a:spcBef>
                <a:spcPts val="0"/>
              </a:spcBef>
            </a:pPr>
            <a:endParaRPr lang="en-US" sz="2200" dirty="0"/>
          </a:p>
        </p:txBody>
      </p:sp>
      <p:sp>
        <p:nvSpPr>
          <p:cNvPr id="8" name="Content Placeholder 2">
            <a:extLst>
              <a:ext uri="{FF2B5EF4-FFF2-40B4-BE49-F238E27FC236}">
                <a16:creationId xmlns:a16="http://schemas.microsoft.com/office/drawing/2014/main" id="{78368C40-697E-F514-1D72-90B19FBE2BA6}"/>
              </a:ext>
            </a:extLst>
          </p:cNvPr>
          <p:cNvSpPr txBox="1">
            <a:spLocks/>
          </p:cNvSpPr>
          <p:nvPr/>
        </p:nvSpPr>
        <p:spPr>
          <a:xfrm>
            <a:off x="3227154" y="2361107"/>
            <a:ext cx="2872456"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a:t>Clark Co.</a:t>
            </a:r>
            <a:endParaRPr lang="en-US"/>
          </a:p>
          <a:p>
            <a:pPr marL="0" indent="0">
              <a:lnSpc>
                <a:spcPct val="100000"/>
              </a:lnSpc>
              <a:spcBef>
                <a:spcPts val="0"/>
              </a:spcBef>
              <a:buNone/>
            </a:pPr>
            <a:r>
              <a:rPr lang="en-US" sz="2200"/>
              <a:t>Corbin Ind.</a:t>
            </a:r>
            <a:endParaRPr lang="en-US"/>
          </a:p>
          <a:p>
            <a:pPr marL="0" indent="0">
              <a:lnSpc>
                <a:spcPct val="100000"/>
              </a:lnSpc>
              <a:spcBef>
                <a:spcPts val="0"/>
              </a:spcBef>
              <a:buNone/>
            </a:pPr>
            <a:r>
              <a:rPr lang="en-US" sz="2200"/>
              <a:t>Daviess Co.</a:t>
            </a:r>
            <a:endParaRPr lang="en-US"/>
          </a:p>
          <a:p>
            <a:pPr marL="0" indent="0">
              <a:lnSpc>
                <a:spcPct val="100000"/>
              </a:lnSpc>
              <a:spcBef>
                <a:spcPts val="0"/>
              </a:spcBef>
              <a:buNone/>
            </a:pPr>
            <a:r>
              <a:rPr lang="en-US" sz="2200"/>
              <a:t>East Bernstadt Ind.</a:t>
            </a:r>
            <a:endParaRPr lang="en-US"/>
          </a:p>
          <a:p>
            <a:pPr marL="0" indent="0">
              <a:lnSpc>
                <a:spcPct val="100000"/>
              </a:lnSpc>
              <a:spcBef>
                <a:spcPts val="0"/>
              </a:spcBef>
              <a:buNone/>
            </a:pPr>
            <a:r>
              <a:rPr lang="en-US" sz="2200"/>
              <a:t>Fleming Co.</a:t>
            </a:r>
            <a:endParaRPr lang="en-US"/>
          </a:p>
          <a:p>
            <a:pPr marL="0" indent="0">
              <a:lnSpc>
                <a:spcPct val="100000"/>
              </a:lnSpc>
              <a:spcBef>
                <a:spcPts val="0"/>
              </a:spcBef>
              <a:buNone/>
            </a:pPr>
            <a:r>
              <a:rPr lang="en-US" sz="2200"/>
              <a:t>Glasgow Ind.</a:t>
            </a:r>
            <a:endParaRPr lang="en-US"/>
          </a:p>
          <a:p>
            <a:pPr marL="0" indent="0">
              <a:lnSpc>
                <a:spcPct val="100000"/>
              </a:lnSpc>
              <a:spcBef>
                <a:spcPts val="0"/>
              </a:spcBef>
              <a:buNone/>
            </a:pPr>
            <a:r>
              <a:rPr lang="en-US" sz="2200"/>
              <a:t>Harlan Co.</a:t>
            </a:r>
            <a:endParaRPr lang="en-US"/>
          </a:p>
          <a:p>
            <a:pPr marL="0" indent="0">
              <a:lnSpc>
                <a:spcPct val="100000"/>
              </a:lnSpc>
              <a:spcBef>
                <a:spcPts val="0"/>
              </a:spcBef>
              <a:buNone/>
            </a:pPr>
            <a:r>
              <a:rPr lang="en-US" sz="2200"/>
              <a:t>Harlan Ind.</a:t>
            </a:r>
            <a:endParaRPr lang="en-US"/>
          </a:p>
          <a:p>
            <a:pPr marL="0" indent="0">
              <a:lnSpc>
                <a:spcPct val="100000"/>
              </a:lnSpc>
              <a:spcBef>
                <a:spcPts val="0"/>
              </a:spcBef>
              <a:buNone/>
            </a:pPr>
            <a:r>
              <a:rPr lang="en-US" sz="2200"/>
              <a:t>Hart Co.</a:t>
            </a:r>
            <a:endParaRPr lang="en-US"/>
          </a:p>
          <a:p>
            <a:pPr marL="0" indent="0">
              <a:lnSpc>
                <a:spcPct val="100000"/>
              </a:lnSpc>
              <a:spcBef>
                <a:spcPts val="0"/>
              </a:spcBef>
              <a:buNone/>
            </a:pPr>
            <a:r>
              <a:rPr lang="en-US" sz="2200"/>
              <a:t>Jefferson Co.</a:t>
            </a:r>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0A868A8C-CA27-18E1-0703-E8F49E5210E2}"/>
              </a:ext>
            </a:extLst>
          </p:cNvPr>
          <p:cNvSpPr txBox="1">
            <a:spLocks/>
          </p:cNvSpPr>
          <p:nvPr/>
        </p:nvSpPr>
        <p:spPr>
          <a:xfrm>
            <a:off x="6095762" y="2363669"/>
            <a:ext cx="2882612"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Jessamine Co.</a:t>
            </a:r>
          </a:p>
          <a:p>
            <a:pPr marL="0" indent="0">
              <a:lnSpc>
                <a:spcPct val="100000"/>
              </a:lnSpc>
              <a:spcBef>
                <a:spcPts val="0"/>
              </a:spcBef>
              <a:buNone/>
            </a:pPr>
            <a:r>
              <a:rPr lang="en-US" sz="2000"/>
              <a:t>Knott Co.</a:t>
            </a:r>
            <a:endParaRPr lang="en-US"/>
          </a:p>
          <a:p>
            <a:pPr marL="0" indent="0">
              <a:lnSpc>
                <a:spcPct val="100000"/>
              </a:lnSpc>
              <a:spcBef>
                <a:spcPts val="0"/>
              </a:spcBef>
              <a:buNone/>
            </a:pPr>
            <a:r>
              <a:rPr lang="en-US" sz="2000"/>
              <a:t>Laurel Co.</a:t>
            </a:r>
            <a:endParaRPr lang="en-US"/>
          </a:p>
          <a:p>
            <a:pPr marL="0" indent="0">
              <a:lnSpc>
                <a:spcPct val="100000"/>
              </a:lnSpc>
              <a:spcBef>
                <a:spcPts val="0"/>
              </a:spcBef>
              <a:buNone/>
            </a:pPr>
            <a:r>
              <a:rPr lang="en-US" sz="2000"/>
              <a:t>Marshall Co.</a:t>
            </a:r>
            <a:endParaRPr lang="en-US"/>
          </a:p>
          <a:p>
            <a:pPr marL="0" indent="0">
              <a:lnSpc>
                <a:spcPct val="100000"/>
              </a:lnSpc>
              <a:spcBef>
                <a:spcPts val="0"/>
              </a:spcBef>
              <a:buNone/>
            </a:pPr>
            <a:r>
              <a:rPr lang="en-US" sz="2000"/>
              <a:t>Middlesboro Ind. Nicholas Co.</a:t>
            </a:r>
            <a:endParaRPr lang="en-US"/>
          </a:p>
          <a:p>
            <a:pPr marL="0" indent="0">
              <a:lnSpc>
                <a:spcPct val="100000"/>
              </a:lnSpc>
              <a:spcBef>
                <a:spcPts val="0"/>
              </a:spcBef>
              <a:buNone/>
            </a:pPr>
            <a:r>
              <a:rPr lang="en-US" sz="2000"/>
              <a:t>Ohio Co.</a:t>
            </a:r>
            <a:endParaRPr lang="en-US"/>
          </a:p>
          <a:p>
            <a:pPr marL="0" indent="0">
              <a:lnSpc>
                <a:spcPct val="100000"/>
              </a:lnSpc>
              <a:spcBef>
                <a:spcPts val="0"/>
              </a:spcBef>
              <a:buNone/>
            </a:pPr>
            <a:r>
              <a:rPr lang="en-US" sz="2000"/>
              <a:t>Owensboro Ind.</a:t>
            </a:r>
            <a:endParaRPr lang="en-US"/>
          </a:p>
          <a:p>
            <a:pPr marL="0" indent="0">
              <a:lnSpc>
                <a:spcPct val="100000"/>
              </a:lnSpc>
              <a:spcBef>
                <a:spcPts val="0"/>
              </a:spcBef>
              <a:buNone/>
            </a:pPr>
            <a:r>
              <a:rPr lang="en-US" sz="2000"/>
              <a:t>Owsley Co.</a:t>
            </a:r>
            <a:endParaRPr lang="en-US"/>
          </a:p>
          <a:p>
            <a:pPr marL="0" indent="0">
              <a:lnSpc>
                <a:spcPct val="100000"/>
              </a:lnSpc>
              <a:spcBef>
                <a:spcPts val="0"/>
              </a:spcBef>
              <a:buNone/>
            </a:pPr>
            <a:r>
              <a:rPr lang="en-US" sz="2000"/>
              <a:t>Paris Ind.</a:t>
            </a:r>
            <a:endParaRPr lang="en-US"/>
          </a:p>
          <a:p>
            <a:pPr marL="0" indent="0">
              <a:lnSpc>
                <a:spcPct val="100000"/>
              </a:lnSpc>
              <a:spcBef>
                <a:spcPts val="0"/>
              </a:spcBef>
              <a:buNone/>
            </a:pPr>
            <a:r>
              <a:rPr lang="en-US" sz="2000"/>
              <a:t>Pineville Ind.</a:t>
            </a:r>
            <a:endParaRPr lang="en-US"/>
          </a:p>
          <a:p>
            <a:pPr marL="0" indent="0">
              <a:lnSpc>
                <a:spcPct val="100000"/>
              </a:lnSpc>
              <a:spcBef>
                <a:spcPts val="0"/>
              </a:spcBef>
              <a:buNone/>
            </a:pPr>
            <a:endParaRPr lang="en-US" sz="2000"/>
          </a:p>
          <a:p>
            <a:pPr marL="0" indent="0">
              <a:lnSpc>
                <a:spcPct val="100000"/>
              </a:lnSpc>
              <a:spcBef>
                <a:spcPts val="0"/>
              </a:spcBef>
            </a:pPr>
            <a:endParaRPr lang="en-US" sz="2000"/>
          </a:p>
        </p:txBody>
      </p:sp>
      <p:sp>
        <p:nvSpPr>
          <p:cNvPr id="12" name="Content Placeholder 2">
            <a:extLst>
              <a:ext uri="{FF2B5EF4-FFF2-40B4-BE49-F238E27FC236}">
                <a16:creationId xmlns:a16="http://schemas.microsoft.com/office/drawing/2014/main" id="{5770DA5B-77A7-69F6-8005-1F76B648EFED}"/>
              </a:ext>
            </a:extLst>
          </p:cNvPr>
          <p:cNvSpPr txBox="1">
            <a:spLocks/>
          </p:cNvSpPr>
          <p:nvPr/>
        </p:nvSpPr>
        <p:spPr>
          <a:xfrm>
            <a:off x="8980657" y="2363668"/>
            <a:ext cx="2851579"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Pulaski Co.</a:t>
            </a:r>
          </a:p>
          <a:p>
            <a:pPr marL="0" indent="0">
              <a:lnSpc>
                <a:spcPct val="100000"/>
              </a:lnSpc>
              <a:spcBef>
                <a:spcPts val="0"/>
              </a:spcBef>
              <a:buNone/>
            </a:pPr>
            <a:r>
              <a:rPr lang="en-US" sz="2000"/>
              <a:t>Robertson Co.</a:t>
            </a:r>
            <a:endParaRPr lang="en-US"/>
          </a:p>
          <a:p>
            <a:pPr marL="0" indent="0">
              <a:lnSpc>
                <a:spcPct val="100000"/>
              </a:lnSpc>
              <a:spcBef>
                <a:spcPts val="0"/>
              </a:spcBef>
              <a:buNone/>
            </a:pPr>
            <a:r>
              <a:rPr lang="en-US" sz="2000"/>
              <a:t>Rowan Co.</a:t>
            </a:r>
            <a:endParaRPr lang="en-US"/>
          </a:p>
          <a:p>
            <a:pPr marL="0" indent="0">
              <a:lnSpc>
                <a:spcPct val="100000"/>
              </a:lnSpc>
              <a:spcBef>
                <a:spcPts val="0"/>
              </a:spcBef>
              <a:buNone/>
            </a:pPr>
            <a:r>
              <a:rPr lang="en-US" sz="2000"/>
              <a:t>Science Hill Ind. Simpson Co.</a:t>
            </a:r>
            <a:endParaRPr lang="en-US"/>
          </a:p>
          <a:p>
            <a:pPr marL="0" indent="0">
              <a:lnSpc>
                <a:spcPct val="100000"/>
              </a:lnSpc>
              <a:spcBef>
                <a:spcPts val="0"/>
              </a:spcBef>
              <a:buNone/>
            </a:pPr>
            <a:r>
              <a:rPr lang="en-US" sz="2000"/>
              <a:t>Somerset Ind.</a:t>
            </a:r>
            <a:endParaRPr lang="en-US"/>
          </a:p>
          <a:p>
            <a:pPr marL="0" indent="0">
              <a:lnSpc>
                <a:spcPct val="100000"/>
              </a:lnSpc>
              <a:spcBef>
                <a:spcPts val="0"/>
              </a:spcBef>
              <a:buNone/>
            </a:pPr>
            <a:r>
              <a:rPr lang="en-US" sz="2000"/>
              <a:t>Spencer Co.</a:t>
            </a:r>
            <a:endParaRPr lang="en-US"/>
          </a:p>
          <a:p>
            <a:pPr marL="0" indent="0">
              <a:lnSpc>
                <a:spcPct val="100000"/>
              </a:lnSpc>
              <a:spcBef>
                <a:spcPts val="0"/>
              </a:spcBef>
              <a:buNone/>
            </a:pPr>
            <a:r>
              <a:rPr lang="en-US" sz="2000"/>
              <a:t>Taylor Co. </a:t>
            </a:r>
            <a:endParaRPr lang="en-US"/>
          </a:p>
          <a:p>
            <a:pPr marL="0" indent="0">
              <a:lnSpc>
                <a:spcPct val="100000"/>
              </a:lnSpc>
              <a:spcBef>
                <a:spcPts val="0"/>
              </a:spcBef>
              <a:buNone/>
            </a:pPr>
            <a:r>
              <a:rPr lang="en-US" sz="2000"/>
              <a:t>Wayne Co.</a:t>
            </a:r>
            <a:endParaRPr lang="en-US"/>
          </a:p>
          <a:p>
            <a:pPr marL="0" indent="0">
              <a:lnSpc>
                <a:spcPct val="100000"/>
              </a:lnSpc>
              <a:spcBef>
                <a:spcPts val="0"/>
              </a:spcBef>
              <a:buNone/>
            </a:pPr>
            <a:r>
              <a:rPr lang="en-US" sz="2000"/>
              <a:t>Whitley Co. </a:t>
            </a:r>
            <a:endParaRPr lang="en-US"/>
          </a:p>
          <a:p>
            <a:pPr marL="0" indent="0">
              <a:lnSpc>
                <a:spcPct val="100000"/>
              </a:lnSpc>
              <a:spcBef>
                <a:spcPts val="0"/>
              </a:spcBef>
              <a:buNone/>
            </a:pPr>
            <a:r>
              <a:rPr lang="en-US" sz="2000"/>
              <a:t>Williamsburg Ind. </a:t>
            </a:r>
            <a:endParaRPr lang="en-US"/>
          </a:p>
          <a:p>
            <a:pPr marL="0" indent="0">
              <a:lnSpc>
                <a:spcPct val="100000"/>
              </a:lnSpc>
              <a:spcBef>
                <a:spcPts val="0"/>
              </a:spcBef>
              <a:buNone/>
            </a:pPr>
            <a:endParaRPr lang="en-US" sz="2000"/>
          </a:p>
        </p:txBody>
      </p:sp>
    </p:spTree>
    <p:extLst>
      <p:ext uri="{BB962C8B-B14F-4D97-AF65-F5344CB8AC3E}">
        <p14:creationId xmlns:p14="http://schemas.microsoft.com/office/powerpoint/2010/main" val="321264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Remediate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2025-12-02T05:00:00+00:00</Publication_x0020_Date>
    <Audience1 xmlns="3a62de7d-ba57-4f43-9dae-9623ba637be0"/>
    <_dlc_DocId xmlns="3a62de7d-ba57-4f43-9dae-9623ba637be0">KYED-258-1015</_dlc_DocId>
    <_dlc_DocIdUrl xmlns="3a62de7d-ba57-4f43-9dae-9623ba637be0">
      <Url>https://www.education.ky.gov/districts/fac/_layouts/15/DocIdRedir.aspx?ID=KYED-258-1015</Url>
      <Description>KYED-258-1015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2.xml><?xml version="1.0" encoding="utf-8"?>
<ds:datastoreItem xmlns:ds="http://schemas.openxmlformats.org/officeDocument/2006/customXml" ds:itemID="{1304D238-A438-4788-8AAF-9615940D617A}">
  <ds:schemaRefs>
    <ds:schemaRef ds:uri="http://schemas.microsoft.com/office/infopath/2007/PartnerControls"/>
    <ds:schemaRef ds:uri="http://purl.org/dc/dcmitype/"/>
    <ds:schemaRef ds:uri="http://schemas.microsoft.com/office/2006/metadata/properties"/>
    <ds:schemaRef ds:uri="f82b35d9-75cc-4d5e-a891-9de0309f3a22"/>
    <ds:schemaRef ds:uri="http://schemas.microsoft.com/office/2006/documentManagement/types"/>
    <ds:schemaRef ds:uri="http://purl.org/dc/terms/"/>
    <ds:schemaRef ds:uri="http://purl.org/dc/elements/1.1/"/>
    <ds:schemaRef ds:uri="http://schemas.openxmlformats.org/package/2006/metadata/core-properties"/>
    <ds:schemaRef ds:uri="95d509b0-d664-4809-bbee-e19053cbd95c"/>
    <ds:schemaRef ds:uri="http://www.w3.org/XML/1998/namespace"/>
  </ds:schemaRefs>
</ds:datastoreItem>
</file>

<file path=customXml/itemProps3.xml><?xml version="1.0" encoding="utf-8"?>
<ds:datastoreItem xmlns:ds="http://schemas.openxmlformats.org/officeDocument/2006/customXml" ds:itemID="{8D8F64E5-A9BD-4AB8-9F4A-2BD43D4FF99C}"/>
</file>

<file path=customXml/itemProps4.xml><?xml version="1.0" encoding="utf-8"?>
<ds:datastoreItem xmlns:ds="http://schemas.openxmlformats.org/officeDocument/2006/customXml" ds:itemID="{6DCFDDB9-7FCF-48A9-A1A1-E20F8153E0ED}"/>
</file>

<file path=docProps/app.xml><?xml version="1.0" encoding="utf-8"?>
<Properties xmlns="http://schemas.openxmlformats.org/officeDocument/2006/extended-properties" xmlns:vt="http://schemas.openxmlformats.org/officeDocument/2006/docPropsVTypes">
  <Template>KDE PowerPoint Template 2021 (3)</Template>
  <TotalTime>611</TotalTime>
  <Words>5933</Words>
  <Application>Microsoft Office PowerPoint</Application>
  <PresentationFormat>Widescreen</PresentationFormat>
  <Paragraphs>495</Paragraphs>
  <Slides>45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Aptos</vt:lpstr>
      <vt:lpstr>Arial</vt:lpstr>
      <vt:lpstr>Calibri</vt:lpstr>
      <vt:lpstr>Franklin Gothic Book</vt:lpstr>
      <vt:lpstr>Franklin Gothic Medium</vt:lpstr>
      <vt:lpstr>Times New Roman</vt:lpstr>
      <vt:lpstr>Wingdings</vt:lpstr>
      <vt:lpstr>Office Theme</vt:lpstr>
      <vt:lpstr>Webinar #4:  Facilities Branch: Property – Part II </vt:lpstr>
      <vt:lpstr>Presentation Summary – Property Part II</vt:lpstr>
      <vt:lpstr>Kentucky Department of Education </vt:lpstr>
      <vt:lpstr>Office of Finance and Operations (OFO)</vt:lpstr>
      <vt:lpstr>DFB – Personnel Introductions – Branch Manager</vt:lpstr>
      <vt:lpstr>DFB – Personnel Introductions – Project Manager</vt:lpstr>
      <vt:lpstr>DFB – Personnel Introductions – Project Manager</vt:lpstr>
      <vt:lpstr>DFB – Personnel Introductions – Project Manager</vt:lpstr>
      <vt:lpstr>DFB – Personnel Introductions – Project Manager</vt:lpstr>
      <vt:lpstr>DFB – Personnel Introductions – Analyst</vt:lpstr>
      <vt:lpstr>Definitions (from 702 KAR 4:090 Section 1)</vt:lpstr>
      <vt:lpstr>Other Relevant Definitions</vt:lpstr>
      <vt:lpstr>Constitution of Kentucky</vt:lpstr>
      <vt:lpstr>Statutes</vt:lpstr>
      <vt:lpstr>Statutes Cont.</vt:lpstr>
      <vt:lpstr>Statutes Cont.</vt:lpstr>
      <vt:lpstr>Statutes Cont.</vt:lpstr>
      <vt:lpstr>Statutes Cont.  </vt:lpstr>
      <vt:lpstr>Statutes Cont. (Legal Notice/Advertising/Proof of Publication) </vt:lpstr>
      <vt:lpstr>Statutes Cont.  </vt:lpstr>
      <vt:lpstr>Legal Acts </vt:lpstr>
      <vt:lpstr>Regulations:   </vt:lpstr>
      <vt:lpstr>Regulations Cont.</vt:lpstr>
      <vt:lpstr>702 KAR 4:090 – Disposition Process  Considerations for all types of disposal. </vt:lpstr>
      <vt:lpstr>702 KAR 4:090 – Section 2 – Disposition Process. Considerations for all types of disposal. </vt:lpstr>
      <vt:lpstr>702 KAR 4:090 – Section 2 Cont. – Disposition Process.  FACPAC Submittal Considerations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KDE Review</vt:lpstr>
      <vt:lpstr>Best Practices</vt:lpstr>
      <vt:lpstr>Frequent Issues </vt:lpstr>
      <vt:lpstr>Q &amp; A</vt:lpstr>
      <vt:lpstr>Thank you for your interest and  participation!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Keene, Tanesha - Division of District Support</cp:lastModifiedBy>
  <cp:revision>4</cp:revision>
  <dcterms:created xsi:type="dcterms:W3CDTF">2022-03-15T17:15:31Z</dcterms:created>
  <dcterms:modified xsi:type="dcterms:W3CDTF">2025-11-20T15:01:33Z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2024-09-19T16:41:59Z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f7ad8d07-d64f-43c4-8b18-70142e6ddbcd</vt:lpwstr>
  </property>
  <property fmtid="{D5CDD505-2E9C-101B-9397-08002B2CF9AE}" pid="9" name="MSIP_Label_eb544694-0027-44fa-bee4-2648c0363f9d_ContentBits">
    <vt:lpwstr>0</vt:lpwstr>
  </property>
  <property fmtid="{D5CDD505-2E9C-101B-9397-08002B2CF9AE}" pid="10" name="MediaServiceImageTags">
    <vt:lpwstr/>
  </property>
  <property fmtid="{D5CDD505-2E9C-101B-9397-08002B2CF9AE}" pid="11" name="_dlc_DocIdItemGuid">
    <vt:lpwstr>374e6c06-e86d-4594-9ac5-93f1739c3173</vt:lpwstr>
  </property>
</Properties>
</file>