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7" r:id="rId5"/>
    <p:sldId id="434" r:id="rId6"/>
    <p:sldId id="261" r:id="rId7"/>
    <p:sldId id="275" r:id="rId8"/>
    <p:sldId id="474" r:id="rId9"/>
    <p:sldId id="473" r:id="rId10"/>
    <p:sldId id="451" r:id="rId11"/>
    <p:sldId id="452" r:id="rId12"/>
    <p:sldId id="450" r:id="rId13"/>
    <p:sldId id="430" r:id="rId14"/>
    <p:sldId id="459" r:id="rId15"/>
    <p:sldId id="463" r:id="rId16"/>
    <p:sldId id="462" r:id="rId17"/>
    <p:sldId id="464" r:id="rId18"/>
    <p:sldId id="458" r:id="rId19"/>
    <p:sldId id="471" r:id="rId20"/>
    <p:sldId id="461" r:id="rId21"/>
    <p:sldId id="466" r:id="rId22"/>
    <p:sldId id="457" r:id="rId23"/>
    <p:sldId id="455" r:id="rId24"/>
    <p:sldId id="46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FDF124-B4E3-5D2C-6ECD-FE8F280615DD}" name="Smith, Marshall - Division of District Support" initials="MS" userId="S::marshall.smith@education.ky.gov::3d86d8a0-1a3b-4c5a-ad00-947a0c7e4441" providerId="AD"/>
  <p188:author id="{E2520731-C888-623E-1B37-3731297E51FE}" name="Hester, Teresa - Division of District Support" initials="HS" userId="S::teresa.hester@education.ky.gov::7a00daf5-681c-413f-bfd1-b5ed70ec02b4" providerId="AD"/>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4.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st, Gary - Division of District Support" userId="1cafa70a-8d4d-4de5-a67e-52fd958db64a" providerId="ADAL" clId="{6ADC68F4-577D-4C72-A8F4-CD801CC65B65}"/>
    <pc:docChg chg="delSld modSld">
      <pc:chgData name="Leist, Gary - Division of District Support" userId="1cafa70a-8d4d-4de5-a67e-52fd958db64a" providerId="ADAL" clId="{6ADC68F4-577D-4C72-A8F4-CD801CC65B65}" dt="2026-04-23T14:07:03.255" v="21" actId="20577"/>
      <pc:docMkLst>
        <pc:docMk/>
      </pc:docMkLst>
      <pc:sldChg chg="del">
        <pc:chgData name="Leist, Gary - Division of District Support" userId="1cafa70a-8d4d-4de5-a67e-52fd958db64a" providerId="ADAL" clId="{6ADC68F4-577D-4C72-A8F4-CD801CC65B65}" dt="2026-04-23T12:25:38.549" v="19" actId="2696"/>
        <pc:sldMkLst>
          <pc:docMk/>
          <pc:sldMk cId="684240793" sldId="410"/>
        </pc:sldMkLst>
      </pc:sldChg>
      <pc:sldChg chg="modSp mod">
        <pc:chgData name="Leist, Gary - Division of District Support" userId="1cafa70a-8d4d-4de5-a67e-52fd958db64a" providerId="ADAL" clId="{6ADC68F4-577D-4C72-A8F4-CD801CC65B65}" dt="2026-04-23T14:07:03.255" v="21" actId="20577"/>
        <pc:sldMkLst>
          <pc:docMk/>
          <pc:sldMk cId="1097422087" sldId="473"/>
        </pc:sldMkLst>
        <pc:spChg chg="mod">
          <ac:chgData name="Leist, Gary - Division of District Support" userId="1cafa70a-8d4d-4de5-a67e-52fd958db64a" providerId="ADAL" clId="{6ADC68F4-577D-4C72-A8F4-CD801CC65B65}" dt="2026-04-23T14:07:03.255" v="21" actId="20577"/>
          <ac:spMkLst>
            <pc:docMk/>
            <pc:sldMk cId="1097422087" sldId="473"/>
            <ac:spMk id="3" creationId="{BE2F7B37-9A00-33CB-6370-5285E9E63A59}"/>
          </ac:spMkLst>
        </pc:spChg>
      </pc:sldChg>
      <pc:sldChg chg="modSp mod">
        <pc:chgData name="Leist, Gary - Division of District Support" userId="1cafa70a-8d4d-4de5-a67e-52fd958db64a" providerId="ADAL" clId="{6ADC68F4-577D-4C72-A8F4-CD801CC65B65}" dt="2026-04-23T12:25:27.238" v="18" actId="20577"/>
        <pc:sldMkLst>
          <pc:docMk/>
          <pc:sldMk cId="2626694735" sldId="474"/>
        </pc:sldMkLst>
        <pc:spChg chg="mod">
          <ac:chgData name="Leist, Gary - Division of District Support" userId="1cafa70a-8d4d-4de5-a67e-52fd958db64a" providerId="ADAL" clId="{6ADC68F4-577D-4C72-A8F4-CD801CC65B65}" dt="2026-04-23T12:25:27.238" v="18" actId="20577"/>
          <ac:spMkLst>
            <pc:docMk/>
            <pc:sldMk cId="2626694735" sldId="474"/>
            <ac:spMk id="3" creationId="{143CA696-F863-0D50-7244-6551699D0D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BAA7B-5B03-4A31-9276-5DE2F72B565E}"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9E1DD-A5CD-4244-A54B-3387FC273C05}" type="slidenum">
              <a:rPr lang="en-US" smtClean="0"/>
              <a:t>‹#›</a:t>
            </a:fld>
            <a:endParaRPr lang="en-US"/>
          </a:p>
        </p:txBody>
      </p:sp>
    </p:spTree>
    <p:extLst>
      <p:ext uri="{BB962C8B-B14F-4D97-AF65-F5344CB8AC3E}">
        <p14:creationId xmlns:p14="http://schemas.microsoft.com/office/powerpoint/2010/main" val="325871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9E1DD-A5CD-4244-A54B-3387FC273C05}" type="slidenum">
              <a:rPr lang="en-US" smtClean="0"/>
              <a:t>1</a:t>
            </a:fld>
            <a:endParaRPr lang="en-US"/>
          </a:p>
        </p:txBody>
      </p:sp>
    </p:spTree>
    <p:extLst>
      <p:ext uri="{BB962C8B-B14F-4D97-AF65-F5344CB8AC3E}">
        <p14:creationId xmlns:p14="http://schemas.microsoft.com/office/powerpoint/2010/main" val="47944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gary.leist@education.k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arcus.highland@education.ky.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ohn.gilbert@education.ky.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009711"/>
            <a:ext cx="10315074" cy="1681163"/>
          </a:xfrm>
        </p:spPr>
        <p:txBody>
          <a:bodyPr anchor="ctr">
            <a:normAutofit/>
          </a:bodyPr>
          <a:lstStyle/>
          <a:p>
            <a:r>
              <a:rPr lang="en-US" sz="4400" dirty="0"/>
              <a:t>Welcome to District Facilities Branch! </a:t>
            </a:r>
            <a:br>
              <a:rPr lang="en-US" sz="4400" dirty="0"/>
            </a:br>
            <a:r>
              <a:rPr lang="en-US" sz="2400" dirty="0"/>
              <a:t>A basic understanding of who we are and how we work with school districts</a:t>
            </a:r>
            <a:r>
              <a:rPr lang="en-US" sz="2800" dirty="0"/>
              <a:t>.</a:t>
            </a:r>
            <a:endParaRPr lang="en-US" sz="31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21243" y="2786854"/>
            <a:ext cx="9144000" cy="2133599"/>
          </a:xfrm>
        </p:spPr>
        <p:txBody>
          <a:bodyPr vert="horz" lIns="91440" tIns="45720" rIns="91440" bIns="45720" rtlCol="0" anchor="t">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121243" y="4875847"/>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23, 2026</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37EF-8A79-C5D6-C6B3-A6DEACF3F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A740C-7A83-1556-4940-69A7BCB62CC7}"/>
              </a:ext>
            </a:extLst>
          </p:cNvPr>
          <p:cNvSpPr>
            <a:spLocks noGrp="1"/>
          </p:cNvSpPr>
          <p:nvPr>
            <p:ph type="title"/>
          </p:nvPr>
        </p:nvSpPr>
        <p:spPr>
          <a:xfrm>
            <a:off x="831850" y="1709738"/>
            <a:ext cx="10515600" cy="2061984"/>
          </a:xfrm>
        </p:spPr>
        <p:txBody>
          <a:bodyPr/>
          <a:lstStyle/>
          <a:p>
            <a:r>
              <a:rPr lang="en-US"/>
              <a:t>Statutes and Regulations, Oversight and Assistance</a:t>
            </a:r>
          </a:p>
        </p:txBody>
      </p:sp>
      <p:sp>
        <p:nvSpPr>
          <p:cNvPr id="3" name="Text Placeholder 2">
            <a:extLst>
              <a:ext uri="{FF2B5EF4-FFF2-40B4-BE49-F238E27FC236}">
                <a16:creationId xmlns:a16="http://schemas.microsoft.com/office/drawing/2014/main" id="{A1DB3B13-8DF1-035A-35BC-570652E8300D}"/>
              </a:ext>
            </a:extLst>
          </p:cNvPr>
          <p:cNvSpPr>
            <a:spLocks noGrp="1"/>
          </p:cNvSpPr>
          <p:nvPr>
            <p:ph type="body" idx="1"/>
          </p:nvPr>
        </p:nvSpPr>
        <p:spPr>
          <a:xfrm>
            <a:off x="831850" y="3971238"/>
            <a:ext cx="10515600" cy="254987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solidFill>
                  <a:schemeClr val="tx1"/>
                </a:solidFill>
              </a:rPr>
              <a:t>Planning</a:t>
            </a:r>
          </a:p>
          <a:p>
            <a:pPr marL="342900" indent="-342900">
              <a:buFont typeface="Arial" panose="020B0604020202020204" pitchFamily="34" charset="0"/>
              <a:buChar char="•"/>
            </a:pPr>
            <a:r>
              <a:rPr lang="en-US">
                <a:solidFill>
                  <a:schemeClr val="tx1"/>
                </a:solidFill>
              </a:rPr>
              <a:t>Design and Construction</a:t>
            </a:r>
          </a:p>
          <a:p>
            <a:pPr marL="342900" indent="-342900">
              <a:buFont typeface="Arial" panose="020B0604020202020204" pitchFamily="34" charset="0"/>
              <a:buChar char="•"/>
            </a:pPr>
            <a:r>
              <a:rPr lang="en-US">
                <a:solidFill>
                  <a:schemeClr val="tx1"/>
                </a:solidFill>
              </a:rPr>
              <a:t>Insurance Replacement Values</a:t>
            </a:r>
          </a:p>
          <a:p>
            <a:pPr marL="342900" indent="-342900">
              <a:buFont typeface="Arial" panose="020B0604020202020204" pitchFamily="34" charset="0"/>
              <a:buChar char="•"/>
            </a:pPr>
            <a:r>
              <a:rPr lang="en-US">
                <a:solidFill>
                  <a:schemeClr val="tx1"/>
                </a:solidFill>
              </a:rPr>
              <a:t>Building Assessment </a:t>
            </a:r>
          </a:p>
          <a:p>
            <a:pPr marL="342900" indent="-342900">
              <a:buFont typeface="Arial" panose="020B0604020202020204" pitchFamily="34" charset="0"/>
              <a:buChar char="•"/>
            </a:pPr>
            <a:r>
              <a:rPr lang="en-US">
                <a:solidFill>
                  <a:schemeClr val="tx1"/>
                </a:solidFill>
              </a:rPr>
              <a:t>Property – Acquisition, Disposal (Sale, Easements, and Leases – District as lessor/landlord), Use</a:t>
            </a:r>
          </a:p>
        </p:txBody>
      </p:sp>
    </p:spTree>
    <p:extLst>
      <p:ext uri="{BB962C8B-B14F-4D97-AF65-F5344CB8AC3E}">
        <p14:creationId xmlns:p14="http://schemas.microsoft.com/office/powerpoint/2010/main" val="165919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9ED-3FF9-C8F2-6BD0-A4CB6BE44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20E3A-385B-C004-2129-67F364D9AB47}"/>
              </a:ext>
            </a:extLst>
          </p:cNvPr>
          <p:cNvSpPr txBox="1">
            <a:spLocks/>
          </p:cNvSpPr>
          <p:nvPr/>
        </p:nvSpPr>
        <p:spPr>
          <a:xfrm>
            <a:off x="0" y="108288"/>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District Facilities Planning (DFP) – 702 KAR 4:180</a:t>
            </a:r>
            <a:endParaRPr lang="en-US" sz="2800"/>
          </a:p>
        </p:txBody>
      </p:sp>
      <p:sp>
        <p:nvSpPr>
          <p:cNvPr id="4" name="Content Placeholder 2">
            <a:extLst>
              <a:ext uri="{FF2B5EF4-FFF2-40B4-BE49-F238E27FC236}">
                <a16:creationId xmlns:a16="http://schemas.microsoft.com/office/drawing/2014/main" id="{29727133-580D-ABC0-B7A5-8FB2B4AA0288}"/>
              </a:ext>
            </a:extLst>
          </p:cNvPr>
          <p:cNvSpPr txBox="1">
            <a:spLocks/>
          </p:cNvSpPr>
          <p:nvPr/>
        </p:nvSpPr>
        <p:spPr>
          <a:xfrm>
            <a:off x="814136" y="896883"/>
            <a:ext cx="10086474" cy="49230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Every Kentucky school district is required to develop a DFP </a:t>
            </a:r>
          </a:p>
          <a:p>
            <a:pPr lvl="1"/>
            <a:r>
              <a:rPr lang="en-US" sz="1800"/>
              <a:t>A review is required every four years.</a:t>
            </a:r>
          </a:p>
          <a:p>
            <a:r>
              <a:rPr lang="en-US" b="1"/>
              <a:t>A DFP is created in accordance with The Planning Manual</a:t>
            </a:r>
          </a:p>
          <a:p>
            <a:pPr lvl="1"/>
            <a:r>
              <a:rPr lang="en-US" sz="1800"/>
              <a:t>The Kentucky School Facilities Planning Manual is incorporated by reference in the regulation and outlines standards and requirements for the DFP and the process.</a:t>
            </a:r>
          </a:p>
          <a:p>
            <a:r>
              <a:rPr lang="en-US" b="1"/>
              <a:t>The DFP is a process requiring local and state approval</a:t>
            </a:r>
          </a:p>
          <a:p>
            <a:pPr lvl="1"/>
            <a:r>
              <a:rPr lang="en-US" sz="1800"/>
              <a:t>The DFP is subject to Local Planning Committee (LPC) review, public forums, a public hearing,  local board approval, and final approval by KBE or their designee. The process is intended to ensure transparency and stakeholder input. </a:t>
            </a:r>
          </a:p>
          <a:p>
            <a:r>
              <a:rPr lang="en-US" b="1"/>
              <a:t>The DFP provides access to funding for improvements</a:t>
            </a:r>
          </a:p>
          <a:p>
            <a:pPr lvl="1"/>
            <a:r>
              <a:rPr lang="en-US" sz="1800"/>
              <a:t>Projects on the plan provide access to funds restricted to capital construction improvements. Fund sources include but are not limited to the School Facilities Construction Commission (SFCC) and the Facility Support Program of Kentucky (FSPK). </a:t>
            </a:r>
          </a:p>
        </p:txBody>
      </p:sp>
    </p:spTree>
    <p:extLst>
      <p:ext uri="{BB962C8B-B14F-4D97-AF65-F5344CB8AC3E}">
        <p14:creationId xmlns:p14="http://schemas.microsoft.com/office/powerpoint/2010/main" val="227796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6405-C665-F00F-50F3-06A8CAD8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99A3E-A35D-DE67-9A6B-6805D3CC7C9C}"/>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Construction Criteria – 702 KAR 4:170</a:t>
            </a:r>
            <a:endParaRPr lang="en-US" sz="2800"/>
          </a:p>
        </p:txBody>
      </p:sp>
      <p:sp>
        <p:nvSpPr>
          <p:cNvPr id="4" name="Content Placeholder 2">
            <a:extLst>
              <a:ext uri="{FF2B5EF4-FFF2-40B4-BE49-F238E27FC236}">
                <a16:creationId xmlns:a16="http://schemas.microsoft.com/office/drawing/2014/main" id="{D4B70FCA-A843-6BDC-3AE5-2B61C18F41B7}"/>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Design requirements provided by The Construction Criteria Manual</a:t>
            </a:r>
          </a:p>
          <a:p>
            <a:pPr lvl="1"/>
            <a:r>
              <a:rPr lang="en-US" sz="1800"/>
              <a:t>The Construction Criteria Manual is incorporated by reference in the regulation.</a:t>
            </a:r>
          </a:p>
          <a:p>
            <a:r>
              <a:rPr lang="en-US" b="1"/>
              <a:t>Provides Baseline Design Standards</a:t>
            </a:r>
          </a:p>
          <a:p>
            <a:pPr lvl="1"/>
            <a:r>
              <a:rPr lang="en-US" sz="1800"/>
              <a:t>Establishes a baseline for programming, architectural, structural, mechanical, electrical, and sanitary specifications to ensure safe, functional, and economical school buildings. </a:t>
            </a:r>
          </a:p>
          <a:p>
            <a:pPr lvl="1"/>
            <a:r>
              <a:rPr lang="en-US" sz="1800"/>
              <a:t>Prioritizes sanitary and protective construction to support a healthy and comfortable learning environment, in compliance with KRS 156.160 and 162.060.</a:t>
            </a:r>
          </a:p>
          <a:p>
            <a:pPr lvl="1"/>
            <a:r>
              <a:rPr lang="en-US" sz="1800"/>
              <a:t>Provides further details for educational suitability. </a:t>
            </a:r>
          </a:p>
          <a:p>
            <a:r>
              <a:rPr lang="en-US" b="1"/>
              <a:t>This regulation is a bridge of information for requirements between planning, design, and construction. </a:t>
            </a:r>
          </a:p>
        </p:txBody>
      </p:sp>
    </p:spTree>
    <p:extLst>
      <p:ext uri="{BB962C8B-B14F-4D97-AF65-F5344CB8AC3E}">
        <p14:creationId xmlns:p14="http://schemas.microsoft.com/office/powerpoint/2010/main" val="168952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5349-B0BB-B03D-2DAA-D3903B94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21C59-2155-D87A-3BB7-1D86C09D7466}"/>
              </a:ext>
            </a:extLst>
          </p:cNvPr>
          <p:cNvSpPr txBox="1">
            <a:spLocks/>
          </p:cNvSpPr>
          <p:nvPr/>
        </p:nvSpPr>
        <p:spPr>
          <a:xfrm>
            <a:off x="0" y="120320"/>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Construction Criteria – 702 KAR 4:160 </a:t>
            </a:r>
            <a:r>
              <a:rPr lang="en-US" sz="1800" dirty="0"/>
              <a:t>(guidelines) </a:t>
            </a:r>
            <a:endParaRPr lang="en-US" sz="1800" b="1" dirty="0">
              <a:solidFill>
                <a:srgbClr val="102649"/>
              </a:solidFill>
              <a:latin typeface="Franklin Gothic Book"/>
            </a:endParaRPr>
          </a:p>
        </p:txBody>
      </p:sp>
      <p:sp>
        <p:nvSpPr>
          <p:cNvPr id="4" name="Content Placeholder 2">
            <a:extLst>
              <a:ext uri="{FF2B5EF4-FFF2-40B4-BE49-F238E27FC236}">
                <a16:creationId xmlns:a16="http://schemas.microsoft.com/office/drawing/2014/main" id="{A39C75C0-AB40-1BDE-EE58-AA5CF88CD7E3}"/>
              </a:ext>
            </a:extLst>
          </p:cNvPr>
          <p:cNvSpPr txBox="1">
            <a:spLocks/>
          </p:cNvSpPr>
          <p:nvPr/>
        </p:nvSpPr>
        <p:spPr>
          <a:xfrm>
            <a:off x="619626" y="807862"/>
            <a:ext cx="10952747" cy="512540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Statutory Requirements </a:t>
            </a:r>
            <a:endParaRPr lang="en-US" dirty="0">
              <a:solidFill>
                <a:srgbClr val="000000"/>
              </a:solidFill>
            </a:endParaRPr>
          </a:p>
          <a:p>
            <a:pPr lvl="1"/>
            <a:r>
              <a:rPr lang="en-US" sz="1800" dirty="0"/>
              <a:t>KRS 322 and 323 requires the services of licensed architects and/or engineers for public work. </a:t>
            </a:r>
            <a:endParaRPr lang="en-US" sz="1800" dirty="0">
              <a:solidFill>
                <a:srgbClr val="000000"/>
              </a:solidFill>
            </a:endParaRPr>
          </a:p>
          <a:p>
            <a:pPr lvl="1"/>
            <a:r>
              <a:rPr lang="en-US" sz="1800" dirty="0"/>
              <a:t>KRS 162.065 defines qualifications and procurement for Construction Managers (CMs), including experience thresholds, bonding capacity, and workforce requirements for projects.</a:t>
            </a:r>
          </a:p>
          <a:p>
            <a:pPr lvl="1"/>
            <a:r>
              <a:rPr lang="en-US" sz="1800" dirty="0"/>
              <a:t>KRS 45A Model Procurement Code (most districts).</a:t>
            </a:r>
          </a:p>
          <a:p>
            <a:pPr lvl="1"/>
            <a:r>
              <a:rPr lang="en-US" sz="1800" dirty="0"/>
              <a:t>KRS 424 Legal Notices – Most construction projects greater than $50,000 are required to be publicly advertised and competitively bid to ensure fairness, cost-effectiveness, and transparency in the use of public funds.</a:t>
            </a:r>
            <a:endParaRPr lang="en-US" dirty="0"/>
          </a:p>
          <a:p>
            <a:r>
              <a:rPr lang="en-US" b="1" dirty="0"/>
              <a:t>Regulatory Framework (702 KAR 4:160 as a guideline)</a:t>
            </a:r>
            <a:endParaRPr lang="en-US" dirty="0"/>
          </a:p>
          <a:p>
            <a:pPr lvl="1"/>
            <a:r>
              <a:rPr lang="en-US" sz="1800" dirty="0"/>
              <a:t>Mandates the procurement of licensed architects or engineers when required for design and construction. </a:t>
            </a:r>
          </a:p>
          <a:p>
            <a:pPr lvl="1"/>
            <a:r>
              <a:rPr lang="en-US" sz="1800" dirty="0"/>
              <a:t>Establishes standardized procedures for planning, designing, bidding, and constructing public school facilities to ensure compliance with state laws and educational standards.</a:t>
            </a:r>
            <a:endParaRPr lang="en-US" dirty="0"/>
          </a:p>
          <a:p>
            <a:pPr lvl="1"/>
            <a:r>
              <a:rPr lang="en-US" sz="1800" dirty="0"/>
              <a:t>Provides information on the use of standardized </a:t>
            </a:r>
            <a:r>
              <a:rPr lang="en-US" sz="1800" b="1" i="1" u="sng" dirty="0"/>
              <a:t>BG forms</a:t>
            </a:r>
            <a:r>
              <a:rPr lang="en-US" sz="1800" dirty="0"/>
              <a:t> and KDE procedures to ensure consistency and transparency across all school construction projects. </a:t>
            </a:r>
          </a:p>
          <a:p>
            <a:pPr lvl="1"/>
            <a:r>
              <a:rPr lang="en-US" sz="1800" dirty="0"/>
              <a:t>Also provides reference to AIA family of agreements and documents for design and construction use.  </a:t>
            </a:r>
            <a:endParaRPr lang="en-US" dirty="0"/>
          </a:p>
        </p:txBody>
      </p:sp>
    </p:spTree>
    <p:extLst>
      <p:ext uri="{BB962C8B-B14F-4D97-AF65-F5344CB8AC3E}">
        <p14:creationId xmlns:p14="http://schemas.microsoft.com/office/powerpoint/2010/main" val="115573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B6A1-D7D7-3CB9-355F-9598DF551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8F6D4-08B8-674F-206B-D1D07446B291}"/>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Insurance Replacement Values – 702 KAR 3:030</a:t>
            </a:r>
            <a:endParaRPr lang="en-US" sz="2800"/>
          </a:p>
        </p:txBody>
      </p:sp>
      <p:sp>
        <p:nvSpPr>
          <p:cNvPr id="4" name="Content Placeholder 2">
            <a:extLst>
              <a:ext uri="{FF2B5EF4-FFF2-40B4-BE49-F238E27FC236}">
                <a16:creationId xmlns:a16="http://schemas.microsoft.com/office/drawing/2014/main" id="{A7BF238F-E56C-0459-2F10-674545CD0A69}"/>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DFB assists in defining Insurance Replacement Values.</a:t>
            </a:r>
            <a:r>
              <a:rPr lang="en-US"/>
              <a:t> </a:t>
            </a:r>
          </a:p>
          <a:p>
            <a:pPr lvl="1"/>
            <a:r>
              <a:rPr lang="en-US"/>
              <a:t>The Kentucky Department of Education (KDE) annually publishes standardized replacement cost guidelines by building type (e.g., $388.20/sq ft for high schools in 2025). These values incorporate construction cost inflation, code-related upgrades, and soft costs such as design fees and contingencies. </a:t>
            </a:r>
            <a:r>
              <a:rPr lang="en-US" i="1" u="sng"/>
              <a:t>This is the only item DFB assists with related to this regulation</a:t>
            </a:r>
            <a:r>
              <a:rPr lang="en-US"/>
              <a:t>. Replacement values also translate to:</a:t>
            </a:r>
          </a:p>
          <a:p>
            <a:pPr lvl="2"/>
            <a:r>
              <a:rPr lang="en-US" sz="1800"/>
              <a:t>DFP costs for new schools and additions.</a:t>
            </a:r>
          </a:p>
          <a:p>
            <a:pPr lvl="2"/>
            <a:r>
              <a:rPr lang="en-US" sz="1800"/>
              <a:t>Reviewing renovation thresholds in Planning (4:180). </a:t>
            </a:r>
          </a:p>
          <a:p>
            <a:pPr lvl="2"/>
            <a:r>
              <a:rPr lang="en-US" sz="1800"/>
              <a:t>Baseline costs per building type for existing building assessments (KFICS) proportionately distributed into the AssetPlanner software.</a:t>
            </a:r>
          </a:p>
          <a:p>
            <a:pPr lvl="2"/>
            <a:r>
              <a:rPr lang="en-US" sz="1800"/>
              <a:t>Baseline for Insurance coverage replacement values (</a:t>
            </a:r>
            <a:r>
              <a:rPr lang="en-US" sz="1800" i="1"/>
              <a:t>not </a:t>
            </a:r>
            <a:r>
              <a:rPr lang="en-US" sz="1800"/>
              <a:t>overseen by DFB). A district may choose to increase these values in the assessments of their own insurance coverage.</a:t>
            </a:r>
          </a:p>
          <a:p>
            <a:r>
              <a:rPr lang="en-US" b="1"/>
              <a:t>Information is found on the KDE website.</a:t>
            </a:r>
          </a:p>
          <a:p>
            <a:pPr lvl="1"/>
            <a:endParaRPr lang="en-US"/>
          </a:p>
        </p:txBody>
      </p:sp>
    </p:spTree>
    <p:extLst>
      <p:ext uri="{BB962C8B-B14F-4D97-AF65-F5344CB8AC3E}">
        <p14:creationId xmlns:p14="http://schemas.microsoft.com/office/powerpoint/2010/main" val="308344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AB95-F482-12B1-C6E9-DB101C45B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F3E-D6FD-FD85-46D4-BBB5C10D66D9}"/>
              </a:ext>
            </a:extLst>
          </p:cNvPr>
          <p:cNvSpPr txBox="1">
            <a:spLocks/>
          </p:cNvSpPr>
          <p:nvPr/>
        </p:nvSpPr>
        <p:spPr>
          <a:xfrm>
            <a:off x="0" y="132352"/>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Building Assessment – KRS 157.420(9) </a:t>
            </a:r>
            <a:endParaRPr lang="en-US" sz="2800"/>
          </a:p>
        </p:txBody>
      </p:sp>
      <p:sp>
        <p:nvSpPr>
          <p:cNvPr id="4" name="Content Placeholder 2">
            <a:extLst>
              <a:ext uri="{FF2B5EF4-FFF2-40B4-BE49-F238E27FC236}">
                <a16:creationId xmlns:a16="http://schemas.microsoft.com/office/drawing/2014/main" id="{A43879FC-8B2D-AAE9-41AF-3925E3B2311B}"/>
              </a:ext>
            </a:extLst>
          </p:cNvPr>
          <p:cNvSpPr txBox="1">
            <a:spLocks/>
          </p:cNvSpPr>
          <p:nvPr/>
        </p:nvSpPr>
        <p:spPr>
          <a:xfrm>
            <a:off x="850232" y="896883"/>
            <a:ext cx="10086474" cy="49230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Statutory Mandate KRS 157.420(9)</a:t>
            </a:r>
            <a:r>
              <a:rPr lang="en-US" sz="3600"/>
              <a:t> </a:t>
            </a:r>
          </a:p>
          <a:p>
            <a:pPr lvl="1"/>
            <a:r>
              <a:rPr lang="en-US" sz="2600"/>
              <a:t>Under the Kentucky Department of Education (KDE) must, “</a:t>
            </a:r>
            <a:r>
              <a:rPr lang="en-US" sz="2600" i="1"/>
              <a:t>standardize the evaluation of all public-school buildings’ physical condition and educational suitability across the state.</a:t>
            </a:r>
            <a:r>
              <a:rPr lang="en-US" sz="2600"/>
              <a:t>” </a:t>
            </a:r>
          </a:p>
          <a:p>
            <a:r>
              <a:rPr lang="en-US" sz="3600"/>
              <a:t>The </a:t>
            </a:r>
            <a:r>
              <a:rPr lang="en-US" sz="3600" b="1"/>
              <a:t>Kentucky Facilities Inventory and Classification System (KFICS)</a:t>
            </a:r>
            <a:r>
              <a:rPr lang="en-US" sz="3600"/>
              <a:t> </a:t>
            </a:r>
          </a:p>
          <a:p>
            <a:pPr lvl="1"/>
            <a:r>
              <a:rPr lang="en-US" sz="2600"/>
              <a:t>The term for the program to collect, assess, and manage this data in a consistent, equitable manner. </a:t>
            </a:r>
          </a:p>
          <a:p>
            <a:r>
              <a:rPr lang="en-US" sz="3600" b="1"/>
              <a:t>AssetPlanner Software</a:t>
            </a:r>
            <a:r>
              <a:rPr lang="en-US" sz="3600"/>
              <a:t> </a:t>
            </a:r>
          </a:p>
          <a:p>
            <a:pPr lvl="1"/>
            <a:r>
              <a:rPr lang="en-US" sz="2600"/>
              <a:t>KFICS is provided through AssetPlanner, a proprietary software provided by Ameresco. This  enables districts and third-party architects to input and maintain facility data reported to KDE. The software generates a KY School Score based on condition (75%) and educational suitability (25%) metrics. </a:t>
            </a:r>
          </a:p>
          <a:p>
            <a:r>
              <a:rPr lang="en-US" sz="3600" b="1"/>
              <a:t>State Reporting</a:t>
            </a:r>
          </a:p>
          <a:p>
            <a:pPr lvl="1"/>
            <a:r>
              <a:rPr lang="en-US" sz="2600"/>
              <a:t>KDE reviews and publishes the data submitted through KFICS to produce official State Reports that rank school facilities and inform capital funding priorities decisions.</a:t>
            </a:r>
          </a:p>
          <a:p>
            <a:r>
              <a:rPr lang="en-US" sz="3600" b="1"/>
              <a:t>Transparency &amp; Local Ownership</a:t>
            </a:r>
            <a:r>
              <a:rPr lang="en-US" sz="3600"/>
              <a:t> </a:t>
            </a:r>
          </a:p>
          <a:p>
            <a:pPr lvl="1"/>
            <a:r>
              <a:rPr lang="en-US" sz="2600"/>
              <a:t>The system ensures local control of data entry while maintaining state-level quality assurance, supporting both transparency and informed decision-making.</a:t>
            </a:r>
          </a:p>
        </p:txBody>
      </p:sp>
    </p:spTree>
    <p:extLst>
      <p:ext uri="{BB962C8B-B14F-4D97-AF65-F5344CB8AC3E}">
        <p14:creationId xmlns:p14="http://schemas.microsoft.com/office/powerpoint/2010/main" val="61285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61AA-7DCB-8670-DC8D-DD90F97B8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71DB0-8A06-EB5B-F53C-9514F6E74660}"/>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Acquisition – 702 KAR 4:050</a:t>
            </a:r>
            <a:endParaRPr lang="en-US" sz="2800"/>
          </a:p>
        </p:txBody>
      </p:sp>
      <p:sp>
        <p:nvSpPr>
          <p:cNvPr id="4" name="Content Placeholder 2">
            <a:extLst>
              <a:ext uri="{FF2B5EF4-FFF2-40B4-BE49-F238E27FC236}">
                <a16:creationId xmlns:a16="http://schemas.microsoft.com/office/drawing/2014/main" id="{E2456331-05FD-3265-9F5E-B769983E0C11}"/>
              </a:ext>
            </a:extLst>
          </p:cNvPr>
          <p:cNvSpPr txBox="1">
            <a:spLocks/>
          </p:cNvSpPr>
          <p:nvPr/>
        </p:nvSpPr>
        <p:spPr>
          <a:xfrm>
            <a:off x="408817" y="776563"/>
            <a:ext cx="11374365" cy="59611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Site Inspection Request</a:t>
            </a:r>
          </a:p>
          <a:p>
            <a:pPr lvl="1"/>
            <a:r>
              <a:rPr lang="en-US" sz="1800"/>
              <a:t>The local board of education must submit a written request to KDE through DFB for inspection of any proposed school site or property acquisition. </a:t>
            </a:r>
          </a:p>
          <a:p>
            <a:r>
              <a:rPr lang="en-US" b="1"/>
              <a:t>Tentative Approval</a:t>
            </a:r>
          </a:p>
          <a:p>
            <a:pPr lvl="1"/>
            <a:r>
              <a:rPr lang="en-US" sz="1800"/>
              <a:t>KDE must inspect the site before any purchase or commitment is made. KDE may then issue a tentative approval letter providing the requirements expected for a complete submittal before final approval is granted.</a:t>
            </a:r>
          </a:p>
          <a:p>
            <a:pPr lvl="1"/>
            <a:r>
              <a:rPr lang="en-US" sz="1800"/>
              <a:t>An option-to-purchase may be used to hold the site during this process, provided the offer does not obligate the district to purchase.</a:t>
            </a:r>
          </a:p>
          <a:p>
            <a:pPr lvl="1"/>
            <a:r>
              <a:rPr lang="en-US" sz="1800"/>
              <a:t>Documents are to be submitted through FACPAC.</a:t>
            </a:r>
          </a:p>
          <a:p>
            <a:r>
              <a:rPr lang="en-US" b="1"/>
              <a:t>Facility Plan Alignment </a:t>
            </a:r>
          </a:p>
          <a:p>
            <a:pPr lvl="1"/>
            <a:r>
              <a:rPr lang="en-US" sz="1800"/>
              <a:t>The proposed site must align with the district’s current DFP unless special approval is granted for rapidly growing areas.</a:t>
            </a:r>
          </a:p>
          <a:p>
            <a:r>
              <a:rPr lang="en-US" b="1"/>
              <a:t>Final Approval</a:t>
            </a:r>
          </a:p>
          <a:p>
            <a:pPr lvl="1"/>
            <a:r>
              <a:rPr lang="en-US" sz="1800"/>
              <a:t>KDE will issue final approval after all criteria have been satisfied. </a:t>
            </a:r>
            <a:r>
              <a:rPr lang="en-US" sz="1400"/>
              <a:t> </a:t>
            </a:r>
            <a:endParaRPr lang="en-US"/>
          </a:p>
          <a:p>
            <a:r>
              <a:rPr lang="en-US" b="1"/>
              <a:t>DFB does not handle leasing as lessee (tenant)</a:t>
            </a:r>
          </a:p>
          <a:p>
            <a:pPr lvl="1"/>
            <a:r>
              <a:rPr lang="en-US" sz="1800"/>
              <a:t>Contact KDE Office of Legal Services (OLS)</a:t>
            </a:r>
          </a:p>
        </p:txBody>
      </p:sp>
    </p:spTree>
    <p:extLst>
      <p:ext uri="{BB962C8B-B14F-4D97-AF65-F5344CB8AC3E}">
        <p14:creationId xmlns:p14="http://schemas.microsoft.com/office/powerpoint/2010/main" val="56690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6117-C64B-DE3C-0000-BD7AD6E0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B5EF-4D0A-D97C-B164-ADD740392FBF}"/>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Disposal – 702 KAR 4:090</a:t>
            </a:r>
            <a:endParaRPr lang="en-US" sz="2800"/>
          </a:p>
        </p:txBody>
      </p:sp>
      <p:sp>
        <p:nvSpPr>
          <p:cNvPr id="4" name="Content Placeholder 2">
            <a:extLst>
              <a:ext uri="{FF2B5EF4-FFF2-40B4-BE49-F238E27FC236}">
                <a16:creationId xmlns:a16="http://schemas.microsoft.com/office/drawing/2014/main" id="{60A2D4AD-2DC1-758F-1046-16EADFAC5E78}"/>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December 2024 revision - incorporated KDE Approval via FACPAC</a:t>
            </a:r>
          </a:p>
          <a:p>
            <a:pPr lvl="1"/>
            <a:r>
              <a:rPr lang="en-US" sz="1800"/>
              <a:t>Disposal requests (sale, lease as lessor/landlord, or easement) must be submitted to the Kentucky Department of Education (KDE) through the FACPAC system using required Building and Ground (BG) forms (e.g., BG-1, BG-5) with other required documentation. </a:t>
            </a:r>
          </a:p>
          <a:p>
            <a:r>
              <a:rPr lang="en-US" b="1"/>
              <a:t>Basic Requirements</a:t>
            </a:r>
          </a:p>
          <a:p>
            <a:pPr lvl="1"/>
            <a:r>
              <a:rPr lang="en-US" sz="1800"/>
              <a:t>A local board of education must first declare property as, ”</a:t>
            </a:r>
            <a:r>
              <a:rPr lang="en-US" sz="1800" i="1"/>
              <a:t>surplus to educational needs of the district</a:t>
            </a:r>
            <a:r>
              <a:rPr lang="en-US" sz="1800"/>
              <a:t>” before initiating disposal. </a:t>
            </a:r>
          </a:p>
          <a:p>
            <a:pPr lvl="1"/>
            <a:r>
              <a:rPr lang="en-US" sz="1800"/>
              <a:t>Property must be appraised by a licensed real property appraiser to determine fair market value.</a:t>
            </a:r>
          </a:p>
          <a:p>
            <a:pPr lvl="1"/>
            <a:r>
              <a:rPr lang="en-US" sz="1800"/>
              <a:t>Final disposal must be accompanied by sale agreement reflecting receipt of fair market value, legal description of the property.  </a:t>
            </a:r>
          </a:p>
          <a:p>
            <a:r>
              <a:rPr lang="en-US" b="1"/>
              <a:t>Legal &amp; Financial Review</a:t>
            </a:r>
          </a:p>
          <a:p>
            <a:pPr lvl="1"/>
            <a:r>
              <a:rPr lang="en-US" sz="1800"/>
              <a:t>All documentation must be reviewed by the district’s legal counsel, and if applicable, its insurance carrier, fiscal agent, or bond counsel, before submission to KDE. </a:t>
            </a:r>
          </a:p>
          <a:p>
            <a:r>
              <a:rPr lang="en-US" b="1"/>
              <a:t>Federal Compliance </a:t>
            </a:r>
            <a:r>
              <a:rPr lang="en-US" sz="2000"/>
              <a:t>(2 C.F.R. 200.310 and 200.311)</a:t>
            </a:r>
          </a:p>
          <a:p>
            <a:pPr lvl="1"/>
            <a:r>
              <a:rPr lang="en-US" sz="1800"/>
              <a:t>Property purchased with federal funds? Contact KDE prior to disposal. </a:t>
            </a:r>
          </a:p>
        </p:txBody>
      </p:sp>
    </p:spTree>
    <p:extLst>
      <p:ext uri="{BB962C8B-B14F-4D97-AF65-F5344CB8AC3E}">
        <p14:creationId xmlns:p14="http://schemas.microsoft.com/office/powerpoint/2010/main" val="135592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34D-A19B-5CBA-688C-77833EDA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DC431-5DDA-96B0-5BAF-5B0408342E5B}"/>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Property – 702 KAR 4:005</a:t>
            </a:r>
            <a:endParaRPr lang="en-US" sz="2800" dirty="0"/>
          </a:p>
        </p:txBody>
      </p:sp>
      <p:sp>
        <p:nvSpPr>
          <p:cNvPr id="4" name="Content Placeholder 2">
            <a:extLst>
              <a:ext uri="{FF2B5EF4-FFF2-40B4-BE49-F238E27FC236}">
                <a16:creationId xmlns:a16="http://schemas.microsoft.com/office/drawing/2014/main" id="{F27402B9-296A-3182-714D-21153B6DCFC4}"/>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Intended for partnerships and joint development of recreational facilities</a:t>
            </a:r>
            <a:r>
              <a:rPr lang="en-US" dirty="0"/>
              <a:t> </a:t>
            </a:r>
          </a:p>
          <a:p>
            <a:pPr lvl="1"/>
            <a:r>
              <a:rPr lang="en-US" sz="1800" dirty="0"/>
              <a:t>Local boards of education are authorized to collaborate with public agencies to develop and maintain recreational facilities on school property for both school and community use.</a:t>
            </a:r>
          </a:p>
          <a:p>
            <a:r>
              <a:rPr lang="en-US" b="1" dirty="0"/>
              <a:t>Memoranda of Agreements</a:t>
            </a:r>
            <a:r>
              <a:rPr lang="en-US" dirty="0"/>
              <a:t> </a:t>
            </a:r>
          </a:p>
          <a:p>
            <a:pPr lvl="1"/>
            <a:r>
              <a:rPr lang="en-US" sz="1800" dirty="0"/>
              <a:t>Any proposed memorandum of agreement between a school board and a public agency for such facilities must be submitted to the Chief State School Officer for approval before implementation. Likewise, a local governmental agency may be required to receive approval from the Attorney General’s office.</a:t>
            </a:r>
          </a:p>
          <a:p>
            <a:r>
              <a:rPr lang="en-US" b="1" dirty="0"/>
              <a:t>Compliance with State Regulations</a:t>
            </a:r>
          </a:p>
          <a:p>
            <a:pPr lvl="1"/>
            <a:r>
              <a:rPr lang="en-US" sz="1800" dirty="0"/>
              <a:t>All construction plans and specifications for these facilities must comply with administrative regulations set by the State Board for Elementary and Secondary Education requirements (KDE).</a:t>
            </a:r>
          </a:p>
          <a:p>
            <a:pPr lvl="1"/>
            <a:r>
              <a:rPr lang="en-US" sz="1800" dirty="0"/>
              <a:t>Kentucky Building Code - also a state regulation.</a:t>
            </a:r>
          </a:p>
        </p:txBody>
      </p:sp>
    </p:spTree>
    <p:extLst>
      <p:ext uri="{BB962C8B-B14F-4D97-AF65-F5344CB8AC3E}">
        <p14:creationId xmlns:p14="http://schemas.microsoft.com/office/powerpoint/2010/main" val="413053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E9B-BBCA-E5E8-A540-69A5D1CE8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02E1A-892D-9FED-DC36-6528C5F67F10}"/>
              </a:ext>
            </a:extLst>
          </p:cNvPr>
          <p:cNvSpPr>
            <a:spLocks noGrp="1"/>
          </p:cNvSpPr>
          <p:nvPr>
            <p:ph type="title"/>
          </p:nvPr>
        </p:nvSpPr>
        <p:spPr/>
        <p:txBody>
          <a:bodyPr/>
          <a:lstStyle/>
          <a:p>
            <a:r>
              <a:rPr lang="en-US"/>
              <a:t>HB 727 (2024 RS) </a:t>
            </a:r>
          </a:p>
        </p:txBody>
      </p:sp>
      <p:sp>
        <p:nvSpPr>
          <p:cNvPr id="3" name="Text Placeholder 2">
            <a:extLst>
              <a:ext uri="{FF2B5EF4-FFF2-40B4-BE49-F238E27FC236}">
                <a16:creationId xmlns:a16="http://schemas.microsoft.com/office/drawing/2014/main" id="{F7F0A82F-33B9-C747-E333-63A6E2BE7529}"/>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Summary</a:t>
            </a:r>
          </a:p>
        </p:txBody>
      </p:sp>
    </p:spTree>
    <p:extLst>
      <p:ext uri="{BB962C8B-B14F-4D97-AF65-F5344CB8AC3E}">
        <p14:creationId xmlns:p14="http://schemas.microsoft.com/office/powerpoint/2010/main" val="65376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401-7ED3-0E1C-F426-6625A154E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1B53-6F4B-F4C2-B2AC-7ECF185DC4AE}"/>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C167A5C6-3528-1C03-CA5F-CD19E200FDF9}"/>
              </a:ext>
            </a:extLst>
          </p:cNvPr>
          <p:cNvSpPr>
            <a:spLocks noGrp="1"/>
          </p:cNvSpPr>
          <p:nvPr>
            <p:ph sz="half" idx="1"/>
          </p:nvPr>
        </p:nvSpPr>
        <p:spPr>
          <a:xfrm>
            <a:off x="620725" y="1439733"/>
            <a:ext cx="10899380" cy="4351338"/>
          </a:xfrm>
        </p:spPr>
        <p:txBody>
          <a:bodyPr vert="horz" lIns="91440" tIns="45720" rIns="91440" bIns="45720" rtlCol="0" anchor="t">
            <a:normAutofit/>
          </a:bodyPr>
          <a:lstStyle/>
          <a:p>
            <a:r>
              <a:rPr lang="en-US"/>
              <a:t>This presentation is a general overview of DFB's work. It does not cover many details related to statutes, legal actions, regulations, and processes. Please direct any specific questions that are not addressed today to the DFB project manager assigned to your district. </a:t>
            </a:r>
          </a:p>
        </p:txBody>
      </p:sp>
    </p:spTree>
    <p:extLst>
      <p:ext uri="{BB962C8B-B14F-4D97-AF65-F5344CB8AC3E}">
        <p14:creationId xmlns:p14="http://schemas.microsoft.com/office/powerpoint/2010/main" val="92589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5D5E-3520-33E3-F4FF-8FEAE73C4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039F1-F0CA-511A-B7B7-39533834F5BF}"/>
              </a:ext>
            </a:extLst>
          </p:cNvPr>
          <p:cNvSpPr txBox="1">
            <a:spLocks/>
          </p:cNvSpPr>
          <p:nvPr/>
        </p:nvSpPr>
        <p:spPr>
          <a:xfrm>
            <a:off x="0" y="365125"/>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HB 727 (2024 reg) Impact</a:t>
            </a:r>
          </a:p>
          <a:p>
            <a:pPr algn="ctr"/>
            <a:r>
              <a:rPr lang="en-US" sz="2800"/>
              <a:t>(formerly </a:t>
            </a:r>
            <a:r>
              <a:rPr lang="en-US" sz="2800" b="1"/>
              <a:t>HB 678 (2022 reg)</a:t>
            </a:r>
            <a:r>
              <a:rPr lang="en-US" sz="2800"/>
              <a:t>)</a:t>
            </a:r>
          </a:p>
        </p:txBody>
      </p:sp>
      <p:sp>
        <p:nvSpPr>
          <p:cNvPr id="4" name="Content Placeholder 2">
            <a:extLst>
              <a:ext uri="{FF2B5EF4-FFF2-40B4-BE49-F238E27FC236}">
                <a16:creationId xmlns:a16="http://schemas.microsoft.com/office/drawing/2014/main" id="{03A45AF6-DC9A-3523-C61F-CD928AE718D5}"/>
              </a:ext>
            </a:extLst>
          </p:cNvPr>
          <p:cNvSpPr txBox="1">
            <a:spLocks/>
          </p:cNvSpPr>
          <p:nvPr/>
        </p:nvSpPr>
        <p:spPr>
          <a:xfrm>
            <a:off x="498764" y="1439701"/>
            <a:ext cx="11318098" cy="5165335"/>
          </a:xfrm>
          <a:prstGeom prst="rect">
            <a:avLst/>
          </a:prstGeom>
        </p:spPr>
        <p:txBody>
          <a:bodyPr lIns="91440" tIns="45720" rIns="91440" bIns="4572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0" b="1"/>
              <a:t>Provides temporary suspension of KDE approval for design/construction </a:t>
            </a:r>
          </a:p>
          <a:p>
            <a:pPr lvl="1"/>
            <a:r>
              <a:rPr lang="en-US" sz="4500"/>
              <a:t>Until June 30, 2027, districts are not required to obtain KDE’s prior approval before initiating funding, financing, design, construction, renovation, or modification of facilities—but must still submit BG-1 forms. </a:t>
            </a:r>
          </a:p>
          <a:p>
            <a:r>
              <a:rPr lang="en-US" sz="7000" b="1"/>
              <a:t>KDE still provides in a support role</a:t>
            </a:r>
            <a:r>
              <a:rPr lang="en-US" sz="7000"/>
              <a:t> </a:t>
            </a:r>
          </a:p>
          <a:p>
            <a:pPr lvl="1"/>
            <a:r>
              <a:rPr lang="en-US" sz="4500"/>
              <a:t>KDE is required to provide assistance and guidance to local boards of education upon request. </a:t>
            </a:r>
          </a:p>
          <a:p>
            <a:r>
              <a:rPr lang="en-US" sz="7000" b="1"/>
              <a:t>Streamline approval process for property and planning</a:t>
            </a:r>
            <a:r>
              <a:rPr lang="en-US" sz="7000"/>
              <a:t> </a:t>
            </a:r>
          </a:p>
          <a:p>
            <a:pPr lvl="1"/>
            <a:r>
              <a:rPr lang="en-US" sz="4500"/>
              <a:t>The legal act provides for reducing administrative delays while maintaining KDE oversight by requiring complete submittals to be reviewed and responded to within 30 business days.</a:t>
            </a:r>
          </a:p>
          <a:p>
            <a:r>
              <a:rPr lang="en-US" sz="7000" b="1"/>
              <a:t>Expanded extracurricular facilities scope</a:t>
            </a:r>
            <a:r>
              <a:rPr lang="en-US" sz="7000"/>
              <a:t> </a:t>
            </a:r>
          </a:p>
          <a:p>
            <a:pPr lvl="1"/>
            <a:r>
              <a:rPr lang="en-US" sz="4500"/>
              <a:t>HB 727 explicitly includes extracurricular facilities (e.g., athletic buildings, venues) under the same regulatory framework as academic buildings in prioritization on a DFP, broadening the types of eligible projects. </a:t>
            </a:r>
          </a:p>
          <a:p>
            <a:pPr lvl="1"/>
            <a:r>
              <a:rPr lang="en-US" sz="4500"/>
              <a:t>This does not necessarily include the ability to use SFCC funding.</a:t>
            </a:r>
          </a:p>
          <a:p>
            <a:pPr>
              <a:buFont typeface="Arial"/>
              <a:buChar char="•"/>
            </a:pPr>
            <a:r>
              <a:rPr lang="en-US" sz="7000" b="1"/>
              <a:t>Bonding authority expansion </a:t>
            </a:r>
            <a:r>
              <a:rPr lang="en-US" sz="7000"/>
              <a:t>(not a DFB responsibility)</a:t>
            </a:r>
            <a:r>
              <a:rPr lang="en-US" sz="7000" b="1"/>
              <a:t> </a:t>
            </a:r>
            <a:endParaRPr lang="en-US" sz="7000">
              <a:solidFill>
                <a:srgbClr val="000000"/>
              </a:solidFill>
            </a:endParaRPr>
          </a:p>
          <a:p>
            <a:pPr marL="971550" lvl="1" indent="-285750">
              <a:buFont typeface="Arial"/>
              <a:buChar char="•"/>
            </a:pPr>
            <a:r>
              <a:rPr lang="en-US" sz="4500"/>
              <a:t>HB 727 allows school districts to issue general obligation bonds under KRS Chapter 66 and obtain bank loans, with KDE authorized to intercept debt service payments to ensure repayment. </a:t>
            </a:r>
            <a:endParaRPr lang="en-US"/>
          </a:p>
        </p:txBody>
      </p:sp>
    </p:spTree>
    <p:extLst>
      <p:ext uri="{BB962C8B-B14F-4D97-AF65-F5344CB8AC3E}">
        <p14:creationId xmlns:p14="http://schemas.microsoft.com/office/powerpoint/2010/main" val="123608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AB0F-40C5-38CE-58AC-0FDB96E7C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A5D90-D635-A2F8-55F5-3D2E7EAB303B}"/>
              </a:ext>
            </a:extLst>
          </p:cNvPr>
          <p:cNvSpPr>
            <a:spLocks noGrp="1"/>
          </p:cNvSpPr>
          <p:nvPr>
            <p:ph type="title"/>
          </p:nvPr>
        </p:nvSpPr>
        <p:spPr/>
        <p:txBody>
          <a:bodyPr/>
          <a:lstStyle/>
          <a:p>
            <a:r>
              <a:rPr lang="en-US"/>
              <a:t>General Discussion</a:t>
            </a:r>
          </a:p>
        </p:txBody>
      </p:sp>
      <p:sp>
        <p:nvSpPr>
          <p:cNvPr id="3" name="Text Placeholder 2">
            <a:extLst>
              <a:ext uri="{FF2B5EF4-FFF2-40B4-BE49-F238E27FC236}">
                <a16:creationId xmlns:a16="http://schemas.microsoft.com/office/drawing/2014/main" id="{0107252E-02EF-47F5-C05C-F2EF2174B892}"/>
              </a:ext>
            </a:extLst>
          </p:cNvPr>
          <p:cNvSpPr>
            <a:spLocks noGrp="1"/>
          </p:cNvSpPr>
          <p:nvPr>
            <p:ph type="body" idx="1"/>
          </p:nvPr>
        </p:nvSpPr>
        <p:spPr>
          <a:xfrm>
            <a:off x="831850" y="4589463"/>
            <a:ext cx="10515600" cy="1931653"/>
          </a:xfrm>
        </p:spPr>
        <p:txBody>
          <a:bodyPr>
            <a:normAutofit/>
          </a:bodyPr>
          <a:lstStyle/>
          <a:p>
            <a:pPr marL="342900" indent="-342900">
              <a:buFont typeface="Arial" panose="020B0604020202020204" pitchFamily="34" charset="0"/>
              <a:buChar char="•"/>
            </a:pPr>
            <a:r>
              <a:rPr lang="en-US">
                <a:solidFill>
                  <a:schemeClr val="tx1"/>
                </a:solidFill>
              </a:rPr>
              <a:t>Questions?</a:t>
            </a:r>
          </a:p>
        </p:txBody>
      </p:sp>
    </p:spTree>
    <p:extLst>
      <p:ext uri="{BB962C8B-B14F-4D97-AF65-F5344CB8AC3E}">
        <p14:creationId xmlns:p14="http://schemas.microsoft.com/office/powerpoint/2010/main" val="37713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422787"/>
            <a:ext cx="10391775" cy="2246593"/>
          </a:xfrm>
        </p:spPr>
        <p:txBody>
          <a:bodyPr anchor="b">
            <a:normAutofit/>
          </a:bodyPr>
          <a:lstStyle/>
          <a:p>
            <a:r>
              <a:rPr lang="en-US" dirty="0"/>
              <a:t>Thank you for joining us!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91465"/>
            <a:ext cx="9144000" cy="2133599"/>
          </a:xfrm>
        </p:spPr>
        <p:txBody>
          <a:bodyPr>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5047150"/>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23, 2026</a:t>
            </a:r>
          </a:p>
        </p:txBody>
      </p:sp>
    </p:spTree>
    <p:extLst>
      <p:ext uri="{BB962C8B-B14F-4D97-AF65-F5344CB8AC3E}">
        <p14:creationId xmlns:p14="http://schemas.microsoft.com/office/powerpoint/2010/main" val="337481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a:buFont typeface="Wingdings" panose="05000000000000000000" pitchFamily="2" charset="2"/>
              <a:buChar char="q"/>
            </a:pPr>
            <a:r>
              <a:rPr lang="en-US"/>
              <a:t> Introductions: Who is District Facilities Branch? (DFB) </a:t>
            </a:r>
          </a:p>
          <a:p>
            <a:pPr>
              <a:buFont typeface="Wingdings" panose="05000000000000000000" pitchFamily="2" charset="2"/>
              <a:buChar char="q"/>
            </a:pPr>
            <a:r>
              <a:rPr lang="en-US"/>
              <a:t> Statutes and Regulations, Oversight and Assistance</a:t>
            </a:r>
          </a:p>
          <a:p>
            <a:pPr>
              <a:buFont typeface="Wingdings" panose="05000000000000000000" pitchFamily="2" charset="2"/>
              <a:buChar char="q"/>
            </a:pPr>
            <a:r>
              <a:rPr lang="en-US"/>
              <a:t> HB 727 (2024 RS) </a:t>
            </a:r>
          </a:p>
          <a:p>
            <a:pPr>
              <a:buFont typeface="Wingdings" panose="05000000000000000000" pitchFamily="2" charset="2"/>
              <a:buChar char="q"/>
            </a:pPr>
            <a:r>
              <a:rPr lang="en-US"/>
              <a:t> General Discussion</a:t>
            </a:r>
          </a:p>
        </p:txBody>
      </p:sp>
    </p:spTree>
    <p:extLst>
      <p:ext uri="{BB962C8B-B14F-4D97-AF65-F5344CB8AC3E}">
        <p14:creationId xmlns:p14="http://schemas.microsoft.com/office/powerpoint/2010/main" val="11166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8B7186AD-3344-54C1-5F1C-6A8899D50BD1}"/>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Meet DFB Personnel</a:t>
            </a:r>
          </a:p>
        </p:txBody>
      </p:sp>
    </p:spTree>
    <p:extLst>
      <p:ext uri="{BB962C8B-B14F-4D97-AF65-F5344CB8AC3E}">
        <p14:creationId xmlns:p14="http://schemas.microsoft.com/office/powerpoint/2010/main" val="36451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220E-9009-B31E-B816-30A75DDE0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67EB6-FB56-EE44-7BD8-D923C2291DAA}"/>
              </a:ext>
            </a:extLst>
          </p:cNvPr>
          <p:cNvSpPr>
            <a:spLocks noGrp="1"/>
          </p:cNvSpPr>
          <p:nvPr>
            <p:ph type="title"/>
          </p:nvPr>
        </p:nvSpPr>
        <p:spPr>
          <a:xfrm>
            <a:off x="0" y="34731"/>
            <a:ext cx="12192000" cy="1325563"/>
          </a:xfrm>
        </p:spPr>
        <p:txBody>
          <a:bodyPr>
            <a:normAutofit/>
          </a:bodyPr>
          <a:lstStyle/>
          <a:p>
            <a:pPr algn="ctr"/>
            <a:r>
              <a:rPr lang="en-US" sz="4000" dirty="0"/>
              <a:t>DFB – Personnel Introductions – Assistant Director</a:t>
            </a:r>
          </a:p>
        </p:txBody>
      </p:sp>
      <p:sp>
        <p:nvSpPr>
          <p:cNvPr id="3" name="Content Placeholder 2">
            <a:extLst>
              <a:ext uri="{FF2B5EF4-FFF2-40B4-BE49-F238E27FC236}">
                <a16:creationId xmlns:a16="http://schemas.microsoft.com/office/drawing/2014/main" id="{143CA696-F863-0D50-7244-6551699D0DC0}"/>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r>
              <a:rPr lang="en-US" sz="2200" b="1" dirty="0"/>
              <a:t>Name:</a:t>
            </a:r>
            <a:r>
              <a:rPr lang="en-US" sz="2200" dirty="0"/>
              <a:t> Marshall Smith</a:t>
            </a:r>
          </a:p>
          <a:p>
            <a:pPr lvl="0"/>
            <a:r>
              <a:rPr lang="en-US" sz="2200" b="1" dirty="0"/>
              <a:t>Position:</a:t>
            </a:r>
            <a:r>
              <a:rPr lang="en-US" sz="2200" dirty="0"/>
              <a:t> Assistant Director</a:t>
            </a:r>
          </a:p>
          <a:p>
            <a:r>
              <a:rPr lang="en-US" sz="2200" b="1" dirty="0"/>
              <a:t>KDE Experience: 5 years</a:t>
            </a:r>
            <a:endParaRPr lang="en-US" sz="2200" dirty="0">
              <a:solidFill>
                <a:srgbClr val="FF0000"/>
              </a:solidFill>
            </a:endParaRPr>
          </a:p>
        </p:txBody>
      </p:sp>
    </p:spTree>
    <p:extLst>
      <p:ext uri="{BB962C8B-B14F-4D97-AF65-F5344CB8AC3E}">
        <p14:creationId xmlns:p14="http://schemas.microsoft.com/office/powerpoint/2010/main" val="262669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r>
              <a:rPr lang="en-US" sz="2200" b="1" dirty="0"/>
              <a:t>Name:</a:t>
            </a:r>
            <a:r>
              <a:rPr lang="en-US" sz="2200" dirty="0"/>
              <a:t> Gary T. Leist, AIA, LEED AP </a:t>
            </a:r>
            <a:r>
              <a:rPr lang="en-US" sz="2000" dirty="0">
                <a:hlinkClick r:id="rId2"/>
              </a:rPr>
              <a:t>gary.leist@education.ky.gov</a:t>
            </a:r>
            <a:endParaRPr lang="en-US" sz="2200" dirty="0"/>
          </a:p>
          <a:p>
            <a:pPr lvl="0"/>
            <a:r>
              <a:rPr lang="en-US" sz="2200" b="1" dirty="0"/>
              <a:t>Position:</a:t>
            </a:r>
            <a:r>
              <a:rPr lang="en-US" sz="2200" dirty="0"/>
              <a:t> Capital Construction Project Administrator (aka Project Manager)</a:t>
            </a:r>
          </a:p>
          <a:p>
            <a:r>
              <a:rPr lang="en-US" sz="2000" b="1" dirty="0"/>
              <a:t>KDE Experience: </a:t>
            </a:r>
            <a:r>
              <a:rPr lang="en-US" sz="2000" dirty="0"/>
              <a:t>17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Anchorage Ind.</a:t>
            </a:r>
          </a:p>
          <a:p>
            <a:pPr marL="0" indent="0">
              <a:lnSpc>
                <a:spcPct val="100000"/>
              </a:lnSpc>
              <a:spcBef>
                <a:spcPts val="0"/>
              </a:spcBef>
              <a:buNone/>
            </a:pPr>
            <a:r>
              <a:rPr lang="en-US" sz="1600" dirty="0"/>
              <a:t>Augusta Ind. </a:t>
            </a:r>
          </a:p>
          <a:p>
            <a:pPr marL="0" indent="0">
              <a:lnSpc>
                <a:spcPct val="100000"/>
              </a:lnSpc>
              <a:spcBef>
                <a:spcPts val="0"/>
              </a:spcBef>
              <a:buNone/>
            </a:pPr>
            <a:r>
              <a:rPr lang="en-US" sz="1600" dirty="0"/>
              <a:t>Ballard Co.</a:t>
            </a:r>
          </a:p>
          <a:p>
            <a:pPr marL="0" indent="0">
              <a:lnSpc>
                <a:spcPct val="100000"/>
              </a:lnSpc>
              <a:spcBef>
                <a:spcPts val="0"/>
              </a:spcBef>
              <a:buNone/>
            </a:pPr>
            <a:r>
              <a:rPr lang="en-US" sz="1600" dirty="0"/>
              <a:t>Bardstown Ind. </a:t>
            </a:r>
          </a:p>
          <a:p>
            <a:pPr marL="0" indent="0">
              <a:lnSpc>
                <a:spcPct val="100000"/>
              </a:lnSpc>
              <a:spcBef>
                <a:spcPts val="0"/>
              </a:spcBef>
              <a:buNone/>
            </a:pPr>
            <a:r>
              <a:rPr lang="en-US" sz="1600" dirty="0"/>
              <a:t>Bath Co.</a:t>
            </a:r>
          </a:p>
          <a:p>
            <a:pPr marL="0" indent="0">
              <a:lnSpc>
                <a:spcPct val="100000"/>
              </a:lnSpc>
              <a:spcBef>
                <a:spcPts val="0"/>
              </a:spcBef>
              <a:buNone/>
            </a:pPr>
            <a:r>
              <a:rPr lang="en-US" sz="1600" dirty="0"/>
              <a:t>Beechwood Ind. </a:t>
            </a:r>
          </a:p>
          <a:p>
            <a:pPr marL="0" indent="0">
              <a:lnSpc>
                <a:spcPct val="100000"/>
              </a:lnSpc>
              <a:spcBef>
                <a:spcPts val="0"/>
              </a:spcBef>
              <a:buNone/>
            </a:pPr>
            <a:r>
              <a:rPr lang="en-US" sz="1600" dirty="0"/>
              <a:t>Bellevue Ind. </a:t>
            </a:r>
          </a:p>
          <a:p>
            <a:pPr marL="0" indent="0">
              <a:lnSpc>
                <a:spcPct val="100000"/>
              </a:lnSpc>
              <a:spcBef>
                <a:spcPts val="0"/>
              </a:spcBef>
              <a:buNone/>
            </a:pPr>
            <a:r>
              <a:rPr lang="en-US" sz="1600" dirty="0"/>
              <a:t>Boone Co.</a:t>
            </a:r>
          </a:p>
          <a:p>
            <a:pPr marL="0" indent="0">
              <a:lnSpc>
                <a:spcPct val="100000"/>
              </a:lnSpc>
              <a:spcBef>
                <a:spcPts val="0"/>
              </a:spcBef>
              <a:buNone/>
            </a:pPr>
            <a:r>
              <a:rPr lang="en-US" sz="1600" dirty="0"/>
              <a:t>Bowling Green Ind. </a:t>
            </a:r>
          </a:p>
          <a:p>
            <a:pPr marL="0" indent="0">
              <a:lnSpc>
                <a:spcPct val="100000"/>
              </a:lnSpc>
              <a:spcBef>
                <a:spcPts val="0"/>
              </a:spcBef>
              <a:buNone/>
            </a:pPr>
            <a:r>
              <a:rPr lang="en-US" sz="1600" dirty="0"/>
              <a:t>Bracken Co.</a:t>
            </a:r>
          </a:p>
          <a:p>
            <a:pPr marL="0" indent="0">
              <a:lnSpc>
                <a:spcPct val="100000"/>
              </a:lnSpc>
              <a:spcBef>
                <a:spcPts val="0"/>
              </a:spcBef>
              <a:buNone/>
            </a:pPr>
            <a:r>
              <a:rPr lang="en-US" sz="1600" dirty="0"/>
              <a:t>Butler Co.</a:t>
            </a:r>
          </a:p>
          <a:p>
            <a:pPr marL="0" indent="0">
              <a:lnSpc>
                <a:spcPct val="100000"/>
              </a:lnSpc>
              <a:spcBef>
                <a:spcPts val="0"/>
              </a:spcBef>
              <a:buNone/>
            </a:pPr>
            <a:r>
              <a:rPr lang="en-US" sz="1600" dirty="0"/>
              <a:t>Caldwell Co.</a:t>
            </a:r>
          </a:p>
          <a:p>
            <a:pPr marL="0" indent="0">
              <a:lnSpc>
                <a:spcPct val="100000"/>
              </a:lnSpc>
              <a:spcBef>
                <a:spcPts val="0"/>
              </a:spcBef>
              <a:buNone/>
            </a:pPr>
            <a:r>
              <a:rPr lang="en-US" sz="1600" dirty="0"/>
              <a:t>Campbell Co. </a:t>
            </a:r>
          </a:p>
          <a:p>
            <a:pPr marL="0" indent="0">
              <a:lnSpc>
                <a:spcPct val="100000"/>
              </a:lnSpc>
              <a:spcBef>
                <a:spcPts val="0"/>
              </a:spcBef>
              <a:buNone/>
            </a:pPr>
            <a:r>
              <a:rPr lang="en-US" sz="1600" dirty="0"/>
              <a:t>Covington Ind.</a:t>
            </a:r>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1600" dirty="0">
                <a:ea typeface="+mn-lt"/>
                <a:cs typeface="+mn-lt"/>
              </a:rPr>
              <a:t>Dawson Springs Ind. </a:t>
            </a:r>
          </a:p>
          <a:p>
            <a:pPr indent="0">
              <a:lnSpc>
                <a:spcPct val="100000"/>
              </a:lnSpc>
              <a:spcBef>
                <a:spcPts val="0"/>
              </a:spcBef>
              <a:buNone/>
            </a:pPr>
            <a:r>
              <a:rPr lang="en-US" sz="1600" dirty="0">
                <a:ea typeface="+mn-lt"/>
                <a:cs typeface="+mn-lt"/>
              </a:rPr>
              <a:t>Dayton Ind.</a:t>
            </a:r>
            <a:endParaRPr lang="en-US" sz="1600" dirty="0"/>
          </a:p>
          <a:p>
            <a:pPr indent="0">
              <a:lnSpc>
                <a:spcPct val="100000"/>
              </a:lnSpc>
              <a:spcBef>
                <a:spcPts val="0"/>
              </a:spcBef>
              <a:buNone/>
            </a:pPr>
            <a:r>
              <a:rPr lang="en-US" sz="1600" dirty="0">
                <a:ea typeface="+mn-lt"/>
                <a:cs typeface="+mn-lt"/>
              </a:rPr>
              <a:t>Edmonson Co.</a:t>
            </a:r>
          </a:p>
          <a:p>
            <a:pPr indent="0">
              <a:lnSpc>
                <a:spcPct val="100000"/>
              </a:lnSpc>
              <a:spcBef>
                <a:spcPts val="0"/>
              </a:spcBef>
              <a:buNone/>
            </a:pPr>
            <a:r>
              <a:rPr lang="en-US" sz="1600" dirty="0">
                <a:ea typeface="+mn-lt"/>
                <a:cs typeface="+mn-lt"/>
              </a:rPr>
              <a:t>Erlanger - Elsmere Ind.</a:t>
            </a:r>
          </a:p>
          <a:p>
            <a:pPr indent="0">
              <a:lnSpc>
                <a:spcPct val="100000"/>
              </a:lnSpc>
              <a:spcBef>
                <a:spcPts val="0"/>
              </a:spcBef>
              <a:buNone/>
            </a:pPr>
            <a:r>
              <a:rPr lang="en-US" sz="1600" dirty="0">
                <a:ea typeface="+mn-lt"/>
                <a:cs typeface="+mn-lt"/>
              </a:rPr>
              <a:t>Fort Thomas Ind. </a:t>
            </a:r>
          </a:p>
          <a:p>
            <a:pPr indent="0">
              <a:lnSpc>
                <a:spcPct val="100000"/>
              </a:lnSpc>
              <a:spcBef>
                <a:spcPts val="0"/>
              </a:spcBef>
              <a:buNone/>
            </a:pPr>
            <a:r>
              <a:rPr lang="en-US" sz="1600" dirty="0">
                <a:ea typeface="+mn-lt"/>
                <a:cs typeface="+mn-lt"/>
              </a:rPr>
              <a:t>Garrard Co.</a:t>
            </a:r>
            <a:endParaRPr lang="en-US" sz="1600" dirty="0"/>
          </a:p>
          <a:p>
            <a:pPr indent="0">
              <a:lnSpc>
                <a:spcPct val="100000"/>
              </a:lnSpc>
              <a:spcBef>
                <a:spcPts val="0"/>
              </a:spcBef>
              <a:buNone/>
            </a:pPr>
            <a:r>
              <a:rPr lang="en-US" sz="1600" dirty="0">
                <a:ea typeface="+mn-lt"/>
                <a:cs typeface="+mn-lt"/>
              </a:rPr>
              <a:t>Grant Co.</a:t>
            </a:r>
          </a:p>
          <a:p>
            <a:pPr indent="0">
              <a:lnSpc>
                <a:spcPct val="100000"/>
              </a:lnSpc>
              <a:spcBef>
                <a:spcPts val="0"/>
              </a:spcBef>
              <a:buNone/>
            </a:pPr>
            <a:r>
              <a:rPr lang="en-US" sz="1600" dirty="0">
                <a:ea typeface="+mn-lt"/>
                <a:cs typeface="+mn-lt"/>
              </a:rPr>
              <a:t>Grayson Co.</a:t>
            </a:r>
          </a:p>
          <a:p>
            <a:pPr indent="0">
              <a:lnSpc>
                <a:spcPct val="100000"/>
              </a:lnSpc>
              <a:spcBef>
                <a:spcPts val="0"/>
              </a:spcBef>
              <a:buNone/>
            </a:pPr>
            <a:r>
              <a:rPr lang="en-US" sz="1600" dirty="0">
                <a:ea typeface="+mn-lt"/>
                <a:cs typeface="+mn-lt"/>
              </a:rPr>
              <a:t>Hart Co.</a:t>
            </a:r>
            <a:endParaRPr lang="en-US" sz="1600" dirty="0"/>
          </a:p>
          <a:p>
            <a:pPr indent="0">
              <a:lnSpc>
                <a:spcPct val="100000"/>
              </a:lnSpc>
              <a:spcBef>
                <a:spcPts val="0"/>
              </a:spcBef>
              <a:buNone/>
            </a:pPr>
            <a:r>
              <a:rPr lang="en-US" sz="1600" dirty="0">
                <a:ea typeface="+mn-lt"/>
                <a:cs typeface="+mn-lt"/>
              </a:rPr>
              <a:t>Hopkins Co.</a:t>
            </a:r>
          </a:p>
          <a:p>
            <a:pPr indent="0">
              <a:lnSpc>
                <a:spcPct val="100000"/>
              </a:lnSpc>
              <a:spcBef>
                <a:spcPts val="0"/>
              </a:spcBef>
              <a:buNone/>
            </a:pPr>
            <a:r>
              <a:rPr lang="en-US" sz="1600" dirty="0">
                <a:ea typeface="+mn-lt"/>
                <a:cs typeface="+mn-lt"/>
              </a:rPr>
              <a:t>Jackson Co.</a:t>
            </a:r>
          </a:p>
          <a:p>
            <a:pPr indent="0">
              <a:lnSpc>
                <a:spcPct val="100000"/>
              </a:lnSpc>
              <a:spcBef>
                <a:spcPts val="0"/>
              </a:spcBef>
              <a:buNone/>
            </a:pPr>
            <a:r>
              <a:rPr lang="en-US" sz="1600" dirty="0">
                <a:ea typeface="+mn-lt"/>
                <a:cs typeface="+mn-lt"/>
              </a:rPr>
              <a:t>Jefferson Co.</a:t>
            </a:r>
          </a:p>
          <a:p>
            <a:pPr indent="0">
              <a:lnSpc>
                <a:spcPct val="100000"/>
              </a:lnSpc>
              <a:spcBef>
                <a:spcPts val="0"/>
              </a:spcBef>
              <a:buNone/>
            </a:pPr>
            <a:r>
              <a:rPr lang="en-US" sz="1600" dirty="0">
                <a:ea typeface="+mn-lt"/>
                <a:cs typeface="+mn-lt"/>
              </a:rPr>
              <a:t>Kenton Co.</a:t>
            </a:r>
          </a:p>
          <a:p>
            <a:pPr indent="0">
              <a:lnSpc>
                <a:spcPct val="100000"/>
              </a:lnSpc>
              <a:spcBef>
                <a:spcPts val="0"/>
              </a:spcBef>
              <a:buNone/>
            </a:pPr>
            <a:r>
              <a:rPr lang="en-US" sz="1600" dirty="0">
                <a:ea typeface="+mn-lt"/>
                <a:cs typeface="+mn-lt"/>
              </a:rPr>
              <a:t>Knott Co.</a:t>
            </a:r>
          </a:p>
          <a:p>
            <a:pPr indent="0">
              <a:lnSpc>
                <a:spcPct val="100000"/>
              </a:lnSpc>
              <a:spcBef>
                <a:spcPts val="0"/>
              </a:spcBef>
              <a:buNone/>
            </a:pPr>
            <a:endParaRPr lang="en-US" sz="1800" dirty="0">
              <a:ea typeface="+mn-lt"/>
              <a:cs typeface="+mn-lt"/>
            </a:endParaRPr>
          </a:p>
          <a:p>
            <a:pPr marL="0" indent="0">
              <a:lnSpc>
                <a:spcPct val="100000"/>
              </a:lnSpc>
              <a:spcBef>
                <a:spcPts val="0"/>
              </a:spcBef>
              <a:buNone/>
            </a:pPr>
            <a:endParaRPr lang="en-US" sz="22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Lewis Co.</a:t>
            </a:r>
            <a:endParaRPr lang="en-US" sz="2000" dirty="0"/>
          </a:p>
          <a:p>
            <a:pPr marL="0" indent="0">
              <a:lnSpc>
                <a:spcPct val="100000"/>
              </a:lnSpc>
              <a:spcBef>
                <a:spcPts val="0"/>
              </a:spcBef>
              <a:buNone/>
            </a:pPr>
            <a:r>
              <a:rPr lang="en-US" sz="1600" dirty="0"/>
              <a:t>Livingston Co.</a:t>
            </a:r>
          </a:p>
          <a:p>
            <a:pPr marL="0" indent="0">
              <a:lnSpc>
                <a:spcPct val="100000"/>
              </a:lnSpc>
              <a:spcBef>
                <a:spcPts val="0"/>
              </a:spcBef>
              <a:buNone/>
            </a:pPr>
            <a:r>
              <a:rPr lang="en-US" sz="1600" dirty="0"/>
              <a:t>Ludlow Ind.</a:t>
            </a:r>
          </a:p>
          <a:p>
            <a:pPr marL="0" indent="0">
              <a:lnSpc>
                <a:spcPct val="100000"/>
              </a:lnSpc>
              <a:spcBef>
                <a:spcPts val="0"/>
              </a:spcBef>
              <a:buNone/>
            </a:pPr>
            <a:r>
              <a:rPr lang="en-US" sz="1600" dirty="0"/>
              <a:t>Marshall Co.</a:t>
            </a:r>
          </a:p>
          <a:p>
            <a:pPr marL="0" indent="0">
              <a:lnSpc>
                <a:spcPct val="100000"/>
              </a:lnSpc>
              <a:spcBef>
                <a:spcPts val="0"/>
              </a:spcBef>
              <a:buNone/>
            </a:pPr>
            <a:r>
              <a:rPr lang="en-US" sz="1600" dirty="0"/>
              <a:t>Martin Co.</a:t>
            </a:r>
          </a:p>
          <a:p>
            <a:pPr marL="0" indent="0">
              <a:lnSpc>
                <a:spcPct val="100000"/>
              </a:lnSpc>
              <a:spcBef>
                <a:spcPts val="0"/>
              </a:spcBef>
              <a:buNone/>
            </a:pPr>
            <a:r>
              <a:rPr lang="en-US" sz="1600" dirty="0"/>
              <a:t>Mason Co.</a:t>
            </a:r>
          </a:p>
          <a:p>
            <a:pPr marL="0" indent="0">
              <a:lnSpc>
                <a:spcPct val="100000"/>
              </a:lnSpc>
              <a:spcBef>
                <a:spcPts val="0"/>
              </a:spcBef>
              <a:buNone/>
            </a:pPr>
            <a:r>
              <a:rPr lang="en-US" sz="1600" dirty="0"/>
              <a:t>Meade Co. </a:t>
            </a:r>
          </a:p>
          <a:p>
            <a:pPr marL="0" indent="0">
              <a:lnSpc>
                <a:spcPct val="100000"/>
              </a:lnSpc>
              <a:spcBef>
                <a:spcPts val="0"/>
              </a:spcBef>
              <a:buNone/>
            </a:pPr>
            <a:r>
              <a:rPr lang="en-US" sz="1600" dirty="0"/>
              <a:t>Muhlenberg Co. </a:t>
            </a:r>
          </a:p>
          <a:p>
            <a:pPr marL="0" indent="0">
              <a:lnSpc>
                <a:spcPct val="100000"/>
              </a:lnSpc>
              <a:spcBef>
                <a:spcPts val="0"/>
              </a:spcBef>
              <a:buNone/>
            </a:pPr>
            <a:r>
              <a:rPr lang="en-US" sz="1600" dirty="0"/>
              <a:t>Nelson Co.</a:t>
            </a:r>
            <a:endParaRPr lang="en-US" sz="2000" dirty="0"/>
          </a:p>
          <a:p>
            <a:pPr marL="0" indent="0">
              <a:lnSpc>
                <a:spcPct val="100000"/>
              </a:lnSpc>
              <a:spcBef>
                <a:spcPts val="0"/>
              </a:spcBef>
              <a:buNone/>
            </a:pPr>
            <a:r>
              <a:rPr lang="en-US" sz="1600" dirty="0"/>
              <a:t>Newport Ind.</a:t>
            </a:r>
          </a:p>
          <a:p>
            <a:pPr marL="0" indent="0">
              <a:lnSpc>
                <a:spcPct val="100000"/>
              </a:lnSpc>
              <a:spcBef>
                <a:spcPts val="0"/>
              </a:spcBef>
              <a:buNone/>
            </a:pPr>
            <a:r>
              <a:rPr lang="en-US" sz="1600" dirty="0"/>
              <a:t>Oldham Co.</a:t>
            </a:r>
          </a:p>
          <a:p>
            <a:pPr marL="0" indent="0">
              <a:lnSpc>
                <a:spcPct val="100000"/>
              </a:lnSpc>
              <a:spcBef>
                <a:spcPts val="0"/>
              </a:spcBef>
              <a:buNone/>
            </a:pPr>
            <a:r>
              <a:rPr lang="en-US" sz="1600" dirty="0"/>
              <a:t>Owen Co.</a:t>
            </a:r>
          </a:p>
          <a:p>
            <a:pPr marL="0" indent="0">
              <a:lnSpc>
                <a:spcPct val="100000"/>
              </a:lnSpc>
              <a:spcBef>
                <a:spcPts val="0"/>
              </a:spcBef>
              <a:buNone/>
            </a:pPr>
            <a:r>
              <a:rPr lang="en-US" sz="1600" dirty="0"/>
              <a:t>Owsley Co.</a:t>
            </a:r>
          </a:p>
          <a:p>
            <a:pPr marL="0" indent="0">
              <a:lnSpc>
                <a:spcPct val="100000"/>
              </a:lnSpc>
              <a:spcBef>
                <a:spcPts val="0"/>
              </a:spcBef>
              <a:buNone/>
            </a:pPr>
            <a:r>
              <a:rPr lang="en-US" sz="1600" dirty="0"/>
              <a:t>Pendleton Co.</a:t>
            </a:r>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indent="0">
              <a:lnSpc>
                <a:spcPct val="100000"/>
              </a:lnSpc>
              <a:spcBef>
                <a:spcPts val="0"/>
              </a:spcBef>
            </a:pPr>
            <a:endParaRPr lang="en-US" sz="2000" dirty="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Pike Co.</a:t>
            </a:r>
          </a:p>
          <a:p>
            <a:pPr marL="0" indent="0">
              <a:lnSpc>
                <a:spcPct val="100000"/>
              </a:lnSpc>
              <a:spcBef>
                <a:spcPts val="0"/>
              </a:spcBef>
              <a:buNone/>
            </a:pPr>
            <a:r>
              <a:rPr lang="en-US" sz="1600" dirty="0"/>
              <a:t>Pikeville Ind.</a:t>
            </a:r>
          </a:p>
          <a:p>
            <a:pPr marL="0" indent="0">
              <a:lnSpc>
                <a:spcPct val="100000"/>
              </a:lnSpc>
              <a:spcBef>
                <a:spcPts val="0"/>
              </a:spcBef>
              <a:buNone/>
            </a:pPr>
            <a:r>
              <a:rPr lang="en-US" sz="1600" dirty="0"/>
              <a:t>Pulaski Co.</a:t>
            </a:r>
          </a:p>
          <a:p>
            <a:pPr marL="0" indent="0">
              <a:lnSpc>
                <a:spcPct val="100000"/>
              </a:lnSpc>
              <a:spcBef>
                <a:spcPts val="0"/>
              </a:spcBef>
              <a:buNone/>
            </a:pPr>
            <a:r>
              <a:rPr lang="en-US" sz="1600" dirty="0"/>
              <a:t>Robertson Co.</a:t>
            </a:r>
          </a:p>
          <a:p>
            <a:pPr marL="0" indent="0">
              <a:lnSpc>
                <a:spcPct val="100000"/>
              </a:lnSpc>
              <a:spcBef>
                <a:spcPts val="0"/>
              </a:spcBef>
              <a:buNone/>
            </a:pPr>
            <a:r>
              <a:rPr lang="en-US" sz="1600" dirty="0"/>
              <a:t>Science Hill Ind. </a:t>
            </a:r>
          </a:p>
          <a:p>
            <a:pPr marL="0" indent="0">
              <a:lnSpc>
                <a:spcPct val="100000"/>
              </a:lnSpc>
              <a:spcBef>
                <a:spcPts val="0"/>
              </a:spcBef>
              <a:buNone/>
            </a:pPr>
            <a:r>
              <a:rPr lang="en-US" sz="1600" dirty="0"/>
              <a:t>Scott Co.</a:t>
            </a:r>
          </a:p>
          <a:p>
            <a:pPr marL="0" indent="0">
              <a:lnSpc>
                <a:spcPct val="100000"/>
              </a:lnSpc>
              <a:spcBef>
                <a:spcPts val="0"/>
              </a:spcBef>
              <a:buNone/>
            </a:pPr>
            <a:r>
              <a:rPr lang="en-US" sz="1600" dirty="0"/>
              <a:t>Somerset Ind. </a:t>
            </a:r>
          </a:p>
          <a:p>
            <a:pPr marL="0" indent="0">
              <a:lnSpc>
                <a:spcPct val="100000"/>
              </a:lnSpc>
              <a:spcBef>
                <a:spcPts val="0"/>
              </a:spcBef>
              <a:buNone/>
            </a:pPr>
            <a:r>
              <a:rPr lang="en-US" sz="1600" dirty="0"/>
              <a:t>Southgate Ind.</a:t>
            </a:r>
          </a:p>
          <a:p>
            <a:pPr marL="0" indent="0">
              <a:lnSpc>
                <a:spcPct val="100000"/>
              </a:lnSpc>
              <a:spcBef>
                <a:spcPts val="0"/>
              </a:spcBef>
              <a:buNone/>
            </a:pPr>
            <a:r>
              <a:rPr lang="en-US" sz="1600" dirty="0"/>
              <a:t>Trigg Co.</a:t>
            </a:r>
          </a:p>
          <a:p>
            <a:pPr marL="0" indent="0">
              <a:lnSpc>
                <a:spcPct val="100000"/>
              </a:lnSpc>
              <a:spcBef>
                <a:spcPts val="0"/>
              </a:spcBef>
              <a:buNone/>
            </a:pPr>
            <a:r>
              <a:rPr lang="en-US" sz="1600" dirty="0"/>
              <a:t>Trimble Co.</a:t>
            </a:r>
          </a:p>
          <a:p>
            <a:pPr marL="0" indent="0">
              <a:lnSpc>
                <a:spcPct val="100000"/>
              </a:lnSpc>
              <a:spcBef>
                <a:spcPts val="0"/>
              </a:spcBef>
              <a:buNone/>
            </a:pPr>
            <a:r>
              <a:rPr lang="en-US" sz="1600" dirty="0"/>
              <a:t>Walton - Verona Ind. </a:t>
            </a:r>
          </a:p>
          <a:p>
            <a:pPr marL="0" indent="0">
              <a:lnSpc>
                <a:spcPct val="100000"/>
              </a:lnSpc>
              <a:spcBef>
                <a:spcPts val="0"/>
              </a:spcBef>
              <a:buNone/>
            </a:pPr>
            <a:r>
              <a:rPr lang="en-US" sz="1600" dirty="0"/>
              <a:t>Warren Co. </a:t>
            </a:r>
          </a:p>
          <a:p>
            <a:pPr marL="0" indent="0">
              <a:lnSpc>
                <a:spcPct val="100000"/>
              </a:lnSpc>
              <a:spcBef>
                <a:spcPts val="0"/>
              </a:spcBef>
              <a:buNone/>
            </a:pPr>
            <a:r>
              <a:rPr lang="en-US" sz="1600" dirty="0"/>
              <a:t>Williamstown Ind. </a:t>
            </a:r>
          </a:p>
          <a:p>
            <a:pPr marL="0" indent="0">
              <a:lnSpc>
                <a:spcPct val="100000"/>
              </a:lnSpc>
              <a:spcBef>
                <a:spcPts val="0"/>
              </a:spcBef>
              <a:buNone/>
            </a:pPr>
            <a:r>
              <a:rPr lang="en-US" sz="1600" dirty="0"/>
              <a:t>Woodford Co.</a:t>
            </a:r>
            <a:endParaRPr lang="en-US" sz="2000" dirty="0"/>
          </a:p>
          <a:p>
            <a:pPr marL="0" indent="0">
              <a:lnSpc>
                <a:spcPct val="100000"/>
              </a:lnSpc>
              <a:spcBef>
                <a:spcPts val="0"/>
              </a:spcBef>
              <a:buNone/>
            </a:pPr>
            <a:endParaRPr lang="en-US" sz="2000" dirty="0"/>
          </a:p>
          <a:p>
            <a:pPr indent="0">
              <a:lnSpc>
                <a:spcPct val="100000"/>
              </a:lnSpc>
              <a:spcBef>
                <a:spcPts val="0"/>
              </a:spcBef>
            </a:pPr>
            <a:endParaRPr lang="en-US" sz="2000" dirty="0"/>
          </a:p>
        </p:txBody>
      </p:sp>
    </p:spTree>
    <p:extLst>
      <p:ext uri="{BB962C8B-B14F-4D97-AF65-F5344CB8AC3E}">
        <p14:creationId xmlns:p14="http://schemas.microsoft.com/office/powerpoint/2010/main" val="10974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r>
              <a:rPr lang="en-US" sz="2200" b="1" dirty="0"/>
              <a:t>Name:</a:t>
            </a:r>
            <a:r>
              <a:rPr lang="en-US" sz="2200" dirty="0"/>
              <a:t> Marcus Highland, AIA </a:t>
            </a:r>
            <a:r>
              <a:rPr lang="en-US" sz="2000" dirty="0">
                <a:hlinkClick r:id="rId2"/>
              </a:rPr>
              <a:t>marcus.highland@education.ky.gov</a:t>
            </a:r>
            <a:endParaRPr lang="en-US" sz="2200" dirty="0"/>
          </a:p>
          <a:p>
            <a:pPr lvl="0"/>
            <a:r>
              <a:rPr lang="en-US" sz="2200" b="1" dirty="0"/>
              <a:t>Position:</a:t>
            </a:r>
            <a:r>
              <a:rPr lang="en-US" sz="2200" dirty="0"/>
              <a:t> Capital Construction Project Administrator (aka Project Manager)</a:t>
            </a:r>
          </a:p>
          <a:p>
            <a:r>
              <a:rPr lang="en-US" sz="2200" b="1" dirty="0"/>
              <a:t>KDE Experience: </a:t>
            </a:r>
            <a:r>
              <a:rPr lang="en-US" sz="22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Barbourville Ind. </a:t>
            </a:r>
          </a:p>
          <a:p>
            <a:pPr marL="0" indent="0">
              <a:lnSpc>
                <a:spcPct val="100000"/>
              </a:lnSpc>
              <a:spcBef>
                <a:spcPts val="0"/>
              </a:spcBef>
              <a:buNone/>
            </a:pPr>
            <a:r>
              <a:rPr lang="en-US" sz="1600" dirty="0"/>
              <a:t>Bell Co.</a:t>
            </a:r>
            <a:endParaRPr lang="en-US" sz="2000" dirty="0"/>
          </a:p>
          <a:p>
            <a:pPr marL="0" indent="0">
              <a:lnSpc>
                <a:spcPct val="100000"/>
              </a:lnSpc>
              <a:spcBef>
                <a:spcPts val="0"/>
              </a:spcBef>
              <a:buNone/>
            </a:pPr>
            <a:r>
              <a:rPr lang="en-US" sz="1600" dirty="0"/>
              <a:t>Berea Ind.</a:t>
            </a:r>
          </a:p>
          <a:p>
            <a:pPr marL="0" indent="0">
              <a:lnSpc>
                <a:spcPct val="100000"/>
              </a:lnSpc>
              <a:spcBef>
                <a:spcPts val="0"/>
              </a:spcBef>
              <a:buNone/>
            </a:pPr>
            <a:r>
              <a:rPr lang="en-US" sz="1600" dirty="0"/>
              <a:t>Boyle Co.</a:t>
            </a:r>
          </a:p>
          <a:p>
            <a:pPr marL="0" indent="0">
              <a:lnSpc>
                <a:spcPct val="100000"/>
              </a:lnSpc>
              <a:spcBef>
                <a:spcPts val="0"/>
              </a:spcBef>
              <a:buNone/>
            </a:pPr>
            <a:r>
              <a:rPr lang="en-US" sz="1600" dirty="0"/>
              <a:t>Breckinridge Co.</a:t>
            </a:r>
          </a:p>
          <a:p>
            <a:pPr marL="0" indent="0">
              <a:lnSpc>
                <a:spcPct val="100000"/>
              </a:lnSpc>
              <a:spcBef>
                <a:spcPts val="0"/>
              </a:spcBef>
              <a:buNone/>
            </a:pPr>
            <a:r>
              <a:rPr lang="en-US" sz="1600" dirty="0"/>
              <a:t>Bullitt Co. </a:t>
            </a:r>
          </a:p>
          <a:p>
            <a:pPr marL="0" indent="0">
              <a:lnSpc>
                <a:spcPct val="100000"/>
              </a:lnSpc>
              <a:spcBef>
                <a:spcPts val="0"/>
              </a:spcBef>
              <a:buNone/>
            </a:pPr>
            <a:r>
              <a:rPr lang="en-US" sz="1600" dirty="0"/>
              <a:t>Calloway Co.</a:t>
            </a:r>
          </a:p>
          <a:p>
            <a:pPr marL="0" indent="0">
              <a:lnSpc>
                <a:spcPct val="100000"/>
              </a:lnSpc>
              <a:spcBef>
                <a:spcPts val="0"/>
              </a:spcBef>
              <a:buNone/>
            </a:pPr>
            <a:r>
              <a:rPr lang="en-US" sz="1600" dirty="0"/>
              <a:t>Carlisle Co.</a:t>
            </a:r>
          </a:p>
          <a:p>
            <a:pPr marL="0" indent="0">
              <a:lnSpc>
                <a:spcPct val="100000"/>
              </a:lnSpc>
              <a:spcBef>
                <a:spcPts val="0"/>
              </a:spcBef>
              <a:buNone/>
            </a:pPr>
            <a:r>
              <a:rPr lang="en-US" sz="1600" dirty="0"/>
              <a:t>Carroll Co.</a:t>
            </a:r>
          </a:p>
          <a:p>
            <a:pPr marL="0" indent="0">
              <a:lnSpc>
                <a:spcPct val="100000"/>
              </a:lnSpc>
              <a:spcBef>
                <a:spcPts val="0"/>
              </a:spcBef>
              <a:buNone/>
            </a:pPr>
            <a:r>
              <a:rPr lang="en-US" sz="1600" dirty="0"/>
              <a:t>Carter Co.</a:t>
            </a:r>
          </a:p>
          <a:p>
            <a:pPr marL="0" indent="0">
              <a:lnSpc>
                <a:spcPct val="100000"/>
              </a:lnSpc>
              <a:spcBef>
                <a:spcPts val="0"/>
              </a:spcBef>
              <a:buNone/>
            </a:pPr>
            <a:r>
              <a:rPr lang="en-US" sz="1600" dirty="0"/>
              <a:t>Clinton Co.</a:t>
            </a:r>
          </a:p>
          <a:p>
            <a:pPr marL="0" indent="0">
              <a:lnSpc>
                <a:spcPct val="100000"/>
              </a:lnSpc>
              <a:spcBef>
                <a:spcPts val="0"/>
              </a:spcBef>
              <a:buNone/>
            </a:pPr>
            <a:r>
              <a:rPr lang="en-US" sz="1600" dirty="0"/>
              <a:t>Cloverport Ind. </a:t>
            </a:r>
          </a:p>
          <a:p>
            <a:pPr marL="0" indent="0">
              <a:lnSpc>
                <a:spcPct val="100000"/>
              </a:lnSpc>
              <a:spcBef>
                <a:spcPts val="0"/>
              </a:spcBef>
              <a:buNone/>
            </a:pPr>
            <a:r>
              <a:rPr lang="en-US" sz="1600" dirty="0"/>
              <a:t>Corbin Ind.</a:t>
            </a:r>
          </a:p>
          <a:p>
            <a:pPr marL="0" indent="0">
              <a:lnSpc>
                <a:spcPct val="100000"/>
              </a:lnSpc>
              <a:spcBef>
                <a:spcPts val="0"/>
              </a:spcBef>
              <a:buNone/>
            </a:pPr>
            <a:r>
              <a:rPr lang="en-US" sz="1600" dirty="0"/>
              <a:t>Crittenden Co. </a:t>
            </a:r>
          </a:p>
          <a:p>
            <a:pPr marL="0" indent="0">
              <a:lnSpc>
                <a:spcPct val="100000"/>
              </a:lnSpc>
              <a:spcBef>
                <a:spcPts val="0"/>
              </a:spcBef>
              <a:buNone/>
            </a:pPr>
            <a:r>
              <a:rPr lang="en-US" sz="1600" dirty="0"/>
              <a:t>Danville Ind.</a:t>
            </a:r>
          </a:p>
          <a:p>
            <a:pPr>
              <a:lnSpc>
                <a:spcPct val="0"/>
              </a:lnSpc>
              <a:spcBef>
                <a:spcPts val="0"/>
              </a:spcBef>
            </a:pPr>
            <a:endParaRPr lang="en-US" sz="2000" dirty="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Eminence Ind.</a:t>
            </a:r>
          </a:p>
          <a:p>
            <a:pPr marL="0" indent="0">
              <a:lnSpc>
                <a:spcPct val="100000"/>
              </a:lnSpc>
              <a:spcBef>
                <a:spcPts val="0"/>
              </a:spcBef>
              <a:buNone/>
            </a:pPr>
            <a:r>
              <a:rPr lang="en-US" sz="1600" dirty="0"/>
              <a:t>Fleming Co.</a:t>
            </a:r>
            <a:endParaRPr lang="en-US" sz="2000" dirty="0"/>
          </a:p>
          <a:p>
            <a:pPr marL="0" indent="0">
              <a:lnSpc>
                <a:spcPct val="100000"/>
              </a:lnSpc>
              <a:spcBef>
                <a:spcPts val="0"/>
              </a:spcBef>
              <a:buNone/>
            </a:pPr>
            <a:r>
              <a:rPr lang="en-US" sz="1600" dirty="0"/>
              <a:t>Floyd Co.</a:t>
            </a:r>
          </a:p>
          <a:p>
            <a:pPr marL="0" indent="0">
              <a:lnSpc>
                <a:spcPct val="100000"/>
              </a:lnSpc>
              <a:spcBef>
                <a:spcPts val="0"/>
              </a:spcBef>
              <a:buNone/>
            </a:pPr>
            <a:r>
              <a:rPr lang="en-US" sz="1600" dirty="0"/>
              <a:t>Frankfort Ind.</a:t>
            </a:r>
          </a:p>
          <a:p>
            <a:pPr marL="0" indent="0">
              <a:lnSpc>
                <a:spcPct val="100000"/>
              </a:lnSpc>
              <a:spcBef>
                <a:spcPts val="0"/>
              </a:spcBef>
              <a:buNone/>
            </a:pPr>
            <a:r>
              <a:rPr lang="en-US" sz="1600" dirty="0"/>
              <a:t>Franklin Co.</a:t>
            </a:r>
          </a:p>
          <a:p>
            <a:pPr marL="0" indent="0">
              <a:lnSpc>
                <a:spcPct val="100000"/>
              </a:lnSpc>
              <a:spcBef>
                <a:spcPts val="0"/>
              </a:spcBef>
              <a:buNone/>
            </a:pPr>
            <a:r>
              <a:rPr lang="en-US" sz="1600" dirty="0"/>
              <a:t>Graves Co.</a:t>
            </a:r>
          </a:p>
          <a:p>
            <a:pPr marL="0" indent="0">
              <a:lnSpc>
                <a:spcPct val="100000"/>
              </a:lnSpc>
              <a:spcBef>
                <a:spcPts val="0"/>
              </a:spcBef>
              <a:buNone/>
            </a:pPr>
            <a:r>
              <a:rPr lang="en-US" sz="1600" dirty="0"/>
              <a:t>Harlan Co.</a:t>
            </a:r>
          </a:p>
          <a:p>
            <a:pPr marL="0" indent="0">
              <a:lnSpc>
                <a:spcPct val="100000"/>
              </a:lnSpc>
              <a:spcBef>
                <a:spcPts val="0"/>
              </a:spcBef>
              <a:buNone/>
            </a:pPr>
            <a:r>
              <a:rPr lang="en-US" sz="1600" dirty="0"/>
              <a:t>Harlan Ind.</a:t>
            </a:r>
          </a:p>
          <a:p>
            <a:pPr marL="0" indent="0">
              <a:lnSpc>
                <a:spcPct val="100000"/>
              </a:lnSpc>
              <a:spcBef>
                <a:spcPts val="0"/>
              </a:spcBef>
              <a:buNone/>
            </a:pPr>
            <a:r>
              <a:rPr lang="en-US" sz="1600" dirty="0"/>
              <a:t>Harrison Co.</a:t>
            </a:r>
          </a:p>
          <a:p>
            <a:pPr marL="0" indent="0">
              <a:lnSpc>
                <a:spcPct val="100000"/>
              </a:lnSpc>
              <a:spcBef>
                <a:spcPts val="0"/>
              </a:spcBef>
              <a:buNone/>
            </a:pPr>
            <a:r>
              <a:rPr lang="en-US" sz="1600" dirty="0"/>
              <a:t>Hazard Ind. </a:t>
            </a:r>
          </a:p>
          <a:p>
            <a:pPr marL="0" indent="0">
              <a:lnSpc>
                <a:spcPct val="100000"/>
              </a:lnSpc>
              <a:spcBef>
                <a:spcPts val="0"/>
              </a:spcBef>
              <a:buNone/>
            </a:pPr>
            <a:r>
              <a:rPr lang="en-US" sz="1600" dirty="0"/>
              <a:t>Henderson Co.</a:t>
            </a:r>
          </a:p>
          <a:p>
            <a:pPr marL="0" indent="0">
              <a:lnSpc>
                <a:spcPct val="100000"/>
              </a:lnSpc>
              <a:spcBef>
                <a:spcPts val="0"/>
              </a:spcBef>
              <a:buNone/>
            </a:pPr>
            <a:r>
              <a:rPr lang="en-US" sz="1600" dirty="0"/>
              <a:t>Henry Co.</a:t>
            </a:r>
          </a:p>
          <a:p>
            <a:pPr marL="0" indent="0">
              <a:lnSpc>
                <a:spcPct val="100000"/>
              </a:lnSpc>
              <a:spcBef>
                <a:spcPts val="0"/>
              </a:spcBef>
              <a:buNone/>
            </a:pPr>
            <a:r>
              <a:rPr lang="en-US" sz="1600" dirty="0"/>
              <a:t>Jessamine Co.</a:t>
            </a:r>
          </a:p>
          <a:p>
            <a:pPr marL="0" indent="0">
              <a:lnSpc>
                <a:spcPct val="100000"/>
              </a:lnSpc>
              <a:spcBef>
                <a:spcPts val="0"/>
              </a:spcBef>
              <a:buNone/>
            </a:pPr>
            <a:r>
              <a:rPr lang="en-US" sz="1600" dirty="0"/>
              <a:t>Knox Co.</a:t>
            </a:r>
          </a:p>
          <a:p>
            <a:pPr marL="0" indent="0">
              <a:lnSpc>
                <a:spcPct val="100000"/>
              </a:lnSpc>
              <a:spcBef>
                <a:spcPts val="0"/>
              </a:spcBef>
              <a:buNone/>
            </a:pPr>
            <a:endParaRPr lang="en-US" sz="1600" dirty="0"/>
          </a:p>
          <a:p>
            <a:pPr marL="0" indent="0">
              <a:lnSpc>
                <a:spcPct val="100000"/>
              </a:lnSpc>
              <a:spcBef>
                <a:spcPts val="0"/>
              </a:spcBef>
              <a:buNone/>
            </a:pPr>
            <a:endParaRPr lang="en-US" sz="2000" dirty="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600" dirty="0"/>
              <a:t>LaRue Co.</a:t>
            </a:r>
          </a:p>
          <a:p>
            <a:pPr marL="0" indent="0">
              <a:lnSpc>
                <a:spcPct val="100000"/>
              </a:lnSpc>
              <a:spcBef>
                <a:spcPts val="100"/>
              </a:spcBef>
              <a:buNone/>
            </a:pPr>
            <a:r>
              <a:rPr lang="en-US" sz="1600" dirty="0"/>
              <a:t>Lee Co.</a:t>
            </a:r>
            <a:endParaRPr lang="en-US" sz="2000" dirty="0"/>
          </a:p>
          <a:p>
            <a:pPr marL="0" indent="0">
              <a:lnSpc>
                <a:spcPct val="100000"/>
              </a:lnSpc>
              <a:spcBef>
                <a:spcPts val="100"/>
              </a:spcBef>
              <a:buNone/>
            </a:pPr>
            <a:r>
              <a:rPr lang="en-US" sz="1600" dirty="0"/>
              <a:t>Leslie Co.</a:t>
            </a:r>
          </a:p>
          <a:p>
            <a:pPr marL="0" indent="0">
              <a:lnSpc>
                <a:spcPct val="100000"/>
              </a:lnSpc>
              <a:spcBef>
                <a:spcPts val="100"/>
              </a:spcBef>
              <a:buNone/>
            </a:pPr>
            <a:r>
              <a:rPr lang="en-US" sz="1600" dirty="0"/>
              <a:t>Logan Co.</a:t>
            </a:r>
          </a:p>
          <a:p>
            <a:pPr marL="0" indent="0">
              <a:lnSpc>
                <a:spcPct val="100000"/>
              </a:lnSpc>
              <a:spcBef>
                <a:spcPts val="100"/>
              </a:spcBef>
              <a:buNone/>
            </a:pPr>
            <a:r>
              <a:rPr lang="en-US" sz="1600" dirty="0"/>
              <a:t>Madison Co.</a:t>
            </a:r>
          </a:p>
          <a:p>
            <a:pPr marL="0" indent="0">
              <a:lnSpc>
                <a:spcPct val="100000"/>
              </a:lnSpc>
              <a:spcBef>
                <a:spcPts val="100"/>
              </a:spcBef>
              <a:buNone/>
            </a:pPr>
            <a:r>
              <a:rPr lang="en-US" sz="1600" dirty="0"/>
              <a:t>Magoffin Co.</a:t>
            </a:r>
          </a:p>
          <a:p>
            <a:pPr marL="0" indent="0">
              <a:lnSpc>
                <a:spcPct val="100000"/>
              </a:lnSpc>
              <a:spcBef>
                <a:spcPts val="100"/>
              </a:spcBef>
              <a:buNone/>
            </a:pPr>
            <a:r>
              <a:rPr lang="en-US" sz="1600" dirty="0"/>
              <a:t>Mayfield Ind.</a:t>
            </a:r>
          </a:p>
          <a:p>
            <a:pPr marL="0" indent="0">
              <a:lnSpc>
                <a:spcPct val="100000"/>
              </a:lnSpc>
              <a:spcBef>
                <a:spcPts val="100"/>
              </a:spcBef>
              <a:buNone/>
            </a:pPr>
            <a:r>
              <a:rPr lang="en-US" sz="1600" dirty="0"/>
              <a:t>McCreary Co.</a:t>
            </a:r>
          </a:p>
          <a:p>
            <a:pPr marL="0" indent="0">
              <a:lnSpc>
                <a:spcPct val="100000"/>
              </a:lnSpc>
              <a:spcBef>
                <a:spcPts val="100"/>
              </a:spcBef>
              <a:buNone/>
            </a:pPr>
            <a:r>
              <a:rPr lang="en-US" sz="1600" dirty="0"/>
              <a:t>McLean Co.</a:t>
            </a:r>
          </a:p>
          <a:p>
            <a:pPr marL="0" indent="0">
              <a:lnSpc>
                <a:spcPct val="100000"/>
              </a:lnSpc>
              <a:spcBef>
                <a:spcPts val="100"/>
              </a:spcBef>
              <a:buNone/>
            </a:pPr>
            <a:r>
              <a:rPr lang="en-US" sz="1600" dirty="0"/>
              <a:t>Menifee Co.</a:t>
            </a:r>
          </a:p>
          <a:p>
            <a:pPr marL="0" indent="0">
              <a:lnSpc>
                <a:spcPct val="100000"/>
              </a:lnSpc>
              <a:spcBef>
                <a:spcPts val="100"/>
              </a:spcBef>
              <a:buNone/>
            </a:pPr>
            <a:r>
              <a:rPr lang="en-US" sz="1600" dirty="0"/>
              <a:t>Middlesboro Ind.</a:t>
            </a:r>
          </a:p>
          <a:p>
            <a:pPr marL="0" indent="0">
              <a:lnSpc>
                <a:spcPct val="100000"/>
              </a:lnSpc>
              <a:spcBef>
                <a:spcPts val="100"/>
              </a:spcBef>
              <a:buNone/>
            </a:pPr>
            <a:r>
              <a:rPr lang="en-US" sz="1600" dirty="0"/>
              <a:t>Morgan Co.</a:t>
            </a:r>
          </a:p>
          <a:p>
            <a:pPr marL="0" indent="0">
              <a:lnSpc>
                <a:spcPct val="100000"/>
              </a:lnSpc>
              <a:spcBef>
                <a:spcPts val="100"/>
              </a:spcBef>
              <a:buNone/>
            </a:pPr>
            <a:r>
              <a:rPr lang="en-US" sz="1600" dirty="0"/>
              <a:t>Murray Ind.</a:t>
            </a:r>
          </a:p>
          <a:p>
            <a:pPr marL="0" indent="0">
              <a:lnSpc>
                <a:spcPct val="100000"/>
              </a:lnSpc>
              <a:spcBef>
                <a:spcPts val="100"/>
              </a:spcBef>
              <a:buNone/>
            </a:pPr>
            <a:endParaRPr lang="en-US" sz="1600" dirty="0"/>
          </a:p>
          <a:p>
            <a:pPr marL="0" indent="0">
              <a:lnSpc>
                <a:spcPct val="100000"/>
              </a:lnSpc>
              <a:spcBef>
                <a:spcPts val="100"/>
              </a:spcBef>
              <a:buNone/>
            </a:pPr>
            <a:endParaRPr lang="en-US" sz="1600" dirty="0"/>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Perry Co.</a:t>
            </a:r>
          </a:p>
          <a:p>
            <a:pPr marL="0" indent="0">
              <a:lnSpc>
                <a:spcPct val="100000"/>
              </a:lnSpc>
              <a:spcBef>
                <a:spcPts val="0"/>
              </a:spcBef>
              <a:buNone/>
            </a:pPr>
            <a:r>
              <a:rPr lang="en-US" sz="1600" dirty="0"/>
              <a:t>Pineville Ind.</a:t>
            </a:r>
            <a:endParaRPr lang="en-US" sz="2000" dirty="0"/>
          </a:p>
          <a:p>
            <a:pPr marL="0" indent="0">
              <a:lnSpc>
                <a:spcPct val="100000"/>
              </a:lnSpc>
              <a:spcBef>
                <a:spcPts val="0"/>
              </a:spcBef>
              <a:buNone/>
            </a:pPr>
            <a:r>
              <a:rPr lang="en-US" sz="1600" dirty="0"/>
              <a:t>Rockcastle Co. </a:t>
            </a:r>
          </a:p>
          <a:p>
            <a:pPr marL="0" indent="0">
              <a:lnSpc>
                <a:spcPct val="100000"/>
              </a:lnSpc>
              <a:spcBef>
                <a:spcPts val="0"/>
              </a:spcBef>
              <a:buNone/>
            </a:pPr>
            <a:r>
              <a:rPr lang="en-US" sz="1600" dirty="0"/>
              <a:t>Russell Co. </a:t>
            </a:r>
          </a:p>
          <a:p>
            <a:pPr marL="0" indent="0">
              <a:lnSpc>
                <a:spcPct val="100000"/>
              </a:lnSpc>
              <a:spcBef>
                <a:spcPts val="0"/>
              </a:spcBef>
              <a:buNone/>
            </a:pPr>
            <a:r>
              <a:rPr lang="en-US" sz="1600" dirty="0"/>
              <a:t>Russellville Ind. </a:t>
            </a:r>
          </a:p>
          <a:p>
            <a:pPr marL="0" indent="0">
              <a:lnSpc>
                <a:spcPct val="100000"/>
              </a:lnSpc>
              <a:spcBef>
                <a:spcPts val="0"/>
              </a:spcBef>
              <a:buNone/>
            </a:pPr>
            <a:r>
              <a:rPr lang="en-US" sz="1600" dirty="0"/>
              <a:t>Shelby Co. </a:t>
            </a:r>
          </a:p>
          <a:p>
            <a:pPr marL="0" indent="0">
              <a:lnSpc>
                <a:spcPct val="100000"/>
              </a:lnSpc>
              <a:spcBef>
                <a:spcPts val="0"/>
              </a:spcBef>
              <a:buNone/>
            </a:pPr>
            <a:r>
              <a:rPr lang="en-US" sz="1600" dirty="0"/>
              <a:t>Simpson Co.</a:t>
            </a:r>
          </a:p>
          <a:p>
            <a:pPr marL="0" indent="0">
              <a:lnSpc>
                <a:spcPct val="100000"/>
              </a:lnSpc>
              <a:spcBef>
                <a:spcPts val="0"/>
              </a:spcBef>
              <a:buNone/>
            </a:pPr>
            <a:r>
              <a:rPr lang="en-US" sz="1600" dirty="0"/>
              <a:t>Todd Co.</a:t>
            </a:r>
          </a:p>
          <a:p>
            <a:pPr marL="0" indent="0">
              <a:lnSpc>
                <a:spcPct val="100000"/>
              </a:lnSpc>
              <a:spcBef>
                <a:spcPts val="0"/>
              </a:spcBef>
              <a:buNone/>
            </a:pPr>
            <a:r>
              <a:rPr lang="en-US" sz="1600" dirty="0"/>
              <a:t>Union Co.</a:t>
            </a:r>
          </a:p>
          <a:p>
            <a:pPr marL="0" indent="0">
              <a:lnSpc>
                <a:spcPct val="100000"/>
              </a:lnSpc>
              <a:spcBef>
                <a:spcPts val="0"/>
              </a:spcBef>
              <a:buNone/>
            </a:pPr>
            <a:r>
              <a:rPr lang="en-US" sz="1600" dirty="0"/>
              <a:t>Washington Co.</a:t>
            </a:r>
          </a:p>
          <a:p>
            <a:pPr marL="0" indent="0">
              <a:lnSpc>
                <a:spcPct val="100000"/>
              </a:lnSpc>
              <a:spcBef>
                <a:spcPts val="0"/>
              </a:spcBef>
              <a:buNone/>
            </a:pPr>
            <a:r>
              <a:rPr lang="en-US" sz="1600" dirty="0"/>
              <a:t>Wayne Co.</a:t>
            </a:r>
          </a:p>
          <a:p>
            <a:pPr marL="0" indent="0">
              <a:lnSpc>
                <a:spcPct val="100000"/>
              </a:lnSpc>
              <a:spcBef>
                <a:spcPts val="0"/>
              </a:spcBef>
              <a:buNone/>
            </a:pPr>
            <a:r>
              <a:rPr lang="en-US" sz="1600" dirty="0"/>
              <a:t>Whitley Co.</a:t>
            </a:r>
          </a:p>
          <a:p>
            <a:pPr marL="0" indent="0">
              <a:lnSpc>
                <a:spcPct val="100000"/>
              </a:lnSpc>
              <a:spcBef>
                <a:spcPts val="0"/>
              </a:spcBef>
              <a:buNone/>
            </a:pPr>
            <a:r>
              <a:rPr lang="en-US" sz="1600" dirty="0"/>
              <a:t>Williamsburg Ind.</a:t>
            </a:r>
          </a:p>
          <a:p>
            <a:pPr marL="0" indent="0">
              <a:lnSpc>
                <a:spcPct val="100000"/>
              </a:lnSpc>
              <a:spcBef>
                <a:spcPts val="0"/>
              </a:spcBef>
              <a:buNone/>
            </a:pPr>
            <a:r>
              <a:rPr lang="en-US" sz="1600" dirty="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r>
              <a:rPr lang="en-US" sz="2000" b="1" dirty="0"/>
              <a:t>Name:</a:t>
            </a:r>
            <a:r>
              <a:rPr lang="en-US" sz="2000" dirty="0"/>
              <a:t> John C. Gilbert, AIA, LEED AP </a:t>
            </a:r>
            <a:r>
              <a:rPr lang="en-US" sz="2000" dirty="0">
                <a:hlinkClick r:id="rId2"/>
              </a:rPr>
              <a:t>john.gilbert@education.ky.gov</a:t>
            </a:r>
            <a:endParaRPr lang="en-US" sz="2000" dirty="0"/>
          </a:p>
          <a:p>
            <a:pPr lvl="0"/>
            <a:r>
              <a:rPr lang="en-US" sz="2000" b="1" dirty="0"/>
              <a:t>Position:</a:t>
            </a:r>
            <a:r>
              <a:rPr lang="en-US" sz="2000" dirty="0"/>
              <a:t> Capital Construction Project Administrator (aka Project Manager)</a:t>
            </a:r>
          </a:p>
          <a:p>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t>Adair Co. </a:t>
            </a:r>
            <a:endParaRPr lang="en-US" sz="1800" dirty="0"/>
          </a:p>
          <a:p>
            <a:pPr marL="0" indent="0">
              <a:lnSpc>
                <a:spcPct val="100000"/>
              </a:lnSpc>
              <a:spcBef>
                <a:spcPts val="0"/>
              </a:spcBef>
              <a:buNone/>
            </a:pPr>
            <a:r>
              <a:rPr lang="en-US" sz="1600" dirty="0"/>
              <a:t>Allen Co. </a:t>
            </a:r>
            <a:endParaRPr lang="en-US" sz="1800" dirty="0"/>
          </a:p>
          <a:p>
            <a:pPr marL="0" indent="0">
              <a:lnSpc>
                <a:spcPct val="100000"/>
              </a:lnSpc>
              <a:spcBef>
                <a:spcPts val="0"/>
              </a:spcBef>
              <a:buNone/>
            </a:pPr>
            <a:r>
              <a:rPr lang="en-US" sz="1600" dirty="0"/>
              <a:t>Anderson Co.</a:t>
            </a:r>
            <a:endParaRPr lang="en-US" sz="1800" dirty="0"/>
          </a:p>
          <a:p>
            <a:pPr marL="0" indent="0">
              <a:lnSpc>
                <a:spcPct val="100000"/>
              </a:lnSpc>
              <a:spcBef>
                <a:spcPts val="0"/>
              </a:spcBef>
              <a:buNone/>
            </a:pPr>
            <a:r>
              <a:rPr lang="en-US" sz="1600" dirty="0"/>
              <a:t>Ashland Ind.</a:t>
            </a:r>
          </a:p>
          <a:p>
            <a:pPr marL="0" indent="0">
              <a:lnSpc>
                <a:spcPct val="100000"/>
              </a:lnSpc>
              <a:spcBef>
                <a:spcPts val="0"/>
              </a:spcBef>
              <a:buNone/>
            </a:pPr>
            <a:r>
              <a:rPr lang="en-US" sz="1600" dirty="0"/>
              <a:t>Barren Co.</a:t>
            </a:r>
          </a:p>
          <a:p>
            <a:pPr marL="0" indent="0">
              <a:lnSpc>
                <a:spcPct val="100000"/>
              </a:lnSpc>
              <a:spcBef>
                <a:spcPts val="0"/>
              </a:spcBef>
              <a:buNone/>
            </a:pPr>
            <a:r>
              <a:rPr lang="en-US" sz="1600" dirty="0"/>
              <a:t>Bourbon Co.</a:t>
            </a:r>
            <a:endParaRPr lang="en-US" sz="1800" dirty="0"/>
          </a:p>
          <a:p>
            <a:pPr marL="0" indent="0">
              <a:lnSpc>
                <a:spcPct val="100000"/>
              </a:lnSpc>
              <a:spcBef>
                <a:spcPts val="0"/>
              </a:spcBef>
              <a:buNone/>
            </a:pPr>
            <a:r>
              <a:rPr lang="en-US" sz="1600" dirty="0"/>
              <a:t>Boyd Co.</a:t>
            </a:r>
            <a:endParaRPr lang="en-US" sz="1800" dirty="0"/>
          </a:p>
          <a:p>
            <a:pPr marL="0" indent="0">
              <a:lnSpc>
                <a:spcPct val="100000"/>
              </a:lnSpc>
              <a:spcBef>
                <a:spcPts val="0"/>
              </a:spcBef>
              <a:buNone/>
            </a:pPr>
            <a:r>
              <a:rPr lang="en-US" sz="1600" dirty="0"/>
              <a:t>Breathitt Co.</a:t>
            </a:r>
            <a:endParaRPr lang="en-US" sz="1800" dirty="0"/>
          </a:p>
          <a:p>
            <a:pPr marL="0" indent="0">
              <a:lnSpc>
                <a:spcPct val="100000"/>
              </a:lnSpc>
              <a:spcBef>
                <a:spcPts val="0"/>
              </a:spcBef>
              <a:buNone/>
            </a:pPr>
            <a:r>
              <a:rPr lang="en-US" sz="1600" dirty="0"/>
              <a:t>Burgin Ind. </a:t>
            </a:r>
          </a:p>
          <a:p>
            <a:pPr marL="0" indent="0">
              <a:lnSpc>
                <a:spcPct val="100000"/>
              </a:lnSpc>
              <a:spcBef>
                <a:spcPts val="0"/>
              </a:spcBef>
              <a:buNone/>
            </a:pPr>
            <a:r>
              <a:rPr lang="en-US" sz="1600" dirty="0"/>
              <a:t>Campbellsville Ind.</a:t>
            </a:r>
            <a:endParaRPr lang="en-US" sz="1800" dirty="0"/>
          </a:p>
          <a:p>
            <a:pPr marL="0" indent="0">
              <a:lnSpc>
                <a:spcPct val="100000"/>
              </a:lnSpc>
              <a:spcBef>
                <a:spcPts val="0"/>
              </a:spcBef>
              <a:buNone/>
            </a:pPr>
            <a:r>
              <a:rPr lang="en-US" sz="1600" dirty="0"/>
              <a:t>Casey Co.</a:t>
            </a:r>
          </a:p>
          <a:p>
            <a:pPr marL="0" indent="0">
              <a:lnSpc>
                <a:spcPct val="100000"/>
              </a:lnSpc>
              <a:spcBef>
                <a:spcPts val="0"/>
              </a:spcBef>
              <a:buNone/>
            </a:pPr>
            <a:r>
              <a:rPr lang="en-US" sz="1600" dirty="0"/>
              <a:t>Caverna Ind. </a:t>
            </a:r>
            <a:endParaRPr lang="en-US" sz="1800" dirty="0"/>
          </a:p>
          <a:p>
            <a:pPr marL="0" indent="0">
              <a:lnSpc>
                <a:spcPct val="100000"/>
              </a:lnSpc>
              <a:spcBef>
                <a:spcPts val="0"/>
              </a:spcBef>
              <a:buNone/>
            </a:pPr>
            <a:r>
              <a:rPr lang="en-US" sz="1600" dirty="0"/>
              <a:t>Christian Co.</a:t>
            </a:r>
          </a:p>
          <a:p>
            <a:pPr marL="0" indent="0">
              <a:lnSpc>
                <a:spcPct val="100000"/>
              </a:lnSpc>
              <a:spcBef>
                <a:spcPts val="0"/>
              </a:spcBef>
              <a:buNone/>
            </a:pPr>
            <a:r>
              <a:rPr lang="en-US" sz="1600" dirty="0"/>
              <a:t>Clark Co.</a:t>
            </a:r>
            <a:endParaRPr lang="en-US" sz="1800" dirty="0"/>
          </a:p>
          <a:p>
            <a:pPr marL="0" indent="0">
              <a:lnSpc>
                <a:spcPct val="100000"/>
              </a:lnSpc>
              <a:spcBef>
                <a:spcPts val="0"/>
              </a:spcBef>
              <a:buNone/>
            </a:pPr>
            <a:r>
              <a:rPr lang="en-US" sz="1600" dirty="0"/>
              <a:t>Clay Co.</a:t>
            </a:r>
            <a:endParaRPr lang="en-US" sz="1800" dirty="0"/>
          </a:p>
          <a:p>
            <a:pPr marL="0" indent="0">
              <a:lnSpc>
                <a:spcPct val="100000"/>
              </a:lnSpc>
              <a:spcBef>
                <a:spcPts val="0"/>
              </a:spcBef>
              <a:buNone/>
            </a:pPr>
            <a:endParaRPr lang="en-US" sz="2200" dirty="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1600" dirty="0">
                <a:ea typeface="+mn-lt"/>
                <a:cs typeface="+mn-lt"/>
              </a:rPr>
              <a:t>Cumberland Co.</a:t>
            </a:r>
          </a:p>
          <a:p>
            <a:pPr indent="0">
              <a:lnSpc>
                <a:spcPct val="100000"/>
              </a:lnSpc>
              <a:spcBef>
                <a:spcPts val="0"/>
              </a:spcBef>
              <a:buNone/>
            </a:pPr>
            <a:r>
              <a:rPr lang="en-US" sz="1600" dirty="0">
                <a:ea typeface="+mn-lt"/>
                <a:cs typeface="+mn-lt"/>
              </a:rPr>
              <a:t>Daviess Co.</a:t>
            </a:r>
          </a:p>
          <a:p>
            <a:pPr indent="0">
              <a:lnSpc>
                <a:spcPct val="100000"/>
              </a:lnSpc>
              <a:spcBef>
                <a:spcPts val="0"/>
              </a:spcBef>
              <a:buNone/>
            </a:pPr>
            <a:r>
              <a:rPr lang="en-US" sz="1600" dirty="0">
                <a:ea typeface="+mn-lt"/>
                <a:cs typeface="+mn-lt"/>
              </a:rPr>
              <a:t>East Bernstadt Ind.</a:t>
            </a:r>
            <a:endParaRPr lang="en-US" sz="2000" dirty="0">
              <a:ea typeface="+mn-lt"/>
              <a:cs typeface="+mn-lt"/>
            </a:endParaRPr>
          </a:p>
          <a:p>
            <a:pPr indent="0">
              <a:lnSpc>
                <a:spcPct val="100000"/>
              </a:lnSpc>
              <a:spcBef>
                <a:spcPts val="0"/>
              </a:spcBef>
              <a:buNone/>
            </a:pPr>
            <a:r>
              <a:rPr lang="en-US" sz="1600" dirty="0">
                <a:ea typeface="+mn-lt"/>
                <a:cs typeface="+mn-lt"/>
              </a:rPr>
              <a:t>Elizabethtown Ind. </a:t>
            </a:r>
            <a:endParaRPr lang="en-US" sz="2000" dirty="0">
              <a:ea typeface="+mn-lt"/>
              <a:cs typeface="+mn-lt"/>
            </a:endParaRPr>
          </a:p>
          <a:p>
            <a:pPr indent="0">
              <a:lnSpc>
                <a:spcPct val="100000"/>
              </a:lnSpc>
              <a:spcBef>
                <a:spcPts val="0"/>
              </a:spcBef>
              <a:buNone/>
            </a:pPr>
            <a:r>
              <a:rPr lang="en-US" sz="1600" dirty="0">
                <a:ea typeface="+mn-lt"/>
                <a:cs typeface="+mn-lt"/>
              </a:rPr>
              <a:t>Elliott Co. </a:t>
            </a:r>
            <a:endParaRPr lang="en-US" sz="2000" dirty="0"/>
          </a:p>
          <a:p>
            <a:pPr indent="0">
              <a:lnSpc>
                <a:spcPct val="100000"/>
              </a:lnSpc>
              <a:spcBef>
                <a:spcPts val="0"/>
              </a:spcBef>
              <a:buNone/>
            </a:pPr>
            <a:r>
              <a:rPr lang="en-US" sz="1600" dirty="0">
                <a:ea typeface="+mn-lt"/>
                <a:cs typeface="+mn-lt"/>
              </a:rPr>
              <a:t>Estill Co.</a:t>
            </a:r>
            <a:endParaRPr lang="en-US" sz="2000" dirty="0">
              <a:ea typeface="+mn-lt"/>
              <a:cs typeface="+mn-lt"/>
            </a:endParaRPr>
          </a:p>
          <a:p>
            <a:pPr indent="0">
              <a:lnSpc>
                <a:spcPct val="100000"/>
              </a:lnSpc>
              <a:spcBef>
                <a:spcPts val="0"/>
              </a:spcBef>
              <a:buNone/>
            </a:pPr>
            <a:r>
              <a:rPr lang="en-US" sz="1600" dirty="0">
                <a:ea typeface="+mn-lt"/>
                <a:cs typeface="+mn-lt"/>
              </a:rPr>
              <a:t>Fairview Ind.</a:t>
            </a:r>
            <a:endParaRPr lang="en-US" sz="2000" dirty="0">
              <a:ea typeface="+mn-lt"/>
              <a:cs typeface="+mn-lt"/>
            </a:endParaRPr>
          </a:p>
          <a:p>
            <a:pPr indent="0">
              <a:lnSpc>
                <a:spcPct val="100000"/>
              </a:lnSpc>
              <a:spcBef>
                <a:spcPts val="0"/>
              </a:spcBef>
              <a:buNone/>
            </a:pPr>
            <a:r>
              <a:rPr lang="en-US" sz="1600" dirty="0">
                <a:ea typeface="+mn-lt"/>
                <a:cs typeface="+mn-lt"/>
              </a:rPr>
              <a:t>Fayette Co. </a:t>
            </a:r>
            <a:endParaRPr lang="en-US" sz="2000" dirty="0"/>
          </a:p>
          <a:p>
            <a:pPr indent="0">
              <a:lnSpc>
                <a:spcPct val="100000"/>
              </a:lnSpc>
              <a:spcBef>
                <a:spcPts val="0"/>
              </a:spcBef>
              <a:buNone/>
            </a:pPr>
            <a:r>
              <a:rPr lang="en-US" sz="1600" dirty="0">
                <a:ea typeface="+mn-lt"/>
                <a:cs typeface="+mn-lt"/>
              </a:rPr>
              <a:t>Fulton Co.</a:t>
            </a:r>
            <a:endParaRPr lang="en-US" sz="2000" dirty="0">
              <a:ea typeface="+mn-lt"/>
              <a:cs typeface="+mn-lt"/>
            </a:endParaRPr>
          </a:p>
          <a:p>
            <a:pPr indent="0">
              <a:lnSpc>
                <a:spcPct val="100000"/>
              </a:lnSpc>
              <a:spcBef>
                <a:spcPts val="0"/>
              </a:spcBef>
              <a:buNone/>
            </a:pPr>
            <a:r>
              <a:rPr lang="en-US" sz="1600" dirty="0">
                <a:ea typeface="+mn-lt"/>
                <a:cs typeface="+mn-lt"/>
              </a:rPr>
              <a:t>Fulton Ind.</a:t>
            </a:r>
            <a:endParaRPr lang="en-US" sz="2000" dirty="0"/>
          </a:p>
          <a:p>
            <a:pPr indent="0">
              <a:lnSpc>
                <a:spcPct val="100000"/>
              </a:lnSpc>
              <a:spcBef>
                <a:spcPts val="0"/>
              </a:spcBef>
              <a:buNone/>
            </a:pPr>
            <a:r>
              <a:rPr lang="en-US" sz="1600" dirty="0">
                <a:ea typeface="+mn-lt"/>
                <a:cs typeface="+mn-lt"/>
              </a:rPr>
              <a:t>Gallatin Co.</a:t>
            </a:r>
          </a:p>
          <a:p>
            <a:pPr indent="0">
              <a:lnSpc>
                <a:spcPct val="100000"/>
              </a:lnSpc>
              <a:spcBef>
                <a:spcPts val="0"/>
              </a:spcBef>
              <a:buNone/>
            </a:pPr>
            <a:r>
              <a:rPr lang="en-US" sz="1600" dirty="0">
                <a:ea typeface="+mn-lt"/>
                <a:cs typeface="+mn-lt"/>
              </a:rPr>
              <a:t>Glasgow Ind. </a:t>
            </a:r>
            <a:endParaRPr lang="en-US" sz="2000" dirty="0">
              <a:ea typeface="+mn-lt"/>
              <a:cs typeface="+mn-lt"/>
            </a:endParaRPr>
          </a:p>
          <a:p>
            <a:pPr indent="0">
              <a:lnSpc>
                <a:spcPct val="100000"/>
              </a:lnSpc>
              <a:spcBef>
                <a:spcPts val="0"/>
              </a:spcBef>
              <a:buNone/>
            </a:pPr>
            <a:r>
              <a:rPr lang="en-US" sz="1600" dirty="0">
                <a:ea typeface="+mn-lt"/>
                <a:cs typeface="+mn-lt"/>
              </a:rPr>
              <a:t>Green Co.</a:t>
            </a:r>
            <a:endParaRPr lang="en-US" sz="2000" dirty="0">
              <a:ea typeface="+mn-lt"/>
              <a:cs typeface="+mn-lt"/>
            </a:endParaRPr>
          </a:p>
          <a:p>
            <a:pPr indent="0">
              <a:lnSpc>
                <a:spcPct val="100000"/>
              </a:lnSpc>
              <a:spcBef>
                <a:spcPts val="0"/>
              </a:spcBef>
              <a:buNone/>
            </a:pPr>
            <a:r>
              <a:rPr lang="en-US" sz="1600" dirty="0">
                <a:ea typeface="+mn-lt"/>
                <a:cs typeface="+mn-lt"/>
              </a:rPr>
              <a:t>Greenup Co. </a:t>
            </a:r>
          </a:p>
          <a:p>
            <a:pPr indent="0">
              <a:lnSpc>
                <a:spcPct val="100000"/>
              </a:lnSpc>
              <a:spcBef>
                <a:spcPts val="0"/>
              </a:spcBef>
              <a:buNone/>
            </a:pPr>
            <a:r>
              <a:rPr lang="en-US" sz="1600" dirty="0">
                <a:ea typeface="+mn-lt"/>
                <a:cs typeface="+mn-lt"/>
              </a:rPr>
              <a:t>Hancock Co.</a:t>
            </a:r>
            <a:endParaRPr lang="en-US" sz="2000" dirty="0"/>
          </a:p>
          <a:p>
            <a:pPr indent="0">
              <a:lnSpc>
                <a:spcPct val="100000"/>
              </a:lnSpc>
              <a:spcBef>
                <a:spcPts val="0"/>
              </a:spcBef>
              <a:buNone/>
            </a:pPr>
            <a:endParaRPr lang="en-US" sz="20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ea typeface="+mn-lt"/>
                <a:cs typeface="+mn-lt"/>
              </a:rPr>
              <a:t>Hardin Co. </a:t>
            </a:r>
            <a:endParaRPr lang="en-US" sz="1600" dirty="0"/>
          </a:p>
          <a:p>
            <a:pPr marL="0" indent="0">
              <a:lnSpc>
                <a:spcPct val="100000"/>
              </a:lnSpc>
              <a:spcBef>
                <a:spcPts val="0"/>
              </a:spcBef>
              <a:buNone/>
            </a:pPr>
            <a:r>
              <a:rPr lang="en-US" sz="1600" dirty="0">
                <a:ea typeface="+mn-lt"/>
                <a:cs typeface="+mn-lt"/>
              </a:rPr>
              <a:t>Hickman Co.</a:t>
            </a:r>
            <a:endParaRPr lang="en-US" sz="1600" dirty="0"/>
          </a:p>
          <a:p>
            <a:pPr marL="0" indent="0">
              <a:lnSpc>
                <a:spcPct val="100000"/>
              </a:lnSpc>
              <a:spcBef>
                <a:spcPts val="0"/>
              </a:spcBef>
              <a:buNone/>
            </a:pPr>
            <a:r>
              <a:rPr lang="en-US" sz="1600" dirty="0">
                <a:ea typeface="+mn-lt"/>
                <a:cs typeface="+mn-lt"/>
              </a:rPr>
              <a:t>Jackson Ind. </a:t>
            </a:r>
            <a:endParaRPr lang="en-US" sz="1600" dirty="0"/>
          </a:p>
          <a:p>
            <a:pPr marL="0" indent="0">
              <a:lnSpc>
                <a:spcPct val="100000"/>
              </a:lnSpc>
              <a:spcBef>
                <a:spcPts val="0"/>
              </a:spcBef>
              <a:buNone/>
            </a:pPr>
            <a:r>
              <a:rPr lang="en-US" sz="1600" dirty="0">
                <a:ea typeface="+mn-lt"/>
                <a:cs typeface="+mn-lt"/>
              </a:rPr>
              <a:t>Jenkins Ind.</a:t>
            </a:r>
            <a:endParaRPr lang="en-US" sz="1600" dirty="0"/>
          </a:p>
          <a:p>
            <a:pPr marL="0" indent="0">
              <a:lnSpc>
                <a:spcPct val="100000"/>
              </a:lnSpc>
              <a:spcBef>
                <a:spcPts val="0"/>
              </a:spcBef>
              <a:buNone/>
            </a:pPr>
            <a:r>
              <a:rPr lang="en-US" sz="1600" dirty="0">
                <a:ea typeface="+mn-lt"/>
                <a:cs typeface="+mn-lt"/>
              </a:rPr>
              <a:t>Johnson Co.</a:t>
            </a:r>
          </a:p>
          <a:p>
            <a:pPr marL="0" indent="0">
              <a:lnSpc>
                <a:spcPct val="100000"/>
              </a:lnSpc>
              <a:spcBef>
                <a:spcPts val="0"/>
              </a:spcBef>
              <a:buNone/>
            </a:pPr>
            <a:r>
              <a:rPr lang="en-US" sz="1600" dirty="0">
                <a:ea typeface="+mn-lt"/>
                <a:cs typeface="+mn-lt"/>
              </a:rPr>
              <a:t>Laurel Co.</a:t>
            </a:r>
            <a:endParaRPr lang="en-US" sz="1600" dirty="0"/>
          </a:p>
          <a:p>
            <a:pPr marL="0" indent="0">
              <a:lnSpc>
                <a:spcPct val="100000"/>
              </a:lnSpc>
              <a:spcBef>
                <a:spcPts val="0"/>
              </a:spcBef>
              <a:buNone/>
            </a:pPr>
            <a:r>
              <a:rPr lang="en-US" sz="1600" dirty="0">
                <a:ea typeface="+mn-lt"/>
                <a:cs typeface="+mn-lt"/>
              </a:rPr>
              <a:t>Lawrence Co.</a:t>
            </a:r>
            <a:endParaRPr lang="en-US" sz="1600" dirty="0"/>
          </a:p>
          <a:p>
            <a:pPr marL="0" indent="0">
              <a:lnSpc>
                <a:spcPct val="100000"/>
              </a:lnSpc>
              <a:spcBef>
                <a:spcPts val="0"/>
              </a:spcBef>
              <a:buNone/>
            </a:pPr>
            <a:r>
              <a:rPr lang="en-US" sz="1600" dirty="0">
                <a:ea typeface="+mn-lt"/>
                <a:cs typeface="+mn-lt"/>
              </a:rPr>
              <a:t>Letcher Co.</a:t>
            </a:r>
            <a:endParaRPr lang="en-US" sz="1600" dirty="0"/>
          </a:p>
          <a:p>
            <a:pPr marL="0" indent="0">
              <a:lnSpc>
                <a:spcPct val="100000"/>
              </a:lnSpc>
              <a:spcBef>
                <a:spcPts val="0"/>
              </a:spcBef>
              <a:buNone/>
            </a:pPr>
            <a:r>
              <a:rPr lang="en-US" sz="1600" dirty="0">
                <a:ea typeface="+mn-lt"/>
                <a:cs typeface="+mn-lt"/>
              </a:rPr>
              <a:t>Lincoln Co.</a:t>
            </a:r>
            <a:endParaRPr lang="en-US" sz="1600" dirty="0"/>
          </a:p>
          <a:p>
            <a:pPr marL="0" indent="0">
              <a:lnSpc>
                <a:spcPct val="100000"/>
              </a:lnSpc>
              <a:spcBef>
                <a:spcPts val="0"/>
              </a:spcBef>
              <a:buNone/>
            </a:pPr>
            <a:r>
              <a:rPr lang="en-US" sz="1600" dirty="0">
                <a:ea typeface="+mn-lt"/>
                <a:cs typeface="+mn-lt"/>
              </a:rPr>
              <a:t>Lyon Co. </a:t>
            </a:r>
            <a:endParaRPr lang="en-US" sz="1600" dirty="0"/>
          </a:p>
          <a:p>
            <a:pPr marL="0" indent="0">
              <a:lnSpc>
                <a:spcPct val="100000"/>
              </a:lnSpc>
              <a:spcBef>
                <a:spcPts val="0"/>
              </a:spcBef>
              <a:buNone/>
            </a:pPr>
            <a:r>
              <a:rPr lang="en-US" sz="1600" dirty="0">
                <a:ea typeface="+mn-lt"/>
                <a:cs typeface="+mn-lt"/>
              </a:rPr>
              <a:t>Marion Co.</a:t>
            </a:r>
          </a:p>
          <a:p>
            <a:pPr marL="0" indent="0">
              <a:lnSpc>
                <a:spcPct val="100000"/>
              </a:lnSpc>
              <a:spcBef>
                <a:spcPts val="0"/>
              </a:spcBef>
              <a:buNone/>
            </a:pPr>
            <a:r>
              <a:rPr lang="en-US" sz="1600" dirty="0">
                <a:ea typeface="+mn-lt"/>
                <a:cs typeface="+mn-lt"/>
              </a:rPr>
              <a:t>McCracken Co.</a:t>
            </a:r>
          </a:p>
          <a:p>
            <a:pPr marL="0" indent="0">
              <a:lnSpc>
                <a:spcPct val="100000"/>
              </a:lnSpc>
              <a:spcBef>
                <a:spcPts val="0"/>
              </a:spcBef>
              <a:buNone/>
            </a:pPr>
            <a:r>
              <a:rPr lang="en-US" sz="1600" dirty="0">
                <a:ea typeface="+mn-lt"/>
                <a:cs typeface="+mn-lt"/>
              </a:rPr>
              <a:t>Mercer Co. </a:t>
            </a:r>
          </a:p>
          <a:p>
            <a:pPr marL="0" indent="0">
              <a:lnSpc>
                <a:spcPct val="100000"/>
              </a:lnSpc>
              <a:spcBef>
                <a:spcPts val="0"/>
              </a:spcBef>
              <a:buNone/>
            </a:pPr>
            <a:r>
              <a:rPr lang="en-US" sz="1600" dirty="0">
                <a:ea typeface="+mn-lt"/>
                <a:cs typeface="+mn-lt"/>
              </a:rPr>
              <a:t>Metcalfe Co. </a:t>
            </a:r>
          </a:p>
          <a:p>
            <a:pPr marL="0" indent="0">
              <a:lnSpc>
                <a:spcPct val="100000"/>
              </a:lnSpc>
              <a:spcBef>
                <a:spcPts val="0"/>
              </a:spcBef>
              <a:buNone/>
            </a:pPr>
            <a:endParaRPr lang="en-US" sz="1600" dirty="0"/>
          </a:p>
          <a:p>
            <a:pPr marL="0" indent="0">
              <a:lnSpc>
                <a:spcPct val="100000"/>
              </a:lnSpc>
              <a:spcBef>
                <a:spcPts val="0"/>
              </a:spcBef>
              <a:buNone/>
            </a:pPr>
            <a:endParaRPr lang="en-US" sz="2000" dirty="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Monroe Co.</a:t>
            </a:r>
          </a:p>
          <a:p>
            <a:pPr marL="0" indent="0">
              <a:lnSpc>
                <a:spcPct val="100000"/>
              </a:lnSpc>
              <a:spcBef>
                <a:spcPts val="0"/>
              </a:spcBef>
              <a:buNone/>
            </a:pPr>
            <a:r>
              <a:rPr lang="en-US" sz="1600" dirty="0"/>
              <a:t>Montgomery Co.</a:t>
            </a:r>
          </a:p>
          <a:p>
            <a:pPr marL="0" indent="0">
              <a:lnSpc>
                <a:spcPct val="100000"/>
              </a:lnSpc>
              <a:spcBef>
                <a:spcPts val="0"/>
              </a:spcBef>
              <a:buNone/>
            </a:pPr>
            <a:r>
              <a:rPr lang="en-US" sz="1600" dirty="0"/>
              <a:t>Nicholas Co.</a:t>
            </a:r>
          </a:p>
          <a:p>
            <a:pPr marL="0" indent="0">
              <a:lnSpc>
                <a:spcPct val="100000"/>
              </a:lnSpc>
              <a:spcBef>
                <a:spcPts val="0"/>
              </a:spcBef>
              <a:buNone/>
            </a:pPr>
            <a:r>
              <a:rPr lang="en-US" sz="1600" dirty="0"/>
              <a:t>Owensboro Ind. </a:t>
            </a:r>
          </a:p>
          <a:p>
            <a:pPr marL="0" indent="0">
              <a:lnSpc>
                <a:spcPct val="100000"/>
              </a:lnSpc>
              <a:spcBef>
                <a:spcPts val="0"/>
              </a:spcBef>
              <a:buNone/>
            </a:pPr>
            <a:r>
              <a:rPr lang="en-US" sz="1600" dirty="0"/>
              <a:t>Paducah Ind. </a:t>
            </a:r>
          </a:p>
          <a:p>
            <a:pPr marL="0" indent="0">
              <a:lnSpc>
                <a:spcPct val="100000"/>
              </a:lnSpc>
              <a:spcBef>
                <a:spcPts val="0"/>
              </a:spcBef>
              <a:buNone/>
            </a:pPr>
            <a:r>
              <a:rPr lang="en-US" sz="1600" dirty="0"/>
              <a:t>Paintsville Ind.</a:t>
            </a:r>
          </a:p>
          <a:p>
            <a:pPr marL="0" indent="0">
              <a:lnSpc>
                <a:spcPct val="100000"/>
              </a:lnSpc>
              <a:spcBef>
                <a:spcPts val="0"/>
              </a:spcBef>
              <a:buNone/>
            </a:pPr>
            <a:r>
              <a:rPr lang="en-US" sz="1600" dirty="0"/>
              <a:t>Paris Ind.  </a:t>
            </a:r>
            <a:endParaRPr lang="en-US" sz="2000" dirty="0"/>
          </a:p>
          <a:p>
            <a:pPr marL="0" indent="0">
              <a:lnSpc>
                <a:spcPct val="100000"/>
              </a:lnSpc>
              <a:spcBef>
                <a:spcPts val="0"/>
              </a:spcBef>
              <a:buNone/>
            </a:pPr>
            <a:r>
              <a:rPr lang="en-US" sz="1600" dirty="0"/>
              <a:t>Powell Co. </a:t>
            </a:r>
          </a:p>
          <a:p>
            <a:pPr marL="0" indent="0">
              <a:lnSpc>
                <a:spcPct val="100000"/>
              </a:lnSpc>
              <a:spcBef>
                <a:spcPts val="0"/>
              </a:spcBef>
              <a:buNone/>
            </a:pPr>
            <a:r>
              <a:rPr lang="en-US" sz="1600" dirty="0"/>
              <a:t>Raceland-Worthington Ind.</a:t>
            </a:r>
          </a:p>
          <a:p>
            <a:pPr marL="0" indent="0">
              <a:lnSpc>
                <a:spcPct val="100000"/>
              </a:lnSpc>
              <a:spcBef>
                <a:spcPts val="0"/>
              </a:spcBef>
              <a:buNone/>
            </a:pPr>
            <a:r>
              <a:rPr lang="en-US" sz="1600" dirty="0"/>
              <a:t>Rowan Co.</a:t>
            </a:r>
          </a:p>
          <a:p>
            <a:pPr marL="0" indent="0">
              <a:lnSpc>
                <a:spcPct val="100000"/>
              </a:lnSpc>
              <a:spcBef>
                <a:spcPts val="0"/>
              </a:spcBef>
              <a:buNone/>
            </a:pPr>
            <a:r>
              <a:rPr lang="en-US" sz="1600" dirty="0"/>
              <a:t>Russell Ind. </a:t>
            </a:r>
          </a:p>
          <a:p>
            <a:pPr marL="0" indent="0">
              <a:lnSpc>
                <a:spcPct val="100000"/>
              </a:lnSpc>
              <a:spcBef>
                <a:spcPts val="0"/>
              </a:spcBef>
              <a:buNone/>
            </a:pPr>
            <a:r>
              <a:rPr lang="en-US" sz="1600" dirty="0"/>
              <a:t>Spencer Co.</a:t>
            </a:r>
          </a:p>
          <a:p>
            <a:pPr marL="0" indent="0">
              <a:lnSpc>
                <a:spcPct val="100000"/>
              </a:lnSpc>
              <a:spcBef>
                <a:spcPts val="0"/>
              </a:spcBef>
              <a:buNone/>
            </a:pPr>
            <a:r>
              <a:rPr lang="en-US" sz="1600" dirty="0"/>
              <a:t>Taylor Co.</a:t>
            </a:r>
          </a:p>
          <a:p>
            <a:pPr marL="0" indent="0">
              <a:lnSpc>
                <a:spcPct val="100000"/>
              </a:lnSpc>
              <a:spcBef>
                <a:spcPts val="0"/>
              </a:spcBef>
              <a:buNone/>
            </a:pPr>
            <a:r>
              <a:rPr lang="en-US" sz="1600" dirty="0"/>
              <a:t>Webster Co.</a:t>
            </a:r>
          </a:p>
          <a:p>
            <a:pPr marL="0" indent="0">
              <a:lnSpc>
                <a:spcPct val="100000"/>
              </a:lnSpc>
              <a:spcBef>
                <a:spcPts val="0"/>
              </a:spcBef>
              <a:buNone/>
            </a:pPr>
            <a:endParaRPr lang="en-US" sz="2000" dirty="0"/>
          </a:p>
          <a:p>
            <a:pPr marL="0" indent="0">
              <a:lnSpc>
                <a:spcPct val="0"/>
              </a:lnSpc>
              <a:spcBef>
                <a:spcPts val="0"/>
              </a:spcBef>
              <a:buNone/>
            </a:pPr>
            <a:br>
              <a:rPr lang="en-US" dirty="0"/>
            </a:br>
            <a:endParaRPr lang="en-US" sz="2000" dirty="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r>
              <a:rPr lang="en-US" sz="2200" b="1" dirty="0"/>
              <a:t>Name:</a:t>
            </a:r>
            <a:r>
              <a:rPr lang="en-US" sz="2200" dirty="0"/>
              <a:t> Tanesha Keene </a:t>
            </a:r>
            <a:r>
              <a:rPr lang="en-US" sz="2000" dirty="0">
                <a:hlinkClick r:id="rId2"/>
              </a:rPr>
              <a:t>tanesha.keene@education.ky.gov</a:t>
            </a:r>
            <a:endParaRPr lang="en-US" sz="2200" dirty="0"/>
          </a:p>
          <a:p>
            <a:pPr lvl="0"/>
            <a:r>
              <a:rPr lang="en-US" sz="2200" b="1" dirty="0"/>
              <a:t>Position:</a:t>
            </a:r>
            <a:r>
              <a:rPr lang="en-US" sz="2200" dirty="0"/>
              <a:t> Administrative </a:t>
            </a:r>
          </a:p>
          <a:p>
            <a:pPr lvl="0"/>
            <a:r>
              <a:rPr lang="en-US" sz="2200" b="1" dirty="0"/>
              <a:t>KDE Experience: </a:t>
            </a:r>
            <a:r>
              <a:rPr lang="en-US" sz="2200" dirty="0"/>
              <a:t>5 years plus other government agency experience. Tanesha is your primary contact for all technical issues concerning </a:t>
            </a:r>
            <a:r>
              <a:rPr lang="en-US" sz="2200" b="1" u="sng" dirty="0"/>
              <a:t>FACPAC</a:t>
            </a:r>
            <a:r>
              <a:rPr lang="en-US" sz="2200" dirty="0"/>
              <a:t> (</a:t>
            </a:r>
            <a:r>
              <a:rPr lang="en-US" sz="2200" b="1" u="sng" dirty="0"/>
              <a:t>Fac</a:t>
            </a:r>
            <a:r>
              <a:rPr lang="en-US" sz="2200" dirty="0"/>
              <a:t>ilities </a:t>
            </a:r>
            <a:r>
              <a:rPr lang="en-US" sz="2200" b="1" u="sng" dirty="0"/>
              <a:t>P</a:t>
            </a:r>
            <a:r>
              <a:rPr lang="en-US" sz="2200" dirty="0"/>
              <a:t>lanning </a:t>
            </a:r>
            <a:r>
              <a:rPr lang="en-US" sz="2200" b="1" u="sng" dirty="0"/>
              <a:t>a</a:t>
            </a:r>
            <a:r>
              <a:rPr lang="en-US" sz="2200" dirty="0"/>
              <a:t>nd </a:t>
            </a:r>
            <a:r>
              <a:rPr lang="en-US" sz="2200" b="1" u="sng" dirty="0"/>
              <a:t>C</a:t>
            </a:r>
            <a:r>
              <a:rPr lang="en-US" sz="2200" dirty="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0" y="34731"/>
            <a:ext cx="12192000" cy="1325563"/>
          </a:xfrm>
        </p:spPr>
        <p:txBody>
          <a:bodyPr>
            <a:normAutofit/>
          </a:bodyPr>
          <a:lstStyle/>
          <a:p>
            <a:pPr algn="ctr"/>
            <a:r>
              <a:rPr lang="en-US" sz="4000"/>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9fef963d477b1ef2634c75373ab534f">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c51fbd468bb58879d1612327208f5f82"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2026-05-01T04:00:00+00:00</Publication_x0020_Date>
    <Audience1 xmlns="3a62de7d-ba57-4f43-9dae-9623ba637be0"/>
    <_dlc_DocId xmlns="3a62de7d-ba57-4f43-9dae-9623ba637be0">KYED-258-1033</_dlc_DocId>
    <_dlc_DocIdUrl xmlns="3a62de7d-ba57-4f43-9dae-9623ba637be0">
      <Url>https://www.education.ky.gov/districts/fac/_layouts/15/DocIdRedir.aspx?ID=KYED-258-1033</Url>
      <Description>KYED-258-1033</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A04F05-D50E-41D8-B0C7-BFCA09E70484}"/>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1304D238-A438-4788-8AAF-9615940D617A}">
  <ds:schemaRefs>
    <ds:schemaRef ds:uri="265fadd3-fc6b-4ad2-a12f-883e258e1d48"/>
    <ds:schemaRef ds:uri="77d5a501-2aae-46b8-b0cd-79c98886fd6b"/>
    <ds:schemaRef ds:uri="95d509b0-d664-4809-bbee-e19053cbd95c"/>
    <ds:schemaRef ds:uri="f82b35d9-75cc-4d5e-a891-9de0309f3a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30B8064-276E-4941-8372-15A71EFFE32F}"/>
</file>

<file path=docProps/app.xml><?xml version="1.0" encoding="utf-8"?>
<Properties xmlns="http://schemas.openxmlformats.org/officeDocument/2006/extended-properties" xmlns:vt="http://schemas.openxmlformats.org/officeDocument/2006/docPropsVTypes">
  <Template>KDE PowerPoint Template 2021 (3)</Template>
  <TotalTime>1403</TotalTime>
  <Words>2417</Words>
  <Application>Microsoft Office PowerPoint</Application>
  <PresentationFormat>Widescreen</PresentationFormat>
  <Paragraphs>318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Franklin Gothic Medium</vt:lpstr>
      <vt:lpstr>Wingdings</vt:lpstr>
      <vt:lpstr>Office Theme</vt:lpstr>
      <vt:lpstr>Welcome to District Facilities Branch!  A basic understanding of who we are and how we work with school districts.</vt:lpstr>
      <vt:lpstr>Before we begin…</vt:lpstr>
      <vt:lpstr>Presentation Summary</vt:lpstr>
      <vt:lpstr>Introductions</vt:lpstr>
      <vt:lpstr>DFB – Personnel Introductions – Assistant Director</vt:lpstr>
      <vt:lpstr>DFB – Personnel Introductions – Project Manager</vt:lpstr>
      <vt:lpstr>DFB – Personnel Introductions – Project Manager</vt:lpstr>
      <vt:lpstr>DFB – Personnel Introductions – Project Manager</vt:lpstr>
      <vt:lpstr>DFB – Personnel Introductions – Analyst</vt:lpstr>
      <vt:lpstr>Statutes and Regulations, Oversight and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727 (2024 RS) </vt:lpstr>
      <vt:lpstr>PowerPoint Presentation</vt:lpstr>
      <vt:lpstr>General Discussion</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Leist, Gary - Division of District Support</cp:lastModifiedBy>
  <cp:revision>20</cp:revision>
  <dcterms:created xsi:type="dcterms:W3CDTF">2022-03-15T17:15:31Z</dcterms:created>
  <dcterms:modified xsi:type="dcterms:W3CDTF">2026-04-23T14:07:11Z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2024-08-19T17:50:35Z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7711393d-21e5-4790-a9d3-14f9189d21dc</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9f68391e-813a-4f17-b361-813b3dc3260c</vt:lpwstr>
  </property>
</Properties>
</file>