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088197208" r:id="rId5"/>
    <p:sldId id="2088197209" r:id="rId6"/>
    <p:sldId id="2088197210" r:id="rId7"/>
    <p:sldId id="2088197211" r:id="rId8"/>
    <p:sldId id="2088197212" r:id="rId9"/>
    <p:sldId id="2088197213" r:id="rId10"/>
    <p:sldId id="2088197214" r:id="rId11"/>
    <p:sldId id="2088197215" r:id="rId12"/>
    <p:sldId id="2088197216" r:id="rId13"/>
    <p:sldId id="2088197217" r:id="rId14"/>
    <p:sldId id="2088197218" r:id="rId15"/>
    <p:sldId id="2088197220" r:id="rId16"/>
    <p:sldId id="20881972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FF292-9408-4D22-A8E0-29DEDD595F3E}" v="6" dt="2022-05-05T14:30:37.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05/06/2022</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40938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05/06/2022</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793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05/06/2022</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441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05/06/2022</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835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05/06/2022</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4508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05/06/2022</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095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05/06/2022</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788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05/06/2022</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3826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05/06/2022</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78633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05/06/2022</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71693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05/06/2022</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632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05/06/2022</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82729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atina.Garr@education.ky.gov" TargetMode="External"/><Relationship Id="rId2" Type="http://schemas.openxmlformats.org/officeDocument/2006/relationships/hyperlink" Target="mailto:Tanesha.Keene@education.ky.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reg.Dunbar@education.ky.gov" TargetMode="External"/><Relationship Id="rId2" Type="http://schemas.openxmlformats.org/officeDocument/2006/relationships/hyperlink" Target="mailto:Chay.ritter@education.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C431-0AF9-4B4A-AF79-B664F2A50E64}"/>
              </a:ext>
            </a:extLst>
          </p:cNvPr>
          <p:cNvSpPr>
            <a:spLocks noGrp="1"/>
          </p:cNvSpPr>
          <p:nvPr>
            <p:ph type="ctrTitle"/>
          </p:nvPr>
        </p:nvSpPr>
        <p:spPr>
          <a:xfrm>
            <a:off x="2258591" y="1122363"/>
            <a:ext cx="9144000" cy="2387600"/>
          </a:xfrm>
        </p:spPr>
        <p:txBody>
          <a:bodyPr>
            <a:normAutofit/>
          </a:bodyPr>
          <a:lstStyle/>
          <a:p>
            <a:r>
              <a:rPr lang="en-US" sz="5000" dirty="0">
                <a:solidFill>
                  <a:srgbClr val="002060"/>
                </a:solidFill>
                <a:cs typeface="Arial" panose="020B0604020202020204" pitchFamily="34" charset="0"/>
              </a:rPr>
              <a:t>HB 678: An Act Relating to Public Schools and Declaring an Emergency</a:t>
            </a:r>
            <a:endParaRPr lang="en-US" sz="5000" dirty="0"/>
          </a:p>
        </p:txBody>
      </p:sp>
      <p:sp>
        <p:nvSpPr>
          <p:cNvPr id="3" name="Subtitle 2">
            <a:extLst>
              <a:ext uri="{FF2B5EF4-FFF2-40B4-BE49-F238E27FC236}">
                <a16:creationId xmlns:a16="http://schemas.microsoft.com/office/drawing/2014/main" id="{F87E0C7B-0C18-4C65-B14A-44EAD12B2371}"/>
              </a:ext>
            </a:extLst>
          </p:cNvPr>
          <p:cNvSpPr>
            <a:spLocks noGrp="1"/>
          </p:cNvSpPr>
          <p:nvPr>
            <p:ph type="subTitle" idx="1"/>
          </p:nvPr>
        </p:nvSpPr>
        <p:spPr>
          <a:xfrm>
            <a:off x="2535382" y="3657458"/>
            <a:ext cx="9144000" cy="1655762"/>
          </a:xfrm>
        </p:spPr>
        <p:txBody>
          <a:bodyPr>
            <a:normAutofit/>
          </a:bodyPr>
          <a:lstStyle/>
          <a:p>
            <a:r>
              <a:rPr lang="en-US" dirty="0"/>
              <a:t>Chay Ritter, Division Director, Division of District Support Services</a:t>
            </a:r>
          </a:p>
          <a:p>
            <a:r>
              <a:rPr lang="en-US" dirty="0"/>
              <a:t>Office of Finance and Operations</a:t>
            </a:r>
          </a:p>
        </p:txBody>
      </p:sp>
    </p:spTree>
    <p:extLst>
      <p:ext uri="{BB962C8B-B14F-4D97-AF65-F5344CB8AC3E}">
        <p14:creationId xmlns:p14="http://schemas.microsoft.com/office/powerpoint/2010/main" val="340261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 7</a:t>
            </a:r>
            <a:endParaRPr sz="4000" dirty="0"/>
          </a:p>
        </p:txBody>
      </p:sp>
      <p:sp>
        <p:nvSpPr>
          <p:cNvPr id="3" name="object 3"/>
          <p:cNvSpPr txBox="1"/>
          <p:nvPr/>
        </p:nvSpPr>
        <p:spPr>
          <a:xfrm>
            <a:off x="853440" y="991830"/>
            <a:ext cx="10313035" cy="4527521"/>
          </a:xfrm>
          <a:prstGeom prst="rect">
            <a:avLst/>
          </a:prstGeom>
        </p:spPr>
        <p:txBody>
          <a:bodyPr vert="horz" wrap="square" lIns="0" tIns="89535" rIns="0" bIns="0" rtlCol="0">
            <a:spAutoFit/>
          </a:bodyPr>
          <a:lstStyle/>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By June 30, 2023, KDE shall conduct a review of administrative regulations, incorporated materials, design manuals and district guidance materials relating to the construction, renovation and modification of school facilities to identify inefficiencies in the review and approval process.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shall identify updates needed to the administrative regulations and materials due to the changing needs in facilities design, construction industry and the economy.</a:t>
            </a:r>
          </a:p>
          <a:p>
            <a:pPr marL="697865" marR="654685" lvl="1"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Including most commonly granted waivers from administrative regulations and changes needed to reduce or eliminate the need for such waivers.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also shall review the procedures implemented for conducting reviews and approvals </a:t>
            </a:r>
          </a:p>
        </p:txBody>
      </p:sp>
    </p:spTree>
    <p:extLst>
      <p:ext uri="{BB962C8B-B14F-4D97-AF65-F5344CB8AC3E}">
        <p14:creationId xmlns:p14="http://schemas.microsoft.com/office/powerpoint/2010/main" val="220911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 7 (Cont.)</a:t>
            </a:r>
            <a:endParaRPr sz="4000" dirty="0"/>
          </a:p>
        </p:txBody>
      </p:sp>
      <p:sp>
        <p:nvSpPr>
          <p:cNvPr id="3" name="object 3"/>
          <p:cNvSpPr txBox="1"/>
          <p:nvPr/>
        </p:nvSpPr>
        <p:spPr>
          <a:xfrm>
            <a:off x="853440" y="964120"/>
            <a:ext cx="10313035" cy="6031010"/>
          </a:xfrm>
          <a:prstGeom prst="rect">
            <a:avLst/>
          </a:prstGeom>
        </p:spPr>
        <p:txBody>
          <a:bodyPr vert="horz" wrap="square" lIns="0" tIns="89535" rIns="0" bIns="0"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20" normalizeH="0" baseline="0" noProof="0" dirty="0">
                <a:ln>
                  <a:noFill/>
                </a:ln>
                <a:solidFill>
                  <a:srgbClr val="102548"/>
                </a:solidFill>
                <a:effectLst/>
                <a:uLnTx/>
                <a:uFillTx/>
                <a:latin typeface="Franklin Gothic Book"/>
                <a:ea typeface="+mn-ea"/>
                <a:cs typeface="Franklin Gothic Book"/>
              </a:rPr>
              <a:t>KDE is required to review its procedures for conducting reviews and approvals for building plans and specifications, Capital Outlay Funds and </a:t>
            </a: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financing arrangements under KRS 160.160(3) and (4) in order to reduce delays and increase efficiency.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KDE is to discuss with the Department of Housing, Buildings and Construction which elements of KBE administrative regulations are appropriate to incorporate into HBC regulations for enforcement.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By Sept. 1, 2023, KDE shall report the results of the aforementioned reviews to the Interim Joint Committee on Appropriations and Revenue and the Interim Joint Committee on Education.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Section 8: Emergency Clause.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endPar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303188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10B6-8D6A-4720-9CBA-C4A49B188DFC}"/>
              </a:ext>
            </a:extLst>
          </p:cNvPr>
          <p:cNvSpPr>
            <a:spLocks noGrp="1"/>
          </p:cNvSpPr>
          <p:nvPr>
            <p:ph type="title"/>
          </p:nvPr>
        </p:nvSpPr>
        <p:spPr/>
        <p:txBody>
          <a:bodyPr/>
          <a:lstStyle/>
          <a:p>
            <a:r>
              <a:rPr lang="en-US" dirty="0"/>
              <a:t>Board Resolutions	</a:t>
            </a:r>
          </a:p>
        </p:txBody>
      </p:sp>
      <p:sp>
        <p:nvSpPr>
          <p:cNvPr id="3" name="Content Placeholder 2">
            <a:extLst>
              <a:ext uri="{FF2B5EF4-FFF2-40B4-BE49-F238E27FC236}">
                <a16:creationId xmlns:a16="http://schemas.microsoft.com/office/drawing/2014/main" id="{BD77A35B-49F3-4EE5-BB8C-403DB57055EB}"/>
              </a:ext>
            </a:extLst>
          </p:cNvPr>
          <p:cNvSpPr>
            <a:spLocks noGrp="1"/>
          </p:cNvSpPr>
          <p:nvPr>
            <p:ph idx="1"/>
          </p:nvPr>
        </p:nvSpPr>
        <p:spPr/>
        <p:txBody>
          <a:bodyPr/>
          <a:lstStyle/>
          <a:p>
            <a:r>
              <a:rPr lang="en-US" dirty="0"/>
              <a:t>Please email all HB 678 resolutions to </a:t>
            </a:r>
            <a:r>
              <a:rPr lang="en-US" dirty="0">
                <a:hlinkClick r:id="rId2"/>
              </a:rPr>
              <a:t>Tanesha.Keene@education.ky.gov</a:t>
            </a:r>
            <a:r>
              <a:rPr lang="en-US" dirty="0"/>
              <a:t> and </a:t>
            </a:r>
            <a:r>
              <a:rPr lang="en-US" dirty="0">
                <a:hlinkClick r:id="rId3"/>
              </a:rPr>
              <a:t>Katina.Garr@education.ky.gov</a:t>
            </a:r>
            <a:endParaRPr lang="en-US" dirty="0"/>
          </a:p>
          <a:p>
            <a:pPr marL="0" indent="0">
              <a:buNone/>
            </a:pPr>
            <a:endParaRPr lang="en-US" dirty="0"/>
          </a:p>
        </p:txBody>
      </p:sp>
    </p:spTree>
    <p:extLst>
      <p:ext uri="{BB962C8B-B14F-4D97-AF65-F5344CB8AC3E}">
        <p14:creationId xmlns:p14="http://schemas.microsoft.com/office/powerpoint/2010/main" val="240049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DE27-E9E3-432D-8A64-F3090176B531}"/>
              </a:ext>
            </a:extLst>
          </p:cNvPr>
          <p:cNvSpPr>
            <a:spLocks noGrp="1"/>
          </p:cNvSpPr>
          <p:nvPr>
            <p:ph type="title"/>
          </p:nvPr>
        </p:nvSpPr>
        <p:spPr/>
        <p:txBody>
          <a:bodyPr/>
          <a:lstStyle/>
          <a:p>
            <a:r>
              <a:rPr lang="en-US" dirty="0"/>
              <a:t>Contacts:	</a:t>
            </a:r>
          </a:p>
        </p:txBody>
      </p:sp>
      <p:sp>
        <p:nvSpPr>
          <p:cNvPr id="3" name="Content Placeholder 2">
            <a:extLst>
              <a:ext uri="{FF2B5EF4-FFF2-40B4-BE49-F238E27FC236}">
                <a16:creationId xmlns:a16="http://schemas.microsoft.com/office/drawing/2014/main" id="{B73DB7C7-3140-4FAB-A27A-959387E01EBB}"/>
              </a:ext>
            </a:extLst>
          </p:cNvPr>
          <p:cNvSpPr>
            <a:spLocks noGrp="1"/>
          </p:cNvSpPr>
          <p:nvPr>
            <p:ph idx="1"/>
          </p:nvPr>
        </p:nvSpPr>
        <p:spPr/>
        <p:txBody>
          <a:bodyPr/>
          <a:lstStyle/>
          <a:p>
            <a:r>
              <a:rPr lang="en-US" dirty="0">
                <a:hlinkClick r:id="rId2"/>
              </a:rPr>
              <a:t>Chay.ritter@education.ky.gov</a:t>
            </a:r>
            <a:endParaRPr lang="en-US" dirty="0"/>
          </a:p>
          <a:p>
            <a:r>
              <a:rPr lang="en-US" dirty="0">
                <a:hlinkClick r:id="rId3"/>
              </a:rPr>
              <a:t>Greg.Dunbar@education.ky.gov</a:t>
            </a:r>
            <a:r>
              <a:rPr lang="en-US" dirty="0"/>
              <a:t> (District Facilities Branch)</a:t>
            </a:r>
          </a:p>
          <a:p>
            <a:r>
              <a:rPr lang="en-US" dirty="0"/>
              <a:t>Your district’s project manager:</a:t>
            </a:r>
          </a:p>
          <a:p>
            <a:pPr lvl="1"/>
            <a:r>
              <a:rPr lang="en-US" dirty="0"/>
              <a:t>James Bauman</a:t>
            </a:r>
          </a:p>
          <a:p>
            <a:pPr lvl="1"/>
            <a:r>
              <a:rPr lang="en-US" dirty="0"/>
              <a:t>John Gilbert</a:t>
            </a:r>
          </a:p>
          <a:p>
            <a:pPr lvl="1"/>
            <a:r>
              <a:rPr lang="en-US" dirty="0"/>
              <a:t>Gary Leist</a:t>
            </a:r>
          </a:p>
          <a:p>
            <a:pPr lvl="1"/>
            <a:r>
              <a:rPr lang="en-US" dirty="0"/>
              <a:t>Marcus Highland</a:t>
            </a:r>
          </a:p>
        </p:txBody>
      </p:sp>
    </p:spTree>
    <p:extLst>
      <p:ext uri="{BB962C8B-B14F-4D97-AF65-F5344CB8AC3E}">
        <p14:creationId xmlns:p14="http://schemas.microsoft.com/office/powerpoint/2010/main" val="384000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CCBC5-2663-4BBE-BCA2-40B2496039DE}"/>
              </a:ext>
            </a:extLst>
          </p:cNvPr>
          <p:cNvSpPr>
            <a:spLocks noGrp="1"/>
          </p:cNvSpPr>
          <p:nvPr>
            <p:ph type="title"/>
          </p:nvPr>
        </p:nvSpPr>
        <p:spPr/>
        <p:txBody>
          <a:bodyPr/>
          <a:lstStyle/>
          <a:p>
            <a:r>
              <a:rPr lang="en-US" dirty="0"/>
              <a:t>Section 1: </a:t>
            </a:r>
            <a:br>
              <a:rPr lang="en-US" dirty="0"/>
            </a:br>
            <a:r>
              <a:rPr lang="en-US" dirty="0"/>
              <a:t>BG-1s, Capital Outlay Funds and Leases</a:t>
            </a:r>
          </a:p>
        </p:txBody>
      </p:sp>
    </p:spTree>
    <p:extLst>
      <p:ext uri="{BB962C8B-B14F-4D97-AF65-F5344CB8AC3E}">
        <p14:creationId xmlns:p14="http://schemas.microsoft.com/office/powerpoint/2010/main" val="223148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8CA-DD1E-45BE-BD49-3F5187362BB5}"/>
              </a:ext>
            </a:extLst>
          </p:cNvPr>
          <p:cNvSpPr>
            <a:spLocks noGrp="1"/>
          </p:cNvSpPr>
          <p:nvPr>
            <p:ph type="title"/>
          </p:nvPr>
        </p:nvSpPr>
        <p:spPr>
          <a:xfrm>
            <a:off x="838200" y="207233"/>
            <a:ext cx="10515600" cy="662623"/>
          </a:xfrm>
        </p:spPr>
        <p:txBody>
          <a:bodyPr>
            <a:normAutofit fontScale="90000"/>
          </a:bodyPr>
          <a:lstStyle/>
          <a:p>
            <a:r>
              <a:rPr lang="en-US" dirty="0"/>
              <a:t>Section 1 </a:t>
            </a:r>
          </a:p>
        </p:txBody>
      </p:sp>
      <p:sp>
        <p:nvSpPr>
          <p:cNvPr id="3" name="Content Placeholder 2">
            <a:extLst>
              <a:ext uri="{FF2B5EF4-FFF2-40B4-BE49-F238E27FC236}">
                <a16:creationId xmlns:a16="http://schemas.microsoft.com/office/drawing/2014/main" id="{9845A642-2123-4664-BAD5-FB070386537C}"/>
              </a:ext>
            </a:extLst>
          </p:cNvPr>
          <p:cNvSpPr>
            <a:spLocks noGrp="1"/>
          </p:cNvSpPr>
          <p:nvPr>
            <p:ph idx="1"/>
          </p:nvPr>
        </p:nvSpPr>
        <p:spPr>
          <a:xfrm>
            <a:off x="838200" y="964297"/>
            <a:ext cx="10515600" cy="4933015"/>
          </a:xfrm>
        </p:spPr>
        <p:txBody>
          <a:bodyPr>
            <a:normAutofit lnSpcReduction="10000"/>
          </a:bodyPr>
          <a:lstStyle/>
          <a:p>
            <a:r>
              <a:rPr lang="en-US" dirty="0"/>
              <a:t>Until June 30, 2024, a local board may adopt a resolution and file it with KDE electing to conduct projects under the provisions of Section 1 of HB 678. </a:t>
            </a:r>
          </a:p>
          <a:p>
            <a:r>
              <a:rPr lang="en-US" dirty="0"/>
              <a:t>Districts opting-in do not require KDE prior approval for building plans and specifications (KRS 162.060), Capital Outlay Funds (KRS 157.420), and financing arrangements (KRS 160.160(3) and (4)).</a:t>
            </a:r>
          </a:p>
          <a:p>
            <a:r>
              <a:rPr lang="en-US" dirty="0"/>
              <a:t>Such districts may commence funding, financing, design, construction, renovation or modification of district facility projects without prior approval from KDE.</a:t>
            </a:r>
          </a:p>
          <a:p>
            <a:r>
              <a:rPr lang="en-US" dirty="0"/>
              <a:t>Districts also may use the estimate of an architect or engineer who prepared a project plan or specification to estimate the cost of the project in advance of financing. </a:t>
            </a:r>
          </a:p>
          <a:p>
            <a:endParaRPr lang="en-US" dirty="0"/>
          </a:p>
        </p:txBody>
      </p:sp>
    </p:spTree>
    <p:extLst>
      <p:ext uri="{BB962C8B-B14F-4D97-AF65-F5344CB8AC3E}">
        <p14:creationId xmlns:p14="http://schemas.microsoft.com/office/powerpoint/2010/main" val="3417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6731-8F4D-42B1-B260-E3920DCC1FFC}"/>
              </a:ext>
            </a:extLst>
          </p:cNvPr>
          <p:cNvSpPr>
            <a:spLocks noGrp="1"/>
          </p:cNvSpPr>
          <p:nvPr>
            <p:ph type="title"/>
          </p:nvPr>
        </p:nvSpPr>
        <p:spPr>
          <a:xfrm>
            <a:off x="838200" y="365126"/>
            <a:ext cx="10515600" cy="632402"/>
          </a:xfrm>
        </p:spPr>
        <p:txBody>
          <a:bodyPr>
            <a:normAutofit fontScale="90000"/>
          </a:bodyPr>
          <a:lstStyle/>
          <a:p>
            <a:r>
              <a:rPr lang="en-US" dirty="0"/>
              <a:t>Section 1 (Cont.)</a:t>
            </a:r>
          </a:p>
        </p:txBody>
      </p:sp>
      <p:sp>
        <p:nvSpPr>
          <p:cNvPr id="3" name="Content Placeholder 2">
            <a:extLst>
              <a:ext uri="{FF2B5EF4-FFF2-40B4-BE49-F238E27FC236}">
                <a16:creationId xmlns:a16="http://schemas.microsoft.com/office/drawing/2014/main" id="{6A2A9973-012D-49DA-812E-FCBC91166D1D}"/>
              </a:ext>
            </a:extLst>
          </p:cNvPr>
          <p:cNvSpPr>
            <a:spLocks noGrp="1"/>
          </p:cNvSpPr>
          <p:nvPr>
            <p:ph idx="1"/>
          </p:nvPr>
        </p:nvSpPr>
        <p:spPr>
          <a:xfrm>
            <a:off x="838200" y="1520975"/>
            <a:ext cx="10515600" cy="3816050"/>
          </a:xfrm>
        </p:spPr>
        <p:txBody>
          <a:bodyPr/>
          <a:lstStyle/>
          <a:p>
            <a:r>
              <a:rPr lang="en-US" dirty="0"/>
              <a:t>District projects must continue to be in accordance with all provisions and restrictions established in statute and regulation.</a:t>
            </a:r>
          </a:p>
          <a:p>
            <a:r>
              <a:rPr lang="en-US" dirty="0"/>
              <a:t>KDE prior approval is waived. </a:t>
            </a:r>
          </a:p>
          <a:p>
            <a:r>
              <a:rPr lang="en-US" dirty="0"/>
              <a:t>BG-1 Project Application forms must be filed with KDE for record keeping purposes.</a:t>
            </a:r>
          </a:p>
          <a:p>
            <a:endParaRPr lang="en-US" dirty="0"/>
          </a:p>
        </p:txBody>
      </p:sp>
    </p:spTree>
    <p:extLst>
      <p:ext uri="{BB962C8B-B14F-4D97-AF65-F5344CB8AC3E}">
        <p14:creationId xmlns:p14="http://schemas.microsoft.com/office/powerpoint/2010/main" val="268208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808-70E3-48CF-A276-C4A9BCBD9BF9}"/>
              </a:ext>
            </a:extLst>
          </p:cNvPr>
          <p:cNvSpPr>
            <a:spLocks noGrp="1"/>
          </p:cNvSpPr>
          <p:nvPr>
            <p:ph type="title"/>
          </p:nvPr>
        </p:nvSpPr>
        <p:spPr/>
        <p:txBody>
          <a:bodyPr/>
          <a:lstStyle/>
          <a:p>
            <a:r>
              <a:rPr lang="en-US" dirty="0"/>
              <a:t>Section 2</a:t>
            </a:r>
            <a:br>
              <a:rPr lang="en-US" dirty="0"/>
            </a:br>
            <a:r>
              <a:rPr lang="en-US" dirty="0"/>
              <a:t>District Facility Plans</a:t>
            </a:r>
          </a:p>
        </p:txBody>
      </p:sp>
    </p:spTree>
    <p:extLst>
      <p:ext uri="{BB962C8B-B14F-4D97-AF65-F5344CB8AC3E}">
        <p14:creationId xmlns:p14="http://schemas.microsoft.com/office/powerpoint/2010/main" val="339087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 2</a:t>
            </a:r>
            <a:endParaRPr sz="4000" dirty="0"/>
          </a:p>
        </p:txBody>
      </p:sp>
      <p:sp>
        <p:nvSpPr>
          <p:cNvPr id="3" name="object 3"/>
          <p:cNvSpPr txBox="1"/>
          <p:nvPr/>
        </p:nvSpPr>
        <p:spPr>
          <a:xfrm>
            <a:off x="853440" y="1490749"/>
            <a:ext cx="10313035" cy="3745256"/>
          </a:xfrm>
          <a:prstGeom prst="rect">
            <a:avLst/>
          </a:prstGeom>
        </p:spPr>
        <p:txBody>
          <a:bodyPr vert="horz" wrap="square" lIns="0" tIns="89535" rIns="0" bIns="0" rtlCol="0">
            <a:spAutoFit/>
          </a:bodyPr>
          <a:lstStyle/>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continues to approve or disprove any complete DFP, request for acquisition of property or request for disposal of surplus property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Until June 30, 2024, KDE is required to approve or disapprove the request within 30 days.</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shall report approved requests to the Kentucky Board of Education (KBE).</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A district may appeal any disapproval to the KBE.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Pursuant to Section 5: districts may include extracurricular facilities (including athletic facilities) in any DFP priority.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endPar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35104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808-70E3-48CF-A276-C4A9BCBD9BF9}"/>
              </a:ext>
            </a:extLst>
          </p:cNvPr>
          <p:cNvSpPr>
            <a:spLocks noGrp="1"/>
          </p:cNvSpPr>
          <p:nvPr>
            <p:ph type="title"/>
          </p:nvPr>
        </p:nvSpPr>
        <p:spPr/>
        <p:txBody>
          <a:bodyPr/>
          <a:lstStyle/>
          <a:p>
            <a:r>
              <a:rPr lang="en-US" dirty="0"/>
              <a:t>Sections 3-6</a:t>
            </a:r>
            <a:br>
              <a:rPr lang="en-US" dirty="0"/>
            </a:br>
            <a:r>
              <a:rPr lang="en-US" dirty="0"/>
              <a:t>Additional Provisions</a:t>
            </a:r>
          </a:p>
        </p:txBody>
      </p:sp>
    </p:spTree>
    <p:extLst>
      <p:ext uri="{BB962C8B-B14F-4D97-AF65-F5344CB8AC3E}">
        <p14:creationId xmlns:p14="http://schemas.microsoft.com/office/powerpoint/2010/main" val="354692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Sections 3-6</a:t>
            </a:r>
            <a:endParaRPr sz="4000" dirty="0"/>
          </a:p>
        </p:txBody>
      </p:sp>
      <p:sp>
        <p:nvSpPr>
          <p:cNvPr id="3" name="object 3"/>
          <p:cNvSpPr txBox="1"/>
          <p:nvPr/>
        </p:nvSpPr>
        <p:spPr>
          <a:xfrm>
            <a:off x="853440" y="1144374"/>
            <a:ext cx="10313035" cy="4527521"/>
          </a:xfrm>
          <a:prstGeom prst="rect">
            <a:avLst/>
          </a:prstGeom>
        </p:spPr>
        <p:txBody>
          <a:bodyPr vert="horz" wrap="square" lIns="0" tIns="89535" rIns="0" bIns="0" rtlCol="0">
            <a:spAutoFit/>
          </a:bodyPr>
          <a:lstStyle/>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3: KDE is required to provide assistance and guidance to local boards upon request regarding facilities funding, financing, design, construction, renovation, modification, district facilities plans, and the acquisition and disposal of property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4: The provisions of the act are retroactive and applicable to outstanding submissions and requests made by local boards prior to the measure’s effective date.</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5: A district may include extracurricular facilities in any priority on a district DFP.</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6: If the project is using ESSER or any other federal funds, prior approval must be obtained from KDE for their use. Please note, this includes the SFCC Urgent </a:t>
            </a:r>
            <a:r>
              <a:rPr lang="en-US" sz="2600" spc="-20" dirty="0">
                <a:solidFill>
                  <a:srgbClr val="102548"/>
                </a:solidFill>
                <a:latin typeface="Franklin Gothic Book"/>
                <a:cs typeface="Franklin Gothic Book"/>
              </a:rPr>
              <a:t>Ne</a:t>
            </a: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eds projects included in the 2020-2022 budget bill</a:t>
            </a:r>
          </a:p>
        </p:txBody>
      </p:sp>
    </p:spTree>
    <p:extLst>
      <p:ext uri="{BB962C8B-B14F-4D97-AF65-F5344CB8AC3E}">
        <p14:creationId xmlns:p14="http://schemas.microsoft.com/office/powerpoint/2010/main" val="183605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808-70E3-48CF-A276-C4A9BCBD9BF9}"/>
              </a:ext>
            </a:extLst>
          </p:cNvPr>
          <p:cNvSpPr>
            <a:spLocks noGrp="1"/>
          </p:cNvSpPr>
          <p:nvPr>
            <p:ph type="title"/>
          </p:nvPr>
        </p:nvSpPr>
        <p:spPr/>
        <p:txBody>
          <a:bodyPr/>
          <a:lstStyle/>
          <a:p>
            <a:r>
              <a:rPr lang="en-US" dirty="0"/>
              <a:t>Section 7</a:t>
            </a:r>
            <a:br>
              <a:rPr lang="en-US" dirty="0"/>
            </a:br>
            <a:r>
              <a:rPr lang="en-US" dirty="0"/>
              <a:t>KDE Reporting</a:t>
            </a:r>
          </a:p>
        </p:txBody>
      </p:sp>
    </p:spTree>
    <p:extLst>
      <p:ext uri="{BB962C8B-B14F-4D97-AF65-F5344CB8AC3E}">
        <p14:creationId xmlns:p14="http://schemas.microsoft.com/office/powerpoint/2010/main" val="37154648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2022-05-06T04:00:00+00:00</Publication_x0020_Date>
    <Audience1 xmlns="3a62de7d-ba57-4f43-9dae-9623ba637be0"/>
    <_dlc_DocId xmlns="3a62de7d-ba57-4f43-9dae-9623ba637be0">KYED-258-858</_dlc_DocId>
    <_dlc_DocIdUrl xmlns="3a62de7d-ba57-4f43-9dae-9623ba637be0">
      <Url>https://www.education.ky.gov/districts/fac/_layouts/15/DocIdRedir.aspx?ID=KYED-258-858</Url>
      <Description>KYED-258-858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D9DA0A-4168-45D1-BF61-57896A04B4DD}">
  <ds:schemaRefs>
    <ds:schemaRef ds:uri="http://schemas.microsoft.com/sharepoint/v3/contenttype/forms"/>
  </ds:schemaRefs>
</ds:datastoreItem>
</file>

<file path=customXml/itemProps2.xml><?xml version="1.0" encoding="utf-8"?>
<ds:datastoreItem xmlns:ds="http://schemas.openxmlformats.org/officeDocument/2006/customXml" ds:itemID="{E4F9B09E-F186-40D3-93AF-4EBC99D78CB3}">
  <ds:schemaRefs>
    <ds:schemaRef ds:uri="9108b4d3-b254-45e6-b5c0-7be507fe21f1"/>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7bd94fd-c76a-4caa-af58-060d4ecfa15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D7D4870-1859-4471-8E65-9BDF3C8C8AC5}"/>
</file>

<file path=customXml/itemProps4.xml><?xml version="1.0" encoding="utf-8"?>
<ds:datastoreItem xmlns:ds="http://schemas.openxmlformats.org/officeDocument/2006/customXml" ds:itemID="{52EEA4C5-A5E1-49D9-B783-18BA3BBDD328}"/>
</file>

<file path=docProps/app.xml><?xml version="1.0" encoding="utf-8"?>
<Properties xmlns="http://schemas.openxmlformats.org/officeDocument/2006/extended-properties" xmlns:vt="http://schemas.openxmlformats.org/officeDocument/2006/docPropsVTypes">
  <TotalTime>2291</TotalTime>
  <Words>709</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Franklin Gothic Book</vt:lpstr>
      <vt:lpstr>Franklin Gothic Medium</vt:lpstr>
      <vt:lpstr>1_Office Theme</vt:lpstr>
      <vt:lpstr>HB 678: An Act Relating to Public Schools and Declaring an Emergency</vt:lpstr>
      <vt:lpstr>Section 1:  BG-1s, Capital Outlay Funds and Leases</vt:lpstr>
      <vt:lpstr>Section 1 </vt:lpstr>
      <vt:lpstr>Section 1 (Cont.)</vt:lpstr>
      <vt:lpstr>Section 2 District Facility Plans</vt:lpstr>
      <vt:lpstr>Section 2</vt:lpstr>
      <vt:lpstr>Sections 3-6 Additional Provisions</vt:lpstr>
      <vt:lpstr>Sections 3-6</vt:lpstr>
      <vt:lpstr>Section 7 KDE Reporting</vt:lpstr>
      <vt:lpstr>Section 7</vt:lpstr>
      <vt:lpstr>Section 7 (Cont.)</vt:lpstr>
      <vt:lpstr>Board Resolutions </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 678: An Act Relating to Public Schools and Declaring an Emergency</dc:title>
  <dc:creator>Ritter, Chay - KDE Division Director</dc:creator>
  <cp:lastModifiedBy>Galloway, Patrick - Division of District Support</cp:lastModifiedBy>
  <cp:revision>5</cp:revision>
  <dcterms:created xsi:type="dcterms:W3CDTF">2022-05-02T18:34:34Z</dcterms:created>
  <dcterms:modified xsi:type="dcterms:W3CDTF">2022-05-06T14:16:58Z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8564033f-709e-43ed-aa92-6d23b3f8f25c</vt:lpwstr>
  </property>
</Properties>
</file>