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6.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8"/>
  </p:notesMasterIdLst>
  <p:sldIdLst>
    <p:sldId id="499" r:id="rId5"/>
    <p:sldId id="261" r:id="rId6"/>
    <p:sldId id="429" r:id="rId7"/>
    <p:sldId id="410" r:id="rId8"/>
    <p:sldId id="533" r:id="rId9"/>
    <p:sldId id="516" r:id="rId10"/>
    <p:sldId id="517" r:id="rId11"/>
    <p:sldId id="518" r:id="rId12"/>
    <p:sldId id="534" r:id="rId13"/>
    <p:sldId id="399" r:id="rId14"/>
    <p:sldId id="558" r:id="rId15"/>
    <p:sldId id="536" r:id="rId16"/>
    <p:sldId id="561" r:id="rId17"/>
    <p:sldId id="562" r:id="rId18"/>
    <p:sldId id="560" r:id="rId19"/>
    <p:sldId id="427" r:id="rId20"/>
    <p:sldId id="541" r:id="rId21"/>
    <p:sldId id="542" r:id="rId22"/>
    <p:sldId id="543" r:id="rId23"/>
    <p:sldId id="544" r:id="rId24"/>
    <p:sldId id="545" r:id="rId25"/>
    <p:sldId id="546" r:id="rId26"/>
    <p:sldId id="547" r:id="rId27"/>
    <p:sldId id="549" r:id="rId28"/>
    <p:sldId id="550" r:id="rId29"/>
    <p:sldId id="563" r:id="rId30"/>
    <p:sldId id="551" r:id="rId31"/>
    <p:sldId id="564" r:id="rId32"/>
    <p:sldId id="552" r:id="rId33"/>
    <p:sldId id="553" r:id="rId34"/>
    <p:sldId id="554" r:id="rId35"/>
    <p:sldId id="555" r:id="rId36"/>
    <p:sldId id="418" r:id="rId37"/>
    <p:sldId id="566" r:id="rId38"/>
    <p:sldId id="557" r:id="rId39"/>
    <p:sldId id="556" r:id="rId40"/>
    <p:sldId id="571" r:id="rId41"/>
    <p:sldId id="576" r:id="rId42"/>
    <p:sldId id="577" r:id="rId43"/>
    <p:sldId id="572" r:id="rId44"/>
    <p:sldId id="573" r:id="rId45"/>
    <p:sldId id="292" r:id="rId46"/>
    <p:sldId id="29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A6C34-95A3-1C65-0296-0FA01061D1BD}" name="Gilbert, John - Division of District Support" initials="GS" userId="S::john.gilbert@education.ky.gov::42477b55-f449-4e75-a34e-6fc3d9c97338" providerId="AD"/>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649"/>
    <a:srgbClr val="4472C4"/>
    <a:srgbClr val="007780"/>
    <a:srgbClr val="6D6D6D"/>
    <a:srgbClr val="A0A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01EA9A-72C0-4926-9584-EE4DBD2320D3}" v="180" dt="2025-10-22T19:27:05.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customXml" Target="../customXml/item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B9F42-CA0B-4192-A804-409CA6D80ECA}" type="datetimeFigureOut">
              <a:rPr lang="en-US" smtClean="0"/>
              <a:t>10/22/2025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F0B4B-24A3-4ED9-9A35-8514EA90625F}" type="slidenum">
              <a:rPr lang="en-US" smtClean="0"/>
              <a:t>‹#›</a:t>
            </a:fld>
            <a:endParaRPr lang="en-US"/>
          </a:p>
        </p:txBody>
      </p:sp>
    </p:spTree>
    <p:extLst>
      <p:ext uri="{BB962C8B-B14F-4D97-AF65-F5344CB8AC3E}">
        <p14:creationId xmlns:p14="http://schemas.microsoft.com/office/powerpoint/2010/main" val="2507740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5F0B4B-24A3-4ED9-9A35-8514EA90625F}" type="slidenum">
              <a:rPr lang="en-US" smtClean="0"/>
              <a:t>10</a:t>
            </a:fld>
            <a:endParaRPr lang="en-US"/>
          </a:p>
        </p:txBody>
      </p:sp>
    </p:spTree>
    <p:extLst>
      <p:ext uri="{BB962C8B-B14F-4D97-AF65-F5344CB8AC3E}">
        <p14:creationId xmlns:p14="http://schemas.microsoft.com/office/powerpoint/2010/main" val="139480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E3C70-1370-C89C-DEE2-DE9E5E36AE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EE53F4-F427-55EB-BA52-841271722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F52D0-4909-C398-7BA7-A66A4D343F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32E764-83A6-0215-E2BB-373FEE19E515}"/>
              </a:ext>
            </a:extLst>
          </p:cNvPr>
          <p:cNvSpPr>
            <a:spLocks noGrp="1"/>
          </p:cNvSpPr>
          <p:nvPr>
            <p:ph type="sldNum" sz="quarter" idx="5"/>
          </p:nvPr>
        </p:nvSpPr>
        <p:spPr/>
        <p:txBody>
          <a:bodyPr/>
          <a:lstStyle/>
          <a:p>
            <a:fld id="{265F0B4B-24A3-4ED9-9A35-8514EA90625F}" type="slidenum">
              <a:rPr lang="en-US" smtClean="0"/>
              <a:t>11</a:t>
            </a:fld>
            <a:endParaRPr lang="en-US"/>
          </a:p>
        </p:txBody>
      </p:sp>
    </p:spTree>
    <p:extLst>
      <p:ext uri="{BB962C8B-B14F-4D97-AF65-F5344CB8AC3E}">
        <p14:creationId xmlns:p14="http://schemas.microsoft.com/office/powerpoint/2010/main" val="1972639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73D81-F736-9443-256D-3524E5C1A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1EAB0-F297-32A3-A08B-9ABA4D523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8F573C-329B-DC86-1042-7DC51F57CD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C8A898-8D5C-BECB-1707-AE6366659DAE}"/>
              </a:ext>
            </a:extLst>
          </p:cNvPr>
          <p:cNvSpPr>
            <a:spLocks noGrp="1"/>
          </p:cNvSpPr>
          <p:nvPr>
            <p:ph type="sldNum" sz="quarter" idx="5"/>
          </p:nvPr>
        </p:nvSpPr>
        <p:spPr/>
        <p:txBody>
          <a:bodyPr/>
          <a:lstStyle/>
          <a:p>
            <a:fld id="{265F0B4B-24A3-4ED9-9A35-8514EA90625F}" type="slidenum">
              <a:rPr lang="en-US" smtClean="0"/>
              <a:t>12</a:t>
            </a:fld>
            <a:endParaRPr lang="en-US"/>
          </a:p>
        </p:txBody>
      </p:sp>
    </p:spTree>
    <p:extLst>
      <p:ext uri="{BB962C8B-B14F-4D97-AF65-F5344CB8AC3E}">
        <p14:creationId xmlns:p14="http://schemas.microsoft.com/office/powerpoint/2010/main" val="365501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5D2E0-08CF-DCF3-DBCA-2B09D6B370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6B02-06D0-9C64-A4E3-E9D71E441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EB695-6DC7-D1BB-3FC4-1E1E788B3BB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77BDAB-AF68-7849-E9B7-2570AC7AA2A1}"/>
              </a:ext>
            </a:extLst>
          </p:cNvPr>
          <p:cNvSpPr>
            <a:spLocks noGrp="1"/>
          </p:cNvSpPr>
          <p:nvPr>
            <p:ph type="sldNum" sz="quarter" idx="5"/>
          </p:nvPr>
        </p:nvSpPr>
        <p:spPr/>
        <p:txBody>
          <a:bodyPr/>
          <a:lstStyle/>
          <a:p>
            <a:fld id="{265F0B4B-24A3-4ED9-9A35-8514EA90625F}" type="slidenum">
              <a:rPr lang="en-US" smtClean="0"/>
              <a:t>13</a:t>
            </a:fld>
            <a:endParaRPr lang="en-US"/>
          </a:p>
        </p:txBody>
      </p:sp>
    </p:spTree>
    <p:extLst>
      <p:ext uri="{BB962C8B-B14F-4D97-AF65-F5344CB8AC3E}">
        <p14:creationId xmlns:p14="http://schemas.microsoft.com/office/powerpoint/2010/main" val="192080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D363-B795-32B7-1BEF-742865AE1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99E633-DAE5-3E5B-EE12-89DDB135B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4DB72-BB3F-38E5-3ED5-943AA53DF11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883726-3FAA-B452-92E3-5476913979CA}"/>
              </a:ext>
            </a:extLst>
          </p:cNvPr>
          <p:cNvSpPr>
            <a:spLocks noGrp="1"/>
          </p:cNvSpPr>
          <p:nvPr>
            <p:ph type="sldNum" sz="quarter" idx="5"/>
          </p:nvPr>
        </p:nvSpPr>
        <p:spPr/>
        <p:txBody>
          <a:bodyPr/>
          <a:lstStyle/>
          <a:p>
            <a:fld id="{265F0B4B-24A3-4ED9-9A35-8514EA90625F}" type="slidenum">
              <a:rPr lang="en-US" smtClean="0"/>
              <a:t>14</a:t>
            </a:fld>
            <a:endParaRPr lang="en-US"/>
          </a:p>
        </p:txBody>
      </p:sp>
    </p:spTree>
    <p:extLst>
      <p:ext uri="{BB962C8B-B14F-4D97-AF65-F5344CB8AC3E}">
        <p14:creationId xmlns:p14="http://schemas.microsoft.com/office/powerpoint/2010/main" val="2259494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04A20-A7DC-DC8D-FB94-CB9462272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609354-1896-128D-FCD2-73F14956DA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C85520-DC2E-8A7C-8C9D-801FA39AC1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AFBC99-2C34-1D1B-DD8A-F8DC9CB62173}"/>
              </a:ext>
            </a:extLst>
          </p:cNvPr>
          <p:cNvSpPr>
            <a:spLocks noGrp="1"/>
          </p:cNvSpPr>
          <p:nvPr>
            <p:ph type="sldNum" sz="quarter" idx="5"/>
          </p:nvPr>
        </p:nvSpPr>
        <p:spPr/>
        <p:txBody>
          <a:bodyPr/>
          <a:lstStyle/>
          <a:p>
            <a:fld id="{265F0B4B-24A3-4ED9-9A35-8514EA90625F}" type="slidenum">
              <a:rPr lang="en-US" smtClean="0"/>
              <a:t>15</a:t>
            </a:fld>
            <a:endParaRPr lang="en-US"/>
          </a:p>
        </p:txBody>
      </p:sp>
    </p:spTree>
    <p:extLst>
      <p:ext uri="{BB962C8B-B14F-4D97-AF65-F5344CB8AC3E}">
        <p14:creationId xmlns:p14="http://schemas.microsoft.com/office/powerpoint/2010/main" val="93862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10/22/2025</a:t>
            </a:fld>
            <a:endParaRPr lang="en-US"/>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10/22/2025</a:t>
            </a:fld>
            <a:endParaRPr lang="en-US"/>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10/22/2025</a:t>
            </a:fld>
            <a:endParaRPr lang="en-US"/>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10/22/2025</a:t>
            </a:fld>
            <a:endParaRPr lang="en-US"/>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10/22/2025</a:t>
            </a:fld>
            <a:endParaRPr lang="en-US"/>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10/22/2025</a:t>
            </a:fld>
            <a:endParaRPr lang="en-US"/>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10/22/2025</a:t>
            </a:fld>
            <a:endParaRPr lang="en-US"/>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10/22/2025</a:t>
            </a:fld>
            <a:endParaRPr lang="en-US"/>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384049"/>
            <a:ext cx="10234397" cy="1978152"/>
          </a:xfrm>
        </p:spPr>
        <p:txBody>
          <a:bodyPr anchor="t">
            <a:normAutofit/>
          </a:bodyPr>
          <a:lstStyle/>
          <a:p>
            <a:r>
              <a:rPr lang="en-US" sz="4900" dirty="0"/>
              <a:t>Webinar #3: </a:t>
            </a:r>
            <a:br>
              <a:rPr lang="en-US" sz="4900" dirty="0"/>
            </a:br>
            <a:r>
              <a:rPr lang="en-US" sz="4400" dirty="0"/>
              <a:t>Facilities Branch: Property – Part I</a:t>
            </a:r>
            <a:br>
              <a:rPr lang="en-US" sz="44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002060"/>
                </a:solidFill>
              </a:rPr>
              <a:t>October 23, 2025</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Definitions</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dirty="0"/>
              <a:t>Real Property: Land and anything permanently attached to it such as buildings and fixed equipment, the natural resources within the subsurface (like minerals), and the airspace above it</a:t>
            </a:r>
          </a:p>
          <a:p>
            <a:pPr marL="285750" indent="-285750">
              <a:buFont typeface="Wingdings" panose="05000000000000000000" pitchFamily="2" charset="2"/>
              <a:buChar char="q"/>
            </a:pPr>
            <a:r>
              <a:rPr lang="en-US" sz="2000" dirty="0"/>
              <a:t>Fee simple title: the most extensive form of property ownership granting the owner complete and unrestricted rights. Fee simple title requires that mineral rights have not been severed from the surface rights</a:t>
            </a:r>
          </a:p>
          <a:p>
            <a:pPr marL="285750" indent="-285750">
              <a:buFont typeface="Wingdings" panose="05000000000000000000" pitchFamily="2" charset="2"/>
              <a:buChar char="q"/>
            </a:pPr>
            <a:r>
              <a:rPr lang="en-US" sz="2000" dirty="0"/>
              <a:t>Easement: a property right granting a limited legal right to cross or otherwise use someone else’s land for a specified purpose often involving compensation. </a:t>
            </a:r>
          </a:p>
          <a:p>
            <a:pPr marL="285750" indent="-285750">
              <a:buFont typeface="Wingdings" panose="05000000000000000000" pitchFamily="2" charset="2"/>
              <a:buChar char="q"/>
            </a:pPr>
            <a:r>
              <a:rPr lang="en-US" sz="2000" dirty="0"/>
              <a:t>Fair market value (FMV): the value of a real property based on an appraisal performed by a real property appraiser licensed to practice in the Commonwealth of Kentucky under KRS 324A.</a:t>
            </a:r>
          </a:p>
          <a:p>
            <a:pPr marL="285750" indent="-285750">
              <a:buFont typeface="Wingdings" panose="05000000000000000000" pitchFamily="2" charset="2"/>
              <a:buChar char="q"/>
            </a:pPr>
            <a:r>
              <a:rPr lang="en-US" sz="2000" dirty="0"/>
              <a:t>Appraisal: an assessment of the fair market value of a property by an authorized person having a designation from a regulatory body governing the appraiser’s jurisdiction.</a:t>
            </a:r>
          </a:p>
          <a:p>
            <a:pPr marL="285750" indent="-285750">
              <a:buFont typeface="Wingdings" panose="05000000000000000000" pitchFamily="2" charset="2"/>
              <a:buChar char="q"/>
            </a:pPr>
            <a:r>
              <a:rPr lang="en-US" sz="2000" dirty="0"/>
              <a:t>FACPAC: </a:t>
            </a:r>
            <a:r>
              <a:rPr lang="en-US" sz="2000" b="1" u="sng" dirty="0" err="1"/>
              <a:t>FAC</a:t>
            </a:r>
            <a:r>
              <a:rPr lang="en-US" sz="2000" dirty="0" err="1"/>
              <a:t>ilities</a:t>
            </a:r>
            <a:r>
              <a:rPr lang="en-US" sz="2000" dirty="0"/>
              <a:t> </a:t>
            </a:r>
            <a:r>
              <a:rPr lang="en-US" sz="2000" b="1" u="sng" dirty="0"/>
              <a:t>P</a:t>
            </a:r>
            <a:r>
              <a:rPr lang="en-US" sz="2000" dirty="0"/>
              <a:t>lanning </a:t>
            </a:r>
            <a:r>
              <a:rPr lang="en-US" sz="2000" b="1" u="sng" dirty="0"/>
              <a:t>A</a:t>
            </a:r>
            <a:r>
              <a:rPr lang="en-US" sz="2000" dirty="0"/>
              <a:t>nd </a:t>
            </a:r>
            <a:r>
              <a:rPr lang="en-US" sz="2000" b="1" u="sng" dirty="0"/>
              <a:t>C</a:t>
            </a:r>
            <a:r>
              <a:rPr lang="en-US" sz="2000" dirty="0"/>
              <a:t>onstruction</a:t>
            </a:r>
          </a:p>
          <a:p>
            <a:pPr marL="285750" indent="-285750">
              <a:buFont typeface="Wingdings" panose="05000000000000000000" pitchFamily="2" charset="2"/>
              <a:buChar char="q"/>
            </a:pPr>
            <a:r>
              <a:rPr lang="en-US" sz="2000" dirty="0"/>
              <a:t>DFP: District Facilities Plan</a:t>
            </a:r>
          </a:p>
        </p:txBody>
      </p:sp>
    </p:spTree>
    <p:extLst>
      <p:ext uri="{BB962C8B-B14F-4D97-AF65-F5344CB8AC3E}">
        <p14:creationId xmlns:p14="http://schemas.microsoft.com/office/powerpoint/2010/main" val="1595595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9C2F-C571-E9C4-1713-826D5843AC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153A3C9-2E1D-EA17-3219-24DA31295A2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Constitution of Kentucky</a:t>
            </a:r>
          </a:p>
        </p:txBody>
      </p:sp>
      <p:sp>
        <p:nvSpPr>
          <p:cNvPr id="4" name="Text Placeholder 3">
            <a:extLst>
              <a:ext uri="{FF2B5EF4-FFF2-40B4-BE49-F238E27FC236}">
                <a16:creationId xmlns:a16="http://schemas.microsoft.com/office/drawing/2014/main" id="{9C24A2DB-B93B-8D43-E634-776DE490B57F}"/>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a:t>Sections 180, 184, and 186 address the use of taxes levied and collected for the benefit of public education.</a:t>
            </a:r>
          </a:p>
          <a:p>
            <a:pPr marL="285750" indent="-285750">
              <a:buFont typeface="Wingdings" panose="05000000000000000000" pitchFamily="2" charset="2"/>
              <a:buChar char="q"/>
            </a:pPr>
            <a:r>
              <a:rPr lang="en-US" sz="2000"/>
              <a:t>Multiple Opinions of the Attorney General (OAG) establish a fair market value criterion regarding the purchase and disposal of real property related to school funds.  </a:t>
            </a:r>
          </a:p>
          <a:p>
            <a:pPr marL="285750" indent="-285750">
              <a:buFont typeface="Wingdings" panose="05000000000000000000" pitchFamily="2" charset="2"/>
              <a:buChar char="q"/>
            </a:pPr>
            <a:r>
              <a:rPr lang="en-US" sz="2000"/>
              <a:t>Statutes, Opinions of the Attorney General (OAGs), and case law can be found in the Kentucky School Law Book on the KDE website.  </a:t>
            </a:r>
          </a:p>
        </p:txBody>
      </p:sp>
    </p:spTree>
    <p:extLst>
      <p:ext uri="{BB962C8B-B14F-4D97-AF65-F5344CB8AC3E}">
        <p14:creationId xmlns:p14="http://schemas.microsoft.com/office/powerpoint/2010/main" val="2626339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AE2FA-E478-76DC-65A7-F5110C378B1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9FB6884-B299-EE6E-C061-CB721A99259F}"/>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a:t>
            </a:r>
          </a:p>
        </p:txBody>
      </p:sp>
      <p:sp>
        <p:nvSpPr>
          <p:cNvPr id="4" name="Text Placeholder 3">
            <a:extLst>
              <a:ext uri="{FF2B5EF4-FFF2-40B4-BE49-F238E27FC236}">
                <a16:creationId xmlns:a16="http://schemas.microsoft.com/office/drawing/2014/main" id="{B63C37A7-3531-CBF3-6DAB-338F5E3D9270}"/>
              </a:ext>
            </a:extLst>
          </p:cNvPr>
          <p:cNvSpPr txBox="1">
            <a:spLocks/>
          </p:cNvSpPr>
          <p:nvPr/>
        </p:nvSpPr>
        <p:spPr>
          <a:xfrm>
            <a:off x="762544" y="1222858"/>
            <a:ext cx="10501722" cy="4966570"/>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a:effectLst/>
                <a:ea typeface="Aptos" panose="020B0004020202020204" pitchFamily="34" charset="0"/>
                <a:cs typeface="Aptos" panose="020B0004020202020204" pitchFamily="34" charset="0"/>
              </a:rPr>
              <a:t>KRS 162.010 Title to school property</a:t>
            </a:r>
            <a:endParaRPr lang="en-US"/>
          </a:p>
          <a:p>
            <a:pPr marL="0" indent="0">
              <a:buNone/>
            </a:pPr>
            <a:r>
              <a:rPr lang="en-US" sz="2000">
                <a:effectLst/>
                <a:latin typeface="Aptos" panose="020B0004020202020204" pitchFamily="34" charset="0"/>
                <a:ea typeface="Aptos" panose="020B0004020202020204" pitchFamily="34" charset="0"/>
                <a:cs typeface="Aptos" panose="020B0004020202020204" pitchFamily="34" charset="0"/>
              </a:rPr>
              <a:t>The title to all property owned by a school district is vested in the Commonwealth for the benefit of the district board of education. </a:t>
            </a:r>
          </a:p>
          <a:p>
            <a:pPr marL="0" indent="0">
              <a:buNone/>
            </a:pPr>
            <a:r>
              <a:rPr lang="en-US" sz="2000">
                <a:effectLst/>
                <a:latin typeface="Aptos" panose="020B0004020202020204" pitchFamily="34" charset="0"/>
                <a:ea typeface="Aptos" panose="020B0004020202020204" pitchFamily="34" charset="0"/>
                <a:cs typeface="Aptos" panose="020B0004020202020204" pitchFamily="34" charset="0"/>
              </a:rPr>
              <a:t>Requires that </a:t>
            </a:r>
            <a:r>
              <a:rPr lang="en-US" sz="2000" u="sng">
                <a:effectLst/>
                <a:latin typeface="Aptos" panose="020B0004020202020204" pitchFamily="34" charset="0"/>
                <a:ea typeface="Aptos" panose="020B0004020202020204" pitchFamily="34" charset="0"/>
                <a:cs typeface="Aptos" panose="020B0004020202020204" pitchFamily="34" charset="0"/>
              </a:rPr>
              <a:t>fee simple title</a:t>
            </a:r>
            <a:r>
              <a:rPr lang="en-US" sz="2000">
                <a:effectLst/>
                <a:latin typeface="Aptos" panose="020B0004020202020204" pitchFamily="34" charset="0"/>
                <a:ea typeface="Aptos" panose="020B0004020202020204" pitchFamily="34" charset="0"/>
                <a:cs typeface="Aptos" panose="020B0004020202020204" pitchFamily="34" charset="0"/>
              </a:rPr>
              <a:t> be obtained whether by purchase or condemnation, or otherwise.</a:t>
            </a:r>
          </a:p>
          <a:p>
            <a:pPr marL="0" indent="0">
              <a:buNone/>
            </a:pPr>
            <a:r>
              <a:rPr lang="en-US" sz="2000">
                <a:effectLst/>
                <a:latin typeface="Aptos" panose="020B0004020202020204" pitchFamily="34" charset="0"/>
                <a:ea typeface="Aptos" panose="020B0004020202020204" pitchFamily="34" charset="0"/>
                <a:cs typeface="Aptos" panose="020B0004020202020204" pitchFamily="34" charset="0"/>
              </a:rPr>
              <a:t>Land received from the federal government or any agency thereof can be received in other than fee simple with the approval of the Attorney General.</a:t>
            </a:r>
            <a:r>
              <a:rPr lang="en-US" sz="1800">
                <a:effectLst/>
                <a:latin typeface="Aptos" panose="020B0004020202020204" pitchFamily="34" charset="0"/>
                <a:ea typeface="Aptos" panose="020B0004020202020204" pitchFamily="34" charset="0"/>
                <a:cs typeface="Aptos" panose="020B0004020202020204" pitchFamily="34" charset="0"/>
              </a:rPr>
              <a:t> </a:t>
            </a:r>
            <a:endParaRPr lang="en-US" sz="2000">
              <a:effectLst/>
              <a:latin typeface="Aptos" panose="020B0004020202020204" pitchFamily="34" charset="0"/>
              <a:ea typeface="Aptos" panose="020B0004020202020204" pitchFamily="34" charset="0"/>
              <a:cs typeface="Aptos" panose="020B0004020202020204" pitchFamily="34" charset="0"/>
            </a:endParaRPr>
          </a:p>
          <a:p>
            <a:pPr>
              <a:buFont typeface="Wingdings" panose="05000000000000000000" pitchFamily="2" charset="2"/>
              <a:buChar char="q"/>
            </a:pPr>
            <a:r>
              <a:rPr lang="en-US" sz="2000"/>
              <a:t> </a:t>
            </a:r>
            <a:r>
              <a:rPr lang="en-US" sz="2000" b="1"/>
              <a:t>KRS 162.030 Condemnation of property for school purposes. </a:t>
            </a:r>
          </a:p>
          <a:p>
            <a:pPr marL="0" indent="0">
              <a:buNone/>
            </a:pPr>
            <a:r>
              <a:rPr lang="en-US" sz="2000"/>
              <a:t>Each board of education may, when unable to make a contract satisfactory to the board with the owner for the purchase of real estate to be used for school purposes, initiate condemnation proceedings </a:t>
            </a:r>
            <a:r>
              <a:rPr lang="en-US" sz="2000" b="1"/>
              <a:t>pursuant to the Eminent Domain Act of Kentucky (KRS 416.540 to 416.670), </a:t>
            </a:r>
            <a:r>
              <a:rPr lang="en-US" sz="2000"/>
              <a:t>and the title to land so obtained shall be vested in fee simple.</a:t>
            </a:r>
          </a:p>
          <a:p>
            <a:pPr marL="0" indent="0">
              <a:buNone/>
            </a:pPr>
            <a:r>
              <a:rPr lang="en-US" sz="2000"/>
              <a:t>Eminent domain is administered at the local level. Property will have to comply with the requirements of 702 KAR 4:050.</a:t>
            </a:r>
          </a:p>
          <a:p>
            <a:pPr marL="0" indent="0">
              <a:buNone/>
            </a:pPr>
            <a:endParaRPr lang="en-US" sz="2000" b="1"/>
          </a:p>
        </p:txBody>
      </p:sp>
    </p:spTree>
    <p:extLst>
      <p:ext uri="{BB962C8B-B14F-4D97-AF65-F5344CB8AC3E}">
        <p14:creationId xmlns:p14="http://schemas.microsoft.com/office/powerpoint/2010/main" val="155722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A746E-FB9D-B319-2DC2-3B6760616EE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3A351B2-4ADD-5CC9-5F87-70D0A0104F29}"/>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071274E4-35B9-04CD-CB82-5283EAB5B9FC}"/>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a:t>KRS 177.057 Required consultation on highway access prior to purchase of property for school facility. </a:t>
            </a:r>
          </a:p>
          <a:p>
            <a:pPr marL="0" indent="0">
              <a:buNone/>
            </a:pPr>
            <a:r>
              <a:rPr lang="en-US" sz="2000"/>
              <a:t>Requires a local public school district to consult with KYTC before purchasing property for the construction of a school facility. </a:t>
            </a:r>
            <a:r>
              <a:rPr lang="en-US" sz="2000">
                <a:effectLst/>
                <a:ea typeface="Aptos" panose="020B0004020202020204" pitchFamily="34" charset="0"/>
                <a:cs typeface="Aptos" panose="020B0004020202020204" pitchFamily="34" charset="0"/>
              </a:rPr>
              <a:t>KRS 162.010 Title to school property.</a:t>
            </a:r>
          </a:p>
          <a:p>
            <a:pPr marL="285750" indent="-285750">
              <a:buFont typeface="Wingdings" panose="05000000000000000000" pitchFamily="2" charset="2"/>
              <a:buChar char="q"/>
            </a:pPr>
            <a:r>
              <a:rPr lang="en-US" sz="2000" b="1"/>
              <a:t>KRS 160.160(8) </a:t>
            </a:r>
          </a:p>
          <a:p>
            <a:pPr marL="0" indent="0">
              <a:buNone/>
            </a:pPr>
            <a:r>
              <a:rPr lang="en-US" sz="1800">
                <a:ea typeface="Aptos" panose="020B0004020202020204" pitchFamily="34" charset="0"/>
                <a:cs typeface="Aptos" panose="020B0004020202020204" pitchFamily="34" charset="0"/>
              </a:rPr>
              <a:t>Addresses the ability of a BOE to </a:t>
            </a:r>
            <a:r>
              <a:rPr lang="en-US" sz="2000">
                <a:ea typeface="Aptos" panose="020B0004020202020204" pitchFamily="34" charset="0"/>
                <a:cs typeface="Aptos" panose="020B0004020202020204" pitchFamily="34" charset="0"/>
              </a:rPr>
              <a:t>transfer or sell real or personal property </a:t>
            </a:r>
            <a:r>
              <a:rPr lang="en-US" sz="1800">
                <a:ea typeface="Aptos" panose="020B0004020202020204" pitchFamily="34" charset="0"/>
                <a:cs typeface="Aptos" panose="020B0004020202020204" pitchFamily="34" charset="0"/>
              </a:rPr>
              <a:t>without KDE approval </a:t>
            </a:r>
            <a:r>
              <a:rPr lang="en-US" sz="2000">
                <a:ea typeface="Aptos" panose="020B0004020202020204" pitchFamily="34" charset="0"/>
                <a:cs typeface="Aptos" panose="020B0004020202020204" pitchFamily="34" charset="0"/>
              </a:rPr>
              <a:t>to another governmental or quasi-governmental agency </a:t>
            </a:r>
            <a:r>
              <a:rPr lang="en-US" sz="2000" b="1">
                <a:ea typeface="Aptos" panose="020B0004020202020204" pitchFamily="34" charset="0"/>
                <a:cs typeface="Aptos" panose="020B0004020202020204" pitchFamily="34" charset="0"/>
              </a:rPr>
              <a:t>in exchange for money or a similar type of property that equals or exceeds the fair market value of the district’s property</a:t>
            </a:r>
            <a:r>
              <a:rPr lang="en-US" sz="2000">
                <a:ea typeface="Aptos" panose="020B0004020202020204" pitchFamily="34" charset="0"/>
                <a:cs typeface="Aptos" panose="020B0004020202020204" pitchFamily="34" charset="0"/>
              </a:rPr>
              <a:t> as determined by an independent appraisal conducted by: </a:t>
            </a:r>
          </a:p>
          <a:p>
            <a:pPr marL="0" indent="0">
              <a:buNone/>
            </a:pPr>
            <a:r>
              <a:rPr lang="en-US" sz="2000">
                <a:ea typeface="Aptos" panose="020B0004020202020204" pitchFamily="34" charset="0"/>
                <a:cs typeface="Aptos" panose="020B0004020202020204" pitchFamily="34" charset="0"/>
              </a:rPr>
              <a:t>	(a) An individual or organization not affiliated with the district or its officers or 	employees, using a generally accepted national or professional standard; or 	</a:t>
            </a:r>
          </a:p>
          <a:p>
            <a:pPr marL="0" indent="0">
              <a:buNone/>
            </a:pPr>
            <a:r>
              <a:rPr lang="en-US" sz="2000">
                <a:ea typeface="Aptos" panose="020B0004020202020204" pitchFamily="34" charset="0"/>
                <a:cs typeface="Aptos" panose="020B0004020202020204" pitchFamily="34" charset="0"/>
              </a:rPr>
              <a:t>	(b) A district's officers or employees using a nationally published valuation of property 	based on the most recent edition of the publication.</a:t>
            </a:r>
          </a:p>
          <a:p>
            <a:pPr marL="0" indent="0">
              <a:buNone/>
            </a:pPr>
            <a:r>
              <a:rPr lang="en-US" sz="2000">
                <a:ea typeface="Aptos" panose="020B0004020202020204" pitchFamily="34" charset="0"/>
                <a:cs typeface="Aptos" panose="020B0004020202020204" pitchFamily="34" charset="0"/>
              </a:rPr>
              <a:t>702 KAR 4:090 Section 4 requires that KDE receive documents (via FACPAC) when disposing of surplus property for recordkeeping purposes.</a:t>
            </a:r>
          </a:p>
          <a:p>
            <a:pPr marL="0" indent="0">
              <a:buNone/>
            </a:pPr>
            <a:endParaRPr lang="en-US" sz="2000" b="1"/>
          </a:p>
        </p:txBody>
      </p:sp>
    </p:spTree>
    <p:extLst>
      <p:ext uri="{BB962C8B-B14F-4D97-AF65-F5344CB8AC3E}">
        <p14:creationId xmlns:p14="http://schemas.microsoft.com/office/powerpoint/2010/main" val="3503029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245B8-4B1B-55CB-16E8-F573C06E036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4FF3F62-9F74-9C3F-1F4F-B52345CA4878}"/>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Statutes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442224C3-D7ED-A1A9-AA23-C9F828F93CFB}"/>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a:t>KRS 61.878 Certain public records exempted from inspection except on order of court</a:t>
            </a:r>
          </a:p>
          <a:p>
            <a:pPr marL="0" indent="0">
              <a:buNone/>
            </a:pPr>
            <a:r>
              <a:rPr lang="en-US" sz="2000"/>
              <a:t>Real estate appraisals, engineering or feasibility estimates and evaluations made by or for a public agency relative to acquisition of property, until such time as all of the property has been acquired. </a:t>
            </a:r>
          </a:p>
          <a:p>
            <a:pPr marL="0" indent="0">
              <a:buNone/>
            </a:pPr>
            <a:r>
              <a:rPr lang="en-US" sz="2000"/>
              <a:t>The law of eminent domain shall not be affected by this provision. </a:t>
            </a:r>
          </a:p>
          <a:p>
            <a:pPr marL="0" indent="0">
              <a:buNone/>
            </a:pPr>
            <a:endParaRPr lang="en-US" sz="2000" b="1"/>
          </a:p>
        </p:txBody>
      </p:sp>
    </p:spTree>
    <p:extLst>
      <p:ext uri="{BB962C8B-B14F-4D97-AF65-F5344CB8AC3E}">
        <p14:creationId xmlns:p14="http://schemas.microsoft.com/office/powerpoint/2010/main" val="74517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E78B-46DB-EDF1-46D1-60573A0C331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AF3B374-D670-7C4D-04DE-E084824291DB}"/>
              </a:ext>
            </a:extLst>
          </p:cNvPr>
          <p:cNvSpPr txBox="1">
            <a:spLocks noGrp="1"/>
          </p:cNvSpPr>
          <p:nvPr>
            <p:ph type="title" idx="4294967295"/>
          </p:nvPr>
        </p:nvSpPr>
        <p:spPr>
          <a:xfrm>
            <a:off x="457200" y="258762"/>
            <a:ext cx="10972256" cy="9640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Legal Acts </a:t>
            </a:r>
          </a:p>
        </p:txBody>
      </p:sp>
      <p:sp>
        <p:nvSpPr>
          <p:cNvPr id="4" name="Text Placeholder 3">
            <a:extLst>
              <a:ext uri="{FF2B5EF4-FFF2-40B4-BE49-F238E27FC236}">
                <a16:creationId xmlns:a16="http://schemas.microsoft.com/office/drawing/2014/main" id="{F3D8622F-42E4-7138-C12E-D7472B7B0490}"/>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000" b="1"/>
              <a:t>HB 678 (2022 RS) extended to June 30, 2027, by HB 727 (2024 RS)</a:t>
            </a:r>
          </a:p>
          <a:p>
            <a:pPr marL="285750" indent="-285750">
              <a:buFont typeface="Wingdings" panose="05000000000000000000" pitchFamily="2" charset="2"/>
              <a:buChar char="q"/>
            </a:pPr>
            <a:r>
              <a:rPr lang="en-US" sz="2000"/>
              <a:t>A local board of education that submits a request for approval of a complete district facility plan, a request for acquisition of property, or a request for disposal of surplus property shall submit the request to the commissioner of education or designee who shall approve or disapprove the request within 30 business days. An approved request shall be reported to the Kentucky Board of Education. A denied request may be appealed to the board.</a:t>
            </a:r>
            <a:endParaRPr lang="en-US" sz="2000" b="1"/>
          </a:p>
        </p:txBody>
      </p:sp>
    </p:spTree>
    <p:extLst>
      <p:ext uri="{BB962C8B-B14F-4D97-AF65-F5344CB8AC3E}">
        <p14:creationId xmlns:p14="http://schemas.microsoft.com/office/powerpoint/2010/main" val="303931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247817-5726-47F2-AA98-21E9499FB3E7}"/>
              </a:ext>
            </a:extLst>
          </p:cNvPr>
          <p:cNvSpPr txBox="1">
            <a:spLocks noGrp="1"/>
          </p:cNvSpPr>
          <p:nvPr>
            <p:ph type="title" idx="4294967295"/>
          </p:nvPr>
        </p:nvSpPr>
        <p:spPr>
          <a:xfrm>
            <a:off x="457200" y="258762"/>
            <a:ext cx="10972256" cy="15334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Regulation: 702 KAR 4:050 Building sites; inspection, approval </a:t>
            </a:r>
          </a:p>
        </p:txBody>
      </p:sp>
      <p:sp>
        <p:nvSpPr>
          <p:cNvPr id="4" name="Text Placeholder 3">
            <a:extLst>
              <a:ext uri="{FF2B5EF4-FFF2-40B4-BE49-F238E27FC236}">
                <a16:creationId xmlns:a16="http://schemas.microsoft.com/office/drawing/2014/main" id="{C116462B-0806-44DE-9C80-A191662A1081}"/>
              </a:ext>
            </a:extLst>
          </p:cNvPr>
          <p:cNvSpPr txBox="1">
            <a:spLocks/>
          </p:cNvSpPr>
          <p:nvPr/>
        </p:nvSpPr>
        <p:spPr>
          <a:xfrm>
            <a:off x="762544" y="1792224"/>
            <a:ext cx="10501722" cy="43972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200">
                <a:effectLst/>
                <a:ea typeface="Times New Roman" panose="02020603050405020304" pitchFamily="18" charset="0"/>
                <a:cs typeface="Times New Roman" panose="02020603050405020304" pitchFamily="18" charset="0"/>
              </a:rPr>
              <a:t>A two-step process is initiated by a written request by a BOE to KDE for a site inspection. The written request should include:</a:t>
            </a:r>
          </a:p>
          <a:p>
            <a:pPr marL="742950" lvl="1" indent="-285750">
              <a:buFont typeface="Wingdings" panose="05000000000000000000" pitchFamily="2" charset="2"/>
              <a:buChar char="q"/>
            </a:pPr>
            <a:r>
              <a:rPr lang="en-US" sz="1800">
                <a:effectLst/>
                <a:ea typeface="Times New Roman" panose="02020603050405020304" pitchFamily="18" charset="0"/>
                <a:cs typeface="Times New Roman" panose="02020603050405020304" pitchFamily="18" charset="0"/>
              </a:rPr>
              <a:t>Purpose of the proposed acquisition (District Facilities Plan Priority). </a:t>
            </a:r>
          </a:p>
          <a:p>
            <a:pPr marL="742950" lvl="1" indent="-285750">
              <a:buFont typeface="Wingdings" panose="05000000000000000000" pitchFamily="2" charset="2"/>
              <a:buChar char="q"/>
            </a:pPr>
            <a:r>
              <a:rPr lang="en-US" sz="1800">
                <a:effectLst/>
                <a:ea typeface="Times New Roman" panose="02020603050405020304" pitchFamily="18" charset="0"/>
                <a:cs typeface="Times New Roman" panose="02020603050405020304" pitchFamily="18" charset="0"/>
              </a:rPr>
              <a:t>Owner</a:t>
            </a:r>
          </a:p>
          <a:p>
            <a:pPr marL="742950" lvl="1" indent="-285750">
              <a:buFont typeface="Wingdings" panose="05000000000000000000" pitchFamily="2" charset="2"/>
              <a:buChar char="q"/>
            </a:pPr>
            <a:r>
              <a:rPr lang="en-US" sz="1800">
                <a:effectLst/>
                <a:ea typeface="Times New Roman" panose="02020603050405020304" pitchFamily="18" charset="0"/>
                <a:cs typeface="Times New Roman" panose="02020603050405020304" pitchFamily="18" charset="0"/>
              </a:rPr>
              <a:t>Address</a:t>
            </a:r>
          </a:p>
          <a:p>
            <a:pPr marL="742950" lvl="1" indent="-285750">
              <a:buFont typeface="Wingdings" panose="05000000000000000000" pitchFamily="2" charset="2"/>
              <a:buChar char="q"/>
            </a:pPr>
            <a:r>
              <a:rPr lang="en-US" sz="1800">
                <a:effectLst/>
                <a:ea typeface="Times New Roman" panose="02020603050405020304" pitchFamily="18" charset="0"/>
                <a:cs typeface="Times New Roman" panose="02020603050405020304" pitchFamily="18" charset="0"/>
              </a:rPr>
              <a:t>Acreage</a:t>
            </a:r>
          </a:p>
          <a:p>
            <a:pPr marL="285750" indent="-285750">
              <a:buFont typeface="Wingdings" panose="05000000000000000000" pitchFamily="2" charset="2"/>
              <a:buChar char="q"/>
            </a:pPr>
            <a:r>
              <a:rPr lang="en-US" sz="2200">
                <a:effectLst/>
                <a:ea typeface="Times New Roman" panose="02020603050405020304" pitchFamily="18" charset="0"/>
                <a:cs typeface="Times New Roman" panose="02020603050405020304" pitchFamily="18" charset="0"/>
              </a:rPr>
              <a:t>Upon receipt of a written request, KDE will conduct an in-person inspection of a site proposed for a new school and coordinate the inspection with KYTC and the district. KDE may at its discretion, conduct a virtual site inspection for “minor” or other acquisitions.</a:t>
            </a:r>
          </a:p>
          <a:p>
            <a:pPr marL="285750" indent="-285750">
              <a:buFont typeface="Wingdings" panose="05000000000000000000" pitchFamily="2" charset="2"/>
              <a:buChar char="q"/>
            </a:pPr>
            <a:endParaRPr lang="en-US" sz="22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8031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D1179-E398-F17C-C5C1-1C8BDA4C527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D00286F-3576-1CC6-9425-06095EEE888C}"/>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Tentative Approval/ Disapproval</a:t>
            </a:r>
          </a:p>
        </p:txBody>
      </p:sp>
      <p:sp>
        <p:nvSpPr>
          <p:cNvPr id="4" name="Text Placeholder 3">
            <a:extLst>
              <a:ext uri="{FF2B5EF4-FFF2-40B4-BE49-F238E27FC236}">
                <a16:creationId xmlns:a16="http://schemas.microsoft.com/office/drawing/2014/main" id="{846FEEFE-838B-B635-2198-30F07CF28478}"/>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dirty="0">
                <a:effectLst/>
                <a:ea typeface="Times New Roman" panose="02020603050405020304" pitchFamily="18" charset="0"/>
                <a:cs typeface="Times New Roman" panose="02020603050405020304" pitchFamily="18" charset="0"/>
              </a:rPr>
              <a:t>Following the site inspection, KDE will issue a tentative approval letter or disapprove the site. </a:t>
            </a:r>
          </a:p>
          <a:p>
            <a:pPr>
              <a:buFont typeface="Wingdings" panose="05000000000000000000" pitchFamily="2" charset="2"/>
              <a:buChar char="q"/>
            </a:pPr>
            <a:r>
              <a:rPr lang="en-US" sz="2200" dirty="0">
                <a:effectLst/>
                <a:ea typeface="Times New Roman" panose="02020603050405020304" pitchFamily="18" charset="0"/>
                <a:cs typeface="Times New Roman" panose="02020603050405020304" pitchFamily="18" charset="0"/>
              </a:rPr>
              <a:t> A tentative approval letter will provide a brief description of the site and contain the following:</a:t>
            </a:r>
          </a:p>
          <a:p>
            <a:pPr lvl="1">
              <a:buFont typeface="Wingdings" panose="05000000000000000000" pitchFamily="2" charset="2"/>
              <a:buChar char="ü"/>
            </a:pPr>
            <a:r>
              <a:rPr lang="en-US" sz="1800" dirty="0">
                <a:effectLst/>
                <a:ea typeface="Times New Roman" panose="02020603050405020304" pitchFamily="18" charset="0"/>
                <a:cs typeface="Times New Roman" panose="02020603050405020304" pitchFamily="18" charset="0"/>
              </a:rPr>
              <a:t>A request for a discussion regarding the proposed funds and the DFP related to the BG-1.</a:t>
            </a:r>
          </a:p>
          <a:p>
            <a:pPr lvl="1">
              <a:buFont typeface="Wingdings" panose="05000000000000000000" pitchFamily="2" charset="2"/>
              <a:buChar char="ü"/>
            </a:pPr>
            <a:r>
              <a:rPr lang="en-US" sz="1800" dirty="0">
                <a:effectLst/>
                <a:ea typeface="Times New Roman" panose="02020603050405020304" pitchFamily="18" charset="0"/>
                <a:cs typeface="Times New Roman" panose="02020603050405020304" pitchFamily="18" charset="0"/>
              </a:rPr>
              <a:t>A statement that KDE cannot approve a purchase price that exceeds a de minimis amount above fair market value established by the appraisal. </a:t>
            </a:r>
          </a:p>
          <a:p>
            <a:pPr lvl="1">
              <a:buFont typeface="Wingdings" panose="05000000000000000000" pitchFamily="2" charset="2"/>
              <a:buChar char="ü"/>
            </a:pPr>
            <a:r>
              <a:rPr lang="en-US" sz="1800" dirty="0">
                <a:effectLst/>
                <a:ea typeface="Times New Roman" panose="02020603050405020304" pitchFamily="18" charset="0"/>
                <a:cs typeface="Times New Roman" panose="02020603050405020304" pitchFamily="18" charset="0"/>
              </a:rPr>
              <a:t>A statement regarding KDE review, identification of issues, and possible additional steps required.</a:t>
            </a:r>
          </a:p>
          <a:p>
            <a:pPr marL="285750" indent="-285750">
              <a:buFont typeface="Wingdings" panose="05000000000000000000" pitchFamily="2" charset="2"/>
              <a:buChar char="q"/>
            </a:pPr>
            <a:r>
              <a:rPr lang="en-US" sz="2200" dirty="0">
                <a:ea typeface="Times New Roman" panose="02020603050405020304" pitchFamily="18" charset="0"/>
                <a:cs typeface="Times New Roman" panose="02020603050405020304" pitchFamily="18" charset="0"/>
              </a:rPr>
              <a:t> A tentative approval letter will also have the following attachments:</a:t>
            </a:r>
          </a:p>
          <a:p>
            <a:pPr lvl="1">
              <a:buFont typeface="Wingdings" panose="05000000000000000000" pitchFamily="2" charset="2"/>
              <a:buChar char="ü"/>
            </a:pPr>
            <a:r>
              <a:rPr lang="en-US" sz="1800" b="1" dirty="0">
                <a:ea typeface="Times New Roman" panose="02020603050405020304" pitchFamily="18" charset="0"/>
                <a:cs typeface="Times New Roman" panose="02020603050405020304" pitchFamily="18" charset="0"/>
              </a:rPr>
              <a:t>Property Acquisition Checklist </a:t>
            </a:r>
            <a:r>
              <a:rPr lang="en-US" sz="1800" dirty="0">
                <a:ea typeface="Times New Roman" panose="02020603050405020304" pitchFamily="18" charset="0"/>
                <a:cs typeface="Times New Roman" panose="02020603050405020304" pitchFamily="18" charset="0"/>
              </a:rPr>
              <a:t>– the items required for final approval. </a:t>
            </a:r>
          </a:p>
          <a:p>
            <a:pPr lvl="1">
              <a:buFont typeface="Wingdings" panose="05000000000000000000" pitchFamily="2" charset="2"/>
              <a:buChar char="ü"/>
            </a:pPr>
            <a:r>
              <a:rPr lang="en-US" sz="1800" b="1" dirty="0">
                <a:ea typeface="Times New Roman" panose="02020603050405020304" pitchFamily="18" charset="0"/>
                <a:cs typeface="Times New Roman" panose="02020603050405020304" pitchFamily="18" charset="0"/>
              </a:rPr>
              <a:t>FACPAC Submission Process </a:t>
            </a:r>
            <a:r>
              <a:rPr lang="en-US" sz="1800" dirty="0">
                <a:ea typeface="Times New Roman" panose="02020603050405020304" pitchFamily="18" charset="0"/>
                <a:cs typeface="Times New Roman" panose="02020603050405020304" pitchFamily="18" charset="0"/>
              </a:rPr>
              <a:t>– required items are to be uploaded via SharePoint. </a:t>
            </a:r>
          </a:p>
          <a:p>
            <a:pPr lvl="1">
              <a:buFont typeface="Wingdings" panose="05000000000000000000" pitchFamily="2" charset="2"/>
              <a:buChar char="ü"/>
            </a:pPr>
            <a:r>
              <a:rPr lang="en-US" sz="1800" b="1" dirty="0">
                <a:ea typeface="Times New Roman" panose="02020603050405020304" pitchFamily="18" charset="0"/>
                <a:cs typeface="Times New Roman" panose="02020603050405020304" pitchFamily="18" charset="0"/>
              </a:rPr>
              <a:t>Template Letters </a:t>
            </a:r>
            <a:r>
              <a:rPr lang="en-US" sz="1800" dirty="0">
                <a:ea typeface="Times New Roman" panose="02020603050405020304" pitchFamily="18" charset="0"/>
                <a:cs typeface="Times New Roman" panose="02020603050405020304" pitchFamily="18" charset="0"/>
              </a:rPr>
              <a:t>for the district’s use regarding roadway adequacy and funding commitment for improvements in public rights of way. </a:t>
            </a:r>
          </a:p>
          <a:p>
            <a:pPr marL="0" indent="0">
              <a:buNone/>
            </a:pPr>
            <a:r>
              <a:rPr lang="en-US" sz="1800" dirty="0">
                <a:ea typeface="Times New Roman" panose="02020603050405020304" pitchFamily="18" charset="0"/>
                <a:cs typeface="Times New Roman" panose="02020603050405020304" pitchFamily="18" charset="0"/>
              </a:rPr>
              <a:t>See example images at end of PowerPoint</a:t>
            </a:r>
          </a:p>
          <a:p>
            <a:pPr>
              <a:buFont typeface="Wingdings" panose="05000000000000000000" pitchFamily="2" charset="2"/>
              <a:buChar char="q"/>
            </a:pPr>
            <a:endParaRPr lang="en-US" sz="22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03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0401B-921E-5139-26C5-45870CE5FF2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D30372E-D0FF-1C57-846B-E5AB7E9BD6C7}"/>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Required Documents</a:t>
            </a:r>
          </a:p>
        </p:txBody>
      </p:sp>
      <p:sp>
        <p:nvSpPr>
          <p:cNvPr id="4" name="Text Placeholder 3">
            <a:extLst>
              <a:ext uri="{FF2B5EF4-FFF2-40B4-BE49-F238E27FC236}">
                <a16:creationId xmlns:a16="http://schemas.microsoft.com/office/drawing/2014/main" id="{872899E5-0FBE-8295-1827-4D2D473D3BEF}"/>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200">
                <a:effectLst/>
                <a:ea typeface="Times New Roman" panose="02020603050405020304" pitchFamily="18" charset="0"/>
                <a:cs typeface="Times New Roman" panose="02020603050405020304" pitchFamily="18" charset="0"/>
              </a:rPr>
              <a:t>The following items are required for Final Approval </a:t>
            </a:r>
          </a:p>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1: Title Opinion</a:t>
            </a:r>
          </a:p>
          <a:p>
            <a:pPr lvl="2">
              <a:buFont typeface="Wingdings" panose="05000000000000000000" pitchFamily="2" charset="2"/>
              <a:buChar char="ü"/>
            </a:pPr>
            <a:r>
              <a:rPr lang="en-US" sz="1600">
                <a:effectLst/>
                <a:ea typeface="Times New Roman" panose="02020603050405020304" pitchFamily="18" charset="0"/>
                <a:cs typeface="Times New Roman" panose="02020603050405020304" pitchFamily="18" charset="0"/>
              </a:rPr>
              <a:t>Letter from attorney starting that fee simp</a:t>
            </a:r>
            <a:r>
              <a:rPr lang="en-US" sz="1600">
                <a:ea typeface="Times New Roman" panose="02020603050405020304" pitchFamily="18" charset="0"/>
                <a:cs typeface="Times New Roman" panose="02020603050405020304" pitchFamily="18" charset="0"/>
              </a:rPr>
              <a:t>le title to the property to be obtained</a:t>
            </a:r>
          </a:p>
          <a:p>
            <a:pPr lvl="2">
              <a:buFont typeface="Wingdings" panose="05000000000000000000" pitchFamily="2" charset="2"/>
              <a:buChar char="ü"/>
            </a:pPr>
            <a:r>
              <a:rPr lang="en-US" sz="1600">
                <a:effectLst/>
                <a:ea typeface="Times New Roman" panose="02020603050405020304" pitchFamily="18" charset="0"/>
                <a:cs typeface="Times New Roman" panose="02020603050405020304" pitchFamily="18" charset="0"/>
              </a:rPr>
              <a:t>Title opinion shall be for a minimum of sixty (60) years.</a:t>
            </a:r>
          </a:p>
          <a:p>
            <a:pPr lvl="2">
              <a:buFont typeface="Wingdings" panose="05000000000000000000" pitchFamily="2" charset="2"/>
              <a:buChar char="ü"/>
            </a:pPr>
            <a:r>
              <a:rPr lang="en-US" sz="1600">
                <a:ea typeface="Times New Roman" panose="02020603050405020304" pitchFamily="18" charset="0"/>
                <a:cs typeface="Times New Roman" panose="02020603050405020304" pitchFamily="18" charset="0"/>
              </a:rPr>
              <a:t>If mineral rights are not acquired, a forbearance agreement shall</a:t>
            </a:r>
          </a:p>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2: Commitment for Title Insurance </a:t>
            </a:r>
          </a:p>
          <a:p>
            <a:pPr lvl="2">
              <a:buFont typeface="Wingdings" panose="05000000000000000000" pitchFamily="2" charset="2"/>
              <a:buChar char="ü"/>
            </a:pPr>
            <a:r>
              <a:rPr lang="en-US" sz="1600">
                <a:ea typeface="Times New Roman" panose="02020603050405020304" pitchFamily="18" charset="0"/>
                <a:cs typeface="Times New Roman" panose="02020603050405020304" pitchFamily="18" charset="0"/>
              </a:rPr>
              <a:t>For the current appraised value of the property</a:t>
            </a:r>
          </a:p>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3: Plat (Survey)</a:t>
            </a:r>
          </a:p>
          <a:p>
            <a:pPr lvl="2">
              <a:buFont typeface="Wingdings" panose="05000000000000000000" pitchFamily="2" charset="2"/>
              <a:buChar char="ü"/>
            </a:pPr>
            <a:r>
              <a:rPr lang="en-US" sz="1600">
                <a:ea typeface="Times New Roman" panose="02020603050405020304" pitchFamily="18" charset="0"/>
                <a:cs typeface="Times New Roman" panose="02020603050405020304" pitchFamily="18" charset="0"/>
              </a:rPr>
              <a:t>Current within twenty-four (24) months of the proposed transaction.</a:t>
            </a:r>
          </a:p>
          <a:p>
            <a:pPr lvl="2">
              <a:buFont typeface="Wingdings" panose="05000000000000000000" pitchFamily="2" charset="2"/>
              <a:buChar char="ü"/>
            </a:pPr>
            <a:r>
              <a:rPr lang="en-US" sz="1600">
                <a:ea typeface="Times New Roman" panose="02020603050405020304" pitchFamily="18" charset="0"/>
                <a:cs typeface="Times New Roman" panose="02020603050405020304" pitchFamily="18" charset="0"/>
              </a:rPr>
              <a:t>Performed by a professional land surveyor licensed in the Commonwealth of Kentucky with the following:</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Seal</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Signature</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Date</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Certification that the property is above the 100-year flood plain as determined by the current FEMA map. </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Current owner</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Property boundaries</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Acreage</a:t>
            </a:r>
          </a:p>
          <a:p>
            <a:pPr lvl="3">
              <a:buFont typeface="Courier New" panose="02070309020205020404" pitchFamily="49" charset="0"/>
              <a:buChar char="o"/>
            </a:pPr>
            <a:r>
              <a:rPr lang="en-US" sz="1200">
                <a:ea typeface="Times New Roman" panose="02020603050405020304" pitchFamily="18" charset="0"/>
                <a:cs typeface="Times New Roman" panose="02020603050405020304" pitchFamily="18" charset="0"/>
              </a:rPr>
              <a:t>Access to and identification of public right(s) of way (state maintained or locally maintained)</a:t>
            </a:r>
          </a:p>
        </p:txBody>
      </p:sp>
    </p:spTree>
    <p:extLst>
      <p:ext uri="{BB962C8B-B14F-4D97-AF65-F5344CB8AC3E}">
        <p14:creationId xmlns:p14="http://schemas.microsoft.com/office/powerpoint/2010/main" val="2488279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89673-D639-368B-24B5-9F66D5BEC9E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63C9ADD-77D2-D3B9-6E7D-7C09F869103D}"/>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EA4287C9-99FC-1117-0491-8F18B5588653}"/>
              </a:ext>
            </a:extLst>
          </p:cNvPr>
          <p:cNvSpPr txBox="1">
            <a:spLocks/>
          </p:cNvSpPr>
          <p:nvPr/>
        </p:nvSpPr>
        <p:spPr>
          <a:xfrm>
            <a:off x="762544" y="1222858"/>
            <a:ext cx="10501722" cy="496657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4: Utility Assurance Letters from professional engineer and/or municipal government agency providing assurance of adequate site utilities:</a:t>
            </a:r>
          </a:p>
          <a:p>
            <a:pPr lvl="2">
              <a:buFont typeface="Wingdings" panose="05000000000000000000" pitchFamily="2" charset="2"/>
              <a:buChar char="ü"/>
            </a:pPr>
            <a:r>
              <a:rPr lang="en-US" sz="1600">
                <a:effectLst/>
                <a:ea typeface="Times New Roman" panose="02020603050405020304" pitchFamily="18" charset="0"/>
                <a:cs typeface="Times New Roman" panose="02020603050405020304" pitchFamily="18" charset="0"/>
              </a:rPr>
              <a:t>Water – Adequate water supply for both domestic and fire suppression shall be available. This shall require both an adequate volume, flow and pressure.</a:t>
            </a:r>
            <a:endParaRPr lang="en-US" sz="1600">
              <a:ea typeface="Times New Roman" panose="02020603050405020304" pitchFamily="18" charset="0"/>
              <a:cs typeface="Times New Roman" panose="02020603050405020304" pitchFamily="18" charset="0"/>
            </a:endParaRPr>
          </a:p>
          <a:p>
            <a:pPr lvl="2">
              <a:buFont typeface="Wingdings" panose="05000000000000000000" pitchFamily="2" charset="2"/>
              <a:buChar char="ü"/>
            </a:pPr>
            <a:r>
              <a:rPr lang="en-US" sz="1600">
                <a:effectLst/>
                <a:ea typeface="Times New Roman" panose="02020603050405020304" pitchFamily="18" charset="0"/>
                <a:cs typeface="Times New Roman" panose="02020603050405020304" pitchFamily="18" charset="0"/>
              </a:rPr>
              <a:t>Power – Adequate electrical service shall be available with normal voltages of 120V/240V, and three (3) Phase.</a:t>
            </a:r>
          </a:p>
          <a:p>
            <a:pPr lvl="2">
              <a:buFont typeface="Wingdings" panose="05000000000000000000" pitchFamily="2" charset="2"/>
              <a:buChar char="ü"/>
            </a:pPr>
            <a:r>
              <a:rPr lang="en-US" sz="1600">
                <a:ea typeface="Times New Roman" panose="02020603050405020304" pitchFamily="18" charset="0"/>
                <a:cs typeface="Times New Roman" panose="02020603050405020304" pitchFamily="18" charset="0"/>
              </a:rPr>
              <a:t>Sanitary Sewage – Either municipal sewer system shall be available, or the site shall be equipped with a package sewage treatment plan with the effluent piped to an acceptable blue-line stream. </a:t>
            </a:r>
          </a:p>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5: Roadway Adequacy and Funding Commitment Letters</a:t>
            </a:r>
          </a:p>
          <a:p>
            <a:pPr lvl="2">
              <a:buFont typeface="Wingdings" panose="05000000000000000000" pitchFamily="2" charset="2"/>
              <a:buChar char="§"/>
            </a:pPr>
            <a:r>
              <a:rPr lang="en-US" sz="1600">
                <a:ea typeface="Times New Roman" panose="02020603050405020304" pitchFamily="18" charset="0"/>
                <a:cs typeface="Times New Roman" panose="02020603050405020304" pitchFamily="18" charset="0"/>
              </a:rPr>
              <a:t>Providing a funding commitment for any improvements required in the impacted right of way. State maintained (KYTC). </a:t>
            </a:r>
          </a:p>
          <a:p>
            <a:pPr lvl="2">
              <a:buFont typeface="Wingdings" panose="05000000000000000000" pitchFamily="2" charset="2"/>
              <a:buChar char="§"/>
            </a:pPr>
            <a:r>
              <a:rPr lang="en-US" sz="1600">
                <a:ea typeface="Times New Roman" panose="02020603050405020304" pitchFamily="18" charset="0"/>
                <a:cs typeface="Times New Roman" panose="02020603050405020304" pitchFamily="18" charset="0"/>
              </a:rPr>
              <a:t>Proposed sites are subject to KYTC “School Site Process” which may include a requirement for traffic volume counts or an engineering study performed by the district and the design and estimated cost of proposed improvements. Locally maintained (city or county). </a:t>
            </a:r>
          </a:p>
          <a:p>
            <a:pPr lvl="2">
              <a:buFont typeface="Wingdings" panose="05000000000000000000" pitchFamily="2" charset="2"/>
              <a:buChar char="§"/>
            </a:pPr>
            <a:r>
              <a:rPr lang="en-US" sz="1600">
                <a:ea typeface="Times New Roman" panose="02020603050405020304" pitchFamily="18" charset="0"/>
                <a:cs typeface="Times New Roman" panose="02020603050405020304" pitchFamily="18" charset="0"/>
              </a:rPr>
              <a:t>KDE provides templates to the district to send to the appropriate parties. </a:t>
            </a:r>
          </a:p>
        </p:txBody>
      </p:sp>
    </p:spTree>
    <p:extLst>
      <p:ext uri="{BB962C8B-B14F-4D97-AF65-F5344CB8AC3E}">
        <p14:creationId xmlns:p14="http://schemas.microsoft.com/office/powerpoint/2010/main" val="161302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a:xfrm>
            <a:off x="839788" y="365125"/>
            <a:ext cx="10515600" cy="1221581"/>
          </a:xfrm>
        </p:spPr>
        <p:txBody>
          <a:bodyPr anchor="t">
            <a:normAutofit/>
          </a:bodyPr>
          <a:lstStyle/>
          <a:p>
            <a:r>
              <a:rPr lang="en-US" sz="4000" dirty="0">
                <a:solidFill>
                  <a:srgbClr val="002060"/>
                </a:solidFill>
              </a:rPr>
              <a:t>Presentation Summary – Property Part I</a:t>
            </a:r>
          </a:p>
        </p:txBody>
      </p:sp>
      <p:sp>
        <p:nvSpPr>
          <p:cNvPr id="6" name="Content Placeholder 5">
            <a:extLst>
              <a:ext uri="{FF2B5EF4-FFF2-40B4-BE49-F238E27FC236}">
                <a16:creationId xmlns:a16="http://schemas.microsoft.com/office/drawing/2014/main" id="{570C17AD-3DD6-617F-B0AE-024B993294CA}"/>
              </a:ext>
            </a:extLst>
          </p:cNvPr>
          <p:cNvSpPr>
            <a:spLocks noGrp="1"/>
          </p:cNvSpPr>
          <p:nvPr>
            <p:ph sz="quarter" idx="4"/>
          </p:nvPr>
        </p:nvSpPr>
        <p:spPr>
          <a:xfrm>
            <a:off x="839789" y="1638697"/>
            <a:ext cx="10439400" cy="3684588"/>
          </a:xfrm>
        </p:spPr>
        <p:txBody>
          <a:bodyPr numCol="2">
            <a:normAutofit/>
          </a:bodyPr>
          <a:lstStyle/>
          <a:p>
            <a:pPr>
              <a:buFont typeface="Wingdings" panose="05000000000000000000" pitchFamily="2" charset="2"/>
              <a:buChar char="q"/>
            </a:pPr>
            <a:r>
              <a:rPr lang="en-US" sz="2400" dirty="0"/>
              <a:t> Introductions</a:t>
            </a:r>
          </a:p>
          <a:p>
            <a:pPr>
              <a:buFont typeface="Wingdings" panose="05000000000000000000" pitchFamily="2" charset="2"/>
              <a:buChar char="q"/>
            </a:pPr>
            <a:r>
              <a:rPr lang="en-US" sz="2400" dirty="0"/>
              <a:t> Definitions</a:t>
            </a:r>
          </a:p>
          <a:p>
            <a:pPr>
              <a:buFont typeface="Wingdings" panose="05000000000000000000" pitchFamily="2" charset="2"/>
              <a:buChar char="q"/>
            </a:pPr>
            <a:r>
              <a:rPr lang="en-US" sz="2400" dirty="0"/>
              <a:t> Constitution of Kentucky </a:t>
            </a:r>
            <a:r>
              <a:rPr lang="en-US" sz="1600" dirty="0"/>
              <a:t>              </a:t>
            </a:r>
          </a:p>
          <a:p>
            <a:pPr>
              <a:buFont typeface="Wingdings" panose="05000000000000000000" pitchFamily="2" charset="2"/>
              <a:buChar char="q"/>
            </a:pPr>
            <a:r>
              <a:rPr lang="en-US" sz="2400" dirty="0"/>
              <a:t> Statutes</a:t>
            </a:r>
          </a:p>
          <a:p>
            <a:pPr>
              <a:buFont typeface="Wingdings" panose="05000000000000000000" pitchFamily="2" charset="2"/>
              <a:buChar char="q"/>
            </a:pPr>
            <a:r>
              <a:rPr lang="en-US" sz="2400" dirty="0"/>
              <a:t> Legal Acts</a:t>
            </a:r>
          </a:p>
          <a:p>
            <a:pPr fontAlgn="base">
              <a:buFont typeface="Wingdings" panose="05000000000000000000" pitchFamily="2" charset="2"/>
              <a:buChar char="q"/>
            </a:pPr>
            <a:r>
              <a:rPr lang="en-US" sz="2400" dirty="0"/>
              <a:t> Regulation – 702 KAR 4:050    Building sites; inspection, approval.</a:t>
            </a:r>
          </a:p>
          <a:p>
            <a:pPr marL="0" indent="0" fontAlgn="base">
              <a:buNone/>
            </a:pPr>
            <a:r>
              <a:rPr lang="en-US" sz="2400" dirty="0"/>
              <a:t>​</a:t>
            </a:r>
          </a:p>
          <a:p>
            <a:pPr fontAlgn="base">
              <a:buFont typeface="Wingdings" panose="05000000000000000000" pitchFamily="2" charset="2"/>
              <a:buChar char="q"/>
            </a:pPr>
            <a:r>
              <a:rPr lang="en-US" sz="2400" dirty="0"/>
              <a:t> Tentative Approval/Disapproval</a:t>
            </a:r>
          </a:p>
          <a:p>
            <a:pPr fontAlgn="base">
              <a:buFont typeface="Wingdings" panose="05000000000000000000" pitchFamily="2" charset="2"/>
              <a:buChar char="q"/>
            </a:pPr>
            <a:r>
              <a:rPr lang="en-US" sz="2400" dirty="0"/>
              <a:t> Required Documents (KDE Review     for Final Approval​)</a:t>
            </a:r>
          </a:p>
          <a:p>
            <a:pPr fontAlgn="base">
              <a:buFont typeface="Wingdings" panose="05000000000000000000" pitchFamily="2" charset="2"/>
              <a:buChar char="q"/>
            </a:pPr>
            <a:r>
              <a:rPr lang="en-US" sz="2400" dirty="0"/>
              <a:t> Best Practices​</a:t>
            </a:r>
          </a:p>
          <a:p>
            <a:pPr fontAlgn="base">
              <a:buFont typeface="Wingdings" panose="05000000000000000000" pitchFamily="2" charset="2"/>
              <a:buChar char="q"/>
            </a:pPr>
            <a:r>
              <a:rPr lang="en-US" sz="2400" dirty="0"/>
              <a:t> Frequent Issues ​</a:t>
            </a:r>
          </a:p>
          <a:p>
            <a:pPr fontAlgn="base">
              <a:buFont typeface="Wingdings" panose="05000000000000000000" pitchFamily="2" charset="2"/>
              <a:buChar char="q"/>
            </a:pPr>
            <a:r>
              <a:rPr lang="en-US" sz="2400" dirty="0"/>
              <a:t> Q &amp; A</a:t>
            </a:r>
          </a:p>
          <a:p>
            <a:pPr fontAlgn="base">
              <a:buFont typeface="Wingdings" panose="05000000000000000000" pitchFamily="2" charset="2"/>
              <a:buChar char="q"/>
            </a:pPr>
            <a:endParaRPr lang="en-US" sz="2400" dirty="0"/>
          </a:p>
          <a:p>
            <a:endParaRPr lang="en-US" dirty="0"/>
          </a:p>
        </p:txBody>
      </p:sp>
    </p:spTree>
    <p:extLst>
      <p:ext uri="{BB962C8B-B14F-4D97-AF65-F5344CB8AC3E}">
        <p14:creationId xmlns:p14="http://schemas.microsoft.com/office/powerpoint/2010/main" val="11166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F0190-A697-2EDE-90D0-AB1CA140B77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A5135A4-E997-0BB9-1E67-E99F50E1C39A}"/>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394F70A7-BE67-F6B0-C54C-78944CC5D508}"/>
              </a:ext>
            </a:extLst>
          </p:cNvPr>
          <p:cNvSpPr txBox="1">
            <a:spLocks/>
          </p:cNvSpPr>
          <p:nvPr/>
        </p:nvSpPr>
        <p:spPr>
          <a:xfrm>
            <a:off x="762544" y="1222858"/>
            <a:ext cx="10501722" cy="22061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sz="2000">
                <a:ea typeface="Times New Roman" panose="02020603050405020304" pitchFamily="18" charset="0"/>
                <a:cs typeface="Times New Roman" panose="02020603050405020304" pitchFamily="18" charset="0"/>
              </a:rPr>
              <a:t>Item 6: Potential Environmental or Safety Hazards Letter:</a:t>
            </a:r>
          </a:p>
          <a:p>
            <a:pPr marL="457200" lvl="1" indent="0">
              <a:buNone/>
            </a:pPr>
            <a:r>
              <a:rPr lang="en-US" sz="1800">
                <a:effectLst/>
                <a:latin typeface="Aptos" panose="020B0004020202020204" pitchFamily="34" charset="0"/>
                <a:ea typeface="Aptos" panose="020B0004020202020204" pitchFamily="34" charset="0"/>
                <a:cs typeface="Aptos" panose="020B0004020202020204" pitchFamily="34" charset="0"/>
              </a:rPr>
              <a:t>Lette</a:t>
            </a:r>
            <a:r>
              <a:rPr lang="en-US" sz="2000">
                <a:effectLst/>
                <a:latin typeface="Aptos" panose="020B0004020202020204" pitchFamily="34" charset="0"/>
                <a:ea typeface="Aptos" panose="020B0004020202020204" pitchFamily="34" charset="0"/>
                <a:cs typeface="Aptos" panose="020B0004020202020204" pitchFamily="34" charset="0"/>
              </a:rPr>
              <a:t>r from an architect or engineer regarding the presence of any potential environmental or safety hazards in the vicinity of the proposed site. Within the vicinity of a selected site, there shall not be any hazards to health or environment as so deemed by state agencies having jurisdiction. KDE may require a Phase I Environment Site Assessment (ESA). </a:t>
            </a:r>
          </a:p>
          <a:p>
            <a:pPr marL="914400" lvl="2" indent="0">
              <a:buNone/>
            </a:pPr>
            <a:endParaRPr lang="en-US">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sz="2400">
                <a:effectLst/>
                <a:latin typeface="Aptos" panose="020B0004020202020204" pitchFamily="34" charset="0"/>
                <a:ea typeface="Aptos" panose="020B0004020202020204" pitchFamily="34" charset="0"/>
                <a:cs typeface="Aptos" panose="020B0004020202020204" pitchFamily="34" charset="0"/>
              </a:rPr>
              <a:t>	</a:t>
            </a:r>
          </a:p>
        </p:txBody>
      </p:sp>
    </p:spTree>
    <p:extLst>
      <p:ext uri="{BB962C8B-B14F-4D97-AF65-F5344CB8AC3E}">
        <p14:creationId xmlns:p14="http://schemas.microsoft.com/office/powerpoint/2010/main" val="1349278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C963E-94A8-0438-3EAB-115EE17E78F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56681CB-28BE-7BC6-F362-CCD79AB2DE4C}"/>
              </a:ext>
            </a:extLst>
          </p:cNvPr>
          <p:cNvSpPr txBox="1">
            <a:spLocks noGrp="1"/>
          </p:cNvSpPr>
          <p:nvPr>
            <p:ph type="title" idx="4294967295"/>
          </p:nvPr>
        </p:nvSpPr>
        <p:spPr>
          <a:xfrm>
            <a:off x="456656" y="259696"/>
            <a:ext cx="10972800" cy="80100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6310E0EE-33B7-F014-0142-AF1A9C57E66F}"/>
              </a:ext>
            </a:extLst>
          </p:cNvPr>
          <p:cNvSpPr txBox="1">
            <a:spLocks/>
          </p:cNvSpPr>
          <p:nvPr/>
        </p:nvSpPr>
        <p:spPr>
          <a:xfrm>
            <a:off x="762544" y="1060704"/>
            <a:ext cx="10501722" cy="84124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a:latin typeface="Aptos" panose="020B0004020202020204" pitchFamily="34" charset="0"/>
                <a:ea typeface="Aptos" panose="020B0004020202020204" pitchFamily="34" charset="0"/>
                <a:cs typeface="Aptos" panose="020B0004020202020204" pitchFamily="34" charset="0"/>
              </a:rPr>
              <a:t>Item 7: Schematic Site Plan – demonstrate that the site can support the proposed facility by the following inclusion:</a:t>
            </a:r>
          </a:p>
          <a:p>
            <a:pPr marL="914400" lvl="2" indent="0">
              <a:buNone/>
            </a:pPr>
            <a:endParaRPr lang="en-US">
              <a:effectLst/>
              <a:latin typeface="Aptos" panose="020B0004020202020204" pitchFamily="34" charset="0"/>
              <a:ea typeface="Aptos" panose="020B0004020202020204" pitchFamily="34" charset="0"/>
              <a:cs typeface="Aptos" panose="020B0004020202020204" pitchFamily="34" charset="0"/>
            </a:endParaRPr>
          </a:p>
          <a:p>
            <a:pPr marL="0" indent="0">
              <a:buNone/>
            </a:pPr>
            <a:r>
              <a:rPr lang="en-US" sz="2400">
                <a:effectLst/>
                <a:latin typeface="Aptos" panose="020B0004020202020204" pitchFamily="34" charset="0"/>
                <a:ea typeface="Aptos" panose="020B0004020202020204" pitchFamily="34" charset="0"/>
                <a:cs typeface="Aptos" panose="020B0004020202020204" pitchFamily="34" charset="0"/>
              </a:rPr>
              <a:t>	</a:t>
            </a:r>
          </a:p>
        </p:txBody>
      </p:sp>
      <p:sp>
        <p:nvSpPr>
          <p:cNvPr id="6" name="TextBox 5">
            <a:extLst>
              <a:ext uri="{FF2B5EF4-FFF2-40B4-BE49-F238E27FC236}">
                <a16:creationId xmlns:a16="http://schemas.microsoft.com/office/drawing/2014/main" id="{04D04FCA-FBC0-61F3-D942-D8778FD7FD5E}"/>
              </a:ext>
            </a:extLst>
          </p:cNvPr>
          <p:cNvSpPr txBox="1"/>
          <p:nvPr/>
        </p:nvSpPr>
        <p:spPr>
          <a:xfrm>
            <a:off x="1408176" y="1901952"/>
            <a:ext cx="9856090" cy="4801314"/>
          </a:xfrm>
          <a:prstGeom prst="rect">
            <a:avLst/>
          </a:prstGeom>
          <a:noFill/>
        </p:spPr>
        <p:txBody>
          <a:bodyPr wrap="square" numCol="2" rtlCol="0">
            <a:spAutoFit/>
          </a:bodyPr>
          <a:lstStyle/>
          <a:p>
            <a:pPr marL="285750" indent="-285750">
              <a:buFont typeface="Wingdings" panose="05000000000000000000" pitchFamily="2" charset="2"/>
              <a:buChar char="ü"/>
            </a:pPr>
            <a:r>
              <a:rPr lang="en-US"/>
              <a:t>Proposed location of the school</a:t>
            </a:r>
          </a:p>
          <a:p>
            <a:pPr marL="285750" indent="-285750">
              <a:buFont typeface="Wingdings" panose="05000000000000000000" pitchFamily="2" charset="2"/>
              <a:buChar char="ü"/>
            </a:pPr>
            <a:r>
              <a:rPr lang="en-US"/>
              <a:t>Roadway ingress/egress, interior vehicular circulation, and parking</a:t>
            </a:r>
          </a:p>
          <a:p>
            <a:pPr marL="285750" indent="-285750">
              <a:buFont typeface="Wingdings" panose="05000000000000000000" pitchFamily="2" charset="2"/>
              <a:buChar char="ü"/>
            </a:pPr>
            <a:r>
              <a:rPr lang="en-US"/>
              <a:t>Required play areas, any extracurricular athletic fields or other proposed development</a:t>
            </a:r>
          </a:p>
          <a:p>
            <a:pPr marL="285750" indent="-285750">
              <a:buFont typeface="Wingdings" panose="05000000000000000000" pitchFamily="2" charset="2"/>
              <a:buChar char="ü"/>
            </a:pPr>
            <a:r>
              <a:rPr lang="en-US"/>
              <a:t>Confirmation that car traffic will not stack on a public right of way at peak times of student drop off/pick up.</a:t>
            </a:r>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endParaRPr lang="en-US"/>
          </a:p>
          <a:p>
            <a:pPr marL="285750" indent="-285750">
              <a:buFont typeface="Wingdings" panose="05000000000000000000" pitchFamily="2" charset="2"/>
              <a:buChar char="ü"/>
            </a:pPr>
            <a:r>
              <a:rPr lang="en-US"/>
              <a:t>Comply with 702 KAR 4:170 Part 2 Programming – 2a Site Plan</a:t>
            </a:r>
            <a:endParaRPr lang="en-US" sz="1400"/>
          </a:p>
          <a:p>
            <a:pPr marL="742950" lvl="1" indent="-285750">
              <a:buFont typeface="Courier New" panose="02070309020205020404" pitchFamily="49" charset="0"/>
              <a:buChar char="o"/>
            </a:pPr>
            <a:r>
              <a:rPr lang="en-US" sz="1400"/>
              <a:t>Prioritize student safety and accessibility by the physically handicapped</a:t>
            </a:r>
          </a:p>
          <a:p>
            <a:pPr marL="742950" lvl="1" indent="-285750">
              <a:buFont typeface="Courier New" panose="02070309020205020404" pitchFamily="49" charset="0"/>
              <a:buChar char="o"/>
            </a:pPr>
            <a:r>
              <a:rPr lang="en-US" sz="1400"/>
              <a:t>Separate bus loading/unloading driveway from all other vehicular circulation. </a:t>
            </a:r>
          </a:p>
          <a:p>
            <a:pPr marL="742950" lvl="1" indent="-285750">
              <a:buFont typeface="Courier New" panose="02070309020205020404" pitchFamily="49" charset="0"/>
              <a:buChar char="o"/>
            </a:pPr>
            <a:r>
              <a:rPr lang="en-US" sz="1400"/>
              <a:t>Provide outdoor play areas directly accessible from preschool classrooms. </a:t>
            </a:r>
          </a:p>
          <a:p>
            <a:pPr marL="742950" lvl="1" indent="-285750">
              <a:buFont typeface="Courier New" panose="02070309020205020404" pitchFamily="49" charset="0"/>
              <a:buChar char="o"/>
            </a:pPr>
            <a:r>
              <a:rPr lang="en-US" sz="1400"/>
              <a:t>Provide outdoor physical education area equivalent in size and graded like a soccer field. </a:t>
            </a:r>
          </a:p>
          <a:p>
            <a:pPr marL="742950" lvl="1" indent="-285750">
              <a:buFont typeface="Courier New" panose="02070309020205020404" pitchFamily="49" charset="0"/>
              <a:buChar char="o"/>
            </a:pPr>
            <a:r>
              <a:rPr lang="en-US" sz="1400"/>
              <a:t>Locate utilities and physical plant components to avoid conflict with student and vehicular traffic, future growth of play areas, building expansions, etc.</a:t>
            </a:r>
          </a:p>
          <a:p>
            <a:pPr marL="742950" lvl="1" indent="-285750">
              <a:buFont typeface="Courier New" panose="02070309020205020404" pitchFamily="49" charset="0"/>
              <a:buChar char="o"/>
            </a:pPr>
            <a:r>
              <a:rPr lang="en-US" sz="1400"/>
              <a:t>Provide separation between the facility and any source of air and water contamination and high-pressure gas lines (200’ min.). </a:t>
            </a:r>
          </a:p>
        </p:txBody>
      </p:sp>
    </p:spTree>
    <p:extLst>
      <p:ext uri="{BB962C8B-B14F-4D97-AF65-F5344CB8AC3E}">
        <p14:creationId xmlns:p14="http://schemas.microsoft.com/office/powerpoint/2010/main" val="2462984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5D72D-3BDA-DEE8-7807-1E138EA45F5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C0A07AE-8678-748B-492B-777193DBA9D5}"/>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2B0229E2-D3E6-0841-E4A2-3F690C12F506}"/>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Ø"/>
            </a:pPr>
            <a:r>
              <a:rPr lang="en-US">
                <a:ea typeface="Times New Roman" panose="02020603050405020304" pitchFamily="18" charset="0"/>
                <a:cs typeface="Times New Roman" panose="02020603050405020304" pitchFamily="18" charset="0"/>
              </a:rPr>
              <a:t>Item 8: Site Development Cost Analysis</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Geotechnical investigation (drilling a minimum of four (4) holes for subsurface conditions) and additional if required.</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Mass excavation includes all earth and rock removal and fill. Cost to be informed by the geotechnical investigation.</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Cost of bringing utilities to the site.</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Cost of hazardous condition cleanup (as indicated in Item 6).</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Acquisition cost.</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Maximum project budget.</a:t>
            </a:r>
          </a:p>
          <a:p>
            <a:pPr lvl="2">
              <a:buFont typeface="Wingdings" panose="05000000000000000000" pitchFamily="2" charset="2"/>
              <a:buChar char="ü"/>
            </a:pPr>
            <a:r>
              <a:rPr lang="en-US">
                <a:effectLst/>
                <a:ea typeface="Times New Roman" panose="02020603050405020304" pitchFamily="18" charset="0"/>
                <a:cs typeface="Times New Roman" panose="02020603050405020304" pitchFamily="18" charset="0"/>
              </a:rPr>
              <a:t>Should the site development costs plus the acquisition costs exceed ten (10) percent of the maximum project budget, approval by the Kentucky Board of Education (KBE)shall be required.</a:t>
            </a:r>
          </a:p>
        </p:txBody>
      </p:sp>
    </p:spTree>
    <p:extLst>
      <p:ext uri="{BB962C8B-B14F-4D97-AF65-F5344CB8AC3E}">
        <p14:creationId xmlns:p14="http://schemas.microsoft.com/office/powerpoint/2010/main" val="1360137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B0576-01E0-3B2D-E250-DB15786589D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C7387DB-EE9B-FE6C-713A-910B31266ACD}"/>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D4E51968-19CF-4161-306D-029EA61A439B}"/>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a:effectLst/>
                <a:ea typeface="Times New Roman" panose="02020603050405020304" pitchFamily="18" charset="0"/>
                <a:cs typeface="Times New Roman" panose="02020603050405020304" pitchFamily="18" charset="0"/>
              </a:rPr>
              <a:t> </a:t>
            </a:r>
            <a:r>
              <a:rPr lang="en-US" sz="2400">
                <a:effectLst/>
                <a:ea typeface="Times New Roman" panose="02020603050405020304" pitchFamily="18" charset="0"/>
                <a:cs typeface="Times New Roman" panose="02020603050405020304" pitchFamily="18" charset="0"/>
              </a:rPr>
              <a:t>Item 9: Certification</a:t>
            </a:r>
          </a:p>
          <a:p>
            <a:pPr lvl="1">
              <a:buFont typeface="Wingdings" panose="05000000000000000000" pitchFamily="2" charset="2"/>
              <a:buChar char="ü"/>
            </a:pPr>
            <a:r>
              <a:rPr lang="en-US" sz="2000">
                <a:effectLst/>
                <a:ea typeface="Times New Roman" panose="02020603050405020304" pitchFamily="18" charset="0"/>
                <a:cs typeface="Times New Roman" panose="02020603050405020304" pitchFamily="18" charset="0"/>
              </a:rPr>
              <a:t>Written certification by the BOE that all reasonable sites within the approvable area have been reviewed and a decision has been made by the local board not to pursue acquisition of those sites. This certification shall provide the following:</a:t>
            </a:r>
          </a:p>
          <a:p>
            <a:pPr lvl="1">
              <a:buFont typeface="Wingdings" panose="05000000000000000000" pitchFamily="2" charset="2"/>
              <a:buChar char="ü"/>
            </a:pPr>
            <a:r>
              <a:rPr lang="en-US" sz="2000">
                <a:effectLst/>
                <a:ea typeface="Times New Roman" panose="02020603050405020304" pitchFamily="18" charset="0"/>
                <a:cs typeface="Times New Roman" panose="02020603050405020304" pitchFamily="18" charset="0"/>
              </a:rPr>
              <a:t>List of the sites reviewed and </a:t>
            </a:r>
          </a:p>
          <a:p>
            <a:pPr lvl="1">
              <a:buFont typeface="Wingdings" panose="05000000000000000000" pitchFamily="2" charset="2"/>
              <a:buChar char="ü"/>
            </a:pPr>
            <a:r>
              <a:rPr lang="en-US" sz="2000">
                <a:effectLst/>
                <a:ea typeface="Times New Roman" panose="02020603050405020304" pitchFamily="18" charset="0"/>
                <a:cs typeface="Times New Roman" panose="02020603050405020304" pitchFamily="18" charset="0"/>
              </a:rPr>
              <a:t>Reasons that each reviewed site was not acceptable. </a:t>
            </a:r>
          </a:p>
          <a:p>
            <a:pPr>
              <a:buFont typeface="Wingdings" panose="05000000000000000000" pitchFamily="2" charset="2"/>
              <a:buChar char="Ø"/>
            </a:pPr>
            <a:r>
              <a:rPr lang="en-US" sz="2400">
                <a:ea typeface="Times New Roman" panose="02020603050405020304" pitchFamily="18" charset="0"/>
                <a:cs typeface="Times New Roman" panose="02020603050405020304" pitchFamily="18" charset="0"/>
              </a:rPr>
              <a:t> Item 10: Appraisal </a:t>
            </a:r>
          </a:p>
          <a:p>
            <a:pPr lvl="1">
              <a:buFont typeface="Wingdings" panose="05000000000000000000" pitchFamily="2" charset="2"/>
              <a:buChar char="ü"/>
            </a:pPr>
            <a:r>
              <a:rPr lang="en-US" sz="2000">
                <a:ea typeface="Times New Roman" panose="02020603050405020304" pitchFamily="18" charset="0"/>
                <a:cs typeface="Times New Roman" panose="02020603050405020304" pitchFamily="18" charset="0"/>
              </a:rPr>
              <a:t> Performed by a certified general real property appraiser.</a:t>
            </a:r>
          </a:p>
          <a:p>
            <a:pPr lvl="1">
              <a:buFont typeface="Wingdings" panose="05000000000000000000" pitchFamily="2" charset="2"/>
              <a:buChar char="ü"/>
            </a:pPr>
            <a:r>
              <a:rPr lang="en-US" sz="2000">
                <a:ea typeface="Times New Roman" panose="02020603050405020304" pitchFamily="18" charset="0"/>
                <a:cs typeface="Times New Roman" panose="02020603050405020304" pitchFamily="18" charset="0"/>
              </a:rPr>
              <a:t>Commissioned by the district.</a:t>
            </a:r>
          </a:p>
          <a:p>
            <a:pPr lvl="1">
              <a:buFont typeface="Wingdings" panose="05000000000000000000" pitchFamily="2" charset="2"/>
              <a:buChar char="ü"/>
            </a:pPr>
            <a:r>
              <a:rPr lang="en-US" sz="2000">
                <a:ea typeface="Times New Roman" panose="02020603050405020304" pitchFamily="18" charset="0"/>
                <a:cs typeface="Times New Roman" panose="02020603050405020304" pitchFamily="18" charset="0"/>
              </a:rPr>
              <a:t>Current - performed or updated within twenty-four months of the proposed acquisition.</a:t>
            </a:r>
          </a:p>
          <a:p>
            <a:pPr lvl="1">
              <a:buFont typeface="Wingdings" panose="05000000000000000000" pitchFamily="2" charset="2"/>
              <a:buChar char="ü"/>
            </a:pPr>
            <a:r>
              <a:rPr lang="en-US" sz="2000">
                <a:ea typeface="Times New Roman" panose="02020603050405020304" pitchFamily="18" charset="0"/>
                <a:cs typeface="Times New Roman" panose="02020603050405020304" pitchFamily="18" charset="0"/>
              </a:rPr>
              <a:t>If SFCC funds will be used for the purchase or reimbursement, SFCC shall be contacted for a list of approved appraisers. </a:t>
            </a:r>
          </a:p>
          <a:p>
            <a:pPr>
              <a:buFont typeface="Wingdings" panose="05000000000000000000" pitchFamily="2" charset="2"/>
              <a:buChar char="q"/>
            </a:pPr>
            <a:endParaRPr lang="en-US" sz="240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455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8A96F-C3F6-13FA-5F47-26B770DB947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CB6B233-7EA1-5F25-E1F4-2C4AFF2C051D}"/>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lvl="0">
              <a:defRPr/>
            </a:pPr>
            <a:r>
              <a:rPr lang="en-US" sz="4000" dirty="0">
                <a:solidFill>
                  <a:srgbClr val="002060"/>
                </a:solidFill>
              </a:rPr>
              <a:t>Required Documents 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F841CEAB-CF8B-227E-DAF8-6FBFF66106EF}"/>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 </a:t>
            </a:r>
            <a:r>
              <a:rPr lang="en-US" sz="2400" dirty="0">
                <a:effectLst/>
                <a:ea typeface="Times New Roman" panose="02020603050405020304" pitchFamily="18" charset="0"/>
                <a:cs typeface="Times New Roman" panose="02020603050405020304" pitchFamily="18" charset="0"/>
              </a:rPr>
              <a:t>Item 11: Proposed Purchase Agreement</a:t>
            </a:r>
          </a:p>
          <a:p>
            <a:pPr lvl="1">
              <a:buFont typeface="Wingdings" panose="05000000000000000000" pitchFamily="2" charset="2"/>
              <a:buChar char="ü"/>
            </a:pPr>
            <a:r>
              <a:rPr lang="en-US" sz="2000" dirty="0">
                <a:effectLst/>
                <a:ea typeface="Times New Roman" panose="02020603050405020304" pitchFamily="18" charset="0"/>
                <a:cs typeface="Times New Roman" panose="02020603050405020304" pitchFamily="18" charset="0"/>
              </a:rPr>
              <a:t>Identify the local board of education as the buyer.</a:t>
            </a:r>
          </a:p>
          <a:p>
            <a:pPr marL="457200" lvl="1" indent="0">
              <a:buNone/>
            </a:pPr>
            <a:r>
              <a:rPr lang="en-US" sz="2000" dirty="0">
                <a:effectLst/>
                <a:ea typeface="Times New Roman" panose="02020603050405020304" pitchFamily="18" charset="0"/>
                <a:cs typeface="Times New Roman" panose="02020603050405020304" pitchFamily="18" charset="0"/>
              </a:rPr>
              <a:t>Note: KDE cannot approve a property acquisition when the proposed purchase price exceeds the fair market value as determined by a certified appraisal by more than a de minimis amount - </a:t>
            </a:r>
            <a:r>
              <a:rPr lang="en-US" sz="2000" b="1" u="sng" dirty="0">
                <a:effectLst/>
                <a:ea typeface="Times New Roman" panose="02020603050405020304" pitchFamily="18" charset="0"/>
                <a:cs typeface="Times New Roman" panose="02020603050405020304" pitchFamily="18" charset="0"/>
              </a:rPr>
              <a:t>this is not subject to waiver</a:t>
            </a:r>
            <a:r>
              <a:rPr lang="en-US" sz="2000" dirty="0">
                <a:effectLst/>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485912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5D998-BDFD-8EF2-FC38-51D464DC058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C978D1F-A548-E302-C803-C3F800924711}"/>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KDE Review</a:t>
            </a:r>
          </a:p>
        </p:txBody>
      </p:sp>
      <p:sp>
        <p:nvSpPr>
          <p:cNvPr id="4" name="Text Placeholder 3">
            <a:extLst>
              <a:ext uri="{FF2B5EF4-FFF2-40B4-BE49-F238E27FC236}">
                <a16:creationId xmlns:a16="http://schemas.microsoft.com/office/drawing/2014/main" id="{395DFC44-0CA2-EFAA-E838-51447C4DCF61}"/>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Submission of the required documents (if compliant with stated requirements) represents a “</a:t>
            </a:r>
            <a:r>
              <a:rPr lang="en-US" u="sng">
                <a:effectLst/>
                <a:ea typeface="Times New Roman" panose="02020603050405020304" pitchFamily="18" charset="0"/>
                <a:cs typeface="Times New Roman" panose="02020603050405020304" pitchFamily="18" charset="0"/>
              </a:rPr>
              <a:t>Complete </a:t>
            </a:r>
            <a:r>
              <a:rPr lang="en-US" u="sng">
                <a:ea typeface="Times New Roman" panose="02020603050405020304" pitchFamily="18" charset="0"/>
                <a:cs typeface="Times New Roman" panose="02020603050405020304" pitchFamily="18" charset="0"/>
              </a:rPr>
              <a:t>S</a:t>
            </a:r>
            <a:r>
              <a:rPr lang="en-US" u="sng">
                <a:effectLst/>
                <a:ea typeface="Times New Roman" panose="02020603050405020304" pitchFamily="18" charset="0"/>
                <a:cs typeface="Times New Roman" panose="02020603050405020304" pitchFamily="18" charset="0"/>
              </a:rPr>
              <a:t>ubmittal</a:t>
            </a:r>
            <a:r>
              <a:rPr lang="en-US">
                <a:effectLst/>
                <a:ea typeface="Times New Roman" panose="02020603050405020304" pitchFamily="18" charset="0"/>
                <a:cs typeface="Times New Roman" panose="02020603050405020304" pitchFamily="18" charset="0"/>
              </a:rPr>
              <a:t>.” </a:t>
            </a:r>
          </a:p>
          <a:p>
            <a:pPr marL="457200" lvl="1" indent="0">
              <a:buNone/>
            </a:pPr>
            <a:r>
              <a:rPr lang="en-US" sz="2000" i="1">
                <a:effectLst/>
                <a:ea typeface="Times New Roman" panose="02020603050405020304" pitchFamily="18" charset="0"/>
                <a:cs typeface="Times New Roman" panose="02020603050405020304" pitchFamily="18" charset="0"/>
              </a:rPr>
              <a:t>Pursuant to HB 727 (2024 reg), KDE has thirty (30) business days to approve or disapprove a complete request for acquisition of property. This does not include the following actions by KBE required for final approval.</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Waiver request to the regulation.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Approval of a site acquisition for which the acquisition cost and the site development costs are more than 10% of the maximum project budget. </a:t>
            </a:r>
          </a:p>
          <a:p>
            <a:pPr marL="285750" indent="-285750">
              <a:buFont typeface="Wingdings" panose="05000000000000000000" pitchFamily="2" charset="2"/>
              <a:buChar char="q"/>
            </a:pPr>
            <a:endParaRPr lang="en-US">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8604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A5608E-BE72-0517-B5FB-2BA906D3A75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1AFB61F-B4FC-31C8-EAED-9851C57BB44B}"/>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Final Approval </a:t>
            </a:r>
          </a:p>
        </p:txBody>
      </p:sp>
      <p:sp>
        <p:nvSpPr>
          <p:cNvPr id="4" name="Text Placeholder 3">
            <a:extLst>
              <a:ext uri="{FF2B5EF4-FFF2-40B4-BE49-F238E27FC236}">
                <a16:creationId xmlns:a16="http://schemas.microsoft.com/office/drawing/2014/main" id="{DA6F163F-F47D-F049-131B-57CC65939715}"/>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1" indent="-285750">
              <a:buFont typeface="Wingdings" panose="05000000000000000000" pitchFamily="2" charset="2"/>
              <a:buChar char="q"/>
            </a:pPr>
            <a:r>
              <a:rPr lang="en-US">
                <a:ea typeface="Times New Roman" panose="02020603050405020304" pitchFamily="18" charset="0"/>
                <a:cs typeface="Times New Roman" panose="02020603050405020304" pitchFamily="18" charset="0"/>
              </a:rPr>
              <a:t> KDE will issue final approval after all the required documents have been submitted, reviewed for substantial compliance with the regulation and the KBE has approved any waiver approvals and/or required approvals. </a:t>
            </a:r>
          </a:p>
          <a:p>
            <a:pPr marL="1200150" lvl="2" indent="-285750">
              <a:buFont typeface="Wingdings" panose="05000000000000000000" pitchFamily="2" charset="2"/>
              <a:buChar char="q"/>
            </a:pPr>
            <a:r>
              <a:rPr lang="en-US">
                <a:ea typeface="Times New Roman" panose="02020603050405020304" pitchFamily="18" charset="0"/>
                <a:cs typeface="Times New Roman" panose="02020603050405020304" pitchFamily="18" charset="0"/>
              </a:rPr>
              <a:t>BG-1 &amp; BG-5</a:t>
            </a:r>
          </a:p>
          <a:p>
            <a:pPr marL="285750" indent="-285750">
              <a:buFont typeface="Wingdings" panose="05000000000000000000" pitchFamily="2" charset="2"/>
              <a:buChar char="q"/>
            </a:pPr>
            <a:endParaRPr lang="en-US">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411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EA971-B333-FB46-8331-4DA73DF4CFD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317CFE3-1559-AAC3-BA26-B57608E14F81}"/>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Best Practices</a:t>
            </a:r>
          </a:p>
        </p:txBody>
      </p:sp>
      <p:sp>
        <p:nvSpPr>
          <p:cNvPr id="4" name="Text Placeholder 3">
            <a:extLst>
              <a:ext uri="{FF2B5EF4-FFF2-40B4-BE49-F238E27FC236}">
                <a16:creationId xmlns:a16="http://schemas.microsoft.com/office/drawing/2014/main" id="{7C49DF73-53DE-B358-0075-D861A3232870}"/>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Designate a person in the district responsible for administering the process. </a:t>
            </a:r>
            <a:r>
              <a:rPr lang="en-US">
                <a:ea typeface="Times New Roman" panose="02020603050405020304" pitchFamily="18" charset="0"/>
                <a:cs typeface="Times New Roman" panose="02020603050405020304" pitchFamily="18" charset="0"/>
              </a:rPr>
              <a:t>Update</a:t>
            </a:r>
            <a:r>
              <a:rPr lang="en-US">
                <a:effectLst/>
                <a:ea typeface="Times New Roman" panose="02020603050405020304" pitchFamily="18" charset="0"/>
                <a:cs typeface="Times New Roman" panose="02020603050405020304" pitchFamily="18" charset="0"/>
              </a:rPr>
              <a:t> FACPAC USER access when necessary. </a:t>
            </a:r>
          </a:p>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Engage consultants (attorney, surveyor, appraiser, and others as needed) early in the process.</a:t>
            </a:r>
          </a:p>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Periodically check the progress of the district’s consultants.</a:t>
            </a:r>
          </a:p>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Evaluate documents for compliance using the Site Acquisition Checklist before submitting them to KDE. </a:t>
            </a:r>
          </a:p>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Consult with the KDE project manager assigned to your district if you have any questions. </a:t>
            </a:r>
          </a:p>
        </p:txBody>
      </p:sp>
    </p:spTree>
    <p:extLst>
      <p:ext uri="{BB962C8B-B14F-4D97-AF65-F5344CB8AC3E}">
        <p14:creationId xmlns:p14="http://schemas.microsoft.com/office/powerpoint/2010/main" val="1278369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75ED6-1D54-FA48-03C9-13EA0A0E0BA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FAA268-5B17-0E37-002A-F74382348F84}"/>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Best Practices </a:t>
            </a:r>
            <a:r>
              <a:rPr lang="en-US" sz="4000" dirty="0">
                <a:solidFill>
                  <a:srgbClr val="002060"/>
                </a:solidFill>
              </a:rPr>
              <a:t>Cont...</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F489AE9C-DEC5-2847-6BA3-D21A0DD34231}"/>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Manage the districts and the seller’s expectations regarding the length of the approval process based on:</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Site specific issues.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Time required for the district’s consultants to provide the required documents.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Time needed to resolve any issues that the district’s and/or KDE’s review may identify.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Time needed to modify the district’s DFP to access restricted funds for the purchase.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Time needed for KDE review – up to thirty (30) business days.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Actions that may be required by KBE.  KBE meets every 2 months – waiver requests and approval requests are due 45 days prior to the KBE meeting. </a:t>
            </a:r>
          </a:p>
        </p:txBody>
      </p:sp>
    </p:spTree>
    <p:extLst>
      <p:ext uri="{BB962C8B-B14F-4D97-AF65-F5344CB8AC3E}">
        <p14:creationId xmlns:p14="http://schemas.microsoft.com/office/powerpoint/2010/main" val="3907734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8682-2041-1AA1-EAF0-0C49401253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D3DDA55-80CA-8C57-2CB0-F61B41FBEE13}"/>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 </a:t>
            </a:r>
          </a:p>
        </p:txBody>
      </p:sp>
      <p:sp>
        <p:nvSpPr>
          <p:cNvPr id="4" name="Text Placeholder 3">
            <a:extLst>
              <a:ext uri="{FF2B5EF4-FFF2-40B4-BE49-F238E27FC236}">
                <a16:creationId xmlns:a16="http://schemas.microsoft.com/office/drawing/2014/main" id="{F7E4CC30-118C-E0F8-6AB7-0716C16977FB}"/>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General Compliance</a:t>
            </a:r>
          </a:p>
          <a:p>
            <a:pPr marL="742950" lvl="1"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Failing to comply with the regulation – specifically executing a purchase agreement without KDE knowledge or approval. </a:t>
            </a:r>
          </a:p>
          <a:p>
            <a:pPr marL="742950" lvl="1" indent="-285750">
              <a:buFont typeface="Wingdings" panose="05000000000000000000" pitchFamily="2" charset="2"/>
              <a:buChar char="q"/>
            </a:pPr>
            <a:r>
              <a:rPr lang="en-US" dirty="0">
                <a:ea typeface="Times New Roman" panose="02020603050405020304" pitchFamily="18" charset="0"/>
                <a:cs typeface="Times New Roman" panose="02020603050405020304" pitchFamily="18" charset="0"/>
              </a:rPr>
              <a:t>Site Acquisition Checklist requirements not reviewed before submitting documents to KDE.</a:t>
            </a:r>
          </a:p>
          <a:p>
            <a:pPr marL="742950" lvl="1"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FACPAC Submission Process not followed:</a:t>
            </a:r>
          </a:p>
          <a:p>
            <a:pPr lvl="2">
              <a:buFont typeface="Wingdings" panose="05000000000000000000" pitchFamily="2" charset="2"/>
              <a:buChar char="Ø"/>
            </a:pPr>
            <a:r>
              <a:rPr lang="en-US" dirty="0">
                <a:ea typeface="Times New Roman" panose="02020603050405020304" pitchFamily="18" charset="0"/>
                <a:cs typeface="Times New Roman" panose="02020603050405020304" pitchFamily="18" charset="0"/>
              </a:rPr>
              <a:t>Documents not numbered and/or titled</a:t>
            </a:r>
            <a:endParaRPr lang="en-US" dirty="0">
              <a:effectLst/>
              <a:ea typeface="Times New Roman" panose="02020603050405020304" pitchFamily="18" charset="0"/>
              <a:cs typeface="Times New Roman" panose="02020603050405020304" pitchFamily="18" charset="0"/>
            </a:endParaRPr>
          </a:p>
          <a:p>
            <a:pPr lvl="2">
              <a:buFont typeface="Wingdings" panose="05000000000000000000" pitchFamily="2" charset="2"/>
              <a:buChar char="Ø"/>
            </a:pPr>
            <a:r>
              <a:rPr lang="en-US" dirty="0">
                <a:effectLst/>
                <a:ea typeface="Times New Roman" panose="02020603050405020304" pitchFamily="18" charset="0"/>
                <a:cs typeface="Times New Roman" panose="02020603050405020304" pitchFamily="18" charset="0"/>
              </a:rPr>
              <a:t>sending documents via email.</a:t>
            </a:r>
            <a:endParaRPr lang="en-US" dirty="0">
              <a:ea typeface="Times New Roman" panose="02020603050405020304" pitchFamily="18" charset="0"/>
              <a:cs typeface="Times New Roman" panose="02020603050405020304" pitchFamily="18" charset="0"/>
            </a:endParaRPr>
          </a:p>
          <a:p>
            <a:pPr marL="914400" lvl="2" indent="0">
              <a:buNone/>
            </a:pPr>
            <a:r>
              <a:rPr lang="en-US" dirty="0">
                <a:effectLst/>
                <a:ea typeface="Times New Roman" panose="02020603050405020304" pitchFamily="18" charset="0"/>
                <a:cs typeface="Times New Roman" panose="02020603050405020304" pitchFamily="18" charset="0"/>
              </a:rPr>
              <a:t>Representing that submittals are complete when they aren’t</a:t>
            </a:r>
          </a:p>
        </p:txBody>
      </p:sp>
    </p:spTree>
    <p:extLst>
      <p:ext uri="{BB962C8B-B14F-4D97-AF65-F5344CB8AC3E}">
        <p14:creationId xmlns:p14="http://schemas.microsoft.com/office/powerpoint/2010/main" val="2523091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sz="4000" dirty="0">
                <a:solidFill>
                  <a:srgbClr val="002060"/>
                </a:solidFill>
              </a:rPr>
              <a:t>Office of Finance and Operations</a:t>
            </a:r>
            <a:br>
              <a:rPr lang="en-US" sz="4000" dirty="0"/>
            </a:br>
            <a:r>
              <a:rPr lang="en-US" sz="4000" dirty="0">
                <a:solidFill>
                  <a:srgbClr val="002060"/>
                </a:solidFill>
              </a:rPr>
              <a:t>(OFO)</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103889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a:ln>
                  <a:noFill/>
                </a:ln>
                <a:solidFill>
                  <a:srgbClr val="002060"/>
                </a:solidFill>
                <a:effectLst/>
                <a:uLnTx/>
                <a:uFillTx/>
                <a:latin typeface="Franklin Gothic Book" panose="020B0503020102020204"/>
                <a:ea typeface="+mn-ea"/>
                <a:cs typeface="+mn-cs"/>
              </a:rPr>
              <a:t>Associate Commissioner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002060"/>
                </a:solidFill>
                <a:effectLst/>
                <a:uLnTx/>
                <a:uFillTx/>
                <a:latin typeface="Franklin Gothic Book" panose="020B0503020102020204"/>
                <a:ea typeface="+mn-ea"/>
                <a:cs typeface="+mn-cs"/>
              </a:rPr>
              <a:t>Matt Ross</a:t>
            </a:r>
            <a:endParaRPr lang="en-US" sz="2800" b="0" i="0" u="none" strike="noStrike" kern="1200" cap="none" spc="0" normalizeH="0" baseline="0" noProof="0">
              <a:ln>
                <a:noFill/>
              </a:ln>
              <a:solidFill>
                <a:srgbClr val="002060"/>
              </a:solidFill>
              <a:effectLst/>
              <a:uLnTx/>
              <a:uFillTx/>
              <a:latin typeface="Franklin Gothic Book" panose="020B0503020102020204"/>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
        <p:nvSpPr>
          <p:cNvPr id="4" name="Title 1">
            <a:extLst>
              <a:ext uri="{FF2B5EF4-FFF2-40B4-BE49-F238E27FC236}">
                <a16:creationId xmlns:a16="http://schemas.microsoft.com/office/drawing/2014/main" id="{61144847-5790-23CE-3E3D-5352467242EE}"/>
              </a:ext>
            </a:extLst>
          </p:cNvPr>
          <p:cNvSpPr txBox="1">
            <a:spLocks/>
          </p:cNvSpPr>
          <p:nvPr/>
        </p:nvSpPr>
        <p:spPr>
          <a:xfrm>
            <a:off x="838200" y="3014506"/>
            <a:ext cx="10515600" cy="12459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sz="4000" dirty="0">
                <a:solidFill>
                  <a:srgbClr val="002060"/>
                </a:solidFill>
              </a:rPr>
              <a:t>Division of District Support</a:t>
            </a:r>
            <a:br>
              <a:rPr lang="en-US" sz="4000" dirty="0"/>
            </a:br>
            <a:r>
              <a:rPr lang="en-US" sz="4000" dirty="0">
                <a:solidFill>
                  <a:srgbClr val="002060"/>
                </a:solidFill>
              </a:rPr>
              <a:t>(DDS)</a:t>
            </a:r>
          </a:p>
        </p:txBody>
      </p:sp>
      <p:sp>
        <p:nvSpPr>
          <p:cNvPr id="5" name="Content Placeholder 2">
            <a:extLst>
              <a:ext uri="{FF2B5EF4-FFF2-40B4-BE49-F238E27FC236}">
                <a16:creationId xmlns:a16="http://schemas.microsoft.com/office/drawing/2014/main" id="{F37691EA-9D96-060A-3914-89CF5B07D5E0}"/>
              </a:ext>
            </a:extLst>
          </p:cNvPr>
          <p:cNvSpPr txBox="1">
            <a:spLocks/>
          </p:cNvSpPr>
          <p:nvPr/>
        </p:nvSpPr>
        <p:spPr>
          <a:xfrm>
            <a:off x="838200" y="4260502"/>
            <a:ext cx="5425440" cy="1336430"/>
          </a:xfrm>
          <a:prstGeom prst="rect">
            <a:avLst/>
          </a:prstGeom>
        </p:spPr>
        <p:txBody>
          <a:bodyPr lIns="91440" tIns="45720" rIns="91440" bIns="4572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defRPr/>
            </a:pPr>
            <a:r>
              <a:rPr kumimoji="0" lang="en-US" sz="2600" b="1" i="0" u="none" strike="noStrike" kern="1200" cap="none" spc="0" normalizeH="0" baseline="0" noProof="0">
                <a:ln>
                  <a:noFill/>
                </a:ln>
                <a:solidFill>
                  <a:srgbClr val="102649"/>
                </a:solidFill>
                <a:effectLst/>
                <a:uLnTx/>
                <a:uFillTx/>
                <a:ea typeface="+mn-ea"/>
                <a:cs typeface="+mn-cs"/>
              </a:rPr>
              <a:t>Division Director</a:t>
            </a:r>
            <a:endParaRPr lang="en-US" sz="2600" b="1"/>
          </a:p>
          <a:p>
            <a:pPr marL="0" indent="0">
              <a:buNone/>
              <a:defRPr/>
            </a:pPr>
            <a:r>
              <a:rPr lang="en-US"/>
              <a:t>   Chay Ritter</a:t>
            </a:r>
          </a:p>
          <a:p>
            <a:pPr>
              <a:buFont typeface="Wingdings" panose="05000000000000000000" pitchFamily="2" charset="2"/>
              <a:buChar char="§"/>
              <a:defRPr/>
            </a:pPr>
            <a:r>
              <a:rPr lang="en-US"/>
              <a:t>Assistant Director</a:t>
            </a:r>
          </a:p>
          <a:p>
            <a:pPr marL="0" indent="0">
              <a:buNone/>
              <a:defRPr/>
            </a:pPr>
            <a:r>
              <a:rPr lang="en-US"/>
              <a:t>    Marshall Smith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a:ln>
                <a:noFill/>
              </a:ln>
              <a:solidFill>
                <a:srgbClr val="102649"/>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99809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500CD-EC0E-9CFA-25AC-4FC47616880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6DF2E3-A875-B6FA-8F70-5B0881708D3D}"/>
              </a:ext>
            </a:extLst>
          </p:cNvPr>
          <p:cNvSpPr txBox="1">
            <a:spLocks noGrp="1"/>
          </p:cNvSpPr>
          <p:nvPr>
            <p:ph type="title" idx="4294967295"/>
          </p:nvPr>
        </p:nvSpPr>
        <p:spPr>
          <a:xfrm>
            <a:off x="456656" y="259696"/>
            <a:ext cx="10972800" cy="1163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 </a:t>
            </a:r>
            <a:r>
              <a:rPr lang="en-US" sz="4000" dirty="0">
                <a:solidFill>
                  <a:srgbClr val="002060"/>
                </a:solidFill>
              </a:rPr>
              <a:t>Cont... </a:t>
            </a:r>
            <a:endParaRPr lang="en-US" dirty="0">
              <a:ea typeface="+mj-ea"/>
              <a:cs typeface="+mj-cs"/>
            </a:endParaRPr>
          </a:p>
        </p:txBody>
      </p:sp>
      <p:sp>
        <p:nvSpPr>
          <p:cNvPr id="4" name="Text Placeholder 3">
            <a:extLst>
              <a:ext uri="{FF2B5EF4-FFF2-40B4-BE49-F238E27FC236}">
                <a16:creationId xmlns:a16="http://schemas.microsoft.com/office/drawing/2014/main" id="{7E25E206-9B7E-A932-25FD-27D898FE9F38}"/>
              </a:ext>
            </a:extLst>
          </p:cNvPr>
          <p:cNvSpPr txBox="1">
            <a:spLocks/>
          </p:cNvSpPr>
          <p:nvPr/>
        </p:nvSpPr>
        <p:spPr>
          <a:xfrm>
            <a:off x="686344" y="1422883"/>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Time – </a:t>
            </a:r>
            <a:r>
              <a:rPr lang="en-US" sz="2400">
                <a:effectLst/>
                <a:ea typeface="Times New Roman" panose="02020603050405020304" pitchFamily="18" charset="0"/>
                <a:cs typeface="Times New Roman" panose="02020603050405020304" pitchFamily="18" charset="0"/>
              </a:rPr>
              <a:t>the</a:t>
            </a:r>
            <a:r>
              <a:rPr lang="en-US" sz="2400">
                <a:ea typeface="Times New Roman" panose="02020603050405020304" pitchFamily="18" charset="0"/>
                <a:cs typeface="Times New Roman" panose="02020603050405020304" pitchFamily="18" charset="0"/>
              </a:rPr>
              <a:t> </a:t>
            </a:r>
            <a:r>
              <a:rPr lang="en-US" sz="2400">
                <a:effectLst/>
                <a:ea typeface="Times New Roman" panose="02020603050405020304" pitchFamily="18" charset="0"/>
                <a:cs typeface="Times New Roman" panose="02020603050405020304" pitchFamily="18" charset="0"/>
              </a:rPr>
              <a:t>time required to compete the site acquisition process can vary widely and is dependent of how efficiently the district administers the process at the local level and if KBE actions are involved. </a:t>
            </a:r>
            <a:endParaRPr lang="en-US">
              <a:effectLst/>
              <a:ea typeface="Times New Roman" panose="02020603050405020304" pitchFamily="18" charset="0"/>
              <a:cs typeface="Times New Roman" panose="02020603050405020304" pitchFamily="18" charset="0"/>
            </a:endParaRP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Options to purchase not long enough.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Scheduling closing before KDE has had time to review. Remember KDE has up to 30 business days to approve/disapprove.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Waivers and approvals that require KBE action impact the approval process.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Requests to waive regulations require approval by KBE (traversing easements are frequent).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KDE has a new waiver process – districts can find more information and relevant forms on the KDE Kentucky Laws and Regulations webpage. Forms should be submitted to the KDE waiver requests inbox.  </a:t>
            </a:r>
          </a:p>
          <a:p>
            <a:pPr marL="1200150" lvl="2" indent="-285750">
              <a:buFont typeface="Wingdings" panose="05000000000000000000" pitchFamily="2" charset="2"/>
              <a:buChar char="q"/>
            </a:pPr>
            <a:r>
              <a:rPr lang="en-US">
                <a:effectLst/>
                <a:ea typeface="Times New Roman" panose="02020603050405020304" pitchFamily="18" charset="0"/>
                <a:cs typeface="Times New Roman" panose="02020603050405020304" pitchFamily="18" charset="0"/>
              </a:rPr>
              <a:t>Site acquisition cost plus site development cost exceeding ten percent of project budget require approval. </a:t>
            </a:r>
          </a:p>
        </p:txBody>
      </p:sp>
    </p:spTree>
    <p:extLst>
      <p:ext uri="{BB962C8B-B14F-4D97-AF65-F5344CB8AC3E}">
        <p14:creationId xmlns:p14="http://schemas.microsoft.com/office/powerpoint/2010/main" val="2521699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C84AD-1DA4-83AD-2254-C57CA8B0ACC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4EBF60D-1F46-4D02-9982-F814104C78ED}"/>
              </a:ext>
            </a:extLst>
          </p:cNvPr>
          <p:cNvSpPr txBox="1">
            <a:spLocks noGrp="1"/>
          </p:cNvSpPr>
          <p:nvPr>
            <p:ph type="title" idx="4294967295"/>
          </p:nvPr>
        </p:nvSpPr>
        <p:spPr>
          <a:xfrm>
            <a:off x="456656" y="259697"/>
            <a:ext cx="10972800" cy="6821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a:t>
            </a:r>
            <a:r>
              <a:rPr lang="en-US" sz="4000" dirty="0">
                <a:solidFill>
                  <a:srgbClr val="002060"/>
                </a:solidFill>
              </a:rPr>
              <a:t> with Required Documents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4" name="Text Placeholder 3">
            <a:extLst>
              <a:ext uri="{FF2B5EF4-FFF2-40B4-BE49-F238E27FC236}">
                <a16:creationId xmlns:a16="http://schemas.microsoft.com/office/drawing/2014/main" id="{36C88D50-0136-F010-D916-D3AFFC13C740}"/>
              </a:ext>
            </a:extLst>
          </p:cNvPr>
          <p:cNvSpPr txBox="1">
            <a:spLocks/>
          </p:cNvSpPr>
          <p:nvPr/>
        </p:nvSpPr>
        <p:spPr>
          <a:xfrm>
            <a:off x="456656" y="941832"/>
            <a:ext cx="10501722" cy="5468111"/>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a:ea typeface="Times New Roman" panose="02020603050405020304" pitchFamily="18" charset="0"/>
                <a:cs typeface="Times New Roman"/>
              </a:rPr>
              <a:t>Item 1: Title</a:t>
            </a:r>
            <a:r>
              <a:rPr lang="en-US">
                <a:effectLst/>
                <a:ea typeface="Times New Roman" panose="02020603050405020304" pitchFamily="18" charset="0"/>
                <a:cs typeface="Times New Roman"/>
              </a:rPr>
              <a:t> Opinion  </a:t>
            </a:r>
            <a:endParaRPr lang="en-US">
              <a:effectLst/>
            </a:endParaRPr>
          </a:p>
          <a:p>
            <a:pPr marL="742950" lvl="1" indent="-285750">
              <a:buFont typeface="Wingdings" panose="05000000000000000000" pitchFamily="2" charset="2"/>
              <a:buChar char="q"/>
            </a:pPr>
            <a:r>
              <a:rPr lang="en-US">
                <a:ea typeface="Times New Roman" panose="02020603050405020304" pitchFamily="18" charset="0"/>
                <a:cs typeface="Times New Roman"/>
              </a:rPr>
              <a:t> </a:t>
            </a:r>
            <a:r>
              <a:rPr lang="en-US">
                <a:effectLst/>
                <a:ea typeface="Times New Roman" panose="02020603050405020304" pitchFamily="18" charset="0"/>
                <a:cs typeface="Times New Roman"/>
              </a:rPr>
              <a:t>Attorney </a:t>
            </a:r>
            <a:r>
              <a:rPr lang="en-US">
                <a:ea typeface="Times New Roman" panose="02020603050405020304" pitchFamily="18" charset="0"/>
                <a:cs typeface="Times New Roman"/>
              </a:rPr>
              <a:t>letters not</a:t>
            </a:r>
            <a:r>
              <a:rPr lang="en-US">
                <a:effectLst/>
                <a:ea typeface="Times New Roman" panose="02020603050405020304" pitchFamily="18" charset="0"/>
                <a:cs typeface="Times New Roman"/>
              </a:rPr>
              <a:t> explicitly stating that fee simple title is available. </a:t>
            </a:r>
          </a:p>
          <a:p>
            <a:pPr marL="742950" lvl="1" indent="-285750">
              <a:buFont typeface="Wingdings" panose="05000000000000000000" pitchFamily="2" charset="2"/>
              <a:buChar char="q"/>
            </a:pPr>
            <a:r>
              <a:rPr lang="en-US">
                <a:ea typeface="Times New Roman" panose="02020603050405020304" pitchFamily="18" charset="0"/>
                <a:cs typeface="Times New Roman"/>
              </a:rPr>
              <a:t> </a:t>
            </a:r>
            <a:r>
              <a:rPr lang="en-US">
                <a:effectLst/>
                <a:ea typeface="Times New Roman" panose="02020603050405020304" pitchFamily="18" charset="0"/>
                <a:cs typeface="Times New Roman"/>
              </a:rPr>
              <a:t>Length of title opinion – must be 60 years (not 30).</a:t>
            </a:r>
          </a:p>
          <a:p>
            <a:pPr marL="742950" lvl="1" indent="-285750">
              <a:buFont typeface="Wingdings" panose="05000000000000000000" pitchFamily="2" charset="2"/>
              <a:buChar char="q"/>
            </a:pPr>
            <a:r>
              <a:rPr lang="en-US">
                <a:ea typeface="Times New Roman" panose="02020603050405020304" pitchFamily="18" charset="0"/>
                <a:cs typeface="Times New Roman"/>
              </a:rPr>
              <a:t> </a:t>
            </a:r>
            <a:r>
              <a:rPr lang="en-US">
                <a:effectLst/>
                <a:ea typeface="Times New Roman" panose="02020603050405020304" pitchFamily="18" charset="0"/>
                <a:cs typeface="Times New Roman"/>
              </a:rPr>
              <a:t>Title Abstracts, Ownership History, etc. are not acceptable.  </a:t>
            </a:r>
          </a:p>
          <a:p>
            <a:pPr marL="742950" lvl="1" indent="-285750">
              <a:buFont typeface="Wingdings" panose="05000000000000000000" pitchFamily="2" charset="2"/>
              <a:buChar char="q"/>
            </a:pPr>
            <a:r>
              <a:rPr lang="en-US">
                <a:ea typeface="Times New Roman" panose="02020603050405020304" pitchFamily="18" charset="0"/>
                <a:cs typeface="Times New Roman"/>
              </a:rPr>
              <a:t> </a:t>
            </a:r>
            <a:r>
              <a:rPr lang="en-US">
                <a:effectLst/>
                <a:ea typeface="Times New Roman" panose="02020603050405020304" pitchFamily="18" charset="0"/>
                <a:cs typeface="Times New Roman"/>
              </a:rPr>
              <a:t>Relying on the commitment for title insurance in lieu of acceptable fee simple opinion letter. </a:t>
            </a:r>
          </a:p>
          <a:p>
            <a:pPr marL="742950" lvl="1" indent="-285750">
              <a:buFont typeface="Wingdings" panose="05000000000000000000" pitchFamily="2" charset="2"/>
              <a:buChar char="q"/>
            </a:pPr>
            <a:r>
              <a:rPr lang="en-US">
                <a:ea typeface="Times New Roman" panose="02020603050405020304" pitchFamily="18" charset="0"/>
                <a:cs typeface="Times New Roman"/>
              </a:rPr>
              <a:t> </a:t>
            </a:r>
            <a:r>
              <a:rPr lang="en-US">
                <a:effectLst/>
                <a:ea typeface="Times New Roman" panose="02020603050405020304" pitchFamily="18" charset="0"/>
                <a:cs typeface="Times New Roman"/>
              </a:rPr>
              <a:t>Not addressing exceptions identified in the Commitment for Title Insurance.</a:t>
            </a:r>
          </a:p>
          <a:p>
            <a:pPr marL="742950" lvl="1" indent="-285750">
              <a:buFont typeface="Wingdings" panose="05000000000000000000" pitchFamily="2" charset="2"/>
              <a:buChar char="q"/>
            </a:pPr>
            <a:r>
              <a:rPr lang="en-US">
                <a:ea typeface="Times New Roman" panose="02020603050405020304" pitchFamily="18" charset="0"/>
                <a:cs typeface="Times New Roman"/>
              </a:rPr>
              <a:t> Include statements such as the following: </a:t>
            </a:r>
          </a:p>
          <a:p>
            <a:pPr marL="1200150" lvl="2" indent="-285750">
              <a:buFont typeface="Wingdings" panose="05000000000000000000" pitchFamily="2" charset="2"/>
              <a:buChar char="§"/>
            </a:pPr>
            <a:r>
              <a:rPr lang="en-US">
                <a:ea typeface="Times New Roman" panose="02020603050405020304" pitchFamily="18" charset="0"/>
                <a:cs typeface="Times New Roman"/>
              </a:rPr>
              <a:t> “You should plot the property described in Item No. 1 of Exhibit A, verify and take any other steps deemed appropriate to verity that the properties described in Item No. 1 of Exhibit A does, in fact, embrace all of the Subject Property.”</a:t>
            </a:r>
          </a:p>
          <a:p>
            <a:pPr>
              <a:buFont typeface="Wingdings" panose="05000000000000000000" pitchFamily="2" charset="2"/>
              <a:buChar char="q"/>
            </a:pPr>
            <a:r>
              <a:rPr lang="en-US">
                <a:ea typeface="Times New Roman" panose="02020603050405020304" pitchFamily="18" charset="0"/>
                <a:cs typeface="Times New Roman"/>
              </a:rPr>
              <a:t>Item 2: Commitments for Title Insurance </a:t>
            </a:r>
          </a:p>
          <a:p>
            <a:pPr lvl="1">
              <a:buFont typeface="Wingdings" panose="05000000000000000000" pitchFamily="2" charset="2"/>
              <a:buChar char="q"/>
            </a:pPr>
            <a:r>
              <a:rPr lang="en-US">
                <a:ea typeface="Times New Roman" panose="02020603050405020304" pitchFamily="18" charset="0"/>
                <a:cs typeface="Times New Roman"/>
              </a:rPr>
              <a:t>Not in the amount of the appraisal. </a:t>
            </a:r>
          </a:p>
          <a:p>
            <a:pPr lvl="1">
              <a:buFont typeface="Wingdings" panose="05000000000000000000" pitchFamily="2" charset="2"/>
              <a:buChar char="q"/>
            </a:pPr>
            <a:r>
              <a:rPr lang="en-US">
                <a:ea typeface="Times New Roman" panose="02020603050405020304" pitchFamily="18" charset="0"/>
                <a:cs typeface="Times New Roman"/>
              </a:rPr>
              <a:t>Excepting mineral rights. </a:t>
            </a:r>
          </a:p>
          <a:p>
            <a:pPr lvl="1">
              <a:buFont typeface="Wingdings" panose="05000000000000000000" pitchFamily="2" charset="2"/>
              <a:buChar char="q"/>
            </a:pPr>
            <a:endParaRPr lang="en-US"/>
          </a:p>
        </p:txBody>
      </p:sp>
    </p:spTree>
    <p:extLst>
      <p:ext uri="{BB962C8B-B14F-4D97-AF65-F5344CB8AC3E}">
        <p14:creationId xmlns:p14="http://schemas.microsoft.com/office/powerpoint/2010/main" val="3011835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4ED56-D9FE-C87F-7B25-8658F1EC9AE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A333715-CDE5-E17E-A00A-55B08E34770C}"/>
              </a:ext>
            </a:extLst>
          </p:cNvPr>
          <p:cNvSpPr txBox="1">
            <a:spLocks noGrp="1"/>
          </p:cNvSpPr>
          <p:nvPr>
            <p:ph type="title" idx="4294967295"/>
          </p:nvPr>
        </p:nvSpPr>
        <p:spPr>
          <a:xfrm>
            <a:off x="456656" y="259696"/>
            <a:ext cx="10972800" cy="8101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Frequent Issues </a:t>
            </a:r>
            <a:r>
              <a:rPr lang="en-US" sz="4000" dirty="0">
                <a:solidFill>
                  <a:srgbClr val="002060"/>
                </a:solidFill>
              </a:rPr>
              <a:t>with Required Documents Cont...</a:t>
            </a:r>
            <a:endParaRPr lang="en-US" sz="4000" dirty="0">
              <a:ea typeface="+mj-ea"/>
              <a:cs typeface="+mj-cs"/>
            </a:endParaRPr>
          </a:p>
        </p:txBody>
      </p:sp>
      <p:sp>
        <p:nvSpPr>
          <p:cNvPr id="4" name="Text Placeholder 3">
            <a:extLst>
              <a:ext uri="{FF2B5EF4-FFF2-40B4-BE49-F238E27FC236}">
                <a16:creationId xmlns:a16="http://schemas.microsoft.com/office/drawing/2014/main" id="{AD896B70-34FE-2116-7058-AF46B1C819E2}"/>
              </a:ext>
            </a:extLst>
          </p:cNvPr>
          <p:cNvSpPr txBox="1">
            <a:spLocks/>
          </p:cNvSpPr>
          <p:nvPr/>
        </p:nvSpPr>
        <p:spPr>
          <a:xfrm>
            <a:off x="456656" y="1069848"/>
            <a:ext cx="10501722" cy="5084064"/>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Item 3: Plat/Survey</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Noted as “Preliminary”</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 providing the current owner.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 sealed (stamped), or not signed, or not dated.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 providing certification regarding the 100-year flood plain.</a:t>
            </a: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 providing acreage.</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Not indicating access to and identification of public right(s) of way. </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800100" marR="0" indent="-342900">
              <a:buFont typeface="Wingdings" panose="05000000000000000000" pitchFamily="2" charset="2"/>
              <a:buChar char="q"/>
            </a:pPr>
            <a:r>
              <a:rPr lang="en-US" sz="2400" dirty="0">
                <a:effectLst/>
                <a:latin typeface="Aptos" panose="020B0004020202020204" pitchFamily="34" charset="0"/>
                <a:ea typeface="Aptos" panose="020B0004020202020204" pitchFamily="34" charset="0"/>
                <a:cs typeface="Aptos" panose="020B0004020202020204" pitchFamily="34" charset="0"/>
              </a:rPr>
              <a:t>Statements such as the following:</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1371600" marR="0">
              <a:buNone/>
            </a:pPr>
            <a:r>
              <a:rPr lang="en-US" sz="2800" dirty="0">
                <a:effectLst/>
                <a:latin typeface="Aptos" panose="020B0004020202020204" pitchFamily="34" charset="0"/>
                <a:ea typeface="Aptos" panose="020B0004020202020204" pitchFamily="34" charset="0"/>
                <a:cs typeface="Aptos" panose="020B0004020202020204" pitchFamily="34" charset="0"/>
              </a:rPr>
              <a:t>“</a:t>
            </a:r>
            <a:r>
              <a:rPr lang="en-US" sz="2400" dirty="0">
                <a:effectLst/>
                <a:latin typeface="Aptos" panose="020B0004020202020204" pitchFamily="34" charset="0"/>
                <a:ea typeface="Aptos" panose="020B0004020202020204" pitchFamily="34" charset="0"/>
                <a:cs typeface="Aptos" panose="020B0004020202020204" pitchFamily="34" charset="0"/>
              </a:rPr>
              <a:t>The property shown hereon is subject to: any and all legal easements and rights-of-ways recorded and unrecorded, including but not limited to those shown hereon; and any and all facts that may be disclosed by a full and accurate title search.” </a:t>
            </a:r>
          </a:p>
          <a:p>
            <a:pPr>
              <a:buFont typeface="Wingdings" panose="05000000000000000000" pitchFamily="2" charset="2"/>
              <a:buChar char="q"/>
            </a:pP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51849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16C9A5-7C2C-0465-389D-BBDF27D1C4B3}"/>
              </a:ext>
            </a:extLst>
          </p:cNvPr>
          <p:cNvSpPr/>
          <p:nvPr/>
        </p:nvSpPr>
        <p:spPr>
          <a:xfrm>
            <a:off x="456656" y="1069848"/>
            <a:ext cx="11022206" cy="2800767"/>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defRPr/>
            </a:pPr>
            <a:r>
              <a:rPr lang="en-US" sz="2800" dirty="0">
                <a:solidFill>
                  <a:srgbClr val="002060"/>
                </a:solidFill>
                <a:cs typeface="Arial" panose="020B0604020202020204" pitchFamily="34" charset="0"/>
              </a:rPr>
              <a:t>Items 1, 2, and 3: Title opinions, commitments for title insurance, and surveys</a:t>
            </a:r>
            <a:r>
              <a:rPr lang="en-US" sz="2000" dirty="0">
                <a:solidFill>
                  <a:srgbClr val="002060"/>
                </a:solidFill>
                <a:cs typeface="Arial" panose="020B0604020202020204" pitchFamily="34" charset="0"/>
              </a:rPr>
              <a:t> </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Not providing consistent information. </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Attorney and surveyor not communicating with each other. </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Not administered by the district for coordination/consistency. </a:t>
            </a:r>
          </a:p>
          <a:p>
            <a:pPr marL="342900" indent="-342900">
              <a:spcBef>
                <a:spcPts val="600"/>
              </a:spcBef>
              <a:spcAft>
                <a:spcPts val="600"/>
              </a:spcAft>
              <a:buFont typeface="Wingdings" panose="05000000000000000000" pitchFamily="2" charset="2"/>
              <a:buChar char="q"/>
              <a:defRPr/>
            </a:pPr>
            <a:endParaRPr lang="en-US" sz="2000" dirty="0">
              <a:solidFill>
                <a:srgbClr val="002060"/>
              </a:solidFill>
              <a:cs typeface="Arial" panose="020B0604020202020204" pitchFamily="34" charset="0"/>
            </a:endParaRPr>
          </a:p>
        </p:txBody>
      </p:sp>
      <p:sp>
        <p:nvSpPr>
          <p:cNvPr id="3" name="Title 1">
            <a:extLst>
              <a:ext uri="{FF2B5EF4-FFF2-40B4-BE49-F238E27FC236}">
                <a16:creationId xmlns:a16="http://schemas.microsoft.com/office/drawing/2014/main" id="{9BA26C04-8005-822A-2827-E45BC308B1B0}"/>
              </a:ext>
            </a:extLst>
          </p:cNvPr>
          <p:cNvSpPr txBox="1">
            <a:spLocks/>
          </p:cNvSpPr>
          <p:nvPr/>
        </p:nvSpPr>
        <p:spPr>
          <a:xfrm>
            <a:off x="456656" y="259696"/>
            <a:ext cx="10972800" cy="8101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4000" dirty="0">
                <a:solidFill>
                  <a:srgbClr val="002060"/>
                </a:solidFill>
              </a:rPr>
              <a:t>Frequent Issues with Required Documents Cont...</a:t>
            </a:r>
            <a:endParaRPr lang="en-US" sz="4000" dirty="0"/>
          </a:p>
        </p:txBody>
      </p:sp>
    </p:spTree>
    <p:extLst>
      <p:ext uri="{BB962C8B-B14F-4D97-AF65-F5344CB8AC3E}">
        <p14:creationId xmlns:p14="http://schemas.microsoft.com/office/powerpoint/2010/main" val="1876984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F146F-1250-EF17-B8C3-4AF8157AFD3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BC00FA8-076E-83BA-9B9D-E7D4D229CF7D}"/>
              </a:ext>
            </a:extLst>
          </p:cNvPr>
          <p:cNvSpPr/>
          <p:nvPr/>
        </p:nvSpPr>
        <p:spPr>
          <a:xfrm>
            <a:off x="584897" y="1161288"/>
            <a:ext cx="11022206" cy="4647426"/>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defRPr/>
            </a:pPr>
            <a:r>
              <a:rPr lang="en-US" sz="2800" dirty="0">
                <a:solidFill>
                  <a:srgbClr val="002060"/>
                </a:solidFill>
                <a:cs typeface="Arial" panose="020B0604020202020204" pitchFamily="34" charset="0"/>
              </a:rPr>
              <a:t>Item 4: Utility Assurance Letters</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Not addressing the specific requirements - adequate water supply for domestic and fire protection with both having adequate volume, flow, and pressure. </a:t>
            </a:r>
          </a:p>
          <a:p>
            <a:pPr marL="342900" indent="-342900">
              <a:spcBef>
                <a:spcPts val="600"/>
              </a:spcBef>
              <a:spcAft>
                <a:spcPts val="600"/>
              </a:spcAft>
              <a:buFont typeface="Wingdings" panose="05000000000000000000" pitchFamily="2" charset="2"/>
              <a:buChar char="q"/>
              <a:defRPr/>
            </a:pPr>
            <a:r>
              <a:rPr lang="en-US" sz="2800" dirty="0">
                <a:solidFill>
                  <a:srgbClr val="002060"/>
                </a:solidFill>
                <a:cs typeface="Arial" panose="020B0604020202020204" pitchFamily="34" charset="0"/>
              </a:rPr>
              <a:t>Item 5: Funding for Right of Way Improvements</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Districts are constitutionally prohibited to pay for improvements in public rights of way.</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State maintained roads - the KYTC Secretary’s Discretionary Fund has a maximum limit for a school project. If the estimated cost of the work is above this limit, the district may need to seek funding from the legislature.  </a:t>
            </a:r>
          </a:p>
          <a:p>
            <a:pPr marL="800100" lvl="1" indent="-342900">
              <a:spcBef>
                <a:spcPts val="600"/>
              </a:spcBef>
              <a:spcAft>
                <a:spcPts val="600"/>
              </a:spcAft>
              <a:buFont typeface="Wingdings" panose="05000000000000000000" pitchFamily="2" charset="2"/>
              <a:buChar char="q"/>
              <a:defRPr/>
            </a:pPr>
            <a:r>
              <a:rPr lang="en-US" sz="2000" dirty="0">
                <a:solidFill>
                  <a:srgbClr val="002060"/>
                </a:solidFill>
                <a:cs typeface="Arial" panose="020B0604020202020204" pitchFamily="34" charset="0"/>
              </a:rPr>
              <a:t>City and/or county governments may balk at making a commitment. Districts need to work with local leaders. </a:t>
            </a:r>
          </a:p>
          <a:p>
            <a:pPr marL="342900" indent="-342900">
              <a:spcBef>
                <a:spcPts val="600"/>
              </a:spcBef>
              <a:spcAft>
                <a:spcPts val="600"/>
              </a:spcAft>
              <a:buFont typeface="Wingdings" panose="05000000000000000000" pitchFamily="2" charset="2"/>
              <a:buChar char="q"/>
              <a:defRPr/>
            </a:pPr>
            <a:endParaRPr lang="en-US" sz="2000" dirty="0">
              <a:solidFill>
                <a:srgbClr val="002060"/>
              </a:solidFill>
              <a:cs typeface="Arial" panose="020B0604020202020204" pitchFamily="34" charset="0"/>
            </a:endParaRPr>
          </a:p>
        </p:txBody>
      </p:sp>
      <p:sp>
        <p:nvSpPr>
          <p:cNvPr id="3" name="Title 1">
            <a:extLst>
              <a:ext uri="{FF2B5EF4-FFF2-40B4-BE49-F238E27FC236}">
                <a16:creationId xmlns:a16="http://schemas.microsoft.com/office/drawing/2014/main" id="{DAC57CE1-27DC-CC69-816B-BD63E8BD18C6}"/>
              </a:ext>
            </a:extLst>
          </p:cNvPr>
          <p:cNvSpPr txBox="1">
            <a:spLocks/>
          </p:cNvSpPr>
          <p:nvPr/>
        </p:nvSpPr>
        <p:spPr>
          <a:xfrm>
            <a:off x="456656" y="259696"/>
            <a:ext cx="10972800" cy="8101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4000">
                <a:solidFill>
                  <a:srgbClr val="002060"/>
                </a:solidFill>
              </a:rPr>
              <a:t>Frequent Issues with Required Documents Cont...</a:t>
            </a:r>
            <a:endParaRPr lang="en-US" sz="4000" dirty="0"/>
          </a:p>
        </p:txBody>
      </p:sp>
    </p:spTree>
    <p:extLst>
      <p:ext uri="{BB962C8B-B14F-4D97-AF65-F5344CB8AC3E}">
        <p14:creationId xmlns:p14="http://schemas.microsoft.com/office/powerpoint/2010/main" val="3406437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3E78D-AF39-2285-ED87-D319778DAC7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76D9106-FF5C-44CF-8640-204FA2F5EC63}"/>
              </a:ext>
            </a:extLst>
          </p:cNvPr>
          <p:cNvSpPr/>
          <p:nvPr/>
        </p:nvSpPr>
        <p:spPr>
          <a:xfrm>
            <a:off x="584897" y="1097280"/>
            <a:ext cx="11022206" cy="4924425"/>
          </a:xfrm>
          <a:prstGeom prst="rect">
            <a:avLst/>
          </a:prstGeom>
        </p:spPr>
        <p:txBody>
          <a:bodyPr wrap="square">
            <a:spAutoFit/>
          </a:bodyPr>
          <a:lstStyle/>
          <a:p>
            <a:pPr marL="342900" indent="-342900">
              <a:spcBef>
                <a:spcPts val="600"/>
              </a:spcBef>
              <a:spcAft>
                <a:spcPts val="600"/>
              </a:spcAft>
              <a:buFont typeface="Wingdings" panose="05000000000000000000" pitchFamily="2" charset="2"/>
              <a:buChar char="q"/>
              <a:defRPr/>
            </a:pPr>
            <a:r>
              <a:rPr lang="en-US" sz="2800" dirty="0">
                <a:solidFill>
                  <a:srgbClr val="002060"/>
                </a:solidFill>
                <a:cs typeface="Arial" panose="020B0604020202020204" pitchFamily="34" charset="0"/>
              </a:rPr>
              <a:t>Item 6: Environmental Issues</a:t>
            </a:r>
          </a:p>
          <a:p>
            <a:pPr marL="342900" indent="-3429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Existing buildings and/or sites that have been developed or previously developed (potential brownfields) may have environmental concerns</a:t>
            </a:r>
            <a:r>
              <a:rPr lang="en-US" sz="1400" dirty="0">
                <a:solidFill>
                  <a:srgbClr val="002060"/>
                </a:solidFill>
                <a:cs typeface="Arial" panose="020B0604020202020204" pitchFamily="34" charset="0"/>
              </a:rPr>
              <a:t>.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Geotechnical investigations not informed by the schematic site plan (borings not within the building footprint).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Cost opinions not informed by the geotechnical investigation or cost of hazardous material remediation.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Appraisals do not address the presence of hazardous materials or factor in the cost of remediation. If remediation is required, hazardous materials must be remediated prior to purchase or the estimated cost of remediation must be considered in the purchase price.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Board certifications not providing reasons sites were not acceptable.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Certificates of Title Insurance not matching the appraisal amount. </a:t>
            </a:r>
          </a:p>
          <a:p>
            <a:pPr marL="457200" indent="-457200">
              <a:spcBef>
                <a:spcPts val="600"/>
              </a:spcBef>
              <a:spcAft>
                <a:spcPts val="600"/>
              </a:spcAft>
              <a:buFont typeface="Wingdings" panose="05000000000000000000" pitchFamily="2" charset="2"/>
              <a:buChar char="q"/>
              <a:defRPr/>
            </a:pPr>
            <a:r>
              <a:rPr lang="en-US" dirty="0">
                <a:solidFill>
                  <a:srgbClr val="002060"/>
                </a:solidFill>
                <a:cs typeface="Arial" panose="020B0604020202020204" pitchFamily="34" charset="0"/>
              </a:rPr>
              <a:t>Districts not submitting the executed deed and Certificate of Title Insurance in a timely manner (thirty days after closing). </a:t>
            </a:r>
          </a:p>
        </p:txBody>
      </p:sp>
      <p:sp>
        <p:nvSpPr>
          <p:cNvPr id="4" name="Title 1">
            <a:extLst>
              <a:ext uri="{FF2B5EF4-FFF2-40B4-BE49-F238E27FC236}">
                <a16:creationId xmlns:a16="http://schemas.microsoft.com/office/drawing/2014/main" id="{967FA5A6-93DF-FD97-DC42-7E6950DF8BC4}"/>
              </a:ext>
            </a:extLst>
          </p:cNvPr>
          <p:cNvSpPr txBox="1">
            <a:spLocks/>
          </p:cNvSpPr>
          <p:nvPr/>
        </p:nvSpPr>
        <p:spPr>
          <a:xfrm>
            <a:off x="456656" y="259696"/>
            <a:ext cx="10972800" cy="8101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4000" dirty="0">
                <a:solidFill>
                  <a:srgbClr val="002060"/>
                </a:solidFill>
              </a:rPr>
              <a:t>Frequent Issues with Required Documents Cont...</a:t>
            </a:r>
            <a:endParaRPr lang="en-US" sz="4000" dirty="0"/>
          </a:p>
        </p:txBody>
      </p:sp>
    </p:spTree>
    <p:extLst>
      <p:ext uri="{BB962C8B-B14F-4D97-AF65-F5344CB8AC3E}">
        <p14:creationId xmlns:p14="http://schemas.microsoft.com/office/powerpoint/2010/main" val="26869695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BB8CB1-4768-B58B-425C-B355FCED663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38CDF3F-94A8-653A-983B-BB43FEED06D4}"/>
              </a:ext>
            </a:extLst>
          </p:cNvPr>
          <p:cNvSpPr txBox="1">
            <a:spLocks/>
          </p:cNvSpPr>
          <p:nvPr/>
        </p:nvSpPr>
        <p:spPr>
          <a:xfrm>
            <a:off x="762544" y="1222858"/>
            <a:ext cx="10501722" cy="44281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Follow Up </a:t>
            </a:r>
          </a:p>
          <a:p>
            <a:pPr marL="742950" lvl="1"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Districts not submitting the executed deed and Certificate of Title Insurance in a timely manner (thirty days after closing). </a:t>
            </a:r>
          </a:p>
          <a:p>
            <a:pPr marL="742950" lvl="1" indent="-285750">
              <a:buFont typeface="Wingdings" panose="05000000000000000000" pitchFamily="2" charset="2"/>
              <a:buChar char="q"/>
            </a:pPr>
            <a:r>
              <a:rPr lang="en-US" dirty="0">
                <a:effectLst/>
                <a:ea typeface="Times New Roman" panose="02020603050405020304" pitchFamily="18" charset="0"/>
                <a:cs typeface="Times New Roman" panose="02020603050405020304" pitchFamily="18" charset="0"/>
              </a:rPr>
              <a:t>Districts not notifying KDE when deciding not to pursue a site acquisition. </a:t>
            </a:r>
          </a:p>
        </p:txBody>
      </p:sp>
      <p:sp>
        <p:nvSpPr>
          <p:cNvPr id="2" name="Title 1">
            <a:extLst>
              <a:ext uri="{FF2B5EF4-FFF2-40B4-BE49-F238E27FC236}">
                <a16:creationId xmlns:a16="http://schemas.microsoft.com/office/drawing/2014/main" id="{72E312AB-4397-750D-3D0B-648E25E30083}"/>
              </a:ext>
            </a:extLst>
          </p:cNvPr>
          <p:cNvSpPr txBox="1">
            <a:spLocks/>
          </p:cNvSpPr>
          <p:nvPr/>
        </p:nvSpPr>
        <p:spPr>
          <a:xfrm>
            <a:off x="456656" y="259696"/>
            <a:ext cx="10972800" cy="81015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a:defRPr/>
            </a:pPr>
            <a:r>
              <a:rPr lang="en-US" sz="4000" dirty="0">
                <a:solidFill>
                  <a:srgbClr val="002060"/>
                </a:solidFill>
              </a:rPr>
              <a:t>Frequent Issues with Required Documents Cont...</a:t>
            </a:r>
            <a:endParaRPr lang="en-US" sz="4000" dirty="0"/>
          </a:p>
        </p:txBody>
      </p:sp>
    </p:spTree>
    <p:extLst>
      <p:ext uri="{BB962C8B-B14F-4D97-AF65-F5344CB8AC3E}">
        <p14:creationId xmlns:p14="http://schemas.microsoft.com/office/powerpoint/2010/main" val="147900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8B36E-2A91-572B-E911-ABC57AC0E9A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988D2AE-E0B9-7AF3-1D7D-41B035D697E7}"/>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mj-lt"/>
                <a:ea typeface="+mj-ea"/>
                <a:cs typeface="+mj-cs"/>
              </a:rPr>
              <a:t>Property Image Examples</a:t>
            </a:r>
          </a:p>
        </p:txBody>
      </p:sp>
      <p:sp>
        <p:nvSpPr>
          <p:cNvPr id="6" name="TextBox 5">
            <a:extLst>
              <a:ext uri="{FF2B5EF4-FFF2-40B4-BE49-F238E27FC236}">
                <a16:creationId xmlns:a16="http://schemas.microsoft.com/office/drawing/2014/main" id="{67F51E3E-1444-297D-178A-D3BAB08E067A}"/>
              </a:ext>
            </a:extLst>
          </p:cNvPr>
          <p:cNvSpPr txBox="1"/>
          <p:nvPr/>
        </p:nvSpPr>
        <p:spPr>
          <a:xfrm>
            <a:off x="667512" y="2039112"/>
            <a:ext cx="6867457" cy="1846659"/>
          </a:xfrm>
          <a:prstGeom prst="rect">
            <a:avLst/>
          </a:prstGeom>
          <a:noFill/>
        </p:spPr>
        <p:txBody>
          <a:bodyPr wrap="none" rtlCol="0">
            <a:spAutoFit/>
          </a:bodyPr>
          <a:lstStyle/>
          <a:p>
            <a:pPr marL="285750" indent="-285750">
              <a:buFont typeface="Wingdings" panose="05000000000000000000" pitchFamily="2" charset="2"/>
              <a:buChar char="q"/>
            </a:pPr>
            <a:r>
              <a:rPr lang="en-US" sz="2400" dirty="0">
                <a:solidFill>
                  <a:srgbClr val="102649"/>
                </a:solidFill>
              </a:rPr>
              <a:t> Site Acquisition Submittal Process </a:t>
            </a:r>
          </a:p>
          <a:p>
            <a:pPr marL="285750" indent="-285750">
              <a:buFont typeface="Wingdings" panose="05000000000000000000" pitchFamily="2" charset="2"/>
              <a:buChar char="q"/>
            </a:pPr>
            <a:r>
              <a:rPr lang="en-US" sz="2400" dirty="0">
                <a:solidFill>
                  <a:srgbClr val="102649"/>
                </a:solidFill>
              </a:rPr>
              <a:t> Site Acquisition Checklist </a:t>
            </a:r>
          </a:p>
          <a:p>
            <a:pPr marL="285750" indent="-285750">
              <a:buFont typeface="Wingdings" panose="05000000000000000000" pitchFamily="2" charset="2"/>
              <a:buChar char="q"/>
            </a:pPr>
            <a:r>
              <a:rPr lang="en-US" sz="2400" dirty="0">
                <a:solidFill>
                  <a:srgbClr val="102649"/>
                </a:solidFill>
              </a:rPr>
              <a:t> Acquisition Tentative Approval Letter</a:t>
            </a:r>
          </a:p>
          <a:p>
            <a:pPr marL="285750" indent="-285750">
              <a:buFont typeface="Wingdings" panose="05000000000000000000" pitchFamily="2" charset="2"/>
              <a:buChar char="q"/>
            </a:pPr>
            <a:r>
              <a:rPr lang="en-US" sz="2400" dirty="0">
                <a:solidFill>
                  <a:srgbClr val="102649"/>
                </a:solidFill>
              </a:rPr>
              <a:t> FACPAC Homepage – My Document Submissions</a:t>
            </a:r>
          </a:p>
          <a:p>
            <a:endParaRPr lang="en-US" dirty="0"/>
          </a:p>
        </p:txBody>
      </p:sp>
    </p:spTree>
    <p:extLst>
      <p:ext uri="{BB962C8B-B14F-4D97-AF65-F5344CB8AC3E}">
        <p14:creationId xmlns:p14="http://schemas.microsoft.com/office/powerpoint/2010/main" val="2003805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ECA2-12E7-6436-0AB3-68B847B8773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69D092B-15E1-21E9-B468-B10E801BEC9E}"/>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02060"/>
                </a:solidFill>
              </a:rPr>
              <a:t>Site Acquisition Submittal Process</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a:extLst>
              <a:ext uri="{FF2B5EF4-FFF2-40B4-BE49-F238E27FC236}">
                <a16:creationId xmlns:a16="http://schemas.microsoft.com/office/drawing/2014/main" id="{91682265-0D95-FD79-24BC-813E169A1783}"/>
              </a:ext>
            </a:extLst>
          </p:cNvPr>
          <p:cNvSpPr txBox="1"/>
          <p:nvPr/>
        </p:nvSpPr>
        <p:spPr>
          <a:xfrm>
            <a:off x="219456" y="6413638"/>
            <a:ext cx="7967550" cy="369332"/>
          </a:xfrm>
          <a:prstGeom prst="rect">
            <a:avLst/>
          </a:prstGeom>
          <a:noFill/>
        </p:spPr>
        <p:txBody>
          <a:bodyPr wrap="square" rtlCol="0">
            <a:spAutoFit/>
          </a:bodyPr>
          <a:lstStyle/>
          <a:p>
            <a:r>
              <a:rPr lang="en-US" dirty="0">
                <a:solidFill>
                  <a:srgbClr val="102649"/>
                </a:solidFill>
              </a:rPr>
              <a:t>(Example of Acquisition Submittal Process, top half &amp; bottom half) Image1</a:t>
            </a:r>
          </a:p>
        </p:txBody>
      </p:sp>
      <p:pic>
        <p:nvPicPr>
          <p:cNvPr id="12" name="Picture 11">
            <a:extLst>
              <a:ext uri="{FF2B5EF4-FFF2-40B4-BE49-F238E27FC236}">
                <a16:creationId xmlns:a16="http://schemas.microsoft.com/office/drawing/2014/main" id="{42AD04EE-7726-6DEA-7D7E-1303AE1888B7}"/>
              </a:ext>
            </a:extLst>
          </p:cNvPr>
          <p:cNvPicPr>
            <a:picLocks noChangeAspect="1"/>
          </p:cNvPicPr>
          <p:nvPr/>
        </p:nvPicPr>
        <p:blipFill>
          <a:blip r:embed="rId2"/>
          <a:stretch>
            <a:fillRect/>
          </a:stretch>
        </p:blipFill>
        <p:spPr>
          <a:xfrm>
            <a:off x="219456" y="1448447"/>
            <a:ext cx="5699945" cy="3983556"/>
          </a:xfrm>
          <a:prstGeom prst="rect">
            <a:avLst/>
          </a:prstGeom>
        </p:spPr>
      </p:pic>
      <p:pic>
        <p:nvPicPr>
          <p:cNvPr id="16" name="Picture 15">
            <a:extLst>
              <a:ext uri="{FF2B5EF4-FFF2-40B4-BE49-F238E27FC236}">
                <a16:creationId xmlns:a16="http://schemas.microsoft.com/office/drawing/2014/main" id="{792518DA-4B34-C48C-2215-C96C16E698FD}"/>
              </a:ext>
            </a:extLst>
          </p:cNvPr>
          <p:cNvPicPr>
            <a:picLocks noChangeAspect="1"/>
          </p:cNvPicPr>
          <p:nvPr/>
        </p:nvPicPr>
        <p:blipFill>
          <a:blip r:embed="rId3"/>
          <a:stretch>
            <a:fillRect/>
          </a:stretch>
        </p:blipFill>
        <p:spPr>
          <a:xfrm>
            <a:off x="6272601" y="1448447"/>
            <a:ext cx="5627874" cy="3983556"/>
          </a:xfrm>
          <a:prstGeom prst="rect">
            <a:avLst/>
          </a:prstGeom>
        </p:spPr>
      </p:pic>
    </p:spTree>
    <p:extLst>
      <p:ext uri="{BB962C8B-B14F-4D97-AF65-F5344CB8AC3E}">
        <p14:creationId xmlns:p14="http://schemas.microsoft.com/office/powerpoint/2010/main" val="3007254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EDA23-5825-57DA-1C7A-3036D8150D0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030B0C1-4633-19FE-C798-D0F53C7FCA94}"/>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02060"/>
                </a:solidFill>
              </a:rPr>
              <a:t>Site Acquisition Checklist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pic>
        <p:nvPicPr>
          <p:cNvPr id="2" name="Picture 1">
            <a:extLst>
              <a:ext uri="{FF2B5EF4-FFF2-40B4-BE49-F238E27FC236}">
                <a16:creationId xmlns:a16="http://schemas.microsoft.com/office/drawing/2014/main" id="{B70484C7-13E2-0115-7490-D846DB3F0606}"/>
              </a:ext>
            </a:extLst>
          </p:cNvPr>
          <p:cNvPicPr>
            <a:picLocks noChangeAspect="1"/>
          </p:cNvPicPr>
          <p:nvPr/>
        </p:nvPicPr>
        <p:blipFill>
          <a:blip r:embed="rId2"/>
          <a:stretch>
            <a:fillRect/>
          </a:stretch>
        </p:blipFill>
        <p:spPr>
          <a:xfrm>
            <a:off x="529977" y="1223308"/>
            <a:ext cx="6245536" cy="5167171"/>
          </a:xfrm>
          <a:prstGeom prst="rect">
            <a:avLst/>
          </a:prstGeom>
        </p:spPr>
      </p:pic>
      <p:sp>
        <p:nvSpPr>
          <p:cNvPr id="5" name="TextBox 4">
            <a:extLst>
              <a:ext uri="{FF2B5EF4-FFF2-40B4-BE49-F238E27FC236}">
                <a16:creationId xmlns:a16="http://schemas.microsoft.com/office/drawing/2014/main" id="{D4E2B4DA-1C5B-79DC-796C-0311595BFA06}"/>
              </a:ext>
            </a:extLst>
          </p:cNvPr>
          <p:cNvSpPr txBox="1"/>
          <p:nvPr/>
        </p:nvSpPr>
        <p:spPr>
          <a:xfrm>
            <a:off x="667512" y="6413638"/>
            <a:ext cx="3877665" cy="369332"/>
          </a:xfrm>
          <a:prstGeom prst="rect">
            <a:avLst/>
          </a:prstGeom>
          <a:noFill/>
        </p:spPr>
        <p:txBody>
          <a:bodyPr wrap="none" rtlCol="0">
            <a:spAutoFit/>
          </a:bodyPr>
          <a:lstStyle/>
          <a:p>
            <a:r>
              <a:rPr lang="en-US" dirty="0">
                <a:solidFill>
                  <a:srgbClr val="102649"/>
                </a:solidFill>
              </a:rPr>
              <a:t>(Partial Example of Checklist ) Image1</a:t>
            </a:r>
          </a:p>
        </p:txBody>
      </p:sp>
    </p:spTree>
    <p:extLst>
      <p:ext uri="{BB962C8B-B14F-4D97-AF65-F5344CB8AC3E}">
        <p14:creationId xmlns:p14="http://schemas.microsoft.com/office/powerpoint/2010/main" val="177515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5886B-1479-7EC4-ED5B-B22CAC663D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46015B-C773-1A50-9B41-E313D574706E}"/>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Branch Manager</a:t>
            </a:r>
          </a:p>
        </p:txBody>
      </p:sp>
      <p:sp>
        <p:nvSpPr>
          <p:cNvPr id="3" name="Content Placeholder 2">
            <a:extLst>
              <a:ext uri="{FF2B5EF4-FFF2-40B4-BE49-F238E27FC236}">
                <a16:creationId xmlns:a16="http://schemas.microsoft.com/office/drawing/2014/main" id="{72FA5E47-D499-BE37-E962-4A9493DE26BB}"/>
              </a:ext>
            </a:extLst>
          </p:cNvPr>
          <p:cNvSpPr>
            <a:spLocks noGrp="1"/>
          </p:cNvSpPr>
          <p:nvPr>
            <p:ph idx="1"/>
          </p:nvPr>
        </p:nvSpPr>
        <p:spPr>
          <a:xfrm>
            <a:off x="616226" y="1360294"/>
            <a:ext cx="11218836" cy="4351338"/>
          </a:xfrm>
        </p:spPr>
        <p:txBody>
          <a:bodyPr vert="horz" lIns="91440" tIns="45720" rIns="91440" bIns="45720" rtlCol="0" anchor="t">
            <a:normAutofit/>
          </a:bodyPr>
          <a:lstStyle/>
          <a:p>
            <a:pPr lvl="0">
              <a:buFont typeface="Wingdings" panose="05000000000000000000" pitchFamily="2" charset="2"/>
              <a:buChar char="§"/>
            </a:pPr>
            <a:r>
              <a:rPr lang="en-US" sz="2200" b="1" dirty="0"/>
              <a:t>Name:</a:t>
            </a:r>
            <a:r>
              <a:rPr lang="en-US" sz="2200" dirty="0"/>
              <a:t> Gregory C. Dunbar, AIA, MBA</a:t>
            </a:r>
          </a:p>
          <a:p>
            <a:pPr lvl="0">
              <a:buFont typeface="Wingdings" panose="05000000000000000000" pitchFamily="2" charset="2"/>
              <a:buChar char="§"/>
            </a:pPr>
            <a:r>
              <a:rPr lang="en-US" sz="2200" b="1" dirty="0"/>
              <a:t>Position:</a:t>
            </a:r>
            <a:r>
              <a:rPr lang="en-US" sz="2200" dirty="0"/>
              <a:t> Capital Construction Project Manager (aka Branch Manager)</a:t>
            </a:r>
          </a:p>
          <a:p>
            <a:pPr>
              <a:buFont typeface="Wingdings" panose="05000000000000000000" pitchFamily="2" charset="2"/>
              <a:buChar char="§"/>
            </a:pPr>
            <a:r>
              <a:rPr lang="en-US" sz="2200" b="1" dirty="0"/>
              <a:t>KDE Experience: </a:t>
            </a:r>
            <a:r>
              <a:rPr lang="en-US" sz="2200" dirty="0"/>
              <a:t>16 years</a:t>
            </a:r>
          </a:p>
        </p:txBody>
      </p:sp>
    </p:spTree>
    <p:extLst>
      <p:ext uri="{BB962C8B-B14F-4D97-AF65-F5344CB8AC3E}">
        <p14:creationId xmlns:p14="http://schemas.microsoft.com/office/powerpoint/2010/main" val="684240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1541B-3DBC-11D3-2A9D-8467D07E1176}"/>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FAD3278-9748-C28C-477F-75A7D78F5FE3}"/>
              </a:ext>
            </a:extLst>
          </p:cNvPr>
          <p:cNvSpPr txBox="1">
            <a:spLocks noGrp="1"/>
          </p:cNvSpPr>
          <p:nvPr>
            <p:ph type="title" idx="4294967295"/>
          </p:nvPr>
        </p:nvSpPr>
        <p:spPr>
          <a:xfrm>
            <a:off x="456656"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002060"/>
                </a:solidFill>
              </a:rPr>
              <a:t>Acquisition Tentative Approval Letter</a:t>
            </a:r>
            <a:endParaRPr kumimoji="0" lang="en-US" sz="44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a:extLst>
              <a:ext uri="{FF2B5EF4-FFF2-40B4-BE49-F238E27FC236}">
                <a16:creationId xmlns:a16="http://schemas.microsoft.com/office/drawing/2014/main" id="{C14A32D3-8629-4259-7375-EE5B22D9BD24}"/>
              </a:ext>
            </a:extLst>
          </p:cNvPr>
          <p:cNvSpPr txBox="1"/>
          <p:nvPr/>
        </p:nvSpPr>
        <p:spPr>
          <a:xfrm>
            <a:off x="667512" y="6413638"/>
            <a:ext cx="5236498" cy="369332"/>
          </a:xfrm>
          <a:prstGeom prst="rect">
            <a:avLst/>
          </a:prstGeom>
          <a:noFill/>
        </p:spPr>
        <p:txBody>
          <a:bodyPr wrap="none" rtlCol="0">
            <a:spAutoFit/>
          </a:bodyPr>
          <a:lstStyle/>
          <a:p>
            <a:r>
              <a:rPr lang="en-US" dirty="0">
                <a:solidFill>
                  <a:srgbClr val="102649"/>
                </a:solidFill>
              </a:rPr>
              <a:t>(Partial Example of tentative approval letter) Image2</a:t>
            </a:r>
          </a:p>
        </p:txBody>
      </p:sp>
      <p:pic>
        <p:nvPicPr>
          <p:cNvPr id="6" name="Picture 5">
            <a:extLst>
              <a:ext uri="{FF2B5EF4-FFF2-40B4-BE49-F238E27FC236}">
                <a16:creationId xmlns:a16="http://schemas.microsoft.com/office/drawing/2014/main" id="{0E97677B-8D96-A892-19C0-81B808DF5047}"/>
              </a:ext>
            </a:extLst>
          </p:cNvPr>
          <p:cNvPicPr>
            <a:picLocks noChangeAspect="1"/>
          </p:cNvPicPr>
          <p:nvPr/>
        </p:nvPicPr>
        <p:blipFill>
          <a:blip r:embed="rId2"/>
          <a:stretch>
            <a:fillRect/>
          </a:stretch>
        </p:blipFill>
        <p:spPr>
          <a:xfrm>
            <a:off x="456656" y="1061238"/>
            <a:ext cx="5334462" cy="5265876"/>
          </a:xfrm>
          <a:prstGeom prst="rect">
            <a:avLst/>
          </a:prstGeom>
        </p:spPr>
      </p:pic>
    </p:spTree>
    <p:extLst>
      <p:ext uri="{BB962C8B-B14F-4D97-AF65-F5344CB8AC3E}">
        <p14:creationId xmlns:p14="http://schemas.microsoft.com/office/powerpoint/2010/main" val="1592091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50E9E3-E530-22A5-D95C-A9A967ECEBE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2AF31CC-ED15-E28C-EFF9-B8A8A745EBE7}"/>
              </a:ext>
            </a:extLst>
          </p:cNvPr>
          <p:cNvSpPr txBox="1">
            <a:spLocks noGrp="1"/>
          </p:cNvSpPr>
          <p:nvPr>
            <p:ph type="title" idx="4294967295"/>
          </p:nvPr>
        </p:nvSpPr>
        <p:spPr>
          <a:xfrm>
            <a:off x="417610" y="259696"/>
            <a:ext cx="10972800" cy="96361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dirty="0">
                <a:solidFill>
                  <a:srgbClr val="002060"/>
                </a:solidFill>
              </a:rPr>
              <a:t>Document Uploads “My Document Submissions” </a:t>
            </a:r>
            <a:endParaRPr kumimoji="0" lang="en-US" sz="4000" b="0" i="0" u="none" strike="noStrike" kern="1200" cap="none" spc="0" normalizeH="0" baseline="0" noProof="0" dirty="0">
              <a:ln>
                <a:noFill/>
              </a:ln>
              <a:solidFill>
                <a:srgbClr val="002060"/>
              </a:solidFill>
              <a:effectLst/>
              <a:uLnTx/>
              <a:uFillTx/>
              <a:latin typeface="+mj-lt"/>
              <a:ea typeface="+mj-ea"/>
              <a:cs typeface="+mj-cs"/>
            </a:endParaRPr>
          </a:p>
        </p:txBody>
      </p:sp>
      <p:sp>
        <p:nvSpPr>
          <p:cNvPr id="5" name="TextBox 4">
            <a:extLst>
              <a:ext uri="{FF2B5EF4-FFF2-40B4-BE49-F238E27FC236}">
                <a16:creationId xmlns:a16="http://schemas.microsoft.com/office/drawing/2014/main" id="{F5826DBE-4DA6-C023-005A-7E2ED88D8DCF}"/>
              </a:ext>
            </a:extLst>
          </p:cNvPr>
          <p:cNvSpPr txBox="1"/>
          <p:nvPr/>
        </p:nvSpPr>
        <p:spPr>
          <a:xfrm>
            <a:off x="580885" y="6298135"/>
            <a:ext cx="6851491" cy="369332"/>
          </a:xfrm>
          <a:prstGeom prst="rect">
            <a:avLst/>
          </a:prstGeom>
          <a:noFill/>
        </p:spPr>
        <p:txBody>
          <a:bodyPr wrap="none" rtlCol="0">
            <a:spAutoFit/>
          </a:bodyPr>
          <a:lstStyle/>
          <a:p>
            <a:r>
              <a:rPr lang="en-US" dirty="0">
                <a:solidFill>
                  <a:srgbClr val="102649"/>
                </a:solidFill>
              </a:rPr>
              <a:t>(View of FACPAC Homepage where documents are uploaded) Image3</a:t>
            </a:r>
          </a:p>
        </p:txBody>
      </p:sp>
      <p:pic>
        <p:nvPicPr>
          <p:cNvPr id="26" name="Picture 25" descr="A screenshot of a computer&#10;&#10;AI-generated content may be incorrect.">
            <a:extLst>
              <a:ext uri="{FF2B5EF4-FFF2-40B4-BE49-F238E27FC236}">
                <a16:creationId xmlns:a16="http://schemas.microsoft.com/office/drawing/2014/main" id="{4107DB3C-797D-5ECB-CD4D-949EC08CE3EC}"/>
              </a:ext>
            </a:extLst>
          </p:cNvPr>
          <p:cNvPicPr>
            <a:picLocks noChangeAspect="1"/>
          </p:cNvPicPr>
          <p:nvPr/>
        </p:nvPicPr>
        <p:blipFill>
          <a:blip r:embed="rId2"/>
          <a:stretch>
            <a:fillRect/>
          </a:stretch>
        </p:blipFill>
        <p:spPr>
          <a:xfrm>
            <a:off x="417610" y="1382852"/>
            <a:ext cx="11636748" cy="4092295"/>
          </a:xfrm>
          <a:prstGeom prst="rect">
            <a:avLst/>
          </a:prstGeom>
        </p:spPr>
      </p:pic>
    </p:spTree>
    <p:extLst>
      <p:ext uri="{BB962C8B-B14F-4D97-AF65-F5344CB8AC3E}">
        <p14:creationId xmlns:p14="http://schemas.microsoft.com/office/powerpoint/2010/main" val="4096230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8200" y="705886"/>
            <a:ext cx="10515600" cy="2852737"/>
          </a:xfrm>
        </p:spPr>
        <p:txBody>
          <a:bodyPr anchor="ctr">
            <a:normAutofit/>
          </a:bodyPr>
          <a:lstStyle/>
          <a:p>
            <a:r>
              <a:rPr lang="en-US" sz="4400"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8200" y="3585611"/>
            <a:ext cx="10515600" cy="1804986"/>
          </a:xfrm>
        </p:spPr>
        <p:txBody>
          <a:bodyPr vert="horz" lIns="91440" tIns="45720" rIns="91440" bIns="45720" rtlCol="0" anchor="t">
            <a:normAutofit/>
          </a:bodyPr>
          <a:lstStyle/>
          <a:p>
            <a:r>
              <a:rPr lang="en-US" dirty="0">
                <a:solidFill>
                  <a:schemeClr val="tx1"/>
                </a:solidFill>
              </a:rPr>
              <a:t>If you have any further questions, you may call District Facilities Branch at (502) 564-4326 or email your assigned project manager. </a:t>
            </a:r>
          </a:p>
          <a:p>
            <a:r>
              <a:rPr lang="en-US" dirty="0">
                <a:solidFill>
                  <a:schemeClr val="tx1"/>
                </a:solidFill>
              </a:rPr>
              <a:t>If you are uncertain who to contact, reach out to </a:t>
            </a:r>
            <a:r>
              <a:rPr lang="en-US" b="1" dirty="0">
                <a:solidFill>
                  <a:schemeClr val="tx1"/>
                </a:solidFill>
              </a:rPr>
              <a:t>Tanesha Keene </a:t>
            </a:r>
            <a:r>
              <a:rPr lang="en-US" dirty="0">
                <a:solidFill>
                  <a:schemeClr val="tx1"/>
                </a:solidFill>
              </a:rPr>
              <a:t>at </a:t>
            </a:r>
            <a:r>
              <a:rPr lang="en-US" dirty="0">
                <a:solidFill>
                  <a:schemeClr val="tx1"/>
                </a:solidFill>
                <a:hlinkClick r:id="rId2"/>
              </a:rPr>
              <a:t>tanesha.keene@education.ky.gov</a:t>
            </a:r>
            <a:r>
              <a:rPr lang="en-US" dirty="0">
                <a:solidFill>
                  <a:schemeClr val="tx1"/>
                </a:solidFill>
              </a:rPr>
              <a:t>.</a:t>
            </a:r>
          </a:p>
          <a:p>
            <a:endParaRPr lang="en-US" dirty="0">
              <a:solidFill>
                <a:schemeClr val="tx1"/>
              </a:solidFill>
            </a:endParaRPr>
          </a:p>
        </p:txBody>
      </p:sp>
      <p:sp>
        <p:nvSpPr>
          <p:cNvPr id="6" name="Rectangle 2">
            <a:extLst>
              <a:ext uri="{FF2B5EF4-FFF2-40B4-BE49-F238E27FC236}">
                <a16:creationId xmlns:a16="http://schemas.microsoft.com/office/drawing/2014/main" id="{2B960349-DA6B-4FC3-9F28-24FA5A39884B}"/>
              </a:ext>
            </a:extLst>
          </p:cNvPr>
          <p:cNvSpPr txBox="1">
            <a:spLocks noChangeArrowheads="1"/>
          </p:cNvSpPr>
          <p:nvPr/>
        </p:nvSpPr>
        <p:spPr bwMode="auto">
          <a:xfrm>
            <a:off x="2278063" y="175907"/>
            <a:ext cx="7772400" cy="688975"/>
          </a:xfrm>
          <a:prstGeom prst="rect">
            <a:avLst/>
          </a:prstGeom>
          <a:noFill/>
          <a:ln w="9525">
            <a:noFill/>
            <a:miter lim="800000"/>
            <a:headEnd/>
            <a:tailEnd/>
          </a:ln>
          <a:effectLst/>
        </p:spPr>
        <p:txBody>
          <a:bodyPr anchor="ct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a:lstStyle>
          <a:p>
            <a:pPr eaLnBrk="1" hangingPunct="1">
              <a:defRPr/>
            </a:pPr>
            <a:r>
              <a:rPr lang="en-US" sz="3600" kern="0">
                <a:solidFill>
                  <a:srgbClr val="002060"/>
                </a:solidFill>
                <a:latin typeface="Arial" pitchFamily="34" charset="0"/>
                <a:cs typeface="Times New Roman" pitchFamily="18" charset="0"/>
              </a:rPr>
              <a:t>Questions</a:t>
            </a:r>
          </a:p>
        </p:txBody>
      </p:sp>
    </p:spTree>
    <p:extLst>
      <p:ext uri="{BB962C8B-B14F-4D97-AF65-F5344CB8AC3E}">
        <p14:creationId xmlns:p14="http://schemas.microsoft.com/office/powerpoint/2010/main" val="2929789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2579649" y="597692"/>
            <a:ext cx="9372600" cy="1188520"/>
          </a:xfrm>
        </p:spPr>
        <p:txBody>
          <a:bodyPr vert="horz" lIns="91440" tIns="45720" rIns="91440" bIns="45720" rtlCol="0" anchor="t">
            <a:noAutofit/>
          </a:bodyPr>
          <a:lstStyle/>
          <a:p>
            <a:r>
              <a:rPr lang="en-US" sz="4000" dirty="0"/>
              <a:t>Thank you for your interest and  participation! </a:t>
            </a:r>
            <a:br>
              <a:rPr lang="en-US" sz="4000" dirty="0"/>
            </a:br>
            <a:endParaRPr lang="en-US" sz="3600" u="sng" dirty="0"/>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2579649" y="2752530"/>
            <a:ext cx="9144000" cy="2133599"/>
          </a:xfrm>
        </p:spPr>
        <p:txBody>
          <a:bodyPr>
            <a:normAutofit/>
          </a:bodyPr>
          <a:lstStyle/>
          <a:p>
            <a:r>
              <a:rPr lang="en-US">
                <a:solidFill>
                  <a:srgbClr val="002060"/>
                </a:solidFill>
              </a:rPr>
              <a:t>Kentucky Department of Education (KDE)</a:t>
            </a:r>
          </a:p>
          <a:p>
            <a:r>
              <a:rPr lang="en-US">
                <a:solidFill>
                  <a:srgbClr val="002060"/>
                </a:solidFill>
              </a:rPr>
              <a:t>Office of Finance and Operations (OFO)</a:t>
            </a:r>
          </a:p>
          <a:p>
            <a:r>
              <a:rPr lang="en-US">
                <a:solidFill>
                  <a:srgbClr val="002060"/>
                </a:solidFill>
              </a:rPr>
              <a:t>Division of District Support (DDS)</a:t>
            </a:r>
          </a:p>
          <a:p>
            <a:r>
              <a:rPr lang="en-US">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2579649"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002060"/>
                </a:solidFill>
              </a:rPr>
              <a:t>October 23, 2025</a:t>
            </a:r>
          </a:p>
        </p:txBody>
      </p:sp>
      <p:sp>
        <p:nvSpPr>
          <p:cNvPr id="5" name="TextBox 4">
            <a:extLst>
              <a:ext uri="{FF2B5EF4-FFF2-40B4-BE49-F238E27FC236}">
                <a16:creationId xmlns:a16="http://schemas.microsoft.com/office/drawing/2014/main" id="{A52164EC-DB7F-8B68-F061-C43239B63262}"/>
              </a:ext>
            </a:extLst>
          </p:cNvPr>
          <p:cNvSpPr txBox="1"/>
          <p:nvPr/>
        </p:nvSpPr>
        <p:spPr>
          <a:xfrm>
            <a:off x="1639415" y="1923864"/>
            <a:ext cx="1031283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200" dirty="0">
                <a:solidFill>
                  <a:srgbClr val="102649"/>
                </a:solidFill>
                <a:latin typeface="Franklin Gothic Medium"/>
              </a:rPr>
              <a:t>Please join us for Property Part II on November 20th </a:t>
            </a:r>
            <a:endParaRPr lang="en-US" sz="3200" b="1" i="1" dirty="0"/>
          </a:p>
        </p:txBody>
      </p:sp>
    </p:spTree>
    <p:extLst>
      <p:ext uri="{BB962C8B-B14F-4D97-AF65-F5344CB8AC3E}">
        <p14:creationId xmlns:p14="http://schemas.microsoft.com/office/powerpoint/2010/main" val="3374819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A57B-ED14-C36F-1BC3-1BBC23C73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9ADF7-6279-EA52-CCC9-320C692D40AF}"/>
              </a:ext>
            </a:extLst>
          </p:cNvPr>
          <p:cNvSpPr>
            <a:spLocks noGrp="1"/>
          </p:cNvSpPr>
          <p:nvPr>
            <p:ph type="title"/>
          </p:nvPr>
        </p:nvSpPr>
        <p:spPr>
          <a:xfrm>
            <a:off x="0" y="34731"/>
            <a:ext cx="12192000" cy="1325563"/>
          </a:xfrm>
        </p:spPr>
        <p:txBody>
          <a:bodyPr>
            <a:normAutofit/>
          </a:bodyPr>
          <a:lstStyle/>
          <a:p>
            <a:pPr algn="ctr"/>
            <a:r>
              <a:rPr lang="en-US" sz="4000" dirty="0">
                <a:solidFill>
                  <a:srgbClr val="102649"/>
                </a:solidFill>
              </a:rPr>
              <a:t>DFB – Personnel Introductions – Project Manager</a:t>
            </a:r>
          </a:p>
        </p:txBody>
      </p:sp>
      <p:sp>
        <p:nvSpPr>
          <p:cNvPr id="3" name="Content Placeholder 2">
            <a:extLst>
              <a:ext uri="{FF2B5EF4-FFF2-40B4-BE49-F238E27FC236}">
                <a16:creationId xmlns:a16="http://schemas.microsoft.com/office/drawing/2014/main" id="{BE2F7B37-9A00-33CB-6370-5285E9E63A59}"/>
              </a:ext>
            </a:extLst>
          </p:cNvPr>
          <p:cNvSpPr>
            <a:spLocks noGrp="1"/>
          </p:cNvSpPr>
          <p:nvPr>
            <p:ph idx="1"/>
          </p:nvPr>
        </p:nvSpPr>
        <p:spPr>
          <a:xfrm>
            <a:off x="616226" y="1053202"/>
            <a:ext cx="11218836" cy="1332094"/>
          </a:xfrm>
        </p:spPr>
        <p:txBody>
          <a:bodyPr vert="horz" lIns="91440" tIns="45720" rIns="91440" bIns="45720" rtlCol="0" anchor="t">
            <a:normAutofit/>
          </a:bodyPr>
          <a:lstStyle/>
          <a:p>
            <a:pPr>
              <a:buFont typeface="Wingdings" panose="05000000000000000000" pitchFamily="2" charset="2"/>
              <a:buChar char="§"/>
            </a:pPr>
            <a:r>
              <a:rPr lang="en-US" sz="2200" b="1" dirty="0"/>
              <a:t>Name:</a:t>
            </a:r>
            <a:r>
              <a:rPr lang="en-US" sz="2200" dirty="0"/>
              <a:t> Gary T. Leist, AIA, LEED AP</a:t>
            </a:r>
          </a:p>
          <a:p>
            <a:pPr>
              <a:buFont typeface="Wingdings" panose="05000000000000000000" pitchFamily="2" charset="2"/>
              <a:buChar char="§"/>
            </a:pPr>
            <a:r>
              <a:rPr lang="en-US" sz="2200" b="1" dirty="0"/>
              <a:t>Position:</a:t>
            </a:r>
            <a:r>
              <a:rPr lang="en-US" sz="2200" dirty="0"/>
              <a:t> Capital Construction Project Administrator (aka Project Manager)</a:t>
            </a:r>
          </a:p>
          <a:p>
            <a:pPr>
              <a:buFont typeface="Wingdings" panose="05000000000000000000" pitchFamily="2" charset="2"/>
              <a:buChar char="§"/>
            </a:pPr>
            <a:r>
              <a:rPr lang="en-US" sz="2000" b="1" dirty="0"/>
              <a:t>KDE Experience: </a:t>
            </a:r>
            <a:r>
              <a:rPr lang="en-US" sz="2000" dirty="0"/>
              <a:t>16 years</a:t>
            </a:r>
          </a:p>
        </p:txBody>
      </p:sp>
      <p:sp>
        <p:nvSpPr>
          <p:cNvPr id="7" name="Content Placeholder 2">
            <a:extLst>
              <a:ext uri="{FF2B5EF4-FFF2-40B4-BE49-F238E27FC236}">
                <a16:creationId xmlns:a16="http://schemas.microsoft.com/office/drawing/2014/main" id="{0D0202B6-BE30-4F81-F40C-B5FCB58DCF9C}"/>
              </a:ext>
            </a:extLst>
          </p:cNvPr>
          <p:cNvSpPr txBox="1">
            <a:spLocks/>
          </p:cNvSpPr>
          <p:nvPr/>
        </p:nvSpPr>
        <p:spPr>
          <a:xfrm>
            <a:off x="617339" y="2388379"/>
            <a:ext cx="2858728" cy="36198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Augusta Ind. </a:t>
            </a:r>
          </a:p>
          <a:p>
            <a:pPr marL="0" indent="0">
              <a:lnSpc>
                <a:spcPct val="100000"/>
              </a:lnSpc>
              <a:spcBef>
                <a:spcPts val="0"/>
              </a:spcBef>
              <a:buNone/>
            </a:pPr>
            <a:r>
              <a:rPr lang="en-US" sz="2000"/>
              <a:t>Bardstown Ind. Beechwood Ind. Bellevue Ind. </a:t>
            </a:r>
          </a:p>
          <a:p>
            <a:pPr marL="0" indent="0">
              <a:lnSpc>
                <a:spcPct val="100000"/>
              </a:lnSpc>
              <a:spcBef>
                <a:spcPts val="0"/>
              </a:spcBef>
              <a:buNone/>
            </a:pPr>
            <a:r>
              <a:rPr lang="en-US" sz="2000"/>
              <a:t>Boone Co.</a:t>
            </a:r>
          </a:p>
          <a:p>
            <a:pPr marL="0" indent="0">
              <a:lnSpc>
                <a:spcPct val="100000"/>
              </a:lnSpc>
              <a:spcBef>
                <a:spcPts val="0"/>
              </a:spcBef>
              <a:buNone/>
            </a:pPr>
            <a:r>
              <a:rPr lang="en-US" sz="2000"/>
              <a:t>Bowling Green Ind. Bracken Co.</a:t>
            </a:r>
          </a:p>
          <a:p>
            <a:pPr marL="0" indent="0">
              <a:lnSpc>
                <a:spcPct val="100000"/>
              </a:lnSpc>
              <a:spcBef>
                <a:spcPts val="0"/>
              </a:spcBef>
              <a:buNone/>
            </a:pPr>
            <a:r>
              <a:rPr lang="en-US" sz="2000"/>
              <a:t>Caldwell Co.</a:t>
            </a:r>
          </a:p>
          <a:p>
            <a:pPr marL="0" indent="0">
              <a:lnSpc>
                <a:spcPct val="100000"/>
              </a:lnSpc>
              <a:spcBef>
                <a:spcPts val="0"/>
              </a:spcBef>
              <a:buNone/>
            </a:pPr>
            <a:r>
              <a:rPr lang="en-US" sz="2000"/>
              <a:t>Campbell Co. </a:t>
            </a:r>
          </a:p>
          <a:p>
            <a:pPr marL="0" indent="0">
              <a:lnSpc>
                <a:spcPct val="100000"/>
              </a:lnSpc>
              <a:spcBef>
                <a:spcPts val="0"/>
              </a:spcBef>
              <a:buNone/>
            </a:pPr>
            <a:r>
              <a:rPr lang="en-US" sz="2000"/>
              <a:t>Covington Ind.</a:t>
            </a:r>
          </a:p>
          <a:p>
            <a:pPr marL="0" indent="0">
              <a:lnSpc>
                <a:spcPct val="120000"/>
              </a:lnSpc>
              <a:spcBef>
                <a:spcPts val="0"/>
              </a:spcBef>
              <a:buNone/>
            </a:pPr>
            <a:endParaRPr lang="en-US" sz="2000"/>
          </a:p>
          <a:p>
            <a:pPr indent="0">
              <a:lnSpc>
                <a:spcPct val="120000"/>
              </a:lnSpc>
              <a:spcBef>
                <a:spcPts val="0"/>
              </a:spcBef>
            </a:pPr>
            <a:endParaRPr lang="en-US" sz="2200"/>
          </a:p>
        </p:txBody>
      </p:sp>
      <p:sp>
        <p:nvSpPr>
          <p:cNvPr id="4" name="Content Placeholder 2">
            <a:extLst>
              <a:ext uri="{FF2B5EF4-FFF2-40B4-BE49-F238E27FC236}">
                <a16:creationId xmlns:a16="http://schemas.microsoft.com/office/drawing/2014/main" id="{6FBE7336-585A-9951-D2C1-DB393EA9EAED}"/>
              </a:ext>
            </a:extLst>
          </p:cNvPr>
          <p:cNvSpPr txBox="1">
            <a:spLocks/>
          </p:cNvSpPr>
          <p:nvPr/>
        </p:nvSpPr>
        <p:spPr>
          <a:xfrm>
            <a:off x="3227154" y="2381514"/>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Dawson Springs Ind. Dayton Ind.</a:t>
            </a:r>
            <a:endParaRPr lang="en-US" sz="2000"/>
          </a:p>
          <a:p>
            <a:pPr indent="0">
              <a:lnSpc>
                <a:spcPct val="100000"/>
              </a:lnSpc>
              <a:spcBef>
                <a:spcPts val="0"/>
              </a:spcBef>
              <a:buNone/>
            </a:pPr>
            <a:r>
              <a:rPr lang="en-US" sz="2000">
                <a:ea typeface="+mn-lt"/>
                <a:cs typeface="+mn-lt"/>
              </a:rPr>
              <a:t>Edmonson Co.</a:t>
            </a:r>
          </a:p>
          <a:p>
            <a:pPr indent="0">
              <a:lnSpc>
                <a:spcPct val="100000"/>
              </a:lnSpc>
              <a:spcBef>
                <a:spcPts val="0"/>
              </a:spcBef>
              <a:buNone/>
            </a:pPr>
            <a:r>
              <a:rPr lang="en-US" sz="2000">
                <a:ea typeface="+mn-lt"/>
                <a:cs typeface="+mn-lt"/>
              </a:rPr>
              <a:t>Erlanger - Elsmere Ind.</a:t>
            </a:r>
          </a:p>
          <a:p>
            <a:pPr indent="0">
              <a:lnSpc>
                <a:spcPct val="100000"/>
              </a:lnSpc>
              <a:spcBef>
                <a:spcPts val="0"/>
              </a:spcBef>
              <a:buNone/>
            </a:pPr>
            <a:r>
              <a:rPr lang="en-US" sz="2000">
                <a:ea typeface="+mn-lt"/>
                <a:cs typeface="+mn-lt"/>
              </a:rPr>
              <a:t>Fort Thomas Ind. </a:t>
            </a:r>
          </a:p>
          <a:p>
            <a:pPr indent="0">
              <a:lnSpc>
                <a:spcPct val="100000"/>
              </a:lnSpc>
              <a:spcBef>
                <a:spcPts val="0"/>
              </a:spcBef>
              <a:buNone/>
            </a:pPr>
            <a:r>
              <a:rPr lang="en-US" sz="2000">
                <a:ea typeface="+mn-lt"/>
                <a:cs typeface="+mn-lt"/>
              </a:rPr>
              <a:t>Garrard Co.</a:t>
            </a:r>
            <a:endParaRPr lang="en-US" sz="2000"/>
          </a:p>
          <a:p>
            <a:pPr indent="0">
              <a:lnSpc>
                <a:spcPct val="100000"/>
              </a:lnSpc>
              <a:spcBef>
                <a:spcPts val="0"/>
              </a:spcBef>
              <a:buNone/>
            </a:pPr>
            <a:r>
              <a:rPr lang="en-US" sz="2000">
                <a:ea typeface="+mn-lt"/>
                <a:cs typeface="+mn-lt"/>
              </a:rPr>
              <a:t>Grant Co.</a:t>
            </a:r>
          </a:p>
          <a:p>
            <a:pPr indent="0">
              <a:lnSpc>
                <a:spcPct val="100000"/>
              </a:lnSpc>
              <a:spcBef>
                <a:spcPts val="0"/>
              </a:spcBef>
              <a:buNone/>
            </a:pPr>
            <a:r>
              <a:rPr lang="en-US" sz="2000">
                <a:ea typeface="+mn-lt"/>
                <a:cs typeface="+mn-lt"/>
              </a:rPr>
              <a:t>Grayson Co.,</a:t>
            </a:r>
            <a:endParaRPr lang="en-US" sz="2000"/>
          </a:p>
          <a:p>
            <a:pPr indent="0">
              <a:lnSpc>
                <a:spcPct val="100000"/>
              </a:lnSpc>
              <a:spcBef>
                <a:spcPts val="0"/>
              </a:spcBef>
              <a:buNone/>
            </a:pPr>
            <a:r>
              <a:rPr lang="en-US" sz="2000">
                <a:ea typeface="+mn-lt"/>
                <a:cs typeface="+mn-lt"/>
              </a:rPr>
              <a:t>Hopkins Co.</a:t>
            </a:r>
          </a:p>
          <a:p>
            <a:pPr indent="0">
              <a:lnSpc>
                <a:spcPct val="100000"/>
              </a:lnSpc>
              <a:spcBef>
                <a:spcPts val="0"/>
              </a:spcBef>
              <a:buNone/>
            </a:pPr>
            <a:r>
              <a:rPr lang="en-US" sz="2000">
                <a:ea typeface="+mn-lt"/>
                <a:cs typeface="+mn-lt"/>
              </a:rPr>
              <a:t>Jackson Co.</a:t>
            </a:r>
          </a:p>
          <a:p>
            <a:pPr indent="0">
              <a:lnSpc>
                <a:spcPct val="100000"/>
              </a:lnSpc>
              <a:spcBef>
                <a:spcPts val="0"/>
              </a:spcBef>
              <a:buNone/>
            </a:pPr>
            <a:r>
              <a:rPr lang="en-US" sz="2000">
                <a:ea typeface="+mn-lt"/>
                <a:cs typeface="+mn-lt"/>
              </a:rPr>
              <a:t>Kenton Co.</a:t>
            </a:r>
          </a:p>
          <a:p>
            <a:pPr marL="0" indent="0">
              <a:lnSpc>
                <a:spcPct val="100000"/>
              </a:lnSpc>
              <a:spcBef>
                <a:spcPts val="0"/>
              </a:spcBef>
              <a:buNone/>
            </a:pPr>
            <a:endParaRPr lang="en-US" sz="2200"/>
          </a:p>
          <a:p>
            <a:pPr marL="0" indent="0">
              <a:lnSpc>
                <a:spcPct val="100000"/>
              </a:lnSpc>
              <a:spcBef>
                <a:spcPts val="0"/>
              </a:spcBef>
              <a:buNone/>
            </a:pPr>
            <a:endParaRPr lang="en-US" sz="2200"/>
          </a:p>
          <a:p>
            <a:pPr indent="0">
              <a:lnSpc>
                <a:spcPct val="100000"/>
              </a:lnSpc>
              <a:spcBef>
                <a:spcPts val="0"/>
              </a:spcBef>
            </a:pPr>
            <a:endParaRPr lang="en-US" sz="2200"/>
          </a:p>
        </p:txBody>
      </p:sp>
      <p:sp>
        <p:nvSpPr>
          <p:cNvPr id="5" name="Content Placeholder 2">
            <a:extLst>
              <a:ext uri="{FF2B5EF4-FFF2-40B4-BE49-F238E27FC236}">
                <a16:creationId xmlns:a16="http://schemas.microsoft.com/office/drawing/2014/main" id="{69F85B01-AFF9-D706-3828-93E7606F73EC}"/>
              </a:ext>
            </a:extLst>
          </p:cNvPr>
          <p:cNvSpPr txBox="1">
            <a:spLocks/>
          </p:cNvSpPr>
          <p:nvPr/>
        </p:nvSpPr>
        <p:spPr>
          <a:xfrm>
            <a:off x="6090336" y="2381515"/>
            <a:ext cx="286559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Lewis Co.</a:t>
            </a:r>
            <a:endParaRPr lang="en-US"/>
          </a:p>
          <a:p>
            <a:pPr marL="0" indent="0">
              <a:lnSpc>
                <a:spcPct val="100000"/>
              </a:lnSpc>
              <a:spcBef>
                <a:spcPts val="0"/>
              </a:spcBef>
              <a:buNone/>
            </a:pPr>
            <a:r>
              <a:rPr lang="en-US" sz="2000"/>
              <a:t>Livingston Co.</a:t>
            </a:r>
          </a:p>
          <a:p>
            <a:pPr marL="0" indent="0">
              <a:lnSpc>
                <a:spcPct val="100000"/>
              </a:lnSpc>
              <a:spcBef>
                <a:spcPts val="0"/>
              </a:spcBef>
              <a:buNone/>
            </a:pPr>
            <a:r>
              <a:rPr lang="en-US" sz="2000"/>
              <a:t>Ludlow Ind.</a:t>
            </a:r>
          </a:p>
          <a:p>
            <a:pPr marL="0" indent="0">
              <a:lnSpc>
                <a:spcPct val="100000"/>
              </a:lnSpc>
              <a:spcBef>
                <a:spcPts val="0"/>
              </a:spcBef>
              <a:buNone/>
            </a:pPr>
            <a:r>
              <a:rPr lang="en-US" sz="2000"/>
              <a:t>Martin Co.</a:t>
            </a:r>
          </a:p>
          <a:p>
            <a:pPr marL="0" indent="0">
              <a:lnSpc>
                <a:spcPct val="100000"/>
              </a:lnSpc>
              <a:spcBef>
                <a:spcPts val="0"/>
              </a:spcBef>
              <a:buNone/>
            </a:pPr>
            <a:r>
              <a:rPr lang="en-US" sz="2000"/>
              <a:t>Mason Co.</a:t>
            </a:r>
          </a:p>
          <a:p>
            <a:pPr marL="0" indent="0">
              <a:lnSpc>
                <a:spcPct val="100000"/>
              </a:lnSpc>
              <a:spcBef>
                <a:spcPts val="0"/>
              </a:spcBef>
              <a:buNone/>
            </a:pPr>
            <a:r>
              <a:rPr lang="en-US" sz="2000"/>
              <a:t>Meade Co. </a:t>
            </a:r>
          </a:p>
          <a:p>
            <a:pPr marL="0" indent="0">
              <a:lnSpc>
                <a:spcPct val="100000"/>
              </a:lnSpc>
              <a:spcBef>
                <a:spcPts val="0"/>
              </a:spcBef>
              <a:buNone/>
            </a:pPr>
            <a:r>
              <a:rPr lang="en-US" sz="2000"/>
              <a:t>Muhlenberg Co. </a:t>
            </a:r>
          </a:p>
          <a:p>
            <a:pPr marL="0" indent="0">
              <a:lnSpc>
                <a:spcPct val="100000"/>
              </a:lnSpc>
              <a:spcBef>
                <a:spcPts val="0"/>
              </a:spcBef>
              <a:buNone/>
            </a:pPr>
            <a:r>
              <a:rPr lang="en-US" sz="2000"/>
              <a:t>Nelson Co.</a:t>
            </a:r>
            <a:endParaRPr lang="en-US"/>
          </a:p>
          <a:p>
            <a:pPr marL="0" indent="0">
              <a:lnSpc>
                <a:spcPct val="100000"/>
              </a:lnSpc>
              <a:spcBef>
                <a:spcPts val="0"/>
              </a:spcBef>
              <a:buNone/>
            </a:pPr>
            <a:r>
              <a:rPr lang="en-US" sz="2000"/>
              <a:t>Newport Ind.</a:t>
            </a:r>
          </a:p>
          <a:p>
            <a:pPr marL="0" indent="0">
              <a:lnSpc>
                <a:spcPct val="100000"/>
              </a:lnSpc>
              <a:spcBef>
                <a:spcPts val="0"/>
              </a:spcBef>
              <a:buNone/>
            </a:pPr>
            <a:r>
              <a:rPr lang="en-US" sz="2000"/>
              <a:t>Oldham Co.</a:t>
            </a:r>
          </a:p>
          <a:p>
            <a:pPr marL="0" indent="0">
              <a:lnSpc>
                <a:spcPct val="100000"/>
              </a:lnSpc>
              <a:spcBef>
                <a:spcPts val="0"/>
              </a:spcBef>
              <a:buNone/>
            </a:pPr>
            <a:r>
              <a:rPr lang="en-US" sz="2000"/>
              <a:t>Owen Co.</a:t>
            </a:r>
          </a:p>
          <a:p>
            <a:pPr marL="0" indent="0">
              <a:lnSpc>
                <a:spcPct val="100000"/>
              </a:lnSpc>
              <a:spcBef>
                <a:spcPts val="0"/>
              </a:spcBef>
              <a:buNone/>
            </a:pPr>
            <a:endParaRPr lang="en-US" sz="2000"/>
          </a:p>
          <a:p>
            <a:pPr marL="0" indent="0">
              <a:lnSpc>
                <a:spcPct val="100000"/>
              </a:lnSpc>
              <a:spcBef>
                <a:spcPts val="0"/>
              </a:spcBef>
              <a:buNone/>
            </a:pPr>
            <a:endParaRPr lang="en-US" sz="2000"/>
          </a:p>
          <a:p>
            <a:pPr indent="0">
              <a:lnSpc>
                <a:spcPct val="100000"/>
              </a:lnSpc>
              <a:spcBef>
                <a:spcPts val="0"/>
              </a:spcBef>
            </a:pPr>
            <a:endParaRPr lang="en-US" sz="2000"/>
          </a:p>
        </p:txBody>
      </p:sp>
      <p:sp>
        <p:nvSpPr>
          <p:cNvPr id="6" name="Content Placeholder 2">
            <a:extLst>
              <a:ext uri="{FF2B5EF4-FFF2-40B4-BE49-F238E27FC236}">
                <a16:creationId xmlns:a16="http://schemas.microsoft.com/office/drawing/2014/main" id="{EF378010-3311-494A-B8C1-BA2983D92C42}"/>
              </a:ext>
            </a:extLst>
          </p:cNvPr>
          <p:cNvSpPr txBox="1">
            <a:spLocks/>
          </p:cNvSpPr>
          <p:nvPr/>
        </p:nvSpPr>
        <p:spPr>
          <a:xfrm>
            <a:off x="8949342" y="2381514"/>
            <a:ext cx="2890172" cy="36243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Pendleton Co.</a:t>
            </a:r>
            <a:endParaRPr lang="en-US"/>
          </a:p>
          <a:p>
            <a:pPr marL="0" indent="0">
              <a:lnSpc>
                <a:spcPct val="100000"/>
              </a:lnSpc>
              <a:spcBef>
                <a:spcPts val="0"/>
              </a:spcBef>
              <a:buNone/>
            </a:pPr>
            <a:r>
              <a:rPr lang="en-US" sz="2000"/>
              <a:t>Pike Co.</a:t>
            </a:r>
          </a:p>
          <a:p>
            <a:pPr marL="0" indent="0">
              <a:lnSpc>
                <a:spcPct val="100000"/>
              </a:lnSpc>
              <a:spcBef>
                <a:spcPts val="0"/>
              </a:spcBef>
              <a:buNone/>
            </a:pPr>
            <a:r>
              <a:rPr lang="en-US" sz="2000"/>
              <a:t>Pikeville Ind.</a:t>
            </a:r>
          </a:p>
          <a:p>
            <a:pPr marL="0" indent="0">
              <a:lnSpc>
                <a:spcPct val="100000"/>
              </a:lnSpc>
              <a:spcBef>
                <a:spcPts val="0"/>
              </a:spcBef>
              <a:buNone/>
            </a:pPr>
            <a:r>
              <a:rPr lang="en-US" sz="2000"/>
              <a:t>Scott Co.</a:t>
            </a:r>
          </a:p>
          <a:p>
            <a:pPr marL="0" indent="0">
              <a:lnSpc>
                <a:spcPct val="100000"/>
              </a:lnSpc>
              <a:spcBef>
                <a:spcPts val="0"/>
              </a:spcBef>
              <a:buNone/>
            </a:pPr>
            <a:r>
              <a:rPr lang="en-US" sz="2000"/>
              <a:t>Southgate Ind.</a:t>
            </a:r>
          </a:p>
          <a:p>
            <a:pPr marL="0" indent="0">
              <a:lnSpc>
                <a:spcPct val="100000"/>
              </a:lnSpc>
              <a:spcBef>
                <a:spcPts val="0"/>
              </a:spcBef>
              <a:buNone/>
            </a:pPr>
            <a:r>
              <a:rPr lang="en-US" sz="2000"/>
              <a:t>Trigg Co.</a:t>
            </a:r>
          </a:p>
          <a:p>
            <a:pPr marL="0" indent="0">
              <a:lnSpc>
                <a:spcPct val="100000"/>
              </a:lnSpc>
              <a:spcBef>
                <a:spcPts val="0"/>
              </a:spcBef>
              <a:buNone/>
            </a:pPr>
            <a:r>
              <a:rPr lang="en-US" sz="2000"/>
              <a:t>Trimble Co.</a:t>
            </a:r>
          </a:p>
          <a:p>
            <a:pPr marL="0" indent="0">
              <a:lnSpc>
                <a:spcPct val="100000"/>
              </a:lnSpc>
              <a:spcBef>
                <a:spcPts val="0"/>
              </a:spcBef>
              <a:buNone/>
            </a:pPr>
            <a:r>
              <a:rPr lang="en-US" sz="2000"/>
              <a:t>Walton - Verona Ind. Warren Co. </a:t>
            </a:r>
          </a:p>
          <a:p>
            <a:pPr marL="0" indent="0">
              <a:lnSpc>
                <a:spcPct val="100000"/>
              </a:lnSpc>
              <a:spcBef>
                <a:spcPts val="0"/>
              </a:spcBef>
              <a:buNone/>
            </a:pPr>
            <a:r>
              <a:rPr lang="en-US" sz="2000"/>
              <a:t>Williamstown Ind. Woodford Co.</a:t>
            </a:r>
            <a:endParaRPr lang="en-US"/>
          </a:p>
          <a:p>
            <a:pPr marL="0" indent="0">
              <a:lnSpc>
                <a:spcPct val="100000"/>
              </a:lnSpc>
              <a:spcBef>
                <a:spcPts val="0"/>
              </a:spcBef>
              <a:buNone/>
            </a:pPr>
            <a:endParaRPr lang="en-US" sz="2000"/>
          </a:p>
          <a:p>
            <a:pPr indent="0">
              <a:lnSpc>
                <a:spcPct val="100000"/>
              </a:lnSpc>
              <a:spcBef>
                <a:spcPts val="0"/>
              </a:spcBef>
            </a:pPr>
            <a:endParaRPr lang="en-US" sz="2000"/>
          </a:p>
        </p:txBody>
      </p:sp>
    </p:spTree>
    <p:extLst>
      <p:ext uri="{BB962C8B-B14F-4D97-AF65-F5344CB8AC3E}">
        <p14:creationId xmlns:p14="http://schemas.microsoft.com/office/powerpoint/2010/main" val="1819720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F4909-1899-1312-2B63-724FEA9BB1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4EB0B0-6F94-4B7D-DCF8-4F98BB61FBAE}"/>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6F800107-2C75-A736-7CA2-8F93BE9EE24A}"/>
              </a:ext>
            </a:extLst>
          </p:cNvPr>
          <p:cNvSpPr>
            <a:spLocks noGrp="1"/>
          </p:cNvSpPr>
          <p:nvPr>
            <p:ph idx="1"/>
          </p:nvPr>
        </p:nvSpPr>
        <p:spPr>
          <a:xfrm>
            <a:off x="626165" y="988452"/>
            <a:ext cx="11208897" cy="1360848"/>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Marcus Highland, AIA</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9 years</a:t>
            </a:r>
          </a:p>
          <a:p>
            <a:endParaRPr lang="en-US" sz="2200" dirty="0"/>
          </a:p>
          <a:p>
            <a:pPr marL="0" indent="0">
              <a:buNone/>
            </a:pPr>
            <a:endParaRPr lang="en-US" sz="2200" dirty="0"/>
          </a:p>
        </p:txBody>
      </p:sp>
      <p:sp>
        <p:nvSpPr>
          <p:cNvPr id="8" name="Content Placeholder 2">
            <a:extLst>
              <a:ext uri="{FF2B5EF4-FFF2-40B4-BE49-F238E27FC236}">
                <a16:creationId xmlns:a16="http://schemas.microsoft.com/office/drawing/2014/main" id="{B794A30A-901C-18FF-F59D-6E51CF8491CA}"/>
              </a:ext>
            </a:extLst>
          </p:cNvPr>
          <p:cNvSpPr txBox="1">
            <a:spLocks/>
          </p:cNvSpPr>
          <p:nvPr/>
        </p:nvSpPr>
        <p:spPr>
          <a:xfrm>
            <a:off x="626125" y="2344611"/>
            <a:ext cx="242019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Barbourville Ind. </a:t>
            </a:r>
            <a:endParaRPr lang="en-US"/>
          </a:p>
          <a:p>
            <a:pPr marL="0" indent="0">
              <a:lnSpc>
                <a:spcPct val="100000"/>
              </a:lnSpc>
              <a:spcBef>
                <a:spcPts val="0"/>
              </a:spcBef>
              <a:buNone/>
            </a:pPr>
            <a:r>
              <a:rPr lang="en-US" sz="2000"/>
              <a:t>Berea Ind.</a:t>
            </a:r>
          </a:p>
          <a:p>
            <a:pPr marL="0" indent="0">
              <a:lnSpc>
                <a:spcPct val="100000"/>
              </a:lnSpc>
              <a:spcBef>
                <a:spcPts val="0"/>
              </a:spcBef>
              <a:buNone/>
            </a:pPr>
            <a:r>
              <a:rPr lang="en-US" sz="2000"/>
              <a:t>Boyle Co.</a:t>
            </a:r>
          </a:p>
          <a:p>
            <a:pPr marL="0" indent="0">
              <a:lnSpc>
                <a:spcPct val="100000"/>
              </a:lnSpc>
              <a:spcBef>
                <a:spcPts val="0"/>
              </a:spcBef>
              <a:buNone/>
            </a:pPr>
            <a:r>
              <a:rPr lang="en-US" sz="2000"/>
              <a:t>Breckinridge Co. Calloway Co.</a:t>
            </a:r>
          </a:p>
          <a:p>
            <a:pPr marL="0" indent="0">
              <a:lnSpc>
                <a:spcPct val="100000"/>
              </a:lnSpc>
              <a:spcBef>
                <a:spcPts val="0"/>
              </a:spcBef>
              <a:buNone/>
            </a:pPr>
            <a:r>
              <a:rPr lang="en-US" sz="2000"/>
              <a:t>Carroll Co.</a:t>
            </a:r>
          </a:p>
          <a:p>
            <a:pPr marL="0" indent="0">
              <a:lnSpc>
                <a:spcPct val="100000"/>
              </a:lnSpc>
              <a:spcBef>
                <a:spcPts val="0"/>
              </a:spcBef>
              <a:buNone/>
            </a:pPr>
            <a:r>
              <a:rPr lang="en-US" sz="2000"/>
              <a:t>Carter Co.</a:t>
            </a:r>
          </a:p>
          <a:p>
            <a:pPr marL="0" indent="0">
              <a:lnSpc>
                <a:spcPct val="100000"/>
              </a:lnSpc>
              <a:spcBef>
                <a:spcPts val="0"/>
              </a:spcBef>
              <a:buNone/>
            </a:pPr>
            <a:r>
              <a:rPr lang="en-US" sz="2000"/>
              <a:t>Clinton Co.</a:t>
            </a:r>
          </a:p>
          <a:p>
            <a:pPr marL="0" indent="0">
              <a:lnSpc>
                <a:spcPct val="100000"/>
              </a:lnSpc>
              <a:spcBef>
                <a:spcPts val="0"/>
              </a:spcBef>
              <a:buNone/>
            </a:pPr>
            <a:r>
              <a:rPr lang="en-US" sz="2000" err="1"/>
              <a:t>Cloverport</a:t>
            </a:r>
            <a:r>
              <a:rPr lang="en-US" sz="2000"/>
              <a:t> Ind. Crittenden Co. Danville Ind.</a:t>
            </a:r>
          </a:p>
          <a:p>
            <a:pPr>
              <a:lnSpc>
                <a:spcPct val="0"/>
              </a:lnSpc>
              <a:spcBef>
                <a:spcPts val="0"/>
              </a:spcBef>
            </a:pPr>
            <a:endParaRPr lang="en-US" sz="2000"/>
          </a:p>
        </p:txBody>
      </p:sp>
      <p:sp>
        <p:nvSpPr>
          <p:cNvPr id="4" name="Content Placeholder 2">
            <a:extLst>
              <a:ext uri="{FF2B5EF4-FFF2-40B4-BE49-F238E27FC236}">
                <a16:creationId xmlns:a16="http://schemas.microsoft.com/office/drawing/2014/main" id="{2D4E2FCC-FAB3-ACE6-479B-6CF3D05B39FE}"/>
              </a:ext>
            </a:extLst>
          </p:cNvPr>
          <p:cNvSpPr txBox="1">
            <a:spLocks/>
          </p:cNvSpPr>
          <p:nvPr/>
        </p:nvSpPr>
        <p:spPr>
          <a:xfrm>
            <a:off x="3208338" y="2344610"/>
            <a:ext cx="2294935" cy="33526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Eminence Ind.</a:t>
            </a:r>
            <a:endParaRPr lang="en-US"/>
          </a:p>
          <a:p>
            <a:pPr marL="0" indent="0">
              <a:lnSpc>
                <a:spcPct val="100000"/>
              </a:lnSpc>
              <a:spcBef>
                <a:spcPts val="0"/>
              </a:spcBef>
              <a:buNone/>
            </a:pPr>
            <a:r>
              <a:rPr lang="en-US" sz="2000"/>
              <a:t>Floyd Co.</a:t>
            </a:r>
          </a:p>
          <a:p>
            <a:pPr marL="0" indent="0">
              <a:lnSpc>
                <a:spcPct val="100000"/>
              </a:lnSpc>
              <a:spcBef>
                <a:spcPts val="0"/>
              </a:spcBef>
              <a:buNone/>
            </a:pPr>
            <a:r>
              <a:rPr lang="en-US" sz="2000"/>
              <a:t>Frankfort Ind.</a:t>
            </a:r>
          </a:p>
          <a:p>
            <a:pPr marL="0" indent="0">
              <a:lnSpc>
                <a:spcPct val="100000"/>
              </a:lnSpc>
              <a:spcBef>
                <a:spcPts val="0"/>
              </a:spcBef>
              <a:buNone/>
            </a:pPr>
            <a:r>
              <a:rPr lang="en-US" sz="2000"/>
              <a:t>Franklin Co.</a:t>
            </a:r>
          </a:p>
          <a:p>
            <a:pPr marL="0" indent="0">
              <a:lnSpc>
                <a:spcPct val="100000"/>
              </a:lnSpc>
              <a:spcBef>
                <a:spcPts val="0"/>
              </a:spcBef>
              <a:buNone/>
            </a:pPr>
            <a:r>
              <a:rPr lang="en-US" sz="2000"/>
              <a:t>Graves Co.</a:t>
            </a:r>
          </a:p>
          <a:p>
            <a:pPr marL="0" indent="0">
              <a:lnSpc>
                <a:spcPct val="100000"/>
              </a:lnSpc>
              <a:spcBef>
                <a:spcPts val="0"/>
              </a:spcBef>
              <a:buNone/>
            </a:pPr>
            <a:r>
              <a:rPr lang="en-US" sz="2000"/>
              <a:t>Harrison Co.</a:t>
            </a:r>
          </a:p>
          <a:p>
            <a:pPr marL="0" indent="0">
              <a:lnSpc>
                <a:spcPct val="100000"/>
              </a:lnSpc>
              <a:spcBef>
                <a:spcPts val="0"/>
              </a:spcBef>
              <a:buNone/>
            </a:pPr>
            <a:r>
              <a:rPr lang="en-US" sz="2000"/>
              <a:t>Hazard Ind. Henderson Co.</a:t>
            </a:r>
          </a:p>
          <a:p>
            <a:pPr marL="0" indent="0">
              <a:lnSpc>
                <a:spcPct val="100000"/>
              </a:lnSpc>
              <a:spcBef>
                <a:spcPts val="0"/>
              </a:spcBef>
              <a:buNone/>
            </a:pPr>
            <a:r>
              <a:rPr lang="en-US" sz="2000"/>
              <a:t>Henry Co.</a:t>
            </a:r>
          </a:p>
          <a:p>
            <a:pPr marL="0" indent="0">
              <a:lnSpc>
                <a:spcPct val="100000"/>
              </a:lnSpc>
              <a:spcBef>
                <a:spcPts val="0"/>
              </a:spcBef>
              <a:buNone/>
            </a:pPr>
            <a:r>
              <a:rPr lang="en-US" sz="2000"/>
              <a:t>Knox Co.</a:t>
            </a:r>
          </a:p>
          <a:p>
            <a:pPr marL="0" indent="0">
              <a:lnSpc>
                <a:spcPct val="100000"/>
              </a:lnSpc>
              <a:spcBef>
                <a:spcPts val="0"/>
              </a:spcBef>
              <a:buNone/>
            </a:pPr>
            <a:r>
              <a:rPr lang="en-US" sz="2000"/>
              <a:t>LaRue Co.</a:t>
            </a:r>
          </a:p>
          <a:p>
            <a:pPr marL="0" indent="0">
              <a:lnSpc>
                <a:spcPct val="100000"/>
              </a:lnSpc>
              <a:spcBef>
                <a:spcPts val="0"/>
              </a:spcBef>
              <a:buNone/>
            </a:pPr>
            <a:endParaRPr lang="en-US" sz="2000"/>
          </a:p>
        </p:txBody>
      </p:sp>
      <p:sp>
        <p:nvSpPr>
          <p:cNvPr id="5" name="Content Placeholder 2">
            <a:extLst>
              <a:ext uri="{FF2B5EF4-FFF2-40B4-BE49-F238E27FC236}">
                <a16:creationId xmlns:a16="http://schemas.microsoft.com/office/drawing/2014/main" id="{F6C2CA02-D65F-D4BC-0097-3B54CDC61F7C}"/>
              </a:ext>
            </a:extLst>
          </p:cNvPr>
          <p:cNvSpPr txBox="1">
            <a:spLocks/>
          </p:cNvSpPr>
          <p:nvPr/>
        </p:nvSpPr>
        <p:spPr>
          <a:xfrm>
            <a:off x="6098187" y="2477946"/>
            <a:ext cx="2294935" cy="3206467"/>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00"/>
              </a:spcBef>
              <a:buNone/>
            </a:pPr>
            <a:r>
              <a:rPr lang="en-US" sz="2000"/>
              <a:t> Lee Co.</a:t>
            </a:r>
            <a:endParaRPr lang="en-US"/>
          </a:p>
          <a:p>
            <a:pPr marL="0" indent="0">
              <a:lnSpc>
                <a:spcPct val="100000"/>
              </a:lnSpc>
              <a:spcBef>
                <a:spcPts val="100"/>
              </a:spcBef>
              <a:buNone/>
            </a:pPr>
            <a:r>
              <a:rPr lang="en-US" sz="2000"/>
              <a:t>Leslie Co.</a:t>
            </a:r>
          </a:p>
          <a:p>
            <a:pPr marL="0" indent="0">
              <a:lnSpc>
                <a:spcPct val="100000"/>
              </a:lnSpc>
              <a:spcBef>
                <a:spcPts val="100"/>
              </a:spcBef>
              <a:buNone/>
            </a:pPr>
            <a:r>
              <a:rPr lang="en-US" sz="2000"/>
              <a:t>Logan Co.</a:t>
            </a:r>
          </a:p>
          <a:p>
            <a:pPr marL="0" indent="0">
              <a:lnSpc>
                <a:spcPct val="100000"/>
              </a:lnSpc>
              <a:spcBef>
                <a:spcPts val="100"/>
              </a:spcBef>
              <a:buNone/>
            </a:pPr>
            <a:r>
              <a:rPr lang="en-US" sz="2000"/>
              <a:t>Madison Co.</a:t>
            </a:r>
          </a:p>
          <a:p>
            <a:pPr marL="0" indent="0">
              <a:lnSpc>
                <a:spcPct val="100000"/>
              </a:lnSpc>
              <a:spcBef>
                <a:spcPts val="100"/>
              </a:spcBef>
              <a:buNone/>
            </a:pPr>
            <a:r>
              <a:rPr lang="en-US" sz="2000"/>
              <a:t>Magoffin Co.</a:t>
            </a:r>
          </a:p>
          <a:p>
            <a:pPr marL="0" indent="0">
              <a:lnSpc>
                <a:spcPct val="100000"/>
              </a:lnSpc>
              <a:spcBef>
                <a:spcPts val="100"/>
              </a:spcBef>
              <a:buNone/>
            </a:pPr>
            <a:r>
              <a:rPr lang="en-US" sz="2000"/>
              <a:t>Mayfield Ind.</a:t>
            </a:r>
          </a:p>
          <a:p>
            <a:pPr marL="0" indent="0">
              <a:lnSpc>
                <a:spcPct val="100000"/>
              </a:lnSpc>
              <a:spcBef>
                <a:spcPts val="100"/>
              </a:spcBef>
              <a:buNone/>
            </a:pPr>
            <a:r>
              <a:rPr lang="en-US" sz="2000"/>
              <a:t>McCreary Co.</a:t>
            </a:r>
          </a:p>
          <a:p>
            <a:pPr marL="0" indent="0">
              <a:lnSpc>
                <a:spcPct val="100000"/>
              </a:lnSpc>
              <a:spcBef>
                <a:spcPts val="100"/>
              </a:spcBef>
              <a:buNone/>
            </a:pPr>
            <a:r>
              <a:rPr lang="en-US" sz="2000"/>
              <a:t>McLean Co.</a:t>
            </a:r>
          </a:p>
          <a:p>
            <a:pPr marL="0" indent="0">
              <a:lnSpc>
                <a:spcPct val="100000"/>
              </a:lnSpc>
              <a:spcBef>
                <a:spcPts val="100"/>
              </a:spcBef>
              <a:buNone/>
            </a:pPr>
            <a:r>
              <a:rPr lang="en-US" sz="2000"/>
              <a:t>Menifee Co.</a:t>
            </a:r>
          </a:p>
          <a:p>
            <a:pPr marL="0" indent="0">
              <a:lnSpc>
                <a:spcPct val="100000"/>
              </a:lnSpc>
              <a:spcBef>
                <a:spcPts val="100"/>
              </a:spcBef>
              <a:buNone/>
            </a:pPr>
            <a:r>
              <a:rPr lang="en-US" sz="2000"/>
              <a:t>Morgan Co.</a:t>
            </a:r>
          </a:p>
        </p:txBody>
      </p:sp>
      <p:sp>
        <p:nvSpPr>
          <p:cNvPr id="6" name="Content Placeholder 2">
            <a:extLst>
              <a:ext uri="{FF2B5EF4-FFF2-40B4-BE49-F238E27FC236}">
                <a16:creationId xmlns:a16="http://schemas.microsoft.com/office/drawing/2014/main" id="{F5C426C9-C0CA-BAF1-59D5-58699C97C93B}"/>
              </a:ext>
            </a:extLst>
          </p:cNvPr>
          <p:cNvSpPr txBox="1">
            <a:spLocks/>
          </p:cNvSpPr>
          <p:nvPr/>
        </p:nvSpPr>
        <p:spPr>
          <a:xfrm>
            <a:off x="8930526" y="2477945"/>
            <a:ext cx="2294935" cy="32037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Murray Ind.</a:t>
            </a:r>
            <a:endParaRPr lang="en-US"/>
          </a:p>
          <a:p>
            <a:pPr marL="0" indent="0">
              <a:lnSpc>
                <a:spcPct val="100000"/>
              </a:lnSpc>
              <a:spcBef>
                <a:spcPts val="0"/>
              </a:spcBef>
              <a:buNone/>
            </a:pPr>
            <a:r>
              <a:rPr lang="en-US" sz="2000"/>
              <a:t>Perry Co.</a:t>
            </a:r>
            <a:endParaRPr lang="en-US"/>
          </a:p>
          <a:p>
            <a:pPr marL="0" indent="0">
              <a:lnSpc>
                <a:spcPct val="100000"/>
              </a:lnSpc>
              <a:spcBef>
                <a:spcPts val="0"/>
              </a:spcBef>
              <a:buNone/>
            </a:pPr>
            <a:r>
              <a:rPr lang="en-US" sz="2000"/>
              <a:t>Rockcastle Co. Russell Co. Russellville Ind. Shelby Co. </a:t>
            </a:r>
          </a:p>
          <a:p>
            <a:pPr marL="0" indent="0">
              <a:lnSpc>
                <a:spcPct val="100000"/>
              </a:lnSpc>
              <a:spcBef>
                <a:spcPts val="0"/>
              </a:spcBef>
              <a:buNone/>
            </a:pPr>
            <a:r>
              <a:rPr lang="en-US" sz="2000"/>
              <a:t>Todd Co.</a:t>
            </a:r>
          </a:p>
          <a:p>
            <a:pPr marL="0" indent="0">
              <a:lnSpc>
                <a:spcPct val="100000"/>
              </a:lnSpc>
              <a:spcBef>
                <a:spcPts val="0"/>
              </a:spcBef>
              <a:buNone/>
            </a:pPr>
            <a:r>
              <a:rPr lang="en-US" sz="2000"/>
              <a:t>Union Co.</a:t>
            </a:r>
          </a:p>
          <a:p>
            <a:pPr marL="0" indent="0">
              <a:lnSpc>
                <a:spcPct val="100000"/>
              </a:lnSpc>
              <a:spcBef>
                <a:spcPts val="0"/>
              </a:spcBef>
              <a:buNone/>
            </a:pPr>
            <a:r>
              <a:rPr lang="en-US" sz="2000"/>
              <a:t>Washington Co.</a:t>
            </a:r>
          </a:p>
          <a:p>
            <a:pPr marL="0" indent="0">
              <a:lnSpc>
                <a:spcPct val="100000"/>
              </a:lnSpc>
              <a:spcBef>
                <a:spcPts val="0"/>
              </a:spcBef>
              <a:buNone/>
            </a:pPr>
            <a:r>
              <a:rPr lang="en-US" sz="2000"/>
              <a:t>Wolfe Co.</a:t>
            </a:r>
          </a:p>
        </p:txBody>
      </p:sp>
    </p:spTree>
    <p:extLst>
      <p:ext uri="{BB962C8B-B14F-4D97-AF65-F5344CB8AC3E}">
        <p14:creationId xmlns:p14="http://schemas.microsoft.com/office/powerpoint/2010/main" val="2468672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89947-3653-D9F8-B19A-6518FCA9E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33827-DD9D-40AA-41F2-B42F73CF9E42}"/>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C3A165C3-0B89-31C9-7CAC-7E82651D4BBD}"/>
              </a:ext>
            </a:extLst>
          </p:cNvPr>
          <p:cNvSpPr>
            <a:spLocks noGrp="1"/>
          </p:cNvSpPr>
          <p:nvPr>
            <p:ph idx="1"/>
          </p:nvPr>
        </p:nvSpPr>
        <p:spPr>
          <a:xfrm>
            <a:off x="685800" y="1058369"/>
            <a:ext cx="11149262" cy="1346471"/>
          </a:xfrm>
        </p:spPr>
        <p:txBody>
          <a:bodyPr vert="horz" lIns="91440" tIns="45720" rIns="91440" bIns="45720" rtlCol="0" anchor="t">
            <a:normAutofit/>
          </a:bodyPr>
          <a:lstStyle/>
          <a:p>
            <a:pPr lvl="0">
              <a:buFont typeface="Wingdings" panose="05000000000000000000" pitchFamily="2" charset="2"/>
              <a:buChar char="§"/>
            </a:pPr>
            <a:r>
              <a:rPr lang="en-US" sz="2000" b="1" dirty="0"/>
              <a:t>Name:</a:t>
            </a:r>
            <a:r>
              <a:rPr lang="en-US" sz="2000" dirty="0"/>
              <a:t> John C. Gilbert, AIA, LEED AP</a:t>
            </a:r>
          </a:p>
          <a:p>
            <a:pPr lvl="0">
              <a:buFont typeface="Wingdings" panose="05000000000000000000" pitchFamily="2" charset="2"/>
              <a:buChar char="§"/>
            </a:pPr>
            <a:r>
              <a:rPr lang="en-US" sz="2000" b="1" dirty="0"/>
              <a:t>Position:</a:t>
            </a:r>
            <a:r>
              <a:rPr lang="en-US" sz="2000" dirty="0"/>
              <a:t> Capital Construction Project Administrator (aka Project Manager)</a:t>
            </a:r>
          </a:p>
          <a:p>
            <a:pPr>
              <a:buFont typeface="Wingdings" panose="05000000000000000000" pitchFamily="2" charset="2"/>
              <a:buChar char="§"/>
            </a:pPr>
            <a:r>
              <a:rPr lang="en-US" sz="2000" b="1" dirty="0"/>
              <a:t>KDE Experience: </a:t>
            </a:r>
            <a:r>
              <a:rPr lang="en-US" sz="2000" dirty="0"/>
              <a:t>6 years</a:t>
            </a:r>
          </a:p>
        </p:txBody>
      </p:sp>
      <p:sp>
        <p:nvSpPr>
          <p:cNvPr id="6" name="Content Placeholder 2">
            <a:extLst>
              <a:ext uri="{FF2B5EF4-FFF2-40B4-BE49-F238E27FC236}">
                <a16:creationId xmlns:a16="http://schemas.microsoft.com/office/drawing/2014/main" id="{FA243ADE-AE01-A76F-5855-A0CE861FE273}"/>
              </a:ext>
            </a:extLst>
          </p:cNvPr>
          <p:cNvSpPr txBox="1">
            <a:spLocks/>
          </p:cNvSpPr>
          <p:nvPr/>
        </p:nvSpPr>
        <p:spPr>
          <a:xfrm>
            <a:off x="610475"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t>Adair Co. </a:t>
            </a:r>
            <a:endParaRPr lang="en-US"/>
          </a:p>
          <a:p>
            <a:pPr marL="0" indent="0">
              <a:lnSpc>
                <a:spcPct val="100000"/>
              </a:lnSpc>
              <a:spcBef>
                <a:spcPts val="0"/>
              </a:spcBef>
              <a:buNone/>
            </a:pPr>
            <a:r>
              <a:rPr lang="en-US" sz="2200"/>
              <a:t>Allen Co. </a:t>
            </a:r>
            <a:endParaRPr lang="en-US"/>
          </a:p>
          <a:p>
            <a:pPr marL="0" indent="0">
              <a:lnSpc>
                <a:spcPct val="100000"/>
              </a:lnSpc>
              <a:spcBef>
                <a:spcPts val="0"/>
              </a:spcBef>
              <a:buNone/>
            </a:pPr>
            <a:r>
              <a:rPr lang="en-US" sz="2200"/>
              <a:t>Anderson Co.</a:t>
            </a:r>
            <a:endParaRPr lang="en-US"/>
          </a:p>
          <a:p>
            <a:pPr marL="0" indent="0">
              <a:lnSpc>
                <a:spcPct val="100000"/>
              </a:lnSpc>
              <a:spcBef>
                <a:spcPts val="0"/>
              </a:spcBef>
              <a:buNone/>
            </a:pPr>
            <a:r>
              <a:rPr lang="en-US" sz="2200"/>
              <a:t>Ashland Ind.</a:t>
            </a:r>
            <a:endParaRPr lang="en-US"/>
          </a:p>
          <a:p>
            <a:pPr marL="0" indent="0">
              <a:lnSpc>
                <a:spcPct val="100000"/>
              </a:lnSpc>
              <a:spcBef>
                <a:spcPts val="0"/>
              </a:spcBef>
              <a:buNone/>
            </a:pPr>
            <a:r>
              <a:rPr lang="en-US" sz="2200"/>
              <a:t>Boyd Co.</a:t>
            </a:r>
            <a:endParaRPr lang="en-US"/>
          </a:p>
          <a:p>
            <a:pPr marL="0" indent="0">
              <a:lnSpc>
                <a:spcPct val="100000"/>
              </a:lnSpc>
              <a:spcBef>
                <a:spcPts val="0"/>
              </a:spcBef>
              <a:buNone/>
            </a:pPr>
            <a:r>
              <a:rPr lang="en-US" sz="2200"/>
              <a:t>Breathitt Co.</a:t>
            </a:r>
            <a:endParaRPr lang="en-US"/>
          </a:p>
          <a:p>
            <a:pPr marL="0" indent="0">
              <a:lnSpc>
                <a:spcPct val="100000"/>
              </a:lnSpc>
              <a:spcBef>
                <a:spcPts val="0"/>
              </a:spcBef>
              <a:buNone/>
            </a:pPr>
            <a:r>
              <a:rPr lang="en-US" sz="2200"/>
              <a:t>Burgin Ind. </a:t>
            </a:r>
            <a:endParaRPr lang="en-US"/>
          </a:p>
          <a:p>
            <a:pPr marL="0" indent="0">
              <a:lnSpc>
                <a:spcPct val="100000"/>
              </a:lnSpc>
              <a:spcBef>
                <a:spcPts val="0"/>
              </a:spcBef>
              <a:buNone/>
            </a:pPr>
            <a:r>
              <a:rPr lang="en-US" sz="2200"/>
              <a:t>Casey Co.</a:t>
            </a:r>
            <a:endParaRPr lang="en-US"/>
          </a:p>
          <a:p>
            <a:pPr marL="0" indent="0">
              <a:lnSpc>
                <a:spcPct val="100000"/>
              </a:lnSpc>
              <a:spcBef>
                <a:spcPts val="0"/>
              </a:spcBef>
              <a:buNone/>
            </a:pPr>
            <a:r>
              <a:rPr lang="en-US" sz="2200"/>
              <a:t>Christian Co.</a:t>
            </a:r>
            <a:endParaRPr lang="en-US"/>
          </a:p>
          <a:p>
            <a:pPr marL="0" indent="0">
              <a:lnSpc>
                <a:spcPct val="100000"/>
              </a:lnSpc>
              <a:spcBef>
                <a:spcPts val="0"/>
              </a:spcBef>
              <a:buNone/>
            </a:pPr>
            <a:r>
              <a:rPr lang="en-US" sz="2200"/>
              <a:t>Clay Co.</a:t>
            </a:r>
            <a:endParaRPr lang="en-US"/>
          </a:p>
          <a:p>
            <a:pPr marL="0" indent="0">
              <a:lnSpc>
                <a:spcPct val="100000"/>
              </a:lnSpc>
              <a:spcBef>
                <a:spcPts val="0"/>
              </a:spcBef>
              <a:buNone/>
            </a:pPr>
            <a:endParaRPr lang="en-US" sz="2200"/>
          </a:p>
        </p:txBody>
      </p:sp>
      <p:sp>
        <p:nvSpPr>
          <p:cNvPr id="8" name="Content Placeholder 2">
            <a:extLst>
              <a:ext uri="{FF2B5EF4-FFF2-40B4-BE49-F238E27FC236}">
                <a16:creationId xmlns:a16="http://schemas.microsoft.com/office/drawing/2014/main" id="{2A4E2748-DAB0-AAE4-B935-75B1A44CEFC7}"/>
              </a:ext>
            </a:extLst>
          </p:cNvPr>
          <p:cNvSpPr txBox="1">
            <a:spLocks/>
          </p:cNvSpPr>
          <p:nvPr/>
        </p:nvSpPr>
        <p:spPr>
          <a:xfrm>
            <a:off x="3227154" y="2332353"/>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00000"/>
              </a:lnSpc>
              <a:spcBef>
                <a:spcPts val="0"/>
              </a:spcBef>
              <a:buNone/>
            </a:pPr>
            <a:r>
              <a:rPr lang="en-US" sz="2000">
                <a:ea typeface="+mn-lt"/>
                <a:cs typeface="+mn-lt"/>
              </a:rPr>
              <a:t>Cumberland Co.</a:t>
            </a:r>
            <a:endParaRPr lang="en-US">
              <a:ea typeface="+mn-lt"/>
              <a:cs typeface="+mn-lt"/>
            </a:endParaRPr>
          </a:p>
          <a:p>
            <a:pPr indent="0">
              <a:lnSpc>
                <a:spcPct val="100000"/>
              </a:lnSpc>
              <a:spcBef>
                <a:spcPts val="0"/>
              </a:spcBef>
              <a:buNone/>
            </a:pPr>
            <a:r>
              <a:rPr lang="en-US" sz="2000">
                <a:ea typeface="+mn-lt"/>
                <a:cs typeface="+mn-lt"/>
              </a:rPr>
              <a:t>Elizabethtown Ind. </a:t>
            </a:r>
            <a:endParaRPr lang="en-US">
              <a:ea typeface="+mn-lt"/>
              <a:cs typeface="+mn-lt"/>
            </a:endParaRPr>
          </a:p>
          <a:p>
            <a:pPr indent="0">
              <a:lnSpc>
                <a:spcPct val="100000"/>
              </a:lnSpc>
              <a:spcBef>
                <a:spcPts val="0"/>
              </a:spcBef>
              <a:buNone/>
            </a:pPr>
            <a:r>
              <a:rPr lang="en-US" sz="2000">
                <a:ea typeface="+mn-lt"/>
                <a:cs typeface="+mn-lt"/>
              </a:rPr>
              <a:t>Elliott Co. </a:t>
            </a:r>
            <a:endParaRPr lang="en-US"/>
          </a:p>
          <a:p>
            <a:pPr indent="0">
              <a:lnSpc>
                <a:spcPct val="100000"/>
              </a:lnSpc>
              <a:spcBef>
                <a:spcPts val="0"/>
              </a:spcBef>
              <a:buNone/>
            </a:pPr>
            <a:r>
              <a:rPr lang="en-US" sz="2000">
                <a:ea typeface="+mn-lt"/>
                <a:cs typeface="+mn-lt"/>
              </a:rPr>
              <a:t>Estill Co.</a:t>
            </a:r>
            <a:endParaRPr lang="en-US">
              <a:ea typeface="+mn-lt"/>
              <a:cs typeface="+mn-lt"/>
            </a:endParaRPr>
          </a:p>
          <a:p>
            <a:pPr indent="0">
              <a:lnSpc>
                <a:spcPct val="100000"/>
              </a:lnSpc>
              <a:spcBef>
                <a:spcPts val="0"/>
              </a:spcBef>
              <a:buNone/>
            </a:pPr>
            <a:r>
              <a:rPr lang="en-US" sz="2000">
                <a:ea typeface="+mn-lt"/>
                <a:cs typeface="+mn-lt"/>
              </a:rPr>
              <a:t>Fairview Ind.</a:t>
            </a:r>
            <a:endParaRPr lang="en-US">
              <a:ea typeface="+mn-lt"/>
              <a:cs typeface="+mn-lt"/>
            </a:endParaRPr>
          </a:p>
          <a:p>
            <a:pPr indent="0">
              <a:lnSpc>
                <a:spcPct val="100000"/>
              </a:lnSpc>
              <a:spcBef>
                <a:spcPts val="0"/>
              </a:spcBef>
              <a:buNone/>
            </a:pPr>
            <a:r>
              <a:rPr lang="en-US" sz="2000">
                <a:ea typeface="+mn-lt"/>
                <a:cs typeface="+mn-lt"/>
              </a:rPr>
              <a:t>Fayette Co. </a:t>
            </a:r>
            <a:endParaRPr lang="en-US"/>
          </a:p>
          <a:p>
            <a:pPr indent="0">
              <a:lnSpc>
                <a:spcPct val="100000"/>
              </a:lnSpc>
              <a:spcBef>
                <a:spcPts val="0"/>
              </a:spcBef>
              <a:buNone/>
            </a:pPr>
            <a:r>
              <a:rPr lang="en-US" sz="2000">
                <a:ea typeface="+mn-lt"/>
                <a:cs typeface="+mn-lt"/>
              </a:rPr>
              <a:t>Fulton Co.</a:t>
            </a:r>
            <a:endParaRPr lang="en-US">
              <a:ea typeface="+mn-lt"/>
              <a:cs typeface="+mn-lt"/>
            </a:endParaRPr>
          </a:p>
          <a:p>
            <a:pPr indent="0">
              <a:lnSpc>
                <a:spcPct val="100000"/>
              </a:lnSpc>
              <a:spcBef>
                <a:spcPts val="0"/>
              </a:spcBef>
              <a:buNone/>
            </a:pPr>
            <a:r>
              <a:rPr lang="en-US" sz="2000">
                <a:ea typeface="+mn-lt"/>
                <a:cs typeface="+mn-lt"/>
              </a:rPr>
              <a:t>Fulton Ind.</a:t>
            </a:r>
            <a:endParaRPr lang="en-US"/>
          </a:p>
          <a:p>
            <a:pPr indent="0">
              <a:lnSpc>
                <a:spcPct val="100000"/>
              </a:lnSpc>
              <a:spcBef>
                <a:spcPts val="0"/>
              </a:spcBef>
              <a:buNone/>
            </a:pPr>
            <a:r>
              <a:rPr lang="en-US" sz="2000">
                <a:ea typeface="+mn-lt"/>
                <a:cs typeface="+mn-lt"/>
              </a:rPr>
              <a:t>Gallatin Co.</a:t>
            </a:r>
            <a:endParaRPr lang="en-US">
              <a:ea typeface="+mn-lt"/>
              <a:cs typeface="+mn-lt"/>
            </a:endParaRPr>
          </a:p>
          <a:p>
            <a:pPr indent="0">
              <a:lnSpc>
                <a:spcPct val="100000"/>
              </a:lnSpc>
              <a:spcBef>
                <a:spcPts val="0"/>
              </a:spcBef>
              <a:buNone/>
            </a:pPr>
            <a:r>
              <a:rPr lang="en-US" sz="2000">
                <a:ea typeface="+mn-lt"/>
                <a:cs typeface="+mn-lt"/>
              </a:rPr>
              <a:t>Green Co.</a:t>
            </a:r>
            <a:endParaRPr lang="en-US">
              <a:ea typeface="+mn-lt"/>
              <a:cs typeface="+mn-lt"/>
            </a:endParaRPr>
          </a:p>
          <a:p>
            <a:pPr indent="0">
              <a:lnSpc>
                <a:spcPct val="100000"/>
              </a:lnSpc>
              <a:spcBef>
                <a:spcPts val="0"/>
              </a:spcBef>
              <a:buNone/>
            </a:pPr>
            <a:r>
              <a:rPr lang="en-US" sz="2000">
                <a:ea typeface="+mn-lt"/>
                <a:cs typeface="+mn-lt"/>
              </a:rPr>
              <a:t>Greenup Co. </a:t>
            </a:r>
            <a:endParaRPr lang="en-US"/>
          </a:p>
          <a:p>
            <a:pPr indent="0">
              <a:lnSpc>
                <a:spcPct val="100000"/>
              </a:lnSpc>
              <a:spcBef>
                <a:spcPts val="0"/>
              </a:spcBef>
              <a:buNone/>
            </a:pPr>
            <a:endParaRPr lang="en-US" sz="2000"/>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DD301ECE-9A42-5BA9-4144-42D4CFB6E233}"/>
              </a:ext>
            </a:extLst>
          </p:cNvPr>
          <p:cNvSpPr txBox="1">
            <a:spLocks/>
          </p:cNvSpPr>
          <p:nvPr/>
        </p:nvSpPr>
        <p:spPr>
          <a:xfrm>
            <a:off x="6102626" y="2332354"/>
            <a:ext cx="2865592" cy="289922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Hancock Co. </a:t>
            </a:r>
            <a:endParaRPr lang="en-US" sz="2000"/>
          </a:p>
          <a:p>
            <a:pPr marL="0" indent="0">
              <a:lnSpc>
                <a:spcPct val="100000"/>
              </a:lnSpc>
              <a:spcBef>
                <a:spcPts val="0"/>
              </a:spcBef>
              <a:buNone/>
            </a:pPr>
            <a:r>
              <a:rPr lang="en-US" sz="2000">
                <a:ea typeface="+mn-lt"/>
                <a:cs typeface="+mn-lt"/>
              </a:rPr>
              <a:t>Hardin Co. </a:t>
            </a:r>
            <a:endParaRPr lang="en-US" sz="2000"/>
          </a:p>
          <a:p>
            <a:pPr marL="0" indent="0">
              <a:lnSpc>
                <a:spcPct val="100000"/>
              </a:lnSpc>
              <a:spcBef>
                <a:spcPts val="0"/>
              </a:spcBef>
              <a:buNone/>
            </a:pPr>
            <a:r>
              <a:rPr lang="en-US" sz="2000">
                <a:ea typeface="+mn-lt"/>
                <a:cs typeface="+mn-lt"/>
              </a:rPr>
              <a:t>Hickman Co.</a:t>
            </a:r>
            <a:endParaRPr lang="en-US" sz="2000"/>
          </a:p>
          <a:p>
            <a:pPr marL="0" indent="0">
              <a:lnSpc>
                <a:spcPct val="100000"/>
              </a:lnSpc>
              <a:spcBef>
                <a:spcPts val="0"/>
              </a:spcBef>
              <a:buNone/>
            </a:pPr>
            <a:r>
              <a:rPr lang="en-US" sz="2000">
                <a:ea typeface="+mn-lt"/>
                <a:cs typeface="+mn-lt"/>
              </a:rPr>
              <a:t>Jackson Ind. </a:t>
            </a:r>
            <a:endParaRPr lang="en-US" sz="2000"/>
          </a:p>
          <a:p>
            <a:pPr marL="0" indent="0">
              <a:lnSpc>
                <a:spcPct val="100000"/>
              </a:lnSpc>
              <a:spcBef>
                <a:spcPts val="0"/>
              </a:spcBef>
              <a:buNone/>
            </a:pPr>
            <a:r>
              <a:rPr lang="en-US" sz="2000">
                <a:ea typeface="+mn-lt"/>
                <a:cs typeface="+mn-lt"/>
              </a:rPr>
              <a:t>Jenkins Ind.</a:t>
            </a:r>
            <a:endParaRPr lang="en-US" sz="2000"/>
          </a:p>
          <a:p>
            <a:pPr marL="0" indent="0">
              <a:lnSpc>
                <a:spcPct val="100000"/>
              </a:lnSpc>
              <a:spcBef>
                <a:spcPts val="0"/>
              </a:spcBef>
              <a:buNone/>
            </a:pPr>
            <a:r>
              <a:rPr lang="en-US" sz="2000">
                <a:ea typeface="+mn-lt"/>
                <a:cs typeface="+mn-lt"/>
              </a:rPr>
              <a:t>Johnson Co.</a:t>
            </a:r>
            <a:endParaRPr lang="en-US" sz="2000"/>
          </a:p>
          <a:p>
            <a:pPr marL="0" indent="0">
              <a:lnSpc>
                <a:spcPct val="100000"/>
              </a:lnSpc>
              <a:spcBef>
                <a:spcPts val="0"/>
              </a:spcBef>
              <a:buNone/>
            </a:pPr>
            <a:r>
              <a:rPr lang="en-US" sz="2000">
                <a:ea typeface="+mn-lt"/>
                <a:cs typeface="+mn-lt"/>
              </a:rPr>
              <a:t>Lawrence Co.</a:t>
            </a:r>
            <a:endParaRPr lang="en-US" sz="2000"/>
          </a:p>
          <a:p>
            <a:pPr marL="0" indent="0">
              <a:lnSpc>
                <a:spcPct val="100000"/>
              </a:lnSpc>
              <a:spcBef>
                <a:spcPts val="0"/>
              </a:spcBef>
              <a:buNone/>
            </a:pPr>
            <a:r>
              <a:rPr lang="en-US" sz="2000">
                <a:ea typeface="+mn-lt"/>
                <a:cs typeface="+mn-lt"/>
              </a:rPr>
              <a:t>Letcher Co.</a:t>
            </a:r>
            <a:endParaRPr lang="en-US" sz="2000"/>
          </a:p>
          <a:p>
            <a:pPr marL="0" indent="0">
              <a:lnSpc>
                <a:spcPct val="100000"/>
              </a:lnSpc>
              <a:spcBef>
                <a:spcPts val="0"/>
              </a:spcBef>
              <a:buNone/>
            </a:pPr>
            <a:r>
              <a:rPr lang="en-US" sz="2000">
                <a:ea typeface="+mn-lt"/>
                <a:cs typeface="+mn-lt"/>
              </a:rPr>
              <a:t>Lincoln Co.</a:t>
            </a:r>
            <a:endParaRPr lang="en-US" sz="2000"/>
          </a:p>
          <a:p>
            <a:pPr marL="0" indent="0">
              <a:lnSpc>
                <a:spcPct val="100000"/>
              </a:lnSpc>
              <a:spcBef>
                <a:spcPts val="0"/>
              </a:spcBef>
              <a:buNone/>
            </a:pPr>
            <a:r>
              <a:rPr lang="en-US" sz="2000">
                <a:ea typeface="+mn-lt"/>
                <a:cs typeface="+mn-lt"/>
              </a:rPr>
              <a:t>Lyon Co. </a:t>
            </a:r>
            <a:endParaRPr lang="en-US" sz="2000"/>
          </a:p>
          <a:p>
            <a:pPr marL="0" indent="0">
              <a:lnSpc>
                <a:spcPct val="100000"/>
              </a:lnSpc>
              <a:spcBef>
                <a:spcPts val="0"/>
              </a:spcBef>
              <a:buNone/>
            </a:pPr>
            <a:r>
              <a:rPr lang="en-US" sz="2000">
                <a:ea typeface="+mn-lt"/>
                <a:cs typeface="+mn-lt"/>
              </a:rPr>
              <a:t>Marion Co.</a:t>
            </a:r>
            <a:endParaRPr lang="en-US" sz="2000"/>
          </a:p>
          <a:p>
            <a:pPr marL="0" indent="0">
              <a:lnSpc>
                <a:spcPct val="100000"/>
              </a:lnSpc>
              <a:spcBef>
                <a:spcPts val="0"/>
              </a:spcBef>
              <a:buNone/>
            </a:pPr>
            <a:endParaRPr lang="en-US" sz="2000"/>
          </a:p>
        </p:txBody>
      </p:sp>
      <p:sp>
        <p:nvSpPr>
          <p:cNvPr id="12" name="Content Placeholder 2">
            <a:extLst>
              <a:ext uri="{FF2B5EF4-FFF2-40B4-BE49-F238E27FC236}">
                <a16:creationId xmlns:a16="http://schemas.microsoft.com/office/drawing/2014/main" id="{893BDADB-1F5E-D617-716B-86B673DC4099}"/>
              </a:ext>
            </a:extLst>
          </p:cNvPr>
          <p:cNvSpPr txBox="1">
            <a:spLocks/>
          </p:cNvSpPr>
          <p:nvPr/>
        </p:nvSpPr>
        <p:spPr>
          <a:xfrm>
            <a:off x="8730137" y="2332353"/>
            <a:ext cx="3095235" cy="33376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McCracken Co. </a:t>
            </a:r>
          </a:p>
          <a:p>
            <a:pPr marL="0" indent="0">
              <a:lnSpc>
                <a:spcPct val="100000"/>
              </a:lnSpc>
              <a:spcBef>
                <a:spcPts val="0"/>
              </a:spcBef>
              <a:buNone/>
            </a:pPr>
            <a:r>
              <a:rPr lang="en-US" sz="2000"/>
              <a:t>Mercer Co.</a:t>
            </a:r>
          </a:p>
          <a:p>
            <a:pPr marL="0" indent="0">
              <a:lnSpc>
                <a:spcPct val="100000"/>
              </a:lnSpc>
              <a:spcBef>
                <a:spcPts val="0"/>
              </a:spcBef>
              <a:buNone/>
            </a:pPr>
            <a:r>
              <a:rPr lang="en-US" sz="2000"/>
              <a:t>Metcalfe Co.</a:t>
            </a:r>
          </a:p>
          <a:p>
            <a:pPr marL="0" indent="0">
              <a:lnSpc>
                <a:spcPct val="100000"/>
              </a:lnSpc>
              <a:spcBef>
                <a:spcPts val="0"/>
              </a:spcBef>
              <a:buNone/>
            </a:pPr>
            <a:r>
              <a:rPr lang="en-US" sz="2000"/>
              <a:t>Monroe Co.</a:t>
            </a:r>
          </a:p>
          <a:p>
            <a:pPr marL="0" indent="0">
              <a:lnSpc>
                <a:spcPct val="100000"/>
              </a:lnSpc>
              <a:spcBef>
                <a:spcPts val="0"/>
              </a:spcBef>
              <a:buNone/>
            </a:pPr>
            <a:r>
              <a:rPr lang="en-US" sz="2000"/>
              <a:t>Montgomery Co.</a:t>
            </a:r>
          </a:p>
          <a:p>
            <a:pPr marL="0" indent="0">
              <a:lnSpc>
                <a:spcPct val="100000"/>
              </a:lnSpc>
              <a:spcBef>
                <a:spcPts val="0"/>
              </a:spcBef>
              <a:buNone/>
            </a:pPr>
            <a:r>
              <a:rPr lang="en-US" sz="2000"/>
              <a:t>Paducah Ind. </a:t>
            </a:r>
          </a:p>
          <a:p>
            <a:pPr marL="0" indent="0">
              <a:lnSpc>
                <a:spcPct val="100000"/>
              </a:lnSpc>
              <a:spcBef>
                <a:spcPts val="0"/>
              </a:spcBef>
              <a:buNone/>
            </a:pPr>
            <a:r>
              <a:rPr lang="en-US" sz="2000"/>
              <a:t>Paintsville Ind. </a:t>
            </a:r>
            <a:endParaRPr lang="en-US"/>
          </a:p>
          <a:p>
            <a:pPr marL="0" indent="0">
              <a:lnSpc>
                <a:spcPct val="100000"/>
              </a:lnSpc>
              <a:spcBef>
                <a:spcPts val="0"/>
              </a:spcBef>
              <a:buNone/>
            </a:pPr>
            <a:r>
              <a:rPr lang="en-US" sz="2000"/>
              <a:t>Powell Co. </a:t>
            </a:r>
          </a:p>
          <a:p>
            <a:pPr marL="0" indent="0">
              <a:lnSpc>
                <a:spcPct val="100000"/>
              </a:lnSpc>
              <a:spcBef>
                <a:spcPts val="0"/>
              </a:spcBef>
              <a:buNone/>
            </a:pPr>
            <a:r>
              <a:rPr lang="en-US" sz="2000"/>
              <a:t>Raceland-Worthington Ind. Russell Ind. </a:t>
            </a:r>
          </a:p>
          <a:p>
            <a:pPr marL="0" indent="0">
              <a:lnSpc>
                <a:spcPct val="100000"/>
              </a:lnSpc>
              <a:spcBef>
                <a:spcPts val="0"/>
              </a:spcBef>
              <a:buNone/>
            </a:pPr>
            <a:r>
              <a:rPr lang="en-US" sz="2000"/>
              <a:t>Webster Co.</a:t>
            </a:r>
            <a:endParaRPr lang="en-US"/>
          </a:p>
          <a:p>
            <a:pPr marL="0" indent="0">
              <a:lnSpc>
                <a:spcPct val="0"/>
              </a:lnSpc>
              <a:spcBef>
                <a:spcPts val="0"/>
              </a:spcBef>
              <a:buNone/>
            </a:pPr>
            <a:br>
              <a:rPr lang="en-US"/>
            </a:br>
            <a:endParaRPr lang="en-US" sz="2000"/>
          </a:p>
        </p:txBody>
      </p:sp>
    </p:spTree>
    <p:extLst>
      <p:ext uri="{BB962C8B-B14F-4D97-AF65-F5344CB8AC3E}">
        <p14:creationId xmlns:p14="http://schemas.microsoft.com/office/powerpoint/2010/main" val="130057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D392D-9C29-ECC8-5C6B-D8858EC3F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B8A5CA-A437-AF74-E52B-7D24B2463279}"/>
              </a:ext>
            </a:extLst>
          </p:cNvPr>
          <p:cNvSpPr>
            <a:spLocks noGrp="1"/>
          </p:cNvSpPr>
          <p:nvPr>
            <p:ph type="title"/>
          </p:nvPr>
        </p:nvSpPr>
        <p:spPr>
          <a:xfrm>
            <a:off x="0" y="34731"/>
            <a:ext cx="12192000" cy="1325563"/>
          </a:xfrm>
        </p:spPr>
        <p:txBody>
          <a:bodyPr>
            <a:normAutofit/>
          </a:bodyPr>
          <a:lstStyle/>
          <a:p>
            <a:pPr algn="ctr"/>
            <a:r>
              <a:rPr lang="en-US" sz="4000" dirty="0">
                <a:solidFill>
                  <a:srgbClr val="002060"/>
                </a:solidFill>
              </a:rPr>
              <a:t>DFB – Personnel Introductions – Project Manager</a:t>
            </a:r>
          </a:p>
        </p:txBody>
      </p:sp>
      <p:sp>
        <p:nvSpPr>
          <p:cNvPr id="3" name="Content Placeholder 2">
            <a:extLst>
              <a:ext uri="{FF2B5EF4-FFF2-40B4-BE49-F238E27FC236}">
                <a16:creationId xmlns:a16="http://schemas.microsoft.com/office/drawing/2014/main" id="{090C6294-6482-5D41-217A-BA1CE4E0117B}"/>
              </a:ext>
            </a:extLst>
          </p:cNvPr>
          <p:cNvSpPr>
            <a:spLocks noGrp="1"/>
          </p:cNvSpPr>
          <p:nvPr>
            <p:ph idx="1"/>
          </p:nvPr>
        </p:nvSpPr>
        <p:spPr>
          <a:xfrm>
            <a:off x="665922" y="1043992"/>
            <a:ext cx="11169140" cy="1332094"/>
          </a:xfrm>
        </p:spPr>
        <p:txBody>
          <a:bodyPr>
            <a:noAutofit/>
          </a:bodyPr>
          <a:lstStyle/>
          <a:p>
            <a:pPr lvl="0">
              <a:buFont typeface="Wingdings" panose="05000000000000000000" pitchFamily="2" charset="2"/>
              <a:buChar char="§"/>
            </a:pPr>
            <a:r>
              <a:rPr lang="en-US" sz="2000" b="1" dirty="0"/>
              <a:t>Name:</a:t>
            </a:r>
            <a:r>
              <a:rPr lang="en-US" sz="2000" dirty="0"/>
              <a:t> Teresa Hester, NCIDQ, KYCID</a:t>
            </a:r>
          </a:p>
          <a:p>
            <a:pPr lvl="0">
              <a:buFont typeface="Wingdings" panose="05000000000000000000" pitchFamily="2" charset="2"/>
              <a:buChar char="§"/>
            </a:pPr>
            <a:r>
              <a:rPr lang="en-US" sz="2000" b="1" dirty="0"/>
              <a:t>Position:</a:t>
            </a:r>
            <a:r>
              <a:rPr lang="en-US" sz="2000" dirty="0"/>
              <a:t> Capital Construction Project Administrator (aka Project Manager)</a:t>
            </a:r>
          </a:p>
          <a:p>
            <a:pPr lvl="0">
              <a:buFont typeface="Wingdings" panose="05000000000000000000" pitchFamily="2" charset="2"/>
              <a:buChar char="§"/>
            </a:pPr>
            <a:r>
              <a:rPr lang="en-US" sz="2000" b="1" dirty="0"/>
              <a:t>KDE Experience: </a:t>
            </a:r>
            <a:r>
              <a:rPr lang="en-US" sz="2000" dirty="0"/>
              <a:t>3 years plus other government agency experience</a:t>
            </a:r>
          </a:p>
        </p:txBody>
      </p:sp>
      <p:sp>
        <p:nvSpPr>
          <p:cNvPr id="6" name="Content Placeholder 2">
            <a:extLst>
              <a:ext uri="{FF2B5EF4-FFF2-40B4-BE49-F238E27FC236}">
                <a16:creationId xmlns:a16="http://schemas.microsoft.com/office/drawing/2014/main" id="{9CCD6816-42ED-13AF-C772-6A36EF103C48}"/>
              </a:ext>
            </a:extLst>
          </p:cNvPr>
          <p:cNvSpPr txBox="1">
            <a:spLocks/>
          </p:cNvSpPr>
          <p:nvPr/>
        </p:nvSpPr>
        <p:spPr>
          <a:xfrm>
            <a:off x="667336" y="2361108"/>
            <a:ext cx="2808731"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ea typeface="+mn-lt"/>
                <a:cs typeface="+mn-lt"/>
              </a:rPr>
              <a:t>Anchorage Ind.</a:t>
            </a:r>
            <a:endParaRPr lang="en-US" sz="2000"/>
          </a:p>
          <a:p>
            <a:pPr marL="0" indent="0">
              <a:lnSpc>
                <a:spcPct val="100000"/>
              </a:lnSpc>
              <a:spcBef>
                <a:spcPts val="0"/>
              </a:spcBef>
              <a:buNone/>
            </a:pPr>
            <a:r>
              <a:rPr lang="en-US" sz="2000">
                <a:ea typeface="+mn-lt"/>
                <a:cs typeface="+mn-lt"/>
              </a:rPr>
              <a:t>Ballard Co.</a:t>
            </a:r>
            <a:endParaRPr lang="en-US" sz="2000"/>
          </a:p>
          <a:p>
            <a:pPr marL="0" indent="0">
              <a:lnSpc>
                <a:spcPct val="100000"/>
              </a:lnSpc>
              <a:spcBef>
                <a:spcPts val="0"/>
              </a:spcBef>
              <a:buNone/>
            </a:pPr>
            <a:r>
              <a:rPr lang="en-US" sz="2000">
                <a:ea typeface="+mn-lt"/>
                <a:cs typeface="+mn-lt"/>
              </a:rPr>
              <a:t>Barren Co.</a:t>
            </a:r>
            <a:endParaRPr lang="en-US" sz="2000"/>
          </a:p>
          <a:p>
            <a:pPr marL="0" indent="0">
              <a:lnSpc>
                <a:spcPct val="100000"/>
              </a:lnSpc>
              <a:spcBef>
                <a:spcPts val="0"/>
              </a:spcBef>
              <a:buNone/>
            </a:pPr>
            <a:r>
              <a:rPr lang="en-US" sz="2000">
                <a:ea typeface="+mn-lt"/>
                <a:cs typeface="+mn-lt"/>
              </a:rPr>
              <a:t>Bath Co.</a:t>
            </a:r>
            <a:endParaRPr lang="en-US" sz="2000"/>
          </a:p>
          <a:p>
            <a:pPr marL="0" indent="0">
              <a:lnSpc>
                <a:spcPct val="100000"/>
              </a:lnSpc>
              <a:spcBef>
                <a:spcPts val="0"/>
              </a:spcBef>
              <a:buNone/>
            </a:pPr>
            <a:r>
              <a:rPr lang="en-US" sz="2000">
                <a:ea typeface="+mn-lt"/>
                <a:cs typeface="+mn-lt"/>
              </a:rPr>
              <a:t>Bell Co.</a:t>
            </a:r>
            <a:endParaRPr lang="en-US" sz="2000"/>
          </a:p>
          <a:p>
            <a:pPr marL="0" indent="0">
              <a:lnSpc>
                <a:spcPct val="100000"/>
              </a:lnSpc>
              <a:spcBef>
                <a:spcPts val="0"/>
              </a:spcBef>
              <a:buNone/>
            </a:pPr>
            <a:r>
              <a:rPr lang="en-US" sz="2000">
                <a:ea typeface="+mn-lt"/>
                <a:cs typeface="+mn-lt"/>
              </a:rPr>
              <a:t>Bourbon Co.</a:t>
            </a:r>
            <a:endParaRPr lang="en-US" sz="2000"/>
          </a:p>
          <a:p>
            <a:pPr marL="0" indent="0">
              <a:lnSpc>
                <a:spcPct val="100000"/>
              </a:lnSpc>
              <a:spcBef>
                <a:spcPts val="0"/>
              </a:spcBef>
              <a:buNone/>
            </a:pPr>
            <a:r>
              <a:rPr lang="en-US" sz="2000">
                <a:ea typeface="+mn-lt"/>
                <a:cs typeface="+mn-lt"/>
              </a:rPr>
              <a:t>Bullitt Co.</a:t>
            </a:r>
            <a:endParaRPr lang="en-US" sz="2000"/>
          </a:p>
          <a:p>
            <a:pPr marL="0" indent="0">
              <a:lnSpc>
                <a:spcPct val="100000"/>
              </a:lnSpc>
              <a:spcBef>
                <a:spcPts val="0"/>
              </a:spcBef>
              <a:buNone/>
            </a:pPr>
            <a:r>
              <a:rPr lang="en-US" sz="2000">
                <a:ea typeface="+mn-lt"/>
                <a:cs typeface="+mn-lt"/>
              </a:rPr>
              <a:t>Butler Co.</a:t>
            </a:r>
            <a:endParaRPr lang="en-US" sz="2000"/>
          </a:p>
          <a:p>
            <a:pPr marL="0" indent="0">
              <a:lnSpc>
                <a:spcPct val="100000"/>
              </a:lnSpc>
              <a:spcBef>
                <a:spcPts val="0"/>
              </a:spcBef>
              <a:buNone/>
            </a:pPr>
            <a:r>
              <a:rPr lang="en-US" sz="2000">
                <a:ea typeface="+mn-lt"/>
                <a:cs typeface="+mn-lt"/>
              </a:rPr>
              <a:t>Campbellsville Ind. Carlisle Co.</a:t>
            </a:r>
            <a:endParaRPr lang="en-US" sz="2000"/>
          </a:p>
          <a:p>
            <a:pPr marL="0" indent="0">
              <a:lnSpc>
                <a:spcPct val="100000"/>
              </a:lnSpc>
              <a:spcBef>
                <a:spcPts val="0"/>
              </a:spcBef>
              <a:buNone/>
            </a:pPr>
            <a:r>
              <a:rPr lang="en-US" sz="2000">
                <a:ea typeface="+mn-lt"/>
                <a:cs typeface="+mn-lt"/>
              </a:rPr>
              <a:t>Caverna Ind.</a:t>
            </a:r>
            <a:endParaRPr lang="en-US" sz="2000"/>
          </a:p>
          <a:p>
            <a:pPr marL="0" indent="0">
              <a:lnSpc>
                <a:spcPct val="120000"/>
              </a:lnSpc>
              <a:spcBef>
                <a:spcPts val="0"/>
              </a:spcBef>
              <a:buNone/>
            </a:pPr>
            <a:endParaRPr lang="en-US" sz="2000"/>
          </a:p>
          <a:p>
            <a:pPr indent="0">
              <a:lnSpc>
                <a:spcPct val="120000"/>
              </a:lnSpc>
              <a:spcBef>
                <a:spcPts val="0"/>
              </a:spcBef>
            </a:pPr>
            <a:endParaRPr lang="en-US" sz="2200"/>
          </a:p>
        </p:txBody>
      </p:sp>
      <p:sp>
        <p:nvSpPr>
          <p:cNvPr id="8" name="Content Placeholder 2">
            <a:extLst>
              <a:ext uri="{FF2B5EF4-FFF2-40B4-BE49-F238E27FC236}">
                <a16:creationId xmlns:a16="http://schemas.microsoft.com/office/drawing/2014/main" id="{78368C40-697E-F514-1D72-90B19FBE2BA6}"/>
              </a:ext>
            </a:extLst>
          </p:cNvPr>
          <p:cNvSpPr txBox="1">
            <a:spLocks/>
          </p:cNvSpPr>
          <p:nvPr/>
        </p:nvSpPr>
        <p:spPr>
          <a:xfrm>
            <a:off x="3227154" y="2361107"/>
            <a:ext cx="2872456" cy="345217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200"/>
              <a:t>Clark Co.</a:t>
            </a:r>
            <a:endParaRPr lang="en-US"/>
          </a:p>
          <a:p>
            <a:pPr marL="0" indent="0">
              <a:lnSpc>
                <a:spcPct val="100000"/>
              </a:lnSpc>
              <a:spcBef>
                <a:spcPts val="0"/>
              </a:spcBef>
              <a:buNone/>
            </a:pPr>
            <a:r>
              <a:rPr lang="en-US" sz="2200"/>
              <a:t>Corbin Ind.</a:t>
            </a:r>
            <a:endParaRPr lang="en-US"/>
          </a:p>
          <a:p>
            <a:pPr marL="0" indent="0">
              <a:lnSpc>
                <a:spcPct val="100000"/>
              </a:lnSpc>
              <a:spcBef>
                <a:spcPts val="0"/>
              </a:spcBef>
              <a:buNone/>
            </a:pPr>
            <a:r>
              <a:rPr lang="en-US" sz="2200"/>
              <a:t>Daviess Co.</a:t>
            </a:r>
            <a:endParaRPr lang="en-US"/>
          </a:p>
          <a:p>
            <a:pPr marL="0" indent="0">
              <a:lnSpc>
                <a:spcPct val="100000"/>
              </a:lnSpc>
              <a:spcBef>
                <a:spcPts val="0"/>
              </a:spcBef>
              <a:buNone/>
            </a:pPr>
            <a:r>
              <a:rPr lang="en-US" sz="2200"/>
              <a:t>East Bernstadt Ind.</a:t>
            </a:r>
            <a:endParaRPr lang="en-US"/>
          </a:p>
          <a:p>
            <a:pPr marL="0" indent="0">
              <a:lnSpc>
                <a:spcPct val="100000"/>
              </a:lnSpc>
              <a:spcBef>
                <a:spcPts val="0"/>
              </a:spcBef>
              <a:buNone/>
            </a:pPr>
            <a:r>
              <a:rPr lang="en-US" sz="2200"/>
              <a:t>Fleming Co.</a:t>
            </a:r>
            <a:endParaRPr lang="en-US"/>
          </a:p>
          <a:p>
            <a:pPr marL="0" indent="0">
              <a:lnSpc>
                <a:spcPct val="100000"/>
              </a:lnSpc>
              <a:spcBef>
                <a:spcPts val="0"/>
              </a:spcBef>
              <a:buNone/>
            </a:pPr>
            <a:r>
              <a:rPr lang="en-US" sz="2200"/>
              <a:t>Glasgow Ind.</a:t>
            </a:r>
            <a:endParaRPr lang="en-US"/>
          </a:p>
          <a:p>
            <a:pPr marL="0" indent="0">
              <a:lnSpc>
                <a:spcPct val="100000"/>
              </a:lnSpc>
              <a:spcBef>
                <a:spcPts val="0"/>
              </a:spcBef>
              <a:buNone/>
            </a:pPr>
            <a:r>
              <a:rPr lang="en-US" sz="2200"/>
              <a:t>Harlan Co.</a:t>
            </a:r>
            <a:endParaRPr lang="en-US"/>
          </a:p>
          <a:p>
            <a:pPr marL="0" indent="0">
              <a:lnSpc>
                <a:spcPct val="100000"/>
              </a:lnSpc>
              <a:spcBef>
                <a:spcPts val="0"/>
              </a:spcBef>
              <a:buNone/>
            </a:pPr>
            <a:r>
              <a:rPr lang="en-US" sz="2200"/>
              <a:t>Harlan Ind.</a:t>
            </a:r>
            <a:endParaRPr lang="en-US"/>
          </a:p>
          <a:p>
            <a:pPr marL="0" indent="0">
              <a:lnSpc>
                <a:spcPct val="100000"/>
              </a:lnSpc>
              <a:spcBef>
                <a:spcPts val="0"/>
              </a:spcBef>
              <a:buNone/>
            </a:pPr>
            <a:r>
              <a:rPr lang="en-US" sz="2200"/>
              <a:t>Hart Co.</a:t>
            </a:r>
            <a:endParaRPr lang="en-US"/>
          </a:p>
          <a:p>
            <a:pPr marL="0" indent="0">
              <a:lnSpc>
                <a:spcPct val="100000"/>
              </a:lnSpc>
              <a:spcBef>
                <a:spcPts val="0"/>
              </a:spcBef>
              <a:buNone/>
            </a:pPr>
            <a:r>
              <a:rPr lang="en-US" sz="2200"/>
              <a:t>Jefferson Co.</a:t>
            </a:r>
          </a:p>
          <a:p>
            <a:pPr marL="0" indent="0">
              <a:lnSpc>
                <a:spcPct val="100000"/>
              </a:lnSpc>
              <a:spcBef>
                <a:spcPts val="0"/>
              </a:spcBef>
              <a:buNone/>
            </a:pPr>
            <a:endParaRPr lang="en-US" sz="2200"/>
          </a:p>
          <a:p>
            <a:pPr indent="0">
              <a:lnSpc>
                <a:spcPct val="100000"/>
              </a:lnSpc>
              <a:spcBef>
                <a:spcPts val="0"/>
              </a:spcBef>
            </a:pPr>
            <a:endParaRPr lang="en-US" sz="2200"/>
          </a:p>
        </p:txBody>
      </p:sp>
      <p:sp>
        <p:nvSpPr>
          <p:cNvPr id="10" name="Content Placeholder 2">
            <a:extLst>
              <a:ext uri="{FF2B5EF4-FFF2-40B4-BE49-F238E27FC236}">
                <a16:creationId xmlns:a16="http://schemas.microsoft.com/office/drawing/2014/main" id="{0A868A8C-CA27-18E1-0703-E8F49E5210E2}"/>
              </a:ext>
            </a:extLst>
          </p:cNvPr>
          <p:cNvSpPr txBox="1">
            <a:spLocks/>
          </p:cNvSpPr>
          <p:nvPr/>
        </p:nvSpPr>
        <p:spPr>
          <a:xfrm>
            <a:off x="6095762" y="2363669"/>
            <a:ext cx="2882612"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Jessamine Co.</a:t>
            </a:r>
          </a:p>
          <a:p>
            <a:pPr marL="0" indent="0">
              <a:lnSpc>
                <a:spcPct val="100000"/>
              </a:lnSpc>
              <a:spcBef>
                <a:spcPts val="0"/>
              </a:spcBef>
              <a:buNone/>
            </a:pPr>
            <a:r>
              <a:rPr lang="en-US" sz="2000"/>
              <a:t>Knott Co.</a:t>
            </a:r>
            <a:endParaRPr lang="en-US"/>
          </a:p>
          <a:p>
            <a:pPr marL="0" indent="0">
              <a:lnSpc>
                <a:spcPct val="100000"/>
              </a:lnSpc>
              <a:spcBef>
                <a:spcPts val="0"/>
              </a:spcBef>
              <a:buNone/>
            </a:pPr>
            <a:r>
              <a:rPr lang="en-US" sz="2000"/>
              <a:t>Laurel Co.</a:t>
            </a:r>
            <a:endParaRPr lang="en-US"/>
          </a:p>
          <a:p>
            <a:pPr marL="0" indent="0">
              <a:lnSpc>
                <a:spcPct val="100000"/>
              </a:lnSpc>
              <a:spcBef>
                <a:spcPts val="0"/>
              </a:spcBef>
              <a:buNone/>
            </a:pPr>
            <a:r>
              <a:rPr lang="en-US" sz="2000"/>
              <a:t>Marshall Co.</a:t>
            </a:r>
            <a:endParaRPr lang="en-US"/>
          </a:p>
          <a:p>
            <a:pPr marL="0" indent="0">
              <a:lnSpc>
                <a:spcPct val="100000"/>
              </a:lnSpc>
              <a:spcBef>
                <a:spcPts val="0"/>
              </a:spcBef>
              <a:buNone/>
            </a:pPr>
            <a:r>
              <a:rPr lang="en-US" sz="2000"/>
              <a:t>Middlesboro Ind. Nicholas Co.</a:t>
            </a:r>
            <a:endParaRPr lang="en-US"/>
          </a:p>
          <a:p>
            <a:pPr marL="0" indent="0">
              <a:lnSpc>
                <a:spcPct val="100000"/>
              </a:lnSpc>
              <a:spcBef>
                <a:spcPts val="0"/>
              </a:spcBef>
              <a:buNone/>
            </a:pPr>
            <a:r>
              <a:rPr lang="en-US" sz="2000"/>
              <a:t>Ohio Co.</a:t>
            </a:r>
            <a:endParaRPr lang="en-US"/>
          </a:p>
          <a:p>
            <a:pPr marL="0" indent="0">
              <a:lnSpc>
                <a:spcPct val="100000"/>
              </a:lnSpc>
              <a:spcBef>
                <a:spcPts val="0"/>
              </a:spcBef>
              <a:buNone/>
            </a:pPr>
            <a:r>
              <a:rPr lang="en-US" sz="2000"/>
              <a:t>Owensboro Ind.</a:t>
            </a:r>
            <a:endParaRPr lang="en-US"/>
          </a:p>
          <a:p>
            <a:pPr marL="0" indent="0">
              <a:lnSpc>
                <a:spcPct val="100000"/>
              </a:lnSpc>
              <a:spcBef>
                <a:spcPts val="0"/>
              </a:spcBef>
              <a:buNone/>
            </a:pPr>
            <a:r>
              <a:rPr lang="en-US" sz="2000"/>
              <a:t>Owsley Co.</a:t>
            </a:r>
            <a:endParaRPr lang="en-US"/>
          </a:p>
          <a:p>
            <a:pPr marL="0" indent="0">
              <a:lnSpc>
                <a:spcPct val="100000"/>
              </a:lnSpc>
              <a:spcBef>
                <a:spcPts val="0"/>
              </a:spcBef>
              <a:buNone/>
            </a:pPr>
            <a:r>
              <a:rPr lang="en-US" sz="2000"/>
              <a:t>Paris Ind.</a:t>
            </a:r>
            <a:endParaRPr lang="en-US"/>
          </a:p>
          <a:p>
            <a:pPr marL="0" indent="0">
              <a:lnSpc>
                <a:spcPct val="100000"/>
              </a:lnSpc>
              <a:spcBef>
                <a:spcPts val="0"/>
              </a:spcBef>
              <a:buNone/>
            </a:pPr>
            <a:r>
              <a:rPr lang="en-US" sz="2000"/>
              <a:t>Pineville Ind.</a:t>
            </a:r>
            <a:endParaRPr lang="en-US"/>
          </a:p>
          <a:p>
            <a:pPr marL="0" indent="0">
              <a:lnSpc>
                <a:spcPct val="100000"/>
              </a:lnSpc>
              <a:spcBef>
                <a:spcPts val="0"/>
              </a:spcBef>
              <a:buNone/>
            </a:pPr>
            <a:endParaRPr lang="en-US" sz="2000"/>
          </a:p>
          <a:p>
            <a:pPr marL="0" indent="0">
              <a:lnSpc>
                <a:spcPct val="100000"/>
              </a:lnSpc>
              <a:spcBef>
                <a:spcPts val="0"/>
              </a:spcBef>
            </a:pPr>
            <a:endParaRPr lang="en-US" sz="2000"/>
          </a:p>
        </p:txBody>
      </p:sp>
      <p:sp>
        <p:nvSpPr>
          <p:cNvPr id="12" name="Content Placeholder 2">
            <a:extLst>
              <a:ext uri="{FF2B5EF4-FFF2-40B4-BE49-F238E27FC236}">
                <a16:creationId xmlns:a16="http://schemas.microsoft.com/office/drawing/2014/main" id="{5770DA5B-77A7-69F6-8005-1F76B648EFED}"/>
              </a:ext>
            </a:extLst>
          </p:cNvPr>
          <p:cNvSpPr txBox="1">
            <a:spLocks/>
          </p:cNvSpPr>
          <p:nvPr/>
        </p:nvSpPr>
        <p:spPr>
          <a:xfrm>
            <a:off x="8980657" y="2363668"/>
            <a:ext cx="2851579" cy="345020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2000"/>
              <a:t>Pulaski Co.</a:t>
            </a:r>
          </a:p>
          <a:p>
            <a:pPr marL="0" indent="0">
              <a:lnSpc>
                <a:spcPct val="100000"/>
              </a:lnSpc>
              <a:spcBef>
                <a:spcPts val="0"/>
              </a:spcBef>
              <a:buNone/>
            </a:pPr>
            <a:r>
              <a:rPr lang="en-US" sz="2000"/>
              <a:t>Robertson Co.</a:t>
            </a:r>
            <a:endParaRPr lang="en-US"/>
          </a:p>
          <a:p>
            <a:pPr marL="0" indent="0">
              <a:lnSpc>
                <a:spcPct val="100000"/>
              </a:lnSpc>
              <a:spcBef>
                <a:spcPts val="0"/>
              </a:spcBef>
              <a:buNone/>
            </a:pPr>
            <a:r>
              <a:rPr lang="en-US" sz="2000"/>
              <a:t>Rowan Co.</a:t>
            </a:r>
            <a:endParaRPr lang="en-US"/>
          </a:p>
          <a:p>
            <a:pPr marL="0" indent="0">
              <a:lnSpc>
                <a:spcPct val="100000"/>
              </a:lnSpc>
              <a:spcBef>
                <a:spcPts val="0"/>
              </a:spcBef>
              <a:buNone/>
            </a:pPr>
            <a:r>
              <a:rPr lang="en-US" sz="2000"/>
              <a:t>Science Hill Ind. Simpson Co.</a:t>
            </a:r>
            <a:endParaRPr lang="en-US"/>
          </a:p>
          <a:p>
            <a:pPr marL="0" indent="0">
              <a:lnSpc>
                <a:spcPct val="100000"/>
              </a:lnSpc>
              <a:spcBef>
                <a:spcPts val="0"/>
              </a:spcBef>
              <a:buNone/>
            </a:pPr>
            <a:r>
              <a:rPr lang="en-US" sz="2000"/>
              <a:t>Somerset Ind.</a:t>
            </a:r>
            <a:endParaRPr lang="en-US"/>
          </a:p>
          <a:p>
            <a:pPr marL="0" indent="0">
              <a:lnSpc>
                <a:spcPct val="100000"/>
              </a:lnSpc>
              <a:spcBef>
                <a:spcPts val="0"/>
              </a:spcBef>
              <a:buNone/>
            </a:pPr>
            <a:r>
              <a:rPr lang="en-US" sz="2000"/>
              <a:t>Spencer Co.</a:t>
            </a:r>
            <a:endParaRPr lang="en-US"/>
          </a:p>
          <a:p>
            <a:pPr marL="0" indent="0">
              <a:lnSpc>
                <a:spcPct val="100000"/>
              </a:lnSpc>
              <a:spcBef>
                <a:spcPts val="0"/>
              </a:spcBef>
              <a:buNone/>
            </a:pPr>
            <a:r>
              <a:rPr lang="en-US" sz="2000"/>
              <a:t>Taylor Co. </a:t>
            </a:r>
            <a:endParaRPr lang="en-US"/>
          </a:p>
          <a:p>
            <a:pPr marL="0" indent="0">
              <a:lnSpc>
                <a:spcPct val="100000"/>
              </a:lnSpc>
              <a:spcBef>
                <a:spcPts val="0"/>
              </a:spcBef>
              <a:buNone/>
            </a:pPr>
            <a:r>
              <a:rPr lang="en-US" sz="2000"/>
              <a:t>Wayne Co.</a:t>
            </a:r>
            <a:endParaRPr lang="en-US"/>
          </a:p>
          <a:p>
            <a:pPr marL="0" indent="0">
              <a:lnSpc>
                <a:spcPct val="100000"/>
              </a:lnSpc>
              <a:spcBef>
                <a:spcPts val="0"/>
              </a:spcBef>
              <a:buNone/>
            </a:pPr>
            <a:r>
              <a:rPr lang="en-US" sz="2000"/>
              <a:t>Whitley Co. </a:t>
            </a:r>
            <a:endParaRPr lang="en-US"/>
          </a:p>
          <a:p>
            <a:pPr marL="0" indent="0">
              <a:lnSpc>
                <a:spcPct val="100000"/>
              </a:lnSpc>
              <a:spcBef>
                <a:spcPts val="0"/>
              </a:spcBef>
              <a:buNone/>
            </a:pPr>
            <a:r>
              <a:rPr lang="en-US" sz="2000"/>
              <a:t>Williamsburg Ind. </a:t>
            </a:r>
            <a:endParaRPr lang="en-US"/>
          </a:p>
          <a:p>
            <a:pPr marL="0" indent="0">
              <a:lnSpc>
                <a:spcPct val="100000"/>
              </a:lnSpc>
              <a:spcBef>
                <a:spcPts val="0"/>
              </a:spcBef>
              <a:buNone/>
            </a:pPr>
            <a:endParaRPr lang="en-US" sz="2000"/>
          </a:p>
        </p:txBody>
      </p:sp>
    </p:spTree>
    <p:extLst>
      <p:ext uri="{BB962C8B-B14F-4D97-AF65-F5344CB8AC3E}">
        <p14:creationId xmlns:p14="http://schemas.microsoft.com/office/powerpoint/2010/main" val="3212642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60A0A-4028-6B8D-58AF-3908B9A094F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35742C-626A-BF2B-1760-3A5E5D9FB9C8}"/>
              </a:ext>
            </a:extLst>
          </p:cNvPr>
          <p:cNvSpPr>
            <a:spLocks noGrp="1"/>
          </p:cNvSpPr>
          <p:nvPr>
            <p:ph idx="1"/>
          </p:nvPr>
        </p:nvSpPr>
        <p:spPr>
          <a:xfrm>
            <a:off x="755374" y="1360294"/>
            <a:ext cx="11079688" cy="4351338"/>
          </a:xfrm>
        </p:spPr>
        <p:txBody>
          <a:bodyPr>
            <a:normAutofit/>
          </a:bodyPr>
          <a:lstStyle/>
          <a:p>
            <a:pPr lvl="0">
              <a:buFont typeface="Wingdings" panose="05000000000000000000" pitchFamily="2" charset="2"/>
              <a:buChar char="§"/>
            </a:pPr>
            <a:r>
              <a:rPr lang="en-US" sz="2200" b="1" dirty="0"/>
              <a:t>Name:</a:t>
            </a:r>
            <a:r>
              <a:rPr lang="en-US" sz="2200" dirty="0"/>
              <a:t> Tanesha Keene</a:t>
            </a:r>
          </a:p>
          <a:p>
            <a:pPr lvl="0">
              <a:buFont typeface="Wingdings" panose="05000000000000000000" pitchFamily="2" charset="2"/>
              <a:buChar char="§"/>
            </a:pPr>
            <a:r>
              <a:rPr lang="en-US" sz="2200" b="1" dirty="0"/>
              <a:t>KDE Experience: </a:t>
            </a:r>
            <a:r>
              <a:rPr lang="en-US" sz="2200" dirty="0"/>
              <a:t>4 years plus other government agency experience. Tanesha is your primary contact for all technical issues concerning </a:t>
            </a:r>
            <a:r>
              <a:rPr lang="en-US" sz="2200" b="1" u="sng" dirty="0"/>
              <a:t>FACPAC</a:t>
            </a:r>
            <a:r>
              <a:rPr lang="en-US" sz="2200" dirty="0"/>
              <a:t> (</a:t>
            </a:r>
            <a:r>
              <a:rPr lang="en-US" sz="2200" b="1" u="sng" dirty="0"/>
              <a:t>Fac</a:t>
            </a:r>
            <a:r>
              <a:rPr lang="en-US" sz="2200" dirty="0"/>
              <a:t>ilities </a:t>
            </a:r>
            <a:r>
              <a:rPr lang="en-US" sz="2200" b="1" u="sng" dirty="0"/>
              <a:t>P</a:t>
            </a:r>
            <a:r>
              <a:rPr lang="en-US" sz="2200" dirty="0"/>
              <a:t>lanning </a:t>
            </a:r>
            <a:r>
              <a:rPr lang="en-US" sz="2200" b="1" u="sng" dirty="0"/>
              <a:t>a</a:t>
            </a:r>
            <a:r>
              <a:rPr lang="en-US" sz="2200" dirty="0"/>
              <a:t>nd </a:t>
            </a:r>
            <a:r>
              <a:rPr lang="en-US" sz="2200" b="1" u="sng" dirty="0"/>
              <a:t>C</a:t>
            </a:r>
            <a:r>
              <a:rPr lang="en-US" sz="2200" dirty="0"/>
              <a:t>onstruction program in SharePoint).</a:t>
            </a:r>
          </a:p>
        </p:txBody>
      </p:sp>
      <p:sp>
        <p:nvSpPr>
          <p:cNvPr id="8" name="Title 1">
            <a:extLst>
              <a:ext uri="{FF2B5EF4-FFF2-40B4-BE49-F238E27FC236}">
                <a16:creationId xmlns:a16="http://schemas.microsoft.com/office/drawing/2014/main" id="{050A5DC7-D0D6-4EAA-DDD1-03DA196AFBDC}"/>
              </a:ext>
            </a:extLst>
          </p:cNvPr>
          <p:cNvSpPr>
            <a:spLocks noGrp="1"/>
          </p:cNvSpPr>
          <p:nvPr>
            <p:ph type="title"/>
          </p:nvPr>
        </p:nvSpPr>
        <p:spPr>
          <a:xfrm>
            <a:off x="755374" y="34731"/>
            <a:ext cx="12192000" cy="1325563"/>
          </a:xfrm>
        </p:spPr>
        <p:txBody>
          <a:bodyPr>
            <a:normAutofit/>
          </a:bodyPr>
          <a:lstStyle/>
          <a:p>
            <a:r>
              <a:rPr lang="en-US" sz="4000" dirty="0">
                <a:solidFill>
                  <a:srgbClr val="102649"/>
                </a:solidFill>
              </a:rPr>
              <a:t>DFB – Personnel Introductions – Analyst</a:t>
            </a:r>
          </a:p>
        </p:txBody>
      </p:sp>
    </p:spTree>
    <p:extLst>
      <p:ext uri="{BB962C8B-B14F-4D97-AF65-F5344CB8AC3E}">
        <p14:creationId xmlns:p14="http://schemas.microsoft.com/office/powerpoint/2010/main" val="3225657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2025-11-04T05:00:00+00:00</Publication_x0020_Date>
    <Audience1 xmlns="3a62de7d-ba57-4f43-9dae-9623ba637be0"/>
    <_dlc_DocId xmlns="3a62de7d-ba57-4f43-9dae-9623ba637be0">KYED-258-1013</_dlc_DocId>
    <_dlc_DocIdUrl xmlns="3a62de7d-ba57-4f43-9dae-9623ba637be0">
      <Url>https://education-edit.ky.gov/districts/fac/_layouts/15/DocIdRedir.aspx?ID=KYED-258-1013</Url>
      <Description>KYED-258-1013</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CC56EF4-548B-450B-ABFF-EF120CC3CB7C}"/>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1304D238-A438-4788-8AAF-9615940D617A}">
  <ds:schemaRefs>
    <ds:schemaRef ds:uri="http://schemas.microsoft.com/office/infopath/2007/PartnerControls"/>
    <ds:schemaRef ds:uri="http://purl.org/dc/dcmitype/"/>
    <ds:schemaRef ds:uri="http://schemas.microsoft.com/office/2006/metadata/properties"/>
    <ds:schemaRef ds:uri="f82b35d9-75cc-4d5e-a891-9de0309f3a22"/>
    <ds:schemaRef ds:uri="http://schemas.microsoft.com/office/2006/documentManagement/types"/>
    <ds:schemaRef ds:uri="http://purl.org/dc/terms/"/>
    <ds:schemaRef ds:uri="http://purl.org/dc/elements/1.1/"/>
    <ds:schemaRef ds:uri="http://schemas.openxmlformats.org/package/2006/metadata/core-properties"/>
    <ds:schemaRef ds:uri="95d509b0-d664-4809-bbee-e19053cbd95c"/>
    <ds:schemaRef ds:uri="http://www.w3.org/XML/1998/namespace"/>
  </ds:schemaRefs>
</ds:datastoreItem>
</file>

<file path=customXml/itemProps4.xml><?xml version="1.0" encoding="utf-8"?>
<ds:datastoreItem xmlns:ds="http://schemas.openxmlformats.org/officeDocument/2006/customXml" ds:itemID="{18E2073F-617D-473F-82BC-FCBDFEDA12B3}"/>
</file>

<file path=docProps/app.xml><?xml version="1.0" encoding="utf-8"?>
<Properties xmlns="http://schemas.openxmlformats.org/officeDocument/2006/extended-properties" xmlns:vt="http://schemas.openxmlformats.org/officeDocument/2006/docPropsVTypes">
  <Template>KDE PowerPoint Template 2021 (3)</Template>
  <TotalTime>0</TotalTime>
  <Words>4165</Words>
  <Application>Microsoft Office PowerPoint</Application>
  <PresentationFormat>Widescreen</PresentationFormat>
  <Paragraphs>457</Paragraphs>
  <Slides>43</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Aptos</vt:lpstr>
      <vt:lpstr>Arial</vt:lpstr>
      <vt:lpstr>Calibri</vt:lpstr>
      <vt:lpstr>Courier New</vt:lpstr>
      <vt:lpstr>Franklin Gothic Book</vt:lpstr>
      <vt:lpstr>Franklin Gothic Medium</vt:lpstr>
      <vt:lpstr>Times New Roman</vt:lpstr>
      <vt:lpstr>Wingdings</vt:lpstr>
      <vt:lpstr>Office Theme</vt:lpstr>
      <vt:lpstr>Webinar #3:  Facilities Branch: Property – Part I </vt:lpstr>
      <vt:lpstr>Presentation Summary – Property Part I</vt:lpstr>
      <vt:lpstr>Office of Finance and Operations (OFO)</vt:lpstr>
      <vt:lpstr>DFB – Personnel Introductions – Branch Manager</vt:lpstr>
      <vt:lpstr>DFB – Personnel Introductions – Project Manager</vt:lpstr>
      <vt:lpstr>DFB – Personnel Introductions – Project Manager</vt:lpstr>
      <vt:lpstr>DFB – Personnel Introductions – Project Manager</vt:lpstr>
      <vt:lpstr>DFB – Personnel Introductions – Project Manager</vt:lpstr>
      <vt:lpstr>DFB – Personnel Introductions – Analyst</vt:lpstr>
      <vt:lpstr>Definitions</vt:lpstr>
      <vt:lpstr>Constitution of Kentucky</vt:lpstr>
      <vt:lpstr>Statutes</vt:lpstr>
      <vt:lpstr>Statutes Cont...</vt:lpstr>
      <vt:lpstr>Statutes Cont...</vt:lpstr>
      <vt:lpstr>Legal Acts </vt:lpstr>
      <vt:lpstr>Regulation: 702 KAR 4:050 Building sites; inspection, approval </vt:lpstr>
      <vt:lpstr>Tentative Approval/ Disapproval</vt:lpstr>
      <vt:lpstr>Required Documents</vt:lpstr>
      <vt:lpstr>Required Documents Cont...</vt:lpstr>
      <vt:lpstr>Required Documents Cont...</vt:lpstr>
      <vt:lpstr>Required Documents Cont...</vt:lpstr>
      <vt:lpstr>Required Documents Cont...</vt:lpstr>
      <vt:lpstr>Required Documents Cont...</vt:lpstr>
      <vt:lpstr>Required Documents Cont...</vt:lpstr>
      <vt:lpstr>KDE Review</vt:lpstr>
      <vt:lpstr>Final Approval </vt:lpstr>
      <vt:lpstr>Best Practices</vt:lpstr>
      <vt:lpstr>Best Practices Cont...</vt:lpstr>
      <vt:lpstr>Frequent Issues </vt:lpstr>
      <vt:lpstr>Frequent Issues Cont... </vt:lpstr>
      <vt:lpstr>Frequent Issues with Required Documents  </vt:lpstr>
      <vt:lpstr>Frequent Issues with Required Documents Cont...</vt:lpstr>
      <vt:lpstr>PowerPoint Presentation</vt:lpstr>
      <vt:lpstr>PowerPoint Presentation</vt:lpstr>
      <vt:lpstr>PowerPoint Presentation</vt:lpstr>
      <vt:lpstr>PowerPoint Presentation</vt:lpstr>
      <vt:lpstr>Property Image Examples</vt:lpstr>
      <vt:lpstr>Site Acquisition Submittal Process</vt:lpstr>
      <vt:lpstr>Site Acquisition Checklist </vt:lpstr>
      <vt:lpstr>Acquisition Tentative Approval Letter</vt:lpstr>
      <vt:lpstr>Document Uploads “My Document Submissions” </vt:lpstr>
      <vt:lpstr>Q &amp; A</vt:lpstr>
      <vt:lpstr>Thank you for your interest and  participation!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Turner, Rosalind - Division of Communications</dc:creator>
  <cp:lastModifiedBy>Keene, Tanesha - Division of District Support</cp:lastModifiedBy>
  <cp:revision>1</cp:revision>
  <dcterms:created xsi:type="dcterms:W3CDTF">2022-03-15T17:15:31Z</dcterms:created>
  <dcterms:modified xsi:type="dcterms:W3CDTF">2025-10-22T20:31:29Z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MSIP_Label_eb544694-0027-44fa-bee4-2648c0363f9d_Enabled">
    <vt:lpwstr>true</vt:lpwstr>
  </property>
  <property fmtid="{D5CDD505-2E9C-101B-9397-08002B2CF9AE}" pid="4" name="MSIP_Label_eb544694-0027-44fa-bee4-2648c0363f9d_SetDate">
    <vt:lpwstr>2024-09-19T16:41:59Z</vt:lpwstr>
  </property>
  <property fmtid="{D5CDD505-2E9C-101B-9397-08002B2CF9AE}" pid="5" name="MSIP_Label_eb544694-0027-44fa-bee4-2648c0363f9d_Method">
    <vt:lpwstr>Standard</vt:lpwstr>
  </property>
  <property fmtid="{D5CDD505-2E9C-101B-9397-08002B2CF9AE}" pid="6" name="MSIP_Label_eb544694-0027-44fa-bee4-2648c0363f9d_Name">
    <vt:lpwstr>defa4170-0d19-0005-0004-bc88714345d2</vt:lpwstr>
  </property>
  <property fmtid="{D5CDD505-2E9C-101B-9397-08002B2CF9AE}" pid="7" name="MSIP_Label_eb544694-0027-44fa-bee4-2648c0363f9d_SiteId">
    <vt:lpwstr>9360c11f-90e6-4706-ad00-25fcdc9e2ed1</vt:lpwstr>
  </property>
  <property fmtid="{D5CDD505-2E9C-101B-9397-08002B2CF9AE}" pid="8" name="MSIP_Label_eb544694-0027-44fa-bee4-2648c0363f9d_ActionId">
    <vt:lpwstr>f7ad8d07-d64f-43c4-8b18-70142e6ddbcd</vt:lpwstr>
  </property>
  <property fmtid="{D5CDD505-2E9C-101B-9397-08002B2CF9AE}" pid="9" name="MSIP_Label_eb544694-0027-44fa-bee4-2648c0363f9d_ContentBits">
    <vt:lpwstr>0</vt:lpwstr>
  </property>
  <property fmtid="{D5CDD505-2E9C-101B-9397-08002B2CF9AE}" pid="10" name="MediaServiceImageTags">
    <vt:lpwstr/>
  </property>
  <property fmtid="{D5CDD505-2E9C-101B-9397-08002B2CF9AE}" pid="11" name="_dlc_DocIdItemGuid">
    <vt:lpwstr>1f1517a8-37d1-4b82-bdda-54b928fd2b5e</vt:lpwstr>
  </property>
</Properties>
</file>