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17"/>
  </p:notesMasterIdLst>
  <p:handoutMasterIdLst>
    <p:handoutMasterId r:id="rId18"/>
  </p:handoutMasterIdLst>
  <p:sldIdLst>
    <p:sldId id="262" r:id="rId5"/>
    <p:sldId id="339" r:id="rId6"/>
    <p:sldId id="342" r:id="rId7"/>
    <p:sldId id="343" r:id="rId8"/>
    <p:sldId id="271" r:id="rId9"/>
    <p:sldId id="272" r:id="rId10"/>
    <p:sldId id="279" r:id="rId11"/>
    <p:sldId id="273" r:id="rId12"/>
    <p:sldId id="340" r:id="rId13"/>
    <p:sldId id="344" r:id="rId14"/>
    <p:sldId id="30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sfield, Denise -  Division of District Support" initials="HD-DoDS" lastIdx="1" clrIdx="0">
    <p:extLst>
      <p:ext uri="{19B8F6BF-5375-455C-9EA6-DF929625EA0E}">
        <p15:presenceInfo xmlns:p15="http://schemas.microsoft.com/office/powerpoint/2012/main" userId="S::denise.hartsfield@education.ky.gov::b6af314b-2d09-4ee6-b2c6-56e32dc41ba0" providerId="AD"/>
      </p:ext>
    </p:extLst>
  </p:cmAuthor>
  <p:cmAuthor id="2" name="Lopetegui-Pineda, Oxana - Division of District Support" initials="LPODoDS" lastIdx="1" clrIdx="1">
    <p:extLst>
      <p:ext uri="{19B8F6BF-5375-455C-9EA6-DF929625EA0E}">
        <p15:presenceInfo xmlns:p15="http://schemas.microsoft.com/office/powerpoint/2012/main" userId="S::oxana.lopetegui-pineda@education.ky.gov::4d513aa2-607e-483c-99ce-ae1decdd2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191B0-D4BD-4098-9CFE-E5B4BDF28317}" v="57" dt="2021-07-21T16:28:2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71563" autoAdjust="0"/>
  </p:normalViewPr>
  <p:slideViewPr>
    <p:cSldViewPr snapToGrid="0">
      <p:cViewPr varScale="1">
        <p:scale>
          <a:sx n="61" d="100"/>
          <a:sy n="61" d="100"/>
        </p:scale>
        <p:origin x="1699" y="5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07/26/2021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07/26/2021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8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6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4F7F-B113-4533-AD7E-9B70EDE5B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781" y="257028"/>
            <a:ext cx="8596667" cy="1320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4C05A39-DCAF-45AB-8B59-B71087B294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5781" y="1773451"/>
            <a:ext cx="9188714" cy="490132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600200" lvl="3">
              <a:buFont typeface="Wingdings 3" pitchFamily="18"/>
              <a:buChar char="}"/>
              <a:defRPr sz="2400"/>
            </a:lvl4pPr>
            <a:lvl5pPr marR="0" lvl="4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Franklin Gothic Medium" pitchFamily="34"/>
              <a:buChar char="●"/>
              <a:tabLst/>
              <a:defRPr lang="en-US" sz="2400" b="0" i="0" u="none" strike="noStrike" cap="none" spc="0" baseline="0">
                <a:solidFill>
                  <a:srgbClr val="404040"/>
                </a:solidFill>
                <a:uFillTx/>
                <a:latin typeface="Franklin Gothic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0364F9-0703-4DEF-8EFF-4C64365918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30416" y="6314032"/>
            <a:ext cx="68334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805AADA-8268-47CB-B755-9E6250F999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24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0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4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  <p:sldLayoutId id="2147483730" r:id="rId4"/>
    <p:sldLayoutId id="2147483678" r:id="rId5"/>
    <p:sldLayoutId id="2147483664" r:id="rId6"/>
    <p:sldLayoutId id="2147483680" r:id="rId7"/>
    <p:sldLayoutId id="2147483679" r:id="rId8"/>
    <p:sldLayoutId id="2147483665" r:id="rId9"/>
    <p:sldLayoutId id="2147483668" r:id="rId10"/>
    <p:sldLayoutId id="2147483669" r:id="rId11"/>
    <p:sldLayoutId id="2147483671" r:id="rId12"/>
    <p:sldLayoutId id="214748373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BA13F8-EADE-4891-A0F8-CCFD185E33DE}"/>
              </a:ext>
            </a:extLst>
          </p:cNvPr>
          <p:cNvSpPr/>
          <p:nvPr/>
        </p:nvSpPr>
        <p:spPr>
          <a:xfrm>
            <a:off x="1285103" y="350527"/>
            <a:ext cx="810126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FACPAC User Request Completion (continued)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Please open the link to review the response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724DC-BE17-48F0-A15F-141F60A2D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04" y="2359190"/>
            <a:ext cx="6647042" cy="44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C37AB9-AF1C-4E69-8844-62A9B5F7C239}"/>
              </a:ext>
            </a:extLst>
          </p:cNvPr>
          <p:cNvSpPr txBox="1">
            <a:spLocks/>
          </p:cNvSpPr>
          <p:nvPr/>
        </p:nvSpPr>
        <p:spPr bwMode="auto">
          <a:xfrm>
            <a:off x="979207" y="363984"/>
            <a:ext cx="8686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dirty="0"/>
              <a:t>KDE Contact Information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53F122-3012-4D8F-B2B8-D014B826689A}"/>
              </a:ext>
            </a:extLst>
          </p:cNvPr>
          <p:cNvSpPr txBox="1">
            <a:spLocks/>
          </p:cNvSpPr>
          <p:nvPr/>
        </p:nvSpPr>
        <p:spPr bwMode="auto">
          <a:xfrm>
            <a:off x="979207" y="1278384"/>
            <a:ext cx="8686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District Facilities Branch</a:t>
            </a:r>
            <a:endParaRPr lang="en-US" altLang="en-US" sz="28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j-lt"/>
              </a:rPr>
              <a:t>James Bauman, Project Manager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+mj-lt"/>
              </a:rPr>
              <a:t>		james.bauman@education.ky.gov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j-lt"/>
              </a:rPr>
              <a:t>John Gilbert, Project Manager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+mj-lt"/>
              </a:rPr>
              <a:t>		john.gilbert@education.ky.gov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j-lt"/>
              </a:rPr>
              <a:t>Marcus Highland, Project Manager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+mj-lt"/>
              </a:rPr>
              <a:t>		marcus.highland@education.ky.gov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j-lt"/>
              </a:rPr>
              <a:t>Gary Leist, Project Manager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+mj-lt"/>
              </a:rPr>
              <a:t>		gary.leist@education.ky.gov</a:t>
            </a:r>
          </a:p>
        </p:txBody>
      </p:sp>
    </p:spTree>
    <p:extLst>
      <p:ext uri="{BB962C8B-B14F-4D97-AF65-F5344CB8AC3E}">
        <p14:creationId xmlns:p14="http://schemas.microsoft.com/office/powerpoint/2010/main" val="300394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162BF5-BF7B-47F1-9064-5EC518B2C7A8}"/>
              </a:ext>
            </a:extLst>
          </p:cNvPr>
          <p:cNvSpPr txBox="1">
            <a:spLocks/>
          </p:cNvSpPr>
          <p:nvPr/>
        </p:nvSpPr>
        <p:spPr>
          <a:xfrm>
            <a:off x="690880" y="2399733"/>
            <a:ext cx="8686800" cy="914400"/>
          </a:xfrm>
        </p:spPr>
        <p:txBody>
          <a:bodyPr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/>
              <a:t>Q&amp;A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60385-2AC0-44C8-84B2-31EA78516CFD}"/>
              </a:ext>
            </a:extLst>
          </p:cNvPr>
          <p:cNvSpPr/>
          <p:nvPr/>
        </p:nvSpPr>
        <p:spPr>
          <a:xfrm>
            <a:off x="381740" y="3543868"/>
            <a:ext cx="10068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D2BD24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presentation will be available on the KDE Facilities website.</a:t>
            </a:r>
          </a:p>
        </p:txBody>
      </p:sp>
    </p:spTree>
    <p:extLst>
      <p:ext uri="{BB962C8B-B14F-4D97-AF65-F5344CB8AC3E}">
        <p14:creationId xmlns:p14="http://schemas.microsoft.com/office/powerpoint/2010/main" val="12899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91E360A-EC39-4E28-B58D-547362409C4D}"/>
              </a:ext>
            </a:extLst>
          </p:cNvPr>
          <p:cNvSpPr txBox="1"/>
          <p:nvPr/>
        </p:nvSpPr>
        <p:spPr>
          <a:xfrm>
            <a:off x="11030416" y="6314032"/>
            <a:ext cx="68334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Franklin Gothic Medium" pitchFamily="34"/>
            </a:endParaRPr>
          </a:p>
        </p:txBody>
      </p:sp>
      <p:pic>
        <p:nvPicPr>
          <p:cNvPr id="3" name="Picture 4" descr="There are two icons. The first icon says leave and this is the icon that will allow you to leave the meeting once its concluded. &#10;&#10;The second icon is the questions and answers icon. This is the icon that you would use to submit questions to the presenter. When you click on it, a second screen will pop up and you need to press Ask Question to enter a question. &#10;&#10;Proceed to type the question by Typing Your Name, the question you are asking, and click Send to send the question to the meeting presenter. ">
            <a:extLst>
              <a:ext uri="{FF2B5EF4-FFF2-40B4-BE49-F238E27FC236}">
                <a16:creationId xmlns:a16="http://schemas.microsoft.com/office/drawing/2014/main" id="{8D6A2A30-568A-4B24-AE36-763A1B6A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7" y="1464822"/>
            <a:ext cx="8255813" cy="45613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B21B3D-0FDF-4A3B-84C1-B0E069212E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927" y="674278"/>
            <a:ext cx="8360743" cy="790544"/>
          </a:xfrm>
        </p:spPr>
        <p:txBody>
          <a:bodyPr/>
          <a:lstStyle/>
          <a:p>
            <a:pPr lvl="0"/>
            <a:r>
              <a:rPr lang="en-US" sz="4800" dirty="0"/>
              <a:t>Questions &amp; Answers Feature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74C5-47BA-4442-87A8-43CA537D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552" y="452656"/>
            <a:ext cx="8596667" cy="1320795"/>
          </a:xfrm>
        </p:spPr>
        <p:txBody>
          <a:bodyPr/>
          <a:lstStyle/>
          <a:p>
            <a:r>
              <a:rPr lang="en-US" sz="3600" dirty="0"/>
              <a:t>FACPAC Home Page</a:t>
            </a:r>
            <a:br>
              <a:rPr lang="en-US" sz="3600" dirty="0"/>
            </a:br>
            <a:br>
              <a:rPr lang="en-US" sz="1600" dirty="0"/>
            </a:br>
            <a:r>
              <a:rPr lang="en-US" sz="1800" dirty="0"/>
              <a:t>Select the User Guide in the left navigation site </a:t>
            </a:r>
            <a:br>
              <a:rPr lang="en-US" sz="1600" dirty="0"/>
            </a:b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082B5-6F86-4864-93D5-037726EF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76" y="2391431"/>
            <a:ext cx="8311229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1552-1334-4094-8AD2-F034E388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32" y="609568"/>
            <a:ext cx="8596667" cy="1320795"/>
          </a:xfrm>
        </p:spPr>
        <p:txBody>
          <a:bodyPr/>
          <a:lstStyle/>
          <a:p>
            <a:r>
              <a:rPr lang="en-US" sz="3600" dirty="0"/>
              <a:t>FACPAC User Guide</a:t>
            </a:r>
            <a:br>
              <a:rPr lang="en-US" sz="3600" dirty="0"/>
            </a:br>
            <a:br>
              <a:rPr lang="en-US" sz="1600" dirty="0"/>
            </a:br>
            <a:r>
              <a:rPr lang="en-US" sz="1800" dirty="0"/>
              <a:t>Table of contents</a:t>
            </a:r>
            <a:br>
              <a:rPr lang="en-US" sz="18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A399-ABCA-4C61-BE09-93BC15F8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32" y="2170800"/>
            <a:ext cx="5182049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EC035A-880E-49B9-B8F8-6169B071D4DA}"/>
              </a:ext>
            </a:extLst>
          </p:cNvPr>
          <p:cNvSpPr txBox="1">
            <a:spLocks/>
          </p:cNvSpPr>
          <p:nvPr/>
        </p:nvSpPr>
        <p:spPr bwMode="auto">
          <a:xfrm>
            <a:off x="1219200" y="444818"/>
            <a:ext cx="8686800" cy="1710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600" dirty="0"/>
              <a:t>FACPAC Site Navigation</a:t>
            </a:r>
          </a:p>
          <a:p>
            <a:endParaRPr lang="en-US" altLang="en-US" sz="1600" dirty="0"/>
          </a:p>
          <a:p>
            <a:r>
              <a:rPr lang="en-US" sz="1800" dirty="0"/>
              <a:t>User opens the FACPAC Maintenance Requests using the FACPAC Support link from FACPAC site navigation. </a:t>
            </a:r>
            <a:endParaRPr lang="en-US" alt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2CF023-0D4D-4B29-BE9A-ACC2FE772B4C}"/>
              </a:ext>
            </a:extLst>
          </p:cNvPr>
          <p:cNvSpPr txBox="1">
            <a:spLocks/>
          </p:cNvSpPr>
          <p:nvPr/>
        </p:nvSpPr>
        <p:spPr bwMode="auto">
          <a:xfrm>
            <a:off x="914400" y="1371600"/>
            <a:ext cx="8686800" cy="3017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8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C6E95-C7F8-4284-AAAE-882C8016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5057"/>
            <a:ext cx="77533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A7273A-E765-48AE-9579-3C43CC60DD4D}"/>
              </a:ext>
            </a:extLst>
          </p:cNvPr>
          <p:cNvSpPr txBox="1">
            <a:spLocks/>
          </p:cNvSpPr>
          <p:nvPr/>
        </p:nvSpPr>
        <p:spPr bwMode="auto">
          <a:xfrm>
            <a:off x="1158240" y="534706"/>
            <a:ext cx="8686800" cy="2371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FACPAC Maintenance Requests</a:t>
            </a:r>
          </a:p>
          <a:p>
            <a:endParaRPr lang="en-US" sz="1600" dirty="0"/>
          </a:p>
          <a:p>
            <a:r>
              <a:rPr lang="en-US" sz="1800" dirty="0"/>
              <a:t>User clicks on ’new item’ to add a new request</a:t>
            </a:r>
          </a:p>
          <a:p>
            <a:r>
              <a:rPr lang="en-US" sz="1800" dirty="0"/>
              <a:t>Users can only view requests added by them</a:t>
            </a:r>
          </a:p>
          <a:p>
            <a:endParaRPr lang="en-US" altLang="en-US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72A6AE-7D48-4397-9E9F-7CCB4E41BDFC}"/>
              </a:ext>
            </a:extLst>
          </p:cNvPr>
          <p:cNvSpPr txBox="1">
            <a:spLocks/>
          </p:cNvSpPr>
          <p:nvPr/>
        </p:nvSpPr>
        <p:spPr bwMode="auto">
          <a:xfrm>
            <a:off x="831273" y="2095995"/>
            <a:ext cx="8686800" cy="4901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8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B5031-6406-4F0C-AD92-857FAA5B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73" y="2721864"/>
            <a:ext cx="77819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A7273A-E765-48AE-9579-3C43CC60DD4D}"/>
              </a:ext>
            </a:extLst>
          </p:cNvPr>
          <p:cNvSpPr txBox="1">
            <a:spLocks/>
          </p:cNvSpPr>
          <p:nvPr/>
        </p:nvSpPr>
        <p:spPr bwMode="auto">
          <a:xfrm>
            <a:off x="1013120" y="345505"/>
            <a:ext cx="8686800" cy="1714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600" dirty="0"/>
              <a:t>FACPAC User Request Form</a:t>
            </a:r>
          </a:p>
          <a:p>
            <a:endParaRPr lang="en-US" altLang="en-US" sz="1600" dirty="0"/>
          </a:p>
          <a:p>
            <a:r>
              <a:rPr lang="en-US" sz="1800" dirty="0"/>
              <a:t>Page with the User request form opens</a:t>
            </a:r>
          </a:p>
          <a:p>
            <a:r>
              <a:rPr lang="en-US" sz="1800" dirty="0"/>
              <a:t>User chooses a request type, fills out the request form and clicks on save</a:t>
            </a:r>
            <a:endParaRPr lang="en-US" altLang="en-US" sz="1800" dirty="0"/>
          </a:p>
          <a:p>
            <a:endParaRPr lang="en-US" altLang="en-US" sz="1600" dirty="0"/>
          </a:p>
          <a:p>
            <a:endParaRPr lang="en-US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DF2E1-A8CA-4159-B5B7-DF062112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64" y="2450592"/>
            <a:ext cx="7056651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6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DD3EFA-6115-43B6-89E4-C68E4133DA2D}"/>
              </a:ext>
            </a:extLst>
          </p:cNvPr>
          <p:cNvSpPr txBox="1">
            <a:spLocks/>
          </p:cNvSpPr>
          <p:nvPr/>
        </p:nvSpPr>
        <p:spPr bwMode="auto">
          <a:xfrm>
            <a:off x="991518" y="712799"/>
            <a:ext cx="8686800" cy="8490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600" dirty="0"/>
              <a:t>FACPAC User Request Form (continued)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64EFB-E4D8-4677-B979-E77F3675FBE6}"/>
              </a:ext>
            </a:extLst>
          </p:cNvPr>
          <p:cNvSpPr/>
          <p:nvPr/>
        </p:nvSpPr>
        <p:spPr>
          <a:xfrm>
            <a:off x="991518" y="1879795"/>
            <a:ext cx="7788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FACPAC Request Form has three request types to choose from:</a:t>
            </a:r>
          </a:p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General Inquiry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For general questions </a:t>
            </a:r>
          </a:p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Inventory Management (Add/Change/Delete Facilities)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For adding, modifying, removing school buildings from KDE districts </a:t>
            </a:r>
          </a:p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User Management (Add/Change/Delete Users)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For adding, removing people to KDE districts or third-party groups; adding new third-party groups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User uses the options provided on the form to fill in and provide information like email address, building name, etc.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users can also leave a brief comment about the request by selecting the toggle ‘select the toggle to leave a comment for KDE</a:t>
            </a:r>
            <a:endParaRPr lang="en-US" alt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54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E4DC10-BB21-4537-A900-A93810E9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053" y="638979"/>
            <a:ext cx="7271925" cy="14652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dirty="0">
                <a:solidFill>
                  <a:schemeClr val="tx1"/>
                </a:solidFill>
                <a:latin typeface="+mj-lt"/>
              </a:rPr>
              <a:t>FACPAC User Request Completion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User is notified about the completion of the request with a link. If the user has submitted a General Inquiry </a:t>
            </a:r>
            <a:r>
              <a:rPr lang="en-US" sz="7200">
                <a:solidFill>
                  <a:schemeClr val="bg2">
                    <a:lumMod val="25000"/>
                  </a:schemeClr>
                </a:solidFill>
                <a:latin typeface="+mj-lt"/>
              </a:rPr>
              <a:t>the Inquiry Response 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will be displayed from the link.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2E3E8-C21C-4305-A6A9-3098D077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53" y="2381823"/>
            <a:ext cx="7407282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46991"/>
      </p:ext>
    </p:extLst>
  </p:cSld>
  <p:clrMapOvr>
    <a:masterClrMapping/>
  </p:clrMapOvr>
</p:sld>
</file>

<file path=ppt/theme/theme1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2021-07-26T04:00:00+00:00</Publication_x0020_Date>
    <Audience1 xmlns="3a62de7d-ba57-4f43-9dae-9623ba637be0"/>
    <_dlc_DocId xmlns="3a62de7d-ba57-4f43-9dae-9623ba637be0">KYED-258-836</_dlc_DocId>
    <_dlc_DocIdUrl xmlns="3a62de7d-ba57-4f43-9dae-9623ba637be0">
      <Url>https://www.education.ky.gov/districts/fac/_layouts/15/DocIdRedir.aspx?ID=KYED-258-836</Url>
      <Description>KYED-258-836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503EDB72D3F1B41ABF6D87AAEFE693A" ma:contentTypeVersion="28" ma:contentTypeDescription="" ma:contentTypeScope="" ma:versionID="4656e771591f1ff3673f5680e9ffb6ee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23E9A-708A-4488-BC53-5F393D41DE67}">
  <ds:schemaRefs>
    <ds:schemaRef ds:uri="37bd94fd-c76a-4caa-af58-060d4ecfa158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9108b4d3-b254-45e6-b5c0-7be507fe21f1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D60E27-DA2A-4FAE-8B02-6964432D39CF}"/>
</file>

<file path=customXml/itemProps4.xml><?xml version="1.0" encoding="utf-8"?>
<ds:datastoreItem xmlns:ds="http://schemas.openxmlformats.org/officeDocument/2006/customXml" ds:itemID="{355F31AD-B537-4610-AA45-36EA9467D1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</TotalTime>
  <Words>284</Words>
  <Application>Microsoft Office PowerPoint</Application>
  <PresentationFormat>Widescreen</PresentationFormat>
  <Paragraphs>50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Medium</vt:lpstr>
      <vt:lpstr>Georgia</vt:lpstr>
      <vt:lpstr>Wingdings</vt:lpstr>
      <vt:lpstr>Wingdings 2</vt:lpstr>
      <vt:lpstr>Wingdings 3</vt:lpstr>
      <vt:lpstr>3_Theme1</vt:lpstr>
      <vt:lpstr>PowerPoint Presentation</vt:lpstr>
      <vt:lpstr>Questions &amp; Answers Feature </vt:lpstr>
      <vt:lpstr>FACPAC Home Page  Select the User Guide in the left navigation site   </vt:lpstr>
      <vt:lpstr>FACPAC User Guide  Table of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FACPAC User Guide Training</dc:title>
  <dc:creator>Blessing, Rebecca - Director, Division of Communications</dc:creator>
  <cp:lastModifiedBy>Galloway, Patrick - Division of District Support</cp:lastModifiedBy>
  <cp:revision>184</cp:revision>
  <dcterms:created xsi:type="dcterms:W3CDTF">2016-05-23T03:56:12Z</dcterms:created>
  <dcterms:modified xsi:type="dcterms:W3CDTF">2021-07-26T18:16:07Z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0x0101001BEB557DBE01834EAB47A683706DCD5B00F503EDB72D3F1B41ABF6D87AAEFE693A</vt:lpwstr>
  </property>
  <property fmtid="{D5CDD505-2E9C-101B-9397-08002B2CF9AE}" pid="3" name="_dlc_DocIdItemGuid">
    <vt:lpwstr>279eb7f6-0ea4-4be7-8454-1c78d65fbd6e</vt:lpwstr>
  </property>
</Properties>
</file>