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7" r:id="rId5"/>
    <p:sldId id="275" r:id="rId6"/>
    <p:sldId id="266" r:id="rId7"/>
    <p:sldId id="269" r:id="rId8"/>
    <p:sldId id="267" r:id="rId9"/>
    <p:sldId id="270" r:id="rId10"/>
    <p:sldId id="271" r:id="rId11"/>
    <p:sldId id="272" r:id="rId12"/>
    <p:sldId id="261" r:id="rId13"/>
    <p:sldId id="263" r:id="rId14"/>
    <p:sldId id="264" r:id="rId15"/>
    <p:sldId id="277" r:id="rId16"/>
    <p:sldId id="278" r:id="rId17"/>
    <p:sldId id="276" r:id="rId18"/>
    <p:sldId id="279" r:id="rId19"/>
    <p:sldId id="280" r:id="rId20"/>
    <p:sldId id="281" r:id="rId21"/>
    <p:sldId id="282" r:id="rId22"/>
    <p:sldId id="283" r:id="rId23"/>
    <p:sldId id="289" r:id="rId24"/>
    <p:sldId id="295" r:id="rId25"/>
    <p:sldId id="284" r:id="rId26"/>
    <p:sldId id="293" r:id="rId27"/>
    <p:sldId id="294" r:id="rId28"/>
    <p:sldId id="297" r:id="rId29"/>
    <p:sldId id="285" r:id="rId30"/>
    <p:sldId id="290" r:id="rId31"/>
    <p:sldId id="286" r:id="rId32"/>
    <p:sldId id="291" r:id="rId33"/>
    <p:sldId id="299" r:id="rId34"/>
    <p:sldId id="300" r:id="rId35"/>
    <p:sldId id="292" r:id="rId36"/>
    <p:sldId id="296"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urner, Rosalind - Division of Communications" initials="TR-DoC" lastIdx="9" clrIdx="0">
    <p:extLst>
      <p:ext uri="{19B8F6BF-5375-455C-9EA6-DF929625EA0E}">
        <p15:presenceInfo xmlns:p15="http://schemas.microsoft.com/office/powerpoint/2012/main" userId="S::rosalind.turner@education.ky.gov::7c9c7ca7-1d99-46ec-ad67-a660f1da40f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D6D6D"/>
    <a:srgbClr val="A0A0A0"/>
    <a:srgbClr val="007780"/>
    <a:srgbClr val="1026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5226" autoAdjust="0"/>
  </p:normalViewPr>
  <p:slideViewPr>
    <p:cSldViewPr snapToGrid="0" snapToObjects="1">
      <p:cViewPr varScale="1">
        <p:scale>
          <a:sx n="82" d="100"/>
          <a:sy n="82" d="100"/>
        </p:scale>
        <p:origin x="720" y="58"/>
      </p:cViewPr>
      <p:guideLst/>
    </p:cSldViewPr>
  </p:slideViewPr>
  <p:outlineViewPr>
    <p:cViewPr>
      <p:scale>
        <a:sx n="33" d="100"/>
        <a:sy n="33" d="100"/>
      </p:scale>
      <p:origin x="0" y="-159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ustomXml" Target="../customXml/item4.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fld id="{90F885B2-8894-8044-8FDE-175D50DC3849}" type="datetimeFigureOut">
              <a:rPr lang="en-US" smtClean="0"/>
              <a:pPr/>
              <a:t>07/18/2022</a:t>
            </a:fld>
            <a:endParaRPr lang="en-US" dirty="0"/>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endParaRPr lang="en-US" dirty="0"/>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dirty="0"/>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fld id="{90F885B2-8894-8044-8FDE-175D50DC3849}" type="datetimeFigureOut">
              <a:rPr lang="en-US" smtClean="0"/>
              <a:t>07/18/2022</a:t>
            </a:fld>
            <a:endParaRPr lang="en-US" dirty="0"/>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2202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fld id="{90F885B2-8894-8044-8FDE-175D50DC3849}" type="datetimeFigureOut">
              <a:rPr lang="en-US" smtClean="0"/>
              <a:t>07/18/2022</a:t>
            </a:fld>
            <a:endParaRPr lang="en-US" dirty="0"/>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416688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D32FA69-F2CC-8E44-A069-E9A85C2CDD23}"/>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07/18/2022</a:t>
            </a:fld>
            <a:endParaRPr lang="en-US" dirty="0"/>
          </a:p>
        </p:txBody>
      </p:sp>
      <p:sp>
        <p:nvSpPr>
          <p:cNvPr id="4" name="Footer Placeholder 3">
            <a:extLst>
              <a:ext uri="{FF2B5EF4-FFF2-40B4-BE49-F238E27FC236}">
                <a16:creationId xmlns:a16="http://schemas.microsoft.com/office/drawing/2014/main" id="{19E013E8-1B59-1947-97AA-780C14576EFC}"/>
              </a:ext>
            </a:extLst>
          </p:cNvPr>
          <p:cNvSpPr>
            <a:spLocks noGrp="1"/>
          </p:cNvSpPr>
          <p:nvPr>
            <p:ph type="ftr" sz="quarter" idx="11"/>
          </p:nvPr>
        </p:nvSpPr>
        <p:spPr/>
        <p:txBody>
          <a:bodyPr/>
          <a:lstStyle>
            <a:lvl1pPr>
              <a:defRPr>
                <a:solidFill>
                  <a:srgbClr val="102649"/>
                </a:solidFill>
              </a:defRPr>
            </a:lvl1pPr>
          </a:lstStyle>
          <a:p>
            <a:endParaRPr lang="en-US" dirty="0"/>
          </a:p>
        </p:txBody>
      </p:sp>
    </p:spTree>
    <p:extLst>
      <p:ext uri="{BB962C8B-B14F-4D97-AF65-F5344CB8AC3E}">
        <p14:creationId xmlns:p14="http://schemas.microsoft.com/office/powerpoint/2010/main" val="2657028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fld id="{90F885B2-8894-8044-8FDE-175D50DC3849}" type="datetimeFigureOut">
              <a:rPr lang="en-US" smtClean="0"/>
              <a:t>07/18/2022</a:t>
            </a:fld>
            <a:endParaRPr lang="en-US" dirty="0"/>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14667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07/18/2022</a:t>
            </a:fld>
            <a:endParaRPr lang="en-US" dirty="0"/>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endParaRPr lang="en-US" dirty="0"/>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dirty="0"/>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fld id="{90F885B2-8894-8044-8FDE-175D50DC3849}" type="datetimeFigureOut">
              <a:rPr lang="en-US" smtClean="0"/>
              <a:t>07/18/2022</a:t>
            </a:fld>
            <a:endParaRPr lang="en-US" dirty="0"/>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fld id="{90F885B2-8894-8044-8FDE-175D50DC3849}" type="datetimeFigureOut">
              <a:rPr lang="en-US" smtClean="0"/>
              <a:t>07/18/2022</a:t>
            </a:fld>
            <a:endParaRPr lang="en-US" dirty="0"/>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07/18/2022</a:t>
            </a:fld>
            <a:endParaRPr lang="en-US" dirty="0"/>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endParaRPr lang="en-US" dirty="0"/>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07/18/2022</a:t>
            </a:fld>
            <a:endParaRPr lang="en-US" dirty="0"/>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endParaRPr lang="en-US" dirty="0"/>
          </a:p>
        </p:txBody>
      </p:sp>
    </p:spTree>
    <p:extLst>
      <p:ext uri="{BB962C8B-B14F-4D97-AF65-F5344CB8AC3E}">
        <p14:creationId xmlns:p14="http://schemas.microsoft.com/office/powerpoint/2010/main" val="120389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07/18/2022</a:t>
            </a:fld>
            <a:endParaRPr lang="en-US" dirty="0"/>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endParaRPr lang="en-US" dirty="0"/>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dirty="0"/>
          </a:p>
        </p:txBody>
      </p:sp>
    </p:spTree>
    <p:extLst>
      <p:ext uri="{BB962C8B-B14F-4D97-AF65-F5344CB8AC3E}">
        <p14:creationId xmlns:p14="http://schemas.microsoft.com/office/powerpoint/2010/main" val="283270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fld id="{90F885B2-8894-8044-8FDE-175D50DC3849}" type="datetimeFigureOut">
              <a:rPr lang="en-US" smtClean="0"/>
              <a:t>07/18/2022</a:t>
            </a:fld>
            <a:endParaRPr lang="en-US" dirty="0"/>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86361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90F885B2-8894-8044-8FDE-175D50DC3849}" type="datetimeFigureOut">
              <a:rPr lang="en-US" smtClean="0"/>
              <a:pPr/>
              <a:t>07/18/2022</a:t>
            </a:fld>
            <a:endParaRPr lang="en-US" dirty="0"/>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education.ky.gov/districts/fac/Pages/Facility-Planning.aspx"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mailto:robin.kinney@education.ky.gov" TargetMode="Externa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mailto:chay.kinney@education.ky.gov"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mailto:greg.dunbar@education.ky.gov"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mailto:james.bauman@education.ky.gov" TargetMode="External"/><Relationship Id="rId2" Type="http://schemas.openxmlformats.org/officeDocument/2006/relationships/hyperlink" Target="mailto:gary.leist@education.ky.gov" TargetMode="External"/><Relationship Id="rId1" Type="http://schemas.openxmlformats.org/officeDocument/2006/relationships/slideLayout" Target="../slideLayouts/slideLayout6.xml"/><Relationship Id="rId5" Type="http://schemas.openxmlformats.org/officeDocument/2006/relationships/hyperlink" Target="mailto:john.gilbert@education.ky.gov" TargetMode="External"/><Relationship Id="rId4" Type="http://schemas.openxmlformats.org/officeDocument/2006/relationships/hyperlink" Target="mailto:marcus.highland@education.ky.gov"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mailto:tanesha.keene@education.ky.gov"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education.ky.gov/districts/fac/Pages/Trainings.aspx"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1524000" y="988217"/>
            <a:ext cx="9144000" cy="1681163"/>
          </a:xfrm>
        </p:spPr>
        <p:txBody>
          <a:bodyPr>
            <a:normAutofit/>
          </a:bodyPr>
          <a:lstStyle/>
          <a:p>
            <a:r>
              <a:rPr lang="en-US" dirty="0"/>
              <a:t>DFP Startup and HB 678</a:t>
            </a:r>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1524000" y="2752530"/>
            <a:ext cx="9144000" cy="2133599"/>
          </a:xfrm>
        </p:spPr>
        <p:txBody>
          <a:bodyPr>
            <a:normAutofit/>
          </a:bodyPr>
          <a:lstStyle/>
          <a:p>
            <a:r>
              <a:rPr lang="en-US" dirty="0"/>
              <a:t>Kentucky Department of Education (KDE)</a:t>
            </a:r>
          </a:p>
          <a:p>
            <a:r>
              <a:rPr lang="en-US" dirty="0"/>
              <a:t>Office of Finance and Operations (OFO)</a:t>
            </a:r>
          </a:p>
          <a:p>
            <a:r>
              <a:rPr lang="en-US" dirty="0"/>
              <a:t>Division of District Support (DDS)</a:t>
            </a:r>
          </a:p>
          <a:p>
            <a:r>
              <a:rPr lang="en-US" dirty="0"/>
              <a:t>District Facilities Branch (DFB)</a:t>
            </a:r>
          </a:p>
        </p:txBody>
      </p:sp>
      <p:sp>
        <p:nvSpPr>
          <p:cNvPr id="4" name="Subtitle 2">
            <a:extLst>
              <a:ext uri="{FF2B5EF4-FFF2-40B4-BE49-F238E27FC236}">
                <a16:creationId xmlns:a16="http://schemas.microsoft.com/office/drawing/2014/main" id="{F3E465F9-A9D6-4556-981A-D34F2AE49706}"/>
              </a:ext>
            </a:extLst>
          </p:cNvPr>
          <p:cNvSpPr txBox="1">
            <a:spLocks/>
          </p:cNvSpPr>
          <p:nvPr/>
        </p:nvSpPr>
        <p:spPr>
          <a:xfrm>
            <a:off x="1524000" y="4841523"/>
            <a:ext cx="9144000" cy="42633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00778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102649"/>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102649"/>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July 14, 2022</a:t>
            </a:r>
          </a:p>
        </p:txBody>
      </p:sp>
    </p:spTree>
    <p:extLst>
      <p:ext uri="{BB962C8B-B14F-4D97-AF65-F5344CB8AC3E}">
        <p14:creationId xmlns:p14="http://schemas.microsoft.com/office/powerpoint/2010/main" val="1841133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133FA-21D5-4E61-8FD8-94723D69130B}"/>
              </a:ext>
            </a:extLst>
          </p:cNvPr>
          <p:cNvSpPr>
            <a:spLocks noGrp="1"/>
          </p:cNvSpPr>
          <p:nvPr>
            <p:ph type="title"/>
          </p:nvPr>
        </p:nvSpPr>
        <p:spPr/>
        <p:txBody>
          <a:bodyPr/>
          <a:lstStyle/>
          <a:p>
            <a:r>
              <a:rPr lang="en-US" dirty="0"/>
              <a:t>Statutes and Regulations</a:t>
            </a:r>
          </a:p>
        </p:txBody>
      </p:sp>
      <p:sp>
        <p:nvSpPr>
          <p:cNvPr id="3" name="Text Placeholder 2">
            <a:extLst>
              <a:ext uri="{FF2B5EF4-FFF2-40B4-BE49-F238E27FC236}">
                <a16:creationId xmlns:a16="http://schemas.microsoft.com/office/drawing/2014/main" id="{3BC977D0-B7AD-4FE7-914C-15FB82DC48EB}"/>
              </a:ext>
            </a:extLst>
          </p:cNvPr>
          <p:cNvSpPr>
            <a:spLocks noGrp="1"/>
          </p:cNvSpPr>
          <p:nvPr>
            <p:ph type="body" idx="1"/>
          </p:nvPr>
        </p:nvSpPr>
        <p:spPr/>
        <p:txBody>
          <a:bodyPr>
            <a:normAutofit/>
          </a:bodyPr>
          <a:lstStyle/>
          <a:p>
            <a:r>
              <a:rPr lang="en-US" dirty="0">
                <a:solidFill>
                  <a:srgbClr val="6D6D6D"/>
                </a:solidFill>
              </a:rPr>
              <a:t>Why do we do a DFP? </a:t>
            </a:r>
          </a:p>
          <a:p>
            <a:r>
              <a:rPr lang="en-US" dirty="0">
                <a:solidFill>
                  <a:srgbClr val="6D6D6D"/>
                </a:solidFill>
              </a:rPr>
              <a:t>Kentucky Revised Statutes (KRS)</a:t>
            </a:r>
          </a:p>
          <a:p>
            <a:r>
              <a:rPr lang="en-US" dirty="0">
                <a:solidFill>
                  <a:srgbClr val="6D6D6D"/>
                </a:solidFill>
              </a:rPr>
              <a:t>Kentucky Administrative Regulations (KAR)</a:t>
            </a:r>
          </a:p>
        </p:txBody>
      </p:sp>
    </p:spTree>
    <p:extLst>
      <p:ext uri="{BB962C8B-B14F-4D97-AF65-F5344CB8AC3E}">
        <p14:creationId xmlns:p14="http://schemas.microsoft.com/office/powerpoint/2010/main" val="856432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F7721-ADB3-45FC-B814-2C1E82E4FA11}"/>
              </a:ext>
            </a:extLst>
          </p:cNvPr>
          <p:cNvSpPr>
            <a:spLocks noGrp="1"/>
          </p:cNvSpPr>
          <p:nvPr>
            <p:ph type="title"/>
          </p:nvPr>
        </p:nvSpPr>
        <p:spPr/>
        <p:txBody>
          <a:bodyPr/>
          <a:lstStyle/>
          <a:p>
            <a:r>
              <a:rPr lang="en-US" dirty="0"/>
              <a:t>Kentucky Revised Statutes (KRS) Part 1 </a:t>
            </a:r>
          </a:p>
        </p:txBody>
      </p:sp>
      <p:sp>
        <p:nvSpPr>
          <p:cNvPr id="3" name="Content Placeholder 2">
            <a:extLst>
              <a:ext uri="{FF2B5EF4-FFF2-40B4-BE49-F238E27FC236}">
                <a16:creationId xmlns:a16="http://schemas.microsoft.com/office/drawing/2014/main" id="{F5041A46-4F3E-46A3-A874-EF69F495C872}"/>
              </a:ext>
            </a:extLst>
          </p:cNvPr>
          <p:cNvSpPr>
            <a:spLocks noGrp="1"/>
          </p:cNvSpPr>
          <p:nvPr>
            <p:ph sz="half" idx="1"/>
          </p:nvPr>
        </p:nvSpPr>
        <p:spPr>
          <a:xfrm>
            <a:off x="838200" y="1493125"/>
            <a:ext cx="5181600" cy="4351338"/>
          </a:xfrm>
        </p:spPr>
        <p:txBody>
          <a:bodyPr>
            <a:normAutofit/>
          </a:bodyPr>
          <a:lstStyle/>
          <a:p>
            <a:r>
              <a:rPr lang="en-US" b="1" u="sng" dirty="0"/>
              <a:t>Capital Outlay</a:t>
            </a:r>
          </a:p>
          <a:p>
            <a:pPr lvl="1"/>
            <a:r>
              <a:rPr lang="en-US" dirty="0"/>
              <a:t>KRS 157.420(4) requires capital outlay be used for capital outlay projects approved by the Commissioner of Education in accordance with the administrative regulations (KDE 702 KAR 4:180).</a:t>
            </a:r>
          </a:p>
        </p:txBody>
      </p:sp>
      <p:sp>
        <p:nvSpPr>
          <p:cNvPr id="4" name="Content Placeholder 3">
            <a:extLst>
              <a:ext uri="{FF2B5EF4-FFF2-40B4-BE49-F238E27FC236}">
                <a16:creationId xmlns:a16="http://schemas.microsoft.com/office/drawing/2014/main" id="{DDFA8C29-6795-4295-A93C-D271DD16C07B}"/>
              </a:ext>
            </a:extLst>
          </p:cNvPr>
          <p:cNvSpPr>
            <a:spLocks noGrp="1"/>
          </p:cNvSpPr>
          <p:nvPr>
            <p:ph sz="half" idx="2"/>
          </p:nvPr>
        </p:nvSpPr>
        <p:spPr>
          <a:xfrm>
            <a:off x="6172200" y="1493125"/>
            <a:ext cx="5181600" cy="4351338"/>
          </a:xfrm>
        </p:spPr>
        <p:txBody>
          <a:bodyPr>
            <a:normAutofit/>
          </a:bodyPr>
          <a:lstStyle/>
          <a:p>
            <a:r>
              <a:rPr lang="en-US" b="1" u="sng" dirty="0"/>
              <a:t>Facility Support Program of Kentucky (FSPK)</a:t>
            </a:r>
          </a:p>
          <a:p>
            <a:pPr lvl="1"/>
            <a:r>
              <a:rPr lang="en-US" dirty="0"/>
              <a:t>KRS 157.440 FSPK funds are to be used to address categorized priorities listed in approved Facility Plans pursuant to KRS 157.420.</a:t>
            </a:r>
          </a:p>
        </p:txBody>
      </p:sp>
    </p:spTree>
    <p:extLst>
      <p:ext uri="{BB962C8B-B14F-4D97-AF65-F5344CB8AC3E}">
        <p14:creationId xmlns:p14="http://schemas.microsoft.com/office/powerpoint/2010/main" val="2605779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F7721-ADB3-45FC-B814-2C1E82E4FA11}"/>
              </a:ext>
            </a:extLst>
          </p:cNvPr>
          <p:cNvSpPr>
            <a:spLocks noGrp="1"/>
          </p:cNvSpPr>
          <p:nvPr>
            <p:ph type="title"/>
          </p:nvPr>
        </p:nvSpPr>
        <p:spPr/>
        <p:txBody>
          <a:bodyPr/>
          <a:lstStyle/>
          <a:p>
            <a:r>
              <a:rPr lang="en-US" dirty="0"/>
              <a:t>Kentucky Revised Statutes (KRS) Part 2</a:t>
            </a:r>
          </a:p>
        </p:txBody>
      </p:sp>
      <p:sp>
        <p:nvSpPr>
          <p:cNvPr id="3" name="Content Placeholder 2">
            <a:extLst>
              <a:ext uri="{FF2B5EF4-FFF2-40B4-BE49-F238E27FC236}">
                <a16:creationId xmlns:a16="http://schemas.microsoft.com/office/drawing/2014/main" id="{F5041A46-4F3E-46A3-A874-EF69F495C872}"/>
              </a:ext>
            </a:extLst>
          </p:cNvPr>
          <p:cNvSpPr>
            <a:spLocks noGrp="1"/>
          </p:cNvSpPr>
          <p:nvPr>
            <p:ph sz="half" idx="1"/>
          </p:nvPr>
        </p:nvSpPr>
        <p:spPr>
          <a:xfrm>
            <a:off x="838200" y="1493125"/>
            <a:ext cx="5181600" cy="4351338"/>
          </a:xfrm>
        </p:spPr>
        <p:txBody>
          <a:bodyPr>
            <a:normAutofit/>
          </a:bodyPr>
          <a:lstStyle/>
          <a:p>
            <a:r>
              <a:rPr lang="en-US" b="1" u="sng" dirty="0"/>
              <a:t>School Facilities Construction Commission (SFCC)</a:t>
            </a:r>
          </a:p>
          <a:p>
            <a:pPr lvl="1"/>
            <a:r>
              <a:rPr lang="en-US" dirty="0"/>
              <a:t>KRS 157.620(3) SFCC funds are restricted to priority order on the approved school facilities plan</a:t>
            </a:r>
          </a:p>
          <a:p>
            <a:pPr lvl="1"/>
            <a:r>
              <a:rPr lang="en-US" dirty="0"/>
              <a:t>KRS 157.622 sets forth certain requirements for school facility plans relative to participation in funding by SFCC. </a:t>
            </a:r>
          </a:p>
        </p:txBody>
      </p:sp>
      <p:sp>
        <p:nvSpPr>
          <p:cNvPr id="4" name="Content Placeholder 3">
            <a:extLst>
              <a:ext uri="{FF2B5EF4-FFF2-40B4-BE49-F238E27FC236}">
                <a16:creationId xmlns:a16="http://schemas.microsoft.com/office/drawing/2014/main" id="{DDFA8C29-6795-4295-A93C-D271DD16C07B}"/>
              </a:ext>
            </a:extLst>
          </p:cNvPr>
          <p:cNvSpPr>
            <a:spLocks noGrp="1"/>
          </p:cNvSpPr>
          <p:nvPr>
            <p:ph sz="half" idx="2"/>
          </p:nvPr>
        </p:nvSpPr>
        <p:spPr>
          <a:xfrm>
            <a:off x="6172200" y="1505000"/>
            <a:ext cx="5181600" cy="4351338"/>
          </a:xfrm>
        </p:spPr>
        <p:txBody>
          <a:bodyPr>
            <a:normAutofit/>
          </a:bodyPr>
          <a:lstStyle/>
          <a:p>
            <a:r>
              <a:rPr lang="en-US" b="1" u="sng" dirty="0"/>
              <a:t>Kentucky Facilities Inventory Classification System (KFICS)</a:t>
            </a:r>
          </a:p>
          <a:p>
            <a:pPr lvl="1"/>
            <a:r>
              <a:rPr lang="en-US" dirty="0"/>
              <a:t>KRS 157.420(9) Beginning 2011-12, KDE shall standardize the process for evaluation the overall quality and condition of all school buildings across the state - KFICS.</a:t>
            </a:r>
          </a:p>
        </p:txBody>
      </p:sp>
    </p:spTree>
    <p:extLst>
      <p:ext uri="{BB962C8B-B14F-4D97-AF65-F5344CB8AC3E}">
        <p14:creationId xmlns:p14="http://schemas.microsoft.com/office/powerpoint/2010/main" val="3350883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F7721-ADB3-45FC-B814-2C1E82E4FA11}"/>
              </a:ext>
            </a:extLst>
          </p:cNvPr>
          <p:cNvSpPr>
            <a:spLocks noGrp="1"/>
          </p:cNvSpPr>
          <p:nvPr>
            <p:ph type="title"/>
          </p:nvPr>
        </p:nvSpPr>
        <p:spPr/>
        <p:txBody>
          <a:bodyPr/>
          <a:lstStyle/>
          <a:p>
            <a:r>
              <a:rPr lang="en-US" dirty="0"/>
              <a:t>Kentucky Administrative Regulation (KAR)</a:t>
            </a:r>
          </a:p>
        </p:txBody>
      </p:sp>
      <p:sp>
        <p:nvSpPr>
          <p:cNvPr id="8" name="Content Placeholder 2">
            <a:extLst>
              <a:ext uri="{FF2B5EF4-FFF2-40B4-BE49-F238E27FC236}">
                <a16:creationId xmlns:a16="http://schemas.microsoft.com/office/drawing/2014/main" id="{757DCAB6-4A12-443D-BDAA-EECB3C72CBD1}"/>
              </a:ext>
            </a:extLst>
          </p:cNvPr>
          <p:cNvSpPr txBox="1">
            <a:spLocks/>
          </p:cNvSpPr>
          <p:nvPr/>
        </p:nvSpPr>
        <p:spPr>
          <a:xfrm>
            <a:off x="990600" y="1435325"/>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u="sng" dirty="0"/>
              <a:t>The Kentucky School Facilities Planning Manual</a:t>
            </a:r>
          </a:p>
          <a:p>
            <a:pPr lvl="1"/>
            <a:r>
              <a:rPr lang="en-US" dirty="0"/>
              <a:t>The Planning Manual is incorporated by reference through 702 KAR 4:180. The requirements for the development of a District Facility Plan (DFP) are outlined in this manual. </a:t>
            </a:r>
          </a:p>
        </p:txBody>
      </p:sp>
      <p:pic>
        <p:nvPicPr>
          <p:cNvPr id="7" name="Picture 6" descr="The picture reads Kentucky Board of Education. The Kentucky School Facilities Planning Manual, 702 KAR 4:180. Revised June 2008. ">
            <a:extLst>
              <a:ext uri="{FF2B5EF4-FFF2-40B4-BE49-F238E27FC236}">
                <a16:creationId xmlns:a16="http://schemas.microsoft.com/office/drawing/2014/main" id="{745A5138-18A1-4E5B-888E-A6ED8BA558D8}"/>
              </a:ext>
            </a:extLst>
          </p:cNvPr>
          <p:cNvPicPr>
            <a:picLocks noChangeAspect="1"/>
          </p:cNvPicPr>
          <p:nvPr/>
        </p:nvPicPr>
        <p:blipFill>
          <a:blip r:embed="rId2"/>
          <a:stretch>
            <a:fillRect/>
          </a:stretch>
        </p:blipFill>
        <p:spPr>
          <a:xfrm>
            <a:off x="6566560" y="1624012"/>
            <a:ext cx="5257800" cy="3609975"/>
          </a:xfrm>
          <a:custGeom>
            <a:avLst/>
            <a:gdLst>
              <a:gd name="connsiteX0" fmla="*/ 0 w 5257800"/>
              <a:gd name="connsiteY0" fmla="*/ 0 h 3609975"/>
              <a:gd name="connsiteX1" fmla="*/ 5257800 w 5257800"/>
              <a:gd name="connsiteY1" fmla="*/ 0 h 3609975"/>
              <a:gd name="connsiteX2" fmla="*/ 5257800 w 5257800"/>
              <a:gd name="connsiteY2" fmla="*/ 3609975 h 3609975"/>
              <a:gd name="connsiteX3" fmla="*/ 0 w 5257800"/>
              <a:gd name="connsiteY3" fmla="*/ 3609975 h 3609975"/>
              <a:gd name="connsiteX4" fmla="*/ 0 w 5257800"/>
              <a:gd name="connsiteY4" fmla="*/ 0 h 3609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7800" h="3609975" fill="none" extrusionOk="0">
                <a:moveTo>
                  <a:pt x="0" y="0"/>
                </a:moveTo>
                <a:cubicBezTo>
                  <a:pt x="2341068" y="15760"/>
                  <a:pt x="3332310" y="-39790"/>
                  <a:pt x="5257800" y="0"/>
                </a:cubicBezTo>
                <a:cubicBezTo>
                  <a:pt x="5214781" y="1030284"/>
                  <a:pt x="5417847" y="2292160"/>
                  <a:pt x="5257800" y="3609975"/>
                </a:cubicBezTo>
                <a:cubicBezTo>
                  <a:pt x="4144479" y="3602885"/>
                  <a:pt x="2344060" y="3644624"/>
                  <a:pt x="0" y="3609975"/>
                </a:cubicBezTo>
                <a:cubicBezTo>
                  <a:pt x="14380" y="2374873"/>
                  <a:pt x="-32565" y="1298082"/>
                  <a:pt x="0" y="0"/>
                </a:cubicBezTo>
                <a:close/>
              </a:path>
              <a:path w="5257800" h="3609975" stroke="0" extrusionOk="0">
                <a:moveTo>
                  <a:pt x="0" y="0"/>
                </a:moveTo>
                <a:cubicBezTo>
                  <a:pt x="2370450" y="154487"/>
                  <a:pt x="4439525" y="-118045"/>
                  <a:pt x="5257800" y="0"/>
                </a:cubicBezTo>
                <a:cubicBezTo>
                  <a:pt x="5246301" y="802502"/>
                  <a:pt x="5285138" y="2770942"/>
                  <a:pt x="5257800" y="3609975"/>
                </a:cubicBezTo>
                <a:cubicBezTo>
                  <a:pt x="3848797" y="3606680"/>
                  <a:pt x="1485614" y="3672060"/>
                  <a:pt x="0" y="3609975"/>
                </a:cubicBezTo>
                <a:cubicBezTo>
                  <a:pt x="-156993" y="1856608"/>
                  <a:pt x="-158712" y="736006"/>
                  <a:pt x="0" y="0"/>
                </a:cubicBezTo>
                <a:close/>
              </a:path>
            </a:pathLst>
          </a:custGeom>
          <a:ln w="76200">
            <a:solidFill>
              <a:srgbClr val="007780"/>
            </a:solidFill>
            <a:extLst>
              <a:ext uri="{C807C97D-BFC1-408E-A445-0C87EB9F89A2}">
                <ask:lineSketchStyleProps xmlns:ask="http://schemas.microsoft.com/office/drawing/2018/sketchyshapes" sd="2225024624">
                  <a:prstGeom prst="rect">
                    <a:avLst/>
                  </a:prstGeom>
                  <ask:type>
                    <ask:lineSketchCurved/>
                  </ask:type>
                </ask:lineSketchStyleProps>
              </a:ext>
            </a:extLst>
          </a:ln>
        </p:spPr>
      </p:pic>
      <p:sp>
        <p:nvSpPr>
          <p:cNvPr id="3" name="Content Placeholder 2">
            <a:extLst>
              <a:ext uri="{FF2B5EF4-FFF2-40B4-BE49-F238E27FC236}">
                <a16:creationId xmlns:a16="http://schemas.microsoft.com/office/drawing/2014/main" id="{F5041A46-4F3E-46A3-A874-EF69F495C872}"/>
              </a:ext>
            </a:extLst>
          </p:cNvPr>
          <p:cNvSpPr>
            <a:spLocks noGrp="1"/>
          </p:cNvSpPr>
          <p:nvPr>
            <p:ph sz="half" idx="1"/>
          </p:nvPr>
        </p:nvSpPr>
        <p:spPr>
          <a:xfrm>
            <a:off x="6422571" y="5345699"/>
            <a:ext cx="5769429" cy="295080"/>
          </a:xfrm>
        </p:spPr>
        <p:txBody>
          <a:bodyPr>
            <a:normAutofit fontScale="92500" lnSpcReduction="20000"/>
          </a:bodyPr>
          <a:lstStyle/>
          <a:p>
            <a:pPr marL="0" indent="0">
              <a:buNone/>
            </a:pPr>
            <a:r>
              <a:rPr lang="en-US" sz="1800" dirty="0"/>
              <a:t>Image of The KY School Facilities Planning Manual title page.</a:t>
            </a:r>
            <a:endParaRPr lang="en-US" sz="1800" dirty="0">
              <a:highlight>
                <a:srgbClr val="FFFF00"/>
              </a:highlight>
            </a:endParaRPr>
          </a:p>
        </p:txBody>
      </p:sp>
    </p:spTree>
    <p:extLst>
      <p:ext uri="{BB962C8B-B14F-4D97-AF65-F5344CB8AC3E}">
        <p14:creationId xmlns:p14="http://schemas.microsoft.com/office/powerpoint/2010/main" val="258220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133FA-21D5-4E61-8FD8-94723D69130B}"/>
              </a:ext>
            </a:extLst>
          </p:cNvPr>
          <p:cNvSpPr>
            <a:spLocks noGrp="1"/>
          </p:cNvSpPr>
          <p:nvPr>
            <p:ph type="title"/>
          </p:nvPr>
        </p:nvSpPr>
        <p:spPr/>
        <p:txBody>
          <a:bodyPr/>
          <a:lstStyle/>
          <a:p>
            <a:r>
              <a:rPr lang="en-US" dirty="0"/>
              <a:t>Status and Notifications</a:t>
            </a:r>
          </a:p>
        </p:txBody>
      </p:sp>
      <p:sp>
        <p:nvSpPr>
          <p:cNvPr id="3" name="Text Placeholder 2">
            <a:extLst>
              <a:ext uri="{FF2B5EF4-FFF2-40B4-BE49-F238E27FC236}">
                <a16:creationId xmlns:a16="http://schemas.microsoft.com/office/drawing/2014/main" id="{3BC977D0-B7AD-4FE7-914C-15FB82DC48EB}"/>
              </a:ext>
            </a:extLst>
          </p:cNvPr>
          <p:cNvSpPr>
            <a:spLocks noGrp="1"/>
          </p:cNvSpPr>
          <p:nvPr>
            <p:ph type="body" idx="1"/>
          </p:nvPr>
        </p:nvSpPr>
        <p:spPr/>
        <p:txBody>
          <a:bodyPr/>
          <a:lstStyle/>
          <a:p>
            <a:r>
              <a:rPr lang="en-US" dirty="0">
                <a:solidFill>
                  <a:srgbClr val="6D6D6D"/>
                </a:solidFill>
              </a:rPr>
              <a:t>Getting Started</a:t>
            </a:r>
          </a:p>
        </p:txBody>
      </p:sp>
    </p:spTree>
    <p:extLst>
      <p:ext uri="{BB962C8B-B14F-4D97-AF65-F5344CB8AC3E}">
        <p14:creationId xmlns:p14="http://schemas.microsoft.com/office/powerpoint/2010/main" val="2239678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F7721-ADB3-45FC-B814-2C1E82E4FA11}"/>
              </a:ext>
            </a:extLst>
          </p:cNvPr>
          <p:cNvSpPr>
            <a:spLocks noGrp="1"/>
          </p:cNvSpPr>
          <p:nvPr>
            <p:ph type="title"/>
          </p:nvPr>
        </p:nvSpPr>
        <p:spPr/>
        <p:txBody>
          <a:bodyPr/>
          <a:lstStyle/>
          <a:p>
            <a:r>
              <a:rPr lang="en-US" dirty="0"/>
              <a:t>Status – When is the next DFP due?</a:t>
            </a:r>
          </a:p>
        </p:txBody>
      </p:sp>
      <p:sp>
        <p:nvSpPr>
          <p:cNvPr id="8" name="Content Placeholder 2">
            <a:extLst>
              <a:ext uri="{FF2B5EF4-FFF2-40B4-BE49-F238E27FC236}">
                <a16:creationId xmlns:a16="http://schemas.microsoft.com/office/drawing/2014/main" id="{757DCAB6-4A12-443D-BDAA-EECB3C72CBD1}"/>
              </a:ext>
            </a:extLst>
          </p:cNvPr>
          <p:cNvSpPr txBox="1">
            <a:spLocks/>
          </p:cNvSpPr>
          <p:nvPr/>
        </p:nvSpPr>
        <p:spPr>
          <a:xfrm>
            <a:off x="990600" y="1435325"/>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u="sng" dirty="0"/>
              <a:t>Current DFP will have “Next DFP Due” Date</a:t>
            </a:r>
          </a:p>
          <a:p>
            <a:pPr lvl="1"/>
            <a:r>
              <a:rPr lang="en-US" dirty="0"/>
              <a:t>This information may be found on the </a:t>
            </a:r>
            <a:r>
              <a:rPr lang="en-US" i="1" dirty="0"/>
              <a:t>current DFP</a:t>
            </a:r>
            <a:r>
              <a:rPr lang="en-US" dirty="0"/>
              <a:t> which may be found on the KDE website, or the local district may already have their own copy.</a:t>
            </a:r>
          </a:p>
          <a:p>
            <a:pPr lvl="1"/>
            <a:r>
              <a:rPr lang="en-US" dirty="0"/>
              <a:t>Information is found at the top left-hand side of the plan.</a:t>
            </a:r>
          </a:p>
          <a:p>
            <a:pPr lvl="1"/>
            <a:r>
              <a:rPr lang="en-US" dirty="0"/>
              <a:t>Find all approved DFP’s at:</a:t>
            </a:r>
          </a:p>
          <a:p>
            <a:pPr lvl="2"/>
            <a:r>
              <a:rPr lang="en-US" dirty="0">
                <a:hlinkClick r:id="rId2"/>
              </a:rPr>
              <a:t>Facility Planning - Kentucky Department of Education</a:t>
            </a:r>
            <a:endParaRPr lang="en-US" dirty="0"/>
          </a:p>
        </p:txBody>
      </p:sp>
      <p:pic>
        <p:nvPicPr>
          <p:cNvPr id="5" name="Picture 4" descr="The picture reads KBE Approval Date: August 2021. Montgomery County Schools District Facilities Plan. Next DFP due: June 2025 ">
            <a:extLst>
              <a:ext uri="{FF2B5EF4-FFF2-40B4-BE49-F238E27FC236}">
                <a16:creationId xmlns:a16="http://schemas.microsoft.com/office/drawing/2014/main" id="{CF46359A-8D19-47E3-96E3-14221BE5B2E0}"/>
              </a:ext>
            </a:extLst>
          </p:cNvPr>
          <p:cNvPicPr>
            <a:picLocks noChangeAspect="1"/>
          </p:cNvPicPr>
          <p:nvPr/>
        </p:nvPicPr>
        <p:blipFill>
          <a:blip r:embed="rId3"/>
          <a:stretch>
            <a:fillRect/>
          </a:stretch>
        </p:blipFill>
        <p:spPr>
          <a:xfrm>
            <a:off x="6324600" y="1941122"/>
            <a:ext cx="5419725" cy="2333625"/>
          </a:xfrm>
          <a:prstGeom prst="rect">
            <a:avLst/>
          </a:prstGeom>
          <a:noFill/>
        </p:spPr>
      </p:pic>
      <p:sp>
        <p:nvSpPr>
          <p:cNvPr id="6" name="Rectangle 5" descr="the object circles the NEXT DFP DUE:  JUNE 2025 ">
            <a:extLst>
              <a:ext uri="{FF2B5EF4-FFF2-40B4-BE49-F238E27FC236}">
                <a16:creationId xmlns:a16="http://schemas.microsoft.com/office/drawing/2014/main" id="{E097FBFA-4CD6-4327-89CD-E9FDA2BD6C5E}"/>
              </a:ext>
            </a:extLst>
          </p:cNvPr>
          <p:cNvSpPr/>
          <p:nvPr/>
        </p:nvSpPr>
        <p:spPr>
          <a:xfrm>
            <a:off x="6324600" y="3762703"/>
            <a:ext cx="3056906" cy="388883"/>
          </a:xfrm>
          <a:custGeom>
            <a:avLst/>
            <a:gdLst>
              <a:gd name="connsiteX0" fmla="*/ 0 w 3056906"/>
              <a:gd name="connsiteY0" fmla="*/ 0 h 388883"/>
              <a:gd name="connsiteX1" fmla="*/ 3056906 w 3056906"/>
              <a:gd name="connsiteY1" fmla="*/ 0 h 388883"/>
              <a:gd name="connsiteX2" fmla="*/ 3056906 w 3056906"/>
              <a:gd name="connsiteY2" fmla="*/ 388883 h 388883"/>
              <a:gd name="connsiteX3" fmla="*/ 0 w 3056906"/>
              <a:gd name="connsiteY3" fmla="*/ 388883 h 388883"/>
              <a:gd name="connsiteX4" fmla="*/ 0 w 3056906"/>
              <a:gd name="connsiteY4" fmla="*/ 0 h 388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6906" h="388883" extrusionOk="0">
                <a:moveTo>
                  <a:pt x="0" y="0"/>
                </a:moveTo>
                <a:cubicBezTo>
                  <a:pt x="864659" y="-118371"/>
                  <a:pt x="1673083" y="-51602"/>
                  <a:pt x="3056906" y="0"/>
                </a:cubicBezTo>
                <a:cubicBezTo>
                  <a:pt x="3055562" y="69302"/>
                  <a:pt x="3076823" y="342929"/>
                  <a:pt x="3056906" y="388883"/>
                </a:cubicBezTo>
                <a:cubicBezTo>
                  <a:pt x="2089556" y="516166"/>
                  <a:pt x="1524812" y="272131"/>
                  <a:pt x="0" y="388883"/>
                </a:cubicBezTo>
                <a:cubicBezTo>
                  <a:pt x="5619" y="293580"/>
                  <a:pt x="16350" y="54687"/>
                  <a:pt x="0" y="0"/>
                </a:cubicBezTo>
                <a:close/>
              </a:path>
            </a:pathLst>
          </a:custGeom>
          <a:noFill/>
          <a:ln w="76200">
            <a:solidFill>
              <a:srgbClr val="007780"/>
            </a:solidFill>
            <a:prstDash val="solid"/>
            <a:extLst>
              <a:ext uri="{C807C97D-BFC1-408E-A445-0C87EB9F89A2}">
                <ask:lineSketchStyleProps xmlns:ask="http://schemas.microsoft.com/office/drawing/2018/sketchyshapes" sd="149596919">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5041A46-4F3E-46A3-A874-EF69F495C872}"/>
              </a:ext>
            </a:extLst>
          </p:cNvPr>
          <p:cNvSpPr>
            <a:spLocks noGrp="1"/>
          </p:cNvSpPr>
          <p:nvPr>
            <p:ph sz="half" idx="1"/>
          </p:nvPr>
        </p:nvSpPr>
        <p:spPr>
          <a:xfrm>
            <a:off x="6324600" y="4320051"/>
            <a:ext cx="5769429" cy="295080"/>
          </a:xfrm>
        </p:spPr>
        <p:txBody>
          <a:bodyPr>
            <a:normAutofit fontScale="92500" lnSpcReduction="20000"/>
          </a:bodyPr>
          <a:lstStyle/>
          <a:p>
            <a:pPr marL="0" indent="0">
              <a:buNone/>
            </a:pPr>
            <a:r>
              <a:rPr lang="en-US" sz="1800" dirty="0"/>
              <a:t>Sample image of text on top left-hand side of a DFP (page 1).</a:t>
            </a:r>
            <a:endParaRPr lang="en-US" sz="1800" dirty="0">
              <a:highlight>
                <a:srgbClr val="FFFF00"/>
              </a:highlight>
            </a:endParaRPr>
          </a:p>
        </p:txBody>
      </p:sp>
      <p:sp>
        <p:nvSpPr>
          <p:cNvPr id="4" name="Rectangle 3">
            <a:extLst>
              <a:ext uri="{FF2B5EF4-FFF2-40B4-BE49-F238E27FC236}">
                <a16:creationId xmlns:a16="http://schemas.microsoft.com/office/drawing/2014/main" id="{7E46CCC2-85E9-41B4-8FB6-D7EFD61DAFED}"/>
              </a:ext>
            </a:extLst>
          </p:cNvPr>
          <p:cNvSpPr/>
          <p:nvPr/>
        </p:nvSpPr>
        <p:spPr>
          <a:xfrm>
            <a:off x="76200" y="5846544"/>
            <a:ext cx="8342586" cy="954107"/>
          </a:xfrm>
          <a:prstGeom prst="rect">
            <a:avLst/>
          </a:prstGeom>
        </p:spPr>
        <p:txBody>
          <a:bodyPr wrap="square">
            <a:spAutoFit/>
          </a:bodyPr>
          <a:lstStyle/>
          <a:p>
            <a:r>
              <a:rPr lang="en-US" sz="2800" b="1" dirty="0">
                <a:solidFill>
                  <a:schemeClr val="bg1"/>
                </a:solidFill>
              </a:rPr>
              <a:t>On the KDE website select: District/School Support &gt; Facilities &gt; Facility Planning</a:t>
            </a:r>
          </a:p>
        </p:txBody>
      </p:sp>
    </p:spTree>
    <p:extLst>
      <p:ext uri="{BB962C8B-B14F-4D97-AF65-F5344CB8AC3E}">
        <p14:creationId xmlns:p14="http://schemas.microsoft.com/office/powerpoint/2010/main" val="2580491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F7721-ADB3-45FC-B814-2C1E82E4FA11}"/>
              </a:ext>
            </a:extLst>
          </p:cNvPr>
          <p:cNvSpPr>
            <a:spLocks noGrp="1"/>
          </p:cNvSpPr>
          <p:nvPr>
            <p:ph type="title"/>
          </p:nvPr>
        </p:nvSpPr>
        <p:spPr/>
        <p:txBody>
          <a:bodyPr/>
          <a:lstStyle/>
          <a:p>
            <a:r>
              <a:rPr lang="en-US" dirty="0"/>
              <a:t>Notifications – KDE</a:t>
            </a:r>
          </a:p>
        </p:txBody>
      </p:sp>
      <p:sp>
        <p:nvSpPr>
          <p:cNvPr id="8" name="Content Placeholder 2">
            <a:extLst>
              <a:ext uri="{FF2B5EF4-FFF2-40B4-BE49-F238E27FC236}">
                <a16:creationId xmlns:a16="http://schemas.microsoft.com/office/drawing/2014/main" id="{757DCAB6-4A12-443D-BDAA-EECB3C72CBD1}"/>
              </a:ext>
            </a:extLst>
          </p:cNvPr>
          <p:cNvSpPr txBox="1">
            <a:spLocks/>
          </p:cNvSpPr>
          <p:nvPr/>
        </p:nvSpPr>
        <p:spPr>
          <a:xfrm>
            <a:off x="990600" y="14353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u="sng" dirty="0"/>
              <a:t>KDE will send automated notifications.</a:t>
            </a:r>
          </a:p>
          <a:p>
            <a:pPr lvl="1"/>
            <a:r>
              <a:rPr lang="en-US" dirty="0"/>
              <a:t>KDE sends out monthly notifications to districts.</a:t>
            </a:r>
          </a:p>
          <a:p>
            <a:pPr lvl="1"/>
            <a:r>
              <a:rPr lang="en-US" dirty="0"/>
              <a:t>District superintendents and facility directors receive email notifications at the 18, 12 and 6-month intervals prior to your DFP due date. </a:t>
            </a:r>
            <a:endParaRPr lang="en-US" dirty="0">
              <a:highlight>
                <a:srgbClr val="FF0000"/>
              </a:highlight>
            </a:endParaRPr>
          </a:p>
          <a:p>
            <a:pPr lvl="1"/>
            <a:r>
              <a:rPr lang="en-US" dirty="0"/>
              <a:t>Late notices will go out the month your DFP is due and one month after the deadline. No further notifications occur past one month.</a:t>
            </a:r>
          </a:p>
        </p:txBody>
      </p:sp>
      <p:sp>
        <p:nvSpPr>
          <p:cNvPr id="4" name="Rectangle 3">
            <a:extLst>
              <a:ext uri="{FF2B5EF4-FFF2-40B4-BE49-F238E27FC236}">
                <a16:creationId xmlns:a16="http://schemas.microsoft.com/office/drawing/2014/main" id="{7E46CCC2-85E9-41B4-8FB6-D7EFD61DAFED}"/>
              </a:ext>
            </a:extLst>
          </p:cNvPr>
          <p:cNvSpPr/>
          <p:nvPr/>
        </p:nvSpPr>
        <p:spPr>
          <a:xfrm>
            <a:off x="76200" y="5846544"/>
            <a:ext cx="8342586" cy="954107"/>
          </a:xfrm>
          <a:prstGeom prst="rect">
            <a:avLst/>
          </a:prstGeom>
        </p:spPr>
        <p:txBody>
          <a:bodyPr wrap="square">
            <a:spAutoFit/>
          </a:bodyPr>
          <a:lstStyle/>
          <a:p>
            <a:r>
              <a:rPr lang="en-US" sz="2800" b="1" dirty="0">
                <a:solidFill>
                  <a:schemeClr val="bg1"/>
                </a:solidFill>
              </a:rPr>
              <a:t>On the KDE website select: District/School Support &gt; Facilities &gt; Facility Planning</a:t>
            </a:r>
          </a:p>
        </p:txBody>
      </p:sp>
    </p:spTree>
    <p:extLst>
      <p:ext uri="{BB962C8B-B14F-4D97-AF65-F5344CB8AC3E}">
        <p14:creationId xmlns:p14="http://schemas.microsoft.com/office/powerpoint/2010/main" val="2661164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111B8C3-C6CC-439A-A4AD-221E0D459FDC}"/>
              </a:ext>
            </a:extLst>
          </p:cNvPr>
          <p:cNvSpPr>
            <a:spLocks noGrp="1"/>
          </p:cNvSpPr>
          <p:nvPr>
            <p:ph type="title"/>
          </p:nvPr>
        </p:nvSpPr>
        <p:spPr>
          <a:xfrm>
            <a:off x="838200" y="365125"/>
            <a:ext cx="10515600" cy="1325563"/>
          </a:xfrm>
        </p:spPr>
        <p:txBody>
          <a:bodyPr/>
          <a:lstStyle/>
          <a:p>
            <a:r>
              <a:rPr lang="en-US" dirty="0"/>
              <a:t>Notifications</a:t>
            </a:r>
          </a:p>
        </p:txBody>
      </p:sp>
      <p:sp>
        <p:nvSpPr>
          <p:cNvPr id="11" name="Content Placeholder 2">
            <a:extLst>
              <a:ext uri="{FF2B5EF4-FFF2-40B4-BE49-F238E27FC236}">
                <a16:creationId xmlns:a16="http://schemas.microsoft.com/office/drawing/2014/main" id="{C47D8261-7A3E-4D6A-A6F2-61E88AA48381}"/>
              </a:ext>
            </a:extLst>
          </p:cNvPr>
          <p:cNvSpPr txBox="1">
            <a:spLocks/>
          </p:cNvSpPr>
          <p:nvPr/>
        </p:nvSpPr>
        <p:spPr>
          <a:xfrm>
            <a:off x="990600" y="14353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u="sng" dirty="0"/>
              <a:t>Sample KDE Email</a:t>
            </a:r>
            <a:endParaRPr lang="en-US" dirty="0"/>
          </a:p>
          <a:p>
            <a:pPr lvl="1"/>
            <a:r>
              <a:rPr lang="en-US" dirty="0"/>
              <a:t>Email sent to district superintendent.</a:t>
            </a:r>
          </a:p>
          <a:p>
            <a:pPr lvl="1"/>
            <a:r>
              <a:rPr lang="en-US" dirty="0"/>
              <a:t>Check your junk/spam email folders.</a:t>
            </a:r>
          </a:p>
          <a:p>
            <a:pPr lvl="1"/>
            <a:r>
              <a:rPr lang="en-US" dirty="0"/>
              <a:t>Subject line will always start with “District Facility Plan (DFP) Status”</a:t>
            </a:r>
          </a:p>
          <a:p>
            <a:pPr lvl="1"/>
            <a:r>
              <a:rPr lang="en-US" dirty="0"/>
              <a:t>Once you receive this notice, contact your DFB Project Manager to get started!</a:t>
            </a:r>
          </a:p>
        </p:txBody>
      </p:sp>
      <p:sp>
        <p:nvSpPr>
          <p:cNvPr id="13" name="Rectangle 12" descr="The object circles &#10;&#10;Subject line will always start with &quot;District Facility Plan (DFP) Status&quot; ">
            <a:extLst>
              <a:ext uri="{FF2B5EF4-FFF2-40B4-BE49-F238E27FC236}">
                <a16:creationId xmlns:a16="http://schemas.microsoft.com/office/drawing/2014/main" id="{D6A05D9E-267F-40C7-9BE0-AF3DF30E27DB}"/>
              </a:ext>
            </a:extLst>
          </p:cNvPr>
          <p:cNvSpPr/>
          <p:nvPr/>
        </p:nvSpPr>
        <p:spPr>
          <a:xfrm>
            <a:off x="1430321" y="2660609"/>
            <a:ext cx="9200316" cy="407056"/>
          </a:xfrm>
          <a:custGeom>
            <a:avLst/>
            <a:gdLst>
              <a:gd name="connsiteX0" fmla="*/ 0 w 9200316"/>
              <a:gd name="connsiteY0" fmla="*/ 0 h 407056"/>
              <a:gd name="connsiteX1" fmla="*/ 9200316 w 9200316"/>
              <a:gd name="connsiteY1" fmla="*/ 0 h 407056"/>
              <a:gd name="connsiteX2" fmla="*/ 9200316 w 9200316"/>
              <a:gd name="connsiteY2" fmla="*/ 407056 h 407056"/>
              <a:gd name="connsiteX3" fmla="*/ 0 w 9200316"/>
              <a:gd name="connsiteY3" fmla="*/ 407056 h 407056"/>
              <a:gd name="connsiteX4" fmla="*/ 0 w 9200316"/>
              <a:gd name="connsiteY4" fmla="*/ 0 h 407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00316" h="407056" extrusionOk="0">
                <a:moveTo>
                  <a:pt x="0" y="0"/>
                </a:moveTo>
                <a:cubicBezTo>
                  <a:pt x="2825921" y="115989"/>
                  <a:pt x="5685948" y="-93395"/>
                  <a:pt x="9200316" y="0"/>
                </a:cubicBezTo>
                <a:cubicBezTo>
                  <a:pt x="9214741" y="56728"/>
                  <a:pt x="9236118" y="266965"/>
                  <a:pt x="9200316" y="407056"/>
                </a:cubicBezTo>
                <a:cubicBezTo>
                  <a:pt x="7711085" y="376656"/>
                  <a:pt x="4169606" y="497135"/>
                  <a:pt x="0" y="407056"/>
                </a:cubicBezTo>
                <a:cubicBezTo>
                  <a:pt x="-28285" y="213186"/>
                  <a:pt x="-33246" y="109684"/>
                  <a:pt x="0" y="0"/>
                </a:cubicBezTo>
                <a:close/>
              </a:path>
            </a:pathLst>
          </a:custGeom>
          <a:noFill/>
          <a:ln w="76200">
            <a:solidFill>
              <a:srgbClr val="007780"/>
            </a:solidFill>
            <a:extLst>
              <a:ext uri="{C807C97D-BFC1-408E-A445-0C87EB9F89A2}">
                <ask:lineSketchStyleProps xmlns:ask="http://schemas.microsoft.com/office/drawing/2018/sketchyshapes" sd="2097600261">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12205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133FA-21D5-4E61-8FD8-94723D69130B}"/>
              </a:ext>
            </a:extLst>
          </p:cNvPr>
          <p:cNvSpPr>
            <a:spLocks noGrp="1"/>
          </p:cNvSpPr>
          <p:nvPr>
            <p:ph type="title"/>
          </p:nvPr>
        </p:nvSpPr>
        <p:spPr/>
        <p:txBody>
          <a:bodyPr/>
          <a:lstStyle/>
          <a:p>
            <a:r>
              <a:rPr lang="en-US" dirty="0"/>
              <a:t>Start-Up Packet</a:t>
            </a:r>
          </a:p>
        </p:txBody>
      </p:sp>
      <p:sp>
        <p:nvSpPr>
          <p:cNvPr id="3" name="Text Placeholder 2">
            <a:extLst>
              <a:ext uri="{FF2B5EF4-FFF2-40B4-BE49-F238E27FC236}">
                <a16:creationId xmlns:a16="http://schemas.microsoft.com/office/drawing/2014/main" id="{3BC977D0-B7AD-4FE7-914C-15FB82DC48EB}"/>
              </a:ext>
            </a:extLst>
          </p:cNvPr>
          <p:cNvSpPr>
            <a:spLocks noGrp="1"/>
          </p:cNvSpPr>
          <p:nvPr>
            <p:ph type="body" idx="1"/>
          </p:nvPr>
        </p:nvSpPr>
        <p:spPr/>
        <p:txBody>
          <a:bodyPr>
            <a:normAutofit/>
          </a:bodyPr>
          <a:lstStyle/>
          <a:p>
            <a:r>
              <a:rPr lang="en-US" dirty="0">
                <a:solidFill>
                  <a:srgbClr val="6D6D6D"/>
                </a:solidFill>
              </a:rPr>
              <a:t>Three (3) Files to Help You Get Started!</a:t>
            </a:r>
          </a:p>
        </p:txBody>
      </p:sp>
    </p:spTree>
    <p:extLst>
      <p:ext uri="{BB962C8B-B14F-4D97-AF65-F5344CB8AC3E}">
        <p14:creationId xmlns:p14="http://schemas.microsoft.com/office/powerpoint/2010/main" val="2061004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F7721-ADB3-45FC-B814-2C1E82E4FA11}"/>
              </a:ext>
            </a:extLst>
          </p:cNvPr>
          <p:cNvSpPr>
            <a:spLocks noGrp="1"/>
          </p:cNvSpPr>
          <p:nvPr>
            <p:ph type="title"/>
          </p:nvPr>
        </p:nvSpPr>
        <p:spPr>
          <a:xfrm>
            <a:off x="838200" y="355293"/>
            <a:ext cx="10515600" cy="1325563"/>
          </a:xfrm>
        </p:spPr>
        <p:txBody>
          <a:bodyPr/>
          <a:lstStyle/>
          <a:p>
            <a:r>
              <a:rPr lang="en-US" dirty="0"/>
              <a:t>Start-Up Packet Details</a:t>
            </a:r>
          </a:p>
        </p:txBody>
      </p:sp>
      <p:sp>
        <p:nvSpPr>
          <p:cNvPr id="3" name="Content Placeholder 2">
            <a:extLst>
              <a:ext uri="{FF2B5EF4-FFF2-40B4-BE49-F238E27FC236}">
                <a16:creationId xmlns:a16="http://schemas.microsoft.com/office/drawing/2014/main" id="{F5041A46-4F3E-46A3-A874-EF69F495C872}"/>
              </a:ext>
            </a:extLst>
          </p:cNvPr>
          <p:cNvSpPr>
            <a:spLocks noGrp="1"/>
          </p:cNvSpPr>
          <p:nvPr>
            <p:ph sz="half" idx="1"/>
          </p:nvPr>
        </p:nvSpPr>
        <p:spPr>
          <a:xfrm>
            <a:off x="838200" y="1493125"/>
            <a:ext cx="5181600" cy="4351338"/>
          </a:xfrm>
        </p:spPr>
        <p:txBody>
          <a:bodyPr>
            <a:normAutofit/>
          </a:bodyPr>
          <a:lstStyle/>
          <a:p>
            <a:r>
              <a:rPr lang="en-US" b="1" u="sng" dirty="0"/>
              <a:t>Starting the Process</a:t>
            </a:r>
          </a:p>
          <a:p>
            <a:pPr lvl="1"/>
            <a:r>
              <a:rPr lang="en-US" dirty="0"/>
              <a:t>Following notification, the district should notify KDE that the district is ready to begin with an email to your project manager.</a:t>
            </a:r>
          </a:p>
          <a:p>
            <a:pPr lvl="1"/>
            <a:r>
              <a:rPr lang="en-US" dirty="0"/>
              <a:t>KDE will send start-up email response containing three attachments.</a:t>
            </a:r>
          </a:p>
        </p:txBody>
      </p:sp>
      <p:sp>
        <p:nvSpPr>
          <p:cNvPr id="4" name="Content Placeholder 3">
            <a:extLst>
              <a:ext uri="{FF2B5EF4-FFF2-40B4-BE49-F238E27FC236}">
                <a16:creationId xmlns:a16="http://schemas.microsoft.com/office/drawing/2014/main" id="{DDFA8C29-6795-4295-A93C-D271DD16C07B}"/>
              </a:ext>
            </a:extLst>
          </p:cNvPr>
          <p:cNvSpPr>
            <a:spLocks noGrp="1"/>
          </p:cNvSpPr>
          <p:nvPr>
            <p:ph sz="half" idx="2"/>
          </p:nvPr>
        </p:nvSpPr>
        <p:spPr>
          <a:xfrm>
            <a:off x="6172200" y="1493125"/>
            <a:ext cx="5181600" cy="4217450"/>
          </a:xfrm>
        </p:spPr>
        <p:txBody>
          <a:bodyPr>
            <a:normAutofit/>
          </a:bodyPr>
          <a:lstStyle/>
          <a:p>
            <a:r>
              <a:rPr lang="en-US" b="1" u="sng" dirty="0"/>
              <a:t>Start-Up Packet includes:</a:t>
            </a:r>
          </a:p>
          <a:p>
            <a:pPr marL="914400" lvl="1" indent="-457200">
              <a:buFont typeface="+mj-lt"/>
              <a:buAutoNum type="arabicPeriod"/>
            </a:pPr>
            <a:r>
              <a:rPr lang="en-US" dirty="0"/>
              <a:t>Section 101 of the Kentucky School Facilities Planning Manual – the Local Planning Committee (LPC) selection process.</a:t>
            </a:r>
          </a:p>
          <a:p>
            <a:pPr marL="914400" lvl="1" indent="-457200">
              <a:buFont typeface="+mj-lt"/>
              <a:buAutoNum type="arabicPeriod"/>
            </a:pPr>
            <a:r>
              <a:rPr lang="en-US" dirty="0"/>
              <a:t>LPC Roster Spreadsheet (Excel file)</a:t>
            </a:r>
          </a:p>
          <a:p>
            <a:pPr marL="914400" lvl="1" indent="-457200">
              <a:buFont typeface="+mj-lt"/>
              <a:buAutoNum type="arabicPeriod"/>
            </a:pPr>
            <a:r>
              <a:rPr lang="en-US" dirty="0"/>
              <a:t>DFP Process Checklist </a:t>
            </a:r>
          </a:p>
        </p:txBody>
      </p:sp>
      <p:sp>
        <p:nvSpPr>
          <p:cNvPr id="5" name="Rectangle 4">
            <a:extLst>
              <a:ext uri="{FF2B5EF4-FFF2-40B4-BE49-F238E27FC236}">
                <a16:creationId xmlns:a16="http://schemas.microsoft.com/office/drawing/2014/main" id="{93FC1FE2-49B5-4459-8702-48D4BF30B193}"/>
              </a:ext>
            </a:extLst>
          </p:cNvPr>
          <p:cNvSpPr/>
          <p:nvPr/>
        </p:nvSpPr>
        <p:spPr>
          <a:xfrm>
            <a:off x="76200" y="5846544"/>
            <a:ext cx="7915894" cy="954107"/>
          </a:xfrm>
          <a:prstGeom prst="rect">
            <a:avLst/>
          </a:prstGeom>
        </p:spPr>
        <p:txBody>
          <a:bodyPr wrap="square">
            <a:spAutoFit/>
          </a:bodyPr>
          <a:lstStyle/>
          <a:p>
            <a:r>
              <a:rPr lang="en-US" sz="2800" b="1" dirty="0">
                <a:solidFill>
                  <a:schemeClr val="bg1"/>
                </a:solidFill>
              </a:rPr>
              <a:t>Information is not on the KDE website. You are required to contact DFB to receive start-up packet.</a:t>
            </a:r>
          </a:p>
        </p:txBody>
      </p:sp>
    </p:spTree>
    <p:extLst>
      <p:ext uri="{BB962C8B-B14F-4D97-AF65-F5344CB8AC3E}">
        <p14:creationId xmlns:p14="http://schemas.microsoft.com/office/powerpoint/2010/main" val="1610474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133FA-21D5-4E61-8FD8-94723D69130B}"/>
              </a:ext>
            </a:extLst>
          </p:cNvPr>
          <p:cNvSpPr>
            <a:spLocks noGrp="1"/>
          </p:cNvSpPr>
          <p:nvPr>
            <p:ph type="title"/>
          </p:nvPr>
        </p:nvSpPr>
        <p:spPr/>
        <p:txBody>
          <a:bodyPr/>
          <a:lstStyle/>
          <a:p>
            <a:r>
              <a:rPr lang="en-US" dirty="0"/>
              <a:t>Introductions</a:t>
            </a:r>
          </a:p>
        </p:txBody>
      </p:sp>
    </p:spTree>
    <p:extLst>
      <p:ext uri="{BB962C8B-B14F-4D97-AF65-F5344CB8AC3E}">
        <p14:creationId xmlns:p14="http://schemas.microsoft.com/office/powerpoint/2010/main" val="3645198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133FA-21D5-4E61-8FD8-94723D69130B}"/>
              </a:ext>
            </a:extLst>
          </p:cNvPr>
          <p:cNvSpPr>
            <a:spLocks noGrp="1"/>
          </p:cNvSpPr>
          <p:nvPr>
            <p:ph type="title"/>
          </p:nvPr>
        </p:nvSpPr>
        <p:spPr/>
        <p:txBody>
          <a:bodyPr/>
          <a:lstStyle/>
          <a:p>
            <a:r>
              <a:rPr lang="en-US" dirty="0"/>
              <a:t>Assembling your LPC</a:t>
            </a:r>
          </a:p>
        </p:txBody>
      </p:sp>
      <p:sp>
        <p:nvSpPr>
          <p:cNvPr id="3" name="Text Placeholder 2">
            <a:extLst>
              <a:ext uri="{FF2B5EF4-FFF2-40B4-BE49-F238E27FC236}">
                <a16:creationId xmlns:a16="http://schemas.microsoft.com/office/drawing/2014/main" id="{3BC977D0-B7AD-4FE7-914C-15FB82DC48EB}"/>
              </a:ext>
            </a:extLst>
          </p:cNvPr>
          <p:cNvSpPr>
            <a:spLocks noGrp="1"/>
          </p:cNvSpPr>
          <p:nvPr>
            <p:ph type="body" idx="1"/>
          </p:nvPr>
        </p:nvSpPr>
        <p:spPr/>
        <p:txBody>
          <a:bodyPr>
            <a:normAutofit/>
          </a:bodyPr>
          <a:lstStyle/>
          <a:p>
            <a:r>
              <a:rPr lang="en-US" dirty="0">
                <a:solidFill>
                  <a:srgbClr val="6D6D6D"/>
                </a:solidFill>
              </a:rPr>
              <a:t>Section 101 of The Planning Manual</a:t>
            </a:r>
          </a:p>
          <a:p>
            <a:r>
              <a:rPr lang="en-US" dirty="0">
                <a:solidFill>
                  <a:srgbClr val="6D6D6D"/>
                </a:solidFill>
              </a:rPr>
              <a:t>The LPC Roster Spreadsheet (Excel file)</a:t>
            </a:r>
          </a:p>
        </p:txBody>
      </p:sp>
    </p:spTree>
    <p:extLst>
      <p:ext uri="{BB962C8B-B14F-4D97-AF65-F5344CB8AC3E}">
        <p14:creationId xmlns:p14="http://schemas.microsoft.com/office/powerpoint/2010/main" val="2475803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F7721-ADB3-45FC-B814-2C1E82E4FA11}"/>
              </a:ext>
            </a:extLst>
          </p:cNvPr>
          <p:cNvSpPr>
            <a:spLocks noGrp="1"/>
          </p:cNvSpPr>
          <p:nvPr>
            <p:ph type="title"/>
          </p:nvPr>
        </p:nvSpPr>
        <p:spPr/>
        <p:txBody>
          <a:bodyPr/>
          <a:lstStyle/>
          <a:p>
            <a:r>
              <a:rPr lang="en-US" dirty="0"/>
              <a:t>Assembling your LPC Part 1 </a:t>
            </a:r>
          </a:p>
        </p:txBody>
      </p:sp>
      <p:sp>
        <p:nvSpPr>
          <p:cNvPr id="3" name="Content Placeholder 2">
            <a:extLst>
              <a:ext uri="{FF2B5EF4-FFF2-40B4-BE49-F238E27FC236}">
                <a16:creationId xmlns:a16="http://schemas.microsoft.com/office/drawing/2014/main" id="{F5041A46-4F3E-46A3-A874-EF69F495C872}"/>
              </a:ext>
            </a:extLst>
          </p:cNvPr>
          <p:cNvSpPr>
            <a:spLocks noGrp="1"/>
          </p:cNvSpPr>
          <p:nvPr>
            <p:ph sz="half" idx="1"/>
          </p:nvPr>
        </p:nvSpPr>
        <p:spPr>
          <a:xfrm>
            <a:off x="838200" y="1493125"/>
            <a:ext cx="10515600" cy="4351338"/>
          </a:xfrm>
        </p:spPr>
        <p:txBody>
          <a:bodyPr>
            <a:normAutofit/>
          </a:bodyPr>
          <a:lstStyle/>
          <a:p>
            <a:r>
              <a:rPr lang="en-US" b="1" u="sng" dirty="0"/>
              <a:t>Highlights of Section 101:</a:t>
            </a:r>
          </a:p>
          <a:p>
            <a:pPr lvl="1"/>
            <a:r>
              <a:rPr lang="en-US" dirty="0"/>
              <a:t>101.1 – The superintendent manages the selection process.</a:t>
            </a:r>
          </a:p>
          <a:p>
            <a:pPr lvl="1"/>
            <a:r>
              <a:rPr lang="en-US" dirty="0"/>
              <a:t>101.2 – Determines the number of LPC members needed based on number of school centers (Table 101.2).</a:t>
            </a:r>
          </a:p>
          <a:p>
            <a:pPr lvl="2"/>
            <a:r>
              <a:rPr lang="en-US" dirty="0"/>
              <a:t>The LPC is intended to provide a cross section of stakeholders – parents, teachers, administrators and community members. Requirements for each type of member is called out in Section 101.</a:t>
            </a:r>
          </a:p>
        </p:txBody>
      </p:sp>
    </p:spTree>
    <p:extLst>
      <p:ext uri="{BB962C8B-B14F-4D97-AF65-F5344CB8AC3E}">
        <p14:creationId xmlns:p14="http://schemas.microsoft.com/office/powerpoint/2010/main" val="864592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F7721-ADB3-45FC-B814-2C1E82E4FA11}"/>
              </a:ext>
            </a:extLst>
          </p:cNvPr>
          <p:cNvSpPr>
            <a:spLocks noGrp="1"/>
          </p:cNvSpPr>
          <p:nvPr>
            <p:ph type="title"/>
          </p:nvPr>
        </p:nvSpPr>
        <p:spPr/>
        <p:txBody>
          <a:bodyPr/>
          <a:lstStyle/>
          <a:p>
            <a:r>
              <a:rPr lang="en-US" dirty="0"/>
              <a:t>Assembling your LPC Part 2 </a:t>
            </a:r>
          </a:p>
        </p:txBody>
      </p:sp>
      <p:sp>
        <p:nvSpPr>
          <p:cNvPr id="3" name="Content Placeholder 2">
            <a:extLst>
              <a:ext uri="{FF2B5EF4-FFF2-40B4-BE49-F238E27FC236}">
                <a16:creationId xmlns:a16="http://schemas.microsoft.com/office/drawing/2014/main" id="{F5041A46-4F3E-46A3-A874-EF69F495C872}"/>
              </a:ext>
            </a:extLst>
          </p:cNvPr>
          <p:cNvSpPr>
            <a:spLocks noGrp="1"/>
          </p:cNvSpPr>
          <p:nvPr>
            <p:ph sz="half" idx="1"/>
          </p:nvPr>
        </p:nvSpPr>
        <p:spPr>
          <a:xfrm>
            <a:off x="838200" y="1493125"/>
            <a:ext cx="10515600" cy="4351338"/>
          </a:xfrm>
        </p:spPr>
        <p:txBody>
          <a:bodyPr>
            <a:normAutofit/>
          </a:bodyPr>
          <a:lstStyle/>
          <a:p>
            <a:r>
              <a:rPr lang="en-US" b="1" u="sng" dirty="0"/>
              <a:t>Highlights of Section 101:</a:t>
            </a:r>
          </a:p>
          <a:p>
            <a:pPr lvl="1"/>
            <a:r>
              <a:rPr lang="en-US" dirty="0"/>
              <a:t>101.3 is important to remember for the following considerations: </a:t>
            </a:r>
            <a:r>
              <a:rPr lang="en-US" i="1" dirty="0"/>
              <a:t>“</a:t>
            </a:r>
            <a:r>
              <a:rPr lang="en-US" i="1" u="sng" dirty="0"/>
              <a:t>All schools shall be represented before multiple representation of a school occurs. The maximum number of representatives on the LPC from a school shall not be in excess of one greater than the number of representatives from any other school.</a:t>
            </a:r>
            <a:r>
              <a:rPr lang="en-US" i="1" dirty="0"/>
              <a:t>”</a:t>
            </a:r>
          </a:p>
          <a:p>
            <a:pPr lvl="1"/>
            <a:r>
              <a:rPr lang="en-US" dirty="0"/>
              <a:t>101.4 – 101.12 provides guidance to the superintendent on how to instruct stakeholder groups on how to select their representatives.</a:t>
            </a:r>
          </a:p>
        </p:txBody>
      </p:sp>
    </p:spTree>
    <p:extLst>
      <p:ext uri="{BB962C8B-B14F-4D97-AF65-F5344CB8AC3E}">
        <p14:creationId xmlns:p14="http://schemas.microsoft.com/office/powerpoint/2010/main" val="20802523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F7721-ADB3-45FC-B814-2C1E82E4FA11}"/>
              </a:ext>
            </a:extLst>
          </p:cNvPr>
          <p:cNvSpPr>
            <a:spLocks noGrp="1"/>
          </p:cNvSpPr>
          <p:nvPr>
            <p:ph type="title"/>
          </p:nvPr>
        </p:nvSpPr>
        <p:spPr/>
        <p:txBody>
          <a:bodyPr/>
          <a:lstStyle/>
          <a:p>
            <a:r>
              <a:rPr lang="en-US" dirty="0"/>
              <a:t>Assembling your LPC Part 3 </a:t>
            </a:r>
          </a:p>
        </p:txBody>
      </p:sp>
      <p:sp>
        <p:nvSpPr>
          <p:cNvPr id="3" name="Content Placeholder 2">
            <a:extLst>
              <a:ext uri="{FF2B5EF4-FFF2-40B4-BE49-F238E27FC236}">
                <a16:creationId xmlns:a16="http://schemas.microsoft.com/office/drawing/2014/main" id="{F5041A46-4F3E-46A3-A874-EF69F495C872}"/>
              </a:ext>
            </a:extLst>
          </p:cNvPr>
          <p:cNvSpPr>
            <a:spLocks noGrp="1"/>
          </p:cNvSpPr>
          <p:nvPr>
            <p:ph sz="half" idx="1"/>
          </p:nvPr>
        </p:nvSpPr>
        <p:spPr>
          <a:xfrm>
            <a:off x="838200" y="1493125"/>
            <a:ext cx="10515600" cy="4351338"/>
          </a:xfrm>
        </p:spPr>
        <p:txBody>
          <a:bodyPr>
            <a:normAutofit/>
          </a:bodyPr>
          <a:lstStyle/>
          <a:p>
            <a:r>
              <a:rPr lang="en-US" b="1" u="sng" dirty="0"/>
              <a:t>LPC Roster (all members living in-district):</a:t>
            </a:r>
          </a:p>
          <a:p>
            <a:pPr lvl="1"/>
            <a:r>
              <a:rPr lang="en-US" dirty="0"/>
              <a:t>Fill LPC Roster out completely.</a:t>
            </a:r>
          </a:p>
          <a:p>
            <a:pPr lvl="1"/>
            <a:r>
              <a:rPr lang="en-US" dirty="0"/>
              <a:t>Adhere to Section 101.3 and have no one school exceed any other by one person.</a:t>
            </a:r>
          </a:p>
          <a:p>
            <a:pPr lvl="2"/>
            <a:r>
              <a:rPr lang="en-US" dirty="0"/>
              <a:t>Remember to designate School-Based Decision-Making Council (SBDM) members on the roster.</a:t>
            </a:r>
          </a:p>
          <a:p>
            <a:pPr lvl="1"/>
            <a:r>
              <a:rPr lang="en-US" dirty="0"/>
              <a:t>Have your superintendent sign the roster.</a:t>
            </a:r>
          </a:p>
          <a:p>
            <a:pPr lvl="1"/>
            <a:r>
              <a:rPr lang="en-US" dirty="0"/>
              <a:t>Submit full roster to KDE.</a:t>
            </a:r>
          </a:p>
          <a:p>
            <a:pPr lvl="1"/>
            <a:r>
              <a:rPr lang="en-US" dirty="0"/>
              <a:t>KDE will review and send the superintendent a determination letter.</a:t>
            </a:r>
          </a:p>
          <a:p>
            <a:pPr lvl="2"/>
            <a:r>
              <a:rPr lang="en-US" sz="1800" dirty="0"/>
              <a:t>Districts receive Orientation Part 1 Presentation with their LPC approval letters and begin meeting </a:t>
            </a:r>
            <a:r>
              <a:rPr lang="en-US" sz="1800" i="1" u="sng" dirty="0"/>
              <a:t>or</a:t>
            </a:r>
            <a:r>
              <a:rPr lang="en-US" sz="1800" dirty="0"/>
              <a:t> may begin with the completion of their Orientation Part 2 Presentation – These presentations will be discussed at a future live event.</a:t>
            </a:r>
          </a:p>
        </p:txBody>
      </p:sp>
    </p:spTree>
    <p:extLst>
      <p:ext uri="{BB962C8B-B14F-4D97-AF65-F5344CB8AC3E}">
        <p14:creationId xmlns:p14="http://schemas.microsoft.com/office/powerpoint/2010/main" val="31162694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F7721-ADB3-45FC-B814-2C1E82E4FA11}"/>
              </a:ext>
            </a:extLst>
          </p:cNvPr>
          <p:cNvSpPr>
            <a:spLocks noGrp="1"/>
          </p:cNvSpPr>
          <p:nvPr>
            <p:ph type="title"/>
          </p:nvPr>
        </p:nvSpPr>
        <p:spPr/>
        <p:txBody>
          <a:bodyPr/>
          <a:lstStyle/>
          <a:p>
            <a:r>
              <a:rPr lang="en-US" dirty="0"/>
              <a:t>Assembling your LPC Part 4 </a:t>
            </a:r>
          </a:p>
        </p:txBody>
      </p:sp>
      <p:sp>
        <p:nvSpPr>
          <p:cNvPr id="3" name="Content Placeholder 2">
            <a:extLst>
              <a:ext uri="{FF2B5EF4-FFF2-40B4-BE49-F238E27FC236}">
                <a16:creationId xmlns:a16="http://schemas.microsoft.com/office/drawing/2014/main" id="{F5041A46-4F3E-46A3-A874-EF69F495C872}"/>
              </a:ext>
            </a:extLst>
          </p:cNvPr>
          <p:cNvSpPr>
            <a:spLocks noGrp="1"/>
          </p:cNvSpPr>
          <p:nvPr>
            <p:ph sz="half" idx="1"/>
          </p:nvPr>
        </p:nvSpPr>
        <p:spPr>
          <a:xfrm>
            <a:off x="838200" y="1338744"/>
            <a:ext cx="10515600" cy="4515791"/>
          </a:xfrm>
        </p:spPr>
        <p:txBody>
          <a:bodyPr>
            <a:normAutofit/>
          </a:bodyPr>
          <a:lstStyle/>
          <a:p>
            <a:r>
              <a:rPr lang="en-US" b="1" u="sng" dirty="0"/>
              <a:t>LPC Roster (any members living out-of-district):</a:t>
            </a:r>
          </a:p>
          <a:p>
            <a:pPr lvl="1"/>
            <a:r>
              <a:rPr lang="en-US" dirty="0"/>
              <a:t>Fill LPC Roster out completely.</a:t>
            </a:r>
          </a:p>
          <a:p>
            <a:pPr lvl="1"/>
            <a:r>
              <a:rPr lang="en-US" dirty="0"/>
              <a:t>Adhere to Section 101.3 and have no one school exceed any other by one person.</a:t>
            </a:r>
          </a:p>
          <a:p>
            <a:pPr lvl="2"/>
            <a:r>
              <a:rPr lang="en-US" dirty="0"/>
              <a:t>Remember to designate SBDM members on the roster.</a:t>
            </a:r>
          </a:p>
          <a:p>
            <a:pPr lvl="1"/>
            <a:r>
              <a:rPr lang="en-US" dirty="0"/>
              <a:t>Have your superintendent sign the roster.</a:t>
            </a:r>
          </a:p>
        </p:txBody>
      </p:sp>
    </p:spTree>
    <p:extLst>
      <p:ext uri="{BB962C8B-B14F-4D97-AF65-F5344CB8AC3E}">
        <p14:creationId xmlns:p14="http://schemas.microsoft.com/office/powerpoint/2010/main" val="28874201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F7721-ADB3-45FC-B814-2C1E82E4FA11}"/>
              </a:ext>
            </a:extLst>
          </p:cNvPr>
          <p:cNvSpPr>
            <a:spLocks noGrp="1"/>
          </p:cNvSpPr>
          <p:nvPr>
            <p:ph type="title"/>
          </p:nvPr>
        </p:nvSpPr>
        <p:spPr/>
        <p:txBody>
          <a:bodyPr/>
          <a:lstStyle/>
          <a:p>
            <a:r>
              <a:rPr lang="en-US" dirty="0"/>
              <a:t>Assembling your LPC Part 5 </a:t>
            </a:r>
          </a:p>
        </p:txBody>
      </p:sp>
      <p:sp>
        <p:nvSpPr>
          <p:cNvPr id="3" name="Content Placeholder 2">
            <a:extLst>
              <a:ext uri="{FF2B5EF4-FFF2-40B4-BE49-F238E27FC236}">
                <a16:creationId xmlns:a16="http://schemas.microsoft.com/office/drawing/2014/main" id="{F5041A46-4F3E-46A3-A874-EF69F495C872}"/>
              </a:ext>
            </a:extLst>
          </p:cNvPr>
          <p:cNvSpPr>
            <a:spLocks noGrp="1"/>
          </p:cNvSpPr>
          <p:nvPr>
            <p:ph sz="half" idx="1"/>
          </p:nvPr>
        </p:nvSpPr>
        <p:spPr>
          <a:xfrm>
            <a:off x="838200" y="1338744"/>
            <a:ext cx="10515600" cy="4515791"/>
          </a:xfrm>
        </p:spPr>
        <p:txBody>
          <a:bodyPr>
            <a:normAutofit/>
          </a:bodyPr>
          <a:lstStyle/>
          <a:p>
            <a:r>
              <a:rPr lang="en-US" b="1" u="sng" dirty="0"/>
              <a:t>LPC Roster (any members living out-of-district):</a:t>
            </a:r>
          </a:p>
          <a:p>
            <a:pPr lvl="1"/>
            <a:r>
              <a:rPr lang="en-US" dirty="0"/>
              <a:t>Submit full roster to DFB and notify your project manager that you will be sending a request to the commissioner’s office for out-of-district approvals.</a:t>
            </a:r>
          </a:p>
          <a:p>
            <a:pPr lvl="2"/>
            <a:r>
              <a:rPr lang="en-US" dirty="0"/>
              <a:t>When submitting to DFB, </a:t>
            </a:r>
            <a:r>
              <a:rPr lang="en-US" b="1" u="sng" dirty="0">
                <a:highlight>
                  <a:srgbClr val="FFFF00"/>
                </a:highlight>
              </a:rPr>
              <a:t>highlight</a:t>
            </a:r>
            <a:r>
              <a:rPr lang="en-US" dirty="0"/>
              <a:t> which members live out-of-district.</a:t>
            </a:r>
          </a:p>
          <a:p>
            <a:pPr lvl="2"/>
            <a:r>
              <a:rPr lang="en-US" dirty="0"/>
              <a:t>Provide reasons / rationale for out-of-district membership needs. </a:t>
            </a:r>
          </a:p>
          <a:p>
            <a:pPr lvl="2"/>
            <a:r>
              <a:rPr lang="en-US" dirty="0"/>
              <a:t>DFB will send you a determination letter for the in-district membership.</a:t>
            </a:r>
          </a:p>
          <a:p>
            <a:pPr lvl="1"/>
            <a:r>
              <a:rPr lang="en-US" dirty="0"/>
              <a:t>(Section 101.1) Submit a formal request to the Commissioner’s office with the same information you sent to DFB after in-district membership review.</a:t>
            </a:r>
          </a:p>
          <a:p>
            <a:pPr lvl="2"/>
            <a:r>
              <a:rPr lang="en-US" dirty="0"/>
              <a:t>A designee from the Commissioner’s office will provide a determination letter for out-of-district members.   </a:t>
            </a:r>
          </a:p>
        </p:txBody>
      </p:sp>
    </p:spTree>
    <p:extLst>
      <p:ext uri="{BB962C8B-B14F-4D97-AF65-F5344CB8AC3E}">
        <p14:creationId xmlns:p14="http://schemas.microsoft.com/office/powerpoint/2010/main" val="25246846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91FC7AC-21BD-4FDE-8CE3-A6E116DFA356}"/>
              </a:ext>
            </a:extLst>
          </p:cNvPr>
          <p:cNvSpPr>
            <a:spLocks noGrp="1"/>
          </p:cNvSpPr>
          <p:nvPr>
            <p:ph type="title"/>
          </p:nvPr>
        </p:nvSpPr>
        <p:spPr>
          <a:xfrm>
            <a:off x="838200" y="217980"/>
            <a:ext cx="10515600" cy="1325563"/>
          </a:xfrm>
        </p:spPr>
        <p:txBody>
          <a:bodyPr/>
          <a:lstStyle/>
          <a:p>
            <a:r>
              <a:rPr lang="en-US" dirty="0"/>
              <a:t>Sample LPC membership form </a:t>
            </a:r>
          </a:p>
        </p:txBody>
      </p:sp>
      <p:pic>
        <p:nvPicPr>
          <p:cNvPr id="9" name="Picture 8" descr="Image is a standard KDE sample LPC membership form taken from an excel file given to districts. Image is for presentation on how to fill out date, school names, member information, and the chart illustrating which school each person listed represents. The chart is where selected illustrate the number 1 for each correct selection">
            <a:extLst>
              <a:ext uri="{FF2B5EF4-FFF2-40B4-BE49-F238E27FC236}">
                <a16:creationId xmlns:a16="http://schemas.microsoft.com/office/drawing/2014/main" id="{82436220-189D-436E-96D7-FE5C137D4D41}"/>
              </a:ext>
            </a:extLst>
          </p:cNvPr>
          <p:cNvPicPr>
            <a:picLocks noChangeAspect="1"/>
          </p:cNvPicPr>
          <p:nvPr/>
        </p:nvPicPr>
        <p:blipFill rotWithShape="1">
          <a:blip r:embed="rId2"/>
          <a:srcRect t="1" r="393" b="25887"/>
          <a:stretch/>
        </p:blipFill>
        <p:spPr>
          <a:xfrm>
            <a:off x="838200" y="1261462"/>
            <a:ext cx="8733351" cy="4650823"/>
          </a:xfrm>
          <a:prstGeom prst="rect">
            <a:avLst/>
          </a:prstGeom>
        </p:spPr>
      </p:pic>
    </p:spTree>
    <p:extLst>
      <p:ext uri="{BB962C8B-B14F-4D97-AF65-F5344CB8AC3E}">
        <p14:creationId xmlns:p14="http://schemas.microsoft.com/office/powerpoint/2010/main" val="33983412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133FA-21D5-4E61-8FD8-94723D69130B}"/>
              </a:ext>
            </a:extLst>
          </p:cNvPr>
          <p:cNvSpPr>
            <a:spLocks noGrp="1"/>
          </p:cNvSpPr>
          <p:nvPr>
            <p:ph type="title"/>
          </p:nvPr>
        </p:nvSpPr>
        <p:spPr/>
        <p:txBody>
          <a:bodyPr/>
          <a:lstStyle/>
          <a:p>
            <a:r>
              <a:rPr lang="en-US" dirty="0"/>
              <a:t>Assessments</a:t>
            </a:r>
          </a:p>
        </p:txBody>
      </p:sp>
      <p:sp>
        <p:nvSpPr>
          <p:cNvPr id="3" name="Text Placeholder 2">
            <a:extLst>
              <a:ext uri="{FF2B5EF4-FFF2-40B4-BE49-F238E27FC236}">
                <a16:creationId xmlns:a16="http://schemas.microsoft.com/office/drawing/2014/main" id="{3BC977D0-B7AD-4FE7-914C-15FB82DC48EB}"/>
              </a:ext>
            </a:extLst>
          </p:cNvPr>
          <p:cNvSpPr>
            <a:spLocks noGrp="1"/>
          </p:cNvSpPr>
          <p:nvPr>
            <p:ph type="body" idx="1"/>
          </p:nvPr>
        </p:nvSpPr>
        <p:spPr/>
        <p:txBody>
          <a:bodyPr>
            <a:normAutofit/>
          </a:bodyPr>
          <a:lstStyle/>
          <a:p>
            <a:r>
              <a:rPr lang="en-US" dirty="0">
                <a:solidFill>
                  <a:srgbClr val="6D6D6D"/>
                </a:solidFill>
              </a:rPr>
              <a:t>Design Professional Assessments</a:t>
            </a:r>
          </a:p>
        </p:txBody>
      </p:sp>
    </p:spTree>
    <p:extLst>
      <p:ext uri="{BB962C8B-B14F-4D97-AF65-F5344CB8AC3E}">
        <p14:creationId xmlns:p14="http://schemas.microsoft.com/office/powerpoint/2010/main" val="23576180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F7721-ADB3-45FC-B814-2C1E82E4FA11}"/>
              </a:ext>
            </a:extLst>
          </p:cNvPr>
          <p:cNvSpPr>
            <a:spLocks noGrp="1"/>
          </p:cNvSpPr>
          <p:nvPr>
            <p:ph type="title"/>
          </p:nvPr>
        </p:nvSpPr>
        <p:spPr/>
        <p:txBody>
          <a:bodyPr/>
          <a:lstStyle/>
          <a:p>
            <a:r>
              <a:rPr lang="en-US" dirty="0"/>
              <a:t>Assessments Details </a:t>
            </a:r>
          </a:p>
        </p:txBody>
      </p:sp>
      <p:sp>
        <p:nvSpPr>
          <p:cNvPr id="3" name="Content Placeholder 2">
            <a:extLst>
              <a:ext uri="{FF2B5EF4-FFF2-40B4-BE49-F238E27FC236}">
                <a16:creationId xmlns:a16="http://schemas.microsoft.com/office/drawing/2014/main" id="{F5041A46-4F3E-46A3-A874-EF69F495C872}"/>
              </a:ext>
            </a:extLst>
          </p:cNvPr>
          <p:cNvSpPr>
            <a:spLocks noGrp="1"/>
          </p:cNvSpPr>
          <p:nvPr>
            <p:ph sz="half" idx="1"/>
          </p:nvPr>
        </p:nvSpPr>
        <p:spPr>
          <a:xfrm>
            <a:off x="838200" y="1493125"/>
            <a:ext cx="10515600" cy="4351338"/>
          </a:xfrm>
        </p:spPr>
        <p:txBody>
          <a:bodyPr>
            <a:normAutofit fontScale="92500"/>
          </a:bodyPr>
          <a:lstStyle/>
          <a:p>
            <a:pPr>
              <a:lnSpc>
                <a:spcPct val="120000"/>
              </a:lnSpc>
              <a:buClr>
                <a:schemeClr val="tx2"/>
              </a:buClr>
            </a:pPr>
            <a:r>
              <a:rPr lang="en-US" sz="2400" dirty="0">
                <a:solidFill>
                  <a:schemeClr val="tx1"/>
                </a:solidFill>
              </a:rPr>
              <a:t>District facilities are assessed by registered Architects and Engineers as outlined in Chapter 2 of The Planning Manual.</a:t>
            </a:r>
          </a:p>
          <a:p>
            <a:pPr lvl="1">
              <a:lnSpc>
                <a:spcPct val="120000"/>
              </a:lnSpc>
              <a:buClr>
                <a:schemeClr val="tx2"/>
              </a:buClr>
            </a:pPr>
            <a:r>
              <a:rPr lang="en-US" dirty="0">
                <a:solidFill>
                  <a:schemeClr val="tx1"/>
                </a:solidFill>
              </a:rPr>
              <a:t>Physical condition assessment: Use the KFICS audit process to: </a:t>
            </a:r>
          </a:p>
          <a:p>
            <a:pPr lvl="2">
              <a:lnSpc>
                <a:spcPct val="120000"/>
              </a:lnSpc>
              <a:buClr>
                <a:schemeClr val="tx2"/>
              </a:buClr>
            </a:pPr>
            <a:r>
              <a:rPr lang="en-US" sz="2400" dirty="0">
                <a:solidFill>
                  <a:schemeClr val="tx1"/>
                </a:solidFill>
              </a:rPr>
              <a:t>Ensure uniform analysis</a:t>
            </a:r>
          </a:p>
          <a:p>
            <a:pPr lvl="2">
              <a:lnSpc>
                <a:spcPct val="120000"/>
              </a:lnSpc>
              <a:buClr>
                <a:schemeClr val="tx2"/>
              </a:buClr>
            </a:pPr>
            <a:r>
              <a:rPr lang="en-US" sz="2400" dirty="0">
                <a:solidFill>
                  <a:schemeClr val="tx1"/>
                </a:solidFill>
              </a:rPr>
              <a:t>Provide consistent cost estimates</a:t>
            </a:r>
          </a:p>
          <a:p>
            <a:pPr lvl="2">
              <a:lnSpc>
                <a:spcPct val="120000"/>
              </a:lnSpc>
              <a:buClr>
                <a:schemeClr val="tx2"/>
              </a:buClr>
            </a:pPr>
            <a:r>
              <a:rPr lang="en-US" sz="2400" dirty="0">
                <a:solidFill>
                  <a:schemeClr val="tx1"/>
                </a:solidFill>
              </a:rPr>
              <a:t>Eliminate duplicated efforts related to planning and KFICS requirements  </a:t>
            </a:r>
          </a:p>
          <a:p>
            <a:pPr>
              <a:lnSpc>
                <a:spcPct val="120000"/>
              </a:lnSpc>
              <a:buClr>
                <a:schemeClr val="tx2"/>
              </a:buClr>
            </a:pPr>
            <a:r>
              <a:rPr lang="en-US" sz="2400" dirty="0">
                <a:solidFill>
                  <a:schemeClr val="tx1"/>
                </a:solidFill>
              </a:rPr>
              <a:t>Program Areas: Use the KFICS space planner function.</a:t>
            </a:r>
          </a:p>
          <a:p>
            <a:pPr>
              <a:lnSpc>
                <a:spcPct val="120000"/>
              </a:lnSpc>
              <a:buClr>
                <a:schemeClr val="tx2"/>
              </a:buClr>
            </a:pPr>
            <a:r>
              <a:rPr lang="en-US" sz="2400" dirty="0">
                <a:solidFill>
                  <a:schemeClr val="tx1"/>
                </a:solidFill>
              </a:rPr>
              <a:t>Contact your project manager if you choose to not use the KFICS audit process </a:t>
            </a:r>
            <a:r>
              <a:rPr lang="en-US" sz="2400" b="1" i="1" u="sng" dirty="0">
                <a:solidFill>
                  <a:schemeClr val="tx1"/>
                </a:solidFill>
              </a:rPr>
              <a:t>before </a:t>
            </a:r>
            <a:r>
              <a:rPr lang="en-US" sz="2400" dirty="0">
                <a:solidFill>
                  <a:schemeClr val="tx1"/>
                </a:solidFill>
              </a:rPr>
              <a:t>you begin assessments.</a:t>
            </a:r>
          </a:p>
        </p:txBody>
      </p:sp>
    </p:spTree>
    <p:extLst>
      <p:ext uri="{BB962C8B-B14F-4D97-AF65-F5344CB8AC3E}">
        <p14:creationId xmlns:p14="http://schemas.microsoft.com/office/powerpoint/2010/main" val="17461324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133FA-21D5-4E61-8FD8-94723D69130B}"/>
              </a:ext>
            </a:extLst>
          </p:cNvPr>
          <p:cNvSpPr>
            <a:spLocks noGrp="1"/>
          </p:cNvSpPr>
          <p:nvPr>
            <p:ph type="title"/>
          </p:nvPr>
        </p:nvSpPr>
        <p:spPr/>
        <p:txBody>
          <a:bodyPr/>
          <a:lstStyle/>
          <a:p>
            <a:r>
              <a:rPr lang="en-US" dirty="0"/>
              <a:t>HB 678 (2022) Impact</a:t>
            </a:r>
          </a:p>
        </p:txBody>
      </p:sp>
    </p:spTree>
    <p:extLst>
      <p:ext uri="{BB962C8B-B14F-4D97-AF65-F5344CB8AC3E}">
        <p14:creationId xmlns:p14="http://schemas.microsoft.com/office/powerpoint/2010/main" val="781280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F3FB9-D42E-49D7-B0ED-190890D98FFF}"/>
              </a:ext>
            </a:extLst>
          </p:cNvPr>
          <p:cNvSpPr>
            <a:spLocks noGrp="1"/>
          </p:cNvSpPr>
          <p:nvPr>
            <p:ph type="title"/>
          </p:nvPr>
        </p:nvSpPr>
        <p:spPr>
          <a:xfrm>
            <a:off x="838200" y="531050"/>
            <a:ext cx="10515600" cy="1325563"/>
          </a:xfrm>
        </p:spPr>
        <p:txBody>
          <a:bodyPr/>
          <a:lstStyle/>
          <a:p>
            <a:r>
              <a:rPr lang="en-US" dirty="0"/>
              <a:t>Office of Finance and Operations</a:t>
            </a:r>
            <a:br>
              <a:rPr lang="en-US" dirty="0"/>
            </a:br>
            <a:r>
              <a:rPr lang="en-US" dirty="0"/>
              <a:t>(OFO)</a:t>
            </a:r>
          </a:p>
        </p:txBody>
      </p:sp>
      <p:sp>
        <p:nvSpPr>
          <p:cNvPr id="3" name="Content Placeholder 2">
            <a:extLst>
              <a:ext uri="{FF2B5EF4-FFF2-40B4-BE49-F238E27FC236}">
                <a16:creationId xmlns:a16="http://schemas.microsoft.com/office/drawing/2014/main" id="{EA89953B-03F5-4196-B3BB-CB2192F023E7}"/>
              </a:ext>
            </a:extLst>
          </p:cNvPr>
          <p:cNvSpPr txBox="1">
            <a:spLocks/>
          </p:cNvSpPr>
          <p:nvPr/>
        </p:nvSpPr>
        <p:spPr>
          <a:xfrm>
            <a:off x="838200" y="1975612"/>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Associate Commissioner</a:t>
            </a:r>
          </a:p>
          <a:p>
            <a:pPr marL="0" indent="0">
              <a:buNone/>
            </a:pPr>
            <a:r>
              <a:rPr lang="en-US" dirty="0"/>
              <a:t>Robin Fields Kinney</a:t>
            </a:r>
          </a:p>
          <a:p>
            <a:pPr marL="0" indent="0">
              <a:buNone/>
            </a:pPr>
            <a:r>
              <a:rPr lang="en-US" dirty="0">
                <a:hlinkClick r:id="rId2"/>
              </a:rPr>
              <a:t>robin.kinney@education.ky.gov</a:t>
            </a:r>
            <a:endParaRPr lang="en-US" dirty="0"/>
          </a:p>
          <a:p>
            <a:pPr marL="0" indent="0">
              <a:buNone/>
            </a:pPr>
            <a:endParaRPr lang="en-US" dirty="0"/>
          </a:p>
        </p:txBody>
      </p:sp>
    </p:spTree>
    <p:extLst>
      <p:ext uri="{BB962C8B-B14F-4D97-AF65-F5344CB8AC3E}">
        <p14:creationId xmlns:p14="http://schemas.microsoft.com/office/powerpoint/2010/main" val="8760721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F7721-ADB3-45FC-B814-2C1E82E4FA11}"/>
              </a:ext>
            </a:extLst>
          </p:cNvPr>
          <p:cNvSpPr>
            <a:spLocks noGrp="1"/>
          </p:cNvSpPr>
          <p:nvPr>
            <p:ph type="title"/>
          </p:nvPr>
        </p:nvSpPr>
        <p:spPr/>
        <p:txBody>
          <a:bodyPr/>
          <a:lstStyle/>
          <a:p>
            <a:r>
              <a:rPr lang="en-US" dirty="0"/>
              <a:t>HB 678 Part 1 </a:t>
            </a:r>
          </a:p>
        </p:txBody>
      </p:sp>
      <p:sp>
        <p:nvSpPr>
          <p:cNvPr id="3" name="Content Placeholder 2">
            <a:extLst>
              <a:ext uri="{FF2B5EF4-FFF2-40B4-BE49-F238E27FC236}">
                <a16:creationId xmlns:a16="http://schemas.microsoft.com/office/drawing/2014/main" id="{F5041A46-4F3E-46A3-A874-EF69F495C872}"/>
              </a:ext>
            </a:extLst>
          </p:cNvPr>
          <p:cNvSpPr>
            <a:spLocks noGrp="1"/>
          </p:cNvSpPr>
          <p:nvPr>
            <p:ph sz="half" idx="1"/>
          </p:nvPr>
        </p:nvSpPr>
        <p:spPr>
          <a:xfrm>
            <a:off x="838200" y="1493125"/>
            <a:ext cx="10515600" cy="4351338"/>
          </a:xfrm>
        </p:spPr>
        <p:txBody>
          <a:bodyPr>
            <a:normAutofit fontScale="92500" lnSpcReduction="10000"/>
          </a:bodyPr>
          <a:lstStyle/>
          <a:p>
            <a:pPr marL="342900" indent="-342900"/>
            <a:r>
              <a:rPr lang="en-US" sz="2400" dirty="0"/>
              <a:t>HB 678 is effective through June 30, 2024.</a:t>
            </a:r>
          </a:p>
          <a:p>
            <a:pPr marL="342900" indent="-342900"/>
            <a:r>
              <a:rPr lang="en-US" sz="2400" dirty="0"/>
              <a:t>Districts are still required to comply with all aspects of The Planning Manual.</a:t>
            </a:r>
          </a:p>
          <a:p>
            <a:pPr marL="342900" indent="-342900"/>
            <a:r>
              <a:rPr lang="en-US" sz="2400" dirty="0"/>
              <a:t>HB 678 requires the commissioner or his designee to provide approval or disapproval of a </a:t>
            </a:r>
            <a:r>
              <a:rPr lang="en-US" sz="2400" i="1" u="sng" dirty="0"/>
              <a:t>complete</a:t>
            </a:r>
            <a:r>
              <a:rPr lang="en-US" sz="2400" dirty="0"/>
              <a:t> DFP within 30 business days from receipt. A complete DFP submittals includes:</a:t>
            </a:r>
          </a:p>
          <a:p>
            <a:pPr marL="800100" lvl="1" indent="-342900"/>
            <a:r>
              <a:rPr lang="en-US" sz="2000" dirty="0"/>
              <a:t>Complete, final DFP (Excel format)</a:t>
            </a:r>
          </a:p>
          <a:p>
            <a:pPr marL="800100" lvl="1" indent="-342900"/>
            <a:r>
              <a:rPr lang="en-US" sz="2000" dirty="0"/>
              <a:t>Public Hearing Agenda</a:t>
            </a:r>
          </a:p>
          <a:p>
            <a:pPr marL="800100" lvl="1" indent="-342900"/>
            <a:r>
              <a:rPr lang="en-US" sz="2000" dirty="0"/>
              <a:t>Public Hearing Report</a:t>
            </a:r>
          </a:p>
          <a:p>
            <a:pPr marL="800100" lvl="1" indent="-342900"/>
            <a:r>
              <a:rPr lang="en-US" sz="2000" dirty="0"/>
              <a:t>Public Hearing Sign-In Sheet</a:t>
            </a:r>
          </a:p>
          <a:p>
            <a:pPr marL="800100" lvl="1" indent="-342900"/>
            <a:r>
              <a:rPr lang="en-US" sz="2000" dirty="0"/>
              <a:t>Public Hearing Audio Recording</a:t>
            </a:r>
          </a:p>
          <a:p>
            <a:pPr marL="800100" lvl="1" indent="-342900"/>
            <a:r>
              <a:rPr lang="en-US" sz="2000" dirty="0"/>
              <a:t>Board minutes approving the Public Hearing Report and DFP</a:t>
            </a:r>
          </a:p>
          <a:p>
            <a:pPr marL="800100" lvl="1" indent="-342900"/>
            <a:r>
              <a:rPr lang="en-US" sz="2000" dirty="0"/>
              <a:t>DFP Submittal Form (received by our office prior to the hearing)</a:t>
            </a:r>
          </a:p>
          <a:p>
            <a:pPr marL="342900" indent="-342900"/>
            <a:r>
              <a:rPr lang="en-US" sz="2400" dirty="0"/>
              <a:t>Disapproved DFP’s may be appealed to the Kentucky Board of Education.</a:t>
            </a:r>
          </a:p>
        </p:txBody>
      </p:sp>
    </p:spTree>
    <p:extLst>
      <p:ext uri="{BB962C8B-B14F-4D97-AF65-F5344CB8AC3E}">
        <p14:creationId xmlns:p14="http://schemas.microsoft.com/office/powerpoint/2010/main" val="42947220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F7721-ADB3-45FC-B814-2C1E82E4FA11}"/>
              </a:ext>
            </a:extLst>
          </p:cNvPr>
          <p:cNvSpPr>
            <a:spLocks noGrp="1"/>
          </p:cNvSpPr>
          <p:nvPr>
            <p:ph type="title"/>
          </p:nvPr>
        </p:nvSpPr>
        <p:spPr/>
        <p:txBody>
          <a:bodyPr/>
          <a:lstStyle/>
          <a:p>
            <a:r>
              <a:rPr lang="en-US" dirty="0"/>
              <a:t>HB 678 Part 2 </a:t>
            </a:r>
          </a:p>
        </p:txBody>
      </p:sp>
      <p:sp>
        <p:nvSpPr>
          <p:cNvPr id="3" name="Content Placeholder 2">
            <a:extLst>
              <a:ext uri="{FF2B5EF4-FFF2-40B4-BE49-F238E27FC236}">
                <a16:creationId xmlns:a16="http://schemas.microsoft.com/office/drawing/2014/main" id="{F5041A46-4F3E-46A3-A874-EF69F495C872}"/>
              </a:ext>
            </a:extLst>
          </p:cNvPr>
          <p:cNvSpPr>
            <a:spLocks noGrp="1"/>
          </p:cNvSpPr>
          <p:nvPr>
            <p:ph sz="half" idx="1"/>
          </p:nvPr>
        </p:nvSpPr>
        <p:spPr>
          <a:xfrm>
            <a:off x="838200" y="1493125"/>
            <a:ext cx="10515600" cy="4351338"/>
          </a:xfrm>
        </p:spPr>
        <p:txBody>
          <a:bodyPr>
            <a:normAutofit/>
          </a:bodyPr>
          <a:lstStyle/>
          <a:p>
            <a:r>
              <a:rPr lang="en-US" dirty="0"/>
              <a:t>Capital Outlay - HB 678: KDE approval of the use for capital outlay for non-DFP items is not required at this time. </a:t>
            </a:r>
          </a:p>
        </p:txBody>
      </p:sp>
    </p:spTree>
    <p:extLst>
      <p:ext uri="{BB962C8B-B14F-4D97-AF65-F5344CB8AC3E}">
        <p14:creationId xmlns:p14="http://schemas.microsoft.com/office/powerpoint/2010/main" val="36488312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133FA-21D5-4E61-8FD8-94723D69130B}"/>
              </a:ext>
            </a:extLst>
          </p:cNvPr>
          <p:cNvSpPr>
            <a:spLocks noGrp="1"/>
          </p:cNvSpPr>
          <p:nvPr>
            <p:ph type="title"/>
          </p:nvPr>
        </p:nvSpPr>
        <p:spPr/>
        <p:txBody>
          <a:bodyPr/>
          <a:lstStyle/>
          <a:p>
            <a:r>
              <a:rPr lang="en-US" dirty="0"/>
              <a:t>Q &amp; A</a:t>
            </a:r>
          </a:p>
        </p:txBody>
      </p:sp>
      <p:sp>
        <p:nvSpPr>
          <p:cNvPr id="3" name="Text Placeholder 2">
            <a:extLst>
              <a:ext uri="{FF2B5EF4-FFF2-40B4-BE49-F238E27FC236}">
                <a16:creationId xmlns:a16="http://schemas.microsoft.com/office/drawing/2014/main" id="{3BC977D0-B7AD-4FE7-914C-15FB82DC48EB}"/>
              </a:ext>
            </a:extLst>
          </p:cNvPr>
          <p:cNvSpPr>
            <a:spLocks noGrp="1"/>
          </p:cNvSpPr>
          <p:nvPr>
            <p:ph type="body" idx="1"/>
          </p:nvPr>
        </p:nvSpPr>
        <p:spPr/>
        <p:txBody>
          <a:bodyPr>
            <a:normAutofit/>
          </a:bodyPr>
          <a:lstStyle/>
          <a:p>
            <a:r>
              <a:rPr lang="en-US" dirty="0">
                <a:solidFill>
                  <a:srgbClr val="6D6D6D"/>
                </a:solidFill>
              </a:rPr>
              <a:t>Questions and Answers</a:t>
            </a:r>
          </a:p>
        </p:txBody>
      </p:sp>
    </p:spTree>
    <p:extLst>
      <p:ext uri="{BB962C8B-B14F-4D97-AF65-F5344CB8AC3E}">
        <p14:creationId xmlns:p14="http://schemas.microsoft.com/office/powerpoint/2010/main" val="29297896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1524000" y="988217"/>
            <a:ext cx="9144000" cy="1681163"/>
          </a:xfrm>
        </p:spPr>
        <p:txBody>
          <a:bodyPr>
            <a:normAutofit fontScale="90000"/>
          </a:bodyPr>
          <a:lstStyle/>
          <a:p>
            <a:r>
              <a:rPr lang="en-US" dirty="0"/>
              <a:t>Thank you for your interest and participation!</a:t>
            </a:r>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1524000" y="2752530"/>
            <a:ext cx="9144000" cy="2133599"/>
          </a:xfrm>
        </p:spPr>
        <p:txBody>
          <a:bodyPr>
            <a:normAutofit/>
          </a:bodyPr>
          <a:lstStyle/>
          <a:p>
            <a:r>
              <a:rPr lang="en-US" dirty="0"/>
              <a:t>Kentucky Department of Education (KDE)</a:t>
            </a:r>
          </a:p>
          <a:p>
            <a:r>
              <a:rPr lang="en-US" dirty="0"/>
              <a:t>Office of Finance and Operations (OFO)</a:t>
            </a:r>
          </a:p>
          <a:p>
            <a:r>
              <a:rPr lang="en-US" dirty="0"/>
              <a:t>Division of District Support (DDS)</a:t>
            </a:r>
          </a:p>
          <a:p>
            <a:r>
              <a:rPr lang="en-US" dirty="0"/>
              <a:t>District Facilities Branch (DFB)</a:t>
            </a:r>
          </a:p>
        </p:txBody>
      </p:sp>
      <p:sp>
        <p:nvSpPr>
          <p:cNvPr id="4" name="Subtitle 2">
            <a:extLst>
              <a:ext uri="{FF2B5EF4-FFF2-40B4-BE49-F238E27FC236}">
                <a16:creationId xmlns:a16="http://schemas.microsoft.com/office/drawing/2014/main" id="{F3E465F9-A9D6-4556-981A-D34F2AE49706}"/>
              </a:ext>
            </a:extLst>
          </p:cNvPr>
          <p:cNvSpPr txBox="1">
            <a:spLocks/>
          </p:cNvSpPr>
          <p:nvPr/>
        </p:nvSpPr>
        <p:spPr>
          <a:xfrm>
            <a:off x="1524000" y="4889834"/>
            <a:ext cx="9144000" cy="42633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00778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102649"/>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102649"/>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July 14, 2022</a:t>
            </a:r>
          </a:p>
        </p:txBody>
      </p:sp>
    </p:spTree>
    <p:extLst>
      <p:ext uri="{BB962C8B-B14F-4D97-AF65-F5344CB8AC3E}">
        <p14:creationId xmlns:p14="http://schemas.microsoft.com/office/powerpoint/2010/main" val="3374819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F3FB9-D42E-49D7-B0ED-190890D98FFF}"/>
              </a:ext>
            </a:extLst>
          </p:cNvPr>
          <p:cNvSpPr>
            <a:spLocks noGrp="1"/>
          </p:cNvSpPr>
          <p:nvPr>
            <p:ph type="title"/>
          </p:nvPr>
        </p:nvSpPr>
        <p:spPr>
          <a:xfrm>
            <a:off x="838200" y="531050"/>
            <a:ext cx="10515600" cy="1325563"/>
          </a:xfrm>
        </p:spPr>
        <p:txBody>
          <a:bodyPr/>
          <a:lstStyle/>
          <a:p>
            <a:r>
              <a:rPr lang="en-US" dirty="0"/>
              <a:t>Division of District Support</a:t>
            </a:r>
            <a:br>
              <a:rPr lang="en-US" dirty="0"/>
            </a:br>
            <a:r>
              <a:rPr lang="en-US" dirty="0"/>
              <a:t>(DDS)</a:t>
            </a:r>
          </a:p>
        </p:txBody>
      </p:sp>
      <p:sp>
        <p:nvSpPr>
          <p:cNvPr id="3" name="Content Placeholder 2">
            <a:extLst>
              <a:ext uri="{FF2B5EF4-FFF2-40B4-BE49-F238E27FC236}">
                <a16:creationId xmlns:a16="http://schemas.microsoft.com/office/drawing/2014/main" id="{EA89953B-03F5-4196-B3BB-CB2192F023E7}"/>
              </a:ext>
            </a:extLst>
          </p:cNvPr>
          <p:cNvSpPr txBox="1">
            <a:spLocks/>
          </p:cNvSpPr>
          <p:nvPr/>
        </p:nvSpPr>
        <p:spPr>
          <a:xfrm>
            <a:off x="838200" y="1975612"/>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Division Director</a:t>
            </a:r>
          </a:p>
          <a:p>
            <a:pPr marL="0" indent="0">
              <a:buNone/>
            </a:pPr>
            <a:r>
              <a:rPr lang="en-US" dirty="0"/>
              <a:t>Chay Ritter</a:t>
            </a:r>
          </a:p>
          <a:p>
            <a:pPr marL="0" indent="0">
              <a:buNone/>
            </a:pPr>
            <a:r>
              <a:rPr lang="en-US" dirty="0">
                <a:hlinkClick r:id="rId2"/>
              </a:rPr>
              <a:t>chay.ritter@education.ky.gov</a:t>
            </a:r>
            <a:endParaRPr lang="en-US" dirty="0"/>
          </a:p>
          <a:p>
            <a:pPr marL="0" indent="0">
              <a:buNone/>
            </a:pPr>
            <a:endParaRPr lang="en-US" dirty="0"/>
          </a:p>
        </p:txBody>
      </p:sp>
    </p:spTree>
    <p:extLst>
      <p:ext uri="{BB962C8B-B14F-4D97-AF65-F5344CB8AC3E}">
        <p14:creationId xmlns:p14="http://schemas.microsoft.com/office/powerpoint/2010/main" val="3568698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F3FB9-D42E-49D7-B0ED-190890D98FFF}"/>
              </a:ext>
            </a:extLst>
          </p:cNvPr>
          <p:cNvSpPr>
            <a:spLocks noGrp="1"/>
          </p:cNvSpPr>
          <p:nvPr>
            <p:ph type="title"/>
          </p:nvPr>
        </p:nvSpPr>
        <p:spPr>
          <a:xfrm>
            <a:off x="838200" y="531050"/>
            <a:ext cx="10515600" cy="1325563"/>
          </a:xfrm>
        </p:spPr>
        <p:txBody>
          <a:bodyPr/>
          <a:lstStyle/>
          <a:p>
            <a:r>
              <a:rPr lang="en-US" dirty="0"/>
              <a:t>District Facilities Branch</a:t>
            </a:r>
            <a:br>
              <a:rPr lang="en-US" dirty="0"/>
            </a:br>
            <a:r>
              <a:rPr lang="en-US" dirty="0"/>
              <a:t>(DFB)</a:t>
            </a:r>
          </a:p>
        </p:txBody>
      </p:sp>
      <p:sp>
        <p:nvSpPr>
          <p:cNvPr id="3" name="Content Placeholder 2">
            <a:extLst>
              <a:ext uri="{FF2B5EF4-FFF2-40B4-BE49-F238E27FC236}">
                <a16:creationId xmlns:a16="http://schemas.microsoft.com/office/drawing/2014/main" id="{EA89953B-03F5-4196-B3BB-CB2192F023E7}"/>
              </a:ext>
            </a:extLst>
          </p:cNvPr>
          <p:cNvSpPr txBox="1">
            <a:spLocks/>
          </p:cNvSpPr>
          <p:nvPr/>
        </p:nvSpPr>
        <p:spPr>
          <a:xfrm>
            <a:off x="838200" y="1975612"/>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Branch Manager</a:t>
            </a:r>
          </a:p>
          <a:p>
            <a:pPr marL="0" indent="0">
              <a:buNone/>
            </a:pPr>
            <a:r>
              <a:rPr lang="en-US" dirty="0"/>
              <a:t>Greg Dunbar, AIA, MBA</a:t>
            </a:r>
          </a:p>
          <a:p>
            <a:pPr marL="0" indent="0">
              <a:buNone/>
            </a:pPr>
            <a:r>
              <a:rPr lang="en-US" dirty="0">
                <a:hlinkClick r:id="rId2"/>
              </a:rPr>
              <a:t>greg.dunbar@education.ky.gov</a:t>
            </a:r>
            <a:endParaRPr lang="en-US" dirty="0"/>
          </a:p>
        </p:txBody>
      </p:sp>
    </p:spTree>
    <p:extLst>
      <p:ext uri="{BB962C8B-B14F-4D97-AF65-F5344CB8AC3E}">
        <p14:creationId xmlns:p14="http://schemas.microsoft.com/office/powerpoint/2010/main" val="310142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F3FB9-D42E-49D7-B0ED-190890D98FFF}"/>
              </a:ext>
            </a:extLst>
          </p:cNvPr>
          <p:cNvSpPr>
            <a:spLocks noGrp="1"/>
          </p:cNvSpPr>
          <p:nvPr>
            <p:ph type="title"/>
          </p:nvPr>
        </p:nvSpPr>
        <p:spPr>
          <a:xfrm>
            <a:off x="838200" y="531050"/>
            <a:ext cx="10515600" cy="1325563"/>
          </a:xfrm>
        </p:spPr>
        <p:txBody>
          <a:bodyPr/>
          <a:lstStyle/>
          <a:p>
            <a:r>
              <a:rPr lang="en-US" dirty="0"/>
              <a:t>District Facilities Branch Staff</a:t>
            </a:r>
            <a:br>
              <a:rPr lang="en-US" dirty="0"/>
            </a:br>
            <a:r>
              <a:rPr lang="en-US" dirty="0"/>
              <a:t>(DFB) Part 1 </a:t>
            </a:r>
          </a:p>
        </p:txBody>
      </p:sp>
      <p:sp>
        <p:nvSpPr>
          <p:cNvPr id="3" name="Content Placeholder 2">
            <a:extLst>
              <a:ext uri="{FF2B5EF4-FFF2-40B4-BE49-F238E27FC236}">
                <a16:creationId xmlns:a16="http://schemas.microsoft.com/office/drawing/2014/main" id="{EA89953B-03F5-4196-B3BB-CB2192F023E7}"/>
              </a:ext>
            </a:extLst>
          </p:cNvPr>
          <p:cNvSpPr txBox="1">
            <a:spLocks/>
          </p:cNvSpPr>
          <p:nvPr/>
        </p:nvSpPr>
        <p:spPr>
          <a:xfrm>
            <a:off x="838200" y="1975611"/>
            <a:ext cx="10515600" cy="452019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Project Management/District Liaison</a:t>
            </a:r>
          </a:p>
          <a:p>
            <a:pPr marL="0" indent="0">
              <a:buNone/>
            </a:pPr>
            <a:r>
              <a:rPr lang="en-US" dirty="0"/>
              <a:t>Gary Leist, AIA, LEED AP</a:t>
            </a:r>
          </a:p>
          <a:p>
            <a:r>
              <a:rPr lang="en-US" dirty="0">
                <a:hlinkClick r:id="rId2"/>
              </a:rPr>
              <a:t>gary.leist@education.ky.gov</a:t>
            </a:r>
            <a:endParaRPr lang="en-US" dirty="0"/>
          </a:p>
          <a:p>
            <a:pPr marL="0" indent="0">
              <a:buNone/>
            </a:pPr>
            <a:r>
              <a:rPr lang="en-US" dirty="0"/>
              <a:t>James A. Bauman, Architect</a:t>
            </a:r>
          </a:p>
          <a:p>
            <a:r>
              <a:rPr lang="en-US" sz="2400" dirty="0">
                <a:hlinkClick r:id="rId3"/>
              </a:rPr>
              <a:t>james.bauman@education.ky.gov</a:t>
            </a:r>
            <a:endParaRPr lang="en-US" sz="2400" dirty="0"/>
          </a:p>
          <a:p>
            <a:pPr marL="0" indent="0">
              <a:buNone/>
            </a:pPr>
            <a:r>
              <a:rPr lang="en-US" dirty="0"/>
              <a:t>Marcus Highland, AIA</a:t>
            </a:r>
          </a:p>
          <a:p>
            <a:r>
              <a:rPr lang="en-US" sz="2400" dirty="0">
                <a:hlinkClick r:id="rId4"/>
              </a:rPr>
              <a:t>marcus.highland@education.ky.gov</a:t>
            </a:r>
            <a:endParaRPr lang="en-US" sz="2400" dirty="0"/>
          </a:p>
          <a:p>
            <a:pPr marL="0" indent="0">
              <a:buNone/>
            </a:pPr>
            <a:r>
              <a:rPr lang="en-US" dirty="0"/>
              <a:t>John C. Gilbert, AIA, LEED AP</a:t>
            </a:r>
          </a:p>
          <a:p>
            <a:r>
              <a:rPr lang="en-US" sz="2400" dirty="0">
                <a:hlinkClick r:id="rId5"/>
              </a:rPr>
              <a:t>john.gilbert@education.ky.gov</a:t>
            </a:r>
            <a:endParaRPr lang="en-US" sz="2400"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182547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F3FB9-D42E-49D7-B0ED-190890D98FFF}"/>
              </a:ext>
            </a:extLst>
          </p:cNvPr>
          <p:cNvSpPr>
            <a:spLocks noGrp="1"/>
          </p:cNvSpPr>
          <p:nvPr>
            <p:ph type="title"/>
          </p:nvPr>
        </p:nvSpPr>
        <p:spPr>
          <a:xfrm>
            <a:off x="838200" y="531050"/>
            <a:ext cx="10515600" cy="1325563"/>
          </a:xfrm>
        </p:spPr>
        <p:txBody>
          <a:bodyPr/>
          <a:lstStyle/>
          <a:p>
            <a:r>
              <a:rPr lang="en-US" dirty="0"/>
              <a:t>District Facilities Branch Staff</a:t>
            </a:r>
            <a:br>
              <a:rPr lang="en-US" dirty="0"/>
            </a:br>
            <a:r>
              <a:rPr lang="en-US" dirty="0"/>
              <a:t>(DFB) Part 2 </a:t>
            </a:r>
          </a:p>
        </p:txBody>
      </p:sp>
      <p:sp>
        <p:nvSpPr>
          <p:cNvPr id="3" name="Content Placeholder 2">
            <a:extLst>
              <a:ext uri="{FF2B5EF4-FFF2-40B4-BE49-F238E27FC236}">
                <a16:creationId xmlns:a16="http://schemas.microsoft.com/office/drawing/2014/main" id="{EA89953B-03F5-4196-B3BB-CB2192F023E7}"/>
              </a:ext>
            </a:extLst>
          </p:cNvPr>
          <p:cNvSpPr txBox="1">
            <a:spLocks/>
          </p:cNvSpPr>
          <p:nvPr/>
        </p:nvSpPr>
        <p:spPr>
          <a:xfrm>
            <a:off x="838200" y="1975611"/>
            <a:ext cx="10515600" cy="452019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Resource Management Analyst II</a:t>
            </a:r>
          </a:p>
          <a:p>
            <a:pPr marL="0" indent="0">
              <a:buNone/>
            </a:pPr>
            <a:r>
              <a:rPr lang="en-US" dirty="0"/>
              <a:t>Tanesha Keene</a:t>
            </a:r>
          </a:p>
          <a:p>
            <a:r>
              <a:rPr lang="en-US" sz="2400" dirty="0">
                <a:hlinkClick r:id="rId2"/>
              </a:rPr>
              <a:t>tanesha.keene@education.ky.gov</a:t>
            </a:r>
            <a:endParaRPr lang="en-US" sz="2400"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043185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057AD-E600-4F66-8C2A-FC578BB60A59}"/>
              </a:ext>
            </a:extLst>
          </p:cNvPr>
          <p:cNvSpPr>
            <a:spLocks noGrp="1"/>
          </p:cNvSpPr>
          <p:nvPr>
            <p:ph type="title"/>
          </p:nvPr>
        </p:nvSpPr>
        <p:spPr/>
        <p:txBody>
          <a:bodyPr/>
          <a:lstStyle/>
          <a:p>
            <a:r>
              <a:rPr lang="en-US" dirty="0"/>
              <a:t>Presentation Located on KDE Website at</a:t>
            </a:r>
          </a:p>
        </p:txBody>
      </p:sp>
      <p:sp>
        <p:nvSpPr>
          <p:cNvPr id="3" name="Content Placeholder 2">
            <a:extLst>
              <a:ext uri="{FF2B5EF4-FFF2-40B4-BE49-F238E27FC236}">
                <a16:creationId xmlns:a16="http://schemas.microsoft.com/office/drawing/2014/main" id="{E303859A-89E3-4A54-BAB3-6AA22CE9B6A2}"/>
              </a:ext>
            </a:extLst>
          </p:cNvPr>
          <p:cNvSpPr>
            <a:spLocks noGrp="1"/>
          </p:cNvSpPr>
          <p:nvPr>
            <p:ph idx="1"/>
          </p:nvPr>
        </p:nvSpPr>
        <p:spPr>
          <a:xfrm>
            <a:off x="838200" y="1433378"/>
            <a:ext cx="10515600" cy="514619"/>
          </a:xfrm>
        </p:spPr>
        <p:txBody>
          <a:bodyPr>
            <a:normAutofit fontScale="85000" lnSpcReduction="10000"/>
          </a:bodyPr>
          <a:lstStyle/>
          <a:p>
            <a:pPr marL="0" indent="0">
              <a:buNone/>
            </a:pPr>
            <a:r>
              <a:rPr lang="en-US" dirty="0">
                <a:hlinkClick r:id="rId2"/>
              </a:rPr>
              <a:t>Facilities Branch Live Events / Trainings - Kentucky Department of Education</a:t>
            </a:r>
            <a:endParaRPr lang="en-US" dirty="0"/>
          </a:p>
          <a:p>
            <a:endParaRPr lang="en-US" dirty="0"/>
          </a:p>
        </p:txBody>
      </p:sp>
      <p:pic>
        <p:nvPicPr>
          <p:cNvPr id="4" name="Picture 3" descr="Screenshot demonstrating how to access the presentation on the KDE website. Click on the KDE Homepage.">
            <a:extLst>
              <a:ext uri="{FF2B5EF4-FFF2-40B4-BE49-F238E27FC236}">
                <a16:creationId xmlns:a16="http://schemas.microsoft.com/office/drawing/2014/main" id="{5E59A047-03C6-4058-A557-D4F078735944}"/>
              </a:ext>
            </a:extLst>
          </p:cNvPr>
          <p:cNvPicPr>
            <a:picLocks noChangeAspect="1"/>
          </p:cNvPicPr>
          <p:nvPr/>
        </p:nvPicPr>
        <p:blipFill rotWithShape="1">
          <a:blip r:embed="rId3"/>
          <a:srcRect l="-2033" t="42418" r="48710" b="18382"/>
          <a:stretch/>
        </p:blipFill>
        <p:spPr>
          <a:xfrm>
            <a:off x="403761" y="2234976"/>
            <a:ext cx="11393229" cy="2967713"/>
          </a:xfrm>
          <a:prstGeom prst="rect">
            <a:avLst/>
          </a:prstGeom>
        </p:spPr>
      </p:pic>
      <p:sp>
        <p:nvSpPr>
          <p:cNvPr id="7" name="Rectangle 6" descr="jjjj">
            <a:extLst>
              <a:ext uri="{FF2B5EF4-FFF2-40B4-BE49-F238E27FC236}">
                <a16:creationId xmlns:a16="http://schemas.microsoft.com/office/drawing/2014/main" id="{0C5A7308-03E5-41F9-9066-D6DDC7788B6A}"/>
              </a:ext>
            </a:extLst>
          </p:cNvPr>
          <p:cNvSpPr/>
          <p:nvPr/>
        </p:nvSpPr>
        <p:spPr>
          <a:xfrm>
            <a:off x="838200" y="2970129"/>
            <a:ext cx="5146964" cy="514619"/>
          </a:xfrm>
          <a:custGeom>
            <a:avLst/>
            <a:gdLst>
              <a:gd name="connsiteX0" fmla="*/ 0 w 5146964"/>
              <a:gd name="connsiteY0" fmla="*/ 0 h 514619"/>
              <a:gd name="connsiteX1" fmla="*/ 643371 w 5146964"/>
              <a:gd name="connsiteY1" fmla="*/ 0 h 514619"/>
              <a:gd name="connsiteX2" fmla="*/ 1389680 w 5146964"/>
              <a:gd name="connsiteY2" fmla="*/ 0 h 514619"/>
              <a:gd name="connsiteX3" fmla="*/ 2135990 w 5146964"/>
              <a:gd name="connsiteY3" fmla="*/ 0 h 514619"/>
              <a:gd name="connsiteX4" fmla="*/ 2676421 w 5146964"/>
              <a:gd name="connsiteY4" fmla="*/ 0 h 514619"/>
              <a:gd name="connsiteX5" fmla="*/ 3422731 w 5146964"/>
              <a:gd name="connsiteY5" fmla="*/ 0 h 514619"/>
              <a:gd name="connsiteX6" fmla="*/ 4117571 w 5146964"/>
              <a:gd name="connsiteY6" fmla="*/ 0 h 514619"/>
              <a:gd name="connsiteX7" fmla="*/ 5146964 w 5146964"/>
              <a:gd name="connsiteY7" fmla="*/ 0 h 514619"/>
              <a:gd name="connsiteX8" fmla="*/ 5146964 w 5146964"/>
              <a:gd name="connsiteY8" fmla="*/ 514619 h 514619"/>
              <a:gd name="connsiteX9" fmla="*/ 4658002 w 5146964"/>
              <a:gd name="connsiteY9" fmla="*/ 514619 h 514619"/>
              <a:gd name="connsiteX10" fmla="*/ 3963162 w 5146964"/>
              <a:gd name="connsiteY10" fmla="*/ 514619 h 514619"/>
              <a:gd name="connsiteX11" fmla="*/ 3268322 w 5146964"/>
              <a:gd name="connsiteY11" fmla="*/ 514619 h 514619"/>
              <a:gd name="connsiteX12" fmla="*/ 2676421 w 5146964"/>
              <a:gd name="connsiteY12" fmla="*/ 514619 h 514619"/>
              <a:gd name="connsiteX13" fmla="*/ 1930112 w 5146964"/>
              <a:gd name="connsiteY13" fmla="*/ 514619 h 514619"/>
              <a:gd name="connsiteX14" fmla="*/ 1183802 w 5146964"/>
              <a:gd name="connsiteY14" fmla="*/ 514619 h 514619"/>
              <a:gd name="connsiteX15" fmla="*/ 591901 w 5146964"/>
              <a:gd name="connsiteY15" fmla="*/ 514619 h 514619"/>
              <a:gd name="connsiteX16" fmla="*/ 0 w 5146964"/>
              <a:gd name="connsiteY16" fmla="*/ 514619 h 514619"/>
              <a:gd name="connsiteX17" fmla="*/ 0 w 5146964"/>
              <a:gd name="connsiteY17" fmla="*/ 0 h 514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46964" h="514619" extrusionOk="0">
                <a:moveTo>
                  <a:pt x="0" y="0"/>
                </a:moveTo>
                <a:cubicBezTo>
                  <a:pt x="268389" y="-909"/>
                  <a:pt x="475938" y="-30791"/>
                  <a:pt x="643371" y="0"/>
                </a:cubicBezTo>
                <a:cubicBezTo>
                  <a:pt x="810804" y="30791"/>
                  <a:pt x="1105607" y="28201"/>
                  <a:pt x="1389680" y="0"/>
                </a:cubicBezTo>
                <a:cubicBezTo>
                  <a:pt x="1673753" y="-28201"/>
                  <a:pt x="1986274" y="-35605"/>
                  <a:pt x="2135990" y="0"/>
                </a:cubicBezTo>
                <a:cubicBezTo>
                  <a:pt x="2285706" y="35605"/>
                  <a:pt x="2454023" y="13243"/>
                  <a:pt x="2676421" y="0"/>
                </a:cubicBezTo>
                <a:cubicBezTo>
                  <a:pt x="2898819" y="-13243"/>
                  <a:pt x="3179945" y="28814"/>
                  <a:pt x="3422731" y="0"/>
                </a:cubicBezTo>
                <a:cubicBezTo>
                  <a:pt x="3665517" y="-28814"/>
                  <a:pt x="3838552" y="-3092"/>
                  <a:pt x="4117571" y="0"/>
                </a:cubicBezTo>
                <a:cubicBezTo>
                  <a:pt x="4396590" y="3092"/>
                  <a:pt x="4637758" y="-32968"/>
                  <a:pt x="5146964" y="0"/>
                </a:cubicBezTo>
                <a:cubicBezTo>
                  <a:pt x="5128250" y="135048"/>
                  <a:pt x="5147303" y="336495"/>
                  <a:pt x="5146964" y="514619"/>
                </a:cubicBezTo>
                <a:cubicBezTo>
                  <a:pt x="5046259" y="515713"/>
                  <a:pt x="4877305" y="491399"/>
                  <a:pt x="4658002" y="514619"/>
                </a:cubicBezTo>
                <a:cubicBezTo>
                  <a:pt x="4438699" y="537839"/>
                  <a:pt x="4293160" y="509676"/>
                  <a:pt x="3963162" y="514619"/>
                </a:cubicBezTo>
                <a:cubicBezTo>
                  <a:pt x="3633164" y="519562"/>
                  <a:pt x="3599798" y="479960"/>
                  <a:pt x="3268322" y="514619"/>
                </a:cubicBezTo>
                <a:cubicBezTo>
                  <a:pt x="2936846" y="549278"/>
                  <a:pt x="2912136" y="535016"/>
                  <a:pt x="2676421" y="514619"/>
                </a:cubicBezTo>
                <a:cubicBezTo>
                  <a:pt x="2440706" y="494222"/>
                  <a:pt x="2299389" y="477374"/>
                  <a:pt x="1930112" y="514619"/>
                </a:cubicBezTo>
                <a:cubicBezTo>
                  <a:pt x="1560835" y="551864"/>
                  <a:pt x="1385552" y="549824"/>
                  <a:pt x="1183802" y="514619"/>
                </a:cubicBezTo>
                <a:cubicBezTo>
                  <a:pt x="982052" y="479415"/>
                  <a:pt x="787335" y="498416"/>
                  <a:pt x="591901" y="514619"/>
                </a:cubicBezTo>
                <a:cubicBezTo>
                  <a:pt x="396467" y="530822"/>
                  <a:pt x="277785" y="528212"/>
                  <a:pt x="0" y="514619"/>
                </a:cubicBezTo>
                <a:cubicBezTo>
                  <a:pt x="-14647" y="408665"/>
                  <a:pt x="-18498" y="164655"/>
                  <a:pt x="0" y="0"/>
                </a:cubicBezTo>
                <a:close/>
              </a:path>
            </a:pathLst>
          </a:custGeom>
          <a:noFill/>
          <a:ln w="76200">
            <a:solidFill>
              <a:srgbClr val="007780"/>
            </a:solidFill>
            <a:extLst>
              <a:ext uri="{C807C97D-BFC1-408E-A445-0C87EB9F89A2}">
                <ask:lineSketchStyleProps xmlns:ask="http://schemas.microsoft.com/office/drawing/2018/sketchyshapes" sd="224797689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9" name="Content Placeholder 2">
            <a:extLst>
              <a:ext uri="{FF2B5EF4-FFF2-40B4-BE49-F238E27FC236}">
                <a16:creationId xmlns:a16="http://schemas.microsoft.com/office/drawing/2014/main" id="{689F576D-A45C-4449-A1C1-CF4F8A9E6FCD}"/>
              </a:ext>
            </a:extLst>
          </p:cNvPr>
          <p:cNvSpPr txBox="1">
            <a:spLocks/>
          </p:cNvSpPr>
          <p:nvPr/>
        </p:nvSpPr>
        <p:spPr>
          <a:xfrm>
            <a:off x="838200" y="5202689"/>
            <a:ext cx="5769429" cy="295080"/>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Partial image of the KDE website for “Facilities Branch Live Events.”</a:t>
            </a:r>
            <a:endParaRPr lang="en-US" sz="1800" dirty="0">
              <a:highlight>
                <a:srgbClr val="FFFF00"/>
              </a:highlight>
            </a:endParaRPr>
          </a:p>
        </p:txBody>
      </p:sp>
      <p:sp>
        <p:nvSpPr>
          <p:cNvPr id="8" name="Content Placeholder 2">
            <a:extLst>
              <a:ext uri="{FF2B5EF4-FFF2-40B4-BE49-F238E27FC236}">
                <a16:creationId xmlns:a16="http://schemas.microsoft.com/office/drawing/2014/main" id="{69E779C9-1C8C-418A-8D2A-4664E48A0BE6}"/>
              </a:ext>
            </a:extLst>
          </p:cNvPr>
          <p:cNvSpPr txBox="1">
            <a:spLocks/>
          </p:cNvSpPr>
          <p:nvPr/>
        </p:nvSpPr>
        <p:spPr>
          <a:xfrm>
            <a:off x="0" y="5929708"/>
            <a:ext cx="9227127" cy="9282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chemeClr val="bg1"/>
                </a:solidFill>
              </a:rPr>
              <a:t>On the KDE website select: District/School Support &gt; Facilities &gt; Facilities Branch Live Events / Trainings</a:t>
            </a:r>
          </a:p>
        </p:txBody>
      </p:sp>
    </p:spTree>
    <p:extLst>
      <p:ext uri="{BB962C8B-B14F-4D97-AF65-F5344CB8AC3E}">
        <p14:creationId xmlns:p14="http://schemas.microsoft.com/office/powerpoint/2010/main" val="3306073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5B0FF-B2AB-4606-83E3-CC348A471BBB}"/>
              </a:ext>
            </a:extLst>
          </p:cNvPr>
          <p:cNvSpPr>
            <a:spLocks noGrp="1"/>
          </p:cNvSpPr>
          <p:nvPr>
            <p:ph type="title"/>
          </p:nvPr>
        </p:nvSpPr>
        <p:spPr/>
        <p:txBody>
          <a:bodyPr/>
          <a:lstStyle/>
          <a:p>
            <a:r>
              <a:rPr lang="en-US" dirty="0"/>
              <a:t>Presentation Summary</a:t>
            </a:r>
          </a:p>
        </p:txBody>
      </p:sp>
      <p:sp>
        <p:nvSpPr>
          <p:cNvPr id="3" name="Content Placeholder 2">
            <a:extLst>
              <a:ext uri="{FF2B5EF4-FFF2-40B4-BE49-F238E27FC236}">
                <a16:creationId xmlns:a16="http://schemas.microsoft.com/office/drawing/2014/main" id="{EDE3305C-50AD-4EB7-8318-1175863DDE34}"/>
              </a:ext>
            </a:extLst>
          </p:cNvPr>
          <p:cNvSpPr>
            <a:spLocks noGrp="1"/>
          </p:cNvSpPr>
          <p:nvPr>
            <p:ph idx="1"/>
          </p:nvPr>
        </p:nvSpPr>
        <p:spPr>
          <a:xfrm>
            <a:off x="838200" y="1528742"/>
            <a:ext cx="10515600" cy="4351338"/>
          </a:xfrm>
        </p:spPr>
        <p:txBody>
          <a:bodyPr>
            <a:normAutofit/>
          </a:bodyPr>
          <a:lstStyle/>
          <a:p>
            <a:r>
              <a:rPr lang="en-US" dirty="0"/>
              <a:t>Introductions </a:t>
            </a:r>
            <a:r>
              <a:rPr lang="en-US" b="1" dirty="0"/>
              <a:t>(Done!)</a:t>
            </a:r>
          </a:p>
          <a:p>
            <a:r>
              <a:rPr lang="en-US" dirty="0"/>
              <a:t>Statutes and Regulations “Why do we do a DFP?”</a:t>
            </a:r>
          </a:p>
          <a:p>
            <a:r>
              <a:rPr lang="en-US" dirty="0"/>
              <a:t>Status and Notifications – Getting Started</a:t>
            </a:r>
          </a:p>
          <a:p>
            <a:r>
              <a:rPr lang="en-US" dirty="0"/>
              <a:t>Start Up Packet</a:t>
            </a:r>
          </a:p>
          <a:p>
            <a:r>
              <a:rPr lang="en-US" dirty="0"/>
              <a:t>Assembling your Local Planning Committee (LPC)</a:t>
            </a:r>
          </a:p>
          <a:p>
            <a:r>
              <a:rPr lang="en-US" dirty="0"/>
              <a:t>Assessments – General Overview</a:t>
            </a:r>
          </a:p>
          <a:p>
            <a:r>
              <a:rPr lang="en-US" dirty="0"/>
              <a:t>HB 678 – General Notes</a:t>
            </a:r>
          </a:p>
          <a:p>
            <a:r>
              <a:rPr lang="en-US" dirty="0"/>
              <a:t>Q&amp;A</a:t>
            </a:r>
          </a:p>
          <a:p>
            <a:endParaRPr lang="en-US" dirty="0"/>
          </a:p>
        </p:txBody>
      </p:sp>
    </p:spTree>
    <p:extLst>
      <p:ext uri="{BB962C8B-B14F-4D97-AF65-F5344CB8AC3E}">
        <p14:creationId xmlns:p14="http://schemas.microsoft.com/office/powerpoint/2010/main" val="11166397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DE PowerPoint Template 2021.potx" id="{04ED75E9-8D58-41D2-9CF6-323636BE50B7}" vid="{843C60AB-BB62-4D3F-B875-5488F5C0D86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OFO - Office of Finance and Operations</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2022-07-18T04:00:00+00:00</Publication_x0020_Date>
    <Audience1 xmlns="3a62de7d-ba57-4f43-9dae-9623ba637be0"/>
    <_dlc_DocId xmlns="3a62de7d-ba57-4f43-9dae-9623ba637be0">KYED-258-864</_dlc_DocId>
    <_dlc_DocIdUrl xmlns="3a62de7d-ba57-4f43-9dae-9623ba637be0">
      <Url>https://www.education.ky.gov/districts/fac/_layouts/15/DocIdRedir.aspx?ID=KYED-258-864</Url>
      <Description>KYED-258-864</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F503EDB72D3F1B41ABF6D87AAEFE693A" ma:contentTypeVersion="28" ma:contentTypeDescription="" ma:contentTypeScope="" ma:versionID="4656e771591f1ff3673f5680e9ffb6ee">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6f38eb1e008c7a035d2df6072afc5d61"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548B35B5-E129-4E76-82C1-61F0C9F92853}">
  <ds:schemaRefs>
    <ds:schemaRef ds:uri="http://schemas.microsoft.com/sharepoint/v3/contenttype/forms"/>
  </ds:schemaRefs>
</ds:datastoreItem>
</file>

<file path=customXml/itemProps2.xml><?xml version="1.0" encoding="utf-8"?>
<ds:datastoreItem xmlns:ds="http://schemas.openxmlformats.org/officeDocument/2006/customXml" ds:itemID="{1304D238-A438-4788-8AAF-9615940D617A}">
  <ds:schemaRefs>
    <ds:schemaRef ds:uri="http://schemas.openxmlformats.org/package/2006/metadata/core-properties"/>
    <ds:schemaRef ds:uri="http://purl.org/dc/elements/1.1/"/>
    <ds:schemaRef ds:uri="http://schemas.microsoft.com/office/2006/documentManagement/types"/>
    <ds:schemaRef ds:uri="http://www.w3.org/XML/1998/namespace"/>
    <ds:schemaRef ds:uri="http://purl.org/dc/terms/"/>
    <ds:schemaRef ds:uri="http://schemas.microsoft.com/office/2006/metadata/properties"/>
    <ds:schemaRef ds:uri="http://schemas.microsoft.com/office/infopath/2007/PartnerControls"/>
    <ds:schemaRef ds:uri="9108b4d3-b254-45e6-b5c0-7be507fe21f1"/>
    <ds:schemaRef ds:uri="37bd94fd-c76a-4caa-af58-060d4ecfa158"/>
    <ds:schemaRef ds:uri="http://purl.org/dc/dcmitype/"/>
  </ds:schemaRefs>
</ds:datastoreItem>
</file>

<file path=customXml/itemProps3.xml><?xml version="1.0" encoding="utf-8"?>
<ds:datastoreItem xmlns:ds="http://schemas.openxmlformats.org/officeDocument/2006/customXml" ds:itemID="{AFB67977-9285-4DB7-980F-38B2F091CB2B}"/>
</file>

<file path=customXml/itemProps4.xml><?xml version="1.0" encoding="utf-8"?>
<ds:datastoreItem xmlns:ds="http://schemas.openxmlformats.org/officeDocument/2006/customXml" ds:itemID="{6B77B830-932D-4079-B406-C925B304F7AF}"/>
</file>

<file path=docProps/app.xml><?xml version="1.0" encoding="utf-8"?>
<Properties xmlns="http://schemas.openxmlformats.org/officeDocument/2006/extended-properties" xmlns:vt="http://schemas.openxmlformats.org/officeDocument/2006/docPropsVTypes">
  <Template>KDE PowerPoint Template 2021 (3)</Template>
  <TotalTime>5109</TotalTime>
  <Words>1576</Words>
  <Application>Microsoft Office PowerPoint</Application>
  <PresentationFormat>Widescreen</PresentationFormat>
  <Paragraphs>167</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Franklin Gothic Book</vt:lpstr>
      <vt:lpstr>Franklin Gothic Medium</vt:lpstr>
      <vt:lpstr>Office Theme</vt:lpstr>
      <vt:lpstr>DFP Startup and HB 678</vt:lpstr>
      <vt:lpstr>Introductions</vt:lpstr>
      <vt:lpstr>Office of Finance and Operations (OFO)</vt:lpstr>
      <vt:lpstr>Division of District Support (DDS)</vt:lpstr>
      <vt:lpstr>District Facilities Branch (DFB)</vt:lpstr>
      <vt:lpstr>District Facilities Branch Staff (DFB) Part 1 </vt:lpstr>
      <vt:lpstr>District Facilities Branch Staff (DFB) Part 2 </vt:lpstr>
      <vt:lpstr>Presentation Located on KDE Website at</vt:lpstr>
      <vt:lpstr>Presentation Summary</vt:lpstr>
      <vt:lpstr>Statutes and Regulations</vt:lpstr>
      <vt:lpstr>Kentucky Revised Statutes (KRS) Part 1 </vt:lpstr>
      <vt:lpstr>Kentucky Revised Statutes (KRS) Part 2</vt:lpstr>
      <vt:lpstr>Kentucky Administrative Regulation (KAR)</vt:lpstr>
      <vt:lpstr>Status and Notifications</vt:lpstr>
      <vt:lpstr>Status – When is the next DFP due?</vt:lpstr>
      <vt:lpstr>Notifications – KDE</vt:lpstr>
      <vt:lpstr>Notifications</vt:lpstr>
      <vt:lpstr>Start-Up Packet</vt:lpstr>
      <vt:lpstr>Start-Up Packet Details</vt:lpstr>
      <vt:lpstr>Assembling your LPC</vt:lpstr>
      <vt:lpstr>Assembling your LPC Part 1 </vt:lpstr>
      <vt:lpstr>Assembling your LPC Part 2 </vt:lpstr>
      <vt:lpstr>Assembling your LPC Part 3 </vt:lpstr>
      <vt:lpstr>Assembling your LPC Part 4 </vt:lpstr>
      <vt:lpstr>Assembling your LPC Part 5 </vt:lpstr>
      <vt:lpstr>Sample LPC membership form </vt:lpstr>
      <vt:lpstr>Assessments</vt:lpstr>
      <vt:lpstr>Assessments Details </vt:lpstr>
      <vt:lpstr>HB 678 (2022) Impact</vt:lpstr>
      <vt:lpstr>HB 678 Part 1 </vt:lpstr>
      <vt:lpstr>HB 678 Part 2 </vt:lpstr>
      <vt:lpstr>Q &amp; A</vt:lpstr>
      <vt:lpstr>Thank you for your interest and participation!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DFB Presentation on DFP Notifications to Orientation-Final</dc:title>
  <dc:creator>Turner, Rosalind - Division of Communications</dc:creator>
  <cp:lastModifiedBy>Galloway, Patrick - Division of District Support</cp:lastModifiedBy>
  <cp:revision>11</cp:revision>
  <dcterms:created xsi:type="dcterms:W3CDTF">2022-03-15T17:15:31Z</dcterms:created>
  <dcterms:modified xsi:type="dcterms:W3CDTF">2022-07-18T13:45:09Z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0x0101001BEB557DBE01834EAB47A683706DCD5B00F503EDB72D3F1B41ABF6D87AAEFE693A</vt:lpwstr>
  </property>
  <property fmtid="{D5CDD505-2E9C-101B-9397-08002B2CF9AE}" pid="3" name="_dlc_DocIdItemGuid">
    <vt:lpwstr>b35381d4-8dbc-47be-af86-72bf52e90721</vt:lpwstr>
  </property>
</Properties>
</file>