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ppt/comments/modernComment_101_6DBD778B.xml" ContentType="application/vnd.ms-powerpoint.comments+xml"/>
  <Override PartName="/ppt/comments/modernComment_12D_A572B75E.xml" ContentType="application/vnd.ms-powerpoint.comments+xml"/>
  <Override PartName="/ppt/comments/modernComment_107_330C1F73.xml" ContentType="application/vnd.ms-powerpoint.comments+xml"/>
  <Override PartName="/ppt/comments/modernComment_138_5D2F3A7F.xml" ContentType="application/vnd.ms-powerpoint.comments+xml"/>
  <Override PartName="/ppt/comments/modernComment_143_EA31A3A1.xml" ContentType="application/vnd.ms-powerpoint.comment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75" r:id="rId6"/>
    <p:sldId id="266" r:id="rId7"/>
    <p:sldId id="269" r:id="rId8"/>
    <p:sldId id="267" r:id="rId9"/>
    <p:sldId id="270" r:id="rId10"/>
    <p:sldId id="271" r:id="rId11"/>
    <p:sldId id="301" r:id="rId12"/>
    <p:sldId id="272" r:id="rId13"/>
    <p:sldId id="261" r:id="rId14"/>
    <p:sldId id="263" r:id="rId15"/>
    <p:sldId id="280" r:id="rId16"/>
    <p:sldId id="312" r:id="rId17"/>
    <p:sldId id="313" r:id="rId18"/>
    <p:sldId id="311" r:id="rId19"/>
    <p:sldId id="314" r:id="rId20"/>
    <p:sldId id="308" r:id="rId21"/>
    <p:sldId id="325" r:id="rId22"/>
    <p:sldId id="315" r:id="rId23"/>
    <p:sldId id="326" r:id="rId24"/>
    <p:sldId id="310" r:id="rId25"/>
    <p:sldId id="327" r:id="rId26"/>
    <p:sldId id="317" r:id="rId27"/>
    <p:sldId id="316" r:id="rId28"/>
    <p:sldId id="305" r:id="rId29"/>
    <p:sldId id="306" r:id="rId30"/>
    <p:sldId id="318" r:id="rId31"/>
    <p:sldId id="304" r:id="rId32"/>
    <p:sldId id="303" r:id="rId33"/>
    <p:sldId id="319" r:id="rId34"/>
    <p:sldId id="324" r:id="rId35"/>
    <p:sldId id="309" r:id="rId36"/>
    <p:sldId id="320" r:id="rId37"/>
    <p:sldId id="323" r:id="rId38"/>
    <p:sldId id="292"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D8864-97FE-2BB3-F400-598A0023B56C}" v="174" dt="2022-08-24T15:23:51.348"/>
    <p1510:client id="{9763AD30-5D21-44C6-A428-55B58969C0C0}" v="143" dt="2022-08-24T14:02:19.868"/>
    <p1510:client id="{BE01299A-F647-EE68-78A0-8644BF1F23F2}" v="104" dt="2022-08-24T14:51:13.235"/>
    <p1510:client id="{DE25CBA0-B9C6-B41B-7F9F-ED818D14B6AB}" v="13" dt="2022-08-23T18:09:19.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omments/modernComment_101_6DBD778B.xml><?xml version="1.0" encoding="utf-8"?>
<p188:cmLst xmlns:a="http://schemas.openxmlformats.org/drawingml/2006/main" xmlns:r="http://schemas.openxmlformats.org/officeDocument/2006/relationships" xmlns:p188="http://schemas.microsoft.com/office/powerpoint/2018/8/main">
  <p188:cm id="{CAB1578F-DFD6-4A3F-98EE-6D60305CFAE9}" authorId="{C3D873E3-4DC4-748B-D574-646FE133D5AE}" status="resolved" created="2022-08-22T14:20:49.891" complete="100000">
    <pc:sldMkLst xmlns:pc="http://schemas.microsoft.com/office/powerpoint/2013/main/command">
      <pc:docMk/>
      <pc:sldMk cId="1841133451" sldId="257"/>
    </pc:sldMkLst>
    <p188:pos x="5003800" y="1311275"/>
    <p188:txBody>
      <a:bodyPr/>
      <a:lstStyle/>
      <a:p>
        <a:r>
          <a:rPr lang="en-US"/>
          <a:t>On first reference within a document, state the full name of the program, group or activity. Follow it with the acronym in parentheses only if it will be used again in the document.
</a:t>
        </a:r>
      </a:p>
    </p188:txBody>
  </p188:cm>
</p188:cmLst>
</file>

<file path=ppt/comments/modernComment_107_330C1F73.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2D_A572B75E.xml><?xml version="1.0" encoding="utf-8"?>
<p188:cmLst xmlns:a="http://schemas.openxmlformats.org/drawingml/2006/main" xmlns:r="http://schemas.openxmlformats.org/officeDocument/2006/relationships" xmlns:p188="http://schemas.microsoft.com/office/powerpoint/2018/8/main">
  <p188:cm id="{D1D4F1F6-FB07-4067-900D-9CD866316D15}" authorId="{C3D873E3-4DC4-748B-D574-646FE133D5AE}" status="resolved" created="2022-08-22T14:14:11.806" complete="100000">
    <ac:txMkLst xmlns:ac="http://schemas.microsoft.com/office/drawing/2013/main/command">
      <pc:docMk xmlns:pc="http://schemas.microsoft.com/office/powerpoint/2013/main/command"/>
      <pc:sldMk xmlns:pc="http://schemas.microsoft.com/office/powerpoint/2013/main/command" cId="2775758686" sldId="301"/>
      <ac:spMk id="3" creationId="{EA89953B-03F5-4196-B3BB-CB2192F023E7}"/>
      <ac:txMk cp="81" len="5">
        <ac:context len="153" hash="4033805141"/>
      </ac:txMk>
    </ac:txMkLst>
    <p188:pos x="3886200" y="1834389"/>
    <p188:txBody>
      <a:bodyPr/>
      <a:lstStyle/>
      <a:p>
        <a:r>
          <a:rPr lang="en-US"/>
          <a:t>First reference. Write out with acronym in parenthesis.</a:t>
        </a:r>
      </a:p>
    </p188:txBody>
  </p188:cm>
</p188:cmLst>
</file>

<file path=ppt/comments/modernComment_138_5D2F3A7F.xml><?xml version="1.0" encoding="utf-8"?>
<p188:cmLst xmlns:a="http://schemas.openxmlformats.org/drawingml/2006/main" xmlns:r="http://schemas.openxmlformats.org/officeDocument/2006/relationships" xmlns:p188="http://schemas.microsoft.com/office/powerpoint/2018/8/main">
  <p188:cm id="{A2021D24-A7B2-4350-BE11-B80D96D5F05F}" authorId="{C3D873E3-4DC4-748B-D574-646FE133D5AE}" status="resolved" created="2022-08-22T14:22:53.741" complete="100000">
    <ac:deMkLst xmlns:ac="http://schemas.microsoft.com/office/drawing/2013/main/command">
      <pc:docMk xmlns:pc="http://schemas.microsoft.com/office/powerpoint/2013/main/command"/>
      <pc:sldMk xmlns:pc="http://schemas.microsoft.com/office/powerpoint/2013/main/command" cId="1563376255" sldId="312"/>
      <ac:spMk id="8" creationId="{757DCAB6-4A12-443D-BDAA-EECB3C72CBD1}"/>
    </ac:deMkLst>
    <p188:pos x="8620125" y="923875"/>
    <p188:txBody>
      <a:bodyPr/>
      <a:lstStyle/>
      <a:p>
        <a:r>
          <a:rPr lang="en-US"/>
          <a:t>Put acronym in parenthesis on first use since it is used again, below.</a:t>
        </a:r>
      </a:p>
    </p188:txBody>
  </p188:cm>
</p188:cmLst>
</file>

<file path=ppt/comments/modernComment_143_EA31A3A1.xml><?xml version="1.0" encoding="utf-8"?>
<p188:cmLst xmlns:a="http://schemas.openxmlformats.org/drawingml/2006/main" xmlns:r="http://schemas.openxmlformats.org/officeDocument/2006/relationships" xmlns:p188="http://schemas.microsoft.com/office/powerpoint/2018/8/main">
  <p188:cm id="{06D9EE4B-0E98-48C7-84D1-FA701B6BCC63}" authorId="{C3D873E3-4DC4-748B-D574-646FE133D5AE}" status="resolved" created="2022-08-23T16:43:09.759" complete="100000">
    <ac:txMkLst xmlns:ac="http://schemas.microsoft.com/office/drawing/2013/main/command">
      <pc:docMk xmlns:pc="http://schemas.microsoft.com/office/powerpoint/2013/main/command"/>
      <pc:sldMk xmlns:pc="http://schemas.microsoft.com/office/powerpoint/2013/main/command" cId="3929121697" sldId="323"/>
      <ac:spMk id="8" creationId="{757DCAB6-4A12-443D-BDAA-EECB3C72CBD1}"/>
      <ac:txMk cp="432">
        <ac:context len="572" hash="3024566882"/>
      </ac:txMk>
    </ac:txMkLst>
    <p188:pos x="1687286" y="1970348"/>
    <p188:txBody>
      <a:bodyPr/>
      <a:lstStyle/>
      <a:p>
        <a:r>
          <a:rPr lang="en-US"/>
          <a:t>Write out. Do not use acronym for first reference.</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09/01/2022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09/01/2022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09/01/2022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09/01/2022</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09/01/2022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09/01/2022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09/01/2022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09/01/2022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09/01/2022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09/01/2022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09/01/2022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09/01/2022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09/01/2022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1_6DBD778B.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07_330C1F7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38_5D2F3A7F.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mailto:robin.kinney@education.ky.gov"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microsoft.com/office/2018/10/relationships/comments" Target="../comments/modernComment_143_EA31A3A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chay.kinney@education.ky.gov"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mailto:greg.dunbar@education.ky.gov"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james.bauman@education.ky.gov" TargetMode="External"/><Relationship Id="rId2" Type="http://schemas.openxmlformats.org/officeDocument/2006/relationships/hyperlink" Target="mailto:gary.leist@education.ky.gov" TargetMode="External"/><Relationship Id="rId1" Type="http://schemas.openxmlformats.org/officeDocument/2006/relationships/slideLayout" Target="../slideLayouts/slideLayout6.xml"/><Relationship Id="rId5" Type="http://schemas.openxmlformats.org/officeDocument/2006/relationships/hyperlink" Target="mailto:john.gilbert@education.ky.gov" TargetMode="External"/><Relationship Id="rId4" Type="http://schemas.openxmlformats.org/officeDocument/2006/relationships/hyperlink" Target="mailto:marcus.highland@education.ky.gov"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D_A572B75E.xml"/><Relationship Id="rId2" Type="http://schemas.openxmlformats.org/officeDocument/2006/relationships/hyperlink" Target="mailto:Oxana.lopetegui-pineda@education.ky.gov"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ucation.ky.gov/districts/fac/Pages/Trainings.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a:bodyPr>
          <a:lstStyle/>
          <a:p>
            <a:r>
              <a:rPr lang="en-US" sz="4400"/>
              <a:t>District Facilities Plan (DFP) Part 2: </a:t>
            </a:r>
            <a:br>
              <a:rPr lang="en-US" sz="4400"/>
            </a:br>
            <a:r>
              <a:rPr lang="en-US" sz="4400"/>
              <a:t>DFP Process and Checklist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a:t>Kentucky Department of Education (KDE)</a:t>
            </a:r>
          </a:p>
          <a:p>
            <a:r>
              <a:rPr lang="en-US"/>
              <a:t>Office of Finance and Operations (OFO)</a:t>
            </a:r>
          </a:p>
          <a:p>
            <a:r>
              <a:rPr lang="en-US"/>
              <a:t>Division of District Support (DDS)</a:t>
            </a:r>
          </a:p>
          <a:p>
            <a:r>
              <a:rPr lang="en-US"/>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4152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Aug. 25, 2022</a:t>
            </a:r>
          </a:p>
        </p:txBody>
      </p:sp>
    </p:spTree>
    <p:extLst>
      <p:ext uri="{BB962C8B-B14F-4D97-AF65-F5344CB8AC3E}">
        <p14:creationId xmlns:p14="http://schemas.microsoft.com/office/powerpoint/2010/main" val="1841133451"/>
      </p:ext>
    </p:extLst>
  </p:cSld>
  <p:clrMapOvr>
    <a:masterClrMapping/>
  </p:clrMapOvr>
  <p:extLst>
    <p:ext uri="{6950BFC3-D8DA-4A85-94F7-54DA5524770B}">
      <p188:commentRel xmlns:p188="http://schemas.microsoft.com/office/powerpoint/2018/8/main" xmlns=""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r>
              <a:rPr lang="en-US"/>
              <a:t>Introductions </a:t>
            </a:r>
            <a:r>
              <a:rPr lang="en-US" b="1"/>
              <a:t>(Done!)</a:t>
            </a:r>
          </a:p>
          <a:p>
            <a:r>
              <a:rPr lang="en-US"/>
              <a:t>Checklist – Five Pages and Nine Steps To Live By</a:t>
            </a:r>
          </a:p>
          <a:p>
            <a:r>
              <a:rPr lang="en-US"/>
              <a:t>Q&amp;A</a:t>
            </a:r>
          </a:p>
          <a:p>
            <a:endParaRPr lang="en-US"/>
          </a:p>
        </p:txBody>
      </p:sp>
    </p:spTree>
    <p:extLst>
      <p:ext uri="{BB962C8B-B14F-4D97-AF65-F5344CB8AC3E}">
        <p14:creationId xmlns:p14="http://schemas.microsoft.com/office/powerpoint/2010/main" val="111663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a:t>Checklist</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a:solidFill>
                  <a:schemeClr val="tx1"/>
                </a:solidFill>
              </a:rPr>
              <a:t>Five Pages and Nine Steps to Live By.</a:t>
            </a:r>
          </a:p>
        </p:txBody>
      </p:sp>
    </p:spTree>
    <p:extLst>
      <p:ext uri="{BB962C8B-B14F-4D97-AF65-F5344CB8AC3E}">
        <p14:creationId xmlns:p14="http://schemas.microsoft.com/office/powerpoint/2010/main" val="856432499"/>
      </p:ext>
    </p:extLst>
  </p:cSld>
  <p:clrMapOvr>
    <a:masterClrMapping/>
  </p:clrMapOvr>
  <p:extLst>
    <p:ext uri="{6950BFC3-D8DA-4A85-94F7-54DA5524770B}">
      <p188:commentRel xmlns:p188="http://schemas.microsoft.com/office/powerpoint/2018/8/main" xmlns=""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 1 – Initiating the DFP Process</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838200" y="1253331"/>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endParaRPr lang="en-US" b="1"/>
          </a:p>
          <a:p>
            <a:pPr lvl="1">
              <a:lnSpc>
                <a:spcPct val="100000"/>
              </a:lnSpc>
              <a:buFont typeface="Wingdings" panose="05000000000000000000" pitchFamily="2" charset="2"/>
              <a:buChar char="q"/>
            </a:pPr>
            <a:r>
              <a:rPr lang="en-US" sz="2000" b="1" dirty="0"/>
              <a:t>Step 1A: </a:t>
            </a:r>
            <a:r>
              <a:rPr lang="en-US" sz="2000" dirty="0"/>
              <a:t>The district superintendent notifies KDE that the district will begin a new DFP planning process and requests the “Start-Up Package” of materials needed. </a:t>
            </a:r>
          </a:p>
          <a:p>
            <a:pPr lvl="1">
              <a:lnSpc>
                <a:spcPct val="100000"/>
              </a:lnSpc>
              <a:buFont typeface="Wingdings" panose="05000000000000000000" pitchFamily="2" charset="2"/>
              <a:buChar char="q"/>
            </a:pPr>
            <a:endParaRPr lang="en-US" sz="2000" dirty="0">
              <a:solidFill>
                <a:schemeClr val="bg1"/>
              </a:solidFill>
              <a:highlight>
                <a:srgbClr val="007780"/>
              </a:highlight>
            </a:endParaRPr>
          </a:p>
          <a:p>
            <a:pPr lvl="1">
              <a:lnSpc>
                <a:spcPct val="100000"/>
              </a:lnSpc>
              <a:buFont typeface="Wingdings" panose="05000000000000000000" pitchFamily="2" charset="2"/>
              <a:buChar char="q"/>
            </a:pPr>
            <a:r>
              <a:rPr lang="en-US" sz="2000" dirty="0">
                <a:solidFill>
                  <a:schemeClr val="bg1"/>
                </a:solidFill>
                <a:highlight>
                  <a:srgbClr val="007780"/>
                </a:highlight>
              </a:rPr>
              <a:t>KDE Commentary: </a:t>
            </a:r>
          </a:p>
          <a:p>
            <a:pPr lvl="1">
              <a:lnSpc>
                <a:spcPct val="100000"/>
              </a:lnSpc>
            </a:pPr>
            <a:r>
              <a:rPr lang="en-US" sz="2000" dirty="0">
                <a:solidFill>
                  <a:schemeClr val="tx1"/>
                </a:solidFill>
              </a:rPr>
              <a:t>Refer to the last presentation entitled “DFP Start Up &amp; HB 678” for more information concerning the start-up packet.</a:t>
            </a:r>
          </a:p>
          <a:p>
            <a:pPr lvl="1">
              <a:lnSpc>
                <a:spcPct val="100000"/>
              </a:lnSpc>
            </a:pPr>
            <a:r>
              <a:rPr lang="en-US" sz="2000" dirty="0">
                <a:solidFill>
                  <a:schemeClr val="tx1"/>
                </a:solidFill>
              </a:rPr>
              <a:t>The start-up packet with the checklist is </a:t>
            </a:r>
            <a:r>
              <a:rPr lang="en-US" sz="2000" b="1" i="1" u="sng" dirty="0">
                <a:solidFill>
                  <a:schemeClr val="tx1"/>
                </a:solidFill>
              </a:rPr>
              <a:t>NOT</a:t>
            </a:r>
            <a:r>
              <a:rPr lang="en-US" sz="2000" dirty="0">
                <a:solidFill>
                  <a:schemeClr val="tx1"/>
                </a:solidFill>
              </a:rPr>
              <a:t> on the KDE website.</a:t>
            </a:r>
          </a:p>
          <a:p>
            <a:pPr lvl="1">
              <a:lnSpc>
                <a:spcPct val="100000"/>
              </a:lnSpc>
            </a:pPr>
            <a:endParaRPr lang="en-US" sz="2000" dirty="0">
              <a:solidFill>
                <a:schemeClr val="bg1"/>
              </a:solidFill>
              <a:highlight>
                <a:srgbClr val="007780"/>
              </a:highlight>
            </a:endParaRPr>
          </a:p>
          <a:p>
            <a:pPr lvl="1"/>
            <a:endParaRPr lang="en-US" sz="2000" b="1" u="sng" dirty="0"/>
          </a:p>
        </p:txBody>
      </p:sp>
    </p:spTree>
    <p:extLst>
      <p:ext uri="{BB962C8B-B14F-4D97-AF65-F5344CB8AC3E}">
        <p14:creationId xmlns:p14="http://schemas.microsoft.com/office/powerpoint/2010/main" val="266116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838200" y="1216075"/>
            <a:ext cx="10515600" cy="441355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sz="4400" b="1"/>
          </a:p>
          <a:p>
            <a:pPr>
              <a:buFont typeface="Wingdings" panose="05000000000000000000" pitchFamily="2" charset="2"/>
              <a:buChar char="q"/>
            </a:pPr>
            <a:endParaRPr lang="en-US" sz="4400" b="1"/>
          </a:p>
          <a:p>
            <a:pPr>
              <a:lnSpc>
                <a:spcPct val="120000"/>
              </a:lnSpc>
              <a:buFont typeface="Wingdings" panose="05000000000000000000" pitchFamily="2" charset="2"/>
              <a:buChar char="q"/>
            </a:pPr>
            <a:r>
              <a:rPr lang="en-US" sz="3500" b="1" dirty="0"/>
              <a:t>Step 2A:</a:t>
            </a:r>
            <a:r>
              <a:rPr lang="en-US" sz="3500" dirty="0"/>
              <a:t> The district superintendent selects Local Planning Committee (LPC) members in accordance with Section 101 of the Planning Manual and then submits the list of members to KDE along with a narrative of how each was selected. </a:t>
            </a:r>
          </a:p>
          <a:p>
            <a:pPr>
              <a:lnSpc>
                <a:spcPct val="120000"/>
              </a:lnSpc>
              <a:buFont typeface="Wingdings" panose="05000000000000000000" pitchFamily="2" charset="2"/>
              <a:buChar char="q"/>
            </a:pPr>
            <a:endParaRPr lang="en-US" sz="3500"/>
          </a:p>
          <a:p>
            <a:pPr lvl="1">
              <a:lnSpc>
                <a:spcPct val="120000"/>
              </a:lnSpc>
              <a:buFont typeface="Wingdings" panose="05000000000000000000" pitchFamily="2" charset="2"/>
              <a:buChar char="q"/>
            </a:pPr>
            <a:r>
              <a:rPr lang="en-US" sz="3100" dirty="0"/>
              <a:t>Superintendent submits confirmation to KDE that each LPC member resides in district.</a:t>
            </a:r>
          </a:p>
          <a:p>
            <a:pPr>
              <a:lnSpc>
                <a:spcPct val="120000"/>
              </a:lnSpc>
              <a:buFont typeface="Wingdings" panose="05000000000000000000" pitchFamily="2" charset="2"/>
              <a:buChar char="q"/>
            </a:pPr>
            <a:endParaRPr lang="en-US" sz="3500"/>
          </a:p>
          <a:p>
            <a:pPr lvl="1">
              <a:lnSpc>
                <a:spcPct val="120000"/>
              </a:lnSpc>
              <a:buFont typeface="Wingdings" panose="05000000000000000000" pitchFamily="2" charset="2"/>
              <a:buChar char="q"/>
            </a:pPr>
            <a:r>
              <a:rPr lang="en-US" sz="3100" dirty="0"/>
              <a:t>If a member resides out-of-district, the superintendent must email a request for a waiver to the commissioner, copying the KDE project manager.</a:t>
            </a:r>
          </a:p>
          <a:p>
            <a:pPr lvl="1"/>
            <a:endParaRPr lang="en-US" b="1" u="sng"/>
          </a:p>
        </p:txBody>
      </p:sp>
      <p:sp>
        <p:nvSpPr>
          <p:cNvPr id="6" name="Title 1">
            <a:extLst>
              <a:ext uri="{FF2B5EF4-FFF2-40B4-BE49-F238E27FC236}">
                <a16:creationId xmlns:a16="http://schemas.microsoft.com/office/drawing/2014/main" id="{010670F8-1C71-4430-ABB5-493E7B646450}"/>
              </a:ext>
            </a:extLst>
          </p:cNvPr>
          <p:cNvSpPr txBox="1">
            <a:spLocks noGrp="1"/>
          </p:cNvSpPr>
          <p:nvPr>
            <p:ph type="title" idx="4294967295"/>
          </p:nvPr>
        </p:nvSpPr>
        <p:spPr>
          <a:xfrm>
            <a:off x="838200" y="36635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kumimoji="0" lang="en-US" sz="4000" b="0" i="0" u="none" strike="noStrike" kern="1200" cap="none" spc="0" normalizeH="0" baseline="0" noProof="0">
                <a:ln>
                  <a:noFill/>
                </a:ln>
                <a:solidFill>
                  <a:srgbClr val="007780"/>
                </a:solidFill>
                <a:effectLst/>
                <a:uLnTx/>
                <a:uFillTx/>
                <a:latin typeface="+mj-lt"/>
                <a:ea typeface="+mj-ea"/>
                <a:cs typeface="+mj-cs"/>
              </a:rPr>
              <a:t>Step 2A– Forming the </a:t>
            </a:r>
            <a:r>
              <a:rPr lang="en-US" sz="4000"/>
              <a:t>Local Planning Committee (LPC)</a:t>
            </a:r>
            <a:r>
              <a:rPr kumimoji="0" lang="en-US" sz="4000" b="0" i="0" u="none" strike="noStrike" kern="1200" cap="none" spc="0" normalizeH="0" baseline="0" noProof="0">
                <a:ln>
                  <a:noFill/>
                </a:ln>
                <a:solidFill>
                  <a:srgbClr val="007780"/>
                </a:solidFill>
                <a:effectLst/>
                <a:uLnTx/>
                <a:uFillTx/>
                <a:latin typeface="+mj-lt"/>
                <a:ea typeface="+mj-ea"/>
                <a:cs typeface="+mj-cs"/>
              </a:rPr>
              <a:t> </a:t>
            </a:r>
            <a:r>
              <a:rPr lang="en-US" sz="4000"/>
              <a:t>and</a:t>
            </a:r>
            <a:r>
              <a:rPr kumimoji="0" lang="en-US" sz="4000" b="0" i="0" u="none" strike="noStrike" kern="1200" cap="none" spc="0" normalizeH="0" baseline="0" noProof="0">
                <a:ln>
                  <a:noFill/>
                </a:ln>
                <a:solidFill>
                  <a:srgbClr val="007780"/>
                </a:solidFill>
                <a:effectLst/>
                <a:uLnTx/>
                <a:uFillTx/>
                <a:latin typeface="+mj-lt"/>
                <a:ea typeface="+mj-ea"/>
                <a:cs typeface="+mj-cs"/>
              </a:rPr>
              <a:t> Gathering </a:t>
            </a:r>
            <a:r>
              <a:rPr lang="en-US" sz="4000"/>
              <a:t>Planning Data</a:t>
            </a:r>
            <a:endParaRPr kumimoji="0" lang="en-US" sz="4000" b="0" i="0" u="none" strike="noStrike" kern="1200" cap="none" spc="0" normalizeH="0" baseline="0" noProof="0">
              <a:ln>
                <a:noFill/>
              </a:ln>
              <a:solidFill>
                <a:srgbClr val="007780"/>
              </a:solidFill>
              <a:effectLst/>
              <a:uLnTx/>
              <a:uFillTx/>
              <a:latin typeface="+mj-lt"/>
              <a:ea typeface="+mj-ea"/>
              <a:cs typeface="+mj-cs"/>
            </a:endParaRPr>
          </a:p>
        </p:txBody>
      </p:sp>
    </p:spTree>
    <p:extLst>
      <p:ext uri="{BB962C8B-B14F-4D97-AF65-F5344CB8AC3E}">
        <p14:creationId xmlns:p14="http://schemas.microsoft.com/office/powerpoint/2010/main" val="1563376255"/>
      </p:ext>
    </p:extLst>
  </p:cSld>
  <p:clrMapOvr>
    <a:masterClrMapping/>
  </p:clrMapOvr>
  <p:extLst>
    <p:ext uri="{6950BFC3-D8DA-4A85-94F7-54DA5524770B}">
      <p188:commentRel xmlns:p188="http://schemas.microsoft.com/office/powerpoint/2018/8/main" xmlns=""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 2A (cont.) Forming the LPC and Gathering Planning Data</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539337" y="14353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endParaRPr lang="en-US">
              <a:solidFill>
                <a:schemeClr val="bg1"/>
              </a:solidFill>
              <a:highlight>
                <a:srgbClr val="007780"/>
              </a:highlight>
            </a:endParaRPr>
          </a:p>
          <a:p>
            <a:pPr lvl="1">
              <a:lnSpc>
                <a:spcPct val="100000"/>
              </a:lnSpc>
              <a:buFont typeface="Wingdings" panose="05000000000000000000" pitchFamily="2" charset="2"/>
              <a:buChar char="q"/>
            </a:pPr>
            <a:r>
              <a:rPr lang="en-US" dirty="0">
                <a:solidFill>
                  <a:schemeClr val="bg1"/>
                </a:solidFill>
                <a:highlight>
                  <a:srgbClr val="007780"/>
                </a:highlight>
              </a:rPr>
              <a:t>KDE Commentary: </a:t>
            </a:r>
          </a:p>
          <a:p>
            <a:pPr lvl="1">
              <a:lnSpc>
                <a:spcPct val="100000"/>
              </a:lnSpc>
            </a:pPr>
            <a:r>
              <a:rPr lang="en-US" sz="2200" dirty="0">
                <a:solidFill>
                  <a:schemeClr val="tx1"/>
                </a:solidFill>
              </a:rPr>
              <a:t>Refer to the previous presentation entitled “DFP Start Up and HB 678” for more information on details concerning LPC Selection.</a:t>
            </a:r>
          </a:p>
          <a:p>
            <a:pPr lvl="2">
              <a:lnSpc>
                <a:spcPct val="100000"/>
              </a:lnSpc>
            </a:pPr>
            <a:r>
              <a:rPr lang="en-US" sz="2200" dirty="0">
                <a:solidFill>
                  <a:schemeClr val="tx1"/>
                </a:solidFill>
              </a:rPr>
              <a:t>Fully complete, sign and submit the Excel spreadsheet provided.</a:t>
            </a:r>
          </a:p>
          <a:p>
            <a:pPr lvl="2">
              <a:lnSpc>
                <a:spcPct val="100000"/>
              </a:lnSpc>
            </a:pPr>
            <a:r>
              <a:rPr lang="en-US" sz="2200" dirty="0">
                <a:solidFill>
                  <a:schemeClr val="tx1"/>
                </a:solidFill>
              </a:rPr>
              <a:t>Section 101 of the Planning Manual fully covers this requirement.</a:t>
            </a:r>
          </a:p>
          <a:p>
            <a:pPr lvl="2">
              <a:lnSpc>
                <a:spcPct val="100000"/>
              </a:lnSpc>
            </a:pPr>
            <a:r>
              <a:rPr lang="en-US" sz="2200" dirty="0">
                <a:solidFill>
                  <a:schemeClr val="tx1"/>
                </a:solidFill>
              </a:rPr>
              <a:t>Out-of-District waivers are not uncommon for independent and smaller school districts. </a:t>
            </a:r>
          </a:p>
          <a:p>
            <a:pPr lvl="2">
              <a:lnSpc>
                <a:spcPct val="100000"/>
              </a:lnSpc>
            </a:pPr>
            <a:endParaRPr lang="en-US">
              <a:solidFill>
                <a:schemeClr val="tx1"/>
              </a:solidFill>
            </a:endParaRPr>
          </a:p>
        </p:txBody>
      </p:sp>
    </p:spTree>
    <p:extLst>
      <p:ext uri="{BB962C8B-B14F-4D97-AF65-F5344CB8AC3E}">
        <p14:creationId xmlns:p14="http://schemas.microsoft.com/office/powerpoint/2010/main" val="113108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Steps 2B and 2C – Forming the LPC and Gathering Planning Data</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sz="2400" b="1"/>
          </a:p>
          <a:p>
            <a:pPr>
              <a:lnSpc>
                <a:spcPct val="100000"/>
              </a:lnSpc>
              <a:buFont typeface="Wingdings" panose="05000000000000000000" pitchFamily="2" charset="2"/>
              <a:buChar char="q"/>
            </a:pPr>
            <a:r>
              <a:rPr lang="en-US" sz="2200" b="1" dirty="0"/>
              <a:t>Step 2B:</a:t>
            </a:r>
            <a:r>
              <a:rPr lang="en-US" sz="2200" dirty="0"/>
              <a:t> Local board of education advertises and selects an architect or engineer to complete facility assessments and drawings per Section 102 of the Planning Manual.</a:t>
            </a:r>
          </a:p>
          <a:p>
            <a:pPr marL="0" indent="0">
              <a:lnSpc>
                <a:spcPct val="100000"/>
              </a:lnSpc>
              <a:buNone/>
            </a:pPr>
            <a:r>
              <a:rPr lang="en-US" sz="2200" dirty="0">
                <a:solidFill>
                  <a:schemeClr val="bg1"/>
                </a:solidFill>
                <a:highlight>
                  <a:srgbClr val="007780"/>
                </a:highlight>
              </a:rPr>
              <a:t>KDE Commentary:</a:t>
            </a:r>
            <a:r>
              <a:rPr lang="en-US" sz="2200" dirty="0"/>
              <a:t> A design professional is </a:t>
            </a:r>
            <a:r>
              <a:rPr lang="en-US" sz="2200" i="1" u="sng" dirty="0"/>
              <a:t>required</a:t>
            </a:r>
            <a:r>
              <a:rPr lang="en-US" sz="2200" dirty="0"/>
              <a:t>. </a:t>
            </a:r>
            <a:endParaRPr lang="en-US" sz="2200">
              <a:highlight>
                <a:srgbClr val="FF0000"/>
              </a:highlight>
            </a:endParaRPr>
          </a:p>
          <a:p>
            <a:pPr marL="0" indent="0">
              <a:lnSpc>
                <a:spcPct val="100000"/>
              </a:lnSpc>
              <a:buNone/>
            </a:pPr>
            <a:endParaRPr lang="en-US" sz="2200">
              <a:highlight>
                <a:srgbClr val="FF0000"/>
              </a:highlight>
            </a:endParaRPr>
          </a:p>
          <a:p>
            <a:pPr lvl="0">
              <a:lnSpc>
                <a:spcPct val="100000"/>
              </a:lnSpc>
              <a:buFont typeface="Wingdings" panose="05000000000000000000" pitchFamily="2" charset="2"/>
              <a:buChar char="q"/>
            </a:pPr>
            <a:r>
              <a:rPr lang="en-US" sz="2200" b="1" dirty="0"/>
              <a:t>Step 2C:</a:t>
            </a:r>
            <a:r>
              <a:rPr lang="en-US" sz="2200" dirty="0"/>
              <a:t> Local board may engage a facilitator in accordance with Section 103 of the Planning Manual.</a:t>
            </a:r>
          </a:p>
          <a:p>
            <a:pPr marL="0" indent="0">
              <a:lnSpc>
                <a:spcPct val="100000"/>
              </a:lnSpc>
              <a:buNone/>
            </a:pPr>
            <a:r>
              <a:rPr lang="en-US" sz="2200" dirty="0">
                <a:solidFill>
                  <a:schemeClr val="bg1"/>
                </a:solidFill>
                <a:highlight>
                  <a:srgbClr val="007780"/>
                </a:highlight>
              </a:rPr>
              <a:t>KDE Commentary:</a:t>
            </a:r>
            <a:r>
              <a:rPr lang="en-US" sz="2200" dirty="0"/>
              <a:t> A facilitator is </a:t>
            </a:r>
            <a:r>
              <a:rPr lang="en-US" sz="2200" i="1" u="sng" dirty="0"/>
              <a:t>optional</a:t>
            </a:r>
            <a:r>
              <a:rPr lang="en-US" sz="2200" dirty="0"/>
              <a:t> and not a requirement.</a:t>
            </a:r>
          </a:p>
          <a:p>
            <a:pPr marL="0" lvl="0" indent="0">
              <a:lnSpc>
                <a:spcPct val="100000"/>
              </a:lnSpc>
              <a:buNone/>
            </a:pPr>
            <a:endParaRPr lang="en-US" sz="2400"/>
          </a:p>
        </p:txBody>
      </p:sp>
    </p:spTree>
    <p:extLst>
      <p:ext uri="{BB962C8B-B14F-4D97-AF65-F5344CB8AC3E}">
        <p14:creationId xmlns:p14="http://schemas.microsoft.com/office/powerpoint/2010/main" val="290388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fontScale="90000"/>
          </a:bodyPr>
          <a:lstStyle/>
          <a:p>
            <a:r>
              <a:rPr lang="en-US"/>
              <a:t>Checklist – Steps 2D, 2E, 2F and 2G – Forming the LPC and Gathering Planning Data</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373125"/>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endParaRPr lang="en-US" sz="2400" b="1"/>
          </a:p>
          <a:p>
            <a:pPr lvl="0">
              <a:lnSpc>
                <a:spcPct val="100000"/>
              </a:lnSpc>
              <a:buFont typeface="Wingdings" panose="05000000000000000000" pitchFamily="2" charset="2"/>
              <a:buChar char="q"/>
            </a:pPr>
            <a:r>
              <a:rPr lang="en-US" sz="2000" b="1" dirty="0"/>
              <a:t>Step 2D:</a:t>
            </a:r>
            <a:r>
              <a:rPr lang="en-US" sz="2000" dirty="0"/>
              <a:t> KDE reviews LPC members and sends approval (or disapproval with explanation) to district.</a:t>
            </a:r>
            <a:endParaRPr lang="en-US" sz="2000" b="1" dirty="0"/>
          </a:p>
          <a:p>
            <a:pPr lvl="0">
              <a:lnSpc>
                <a:spcPct val="100000"/>
              </a:lnSpc>
              <a:buFont typeface="Wingdings" panose="05000000000000000000" pitchFamily="2" charset="2"/>
              <a:buChar char="q"/>
            </a:pPr>
            <a:r>
              <a:rPr lang="en-US" sz="2000" b="1" dirty="0"/>
              <a:t>Step 2E:</a:t>
            </a:r>
            <a:r>
              <a:rPr lang="en-US" sz="2000" dirty="0"/>
              <a:t> Upon completion by their architect or engineer, the district sends to KDE: </a:t>
            </a:r>
          </a:p>
          <a:p>
            <a:pPr lvl="1">
              <a:lnSpc>
                <a:spcPct val="100000"/>
              </a:lnSpc>
              <a:buFont typeface="Arial" panose="05000000000000000000" pitchFamily="2" charset="2"/>
              <a:buChar char="•"/>
            </a:pPr>
            <a:r>
              <a:rPr lang="en-US" sz="2000" dirty="0"/>
              <a:t>Building Inventories of all facilities. </a:t>
            </a:r>
            <a:r>
              <a:rPr lang="en-US" sz="2000" dirty="0">
                <a:ea typeface="+mn-lt"/>
                <a:cs typeface="+mn-lt"/>
              </a:rPr>
              <a:t>(</a:t>
            </a:r>
            <a:r>
              <a:rPr lang="en-US" sz="2000" b="1" dirty="0">
                <a:ea typeface="+mn-lt"/>
                <a:cs typeface="+mn-lt"/>
              </a:rPr>
              <a:t>K</a:t>
            </a:r>
            <a:r>
              <a:rPr lang="en-US" sz="2000" dirty="0">
                <a:ea typeface="+mn-lt"/>
                <a:cs typeface="+mn-lt"/>
              </a:rPr>
              <a:t>entucky </a:t>
            </a:r>
            <a:r>
              <a:rPr lang="en-US" sz="2000" b="1" dirty="0">
                <a:ea typeface="+mn-lt"/>
                <a:cs typeface="+mn-lt"/>
              </a:rPr>
              <a:t>F</a:t>
            </a:r>
            <a:r>
              <a:rPr lang="en-US" sz="2000" dirty="0">
                <a:ea typeface="+mn-lt"/>
                <a:cs typeface="+mn-lt"/>
              </a:rPr>
              <a:t>acilities </a:t>
            </a:r>
            <a:r>
              <a:rPr lang="en-US" sz="2000" b="1" dirty="0">
                <a:ea typeface="+mn-lt"/>
                <a:cs typeface="+mn-lt"/>
              </a:rPr>
              <a:t>I</a:t>
            </a:r>
            <a:r>
              <a:rPr lang="en-US" sz="2000" dirty="0">
                <a:ea typeface="+mn-lt"/>
                <a:cs typeface="+mn-lt"/>
              </a:rPr>
              <a:t>nventory and </a:t>
            </a:r>
            <a:r>
              <a:rPr lang="en-US" sz="2000" b="1" dirty="0">
                <a:ea typeface="+mn-lt"/>
                <a:cs typeface="+mn-lt"/>
              </a:rPr>
              <a:t>C</a:t>
            </a:r>
            <a:r>
              <a:rPr lang="en-US" sz="2000" dirty="0">
                <a:ea typeface="+mn-lt"/>
                <a:cs typeface="+mn-lt"/>
              </a:rPr>
              <a:t>lassification </a:t>
            </a:r>
            <a:r>
              <a:rPr lang="en-US" sz="2000" b="1" dirty="0">
                <a:ea typeface="+mn-lt"/>
                <a:cs typeface="+mn-lt"/>
              </a:rPr>
              <a:t>S</a:t>
            </a:r>
            <a:r>
              <a:rPr lang="en-US" sz="2000" dirty="0">
                <a:ea typeface="+mn-lt"/>
                <a:cs typeface="+mn-lt"/>
              </a:rPr>
              <a:t>ystem (KFICS))</a:t>
            </a:r>
            <a:endParaRPr lang="en-US" sz="2000" dirty="0"/>
          </a:p>
          <a:p>
            <a:pPr lvl="1">
              <a:lnSpc>
                <a:spcPct val="100000"/>
              </a:lnSpc>
              <a:buFont typeface="Arial" panose="05000000000000000000" pitchFamily="2" charset="2"/>
              <a:buChar char="•"/>
            </a:pPr>
            <a:r>
              <a:rPr lang="en-US" sz="2000" dirty="0"/>
              <a:t>Small scale plans showing the current buildings. (KFICS) </a:t>
            </a:r>
          </a:p>
          <a:p>
            <a:pPr>
              <a:lnSpc>
                <a:spcPct val="100000"/>
              </a:lnSpc>
              <a:buFont typeface="Wingdings" panose="05000000000000000000" pitchFamily="2" charset="2"/>
              <a:buChar char="q"/>
            </a:pPr>
            <a:r>
              <a:rPr lang="en-US" sz="2000" b="1" dirty="0"/>
              <a:t>Step 2F:</a:t>
            </a:r>
            <a:r>
              <a:rPr lang="en-US" sz="2000" dirty="0"/>
              <a:t> KDE reviews the building inventories and small-scale plans.</a:t>
            </a:r>
          </a:p>
          <a:p>
            <a:pPr>
              <a:lnSpc>
                <a:spcPct val="100000"/>
              </a:lnSpc>
              <a:buFont typeface="Wingdings" panose="05000000000000000000" pitchFamily="2" charset="2"/>
              <a:buChar char="q"/>
            </a:pPr>
            <a:r>
              <a:rPr lang="en-US" sz="2000" b="1" dirty="0"/>
              <a:t>Step 2G</a:t>
            </a:r>
            <a:r>
              <a:rPr lang="en-US" sz="2000" dirty="0"/>
              <a:t>: KDE sends Part One Orientation materials to the superintendent.</a:t>
            </a:r>
            <a:endParaRPr lang="en-US" sz="2000" u="sng">
              <a:solidFill>
                <a:schemeClr val="bg1"/>
              </a:solidFill>
              <a:highlight>
                <a:srgbClr val="007780"/>
              </a:highlight>
            </a:endParaRPr>
          </a:p>
          <a:p>
            <a:pPr marL="0" indent="0">
              <a:lnSpc>
                <a:spcPct val="100000"/>
              </a:lnSpc>
              <a:buNone/>
            </a:pPr>
            <a:endParaRPr lang="en-US" sz="2000" dirty="0"/>
          </a:p>
        </p:txBody>
      </p:sp>
    </p:spTree>
    <p:extLst>
      <p:ext uri="{BB962C8B-B14F-4D97-AF65-F5344CB8AC3E}">
        <p14:creationId xmlns:p14="http://schemas.microsoft.com/office/powerpoint/2010/main" val="299526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a:xfrm>
            <a:off x="763572" y="332685"/>
            <a:ext cx="11070620" cy="1325563"/>
          </a:xfrm>
        </p:spPr>
        <p:txBody>
          <a:bodyPr>
            <a:noAutofit/>
          </a:bodyPr>
          <a:lstStyle/>
          <a:p>
            <a:r>
              <a:rPr lang="en-US" sz="4000" dirty="0"/>
              <a:t>Steps 3A and 3B – Scheduling and Conducting the first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763571" y="1777570"/>
            <a:ext cx="10515600" cy="44305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q"/>
            </a:pPr>
            <a:r>
              <a:rPr lang="en-US" sz="2200" b="1" dirty="0"/>
              <a:t>Step 3A</a:t>
            </a:r>
            <a:r>
              <a:rPr lang="en-US" sz="2200" dirty="0"/>
              <a:t>: Establish date, time and location for first LPC Meeting and first Public Forum.  The LPC Meeting will include the Part One Orientation.</a:t>
            </a:r>
            <a:endParaRPr lang="en-US"/>
          </a:p>
          <a:p>
            <a:pPr lvl="1">
              <a:lnSpc>
                <a:spcPct val="100000"/>
              </a:lnSpc>
              <a:buFont typeface="Wingdings" panose="05000000000000000000" pitchFamily="2" charset="2"/>
              <a:buChar char="q"/>
            </a:pPr>
            <a:r>
              <a:rPr lang="en-US" sz="2200" dirty="0"/>
              <a:t>Location of meeting must be accessible to non-ambulatory handicapped persons.</a:t>
            </a:r>
          </a:p>
          <a:p>
            <a:pPr lvl="1">
              <a:lnSpc>
                <a:spcPct val="100000"/>
              </a:lnSpc>
              <a:buFont typeface="Wingdings" panose="05000000000000000000" pitchFamily="2" charset="2"/>
              <a:buChar char="q"/>
            </a:pPr>
            <a:r>
              <a:rPr lang="en-US" sz="2200" dirty="0"/>
              <a:t>Public Forum portion of meeting must be held after 5:30 p.m. any weekday and from 8 a.m. to 7:30 p.m. on Saturdays or 1:00 p.m. to 7:30 p.m. on Sundays.</a:t>
            </a:r>
          </a:p>
          <a:p>
            <a:pPr marL="457200" lvl="1" indent="0">
              <a:lnSpc>
                <a:spcPct val="100000"/>
              </a:lnSpc>
              <a:buNone/>
            </a:pPr>
            <a:endParaRPr lang="en-US" sz="2200" dirty="0"/>
          </a:p>
          <a:p>
            <a:pPr>
              <a:lnSpc>
                <a:spcPct val="100000"/>
              </a:lnSpc>
              <a:buFont typeface="Wingdings" panose="05000000000000000000" pitchFamily="2" charset="2"/>
              <a:buChar char="q"/>
            </a:pPr>
            <a:r>
              <a:rPr lang="en-US" sz="2200" b="1" dirty="0"/>
              <a:t>Step 3B:</a:t>
            </a:r>
            <a:r>
              <a:rPr lang="en-US" sz="2200" dirty="0"/>
              <a:t> Advertise first LPC meeting and public forum in the local paper with the greatest local circulation at least seven days prior to the meeting.</a:t>
            </a:r>
          </a:p>
          <a:p>
            <a:pPr>
              <a:lnSpc>
                <a:spcPct val="100000"/>
              </a:lnSpc>
              <a:buFont typeface="Wingdings" panose="05000000000000000000" pitchFamily="2" charset="2"/>
              <a:buChar char="q"/>
            </a:pPr>
            <a:endParaRPr lang="en-US" sz="2200" dirty="0"/>
          </a:p>
        </p:txBody>
      </p:sp>
    </p:spTree>
    <p:extLst>
      <p:ext uri="{BB962C8B-B14F-4D97-AF65-F5344CB8AC3E}">
        <p14:creationId xmlns:p14="http://schemas.microsoft.com/office/powerpoint/2010/main" val="175594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a:xfrm>
            <a:off x="763572" y="332685"/>
            <a:ext cx="11070620" cy="1325563"/>
          </a:xfrm>
        </p:spPr>
        <p:txBody>
          <a:bodyPr>
            <a:noAutofit/>
          </a:bodyPr>
          <a:lstStyle/>
          <a:p>
            <a:r>
              <a:rPr lang="en-US" sz="4000" dirty="0"/>
              <a:t>Step 3C – Scheduling and Conducting the first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763571" y="1777570"/>
            <a:ext cx="10515600" cy="44305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q"/>
            </a:pPr>
            <a:r>
              <a:rPr lang="en-US" sz="2200" b="1" dirty="0"/>
              <a:t>Step 3C: </a:t>
            </a:r>
            <a:r>
              <a:rPr lang="en-US" sz="2200" dirty="0"/>
              <a:t>Architect submits information to LPC for review:</a:t>
            </a:r>
            <a:endParaRPr lang="en-US"/>
          </a:p>
          <a:p>
            <a:pPr lvl="1">
              <a:lnSpc>
                <a:spcPct val="100000"/>
              </a:lnSpc>
              <a:buFont typeface="Wingdings" panose="05000000000000000000" pitchFamily="2" charset="2"/>
              <a:buChar char="q"/>
            </a:pPr>
            <a:r>
              <a:rPr lang="en-US" sz="2200" dirty="0"/>
              <a:t>Building inventories of the facilities. (</a:t>
            </a:r>
            <a:r>
              <a:rPr lang="en-US" sz="2200" dirty="0" err="1"/>
              <a:t>SpacePlanner</a:t>
            </a:r>
            <a:r>
              <a:rPr lang="en-US" sz="2200" dirty="0"/>
              <a:t>/Assessments from KFICS acceptable)</a:t>
            </a:r>
          </a:p>
          <a:p>
            <a:pPr lvl="1">
              <a:lnSpc>
                <a:spcPct val="100000"/>
              </a:lnSpc>
              <a:buFont typeface="Wingdings" panose="05000000000000000000" pitchFamily="2" charset="2"/>
              <a:buChar char="q"/>
            </a:pPr>
            <a:r>
              <a:rPr lang="en-US" sz="2200" dirty="0"/>
              <a:t>Small scale plan drawings. (</a:t>
            </a:r>
            <a:r>
              <a:rPr lang="en-US" sz="2200" dirty="0" err="1"/>
              <a:t>SpacePlanner</a:t>
            </a:r>
            <a:r>
              <a:rPr lang="en-US" sz="2200" dirty="0"/>
              <a:t> information acceptable)</a:t>
            </a:r>
          </a:p>
          <a:p>
            <a:pPr lvl="1">
              <a:lnSpc>
                <a:spcPct val="100000"/>
              </a:lnSpc>
              <a:buFont typeface="Wingdings" panose="05000000000000000000" pitchFamily="2" charset="2"/>
              <a:buChar char="q"/>
            </a:pPr>
            <a:r>
              <a:rPr lang="en-US" sz="2200" dirty="0"/>
              <a:t>List of Deficiencies and Project Cost Estimates. (KFICS Audit Information acceptable)</a:t>
            </a:r>
          </a:p>
          <a:p>
            <a:pPr lvl="0">
              <a:lnSpc>
                <a:spcPct val="100000"/>
              </a:lnSpc>
            </a:pPr>
            <a:endParaRPr lang="en-US" sz="2200" dirty="0"/>
          </a:p>
        </p:txBody>
      </p:sp>
    </p:spTree>
    <p:extLst>
      <p:ext uri="{BB962C8B-B14F-4D97-AF65-F5344CB8AC3E}">
        <p14:creationId xmlns:p14="http://schemas.microsoft.com/office/powerpoint/2010/main" val="394415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dirty="0"/>
              <a:t>Steps 3D – Scheduling and Conducting the first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q"/>
            </a:pPr>
            <a:endParaRPr lang="en-US" sz="2000" b="1" dirty="0"/>
          </a:p>
          <a:p>
            <a:pPr lvl="0">
              <a:lnSpc>
                <a:spcPct val="100000"/>
              </a:lnSpc>
              <a:buFont typeface="Wingdings" panose="05000000000000000000" pitchFamily="2" charset="2"/>
              <a:buChar char="q"/>
            </a:pPr>
            <a:r>
              <a:rPr lang="en-US" sz="2000" b="1" dirty="0"/>
              <a:t>Step 3D: </a:t>
            </a:r>
            <a:r>
              <a:rPr lang="en-US" sz="2000" dirty="0"/>
              <a:t>Superintendent submits information to LPC for review per Section 103.4 of the Planning Manual:</a:t>
            </a:r>
            <a:endParaRPr lang="en-US" b="1"/>
          </a:p>
          <a:p>
            <a:pPr lvl="1">
              <a:lnSpc>
                <a:spcPct val="100000"/>
              </a:lnSpc>
              <a:buFont typeface="Wingdings" panose="05000000000000000000" pitchFamily="2" charset="2"/>
              <a:buChar char="q"/>
            </a:pPr>
            <a:r>
              <a:rPr lang="en-US" sz="2000" dirty="0"/>
              <a:t>Student Assessment Material.</a:t>
            </a:r>
          </a:p>
          <a:p>
            <a:pPr lvl="1">
              <a:lnSpc>
                <a:spcPct val="100000"/>
              </a:lnSpc>
              <a:buFont typeface="Wingdings" panose="05000000000000000000" pitchFamily="2" charset="2"/>
              <a:buChar char="q"/>
            </a:pPr>
            <a:r>
              <a:rPr lang="en-US" sz="2000" dirty="0"/>
              <a:t>Transportation Information.</a:t>
            </a:r>
          </a:p>
          <a:p>
            <a:pPr lvl="1">
              <a:lnSpc>
                <a:spcPct val="100000"/>
              </a:lnSpc>
              <a:buFont typeface="Wingdings" panose="05000000000000000000" pitchFamily="2" charset="2"/>
              <a:buChar char="q"/>
            </a:pPr>
            <a:r>
              <a:rPr lang="en-US" sz="2000" dirty="0"/>
              <a:t>Fiscal Information.</a:t>
            </a:r>
          </a:p>
          <a:p>
            <a:pPr lvl="1">
              <a:lnSpc>
                <a:spcPct val="100000"/>
              </a:lnSpc>
              <a:buFont typeface="Wingdings" panose="05000000000000000000" pitchFamily="2" charset="2"/>
              <a:buChar char="q"/>
            </a:pPr>
            <a:r>
              <a:rPr lang="en-US" sz="2000" dirty="0"/>
              <a:t>Instructional Information.</a:t>
            </a:r>
          </a:p>
          <a:p>
            <a:pPr marL="457200" lvl="1" indent="0">
              <a:lnSpc>
                <a:spcPct val="100000"/>
              </a:lnSpc>
              <a:buNone/>
            </a:pPr>
            <a:endParaRPr lang="en-US" sz="2000" dirty="0">
              <a:highlight>
                <a:srgbClr val="FFFF00"/>
              </a:highlight>
            </a:endParaRPr>
          </a:p>
        </p:txBody>
      </p:sp>
    </p:spTree>
    <p:extLst>
      <p:ext uri="{BB962C8B-B14F-4D97-AF65-F5344CB8AC3E}">
        <p14:creationId xmlns:p14="http://schemas.microsoft.com/office/powerpoint/2010/main" val="407621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a:t>Introductions</a:t>
            </a:r>
          </a:p>
        </p:txBody>
      </p:sp>
    </p:spTree>
    <p:extLst>
      <p:ext uri="{BB962C8B-B14F-4D97-AF65-F5344CB8AC3E}">
        <p14:creationId xmlns:p14="http://schemas.microsoft.com/office/powerpoint/2010/main" val="364519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dirty="0"/>
              <a:t>Steps 3E – Scheduling and Conducting the first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endParaRPr lang="en-US" sz="2000" dirty="0"/>
          </a:p>
          <a:p>
            <a:pPr lvl="0">
              <a:lnSpc>
                <a:spcPct val="100000"/>
              </a:lnSpc>
              <a:buFont typeface="Wingdings" panose="05000000000000000000" pitchFamily="2" charset="2"/>
              <a:buChar char="q"/>
            </a:pPr>
            <a:r>
              <a:rPr lang="en-US" sz="2000" b="1" dirty="0"/>
              <a:t>Step 3E: </a:t>
            </a:r>
            <a:r>
              <a:rPr lang="en-US" sz="2000" dirty="0"/>
              <a:t>Conduct first LPC Meeting and first Public Forum:</a:t>
            </a:r>
          </a:p>
          <a:p>
            <a:pPr lvl="1">
              <a:lnSpc>
                <a:spcPct val="100000"/>
              </a:lnSpc>
              <a:buFont typeface="Wingdings" panose="05000000000000000000" pitchFamily="2" charset="2"/>
              <a:buChar char="q"/>
            </a:pPr>
            <a:r>
              <a:rPr lang="en-US" sz="2000" dirty="0"/>
              <a:t>Quorum of LPC members must be present.</a:t>
            </a:r>
          </a:p>
          <a:p>
            <a:pPr lvl="1">
              <a:lnSpc>
                <a:spcPct val="100000"/>
              </a:lnSpc>
              <a:buFont typeface="Wingdings" panose="05000000000000000000" pitchFamily="2" charset="2"/>
              <a:buChar char="q"/>
            </a:pPr>
            <a:r>
              <a:rPr lang="en-US" sz="2000" dirty="0"/>
              <a:t>Quorum of local board of education members must be present (at Orientation).</a:t>
            </a:r>
          </a:p>
          <a:p>
            <a:pPr lvl="1">
              <a:lnSpc>
                <a:spcPct val="100000"/>
              </a:lnSpc>
              <a:buFont typeface="Wingdings" panose="05000000000000000000" pitchFamily="2" charset="2"/>
              <a:buChar char="q"/>
            </a:pPr>
            <a:r>
              <a:rPr lang="en-US" sz="2000" dirty="0"/>
              <a:t>Sign-in sheet required for LPC members.</a:t>
            </a:r>
          </a:p>
          <a:p>
            <a:pPr lvl="1">
              <a:lnSpc>
                <a:spcPct val="100000"/>
              </a:lnSpc>
              <a:buFont typeface="Wingdings" panose="05000000000000000000" pitchFamily="2" charset="2"/>
              <a:buChar char="q"/>
            </a:pPr>
            <a:r>
              <a:rPr lang="en-US" sz="2000" dirty="0"/>
              <a:t>Written minutes kept by a person provided by the local board of education.</a:t>
            </a:r>
          </a:p>
          <a:p>
            <a:pPr lvl="1">
              <a:lnSpc>
                <a:spcPct val="100000"/>
              </a:lnSpc>
              <a:buFont typeface="Wingdings" panose="05000000000000000000" pitchFamily="2" charset="2"/>
              <a:buChar char="q"/>
            </a:pPr>
            <a:r>
              <a:rPr lang="en-US" sz="2000" dirty="0"/>
              <a:t>“First Draft” DFP </a:t>
            </a:r>
            <a:r>
              <a:rPr lang="en-US" sz="2000" b="1" i="1" dirty="0"/>
              <a:t>initiated.</a:t>
            </a:r>
            <a:endParaRPr lang="en-US" sz="2000" dirty="0">
              <a:highlight>
                <a:srgbClr val="FFFF00"/>
              </a:highlight>
            </a:endParaRPr>
          </a:p>
          <a:p>
            <a:pPr lvl="0">
              <a:lnSpc>
                <a:spcPct val="100000"/>
              </a:lnSpc>
            </a:pPr>
            <a:endParaRPr lang="en-US" sz="3600"/>
          </a:p>
        </p:txBody>
      </p:sp>
    </p:spTree>
    <p:extLst>
      <p:ext uri="{BB962C8B-B14F-4D97-AF65-F5344CB8AC3E}">
        <p14:creationId xmlns:p14="http://schemas.microsoft.com/office/powerpoint/2010/main" val="140906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Autofit/>
          </a:bodyPr>
          <a:lstStyle/>
          <a:p>
            <a:r>
              <a:rPr lang="en-US" sz="3800" dirty="0"/>
              <a:t>Steps 4A and 4B – Scheduling and Conducting the second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567845"/>
            <a:ext cx="10515600" cy="43835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endParaRPr lang="en-US" b="1"/>
          </a:p>
          <a:p>
            <a:pPr>
              <a:lnSpc>
                <a:spcPct val="100000"/>
              </a:lnSpc>
              <a:buFont typeface="Wingdings" panose="05000000000000000000" pitchFamily="2" charset="2"/>
              <a:buChar char="q"/>
            </a:pPr>
            <a:r>
              <a:rPr lang="en-US" sz="2000" b="1" dirty="0"/>
              <a:t>Step 4A:</a:t>
            </a:r>
            <a:r>
              <a:rPr lang="en-US" sz="2000" dirty="0"/>
              <a:t> Establish date, time and location for second LPC meeting and public forum. </a:t>
            </a:r>
          </a:p>
          <a:p>
            <a:pPr lvl="1">
              <a:lnSpc>
                <a:spcPct val="100000"/>
              </a:lnSpc>
              <a:buFont typeface="Wingdings" panose="05000000000000000000" pitchFamily="2" charset="2"/>
              <a:buChar char="q"/>
            </a:pPr>
            <a:r>
              <a:rPr lang="en-US" sz="2000" dirty="0"/>
              <a:t>Location of meeting must be accessible to non-ambulatory handicapped persons.</a:t>
            </a:r>
          </a:p>
          <a:p>
            <a:pPr lvl="1">
              <a:lnSpc>
                <a:spcPct val="100000"/>
              </a:lnSpc>
              <a:buFont typeface="Wingdings" panose="05000000000000000000" pitchFamily="2" charset="2"/>
              <a:buChar char="q"/>
            </a:pPr>
            <a:r>
              <a:rPr lang="en-US" sz="2000" dirty="0"/>
              <a:t>Public Forum portion of meeting must be held after 5:30 pm any weekday and from 8 a.m. to 7:30 p.m. on Saturdays or 1 to 7:30 p.m. on Sundays.</a:t>
            </a:r>
          </a:p>
          <a:p>
            <a:pPr>
              <a:lnSpc>
                <a:spcPct val="100000"/>
              </a:lnSpc>
              <a:buFont typeface="Wingdings" panose="05000000000000000000" pitchFamily="2" charset="2"/>
              <a:buChar char="q"/>
            </a:pPr>
            <a:r>
              <a:rPr lang="en-US" sz="2000" b="1" dirty="0"/>
              <a:t>Step 4B:</a:t>
            </a:r>
            <a:r>
              <a:rPr lang="en-US" sz="2000" dirty="0"/>
              <a:t> Advertise second LPC meeting and public forum in the local paper with the greatest local circulation at least seven days prior to the meeting.</a:t>
            </a:r>
          </a:p>
        </p:txBody>
      </p:sp>
    </p:spTree>
    <p:extLst>
      <p:ext uri="{BB962C8B-B14F-4D97-AF65-F5344CB8AC3E}">
        <p14:creationId xmlns:p14="http://schemas.microsoft.com/office/powerpoint/2010/main" val="73180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Autofit/>
          </a:bodyPr>
          <a:lstStyle/>
          <a:p>
            <a:r>
              <a:rPr lang="en-US" sz="3800" dirty="0"/>
              <a:t>Steps 4C – Scheduling and Conducting the second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567845"/>
            <a:ext cx="10515600" cy="43835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b="1"/>
          </a:p>
          <a:p>
            <a:pPr lvl="0">
              <a:lnSpc>
                <a:spcPct val="100000"/>
              </a:lnSpc>
              <a:buFont typeface="Wingdings" panose="05000000000000000000" pitchFamily="2" charset="2"/>
              <a:buChar char="q"/>
            </a:pPr>
            <a:r>
              <a:rPr lang="en-US" sz="2000" b="1" dirty="0"/>
              <a:t>Step 4C:</a:t>
            </a:r>
            <a:r>
              <a:rPr lang="en-US" sz="2000" dirty="0"/>
              <a:t> KDE prepares Part Two Orientation and sends to superintendent (and facilitator).</a:t>
            </a:r>
          </a:p>
          <a:p>
            <a:pPr marL="0" indent="0">
              <a:lnSpc>
                <a:spcPct val="100000"/>
              </a:lnSpc>
              <a:buNone/>
            </a:pPr>
            <a:r>
              <a:rPr lang="en-US" sz="2000" dirty="0">
                <a:solidFill>
                  <a:schemeClr val="bg1"/>
                </a:solidFill>
                <a:highlight>
                  <a:srgbClr val="007780"/>
                </a:highlight>
              </a:rPr>
              <a:t>KDE Commentary:</a:t>
            </a:r>
            <a:r>
              <a:rPr lang="en-US" sz="2000" dirty="0">
                <a:solidFill>
                  <a:schemeClr val="bg1"/>
                </a:solidFill>
              </a:rPr>
              <a:t> </a:t>
            </a:r>
            <a:r>
              <a:rPr lang="en-US" sz="2000" dirty="0"/>
              <a:t>We recommend your presenter review with your KDE project manager the valuable information provided (step 4C).</a:t>
            </a:r>
          </a:p>
        </p:txBody>
      </p:sp>
    </p:spTree>
    <p:extLst>
      <p:ext uri="{BB962C8B-B14F-4D97-AF65-F5344CB8AC3E}">
        <p14:creationId xmlns:p14="http://schemas.microsoft.com/office/powerpoint/2010/main" val="373229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Steps 4D and 4E – Scheduling and Conducting the second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endParaRPr lang="en-US" b="1"/>
          </a:p>
          <a:p>
            <a:pPr lvl="0">
              <a:buFont typeface="Wingdings" panose="05000000000000000000" pitchFamily="2" charset="2"/>
              <a:buChar char="q"/>
            </a:pPr>
            <a:r>
              <a:rPr lang="en-US" sz="2200" b="1"/>
              <a:t>Step 4D:</a:t>
            </a:r>
            <a:r>
              <a:rPr lang="en-US" sz="2200"/>
              <a:t> Conduct second (or later) LPC meeting and public forum:</a:t>
            </a:r>
          </a:p>
          <a:p>
            <a:pPr lvl="1">
              <a:buFont typeface="Wingdings" panose="05000000000000000000" pitchFamily="2" charset="2"/>
              <a:buChar char="q"/>
            </a:pPr>
            <a:r>
              <a:rPr lang="en-US" sz="2200"/>
              <a:t>Quorum of LPC members must be present.</a:t>
            </a:r>
          </a:p>
          <a:p>
            <a:pPr lvl="1">
              <a:buFont typeface="Wingdings" panose="05000000000000000000" pitchFamily="2" charset="2"/>
              <a:buChar char="q"/>
            </a:pPr>
            <a:r>
              <a:rPr lang="en-US" sz="2200"/>
              <a:t>Sign-in sheet required for LPC members.</a:t>
            </a:r>
          </a:p>
          <a:p>
            <a:pPr lvl="1">
              <a:buFont typeface="Wingdings" panose="05000000000000000000" pitchFamily="2" charset="2"/>
              <a:buChar char="q"/>
            </a:pPr>
            <a:r>
              <a:rPr lang="en-US" sz="2200"/>
              <a:t>Written minutes kept by a person provided by the local board of education.</a:t>
            </a:r>
          </a:p>
          <a:p>
            <a:pPr lvl="1">
              <a:buFont typeface="Wingdings" panose="05000000000000000000" pitchFamily="2" charset="2"/>
              <a:buChar char="q"/>
            </a:pPr>
            <a:r>
              <a:rPr lang="en-US" sz="2200"/>
              <a:t>“First Draft” DFP </a:t>
            </a:r>
            <a:r>
              <a:rPr lang="en-US" sz="2200" b="1" i="1"/>
              <a:t>completed</a:t>
            </a:r>
            <a:r>
              <a:rPr lang="en-US" sz="2200"/>
              <a:t> </a:t>
            </a:r>
          </a:p>
          <a:p>
            <a:pPr marL="457200" lvl="1" indent="0">
              <a:buNone/>
            </a:pPr>
            <a:endParaRPr lang="en-US" sz="2200"/>
          </a:p>
          <a:p>
            <a:pPr lvl="0">
              <a:buFont typeface="Wingdings" panose="05000000000000000000" pitchFamily="2" charset="2"/>
              <a:buChar char="q"/>
            </a:pPr>
            <a:r>
              <a:rPr lang="en-US" sz="2200" b="1"/>
              <a:t>Step 4E:</a:t>
            </a:r>
            <a:r>
              <a:rPr lang="en-US" sz="2200"/>
              <a:t> Submit “First Draft” DFP to KDE for review: </a:t>
            </a:r>
          </a:p>
        </p:txBody>
      </p:sp>
    </p:spTree>
    <p:extLst>
      <p:ext uri="{BB962C8B-B14F-4D97-AF65-F5344CB8AC3E}">
        <p14:creationId xmlns:p14="http://schemas.microsoft.com/office/powerpoint/2010/main" val="3283833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Steps 3 and 4 – </a:t>
            </a:r>
            <a:r>
              <a:rPr lang="en-US" sz="4000">
                <a:solidFill>
                  <a:schemeClr val="bg1"/>
                </a:solidFill>
                <a:highlight>
                  <a:srgbClr val="007780"/>
                </a:highlight>
              </a:rPr>
              <a:t>KDE Commentary</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dirty="0"/>
              <a:t>Please note steps 3 through 4 may be in a different order and catered to the needs of the district. The important items to consider are : </a:t>
            </a:r>
            <a:endParaRPr lang="en-US"/>
          </a:p>
          <a:p>
            <a:pPr lvl="1">
              <a:lnSpc>
                <a:spcPct val="100000"/>
              </a:lnSpc>
            </a:pPr>
            <a:r>
              <a:rPr lang="en-US" sz="2200" dirty="0"/>
              <a:t>All assessment information is complete and provided to the applicable audience (LPC/KDE) prior to meeting. </a:t>
            </a:r>
          </a:p>
          <a:p>
            <a:pPr lvl="1">
              <a:lnSpc>
                <a:spcPct val="100000"/>
              </a:lnSpc>
            </a:pPr>
            <a:r>
              <a:rPr lang="en-US" sz="2200" dirty="0"/>
              <a:t>Both orientation sessions and a minimum of two meetings are completed </a:t>
            </a:r>
            <a:r>
              <a:rPr lang="en-US" sz="2200" b="1" i="1" dirty="0"/>
              <a:t>prior</a:t>
            </a:r>
            <a:r>
              <a:rPr lang="en-US" sz="2200" dirty="0"/>
              <a:t> to completing and submitting a draft of the DFP to KDE.</a:t>
            </a:r>
          </a:p>
        </p:txBody>
      </p:sp>
    </p:spTree>
    <p:extLst>
      <p:ext uri="{BB962C8B-B14F-4D97-AF65-F5344CB8AC3E}">
        <p14:creationId xmlns:p14="http://schemas.microsoft.com/office/powerpoint/2010/main" val="52848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 5 - KDE Review of First Draft DFP</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51483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Font typeface="Wingdings" panose="05000000000000000000" pitchFamily="2" charset="2"/>
              <a:buChar char="q"/>
            </a:pPr>
            <a:r>
              <a:rPr lang="en-US" sz="2200" b="1" dirty="0"/>
              <a:t>Step 5:</a:t>
            </a:r>
            <a:r>
              <a:rPr lang="en-US" sz="2200" dirty="0"/>
              <a:t> KDE reviews materials and returns First Draft DFP with “KDE Comments” to superintendent.</a:t>
            </a:r>
            <a:endParaRPr lang="en-US" dirty="0"/>
          </a:p>
          <a:p>
            <a:pPr marL="0" lvl="0" indent="0">
              <a:lnSpc>
                <a:spcPct val="100000"/>
              </a:lnSpc>
              <a:buNone/>
            </a:pPr>
            <a:r>
              <a:rPr lang="en-US" sz="2200" dirty="0">
                <a:solidFill>
                  <a:schemeClr val="bg1"/>
                </a:solidFill>
                <a:highlight>
                  <a:srgbClr val="007780"/>
                </a:highlight>
              </a:rPr>
              <a:t>KDE Commentary:</a:t>
            </a:r>
            <a:r>
              <a:rPr lang="en-US" sz="2200" dirty="0">
                <a:solidFill>
                  <a:schemeClr val="bg1"/>
                </a:solidFill>
              </a:rPr>
              <a:t> </a:t>
            </a:r>
            <a:r>
              <a:rPr lang="en-US" sz="2200" dirty="0"/>
              <a:t>Submit One Compliant Draft to KDE</a:t>
            </a:r>
          </a:p>
          <a:p>
            <a:pPr lvl="2">
              <a:lnSpc>
                <a:spcPct val="100000"/>
              </a:lnSpc>
            </a:pPr>
            <a:r>
              <a:rPr lang="en-US" sz="2200" dirty="0"/>
              <a:t>Not a list of options.</a:t>
            </a:r>
          </a:p>
          <a:p>
            <a:pPr lvl="2">
              <a:lnSpc>
                <a:spcPct val="100000"/>
              </a:lnSpc>
            </a:pPr>
            <a:r>
              <a:rPr lang="en-US" sz="2200" dirty="0"/>
              <a:t>Submit as if it is final.</a:t>
            </a:r>
          </a:p>
          <a:p>
            <a:pPr lvl="2">
              <a:lnSpc>
                <a:spcPct val="100000"/>
              </a:lnSpc>
            </a:pPr>
            <a:r>
              <a:rPr lang="en-US" sz="2200" dirty="0"/>
              <a:t>Renovations per regulation (minimum 30 years/three systems or 15 years/one system for qualifying systems like roofing or mechanical).</a:t>
            </a:r>
          </a:p>
          <a:p>
            <a:pPr lvl="2">
              <a:lnSpc>
                <a:spcPct val="100000"/>
              </a:lnSpc>
            </a:pPr>
            <a:r>
              <a:rPr lang="en-US" sz="2200" dirty="0"/>
              <a:t>List by building projects and not district-wide systems.</a:t>
            </a:r>
          </a:p>
          <a:p>
            <a:pPr marL="0" lvl="0" indent="0">
              <a:lnSpc>
                <a:spcPct val="100000"/>
              </a:lnSpc>
              <a:buNone/>
            </a:pPr>
            <a:endParaRPr lang="en-US"/>
          </a:p>
          <a:p>
            <a:pPr lvl="1">
              <a:lnSpc>
                <a:spcPct val="100000"/>
              </a:lnSpc>
              <a:buFont typeface="Wingdings" panose="05000000000000000000" pitchFamily="2" charset="2"/>
              <a:buChar char="q"/>
            </a:pPr>
            <a:endParaRPr lang="en-US"/>
          </a:p>
        </p:txBody>
      </p:sp>
    </p:spTree>
    <p:extLst>
      <p:ext uri="{BB962C8B-B14F-4D97-AF65-F5344CB8AC3E}">
        <p14:creationId xmlns:p14="http://schemas.microsoft.com/office/powerpoint/2010/main" val="155158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Autofit/>
          </a:bodyPr>
          <a:lstStyle/>
          <a:p>
            <a:r>
              <a:rPr lang="en-US" sz="4000"/>
              <a:t>Steps 6A and 6B – Scheduling and Conducting the third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340323"/>
            <a:ext cx="10515600" cy="44192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endParaRPr lang="en-US" b="1"/>
          </a:p>
          <a:p>
            <a:pPr lvl="0">
              <a:lnSpc>
                <a:spcPct val="100000"/>
              </a:lnSpc>
              <a:buFont typeface="Wingdings" panose="05000000000000000000" pitchFamily="2" charset="2"/>
              <a:buChar char="q"/>
            </a:pPr>
            <a:r>
              <a:rPr lang="en-US" sz="2200" b="1" dirty="0"/>
              <a:t>Step 6A:</a:t>
            </a:r>
            <a:r>
              <a:rPr lang="en-US" sz="2200" dirty="0"/>
              <a:t> Establish date, time and location for third LPC meeting and public forum.</a:t>
            </a:r>
          </a:p>
          <a:p>
            <a:pPr lvl="1">
              <a:lnSpc>
                <a:spcPct val="100000"/>
              </a:lnSpc>
              <a:buFont typeface="Wingdings" panose="05000000000000000000" pitchFamily="2" charset="2"/>
              <a:buChar char="q"/>
            </a:pPr>
            <a:r>
              <a:rPr lang="en-US" sz="2200" dirty="0"/>
              <a:t>Location of meeting must be accessible to non-ambulatory handicapped persons.</a:t>
            </a:r>
          </a:p>
          <a:p>
            <a:pPr lvl="1">
              <a:lnSpc>
                <a:spcPct val="100000"/>
              </a:lnSpc>
              <a:buFont typeface="Wingdings" panose="05000000000000000000" pitchFamily="2" charset="2"/>
              <a:buChar char="q"/>
            </a:pPr>
            <a:r>
              <a:rPr lang="en-US" sz="2200" dirty="0"/>
              <a:t>Public Forum portion of meeting must be held after 5:30 p.m. any weekday and from 8 a.m. to 7:30 p.m. on Saturdays or 1 p.m. to 7:30 p.m. on Sundays.</a:t>
            </a:r>
          </a:p>
          <a:p>
            <a:pPr lvl="0">
              <a:lnSpc>
                <a:spcPct val="100000"/>
              </a:lnSpc>
              <a:buFont typeface="Wingdings" panose="05000000000000000000" pitchFamily="2" charset="2"/>
              <a:buChar char="q"/>
            </a:pPr>
            <a:endParaRPr lang="en-US" sz="2200" b="1"/>
          </a:p>
          <a:p>
            <a:pPr lvl="0">
              <a:lnSpc>
                <a:spcPct val="100000"/>
              </a:lnSpc>
              <a:buFont typeface="Wingdings" panose="05000000000000000000" pitchFamily="2" charset="2"/>
              <a:buChar char="q"/>
            </a:pPr>
            <a:r>
              <a:rPr lang="en-US" sz="2200" b="1" dirty="0"/>
              <a:t>Step 6B: </a:t>
            </a:r>
            <a:r>
              <a:rPr lang="en-US" sz="2200" dirty="0"/>
              <a:t>Advertise third LPC meeting and public forum in the local paper with the greatest local circulation at least seven days prior to the meeting.</a:t>
            </a:r>
          </a:p>
          <a:p>
            <a:pPr marL="0" lvl="0" indent="0">
              <a:lnSpc>
                <a:spcPct val="100000"/>
              </a:lnSpc>
              <a:buNone/>
            </a:pPr>
            <a:endParaRPr lang="en-US" sz="3600"/>
          </a:p>
        </p:txBody>
      </p:sp>
    </p:spTree>
    <p:extLst>
      <p:ext uri="{BB962C8B-B14F-4D97-AF65-F5344CB8AC3E}">
        <p14:creationId xmlns:p14="http://schemas.microsoft.com/office/powerpoint/2010/main" val="248577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 6C – Scheduling and Conducting the third LPC Meeting and Public Forum</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340323"/>
            <a:ext cx="10515600" cy="44192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endParaRPr lang="en-US" sz="2200"/>
          </a:p>
          <a:p>
            <a:pPr lvl="0">
              <a:lnSpc>
                <a:spcPct val="100000"/>
              </a:lnSpc>
              <a:buFont typeface="Wingdings" panose="05000000000000000000" pitchFamily="2" charset="2"/>
              <a:buChar char="q"/>
            </a:pPr>
            <a:r>
              <a:rPr lang="en-US" sz="2200" b="1" dirty="0"/>
              <a:t>Step 6C:</a:t>
            </a:r>
            <a:r>
              <a:rPr lang="en-US" sz="2200" dirty="0"/>
              <a:t> Conduct third LPC meeting and public forum:</a:t>
            </a:r>
          </a:p>
          <a:p>
            <a:pPr lvl="1">
              <a:lnSpc>
                <a:spcPct val="100000"/>
              </a:lnSpc>
              <a:buFont typeface="Wingdings" panose="05000000000000000000" pitchFamily="2" charset="2"/>
              <a:buChar char="q"/>
            </a:pPr>
            <a:r>
              <a:rPr lang="en-US" sz="2200" dirty="0"/>
              <a:t>Quorum of LPC members must be present.</a:t>
            </a:r>
          </a:p>
          <a:p>
            <a:pPr lvl="1">
              <a:lnSpc>
                <a:spcPct val="100000"/>
              </a:lnSpc>
              <a:buFont typeface="Wingdings" panose="05000000000000000000" pitchFamily="2" charset="2"/>
              <a:buChar char="q"/>
            </a:pPr>
            <a:r>
              <a:rPr lang="en-US" sz="2200" dirty="0"/>
              <a:t>Sign-in sheet required for LPC members.</a:t>
            </a:r>
          </a:p>
          <a:p>
            <a:pPr lvl="1">
              <a:lnSpc>
                <a:spcPct val="100000"/>
              </a:lnSpc>
              <a:buFont typeface="Wingdings" panose="05000000000000000000" pitchFamily="2" charset="2"/>
              <a:buChar char="q"/>
            </a:pPr>
            <a:r>
              <a:rPr lang="en-US" sz="2200" dirty="0"/>
              <a:t>Written minutes kept by a person provided by the local board of education.</a:t>
            </a:r>
          </a:p>
          <a:p>
            <a:pPr lvl="1">
              <a:lnSpc>
                <a:spcPct val="100000"/>
              </a:lnSpc>
              <a:buFont typeface="Wingdings" panose="05000000000000000000" pitchFamily="2" charset="2"/>
              <a:buChar char="q"/>
            </a:pPr>
            <a:r>
              <a:rPr lang="en-US" sz="2200" dirty="0"/>
              <a:t>LPC reviews KDE Comments, makes any revisions and votes to approve the “Second Draft” DFP (this is typically the final draft).</a:t>
            </a:r>
          </a:p>
          <a:p>
            <a:pPr lvl="1">
              <a:lnSpc>
                <a:spcPct val="100000"/>
              </a:lnSpc>
              <a:buFont typeface="Wingdings" panose="05000000000000000000" pitchFamily="2" charset="2"/>
              <a:buChar char="q"/>
            </a:pPr>
            <a:r>
              <a:rPr lang="en-US" sz="2200" dirty="0"/>
              <a:t>LPC sends the approved “Second Draft” to the local board of education for action.</a:t>
            </a:r>
          </a:p>
          <a:p>
            <a:pPr marL="457200" lvl="1" indent="0">
              <a:lnSpc>
                <a:spcPct val="100000"/>
              </a:lnSpc>
              <a:buNone/>
            </a:pPr>
            <a:endParaRPr lang="en-US" sz="2200"/>
          </a:p>
          <a:p>
            <a:pPr marL="457200" lvl="1" indent="0">
              <a:lnSpc>
                <a:spcPct val="100000"/>
              </a:lnSpc>
              <a:buNone/>
            </a:pPr>
            <a:r>
              <a:rPr lang="en-US" sz="2200" dirty="0">
                <a:solidFill>
                  <a:schemeClr val="bg1"/>
                </a:solidFill>
                <a:highlight>
                  <a:srgbClr val="007780"/>
                </a:highlight>
              </a:rPr>
              <a:t>KDE Commentary:</a:t>
            </a:r>
            <a:r>
              <a:rPr lang="en-US" sz="2200" dirty="0"/>
              <a:t> Send a copy to KDE for a </a:t>
            </a:r>
            <a:r>
              <a:rPr lang="en-US" sz="2200" i="1" dirty="0"/>
              <a:t>cursory</a:t>
            </a:r>
            <a:r>
              <a:rPr lang="en-US" sz="2200" dirty="0"/>
              <a:t> review prior to board approval.</a:t>
            </a:r>
          </a:p>
        </p:txBody>
      </p:sp>
    </p:spTree>
    <p:extLst>
      <p:ext uri="{BB962C8B-B14F-4D97-AF65-F5344CB8AC3E}">
        <p14:creationId xmlns:p14="http://schemas.microsoft.com/office/powerpoint/2010/main" val="3266770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 7 – Local Board Approves </a:t>
            </a:r>
            <a:br>
              <a:rPr lang="en-US" sz="4000"/>
            </a:br>
            <a:r>
              <a:rPr lang="en-US" sz="4000"/>
              <a:t>“Final Draft” DFP</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835819" y="1304355"/>
            <a:ext cx="10515600" cy="45973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Font typeface="Wingdings" panose="05000000000000000000" pitchFamily="2" charset="2"/>
              <a:buChar char="q"/>
            </a:pPr>
            <a:endParaRPr lang="en-US" sz="2000" b="1" dirty="0"/>
          </a:p>
          <a:p>
            <a:pPr>
              <a:lnSpc>
                <a:spcPct val="100000"/>
              </a:lnSpc>
              <a:buFont typeface="Wingdings" panose="05000000000000000000" pitchFamily="2" charset="2"/>
              <a:buChar char="q"/>
            </a:pPr>
            <a:r>
              <a:rPr lang="en-US" sz="2000" b="1" dirty="0"/>
              <a:t>Step 7</a:t>
            </a:r>
            <a:r>
              <a:rPr lang="en-US" sz="2000" dirty="0"/>
              <a:t>: Local board of education reviews and votes on the new DFP (public hearing) in a regular or special called meeting complying with notification requirements of KRS 61.800: </a:t>
            </a:r>
            <a:endParaRPr lang="en-US" sz="2000">
              <a:solidFill>
                <a:srgbClr val="FF0000"/>
              </a:solidFill>
            </a:endParaRPr>
          </a:p>
          <a:p>
            <a:pPr marL="0" indent="0">
              <a:lnSpc>
                <a:spcPct val="100000"/>
              </a:lnSpc>
              <a:buNone/>
            </a:pPr>
            <a:r>
              <a:rPr lang="en-US" sz="2000" b="1" dirty="0"/>
              <a:t>Select one:</a:t>
            </a:r>
            <a:endParaRPr lang="en-US" sz="2000" dirty="0"/>
          </a:p>
          <a:p>
            <a:pPr lvl="1">
              <a:lnSpc>
                <a:spcPct val="100000"/>
              </a:lnSpc>
              <a:buFont typeface="Wingdings" panose="05000000000000000000" pitchFamily="2" charset="2"/>
              <a:buChar char="q"/>
            </a:pPr>
            <a:r>
              <a:rPr lang="en-US" sz="2000" dirty="0"/>
              <a:t>If approved, local board of education sends the “Final Draft” DFP to KDE along with a completed DFP Submittal Form (The DFP Submittal Form documents the LPC and local board approval of the “Final Draft” DFP).</a:t>
            </a:r>
          </a:p>
          <a:p>
            <a:pPr marL="457200" lvl="1" indent="0">
              <a:lnSpc>
                <a:spcPct val="100000"/>
              </a:lnSpc>
              <a:buNone/>
            </a:pPr>
            <a:endParaRPr lang="en-US" sz="2000" dirty="0"/>
          </a:p>
          <a:p>
            <a:pPr lvl="1">
              <a:lnSpc>
                <a:spcPct val="100000"/>
              </a:lnSpc>
              <a:buFont typeface="Wingdings" panose="05000000000000000000" pitchFamily="2" charset="2"/>
              <a:buChar char="q"/>
            </a:pPr>
            <a:r>
              <a:rPr lang="en-US" sz="2000" dirty="0"/>
              <a:t>If not approved, local board of education returns the draft DFP back to the LPC for revision with specific instructions about the changes requested before resubmission to the local board of education. </a:t>
            </a:r>
          </a:p>
        </p:txBody>
      </p:sp>
    </p:spTree>
    <p:extLst>
      <p:ext uri="{BB962C8B-B14F-4D97-AF65-F5344CB8AC3E}">
        <p14:creationId xmlns:p14="http://schemas.microsoft.com/office/powerpoint/2010/main" val="282341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dirty="0"/>
              <a:t>Steps 8A and 8B – Scheduling and Conducting the Public Hearing</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835819" y="1548434"/>
            <a:ext cx="10509647" cy="45001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q"/>
            </a:pPr>
            <a:endParaRPr lang="en-US" sz="2000" b="1" dirty="0"/>
          </a:p>
          <a:p>
            <a:pPr lvl="0">
              <a:lnSpc>
                <a:spcPct val="100000"/>
              </a:lnSpc>
              <a:buFont typeface="Wingdings" panose="05000000000000000000" pitchFamily="2" charset="2"/>
              <a:buChar char="q"/>
            </a:pPr>
            <a:r>
              <a:rPr lang="en-US" sz="2000" b="1" dirty="0"/>
              <a:t>Step 8A:</a:t>
            </a:r>
            <a:r>
              <a:rPr lang="en-US" sz="2000" dirty="0"/>
              <a:t> Upon receipt of approved new DFP, KDE directs the district to the Public Hearing Package information on the KDE website to assist the superintendent in conducting the public hearing.</a:t>
            </a:r>
            <a:endParaRPr lang="en-US" sz="2000" b="1" dirty="0"/>
          </a:p>
          <a:p>
            <a:pPr marL="0" indent="0">
              <a:lnSpc>
                <a:spcPct val="100000"/>
              </a:lnSpc>
              <a:buNone/>
            </a:pPr>
            <a:endParaRPr lang="en-US" sz="2000" dirty="0"/>
          </a:p>
          <a:p>
            <a:pPr lvl="0">
              <a:lnSpc>
                <a:spcPct val="100000"/>
              </a:lnSpc>
              <a:buFont typeface="Wingdings" panose="05000000000000000000" pitchFamily="2" charset="2"/>
              <a:buChar char="q"/>
            </a:pPr>
            <a:r>
              <a:rPr lang="en-US" sz="2000" b="1" dirty="0"/>
              <a:t>Step 8B:</a:t>
            </a:r>
            <a:r>
              <a:rPr lang="en-US" sz="2000" dirty="0"/>
              <a:t> Local board of education appoints a hearing officer.</a:t>
            </a:r>
          </a:p>
          <a:p>
            <a:pPr lvl="1">
              <a:lnSpc>
                <a:spcPct val="100000"/>
              </a:lnSpc>
            </a:pPr>
            <a:endParaRPr lang="en-US" sz="1600" dirty="0">
              <a:solidFill>
                <a:schemeClr val="bg1"/>
              </a:solidFill>
              <a:highlight>
                <a:srgbClr val="007780"/>
              </a:highlight>
            </a:endParaRPr>
          </a:p>
          <a:p>
            <a:pPr lvl="1">
              <a:lnSpc>
                <a:spcPct val="100000"/>
              </a:lnSpc>
            </a:pPr>
            <a:r>
              <a:rPr lang="en-US" sz="2000" dirty="0">
                <a:solidFill>
                  <a:schemeClr val="bg1"/>
                </a:solidFill>
                <a:highlight>
                  <a:srgbClr val="007780"/>
                </a:highlight>
              </a:rPr>
              <a:t>KDE Commentary:</a:t>
            </a:r>
            <a:r>
              <a:rPr lang="en-US" sz="2000" dirty="0"/>
              <a:t> This step could be considered as a “Step 7B” if the board prefers to appoint an officer the same meeting, they approve to hold a public hearing.</a:t>
            </a:r>
          </a:p>
          <a:p>
            <a:pPr marL="0" lvl="0" indent="0">
              <a:lnSpc>
                <a:spcPct val="100000"/>
              </a:lnSpc>
              <a:buNone/>
            </a:pPr>
            <a:endParaRPr lang="en-US" sz="2000" dirty="0"/>
          </a:p>
        </p:txBody>
      </p:sp>
    </p:spTree>
    <p:extLst>
      <p:ext uri="{BB962C8B-B14F-4D97-AF65-F5344CB8AC3E}">
        <p14:creationId xmlns:p14="http://schemas.microsoft.com/office/powerpoint/2010/main" val="336662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Office of Finance and Operations</a:t>
            </a:r>
            <a:br>
              <a:rPr lang="en-US"/>
            </a:br>
            <a:r>
              <a:rPr lang="en-US"/>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Associate Commissioner</a:t>
            </a:r>
          </a:p>
          <a:p>
            <a:pPr marL="0" indent="0">
              <a:buNone/>
            </a:pPr>
            <a:r>
              <a:rPr lang="en-US"/>
              <a:t>Robin Fields Kinney</a:t>
            </a:r>
          </a:p>
          <a:p>
            <a:pPr marL="0" indent="0">
              <a:buNone/>
            </a:pPr>
            <a:r>
              <a:rPr lang="en-US">
                <a:hlinkClick r:id="rId2"/>
              </a:rPr>
              <a:t>robin.kinney@education.ky.gov</a:t>
            </a:r>
            <a:endParaRPr lang="en-US"/>
          </a:p>
          <a:p>
            <a:pPr marL="0" indent="0">
              <a:buNone/>
            </a:pPr>
            <a:endParaRPr lang="en-US"/>
          </a:p>
        </p:txBody>
      </p:sp>
    </p:spTree>
    <p:extLst>
      <p:ext uri="{BB962C8B-B14F-4D97-AF65-F5344CB8AC3E}">
        <p14:creationId xmlns:p14="http://schemas.microsoft.com/office/powerpoint/2010/main" val="87607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dirty="0"/>
              <a:t>Steps 8C, 8D and 8E – Scheduling and Conducting the Public Hearing</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endParaRPr lang="en-US" b="1"/>
          </a:p>
          <a:p>
            <a:pPr>
              <a:lnSpc>
                <a:spcPct val="100000"/>
              </a:lnSpc>
              <a:buFont typeface="Wingdings,Sans-Serif" panose="05000000000000000000" pitchFamily="2" charset="2"/>
              <a:buChar char="q"/>
            </a:pPr>
            <a:r>
              <a:rPr lang="en-US" sz="2000" b="1" dirty="0">
                <a:ea typeface="+mn-lt"/>
                <a:cs typeface="+mn-lt"/>
              </a:rPr>
              <a:t>Step 8C:</a:t>
            </a:r>
            <a:r>
              <a:rPr lang="en-US" sz="2000" dirty="0">
                <a:ea typeface="+mn-lt"/>
                <a:cs typeface="+mn-lt"/>
              </a:rPr>
              <a:t> Establish date, time and location for public hearing.</a:t>
            </a:r>
          </a:p>
          <a:p>
            <a:pPr lvl="1">
              <a:lnSpc>
                <a:spcPct val="100000"/>
              </a:lnSpc>
              <a:buFont typeface="Wingdings,Sans-Serif" panose="05000000000000000000" pitchFamily="2" charset="2"/>
              <a:buChar char="q"/>
            </a:pPr>
            <a:r>
              <a:rPr lang="en-US" sz="2000" dirty="0">
                <a:ea typeface="+mn-lt"/>
                <a:cs typeface="+mn-lt"/>
              </a:rPr>
              <a:t>Location of meeting must be accessible to non-ambulatory handicapped persons.</a:t>
            </a:r>
          </a:p>
          <a:p>
            <a:pPr lvl="1">
              <a:lnSpc>
                <a:spcPct val="100000"/>
              </a:lnSpc>
              <a:buFont typeface="Wingdings,Sans-Serif" panose="05000000000000000000" pitchFamily="2" charset="2"/>
              <a:buChar char="q"/>
            </a:pPr>
            <a:r>
              <a:rPr lang="en-US" sz="2000" dirty="0">
                <a:ea typeface="+mn-lt"/>
                <a:cs typeface="+mn-lt"/>
              </a:rPr>
              <a:t>Meeting must be held after 5:30 p.m. local time on weekdays or 8 a.m. to 7:30 p.m. on Saturday or 1 p.m. to 7:30 p.m. on Sunday.</a:t>
            </a:r>
          </a:p>
          <a:p>
            <a:pPr>
              <a:lnSpc>
                <a:spcPct val="100000"/>
              </a:lnSpc>
              <a:buFont typeface="Wingdings" panose="05000000000000000000" pitchFamily="2" charset="2"/>
              <a:buChar char="q"/>
            </a:pPr>
            <a:endParaRPr lang="en-US" sz="2000" b="1" dirty="0"/>
          </a:p>
          <a:p>
            <a:pPr>
              <a:lnSpc>
                <a:spcPct val="100000"/>
              </a:lnSpc>
              <a:buFont typeface="Wingdings" panose="05000000000000000000" pitchFamily="2" charset="2"/>
              <a:buChar char="q"/>
            </a:pPr>
            <a:r>
              <a:rPr lang="en-US" sz="2000" b="1" dirty="0"/>
              <a:t>Step 8D:</a:t>
            </a:r>
            <a:r>
              <a:rPr lang="en-US" sz="2000" dirty="0"/>
              <a:t> Advertise Public Hearing in the local paper with the greatest local circulation at least 14 days prior to the meeting.</a:t>
            </a:r>
          </a:p>
          <a:p>
            <a:pPr lvl="0">
              <a:lnSpc>
                <a:spcPct val="100000"/>
              </a:lnSpc>
              <a:buFont typeface="Wingdings" panose="05000000000000000000" pitchFamily="2" charset="2"/>
              <a:buChar char="q"/>
            </a:pPr>
            <a:endParaRPr lang="en-US" sz="2000" b="1" dirty="0"/>
          </a:p>
          <a:p>
            <a:pPr lvl="0">
              <a:lnSpc>
                <a:spcPct val="100000"/>
              </a:lnSpc>
              <a:buFont typeface="Wingdings" panose="05000000000000000000" pitchFamily="2" charset="2"/>
              <a:buChar char="q"/>
            </a:pPr>
            <a:r>
              <a:rPr lang="en-US" sz="2000" b="1" dirty="0"/>
              <a:t>Step 8E:</a:t>
            </a:r>
            <a:r>
              <a:rPr lang="en-US" sz="2000" dirty="0"/>
              <a:t> Copies of “Final Draft” DFP are made available for public review in several community locations such as the local board office and district schools.</a:t>
            </a:r>
          </a:p>
        </p:txBody>
      </p:sp>
    </p:spTree>
    <p:extLst>
      <p:ext uri="{BB962C8B-B14F-4D97-AF65-F5344CB8AC3E}">
        <p14:creationId xmlns:p14="http://schemas.microsoft.com/office/powerpoint/2010/main" val="2327094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normAutofit/>
          </a:bodyPr>
          <a:lstStyle/>
          <a:p>
            <a:r>
              <a:rPr lang="en-US" sz="4000"/>
              <a:t>Steps 8F and 8G – Scheduling and Conducting the Public Hearing</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endParaRPr lang="en-US" b="1"/>
          </a:p>
          <a:p>
            <a:pPr lvl="0">
              <a:lnSpc>
                <a:spcPct val="100000"/>
              </a:lnSpc>
              <a:buFont typeface="Wingdings" panose="05000000000000000000" pitchFamily="2" charset="2"/>
              <a:buChar char="q"/>
            </a:pPr>
            <a:r>
              <a:rPr lang="en-US" sz="2000" b="1" dirty="0"/>
              <a:t>Step 8F:</a:t>
            </a:r>
            <a:r>
              <a:rPr lang="en-US" sz="2000" dirty="0"/>
              <a:t> Conduct Public Hearing:</a:t>
            </a:r>
          </a:p>
          <a:p>
            <a:pPr lvl="1">
              <a:lnSpc>
                <a:spcPct val="100000"/>
              </a:lnSpc>
              <a:buFont typeface="Wingdings" panose="05000000000000000000" pitchFamily="2" charset="2"/>
              <a:buChar char="q"/>
            </a:pPr>
            <a:r>
              <a:rPr lang="en-US" sz="2000" dirty="0"/>
              <a:t>Hearing Officer is to document all public comments.</a:t>
            </a:r>
          </a:p>
          <a:p>
            <a:pPr lvl="1">
              <a:lnSpc>
                <a:spcPct val="100000"/>
              </a:lnSpc>
              <a:buFont typeface="Wingdings" panose="05000000000000000000" pitchFamily="2" charset="2"/>
              <a:buChar char="q"/>
            </a:pPr>
            <a:r>
              <a:rPr lang="en-US" sz="2000" dirty="0"/>
              <a:t>Sign-in sheet (all attendees to sign).</a:t>
            </a:r>
          </a:p>
          <a:p>
            <a:pPr lvl="1">
              <a:lnSpc>
                <a:spcPct val="100000"/>
              </a:lnSpc>
              <a:buFont typeface="Wingdings" panose="05000000000000000000" pitchFamily="2" charset="2"/>
              <a:buChar char="q"/>
            </a:pPr>
            <a:r>
              <a:rPr lang="en-US" sz="2000" dirty="0"/>
              <a:t>Proceedings shall be audio recorded.</a:t>
            </a:r>
          </a:p>
          <a:p>
            <a:pPr>
              <a:lnSpc>
                <a:spcPct val="100000"/>
              </a:lnSpc>
              <a:buFont typeface="Wingdings" panose="05000000000000000000" pitchFamily="2" charset="2"/>
              <a:buChar char="q"/>
            </a:pPr>
            <a:endParaRPr lang="en-US" sz="2000" dirty="0"/>
          </a:p>
          <a:p>
            <a:pPr lvl="0">
              <a:lnSpc>
                <a:spcPct val="100000"/>
              </a:lnSpc>
              <a:buFont typeface="Wingdings" panose="05000000000000000000" pitchFamily="2" charset="2"/>
              <a:buChar char="q"/>
            </a:pPr>
            <a:r>
              <a:rPr lang="en-US" sz="2000" b="1" dirty="0"/>
              <a:t>Step 8G: </a:t>
            </a:r>
            <a:r>
              <a:rPr lang="en-US" sz="2000" dirty="0"/>
              <a:t>Public Hearing Officer prepares Public Hearing Report (from KDE-supplied template) and submits to local board of education.</a:t>
            </a:r>
          </a:p>
        </p:txBody>
      </p:sp>
    </p:spTree>
    <p:extLst>
      <p:ext uri="{BB962C8B-B14F-4D97-AF65-F5344CB8AC3E}">
        <p14:creationId xmlns:p14="http://schemas.microsoft.com/office/powerpoint/2010/main" val="335859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a:xfrm>
            <a:off x="838200" y="365125"/>
            <a:ext cx="10515600" cy="1325563"/>
          </a:xfrm>
        </p:spPr>
        <p:txBody>
          <a:bodyPr>
            <a:noAutofit/>
          </a:bodyPr>
          <a:lstStyle/>
          <a:p>
            <a:r>
              <a:rPr lang="en-US" sz="4000" dirty="0"/>
              <a:t>Step 9A – Local Board Approves the Hearing Report and Submits to KDE </a:t>
            </a:r>
            <a:r>
              <a:rPr lang="en-US" sz="3600" dirty="0"/>
              <a:t>(not KBE) for Approval</a:t>
            </a:r>
            <a:endParaRPr lang="en-US" sz="4000" dirty="0"/>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endParaRPr lang="en-US" b="1"/>
          </a:p>
          <a:p>
            <a:pPr lvl="0">
              <a:lnSpc>
                <a:spcPct val="100000"/>
              </a:lnSpc>
              <a:buFont typeface="Wingdings" panose="05000000000000000000" pitchFamily="2" charset="2"/>
              <a:buChar char="q"/>
            </a:pPr>
            <a:r>
              <a:rPr lang="en-US" sz="2000" b="1" dirty="0"/>
              <a:t>Step 9A</a:t>
            </a:r>
            <a:r>
              <a:rPr lang="en-US" sz="2000" dirty="0"/>
              <a:t>: Local board of education reviews and votes on the Public Hearing Report in a regular or special called meeting complying with notification requirements of KRS 61.800:</a:t>
            </a:r>
          </a:p>
          <a:p>
            <a:pPr marL="0" indent="0">
              <a:lnSpc>
                <a:spcPct val="100000"/>
              </a:lnSpc>
              <a:buNone/>
            </a:pPr>
            <a:endParaRPr lang="en-US" sz="2000" dirty="0"/>
          </a:p>
          <a:p>
            <a:pPr>
              <a:lnSpc>
                <a:spcPct val="100000"/>
              </a:lnSpc>
              <a:buFont typeface="Wingdings" panose="05000000000000000000" pitchFamily="2" charset="2"/>
              <a:buChar char="q"/>
            </a:pPr>
            <a:r>
              <a:rPr lang="en-US" sz="2000" b="1" dirty="0"/>
              <a:t>Select one:</a:t>
            </a:r>
            <a:endParaRPr lang="en-US" sz="2000" dirty="0"/>
          </a:p>
          <a:p>
            <a:pPr lvl="1">
              <a:lnSpc>
                <a:spcPct val="100000"/>
              </a:lnSpc>
              <a:buFont typeface="Wingdings" panose="05000000000000000000" pitchFamily="2" charset="2"/>
              <a:buChar char="q"/>
            </a:pPr>
            <a:r>
              <a:rPr lang="en-US" sz="2000" dirty="0"/>
              <a:t>If approved, local board of education sends the “Final Draft” DFP to KDE.</a:t>
            </a:r>
          </a:p>
          <a:p>
            <a:pPr lvl="1">
              <a:lnSpc>
                <a:spcPct val="100000"/>
              </a:lnSpc>
              <a:buFont typeface="Wingdings" panose="05000000000000000000" pitchFamily="2" charset="2"/>
              <a:buChar char="q"/>
            </a:pPr>
            <a:r>
              <a:rPr lang="en-US" sz="2000" dirty="0"/>
              <a:t>If not approved, “draft” DFP is returned to LPC for revision with specific instructions about the changes requested before resubmission to the local board of education.</a:t>
            </a:r>
          </a:p>
          <a:p>
            <a:pPr marL="457200" lvl="1" indent="0">
              <a:lnSpc>
                <a:spcPct val="100000"/>
              </a:lnSpc>
              <a:buNone/>
            </a:pPr>
            <a:endParaRPr lang="en-US" sz="2000" dirty="0"/>
          </a:p>
          <a:p>
            <a:pPr lvl="2">
              <a:lnSpc>
                <a:spcPct val="100000"/>
              </a:lnSpc>
              <a:buFont typeface="Wingdings" panose="05000000000000000000" pitchFamily="2" charset="2"/>
              <a:buChar char="q"/>
            </a:pPr>
            <a:r>
              <a:rPr lang="en-US" dirty="0">
                <a:solidFill>
                  <a:schemeClr val="bg1"/>
                </a:solidFill>
                <a:highlight>
                  <a:srgbClr val="007780"/>
                </a:highlight>
              </a:rPr>
              <a:t>KDE Commentary:</a:t>
            </a:r>
            <a:r>
              <a:rPr lang="en-US" dirty="0"/>
              <a:t> If not approved, provide KDE with the board-specific instructions directed to the LPC.</a:t>
            </a:r>
          </a:p>
        </p:txBody>
      </p:sp>
    </p:spTree>
    <p:extLst>
      <p:ext uri="{BB962C8B-B14F-4D97-AF65-F5344CB8AC3E}">
        <p14:creationId xmlns:p14="http://schemas.microsoft.com/office/powerpoint/2010/main" val="3096352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838200" y="176662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u="sng"/>
          </a:p>
          <a:p>
            <a:pPr lvl="0">
              <a:buFont typeface="Wingdings" panose="05000000000000000000" pitchFamily="2" charset="2"/>
              <a:buChar char="q"/>
            </a:pPr>
            <a:r>
              <a:rPr lang="en-US" sz="2200"/>
              <a:t>Local board of education submits the following final materials to KDE:</a:t>
            </a:r>
          </a:p>
          <a:p>
            <a:pPr lvl="1">
              <a:buFont typeface="Wingdings" panose="05000000000000000000" pitchFamily="2" charset="2"/>
              <a:buChar char="q"/>
            </a:pPr>
            <a:r>
              <a:rPr lang="en-US" sz="2200"/>
              <a:t>Public Hearing Report signed by public hearing officer</a:t>
            </a:r>
          </a:p>
          <a:p>
            <a:pPr lvl="1">
              <a:buFont typeface="Wingdings" panose="05000000000000000000" pitchFamily="2" charset="2"/>
              <a:buChar char="q"/>
            </a:pPr>
            <a:r>
              <a:rPr lang="en-US" sz="2200"/>
              <a:t>Public Hearing sign-in sheet </a:t>
            </a:r>
          </a:p>
          <a:p>
            <a:pPr lvl="1">
              <a:buFont typeface="Wingdings" panose="05000000000000000000" pitchFamily="2" charset="2"/>
              <a:buChar char="q"/>
            </a:pPr>
            <a:r>
              <a:rPr lang="en-US" sz="2200"/>
              <a:t>Copy of agenda used to conduct the Public Hearing</a:t>
            </a:r>
          </a:p>
          <a:p>
            <a:pPr lvl="1">
              <a:buFont typeface="Wingdings" panose="05000000000000000000" pitchFamily="2" charset="2"/>
              <a:buChar char="q"/>
            </a:pPr>
            <a:r>
              <a:rPr lang="en-US" sz="2200"/>
              <a:t>Audio recording of Public Hearing</a:t>
            </a:r>
          </a:p>
          <a:p>
            <a:pPr lvl="1">
              <a:buFont typeface="Wingdings" panose="05000000000000000000" pitchFamily="2" charset="2"/>
              <a:buChar char="q"/>
            </a:pPr>
            <a:r>
              <a:rPr lang="en-US" sz="2200"/>
              <a:t>Minutes from </a:t>
            </a:r>
            <a:r>
              <a:rPr lang="en-US" sz="2200" i="1" u="sng"/>
              <a:t>all</a:t>
            </a:r>
            <a:r>
              <a:rPr lang="en-US" sz="2200"/>
              <a:t> LPC meetings</a:t>
            </a:r>
          </a:p>
          <a:p>
            <a:pPr lvl="1">
              <a:buFont typeface="Wingdings" panose="05000000000000000000" pitchFamily="2" charset="2"/>
              <a:buChar char="q"/>
            </a:pPr>
            <a:r>
              <a:rPr lang="en-US" sz="2200"/>
              <a:t>Excel version of approved amended DFP</a:t>
            </a:r>
          </a:p>
        </p:txBody>
      </p:sp>
      <p:sp>
        <p:nvSpPr>
          <p:cNvPr id="4" name="Title 1">
            <a:extLst>
              <a:ext uri="{FF2B5EF4-FFF2-40B4-BE49-F238E27FC236}">
                <a16:creationId xmlns:a16="http://schemas.microsoft.com/office/drawing/2014/main" id="{935E2CB3-3E38-4DCD-9394-DA073A6EC5DA}"/>
              </a:ext>
            </a:extLst>
          </p:cNvPr>
          <p:cNvSpPr txBox="1">
            <a:spLocks noGrp="1"/>
          </p:cNvSpPr>
          <p:nvPr>
            <p:ph type="title" idx="4294967295"/>
          </p:nvPr>
        </p:nvSpPr>
        <p:spPr>
          <a:xfrm>
            <a:off x="838200" y="56298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mj-lt"/>
                <a:ea typeface="+mj-ea"/>
                <a:cs typeface="+mj-cs"/>
              </a:rPr>
              <a:t>Step 9B – Local Board Approves the Hearing Report and Submits it to KDE </a:t>
            </a:r>
            <a:r>
              <a:rPr kumimoji="0" lang="en-US" sz="3600" b="0" i="0" u="none" strike="noStrike" kern="1200" cap="none" spc="0" normalizeH="0" baseline="0" noProof="0">
                <a:ln>
                  <a:noFill/>
                </a:ln>
                <a:solidFill>
                  <a:srgbClr val="007780"/>
                </a:solidFill>
                <a:effectLst/>
                <a:uLnTx/>
                <a:uFillTx/>
                <a:latin typeface="+mj-lt"/>
                <a:ea typeface="+mj-ea"/>
                <a:cs typeface="+mj-cs"/>
              </a:rPr>
              <a:t>(not KBE) for Approval</a:t>
            </a:r>
            <a:endParaRPr kumimoji="0" lang="en-US" sz="4000" b="0" i="0" u="none" strike="noStrike" kern="1200" cap="none" spc="0" normalizeH="0" baseline="0" noProof="0">
              <a:ln>
                <a:noFill/>
              </a:ln>
              <a:solidFill>
                <a:srgbClr val="007780"/>
              </a:solidFill>
              <a:effectLst/>
              <a:uLnTx/>
              <a:uFillTx/>
              <a:latin typeface="+mj-lt"/>
              <a:ea typeface="+mj-ea"/>
              <a:cs typeface="+mj-cs"/>
            </a:endParaRPr>
          </a:p>
        </p:txBody>
      </p:sp>
    </p:spTree>
    <p:extLst>
      <p:ext uri="{BB962C8B-B14F-4D97-AF65-F5344CB8AC3E}">
        <p14:creationId xmlns:p14="http://schemas.microsoft.com/office/powerpoint/2010/main" val="256163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a:xfrm>
            <a:off x="838200" y="365125"/>
            <a:ext cx="10668000" cy="1325563"/>
          </a:xfrm>
        </p:spPr>
        <p:txBody>
          <a:bodyPr>
            <a:normAutofit/>
          </a:bodyPr>
          <a:lstStyle/>
          <a:p>
            <a:r>
              <a:rPr lang="en-US" sz="4300"/>
              <a:t>The Final Note - KDE Processing and House Bill 678 </a:t>
            </a:r>
            <a:r>
              <a:rPr lang="en-US" sz="4300">
                <a:ea typeface="+mj-lt"/>
                <a:cs typeface="+mj-lt"/>
              </a:rPr>
              <a:t>(HB 678) </a:t>
            </a:r>
            <a:r>
              <a:rPr lang="en-US" sz="4300"/>
              <a:t>– 2022 Regular Session </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16858" y="1693422"/>
            <a:ext cx="10515600" cy="43021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t>At the end of the checklist the final note will change to read:</a:t>
            </a:r>
            <a:endParaRPr lang="en-US" sz="2000" dirty="0"/>
          </a:p>
          <a:p>
            <a:pPr marL="0" indent="0">
              <a:lnSpc>
                <a:spcPct val="120000"/>
              </a:lnSpc>
              <a:buNone/>
            </a:pPr>
            <a:r>
              <a:rPr lang="en-US" sz="2000" b="1" u="sng" dirty="0"/>
              <a:t>NOTE:</a:t>
            </a:r>
            <a:r>
              <a:rPr lang="en-US" sz="2000" b="1" dirty="0"/>
              <a:t> </a:t>
            </a:r>
            <a:r>
              <a:rPr lang="en-US" sz="2000" dirty="0"/>
              <a:t>All final materials in Step 9B must be received from the district before final review begins. Subject to HB 678 (2022 reg), KDE has 30 business days to approve or deny your DFP starting at the time your Step 9B submittal is complete.</a:t>
            </a:r>
          </a:p>
          <a:p>
            <a:pPr lvl="1">
              <a:lnSpc>
                <a:spcPct val="120000"/>
              </a:lnSpc>
            </a:pPr>
            <a:r>
              <a:rPr lang="en-US" sz="2000" dirty="0"/>
              <a:t>If approved, your DFP will be </a:t>
            </a:r>
            <a:r>
              <a:rPr lang="en-US" sz="2000" dirty="0">
                <a:ea typeface="+mn-lt"/>
                <a:cs typeface="+mn-lt"/>
              </a:rPr>
              <a:t>input into the </a:t>
            </a:r>
            <a:r>
              <a:rPr lang="en-US" sz="2000" b="1" u="sng" dirty="0" err="1">
                <a:ea typeface="+mn-lt"/>
                <a:cs typeface="+mn-lt"/>
              </a:rPr>
              <a:t>FAC</a:t>
            </a:r>
            <a:r>
              <a:rPr lang="en-US" sz="2000" dirty="0" err="1">
                <a:ea typeface="+mn-lt"/>
                <a:cs typeface="+mn-lt"/>
              </a:rPr>
              <a:t>ilities</a:t>
            </a:r>
            <a:r>
              <a:rPr lang="en-US" sz="2000" dirty="0">
                <a:ea typeface="+mn-lt"/>
                <a:cs typeface="+mn-lt"/>
              </a:rPr>
              <a:t> </a:t>
            </a:r>
            <a:r>
              <a:rPr lang="en-US" sz="2000" b="1" u="sng" dirty="0">
                <a:ea typeface="+mn-lt"/>
                <a:cs typeface="+mn-lt"/>
              </a:rPr>
              <a:t>P</a:t>
            </a:r>
            <a:r>
              <a:rPr lang="en-US" sz="2000" dirty="0">
                <a:ea typeface="+mn-lt"/>
                <a:cs typeface="+mn-lt"/>
              </a:rPr>
              <a:t>lanning </a:t>
            </a:r>
            <a:r>
              <a:rPr lang="en-US" sz="2000" b="1" u="sng" dirty="0">
                <a:ea typeface="+mn-lt"/>
                <a:cs typeface="+mn-lt"/>
              </a:rPr>
              <a:t>A</a:t>
            </a:r>
            <a:r>
              <a:rPr lang="en-US" sz="2000" dirty="0">
                <a:ea typeface="+mn-lt"/>
                <a:cs typeface="+mn-lt"/>
              </a:rPr>
              <a:t>nd </a:t>
            </a:r>
            <a:r>
              <a:rPr lang="en-US" sz="2000" b="1" u="sng" dirty="0">
                <a:ea typeface="+mn-lt"/>
                <a:cs typeface="+mn-lt"/>
              </a:rPr>
              <a:t>C</a:t>
            </a:r>
            <a:r>
              <a:rPr lang="en-US" sz="2000" dirty="0">
                <a:ea typeface="+mn-lt"/>
                <a:cs typeface="+mn-lt"/>
              </a:rPr>
              <a:t>onstruction  (FACPAC) system and </a:t>
            </a:r>
            <a:r>
              <a:rPr lang="en-US" sz="2000" dirty="0"/>
              <a:t>posted on the KDE website.</a:t>
            </a:r>
          </a:p>
          <a:p>
            <a:pPr lvl="1">
              <a:lnSpc>
                <a:spcPct val="120000"/>
              </a:lnSpc>
            </a:pPr>
            <a:r>
              <a:rPr lang="en-US" sz="2000" dirty="0"/>
              <a:t>If denied, the district may appeal to KBE at their next available meeting. </a:t>
            </a:r>
          </a:p>
          <a:p>
            <a:pPr lvl="2">
              <a:lnSpc>
                <a:spcPct val="120000"/>
              </a:lnSpc>
            </a:pPr>
            <a:r>
              <a:rPr lang="en-US" dirty="0"/>
              <a:t>KDE will provide instructions should an appeal be necessary.</a:t>
            </a:r>
          </a:p>
          <a:p>
            <a:pPr>
              <a:lnSpc>
                <a:spcPct val="120000"/>
              </a:lnSpc>
            </a:pPr>
            <a:endParaRPr lang="en-US" sz="2000" dirty="0"/>
          </a:p>
        </p:txBody>
      </p:sp>
    </p:spTree>
    <p:extLst>
      <p:ext uri="{BB962C8B-B14F-4D97-AF65-F5344CB8AC3E}">
        <p14:creationId xmlns:p14="http://schemas.microsoft.com/office/powerpoint/2010/main" val="3929121697"/>
      </p:ext>
    </p:extLst>
  </p:cSld>
  <p:clrMapOvr>
    <a:masterClrMapping/>
  </p:clrMapOvr>
  <p:extLst>
    <p:ext uri="{6950BFC3-D8DA-4A85-94F7-54DA5524770B}">
      <p188:commentRel xmlns:p188="http://schemas.microsoft.com/office/powerpoint/2018/8/main" xmlns=""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vert="horz" lIns="91440" tIns="45720" rIns="91440" bIns="45720" rtlCol="0" anchor="t">
            <a:normAutofit/>
          </a:bodyPr>
          <a:lstStyle/>
          <a:p>
            <a:r>
              <a:rPr lang="en-US" dirty="0">
                <a:solidFill>
                  <a:schemeClr val="tx1"/>
                </a:solidFill>
              </a:rPr>
              <a:t>Questions and Answers</a:t>
            </a:r>
          </a:p>
        </p:txBody>
      </p:sp>
    </p:spTree>
    <p:extLst>
      <p:ext uri="{BB962C8B-B14F-4D97-AF65-F5344CB8AC3E}">
        <p14:creationId xmlns:p14="http://schemas.microsoft.com/office/powerpoint/2010/main" val="2929789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fontScale="90000"/>
          </a:bodyPr>
          <a:lstStyle/>
          <a:p>
            <a:r>
              <a:rPr lang="en-US"/>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a:t>Kentucky Department of Education (KDE)</a:t>
            </a:r>
          </a:p>
          <a:p>
            <a:r>
              <a:rPr lang="en-US"/>
              <a:t>Office of Finance and Operations (OFO)</a:t>
            </a:r>
          </a:p>
          <a:p>
            <a:r>
              <a:rPr lang="en-US"/>
              <a:t>Division of District Support (DDS)</a:t>
            </a:r>
          </a:p>
          <a:p>
            <a:r>
              <a:rPr lang="en-US"/>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Aug. 25, 2022</a:t>
            </a:r>
          </a:p>
        </p:txBody>
      </p:sp>
    </p:spTree>
    <p:extLst>
      <p:ext uri="{BB962C8B-B14F-4D97-AF65-F5344CB8AC3E}">
        <p14:creationId xmlns:p14="http://schemas.microsoft.com/office/powerpoint/2010/main" val="337481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Division of District Support</a:t>
            </a:r>
            <a:br>
              <a:rPr lang="en-US"/>
            </a:br>
            <a:r>
              <a:rPr lang="en-US"/>
              <a:t>(DDS)</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Division Director</a:t>
            </a:r>
          </a:p>
          <a:p>
            <a:pPr marL="0" indent="0">
              <a:buNone/>
            </a:pPr>
            <a:r>
              <a:rPr lang="en-US"/>
              <a:t>Chay Ritter</a:t>
            </a:r>
          </a:p>
          <a:p>
            <a:pPr marL="0" indent="0">
              <a:buNone/>
            </a:pPr>
            <a:r>
              <a:rPr lang="en-US">
                <a:hlinkClick r:id="rId2"/>
              </a:rPr>
              <a:t>chay.ritter@education.ky.gov</a:t>
            </a:r>
            <a:endParaRPr lang="en-US"/>
          </a:p>
          <a:p>
            <a:pPr marL="0" indent="0">
              <a:buNone/>
            </a:pPr>
            <a:endParaRPr lang="en-US"/>
          </a:p>
        </p:txBody>
      </p:sp>
    </p:spTree>
    <p:extLst>
      <p:ext uri="{BB962C8B-B14F-4D97-AF65-F5344CB8AC3E}">
        <p14:creationId xmlns:p14="http://schemas.microsoft.com/office/powerpoint/2010/main" val="356869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District Facilities Branch</a:t>
            </a:r>
            <a:br>
              <a:rPr lang="en-US"/>
            </a:br>
            <a:r>
              <a:rPr lang="en-US"/>
              <a:t>(DFB)</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Branch Manager</a:t>
            </a:r>
          </a:p>
          <a:p>
            <a:pPr marL="0" indent="0">
              <a:buNone/>
            </a:pPr>
            <a:r>
              <a:rPr lang="en-US"/>
              <a:t>Greg Dunbar, AIA, MBA</a:t>
            </a:r>
          </a:p>
          <a:p>
            <a:pPr marL="0" indent="0">
              <a:buNone/>
            </a:pPr>
            <a:r>
              <a:rPr lang="en-US">
                <a:hlinkClick r:id="rId2"/>
              </a:rPr>
              <a:t>greg.dunbar@education.ky.gov</a:t>
            </a:r>
            <a:endParaRPr lang="en-US"/>
          </a:p>
        </p:txBody>
      </p:sp>
    </p:spTree>
    <p:extLst>
      <p:ext uri="{BB962C8B-B14F-4D97-AF65-F5344CB8AC3E}">
        <p14:creationId xmlns:p14="http://schemas.microsoft.com/office/powerpoint/2010/main" val="31014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District Facilities Branch Staff</a:t>
            </a:r>
            <a:br>
              <a:rPr lang="en-US"/>
            </a:br>
            <a:r>
              <a:rPr lang="en-US"/>
              <a:t>(DFB) Part 1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Project Management/District Liaison</a:t>
            </a:r>
          </a:p>
          <a:p>
            <a:pPr marL="0" indent="0">
              <a:buNone/>
            </a:pPr>
            <a:r>
              <a:rPr lang="en-US"/>
              <a:t>Gary Leist, AIA, LEED AP</a:t>
            </a:r>
          </a:p>
          <a:p>
            <a:r>
              <a:rPr lang="en-US">
                <a:hlinkClick r:id="rId2"/>
              </a:rPr>
              <a:t>gary.leist@education.ky.gov</a:t>
            </a:r>
            <a:endParaRPr lang="en-US"/>
          </a:p>
          <a:p>
            <a:pPr marL="0" indent="0">
              <a:buNone/>
            </a:pPr>
            <a:r>
              <a:rPr lang="en-US"/>
              <a:t>James A. Bauman, Architect</a:t>
            </a:r>
          </a:p>
          <a:p>
            <a:r>
              <a:rPr lang="en-US" sz="2400">
                <a:hlinkClick r:id="rId3"/>
              </a:rPr>
              <a:t>james.bauman@education.ky.gov</a:t>
            </a:r>
            <a:endParaRPr lang="en-US" sz="2400"/>
          </a:p>
          <a:p>
            <a:pPr marL="0" indent="0">
              <a:buNone/>
            </a:pPr>
            <a:r>
              <a:rPr lang="en-US"/>
              <a:t>Marcus Highland, AIA</a:t>
            </a:r>
          </a:p>
          <a:p>
            <a:r>
              <a:rPr lang="en-US" sz="2400">
                <a:hlinkClick r:id="rId4"/>
              </a:rPr>
              <a:t>marcus.highland@education.ky.gov</a:t>
            </a:r>
            <a:endParaRPr lang="en-US" sz="2400"/>
          </a:p>
          <a:p>
            <a:pPr marL="0" indent="0">
              <a:buNone/>
            </a:pPr>
            <a:r>
              <a:rPr lang="en-US"/>
              <a:t>John C. Gilbert, AIA, LEED AP</a:t>
            </a:r>
          </a:p>
          <a:p>
            <a:r>
              <a:rPr lang="en-US" sz="2400">
                <a:hlinkClick r:id="rId5"/>
              </a:rPr>
              <a:t>john.gilbert@education.ky.gov</a:t>
            </a:r>
            <a:endParaRPr lang="en-US" sz="2400"/>
          </a:p>
          <a:p>
            <a:pPr marL="0" indent="0">
              <a:buNone/>
            </a:pPr>
            <a:endParaRPr lang="en-US"/>
          </a:p>
          <a:p>
            <a:pPr marL="0" indent="0">
              <a:buNone/>
            </a:pPr>
            <a:endParaRPr lang="en-US"/>
          </a:p>
        </p:txBody>
      </p:sp>
    </p:spTree>
    <p:extLst>
      <p:ext uri="{BB962C8B-B14F-4D97-AF65-F5344CB8AC3E}">
        <p14:creationId xmlns:p14="http://schemas.microsoft.com/office/powerpoint/2010/main" val="318254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District Facilities Branch Staff</a:t>
            </a:r>
            <a:br>
              <a:rPr lang="en-US"/>
            </a:br>
            <a:r>
              <a:rPr lang="en-US"/>
              <a:t>(DFB) Part 2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Resource Management Analyst II</a:t>
            </a:r>
          </a:p>
          <a:p>
            <a:pPr marL="0" indent="0">
              <a:buNone/>
            </a:pPr>
            <a:r>
              <a:rPr lang="en-US"/>
              <a:t>Tanesha Keene</a:t>
            </a:r>
          </a:p>
          <a:p>
            <a:r>
              <a:rPr lang="en-US" sz="2400">
                <a:hlinkClick r:id="rId2"/>
              </a:rPr>
              <a:t>tanesha.keene@education.ky.gov</a:t>
            </a:r>
            <a:endParaRPr lang="en-US" sz="2400"/>
          </a:p>
          <a:p>
            <a:pPr marL="0" indent="0">
              <a:buNone/>
            </a:pPr>
            <a:endParaRPr lang="en-US"/>
          </a:p>
          <a:p>
            <a:pPr marL="0" indent="0">
              <a:buNone/>
            </a:pPr>
            <a:endParaRPr lang="en-US"/>
          </a:p>
        </p:txBody>
      </p:sp>
    </p:spTree>
    <p:extLst>
      <p:ext uri="{BB962C8B-B14F-4D97-AF65-F5344CB8AC3E}">
        <p14:creationId xmlns:p14="http://schemas.microsoft.com/office/powerpoint/2010/main" val="104318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Division of District Support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7805584" cy="452019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Project Manager for the Kentucky Facilities Inventory and Classification System (KFICS)</a:t>
            </a:r>
            <a:endParaRPr lang="en-US"/>
          </a:p>
          <a:p>
            <a:pPr marL="0" indent="0">
              <a:buNone/>
            </a:pPr>
            <a:r>
              <a:rPr lang="en-US"/>
              <a:t>Oxana Lopetegui-Pineda</a:t>
            </a:r>
          </a:p>
          <a:p>
            <a:r>
              <a:rPr lang="en-US" sz="2400">
                <a:hlinkClick r:id="rId2"/>
              </a:rPr>
              <a:t>Oxana.lopetegui-pineda@education.ky.gov</a:t>
            </a:r>
            <a:endParaRPr lang="en-US" sz="2400"/>
          </a:p>
          <a:p>
            <a:pPr marL="0" indent="0">
              <a:buNone/>
            </a:pPr>
            <a:endParaRPr lang="en-US"/>
          </a:p>
          <a:p>
            <a:pPr marL="0" indent="0">
              <a:buNone/>
            </a:pPr>
            <a:endParaRPr lang="en-US"/>
          </a:p>
        </p:txBody>
      </p:sp>
    </p:spTree>
    <p:extLst>
      <p:ext uri="{BB962C8B-B14F-4D97-AF65-F5344CB8AC3E}">
        <p14:creationId xmlns:p14="http://schemas.microsoft.com/office/powerpoint/2010/main" val="2775758686"/>
      </p:ext>
    </p:extLst>
  </p:cSld>
  <p:clrMapOvr>
    <a:masterClrMapping/>
  </p:clrMapOvr>
  <p:extLst>
    <p:ext uri="{6950BFC3-D8DA-4A85-94F7-54DA5524770B}">
      <p188:commentRel xmlns:p188="http://schemas.microsoft.com/office/powerpoint/2018/8/main" xmlns=""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57AD-E600-4F66-8C2A-FC578BB60A59}"/>
              </a:ext>
            </a:extLst>
          </p:cNvPr>
          <p:cNvSpPr>
            <a:spLocks noGrp="1"/>
          </p:cNvSpPr>
          <p:nvPr>
            <p:ph type="title"/>
          </p:nvPr>
        </p:nvSpPr>
        <p:spPr/>
        <p:txBody>
          <a:bodyPr/>
          <a:lstStyle/>
          <a:p>
            <a:r>
              <a:rPr lang="en-US"/>
              <a:t>Presentation Located on KDE Website at</a:t>
            </a:r>
          </a:p>
        </p:txBody>
      </p:sp>
      <p:sp>
        <p:nvSpPr>
          <p:cNvPr id="3" name="Content Placeholder 2">
            <a:extLst>
              <a:ext uri="{FF2B5EF4-FFF2-40B4-BE49-F238E27FC236}">
                <a16:creationId xmlns:a16="http://schemas.microsoft.com/office/drawing/2014/main" id="{E303859A-89E3-4A54-BAB3-6AA22CE9B6A2}"/>
              </a:ext>
            </a:extLst>
          </p:cNvPr>
          <p:cNvSpPr>
            <a:spLocks noGrp="1"/>
          </p:cNvSpPr>
          <p:nvPr>
            <p:ph idx="1"/>
          </p:nvPr>
        </p:nvSpPr>
        <p:spPr>
          <a:xfrm>
            <a:off x="838200" y="1433378"/>
            <a:ext cx="10515600" cy="514619"/>
          </a:xfrm>
        </p:spPr>
        <p:txBody>
          <a:bodyPr>
            <a:normAutofit fontScale="85000" lnSpcReduction="10000"/>
          </a:bodyPr>
          <a:lstStyle/>
          <a:p>
            <a:pPr marL="0" indent="0">
              <a:buNone/>
            </a:pPr>
            <a:r>
              <a:rPr lang="en-US">
                <a:hlinkClick r:id="rId2"/>
              </a:rPr>
              <a:t>Facilities Branch Live Events /Trainings - Kentucky Department of Education</a:t>
            </a:r>
            <a:endParaRPr lang="en-US"/>
          </a:p>
          <a:p>
            <a:endParaRPr lang="en-US"/>
          </a:p>
        </p:txBody>
      </p:sp>
      <p:pic>
        <p:nvPicPr>
          <p:cNvPr id="4" name="Picture 3" descr="Screenshot demonstrating how to access the presentation on the KDE website.  Highlighted is: District/School Support&gt;Facilities&gt;Facilities Branch Live Events/Trainings. Click on the KDE Homepage.">
            <a:extLst>
              <a:ext uri="{FF2B5EF4-FFF2-40B4-BE49-F238E27FC236}">
                <a16:creationId xmlns:a16="http://schemas.microsoft.com/office/drawing/2014/main" id="{5E59A047-03C6-4058-A557-D4F078735944}"/>
              </a:ext>
            </a:extLst>
          </p:cNvPr>
          <p:cNvPicPr>
            <a:picLocks noChangeAspect="1"/>
          </p:cNvPicPr>
          <p:nvPr/>
        </p:nvPicPr>
        <p:blipFill rotWithShape="1">
          <a:blip r:embed="rId3"/>
          <a:srcRect l="-2033" t="42418" r="48710" b="18382"/>
          <a:stretch/>
        </p:blipFill>
        <p:spPr>
          <a:xfrm>
            <a:off x="399385" y="2119096"/>
            <a:ext cx="11393229" cy="2967713"/>
          </a:xfrm>
          <a:prstGeom prst="rect">
            <a:avLst/>
          </a:prstGeom>
        </p:spPr>
      </p:pic>
      <p:sp>
        <p:nvSpPr>
          <p:cNvPr id="7" name="Rectangle 6" descr="jjjj">
            <a:extLst>
              <a:ext uri="{FF2B5EF4-FFF2-40B4-BE49-F238E27FC236}">
                <a16:creationId xmlns:a16="http://schemas.microsoft.com/office/drawing/2014/main" id="{0C5A7308-03E5-41F9-9066-D6DDC7788B6A}"/>
              </a:ext>
            </a:extLst>
          </p:cNvPr>
          <p:cNvSpPr/>
          <p:nvPr/>
        </p:nvSpPr>
        <p:spPr>
          <a:xfrm>
            <a:off x="838200" y="2970129"/>
            <a:ext cx="5146964" cy="514619"/>
          </a:xfrm>
          <a:custGeom>
            <a:avLst/>
            <a:gdLst>
              <a:gd name="connsiteX0" fmla="*/ 0 w 5146964"/>
              <a:gd name="connsiteY0" fmla="*/ 0 h 514619"/>
              <a:gd name="connsiteX1" fmla="*/ 643371 w 5146964"/>
              <a:gd name="connsiteY1" fmla="*/ 0 h 514619"/>
              <a:gd name="connsiteX2" fmla="*/ 1389680 w 5146964"/>
              <a:gd name="connsiteY2" fmla="*/ 0 h 514619"/>
              <a:gd name="connsiteX3" fmla="*/ 2135990 w 5146964"/>
              <a:gd name="connsiteY3" fmla="*/ 0 h 514619"/>
              <a:gd name="connsiteX4" fmla="*/ 2676421 w 5146964"/>
              <a:gd name="connsiteY4" fmla="*/ 0 h 514619"/>
              <a:gd name="connsiteX5" fmla="*/ 3422731 w 5146964"/>
              <a:gd name="connsiteY5" fmla="*/ 0 h 514619"/>
              <a:gd name="connsiteX6" fmla="*/ 4117571 w 5146964"/>
              <a:gd name="connsiteY6" fmla="*/ 0 h 514619"/>
              <a:gd name="connsiteX7" fmla="*/ 5146964 w 5146964"/>
              <a:gd name="connsiteY7" fmla="*/ 0 h 514619"/>
              <a:gd name="connsiteX8" fmla="*/ 5146964 w 5146964"/>
              <a:gd name="connsiteY8" fmla="*/ 514619 h 514619"/>
              <a:gd name="connsiteX9" fmla="*/ 4658002 w 5146964"/>
              <a:gd name="connsiteY9" fmla="*/ 514619 h 514619"/>
              <a:gd name="connsiteX10" fmla="*/ 3963162 w 5146964"/>
              <a:gd name="connsiteY10" fmla="*/ 514619 h 514619"/>
              <a:gd name="connsiteX11" fmla="*/ 3268322 w 5146964"/>
              <a:gd name="connsiteY11" fmla="*/ 514619 h 514619"/>
              <a:gd name="connsiteX12" fmla="*/ 2676421 w 5146964"/>
              <a:gd name="connsiteY12" fmla="*/ 514619 h 514619"/>
              <a:gd name="connsiteX13" fmla="*/ 1930112 w 5146964"/>
              <a:gd name="connsiteY13" fmla="*/ 514619 h 514619"/>
              <a:gd name="connsiteX14" fmla="*/ 1183802 w 5146964"/>
              <a:gd name="connsiteY14" fmla="*/ 514619 h 514619"/>
              <a:gd name="connsiteX15" fmla="*/ 591901 w 5146964"/>
              <a:gd name="connsiteY15" fmla="*/ 514619 h 514619"/>
              <a:gd name="connsiteX16" fmla="*/ 0 w 5146964"/>
              <a:gd name="connsiteY16" fmla="*/ 514619 h 514619"/>
              <a:gd name="connsiteX17" fmla="*/ 0 w 5146964"/>
              <a:gd name="connsiteY17" fmla="*/ 0 h 51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6964" h="514619" extrusionOk="0">
                <a:moveTo>
                  <a:pt x="0" y="0"/>
                </a:moveTo>
                <a:cubicBezTo>
                  <a:pt x="268389" y="-909"/>
                  <a:pt x="475938" y="-30791"/>
                  <a:pt x="643371" y="0"/>
                </a:cubicBezTo>
                <a:cubicBezTo>
                  <a:pt x="810804" y="30791"/>
                  <a:pt x="1105607" y="28201"/>
                  <a:pt x="1389680" y="0"/>
                </a:cubicBezTo>
                <a:cubicBezTo>
                  <a:pt x="1673753" y="-28201"/>
                  <a:pt x="1986274" y="-35605"/>
                  <a:pt x="2135990" y="0"/>
                </a:cubicBezTo>
                <a:cubicBezTo>
                  <a:pt x="2285706" y="35605"/>
                  <a:pt x="2454023" y="13243"/>
                  <a:pt x="2676421" y="0"/>
                </a:cubicBezTo>
                <a:cubicBezTo>
                  <a:pt x="2898819" y="-13243"/>
                  <a:pt x="3179945" y="28814"/>
                  <a:pt x="3422731" y="0"/>
                </a:cubicBezTo>
                <a:cubicBezTo>
                  <a:pt x="3665517" y="-28814"/>
                  <a:pt x="3838552" y="-3092"/>
                  <a:pt x="4117571" y="0"/>
                </a:cubicBezTo>
                <a:cubicBezTo>
                  <a:pt x="4396590" y="3092"/>
                  <a:pt x="4637758" y="-32968"/>
                  <a:pt x="5146964" y="0"/>
                </a:cubicBezTo>
                <a:cubicBezTo>
                  <a:pt x="5128250" y="135048"/>
                  <a:pt x="5147303" y="336495"/>
                  <a:pt x="5146964" y="514619"/>
                </a:cubicBezTo>
                <a:cubicBezTo>
                  <a:pt x="5046259" y="515713"/>
                  <a:pt x="4877305" y="491399"/>
                  <a:pt x="4658002" y="514619"/>
                </a:cubicBezTo>
                <a:cubicBezTo>
                  <a:pt x="4438699" y="537839"/>
                  <a:pt x="4293160" y="509676"/>
                  <a:pt x="3963162" y="514619"/>
                </a:cubicBezTo>
                <a:cubicBezTo>
                  <a:pt x="3633164" y="519562"/>
                  <a:pt x="3599798" y="479960"/>
                  <a:pt x="3268322" y="514619"/>
                </a:cubicBezTo>
                <a:cubicBezTo>
                  <a:pt x="2936846" y="549278"/>
                  <a:pt x="2912136" y="535016"/>
                  <a:pt x="2676421" y="514619"/>
                </a:cubicBezTo>
                <a:cubicBezTo>
                  <a:pt x="2440706" y="494222"/>
                  <a:pt x="2299389" y="477374"/>
                  <a:pt x="1930112" y="514619"/>
                </a:cubicBezTo>
                <a:cubicBezTo>
                  <a:pt x="1560835" y="551864"/>
                  <a:pt x="1385552" y="549824"/>
                  <a:pt x="1183802" y="514619"/>
                </a:cubicBezTo>
                <a:cubicBezTo>
                  <a:pt x="982052" y="479415"/>
                  <a:pt x="787335" y="498416"/>
                  <a:pt x="591901" y="514619"/>
                </a:cubicBezTo>
                <a:cubicBezTo>
                  <a:pt x="396467" y="530822"/>
                  <a:pt x="277785" y="528212"/>
                  <a:pt x="0" y="514619"/>
                </a:cubicBezTo>
                <a:cubicBezTo>
                  <a:pt x="-14647" y="408665"/>
                  <a:pt x="-18498" y="164655"/>
                  <a:pt x="0" y="0"/>
                </a:cubicBezTo>
                <a:close/>
              </a:path>
            </a:pathLst>
          </a:custGeom>
          <a:noFill/>
          <a:ln w="76200">
            <a:solidFill>
              <a:srgbClr val="007780"/>
            </a:solidFill>
            <a:extLst>
              <a:ext uri="{C807C97D-BFC1-408E-A445-0C87EB9F89A2}">
                <ask:lineSketchStyleProps xmlns:ask="http://schemas.microsoft.com/office/drawing/2018/sketchyshapes" sd="224797689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9" name="Content Placeholder 2">
            <a:extLst>
              <a:ext uri="{FF2B5EF4-FFF2-40B4-BE49-F238E27FC236}">
                <a16:creationId xmlns:a16="http://schemas.microsoft.com/office/drawing/2014/main" id="{689F576D-A45C-4449-A1C1-CF4F8A9E6FCD}"/>
              </a:ext>
            </a:extLst>
          </p:cNvPr>
          <p:cNvSpPr txBox="1">
            <a:spLocks/>
          </p:cNvSpPr>
          <p:nvPr/>
        </p:nvSpPr>
        <p:spPr>
          <a:xfrm>
            <a:off x="838200" y="5202689"/>
            <a:ext cx="5769429" cy="2950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t>Partial image of the KDE website for “Facilities Branch Live Events.”</a:t>
            </a:r>
            <a:endParaRPr lang="en-US" sz="1800">
              <a:highlight>
                <a:srgbClr val="FFFF00"/>
              </a:highlight>
            </a:endParaRPr>
          </a:p>
        </p:txBody>
      </p:sp>
      <p:sp>
        <p:nvSpPr>
          <p:cNvPr id="8" name="Content Placeholder 2">
            <a:extLst>
              <a:ext uri="{FF2B5EF4-FFF2-40B4-BE49-F238E27FC236}">
                <a16:creationId xmlns:a16="http://schemas.microsoft.com/office/drawing/2014/main" id="{69E779C9-1C8C-418A-8D2A-4664E48A0BE6}"/>
              </a:ext>
            </a:extLst>
          </p:cNvPr>
          <p:cNvSpPr txBox="1">
            <a:spLocks/>
          </p:cNvSpPr>
          <p:nvPr/>
        </p:nvSpPr>
        <p:spPr>
          <a:xfrm>
            <a:off x="-60960" y="5899228"/>
            <a:ext cx="9227127" cy="928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bg1"/>
                </a:solidFill>
              </a:rPr>
              <a:t>On the KDE website select: District/School Support &gt; Facilities &gt; Facilities Branch Live Events / Trainings</a:t>
            </a:r>
          </a:p>
        </p:txBody>
      </p:sp>
    </p:spTree>
    <p:extLst>
      <p:ext uri="{BB962C8B-B14F-4D97-AF65-F5344CB8AC3E}">
        <p14:creationId xmlns:p14="http://schemas.microsoft.com/office/powerpoint/2010/main" val="330607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2022-09-01T04:00:00+00:00</Publication_x0020_Date>
    <Audience1 xmlns="3a62de7d-ba57-4f43-9dae-9623ba637be0"/>
    <_dlc_DocId xmlns="3a62de7d-ba57-4f43-9dae-9623ba637be0">KYED-258-866</_dlc_DocId>
    <_dlc_DocIdUrl xmlns="3a62de7d-ba57-4f43-9dae-9623ba637be0">
      <Url>https://www.education.ky.gov/districts/fac/_layouts/15/DocIdRedir.aspx?ID=KYED-258-866</Url>
      <Description>KYED-258-866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04D238-A438-4788-8AAF-9615940D617A}">
  <ds:schemaRefs>
    <ds:schemaRef ds:uri="http://purl.org/dc/terms/"/>
    <ds:schemaRef ds:uri="37bd94fd-c76a-4caa-af58-060d4ecfa158"/>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108b4d3-b254-45e6-b5c0-7be507fe21f1"/>
    <ds:schemaRef ds:uri="http://www.w3.org/XML/1998/namespace"/>
    <ds:schemaRef ds:uri="http://purl.org/dc/elements/1.1/"/>
  </ds:schemaRefs>
</ds:datastoreItem>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53E5149F-2833-4182-B717-422325707586}"/>
</file>

<file path=customXml/itemProps4.xml><?xml version="1.0" encoding="utf-8"?>
<ds:datastoreItem xmlns:ds="http://schemas.openxmlformats.org/officeDocument/2006/customXml" ds:itemID="{1322ECE1-2029-4796-B6B8-1BA934BA7E8F}"/>
</file>

<file path=docProps/app.xml><?xml version="1.0" encoding="utf-8"?>
<Properties xmlns="http://schemas.openxmlformats.org/officeDocument/2006/extended-properties" xmlns:vt="http://schemas.openxmlformats.org/officeDocument/2006/docPropsVTypes">
  <Template>KDE PowerPoint Template 2021 (3)</Template>
  <TotalTime>1</TotalTime>
  <Words>1729</Words>
  <Application>Microsoft Office PowerPoint</Application>
  <PresentationFormat>Widescreen</PresentationFormat>
  <Paragraphs>220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Franklin Gothic Book</vt:lpstr>
      <vt:lpstr>Franklin Gothic Medium</vt:lpstr>
      <vt:lpstr>Wingdings</vt:lpstr>
      <vt:lpstr>Wingdings,Sans-Serif</vt:lpstr>
      <vt:lpstr>Office Theme</vt:lpstr>
      <vt:lpstr>District Facilities Plan (DFP) Part 2:  DFP Process and Checklist</vt:lpstr>
      <vt:lpstr>Introductions</vt:lpstr>
      <vt:lpstr>Office of Finance and Operations (OFO)</vt:lpstr>
      <vt:lpstr>Division of District Support (DDS)</vt:lpstr>
      <vt:lpstr>District Facilities Branch (DFB)</vt:lpstr>
      <vt:lpstr>District Facilities Branch Staff (DFB) Part 1 </vt:lpstr>
      <vt:lpstr>District Facilities Branch Staff (DFB) Part 2 </vt:lpstr>
      <vt:lpstr>Division of District Support </vt:lpstr>
      <vt:lpstr>Presentation Located on KDE Website at</vt:lpstr>
      <vt:lpstr>Presentation Summary</vt:lpstr>
      <vt:lpstr>Checklist</vt:lpstr>
      <vt:lpstr>Step 1 – Initiating the DFP Process</vt:lpstr>
      <vt:lpstr>Step 2A– Forming the Local Planning Committee (LPC) and Gathering Planning Data</vt:lpstr>
      <vt:lpstr>Step 2A (cont.) Forming the LPC and Gathering Planning Data</vt:lpstr>
      <vt:lpstr>Steps 2B and 2C – Forming the LPC and Gathering Planning Data</vt:lpstr>
      <vt:lpstr>Checklist – Steps 2D, 2E, 2F and 2G – Forming the LPC and Gathering Planning Data</vt:lpstr>
      <vt:lpstr>Steps 3A and 3B – Scheduling and Conducting the first LPC Meeting and Public Forum</vt:lpstr>
      <vt:lpstr>Step 3C – Scheduling and Conducting the first LPC Meeting and Public Forum</vt:lpstr>
      <vt:lpstr>Steps 3D – Scheduling and Conducting the first LPC Meeting and Public Forum</vt:lpstr>
      <vt:lpstr>Steps 3E – Scheduling and Conducting the first LPC Meeting and Public Forum</vt:lpstr>
      <vt:lpstr>Steps 4A and 4B – Scheduling and Conducting the second LPC Meeting and Public Forum</vt:lpstr>
      <vt:lpstr>Steps 4C – Scheduling and Conducting the second LPC Meeting and Public Forum</vt:lpstr>
      <vt:lpstr>Steps 4D and 4E – Scheduling and Conducting the second LPC Meeting and Public Forum</vt:lpstr>
      <vt:lpstr>Steps 3 and 4 – KDE Commentary</vt:lpstr>
      <vt:lpstr>Step 5 - KDE Review of First Draft DFP</vt:lpstr>
      <vt:lpstr>Steps 6A and 6B – Scheduling and Conducting the third LPC Meeting and Public Forum</vt:lpstr>
      <vt:lpstr>Step 6C – Scheduling and Conducting the third LPC Meeting and Public Forum</vt:lpstr>
      <vt:lpstr>Step 7 – Local Board Approves  “Final Draft” DFP</vt:lpstr>
      <vt:lpstr>Steps 8A and 8B – Scheduling and Conducting the Public Hearing</vt:lpstr>
      <vt:lpstr>Steps 8C, 8D and 8E – Scheduling and Conducting the Public Hearing</vt:lpstr>
      <vt:lpstr>Steps 8F and 8G – Scheduling and Conducting the Public Hearing</vt:lpstr>
      <vt:lpstr>Step 9A – Local Board Approves the Hearing Report and Submits to KDE (not KBE) for Approval</vt:lpstr>
      <vt:lpstr>Step 9B – Local Board Approves the Hearing Report and Submits it to KDE (not KBE) for Approval</vt:lpstr>
      <vt:lpstr>The Final Note - KDE Processing and House Bill 678 (HB 678) – 2022 Regular Session </vt:lpstr>
      <vt:lpstr>Q &amp; A</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DFB Presentation - Part 2 Checklists - FINAL.pptx</dc:title>
  <dc:creator>Turner, Rosalind - Division of Communications</dc:creator>
  <cp:lastModifiedBy>Galloway, Patrick - Division of District Support</cp:lastModifiedBy>
  <cp:revision>140</cp:revision>
  <dcterms:created xsi:type="dcterms:W3CDTF">2022-03-15T17:15:31Z</dcterms:created>
  <dcterms:modified xsi:type="dcterms:W3CDTF">2022-09-01T21:23:41Z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516bcf0a-8f67-4527-a529-ac1b82be55c0</vt:lpwstr>
  </property>
</Properties>
</file>