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279" r:id="rId6"/>
    <p:sldId id="290" r:id="rId7"/>
    <p:sldId id="280" r:id="rId8"/>
    <p:sldId id="291" r:id="rId9"/>
    <p:sldId id="282" r:id="rId10"/>
    <p:sldId id="283" r:id="rId11"/>
    <p:sldId id="288" r:id="rId12"/>
    <p:sldId id="284" r:id="rId13"/>
    <p:sldId id="285" r:id="rId14"/>
    <p:sldId id="286" r:id="rId15"/>
    <p:sldId id="287" r:id="rId16"/>
    <p:sldId id="289"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12/13/2021</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12/13/2021</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12/13/2021</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12/13/2021</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12/13/2021</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l.gov/agencies/whd/government-contracts/constru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ese.ed.gov/files/2021/09/Using-COVID-Relief-Funds-for-Facility-Upgrades-Renovations-and-Construction-09.02.21.pdf" TargetMode="External"/><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 Id="rId5" Type="http://schemas.openxmlformats.org/officeDocument/2006/relationships/hyperlink" Target="mailto:chay.ritter@education.ky.gov" TargetMode="External"/><Relationship Id="rId4" Type="http://schemas.openxmlformats.org/officeDocument/2006/relationships/hyperlink" Target="https://education.ky.gov/comm/Documents/Elementary%20and%20Secondary%20School%20Emergency%20Relief%20Fund%20II.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3BE6-D354-4949-9512-17E1E494AEA1}"/>
              </a:ext>
            </a:extLst>
          </p:cNvPr>
          <p:cNvSpPr>
            <a:spLocks noGrp="1"/>
          </p:cNvSpPr>
          <p:nvPr>
            <p:ph type="ctrTitle"/>
          </p:nvPr>
        </p:nvSpPr>
        <p:spPr>
          <a:xfrm>
            <a:off x="1601820" y="997586"/>
            <a:ext cx="9144000" cy="2387600"/>
          </a:xfrm>
        </p:spPr>
        <p:txBody>
          <a:bodyPr>
            <a:normAutofit/>
          </a:bodyPr>
          <a:lstStyle/>
          <a:p>
            <a:r>
              <a:rPr lang="en-US" b="1" dirty="0">
                <a:solidFill>
                  <a:srgbClr val="002060"/>
                </a:solidFill>
                <a:latin typeface="Arial" panose="020B0604020202020204" pitchFamily="34" charset="0"/>
                <a:cs typeface="Arial" panose="020B0604020202020204" pitchFamily="34" charset="0"/>
              </a:rPr>
              <a:t>ESSER and Construction</a:t>
            </a:r>
          </a:p>
        </p:txBody>
      </p:sp>
      <p:sp>
        <p:nvSpPr>
          <p:cNvPr id="3" name="Subtitle 2">
            <a:extLst>
              <a:ext uri="{FF2B5EF4-FFF2-40B4-BE49-F238E27FC236}">
                <a16:creationId xmlns:a16="http://schemas.microsoft.com/office/drawing/2014/main" id="{4BEE0BB2-2361-4C17-8F1F-40F18918D012}"/>
              </a:ext>
            </a:extLst>
          </p:cNvPr>
          <p:cNvSpPr>
            <a:spLocks noGrp="1"/>
          </p:cNvSpPr>
          <p:nvPr>
            <p:ph type="subTitle" idx="1"/>
          </p:nvPr>
        </p:nvSpPr>
        <p:spPr>
          <a:xfrm>
            <a:off x="1327333" y="4900977"/>
            <a:ext cx="9144000" cy="1771509"/>
          </a:xfrm>
        </p:spPr>
        <p:txBody>
          <a:bodyPr>
            <a:normAutofit/>
          </a:bodyPr>
          <a:lstStyle/>
          <a:p>
            <a:endParaRPr lang="en-US" sz="4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95841B-009C-4CF0-AC2F-3C39B6932474}"/>
              </a:ext>
              <a:ext uri="{C183D7F6-B498-43B3-948B-1728B52AA6E4}">
                <adec:decorative xmlns:adec="http://schemas.microsoft.com/office/drawing/2017/decorative" val="1"/>
              </a:ext>
            </a:extLst>
          </p:cNvPr>
          <p:cNvCxnSpPr>
            <a:cxnSpLocks/>
          </p:cNvCxnSpPr>
          <p:nvPr/>
        </p:nvCxnSpPr>
        <p:spPr>
          <a:xfrm>
            <a:off x="1705778" y="4613251"/>
            <a:ext cx="87804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8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Bacon Resources</a:t>
            </a:r>
          </a:p>
        </p:txBody>
      </p:sp>
      <p:sp>
        <p:nvSpPr>
          <p:cNvPr id="3" name="Content Placeholder 2"/>
          <p:cNvSpPr>
            <a:spLocks noGrp="1"/>
          </p:cNvSpPr>
          <p:nvPr>
            <p:ph idx="1"/>
          </p:nvPr>
        </p:nvSpPr>
        <p:spPr/>
        <p:txBody>
          <a:bodyPr/>
          <a:lstStyle/>
          <a:p>
            <a:r>
              <a:rPr lang="en-US" dirty="0">
                <a:hlinkClick r:id="rId2"/>
              </a:rPr>
              <a:t>https://www.dol.gov/agencies/whd/government-contracts/construction</a:t>
            </a:r>
            <a:endParaRPr lang="en-US" dirty="0"/>
          </a:p>
          <a:p>
            <a:r>
              <a:rPr lang="en-US" dirty="0"/>
              <a:t>Mr. Charles “Matt” Jackson, Community Outreach and Resource Planning Specialist (CORPS)</a:t>
            </a:r>
          </a:p>
          <a:p>
            <a:r>
              <a:rPr lang="en-US" dirty="0"/>
              <a:t>(502) 882-8733</a:t>
            </a:r>
          </a:p>
        </p:txBody>
      </p:sp>
    </p:spTree>
    <p:extLst>
      <p:ext uri="{BB962C8B-B14F-4D97-AF65-F5344CB8AC3E}">
        <p14:creationId xmlns:p14="http://schemas.microsoft.com/office/powerpoint/2010/main" val="372263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KDE Facilities Review Process</a:t>
            </a:r>
          </a:p>
        </p:txBody>
      </p:sp>
      <p:sp>
        <p:nvSpPr>
          <p:cNvPr id="3" name="Content Placeholder 2"/>
          <p:cNvSpPr>
            <a:spLocks noGrp="1"/>
          </p:cNvSpPr>
          <p:nvPr>
            <p:ph idx="1"/>
          </p:nvPr>
        </p:nvSpPr>
        <p:spPr/>
        <p:txBody>
          <a:bodyPr/>
          <a:lstStyle/>
          <a:p>
            <a:r>
              <a:rPr lang="en-US" dirty="0"/>
              <a:t>The District Facilities Branch reviews and approves all BG-1s for compliance with state laws and regulations. ESSER has not changed this. However, additional review related to the requirements of ESSER is done by additional KDE staff.</a:t>
            </a:r>
          </a:p>
          <a:p>
            <a:r>
              <a:rPr lang="en-US" dirty="0"/>
              <a:t>The information you provide may prevent delays</a:t>
            </a:r>
          </a:p>
          <a:p>
            <a:r>
              <a:rPr lang="en-US" dirty="0"/>
              <a:t>Expect questions and don’t hesitate to ASK questions</a:t>
            </a:r>
          </a:p>
          <a:p>
            <a:endParaRPr lang="en-US" dirty="0"/>
          </a:p>
          <a:p>
            <a:endParaRPr lang="en-US" dirty="0"/>
          </a:p>
          <a:p>
            <a:endParaRPr lang="en-US" dirty="0"/>
          </a:p>
        </p:txBody>
      </p:sp>
    </p:spTree>
    <p:extLst>
      <p:ext uri="{BB962C8B-B14F-4D97-AF65-F5344CB8AC3E}">
        <p14:creationId xmlns:p14="http://schemas.microsoft.com/office/powerpoint/2010/main" val="396665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a:t>
            </a:r>
          </a:p>
        </p:txBody>
      </p:sp>
      <p:sp>
        <p:nvSpPr>
          <p:cNvPr id="3" name="Content Placeholder 2"/>
          <p:cNvSpPr>
            <a:spLocks noGrp="1"/>
          </p:cNvSpPr>
          <p:nvPr>
            <p:ph idx="1"/>
          </p:nvPr>
        </p:nvSpPr>
        <p:spPr/>
        <p:txBody>
          <a:bodyPr>
            <a:normAutofit/>
          </a:bodyPr>
          <a:lstStyle/>
          <a:p>
            <a:r>
              <a:rPr lang="en-US" dirty="0"/>
              <a:t>Provide a narrative explaining the use of the funds</a:t>
            </a:r>
          </a:p>
          <a:p>
            <a:r>
              <a:rPr lang="en-US" dirty="0"/>
              <a:t>Files/documentation can be attached in FACPAC</a:t>
            </a:r>
          </a:p>
          <a:p>
            <a:r>
              <a:rPr lang="en-US" dirty="0"/>
              <a:t>Responses from USED can be very slow</a:t>
            </a:r>
          </a:p>
          <a:p>
            <a:r>
              <a:rPr lang="en-US" dirty="0"/>
              <a:t>If you are using multiple fund sources, what are the ESSER funds paying for, specifically?</a:t>
            </a:r>
          </a:p>
          <a:p>
            <a:r>
              <a:rPr lang="en-US" dirty="0"/>
              <a:t>Is GMAP updated?</a:t>
            </a:r>
          </a:p>
        </p:txBody>
      </p:sp>
    </p:spTree>
    <p:extLst>
      <p:ext uri="{BB962C8B-B14F-4D97-AF65-F5344CB8AC3E}">
        <p14:creationId xmlns:p14="http://schemas.microsoft.com/office/powerpoint/2010/main" val="268295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2"/>
              </a:rPr>
              <a:t>ESSER/GEER FAQ </a:t>
            </a:r>
            <a:r>
              <a:rPr lang="en-US" dirty="0"/>
              <a:t>(U.S. Department of Education, May 2021)</a:t>
            </a:r>
          </a:p>
          <a:p>
            <a:r>
              <a:rPr lang="en-US" dirty="0"/>
              <a:t>“</a:t>
            </a:r>
            <a:r>
              <a:rPr lang="en-US" dirty="0">
                <a:hlinkClick r:id="rId3"/>
              </a:rPr>
              <a:t>Using Covid Relief Funds for Facility Upgrades, Renovations, and Construction</a:t>
            </a:r>
            <a:r>
              <a:rPr lang="en-US" dirty="0"/>
              <a:t>”, (U.S. Department of Education, September 2, 2021)</a:t>
            </a:r>
          </a:p>
          <a:p>
            <a:r>
              <a:rPr lang="en-US" dirty="0">
                <a:hlinkClick r:id="rId4"/>
              </a:rPr>
              <a:t>COVID-19 Guidance for Schools </a:t>
            </a:r>
            <a:r>
              <a:rPr lang="en-US" dirty="0"/>
              <a:t>(Kentucky Department of Education, February 19, 2021)</a:t>
            </a:r>
          </a:p>
          <a:p>
            <a:r>
              <a:rPr lang="en-US" dirty="0"/>
              <a:t>Chay Ritter, </a:t>
            </a:r>
            <a:r>
              <a:rPr lang="en-US" dirty="0">
                <a:hlinkClick r:id="rId5"/>
              </a:rPr>
              <a:t>chay.ritter@education.ky.gov</a:t>
            </a:r>
            <a:r>
              <a:rPr lang="en-US" dirty="0"/>
              <a:t> or (502) 564 3846 </a:t>
            </a:r>
            <a:r>
              <a:rPr lang="en-US" dirty="0" err="1"/>
              <a:t>ext</a:t>
            </a:r>
            <a:r>
              <a:rPr lang="en-US" dirty="0"/>
              <a:t> 4453</a:t>
            </a:r>
          </a:p>
        </p:txBody>
      </p:sp>
    </p:spTree>
    <p:extLst>
      <p:ext uri="{BB962C8B-B14F-4D97-AF65-F5344CB8AC3E}">
        <p14:creationId xmlns:p14="http://schemas.microsoft.com/office/powerpoint/2010/main" val="31207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construction and/or renovations allowed using ESSER funds?	</a:t>
            </a:r>
          </a:p>
        </p:txBody>
      </p:sp>
      <p:sp>
        <p:nvSpPr>
          <p:cNvPr id="3" name="Content Placeholder 2"/>
          <p:cNvSpPr>
            <a:spLocks noGrp="1"/>
          </p:cNvSpPr>
          <p:nvPr>
            <p:ph idx="1"/>
          </p:nvPr>
        </p:nvSpPr>
        <p:spPr/>
        <p:txBody>
          <a:bodyPr>
            <a:normAutofit lnSpcReduction="10000"/>
          </a:bodyPr>
          <a:lstStyle/>
          <a:p>
            <a:r>
              <a:rPr lang="en-US" dirty="0"/>
              <a:t>Yes! However, it is OUR responsibility to make sure the costs meets certain requirements and applicable laws</a:t>
            </a:r>
          </a:p>
          <a:p>
            <a:r>
              <a:rPr lang="en-US" dirty="0"/>
              <a:t>Comply with Cost Principles in 2 CFR Part 200, subpart E (“..The cost must be necessary and reasonable”</a:t>
            </a:r>
          </a:p>
          <a:p>
            <a:r>
              <a:rPr lang="en-US" dirty="0"/>
              <a:t>Meet the overall purpose of the Cares Act, CRRSA Act, or ARP Act programs which is “to prevent, prepare for, and respond to” COVID-19</a:t>
            </a:r>
          </a:p>
          <a:p>
            <a:r>
              <a:rPr lang="en-US" dirty="0"/>
              <a:t>Must be consistent with the proper and efficient administration of those programs</a:t>
            </a:r>
          </a:p>
        </p:txBody>
      </p:sp>
    </p:spTree>
    <p:extLst>
      <p:ext uri="{BB962C8B-B14F-4D97-AF65-F5344CB8AC3E}">
        <p14:creationId xmlns:p14="http://schemas.microsoft.com/office/powerpoint/2010/main" val="237992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update from USED	</a:t>
            </a:r>
          </a:p>
        </p:txBody>
      </p:sp>
      <p:sp>
        <p:nvSpPr>
          <p:cNvPr id="3" name="Content Placeholder 2"/>
          <p:cNvSpPr>
            <a:spLocks noGrp="1"/>
          </p:cNvSpPr>
          <p:nvPr>
            <p:ph idx="1"/>
          </p:nvPr>
        </p:nvSpPr>
        <p:spPr/>
        <p:txBody>
          <a:bodyPr/>
          <a:lstStyle/>
          <a:p>
            <a:pPr lvl="0"/>
            <a:r>
              <a:rPr lang="en-US" dirty="0"/>
              <a:t>Is each proposed improvement related to preventing, preparing for, or responding to COVID-19?  </a:t>
            </a:r>
          </a:p>
          <a:p>
            <a:r>
              <a:rPr lang="en-US" dirty="0"/>
              <a:t>Is the proposed improvement an allowable use of funds? </a:t>
            </a:r>
          </a:p>
          <a:p>
            <a:pPr lvl="0"/>
            <a:r>
              <a:rPr lang="en-US" dirty="0"/>
              <a:t>Are the costs to make each improvement reasonable and necessary under 2 C.F.R. §§ 200.403-200.404? </a:t>
            </a:r>
          </a:p>
          <a:p>
            <a:pPr lvl="0"/>
            <a:r>
              <a:rPr lang="en-US" dirty="0"/>
              <a:t>Can other funds be used to support this activity?</a:t>
            </a:r>
          </a:p>
          <a:p>
            <a:endParaRPr lang="en-US" dirty="0"/>
          </a:p>
        </p:txBody>
      </p:sp>
    </p:spTree>
    <p:extLst>
      <p:ext uri="{BB962C8B-B14F-4D97-AF65-F5344CB8AC3E}">
        <p14:creationId xmlns:p14="http://schemas.microsoft.com/office/powerpoint/2010/main" val="342736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kinds of construction?</a:t>
            </a:r>
          </a:p>
        </p:txBody>
      </p:sp>
      <p:sp>
        <p:nvSpPr>
          <p:cNvPr id="3" name="Content Placeholder 2"/>
          <p:cNvSpPr>
            <a:spLocks noGrp="1"/>
          </p:cNvSpPr>
          <p:nvPr>
            <p:ph idx="1"/>
          </p:nvPr>
        </p:nvSpPr>
        <p:spPr/>
        <p:txBody>
          <a:bodyPr/>
          <a:lstStyle/>
          <a:p>
            <a:r>
              <a:rPr lang="en-US" dirty="0"/>
              <a:t>New construction*</a:t>
            </a:r>
          </a:p>
          <a:p>
            <a:r>
              <a:rPr lang="en-US" dirty="0"/>
              <a:t>Renovations</a:t>
            </a:r>
          </a:p>
          <a:p>
            <a:r>
              <a:rPr lang="en-US" dirty="0"/>
              <a:t>Alterations</a:t>
            </a:r>
          </a:p>
          <a:p>
            <a:r>
              <a:rPr lang="en-US" dirty="0"/>
              <a:t>Remodeling</a:t>
            </a:r>
          </a:p>
          <a:p>
            <a:endParaRPr lang="en-US" dirty="0"/>
          </a:p>
        </p:txBody>
      </p:sp>
    </p:spTree>
    <p:extLst>
      <p:ext uri="{BB962C8B-B14F-4D97-AF65-F5344CB8AC3E}">
        <p14:creationId xmlns:p14="http://schemas.microsoft.com/office/powerpoint/2010/main" val="202924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Construction</a:t>
            </a:r>
          </a:p>
        </p:txBody>
      </p:sp>
      <p:sp>
        <p:nvSpPr>
          <p:cNvPr id="3" name="Content Placeholder 2"/>
          <p:cNvSpPr>
            <a:spLocks noGrp="1"/>
          </p:cNvSpPr>
          <p:nvPr>
            <p:ph idx="1"/>
          </p:nvPr>
        </p:nvSpPr>
        <p:spPr/>
        <p:txBody>
          <a:bodyPr/>
          <a:lstStyle/>
          <a:p>
            <a:r>
              <a:rPr lang="en-US" dirty="0"/>
              <a:t>USED “discourages” new construction as this may limit your ability to support other essential needs or initiatives</a:t>
            </a:r>
          </a:p>
          <a:p>
            <a:r>
              <a:rPr lang="en-US" dirty="0"/>
              <a:t>Be very mindful of award end dates! </a:t>
            </a:r>
          </a:p>
          <a:p>
            <a:r>
              <a:rPr lang="en-US" dirty="0"/>
              <a:t>The burden remains on grantees to maintain the appropriate documentation that supports the expenditures</a:t>
            </a:r>
          </a:p>
        </p:txBody>
      </p:sp>
    </p:spTree>
    <p:extLst>
      <p:ext uri="{BB962C8B-B14F-4D97-AF65-F5344CB8AC3E}">
        <p14:creationId xmlns:p14="http://schemas.microsoft.com/office/powerpoint/2010/main" val="304615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normAutofit fontScale="92500"/>
          </a:bodyPr>
          <a:lstStyle/>
          <a:p>
            <a:r>
              <a:rPr lang="en-US" b="1" u="sng" dirty="0"/>
              <a:t>Some </a:t>
            </a:r>
            <a:r>
              <a:rPr lang="en-US" dirty="0"/>
              <a:t>of the relevant items to consider:</a:t>
            </a:r>
          </a:p>
          <a:p>
            <a:pPr lvl="1"/>
            <a:r>
              <a:rPr lang="en-US" dirty="0"/>
              <a:t>Environmental impact assessment (34 CFR § 75.601)</a:t>
            </a:r>
          </a:p>
          <a:p>
            <a:pPr lvl="1"/>
            <a:r>
              <a:rPr lang="en-US" dirty="0"/>
              <a:t>Probable effects of proposed construction if structure or site is included or eligible for Nat. Register of Historic Places (34 CFR § 75.602)</a:t>
            </a:r>
          </a:p>
          <a:p>
            <a:pPr lvl="1"/>
            <a:r>
              <a:rPr lang="en-US" dirty="0"/>
              <a:t>Title which includes right of access which ensures use and possession of the facility for 50 years or the useful life of the facility, whichever is longer (34 CFR § 75.603)</a:t>
            </a:r>
          </a:p>
          <a:p>
            <a:pPr lvl="1"/>
            <a:r>
              <a:rPr lang="en-US" dirty="0"/>
              <a:t>Can the project be completed in a reasonable time period? (34 CFR § 75.606)</a:t>
            </a:r>
          </a:p>
          <a:p>
            <a:pPr lvl="1"/>
            <a:r>
              <a:rPr lang="en-US" dirty="0"/>
              <a:t>Do the plans comply with applicable Federal, State, and local health and safety standards, as well as Federal requirements regarding access for those with disabilities? (34 CFR §§ 75.609 and 75.610)</a:t>
            </a:r>
          </a:p>
        </p:txBody>
      </p:sp>
    </p:spTree>
    <p:extLst>
      <p:ext uri="{BB962C8B-B14F-4D97-AF65-F5344CB8AC3E}">
        <p14:creationId xmlns:p14="http://schemas.microsoft.com/office/powerpoint/2010/main" val="290727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Compliance!</a:t>
            </a:r>
          </a:p>
        </p:txBody>
      </p:sp>
      <p:sp>
        <p:nvSpPr>
          <p:cNvPr id="3" name="Content Placeholder 2"/>
          <p:cNvSpPr>
            <a:spLocks noGrp="1"/>
          </p:cNvSpPr>
          <p:nvPr>
            <p:ph idx="1"/>
          </p:nvPr>
        </p:nvSpPr>
        <p:spPr/>
        <p:txBody>
          <a:bodyPr/>
          <a:lstStyle/>
          <a:p>
            <a:r>
              <a:rPr lang="en-US" dirty="0"/>
              <a:t>Is the constructional functional, economical, and not elaborate in design or extravagant in the use of materials? (34 CFR § 75.607)</a:t>
            </a:r>
          </a:p>
          <a:p>
            <a:r>
              <a:rPr lang="en-US" dirty="0"/>
              <a:t>Do you have sufficient operational funds to operate and maintain the facility once the work is complete? ( 34 CFR § 75.614 and 75.615)</a:t>
            </a:r>
          </a:p>
          <a:p>
            <a:r>
              <a:rPr lang="en-US" dirty="0"/>
              <a:t>In the event that property or equipment is no longer needed, you must consult with the USDE on disposition instructions </a:t>
            </a:r>
          </a:p>
          <a:p>
            <a:pPr marL="0" indent="0">
              <a:buNone/>
            </a:pPr>
            <a:endParaRPr lang="en-US" dirty="0"/>
          </a:p>
        </p:txBody>
      </p:sp>
    </p:spTree>
    <p:extLst>
      <p:ext uri="{BB962C8B-B14F-4D97-AF65-F5344CB8AC3E}">
        <p14:creationId xmlns:p14="http://schemas.microsoft.com/office/powerpoint/2010/main" val="140653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even more….	</a:t>
            </a:r>
          </a:p>
        </p:txBody>
      </p:sp>
      <p:sp>
        <p:nvSpPr>
          <p:cNvPr id="3" name="Content Placeholder 2"/>
          <p:cNvSpPr>
            <a:spLocks noGrp="1"/>
          </p:cNvSpPr>
          <p:nvPr>
            <p:ph idx="1"/>
          </p:nvPr>
        </p:nvSpPr>
        <p:spPr/>
        <p:txBody>
          <a:bodyPr/>
          <a:lstStyle/>
          <a:p>
            <a:r>
              <a:rPr lang="en-US" dirty="0"/>
              <a:t>If ESSER is used for HVAC systems, 34 CFR § 75.616(c) requires the use of ASHRAE standards</a:t>
            </a:r>
          </a:p>
        </p:txBody>
      </p:sp>
    </p:spTree>
    <p:extLst>
      <p:ext uri="{BB962C8B-B14F-4D97-AF65-F5344CB8AC3E}">
        <p14:creationId xmlns:p14="http://schemas.microsoft.com/office/powerpoint/2010/main" val="190871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Bacon aka Prevailing Wage</a:t>
            </a:r>
          </a:p>
        </p:txBody>
      </p:sp>
      <p:sp>
        <p:nvSpPr>
          <p:cNvPr id="3" name="Content Placeholder 2"/>
          <p:cNvSpPr>
            <a:spLocks noGrp="1"/>
          </p:cNvSpPr>
          <p:nvPr>
            <p:ph idx="1"/>
          </p:nvPr>
        </p:nvSpPr>
        <p:spPr/>
        <p:txBody>
          <a:bodyPr/>
          <a:lstStyle/>
          <a:p>
            <a:r>
              <a:rPr lang="en-US" dirty="0"/>
              <a:t>The Davis-Bacon and Related Acts, apply to contractors and subcontractors performing on federally funded or assisted contracts in excess of $2,000 for the construction, alteration, or repair (including painting and decorating) of public buildings or public works. Davis-Bacon Act and Related Act contractors and subcontractors must pay their laborers and mechanics employed under the contract no less than the locally prevailing wages and fringe benefits for corresponding work on similar projects in the area.</a:t>
            </a:r>
          </a:p>
        </p:txBody>
      </p:sp>
    </p:spTree>
    <p:extLst>
      <p:ext uri="{BB962C8B-B14F-4D97-AF65-F5344CB8AC3E}">
        <p14:creationId xmlns:p14="http://schemas.microsoft.com/office/powerpoint/2010/main" val="1900645169"/>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2021-12-13T05:00:00+00:00</Publication_x0020_Date>
    <Audience1 xmlns="3a62de7d-ba57-4f43-9dae-9623ba637be0"/>
    <_dlc_DocId xmlns="3a62de7d-ba57-4f43-9dae-9623ba637be0">KYED-258-845</_dlc_DocId>
    <_dlc_DocIdUrl xmlns="3a62de7d-ba57-4f43-9dae-9623ba637be0">
      <Url>https://www.education.ky.gov/districts/fac/_layouts/15/DocIdRedir.aspx?ID=KYED-258-845</Url>
      <Description>KYED-258-845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0A06440-5BF2-4ADC-9361-3B789A59EC24}">
  <ds:schemaRefs>
    <ds:schemaRef ds:uri="http://schemas.microsoft.com/sharepoint/v3/contenttype/forms"/>
  </ds:schemaRefs>
</ds:datastoreItem>
</file>

<file path=customXml/itemProps2.xml><?xml version="1.0" encoding="utf-8"?>
<ds:datastoreItem xmlns:ds="http://schemas.openxmlformats.org/officeDocument/2006/customXml" ds:itemID="{60CAF8FA-C7A0-47E7-84CB-EEA2864F9F16}">
  <ds:schemaRefs>
    <ds:schemaRef ds:uri="http://schemas.microsoft.com/office/2006/documentManagement/types"/>
    <ds:schemaRef ds:uri="http://purl.org/dc/elements/1.1/"/>
    <ds:schemaRef ds:uri="http://schemas.microsoft.com/office/2006/metadata/properties"/>
    <ds:schemaRef ds:uri="9108b4d3-b254-45e6-b5c0-7be507fe21f1"/>
    <ds:schemaRef ds:uri="http://www.w3.org/XML/1998/namespace"/>
    <ds:schemaRef ds:uri="http://schemas.microsoft.com/office/infopath/2007/PartnerControls"/>
    <ds:schemaRef ds:uri="http://schemas.openxmlformats.org/package/2006/metadata/core-properties"/>
    <ds:schemaRef ds:uri="37bd94fd-c76a-4caa-af58-060d4ecfa158"/>
    <ds:schemaRef ds:uri="http://purl.org/dc/dcmitype/"/>
    <ds:schemaRef ds:uri="http://purl.org/dc/terms/"/>
  </ds:schemaRefs>
</ds:datastoreItem>
</file>

<file path=customXml/itemProps3.xml><?xml version="1.0" encoding="utf-8"?>
<ds:datastoreItem xmlns:ds="http://schemas.openxmlformats.org/officeDocument/2006/customXml" ds:itemID="{39C7DD4F-D6DF-4462-9F55-3EF01363C2EE}"/>
</file>

<file path=customXml/itemProps4.xml><?xml version="1.0" encoding="utf-8"?>
<ds:datastoreItem xmlns:ds="http://schemas.openxmlformats.org/officeDocument/2006/customXml" ds:itemID="{58B44A07-FB8C-4367-BD8D-3DD037BC806A}"/>
</file>

<file path=docProps/app.xml><?xml version="1.0" encoding="utf-8"?>
<Properties xmlns="http://schemas.openxmlformats.org/officeDocument/2006/extended-properties" xmlns:vt="http://schemas.openxmlformats.org/officeDocument/2006/docPropsVTypes">
  <Template>Default Theme</Template>
  <TotalTime>18666</TotalTime>
  <Words>716</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Franklin Gothic Book</vt:lpstr>
      <vt:lpstr>Franklin Gothic Medium</vt:lpstr>
      <vt:lpstr>KDE Main 2021</vt:lpstr>
      <vt:lpstr>ESSER and Construction</vt:lpstr>
      <vt:lpstr>Is construction and/or renovations allowed using ESSER funds? </vt:lpstr>
      <vt:lpstr>An update from USED </vt:lpstr>
      <vt:lpstr>What kinds of construction?</vt:lpstr>
      <vt:lpstr>New Construction</vt:lpstr>
      <vt:lpstr>Compliance</vt:lpstr>
      <vt:lpstr>More Compliance!</vt:lpstr>
      <vt:lpstr>And even more…. </vt:lpstr>
      <vt:lpstr>Davis Bacon aka Prevailing Wage</vt:lpstr>
      <vt:lpstr>Davis Bacon Resources</vt:lpstr>
      <vt:lpstr>KDE Facilities Review Process</vt:lpstr>
      <vt:lpstr>Some tips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Galloway, Patrick - Division of District Support</cp:lastModifiedBy>
  <cp:revision>40</cp:revision>
  <cp:lastPrinted>2021-10-14T17:12:01Z</cp:lastPrinted>
  <dcterms:created xsi:type="dcterms:W3CDTF">2021-09-10T13:54:36Z</dcterms:created>
  <dcterms:modified xsi:type="dcterms:W3CDTF">2021-12-13T20:54:33Z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33aebea8-7bd2-4198-8d08-692abf2feee0</vt:lpwstr>
  </property>
</Properties>
</file>