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34.xml" ContentType="application/vnd.openxmlformats-officedocument.presentationml.slide+xml"/>
  <Override PartName="/ppt/slides/slide46.xml" ContentType="application/vnd.openxmlformats-officedocument.presentationml.slide+xml"/>
  <Override PartName="/ppt/slides/slide24.xml" ContentType="application/vnd.openxmlformats-officedocument.presentationml.slide+xml"/>
  <Override PartName="/customXml/itemProps1.xml" ContentType="application/vnd.openxmlformats-officedocument.customXmlProperties+xml"/>
  <Override PartName="/ppt/notesMasters/notesMaster1.xml" ContentType="application/vnd.openxmlformats-officedocument.presentationml.notesMaster+xml"/>
  <Override PartName="/customXml/itemProps2.xml" ContentType="application/vnd.openxmlformats-officedocument.customXmlProperties+xml"/>
  <Override PartName="/ppt/presentation.xml" ContentType="application/vnd.openxmlformats-officedocument.presentationml.presentation.main+xml"/>
  <Override PartName="/customXml/itemProps3.xml" ContentType="application/vnd.openxmlformats-officedocument.customXmlProperties+xml"/>
  <Override PartName="/ppt/revisionInfo.xml" ContentType="application/vnd.ms-powerpoint.revisioninfo+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s/slide25.xml" ContentType="application/vnd.openxmlformats-officedocument.presentationml.slide+xml"/>
  <Override PartName="/ppt/slides/slide33.xml" ContentType="application/vnd.openxmlformats-officedocument.presentationml.slide+xml"/>
  <Override PartName="/ppt/changesInfos/changesInfo1.xml" ContentType="application/vnd.ms-powerpoint.changesinfo+xml"/>
  <Override PartName="/ppt/commentAuthors.xml" ContentType="application/vnd.openxmlformats-officedocument.presentationml.comme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slides/slide48.xml" ContentType="application/vnd.openxmlformats-officedocument.presentationml.slide+xml"/>
  <Override PartName="/ppt/diagrams/layout1.xml" ContentType="application/vnd.openxmlformats-officedocument.drawingml.diagramLayout+xml"/>
  <Override PartName="/ppt/diagrams/quickStyle1.xml" ContentType="application/vnd.openxmlformats-officedocument.drawingml.diagramStyle+xml"/>
  <Override PartName="/ppt/slides/slide29.xml" ContentType="application/vnd.openxmlformats-officedocument.presentationml.slide+xml"/>
  <Override PartName="/ppt/notesSlides/notesSlide1.xml" ContentType="application/vnd.openxmlformats-officedocument.presentationml.notesSlide+xml"/>
  <Override PartName="/ppt/slides/slide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Layouts/slideLayout8.xml" ContentType="application/vnd.openxmlformats-officedocument.presentationml.slideLayout+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2.xml" ContentType="application/vnd.openxmlformats-officedocument.presentationml.slideLayout+xml"/>
  <Override PartName="/ppt/slides/slide16.xml" ContentType="application/vnd.openxmlformats-officedocument.presentationml.slide+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10.xml" ContentType="application/vnd.openxmlformats-officedocument.presentationml.slideLayout+xml"/>
  <Override PartName="/ppt/slides/slide14.xml" ContentType="application/vnd.openxmlformats-officedocument.presentationml.slide+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s/slide15.xml" ContentType="application/vnd.openxmlformats-officedocument.presentationml.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40.xml" ContentType="application/vnd.openxmlformats-officedocument.presentationml.slide+xml"/>
  <Override PartName="/ppt/slides/slide37.xml" ContentType="application/vnd.openxmlformats-officedocument.presentationml.slide+xml"/>
  <Override PartName="/ppt/slides/slide1.xml" ContentType="application/vnd.openxmlformats-officedocument.presentationml.slide+xml"/>
  <Override PartName="/ppt/slides/slide27.xml" ContentType="application/vnd.openxmlformats-officedocument.presentationml.slide+xml"/>
  <Override PartName="/ppt/theme/theme1.xml" ContentType="application/vnd.openxmlformats-officedocument.theme+xml"/>
  <Override PartName="/ppt/slides/slide21.xml" ContentType="application/vnd.openxmlformats-officedocument.presentationml.slide+xml"/>
  <Override PartName="/ppt/slides/slide6.xml" ContentType="application/vnd.openxmlformats-officedocument.presentationml.slide+xml"/>
  <Override PartName="/ppt/slides/slide47.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6.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2.xml" ContentType="application/vnd.openxmlformats-officedocument.theme+xml"/>
  <Override PartName="/ppt/viewProps.xml" ContentType="application/vnd.openxmlformats-officedocument.presentationml.viewProp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3"/>
  </p:notesMasterIdLst>
  <p:sldIdLst>
    <p:sldId id="499" r:id="rId5"/>
    <p:sldId id="434" r:id="rId6"/>
    <p:sldId id="261" r:id="rId7"/>
    <p:sldId id="272" r:id="rId8"/>
    <p:sldId id="275" r:id="rId9"/>
    <p:sldId id="269" r:id="rId10"/>
    <p:sldId id="267" r:id="rId11"/>
    <p:sldId id="270" r:id="rId12"/>
    <p:sldId id="271" r:id="rId13"/>
    <p:sldId id="263" r:id="rId14"/>
    <p:sldId id="459" r:id="rId15"/>
    <p:sldId id="358" r:id="rId16"/>
    <p:sldId id="277" r:id="rId17"/>
    <p:sldId id="502" r:id="rId18"/>
    <p:sldId id="264" r:id="rId19"/>
    <p:sldId id="503" r:id="rId20"/>
    <p:sldId id="278" r:id="rId21"/>
    <p:sldId id="276" r:id="rId22"/>
    <p:sldId id="279" r:id="rId23"/>
    <p:sldId id="280" r:id="rId24"/>
    <p:sldId id="281" r:id="rId25"/>
    <p:sldId id="290" r:id="rId26"/>
    <p:sldId id="526" r:id="rId27"/>
    <p:sldId id="289" r:id="rId28"/>
    <p:sldId id="295" r:id="rId29"/>
    <p:sldId id="314" r:id="rId30"/>
    <p:sldId id="284" r:id="rId31"/>
    <p:sldId id="519" r:id="rId32"/>
    <p:sldId id="285" r:id="rId33"/>
    <p:sldId id="505" r:id="rId34"/>
    <p:sldId id="293" r:id="rId35"/>
    <p:sldId id="294" r:id="rId36"/>
    <p:sldId id="297" r:id="rId37"/>
    <p:sldId id="500" r:id="rId38"/>
    <p:sldId id="501" r:id="rId39"/>
    <p:sldId id="504" r:id="rId40"/>
    <p:sldId id="507" r:id="rId41"/>
    <p:sldId id="508" r:id="rId42"/>
    <p:sldId id="524" r:id="rId43"/>
    <p:sldId id="520" r:id="rId44"/>
    <p:sldId id="525" r:id="rId45"/>
    <p:sldId id="509" r:id="rId46"/>
    <p:sldId id="506" r:id="rId47"/>
    <p:sldId id="523" r:id="rId48"/>
    <p:sldId id="522" r:id="rId49"/>
    <p:sldId id="521" r:id="rId50"/>
    <p:sldId id="292" r:id="rId51"/>
    <p:sldId id="296"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urner, Rosalind - Division of Communications" initials="TR-DoC" lastIdx="9" clrIdx="0">
    <p:extLst>
      <p:ext uri="{19B8F6BF-5375-455C-9EA6-DF929625EA0E}">
        <p15:presenceInfo xmlns:p15="http://schemas.microsoft.com/office/powerpoint/2012/main" userId="S::rosalind.turner@education.ky.gov::7c9c7ca7-1d99-46ec-ad67-a660f1da40f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D6D6D"/>
    <a:srgbClr val="A0A0A0"/>
    <a:srgbClr val="007780"/>
    <a:srgbClr val="1026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0D2D14-031D-4C4B-A9C7-1CB9992362E3}" v="2" dt="2026-09-24T11:54:39.8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5" autoAdjust="0"/>
    <p:restoredTop sz="95226" autoAdjust="0"/>
  </p:normalViewPr>
  <p:slideViewPr>
    <p:cSldViewPr snapToGrid="0" snapToObjects="1">
      <p:cViewPr varScale="1">
        <p:scale>
          <a:sx n="78" d="100"/>
          <a:sy n="78" d="100"/>
        </p:scale>
        <p:origin x="936" y="72"/>
      </p:cViewPr>
      <p:guideLst/>
    </p:cSldViewPr>
  </p:slideViewPr>
  <p:outlineViewPr>
    <p:cViewPr>
      <p:scale>
        <a:sx n="33" d="100"/>
        <a:sy n="33" d="100"/>
      </p:scale>
      <p:origin x="0" y="-159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customXml" Target="../customXml/item4.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lbert, John - Division of District Support" userId="42477b55-f449-4e75-a34e-6fc3d9c97338" providerId="ADAL" clId="{B2CEBF17-EF5C-4DF7-BB35-DAD2789C9743}"/>
    <pc:docChg chg="custSel addSld modSld sldOrd">
      <pc:chgData name="Gilbert, John - Division of District Support" userId="42477b55-f449-4e75-a34e-6fc3d9c97338" providerId="ADAL" clId="{B2CEBF17-EF5C-4DF7-BB35-DAD2789C9743}" dt="2026-09-24T12:43:10.977" v="240" actId="27636"/>
      <pc:docMkLst>
        <pc:docMk/>
      </pc:docMkLst>
      <pc:sldChg chg="modSp mod">
        <pc:chgData name="Gilbert, John - Division of District Support" userId="42477b55-f449-4e75-a34e-6fc3d9c97338" providerId="ADAL" clId="{B2CEBF17-EF5C-4DF7-BB35-DAD2789C9743}" dt="2026-09-24T11:55:22.919" v="232" actId="20577"/>
        <pc:sldMkLst>
          <pc:docMk/>
          <pc:sldMk cId="1116639741" sldId="261"/>
        </pc:sldMkLst>
        <pc:spChg chg="mod">
          <ac:chgData name="Gilbert, John - Division of District Support" userId="42477b55-f449-4e75-a34e-6fc3d9c97338" providerId="ADAL" clId="{B2CEBF17-EF5C-4DF7-BB35-DAD2789C9743}" dt="2026-09-24T11:55:22.919" v="232" actId="20577"/>
          <ac:spMkLst>
            <pc:docMk/>
            <pc:sldMk cId="1116639741" sldId="261"/>
            <ac:spMk id="3" creationId="{EDE3305C-50AD-4EB7-8318-1175863DDE34}"/>
          </ac:spMkLst>
        </pc:spChg>
      </pc:sldChg>
      <pc:sldChg chg="modSp">
        <pc:chgData name="Gilbert, John - Division of District Support" userId="42477b55-f449-4e75-a34e-6fc3d9c97338" providerId="ADAL" clId="{B2CEBF17-EF5C-4DF7-BB35-DAD2789C9743}" dt="2026-09-22T18:03:19.957" v="1"/>
        <pc:sldMkLst>
          <pc:docMk/>
          <pc:sldMk cId="1043185073" sldId="271"/>
        </pc:sldMkLst>
        <pc:spChg chg="mod">
          <ac:chgData name="Gilbert, John - Division of District Support" userId="42477b55-f449-4e75-a34e-6fc3d9c97338" providerId="ADAL" clId="{B2CEBF17-EF5C-4DF7-BB35-DAD2789C9743}" dt="2026-09-22T18:03:19.957" v="1"/>
          <ac:spMkLst>
            <pc:docMk/>
            <pc:sldMk cId="1043185073" sldId="271"/>
            <ac:spMk id="3" creationId="{EA89953B-03F5-4196-B3BB-CB2192F023E7}"/>
          </ac:spMkLst>
        </pc:spChg>
      </pc:sldChg>
      <pc:sldChg chg="mod modShow">
        <pc:chgData name="Gilbert, John - Division of District Support" userId="42477b55-f449-4e75-a34e-6fc3d9c97338" providerId="ADAL" clId="{B2CEBF17-EF5C-4DF7-BB35-DAD2789C9743}" dt="2026-09-24T11:58:50.680" v="237" actId="729"/>
        <pc:sldMkLst>
          <pc:docMk/>
          <pc:sldMk cId="258220517" sldId="278"/>
        </pc:sldMkLst>
      </pc:sldChg>
      <pc:sldChg chg="mod modShow">
        <pc:chgData name="Gilbert, John - Division of District Support" userId="42477b55-f449-4e75-a34e-6fc3d9c97338" providerId="ADAL" clId="{B2CEBF17-EF5C-4DF7-BB35-DAD2789C9743}" dt="2026-09-24T12:02:53.722" v="238" actId="729"/>
        <pc:sldMkLst>
          <pc:docMk/>
          <pc:sldMk cId="2661164128" sldId="280"/>
        </pc:sldMkLst>
      </pc:sldChg>
      <pc:sldChg chg="mod modShow">
        <pc:chgData name="Gilbert, John - Division of District Support" userId="42477b55-f449-4e75-a34e-6fc3d9c97338" providerId="ADAL" clId="{B2CEBF17-EF5C-4DF7-BB35-DAD2789C9743}" dt="2026-09-24T12:02:53.722" v="238" actId="729"/>
        <pc:sldMkLst>
          <pc:docMk/>
          <pc:sldMk cId="3312205326" sldId="281"/>
        </pc:sldMkLst>
      </pc:sldChg>
      <pc:sldChg chg="ord">
        <pc:chgData name="Gilbert, John - Division of District Support" userId="42477b55-f449-4e75-a34e-6fc3d9c97338" providerId="ADAL" clId="{B2CEBF17-EF5C-4DF7-BB35-DAD2789C9743}" dt="2026-09-22T19:48:13.309" v="6"/>
        <pc:sldMkLst>
          <pc:docMk/>
          <pc:sldMk cId="2080252310" sldId="284"/>
        </pc:sldMkLst>
      </pc:sldChg>
      <pc:sldChg chg="mod modShow">
        <pc:chgData name="Gilbert, John - Division of District Support" userId="42477b55-f449-4e75-a34e-6fc3d9c97338" providerId="ADAL" clId="{B2CEBF17-EF5C-4DF7-BB35-DAD2789C9743}" dt="2026-09-24T11:56:18.049" v="233" actId="729"/>
        <pc:sldMkLst>
          <pc:docMk/>
          <pc:sldMk cId="3398341232" sldId="285"/>
        </pc:sldMkLst>
      </pc:sldChg>
      <pc:sldChg chg="ord">
        <pc:chgData name="Gilbert, John - Division of District Support" userId="42477b55-f449-4e75-a34e-6fc3d9c97338" providerId="ADAL" clId="{B2CEBF17-EF5C-4DF7-BB35-DAD2789C9743}" dt="2026-09-24T11:39:07.483" v="95"/>
        <pc:sldMkLst>
          <pc:docMk/>
          <pc:sldMk cId="2357618006" sldId="290"/>
        </pc:sldMkLst>
      </pc:sldChg>
      <pc:sldChg chg="modSp mod">
        <pc:chgData name="Gilbert, John - Division of District Support" userId="42477b55-f449-4e75-a34e-6fc3d9c97338" providerId="ADAL" clId="{B2CEBF17-EF5C-4DF7-BB35-DAD2789C9743}" dt="2026-09-24T11:53:21.954" v="212" actId="20577"/>
        <pc:sldMkLst>
          <pc:docMk/>
          <pc:sldMk cId="3374819567" sldId="296"/>
        </pc:sldMkLst>
        <pc:spChg chg="mod">
          <ac:chgData name="Gilbert, John - Division of District Support" userId="42477b55-f449-4e75-a34e-6fc3d9c97338" providerId="ADAL" clId="{B2CEBF17-EF5C-4DF7-BB35-DAD2789C9743}" dt="2026-09-24T11:53:21.954" v="212" actId="20577"/>
          <ac:spMkLst>
            <pc:docMk/>
            <pc:sldMk cId="3374819567" sldId="296"/>
            <ac:spMk id="4" creationId="{F3E465F9-A9D6-4556-981A-D34F2AE49706}"/>
          </ac:spMkLst>
        </pc:spChg>
      </pc:sldChg>
      <pc:sldChg chg="ord">
        <pc:chgData name="Gilbert, John - Division of District Support" userId="42477b55-f449-4e75-a34e-6fc3d9c97338" providerId="ADAL" clId="{B2CEBF17-EF5C-4DF7-BB35-DAD2789C9743}" dt="2026-09-22T19:49:13.101" v="9"/>
        <pc:sldMkLst>
          <pc:docMk/>
          <pc:sldMk cId="3291504442" sldId="314"/>
        </pc:sldMkLst>
      </pc:sldChg>
      <pc:sldChg chg="add">
        <pc:chgData name="Gilbert, John - Division of District Support" userId="42477b55-f449-4e75-a34e-6fc3d9c97338" providerId="ADAL" clId="{B2CEBF17-EF5C-4DF7-BB35-DAD2789C9743}" dt="2026-09-22T19:37:16.410" v="2"/>
        <pc:sldMkLst>
          <pc:docMk/>
          <pc:sldMk cId="2424196774" sldId="358"/>
        </pc:sldMkLst>
      </pc:sldChg>
      <pc:sldChg chg="add">
        <pc:chgData name="Gilbert, John - Division of District Support" userId="42477b55-f449-4e75-a34e-6fc3d9c97338" providerId="ADAL" clId="{B2CEBF17-EF5C-4DF7-BB35-DAD2789C9743}" dt="2026-09-24T11:54:03.629" v="213"/>
        <pc:sldMkLst>
          <pc:docMk/>
          <pc:sldMk cId="925897400" sldId="434"/>
        </pc:sldMkLst>
      </pc:sldChg>
      <pc:sldChg chg="add ord">
        <pc:chgData name="Gilbert, John - Division of District Support" userId="42477b55-f449-4e75-a34e-6fc3d9c97338" providerId="ADAL" clId="{B2CEBF17-EF5C-4DF7-BB35-DAD2789C9743}" dt="2026-09-22T19:43:45.855" v="3"/>
        <pc:sldMkLst>
          <pc:docMk/>
          <pc:sldMk cId="2277963087" sldId="459"/>
        </pc:sldMkLst>
      </pc:sldChg>
      <pc:sldChg chg="mod modShow">
        <pc:chgData name="Gilbert, John - Division of District Support" userId="42477b55-f449-4e75-a34e-6fc3d9c97338" providerId="ADAL" clId="{B2CEBF17-EF5C-4DF7-BB35-DAD2789C9743}" dt="2026-09-24T11:40:23.237" v="96" actId="729"/>
        <pc:sldMkLst>
          <pc:docMk/>
          <pc:sldMk cId="1068355386" sldId="500"/>
        </pc:sldMkLst>
      </pc:sldChg>
      <pc:sldChg chg="mod modShow">
        <pc:chgData name="Gilbert, John - Division of District Support" userId="42477b55-f449-4e75-a34e-6fc3d9c97338" providerId="ADAL" clId="{B2CEBF17-EF5C-4DF7-BB35-DAD2789C9743}" dt="2026-09-24T11:40:23.237" v="96" actId="729"/>
        <pc:sldMkLst>
          <pc:docMk/>
          <pc:sldMk cId="3741353393" sldId="501"/>
        </pc:sldMkLst>
      </pc:sldChg>
      <pc:sldChg chg="add">
        <pc:chgData name="Gilbert, John - Division of District Support" userId="42477b55-f449-4e75-a34e-6fc3d9c97338" providerId="ADAL" clId="{B2CEBF17-EF5C-4DF7-BB35-DAD2789C9743}" dt="2026-09-22T18:01:03.570" v="0"/>
        <pc:sldMkLst>
          <pc:docMk/>
          <pc:sldMk cId="2641362252" sldId="504"/>
        </pc:sldMkLst>
      </pc:sldChg>
      <pc:sldChg chg="modSp add mod ord">
        <pc:chgData name="Gilbert, John - Division of District Support" userId="42477b55-f449-4e75-a34e-6fc3d9c97338" providerId="ADAL" clId="{B2CEBF17-EF5C-4DF7-BB35-DAD2789C9743}" dt="2026-09-24T12:43:10.977" v="240" actId="27636"/>
        <pc:sldMkLst>
          <pc:docMk/>
          <pc:sldMk cId="3672670237" sldId="505"/>
        </pc:sldMkLst>
        <pc:spChg chg="mod">
          <ac:chgData name="Gilbert, John - Division of District Support" userId="42477b55-f449-4e75-a34e-6fc3d9c97338" providerId="ADAL" clId="{B2CEBF17-EF5C-4DF7-BB35-DAD2789C9743}" dt="2026-09-24T11:38:15.974" v="93" actId="20577"/>
          <ac:spMkLst>
            <pc:docMk/>
            <pc:sldMk cId="3672670237" sldId="505"/>
            <ac:spMk id="2" creationId="{0F8A31A2-909A-909F-9599-B7E220EA2EEE}"/>
          </ac:spMkLst>
        </pc:spChg>
        <pc:spChg chg="mod">
          <ac:chgData name="Gilbert, John - Division of District Support" userId="42477b55-f449-4e75-a34e-6fc3d9c97338" providerId="ADAL" clId="{B2CEBF17-EF5C-4DF7-BB35-DAD2789C9743}" dt="2026-09-24T12:43:10.977" v="240" actId="27636"/>
          <ac:spMkLst>
            <pc:docMk/>
            <pc:sldMk cId="3672670237" sldId="505"/>
            <ac:spMk id="4" creationId="{FBC4CB0D-D9F5-A198-C711-81BA9311022E}"/>
          </ac:spMkLst>
        </pc:spChg>
      </pc:sldChg>
      <pc:sldChg chg="add">
        <pc:chgData name="Gilbert, John - Division of District Support" userId="42477b55-f449-4e75-a34e-6fc3d9c97338" providerId="ADAL" clId="{B2CEBF17-EF5C-4DF7-BB35-DAD2789C9743}" dt="2026-09-22T18:01:03.570" v="0"/>
        <pc:sldMkLst>
          <pc:docMk/>
          <pc:sldMk cId="2329445862" sldId="506"/>
        </pc:sldMkLst>
      </pc:sldChg>
      <pc:sldChg chg="modSp add mod">
        <pc:chgData name="Gilbert, John - Division of District Support" userId="42477b55-f449-4e75-a34e-6fc3d9c97338" providerId="ADAL" clId="{B2CEBF17-EF5C-4DF7-BB35-DAD2789C9743}" dt="2026-09-24T11:50:22.644" v="211" actId="20577"/>
        <pc:sldMkLst>
          <pc:docMk/>
          <pc:sldMk cId="1495982251" sldId="507"/>
        </pc:sldMkLst>
        <pc:spChg chg="mod">
          <ac:chgData name="Gilbert, John - Division of District Support" userId="42477b55-f449-4e75-a34e-6fc3d9c97338" providerId="ADAL" clId="{B2CEBF17-EF5C-4DF7-BB35-DAD2789C9743}" dt="2026-09-24T11:50:22.644" v="211" actId="20577"/>
          <ac:spMkLst>
            <pc:docMk/>
            <pc:sldMk cId="1495982251" sldId="507"/>
            <ac:spMk id="4" creationId="{8BCB6BF8-431E-59A4-D333-6AF6AB7BAEFD}"/>
          </ac:spMkLst>
        </pc:spChg>
      </pc:sldChg>
      <pc:sldChg chg="add">
        <pc:chgData name="Gilbert, John - Division of District Support" userId="42477b55-f449-4e75-a34e-6fc3d9c97338" providerId="ADAL" clId="{B2CEBF17-EF5C-4DF7-BB35-DAD2789C9743}" dt="2026-09-22T18:01:03.570" v="0"/>
        <pc:sldMkLst>
          <pc:docMk/>
          <pc:sldMk cId="699266176" sldId="508"/>
        </pc:sldMkLst>
      </pc:sldChg>
      <pc:sldChg chg="add ord">
        <pc:chgData name="Gilbert, John - Division of District Support" userId="42477b55-f449-4e75-a34e-6fc3d9c97338" providerId="ADAL" clId="{B2CEBF17-EF5C-4DF7-BB35-DAD2789C9743}" dt="2026-09-22T20:05:31.468" v="13"/>
        <pc:sldMkLst>
          <pc:docMk/>
          <pc:sldMk cId="4186089202" sldId="509"/>
        </pc:sldMkLst>
      </pc:sldChg>
      <pc:sldChg chg="modSp add mod ord">
        <pc:chgData name="Gilbert, John - Division of District Support" userId="42477b55-f449-4e75-a34e-6fc3d9c97338" providerId="ADAL" clId="{B2CEBF17-EF5C-4DF7-BB35-DAD2789C9743}" dt="2026-09-24T11:36:13.826" v="17" actId="20577"/>
        <pc:sldMkLst>
          <pc:docMk/>
          <pc:sldMk cId="2172278424" sldId="519"/>
        </pc:sldMkLst>
        <pc:spChg chg="mod">
          <ac:chgData name="Gilbert, John - Division of District Support" userId="42477b55-f449-4e75-a34e-6fc3d9c97338" providerId="ADAL" clId="{B2CEBF17-EF5C-4DF7-BB35-DAD2789C9743}" dt="2026-09-24T11:36:13.826" v="17" actId="20577"/>
          <ac:spMkLst>
            <pc:docMk/>
            <pc:sldMk cId="2172278424" sldId="519"/>
            <ac:spMk id="2" creationId="{B2B5E26D-48D9-689D-A316-2D7D19D08B43}"/>
          </ac:spMkLst>
        </pc:spChg>
      </pc:sldChg>
      <pc:sldChg chg="add">
        <pc:chgData name="Gilbert, John - Division of District Support" userId="42477b55-f449-4e75-a34e-6fc3d9c97338" providerId="ADAL" clId="{B2CEBF17-EF5C-4DF7-BB35-DAD2789C9743}" dt="2026-09-22T18:01:03.570" v="0"/>
        <pc:sldMkLst>
          <pc:docMk/>
          <pc:sldMk cId="2470314646" sldId="520"/>
        </pc:sldMkLst>
      </pc:sldChg>
      <pc:sldChg chg="add">
        <pc:chgData name="Gilbert, John - Division of District Support" userId="42477b55-f449-4e75-a34e-6fc3d9c97338" providerId="ADAL" clId="{B2CEBF17-EF5C-4DF7-BB35-DAD2789C9743}" dt="2026-09-22T18:01:03.570" v="0"/>
        <pc:sldMkLst>
          <pc:docMk/>
          <pc:sldMk cId="2968201871" sldId="521"/>
        </pc:sldMkLst>
      </pc:sldChg>
      <pc:sldChg chg="add">
        <pc:chgData name="Gilbert, John - Division of District Support" userId="42477b55-f449-4e75-a34e-6fc3d9c97338" providerId="ADAL" clId="{B2CEBF17-EF5C-4DF7-BB35-DAD2789C9743}" dt="2026-09-22T18:01:03.570" v="0"/>
        <pc:sldMkLst>
          <pc:docMk/>
          <pc:sldMk cId="2007089780" sldId="522"/>
        </pc:sldMkLst>
      </pc:sldChg>
      <pc:sldChg chg="modSp add mod">
        <pc:chgData name="Gilbert, John - Division of District Support" userId="42477b55-f449-4e75-a34e-6fc3d9c97338" providerId="ADAL" clId="{B2CEBF17-EF5C-4DF7-BB35-DAD2789C9743}" dt="2026-09-24T11:56:42.620" v="236" actId="20577"/>
        <pc:sldMkLst>
          <pc:docMk/>
          <pc:sldMk cId="1292796560" sldId="523"/>
        </pc:sldMkLst>
        <pc:spChg chg="mod">
          <ac:chgData name="Gilbert, John - Division of District Support" userId="42477b55-f449-4e75-a34e-6fc3d9c97338" providerId="ADAL" clId="{B2CEBF17-EF5C-4DF7-BB35-DAD2789C9743}" dt="2026-09-24T11:56:42.620" v="236" actId="20577"/>
          <ac:spMkLst>
            <pc:docMk/>
            <pc:sldMk cId="1292796560" sldId="523"/>
            <ac:spMk id="4" creationId="{99B7C073-8739-2786-A718-AE25AFA9CC1C}"/>
          </ac:spMkLst>
        </pc:spChg>
      </pc:sldChg>
      <pc:sldChg chg="add">
        <pc:chgData name="Gilbert, John - Division of District Support" userId="42477b55-f449-4e75-a34e-6fc3d9c97338" providerId="ADAL" clId="{B2CEBF17-EF5C-4DF7-BB35-DAD2789C9743}" dt="2026-09-22T18:01:03.570" v="0"/>
        <pc:sldMkLst>
          <pc:docMk/>
          <pc:sldMk cId="2180256728" sldId="524"/>
        </pc:sldMkLst>
      </pc:sldChg>
      <pc:sldChg chg="add">
        <pc:chgData name="Gilbert, John - Division of District Support" userId="42477b55-f449-4e75-a34e-6fc3d9c97338" providerId="ADAL" clId="{B2CEBF17-EF5C-4DF7-BB35-DAD2789C9743}" dt="2026-09-22T18:01:03.570" v="0"/>
        <pc:sldMkLst>
          <pc:docMk/>
          <pc:sldMk cId="3918913669" sldId="525"/>
        </pc:sldMkLst>
      </pc:sldChg>
      <pc:sldChg chg="add ord">
        <pc:chgData name="Gilbert, John - Division of District Support" userId="42477b55-f449-4e75-a34e-6fc3d9c97338" providerId="ADAL" clId="{B2CEBF17-EF5C-4DF7-BB35-DAD2789C9743}" dt="2026-09-24T11:39:07.483" v="95"/>
        <pc:sldMkLst>
          <pc:docMk/>
          <pc:sldMk cId="2225006593" sldId="52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E31169-C75F-4444-9C15-CC55112A15B3}" type="doc">
      <dgm:prSet loTypeId="urn:microsoft.com/office/officeart/2005/8/layout/cycle3" loCatId="cycle" qsTypeId="urn:microsoft.com/office/officeart/2005/8/quickstyle/simple1#3" qsCatId="simple" csTypeId="urn:microsoft.com/office/officeart/2005/8/colors/accent0_3#3" csCatId="mainScheme" phldr="1"/>
      <dgm:spPr/>
      <dgm:t>
        <a:bodyPr/>
        <a:lstStyle/>
        <a:p>
          <a:endParaRPr lang="en-US"/>
        </a:p>
      </dgm:t>
    </dgm:pt>
    <dgm:pt modelId="{2F15CE21-31CD-4293-B894-B2B3580B9BF2}">
      <dgm:prSet phldrT="[Text]" custT="1"/>
      <dgm:spPr>
        <a:solidFill>
          <a:srgbClr val="007780"/>
        </a:solidFill>
      </dgm:spPr>
      <dgm:t>
        <a:bodyPr/>
        <a:lstStyle/>
        <a:p>
          <a:r>
            <a:rPr lang="en-US" sz="1400" b="1" dirty="0">
              <a:latin typeface="Aptos" panose="020B0004020202020204" pitchFamily="34" charset="0"/>
            </a:rPr>
            <a:t>District: Request start up of DFP</a:t>
          </a:r>
        </a:p>
      </dgm:t>
    </dgm:pt>
    <dgm:pt modelId="{639B6425-6A73-4CAC-905A-D9A83B23CD80}" type="parTrans" cxnId="{81AAE82D-AC6F-4B1E-B42C-43508C243A47}">
      <dgm:prSet/>
      <dgm:spPr/>
      <dgm:t>
        <a:bodyPr/>
        <a:lstStyle/>
        <a:p>
          <a:endParaRPr lang="en-US" sz="900"/>
        </a:p>
      </dgm:t>
    </dgm:pt>
    <dgm:pt modelId="{0E2D9262-6BC4-48F8-82C9-73C9E7DDEF15}" type="sibTrans" cxnId="{81AAE82D-AC6F-4B1E-B42C-43508C243A47}">
      <dgm:prSet/>
      <dgm:spPr>
        <a:solidFill>
          <a:srgbClr val="102649"/>
        </a:solidFill>
      </dgm:spPr>
      <dgm:t>
        <a:bodyPr/>
        <a:lstStyle/>
        <a:p>
          <a:endParaRPr lang="en-US" sz="900"/>
        </a:p>
      </dgm:t>
    </dgm:pt>
    <dgm:pt modelId="{50294EB7-002B-4185-9227-9EB13FE01FDD}">
      <dgm:prSet phldrT="[Text]" custT="1"/>
      <dgm:spPr>
        <a:solidFill>
          <a:srgbClr val="007780"/>
        </a:solidFill>
      </dgm:spPr>
      <dgm:t>
        <a:bodyPr/>
        <a:lstStyle/>
        <a:p>
          <a:r>
            <a:rPr lang="en-US" sz="1400" b="1" dirty="0">
              <a:latin typeface="Aptos" panose="020B0004020202020204" pitchFamily="34" charset="0"/>
            </a:rPr>
            <a:t>LPC selections and Assessments completed</a:t>
          </a:r>
        </a:p>
      </dgm:t>
    </dgm:pt>
    <dgm:pt modelId="{9922BC44-1B46-49C3-B7C2-947CE087639B}" type="parTrans" cxnId="{D0324D6B-CF1F-4BF0-BA6F-AF3DA90BB002}">
      <dgm:prSet/>
      <dgm:spPr/>
      <dgm:t>
        <a:bodyPr/>
        <a:lstStyle/>
        <a:p>
          <a:endParaRPr lang="en-US" sz="900"/>
        </a:p>
      </dgm:t>
    </dgm:pt>
    <dgm:pt modelId="{2E251DE2-481F-444F-92E9-4BC1C3AA55A9}" type="sibTrans" cxnId="{D0324D6B-CF1F-4BF0-BA6F-AF3DA90BB002}">
      <dgm:prSet/>
      <dgm:spPr/>
      <dgm:t>
        <a:bodyPr/>
        <a:lstStyle/>
        <a:p>
          <a:endParaRPr lang="en-US" sz="900"/>
        </a:p>
      </dgm:t>
    </dgm:pt>
    <dgm:pt modelId="{97E533B5-12AB-411A-AE3A-5B73DD97B03A}">
      <dgm:prSet phldrT="[Text]" custT="1"/>
      <dgm:spPr>
        <a:solidFill>
          <a:srgbClr val="007780"/>
        </a:solidFill>
      </dgm:spPr>
      <dgm:t>
        <a:bodyPr/>
        <a:lstStyle/>
        <a:p>
          <a:r>
            <a:rPr lang="en-US" sz="1400" b="1" dirty="0">
              <a:latin typeface="Aptos" panose="020B0004020202020204" pitchFamily="34" charset="0"/>
            </a:rPr>
            <a:t>LPC Meeting  / Public Forum #1 to select chair/vice chair &amp; view orientation</a:t>
          </a:r>
        </a:p>
      </dgm:t>
    </dgm:pt>
    <dgm:pt modelId="{9349A176-2027-4A6D-9167-0953E579946A}" type="parTrans" cxnId="{0E82ED54-C92E-4613-9106-B7A4E69A63E5}">
      <dgm:prSet/>
      <dgm:spPr/>
      <dgm:t>
        <a:bodyPr/>
        <a:lstStyle/>
        <a:p>
          <a:endParaRPr lang="en-US" sz="900"/>
        </a:p>
      </dgm:t>
    </dgm:pt>
    <dgm:pt modelId="{6D7B1256-B69E-45D7-B06A-F1716A79616E}" type="sibTrans" cxnId="{0E82ED54-C92E-4613-9106-B7A4E69A63E5}">
      <dgm:prSet/>
      <dgm:spPr/>
      <dgm:t>
        <a:bodyPr/>
        <a:lstStyle/>
        <a:p>
          <a:endParaRPr lang="en-US" sz="900"/>
        </a:p>
      </dgm:t>
    </dgm:pt>
    <dgm:pt modelId="{DD3BC61E-D59F-4E57-B09F-E509BE4330E4}">
      <dgm:prSet phldrT="[Text]" custT="1"/>
      <dgm:spPr>
        <a:solidFill>
          <a:srgbClr val="007780"/>
        </a:solidFill>
      </dgm:spPr>
      <dgm:t>
        <a:bodyPr/>
        <a:lstStyle/>
        <a:p>
          <a:r>
            <a:rPr lang="en-US" sz="1400" b="1" dirty="0">
              <a:latin typeface="Aptos" panose="020B0004020202020204" pitchFamily="34" charset="0"/>
            </a:rPr>
            <a:t>LPC Meeting / Public Forum #2 to draft a DFP </a:t>
          </a:r>
        </a:p>
      </dgm:t>
    </dgm:pt>
    <dgm:pt modelId="{E484FB2E-8958-4261-BBF8-D81175A02A9A}" type="parTrans" cxnId="{BA7E8944-0AC8-4FC1-9C88-66D84C347E5F}">
      <dgm:prSet/>
      <dgm:spPr/>
      <dgm:t>
        <a:bodyPr/>
        <a:lstStyle/>
        <a:p>
          <a:endParaRPr lang="en-US" sz="900"/>
        </a:p>
      </dgm:t>
    </dgm:pt>
    <dgm:pt modelId="{B44BAD79-C9B5-40A5-8B28-6A43E8F928B1}" type="sibTrans" cxnId="{BA7E8944-0AC8-4FC1-9C88-66D84C347E5F}">
      <dgm:prSet/>
      <dgm:spPr/>
      <dgm:t>
        <a:bodyPr/>
        <a:lstStyle/>
        <a:p>
          <a:endParaRPr lang="en-US" sz="900"/>
        </a:p>
      </dgm:t>
    </dgm:pt>
    <dgm:pt modelId="{1850DCCB-3F57-4743-A68D-4BF70915CC1C}">
      <dgm:prSet phldrT="[Text]" custT="1"/>
      <dgm:spPr>
        <a:solidFill>
          <a:srgbClr val="007780"/>
        </a:solidFill>
      </dgm:spPr>
      <dgm:t>
        <a:bodyPr/>
        <a:lstStyle/>
        <a:p>
          <a:r>
            <a:rPr lang="en-US" sz="1400" b="1" dirty="0">
              <a:latin typeface="Aptos" panose="020B0004020202020204" pitchFamily="34" charset="0"/>
            </a:rPr>
            <a:t>Send approved draft DFP to KDE for review/comments</a:t>
          </a:r>
        </a:p>
      </dgm:t>
    </dgm:pt>
    <dgm:pt modelId="{E5EB22BA-C04E-4C0D-BCE7-65923363E8A2}" type="parTrans" cxnId="{F0FB52BB-D143-4557-98DE-F2F798A8814A}">
      <dgm:prSet/>
      <dgm:spPr/>
      <dgm:t>
        <a:bodyPr/>
        <a:lstStyle/>
        <a:p>
          <a:endParaRPr lang="en-US" sz="900"/>
        </a:p>
      </dgm:t>
    </dgm:pt>
    <dgm:pt modelId="{17A29A9F-37DD-4FC8-AFCC-3F55B4B5A7A4}" type="sibTrans" cxnId="{F0FB52BB-D143-4557-98DE-F2F798A8814A}">
      <dgm:prSet/>
      <dgm:spPr/>
      <dgm:t>
        <a:bodyPr/>
        <a:lstStyle/>
        <a:p>
          <a:endParaRPr lang="en-US" sz="900"/>
        </a:p>
      </dgm:t>
    </dgm:pt>
    <dgm:pt modelId="{A76B5E55-B773-4A6B-9EED-FEE2AFBA5AA6}">
      <dgm:prSet phldrT="[Text]" custT="1"/>
      <dgm:spPr>
        <a:solidFill>
          <a:srgbClr val="007780"/>
        </a:solidFill>
      </dgm:spPr>
      <dgm:t>
        <a:bodyPr/>
        <a:lstStyle/>
        <a:p>
          <a:r>
            <a:rPr lang="en-US" sz="1400" b="1" dirty="0">
              <a:latin typeface="Aptos" panose="020B0004020202020204" pitchFamily="34" charset="0"/>
            </a:rPr>
            <a:t>Review KDE comments in </a:t>
          </a:r>
          <a:r>
            <a:rPr lang="en-US" sz="1400" b="1" u="sng" dirty="0">
              <a:solidFill>
                <a:srgbClr val="FFFF00"/>
              </a:solidFill>
              <a:latin typeface="Aptos" panose="020B0004020202020204" pitchFamily="34" charset="0"/>
            </a:rPr>
            <a:t>final</a:t>
          </a:r>
          <a:r>
            <a:rPr lang="en-US" sz="1400" b="1" dirty="0">
              <a:latin typeface="Aptos" panose="020B0004020202020204" pitchFamily="34" charset="0"/>
            </a:rPr>
            <a:t> LPC meeting /public forum #3. Vote to accept”</a:t>
          </a:r>
        </a:p>
      </dgm:t>
    </dgm:pt>
    <dgm:pt modelId="{64B9A33C-FE86-49EE-A3F6-D61334CCE5DD}" type="parTrans" cxnId="{04D13F58-5AD6-42BD-A949-26F8B2E51E0D}">
      <dgm:prSet/>
      <dgm:spPr/>
      <dgm:t>
        <a:bodyPr/>
        <a:lstStyle/>
        <a:p>
          <a:endParaRPr lang="en-US" sz="900"/>
        </a:p>
      </dgm:t>
    </dgm:pt>
    <dgm:pt modelId="{BE8B3663-446E-476B-89C7-A689C78549E4}" type="sibTrans" cxnId="{04D13F58-5AD6-42BD-A949-26F8B2E51E0D}">
      <dgm:prSet/>
      <dgm:spPr/>
      <dgm:t>
        <a:bodyPr/>
        <a:lstStyle/>
        <a:p>
          <a:endParaRPr lang="en-US" sz="900"/>
        </a:p>
      </dgm:t>
    </dgm:pt>
    <dgm:pt modelId="{65AE07D6-E4B7-494B-A2B9-AADE7DDC153A}">
      <dgm:prSet phldrT="[Text]" custT="1"/>
      <dgm:spPr>
        <a:solidFill>
          <a:srgbClr val="007780"/>
        </a:solidFill>
      </dgm:spPr>
      <dgm:t>
        <a:bodyPr/>
        <a:lstStyle/>
        <a:p>
          <a:r>
            <a:rPr lang="en-US" sz="1400" b="1" dirty="0">
              <a:latin typeface="Aptos" panose="020B0004020202020204" pitchFamily="34" charset="0"/>
            </a:rPr>
            <a:t>Return LPC approved draft to KDE for “spot check”</a:t>
          </a:r>
        </a:p>
      </dgm:t>
    </dgm:pt>
    <dgm:pt modelId="{50233981-1027-4A09-B89D-E5EA498D3333}" type="parTrans" cxnId="{CA0D8746-808A-438D-8E71-DFD281A9090D}">
      <dgm:prSet/>
      <dgm:spPr/>
      <dgm:t>
        <a:bodyPr/>
        <a:lstStyle/>
        <a:p>
          <a:endParaRPr lang="en-US" sz="900"/>
        </a:p>
      </dgm:t>
    </dgm:pt>
    <dgm:pt modelId="{04046A0A-8861-4762-A4B0-45EC0A7520A5}" type="sibTrans" cxnId="{CA0D8746-808A-438D-8E71-DFD281A9090D}">
      <dgm:prSet/>
      <dgm:spPr/>
      <dgm:t>
        <a:bodyPr/>
        <a:lstStyle/>
        <a:p>
          <a:endParaRPr lang="en-US" sz="900"/>
        </a:p>
      </dgm:t>
    </dgm:pt>
    <dgm:pt modelId="{0EB85FE8-BA49-4F85-8ECB-BEC461CB6363}">
      <dgm:prSet phldrT="[Text]" custT="1"/>
      <dgm:spPr>
        <a:solidFill>
          <a:srgbClr val="007780"/>
        </a:solidFill>
      </dgm:spPr>
      <dgm:t>
        <a:bodyPr/>
        <a:lstStyle/>
        <a:p>
          <a:r>
            <a:rPr lang="en-US" sz="1400" b="1" dirty="0">
              <a:latin typeface="Aptos" panose="020B0004020202020204" pitchFamily="34" charset="0"/>
            </a:rPr>
            <a:t>Local Board reviews Draft DFP and votes to  hold a public hearing (assign hearing officer)</a:t>
          </a:r>
        </a:p>
      </dgm:t>
    </dgm:pt>
    <dgm:pt modelId="{BEB1BBD2-2970-4E91-821E-2C3ADDB94B09}" type="parTrans" cxnId="{22A9CDE4-DE47-414A-8232-138AA6D21E8F}">
      <dgm:prSet/>
      <dgm:spPr/>
      <dgm:t>
        <a:bodyPr/>
        <a:lstStyle/>
        <a:p>
          <a:endParaRPr lang="en-US" sz="900"/>
        </a:p>
      </dgm:t>
    </dgm:pt>
    <dgm:pt modelId="{4CDF1138-753C-46C0-ABE3-BA3EC19A2277}" type="sibTrans" cxnId="{22A9CDE4-DE47-414A-8232-138AA6D21E8F}">
      <dgm:prSet/>
      <dgm:spPr/>
      <dgm:t>
        <a:bodyPr/>
        <a:lstStyle/>
        <a:p>
          <a:endParaRPr lang="en-US" sz="900"/>
        </a:p>
      </dgm:t>
    </dgm:pt>
    <dgm:pt modelId="{86CBA10C-0870-43F8-982E-16B25E69020A}">
      <dgm:prSet phldrT="[Text]" custT="1"/>
      <dgm:spPr>
        <a:solidFill>
          <a:srgbClr val="007780"/>
        </a:solidFill>
      </dgm:spPr>
      <dgm:t>
        <a:bodyPr/>
        <a:lstStyle/>
        <a:p>
          <a:r>
            <a:rPr lang="en-US" sz="1400" b="1" dirty="0">
              <a:latin typeface="Aptos" panose="020B0004020202020204" pitchFamily="34" charset="0"/>
            </a:rPr>
            <a:t>Public Hearing (PH)</a:t>
          </a:r>
        </a:p>
      </dgm:t>
    </dgm:pt>
    <dgm:pt modelId="{5CD28CE4-7C87-48E6-B7C2-D75B3C085456}" type="parTrans" cxnId="{32E8E8CE-5ECB-4D79-B6EA-2E093288378C}">
      <dgm:prSet/>
      <dgm:spPr/>
      <dgm:t>
        <a:bodyPr/>
        <a:lstStyle/>
        <a:p>
          <a:endParaRPr lang="en-US" sz="900"/>
        </a:p>
      </dgm:t>
    </dgm:pt>
    <dgm:pt modelId="{2A94FE60-E10C-4124-870D-8343EDFB1EB7}" type="sibTrans" cxnId="{32E8E8CE-5ECB-4D79-B6EA-2E093288378C}">
      <dgm:prSet/>
      <dgm:spPr/>
      <dgm:t>
        <a:bodyPr/>
        <a:lstStyle/>
        <a:p>
          <a:endParaRPr lang="en-US" sz="900"/>
        </a:p>
      </dgm:t>
    </dgm:pt>
    <dgm:pt modelId="{CD4DF277-CF3A-4567-B597-CD681F09FEC9}">
      <dgm:prSet phldrT="[Text]" custT="1"/>
      <dgm:spPr>
        <a:solidFill>
          <a:srgbClr val="007780"/>
        </a:solidFill>
      </dgm:spPr>
      <dgm:t>
        <a:bodyPr/>
        <a:lstStyle/>
        <a:p>
          <a:r>
            <a:rPr lang="en-US" sz="1400" b="1" dirty="0">
              <a:latin typeface="Aptos" panose="020B0004020202020204" pitchFamily="34" charset="0"/>
            </a:rPr>
            <a:t>Local Board votes to accept PH report and Final DFP</a:t>
          </a:r>
        </a:p>
      </dgm:t>
    </dgm:pt>
    <dgm:pt modelId="{7922C3FE-3947-4644-93EB-FE2404CEF22C}" type="parTrans" cxnId="{745338A7-16BF-4645-BAF3-152A4505AC23}">
      <dgm:prSet/>
      <dgm:spPr/>
      <dgm:t>
        <a:bodyPr/>
        <a:lstStyle/>
        <a:p>
          <a:endParaRPr lang="en-US" sz="900"/>
        </a:p>
      </dgm:t>
    </dgm:pt>
    <dgm:pt modelId="{D034B4E5-D647-4953-8389-FB66F2EAE7EB}" type="sibTrans" cxnId="{745338A7-16BF-4645-BAF3-152A4505AC23}">
      <dgm:prSet/>
      <dgm:spPr/>
      <dgm:t>
        <a:bodyPr/>
        <a:lstStyle/>
        <a:p>
          <a:endParaRPr lang="en-US" sz="900"/>
        </a:p>
      </dgm:t>
    </dgm:pt>
    <dgm:pt modelId="{B0AD0D1F-6F73-44FD-8A0E-88623E18A61C}">
      <dgm:prSet phldrT="[Text]" custT="1"/>
      <dgm:spPr>
        <a:solidFill>
          <a:srgbClr val="007780"/>
        </a:solidFill>
      </dgm:spPr>
      <dgm:t>
        <a:bodyPr/>
        <a:lstStyle/>
        <a:p>
          <a:r>
            <a:rPr lang="en-US" sz="1400" b="1" dirty="0">
              <a:latin typeface="Aptos" panose="020B0004020202020204" pitchFamily="34" charset="0"/>
            </a:rPr>
            <a:t>Send DFP &amp; complete final submittal to KDE for final approval</a:t>
          </a:r>
        </a:p>
      </dgm:t>
    </dgm:pt>
    <dgm:pt modelId="{A1269B90-4F3F-455F-9352-84848D1E0CBB}" type="parTrans" cxnId="{FB8F70B7-A0DE-49C0-A35D-551C1F9B54C3}">
      <dgm:prSet/>
      <dgm:spPr/>
      <dgm:t>
        <a:bodyPr/>
        <a:lstStyle/>
        <a:p>
          <a:endParaRPr lang="en-US" sz="900"/>
        </a:p>
      </dgm:t>
    </dgm:pt>
    <dgm:pt modelId="{C7D6D464-3A92-4C58-92F0-6916606019B1}" type="sibTrans" cxnId="{FB8F70B7-A0DE-49C0-A35D-551C1F9B54C3}">
      <dgm:prSet/>
      <dgm:spPr/>
      <dgm:t>
        <a:bodyPr/>
        <a:lstStyle/>
        <a:p>
          <a:endParaRPr lang="en-US" sz="900"/>
        </a:p>
      </dgm:t>
    </dgm:pt>
    <dgm:pt modelId="{A706DA33-8251-44DC-9370-FEED4B08F8DD}" type="pres">
      <dgm:prSet presAssocID="{FBE31169-C75F-4444-9C15-CC55112A15B3}" presName="Name0" presStyleCnt="0">
        <dgm:presLayoutVars>
          <dgm:dir/>
          <dgm:resizeHandles val="exact"/>
        </dgm:presLayoutVars>
      </dgm:prSet>
      <dgm:spPr/>
    </dgm:pt>
    <dgm:pt modelId="{A5FDF7A4-1F3A-4D2B-BD6C-444A8B3A82B6}" type="pres">
      <dgm:prSet presAssocID="{FBE31169-C75F-4444-9C15-CC55112A15B3}" presName="cycle" presStyleCnt="0"/>
      <dgm:spPr/>
    </dgm:pt>
    <dgm:pt modelId="{34279989-C8F5-4184-92C8-2E47E3410A9F}" type="pres">
      <dgm:prSet presAssocID="{2F15CE21-31CD-4293-B894-B2B3580B9BF2}" presName="nodeFirstNode" presStyleLbl="node1" presStyleIdx="0" presStyleCnt="11" custRadScaleRad="97686" custRadScaleInc="3008">
        <dgm:presLayoutVars>
          <dgm:bulletEnabled val="1"/>
        </dgm:presLayoutVars>
      </dgm:prSet>
      <dgm:spPr/>
    </dgm:pt>
    <dgm:pt modelId="{3B48A6ED-C9CA-46C8-8E6E-EFC80F1A21B1}" type="pres">
      <dgm:prSet presAssocID="{0E2D9262-6BC4-48F8-82C9-73C9E7DDEF15}" presName="sibTransFirstNode" presStyleLbl="bgShp" presStyleIdx="0" presStyleCnt="1" custScaleX="103135" custLinFactNeighborX="-4727" custLinFactNeighborY="272"/>
      <dgm:spPr/>
    </dgm:pt>
    <dgm:pt modelId="{3B4243D6-FC45-4F04-BAE0-2DD7EDF08C4A}" type="pres">
      <dgm:prSet presAssocID="{50294EB7-002B-4185-9227-9EB13FE01FDD}" presName="nodeFollowingNodes" presStyleLbl="node1" presStyleIdx="1" presStyleCnt="11" custScaleX="130719" custScaleY="105013" custRadScaleRad="100187" custRadScaleInc="30818">
        <dgm:presLayoutVars>
          <dgm:bulletEnabled val="1"/>
        </dgm:presLayoutVars>
      </dgm:prSet>
      <dgm:spPr/>
    </dgm:pt>
    <dgm:pt modelId="{391F96DA-52AC-4E2D-BBA2-B044205A82E4}" type="pres">
      <dgm:prSet presAssocID="{97E533B5-12AB-411A-AE3A-5B73DD97B03A}" presName="nodeFollowingNodes" presStyleLbl="node1" presStyleIdx="2" presStyleCnt="11" custScaleX="142522" custScaleY="139846" custRadScaleRad="102968" custRadScaleInc="16260">
        <dgm:presLayoutVars>
          <dgm:bulletEnabled val="1"/>
        </dgm:presLayoutVars>
      </dgm:prSet>
      <dgm:spPr/>
    </dgm:pt>
    <dgm:pt modelId="{D6BC31D7-7BE0-4E98-BD3F-FD47C56E23AC}" type="pres">
      <dgm:prSet presAssocID="{DD3BC61E-D59F-4E57-B09F-E509BE4330E4}" presName="nodeFollowingNodes" presStyleLbl="node1" presStyleIdx="3" presStyleCnt="11" custScaleX="153392" custScaleY="126605" custRadScaleRad="99718" custRadScaleInc="-8786">
        <dgm:presLayoutVars>
          <dgm:bulletEnabled val="1"/>
        </dgm:presLayoutVars>
      </dgm:prSet>
      <dgm:spPr/>
    </dgm:pt>
    <dgm:pt modelId="{2A59B1A8-A39E-4ED3-953C-9B630525B1D7}" type="pres">
      <dgm:prSet presAssocID="{1850DCCB-3F57-4743-A68D-4BF70915CC1C}" presName="nodeFollowingNodes" presStyleLbl="node1" presStyleIdx="4" presStyleCnt="11" custScaleX="125701" custScaleY="109960" custRadScaleRad="96400" custRadScaleInc="-37452">
        <dgm:presLayoutVars>
          <dgm:bulletEnabled val="1"/>
        </dgm:presLayoutVars>
      </dgm:prSet>
      <dgm:spPr/>
    </dgm:pt>
    <dgm:pt modelId="{D80E0744-0FEA-4DBF-9601-284E36E48D97}" type="pres">
      <dgm:prSet presAssocID="{A76B5E55-B773-4A6B-9EED-FEE2AFBA5AA6}" presName="nodeFollowingNodes" presStyleLbl="node1" presStyleIdx="5" presStyleCnt="11" custScaleX="139826" custScaleY="155586" custRadScaleRad="99591" custRadScaleInc="-24189">
        <dgm:presLayoutVars>
          <dgm:bulletEnabled val="1"/>
        </dgm:presLayoutVars>
      </dgm:prSet>
      <dgm:spPr/>
    </dgm:pt>
    <dgm:pt modelId="{D9489490-A2BC-42EC-9444-00F831E65FC5}" type="pres">
      <dgm:prSet presAssocID="{65AE07D6-E4B7-494B-A2B9-AADE7DDC153A}" presName="nodeFollowingNodes" presStyleLbl="node1" presStyleIdx="6" presStyleCnt="11" custScaleX="118419" custScaleY="121998" custRadScaleRad="103572" custRadScaleInc="38261">
        <dgm:presLayoutVars>
          <dgm:bulletEnabled val="1"/>
        </dgm:presLayoutVars>
      </dgm:prSet>
      <dgm:spPr/>
    </dgm:pt>
    <dgm:pt modelId="{95E1EB7C-35E7-42E9-9875-C319855BE04A}" type="pres">
      <dgm:prSet presAssocID="{0EB85FE8-BA49-4F85-8ECB-BEC461CB6363}" presName="nodeFollowingNodes" presStyleLbl="node1" presStyleIdx="7" presStyleCnt="11" custScaleX="118927" custScaleY="170832" custRadScaleRad="111314" custRadScaleInc="45913">
        <dgm:presLayoutVars>
          <dgm:bulletEnabled val="1"/>
        </dgm:presLayoutVars>
      </dgm:prSet>
      <dgm:spPr/>
    </dgm:pt>
    <dgm:pt modelId="{C6B459D8-B55E-4E02-A1BF-4986652C4963}" type="pres">
      <dgm:prSet presAssocID="{86CBA10C-0870-43F8-982E-16B25E69020A}" presName="nodeFollowingNodes" presStyleLbl="node1" presStyleIdx="8" presStyleCnt="11" custRadScaleRad="110146" custRadScaleInc="15023">
        <dgm:presLayoutVars>
          <dgm:bulletEnabled val="1"/>
        </dgm:presLayoutVars>
      </dgm:prSet>
      <dgm:spPr/>
    </dgm:pt>
    <dgm:pt modelId="{7EAC9EC8-04E5-48B6-9BDC-78D0F5F3D662}" type="pres">
      <dgm:prSet presAssocID="{CD4DF277-CF3A-4567-B597-CD681F09FEC9}" presName="nodeFollowingNodes" presStyleLbl="node1" presStyleIdx="9" presStyleCnt="11" custScaleX="130772" custScaleY="104083" custRadScaleRad="115632" custRadScaleInc="-32703">
        <dgm:presLayoutVars>
          <dgm:bulletEnabled val="1"/>
        </dgm:presLayoutVars>
      </dgm:prSet>
      <dgm:spPr/>
    </dgm:pt>
    <dgm:pt modelId="{7B9381A8-2E0B-4547-91A5-A12F6F6034B5}" type="pres">
      <dgm:prSet presAssocID="{B0AD0D1F-6F73-44FD-8A0E-88623E18A61C}" presName="nodeFollowingNodes" presStyleLbl="node1" presStyleIdx="10" presStyleCnt="11" custScaleX="108078" custScaleY="169999" custRadScaleRad="108374" custRadScaleInc="-43267">
        <dgm:presLayoutVars>
          <dgm:bulletEnabled val="1"/>
        </dgm:presLayoutVars>
      </dgm:prSet>
      <dgm:spPr/>
    </dgm:pt>
  </dgm:ptLst>
  <dgm:cxnLst>
    <dgm:cxn modelId="{A5EFE21F-B884-407F-BC7C-5797A23EF95C}" type="presOf" srcId="{DD3BC61E-D59F-4E57-B09F-E509BE4330E4}" destId="{D6BC31D7-7BE0-4E98-BD3F-FD47C56E23AC}" srcOrd="0" destOrd="0" presId="urn:microsoft.com/office/officeart/2005/8/layout/cycle3"/>
    <dgm:cxn modelId="{6257D022-6B9C-466B-8CA2-B4AFF9701B2D}" type="presOf" srcId="{86CBA10C-0870-43F8-982E-16B25E69020A}" destId="{C6B459D8-B55E-4E02-A1BF-4986652C4963}" srcOrd="0" destOrd="0" presId="urn:microsoft.com/office/officeart/2005/8/layout/cycle3"/>
    <dgm:cxn modelId="{49DE3829-EE28-4D17-AD01-187D076B5D36}" type="presOf" srcId="{FBE31169-C75F-4444-9C15-CC55112A15B3}" destId="{A706DA33-8251-44DC-9370-FEED4B08F8DD}" srcOrd="0" destOrd="0" presId="urn:microsoft.com/office/officeart/2005/8/layout/cycle3"/>
    <dgm:cxn modelId="{E43F3B2D-25A9-41CF-AE74-961C59DB34D3}" type="presOf" srcId="{2F15CE21-31CD-4293-B894-B2B3580B9BF2}" destId="{34279989-C8F5-4184-92C8-2E47E3410A9F}" srcOrd="0" destOrd="0" presId="urn:microsoft.com/office/officeart/2005/8/layout/cycle3"/>
    <dgm:cxn modelId="{81AAE82D-AC6F-4B1E-B42C-43508C243A47}" srcId="{FBE31169-C75F-4444-9C15-CC55112A15B3}" destId="{2F15CE21-31CD-4293-B894-B2B3580B9BF2}" srcOrd="0" destOrd="0" parTransId="{639B6425-6A73-4CAC-905A-D9A83B23CD80}" sibTransId="{0E2D9262-6BC4-48F8-82C9-73C9E7DDEF15}"/>
    <dgm:cxn modelId="{90AEB63B-DBAA-4503-9F3F-821484C8D139}" type="presOf" srcId="{CD4DF277-CF3A-4567-B597-CD681F09FEC9}" destId="{7EAC9EC8-04E5-48B6-9BDC-78D0F5F3D662}" srcOrd="0" destOrd="0" presId="urn:microsoft.com/office/officeart/2005/8/layout/cycle3"/>
    <dgm:cxn modelId="{F2F8733C-BAFC-4544-81AC-899D40A47B47}" type="presOf" srcId="{A76B5E55-B773-4A6B-9EED-FEE2AFBA5AA6}" destId="{D80E0744-0FEA-4DBF-9601-284E36E48D97}" srcOrd="0" destOrd="0" presId="urn:microsoft.com/office/officeart/2005/8/layout/cycle3"/>
    <dgm:cxn modelId="{FED6CF5D-75E7-4965-880D-51B010A395AC}" type="presOf" srcId="{97E533B5-12AB-411A-AE3A-5B73DD97B03A}" destId="{391F96DA-52AC-4E2D-BBA2-B044205A82E4}" srcOrd="0" destOrd="0" presId="urn:microsoft.com/office/officeart/2005/8/layout/cycle3"/>
    <dgm:cxn modelId="{BA7E8944-0AC8-4FC1-9C88-66D84C347E5F}" srcId="{FBE31169-C75F-4444-9C15-CC55112A15B3}" destId="{DD3BC61E-D59F-4E57-B09F-E509BE4330E4}" srcOrd="3" destOrd="0" parTransId="{E484FB2E-8958-4261-BBF8-D81175A02A9A}" sibTransId="{B44BAD79-C9B5-40A5-8B28-6A43E8F928B1}"/>
    <dgm:cxn modelId="{CA0D8746-808A-438D-8E71-DFD281A9090D}" srcId="{FBE31169-C75F-4444-9C15-CC55112A15B3}" destId="{65AE07D6-E4B7-494B-A2B9-AADE7DDC153A}" srcOrd="6" destOrd="0" parTransId="{50233981-1027-4A09-B89D-E5EA498D3333}" sibTransId="{04046A0A-8861-4762-A4B0-45EC0A7520A5}"/>
    <dgm:cxn modelId="{D0324D6B-CF1F-4BF0-BA6F-AF3DA90BB002}" srcId="{FBE31169-C75F-4444-9C15-CC55112A15B3}" destId="{50294EB7-002B-4185-9227-9EB13FE01FDD}" srcOrd="1" destOrd="0" parTransId="{9922BC44-1B46-49C3-B7C2-947CE087639B}" sibTransId="{2E251DE2-481F-444F-92E9-4BC1C3AA55A9}"/>
    <dgm:cxn modelId="{6EF57972-0941-414D-A41D-3CA635778108}" type="presOf" srcId="{0E2D9262-6BC4-48F8-82C9-73C9E7DDEF15}" destId="{3B48A6ED-C9CA-46C8-8E6E-EFC80F1A21B1}" srcOrd="0" destOrd="0" presId="urn:microsoft.com/office/officeart/2005/8/layout/cycle3"/>
    <dgm:cxn modelId="{0E82ED54-C92E-4613-9106-B7A4E69A63E5}" srcId="{FBE31169-C75F-4444-9C15-CC55112A15B3}" destId="{97E533B5-12AB-411A-AE3A-5B73DD97B03A}" srcOrd="2" destOrd="0" parTransId="{9349A176-2027-4A6D-9167-0953E579946A}" sibTransId="{6D7B1256-B69E-45D7-B06A-F1716A79616E}"/>
    <dgm:cxn modelId="{19805E76-2553-42E8-8583-E21896F12E9F}" type="presOf" srcId="{50294EB7-002B-4185-9227-9EB13FE01FDD}" destId="{3B4243D6-FC45-4F04-BAE0-2DD7EDF08C4A}" srcOrd="0" destOrd="0" presId="urn:microsoft.com/office/officeart/2005/8/layout/cycle3"/>
    <dgm:cxn modelId="{04D13F58-5AD6-42BD-A949-26F8B2E51E0D}" srcId="{FBE31169-C75F-4444-9C15-CC55112A15B3}" destId="{A76B5E55-B773-4A6B-9EED-FEE2AFBA5AA6}" srcOrd="5" destOrd="0" parTransId="{64B9A33C-FE86-49EE-A3F6-D61334CCE5DD}" sibTransId="{BE8B3663-446E-476B-89C7-A689C78549E4}"/>
    <dgm:cxn modelId="{745338A7-16BF-4645-BAF3-152A4505AC23}" srcId="{FBE31169-C75F-4444-9C15-CC55112A15B3}" destId="{CD4DF277-CF3A-4567-B597-CD681F09FEC9}" srcOrd="9" destOrd="0" parTransId="{7922C3FE-3947-4644-93EB-FE2404CEF22C}" sibTransId="{D034B4E5-D647-4953-8389-FB66F2EAE7EB}"/>
    <dgm:cxn modelId="{FB8F70B7-A0DE-49C0-A35D-551C1F9B54C3}" srcId="{FBE31169-C75F-4444-9C15-CC55112A15B3}" destId="{B0AD0D1F-6F73-44FD-8A0E-88623E18A61C}" srcOrd="10" destOrd="0" parTransId="{A1269B90-4F3F-455F-9352-84848D1E0CBB}" sibTransId="{C7D6D464-3A92-4C58-92F0-6916606019B1}"/>
    <dgm:cxn modelId="{F0FB52BB-D143-4557-98DE-F2F798A8814A}" srcId="{FBE31169-C75F-4444-9C15-CC55112A15B3}" destId="{1850DCCB-3F57-4743-A68D-4BF70915CC1C}" srcOrd="4" destOrd="0" parTransId="{E5EB22BA-C04E-4C0D-BCE7-65923363E8A2}" sibTransId="{17A29A9F-37DD-4FC8-AFCC-3F55B4B5A7A4}"/>
    <dgm:cxn modelId="{16BA8FC7-666D-4E1E-8D06-ECEB606ADBEE}" type="presOf" srcId="{65AE07D6-E4B7-494B-A2B9-AADE7DDC153A}" destId="{D9489490-A2BC-42EC-9444-00F831E65FC5}" srcOrd="0" destOrd="0" presId="urn:microsoft.com/office/officeart/2005/8/layout/cycle3"/>
    <dgm:cxn modelId="{32E8E8CE-5ECB-4D79-B6EA-2E093288378C}" srcId="{FBE31169-C75F-4444-9C15-CC55112A15B3}" destId="{86CBA10C-0870-43F8-982E-16B25E69020A}" srcOrd="8" destOrd="0" parTransId="{5CD28CE4-7C87-48E6-B7C2-D75B3C085456}" sibTransId="{2A94FE60-E10C-4124-870D-8343EDFB1EB7}"/>
    <dgm:cxn modelId="{14EE6FDB-BEB1-447D-AE4B-0F8D51F0A5DF}" type="presOf" srcId="{1850DCCB-3F57-4743-A68D-4BF70915CC1C}" destId="{2A59B1A8-A39E-4ED3-953C-9B630525B1D7}" srcOrd="0" destOrd="0" presId="urn:microsoft.com/office/officeart/2005/8/layout/cycle3"/>
    <dgm:cxn modelId="{22A9CDE4-DE47-414A-8232-138AA6D21E8F}" srcId="{FBE31169-C75F-4444-9C15-CC55112A15B3}" destId="{0EB85FE8-BA49-4F85-8ECB-BEC461CB6363}" srcOrd="7" destOrd="0" parTransId="{BEB1BBD2-2970-4E91-821E-2C3ADDB94B09}" sibTransId="{4CDF1138-753C-46C0-ABE3-BA3EC19A2277}"/>
    <dgm:cxn modelId="{FC59F4FC-454D-49F6-97A9-E8AB6F9D8C01}" type="presOf" srcId="{0EB85FE8-BA49-4F85-8ECB-BEC461CB6363}" destId="{95E1EB7C-35E7-42E9-9875-C319855BE04A}" srcOrd="0" destOrd="0" presId="urn:microsoft.com/office/officeart/2005/8/layout/cycle3"/>
    <dgm:cxn modelId="{6074A8FF-229D-4B5F-B32E-EB8D25F9EB5C}" type="presOf" srcId="{B0AD0D1F-6F73-44FD-8A0E-88623E18A61C}" destId="{7B9381A8-2E0B-4547-91A5-A12F6F6034B5}" srcOrd="0" destOrd="0" presId="urn:microsoft.com/office/officeart/2005/8/layout/cycle3"/>
    <dgm:cxn modelId="{C1E5EE72-2072-4997-8186-5DEE2CFCBDEB}" type="presParOf" srcId="{A706DA33-8251-44DC-9370-FEED4B08F8DD}" destId="{A5FDF7A4-1F3A-4D2B-BD6C-444A8B3A82B6}" srcOrd="0" destOrd="0" presId="urn:microsoft.com/office/officeart/2005/8/layout/cycle3"/>
    <dgm:cxn modelId="{33FBAD85-5D19-4A75-B09D-257856A1B63B}" type="presParOf" srcId="{A5FDF7A4-1F3A-4D2B-BD6C-444A8B3A82B6}" destId="{34279989-C8F5-4184-92C8-2E47E3410A9F}" srcOrd="0" destOrd="0" presId="urn:microsoft.com/office/officeart/2005/8/layout/cycle3"/>
    <dgm:cxn modelId="{12AAE0B8-2D24-4DEF-9405-7F321EC2ADDA}" type="presParOf" srcId="{A5FDF7A4-1F3A-4D2B-BD6C-444A8B3A82B6}" destId="{3B48A6ED-C9CA-46C8-8E6E-EFC80F1A21B1}" srcOrd="1" destOrd="0" presId="urn:microsoft.com/office/officeart/2005/8/layout/cycle3"/>
    <dgm:cxn modelId="{DD2D061B-5F70-46CE-9B99-D21E57104D6C}" type="presParOf" srcId="{A5FDF7A4-1F3A-4D2B-BD6C-444A8B3A82B6}" destId="{3B4243D6-FC45-4F04-BAE0-2DD7EDF08C4A}" srcOrd="2" destOrd="0" presId="urn:microsoft.com/office/officeart/2005/8/layout/cycle3"/>
    <dgm:cxn modelId="{7ED6C2D2-24A5-424C-A1D9-5E3DA9E11538}" type="presParOf" srcId="{A5FDF7A4-1F3A-4D2B-BD6C-444A8B3A82B6}" destId="{391F96DA-52AC-4E2D-BBA2-B044205A82E4}" srcOrd="3" destOrd="0" presId="urn:microsoft.com/office/officeart/2005/8/layout/cycle3"/>
    <dgm:cxn modelId="{988A5382-F379-42F8-8510-9DABDC5C88B1}" type="presParOf" srcId="{A5FDF7A4-1F3A-4D2B-BD6C-444A8B3A82B6}" destId="{D6BC31D7-7BE0-4E98-BD3F-FD47C56E23AC}" srcOrd="4" destOrd="0" presId="urn:microsoft.com/office/officeart/2005/8/layout/cycle3"/>
    <dgm:cxn modelId="{DF945D90-2A1A-43C5-A072-A377AE7A03F5}" type="presParOf" srcId="{A5FDF7A4-1F3A-4D2B-BD6C-444A8B3A82B6}" destId="{2A59B1A8-A39E-4ED3-953C-9B630525B1D7}" srcOrd="5" destOrd="0" presId="urn:microsoft.com/office/officeart/2005/8/layout/cycle3"/>
    <dgm:cxn modelId="{E608694F-75CE-403D-A4A7-347252E5316B}" type="presParOf" srcId="{A5FDF7A4-1F3A-4D2B-BD6C-444A8B3A82B6}" destId="{D80E0744-0FEA-4DBF-9601-284E36E48D97}" srcOrd="6" destOrd="0" presId="urn:microsoft.com/office/officeart/2005/8/layout/cycle3"/>
    <dgm:cxn modelId="{F028C4F9-A4EF-443E-9227-6FD728CC8E65}" type="presParOf" srcId="{A5FDF7A4-1F3A-4D2B-BD6C-444A8B3A82B6}" destId="{D9489490-A2BC-42EC-9444-00F831E65FC5}" srcOrd="7" destOrd="0" presId="urn:microsoft.com/office/officeart/2005/8/layout/cycle3"/>
    <dgm:cxn modelId="{78B8B1AE-FF0C-44DE-A642-5F79BB9F5B50}" type="presParOf" srcId="{A5FDF7A4-1F3A-4D2B-BD6C-444A8B3A82B6}" destId="{95E1EB7C-35E7-42E9-9875-C319855BE04A}" srcOrd="8" destOrd="0" presId="urn:microsoft.com/office/officeart/2005/8/layout/cycle3"/>
    <dgm:cxn modelId="{85C4E6B9-D46D-4BC2-8A47-B228A628894E}" type="presParOf" srcId="{A5FDF7A4-1F3A-4D2B-BD6C-444A8B3A82B6}" destId="{C6B459D8-B55E-4E02-A1BF-4986652C4963}" srcOrd="9" destOrd="0" presId="urn:microsoft.com/office/officeart/2005/8/layout/cycle3"/>
    <dgm:cxn modelId="{D636E603-D27B-4F9C-BAB8-6B316F17BF90}" type="presParOf" srcId="{A5FDF7A4-1F3A-4D2B-BD6C-444A8B3A82B6}" destId="{7EAC9EC8-04E5-48B6-9BDC-78D0F5F3D662}" srcOrd="10" destOrd="0" presId="urn:microsoft.com/office/officeart/2005/8/layout/cycle3"/>
    <dgm:cxn modelId="{36087AB2-6174-43DD-8ABB-37A0CBC1E0D0}" type="presParOf" srcId="{A5FDF7A4-1F3A-4D2B-BD6C-444A8B3A82B6}" destId="{7B9381A8-2E0B-4547-91A5-A12F6F6034B5}" srcOrd="11"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48A6ED-C9CA-46C8-8E6E-EFC80F1A21B1}">
      <dsp:nvSpPr>
        <dsp:cNvPr id="0" name=""/>
        <dsp:cNvSpPr/>
      </dsp:nvSpPr>
      <dsp:spPr>
        <a:xfrm>
          <a:off x="806538" y="-114864"/>
          <a:ext cx="6661737" cy="6459240"/>
        </a:xfrm>
        <a:prstGeom prst="circularArrow">
          <a:avLst>
            <a:gd name="adj1" fmla="val 5544"/>
            <a:gd name="adj2" fmla="val 330680"/>
            <a:gd name="adj3" fmla="val 14931989"/>
            <a:gd name="adj4" fmla="val 16715237"/>
            <a:gd name="adj5" fmla="val 5757"/>
          </a:avLst>
        </a:prstGeom>
        <a:solidFill>
          <a:srgbClr val="102649"/>
        </a:solidFill>
        <a:ln>
          <a:noFill/>
        </a:ln>
        <a:effectLst/>
      </dsp:spPr>
      <dsp:style>
        <a:lnRef idx="0">
          <a:scrgbClr r="0" g="0" b="0"/>
        </a:lnRef>
        <a:fillRef idx="1">
          <a:scrgbClr r="0" g="0" b="0"/>
        </a:fillRef>
        <a:effectRef idx="0">
          <a:scrgbClr r="0" g="0" b="0"/>
        </a:effectRef>
        <a:fontRef idx="minor"/>
      </dsp:style>
    </dsp:sp>
    <dsp:sp modelId="{34279989-C8F5-4184-92C8-2E47E3410A9F}">
      <dsp:nvSpPr>
        <dsp:cNvPr id="0" name=""/>
        <dsp:cNvSpPr/>
      </dsp:nvSpPr>
      <dsp:spPr>
        <a:xfrm>
          <a:off x="3739278" y="-31479"/>
          <a:ext cx="1406914" cy="703457"/>
        </a:xfrm>
        <a:prstGeom prst="roundRect">
          <a:avLst/>
        </a:prstGeom>
        <a:solidFill>
          <a:srgbClr val="00778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Aptos" panose="020B0004020202020204" pitchFamily="34" charset="0"/>
            </a:rPr>
            <a:t>District: Request start up of DFP</a:t>
          </a:r>
        </a:p>
      </dsp:txBody>
      <dsp:txXfrm>
        <a:off x="3773618" y="2861"/>
        <a:ext cx="1338234" cy="634777"/>
      </dsp:txXfrm>
    </dsp:sp>
    <dsp:sp modelId="{3B4243D6-FC45-4F04-BAE0-2DD7EDF08C4A}">
      <dsp:nvSpPr>
        <dsp:cNvPr id="0" name=""/>
        <dsp:cNvSpPr/>
      </dsp:nvSpPr>
      <dsp:spPr>
        <a:xfrm>
          <a:off x="5326377" y="589608"/>
          <a:ext cx="1839104" cy="738721"/>
        </a:xfrm>
        <a:prstGeom prst="roundRect">
          <a:avLst/>
        </a:prstGeom>
        <a:solidFill>
          <a:srgbClr val="00778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Aptos" panose="020B0004020202020204" pitchFamily="34" charset="0"/>
            </a:rPr>
            <a:t>LPC selections and Assessments completed</a:t>
          </a:r>
        </a:p>
      </dsp:txBody>
      <dsp:txXfrm>
        <a:off x="5362438" y="625669"/>
        <a:ext cx="1766982" cy="666599"/>
      </dsp:txXfrm>
    </dsp:sp>
    <dsp:sp modelId="{391F96DA-52AC-4E2D-BBA2-B044205A82E4}">
      <dsp:nvSpPr>
        <dsp:cNvPr id="0" name=""/>
        <dsp:cNvSpPr/>
      </dsp:nvSpPr>
      <dsp:spPr>
        <a:xfrm>
          <a:off x="6068544" y="1564210"/>
          <a:ext cx="2005162" cy="983756"/>
        </a:xfrm>
        <a:prstGeom prst="roundRect">
          <a:avLst/>
        </a:prstGeom>
        <a:solidFill>
          <a:srgbClr val="00778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Aptos" panose="020B0004020202020204" pitchFamily="34" charset="0"/>
            </a:rPr>
            <a:t>LPC Meeting  / Public Forum #1 to select chair/vice chair &amp; view orientation</a:t>
          </a:r>
        </a:p>
      </dsp:txBody>
      <dsp:txXfrm>
        <a:off x="6116567" y="1612233"/>
        <a:ext cx="1909116" cy="887710"/>
      </dsp:txXfrm>
    </dsp:sp>
    <dsp:sp modelId="{D6BC31D7-7BE0-4E98-BD3F-FD47C56E23AC}">
      <dsp:nvSpPr>
        <dsp:cNvPr id="0" name=""/>
        <dsp:cNvSpPr/>
      </dsp:nvSpPr>
      <dsp:spPr>
        <a:xfrm>
          <a:off x="6055160" y="2830800"/>
          <a:ext cx="2158094" cy="890611"/>
        </a:xfrm>
        <a:prstGeom prst="roundRect">
          <a:avLst/>
        </a:prstGeom>
        <a:solidFill>
          <a:srgbClr val="00778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Aptos" panose="020B0004020202020204" pitchFamily="34" charset="0"/>
            </a:rPr>
            <a:t>LPC Meeting / Public Forum #2 to draft a DFP </a:t>
          </a:r>
        </a:p>
      </dsp:txBody>
      <dsp:txXfrm>
        <a:off x="6098636" y="2874276"/>
        <a:ext cx="2071142" cy="803659"/>
      </dsp:txXfrm>
    </dsp:sp>
    <dsp:sp modelId="{2A59B1A8-A39E-4ED3-953C-9B630525B1D7}">
      <dsp:nvSpPr>
        <dsp:cNvPr id="0" name=""/>
        <dsp:cNvSpPr/>
      </dsp:nvSpPr>
      <dsp:spPr>
        <a:xfrm>
          <a:off x="5823202" y="3938419"/>
          <a:ext cx="1768505" cy="773521"/>
        </a:xfrm>
        <a:prstGeom prst="roundRect">
          <a:avLst/>
        </a:prstGeom>
        <a:solidFill>
          <a:srgbClr val="00778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Aptos" panose="020B0004020202020204" pitchFamily="34" charset="0"/>
            </a:rPr>
            <a:t>Send approved draft DFP to KDE for review/comments</a:t>
          </a:r>
        </a:p>
      </dsp:txBody>
      <dsp:txXfrm>
        <a:off x="5860962" y="3976179"/>
        <a:ext cx="1692985" cy="698001"/>
      </dsp:txXfrm>
    </dsp:sp>
    <dsp:sp modelId="{D80E0744-0FEA-4DBF-9601-284E36E48D97}">
      <dsp:nvSpPr>
        <dsp:cNvPr id="0" name=""/>
        <dsp:cNvSpPr/>
      </dsp:nvSpPr>
      <dsp:spPr>
        <a:xfrm>
          <a:off x="4515875" y="4976793"/>
          <a:ext cx="1967232" cy="1094480"/>
        </a:xfrm>
        <a:prstGeom prst="roundRect">
          <a:avLst/>
        </a:prstGeom>
        <a:solidFill>
          <a:srgbClr val="00778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Aptos" panose="020B0004020202020204" pitchFamily="34" charset="0"/>
            </a:rPr>
            <a:t>Review KDE comments in </a:t>
          </a:r>
          <a:r>
            <a:rPr lang="en-US" sz="1400" b="1" u="sng" kern="1200" dirty="0">
              <a:solidFill>
                <a:srgbClr val="FFFF00"/>
              </a:solidFill>
              <a:latin typeface="Aptos" panose="020B0004020202020204" pitchFamily="34" charset="0"/>
            </a:rPr>
            <a:t>final</a:t>
          </a:r>
          <a:r>
            <a:rPr lang="en-US" sz="1400" b="1" kern="1200" dirty="0">
              <a:latin typeface="Aptos" panose="020B0004020202020204" pitchFamily="34" charset="0"/>
            </a:rPr>
            <a:t> LPC meeting /public forum #3. Vote to accept”</a:t>
          </a:r>
        </a:p>
      </dsp:txBody>
      <dsp:txXfrm>
        <a:off x="4569303" y="5030221"/>
        <a:ext cx="1860376" cy="987624"/>
      </dsp:txXfrm>
    </dsp:sp>
    <dsp:sp modelId="{D9489490-A2BC-42EC-9444-00F831E65FC5}">
      <dsp:nvSpPr>
        <dsp:cNvPr id="0" name=""/>
        <dsp:cNvSpPr/>
      </dsp:nvSpPr>
      <dsp:spPr>
        <a:xfrm>
          <a:off x="2234947" y="5104162"/>
          <a:ext cx="1666053" cy="858203"/>
        </a:xfrm>
        <a:prstGeom prst="roundRect">
          <a:avLst/>
        </a:prstGeom>
        <a:solidFill>
          <a:srgbClr val="00778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Aptos" panose="020B0004020202020204" pitchFamily="34" charset="0"/>
            </a:rPr>
            <a:t>Return LPC approved draft to KDE for “spot check”</a:t>
          </a:r>
        </a:p>
      </dsp:txBody>
      <dsp:txXfrm>
        <a:off x="2276841" y="5146056"/>
        <a:ext cx="1582265" cy="774415"/>
      </dsp:txXfrm>
    </dsp:sp>
    <dsp:sp modelId="{95E1EB7C-35E7-42E9-9875-C319855BE04A}">
      <dsp:nvSpPr>
        <dsp:cNvPr id="0" name=""/>
        <dsp:cNvSpPr/>
      </dsp:nvSpPr>
      <dsp:spPr>
        <a:xfrm>
          <a:off x="835122" y="3808214"/>
          <a:ext cx="1673201" cy="1201730"/>
        </a:xfrm>
        <a:prstGeom prst="roundRect">
          <a:avLst/>
        </a:prstGeom>
        <a:solidFill>
          <a:srgbClr val="00778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Aptos" panose="020B0004020202020204" pitchFamily="34" charset="0"/>
            </a:rPr>
            <a:t>Local Board reviews Draft DFP and votes to  hold a public hearing (assign hearing officer)</a:t>
          </a:r>
        </a:p>
      </dsp:txBody>
      <dsp:txXfrm>
        <a:off x="893786" y="3866878"/>
        <a:ext cx="1555873" cy="1084402"/>
      </dsp:txXfrm>
    </dsp:sp>
    <dsp:sp modelId="{C6B459D8-B55E-4E02-A1BF-4986652C4963}">
      <dsp:nvSpPr>
        <dsp:cNvPr id="0" name=""/>
        <dsp:cNvSpPr/>
      </dsp:nvSpPr>
      <dsp:spPr>
        <a:xfrm>
          <a:off x="669197" y="2853383"/>
          <a:ext cx="1406914" cy="703457"/>
        </a:xfrm>
        <a:prstGeom prst="roundRect">
          <a:avLst/>
        </a:prstGeom>
        <a:solidFill>
          <a:srgbClr val="00778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Aptos" panose="020B0004020202020204" pitchFamily="34" charset="0"/>
            </a:rPr>
            <a:t>Public Hearing (PH)</a:t>
          </a:r>
        </a:p>
      </dsp:txBody>
      <dsp:txXfrm>
        <a:off x="703537" y="2887723"/>
        <a:ext cx="1338234" cy="634777"/>
      </dsp:txXfrm>
    </dsp:sp>
    <dsp:sp modelId="{7EAC9EC8-04E5-48B6-9BDC-78D0F5F3D662}">
      <dsp:nvSpPr>
        <dsp:cNvPr id="0" name=""/>
        <dsp:cNvSpPr/>
      </dsp:nvSpPr>
      <dsp:spPr>
        <a:xfrm>
          <a:off x="400122" y="1834470"/>
          <a:ext cx="1839850" cy="732179"/>
        </a:xfrm>
        <a:prstGeom prst="roundRect">
          <a:avLst/>
        </a:prstGeom>
        <a:solidFill>
          <a:srgbClr val="00778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Aptos" panose="020B0004020202020204" pitchFamily="34" charset="0"/>
            </a:rPr>
            <a:t>Local Board votes to accept PH report and Final DFP</a:t>
          </a:r>
        </a:p>
      </dsp:txBody>
      <dsp:txXfrm>
        <a:off x="435864" y="1870212"/>
        <a:ext cx="1768366" cy="660695"/>
      </dsp:txXfrm>
    </dsp:sp>
    <dsp:sp modelId="{7B9381A8-2E0B-4547-91A5-A12F6F6034B5}">
      <dsp:nvSpPr>
        <dsp:cNvPr id="0" name=""/>
        <dsp:cNvSpPr/>
      </dsp:nvSpPr>
      <dsp:spPr>
        <a:xfrm>
          <a:off x="1503370" y="328127"/>
          <a:ext cx="1520564" cy="1195870"/>
        </a:xfrm>
        <a:prstGeom prst="roundRect">
          <a:avLst/>
        </a:prstGeom>
        <a:solidFill>
          <a:srgbClr val="00778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Aptos" panose="020B0004020202020204" pitchFamily="34" charset="0"/>
            </a:rPr>
            <a:t>Send DFP &amp; complete final submittal to KDE for final approval</a:t>
          </a:r>
        </a:p>
      </dsp:txBody>
      <dsp:txXfrm>
        <a:off x="1561748" y="386505"/>
        <a:ext cx="1403808" cy="1079114"/>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8BD38E-49A4-4E6D-B09F-7F219C47D7C3}" type="datetimeFigureOut">
              <a:rPr lang="en-US" smtClean="0"/>
              <a:t>10/6/2026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DD0DEF-DDC1-4703-8FF9-80ED27EB6B6B}" type="slidenum">
              <a:rPr lang="en-US" smtClean="0"/>
              <a:t>‹#›</a:t>
            </a:fld>
            <a:endParaRPr lang="en-US"/>
          </a:p>
        </p:txBody>
      </p:sp>
    </p:spTree>
    <p:extLst>
      <p:ext uri="{BB962C8B-B14F-4D97-AF65-F5344CB8AC3E}">
        <p14:creationId xmlns:p14="http://schemas.microsoft.com/office/powerpoint/2010/main" val="4164510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09E1DD-A5CD-4244-A54B-3387FC273C05}" type="slidenum">
              <a:rPr lang="en-US" smtClean="0"/>
              <a:t>12</a:t>
            </a:fld>
            <a:endParaRPr lang="en-US"/>
          </a:p>
        </p:txBody>
      </p:sp>
    </p:spTree>
    <p:extLst>
      <p:ext uri="{BB962C8B-B14F-4D97-AF65-F5344CB8AC3E}">
        <p14:creationId xmlns:p14="http://schemas.microsoft.com/office/powerpoint/2010/main" val="3186114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09E1DD-A5CD-4244-A54B-3387FC273C05}" type="slidenum">
              <a:rPr lang="en-US" smtClean="0"/>
              <a:t>23</a:t>
            </a:fld>
            <a:endParaRPr lang="en-US"/>
          </a:p>
        </p:txBody>
      </p:sp>
    </p:spTree>
    <p:extLst>
      <p:ext uri="{BB962C8B-B14F-4D97-AF65-F5344CB8AC3E}">
        <p14:creationId xmlns:p14="http://schemas.microsoft.com/office/powerpoint/2010/main" val="34675538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8569-7959-0241-9BB6-EB4CB1A4E314}"/>
              </a:ext>
            </a:extLst>
          </p:cNvPr>
          <p:cNvSpPr>
            <a:spLocks noGrp="1"/>
          </p:cNvSpPr>
          <p:nvPr>
            <p:ph type="ctrTitle"/>
          </p:nvPr>
        </p:nvSpPr>
        <p:spPr>
          <a:xfrm>
            <a:off x="1524000" y="1122363"/>
            <a:ext cx="9144000" cy="2387600"/>
          </a:xfrm>
        </p:spPr>
        <p:txBody>
          <a:bodyPr anchor="b"/>
          <a:lstStyle>
            <a:lvl1pPr algn="ctr">
              <a:defRPr sz="6000">
                <a:solidFill>
                  <a:srgbClr val="102649"/>
                </a:solidFill>
              </a:defRPr>
            </a:lvl1pPr>
          </a:lstStyle>
          <a:p>
            <a:r>
              <a:rPr lang="en-US"/>
              <a:t>Click to edit Master title style</a:t>
            </a:r>
          </a:p>
        </p:txBody>
      </p:sp>
      <p:sp>
        <p:nvSpPr>
          <p:cNvPr id="3" name="Subtitle 2">
            <a:extLst>
              <a:ext uri="{FF2B5EF4-FFF2-40B4-BE49-F238E27FC236}">
                <a16:creationId xmlns:a16="http://schemas.microsoft.com/office/drawing/2014/main" id="{D0C0594C-E6C1-9547-AD0F-AB6967F2DD52}"/>
              </a:ext>
            </a:extLst>
          </p:cNvPr>
          <p:cNvSpPr>
            <a:spLocks noGrp="1"/>
          </p:cNvSpPr>
          <p:nvPr>
            <p:ph type="subTitle" idx="1"/>
          </p:nvPr>
        </p:nvSpPr>
        <p:spPr>
          <a:xfrm>
            <a:off x="1524000" y="3602038"/>
            <a:ext cx="9144000" cy="1655762"/>
          </a:xfrm>
        </p:spPr>
        <p:txBody>
          <a:bodyPr/>
          <a:lstStyle>
            <a:lvl1pPr marL="0" indent="0" algn="ctr">
              <a:buNone/>
              <a:defRPr sz="2400">
                <a:solidFill>
                  <a:srgbClr val="0077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9DA7D72-74A1-FB4F-ACD2-40B8F2296B3D}"/>
              </a:ext>
            </a:extLst>
          </p:cNvPr>
          <p:cNvSpPr>
            <a:spLocks noGrp="1"/>
          </p:cNvSpPr>
          <p:nvPr>
            <p:ph type="dt" sz="half" idx="10"/>
          </p:nvPr>
        </p:nvSpPr>
        <p:spPr/>
        <p:txBody>
          <a:bodyPr/>
          <a:lstStyle>
            <a:lvl1pPr>
              <a:defRPr>
                <a:solidFill>
                  <a:schemeClr val="bg1"/>
                </a:solidFill>
              </a:defRPr>
            </a:lvl1pPr>
          </a:lstStyle>
          <a:p>
            <a:fld id="{90F885B2-8894-8044-8FDE-175D50DC3849}" type="datetimeFigureOut">
              <a:rPr lang="en-US" smtClean="0"/>
              <a:pPr/>
              <a:t>10/6/2026</a:t>
            </a:fld>
            <a:endParaRPr lang="en-US" dirty="0"/>
          </a:p>
        </p:txBody>
      </p:sp>
      <p:sp>
        <p:nvSpPr>
          <p:cNvPr id="5" name="Footer Placeholder 4">
            <a:extLst>
              <a:ext uri="{FF2B5EF4-FFF2-40B4-BE49-F238E27FC236}">
                <a16:creationId xmlns:a16="http://schemas.microsoft.com/office/drawing/2014/main" id="{1EC3B05B-48C7-544E-97E6-CC2AA1DB1D6D}"/>
              </a:ext>
            </a:extLst>
          </p:cNvPr>
          <p:cNvSpPr>
            <a:spLocks noGrp="1"/>
          </p:cNvSpPr>
          <p:nvPr>
            <p:ph type="ftr" sz="quarter" idx="11"/>
          </p:nvPr>
        </p:nvSpPr>
        <p:spPr/>
        <p:txBody>
          <a:bodyPr/>
          <a:lstStyle>
            <a:lvl1pPr>
              <a:defRPr>
                <a:solidFill>
                  <a:srgbClr val="007780"/>
                </a:solidFill>
              </a:defRPr>
            </a:lvl1pPr>
          </a:lstStyle>
          <a:p>
            <a:endParaRPr lang="en-US" dirty="0"/>
          </a:p>
        </p:txBody>
      </p:sp>
      <p:sp>
        <p:nvSpPr>
          <p:cNvPr id="6" name="Slide Number Placeholder 5">
            <a:extLst>
              <a:ext uri="{FF2B5EF4-FFF2-40B4-BE49-F238E27FC236}">
                <a16:creationId xmlns:a16="http://schemas.microsoft.com/office/drawing/2014/main" id="{C7E0090F-0F27-4242-854F-4BE100FF7E80}"/>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7780"/>
                </a:solidFill>
              </a:defRPr>
            </a:lvl1pPr>
          </a:lstStyle>
          <a:p>
            <a:fld id="{01152AFA-7C55-604E-8665-049907417E35}" type="slidenum">
              <a:rPr lang="en-US" smtClean="0"/>
              <a:pPr/>
              <a:t>‹#›</a:t>
            </a:fld>
            <a:endParaRPr lang="en-US" dirty="0"/>
          </a:p>
        </p:txBody>
      </p:sp>
    </p:spTree>
    <p:extLst>
      <p:ext uri="{BB962C8B-B14F-4D97-AF65-F5344CB8AC3E}">
        <p14:creationId xmlns:p14="http://schemas.microsoft.com/office/powerpoint/2010/main" val="3982362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55A3-9192-AA4B-A28B-F665D0BBD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CF848-C4FD-8E4B-B94D-2FC841DBA2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30E4B-79F6-0A4D-9360-91B7A9F1433A}"/>
              </a:ext>
            </a:extLst>
          </p:cNvPr>
          <p:cNvSpPr>
            <a:spLocks noGrp="1"/>
          </p:cNvSpPr>
          <p:nvPr>
            <p:ph type="dt" sz="half" idx="10"/>
          </p:nvPr>
        </p:nvSpPr>
        <p:spPr/>
        <p:txBody>
          <a:bodyPr/>
          <a:lstStyle/>
          <a:p>
            <a:fld id="{90F885B2-8894-8044-8FDE-175D50DC3849}" type="datetimeFigureOut">
              <a:rPr lang="en-US" smtClean="0"/>
              <a:t>10/6/2026</a:t>
            </a:fld>
            <a:endParaRPr lang="en-US" dirty="0"/>
          </a:p>
        </p:txBody>
      </p:sp>
      <p:sp>
        <p:nvSpPr>
          <p:cNvPr id="5" name="Footer Placeholder 4">
            <a:extLst>
              <a:ext uri="{FF2B5EF4-FFF2-40B4-BE49-F238E27FC236}">
                <a16:creationId xmlns:a16="http://schemas.microsoft.com/office/drawing/2014/main" id="{A3F54B59-D8EC-434F-A166-20C80AE0AC7C}"/>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146679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AF73-9A4E-D146-900B-0DCB690244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68D449-E993-6C44-BBED-F872FBC174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DE4AF1-AF32-5744-9E56-22A24F35B1D1}"/>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10/6/2026</a:t>
            </a:fld>
            <a:endParaRPr lang="en-US" dirty="0"/>
          </a:p>
        </p:txBody>
      </p:sp>
      <p:sp>
        <p:nvSpPr>
          <p:cNvPr id="5" name="Footer Placeholder 4">
            <a:extLst>
              <a:ext uri="{FF2B5EF4-FFF2-40B4-BE49-F238E27FC236}">
                <a16:creationId xmlns:a16="http://schemas.microsoft.com/office/drawing/2014/main" id="{A39392A0-E4A1-8D48-AC5B-1687A954FC93}"/>
              </a:ext>
            </a:extLst>
          </p:cNvPr>
          <p:cNvSpPr>
            <a:spLocks noGrp="1"/>
          </p:cNvSpPr>
          <p:nvPr>
            <p:ph type="ftr" sz="quarter" idx="11"/>
          </p:nvPr>
        </p:nvSpPr>
        <p:spPr>
          <a:xfrm>
            <a:off x="4038600" y="6356350"/>
            <a:ext cx="4078266" cy="365125"/>
          </a:xfrm>
        </p:spPr>
        <p:txBody>
          <a:bodyPr/>
          <a:lstStyle>
            <a:lvl1pPr>
              <a:defRPr>
                <a:solidFill>
                  <a:srgbClr val="102649"/>
                </a:solidFill>
              </a:defRPr>
            </a:lvl1pPr>
          </a:lstStyle>
          <a:p>
            <a:endParaRPr lang="en-US" dirty="0"/>
          </a:p>
        </p:txBody>
      </p:sp>
      <p:sp>
        <p:nvSpPr>
          <p:cNvPr id="6" name="Slide Number Placeholder 5">
            <a:extLst>
              <a:ext uri="{FF2B5EF4-FFF2-40B4-BE49-F238E27FC236}">
                <a16:creationId xmlns:a16="http://schemas.microsoft.com/office/drawing/2014/main" id="{DC31426B-CAD7-A248-9D25-832FA2DA8EAC}"/>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dirty="0"/>
          </a:p>
        </p:txBody>
      </p:sp>
    </p:spTree>
    <p:extLst>
      <p:ext uri="{BB962C8B-B14F-4D97-AF65-F5344CB8AC3E}">
        <p14:creationId xmlns:p14="http://schemas.microsoft.com/office/powerpoint/2010/main" val="83887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129AE-3E3D-8D40-9357-256A736AB1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F97DC4-37E3-C541-8F1C-EC9F203D4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18A85B-13CF-DC4C-9B51-8C0EC07574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8DDCC5-4054-D648-9589-53E6D120B71D}"/>
              </a:ext>
            </a:extLst>
          </p:cNvPr>
          <p:cNvSpPr>
            <a:spLocks noGrp="1"/>
          </p:cNvSpPr>
          <p:nvPr>
            <p:ph type="dt" sz="half" idx="10"/>
          </p:nvPr>
        </p:nvSpPr>
        <p:spPr/>
        <p:txBody>
          <a:bodyPr/>
          <a:lstStyle/>
          <a:p>
            <a:fld id="{90F885B2-8894-8044-8FDE-175D50DC3849}" type="datetimeFigureOut">
              <a:rPr lang="en-US" smtClean="0"/>
              <a:t>10/6/2026</a:t>
            </a:fld>
            <a:endParaRPr lang="en-US" dirty="0"/>
          </a:p>
        </p:txBody>
      </p:sp>
      <p:sp>
        <p:nvSpPr>
          <p:cNvPr id="6" name="Footer Placeholder 5">
            <a:extLst>
              <a:ext uri="{FF2B5EF4-FFF2-40B4-BE49-F238E27FC236}">
                <a16:creationId xmlns:a16="http://schemas.microsoft.com/office/drawing/2014/main" id="{23010285-C8F1-CC49-B417-CA5C71B9552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2104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DC529-84D4-2947-8D87-A9FE98A465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1BF79D-E057-CE44-9D97-934038F085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57DC18-B0E2-5D48-BC36-CA6CE05548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6779E1-2F41-084E-B78A-9475EADB33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E98414-52E5-4E4B-BD61-22E50040F5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A177FD-8970-6E49-AE3A-3E99004152A2}"/>
              </a:ext>
            </a:extLst>
          </p:cNvPr>
          <p:cNvSpPr>
            <a:spLocks noGrp="1"/>
          </p:cNvSpPr>
          <p:nvPr>
            <p:ph type="dt" sz="half" idx="10"/>
          </p:nvPr>
        </p:nvSpPr>
        <p:spPr/>
        <p:txBody>
          <a:bodyPr/>
          <a:lstStyle/>
          <a:p>
            <a:fld id="{90F885B2-8894-8044-8FDE-175D50DC3849}" type="datetimeFigureOut">
              <a:rPr lang="en-US" smtClean="0"/>
              <a:t>10/6/2026</a:t>
            </a:fld>
            <a:endParaRPr lang="en-US" dirty="0"/>
          </a:p>
        </p:txBody>
      </p:sp>
      <p:sp>
        <p:nvSpPr>
          <p:cNvPr id="8" name="Footer Placeholder 7">
            <a:extLst>
              <a:ext uri="{FF2B5EF4-FFF2-40B4-BE49-F238E27FC236}">
                <a16:creationId xmlns:a16="http://schemas.microsoft.com/office/drawing/2014/main" id="{69B81514-1649-6142-AC73-F89804C2EA4E}"/>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96406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5664-CBD9-5B44-AF8D-232A4D4E3E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453A43-613C-1740-9F57-1DA02F78D8E7}"/>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10/6/2026</a:t>
            </a:fld>
            <a:endParaRPr lang="en-US" dirty="0"/>
          </a:p>
        </p:txBody>
      </p:sp>
      <p:sp>
        <p:nvSpPr>
          <p:cNvPr id="4" name="Footer Placeholder 3">
            <a:extLst>
              <a:ext uri="{FF2B5EF4-FFF2-40B4-BE49-F238E27FC236}">
                <a16:creationId xmlns:a16="http://schemas.microsoft.com/office/drawing/2014/main" id="{E5737E07-BDE7-EE4F-A7D2-BCC968B7D3B9}"/>
              </a:ext>
            </a:extLst>
          </p:cNvPr>
          <p:cNvSpPr>
            <a:spLocks noGrp="1"/>
          </p:cNvSpPr>
          <p:nvPr>
            <p:ph type="ftr" sz="quarter" idx="11"/>
          </p:nvPr>
        </p:nvSpPr>
        <p:spPr/>
        <p:txBody>
          <a:bodyPr/>
          <a:lstStyle>
            <a:lvl1pPr>
              <a:defRPr>
                <a:solidFill>
                  <a:srgbClr val="102649"/>
                </a:solidFill>
              </a:defRPr>
            </a:lvl1pPr>
          </a:lstStyle>
          <a:p>
            <a:endParaRPr lang="en-US" dirty="0"/>
          </a:p>
        </p:txBody>
      </p:sp>
    </p:spTree>
    <p:extLst>
      <p:ext uri="{BB962C8B-B14F-4D97-AF65-F5344CB8AC3E}">
        <p14:creationId xmlns:p14="http://schemas.microsoft.com/office/powerpoint/2010/main" val="3274293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CEA650-939E-F048-B947-6D573735B252}"/>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10/6/2026</a:t>
            </a:fld>
            <a:endParaRPr lang="en-US" dirty="0"/>
          </a:p>
        </p:txBody>
      </p:sp>
      <p:sp>
        <p:nvSpPr>
          <p:cNvPr id="3" name="Footer Placeholder 2">
            <a:extLst>
              <a:ext uri="{FF2B5EF4-FFF2-40B4-BE49-F238E27FC236}">
                <a16:creationId xmlns:a16="http://schemas.microsoft.com/office/drawing/2014/main" id="{2363B547-38B5-CE45-9D41-AB9885E10534}"/>
              </a:ext>
            </a:extLst>
          </p:cNvPr>
          <p:cNvSpPr>
            <a:spLocks noGrp="1"/>
          </p:cNvSpPr>
          <p:nvPr>
            <p:ph type="ftr" sz="quarter" idx="11"/>
          </p:nvPr>
        </p:nvSpPr>
        <p:spPr/>
        <p:txBody>
          <a:bodyPr/>
          <a:lstStyle>
            <a:lvl1pPr>
              <a:defRPr>
                <a:solidFill>
                  <a:srgbClr val="102649"/>
                </a:solidFill>
              </a:defRPr>
            </a:lvl1pPr>
          </a:lstStyle>
          <a:p>
            <a:endParaRPr lang="en-US" dirty="0"/>
          </a:p>
        </p:txBody>
      </p:sp>
    </p:spTree>
    <p:extLst>
      <p:ext uri="{BB962C8B-B14F-4D97-AF65-F5344CB8AC3E}">
        <p14:creationId xmlns:p14="http://schemas.microsoft.com/office/powerpoint/2010/main" val="1203898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47C7-D880-DF47-A5AB-551081E93E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CD60D4-B40E-F34D-80B5-1FB5C01929C3}"/>
              </a:ext>
            </a:extLst>
          </p:cNvPr>
          <p:cNvSpPr>
            <a:spLocks noGrp="1"/>
          </p:cNvSpPr>
          <p:nvPr>
            <p:ph idx="1"/>
          </p:nvPr>
        </p:nvSpPr>
        <p:spPr>
          <a:xfrm>
            <a:off x="5183188" y="1891430"/>
            <a:ext cx="6172200" cy="39696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6E9781-5FD6-404C-9615-4A709D3011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5DCDF3-E889-1748-B70C-A614B28DB8A1}"/>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10/6/2026</a:t>
            </a:fld>
            <a:endParaRPr lang="en-US" dirty="0"/>
          </a:p>
        </p:txBody>
      </p:sp>
      <p:sp>
        <p:nvSpPr>
          <p:cNvPr id="6" name="Footer Placeholder 5">
            <a:extLst>
              <a:ext uri="{FF2B5EF4-FFF2-40B4-BE49-F238E27FC236}">
                <a16:creationId xmlns:a16="http://schemas.microsoft.com/office/drawing/2014/main" id="{B023D8E5-FB74-B545-B35C-110FA0DCFD66}"/>
              </a:ext>
            </a:extLst>
          </p:cNvPr>
          <p:cNvSpPr>
            <a:spLocks noGrp="1"/>
          </p:cNvSpPr>
          <p:nvPr>
            <p:ph type="ftr" sz="quarter" idx="11"/>
          </p:nvPr>
        </p:nvSpPr>
        <p:spPr>
          <a:xfrm>
            <a:off x="4038600" y="6356350"/>
            <a:ext cx="4040688" cy="365125"/>
          </a:xfrm>
        </p:spPr>
        <p:txBody>
          <a:bodyPr/>
          <a:lstStyle>
            <a:lvl1pPr>
              <a:defRPr>
                <a:solidFill>
                  <a:srgbClr val="102649"/>
                </a:solidFill>
              </a:defRPr>
            </a:lvl1pPr>
          </a:lstStyle>
          <a:p>
            <a:endParaRPr lang="en-US" dirty="0"/>
          </a:p>
        </p:txBody>
      </p:sp>
      <p:sp>
        <p:nvSpPr>
          <p:cNvPr id="7" name="Slide Number Placeholder 6">
            <a:extLst>
              <a:ext uri="{FF2B5EF4-FFF2-40B4-BE49-F238E27FC236}">
                <a16:creationId xmlns:a16="http://schemas.microsoft.com/office/drawing/2014/main" id="{2BAA720A-FAFC-0B47-B836-6026134BEC69}"/>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dirty="0"/>
          </a:p>
        </p:txBody>
      </p:sp>
    </p:spTree>
    <p:extLst>
      <p:ext uri="{BB962C8B-B14F-4D97-AF65-F5344CB8AC3E}">
        <p14:creationId xmlns:p14="http://schemas.microsoft.com/office/powerpoint/2010/main" val="2832705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EA58-8F14-9847-A5CC-481304CAC3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780811-8AD9-384B-AAE6-7D7355D834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025E1C3A-9866-3A4D-B8F8-421BAC5017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E9B453-B7EA-F54F-99BE-092E9693BC03}"/>
              </a:ext>
            </a:extLst>
          </p:cNvPr>
          <p:cNvSpPr>
            <a:spLocks noGrp="1"/>
          </p:cNvSpPr>
          <p:nvPr>
            <p:ph type="dt" sz="half" idx="10"/>
          </p:nvPr>
        </p:nvSpPr>
        <p:spPr/>
        <p:txBody>
          <a:bodyPr/>
          <a:lstStyle/>
          <a:p>
            <a:fld id="{90F885B2-8894-8044-8FDE-175D50DC3849}" type="datetimeFigureOut">
              <a:rPr lang="en-US" smtClean="0"/>
              <a:t>10/6/2026</a:t>
            </a:fld>
            <a:endParaRPr lang="en-US" dirty="0"/>
          </a:p>
        </p:txBody>
      </p:sp>
      <p:sp>
        <p:nvSpPr>
          <p:cNvPr id="6" name="Footer Placeholder 5">
            <a:extLst>
              <a:ext uri="{FF2B5EF4-FFF2-40B4-BE49-F238E27FC236}">
                <a16:creationId xmlns:a16="http://schemas.microsoft.com/office/drawing/2014/main" id="{B2BAE837-F714-D749-8672-F5ACD89ABDA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863610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D2CF2-02DF-EB40-9C30-F603922C43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8DE25A-01D2-3842-897E-9F6C707073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52C0B9-4A3D-004D-A3C2-A486C0B21C4E}"/>
              </a:ext>
            </a:extLst>
          </p:cNvPr>
          <p:cNvSpPr>
            <a:spLocks noGrp="1"/>
          </p:cNvSpPr>
          <p:nvPr>
            <p:ph type="dt" sz="half" idx="10"/>
          </p:nvPr>
        </p:nvSpPr>
        <p:spPr/>
        <p:txBody>
          <a:bodyPr/>
          <a:lstStyle/>
          <a:p>
            <a:fld id="{90F885B2-8894-8044-8FDE-175D50DC3849}" type="datetimeFigureOut">
              <a:rPr lang="en-US" smtClean="0"/>
              <a:t>10/6/2026</a:t>
            </a:fld>
            <a:endParaRPr lang="en-US" dirty="0"/>
          </a:p>
        </p:txBody>
      </p:sp>
      <p:sp>
        <p:nvSpPr>
          <p:cNvPr id="5" name="Footer Placeholder 4">
            <a:extLst>
              <a:ext uri="{FF2B5EF4-FFF2-40B4-BE49-F238E27FC236}">
                <a16:creationId xmlns:a16="http://schemas.microsoft.com/office/drawing/2014/main" id="{50D7C0FF-A49D-F241-8819-70F0A0CC272D}"/>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022027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5D8CEE-7FBA-F449-BE55-F05E99DED9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7D7E5-BBC6-C94E-AF43-17FD8D82E1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1A1BF-C169-454D-9CB3-0B7C89D9455C}"/>
              </a:ext>
            </a:extLst>
          </p:cNvPr>
          <p:cNvSpPr>
            <a:spLocks noGrp="1"/>
          </p:cNvSpPr>
          <p:nvPr>
            <p:ph type="dt" sz="half" idx="10"/>
          </p:nvPr>
        </p:nvSpPr>
        <p:spPr/>
        <p:txBody>
          <a:bodyPr/>
          <a:lstStyle/>
          <a:p>
            <a:fld id="{90F885B2-8894-8044-8FDE-175D50DC3849}" type="datetimeFigureOut">
              <a:rPr lang="en-US" smtClean="0"/>
              <a:t>10/6/2026</a:t>
            </a:fld>
            <a:endParaRPr lang="en-US" dirty="0"/>
          </a:p>
        </p:txBody>
      </p:sp>
      <p:sp>
        <p:nvSpPr>
          <p:cNvPr id="5" name="Footer Placeholder 4">
            <a:extLst>
              <a:ext uri="{FF2B5EF4-FFF2-40B4-BE49-F238E27FC236}">
                <a16:creationId xmlns:a16="http://schemas.microsoft.com/office/drawing/2014/main" id="{09E9A9C6-28A1-0644-81AA-16813709755C}"/>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416688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D32FA69-F2CC-8E44-A069-E9A85C2CDD23}"/>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10/6/2026</a:t>
            </a:fld>
            <a:endParaRPr lang="en-US" dirty="0"/>
          </a:p>
        </p:txBody>
      </p:sp>
      <p:sp>
        <p:nvSpPr>
          <p:cNvPr id="4" name="Footer Placeholder 3">
            <a:extLst>
              <a:ext uri="{FF2B5EF4-FFF2-40B4-BE49-F238E27FC236}">
                <a16:creationId xmlns:a16="http://schemas.microsoft.com/office/drawing/2014/main" id="{19E013E8-1B59-1947-97AA-780C14576EFC}"/>
              </a:ext>
            </a:extLst>
          </p:cNvPr>
          <p:cNvSpPr>
            <a:spLocks noGrp="1"/>
          </p:cNvSpPr>
          <p:nvPr>
            <p:ph type="ftr" sz="quarter" idx="11"/>
          </p:nvPr>
        </p:nvSpPr>
        <p:spPr/>
        <p:txBody>
          <a:bodyPr/>
          <a:lstStyle>
            <a:lvl1pPr>
              <a:defRPr>
                <a:solidFill>
                  <a:srgbClr val="102649"/>
                </a:solidFill>
              </a:defRPr>
            </a:lvl1pPr>
          </a:lstStyle>
          <a:p>
            <a:endParaRPr lang="en-US" dirty="0"/>
          </a:p>
        </p:txBody>
      </p:sp>
    </p:spTree>
    <p:extLst>
      <p:ext uri="{BB962C8B-B14F-4D97-AF65-F5344CB8AC3E}">
        <p14:creationId xmlns:p14="http://schemas.microsoft.com/office/powerpoint/2010/main" val="2657028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FAA31E-A6D5-0042-9274-104B04F9AD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1896C5-06B0-3147-AB94-8C999EE89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BC9E41-8ACF-5A41-9EAC-CFD88AAFBF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90F885B2-8894-8044-8FDE-175D50DC3849}" type="datetimeFigureOut">
              <a:rPr lang="en-US" smtClean="0"/>
              <a:pPr/>
              <a:t>10/6/2026</a:t>
            </a:fld>
            <a:endParaRPr lang="en-US" dirty="0"/>
          </a:p>
        </p:txBody>
      </p:sp>
      <p:sp>
        <p:nvSpPr>
          <p:cNvPr id="5" name="Footer Placeholder 4">
            <a:extLst>
              <a:ext uri="{FF2B5EF4-FFF2-40B4-BE49-F238E27FC236}">
                <a16:creationId xmlns:a16="http://schemas.microsoft.com/office/drawing/2014/main" id="{CCC268BD-BE55-F341-B9D2-8E463FCF8391}"/>
              </a:ext>
            </a:extLst>
          </p:cNvPr>
          <p:cNvSpPr>
            <a:spLocks noGrp="1"/>
          </p:cNvSpPr>
          <p:nvPr>
            <p:ph type="ftr" sz="quarter" idx="3"/>
          </p:nvPr>
        </p:nvSpPr>
        <p:spPr>
          <a:xfrm>
            <a:off x="4038600" y="6356350"/>
            <a:ext cx="3564699"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2271339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education.ky.gov/districts/fac/Pages/Trainings.aspx"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hyperlink" Target="mailto:greg.dunbar@education.ky.gov"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mailto:marcus.highland@education.ky.gov" TargetMode="External"/><Relationship Id="rId2" Type="http://schemas.openxmlformats.org/officeDocument/2006/relationships/hyperlink" Target="mailto:gary.leist@education.ky.gov"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hyperlink" Target="mailto:tanesha.keene@education.ky.gov"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education.ky.gov/districts/fac/Pages/Facility-Planning.aspx"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hyperlink" Target="mailto:tanesha.keene@education.ky.gov" TargetMode="Externa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FDF1F-DF76-1296-ACB9-E052DDC241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79076C-9FBA-D35F-D762-AC976F00FBBC}"/>
              </a:ext>
            </a:extLst>
          </p:cNvPr>
          <p:cNvSpPr>
            <a:spLocks noGrp="1"/>
          </p:cNvSpPr>
          <p:nvPr>
            <p:ph type="ctrTitle"/>
          </p:nvPr>
        </p:nvSpPr>
        <p:spPr>
          <a:xfrm>
            <a:off x="1736212" y="944545"/>
            <a:ext cx="10234397" cy="2150347"/>
          </a:xfrm>
        </p:spPr>
        <p:txBody>
          <a:bodyPr>
            <a:normAutofit/>
          </a:bodyPr>
          <a:lstStyle/>
          <a:p>
            <a:r>
              <a:rPr lang="en-US" sz="4400" dirty="0"/>
              <a:t>Webinar #2: District Facilities Planning (DFP) &amp; Updates </a:t>
            </a:r>
            <a:br>
              <a:rPr lang="en-US" sz="4400" dirty="0"/>
            </a:br>
            <a:r>
              <a:rPr lang="en-US" sz="2700" dirty="0"/>
              <a:t>702 KAR 4:180</a:t>
            </a:r>
            <a:br>
              <a:rPr lang="en-US" sz="2700" dirty="0"/>
            </a:br>
            <a:endParaRPr lang="en-US" sz="2700" dirty="0"/>
          </a:p>
        </p:txBody>
      </p:sp>
      <p:sp>
        <p:nvSpPr>
          <p:cNvPr id="3" name="Subtitle 2">
            <a:extLst>
              <a:ext uri="{FF2B5EF4-FFF2-40B4-BE49-F238E27FC236}">
                <a16:creationId xmlns:a16="http://schemas.microsoft.com/office/drawing/2014/main" id="{BDDA909E-2963-9453-CC03-F86FAD79F46B}"/>
              </a:ext>
            </a:extLst>
          </p:cNvPr>
          <p:cNvSpPr>
            <a:spLocks noGrp="1"/>
          </p:cNvSpPr>
          <p:nvPr>
            <p:ph type="subTitle" idx="1"/>
          </p:nvPr>
        </p:nvSpPr>
        <p:spPr>
          <a:xfrm>
            <a:off x="2281411" y="2362200"/>
            <a:ext cx="9144000" cy="2848033"/>
          </a:xfrm>
        </p:spPr>
        <p:txBody>
          <a:bodyPr anchor="ctr">
            <a:normAutofit/>
          </a:bodyPr>
          <a:lstStyle/>
          <a:p>
            <a:r>
              <a:rPr lang="en-US" dirty="0">
                <a:solidFill>
                  <a:srgbClr val="002060"/>
                </a:solidFill>
              </a:rPr>
              <a:t>Kentucky Department of Education (KDE)</a:t>
            </a:r>
          </a:p>
          <a:p>
            <a:r>
              <a:rPr lang="en-US" dirty="0">
                <a:solidFill>
                  <a:srgbClr val="002060"/>
                </a:solidFill>
              </a:rPr>
              <a:t>Office of Finance and Operations (OFO)</a:t>
            </a:r>
          </a:p>
          <a:p>
            <a:r>
              <a:rPr lang="en-US" dirty="0">
                <a:solidFill>
                  <a:srgbClr val="002060"/>
                </a:solidFill>
              </a:rPr>
              <a:t>Division of District Support (DDS)</a:t>
            </a:r>
          </a:p>
          <a:p>
            <a:r>
              <a:rPr lang="en-US" dirty="0">
                <a:solidFill>
                  <a:srgbClr val="002060"/>
                </a:solidFill>
              </a:rPr>
              <a:t>District Facilities Branch (DFB)</a:t>
            </a:r>
          </a:p>
        </p:txBody>
      </p:sp>
      <p:sp>
        <p:nvSpPr>
          <p:cNvPr id="4" name="Subtitle 2">
            <a:extLst>
              <a:ext uri="{FF2B5EF4-FFF2-40B4-BE49-F238E27FC236}">
                <a16:creationId xmlns:a16="http://schemas.microsoft.com/office/drawing/2014/main" id="{333759FD-C144-01D7-E493-8A5BCAFB1E9C}"/>
              </a:ext>
            </a:extLst>
          </p:cNvPr>
          <p:cNvSpPr txBox="1">
            <a:spLocks/>
          </p:cNvSpPr>
          <p:nvPr/>
        </p:nvSpPr>
        <p:spPr>
          <a:xfrm>
            <a:off x="2281412" y="5210233"/>
            <a:ext cx="9144000" cy="42633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rgbClr val="007780"/>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102649"/>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102649"/>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102649"/>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102649"/>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rgbClr val="002060"/>
                </a:solidFill>
              </a:rPr>
              <a:t>September 24, 2026</a:t>
            </a:r>
          </a:p>
        </p:txBody>
      </p:sp>
    </p:spTree>
    <p:extLst>
      <p:ext uri="{BB962C8B-B14F-4D97-AF65-F5344CB8AC3E}">
        <p14:creationId xmlns:p14="http://schemas.microsoft.com/office/powerpoint/2010/main" val="3450667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DF401-7ED3-0E1C-F426-6625A154E3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581B53-6F4B-F4C2-B2AC-7ECF185DC4AE}"/>
              </a:ext>
            </a:extLst>
          </p:cNvPr>
          <p:cNvSpPr>
            <a:spLocks noGrp="1"/>
          </p:cNvSpPr>
          <p:nvPr>
            <p:ph type="title"/>
          </p:nvPr>
        </p:nvSpPr>
        <p:spPr/>
        <p:txBody>
          <a:bodyPr/>
          <a:lstStyle/>
          <a:p>
            <a:r>
              <a:rPr lang="en-US"/>
              <a:t>Before we begin…</a:t>
            </a:r>
          </a:p>
        </p:txBody>
      </p:sp>
      <p:sp>
        <p:nvSpPr>
          <p:cNvPr id="3" name="Content Placeholder 2">
            <a:extLst>
              <a:ext uri="{FF2B5EF4-FFF2-40B4-BE49-F238E27FC236}">
                <a16:creationId xmlns:a16="http://schemas.microsoft.com/office/drawing/2014/main" id="{C167A5C6-3528-1C03-CA5F-CD19E200FDF9}"/>
              </a:ext>
            </a:extLst>
          </p:cNvPr>
          <p:cNvSpPr>
            <a:spLocks noGrp="1"/>
          </p:cNvSpPr>
          <p:nvPr>
            <p:ph sz="half" idx="1"/>
          </p:nvPr>
        </p:nvSpPr>
        <p:spPr>
          <a:xfrm>
            <a:off x="620725" y="1439733"/>
            <a:ext cx="10899380" cy="4351338"/>
          </a:xfrm>
        </p:spPr>
        <p:txBody>
          <a:bodyPr vert="horz" lIns="91440" tIns="45720" rIns="91440" bIns="45720" rtlCol="0" anchor="t">
            <a:normAutofit/>
          </a:bodyPr>
          <a:lstStyle/>
          <a:p>
            <a:r>
              <a:rPr lang="en-US" dirty="0"/>
              <a:t>This presentation is a general overview of work occurring related to or occurring within the District Facilities Branch (DFB). It does not cover all details related to statutes, legal actions, regulations, and processes. Please direct any specific questions that are not addressed today to the Branch Manager or the DFB project manager assigned to your district. </a:t>
            </a:r>
          </a:p>
        </p:txBody>
      </p:sp>
    </p:spTree>
    <p:extLst>
      <p:ext uri="{BB962C8B-B14F-4D97-AF65-F5344CB8AC3E}">
        <p14:creationId xmlns:p14="http://schemas.microsoft.com/office/powerpoint/2010/main" val="925897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5B0FF-B2AB-4606-83E3-CC348A471BBB}"/>
              </a:ext>
            </a:extLst>
          </p:cNvPr>
          <p:cNvSpPr>
            <a:spLocks noGrp="1"/>
          </p:cNvSpPr>
          <p:nvPr>
            <p:ph type="title"/>
          </p:nvPr>
        </p:nvSpPr>
        <p:spPr/>
        <p:txBody>
          <a:bodyPr/>
          <a:lstStyle/>
          <a:p>
            <a:r>
              <a:rPr lang="en-US" dirty="0">
                <a:solidFill>
                  <a:srgbClr val="002060"/>
                </a:solidFill>
              </a:rPr>
              <a:t>Presentation Summary</a:t>
            </a:r>
          </a:p>
        </p:txBody>
      </p:sp>
      <p:sp>
        <p:nvSpPr>
          <p:cNvPr id="3" name="Content Placeholder 2">
            <a:extLst>
              <a:ext uri="{FF2B5EF4-FFF2-40B4-BE49-F238E27FC236}">
                <a16:creationId xmlns:a16="http://schemas.microsoft.com/office/drawing/2014/main" id="{EDE3305C-50AD-4EB7-8318-1175863DDE34}"/>
              </a:ext>
            </a:extLst>
          </p:cNvPr>
          <p:cNvSpPr>
            <a:spLocks noGrp="1"/>
          </p:cNvSpPr>
          <p:nvPr>
            <p:ph idx="1"/>
          </p:nvPr>
        </p:nvSpPr>
        <p:spPr>
          <a:xfrm>
            <a:off x="838200" y="1528742"/>
            <a:ext cx="10515600" cy="4351338"/>
          </a:xfrm>
        </p:spPr>
        <p:txBody>
          <a:bodyPr>
            <a:normAutofit/>
          </a:bodyPr>
          <a:lstStyle/>
          <a:p>
            <a:r>
              <a:rPr lang="en-US" dirty="0">
                <a:solidFill>
                  <a:srgbClr val="002060"/>
                </a:solidFill>
              </a:rPr>
              <a:t>Introductions</a:t>
            </a:r>
            <a:endParaRPr lang="en-US" b="1" dirty="0">
              <a:solidFill>
                <a:srgbClr val="002060"/>
              </a:solidFill>
            </a:endParaRPr>
          </a:p>
          <a:p>
            <a:r>
              <a:rPr lang="en-US" dirty="0">
                <a:solidFill>
                  <a:srgbClr val="002060"/>
                </a:solidFill>
              </a:rPr>
              <a:t>Why do we create a DFP? – Statutes and Regulations</a:t>
            </a:r>
          </a:p>
          <a:p>
            <a:r>
              <a:rPr lang="en-US" dirty="0">
                <a:solidFill>
                  <a:srgbClr val="002060"/>
                </a:solidFill>
              </a:rPr>
              <a:t>When do we draft a DFP? – Status and Notifications</a:t>
            </a:r>
          </a:p>
          <a:p>
            <a:r>
              <a:rPr lang="en-US" dirty="0">
                <a:solidFill>
                  <a:srgbClr val="002060"/>
                </a:solidFill>
              </a:rPr>
              <a:t>What is the process? – General Overview</a:t>
            </a:r>
          </a:p>
          <a:p>
            <a:r>
              <a:rPr lang="en-US" dirty="0">
                <a:solidFill>
                  <a:srgbClr val="002060"/>
                </a:solidFill>
              </a:rPr>
              <a:t>Who drafts a DFP? – Local Planning Committee</a:t>
            </a:r>
          </a:p>
          <a:p>
            <a:r>
              <a:rPr lang="en-US" dirty="0">
                <a:solidFill>
                  <a:srgbClr val="002060"/>
                </a:solidFill>
              </a:rPr>
              <a:t>DFP Season 2026/27</a:t>
            </a:r>
          </a:p>
          <a:p>
            <a:r>
              <a:rPr lang="en-US" dirty="0">
                <a:solidFill>
                  <a:srgbClr val="002060"/>
                </a:solidFill>
              </a:rPr>
              <a:t>Q&amp;A</a:t>
            </a:r>
          </a:p>
          <a:p>
            <a:endParaRPr lang="en-US" dirty="0">
              <a:solidFill>
                <a:srgbClr val="002060"/>
              </a:solidFill>
            </a:endParaRPr>
          </a:p>
        </p:txBody>
      </p:sp>
    </p:spTree>
    <p:extLst>
      <p:ext uri="{BB962C8B-B14F-4D97-AF65-F5344CB8AC3E}">
        <p14:creationId xmlns:p14="http://schemas.microsoft.com/office/powerpoint/2010/main" val="1116639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57AD-E600-4F66-8C2A-FC578BB60A59}"/>
              </a:ext>
            </a:extLst>
          </p:cNvPr>
          <p:cNvSpPr>
            <a:spLocks noGrp="1"/>
          </p:cNvSpPr>
          <p:nvPr>
            <p:ph type="title"/>
          </p:nvPr>
        </p:nvSpPr>
        <p:spPr/>
        <p:txBody>
          <a:bodyPr/>
          <a:lstStyle/>
          <a:p>
            <a:r>
              <a:rPr lang="en-US" dirty="0">
                <a:solidFill>
                  <a:srgbClr val="002060"/>
                </a:solidFill>
              </a:rPr>
              <a:t>Presentation Located on KDE Website at</a:t>
            </a:r>
          </a:p>
        </p:txBody>
      </p:sp>
      <p:sp>
        <p:nvSpPr>
          <p:cNvPr id="3" name="Content Placeholder 2">
            <a:extLst>
              <a:ext uri="{FF2B5EF4-FFF2-40B4-BE49-F238E27FC236}">
                <a16:creationId xmlns:a16="http://schemas.microsoft.com/office/drawing/2014/main" id="{E303859A-89E3-4A54-BAB3-6AA22CE9B6A2}"/>
              </a:ext>
            </a:extLst>
          </p:cNvPr>
          <p:cNvSpPr>
            <a:spLocks noGrp="1"/>
          </p:cNvSpPr>
          <p:nvPr>
            <p:ph idx="1"/>
          </p:nvPr>
        </p:nvSpPr>
        <p:spPr>
          <a:xfrm>
            <a:off x="838200" y="1433378"/>
            <a:ext cx="10515600" cy="514619"/>
          </a:xfrm>
        </p:spPr>
        <p:txBody>
          <a:bodyPr>
            <a:normAutofit fontScale="85000" lnSpcReduction="10000"/>
          </a:bodyPr>
          <a:lstStyle/>
          <a:p>
            <a:pPr marL="0" indent="0">
              <a:buNone/>
            </a:pPr>
            <a:r>
              <a:rPr lang="en-US" dirty="0">
                <a:hlinkClick r:id="rId2"/>
              </a:rPr>
              <a:t>Facilities Branch Live Events / Trainings - Kentucky Department of Education</a:t>
            </a:r>
            <a:endParaRPr lang="en-US" dirty="0"/>
          </a:p>
          <a:p>
            <a:endParaRPr lang="en-US" dirty="0"/>
          </a:p>
        </p:txBody>
      </p:sp>
      <p:pic>
        <p:nvPicPr>
          <p:cNvPr id="4" name="Picture 3" descr="Screenshot demonstrating how to access the presentation on the KDE website. Click on the KDE Homepage.">
            <a:extLst>
              <a:ext uri="{FF2B5EF4-FFF2-40B4-BE49-F238E27FC236}">
                <a16:creationId xmlns:a16="http://schemas.microsoft.com/office/drawing/2014/main" id="{5E59A047-03C6-4058-A557-D4F078735944}"/>
              </a:ext>
            </a:extLst>
          </p:cNvPr>
          <p:cNvPicPr>
            <a:picLocks noChangeAspect="1"/>
          </p:cNvPicPr>
          <p:nvPr/>
        </p:nvPicPr>
        <p:blipFill rotWithShape="1">
          <a:blip r:embed="rId3"/>
          <a:srcRect l="-2033" t="42418" r="48710" b="18382"/>
          <a:stretch/>
        </p:blipFill>
        <p:spPr>
          <a:xfrm>
            <a:off x="403761" y="2234976"/>
            <a:ext cx="11393229" cy="2967713"/>
          </a:xfrm>
          <a:prstGeom prst="rect">
            <a:avLst/>
          </a:prstGeom>
        </p:spPr>
      </p:pic>
      <p:sp>
        <p:nvSpPr>
          <p:cNvPr id="7" name="Rectangle 6" descr="jjjj">
            <a:extLst>
              <a:ext uri="{FF2B5EF4-FFF2-40B4-BE49-F238E27FC236}">
                <a16:creationId xmlns:a16="http://schemas.microsoft.com/office/drawing/2014/main" id="{0C5A7308-03E5-41F9-9066-D6DDC7788B6A}"/>
              </a:ext>
            </a:extLst>
          </p:cNvPr>
          <p:cNvSpPr/>
          <p:nvPr/>
        </p:nvSpPr>
        <p:spPr>
          <a:xfrm>
            <a:off x="838200" y="2970129"/>
            <a:ext cx="5146964" cy="514619"/>
          </a:xfrm>
          <a:custGeom>
            <a:avLst/>
            <a:gdLst>
              <a:gd name="csX0" fmla="*/ 0 w 5146964"/>
              <a:gd name="csY0" fmla="*/ 0 h 514619"/>
              <a:gd name="csX1" fmla="*/ 643371 w 5146964"/>
              <a:gd name="csY1" fmla="*/ 0 h 514619"/>
              <a:gd name="csX2" fmla="*/ 1389680 w 5146964"/>
              <a:gd name="csY2" fmla="*/ 0 h 514619"/>
              <a:gd name="csX3" fmla="*/ 2135990 w 5146964"/>
              <a:gd name="csY3" fmla="*/ 0 h 514619"/>
              <a:gd name="csX4" fmla="*/ 2676421 w 5146964"/>
              <a:gd name="csY4" fmla="*/ 0 h 514619"/>
              <a:gd name="csX5" fmla="*/ 3422731 w 5146964"/>
              <a:gd name="csY5" fmla="*/ 0 h 514619"/>
              <a:gd name="csX6" fmla="*/ 4117571 w 5146964"/>
              <a:gd name="csY6" fmla="*/ 0 h 514619"/>
              <a:gd name="csX7" fmla="*/ 5146964 w 5146964"/>
              <a:gd name="csY7" fmla="*/ 0 h 514619"/>
              <a:gd name="csX8" fmla="*/ 5146964 w 5146964"/>
              <a:gd name="csY8" fmla="*/ 514619 h 514619"/>
              <a:gd name="csX9" fmla="*/ 4658002 w 5146964"/>
              <a:gd name="csY9" fmla="*/ 514619 h 514619"/>
              <a:gd name="csX10" fmla="*/ 3963162 w 5146964"/>
              <a:gd name="csY10" fmla="*/ 514619 h 514619"/>
              <a:gd name="csX11" fmla="*/ 3268322 w 5146964"/>
              <a:gd name="csY11" fmla="*/ 514619 h 514619"/>
              <a:gd name="csX12" fmla="*/ 2676421 w 5146964"/>
              <a:gd name="csY12" fmla="*/ 514619 h 514619"/>
              <a:gd name="csX13" fmla="*/ 1930112 w 5146964"/>
              <a:gd name="csY13" fmla="*/ 514619 h 514619"/>
              <a:gd name="csX14" fmla="*/ 1183802 w 5146964"/>
              <a:gd name="csY14" fmla="*/ 514619 h 514619"/>
              <a:gd name="csX15" fmla="*/ 591901 w 5146964"/>
              <a:gd name="csY15" fmla="*/ 514619 h 514619"/>
              <a:gd name="csX16" fmla="*/ 0 w 5146964"/>
              <a:gd name="csY16" fmla="*/ 514619 h 514619"/>
              <a:gd name="csX17" fmla="*/ 0 w 5146964"/>
              <a:gd name="csY17" fmla="*/ 0 h 5146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146964" h="514619" extrusionOk="0">
                <a:moveTo>
                  <a:pt x="0" y="0"/>
                </a:moveTo>
                <a:cubicBezTo>
                  <a:pt x="268389" y="-909"/>
                  <a:pt x="475938" y="-30791"/>
                  <a:pt x="643371" y="0"/>
                </a:cubicBezTo>
                <a:cubicBezTo>
                  <a:pt x="810804" y="30791"/>
                  <a:pt x="1105607" y="28201"/>
                  <a:pt x="1389680" y="0"/>
                </a:cubicBezTo>
                <a:cubicBezTo>
                  <a:pt x="1673753" y="-28201"/>
                  <a:pt x="1986274" y="-35605"/>
                  <a:pt x="2135990" y="0"/>
                </a:cubicBezTo>
                <a:cubicBezTo>
                  <a:pt x="2285706" y="35605"/>
                  <a:pt x="2454023" y="13243"/>
                  <a:pt x="2676421" y="0"/>
                </a:cubicBezTo>
                <a:cubicBezTo>
                  <a:pt x="2898819" y="-13243"/>
                  <a:pt x="3179945" y="28814"/>
                  <a:pt x="3422731" y="0"/>
                </a:cubicBezTo>
                <a:cubicBezTo>
                  <a:pt x="3665517" y="-28814"/>
                  <a:pt x="3838552" y="-3092"/>
                  <a:pt x="4117571" y="0"/>
                </a:cubicBezTo>
                <a:cubicBezTo>
                  <a:pt x="4396590" y="3092"/>
                  <a:pt x="4637758" y="-32968"/>
                  <a:pt x="5146964" y="0"/>
                </a:cubicBezTo>
                <a:cubicBezTo>
                  <a:pt x="5128250" y="135048"/>
                  <a:pt x="5147303" y="336495"/>
                  <a:pt x="5146964" y="514619"/>
                </a:cubicBezTo>
                <a:cubicBezTo>
                  <a:pt x="5046259" y="515713"/>
                  <a:pt x="4877305" y="491399"/>
                  <a:pt x="4658002" y="514619"/>
                </a:cubicBezTo>
                <a:cubicBezTo>
                  <a:pt x="4438699" y="537839"/>
                  <a:pt x="4293160" y="509676"/>
                  <a:pt x="3963162" y="514619"/>
                </a:cubicBezTo>
                <a:cubicBezTo>
                  <a:pt x="3633164" y="519562"/>
                  <a:pt x="3599798" y="479960"/>
                  <a:pt x="3268322" y="514619"/>
                </a:cubicBezTo>
                <a:cubicBezTo>
                  <a:pt x="2936846" y="549278"/>
                  <a:pt x="2912136" y="535016"/>
                  <a:pt x="2676421" y="514619"/>
                </a:cubicBezTo>
                <a:cubicBezTo>
                  <a:pt x="2440706" y="494222"/>
                  <a:pt x="2299389" y="477374"/>
                  <a:pt x="1930112" y="514619"/>
                </a:cubicBezTo>
                <a:cubicBezTo>
                  <a:pt x="1560835" y="551864"/>
                  <a:pt x="1385552" y="549824"/>
                  <a:pt x="1183802" y="514619"/>
                </a:cubicBezTo>
                <a:cubicBezTo>
                  <a:pt x="982052" y="479415"/>
                  <a:pt x="787335" y="498416"/>
                  <a:pt x="591901" y="514619"/>
                </a:cubicBezTo>
                <a:cubicBezTo>
                  <a:pt x="396467" y="530822"/>
                  <a:pt x="277785" y="528212"/>
                  <a:pt x="0" y="514619"/>
                </a:cubicBezTo>
                <a:cubicBezTo>
                  <a:pt x="-14647" y="408665"/>
                  <a:pt x="-18498" y="164655"/>
                  <a:pt x="0" y="0"/>
                </a:cubicBezTo>
                <a:close/>
              </a:path>
            </a:pathLst>
          </a:custGeom>
          <a:noFill/>
          <a:ln w="76200">
            <a:solidFill>
              <a:srgbClr val="002060"/>
            </a:solidFill>
            <a:extLst>
              <a:ext uri="{C807C97D-BFC1-408E-A445-0C87EB9F89A2}">
                <ask:lineSketchStyleProps xmlns:ask="http://schemas.microsoft.com/office/drawing/2018/sketchyshapes" sd="224797689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9" name="Content Placeholder 2">
            <a:extLst>
              <a:ext uri="{FF2B5EF4-FFF2-40B4-BE49-F238E27FC236}">
                <a16:creationId xmlns:a16="http://schemas.microsoft.com/office/drawing/2014/main" id="{689F576D-A45C-4449-A1C1-CF4F8A9E6FCD}"/>
              </a:ext>
            </a:extLst>
          </p:cNvPr>
          <p:cNvSpPr txBox="1">
            <a:spLocks/>
          </p:cNvSpPr>
          <p:nvPr/>
        </p:nvSpPr>
        <p:spPr>
          <a:xfrm>
            <a:off x="838200" y="5202689"/>
            <a:ext cx="5769429" cy="295080"/>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Partial image of the KDE website for “Facilities Branch Live Events.”</a:t>
            </a:r>
            <a:endParaRPr lang="en-US" sz="1800" dirty="0">
              <a:highlight>
                <a:srgbClr val="FFFF00"/>
              </a:highlight>
            </a:endParaRPr>
          </a:p>
        </p:txBody>
      </p:sp>
      <p:sp>
        <p:nvSpPr>
          <p:cNvPr id="8" name="Content Placeholder 2">
            <a:extLst>
              <a:ext uri="{FF2B5EF4-FFF2-40B4-BE49-F238E27FC236}">
                <a16:creationId xmlns:a16="http://schemas.microsoft.com/office/drawing/2014/main" id="{69E779C9-1C8C-418A-8D2A-4664E48A0BE6}"/>
              </a:ext>
            </a:extLst>
          </p:cNvPr>
          <p:cNvSpPr txBox="1">
            <a:spLocks/>
          </p:cNvSpPr>
          <p:nvPr/>
        </p:nvSpPr>
        <p:spPr>
          <a:xfrm>
            <a:off x="0" y="5929708"/>
            <a:ext cx="9227127" cy="92829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bg1"/>
                </a:solidFill>
              </a:rPr>
              <a:t>On the KDE website select: District/School Support &gt; Facilities &gt; Facilities Branch Live Events / Trainings</a:t>
            </a:r>
          </a:p>
        </p:txBody>
      </p:sp>
      <p:sp>
        <p:nvSpPr>
          <p:cNvPr id="5" name="Rectangle 4" descr="jjjj">
            <a:extLst>
              <a:ext uri="{FF2B5EF4-FFF2-40B4-BE49-F238E27FC236}">
                <a16:creationId xmlns:a16="http://schemas.microsoft.com/office/drawing/2014/main" id="{1FBE21D7-CB18-245D-8565-A8C82DF163B9}"/>
              </a:ext>
            </a:extLst>
          </p:cNvPr>
          <p:cNvSpPr/>
          <p:nvPr/>
        </p:nvSpPr>
        <p:spPr>
          <a:xfrm>
            <a:off x="1001485" y="4264708"/>
            <a:ext cx="2743201" cy="514619"/>
          </a:xfrm>
          <a:custGeom>
            <a:avLst/>
            <a:gdLst>
              <a:gd name="csX0" fmla="*/ 0 w 2743201"/>
              <a:gd name="csY0" fmla="*/ 0 h 514619"/>
              <a:gd name="csX1" fmla="*/ 685800 w 2743201"/>
              <a:gd name="csY1" fmla="*/ 0 h 514619"/>
              <a:gd name="csX2" fmla="*/ 1426465 w 2743201"/>
              <a:gd name="csY2" fmla="*/ 0 h 514619"/>
              <a:gd name="csX3" fmla="*/ 2743201 w 2743201"/>
              <a:gd name="csY3" fmla="*/ 0 h 514619"/>
              <a:gd name="csX4" fmla="*/ 2743201 w 2743201"/>
              <a:gd name="csY4" fmla="*/ 514619 h 514619"/>
              <a:gd name="csX5" fmla="*/ 2057401 w 2743201"/>
              <a:gd name="csY5" fmla="*/ 514619 h 514619"/>
              <a:gd name="csX6" fmla="*/ 1344168 w 2743201"/>
              <a:gd name="csY6" fmla="*/ 514619 h 514619"/>
              <a:gd name="csX7" fmla="*/ 630936 w 2743201"/>
              <a:gd name="csY7" fmla="*/ 514619 h 514619"/>
              <a:gd name="csX8" fmla="*/ 0 w 2743201"/>
              <a:gd name="csY8" fmla="*/ 514619 h 514619"/>
              <a:gd name="csX9" fmla="*/ 0 w 2743201"/>
              <a:gd name="csY9" fmla="*/ 0 h 5146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743201" h="514619" extrusionOk="0">
                <a:moveTo>
                  <a:pt x="0" y="0"/>
                </a:moveTo>
                <a:cubicBezTo>
                  <a:pt x="291627" y="28149"/>
                  <a:pt x="380870" y="-12836"/>
                  <a:pt x="685800" y="0"/>
                </a:cubicBezTo>
                <a:cubicBezTo>
                  <a:pt x="990730" y="12836"/>
                  <a:pt x="1195455" y="7361"/>
                  <a:pt x="1426465" y="0"/>
                </a:cubicBezTo>
                <a:cubicBezTo>
                  <a:pt x="1657476" y="-7361"/>
                  <a:pt x="2467881" y="48650"/>
                  <a:pt x="2743201" y="0"/>
                </a:cubicBezTo>
                <a:cubicBezTo>
                  <a:pt x="2721116" y="170073"/>
                  <a:pt x="2754036" y="280927"/>
                  <a:pt x="2743201" y="514619"/>
                </a:cubicBezTo>
                <a:cubicBezTo>
                  <a:pt x="2443279" y="491353"/>
                  <a:pt x="2396667" y="496350"/>
                  <a:pt x="2057401" y="514619"/>
                </a:cubicBezTo>
                <a:cubicBezTo>
                  <a:pt x="1718135" y="532888"/>
                  <a:pt x="1655777" y="485267"/>
                  <a:pt x="1344168" y="514619"/>
                </a:cubicBezTo>
                <a:cubicBezTo>
                  <a:pt x="1032559" y="543971"/>
                  <a:pt x="913089" y="486525"/>
                  <a:pt x="630936" y="514619"/>
                </a:cubicBezTo>
                <a:cubicBezTo>
                  <a:pt x="348783" y="542713"/>
                  <a:pt x="169353" y="508246"/>
                  <a:pt x="0" y="514619"/>
                </a:cubicBezTo>
                <a:cubicBezTo>
                  <a:pt x="1849" y="336025"/>
                  <a:pt x="3994" y="137998"/>
                  <a:pt x="0" y="0"/>
                </a:cubicBezTo>
                <a:close/>
              </a:path>
            </a:pathLst>
          </a:custGeom>
          <a:noFill/>
          <a:ln w="76200">
            <a:solidFill>
              <a:srgbClr val="002060"/>
            </a:solidFill>
            <a:extLst>
              <a:ext uri="{C807C97D-BFC1-408E-A445-0C87EB9F89A2}">
                <ask:lineSketchStyleProps xmlns:ask="http://schemas.microsoft.com/office/drawing/2018/sketchyshapes" sd="224797689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Tree>
    <p:extLst>
      <p:ext uri="{BB962C8B-B14F-4D97-AF65-F5344CB8AC3E}">
        <p14:creationId xmlns:p14="http://schemas.microsoft.com/office/powerpoint/2010/main" val="3306073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133FA-21D5-4E61-8FD8-94723D69130B}"/>
              </a:ext>
            </a:extLst>
          </p:cNvPr>
          <p:cNvSpPr>
            <a:spLocks noGrp="1"/>
          </p:cNvSpPr>
          <p:nvPr>
            <p:ph type="title"/>
          </p:nvPr>
        </p:nvSpPr>
        <p:spPr/>
        <p:txBody>
          <a:bodyPr/>
          <a:lstStyle/>
          <a:p>
            <a:r>
              <a:rPr lang="en-US" dirty="0">
                <a:solidFill>
                  <a:srgbClr val="002060"/>
                </a:solidFill>
              </a:rPr>
              <a:t>Introductions</a:t>
            </a:r>
          </a:p>
        </p:txBody>
      </p:sp>
    </p:spTree>
    <p:extLst>
      <p:ext uri="{BB962C8B-B14F-4D97-AF65-F5344CB8AC3E}">
        <p14:creationId xmlns:p14="http://schemas.microsoft.com/office/powerpoint/2010/main" val="3645198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F3FB9-D42E-49D7-B0ED-190890D98FFF}"/>
              </a:ext>
            </a:extLst>
          </p:cNvPr>
          <p:cNvSpPr>
            <a:spLocks noGrp="1"/>
          </p:cNvSpPr>
          <p:nvPr>
            <p:ph type="title"/>
          </p:nvPr>
        </p:nvSpPr>
        <p:spPr>
          <a:xfrm>
            <a:off x="838200" y="531050"/>
            <a:ext cx="10515600" cy="1325563"/>
          </a:xfrm>
        </p:spPr>
        <p:txBody>
          <a:bodyPr/>
          <a:lstStyle/>
          <a:p>
            <a:r>
              <a:rPr lang="en-US" dirty="0">
                <a:solidFill>
                  <a:srgbClr val="002060"/>
                </a:solidFill>
              </a:rPr>
              <a:t>Division of District Support</a:t>
            </a:r>
            <a:br>
              <a:rPr lang="en-US" dirty="0">
                <a:solidFill>
                  <a:srgbClr val="002060"/>
                </a:solidFill>
              </a:rPr>
            </a:br>
            <a:r>
              <a:rPr lang="en-US" dirty="0">
                <a:solidFill>
                  <a:srgbClr val="002060"/>
                </a:solidFill>
              </a:rPr>
              <a:t>(DDS)</a:t>
            </a:r>
          </a:p>
        </p:txBody>
      </p:sp>
      <p:sp>
        <p:nvSpPr>
          <p:cNvPr id="3" name="Content Placeholder 2">
            <a:extLst>
              <a:ext uri="{FF2B5EF4-FFF2-40B4-BE49-F238E27FC236}">
                <a16:creationId xmlns:a16="http://schemas.microsoft.com/office/drawing/2014/main" id="{EA89953B-03F5-4196-B3BB-CB2192F023E7}"/>
              </a:ext>
            </a:extLst>
          </p:cNvPr>
          <p:cNvSpPr txBox="1">
            <a:spLocks/>
          </p:cNvSpPr>
          <p:nvPr/>
        </p:nvSpPr>
        <p:spPr>
          <a:xfrm>
            <a:off x="838200" y="1975612"/>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Division Director</a:t>
            </a:r>
          </a:p>
          <a:p>
            <a:pPr marL="0" indent="0">
              <a:buNone/>
            </a:pPr>
            <a:r>
              <a:rPr lang="en-US" dirty="0"/>
              <a:t>Chay Ritter</a:t>
            </a:r>
          </a:p>
          <a:p>
            <a:pPr marL="0" indent="0">
              <a:buNone/>
            </a:pPr>
            <a:endParaRPr lang="en-US" dirty="0"/>
          </a:p>
          <a:p>
            <a:pPr marL="0" indent="0">
              <a:buNone/>
            </a:pPr>
            <a:r>
              <a:rPr lang="en-US" b="1" dirty="0"/>
              <a:t>Assistant Division Director</a:t>
            </a:r>
          </a:p>
          <a:p>
            <a:pPr marL="0" indent="0">
              <a:buNone/>
            </a:pPr>
            <a:r>
              <a:rPr lang="en-US" dirty="0"/>
              <a:t>Marshall Smith</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568698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F3FB9-D42E-49D7-B0ED-190890D98FFF}"/>
              </a:ext>
            </a:extLst>
          </p:cNvPr>
          <p:cNvSpPr>
            <a:spLocks noGrp="1"/>
          </p:cNvSpPr>
          <p:nvPr>
            <p:ph type="title"/>
          </p:nvPr>
        </p:nvSpPr>
        <p:spPr>
          <a:xfrm>
            <a:off x="838200" y="531050"/>
            <a:ext cx="10515600" cy="1325563"/>
          </a:xfrm>
        </p:spPr>
        <p:txBody>
          <a:bodyPr/>
          <a:lstStyle/>
          <a:p>
            <a:r>
              <a:rPr lang="en-US" dirty="0">
                <a:solidFill>
                  <a:srgbClr val="002060"/>
                </a:solidFill>
              </a:rPr>
              <a:t>District Facilities Branch</a:t>
            </a:r>
            <a:br>
              <a:rPr lang="en-US" dirty="0">
                <a:solidFill>
                  <a:srgbClr val="002060"/>
                </a:solidFill>
              </a:rPr>
            </a:br>
            <a:r>
              <a:rPr lang="en-US" dirty="0">
                <a:solidFill>
                  <a:srgbClr val="002060"/>
                </a:solidFill>
              </a:rPr>
              <a:t>(DFB)</a:t>
            </a:r>
          </a:p>
        </p:txBody>
      </p:sp>
      <p:sp>
        <p:nvSpPr>
          <p:cNvPr id="3" name="Content Placeholder 2">
            <a:extLst>
              <a:ext uri="{FF2B5EF4-FFF2-40B4-BE49-F238E27FC236}">
                <a16:creationId xmlns:a16="http://schemas.microsoft.com/office/drawing/2014/main" id="{EA89953B-03F5-4196-B3BB-CB2192F023E7}"/>
              </a:ext>
            </a:extLst>
          </p:cNvPr>
          <p:cNvSpPr txBox="1">
            <a:spLocks/>
          </p:cNvSpPr>
          <p:nvPr/>
        </p:nvSpPr>
        <p:spPr>
          <a:xfrm>
            <a:off x="838200" y="1975612"/>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Branch Manager</a:t>
            </a:r>
          </a:p>
          <a:p>
            <a:pPr marL="0" indent="0">
              <a:buNone/>
            </a:pPr>
            <a:r>
              <a:rPr lang="en-US" dirty="0"/>
              <a:t>John C. Gilbert, AIA, LEED AP</a:t>
            </a:r>
          </a:p>
          <a:p>
            <a:pPr marL="0" indent="0">
              <a:buNone/>
            </a:pPr>
            <a:r>
              <a:rPr lang="en-US" dirty="0">
                <a:hlinkClick r:id="rId2"/>
              </a:rPr>
              <a:t>john.gilbert@education.ky.gov</a:t>
            </a:r>
            <a:endParaRPr lang="en-US" dirty="0"/>
          </a:p>
        </p:txBody>
      </p:sp>
    </p:spTree>
    <p:extLst>
      <p:ext uri="{BB962C8B-B14F-4D97-AF65-F5344CB8AC3E}">
        <p14:creationId xmlns:p14="http://schemas.microsoft.com/office/powerpoint/2010/main" val="310142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F3FB9-D42E-49D7-B0ED-190890D98FFF}"/>
              </a:ext>
            </a:extLst>
          </p:cNvPr>
          <p:cNvSpPr>
            <a:spLocks noGrp="1"/>
          </p:cNvSpPr>
          <p:nvPr>
            <p:ph type="title"/>
          </p:nvPr>
        </p:nvSpPr>
        <p:spPr>
          <a:xfrm>
            <a:off x="838200" y="531050"/>
            <a:ext cx="10515600" cy="1325563"/>
          </a:xfrm>
        </p:spPr>
        <p:txBody>
          <a:bodyPr/>
          <a:lstStyle/>
          <a:p>
            <a:r>
              <a:rPr lang="en-US" dirty="0">
                <a:solidFill>
                  <a:srgbClr val="002060"/>
                </a:solidFill>
              </a:rPr>
              <a:t>District Facilities Branch Staff</a:t>
            </a:r>
            <a:br>
              <a:rPr lang="en-US" dirty="0">
                <a:solidFill>
                  <a:srgbClr val="002060"/>
                </a:solidFill>
              </a:rPr>
            </a:br>
            <a:r>
              <a:rPr lang="en-US" dirty="0">
                <a:solidFill>
                  <a:srgbClr val="002060"/>
                </a:solidFill>
              </a:rPr>
              <a:t>(DFB) Part 1 </a:t>
            </a:r>
          </a:p>
        </p:txBody>
      </p:sp>
      <p:sp>
        <p:nvSpPr>
          <p:cNvPr id="3" name="Content Placeholder 2">
            <a:extLst>
              <a:ext uri="{FF2B5EF4-FFF2-40B4-BE49-F238E27FC236}">
                <a16:creationId xmlns:a16="http://schemas.microsoft.com/office/drawing/2014/main" id="{EA89953B-03F5-4196-B3BB-CB2192F023E7}"/>
              </a:ext>
            </a:extLst>
          </p:cNvPr>
          <p:cNvSpPr txBox="1">
            <a:spLocks/>
          </p:cNvSpPr>
          <p:nvPr/>
        </p:nvSpPr>
        <p:spPr>
          <a:xfrm>
            <a:off x="838200" y="1975611"/>
            <a:ext cx="10515600" cy="452019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Project Management/District Liaison</a:t>
            </a:r>
          </a:p>
          <a:p>
            <a:pPr marL="0" indent="0">
              <a:buNone/>
            </a:pPr>
            <a:r>
              <a:rPr lang="en-US" dirty="0"/>
              <a:t>Gary Leist, AIA, LEED AP</a:t>
            </a:r>
          </a:p>
          <a:p>
            <a:r>
              <a:rPr lang="en-US" sz="2400" dirty="0">
                <a:hlinkClick r:id="rId2"/>
              </a:rPr>
              <a:t>gary.leist@education.ky.gov</a:t>
            </a:r>
            <a:endParaRPr lang="en-US" sz="2400" dirty="0"/>
          </a:p>
          <a:p>
            <a:pPr marL="0" indent="0">
              <a:buNone/>
            </a:pPr>
            <a:r>
              <a:rPr lang="en-US" dirty="0"/>
              <a:t>Marcus Highland, AIA</a:t>
            </a:r>
          </a:p>
          <a:p>
            <a:r>
              <a:rPr lang="en-US" sz="2400" dirty="0">
                <a:hlinkClick r:id="rId3"/>
              </a:rPr>
              <a:t>marcus.highland@education.ky.gov</a:t>
            </a:r>
            <a:endParaRPr lang="en-US" sz="2400" dirty="0"/>
          </a:p>
          <a:p>
            <a:pPr marL="0" indent="0">
              <a:buNone/>
            </a:pPr>
            <a:endParaRPr lang="en-US" sz="2400" dirty="0"/>
          </a:p>
          <a:p>
            <a:pPr marL="0" indent="0">
              <a:buNone/>
            </a:pPr>
            <a:r>
              <a:rPr lang="en-US" sz="2400" b="1" dirty="0">
                <a:highlight>
                  <a:srgbClr val="FFFF00"/>
                </a:highlight>
              </a:rPr>
              <a:t>Currently advertising for a third project manager!</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182547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F3FB9-D42E-49D7-B0ED-190890D98FFF}"/>
              </a:ext>
            </a:extLst>
          </p:cNvPr>
          <p:cNvSpPr>
            <a:spLocks noGrp="1"/>
          </p:cNvSpPr>
          <p:nvPr>
            <p:ph type="title"/>
          </p:nvPr>
        </p:nvSpPr>
        <p:spPr>
          <a:xfrm>
            <a:off x="838200" y="531050"/>
            <a:ext cx="10515600" cy="1325563"/>
          </a:xfrm>
        </p:spPr>
        <p:txBody>
          <a:bodyPr/>
          <a:lstStyle/>
          <a:p>
            <a:r>
              <a:rPr lang="en-US" dirty="0">
                <a:solidFill>
                  <a:srgbClr val="002060"/>
                </a:solidFill>
              </a:rPr>
              <a:t>District Facilities Branch Staff</a:t>
            </a:r>
            <a:br>
              <a:rPr lang="en-US" dirty="0">
                <a:solidFill>
                  <a:srgbClr val="002060"/>
                </a:solidFill>
              </a:rPr>
            </a:br>
            <a:r>
              <a:rPr lang="en-US" dirty="0">
                <a:solidFill>
                  <a:srgbClr val="002060"/>
                </a:solidFill>
              </a:rPr>
              <a:t>(DFB) Part 2 </a:t>
            </a:r>
          </a:p>
        </p:txBody>
      </p:sp>
      <p:sp>
        <p:nvSpPr>
          <p:cNvPr id="3" name="Content Placeholder 2">
            <a:extLst>
              <a:ext uri="{FF2B5EF4-FFF2-40B4-BE49-F238E27FC236}">
                <a16:creationId xmlns:a16="http://schemas.microsoft.com/office/drawing/2014/main" id="{EA89953B-03F5-4196-B3BB-CB2192F023E7}"/>
              </a:ext>
            </a:extLst>
          </p:cNvPr>
          <p:cNvSpPr txBox="1">
            <a:spLocks/>
          </p:cNvSpPr>
          <p:nvPr/>
        </p:nvSpPr>
        <p:spPr>
          <a:xfrm>
            <a:off x="838200" y="1975611"/>
            <a:ext cx="10515600" cy="452019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FACPAC Administrative Specialist Senior </a:t>
            </a:r>
          </a:p>
          <a:p>
            <a:pPr marL="0" indent="0">
              <a:buNone/>
            </a:pPr>
            <a:r>
              <a:rPr lang="en-US" dirty="0"/>
              <a:t>Tanesha Keene</a:t>
            </a:r>
          </a:p>
          <a:p>
            <a:r>
              <a:rPr lang="en-US" sz="2400" dirty="0">
                <a:hlinkClick r:id="rId2"/>
              </a:rPr>
              <a:t>tanesha.keene@education.ky.gov</a:t>
            </a:r>
            <a:endParaRPr lang="en-US" sz="2400"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043185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133FA-21D5-4E61-8FD8-94723D69130B}"/>
              </a:ext>
            </a:extLst>
          </p:cNvPr>
          <p:cNvSpPr>
            <a:spLocks noGrp="1"/>
          </p:cNvSpPr>
          <p:nvPr>
            <p:ph type="title"/>
          </p:nvPr>
        </p:nvSpPr>
        <p:spPr/>
        <p:txBody>
          <a:bodyPr/>
          <a:lstStyle/>
          <a:p>
            <a:r>
              <a:rPr lang="en-US" dirty="0">
                <a:solidFill>
                  <a:srgbClr val="002060"/>
                </a:solidFill>
              </a:rPr>
              <a:t>Why do we create a DFP? Statutes and Regulations</a:t>
            </a:r>
          </a:p>
        </p:txBody>
      </p:sp>
      <p:sp>
        <p:nvSpPr>
          <p:cNvPr id="3" name="Text Placeholder 2">
            <a:extLst>
              <a:ext uri="{FF2B5EF4-FFF2-40B4-BE49-F238E27FC236}">
                <a16:creationId xmlns:a16="http://schemas.microsoft.com/office/drawing/2014/main" id="{3BC977D0-B7AD-4FE7-914C-15FB82DC48EB}"/>
              </a:ext>
            </a:extLst>
          </p:cNvPr>
          <p:cNvSpPr>
            <a:spLocks noGrp="1"/>
          </p:cNvSpPr>
          <p:nvPr>
            <p:ph type="body" idx="1"/>
          </p:nvPr>
        </p:nvSpPr>
        <p:spPr/>
        <p:txBody>
          <a:bodyPr>
            <a:normAutofit/>
          </a:bodyPr>
          <a:lstStyle/>
          <a:p>
            <a:r>
              <a:rPr lang="en-US" dirty="0">
                <a:solidFill>
                  <a:srgbClr val="6D6D6D"/>
                </a:solidFill>
              </a:rPr>
              <a:t>Kentucky Revised Statutes (KRS)</a:t>
            </a:r>
          </a:p>
          <a:p>
            <a:r>
              <a:rPr lang="en-US" dirty="0">
                <a:solidFill>
                  <a:srgbClr val="6D6D6D"/>
                </a:solidFill>
              </a:rPr>
              <a:t>Kentucky Administrative Regulations (KAR)</a:t>
            </a:r>
          </a:p>
        </p:txBody>
      </p:sp>
    </p:spTree>
    <p:extLst>
      <p:ext uri="{BB962C8B-B14F-4D97-AF65-F5344CB8AC3E}">
        <p14:creationId xmlns:p14="http://schemas.microsoft.com/office/powerpoint/2010/main" val="856432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3A9ED-3FF9-C8F2-6BD0-A4CB6BE44C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B20E3A-385B-C004-2129-67F364D9AB47}"/>
              </a:ext>
            </a:extLst>
          </p:cNvPr>
          <p:cNvSpPr txBox="1">
            <a:spLocks/>
          </p:cNvSpPr>
          <p:nvPr/>
        </p:nvSpPr>
        <p:spPr>
          <a:xfrm>
            <a:off x="0" y="108288"/>
            <a:ext cx="12192000" cy="1553127"/>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algn="ctr"/>
            <a:r>
              <a:rPr lang="en-US" sz="4000"/>
              <a:t>District Facilities Planning (DFP) – 702 KAR 4:180</a:t>
            </a:r>
            <a:endParaRPr lang="en-US" sz="2800"/>
          </a:p>
        </p:txBody>
      </p:sp>
      <p:sp>
        <p:nvSpPr>
          <p:cNvPr id="4" name="Content Placeholder 2">
            <a:extLst>
              <a:ext uri="{FF2B5EF4-FFF2-40B4-BE49-F238E27FC236}">
                <a16:creationId xmlns:a16="http://schemas.microsoft.com/office/drawing/2014/main" id="{29727133-580D-ABC0-B7A5-8FB2B4AA0288}"/>
              </a:ext>
            </a:extLst>
          </p:cNvPr>
          <p:cNvSpPr txBox="1">
            <a:spLocks/>
          </p:cNvSpPr>
          <p:nvPr/>
        </p:nvSpPr>
        <p:spPr>
          <a:xfrm>
            <a:off x="814136" y="896883"/>
            <a:ext cx="10086474" cy="4923058"/>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Every Kentucky school district is required to develop a DFP </a:t>
            </a:r>
          </a:p>
          <a:p>
            <a:pPr lvl="1"/>
            <a:r>
              <a:rPr lang="en-US" sz="1800" dirty="0"/>
              <a:t>A review is required every four years.</a:t>
            </a:r>
          </a:p>
          <a:p>
            <a:r>
              <a:rPr lang="en-US" b="1" dirty="0"/>
              <a:t>A DFP is created in accordance with The Planning Manual</a:t>
            </a:r>
          </a:p>
          <a:p>
            <a:pPr lvl="1"/>
            <a:r>
              <a:rPr lang="en-US" sz="1800" dirty="0"/>
              <a:t>The Kentucky School Facilities Planning Manual is incorporated by reference in the regulation and outlines standards and requirements for the DFP and the process.</a:t>
            </a:r>
          </a:p>
          <a:p>
            <a:r>
              <a:rPr lang="en-US" b="1" dirty="0"/>
              <a:t>The DFP is a process requiring local and state approval</a:t>
            </a:r>
          </a:p>
          <a:p>
            <a:pPr lvl="1"/>
            <a:r>
              <a:rPr lang="en-US" sz="1800" dirty="0"/>
              <a:t>The DFP is subject to Local Planning Committee (LPC) review, public forums, a public hearing,  local board approval, and final approval by KBE or their designee. The process is intended to ensure transparency and stakeholder input. </a:t>
            </a:r>
          </a:p>
          <a:p>
            <a:r>
              <a:rPr lang="en-US" b="1" dirty="0"/>
              <a:t>The DFP provides access to funding for improvements</a:t>
            </a:r>
          </a:p>
          <a:p>
            <a:pPr lvl="1"/>
            <a:r>
              <a:rPr lang="en-US" sz="1800" dirty="0"/>
              <a:t>Projects on the plan provide access to funds restricted to capital construction improvements. Fund sources include but are not limited to the School Facilities Construction Commission (SFCC) and the Facility Support Program of Kentucky (FSPK). </a:t>
            </a:r>
          </a:p>
        </p:txBody>
      </p:sp>
    </p:spTree>
    <p:extLst>
      <p:ext uri="{BB962C8B-B14F-4D97-AF65-F5344CB8AC3E}">
        <p14:creationId xmlns:p14="http://schemas.microsoft.com/office/powerpoint/2010/main" val="2277963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5FB469B-011A-437A-ADEB-0BF83CE3208C}"/>
              </a:ext>
            </a:extLst>
          </p:cNvPr>
          <p:cNvSpPr txBox="1">
            <a:spLocks/>
          </p:cNvSpPr>
          <p:nvPr/>
        </p:nvSpPr>
        <p:spPr>
          <a:xfrm>
            <a:off x="838200" y="365125"/>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algn="ctr"/>
            <a:r>
              <a:rPr lang="en-US" sz="4000" u="sng" dirty="0"/>
              <a:t>DFP provides the Capital Construction Projects Qualifying for Restricted Funds</a:t>
            </a:r>
          </a:p>
        </p:txBody>
      </p:sp>
      <p:sp>
        <p:nvSpPr>
          <p:cNvPr id="4" name="Content Placeholder 2">
            <a:extLst>
              <a:ext uri="{FF2B5EF4-FFF2-40B4-BE49-F238E27FC236}">
                <a16:creationId xmlns:a16="http://schemas.microsoft.com/office/drawing/2014/main" id="{CDD72AFF-DFAA-4FFF-8BA2-455B41BC6B78}"/>
              </a:ext>
            </a:extLst>
          </p:cNvPr>
          <p:cNvSpPr txBox="1">
            <a:spLocks/>
          </p:cNvSpPr>
          <p:nvPr/>
        </p:nvSpPr>
        <p:spPr>
          <a:xfrm>
            <a:off x="838200" y="1528742"/>
            <a:ext cx="10515600" cy="4792545"/>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Monies used for capital construction or major renovation comes from multiple sources which include:</a:t>
            </a:r>
            <a:endParaRPr lang="en-US" b="1" dirty="0"/>
          </a:p>
          <a:p>
            <a:pPr>
              <a:buFont typeface="Wingdings" panose="05000000000000000000" pitchFamily="2" charset="2"/>
              <a:buChar char="q"/>
            </a:pPr>
            <a:r>
              <a:rPr lang="en-US" dirty="0"/>
              <a:t> *</a:t>
            </a:r>
            <a:r>
              <a:rPr lang="en-US" b="1" dirty="0"/>
              <a:t>Student Population Based Funds – KRS 157.420</a:t>
            </a:r>
          </a:p>
          <a:p>
            <a:pPr lvl="1">
              <a:buFont typeface="Wingdings" panose="05000000000000000000" pitchFamily="2" charset="2"/>
              <a:buChar char="q"/>
            </a:pPr>
            <a:r>
              <a:rPr lang="en-US" dirty="0"/>
              <a:t> Capital Outlay Funds</a:t>
            </a:r>
          </a:p>
          <a:p>
            <a:pPr>
              <a:buFont typeface="Wingdings" panose="05000000000000000000" pitchFamily="2" charset="2"/>
              <a:buChar char="q"/>
            </a:pPr>
            <a:r>
              <a:rPr lang="en-US" dirty="0"/>
              <a:t> *</a:t>
            </a:r>
            <a:r>
              <a:rPr lang="en-US" b="1" dirty="0"/>
              <a:t>Property Assessment Based Funds – KRS 157.440</a:t>
            </a:r>
          </a:p>
          <a:p>
            <a:pPr lvl="1">
              <a:buFont typeface="Wingdings" panose="05000000000000000000" pitchFamily="2" charset="2"/>
              <a:buChar char="q"/>
            </a:pPr>
            <a:r>
              <a:rPr lang="en-US" dirty="0"/>
              <a:t> Building Funds and Growth Levies</a:t>
            </a:r>
          </a:p>
          <a:p>
            <a:pPr lvl="1">
              <a:buFont typeface="Wingdings" panose="05000000000000000000" pitchFamily="2" charset="2"/>
              <a:buChar char="q"/>
            </a:pPr>
            <a:r>
              <a:rPr lang="en-US" dirty="0"/>
              <a:t> </a:t>
            </a:r>
            <a:r>
              <a:rPr lang="en-US" u="sng" dirty="0"/>
              <a:t>F</a:t>
            </a:r>
            <a:r>
              <a:rPr lang="en-US" dirty="0"/>
              <a:t>acilities </a:t>
            </a:r>
            <a:r>
              <a:rPr lang="en-US" u="sng" dirty="0"/>
              <a:t>S</a:t>
            </a:r>
            <a:r>
              <a:rPr lang="en-US" dirty="0"/>
              <a:t>upport </a:t>
            </a:r>
            <a:r>
              <a:rPr lang="en-US" u="sng" dirty="0"/>
              <a:t>P</a:t>
            </a:r>
            <a:r>
              <a:rPr lang="en-US" dirty="0"/>
              <a:t>rogram of </a:t>
            </a:r>
            <a:r>
              <a:rPr lang="en-US" u="sng" dirty="0"/>
              <a:t>K</a:t>
            </a:r>
            <a:r>
              <a:rPr lang="en-US" dirty="0"/>
              <a:t>Y </a:t>
            </a:r>
            <a:r>
              <a:rPr lang="en-US" b="1" dirty="0"/>
              <a:t>(</a:t>
            </a:r>
            <a:r>
              <a:rPr lang="en-US" b="1" u="sng" dirty="0"/>
              <a:t>FSPK</a:t>
            </a:r>
            <a:r>
              <a:rPr lang="en-US" b="1" dirty="0"/>
              <a:t>)</a:t>
            </a:r>
          </a:p>
          <a:p>
            <a:pPr>
              <a:buFont typeface="Wingdings" panose="05000000000000000000" pitchFamily="2" charset="2"/>
              <a:buChar char="q"/>
            </a:pPr>
            <a:r>
              <a:rPr lang="en-US" b="1" dirty="0"/>
              <a:t> Qualified Needs Based Funds – KRS 157.611</a:t>
            </a:r>
          </a:p>
          <a:p>
            <a:pPr lvl="1">
              <a:buFont typeface="Wingdings" panose="05000000000000000000" pitchFamily="2" charset="2"/>
              <a:buChar char="q"/>
            </a:pPr>
            <a:r>
              <a:rPr lang="en-US" dirty="0"/>
              <a:t> KY </a:t>
            </a:r>
            <a:r>
              <a:rPr lang="en-US" b="1" u="sng" dirty="0"/>
              <a:t>S</a:t>
            </a:r>
            <a:r>
              <a:rPr lang="en-US" dirty="0"/>
              <a:t>chool </a:t>
            </a:r>
            <a:r>
              <a:rPr lang="en-US" b="1" u="sng" dirty="0"/>
              <a:t>F</a:t>
            </a:r>
            <a:r>
              <a:rPr lang="en-US" dirty="0"/>
              <a:t>acilities </a:t>
            </a:r>
            <a:r>
              <a:rPr lang="en-US" b="1" u="sng" dirty="0"/>
              <a:t>C</a:t>
            </a:r>
            <a:r>
              <a:rPr lang="en-US" dirty="0"/>
              <a:t>onstruction </a:t>
            </a:r>
            <a:r>
              <a:rPr lang="en-US" b="1" u="sng" dirty="0"/>
              <a:t>C</a:t>
            </a:r>
            <a:r>
              <a:rPr lang="en-US" dirty="0"/>
              <a:t>ommission (</a:t>
            </a:r>
            <a:r>
              <a:rPr lang="en-US" b="1" u="sng" dirty="0"/>
              <a:t>SFCC</a:t>
            </a:r>
            <a:r>
              <a:rPr lang="en-US" dirty="0"/>
              <a:t>)</a:t>
            </a:r>
          </a:p>
          <a:p>
            <a:pPr lvl="1">
              <a:buFont typeface="Wingdings" panose="05000000000000000000" pitchFamily="2" charset="2"/>
              <a:buChar char="q"/>
            </a:pPr>
            <a:r>
              <a:rPr lang="en-US" dirty="0"/>
              <a:t> Urgent-Needs Grants</a:t>
            </a:r>
          </a:p>
          <a:p>
            <a:pPr marL="0" indent="0">
              <a:buNone/>
            </a:pPr>
            <a:endParaRPr lang="en-US" dirty="0"/>
          </a:p>
          <a:p>
            <a:pPr marL="0" indent="0">
              <a:buNone/>
            </a:pPr>
            <a:r>
              <a:rPr lang="en-US" dirty="0"/>
              <a:t>* Funds through population and property assessment are considered through the </a:t>
            </a:r>
            <a:r>
              <a:rPr lang="en-US" b="1" u="sng" dirty="0"/>
              <a:t>S</a:t>
            </a:r>
            <a:r>
              <a:rPr lang="en-US" dirty="0"/>
              <a:t>upporting </a:t>
            </a:r>
            <a:r>
              <a:rPr lang="en-US" b="1" u="sng" dirty="0"/>
              <a:t>E</a:t>
            </a:r>
            <a:r>
              <a:rPr lang="en-US" dirty="0"/>
              <a:t>ducational </a:t>
            </a:r>
            <a:r>
              <a:rPr lang="en-US" b="1" u="sng" dirty="0"/>
              <a:t>E</a:t>
            </a:r>
            <a:r>
              <a:rPr lang="en-US" dirty="0"/>
              <a:t>xcellence in </a:t>
            </a:r>
            <a:r>
              <a:rPr lang="en-US" b="1" u="sng" dirty="0"/>
              <a:t>K</a:t>
            </a:r>
            <a:r>
              <a:rPr lang="en-US" dirty="0"/>
              <a:t>entucky (</a:t>
            </a:r>
            <a:r>
              <a:rPr lang="en-US" b="1" u="sng" dirty="0"/>
              <a:t>SEEK</a:t>
            </a:r>
            <a:r>
              <a:rPr lang="en-US" dirty="0"/>
              <a:t>) program.</a:t>
            </a:r>
          </a:p>
          <a:p>
            <a:pPr lvl="1">
              <a:buFont typeface="Wingdings" panose="05000000000000000000" pitchFamily="2" charset="2"/>
              <a:buChar char="q"/>
            </a:pPr>
            <a:endParaRPr lang="en-US" dirty="0"/>
          </a:p>
        </p:txBody>
      </p:sp>
    </p:spTree>
    <p:extLst>
      <p:ext uri="{BB962C8B-B14F-4D97-AF65-F5344CB8AC3E}">
        <p14:creationId xmlns:p14="http://schemas.microsoft.com/office/powerpoint/2010/main" val="2424196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F7721-ADB3-45FC-B814-2C1E82E4FA11}"/>
              </a:ext>
            </a:extLst>
          </p:cNvPr>
          <p:cNvSpPr>
            <a:spLocks noGrp="1"/>
          </p:cNvSpPr>
          <p:nvPr>
            <p:ph type="title"/>
          </p:nvPr>
        </p:nvSpPr>
        <p:spPr/>
        <p:txBody>
          <a:bodyPr/>
          <a:lstStyle/>
          <a:p>
            <a:r>
              <a:rPr lang="en-US" dirty="0">
                <a:solidFill>
                  <a:srgbClr val="002060"/>
                </a:solidFill>
              </a:rPr>
              <a:t>Kentucky Revised Statutes (KRS) Part 1</a:t>
            </a:r>
          </a:p>
        </p:txBody>
      </p:sp>
      <p:sp>
        <p:nvSpPr>
          <p:cNvPr id="3" name="Content Placeholder 2">
            <a:extLst>
              <a:ext uri="{FF2B5EF4-FFF2-40B4-BE49-F238E27FC236}">
                <a16:creationId xmlns:a16="http://schemas.microsoft.com/office/drawing/2014/main" id="{F5041A46-4F3E-46A3-A874-EF69F495C872}"/>
              </a:ext>
            </a:extLst>
          </p:cNvPr>
          <p:cNvSpPr>
            <a:spLocks noGrp="1"/>
          </p:cNvSpPr>
          <p:nvPr>
            <p:ph sz="half" idx="1"/>
          </p:nvPr>
        </p:nvSpPr>
        <p:spPr>
          <a:xfrm>
            <a:off x="838200" y="1493125"/>
            <a:ext cx="10515600" cy="4351338"/>
          </a:xfrm>
        </p:spPr>
        <p:txBody>
          <a:bodyPr>
            <a:normAutofit/>
          </a:bodyPr>
          <a:lstStyle/>
          <a:p>
            <a:r>
              <a:rPr lang="en-US" b="1" u="sng" dirty="0"/>
              <a:t>School Facilities Construction Commission (SFCC)</a:t>
            </a:r>
          </a:p>
          <a:p>
            <a:pPr lvl="1"/>
            <a:r>
              <a:rPr lang="en-US" dirty="0"/>
              <a:t>KRS 157.620(3) SFCC funds are restricted to priority order on the approved school facilities plan.</a:t>
            </a:r>
          </a:p>
          <a:p>
            <a:pPr lvl="1"/>
            <a:r>
              <a:rPr lang="en-US" dirty="0"/>
              <a:t>KRS 157.622 sets forth certain requirements for school facility plans relative to participation in funding by SFCC. </a:t>
            </a:r>
          </a:p>
          <a:p>
            <a:pPr lvl="1"/>
            <a:r>
              <a:rPr lang="en-US" dirty="0"/>
              <a:t>Contact SFCC (Kristi Russell) for use of any SFCC funds concerning HB 678 (2022 RS) / HB 727 (2024 RS).</a:t>
            </a:r>
          </a:p>
        </p:txBody>
      </p:sp>
    </p:spTree>
    <p:extLst>
      <p:ext uri="{BB962C8B-B14F-4D97-AF65-F5344CB8AC3E}">
        <p14:creationId xmlns:p14="http://schemas.microsoft.com/office/powerpoint/2010/main" val="3350883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E6F6610-C59C-5BD7-AF7D-FF6AC02385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A8E68D-2638-B771-9C04-226077DD7F60}"/>
              </a:ext>
            </a:extLst>
          </p:cNvPr>
          <p:cNvSpPr>
            <a:spLocks noGrp="1"/>
          </p:cNvSpPr>
          <p:nvPr>
            <p:ph type="title"/>
          </p:nvPr>
        </p:nvSpPr>
        <p:spPr/>
        <p:txBody>
          <a:bodyPr/>
          <a:lstStyle/>
          <a:p>
            <a:r>
              <a:rPr lang="en-US" dirty="0">
                <a:solidFill>
                  <a:srgbClr val="002060"/>
                </a:solidFill>
              </a:rPr>
              <a:t>Kentucky Revised Statutes (KRS) Part 2 </a:t>
            </a:r>
          </a:p>
        </p:txBody>
      </p:sp>
      <p:sp>
        <p:nvSpPr>
          <p:cNvPr id="4" name="Content Placeholder 3">
            <a:extLst>
              <a:ext uri="{FF2B5EF4-FFF2-40B4-BE49-F238E27FC236}">
                <a16:creationId xmlns:a16="http://schemas.microsoft.com/office/drawing/2014/main" id="{45CC6C3C-921F-364D-DC52-A071FD51FB62}"/>
              </a:ext>
            </a:extLst>
          </p:cNvPr>
          <p:cNvSpPr>
            <a:spLocks noGrp="1"/>
          </p:cNvSpPr>
          <p:nvPr>
            <p:ph sz="half" idx="2"/>
          </p:nvPr>
        </p:nvSpPr>
        <p:spPr>
          <a:xfrm>
            <a:off x="838200" y="1493125"/>
            <a:ext cx="10515600" cy="4351338"/>
          </a:xfrm>
        </p:spPr>
        <p:txBody>
          <a:bodyPr>
            <a:normAutofit/>
          </a:bodyPr>
          <a:lstStyle/>
          <a:p>
            <a:r>
              <a:rPr lang="en-US" b="1" u="sng" dirty="0"/>
              <a:t>Facility Support Program of Kentucky (FSPK)</a:t>
            </a:r>
          </a:p>
          <a:p>
            <a:pPr lvl="1"/>
            <a:r>
              <a:rPr lang="en-US" dirty="0"/>
              <a:t>KRS 157.440 FSPK funds are to be used to address categorized priorities listed in approved Facility Plans pursuant to KRS 157.420.</a:t>
            </a:r>
          </a:p>
          <a:p>
            <a:pPr lvl="1"/>
            <a:r>
              <a:rPr lang="en-US" dirty="0"/>
              <a:t>Contact Sheila Miller in District Funding and Financial Reporting Branch with any questions related to this fund source.</a:t>
            </a:r>
          </a:p>
        </p:txBody>
      </p:sp>
    </p:spTree>
    <p:extLst>
      <p:ext uri="{BB962C8B-B14F-4D97-AF65-F5344CB8AC3E}">
        <p14:creationId xmlns:p14="http://schemas.microsoft.com/office/powerpoint/2010/main" val="351617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F7721-ADB3-45FC-B814-2C1E82E4FA11}"/>
              </a:ext>
            </a:extLst>
          </p:cNvPr>
          <p:cNvSpPr>
            <a:spLocks noGrp="1"/>
          </p:cNvSpPr>
          <p:nvPr>
            <p:ph type="title"/>
          </p:nvPr>
        </p:nvSpPr>
        <p:spPr/>
        <p:txBody>
          <a:bodyPr/>
          <a:lstStyle/>
          <a:p>
            <a:r>
              <a:rPr lang="en-US" dirty="0">
                <a:solidFill>
                  <a:srgbClr val="002060"/>
                </a:solidFill>
              </a:rPr>
              <a:t>Kentucky Revised Statutes (KRS) Part 3 </a:t>
            </a:r>
          </a:p>
        </p:txBody>
      </p:sp>
      <p:sp>
        <p:nvSpPr>
          <p:cNvPr id="3" name="Content Placeholder 2">
            <a:extLst>
              <a:ext uri="{FF2B5EF4-FFF2-40B4-BE49-F238E27FC236}">
                <a16:creationId xmlns:a16="http://schemas.microsoft.com/office/drawing/2014/main" id="{F5041A46-4F3E-46A3-A874-EF69F495C872}"/>
              </a:ext>
            </a:extLst>
          </p:cNvPr>
          <p:cNvSpPr>
            <a:spLocks noGrp="1"/>
          </p:cNvSpPr>
          <p:nvPr>
            <p:ph sz="half" idx="1"/>
          </p:nvPr>
        </p:nvSpPr>
        <p:spPr>
          <a:xfrm>
            <a:off x="838200" y="1493125"/>
            <a:ext cx="10515600" cy="4351338"/>
          </a:xfrm>
        </p:spPr>
        <p:txBody>
          <a:bodyPr>
            <a:normAutofit/>
          </a:bodyPr>
          <a:lstStyle/>
          <a:p>
            <a:r>
              <a:rPr lang="en-US" b="1" u="sng" dirty="0"/>
              <a:t>Capital Outlay</a:t>
            </a:r>
          </a:p>
          <a:p>
            <a:pPr lvl="1"/>
            <a:r>
              <a:rPr lang="en-US" dirty="0"/>
              <a:t>KRS 157.420(4) requires capital outlay be used for capital outlay projects approved by the Commissioner of Education in accordance with the administrative regulations (KDE 702 KAR 4:180). </a:t>
            </a:r>
          </a:p>
          <a:p>
            <a:pPr lvl="1"/>
            <a:r>
              <a:rPr lang="en-US" u="sng" dirty="0"/>
              <a:t>HB 678 (2022 RS) / HB 727 (2024 RS) </a:t>
            </a:r>
            <a:r>
              <a:rPr lang="en-US" dirty="0"/>
              <a:t>allows local Boards to approve under the same requirements in lieu of KDE/Commissioner.</a:t>
            </a:r>
          </a:p>
          <a:p>
            <a:pPr lvl="1"/>
            <a:r>
              <a:rPr lang="en-US" dirty="0"/>
              <a:t>For Capital Outlay fund use for work not on a DFP, a Capital Funds Request (CFR) Form is required to be approved by your local board. </a:t>
            </a:r>
          </a:p>
          <a:p>
            <a:pPr lvl="1"/>
            <a:r>
              <a:rPr lang="en-US" dirty="0"/>
              <a:t>Contact Sheila Miller in District Funding and Financial Reporting Branch with any questions related to this fund source.</a:t>
            </a:r>
          </a:p>
          <a:p>
            <a:pPr lvl="1"/>
            <a:endParaRPr lang="en-US" dirty="0"/>
          </a:p>
        </p:txBody>
      </p:sp>
    </p:spTree>
    <p:extLst>
      <p:ext uri="{BB962C8B-B14F-4D97-AF65-F5344CB8AC3E}">
        <p14:creationId xmlns:p14="http://schemas.microsoft.com/office/powerpoint/2010/main" val="2605779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9F296E2-2D2A-3D98-5A7F-AD48B63C49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BD38C8-3E39-0D30-3196-2A33CFE796AF}"/>
              </a:ext>
            </a:extLst>
          </p:cNvPr>
          <p:cNvSpPr>
            <a:spLocks noGrp="1"/>
          </p:cNvSpPr>
          <p:nvPr>
            <p:ph type="title"/>
          </p:nvPr>
        </p:nvSpPr>
        <p:spPr/>
        <p:txBody>
          <a:bodyPr/>
          <a:lstStyle/>
          <a:p>
            <a:pPr algn="ctr"/>
            <a:r>
              <a:rPr lang="en-US" dirty="0">
                <a:solidFill>
                  <a:srgbClr val="002060"/>
                </a:solidFill>
              </a:rPr>
              <a:t>Kentucky Revised Statutes (KRS)</a:t>
            </a:r>
          </a:p>
        </p:txBody>
      </p:sp>
      <p:sp>
        <p:nvSpPr>
          <p:cNvPr id="4" name="Content Placeholder 3">
            <a:extLst>
              <a:ext uri="{FF2B5EF4-FFF2-40B4-BE49-F238E27FC236}">
                <a16:creationId xmlns:a16="http://schemas.microsoft.com/office/drawing/2014/main" id="{E243E624-2EF7-2263-52B3-EAF0084E4602}"/>
              </a:ext>
            </a:extLst>
          </p:cNvPr>
          <p:cNvSpPr>
            <a:spLocks noGrp="1"/>
          </p:cNvSpPr>
          <p:nvPr>
            <p:ph sz="half" idx="2"/>
          </p:nvPr>
        </p:nvSpPr>
        <p:spPr>
          <a:xfrm>
            <a:off x="838200" y="1505000"/>
            <a:ext cx="10515600" cy="4351338"/>
          </a:xfrm>
        </p:spPr>
        <p:txBody>
          <a:bodyPr>
            <a:normAutofit/>
          </a:bodyPr>
          <a:lstStyle/>
          <a:p>
            <a:r>
              <a:rPr lang="en-US" b="1" u="sng" dirty="0"/>
              <a:t>Kentucky Facilities Inventory Classification System (KFICS)</a:t>
            </a:r>
          </a:p>
          <a:p>
            <a:pPr lvl="1"/>
            <a:r>
              <a:rPr lang="en-US" dirty="0"/>
              <a:t>KRS 157.420(9) Beginning 2011-12, KDE shall standardize the process for evaluation the overall quality and condition of all school buildings across the state - KFICS.</a:t>
            </a:r>
          </a:p>
          <a:p>
            <a:pPr lvl="1"/>
            <a:r>
              <a:rPr lang="en-US" dirty="0"/>
              <a:t>AssetPlanner software by Ameresco serves this requirement </a:t>
            </a:r>
            <a:r>
              <a:rPr lang="en-US" b="1" i="1" u="sng" dirty="0"/>
              <a:t>and</a:t>
            </a:r>
            <a:r>
              <a:rPr lang="en-US" dirty="0"/>
              <a:t> may also be used as an assessment tool for DFP work.</a:t>
            </a:r>
          </a:p>
        </p:txBody>
      </p:sp>
    </p:spTree>
    <p:extLst>
      <p:ext uri="{BB962C8B-B14F-4D97-AF65-F5344CB8AC3E}">
        <p14:creationId xmlns:p14="http://schemas.microsoft.com/office/powerpoint/2010/main" val="3112383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The picture reads Kentucky Board of Education. The Kentucky School Facilities Planning Manual, 702 KAR 4:180. Revised June 2008. ">
            <a:extLst>
              <a:ext uri="{FF2B5EF4-FFF2-40B4-BE49-F238E27FC236}">
                <a16:creationId xmlns:a16="http://schemas.microsoft.com/office/drawing/2014/main" id="{745A5138-18A1-4E5B-888E-A6ED8BA558D8}"/>
              </a:ext>
            </a:extLst>
          </p:cNvPr>
          <p:cNvPicPr>
            <a:picLocks noChangeAspect="1"/>
          </p:cNvPicPr>
          <p:nvPr/>
        </p:nvPicPr>
        <p:blipFill>
          <a:blip r:embed="rId2"/>
          <a:stretch>
            <a:fillRect/>
          </a:stretch>
        </p:blipFill>
        <p:spPr>
          <a:xfrm>
            <a:off x="6566560" y="1624012"/>
            <a:ext cx="5257800" cy="3609975"/>
          </a:xfrm>
          <a:custGeom>
            <a:avLst/>
            <a:gdLst>
              <a:gd name="csX0" fmla="*/ 0 w 5257800"/>
              <a:gd name="csY0" fmla="*/ 0 h 3609975"/>
              <a:gd name="csX1" fmla="*/ 5257800 w 5257800"/>
              <a:gd name="csY1" fmla="*/ 0 h 3609975"/>
              <a:gd name="csX2" fmla="*/ 5257800 w 5257800"/>
              <a:gd name="csY2" fmla="*/ 3609975 h 3609975"/>
              <a:gd name="csX3" fmla="*/ 0 w 5257800"/>
              <a:gd name="csY3" fmla="*/ 3609975 h 3609975"/>
              <a:gd name="csX4" fmla="*/ 0 w 5257800"/>
              <a:gd name="csY4" fmla="*/ 0 h 3609975"/>
            </a:gdLst>
            <a:ahLst/>
            <a:cxnLst>
              <a:cxn ang="0">
                <a:pos x="csX0" y="csY0"/>
              </a:cxn>
              <a:cxn ang="0">
                <a:pos x="csX1" y="csY1"/>
              </a:cxn>
              <a:cxn ang="0">
                <a:pos x="csX2" y="csY2"/>
              </a:cxn>
              <a:cxn ang="0">
                <a:pos x="csX3" y="csY3"/>
              </a:cxn>
              <a:cxn ang="0">
                <a:pos x="csX4" y="csY4"/>
              </a:cxn>
            </a:cxnLst>
            <a:rect l="l" t="t" r="r" b="b"/>
            <a:pathLst>
              <a:path w="5257800" h="3609975" fill="none" extrusionOk="0">
                <a:moveTo>
                  <a:pt x="0" y="0"/>
                </a:moveTo>
                <a:cubicBezTo>
                  <a:pt x="2341068" y="15760"/>
                  <a:pt x="3332310" y="-39790"/>
                  <a:pt x="5257800" y="0"/>
                </a:cubicBezTo>
                <a:cubicBezTo>
                  <a:pt x="5214781" y="1030284"/>
                  <a:pt x="5417847" y="2292160"/>
                  <a:pt x="5257800" y="3609975"/>
                </a:cubicBezTo>
                <a:cubicBezTo>
                  <a:pt x="4144479" y="3602885"/>
                  <a:pt x="2344060" y="3644624"/>
                  <a:pt x="0" y="3609975"/>
                </a:cubicBezTo>
                <a:cubicBezTo>
                  <a:pt x="14380" y="2374873"/>
                  <a:pt x="-32565" y="1298082"/>
                  <a:pt x="0" y="0"/>
                </a:cubicBezTo>
                <a:close/>
              </a:path>
              <a:path w="5257800" h="3609975" stroke="0" extrusionOk="0">
                <a:moveTo>
                  <a:pt x="0" y="0"/>
                </a:moveTo>
                <a:cubicBezTo>
                  <a:pt x="2370450" y="154487"/>
                  <a:pt x="4439525" y="-118045"/>
                  <a:pt x="5257800" y="0"/>
                </a:cubicBezTo>
                <a:cubicBezTo>
                  <a:pt x="5246301" y="802502"/>
                  <a:pt x="5285138" y="2770942"/>
                  <a:pt x="5257800" y="3609975"/>
                </a:cubicBezTo>
                <a:cubicBezTo>
                  <a:pt x="3848797" y="3606680"/>
                  <a:pt x="1485614" y="3672060"/>
                  <a:pt x="0" y="3609975"/>
                </a:cubicBezTo>
                <a:cubicBezTo>
                  <a:pt x="-156993" y="1856608"/>
                  <a:pt x="-158712" y="736006"/>
                  <a:pt x="0" y="0"/>
                </a:cubicBezTo>
                <a:close/>
              </a:path>
            </a:pathLst>
          </a:custGeom>
          <a:ln w="76200">
            <a:solidFill>
              <a:srgbClr val="007780"/>
            </a:solidFill>
            <a:extLst>
              <a:ext uri="{C807C97D-BFC1-408E-A445-0C87EB9F89A2}">
                <ask:lineSketchStyleProps xmlns:ask="http://schemas.microsoft.com/office/drawing/2018/sketchyshapes" sd="2225024624">
                  <a:prstGeom prst="rect">
                    <a:avLst/>
                  </a:prstGeom>
                  <ask:type>
                    <ask:lineSketchCurved/>
                  </ask:type>
                </ask:lineSketchStyleProps>
              </a:ext>
            </a:extLst>
          </a:ln>
        </p:spPr>
      </p:pic>
      <p:sp>
        <p:nvSpPr>
          <p:cNvPr id="2" name="Title 1">
            <a:extLst>
              <a:ext uri="{FF2B5EF4-FFF2-40B4-BE49-F238E27FC236}">
                <a16:creationId xmlns:a16="http://schemas.microsoft.com/office/drawing/2014/main" id="{B4FF7721-ADB3-45FC-B814-2C1E82E4FA11}"/>
              </a:ext>
            </a:extLst>
          </p:cNvPr>
          <p:cNvSpPr>
            <a:spLocks noGrp="1"/>
          </p:cNvSpPr>
          <p:nvPr>
            <p:ph type="title"/>
          </p:nvPr>
        </p:nvSpPr>
        <p:spPr/>
        <p:txBody>
          <a:bodyPr/>
          <a:lstStyle/>
          <a:p>
            <a:r>
              <a:rPr lang="en-US" dirty="0">
                <a:solidFill>
                  <a:srgbClr val="002060"/>
                </a:solidFill>
              </a:rPr>
              <a:t>Kentucky Administrative Regulation (KAR)</a:t>
            </a:r>
          </a:p>
        </p:txBody>
      </p:sp>
      <p:sp>
        <p:nvSpPr>
          <p:cNvPr id="8" name="Content Placeholder 2">
            <a:extLst>
              <a:ext uri="{FF2B5EF4-FFF2-40B4-BE49-F238E27FC236}">
                <a16:creationId xmlns:a16="http://schemas.microsoft.com/office/drawing/2014/main" id="{757DCAB6-4A12-443D-BDAA-EECB3C72CBD1}"/>
              </a:ext>
            </a:extLst>
          </p:cNvPr>
          <p:cNvSpPr txBox="1">
            <a:spLocks/>
          </p:cNvSpPr>
          <p:nvPr/>
        </p:nvSpPr>
        <p:spPr>
          <a:xfrm>
            <a:off x="990600" y="14353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u="sng" dirty="0"/>
              <a:t>The Kentucky School Facilities Planning Manual</a:t>
            </a:r>
          </a:p>
          <a:p>
            <a:pPr lvl="1"/>
            <a:r>
              <a:rPr lang="en-US" dirty="0"/>
              <a:t>The Planning Manual is incorporated by reference through 702 KAR 4:180. The requirements for the development of a District Facility Plan (DFP) are outlined in this manual. </a:t>
            </a:r>
          </a:p>
          <a:p>
            <a:pPr lvl="1"/>
            <a:r>
              <a:rPr lang="en-US" dirty="0"/>
              <a:t>Contact your DFB project manager on requirements.</a:t>
            </a:r>
          </a:p>
        </p:txBody>
      </p:sp>
      <p:sp>
        <p:nvSpPr>
          <p:cNvPr id="3" name="Content Placeholder 2">
            <a:extLst>
              <a:ext uri="{FF2B5EF4-FFF2-40B4-BE49-F238E27FC236}">
                <a16:creationId xmlns:a16="http://schemas.microsoft.com/office/drawing/2014/main" id="{F5041A46-4F3E-46A3-A874-EF69F495C872}"/>
              </a:ext>
            </a:extLst>
          </p:cNvPr>
          <p:cNvSpPr>
            <a:spLocks noGrp="1"/>
          </p:cNvSpPr>
          <p:nvPr>
            <p:ph sz="half" idx="1"/>
          </p:nvPr>
        </p:nvSpPr>
        <p:spPr>
          <a:xfrm>
            <a:off x="6422571" y="5345699"/>
            <a:ext cx="5769429" cy="295080"/>
          </a:xfrm>
        </p:spPr>
        <p:txBody>
          <a:bodyPr>
            <a:normAutofit fontScale="92500" lnSpcReduction="20000"/>
          </a:bodyPr>
          <a:lstStyle/>
          <a:p>
            <a:pPr marL="0" indent="0">
              <a:buNone/>
            </a:pPr>
            <a:r>
              <a:rPr lang="en-US" sz="1800" dirty="0"/>
              <a:t>Image of The KY School Facilities Planning Manual title page.</a:t>
            </a:r>
            <a:endParaRPr lang="en-US" sz="1800" dirty="0">
              <a:highlight>
                <a:srgbClr val="FFFF00"/>
              </a:highlight>
            </a:endParaRPr>
          </a:p>
        </p:txBody>
      </p:sp>
      <p:sp>
        <p:nvSpPr>
          <p:cNvPr id="4" name="Rectangle 3">
            <a:extLst>
              <a:ext uri="{FF2B5EF4-FFF2-40B4-BE49-F238E27FC236}">
                <a16:creationId xmlns:a16="http://schemas.microsoft.com/office/drawing/2014/main" id="{8349B66D-B8DB-4157-3F78-EBA9B31B976A}"/>
              </a:ext>
            </a:extLst>
          </p:cNvPr>
          <p:cNvSpPr/>
          <p:nvPr/>
        </p:nvSpPr>
        <p:spPr>
          <a:xfrm>
            <a:off x="6566560" y="1624012"/>
            <a:ext cx="5257800" cy="3609975"/>
          </a:xfrm>
          <a:prstGeom prst="rect">
            <a:avLst/>
          </a:prstGeom>
          <a:noFill/>
          <a:ln w="1270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220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133FA-21D5-4E61-8FD8-94723D69130B}"/>
              </a:ext>
            </a:extLst>
          </p:cNvPr>
          <p:cNvSpPr>
            <a:spLocks noGrp="1"/>
          </p:cNvSpPr>
          <p:nvPr>
            <p:ph type="title"/>
          </p:nvPr>
        </p:nvSpPr>
        <p:spPr/>
        <p:txBody>
          <a:bodyPr/>
          <a:lstStyle/>
          <a:p>
            <a:r>
              <a:rPr lang="en-US" dirty="0">
                <a:solidFill>
                  <a:srgbClr val="002060"/>
                </a:solidFill>
              </a:rPr>
              <a:t>When do we draft a DFP? </a:t>
            </a:r>
          </a:p>
        </p:txBody>
      </p:sp>
      <p:sp>
        <p:nvSpPr>
          <p:cNvPr id="3" name="Text Placeholder 2">
            <a:extLst>
              <a:ext uri="{FF2B5EF4-FFF2-40B4-BE49-F238E27FC236}">
                <a16:creationId xmlns:a16="http://schemas.microsoft.com/office/drawing/2014/main" id="{3BC977D0-B7AD-4FE7-914C-15FB82DC48EB}"/>
              </a:ext>
            </a:extLst>
          </p:cNvPr>
          <p:cNvSpPr>
            <a:spLocks noGrp="1"/>
          </p:cNvSpPr>
          <p:nvPr>
            <p:ph type="body" idx="1"/>
          </p:nvPr>
        </p:nvSpPr>
        <p:spPr/>
        <p:txBody>
          <a:bodyPr/>
          <a:lstStyle/>
          <a:p>
            <a:r>
              <a:rPr lang="en-US" dirty="0">
                <a:solidFill>
                  <a:srgbClr val="6D6D6D"/>
                </a:solidFill>
              </a:rPr>
              <a:t>DFP Status</a:t>
            </a:r>
          </a:p>
          <a:p>
            <a:r>
              <a:rPr lang="en-US" dirty="0">
                <a:solidFill>
                  <a:srgbClr val="6D6D6D"/>
                </a:solidFill>
              </a:rPr>
              <a:t>KDE Notifications</a:t>
            </a:r>
          </a:p>
        </p:txBody>
      </p:sp>
    </p:spTree>
    <p:extLst>
      <p:ext uri="{BB962C8B-B14F-4D97-AF65-F5344CB8AC3E}">
        <p14:creationId xmlns:p14="http://schemas.microsoft.com/office/powerpoint/2010/main" val="2239678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F7721-ADB3-45FC-B814-2C1E82E4FA11}"/>
              </a:ext>
            </a:extLst>
          </p:cNvPr>
          <p:cNvSpPr>
            <a:spLocks noGrp="1"/>
          </p:cNvSpPr>
          <p:nvPr>
            <p:ph type="title"/>
          </p:nvPr>
        </p:nvSpPr>
        <p:spPr>
          <a:noFill/>
        </p:spPr>
        <p:txBody>
          <a:bodyPr/>
          <a:lstStyle/>
          <a:p>
            <a:r>
              <a:rPr lang="en-US" dirty="0">
                <a:solidFill>
                  <a:srgbClr val="002060"/>
                </a:solidFill>
              </a:rPr>
              <a:t>DFP Status – When is the next DFP due?</a:t>
            </a:r>
          </a:p>
        </p:txBody>
      </p:sp>
      <p:sp>
        <p:nvSpPr>
          <p:cNvPr id="8" name="Content Placeholder 2">
            <a:extLst>
              <a:ext uri="{FF2B5EF4-FFF2-40B4-BE49-F238E27FC236}">
                <a16:creationId xmlns:a16="http://schemas.microsoft.com/office/drawing/2014/main" id="{757DCAB6-4A12-443D-BDAA-EECB3C72CBD1}"/>
              </a:ext>
            </a:extLst>
          </p:cNvPr>
          <p:cNvSpPr txBox="1">
            <a:spLocks/>
          </p:cNvSpPr>
          <p:nvPr/>
        </p:nvSpPr>
        <p:spPr>
          <a:xfrm>
            <a:off x="990600" y="14353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u="sng" dirty="0"/>
              <a:t>Current DFP will have “Next DFP Due” Date</a:t>
            </a:r>
          </a:p>
          <a:p>
            <a:pPr lvl="1"/>
            <a:r>
              <a:rPr lang="en-US" dirty="0"/>
              <a:t>This information may be found on the </a:t>
            </a:r>
            <a:r>
              <a:rPr lang="en-US" i="1" dirty="0"/>
              <a:t>current DFP</a:t>
            </a:r>
            <a:r>
              <a:rPr lang="en-US" dirty="0"/>
              <a:t> which may be found on the KDE website, or the local district may already have their own copy.</a:t>
            </a:r>
          </a:p>
          <a:p>
            <a:pPr lvl="1"/>
            <a:r>
              <a:rPr lang="en-US" dirty="0"/>
              <a:t>Information is found at the top left-hand side of each DFP.</a:t>
            </a:r>
          </a:p>
          <a:p>
            <a:pPr lvl="1"/>
            <a:r>
              <a:rPr lang="en-US" dirty="0"/>
              <a:t>Find all approved DFP’s at:</a:t>
            </a:r>
          </a:p>
          <a:p>
            <a:pPr lvl="2"/>
            <a:r>
              <a:rPr lang="en-US" dirty="0">
                <a:hlinkClick r:id="rId2"/>
              </a:rPr>
              <a:t>Facility Planning - Kentucky Department of Education</a:t>
            </a:r>
            <a:endParaRPr lang="en-US" dirty="0"/>
          </a:p>
        </p:txBody>
      </p:sp>
      <p:pic>
        <p:nvPicPr>
          <p:cNvPr id="5" name="Picture 4" descr="The picture reads KBE Approval Date: August 2021. Montgomery County Schools District Facilities Plan. Next DFP due: June 2025 ">
            <a:extLst>
              <a:ext uri="{FF2B5EF4-FFF2-40B4-BE49-F238E27FC236}">
                <a16:creationId xmlns:a16="http://schemas.microsoft.com/office/drawing/2014/main" id="{CF46359A-8D19-47E3-96E3-14221BE5B2E0}"/>
              </a:ext>
            </a:extLst>
          </p:cNvPr>
          <p:cNvPicPr>
            <a:picLocks noChangeAspect="1"/>
          </p:cNvPicPr>
          <p:nvPr/>
        </p:nvPicPr>
        <p:blipFill>
          <a:blip r:embed="rId3"/>
          <a:stretch>
            <a:fillRect/>
          </a:stretch>
        </p:blipFill>
        <p:spPr>
          <a:xfrm>
            <a:off x="6324600" y="1941122"/>
            <a:ext cx="5419725" cy="2333625"/>
          </a:xfrm>
          <a:prstGeom prst="rect">
            <a:avLst/>
          </a:prstGeom>
          <a:noFill/>
        </p:spPr>
      </p:pic>
      <p:sp>
        <p:nvSpPr>
          <p:cNvPr id="3" name="Content Placeholder 2">
            <a:extLst>
              <a:ext uri="{FF2B5EF4-FFF2-40B4-BE49-F238E27FC236}">
                <a16:creationId xmlns:a16="http://schemas.microsoft.com/office/drawing/2014/main" id="{F5041A46-4F3E-46A3-A874-EF69F495C872}"/>
              </a:ext>
            </a:extLst>
          </p:cNvPr>
          <p:cNvSpPr>
            <a:spLocks noGrp="1"/>
          </p:cNvSpPr>
          <p:nvPr>
            <p:ph sz="half" idx="1"/>
          </p:nvPr>
        </p:nvSpPr>
        <p:spPr>
          <a:xfrm>
            <a:off x="6324600" y="4320051"/>
            <a:ext cx="5769429" cy="295080"/>
          </a:xfrm>
        </p:spPr>
        <p:txBody>
          <a:bodyPr>
            <a:normAutofit fontScale="92500" lnSpcReduction="20000"/>
          </a:bodyPr>
          <a:lstStyle/>
          <a:p>
            <a:pPr marL="0" indent="0">
              <a:buNone/>
            </a:pPr>
            <a:r>
              <a:rPr lang="en-US" sz="1800" dirty="0"/>
              <a:t>Sample image of text on top left-hand side of a DFP (page 1).</a:t>
            </a:r>
            <a:endParaRPr lang="en-US" sz="1800" dirty="0">
              <a:highlight>
                <a:srgbClr val="FFFF00"/>
              </a:highlight>
            </a:endParaRPr>
          </a:p>
        </p:txBody>
      </p:sp>
      <p:sp>
        <p:nvSpPr>
          <p:cNvPr id="4" name="Rectangle 3">
            <a:extLst>
              <a:ext uri="{FF2B5EF4-FFF2-40B4-BE49-F238E27FC236}">
                <a16:creationId xmlns:a16="http://schemas.microsoft.com/office/drawing/2014/main" id="{7E46CCC2-85E9-41B4-8FB6-D7EFD61DAFED}"/>
              </a:ext>
            </a:extLst>
          </p:cNvPr>
          <p:cNvSpPr/>
          <p:nvPr/>
        </p:nvSpPr>
        <p:spPr>
          <a:xfrm>
            <a:off x="76200" y="5846544"/>
            <a:ext cx="8342586" cy="954107"/>
          </a:xfrm>
          <a:prstGeom prst="rect">
            <a:avLst/>
          </a:prstGeom>
        </p:spPr>
        <p:txBody>
          <a:bodyPr wrap="square">
            <a:spAutoFit/>
          </a:bodyPr>
          <a:lstStyle/>
          <a:p>
            <a:r>
              <a:rPr lang="en-US" sz="2800" b="1" dirty="0">
                <a:solidFill>
                  <a:schemeClr val="bg1"/>
                </a:solidFill>
              </a:rPr>
              <a:t>On the KDE website select: District/School Support &gt; Facilities &gt; Facility Planning</a:t>
            </a:r>
          </a:p>
        </p:txBody>
      </p:sp>
      <p:sp>
        <p:nvSpPr>
          <p:cNvPr id="7" name="Rectangle 6">
            <a:extLst>
              <a:ext uri="{FF2B5EF4-FFF2-40B4-BE49-F238E27FC236}">
                <a16:creationId xmlns:a16="http://schemas.microsoft.com/office/drawing/2014/main" id="{63C7E856-34F3-2265-3F0F-EE47F2E6392A}"/>
              </a:ext>
            </a:extLst>
          </p:cNvPr>
          <p:cNvSpPr/>
          <p:nvPr/>
        </p:nvSpPr>
        <p:spPr>
          <a:xfrm>
            <a:off x="6487887" y="3799113"/>
            <a:ext cx="2656114" cy="315687"/>
          </a:xfrm>
          <a:prstGeom prst="rect">
            <a:avLst/>
          </a:prstGeom>
          <a:solidFill>
            <a:srgbClr val="FFFF00">
              <a:alpha val="34000"/>
            </a:srgbClr>
          </a:solidFill>
          <a:ln w="50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0491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F7721-ADB3-45FC-B814-2C1E82E4FA11}"/>
              </a:ext>
            </a:extLst>
          </p:cNvPr>
          <p:cNvSpPr>
            <a:spLocks noGrp="1"/>
          </p:cNvSpPr>
          <p:nvPr>
            <p:ph type="title"/>
          </p:nvPr>
        </p:nvSpPr>
        <p:spPr/>
        <p:txBody>
          <a:bodyPr/>
          <a:lstStyle/>
          <a:p>
            <a:r>
              <a:rPr lang="en-US" dirty="0">
                <a:solidFill>
                  <a:srgbClr val="002060"/>
                </a:solidFill>
              </a:rPr>
              <a:t>KDE Notifications</a:t>
            </a:r>
          </a:p>
        </p:txBody>
      </p:sp>
      <p:sp>
        <p:nvSpPr>
          <p:cNvPr id="8" name="Content Placeholder 2">
            <a:extLst>
              <a:ext uri="{FF2B5EF4-FFF2-40B4-BE49-F238E27FC236}">
                <a16:creationId xmlns:a16="http://schemas.microsoft.com/office/drawing/2014/main" id="{757DCAB6-4A12-443D-BDAA-EECB3C72CBD1}"/>
              </a:ext>
            </a:extLst>
          </p:cNvPr>
          <p:cNvSpPr txBox="1">
            <a:spLocks/>
          </p:cNvSpPr>
          <p:nvPr/>
        </p:nvSpPr>
        <p:spPr>
          <a:xfrm>
            <a:off x="990600" y="14353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u="sng" dirty="0"/>
              <a:t>KDE will send automated notifications.</a:t>
            </a:r>
          </a:p>
          <a:p>
            <a:pPr lvl="1"/>
            <a:r>
              <a:rPr lang="en-US" dirty="0"/>
              <a:t>KDE sends out monthly notifications to all districts’ listed superintendent, finance officer, and facilities director </a:t>
            </a:r>
            <a:r>
              <a:rPr lang="en-US" i="1" u="sng" dirty="0"/>
              <a:t>as updated by districts to DFB</a:t>
            </a:r>
            <a:r>
              <a:rPr lang="en-US" dirty="0"/>
              <a:t>. Your specific district will receive notifications at the following intervals:</a:t>
            </a:r>
          </a:p>
          <a:p>
            <a:pPr lvl="1"/>
            <a:r>
              <a:rPr lang="en-US" dirty="0"/>
              <a:t>District superintendents receive email notifications at the 18, 12, 6, and 1-month intervals prior to your DFP due date. </a:t>
            </a:r>
            <a:endParaRPr lang="en-US" dirty="0">
              <a:highlight>
                <a:srgbClr val="FF0000"/>
              </a:highlight>
            </a:endParaRPr>
          </a:p>
          <a:p>
            <a:pPr lvl="1"/>
            <a:r>
              <a:rPr lang="en-US" dirty="0"/>
              <a:t>A notice the month your DFP is due and one late notice will go out one month after the deadline. No further notifications occur past one month.</a:t>
            </a:r>
          </a:p>
        </p:txBody>
      </p:sp>
      <p:sp>
        <p:nvSpPr>
          <p:cNvPr id="4" name="Rectangle 3">
            <a:extLst>
              <a:ext uri="{FF2B5EF4-FFF2-40B4-BE49-F238E27FC236}">
                <a16:creationId xmlns:a16="http://schemas.microsoft.com/office/drawing/2014/main" id="{7E46CCC2-85E9-41B4-8FB6-D7EFD61DAFED}"/>
              </a:ext>
            </a:extLst>
          </p:cNvPr>
          <p:cNvSpPr/>
          <p:nvPr/>
        </p:nvSpPr>
        <p:spPr>
          <a:xfrm>
            <a:off x="76200" y="5846544"/>
            <a:ext cx="8342586" cy="954107"/>
          </a:xfrm>
          <a:prstGeom prst="rect">
            <a:avLst/>
          </a:prstGeom>
        </p:spPr>
        <p:txBody>
          <a:bodyPr wrap="square">
            <a:spAutoFit/>
          </a:bodyPr>
          <a:lstStyle/>
          <a:p>
            <a:r>
              <a:rPr lang="en-US" sz="2800" b="1" dirty="0">
                <a:solidFill>
                  <a:schemeClr val="bg1"/>
                </a:solidFill>
              </a:rPr>
              <a:t>On the KDE website select: District/School Support &gt; Facilities &gt; Facility Planning</a:t>
            </a:r>
          </a:p>
        </p:txBody>
      </p:sp>
    </p:spTree>
    <p:extLst>
      <p:ext uri="{BB962C8B-B14F-4D97-AF65-F5344CB8AC3E}">
        <p14:creationId xmlns:p14="http://schemas.microsoft.com/office/powerpoint/2010/main" val="26611641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111B8C3-C6CC-439A-A4AD-221E0D459FDC}"/>
              </a:ext>
            </a:extLst>
          </p:cNvPr>
          <p:cNvSpPr>
            <a:spLocks noGrp="1"/>
          </p:cNvSpPr>
          <p:nvPr>
            <p:ph type="title"/>
          </p:nvPr>
        </p:nvSpPr>
        <p:spPr>
          <a:xfrm>
            <a:off x="838200" y="365125"/>
            <a:ext cx="10515600" cy="1325563"/>
          </a:xfrm>
        </p:spPr>
        <p:txBody>
          <a:bodyPr/>
          <a:lstStyle/>
          <a:p>
            <a:r>
              <a:rPr lang="en-US" dirty="0">
                <a:solidFill>
                  <a:srgbClr val="002060"/>
                </a:solidFill>
              </a:rPr>
              <a:t>KDE Notifications – Email Content</a:t>
            </a:r>
          </a:p>
        </p:txBody>
      </p:sp>
      <p:sp>
        <p:nvSpPr>
          <p:cNvPr id="11" name="Content Placeholder 2">
            <a:extLst>
              <a:ext uri="{FF2B5EF4-FFF2-40B4-BE49-F238E27FC236}">
                <a16:creationId xmlns:a16="http://schemas.microsoft.com/office/drawing/2014/main" id="{C47D8261-7A3E-4D6A-A6F2-61E88AA48381}"/>
              </a:ext>
            </a:extLst>
          </p:cNvPr>
          <p:cNvSpPr txBox="1">
            <a:spLocks/>
          </p:cNvSpPr>
          <p:nvPr/>
        </p:nvSpPr>
        <p:spPr>
          <a:xfrm>
            <a:off x="990600" y="14353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u="sng" dirty="0"/>
              <a:t>Sample KDE Email</a:t>
            </a:r>
            <a:endParaRPr lang="en-US" dirty="0"/>
          </a:p>
          <a:p>
            <a:pPr lvl="1"/>
            <a:r>
              <a:rPr lang="en-US" dirty="0"/>
              <a:t>Email sent to district superintendent, finance officer, and facilities director.</a:t>
            </a:r>
          </a:p>
          <a:p>
            <a:pPr lvl="1"/>
            <a:r>
              <a:rPr lang="en-US" dirty="0"/>
              <a:t>Check your junk/spam email folders.</a:t>
            </a:r>
          </a:p>
          <a:p>
            <a:pPr lvl="1"/>
            <a:r>
              <a:rPr lang="en-US" dirty="0"/>
              <a:t>Subject line will always start with “</a:t>
            </a:r>
            <a:r>
              <a:rPr lang="en-US" dirty="0">
                <a:highlight>
                  <a:srgbClr val="FFFF00"/>
                </a:highlight>
              </a:rPr>
              <a:t>District Facility Plan (DFP) Status</a:t>
            </a:r>
            <a:r>
              <a:rPr lang="en-US" dirty="0"/>
              <a:t>”</a:t>
            </a:r>
          </a:p>
          <a:p>
            <a:pPr lvl="1"/>
            <a:r>
              <a:rPr lang="en-US" dirty="0"/>
              <a:t>Once you receive this notice, contact your DFB Project Manager to get started!</a:t>
            </a:r>
          </a:p>
        </p:txBody>
      </p:sp>
    </p:spTree>
    <p:extLst>
      <p:ext uri="{BB962C8B-B14F-4D97-AF65-F5344CB8AC3E}">
        <p14:creationId xmlns:p14="http://schemas.microsoft.com/office/powerpoint/2010/main" val="3312205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133FA-21D5-4E61-8FD8-94723D69130B}"/>
              </a:ext>
            </a:extLst>
          </p:cNvPr>
          <p:cNvSpPr>
            <a:spLocks noGrp="1"/>
          </p:cNvSpPr>
          <p:nvPr>
            <p:ph type="title"/>
          </p:nvPr>
        </p:nvSpPr>
        <p:spPr/>
        <p:txBody>
          <a:bodyPr/>
          <a:lstStyle/>
          <a:p>
            <a:r>
              <a:rPr lang="en-US" dirty="0">
                <a:solidFill>
                  <a:srgbClr val="002060"/>
                </a:solidFill>
              </a:rPr>
              <a:t>What is the Process?</a:t>
            </a:r>
          </a:p>
        </p:txBody>
      </p:sp>
      <p:sp>
        <p:nvSpPr>
          <p:cNvPr id="3" name="Text Placeholder 2">
            <a:extLst>
              <a:ext uri="{FF2B5EF4-FFF2-40B4-BE49-F238E27FC236}">
                <a16:creationId xmlns:a16="http://schemas.microsoft.com/office/drawing/2014/main" id="{3BC977D0-B7AD-4FE7-914C-15FB82DC48EB}"/>
              </a:ext>
            </a:extLst>
          </p:cNvPr>
          <p:cNvSpPr>
            <a:spLocks noGrp="1"/>
          </p:cNvSpPr>
          <p:nvPr>
            <p:ph type="body" idx="1"/>
          </p:nvPr>
        </p:nvSpPr>
        <p:spPr/>
        <p:txBody>
          <a:bodyPr>
            <a:normAutofit/>
          </a:bodyPr>
          <a:lstStyle/>
          <a:p>
            <a:r>
              <a:rPr lang="en-US" dirty="0">
                <a:solidFill>
                  <a:srgbClr val="6D6D6D"/>
                </a:solidFill>
              </a:rPr>
              <a:t>A general overview</a:t>
            </a:r>
          </a:p>
        </p:txBody>
      </p:sp>
    </p:spTree>
    <p:extLst>
      <p:ext uri="{BB962C8B-B14F-4D97-AF65-F5344CB8AC3E}">
        <p14:creationId xmlns:p14="http://schemas.microsoft.com/office/powerpoint/2010/main" val="2357618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51AE9-B813-3369-03EB-5C606131EE6F}"/>
            </a:ext>
          </a:extLst>
        </p:cNvPr>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EF9516D9-83F1-5546-BBFD-ABDA35E6B8F3}"/>
              </a:ext>
            </a:extLst>
          </p:cNvPr>
          <p:cNvGraphicFramePr/>
          <p:nvPr/>
        </p:nvGraphicFramePr>
        <p:xfrm>
          <a:off x="1" y="250232"/>
          <a:ext cx="9176308" cy="6105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a:extLst>
              <a:ext uri="{FF2B5EF4-FFF2-40B4-BE49-F238E27FC236}">
                <a16:creationId xmlns:a16="http://schemas.microsoft.com/office/drawing/2014/main" id="{3FCBC9A7-98B8-B62A-5A81-1CE696B0DAC2}"/>
              </a:ext>
            </a:extLst>
          </p:cNvPr>
          <p:cNvSpPr txBox="1"/>
          <p:nvPr/>
        </p:nvSpPr>
        <p:spPr>
          <a:xfrm>
            <a:off x="3023930" y="2250970"/>
            <a:ext cx="2179782" cy="1754326"/>
          </a:xfrm>
          <a:prstGeom prst="rect">
            <a:avLst/>
          </a:prstGeom>
          <a:noFill/>
        </p:spPr>
        <p:txBody>
          <a:bodyPr wrap="square" rtlCol="0">
            <a:spAutoFit/>
          </a:bodyPr>
          <a:lstStyle/>
          <a:p>
            <a:pPr algn="ctr"/>
            <a:r>
              <a:rPr lang="en-US" sz="3600" b="1" u="sng" dirty="0">
                <a:solidFill>
                  <a:srgbClr val="102649"/>
                </a:solidFill>
                <a:latin typeface="Aptos" panose="020B0004020202020204" pitchFamily="34" charset="0"/>
              </a:rPr>
              <a:t>DFP Process Overview</a:t>
            </a:r>
          </a:p>
        </p:txBody>
      </p:sp>
      <p:sp>
        <p:nvSpPr>
          <p:cNvPr id="3" name="TextBox 2">
            <a:extLst>
              <a:ext uri="{FF2B5EF4-FFF2-40B4-BE49-F238E27FC236}">
                <a16:creationId xmlns:a16="http://schemas.microsoft.com/office/drawing/2014/main" id="{65E55779-835E-4EAD-991A-CD2306E24777}"/>
              </a:ext>
            </a:extLst>
          </p:cNvPr>
          <p:cNvSpPr txBox="1"/>
          <p:nvPr/>
        </p:nvSpPr>
        <p:spPr>
          <a:xfrm>
            <a:off x="9083842" y="1419973"/>
            <a:ext cx="2825129" cy="3416320"/>
          </a:xfrm>
          <a:prstGeom prst="rect">
            <a:avLst/>
          </a:prstGeom>
          <a:noFill/>
        </p:spPr>
        <p:txBody>
          <a:bodyPr wrap="square" rtlCol="0">
            <a:spAutoFit/>
          </a:bodyPr>
          <a:lstStyle/>
          <a:p>
            <a:r>
              <a:rPr lang="en-US" dirty="0"/>
              <a:t>*The LPC may hold more than the minimum 3-LPC meetings and 3-public forums shown.</a:t>
            </a:r>
          </a:p>
          <a:p>
            <a:pPr marL="285750" indent="-285750">
              <a:buFont typeface="Arial" panose="020B0604020202020204" pitchFamily="34" charset="0"/>
              <a:buChar char="•"/>
            </a:pPr>
            <a:endParaRPr lang="en-US" dirty="0"/>
          </a:p>
          <a:p>
            <a:endParaRPr lang="en-US" dirty="0"/>
          </a:p>
          <a:p>
            <a:r>
              <a:rPr lang="en-US" dirty="0"/>
              <a:t>*Process shown considers no disapprovals at any step in the process. Contact KDE if disapprovals occur at any level. </a:t>
            </a:r>
          </a:p>
          <a:p>
            <a:endParaRPr lang="en-US" dirty="0"/>
          </a:p>
        </p:txBody>
      </p:sp>
      <p:sp>
        <p:nvSpPr>
          <p:cNvPr id="4" name="Star: 5 Points 3">
            <a:extLst>
              <a:ext uri="{FF2B5EF4-FFF2-40B4-BE49-F238E27FC236}">
                <a16:creationId xmlns:a16="http://schemas.microsoft.com/office/drawing/2014/main" id="{60608A6A-004E-6923-8D80-D6FF85C59AD5}"/>
              </a:ext>
            </a:extLst>
          </p:cNvPr>
          <p:cNvSpPr/>
          <p:nvPr/>
        </p:nvSpPr>
        <p:spPr>
          <a:xfrm>
            <a:off x="8143476" y="1935817"/>
            <a:ext cx="412930" cy="420205"/>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tar: 5 Points 6">
            <a:extLst>
              <a:ext uri="{FF2B5EF4-FFF2-40B4-BE49-F238E27FC236}">
                <a16:creationId xmlns:a16="http://schemas.microsoft.com/office/drawing/2014/main" id="{BE85049C-BC4E-B161-E1E0-DAC706150DF9}"/>
              </a:ext>
            </a:extLst>
          </p:cNvPr>
          <p:cNvSpPr/>
          <p:nvPr/>
        </p:nvSpPr>
        <p:spPr>
          <a:xfrm>
            <a:off x="10703444" y="2275684"/>
            <a:ext cx="412930" cy="420205"/>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tar: 5 Points 7">
            <a:extLst>
              <a:ext uri="{FF2B5EF4-FFF2-40B4-BE49-F238E27FC236}">
                <a16:creationId xmlns:a16="http://schemas.microsoft.com/office/drawing/2014/main" id="{9432225A-70ED-2990-E896-0C387D5590BF}"/>
              </a:ext>
            </a:extLst>
          </p:cNvPr>
          <p:cNvSpPr/>
          <p:nvPr/>
        </p:nvSpPr>
        <p:spPr>
          <a:xfrm>
            <a:off x="8227641" y="3259619"/>
            <a:ext cx="412930" cy="420205"/>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EC3F2F58-42FD-9AD9-95CD-1A9EBF1DA33D}"/>
              </a:ext>
            </a:extLst>
          </p:cNvPr>
          <p:cNvSpPr/>
          <p:nvPr/>
        </p:nvSpPr>
        <p:spPr>
          <a:xfrm>
            <a:off x="6565930" y="5581060"/>
            <a:ext cx="412930" cy="420205"/>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540805D0-6622-B34F-CE62-565C0F4BDAB7}"/>
              </a:ext>
            </a:extLst>
          </p:cNvPr>
          <p:cNvSpPr txBox="1">
            <a:spLocks/>
          </p:cNvSpPr>
          <p:nvPr/>
        </p:nvSpPr>
        <p:spPr>
          <a:xfrm>
            <a:off x="7129849" y="6006714"/>
            <a:ext cx="1431014" cy="848817"/>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Image: Circular graphic DFP Process Overview.</a:t>
            </a:r>
          </a:p>
        </p:txBody>
      </p:sp>
    </p:spTree>
    <p:extLst>
      <p:ext uri="{BB962C8B-B14F-4D97-AF65-F5344CB8AC3E}">
        <p14:creationId xmlns:p14="http://schemas.microsoft.com/office/powerpoint/2010/main" val="2225006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133FA-21D5-4E61-8FD8-94723D69130B}"/>
              </a:ext>
            </a:extLst>
          </p:cNvPr>
          <p:cNvSpPr>
            <a:spLocks noGrp="1"/>
          </p:cNvSpPr>
          <p:nvPr>
            <p:ph type="title"/>
          </p:nvPr>
        </p:nvSpPr>
        <p:spPr>
          <a:xfrm>
            <a:off x="831850" y="1709738"/>
            <a:ext cx="10913682" cy="2852737"/>
          </a:xfrm>
        </p:spPr>
        <p:txBody>
          <a:bodyPr/>
          <a:lstStyle/>
          <a:p>
            <a:r>
              <a:rPr lang="en-US" dirty="0">
                <a:solidFill>
                  <a:srgbClr val="002060"/>
                </a:solidFill>
              </a:rPr>
              <a:t>Who drafts your DFP? </a:t>
            </a:r>
            <a:br>
              <a:rPr lang="en-US" dirty="0">
                <a:solidFill>
                  <a:srgbClr val="002060"/>
                </a:solidFill>
              </a:rPr>
            </a:br>
            <a:r>
              <a:rPr lang="en-US" dirty="0">
                <a:solidFill>
                  <a:srgbClr val="002060"/>
                </a:solidFill>
              </a:rPr>
              <a:t>Local Planning Committee (LPC)</a:t>
            </a:r>
          </a:p>
        </p:txBody>
      </p:sp>
      <p:sp>
        <p:nvSpPr>
          <p:cNvPr id="3" name="Text Placeholder 2">
            <a:extLst>
              <a:ext uri="{FF2B5EF4-FFF2-40B4-BE49-F238E27FC236}">
                <a16:creationId xmlns:a16="http://schemas.microsoft.com/office/drawing/2014/main" id="{3BC977D0-B7AD-4FE7-914C-15FB82DC48EB}"/>
              </a:ext>
            </a:extLst>
          </p:cNvPr>
          <p:cNvSpPr>
            <a:spLocks noGrp="1"/>
          </p:cNvSpPr>
          <p:nvPr>
            <p:ph type="body" idx="1"/>
          </p:nvPr>
        </p:nvSpPr>
        <p:spPr/>
        <p:txBody>
          <a:bodyPr>
            <a:normAutofit/>
          </a:bodyPr>
          <a:lstStyle/>
          <a:p>
            <a:r>
              <a:rPr lang="en-US" dirty="0">
                <a:solidFill>
                  <a:srgbClr val="6D6D6D"/>
                </a:solidFill>
              </a:rPr>
              <a:t>Assembling - Section 101 of The Planning Manual</a:t>
            </a:r>
          </a:p>
          <a:p>
            <a:r>
              <a:rPr lang="en-US" dirty="0">
                <a:solidFill>
                  <a:srgbClr val="6D6D6D"/>
                </a:solidFill>
              </a:rPr>
              <a:t>The LPC Roster Membership Form</a:t>
            </a:r>
          </a:p>
        </p:txBody>
      </p:sp>
    </p:spTree>
    <p:extLst>
      <p:ext uri="{BB962C8B-B14F-4D97-AF65-F5344CB8AC3E}">
        <p14:creationId xmlns:p14="http://schemas.microsoft.com/office/powerpoint/2010/main" val="24758039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F7721-ADB3-45FC-B814-2C1E82E4FA11}"/>
              </a:ext>
            </a:extLst>
          </p:cNvPr>
          <p:cNvSpPr>
            <a:spLocks noGrp="1"/>
          </p:cNvSpPr>
          <p:nvPr>
            <p:ph type="title"/>
          </p:nvPr>
        </p:nvSpPr>
        <p:spPr/>
        <p:txBody>
          <a:bodyPr/>
          <a:lstStyle/>
          <a:p>
            <a:r>
              <a:rPr lang="en-US" dirty="0">
                <a:solidFill>
                  <a:srgbClr val="002060"/>
                </a:solidFill>
              </a:rPr>
              <a:t>Assembling your LPC Part 1 </a:t>
            </a:r>
          </a:p>
        </p:txBody>
      </p:sp>
      <p:sp>
        <p:nvSpPr>
          <p:cNvPr id="3" name="Content Placeholder 2">
            <a:extLst>
              <a:ext uri="{FF2B5EF4-FFF2-40B4-BE49-F238E27FC236}">
                <a16:creationId xmlns:a16="http://schemas.microsoft.com/office/drawing/2014/main" id="{F5041A46-4F3E-46A3-A874-EF69F495C872}"/>
              </a:ext>
            </a:extLst>
          </p:cNvPr>
          <p:cNvSpPr>
            <a:spLocks noGrp="1"/>
          </p:cNvSpPr>
          <p:nvPr>
            <p:ph sz="half" idx="1"/>
          </p:nvPr>
        </p:nvSpPr>
        <p:spPr>
          <a:xfrm>
            <a:off x="838200" y="1493125"/>
            <a:ext cx="10515600" cy="4351338"/>
          </a:xfrm>
        </p:spPr>
        <p:txBody>
          <a:bodyPr>
            <a:normAutofit/>
          </a:bodyPr>
          <a:lstStyle/>
          <a:p>
            <a:r>
              <a:rPr lang="en-US" b="1" u="sng" dirty="0"/>
              <a:t>Highlights of Section 101:</a:t>
            </a:r>
          </a:p>
          <a:p>
            <a:pPr lvl="1"/>
            <a:r>
              <a:rPr lang="en-US" dirty="0"/>
              <a:t>101.1 – The superintendent manages the selection process.</a:t>
            </a:r>
          </a:p>
          <a:p>
            <a:pPr lvl="1"/>
            <a:r>
              <a:rPr lang="en-US" dirty="0"/>
              <a:t>101.2 – Determines the number of LPC members needed based on number of school centers (Table 101.2).</a:t>
            </a:r>
          </a:p>
        </p:txBody>
      </p:sp>
    </p:spTree>
    <p:extLst>
      <p:ext uri="{BB962C8B-B14F-4D97-AF65-F5344CB8AC3E}">
        <p14:creationId xmlns:p14="http://schemas.microsoft.com/office/powerpoint/2010/main" val="8645927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EA0D5-5025-07E0-D7CE-F982BFD8E6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3C6F50-EDD9-C43D-2955-9B759042B029}"/>
              </a:ext>
            </a:extLst>
          </p:cNvPr>
          <p:cNvSpPr>
            <a:spLocks noGrp="1"/>
          </p:cNvSpPr>
          <p:nvPr>
            <p:ph type="title"/>
          </p:nvPr>
        </p:nvSpPr>
        <p:spPr/>
        <p:txBody>
          <a:bodyPr/>
          <a:lstStyle/>
          <a:p>
            <a:r>
              <a:rPr lang="en-US" dirty="0"/>
              <a:t>Assembling your LPC Table 101.2</a:t>
            </a:r>
          </a:p>
        </p:txBody>
      </p:sp>
      <p:pic>
        <p:nvPicPr>
          <p:cNvPr id="5" name="Picture 4">
            <a:extLst>
              <a:ext uri="{FF2B5EF4-FFF2-40B4-BE49-F238E27FC236}">
                <a16:creationId xmlns:a16="http://schemas.microsoft.com/office/drawing/2014/main" id="{69146763-520C-3834-95F5-866024701E94}"/>
              </a:ext>
            </a:extLst>
          </p:cNvPr>
          <p:cNvPicPr>
            <a:picLocks noChangeAspect="1"/>
          </p:cNvPicPr>
          <p:nvPr/>
        </p:nvPicPr>
        <p:blipFill>
          <a:blip r:embed="rId2"/>
          <a:srcRect t="9276"/>
          <a:stretch/>
        </p:blipFill>
        <p:spPr>
          <a:xfrm>
            <a:off x="2087210" y="1376000"/>
            <a:ext cx="8017580" cy="4106000"/>
          </a:xfrm>
          <a:prstGeom prst="rect">
            <a:avLst/>
          </a:prstGeom>
        </p:spPr>
      </p:pic>
      <p:sp>
        <p:nvSpPr>
          <p:cNvPr id="3" name="Rectangle 2">
            <a:extLst>
              <a:ext uri="{FF2B5EF4-FFF2-40B4-BE49-F238E27FC236}">
                <a16:creationId xmlns:a16="http://schemas.microsoft.com/office/drawing/2014/main" id="{54FF913A-2BEF-683D-C742-EAA4F3027DE3}"/>
              </a:ext>
            </a:extLst>
          </p:cNvPr>
          <p:cNvSpPr/>
          <p:nvPr/>
        </p:nvSpPr>
        <p:spPr>
          <a:xfrm>
            <a:off x="4845050" y="1447800"/>
            <a:ext cx="3454400" cy="3702050"/>
          </a:xfrm>
          <a:prstGeom prst="rect">
            <a:avLst/>
          </a:prstGeom>
          <a:solidFill>
            <a:srgbClr val="BFBFBF">
              <a:alpha val="50196"/>
            </a:srgbClr>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D418232-FFCB-6706-647F-B889617B4901}"/>
              </a:ext>
            </a:extLst>
          </p:cNvPr>
          <p:cNvSpPr/>
          <p:nvPr/>
        </p:nvSpPr>
        <p:spPr>
          <a:xfrm>
            <a:off x="8299450" y="1447800"/>
            <a:ext cx="1733550" cy="370205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15044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F7721-ADB3-45FC-B814-2C1E82E4FA11}"/>
              </a:ext>
            </a:extLst>
          </p:cNvPr>
          <p:cNvSpPr>
            <a:spLocks noGrp="1"/>
          </p:cNvSpPr>
          <p:nvPr>
            <p:ph type="title"/>
          </p:nvPr>
        </p:nvSpPr>
        <p:spPr/>
        <p:txBody>
          <a:bodyPr/>
          <a:lstStyle/>
          <a:p>
            <a:r>
              <a:rPr lang="en-US" dirty="0">
                <a:solidFill>
                  <a:srgbClr val="002060"/>
                </a:solidFill>
              </a:rPr>
              <a:t>Assembling your LPC Part 2 </a:t>
            </a:r>
          </a:p>
        </p:txBody>
      </p:sp>
      <p:sp>
        <p:nvSpPr>
          <p:cNvPr id="3" name="Content Placeholder 2">
            <a:extLst>
              <a:ext uri="{FF2B5EF4-FFF2-40B4-BE49-F238E27FC236}">
                <a16:creationId xmlns:a16="http://schemas.microsoft.com/office/drawing/2014/main" id="{F5041A46-4F3E-46A3-A874-EF69F495C872}"/>
              </a:ext>
            </a:extLst>
          </p:cNvPr>
          <p:cNvSpPr>
            <a:spLocks noGrp="1"/>
          </p:cNvSpPr>
          <p:nvPr>
            <p:ph sz="half" idx="1"/>
          </p:nvPr>
        </p:nvSpPr>
        <p:spPr>
          <a:xfrm>
            <a:off x="838200" y="1493125"/>
            <a:ext cx="10515600" cy="4351338"/>
          </a:xfrm>
        </p:spPr>
        <p:txBody>
          <a:bodyPr>
            <a:normAutofit/>
          </a:bodyPr>
          <a:lstStyle/>
          <a:p>
            <a:r>
              <a:rPr lang="en-US" b="1" u="sng" dirty="0"/>
              <a:t>Highlights of Section 101:</a:t>
            </a:r>
          </a:p>
          <a:p>
            <a:pPr lvl="1"/>
            <a:r>
              <a:rPr lang="en-US" dirty="0"/>
              <a:t>101.3 is important to remember for the following considerations: </a:t>
            </a:r>
            <a:r>
              <a:rPr lang="en-US" i="1" dirty="0"/>
              <a:t>“</a:t>
            </a:r>
            <a:r>
              <a:rPr lang="en-US" i="1" u="sng" dirty="0"/>
              <a:t>All schools shall be represented before multiple representation of a school occurs. The maximum number of representatives on the LPC from a school shall not be in excess of one greater than the number of representatives from any other school.</a:t>
            </a:r>
            <a:r>
              <a:rPr lang="en-US" i="1" dirty="0"/>
              <a:t>”</a:t>
            </a:r>
          </a:p>
          <a:p>
            <a:pPr lvl="1"/>
            <a:r>
              <a:rPr lang="en-US" dirty="0"/>
              <a:t>101.4 – 101.12 provides guidance to the superintendent on how to instruct stakeholder groups on how to select their representatives.</a:t>
            </a:r>
          </a:p>
        </p:txBody>
      </p:sp>
    </p:spTree>
    <p:extLst>
      <p:ext uri="{BB962C8B-B14F-4D97-AF65-F5344CB8AC3E}">
        <p14:creationId xmlns:p14="http://schemas.microsoft.com/office/powerpoint/2010/main" val="2080252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D4940-11B5-1B1B-4DFC-14D888ADA3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B5E26D-48D9-689D-A316-2D7D19D08B43}"/>
              </a:ext>
            </a:extLst>
          </p:cNvPr>
          <p:cNvSpPr txBox="1">
            <a:spLocks/>
          </p:cNvSpPr>
          <p:nvPr/>
        </p:nvSpPr>
        <p:spPr>
          <a:xfrm>
            <a:off x="0" y="108288"/>
            <a:ext cx="12192000" cy="1553127"/>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algn="ctr"/>
            <a:r>
              <a:rPr lang="en-US" sz="4000" dirty="0"/>
              <a:t>DFP – Local Planning Committee (LPC) Rosters</a:t>
            </a:r>
            <a:endParaRPr lang="en-US" sz="2800" dirty="0"/>
          </a:p>
        </p:txBody>
      </p:sp>
      <p:pic>
        <p:nvPicPr>
          <p:cNvPr id="5" name="Picture 4">
            <a:extLst>
              <a:ext uri="{FF2B5EF4-FFF2-40B4-BE49-F238E27FC236}">
                <a16:creationId xmlns:a16="http://schemas.microsoft.com/office/drawing/2014/main" id="{1EC7E14D-D946-7048-CF83-46EE7B5CCE57}"/>
              </a:ext>
            </a:extLst>
          </p:cNvPr>
          <p:cNvPicPr>
            <a:picLocks noChangeAspect="1"/>
          </p:cNvPicPr>
          <p:nvPr/>
        </p:nvPicPr>
        <p:blipFill>
          <a:blip r:embed="rId2"/>
          <a:stretch>
            <a:fillRect/>
          </a:stretch>
        </p:blipFill>
        <p:spPr>
          <a:xfrm>
            <a:off x="1427162" y="950127"/>
            <a:ext cx="9337675" cy="4957746"/>
          </a:xfrm>
          <a:prstGeom prst="rect">
            <a:avLst/>
          </a:prstGeom>
        </p:spPr>
      </p:pic>
      <p:sp>
        <p:nvSpPr>
          <p:cNvPr id="7" name="Content Placeholder 2">
            <a:extLst>
              <a:ext uri="{FF2B5EF4-FFF2-40B4-BE49-F238E27FC236}">
                <a16:creationId xmlns:a16="http://schemas.microsoft.com/office/drawing/2014/main" id="{42F91472-08D1-458F-AB67-602018C79627}"/>
              </a:ext>
            </a:extLst>
          </p:cNvPr>
          <p:cNvSpPr txBox="1">
            <a:spLocks/>
          </p:cNvSpPr>
          <p:nvPr/>
        </p:nvSpPr>
        <p:spPr>
          <a:xfrm>
            <a:off x="1082733" y="5907873"/>
            <a:ext cx="7413567" cy="630872"/>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None/>
            </a:pPr>
            <a:r>
              <a:rPr lang="en-US" sz="1800" dirty="0"/>
              <a:t>Image: Sample LPC Roster with instructions.</a:t>
            </a:r>
          </a:p>
        </p:txBody>
      </p:sp>
    </p:spTree>
    <p:extLst>
      <p:ext uri="{BB962C8B-B14F-4D97-AF65-F5344CB8AC3E}">
        <p14:creationId xmlns:p14="http://schemas.microsoft.com/office/powerpoint/2010/main" val="21722784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91FC7AC-21BD-4FDE-8CE3-A6E116DFA356}"/>
              </a:ext>
            </a:extLst>
          </p:cNvPr>
          <p:cNvSpPr>
            <a:spLocks noGrp="1"/>
          </p:cNvSpPr>
          <p:nvPr>
            <p:ph type="title"/>
          </p:nvPr>
        </p:nvSpPr>
        <p:spPr>
          <a:xfrm>
            <a:off x="838199" y="217980"/>
            <a:ext cx="10702159" cy="1325563"/>
          </a:xfrm>
        </p:spPr>
        <p:txBody>
          <a:bodyPr/>
          <a:lstStyle/>
          <a:p>
            <a:r>
              <a:rPr lang="en-US" dirty="0">
                <a:solidFill>
                  <a:srgbClr val="002060"/>
                </a:solidFill>
              </a:rPr>
              <a:t>Example LPC membership form (7 schools) </a:t>
            </a:r>
          </a:p>
        </p:txBody>
      </p:sp>
      <p:pic>
        <p:nvPicPr>
          <p:cNvPr id="9" name="Picture 8" descr="Image is a standard KDE sample LPC membership form taken from an excel file given to districts. Image is for presentation on how to fill out date, school names, member information, and the chart illustrating which school each person listed represents. The chart is where selected illustrate the number 1 for each correct selection">
            <a:extLst>
              <a:ext uri="{FF2B5EF4-FFF2-40B4-BE49-F238E27FC236}">
                <a16:creationId xmlns:a16="http://schemas.microsoft.com/office/drawing/2014/main" id="{82436220-189D-436E-96D7-FE5C137D4D41}"/>
              </a:ext>
            </a:extLst>
          </p:cNvPr>
          <p:cNvPicPr>
            <a:picLocks noChangeAspect="1"/>
          </p:cNvPicPr>
          <p:nvPr/>
        </p:nvPicPr>
        <p:blipFill rotWithShape="1">
          <a:blip r:embed="rId2"/>
          <a:srcRect t="1" r="393" b="25887"/>
          <a:stretch/>
        </p:blipFill>
        <p:spPr>
          <a:xfrm>
            <a:off x="838200" y="1261462"/>
            <a:ext cx="8733351" cy="4650823"/>
          </a:xfrm>
          <a:prstGeom prst="rect">
            <a:avLst/>
          </a:prstGeom>
        </p:spPr>
      </p:pic>
    </p:spTree>
    <p:extLst>
      <p:ext uri="{BB962C8B-B14F-4D97-AF65-F5344CB8AC3E}">
        <p14:creationId xmlns:p14="http://schemas.microsoft.com/office/powerpoint/2010/main" val="33983412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A742A-B722-CBB4-1FB3-5724C1BBB7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8A31A2-909A-909F-9599-B7E220EA2EEE}"/>
              </a:ext>
            </a:extLst>
          </p:cNvPr>
          <p:cNvSpPr txBox="1">
            <a:spLocks/>
          </p:cNvSpPr>
          <p:nvPr/>
        </p:nvSpPr>
        <p:spPr>
          <a:xfrm>
            <a:off x="0" y="108288"/>
            <a:ext cx="12192000" cy="1553127"/>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algn="ctr"/>
            <a:r>
              <a:rPr lang="en-US" sz="4000" dirty="0"/>
              <a:t>DFP – Local Planning Committee (LPC) Rosters</a:t>
            </a:r>
            <a:endParaRPr lang="en-US" sz="2800" dirty="0"/>
          </a:p>
        </p:txBody>
      </p:sp>
      <p:sp>
        <p:nvSpPr>
          <p:cNvPr id="4" name="Content Placeholder 2">
            <a:extLst>
              <a:ext uri="{FF2B5EF4-FFF2-40B4-BE49-F238E27FC236}">
                <a16:creationId xmlns:a16="http://schemas.microsoft.com/office/drawing/2014/main" id="{FBC4CB0D-D9F5-A198-C711-81BA9311022E}"/>
              </a:ext>
            </a:extLst>
          </p:cNvPr>
          <p:cNvSpPr txBox="1">
            <a:spLocks/>
          </p:cNvSpPr>
          <p:nvPr/>
        </p:nvSpPr>
        <p:spPr>
          <a:xfrm>
            <a:off x="814136" y="896883"/>
            <a:ext cx="10086474" cy="4923058"/>
          </a:xfrm>
          <a:prstGeom prst="rect">
            <a:avLst/>
          </a:prstGeom>
        </p:spPr>
        <p:txBody>
          <a:bodyPr lIns="91440" tIns="45720" rIns="91440" bIns="4572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900" b="1" dirty="0"/>
              <a:t>LPC Rosters – to expedite approvals</a:t>
            </a:r>
          </a:p>
          <a:p>
            <a:pPr lvl="1"/>
            <a:r>
              <a:rPr lang="en-US" sz="3500" dirty="0"/>
              <a:t>Excel file provided with your start-up packet.</a:t>
            </a:r>
          </a:p>
          <a:p>
            <a:pPr lvl="2"/>
            <a:r>
              <a:rPr lang="en-US" sz="3500" dirty="0"/>
              <a:t>Fill out completely and have your superintendent sign.</a:t>
            </a:r>
          </a:p>
          <a:p>
            <a:pPr lvl="1"/>
            <a:r>
              <a:rPr lang="en-US" sz="3500" dirty="0"/>
              <a:t>Select members in accordance with Section 101</a:t>
            </a:r>
          </a:p>
          <a:p>
            <a:pPr lvl="1"/>
            <a:r>
              <a:rPr lang="en-US" sz="3500" dirty="0"/>
              <a:t>Submit the roster to your project manager to receive LPC approval from DFB </a:t>
            </a:r>
            <a:r>
              <a:rPr lang="en-US" sz="3500" i="1" u="sng" dirty="0"/>
              <a:t>before</a:t>
            </a:r>
            <a:r>
              <a:rPr lang="en-US" sz="3500" dirty="0"/>
              <a:t> you send a non-resident waiver request to Commissioner Fletcher.</a:t>
            </a:r>
          </a:p>
          <a:p>
            <a:pPr lvl="2"/>
            <a:r>
              <a:rPr lang="en-US" sz="3500" dirty="0"/>
              <a:t>Copy your project manager on your request to the Commissioner. </a:t>
            </a:r>
          </a:p>
        </p:txBody>
      </p:sp>
    </p:spTree>
    <p:extLst>
      <p:ext uri="{BB962C8B-B14F-4D97-AF65-F5344CB8AC3E}">
        <p14:creationId xmlns:p14="http://schemas.microsoft.com/office/powerpoint/2010/main" val="36726702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F7721-ADB3-45FC-B814-2C1E82E4FA11}"/>
              </a:ext>
            </a:extLst>
          </p:cNvPr>
          <p:cNvSpPr>
            <a:spLocks noGrp="1"/>
          </p:cNvSpPr>
          <p:nvPr>
            <p:ph type="title"/>
          </p:nvPr>
        </p:nvSpPr>
        <p:spPr/>
        <p:txBody>
          <a:bodyPr/>
          <a:lstStyle/>
          <a:p>
            <a:r>
              <a:rPr lang="en-US" dirty="0">
                <a:solidFill>
                  <a:srgbClr val="002060"/>
                </a:solidFill>
              </a:rPr>
              <a:t>The LPC Membership Form – In-District</a:t>
            </a:r>
          </a:p>
        </p:txBody>
      </p:sp>
      <p:sp>
        <p:nvSpPr>
          <p:cNvPr id="3" name="Content Placeholder 2">
            <a:extLst>
              <a:ext uri="{FF2B5EF4-FFF2-40B4-BE49-F238E27FC236}">
                <a16:creationId xmlns:a16="http://schemas.microsoft.com/office/drawing/2014/main" id="{F5041A46-4F3E-46A3-A874-EF69F495C872}"/>
              </a:ext>
            </a:extLst>
          </p:cNvPr>
          <p:cNvSpPr>
            <a:spLocks noGrp="1"/>
          </p:cNvSpPr>
          <p:nvPr>
            <p:ph sz="half" idx="1"/>
          </p:nvPr>
        </p:nvSpPr>
        <p:spPr>
          <a:xfrm>
            <a:off x="838200" y="1493125"/>
            <a:ext cx="10515600" cy="4351338"/>
          </a:xfrm>
        </p:spPr>
        <p:txBody>
          <a:bodyPr>
            <a:normAutofit/>
          </a:bodyPr>
          <a:lstStyle/>
          <a:p>
            <a:r>
              <a:rPr lang="en-US" b="1" u="sng" dirty="0"/>
              <a:t>LPC Roster (all members living in-district):</a:t>
            </a:r>
          </a:p>
          <a:p>
            <a:pPr lvl="1"/>
            <a:r>
              <a:rPr lang="en-US" dirty="0"/>
              <a:t>Fill LPC Roster out completely.</a:t>
            </a:r>
          </a:p>
          <a:p>
            <a:pPr lvl="1"/>
            <a:r>
              <a:rPr lang="en-US" dirty="0"/>
              <a:t>Adhere to Section 101.3 and have no one school exceed any other by one person.</a:t>
            </a:r>
          </a:p>
          <a:p>
            <a:pPr lvl="2"/>
            <a:r>
              <a:rPr lang="en-US" dirty="0"/>
              <a:t>Remember to designate School-Based Decision-Making Council (SBDM) members on the roster.</a:t>
            </a:r>
          </a:p>
          <a:p>
            <a:pPr lvl="1"/>
            <a:r>
              <a:rPr lang="en-US" dirty="0"/>
              <a:t>Have your superintendent sign the roster.</a:t>
            </a:r>
          </a:p>
          <a:p>
            <a:pPr lvl="1"/>
            <a:r>
              <a:rPr lang="en-US" dirty="0"/>
              <a:t>Submit full roster to KDE.</a:t>
            </a:r>
          </a:p>
          <a:p>
            <a:pPr lvl="1"/>
            <a:r>
              <a:rPr lang="en-US" dirty="0"/>
              <a:t>KDE will review and send the superintendent an approval/denial letter.</a:t>
            </a:r>
          </a:p>
        </p:txBody>
      </p:sp>
    </p:spTree>
    <p:extLst>
      <p:ext uri="{BB962C8B-B14F-4D97-AF65-F5344CB8AC3E}">
        <p14:creationId xmlns:p14="http://schemas.microsoft.com/office/powerpoint/2010/main" val="31162694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F7721-ADB3-45FC-B814-2C1E82E4FA11}"/>
              </a:ext>
            </a:extLst>
          </p:cNvPr>
          <p:cNvSpPr>
            <a:spLocks noGrp="1"/>
          </p:cNvSpPr>
          <p:nvPr>
            <p:ph type="title"/>
          </p:nvPr>
        </p:nvSpPr>
        <p:spPr>
          <a:xfrm>
            <a:off x="431442" y="365125"/>
            <a:ext cx="11062952" cy="1325563"/>
          </a:xfrm>
        </p:spPr>
        <p:txBody>
          <a:bodyPr/>
          <a:lstStyle/>
          <a:p>
            <a:r>
              <a:rPr lang="en-US" dirty="0">
                <a:solidFill>
                  <a:srgbClr val="002060"/>
                </a:solidFill>
              </a:rPr>
              <a:t>The LPC Membership Form – Out-of-District 1</a:t>
            </a:r>
          </a:p>
        </p:txBody>
      </p:sp>
      <p:sp>
        <p:nvSpPr>
          <p:cNvPr id="3" name="Content Placeholder 2">
            <a:extLst>
              <a:ext uri="{FF2B5EF4-FFF2-40B4-BE49-F238E27FC236}">
                <a16:creationId xmlns:a16="http://schemas.microsoft.com/office/drawing/2014/main" id="{F5041A46-4F3E-46A3-A874-EF69F495C872}"/>
              </a:ext>
            </a:extLst>
          </p:cNvPr>
          <p:cNvSpPr>
            <a:spLocks noGrp="1"/>
          </p:cNvSpPr>
          <p:nvPr>
            <p:ph sz="half" idx="1"/>
          </p:nvPr>
        </p:nvSpPr>
        <p:spPr>
          <a:xfrm>
            <a:off x="838200" y="1338744"/>
            <a:ext cx="10515600" cy="4515791"/>
          </a:xfrm>
        </p:spPr>
        <p:txBody>
          <a:bodyPr>
            <a:normAutofit/>
          </a:bodyPr>
          <a:lstStyle/>
          <a:p>
            <a:r>
              <a:rPr lang="en-US" b="1" u="sng" dirty="0"/>
              <a:t>LPC Roster (any members living out-of-district):</a:t>
            </a:r>
          </a:p>
          <a:p>
            <a:pPr lvl="1"/>
            <a:r>
              <a:rPr lang="en-US" dirty="0"/>
              <a:t>Fill LPC Roster out completely.</a:t>
            </a:r>
          </a:p>
          <a:p>
            <a:pPr lvl="1"/>
            <a:r>
              <a:rPr lang="en-US" dirty="0"/>
              <a:t>Adhere to Section 101.3 and have no one school exceed any other by one person.</a:t>
            </a:r>
          </a:p>
          <a:p>
            <a:pPr lvl="2"/>
            <a:r>
              <a:rPr lang="en-US" dirty="0"/>
              <a:t>Remember to designate SBDM members on the roster.</a:t>
            </a:r>
          </a:p>
          <a:p>
            <a:pPr lvl="1"/>
            <a:r>
              <a:rPr lang="en-US" dirty="0"/>
              <a:t>Have your superintendent sign the roster.</a:t>
            </a:r>
          </a:p>
        </p:txBody>
      </p:sp>
    </p:spTree>
    <p:extLst>
      <p:ext uri="{BB962C8B-B14F-4D97-AF65-F5344CB8AC3E}">
        <p14:creationId xmlns:p14="http://schemas.microsoft.com/office/powerpoint/2010/main" val="28874201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041A46-4F3E-46A3-A874-EF69F495C872}"/>
              </a:ext>
            </a:extLst>
          </p:cNvPr>
          <p:cNvSpPr>
            <a:spLocks noGrp="1"/>
          </p:cNvSpPr>
          <p:nvPr>
            <p:ph sz="half" idx="1"/>
          </p:nvPr>
        </p:nvSpPr>
        <p:spPr>
          <a:xfrm>
            <a:off x="838200" y="1338744"/>
            <a:ext cx="10515600" cy="4515791"/>
          </a:xfrm>
        </p:spPr>
        <p:txBody>
          <a:bodyPr>
            <a:normAutofit/>
          </a:bodyPr>
          <a:lstStyle/>
          <a:p>
            <a:r>
              <a:rPr lang="en-US" b="1" u="sng" dirty="0"/>
              <a:t>LPC Roster (any members living out-of-district):</a:t>
            </a:r>
          </a:p>
          <a:p>
            <a:pPr lvl="1"/>
            <a:r>
              <a:rPr lang="en-US" dirty="0"/>
              <a:t>Submit full roster to DFB and notify your project manager that you will be sending a request to the commissioner’s office for out-of-district approvals.</a:t>
            </a:r>
          </a:p>
          <a:p>
            <a:pPr lvl="2"/>
            <a:r>
              <a:rPr lang="en-US" dirty="0"/>
              <a:t>When submitting to DFB, </a:t>
            </a:r>
            <a:r>
              <a:rPr lang="en-US" b="1" u="sng" dirty="0">
                <a:highlight>
                  <a:srgbClr val="FFFF00"/>
                </a:highlight>
              </a:rPr>
              <a:t>highlight</a:t>
            </a:r>
            <a:r>
              <a:rPr lang="en-US" dirty="0"/>
              <a:t> which members live out-of-district.</a:t>
            </a:r>
          </a:p>
          <a:p>
            <a:pPr lvl="2"/>
            <a:r>
              <a:rPr lang="en-US" dirty="0"/>
              <a:t>Provide reasons / rationale for out-of-district membership needs. </a:t>
            </a:r>
          </a:p>
          <a:p>
            <a:pPr lvl="2"/>
            <a:r>
              <a:rPr lang="en-US" dirty="0"/>
              <a:t>DFB will send you a determination letter for the in-district membership.</a:t>
            </a:r>
          </a:p>
          <a:p>
            <a:pPr lvl="1"/>
            <a:r>
              <a:rPr lang="en-US" dirty="0"/>
              <a:t>(Section 101.1) Submit a formal request to the Commissioner’s office with the same information you sent to DFB after in-district membership review.</a:t>
            </a:r>
          </a:p>
          <a:p>
            <a:pPr lvl="2"/>
            <a:r>
              <a:rPr lang="en-US" dirty="0"/>
              <a:t>A designee from the Commissioner’s office will provide a determination letter for out-of-district members.   </a:t>
            </a:r>
          </a:p>
          <a:p>
            <a:pPr lvl="2"/>
            <a:r>
              <a:rPr lang="en-US" dirty="0"/>
              <a:t>Copy your project manager on the correspondence you send to the Commissioner.</a:t>
            </a:r>
          </a:p>
        </p:txBody>
      </p:sp>
      <p:sp>
        <p:nvSpPr>
          <p:cNvPr id="4" name="Title 1">
            <a:extLst>
              <a:ext uri="{FF2B5EF4-FFF2-40B4-BE49-F238E27FC236}">
                <a16:creationId xmlns:a16="http://schemas.microsoft.com/office/drawing/2014/main" id="{FD0EF8D8-F491-9B89-6D53-E584CC74C229}"/>
              </a:ext>
            </a:extLst>
          </p:cNvPr>
          <p:cNvSpPr txBox="1">
            <a:spLocks/>
          </p:cNvSpPr>
          <p:nvPr/>
        </p:nvSpPr>
        <p:spPr>
          <a:xfrm>
            <a:off x="412123" y="365125"/>
            <a:ext cx="1106295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r>
              <a:rPr lang="en-US" dirty="0">
                <a:solidFill>
                  <a:srgbClr val="002060"/>
                </a:solidFill>
              </a:rPr>
              <a:t>The LPC Membership Form – Out-of-District 2</a:t>
            </a:r>
          </a:p>
        </p:txBody>
      </p:sp>
    </p:spTree>
    <p:extLst>
      <p:ext uri="{BB962C8B-B14F-4D97-AF65-F5344CB8AC3E}">
        <p14:creationId xmlns:p14="http://schemas.microsoft.com/office/powerpoint/2010/main" val="25246846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DF25D39-EBE8-BE5A-4F0B-31574ED972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B3703B-75D0-2621-D817-826383972513}"/>
              </a:ext>
            </a:extLst>
          </p:cNvPr>
          <p:cNvSpPr>
            <a:spLocks noGrp="1"/>
          </p:cNvSpPr>
          <p:nvPr>
            <p:ph type="title"/>
          </p:nvPr>
        </p:nvSpPr>
        <p:spPr/>
        <p:txBody>
          <a:bodyPr/>
          <a:lstStyle/>
          <a:p>
            <a:r>
              <a:rPr lang="en-US" dirty="0">
                <a:solidFill>
                  <a:srgbClr val="002060"/>
                </a:solidFill>
              </a:rPr>
              <a:t>How does the DFP work for your district?</a:t>
            </a:r>
          </a:p>
        </p:txBody>
      </p:sp>
      <p:sp>
        <p:nvSpPr>
          <p:cNvPr id="3" name="Text Placeholder 2">
            <a:extLst>
              <a:ext uri="{FF2B5EF4-FFF2-40B4-BE49-F238E27FC236}">
                <a16:creationId xmlns:a16="http://schemas.microsoft.com/office/drawing/2014/main" id="{5E1F4226-0715-333A-9B06-0F0DF6E86292}"/>
              </a:ext>
            </a:extLst>
          </p:cNvPr>
          <p:cNvSpPr>
            <a:spLocks noGrp="1"/>
          </p:cNvSpPr>
          <p:nvPr>
            <p:ph type="body" idx="1"/>
          </p:nvPr>
        </p:nvSpPr>
        <p:spPr/>
        <p:txBody>
          <a:bodyPr>
            <a:normAutofit/>
          </a:bodyPr>
          <a:lstStyle/>
          <a:p>
            <a:endParaRPr lang="en-US" dirty="0">
              <a:solidFill>
                <a:srgbClr val="6D6D6D"/>
              </a:solidFill>
            </a:endParaRPr>
          </a:p>
        </p:txBody>
      </p:sp>
    </p:spTree>
    <p:extLst>
      <p:ext uri="{BB962C8B-B14F-4D97-AF65-F5344CB8AC3E}">
        <p14:creationId xmlns:p14="http://schemas.microsoft.com/office/powerpoint/2010/main" val="10683553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1F13133-832E-CEC8-B498-6366D161B3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85827F-8D41-0591-C673-89D59C4DDEA8}"/>
              </a:ext>
            </a:extLst>
          </p:cNvPr>
          <p:cNvSpPr>
            <a:spLocks noGrp="1"/>
          </p:cNvSpPr>
          <p:nvPr>
            <p:ph type="title"/>
          </p:nvPr>
        </p:nvSpPr>
        <p:spPr/>
        <p:txBody>
          <a:bodyPr/>
          <a:lstStyle/>
          <a:p>
            <a:r>
              <a:rPr lang="en-US" dirty="0">
                <a:solidFill>
                  <a:srgbClr val="002060"/>
                </a:solidFill>
              </a:rPr>
              <a:t>The DFP…</a:t>
            </a:r>
          </a:p>
        </p:txBody>
      </p:sp>
      <p:sp>
        <p:nvSpPr>
          <p:cNvPr id="3" name="Content Placeholder 2">
            <a:extLst>
              <a:ext uri="{FF2B5EF4-FFF2-40B4-BE49-F238E27FC236}">
                <a16:creationId xmlns:a16="http://schemas.microsoft.com/office/drawing/2014/main" id="{F3AC1236-DB9B-CEFD-63CF-C94A7A4CAC8E}"/>
              </a:ext>
            </a:extLst>
          </p:cNvPr>
          <p:cNvSpPr>
            <a:spLocks noGrp="1"/>
          </p:cNvSpPr>
          <p:nvPr>
            <p:ph sz="half" idx="1"/>
          </p:nvPr>
        </p:nvSpPr>
        <p:spPr>
          <a:xfrm>
            <a:off x="838200" y="1338744"/>
            <a:ext cx="10515600" cy="4515791"/>
          </a:xfrm>
        </p:spPr>
        <p:txBody>
          <a:bodyPr>
            <a:normAutofit fontScale="92500" lnSpcReduction="10000"/>
          </a:bodyPr>
          <a:lstStyle/>
          <a:p>
            <a:r>
              <a:rPr lang="en-US" dirty="0"/>
              <a:t>aids in prioritizing District Need – not a “wish list.”</a:t>
            </a:r>
          </a:p>
          <a:p>
            <a:r>
              <a:rPr lang="en-US" dirty="0"/>
              <a:t>can communicate to your community.</a:t>
            </a:r>
          </a:p>
          <a:p>
            <a:r>
              <a:rPr lang="en-US" dirty="0"/>
              <a:t>provides eligibility to restricted fund sources that are used only for capital construction efforts.</a:t>
            </a:r>
          </a:p>
          <a:p>
            <a:r>
              <a:rPr lang="en-US" dirty="0"/>
              <a:t>communicates the total District Need to KDE who in turn reports this information to SFCC affecting offers made. This information is also reported to the General Assembly during the budget sessions. </a:t>
            </a:r>
          </a:p>
          <a:p>
            <a:pPr lvl="1"/>
            <a:r>
              <a:rPr lang="en-US" dirty="0"/>
              <a:t>DFP’s updated by June 30</a:t>
            </a:r>
            <a:r>
              <a:rPr lang="en-US" baseline="30000" dirty="0"/>
              <a:t>th</a:t>
            </a:r>
            <a:r>
              <a:rPr lang="en-US" dirty="0"/>
              <a:t> of the odd year prior to the budget session will be in official reports.</a:t>
            </a:r>
          </a:p>
          <a:p>
            <a:r>
              <a:rPr lang="en-US" dirty="0"/>
              <a:t>may even be a requirement to receive special offers.</a:t>
            </a:r>
          </a:p>
          <a:p>
            <a:r>
              <a:rPr lang="en-US" dirty="0"/>
              <a:t>may show evidence of community involvement for federal funding requirements (will vary dependent upon fund source).</a:t>
            </a:r>
          </a:p>
          <a:p>
            <a:endParaRPr lang="en-US" b="1" u="sng" dirty="0"/>
          </a:p>
        </p:txBody>
      </p:sp>
    </p:spTree>
    <p:extLst>
      <p:ext uri="{BB962C8B-B14F-4D97-AF65-F5344CB8AC3E}">
        <p14:creationId xmlns:p14="http://schemas.microsoft.com/office/powerpoint/2010/main" val="37413533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BFF40-AF62-339A-2307-F21A845A39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C33AEC-88FD-BE90-3F96-E2D9251453D4}"/>
              </a:ext>
            </a:extLst>
          </p:cNvPr>
          <p:cNvSpPr>
            <a:spLocks noGrp="1"/>
          </p:cNvSpPr>
          <p:nvPr>
            <p:ph type="title"/>
          </p:nvPr>
        </p:nvSpPr>
        <p:spPr/>
        <p:txBody>
          <a:bodyPr/>
          <a:lstStyle/>
          <a:p>
            <a:r>
              <a:rPr lang="en-US" dirty="0"/>
              <a:t>DFP Season 2026/27</a:t>
            </a:r>
          </a:p>
        </p:txBody>
      </p:sp>
      <p:sp>
        <p:nvSpPr>
          <p:cNvPr id="3" name="Text Placeholder 2">
            <a:extLst>
              <a:ext uri="{FF2B5EF4-FFF2-40B4-BE49-F238E27FC236}">
                <a16:creationId xmlns:a16="http://schemas.microsoft.com/office/drawing/2014/main" id="{5AC5362B-DFF8-E4BC-7997-1294102D8EBF}"/>
              </a:ext>
            </a:extLst>
          </p:cNvPr>
          <p:cNvSpPr>
            <a:spLocks noGrp="1"/>
          </p:cNvSpPr>
          <p:nvPr>
            <p:ph type="body" idx="1"/>
          </p:nvPr>
        </p:nvSpPr>
        <p:spPr>
          <a:xfrm>
            <a:off x="831850" y="4589463"/>
            <a:ext cx="10515600" cy="1500187"/>
          </a:xfrm>
        </p:spPr>
        <p:txBody>
          <a:bodyPr>
            <a:normAutofit/>
          </a:bodyPr>
          <a:lstStyle/>
          <a:p>
            <a:r>
              <a:rPr lang="en-US" dirty="0">
                <a:solidFill>
                  <a:schemeClr val="tx1"/>
                </a:solidFill>
              </a:rPr>
              <a:t>General thoughts and information to know when drafting a compliant DFP.</a:t>
            </a:r>
          </a:p>
        </p:txBody>
      </p:sp>
    </p:spTree>
    <p:extLst>
      <p:ext uri="{BB962C8B-B14F-4D97-AF65-F5344CB8AC3E}">
        <p14:creationId xmlns:p14="http://schemas.microsoft.com/office/powerpoint/2010/main" val="26413622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E03AC-24DB-B293-C504-93FEED6DF1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E5AD29-DA4A-A2D1-9340-47FA55BA2A93}"/>
              </a:ext>
            </a:extLst>
          </p:cNvPr>
          <p:cNvSpPr txBox="1">
            <a:spLocks/>
          </p:cNvSpPr>
          <p:nvPr/>
        </p:nvSpPr>
        <p:spPr>
          <a:xfrm>
            <a:off x="0" y="108288"/>
            <a:ext cx="12192000" cy="1553127"/>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algn="ctr"/>
            <a:r>
              <a:rPr lang="en-US" sz="4000" dirty="0"/>
              <a:t>DFP – What you Need To Know (1)</a:t>
            </a:r>
            <a:endParaRPr lang="en-US" sz="2800" dirty="0"/>
          </a:p>
        </p:txBody>
      </p:sp>
      <p:sp>
        <p:nvSpPr>
          <p:cNvPr id="4" name="Content Placeholder 2">
            <a:extLst>
              <a:ext uri="{FF2B5EF4-FFF2-40B4-BE49-F238E27FC236}">
                <a16:creationId xmlns:a16="http://schemas.microsoft.com/office/drawing/2014/main" id="{8BCB6BF8-431E-59A4-D333-6AF6AB7BAEFD}"/>
              </a:ext>
            </a:extLst>
          </p:cNvPr>
          <p:cNvSpPr txBox="1">
            <a:spLocks/>
          </p:cNvSpPr>
          <p:nvPr/>
        </p:nvSpPr>
        <p:spPr>
          <a:xfrm>
            <a:off x="814136" y="896882"/>
            <a:ext cx="10086474" cy="5581739"/>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dirty="0"/>
              <a:t>Draft DFP’s – KDE Comments</a:t>
            </a:r>
          </a:p>
          <a:p>
            <a:pPr lvl="1"/>
            <a:r>
              <a:rPr lang="en-US" sz="3200" dirty="0"/>
              <a:t>We officially only provide one formal “</a:t>
            </a:r>
            <a:r>
              <a:rPr lang="en-US" sz="3200" i="1" u="sng" dirty="0"/>
              <a:t>KDE Comments</a:t>
            </a:r>
            <a:r>
              <a:rPr lang="en-US" sz="3200" dirty="0"/>
              <a:t>” review after the first official LPC vote (required). </a:t>
            </a:r>
          </a:p>
          <a:p>
            <a:pPr lvl="2"/>
            <a:r>
              <a:rPr lang="en-US" sz="2800" dirty="0"/>
              <a:t>Spot checks are intended to see a ‘final’ format and LPC decisions made based on comments.</a:t>
            </a:r>
          </a:p>
          <a:p>
            <a:pPr lvl="2"/>
            <a:r>
              <a:rPr lang="en-US" sz="2800" dirty="0"/>
              <a:t>Significant changes may require added LPC Meetings.</a:t>
            </a:r>
          </a:p>
          <a:p>
            <a:pPr lvl="1"/>
            <a:r>
              <a:rPr lang="en-US" sz="3200" dirty="0"/>
              <a:t>DFB happy to discuss in a phone call or virtual meeting general content of drafts not yet reviewed by an LPC when available (not required and unofficial). Do not record.</a:t>
            </a:r>
          </a:p>
        </p:txBody>
      </p:sp>
    </p:spTree>
    <p:extLst>
      <p:ext uri="{BB962C8B-B14F-4D97-AF65-F5344CB8AC3E}">
        <p14:creationId xmlns:p14="http://schemas.microsoft.com/office/powerpoint/2010/main" val="14959822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02DC8-DC28-C3CD-4E2C-719EF0C302D7}"/>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7799BC3C-2855-223A-54E2-3FFE7C32C4AB}"/>
              </a:ext>
            </a:extLst>
          </p:cNvPr>
          <p:cNvSpPr txBox="1">
            <a:spLocks/>
          </p:cNvSpPr>
          <p:nvPr/>
        </p:nvSpPr>
        <p:spPr>
          <a:xfrm>
            <a:off x="814136" y="896883"/>
            <a:ext cx="10086474" cy="4923058"/>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dirty="0"/>
              <a:t>Draft DFP’s – KDE Comments</a:t>
            </a:r>
          </a:p>
          <a:p>
            <a:pPr lvl="1"/>
            <a:r>
              <a:rPr lang="en-US" sz="3200" dirty="0"/>
              <a:t>Schools and their facilities are reviewed for the number of students served (primary) and not the capacity (secondary) the building.</a:t>
            </a:r>
          </a:p>
          <a:p>
            <a:pPr marL="914400" lvl="2" indent="0">
              <a:buNone/>
            </a:pPr>
            <a:endParaRPr lang="en-US" sz="2600" dirty="0"/>
          </a:p>
        </p:txBody>
      </p:sp>
      <p:sp>
        <p:nvSpPr>
          <p:cNvPr id="5" name="Title 1">
            <a:extLst>
              <a:ext uri="{FF2B5EF4-FFF2-40B4-BE49-F238E27FC236}">
                <a16:creationId xmlns:a16="http://schemas.microsoft.com/office/drawing/2014/main" id="{1B9A6260-0CD2-E114-6C2D-429C6C8C3618}"/>
              </a:ext>
            </a:extLst>
          </p:cNvPr>
          <p:cNvSpPr txBox="1">
            <a:spLocks/>
          </p:cNvSpPr>
          <p:nvPr/>
        </p:nvSpPr>
        <p:spPr>
          <a:xfrm>
            <a:off x="0" y="108288"/>
            <a:ext cx="12192000" cy="1553127"/>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algn="ctr"/>
            <a:r>
              <a:rPr lang="en-US" sz="4000" dirty="0"/>
              <a:t>DFP – What you Need To Know (2)</a:t>
            </a:r>
            <a:endParaRPr lang="en-US" sz="2800" dirty="0"/>
          </a:p>
        </p:txBody>
      </p:sp>
    </p:spTree>
    <p:extLst>
      <p:ext uri="{BB962C8B-B14F-4D97-AF65-F5344CB8AC3E}">
        <p14:creationId xmlns:p14="http://schemas.microsoft.com/office/powerpoint/2010/main" val="6992661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69FDE-6475-255A-2011-E5160283AB53}"/>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D2A002A-36F2-7D29-A7A9-535B72A82D35}"/>
              </a:ext>
            </a:extLst>
          </p:cNvPr>
          <p:cNvSpPr txBox="1">
            <a:spLocks/>
          </p:cNvSpPr>
          <p:nvPr/>
        </p:nvSpPr>
        <p:spPr>
          <a:xfrm>
            <a:off x="814136" y="896883"/>
            <a:ext cx="10086474" cy="4923058"/>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dirty="0"/>
              <a:t>Draft DFP’s – KDE Comments</a:t>
            </a:r>
          </a:p>
          <a:p>
            <a:pPr lvl="1"/>
            <a:r>
              <a:rPr lang="en-US" sz="3200" dirty="0"/>
              <a:t>Schools and their facilities are reviewed for the number of students served (primary) and not the capacity (secondary) the building.</a:t>
            </a:r>
          </a:p>
          <a:p>
            <a:pPr lvl="2"/>
            <a:r>
              <a:rPr lang="en-US" sz="2800" dirty="0"/>
              <a:t>School buildings serving School Centers with populations under KDE minimums will have a note “</a:t>
            </a:r>
            <a:r>
              <a:rPr lang="en-US" sz="2800" i="1" dirty="0"/>
              <a:t>Reviewed per Section 305.4.1….</a:t>
            </a:r>
            <a:r>
              <a:rPr lang="en-US" sz="2800" dirty="0"/>
              <a:t>”</a:t>
            </a:r>
          </a:p>
          <a:p>
            <a:pPr lvl="3"/>
            <a:r>
              <a:rPr lang="en-US" sz="2600" dirty="0"/>
              <a:t>Preschool = 100 students</a:t>
            </a:r>
          </a:p>
          <a:p>
            <a:pPr lvl="3"/>
            <a:r>
              <a:rPr lang="en-US" sz="2600" dirty="0"/>
              <a:t>Elementary = 300 students</a:t>
            </a:r>
          </a:p>
          <a:p>
            <a:pPr lvl="3"/>
            <a:r>
              <a:rPr lang="en-US" sz="2600" dirty="0"/>
              <a:t>Middle School = 400 students</a:t>
            </a:r>
          </a:p>
          <a:p>
            <a:pPr lvl="3"/>
            <a:r>
              <a:rPr lang="en-US" sz="2600" dirty="0"/>
              <a:t>High School = 500 students</a:t>
            </a:r>
          </a:p>
        </p:txBody>
      </p:sp>
      <p:sp>
        <p:nvSpPr>
          <p:cNvPr id="5" name="Title 1">
            <a:extLst>
              <a:ext uri="{FF2B5EF4-FFF2-40B4-BE49-F238E27FC236}">
                <a16:creationId xmlns:a16="http://schemas.microsoft.com/office/drawing/2014/main" id="{BA4CBCFF-DDE4-E2D2-D6D6-1D271B6EB53D}"/>
              </a:ext>
            </a:extLst>
          </p:cNvPr>
          <p:cNvSpPr txBox="1">
            <a:spLocks/>
          </p:cNvSpPr>
          <p:nvPr/>
        </p:nvSpPr>
        <p:spPr>
          <a:xfrm>
            <a:off x="0" y="108288"/>
            <a:ext cx="12192000" cy="1553127"/>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algn="ctr"/>
            <a:r>
              <a:rPr lang="en-US" sz="4000" dirty="0"/>
              <a:t>DFP – What you Need To Know (3)</a:t>
            </a:r>
            <a:endParaRPr lang="en-US" sz="2800" dirty="0"/>
          </a:p>
        </p:txBody>
      </p:sp>
    </p:spTree>
    <p:extLst>
      <p:ext uri="{BB962C8B-B14F-4D97-AF65-F5344CB8AC3E}">
        <p14:creationId xmlns:p14="http://schemas.microsoft.com/office/powerpoint/2010/main" val="21802567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BD712-E103-B2F1-110D-747EFE293C63}"/>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ABF13F80-F6E2-2C56-BC42-58DD472177E6}"/>
              </a:ext>
            </a:extLst>
          </p:cNvPr>
          <p:cNvSpPr txBox="1">
            <a:spLocks/>
          </p:cNvSpPr>
          <p:nvPr/>
        </p:nvSpPr>
        <p:spPr>
          <a:xfrm>
            <a:off x="814136" y="896883"/>
            <a:ext cx="10086474" cy="4923058"/>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dirty="0"/>
              <a:t>Draft DFP’s – KDE Comments</a:t>
            </a:r>
          </a:p>
          <a:p>
            <a:pPr lvl="1"/>
            <a:r>
              <a:rPr lang="en-US" sz="3200" dirty="0"/>
              <a:t>A School Center cannot show existing school buildings total area including additions exceeding 125% of the gross area for a school’s model program per Section 305 as it relates to the number of students served.</a:t>
            </a:r>
          </a:p>
        </p:txBody>
      </p:sp>
      <p:sp>
        <p:nvSpPr>
          <p:cNvPr id="5" name="Title 1">
            <a:extLst>
              <a:ext uri="{FF2B5EF4-FFF2-40B4-BE49-F238E27FC236}">
                <a16:creationId xmlns:a16="http://schemas.microsoft.com/office/drawing/2014/main" id="{4624C542-0126-D582-629C-31DA1B44AC05}"/>
              </a:ext>
            </a:extLst>
          </p:cNvPr>
          <p:cNvSpPr txBox="1">
            <a:spLocks/>
          </p:cNvSpPr>
          <p:nvPr/>
        </p:nvSpPr>
        <p:spPr>
          <a:xfrm>
            <a:off x="0" y="108288"/>
            <a:ext cx="12192000" cy="1553127"/>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algn="ctr"/>
            <a:r>
              <a:rPr lang="en-US" sz="4000" dirty="0"/>
              <a:t>DFP – What you Need To Know (4)</a:t>
            </a:r>
            <a:endParaRPr lang="en-US" sz="2800" dirty="0"/>
          </a:p>
        </p:txBody>
      </p:sp>
    </p:spTree>
    <p:extLst>
      <p:ext uri="{BB962C8B-B14F-4D97-AF65-F5344CB8AC3E}">
        <p14:creationId xmlns:p14="http://schemas.microsoft.com/office/powerpoint/2010/main" val="24703146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42470-46F2-E4CB-4963-F7FD92EA5FC6}"/>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DD09C1E8-FF86-7FBA-1008-F8C9C50ED1A3}"/>
              </a:ext>
            </a:extLst>
          </p:cNvPr>
          <p:cNvSpPr txBox="1">
            <a:spLocks/>
          </p:cNvSpPr>
          <p:nvPr/>
        </p:nvSpPr>
        <p:spPr>
          <a:xfrm>
            <a:off x="814136" y="896883"/>
            <a:ext cx="10086474" cy="4923058"/>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dirty="0"/>
              <a:t>Draft DFP’s – KDE Comments</a:t>
            </a:r>
          </a:p>
          <a:p>
            <a:pPr lvl="1"/>
            <a:r>
              <a:rPr lang="en-US" sz="3200" dirty="0"/>
              <a:t>A School Center cannot show existing school buildings total area including additions exceeding 125% of the gross area for a school’s model program per Section 305 as it relates to the number of students served.</a:t>
            </a:r>
          </a:p>
          <a:p>
            <a:pPr lvl="2"/>
            <a:r>
              <a:rPr lang="en-US" sz="2800" dirty="0"/>
              <a:t>An existing school already exceeding 125% in area would not be able to take on any more addition considerations without descriptions demolishing enough area to remain at or under 125% in total for any described addition work.</a:t>
            </a:r>
          </a:p>
        </p:txBody>
      </p:sp>
      <p:sp>
        <p:nvSpPr>
          <p:cNvPr id="5" name="Title 1">
            <a:extLst>
              <a:ext uri="{FF2B5EF4-FFF2-40B4-BE49-F238E27FC236}">
                <a16:creationId xmlns:a16="http://schemas.microsoft.com/office/drawing/2014/main" id="{E190A3CD-4F7E-C44D-9CAB-E8F5B2A8BFE5}"/>
              </a:ext>
            </a:extLst>
          </p:cNvPr>
          <p:cNvSpPr txBox="1">
            <a:spLocks/>
          </p:cNvSpPr>
          <p:nvPr/>
        </p:nvSpPr>
        <p:spPr>
          <a:xfrm>
            <a:off x="0" y="108288"/>
            <a:ext cx="12192000" cy="1553127"/>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algn="ctr"/>
            <a:r>
              <a:rPr lang="en-US" sz="4000" dirty="0"/>
              <a:t>DFP – What you Need To Know (5)</a:t>
            </a:r>
            <a:endParaRPr lang="en-US" sz="2800" dirty="0"/>
          </a:p>
        </p:txBody>
      </p:sp>
    </p:spTree>
    <p:extLst>
      <p:ext uri="{BB962C8B-B14F-4D97-AF65-F5344CB8AC3E}">
        <p14:creationId xmlns:p14="http://schemas.microsoft.com/office/powerpoint/2010/main" val="39189136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DEF7C-D1AF-3112-15C0-C2F46090EF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D43844-CA20-EA4E-82C0-8E41B6C2CEF4}"/>
              </a:ext>
            </a:extLst>
          </p:cNvPr>
          <p:cNvSpPr txBox="1">
            <a:spLocks/>
          </p:cNvSpPr>
          <p:nvPr/>
        </p:nvSpPr>
        <p:spPr>
          <a:xfrm>
            <a:off x="0" y="108288"/>
            <a:ext cx="12192000" cy="1553127"/>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algn="ctr"/>
            <a:r>
              <a:rPr lang="en-US" sz="4000" dirty="0"/>
              <a:t>DFP – What you Need To Know (6)</a:t>
            </a:r>
            <a:endParaRPr lang="en-US" sz="2800" dirty="0"/>
          </a:p>
        </p:txBody>
      </p:sp>
      <p:sp>
        <p:nvSpPr>
          <p:cNvPr id="4" name="Content Placeholder 2">
            <a:extLst>
              <a:ext uri="{FF2B5EF4-FFF2-40B4-BE49-F238E27FC236}">
                <a16:creationId xmlns:a16="http://schemas.microsoft.com/office/drawing/2014/main" id="{56A68C7A-B4B1-AA0D-D338-DB3E47756471}"/>
              </a:ext>
            </a:extLst>
          </p:cNvPr>
          <p:cNvSpPr txBox="1">
            <a:spLocks/>
          </p:cNvSpPr>
          <p:nvPr/>
        </p:nvSpPr>
        <p:spPr>
          <a:xfrm>
            <a:off x="814136" y="896883"/>
            <a:ext cx="10086474" cy="4923058"/>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dirty="0"/>
              <a:t>Draft DFP’s – KDE Comments</a:t>
            </a:r>
          </a:p>
          <a:p>
            <a:pPr lvl="1"/>
            <a:r>
              <a:rPr lang="en-US" sz="3200" dirty="0"/>
              <a:t>School Center Information – If a school changes its Plan of Organization, list (or communicate in writing) what each affected school is “to become” and list any projected, proportionate changes in student population to inform DFB prior to our review of the Priority projects.</a:t>
            </a:r>
          </a:p>
        </p:txBody>
      </p:sp>
    </p:spTree>
    <p:extLst>
      <p:ext uri="{BB962C8B-B14F-4D97-AF65-F5344CB8AC3E}">
        <p14:creationId xmlns:p14="http://schemas.microsoft.com/office/powerpoint/2010/main" val="41860892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4D8A0-7AD7-99DD-DEFB-49705273F0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82B194-B0A3-AAF9-4841-A74F552E0C57}"/>
              </a:ext>
            </a:extLst>
          </p:cNvPr>
          <p:cNvSpPr txBox="1">
            <a:spLocks/>
          </p:cNvSpPr>
          <p:nvPr/>
        </p:nvSpPr>
        <p:spPr>
          <a:xfrm>
            <a:off x="0" y="108288"/>
            <a:ext cx="12192000" cy="1553127"/>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algn="ctr"/>
            <a:r>
              <a:rPr lang="en-US" sz="4000" dirty="0"/>
              <a:t>DFP – Cost Opinions (1)</a:t>
            </a:r>
            <a:endParaRPr lang="en-US" sz="2800" dirty="0"/>
          </a:p>
        </p:txBody>
      </p:sp>
      <p:sp>
        <p:nvSpPr>
          <p:cNvPr id="4" name="Content Placeholder 2">
            <a:extLst>
              <a:ext uri="{FF2B5EF4-FFF2-40B4-BE49-F238E27FC236}">
                <a16:creationId xmlns:a16="http://schemas.microsoft.com/office/drawing/2014/main" id="{9227714B-C67F-296E-1BD5-A57AB594E0FD}"/>
              </a:ext>
            </a:extLst>
          </p:cNvPr>
          <p:cNvSpPr txBox="1">
            <a:spLocks/>
          </p:cNvSpPr>
          <p:nvPr/>
        </p:nvSpPr>
        <p:spPr>
          <a:xfrm>
            <a:off x="814136" y="896883"/>
            <a:ext cx="10086474" cy="4923058"/>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All additions and new structures utilize the </a:t>
            </a:r>
            <a:r>
              <a:rPr lang="en-US" sz="3600" i="1" u="sng" dirty="0"/>
              <a:t>Insurance Replacement Values</a:t>
            </a:r>
            <a:r>
              <a:rPr lang="en-US" sz="3600" i="1" dirty="0"/>
              <a:t> </a:t>
            </a:r>
            <a:r>
              <a:rPr lang="en-US" sz="3600" dirty="0"/>
              <a:t>published on the KDE website.</a:t>
            </a:r>
          </a:p>
        </p:txBody>
      </p:sp>
    </p:spTree>
    <p:extLst>
      <p:ext uri="{BB962C8B-B14F-4D97-AF65-F5344CB8AC3E}">
        <p14:creationId xmlns:p14="http://schemas.microsoft.com/office/powerpoint/2010/main" val="23294458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19699-0BE7-FB0C-D0F6-CB5FB4A952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86576B-6FFF-D137-4BB0-3D7B47515E92}"/>
              </a:ext>
            </a:extLst>
          </p:cNvPr>
          <p:cNvSpPr txBox="1">
            <a:spLocks/>
          </p:cNvSpPr>
          <p:nvPr/>
        </p:nvSpPr>
        <p:spPr>
          <a:xfrm>
            <a:off x="0" y="108288"/>
            <a:ext cx="12192000" cy="1553127"/>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algn="ctr"/>
            <a:r>
              <a:rPr lang="en-US" sz="4000" dirty="0"/>
              <a:t>DFP – Cost Opinions (2)</a:t>
            </a:r>
            <a:endParaRPr lang="en-US" sz="2800" dirty="0"/>
          </a:p>
        </p:txBody>
      </p:sp>
      <p:sp>
        <p:nvSpPr>
          <p:cNvPr id="4" name="Content Placeholder 2">
            <a:extLst>
              <a:ext uri="{FF2B5EF4-FFF2-40B4-BE49-F238E27FC236}">
                <a16:creationId xmlns:a16="http://schemas.microsoft.com/office/drawing/2014/main" id="{99B7C073-8739-2786-A718-AE25AFA9CC1C}"/>
              </a:ext>
            </a:extLst>
          </p:cNvPr>
          <p:cNvSpPr txBox="1">
            <a:spLocks/>
          </p:cNvSpPr>
          <p:nvPr/>
        </p:nvSpPr>
        <p:spPr>
          <a:xfrm>
            <a:off x="814136" y="896883"/>
            <a:ext cx="10086474" cy="4923058"/>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Renovation costs are compared to KFICS, Ranked Reports from recently published assessments if no supporting documentation or cost opinion is provided.</a:t>
            </a:r>
          </a:p>
        </p:txBody>
      </p:sp>
    </p:spTree>
    <p:extLst>
      <p:ext uri="{BB962C8B-B14F-4D97-AF65-F5344CB8AC3E}">
        <p14:creationId xmlns:p14="http://schemas.microsoft.com/office/powerpoint/2010/main" val="12927965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D26E1-1BBE-BBEE-9EA5-90EA573E10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942CE2-C9B6-320D-4A03-45D1F305D055}"/>
              </a:ext>
            </a:extLst>
          </p:cNvPr>
          <p:cNvSpPr txBox="1">
            <a:spLocks/>
          </p:cNvSpPr>
          <p:nvPr/>
        </p:nvSpPr>
        <p:spPr>
          <a:xfrm>
            <a:off x="0" y="108288"/>
            <a:ext cx="12192000" cy="1553127"/>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algn="ctr"/>
            <a:r>
              <a:rPr lang="en-US" sz="4000" dirty="0"/>
              <a:t>DFP – Cost Opinions (3)</a:t>
            </a:r>
            <a:endParaRPr lang="en-US" sz="2800" dirty="0"/>
          </a:p>
        </p:txBody>
      </p:sp>
      <p:sp>
        <p:nvSpPr>
          <p:cNvPr id="4" name="Content Placeholder 2">
            <a:extLst>
              <a:ext uri="{FF2B5EF4-FFF2-40B4-BE49-F238E27FC236}">
                <a16:creationId xmlns:a16="http://schemas.microsoft.com/office/drawing/2014/main" id="{772FAB54-5565-8AA8-0F39-CF8A1E47F52A}"/>
              </a:ext>
            </a:extLst>
          </p:cNvPr>
          <p:cNvSpPr txBox="1">
            <a:spLocks/>
          </p:cNvSpPr>
          <p:nvPr/>
        </p:nvSpPr>
        <p:spPr>
          <a:xfrm>
            <a:off x="814136" y="896883"/>
            <a:ext cx="10086474" cy="4923058"/>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Renovation costs are compared to KFICS, Ranked Reports from recently published assessments if no supporting documentation or cost opinion is provided.</a:t>
            </a:r>
          </a:p>
          <a:p>
            <a:pPr lvl="1"/>
            <a:r>
              <a:rPr lang="en-US" sz="3200" dirty="0"/>
              <a:t>Design professionals may still provide: </a:t>
            </a:r>
          </a:p>
          <a:p>
            <a:pPr lvl="2"/>
            <a:r>
              <a:rPr lang="en-US" sz="3200" dirty="0"/>
              <a:t>Independent cost opinions for renovations</a:t>
            </a:r>
          </a:p>
          <a:p>
            <a:pPr lvl="2"/>
            <a:r>
              <a:rPr lang="en-US" sz="3200" dirty="0"/>
              <a:t>Supplemental costs plus KFICS information</a:t>
            </a:r>
          </a:p>
          <a:p>
            <a:pPr lvl="2"/>
            <a:r>
              <a:rPr lang="en-US" sz="3200" dirty="0"/>
              <a:t>Illustrate numbers used in KFICS to arrive at costs in the draft DFP </a:t>
            </a:r>
          </a:p>
        </p:txBody>
      </p:sp>
    </p:spTree>
    <p:extLst>
      <p:ext uri="{BB962C8B-B14F-4D97-AF65-F5344CB8AC3E}">
        <p14:creationId xmlns:p14="http://schemas.microsoft.com/office/powerpoint/2010/main" val="20070897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4122D-91A0-8046-1E40-E612834B52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9365C5-826F-EE39-DE5D-DE70F7C09104}"/>
              </a:ext>
            </a:extLst>
          </p:cNvPr>
          <p:cNvSpPr txBox="1">
            <a:spLocks/>
          </p:cNvSpPr>
          <p:nvPr/>
        </p:nvSpPr>
        <p:spPr>
          <a:xfrm>
            <a:off x="0" y="108288"/>
            <a:ext cx="12192000" cy="1553127"/>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algn="ctr"/>
            <a:r>
              <a:rPr lang="en-US" sz="4000" dirty="0"/>
              <a:t>DFP – Cost Opinions (4)</a:t>
            </a:r>
            <a:endParaRPr lang="en-US" sz="2800" dirty="0"/>
          </a:p>
        </p:txBody>
      </p:sp>
      <p:sp>
        <p:nvSpPr>
          <p:cNvPr id="4" name="Content Placeholder 2">
            <a:extLst>
              <a:ext uri="{FF2B5EF4-FFF2-40B4-BE49-F238E27FC236}">
                <a16:creationId xmlns:a16="http://schemas.microsoft.com/office/drawing/2014/main" id="{BB9C5181-1D77-C849-6AFB-AA4098E39C44}"/>
              </a:ext>
            </a:extLst>
          </p:cNvPr>
          <p:cNvSpPr txBox="1">
            <a:spLocks/>
          </p:cNvSpPr>
          <p:nvPr/>
        </p:nvSpPr>
        <p:spPr>
          <a:xfrm>
            <a:off x="814136" y="896883"/>
            <a:ext cx="10086474" cy="4923058"/>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Totals for renovation/additions shall not exceed 80% the value of a new school for the number of students served (not the capacity of the building).</a:t>
            </a:r>
          </a:p>
          <a:p>
            <a:pPr lvl="1"/>
            <a:r>
              <a:rPr lang="en-US" sz="3200" dirty="0"/>
              <a:t>80% is not a mandate to build a new school.</a:t>
            </a:r>
          </a:p>
          <a:p>
            <a:pPr lvl="1"/>
            <a:r>
              <a:rPr lang="en-US" sz="3200" dirty="0"/>
              <a:t>80% is a mandate to </a:t>
            </a:r>
            <a:r>
              <a:rPr lang="en-US" sz="3200" i="1" u="sng" dirty="0"/>
              <a:t>consider</a:t>
            </a:r>
          </a:p>
          <a:p>
            <a:pPr lvl="2"/>
            <a:r>
              <a:rPr lang="en-US" sz="2800" dirty="0"/>
              <a:t>A commitment to renovation/addition considerations where costs listed on the DFP do not exceed the 80%; or</a:t>
            </a:r>
          </a:p>
          <a:p>
            <a:pPr lvl="2"/>
            <a:r>
              <a:rPr lang="en-US" sz="2800" dirty="0"/>
              <a:t>A new school and render the current building transitional or repurposed as a different use.</a:t>
            </a:r>
          </a:p>
          <a:p>
            <a:pPr lvl="2"/>
            <a:endParaRPr lang="en-US" sz="2800" dirty="0"/>
          </a:p>
        </p:txBody>
      </p:sp>
    </p:spTree>
    <p:extLst>
      <p:ext uri="{BB962C8B-B14F-4D97-AF65-F5344CB8AC3E}">
        <p14:creationId xmlns:p14="http://schemas.microsoft.com/office/powerpoint/2010/main" val="29682018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133FA-21D5-4E61-8FD8-94723D69130B}"/>
              </a:ext>
            </a:extLst>
          </p:cNvPr>
          <p:cNvSpPr>
            <a:spLocks noGrp="1"/>
          </p:cNvSpPr>
          <p:nvPr>
            <p:ph type="title"/>
          </p:nvPr>
        </p:nvSpPr>
        <p:spPr>
          <a:xfrm>
            <a:off x="831850" y="1360116"/>
            <a:ext cx="10515600" cy="2852737"/>
          </a:xfrm>
        </p:spPr>
        <p:txBody>
          <a:bodyPr/>
          <a:lstStyle/>
          <a:p>
            <a:r>
              <a:rPr lang="en-US" dirty="0">
                <a:solidFill>
                  <a:srgbClr val="002060"/>
                </a:solidFill>
              </a:rPr>
              <a:t>Q &amp; A</a:t>
            </a:r>
          </a:p>
        </p:txBody>
      </p:sp>
      <p:sp>
        <p:nvSpPr>
          <p:cNvPr id="3" name="Text Placeholder 2">
            <a:extLst>
              <a:ext uri="{FF2B5EF4-FFF2-40B4-BE49-F238E27FC236}">
                <a16:creationId xmlns:a16="http://schemas.microsoft.com/office/drawing/2014/main" id="{3BC977D0-B7AD-4FE7-914C-15FB82DC48EB}"/>
              </a:ext>
            </a:extLst>
          </p:cNvPr>
          <p:cNvSpPr>
            <a:spLocks noGrp="1"/>
          </p:cNvSpPr>
          <p:nvPr>
            <p:ph type="body" idx="1"/>
          </p:nvPr>
        </p:nvSpPr>
        <p:spPr>
          <a:xfrm>
            <a:off x="831850" y="4239841"/>
            <a:ext cx="10515600" cy="1500187"/>
          </a:xfrm>
        </p:spPr>
        <p:txBody>
          <a:bodyPr>
            <a:normAutofit/>
          </a:bodyPr>
          <a:lstStyle/>
          <a:p>
            <a:r>
              <a:rPr lang="en-US" dirty="0">
                <a:solidFill>
                  <a:srgbClr val="6D6D6D"/>
                </a:solidFill>
              </a:rPr>
              <a:t>Questions and Answers</a:t>
            </a:r>
          </a:p>
        </p:txBody>
      </p:sp>
      <p:sp>
        <p:nvSpPr>
          <p:cNvPr id="4" name="Text Placeholder 2">
            <a:extLst>
              <a:ext uri="{FF2B5EF4-FFF2-40B4-BE49-F238E27FC236}">
                <a16:creationId xmlns:a16="http://schemas.microsoft.com/office/drawing/2014/main" id="{AFD54FEF-F49B-1D50-3B5F-97DB72D9C7DE}"/>
              </a:ext>
            </a:extLst>
          </p:cNvPr>
          <p:cNvSpPr txBox="1">
            <a:spLocks/>
          </p:cNvSpPr>
          <p:nvPr/>
        </p:nvSpPr>
        <p:spPr>
          <a:xfrm>
            <a:off x="831850" y="4703392"/>
            <a:ext cx="10515600" cy="1804986"/>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a:solidFill>
                  <a:schemeClr val="tx1"/>
                </a:solidFill>
              </a:rPr>
              <a:t>If you have any questions, you may call District Facilities Branch at (502) 564-4326 or email your assigned project manager. </a:t>
            </a:r>
          </a:p>
          <a:p>
            <a:r>
              <a:rPr lang="en-US">
                <a:solidFill>
                  <a:schemeClr val="tx1"/>
                </a:solidFill>
              </a:rPr>
              <a:t>If you are uncertain who to contact, reach out to </a:t>
            </a:r>
            <a:r>
              <a:rPr lang="en-US" b="1">
                <a:solidFill>
                  <a:schemeClr val="tx1"/>
                </a:solidFill>
              </a:rPr>
              <a:t>Tanesha Keene </a:t>
            </a:r>
            <a:r>
              <a:rPr lang="en-US">
                <a:solidFill>
                  <a:schemeClr val="tx1"/>
                </a:solidFill>
              </a:rPr>
              <a:t>at </a:t>
            </a:r>
            <a:r>
              <a:rPr lang="en-US">
                <a:solidFill>
                  <a:schemeClr val="tx1"/>
                </a:solidFill>
                <a:hlinkClick r:id="rId2"/>
              </a:rPr>
              <a:t>tanesha.keene@education.ky.gov</a:t>
            </a:r>
            <a:r>
              <a:rPr lang="en-US">
                <a:solidFill>
                  <a:schemeClr val="tx1"/>
                </a:solidFill>
              </a:rPr>
              <a:t>.</a:t>
            </a:r>
          </a:p>
          <a:p>
            <a:endParaRPr lang="en-US" dirty="0">
              <a:solidFill>
                <a:schemeClr val="tx1"/>
              </a:solidFill>
            </a:endParaRPr>
          </a:p>
        </p:txBody>
      </p:sp>
    </p:spTree>
    <p:extLst>
      <p:ext uri="{BB962C8B-B14F-4D97-AF65-F5344CB8AC3E}">
        <p14:creationId xmlns:p14="http://schemas.microsoft.com/office/powerpoint/2010/main" val="29297896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3189A-6FB4-E44C-B710-7D3A72EB7571}"/>
              </a:ext>
            </a:extLst>
          </p:cNvPr>
          <p:cNvSpPr>
            <a:spLocks noGrp="1"/>
          </p:cNvSpPr>
          <p:nvPr>
            <p:ph type="ctrTitle"/>
          </p:nvPr>
        </p:nvSpPr>
        <p:spPr>
          <a:xfrm>
            <a:off x="1524000" y="988217"/>
            <a:ext cx="9144000" cy="1681163"/>
          </a:xfrm>
        </p:spPr>
        <p:txBody>
          <a:bodyPr>
            <a:normAutofit fontScale="90000"/>
          </a:bodyPr>
          <a:lstStyle/>
          <a:p>
            <a:r>
              <a:rPr lang="en-US" dirty="0"/>
              <a:t>Thank you for your interest and participation!</a:t>
            </a:r>
          </a:p>
        </p:txBody>
      </p:sp>
      <p:sp>
        <p:nvSpPr>
          <p:cNvPr id="3" name="Subtitle 2">
            <a:extLst>
              <a:ext uri="{FF2B5EF4-FFF2-40B4-BE49-F238E27FC236}">
                <a16:creationId xmlns:a16="http://schemas.microsoft.com/office/drawing/2014/main" id="{15975756-7273-374D-877B-DD347CC3BB25}"/>
              </a:ext>
            </a:extLst>
          </p:cNvPr>
          <p:cNvSpPr>
            <a:spLocks noGrp="1"/>
          </p:cNvSpPr>
          <p:nvPr>
            <p:ph type="subTitle" idx="1"/>
          </p:nvPr>
        </p:nvSpPr>
        <p:spPr>
          <a:xfrm>
            <a:off x="1524000" y="2752530"/>
            <a:ext cx="9144000" cy="2133599"/>
          </a:xfrm>
        </p:spPr>
        <p:txBody>
          <a:bodyPr>
            <a:normAutofit/>
          </a:bodyPr>
          <a:lstStyle/>
          <a:p>
            <a:r>
              <a:rPr lang="en-US" dirty="0">
                <a:solidFill>
                  <a:srgbClr val="002060"/>
                </a:solidFill>
              </a:rPr>
              <a:t>Kentucky Department of Education (KDE)</a:t>
            </a:r>
          </a:p>
          <a:p>
            <a:r>
              <a:rPr lang="en-US" dirty="0">
                <a:solidFill>
                  <a:srgbClr val="002060"/>
                </a:solidFill>
              </a:rPr>
              <a:t>Office of Finance and Operations (OFO)</a:t>
            </a:r>
          </a:p>
          <a:p>
            <a:r>
              <a:rPr lang="en-US" dirty="0">
                <a:solidFill>
                  <a:srgbClr val="002060"/>
                </a:solidFill>
              </a:rPr>
              <a:t>Division of District Support (DDS)</a:t>
            </a:r>
          </a:p>
          <a:p>
            <a:r>
              <a:rPr lang="en-US" dirty="0">
                <a:solidFill>
                  <a:srgbClr val="002060"/>
                </a:solidFill>
              </a:rPr>
              <a:t>District Facilities Branch (DFB)</a:t>
            </a:r>
          </a:p>
        </p:txBody>
      </p:sp>
      <p:sp>
        <p:nvSpPr>
          <p:cNvPr id="4" name="Subtitle 2">
            <a:extLst>
              <a:ext uri="{FF2B5EF4-FFF2-40B4-BE49-F238E27FC236}">
                <a16:creationId xmlns:a16="http://schemas.microsoft.com/office/drawing/2014/main" id="{F3E465F9-A9D6-4556-981A-D34F2AE49706}"/>
              </a:ext>
            </a:extLst>
          </p:cNvPr>
          <p:cNvSpPr txBox="1">
            <a:spLocks/>
          </p:cNvSpPr>
          <p:nvPr/>
        </p:nvSpPr>
        <p:spPr>
          <a:xfrm>
            <a:off x="1524000" y="4889834"/>
            <a:ext cx="9144000" cy="42633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rgbClr val="007780"/>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102649"/>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102649"/>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102649"/>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102649"/>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rgbClr val="002060"/>
                </a:solidFill>
              </a:rPr>
              <a:t>September 24, 2025</a:t>
            </a:r>
          </a:p>
        </p:txBody>
      </p:sp>
    </p:spTree>
    <p:extLst>
      <p:ext uri="{BB962C8B-B14F-4D97-AF65-F5344CB8AC3E}">
        <p14:creationId xmlns:p14="http://schemas.microsoft.com/office/powerpoint/2010/main" val="33748195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DE PowerPoint Template 2021.potx" id="{04ED75E9-8D58-41D2-9CF6-323636BE50B7}" vid="{843C60AB-BB62-4D3F-B875-5488F5C0D8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Content_x0020_Review_x0020_Status xmlns="3a62de7d-ba57-4f43-9dae-9623ba637be0" xsi:nil="true"/>
    <Accessibility_x0020_Office xmlns="3a62de7d-ba57-4f43-9dae-9623ba637be0">OFO - Office of Finance and Operations</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2026-10-07T13:14:07+00:00</Publication_x0020_Date>
    <Audience1 xmlns="3a62de7d-ba57-4f43-9dae-9623ba637be0"/>
  </documentManagement>
</p:properties>
</file>

<file path=customXml/item3.xml><?xml version="1.0" encoding="utf-8"?>
<ct:contentTypeSchema xmlns:ct="http://schemas.microsoft.com/office/2006/metadata/contentType" xmlns:ma="http://schemas.microsoft.com/office/2006/metadata/properties/metaAttributes" ct:_="" ma:_="" ma:contentTypeName="KDE Document" ma:contentTypeID="0x0101001BEB557DBE01834EAB47A683706DCD5B00F503EDB72D3F1B41ABF6D87AAEFE693A" ma:contentTypeVersion="28" ma:contentTypeDescription="" ma:contentTypeScope="" ma:versionID="8b9160e98339a7d76be8527a5f5c76d7">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4625a6ea40cc6a76d0c277ddf44d4f69"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48B35B5-E129-4E76-82C1-61F0C9F92853}">
  <ds:schemaRefs>
    <ds:schemaRef ds:uri="http://schemas.microsoft.com/sharepoint/v3/contenttype/forms"/>
  </ds:schemaRefs>
</ds:datastoreItem>
</file>

<file path=customXml/itemProps2.xml><?xml version="1.0" encoding="utf-8"?>
<ds:datastoreItem xmlns:ds="http://schemas.openxmlformats.org/officeDocument/2006/customXml" ds:itemID="{1304D238-A438-4788-8AAF-9615940D617A}">
  <ds:schemaRefs>
    <ds:schemaRef ds:uri="http://schemas.openxmlformats.org/package/2006/metadata/core-properties"/>
    <ds:schemaRef ds:uri="http://schemas.microsoft.com/office/infopath/2007/PartnerControls"/>
    <ds:schemaRef ds:uri="http://schemas.microsoft.com/office/2006/documentManagement/types"/>
    <ds:schemaRef ds:uri="http://purl.org/dc/terms/"/>
    <ds:schemaRef ds:uri="http://www.w3.org/XML/1998/namespace"/>
    <ds:schemaRef ds:uri="http://schemas.microsoft.com/office/2006/metadata/properties"/>
    <ds:schemaRef ds:uri="http://purl.org/dc/dcmitype/"/>
    <ds:schemaRef ds:uri="http://purl.org/dc/elements/1.1/"/>
    <ds:schemaRef ds:uri="95d509b0-d664-4809-bbee-e19053cbd95c"/>
    <ds:schemaRef ds:uri="f82b35d9-75cc-4d5e-a891-9de0309f3a22"/>
  </ds:schemaRefs>
</ds:datastoreItem>
</file>

<file path=customXml/itemProps3.xml><?xml version="1.0" encoding="utf-8"?>
<ds:datastoreItem xmlns:ds="http://schemas.openxmlformats.org/officeDocument/2006/customXml" ds:itemID="{ACAE5003-4076-4432-A90A-04FD090BBDF8}"/>
</file>

<file path=customXml/itemProps4.xml><?xml version="1.0" encoding="utf-8"?>
<ds:datastoreItem xmlns:ds="http://schemas.openxmlformats.org/officeDocument/2006/customXml" ds:itemID="{803E2A2F-A87F-4760-8110-ED442FFD4D28}"/>
</file>

<file path=docProps/app.xml><?xml version="1.0" encoding="utf-8"?>
<Properties xmlns="http://schemas.openxmlformats.org/officeDocument/2006/extended-properties" xmlns:vt="http://schemas.openxmlformats.org/officeDocument/2006/docPropsVTypes">
  <Template>KDE PowerPoint Template 2021 (3)</Template>
  <TotalTime>7738</TotalTime>
  <Words>2831</Words>
  <Application>Microsoft Office PowerPoint</Application>
  <PresentationFormat>Widescreen</PresentationFormat>
  <Paragraphs>245</Paragraphs>
  <Slides>48</Slides>
  <Notes>2</Notes>
  <HiddenSlides>13</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Aptos</vt:lpstr>
      <vt:lpstr>Arial</vt:lpstr>
      <vt:lpstr>Franklin Gothic Book</vt:lpstr>
      <vt:lpstr>Franklin Gothic Medium</vt:lpstr>
      <vt:lpstr>Wingdings</vt:lpstr>
      <vt:lpstr>Office Theme</vt:lpstr>
      <vt:lpstr>Webinar #2: District Facilities Planning (DFP) &amp; Updates  702 KAR 4:180 </vt:lpstr>
      <vt:lpstr>Before we begin…</vt:lpstr>
      <vt:lpstr>Presentation Summary</vt:lpstr>
      <vt:lpstr>Presentation Located on KDE Website at</vt:lpstr>
      <vt:lpstr>Introductions</vt:lpstr>
      <vt:lpstr>Division of District Support (DDS)</vt:lpstr>
      <vt:lpstr>District Facilities Branch (DFB)</vt:lpstr>
      <vt:lpstr>District Facilities Branch Staff (DFB) Part 1 </vt:lpstr>
      <vt:lpstr>District Facilities Branch Staff (DFB) Part 2 </vt:lpstr>
      <vt:lpstr>Why do we create a DFP? Statutes and Regulations</vt:lpstr>
      <vt:lpstr>PowerPoint Presentation</vt:lpstr>
      <vt:lpstr>PowerPoint Presentation</vt:lpstr>
      <vt:lpstr>Kentucky Revised Statutes (KRS) Part 1</vt:lpstr>
      <vt:lpstr>Kentucky Revised Statutes (KRS) Part 2 </vt:lpstr>
      <vt:lpstr>Kentucky Revised Statutes (KRS) Part 3 </vt:lpstr>
      <vt:lpstr>Kentucky Revised Statutes (KRS)</vt:lpstr>
      <vt:lpstr>Kentucky Administrative Regulation (KAR)</vt:lpstr>
      <vt:lpstr>When do we draft a DFP? </vt:lpstr>
      <vt:lpstr>DFP Status – When is the next DFP due?</vt:lpstr>
      <vt:lpstr>KDE Notifications</vt:lpstr>
      <vt:lpstr>KDE Notifications – Email Content</vt:lpstr>
      <vt:lpstr>What is the Process?</vt:lpstr>
      <vt:lpstr>PowerPoint Presentation</vt:lpstr>
      <vt:lpstr>Who drafts your DFP?  Local Planning Committee (LPC)</vt:lpstr>
      <vt:lpstr>Assembling your LPC Part 1 </vt:lpstr>
      <vt:lpstr>Assembling your LPC Table 101.2</vt:lpstr>
      <vt:lpstr>Assembling your LPC Part 2 </vt:lpstr>
      <vt:lpstr>PowerPoint Presentation</vt:lpstr>
      <vt:lpstr>Example LPC membership form (7 schools) </vt:lpstr>
      <vt:lpstr>PowerPoint Presentation</vt:lpstr>
      <vt:lpstr>The LPC Membership Form – In-District</vt:lpstr>
      <vt:lpstr>The LPC Membership Form – Out-of-District 1</vt:lpstr>
      <vt:lpstr>PowerPoint Presentation</vt:lpstr>
      <vt:lpstr>How does the DFP work for your district?</vt:lpstr>
      <vt:lpstr>The DFP…</vt:lpstr>
      <vt:lpstr>DFP Season 2026/27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 &amp; A</vt:lpstr>
      <vt:lpstr>Thank you for your interest and participation!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DFB Presentation on DFP Notifications to Orientation-Final</dc:title>
  <dc:creator>Turner, Rosalind - Division of Communications</dc:creator>
  <cp:lastModifiedBy>Gilbert, John - Division of District Support</cp:lastModifiedBy>
  <cp:revision>12</cp:revision>
  <dcterms:created xsi:type="dcterms:W3CDTF">2022-03-15T17:15:31Z</dcterms:created>
  <dcterms:modified xsi:type="dcterms:W3CDTF">2026-10-06T19:00:05Z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0x0101001BEB557DBE01834EAB47A683706DCD5B00F503EDB72D3F1B41ABF6D87AAEFE693A</vt:lpwstr>
  </property>
  <property fmtid="{D5CDD505-2E9C-101B-9397-08002B2CF9AE}" pid="3" name="_dlc_DocIdItemGuid">
    <vt:lpwstr>b35381d4-8dbc-47be-af86-72bf52e90721</vt:lpwstr>
  </property>
  <property fmtid="{D5CDD505-2E9C-101B-9397-08002B2CF9AE}" pid="4" name="MSIP_Label_eb544694-0027-44fa-bee4-2648c0363f9d_Enabled">
    <vt:lpwstr>true</vt:lpwstr>
  </property>
  <property fmtid="{D5CDD505-2E9C-101B-9397-08002B2CF9AE}" pid="5" name="MSIP_Label_eb544694-0027-44fa-bee4-2648c0363f9d_SetDate">
    <vt:lpwstr>2025-09-22T21:13:32Z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0ced1f59-4be1-4bfd-986d-97afa259f191</vt:lpwstr>
  </property>
  <property fmtid="{D5CDD505-2E9C-101B-9397-08002B2CF9AE}" pid="10" name="MSIP_Label_eb544694-0027-44fa-bee4-2648c0363f9d_ContentBits">
    <vt:lpwstr>0</vt:lpwstr>
  </property>
  <property fmtid="{D5CDD505-2E9C-101B-9397-08002B2CF9AE}" pid="11" name="MSIP_Label_eb544694-0027-44fa-bee4-2648c0363f9d_Tag">
    <vt:lpwstr>10, 3, 0, 1</vt:lpwstr>
  </property>
  <property fmtid="{D5CDD505-2E9C-101B-9397-08002B2CF9AE}" pid="12" name="MediaServiceImageTags">
    <vt:lpwstr/>
  </property>
</Properties>
</file>