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7" r:id="rId13"/>
    <p:sldId id="268" r:id="rId14"/>
    <p:sldId id="266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49"/>
    <a:srgbClr val="0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49" autoAdjust="0"/>
  </p:normalViewPr>
  <p:slideViewPr>
    <p:cSldViewPr snapToGrid="0" snapToObjects="1">
      <p:cViewPr varScale="1">
        <p:scale>
          <a:sx n="49" d="100"/>
          <a:sy n="49" d="100"/>
        </p:scale>
        <p:origin x="-10" y="610"/>
      </p:cViewPr>
      <p:guideLst/>
    </p:cSldViewPr>
  </p:slideViewPr>
  <p:outlineViewPr>
    <p:cViewPr>
      <p:scale>
        <a:sx n="33" d="100"/>
        <a:sy n="33" d="100"/>
      </p:scale>
      <p:origin x="0" y="-511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loway, Patrick - Division of District Support" userId="4959867f-8f5b-49d9-9018-d2ccb7d03038" providerId="ADAL" clId="{B0CD3A9F-CE44-47F1-82EB-A642E5CB57DA}"/>
    <pc:docChg chg="modSld">
      <pc:chgData name="Galloway, Patrick - Division of District Support" userId="4959867f-8f5b-49d9-9018-d2ccb7d03038" providerId="ADAL" clId="{B0CD3A9F-CE44-47F1-82EB-A642E5CB57DA}" dt="2022-02-14T13:22:04.948" v="69" actId="962"/>
      <pc:docMkLst>
        <pc:docMk/>
      </pc:docMkLst>
      <pc:sldChg chg="modSp">
        <pc:chgData name="Galloway, Patrick - Division of District Support" userId="4959867f-8f5b-49d9-9018-d2ccb7d03038" providerId="ADAL" clId="{B0CD3A9F-CE44-47F1-82EB-A642E5CB57DA}" dt="2022-02-14T13:22:04.948" v="69" actId="962"/>
        <pc:sldMkLst>
          <pc:docMk/>
          <pc:sldMk cId="2712649714" sldId="273"/>
        </pc:sldMkLst>
        <pc:picChg chg="mod">
          <ac:chgData name="Galloway, Patrick - Division of District Support" userId="4959867f-8f5b-49d9-9018-d2ccb7d03038" providerId="ADAL" clId="{B0CD3A9F-CE44-47F1-82EB-A642E5CB57DA}" dt="2022-02-14T13:22:04.948" v="69" actId="962"/>
          <ac:picMkLst>
            <pc:docMk/>
            <pc:sldMk cId="2712649714" sldId="273"/>
            <ac:picMk id="3" creationId="{2CF17374-3F2B-41CF-911F-E84305C629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02/14/2022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02/14/2022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02/14/2022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02/14/2022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02/14/2022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02/14/2022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02/14/2022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02/14/2022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02/14/2022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02/14/2022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02/14/2022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02/14/2022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02/14/2022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FA291-C31A-4196-990D-490999E895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10075" y="0"/>
            <a:ext cx="7772400" cy="5201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General Review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of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KDE Capital Construction Process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 702 KAR 4:160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Series of Flow Charts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February 10, 2022</a:t>
            </a:r>
          </a:p>
        </p:txBody>
      </p:sp>
    </p:spTree>
    <p:extLst>
      <p:ext uri="{BB962C8B-B14F-4D97-AF65-F5344CB8AC3E}">
        <p14:creationId xmlns:p14="http://schemas.microsoft.com/office/powerpoint/2010/main" val="170882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4E5F28-AF37-43AC-84D5-10FC8651E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810" y="0"/>
            <a:ext cx="6828312" cy="731520"/>
          </a:xfrm>
        </p:spPr>
        <p:txBody>
          <a:bodyPr/>
          <a:lstStyle/>
          <a:p>
            <a:pPr algn="ctr"/>
            <a:r>
              <a:rPr lang="en-US" sz="4400" dirty="0"/>
              <a:t>Tiering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EBDD1B-356D-45D5-878A-27ADB6C62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498" y="731520"/>
            <a:ext cx="8628552" cy="594360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Wingdings 3" panose="05040102010807070707" pitchFamily="18" charset="2"/>
              <a:buChar char="}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Tiering is the automated evaluation of project criteria, developed by KDE, based on funding sources, project scope, program complexity and cost. 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Wingdings 3" panose="05040102010807070707" pitchFamily="18" charset="2"/>
              <a:buChar char="}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Tiering was developed to streamline project submittals and reviews. 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Wingdings 3" panose="05040102010807070707" pitchFamily="18" charset="2"/>
              <a:buChar char="}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A project is assigned the Tier at the approval of the Initial BG-1. A project requirement checklist is determined based on the assigned Tier. Tier may change upon BG-1 revision.</a:t>
            </a:r>
          </a:p>
          <a:p>
            <a:pPr marL="342900" indent="-342900" algn="l">
              <a:spcAft>
                <a:spcPts val="1200"/>
              </a:spcAft>
              <a:buFont typeface="Wingdings 3" panose="05040102010807070707" pitchFamily="18" charset="2"/>
              <a:buChar char="}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Depending on the Tier, Schematic, Design Development, or Construction Document reviews may be waived. </a:t>
            </a:r>
          </a:p>
          <a:p>
            <a:pPr marL="342900" indent="-342900" algn="l">
              <a:buFont typeface="Wingdings 3" panose="05040102010807070707" pitchFamily="18" charset="2"/>
              <a:buChar char="}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A project tier can change with a Revised BG-1.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5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FFD500-AA81-4D82-A751-9CD2595E51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606" y="0"/>
            <a:ext cx="731520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A/E and CM Contracts</a:t>
            </a:r>
          </a:p>
        </p:txBody>
      </p:sp>
      <p:pic>
        <p:nvPicPr>
          <p:cNvPr id="5" name="Picture 4" descr="A/E and CM Contracts ">
            <a:extLst>
              <a:ext uri="{FF2B5EF4-FFF2-40B4-BE49-F238E27FC236}">
                <a16:creationId xmlns:a16="http://schemas.microsoft.com/office/drawing/2014/main" id="{BF96BB28-C5BD-4E8B-B6F4-34E9C5F1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14400"/>
            <a:ext cx="4572000" cy="38154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D0D5D4-53C7-4110-A231-196B3D0C8EEF}"/>
              </a:ext>
            </a:extLst>
          </p:cNvPr>
          <p:cNvSpPr txBox="1">
            <a:spLocks/>
          </p:cNvSpPr>
          <p:nvPr/>
        </p:nvSpPr>
        <p:spPr>
          <a:xfrm>
            <a:off x="4800206" y="5032831"/>
            <a:ext cx="685800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All contracts have a two-step approval process.</a:t>
            </a:r>
          </a:p>
        </p:txBody>
      </p:sp>
    </p:spTree>
    <p:extLst>
      <p:ext uri="{BB962C8B-B14F-4D97-AF65-F5344CB8AC3E}">
        <p14:creationId xmlns:p14="http://schemas.microsoft.com/office/powerpoint/2010/main" val="259544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84FDE5-71FD-4B1A-9F32-20A2C0DB06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0" y="-20955"/>
            <a:ext cx="731520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Document Process</a:t>
            </a:r>
          </a:p>
        </p:txBody>
      </p:sp>
      <p:pic>
        <p:nvPicPr>
          <p:cNvPr id="8" name="Picture 7" descr="Design document process ">
            <a:extLst>
              <a:ext uri="{FF2B5EF4-FFF2-40B4-BE49-F238E27FC236}">
                <a16:creationId xmlns:a16="http://schemas.microsoft.com/office/drawing/2014/main" id="{640742C7-4C04-41FA-AC6E-11902CFDB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73152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B78D-EC49-4DD0-BEAB-1C036D1E54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9470" y="22860"/>
            <a:ext cx="932688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Document Process - continued</a:t>
            </a:r>
          </a:p>
        </p:txBody>
      </p:sp>
      <p:pic>
        <p:nvPicPr>
          <p:cNvPr id="3" name="Picture 2" descr="Design Document Process - continued">
            <a:extLst>
              <a:ext uri="{FF2B5EF4-FFF2-40B4-BE49-F238E27FC236}">
                <a16:creationId xmlns:a16="http://schemas.microsoft.com/office/drawing/2014/main" id="{2CF17374-3F2B-41CF-911F-E84305C62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4400"/>
            <a:ext cx="4572000" cy="39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24E5-43B3-43EB-A27A-7A54F7E8D7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57325" y="1600200"/>
            <a:ext cx="4821555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Document Process - continued</a:t>
            </a:r>
          </a:p>
        </p:txBody>
      </p:sp>
      <p:pic>
        <p:nvPicPr>
          <p:cNvPr id="3" name="Picture 2" descr="Design document process &#10;">
            <a:extLst>
              <a:ext uri="{FF2B5EF4-FFF2-40B4-BE49-F238E27FC236}">
                <a16:creationId xmlns:a16="http://schemas.microsoft.com/office/drawing/2014/main" id="{723A40C7-337C-44CF-A780-0CEB64C39CC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33350"/>
            <a:ext cx="457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6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192F-DC66-42D4-A475-F5B22520F5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1245" y="702945"/>
            <a:ext cx="3526155" cy="21945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Bidding and Construction Contract Approval</a:t>
            </a:r>
          </a:p>
        </p:txBody>
      </p:sp>
      <p:pic>
        <p:nvPicPr>
          <p:cNvPr id="4" name="Picture 3" descr="Building and Construction contract approval ">
            <a:extLst>
              <a:ext uri="{FF2B5EF4-FFF2-40B4-BE49-F238E27FC236}">
                <a16:creationId xmlns:a16="http://schemas.microsoft.com/office/drawing/2014/main" id="{62AFF65A-0215-4D9F-82F6-F653F164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57200"/>
            <a:ext cx="4572000" cy="48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E09F-08EC-4D02-A0AD-1E4DCF0BA6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14540" y="7620"/>
            <a:ext cx="822960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Revised BG-1 (Post Bid) Approval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4C7A1E-B184-4255-83D7-B693EBBF970D}"/>
              </a:ext>
            </a:extLst>
          </p:cNvPr>
          <p:cNvSpPr txBox="1">
            <a:spLocks/>
          </p:cNvSpPr>
          <p:nvPr/>
        </p:nvSpPr>
        <p:spPr>
          <a:xfrm>
            <a:off x="2286000" y="1228725"/>
            <a:ext cx="3467494" cy="1463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Following the approval of the revised BG-1 the process leading to a Bond Sale may begin.</a:t>
            </a:r>
          </a:p>
        </p:txBody>
      </p:sp>
      <p:pic>
        <p:nvPicPr>
          <p:cNvPr id="3" name="Picture 2" descr="Revised BG-1 (Post Bid) approval ">
            <a:extLst>
              <a:ext uri="{FF2B5EF4-FFF2-40B4-BE49-F238E27FC236}">
                <a16:creationId xmlns:a16="http://schemas.microsoft.com/office/drawing/2014/main" id="{9BCC86AF-3CF0-41D3-9955-AD8A92399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14400"/>
            <a:ext cx="4572000" cy="44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E895-F74C-458C-AB79-16DCAD788C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81265" y="7620"/>
            <a:ext cx="822960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Construction Administration</a:t>
            </a:r>
          </a:p>
        </p:txBody>
      </p:sp>
      <p:pic>
        <p:nvPicPr>
          <p:cNvPr id="3" name="Picture 2" descr="Construction Administration&#10;">
            <a:extLst>
              <a:ext uri="{FF2B5EF4-FFF2-40B4-BE49-F238E27FC236}">
                <a16:creationId xmlns:a16="http://schemas.microsoft.com/office/drawing/2014/main" id="{643F1CC3-ADFC-47D9-A44B-286062BA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14400"/>
            <a:ext cx="4572000" cy="32915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7C6072-F898-4BA6-8049-590EA57F6996}"/>
              </a:ext>
            </a:extLst>
          </p:cNvPr>
          <p:cNvSpPr txBox="1">
            <a:spLocks/>
          </p:cNvSpPr>
          <p:nvPr/>
        </p:nvSpPr>
        <p:spPr>
          <a:xfrm>
            <a:off x="4297680" y="4639766"/>
            <a:ext cx="786384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KDE is required where necessary to review and approve construction change orders using a two-step process.</a:t>
            </a:r>
          </a:p>
        </p:txBody>
      </p:sp>
    </p:spTree>
    <p:extLst>
      <p:ext uri="{BB962C8B-B14F-4D97-AF65-F5344CB8AC3E}">
        <p14:creationId xmlns:p14="http://schemas.microsoft.com/office/powerpoint/2010/main" val="341920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9743-AE8C-4E80-8C88-8C4B3B4EDE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0" y="7620"/>
            <a:ext cx="420624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Closeout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3AA10F-74F0-4C90-B103-3B30DCE6B6D2}"/>
              </a:ext>
            </a:extLst>
          </p:cNvPr>
          <p:cNvSpPr txBox="1">
            <a:spLocks/>
          </p:cNvSpPr>
          <p:nvPr/>
        </p:nvSpPr>
        <p:spPr>
          <a:xfrm>
            <a:off x="1676401" y="1186125"/>
            <a:ext cx="39243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The BG-4 closes out construction contracts; the BG-5 closes out the project.</a:t>
            </a:r>
          </a:p>
        </p:txBody>
      </p:sp>
      <p:pic>
        <p:nvPicPr>
          <p:cNvPr id="3" name="Picture 2" descr="Project Closeout &#10;">
            <a:extLst>
              <a:ext uri="{FF2B5EF4-FFF2-40B4-BE49-F238E27FC236}">
                <a16:creationId xmlns:a16="http://schemas.microsoft.com/office/drawing/2014/main" id="{333CF233-5F9B-46CB-9DAE-BB4A05790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822960"/>
            <a:ext cx="4572000" cy="48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0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9743-AE8C-4E80-8C88-8C4B3B4EDE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67125" y="19050"/>
            <a:ext cx="850392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Conclusion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715D19E-183D-4A74-BDE8-8ACA85D7C678}"/>
              </a:ext>
            </a:extLst>
          </p:cNvPr>
          <p:cNvSpPr txBox="1">
            <a:spLocks/>
          </p:cNvSpPr>
          <p:nvPr/>
        </p:nvSpPr>
        <p:spPr>
          <a:xfrm>
            <a:off x="4641542" y="1390650"/>
            <a:ext cx="7218374" cy="2619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80000"/>
              <a:buFont typeface="Franklin Gothic Medium" panose="020B0603020102020204" pitchFamily="34" charset="0"/>
              <a:buChar char="●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2" panose="05020102010507070707" pitchFamily="18" charset="2"/>
              <a:buChar char="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Concluding remarks – Greg Dunbar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Question recap- Tanesha Keene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Participant comments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6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4EF24-30AC-4506-BFDB-868CCDA983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31410" y="-23396"/>
            <a:ext cx="7176836" cy="52629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KDE District Facilities 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Greg Dunbar, AIA,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James Bauman, KDE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assisted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Tanesha Keene, KDE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Oxana Lopetegui-Pineda, KDE</a:t>
            </a:r>
          </a:p>
        </p:txBody>
      </p:sp>
    </p:spTree>
    <p:extLst>
      <p:ext uri="{BB962C8B-B14F-4D97-AF65-F5344CB8AC3E}">
        <p14:creationId xmlns:p14="http://schemas.microsoft.com/office/powerpoint/2010/main" val="240728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5C098D-DF2E-4CD6-B90E-62580556B2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76115" y="0"/>
            <a:ext cx="7772400" cy="10972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Before we start-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 &amp; Answers</a:t>
            </a:r>
          </a:p>
        </p:txBody>
      </p:sp>
      <p:pic>
        <p:nvPicPr>
          <p:cNvPr id="5" name="Picture 4" descr="There are two icons. The first icon says leave and this is the icon that will allow you to leave the meeting once its concluded. &#10;&#10;The second icon is the questions and answers icon. This is the icon that you would use to submit questions to the presenter. When you click on it, a second screen will pop up and you need to press Ask Question to enter a question. &#10;&#10;Proceed to type the question by Typing Your Name, the question you are asking, and click Send to send the question to the meeting presenter. ">
            <a:extLst>
              <a:ext uri="{FF2B5EF4-FFF2-40B4-BE49-F238E27FC236}">
                <a16:creationId xmlns:a16="http://schemas.microsoft.com/office/drawing/2014/main" id="{2A93509E-F1E3-435F-BFB4-530ABD692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472325"/>
            <a:ext cx="7315200" cy="40416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3920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037262-DB7B-4546-9A1E-2A36C63FF4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19600" y="0"/>
            <a:ext cx="731520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Statutes and Regulations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6A453C1-5E80-496F-83C3-DBEEADEFE623}"/>
              </a:ext>
            </a:extLst>
          </p:cNvPr>
          <p:cNvSpPr txBox="1">
            <a:spLocks/>
          </p:cNvSpPr>
          <p:nvPr/>
        </p:nvSpPr>
        <p:spPr>
          <a:xfrm>
            <a:off x="3529950" y="1097280"/>
            <a:ext cx="8818535" cy="5760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KDE processes are established by statute and applied by regulation: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702 KAR 4:160 – Capital Construction Process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	The basic regulation that outlines the submittal, review, and 	approval of project documentation. This will be the subject of 	today’s session.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702 KAR 4:170 – Facility Programming and Construction Criteria  	Prescribes various construction specifications to ensure 	functional, safe, and economical facilities.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702 KAR 4:180 – Implements the Kentucky Schools Facilities Planning Manual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037262-DB7B-4546-9A1E-2A36C63FF4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38550" y="0"/>
            <a:ext cx="855345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Statutes and Regulations - continued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E90D47-76EA-4FCB-9AA1-7C880C9C4E39}"/>
              </a:ext>
            </a:extLst>
          </p:cNvPr>
          <p:cNvSpPr txBox="1">
            <a:spLocks/>
          </p:cNvSpPr>
          <p:nvPr/>
        </p:nvSpPr>
        <p:spPr>
          <a:xfrm>
            <a:off x="3305175" y="731520"/>
            <a:ext cx="8886826" cy="5760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Statutes include requirements for: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Project Funding including Bond Sales, and Local Board responsibilities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Design professionals (Architects/Engineers) including building code requirements, and Construction Managers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Procurement of services and materials including public notice and Bidding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Insurance of various kinds including Payment and Performance Bonds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KDE responsibilities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KDE regulations are designed to provide compliant paths related to these statutory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8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532757-544A-4D23-BF83-38FFDC29EA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2400" y="-85725"/>
            <a:ext cx="822960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 Construction Processes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61F7CA-8602-4B07-BB24-311CD00B96F3}"/>
              </a:ext>
            </a:extLst>
          </p:cNvPr>
          <p:cNvSpPr txBox="1">
            <a:spLocks/>
          </p:cNvSpPr>
          <p:nvPr/>
        </p:nvSpPr>
        <p:spPr>
          <a:xfrm>
            <a:off x="3882375" y="731520"/>
            <a:ext cx="8309625" cy="5760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Capital Construction is organized in three delivery models:</a:t>
            </a:r>
          </a:p>
          <a:p>
            <a:r>
              <a:rPr lang="en-US" sz="2200" b="1" dirty="0">
                <a:solidFill>
                  <a:schemeClr val="tx1"/>
                </a:solidFill>
                <a:latin typeface="+mj-lt"/>
              </a:rPr>
              <a:t>General Contract</a:t>
            </a:r>
          </a:p>
          <a:p>
            <a:pPr marL="457200" lvl="1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One prime contractor with multiple subcontractors. </a:t>
            </a:r>
          </a:p>
          <a:p>
            <a:r>
              <a:rPr lang="en-US" sz="2200" b="1" dirty="0">
                <a:solidFill>
                  <a:schemeClr val="tx1"/>
                </a:solidFill>
                <a:latin typeface="+mj-lt"/>
              </a:rPr>
              <a:t>Construction Manager as Adviser</a:t>
            </a:r>
          </a:p>
          <a:p>
            <a:pPr marL="457200" lvl="1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Multiple prime contractors which may or may not have subcontractors.</a:t>
            </a:r>
          </a:p>
          <a:p>
            <a:r>
              <a:rPr lang="en-US" sz="2200" b="1" dirty="0">
                <a:solidFill>
                  <a:schemeClr val="tx1"/>
                </a:solidFill>
                <a:latin typeface="+mj-lt"/>
              </a:rPr>
              <a:t>Design/Build</a:t>
            </a:r>
          </a:p>
          <a:p>
            <a:pPr marL="45720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Contracts utilized exclusively for Guaranteed Energy Savings Contracts. A future session will address this process.</a:t>
            </a:r>
          </a:p>
          <a:p>
            <a:pPr marL="0" lvl="1" indent="0">
              <a:buSzPct val="100000"/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KDE uses contract documents developed by the American Institute of Architects (AIA) as revised to match these specific delivery models and KDE requirements.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endParaRPr lang="en-US" sz="2200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8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E5860B-BEDD-4178-B922-F720854751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43250" y="0"/>
            <a:ext cx="904875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 Construction Processes – continued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19940C-6E3D-4861-9CCB-9BBBE7AD3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828" y="731520"/>
            <a:ext cx="8249172" cy="4096327"/>
          </a:xfrm>
        </p:spPr>
        <p:txBody>
          <a:bodyPr>
            <a:normAutofit fontScale="92500"/>
          </a:bodyPr>
          <a:lstStyle/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Today’s session focuses on General Contractor and Construction Manager construction projects from initial BG-1 submittal through BG-5 Project Closeout, using the 702 KAR 4:160 framework as established in FACPAC.</a:t>
            </a:r>
          </a:p>
          <a:p>
            <a:pPr marL="342900" indent="-342900" algn="l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FACPAC is a phased, linear process in that each phase must be completed (approved by KDE) before moving to the next phase.</a:t>
            </a:r>
          </a:p>
          <a:p>
            <a:pPr marL="342900" indent="-342900" algn="l">
              <a:lnSpc>
                <a:spcPct val="120000"/>
              </a:lnSpc>
              <a:spcAft>
                <a:spcPts val="1200"/>
              </a:spcAft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If in doubt, call your KDE Project Manager for clarification. A phone call can help speed the process.</a:t>
            </a:r>
          </a:p>
          <a:p>
            <a:pPr marL="342900" indent="-342900" algn="l">
              <a:spcAft>
                <a:spcPts val="1200"/>
              </a:spcAft>
              <a:buFont typeface="Wingdings 3" panose="05040102010807070707" pitchFamily="18" charset="2"/>
              <a:buChar char="}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4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AD3DCF-B0A1-4D45-9888-35D0085976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52775" y="0"/>
            <a:ext cx="9039225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Capital Construction Processes – continued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410DA12-B7F7-4F18-9A53-C88E6A83F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828" y="731520"/>
            <a:ext cx="8249172" cy="4400550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The phases in today’s session are:</a:t>
            </a:r>
          </a:p>
          <a:p>
            <a:pPr marL="800100" lvl="1" indent="-342900" algn="l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Initial BG-1 submittal and approval.</a:t>
            </a:r>
          </a:p>
          <a:p>
            <a:pPr marL="800100" lvl="1" indent="-342900" algn="l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Consultant contract review and approval.</a:t>
            </a:r>
          </a:p>
          <a:p>
            <a:pPr marL="800100" lvl="1" indent="-342900" algn="l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Design document review and approval.</a:t>
            </a:r>
          </a:p>
          <a:p>
            <a:pPr marL="800100" lvl="1" indent="-342900" algn="l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Post bid review and approval of revised BG-1 and construction contracts.</a:t>
            </a:r>
          </a:p>
          <a:p>
            <a:pPr marL="800100" lvl="1" indent="-342900" algn="l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Review and approval of construction change orders.</a:t>
            </a:r>
          </a:p>
          <a:p>
            <a:pPr marL="800100" lvl="1" indent="-342900" algn="l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Review and approval of BG-4 &amp; 5 construction contract and project closeout. </a:t>
            </a:r>
          </a:p>
          <a:p>
            <a:pPr marL="342900" indent="-342900" algn="l">
              <a:spcAft>
                <a:spcPts val="1200"/>
              </a:spcAft>
              <a:buFont typeface="Wingdings 3" panose="05040102010807070707" pitchFamily="18" charset="2"/>
              <a:buChar char="}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AF8941-24C3-4A95-AF06-A5CD558B3C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43006" y="0"/>
            <a:ext cx="7315200" cy="731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Beginning the Process</a:t>
            </a:r>
          </a:p>
        </p:txBody>
      </p:sp>
      <p:pic>
        <p:nvPicPr>
          <p:cNvPr id="5" name="Picture 4" descr="Initial BG-1 Process ">
            <a:extLst>
              <a:ext uri="{FF2B5EF4-FFF2-40B4-BE49-F238E27FC236}">
                <a16:creationId xmlns:a16="http://schemas.microsoft.com/office/drawing/2014/main" id="{558904C1-806C-4DEB-976E-B90E2CCE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14400"/>
            <a:ext cx="4572000" cy="29908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01C517-B8B4-4D8D-AD0F-186AF3AB443A}"/>
              </a:ext>
            </a:extLst>
          </p:cNvPr>
          <p:cNvSpPr txBox="1">
            <a:spLocks/>
          </p:cNvSpPr>
          <p:nvPr/>
        </p:nvSpPr>
        <p:spPr>
          <a:xfrm>
            <a:off x="4905178" y="4069115"/>
            <a:ext cx="6648844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After the Initial BG-1 is approved by KDE, third parties may be given access to the system allowing them to submit and upload documents.</a:t>
            </a:r>
          </a:p>
        </p:txBody>
      </p:sp>
    </p:spTree>
    <p:extLst>
      <p:ext uri="{BB962C8B-B14F-4D97-AF65-F5344CB8AC3E}">
        <p14:creationId xmlns:p14="http://schemas.microsoft.com/office/powerpoint/2010/main" val="156836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PowerPoint Template 2021.potx" id="{04ED75E9-8D58-41D2-9CF6-323636BE50B7}" vid="{843C60AB-BB62-4D3F-B875-5488F5C0D86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OFO - Office of Finance and Operations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2022-02-14T05:00:00+00:00</Publication_x0020_Date>
    <Audience1 xmlns="3a62de7d-ba57-4f43-9dae-9623ba637be0"/>
    <_dlc_DocId xmlns="3a62de7d-ba57-4f43-9dae-9623ba637be0">KYED-258-851</_dlc_DocId>
    <_dlc_DocIdUrl xmlns="3a62de7d-ba57-4f43-9dae-9623ba637be0">
      <Url>https://www.education.ky.gov/districts/fac/_layouts/15/DocIdRedir.aspx?ID=KYED-258-851</Url>
      <Description>KYED-258-851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F503EDB72D3F1B41ABF6D87AAEFE693A" ma:contentTypeVersion="28" ma:contentTypeDescription="" ma:contentTypeScope="" ma:versionID="4656e771591f1ff3673f5680e9ffb6ee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6f38eb1e008c7a035d2df6072afc5d6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B35B5-E129-4E76-82C1-61F0C9F928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4D238-A438-4788-8AAF-9615940D617A}">
  <ds:schemaRefs>
    <ds:schemaRef ds:uri="http://purl.org/dc/dcmitype/"/>
    <ds:schemaRef ds:uri="http://schemas.microsoft.com/office/2006/metadata/properties"/>
    <ds:schemaRef ds:uri="37bd94fd-c76a-4caa-af58-060d4ecfa158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108b4d3-b254-45e6-b5c0-7be507fe21f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637639-5D68-4019-9EC7-B875F626CC4E}"/>
</file>

<file path=customXml/itemProps4.xml><?xml version="1.0" encoding="utf-8"?>
<ds:datastoreItem xmlns:ds="http://schemas.openxmlformats.org/officeDocument/2006/customXml" ds:itemID="{8672C9D8-9948-440E-A209-7E1BFEB4B22A}"/>
</file>

<file path=docProps/app.xml><?xml version="1.0" encoding="utf-8"?>
<Properties xmlns="http://schemas.openxmlformats.org/officeDocument/2006/extended-properties" xmlns:vt="http://schemas.openxmlformats.org/officeDocument/2006/docPropsVTypes">
  <Template>KDE PowerPoint Template 2021</Template>
  <TotalTime>259</TotalTime>
  <Words>601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Franklin Gothic Medium</vt:lpstr>
      <vt:lpstr>Wingdings</vt:lpstr>
      <vt:lpstr>Wingdings 3</vt:lpstr>
      <vt:lpstr>Office Theme</vt:lpstr>
      <vt:lpstr>General Review  of the  KDE Capital Construction Process   702 KAR 4:160   A Series of Flow Charts  February 10, 2022</vt:lpstr>
      <vt:lpstr>Presented by KDE District Facilities Branch  Greg Dunbar, AIA, Manager James Bauman, KDE   assisted by  Tanesha Keene, KDE Oxana Lopetegui-Pineda, KDE</vt:lpstr>
      <vt:lpstr>Before we start- Questions &amp; Answers</vt:lpstr>
      <vt:lpstr>Statutes and Regulations</vt:lpstr>
      <vt:lpstr>Statutes and Regulations - continued</vt:lpstr>
      <vt:lpstr>Capital Construction Processes</vt:lpstr>
      <vt:lpstr>Capital Construction Processes – continued</vt:lpstr>
      <vt:lpstr>Capital Construction Processes – continued</vt:lpstr>
      <vt:lpstr>Beginning the Process</vt:lpstr>
      <vt:lpstr>Tiering</vt:lpstr>
      <vt:lpstr>A/E and CM Contracts</vt:lpstr>
      <vt:lpstr>Design Document Process</vt:lpstr>
      <vt:lpstr>Design Document Process - continued</vt:lpstr>
      <vt:lpstr>Design Document Process - continued</vt:lpstr>
      <vt:lpstr>Bidding and Construction Contract Approval</vt:lpstr>
      <vt:lpstr>Revised BG-1 (Post Bid) Approval</vt:lpstr>
      <vt:lpstr>Construction Administration</vt:lpstr>
      <vt:lpstr>Project Closeout</vt:lpstr>
      <vt:lpstr>Presentation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Review of the KDE Capital Construction Process 702 KAR 4:160. February 10, 2022</dc:title>
  <dc:creator>Bauman, James - Division of District Support</dc:creator>
  <cp:lastModifiedBy>Galloway, Patrick - Division of District Support</cp:lastModifiedBy>
  <cp:revision>5</cp:revision>
  <dcterms:created xsi:type="dcterms:W3CDTF">2022-02-07T18:00:44Z</dcterms:created>
  <dcterms:modified xsi:type="dcterms:W3CDTF">2022-02-14T13:22:13Z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0x0101001BEB557DBE01834EAB47A683706DCD5B00F503EDB72D3F1B41ABF6D87AAEFE693A</vt:lpwstr>
  </property>
  <property fmtid="{D5CDD505-2E9C-101B-9397-08002B2CF9AE}" pid="3" name="_dlc_DocIdItemGuid">
    <vt:lpwstr>2a61d87a-fdf9-496e-abd5-8f6f217aa833</vt:lpwstr>
  </property>
</Properties>
</file>