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83"/>
  </p:notesMasterIdLst>
  <p:sldIdLst>
    <p:sldId id="282" r:id="rId6"/>
    <p:sldId id="283" r:id="rId7"/>
    <p:sldId id="266" r:id="rId8"/>
    <p:sldId id="390" r:id="rId9"/>
    <p:sldId id="267" r:id="rId10"/>
    <p:sldId id="496" r:id="rId11"/>
    <p:sldId id="495" r:id="rId12"/>
    <p:sldId id="392" r:id="rId13"/>
    <p:sldId id="437" r:id="rId14"/>
    <p:sldId id="273" r:id="rId15"/>
    <p:sldId id="444" r:id="rId16"/>
    <p:sldId id="445" r:id="rId17"/>
    <p:sldId id="435" r:id="rId18"/>
    <p:sldId id="443" r:id="rId19"/>
    <p:sldId id="505" r:id="rId20"/>
    <p:sldId id="436" r:id="rId21"/>
    <p:sldId id="396" r:id="rId22"/>
    <p:sldId id="500" r:id="rId23"/>
    <p:sldId id="501" r:id="rId24"/>
    <p:sldId id="503" r:id="rId25"/>
    <p:sldId id="497" r:id="rId26"/>
    <p:sldId id="433" r:id="rId27"/>
    <p:sldId id="424" r:id="rId28"/>
    <p:sldId id="507" r:id="rId29"/>
    <p:sldId id="512" r:id="rId30"/>
    <p:sldId id="506" r:id="rId31"/>
    <p:sldId id="438" r:id="rId32"/>
    <p:sldId id="448" r:id="rId33"/>
    <p:sldId id="449" r:id="rId34"/>
    <p:sldId id="447" r:id="rId35"/>
    <p:sldId id="450" r:id="rId36"/>
    <p:sldId id="451" r:id="rId37"/>
    <p:sldId id="508" r:id="rId38"/>
    <p:sldId id="457" r:id="rId39"/>
    <p:sldId id="452" r:id="rId40"/>
    <p:sldId id="458" r:id="rId41"/>
    <p:sldId id="454" r:id="rId42"/>
    <p:sldId id="459" r:id="rId43"/>
    <p:sldId id="488" r:id="rId44"/>
    <p:sldId id="494" r:id="rId45"/>
    <p:sldId id="489" r:id="rId46"/>
    <p:sldId id="493" r:id="rId47"/>
    <p:sldId id="492" r:id="rId48"/>
    <p:sldId id="491" r:id="rId49"/>
    <p:sldId id="439" r:id="rId50"/>
    <p:sldId id="461" r:id="rId51"/>
    <p:sldId id="460" r:id="rId52"/>
    <p:sldId id="509" r:id="rId53"/>
    <p:sldId id="511" r:id="rId54"/>
    <p:sldId id="510" r:id="rId55"/>
    <p:sldId id="462" r:id="rId56"/>
    <p:sldId id="463" r:id="rId57"/>
    <p:sldId id="464" r:id="rId58"/>
    <p:sldId id="465" r:id="rId59"/>
    <p:sldId id="470" r:id="rId60"/>
    <p:sldId id="440" r:id="rId61"/>
    <p:sldId id="472" r:id="rId62"/>
    <p:sldId id="471" r:id="rId63"/>
    <p:sldId id="473" r:id="rId64"/>
    <p:sldId id="477" r:id="rId65"/>
    <p:sldId id="476" r:id="rId66"/>
    <p:sldId id="475" r:id="rId67"/>
    <p:sldId id="441" r:id="rId68"/>
    <p:sldId id="479" r:id="rId69"/>
    <p:sldId id="478" r:id="rId70"/>
    <p:sldId id="404" r:id="rId71"/>
    <p:sldId id="480" r:id="rId72"/>
    <p:sldId id="405" r:id="rId73"/>
    <p:sldId id="442" r:id="rId74"/>
    <p:sldId id="482" r:id="rId75"/>
    <p:sldId id="481" r:id="rId76"/>
    <p:sldId id="483" r:id="rId77"/>
    <p:sldId id="484" r:id="rId78"/>
    <p:sldId id="486" r:id="rId79"/>
    <p:sldId id="487" r:id="rId80"/>
    <p:sldId id="419" r:id="rId81"/>
    <p:sldId id="421"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BADDB87-DA76-4E46-A36A-49A461D9808C}">
          <p14:sldIdLst>
            <p14:sldId id="282"/>
            <p14:sldId id="283"/>
            <p14:sldId id="266"/>
            <p14:sldId id="390"/>
            <p14:sldId id="267"/>
            <p14:sldId id="496"/>
            <p14:sldId id="495"/>
            <p14:sldId id="392"/>
          </p14:sldIdLst>
        </p14:section>
        <p14:section name="What is FACPAC?" id="{4B970819-3B66-4A08-A479-DF94E34ADCAA}">
          <p14:sldIdLst>
            <p14:sldId id="437"/>
            <p14:sldId id="273"/>
            <p14:sldId id="444"/>
            <p14:sldId id="445"/>
            <p14:sldId id="435"/>
            <p14:sldId id="443"/>
            <p14:sldId id="505"/>
          </p14:sldIdLst>
        </p14:section>
        <p14:section name="Project Creation" id="{12E22A6B-E7CF-47ED-9EF4-837434A1DE25}">
          <p14:sldIdLst>
            <p14:sldId id="436"/>
            <p14:sldId id="396"/>
            <p14:sldId id="500"/>
            <p14:sldId id="501"/>
            <p14:sldId id="503"/>
            <p14:sldId id="497"/>
            <p14:sldId id="433"/>
          </p14:sldIdLst>
        </p14:section>
        <p14:section name="My Document Submissions" id="{8B403C4C-402B-4B9F-B7DF-E1D686954027}">
          <p14:sldIdLst>
            <p14:sldId id="424"/>
            <p14:sldId id="507"/>
            <p14:sldId id="512"/>
            <p14:sldId id="506"/>
          </p14:sldIdLst>
        </p14:section>
        <p14:section name="Initial BG1" id="{8C094B4E-2F24-462D-A4FF-09577FB20527}">
          <p14:sldIdLst>
            <p14:sldId id="438"/>
            <p14:sldId id="448"/>
            <p14:sldId id="449"/>
            <p14:sldId id="447"/>
            <p14:sldId id="450"/>
            <p14:sldId id="451"/>
            <p14:sldId id="508"/>
            <p14:sldId id="457"/>
            <p14:sldId id="452"/>
            <p14:sldId id="458"/>
            <p14:sldId id="454"/>
            <p14:sldId id="459"/>
          </p14:sldIdLst>
        </p14:section>
        <p14:section name="Fayette County BG1 Example" id="{D28517F2-5931-4A70-B324-A3028D404339}">
          <p14:sldIdLst>
            <p14:sldId id="488"/>
            <p14:sldId id="494"/>
            <p14:sldId id="489"/>
            <p14:sldId id="493"/>
            <p14:sldId id="492"/>
            <p14:sldId id="491"/>
          </p14:sldIdLst>
        </p14:section>
        <p14:section name="BG-2" id="{22E8CE5A-20E6-49EE-A7EB-8FEBB018D50C}">
          <p14:sldIdLst>
            <p14:sldId id="439"/>
            <p14:sldId id="461"/>
            <p14:sldId id="460"/>
            <p14:sldId id="509"/>
            <p14:sldId id="511"/>
            <p14:sldId id="510"/>
            <p14:sldId id="462"/>
            <p14:sldId id="463"/>
            <p14:sldId id="464"/>
            <p14:sldId id="465"/>
            <p14:sldId id="470"/>
          </p14:sldIdLst>
        </p14:section>
        <p14:section name="BG3" id="{0C702E72-8B89-4356-94C5-A9123D66D9C2}">
          <p14:sldIdLst>
            <p14:sldId id="440"/>
            <p14:sldId id="472"/>
            <p14:sldId id="471"/>
            <p14:sldId id="473"/>
            <p14:sldId id="477"/>
            <p14:sldId id="476"/>
            <p14:sldId id="475"/>
          </p14:sldIdLst>
        </p14:section>
        <p14:section name="BG4" id="{6C8B3716-82A9-4DD3-967D-376C33E9132F}">
          <p14:sldIdLst>
            <p14:sldId id="441"/>
            <p14:sldId id="479"/>
            <p14:sldId id="478"/>
            <p14:sldId id="404"/>
            <p14:sldId id="480"/>
            <p14:sldId id="405"/>
          </p14:sldIdLst>
        </p14:section>
        <p14:section name="BG5" id="{8C5286A0-B65F-4D11-B6D5-4A456463EBC0}">
          <p14:sldIdLst>
            <p14:sldId id="442"/>
            <p14:sldId id="482"/>
            <p14:sldId id="481"/>
            <p14:sldId id="483"/>
            <p14:sldId id="484"/>
            <p14:sldId id="486"/>
            <p14:sldId id="487"/>
          </p14:sldIdLst>
        </p14:section>
        <p14:section name="Any Questions??" id="{27616AAB-28F3-44C6-B51E-1BB0E32E8144}">
          <p14:sldIdLst>
            <p14:sldId id="419"/>
            <p14:sldId id="42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93D7DF-3292-C5D0-F3A1-3434C3767BF5}" name="Keene, Tanesha - Division of District Support" initials="TK" userId="S::tanesha.keene@education.ky.gov::4aeb12b3-491e-4017-b083-facbd678aeb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56D401-30A9-45D7-90DA-35B77A10441D}" v="2" dt="2025-02-20T15:20:36.5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94" autoAdjust="0"/>
  </p:normalViewPr>
  <p:slideViewPr>
    <p:cSldViewPr snapToGrid="0">
      <p:cViewPr varScale="1">
        <p:scale>
          <a:sx n="101" d="100"/>
          <a:sy n="101" d="100"/>
        </p:scale>
        <p:origin x="8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microsoft.com/office/2016/11/relationships/changesInfo" Target="changesInfos/changesInfo1.xml"/><Relationship Id="rId9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ne, Tanesha - Division of District Support" userId="4aeb12b3-491e-4017-b083-facbd678aeb0" providerId="ADAL" clId="{FD56D401-30A9-45D7-90DA-35B77A10441D}"/>
    <pc:docChg chg="modSld">
      <pc:chgData name="Keene, Tanesha - Division of District Support" userId="4aeb12b3-491e-4017-b083-facbd678aeb0" providerId="ADAL" clId="{FD56D401-30A9-45D7-90DA-35B77A10441D}" dt="2025-03-11T14:03:48.816" v="37" actId="33553"/>
      <pc:docMkLst>
        <pc:docMk/>
      </pc:docMkLst>
      <pc:sldChg chg="modSp mod">
        <pc:chgData name="Keene, Tanesha - Division of District Support" userId="4aeb12b3-491e-4017-b083-facbd678aeb0" providerId="ADAL" clId="{FD56D401-30A9-45D7-90DA-35B77A10441D}" dt="2025-03-11T14:02:34.229" v="4" actId="33553"/>
        <pc:sldMkLst>
          <pc:docMk/>
          <pc:sldMk cId="3175133180" sldId="396"/>
        </pc:sldMkLst>
        <pc:spChg chg="mod">
          <ac:chgData name="Keene, Tanesha - Division of District Support" userId="4aeb12b3-491e-4017-b083-facbd678aeb0" providerId="ADAL" clId="{FD56D401-30A9-45D7-90DA-35B77A10441D}" dt="2025-03-11T14:02:34.229" v="4" actId="33553"/>
          <ac:spMkLst>
            <pc:docMk/>
            <pc:sldMk cId="3175133180" sldId="396"/>
            <ac:spMk id="2" creationId="{A1F603ED-C7EB-15DA-A252-EDDBA6F44E35}"/>
          </ac:spMkLst>
        </pc:spChg>
      </pc:sldChg>
      <pc:sldChg chg="modSp mod">
        <pc:chgData name="Keene, Tanesha - Division of District Support" userId="4aeb12b3-491e-4017-b083-facbd678aeb0" providerId="ADAL" clId="{FD56D401-30A9-45D7-90DA-35B77A10441D}" dt="2025-03-11T14:02:51.997" v="9" actId="33553"/>
        <pc:sldMkLst>
          <pc:docMk/>
          <pc:sldMk cId="3822223956" sldId="433"/>
        </pc:sldMkLst>
        <pc:spChg chg="mod">
          <ac:chgData name="Keene, Tanesha - Division of District Support" userId="4aeb12b3-491e-4017-b083-facbd678aeb0" providerId="ADAL" clId="{FD56D401-30A9-45D7-90DA-35B77A10441D}" dt="2025-03-11T14:02:51.997" v="9" actId="33553"/>
          <ac:spMkLst>
            <pc:docMk/>
            <pc:sldMk cId="3822223956" sldId="433"/>
            <ac:spMk id="5" creationId="{7C1321E5-4F99-0DEF-7210-1D8B8D1780D8}"/>
          </ac:spMkLst>
        </pc:spChg>
      </pc:sldChg>
      <pc:sldChg chg="modSp mod">
        <pc:chgData name="Keene, Tanesha - Division of District Support" userId="4aeb12b3-491e-4017-b083-facbd678aeb0" providerId="ADAL" clId="{FD56D401-30A9-45D7-90DA-35B77A10441D}" dt="2025-03-11T14:02:16.290" v="0" actId="33553"/>
        <pc:sldMkLst>
          <pc:docMk/>
          <pc:sldMk cId="2044384564" sldId="435"/>
        </pc:sldMkLst>
        <pc:spChg chg="mod">
          <ac:chgData name="Keene, Tanesha - Division of District Support" userId="4aeb12b3-491e-4017-b083-facbd678aeb0" providerId="ADAL" clId="{FD56D401-30A9-45D7-90DA-35B77A10441D}" dt="2025-03-11T14:02:16.290" v="0" actId="33553"/>
          <ac:spMkLst>
            <pc:docMk/>
            <pc:sldMk cId="2044384564" sldId="435"/>
            <ac:spMk id="3" creationId="{60F93FD9-E857-2B2D-782D-03E9080AA880}"/>
          </ac:spMkLst>
        </pc:spChg>
      </pc:sldChg>
      <pc:sldChg chg="modSp mod">
        <pc:chgData name="Keene, Tanesha - Division of District Support" userId="4aeb12b3-491e-4017-b083-facbd678aeb0" providerId="ADAL" clId="{FD56D401-30A9-45D7-90DA-35B77A10441D}" dt="2025-03-11T14:02:24.611" v="3" actId="33553"/>
        <pc:sldMkLst>
          <pc:docMk/>
          <pc:sldMk cId="343011929" sldId="436"/>
        </pc:sldMkLst>
        <pc:spChg chg="mod">
          <ac:chgData name="Keene, Tanesha - Division of District Support" userId="4aeb12b3-491e-4017-b083-facbd678aeb0" providerId="ADAL" clId="{FD56D401-30A9-45D7-90DA-35B77A10441D}" dt="2025-03-11T14:02:24.611" v="3" actId="33553"/>
          <ac:spMkLst>
            <pc:docMk/>
            <pc:sldMk cId="343011929" sldId="436"/>
            <ac:spMk id="3" creationId="{51769598-6BEF-0168-D3AC-8FDA93443315}"/>
          </ac:spMkLst>
        </pc:spChg>
      </pc:sldChg>
      <pc:sldChg chg="modSp mod">
        <pc:chgData name="Keene, Tanesha - Division of District Support" userId="4aeb12b3-491e-4017-b083-facbd678aeb0" providerId="ADAL" clId="{FD56D401-30A9-45D7-90DA-35B77A10441D}" dt="2025-03-11T14:02:19.854" v="1" actId="33553"/>
        <pc:sldMkLst>
          <pc:docMk/>
          <pc:sldMk cId="3420984502" sldId="443"/>
        </pc:sldMkLst>
        <pc:spChg chg="mod">
          <ac:chgData name="Keene, Tanesha - Division of District Support" userId="4aeb12b3-491e-4017-b083-facbd678aeb0" providerId="ADAL" clId="{FD56D401-30A9-45D7-90DA-35B77A10441D}" dt="2025-03-11T14:02:19.854" v="1" actId="33553"/>
          <ac:spMkLst>
            <pc:docMk/>
            <pc:sldMk cId="3420984502" sldId="443"/>
            <ac:spMk id="3" creationId="{60F93FD9-E857-2B2D-782D-03E9080AA880}"/>
          </ac:spMkLst>
        </pc:spChg>
      </pc:sldChg>
      <pc:sldChg chg="modSp mod">
        <pc:chgData name="Keene, Tanesha - Division of District Support" userId="4aeb12b3-491e-4017-b083-facbd678aeb0" providerId="ADAL" clId="{FD56D401-30A9-45D7-90DA-35B77A10441D}" dt="2025-03-11T14:03:15.829" v="15" actId="33553"/>
        <pc:sldMkLst>
          <pc:docMk/>
          <pc:sldMk cId="1120372466" sldId="447"/>
        </pc:sldMkLst>
        <pc:spChg chg="mod">
          <ac:chgData name="Keene, Tanesha - Division of District Support" userId="4aeb12b3-491e-4017-b083-facbd678aeb0" providerId="ADAL" clId="{FD56D401-30A9-45D7-90DA-35B77A10441D}" dt="2025-03-11T14:03:15.829" v="15" actId="33553"/>
          <ac:spMkLst>
            <pc:docMk/>
            <pc:sldMk cId="1120372466" sldId="447"/>
            <ac:spMk id="4" creationId="{8130FB77-EC4D-AD04-87FB-6F3D2D86CC14}"/>
          </ac:spMkLst>
        </pc:spChg>
      </pc:sldChg>
      <pc:sldChg chg="modSp mod">
        <pc:chgData name="Keene, Tanesha - Division of District Support" userId="4aeb12b3-491e-4017-b083-facbd678aeb0" providerId="ADAL" clId="{FD56D401-30A9-45D7-90DA-35B77A10441D}" dt="2025-03-11T14:03:12.020" v="13" actId="33553"/>
        <pc:sldMkLst>
          <pc:docMk/>
          <pc:sldMk cId="800797959" sldId="448"/>
        </pc:sldMkLst>
        <pc:spChg chg="mod">
          <ac:chgData name="Keene, Tanesha - Division of District Support" userId="4aeb12b3-491e-4017-b083-facbd678aeb0" providerId="ADAL" clId="{FD56D401-30A9-45D7-90DA-35B77A10441D}" dt="2025-03-11T14:03:12.020" v="13" actId="33553"/>
          <ac:spMkLst>
            <pc:docMk/>
            <pc:sldMk cId="800797959" sldId="448"/>
            <ac:spMk id="4" creationId="{D363B82C-C699-A61B-C112-DD030E0E9D95}"/>
          </ac:spMkLst>
        </pc:spChg>
      </pc:sldChg>
      <pc:sldChg chg="modSp mod">
        <pc:chgData name="Keene, Tanesha - Division of District Support" userId="4aeb12b3-491e-4017-b083-facbd678aeb0" providerId="ADAL" clId="{FD56D401-30A9-45D7-90DA-35B77A10441D}" dt="2025-03-11T14:03:13.828" v="14" actId="33553"/>
        <pc:sldMkLst>
          <pc:docMk/>
          <pc:sldMk cId="886260218" sldId="449"/>
        </pc:sldMkLst>
        <pc:spChg chg="mod">
          <ac:chgData name="Keene, Tanesha - Division of District Support" userId="4aeb12b3-491e-4017-b083-facbd678aeb0" providerId="ADAL" clId="{FD56D401-30A9-45D7-90DA-35B77A10441D}" dt="2025-03-11T14:03:13.828" v="14" actId="33553"/>
          <ac:spMkLst>
            <pc:docMk/>
            <pc:sldMk cId="886260218" sldId="449"/>
            <ac:spMk id="4" creationId="{D363B82C-C699-A61B-C112-DD030E0E9D95}"/>
          </ac:spMkLst>
        </pc:spChg>
      </pc:sldChg>
      <pc:sldChg chg="modSp mod">
        <pc:chgData name="Keene, Tanesha - Division of District Support" userId="4aeb12b3-491e-4017-b083-facbd678aeb0" providerId="ADAL" clId="{FD56D401-30A9-45D7-90DA-35B77A10441D}" dt="2025-03-11T14:03:17.224" v="16" actId="33553"/>
        <pc:sldMkLst>
          <pc:docMk/>
          <pc:sldMk cId="953044680" sldId="450"/>
        </pc:sldMkLst>
        <pc:spChg chg="mod">
          <ac:chgData name="Keene, Tanesha - Division of District Support" userId="4aeb12b3-491e-4017-b083-facbd678aeb0" providerId="ADAL" clId="{FD56D401-30A9-45D7-90DA-35B77A10441D}" dt="2025-03-11T14:03:17.224" v="16" actId="33553"/>
          <ac:spMkLst>
            <pc:docMk/>
            <pc:sldMk cId="953044680" sldId="450"/>
            <ac:spMk id="4" creationId="{8130FB77-EC4D-AD04-87FB-6F3D2D86CC14}"/>
          </ac:spMkLst>
        </pc:spChg>
      </pc:sldChg>
      <pc:sldChg chg="modSp mod">
        <pc:chgData name="Keene, Tanesha - Division of District Support" userId="4aeb12b3-491e-4017-b083-facbd678aeb0" providerId="ADAL" clId="{FD56D401-30A9-45D7-90DA-35B77A10441D}" dt="2025-03-11T14:03:18.662" v="17" actId="33553"/>
        <pc:sldMkLst>
          <pc:docMk/>
          <pc:sldMk cId="923897621" sldId="451"/>
        </pc:sldMkLst>
        <pc:spChg chg="mod">
          <ac:chgData name="Keene, Tanesha - Division of District Support" userId="4aeb12b3-491e-4017-b083-facbd678aeb0" providerId="ADAL" clId="{FD56D401-30A9-45D7-90DA-35B77A10441D}" dt="2025-03-11T14:03:18.662" v="17" actId="33553"/>
          <ac:spMkLst>
            <pc:docMk/>
            <pc:sldMk cId="923897621" sldId="451"/>
            <ac:spMk id="4" creationId="{8130FB77-EC4D-AD04-87FB-6F3D2D86CC14}"/>
          </ac:spMkLst>
        </pc:spChg>
      </pc:sldChg>
      <pc:sldChg chg="modSp mod">
        <pc:chgData name="Keene, Tanesha - Division of District Support" userId="4aeb12b3-491e-4017-b083-facbd678aeb0" providerId="ADAL" clId="{FD56D401-30A9-45D7-90DA-35B77A10441D}" dt="2025-03-11T14:03:23.470" v="20" actId="33553"/>
        <pc:sldMkLst>
          <pc:docMk/>
          <pc:sldMk cId="1599279593" sldId="452"/>
        </pc:sldMkLst>
        <pc:spChg chg="mod">
          <ac:chgData name="Keene, Tanesha - Division of District Support" userId="4aeb12b3-491e-4017-b083-facbd678aeb0" providerId="ADAL" clId="{FD56D401-30A9-45D7-90DA-35B77A10441D}" dt="2025-03-11T14:03:23.470" v="20" actId="33553"/>
          <ac:spMkLst>
            <pc:docMk/>
            <pc:sldMk cId="1599279593" sldId="452"/>
            <ac:spMk id="4" creationId="{8130FB77-EC4D-AD04-87FB-6F3D2D86CC14}"/>
          </ac:spMkLst>
        </pc:spChg>
      </pc:sldChg>
      <pc:sldChg chg="modSp mod">
        <pc:chgData name="Keene, Tanesha - Division of District Support" userId="4aeb12b3-491e-4017-b083-facbd678aeb0" providerId="ADAL" clId="{FD56D401-30A9-45D7-90DA-35B77A10441D}" dt="2025-03-11T14:03:26.349" v="22" actId="33553"/>
        <pc:sldMkLst>
          <pc:docMk/>
          <pc:sldMk cId="2065697881" sldId="454"/>
        </pc:sldMkLst>
        <pc:spChg chg="mod">
          <ac:chgData name="Keene, Tanesha - Division of District Support" userId="4aeb12b3-491e-4017-b083-facbd678aeb0" providerId="ADAL" clId="{FD56D401-30A9-45D7-90DA-35B77A10441D}" dt="2025-03-11T14:03:26.349" v="22" actId="33553"/>
          <ac:spMkLst>
            <pc:docMk/>
            <pc:sldMk cId="2065697881" sldId="454"/>
            <ac:spMk id="4" creationId="{8130FB77-EC4D-AD04-87FB-6F3D2D86CC14}"/>
          </ac:spMkLst>
        </pc:spChg>
      </pc:sldChg>
      <pc:sldChg chg="modSp mod">
        <pc:chgData name="Keene, Tanesha - Division of District Support" userId="4aeb12b3-491e-4017-b083-facbd678aeb0" providerId="ADAL" clId="{FD56D401-30A9-45D7-90DA-35B77A10441D}" dt="2025-03-11T14:03:21.989" v="19" actId="33553"/>
        <pc:sldMkLst>
          <pc:docMk/>
          <pc:sldMk cId="3409876621" sldId="457"/>
        </pc:sldMkLst>
        <pc:spChg chg="mod">
          <ac:chgData name="Keene, Tanesha - Division of District Support" userId="4aeb12b3-491e-4017-b083-facbd678aeb0" providerId="ADAL" clId="{FD56D401-30A9-45D7-90DA-35B77A10441D}" dt="2025-03-11T14:03:21.989" v="19" actId="33553"/>
          <ac:spMkLst>
            <pc:docMk/>
            <pc:sldMk cId="3409876621" sldId="457"/>
            <ac:spMk id="4" creationId="{8130FB77-EC4D-AD04-87FB-6F3D2D86CC14}"/>
          </ac:spMkLst>
        </pc:spChg>
      </pc:sldChg>
      <pc:sldChg chg="modSp mod">
        <pc:chgData name="Keene, Tanesha - Division of District Support" userId="4aeb12b3-491e-4017-b083-facbd678aeb0" providerId="ADAL" clId="{FD56D401-30A9-45D7-90DA-35B77A10441D}" dt="2025-03-11T14:03:24.963" v="21" actId="33553"/>
        <pc:sldMkLst>
          <pc:docMk/>
          <pc:sldMk cId="4233101363" sldId="458"/>
        </pc:sldMkLst>
        <pc:spChg chg="mod">
          <ac:chgData name="Keene, Tanesha - Division of District Support" userId="4aeb12b3-491e-4017-b083-facbd678aeb0" providerId="ADAL" clId="{FD56D401-30A9-45D7-90DA-35B77A10441D}" dt="2025-03-11T14:03:24.963" v="21" actId="33553"/>
          <ac:spMkLst>
            <pc:docMk/>
            <pc:sldMk cId="4233101363" sldId="458"/>
            <ac:spMk id="4" creationId="{8130FB77-EC4D-AD04-87FB-6F3D2D86CC14}"/>
          </ac:spMkLst>
        </pc:spChg>
      </pc:sldChg>
      <pc:sldChg chg="modSp mod">
        <pc:chgData name="Keene, Tanesha - Division of District Support" userId="4aeb12b3-491e-4017-b083-facbd678aeb0" providerId="ADAL" clId="{FD56D401-30A9-45D7-90DA-35B77A10441D}" dt="2025-03-11T14:03:27.807" v="23" actId="33553"/>
        <pc:sldMkLst>
          <pc:docMk/>
          <pc:sldMk cId="852828923" sldId="459"/>
        </pc:sldMkLst>
        <pc:spChg chg="mod">
          <ac:chgData name="Keene, Tanesha - Division of District Support" userId="4aeb12b3-491e-4017-b083-facbd678aeb0" providerId="ADAL" clId="{FD56D401-30A9-45D7-90DA-35B77A10441D}" dt="2025-03-11T14:03:27.807" v="23" actId="33553"/>
          <ac:spMkLst>
            <pc:docMk/>
            <pc:sldMk cId="852828923" sldId="459"/>
            <ac:spMk id="4" creationId="{8130FB77-EC4D-AD04-87FB-6F3D2D86CC14}"/>
          </ac:spMkLst>
        </pc:spChg>
      </pc:sldChg>
      <pc:sldChg chg="modSp mod">
        <pc:chgData name="Keene, Tanesha - Division of District Support" userId="4aeb12b3-491e-4017-b083-facbd678aeb0" providerId="ADAL" clId="{FD56D401-30A9-45D7-90DA-35B77A10441D}" dt="2025-03-11T14:03:40.203" v="31" actId="33553"/>
        <pc:sldMkLst>
          <pc:docMk/>
          <pc:sldMk cId="3177379833" sldId="460"/>
        </pc:sldMkLst>
        <pc:spChg chg="mod">
          <ac:chgData name="Keene, Tanesha - Division of District Support" userId="4aeb12b3-491e-4017-b083-facbd678aeb0" providerId="ADAL" clId="{FD56D401-30A9-45D7-90DA-35B77A10441D}" dt="2025-03-11T14:03:40.203" v="31" actId="33553"/>
          <ac:spMkLst>
            <pc:docMk/>
            <pc:sldMk cId="3177379833" sldId="460"/>
            <ac:spMk id="4" creationId="{D363B82C-C699-A61B-C112-DD030E0E9D95}"/>
          </ac:spMkLst>
        </pc:spChg>
      </pc:sldChg>
      <pc:sldChg chg="modSp mod">
        <pc:chgData name="Keene, Tanesha - Division of District Support" userId="4aeb12b3-491e-4017-b083-facbd678aeb0" providerId="ADAL" clId="{FD56D401-30A9-45D7-90DA-35B77A10441D}" dt="2025-03-11T14:03:38.768" v="30" actId="33553"/>
        <pc:sldMkLst>
          <pc:docMk/>
          <pc:sldMk cId="420101483" sldId="461"/>
        </pc:sldMkLst>
        <pc:spChg chg="mod">
          <ac:chgData name="Keene, Tanesha - Division of District Support" userId="4aeb12b3-491e-4017-b083-facbd678aeb0" providerId="ADAL" clId="{FD56D401-30A9-45D7-90DA-35B77A10441D}" dt="2025-03-11T14:03:38.768" v="30" actId="33553"/>
          <ac:spMkLst>
            <pc:docMk/>
            <pc:sldMk cId="420101483" sldId="461"/>
            <ac:spMk id="4" creationId="{D363B82C-C699-A61B-C112-DD030E0E9D95}"/>
          </ac:spMkLst>
        </pc:spChg>
      </pc:sldChg>
      <pc:sldChg chg="modSp mod">
        <pc:chgData name="Keene, Tanesha - Division of District Support" userId="4aeb12b3-491e-4017-b083-facbd678aeb0" providerId="ADAL" clId="{FD56D401-30A9-45D7-90DA-35B77A10441D}" dt="2025-03-11T14:03:45.827" v="35" actId="33553"/>
        <pc:sldMkLst>
          <pc:docMk/>
          <pc:sldMk cId="3504074571" sldId="462"/>
        </pc:sldMkLst>
        <pc:spChg chg="mod">
          <ac:chgData name="Keene, Tanesha - Division of District Support" userId="4aeb12b3-491e-4017-b083-facbd678aeb0" providerId="ADAL" clId="{FD56D401-30A9-45D7-90DA-35B77A10441D}" dt="2025-03-11T14:03:45.827" v="35" actId="33553"/>
          <ac:spMkLst>
            <pc:docMk/>
            <pc:sldMk cId="3504074571" sldId="462"/>
            <ac:spMk id="4" creationId="{8130FB77-EC4D-AD04-87FB-6F3D2D86CC14}"/>
          </ac:spMkLst>
        </pc:spChg>
      </pc:sldChg>
      <pc:sldChg chg="modSp mod">
        <pc:chgData name="Keene, Tanesha - Division of District Support" userId="4aeb12b3-491e-4017-b083-facbd678aeb0" providerId="ADAL" clId="{FD56D401-30A9-45D7-90DA-35B77A10441D}" dt="2025-03-11T14:03:47.323" v="36" actId="33553"/>
        <pc:sldMkLst>
          <pc:docMk/>
          <pc:sldMk cId="3196439134" sldId="463"/>
        </pc:sldMkLst>
        <pc:spChg chg="mod">
          <ac:chgData name="Keene, Tanesha - Division of District Support" userId="4aeb12b3-491e-4017-b083-facbd678aeb0" providerId="ADAL" clId="{FD56D401-30A9-45D7-90DA-35B77A10441D}" dt="2025-03-11T14:03:47.323" v="36" actId="33553"/>
          <ac:spMkLst>
            <pc:docMk/>
            <pc:sldMk cId="3196439134" sldId="463"/>
            <ac:spMk id="4" creationId="{8130FB77-EC4D-AD04-87FB-6F3D2D86CC14}"/>
          </ac:spMkLst>
        </pc:spChg>
      </pc:sldChg>
      <pc:sldChg chg="modSp mod">
        <pc:chgData name="Keene, Tanesha - Division of District Support" userId="4aeb12b3-491e-4017-b083-facbd678aeb0" providerId="ADAL" clId="{FD56D401-30A9-45D7-90DA-35B77A10441D}" dt="2025-03-11T14:03:48.816" v="37" actId="33553"/>
        <pc:sldMkLst>
          <pc:docMk/>
          <pc:sldMk cId="2177356297" sldId="464"/>
        </pc:sldMkLst>
        <pc:spChg chg="mod">
          <ac:chgData name="Keene, Tanesha - Division of District Support" userId="4aeb12b3-491e-4017-b083-facbd678aeb0" providerId="ADAL" clId="{FD56D401-30A9-45D7-90DA-35B77A10441D}" dt="2025-03-11T14:03:48.816" v="37" actId="33553"/>
          <ac:spMkLst>
            <pc:docMk/>
            <pc:sldMk cId="2177356297" sldId="464"/>
            <ac:spMk id="4" creationId="{8130FB77-EC4D-AD04-87FB-6F3D2D86CC14}"/>
          </ac:spMkLst>
        </pc:spChg>
      </pc:sldChg>
      <pc:sldChg chg="modSp mod">
        <pc:chgData name="Keene, Tanesha - Division of District Support" userId="4aeb12b3-491e-4017-b083-facbd678aeb0" providerId="ADAL" clId="{FD56D401-30A9-45D7-90DA-35B77A10441D}" dt="2025-03-11T14:03:29.286" v="24" actId="33553"/>
        <pc:sldMkLst>
          <pc:docMk/>
          <pc:sldMk cId="3219393029" sldId="488"/>
        </pc:sldMkLst>
        <pc:spChg chg="mod">
          <ac:chgData name="Keene, Tanesha - Division of District Support" userId="4aeb12b3-491e-4017-b083-facbd678aeb0" providerId="ADAL" clId="{FD56D401-30A9-45D7-90DA-35B77A10441D}" dt="2025-03-11T14:03:29.286" v="24" actId="33553"/>
          <ac:spMkLst>
            <pc:docMk/>
            <pc:sldMk cId="3219393029" sldId="488"/>
            <ac:spMk id="4" creationId="{8130FB77-EC4D-AD04-87FB-6F3D2D86CC14}"/>
          </ac:spMkLst>
        </pc:spChg>
      </pc:sldChg>
      <pc:sldChg chg="modSp mod">
        <pc:chgData name="Keene, Tanesha - Division of District Support" userId="4aeb12b3-491e-4017-b083-facbd678aeb0" providerId="ADAL" clId="{FD56D401-30A9-45D7-90DA-35B77A10441D}" dt="2025-03-11T14:03:32.195" v="26" actId="33553"/>
        <pc:sldMkLst>
          <pc:docMk/>
          <pc:sldMk cId="3113262384" sldId="489"/>
        </pc:sldMkLst>
        <pc:spChg chg="mod">
          <ac:chgData name="Keene, Tanesha - Division of District Support" userId="4aeb12b3-491e-4017-b083-facbd678aeb0" providerId="ADAL" clId="{FD56D401-30A9-45D7-90DA-35B77A10441D}" dt="2025-03-11T14:03:32.195" v="26" actId="33553"/>
          <ac:spMkLst>
            <pc:docMk/>
            <pc:sldMk cId="3113262384" sldId="489"/>
            <ac:spMk id="4" creationId="{8130FB77-EC4D-AD04-87FB-6F3D2D86CC14}"/>
          </ac:spMkLst>
        </pc:spChg>
      </pc:sldChg>
      <pc:sldChg chg="modSp mod">
        <pc:chgData name="Keene, Tanesha - Division of District Support" userId="4aeb12b3-491e-4017-b083-facbd678aeb0" providerId="ADAL" clId="{FD56D401-30A9-45D7-90DA-35B77A10441D}" dt="2025-03-11T14:03:36.616" v="29" actId="33553"/>
        <pc:sldMkLst>
          <pc:docMk/>
          <pc:sldMk cId="3009764979" sldId="491"/>
        </pc:sldMkLst>
        <pc:spChg chg="mod">
          <ac:chgData name="Keene, Tanesha - Division of District Support" userId="4aeb12b3-491e-4017-b083-facbd678aeb0" providerId="ADAL" clId="{FD56D401-30A9-45D7-90DA-35B77A10441D}" dt="2025-03-11T14:03:36.616" v="29" actId="33553"/>
          <ac:spMkLst>
            <pc:docMk/>
            <pc:sldMk cId="3009764979" sldId="491"/>
            <ac:spMk id="4" creationId="{8130FB77-EC4D-AD04-87FB-6F3D2D86CC14}"/>
          </ac:spMkLst>
        </pc:spChg>
      </pc:sldChg>
      <pc:sldChg chg="modSp mod">
        <pc:chgData name="Keene, Tanesha - Division of District Support" userId="4aeb12b3-491e-4017-b083-facbd678aeb0" providerId="ADAL" clId="{FD56D401-30A9-45D7-90DA-35B77A10441D}" dt="2025-03-11T14:03:35.083" v="28" actId="33553"/>
        <pc:sldMkLst>
          <pc:docMk/>
          <pc:sldMk cId="1966988203" sldId="492"/>
        </pc:sldMkLst>
        <pc:spChg chg="mod">
          <ac:chgData name="Keene, Tanesha - Division of District Support" userId="4aeb12b3-491e-4017-b083-facbd678aeb0" providerId="ADAL" clId="{FD56D401-30A9-45D7-90DA-35B77A10441D}" dt="2025-03-11T14:03:35.083" v="28" actId="33553"/>
          <ac:spMkLst>
            <pc:docMk/>
            <pc:sldMk cId="1966988203" sldId="492"/>
            <ac:spMk id="4" creationId="{8130FB77-EC4D-AD04-87FB-6F3D2D86CC14}"/>
          </ac:spMkLst>
        </pc:spChg>
      </pc:sldChg>
      <pc:sldChg chg="modSp mod">
        <pc:chgData name="Keene, Tanesha - Division of District Support" userId="4aeb12b3-491e-4017-b083-facbd678aeb0" providerId="ADAL" clId="{FD56D401-30A9-45D7-90DA-35B77A10441D}" dt="2025-03-11T14:03:33.609" v="27" actId="33553"/>
        <pc:sldMkLst>
          <pc:docMk/>
          <pc:sldMk cId="2407052614" sldId="493"/>
        </pc:sldMkLst>
        <pc:spChg chg="mod">
          <ac:chgData name="Keene, Tanesha - Division of District Support" userId="4aeb12b3-491e-4017-b083-facbd678aeb0" providerId="ADAL" clId="{FD56D401-30A9-45D7-90DA-35B77A10441D}" dt="2025-03-11T14:03:33.609" v="27" actId="33553"/>
          <ac:spMkLst>
            <pc:docMk/>
            <pc:sldMk cId="2407052614" sldId="493"/>
            <ac:spMk id="4" creationId="{8130FB77-EC4D-AD04-87FB-6F3D2D86CC14}"/>
          </ac:spMkLst>
        </pc:spChg>
      </pc:sldChg>
      <pc:sldChg chg="modSp mod">
        <pc:chgData name="Keene, Tanesha - Division of District Support" userId="4aeb12b3-491e-4017-b083-facbd678aeb0" providerId="ADAL" clId="{FD56D401-30A9-45D7-90DA-35B77A10441D}" dt="2025-03-11T14:03:30.783" v="25" actId="33553"/>
        <pc:sldMkLst>
          <pc:docMk/>
          <pc:sldMk cId="4059967896" sldId="494"/>
        </pc:sldMkLst>
        <pc:spChg chg="mod">
          <ac:chgData name="Keene, Tanesha - Division of District Support" userId="4aeb12b3-491e-4017-b083-facbd678aeb0" providerId="ADAL" clId="{FD56D401-30A9-45D7-90DA-35B77A10441D}" dt="2025-03-11T14:03:30.783" v="25" actId="33553"/>
          <ac:spMkLst>
            <pc:docMk/>
            <pc:sldMk cId="4059967896" sldId="494"/>
            <ac:spMk id="2" creationId="{47231B45-36EF-AA32-1647-B3403CFFDEC3}"/>
          </ac:spMkLst>
        </pc:spChg>
      </pc:sldChg>
      <pc:sldChg chg="modSp mod">
        <pc:chgData name="Keene, Tanesha - Division of District Support" userId="4aeb12b3-491e-4017-b083-facbd678aeb0" providerId="ADAL" clId="{FD56D401-30A9-45D7-90DA-35B77A10441D}" dt="2025-03-11T14:02:46.596" v="8" actId="33553"/>
        <pc:sldMkLst>
          <pc:docMk/>
          <pc:sldMk cId="2797211783" sldId="497"/>
        </pc:sldMkLst>
        <pc:spChg chg="mod">
          <ac:chgData name="Keene, Tanesha - Division of District Support" userId="4aeb12b3-491e-4017-b083-facbd678aeb0" providerId="ADAL" clId="{FD56D401-30A9-45D7-90DA-35B77A10441D}" dt="2025-03-11T14:02:46.596" v="8" actId="33553"/>
          <ac:spMkLst>
            <pc:docMk/>
            <pc:sldMk cId="2797211783" sldId="497"/>
            <ac:spMk id="5" creationId="{32C53CA5-7B4E-3C41-13F2-DDBF38930A84}"/>
          </ac:spMkLst>
        </pc:spChg>
      </pc:sldChg>
      <pc:sldChg chg="modSp mod">
        <pc:chgData name="Keene, Tanesha - Division of District Support" userId="4aeb12b3-491e-4017-b083-facbd678aeb0" providerId="ADAL" clId="{FD56D401-30A9-45D7-90DA-35B77A10441D}" dt="2025-03-11T14:02:36.957" v="5" actId="33553"/>
        <pc:sldMkLst>
          <pc:docMk/>
          <pc:sldMk cId="2843189273" sldId="500"/>
        </pc:sldMkLst>
        <pc:spChg chg="mod">
          <ac:chgData name="Keene, Tanesha - Division of District Support" userId="4aeb12b3-491e-4017-b083-facbd678aeb0" providerId="ADAL" clId="{FD56D401-30A9-45D7-90DA-35B77A10441D}" dt="2025-03-11T14:02:36.957" v="5" actId="33553"/>
          <ac:spMkLst>
            <pc:docMk/>
            <pc:sldMk cId="2843189273" sldId="500"/>
            <ac:spMk id="7" creationId="{C484EBE5-E5BB-F23A-447B-A7AE790A84DB}"/>
          </ac:spMkLst>
        </pc:spChg>
      </pc:sldChg>
      <pc:sldChg chg="modSp mod">
        <pc:chgData name="Keene, Tanesha - Division of District Support" userId="4aeb12b3-491e-4017-b083-facbd678aeb0" providerId="ADAL" clId="{FD56D401-30A9-45D7-90DA-35B77A10441D}" dt="2025-03-11T14:02:38.630" v="6" actId="33553"/>
        <pc:sldMkLst>
          <pc:docMk/>
          <pc:sldMk cId="2679298985" sldId="501"/>
        </pc:sldMkLst>
        <pc:spChg chg="mod">
          <ac:chgData name="Keene, Tanesha - Division of District Support" userId="4aeb12b3-491e-4017-b083-facbd678aeb0" providerId="ADAL" clId="{FD56D401-30A9-45D7-90DA-35B77A10441D}" dt="2025-03-11T14:02:38.630" v="6" actId="33553"/>
          <ac:spMkLst>
            <pc:docMk/>
            <pc:sldMk cId="2679298985" sldId="501"/>
            <ac:spMk id="6" creationId="{83ACB4E1-C4C9-48D2-A5F6-E5438BA7E003}"/>
          </ac:spMkLst>
        </pc:spChg>
      </pc:sldChg>
      <pc:sldChg chg="modSp mod">
        <pc:chgData name="Keene, Tanesha - Division of District Support" userId="4aeb12b3-491e-4017-b083-facbd678aeb0" providerId="ADAL" clId="{FD56D401-30A9-45D7-90DA-35B77A10441D}" dt="2025-03-11T14:02:40.161" v="7" actId="33553"/>
        <pc:sldMkLst>
          <pc:docMk/>
          <pc:sldMk cId="1377406336" sldId="503"/>
        </pc:sldMkLst>
        <pc:spChg chg="mod">
          <ac:chgData name="Keene, Tanesha - Division of District Support" userId="4aeb12b3-491e-4017-b083-facbd678aeb0" providerId="ADAL" clId="{FD56D401-30A9-45D7-90DA-35B77A10441D}" dt="2025-03-11T14:02:40.161" v="7" actId="33553"/>
          <ac:spMkLst>
            <pc:docMk/>
            <pc:sldMk cId="1377406336" sldId="503"/>
            <ac:spMk id="6" creationId="{BB1329C0-E524-22FB-DAB9-61FBA679EACA}"/>
          </ac:spMkLst>
        </pc:spChg>
      </pc:sldChg>
      <pc:sldChg chg="modSp mod">
        <pc:chgData name="Keene, Tanesha - Division of District Support" userId="4aeb12b3-491e-4017-b083-facbd678aeb0" providerId="ADAL" clId="{FD56D401-30A9-45D7-90DA-35B77A10441D}" dt="2025-03-11T14:02:21.995" v="2" actId="33553"/>
        <pc:sldMkLst>
          <pc:docMk/>
          <pc:sldMk cId="3414187811" sldId="505"/>
        </pc:sldMkLst>
        <pc:spChg chg="mod">
          <ac:chgData name="Keene, Tanesha - Division of District Support" userId="4aeb12b3-491e-4017-b083-facbd678aeb0" providerId="ADAL" clId="{FD56D401-30A9-45D7-90DA-35B77A10441D}" dt="2025-03-11T14:02:21.995" v="2" actId="33553"/>
          <ac:spMkLst>
            <pc:docMk/>
            <pc:sldMk cId="3414187811" sldId="505"/>
            <ac:spMk id="3" creationId="{F62DB1FF-87EA-EC1E-EFE8-5E4EDF4FCA18}"/>
          </ac:spMkLst>
        </pc:spChg>
      </pc:sldChg>
      <pc:sldChg chg="modSp mod">
        <pc:chgData name="Keene, Tanesha - Division of District Support" userId="4aeb12b3-491e-4017-b083-facbd678aeb0" providerId="ADAL" clId="{FD56D401-30A9-45D7-90DA-35B77A10441D}" dt="2025-03-11T14:03:09.912" v="12" actId="33553"/>
        <pc:sldMkLst>
          <pc:docMk/>
          <pc:sldMk cId="796918657" sldId="506"/>
        </pc:sldMkLst>
        <pc:spChg chg="mod">
          <ac:chgData name="Keene, Tanesha - Division of District Support" userId="4aeb12b3-491e-4017-b083-facbd678aeb0" providerId="ADAL" clId="{FD56D401-30A9-45D7-90DA-35B77A10441D}" dt="2025-03-11T14:03:09.912" v="12" actId="33553"/>
          <ac:spMkLst>
            <pc:docMk/>
            <pc:sldMk cId="796918657" sldId="506"/>
            <ac:spMk id="5" creationId="{08B69685-C069-CAE3-2648-CB762241A907}"/>
          </ac:spMkLst>
        </pc:spChg>
      </pc:sldChg>
      <pc:sldChg chg="modSp mod">
        <pc:chgData name="Keene, Tanesha - Division of District Support" userId="4aeb12b3-491e-4017-b083-facbd678aeb0" providerId="ADAL" clId="{FD56D401-30A9-45D7-90DA-35B77A10441D}" dt="2025-03-11T14:02:55.362" v="10" actId="33553"/>
        <pc:sldMkLst>
          <pc:docMk/>
          <pc:sldMk cId="2540399897" sldId="507"/>
        </pc:sldMkLst>
        <pc:spChg chg="mod">
          <ac:chgData name="Keene, Tanesha - Division of District Support" userId="4aeb12b3-491e-4017-b083-facbd678aeb0" providerId="ADAL" clId="{FD56D401-30A9-45D7-90DA-35B77A10441D}" dt="2025-03-11T14:02:55.362" v="10" actId="33553"/>
          <ac:spMkLst>
            <pc:docMk/>
            <pc:sldMk cId="2540399897" sldId="507"/>
            <ac:spMk id="3" creationId="{D0F86F32-AE8B-DDAA-84A4-CA902AA373F7}"/>
          </ac:spMkLst>
        </pc:spChg>
      </pc:sldChg>
      <pc:sldChg chg="modSp mod">
        <pc:chgData name="Keene, Tanesha - Division of District Support" userId="4aeb12b3-491e-4017-b083-facbd678aeb0" providerId="ADAL" clId="{FD56D401-30A9-45D7-90DA-35B77A10441D}" dt="2025-03-11T14:03:20.385" v="18" actId="33553"/>
        <pc:sldMkLst>
          <pc:docMk/>
          <pc:sldMk cId="2615972107" sldId="508"/>
        </pc:sldMkLst>
        <pc:spChg chg="mod">
          <ac:chgData name="Keene, Tanesha - Division of District Support" userId="4aeb12b3-491e-4017-b083-facbd678aeb0" providerId="ADAL" clId="{FD56D401-30A9-45D7-90DA-35B77A10441D}" dt="2025-03-11T14:03:20.385" v="18" actId="33553"/>
          <ac:spMkLst>
            <pc:docMk/>
            <pc:sldMk cId="2615972107" sldId="508"/>
            <ac:spMk id="4" creationId="{775CC497-5C2B-914E-E030-5DDD5E4291B8}"/>
          </ac:spMkLst>
        </pc:spChg>
      </pc:sldChg>
      <pc:sldChg chg="modSp mod">
        <pc:chgData name="Keene, Tanesha - Division of District Support" userId="4aeb12b3-491e-4017-b083-facbd678aeb0" providerId="ADAL" clId="{FD56D401-30A9-45D7-90DA-35B77A10441D}" dt="2025-03-11T14:03:41.580" v="32" actId="33553"/>
        <pc:sldMkLst>
          <pc:docMk/>
          <pc:sldMk cId="3110340549" sldId="509"/>
        </pc:sldMkLst>
        <pc:spChg chg="mod">
          <ac:chgData name="Keene, Tanesha - Division of District Support" userId="4aeb12b3-491e-4017-b083-facbd678aeb0" providerId="ADAL" clId="{FD56D401-30A9-45D7-90DA-35B77A10441D}" dt="2025-03-11T14:03:41.580" v="32" actId="33553"/>
          <ac:spMkLst>
            <pc:docMk/>
            <pc:sldMk cId="3110340549" sldId="509"/>
            <ac:spMk id="6" creationId="{F7C0A487-B715-303B-03A2-258E6A10DE6D}"/>
          </ac:spMkLst>
        </pc:spChg>
      </pc:sldChg>
      <pc:sldChg chg="modSp mod">
        <pc:chgData name="Keene, Tanesha - Division of District Support" userId="4aeb12b3-491e-4017-b083-facbd678aeb0" providerId="ADAL" clId="{FD56D401-30A9-45D7-90DA-35B77A10441D}" dt="2025-03-11T14:03:44.366" v="34" actId="33553"/>
        <pc:sldMkLst>
          <pc:docMk/>
          <pc:sldMk cId="2593855103" sldId="510"/>
        </pc:sldMkLst>
        <pc:spChg chg="mod">
          <ac:chgData name="Keene, Tanesha - Division of District Support" userId="4aeb12b3-491e-4017-b083-facbd678aeb0" providerId="ADAL" clId="{FD56D401-30A9-45D7-90DA-35B77A10441D}" dt="2025-03-11T14:03:44.366" v="34" actId="33553"/>
          <ac:spMkLst>
            <pc:docMk/>
            <pc:sldMk cId="2593855103" sldId="510"/>
            <ac:spMk id="7" creationId="{D6BBEF38-F0D2-2EAF-54DB-0F9B9A7097B9}"/>
          </ac:spMkLst>
        </pc:spChg>
      </pc:sldChg>
      <pc:sldChg chg="modSp mod">
        <pc:chgData name="Keene, Tanesha - Division of District Support" userId="4aeb12b3-491e-4017-b083-facbd678aeb0" providerId="ADAL" clId="{FD56D401-30A9-45D7-90DA-35B77A10441D}" dt="2025-03-11T14:03:42.989" v="33" actId="33553"/>
        <pc:sldMkLst>
          <pc:docMk/>
          <pc:sldMk cId="725481001" sldId="511"/>
        </pc:sldMkLst>
        <pc:spChg chg="mod">
          <ac:chgData name="Keene, Tanesha - Division of District Support" userId="4aeb12b3-491e-4017-b083-facbd678aeb0" providerId="ADAL" clId="{FD56D401-30A9-45D7-90DA-35B77A10441D}" dt="2025-03-11T14:03:42.989" v="33" actId="33553"/>
          <ac:spMkLst>
            <pc:docMk/>
            <pc:sldMk cId="725481001" sldId="511"/>
            <ac:spMk id="6" creationId="{DD70FCDF-441B-AD7B-33AE-8475241ED6D0}"/>
          </ac:spMkLst>
        </pc:spChg>
      </pc:sldChg>
      <pc:sldChg chg="modSp mod">
        <pc:chgData name="Keene, Tanesha - Division of District Support" userId="4aeb12b3-491e-4017-b083-facbd678aeb0" providerId="ADAL" clId="{FD56D401-30A9-45D7-90DA-35B77A10441D}" dt="2025-03-11T14:03:07.647" v="11" actId="33553"/>
        <pc:sldMkLst>
          <pc:docMk/>
          <pc:sldMk cId="2940049076" sldId="512"/>
        </pc:sldMkLst>
        <pc:spChg chg="mod">
          <ac:chgData name="Keene, Tanesha - Division of District Support" userId="4aeb12b3-491e-4017-b083-facbd678aeb0" providerId="ADAL" clId="{FD56D401-30A9-45D7-90DA-35B77A10441D}" dt="2025-03-11T14:03:07.647" v="11" actId="33553"/>
          <ac:spMkLst>
            <pc:docMk/>
            <pc:sldMk cId="2940049076" sldId="512"/>
            <ac:spMk id="8" creationId="{E6B5BDA2-4B98-B92F-2E6E-455D05E8C256}"/>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8T12:31:11.00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19759 17863 16383 0 0,'3'0'0'0'0,"5"0"0"0"0,4 0 0 0 0,4 0 0 0 0,2 0 0 0 0,1 0 0 0 0,2 0 0 0 0,-1 0 0 0 0,1 0 0 0 0,0 0 0 0 0,-1 0 0 0 0,3 0 0 0 0,2 0 0 0 0,-1 0 0 0 0,-1 0 0 0 0,-1 0 0 0 0,0 0 0 0 0,-2 0 0 0 0,0 0 0 0 0,0 0 0 0 0,0 0 0 0 0,-1 0 0 0 0,1 0 0 0 0,-1 3 0 0 0,1 2 0 0 0,0-1 0 0 0,0-1 0 0 0,-1 0 0 0 0,1-2 0 0 0,0 0 0 0 0,0-1 0 0 0,-1 0 0 0 0,1 0 0 0 0,0 0 0 0 0,0 0 0 0 0,0 0 0 0 0,-1 0 0 0 0,1-1 0 0 0,0 1 0 0 0,0 0 0 0 0,0 0 0 0 0,-1 0 0 0 0,1 0 0 0 0,0 0 0 0 0,0 0 0 0 0,-1 0 0 0 0,1 0 0 0 0,0 0 0 0 0,0 0 0 0 0,0 0 0 0 0,-1 0 0 0 0,1 0 0 0 0,0 0 0 0 0,0 0 0 0 0,-1 0 0 0 0,1 0 0 0 0,0 0 0 0 0,0-3 0 0 0,0-1 0 0 0,-1-1 0 0 0,1 2 0 0 0,0 0 0 0 0,0 2 0 0 0,0 0 0 0 0,-1-3 0 0 0,1 0 0 0 0,0 0 0 0 0,0 1 0 0 0,-1 0 0 0 0,-2-1 0 0 0,-5-2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134E3-5A92-4945-AF13-00AFB5B5F523}"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D75F6-D19B-4E32-A0B5-5821F497CB47}" type="slidenum">
              <a:rPr lang="en-US" smtClean="0"/>
              <a:t>‹#›</a:t>
            </a:fld>
            <a:endParaRPr lang="en-US"/>
          </a:p>
        </p:txBody>
      </p:sp>
    </p:spTree>
    <p:extLst>
      <p:ext uri="{BB962C8B-B14F-4D97-AF65-F5344CB8AC3E}">
        <p14:creationId xmlns:p14="http://schemas.microsoft.com/office/powerpoint/2010/main" val="365175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8</a:t>
            </a:fld>
            <a:endParaRPr lang="en-US"/>
          </a:p>
        </p:txBody>
      </p:sp>
    </p:spTree>
    <p:extLst>
      <p:ext uri="{BB962C8B-B14F-4D97-AF65-F5344CB8AC3E}">
        <p14:creationId xmlns:p14="http://schemas.microsoft.com/office/powerpoint/2010/main" val="1213953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36</a:t>
            </a:fld>
            <a:endParaRPr lang="en-US"/>
          </a:p>
        </p:txBody>
      </p:sp>
    </p:spTree>
    <p:extLst>
      <p:ext uri="{BB962C8B-B14F-4D97-AF65-F5344CB8AC3E}">
        <p14:creationId xmlns:p14="http://schemas.microsoft.com/office/powerpoint/2010/main" val="2406771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37</a:t>
            </a:fld>
            <a:endParaRPr lang="en-US"/>
          </a:p>
        </p:txBody>
      </p:sp>
    </p:spTree>
    <p:extLst>
      <p:ext uri="{BB962C8B-B14F-4D97-AF65-F5344CB8AC3E}">
        <p14:creationId xmlns:p14="http://schemas.microsoft.com/office/powerpoint/2010/main" val="421825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38</a:t>
            </a:fld>
            <a:endParaRPr lang="en-US"/>
          </a:p>
        </p:txBody>
      </p:sp>
    </p:spTree>
    <p:extLst>
      <p:ext uri="{BB962C8B-B14F-4D97-AF65-F5344CB8AC3E}">
        <p14:creationId xmlns:p14="http://schemas.microsoft.com/office/powerpoint/2010/main" val="458426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39</a:t>
            </a:fld>
            <a:endParaRPr lang="en-US"/>
          </a:p>
        </p:txBody>
      </p:sp>
    </p:spTree>
    <p:extLst>
      <p:ext uri="{BB962C8B-B14F-4D97-AF65-F5344CB8AC3E}">
        <p14:creationId xmlns:p14="http://schemas.microsoft.com/office/powerpoint/2010/main" val="3716065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40</a:t>
            </a:fld>
            <a:endParaRPr lang="en-US"/>
          </a:p>
        </p:txBody>
      </p:sp>
    </p:spTree>
    <p:extLst>
      <p:ext uri="{BB962C8B-B14F-4D97-AF65-F5344CB8AC3E}">
        <p14:creationId xmlns:p14="http://schemas.microsoft.com/office/powerpoint/2010/main" val="2610157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41</a:t>
            </a:fld>
            <a:endParaRPr lang="en-US"/>
          </a:p>
        </p:txBody>
      </p:sp>
    </p:spTree>
    <p:extLst>
      <p:ext uri="{BB962C8B-B14F-4D97-AF65-F5344CB8AC3E}">
        <p14:creationId xmlns:p14="http://schemas.microsoft.com/office/powerpoint/2010/main" val="1101212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42</a:t>
            </a:fld>
            <a:endParaRPr lang="en-US"/>
          </a:p>
        </p:txBody>
      </p:sp>
    </p:spTree>
    <p:extLst>
      <p:ext uri="{BB962C8B-B14F-4D97-AF65-F5344CB8AC3E}">
        <p14:creationId xmlns:p14="http://schemas.microsoft.com/office/powerpoint/2010/main" val="480870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43</a:t>
            </a:fld>
            <a:endParaRPr lang="en-US"/>
          </a:p>
        </p:txBody>
      </p:sp>
    </p:spTree>
    <p:extLst>
      <p:ext uri="{BB962C8B-B14F-4D97-AF65-F5344CB8AC3E}">
        <p14:creationId xmlns:p14="http://schemas.microsoft.com/office/powerpoint/2010/main" val="3240901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44</a:t>
            </a:fld>
            <a:endParaRPr lang="en-US"/>
          </a:p>
        </p:txBody>
      </p:sp>
    </p:spTree>
    <p:extLst>
      <p:ext uri="{BB962C8B-B14F-4D97-AF65-F5344CB8AC3E}">
        <p14:creationId xmlns:p14="http://schemas.microsoft.com/office/powerpoint/2010/main" val="3165073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46</a:t>
            </a:fld>
            <a:endParaRPr lang="en-US"/>
          </a:p>
        </p:txBody>
      </p:sp>
    </p:spTree>
    <p:extLst>
      <p:ext uri="{BB962C8B-B14F-4D97-AF65-F5344CB8AC3E}">
        <p14:creationId xmlns:p14="http://schemas.microsoft.com/office/powerpoint/2010/main" val="80137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28</a:t>
            </a:fld>
            <a:endParaRPr lang="en-US"/>
          </a:p>
        </p:txBody>
      </p:sp>
    </p:spTree>
    <p:extLst>
      <p:ext uri="{BB962C8B-B14F-4D97-AF65-F5344CB8AC3E}">
        <p14:creationId xmlns:p14="http://schemas.microsoft.com/office/powerpoint/2010/main" val="3630754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47</a:t>
            </a:fld>
            <a:endParaRPr lang="en-US"/>
          </a:p>
        </p:txBody>
      </p:sp>
    </p:spTree>
    <p:extLst>
      <p:ext uri="{BB962C8B-B14F-4D97-AF65-F5344CB8AC3E}">
        <p14:creationId xmlns:p14="http://schemas.microsoft.com/office/powerpoint/2010/main" val="3123701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51</a:t>
            </a:fld>
            <a:endParaRPr lang="en-US"/>
          </a:p>
        </p:txBody>
      </p:sp>
    </p:spTree>
    <p:extLst>
      <p:ext uri="{BB962C8B-B14F-4D97-AF65-F5344CB8AC3E}">
        <p14:creationId xmlns:p14="http://schemas.microsoft.com/office/powerpoint/2010/main" val="745541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52</a:t>
            </a:fld>
            <a:endParaRPr lang="en-US"/>
          </a:p>
        </p:txBody>
      </p:sp>
    </p:spTree>
    <p:extLst>
      <p:ext uri="{BB962C8B-B14F-4D97-AF65-F5344CB8AC3E}">
        <p14:creationId xmlns:p14="http://schemas.microsoft.com/office/powerpoint/2010/main" val="3271453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53</a:t>
            </a:fld>
            <a:endParaRPr lang="en-US"/>
          </a:p>
        </p:txBody>
      </p:sp>
    </p:spTree>
    <p:extLst>
      <p:ext uri="{BB962C8B-B14F-4D97-AF65-F5344CB8AC3E}">
        <p14:creationId xmlns:p14="http://schemas.microsoft.com/office/powerpoint/2010/main" val="4093206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54</a:t>
            </a:fld>
            <a:endParaRPr lang="en-US"/>
          </a:p>
        </p:txBody>
      </p:sp>
    </p:spTree>
    <p:extLst>
      <p:ext uri="{BB962C8B-B14F-4D97-AF65-F5344CB8AC3E}">
        <p14:creationId xmlns:p14="http://schemas.microsoft.com/office/powerpoint/2010/main" val="4233513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55</a:t>
            </a:fld>
            <a:endParaRPr lang="en-US"/>
          </a:p>
        </p:txBody>
      </p:sp>
    </p:spTree>
    <p:extLst>
      <p:ext uri="{BB962C8B-B14F-4D97-AF65-F5344CB8AC3E}">
        <p14:creationId xmlns:p14="http://schemas.microsoft.com/office/powerpoint/2010/main" val="2053748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57</a:t>
            </a:fld>
            <a:endParaRPr lang="en-US"/>
          </a:p>
        </p:txBody>
      </p:sp>
    </p:spTree>
    <p:extLst>
      <p:ext uri="{BB962C8B-B14F-4D97-AF65-F5344CB8AC3E}">
        <p14:creationId xmlns:p14="http://schemas.microsoft.com/office/powerpoint/2010/main" val="3482716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58</a:t>
            </a:fld>
            <a:endParaRPr lang="en-US"/>
          </a:p>
        </p:txBody>
      </p:sp>
    </p:spTree>
    <p:extLst>
      <p:ext uri="{BB962C8B-B14F-4D97-AF65-F5344CB8AC3E}">
        <p14:creationId xmlns:p14="http://schemas.microsoft.com/office/powerpoint/2010/main" val="1572388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59</a:t>
            </a:fld>
            <a:endParaRPr lang="en-US"/>
          </a:p>
        </p:txBody>
      </p:sp>
    </p:spTree>
    <p:extLst>
      <p:ext uri="{BB962C8B-B14F-4D97-AF65-F5344CB8AC3E}">
        <p14:creationId xmlns:p14="http://schemas.microsoft.com/office/powerpoint/2010/main" val="1446908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60</a:t>
            </a:fld>
            <a:endParaRPr lang="en-US"/>
          </a:p>
        </p:txBody>
      </p:sp>
    </p:spTree>
    <p:extLst>
      <p:ext uri="{BB962C8B-B14F-4D97-AF65-F5344CB8AC3E}">
        <p14:creationId xmlns:p14="http://schemas.microsoft.com/office/powerpoint/2010/main" val="334376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29</a:t>
            </a:fld>
            <a:endParaRPr lang="en-US"/>
          </a:p>
        </p:txBody>
      </p:sp>
    </p:spTree>
    <p:extLst>
      <p:ext uri="{BB962C8B-B14F-4D97-AF65-F5344CB8AC3E}">
        <p14:creationId xmlns:p14="http://schemas.microsoft.com/office/powerpoint/2010/main" val="2182076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61</a:t>
            </a:fld>
            <a:endParaRPr lang="en-US"/>
          </a:p>
        </p:txBody>
      </p:sp>
    </p:spTree>
    <p:extLst>
      <p:ext uri="{BB962C8B-B14F-4D97-AF65-F5344CB8AC3E}">
        <p14:creationId xmlns:p14="http://schemas.microsoft.com/office/powerpoint/2010/main" val="21817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62</a:t>
            </a:fld>
            <a:endParaRPr lang="en-US"/>
          </a:p>
        </p:txBody>
      </p:sp>
    </p:spTree>
    <p:extLst>
      <p:ext uri="{BB962C8B-B14F-4D97-AF65-F5344CB8AC3E}">
        <p14:creationId xmlns:p14="http://schemas.microsoft.com/office/powerpoint/2010/main" val="3997344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64</a:t>
            </a:fld>
            <a:endParaRPr lang="en-US"/>
          </a:p>
        </p:txBody>
      </p:sp>
    </p:spTree>
    <p:extLst>
      <p:ext uri="{BB962C8B-B14F-4D97-AF65-F5344CB8AC3E}">
        <p14:creationId xmlns:p14="http://schemas.microsoft.com/office/powerpoint/2010/main" val="3177521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65</a:t>
            </a:fld>
            <a:endParaRPr lang="en-US"/>
          </a:p>
        </p:txBody>
      </p:sp>
    </p:spTree>
    <p:extLst>
      <p:ext uri="{BB962C8B-B14F-4D97-AF65-F5344CB8AC3E}">
        <p14:creationId xmlns:p14="http://schemas.microsoft.com/office/powerpoint/2010/main" val="3059113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70</a:t>
            </a:fld>
            <a:endParaRPr lang="en-US"/>
          </a:p>
        </p:txBody>
      </p:sp>
    </p:spTree>
    <p:extLst>
      <p:ext uri="{BB962C8B-B14F-4D97-AF65-F5344CB8AC3E}">
        <p14:creationId xmlns:p14="http://schemas.microsoft.com/office/powerpoint/2010/main" val="428432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71</a:t>
            </a:fld>
            <a:endParaRPr lang="en-US"/>
          </a:p>
        </p:txBody>
      </p:sp>
    </p:spTree>
    <p:extLst>
      <p:ext uri="{BB962C8B-B14F-4D97-AF65-F5344CB8AC3E}">
        <p14:creationId xmlns:p14="http://schemas.microsoft.com/office/powerpoint/2010/main" val="3132083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30</a:t>
            </a:fld>
            <a:endParaRPr lang="en-US"/>
          </a:p>
        </p:txBody>
      </p:sp>
    </p:spTree>
    <p:extLst>
      <p:ext uri="{BB962C8B-B14F-4D97-AF65-F5344CB8AC3E}">
        <p14:creationId xmlns:p14="http://schemas.microsoft.com/office/powerpoint/2010/main" val="329862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31</a:t>
            </a:fld>
            <a:endParaRPr lang="en-US"/>
          </a:p>
        </p:txBody>
      </p:sp>
    </p:spTree>
    <p:extLst>
      <p:ext uri="{BB962C8B-B14F-4D97-AF65-F5344CB8AC3E}">
        <p14:creationId xmlns:p14="http://schemas.microsoft.com/office/powerpoint/2010/main" val="4166024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32</a:t>
            </a:fld>
            <a:endParaRPr lang="en-US"/>
          </a:p>
        </p:txBody>
      </p:sp>
    </p:spTree>
    <p:extLst>
      <p:ext uri="{BB962C8B-B14F-4D97-AF65-F5344CB8AC3E}">
        <p14:creationId xmlns:p14="http://schemas.microsoft.com/office/powerpoint/2010/main" val="1734414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9D4F7-210A-A86B-356A-509EBCC0E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CAAA9-D262-DBC4-967D-05932993E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A2751-08A3-E2CB-17B6-759947D7CD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D82FAE-3ECB-309F-9CB9-E5F1C5F0E3DE}"/>
              </a:ext>
            </a:extLst>
          </p:cNvPr>
          <p:cNvSpPr>
            <a:spLocks noGrp="1"/>
          </p:cNvSpPr>
          <p:nvPr>
            <p:ph type="sldNum" sz="quarter" idx="5"/>
          </p:nvPr>
        </p:nvSpPr>
        <p:spPr/>
        <p:txBody>
          <a:bodyPr/>
          <a:lstStyle/>
          <a:p>
            <a:fld id="{521D75F6-D19B-4E32-A0B5-5821F497CB47}" type="slidenum">
              <a:rPr lang="en-US" smtClean="0"/>
              <a:t>33</a:t>
            </a:fld>
            <a:endParaRPr lang="en-US"/>
          </a:p>
        </p:txBody>
      </p:sp>
    </p:spTree>
    <p:extLst>
      <p:ext uri="{BB962C8B-B14F-4D97-AF65-F5344CB8AC3E}">
        <p14:creationId xmlns:p14="http://schemas.microsoft.com/office/powerpoint/2010/main" val="288478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34</a:t>
            </a:fld>
            <a:endParaRPr lang="en-US"/>
          </a:p>
        </p:txBody>
      </p:sp>
    </p:spTree>
    <p:extLst>
      <p:ext uri="{BB962C8B-B14F-4D97-AF65-F5344CB8AC3E}">
        <p14:creationId xmlns:p14="http://schemas.microsoft.com/office/powerpoint/2010/main" val="3398031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D75F6-D19B-4E32-A0B5-5821F497CB47}" type="slidenum">
              <a:rPr lang="en-US" smtClean="0"/>
              <a:t>35</a:t>
            </a:fld>
            <a:endParaRPr lang="en-US"/>
          </a:p>
        </p:txBody>
      </p:sp>
    </p:spTree>
    <p:extLst>
      <p:ext uri="{BB962C8B-B14F-4D97-AF65-F5344CB8AC3E}">
        <p14:creationId xmlns:p14="http://schemas.microsoft.com/office/powerpoint/2010/main" val="1366268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3/11/2025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3/11/2025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07210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3893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3/11/2025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519797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19417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07929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3/11/2025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656856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3/11/2025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395659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3/11/2025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96367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10580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88104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05975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3/11/2025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60967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3/11/2025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3/11/2025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3/11/2025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3/11/2025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3/11/2025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3/11/2025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3/11/2025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006595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hyperlink" Target="mailto:robbie.fletcher@education.ky.gov"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hyperlink" Target="mailto:chay.kinney@education.ky.gov"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hyperlink" Target="mailto:gary.leist@education.ky.gov" TargetMode="External"/><Relationship Id="rId2" Type="http://schemas.openxmlformats.org/officeDocument/2006/relationships/hyperlink" Target="mailto:greg.dunbar@education.ky.gov" TargetMode="External"/><Relationship Id="rId1" Type="http://schemas.openxmlformats.org/officeDocument/2006/relationships/slideLayout" Target="../slideLayouts/slideLayout6.xml"/><Relationship Id="rId4" Type="http://schemas.openxmlformats.org/officeDocument/2006/relationships/hyperlink" Target="mailto:marcus.highland@education.ky.gov"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mailto:teresa.hester@education.ky.gov" TargetMode="External"/><Relationship Id="rId2" Type="http://schemas.openxmlformats.org/officeDocument/2006/relationships/hyperlink" Target="mailto:john.gilbert@education.ky.gov" TargetMode="External"/><Relationship Id="rId1" Type="http://schemas.openxmlformats.org/officeDocument/2006/relationships/slideLayout" Target="../slideLayouts/slideLayout17.xml"/><Relationship Id="rId4" Type="http://schemas.openxmlformats.org/officeDocument/2006/relationships/hyperlink" Target="mailto:tanesha.keene@education.ky.gov"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2.png"/><Relationship Id="rId1" Type="http://schemas.openxmlformats.org/officeDocument/2006/relationships/slideLayout" Target="../slideLayouts/slideLayout23.xml"/><Relationship Id="rId4" Type="http://schemas.openxmlformats.org/officeDocument/2006/relationships/image" Target="../media/image410.png"/></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1645920" y="749560"/>
            <a:ext cx="10210800" cy="1681163"/>
          </a:xfrm>
        </p:spPr>
        <p:txBody>
          <a:bodyPr>
            <a:normAutofit/>
          </a:bodyPr>
          <a:lstStyle/>
          <a:p>
            <a:r>
              <a:rPr lang="en-US" sz="4400"/>
              <a:t>BG (Building &amp; Grounds) Forms 1-5  </a:t>
            </a:r>
            <a:br>
              <a:rPr lang="en-US" sz="4400"/>
            </a:br>
            <a:endParaRPr lang="en-US" sz="2800"/>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179320" y="2569323"/>
            <a:ext cx="9144000" cy="2002677"/>
          </a:xfrm>
        </p:spPr>
        <p:txBody>
          <a:bodyPr>
            <a:normAutofit/>
          </a:bodyPr>
          <a:lstStyle/>
          <a:p>
            <a:r>
              <a:rPr lang="en-US" dirty="0">
                <a:solidFill>
                  <a:srgbClr val="002060"/>
                </a:solidFill>
              </a:rPr>
              <a:t>Kentucky Department of Education (KDE)</a:t>
            </a:r>
          </a:p>
          <a:p>
            <a:r>
              <a:rPr lang="en-US" dirty="0">
                <a:solidFill>
                  <a:srgbClr val="002060"/>
                </a:solidFill>
              </a:rPr>
              <a:t>Office of Finance and Operations (OFO)</a:t>
            </a:r>
          </a:p>
          <a:p>
            <a:r>
              <a:rPr lang="en-US" dirty="0">
                <a:solidFill>
                  <a:srgbClr val="002060"/>
                </a:solidFill>
              </a:rPr>
              <a:t>Division of District Support (DDS)</a:t>
            </a:r>
          </a:p>
          <a:p>
            <a:r>
              <a:rPr lang="en-US" dirty="0">
                <a:solidFill>
                  <a:srgbClr val="002060"/>
                </a:solidFill>
              </a:rPr>
              <a:t>District Facilities Branch (DFB)</a:t>
            </a:r>
          </a:p>
        </p:txBody>
      </p:sp>
      <p:sp>
        <p:nvSpPr>
          <p:cNvPr id="4" name="Subtitle 2">
            <a:extLst>
              <a:ext uri="{FF2B5EF4-FFF2-40B4-BE49-F238E27FC236}">
                <a16:creationId xmlns:a16="http://schemas.microsoft.com/office/drawing/2014/main" id="{F3E465F9-A9D6-4556-981A-D34F2AE49706}"/>
              </a:ext>
            </a:extLst>
          </p:cNvPr>
          <p:cNvSpPr txBox="1">
            <a:spLocks/>
          </p:cNvSpPr>
          <p:nvPr/>
        </p:nvSpPr>
        <p:spPr>
          <a:xfrm>
            <a:off x="4337304" y="4572000"/>
            <a:ext cx="4828032" cy="81381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778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02649"/>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02649"/>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rgbClr val="002060"/>
                </a:solidFill>
              </a:rPr>
              <a:t>Kentucky School Plant Managers Association (KSPMA) - March 18, 2025 </a:t>
            </a:r>
          </a:p>
        </p:txBody>
      </p:sp>
    </p:spTree>
    <p:extLst>
      <p:ext uri="{BB962C8B-B14F-4D97-AF65-F5344CB8AC3E}">
        <p14:creationId xmlns:p14="http://schemas.microsoft.com/office/powerpoint/2010/main" val="1841133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B80369C-2EC8-C4C1-B629-4049B9DC8C7F}"/>
              </a:ext>
            </a:extLst>
          </p:cNvPr>
          <p:cNvSpPr>
            <a:spLocks noGrp="1"/>
          </p:cNvSpPr>
          <p:nvPr>
            <p:ph idx="1"/>
          </p:nvPr>
        </p:nvSpPr>
        <p:spPr/>
        <p:txBody>
          <a:bodyPr vert="horz" lIns="91440" tIns="45720" rIns="91440" bIns="45720" rtlCol="0" anchor="t">
            <a:normAutofit/>
          </a:bodyPr>
          <a:lstStyle/>
          <a:p>
            <a:r>
              <a:rPr lang="en-US" b="1" u="sng" dirty="0">
                <a:solidFill>
                  <a:srgbClr val="002060"/>
                </a:solidFill>
              </a:rPr>
              <a:t>FACPAC</a:t>
            </a:r>
            <a:r>
              <a:rPr lang="en-US" dirty="0">
                <a:solidFill>
                  <a:srgbClr val="002060"/>
                </a:solidFill>
              </a:rPr>
              <a:t> is the </a:t>
            </a:r>
            <a:r>
              <a:rPr lang="en-US" b="1" u="sng" dirty="0">
                <a:solidFill>
                  <a:srgbClr val="002060"/>
                </a:solidFill>
              </a:rPr>
              <a:t>FAC</a:t>
            </a:r>
            <a:r>
              <a:rPr lang="en-US" dirty="0">
                <a:solidFill>
                  <a:srgbClr val="002060"/>
                </a:solidFill>
              </a:rPr>
              <a:t>ilities </a:t>
            </a:r>
            <a:r>
              <a:rPr lang="en-US" b="1" u="sng" dirty="0">
                <a:solidFill>
                  <a:srgbClr val="002060"/>
                </a:solidFill>
              </a:rPr>
              <a:t>P</a:t>
            </a:r>
            <a:r>
              <a:rPr lang="en-US" dirty="0">
                <a:solidFill>
                  <a:srgbClr val="002060"/>
                </a:solidFill>
              </a:rPr>
              <a:t>lanning </a:t>
            </a:r>
            <a:r>
              <a:rPr lang="en-US" b="1" u="sng" dirty="0">
                <a:solidFill>
                  <a:srgbClr val="002060"/>
                </a:solidFill>
              </a:rPr>
              <a:t>A</a:t>
            </a:r>
            <a:r>
              <a:rPr lang="en-US" dirty="0">
                <a:solidFill>
                  <a:srgbClr val="002060"/>
                </a:solidFill>
              </a:rPr>
              <a:t>nd </a:t>
            </a:r>
            <a:r>
              <a:rPr lang="en-US" b="1" u="sng" dirty="0">
                <a:solidFill>
                  <a:srgbClr val="002060"/>
                </a:solidFill>
              </a:rPr>
              <a:t>C</a:t>
            </a:r>
            <a:r>
              <a:rPr lang="en-US" dirty="0">
                <a:solidFill>
                  <a:srgbClr val="002060"/>
                </a:solidFill>
              </a:rPr>
              <a:t>onstruction software application used in the SharePoint system where local districts (and third-party vendors) may formally submit </a:t>
            </a:r>
            <a:r>
              <a:rPr lang="en-US" u="sng" dirty="0">
                <a:solidFill>
                  <a:srgbClr val="002060"/>
                </a:solidFill>
              </a:rPr>
              <a:t>property, design and construction-related materials</a:t>
            </a:r>
            <a:r>
              <a:rPr lang="en-US" dirty="0">
                <a:solidFill>
                  <a:srgbClr val="002060"/>
                </a:solidFill>
              </a:rPr>
              <a:t> to KDE's District Facilities Branch (DFB) for reviews and assistance. Local districts create Building and Grounds (BG) projects to report to KDE for showing evidence meeting District Facilities Planning (DFP) Needs and reporting corresponding financial allocations to defined capital construction and property projects as approved by your local board. </a:t>
            </a:r>
          </a:p>
          <a:p>
            <a:endParaRPr lang="en-US" dirty="0">
              <a:solidFill>
                <a:srgbClr val="000000"/>
              </a:solidFill>
            </a:endParaRPr>
          </a:p>
          <a:p>
            <a:endParaRPr lang="en-US" dirty="0"/>
          </a:p>
        </p:txBody>
      </p:sp>
      <p:sp>
        <p:nvSpPr>
          <p:cNvPr id="7" name="Title 6">
            <a:extLst>
              <a:ext uri="{FF2B5EF4-FFF2-40B4-BE49-F238E27FC236}">
                <a16:creationId xmlns:a16="http://schemas.microsoft.com/office/drawing/2014/main" id="{7070ED70-757B-7CAD-3A40-1F60730D13E6}"/>
              </a:ext>
            </a:extLst>
          </p:cNvPr>
          <p:cNvSpPr>
            <a:spLocks noGrp="1"/>
          </p:cNvSpPr>
          <p:nvPr>
            <p:ph type="title"/>
          </p:nvPr>
        </p:nvSpPr>
        <p:spPr/>
        <p:txBody>
          <a:bodyPr/>
          <a:lstStyle/>
          <a:p>
            <a:r>
              <a:rPr lang="en-US" dirty="0">
                <a:solidFill>
                  <a:srgbClr val="002060"/>
                </a:solidFill>
              </a:rPr>
              <a:t>Defining FACPAC </a:t>
            </a:r>
            <a:r>
              <a:rPr lang="en-US" sz="2800" dirty="0">
                <a:solidFill>
                  <a:srgbClr val="002060"/>
                </a:solidFill>
              </a:rPr>
              <a:t>(and other acronymic definers)</a:t>
            </a:r>
          </a:p>
        </p:txBody>
      </p:sp>
    </p:spTree>
    <p:extLst>
      <p:ext uri="{BB962C8B-B14F-4D97-AF65-F5344CB8AC3E}">
        <p14:creationId xmlns:p14="http://schemas.microsoft.com/office/powerpoint/2010/main" val="230409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E226-F012-5A04-2659-9B37805E5103}"/>
              </a:ext>
            </a:extLst>
          </p:cNvPr>
          <p:cNvSpPr>
            <a:spLocks noGrp="1"/>
          </p:cNvSpPr>
          <p:nvPr>
            <p:ph type="title"/>
          </p:nvPr>
        </p:nvSpPr>
        <p:spPr>
          <a:xfrm>
            <a:off x="838199" y="365125"/>
            <a:ext cx="10783529" cy="1325563"/>
          </a:xfrm>
        </p:spPr>
        <p:txBody>
          <a:bodyPr/>
          <a:lstStyle/>
          <a:p>
            <a:r>
              <a:rPr lang="en-US" dirty="0">
                <a:solidFill>
                  <a:srgbClr val="002060"/>
                </a:solidFill>
              </a:rPr>
              <a:t>Defining FACPAC </a:t>
            </a:r>
            <a:r>
              <a:rPr lang="en-US" sz="2800" dirty="0">
                <a:solidFill>
                  <a:srgbClr val="002060"/>
                </a:solidFill>
              </a:rPr>
              <a:t>(other points of interest)</a:t>
            </a:r>
            <a:r>
              <a:rPr lang="en-US" dirty="0">
                <a:solidFill>
                  <a:srgbClr val="002060"/>
                </a:solidFill>
              </a:rPr>
              <a:t> </a:t>
            </a:r>
            <a:endParaRPr lang="en-US" sz="1800" dirty="0">
              <a:solidFill>
                <a:srgbClr val="002060"/>
              </a:solidFill>
            </a:endParaRPr>
          </a:p>
        </p:txBody>
      </p:sp>
      <p:sp>
        <p:nvSpPr>
          <p:cNvPr id="3" name="Content Placeholder 2">
            <a:extLst>
              <a:ext uri="{FF2B5EF4-FFF2-40B4-BE49-F238E27FC236}">
                <a16:creationId xmlns:a16="http://schemas.microsoft.com/office/drawing/2014/main" id="{CFF721FC-6C40-401D-C008-8D34C7969311}"/>
              </a:ext>
            </a:extLst>
          </p:cNvPr>
          <p:cNvSpPr>
            <a:spLocks noGrp="1"/>
          </p:cNvSpPr>
          <p:nvPr>
            <p:ph idx="1"/>
          </p:nvPr>
        </p:nvSpPr>
        <p:spPr>
          <a:xfrm>
            <a:off x="838200" y="1825625"/>
            <a:ext cx="10515600" cy="3827643"/>
          </a:xfrm>
        </p:spPr>
        <p:txBody>
          <a:bodyPr vert="horz" lIns="91440" tIns="45720" rIns="91440" bIns="45720" rtlCol="0" anchor="t">
            <a:normAutofit lnSpcReduction="10000"/>
          </a:bodyPr>
          <a:lstStyle/>
          <a:p>
            <a:r>
              <a:rPr lang="en-US" sz="2400" dirty="0">
                <a:solidFill>
                  <a:srgbClr val="002060"/>
                </a:solidFill>
                <a:effectLst/>
                <a:latin typeface="Calibri"/>
                <a:ea typeface="Calibri"/>
                <a:cs typeface="Calibri"/>
              </a:rPr>
              <a:t>FACPAC </a:t>
            </a:r>
            <a:r>
              <a:rPr lang="en-US" sz="2400" b="1" dirty="0">
                <a:solidFill>
                  <a:srgbClr val="002060"/>
                </a:solidFill>
                <a:latin typeface="Calibri"/>
                <a:ea typeface="Calibri"/>
                <a:cs typeface="Calibri"/>
              </a:rPr>
              <a:t>access</a:t>
            </a:r>
            <a:r>
              <a:rPr lang="en-US" sz="2400" dirty="0">
                <a:solidFill>
                  <a:srgbClr val="002060"/>
                </a:solidFill>
                <a:latin typeface="Calibri"/>
                <a:ea typeface="Calibri"/>
                <a:cs typeface="Calibri"/>
              </a:rPr>
              <a:t> is granted based on requests received from districts &amp; third-party groups to KDE through FACPAC Support. </a:t>
            </a:r>
          </a:p>
          <a:p>
            <a:pPr lvl="1">
              <a:buFont typeface="Courier New" panose="020B0604020202020204" pitchFamily="34" charset="0"/>
              <a:buChar char="o"/>
            </a:pPr>
            <a:r>
              <a:rPr lang="en-US" sz="2000" dirty="0">
                <a:solidFill>
                  <a:srgbClr val="002060"/>
                </a:solidFill>
                <a:latin typeface="Calibri"/>
                <a:ea typeface="Calibri"/>
                <a:cs typeface="Calibri"/>
              </a:rPr>
              <a:t>It is important to provide individual roles when requesting this access. District roles include the superintendent, finance officer, facility director and their assigned staff. Third party roles include architects, construction managers, fiscal agents, qualified providers and their assigned staff. District may select vendors preloaded in the system for access to projects. Contact Tanesha Keene if you have issues with access. </a:t>
            </a:r>
          </a:p>
          <a:p>
            <a:r>
              <a:rPr lang="en-US" sz="2400" dirty="0">
                <a:solidFill>
                  <a:srgbClr val="002060"/>
                </a:solidFill>
                <a:latin typeface="Calibri"/>
                <a:ea typeface="Times New Roman" panose="02020603050405020304" pitchFamily="18" charset="0"/>
                <a:cs typeface="Calibri"/>
              </a:rPr>
              <a:t>FACPAC as an application in SharePoint,</a:t>
            </a:r>
            <a:r>
              <a:rPr lang="en-US" sz="2400" dirty="0">
                <a:solidFill>
                  <a:srgbClr val="002060"/>
                </a:solidFill>
                <a:effectLst/>
                <a:latin typeface="Calibri"/>
                <a:ea typeface="Times New Roman" panose="02020603050405020304" pitchFamily="18" charset="0"/>
                <a:cs typeface="Calibri"/>
              </a:rPr>
              <a:t> provides districts and their third-party design professionals with online data entry forms</a:t>
            </a:r>
            <a:r>
              <a:rPr lang="en-US" sz="2400" dirty="0">
                <a:solidFill>
                  <a:srgbClr val="002060"/>
                </a:solidFill>
                <a:latin typeface="Calibri"/>
                <a:ea typeface="Times New Roman" panose="02020603050405020304" pitchFamily="18" charset="0"/>
                <a:cs typeface="Calibri"/>
              </a:rPr>
              <a:t> for construction projects such as</a:t>
            </a:r>
            <a:r>
              <a:rPr lang="en-US" sz="2400" dirty="0">
                <a:solidFill>
                  <a:srgbClr val="002060"/>
                </a:solidFill>
                <a:effectLst/>
                <a:latin typeface="Calibri"/>
                <a:ea typeface="Times New Roman" panose="02020603050405020304" pitchFamily="18" charset="0"/>
                <a:cs typeface="Calibri"/>
              </a:rPr>
              <a:t>:</a:t>
            </a:r>
            <a:r>
              <a:rPr lang="en-US" sz="2400" dirty="0">
                <a:solidFill>
                  <a:srgbClr val="002060"/>
                </a:solidFill>
                <a:latin typeface="Calibri"/>
                <a:ea typeface="Times New Roman" panose="02020603050405020304" pitchFamily="18" charset="0"/>
                <a:cs typeface="Calibri"/>
              </a:rPr>
              <a:t> </a:t>
            </a:r>
            <a:endParaRPr lang="en-US" sz="2400" dirty="0">
              <a:solidFill>
                <a:srgbClr val="002060"/>
              </a:solidFill>
              <a:latin typeface="Times New Roman"/>
              <a:ea typeface="Calibri"/>
              <a:cs typeface="Calibri"/>
            </a:endParaRPr>
          </a:p>
          <a:p>
            <a:pPr lvl="1">
              <a:buFont typeface="Courier New" panose="020B0604020202020204" pitchFamily="34" charset="0"/>
              <a:buChar char="o"/>
            </a:pPr>
            <a:r>
              <a:rPr lang="en-US" sz="2000" dirty="0">
                <a:solidFill>
                  <a:srgbClr val="002060"/>
                </a:solidFill>
                <a:effectLst/>
                <a:latin typeface="Calibri"/>
                <a:ea typeface="Times New Roman" panose="02020603050405020304" pitchFamily="18" charset="0"/>
                <a:cs typeface="Calibri"/>
              </a:rPr>
              <a:t>BG-1 Project Application, </a:t>
            </a:r>
            <a:r>
              <a:rPr lang="en-US" sz="2000" dirty="0">
                <a:solidFill>
                  <a:srgbClr val="002060"/>
                </a:solidFill>
                <a:latin typeface="Calibri"/>
                <a:ea typeface="Times New Roman" panose="02020603050405020304" pitchFamily="18" charset="0"/>
                <a:cs typeface="Calibri"/>
              </a:rPr>
              <a:t>Contract, Contract</a:t>
            </a:r>
            <a:r>
              <a:rPr lang="en-US" sz="2000" dirty="0">
                <a:solidFill>
                  <a:srgbClr val="002060"/>
                </a:solidFill>
                <a:effectLst/>
                <a:latin typeface="Calibri"/>
                <a:ea typeface="Times New Roman" panose="02020603050405020304" pitchFamily="18" charset="0"/>
                <a:cs typeface="Calibri"/>
              </a:rPr>
              <a:t> Summary, Purchase </a:t>
            </a:r>
            <a:r>
              <a:rPr lang="en-US" sz="2000" dirty="0">
                <a:solidFill>
                  <a:srgbClr val="002060"/>
                </a:solidFill>
                <a:latin typeface="Calibri"/>
                <a:ea typeface="Times New Roman" panose="02020603050405020304" pitchFamily="18" charset="0"/>
                <a:cs typeface="Calibri"/>
              </a:rPr>
              <a:t>Orders</a:t>
            </a:r>
            <a:r>
              <a:rPr lang="en-US" sz="2000" dirty="0">
                <a:solidFill>
                  <a:srgbClr val="002060"/>
                </a:solidFill>
                <a:effectLst/>
                <a:latin typeface="Calibri"/>
                <a:ea typeface="Times New Roman" panose="02020603050405020304" pitchFamily="18" charset="0"/>
                <a:cs typeface="Calibri"/>
              </a:rPr>
              <a:t>,</a:t>
            </a:r>
            <a:r>
              <a:rPr lang="en-US" sz="2000" dirty="0">
                <a:solidFill>
                  <a:srgbClr val="002060"/>
                </a:solidFill>
                <a:latin typeface="Calibri"/>
                <a:ea typeface="Times New Roman" panose="02020603050405020304" pitchFamily="18" charset="0"/>
                <a:cs typeface="Calibri"/>
              </a:rPr>
              <a:t> Purchase Order Summary,</a:t>
            </a:r>
            <a:r>
              <a:rPr lang="en-US" sz="2000" dirty="0">
                <a:solidFill>
                  <a:srgbClr val="002060"/>
                </a:solidFill>
                <a:effectLst/>
                <a:latin typeface="Calibri"/>
                <a:ea typeface="Times New Roman" panose="02020603050405020304" pitchFamily="18" charset="0"/>
                <a:cs typeface="Calibri"/>
              </a:rPr>
              <a:t> Change </a:t>
            </a:r>
            <a:r>
              <a:rPr lang="en-US" sz="2000" dirty="0">
                <a:solidFill>
                  <a:srgbClr val="002060"/>
                </a:solidFill>
                <a:latin typeface="Calibri"/>
                <a:ea typeface="Times New Roman" panose="02020603050405020304" pitchFamily="18" charset="0"/>
                <a:cs typeface="Calibri"/>
              </a:rPr>
              <a:t>Orders</a:t>
            </a:r>
            <a:r>
              <a:rPr lang="en-US" sz="2000" dirty="0">
                <a:solidFill>
                  <a:srgbClr val="002060"/>
                </a:solidFill>
                <a:effectLst/>
                <a:latin typeface="Calibri"/>
                <a:ea typeface="Times New Roman" panose="02020603050405020304" pitchFamily="18" charset="0"/>
                <a:cs typeface="Calibri"/>
              </a:rPr>
              <a:t>, BG-4 Contract Close-Out and BG-5 Project Close-Out</a:t>
            </a:r>
            <a:r>
              <a:rPr lang="en-US" sz="2000" dirty="0">
                <a:solidFill>
                  <a:srgbClr val="002060"/>
                </a:solidFill>
                <a:latin typeface="Calibri"/>
                <a:ea typeface="Times New Roman" panose="02020603050405020304" pitchFamily="18" charset="0"/>
                <a:cs typeface="Calibri"/>
              </a:rPr>
              <a:t> forms and</a:t>
            </a:r>
            <a:r>
              <a:rPr lang="en-US" sz="2000" dirty="0">
                <a:latin typeface="Calibri"/>
                <a:ea typeface="Times New Roman" panose="02020603050405020304" pitchFamily="18" charset="0"/>
                <a:cs typeface="Calibri"/>
              </a:rPr>
              <a:t> data</a:t>
            </a:r>
            <a:r>
              <a:rPr lang="en-US" sz="2000" dirty="0">
                <a:effectLst/>
                <a:latin typeface="Calibri"/>
                <a:ea typeface="Times New Roman" panose="02020603050405020304" pitchFamily="18" charset="0"/>
                <a:cs typeface="Calibri"/>
              </a:rPr>
              <a:t>.</a:t>
            </a:r>
            <a:r>
              <a:rPr lang="en-US" sz="2000" dirty="0">
                <a:latin typeface="Calibri"/>
                <a:ea typeface="Times New Roman" panose="02020603050405020304" pitchFamily="18" charset="0"/>
                <a:cs typeface="Calibri"/>
              </a:rPr>
              <a:t> </a:t>
            </a:r>
            <a:endParaRPr lang="en-US" sz="2000" dirty="0">
              <a:latin typeface="Times New Roman"/>
              <a:ea typeface="Calibri"/>
              <a:cs typeface="Calibri"/>
            </a:endParaRPr>
          </a:p>
        </p:txBody>
      </p:sp>
    </p:spTree>
    <p:extLst>
      <p:ext uri="{BB962C8B-B14F-4D97-AF65-F5344CB8AC3E}">
        <p14:creationId xmlns:p14="http://schemas.microsoft.com/office/powerpoint/2010/main" val="399253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E226-F012-5A04-2659-9B37805E5103}"/>
              </a:ext>
            </a:extLst>
          </p:cNvPr>
          <p:cNvSpPr>
            <a:spLocks noGrp="1"/>
          </p:cNvSpPr>
          <p:nvPr>
            <p:ph type="title"/>
          </p:nvPr>
        </p:nvSpPr>
        <p:spPr>
          <a:xfrm>
            <a:off x="838199" y="365125"/>
            <a:ext cx="10783529" cy="1325563"/>
          </a:xfrm>
        </p:spPr>
        <p:txBody>
          <a:bodyPr/>
          <a:lstStyle/>
          <a:p>
            <a:r>
              <a:rPr lang="en-US" dirty="0">
                <a:solidFill>
                  <a:srgbClr val="102649"/>
                </a:solidFill>
              </a:rPr>
              <a:t>Defining FACPAC </a:t>
            </a:r>
            <a:r>
              <a:rPr lang="en-US" sz="2800" dirty="0">
                <a:solidFill>
                  <a:srgbClr val="102649"/>
                </a:solidFill>
              </a:rPr>
              <a:t>(other points of interest continued)</a:t>
            </a:r>
            <a:r>
              <a:rPr lang="en-US" dirty="0">
                <a:solidFill>
                  <a:srgbClr val="102649"/>
                </a:solidFill>
              </a:rPr>
              <a:t> </a:t>
            </a:r>
            <a:endParaRPr lang="en-US" sz="1800" dirty="0">
              <a:solidFill>
                <a:srgbClr val="102649"/>
              </a:solidFill>
            </a:endParaRPr>
          </a:p>
        </p:txBody>
      </p:sp>
      <p:sp>
        <p:nvSpPr>
          <p:cNvPr id="3" name="Content Placeholder 2">
            <a:extLst>
              <a:ext uri="{FF2B5EF4-FFF2-40B4-BE49-F238E27FC236}">
                <a16:creationId xmlns:a16="http://schemas.microsoft.com/office/drawing/2014/main" id="{CFF721FC-6C40-401D-C008-8D34C7969311}"/>
              </a:ext>
            </a:extLst>
          </p:cNvPr>
          <p:cNvSpPr>
            <a:spLocks noGrp="1"/>
          </p:cNvSpPr>
          <p:nvPr>
            <p:ph idx="1"/>
          </p:nvPr>
        </p:nvSpPr>
        <p:spPr>
          <a:xfrm>
            <a:off x="838200" y="1825625"/>
            <a:ext cx="10515600" cy="3258439"/>
          </a:xfrm>
        </p:spPr>
        <p:txBody>
          <a:bodyPr vert="horz" lIns="91440" tIns="45720" rIns="91440" bIns="45720" rtlCol="0" anchor="t">
            <a:normAutofit lnSpcReduction="10000"/>
          </a:bodyPr>
          <a:lstStyle/>
          <a:p>
            <a:r>
              <a:rPr lang="en-US" sz="2400" dirty="0">
                <a:solidFill>
                  <a:srgbClr val="002060"/>
                </a:solidFill>
                <a:latin typeface="Calibri"/>
                <a:ea typeface="Calibri"/>
                <a:cs typeface="Calibri"/>
              </a:rPr>
              <a:t>Your FACPAC (SharePoint) homepage is also a place to upload (</a:t>
            </a:r>
            <a:r>
              <a:rPr lang="en-US" sz="2400" i="1" dirty="0">
                <a:solidFill>
                  <a:srgbClr val="002060"/>
                </a:solidFill>
                <a:latin typeface="Calibri"/>
                <a:ea typeface="Calibri"/>
                <a:cs typeface="Calibri"/>
              </a:rPr>
              <a:t>as an option to HB678 </a:t>
            </a:r>
            <a:r>
              <a:rPr lang="en-US" sz="1400" i="1" dirty="0">
                <a:solidFill>
                  <a:srgbClr val="002060"/>
                </a:solidFill>
                <a:latin typeface="Calibri"/>
                <a:ea typeface="Calibri"/>
                <a:cs typeface="Calibri"/>
              </a:rPr>
              <a:t>(2022)</a:t>
            </a:r>
            <a:r>
              <a:rPr lang="en-US" sz="2400" i="1" dirty="0">
                <a:solidFill>
                  <a:srgbClr val="002060"/>
                </a:solidFill>
                <a:latin typeface="Calibri"/>
                <a:ea typeface="Calibri"/>
                <a:cs typeface="Calibri"/>
              </a:rPr>
              <a:t>/HB727</a:t>
            </a:r>
            <a:r>
              <a:rPr lang="en-US" sz="1600" i="1" dirty="0">
                <a:solidFill>
                  <a:srgbClr val="002060"/>
                </a:solidFill>
                <a:latin typeface="Calibri"/>
                <a:ea typeface="Calibri"/>
                <a:cs typeface="Calibri"/>
              </a:rPr>
              <a:t>(2024)</a:t>
            </a:r>
            <a:r>
              <a:rPr lang="en-US" sz="2400" i="1" dirty="0">
                <a:solidFill>
                  <a:srgbClr val="002060"/>
                </a:solidFill>
                <a:latin typeface="Calibri"/>
                <a:ea typeface="Calibri"/>
                <a:cs typeface="Calibri"/>
              </a:rPr>
              <a:t> districts)</a:t>
            </a:r>
            <a:r>
              <a:rPr lang="en-US" sz="2400" dirty="0">
                <a:solidFill>
                  <a:srgbClr val="002060"/>
                </a:solidFill>
                <a:latin typeface="Calibri"/>
                <a:ea typeface="Calibri"/>
                <a:cs typeface="Calibri"/>
              </a:rPr>
              <a:t> </a:t>
            </a:r>
            <a:r>
              <a:rPr lang="en-US" sz="2400" b="1" dirty="0">
                <a:solidFill>
                  <a:srgbClr val="002060"/>
                </a:solidFill>
                <a:latin typeface="Calibri"/>
                <a:ea typeface="Calibri"/>
                <a:cs typeface="Calibri"/>
              </a:rPr>
              <a:t>design-related materials.</a:t>
            </a:r>
            <a:r>
              <a:rPr lang="en-US" sz="2400" dirty="0">
                <a:solidFill>
                  <a:srgbClr val="002060"/>
                </a:solidFill>
                <a:latin typeface="Calibri"/>
                <a:ea typeface="Calibri"/>
                <a:cs typeface="Calibri"/>
              </a:rPr>
              <a:t> </a:t>
            </a:r>
          </a:p>
          <a:p>
            <a:pPr lvl="1">
              <a:buFont typeface="Courier New" panose="020B0604020202020204" pitchFamily="34" charset="0"/>
              <a:buChar char="o"/>
            </a:pPr>
            <a:r>
              <a:rPr lang="en-US" sz="2000" dirty="0">
                <a:solidFill>
                  <a:srgbClr val="002060"/>
                </a:solidFill>
                <a:latin typeface="Calibri"/>
                <a:ea typeface="Calibri"/>
                <a:cs typeface="Calibri"/>
              </a:rPr>
              <a:t>Examples: Design drawings, project manuals, BG-2, BG-3, design professional agreements, and construction manager agreements.  </a:t>
            </a:r>
          </a:p>
          <a:p>
            <a:r>
              <a:rPr lang="en-US" sz="2400" dirty="0">
                <a:solidFill>
                  <a:srgbClr val="002060"/>
                </a:solidFill>
                <a:latin typeface="Calibri"/>
                <a:ea typeface="Times New Roman" panose="02020603050405020304" pitchFamily="18" charset="0"/>
                <a:cs typeface="Calibri"/>
              </a:rPr>
              <a:t>FACPAC (SharePoint) is also used for creating projects and uploading information through My Document Submissions for </a:t>
            </a:r>
            <a:r>
              <a:rPr lang="en-US" sz="2400" b="1" dirty="0">
                <a:solidFill>
                  <a:srgbClr val="002060"/>
                </a:solidFill>
                <a:latin typeface="Calibri"/>
                <a:ea typeface="Times New Roman" panose="02020603050405020304" pitchFamily="18" charset="0"/>
                <a:cs typeface="Calibri"/>
              </a:rPr>
              <a:t>property</a:t>
            </a:r>
            <a:r>
              <a:rPr lang="en-US" sz="2400" dirty="0">
                <a:solidFill>
                  <a:srgbClr val="002060"/>
                </a:solidFill>
                <a:latin typeface="Calibri"/>
                <a:ea typeface="Times New Roman" panose="02020603050405020304" pitchFamily="18" charset="0"/>
                <a:cs typeface="Calibri"/>
              </a:rPr>
              <a:t> related materials.</a:t>
            </a:r>
          </a:p>
          <a:p>
            <a:pPr lvl="1">
              <a:buFont typeface="Courier New" panose="02070309020205020404" pitchFamily="49" charset="0"/>
              <a:buChar char="o"/>
            </a:pPr>
            <a:r>
              <a:rPr lang="en-US" sz="2000" b="1" dirty="0">
                <a:solidFill>
                  <a:srgbClr val="002060"/>
                </a:solidFill>
                <a:latin typeface="Calibri"/>
                <a:ea typeface="Calibri"/>
                <a:cs typeface="Calibri"/>
              </a:rPr>
              <a:t>Acquisitions and Dispositions are now both processed in FACPAC. Contact your KDE Project Manager for all property disposal projects.</a:t>
            </a:r>
            <a:endParaRPr lang="en-US" sz="2000" b="1" dirty="0">
              <a:solidFill>
                <a:srgbClr val="002060"/>
              </a:solidFill>
              <a:latin typeface="Times New Roman"/>
              <a:ea typeface="Calibri"/>
              <a:cs typeface="Calibri"/>
            </a:endParaRPr>
          </a:p>
          <a:p>
            <a:pPr lvl="1">
              <a:buFont typeface="Courier New" panose="020B0604020202020204" pitchFamily="34" charset="0"/>
              <a:buChar char="o"/>
            </a:pPr>
            <a:r>
              <a:rPr lang="en-US" sz="2000" dirty="0">
                <a:solidFill>
                  <a:srgbClr val="002060"/>
                </a:solidFill>
                <a:latin typeface="Calibri"/>
                <a:ea typeface="Times New Roman" panose="02020603050405020304" pitchFamily="18" charset="0"/>
                <a:cs typeface="Calibri"/>
              </a:rPr>
              <a:t>Examples: Fee simple title, title insurance, surveys, environmental assessments, appraisals, etc. This includes final submittals of executed deeds for acquisition and disposition.  </a:t>
            </a:r>
            <a:endParaRPr lang="en-US" sz="2000" dirty="0">
              <a:solidFill>
                <a:srgbClr val="002060"/>
              </a:solidFill>
              <a:latin typeface="Times New Roman"/>
              <a:ea typeface="Calibri"/>
              <a:cs typeface="Calibri"/>
            </a:endParaRPr>
          </a:p>
        </p:txBody>
      </p:sp>
    </p:spTree>
    <p:extLst>
      <p:ext uri="{BB962C8B-B14F-4D97-AF65-F5344CB8AC3E}">
        <p14:creationId xmlns:p14="http://schemas.microsoft.com/office/powerpoint/2010/main" val="1748391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0F93FD9-E857-2B2D-782D-03E9080AA880}"/>
              </a:ext>
            </a:extLst>
          </p:cNvPr>
          <p:cNvSpPr txBox="1">
            <a:spLocks noGrp="1"/>
          </p:cNvSpPr>
          <p:nvPr>
            <p:ph type="title" idx="4294967295"/>
          </p:nvPr>
        </p:nvSpPr>
        <p:spPr>
          <a:xfrm>
            <a:off x="570271" y="245807"/>
            <a:ext cx="1131692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FACPAC Homepage - User Guide</a:t>
            </a:r>
          </a:p>
        </p:txBody>
      </p:sp>
      <p:sp>
        <p:nvSpPr>
          <p:cNvPr id="5" name="Content Placeholder 2">
            <a:extLst>
              <a:ext uri="{FF2B5EF4-FFF2-40B4-BE49-F238E27FC236}">
                <a16:creationId xmlns:a16="http://schemas.microsoft.com/office/drawing/2014/main" id="{751BCE7B-1297-A456-CFC2-00D2F08510F7}"/>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pic>
        <p:nvPicPr>
          <p:cNvPr id="7" name="Picture 6" descr="A screenshot of a computer&#10;&#10;Description automatically generated">
            <a:extLst>
              <a:ext uri="{FF2B5EF4-FFF2-40B4-BE49-F238E27FC236}">
                <a16:creationId xmlns:a16="http://schemas.microsoft.com/office/drawing/2014/main" id="{8B060D75-E886-21CE-004D-6BAB7DD76FD5}"/>
              </a:ext>
            </a:extLst>
          </p:cNvPr>
          <p:cNvPicPr>
            <a:picLocks noChangeAspect="1"/>
          </p:cNvPicPr>
          <p:nvPr/>
        </p:nvPicPr>
        <p:blipFill>
          <a:blip r:embed="rId2"/>
          <a:stretch>
            <a:fillRect/>
          </a:stretch>
        </p:blipFill>
        <p:spPr>
          <a:xfrm>
            <a:off x="780637" y="1253331"/>
            <a:ext cx="10573163" cy="4434844"/>
          </a:xfrm>
          <a:prstGeom prst="rect">
            <a:avLst/>
          </a:prstGeom>
        </p:spPr>
      </p:pic>
      <p:sp>
        <p:nvSpPr>
          <p:cNvPr id="9" name="Rectangle 8">
            <a:extLst>
              <a:ext uri="{FF2B5EF4-FFF2-40B4-BE49-F238E27FC236}">
                <a16:creationId xmlns:a16="http://schemas.microsoft.com/office/drawing/2014/main" id="{AFD5FAE8-B302-3AB1-574B-0A170BF35A48}"/>
              </a:ext>
            </a:extLst>
          </p:cNvPr>
          <p:cNvSpPr/>
          <p:nvPr/>
        </p:nvSpPr>
        <p:spPr>
          <a:xfrm>
            <a:off x="782588" y="3168985"/>
            <a:ext cx="1384852" cy="205408"/>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7BA3508-F7D0-147E-AD61-3B72D38EBAAD}"/>
              </a:ext>
            </a:extLst>
          </p:cNvPr>
          <p:cNvSpPr/>
          <p:nvPr/>
        </p:nvSpPr>
        <p:spPr>
          <a:xfrm>
            <a:off x="76668" y="3079960"/>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2060"/>
                </a:solidFill>
              </a:ln>
              <a:solidFill>
                <a:srgbClr val="102649"/>
              </a:solidFill>
            </a:endParaRPr>
          </a:p>
        </p:txBody>
      </p:sp>
      <p:sp>
        <p:nvSpPr>
          <p:cNvPr id="4" name="TextBox 3">
            <a:extLst>
              <a:ext uri="{FF2B5EF4-FFF2-40B4-BE49-F238E27FC236}">
                <a16:creationId xmlns:a16="http://schemas.microsoft.com/office/drawing/2014/main" id="{52E24C7F-B043-7FC7-F6FC-74C2CAA195F3}"/>
              </a:ext>
            </a:extLst>
          </p:cNvPr>
          <p:cNvSpPr txBox="1"/>
          <p:nvPr/>
        </p:nvSpPr>
        <p:spPr>
          <a:xfrm>
            <a:off x="679157" y="5675694"/>
            <a:ext cx="3810547" cy="338554"/>
          </a:xfrm>
          <a:prstGeom prst="rect">
            <a:avLst/>
          </a:prstGeom>
          <a:noFill/>
        </p:spPr>
        <p:txBody>
          <a:bodyPr wrap="square" lIns="91440" tIns="45720" rIns="91440" bIns="45720" rtlCol="0" anchor="t">
            <a:spAutoFit/>
          </a:bodyPr>
          <a:lstStyle/>
          <a:p>
            <a:r>
              <a:rPr lang="en-US" sz="1600" dirty="0">
                <a:solidFill>
                  <a:srgbClr val="102649"/>
                </a:solidFill>
              </a:rPr>
              <a:t>Image: District’s FACPAC homepage</a:t>
            </a:r>
          </a:p>
        </p:txBody>
      </p:sp>
    </p:spTree>
    <p:extLst>
      <p:ext uri="{BB962C8B-B14F-4D97-AF65-F5344CB8AC3E}">
        <p14:creationId xmlns:p14="http://schemas.microsoft.com/office/powerpoint/2010/main" val="2044384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0F93FD9-E857-2B2D-782D-03E9080AA880}"/>
              </a:ext>
            </a:extLst>
          </p:cNvPr>
          <p:cNvSpPr txBox="1">
            <a:spLocks noGrp="1"/>
          </p:cNvSpPr>
          <p:nvPr>
            <p:ph type="title" idx="4294967295"/>
          </p:nvPr>
        </p:nvSpPr>
        <p:spPr>
          <a:xfrm>
            <a:off x="570271" y="245807"/>
            <a:ext cx="1131692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FACPAC Homepage – FACPAC Support</a:t>
            </a:r>
          </a:p>
        </p:txBody>
      </p:sp>
      <p:sp>
        <p:nvSpPr>
          <p:cNvPr id="5" name="Content Placeholder 2">
            <a:extLst>
              <a:ext uri="{FF2B5EF4-FFF2-40B4-BE49-F238E27FC236}">
                <a16:creationId xmlns:a16="http://schemas.microsoft.com/office/drawing/2014/main" id="{751BCE7B-1297-A456-CFC2-00D2F08510F7}"/>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pic>
        <p:nvPicPr>
          <p:cNvPr id="7" name="Picture 6" descr="A screenshot of a computer&#10;&#10;Description automatically generated">
            <a:extLst>
              <a:ext uri="{FF2B5EF4-FFF2-40B4-BE49-F238E27FC236}">
                <a16:creationId xmlns:a16="http://schemas.microsoft.com/office/drawing/2014/main" id="{8B060D75-E886-21CE-004D-6BAB7DD76FD5}"/>
              </a:ext>
            </a:extLst>
          </p:cNvPr>
          <p:cNvPicPr>
            <a:picLocks noChangeAspect="1"/>
          </p:cNvPicPr>
          <p:nvPr/>
        </p:nvPicPr>
        <p:blipFill>
          <a:blip r:embed="rId2"/>
          <a:stretch>
            <a:fillRect/>
          </a:stretch>
        </p:blipFill>
        <p:spPr>
          <a:xfrm>
            <a:off x="780637" y="1253331"/>
            <a:ext cx="10573163" cy="4434844"/>
          </a:xfrm>
          <a:prstGeom prst="rect">
            <a:avLst/>
          </a:prstGeom>
        </p:spPr>
      </p:pic>
      <p:sp>
        <p:nvSpPr>
          <p:cNvPr id="9" name="Rectangle 8">
            <a:extLst>
              <a:ext uri="{FF2B5EF4-FFF2-40B4-BE49-F238E27FC236}">
                <a16:creationId xmlns:a16="http://schemas.microsoft.com/office/drawing/2014/main" id="{AFD5FAE8-B302-3AB1-574B-0A170BF35A48}"/>
              </a:ext>
            </a:extLst>
          </p:cNvPr>
          <p:cNvSpPr/>
          <p:nvPr/>
        </p:nvSpPr>
        <p:spPr>
          <a:xfrm>
            <a:off x="782588" y="3370961"/>
            <a:ext cx="1384852" cy="205408"/>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7BA3508-F7D0-147E-AD61-3B72D38EBAAD}"/>
              </a:ext>
            </a:extLst>
          </p:cNvPr>
          <p:cNvSpPr/>
          <p:nvPr/>
        </p:nvSpPr>
        <p:spPr>
          <a:xfrm>
            <a:off x="54710" y="3272783"/>
            <a:ext cx="624447" cy="383458"/>
          </a:xfrm>
          <a:prstGeom prst="rightArrow">
            <a:avLst/>
          </a:prstGeom>
          <a:solidFill>
            <a:srgbClr val="102649"/>
          </a:solidFill>
          <a:ln>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29B88A5-866E-8A15-7FBE-AE66A39C4F88}"/>
              </a:ext>
            </a:extLst>
          </p:cNvPr>
          <p:cNvSpPr txBox="1"/>
          <p:nvPr/>
        </p:nvSpPr>
        <p:spPr>
          <a:xfrm>
            <a:off x="679157" y="5675694"/>
            <a:ext cx="3810547" cy="338554"/>
          </a:xfrm>
          <a:prstGeom prst="rect">
            <a:avLst/>
          </a:prstGeom>
          <a:noFill/>
        </p:spPr>
        <p:txBody>
          <a:bodyPr wrap="square" lIns="91440" tIns="45720" rIns="91440" bIns="45720" rtlCol="0" anchor="t">
            <a:spAutoFit/>
          </a:bodyPr>
          <a:lstStyle/>
          <a:p>
            <a:r>
              <a:rPr lang="en-US" sz="1600" dirty="0">
                <a:solidFill>
                  <a:srgbClr val="102649"/>
                </a:solidFill>
              </a:rPr>
              <a:t>Image: District’s FACPAC homepage</a:t>
            </a:r>
          </a:p>
        </p:txBody>
      </p:sp>
    </p:spTree>
    <p:extLst>
      <p:ext uri="{BB962C8B-B14F-4D97-AF65-F5344CB8AC3E}">
        <p14:creationId xmlns:p14="http://schemas.microsoft.com/office/powerpoint/2010/main" val="3420984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0BF60-4354-B8FE-387F-AF3055DC8A7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62DB1FF-87EA-EC1E-EFE8-5E4EDF4FCA18}"/>
              </a:ext>
            </a:extLst>
          </p:cNvPr>
          <p:cNvSpPr txBox="1">
            <a:spLocks noGrp="1"/>
          </p:cNvSpPr>
          <p:nvPr>
            <p:ph type="title" idx="4294967295"/>
          </p:nvPr>
        </p:nvSpPr>
        <p:spPr>
          <a:xfrm>
            <a:off x="570271" y="245807"/>
            <a:ext cx="1131692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My Document Submissions - Upload Documents</a:t>
            </a:r>
          </a:p>
        </p:txBody>
      </p:sp>
      <p:sp>
        <p:nvSpPr>
          <p:cNvPr id="5" name="Content Placeholder 2">
            <a:extLst>
              <a:ext uri="{FF2B5EF4-FFF2-40B4-BE49-F238E27FC236}">
                <a16:creationId xmlns:a16="http://schemas.microsoft.com/office/drawing/2014/main" id="{C0E0C328-1460-5142-E2C4-F879AE68A92F}"/>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pic>
        <p:nvPicPr>
          <p:cNvPr id="7" name="Picture 6" descr="A screenshot of a computer&#10;&#10;Description automatically generated">
            <a:extLst>
              <a:ext uri="{FF2B5EF4-FFF2-40B4-BE49-F238E27FC236}">
                <a16:creationId xmlns:a16="http://schemas.microsoft.com/office/drawing/2014/main" id="{D75141F7-F9D7-6B03-3816-AFE64695A4C7}"/>
              </a:ext>
            </a:extLst>
          </p:cNvPr>
          <p:cNvPicPr>
            <a:picLocks noChangeAspect="1"/>
          </p:cNvPicPr>
          <p:nvPr/>
        </p:nvPicPr>
        <p:blipFill>
          <a:blip r:embed="rId2"/>
          <a:stretch>
            <a:fillRect/>
          </a:stretch>
        </p:blipFill>
        <p:spPr>
          <a:xfrm>
            <a:off x="780637" y="1253331"/>
            <a:ext cx="10573163" cy="4434844"/>
          </a:xfrm>
          <a:prstGeom prst="rect">
            <a:avLst/>
          </a:prstGeom>
        </p:spPr>
      </p:pic>
      <p:sp>
        <p:nvSpPr>
          <p:cNvPr id="9" name="Rectangle 8">
            <a:extLst>
              <a:ext uri="{FF2B5EF4-FFF2-40B4-BE49-F238E27FC236}">
                <a16:creationId xmlns:a16="http://schemas.microsoft.com/office/drawing/2014/main" id="{74E6EDF6-F4D1-60E9-C470-84132E4C3FA0}"/>
              </a:ext>
            </a:extLst>
          </p:cNvPr>
          <p:cNvSpPr/>
          <p:nvPr/>
        </p:nvSpPr>
        <p:spPr>
          <a:xfrm>
            <a:off x="6798129" y="3738829"/>
            <a:ext cx="2798041" cy="1114245"/>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EB0D1BB-19F8-5102-A89D-EC90D5DB995B}"/>
              </a:ext>
            </a:extLst>
          </p:cNvPr>
          <p:cNvSpPr/>
          <p:nvPr/>
        </p:nvSpPr>
        <p:spPr>
          <a:xfrm>
            <a:off x="6100420" y="4569004"/>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68C715-5A2B-6E8F-2DFF-9B651366F24C}"/>
              </a:ext>
            </a:extLst>
          </p:cNvPr>
          <p:cNvSpPr txBox="1"/>
          <p:nvPr/>
        </p:nvSpPr>
        <p:spPr>
          <a:xfrm>
            <a:off x="679157" y="5675694"/>
            <a:ext cx="3810547" cy="584775"/>
          </a:xfrm>
          <a:prstGeom prst="rect">
            <a:avLst/>
          </a:prstGeom>
          <a:noFill/>
        </p:spPr>
        <p:txBody>
          <a:bodyPr wrap="square" lIns="91440" tIns="45720" rIns="91440" bIns="45720" rtlCol="0" anchor="t">
            <a:spAutoFit/>
          </a:bodyPr>
          <a:lstStyle/>
          <a:p>
            <a:r>
              <a:rPr lang="en-US" sz="1600" dirty="0">
                <a:solidFill>
                  <a:srgbClr val="002060"/>
                </a:solidFill>
              </a:rPr>
              <a:t>Image: District’s FACPAC homepage </a:t>
            </a:r>
          </a:p>
          <a:p>
            <a:r>
              <a:rPr lang="en-US" sz="1600" b="1" dirty="0">
                <a:solidFill>
                  <a:srgbClr val="002060"/>
                </a:solidFill>
              </a:rPr>
              <a:t>Discussed in later slides</a:t>
            </a:r>
          </a:p>
        </p:txBody>
      </p:sp>
    </p:spTree>
    <p:extLst>
      <p:ext uri="{BB962C8B-B14F-4D97-AF65-F5344CB8AC3E}">
        <p14:creationId xmlns:p14="http://schemas.microsoft.com/office/powerpoint/2010/main" val="3414187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769598-6BEF-0168-D3AC-8FDA93443315}"/>
              </a:ext>
            </a:extLst>
          </p:cNvPr>
          <p:cNvSpPr txBox="1">
            <a:spLocks noGrp="1"/>
          </p:cNvSpPr>
          <p:nvPr>
            <p:ph type="title" idx="4294967295"/>
          </p:nvPr>
        </p:nvSpPr>
        <p:spPr>
          <a:xfrm>
            <a:off x="570271" y="245807"/>
            <a:ext cx="1131692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FACPAC Homepage - Create Project</a:t>
            </a:r>
          </a:p>
        </p:txBody>
      </p:sp>
      <p:sp>
        <p:nvSpPr>
          <p:cNvPr id="5" name="Content Placeholder 2">
            <a:extLst>
              <a:ext uri="{FF2B5EF4-FFF2-40B4-BE49-F238E27FC236}">
                <a16:creationId xmlns:a16="http://schemas.microsoft.com/office/drawing/2014/main" id="{469F4910-6222-4D90-A84F-45C21503BF7D}"/>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pic>
        <p:nvPicPr>
          <p:cNvPr id="7" name="Picture 6" descr="A screenshot of a computer&#10;&#10;Description automatically generated">
            <a:extLst>
              <a:ext uri="{FF2B5EF4-FFF2-40B4-BE49-F238E27FC236}">
                <a16:creationId xmlns:a16="http://schemas.microsoft.com/office/drawing/2014/main" id="{82474DD9-0CA1-DFCC-8797-B6A82D9AA750}"/>
              </a:ext>
            </a:extLst>
          </p:cNvPr>
          <p:cNvPicPr>
            <a:picLocks noChangeAspect="1"/>
          </p:cNvPicPr>
          <p:nvPr/>
        </p:nvPicPr>
        <p:blipFill>
          <a:blip r:embed="rId2"/>
          <a:stretch>
            <a:fillRect/>
          </a:stretch>
        </p:blipFill>
        <p:spPr>
          <a:xfrm>
            <a:off x="780637" y="1240850"/>
            <a:ext cx="10573163" cy="4434844"/>
          </a:xfrm>
          <a:prstGeom prst="rect">
            <a:avLst/>
          </a:prstGeom>
        </p:spPr>
      </p:pic>
      <p:sp>
        <p:nvSpPr>
          <p:cNvPr id="9" name="Rectangle 8">
            <a:extLst>
              <a:ext uri="{FF2B5EF4-FFF2-40B4-BE49-F238E27FC236}">
                <a16:creationId xmlns:a16="http://schemas.microsoft.com/office/drawing/2014/main" id="{BCB68A52-2A0A-E305-9AFF-2A2A08B2F693}"/>
              </a:ext>
            </a:extLst>
          </p:cNvPr>
          <p:cNvSpPr/>
          <p:nvPr/>
        </p:nvSpPr>
        <p:spPr>
          <a:xfrm>
            <a:off x="5056415" y="3738829"/>
            <a:ext cx="1457738" cy="311424"/>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A056A11-9904-ED61-24FD-A327E440E861}"/>
              </a:ext>
            </a:extLst>
          </p:cNvPr>
          <p:cNvSpPr/>
          <p:nvPr/>
        </p:nvSpPr>
        <p:spPr>
          <a:xfrm>
            <a:off x="4326785" y="3738829"/>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3E51E3-AB54-8C01-2139-9F76EE326BC5}"/>
              </a:ext>
            </a:extLst>
          </p:cNvPr>
          <p:cNvSpPr txBox="1"/>
          <p:nvPr/>
        </p:nvSpPr>
        <p:spPr>
          <a:xfrm>
            <a:off x="679157" y="5675694"/>
            <a:ext cx="3810547" cy="338554"/>
          </a:xfrm>
          <a:prstGeom prst="rect">
            <a:avLst/>
          </a:prstGeom>
          <a:noFill/>
        </p:spPr>
        <p:txBody>
          <a:bodyPr wrap="square" lIns="91440" tIns="45720" rIns="91440" bIns="45720" rtlCol="0" anchor="t">
            <a:spAutoFit/>
          </a:bodyPr>
          <a:lstStyle/>
          <a:p>
            <a:r>
              <a:rPr lang="en-US" sz="1600" dirty="0">
                <a:solidFill>
                  <a:srgbClr val="102649"/>
                </a:solidFill>
              </a:rPr>
              <a:t>Image: District’s FACPAC homepage</a:t>
            </a:r>
          </a:p>
        </p:txBody>
      </p:sp>
    </p:spTree>
    <p:extLst>
      <p:ext uri="{BB962C8B-B14F-4D97-AF65-F5344CB8AC3E}">
        <p14:creationId xmlns:p14="http://schemas.microsoft.com/office/powerpoint/2010/main" val="343011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0E32D-FFBC-3955-43AA-7025F6E89530}"/>
              </a:ext>
            </a:extLst>
          </p:cNvPr>
          <p:cNvPicPr>
            <a:picLocks noChangeAspect="1"/>
          </p:cNvPicPr>
          <p:nvPr/>
        </p:nvPicPr>
        <p:blipFill>
          <a:blip r:embed="rId2"/>
          <a:stretch>
            <a:fillRect/>
          </a:stretch>
        </p:blipFill>
        <p:spPr>
          <a:xfrm>
            <a:off x="329345" y="317264"/>
            <a:ext cx="7148923" cy="6059247"/>
          </a:xfrm>
          <a:prstGeom prst="rect">
            <a:avLst/>
          </a:prstGeom>
          <a:effectLst/>
        </p:spPr>
      </p:pic>
      <p:pic>
        <p:nvPicPr>
          <p:cNvPr id="8" name="Picture 7">
            <a:extLst>
              <a:ext uri="{FF2B5EF4-FFF2-40B4-BE49-F238E27FC236}">
                <a16:creationId xmlns:a16="http://schemas.microsoft.com/office/drawing/2014/main" id="{8BF5CE60-D1F0-5AF7-AD45-C04AB9765AE6}"/>
              </a:ext>
            </a:extLst>
          </p:cNvPr>
          <p:cNvPicPr>
            <a:picLocks noChangeAspect="1"/>
          </p:cNvPicPr>
          <p:nvPr/>
        </p:nvPicPr>
        <p:blipFill>
          <a:blip r:embed="rId3"/>
          <a:stretch>
            <a:fillRect/>
          </a:stretch>
        </p:blipFill>
        <p:spPr>
          <a:xfrm>
            <a:off x="3810279" y="895945"/>
            <a:ext cx="1834409" cy="445618"/>
          </a:xfrm>
          <a:prstGeom prst="rect">
            <a:avLst/>
          </a:prstGeom>
        </p:spPr>
      </p:pic>
      <p:sp>
        <p:nvSpPr>
          <p:cNvPr id="4" name="Rectangle 3">
            <a:extLst>
              <a:ext uri="{FF2B5EF4-FFF2-40B4-BE49-F238E27FC236}">
                <a16:creationId xmlns:a16="http://schemas.microsoft.com/office/drawing/2014/main" id="{D0E6D59C-96D3-266C-D533-DD02AD1197E7}"/>
              </a:ext>
            </a:extLst>
          </p:cNvPr>
          <p:cNvSpPr/>
          <p:nvPr/>
        </p:nvSpPr>
        <p:spPr>
          <a:xfrm>
            <a:off x="502776" y="892805"/>
            <a:ext cx="2541063" cy="522580"/>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A6F851EC-7637-5C73-12B2-3AB6F95F2A02}"/>
              </a:ext>
            </a:extLst>
          </p:cNvPr>
          <p:cNvSpPr/>
          <p:nvPr/>
        </p:nvSpPr>
        <p:spPr>
          <a:xfrm rot="10800000">
            <a:off x="3148243" y="837860"/>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A027EE-5A68-B54D-4486-2B877532F448}"/>
              </a:ext>
            </a:extLst>
          </p:cNvPr>
          <p:cNvSpPr txBox="1"/>
          <p:nvPr/>
        </p:nvSpPr>
        <p:spPr>
          <a:xfrm>
            <a:off x="329345" y="6291513"/>
            <a:ext cx="3767167" cy="338554"/>
          </a:xfrm>
          <a:prstGeom prst="rect">
            <a:avLst/>
          </a:prstGeom>
          <a:noFill/>
        </p:spPr>
        <p:txBody>
          <a:bodyPr wrap="square" lIns="91440" tIns="45720" rIns="91440" bIns="45720" rtlCol="0" anchor="t">
            <a:spAutoFit/>
          </a:bodyPr>
          <a:lstStyle/>
          <a:p>
            <a:r>
              <a:rPr lang="en-US" sz="1600" dirty="0">
                <a:solidFill>
                  <a:srgbClr val="102649"/>
                </a:solidFill>
              </a:rPr>
              <a:t>Image: FACPAC Project Form page</a:t>
            </a:r>
          </a:p>
        </p:txBody>
      </p:sp>
      <p:sp>
        <p:nvSpPr>
          <p:cNvPr id="2" name="Subtitle 2">
            <a:extLst>
              <a:ext uri="{FF2B5EF4-FFF2-40B4-BE49-F238E27FC236}">
                <a16:creationId xmlns:a16="http://schemas.microsoft.com/office/drawing/2014/main" id="{A1F603ED-C7EB-15DA-A252-EDDBA6F44E35}"/>
              </a:ext>
            </a:extLst>
          </p:cNvPr>
          <p:cNvSpPr txBox="1">
            <a:spLocks noGrp="1"/>
          </p:cNvSpPr>
          <p:nvPr>
            <p:ph type="title" idx="4294967295"/>
          </p:nvPr>
        </p:nvSpPr>
        <p:spPr>
          <a:xfrm>
            <a:off x="7735955" y="314878"/>
            <a:ext cx="4128053" cy="58620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100" b="0" i="0" u="none" strike="noStrike" kern="100" cap="none" spc="0" normalizeH="0" baseline="0" noProof="0" dirty="0">
                <a:ln>
                  <a:noFill/>
                </a:ln>
                <a:solidFill>
                  <a:srgbClr val="102649"/>
                </a:solidFill>
                <a:effectLst/>
                <a:uLnTx/>
                <a:uFillTx/>
                <a:latin typeface="Calibri"/>
                <a:ea typeface="Calibri"/>
                <a:cs typeface="Times New Roman"/>
              </a:rPr>
              <a:t> </a:t>
            </a:r>
            <a:r>
              <a:rPr kumimoji="0" lang="en-US" sz="2100" b="1" i="0" u="none" strike="noStrike" kern="100" cap="none" spc="0" normalizeH="0" baseline="0" noProof="0" dirty="0">
                <a:ln>
                  <a:noFill/>
                </a:ln>
                <a:solidFill>
                  <a:srgbClr val="102649"/>
                </a:solidFill>
                <a:effectLst/>
                <a:uLnTx/>
                <a:uFillTx/>
                <a:latin typeface="Calibri"/>
                <a:ea typeface="Calibri"/>
                <a:cs typeface="Times New Roman"/>
              </a:rPr>
              <a:t>Each project created is identified by the BG number and the title. </a:t>
            </a:r>
            <a:endParaRPr kumimoji="0" lang="en-US" sz="2100" b="1" i="0" u="none" strike="noStrike" kern="100" cap="none" spc="0" normalizeH="0" baseline="0" noProof="0" dirty="0">
              <a:ln>
                <a:noFill/>
              </a:ln>
              <a:solidFill>
                <a:srgbClr val="102649"/>
              </a:solidFill>
              <a:effectLst/>
              <a:uLnTx/>
              <a:uFillTx/>
              <a:latin typeface="Calibri"/>
              <a:ea typeface="Calibri"/>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r>
              <a:rPr kumimoji="0" lang="en-US" sz="2100" b="0" i="0" u="sng" strike="noStrike" kern="100" cap="none" spc="0" normalizeH="0" baseline="0" noProof="0" dirty="0">
                <a:ln>
                  <a:noFill/>
                </a:ln>
                <a:solidFill>
                  <a:schemeClr val="bg2">
                    <a:lumMod val="50000"/>
                  </a:schemeClr>
                </a:solidFill>
                <a:effectLst/>
                <a:uLnTx/>
                <a:uFillTx/>
                <a:latin typeface="Calibri"/>
                <a:ea typeface="Calibri"/>
                <a:cs typeface="Times New Roman"/>
              </a:rPr>
              <a:t>Title</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is generic at the time it is created "</a:t>
            </a:r>
            <a:r>
              <a:rPr kumimoji="0" lang="en-US" sz="2100" b="0" i="1" u="none" strike="noStrike" kern="100" cap="none" spc="0" normalizeH="0" baseline="0" noProof="0" dirty="0">
                <a:ln>
                  <a:noFill/>
                </a:ln>
                <a:solidFill>
                  <a:schemeClr val="bg2">
                    <a:lumMod val="50000"/>
                  </a:schemeClr>
                </a:solidFill>
                <a:effectLst/>
                <a:uLnTx/>
                <a:uFillTx/>
                <a:latin typeface="Calibri"/>
                <a:ea typeface="Calibri"/>
                <a:cs typeface="Times New Roman"/>
              </a:rPr>
              <a:t>New Project YYYMMDDTTTTSS.</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endParaRPr kumimoji="0" lang="en-US" sz="2100" b="0" i="1" u="sng" strike="noStrike" kern="100" cap="none" spc="0" normalizeH="0" baseline="0" noProof="0" dirty="0">
              <a:ln>
                <a:noFill/>
              </a:ln>
              <a:solidFill>
                <a:schemeClr val="bg2">
                  <a:lumMod val="50000"/>
                </a:schemeClr>
              </a:solidFill>
              <a:effectLst/>
              <a:uLnTx/>
              <a:uFillTx/>
              <a:latin typeface="Calibri"/>
              <a:ea typeface="Calibri"/>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sng" strike="noStrike" kern="100" cap="none" spc="0" normalizeH="0" baseline="0" noProof="0" dirty="0">
                <a:ln>
                  <a:noFill/>
                </a:ln>
                <a:solidFill>
                  <a:schemeClr val="bg2">
                    <a:lumMod val="50000"/>
                  </a:schemeClr>
                </a:solidFill>
                <a:effectLst/>
                <a:uLnTx/>
                <a:uFillTx/>
                <a:latin typeface="Calibri"/>
                <a:ea typeface="Calibri"/>
                <a:cs typeface="Times New Roman"/>
              </a:rPr>
              <a:t>CHANGE TITLE TO DESCRIBE THE PROJECT.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BG number is automated.</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Project Type provides two choices:</a:t>
            </a:r>
            <a:endParaRPr kumimoji="0" lang="en-US" sz="24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Construction</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Property</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1"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Third Party Group</a:t>
            </a:r>
            <a:endParaRPr kumimoji="0" lang="en-US" sz="24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Add/Remove primary vendor assisting with design / construction</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p:txBody>
      </p:sp>
    </p:spTree>
    <p:extLst>
      <p:ext uri="{BB962C8B-B14F-4D97-AF65-F5344CB8AC3E}">
        <p14:creationId xmlns:p14="http://schemas.microsoft.com/office/powerpoint/2010/main" val="3175133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73390-0369-1417-9C62-D095D92A35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53123D3-9A8A-DA62-CA6C-7A1D61611EB1}"/>
              </a:ext>
            </a:extLst>
          </p:cNvPr>
          <p:cNvPicPr>
            <a:picLocks noChangeAspect="1"/>
          </p:cNvPicPr>
          <p:nvPr/>
        </p:nvPicPr>
        <p:blipFill>
          <a:blip r:embed="rId2"/>
          <a:stretch>
            <a:fillRect/>
          </a:stretch>
        </p:blipFill>
        <p:spPr>
          <a:xfrm>
            <a:off x="329345" y="317264"/>
            <a:ext cx="7148923" cy="6059247"/>
          </a:xfrm>
          <a:prstGeom prst="rect">
            <a:avLst/>
          </a:prstGeom>
          <a:effectLst/>
        </p:spPr>
      </p:pic>
      <p:pic>
        <p:nvPicPr>
          <p:cNvPr id="8" name="Picture 7">
            <a:extLst>
              <a:ext uri="{FF2B5EF4-FFF2-40B4-BE49-F238E27FC236}">
                <a16:creationId xmlns:a16="http://schemas.microsoft.com/office/drawing/2014/main" id="{3AA28D98-4AF5-C7CC-BBB5-A89E054CFA38}"/>
              </a:ext>
            </a:extLst>
          </p:cNvPr>
          <p:cNvPicPr>
            <a:picLocks noChangeAspect="1"/>
          </p:cNvPicPr>
          <p:nvPr/>
        </p:nvPicPr>
        <p:blipFill>
          <a:blip r:embed="rId3"/>
          <a:stretch>
            <a:fillRect/>
          </a:stretch>
        </p:blipFill>
        <p:spPr>
          <a:xfrm>
            <a:off x="3810279" y="895945"/>
            <a:ext cx="1834409" cy="445618"/>
          </a:xfrm>
          <a:prstGeom prst="rect">
            <a:avLst/>
          </a:prstGeom>
        </p:spPr>
      </p:pic>
      <p:sp>
        <p:nvSpPr>
          <p:cNvPr id="16" name="Arrow: Right 15">
            <a:extLst>
              <a:ext uri="{FF2B5EF4-FFF2-40B4-BE49-F238E27FC236}">
                <a16:creationId xmlns:a16="http://schemas.microsoft.com/office/drawing/2014/main" id="{5B1D6B40-52F9-A4A9-2B9C-E379F624D855}"/>
              </a:ext>
            </a:extLst>
          </p:cNvPr>
          <p:cNvSpPr/>
          <p:nvPr/>
        </p:nvSpPr>
        <p:spPr>
          <a:xfrm>
            <a:off x="2284928" y="1788427"/>
            <a:ext cx="525826" cy="484632"/>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E58B33B-0DCE-F9B7-9460-A56886CCE2A0}"/>
              </a:ext>
            </a:extLst>
          </p:cNvPr>
          <p:cNvSpPr/>
          <p:nvPr/>
        </p:nvSpPr>
        <p:spPr>
          <a:xfrm>
            <a:off x="2918279" y="1788427"/>
            <a:ext cx="3755571" cy="445619"/>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6" name="TextBox 5">
            <a:extLst>
              <a:ext uri="{FF2B5EF4-FFF2-40B4-BE49-F238E27FC236}">
                <a16:creationId xmlns:a16="http://schemas.microsoft.com/office/drawing/2014/main" id="{361764EF-09CA-8D4C-27E9-59521ADD7E4A}"/>
              </a:ext>
            </a:extLst>
          </p:cNvPr>
          <p:cNvSpPr txBox="1"/>
          <p:nvPr/>
        </p:nvSpPr>
        <p:spPr>
          <a:xfrm>
            <a:off x="329345" y="6291513"/>
            <a:ext cx="3767167" cy="338554"/>
          </a:xfrm>
          <a:prstGeom prst="rect">
            <a:avLst/>
          </a:prstGeom>
          <a:noFill/>
        </p:spPr>
        <p:txBody>
          <a:bodyPr wrap="square" lIns="91440" tIns="45720" rIns="91440" bIns="45720" rtlCol="0" anchor="t">
            <a:spAutoFit/>
          </a:bodyPr>
          <a:lstStyle/>
          <a:p>
            <a:r>
              <a:rPr lang="en-US" sz="1600" dirty="0">
                <a:solidFill>
                  <a:srgbClr val="102649"/>
                </a:solidFill>
              </a:rPr>
              <a:t>Image: FACPAC Project Form page</a:t>
            </a:r>
          </a:p>
        </p:txBody>
      </p:sp>
      <p:sp>
        <p:nvSpPr>
          <p:cNvPr id="7" name="Subtitle 2">
            <a:extLst>
              <a:ext uri="{FF2B5EF4-FFF2-40B4-BE49-F238E27FC236}">
                <a16:creationId xmlns:a16="http://schemas.microsoft.com/office/drawing/2014/main" id="{C484EBE5-E5BB-F23A-447B-A7AE790A84DB}"/>
              </a:ext>
            </a:extLst>
          </p:cNvPr>
          <p:cNvSpPr txBox="1">
            <a:spLocks noGrp="1"/>
          </p:cNvSpPr>
          <p:nvPr>
            <p:ph type="title" idx="4294967295"/>
          </p:nvPr>
        </p:nvSpPr>
        <p:spPr>
          <a:xfrm>
            <a:off x="7735955" y="314878"/>
            <a:ext cx="4128053" cy="58620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Each project created is identified by the BG number and the title. </a:t>
            </a:r>
            <a:endPar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rgbClr val="102649"/>
                </a:solidFill>
                <a:effectLst/>
                <a:uLnTx/>
                <a:uFillTx/>
                <a:latin typeface="Calibri"/>
                <a:ea typeface="Calibri"/>
                <a:cs typeface="Times New Roman"/>
              </a:rPr>
              <a:t> </a:t>
            </a:r>
            <a:r>
              <a:rPr kumimoji="0" lang="en-US" sz="2100" b="1" i="0" u="sng" strike="noStrike" kern="100" cap="none" spc="0" normalizeH="0" baseline="0" noProof="0" dirty="0">
                <a:ln>
                  <a:noFill/>
                </a:ln>
                <a:solidFill>
                  <a:srgbClr val="102649"/>
                </a:solidFill>
                <a:effectLst/>
                <a:uLnTx/>
                <a:uFillTx/>
                <a:latin typeface="Calibri"/>
                <a:ea typeface="Calibri"/>
                <a:cs typeface="Times New Roman"/>
              </a:rPr>
              <a:t>Title</a:t>
            </a:r>
            <a:r>
              <a:rPr kumimoji="0" lang="en-US" sz="2100" b="1" i="0" u="none" strike="noStrike" kern="100" cap="none" spc="0" normalizeH="0" baseline="0" noProof="0" dirty="0">
                <a:ln>
                  <a:noFill/>
                </a:ln>
                <a:solidFill>
                  <a:srgbClr val="102649"/>
                </a:solidFill>
                <a:effectLst/>
                <a:uLnTx/>
                <a:uFillTx/>
                <a:latin typeface="Calibri"/>
                <a:ea typeface="Calibri"/>
                <a:cs typeface="Times New Roman"/>
              </a:rPr>
              <a:t> is generic at the time it is created "</a:t>
            </a:r>
            <a:r>
              <a:rPr kumimoji="0" lang="en-US" sz="2100" b="1" i="1" u="none" strike="noStrike" kern="100" cap="none" spc="0" normalizeH="0" baseline="0" noProof="0" dirty="0">
                <a:ln>
                  <a:noFill/>
                </a:ln>
                <a:solidFill>
                  <a:srgbClr val="102649"/>
                </a:solidFill>
                <a:effectLst/>
                <a:uLnTx/>
                <a:uFillTx/>
                <a:latin typeface="Calibri"/>
                <a:ea typeface="Calibri"/>
                <a:cs typeface="Times New Roman"/>
              </a:rPr>
              <a:t>New Project YYYMMDDTTTTSS.</a:t>
            </a:r>
            <a:r>
              <a:rPr kumimoji="0" lang="en-US" sz="2100" b="1" i="0" u="none" strike="noStrike" kern="100" cap="none" spc="0" normalizeH="0" baseline="0" noProof="0" dirty="0">
                <a:ln>
                  <a:noFill/>
                </a:ln>
                <a:solidFill>
                  <a:srgbClr val="102649"/>
                </a:solidFill>
                <a:effectLst/>
                <a:uLnTx/>
                <a:uFillTx/>
                <a:latin typeface="Calibri"/>
                <a:ea typeface="Calibri"/>
                <a:cs typeface="Times New Roman"/>
              </a:rPr>
              <a:t>" </a:t>
            </a:r>
            <a:endParaRPr kumimoji="0" lang="en-US" sz="2100" b="1" i="1" u="sng" strike="noStrike" kern="100" cap="none" spc="0" normalizeH="0" baseline="0" noProof="0" dirty="0">
              <a:ln>
                <a:noFill/>
              </a:ln>
              <a:solidFill>
                <a:srgbClr val="102649"/>
              </a:solidFill>
              <a:effectLst/>
              <a:uLnTx/>
              <a:uFillTx/>
              <a:latin typeface="Calibri"/>
              <a:ea typeface="Calibri"/>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1" i="0" u="sng" strike="noStrike" kern="100" cap="none" spc="0" normalizeH="0" baseline="0" noProof="0" dirty="0">
                <a:ln>
                  <a:noFill/>
                </a:ln>
                <a:solidFill>
                  <a:srgbClr val="102649"/>
                </a:solidFill>
                <a:effectLst/>
                <a:uLnTx/>
                <a:uFillTx/>
                <a:latin typeface="Calibri"/>
                <a:ea typeface="Calibri"/>
                <a:cs typeface="Times New Roman"/>
              </a:rPr>
              <a:t>CHANGE TITLE TO DESCRIBE THE PROJECT.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BG number is automated.</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Project Type provides two choices:</a:t>
            </a:r>
            <a:endParaRPr kumimoji="0" lang="en-US" sz="24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Construction</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Property</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1"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Third Party Group</a:t>
            </a:r>
            <a:endParaRPr kumimoji="0" lang="en-US" sz="24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Add/Remove primary vendor assisting with design / construction</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p:txBody>
      </p:sp>
    </p:spTree>
    <p:extLst>
      <p:ext uri="{BB962C8B-B14F-4D97-AF65-F5344CB8AC3E}">
        <p14:creationId xmlns:p14="http://schemas.microsoft.com/office/powerpoint/2010/main" val="2843189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72F90-8AD3-285D-3039-1293462C97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7A6B55-F338-E12B-1464-082C7CBF5DC9}"/>
              </a:ext>
            </a:extLst>
          </p:cNvPr>
          <p:cNvPicPr>
            <a:picLocks noChangeAspect="1"/>
          </p:cNvPicPr>
          <p:nvPr/>
        </p:nvPicPr>
        <p:blipFill>
          <a:blip r:embed="rId2"/>
          <a:stretch>
            <a:fillRect/>
          </a:stretch>
        </p:blipFill>
        <p:spPr>
          <a:xfrm>
            <a:off x="329345" y="317264"/>
            <a:ext cx="7148923" cy="6059247"/>
          </a:xfrm>
          <a:prstGeom prst="rect">
            <a:avLst/>
          </a:prstGeom>
          <a:effectLst/>
        </p:spPr>
      </p:pic>
      <p:pic>
        <p:nvPicPr>
          <p:cNvPr id="8" name="Picture 7">
            <a:extLst>
              <a:ext uri="{FF2B5EF4-FFF2-40B4-BE49-F238E27FC236}">
                <a16:creationId xmlns:a16="http://schemas.microsoft.com/office/drawing/2014/main" id="{14B03620-E13B-9C5E-7CD7-D426E8CF3D99}"/>
              </a:ext>
            </a:extLst>
          </p:cNvPr>
          <p:cNvPicPr>
            <a:picLocks noChangeAspect="1"/>
          </p:cNvPicPr>
          <p:nvPr/>
        </p:nvPicPr>
        <p:blipFill>
          <a:blip r:embed="rId3"/>
          <a:stretch>
            <a:fillRect/>
          </a:stretch>
        </p:blipFill>
        <p:spPr>
          <a:xfrm>
            <a:off x="3810279" y="895945"/>
            <a:ext cx="1834409" cy="445618"/>
          </a:xfrm>
          <a:prstGeom prst="rect">
            <a:avLst/>
          </a:prstGeom>
        </p:spPr>
      </p:pic>
      <p:sp>
        <p:nvSpPr>
          <p:cNvPr id="4" name="Arrow: Right 3">
            <a:extLst>
              <a:ext uri="{FF2B5EF4-FFF2-40B4-BE49-F238E27FC236}">
                <a16:creationId xmlns:a16="http://schemas.microsoft.com/office/drawing/2014/main" id="{BD81C541-8CAB-F92B-A9F7-2D32C0144C62}"/>
              </a:ext>
            </a:extLst>
          </p:cNvPr>
          <p:cNvSpPr/>
          <p:nvPr/>
        </p:nvSpPr>
        <p:spPr>
          <a:xfrm>
            <a:off x="2284928" y="2091391"/>
            <a:ext cx="525826" cy="484632"/>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9D46500-F8AD-F913-D2EE-7C85AD2446E7}"/>
              </a:ext>
            </a:extLst>
          </p:cNvPr>
          <p:cNvSpPr/>
          <p:nvPr/>
        </p:nvSpPr>
        <p:spPr>
          <a:xfrm>
            <a:off x="2899229" y="2187669"/>
            <a:ext cx="2798041" cy="269781"/>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1B9BF7-A68F-3352-183A-BFFC378AED80}"/>
              </a:ext>
            </a:extLst>
          </p:cNvPr>
          <p:cNvSpPr txBox="1"/>
          <p:nvPr/>
        </p:nvSpPr>
        <p:spPr>
          <a:xfrm>
            <a:off x="329345" y="6291513"/>
            <a:ext cx="3767167" cy="338554"/>
          </a:xfrm>
          <a:prstGeom prst="rect">
            <a:avLst/>
          </a:prstGeom>
          <a:noFill/>
        </p:spPr>
        <p:txBody>
          <a:bodyPr wrap="square" lIns="91440" tIns="45720" rIns="91440" bIns="45720" rtlCol="0" anchor="t">
            <a:spAutoFit/>
          </a:bodyPr>
          <a:lstStyle/>
          <a:p>
            <a:r>
              <a:rPr lang="en-US" sz="1600" dirty="0">
                <a:solidFill>
                  <a:srgbClr val="102649"/>
                </a:solidFill>
              </a:rPr>
              <a:t>Image: FACPAC Project Form page</a:t>
            </a:r>
          </a:p>
        </p:txBody>
      </p:sp>
      <p:sp>
        <p:nvSpPr>
          <p:cNvPr id="6" name="Subtitle 2">
            <a:extLst>
              <a:ext uri="{FF2B5EF4-FFF2-40B4-BE49-F238E27FC236}">
                <a16:creationId xmlns:a16="http://schemas.microsoft.com/office/drawing/2014/main" id="{83ACB4E1-C4C9-48D2-A5F6-E5438BA7E003}"/>
              </a:ext>
            </a:extLst>
          </p:cNvPr>
          <p:cNvSpPr txBox="1">
            <a:spLocks noGrp="1"/>
          </p:cNvSpPr>
          <p:nvPr>
            <p:ph type="title" idx="4294967295"/>
          </p:nvPr>
        </p:nvSpPr>
        <p:spPr>
          <a:xfrm>
            <a:off x="7735955" y="314878"/>
            <a:ext cx="4128053" cy="58620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Each project created is identified by the BG number and the title. </a:t>
            </a:r>
            <a:endPar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r>
              <a:rPr kumimoji="0" lang="en-US" sz="2100" b="0" i="0" u="sng" strike="noStrike" kern="100" cap="none" spc="0" normalizeH="0" baseline="0" noProof="0" dirty="0">
                <a:ln>
                  <a:noFill/>
                </a:ln>
                <a:solidFill>
                  <a:schemeClr val="bg2">
                    <a:lumMod val="50000"/>
                  </a:schemeClr>
                </a:solidFill>
                <a:effectLst/>
                <a:uLnTx/>
                <a:uFillTx/>
                <a:latin typeface="Calibri"/>
                <a:ea typeface="Calibri"/>
                <a:cs typeface="Times New Roman"/>
              </a:rPr>
              <a:t>Title</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is generic at the time it is created "</a:t>
            </a:r>
            <a:r>
              <a:rPr kumimoji="0" lang="en-US" sz="2100" b="0" i="1" u="none" strike="noStrike" kern="100" cap="none" spc="0" normalizeH="0" baseline="0" noProof="0" dirty="0">
                <a:ln>
                  <a:noFill/>
                </a:ln>
                <a:solidFill>
                  <a:schemeClr val="bg2">
                    <a:lumMod val="50000"/>
                  </a:schemeClr>
                </a:solidFill>
                <a:effectLst/>
                <a:uLnTx/>
                <a:uFillTx/>
                <a:latin typeface="Calibri"/>
                <a:ea typeface="Calibri"/>
                <a:cs typeface="Times New Roman"/>
              </a:rPr>
              <a:t>New Project YYYMMDDTTTTSS.</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endParaRPr kumimoji="0" lang="en-US" sz="2100" b="0" i="1" u="sng" strike="noStrike" kern="100" cap="none" spc="0" normalizeH="0" baseline="0" noProof="0" dirty="0">
              <a:ln>
                <a:noFill/>
              </a:ln>
              <a:solidFill>
                <a:schemeClr val="bg2">
                  <a:lumMod val="50000"/>
                </a:schemeClr>
              </a:solidFill>
              <a:effectLst/>
              <a:uLnTx/>
              <a:uFillTx/>
              <a:latin typeface="Calibri"/>
              <a:ea typeface="Calibri"/>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sng" strike="noStrike" kern="100" cap="none" spc="0" normalizeH="0" baseline="0" noProof="0" dirty="0">
                <a:ln>
                  <a:noFill/>
                </a:ln>
                <a:solidFill>
                  <a:schemeClr val="bg2">
                    <a:lumMod val="50000"/>
                  </a:schemeClr>
                </a:solidFill>
                <a:effectLst/>
                <a:uLnTx/>
                <a:uFillTx/>
                <a:latin typeface="Calibri"/>
                <a:ea typeface="Calibri"/>
                <a:cs typeface="Times New Roman"/>
              </a:rPr>
              <a:t>CHANGE TITLE TO DESCRIBE THE PROJECT.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1" i="0" u="none" strike="noStrike" kern="100" cap="none" spc="0" normalizeH="0" baseline="0" noProof="0" dirty="0">
                <a:ln>
                  <a:noFill/>
                </a:ln>
                <a:solidFill>
                  <a:srgbClr val="102649"/>
                </a:solidFill>
                <a:effectLst/>
                <a:uLnTx/>
                <a:uFillTx/>
                <a:latin typeface="Calibri"/>
                <a:ea typeface="Calibri"/>
                <a:cs typeface="Times New Roman"/>
              </a:rPr>
              <a:t> BG number is automated.</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Project Type provides two choices:</a:t>
            </a:r>
            <a:endParaRPr kumimoji="0" lang="en-US" sz="24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Construction</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Property</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1"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Third Party Group</a:t>
            </a:r>
            <a:endParaRPr kumimoji="0" lang="en-US" sz="24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Add/Remove primary vendor assisting with design / construction</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p:txBody>
      </p:sp>
    </p:spTree>
    <p:extLst>
      <p:ext uri="{BB962C8B-B14F-4D97-AF65-F5344CB8AC3E}">
        <p14:creationId xmlns:p14="http://schemas.microsoft.com/office/powerpoint/2010/main" val="2679298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133FA-21D5-4E61-8FD8-94723D69130B}"/>
              </a:ext>
            </a:extLst>
          </p:cNvPr>
          <p:cNvSpPr>
            <a:spLocks noGrp="1"/>
          </p:cNvSpPr>
          <p:nvPr>
            <p:ph type="title"/>
          </p:nvPr>
        </p:nvSpPr>
        <p:spPr/>
        <p:txBody>
          <a:bodyPr/>
          <a:lstStyle/>
          <a:p>
            <a:r>
              <a:rPr lang="en-US" dirty="0">
                <a:solidFill>
                  <a:srgbClr val="002060"/>
                </a:solidFill>
              </a:rPr>
              <a:t>Introductions</a:t>
            </a:r>
          </a:p>
        </p:txBody>
      </p:sp>
    </p:spTree>
    <p:extLst>
      <p:ext uri="{BB962C8B-B14F-4D97-AF65-F5344CB8AC3E}">
        <p14:creationId xmlns:p14="http://schemas.microsoft.com/office/powerpoint/2010/main" val="364519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93068-A22C-A12A-06E3-0FF0914EC1B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35C753-CAE1-5B7F-60AF-9982CDB5E185}"/>
              </a:ext>
            </a:extLst>
          </p:cNvPr>
          <p:cNvPicPr>
            <a:picLocks noChangeAspect="1"/>
          </p:cNvPicPr>
          <p:nvPr/>
        </p:nvPicPr>
        <p:blipFill>
          <a:blip r:embed="rId2"/>
          <a:stretch>
            <a:fillRect/>
          </a:stretch>
        </p:blipFill>
        <p:spPr>
          <a:xfrm>
            <a:off x="329345" y="317264"/>
            <a:ext cx="7148923" cy="6059247"/>
          </a:xfrm>
          <a:prstGeom prst="rect">
            <a:avLst/>
          </a:prstGeom>
          <a:effectLst/>
        </p:spPr>
      </p:pic>
      <p:pic>
        <p:nvPicPr>
          <p:cNvPr id="8" name="Picture 7">
            <a:extLst>
              <a:ext uri="{FF2B5EF4-FFF2-40B4-BE49-F238E27FC236}">
                <a16:creationId xmlns:a16="http://schemas.microsoft.com/office/drawing/2014/main" id="{87F4BE57-FCA0-62C8-1B51-D5B90EA6EEF5}"/>
              </a:ext>
            </a:extLst>
          </p:cNvPr>
          <p:cNvPicPr>
            <a:picLocks noChangeAspect="1"/>
          </p:cNvPicPr>
          <p:nvPr/>
        </p:nvPicPr>
        <p:blipFill>
          <a:blip r:embed="rId3"/>
          <a:stretch>
            <a:fillRect/>
          </a:stretch>
        </p:blipFill>
        <p:spPr>
          <a:xfrm>
            <a:off x="3810279" y="895945"/>
            <a:ext cx="1834409" cy="445618"/>
          </a:xfrm>
          <a:prstGeom prst="rect">
            <a:avLst/>
          </a:prstGeom>
        </p:spPr>
      </p:pic>
      <p:sp>
        <p:nvSpPr>
          <p:cNvPr id="4" name="Arrow: Right 3">
            <a:extLst>
              <a:ext uri="{FF2B5EF4-FFF2-40B4-BE49-F238E27FC236}">
                <a16:creationId xmlns:a16="http://schemas.microsoft.com/office/drawing/2014/main" id="{2555334B-66A9-B016-807A-2EA1C82324BB}"/>
              </a:ext>
            </a:extLst>
          </p:cNvPr>
          <p:cNvSpPr/>
          <p:nvPr/>
        </p:nvSpPr>
        <p:spPr>
          <a:xfrm>
            <a:off x="2191978" y="2354173"/>
            <a:ext cx="525826" cy="484632"/>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D7A2E7-A316-F911-1231-8F54995EC167}"/>
              </a:ext>
            </a:extLst>
          </p:cNvPr>
          <p:cNvSpPr/>
          <p:nvPr/>
        </p:nvSpPr>
        <p:spPr>
          <a:xfrm>
            <a:off x="2846647" y="2411679"/>
            <a:ext cx="1236403" cy="369621"/>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2145C3A-3E40-1CAE-0142-C1B63D5BC8E0}"/>
              </a:ext>
            </a:extLst>
          </p:cNvPr>
          <p:cNvSpPr txBox="1"/>
          <p:nvPr/>
        </p:nvSpPr>
        <p:spPr>
          <a:xfrm>
            <a:off x="329345" y="6291513"/>
            <a:ext cx="3767167" cy="338554"/>
          </a:xfrm>
          <a:prstGeom prst="rect">
            <a:avLst/>
          </a:prstGeom>
          <a:noFill/>
        </p:spPr>
        <p:txBody>
          <a:bodyPr wrap="square" lIns="91440" tIns="45720" rIns="91440" bIns="45720" rtlCol="0" anchor="t">
            <a:spAutoFit/>
          </a:bodyPr>
          <a:lstStyle/>
          <a:p>
            <a:r>
              <a:rPr lang="en-US" sz="1600" dirty="0">
                <a:solidFill>
                  <a:srgbClr val="102649"/>
                </a:solidFill>
              </a:rPr>
              <a:t>Image: FACPAC Project Form page</a:t>
            </a:r>
          </a:p>
        </p:txBody>
      </p:sp>
      <p:sp>
        <p:nvSpPr>
          <p:cNvPr id="6" name="Subtitle 2">
            <a:extLst>
              <a:ext uri="{FF2B5EF4-FFF2-40B4-BE49-F238E27FC236}">
                <a16:creationId xmlns:a16="http://schemas.microsoft.com/office/drawing/2014/main" id="{BB1329C0-E524-22FB-DAB9-61FBA679EACA}"/>
              </a:ext>
            </a:extLst>
          </p:cNvPr>
          <p:cNvSpPr txBox="1">
            <a:spLocks noGrp="1"/>
          </p:cNvSpPr>
          <p:nvPr>
            <p:ph type="title" idx="4294967295"/>
          </p:nvPr>
        </p:nvSpPr>
        <p:spPr>
          <a:xfrm>
            <a:off x="7735955" y="314878"/>
            <a:ext cx="4128053" cy="58620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Each project created is identified by the BG number and the title. </a:t>
            </a:r>
            <a:endPar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r>
              <a:rPr kumimoji="0" lang="en-US" sz="2100" b="0" i="0" u="sng" strike="noStrike" kern="100" cap="none" spc="0" normalizeH="0" baseline="0" noProof="0" dirty="0">
                <a:ln>
                  <a:noFill/>
                </a:ln>
                <a:solidFill>
                  <a:schemeClr val="bg2">
                    <a:lumMod val="50000"/>
                  </a:schemeClr>
                </a:solidFill>
                <a:effectLst/>
                <a:uLnTx/>
                <a:uFillTx/>
                <a:latin typeface="Calibri"/>
                <a:ea typeface="Calibri"/>
                <a:cs typeface="Times New Roman"/>
              </a:rPr>
              <a:t>Title</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is generic at the time it is created "</a:t>
            </a:r>
            <a:r>
              <a:rPr kumimoji="0" lang="en-US" sz="2100" b="0" i="1" u="none" strike="noStrike" kern="100" cap="none" spc="0" normalizeH="0" baseline="0" noProof="0" dirty="0">
                <a:ln>
                  <a:noFill/>
                </a:ln>
                <a:solidFill>
                  <a:schemeClr val="bg2">
                    <a:lumMod val="50000"/>
                  </a:schemeClr>
                </a:solidFill>
                <a:effectLst/>
                <a:uLnTx/>
                <a:uFillTx/>
                <a:latin typeface="Calibri"/>
                <a:ea typeface="Calibri"/>
                <a:cs typeface="Times New Roman"/>
              </a:rPr>
              <a:t>New Project YYYMMDDTTTTSS.</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endParaRPr kumimoji="0" lang="en-US" sz="2100" b="0" i="1" u="sng" strike="noStrike" kern="100" cap="none" spc="0" normalizeH="0" baseline="0" noProof="0" dirty="0">
              <a:ln>
                <a:noFill/>
              </a:ln>
              <a:solidFill>
                <a:schemeClr val="bg2">
                  <a:lumMod val="50000"/>
                </a:schemeClr>
              </a:solidFill>
              <a:effectLst/>
              <a:uLnTx/>
              <a:uFillTx/>
              <a:latin typeface="Calibri"/>
              <a:ea typeface="Calibri"/>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sng" strike="noStrike" kern="100" cap="none" spc="0" normalizeH="0" baseline="0" noProof="0" dirty="0">
                <a:ln>
                  <a:noFill/>
                </a:ln>
                <a:solidFill>
                  <a:schemeClr val="bg2">
                    <a:lumMod val="50000"/>
                  </a:schemeClr>
                </a:solidFill>
                <a:effectLst/>
                <a:uLnTx/>
                <a:uFillTx/>
                <a:latin typeface="Calibri"/>
                <a:ea typeface="Calibri"/>
                <a:cs typeface="Times New Roman"/>
              </a:rPr>
              <a:t>CHANGE TITLE TO DESCRIBE THE PROJECT.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BG number is automated.</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rgbClr val="102649"/>
                </a:solidFill>
                <a:effectLst/>
                <a:uLnTx/>
                <a:uFillTx/>
                <a:latin typeface="Calibri"/>
                <a:ea typeface="Calibri"/>
                <a:cs typeface="Times New Roman"/>
              </a:rPr>
              <a:t> </a:t>
            </a:r>
            <a:r>
              <a:rPr kumimoji="0" lang="en-US" sz="2100" b="1" i="0" u="none" strike="noStrike" kern="100" cap="none" spc="0" normalizeH="0" baseline="0" noProof="0" dirty="0">
                <a:ln>
                  <a:noFill/>
                </a:ln>
                <a:solidFill>
                  <a:srgbClr val="102649"/>
                </a:solidFill>
                <a:effectLst/>
                <a:uLnTx/>
                <a:uFillTx/>
                <a:latin typeface="Calibri"/>
                <a:ea typeface="Calibri"/>
                <a:cs typeface="Times New Roman"/>
              </a:rPr>
              <a:t>Project Type provides two choices:</a:t>
            </a:r>
            <a:endParaRPr kumimoji="0" lang="en-US" sz="2400" b="1" i="0" u="none" strike="noStrike" kern="1200" cap="none" spc="0" normalizeH="0" baseline="0" noProof="0" dirty="0">
              <a:ln>
                <a:noFill/>
              </a:ln>
              <a:solidFill>
                <a:srgbClr val="102649"/>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1" i="0" u="none" strike="noStrike" kern="100" cap="none" spc="0" normalizeH="0" baseline="0" noProof="0" dirty="0">
                <a:ln>
                  <a:noFill/>
                </a:ln>
                <a:solidFill>
                  <a:srgbClr val="102649"/>
                </a:solidFill>
                <a:effectLst/>
                <a:uLnTx/>
                <a:uFillTx/>
                <a:latin typeface="Calibri"/>
                <a:ea typeface="Calibri"/>
                <a:cs typeface="Times New Roman"/>
              </a:rPr>
              <a:t>Construction</a:t>
            </a:r>
            <a:endParaRPr kumimoji="0" lang="en-US" sz="2000" b="1" i="0" u="none" strike="noStrike" kern="1200" cap="none" spc="0" normalizeH="0" baseline="0" noProof="0" dirty="0">
              <a:ln>
                <a:noFill/>
              </a:ln>
              <a:solidFill>
                <a:srgbClr val="102649"/>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1" i="0" u="none" strike="noStrike" kern="100" cap="none" spc="0" normalizeH="0" baseline="0" noProof="0" dirty="0">
                <a:ln>
                  <a:noFill/>
                </a:ln>
                <a:solidFill>
                  <a:srgbClr val="102649"/>
                </a:solidFill>
                <a:effectLst/>
                <a:uLnTx/>
                <a:uFillTx/>
                <a:latin typeface="Calibri"/>
                <a:ea typeface="Calibri"/>
                <a:cs typeface="Times New Roman"/>
              </a:rPr>
              <a:t>Property</a:t>
            </a:r>
            <a:endParaRPr kumimoji="0" lang="en-US" sz="2000" b="1" i="0" u="none" strike="noStrike" kern="1200" cap="none" spc="0" normalizeH="0" baseline="0" noProof="0" dirty="0">
              <a:ln>
                <a:noFill/>
              </a:ln>
              <a:solidFill>
                <a:srgbClr val="102649"/>
              </a:solidFill>
              <a:effectLst/>
              <a:uLnTx/>
              <a:uFillTx/>
              <a:latin typeface="+mn-lt"/>
              <a:ea typeface="+mn-ea"/>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1"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Third Party Group</a:t>
            </a:r>
            <a:endParaRPr kumimoji="0" lang="en-US" sz="24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Add/Remove primary vendor assisting with design / construction</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p:txBody>
      </p:sp>
    </p:spTree>
    <p:extLst>
      <p:ext uri="{BB962C8B-B14F-4D97-AF65-F5344CB8AC3E}">
        <p14:creationId xmlns:p14="http://schemas.microsoft.com/office/powerpoint/2010/main" val="1377406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E2EAB-1453-A7EC-F82B-9AEE4A9F77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88AB22A-C5F9-12CB-674C-CC078FCE8511}"/>
              </a:ext>
            </a:extLst>
          </p:cNvPr>
          <p:cNvPicPr>
            <a:picLocks noChangeAspect="1"/>
          </p:cNvPicPr>
          <p:nvPr/>
        </p:nvPicPr>
        <p:blipFill>
          <a:blip r:embed="rId2"/>
          <a:stretch>
            <a:fillRect/>
          </a:stretch>
        </p:blipFill>
        <p:spPr>
          <a:xfrm>
            <a:off x="329345" y="307739"/>
            <a:ext cx="7148923" cy="6059247"/>
          </a:xfrm>
          <a:prstGeom prst="rect">
            <a:avLst/>
          </a:prstGeom>
          <a:effectLst/>
        </p:spPr>
      </p:pic>
      <p:pic>
        <p:nvPicPr>
          <p:cNvPr id="8" name="Picture 7">
            <a:extLst>
              <a:ext uri="{FF2B5EF4-FFF2-40B4-BE49-F238E27FC236}">
                <a16:creationId xmlns:a16="http://schemas.microsoft.com/office/drawing/2014/main" id="{C00D879E-807E-5696-8414-6AFF7CF686CC}"/>
              </a:ext>
            </a:extLst>
          </p:cNvPr>
          <p:cNvPicPr>
            <a:picLocks noChangeAspect="1"/>
          </p:cNvPicPr>
          <p:nvPr/>
        </p:nvPicPr>
        <p:blipFill>
          <a:blip r:embed="rId3"/>
          <a:stretch>
            <a:fillRect/>
          </a:stretch>
        </p:blipFill>
        <p:spPr>
          <a:xfrm>
            <a:off x="3810279" y="895945"/>
            <a:ext cx="1834409" cy="445618"/>
          </a:xfrm>
          <a:prstGeom prst="rect">
            <a:avLst/>
          </a:prstGeom>
        </p:spPr>
      </p:pic>
      <p:sp>
        <p:nvSpPr>
          <p:cNvPr id="5" name="Subtitle 2">
            <a:extLst>
              <a:ext uri="{FF2B5EF4-FFF2-40B4-BE49-F238E27FC236}">
                <a16:creationId xmlns:a16="http://schemas.microsoft.com/office/drawing/2014/main" id="{32C53CA5-7B4E-3C41-13F2-DDBF38930A84}"/>
              </a:ext>
            </a:extLst>
          </p:cNvPr>
          <p:cNvSpPr txBox="1">
            <a:spLocks noGrp="1"/>
          </p:cNvSpPr>
          <p:nvPr>
            <p:ph type="title" idx="4294967295"/>
          </p:nvPr>
        </p:nvSpPr>
        <p:spPr>
          <a:xfrm>
            <a:off x="7735955" y="314878"/>
            <a:ext cx="4128053" cy="58620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100" b="0" i="0" u="none" strike="noStrike" kern="100" cap="none" spc="0" normalizeH="0" baseline="0" noProof="0" dirty="0">
                <a:ln>
                  <a:noFill/>
                </a:ln>
                <a:solidFill>
                  <a:srgbClr val="102649"/>
                </a:solidFill>
                <a:effectLst/>
                <a:uLnTx/>
                <a:uFillTx/>
                <a:latin typeface="Calibri"/>
                <a:ea typeface="Calibri"/>
                <a:cs typeface="Times New Roman"/>
              </a:rPr>
              <a:t> </a:t>
            </a:r>
            <a:r>
              <a:rPr kumimoji="0" lang="en-US" sz="2100" b="1" i="0" u="none" strike="noStrike" kern="100" cap="none" spc="0" normalizeH="0" baseline="0" noProof="0" dirty="0">
                <a:ln>
                  <a:noFill/>
                </a:ln>
                <a:solidFill>
                  <a:srgbClr val="102649"/>
                </a:solidFill>
                <a:effectLst/>
                <a:uLnTx/>
                <a:uFillTx/>
                <a:latin typeface="Calibri"/>
                <a:ea typeface="Calibri"/>
                <a:cs typeface="Times New Roman"/>
              </a:rPr>
              <a:t>Project Type Breakdown</a:t>
            </a:r>
            <a:r>
              <a:rPr kumimoji="0" lang="en-US" sz="2100" b="0" i="0" u="none" strike="noStrike" kern="100" cap="none" spc="0" normalizeH="0" baseline="0" noProof="0" dirty="0">
                <a:ln>
                  <a:noFill/>
                </a:ln>
                <a:solidFill>
                  <a:srgbClr val="102649"/>
                </a:solidFill>
                <a:effectLst/>
                <a:uLnTx/>
                <a:uFillTx/>
                <a:latin typeface="Calibri"/>
                <a:ea typeface="Calibri"/>
                <a:cs typeface="Times New Roman"/>
              </a:rPr>
              <a: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rgbClr val="102649"/>
                </a:solidFill>
                <a:effectLst/>
                <a:uLnTx/>
                <a:uFillTx/>
                <a:latin typeface="Calibri"/>
                <a:ea typeface="Calibri"/>
                <a:cs typeface="Times New Roman"/>
              </a:rPr>
              <a:t> </a:t>
            </a:r>
            <a:r>
              <a:rPr kumimoji="0" lang="en-US" sz="2000" b="1" i="0" u="none" strike="noStrike" kern="100" cap="none" spc="0" normalizeH="0" baseline="0" noProof="0" dirty="0">
                <a:ln>
                  <a:noFill/>
                </a:ln>
                <a:solidFill>
                  <a:srgbClr val="102649"/>
                </a:solidFill>
                <a:effectLst/>
                <a:uLnTx/>
                <a:uFillTx/>
                <a:latin typeface="Calibri"/>
                <a:ea typeface="Calibri"/>
                <a:cs typeface="Times New Roman"/>
              </a:rPr>
              <a:t>Construction</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1800" b="1" i="0" u="none" strike="noStrike" kern="100" cap="none" spc="0" normalizeH="0" baseline="0" noProof="0" dirty="0">
                <a:ln>
                  <a:noFill/>
                </a:ln>
                <a:solidFill>
                  <a:srgbClr val="102649"/>
                </a:solidFill>
                <a:effectLst/>
                <a:uLnTx/>
                <a:uFillTx/>
                <a:latin typeface="Calibri"/>
                <a:ea typeface="Calibri"/>
                <a:cs typeface="Times New Roman"/>
              </a:rPr>
              <a:t>Construction Manager</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1800" b="1" i="0" u="none" strike="noStrike" kern="100" cap="none" spc="0" normalizeH="0" baseline="0" noProof="0" dirty="0">
                <a:ln>
                  <a:noFill/>
                </a:ln>
                <a:solidFill>
                  <a:srgbClr val="102649"/>
                </a:solidFill>
                <a:effectLst/>
                <a:uLnTx/>
                <a:uFillTx/>
                <a:latin typeface="Calibri"/>
                <a:ea typeface="Calibri"/>
                <a:cs typeface="Times New Roman"/>
              </a:rPr>
              <a:t>General Contractor</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1800" b="1" i="0" u="none" strike="noStrike" kern="100" cap="none" spc="0" normalizeH="0" baseline="0" noProof="0" dirty="0">
                <a:ln>
                  <a:noFill/>
                </a:ln>
                <a:solidFill>
                  <a:srgbClr val="102649"/>
                </a:solidFill>
                <a:effectLst/>
                <a:uLnTx/>
                <a:uFillTx/>
                <a:latin typeface="Calibri"/>
                <a:ea typeface="Calibri"/>
                <a:cs typeface="Times New Roman"/>
              </a:rPr>
              <a:t>GESC</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1800" b="1" i="0" u="none" strike="noStrike" kern="100" cap="none" spc="0" normalizeH="0" baseline="0" noProof="0" dirty="0">
                <a:ln>
                  <a:noFill/>
                </a:ln>
                <a:solidFill>
                  <a:srgbClr val="102649"/>
                </a:solidFill>
                <a:effectLst/>
                <a:uLnTx/>
                <a:uFillTx/>
                <a:latin typeface="Calibri"/>
                <a:ea typeface="Calibri"/>
                <a:cs typeface="Times New Roman"/>
              </a:rPr>
              <a:t>Cooperative Purchase</a:t>
            </a:r>
            <a:endParaRPr kumimoji="0" lang="en-US" sz="1800" b="1" i="0" u="none" strike="noStrike" kern="1200" cap="none" spc="0" normalizeH="0" baseline="0" noProof="0" dirty="0">
              <a:ln>
                <a:noFill/>
              </a:ln>
              <a:solidFill>
                <a:srgbClr val="102649"/>
              </a:solidFill>
              <a:effectLst/>
              <a:uLnTx/>
              <a:uFillTx/>
              <a:latin typeface="+mn-lt"/>
              <a:ea typeface="+mn-ea"/>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000" b="1" i="0" u="none" strike="noStrike" kern="100" cap="none" spc="0" normalizeH="0" baseline="0" noProof="0" dirty="0">
                <a:ln>
                  <a:noFill/>
                </a:ln>
                <a:solidFill>
                  <a:srgbClr val="102649"/>
                </a:solidFill>
                <a:effectLst/>
                <a:uLnTx/>
                <a:uFillTx/>
                <a:latin typeface="Calibri"/>
                <a:ea typeface="Calibri"/>
                <a:cs typeface="Times New Roman"/>
              </a:rPr>
              <a:t>Property </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1800" b="1" i="0" u="none" strike="noStrike" kern="100" cap="none" spc="0" normalizeH="0" baseline="0" noProof="0" dirty="0">
                <a:ln>
                  <a:noFill/>
                </a:ln>
                <a:solidFill>
                  <a:srgbClr val="102649"/>
                </a:solidFill>
                <a:effectLst/>
                <a:uLnTx/>
                <a:uFillTx/>
                <a:latin typeface="Calibri"/>
                <a:ea typeface="Calibri"/>
                <a:cs typeface="Times New Roman"/>
              </a:rPr>
              <a:t>Site Acquisition</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1800" b="1" i="0" u="none" strike="noStrike" kern="100" cap="none" spc="0" normalizeH="0" baseline="0" noProof="0" dirty="0">
                <a:ln>
                  <a:noFill/>
                </a:ln>
                <a:solidFill>
                  <a:srgbClr val="102649"/>
                </a:solidFill>
                <a:effectLst/>
                <a:uLnTx/>
                <a:uFillTx/>
                <a:latin typeface="Calibri"/>
                <a:ea typeface="Calibri"/>
                <a:cs typeface="Times New Roman"/>
              </a:rPr>
              <a:t>Disposition by Sale</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1800" b="1" i="0" u="none" strike="noStrike" kern="100" cap="none" spc="0" normalizeH="0" baseline="0" noProof="0" dirty="0">
                <a:ln>
                  <a:noFill/>
                </a:ln>
                <a:solidFill>
                  <a:srgbClr val="102649"/>
                </a:solidFill>
                <a:effectLst/>
                <a:uLnTx/>
                <a:uFillTx/>
                <a:latin typeface="Calibri"/>
                <a:ea typeface="Calibri"/>
                <a:cs typeface="Times New Roman"/>
              </a:rPr>
              <a:t>Disposition by Easement</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1800" b="1" i="0" u="none" strike="noStrike" kern="100" cap="none" spc="0" normalizeH="0" baseline="0" noProof="0" dirty="0">
                <a:ln>
                  <a:noFill/>
                </a:ln>
                <a:solidFill>
                  <a:srgbClr val="102649"/>
                </a:solidFill>
                <a:effectLst/>
                <a:uLnTx/>
                <a:uFillTx/>
                <a:latin typeface="Calibri"/>
                <a:ea typeface="Calibri"/>
                <a:cs typeface="Times New Roman"/>
              </a:rPr>
              <a:t>Disposition by Lease</a:t>
            </a:r>
          </a:p>
          <a:p>
            <a:pPr marL="1600200" marR="0" lvl="3"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1800" b="1" i="0" u="none" strike="noStrike" kern="100" cap="none" spc="0" normalizeH="0" baseline="0" noProof="0" dirty="0">
                <a:ln>
                  <a:noFill/>
                </a:ln>
                <a:solidFill>
                  <a:srgbClr val="102649"/>
                </a:solidFill>
                <a:effectLst/>
                <a:uLnTx/>
                <a:uFillTx/>
                <a:latin typeface="Calibri"/>
                <a:ea typeface="Calibri"/>
                <a:cs typeface="Times New Roman"/>
              </a:rPr>
              <a:t>Disposition by Sale to Government (Gov’t) Agency </a:t>
            </a:r>
            <a:endParaRPr kumimoji="0" lang="en-US" sz="1800" b="1" i="0" u="none" strike="noStrike" kern="100" cap="none" spc="0" normalizeH="0" baseline="0" noProof="0" dirty="0">
              <a:ln>
                <a:noFill/>
              </a:ln>
              <a:solidFill>
                <a:srgbClr val="102649"/>
              </a:solidFill>
              <a:effectLst/>
              <a:highlight>
                <a:srgbClr val="FFFF00"/>
              </a:highlight>
              <a:uLnTx/>
              <a:uFillTx/>
              <a:latin typeface="Calibri"/>
              <a:ea typeface="Calibri"/>
              <a:cs typeface="Times New Roman"/>
            </a:endParaRPr>
          </a:p>
        </p:txBody>
      </p:sp>
      <p:sp>
        <p:nvSpPr>
          <p:cNvPr id="4" name="Arrow: Right 3">
            <a:extLst>
              <a:ext uri="{FF2B5EF4-FFF2-40B4-BE49-F238E27FC236}">
                <a16:creationId xmlns:a16="http://schemas.microsoft.com/office/drawing/2014/main" id="{7B472792-678C-B912-0977-1FCC65D78E39}"/>
              </a:ext>
            </a:extLst>
          </p:cNvPr>
          <p:cNvSpPr/>
          <p:nvPr/>
        </p:nvSpPr>
        <p:spPr>
          <a:xfrm>
            <a:off x="2191978" y="2354173"/>
            <a:ext cx="525826" cy="484632"/>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943DEE1-22C6-93B9-6943-51E50CD5229D}"/>
              </a:ext>
            </a:extLst>
          </p:cNvPr>
          <p:cNvSpPr/>
          <p:nvPr/>
        </p:nvSpPr>
        <p:spPr>
          <a:xfrm>
            <a:off x="2846647" y="2411679"/>
            <a:ext cx="1236403" cy="369621"/>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72FBC52-D54F-8912-4185-B3F5C2358F18}"/>
              </a:ext>
            </a:extLst>
          </p:cNvPr>
          <p:cNvSpPr txBox="1"/>
          <p:nvPr/>
        </p:nvSpPr>
        <p:spPr>
          <a:xfrm>
            <a:off x="329345" y="6291513"/>
            <a:ext cx="3767167" cy="338554"/>
          </a:xfrm>
          <a:prstGeom prst="rect">
            <a:avLst/>
          </a:prstGeom>
          <a:noFill/>
        </p:spPr>
        <p:txBody>
          <a:bodyPr wrap="square" lIns="91440" tIns="45720" rIns="91440" bIns="45720" rtlCol="0" anchor="t">
            <a:spAutoFit/>
          </a:bodyPr>
          <a:lstStyle/>
          <a:p>
            <a:r>
              <a:rPr lang="en-US" sz="1600" dirty="0">
                <a:solidFill>
                  <a:srgbClr val="102649"/>
                </a:solidFill>
              </a:rPr>
              <a:t>Image: FACPAC Project Form page</a:t>
            </a:r>
          </a:p>
        </p:txBody>
      </p:sp>
    </p:spTree>
    <p:extLst>
      <p:ext uri="{BB962C8B-B14F-4D97-AF65-F5344CB8AC3E}">
        <p14:creationId xmlns:p14="http://schemas.microsoft.com/office/powerpoint/2010/main" val="2797211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0E32D-FFBC-3955-43AA-7025F6E89530}"/>
              </a:ext>
            </a:extLst>
          </p:cNvPr>
          <p:cNvPicPr>
            <a:picLocks noChangeAspect="1"/>
          </p:cNvPicPr>
          <p:nvPr/>
        </p:nvPicPr>
        <p:blipFill>
          <a:blip r:embed="rId2"/>
          <a:stretch>
            <a:fillRect/>
          </a:stretch>
        </p:blipFill>
        <p:spPr>
          <a:xfrm>
            <a:off x="329345" y="317264"/>
            <a:ext cx="7148923" cy="6059247"/>
          </a:xfrm>
          <a:prstGeom prst="rect">
            <a:avLst/>
          </a:prstGeom>
          <a:effectLst/>
        </p:spPr>
      </p:pic>
      <p:pic>
        <p:nvPicPr>
          <p:cNvPr id="8" name="Picture 7">
            <a:extLst>
              <a:ext uri="{FF2B5EF4-FFF2-40B4-BE49-F238E27FC236}">
                <a16:creationId xmlns:a16="http://schemas.microsoft.com/office/drawing/2014/main" id="{8BF5CE60-D1F0-5AF7-AD45-C04AB9765AE6}"/>
              </a:ext>
            </a:extLst>
          </p:cNvPr>
          <p:cNvPicPr>
            <a:picLocks noChangeAspect="1"/>
          </p:cNvPicPr>
          <p:nvPr/>
        </p:nvPicPr>
        <p:blipFill>
          <a:blip r:embed="rId3"/>
          <a:stretch>
            <a:fillRect/>
          </a:stretch>
        </p:blipFill>
        <p:spPr>
          <a:xfrm>
            <a:off x="3810279" y="895945"/>
            <a:ext cx="1834409" cy="445618"/>
          </a:xfrm>
          <a:prstGeom prst="rect">
            <a:avLst/>
          </a:prstGeom>
        </p:spPr>
      </p:pic>
      <p:sp>
        <p:nvSpPr>
          <p:cNvPr id="5" name="Subtitle 2">
            <a:extLst>
              <a:ext uri="{FF2B5EF4-FFF2-40B4-BE49-F238E27FC236}">
                <a16:creationId xmlns:a16="http://schemas.microsoft.com/office/drawing/2014/main" id="{7C1321E5-4F99-0DEF-7210-1D8B8D1780D8}"/>
              </a:ext>
            </a:extLst>
          </p:cNvPr>
          <p:cNvSpPr txBox="1">
            <a:spLocks noGrp="1"/>
          </p:cNvSpPr>
          <p:nvPr>
            <p:ph type="title" idx="4294967295"/>
          </p:nvPr>
        </p:nvSpPr>
        <p:spPr>
          <a:xfrm>
            <a:off x="7735955" y="314878"/>
            <a:ext cx="4128053" cy="58620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Each project created is identified by the BG number and the title. </a:t>
            </a:r>
            <a:endPar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r>
              <a:rPr kumimoji="0" lang="en-US" sz="2100" b="0" i="0" u="sng" strike="noStrike" kern="100" cap="none" spc="0" normalizeH="0" baseline="0" noProof="0" dirty="0">
                <a:ln>
                  <a:noFill/>
                </a:ln>
                <a:solidFill>
                  <a:schemeClr val="bg2">
                    <a:lumMod val="50000"/>
                  </a:schemeClr>
                </a:solidFill>
                <a:effectLst/>
                <a:uLnTx/>
                <a:uFillTx/>
                <a:latin typeface="Calibri"/>
                <a:ea typeface="Calibri"/>
                <a:cs typeface="Times New Roman"/>
              </a:rPr>
              <a:t>Title</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is generic at the time it is created "</a:t>
            </a:r>
            <a:r>
              <a:rPr kumimoji="0" lang="en-US" sz="2100" b="0" i="1" u="none" strike="noStrike" kern="100" cap="none" spc="0" normalizeH="0" baseline="0" noProof="0" dirty="0">
                <a:ln>
                  <a:noFill/>
                </a:ln>
                <a:solidFill>
                  <a:schemeClr val="bg2">
                    <a:lumMod val="50000"/>
                  </a:schemeClr>
                </a:solidFill>
                <a:effectLst/>
                <a:uLnTx/>
                <a:uFillTx/>
                <a:latin typeface="Calibri"/>
                <a:ea typeface="Calibri"/>
                <a:cs typeface="Times New Roman"/>
              </a:rPr>
              <a:t>New Project YYYMMDDTTTTSS.</a:t>
            </a: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a:t>
            </a:r>
            <a:endParaRPr kumimoji="0" lang="en-US" sz="2100" b="0" i="1" u="sng" strike="noStrike" kern="100" cap="none" spc="0" normalizeH="0" baseline="0" noProof="0" dirty="0">
              <a:ln>
                <a:noFill/>
              </a:ln>
              <a:solidFill>
                <a:schemeClr val="bg2">
                  <a:lumMod val="50000"/>
                </a:schemeClr>
              </a:solidFill>
              <a:effectLst/>
              <a:uLnTx/>
              <a:uFillTx/>
              <a:latin typeface="Calibri"/>
              <a:ea typeface="Calibri"/>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sng" strike="noStrike" kern="100" cap="none" spc="0" normalizeH="0" baseline="0" noProof="0" dirty="0">
                <a:ln>
                  <a:noFill/>
                </a:ln>
                <a:solidFill>
                  <a:schemeClr val="bg2">
                    <a:lumMod val="50000"/>
                  </a:schemeClr>
                </a:solidFill>
                <a:effectLst/>
                <a:uLnTx/>
                <a:uFillTx/>
                <a:latin typeface="Calibri"/>
                <a:ea typeface="Calibri"/>
                <a:cs typeface="Times New Roman"/>
              </a:rPr>
              <a:t>CHANGE TITLE TO DESCRIBE THE PROJECT.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BG number is automated.</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 Project Type provides two choices:</a:t>
            </a:r>
            <a:endParaRPr kumimoji="0" lang="en-US" sz="24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Construction</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0" i="0" u="none" strike="noStrike" kern="100" cap="none" spc="0" normalizeH="0" baseline="0" noProof="0" dirty="0">
                <a:ln>
                  <a:noFill/>
                </a:ln>
                <a:solidFill>
                  <a:schemeClr val="bg2">
                    <a:lumMod val="50000"/>
                  </a:schemeClr>
                </a:solidFill>
                <a:effectLst/>
                <a:uLnTx/>
                <a:uFillTx/>
                <a:latin typeface="Calibri"/>
                <a:ea typeface="Calibri"/>
                <a:cs typeface="Times New Roman"/>
              </a:rPr>
              <a:t>Property</a:t>
            </a:r>
            <a:endParaRPr kumimoji="0" lang="en-US" sz="2000" b="0" i="0" u="none" strike="noStrike" kern="1200" cap="none" spc="0" normalizeH="0" baseline="0" noProof="0" dirty="0">
              <a:ln>
                <a:noFill/>
              </a:ln>
              <a:solidFill>
                <a:schemeClr val="bg2">
                  <a:lumMod val="50000"/>
                </a:schemeClr>
              </a:solidFill>
              <a:effectLst/>
              <a:uLnTx/>
              <a:uFillTx/>
              <a:latin typeface="+mn-lt"/>
              <a:ea typeface="+mn-ea"/>
              <a:cs typeface="Times New Roman"/>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100" b="1" i="0" u="none" strike="noStrike" kern="100" cap="none" spc="0" normalizeH="0" baseline="0" noProof="0" dirty="0">
                <a:ln>
                  <a:noFill/>
                </a:ln>
                <a:solidFill>
                  <a:srgbClr val="102649"/>
                </a:solidFill>
                <a:effectLst/>
                <a:uLnTx/>
                <a:uFillTx/>
                <a:latin typeface="Calibri"/>
                <a:ea typeface="Calibri"/>
                <a:cs typeface="Times New Roman"/>
              </a:rPr>
              <a:t> Third Party Group</a:t>
            </a:r>
            <a:endParaRPr kumimoji="0" lang="en-US" sz="2400" b="1" i="0" u="none" strike="noStrike" kern="1200" cap="none" spc="0" normalizeH="0" baseline="0" noProof="0" dirty="0">
              <a:ln>
                <a:noFill/>
              </a:ln>
              <a:solidFill>
                <a:srgbClr val="102649"/>
              </a:solidFill>
              <a:effectLst/>
              <a:uLnTx/>
              <a:uFillTx/>
              <a:latin typeface="+mn-lt"/>
              <a:ea typeface="+mn-ea"/>
              <a:cs typeface="Times New Roman"/>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en-US" sz="2100" b="1" i="0" u="none" strike="noStrike" kern="100" cap="none" spc="0" normalizeH="0" baseline="0" noProof="0" dirty="0">
                <a:ln>
                  <a:noFill/>
                </a:ln>
                <a:solidFill>
                  <a:srgbClr val="102649"/>
                </a:solidFill>
                <a:effectLst/>
                <a:uLnTx/>
                <a:uFillTx/>
                <a:latin typeface="Calibri"/>
                <a:ea typeface="Calibri"/>
                <a:cs typeface="Times New Roman"/>
              </a:rPr>
              <a:t>Add/Remove primary vendor assisting with design / construction</a:t>
            </a:r>
            <a:endParaRPr kumimoji="0" lang="en-US" sz="2000" b="1" i="0" u="none" strike="noStrike" kern="1200" cap="none" spc="0" normalizeH="0" baseline="0" noProof="0" dirty="0">
              <a:ln>
                <a:noFill/>
              </a:ln>
              <a:solidFill>
                <a:srgbClr val="102649"/>
              </a:solidFill>
              <a:effectLst/>
              <a:uLnTx/>
              <a:uFillTx/>
              <a:latin typeface="+mn-lt"/>
              <a:ea typeface="+mn-ea"/>
              <a:cs typeface="Times New Roman"/>
            </a:endParaRPr>
          </a:p>
        </p:txBody>
      </p:sp>
      <p:sp>
        <p:nvSpPr>
          <p:cNvPr id="4" name="Arrow: Right 3">
            <a:extLst>
              <a:ext uri="{FF2B5EF4-FFF2-40B4-BE49-F238E27FC236}">
                <a16:creationId xmlns:a16="http://schemas.microsoft.com/office/drawing/2014/main" id="{342640D8-9DDE-72F2-247D-1C2830BAF152}"/>
              </a:ext>
            </a:extLst>
          </p:cNvPr>
          <p:cNvSpPr/>
          <p:nvPr/>
        </p:nvSpPr>
        <p:spPr>
          <a:xfrm>
            <a:off x="2284928" y="2651415"/>
            <a:ext cx="525826" cy="484632"/>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8437D19-DD91-2FCF-411C-4092C04086F3}"/>
              </a:ext>
            </a:extLst>
          </p:cNvPr>
          <p:cNvSpPr/>
          <p:nvPr/>
        </p:nvSpPr>
        <p:spPr>
          <a:xfrm>
            <a:off x="2899229" y="2744791"/>
            <a:ext cx="3666671" cy="1528759"/>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E5B823F-49DD-9841-6EC0-E3AE5A9278C2}"/>
              </a:ext>
            </a:extLst>
          </p:cNvPr>
          <p:cNvSpPr txBox="1"/>
          <p:nvPr/>
        </p:nvSpPr>
        <p:spPr>
          <a:xfrm>
            <a:off x="329345" y="6291513"/>
            <a:ext cx="3767167" cy="338554"/>
          </a:xfrm>
          <a:prstGeom prst="rect">
            <a:avLst/>
          </a:prstGeom>
          <a:noFill/>
        </p:spPr>
        <p:txBody>
          <a:bodyPr wrap="square" lIns="91440" tIns="45720" rIns="91440" bIns="45720" rtlCol="0" anchor="t">
            <a:spAutoFit/>
          </a:bodyPr>
          <a:lstStyle/>
          <a:p>
            <a:r>
              <a:rPr lang="en-US" sz="1600" dirty="0">
                <a:solidFill>
                  <a:srgbClr val="102649"/>
                </a:solidFill>
              </a:rPr>
              <a:t>Image: FACPAC Project Form page</a:t>
            </a:r>
          </a:p>
        </p:txBody>
      </p:sp>
    </p:spTree>
    <p:extLst>
      <p:ext uri="{BB962C8B-B14F-4D97-AF65-F5344CB8AC3E}">
        <p14:creationId xmlns:p14="http://schemas.microsoft.com/office/powerpoint/2010/main" val="3822223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775CC-1293-0AC9-5EC4-C6CE81C841E0}"/>
              </a:ext>
            </a:extLst>
          </p:cNvPr>
          <p:cNvSpPr>
            <a:spLocks noGrp="1"/>
          </p:cNvSpPr>
          <p:nvPr>
            <p:ph type="title"/>
          </p:nvPr>
        </p:nvSpPr>
        <p:spPr>
          <a:xfrm>
            <a:off x="838200" y="365125"/>
            <a:ext cx="10515600" cy="1116203"/>
          </a:xfrm>
        </p:spPr>
        <p:txBody>
          <a:bodyPr>
            <a:normAutofit/>
          </a:bodyPr>
          <a:lstStyle/>
          <a:p>
            <a:r>
              <a:rPr lang="en-US" dirty="0">
                <a:solidFill>
                  <a:srgbClr val="002060"/>
                </a:solidFill>
              </a:rPr>
              <a:t>FACPAC Document Attachments</a:t>
            </a:r>
          </a:p>
        </p:txBody>
      </p:sp>
      <p:sp>
        <p:nvSpPr>
          <p:cNvPr id="3" name="Content Placeholder 2">
            <a:extLst>
              <a:ext uri="{FF2B5EF4-FFF2-40B4-BE49-F238E27FC236}">
                <a16:creationId xmlns:a16="http://schemas.microsoft.com/office/drawing/2014/main" id="{86385A20-89D3-E5AE-CF7A-A6DE03210FA8}"/>
              </a:ext>
            </a:extLst>
          </p:cNvPr>
          <p:cNvSpPr>
            <a:spLocks noGrp="1"/>
          </p:cNvSpPr>
          <p:nvPr>
            <p:ph idx="1"/>
          </p:nvPr>
        </p:nvSpPr>
        <p:spPr>
          <a:xfrm>
            <a:off x="838200" y="4130373"/>
            <a:ext cx="10515600" cy="1548051"/>
          </a:xfrm>
        </p:spPr>
        <p:txBody>
          <a:bodyPr>
            <a:normAutofit/>
          </a:bodyPr>
          <a:lstStyle/>
          <a:p>
            <a:pPr>
              <a:buFont typeface="Wingdings" panose="05000000000000000000" pitchFamily="2" charset="2"/>
              <a:buChar char="Ø"/>
            </a:pPr>
            <a:r>
              <a:rPr lang="en-US" sz="2400" dirty="0">
                <a:solidFill>
                  <a:srgbClr val="002060"/>
                </a:solidFill>
                <a:latin typeface="Franklin Gothic Book" panose="020B0503020102020204" pitchFamily="34" charset="0"/>
                <a:ea typeface="Times New Roman" panose="02020603050405020304" pitchFamily="18" charset="0"/>
              </a:rPr>
              <a:t>All attachments submitted to FACPAC by districts must be in </a:t>
            </a:r>
            <a:r>
              <a:rPr lang="en-US" sz="2400" b="1" dirty="0">
                <a:solidFill>
                  <a:srgbClr val="002060"/>
                </a:solidFill>
                <a:latin typeface="Franklin Gothic Book" panose="020B0503020102020204" pitchFamily="34" charset="0"/>
                <a:ea typeface="Times New Roman" panose="02020603050405020304" pitchFamily="18" charset="0"/>
              </a:rPr>
              <a:t>PDF format </a:t>
            </a:r>
            <a:r>
              <a:rPr lang="en-US" sz="2400" dirty="0">
                <a:solidFill>
                  <a:srgbClr val="002060"/>
                </a:solidFill>
                <a:latin typeface="Franklin Gothic Book" panose="020B0503020102020204" pitchFamily="34" charset="0"/>
                <a:ea typeface="Times New Roman" panose="02020603050405020304" pitchFamily="18" charset="0"/>
              </a:rPr>
              <a:t>and all pages need to be attached, not just the signature page. The district cannot attach documents to FACPAC forms that are approved. This must be completed </a:t>
            </a:r>
            <a:r>
              <a:rPr lang="en-US" sz="2400" u="sng" dirty="0">
                <a:solidFill>
                  <a:srgbClr val="002060"/>
                </a:solidFill>
                <a:latin typeface="Franklin Gothic Book" panose="020B0503020102020204" pitchFamily="34" charset="0"/>
                <a:ea typeface="Times New Roman" panose="02020603050405020304" pitchFamily="18" charset="0"/>
              </a:rPr>
              <a:t>PRIOR</a:t>
            </a:r>
            <a:r>
              <a:rPr lang="en-US" sz="2400" dirty="0">
                <a:solidFill>
                  <a:srgbClr val="002060"/>
                </a:solidFill>
                <a:latin typeface="Franklin Gothic Book" panose="020B0503020102020204" pitchFamily="34" charset="0"/>
                <a:ea typeface="Times New Roman" panose="02020603050405020304" pitchFamily="18" charset="0"/>
              </a:rPr>
              <a:t> to KDE submission. </a:t>
            </a:r>
            <a:endParaRPr lang="en-US" sz="2400" dirty="0">
              <a:solidFill>
                <a:srgbClr val="002060"/>
              </a:solidFill>
              <a:latin typeface="Franklin Gothic Book" panose="020B050302010202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en-US" dirty="0"/>
          </a:p>
        </p:txBody>
      </p:sp>
      <p:pic>
        <p:nvPicPr>
          <p:cNvPr id="4" name="Picture 2" descr="A screen shot of Edit Item option, at the top left-hand corner of FACPAC Initial BG-1 form.">
            <a:extLst>
              <a:ext uri="{FF2B5EF4-FFF2-40B4-BE49-F238E27FC236}">
                <a16:creationId xmlns:a16="http://schemas.microsoft.com/office/drawing/2014/main" id="{0837BEC1-FA40-614A-9362-2E4F2FFF1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80472"/>
            <a:ext cx="10671193" cy="2450757"/>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32C04AE-4F1A-EA36-DD2E-87C00F4731B0}"/>
              </a:ext>
            </a:extLst>
          </p:cNvPr>
          <p:cNvSpPr/>
          <p:nvPr/>
        </p:nvSpPr>
        <p:spPr>
          <a:xfrm>
            <a:off x="97155" y="2139701"/>
            <a:ext cx="653997" cy="365760"/>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3CEBF6-C04D-4AF3-F322-A868595D9D6E}"/>
              </a:ext>
            </a:extLst>
          </p:cNvPr>
          <p:cNvSpPr txBox="1"/>
          <p:nvPr/>
        </p:nvSpPr>
        <p:spPr>
          <a:xfrm>
            <a:off x="7010400" y="1241918"/>
            <a:ext cx="4498994" cy="338554"/>
          </a:xfrm>
          <a:prstGeom prst="rect">
            <a:avLst/>
          </a:prstGeom>
          <a:noFill/>
        </p:spPr>
        <p:txBody>
          <a:bodyPr wrap="square" lIns="91440" tIns="45720" rIns="91440" bIns="45720" rtlCol="0" anchor="t">
            <a:spAutoFit/>
          </a:bodyPr>
          <a:lstStyle/>
          <a:p>
            <a:r>
              <a:rPr lang="en-US" sz="1600" dirty="0">
                <a:solidFill>
                  <a:srgbClr val="002060"/>
                </a:solidFill>
              </a:rPr>
              <a:t>Image: Top of Initial BG1 Project Application Form</a:t>
            </a:r>
          </a:p>
        </p:txBody>
      </p:sp>
    </p:spTree>
    <p:extLst>
      <p:ext uri="{BB962C8B-B14F-4D97-AF65-F5344CB8AC3E}">
        <p14:creationId xmlns:p14="http://schemas.microsoft.com/office/powerpoint/2010/main" val="910087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B8F3C-612A-5DDE-76BA-5B01FB0DFEA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0F86F32-AE8B-DDAA-84A4-CA902AA373F7}"/>
              </a:ext>
            </a:extLst>
          </p:cNvPr>
          <p:cNvSpPr txBox="1">
            <a:spLocks noGrp="1"/>
          </p:cNvSpPr>
          <p:nvPr>
            <p:ph type="title" idx="4294967295"/>
          </p:nvPr>
        </p:nvSpPr>
        <p:spPr>
          <a:xfrm>
            <a:off x="570271" y="245807"/>
            <a:ext cx="1131692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My Document Submissions - Upload Documents</a:t>
            </a:r>
          </a:p>
        </p:txBody>
      </p:sp>
      <p:sp>
        <p:nvSpPr>
          <p:cNvPr id="5" name="Content Placeholder 2">
            <a:extLst>
              <a:ext uri="{FF2B5EF4-FFF2-40B4-BE49-F238E27FC236}">
                <a16:creationId xmlns:a16="http://schemas.microsoft.com/office/drawing/2014/main" id="{CD027206-FF33-B623-E5E0-986C64577356}"/>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pic>
        <p:nvPicPr>
          <p:cNvPr id="7" name="Picture 6" descr="A screenshot of a computer&#10;&#10;Description automatically generated">
            <a:extLst>
              <a:ext uri="{FF2B5EF4-FFF2-40B4-BE49-F238E27FC236}">
                <a16:creationId xmlns:a16="http://schemas.microsoft.com/office/drawing/2014/main" id="{0FC0274D-9CB3-5718-5093-E424231BF8E3}"/>
              </a:ext>
            </a:extLst>
          </p:cNvPr>
          <p:cNvPicPr>
            <a:picLocks noChangeAspect="1"/>
          </p:cNvPicPr>
          <p:nvPr/>
        </p:nvPicPr>
        <p:blipFill>
          <a:blip r:embed="rId2"/>
          <a:stretch>
            <a:fillRect/>
          </a:stretch>
        </p:blipFill>
        <p:spPr>
          <a:xfrm>
            <a:off x="780637" y="1253331"/>
            <a:ext cx="10573163" cy="4434844"/>
          </a:xfrm>
          <a:prstGeom prst="rect">
            <a:avLst/>
          </a:prstGeom>
        </p:spPr>
      </p:pic>
      <p:sp>
        <p:nvSpPr>
          <p:cNvPr id="9" name="Rectangle 8">
            <a:extLst>
              <a:ext uri="{FF2B5EF4-FFF2-40B4-BE49-F238E27FC236}">
                <a16:creationId xmlns:a16="http://schemas.microsoft.com/office/drawing/2014/main" id="{108C1CD8-9034-D004-730C-BA052521B778}"/>
              </a:ext>
            </a:extLst>
          </p:cNvPr>
          <p:cNvSpPr/>
          <p:nvPr/>
        </p:nvSpPr>
        <p:spPr>
          <a:xfrm>
            <a:off x="6798129" y="3738829"/>
            <a:ext cx="2798041" cy="1114245"/>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8E8F824-DA78-FF48-6E9C-979CDFF16728}"/>
              </a:ext>
            </a:extLst>
          </p:cNvPr>
          <p:cNvSpPr/>
          <p:nvPr/>
        </p:nvSpPr>
        <p:spPr>
          <a:xfrm>
            <a:off x="6100420" y="4569004"/>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0B301C-DBB1-A686-D774-4272C5B39FCA}"/>
              </a:ext>
            </a:extLst>
          </p:cNvPr>
          <p:cNvSpPr txBox="1"/>
          <p:nvPr/>
        </p:nvSpPr>
        <p:spPr>
          <a:xfrm>
            <a:off x="679157" y="5675694"/>
            <a:ext cx="3810547" cy="584775"/>
          </a:xfrm>
          <a:prstGeom prst="rect">
            <a:avLst/>
          </a:prstGeom>
          <a:noFill/>
        </p:spPr>
        <p:txBody>
          <a:bodyPr wrap="square" lIns="91440" tIns="45720" rIns="91440" bIns="45720" rtlCol="0" anchor="t">
            <a:spAutoFit/>
          </a:bodyPr>
          <a:lstStyle/>
          <a:p>
            <a:r>
              <a:rPr lang="en-US" sz="1600" dirty="0">
                <a:solidFill>
                  <a:srgbClr val="002060"/>
                </a:solidFill>
              </a:rPr>
              <a:t>Image: District’s FACPAC homepage </a:t>
            </a:r>
          </a:p>
          <a:p>
            <a:r>
              <a:rPr lang="en-US" sz="1600" dirty="0">
                <a:solidFill>
                  <a:srgbClr val="002060"/>
                </a:solidFill>
              </a:rPr>
              <a:t>Document Uploads.</a:t>
            </a:r>
          </a:p>
        </p:txBody>
      </p:sp>
    </p:spTree>
    <p:extLst>
      <p:ext uri="{BB962C8B-B14F-4D97-AF65-F5344CB8AC3E}">
        <p14:creationId xmlns:p14="http://schemas.microsoft.com/office/powerpoint/2010/main" val="2540399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945D91-60F4-32CF-0E18-5C725421F1B0}"/>
              </a:ext>
            </a:extLst>
          </p:cNvPr>
          <p:cNvPicPr>
            <a:picLocks noChangeAspect="1"/>
          </p:cNvPicPr>
          <p:nvPr/>
        </p:nvPicPr>
        <p:blipFill>
          <a:blip r:embed="rId2"/>
          <a:stretch>
            <a:fillRect/>
          </a:stretch>
        </p:blipFill>
        <p:spPr>
          <a:xfrm>
            <a:off x="573651" y="138601"/>
            <a:ext cx="9481228" cy="5623102"/>
          </a:xfrm>
          <a:prstGeom prst="rect">
            <a:avLst/>
          </a:prstGeom>
        </p:spPr>
      </p:pic>
      <p:sp>
        <p:nvSpPr>
          <p:cNvPr id="5" name="TextBox 4">
            <a:extLst>
              <a:ext uri="{FF2B5EF4-FFF2-40B4-BE49-F238E27FC236}">
                <a16:creationId xmlns:a16="http://schemas.microsoft.com/office/drawing/2014/main" id="{5D1E446D-3297-08A9-899A-17B83D9B6398}"/>
              </a:ext>
            </a:extLst>
          </p:cNvPr>
          <p:cNvSpPr txBox="1"/>
          <p:nvPr/>
        </p:nvSpPr>
        <p:spPr>
          <a:xfrm>
            <a:off x="10140745" y="160497"/>
            <a:ext cx="1932961" cy="5078313"/>
          </a:xfrm>
          <a:prstGeom prst="rect">
            <a:avLst/>
          </a:prstGeom>
          <a:noFill/>
        </p:spPr>
        <p:txBody>
          <a:bodyPr wrap="square" rtlCol="0">
            <a:spAutoFit/>
          </a:bodyPr>
          <a:lstStyle/>
          <a:p>
            <a:pPr marL="285750" indent="-285750">
              <a:buFont typeface="Wingdings" panose="05000000000000000000" pitchFamily="2" charset="2"/>
              <a:buChar char="q"/>
            </a:pPr>
            <a:r>
              <a:rPr lang="en-US" dirty="0">
                <a:solidFill>
                  <a:schemeClr val="bg2">
                    <a:lumMod val="75000"/>
                  </a:schemeClr>
                </a:solidFill>
              </a:rPr>
              <a:t>All submittals for property shall be uploaded.</a:t>
            </a:r>
          </a:p>
          <a:p>
            <a:pPr marL="285750" indent="-285750">
              <a:buFont typeface="Wingdings" panose="05000000000000000000" pitchFamily="2" charset="2"/>
              <a:buChar char="q"/>
            </a:pPr>
            <a:r>
              <a:rPr lang="en-US" dirty="0">
                <a:solidFill>
                  <a:srgbClr val="102649"/>
                </a:solidFill>
              </a:rPr>
              <a:t>All submittals for design documentation shall be uploaded. However, BG forms, contracts and change orders shall be attached to each FACPAC form. </a:t>
            </a:r>
          </a:p>
          <a:p>
            <a:pPr marL="285750" indent="-285750">
              <a:buFont typeface="Wingdings" panose="05000000000000000000" pitchFamily="2" charset="2"/>
              <a:buChar char="q"/>
            </a:pPr>
            <a:endParaRPr lang="en-US" dirty="0">
              <a:solidFill>
                <a:srgbClr val="102649"/>
              </a:solidFill>
            </a:endParaRPr>
          </a:p>
        </p:txBody>
      </p:sp>
      <p:sp>
        <p:nvSpPr>
          <p:cNvPr id="6" name="Arrow: Right 5">
            <a:extLst>
              <a:ext uri="{FF2B5EF4-FFF2-40B4-BE49-F238E27FC236}">
                <a16:creationId xmlns:a16="http://schemas.microsoft.com/office/drawing/2014/main" id="{C339C4EE-C60E-8DC3-D074-F08961C9BB90}"/>
              </a:ext>
            </a:extLst>
          </p:cNvPr>
          <p:cNvSpPr/>
          <p:nvPr/>
        </p:nvSpPr>
        <p:spPr>
          <a:xfrm rot="10800000">
            <a:off x="6010220" y="1943866"/>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6B5BDA2-4B98-B92F-2E6E-455D05E8C256}"/>
              </a:ext>
            </a:extLst>
          </p:cNvPr>
          <p:cNvSpPr txBox="1">
            <a:spLocks noGrp="1"/>
          </p:cNvSpPr>
          <p:nvPr>
            <p:ph type="title" idx="4294967295"/>
          </p:nvPr>
        </p:nvSpPr>
        <p:spPr>
          <a:xfrm>
            <a:off x="650582" y="5666169"/>
            <a:ext cx="750281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mn-lt"/>
                <a:ea typeface="+mn-ea"/>
                <a:cs typeface="+mn-cs"/>
              </a:rPr>
              <a:t>Image: “My Document Submissions” Entry Field Display (Example: Fayette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mn-lt"/>
                <a:ea typeface="+mn-ea"/>
                <a:cs typeface="+mn-cs"/>
              </a:rPr>
              <a:t>Construction</a:t>
            </a:r>
            <a:r>
              <a:rPr kumimoji="0" lang="en-US" sz="1600" b="1" i="0" u="none" strike="noStrike" kern="1200" cap="none" spc="0" normalizeH="0" baseline="0" noProof="0" dirty="0">
                <a:ln>
                  <a:noFill/>
                </a:ln>
                <a:solidFill>
                  <a:srgbClr val="002060"/>
                </a:solidFill>
                <a:effectLst/>
                <a:uLnTx/>
                <a:uFillTx/>
                <a:latin typeface="+mn-lt"/>
                <a:ea typeface="+mn-ea"/>
                <a:cs typeface="+mn-cs"/>
              </a:rPr>
              <a:t> type selection for document uploads.</a:t>
            </a:r>
          </a:p>
        </p:txBody>
      </p:sp>
    </p:spTree>
    <p:extLst>
      <p:ext uri="{BB962C8B-B14F-4D97-AF65-F5344CB8AC3E}">
        <p14:creationId xmlns:p14="http://schemas.microsoft.com/office/powerpoint/2010/main" val="2940049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E46A264-89A7-AEA8-5B7F-9879C73D8842}"/>
              </a:ext>
            </a:extLst>
          </p:cNvPr>
          <p:cNvPicPr>
            <a:picLocks noChangeAspect="1"/>
          </p:cNvPicPr>
          <p:nvPr/>
        </p:nvPicPr>
        <p:blipFill>
          <a:blip r:embed="rId2"/>
          <a:stretch>
            <a:fillRect/>
          </a:stretch>
        </p:blipFill>
        <p:spPr>
          <a:xfrm>
            <a:off x="576109" y="187210"/>
            <a:ext cx="8967941" cy="5577057"/>
          </a:xfrm>
          <a:prstGeom prst="rect">
            <a:avLst/>
          </a:prstGeom>
        </p:spPr>
      </p:pic>
      <p:sp>
        <p:nvSpPr>
          <p:cNvPr id="19" name="Arrow: Right 18">
            <a:extLst>
              <a:ext uri="{FF2B5EF4-FFF2-40B4-BE49-F238E27FC236}">
                <a16:creationId xmlns:a16="http://schemas.microsoft.com/office/drawing/2014/main" id="{B483A58D-E132-A118-E4D7-0ADED089C59C}"/>
              </a:ext>
            </a:extLst>
          </p:cNvPr>
          <p:cNvSpPr/>
          <p:nvPr/>
        </p:nvSpPr>
        <p:spPr>
          <a:xfrm rot="10800000">
            <a:off x="4667195" y="2829691"/>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A09E03-4C7C-3854-DC50-B3E4D4CE99BF}"/>
              </a:ext>
            </a:extLst>
          </p:cNvPr>
          <p:cNvSpPr txBox="1"/>
          <p:nvPr/>
        </p:nvSpPr>
        <p:spPr>
          <a:xfrm>
            <a:off x="10140745" y="160497"/>
            <a:ext cx="1932961" cy="5078313"/>
          </a:xfrm>
          <a:prstGeom prst="rect">
            <a:avLst/>
          </a:prstGeom>
          <a:noFill/>
        </p:spPr>
        <p:txBody>
          <a:bodyPr wrap="square" rtlCol="0">
            <a:spAutoFit/>
          </a:bodyPr>
          <a:lstStyle/>
          <a:p>
            <a:pPr marL="285750" indent="-285750">
              <a:buFont typeface="Wingdings" panose="05000000000000000000" pitchFamily="2" charset="2"/>
              <a:buChar char="q"/>
            </a:pPr>
            <a:r>
              <a:rPr lang="en-US" dirty="0">
                <a:solidFill>
                  <a:srgbClr val="102649"/>
                </a:solidFill>
              </a:rPr>
              <a:t>All submittals for property shall be uploaded.</a:t>
            </a:r>
          </a:p>
          <a:p>
            <a:pPr marL="285750" indent="-285750">
              <a:buFont typeface="Wingdings" panose="05000000000000000000" pitchFamily="2" charset="2"/>
              <a:buChar char="q"/>
            </a:pPr>
            <a:r>
              <a:rPr lang="en-US" dirty="0">
                <a:solidFill>
                  <a:schemeClr val="bg2">
                    <a:lumMod val="75000"/>
                  </a:schemeClr>
                </a:solidFill>
              </a:rPr>
              <a:t>All submittals for design documentation shall be uploaded. However, BG forms, contracts and change orders shall be attached to each FACPAC form. </a:t>
            </a:r>
          </a:p>
          <a:p>
            <a:pPr marL="285750" indent="-285750">
              <a:buFont typeface="Wingdings" panose="05000000000000000000" pitchFamily="2" charset="2"/>
              <a:buChar char="q"/>
            </a:pPr>
            <a:endParaRPr lang="en-US" dirty="0">
              <a:solidFill>
                <a:srgbClr val="102649"/>
              </a:solidFill>
            </a:endParaRPr>
          </a:p>
        </p:txBody>
      </p:sp>
      <p:sp>
        <p:nvSpPr>
          <p:cNvPr id="5" name="Title 4">
            <a:extLst>
              <a:ext uri="{FF2B5EF4-FFF2-40B4-BE49-F238E27FC236}">
                <a16:creationId xmlns:a16="http://schemas.microsoft.com/office/drawing/2014/main" id="{08B69685-C069-CAE3-2648-CB762241A907}"/>
              </a:ext>
            </a:extLst>
          </p:cNvPr>
          <p:cNvSpPr txBox="1">
            <a:spLocks noGrp="1"/>
          </p:cNvSpPr>
          <p:nvPr>
            <p:ph type="title" idx="4294967295"/>
          </p:nvPr>
        </p:nvSpPr>
        <p:spPr>
          <a:xfrm>
            <a:off x="650582" y="5666169"/>
            <a:ext cx="750281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mn-lt"/>
                <a:ea typeface="+mn-ea"/>
                <a:cs typeface="+mn-cs"/>
              </a:rPr>
              <a:t>Image: “My Document Submissions” Entry Field Display (Example: Fayette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mn-lt"/>
                <a:ea typeface="+mn-ea"/>
                <a:cs typeface="+mn-cs"/>
              </a:rPr>
              <a:t>Property</a:t>
            </a:r>
            <a:r>
              <a:rPr kumimoji="0" lang="en-US" sz="1600" b="1" i="0" u="none" strike="noStrike" kern="1200" cap="none" spc="0" normalizeH="0" baseline="0" noProof="0" dirty="0">
                <a:ln>
                  <a:noFill/>
                </a:ln>
                <a:solidFill>
                  <a:srgbClr val="002060"/>
                </a:solidFill>
                <a:effectLst/>
                <a:uLnTx/>
                <a:uFillTx/>
                <a:latin typeface="+mn-lt"/>
                <a:ea typeface="+mn-ea"/>
                <a:cs typeface="+mn-cs"/>
              </a:rPr>
              <a:t> type selection for document uploads.</a:t>
            </a:r>
          </a:p>
        </p:txBody>
      </p:sp>
    </p:spTree>
    <p:extLst>
      <p:ext uri="{BB962C8B-B14F-4D97-AF65-F5344CB8AC3E}">
        <p14:creationId xmlns:p14="http://schemas.microsoft.com/office/powerpoint/2010/main" val="796918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B8282-14D1-2D57-7460-EB8640E71D92}"/>
              </a:ext>
            </a:extLst>
          </p:cNvPr>
          <p:cNvSpPr>
            <a:spLocks noGrp="1"/>
          </p:cNvSpPr>
          <p:nvPr>
            <p:ph type="title"/>
          </p:nvPr>
        </p:nvSpPr>
        <p:spPr/>
        <p:txBody>
          <a:bodyPr/>
          <a:lstStyle/>
          <a:p>
            <a:r>
              <a:rPr lang="en-US" dirty="0">
                <a:solidFill>
                  <a:srgbClr val="002060"/>
                </a:solidFill>
              </a:rPr>
              <a:t>Initial BG-1</a:t>
            </a:r>
          </a:p>
        </p:txBody>
      </p:sp>
      <p:sp>
        <p:nvSpPr>
          <p:cNvPr id="3" name="Text Placeholder 2">
            <a:extLst>
              <a:ext uri="{FF2B5EF4-FFF2-40B4-BE49-F238E27FC236}">
                <a16:creationId xmlns:a16="http://schemas.microsoft.com/office/drawing/2014/main" id="{F23F1533-583A-92AE-5B96-76F04B90F239}"/>
              </a:ext>
            </a:extLst>
          </p:cNvPr>
          <p:cNvSpPr>
            <a:spLocks noGrp="1"/>
          </p:cNvSpPr>
          <p:nvPr>
            <p:ph type="body" idx="1"/>
          </p:nvPr>
        </p:nvSpPr>
        <p:spPr/>
        <p:txBody>
          <a:bodyPr vert="horz" lIns="91440" tIns="45720" rIns="91440" bIns="45720" rtlCol="0" anchor="t">
            <a:normAutofit/>
          </a:bodyPr>
          <a:lstStyle/>
          <a:p>
            <a:r>
              <a:rPr lang="en-US"/>
              <a:t>Who, What, When, Where, Why, How...</a:t>
            </a:r>
          </a:p>
        </p:txBody>
      </p:sp>
    </p:spTree>
    <p:extLst>
      <p:ext uri="{BB962C8B-B14F-4D97-AF65-F5344CB8AC3E}">
        <p14:creationId xmlns:p14="http://schemas.microsoft.com/office/powerpoint/2010/main" val="1732552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340473" y="1178930"/>
            <a:ext cx="11462303" cy="56028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Who</a:t>
            </a:r>
            <a:r>
              <a:rPr lang="en-US" sz="2400" kern="100" dirty="0">
                <a:solidFill>
                  <a:srgbClr val="002060"/>
                </a:solidFill>
                <a:latin typeface="Calibri"/>
                <a:ea typeface="Calibri"/>
                <a:cs typeface="Times New Roman"/>
              </a:rPr>
              <a:t> completes an initial BG-1?</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u="sng" kern="100" dirty="0">
                <a:solidFill>
                  <a:srgbClr val="002060"/>
                </a:solidFill>
                <a:latin typeface="Calibri"/>
                <a:ea typeface="Calibri"/>
                <a:cs typeface="Times New Roman"/>
              </a:rPr>
              <a:t>Only school district representatives</a:t>
            </a:r>
            <a:r>
              <a:rPr lang="en-US" sz="2000" kern="100" dirty="0">
                <a:solidFill>
                  <a:srgbClr val="002060"/>
                </a:solidFill>
                <a:latin typeface="Calibri"/>
                <a:ea typeface="Calibri"/>
                <a:cs typeface="Times New Roman"/>
              </a:rPr>
              <a:t> may complete the initial BG-1 in the FACPAC system. Others should assist in informing the district on information (design professionals, fiscal agents, construction managers, external partners (donations), etc.)</a:t>
            </a:r>
            <a:endParaRPr lang="en-US" sz="2000" kern="100" dirty="0">
              <a:solidFill>
                <a:srgbClr val="002060"/>
              </a:solidFill>
              <a:latin typeface="Calibri"/>
              <a:ea typeface="Calibri"/>
              <a:cs typeface="Times New Roman" panose="02020603050405020304" pitchFamily="18" charset="0"/>
            </a:endParaRPr>
          </a:p>
          <a:p>
            <a:pPr lvl="2">
              <a:buFont typeface="Wingdings" panose="05000000000000000000" pitchFamily="2" charset="2"/>
              <a:buChar char="§"/>
            </a:pPr>
            <a:r>
              <a:rPr lang="en-US" b="1" kern="100" dirty="0">
                <a:solidFill>
                  <a:srgbClr val="002060"/>
                </a:solidFill>
                <a:latin typeface="Calibri"/>
                <a:ea typeface="Calibri"/>
                <a:cs typeface="Times New Roman"/>
              </a:rPr>
              <a:t>Revised</a:t>
            </a:r>
            <a:r>
              <a:rPr lang="en-US" kern="100" dirty="0">
                <a:solidFill>
                  <a:srgbClr val="002060"/>
                </a:solidFill>
                <a:latin typeface="Calibri"/>
                <a:ea typeface="Calibri"/>
                <a:cs typeface="Times New Roman"/>
              </a:rPr>
              <a:t> – Consultants assigned to the project may complete revised BG-1's. </a:t>
            </a:r>
          </a:p>
          <a:p>
            <a:pPr>
              <a:buFont typeface="Wingdings" panose="05000000000000000000" pitchFamily="2" charset="2"/>
              <a:buChar char="q"/>
            </a:pPr>
            <a:r>
              <a:rPr lang="en-US" sz="21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What</a:t>
            </a:r>
            <a:r>
              <a:rPr lang="en-US" kern="100" dirty="0">
                <a:solidFill>
                  <a:srgbClr val="002060"/>
                </a:solidFill>
                <a:latin typeface="Calibri"/>
                <a:ea typeface="Calibri"/>
                <a:cs typeface="Times New Roman"/>
              </a:rPr>
              <a:t> </a:t>
            </a:r>
            <a:r>
              <a:rPr lang="en-US" sz="2400" kern="100" dirty="0">
                <a:solidFill>
                  <a:srgbClr val="002060"/>
                </a:solidFill>
                <a:latin typeface="Calibri"/>
                <a:ea typeface="Calibri"/>
                <a:cs typeface="Times New Roman"/>
              </a:rPr>
              <a:t>is an initial BG-1 for?</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A form that officially kicks off by formal board approval a construction project for a district primarily identifying the type of project, District Facilities Plan Needs being met, general scope of the project, costs to achieve the project, and all fund sources (restricted and unrestricted) allocated for the project.</a:t>
            </a:r>
            <a:endParaRPr lang="en-US" sz="20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400" b="1"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When</a:t>
            </a:r>
            <a:r>
              <a:rPr lang="en-US" kern="100" dirty="0">
                <a:solidFill>
                  <a:srgbClr val="002060"/>
                </a:solidFill>
                <a:latin typeface="Calibri"/>
                <a:ea typeface="Calibri"/>
                <a:cs typeface="Times New Roman"/>
              </a:rPr>
              <a:t> </a:t>
            </a:r>
            <a:r>
              <a:rPr lang="en-US" sz="2400" kern="100" dirty="0">
                <a:solidFill>
                  <a:srgbClr val="002060"/>
                </a:solidFill>
                <a:latin typeface="Calibri"/>
                <a:ea typeface="Calibri"/>
                <a:cs typeface="Times New Roman"/>
              </a:rPr>
              <a:t>do you complete an initial BG-1?</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The BG-1 should be approved by your Board to begin a project. This form is turned into KDE for "record keeping and data collection" in accordance with HB 678 (2022 reg) and will continue through  HB 727 (2024 reg).</a:t>
            </a:r>
          </a:p>
          <a:p>
            <a:pPr lvl="2">
              <a:buFont typeface="Wingdings" panose="05000000000000000000" pitchFamily="2" charset="2"/>
              <a:buChar char="§"/>
            </a:pPr>
            <a:r>
              <a:rPr lang="en-US" b="1" kern="100" dirty="0">
                <a:solidFill>
                  <a:srgbClr val="002060"/>
                </a:solidFill>
                <a:latin typeface="Calibri"/>
                <a:ea typeface="Calibri"/>
                <a:cs typeface="Times New Roman"/>
              </a:rPr>
              <a:t>Revisions</a:t>
            </a:r>
            <a:r>
              <a:rPr lang="en-US" kern="100" dirty="0">
                <a:solidFill>
                  <a:srgbClr val="002060"/>
                </a:solidFill>
                <a:latin typeface="Calibri"/>
                <a:ea typeface="Calibri"/>
                <a:cs typeface="Times New Roman"/>
              </a:rPr>
              <a:t> for financial adjustments and post-bid documentation.</a:t>
            </a: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D363B82C-C699-A61B-C112-DD030E0E9D95}"/>
              </a:ext>
            </a:extLst>
          </p:cNvPr>
          <p:cNvSpPr txBox="1">
            <a:spLocks noGrp="1"/>
          </p:cNvSpPr>
          <p:nvPr>
            <p:ph type="title" idx="4294967295"/>
          </p:nvPr>
        </p:nvSpPr>
        <p:spPr>
          <a:xfrm>
            <a:off x="570271" y="245807"/>
            <a:ext cx="1131692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 – </a:t>
            </a:r>
            <a:r>
              <a:rPr kumimoji="0" lang="en-US" sz="3200" b="0" i="0" u="none" strike="noStrike" kern="1200" cap="none" spc="0" normalizeH="0" baseline="0" noProof="0" dirty="0">
                <a:ln>
                  <a:noFill/>
                </a:ln>
                <a:solidFill>
                  <a:srgbClr val="002060"/>
                </a:solidFill>
                <a:effectLst/>
                <a:uLnTx/>
                <a:uFillTx/>
                <a:latin typeface="+mj-lt"/>
                <a:ea typeface="+mj-ea"/>
                <a:cs typeface="+mj-cs"/>
              </a:rPr>
              <a:t>Who, What, When...</a:t>
            </a:r>
          </a:p>
        </p:txBody>
      </p:sp>
    </p:spTree>
    <p:extLst>
      <p:ext uri="{BB962C8B-B14F-4D97-AF65-F5344CB8AC3E}">
        <p14:creationId xmlns:p14="http://schemas.microsoft.com/office/powerpoint/2010/main" val="800797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340473" y="1178931"/>
            <a:ext cx="11462303" cy="51817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Where</a:t>
            </a:r>
            <a:r>
              <a:rPr lang="en-US" sz="2400" kern="100" dirty="0">
                <a:solidFill>
                  <a:srgbClr val="002060"/>
                </a:solidFill>
                <a:latin typeface="Calibri"/>
                <a:ea typeface="Calibri"/>
                <a:cs typeface="Times New Roman"/>
              </a:rPr>
              <a:t> do you complete an Initial (or Revised) BG-1?</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Through the FACPAC system after you have created a project.</a:t>
            </a:r>
            <a:endParaRPr lang="en-US" sz="20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0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Why</a:t>
            </a:r>
            <a:r>
              <a:rPr lang="en-US" sz="2400" kern="100" dirty="0">
                <a:solidFill>
                  <a:srgbClr val="002060"/>
                </a:solidFill>
                <a:latin typeface="Calibri"/>
                <a:ea typeface="Calibri"/>
                <a:cs typeface="Times New Roman"/>
              </a:rPr>
              <a:t> do we complete BG-1's?</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This form is turned into KDE for "record keeping and data collection" -  HB727 (2024 reg).</a:t>
            </a:r>
            <a:endParaRPr lang="en-US" sz="20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It is also the primary source for all districts requiring to report their Needs being met from projects noted on a DFP. KDE prepares that report every biennium in October 1 prior to the applicable budget session.</a:t>
            </a:r>
            <a:endParaRPr lang="en-US" sz="20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For federally funded capital construction projects requiring State Educational Agency (SEA) approval for a major project, this form may serve as that approval. (ESSER funding and others) </a:t>
            </a:r>
          </a:p>
          <a:p>
            <a:pPr lvl="1">
              <a:buFont typeface="Courier New" panose="05000000000000000000" pitchFamily="2" charset="2"/>
              <a:buChar char="o"/>
            </a:pPr>
            <a:r>
              <a:rPr lang="en-US" sz="2000" kern="100" dirty="0">
                <a:solidFill>
                  <a:srgbClr val="002060"/>
                </a:solidFill>
                <a:latin typeface="Calibri"/>
                <a:ea typeface="Calibri"/>
                <a:cs typeface="Times New Roman"/>
              </a:rPr>
              <a:t>For local board to approve scope and funding for a project.  </a:t>
            </a:r>
          </a:p>
          <a:p>
            <a:pPr lvl="1">
              <a:buFont typeface="Courier New" panose="05000000000000000000" pitchFamily="2" charset="2"/>
              <a:buChar char="o"/>
            </a:pPr>
            <a:r>
              <a:rPr lang="en-US" sz="2000" b="1" kern="100" dirty="0">
                <a:solidFill>
                  <a:srgbClr val="002060"/>
                </a:solidFill>
                <a:latin typeface="Calibri"/>
                <a:ea typeface="Calibri"/>
                <a:cs typeface="Times New Roman"/>
              </a:rPr>
              <a:t>Initial BG-1’s are the only time you can report DFP Priority Needs being met. Revisions will not allow adjustments and may require the district to “start over” by creating a new BG-1 project to appropriately report Need.</a:t>
            </a:r>
            <a:endParaRPr lang="en-US" sz="2000" b="1"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000" kern="100" dirty="0">
              <a:solidFill>
                <a:schemeClr val="tx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D363B82C-C699-A61B-C112-DD030E0E9D95}"/>
              </a:ext>
            </a:extLst>
          </p:cNvPr>
          <p:cNvSpPr txBox="1">
            <a:spLocks noGrp="1"/>
          </p:cNvSpPr>
          <p:nvPr>
            <p:ph type="title" idx="4294967295"/>
          </p:nvPr>
        </p:nvSpPr>
        <p:spPr>
          <a:xfrm>
            <a:off x="570271" y="245807"/>
            <a:ext cx="1131692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 – </a:t>
            </a:r>
            <a:r>
              <a:rPr kumimoji="0" lang="en-US" sz="3200" b="0" i="0" u="none" strike="noStrike" kern="1200" cap="none" spc="0" normalizeH="0" baseline="0" noProof="0" dirty="0">
                <a:ln>
                  <a:noFill/>
                </a:ln>
                <a:solidFill>
                  <a:srgbClr val="002060"/>
                </a:solidFill>
                <a:effectLst/>
                <a:uLnTx/>
                <a:uFillTx/>
                <a:latin typeface="+mj-lt"/>
                <a:ea typeface="+mj-ea"/>
                <a:cs typeface="+mj-cs"/>
              </a:rPr>
              <a:t>...Where, Why, and...</a:t>
            </a:r>
          </a:p>
        </p:txBody>
      </p:sp>
    </p:spTree>
    <p:extLst>
      <p:ext uri="{BB962C8B-B14F-4D97-AF65-F5344CB8AC3E}">
        <p14:creationId xmlns:p14="http://schemas.microsoft.com/office/powerpoint/2010/main" val="886260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3FB9-D42E-49D7-B0ED-190890D98FFF}"/>
              </a:ext>
            </a:extLst>
          </p:cNvPr>
          <p:cNvSpPr>
            <a:spLocks noGrp="1"/>
          </p:cNvSpPr>
          <p:nvPr>
            <p:ph type="title"/>
          </p:nvPr>
        </p:nvSpPr>
        <p:spPr>
          <a:xfrm>
            <a:off x="838200" y="531050"/>
            <a:ext cx="10515600" cy="1325563"/>
          </a:xfrm>
        </p:spPr>
        <p:txBody>
          <a:bodyPr/>
          <a:lstStyle/>
          <a:p>
            <a:r>
              <a:rPr lang="en-US" dirty="0">
                <a:solidFill>
                  <a:srgbClr val="002060"/>
                </a:solidFill>
              </a:rPr>
              <a:t>Kentucky Department of Education</a:t>
            </a:r>
            <a:br>
              <a:rPr lang="en-US" dirty="0">
                <a:solidFill>
                  <a:srgbClr val="002060"/>
                </a:solidFill>
              </a:rPr>
            </a:br>
            <a:r>
              <a:rPr lang="en-US" dirty="0">
                <a:solidFill>
                  <a:srgbClr val="002060"/>
                </a:solidFill>
              </a:rPr>
              <a:t>(KDE)</a:t>
            </a:r>
          </a:p>
        </p:txBody>
      </p:sp>
      <p:sp>
        <p:nvSpPr>
          <p:cNvPr id="3" name="Content Placeholder 2">
            <a:extLst>
              <a:ext uri="{FF2B5EF4-FFF2-40B4-BE49-F238E27FC236}">
                <a16:creationId xmlns:a16="http://schemas.microsoft.com/office/drawing/2014/main" id="{EA89953B-03F5-4196-B3BB-CB2192F023E7}"/>
              </a:ext>
            </a:extLst>
          </p:cNvPr>
          <p:cNvSpPr txBox="1">
            <a:spLocks/>
          </p:cNvSpPr>
          <p:nvPr/>
        </p:nvSpPr>
        <p:spPr>
          <a:xfrm>
            <a:off x="838200" y="1975612"/>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2060"/>
                </a:solidFill>
              </a:rPr>
              <a:t>Commissioner</a:t>
            </a:r>
          </a:p>
          <a:p>
            <a:pPr marL="0" indent="0">
              <a:buNone/>
            </a:pPr>
            <a:r>
              <a:rPr lang="en-US" dirty="0">
                <a:solidFill>
                  <a:srgbClr val="002060"/>
                </a:solidFill>
              </a:rPr>
              <a:t>Dr. Robbie Fletcher</a:t>
            </a:r>
          </a:p>
          <a:p>
            <a:pPr marL="0" indent="0">
              <a:buNone/>
            </a:pPr>
            <a:r>
              <a:rPr lang="en-US" dirty="0">
                <a:hlinkClick r:id="rId2"/>
              </a:rPr>
              <a:t>robbie.fletcher@education.ky.gov</a:t>
            </a:r>
            <a:endParaRPr lang="en-US" dirty="0"/>
          </a:p>
          <a:p>
            <a:pPr marL="0" indent="0">
              <a:buNone/>
            </a:pPr>
            <a:endParaRPr lang="en-US" dirty="0"/>
          </a:p>
        </p:txBody>
      </p:sp>
      <p:sp>
        <p:nvSpPr>
          <p:cNvPr id="4" name="Title 1">
            <a:extLst>
              <a:ext uri="{FF2B5EF4-FFF2-40B4-BE49-F238E27FC236}">
                <a16:creationId xmlns:a16="http://schemas.microsoft.com/office/drawing/2014/main" id="{8C9F8233-C35E-3F3A-5EE4-C4E879EB2205}"/>
              </a:ext>
            </a:extLst>
          </p:cNvPr>
          <p:cNvSpPr txBox="1">
            <a:spLocks/>
          </p:cNvSpPr>
          <p:nvPr/>
        </p:nvSpPr>
        <p:spPr>
          <a:xfrm>
            <a:off x="838200" y="3429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endParaRPr lang="en-US" dirty="0"/>
          </a:p>
        </p:txBody>
      </p:sp>
      <p:sp>
        <p:nvSpPr>
          <p:cNvPr id="5" name="Content Placeholder 2">
            <a:extLst>
              <a:ext uri="{FF2B5EF4-FFF2-40B4-BE49-F238E27FC236}">
                <a16:creationId xmlns:a16="http://schemas.microsoft.com/office/drawing/2014/main" id="{6B7C0AC7-31AA-EC1B-7AEB-4C0736EFBCCE}"/>
              </a:ext>
            </a:extLst>
          </p:cNvPr>
          <p:cNvSpPr txBox="1">
            <a:spLocks/>
          </p:cNvSpPr>
          <p:nvPr/>
        </p:nvSpPr>
        <p:spPr>
          <a:xfrm>
            <a:off x="838200" y="4873562"/>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520553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84B874-618C-2B9D-E9CC-618FCF009C04}"/>
              </a:ext>
            </a:extLst>
          </p:cNvPr>
          <p:cNvPicPr>
            <a:picLocks noChangeAspect="1"/>
          </p:cNvPicPr>
          <p:nvPr/>
        </p:nvPicPr>
        <p:blipFill>
          <a:blip r:embed="rId3"/>
          <a:stretch>
            <a:fillRect/>
          </a:stretch>
        </p:blipFill>
        <p:spPr>
          <a:xfrm>
            <a:off x="586994" y="129815"/>
            <a:ext cx="5703636" cy="6598370"/>
          </a:xfrm>
          <a:prstGeom prst="rect">
            <a:avLst/>
          </a:prstGeom>
          <a:ln>
            <a:solidFill>
              <a:schemeClr val="tx1"/>
            </a:solidFill>
          </a:ln>
          <a:effectLst/>
        </p:spPr>
      </p:pic>
      <p:pic>
        <p:nvPicPr>
          <p:cNvPr id="7" name="Picture 6">
            <a:extLst>
              <a:ext uri="{FF2B5EF4-FFF2-40B4-BE49-F238E27FC236}">
                <a16:creationId xmlns:a16="http://schemas.microsoft.com/office/drawing/2014/main" id="{152A0A9E-F49D-1D13-95CE-D79D13BDBEF4}"/>
              </a:ext>
            </a:extLst>
          </p:cNvPr>
          <p:cNvPicPr>
            <a:picLocks noChangeAspect="1"/>
          </p:cNvPicPr>
          <p:nvPr/>
        </p:nvPicPr>
        <p:blipFill>
          <a:blip r:embed="rId4"/>
          <a:stretch>
            <a:fillRect/>
          </a:stretch>
        </p:blipFill>
        <p:spPr>
          <a:xfrm>
            <a:off x="3573720" y="5693423"/>
            <a:ext cx="1150720" cy="419136"/>
          </a:xfrm>
          <a:prstGeom prst="rect">
            <a:avLst/>
          </a:prstGeom>
        </p:spPr>
      </p:pic>
      <p:pic>
        <p:nvPicPr>
          <p:cNvPr id="9" name="Picture 8">
            <a:extLst>
              <a:ext uri="{FF2B5EF4-FFF2-40B4-BE49-F238E27FC236}">
                <a16:creationId xmlns:a16="http://schemas.microsoft.com/office/drawing/2014/main" id="{DD9099C9-5ABD-D3CF-0543-7D51FBAAC61D}"/>
              </a:ext>
            </a:extLst>
          </p:cNvPr>
          <p:cNvPicPr>
            <a:picLocks noChangeAspect="1"/>
          </p:cNvPicPr>
          <p:nvPr/>
        </p:nvPicPr>
        <p:blipFill>
          <a:blip r:embed="rId5"/>
          <a:stretch>
            <a:fillRect/>
          </a:stretch>
        </p:blipFill>
        <p:spPr>
          <a:xfrm>
            <a:off x="3573720" y="6223043"/>
            <a:ext cx="1150720" cy="381033"/>
          </a:xfrm>
          <a:prstGeom prst="rect">
            <a:avLst/>
          </a:prstGeom>
        </p:spPr>
      </p:pic>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latin typeface="Calibri"/>
                <a:ea typeface="Calibri"/>
                <a:cs typeface="Times New Roman"/>
              </a:rPr>
              <a:t> </a:t>
            </a:r>
            <a:r>
              <a:rPr lang="en-US" sz="2100" kern="100" dirty="0">
                <a:solidFill>
                  <a:srgbClr val="002060"/>
                </a:solidFill>
                <a:latin typeface="Calibri"/>
                <a:ea typeface="Calibri"/>
                <a:cs typeface="Times New Roman"/>
              </a:rPr>
              <a:t>Project Information </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Emergency?</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Type</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DFP (Needs Being Met)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Inventory</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Scope (General Description)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Probable Costs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Funds Available</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 – </a:t>
            </a:r>
            <a:r>
              <a:rPr kumimoji="0" lang="en-US" sz="3200" b="0" i="0" u="none" strike="noStrike" kern="1200" cap="none" spc="0" normalizeH="0" baseline="0" noProof="0" dirty="0">
                <a:ln>
                  <a:noFill/>
                </a:ln>
                <a:solidFill>
                  <a:srgbClr val="002060"/>
                </a:solidFill>
                <a:effectLst/>
                <a:uLnTx/>
                <a:uFillTx/>
                <a:latin typeface="+mj-lt"/>
                <a:ea typeface="+mj-ea"/>
                <a:cs typeface="+mj-cs"/>
              </a:rPr>
              <a:t>How?</a:t>
            </a:r>
          </a:p>
        </p:txBody>
      </p:sp>
      <p:sp>
        <p:nvSpPr>
          <p:cNvPr id="8" name="Rectangle 7">
            <a:extLst>
              <a:ext uri="{FF2B5EF4-FFF2-40B4-BE49-F238E27FC236}">
                <a16:creationId xmlns:a16="http://schemas.microsoft.com/office/drawing/2014/main" id="{1078F0CF-8A81-4E84-C2F3-8344D115779B}"/>
              </a:ext>
            </a:extLst>
          </p:cNvPr>
          <p:cNvSpPr/>
          <p:nvPr/>
        </p:nvSpPr>
        <p:spPr>
          <a:xfrm>
            <a:off x="802999" y="452999"/>
            <a:ext cx="5106405" cy="1178318"/>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6ED272A-8C75-7715-9ECA-71097AA3827B}"/>
              </a:ext>
            </a:extLst>
          </p:cNvPr>
          <p:cNvSpPr/>
          <p:nvPr/>
        </p:nvSpPr>
        <p:spPr>
          <a:xfrm rot="10800000">
            <a:off x="6371380" y="865021"/>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837C073-5A40-88BC-A110-9EA15999874F}"/>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Initial BG-1 Form </a:t>
            </a:r>
          </a:p>
        </p:txBody>
      </p:sp>
    </p:spTree>
    <p:extLst>
      <p:ext uri="{BB962C8B-B14F-4D97-AF65-F5344CB8AC3E}">
        <p14:creationId xmlns:p14="http://schemas.microsoft.com/office/powerpoint/2010/main" val="1120372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84B874-618C-2B9D-E9CC-618FCF009C04}"/>
              </a:ext>
            </a:extLst>
          </p:cNvPr>
          <p:cNvPicPr>
            <a:picLocks noChangeAspect="1"/>
          </p:cNvPicPr>
          <p:nvPr/>
        </p:nvPicPr>
        <p:blipFill>
          <a:blip r:embed="rId3"/>
          <a:stretch>
            <a:fillRect/>
          </a:stretch>
        </p:blipFill>
        <p:spPr>
          <a:xfrm>
            <a:off x="575295" y="127284"/>
            <a:ext cx="5703636" cy="6598370"/>
          </a:xfrm>
          <a:prstGeom prst="rect">
            <a:avLst/>
          </a:prstGeom>
          <a:ln>
            <a:solidFill>
              <a:schemeClr val="tx1"/>
            </a:solidFill>
          </a:ln>
          <a:effectLst/>
        </p:spPr>
      </p:pic>
      <p:pic>
        <p:nvPicPr>
          <p:cNvPr id="7" name="Picture 6">
            <a:extLst>
              <a:ext uri="{FF2B5EF4-FFF2-40B4-BE49-F238E27FC236}">
                <a16:creationId xmlns:a16="http://schemas.microsoft.com/office/drawing/2014/main" id="{152A0A9E-F49D-1D13-95CE-D79D13BDBEF4}"/>
              </a:ext>
            </a:extLst>
          </p:cNvPr>
          <p:cNvPicPr>
            <a:picLocks noChangeAspect="1"/>
          </p:cNvPicPr>
          <p:nvPr/>
        </p:nvPicPr>
        <p:blipFill>
          <a:blip r:embed="rId4"/>
          <a:stretch>
            <a:fillRect/>
          </a:stretch>
        </p:blipFill>
        <p:spPr>
          <a:xfrm>
            <a:off x="3573720" y="5693423"/>
            <a:ext cx="1150720" cy="419136"/>
          </a:xfrm>
          <a:prstGeom prst="rect">
            <a:avLst/>
          </a:prstGeom>
        </p:spPr>
      </p:pic>
      <p:pic>
        <p:nvPicPr>
          <p:cNvPr id="9" name="Picture 8">
            <a:extLst>
              <a:ext uri="{FF2B5EF4-FFF2-40B4-BE49-F238E27FC236}">
                <a16:creationId xmlns:a16="http://schemas.microsoft.com/office/drawing/2014/main" id="{DD9099C9-5ABD-D3CF-0543-7D51FBAAC61D}"/>
              </a:ext>
            </a:extLst>
          </p:cNvPr>
          <p:cNvPicPr>
            <a:picLocks noChangeAspect="1"/>
          </p:cNvPicPr>
          <p:nvPr/>
        </p:nvPicPr>
        <p:blipFill>
          <a:blip r:embed="rId5"/>
          <a:stretch>
            <a:fillRect/>
          </a:stretch>
        </p:blipFill>
        <p:spPr>
          <a:xfrm>
            <a:off x="3573720" y="6223043"/>
            <a:ext cx="1150720" cy="381033"/>
          </a:xfrm>
          <a:prstGeom prst="rect">
            <a:avLst/>
          </a:prstGeom>
        </p:spPr>
      </p:pic>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Information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Emergency?</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Type</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DFP (Needs Being Met)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Inventory</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Scope (General Description)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Probable Costs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Funds Available</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 – </a:t>
            </a:r>
            <a:r>
              <a:rPr kumimoji="0" lang="en-US" sz="3200" b="0" i="0" u="none" strike="noStrike" kern="1200" cap="none" spc="0" normalizeH="0" baseline="0" noProof="0" dirty="0">
                <a:ln>
                  <a:noFill/>
                </a:ln>
                <a:solidFill>
                  <a:srgbClr val="002060"/>
                </a:solidFill>
                <a:effectLst/>
                <a:uLnTx/>
                <a:uFillTx/>
                <a:latin typeface="+mj-lt"/>
                <a:ea typeface="+mj-ea"/>
                <a:cs typeface="+mj-cs"/>
              </a:rPr>
              <a:t>How?</a:t>
            </a:r>
          </a:p>
        </p:txBody>
      </p:sp>
      <p:sp>
        <p:nvSpPr>
          <p:cNvPr id="8" name="Rectangle 7">
            <a:extLst>
              <a:ext uri="{FF2B5EF4-FFF2-40B4-BE49-F238E27FC236}">
                <a16:creationId xmlns:a16="http://schemas.microsoft.com/office/drawing/2014/main" id="{1078F0CF-8A81-4E84-C2F3-8344D115779B}"/>
              </a:ext>
            </a:extLst>
          </p:cNvPr>
          <p:cNvSpPr/>
          <p:nvPr/>
        </p:nvSpPr>
        <p:spPr>
          <a:xfrm>
            <a:off x="802999" y="1638181"/>
            <a:ext cx="5106405" cy="253032"/>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6ED272A-8C75-7715-9ECA-71097AA3827B}"/>
              </a:ext>
            </a:extLst>
          </p:cNvPr>
          <p:cNvSpPr/>
          <p:nvPr/>
        </p:nvSpPr>
        <p:spPr>
          <a:xfrm rot="10800000">
            <a:off x="6371380" y="1558985"/>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9DAEB8-E948-DD7C-C79C-8138AB2BDFCA}"/>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Initial BG-1 Form (continued)</a:t>
            </a:r>
          </a:p>
        </p:txBody>
      </p:sp>
    </p:spTree>
    <p:extLst>
      <p:ext uri="{BB962C8B-B14F-4D97-AF65-F5344CB8AC3E}">
        <p14:creationId xmlns:p14="http://schemas.microsoft.com/office/powerpoint/2010/main" val="953044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84B874-618C-2B9D-E9CC-618FCF009C04}"/>
              </a:ext>
            </a:extLst>
          </p:cNvPr>
          <p:cNvPicPr>
            <a:picLocks noChangeAspect="1"/>
          </p:cNvPicPr>
          <p:nvPr/>
        </p:nvPicPr>
        <p:blipFill>
          <a:blip r:embed="rId3"/>
          <a:stretch>
            <a:fillRect/>
          </a:stretch>
        </p:blipFill>
        <p:spPr>
          <a:xfrm>
            <a:off x="575295" y="127284"/>
            <a:ext cx="5703636" cy="6598370"/>
          </a:xfrm>
          <a:prstGeom prst="rect">
            <a:avLst/>
          </a:prstGeom>
          <a:ln>
            <a:solidFill>
              <a:schemeClr val="tx1"/>
            </a:solidFill>
          </a:ln>
          <a:effectLst/>
        </p:spPr>
      </p:pic>
      <p:pic>
        <p:nvPicPr>
          <p:cNvPr id="7" name="Picture 6">
            <a:extLst>
              <a:ext uri="{FF2B5EF4-FFF2-40B4-BE49-F238E27FC236}">
                <a16:creationId xmlns:a16="http://schemas.microsoft.com/office/drawing/2014/main" id="{152A0A9E-F49D-1D13-95CE-D79D13BDBEF4}"/>
              </a:ext>
            </a:extLst>
          </p:cNvPr>
          <p:cNvPicPr>
            <a:picLocks noChangeAspect="1"/>
          </p:cNvPicPr>
          <p:nvPr/>
        </p:nvPicPr>
        <p:blipFill>
          <a:blip r:embed="rId4"/>
          <a:stretch>
            <a:fillRect/>
          </a:stretch>
        </p:blipFill>
        <p:spPr>
          <a:xfrm>
            <a:off x="3573720" y="5693423"/>
            <a:ext cx="1150720" cy="419136"/>
          </a:xfrm>
          <a:prstGeom prst="rect">
            <a:avLst/>
          </a:prstGeom>
        </p:spPr>
      </p:pic>
      <p:pic>
        <p:nvPicPr>
          <p:cNvPr id="9" name="Picture 8">
            <a:extLst>
              <a:ext uri="{FF2B5EF4-FFF2-40B4-BE49-F238E27FC236}">
                <a16:creationId xmlns:a16="http://schemas.microsoft.com/office/drawing/2014/main" id="{DD9099C9-5ABD-D3CF-0543-7D51FBAAC61D}"/>
              </a:ext>
            </a:extLst>
          </p:cNvPr>
          <p:cNvPicPr>
            <a:picLocks noChangeAspect="1"/>
          </p:cNvPicPr>
          <p:nvPr/>
        </p:nvPicPr>
        <p:blipFill>
          <a:blip r:embed="rId5"/>
          <a:stretch>
            <a:fillRect/>
          </a:stretch>
        </p:blipFill>
        <p:spPr>
          <a:xfrm>
            <a:off x="3573720" y="6223043"/>
            <a:ext cx="1150720" cy="381033"/>
          </a:xfrm>
          <a:prstGeom prst="rect">
            <a:avLst/>
          </a:prstGeom>
        </p:spPr>
      </p:pic>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Information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Emergency?</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Project Type</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DFP (Needs Being Met)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Inventory</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Scope (General Description)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Probable Costs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Funds Available</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 – </a:t>
            </a:r>
            <a:r>
              <a:rPr kumimoji="0" lang="en-US" sz="3200" b="0" i="0" u="none" strike="noStrike" kern="1200" cap="none" spc="0" normalizeH="0" baseline="0" noProof="0" dirty="0">
                <a:ln>
                  <a:noFill/>
                </a:ln>
                <a:solidFill>
                  <a:srgbClr val="002060"/>
                </a:solidFill>
                <a:effectLst/>
                <a:uLnTx/>
                <a:uFillTx/>
                <a:latin typeface="+mj-lt"/>
                <a:ea typeface="+mj-ea"/>
                <a:cs typeface="+mj-cs"/>
              </a:rPr>
              <a:t>How?</a:t>
            </a:r>
          </a:p>
        </p:txBody>
      </p:sp>
      <p:sp>
        <p:nvSpPr>
          <p:cNvPr id="8" name="Rectangle 7">
            <a:extLst>
              <a:ext uri="{FF2B5EF4-FFF2-40B4-BE49-F238E27FC236}">
                <a16:creationId xmlns:a16="http://schemas.microsoft.com/office/drawing/2014/main" id="{1078F0CF-8A81-4E84-C2F3-8344D115779B}"/>
              </a:ext>
            </a:extLst>
          </p:cNvPr>
          <p:cNvSpPr/>
          <p:nvPr/>
        </p:nvSpPr>
        <p:spPr>
          <a:xfrm>
            <a:off x="802999" y="1903520"/>
            <a:ext cx="5106405" cy="3273818"/>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6ED272A-8C75-7715-9ECA-71097AA3827B}"/>
              </a:ext>
            </a:extLst>
          </p:cNvPr>
          <p:cNvSpPr/>
          <p:nvPr/>
        </p:nvSpPr>
        <p:spPr>
          <a:xfrm rot="10800000">
            <a:off x="6371380" y="3409557"/>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CBD6CFB-0687-5F2A-0E80-5682A2A3EDAC}"/>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Initial BG-1 Form (continued)</a:t>
            </a:r>
          </a:p>
        </p:txBody>
      </p:sp>
    </p:spTree>
    <p:extLst>
      <p:ext uri="{BB962C8B-B14F-4D97-AF65-F5344CB8AC3E}">
        <p14:creationId xmlns:p14="http://schemas.microsoft.com/office/powerpoint/2010/main" val="923897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CF841-45A0-C3D3-CF38-142B4341D89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7D517BD-AFE9-E714-89F1-A5040598C627}"/>
              </a:ext>
            </a:extLst>
          </p:cNvPr>
          <p:cNvPicPr>
            <a:picLocks noChangeAspect="1"/>
          </p:cNvPicPr>
          <p:nvPr/>
        </p:nvPicPr>
        <p:blipFill>
          <a:blip r:embed="rId3"/>
          <a:stretch>
            <a:fillRect/>
          </a:stretch>
        </p:blipFill>
        <p:spPr>
          <a:xfrm>
            <a:off x="575295" y="127284"/>
            <a:ext cx="5703636" cy="6598370"/>
          </a:xfrm>
          <a:prstGeom prst="rect">
            <a:avLst/>
          </a:prstGeom>
          <a:ln>
            <a:solidFill>
              <a:schemeClr val="tx1"/>
            </a:solidFill>
          </a:ln>
          <a:effectLst/>
        </p:spPr>
      </p:pic>
      <p:pic>
        <p:nvPicPr>
          <p:cNvPr id="7" name="Picture 6">
            <a:extLst>
              <a:ext uri="{FF2B5EF4-FFF2-40B4-BE49-F238E27FC236}">
                <a16:creationId xmlns:a16="http://schemas.microsoft.com/office/drawing/2014/main" id="{16595A3C-31EB-D273-DF21-359DE1D532D3}"/>
              </a:ext>
            </a:extLst>
          </p:cNvPr>
          <p:cNvPicPr>
            <a:picLocks noChangeAspect="1"/>
          </p:cNvPicPr>
          <p:nvPr/>
        </p:nvPicPr>
        <p:blipFill>
          <a:blip r:embed="rId4"/>
          <a:stretch>
            <a:fillRect/>
          </a:stretch>
        </p:blipFill>
        <p:spPr>
          <a:xfrm>
            <a:off x="3573720" y="5693423"/>
            <a:ext cx="1150720" cy="419136"/>
          </a:xfrm>
          <a:prstGeom prst="rect">
            <a:avLst/>
          </a:prstGeom>
        </p:spPr>
      </p:pic>
      <p:pic>
        <p:nvPicPr>
          <p:cNvPr id="9" name="Picture 8">
            <a:extLst>
              <a:ext uri="{FF2B5EF4-FFF2-40B4-BE49-F238E27FC236}">
                <a16:creationId xmlns:a16="http://schemas.microsoft.com/office/drawing/2014/main" id="{8EFDB005-88A1-95AF-1F4D-A04AA2D3435D}"/>
              </a:ext>
            </a:extLst>
          </p:cNvPr>
          <p:cNvPicPr>
            <a:picLocks noChangeAspect="1"/>
          </p:cNvPicPr>
          <p:nvPr/>
        </p:nvPicPr>
        <p:blipFill>
          <a:blip r:embed="rId5"/>
          <a:stretch>
            <a:fillRect/>
          </a:stretch>
        </p:blipFill>
        <p:spPr>
          <a:xfrm>
            <a:off x="3573720" y="6223043"/>
            <a:ext cx="1150720" cy="381033"/>
          </a:xfrm>
          <a:prstGeom prst="rect">
            <a:avLst/>
          </a:prstGeom>
        </p:spPr>
      </p:pic>
      <p:sp>
        <p:nvSpPr>
          <p:cNvPr id="3" name="Subtitle 2">
            <a:extLst>
              <a:ext uri="{FF2B5EF4-FFF2-40B4-BE49-F238E27FC236}">
                <a16:creationId xmlns:a16="http://schemas.microsoft.com/office/drawing/2014/main" id="{FAFACF6F-BA63-D55E-9493-DA78D080040F}"/>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Information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Emergency?</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Project Type (Property – Site Disposal coming soon…)</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DFP (Needs Being Met)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Inventory</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Scope (General Description)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Probable Costs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Funds Available</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775CC497-5C2B-914E-E030-5DDD5E4291B8}"/>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 – </a:t>
            </a:r>
            <a:r>
              <a:rPr kumimoji="0" lang="en-US" sz="3200" b="0" i="0" u="none" strike="noStrike" kern="1200" cap="none" spc="0" normalizeH="0" baseline="0" noProof="0" dirty="0">
                <a:ln>
                  <a:noFill/>
                </a:ln>
                <a:solidFill>
                  <a:srgbClr val="002060"/>
                </a:solidFill>
                <a:effectLst/>
                <a:uLnTx/>
                <a:uFillTx/>
                <a:latin typeface="+mj-lt"/>
                <a:ea typeface="+mj-ea"/>
                <a:cs typeface="+mj-cs"/>
              </a:rPr>
              <a:t>How?</a:t>
            </a:r>
          </a:p>
        </p:txBody>
      </p:sp>
      <p:sp>
        <p:nvSpPr>
          <p:cNvPr id="8" name="Rectangle 7">
            <a:extLst>
              <a:ext uri="{FF2B5EF4-FFF2-40B4-BE49-F238E27FC236}">
                <a16:creationId xmlns:a16="http://schemas.microsoft.com/office/drawing/2014/main" id="{22ADC316-0C5C-F0E6-2CAE-3329C0C3D955}"/>
              </a:ext>
            </a:extLst>
          </p:cNvPr>
          <p:cNvSpPr/>
          <p:nvPr/>
        </p:nvSpPr>
        <p:spPr>
          <a:xfrm>
            <a:off x="802999" y="1903520"/>
            <a:ext cx="5106405" cy="3273818"/>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46E920EB-8465-A488-3C67-7F04C571D4EB}"/>
              </a:ext>
            </a:extLst>
          </p:cNvPr>
          <p:cNvSpPr/>
          <p:nvPr/>
        </p:nvSpPr>
        <p:spPr>
          <a:xfrm rot="10800000">
            <a:off x="6382995" y="4689331"/>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D698FC3-F3ED-545D-11A1-08BB5788E076}"/>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Initial BG-1 Form (continued)</a:t>
            </a:r>
          </a:p>
        </p:txBody>
      </p:sp>
      <p:cxnSp>
        <p:nvCxnSpPr>
          <p:cNvPr id="10" name="Straight Arrow Connector 9">
            <a:extLst>
              <a:ext uri="{FF2B5EF4-FFF2-40B4-BE49-F238E27FC236}">
                <a16:creationId xmlns:a16="http://schemas.microsoft.com/office/drawing/2014/main" id="{1A14E7ED-930E-DDD3-E29B-43D6709CCC56}"/>
              </a:ext>
            </a:extLst>
          </p:cNvPr>
          <p:cNvCxnSpPr/>
          <p:nvPr/>
        </p:nvCxnSpPr>
        <p:spPr>
          <a:xfrm flipH="1">
            <a:off x="3190240" y="2265680"/>
            <a:ext cx="4744720" cy="2702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972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C73AA16-138A-AA1C-8118-57BABB32C278}"/>
              </a:ext>
            </a:extLst>
          </p:cNvPr>
          <p:cNvGrpSpPr/>
          <p:nvPr/>
        </p:nvGrpSpPr>
        <p:grpSpPr>
          <a:xfrm>
            <a:off x="629724" y="433444"/>
            <a:ext cx="5340098" cy="4264559"/>
            <a:chOff x="629724" y="433444"/>
            <a:chExt cx="5340098" cy="4264559"/>
          </a:xfrm>
        </p:grpSpPr>
        <p:pic>
          <p:nvPicPr>
            <p:cNvPr id="6" name="Picture 5">
              <a:extLst>
                <a:ext uri="{FF2B5EF4-FFF2-40B4-BE49-F238E27FC236}">
                  <a16:creationId xmlns:a16="http://schemas.microsoft.com/office/drawing/2014/main" id="{AC3282DC-F546-BF2F-9DCD-0464B62A3AFC}"/>
                </a:ext>
              </a:extLst>
            </p:cNvPr>
            <p:cNvPicPr>
              <a:picLocks noChangeAspect="1"/>
            </p:cNvPicPr>
            <p:nvPr/>
          </p:nvPicPr>
          <p:blipFill rotWithShape="1">
            <a:blip r:embed="rId3"/>
            <a:srcRect l="-902" t="3089" r="-189" b="52729"/>
            <a:stretch/>
          </p:blipFill>
          <p:spPr>
            <a:xfrm>
              <a:off x="629724" y="1780267"/>
              <a:ext cx="5340098" cy="2917736"/>
            </a:xfrm>
            <a:prstGeom prst="rect">
              <a:avLst/>
            </a:prstGeom>
            <a:ln>
              <a:noFill/>
            </a:ln>
            <a:effectLst/>
          </p:spPr>
        </p:pic>
        <p:pic>
          <p:nvPicPr>
            <p:cNvPr id="5" name="Picture 4">
              <a:extLst>
                <a:ext uri="{FF2B5EF4-FFF2-40B4-BE49-F238E27FC236}">
                  <a16:creationId xmlns:a16="http://schemas.microsoft.com/office/drawing/2014/main" id="{1B84B874-618C-2B9D-E9CC-618FCF009C04}"/>
                </a:ext>
              </a:extLst>
            </p:cNvPr>
            <p:cNvPicPr>
              <a:picLocks noChangeAspect="1"/>
            </p:cNvPicPr>
            <p:nvPr/>
          </p:nvPicPr>
          <p:blipFill rotWithShape="1">
            <a:blip r:embed="rId4"/>
            <a:srcRect l="955" t="76033" r="5489" b="3409"/>
            <a:stretch/>
          </p:blipFill>
          <p:spPr>
            <a:xfrm>
              <a:off x="629724" y="433444"/>
              <a:ext cx="5336188" cy="1356509"/>
            </a:xfrm>
            <a:prstGeom prst="rect">
              <a:avLst/>
            </a:prstGeom>
            <a:ln>
              <a:noFill/>
            </a:ln>
            <a:effectLst/>
          </p:spPr>
        </p:pic>
        <p:pic>
          <p:nvPicPr>
            <p:cNvPr id="7" name="Picture 6">
              <a:extLst>
                <a:ext uri="{FF2B5EF4-FFF2-40B4-BE49-F238E27FC236}">
                  <a16:creationId xmlns:a16="http://schemas.microsoft.com/office/drawing/2014/main" id="{152A0A9E-F49D-1D13-95CE-D79D13BDBEF4}"/>
                </a:ext>
              </a:extLst>
            </p:cNvPr>
            <p:cNvPicPr>
              <a:picLocks noChangeAspect="1"/>
            </p:cNvPicPr>
            <p:nvPr/>
          </p:nvPicPr>
          <p:blipFill>
            <a:blip r:embed="rId5"/>
            <a:stretch>
              <a:fillRect/>
            </a:stretch>
          </p:blipFill>
          <p:spPr>
            <a:xfrm>
              <a:off x="3573720" y="971744"/>
              <a:ext cx="1150720" cy="419136"/>
            </a:xfrm>
            <a:prstGeom prst="rect">
              <a:avLst/>
            </a:prstGeom>
          </p:spPr>
        </p:pic>
        <p:pic>
          <p:nvPicPr>
            <p:cNvPr id="9" name="Picture 8">
              <a:extLst>
                <a:ext uri="{FF2B5EF4-FFF2-40B4-BE49-F238E27FC236}">
                  <a16:creationId xmlns:a16="http://schemas.microsoft.com/office/drawing/2014/main" id="{DD9099C9-5ABD-D3CF-0543-7D51FBAAC61D}"/>
                </a:ext>
              </a:extLst>
            </p:cNvPr>
            <p:cNvPicPr>
              <a:picLocks noChangeAspect="1"/>
            </p:cNvPicPr>
            <p:nvPr/>
          </p:nvPicPr>
          <p:blipFill>
            <a:blip r:embed="rId6"/>
            <a:stretch>
              <a:fillRect/>
            </a:stretch>
          </p:blipFill>
          <p:spPr>
            <a:xfrm>
              <a:off x="3573720" y="1501364"/>
              <a:ext cx="1150720" cy="381033"/>
            </a:xfrm>
            <a:prstGeom prst="rect">
              <a:avLst/>
            </a:prstGeom>
          </p:spPr>
        </p:pic>
      </p:grpSp>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Information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Emergency?</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Type (Property – Site Disposal coming soon…)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rgbClr val="002060"/>
                </a:solidFill>
                <a:latin typeface="Calibri"/>
                <a:ea typeface="Calibri"/>
                <a:cs typeface="Times New Roman"/>
              </a:rPr>
              <a:t> DFP (Needs Being Met)</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Inventory</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Scope (General Description)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Probable Costs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Funds Available</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 – </a:t>
            </a:r>
            <a:r>
              <a:rPr kumimoji="0" lang="en-US" sz="3200" b="0" i="0" u="none" strike="noStrike" kern="1200" cap="none" spc="0" normalizeH="0" baseline="0" noProof="0" dirty="0">
                <a:ln>
                  <a:noFill/>
                </a:ln>
                <a:solidFill>
                  <a:srgbClr val="002060"/>
                </a:solidFill>
                <a:effectLst/>
                <a:uLnTx/>
                <a:uFillTx/>
                <a:latin typeface="+mj-lt"/>
                <a:ea typeface="+mj-ea"/>
                <a:cs typeface="+mj-cs"/>
              </a:rPr>
              <a:t>How?</a:t>
            </a:r>
          </a:p>
        </p:txBody>
      </p:sp>
      <p:sp>
        <p:nvSpPr>
          <p:cNvPr id="8" name="Rectangle 7">
            <a:extLst>
              <a:ext uri="{FF2B5EF4-FFF2-40B4-BE49-F238E27FC236}">
                <a16:creationId xmlns:a16="http://schemas.microsoft.com/office/drawing/2014/main" id="{1078F0CF-8A81-4E84-C2F3-8344D115779B}"/>
              </a:ext>
            </a:extLst>
          </p:cNvPr>
          <p:cNvSpPr/>
          <p:nvPr/>
        </p:nvSpPr>
        <p:spPr>
          <a:xfrm>
            <a:off x="802999" y="433949"/>
            <a:ext cx="5106405" cy="1178318"/>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6ED272A-8C75-7715-9ECA-71097AA3827B}"/>
              </a:ext>
            </a:extLst>
          </p:cNvPr>
          <p:cNvSpPr/>
          <p:nvPr/>
        </p:nvSpPr>
        <p:spPr>
          <a:xfrm rot="10800000">
            <a:off x="6371380" y="865021"/>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2B34B-6BB4-4F6F-0D6D-1C06E51E6467}"/>
              </a:ext>
            </a:extLst>
          </p:cNvPr>
          <p:cNvSpPr/>
          <p:nvPr/>
        </p:nvSpPr>
        <p:spPr>
          <a:xfrm>
            <a:off x="802821" y="428625"/>
            <a:ext cx="5123089" cy="44971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27242DE-6B78-18D1-520A-2972FFF56CE8}"/>
              </a:ext>
            </a:extLst>
          </p:cNvPr>
          <p:cNvSpPr txBox="1"/>
          <p:nvPr/>
        </p:nvSpPr>
        <p:spPr>
          <a:xfrm>
            <a:off x="6683603" y="5925396"/>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Initial BG-1 Form (continued)</a:t>
            </a:r>
          </a:p>
        </p:txBody>
      </p:sp>
    </p:spTree>
    <p:extLst>
      <p:ext uri="{BB962C8B-B14F-4D97-AF65-F5344CB8AC3E}">
        <p14:creationId xmlns:p14="http://schemas.microsoft.com/office/powerpoint/2010/main" val="3409876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C73AA16-138A-AA1C-8118-57BABB32C278}"/>
              </a:ext>
            </a:extLst>
          </p:cNvPr>
          <p:cNvGrpSpPr/>
          <p:nvPr/>
        </p:nvGrpSpPr>
        <p:grpSpPr>
          <a:xfrm>
            <a:off x="629724" y="433444"/>
            <a:ext cx="5340098" cy="4264559"/>
            <a:chOff x="629724" y="433444"/>
            <a:chExt cx="5340098" cy="4264559"/>
          </a:xfrm>
        </p:grpSpPr>
        <p:pic>
          <p:nvPicPr>
            <p:cNvPr id="6" name="Picture 5">
              <a:extLst>
                <a:ext uri="{FF2B5EF4-FFF2-40B4-BE49-F238E27FC236}">
                  <a16:creationId xmlns:a16="http://schemas.microsoft.com/office/drawing/2014/main" id="{AC3282DC-F546-BF2F-9DCD-0464B62A3AFC}"/>
                </a:ext>
              </a:extLst>
            </p:cNvPr>
            <p:cNvPicPr>
              <a:picLocks noChangeAspect="1"/>
            </p:cNvPicPr>
            <p:nvPr/>
          </p:nvPicPr>
          <p:blipFill rotWithShape="1">
            <a:blip r:embed="rId3"/>
            <a:srcRect l="-902" t="3089" r="-189" b="52729"/>
            <a:stretch/>
          </p:blipFill>
          <p:spPr>
            <a:xfrm>
              <a:off x="629724" y="1780267"/>
              <a:ext cx="5340098" cy="2917736"/>
            </a:xfrm>
            <a:prstGeom prst="rect">
              <a:avLst/>
            </a:prstGeom>
            <a:ln>
              <a:noFill/>
            </a:ln>
            <a:effectLst/>
          </p:spPr>
        </p:pic>
        <p:pic>
          <p:nvPicPr>
            <p:cNvPr id="5" name="Picture 4">
              <a:extLst>
                <a:ext uri="{FF2B5EF4-FFF2-40B4-BE49-F238E27FC236}">
                  <a16:creationId xmlns:a16="http://schemas.microsoft.com/office/drawing/2014/main" id="{1B84B874-618C-2B9D-E9CC-618FCF009C04}"/>
                </a:ext>
              </a:extLst>
            </p:cNvPr>
            <p:cNvPicPr>
              <a:picLocks noChangeAspect="1"/>
            </p:cNvPicPr>
            <p:nvPr/>
          </p:nvPicPr>
          <p:blipFill rotWithShape="1">
            <a:blip r:embed="rId4"/>
            <a:srcRect l="955" t="76033" r="5489" b="3409"/>
            <a:stretch/>
          </p:blipFill>
          <p:spPr>
            <a:xfrm>
              <a:off x="629724" y="433444"/>
              <a:ext cx="5336188" cy="1356509"/>
            </a:xfrm>
            <a:prstGeom prst="rect">
              <a:avLst/>
            </a:prstGeom>
            <a:ln>
              <a:noFill/>
            </a:ln>
            <a:effectLst/>
          </p:spPr>
        </p:pic>
        <p:pic>
          <p:nvPicPr>
            <p:cNvPr id="7" name="Picture 6">
              <a:extLst>
                <a:ext uri="{FF2B5EF4-FFF2-40B4-BE49-F238E27FC236}">
                  <a16:creationId xmlns:a16="http://schemas.microsoft.com/office/drawing/2014/main" id="{152A0A9E-F49D-1D13-95CE-D79D13BDBEF4}"/>
                </a:ext>
              </a:extLst>
            </p:cNvPr>
            <p:cNvPicPr>
              <a:picLocks noChangeAspect="1"/>
            </p:cNvPicPr>
            <p:nvPr/>
          </p:nvPicPr>
          <p:blipFill>
            <a:blip r:embed="rId5"/>
            <a:stretch>
              <a:fillRect/>
            </a:stretch>
          </p:blipFill>
          <p:spPr>
            <a:xfrm>
              <a:off x="3573720" y="971744"/>
              <a:ext cx="1150720" cy="419136"/>
            </a:xfrm>
            <a:prstGeom prst="rect">
              <a:avLst/>
            </a:prstGeom>
          </p:spPr>
        </p:pic>
        <p:pic>
          <p:nvPicPr>
            <p:cNvPr id="9" name="Picture 8">
              <a:extLst>
                <a:ext uri="{FF2B5EF4-FFF2-40B4-BE49-F238E27FC236}">
                  <a16:creationId xmlns:a16="http://schemas.microsoft.com/office/drawing/2014/main" id="{DD9099C9-5ABD-D3CF-0543-7D51FBAAC61D}"/>
                </a:ext>
              </a:extLst>
            </p:cNvPr>
            <p:cNvPicPr>
              <a:picLocks noChangeAspect="1"/>
            </p:cNvPicPr>
            <p:nvPr/>
          </p:nvPicPr>
          <p:blipFill>
            <a:blip r:embed="rId6"/>
            <a:stretch>
              <a:fillRect/>
            </a:stretch>
          </p:blipFill>
          <p:spPr>
            <a:xfrm>
              <a:off x="3573720" y="1501364"/>
              <a:ext cx="1150720" cy="381033"/>
            </a:xfrm>
            <a:prstGeom prst="rect">
              <a:avLst/>
            </a:prstGeom>
          </p:spPr>
        </p:pic>
      </p:grpSp>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Information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Emergency?</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Type (Property – Site Disposal coming soon…)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DFP (Needs Being Met)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Inventory </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Scope (General Description)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Probable Costs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Funds Available</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 – </a:t>
            </a:r>
            <a:r>
              <a:rPr kumimoji="0" lang="en-US" sz="3200" b="0" i="0" u="none" strike="noStrike" kern="1200" cap="none" spc="0" normalizeH="0" baseline="0" noProof="0" dirty="0">
                <a:ln>
                  <a:noFill/>
                </a:ln>
                <a:solidFill>
                  <a:srgbClr val="002060"/>
                </a:solidFill>
                <a:effectLst/>
                <a:uLnTx/>
                <a:uFillTx/>
                <a:latin typeface="+mj-lt"/>
                <a:ea typeface="+mj-ea"/>
                <a:cs typeface="+mj-cs"/>
              </a:rPr>
              <a:t>How?</a:t>
            </a:r>
          </a:p>
        </p:txBody>
      </p:sp>
      <p:sp>
        <p:nvSpPr>
          <p:cNvPr id="8" name="Rectangle 7">
            <a:extLst>
              <a:ext uri="{FF2B5EF4-FFF2-40B4-BE49-F238E27FC236}">
                <a16:creationId xmlns:a16="http://schemas.microsoft.com/office/drawing/2014/main" id="{1078F0CF-8A81-4E84-C2F3-8344D115779B}"/>
              </a:ext>
            </a:extLst>
          </p:cNvPr>
          <p:cNvSpPr/>
          <p:nvPr/>
        </p:nvSpPr>
        <p:spPr>
          <a:xfrm>
            <a:off x="802999" y="1461288"/>
            <a:ext cx="5122911" cy="715675"/>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6ED272A-8C75-7715-9ECA-71097AA3827B}"/>
              </a:ext>
            </a:extLst>
          </p:cNvPr>
          <p:cNvSpPr/>
          <p:nvPr/>
        </p:nvSpPr>
        <p:spPr>
          <a:xfrm rot="10800000">
            <a:off x="6371380" y="1620217"/>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2B34B-6BB4-4F6F-0D6D-1C06E51E6467}"/>
              </a:ext>
            </a:extLst>
          </p:cNvPr>
          <p:cNvSpPr/>
          <p:nvPr/>
        </p:nvSpPr>
        <p:spPr>
          <a:xfrm>
            <a:off x="802821" y="428625"/>
            <a:ext cx="5123089" cy="44971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8739759-D822-B8AD-C01D-57A5FF4E0326}"/>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Initial BG-1 Form (continued)</a:t>
            </a:r>
          </a:p>
        </p:txBody>
      </p:sp>
    </p:spTree>
    <p:extLst>
      <p:ext uri="{BB962C8B-B14F-4D97-AF65-F5344CB8AC3E}">
        <p14:creationId xmlns:p14="http://schemas.microsoft.com/office/powerpoint/2010/main" val="1599279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C73AA16-138A-AA1C-8118-57BABB32C278}"/>
              </a:ext>
            </a:extLst>
          </p:cNvPr>
          <p:cNvGrpSpPr/>
          <p:nvPr/>
        </p:nvGrpSpPr>
        <p:grpSpPr>
          <a:xfrm>
            <a:off x="629724" y="433444"/>
            <a:ext cx="5340098" cy="4264559"/>
            <a:chOff x="629724" y="433444"/>
            <a:chExt cx="5340098" cy="4264559"/>
          </a:xfrm>
        </p:grpSpPr>
        <p:pic>
          <p:nvPicPr>
            <p:cNvPr id="6" name="Picture 5">
              <a:extLst>
                <a:ext uri="{FF2B5EF4-FFF2-40B4-BE49-F238E27FC236}">
                  <a16:creationId xmlns:a16="http://schemas.microsoft.com/office/drawing/2014/main" id="{AC3282DC-F546-BF2F-9DCD-0464B62A3AFC}"/>
                </a:ext>
              </a:extLst>
            </p:cNvPr>
            <p:cNvPicPr>
              <a:picLocks noChangeAspect="1"/>
            </p:cNvPicPr>
            <p:nvPr/>
          </p:nvPicPr>
          <p:blipFill rotWithShape="1">
            <a:blip r:embed="rId3"/>
            <a:srcRect l="-902" t="3089" r="-189" b="52729"/>
            <a:stretch/>
          </p:blipFill>
          <p:spPr>
            <a:xfrm>
              <a:off x="629724" y="1780267"/>
              <a:ext cx="5340098" cy="2917736"/>
            </a:xfrm>
            <a:prstGeom prst="rect">
              <a:avLst/>
            </a:prstGeom>
            <a:ln>
              <a:noFill/>
            </a:ln>
            <a:effectLst/>
          </p:spPr>
        </p:pic>
        <p:pic>
          <p:nvPicPr>
            <p:cNvPr id="5" name="Picture 4">
              <a:extLst>
                <a:ext uri="{FF2B5EF4-FFF2-40B4-BE49-F238E27FC236}">
                  <a16:creationId xmlns:a16="http://schemas.microsoft.com/office/drawing/2014/main" id="{1B84B874-618C-2B9D-E9CC-618FCF009C04}"/>
                </a:ext>
              </a:extLst>
            </p:cNvPr>
            <p:cNvPicPr>
              <a:picLocks noChangeAspect="1"/>
            </p:cNvPicPr>
            <p:nvPr/>
          </p:nvPicPr>
          <p:blipFill rotWithShape="1">
            <a:blip r:embed="rId4"/>
            <a:srcRect l="955" t="76033" r="5489" b="3409"/>
            <a:stretch/>
          </p:blipFill>
          <p:spPr>
            <a:xfrm>
              <a:off x="629724" y="433444"/>
              <a:ext cx="5336188" cy="1356509"/>
            </a:xfrm>
            <a:prstGeom prst="rect">
              <a:avLst/>
            </a:prstGeom>
            <a:ln>
              <a:noFill/>
            </a:ln>
            <a:effectLst/>
          </p:spPr>
        </p:pic>
        <p:pic>
          <p:nvPicPr>
            <p:cNvPr id="7" name="Picture 6">
              <a:extLst>
                <a:ext uri="{FF2B5EF4-FFF2-40B4-BE49-F238E27FC236}">
                  <a16:creationId xmlns:a16="http://schemas.microsoft.com/office/drawing/2014/main" id="{152A0A9E-F49D-1D13-95CE-D79D13BDBEF4}"/>
                </a:ext>
              </a:extLst>
            </p:cNvPr>
            <p:cNvPicPr>
              <a:picLocks noChangeAspect="1"/>
            </p:cNvPicPr>
            <p:nvPr/>
          </p:nvPicPr>
          <p:blipFill>
            <a:blip r:embed="rId5"/>
            <a:stretch>
              <a:fillRect/>
            </a:stretch>
          </p:blipFill>
          <p:spPr>
            <a:xfrm>
              <a:off x="3573720" y="971744"/>
              <a:ext cx="1150720" cy="419136"/>
            </a:xfrm>
            <a:prstGeom prst="rect">
              <a:avLst/>
            </a:prstGeom>
          </p:spPr>
        </p:pic>
        <p:pic>
          <p:nvPicPr>
            <p:cNvPr id="9" name="Picture 8">
              <a:extLst>
                <a:ext uri="{FF2B5EF4-FFF2-40B4-BE49-F238E27FC236}">
                  <a16:creationId xmlns:a16="http://schemas.microsoft.com/office/drawing/2014/main" id="{DD9099C9-5ABD-D3CF-0543-7D51FBAAC61D}"/>
                </a:ext>
              </a:extLst>
            </p:cNvPr>
            <p:cNvPicPr>
              <a:picLocks noChangeAspect="1"/>
            </p:cNvPicPr>
            <p:nvPr/>
          </p:nvPicPr>
          <p:blipFill>
            <a:blip r:embed="rId6"/>
            <a:stretch>
              <a:fillRect/>
            </a:stretch>
          </p:blipFill>
          <p:spPr>
            <a:xfrm>
              <a:off x="3573720" y="1501364"/>
              <a:ext cx="1150720" cy="381033"/>
            </a:xfrm>
            <a:prstGeom prst="rect">
              <a:avLst/>
            </a:prstGeom>
          </p:spPr>
        </p:pic>
      </p:grpSp>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Information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Emergency?</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Type (Property – Site Disposal coming soon…)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DFP (Needs Being Met)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Inventory</a:t>
            </a:r>
          </a:p>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Scope (General Description)</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Probable Costs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Funds Available</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 – </a:t>
            </a:r>
            <a:r>
              <a:rPr kumimoji="0" lang="en-US" sz="3200" b="0" i="0" u="none" strike="noStrike" kern="1200" cap="none" spc="0" normalizeH="0" baseline="0" noProof="0" dirty="0">
                <a:ln>
                  <a:noFill/>
                </a:ln>
                <a:solidFill>
                  <a:srgbClr val="002060"/>
                </a:solidFill>
                <a:effectLst/>
                <a:uLnTx/>
                <a:uFillTx/>
                <a:latin typeface="+mj-lt"/>
                <a:ea typeface="+mj-ea"/>
                <a:cs typeface="+mj-cs"/>
              </a:rPr>
              <a:t>How?</a:t>
            </a:r>
          </a:p>
        </p:txBody>
      </p:sp>
      <p:sp>
        <p:nvSpPr>
          <p:cNvPr id="8" name="Rectangle 7">
            <a:extLst>
              <a:ext uri="{FF2B5EF4-FFF2-40B4-BE49-F238E27FC236}">
                <a16:creationId xmlns:a16="http://schemas.microsoft.com/office/drawing/2014/main" id="{1078F0CF-8A81-4E84-C2F3-8344D115779B}"/>
              </a:ext>
            </a:extLst>
          </p:cNvPr>
          <p:cNvSpPr/>
          <p:nvPr/>
        </p:nvSpPr>
        <p:spPr>
          <a:xfrm>
            <a:off x="802999" y="2196073"/>
            <a:ext cx="5160833" cy="2729532"/>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6ED272A-8C75-7715-9ECA-71097AA3827B}"/>
              </a:ext>
            </a:extLst>
          </p:cNvPr>
          <p:cNvSpPr/>
          <p:nvPr/>
        </p:nvSpPr>
        <p:spPr>
          <a:xfrm rot="10800000">
            <a:off x="6371380" y="3484396"/>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2B34B-6BB4-4F6F-0D6D-1C06E51E6467}"/>
              </a:ext>
            </a:extLst>
          </p:cNvPr>
          <p:cNvSpPr/>
          <p:nvPr/>
        </p:nvSpPr>
        <p:spPr>
          <a:xfrm>
            <a:off x="802821" y="428625"/>
            <a:ext cx="5123089" cy="4497160"/>
          </a:xfrm>
          <a:prstGeom prst="rect">
            <a:avLst/>
          </a:prstGeom>
          <a:noFill/>
          <a:ln>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7767EA8-62BA-0651-E477-055D161F39EA}"/>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Initial BG-1 Form (continued)</a:t>
            </a:r>
          </a:p>
        </p:txBody>
      </p:sp>
    </p:spTree>
    <p:extLst>
      <p:ext uri="{BB962C8B-B14F-4D97-AF65-F5344CB8AC3E}">
        <p14:creationId xmlns:p14="http://schemas.microsoft.com/office/powerpoint/2010/main" val="4233101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Information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Emergency?</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Type (Property – Site Disposal coming soon…)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DFP (Needs Being Met)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Inventory</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Scope (General Description)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Financial Plan – Probable Costs</a:t>
            </a:r>
          </a:p>
          <a:p>
            <a:pPr lvl="1">
              <a:buFont typeface="Wingdings" panose="05000000000000000000" pitchFamily="2" charset="2"/>
              <a:buChar char="q"/>
            </a:pPr>
            <a:r>
              <a:rPr lang="en-US" sz="1700" b="1" kern="100" dirty="0">
                <a:solidFill>
                  <a:srgbClr val="002060"/>
                </a:solidFill>
                <a:latin typeface="Calibri"/>
                <a:ea typeface="Calibri"/>
                <a:cs typeface="Times New Roman"/>
              </a:rPr>
              <a:t>Contact Project Manager for Property Disposal.</a:t>
            </a:r>
            <a:endParaRPr lang="en-US" sz="1700" b="1"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Funds Available</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 – </a:t>
            </a:r>
            <a:r>
              <a:rPr kumimoji="0" lang="en-US" sz="3200" b="0" i="0" u="none" strike="noStrike" kern="1200" cap="none" spc="0" normalizeH="0" baseline="0" noProof="0" dirty="0">
                <a:ln>
                  <a:noFill/>
                </a:ln>
                <a:solidFill>
                  <a:srgbClr val="002060"/>
                </a:solidFill>
                <a:effectLst/>
                <a:uLnTx/>
                <a:uFillTx/>
                <a:latin typeface="+mj-lt"/>
                <a:ea typeface="+mj-ea"/>
                <a:cs typeface="+mj-cs"/>
              </a:rPr>
              <a:t>How?</a:t>
            </a:r>
          </a:p>
        </p:txBody>
      </p:sp>
      <p:sp>
        <p:nvSpPr>
          <p:cNvPr id="12" name="Arrow: Right 11">
            <a:extLst>
              <a:ext uri="{FF2B5EF4-FFF2-40B4-BE49-F238E27FC236}">
                <a16:creationId xmlns:a16="http://schemas.microsoft.com/office/drawing/2014/main" id="{F6ED272A-8C75-7715-9ECA-71097AA3827B}"/>
              </a:ext>
            </a:extLst>
          </p:cNvPr>
          <p:cNvSpPr/>
          <p:nvPr/>
        </p:nvSpPr>
        <p:spPr>
          <a:xfrm rot="10800000">
            <a:off x="6371380" y="2892484"/>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804B5CB-DD74-E6F9-6107-C4BFE01EA47B}"/>
              </a:ext>
            </a:extLst>
          </p:cNvPr>
          <p:cNvGrpSpPr/>
          <p:nvPr/>
        </p:nvGrpSpPr>
        <p:grpSpPr>
          <a:xfrm>
            <a:off x="571599" y="195037"/>
            <a:ext cx="5717860" cy="5810894"/>
            <a:chOff x="571599" y="174626"/>
            <a:chExt cx="5717860" cy="5810894"/>
          </a:xfrm>
        </p:grpSpPr>
        <p:pic>
          <p:nvPicPr>
            <p:cNvPr id="6" name="Picture 5">
              <a:extLst>
                <a:ext uri="{FF2B5EF4-FFF2-40B4-BE49-F238E27FC236}">
                  <a16:creationId xmlns:a16="http://schemas.microsoft.com/office/drawing/2014/main" id="{73AECDA5-E966-080C-5458-9B2C7DB86D48}"/>
                </a:ext>
              </a:extLst>
            </p:cNvPr>
            <p:cNvPicPr>
              <a:picLocks noChangeAspect="1"/>
            </p:cNvPicPr>
            <p:nvPr/>
          </p:nvPicPr>
          <p:blipFill rotWithShape="1">
            <a:blip r:embed="rId3"/>
            <a:srcRect t="47526" r="-119" b="2268"/>
            <a:stretch/>
          </p:blipFill>
          <p:spPr>
            <a:xfrm>
              <a:off x="578403" y="174626"/>
              <a:ext cx="5711056" cy="3315646"/>
            </a:xfrm>
            <a:prstGeom prst="rect">
              <a:avLst/>
            </a:prstGeom>
            <a:ln>
              <a:noFill/>
            </a:ln>
            <a:effectLst/>
          </p:spPr>
        </p:pic>
        <p:pic>
          <p:nvPicPr>
            <p:cNvPr id="13" name="Picture 12" descr="A screenshot of a computer screen&#10;&#10;Description automatically generated">
              <a:extLst>
                <a:ext uri="{FF2B5EF4-FFF2-40B4-BE49-F238E27FC236}">
                  <a16:creationId xmlns:a16="http://schemas.microsoft.com/office/drawing/2014/main" id="{D5776583-18C9-8FFA-F4E8-5BBB7C1DEB06}"/>
                </a:ext>
              </a:extLst>
            </p:cNvPr>
            <p:cNvPicPr>
              <a:picLocks noChangeAspect="1"/>
            </p:cNvPicPr>
            <p:nvPr/>
          </p:nvPicPr>
          <p:blipFill rotWithShape="1">
            <a:blip r:embed="rId4"/>
            <a:srcRect l="119" t="3109" r="-119" b="58549"/>
            <a:stretch/>
          </p:blipFill>
          <p:spPr>
            <a:xfrm>
              <a:off x="571599" y="3469820"/>
              <a:ext cx="5706119" cy="2515700"/>
            </a:xfrm>
            <a:prstGeom prst="rect">
              <a:avLst/>
            </a:prstGeom>
            <a:ln>
              <a:noFill/>
            </a:ln>
            <a:effectLst/>
          </p:spPr>
        </p:pic>
      </p:grpSp>
      <p:sp>
        <p:nvSpPr>
          <p:cNvPr id="16" name="Rectangle 15">
            <a:extLst>
              <a:ext uri="{FF2B5EF4-FFF2-40B4-BE49-F238E27FC236}">
                <a16:creationId xmlns:a16="http://schemas.microsoft.com/office/drawing/2014/main" id="{5C00FF0B-5303-389B-A672-4CE1C744D4DF}"/>
              </a:ext>
            </a:extLst>
          </p:cNvPr>
          <p:cNvSpPr/>
          <p:nvPr/>
        </p:nvSpPr>
        <p:spPr>
          <a:xfrm>
            <a:off x="659946" y="197302"/>
            <a:ext cx="5279571" cy="58578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078F0CF-8A81-4E84-C2F3-8344D115779B}"/>
              </a:ext>
            </a:extLst>
          </p:cNvPr>
          <p:cNvSpPr/>
          <p:nvPr/>
        </p:nvSpPr>
        <p:spPr>
          <a:xfrm>
            <a:off x="660124" y="195825"/>
            <a:ext cx="5276495" cy="5859174"/>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46C864F-0094-04F6-DC1C-9DFDAC0D0461}"/>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Initial BG-1 Form (continued)</a:t>
            </a:r>
          </a:p>
        </p:txBody>
      </p:sp>
    </p:spTree>
    <p:extLst>
      <p:ext uri="{BB962C8B-B14F-4D97-AF65-F5344CB8AC3E}">
        <p14:creationId xmlns:p14="http://schemas.microsoft.com/office/powerpoint/2010/main" val="2065697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Information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Emergency?</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Type (Property – Site Disposal coming soon…)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DFP (Needs Being Met)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Inventory</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Scope (General Description)</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Financial Plan – Probable Costs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Financial Plan – Funds Available</a:t>
            </a:r>
          </a:p>
          <a:p>
            <a:pPr lvl="1">
              <a:buFont typeface="Wingdings" panose="05000000000000000000" pitchFamily="2" charset="2"/>
              <a:buChar char="q"/>
            </a:pPr>
            <a:r>
              <a:rPr lang="en-US" sz="1700" b="1" kern="100" dirty="0">
                <a:solidFill>
                  <a:srgbClr val="002060"/>
                </a:solidFill>
                <a:latin typeface="Calibri"/>
                <a:ea typeface="Calibri"/>
                <a:cs typeface="Times New Roman"/>
              </a:rPr>
              <a:t>Contact Project Manager for Property Disposal.</a:t>
            </a:r>
            <a:endParaRPr lang="en-US" sz="1700" b="1"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marL="0" indent="0">
              <a:buNone/>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 – </a:t>
            </a:r>
            <a:r>
              <a:rPr kumimoji="0" lang="en-US" sz="3200" b="0" i="0" u="none" strike="noStrike" kern="1200" cap="none" spc="0" normalizeH="0" baseline="0" noProof="0" dirty="0">
                <a:ln>
                  <a:noFill/>
                </a:ln>
                <a:solidFill>
                  <a:srgbClr val="002060"/>
                </a:solidFill>
                <a:effectLst/>
                <a:uLnTx/>
                <a:uFillTx/>
                <a:latin typeface="+mj-lt"/>
                <a:ea typeface="+mj-ea"/>
                <a:cs typeface="+mj-cs"/>
              </a:rPr>
              <a:t>How?</a:t>
            </a:r>
          </a:p>
        </p:txBody>
      </p:sp>
      <p:sp>
        <p:nvSpPr>
          <p:cNvPr id="12" name="Arrow: Right 11">
            <a:extLst>
              <a:ext uri="{FF2B5EF4-FFF2-40B4-BE49-F238E27FC236}">
                <a16:creationId xmlns:a16="http://schemas.microsoft.com/office/drawing/2014/main" id="{F6ED272A-8C75-7715-9ECA-71097AA3827B}"/>
              </a:ext>
            </a:extLst>
          </p:cNvPr>
          <p:cNvSpPr/>
          <p:nvPr/>
        </p:nvSpPr>
        <p:spPr>
          <a:xfrm rot="10800000">
            <a:off x="6371380" y="2892484"/>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 screen&#10;&#10;Description automatically generated">
            <a:extLst>
              <a:ext uri="{FF2B5EF4-FFF2-40B4-BE49-F238E27FC236}">
                <a16:creationId xmlns:a16="http://schemas.microsoft.com/office/drawing/2014/main" id="{A00A28A2-B700-9E70-EF12-F96B45B281CC}"/>
              </a:ext>
            </a:extLst>
          </p:cNvPr>
          <p:cNvPicPr>
            <a:picLocks noChangeAspect="1"/>
          </p:cNvPicPr>
          <p:nvPr/>
        </p:nvPicPr>
        <p:blipFill rotWithShape="1">
          <a:blip r:embed="rId3"/>
          <a:srcRect l="542" t="41121" r="772" b="-104"/>
          <a:stretch/>
        </p:blipFill>
        <p:spPr>
          <a:xfrm>
            <a:off x="653321" y="431346"/>
            <a:ext cx="5260601" cy="3865241"/>
          </a:xfrm>
          <a:prstGeom prst="rect">
            <a:avLst/>
          </a:prstGeom>
          <a:ln>
            <a:solidFill>
              <a:srgbClr val="102649"/>
            </a:solidFill>
          </a:ln>
        </p:spPr>
      </p:pic>
      <p:pic>
        <p:nvPicPr>
          <p:cNvPr id="7" name="Picture 6" descr="A screenshot of a computer screen&#10;&#10;Description automatically generated">
            <a:extLst>
              <a:ext uri="{FF2B5EF4-FFF2-40B4-BE49-F238E27FC236}">
                <a16:creationId xmlns:a16="http://schemas.microsoft.com/office/drawing/2014/main" id="{9B4B660E-8F71-A669-171E-48100D85C847}"/>
              </a:ext>
            </a:extLst>
          </p:cNvPr>
          <p:cNvPicPr>
            <a:picLocks noChangeAspect="1"/>
          </p:cNvPicPr>
          <p:nvPr/>
        </p:nvPicPr>
        <p:blipFill rotWithShape="1">
          <a:blip r:embed="rId4"/>
          <a:srcRect b="70151"/>
          <a:stretch/>
        </p:blipFill>
        <p:spPr>
          <a:xfrm>
            <a:off x="655606" y="4208847"/>
            <a:ext cx="5259121" cy="1748524"/>
          </a:xfrm>
          <a:prstGeom prst="rect">
            <a:avLst/>
          </a:prstGeom>
          <a:ln>
            <a:noFill/>
          </a:ln>
          <a:effectLst/>
        </p:spPr>
      </p:pic>
      <p:sp>
        <p:nvSpPr>
          <p:cNvPr id="8" name="Rectangle 7">
            <a:extLst>
              <a:ext uri="{FF2B5EF4-FFF2-40B4-BE49-F238E27FC236}">
                <a16:creationId xmlns:a16="http://schemas.microsoft.com/office/drawing/2014/main" id="{1078F0CF-8A81-4E84-C2F3-8344D115779B}"/>
              </a:ext>
            </a:extLst>
          </p:cNvPr>
          <p:cNvSpPr/>
          <p:nvPr/>
        </p:nvSpPr>
        <p:spPr>
          <a:xfrm>
            <a:off x="653321" y="433949"/>
            <a:ext cx="5256083" cy="5525800"/>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DD23483-B808-328D-FBDD-37DC6369E70A}"/>
              </a:ext>
            </a:extLst>
          </p:cNvPr>
          <p:cNvSpPr txBox="1"/>
          <p:nvPr/>
        </p:nvSpPr>
        <p:spPr>
          <a:xfrm>
            <a:off x="653143" y="6052278"/>
            <a:ext cx="5258562" cy="646331"/>
          </a:xfrm>
          <a:prstGeom prst="rect">
            <a:avLst/>
          </a:prstGeom>
          <a:noFill/>
        </p:spPr>
        <p:txBody>
          <a:bodyPr wrap="square" lIns="91440" tIns="45720" rIns="91440" bIns="45720" rtlCol="0" anchor="t">
            <a:spAutoFit/>
          </a:bodyPr>
          <a:lstStyle/>
          <a:p>
            <a:r>
              <a:rPr lang="en-US" dirty="0">
                <a:solidFill>
                  <a:srgbClr val="002060"/>
                </a:solidFill>
              </a:rPr>
              <a:t>Signature page populates when page complete in FACPAC.</a:t>
            </a:r>
          </a:p>
        </p:txBody>
      </p:sp>
      <p:sp>
        <p:nvSpPr>
          <p:cNvPr id="17" name="TextBox 16">
            <a:extLst>
              <a:ext uri="{FF2B5EF4-FFF2-40B4-BE49-F238E27FC236}">
                <a16:creationId xmlns:a16="http://schemas.microsoft.com/office/drawing/2014/main" id="{5299DB82-C6B3-434E-FE12-0510A09D31B4}"/>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Initial BG-1 Form (continued)</a:t>
            </a:r>
          </a:p>
        </p:txBody>
      </p:sp>
    </p:spTree>
    <p:extLst>
      <p:ext uri="{BB962C8B-B14F-4D97-AF65-F5344CB8AC3E}">
        <p14:creationId xmlns:p14="http://schemas.microsoft.com/office/powerpoint/2010/main" val="852828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8271471" y="245807"/>
            <a:ext cx="359531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a:t>
            </a:r>
            <a:endParaRPr kumimoji="0" lang="en-US" sz="3200" b="0" i="0" u="none" strike="noStrike" kern="1200" cap="none" spc="0" normalizeH="0" baseline="0" noProof="0" dirty="0">
              <a:ln>
                <a:noFill/>
              </a:ln>
              <a:solidFill>
                <a:srgbClr val="002060"/>
              </a:solidFill>
              <a:effectLst/>
              <a:uLnTx/>
              <a:uFillTx/>
              <a:latin typeface="+mj-lt"/>
              <a:ea typeface="+mj-ea"/>
              <a:cs typeface="+mj-cs"/>
            </a:endParaRPr>
          </a:p>
        </p:txBody>
      </p:sp>
      <p:sp>
        <p:nvSpPr>
          <p:cNvPr id="17" name="TextBox 16">
            <a:extLst>
              <a:ext uri="{FF2B5EF4-FFF2-40B4-BE49-F238E27FC236}">
                <a16:creationId xmlns:a16="http://schemas.microsoft.com/office/drawing/2014/main" id="{5299DB82-C6B3-434E-FE12-0510A09D31B4}"/>
              </a:ext>
            </a:extLst>
          </p:cNvPr>
          <p:cNvSpPr txBox="1"/>
          <p:nvPr/>
        </p:nvSpPr>
        <p:spPr>
          <a:xfrm>
            <a:off x="8271471" y="5311842"/>
            <a:ext cx="3231681" cy="584775"/>
          </a:xfrm>
          <a:prstGeom prst="rect">
            <a:avLst/>
          </a:prstGeom>
          <a:noFill/>
        </p:spPr>
        <p:txBody>
          <a:bodyPr wrap="square" lIns="91440" tIns="45720" rIns="91440" bIns="45720" rtlCol="0" anchor="t">
            <a:spAutoFit/>
          </a:bodyPr>
          <a:lstStyle/>
          <a:p>
            <a:r>
              <a:rPr lang="en-US" sz="1600" dirty="0">
                <a:solidFill>
                  <a:srgbClr val="002060"/>
                </a:solidFill>
              </a:rPr>
              <a:t>Image: Initial BG-1 Fayette County. Top of page</a:t>
            </a:r>
          </a:p>
        </p:txBody>
      </p:sp>
      <p:pic>
        <p:nvPicPr>
          <p:cNvPr id="6" name="Picture 5">
            <a:extLst>
              <a:ext uri="{FF2B5EF4-FFF2-40B4-BE49-F238E27FC236}">
                <a16:creationId xmlns:a16="http://schemas.microsoft.com/office/drawing/2014/main" id="{A2B681BC-9373-C1A0-CB28-1AA9DD4C487E}"/>
              </a:ext>
            </a:extLst>
          </p:cNvPr>
          <p:cNvPicPr>
            <a:picLocks noChangeAspect="1"/>
          </p:cNvPicPr>
          <p:nvPr/>
        </p:nvPicPr>
        <p:blipFill>
          <a:blip r:embed="rId3"/>
          <a:stretch>
            <a:fillRect/>
          </a:stretch>
        </p:blipFill>
        <p:spPr>
          <a:xfrm>
            <a:off x="630012" y="245808"/>
            <a:ext cx="7641460" cy="5857280"/>
          </a:xfrm>
          <a:prstGeom prst="rect">
            <a:avLst/>
          </a:prstGeom>
        </p:spPr>
      </p:pic>
      <p:sp>
        <p:nvSpPr>
          <p:cNvPr id="5" name="Subtitle 2">
            <a:extLst>
              <a:ext uri="{FF2B5EF4-FFF2-40B4-BE49-F238E27FC236}">
                <a16:creationId xmlns:a16="http://schemas.microsoft.com/office/drawing/2014/main" id="{330F18D5-5BA7-4A68-E0EF-E283A45DA87E}"/>
              </a:ext>
            </a:extLst>
          </p:cNvPr>
          <p:cNvSpPr txBox="1">
            <a:spLocks/>
          </p:cNvSpPr>
          <p:nvPr/>
        </p:nvSpPr>
        <p:spPr>
          <a:xfrm>
            <a:off x="8271471" y="1253331"/>
            <a:ext cx="3595319"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Example: Fayette County</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Tree>
    <p:extLst>
      <p:ext uri="{BB962C8B-B14F-4D97-AF65-F5344CB8AC3E}">
        <p14:creationId xmlns:p14="http://schemas.microsoft.com/office/powerpoint/2010/main" val="3219393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3FB9-D42E-49D7-B0ED-190890D98FFF}"/>
              </a:ext>
            </a:extLst>
          </p:cNvPr>
          <p:cNvSpPr>
            <a:spLocks noGrp="1"/>
          </p:cNvSpPr>
          <p:nvPr>
            <p:ph type="title"/>
          </p:nvPr>
        </p:nvSpPr>
        <p:spPr>
          <a:xfrm>
            <a:off x="838200" y="531050"/>
            <a:ext cx="10515600" cy="1325563"/>
          </a:xfrm>
        </p:spPr>
        <p:txBody>
          <a:bodyPr/>
          <a:lstStyle/>
          <a:p>
            <a:r>
              <a:rPr lang="en-US" dirty="0">
                <a:solidFill>
                  <a:srgbClr val="002060"/>
                </a:solidFill>
              </a:rPr>
              <a:t>Office of Finance and Operations</a:t>
            </a:r>
            <a:br>
              <a:rPr lang="en-US" dirty="0">
                <a:solidFill>
                  <a:srgbClr val="002060"/>
                </a:solidFill>
              </a:rPr>
            </a:br>
            <a:r>
              <a:rPr lang="en-US" dirty="0">
                <a:solidFill>
                  <a:srgbClr val="002060"/>
                </a:solidFill>
              </a:rPr>
              <a:t>(OFO)</a:t>
            </a:r>
          </a:p>
        </p:txBody>
      </p:sp>
      <p:sp>
        <p:nvSpPr>
          <p:cNvPr id="3" name="Content Placeholder 2">
            <a:extLst>
              <a:ext uri="{FF2B5EF4-FFF2-40B4-BE49-F238E27FC236}">
                <a16:creationId xmlns:a16="http://schemas.microsoft.com/office/drawing/2014/main" id="{EA89953B-03F5-4196-B3BB-CB2192F023E7}"/>
              </a:ext>
            </a:extLst>
          </p:cNvPr>
          <p:cNvSpPr txBox="1">
            <a:spLocks/>
          </p:cNvSpPr>
          <p:nvPr/>
        </p:nvSpPr>
        <p:spPr>
          <a:xfrm>
            <a:off x="838200" y="1975612"/>
            <a:ext cx="10515600" cy="1453388"/>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02649"/>
                </a:solidFill>
                <a:effectLst/>
                <a:uLnTx/>
                <a:uFillTx/>
                <a:latin typeface="Franklin Gothic Book" panose="020B0503020102020204"/>
                <a:ea typeface="+mn-ea"/>
                <a:cs typeface="+mn-cs"/>
              </a:rPr>
              <a:t>Associate Commissioner</a:t>
            </a:r>
          </a:p>
          <a:p>
            <a:pPr marL="0" indent="0">
              <a:buNone/>
              <a:defRPr/>
            </a:pPr>
            <a:r>
              <a:rPr lang="en-US">
                <a:latin typeface="Franklin Gothic Book" panose="020B0503020102020204"/>
              </a:rPr>
              <a:t>Matt Ross</a:t>
            </a:r>
            <a:endParaRPr lang="en-US" sz="2800" b="0" i="0" u="none" strike="noStrike" kern="1200" cap="none" spc="0" normalizeH="0" baseline="0" noProof="0">
              <a:ln>
                <a:noFill/>
              </a:ln>
              <a:solidFill>
                <a:srgbClr val="102649"/>
              </a:solidFill>
              <a:effectLst/>
              <a:uLnTx/>
              <a:uFillTx/>
              <a:latin typeface="Franklin Gothic Book" panose="020B0503020102020204"/>
            </a:endParaRPr>
          </a:p>
          <a:p>
            <a:pPr marL="0" indent="0">
              <a:buNone/>
              <a:defRPr/>
            </a:pPr>
            <a:r>
              <a:rPr lang="en-US">
                <a:latin typeface="Franklin Gothic Book" panose="020B0503020102020204"/>
                <a:hlinkClick r:id="rId2"/>
              </a:rPr>
              <a:t>matt.ross@education.ky.gov</a:t>
            </a:r>
            <a:r>
              <a:rPr lang="en-US">
                <a:latin typeface="Franklin Gothic Book" panose="020B0503020102020204"/>
              </a:rPr>
              <a:t> </a:t>
            </a:r>
            <a:endParaRPr lang="en-US" sz="2800" b="0" i="0" u="none" strike="noStrike" kern="1200" cap="none" spc="0" normalizeH="0" baseline="0" noProof="0">
              <a:ln>
                <a:noFill/>
              </a:ln>
              <a:solidFill>
                <a:srgbClr val="102649"/>
              </a:solidFill>
              <a:effectLst/>
              <a:uLnTx/>
              <a:uFillTx/>
              <a:latin typeface="Franklin Gothic Book" panose="020B05030201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p:txBody>
      </p:sp>
      <p:sp>
        <p:nvSpPr>
          <p:cNvPr id="4" name="Title 1">
            <a:extLst>
              <a:ext uri="{FF2B5EF4-FFF2-40B4-BE49-F238E27FC236}">
                <a16:creationId xmlns:a16="http://schemas.microsoft.com/office/drawing/2014/main" id="{61144847-5790-23CE-3E3D-5352467242EE}"/>
              </a:ext>
            </a:extLst>
          </p:cNvPr>
          <p:cNvSpPr txBox="1">
            <a:spLocks/>
          </p:cNvSpPr>
          <p:nvPr/>
        </p:nvSpPr>
        <p:spPr>
          <a:xfrm>
            <a:off x="838200" y="3429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Division of District Support</a:t>
            </a:r>
            <a:br>
              <a:rPr lang="en-US" dirty="0">
                <a:solidFill>
                  <a:srgbClr val="002060"/>
                </a:solidFill>
              </a:rPr>
            </a:br>
            <a:r>
              <a:rPr lang="en-US" dirty="0">
                <a:solidFill>
                  <a:srgbClr val="002060"/>
                </a:solidFill>
              </a:rPr>
              <a:t>(DDS)</a:t>
            </a:r>
          </a:p>
        </p:txBody>
      </p:sp>
      <p:sp>
        <p:nvSpPr>
          <p:cNvPr id="5" name="Content Placeholder 2">
            <a:extLst>
              <a:ext uri="{FF2B5EF4-FFF2-40B4-BE49-F238E27FC236}">
                <a16:creationId xmlns:a16="http://schemas.microsoft.com/office/drawing/2014/main" id="{F37691EA-9D96-060A-3914-89CF5B07D5E0}"/>
              </a:ext>
            </a:extLst>
          </p:cNvPr>
          <p:cNvSpPr txBox="1">
            <a:spLocks/>
          </p:cNvSpPr>
          <p:nvPr/>
        </p:nvSpPr>
        <p:spPr>
          <a:xfrm>
            <a:off x="838200" y="4873562"/>
            <a:ext cx="10515600" cy="17484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02649"/>
                </a:solidFill>
                <a:effectLst/>
                <a:uLnTx/>
                <a:uFillTx/>
                <a:latin typeface="Franklin Gothic Book" panose="020B0503020102020204"/>
                <a:ea typeface="+mn-ea"/>
                <a:cs typeface="+mn-cs"/>
              </a:rPr>
              <a:t>Division Director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Chay Ritter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hlinkClick r:id="rId2"/>
              </a:rPr>
              <a:t>chay.ritter@education.ky.gov</a:t>
            </a:r>
            <a:endPar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821180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B681BC-9373-C1A0-CB28-1AA9DD4C487E}"/>
              </a:ext>
            </a:extLst>
          </p:cNvPr>
          <p:cNvPicPr>
            <a:picLocks noChangeAspect="1"/>
          </p:cNvPicPr>
          <p:nvPr/>
        </p:nvPicPr>
        <p:blipFill>
          <a:blip r:embed="rId3"/>
          <a:stretch>
            <a:fillRect/>
          </a:stretch>
        </p:blipFill>
        <p:spPr>
          <a:xfrm>
            <a:off x="630010" y="245807"/>
            <a:ext cx="6986053" cy="3411793"/>
          </a:xfrm>
          <a:prstGeom prst="rect">
            <a:avLst/>
          </a:prstGeom>
        </p:spPr>
      </p:pic>
      <p:pic>
        <p:nvPicPr>
          <p:cNvPr id="5" name="Picture 4">
            <a:extLst>
              <a:ext uri="{FF2B5EF4-FFF2-40B4-BE49-F238E27FC236}">
                <a16:creationId xmlns:a16="http://schemas.microsoft.com/office/drawing/2014/main" id="{9531F972-8196-5395-AB57-ED0BA95E47B8}"/>
              </a:ext>
            </a:extLst>
          </p:cNvPr>
          <p:cNvPicPr>
            <a:picLocks noChangeAspect="1"/>
          </p:cNvPicPr>
          <p:nvPr/>
        </p:nvPicPr>
        <p:blipFill>
          <a:blip r:embed="rId4"/>
          <a:srcRect r="34430"/>
          <a:stretch/>
        </p:blipFill>
        <p:spPr>
          <a:xfrm>
            <a:off x="628304" y="245806"/>
            <a:ext cx="6986053" cy="6385653"/>
          </a:xfrm>
          <a:prstGeom prst="rect">
            <a:avLst/>
          </a:prstGeom>
        </p:spPr>
      </p:pic>
      <p:sp>
        <p:nvSpPr>
          <p:cNvPr id="7" name="TextBox 6">
            <a:extLst>
              <a:ext uri="{FF2B5EF4-FFF2-40B4-BE49-F238E27FC236}">
                <a16:creationId xmlns:a16="http://schemas.microsoft.com/office/drawing/2014/main" id="{A13011B8-A6D3-54C3-530E-2AE6BA91D228}"/>
              </a:ext>
            </a:extLst>
          </p:cNvPr>
          <p:cNvSpPr txBox="1"/>
          <p:nvPr/>
        </p:nvSpPr>
        <p:spPr>
          <a:xfrm>
            <a:off x="8271471" y="5311842"/>
            <a:ext cx="3231681" cy="584775"/>
          </a:xfrm>
          <a:prstGeom prst="rect">
            <a:avLst/>
          </a:prstGeom>
          <a:noFill/>
        </p:spPr>
        <p:txBody>
          <a:bodyPr wrap="square" lIns="91440" tIns="45720" rIns="91440" bIns="45720" rtlCol="0" anchor="t">
            <a:spAutoFit/>
          </a:bodyPr>
          <a:lstStyle/>
          <a:p>
            <a:r>
              <a:rPr lang="en-US" sz="1600" dirty="0">
                <a:solidFill>
                  <a:srgbClr val="002060"/>
                </a:solidFill>
              </a:rPr>
              <a:t>Image: Initial BG-1 Fayette County. Project Type</a:t>
            </a:r>
          </a:p>
        </p:txBody>
      </p:sp>
      <p:sp>
        <p:nvSpPr>
          <p:cNvPr id="2" name="Title 1">
            <a:extLst>
              <a:ext uri="{FF2B5EF4-FFF2-40B4-BE49-F238E27FC236}">
                <a16:creationId xmlns:a16="http://schemas.microsoft.com/office/drawing/2014/main" id="{47231B45-36EF-AA32-1647-B3403CFFDEC3}"/>
              </a:ext>
            </a:extLst>
          </p:cNvPr>
          <p:cNvSpPr txBox="1">
            <a:spLocks noGrp="1"/>
          </p:cNvSpPr>
          <p:nvPr>
            <p:ph type="title" idx="4294967295"/>
          </p:nvPr>
        </p:nvSpPr>
        <p:spPr>
          <a:xfrm>
            <a:off x="8271471" y="245807"/>
            <a:ext cx="359531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a:t>
            </a:r>
            <a:endParaRPr kumimoji="0" lang="en-US" sz="3200" b="0" i="0" u="none" strike="noStrike" kern="1200" cap="none" spc="0" normalizeH="0" baseline="0" noProof="0" dirty="0">
              <a:ln>
                <a:noFill/>
              </a:ln>
              <a:solidFill>
                <a:srgbClr val="002060"/>
              </a:solidFill>
              <a:effectLst/>
              <a:uLnTx/>
              <a:uFillTx/>
              <a:latin typeface="+mj-lt"/>
              <a:ea typeface="+mj-ea"/>
              <a:cs typeface="+mj-cs"/>
            </a:endParaRPr>
          </a:p>
        </p:txBody>
      </p:sp>
      <p:sp>
        <p:nvSpPr>
          <p:cNvPr id="8" name="Subtitle 2">
            <a:extLst>
              <a:ext uri="{FF2B5EF4-FFF2-40B4-BE49-F238E27FC236}">
                <a16:creationId xmlns:a16="http://schemas.microsoft.com/office/drawing/2014/main" id="{CA17E3AC-A1A9-F740-8B9C-7E9899F72A24}"/>
              </a:ext>
            </a:extLst>
          </p:cNvPr>
          <p:cNvSpPr txBox="1">
            <a:spLocks/>
          </p:cNvSpPr>
          <p:nvPr/>
        </p:nvSpPr>
        <p:spPr>
          <a:xfrm>
            <a:off x="8271471" y="1253331"/>
            <a:ext cx="3595319"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Example: Fayette County</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Tree>
    <p:extLst>
      <p:ext uri="{BB962C8B-B14F-4D97-AF65-F5344CB8AC3E}">
        <p14:creationId xmlns:p14="http://schemas.microsoft.com/office/powerpoint/2010/main" val="4059967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8271471" y="1253331"/>
            <a:ext cx="3595319"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Example: Fayette County</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8271471" y="245807"/>
            <a:ext cx="359531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a:t>
            </a:r>
            <a:endParaRPr kumimoji="0" lang="en-US" sz="3200" b="0" i="0" u="none" strike="noStrike" kern="1200" cap="none" spc="0" normalizeH="0" baseline="0" noProof="0" dirty="0">
              <a:ln>
                <a:noFill/>
              </a:ln>
              <a:solidFill>
                <a:srgbClr val="002060"/>
              </a:solidFill>
              <a:effectLst/>
              <a:uLnTx/>
              <a:uFillTx/>
              <a:latin typeface="+mj-lt"/>
              <a:ea typeface="+mj-ea"/>
              <a:cs typeface="+mj-cs"/>
            </a:endParaRPr>
          </a:p>
        </p:txBody>
      </p:sp>
      <p:pic>
        <p:nvPicPr>
          <p:cNvPr id="6" name="Picture 5">
            <a:extLst>
              <a:ext uri="{FF2B5EF4-FFF2-40B4-BE49-F238E27FC236}">
                <a16:creationId xmlns:a16="http://schemas.microsoft.com/office/drawing/2014/main" id="{A2B681BC-9373-C1A0-CB28-1AA9DD4C487E}"/>
              </a:ext>
            </a:extLst>
          </p:cNvPr>
          <p:cNvPicPr>
            <a:picLocks noChangeAspect="1"/>
          </p:cNvPicPr>
          <p:nvPr/>
        </p:nvPicPr>
        <p:blipFill>
          <a:blip r:embed="rId3"/>
          <a:stretch>
            <a:fillRect/>
          </a:stretch>
        </p:blipFill>
        <p:spPr>
          <a:xfrm>
            <a:off x="630010" y="245807"/>
            <a:ext cx="6986053" cy="3411793"/>
          </a:xfrm>
          <a:prstGeom prst="rect">
            <a:avLst/>
          </a:prstGeom>
        </p:spPr>
      </p:pic>
      <p:pic>
        <p:nvPicPr>
          <p:cNvPr id="5" name="Picture 4">
            <a:extLst>
              <a:ext uri="{FF2B5EF4-FFF2-40B4-BE49-F238E27FC236}">
                <a16:creationId xmlns:a16="http://schemas.microsoft.com/office/drawing/2014/main" id="{3B5F6CC4-42E4-11F5-D030-7EC7E9C1C91D}"/>
              </a:ext>
            </a:extLst>
          </p:cNvPr>
          <p:cNvPicPr>
            <a:picLocks noChangeAspect="1"/>
          </p:cNvPicPr>
          <p:nvPr/>
        </p:nvPicPr>
        <p:blipFill>
          <a:blip r:embed="rId4"/>
          <a:stretch>
            <a:fillRect/>
          </a:stretch>
        </p:blipFill>
        <p:spPr>
          <a:xfrm>
            <a:off x="630009" y="245806"/>
            <a:ext cx="7520484" cy="5771535"/>
          </a:xfrm>
          <a:prstGeom prst="rect">
            <a:avLst/>
          </a:prstGeom>
        </p:spPr>
      </p:pic>
      <p:sp>
        <p:nvSpPr>
          <p:cNvPr id="2" name="TextBox 1">
            <a:extLst>
              <a:ext uri="{FF2B5EF4-FFF2-40B4-BE49-F238E27FC236}">
                <a16:creationId xmlns:a16="http://schemas.microsoft.com/office/drawing/2014/main" id="{9A8B9CDA-E838-D079-2FE7-95D3AA5EA067}"/>
              </a:ext>
            </a:extLst>
          </p:cNvPr>
          <p:cNvSpPr txBox="1"/>
          <p:nvPr/>
        </p:nvSpPr>
        <p:spPr>
          <a:xfrm>
            <a:off x="8271471" y="5311842"/>
            <a:ext cx="3231681" cy="584775"/>
          </a:xfrm>
          <a:prstGeom prst="rect">
            <a:avLst/>
          </a:prstGeom>
          <a:noFill/>
        </p:spPr>
        <p:txBody>
          <a:bodyPr wrap="square" lIns="91440" tIns="45720" rIns="91440" bIns="45720" rtlCol="0" anchor="t">
            <a:spAutoFit/>
          </a:bodyPr>
          <a:lstStyle/>
          <a:p>
            <a:r>
              <a:rPr lang="en-US" sz="1600" dirty="0">
                <a:solidFill>
                  <a:srgbClr val="002060"/>
                </a:solidFill>
              </a:rPr>
              <a:t>Image: Initial BG-1 Fayette County. DFP Priority</a:t>
            </a:r>
          </a:p>
        </p:txBody>
      </p:sp>
    </p:spTree>
    <p:extLst>
      <p:ext uri="{BB962C8B-B14F-4D97-AF65-F5344CB8AC3E}">
        <p14:creationId xmlns:p14="http://schemas.microsoft.com/office/powerpoint/2010/main" val="3113262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8271471" y="1253331"/>
            <a:ext cx="3595319"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Example: Fayette County</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8271471" y="245807"/>
            <a:ext cx="359531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a:t>
            </a:r>
            <a:endParaRPr kumimoji="0" lang="en-US" sz="3200" b="0" i="0" u="none" strike="noStrike" kern="1200" cap="none" spc="0" normalizeH="0" baseline="0" noProof="0" dirty="0">
              <a:ln>
                <a:noFill/>
              </a:ln>
              <a:solidFill>
                <a:srgbClr val="002060"/>
              </a:solidFill>
              <a:effectLst/>
              <a:uLnTx/>
              <a:uFillTx/>
              <a:latin typeface="+mj-lt"/>
              <a:ea typeface="+mj-ea"/>
              <a:cs typeface="+mj-cs"/>
            </a:endParaRPr>
          </a:p>
        </p:txBody>
      </p:sp>
      <p:pic>
        <p:nvPicPr>
          <p:cNvPr id="6" name="Picture 5">
            <a:extLst>
              <a:ext uri="{FF2B5EF4-FFF2-40B4-BE49-F238E27FC236}">
                <a16:creationId xmlns:a16="http://schemas.microsoft.com/office/drawing/2014/main" id="{A2B681BC-9373-C1A0-CB28-1AA9DD4C487E}"/>
              </a:ext>
            </a:extLst>
          </p:cNvPr>
          <p:cNvPicPr>
            <a:picLocks noChangeAspect="1"/>
          </p:cNvPicPr>
          <p:nvPr/>
        </p:nvPicPr>
        <p:blipFill>
          <a:blip r:embed="rId3"/>
          <a:stretch>
            <a:fillRect/>
          </a:stretch>
        </p:blipFill>
        <p:spPr>
          <a:xfrm>
            <a:off x="630010" y="245807"/>
            <a:ext cx="6986053" cy="3411793"/>
          </a:xfrm>
          <a:prstGeom prst="rect">
            <a:avLst/>
          </a:prstGeom>
        </p:spPr>
      </p:pic>
      <p:pic>
        <p:nvPicPr>
          <p:cNvPr id="5" name="Picture 4">
            <a:extLst>
              <a:ext uri="{FF2B5EF4-FFF2-40B4-BE49-F238E27FC236}">
                <a16:creationId xmlns:a16="http://schemas.microsoft.com/office/drawing/2014/main" id="{065FED1F-68C9-33D3-7F0A-A9130B73EBF5}"/>
              </a:ext>
            </a:extLst>
          </p:cNvPr>
          <p:cNvPicPr>
            <a:picLocks noChangeAspect="1"/>
          </p:cNvPicPr>
          <p:nvPr/>
        </p:nvPicPr>
        <p:blipFill>
          <a:blip r:embed="rId4"/>
          <a:stretch>
            <a:fillRect/>
          </a:stretch>
        </p:blipFill>
        <p:spPr>
          <a:xfrm>
            <a:off x="630009" y="245806"/>
            <a:ext cx="7655099" cy="4345244"/>
          </a:xfrm>
          <a:prstGeom prst="rect">
            <a:avLst/>
          </a:prstGeom>
        </p:spPr>
      </p:pic>
      <p:sp>
        <p:nvSpPr>
          <p:cNvPr id="2" name="TextBox 1">
            <a:extLst>
              <a:ext uri="{FF2B5EF4-FFF2-40B4-BE49-F238E27FC236}">
                <a16:creationId xmlns:a16="http://schemas.microsoft.com/office/drawing/2014/main" id="{670F311C-61E5-5B3B-6F48-8C5F9B476F5E}"/>
              </a:ext>
            </a:extLst>
          </p:cNvPr>
          <p:cNvSpPr txBox="1"/>
          <p:nvPr/>
        </p:nvSpPr>
        <p:spPr>
          <a:xfrm>
            <a:off x="8271471" y="5311842"/>
            <a:ext cx="3231681" cy="584775"/>
          </a:xfrm>
          <a:prstGeom prst="rect">
            <a:avLst/>
          </a:prstGeom>
          <a:noFill/>
        </p:spPr>
        <p:txBody>
          <a:bodyPr wrap="square" lIns="91440" tIns="45720" rIns="91440" bIns="45720" rtlCol="0" anchor="t">
            <a:spAutoFit/>
          </a:bodyPr>
          <a:lstStyle/>
          <a:p>
            <a:r>
              <a:rPr lang="en-US" sz="1600" dirty="0">
                <a:solidFill>
                  <a:srgbClr val="002060"/>
                </a:solidFill>
              </a:rPr>
              <a:t>Image: Initial BG-1 Fayette County. Scope</a:t>
            </a:r>
          </a:p>
        </p:txBody>
      </p:sp>
    </p:spTree>
    <p:extLst>
      <p:ext uri="{BB962C8B-B14F-4D97-AF65-F5344CB8AC3E}">
        <p14:creationId xmlns:p14="http://schemas.microsoft.com/office/powerpoint/2010/main" val="2407052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8271471" y="1253331"/>
            <a:ext cx="3595319"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Example: Fayette County</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8271471" y="245807"/>
            <a:ext cx="359531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a:t>
            </a:r>
            <a:endParaRPr kumimoji="0" lang="en-US" sz="3200" b="0" i="0" u="none" strike="noStrike" kern="1200" cap="none" spc="0" normalizeH="0" baseline="0" noProof="0" dirty="0">
              <a:ln>
                <a:noFill/>
              </a:ln>
              <a:solidFill>
                <a:srgbClr val="002060"/>
              </a:solidFill>
              <a:effectLst/>
              <a:uLnTx/>
              <a:uFillTx/>
              <a:latin typeface="+mj-lt"/>
              <a:ea typeface="+mj-ea"/>
              <a:cs typeface="+mj-cs"/>
            </a:endParaRPr>
          </a:p>
        </p:txBody>
      </p:sp>
      <p:pic>
        <p:nvPicPr>
          <p:cNvPr id="5" name="Picture 4">
            <a:extLst>
              <a:ext uri="{FF2B5EF4-FFF2-40B4-BE49-F238E27FC236}">
                <a16:creationId xmlns:a16="http://schemas.microsoft.com/office/drawing/2014/main" id="{72858BBC-73FC-C64B-4CB9-E48B83E46107}"/>
              </a:ext>
            </a:extLst>
          </p:cNvPr>
          <p:cNvPicPr>
            <a:picLocks noChangeAspect="1"/>
          </p:cNvPicPr>
          <p:nvPr/>
        </p:nvPicPr>
        <p:blipFill>
          <a:blip r:embed="rId3"/>
          <a:stretch>
            <a:fillRect/>
          </a:stretch>
        </p:blipFill>
        <p:spPr>
          <a:xfrm>
            <a:off x="630010" y="9525"/>
            <a:ext cx="6351563" cy="6858000"/>
          </a:xfrm>
          <a:prstGeom prst="rect">
            <a:avLst/>
          </a:prstGeom>
        </p:spPr>
      </p:pic>
      <p:sp>
        <p:nvSpPr>
          <p:cNvPr id="2" name="TextBox 1">
            <a:extLst>
              <a:ext uri="{FF2B5EF4-FFF2-40B4-BE49-F238E27FC236}">
                <a16:creationId xmlns:a16="http://schemas.microsoft.com/office/drawing/2014/main" id="{C125303D-A34B-D7EF-6FCE-8EF3AA0EEBEB}"/>
              </a:ext>
            </a:extLst>
          </p:cNvPr>
          <p:cNvSpPr txBox="1"/>
          <p:nvPr/>
        </p:nvSpPr>
        <p:spPr>
          <a:xfrm>
            <a:off x="8271471" y="5311842"/>
            <a:ext cx="3231681" cy="584775"/>
          </a:xfrm>
          <a:prstGeom prst="rect">
            <a:avLst/>
          </a:prstGeom>
          <a:noFill/>
        </p:spPr>
        <p:txBody>
          <a:bodyPr wrap="square" lIns="91440" tIns="45720" rIns="91440" bIns="45720" rtlCol="0" anchor="t">
            <a:spAutoFit/>
          </a:bodyPr>
          <a:lstStyle/>
          <a:p>
            <a:r>
              <a:rPr lang="en-US" sz="1600" dirty="0">
                <a:solidFill>
                  <a:srgbClr val="002060"/>
                </a:solidFill>
              </a:rPr>
              <a:t>Image: Initial BG-1 Fayette County. Probable Costs</a:t>
            </a:r>
          </a:p>
        </p:txBody>
      </p:sp>
    </p:spTree>
    <p:extLst>
      <p:ext uri="{BB962C8B-B14F-4D97-AF65-F5344CB8AC3E}">
        <p14:creationId xmlns:p14="http://schemas.microsoft.com/office/powerpoint/2010/main" val="1966988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8271471" y="1253331"/>
            <a:ext cx="3595319"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Example: Fayette County</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8271471" y="245807"/>
            <a:ext cx="359531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Initial BG-1</a:t>
            </a:r>
            <a:endParaRPr kumimoji="0" lang="en-US" sz="3200" b="0" i="0" u="none" strike="noStrike" kern="1200" cap="none" spc="0" normalizeH="0" baseline="0" noProof="0" dirty="0">
              <a:ln>
                <a:noFill/>
              </a:ln>
              <a:solidFill>
                <a:srgbClr val="002060"/>
              </a:solidFill>
              <a:effectLst/>
              <a:uLnTx/>
              <a:uFillTx/>
              <a:latin typeface="+mj-lt"/>
              <a:ea typeface="+mj-ea"/>
              <a:cs typeface="+mj-cs"/>
            </a:endParaRPr>
          </a:p>
        </p:txBody>
      </p:sp>
      <p:pic>
        <p:nvPicPr>
          <p:cNvPr id="5" name="Picture 4">
            <a:extLst>
              <a:ext uri="{FF2B5EF4-FFF2-40B4-BE49-F238E27FC236}">
                <a16:creationId xmlns:a16="http://schemas.microsoft.com/office/drawing/2014/main" id="{15A01055-63BD-A8BC-B1CB-E7B1D1CC955D}"/>
              </a:ext>
            </a:extLst>
          </p:cNvPr>
          <p:cNvPicPr>
            <a:picLocks noChangeAspect="1"/>
          </p:cNvPicPr>
          <p:nvPr/>
        </p:nvPicPr>
        <p:blipFill>
          <a:blip r:embed="rId3"/>
          <a:stretch>
            <a:fillRect/>
          </a:stretch>
        </p:blipFill>
        <p:spPr>
          <a:xfrm>
            <a:off x="630010" y="9525"/>
            <a:ext cx="6519778" cy="6858000"/>
          </a:xfrm>
          <a:prstGeom prst="rect">
            <a:avLst/>
          </a:prstGeom>
        </p:spPr>
      </p:pic>
      <p:sp>
        <p:nvSpPr>
          <p:cNvPr id="2" name="TextBox 1">
            <a:extLst>
              <a:ext uri="{FF2B5EF4-FFF2-40B4-BE49-F238E27FC236}">
                <a16:creationId xmlns:a16="http://schemas.microsoft.com/office/drawing/2014/main" id="{431B5D05-0BD6-FBF7-3FBE-E9B4B5B6BB84}"/>
              </a:ext>
            </a:extLst>
          </p:cNvPr>
          <p:cNvSpPr txBox="1"/>
          <p:nvPr/>
        </p:nvSpPr>
        <p:spPr>
          <a:xfrm>
            <a:off x="8271471" y="5311842"/>
            <a:ext cx="3231681" cy="584775"/>
          </a:xfrm>
          <a:prstGeom prst="rect">
            <a:avLst/>
          </a:prstGeom>
          <a:noFill/>
        </p:spPr>
        <p:txBody>
          <a:bodyPr wrap="square" lIns="91440" tIns="45720" rIns="91440" bIns="45720" rtlCol="0" anchor="t">
            <a:spAutoFit/>
          </a:bodyPr>
          <a:lstStyle/>
          <a:p>
            <a:r>
              <a:rPr lang="en-US" sz="1600" dirty="0">
                <a:solidFill>
                  <a:srgbClr val="002060"/>
                </a:solidFill>
              </a:rPr>
              <a:t>Image: Initial BG-1 Fayette County. Funds Available</a:t>
            </a:r>
          </a:p>
        </p:txBody>
      </p:sp>
    </p:spTree>
    <p:extLst>
      <p:ext uri="{BB962C8B-B14F-4D97-AF65-F5344CB8AC3E}">
        <p14:creationId xmlns:p14="http://schemas.microsoft.com/office/powerpoint/2010/main" val="3009764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B8282-14D1-2D57-7460-EB8640E71D92}"/>
              </a:ext>
            </a:extLst>
          </p:cNvPr>
          <p:cNvSpPr>
            <a:spLocks noGrp="1"/>
          </p:cNvSpPr>
          <p:nvPr>
            <p:ph type="title"/>
          </p:nvPr>
        </p:nvSpPr>
        <p:spPr/>
        <p:txBody>
          <a:bodyPr/>
          <a:lstStyle/>
          <a:p>
            <a:r>
              <a:rPr lang="en-US" dirty="0">
                <a:solidFill>
                  <a:srgbClr val="002060"/>
                </a:solidFill>
              </a:rPr>
              <a:t>BG-2</a:t>
            </a:r>
          </a:p>
        </p:txBody>
      </p:sp>
      <p:sp>
        <p:nvSpPr>
          <p:cNvPr id="3" name="Text Placeholder 2">
            <a:extLst>
              <a:ext uri="{FF2B5EF4-FFF2-40B4-BE49-F238E27FC236}">
                <a16:creationId xmlns:a16="http://schemas.microsoft.com/office/drawing/2014/main" id="{F23F1533-583A-92AE-5B96-76F04B90F239}"/>
              </a:ext>
            </a:extLst>
          </p:cNvPr>
          <p:cNvSpPr>
            <a:spLocks noGrp="1"/>
          </p:cNvSpPr>
          <p:nvPr>
            <p:ph type="body" idx="1"/>
          </p:nvPr>
        </p:nvSpPr>
        <p:spPr/>
        <p:txBody>
          <a:bodyPr vert="horz" lIns="91440" tIns="45720" rIns="91440" bIns="45720" rtlCol="0" anchor="t">
            <a:normAutofit/>
          </a:bodyPr>
          <a:lstStyle/>
          <a:p>
            <a:r>
              <a:rPr lang="en-US"/>
              <a:t>Who, What, When, Where, Why, How</a:t>
            </a:r>
          </a:p>
        </p:txBody>
      </p:sp>
    </p:spTree>
    <p:extLst>
      <p:ext uri="{BB962C8B-B14F-4D97-AF65-F5344CB8AC3E}">
        <p14:creationId xmlns:p14="http://schemas.microsoft.com/office/powerpoint/2010/main" val="438013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340473" y="1178931"/>
            <a:ext cx="11462303" cy="51817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Who</a:t>
            </a:r>
            <a:r>
              <a:rPr lang="en-US" sz="2400" kern="100" dirty="0">
                <a:solidFill>
                  <a:srgbClr val="002060"/>
                </a:solidFill>
                <a:latin typeface="Calibri"/>
                <a:ea typeface="Calibri"/>
                <a:cs typeface="Times New Roman"/>
              </a:rPr>
              <a:t> completes a BG-2?</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i="1" u="sng" kern="100" dirty="0">
                <a:solidFill>
                  <a:srgbClr val="002060"/>
                </a:solidFill>
                <a:latin typeface="Calibri"/>
                <a:ea typeface="Calibri"/>
                <a:cs typeface="Times New Roman"/>
              </a:rPr>
              <a:t>Design Professionals</a:t>
            </a:r>
            <a:r>
              <a:rPr lang="en-US" sz="2000" kern="100" dirty="0">
                <a:solidFill>
                  <a:srgbClr val="002060"/>
                </a:solidFill>
                <a:latin typeface="Calibri"/>
                <a:ea typeface="Calibri"/>
                <a:cs typeface="Times New Roman"/>
              </a:rPr>
              <a:t> complete a BG-2 </a:t>
            </a:r>
            <a:r>
              <a:rPr lang="en-US" sz="2000" i="1" kern="100" dirty="0">
                <a:solidFill>
                  <a:srgbClr val="002060"/>
                </a:solidFill>
                <a:latin typeface="Calibri"/>
                <a:ea typeface="Calibri"/>
                <a:cs typeface="Times New Roman"/>
              </a:rPr>
              <a:t>outside</a:t>
            </a:r>
            <a:r>
              <a:rPr lang="en-US" sz="2000" kern="100" dirty="0">
                <a:solidFill>
                  <a:srgbClr val="002060"/>
                </a:solidFill>
                <a:latin typeface="Calibri"/>
                <a:ea typeface="Calibri"/>
                <a:cs typeface="Times New Roman"/>
              </a:rPr>
              <a:t> the FACPAC system. Others should assist in informing the design professionals in what goes into the project (district admin., school board, construction managers, etc.)</a:t>
            </a:r>
            <a:endParaRPr lang="en-US" sz="20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What</a:t>
            </a:r>
            <a:r>
              <a:rPr lang="en-US" kern="100" dirty="0">
                <a:solidFill>
                  <a:srgbClr val="002060"/>
                </a:solidFill>
                <a:latin typeface="Calibri"/>
                <a:ea typeface="Calibri"/>
                <a:cs typeface="Times New Roman"/>
              </a:rPr>
              <a:t> </a:t>
            </a:r>
            <a:r>
              <a:rPr lang="en-US" sz="2400" kern="100" dirty="0">
                <a:solidFill>
                  <a:srgbClr val="002060"/>
                </a:solidFill>
                <a:latin typeface="Calibri"/>
                <a:ea typeface="Calibri"/>
                <a:cs typeface="Times New Roman"/>
              </a:rPr>
              <a:t>is a BG-2 for?</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A BG-2 is called an </a:t>
            </a:r>
            <a:r>
              <a:rPr lang="en-US" sz="2000" i="1" u="sng" kern="100" dirty="0">
                <a:solidFill>
                  <a:srgbClr val="002060"/>
                </a:solidFill>
                <a:latin typeface="Calibri"/>
                <a:ea typeface="Calibri"/>
                <a:cs typeface="Times New Roman"/>
              </a:rPr>
              <a:t>Outline Specifications Design Criteria Form</a:t>
            </a:r>
            <a:r>
              <a:rPr lang="en-US" sz="2000" kern="100" dirty="0">
                <a:solidFill>
                  <a:srgbClr val="002060"/>
                </a:solidFill>
                <a:latin typeface="Calibri"/>
                <a:ea typeface="Calibri"/>
                <a:cs typeface="Times New Roman"/>
              </a:rPr>
              <a:t> that provides </a:t>
            </a:r>
            <a:r>
              <a:rPr lang="en-US" sz="2000" i="1" u="sng" kern="100" dirty="0">
                <a:solidFill>
                  <a:srgbClr val="002060"/>
                </a:solidFill>
                <a:latin typeface="Calibri"/>
                <a:ea typeface="Calibri"/>
                <a:cs typeface="Times New Roman"/>
              </a:rPr>
              <a:t>design accountability</a:t>
            </a:r>
            <a:r>
              <a:rPr lang="en-US" sz="2000" kern="100" dirty="0">
                <a:solidFill>
                  <a:srgbClr val="002060"/>
                </a:solidFill>
                <a:latin typeface="Calibri"/>
                <a:ea typeface="Calibri"/>
                <a:cs typeface="Times New Roman"/>
              </a:rPr>
              <a:t> by providing important design information in a concise way. Information includes everything from alternate bid options, to energy efficiency goals, to materiality (roofing, flooring, ceilings, etc.) and facility infrastructure (HVAC, electric, structure, etc.). </a:t>
            </a:r>
            <a:endParaRPr lang="en-US"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b="1" kern="100" dirty="0">
                <a:solidFill>
                  <a:srgbClr val="002060"/>
                </a:solidFill>
                <a:latin typeface="Calibri"/>
                <a:ea typeface="Calibri"/>
                <a:cs typeface="Times New Roman"/>
              </a:rPr>
              <a:t> When</a:t>
            </a:r>
            <a:r>
              <a:rPr lang="en-US" kern="100" dirty="0">
                <a:solidFill>
                  <a:srgbClr val="002060"/>
                </a:solidFill>
                <a:latin typeface="Calibri"/>
                <a:ea typeface="Calibri"/>
                <a:cs typeface="Times New Roman"/>
              </a:rPr>
              <a:t> </a:t>
            </a:r>
            <a:r>
              <a:rPr lang="en-US" sz="2400" kern="100" dirty="0">
                <a:solidFill>
                  <a:srgbClr val="002060"/>
                </a:solidFill>
                <a:latin typeface="Calibri"/>
                <a:ea typeface="Calibri"/>
                <a:cs typeface="Times New Roman"/>
              </a:rPr>
              <a:t>do you complete a BG-2?</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The BG-2 should be approved by your Board primarily during Design Development (DD) phases or when any major design changes occur that the district feels is important for a board to act on. </a:t>
            </a: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D363B82C-C699-A61B-C112-DD030E0E9D95}"/>
              </a:ext>
            </a:extLst>
          </p:cNvPr>
          <p:cNvSpPr txBox="1">
            <a:spLocks noGrp="1"/>
          </p:cNvSpPr>
          <p:nvPr>
            <p:ph type="title" idx="4294967295"/>
          </p:nvPr>
        </p:nvSpPr>
        <p:spPr>
          <a:xfrm>
            <a:off x="570271" y="245807"/>
            <a:ext cx="1131692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BG-2 – </a:t>
            </a:r>
            <a:r>
              <a:rPr kumimoji="0" lang="en-US" sz="3200" b="0" i="0" u="none" strike="noStrike" kern="1200" cap="none" spc="0" normalizeH="0" baseline="0" noProof="0" dirty="0">
                <a:ln>
                  <a:noFill/>
                </a:ln>
                <a:solidFill>
                  <a:srgbClr val="002060"/>
                </a:solidFill>
                <a:effectLst/>
                <a:uLnTx/>
                <a:uFillTx/>
                <a:latin typeface="+mj-lt"/>
                <a:ea typeface="+mj-ea"/>
                <a:cs typeface="+mj-cs"/>
              </a:rPr>
              <a:t>Who, What, When...</a:t>
            </a:r>
          </a:p>
        </p:txBody>
      </p:sp>
    </p:spTree>
    <p:extLst>
      <p:ext uri="{BB962C8B-B14F-4D97-AF65-F5344CB8AC3E}">
        <p14:creationId xmlns:p14="http://schemas.microsoft.com/office/powerpoint/2010/main" val="420101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340473" y="1178931"/>
            <a:ext cx="11462303" cy="51817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latin typeface="Calibri"/>
                <a:ea typeface="Calibri"/>
                <a:cs typeface="Times New Roman"/>
              </a:rPr>
              <a:t> </a:t>
            </a:r>
            <a:r>
              <a:rPr lang="en-US" b="1" kern="100" dirty="0">
                <a:solidFill>
                  <a:srgbClr val="002060"/>
                </a:solidFill>
                <a:latin typeface="Calibri"/>
                <a:ea typeface="Calibri"/>
                <a:cs typeface="Times New Roman"/>
              </a:rPr>
              <a:t>Where</a:t>
            </a:r>
            <a:r>
              <a:rPr lang="en-US" sz="2400" kern="100" dirty="0">
                <a:solidFill>
                  <a:srgbClr val="002060"/>
                </a:solidFill>
                <a:latin typeface="Calibri"/>
                <a:ea typeface="Calibri"/>
                <a:cs typeface="Times New Roman"/>
              </a:rPr>
              <a:t> do you find a BG-2?</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The KDE website has an Excel form available. Most design professionals will already have working templates to fill this form out.</a:t>
            </a:r>
            <a:endParaRPr lang="en-US" sz="20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0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Why</a:t>
            </a:r>
            <a:r>
              <a:rPr lang="en-US" sz="2400" kern="100" dirty="0">
                <a:solidFill>
                  <a:srgbClr val="002060"/>
                </a:solidFill>
                <a:latin typeface="Calibri"/>
                <a:ea typeface="Calibri"/>
                <a:cs typeface="Times New Roman"/>
              </a:rPr>
              <a:t> do a BG-2?</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A design professional is typically required to provide and present design information to their clients (school districts) to meet the terms of their agreement. The form was established as a baseline of information to provide consistent information to local boards (and by extension KDE) for review and approval stemming from 702 KAR 4:160 requirements.     </a:t>
            </a:r>
            <a:endParaRPr lang="en-US" sz="20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000" kern="100" dirty="0">
              <a:solidFill>
                <a:schemeClr val="tx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D363B82C-C699-A61B-C112-DD030E0E9D95}"/>
              </a:ext>
            </a:extLst>
          </p:cNvPr>
          <p:cNvSpPr txBox="1">
            <a:spLocks noGrp="1"/>
          </p:cNvSpPr>
          <p:nvPr>
            <p:ph type="title" idx="4294967295"/>
          </p:nvPr>
        </p:nvSpPr>
        <p:spPr>
          <a:xfrm>
            <a:off x="570271" y="245807"/>
            <a:ext cx="11316929"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BG-2 – </a:t>
            </a:r>
            <a:r>
              <a:rPr kumimoji="0" lang="en-US" sz="3200" b="0" i="0" u="none" strike="noStrike" kern="1200" cap="none" spc="0" normalizeH="0" baseline="0" noProof="0" dirty="0">
                <a:ln>
                  <a:noFill/>
                </a:ln>
                <a:solidFill>
                  <a:srgbClr val="002060"/>
                </a:solidFill>
                <a:effectLst/>
                <a:uLnTx/>
                <a:uFillTx/>
                <a:latin typeface="+mj-lt"/>
                <a:ea typeface="+mj-ea"/>
                <a:cs typeface="+mj-cs"/>
              </a:rPr>
              <a:t>...Where, Why, and...</a:t>
            </a:r>
          </a:p>
        </p:txBody>
      </p:sp>
    </p:spTree>
    <p:extLst>
      <p:ext uri="{BB962C8B-B14F-4D97-AF65-F5344CB8AC3E}">
        <p14:creationId xmlns:p14="http://schemas.microsoft.com/office/powerpoint/2010/main" val="3177379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0CC3A9-EC7F-C131-2C16-6906C72B0CDE}"/>
              </a:ext>
            </a:extLst>
          </p:cNvPr>
          <p:cNvPicPr>
            <a:picLocks noChangeAspect="1"/>
          </p:cNvPicPr>
          <p:nvPr/>
        </p:nvPicPr>
        <p:blipFill>
          <a:blip r:embed="rId2"/>
          <a:stretch>
            <a:fillRect/>
          </a:stretch>
        </p:blipFill>
        <p:spPr>
          <a:xfrm>
            <a:off x="620814" y="171167"/>
            <a:ext cx="4968671" cy="6515665"/>
          </a:xfrm>
          <a:prstGeom prst="rect">
            <a:avLst/>
          </a:prstGeom>
        </p:spPr>
      </p:pic>
      <p:sp>
        <p:nvSpPr>
          <p:cNvPr id="6" name="Title 1">
            <a:extLst>
              <a:ext uri="{FF2B5EF4-FFF2-40B4-BE49-F238E27FC236}">
                <a16:creationId xmlns:a16="http://schemas.microsoft.com/office/drawing/2014/main" id="{F7C0A487-B715-303B-03A2-258E6A10DE6D}"/>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BG-2 Form</a:t>
            </a:r>
            <a:r>
              <a:rPr kumimoji="0" lang="en-US" sz="3200" b="0" i="0" u="none" strike="noStrike" kern="1200" cap="none" spc="0" normalizeH="0" baseline="0" noProof="0" dirty="0">
                <a:ln>
                  <a:noFill/>
                </a:ln>
                <a:solidFill>
                  <a:srgbClr val="002060"/>
                </a:solidFill>
                <a:effectLst/>
                <a:uLnTx/>
                <a:uFillTx/>
                <a:latin typeface="+mj-lt"/>
                <a:ea typeface="+mj-ea"/>
                <a:cs typeface="+mj-cs"/>
              </a:rPr>
              <a:t> </a:t>
            </a:r>
            <a:endParaRPr kumimoji="0" lang="en-US" sz="3200" b="0" i="0" u="none" strike="noStrike" kern="1200" cap="none" spc="0" normalizeH="0" baseline="0" noProof="0" dirty="0">
              <a:ln>
                <a:noFill/>
              </a:ln>
              <a:solidFill>
                <a:srgbClr val="002060"/>
              </a:solidFill>
              <a:effectLst/>
              <a:highlight>
                <a:srgbClr val="FFFF00"/>
              </a:highlight>
              <a:uLnTx/>
              <a:uFillTx/>
              <a:latin typeface="+mj-lt"/>
              <a:ea typeface="+mj-ea"/>
              <a:cs typeface="+mj-cs"/>
            </a:endParaRPr>
          </a:p>
        </p:txBody>
      </p:sp>
      <p:sp>
        <p:nvSpPr>
          <p:cNvPr id="8" name="TextBox 7">
            <a:extLst>
              <a:ext uri="{FF2B5EF4-FFF2-40B4-BE49-F238E27FC236}">
                <a16:creationId xmlns:a16="http://schemas.microsoft.com/office/drawing/2014/main" id="{F4568FE4-9099-A696-F041-FFE01AAABCE9}"/>
              </a:ext>
            </a:extLst>
          </p:cNvPr>
          <p:cNvSpPr txBox="1"/>
          <p:nvPr/>
        </p:nvSpPr>
        <p:spPr>
          <a:xfrm>
            <a:off x="6485017" y="515296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Blank BG-2 Form Page 1</a:t>
            </a:r>
          </a:p>
        </p:txBody>
      </p:sp>
    </p:spTree>
    <p:extLst>
      <p:ext uri="{BB962C8B-B14F-4D97-AF65-F5344CB8AC3E}">
        <p14:creationId xmlns:p14="http://schemas.microsoft.com/office/powerpoint/2010/main" val="3110340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4C730B-3DDA-7579-5EFD-B5549F0A5614}"/>
              </a:ext>
            </a:extLst>
          </p:cNvPr>
          <p:cNvPicPr>
            <a:picLocks noChangeAspect="1"/>
          </p:cNvPicPr>
          <p:nvPr/>
        </p:nvPicPr>
        <p:blipFill>
          <a:blip r:embed="rId2"/>
          <a:stretch>
            <a:fillRect/>
          </a:stretch>
        </p:blipFill>
        <p:spPr>
          <a:xfrm>
            <a:off x="602756" y="190219"/>
            <a:ext cx="4793395" cy="6477561"/>
          </a:xfrm>
          <a:prstGeom prst="rect">
            <a:avLst/>
          </a:prstGeom>
        </p:spPr>
      </p:pic>
      <p:sp>
        <p:nvSpPr>
          <p:cNvPr id="6" name="Title 1">
            <a:extLst>
              <a:ext uri="{FF2B5EF4-FFF2-40B4-BE49-F238E27FC236}">
                <a16:creationId xmlns:a16="http://schemas.microsoft.com/office/drawing/2014/main" id="{DD70FCDF-441B-AD7B-33AE-8475241ED6D0}"/>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BG-2 Form</a:t>
            </a:r>
            <a:r>
              <a:rPr kumimoji="0" lang="en-US" sz="3200" b="0" i="0" u="none" strike="noStrike" kern="1200" cap="none" spc="0" normalizeH="0" baseline="0" noProof="0" dirty="0">
                <a:ln>
                  <a:noFill/>
                </a:ln>
                <a:solidFill>
                  <a:srgbClr val="002060"/>
                </a:solidFill>
                <a:effectLst/>
                <a:uLnTx/>
                <a:uFillTx/>
                <a:latin typeface="+mj-lt"/>
                <a:ea typeface="+mj-ea"/>
                <a:cs typeface="+mj-cs"/>
              </a:rPr>
              <a:t> </a:t>
            </a:r>
            <a:endParaRPr kumimoji="0" lang="en-US" sz="3200" b="0" i="0" u="none" strike="noStrike" kern="1200" cap="none" spc="0" normalizeH="0" baseline="0" noProof="0" dirty="0">
              <a:ln>
                <a:noFill/>
              </a:ln>
              <a:solidFill>
                <a:srgbClr val="002060"/>
              </a:solidFill>
              <a:effectLst/>
              <a:highlight>
                <a:srgbClr val="FFFF00"/>
              </a:highlight>
              <a:uLnTx/>
              <a:uFillTx/>
              <a:latin typeface="+mj-lt"/>
              <a:ea typeface="+mj-ea"/>
              <a:cs typeface="+mj-cs"/>
            </a:endParaRPr>
          </a:p>
        </p:txBody>
      </p:sp>
      <p:sp>
        <p:nvSpPr>
          <p:cNvPr id="8" name="TextBox 7">
            <a:extLst>
              <a:ext uri="{FF2B5EF4-FFF2-40B4-BE49-F238E27FC236}">
                <a16:creationId xmlns:a16="http://schemas.microsoft.com/office/drawing/2014/main" id="{1C9D8A56-0933-11F8-A04A-91E73EA302CC}"/>
              </a:ext>
            </a:extLst>
          </p:cNvPr>
          <p:cNvSpPr txBox="1"/>
          <p:nvPr/>
        </p:nvSpPr>
        <p:spPr>
          <a:xfrm>
            <a:off x="6485017" y="515296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Blank BG-2 Form Page 2</a:t>
            </a:r>
          </a:p>
        </p:txBody>
      </p:sp>
    </p:spTree>
    <p:extLst>
      <p:ext uri="{BB962C8B-B14F-4D97-AF65-F5344CB8AC3E}">
        <p14:creationId xmlns:p14="http://schemas.microsoft.com/office/powerpoint/2010/main" val="725481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3FB9-D42E-49D7-B0ED-190890D98FFF}"/>
              </a:ext>
            </a:extLst>
          </p:cNvPr>
          <p:cNvSpPr>
            <a:spLocks noGrp="1"/>
          </p:cNvSpPr>
          <p:nvPr>
            <p:ph type="title"/>
          </p:nvPr>
        </p:nvSpPr>
        <p:spPr>
          <a:xfrm>
            <a:off x="838200" y="531050"/>
            <a:ext cx="10515600" cy="1325563"/>
          </a:xfrm>
        </p:spPr>
        <p:txBody>
          <a:bodyPr/>
          <a:lstStyle/>
          <a:p>
            <a:r>
              <a:rPr lang="en-US" dirty="0">
                <a:solidFill>
                  <a:srgbClr val="002060"/>
                </a:solidFill>
              </a:rPr>
              <a:t>District Facilities Branch</a:t>
            </a:r>
            <a:br>
              <a:rPr lang="en-US" dirty="0">
                <a:solidFill>
                  <a:srgbClr val="002060"/>
                </a:solidFill>
              </a:rPr>
            </a:br>
            <a:r>
              <a:rPr lang="en-US" dirty="0">
                <a:solidFill>
                  <a:srgbClr val="002060"/>
                </a:solidFill>
              </a:rPr>
              <a:t>(DFB) Part 1</a:t>
            </a:r>
          </a:p>
        </p:txBody>
      </p:sp>
      <p:sp>
        <p:nvSpPr>
          <p:cNvPr id="3" name="Content Placeholder 2">
            <a:extLst>
              <a:ext uri="{FF2B5EF4-FFF2-40B4-BE49-F238E27FC236}">
                <a16:creationId xmlns:a16="http://schemas.microsoft.com/office/drawing/2014/main" id="{EA89953B-03F5-4196-B3BB-CB2192F023E7}"/>
              </a:ext>
            </a:extLst>
          </p:cNvPr>
          <p:cNvSpPr txBox="1">
            <a:spLocks/>
          </p:cNvSpPr>
          <p:nvPr/>
        </p:nvSpPr>
        <p:spPr>
          <a:xfrm>
            <a:off x="838200" y="1975612"/>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Franklin Gothic Book" panose="020B0503020102020204"/>
                <a:ea typeface="+mn-ea"/>
                <a:cs typeface="+mn-cs"/>
              </a:rPr>
              <a:t>Phone Number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rPr>
              <a:t>(502) 564-4326 plus extension</a:t>
            </a:r>
          </a:p>
        </p:txBody>
      </p:sp>
      <p:sp>
        <p:nvSpPr>
          <p:cNvPr id="4" name="Content Placeholder 2">
            <a:extLst>
              <a:ext uri="{FF2B5EF4-FFF2-40B4-BE49-F238E27FC236}">
                <a16:creationId xmlns:a16="http://schemas.microsoft.com/office/drawing/2014/main" id="{4B1E97BE-6FDB-A98A-5CE8-84747B1EE900}"/>
              </a:ext>
            </a:extLst>
          </p:cNvPr>
          <p:cNvSpPr txBox="1">
            <a:spLocks/>
          </p:cNvSpPr>
          <p:nvPr/>
        </p:nvSpPr>
        <p:spPr>
          <a:xfrm>
            <a:off x="838200" y="3789663"/>
            <a:ext cx="6639232" cy="3068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10142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66BE12-82A3-1E28-DA1F-3079F0275CE1}"/>
              </a:ext>
            </a:extLst>
          </p:cNvPr>
          <p:cNvPicPr>
            <a:picLocks noChangeAspect="1"/>
          </p:cNvPicPr>
          <p:nvPr/>
        </p:nvPicPr>
        <p:blipFill>
          <a:blip r:embed="rId2"/>
          <a:stretch>
            <a:fillRect/>
          </a:stretch>
        </p:blipFill>
        <p:spPr>
          <a:xfrm>
            <a:off x="608156" y="171167"/>
            <a:ext cx="4953429" cy="6515665"/>
          </a:xfrm>
          <a:prstGeom prst="rect">
            <a:avLst/>
          </a:prstGeom>
        </p:spPr>
      </p:pic>
      <p:sp>
        <p:nvSpPr>
          <p:cNvPr id="4" name="TextBox 3">
            <a:extLst>
              <a:ext uri="{FF2B5EF4-FFF2-40B4-BE49-F238E27FC236}">
                <a16:creationId xmlns:a16="http://schemas.microsoft.com/office/drawing/2014/main" id="{BC288370-3DDC-BE49-46FE-F5708B3DF7D0}"/>
              </a:ext>
            </a:extLst>
          </p:cNvPr>
          <p:cNvSpPr txBox="1"/>
          <p:nvPr/>
        </p:nvSpPr>
        <p:spPr>
          <a:xfrm>
            <a:off x="6018012" y="4220189"/>
            <a:ext cx="4953428" cy="369332"/>
          </a:xfrm>
          <a:prstGeom prst="rect">
            <a:avLst/>
          </a:prstGeom>
          <a:noFill/>
        </p:spPr>
        <p:txBody>
          <a:bodyPr wrap="square" rtlCol="0">
            <a:spAutoFit/>
          </a:bodyPr>
          <a:lstStyle/>
          <a:p>
            <a:r>
              <a:rPr lang="en-US" dirty="0">
                <a:solidFill>
                  <a:srgbClr val="102649"/>
                </a:solidFill>
              </a:rPr>
              <a:t>Note: Page 4 covers instructions only (not shown)</a:t>
            </a:r>
          </a:p>
        </p:txBody>
      </p:sp>
      <p:sp>
        <p:nvSpPr>
          <p:cNvPr id="7" name="Title 1">
            <a:extLst>
              <a:ext uri="{FF2B5EF4-FFF2-40B4-BE49-F238E27FC236}">
                <a16:creationId xmlns:a16="http://schemas.microsoft.com/office/drawing/2014/main" id="{D6BBEF38-F0D2-2EAF-54DB-0F9B9A7097B9}"/>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BG-2 Form</a:t>
            </a:r>
            <a:r>
              <a:rPr kumimoji="0" lang="en-US" sz="3200" b="0" i="0" u="none" strike="noStrike" kern="1200" cap="none" spc="0" normalizeH="0" baseline="0" noProof="0" dirty="0">
                <a:ln>
                  <a:noFill/>
                </a:ln>
                <a:solidFill>
                  <a:srgbClr val="002060"/>
                </a:solidFill>
                <a:effectLst/>
                <a:uLnTx/>
                <a:uFillTx/>
                <a:latin typeface="+mj-lt"/>
                <a:ea typeface="+mj-ea"/>
                <a:cs typeface="+mj-cs"/>
              </a:rPr>
              <a:t> </a:t>
            </a:r>
            <a:endParaRPr kumimoji="0" lang="en-US" sz="3200" b="0" i="0" u="none" strike="noStrike" kern="1200" cap="none" spc="0" normalizeH="0" baseline="0" noProof="0" dirty="0">
              <a:ln>
                <a:noFill/>
              </a:ln>
              <a:solidFill>
                <a:srgbClr val="002060"/>
              </a:solidFill>
              <a:effectLst/>
              <a:highlight>
                <a:srgbClr val="FFFF00"/>
              </a:highlight>
              <a:uLnTx/>
              <a:uFillTx/>
              <a:latin typeface="+mj-lt"/>
              <a:ea typeface="+mj-ea"/>
              <a:cs typeface="+mj-cs"/>
            </a:endParaRPr>
          </a:p>
        </p:txBody>
      </p:sp>
      <p:sp>
        <p:nvSpPr>
          <p:cNvPr id="9" name="TextBox 8">
            <a:extLst>
              <a:ext uri="{FF2B5EF4-FFF2-40B4-BE49-F238E27FC236}">
                <a16:creationId xmlns:a16="http://schemas.microsoft.com/office/drawing/2014/main" id="{9E583B1A-613A-8EBC-645E-141267868D27}"/>
              </a:ext>
            </a:extLst>
          </p:cNvPr>
          <p:cNvSpPr txBox="1"/>
          <p:nvPr/>
        </p:nvSpPr>
        <p:spPr>
          <a:xfrm>
            <a:off x="6485017" y="515296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Blank BG-2 Form Page 3</a:t>
            </a:r>
          </a:p>
        </p:txBody>
      </p:sp>
    </p:spTree>
    <p:extLst>
      <p:ext uri="{BB962C8B-B14F-4D97-AF65-F5344CB8AC3E}">
        <p14:creationId xmlns:p14="http://schemas.microsoft.com/office/powerpoint/2010/main" val="2593855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document with text&#10;&#10;Description automatically generated">
            <a:extLst>
              <a:ext uri="{FF2B5EF4-FFF2-40B4-BE49-F238E27FC236}">
                <a16:creationId xmlns:a16="http://schemas.microsoft.com/office/drawing/2014/main" id="{01738BD3-A612-67D5-7567-E82C4C5016CE}"/>
              </a:ext>
            </a:extLst>
          </p:cNvPr>
          <p:cNvPicPr>
            <a:picLocks noChangeAspect="1"/>
          </p:cNvPicPr>
          <p:nvPr/>
        </p:nvPicPr>
        <p:blipFill>
          <a:blip r:embed="rId3"/>
          <a:stretch>
            <a:fillRect/>
          </a:stretch>
        </p:blipFill>
        <p:spPr>
          <a:xfrm>
            <a:off x="67362" y="749569"/>
            <a:ext cx="7807390" cy="5862624"/>
          </a:xfrm>
          <a:prstGeom prst="rect">
            <a:avLst/>
          </a:prstGeom>
        </p:spPr>
      </p:pic>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BG-2 – </a:t>
            </a:r>
            <a:r>
              <a:rPr kumimoji="0" lang="en-US" sz="3200" b="0" i="0" u="none" strike="noStrike" kern="1200" cap="none" spc="0" normalizeH="0" baseline="0" noProof="0" dirty="0">
                <a:ln>
                  <a:noFill/>
                </a:ln>
                <a:solidFill>
                  <a:srgbClr val="002060"/>
                </a:solidFill>
                <a:effectLst/>
                <a:uLnTx/>
                <a:uFillTx/>
                <a:latin typeface="+mj-lt"/>
                <a:ea typeface="+mj-ea"/>
                <a:cs typeface="+mj-cs"/>
              </a:rPr>
              <a:t>How? </a:t>
            </a:r>
            <a:endParaRPr kumimoji="0" lang="en-US" sz="3200" b="0" i="0" u="none" strike="noStrike" kern="1200" cap="none" spc="0" normalizeH="0" baseline="0" noProof="0" dirty="0">
              <a:ln>
                <a:noFill/>
              </a:ln>
              <a:solidFill>
                <a:srgbClr val="002060"/>
              </a:solidFill>
              <a:effectLst/>
              <a:highlight>
                <a:srgbClr val="FFFF00"/>
              </a:highlight>
              <a:uLnTx/>
              <a:uFillTx/>
              <a:latin typeface="+mj-lt"/>
              <a:ea typeface="+mj-ea"/>
              <a:cs typeface="+mj-cs"/>
            </a:endParaRPr>
          </a:p>
        </p:txBody>
      </p:sp>
      <p:sp>
        <p:nvSpPr>
          <p:cNvPr id="8" name="Rectangle 7">
            <a:extLst>
              <a:ext uri="{FF2B5EF4-FFF2-40B4-BE49-F238E27FC236}">
                <a16:creationId xmlns:a16="http://schemas.microsoft.com/office/drawing/2014/main" id="{1078F0CF-8A81-4E84-C2F3-8344D115779B}"/>
              </a:ext>
            </a:extLst>
          </p:cNvPr>
          <p:cNvSpPr/>
          <p:nvPr/>
        </p:nvSpPr>
        <p:spPr>
          <a:xfrm>
            <a:off x="680721" y="1414892"/>
            <a:ext cx="5820744" cy="3385707"/>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017444A-665C-166E-F04C-037CADCEB8E3}"/>
              </a:ext>
            </a:extLst>
          </p:cNvPr>
          <p:cNvSpPr/>
          <p:nvPr/>
        </p:nvSpPr>
        <p:spPr>
          <a:xfrm rot="10800000">
            <a:off x="6594813" y="1790682"/>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61DBEA77-6CF5-9AD6-ACDE-558A1FF26E13}"/>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latin typeface="Calibri"/>
                <a:ea typeface="Calibri"/>
                <a:cs typeface="Times New Roman"/>
              </a:rPr>
              <a:t> Project Type </a:t>
            </a:r>
            <a:endParaRPr lang="en-US" sz="2100" kern="100" dirty="0">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Building Construction -Characteristics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Energy Efficiencies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Plumbing</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HVAC</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Electrical</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Special Equipment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Fixed Equipment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Interior Finishes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AFABAB"/>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5" name="TextBox 4">
            <a:extLst>
              <a:ext uri="{FF2B5EF4-FFF2-40B4-BE49-F238E27FC236}">
                <a16:creationId xmlns:a16="http://schemas.microsoft.com/office/drawing/2014/main" id="{C7CDA140-CF8F-19B2-2A3A-61E388ADFBE3}"/>
              </a:ext>
            </a:extLst>
          </p:cNvPr>
          <p:cNvSpPr txBox="1"/>
          <p:nvPr/>
        </p:nvSpPr>
        <p:spPr>
          <a:xfrm>
            <a:off x="6485017" y="515296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BG-2 Form Hardin County.</a:t>
            </a:r>
          </a:p>
        </p:txBody>
      </p:sp>
    </p:spTree>
    <p:extLst>
      <p:ext uri="{BB962C8B-B14F-4D97-AF65-F5344CB8AC3E}">
        <p14:creationId xmlns:p14="http://schemas.microsoft.com/office/powerpoint/2010/main" val="3504074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Type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Building Construction -Characteristics</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Energy Efficiencies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Plumbing</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HVAC</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Electrical</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Special Equipment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Fixed Equipment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Interior Finishes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AFABAB"/>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BG-2 – </a:t>
            </a:r>
            <a:r>
              <a:rPr kumimoji="0" lang="en-US" sz="3200" b="0" i="0" u="none" strike="noStrike" kern="1200" cap="none" spc="0" normalizeH="0" baseline="0" noProof="0" dirty="0">
                <a:ln>
                  <a:noFill/>
                </a:ln>
                <a:solidFill>
                  <a:srgbClr val="002060"/>
                </a:solidFill>
                <a:effectLst/>
                <a:uLnTx/>
                <a:uFillTx/>
                <a:latin typeface="+mj-lt"/>
                <a:ea typeface="+mj-ea"/>
                <a:cs typeface="+mj-cs"/>
              </a:rPr>
              <a:t>How?</a:t>
            </a:r>
          </a:p>
        </p:txBody>
      </p:sp>
      <p:pic>
        <p:nvPicPr>
          <p:cNvPr id="10" name="Picture 9" descr="A black and white document with text&#10;&#10;Description automatically generated">
            <a:extLst>
              <a:ext uri="{FF2B5EF4-FFF2-40B4-BE49-F238E27FC236}">
                <a16:creationId xmlns:a16="http://schemas.microsoft.com/office/drawing/2014/main" id="{01738BD3-A612-67D5-7567-E82C4C5016CE}"/>
              </a:ext>
            </a:extLst>
          </p:cNvPr>
          <p:cNvPicPr>
            <a:picLocks noChangeAspect="1"/>
          </p:cNvPicPr>
          <p:nvPr/>
        </p:nvPicPr>
        <p:blipFill>
          <a:blip r:embed="rId3"/>
          <a:stretch>
            <a:fillRect/>
          </a:stretch>
        </p:blipFill>
        <p:spPr>
          <a:xfrm>
            <a:off x="238125" y="225021"/>
            <a:ext cx="7123340" cy="3672923"/>
          </a:xfrm>
          <a:prstGeom prst="rect">
            <a:avLst/>
          </a:prstGeom>
        </p:spPr>
      </p:pic>
      <p:sp>
        <p:nvSpPr>
          <p:cNvPr id="8" name="Rectangle 7">
            <a:extLst>
              <a:ext uri="{FF2B5EF4-FFF2-40B4-BE49-F238E27FC236}">
                <a16:creationId xmlns:a16="http://schemas.microsoft.com/office/drawing/2014/main" id="{1078F0CF-8A81-4E84-C2F3-8344D115779B}"/>
              </a:ext>
            </a:extLst>
          </p:cNvPr>
          <p:cNvSpPr/>
          <p:nvPr/>
        </p:nvSpPr>
        <p:spPr>
          <a:xfrm>
            <a:off x="755374" y="2617896"/>
            <a:ext cx="5446583" cy="1280370"/>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017444A-665C-166E-F04C-037CADCEB8E3}"/>
              </a:ext>
            </a:extLst>
          </p:cNvPr>
          <p:cNvSpPr/>
          <p:nvPr/>
        </p:nvSpPr>
        <p:spPr>
          <a:xfrm rot="10800000">
            <a:off x="6371380" y="3123805"/>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101D8E-E81F-6204-BB8E-CF9CD3246D61}"/>
              </a:ext>
            </a:extLst>
          </p:cNvPr>
          <p:cNvSpPr txBox="1"/>
          <p:nvPr/>
        </p:nvSpPr>
        <p:spPr>
          <a:xfrm>
            <a:off x="6485017" y="5152968"/>
            <a:ext cx="1831303" cy="1077218"/>
          </a:xfrm>
          <a:prstGeom prst="rect">
            <a:avLst/>
          </a:prstGeom>
          <a:noFill/>
        </p:spPr>
        <p:txBody>
          <a:bodyPr wrap="square" lIns="91440" tIns="45720" rIns="91440" bIns="45720" rtlCol="0" anchor="t">
            <a:spAutoFit/>
          </a:bodyPr>
          <a:lstStyle/>
          <a:p>
            <a:r>
              <a:rPr lang="en-US" sz="1600" dirty="0">
                <a:solidFill>
                  <a:srgbClr val="002060"/>
                </a:solidFill>
              </a:rPr>
              <a:t>Image: BG-2 Form Hardin County. </a:t>
            </a:r>
          </a:p>
          <a:p>
            <a:r>
              <a:rPr lang="en-US" sz="1600" dirty="0">
                <a:solidFill>
                  <a:srgbClr val="002060"/>
                </a:solidFill>
              </a:rPr>
              <a:t>Building Construction </a:t>
            </a:r>
            <a:endParaRPr lang="en-US" sz="1600" dirty="0">
              <a:solidFill>
                <a:srgbClr val="102649"/>
              </a:solidFill>
            </a:endParaRPr>
          </a:p>
        </p:txBody>
      </p:sp>
    </p:spTree>
    <p:extLst>
      <p:ext uri="{BB962C8B-B14F-4D97-AF65-F5344CB8AC3E}">
        <p14:creationId xmlns:p14="http://schemas.microsoft.com/office/powerpoint/2010/main" val="3196439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form with black text&#10;&#10;Description automatically generated">
            <a:extLst>
              <a:ext uri="{FF2B5EF4-FFF2-40B4-BE49-F238E27FC236}">
                <a16:creationId xmlns:a16="http://schemas.microsoft.com/office/drawing/2014/main" id="{1626DC99-71B5-F151-AAFE-A41F095AD811}"/>
              </a:ext>
            </a:extLst>
          </p:cNvPr>
          <p:cNvPicPr>
            <a:picLocks noChangeAspect="1"/>
          </p:cNvPicPr>
          <p:nvPr/>
        </p:nvPicPr>
        <p:blipFill>
          <a:blip r:embed="rId3"/>
          <a:stretch>
            <a:fillRect/>
          </a:stretch>
        </p:blipFill>
        <p:spPr>
          <a:xfrm>
            <a:off x="238125" y="4248446"/>
            <a:ext cx="6755947" cy="1558789"/>
          </a:xfrm>
          <a:prstGeom prst="rect">
            <a:avLst/>
          </a:prstGeom>
        </p:spPr>
      </p:pic>
      <p:pic>
        <p:nvPicPr>
          <p:cNvPr id="2" name="Picture 1">
            <a:extLst>
              <a:ext uri="{FF2B5EF4-FFF2-40B4-BE49-F238E27FC236}">
                <a16:creationId xmlns:a16="http://schemas.microsoft.com/office/drawing/2014/main" id="{BF9A646A-570F-09B5-9078-F29C13405F7E}"/>
              </a:ext>
            </a:extLst>
          </p:cNvPr>
          <p:cNvPicPr>
            <a:picLocks noChangeAspect="1"/>
          </p:cNvPicPr>
          <p:nvPr/>
        </p:nvPicPr>
        <p:blipFill>
          <a:blip r:embed="rId4"/>
          <a:stretch>
            <a:fillRect/>
          </a:stretch>
        </p:blipFill>
        <p:spPr>
          <a:xfrm>
            <a:off x="241142" y="244928"/>
            <a:ext cx="6749913" cy="3993698"/>
          </a:xfrm>
          <a:prstGeom prst="rect">
            <a:avLst/>
          </a:prstGeom>
        </p:spPr>
      </p:pic>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Type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Building Construction  -Characteristics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rgbClr val="002060"/>
                </a:solidFill>
                <a:latin typeface="Calibri"/>
                <a:ea typeface="Calibri"/>
                <a:cs typeface="Times New Roman"/>
              </a:rPr>
              <a:t> Energy Efficiencies</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Plumbing</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HVAC</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Electrical</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Special Equipment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Fixed Equipment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Interior Finishes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AFABAB"/>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noGrp="1"/>
          </p:cNvSpPr>
          <p:nvPr>
            <p:ph type="title" idx="4294967295"/>
          </p:nvPr>
        </p:nvSpPr>
        <p:spPr>
          <a:xfrm>
            <a:off x="7312609" y="245807"/>
            <a:ext cx="4554181" cy="100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mj-lt"/>
                <a:ea typeface="+mj-ea"/>
                <a:cs typeface="+mj-cs"/>
              </a:rPr>
              <a:t>BG-2 – </a:t>
            </a:r>
            <a:r>
              <a:rPr kumimoji="0" lang="en-US" sz="3200" b="0" i="0" u="none" strike="noStrike" kern="1200" cap="none" spc="0" normalizeH="0" baseline="0" noProof="0" dirty="0">
                <a:ln>
                  <a:noFill/>
                </a:ln>
                <a:solidFill>
                  <a:srgbClr val="002060"/>
                </a:solidFill>
                <a:effectLst/>
                <a:uLnTx/>
                <a:uFillTx/>
                <a:latin typeface="+mj-lt"/>
                <a:ea typeface="+mj-ea"/>
                <a:cs typeface="+mj-cs"/>
              </a:rPr>
              <a:t>How?</a:t>
            </a:r>
          </a:p>
        </p:txBody>
      </p:sp>
      <p:sp>
        <p:nvSpPr>
          <p:cNvPr id="8" name="Rectangle 7">
            <a:extLst>
              <a:ext uri="{FF2B5EF4-FFF2-40B4-BE49-F238E27FC236}">
                <a16:creationId xmlns:a16="http://schemas.microsoft.com/office/drawing/2014/main" id="{1078F0CF-8A81-4E84-C2F3-8344D115779B}"/>
              </a:ext>
            </a:extLst>
          </p:cNvPr>
          <p:cNvSpPr/>
          <p:nvPr/>
        </p:nvSpPr>
        <p:spPr>
          <a:xfrm>
            <a:off x="755374" y="195825"/>
            <a:ext cx="5446583" cy="5675476"/>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017444A-665C-166E-F04C-037CADCEB8E3}"/>
              </a:ext>
            </a:extLst>
          </p:cNvPr>
          <p:cNvSpPr/>
          <p:nvPr/>
        </p:nvSpPr>
        <p:spPr>
          <a:xfrm rot="10800000">
            <a:off x="6371380" y="3123805"/>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CD9B456-8EB1-0486-8B6B-E8624B1A4E40}"/>
              </a:ext>
            </a:extLst>
          </p:cNvPr>
          <p:cNvSpPr txBox="1"/>
          <p:nvPr/>
        </p:nvSpPr>
        <p:spPr>
          <a:xfrm>
            <a:off x="6485017" y="5152968"/>
            <a:ext cx="1831303" cy="830997"/>
          </a:xfrm>
          <a:prstGeom prst="rect">
            <a:avLst/>
          </a:prstGeom>
          <a:noFill/>
        </p:spPr>
        <p:txBody>
          <a:bodyPr wrap="square" lIns="91440" tIns="45720" rIns="91440" bIns="45720" rtlCol="0" anchor="t">
            <a:spAutoFit/>
          </a:bodyPr>
          <a:lstStyle/>
          <a:p>
            <a:r>
              <a:rPr lang="en-US" sz="1600" dirty="0">
                <a:solidFill>
                  <a:srgbClr val="102649"/>
                </a:solidFill>
              </a:rPr>
              <a:t>Image: BG-2 Form Hardin County.</a:t>
            </a:r>
          </a:p>
          <a:p>
            <a:r>
              <a:rPr lang="en-US" sz="1600" dirty="0">
                <a:solidFill>
                  <a:srgbClr val="102649"/>
                </a:solidFill>
              </a:rPr>
              <a:t>Energy Criteria </a:t>
            </a:r>
            <a:r>
              <a:rPr lang="en-US" sz="1600" dirty="0"/>
              <a:t> </a:t>
            </a:r>
          </a:p>
        </p:txBody>
      </p:sp>
    </p:spTree>
    <p:extLst>
      <p:ext uri="{BB962C8B-B14F-4D97-AF65-F5344CB8AC3E}">
        <p14:creationId xmlns:p14="http://schemas.microsoft.com/office/powerpoint/2010/main" val="2177356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644CCB-C11F-3357-282C-192AF7B1FAC4}"/>
              </a:ext>
            </a:extLst>
          </p:cNvPr>
          <p:cNvPicPr>
            <a:picLocks noChangeAspect="1"/>
          </p:cNvPicPr>
          <p:nvPr/>
        </p:nvPicPr>
        <p:blipFill>
          <a:blip r:embed="rId3"/>
          <a:stretch>
            <a:fillRect/>
          </a:stretch>
        </p:blipFill>
        <p:spPr>
          <a:xfrm>
            <a:off x="238125" y="608398"/>
            <a:ext cx="6755947" cy="3219132"/>
          </a:xfrm>
          <a:prstGeom prst="rect">
            <a:avLst/>
          </a:prstGeom>
        </p:spPr>
      </p:pic>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Type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Building Construction - Characteristics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Energy Efficiencies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rgbClr val="002060"/>
                </a:solidFill>
                <a:latin typeface="Calibri"/>
                <a:ea typeface="Calibri"/>
                <a:cs typeface="Times New Roman"/>
              </a:rPr>
              <a:t> Plumbing</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rgbClr val="002060"/>
                </a:solidFill>
                <a:latin typeface="Calibri"/>
                <a:ea typeface="Calibri"/>
                <a:cs typeface="Times New Roman"/>
              </a:rPr>
              <a:t> HVAC</a:t>
            </a:r>
          </a:p>
          <a:p>
            <a:pPr>
              <a:buFont typeface="Wingdings" panose="05000000000000000000" pitchFamily="2" charset="2"/>
              <a:buChar char="q"/>
            </a:pPr>
            <a:r>
              <a:rPr lang="en-US" sz="2100" kern="100" dirty="0">
                <a:solidFill>
                  <a:srgbClr val="002060"/>
                </a:solidFill>
                <a:latin typeface="Calibri"/>
                <a:ea typeface="Calibri"/>
                <a:cs typeface="Times New Roman"/>
              </a:rPr>
              <a:t> Electrical</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Special Equipment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Fixed Equipment</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Interior Finishes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AFABAB"/>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BG-2 – </a:t>
            </a:r>
            <a:r>
              <a:rPr lang="en-US" sz="3200" dirty="0">
                <a:solidFill>
                  <a:srgbClr val="002060"/>
                </a:solidFill>
              </a:rPr>
              <a:t>How?</a:t>
            </a:r>
          </a:p>
        </p:txBody>
      </p:sp>
      <p:sp>
        <p:nvSpPr>
          <p:cNvPr id="8" name="Rectangle 7">
            <a:extLst>
              <a:ext uri="{FF2B5EF4-FFF2-40B4-BE49-F238E27FC236}">
                <a16:creationId xmlns:a16="http://schemas.microsoft.com/office/drawing/2014/main" id="{1078F0CF-8A81-4E84-C2F3-8344D115779B}"/>
              </a:ext>
            </a:extLst>
          </p:cNvPr>
          <p:cNvSpPr/>
          <p:nvPr/>
        </p:nvSpPr>
        <p:spPr>
          <a:xfrm>
            <a:off x="755374" y="195825"/>
            <a:ext cx="5446583" cy="3641209"/>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017444A-665C-166E-F04C-037CADCEB8E3}"/>
              </a:ext>
            </a:extLst>
          </p:cNvPr>
          <p:cNvSpPr/>
          <p:nvPr/>
        </p:nvSpPr>
        <p:spPr>
          <a:xfrm rot="10800000">
            <a:off x="6371380" y="1837930"/>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FE7670-00D7-1C75-E788-FE9BCF4CB7AE}"/>
              </a:ext>
            </a:extLst>
          </p:cNvPr>
          <p:cNvSpPr txBox="1"/>
          <p:nvPr/>
        </p:nvSpPr>
        <p:spPr>
          <a:xfrm>
            <a:off x="6485017" y="5152968"/>
            <a:ext cx="1831303" cy="1077218"/>
          </a:xfrm>
          <a:prstGeom prst="rect">
            <a:avLst/>
          </a:prstGeom>
          <a:noFill/>
        </p:spPr>
        <p:txBody>
          <a:bodyPr wrap="square" lIns="91440" tIns="45720" rIns="91440" bIns="45720" rtlCol="0" anchor="t">
            <a:spAutoFit/>
          </a:bodyPr>
          <a:lstStyle/>
          <a:p>
            <a:r>
              <a:rPr lang="en-US" sz="1600" dirty="0">
                <a:solidFill>
                  <a:srgbClr val="102649"/>
                </a:solidFill>
              </a:rPr>
              <a:t>Image: BG-2 Form Hardin County.</a:t>
            </a:r>
          </a:p>
          <a:p>
            <a:r>
              <a:rPr lang="en-US" sz="1600" dirty="0">
                <a:solidFill>
                  <a:srgbClr val="102649"/>
                </a:solidFill>
              </a:rPr>
              <a:t>Plumbing, HVAC, Electrical  </a:t>
            </a:r>
          </a:p>
        </p:txBody>
      </p:sp>
    </p:spTree>
    <p:extLst>
      <p:ext uri="{BB962C8B-B14F-4D97-AF65-F5344CB8AC3E}">
        <p14:creationId xmlns:p14="http://schemas.microsoft.com/office/powerpoint/2010/main" val="2604046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ist of electrical wiring&#10;&#10;Description automatically generated">
            <a:extLst>
              <a:ext uri="{FF2B5EF4-FFF2-40B4-BE49-F238E27FC236}">
                <a16:creationId xmlns:a16="http://schemas.microsoft.com/office/drawing/2014/main" id="{FE16DA8F-FC68-95AF-762F-5F2A37269603}"/>
              </a:ext>
            </a:extLst>
          </p:cNvPr>
          <p:cNvPicPr>
            <a:picLocks noChangeAspect="1"/>
          </p:cNvPicPr>
          <p:nvPr/>
        </p:nvPicPr>
        <p:blipFill>
          <a:blip r:embed="rId3"/>
          <a:stretch>
            <a:fillRect/>
          </a:stretch>
        </p:blipFill>
        <p:spPr>
          <a:xfrm>
            <a:off x="238125" y="286957"/>
            <a:ext cx="6755947" cy="2780248"/>
          </a:xfrm>
          <a:prstGeom prst="rect">
            <a:avLst/>
          </a:prstGeom>
        </p:spPr>
      </p:pic>
      <p:pic>
        <p:nvPicPr>
          <p:cNvPr id="9" name="Picture 8" descr="A document with writing on it&#10;&#10;Description automatically generated">
            <a:extLst>
              <a:ext uri="{FF2B5EF4-FFF2-40B4-BE49-F238E27FC236}">
                <a16:creationId xmlns:a16="http://schemas.microsoft.com/office/drawing/2014/main" id="{4F5BF50A-3662-351E-85B0-5623A31F5B6E}"/>
              </a:ext>
            </a:extLst>
          </p:cNvPr>
          <p:cNvPicPr>
            <a:picLocks noChangeAspect="1"/>
          </p:cNvPicPr>
          <p:nvPr/>
        </p:nvPicPr>
        <p:blipFill rotWithShape="1">
          <a:blip r:embed="rId4"/>
          <a:srcRect r="-131" b="23178"/>
          <a:stretch/>
        </p:blipFill>
        <p:spPr>
          <a:xfrm>
            <a:off x="239317" y="3054803"/>
            <a:ext cx="6762424" cy="3585485"/>
          </a:xfrm>
          <a:prstGeom prst="rect">
            <a:avLst/>
          </a:prstGeom>
        </p:spPr>
      </p:pic>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Type </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Building Construction - Characteristics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Energy Efficiencies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Plumbing</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HVAC</a:t>
            </a: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Electrical</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Special Equipment</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rgbClr val="002060"/>
                </a:solidFill>
                <a:latin typeface="Calibri"/>
                <a:ea typeface="Calibri"/>
                <a:cs typeface="Times New Roman"/>
              </a:rPr>
              <a:t> Fixed Equipment</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rgbClr val="002060"/>
                </a:solidFill>
                <a:latin typeface="Calibri"/>
                <a:ea typeface="Calibri"/>
                <a:cs typeface="Times New Roman"/>
              </a:rPr>
              <a:t> Interior Finishes</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102649"/>
                </a:solidFill>
              </a:rPr>
              <a:t>BG-2 – </a:t>
            </a:r>
            <a:r>
              <a:rPr lang="en-US" sz="3200" dirty="0">
                <a:solidFill>
                  <a:srgbClr val="102649"/>
                </a:solidFill>
              </a:rPr>
              <a:t>How?</a:t>
            </a:r>
          </a:p>
        </p:txBody>
      </p:sp>
      <p:sp>
        <p:nvSpPr>
          <p:cNvPr id="6" name="TextBox 5">
            <a:extLst>
              <a:ext uri="{FF2B5EF4-FFF2-40B4-BE49-F238E27FC236}">
                <a16:creationId xmlns:a16="http://schemas.microsoft.com/office/drawing/2014/main" id="{B837C073-5A40-88BC-A110-9EA15999874F}"/>
              </a:ext>
            </a:extLst>
          </p:cNvPr>
          <p:cNvSpPr txBox="1"/>
          <p:nvPr/>
        </p:nvSpPr>
        <p:spPr>
          <a:xfrm>
            <a:off x="6485017" y="5152968"/>
            <a:ext cx="1831303" cy="1077218"/>
          </a:xfrm>
          <a:prstGeom prst="rect">
            <a:avLst/>
          </a:prstGeom>
          <a:noFill/>
        </p:spPr>
        <p:txBody>
          <a:bodyPr wrap="square" lIns="91440" tIns="45720" rIns="91440" bIns="45720" rtlCol="0" anchor="t">
            <a:spAutoFit/>
          </a:bodyPr>
          <a:lstStyle/>
          <a:p>
            <a:r>
              <a:rPr lang="en-US" sz="1600" dirty="0">
                <a:solidFill>
                  <a:srgbClr val="102649"/>
                </a:solidFill>
              </a:rPr>
              <a:t>Image: BG-2 Form Hardin County.</a:t>
            </a:r>
          </a:p>
          <a:p>
            <a:r>
              <a:rPr lang="en-US" sz="1600" dirty="0">
                <a:solidFill>
                  <a:srgbClr val="102649"/>
                </a:solidFill>
              </a:rPr>
              <a:t>Plumbing, HVAC, Electrical  </a:t>
            </a:r>
          </a:p>
        </p:txBody>
      </p:sp>
      <p:sp>
        <p:nvSpPr>
          <p:cNvPr id="8" name="Rectangle 7">
            <a:extLst>
              <a:ext uri="{FF2B5EF4-FFF2-40B4-BE49-F238E27FC236}">
                <a16:creationId xmlns:a16="http://schemas.microsoft.com/office/drawing/2014/main" id="{1078F0CF-8A81-4E84-C2F3-8344D115779B}"/>
              </a:ext>
            </a:extLst>
          </p:cNvPr>
          <p:cNvSpPr/>
          <p:nvPr/>
        </p:nvSpPr>
        <p:spPr>
          <a:xfrm>
            <a:off x="755374" y="195825"/>
            <a:ext cx="5685978" cy="6444279"/>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017444A-665C-166E-F04C-037CADCEB8E3}"/>
              </a:ext>
            </a:extLst>
          </p:cNvPr>
          <p:cNvSpPr/>
          <p:nvPr/>
        </p:nvSpPr>
        <p:spPr>
          <a:xfrm rot="10800000">
            <a:off x="6493157" y="3067205"/>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3070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6EFCB-CE04-50C3-0FC7-55FF419BBFAA}"/>
              </a:ext>
            </a:extLst>
          </p:cNvPr>
          <p:cNvSpPr>
            <a:spLocks noGrp="1"/>
          </p:cNvSpPr>
          <p:nvPr>
            <p:ph type="title"/>
          </p:nvPr>
        </p:nvSpPr>
        <p:spPr/>
        <p:txBody>
          <a:bodyPr/>
          <a:lstStyle/>
          <a:p>
            <a:r>
              <a:rPr lang="en-US" dirty="0">
                <a:solidFill>
                  <a:srgbClr val="002060"/>
                </a:solidFill>
              </a:rPr>
              <a:t>BG-3</a:t>
            </a:r>
          </a:p>
        </p:txBody>
      </p:sp>
      <p:sp>
        <p:nvSpPr>
          <p:cNvPr id="5" name="Text Placeholder 2">
            <a:extLst>
              <a:ext uri="{FF2B5EF4-FFF2-40B4-BE49-F238E27FC236}">
                <a16:creationId xmlns:a16="http://schemas.microsoft.com/office/drawing/2014/main" id="{AA3240CC-A9E8-4B12-A283-8FBF5F1AD33B}"/>
              </a:ext>
            </a:extLst>
          </p:cNvPr>
          <p:cNvSpPr>
            <a:spLocks noGrp="1"/>
          </p:cNvSpPr>
          <p:nvPr>
            <p:ph type="body" idx="1"/>
          </p:nvPr>
        </p:nvSpPr>
        <p:spPr>
          <a:xfrm>
            <a:off x="831850" y="4589463"/>
            <a:ext cx="10515600" cy="1500187"/>
          </a:xfrm>
        </p:spPr>
        <p:txBody>
          <a:bodyPr vert="horz" lIns="91440" tIns="45720" rIns="91440" bIns="45720" rtlCol="0" anchor="t">
            <a:normAutofit/>
          </a:bodyPr>
          <a:lstStyle/>
          <a:p>
            <a:r>
              <a:rPr lang="en-US"/>
              <a:t>Who, What, When, Where, Why, How</a:t>
            </a:r>
          </a:p>
        </p:txBody>
      </p:sp>
    </p:spTree>
    <p:extLst>
      <p:ext uri="{BB962C8B-B14F-4D97-AF65-F5344CB8AC3E}">
        <p14:creationId xmlns:p14="http://schemas.microsoft.com/office/powerpoint/2010/main" val="370263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340473" y="1178931"/>
            <a:ext cx="11462303" cy="51817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Who</a:t>
            </a:r>
            <a:r>
              <a:rPr lang="en-US" sz="2400" kern="100" dirty="0">
                <a:solidFill>
                  <a:srgbClr val="002060"/>
                </a:solidFill>
                <a:latin typeface="Calibri"/>
                <a:ea typeface="Calibri"/>
                <a:cs typeface="Times New Roman"/>
              </a:rPr>
              <a:t> completes a BG-3?</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i="1" u="sng" kern="100" dirty="0">
                <a:solidFill>
                  <a:srgbClr val="002060"/>
                </a:solidFill>
                <a:latin typeface="Calibri"/>
                <a:ea typeface="Calibri"/>
                <a:cs typeface="Times New Roman"/>
              </a:rPr>
              <a:t>Design Professionals and Construction Managers</a:t>
            </a:r>
            <a:r>
              <a:rPr lang="en-US" sz="2000" kern="100" dirty="0">
                <a:solidFill>
                  <a:srgbClr val="002060"/>
                </a:solidFill>
                <a:latin typeface="Calibri"/>
                <a:ea typeface="Calibri"/>
                <a:cs typeface="Times New Roman"/>
              </a:rPr>
              <a:t> complete a BG-3 </a:t>
            </a:r>
            <a:r>
              <a:rPr lang="en-US" sz="2000" i="1" kern="100" dirty="0">
                <a:solidFill>
                  <a:srgbClr val="002060"/>
                </a:solidFill>
                <a:latin typeface="Calibri"/>
                <a:ea typeface="Calibri"/>
                <a:cs typeface="Times New Roman"/>
              </a:rPr>
              <a:t>outside</a:t>
            </a:r>
            <a:r>
              <a:rPr lang="en-US" sz="2000" kern="100" dirty="0">
                <a:solidFill>
                  <a:srgbClr val="002060"/>
                </a:solidFill>
                <a:latin typeface="Calibri"/>
                <a:ea typeface="Calibri"/>
                <a:cs typeface="Times New Roman"/>
              </a:rPr>
              <a:t> the FACPAC system. Districts sign off after board approvals. </a:t>
            </a:r>
            <a:r>
              <a:rPr lang="en-US" sz="2100" kern="100" dirty="0">
                <a:solidFill>
                  <a:srgbClr val="002060"/>
                </a:solidFill>
                <a:latin typeface="Calibri"/>
                <a:ea typeface="Calibri"/>
                <a:cs typeface="Times New Roman"/>
              </a:rPr>
              <a:t> </a:t>
            </a:r>
            <a:endParaRPr lang="en-US"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b="1" kern="100" dirty="0">
                <a:solidFill>
                  <a:srgbClr val="002060"/>
                </a:solidFill>
                <a:latin typeface="Calibri"/>
                <a:ea typeface="Calibri"/>
                <a:cs typeface="Times New Roman"/>
              </a:rPr>
              <a:t> What</a:t>
            </a:r>
            <a:r>
              <a:rPr lang="en-US" kern="100" dirty="0">
                <a:solidFill>
                  <a:srgbClr val="002060"/>
                </a:solidFill>
                <a:latin typeface="Calibri"/>
                <a:ea typeface="Calibri"/>
                <a:cs typeface="Times New Roman"/>
              </a:rPr>
              <a:t> </a:t>
            </a:r>
            <a:r>
              <a:rPr lang="en-US" sz="2400" kern="100" dirty="0">
                <a:solidFill>
                  <a:srgbClr val="002060"/>
                </a:solidFill>
                <a:latin typeface="Calibri"/>
                <a:ea typeface="Calibri"/>
                <a:cs typeface="Times New Roman"/>
              </a:rPr>
              <a:t>is a BG-3 for?</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The opportunity for a design teams and construction management company to report and alert districts on cost opinion adjustments. This was a requirement of 702 KAR 4:160 and is still a requirement that may be in your AIA Owner-Architect and AIA Owner-Construction Manager as Advisor agreements. </a:t>
            </a:r>
            <a:endParaRPr lang="en-US"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b="1" kern="100" dirty="0">
                <a:solidFill>
                  <a:srgbClr val="002060"/>
                </a:solidFill>
                <a:latin typeface="Calibri"/>
                <a:ea typeface="Calibri"/>
                <a:cs typeface="Times New Roman"/>
              </a:rPr>
              <a:t> When</a:t>
            </a:r>
            <a:r>
              <a:rPr lang="en-US" kern="100" dirty="0">
                <a:solidFill>
                  <a:srgbClr val="002060"/>
                </a:solidFill>
                <a:latin typeface="Calibri"/>
                <a:ea typeface="Calibri"/>
                <a:cs typeface="Times New Roman"/>
              </a:rPr>
              <a:t> </a:t>
            </a:r>
            <a:r>
              <a:rPr lang="en-US" sz="2400" kern="100" dirty="0">
                <a:solidFill>
                  <a:srgbClr val="002060"/>
                </a:solidFill>
                <a:latin typeface="Calibri"/>
                <a:ea typeface="Calibri"/>
                <a:cs typeface="Times New Roman"/>
              </a:rPr>
              <a:t>do you complete a BG-3?</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A BG-3 could be done at any design phase, but the most common and typical as a requirement would be at the Design Development and Construction Document phases. Traditionally, if costs were within 10% of the current BG-1 you would not revise a BG-1.  </a:t>
            </a: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D363B82C-C699-A61B-C112-DD030E0E9D95}"/>
              </a:ext>
            </a:extLst>
          </p:cNvPr>
          <p:cNvSpPr txBox="1">
            <a:spLocks/>
          </p:cNvSpPr>
          <p:nvPr/>
        </p:nvSpPr>
        <p:spPr>
          <a:xfrm>
            <a:off x="570271" y="245807"/>
            <a:ext cx="11316929"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BG-3 – </a:t>
            </a:r>
            <a:r>
              <a:rPr lang="en-US" sz="3200" dirty="0">
                <a:solidFill>
                  <a:srgbClr val="002060"/>
                </a:solidFill>
              </a:rPr>
              <a:t>Who, What, When...</a:t>
            </a:r>
          </a:p>
        </p:txBody>
      </p:sp>
    </p:spTree>
    <p:extLst>
      <p:ext uri="{BB962C8B-B14F-4D97-AF65-F5344CB8AC3E}">
        <p14:creationId xmlns:p14="http://schemas.microsoft.com/office/powerpoint/2010/main" val="3868879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340473" y="1178931"/>
            <a:ext cx="11462303" cy="51817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Where</a:t>
            </a:r>
            <a:r>
              <a:rPr lang="en-US" sz="2400" kern="100" dirty="0">
                <a:solidFill>
                  <a:srgbClr val="002060"/>
                </a:solidFill>
                <a:latin typeface="Calibri"/>
                <a:ea typeface="Calibri"/>
                <a:cs typeface="Times New Roman"/>
              </a:rPr>
              <a:t> do you find a BG-3?</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The KDE website has an Excel form available. Most design professionals and construction management companies will already have working templates to fill this form out.</a:t>
            </a:r>
            <a:endParaRPr lang="en-US" sz="20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0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Why</a:t>
            </a:r>
            <a:r>
              <a:rPr lang="en-US" sz="2400" kern="100" dirty="0">
                <a:solidFill>
                  <a:srgbClr val="002060"/>
                </a:solidFill>
                <a:latin typeface="Calibri"/>
                <a:ea typeface="Calibri"/>
                <a:cs typeface="Times New Roman"/>
              </a:rPr>
              <a:t> do a BG-3?</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A design professional is typically required to provide and present design information to their clients (school districts) to meet the terms of their agreement. The same is true for adjusting cost opinions at applicable phases. The form was established as a baseline of information to provide consistent information to local boards (and by extension KDE) for review and approval stemming from 702 KAR 4:160 requirements.     </a:t>
            </a:r>
            <a:endParaRPr lang="en-US" sz="20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000" kern="100" dirty="0">
              <a:solidFill>
                <a:schemeClr val="tx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D363B82C-C699-A61B-C112-DD030E0E9D95}"/>
              </a:ext>
            </a:extLst>
          </p:cNvPr>
          <p:cNvSpPr txBox="1">
            <a:spLocks/>
          </p:cNvSpPr>
          <p:nvPr/>
        </p:nvSpPr>
        <p:spPr>
          <a:xfrm>
            <a:off x="570271" y="245807"/>
            <a:ext cx="11316929"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BG-3 – </a:t>
            </a:r>
            <a:r>
              <a:rPr lang="en-US" sz="3200" dirty="0">
                <a:solidFill>
                  <a:srgbClr val="002060"/>
                </a:solidFill>
              </a:rPr>
              <a:t>...Where, Why, and...</a:t>
            </a:r>
          </a:p>
        </p:txBody>
      </p:sp>
    </p:spTree>
    <p:extLst>
      <p:ext uri="{BB962C8B-B14F-4D97-AF65-F5344CB8AC3E}">
        <p14:creationId xmlns:p14="http://schemas.microsoft.com/office/powerpoint/2010/main" val="3668080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78F0CF-8A81-4E84-C2F3-8344D115779B}"/>
              </a:ext>
            </a:extLst>
          </p:cNvPr>
          <p:cNvSpPr/>
          <p:nvPr/>
        </p:nvSpPr>
        <p:spPr>
          <a:xfrm>
            <a:off x="755374" y="372717"/>
            <a:ext cx="5446583" cy="609049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130FB77-EC4D-AD04-87FB-6F3D2D86CC14}"/>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BG-3 – </a:t>
            </a:r>
            <a:r>
              <a:rPr lang="en-US" sz="3200" dirty="0">
                <a:solidFill>
                  <a:srgbClr val="002060"/>
                </a:solidFill>
              </a:rPr>
              <a:t>How?</a:t>
            </a:r>
          </a:p>
        </p:txBody>
      </p:sp>
      <p:pic>
        <p:nvPicPr>
          <p:cNvPr id="7" name="Picture 6" descr="A document with writing on it&#10;&#10;Description automatically generated">
            <a:extLst>
              <a:ext uri="{FF2B5EF4-FFF2-40B4-BE49-F238E27FC236}">
                <a16:creationId xmlns:a16="http://schemas.microsoft.com/office/drawing/2014/main" id="{D28919C2-C0D1-71B1-056B-D0F074ADFDF9}"/>
              </a:ext>
            </a:extLst>
          </p:cNvPr>
          <p:cNvPicPr>
            <a:picLocks noChangeAspect="1"/>
          </p:cNvPicPr>
          <p:nvPr/>
        </p:nvPicPr>
        <p:blipFill>
          <a:blip r:embed="rId3"/>
          <a:stretch>
            <a:fillRect/>
          </a:stretch>
        </p:blipFill>
        <p:spPr>
          <a:xfrm>
            <a:off x="466956" y="95250"/>
            <a:ext cx="5910480" cy="6660697"/>
          </a:xfrm>
          <a:prstGeom prst="rect">
            <a:avLst/>
          </a:prstGeom>
        </p:spPr>
      </p:pic>
      <p:sp>
        <p:nvSpPr>
          <p:cNvPr id="6" name="TextBox 5">
            <a:extLst>
              <a:ext uri="{FF2B5EF4-FFF2-40B4-BE49-F238E27FC236}">
                <a16:creationId xmlns:a16="http://schemas.microsoft.com/office/drawing/2014/main" id="{B837C073-5A40-88BC-A110-9EA15999874F}"/>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t>Image: BG-3 Form Hardin County  </a:t>
            </a:r>
          </a:p>
        </p:txBody>
      </p:sp>
      <p:sp>
        <p:nvSpPr>
          <p:cNvPr id="9" name="TextBox 8">
            <a:extLst>
              <a:ext uri="{FF2B5EF4-FFF2-40B4-BE49-F238E27FC236}">
                <a16:creationId xmlns:a16="http://schemas.microsoft.com/office/drawing/2014/main" id="{D68D66DD-7CDB-AA8A-36F4-9800D03371DF}"/>
              </a:ext>
            </a:extLst>
          </p:cNvPr>
          <p:cNvSpPr txBox="1"/>
          <p:nvPr/>
        </p:nvSpPr>
        <p:spPr>
          <a:xfrm>
            <a:off x="5408074" y="1424280"/>
            <a:ext cx="1831303" cy="338554"/>
          </a:xfrm>
          <a:prstGeom prst="rect">
            <a:avLst/>
          </a:prstGeom>
          <a:noFill/>
        </p:spPr>
        <p:txBody>
          <a:bodyPr wrap="square" lIns="91440" tIns="45720" rIns="91440" bIns="45720" rtlCol="0" anchor="t">
            <a:spAutoFit/>
          </a:bodyPr>
          <a:lstStyle/>
          <a:p>
            <a:r>
              <a:rPr lang="en-US" sz="1600" dirty="0">
                <a:solidFill>
                  <a:srgbClr val="AEABAB"/>
                </a:solidFill>
              </a:rPr>
              <a:t>Hard Costs</a:t>
            </a:r>
            <a:endParaRPr lang="en-US" dirty="0">
              <a:solidFill>
                <a:srgbClr val="AEABAB"/>
              </a:solidFill>
            </a:endParaRPr>
          </a:p>
        </p:txBody>
      </p:sp>
      <p:sp>
        <p:nvSpPr>
          <p:cNvPr id="10" name="TextBox 9">
            <a:extLst>
              <a:ext uri="{FF2B5EF4-FFF2-40B4-BE49-F238E27FC236}">
                <a16:creationId xmlns:a16="http://schemas.microsoft.com/office/drawing/2014/main" id="{29E79F97-617D-38EC-D841-657CD11F8115}"/>
              </a:ext>
            </a:extLst>
          </p:cNvPr>
          <p:cNvSpPr txBox="1"/>
          <p:nvPr/>
        </p:nvSpPr>
        <p:spPr>
          <a:xfrm>
            <a:off x="5408074" y="3111565"/>
            <a:ext cx="1831303" cy="338554"/>
          </a:xfrm>
          <a:prstGeom prst="rect">
            <a:avLst/>
          </a:prstGeom>
          <a:noFill/>
        </p:spPr>
        <p:txBody>
          <a:bodyPr wrap="square" lIns="91440" tIns="45720" rIns="91440" bIns="45720" rtlCol="0" anchor="t">
            <a:spAutoFit/>
          </a:bodyPr>
          <a:lstStyle/>
          <a:p>
            <a:r>
              <a:rPr lang="en-US" sz="1600" dirty="0">
                <a:solidFill>
                  <a:srgbClr val="AEABAB"/>
                </a:solidFill>
              </a:rPr>
              <a:t>Soft Costs  </a:t>
            </a:r>
          </a:p>
        </p:txBody>
      </p:sp>
      <p:sp>
        <p:nvSpPr>
          <p:cNvPr id="11" name="TextBox 10">
            <a:extLst>
              <a:ext uri="{FF2B5EF4-FFF2-40B4-BE49-F238E27FC236}">
                <a16:creationId xmlns:a16="http://schemas.microsoft.com/office/drawing/2014/main" id="{5F5B3DC5-3B7E-A07D-1B3D-4A235D4C225B}"/>
              </a:ext>
            </a:extLst>
          </p:cNvPr>
          <p:cNvSpPr txBox="1"/>
          <p:nvPr/>
        </p:nvSpPr>
        <p:spPr>
          <a:xfrm>
            <a:off x="5408074" y="5009762"/>
            <a:ext cx="1831303" cy="338554"/>
          </a:xfrm>
          <a:prstGeom prst="rect">
            <a:avLst/>
          </a:prstGeom>
          <a:noFill/>
        </p:spPr>
        <p:txBody>
          <a:bodyPr wrap="square" lIns="91440" tIns="45720" rIns="91440" bIns="45720" rtlCol="0" anchor="t">
            <a:spAutoFit/>
          </a:bodyPr>
          <a:lstStyle/>
          <a:p>
            <a:r>
              <a:rPr lang="en-US" sz="1600" dirty="0">
                <a:solidFill>
                  <a:srgbClr val="AEABAB"/>
                </a:solidFill>
              </a:rPr>
              <a:t>Totals</a:t>
            </a:r>
          </a:p>
        </p:txBody>
      </p:sp>
      <p:sp>
        <p:nvSpPr>
          <p:cNvPr id="14" name="Subtitle 2">
            <a:extLst>
              <a:ext uri="{FF2B5EF4-FFF2-40B4-BE49-F238E27FC236}">
                <a16:creationId xmlns:a16="http://schemas.microsoft.com/office/drawing/2014/main" id="{E5B83DEC-6417-0B39-DCF3-E75284D4C584}"/>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BG-3 Cost Opinions nearly match the Probable Cost section of a BG-1 </a:t>
            </a:r>
            <a:r>
              <a:rPr lang="en-US" sz="2100" i="1" kern="100" dirty="0">
                <a:solidFill>
                  <a:srgbClr val="002060"/>
                </a:solidFill>
                <a:latin typeface="Calibri"/>
                <a:ea typeface="Calibri"/>
                <a:cs typeface="Times New Roman"/>
              </a:rPr>
              <a:t>except</a:t>
            </a:r>
            <a:r>
              <a:rPr lang="en-US" sz="2100" kern="100" dirty="0">
                <a:solidFill>
                  <a:srgbClr val="002060"/>
                </a:solidFill>
                <a:latin typeface="Calibri"/>
                <a:ea typeface="Calibri"/>
                <a:cs typeface="Times New Roman"/>
              </a:rPr>
              <a:t> for three distinct features breaking down costs:</a:t>
            </a:r>
            <a:endParaRPr lang="en-US" sz="2100" kern="100" dirty="0">
              <a:solidFill>
                <a:srgbClr val="002060"/>
              </a:solidFill>
              <a:latin typeface="Calibri"/>
              <a:ea typeface="Calibri"/>
              <a:cs typeface="Times New Roman" panose="02020603050405020304" pitchFamily="18" charset="0"/>
            </a:endParaRPr>
          </a:p>
          <a:p>
            <a:pPr marL="800100" lvl="1" indent="-342900">
              <a:buAutoNum type="arabicPeriod"/>
            </a:pPr>
            <a:r>
              <a:rPr lang="en-US" sz="1700" kern="100" dirty="0">
                <a:solidFill>
                  <a:schemeClr val="bg2">
                    <a:lumMod val="75000"/>
                  </a:schemeClr>
                </a:solidFill>
                <a:latin typeface="Calibri"/>
                <a:ea typeface="Calibri"/>
                <a:cs typeface="Times New Roman"/>
              </a:rPr>
              <a:t>Hard Costs for construction.</a:t>
            </a:r>
            <a:endParaRPr lang="en-US" sz="1700" kern="100" dirty="0">
              <a:solidFill>
                <a:schemeClr val="bg2">
                  <a:lumMod val="75000"/>
                </a:schemeClr>
              </a:solidFill>
              <a:latin typeface="Calibri"/>
              <a:ea typeface="Calibri"/>
              <a:cs typeface="Times New Roman" panose="02020603050405020304" pitchFamily="18" charset="0"/>
            </a:endParaRPr>
          </a:p>
          <a:p>
            <a:pPr marL="800100" lvl="1" indent="-342900">
              <a:buAutoNum type="arabicPeriod"/>
            </a:pPr>
            <a:r>
              <a:rPr lang="en-US" sz="1700" kern="100" dirty="0">
                <a:solidFill>
                  <a:schemeClr val="bg2">
                    <a:lumMod val="75000"/>
                  </a:schemeClr>
                </a:solidFill>
                <a:latin typeface="Calibri"/>
                <a:ea typeface="Calibri"/>
                <a:cs typeface="Times New Roman"/>
              </a:rPr>
              <a:t>Soft Costs for design fees, bond sales, subsurface investigations, etc.</a:t>
            </a:r>
          </a:p>
          <a:p>
            <a:pPr marL="800100" lvl="1" indent="-342900">
              <a:buAutoNum type="arabicPeriod"/>
            </a:pPr>
            <a:r>
              <a:rPr lang="en-US" sz="1700" kern="100" dirty="0">
                <a:solidFill>
                  <a:schemeClr val="bg2">
                    <a:lumMod val="75000"/>
                  </a:schemeClr>
                </a:solidFill>
                <a:latin typeface="Calibri"/>
                <a:ea typeface="Calibri"/>
                <a:cs typeface="Times New Roman"/>
              </a:rPr>
              <a:t>Totals including analysis of costs per square foot and per pupil.</a:t>
            </a:r>
            <a:endParaRPr lang="en-US" sz="1700" kern="100" dirty="0">
              <a:solidFill>
                <a:schemeClr val="bg2">
                  <a:lumMod val="75000"/>
                </a:schemeClr>
              </a:solidFill>
              <a:latin typeface="Calibri"/>
              <a:cs typeface="Times New Roman"/>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This informs the district and allows important cost information to be considered by Finance Officers when monitoring fund source allocations.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Tree>
    <p:extLst>
      <p:ext uri="{BB962C8B-B14F-4D97-AF65-F5344CB8AC3E}">
        <p14:creationId xmlns:p14="http://schemas.microsoft.com/office/powerpoint/2010/main" val="3139766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3FB9-D42E-49D7-B0ED-190890D98FFF}"/>
              </a:ext>
            </a:extLst>
          </p:cNvPr>
          <p:cNvSpPr>
            <a:spLocks noGrp="1"/>
          </p:cNvSpPr>
          <p:nvPr>
            <p:ph type="title"/>
          </p:nvPr>
        </p:nvSpPr>
        <p:spPr>
          <a:xfrm>
            <a:off x="838200" y="531050"/>
            <a:ext cx="10515600" cy="1325563"/>
          </a:xfrm>
        </p:spPr>
        <p:txBody>
          <a:bodyPr/>
          <a:lstStyle/>
          <a:p>
            <a:r>
              <a:rPr lang="en-US" dirty="0">
                <a:solidFill>
                  <a:srgbClr val="002060"/>
                </a:solidFill>
              </a:rPr>
              <a:t>District Facilities Branch</a:t>
            </a:r>
            <a:br>
              <a:rPr lang="en-US" dirty="0">
                <a:solidFill>
                  <a:srgbClr val="002060"/>
                </a:solidFill>
              </a:rPr>
            </a:br>
            <a:r>
              <a:rPr lang="en-US" dirty="0">
                <a:solidFill>
                  <a:srgbClr val="002060"/>
                </a:solidFill>
              </a:rPr>
              <a:t>(DFB) Part 2</a:t>
            </a:r>
          </a:p>
        </p:txBody>
      </p:sp>
      <p:sp>
        <p:nvSpPr>
          <p:cNvPr id="3" name="Content Placeholder 2">
            <a:extLst>
              <a:ext uri="{FF2B5EF4-FFF2-40B4-BE49-F238E27FC236}">
                <a16:creationId xmlns:a16="http://schemas.microsoft.com/office/drawing/2014/main" id="{EA89953B-03F5-4196-B3BB-CB2192F023E7}"/>
              </a:ext>
            </a:extLst>
          </p:cNvPr>
          <p:cNvSpPr txBox="1">
            <a:spLocks/>
          </p:cNvSpPr>
          <p:nvPr/>
        </p:nvSpPr>
        <p:spPr>
          <a:xfrm>
            <a:off x="838200" y="1975612"/>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02649"/>
                </a:solidFill>
                <a:effectLst/>
                <a:uLnTx/>
                <a:uFillTx/>
                <a:latin typeface="Franklin Gothic Book" panose="020B0503020102020204"/>
                <a:ea typeface="+mn-ea"/>
                <a:cs typeface="+mn-cs"/>
              </a:rPr>
              <a:t>Branch Manager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rPr>
              <a:t>Greg Dunbar, AIA, MBA (</a:t>
            </a:r>
            <a:r>
              <a:rPr kumimoji="0" lang="en-US" sz="2800" b="0" i="0" u="none" strike="noStrike" kern="1200" cap="none" spc="0" normalizeH="0" baseline="0" noProof="0" dirty="0" err="1">
                <a:ln>
                  <a:noFill/>
                </a:ln>
                <a:solidFill>
                  <a:srgbClr val="102649"/>
                </a:solidFill>
                <a:effectLst/>
                <a:uLnTx/>
                <a:uFillTx/>
                <a:latin typeface="Franklin Gothic Book" panose="020B0503020102020204"/>
                <a:ea typeface="+mn-ea"/>
                <a:cs typeface="+mn-cs"/>
              </a:rPr>
              <a:t>ext</a:t>
            </a:r>
            <a:r>
              <a:rPr lang="en-US" dirty="0">
                <a:latin typeface="Franklin Gothic Book" panose="020B0503020102020204"/>
              </a:rPr>
              <a:t>. 4429)</a:t>
            </a: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0" indent="0">
              <a:buNone/>
              <a:defRPr/>
            </a:pPr>
            <a:r>
              <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hlinkClick r:id="rId2"/>
              </a:rPr>
              <a:t>greg.dunbar@education.ky.gov</a:t>
            </a: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p:txBody>
      </p:sp>
      <p:sp>
        <p:nvSpPr>
          <p:cNvPr id="4" name="Content Placeholder 2">
            <a:extLst>
              <a:ext uri="{FF2B5EF4-FFF2-40B4-BE49-F238E27FC236}">
                <a16:creationId xmlns:a16="http://schemas.microsoft.com/office/drawing/2014/main" id="{4B1E97BE-6FDB-A98A-5CE8-84747B1EE900}"/>
              </a:ext>
            </a:extLst>
          </p:cNvPr>
          <p:cNvSpPr txBox="1">
            <a:spLocks/>
          </p:cNvSpPr>
          <p:nvPr/>
        </p:nvSpPr>
        <p:spPr>
          <a:xfrm>
            <a:off x="838200" y="3789663"/>
            <a:ext cx="6639232" cy="3068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02649"/>
                </a:solidFill>
                <a:effectLst/>
                <a:uLnTx/>
                <a:uFillTx/>
                <a:latin typeface="Franklin Gothic Book" panose="020B0503020102020204"/>
                <a:ea typeface="+mn-ea"/>
                <a:cs typeface="+mn-cs"/>
              </a:rPr>
              <a:t>Project Management/District Liaison</a:t>
            </a:r>
          </a:p>
          <a:p>
            <a:pPr marL="0" lvl="0" indent="0">
              <a:buNone/>
              <a:defRPr/>
            </a:pPr>
            <a:r>
              <a:rPr lang="en-US" dirty="0"/>
              <a:t>Gary Leist, AIA, LEED AP (ext. 4404)</a:t>
            </a:r>
          </a:p>
          <a:p>
            <a:pPr marL="0" lvl="0" indent="0">
              <a:buNone/>
              <a:defRPr/>
            </a:pPr>
            <a:r>
              <a:rPr lang="en-US" dirty="0">
                <a:hlinkClick r:id="rId3"/>
              </a:rPr>
              <a:t>gary.leist@education.ky.gov</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102649"/>
                </a:solidFill>
                <a:effectLst/>
                <a:uLnTx/>
                <a:uFillTx/>
                <a:latin typeface="Franklin Gothic Book" panose="020B0503020102020204"/>
                <a:ea typeface="+mn-ea"/>
                <a:cs typeface="+mn-cs"/>
              </a:rPr>
              <a:t>Marcus Highland, AIA (ext. 4408)</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b="0" i="0" u="none" strike="noStrike" kern="1200" cap="none" spc="0" normalizeH="0" baseline="0" noProof="0" dirty="0">
                <a:ln>
                  <a:noFill/>
                </a:ln>
                <a:solidFill>
                  <a:srgbClr val="102649"/>
                </a:solidFill>
                <a:effectLst/>
                <a:uLnTx/>
                <a:uFillTx/>
                <a:latin typeface="Franklin Gothic Book" panose="020B0503020102020204"/>
                <a:ea typeface="+mn-ea"/>
                <a:cs typeface="+mn-cs"/>
                <a:hlinkClick r:id="rId4"/>
              </a:rPr>
              <a:t>marcus.highland@education.ky.gov</a:t>
            </a: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128724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BG-3 Cost Opinions nearly match the Probable Cost section of a BG-1 </a:t>
            </a:r>
            <a:r>
              <a:rPr lang="en-US" sz="2100" i="1" kern="100" dirty="0">
                <a:solidFill>
                  <a:schemeClr val="bg2">
                    <a:lumMod val="75000"/>
                  </a:schemeClr>
                </a:solidFill>
                <a:latin typeface="Calibri"/>
                <a:ea typeface="Calibri"/>
                <a:cs typeface="Times New Roman"/>
              </a:rPr>
              <a:t>except</a:t>
            </a:r>
            <a:r>
              <a:rPr lang="en-US" sz="2100" kern="100" dirty="0">
                <a:solidFill>
                  <a:schemeClr val="bg2">
                    <a:lumMod val="75000"/>
                  </a:schemeClr>
                </a:solidFill>
                <a:latin typeface="Calibri"/>
                <a:ea typeface="Calibri"/>
                <a:cs typeface="Times New Roman"/>
              </a:rPr>
              <a:t> for three distinct features breaking down costs:</a:t>
            </a:r>
            <a:endParaRPr lang="en-US" sz="2100" kern="100" dirty="0">
              <a:solidFill>
                <a:schemeClr val="bg2">
                  <a:lumMod val="75000"/>
                </a:schemeClr>
              </a:solidFill>
              <a:latin typeface="Calibri"/>
              <a:ea typeface="Calibri"/>
              <a:cs typeface="Times New Roman" panose="02020603050405020304" pitchFamily="18" charset="0"/>
            </a:endParaRPr>
          </a:p>
          <a:p>
            <a:pPr marL="800100" lvl="1" indent="-342900">
              <a:buAutoNum type="arabicPeriod"/>
            </a:pPr>
            <a:r>
              <a:rPr lang="en-US" sz="1700" kern="100" dirty="0">
                <a:solidFill>
                  <a:srgbClr val="002060"/>
                </a:solidFill>
                <a:latin typeface="Calibri"/>
                <a:ea typeface="Calibri"/>
                <a:cs typeface="Times New Roman"/>
              </a:rPr>
              <a:t>Hard Costs for construction.</a:t>
            </a:r>
            <a:endParaRPr lang="en-US" sz="1700" kern="100" dirty="0">
              <a:solidFill>
                <a:srgbClr val="002060"/>
              </a:solidFill>
              <a:latin typeface="Calibri"/>
              <a:ea typeface="Calibri"/>
              <a:cs typeface="Times New Roman" panose="02020603050405020304" pitchFamily="18" charset="0"/>
            </a:endParaRPr>
          </a:p>
          <a:p>
            <a:pPr marL="800100" lvl="1" indent="-342900">
              <a:buAutoNum type="arabicPeriod"/>
            </a:pPr>
            <a:r>
              <a:rPr lang="en-US" sz="1700" kern="100" dirty="0">
                <a:solidFill>
                  <a:schemeClr val="bg2">
                    <a:lumMod val="75000"/>
                  </a:schemeClr>
                </a:solidFill>
                <a:latin typeface="Calibri"/>
                <a:ea typeface="Calibri"/>
                <a:cs typeface="Times New Roman"/>
              </a:rPr>
              <a:t>Soft Costs for design fees, bond sales, subsurface investigations, etc.</a:t>
            </a:r>
          </a:p>
          <a:p>
            <a:pPr marL="800100" lvl="1" indent="-342900">
              <a:buAutoNum type="arabicPeriod"/>
            </a:pPr>
            <a:r>
              <a:rPr lang="en-US" sz="1700" kern="100" dirty="0">
                <a:solidFill>
                  <a:schemeClr val="bg2">
                    <a:lumMod val="75000"/>
                  </a:schemeClr>
                </a:solidFill>
                <a:latin typeface="Calibri"/>
                <a:ea typeface="Calibri"/>
                <a:cs typeface="Times New Roman"/>
              </a:rPr>
              <a:t>Totals including analysis of costs per square foot and per pupil.</a:t>
            </a:r>
            <a:endParaRPr lang="en-US" sz="1700" kern="100" dirty="0">
              <a:solidFill>
                <a:schemeClr val="bg2">
                  <a:lumMod val="75000"/>
                </a:schemeClr>
              </a:solidFill>
              <a:latin typeface="Calibri"/>
              <a:cs typeface="Times New Roman"/>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This informs the district and allows important cost information to be considered by Finance Officers when monitoring fund source allocations.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8130FB77-EC4D-AD04-87FB-6F3D2D86CC14}"/>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BG-3 – </a:t>
            </a:r>
            <a:r>
              <a:rPr lang="en-US" sz="3200" dirty="0">
                <a:solidFill>
                  <a:srgbClr val="002060"/>
                </a:solidFill>
              </a:rPr>
              <a:t>How?</a:t>
            </a:r>
          </a:p>
        </p:txBody>
      </p:sp>
      <p:pic>
        <p:nvPicPr>
          <p:cNvPr id="7" name="Picture 6" descr="A document with writing on it&#10;&#10;Description automatically generated">
            <a:extLst>
              <a:ext uri="{FF2B5EF4-FFF2-40B4-BE49-F238E27FC236}">
                <a16:creationId xmlns:a16="http://schemas.microsoft.com/office/drawing/2014/main" id="{D28919C2-C0D1-71B1-056B-D0F074ADFDF9}"/>
              </a:ext>
            </a:extLst>
          </p:cNvPr>
          <p:cNvPicPr>
            <a:picLocks noChangeAspect="1"/>
          </p:cNvPicPr>
          <p:nvPr/>
        </p:nvPicPr>
        <p:blipFill>
          <a:blip r:embed="rId3"/>
          <a:stretch>
            <a:fillRect/>
          </a:stretch>
        </p:blipFill>
        <p:spPr>
          <a:xfrm>
            <a:off x="466956" y="95250"/>
            <a:ext cx="5910480" cy="6660697"/>
          </a:xfrm>
          <a:prstGeom prst="rect">
            <a:avLst/>
          </a:prstGeom>
        </p:spPr>
      </p:pic>
      <p:sp>
        <p:nvSpPr>
          <p:cNvPr id="13" name="Arrow: Right 12">
            <a:extLst>
              <a:ext uri="{FF2B5EF4-FFF2-40B4-BE49-F238E27FC236}">
                <a16:creationId xmlns:a16="http://schemas.microsoft.com/office/drawing/2014/main" id="{8017444A-665C-166E-F04C-037CADCEB8E3}"/>
              </a:ext>
            </a:extLst>
          </p:cNvPr>
          <p:cNvSpPr/>
          <p:nvPr/>
        </p:nvSpPr>
        <p:spPr>
          <a:xfrm rot="10800000">
            <a:off x="6500648" y="1402502"/>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837C073-5A40-88BC-A110-9EA15999874F}"/>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BG-3 Form Hardin County </a:t>
            </a:r>
            <a:r>
              <a:rPr lang="en-US" sz="1600" dirty="0"/>
              <a:t> </a:t>
            </a:r>
          </a:p>
        </p:txBody>
      </p:sp>
      <p:sp>
        <p:nvSpPr>
          <p:cNvPr id="9" name="TextBox 8">
            <a:extLst>
              <a:ext uri="{FF2B5EF4-FFF2-40B4-BE49-F238E27FC236}">
                <a16:creationId xmlns:a16="http://schemas.microsoft.com/office/drawing/2014/main" id="{D68D66DD-7CDB-AA8A-36F4-9800D03371DF}"/>
              </a:ext>
            </a:extLst>
          </p:cNvPr>
          <p:cNvSpPr txBox="1"/>
          <p:nvPr/>
        </p:nvSpPr>
        <p:spPr>
          <a:xfrm>
            <a:off x="5408074" y="1424280"/>
            <a:ext cx="1831303" cy="338554"/>
          </a:xfrm>
          <a:prstGeom prst="rect">
            <a:avLst/>
          </a:prstGeom>
          <a:noFill/>
        </p:spPr>
        <p:txBody>
          <a:bodyPr wrap="square" lIns="91440" tIns="45720" rIns="91440" bIns="45720" rtlCol="0" anchor="t">
            <a:spAutoFit/>
          </a:bodyPr>
          <a:lstStyle/>
          <a:p>
            <a:r>
              <a:rPr lang="en-US" sz="1600" dirty="0">
                <a:solidFill>
                  <a:srgbClr val="002060"/>
                </a:solidFill>
              </a:rPr>
              <a:t>Hard Costs</a:t>
            </a:r>
            <a:endParaRPr lang="en-US" dirty="0">
              <a:solidFill>
                <a:srgbClr val="002060"/>
              </a:solidFill>
            </a:endParaRPr>
          </a:p>
        </p:txBody>
      </p:sp>
      <p:sp>
        <p:nvSpPr>
          <p:cNvPr id="10" name="TextBox 9">
            <a:extLst>
              <a:ext uri="{FF2B5EF4-FFF2-40B4-BE49-F238E27FC236}">
                <a16:creationId xmlns:a16="http://schemas.microsoft.com/office/drawing/2014/main" id="{29E79F97-617D-38EC-D841-657CD11F8115}"/>
              </a:ext>
            </a:extLst>
          </p:cNvPr>
          <p:cNvSpPr txBox="1"/>
          <p:nvPr/>
        </p:nvSpPr>
        <p:spPr>
          <a:xfrm>
            <a:off x="5408074" y="3111565"/>
            <a:ext cx="1831303" cy="338554"/>
          </a:xfrm>
          <a:prstGeom prst="rect">
            <a:avLst/>
          </a:prstGeom>
          <a:noFill/>
        </p:spPr>
        <p:txBody>
          <a:bodyPr wrap="square" lIns="91440" tIns="45720" rIns="91440" bIns="45720" rtlCol="0" anchor="t">
            <a:spAutoFit/>
          </a:bodyPr>
          <a:lstStyle/>
          <a:p>
            <a:r>
              <a:rPr lang="en-US" sz="1600" dirty="0">
                <a:solidFill>
                  <a:srgbClr val="AEABAB"/>
                </a:solidFill>
              </a:rPr>
              <a:t>Soft Costs  </a:t>
            </a:r>
          </a:p>
        </p:txBody>
      </p:sp>
      <p:sp>
        <p:nvSpPr>
          <p:cNvPr id="11" name="TextBox 10">
            <a:extLst>
              <a:ext uri="{FF2B5EF4-FFF2-40B4-BE49-F238E27FC236}">
                <a16:creationId xmlns:a16="http://schemas.microsoft.com/office/drawing/2014/main" id="{5F5B3DC5-3B7E-A07D-1B3D-4A235D4C225B}"/>
              </a:ext>
            </a:extLst>
          </p:cNvPr>
          <p:cNvSpPr txBox="1"/>
          <p:nvPr/>
        </p:nvSpPr>
        <p:spPr>
          <a:xfrm>
            <a:off x="5408074" y="5009762"/>
            <a:ext cx="1831303" cy="338554"/>
          </a:xfrm>
          <a:prstGeom prst="rect">
            <a:avLst/>
          </a:prstGeom>
          <a:noFill/>
        </p:spPr>
        <p:txBody>
          <a:bodyPr wrap="square" lIns="91440" tIns="45720" rIns="91440" bIns="45720" rtlCol="0" anchor="t">
            <a:spAutoFit/>
          </a:bodyPr>
          <a:lstStyle/>
          <a:p>
            <a:r>
              <a:rPr lang="en-US" sz="1600" dirty="0">
                <a:solidFill>
                  <a:srgbClr val="AEABAB"/>
                </a:solidFill>
              </a:rPr>
              <a:t>Totals</a:t>
            </a:r>
          </a:p>
        </p:txBody>
      </p:sp>
      <p:sp>
        <p:nvSpPr>
          <p:cNvPr id="8" name="Rectangle 7">
            <a:extLst>
              <a:ext uri="{FF2B5EF4-FFF2-40B4-BE49-F238E27FC236}">
                <a16:creationId xmlns:a16="http://schemas.microsoft.com/office/drawing/2014/main" id="{1078F0CF-8A81-4E84-C2F3-8344D115779B}"/>
              </a:ext>
            </a:extLst>
          </p:cNvPr>
          <p:cNvSpPr/>
          <p:nvPr/>
        </p:nvSpPr>
        <p:spPr>
          <a:xfrm>
            <a:off x="755374" y="985038"/>
            <a:ext cx="4718601" cy="1293977"/>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652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78F0CF-8A81-4E84-C2F3-8344D115779B}"/>
              </a:ext>
            </a:extLst>
          </p:cNvPr>
          <p:cNvSpPr/>
          <p:nvPr/>
        </p:nvSpPr>
        <p:spPr>
          <a:xfrm>
            <a:off x="755374" y="372717"/>
            <a:ext cx="5446583" cy="609049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130FB77-EC4D-AD04-87FB-6F3D2D86CC14}"/>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BG-3 – </a:t>
            </a:r>
            <a:r>
              <a:rPr lang="en-US" sz="3200" dirty="0">
                <a:solidFill>
                  <a:srgbClr val="002060"/>
                </a:solidFill>
              </a:rPr>
              <a:t>How?</a:t>
            </a:r>
          </a:p>
        </p:txBody>
      </p:sp>
      <p:pic>
        <p:nvPicPr>
          <p:cNvPr id="7" name="Picture 6" descr="A document with writing on it&#10;&#10;Description automatically generated">
            <a:extLst>
              <a:ext uri="{FF2B5EF4-FFF2-40B4-BE49-F238E27FC236}">
                <a16:creationId xmlns:a16="http://schemas.microsoft.com/office/drawing/2014/main" id="{D28919C2-C0D1-71B1-056B-D0F074ADFDF9}"/>
              </a:ext>
            </a:extLst>
          </p:cNvPr>
          <p:cNvPicPr>
            <a:picLocks noChangeAspect="1"/>
          </p:cNvPicPr>
          <p:nvPr/>
        </p:nvPicPr>
        <p:blipFill>
          <a:blip r:embed="rId3"/>
          <a:stretch>
            <a:fillRect/>
          </a:stretch>
        </p:blipFill>
        <p:spPr>
          <a:xfrm>
            <a:off x="466956" y="95250"/>
            <a:ext cx="5910480" cy="6660697"/>
          </a:xfrm>
          <a:prstGeom prst="rect">
            <a:avLst/>
          </a:prstGeom>
        </p:spPr>
      </p:pic>
      <p:sp>
        <p:nvSpPr>
          <p:cNvPr id="13" name="Arrow: Right 12">
            <a:extLst>
              <a:ext uri="{FF2B5EF4-FFF2-40B4-BE49-F238E27FC236}">
                <a16:creationId xmlns:a16="http://schemas.microsoft.com/office/drawing/2014/main" id="{8017444A-665C-166E-F04C-037CADCEB8E3}"/>
              </a:ext>
            </a:extLst>
          </p:cNvPr>
          <p:cNvSpPr/>
          <p:nvPr/>
        </p:nvSpPr>
        <p:spPr>
          <a:xfrm rot="10800000">
            <a:off x="6500648" y="3096591"/>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837C073-5A40-88BC-A110-9EA15999874F}"/>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BG-3 Form Hardin County  </a:t>
            </a:r>
          </a:p>
        </p:txBody>
      </p:sp>
      <p:sp>
        <p:nvSpPr>
          <p:cNvPr id="9" name="TextBox 8">
            <a:extLst>
              <a:ext uri="{FF2B5EF4-FFF2-40B4-BE49-F238E27FC236}">
                <a16:creationId xmlns:a16="http://schemas.microsoft.com/office/drawing/2014/main" id="{D68D66DD-7CDB-AA8A-36F4-9800D03371DF}"/>
              </a:ext>
            </a:extLst>
          </p:cNvPr>
          <p:cNvSpPr txBox="1"/>
          <p:nvPr/>
        </p:nvSpPr>
        <p:spPr>
          <a:xfrm>
            <a:off x="5408074" y="1424280"/>
            <a:ext cx="1831303" cy="338554"/>
          </a:xfrm>
          <a:prstGeom prst="rect">
            <a:avLst/>
          </a:prstGeom>
          <a:noFill/>
        </p:spPr>
        <p:txBody>
          <a:bodyPr wrap="square" lIns="91440" tIns="45720" rIns="91440" bIns="45720" rtlCol="0" anchor="t">
            <a:spAutoFit/>
          </a:bodyPr>
          <a:lstStyle/>
          <a:p>
            <a:r>
              <a:rPr lang="en-US" sz="1600" dirty="0">
                <a:solidFill>
                  <a:srgbClr val="AEABAB"/>
                </a:solidFill>
              </a:rPr>
              <a:t>Hard Costs</a:t>
            </a:r>
            <a:endParaRPr lang="en-US" dirty="0">
              <a:solidFill>
                <a:srgbClr val="AEABAB"/>
              </a:solidFill>
            </a:endParaRPr>
          </a:p>
        </p:txBody>
      </p:sp>
      <p:sp>
        <p:nvSpPr>
          <p:cNvPr id="10" name="TextBox 9">
            <a:extLst>
              <a:ext uri="{FF2B5EF4-FFF2-40B4-BE49-F238E27FC236}">
                <a16:creationId xmlns:a16="http://schemas.microsoft.com/office/drawing/2014/main" id="{29E79F97-617D-38EC-D841-657CD11F8115}"/>
              </a:ext>
            </a:extLst>
          </p:cNvPr>
          <p:cNvSpPr txBox="1"/>
          <p:nvPr/>
        </p:nvSpPr>
        <p:spPr>
          <a:xfrm>
            <a:off x="5408074" y="3111565"/>
            <a:ext cx="1831303" cy="338554"/>
          </a:xfrm>
          <a:prstGeom prst="rect">
            <a:avLst/>
          </a:prstGeom>
          <a:noFill/>
        </p:spPr>
        <p:txBody>
          <a:bodyPr wrap="square" lIns="91440" tIns="45720" rIns="91440" bIns="45720" rtlCol="0" anchor="t">
            <a:spAutoFit/>
          </a:bodyPr>
          <a:lstStyle/>
          <a:p>
            <a:r>
              <a:rPr lang="en-US" sz="1600" dirty="0">
                <a:solidFill>
                  <a:srgbClr val="002060"/>
                </a:solidFill>
              </a:rPr>
              <a:t>Soft Costs  </a:t>
            </a:r>
          </a:p>
        </p:txBody>
      </p:sp>
      <p:sp>
        <p:nvSpPr>
          <p:cNvPr id="11" name="TextBox 10">
            <a:extLst>
              <a:ext uri="{FF2B5EF4-FFF2-40B4-BE49-F238E27FC236}">
                <a16:creationId xmlns:a16="http://schemas.microsoft.com/office/drawing/2014/main" id="{5F5B3DC5-3B7E-A07D-1B3D-4A235D4C225B}"/>
              </a:ext>
            </a:extLst>
          </p:cNvPr>
          <p:cNvSpPr txBox="1"/>
          <p:nvPr/>
        </p:nvSpPr>
        <p:spPr>
          <a:xfrm>
            <a:off x="5408074" y="5009762"/>
            <a:ext cx="1831303" cy="338554"/>
          </a:xfrm>
          <a:prstGeom prst="rect">
            <a:avLst/>
          </a:prstGeom>
          <a:noFill/>
        </p:spPr>
        <p:txBody>
          <a:bodyPr wrap="square" lIns="91440" tIns="45720" rIns="91440" bIns="45720" rtlCol="0" anchor="t">
            <a:spAutoFit/>
          </a:bodyPr>
          <a:lstStyle/>
          <a:p>
            <a:r>
              <a:rPr lang="en-US" sz="1600" dirty="0">
                <a:solidFill>
                  <a:srgbClr val="AEABAB"/>
                </a:solidFill>
              </a:rPr>
              <a:t>Totals</a:t>
            </a:r>
          </a:p>
        </p:txBody>
      </p:sp>
      <p:sp>
        <p:nvSpPr>
          <p:cNvPr id="5" name="Subtitle 2">
            <a:extLst>
              <a:ext uri="{FF2B5EF4-FFF2-40B4-BE49-F238E27FC236}">
                <a16:creationId xmlns:a16="http://schemas.microsoft.com/office/drawing/2014/main" id="{CE3C7ED4-8015-9662-F9B9-B96F2DA494DC}"/>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BG-3 Cost Opinions nearly match the Probable Cost section of a BG-1 </a:t>
            </a:r>
            <a:r>
              <a:rPr lang="en-US" sz="2100" i="1" kern="100" dirty="0">
                <a:solidFill>
                  <a:schemeClr val="bg2">
                    <a:lumMod val="75000"/>
                  </a:schemeClr>
                </a:solidFill>
                <a:latin typeface="Calibri"/>
                <a:ea typeface="Calibri"/>
                <a:cs typeface="Times New Roman"/>
              </a:rPr>
              <a:t>except</a:t>
            </a:r>
            <a:r>
              <a:rPr lang="en-US" sz="2100" kern="100" dirty="0">
                <a:solidFill>
                  <a:schemeClr val="bg2">
                    <a:lumMod val="75000"/>
                  </a:schemeClr>
                </a:solidFill>
                <a:latin typeface="Calibri"/>
                <a:ea typeface="Calibri"/>
                <a:cs typeface="Times New Roman"/>
              </a:rPr>
              <a:t> for three distinct features breaking down costs:</a:t>
            </a:r>
            <a:endParaRPr lang="en-US" sz="2100" kern="100" dirty="0">
              <a:solidFill>
                <a:schemeClr val="bg2">
                  <a:lumMod val="75000"/>
                </a:schemeClr>
              </a:solidFill>
              <a:latin typeface="Calibri"/>
              <a:ea typeface="Calibri"/>
              <a:cs typeface="Times New Roman" panose="02020603050405020304" pitchFamily="18" charset="0"/>
            </a:endParaRPr>
          </a:p>
          <a:p>
            <a:pPr marL="800100" lvl="1" indent="-342900">
              <a:buAutoNum type="arabicPeriod"/>
            </a:pPr>
            <a:r>
              <a:rPr lang="en-US" sz="1700" kern="100" dirty="0">
                <a:solidFill>
                  <a:schemeClr val="bg2">
                    <a:lumMod val="75000"/>
                  </a:schemeClr>
                </a:solidFill>
                <a:latin typeface="Calibri"/>
                <a:ea typeface="Calibri"/>
                <a:cs typeface="Times New Roman"/>
              </a:rPr>
              <a:t>Hard Costs for construction.</a:t>
            </a:r>
            <a:endParaRPr lang="en-US" sz="1700" kern="100" dirty="0">
              <a:solidFill>
                <a:schemeClr val="bg2">
                  <a:lumMod val="75000"/>
                </a:schemeClr>
              </a:solidFill>
              <a:latin typeface="Calibri"/>
              <a:ea typeface="Calibri"/>
              <a:cs typeface="Times New Roman" panose="02020603050405020304" pitchFamily="18" charset="0"/>
            </a:endParaRPr>
          </a:p>
          <a:p>
            <a:pPr marL="800100" lvl="1" indent="-342900">
              <a:buAutoNum type="arabicPeriod"/>
            </a:pPr>
            <a:r>
              <a:rPr lang="en-US" sz="1700" kern="100" dirty="0">
                <a:solidFill>
                  <a:srgbClr val="002060"/>
                </a:solidFill>
                <a:latin typeface="Calibri"/>
                <a:ea typeface="Calibri"/>
                <a:cs typeface="Times New Roman"/>
              </a:rPr>
              <a:t>Soft Costs for design fees, bond sales, subsurface investigations, etc.</a:t>
            </a:r>
          </a:p>
          <a:p>
            <a:pPr marL="800100" lvl="1" indent="-342900">
              <a:buAutoNum type="arabicPeriod"/>
            </a:pPr>
            <a:r>
              <a:rPr lang="en-US" sz="1700" kern="100" dirty="0">
                <a:solidFill>
                  <a:schemeClr val="bg2">
                    <a:lumMod val="75000"/>
                  </a:schemeClr>
                </a:solidFill>
                <a:latin typeface="Calibri"/>
                <a:ea typeface="Calibri"/>
                <a:cs typeface="Times New Roman"/>
              </a:rPr>
              <a:t>Totals including analysis of costs per square foot and per pupil.</a:t>
            </a:r>
            <a:endParaRPr lang="en-US" sz="1700" kern="100" dirty="0">
              <a:solidFill>
                <a:schemeClr val="bg2">
                  <a:lumMod val="75000"/>
                </a:schemeClr>
              </a:solidFill>
              <a:latin typeface="Calibri"/>
              <a:cs typeface="Times New Roman"/>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This informs the district and allows important cost information to be considered by Finance Officers when monitoring fund source allocations.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3" name="Rectangle 2">
            <a:extLst>
              <a:ext uri="{FF2B5EF4-FFF2-40B4-BE49-F238E27FC236}">
                <a16:creationId xmlns:a16="http://schemas.microsoft.com/office/drawing/2014/main" id="{8AF05163-D1FA-CA0D-2186-F0F185052328}"/>
              </a:ext>
            </a:extLst>
          </p:cNvPr>
          <p:cNvSpPr/>
          <p:nvPr/>
        </p:nvSpPr>
        <p:spPr>
          <a:xfrm>
            <a:off x="755374" y="2230092"/>
            <a:ext cx="4718601" cy="2634280"/>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675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78F0CF-8A81-4E84-C2F3-8344D115779B}"/>
              </a:ext>
            </a:extLst>
          </p:cNvPr>
          <p:cNvSpPr/>
          <p:nvPr/>
        </p:nvSpPr>
        <p:spPr>
          <a:xfrm>
            <a:off x="755374" y="372717"/>
            <a:ext cx="5446583" cy="609049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130FB77-EC4D-AD04-87FB-6F3D2D86CC14}"/>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BG-3 – </a:t>
            </a:r>
            <a:r>
              <a:rPr lang="en-US" sz="3200" dirty="0">
                <a:solidFill>
                  <a:srgbClr val="002060"/>
                </a:solidFill>
              </a:rPr>
              <a:t>How?</a:t>
            </a:r>
          </a:p>
        </p:txBody>
      </p:sp>
      <p:pic>
        <p:nvPicPr>
          <p:cNvPr id="7" name="Picture 6" descr="A document with writing on it&#10;&#10;Description automatically generated">
            <a:extLst>
              <a:ext uri="{FF2B5EF4-FFF2-40B4-BE49-F238E27FC236}">
                <a16:creationId xmlns:a16="http://schemas.microsoft.com/office/drawing/2014/main" id="{D28919C2-C0D1-71B1-056B-D0F074ADFDF9}"/>
              </a:ext>
            </a:extLst>
          </p:cNvPr>
          <p:cNvPicPr>
            <a:picLocks noChangeAspect="1"/>
          </p:cNvPicPr>
          <p:nvPr/>
        </p:nvPicPr>
        <p:blipFill>
          <a:blip r:embed="rId3"/>
          <a:stretch>
            <a:fillRect/>
          </a:stretch>
        </p:blipFill>
        <p:spPr>
          <a:xfrm>
            <a:off x="466956" y="95250"/>
            <a:ext cx="5910480" cy="6660697"/>
          </a:xfrm>
          <a:prstGeom prst="rect">
            <a:avLst/>
          </a:prstGeom>
        </p:spPr>
      </p:pic>
      <p:sp>
        <p:nvSpPr>
          <p:cNvPr id="13" name="Arrow: Right 12">
            <a:extLst>
              <a:ext uri="{FF2B5EF4-FFF2-40B4-BE49-F238E27FC236}">
                <a16:creationId xmlns:a16="http://schemas.microsoft.com/office/drawing/2014/main" id="{8017444A-665C-166E-F04C-037CADCEB8E3}"/>
              </a:ext>
            </a:extLst>
          </p:cNvPr>
          <p:cNvSpPr/>
          <p:nvPr/>
        </p:nvSpPr>
        <p:spPr>
          <a:xfrm rot="10800000">
            <a:off x="6500648" y="4981181"/>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837C073-5A40-88BC-A110-9EA15999874F}"/>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BG-3 Form Hardin County </a:t>
            </a:r>
            <a:r>
              <a:rPr lang="en-US" sz="1600" dirty="0"/>
              <a:t> </a:t>
            </a:r>
          </a:p>
        </p:txBody>
      </p:sp>
      <p:sp>
        <p:nvSpPr>
          <p:cNvPr id="9" name="TextBox 8">
            <a:extLst>
              <a:ext uri="{FF2B5EF4-FFF2-40B4-BE49-F238E27FC236}">
                <a16:creationId xmlns:a16="http://schemas.microsoft.com/office/drawing/2014/main" id="{D68D66DD-7CDB-AA8A-36F4-9800D03371DF}"/>
              </a:ext>
            </a:extLst>
          </p:cNvPr>
          <p:cNvSpPr txBox="1"/>
          <p:nvPr/>
        </p:nvSpPr>
        <p:spPr>
          <a:xfrm>
            <a:off x="5408074" y="1424280"/>
            <a:ext cx="1831303" cy="338554"/>
          </a:xfrm>
          <a:prstGeom prst="rect">
            <a:avLst/>
          </a:prstGeom>
          <a:noFill/>
        </p:spPr>
        <p:txBody>
          <a:bodyPr wrap="square" lIns="91440" tIns="45720" rIns="91440" bIns="45720" rtlCol="0" anchor="t">
            <a:spAutoFit/>
          </a:bodyPr>
          <a:lstStyle/>
          <a:p>
            <a:r>
              <a:rPr lang="en-US" sz="1600" dirty="0">
                <a:solidFill>
                  <a:srgbClr val="AEABAB"/>
                </a:solidFill>
              </a:rPr>
              <a:t>Hard Costs</a:t>
            </a:r>
            <a:endParaRPr lang="en-US" dirty="0">
              <a:solidFill>
                <a:srgbClr val="AEABAB"/>
              </a:solidFill>
            </a:endParaRPr>
          </a:p>
        </p:txBody>
      </p:sp>
      <p:sp>
        <p:nvSpPr>
          <p:cNvPr id="10" name="TextBox 9">
            <a:extLst>
              <a:ext uri="{FF2B5EF4-FFF2-40B4-BE49-F238E27FC236}">
                <a16:creationId xmlns:a16="http://schemas.microsoft.com/office/drawing/2014/main" id="{29E79F97-617D-38EC-D841-657CD11F8115}"/>
              </a:ext>
            </a:extLst>
          </p:cNvPr>
          <p:cNvSpPr txBox="1"/>
          <p:nvPr/>
        </p:nvSpPr>
        <p:spPr>
          <a:xfrm>
            <a:off x="5408074" y="3111565"/>
            <a:ext cx="1831303" cy="338554"/>
          </a:xfrm>
          <a:prstGeom prst="rect">
            <a:avLst/>
          </a:prstGeom>
          <a:noFill/>
        </p:spPr>
        <p:txBody>
          <a:bodyPr wrap="square" lIns="91440" tIns="45720" rIns="91440" bIns="45720" rtlCol="0" anchor="t">
            <a:spAutoFit/>
          </a:bodyPr>
          <a:lstStyle/>
          <a:p>
            <a:r>
              <a:rPr lang="en-US" sz="1600" dirty="0">
                <a:solidFill>
                  <a:srgbClr val="AEABAB"/>
                </a:solidFill>
              </a:rPr>
              <a:t>Soft Costs  </a:t>
            </a:r>
          </a:p>
        </p:txBody>
      </p:sp>
      <p:sp>
        <p:nvSpPr>
          <p:cNvPr id="11" name="TextBox 10">
            <a:extLst>
              <a:ext uri="{FF2B5EF4-FFF2-40B4-BE49-F238E27FC236}">
                <a16:creationId xmlns:a16="http://schemas.microsoft.com/office/drawing/2014/main" id="{5F5B3DC5-3B7E-A07D-1B3D-4A235D4C225B}"/>
              </a:ext>
            </a:extLst>
          </p:cNvPr>
          <p:cNvSpPr txBox="1"/>
          <p:nvPr/>
        </p:nvSpPr>
        <p:spPr>
          <a:xfrm>
            <a:off x="5408074" y="5009762"/>
            <a:ext cx="1831303" cy="338554"/>
          </a:xfrm>
          <a:prstGeom prst="rect">
            <a:avLst/>
          </a:prstGeom>
          <a:noFill/>
        </p:spPr>
        <p:txBody>
          <a:bodyPr wrap="square" lIns="91440" tIns="45720" rIns="91440" bIns="45720" rtlCol="0" anchor="t">
            <a:spAutoFit/>
          </a:bodyPr>
          <a:lstStyle/>
          <a:p>
            <a:r>
              <a:rPr lang="en-US" sz="1600" dirty="0">
                <a:solidFill>
                  <a:srgbClr val="002060"/>
                </a:solidFill>
              </a:rPr>
              <a:t>Totals</a:t>
            </a:r>
          </a:p>
        </p:txBody>
      </p:sp>
      <p:sp>
        <p:nvSpPr>
          <p:cNvPr id="5" name="Subtitle 2">
            <a:extLst>
              <a:ext uri="{FF2B5EF4-FFF2-40B4-BE49-F238E27FC236}">
                <a16:creationId xmlns:a16="http://schemas.microsoft.com/office/drawing/2014/main" id="{EB800904-6599-DB49-1418-8C0587993CF0}"/>
              </a:ext>
            </a:extLst>
          </p:cNvPr>
          <p:cNvSpPr txBox="1">
            <a:spLocks/>
          </p:cNvSpPr>
          <p:nvPr/>
        </p:nvSpPr>
        <p:spPr>
          <a:xfrm>
            <a:off x="7735955" y="1253770"/>
            <a:ext cx="4128053" cy="5045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BG-3 Cost Opinions nearly match the Probable Cost section of a BG-1 </a:t>
            </a:r>
            <a:r>
              <a:rPr lang="en-US" sz="2100" i="1" kern="100" dirty="0">
                <a:solidFill>
                  <a:schemeClr val="bg2">
                    <a:lumMod val="75000"/>
                  </a:schemeClr>
                </a:solidFill>
                <a:latin typeface="Calibri"/>
                <a:ea typeface="Calibri"/>
                <a:cs typeface="Times New Roman"/>
              </a:rPr>
              <a:t>except</a:t>
            </a:r>
            <a:r>
              <a:rPr lang="en-US" sz="2100" kern="100" dirty="0">
                <a:solidFill>
                  <a:schemeClr val="bg2">
                    <a:lumMod val="75000"/>
                  </a:schemeClr>
                </a:solidFill>
                <a:latin typeface="Calibri"/>
                <a:ea typeface="Calibri"/>
                <a:cs typeface="Times New Roman"/>
              </a:rPr>
              <a:t> for three distinct features breaking down costs:</a:t>
            </a:r>
            <a:endParaRPr lang="en-US" sz="2100" kern="100" dirty="0">
              <a:solidFill>
                <a:schemeClr val="bg2">
                  <a:lumMod val="75000"/>
                </a:schemeClr>
              </a:solidFill>
              <a:latin typeface="Calibri"/>
              <a:ea typeface="Calibri"/>
              <a:cs typeface="Times New Roman" panose="02020603050405020304" pitchFamily="18" charset="0"/>
            </a:endParaRPr>
          </a:p>
          <a:p>
            <a:pPr marL="800100" lvl="1" indent="-342900">
              <a:buAutoNum type="arabicPeriod"/>
            </a:pPr>
            <a:r>
              <a:rPr lang="en-US" sz="1700" kern="100" dirty="0">
                <a:solidFill>
                  <a:schemeClr val="bg2">
                    <a:lumMod val="75000"/>
                  </a:schemeClr>
                </a:solidFill>
                <a:latin typeface="Calibri"/>
                <a:ea typeface="Calibri"/>
                <a:cs typeface="Times New Roman"/>
              </a:rPr>
              <a:t>Hard Costs for construction.</a:t>
            </a:r>
            <a:endParaRPr lang="en-US" sz="1700" kern="100" dirty="0">
              <a:solidFill>
                <a:schemeClr val="bg2">
                  <a:lumMod val="75000"/>
                </a:schemeClr>
              </a:solidFill>
              <a:latin typeface="Calibri"/>
              <a:ea typeface="Calibri"/>
              <a:cs typeface="Times New Roman" panose="02020603050405020304" pitchFamily="18" charset="0"/>
            </a:endParaRPr>
          </a:p>
          <a:p>
            <a:pPr marL="800100" lvl="1" indent="-342900">
              <a:buAutoNum type="arabicPeriod"/>
            </a:pPr>
            <a:r>
              <a:rPr lang="en-US" sz="1700" kern="100" dirty="0">
                <a:solidFill>
                  <a:schemeClr val="bg2">
                    <a:lumMod val="75000"/>
                  </a:schemeClr>
                </a:solidFill>
                <a:latin typeface="Calibri"/>
                <a:ea typeface="Calibri"/>
                <a:cs typeface="Times New Roman"/>
              </a:rPr>
              <a:t>Soft Costs for design fees, bond sales, subsurface investigations, etc.</a:t>
            </a:r>
          </a:p>
          <a:p>
            <a:pPr marL="800100" lvl="1" indent="-342900">
              <a:buAutoNum type="arabicPeriod"/>
            </a:pPr>
            <a:r>
              <a:rPr lang="en-US" sz="1700" kern="100" dirty="0">
                <a:latin typeface="Calibri"/>
                <a:ea typeface="Calibri"/>
                <a:cs typeface="Times New Roman"/>
              </a:rPr>
              <a:t>Totals including analysis of costs per square foot and per pupil.</a:t>
            </a:r>
            <a:endParaRPr lang="en-US" sz="1700" kern="100" dirty="0">
              <a:latin typeface="Calibri"/>
              <a:cs typeface="Times New Roman"/>
            </a:endParaRPr>
          </a:p>
          <a:p>
            <a:pPr>
              <a:buFont typeface="Wingdings" panose="05000000000000000000" pitchFamily="2" charset="2"/>
              <a:buChar char="q"/>
            </a:pPr>
            <a:r>
              <a:rPr lang="en-US" sz="2100" kern="100" dirty="0">
                <a:latin typeface="Calibri"/>
                <a:ea typeface="Calibri"/>
                <a:cs typeface="Times New Roman"/>
              </a:rPr>
              <a:t> This informs the district and allows important cost information to be considered by Finance Officers when monitoring fund source allocations.</a:t>
            </a:r>
            <a:endParaRPr lang="en-US" sz="2100" kern="100" dirty="0">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chemeClr val="tx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3" name="Rectangle 2">
            <a:extLst>
              <a:ext uri="{FF2B5EF4-FFF2-40B4-BE49-F238E27FC236}">
                <a16:creationId xmlns:a16="http://schemas.microsoft.com/office/drawing/2014/main" id="{DCE4BE58-280F-9217-F507-DE17BFA7F905}"/>
              </a:ext>
            </a:extLst>
          </p:cNvPr>
          <p:cNvSpPr/>
          <p:nvPr/>
        </p:nvSpPr>
        <p:spPr>
          <a:xfrm>
            <a:off x="755374" y="4835859"/>
            <a:ext cx="4718601" cy="885763"/>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75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A210-0E03-B34D-3C57-9E929ADB3105}"/>
              </a:ext>
            </a:extLst>
          </p:cNvPr>
          <p:cNvSpPr>
            <a:spLocks noGrp="1"/>
          </p:cNvSpPr>
          <p:nvPr>
            <p:ph type="title"/>
          </p:nvPr>
        </p:nvSpPr>
        <p:spPr/>
        <p:txBody>
          <a:bodyPr/>
          <a:lstStyle/>
          <a:p>
            <a:r>
              <a:rPr lang="en-US" dirty="0">
                <a:solidFill>
                  <a:srgbClr val="002060"/>
                </a:solidFill>
              </a:rPr>
              <a:t>BG-4</a:t>
            </a:r>
          </a:p>
        </p:txBody>
      </p:sp>
      <p:sp>
        <p:nvSpPr>
          <p:cNvPr id="5" name="Text Placeholder 2">
            <a:extLst>
              <a:ext uri="{FF2B5EF4-FFF2-40B4-BE49-F238E27FC236}">
                <a16:creationId xmlns:a16="http://schemas.microsoft.com/office/drawing/2014/main" id="{89CD7F94-A125-DC40-8E39-55489520294B}"/>
              </a:ext>
            </a:extLst>
          </p:cNvPr>
          <p:cNvSpPr>
            <a:spLocks noGrp="1"/>
          </p:cNvSpPr>
          <p:nvPr>
            <p:ph type="body" idx="1"/>
          </p:nvPr>
        </p:nvSpPr>
        <p:spPr>
          <a:xfrm>
            <a:off x="831850" y="4589463"/>
            <a:ext cx="10515600" cy="1500187"/>
          </a:xfrm>
        </p:spPr>
        <p:txBody>
          <a:bodyPr vert="horz" lIns="91440" tIns="45720" rIns="91440" bIns="45720" rtlCol="0" anchor="t">
            <a:normAutofit/>
          </a:bodyPr>
          <a:lstStyle/>
          <a:p>
            <a:r>
              <a:rPr lang="en-US" dirty="0"/>
              <a:t>Who, What, When, Where, Why, How</a:t>
            </a:r>
          </a:p>
        </p:txBody>
      </p:sp>
    </p:spTree>
    <p:extLst>
      <p:ext uri="{BB962C8B-B14F-4D97-AF65-F5344CB8AC3E}">
        <p14:creationId xmlns:p14="http://schemas.microsoft.com/office/powerpoint/2010/main" val="28498802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340473" y="1178931"/>
            <a:ext cx="11462303" cy="51817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latin typeface="Calibri"/>
                <a:ea typeface="Calibri"/>
                <a:cs typeface="Times New Roman"/>
              </a:rPr>
              <a:t> </a:t>
            </a:r>
            <a:r>
              <a:rPr lang="en-US" b="1" kern="100" dirty="0">
                <a:solidFill>
                  <a:srgbClr val="002060"/>
                </a:solidFill>
                <a:latin typeface="Calibri"/>
                <a:ea typeface="Calibri"/>
                <a:cs typeface="Times New Roman"/>
              </a:rPr>
              <a:t>Who</a:t>
            </a:r>
            <a:r>
              <a:rPr lang="en-US" sz="2400" kern="100" dirty="0">
                <a:solidFill>
                  <a:srgbClr val="002060"/>
                </a:solidFill>
                <a:latin typeface="Calibri"/>
                <a:ea typeface="Calibri"/>
                <a:cs typeface="Times New Roman"/>
              </a:rPr>
              <a:t> completes a BG-4?</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i="1" u="sng" kern="100" dirty="0">
                <a:solidFill>
                  <a:srgbClr val="002060"/>
                </a:solidFill>
                <a:latin typeface="Calibri"/>
                <a:ea typeface="Calibri"/>
                <a:cs typeface="Times New Roman"/>
              </a:rPr>
              <a:t>Districts, Design Professionals or Construction Managers</a:t>
            </a:r>
            <a:r>
              <a:rPr lang="en-US" sz="2000" kern="100" dirty="0">
                <a:solidFill>
                  <a:srgbClr val="002060"/>
                </a:solidFill>
                <a:latin typeface="Calibri"/>
                <a:ea typeface="Calibri"/>
                <a:cs typeface="Times New Roman"/>
              </a:rPr>
              <a:t> may complete a BG-4 at the final completion of a construction contract (</a:t>
            </a:r>
            <a:r>
              <a:rPr lang="en-US" sz="2000" i="1" kern="100" dirty="0">
                <a:solidFill>
                  <a:srgbClr val="002060"/>
                </a:solidFill>
                <a:latin typeface="Calibri"/>
                <a:ea typeface="Calibri"/>
                <a:cs typeface="Times New Roman"/>
              </a:rPr>
              <a:t>within</a:t>
            </a:r>
            <a:r>
              <a:rPr lang="en-US" sz="2000" kern="100" dirty="0">
                <a:solidFill>
                  <a:srgbClr val="002060"/>
                </a:solidFill>
                <a:latin typeface="Calibri"/>
                <a:ea typeface="Calibri"/>
                <a:cs typeface="Times New Roman"/>
              </a:rPr>
              <a:t> the FACPAC system). </a:t>
            </a:r>
            <a:r>
              <a:rPr lang="en-US" b="1" kern="100" dirty="0">
                <a:solidFill>
                  <a:srgbClr val="002060"/>
                </a:solidFill>
                <a:latin typeface="Calibri"/>
                <a:ea typeface="Calibri"/>
                <a:cs typeface="Times New Roman"/>
              </a:rPr>
              <a:t> </a:t>
            </a:r>
            <a:endParaRPr lang="en-US"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b="1" kern="100" dirty="0">
                <a:solidFill>
                  <a:srgbClr val="002060"/>
                </a:solidFill>
                <a:latin typeface="Calibri"/>
                <a:ea typeface="Calibri"/>
                <a:cs typeface="Times New Roman"/>
              </a:rPr>
              <a:t> What</a:t>
            </a:r>
            <a:r>
              <a:rPr lang="en-US" kern="100" dirty="0">
                <a:solidFill>
                  <a:srgbClr val="002060"/>
                </a:solidFill>
                <a:latin typeface="Calibri"/>
                <a:ea typeface="Calibri"/>
                <a:cs typeface="Times New Roman"/>
              </a:rPr>
              <a:t> </a:t>
            </a:r>
            <a:r>
              <a:rPr lang="en-US" sz="2400" kern="100" dirty="0">
                <a:solidFill>
                  <a:srgbClr val="002060"/>
                </a:solidFill>
                <a:latin typeface="Calibri"/>
                <a:ea typeface="Calibri"/>
                <a:cs typeface="Times New Roman"/>
              </a:rPr>
              <a:t>is a BG-4 for and what does it include?</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A form that acknowledges final completion of their contract with a </a:t>
            </a:r>
            <a:r>
              <a:rPr lang="en-US" sz="2000" i="1" kern="100" dirty="0">
                <a:solidFill>
                  <a:srgbClr val="002060"/>
                </a:solidFill>
                <a:latin typeface="Calibri"/>
                <a:ea typeface="Calibri"/>
                <a:cs typeface="Times New Roman"/>
              </a:rPr>
              <a:t>contractor for each contract</a:t>
            </a:r>
            <a:r>
              <a:rPr lang="en-US" sz="2000" kern="100" dirty="0">
                <a:solidFill>
                  <a:srgbClr val="002060"/>
                </a:solidFill>
                <a:latin typeface="Calibri"/>
                <a:ea typeface="Calibri"/>
                <a:cs typeface="Times New Roman"/>
              </a:rPr>
              <a:t>. It includes a summary of the financial contract totals, related DPO's, and applicable change orders. It also acknowledges formal receipt of closeout documents like certificates of occupancy, release of liens, record drawings and other documents. </a:t>
            </a:r>
          </a:p>
          <a:p>
            <a:pPr lvl="2">
              <a:buFont typeface="Courier New" panose="05000000000000000000" pitchFamily="2" charset="2"/>
              <a:buChar char="o"/>
            </a:pPr>
            <a:r>
              <a:rPr lang="en-US" sz="1600" b="1" kern="100" dirty="0">
                <a:solidFill>
                  <a:srgbClr val="002060"/>
                </a:solidFill>
                <a:latin typeface="Calibri"/>
                <a:ea typeface="Calibri"/>
                <a:cs typeface="Times New Roman"/>
              </a:rPr>
              <a:t>Property contracts do not require BG-4s</a:t>
            </a:r>
            <a:endParaRPr lang="en-US" sz="1600" b="1"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b="1" kern="100" dirty="0">
                <a:solidFill>
                  <a:srgbClr val="002060"/>
                </a:solidFill>
                <a:latin typeface="Calibri"/>
                <a:ea typeface="Calibri"/>
                <a:cs typeface="Times New Roman"/>
              </a:rPr>
              <a:t> When</a:t>
            </a:r>
            <a:r>
              <a:rPr lang="en-US" kern="100" dirty="0">
                <a:solidFill>
                  <a:srgbClr val="002060"/>
                </a:solidFill>
                <a:latin typeface="Calibri"/>
                <a:ea typeface="Calibri"/>
                <a:cs typeface="Times New Roman"/>
              </a:rPr>
              <a:t> </a:t>
            </a:r>
            <a:r>
              <a:rPr lang="en-US" sz="2400" kern="100" dirty="0">
                <a:solidFill>
                  <a:srgbClr val="002060"/>
                </a:solidFill>
                <a:latin typeface="Calibri"/>
                <a:ea typeface="Calibri"/>
                <a:cs typeface="Times New Roman"/>
              </a:rPr>
              <a:t>do you complete a BG-4?</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When achieving final completion on a contract. (Ideally) Board approves alongside the final retainage payment to contractor (consider Construction and Fairness Act).  </a:t>
            </a: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D363B82C-C699-A61B-C112-DD030E0E9D95}"/>
              </a:ext>
            </a:extLst>
          </p:cNvPr>
          <p:cNvSpPr txBox="1">
            <a:spLocks/>
          </p:cNvSpPr>
          <p:nvPr/>
        </p:nvSpPr>
        <p:spPr>
          <a:xfrm>
            <a:off x="570271" y="245807"/>
            <a:ext cx="11316929"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BG-4 – </a:t>
            </a:r>
            <a:r>
              <a:rPr lang="en-US" sz="3200" dirty="0">
                <a:solidFill>
                  <a:srgbClr val="002060"/>
                </a:solidFill>
              </a:rPr>
              <a:t>Who, What, When...</a:t>
            </a:r>
          </a:p>
        </p:txBody>
      </p:sp>
    </p:spTree>
    <p:extLst>
      <p:ext uri="{BB962C8B-B14F-4D97-AF65-F5344CB8AC3E}">
        <p14:creationId xmlns:p14="http://schemas.microsoft.com/office/powerpoint/2010/main" val="744274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340473" y="1178931"/>
            <a:ext cx="11462303" cy="51817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latin typeface="Calibri"/>
                <a:ea typeface="Calibri"/>
                <a:cs typeface="Times New Roman"/>
              </a:rPr>
              <a:t> </a:t>
            </a:r>
            <a:r>
              <a:rPr lang="en-US" b="1" kern="100" dirty="0">
                <a:solidFill>
                  <a:srgbClr val="002060"/>
                </a:solidFill>
                <a:latin typeface="Calibri"/>
                <a:ea typeface="Calibri"/>
                <a:cs typeface="Times New Roman"/>
              </a:rPr>
              <a:t>Where</a:t>
            </a:r>
            <a:r>
              <a:rPr lang="en-US" sz="2400" kern="100" dirty="0">
                <a:solidFill>
                  <a:srgbClr val="002060"/>
                </a:solidFill>
                <a:latin typeface="Calibri"/>
                <a:ea typeface="Calibri"/>
                <a:cs typeface="Times New Roman"/>
              </a:rPr>
              <a:t> do you find a BG-4?</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If you submit your contracts through FACPAC, you will be able to generate a BG-4 within the system for construction accountability purposes. If you adopted HB 727 (2024 reg) and choose not to submit to KDE in the FACPAC system, the district may need to use an older version of the form, create their own version, or create a process to effectively close a project out for board approval. The KDE website does not have a version of the BG-4 form.</a:t>
            </a:r>
            <a:endParaRPr lang="en-US" sz="20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0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Why</a:t>
            </a:r>
            <a:r>
              <a:rPr lang="en-US" sz="2400" kern="100" dirty="0">
                <a:solidFill>
                  <a:srgbClr val="002060"/>
                </a:solidFill>
                <a:latin typeface="Calibri"/>
                <a:ea typeface="Calibri"/>
                <a:cs typeface="Times New Roman"/>
              </a:rPr>
              <a:t> do a BG-4?</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A BG-4 intends to concisely acknowledge all key items on one form necessary for pertinent </a:t>
            </a:r>
            <a:r>
              <a:rPr lang="en-US" sz="2000" b="1" i="1" u="sng" kern="100" dirty="0">
                <a:solidFill>
                  <a:srgbClr val="002060"/>
                </a:solidFill>
                <a:latin typeface="Calibri"/>
                <a:ea typeface="Calibri"/>
                <a:cs typeface="Times New Roman"/>
              </a:rPr>
              <a:t>contract</a:t>
            </a:r>
            <a:r>
              <a:rPr lang="en-US" sz="2000" kern="100" dirty="0">
                <a:solidFill>
                  <a:srgbClr val="002060"/>
                </a:solidFill>
                <a:latin typeface="Calibri"/>
                <a:ea typeface="Calibri"/>
                <a:cs typeface="Times New Roman"/>
              </a:rPr>
              <a:t> closeout. A board may review and formally approve signifying contract closeout.     </a:t>
            </a:r>
            <a:endParaRPr lang="en-US" sz="20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endParaRPr lang="en-US" sz="2000" kern="100" dirty="0">
              <a:solidFill>
                <a:schemeClr val="tx1"/>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D363B82C-C699-A61B-C112-DD030E0E9D95}"/>
              </a:ext>
            </a:extLst>
          </p:cNvPr>
          <p:cNvSpPr txBox="1">
            <a:spLocks/>
          </p:cNvSpPr>
          <p:nvPr/>
        </p:nvSpPr>
        <p:spPr>
          <a:xfrm>
            <a:off x="570271" y="245807"/>
            <a:ext cx="11316929"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BG-4 – </a:t>
            </a:r>
            <a:r>
              <a:rPr lang="en-US" sz="3200" dirty="0">
                <a:solidFill>
                  <a:srgbClr val="002060"/>
                </a:solidFill>
              </a:rPr>
              <a:t>...Where, Why, and...</a:t>
            </a:r>
          </a:p>
        </p:txBody>
      </p:sp>
    </p:spTree>
    <p:extLst>
      <p:ext uri="{BB962C8B-B14F-4D97-AF65-F5344CB8AC3E}">
        <p14:creationId xmlns:p14="http://schemas.microsoft.com/office/powerpoint/2010/main" val="17965272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8EC81-B529-D947-6F9E-36D939D0D890}"/>
              </a:ext>
            </a:extLst>
          </p:cNvPr>
          <p:cNvPicPr>
            <a:picLocks noChangeAspect="1"/>
          </p:cNvPicPr>
          <p:nvPr/>
        </p:nvPicPr>
        <p:blipFill>
          <a:blip r:embed="rId2"/>
          <a:stretch>
            <a:fillRect/>
          </a:stretch>
        </p:blipFill>
        <p:spPr>
          <a:xfrm>
            <a:off x="648959" y="117763"/>
            <a:ext cx="5352265" cy="6622473"/>
          </a:xfrm>
          <a:prstGeom prst="rect">
            <a:avLst/>
          </a:prstGeom>
          <a:ln>
            <a:solidFill>
              <a:schemeClr val="tx1"/>
            </a:solidFill>
          </a:ln>
          <a:effectLst/>
        </p:spPr>
      </p:pic>
      <p:sp>
        <p:nvSpPr>
          <p:cNvPr id="3" name="Subtitle 2">
            <a:extLst>
              <a:ext uri="{FF2B5EF4-FFF2-40B4-BE49-F238E27FC236}">
                <a16:creationId xmlns:a16="http://schemas.microsoft.com/office/drawing/2014/main" id="{9BA5481C-8FCB-07D5-BD29-E5D75E30D920}"/>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rgbClr val="002060"/>
                </a:solidFill>
                <a:latin typeface="Calibri"/>
                <a:ea typeface="Calibri"/>
                <a:cs typeface="Times New Roman"/>
              </a:rPr>
              <a:t> BG-4 Construction Costs are summarized and automated from contract information in the FACPAC system. </a:t>
            </a:r>
            <a:endParaRPr lang="en-US" sz="2100" kern="100" dirty="0">
              <a:solidFill>
                <a:srgbClr val="002060"/>
              </a:solidFill>
              <a:latin typeface="Calibri"/>
              <a:ea typeface="Calibri"/>
              <a:cs typeface="Times New Roman" panose="02020603050405020304" pitchFamily="18" charset="0"/>
            </a:endParaRPr>
          </a:p>
          <a:p>
            <a:pPr lvl="1">
              <a:buAutoNum type="arabicPeriod"/>
            </a:pPr>
            <a:r>
              <a:rPr lang="en-US" sz="1700" kern="100" dirty="0">
                <a:solidFill>
                  <a:srgbClr val="002060"/>
                </a:solidFill>
                <a:latin typeface="Calibri"/>
                <a:ea typeface="Calibri"/>
                <a:cs typeface="Times New Roman"/>
              </a:rPr>
              <a:t>Best Practice would cross check this information to your MUNIS systems.</a:t>
            </a:r>
            <a:endParaRPr lang="en-US" sz="1700" kern="100" dirty="0">
              <a:solidFill>
                <a:srgbClr val="002060"/>
              </a:solidFill>
              <a:latin typeface="Calibri"/>
              <a:ea typeface="Calibri"/>
              <a:cs typeface="Times New Roman" panose="02020603050405020304" pitchFamily="18" charset="0"/>
            </a:endParaRPr>
          </a:p>
          <a:p>
            <a:pPr>
              <a:buFont typeface="Wingdings" panose="020B0604020202020204" pitchFamily="34" charset="0"/>
              <a:buChar char="q"/>
            </a:pPr>
            <a:r>
              <a:rPr lang="en-US" sz="2100" kern="100" dirty="0">
                <a:solidFill>
                  <a:schemeClr val="bg2">
                    <a:lumMod val="75000"/>
                  </a:schemeClr>
                </a:solidFill>
                <a:latin typeface="Calibri"/>
                <a:ea typeface="Calibri"/>
                <a:cs typeface="Times New Roman"/>
              </a:rPr>
              <a:t> Verification of Required Approvals provides dates of all official closeout requirements like building code, environmental, etc.</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20B0604020202020204" pitchFamily="34" charset="0"/>
              <a:buChar char="q"/>
            </a:pPr>
            <a:r>
              <a:rPr lang="en-US" sz="2100" kern="100" dirty="0">
                <a:solidFill>
                  <a:schemeClr val="bg2">
                    <a:lumMod val="75000"/>
                  </a:schemeClr>
                </a:solidFill>
                <a:latin typeface="Calibri"/>
                <a:ea typeface="Calibri"/>
                <a:cs typeface="Times New Roman"/>
              </a:rPr>
              <a:t> Closeout information provides documentation on warranties, trainings, record drawings, lien releases, etc.</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20B0604020202020204" pitchFamily="34" charset="0"/>
              <a:buChar char="q"/>
            </a:pPr>
            <a:endParaRPr lang="en-US" sz="2100" kern="100" dirty="0">
              <a:solidFill>
                <a:srgbClr val="AFABAB"/>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9" name="Rectangle 8">
            <a:extLst>
              <a:ext uri="{FF2B5EF4-FFF2-40B4-BE49-F238E27FC236}">
                <a16:creationId xmlns:a16="http://schemas.microsoft.com/office/drawing/2014/main" id="{CA608618-6C27-EA0C-3956-A8E7D67DD0E5}"/>
              </a:ext>
            </a:extLst>
          </p:cNvPr>
          <p:cNvSpPr/>
          <p:nvPr/>
        </p:nvSpPr>
        <p:spPr>
          <a:xfrm>
            <a:off x="789392" y="1862699"/>
            <a:ext cx="4997547" cy="1293977"/>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E301136-F2FD-36B2-18AD-AECD7387F98F}"/>
              </a:ext>
            </a:extLst>
          </p:cNvPr>
          <p:cNvSpPr/>
          <p:nvPr/>
        </p:nvSpPr>
        <p:spPr>
          <a:xfrm rot="10800000">
            <a:off x="6500648" y="2252948"/>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071F75B-80F2-7242-C971-1DB648C06C2F}"/>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BG-4 Form Project Costs </a:t>
            </a:r>
            <a:r>
              <a:rPr lang="en-US" sz="1600" dirty="0"/>
              <a:t> </a:t>
            </a:r>
          </a:p>
        </p:txBody>
      </p:sp>
      <p:sp>
        <p:nvSpPr>
          <p:cNvPr id="15" name="Title 1">
            <a:extLst>
              <a:ext uri="{FF2B5EF4-FFF2-40B4-BE49-F238E27FC236}">
                <a16:creationId xmlns:a16="http://schemas.microsoft.com/office/drawing/2014/main" id="{9198D452-159D-27AC-91AA-459C65028406}"/>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BG-4 – </a:t>
            </a:r>
            <a:r>
              <a:rPr lang="en-US" sz="3200" dirty="0">
                <a:solidFill>
                  <a:srgbClr val="002060"/>
                </a:solidFill>
              </a:rPr>
              <a:t>How?</a:t>
            </a:r>
          </a:p>
        </p:txBody>
      </p:sp>
    </p:spTree>
    <p:extLst>
      <p:ext uri="{BB962C8B-B14F-4D97-AF65-F5344CB8AC3E}">
        <p14:creationId xmlns:p14="http://schemas.microsoft.com/office/powerpoint/2010/main" val="36637213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8EC81-B529-D947-6F9E-36D939D0D890}"/>
              </a:ext>
            </a:extLst>
          </p:cNvPr>
          <p:cNvPicPr>
            <a:picLocks noChangeAspect="1"/>
          </p:cNvPicPr>
          <p:nvPr/>
        </p:nvPicPr>
        <p:blipFill>
          <a:blip r:embed="rId2"/>
          <a:stretch>
            <a:fillRect/>
          </a:stretch>
        </p:blipFill>
        <p:spPr>
          <a:xfrm>
            <a:off x="648959" y="117763"/>
            <a:ext cx="5352265" cy="6622473"/>
          </a:xfrm>
          <a:prstGeom prst="rect">
            <a:avLst/>
          </a:prstGeom>
          <a:ln>
            <a:solidFill>
              <a:schemeClr val="tx1"/>
            </a:solidFill>
          </a:ln>
          <a:effectLst/>
        </p:spPr>
      </p:pic>
      <p:sp>
        <p:nvSpPr>
          <p:cNvPr id="3" name="Subtitle 2">
            <a:extLst>
              <a:ext uri="{FF2B5EF4-FFF2-40B4-BE49-F238E27FC236}">
                <a16:creationId xmlns:a16="http://schemas.microsoft.com/office/drawing/2014/main" id="{9BA5481C-8FCB-07D5-BD29-E5D75E30D920}"/>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BG-4 Construction Costs are summarized and automated from contract information in the FACPAC system. </a:t>
            </a:r>
            <a:endParaRPr lang="en-US" sz="2100" kern="100" dirty="0">
              <a:solidFill>
                <a:schemeClr val="bg2">
                  <a:lumMod val="75000"/>
                </a:schemeClr>
              </a:solidFill>
              <a:latin typeface="Calibri"/>
              <a:ea typeface="Calibri"/>
              <a:cs typeface="Times New Roman" panose="02020603050405020304" pitchFamily="18" charset="0"/>
            </a:endParaRPr>
          </a:p>
          <a:p>
            <a:pPr lvl="1">
              <a:buAutoNum type="arabicPeriod"/>
            </a:pPr>
            <a:r>
              <a:rPr lang="en-US" sz="1700" kern="100" dirty="0">
                <a:solidFill>
                  <a:schemeClr val="bg2">
                    <a:lumMod val="75000"/>
                  </a:schemeClr>
                </a:solidFill>
                <a:latin typeface="Calibri"/>
                <a:ea typeface="Calibri"/>
                <a:cs typeface="Times New Roman"/>
              </a:rPr>
              <a:t>Best Practice would cross check this information to your MUNIS systems.</a:t>
            </a:r>
            <a:endParaRPr lang="en-US" sz="1700" kern="100" dirty="0">
              <a:solidFill>
                <a:schemeClr val="bg2">
                  <a:lumMod val="75000"/>
                </a:schemeClr>
              </a:solidFill>
              <a:latin typeface="Calibri"/>
              <a:ea typeface="Calibri"/>
              <a:cs typeface="Times New Roman" panose="02020603050405020304" pitchFamily="18" charset="0"/>
            </a:endParaRPr>
          </a:p>
          <a:p>
            <a:pPr>
              <a:buFont typeface="Wingdings" panose="020B0604020202020204" pitchFamily="34" charset="0"/>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Verification of Required Approvals provides dates of all official closeout requirements like building code, environmental, etc.</a:t>
            </a:r>
            <a:endParaRPr lang="en-US" sz="2100" kern="100" dirty="0">
              <a:solidFill>
                <a:srgbClr val="002060"/>
              </a:solidFill>
              <a:latin typeface="Calibri"/>
              <a:ea typeface="Calibri"/>
              <a:cs typeface="Times New Roman" panose="02020603050405020304" pitchFamily="18" charset="0"/>
            </a:endParaRPr>
          </a:p>
          <a:p>
            <a:pPr>
              <a:buFont typeface="Wingdings" panose="020B0604020202020204" pitchFamily="34" charset="0"/>
              <a:buChar char="q"/>
            </a:pPr>
            <a:r>
              <a:rPr lang="en-US" sz="2100" kern="100" dirty="0">
                <a:solidFill>
                  <a:schemeClr val="bg2">
                    <a:lumMod val="75000"/>
                  </a:schemeClr>
                </a:solidFill>
                <a:latin typeface="Calibri"/>
                <a:ea typeface="Calibri"/>
                <a:cs typeface="Times New Roman"/>
              </a:rPr>
              <a:t> Closeout information provides documentation on warranties, trainings, record drawings, lien releases, etc.</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20B0604020202020204" pitchFamily="34" charset="0"/>
              <a:buChar char="q"/>
            </a:pPr>
            <a:endParaRPr lang="en-US" sz="2100" kern="100" dirty="0">
              <a:solidFill>
                <a:srgbClr val="AFABAB"/>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9" name="Rectangle 8">
            <a:extLst>
              <a:ext uri="{FF2B5EF4-FFF2-40B4-BE49-F238E27FC236}">
                <a16:creationId xmlns:a16="http://schemas.microsoft.com/office/drawing/2014/main" id="{CA608618-6C27-EA0C-3956-A8E7D67DD0E5}"/>
              </a:ext>
            </a:extLst>
          </p:cNvPr>
          <p:cNvSpPr/>
          <p:nvPr/>
        </p:nvSpPr>
        <p:spPr>
          <a:xfrm>
            <a:off x="789392" y="3168984"/>
            <a:ext cx="4997547" cy="3498334"/>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E301136-F2FD-36B2-18AD-AECD7387F98F}"/>
              </a:ext>
            </a:extLst>
          </p:cNvPr>
          <p:cNvSpPr/>
          <p:nvPr/>
        </p:nvSpPr>
        <p:spPr>
          <a:xfrm rot="10800000">
            <a:off x="6500648" y="4593377"/>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071F75B-80F2-7242-C971-1DB648C06C2F}"/>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002060"/>
                </a:solidFill>
              </a:rPr>
              <a:t>Image: BG-4 Form Approvals </a:t>
            </a:r>
            <a:r>
              <a:rPr lang="en-US" sz="1600" dirty="0"/>
              <a:t> </a:t>
            </a:r>
          </a:p>
        </p:txBody>
      </p:sp>
      <p:sp>
        <p:nvSpPr>
          <p:cNvPr id="15" name="Title 1">
            <a:extLst>
              <a:ext uri="{FF2B5EF4-FFF2-40B4-BE49-F238E27FC236}">
                <a16:creationId xmlns:a16="http://schemas.microsoft.com/office/drawing/2014/main" id="{9198D452-159D-27AC-91AA-459C65028406}"/>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BG-4 – </a:t>
            </a:r>
            <a:r>
              <a:rPr lang="en-US" sz="3200" dirty="0">
                <a:solidFill>
                  <a:srgbClr val="002060"/>
                </a:solidFill>
              </a:rPr>
              <a:t>How?</a:t>
            </a:r>
          </a:p>
        </p:txBody>
      </p:sp>
    </p:spTree>
    <p:extLst>
      <p:ext uri="{BB962C8B-B14F-4D97-AF65-F5344CB8AC3E}">
        <p14:creationId xmlns:p14="http://schemas.microsoft.com/office/powerpoint/2010/main" val="36062860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9C0B41-CACE-E2D1-7EE0-B2DC2560FE3B}"/>
              </a:ext>
            </a:extLst>
          </p:cNvPr>
          <p:cNvPicPr>
            <a:picLocks noChangeAspect="1"/>
          </p:cNvPicPr>
          <p:nvPr/>
        </p:nvPicPr>
        <p:blipFill>
          <a:blip r:embed="rId2"/>
          <a:stretch>
            <a:fillRect/>
          </a:stretch>
        </p:blipFill>
        <p:spPr>
          <a:xfrm>
            <a:off x="319414" y="414448"/>
            <a:ext cx="5776067" cy="6029325"/>
          </a:xfrm>
          <a:prstGeom prst="rect">
            <a:avLst/>
          </a:prstGeom>
          <a:ln>
            <a:solidFill>
              <a:schemeClr val="tx1"/>
            </a:solidFill>
          </a:ln>
          <a:effectLst/>
        </p:spPr>
      </p:pic>
      <p:sp>
        <p:nvSpPr>
          <p:cNvPr id="3" name="Subtitle 2">
            <a:extLst>
              <a:ext uri="{FF2B5EF4-FFF2-40B4-BE49-F238E27FC236}">
                <a16:creationId xmlns:a16="http://schemas.microsoft.com/office/drawing/2014/main" id="{9F1352C4-837A-2740-A1FD-33D79082FB17}"/>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BG-4 Construction Costs are summarized and automated from contract information in the FACPAC system. </a:t>
            </a:r>
            <a:endParaRPr lang="en-US" sz="2100" kern="100" dirty="0">
              <a:solidFill>
                <a:schemeClr val="bg2">
                  <a:lumMod val="75000"/>
                </a:schemeClr>
              </a:solidFill>
              <a:latin typeface="Calibri"/>
              <a:ea typeface="Calibri"/>
              <a:cs typeface="Times New Roman" panose="02020603050405020304" pitchFamily="18" charset="0"/>
            </a:endParaRPr>
          </a:p>
          <a:p>
            <a:pPr lvl="1">
              <a:buAutoNum type="arabicPeriod"/>
            </a:pPr>
            <a:r>
              <a:rPr lang="en-US" sz="1700" kern="100" dirty="0">
                <a:solidFill>
                  <a:schemeClr val="bg2">
                    <a:lumMod val="75000"/>
                  </a:schemeClr>
                </a:solidFill>
                <a:latin typeface="Calibri"/>
                <a:ea typeface="Calibri"/>
                <a:cs typeface="Times New Roman"/>
              </a:rPr>
              <a:t>Best Practice would cross check this information to your MUNIS systems.</a:t>
            </a:r>
            <a:endParaRPr lang="en-US" sz="1700" kern="100" dirty="0">
              <a:solidFill>
                <a:schemeClr val="bg2">
                  <a:lumMod val="75000"/>
                </a:schemeClr>
              </a:solidFill>
              <a:latin typeface="Calibri"/>
              <a:ea typeface="Calibri"/>
              <a:cs typeface="Times New Roman" panose="02020603050405020304" pitchFamily="18" charset="0"/>
            </a:endParaRPr>
          </a:p>
          <a:p>
            <a:pPr>
              <a:buFont typeface="Wingdings" panose="020B0604020202020204" pitchFamily="34" charset="0"/>
              <a:buChar char="q"/>
            </a:pPr>
            <a:r>
              <a:rPr lang="en-US" sz="2100" kern="100" dirty="0">
                <a:solidFill>
                  <a:schemeClr val="bg2">
                    <a:lumMod val="75000"/>
                  </a:schemeClr>
                </a:solidFill>
                <a:latin typeface="Calibri"/>
                <a:ea typeface="Calibri"/>
                <a:cs typeface="Times New Roman"/>
              </a:rPr>
              <a:t>Verification of Required Approvals provides dates of all official closeout requirements like building code, environmental, etc.</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20B0604020202020204" pitchFamily="34" charset="0"/>
              <a:buChar char="q"/>
            </a:pPr>
            <a:r>
              <a:rPr lang="en-US" sz="2100" kern="100" dirty="0">
                <a:latin typeface="Calibri"/>
                <a:ea typeface="Calibri"/>
                <a:cs typeface="Times New Roman"/>
              </a:rPr>
              <a:t> Closeout information provides documentation on warranties, trainings, record drawings, lien releases, etc.</a:t>
            </a:r>
            <a:endParaRPr lang="en-US" sz="2100" kern="100" dirty="0">
              <a:latin typeface="Calibri"/>
              <a:ea typeface="Calibri"/>
              <a:cs typeface="Times New Roman" panose="02020603050405020304" pitchFamily="18" charset="0"/>
            </a:endParaRPr>
          </a:p>
          <a:p>
            <a:pPr>
              <a:buFont typeface="Wingdings" panose="020B0604020202020204" pitchFamily="34" charset="0"/>
              <a:buChar char="q"/>
            </a:pPr>
            <a:endParaRPr lang="en-US" sz="2100" kern="100" dirty="0">
              <a:solidFill>
                <a:srgbClr val="AFABAB"/>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7" name="Rectangle 6">
            <a:extLst>
              <a:ext uri="{FF2B5EF4-FFF2-40B4-BE49-F238E27FC236}">
                <a16:creationId xmlns:a16="http://schemas.microsoft.com/office/drawing/2014/main" id="{8ABA7428-8FF6-A78D-342E-5429D813CCE1}"/>
              </a:ext>
            </a:extLst>
          </p:cNvPr>
          <p:cNvSpPr/>
          <p:nvPr/>
        </p:nvSpPr>
        <p:spPr>
          <a:xfrm>
            <a:off x="435607" y="1774253"/>
            <a:ext cx="5351332" cy="3994994"/>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C5526F0-AED2-FBC7-21BB-05ACFA8C3A5F}"/>
              </a:ext>
            </a:extLst>
          </p:cNvPr>
          <p:cNvSpPr/>
          <p:nvPr/>
        </p:nvSpPr>
        <p:spPr>
          <a:xfrm rot="10800000">
            <a:off x="6500648" y="3484394"/>
            <a:ext cx="624447" cy="383458"/>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2F1F06F-C1C9-8509-79CF-6337E81C7122}"/>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102649"/>
                </a:solidFill>
              </a:rPr>
              <a:t>BG-4 – </a:t>
            </a:r>
            <a:r>
              <a:rPr lang="en-US" sz="3200" dirty="0">
                <a:solidFill>
                  <a:srgbClr val="102649"/>
                </a:solidFill>
              </a:rPr>
              <a:t>How?</a:t>
            </a:r>
          </a:p>
        </p:txBody>
      </p:sp>
      <p:sp>
        <p:nvSpPr>
          <p:cNvPr id="13" name="TextBox 12">
            <a:extLst>
              <a:ext uri="{FF2B5EF4-FFF2-40B4-BE49-F238E27FC236}">
                <a16:creationId xmlns:a16="http://schemas.microsoft.com/office/drawing/2014/main" id="{80BC13B2-679A-92A4-5C8D-CAE5BC14CFAF}"/>
              </a:ext>
            </a:extLst>
          </p:cNvPr>
          <p:cNvSpPr txBox="1"/>
          <p:nvPr/>
        </p:nvSpPr>
        <p:spPr>
          <a:xfrm>
            <a:off x="6449021" y="5955458"/>
            <a:ext cx="1831303" cy="584775"/>
          </a:xfrm>
          <a:prstGeom prst="rect">
            <a:avLst/>
          </a:prstGeom>
          <a:noFill/>
        </p:spPr>
        <p:txBody>
          <a:bodyPr wrap="square" lIns="91440" tIns="45720" rIns="91440" bIns="45720" rtlCol="0" anchor="t">
            <a:spAutoFit/>
          </a:bodyPr>
          <a:lstStyle/>
          <a:p>
            <a:r>
              <a:rPr lang="en-US" sz="1600" dirty="0">
                <a:solidFill>
                  <a:srgbClr val="102649"/>
                </a:solidFill>
              </a:rPr>
              <a:t>Image: BG-4 Form Closeout </a:t>
            </a:r>
            <a:r>
              <a:rPr lang="en-US" sz="1600" dirty="0"/>
              <a:t> </a:t>
            </a:r>
          </a:p>
        </p:txBody>
      </p:sp>
    </p:spTree>
    <p:extLst>
      <p:ext uri="{BB962C8B-B14F-4D97-AF65-F5344CB8AC3E}">
        <p14:creationId xmlns:p14="http://schemas.microsoft.com/office/powerpoint/2010/main" val="3561155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9363D-8FB1-5263-2D9B-894EDD47AFDA}"/>
              </a:ext>
            </a:extLst>
          </p:cNvPr>
          <p:cNvSpPr>
            <a:spLocks noGrp="1"/>
          </p:cNvSpPr>
          <p:nvPr>
            <p:ph type="title"/>
          </p:nvPr>
        </p:nvSpPr>
        <p:spPr/>
        <p:txBody>
          <a:bodyPr/>
          <a:lstStyle/>
          <a:p>
            <a:r>
              <a:rPr lang="en-US" dirty="0">
                <a:solidFill>
                  <a:srgbClr val="002060"/>
                </a:solidFill>
              </a:rPr>
              <a:t>BG-5</a:t>
            </a:r>
          </a:p>
        </p:txBody>
      </p:sp>
      <p:sp>
        <p:nvSpPr>
          <p:cNvPr id="7" name="Text Placeholder 2">
            <a:extLst>
              <a:ext uri="{FF2B5EF4-FFF2-40B4-BE49-F238E27FC236}">
                <a16:creationId xmlns:a16="http://schemas.microsoft.com/office/drawing/2014/main" id="{6255F549-074C-6799-595B-8AF6ABD4B4CF}"/>
              </a:ext>
            </a:extLst>
          </p:cNvPr>
          <p:cNvSpPr>
            <a:spLocks noGrp="1"/>
          </p:cNvSpPr>
          <p:nvPr>
            <p:ph type="body" idx="1"/>
          </p:nvPr>
        </p:nvSpPr>
        <p:spPr>
          <a:xfrm>
            <a:off x="831850" y="4589463"/>
            <a:ext cx="10515600" cy="1500187"/>
          </a:xfrm>
        </p:spPr>
        <p:txBody>
          <a:bodyPr vert="horz" lIns="91440" tIns="45720" rIns="91440" bIns="45720" rtlCol="0" anchor="t">
            <a:normAutofit/>
          </a:bodyPr>
          <a:lstStyle/>
          <a:p>
            <a:r>
              <a:rPr lang="en-US"/>
              <a:t>Who, What, When, Where, Why, How</a:t>
            </a:r>
          </a:p>
        </p:txBody>
      </p:sp>
    </p:spTree>
    <p:extLst>
      <p:ext uri="{BB962C8B-B14F-4D97-AF65-F5344CB8AC3E}">
        <p14:creationId xmlns:p14="http://schemas.microsoft.com/office/powerpoint/2010/main" val="2898557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3FB9-D42E-49D7-B0ED-190890D98FFF}"/>
              </a:ext>
            </a:extLst>
          </p:cNvPr>
          <p:cNvSpPr>
            <a:spLocks noGrp="1"/>
          </p:cNvSpPr>
          <p:nvPr>
            <p:ph type="title"/>
          </p:nvPr>
        </p:nvSpPr>
        <p:spPr>
          <a:xfrm>
            <a:off x="838200" y="531050"/>
            <a:ext cx="10515600" cy="1325563"/>
          </a:xfrm>
        </p:spPr>
        <p:txBody>
          <a:bodyPr/>
          <a:lstStyle/>
          <a:p>
            <a:r>
              <a:rPr lang="en-US" dirty="0">
                <a:solidFill>
                  <a:srgbClr val="002060"/>
                </a:solidFill>
              </a:rPr>
              <a:t>District Facilities Branch</a:t>
            </a:r>
            <a:br>
              <a:rPr lang="en-US" dirty="0">
                <a:solidFill>
                  <a:srgbClr val="002060"/>
                </a:solidFill>
              </a:rPr>
            </a:br>
            <a:r>
              <a:rPr lang="en-US" dirty="0">
                <a:solidFill>
                  <a:srgbClr val="002060"/>
                </a:solidFill>
              </a:rPr>
              <a:t>DFB Part 3</a:t>
            </a:r>
          </a:p>
        </p:txBody>
      </p:sp>
      <p:sp>
        <p:nvSpPr>
          <p:cNvPr id="3" name="Content Placeholder 2">
            <a:extLst>
              <a:ext uri="{FF2B5EF4-FFF2-40B4-BE49-F238E27FC236}">
                <a16:creationId xmlns:a16="http://schemas.microsoft.com/office/drawing/2014/main" id="{EA89953B-03F5-4196-B3BB-CB2192F023E7}"/>
              </a:ext>
            </a:extLst>
          </p:cNvPr>
          <p:cNvSpPr txBox="1">
            <a:spLocks/>
          </p:cNvSpPr>
          <p:nvPr/>
        </p:nvSpPr>
        <p:spPr>
          <a:xfrm>
            <a:off x="838200" y="1975611"/>
            <a:ext cx="10515600" cy="452019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02649"/>
                </a:solidFill>
                <a:effectLst/>
                <a:uLnTx/>
                <a:uFillTx/>
                <a:latin typeface="Franklin Gothic Book" panose="020B0503020102020204"/>
                <a:ea typeface="+mn-ea"/>
                <a:cs typeface="+mn-cs"/>
              </a:rPr>
              <a:t>Project Management/District Liaison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rPr>
              <a:t>John C. Gilbert, AIA, LEED AP (</a:t>
            </a:r>
            <a:r>
              <a:rPr kumimoji="0" lang="en-US" sz="2800" b="0" i="0" u="none" strike="noStrike" kern="1200" cap="none" spc="0" normalizeH="0" baseline="0" noProof="0" dirty="0" err="1">
                <a:ln>
                  <a:noFill/>
                </a:ln>
                <a:solidFill>
                  <a:srgbClr val="102649"/>
                </a:solidFill>
                <a:effectLst/>
                <a:uLnTx/>
                <a:uFillTx/>
                <a:latin typeface="Franklin Gothic Book" panose="020B0503020102020204"/>
                <a:ea typeface="+mn-ea"/>
                <a:cs typeface="+mn-cs"/>
              </a:rPr>
              <a:t>ext</a:t>
            </a:r>
            <a:r>
              <a:rPr lang="en-US" dirty="0">
                <a:latin typeface="Franklin Gothic Book" panose="020B0503020102020204"/>
              </a:rPr>
              <a:t>. 4452)</a:t>
            </a: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hlinkClick r:id="rId2"/>
              </a:rPr>
              <a:t>john.gilbert@education.ky.gov</a:t>
            </a:r>
            <a:r>
              <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rPr>
              <a:t>Teresa Hester, NCIDQ, KCID (ext. 4427)</a:t>
            </a:r>
            <a:endParaRPr kumimoji="0" lang="en-US" sz="2800" b="1"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hlinkClick r:id="rId3"/>
              </a:rPr>
              <a:t>teresa.hester@education.ky.gov</a:t>
            </a: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0" lvl="0" indent="0">
              <a:buNone/>
              <a:defRPr/>
            </a:pPr>
            <a:r>
              <a:rPr lang="en-US" b="1" dirty="0"/>
              <a:t>Resource Management Analyst II</a:t>
            </a:r>
            <a:endParaRPr kumimoji="0" lang="en-US" b="1"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Franklin Gothic Book" panose="020B0503020102020204"/>
              </a:rPr>
              <a:t>Tanesha Keene (ext. 4401)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102649"/>
                </a:solidFill>
                <a:effectLst/>
                <a:uLnTx/>
                <a:uFillTx/>
                <a:latin typeface="Franklin Gothic Book" panose="020B0503020102020204"/>
                <a:ea typeface="+mn-ea"/>
                <a:cs typeface="+mn-cs"/>
                <a:hlinkClick r:id="rId4"/>
              </a:rPr>
              <a:t>tanesha.keene@education.ky.gov</a:t>
            </a:r>
            <a:endParaRPr kumimoji="0" lang="en-US"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317607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340473" y="1178931"/>
            <a:ext cx="11462303" cy="51817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kern="100" dirty="0">
                <a:latin typeface="Calibri"/>
                <a:ea typeface="Calibri"/>
                <a:cs typeface="Times New Roman"/>
              </a:rPr>
              <a:t> </a:t>
            </a:r>
            <a:r>
              <a:rPr lang="en-US" b="1" kern="100" dirty="0">
                <a:solidFill>
                  <a:srgbClr val="002060"/>
                </a:solidFill>
                <a:latin typeface="Calibri"/>
                <a:ea typeface="Calibri"/>
                <a:cs typeface="Times New Roman"/>
              </a:rPr>
              <a:t>Who</a:t>
            </a:r>
            <a:r>
              <a:rPr lang="en-US" kern="100" dirty="0">
                <a:solidFill>
                  <a:srgbClr val="002060"/>
                </a:solidFill>
                <a:latin typeface="Calibri"/>
                <a:ea typeface="Calibri"/>
                <a:cs typeface="Times New Roman"/>
              </a:rPr>
              <a:t> </a:t>
            </a:r>
            <a:r>
              <a:rPr lang="en-US" sz="2400" kern="100" dirty="0">
                <a:solidFill>
                  <a:srgbClr val="002060"/>
                </a:solidFill>
                <a:latin typeface="Calibri"/>
                <a:ea typeface="Calibri"/>
                <a:cs typeface="Times New Roman"/>
              </a:rPr>
              <a:t>completes a BG-5?</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Only district personnel may complete this form.</a:t>
            </a:r>
            <a:endParaRPr lang="en-US" sz="20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b="1" kern="100" dirty="0">
                <a:solidFill>
                  <a:srgbClr val="002060"/>
                </a:solidFill>
                <a:latin typeface="Calibri"/>
                <a:ea typeface="Calibri"/>
                <a:cs typeface="Times New Roman"/>
              </a:rPr>
              <a:t> What</a:t>
            </a:r>
            <a:r>
              <a:rPr lang="en-US" kern="100" dirty="0">
                <a:solidFill>
                  <a:srgbClr val="002060"/>
                </a:solidFill>
                <a:latin typeface="Calibri"/>
                <a:ea typeface="Calibri"/>
                <a:cs typeface="Times New Roman"/>
              </a:rPr>
              <a:t> </a:t>
            </a:r>
            <a:r>
              <a:rPr lang="en-US" sz="2400" kern="100" dirty="0">
                <a:solidFill>
                  <a:srgbClr val="002060"/>
                </a:solidFill>
                <a:latin typeface="Calibri"/>
                <a:ea typeface="Calibri"/>
                <a:cs typeface="Times New Roman"/>
              </a:rPr>
              <a:t>is a BG-5 for and what does it include?</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A form that acknowledges three (3) things at final completion of the full project: </a:t>
            </a:r>
            <a:endParaRPr lang="en-US" sz="2000" kern="100" dirty="0">
              <a:solidFill>
                <a:srgbClr val="002060"/>
              </a:solidFill>
              <a:latin typeface="Calibri"/>
              <a:ea typeface="Calibri"/>
              <a:cs typeface="Times New Roman" panose="02020603050405020304" pitchFamily="18" charset="0"/>
            </a:endParaRPr>
          </a:p>
          <a:p>
            <a:pPr marL="1371600" lvl="2" indent="-457200">
              <a:buAutoNum type="arabicPeriod"/>
            </a:pPr>
            <a:r>
              <a:rPr lang="en-US" kern="100" dirty="0">
                <a:solidFill>
                  <a:srgbClr val="002060"/>
                </a:solidFill>
                <a:latin typeface="Calibri"/>
                <a:ea typeface="Calibri"/>
                <a:cs typeface="Times New Roman"/>
              </a:rPr>
              <a:t>A summary of the financial totals comparing the last approved BG-1 in the system to final expenditures. This will determine residual funds for the project. </a:t>
            </a:r>
            <a:endParaRPr lang="en-US" kern="100" dirty="0">
              <a:solidFill>
                <a:srgbClr val="002060"/>
              </a:solidFill>
              <a:latin typeface="Calibri"/>
              <a:ea typeface="Calibri"/>
              <a:cs typeface="Times New Roman" panose="02020603050405020304" pitchFamily="18" charset="0"/>
            </a:endParaRPr>
          </a:p>
          <a:p>
            <a:pPr marL="1371600" lvl="2" indent="-457200">
              <a:buAutoNum type="arabicPeriod"/>
            </a:pPr>
            <a:r>
              <a:rPr lang="en-US" kern="100" dirty="0">
                <a:solidFill>
                  <a:srgbClr val="002060"/>
                </a:solidFill>
                <a:latin typeface="Calibri"/>
                <a:ea typeface="Calibri"/>
                <a:cs typeface="Times New Roman"/>
              </a:rPr>
              <a:t>The final area of the facility (new, additions, renovated area, etc.) and a verification the district updated their inventory in the Kentucky Facilities Inventory and Classification System (KFICS). </a:t>
            </a:r>
          </a:p>
          <a:p>
            <a:pPr marL="1371600" lvl="2" indent="-457200">
              <a:buAutoNum type="arabicPeriod"/>
            </a:pPr>
            <a:r>
              <a:rPr lang="en-US" b="1" kern="100" dirty="0">
                <a:latin typeface="Calibri"/>
                <a:ea typeface="Calibri"/>
                <a:cs typeface="Times New Roman"/>
              </a:rPr>
              <a:t>Property (Contact your Project Manager for disposal)</a:t>
            </a:r>
            <a:endParaRPr lang="en-US" b="1" kern="100" dirty="0">
              <a:latin typeface="Calibri"/>
              <a:ea typeface="Calibri"/>
              <a:cs typeface="Times New Roman" panose="02020603050405020304" pitchFamily="18" charset="0"/>
            </a:endParaRPr>
          </a:p>
          <a:p>
            <a:pPr>
              <a:buFont typeface="Wingdings" panose="05000000000000000000" pitchFamily="2" charset="2"/>
              <a:buChar char="q"/>
            </a:pPr>
            <a:r>
              <a:rPr lang="en-US" b="1" kern="100" dirty="0">
                <a:solidFill>
                  <a:srgbClr val="002060"/>
                </a:solidFill>
                <a:latin typeface="Calibri"/>
                <a:ea typeface="Calibri"/>
                <a:cs typeface="Times New Roman"/>
              </a:rPr>
              <a:t> When</a:t>
            </a:r>
            <a:r>
              <a:rPr lang="en-US" kern="100" dirty="0">
                <a:solidFill>
                  <a:srgbClr val="002060"/>
                </a:solidFill>
                <a:latin typeface="Calibri"/>
                <a:ea typeface="Calibri"/>
                <a:cs typeface="Times New Roman"/>
              </a:rPr>
              <a:t> </a:t>
            </a:r>
            <a:r>
              <a:rPr lang="en-US" sz="2400" kern="100" dirty="0">
                <a:solidFill>
                  <a:srgbClr val="002060"/>
                </a:solidFill>
                <a:latin typeface="Calibri"/>
                <a:ea typeface="Calibri"/>
                <a:cs typeface="Times New Roman"/>
              </a:rPr>
              <a:t>do you complete a BG-5?</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This is the final act to formally close the entire project. All contracts are completed which includes design professionals, construction management companies, fiscal agent and other soft cost related items.  </a:t>
            </a:r>
          </a:p>
          <a:p>
            <a:pPr>
              <a:buFont typeface="Wingdings" panose="05000000000000000000" pitchFamily="2" charset="2"/>
              <a:buChar char="q"/>
            </a:pPr>
            <a:endParaRPr lang="en-US" sz="2100" kern="100" dirty="0">
              <a:solidFill>
                <a:schemeClr val="bg2">
                  <a:lumMod val="50000"/>
                </a:schemeClr>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D363B82C-C699-A61B-C112-DD030E0E9D95}"/>
              </a:ext>
            </a:extLst>
          </p:cNvPr>
          <p:cNvSpPr txBox="1">
            <a:spLocks/>
          </p:cNvSpPr>
          <p:nvPr/>
        </p:nvSpPr>
        <p:spPr>
          <a:xfrm>
            <a:off x="570271" y="245807"/>
            <a:ext cx="11316929"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BG-5 – </a:t>
            </a:r>
            <a:r>
              <a:rPr lang="en-US" sz="3200" dirty="0">
                <a:solidFill>
                  <a:srgbClr val="002060"/>
                </a:solidFill>
              </a:rPr>
              <a:t>Who, What, When...</a:t>
            </a:r>
          </a:p>
        </p:txBody>
      </p:sp>
    </p:spTree>
    <p:extLst>
      <p:ext uri="{BB962C8B-B14F-4D97-AF65-F5344CB8AC3E}">
        <p14:creationId xmlns:p14="http://schemas.microsoft.com/office/powerpoint/2010/main" val="25158883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EDE8F4-7F32-C0A4-A5DC-AE0B33ECB801}"/>
              </a:ext>
            </a:extLst>
          </p:cNvPr>
          <p:cNvSpPr txBox="1">
            <a:spLocks/>
          </p:cNvSpPr>
          <p:nvPr/>
        </p:nvSpPr>
        <p:spPr>
          <a:xfrm>
            <a:off x="340473" y="1178931"/>
            <a:ext cx="11462303" cy="51817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latin typeface="Calibri"/>
                <a:ea typeface="Calibri"/>
                <a:cs typeface="Times New Roman"/>
              </a:rPr>
              <a:t> </a:t>
            </a:r>
            <a:r>
              <a:rPr lang="en-US" b="1" kern="100" dirty="0">
                <a:solidFill>
                  <a:srgbClr val="002060"/>
                </a:solidFill>
                <a:latin typeface="Calibri"/>
                <a:ea typeface="Calibri"/>
                <a:cs typeface="Times New Roman"/>
              </a:rPr>
              <a:t>Where</a:t>
            </a:r>
            <a:r>
              <a:rPr lang="en-US" sz="2400" kern="100" dirty="0">
                <a:solidFill>
                  <a:srgbClr val="002060"/>
                </a:solidFill>
                <a:latin typeface="Calibri"/>
                <a:ea typeface="Calibri"/>
                <a:cs typeface="Times New Roman"/>
              </a:rPr>
              <a:t> do you find a BG-5?</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If you have an approved BG-1 through FACPAC; or, you have contracts fully completed in the FACPAC system, you will be able to generate a BG-5 within the system for construction accountability purposes. If you adopted HB 727 (2024 reg) and choose not to submit to KDE in the FACPAC system contracts, you can still create a BG-5 provided the BG-1 is up-to-date (may require a revision).</a:t>
            </a:r>
            <a:endParaRPr lang="en-US" sz="2000" kern="100" dirty="0">
              <a:solidFill>
                <a:srgbClr val="002060"/>
              </a:solidFill>
              <a:latin typeface="Calibri"/>
              <a:ea typeface="Calibri"/>
              <a:cs typeface="Times New Roman" panose="02020603050405020304" pitchFamily="18" charset="0"/>
            </a:endParaRPr>
          </a:p>
          <a:p>
            <a:pPr lvl="2">
              <a:buFont typeface="Wingdings" panose="05000000000000000000" pitchFamily="2" charset="2"/>
              <a:buChar char="§"/>
            </a:pPr>
            <a:r>
              <a:rPr lang="en-US" kern="100" dirty="0">
                <a:solidFill>
                  <a:srgbClr val="002060"/>
                </a:solidFill>
                <a:latin typeface="Calibri"/>
                <a:ea typeface="Calibri"/>
                <a:cs typeface="Times New Roman"/>
              </a:rPr>
              <a:t>Note: If you place any contract information in the system, consider it an "all or nothing" approach, meaning you place all contracts and their applicable purchase orders and change orders in the system.</a:t>
            </a:r>
          </a:p>
          <a:p>
            <a:pPr>
              <a:buFont typeface="Wingdings" panose="05000000000000000000" pitchFamily="2" charset="2"/>
              <a:buChar char="q"/>
            </a:pPr>
            <a:r>
              <a:rPr lang="en-US" sz="2000" kern="100" dirty="0">
                <a:solidFill>
                  <a:srgbClr val="002060"/>
                </a:solidFill>
                <a:latin typeface="Calibri"/>
                <a:ea typeface="Calibri"/>
                <a:cs typeface="Times New Roman"/>
              </a:rPr>
              <a:t> </a:t>
            </a:r>
            <a:r>
              <a:rPr lang="en-US" b="1" kern="100" dirty="0">
                <a:solidFill>
                  <a:srgbClr val="002060"/>
                </a:solidFill>
                <a:latin typeface="Calibri"/>
                <a:ea typeface="Calibri"/>
                <a:cs typeface="Times New Roman"/>
              </a:rPr>
              <a:t>Why</a:t>
            </a:r>
            <a:r>
              <a:rPr lang="en-US" sz="2400" kern="100" dirty="0">
                <a:solidFill>
                  <a:srgbClr val="002060"/>
                </a:solidFill>
                <a:latin typeface="Calibri"/>
                <a:ea typeface="Calibri"/>
                <a:cs typeface="Times New Roman"/>
              </a:rPr>
              <a:t> do a BG-5?</a:t>
            </a:r>
            <a:endParaRPr lang="en-US" sz="2400" kern="100" dirty="0">
              <a:solidFill>
                <a:srgbClr val="002060"/>
              </a:solidFill>
              <a:latin typeface="Calibri"/>
              <a:ea typeface="Calibri"/>
              <a:cs typeface="Times New Roman" panose="02020603050405020304" pitchFamily="18" charset="0"/>
            </a:endParaRPr>
          </a:p>
          <a:p>
            <a:pPr lvl="1">
              <a:buFont typeface="Courier New" panose="05000000000000000000" pitchFamily="2" charset="2"/>
              <a:buChar char="o"/>
            </a:pPr>
            <a:r>
              <a:rPr lang="en-US" sz="2000" kern="100" dirty="0">
                <a:solidFill>
                  <a:srgbClr val="002060"/>
                </a:solidFill>
                <a:latin typeface="Calibri"/>
                <a:ea typeface="Calibri"/>
                <a:cs typeface="Times New Roman"/>
              </a:rPr>
              <a:t>A board may review and formally approve signifying </a:t>
            </a:r>
            <a:r>
              <a:rPr lang="en-US" sz="2000" b="1" i="1" u="sng" kern="100" dirty="0">
                <a:solidFill>
                  <a:srgbClr val="002060"/>
                </a:solidFill>
                <a:latin typeface="Calibri"/>
                <a:ea typeface="Calibri"/>
                <a:cs typeface="Times New Roman"/>
              </a:rPr>
              <a:t>project</a:t>
            </a:r>
            <a:r>
              <a:rPr lang="en-US" sz="2000" kern="100" dirty="0">
                <a:solidFill>
                  <a:srgbClr val="002060"/>
                </a:solidFill>
                <a:latin typeface="Calibri"/>
                <a:ea typeface="Calibri"/>
                <a:cs typeface="Times New Roman"/>
              </a:rPr>
              <a:t> closeout. A BG-5 intends to formally signify the closure of a project and no more intent to expend any further funds related to the project at that time. Any residuals are identified for potential use on other construction related matters (typical).</a:t>
            </a:r>
            <a:endParaRPr lang="en-US" sz="2000" kern="100" dirty="0">
              <a:solidFill>
                <a:srgbClr val="002060"/>
              </a:solidFill>
              <a:latin typeface="Calibri"/>
              <a:ea typeface="Calibri"/>
              <a:cs typeface="Times New Roman" panose="02020603050405020304" pitchFamily="18" charset="0"/>
            </a:endParaRPr>
          </a:p>
        </p:txBody>
      </p:sp>
      <p:sp>
        <p:nvSpPr>
          <p:cNvPr id="4" name="Title 1">
            <a:extLst>
              <a:ext uri="{FF2B5EF4-FFF2-40B4-BE49-F238E27FC236}">
                <a16:creationId xmlns:a16="http://schemas.microsoft.com/office/drawing/2014/main" id="{D363B82C-C699-A61B-C112-DD030E0E9D95}"/>
              </a:ext>
            </a:extLst>
          </p:cNvPr>
          <p:cNvSpPr txBox="1">
            <a:spLocks/>
          </p:cNvSpPr>
          <p:nvPr/>
        </p:nvSpPr>
        <p:spPr>
          <a:xfrm>
            <a:off x="570271" y="245807"/>
            <a:ext cx="11316929"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BG-5 – </a:t>
            </a:r>
            <a:r>
              <a:rPr lang="en-US" sz="3200" dirty="0">
                <a:solidFill>
                  <a:srgbClr val="002060"/>
                </a:solidFill>
              </a:rPr>
              <a:t>...Where, Why, and...</a:t>
            </a:r>
          </a:p>
        </p:txBody>
      </p:sp>
    </p:spTree>
    <p:extLst>
      <p:ext uri="{BB962C8B-B14F-4D97-AF65-F5344CB8AC3E}">
        <p14:creationId xmlns:p14="http://schemas.microsoft.com/office/powerpoint/2010/main" val="7934297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1352C4-837A-2740-A1FD-33D79082FB17}"/>
              </a:ext>
            </a:extLst>
          </p:cNvPr>
          <p:cNvSpPr txBox="1">
            <a:spLocks/>
          </p:cNvSpPr>
          <p:nvPr/>
        </p:nvSpPr>
        <p:spPr>
          <a:xfrm>
            <a:off x="7735955" y="1253770"/>
            <a:ext cx="4128053" cy="44561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Project Completions and Inventory Update (KFICS)</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Reconciliation of Final Project Costs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Reconciliation of Final Project Funds and Residual Funds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20B0604020202020204" pitchFamily="34" charset="0"/>
              <a:buChar char="q"/>
            </a:pPr>
            <a:endParaRPr lang="en-US" sz="2100" kern="100" dirty="0">
              <a:solidFill>
                <a:srgbClr val="AFABAB"/>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marL="0" indent="0">
              <a:buNone/>
            </a:pPr>
            <a:r>
              <a:rPr lang="en-US" sz="2100" kern="100" dirty="0">
                <a:latin typeface="Calibri"/>
                <a:ea typeface="Calibri"/>
                <a:cs typeface="Times New Roman" panose="02020603050405020304" pitchFamily="18" charset="0"/>
              </a:rPr>
              <a:t>Note: Contract Project Manager for all property disposal formwork.</a:t>
            </a: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9" name="Arrow: Right 8">
            <a:extLst>
              <a:ext uri="{FF2B5EF4-FFF2-40B4-BE49-F238E27FC236}">
                <a16:creationId xmlns:a16="http://schemas.microsoft.com/office/drawing/2014/main" id="{3C5526F0-AED2-FBC7-21BB-05ACFA8C3A5F}"/>
              </a:ext>
            </a:extLst>
          </p:cNvPr>
          <p:cNvSpPr/>
          <p:nvPr/>
        </p:nvSpPr>
        <p:spPr>
          <a:xfrm rot="10800000">
            <a:off x="6500648" y="2957403"/>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2F1F06F-C1C9-8509-79CF-6337E81C7122}"/>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BG-5 – </a:t>
            </a:r>
            <a:r>
              <a:rPr lang="en-US" sz="3200" dirty="0">
                <a:solidFill>
                  <a:srgbClr val="002060"/>
                </a:solidFill>
              </a:rPr>
              <a:t>How?</a:t>
            </a:r>
          </a:p>
        </p:txBody>
      </p:sp>
      <p:sp>
        <p:nvSpPr>
          <p:cNvPr id="13" name="TextBox 12">
            <a:extLst>
              <a:ext uri="{FF2B5EF4-FFF2-40B4-BE49-F238E27FC236}">
                <a16:creationId xmlns:a16="http://schemas.microsoft.com/office/drawing/2014/main" id="{80BC13B2-679A-92A4-5C8D-CAE5BC14CFAF}"/>
              </a:ext>
            </a:extLst>
          </p:cNvPr>
          <p:cNvSpPr txBox="1"/>
          <p:nvPr/>
        </p:nvSpPr>
        <p:spPr>
          <a:xfrm>
            <a:off x="6449021" y="5955458"/>
            <a:ext cx="1831303" cy="830997"/>
          </a:xfrm>
          <a:prstGeom prst="rect">
            <a:avLst/>
          </a:prstGeom>
          <a:noFill/>
        </p:spPr>
        <p:txBody>
          <a:bodyPr wrap="square" lIns="91440" tIns="45720" rIns="91440" bIns="45720" rtlCol="0" anchor="t">
            <a:spAutoFit/>
          </a:bodyPr>
          <a:lstStyle/>
          <a:p>
            <a:r>
              <a:rPr lang="en-US" sz="1600" dirty="0">
                <a:solidFill>
                  <a:srgbClr val="002060"/>
                </a:solidFill>
              </a:rPr>
              <a:t>Image: BG-5 Form Marion County. Inventory  </a:t>
            </a:r>
          </a:p>
        </p:txBody>
      </p:sp>
      <p:pic>
        <p:nvPicPr>
          <p:cNvPr id="2" name="Picture 1" descr="A screenshot of a project&#10;&#10;Description automatically generated">
            <a:extLst>
              <a:ext uri="{FF2B5EF4-FFF2-40B4-BE49-F238E27FC236}">
                <a16:creationId xmlns:a16="http://schemas.microsoft.com/office/drawing/2014/main" id="{4DAE8A77-48CA-1381-0843-82CB5FF1C002}"/>
              </a:ext>
            </a:extLst>
          </p:cNvPr>
          <p:cNvPicPr>
            <a:picLocks noChangeAspect="1"/>
          </p:cNvPicPr>
          <p:nvPr/>
        </p:nvPicPr>
        <p:blipFill>
          <a:blip r:embed="rId2"/>
          <a:stretch>
            <a:fillRect/>
          </a:stretch>
        </p:blipFill>
        <p:spPr>
          <a:xfrm>
            <a:off x="432898" y="246137"/>
            <a:ext cx="5507943" cy="3730774"/>
          </a:xfrm>
          <a:prstGeom prst="rect">
            <a:avLst/>
          </a:prstGeom>
        </p:spPr>
      </p:pic>
      <p:sp>
        <p:nvSpPr>
          <p:cNvPr id="7" name="Rectangle 6">
            <a:extLst>
              <a:ext uri="{FF2B5EF4-FFF2-40B4-BE49-F238E27FC236}">
                <a16:creationId xmlns:a16="http://schemas.microsoft.com/office/drawing/2014/main" id="{8ABA7428-8FF6-A78D-342E-5429D813CCE1}"/>
              </a:ext>
            </a:extLst>
          </p:cNvPr>
          <p:cNvSpPr/>
          <p:nvPr/>
        </p:nvSpPr>
        <p:spPr>
          <a:xfrm>
            <a:off x="435607" y="2265636"/>
            <a:ext cx="5351332" cy="1701873"/>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2060"/>
                </a:solidFill>
              </a:ln>
            </a:endParaRPr>
          </a:p>
        </p:txBody>
      </p:sp>
    </p:spTree>
    <p:extLst>
      <p:ext uri="{BB962C8B-B14F-4D97-AF65-F5344CB8AC3E}">
        <p14:creationId xmlns:p14="http://schemas.microsoft.com/office/powerpoint/2010/main" val="11692893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1352C4-837A-2740-A1FD-33D79082FB17}"/>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Completions and Inventory Update (KFICS)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Reconciliation of Final Project Costs</a:t>
            </a:r>
            <a:endParaRPr lang="en-US" sz="2100" kern="100" dirty="0">
              <a:solidFill>
                <a:srgbClr val="002060"/>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Reconciliation of Final Project Funds and Residual Funds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20B0604020202020204" pitchFamily="34" charset="0"/>
              <a:buChar char="q"/>
            </a:pPr>
            <a:endParaRPr lang="en-US" sz="2100" kern="100" dirty="0">
              <a:solidFill>
                <a:srgbClr val="AFABAB"/>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9" name="Arrow: Right 8">
            <a:extLst>
              <a:ext uri="{FF2B5EF4-FFF2-40B4-BE49-F238E27FC236}">
                <a16:creationId xmlns:a16="http://schemas.microsoft.com/office/drawing/2014/main" id="{3C5526F0-AED2-FBC7-21BB-05ACFA8C3A5F}"/>
              </a:ext>
            </a:extLst>
          </p:cNvPr>
          <p:cNvSpPr/>
          <p:nvPr/>
        </p:nvSpPr>
        <p:spPr>
          <a:xfrm rot="10800000">
            <a:off x="6500648" y="2565721"/>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2F1F06F-C1C9-8509-79CF-6337E81C7122}"/>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BG-5 – </a:t>
            </a:r>
            <a:r>
              <a:rPr lang="en-US" sz="3200" dirty="0">
                <a:solidFill>
                  <a:srgbClr val="002060"/>
                </a:solidFill>
              </a:rPr>
              <a:t>How?</a:t>
            </a:r>
          </a:p>
        </p:txBody>
      </p:sp>
      <p:sp>
        <p:nvSpPr>
          <p:cNvPr id="13" name="TextBox 12">
            <a:extLst>
              <a:ext uri="{FF2B5EF4-FFF2-40B4-BE49-F238E27FC236}">
                <a16:creationId xmlns:a16="http://schemas.microsoft.com/office/drawing/2014/main" id="{80BC13B2-679A-92A4-5C8D-CAE5BC14CFAF}"/>
              </a:ext>
            </a:extLst>
          </p:cNvPr>
          <p:cNvSpPr txBox="1"/>
          <p:nvPr/>
        </p:nvSpPr>
        <p:spPr>
          <a:xfrm>
            <a:off x="6410325" y="5955458"/>
            <a:ext cx="1869999" cy="830997"/>
          </a:xfrm>
          <a:prstGeom prst="rect">
            <a:avLst/>
          </a:prstGeom>
          <a:noFill/>
        </p:spPr>
        <p:txBody>
          <a:bodyPr wrap="square" lIns="91440" tIns="45720" rIns="91440" bIns="45720" rtlCol="0" anchor="t">
            <a:spAutoFit/>
          </a:bodyPr>
          <a:lstStyle/>
          <a:p>
            <a:r>
              <a:rPr lang="en-US" sz="1600" dirty="0">
                <a:solidFill>
                  <a:srgbClr val="002060"/>
                </a:solidFill>
              </a:rPr>
              <a:t>Image: BG-5 Form Marion County.</a:t>
            </a:r>
          </a:p>
          <a:p>
            <a:r>
              <a:rPr lang="en-US" sz="1600" dirty="0">
                <a:solidFill>
                  <a:srgbClr val="002060"/>
                </a:solidFill>
              </a:rPr>
              <a:t>Costs </a:t>
            </a:r>
          </a:p>
        </p:txBody>
      </p:sp>
      <p:pic>
        <p:nvPicPr>
          <p:cNvPr id="4" name="Picture 3" descr="A screenshot of a computer screen&#10;&#10;Description automatically generated">
            <a:extLst>
              <a:ext uri="{FF2B5EF4-FFF2-40B4-BE49-F238E27FC236}">
                <a16:creationId xmlns:a16="http://schemas.microsoft.com/office/drawing/2014/main" id="{885E467A-B806-C658-EE83-21F0EA5A8DFE}"/>
              </a:ext>
            </a:extLst>
          </p:cNvPr>
          <p:cNvPicPr>
            <a:picLocks noChangeAspect="1"/>
          </p:cNvPicPr>
          <p:nvPr/>
        </p:nvPicPr>
        <p:blipFill>
          <a:blip r:embed="rId2"/>
          <a:stretch>
            <a:fillRect/>
          </a:stretch>
        </p:blipFill>
        <p:spPr>
          <a:xfrm>
            <a:off x="434484" y="249252"/>
            <a:ext cx="5504770" cy="5326879"/>
          </a:xfrm>
          <a:prstGeom prst="rect">
            <a:avLst/>
          </a:prstGeom>
        </p:spPr>
      </p:pic>
      <p:sp>
        <p:nvSpPr>
          <p:cNvPr id="7" name="Rectangle 6">
            <a:extLst>
              <a:ext uri="{FF2B5EF4-FFF2-40B4-BE49-F238E27FC236}">
                <a16:creationId xmlns:a16="http://schemas.microsoft.com/office/drawing/2014/main" id="{8ABA7428-8FF6-A78D-342E-5429D813CCE1}"/>
              </a:ext>
            </a:extLst>
          </p:cNvPr>
          <p:cNvSpPr/>
          <p:nvPr/>
        </p:nvSpPr>
        <p:spPr>
          <a:xfrm>
            <a:off x="435607" y="250253"/>
            <a:ext cx="5351332" cy="5326714"/>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1112A29A-F43C-0F59-6803-5B798334D410}"/>
                  </a:ext>
                </a:extLst>
              </p14:cNvPr>
              <p14:cNvContentPartPr/>
              <p14:nvPr/>
            </p14:nvContentPartPr>
            <p14:xfrm>
              <a:off x="4947658" y="5430657"/>
              <a:ext cx="494892" cy="17596"/>
            </p14:xfrm>
          </p:contentPart>
        </mc:Choice>
        <mc:Fallback xmlns="">
          <p:pic>
            <p:nvPicPr>
              <p:cNvPr id="5" name="Ink 4">
                <a:extLst>
                  <a:ext uri="{FF2B5EF4-FFF2-40B4-BE49-F238E27FC236}">
                    <a16:creationId xmlns:a16="http://schemas.microsoft.com/office/drawing/2014/main" id="{1112A29A-F43C-0F59-6803-5B798334D410}"/>
                  </a:ext>
                </a:extLst>
              </p:cNvPr>
              <p:cNvPicPr/>
              <p:nvPr/>
            </p:nvPicPr>
            <p:blipFill>
              <a:blip r:embed="rId4"/>
              <a:stretch>
                <a:fillRect/>
              </a:stretch>
            </p:blipFill>
            <p:spPr>
              <a:xfrm>
                <a:off x="4893709" y="5325081"/>
                <a:ext cx="602430" cy="228396"/>
              </a:xfrm>
              <a:prstGeom prst="rect">
                <a:avLst/>
              </a:prstGeom>
            </p:spPr>
          </p:pic>
        </mc:Fallback>
      </mc:AlternateContent>
    </p:spTree>
    <p:extLst>
      <p:ext uri="{BB962C8B-B14F-4D97-AF65-F5344CB8AC3E}">
        <p14:creationId xmlns:p14="http://schemas.microsoft.com/office/powerpoint/2010/main" val="18262292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1352C4-837A-2740-A1FD-33D79082FB17}"/>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Completions and Inventory Update (KFICS)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Reconciliation of Final Project Costs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tx1"/>
                </a:solidFill>
                <a:latin typeface="Calibri"/>
                <a:ea typeface="Calibri"/>
                <a:cs typeface="Times New Roman"/>
              </a:rPr>
              <a:t> </a:t>
            </a:r>
            <a:r>
              <a:rPr lang="en-US" sz="2100" kern="100" dirty="0">
                <a:solidFill>
                  <a:srgbClr val="002060"/>
                </a:solidFill>
                <a:latin typeface="Calibri"/>
                <a:ea typeface="Calibri"/>
                <a:cs typeface="Times New Roman"/>
              </a:rPr>
              <a:t>Reconciliation of Final Project Funds and Residual Funds</a:t>
            </a:r>
            <a:endParaRPr lang="en-US" sz="2100" kern="100" dirty="0">
              <a:solidFill>
                <a:srgbClr val="002060"/>
              </a:solidFill>
              <a:latin typeface="Calibri"/>
              <a:ea typeface="Calibri"/>
              <a:cs typeface="Times New Roman" panose="02020603050405020304" pitchFamily="18" charset="0"/>
            </a:endParaRPr>
          </a:p>
          <a:p>
            <a:pPr>
              <a:buFont typeface="Wingdings" panose="020B0604020202020204" pitchFamily="34" charset="0"/>
              <a:buChar char="q"/>
            </a:pPr>
            <a:endParaRPr lang="en-US" sz="2100" kern="100" dirty="0">
              <a:solidFill>
                <a:srgbClr val="AFABAB"/>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9" name="Arrow: Right 8">
            <a:extLst>
              <a:ext uri="{FF2B5EF4-FFF2-40B4-BE49-F238E27FC236}">
                <a16:creationId xmlns:a16="http://schemas.microsoft.com/office/drawing/2014/main" id="{3C5526F0-AED2-FBC7-21BB-05ACFA8C3A5F}"/>
              </a:ext>
            </a:extLst>
          </p:cNvPr>
          <p:cNvSpPr/>
          <p:nvPr/>
        </p:nvSpPr>
        <p:spPr>
          <a:xfrm rot="10800000">
            <a:off x="6500648" y="3092712"/>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2F1F06F-C1C9-8509-79CF-6337E81C7122}"/>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BG-5 – </a:t>
            </a:r>
            <a:r>
              <a:rPr lang="en-US" sz="3200" dirty="0">
                <a:solidFill>
                  <a:srgbClr val="002060"/>
                </a:solidFill>
              </a:rPr>
              <a:t>How?</a:t>
            </a:r>
          </a:p>
        </p:txBody>
      </p:sp>
      <p:sp>
        <p:nvSpPr>
          <p:cNvPr id="13" name="TextBox 12">
            <a:extLst>
              <a:ext uri="{FF2B5EF4-FFF2-40B4-BE49-F238E27FC236}">
                <a16:creationId xmlns:a16="http://schemas.microsoft.com/office/drawing/2014/main" id="{80BC13B2-679A-92A4-5C8D-CAE5BC14CFAF}"/>
              </a:ext>
            </a:extLst>
          </p:cNvPr>
          <p:cNvSpPr txBox="1"/>
          <p:nvPr/>
        </p:nvSpPr>
        <p:spPr>
          <a:xfrm>
            <a:off x="6405063" y="5957418"/>
            <a:ext cx="1831303" cy="830997"/>
          </a:xfrm>
          <a:prstGeom prst="rect">
            <a:avLst/>
          </a:prstGeom>
          <a:noFill/>
        </p:spPr>
        <p:txBody>
          <a:bodyPr wrap="square" lIns="91440" tIns="45720" rIns="91440" bIns="45720" rtlCol="0" anchor="t">
            <a:spAutoFit/>
          </a:bodyPr>
          <a:lstStyle/>
          <a:p>
            <a:r>
              <a:rPr lang="en-US" sz="1600" dirty="0">
                <a:solidFill>
                  <a:srgbClr val="002060"/>
                </a:solidFill>
              </a:rPr>
              <a:t>Image: BG-5 Form Marion County. Funds</a:t>
            </a:r>
          </a:p>
        </p:txBody>
      </p:sp>
      <p:pic>
        <p:nvPicPr>
          <p:cNvPr id="4" name="Picture 3" descr="A screenshot of a computer screen&#10;&#10;Description automatically generated">
            <a:extLst>
              <a:ext uri="{FF2B5EF4-FFF2-40B4-BE49-F238E27FC236}">
                <a16:creationId xmlns:a16="http://schemas.microsoft.com/office/drawing/2014/main" id="{F7D1B668-011A-8A43-ABFB-42F65EDDE7C6}"/>
              </a:ext>
            </a:extLst>
          </p:cNvPr>
          <p:cNvPicPr>
            <a:picLocks noChangeAspect="1"/>
          </p:cNvPicPr>
          <p:nvPr/>
        </p:nvPicPr>
        <p:blipFill>
          <a:blip r:embed="rId2"/>
          <a:stretch>
            <a:fillRect/>
          </a:stretch>
        </p:blipFill>
        <p:spPr>
          <a:xfrm>
            <a:off x="438572" y="249252"/>
            <a:ext cx="5510838" cy="5967814"/>
          </a:xfrm>
          <a:prstGeom prst="rect">
            <a:avLst/>
          </a:prstGeom>
        </p:spPr>
      </p:pic>
      <p:sp>
        <p:nvSpPr>
          <p:cNvPr id="7" name="Rectangle 6">
            <a:extLst>
              <a:ext uri="{FF2B5EF4-FFF2-40B4-BE49-F238E27FC236}">
                <a16:creationId xmlns:a16="http://schemas.microsoft.com/office/drawing/2014/main" id="{8ABA7428-8FF6-A78D-342E-5429D813CCE1}"/>
              </a:ext>
            </a:extLst>
          </p:cNvPr>
          <p:cNvSpPr/>
          <p:nvPr/>
        </p:nvSpPr>
        <p:spPr>
          <a:xfrm>
            <a:off x="435607" y="243132"/>
            <a:ext cx="5351332" cy="6067348"/>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7673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1352C4-837A-2740-A1FD-33D79082FB17}"/>
              </a:ext>
            </a:extLst>
          </p:cNvPr>
          <p:cNvSpPr txBox="1">
            <a:spLocks/>
          </p:cNvSpPr>
          <p:nvPr/>
        </p:nvSpPr>
        <p:spPr>
          <a:xfrm>
            <a:off x="7735955" y="1253770"/>
            <a:ext cx="4128053" cy="49640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Project Completions and Inventory Update (KFICS)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Reconciliation of Final Project Costs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chemeClr val="bg2">
                    <a:lumMod val="75000"/>
                  </a:schemeClr>
                </a:solidFill>
                <a:latin typeface="Calibri"/>
                <a:ea typeface="Calibri"/>
                <a:cs typeface="Times New Roman"/>
              </a:rPr>
              <a:t> Reconciliation of Final Project Funds and Residual Funds</a:t>
            </a:r>
            <a:endParaRPr lang="en-US" sz="2100" kern="100" dirty="0">
              <a:solidFill>
                <a:schemeClr val="bg2">
                  <a:lumMod val="75000"/>
                </a:schemeClr>
              </a:solidFill>
              <a:latin typeface="Calibri"/>
              <a:ea typeface="Calibri"/>
              <a:cs typeface="Times New Roman" panose="02020603050405020304" pitchFamily="18" charset="0"/>
            </a:endParaRPr>
          </a:p>
          <a:p>
            <a:pPr>
              <a:buFont typeface="Wingdings" panose="05000000000000000000" pitchFamily="2" charset="2"/>
              <a:buChar char="q"/>
            </a:pPr>
            <a:r>
              <a:rPr lang="en-US" sz="2100" kern="100" dirty="0">
                <a:solidFill>
                  <a:srgbClr val="002060"/>
                </a:solidFill>
                <a:highlight>
                  <a:srgbClr val="FFFF00"/>
                </a:highlight>
                <a:latin typeface="Calibri"/>
                <a:ea typeface="Calibri"/>
                <a:cs typeface="Times New Roman"/>
              </a:rPr>
              <a:t> The Difference for Costs, Funds, and Remaining Residual Value should all equal the same number.</a:t>
            </a:r>
            <a:endParaRPr lang="en-US" sz="2100" kern="100" dirty="0">
              <a:solidFill>
                <a:srgbClr val="002060"/>
              </a:solidFill>
              <a:highlight>
                <a:srgbClr val="FFFF00"/>
              </a:highlight>
              <a:latin typeface="Calibri"/>
              <a:ea typeface="Calibri"/>
              <a:cs typeface="Times New Roman" panose="02020603050405020304" pitchFamily="18" charset="0"/>
            </a:endParaRPr>
          </a:p>
          <a:p>
            <a:pPr>
              <a:buFont typeface="Wingdings" panose="020B0604020202020204" pitchFamily="34" charset="0"/>
              <a:buChar char="q"/>
            </a:pPr>
            <a:endParaRPr lang="en-US" sz="2100" kern="100" dirty="0">
              <a:solidFill>
                <a:schemeClr val="tx1"/>
              </a:solidFill>
              <a:highlight>
                <a:srgbClr val="FFFF00"/>
              </a:highlight>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000000"/>
              </a:solidFill>
              <a:latin typeface="Calibri"/>
              <a:ea typeface="Calibri"/>
              <a:cs typeface="Times New Roman" panose="02020603050405020304" pitchFamily="18" charset="0"/>
            </a:endParaRPr>
          </a:p>
          <a:p>
            <a:pPr>
              <a:buFont typeface="Wingdings" panose="05000000000000000000" pitchFamily="2" charset="2"/>
              <a:buChar char="q"/>
            </a:pPr>
            <a:endParaRPr lang="en-US" sz="2100" kern="100" dirty="0">
              <a:solidFill>
                <a:srgbClr val="767171"/>
              </a:solidFill>
              <a:latin typeface="Calibri"/>
              <a:ea typeface="Calibri"/>
              <a:cs typeface="Times New Roman" panose="02020603050405020304" pitchFamily="18" charset="0"/>
            </a:endParaRPr>
          </a:p>
        </p:txBody>
      </p:sp>
      <p:sp>
        <p:nvSpPr>
          <p:cNvPr id="9" name="Arrow: Right 8">
            <a:extLst>
              <a:ext uri="{FF2B5EF4-FFF2-40B4-BE49-F238E27FC236}">
                <a16:creationId xmlns:a16="http://schemas.microsoft.com/office/drawing/2014/main" id="{3C5526F0-AED2-FBC7-21BB-05ACFA8C3A5F}"/>
              </a:ext>
            </a:extLst>
          </p:cNvPr>
          <p:cNvSpPr/>
          <p:nvPr/>
        </p:nvSpPr>
        <p:spPr>
          <a:xfrm rot="10800000">
            <a:off x="6500648" y="3092712"/>
            <a:ext cx="624447" cy="383458"/>
          </a:xfrm>
          <a:prstGeom prst="righ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2F1F06F-C1C9-8509-79CF-6337E81C7122}"/>
              </a:ext>
            </a:extLst>
          </p:cNvPr>
          <p:cNvSpPr txBox="1">
            <a:spLocks/>
          </p:cNvSpPr>
          <p:nvPr/>
        </p:nvSpPr>
        <p:spPr>
          <a:xfrm>
            <a:off x="7312609" y="245807"/>
            <a:ext cx="4554181" cy="100752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r>
              <a:rPr lang="en-US" dirty="0">
                <a:solidFill>
                  <a:srgbClr val="002060"/>
                </a:solidFill>
              </a:rPr>
              <a:t>BG-5 – </a:t>
            </a:r>
            <a:r>
              <a:rPr lang="en-US" sz="3200" dirty="0">
                <a:solidFill>
                  <a:srgbClr val="002060"/>
                </a:solidFill>
              </a:rPr>
              <a:t>How?</a:t>
            </a:r>
          </a:p>
        </p:txBody>
      </p:sp>
      <p:sp>
        <p:nvSpPr>
          <p:cNvPr id="13" name="TextBox 12">
            <a:extLst>
              <a:ext uri="{FF2B5EF4-FFF2-40B4-BE49-F238E27FC236}">
                <a16:creationId xmlns:a16="http://schemas.microsoft.com/office/drawing/2014/main" id="{80BC13B2-679A-92A4-5C8D-CAE5BC14CFAF}"/>
              </a:ext>
            </a:extLst>
          </p:cNvPr>
          <p:cNvSpPr txBox="1"/>
          <p:nvPr/>
        </p:nvSpPr>
        <p:spPr>
          <a:xfrm>
            <a:off x="6449021" y="5955458"/>
            <a:ext cx="1831303" cy="830997"/>
          </a:xfrm>
          <a:prstGeom prst="rect">
            <a:avLst/>
          </a:prstGeom>
          <a:noFill/>
        </p:spPr>
        <p:txBody>
          <a:bodyPr wrap="square" lIns="91440" tIns="45720" rIns="91440" bIns="45720" rtlCol="0" anchor="t">
            <a:spAutoFit/>
          </a:bodyPr>
          <a:lstStyle/>
          <a:p>
            <a:r>
              <a:rPr lang="en-US" sz="1600" dirty="0">
                <a:solidFill>
                  <a:srgbClr val="002060"/>
                </a:solidFill>
              </a:rPr>
              <a:t>Image: BG-5 Form Marion County. Residual</a:t>
            </a:r>
          </a:p>
        </p:txBody>
      </p:sp>
      <p:pic>
        <p:nvPicPr>
          <p:cNvPr id="4" name="Picture 3" descr="A screenshot of a computer screen&#10;&#10;Description automatically generated">
            <a:extLst>
              <a:ext uri="{FF2B5EF4-FFF2-40B4-BE49-F238E27FC236}">
                <a16:creationId xmlns:a16="http://schemas.microsoft.com/office/drawing/2014/main" id="{F7D1B668-011A-8A43-ABFB-42F65EDDE7C6}"/>
              </a:ext>
            </a:extLst>
          </p:cNvPr>
          <p:cNvPicPr>
            <a:picLocks noChangeAspect="1"/>
          </p:cNvPicPr>
          <p:nvPr/>
        </p:nvPicPr>
        <p:blipFill>
          <a:blip r:embed="rId2"/>
          <a:stretch>
            <a:fillRect/>
          </a:stretch>
        </p:blipFill>
        <p:spPr>
          <a:xfrm>
            <a:off x="438572" y="249252"/>
            <a:ext cx="5510838" cy="5967814"/>
          </a:xfrm>
          <a:prstGeom prst="rect">
            <a:avLst/>
          </a:prstGeom>
        </p:spPr>
      </p:pic>
      <p:sp>
        <p:nvSpPr>
          <p:cNvPr id="7" name="Rectangle 6">
            <a:extLst>
              <a:ext uri="{FF2B5EF4-FFF2-40B4-BE49-F238E27FC236}">
                <a16:creationId xmlns:a16="http://schemas.microsoft.com/office/drawing/2014/main" id="{8ABA7428-8FF6-A78D-342E-5429D813CCE1}"/>
              </a:ext>
            </a:extLst>
          </p:cNvPr>
          <p:cNvSpPr/>
          <p:nvPr/>
        </p:nvSpPr>
        <p:spPr>
          <a:xfrm>
            <a:off x="435607" y="243132"/>
            <a:ext cx="5351332" cy="6067348"/>
          </a:xfrm>
          <a:prstGeom prst="rect">
            <a:avLst/>
          </a:prstGeom>
          <a:noFill/>
          <a:ln w="57150">
            <a:solidFill>
              <a:srgbClr val="1026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3209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56724-F0B8-B447-9C30-932DB4A49D6E}"/>
              </a:ext>
            </a:extLst>
          </p:cNvPr>
          <p:cNvSpPr txBox="1"/>
          <p:nvPr/>
        </p:nvSpPr>
        <p:spPr>
          <a:xfrm>
            <a:off x="2953512" y="2340864"/>
            <a:ext cx="5925312" cy="923330"/>
          </a:xfrm>
          <a:prstGeom prst="rect">
            <a:avLst/>
          </a:prstGeom>
          <a:noFill/>
        </p:spPr>
        <p:txBody>
          <a:bodyPr wrap="square" lIns="91440" tIns="45720" rIns="91440" bIns="45720" rtlCol="0" anchor="t">
            <a:spAutoFit/>
          </a:bodyPr>
          <a:lstStyle/>
          <a:p>
            <a:pPr algn="ctr"/>
            <a:r>
              <a:rPr lang="en-US" sz="5400" b="1" dirty="0">
                <a:solidFill>
                  <a:srgbClr val="002060"/>
                </a:solidFill>
              </a:rPr>
              <a:t>Questions?</a:t>
            </a:r>
            <a:endParaRPr lang="en-US" sz="4400" dirty="0">
              <a:solidFill>
                <a:srgbClr val="002060"/>
              </a:solidFill>
            </a:endParaRPr>
          </a:p>
        </p:txBody>
      </p:sp>
      <p:pic>
        <p:nvPicPr>
          <p:cNvPr id="4" name="Picture 6" descr="120730 paid stamp - Schwartz &amp;amp; Schwartz Personal Injury &amp;amp; Criminal Lawyers">
            <a:extLst>
              <a:ext uri="{FF2B5EF4-FFF2-40B4-BE49-F238E27FC236}">
                <a16:creationId xmlns:a16="http://schemas.microsoft.com/office/drawing/2014/main" id="{4C5112F2-63AE-5D6C-CB02-AC18327C9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019" y="396171"/>
            <a:ext cx="1878606" cy="20307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DA Approved Stamp. Wooden Round Stamper and Stamp with Text FDA Approved  on White Background. 3d Illustration. Rubber Stamp. Stock Illustration -  Illustration of stamp, symbol: 180028433">
            <a:extLst>
              <a:ext uri="{FF2B5EF4-FFF2-40B4-BE49-F238E27FC236}">
                <a16:creationId xmlns:a16="http://schemas.microsoft.com/office/drawing/2014/main" id="{F2823523-7C88-24ED-DD11-356AAA0CF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8" y="645594"/>
            <a:ext cx="2395057" cy="178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9027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1645920" y="941832"/>
            <a:ext cx="10210800" cy="1488891"/>
          </a:xfrm>
        </p:spPr>
        <p:txBody>
          <a:bodyPr anchor="t">
            <a:normAutofit fontScale="90000"/>
          </a:bodyPr>
          <a:lstStyle/>
          <a:p>
            <a:r>
              <a:rPr lang="en-US" sz="5400" dirty="0"/>
              <a:t>Thank you KSPMA for your interest and participation!</a:t>
            </a:r>
            <a:br>
              <a:rPr lang="en-US" sz="4400" dirty="0"/>
            </a:br>
            <a:endParaRPr lang="en-US" sz="2800" dirty="0"/>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179320" y="2707924"/>
            <a:ext cx="9144000" cy="2133599"/>
          </a:xfrm>
        </p:spPr>
        <p:txBody>
          <a:bodyPr>
            <a:normAutofit/>
          </a:bodyPr>
          <a:lstStyle/>
          <a:p>
            <a:r>
              <a:rPr lang="en-US" dirty="0">
                <a:solidFill>
                  <a:srgbClr val="002060"/>
                </a:solidFill>
              </a:rPr>
              <a:t>Kentucky Department of Education (KDE)</a:t>
            </a:r>
          </a:p>
          <a:p>
            <a:r>
              <a:rPr lang="en-US" dirty="0">
                <a:solidFill>
                  <a:srgbClr val="002060"/>
                </a:solidFill>
              </a:rPr>
              <a:t>Office of Finance and Operations (OFO)</a:t>
            </a:r>
          </a:p>
          <a:p>
            <a:r>
              <a:rPr lang="en-US" dirty="0">
                <a:solidFill>
                  <a:srgbClr val="002060"/>
                </a:solidFill>
              </a:rPr>
              <a:t>Division of District Support (DDS)</a:t>
            </a:r>
          </a:p>
          <a:p>
            <a:r>
              <a:rPr lang="en-US" dirty="0">
                <a:solidFill>
                  <a:srgbClr val="002060"/>
                </a:solidFill>
              </a:rPr>
              <a:t>District Facilities Branch (DFB)</a:t>
            </a:r>
          </a:p>
        </p:txBody>
      </p:sp>
      <p:sp>
        <p:nvSpPr>
          <p:cNvPr id="4" name="Subtitle 2">
            <a:extLst>
              <a:ext uri="{FF2B5EF4-FFF2-40B4-BE49-F238E27FC236}">
                <a16:creationId xmlns:a16="http://schemas.microsoft.com/office/drawing/2014/main" id="{F3E465F9-A9D6-4556-981A-D34F2AE49706}"/>
              </a:ext>
            </a:extLst>
          </p:cNvPr>
          <p:cNvSpPr txBox="1">
            <a:spLocks/>
          </p:cNvSpPr>
          <p:nvPr/>
        </p:nvSpPr>
        <p:spPr>
          <a:xfrm>
            <a:off x="2296160" y="4841523"/>
            <a:ext cx="9144000" cy="42633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778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02649"/>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02649"/>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02649"/>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002060"/>
                </a:solidFill>
              </a:rPr>
              <a:t>March 18, 2025 </a:t>
            </a:r>
          </a:p>
        </p:txBody>
      </p:sp>
    </p:spTree>
    <p:extLst>
      <p:ext uri="{BB962C8B-B14F-4D97-AF65-F5344CB8AC3E}">
        <p14:creationId xmlns:p14="http://schemas.microsoft.com/office/powerpoint/2010/main" val="1608087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5B0FF-B2AB-4606-83E3-CC348A471BBB}"/>
              </a:ext>
            </a:extLst>
          </p:cNvPr>
          <p:cNvSpPr>
            <a:spLocks noGrp="1"/>
          </p:cNvSpPr>
          <p:nvPr>
            <p:ph type="title"/>
          </p:nvPr>
        </p:nvSpPr>
        <p:spPr>
          <a:xfrm>
            <a:off x="838200" y="475488"/>
            <a:ext cx="10515600" cy="1053254"/>
          </a:xfrm>
        </p:spPr>
        <p:txBody>
          <a:bodyPr/>
          <a:lstStyle/>
          <a:p>
            <a:r>
              <a:rPr lang="en-US" dirty="0">
                <a:solidFill>
                  <a:srgbClr val="002060"/>
                </a:solidFill>
              </a:rPr>
              <a:t>Presentation Summary </a:t>
            </a:r>
          </a:p>
        </p:txBody>
      </p:sp>
      <p:sp>
        <p:nvSpPr>
          <p:cNvPr id="3" name="Content Placeholder 2">
            <a:extLst>
              <a:ext uri="{FF2B5EF4-FFF2-40B4-BE49-F238E27FC236}">
                <a16:creationId xmlns:a16="http://schemas.microsoft.com/office/drawing/2014/main" id="{EDE3305C-50AD-4EB7-8318-1175863DDE34}"/>
              </a:ext>
            </a:extLst>
          </p:cNvPr>
          <p:cNvSpPr>
            <a:spLocks noGrp="1"/>
          </p:cNvSpPr>
          <p:nvPr>
            <p:ph idx="1"/>
          </p:nvPr>
        </p:nvSpPr>
        <p:spPr>
          <a:xfrm>
            <a:off x="838200" y="1600200"/>
            <a:ext cx="10205531" cy="4014216"/>
          </a:xfrm>
        </p:spPr>
        <p:txBody>
          <a:bodyPr vert="horz" lIns="91440" tIns="45720" rIns="91440" bIns="45720" rtlCol="0" anchor="t">
            <a:normAutofit/>
          </a:bodyPr>
          <a:lstStyle/>
          <a:p>
            <a:r>
              <a:rPr lang="en-US" dirty="0">
                <a:solidFill>
                  <a:srgbClr val="002060"/>
                </a:solidFill>
              </a:rPr>
              <a:t>FACPAC 101 – Getting Started, General Information</a:t>
            </a:r>
          </a:p>
          <a:p>
            <a:r>
              <a:rPr lang="en-US" dirty="0">
                <a:solidFill>
                  <a:srgbClr val="002060"/>
                </a:solidFill>
              </a:rPr>
              <a:t>Initial BG-1 (and revisions)</a:t>
            </a:r>
          </a:p>
          <a:p>
            <a:r>
              <a:rPr lang="en-US" dirty="0">
                <a:solidFill>
                  <a:srgbClr val="002060"/>
                </a:solidFill>
              </a:rPr>
              <a:t>BG-2</a:t>
            </a:r>
          </a:p>
          <a:p>
            <a:r>
              <a:rPr lang="en-US" dirty="0">
                <a:solidFill>
                  <a:srgbClr val="002060"/>
                </a:solidFill>
              </a:rPr>
              <a:t>BG-3</a:t>
            </a:r>
          </a:p>
          <a:p>
            <a:r>
              <a:rPr lang="en-US" dirty="0">
                <a:solidFill>
                  <a:srgbClr val="002060"/>
                </a:solidFill>
              </a:rPr>
              <a:t>BG-4</a:t>
            </a:r>
          </a:p>
          <a:p>
            <a:r>
              <a:rPr lang="en-US" dirty="0">
                <a:solidFill>
                  <a:srgbClr val="002060"/>
                </a:solidFill>
              </a:rPr>
              <a:t>BG-5</a:t>
            </a:r>
          </a:p>
          <a:p>
            <a:endParaRPr lang="en-US" dirty="0"/>
          </a:p>
        </p:txBody>
      </p:sp>
    </p:spTree>
    <p:extLst>
      <p:ext uri="{BB962C8B-B14F-4D97-AF65-F5344CB8AC3E}">
        <p14:creationId xmlns:p14="http://schemas.microsoft.com/office/powerpoint/2010/main" val="3002224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8A7B-0AD3-3729-69DD-E5419CCE7FED}"/>
              </a:ext>
            </a:extLst>
          </p:cNvPr>
          <p:cNvSpPr>
            <a:spLocks noGrp="1"/>
          </p:cNvSpPr>
          <p:nvPr>
            <p:ph type="title"/>
          </p:nvPr>
        </p:nvSpPr>
        <p:spPr/>
        <p:txBody>
          <a:bodyPr/>
          <a:lstStyle/>
          <a:p>
            <a:r>
              <a:rPr lang="en-US" b="1" dirty="0">
                <a:solidFill>
                  <a:srgbClr val="002060"/>
                </a:solidFill>
              </a:rPr>
              <a:t>FACPAC 101 </a:t>
            </a:r>
            <a:br>
              <a:rPr lang="en-US" b="1" dirty="0">
                <a:solidFill>
                  <a:srgbClr val="002060"/>
                </a:solidFill>
              </a:rPr>
            </a:br>
            <a:r>
              <a:rPr lang="en-US" sz="4000" b="1" dirty="0">
                <a:solidFill>
                  <a:srgbClr val="002060"/>
                </a:solidFill>
              </a:rPr>
              <a:t>(</a:t>
            </a:r>
            <a:r>
              <a:rPr lang="en-US" sz="4000" b="1" u="sng" dirty="0">
                <a:solidFill>
                  <a:srgbClr val="002060"/>
                </a:solidFill>
              </a:rPr>
              <a:t>FAC</a:t>
            </a:r>
            <a:r>
              <a:rPr lang="en-US" sz="4000" dirty="0">
                <a:solidFill>
                  <a:srgbClr val="002060"/>
                </a:solidFill>
              </a:rPr>
              <a:t>ilities </a:t>
            </a:r>
            <a:r>
              <a:rPr lang="en-US" sz="4000" b="1" u="sng" dirty="0">
                <a:solidFill>
                  <a:srgbClr val="002060"/>
                </a:solidFill>
              </a:rPr>
              <a:t>P</a:t>
            </a:r>
            <a:r>
              <a:rPr lang="en-US" sz="4000" dirty="0">
                <a:solidFill>
                  <a:srgbClr val="002060"/>
                </a:solidFill>
              </a:rPr>
              <a:t>lanning </a:t>
            </a:r>
            <a:r>
              <a:rPr lang="en-US" sz="4000" b="1" u="sng" dirty="0">
                <a:solidFill>
                  <a:srgbClr val="002060"/>
                </a:solidFill>
              </a:rPr>
              <a:t>A</a:t>
            </a:r>
            <a:r>
              <a:rPr lang="en-US" sz="4000" dirty="0">
                <a:solidFill>
                  <a:srgbClr val="002060"/>
                </a:solidFill>
              </a:rPr>
              <a:t>nd </a:t>
            </a:r>
            <a:r>
              <a:rPr lang="en-US" sz="4000" b="1" u="sng" dirty="0">
                <a:solidFill>
                  <a:srgbClr val="002060"/>
                </a:solidFill>
              </a:rPr>
              <a:t>C</a:t>
            </a:r>
            <a:r>
              <a:rPr lang="en-US" sz="4000" dirty="0">
                <a:solidFill>
                  <a:srgbClr val="002060"/>
                </a:solidFill>
              </a:rPr>
              <a:t>onstruction)</a:t>
            </a:r>
          </a:p>
        </p:txBody>
      </p:sp>
      <p:sp>
        <p:nvSpPr>
          <p:cNvPr id="3" name="Text Placeholder 2">
            <a:extLst>
              <a:ext uri="{FF2B5EF4-FFF2-40B4-BE49-F238E27FC236}">
                <a16:creationId xmlns:a16="http://schemas.microsoft.com/office/drawing/2014/main" id="{C4516CD2-3114-609B-6954-388C2591DBFA}"/>
              </a:ext>
            </a:extLst>
          </p:cNvPr>
          <p:cNvSpPr>
            <a:spLocks noGrp="1"/>
          </p:cNvSpPr>
          <p:nvPr>
            <p:ph type="body" idx="1"/>
          </p:nvPr>
        </p:nvSpPr>
        <p:spPr>
          <a:xfrm>
            <a:off x="831850" y="4571102"/>
            <a:ext cx="10515600" cy="2014307"/>
          </a:xfrm>
        </p:spPr>
        <p:txBody>
          <a:bodyPr vert="horz" lIns="91440" tIns="45720" rIns="91440" bIns="45720" rtlCol="0" anchor="t">
            <a:normAutofit/>
          </a:bodyPr>
          <a:lstStyle/>
          <a:p>
            <a:r>
              <a:rPr lang="en-US" dirty="0"/>
              <a:t>Defining FACPAC and other points of interest</a:t>
            </a:r>
          </a:p>
          <a:p>
            <a:r>
              <a:rPr lang="en-US" dirty="0"/>
              <a:t>FACPAC Homepage – User Guide</a:t>
            </a:r>
          </a:p>
          <a:p>
            <a:r>
              <a:rPr lang="en-US" dirty="0"/>
              <a:t>FACPAC Homepage – FACPAC Support</a:t>
            </a:r>
          </a:p>
          <a:p>
            <a:r>
              <a:rPr lang="en-US" dirty="0"/>
              <a:t>FACPAC Homepage – Create Project - BG Project (Form)</a:t>
            </a:r>
          </a:p>
        </p:txBody>
      </p:sp>
    </p:spTree>
    <p:extLst>
      <p:ext uri="{BB962C8B-B14F-4D97-AF65-F5344CB8AC3E}">
        <p14:creationId xmlns:p14="http://schemas.microsoft.com/office/powerpoint/2010/main" val="1707594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potx" id="{04ED75E9-8D58-41D2-9CF6-323636BE50B7}" vid="{843C60AB-BB62-4D3F-B875-5488F5C0D8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F503EDB72D3F1B41ABF6D87AAEFE693A" ma:contentTypeVersion="28" ma:contentTypeDescription="" ma:contentTypeScope="" ma:versionID="4656e771591f1ff3673f5680e9ffb6ee">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6f38eb1e008c7a035d2df6072afc5d61"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Gilbert, John - Division of District Support</DisplayName>
        <AccountId>14</AccountId>
        <AccountType/>
      </UserInfo>
    </SharedWithUsers>
    <Accessibility_x0020_Office xmlns="3a62de7d-ba57-4f43-9dae-9623ba637be0">OFO - Office of Finance and Operations</Accessibility_x0020_Office>
    <Accessibility_x0020_Audit_x0020_Status xmlns="3a62de7d-ba57-4f43-9dae-9623ba637be0" xsi:nil="true"/>
    <Accessibility_x0020_Audience xmlns="3a62de7d-ba57-4f43-9dae-9623ba637be0" xsi:nil="true"/>
    <Accessibility_x0020_Status xmlns="3a62de7d-ba57-4f43-9dae-9623ba637be0" xsi:nil="true"/>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2025-04-16T04:00:00+00:00</Publication_x0020_Date>
    <Audience1 xmlns="3a62de7d-ba57-4f43-9dae-9623ba637be0"/>
    <_dlc_DocId xmlns="3a62de7d-ba57-4f43-9dae-9623ba637be0">KYED-258-992</_dlc_DocId>
    <_dlc_DocIdUrl xmlns="3a62de7d-ba57-4f43-9dae-9623ba637be0">
      <Url>https://www.education.ky.gov/districts/fac/_layouts/15/DocIdRedir.aspx?ID=KYED-258-992</Url>
      <Description>KYED-258-992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4F04705-49A9-4FBF-BA53-C2CA9157CBA6}"/>
</file>

<file path=customXml/itemProps2.xml><?xml version="1.0" encoding="utf-8"?>
<ds:datastoreItem xmlns:ds="http://schemas.openxmlformats.org/officeDocument/2006/customXml" ds:itemID="{C70D4522-EDD2-4326-BD38-D65ABD3DF72F}">
  <ds:schemaRefs>
    <ds:schemaRef ds:uri="95d509b0-d664-4809-bbee-e19053cbd95c"/>
    <ds:schemaRef ds:uri="f82b35d9-75cc-4d5e-a891-9de0309f3a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4.xml><?xml version="1.0" encoding="utf-8"?>
<ds:datastoreItem xmlns:ds="http://schemas.openxmlformats.org/officeDocument/2006/customXml" ds:itemID="{405DD7BB-E6F4-4893-B18B-13AF83745BDE}"/>
</file>

<file path=docProps/app.xml><?xml version="1.0" encoding="utf-8"?>
<Properties xmlns="http://schemas.openxmlformats.org/officeDocument/2006/extended-properties" xmlns:vt="http://schemas.openxmlformats.org/officeDocument/2006/docPropsVTypes">
  <Template>KDE PowerPoint Template 2021</Template>
  <TotalTime>2829</TotalTime>
  <Words>4652</Words>
  <Application>Microsoft Office PowerPoint</Application>
  <PresentationFormat>Widescreen</PresentationFormat>
  <Paragraphs>670</Paragraphs>
  <Slides>77</Slides>
  <Notes>35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77</vt:i4>
      </vt:variant>
    </vt:vector>
  </HeadingPairs>
  <TitlesOfParts>
    <vt:vector size="87" baseType="lpstr">
      <vt:lpstr>Aptos</vt:lpstr>
      <vt:lpstr>Arial</vt:lpstr>
      <vt:lpstr>Calibri</vt:lpstr>
      <vt:lpstr>Courier New</vt:lpstr>
      <vt:lpstr>Franklin Gothic Book</vt:lpstr>
      <vt:lpstr>Franklin Gothic Medium</vt:lpstr>
      <vt:lpstr>Times New Roman</vt:lpstr>
      <vt:lpstr>Wingdings</vt:lpstr>
      <vt:lpstr>Office Theme</vt:lpstr>
      <vt:lpstr>1_Office Theme</vt:lpstr>
      <vt:lpstr>BG (Building &amp; Grounds) Forms 1-5   </vt:lpstr>
      <vt:lpstr>Introductions</vt:lpstr>
      <vt:lpstr>Kentucky Department of Education (KDE)</vt:lpstr>
      <vt:lpstr>Office of Finance and Operations (OFO)</vt:lpstr>
      <vt:lpstr>District Facilities Branch (DFB) Part 1</vt:lpstr>
      <vt:lpstr>District Facilities Branch (DFB) Part 2</vt:lpstr>
      <vt:lpstr>District Facilities Branch DFB Part 3</vt:lpstr>
      <vt:lpstr>Presentation Summary </vt:lpstr>
      <vt:lpstr>FACPAC 101  (FACilities Planning And Construction)</vt:lpstr>
      <vt:lpstr>Defining FACPAC (and other acronymic definers)</vt:lpstr>
      <vt:lpstr>Defining FACPAC (other points of interest) </vt:lpstr>
      <vt:lpstr>Defining FACPAC (other points of interest continued) </vt:lpstr>
      <vt:lpstr>FACPAC Homepage - User Guide</vt:lpstr>
      <vt:lpstr>FACPAC Homepage – FACPAC Support</vt:lpstr>
      <vt:lpstr>My Document Submissions - Upload Documents</vt:lpstr>
      <vt:lpstr>FACPAC Homepage - Create Project</vt:lpstr>
      <vt:lpstr> Each project created is identified by the BG number and the title.   Title is generic at the time it is created "New Project YYYMMDDTTTTSS."  CHANGE TITLE TO DESCRIBE THE PROJECT.  BG number is automated.  Project Type provides two choices: Construction Property  Third Party Group Add/Remove primary vendor assisting with design / construction</vt:lpstr>
      <vt:lpstr> Each project created is identified by the BG number and the title.   Title is generic at the time it is created "New Project YYYMMDDTTTTSS."  CHANGE TITLE TO DESCRIBE THE PROJECT.  BG number is automated.  Project Type provides two choices: Construction Property  Third Party Group Add/Remove primary vendor assisting with design / construction</vt:lpstr>
      <vt:lpstr> Each project created is identified by the BG number and the title.   Title is generic at the time it is created "New Project YYYMMDDTTTTSS."  CHANGE TITLE TO DESCRIBE THE PROJECT.  BG number is automated.  Project Type provides two choices: Construction Property  Third Party Group Add/Remove primary vendor assisting with design / construction</vt:lpstr>
      <vt:lpstr> Each project created is identified by the BG number and the title.   Title is generic at the time it is created "New Project YYYMMDDTTTTSS."  CHANGE TITLE TO DESCRIBE THE PROJECT.  BG number is automated.  Project Type provides two choices: Construction Property  Third Party Group Add/Remove primary vendor assisting with design / construction</vt:lpstr>
      <vt:lpstr> Project Type Breakdown:  Construction Construction Manager General Contractor GESC Cooperative Purchase Property  Site Acquisition Disposition by Sale Disposition by Easement Disposition by Lease Disposition by Sale to Government (Gov’t) Agency </vt:lpstr>
      <vt:lpstr> Each project created is identified by the BG number and the title.   Title is generic at the time it is created "New Project YYYMMDDTTTTSS."  CHANGE TITLE TO DESCRIBE THE PROJECT.  BG number is automated.  Project Type provides two choices: Construction Property  Third Party Group Add/Remove primary vendor assisting with design / construction</vt:lpstr>
      <vt:lpstr>FACPAC Document Attachments</vt:lpstr>
      <vt:lpstr>My Document Submissions - Upload Documents</vt:lpstr>
      <vt:lpstr>Image: “My Document Submissions” Entry Field Display (Example: Fayette County)  Construction type selection for document uploads.</vt:lpstr>
      <vt:lpstr>Image: “My Document Submissions” Entry Field Display (Example: Fayette County)  Property type selection for document uploads.</vt:lpstr>
      <vt:lpstr>Initial BG-1</vt:lpstr>
      <vt:lpstr>Initial BG-1 – Who, What, When...</vt:lpstr>
      <vt:lpstr>Initial BG-1 – ...Where, Why, and...</vt:lpstr>
      <vt:lpstr>Initial BG-1 – How?</vt:lpstr>
      <vt:lpstr>Initial BG-1 – How?</vt:lpstr>
      <vt:lpstr>Initial BG-1 – How?</vt:lpstr>
      <vt:lpstr>Initial BG-1 – How?</vt:lpstr>
      <vt:lpstr>Initial BG-1 – How?</vt:lpstr>
      <vt:lpstr>Initial BG-1 – How?</vt:lpstr>
      <vt:lpstr>Initial BG-1 – How?</vt:lpstr>
      <vt:lpstr>Initial BG-1 – How?</vt:lpstr>
      <vt:lpstr>Initial BG-1 – How?</vt:lpstr>
      <vt:lpstr>Initial BG-1</vt:lpstr>
      <vt:lpstr>Initial BG-1</vt:lpstr>
      <vt:lpstr>Initial BG-1</vt:lpstr>
      <vt:lpstr>Initial BG-1</vt:lpstr>
      <vt:lpstr>Initial BG-1</vt:lpstr>
      <vt:lpstr>Initial BG-1</vt:lpstr>
      <vt:lpstr>BG-2</vt:lpstr>
      <vt:lpstr>BG-2 – Who, What, When...</vt:lpstr>
      <vt:lpstr>BG-2 – ...Where, Why, and...</vt:lpstr>
      <vt:lpstr>BG-2 Form </vt:lpstr>
      <vt:lpstr>BG-2 Form </vt:lpstr>
      <vt:lpstr>BG-2 Form </vt:lpstr>
      <vt:lpstr>BG-2 – How? </vt:lpstr>
      <vt:lpstr>BG-2 – How?</vt:lpstr>
      <vt:lpstr>BG-2 – How?</vt:lpstr>
      <vt:lpstr>PowerPoint Presentation</vt:lpstr>
      <vt:lpstr>PowerPoint Presentation</vt:lpstr>
      <vt:lpstr>BG-3</vt:lpstr>
      <vt:lpstr>PowerPoint Presentation</vt:lpstr>
      <vt:lpstr>PowerPoint Presentation</vt:lpstr>
      <vt:lpstr>PowerPoint Presentation</vt:lpstr>
      <vt:lpstr>PowerPoint Presentation</vt:lpstr>
      <vt:lpstr>PowerPoint Presentation</vt:lpstr>
      <vt:lpstr>PowerPoint Presentation</vt:lpstr>
      <vt:lpstr>BG-4</vt:lpstr>
      <vt:lpstr>PowerPoint Presentation</vt:lpstr>
      <vt:lpstr>PowerPoint Presentation</vt:lpstr>
      <vt:lpstr>PowerPoint Presentation</vt:lpstr>
      <vt:lpstr>PowerPoint Presentation</vt:lpstr>
      <vt:lpstr>PowerPoint Presentation</vt:lpstr>
      <vt:lpstr>BG-5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KSPMA for your interest and participation!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2025-3.18 KSPMA - FACPAC &amp; BG Forms Presentation 3 18 25</dc:title>
  <dc:creator>Wiley, Shara - Division of Budget and Financial Management</dc:creator>
  <cp:lastModifiedBy>Keene, Tanesha - Division of District Support</cp:lastModifiedBy>
  <cp:revision>1417</cp:revision>
  <dcterms:created xsi:type="dcterms:W3CDTF">2021-09-29T16:13:43Z</dcterms:created>
  <dcterms:modified xsi:type="dcterms:W3CDTF">2025-03-11T14:03:55Z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0x0101001BEB557DBE01834EAB47A683706DCD5B00F503EDB72D3F1B41ABF6D87AAEFE693A</vt:lpwstr>
  </property>
  <property fmtid="{D5CDD505-2E9C-101B-9397-08002B2CF9AE}" pid="3" name="MediaServiceImageTags">
    <vt:lpwstr/>
  </property>
  <property fmtid="{D5CDD505-2E9C-101B-9397-08002B2CF9AE}" pid="4" name="MSIP_Label_eb544694-0027-44fa-bee4-2648c0363f9d_Enabled">
    <vt:lpwstr>true</vt:lpwstr>
  </property>
  <property fmtid="{D5CDD505-2E9C-101B-9397-08002B2CF9AE}" pid="5" name="MSIP_Label_eb544694-0027-44fa-bee4-2648c0363f9d_SetDate">
    <vt:lpwstr>2024-06-27T18:26:11Z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9616c351-ec8e-479e-a399-4fa4373090ef</vt:lpwstr>
  </property>
  <property fmtid="{D5CDD505-2E9C-101B-9397-08002B2CF9AE}" pid="10" name="MSIP_Label_eb544694-0027-44fa-bee4-2648c0363f9d_ContentBits">
    <vt:lpwstr>0</vt:lpwstr>
  </property>
  <property fmtid="{D5CDD505-2E9C-101B-9397-08002B2CF9AE}" pid="11" name="_dlc_DocIdItemGuid">
    <vt:lpwstr>f82871d7-39f5-4c44-a9a6-0aeb2ac21ee6</vt:lpwstr>
  </property>
</Properties>
</file>