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diagrams/data1.xml" ContentType="application/vnd.openxmlformats-officedocument.drawingml.diagramData+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layout3.xml" ContentType="application/vnd.openxmlformats-officedocument.drawingml.diagramLayout+xml"/>
  <Override PartName="/ppt/diagrams/quickStyle2.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rawing1.xml" ContentType="application/vnd.ms-office.drawingml.diagramDrawing+xml"/>
  <Override PartName="/ppt/diagrams/drawing2.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2.xml" ContentType="application/vnd.openxmlformats-officedocument.drawingml.diagramLayout+xml"/>
  <Override PartName="/ppt/diagrams/quickStyle3.xml" ContentType="application/vnd.openxmlformats-officedocument.drawingml.diagramStyle+xml"/>
  <Override PartName="/ppt/theme/theme1.xml" ContentType="application/vnd.openxmlformats-officedocument.theme+xml"/>
  <Override PartName="/ppt/diagrams/colors2.xml" ContentType="application/vnd.openxmlformats-officedocument.drawingml.diagramColors+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ppt/authors.xml" ContentType="application/vnd.ms-powerpoint.author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sldIdLst>
    <p:sldId id="256" r:id="rId6"/>
    <p:sldId id="291" r:id="rId7"/>
    <p:sldId id="288" r:id="rId8"/>
    <p:sldId id="273" r:id="rId9"/>
    <p:sldId id="260" r:id="rId10"/>
    <p:sldId id="257" r:id="rId11"/>
    <p:sldId id="258" r:id="rId12"/>
    <p:sldId id="289" r:id="rId13"/>
    <p:sldId id="272" r:id="rId14"/>
    <p:sldId id="271" r:id="rId15"/>
    <p:sldId id="267" r:id="rId16"/>
    <p:sldId id="268" r:id="rId17"/>
    <p:sldId id="269" r:id="rId18"/>
    <p:sldId id="299" r:id="rId19"/>
    <p:sldId id="290" r:id="rId20"/>
    <p:sldId id="292" r:id="rId21"/>
    <p:sldId id="294" r:id="rId22"/>
    <p:sldId id="293" r:id="rId23"/>
    <p:sldId id="295" r:id="rId24"/>
    <p:sldId id="296" r:id="rId25"/>
    <p:sldId id="297" r:id="rId26"/>
    <p:sldId id="298" r:id="rId27"/>
    <p:sldId id="263" r:id="rId28"/>
    <p:sldId id="261" r:id="rId29"/>
    <p:sldId id="262" r:id="rId30"/>
    <p:sldId id="274" r:id="rId31"/>
    <p:sldId id="266" r:id="rId32"/>
    <p:sldId id="259" r:id="rId33"/>
    <p:sldId id="270" r:id="rId34"/>
    <p:sldId id="284" r:id="rId35"/>
    <p:sldId id="28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3359FE-3F21-DD37-8C39-B8B1FBF56728}" name="Stills, Shelby - Division of Communications" initials="SC" userId="S::shelby.stills@education.ky.gov::4c29101b-063f-47ef-86d2-478743c7c45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780"/>
    <a:srgbClr val="1026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43E543-5BA2-495E-23A3-5F63385B55CF}" v="4" dt="2022-01-07T15:21:10.135"/>
    <p1510:client id="{E89E3057-1A9B-469C-9B8B-33FE01476BC2}" v="90" dt="2022-01-07T17:02:04.100"/>
    <p1510:client id="{FA66B371-FE35-489C-896F-D886754A67B7}" v="27" dt="2021-12-09T14:04:45.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03BD8A-DF6A-429F-A26E-8711E28E377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F8F0629-3176-4630-ACCE-A73FD4411255}">
      <dgm:prSet/>
      <dgm:spPr/>
      <dgm:t>
        <a:bodyPr/>
        <a:lstStyle/>
        <a:p>
          <a:r>
            <a:rPr lang="en-US" u="sng"/>
            <a:t>Education State School Nurse Consultant</a:t>
          </a:r>
          <a:r>
            <a:rPr lang="en-US"/>
            <a:t> – provides leadership, consultation and technical assistance to local school districts related to school health services (KRS 156.501)</a:t>
          </a:r>
        </a:p>
      </dgm:t>
    </dgm:pt>
    <dgm:pt modelId="{DCC591A5-D5B1-4FE5-9693-52257A937A40}" type="parTrans" cxnId="{254ECC49-FAFD-4A3D-84F6-4B85ED0D69CE}">
      <dgm:prSet/>
      <dgm:spPr/>
      <dgm:t>
        <a:bodyPr/>
        <a:lstStyle/>
        <a:p>
          <a:endParaRPr lang="en-US"/>
        </a:p>
      </dgm:t>
    </dgm:pt>
    <dgm:pt modelId="{C598C51D-1A42-451B-AC4A-0FDD05835CA6}" type="sibTrans" cxnId="{254ECC49-FAFD-4A3D-84F6-4B85ED0D69CE}">
      <dgm:prSet/>
      <dgm:spPr/>
      <dgm:t>
        <a:bodyPr/>
        <a:lstStyle/>
        <a:p>
          <a:endParaRPr lang="en-US"/>
        </a:p>
      </dgm:t>
    </dgm:pt>
    <dgm:pt modelId="{3F15C153-D5C6-45C7-BE70-CC34CFC5B327}">
      <dgm:prSet/>
      <dgm:spPr/>
      <dgm:t>
        <a:bodyPr/>
        <a:lstStyle/>
        <a:p>
          <a:pPr rtl="0"/>
          <a:r>
            <a:rPr lang="en-US" u="sng"/>
            <a:t>District School Health Coordinator</a:t>
          </a:r>
          <a:r>
            <a:rPr lang="en-US"/>
            <a:t> – works with all school personnel, the local board of education, school council, Kentucky Department of Education, local health </a:t>
          </a:r>
          <a:r>
            <a:rPr lang="en-US">
              <a:latin typeface="Franklin Gothic Medium" panose="020B0603020102020204"/>
            </a:rPr>
            <a:t>department</a:t>
          </a:r>
          <a:r>
            <a:rPr lang="en-US"/>
            <a:t>, Family/Youth Resource Centers (FRYSC),</a:t>
          </a:r>
          <a:r>
            <a:rPr lang="en-US">
              <a:latin typeface="Franklin Gothic Medium" panose="020B0603020102020204"/>
            </a:rPr>
            <a:t> and</a:t>
          </a:r>
          <a:r>
            <a:rPr lang="en-US"/>
            <a:t> parents (702 KAR 1:160, Section 5)</a:t>
          </a:r>
        </a:p>
      </dgm:t>
    </dgm:pt>
    <dgm:pt modelId="{6D174717-40E2-45DF-AA68-15381D6769E3}" type="parTrans" cxnId="{977B2CE8-E1AB-459A-B741-D2E3B5733DD5}">
      <dgm:prSet/>
      <dgm:spPr/>
      <dgm:t>
        <a:bodyPr/>
        <a:lstStyle/>
        <a:p>
          <a:endParaRPr lang="en-US"/>
        </a:p>
      </dgm:t>
    </dgm:pt>
    <dgm:pt modelId="{B05FC610-A23E-47EC-B792-A5B3B95BBAF2}" type="sibTrans" cxnId="{977B2CE8-E1AB-459A-B741-D2E3B5733DD5}">
      <dgm:prSet/>
      <dgm:spPr/>
      <dgm:t>
        <a:bodyPr/>
        <a:lstStyle/>
        <a:p>
          <a:endParaRPr lang="en-US"/>
        </a:p>
      </dgm:t>
    </dgm:pt>
    <dgm:pt modelId="{9F6BE4AC-F824-47FA-9F9B-925A836480FA}">
      <dgm:prSet/>
      <dgm:spPr/>
      <dgm:t>
        <a:bodyPr/>
        <a:lstStyle/>
        <a:p>
          <a:r>
            <a:rPr lang="en-US" u="sng"/>
            <a:t>School Nurses</a:t>
          </a:r>
          <a:r>
            <a:rPr lang="en-US"/>
            <a:t> – must have a current Kentucky license</a:t>
          </a:r>
        </a:p>
      </dgm:t>
    </dgm:pt>
    <dgm:pt modelId="{719FA9C6-44AD-4859-8310-A58F152DE721}" type="parTrans" cxnId="{B78DC7DB-AADF-48A4-A475-B7B25BE5BB76}">
      <dgm:prSet/>
      <dgm:spPr/>
      <dgm:t>
        <a:bodyPr/>
        <a:lstStyle/>
        <a:p>
          <a:endParaRPr lang="en-US"/>
        </a:p>
      </dgm:t>
    </dgm:pt>
    <dgm:pt modelId="{D375A0F2-41D4-424E-AF2B-4509C00A050D}" type="sibTrans" cxnId="{B78DC7DB-AADF-48A4-A475-B7B25BE5BB76}">
      <dgm:prSet/>
      <dgm:spPr/>
      <dgm:t>
        <a:bodyPr/>
        <a:lstStyle/>
        <a:p>
          <a:endParaRPr lang="en-US"/>
        </a:p>
      </dgm:t>
    </dgm:pt>
    <dgm:pt modelId="{C2B2AC70-F7B0-48B0-ADBF-7DA609093E23}">
      <dgm:prSet/>
      <dgm:spPr/>
      <dgm:t>
        <a:bodyPr/>
        <a:lstStyle/>
        <a:p>
          <a:r>
            <a:rPr lang="en-US" u="sng"/>
            <a:t>Unlicensed school personnel</a:t>
          </a:r>
          <a:r>
            <a:rPr lang="en-US"/>
            <a:t> - may be delegated to perform school health services when trained according to KRS 156.502 and 702 KAR 1:260, Section 4 (g)</a:t>
          </a:r>
        </a:p>
      </dgm:t>
    </dgm:pt>
    <dgm:pt modelId="{98E153C9-A665-4F3D-959A-435A102D905F}" type="parTrans" cxnId="{5EAFD44C-33E5-4514-BBC4-BEBDEA18319C}">
      <dgm:prSet/>
      <dgm:spPr/>
      <dgm:t>
        <a:bodyPr/>
        <a:lstStyle/>
        <a:p>
          <a:endParaRPr lang="en-US"/>
        </a:p>
      </dgm:t>
    </dgm:pt>
    <dgm:pt modelId="{26DFEF13-A3F1-4AE2-85DA-A0D1F0EE127F}" type="sibTrans" cxnId="{5EAFD44C-33E5-4514-BBC4-BEBDEA18319C}">
      <dgm:prSet/>
      <dgm:spPr/>
      <dgm:t>
        <a:bodyPr/>
        <a:lstStyle/>
        <a:p>
          <a:endParaRPr lang="en-US"/>
        </a:p>
      </dgm:t>
    </dgm:pt>
    <dgm:pt modelId="{F751CE6F-5C3B-4F7F-A5BC-2DE59CA21A27}" type="pres">
      <dgm:prSet presAssocID="{C003BD8A-DF6A-429F-A26E-8711E28E3771}" presName="linear" presStyleCnt="0">
        <dgm:presLayoutVars>
          <dgm:animLvl val="lvl"/>
          <dgm:resizeHandles val="exact"/>
        </dgm:presLayoutVars>
      </dgm:prSet>
      <dgm:spPr/>
    </dgm:pt>
    <dgm:pt modelId="{AFE216C7-C2DE-433B-A21B-35616DD22687}" type="pres">
      <dgm:prSet presAssocID="{7F8F0629-3176-4630-ACCE-A73FD4411255}" presName="parentText" presStyleLbl="node1" presStyleIdx="0" presStyleCnt="4">
        <dgm:presLayoutVars>
          <dgm:chMax val="0"/>
          <dgm:bulletEnabled val="1"/>
        </dgm:presLayoutVars>
      </dgm:prSet>
      <dgm:spPr/>
    </dgm:pt>
    <dgm:pt modelId="{F7480F96-1B8F-437E-86BC-5085E8F73276}" type="pres">
      <dgm:prSet presAssocID="{C598C51D-1A42-451B-AC4A-0FDD05835CA6}" presName="spacer" presStyleCnt="0"/>
      <dgm:spPr/>
    </dgm:pt>
    <dgm:pt modelId="{9E44D7C7-94A2-461A-A8D5-45B2AD69B0EB}" type="pres">
      <dgm:prSet presAssocID="{3F15C153-D5C6-45C7-BE70-CC34CFC5B327}" presName="parentText" presStyleLbl="node1" presStyleIdx="1" presStyleCnt="4">
        <dgm:presLayoutVars>
          <dgm:chMax val="0"/>
          <dgm:bulletEnabled val="1"/>
        </dgm:presLayoutVars>
      </dgm:prSet>
      <dgm:spPr/>
    </dgm:pt>
    <dgm:pt modelId="{E06D23E9-E948-43E1-AF88-2B0845C662CB}" type="pres">
      <dgm:prSet presAssocID="{B05FC610-A23E-47EC-B792-A5B3B95BBAF2}" presName="spacer" presStyleCnt="0"/>
      <dgm:spPr/>
    </dgm:pt>
    <dgm:pt modelId="{BE2265D0-6DC8-420A-B0A1-8C682F83B158}" type="pres">
      <dgm:prSet presAssocID="{9F6BE4AC-F824-47FA-9F9B-925A836480FA}" presName="parentText" presStyleLbl="node1" presStyleIdx="2" presStyleCnt="4">
        <dgm:presLayoutVars>
          <dgm:chMax val="0"/>
          <dgm:bulletEnabled val="1"/>
        </dgm:presLayoutVars>
      </dgm:prSet>
      <dgm:spPr/>
    </dgm:pt>
    <dgm:pt modelId="{28BA631F-C054-4BD2-A8A2-3D184D786C27}" type="pres">
      <dgm:prSet presAssocID="{D375A0F2-41D4-424E-AF2B-4509C00A050D}" presName="spacer" presStyleCnt="0"/>
      <dgm:spPr/>
    </dgm:pt>
    <dgm:pt modelId="{D9866ACD-E316-40D2-AEF2-D55DE2E7F481}" type="pres">
      <dgm:prSet presAssocID="{C2B2AC70-F7B0-48B0-ADBF-7DA609093E23}" presName="parentText" presStyleLbl="node1" presStyleIdx="3" presStyleCnt="4">
        <dgm:presLayoutVars>
          <dgm:chMax val="0"/>
          <dgm:bulletEnabled val="1"/>
        </dgm:presLayoutVars>
      </dgm:prSet>
      <dgm:spPr/>
    </dgm:pt>
  </dgm:ptLst>
  <dgm:cxnLst>
    <dgm:cxn modelId="{D2FC5927-830D-4537-B49C-65F74EAD5A30}" type="presOf" srcId="{C003BD8A-DF6A-429F-A26E-8711E28E3771}" destId="{F751CE6F-5C3B-4F7F-A5BC-2DE59CA21A27}" srcOrd="0" destOrd="0" presId="urn:microsoft.com/office/officeart/2005/8/layout/vList2"/>
    <dgm:cxn modelId="{94BDB135-DF76-43E2-9905-9205469689A9}" type="presOf" srcId="{7F8F0629-3176-4630-ACCE-A73FD4411255}" destId="{AFE216C7-C2DE-433B-A21B-35616DD22687}" srcOrd="0" destOrd="0" presId="urn:microsoft.com/office/officeart/2005/8/layout/vList2"/>
    <dgm:cxn modelId="{EF9A7C64-8F75-4319-BA4D-CF320F0FB45D}" type="presOf" srcId="{9F6BE4AC-F824-47FA-9F9B-925A836480FA}" destId="{BE2265D0-6DC8-420A-B0A1-8C682F83B158}" srcOrd="0" destOrd="0" presId="urn:microsoft.com/office/officeart/2005/8/layout/vList2"/>
    <dgm:cxn modelId="{8CB1E764-F585-4E7A-86F4-CAFED7063483}" type="presOf" srcId="{3F15C153-D5C6-45C7-BE70-CC34CFC5B327}" destId="{9E44D7C7-94A2-461A-A8D5-45B2AD69B0EB}" srcOrd="0" destOrd="0" presId="urn:microsoft.com/office/officeart/2005/8/layout/vList2"/>
    <dgm:cxn modelId="{254ECC49-FAFD-4A3D-84F6-4B85ED0D69CE}" srcId="{C003BD8A-DF6A-429F-A26E-8711E28E3771}" destId="{7F8F0629-3176-4630-ACCE-A73FD4411255}" srcOrd="0" destOrd="0" parTransId="{DCC591A5-D5B1-4FE5-9693-52257A937A40}" sibTransId="{C598C51D-1A42-451B-AC4A-0FDD05835CA6}"/>
    <dgm:cxn modelId="{5EAFD44C-33E5-4514-BBC4-BEBDEA18319C}" srcId="{C003BD8A-DF6A-429F-A26E-8711E28E3771}" destId="{C2B2AC70-F7B0-48B0-ADBF-7DA609093E23}" srcOrd="3" destOrd="0" parTransId="{98E153C9-A665-4F3D-959A-435A102D905F}" sibTransId="{26DFEF13-A3F1-4AE2-85DA-A0D1F0EE127F}"/>
    <dgm:cxn modelId="{FDBE77D9-DDD0-43B0-B4B4-A8D281BCFA5C}" type="presOf" srcId="{C2B2AC70-F7B0-48B0-ADBF-7DA609093E23}" destId="{D9866ACD-E316-40D2-AEF2-D55DE2E7F481}" srcOrd="0" destOrd="0" presId="urn:microsoft.com/office/officeart/2005/8/layout/vList2"/>
    <dgm:cxn modelId="{B78DC7DB-AADF-48A4-A475-B7B25BE5BB76}" srcId="{C003BD8A-DF6A-429F-A26E-8711E28E3771}" destId="{9F6BE4AC-F824-47FA-9F9B-925A836480FA}" srcOrd="2" destOrd="0" parTransId="{719FA9C6-44AD-4859-8310-A58F152DE721}" sibTransId="{D375A0F2-41D4-424E-AF2B-4509C00A050D}"/>
    <dgm:cxn modelId="{977B2CE8-E1AB-459A-B741-D2E3B5733DD5}" srcId="{C003BD8A-DF6A-429F-A26E-8711E28E3771}" destId="{3F15C153-D5C6-45C7-BE70-CC34CFC5B327}" srcOrd="1" destOrd="0" parTransId="{6D174717-40E2-45DF-AA68-15381D6769E3}" sibTransId="{B05FC610-A23E-47EC-B792-A5B3B95BBAF2}"/>
    <dgm:cxn modelId="{F7DF5436-AE94-4B24-89FD-DA0B2D6DDE2B}" type="presParOf" srcId="{F751CE6F-5C3B-4F7F-A5BC-2DE59CA21A27}" destId="{AFE216C7-C2DE-433B-A21B-35616DD22687}" srcOrd="0" destOrd="0" presId="urn:microsoft.com/office/officeart/2005/8/layout/vList2"/>
    <dgm:cxn modelId="{47C8A721-0A3F-4C91-B4F6-2E96BB7AEDB3}" type="presParOf" srcId="{F751CE6F-5C3B-4F7F-A5BC-2DE59CA21A27}" destId="{F7480F96-1B8F-437E-86BC-5085E8F73276}" srcOrd="1" destOrd="0" presId="urn:microsoft.com/office/officeart/2005/8/layout/vList2"/>
    <dgm:cxn modelId="{3CBCFFF4-D218-4ABA-AC1F-4C8FC31F7B10}" type="presParOf" srcId="{F751CE6F-5C3B-4F7F-A5BC-2DE59CA21A27}" destId="{9E44D7C7-94A2-461A-A8D5-45B2AD69B0EB}" srcOrd="2" destOrd="0" presId="urn:microsoft.com/office/officeart/2005/8/layout/vList2"/>
    <dgm:cxn modelId="{0CBDCDED-4CDF-4641-972A-FBD3D05E7D1C}" type="presParOf" srcId="{F751CE6F-5C3B-4F7F-A5BC-2DE59CA21A27}" destId="{E06D23E9-E948-43E1-AF88-2B0845C662CB}" srcOrd="3" destOrd="0" presId="urn:microsoft.com/office/officeart/2005/8/layout/vList2"/>
    <dgm:cxn modelId="{B336E133-9191-48FC-B59B-1711DDDFF5CF}" type="presParOf" srcId="{F751CE6F-5C3B-4F7F-A5BC-2DE59CA21A27}" destId="{BE2265D0-6DC8-420A-B0A1-8C682F83B158}" srcOrd="4" destOrd="0" presId="urn:microsoft.com/office/officeart/2005/8/layout/vList2"/>
    <dgm:cxn modelId="{6D652FB3-D07E-4668-933E-6F0DFB844D0F}" type="presParOf" srcId="{F751CE6F-5C3B-4F7F-A5BC-2DE59CA21A27}" destId="{28BA631F-C054-4BD2-A8A2-3D184D786C27}" srcOrd="5" destOrd="0" presId="urn:microsoft.com/office/officeart/2005/8/layout/vList2"/>
    <dgm:cxn modelId="{C80FBEFA-C7B5-445F-BA9E-B93882E6E715}" type="presParOf" srcId="{F751CE6F-5C3B-4F7F-A5BC-2DE59CA21A27}" destId="{D9866ACD-E316-40D2-AEF2-D55DE2E7F48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A77EF4-A1B2-463E-ACF6-C05D5498435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BFD6455-A3D9-43A4-93E0-AB23C52DCF63}">
      <dgm:prSet/>
      <dgm:spPr/>
      <dgm:t>
        <a:bodyPr/>
        <a:lstStyle/>
        <a:p>
          <a:r>
            <a:rPr lang="en-US"/>
            <a:t>School nursing is different from other nursing specialties. The most prominent difference is the independent nature of the work. </a:t>
          </a:r>
        </a:p>
      </dgm:t>
    </dgm:pt>
    <dgm:pt modelId="{BAED0D97-1371-4304-BF29-3CA48D0B59DF}" type="parTrans" cxnId="{F55991E8-BAEC-483F-9D09-04D485341990}">
      <dgm:prSet/>
      <dgm:spPr/>
      <dgm:t>
        <a:bodyPr/>
        <a:lstStyle/>
        <a:p>
          <a:endParaRPr lang="en-US"/>
        </a:p>
      </dgm:t>
    </dgm:pt>
    <dgm:pt modelId="{1F31B44A-35C0-48F5-A7B0-B2D9562F4897}" type="sibTrans" cxnId="{F55991E8-BAEC-483F-9D09-04D485341990}">
      <dgm:prSet/>
      <dgm:spPr/>
      <dgm:t>
        <a:bodyPr/>
        <a:lstStyle/>
        <a:p>
          <a:endParaRPr lang="en-US"/>
        </a:p>
      </dgm:t>
    </dgm:pt>
    <dgm:pt modelId="{9173F18F-7AFB-4D4D-B9BD-704B2587E042}">
      <dgm:prSet/>
      <dgm:spPr/>
      <dgm:t>
        <a:bodyPr/>
        <a:lstStyle/>
        <a:p>
          <a:r>
            <a:rPr lang="en-US"/>
            <a:t>As the only health professional in a world of educators, the school nurse is in a position of either being highly valued and regarded for her unique interdisciplinary role or under-utilized and misunderstood because she does not function in quite the same way as an educator. </a:t>
          </a:r>
        </a:p>
      </dgm:t>
    </dgm:pt>
    <dgm:pt modelId="{1AEA6C39-3623-4D54-9138-C0098DB6BC4E}" type="parTrans" cxnId="{31F98175-51A1-4DC4-9189-AA3FBE2FF73D}">
      <dgm:prSet/>
      <dgm:spPr/>
      <dgm:t>
        <a:bodyPr/>
        <a:lstStyle/>
        <a:p>
          <a:endParaRPr lang="en-US"/>
        </a:p>
      </dgm:t>
    </dgm:pt>
    <dgm:pt modelId="{F70CF21E-048A-48EA-96AD-1D8490525504}" type="sibTrans" cxnId="{31F98175-51A1-4DC4-9189-AA3FBE2FF73D}">
      <dgm:prSet/>
      <dgm:spPr/>
      <dgm:t>
        <a:bodyPr/>
        <a:lstStyle/>
        <a:p>
          <a:endParaRPr lang="en-US"/>
        </a:p>
      </dgm:t>
    </dgm:pt>
    <dgm:pt modelId="{E8B16C88-239E-47A7-AD36-E4F723FF08E4}" type="pres">
      <dgm:prSet presAssocID="{61A77EF4-A1B2-463E-ACF6-C05D5498435A}" presName="linear" presStyleCnt="0">
        <dgm:presLayoutVars>
          <dgm:animLvl val="lvl"/>
          <dgm:resizeHandles val="exact"/>
        </dgm:presLayoutVars>
      </dgm:prSet>
      <dgm:spPr/>
    </dgm:pt>
    <dgm:pt modelId="{82B22144-EA29-4AE8-99AF-EA35B21CD7C7}" type="pres">
      <dgm:prSet presAssocID="{3BFD6455-A3D9-43A4-93E0-AB23C52DCF63}" presName="parentText" presStyleLbl="node1" presStyleIdx="0" presStyleCnt="2">
        <dgm:presLayoutVars>
          <dgm:chMax val="0"/>
          <dgm:bulletEnabled val="1"/>
        </dgm:presLayoutVars>
      </dgm:prSet>
      <dgm:spPr/>
    </dgm:pt>
    <dgm:pt modelId="{91F5184C-C384-4C2E-8CB1-814F5F49C3B9}" type="pres">
      <dgm:prSet presAssocID="{1F31B44A-35C0-48F5-A7B0-B2D9562F4897}" presName="spacer" presStyleCnt="0"/>
      <dgm:spPr/>
    </dgm:pt>
    <dgm:pt modelId="{9B64CCAF-3476-4F97-9985-B54FB80D14EF}" type="pres">
      <dgm:prSet presAssocID="{9173F18F-7AFB-4D4D-B9BD-704B2587E042}" presName="parentText" presStyleLbl="node1" presStyleIdx="1" presStyleCnt="2">
        <dgm:presLayoutVars>
          <dgm:chMax val="0"/>
          <dgm:bulletEnabled val="1"/>
        </dgm:presLayoutVars>
      </dgm:prSet>
      <dgm:spPr/>
    </dgm:pt>
  </dgm:ptLst>
  <dgm:cxnLst>
    <dgm:cxn modelId="{595A491C-8908-4C76-8D48-79441AF9C515}" type="presOf" srcId="{61A77EF4-A1B2-463E-ACF6-C05D5498435A}" destId="{E8B16C88-239E-47A7-AD36-E4F723FF08E4}" srcOrd="0" destOrd="0" presId="urn:microsoft.com/office/officeart/2005/8/layout/vList2"/>
    <dgm:cxn modelId="{5F487E1D-C140-412C-A80D-71426307D890}" type="presOf" srcId="{3BFD6455-A3D9-43A4-93E0-AB23C52DCF63}" destId="{82B22144-EA29-4AE8-99AF-EA35B21CD7C7}" srcOrd="0" destOrd="0" presId="urn:microsoft.com/office/officeart/2005/8/layout/vList2"/>
    <dgm:cxn modelId="{18182775-70AE-483B-95E6-C2B40501525A}" type="presOf" srcId="{9173F18F-7AFB-4D4D-B9BD-704B2587E042}" destId="{9B64CCAF-3476-4F97-9985-B54FB80D14EF}" srcOrd="0" destOrd="0" presId="urn:microsoft.com/office/officeart/2005/8/layout/vList2"/>
    <dgm:cxn modelId="{31F98175-51A1-4DC4-9189-AA3FBE2FF73D}" srcId="{61A77EF4-A1B2-463E-ACF6-C05D5498435A}" destId="{9173F18F-7AFB-4D4D-B9BD-704B2587E042}" srcOrd="1" destOrd="0" parTransId="{1AEA6C39-3623-4D54-9138-C0098DB6BC4E}" sibTransId="{F70CF21E-048A-48EA-96AD-1D8490525504}"/>
    <dgm:cxn modelId="{F55991E8-BAEC-483F-9D09-04D485341990}" srcId="{61A77EF4-A1B2-463E-ACF6-C05D5498435A}" destId="{3BFD6455-A3D9-43A4-93E0-AB23C52DCF63}" srcOrd="0" destOrd="0" parTransId="{BAED0D97-1371-4304-BF29-3CA48D0B59DF}" sibTransId="{1F31B44A-35C0-48F5-A7B0-B2D9562F4897}"/>
    <dgm:cxn modelId="{4DB83C0F-EC40-45DD-91DB-E5439C8229DE}" type="presParOf" srcId="{E8B16C88-239E-47A7-AD36-E4F723FF08E4}" destId="{82B22144-EA29-4AE8-99AF-EA35B21CD7C7}" srcOrd="0" destOrd="0" presId="urn:microsoft.com/office/officeart/2005/8/layout/vList2"/>
    <dgm:cxn modelId="{321AA8CE-6A76-4F7A-AB1B-2A3E7EFE8F45}" type="presParOf" srcId="{E8B16C88-239E-47A7-AD36-E4F723FF08E4}" destId="{91F5184C-C384-4C2E-8CB1-814F5F49C3B9}" srcOrd="1" destOrd="0" presId="urn:microsoft.com/office/officeart/2005/8/layout/vList2"/>
    <dgm:cxn modelId="{EF624438-6929-40C0-A0E9-C46E0EF236E5}" type="presParOf" srcId="{E8B16C88-239E-47A7-AD36-E4F723FF08E4}" destId="{9B64CCAF-3476-4F97-9985-B54FB80D14E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CE5380-6625-4E9D-A3E8-E667392E7EE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6090372-7635-4596-9610-44E1298FCD06}">
      <dgm:prSet/>
      <dgm:spPr/>
      <dgm:t>
        <a:bodyPr/>
        <a:lstStyle/>
        <a:p>
          <a:pPr rtl="0"/>
          <a:r>
            <a:rPr lang="en-US"/>
            <a:t>The Kentucky Board of Nursing</a:t>
          </a:r>
          <a:r>
            <a:rPr lang="en-US">
              <a:latin typeface="Franklin Gothic Medium" panose="020B0603020102020204"/>
            </a:rPr>
            <a:t> (KBN)</a:t>
          </a:r>
          <a:r>
            <a:rPr lang="en-US"/>
            <a:t> is authorized by Kentucky Revised Statutes (KRS) Chapter 314 to regulate nurses, nursing education and practice, promulgate regulations and to issue advisory opinions on nursing practice, in order to assure that safe and effective nursing care is provided by nurses to the citizens of the Commonwealth.</a:t>
          </a:r>
          <a:r>
            <a:rPr lang="en-US">
              <a:latin typeface="Franklin Gothic Medium" panose="020B0603020102020204"/>
            </a:rPr>
            <a:t> </a:t>
          </a:r>
          <a:endParaRPr lang="en-US"/>
        </a:p>
      </dgm:t>
      <dgm:extLst>
        <a:ext uri="{E40237B7-FDA0-4F09-8148-C483321AD2D9}">
          <dgm14:cNvPr xmlns:dgm14="http://schemas.microsoft.com/office/drawing/2010/diagram" id="0" name="" descr="The Kentucky Board of Nursing is authorized by Kentucky Revised Statutes (KRS) Chapter 314 to regulate nurses, nursing education and practice, promulgate regulations and to issue advisory opinions on nursing practice, in order to assure that safe and effective nursing care is provided by nurses to the citizens of the Commonwealth. &#10;&#10;&#10;"/>
        </a:ext>
      </dgm:extLst>
    </dgm:pt>
    <dgm:pt modelId="{0D379BC8-E7AD-42B9-8A15-B926319A55AD}" type="parTrans" cxnId="{1A3DD28A-F88D-4B82-BC0D-6F75E470CEF9}">
      <dgm:prSet/>
      <dgm:spPr/>
      <dgm:t>
        <a:bodyPr/>
        <a:lstStyle/>
        <a:p>
          <a:endParaRPr lang="en-US"/>
        </a:p>
      </dgm:t>
    </dgm:pt>
    <dgm:pt modelId="{87672215-7124-4735-8EBD-2F0559557167}" type="sibTrans" cxnId="{1A3DD28A-F88D-4B82-BC0D-6F75E470CEF9}">
      <dgm:prSet/>
      <dgm:spPr/>
      <dgm:t>
        <a:bodyPr/>
        <a:lstStyle/>
        <a:p>
          <a:endParaRPr lang="en-US"/>
        </a:p>
      </dgm:t>
    </dgm:pt>
    <dgm:pt modelId="{A9DAD1A5-5343-435B-A266-C4420DF5FB6E}">
      <dgm:prSet/>
      <dgm:spPr/>
      <dgm:t>
        <a:bodyPr/>
        <a:lstStyle/>
        <a:p>
          <a:pPr rtl="0"/>
          <a:r>
            <a:rPr lang="en-US"/>
            <a:t>The</a:t>
          </a:r>
          <a:r>
            <a:rPr lang="en-US">
              <a:latin typeface="Franklin Gothic Medium" panose="020B0603020102020204"/>
            </a:rPr>
            <a:t> KBN</a:t>
          </a:r>
          <a:r>
            <a:rPr lang="en-US"/>
            <a:t> issues advisory opinions as to what constitutes safe nursing practice. As such, an opinion is not a regulation of the Board and does not have the force and effect of law. It is issued as a guide to licensees who wish to engage in safe nursing practice.</a:t>
          </a:r>
        </a:p>
      </dgm:t>
      <dgm:extLst>
        <a:ext uri="{E40237B7-FDA0-4F09-8148-C483321AD2D9}">
          <dgm14:cNvPr xmlns:dgm14="http://schemas.microsoft.com/office/drawing/2010/diagram" id="0" name="" descr="&#10;&#10;The Kentucky Board of Nursing issues advisory opinions as to what constitutes safe nursing practice. As such, an opinion is not a regulation of the Board and does not have the force and effect of law. It is issued as a guide to licensees who wish to engage in safe nursing practice.&#10;"/>
        </a:ext>
      </dgm:extLst>
    </dgm:pt>
    <dgm:pt modelId="{A16D9BB7-E119-4D22-96CD-1F36CFC49B9C}" type="parTrans" cxnId="{7C400A75-C2BD-4055-B8F7-E2CF07506333}">
      <dgm:prSet/>
      <dgm:spPr/>
      <dgm:t>
        <a:bodyPr/>
        <a:lstStyle/>
        <a:p>
          <a:endParaRPr lang="en-US"/>
        </a:p>
      </dgm:t>
    </dgm:pt>
    <dgm:pt modelId="{A754011D-7928-45C9-B212-CEDAF9DB6C43}" type="sibTrans" cxnId="{7C400A75-C2BD-4055-B8F7-E2CF07506333}">
      <dgm:prSet/>
      <dgm:spPr/>
      <dgm:t>
        <a:bodyPr/>
        <a:lstStyle/>
        <a:p>
          <a:endParaRPr lang="en-US"/>
        </a:p>
      </dgm:t>
    </dgm:pt>
    <dgm:pt modelId="{785864F2-DF8D-4626-9F5C-008AC88EEE7F}" type="pres">
      <dgm:prSet presAssocID="{ABCE5380-6625-4E9D-A3E8-E667392E7EE3}" presName="linear" presStyleCnt="0">
        <dgm:presLayoutVars>
          <dgm:animLvl val="lvl"/>
          <dgm:resizeHandles val="exact"/>
        </dgm:presLayoutVars>
      </dgm:prSet>
      <dgm:spPr/>
    </dgm:pt>
    <dgm:pt modelId="{09AFAC91-2BE4-4D40-9BE1-858F03607AD3}" type="pres">
      <dgm:prSet presAssocID="{56090372-7635-4596-9610-44E1298FCD06}" presName="parentText" presStyleLbl="node1" presStyleIdx="0" presStyleCnt="2">
        <dgm:presLayoutVars>
          <dgm:chMax val="0"/>
          <dgm:bulletEnabled val="1"/>
        </dgm:presLayoutVars>
      </dgm:prSet>
      <dgm:spPr/>
    </dgm:pt>
    <dgm:pt modelId="{9FEB23E2-6546-4CD9-A93F-56797F984599}" type="pres">
      <dgm:prSet presAssocID="{87672215-7124-4735-8EBD-2F0559557167}" presName="spacer" presStyleCnt="0"/>
      <dgm:spPr/>
    </dgm:pt>
    <dgm:pt modelId="{6BA9E93E-E4AB-41E8-9F5F-8BE7E696C573}" type="pres">
      <dgm:prSet presAssocID="{A9DAD1A5-5343-435B-A266-C4420DF5FB6E}" presName="parentText" presStyleLbl="node1" presStyleIdx="1" presStyleCnt="2">
        <dgm:presLayoutVars>
          <dgm:chMax val="0"/>
          <dgm:bulletEnabled val="1"/>
        </dgm:presLayoutVars>
      </dgm:prSet>
      <dgm:spPr/>
    </dgm:pt>
  </dgm:ptLst>
  <dgm:cxnLst>
    <dgm:cxn modelId="{08DCCD48-E3E0-4C26-9F91-28DDCF1C91A5}" type="presOf" srcId="{ABCE5380-6625-4E9D-A3E8-E667392E7EE3}" destId="{785864F2-DF8D-4626-9F5C-008AC88EEE7F}" srcOrd="0" destOrd="0" presId="urn:microsoft.com/office/officeart/2005/8/layout/vList2"/>
    <dgm:cxn modelId="{4F17C453-085B-4D98-A465-CB89BBCC7C51}" type="presOf" srcId="{56090372-7635-4596-9610-44E1298FCD06}" destId="{09AFAC91-2BE4-4D40-9BE1-858F03607AD3}" srcOrd="0" destOrd="0" presId="urn:microsoft.com/office/officeart/2005/8/layout/vList2"/>
    <dgm:cxn modelId="{7C400A75-C2BD-4055-B8F7-E2CF07506333}" srcId="{ABCE5380-6625-4E9D-A3E8-E667392E7EE3}" destId="{A9DAD1A5-5343-435B-A266-C4420DF5FB6E}" srcOrd="1" destOrd="0" parTransId="{A16D9BB7-E119-4D22-96CD-1F36CFC49B9C}" sibTransId="{A754011D-7928-45C9-B212-CEDAF9DB6C43}"/>
    <dgm:cxn modelId="{1A3DD28A-F88D-4B82-BC0D-6F75E470CEF9}" srcId="{ABCE5380-6625-4E9D-A3E8-E667392E7EE3}" destId="{56090372-7635-4596-9610-44E1298FCD06}" srcOrd="0" destOrd="0" parTransId="{0D379BC8-E7AD-42B9-8A15-B926319A55AD}" sibTransId="{87672215-7124-4735-8EBD-2F0559557167}"/>
    <dgm:cxn modelId="{734D3DCB-1DE9-4C55-84F8-3BE0290E7832}" type="presOf" srcId="{A9DAD1A5-5343-435B-A266-C4420DF5FB6E}" destId="{6BA9E93E-E4AB-41E8-9F5F-8BE7E696C573}" srcOrd="0" destOrd="0" presId="urn:microsoft.com/office/officeart/2005/8/layout/vList2"/>
    <dgm:cxn modelId="{12FE0F43-B8DD-49C6-A97E-6CD5DD128163}" type="presParOf" srcId="{785864F2-DF8D-4626-9F5C-008AC88EEE7F}" destId="{09AFAC91-2BE4-4D40-9BE1-858F03607AD3}" srcOrd="0" destOrd="0" presId="urn:microsoft.com/office/officeart/2005/8/layout/vList2"/>
    <dgm:cxn modelId="{6D24F37A-1DB6-41E5-B27D-52DC103BE104}" type="presParOf" srcId="{785864F2-DF8D-4626-9F5C-008AC88EEE7F}" destId="{9FEB23E2-6546-4CD9-A93F-56797F984599}" srcOrd="1" destOrd="0" presId="urn:microsoft.com/office/officeart/2005/8/layout/vList2"/>
    <dgm:cxn modelId="{FCA2FC07-FF88-4E2B-BE82-AEA3FD2CBB35}" type="presParOf" srcId="{785864F2-DF8D-4626-9F5C-008AC88EEE7F}" destId="{6BA9E93E-E4AB-41E8-9F5F-8BE7E696C57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7FB337-E4DC-498A-95AD-19E7A5209A9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53B361B-E06D-42BA-B94D-1954480E4C30}">
      <dgm:prSet/>
      <dgm:spPr/>
      <dgm:t>
        <a:bodyPr/>
        <a:lstStyle/>
        <a:p>
          <a:r>
            <a:rPr lang="en-US"/>
            <a:t>Cares for many more students who are medically fragile or who deal with chronic health issues </a:t>
          </a:r>
        </a:p>
      </dgm:t>
      <dgm:extLst>
        <a:ext uri="{E40237B7-FDA0-4F09-8148-C483321AD2D9}">
          <dgm14:cNvPr xmlns:dgm14="http://schemas.microsoft.com/office/drawing/2010/diagram" id="0" name="" descr="Cares for many more students who are medically fragile or who deal with chronic health issues &#10;&#10;"/>
        </a:ext>
      </dgm:extLst>
    </dgm:pt>
    <dgm:pt modelId="{0FE95FE6-74E1-49A2-AE92-7D4641CBD745}" type="parTrans" cxnId="{FA13C85D-48F5-499D-BBAB-C8A5B67B24B8}">
      <dgm:prSet/>
      <dgm:spPr/>
      <dgm:t>
        <a:bodyPr/>
        <a:lstStyle/>
        <a:p>
          <a:endParaRPr lang="en-US"/>
        </a:p>
      </dgm:t>
    </dgm:pt>
    <dgm:pt modelId="{60BF1954-E9C9-4BD9-8542-DEA25E418D29}" type="sibTrans" cxnId="{FA13C85D-48F5-499D-BBAB-C8A5B67B24B8}">
      <dgm:prSet/>
      <dgm:spPr/>
      <dgm:t>
        <a:bodyPr/>
        <a:lstStyle/>
        <a:p>
          <a:endParaRPr lang="en-US"/>
        </a:p>
      </dgm:t>
    </dgm:pt>
    <dgm:pt modelId="{11C5E1FC-B721-402C-A9C3-0864258862C9}">
      <dgm:prSet/>
      <dgm:spPr/>
      <dgm:t>
        <a:bodyPr/>
        <a:lstStyle/>
        <a:p>
          <a:r>
            <a:rPr lang="en-US"/>
            <a:t>Students are coming to school in increasing numbers and with increasingly complex medical problems that require complicated treatments commonly provided by the school nurse (Lineberry &amp; </a:t>
          </a:r>
          <a:r>
            <a:rPr lang="en-US" err="1"/>
            <a:t>Ikes</a:t>
          </a:r>
          <a:r>
            <a:rPr lang="en-US"/>
            <a:t>, 2015)</a:t>
          </a:r>
        </a:p>
      </dgm:t>
    </dgm:pt>
    <dgm:pt modelId="{3492E569-8584-44FC-BFAC-3F13E09BCCBA}" type="parTrans" cxnId="{012E4E25-57C7-438C-8B6C-B876F092910D}">
      <dgm:prSet/>
      <dgm:spPr/>
      <dgm:t>
        <a:bodyPr/>
        <a:lstStyle/>
        <a:p>
          <a:endParaRPr lang="en-US"/>
        </a:p>
      </dgm:t>
    </dgm:pt>
    <dgm:pt modelId="{DE258895-4137-4174-8214-0A97F7CF7F21}" type="sibTrans" cxnId="{012E4E25-57C7-438C-8B6C-B876F092910D}">
      <dgm:prSet/>
      <dgm:spPr/>
      <dgm:t>
        <a:bodyPr/>
        <a:lstStyle/>
        <a:p>
          <a:endParaRPr lang="en-US"/>
        </a:p>
      </dgm:t>
    </dgm:pt>
    <dgm:pt modelId="{C4E68C8B-DC66-4373-AD5E-7E73E8543C4F}" type="pres">
      <dgm:prSet presAssocID="{097FB337-E4DC-498A-95AD-19E7A5209A90}" presName="linear" presStyleCnt="0">
        <dgm:presLayoutVars>
          <dgm:animLvl val="lvl"/>
          <dgm:resizeHandles val="exact"/>
        </dgm:presLayoutVars>
      </dgm:prSet>
      <dgm:spPr/>
    </dgm:pt>
    <dgm:pt modelId="{7E354DC8-E173-4FDD-94CA-7421B8B0C756}" type="pres">
      <dgm:prSet presAssocID="{753B361B-E06D-42BA-B94D-1954480E4C30}" presName="parentText" presStyleLbl="node1" presStyleIdx="0" presStyleCnt="2">
        <dgm:presLayoutVars>
          <dgm:chMax val="0"/>
          <dgm:bulletEnabled val="1"/>
        </dgm:presLayoutVars>
      </dgm:prSet>
      <dgm:spPr/>
    </dgm:pt>
    <dgm:pt modelId="{D489C134-77CE-4D1F-8007-2BFFDD728D23}" type="pres">
      <dgm:prSet presAssocID="{60BF1954-E9C9-4BD9-8542-DEA25E418D29}" presName="spacer" presStyleCnt="0"/>
      <dgm:spPr/>
    </dgm:pt>
    <dgm:pt modelId="{F81A2C96-7C1D-4AA6-8BD6-A298DECCA7E0}" type="pres">
      <dgm:prSet presAssocID="{11C5E1FC-B721-402C-A9C3-0864258862C9}" presName="parentText" presStyleLbl="node1" presStyleIdx="1" presStyleCnt="2">
        <dgm:presLayoutVars>
          <dgm:chMax val="0"/>
          <dgm:bulletEnabled val="1"/>
        </dgm:presLayoutVars>
      </dgm:prSet>
      <dgm:spPr/>
    </dgm:pt>
  </dgm:ptLst>
  <dgm:cxnLst>
    <dgm:cxn modelId="{146C4108-8880-4735-96B5-4A76D687B3AB}" type="presOf" srcId="{097FB337-E4DC-498A-95AD-19E7A5209A90}" destId="{C4E68C8B-DC66-4373-AD5E-7E73E8543C4F}" srcOrd="0" destOrd="0" presId="urn:microsoft.com/office/officeart/2005/8/layout/vList2"/>
    <dgm:cxn modelId="{012E4E25-57C7-438C-8B6C-B876F092910D}" srcId="{097FB337-E4DC-498A-95AD-19E7A5209A90}" destId="{11C5E1FC-B721-402C-A9C3-0864258862C9}" srcOrd="1" destOrd="0" parTransId="{3492E569-8584-44FC-BFAC-3F13E09BCCBA}" sibTransId="{DE258895-4137-4174-8214-0A97F7CF7F21}"/>
    <dgm:cxn modelId="{4691DB3C-D2D7-44A9-9AFF-F4C8BFF45BC9}" type="presOf" srcId="{11C5E1FC-B721-402C-A9C3-0864258862C9}" destId="{F81A2C96-7C1D-4AA6-8BD6-A298DECCA7E0}" srcOrd="0" destOrd="0" presId="urn:microsoft.com/office/officeart/2005/8/layout/vList2"/>
    <dgm:cxn modelId="{FA13C85D-48F5-499D-BBAB-C8A5B67B24B8}" srcId="{097FB337-E4DC-498A-95AD-19E7A5209A90}" destId="{753B361B-E06D-42BA-B94D-1954480E4C30}" srcOrd="0" destOrd="0" parTransId="{0FE95FE6-74E1-49A2-AE92-7D4641CBD745}" sibTransId="{60BF1954-E9C9-4BD9-8542-DEA25E418D29}"/>
    <dgm:cxn modelId="{CB59EDF2-154A-464C-9D94-22F96FCCD3A4}" type="presOf" srcId="{753B361B-E06D-42BA-B94D-1954480E4C30}" destId="{7E354DC8-E173-4FDD-94CA-7421B8B0C756}" srcOrd="0" destOrd="0" presId="urn:microsoft.com/office/officeart/2005/8/layout/vList2"/>
    <dgm:cxn modelId="{C34BA69E-9AA5-4A1A-813F-8B211419862E}" type="presParOf" srcId="{C4E68C8B-DC66-4373-AD5E-7E73E8543C4F}" destId="{7E354DC8-E173-4FDD-94CA-7421B8B0C756}" srcOrd="0" destOrd="0" presId="urn:microsoft.com/office/officeart/2005/8/layout/vList2"/>
    <dgm:cxn modelId="{F2AF7F30-281A-477C-8564-84A3A9D7D675}" type="presParOf" srcId="{C4E68C8B-DC66-4373-AD5E-7E73E8543C4F}" destId="{D489C134-77CE-4D1F-8007-2BFFDD728D23}" srcOrd="1" destOrd="0" presId="urn:microsoft.com/office/officeart/2005/8/layout/vList2"/>
    <dgm:cxn modelId="{7247A692-F8B8-4FFE-8E52-7C49B95C0AAB}" type="presParOf" srcId="{C4E68C8B-DC66-4373-AD5E-7E73E8543C4F}" destId="{F81A2C96-7C1D-4AA6-8BD6-A298DECCA7E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216C7-C2DE-433B-A21B-35616DD22687}">
      <dsp:nvSpPr>
        <dsp:cNvPr id="0" name=""/>
        <dsp:cNvSpPr/>
      </dsp:nvSpPr>
      <dsp:spPr>
        <a:xfrm>
          <a:off x="0" y="524573"/>
          <a:ext cx="6263640" cy="10793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u="sng" kern="1200"/>
            <a:t>Education State School Nurse Consultant</a:t>
          </a:r>
          <a:r>
            <a:rPr lang="en-US" sz="1600" kern="1200"/>
            <a:t> – provides leadership, consultation and technical assistance to local school districts related to school health services (KRS 156.501)</a:t>
          </a:r>
        </a:p>
      </dsp:txBody>
      <dsp:txXfrm>
        <a:off x="52688" y="577261"/>
        <a:ext cx="6158264" cy="973949"/>
      </dsp:txXfrm>
    </dsp:sp>
    <dsp:sp modelId="{9E44D7C7-94A2-461A-A8D5-45B2AD69B0EB}">
      <dsp:nvSpPr>
        <dsp:cNvPr id="0" name=""/>
        <dsp:cNvSpPr/>
      </dsp:nvSpPr>
      <dsp:spPr>
        <a:xfrm>
          <a:off x="0" y="1649978"/>
          <a:ext cx="6263640" cy="107932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u="sng" kern="1200"/>
            <a:t>District School Health Coordinator</a:t>
          </a:r>
          <a:r>
            <a:rPr lang="en-US" sz="1600" kern="1200"/>
            <a:t> – works with all school personnel, the local board of education, school council, Kentucky Department of Education, local health </a:t>
          </a:r>
          <a:r>
            <a:rPr lang="en-US" sz="1600" kern="1200">
              <a:latin typeface="Franklin Gothic Medium" panose="020B0603020102020204"/>
            </a:rPr>
            <a:t>department</a:t>
          </a:r>
          <a:r>
            <a:rPr lang="en-US" sz="1600" kern="1200"/>
            <a:t>, Family/Youth Resource Centers (FRYSC),</a:t>
          </a:r>
          <a:r>
            <a:rPr lang="en-US" sz="1600" kern="1200">
              <a:latin typeface="Franklin Gothic Medium" panose="020B0603020102020204"/>
            </a:rPr>
            <a:t> and</a:t>
          </a:r>
          <a:r>
            <a:rPr lang="en-US" sz="1600" kern="1200"/>
            <a:t> parents (702 KAR 1:160, Section 5)</a:t>
          </a:r>
        </a:p>
      </dsp:txBody>
      <dsp:txXfrm>
        <a:off x="52688" y="1702666"/>
        <a:ext cx="6158264" cy="973949"/>
      </dsp:txXfrm>
    </dsp:sp>
    <dsp:sp modelId="{BE2265D0-6DC8-420A-B0A1-8C682F83B158}">
      <dsp:nvSpPr>
        <dsp:cNvPr id="0" name=""/>
        <dsp:cNvSpPr/>
      </dsp:nvSpPr>
      <dsp:spPr>
        <a:xfrm>
          <a:off x="0" y="2775383"/>
          <a:ext cx="6263640" cy="107932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u="sng" kern="1200"/>
            <a:t>School Nurses</a:t>
          </a:r>
          <a:r>
            <a:rPr lang="en-US" sz="1600" kern="1200"/>
            <a:t> – must have a current Kentucky license</a:t>
          </a:r>
        </a:p>
      </dsp:txBody>
      <dsp:txXfrm>
        <a:off x="52688" y="2828071"/>
        <a:ext cx="6158264" cy="973949"/>
      </dsp:txXfrm>
    </dsp:sp>
    <dsp:sp modelId="{D9866ACD-E316-40D2-AEF2-D55DE2E7F481}">
      <dsp:nvSpPr>
        <dsp:cNvPr id="0" name=""/>
        <dsp:cNvSpPr/>
      </dsp:nvSpPr>
      <dsp:spPr>
        <a:xfrm>
          <a:off x="0" y="3900788"/>
          <a:ext cx="6263640" cy="107932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u="sng" kern="1200"/>
            <a:t>Unlicensed school personnel</a:t>
          </a:r>
          <a:r>
            <a:rPr lang="en-US" sz="1600" kern="1200"/>
            <a:t> - may be delegated to perform school health services when trained according to KRS 156.502 and 702 KAR 1:260, Section 4 (g)</a:t>
          </a:r>
        </a:p>
      </dsp:txBody>
      <dsp:txXfrm>
        <a:off x="52688" y="3953476"/>
        <a:ext cx="6158264" cy="9739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22144-EA29-4AE8-99AF-EA35B21CD7C7}">
      <dsp:nvSpPr>
        <dsp:cNvPr id="0" name=""/>
        <dsp:cNvSpPr/>
      </dsp:nvSpPr>
      <dsp:spPr>
        <a:xfrm>
          <a:off x="0" y="32634"/>
          <a:ext cx="6263640" cy="268514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School nursing is different from other nursing specialties. The most prominent difference is the independent nature of the work. </a:t>
          </a:r>
        </a:p>
      </dsp:txBody>
      <dsp:txXfrm>
        <a:off x="131078" y="163712"/>
        <a:ext cx="6001484" cy="2422993"/>
      </dsp:txXfrm>
    </dsp:sp>
    <dsp:sp modelId="{9B64CCAF-3476-4F97-9985-B54FB80D14EF}">
      <dsp:nvSpPr>
        <dsp:cNvPr id="0" name=""/>
        <dsp:cNvSpPr/>
      </dsp:nvSpPr>
      <dsp:spPr>
        <a:xfrm>
          <a:off x="0" y="2786904"/>
          <a:ext cx="6263640" cy="268514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As the only health professional in a world of educators, the school nurse is in a position of either being highly valued and regarded for her unique interdisciplinary role or under-utilized and misunderstood because she does not function in quite the same way as an educator. </a:t>
          </a:r>
        </a:p>
      </dsp:txBody>
      <dsp:txXfrm>
        <a:off x="131078" y="2917982"/>
        <a:ext cx="6001484" cy="24229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FAC91-2BE4-4D40-9BE1-858F03607AD3}">
      <dsp:nvSpPr>
        <dsp:cNvPr id="0" name=""/>
        <dsp:cNvSpPr/>
      </dsp:nvSpPr>
      <dsp:spPr>
        <a:xfrm>
          <a:off x="0" y="412524"/>
          <a:ext cx="6263640" cy="23095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The Kentucky Board of Nursing</a:t>
          </a:r>
          <a:r>
            <a:rPr lang="en-US" sz="2100" kern="1200">
              <a:latin typeface="Franklin Gothic Medium" panose="020B0603020102020204"/>
            </a:rPr>
            <a:t> (KBN)</a:t>
          </a:r>
          <a:r>
            <a:rPr lang="en-US" sz="2100" kern="1200"/>
            <a:t> is authorized by Kentucky Revised Statutes (KRS) Chapter 314 to regulate nurses, nursing education and practice, promulgate regulations and to issue advisory opinions on nursing practice, in order to assure that safe and effective nursing care is provided by nurses to the citizens of the Commonwealth.</a:t>
          </a:r>
          <a:r>
            <a:rPr lang="en-US" sz="2100" kern="1200">
              <a:latin typeface="Franklin Gothic Medium" panose="020B0603020102020204"/>
            </a:rPr>
            <a:t> </a:t>
          </a:r>
          <a:endParaRPr lang="en-US" sz="2100" kern="1200"/>
        </a:p>
      </dsp:txBody>
      <dsp:txXfrm>
        <a:off x="112744" y="525268"/>
        <a:ext cx="6038152" cy="2084091"/>
      </dsp:txXfrm>
    </dsp:sp>
    <dsp:sp modelId="{6BA9E93E-E4AB-41E8-9F5F-8BE7E696C573}">
      <dsp:nvSpPr>
        <dsp:cNvPr id="0" name=""/>
        <dsp:cNvSpPr/>
      </dsp:nvSpPr>
      <dsp:spPr>
        <a:xfrm>
          <a:off x="0" y="2782584"/>
          <a:ext cx="6263640" cy="230957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The</a:t>
          </a:r>
          <a:r>
            <a:rPr lang="en-US" sz="2100" kern="1200">
              <a:latin typeface="Franklin Gothic Medium" panose="020B0603020102020204"/>
            </a:rPr>
            <a:t> KBN</a:t>
          </a:r>
          <a:r>
            <a:rPr lang="en-US" sz="2100" kern="1200"/>
            <a:t> issues advisory opinions as to what constitutes safe nursing practice. As such, an opinion is not a regulation of the Board and does not have the force and effect of law. It is issued as a guide to licensees who wish to engage in safe nursing practice.</a:t>
          </a:r>
        </a:p>
      </dsp:txBody>
      <dsp:txXfrm>
        <a:off x="112744" y="2895328"/>
        <a:ext cx="6038152" cy="20840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354DC8-E173-4FDD-94CA-7421B8B0C756}">
      <dsp:nvSpPr>
        <dsp:cNvPr id="0" name=""/>
        <dsp:cNvSpPr/>
      </dsp:nvSpPr>
      <dsp:spPr>
        <a:xfrm>
          <a:off x="0" y="40036"/>
          <a:ext cx="6263640" cy="267198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Cares for many more students who are medically fragile or who deal with chronic health issues </a:t>
          </a:r>
        </a:p>
      </dsp:txBody>
      <dsp:txXfrm>
        <a:off x="130436" y="170472"/>
        <a:ext cx="6002768" cy="2411115"/>
      </dsp:txXfrm>
    </dsp:sp>
    <dsp:sp modelId="{F81A2C96-7C1D-4AA6-8BD6-A298DECCA7E0}">
      <dsp:nvSpPr>
        <dsp:cNvPr id="0" name=""/>
        <dsp:cNvSpPr/>
      </dsp:nvSpPr>
      <dsp:spPr>
        <a:xfrm>
          <a:off x="0" y="2792663"/>
          <a:ext cx="6263640" cy="267198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Students are coming to school in increasing numbers and with increasingly complex medical problems that require complicated treatments commonly provided by the school nurse (Lineberry &amp; </a:t>
          </a:r>
          <a:r>
            <a:rPr lang="en-US" sz="2800" kern="1200" err="1"/>
            <a:t>Ikes</a:t>
          </a:r>
          <a:r>
            <a:rPr lang="en-US" sz="2800" kern="1200"/>
            <a:t>, 2015)</a:t>
          </a:r>
        </a:p>
      </dsp:txBody>
      <dsp:txXfrm>
        <a:off x="130436" y="2923099"/>
        <a:ext cx="6002768" cy="24111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1/19/2022</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1/19/2022</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1/19/2022</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1/19/2022</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1/19/2022</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1/19/2022</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1/19/2022</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devpolicy.org/managing-transition-countries-reduced-health-donor-support-20171006/" TargetMode="External"/><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thenursingsiteblog.com/2015/10/todays-nursing-visionaries-is-career-in_13.html"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tobethode.com/school-nurse-bulletin-boards/" TargetMode="External"/><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2" Type="http://schemas.openxmlformats.org/officeDocument/2006/relationships/hyperlink" Target="https://www.nasn.org/advocacy/professional-practice-documents/position-statements/ps-rol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nasn.org/nasn/nasn-resources/professional-topics/scope-standard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kbn.ky.gov/General/Documents/aos30-school-nursing-practice.pdf" TargetMode="External"/><Relationship Id="rId2" Type="http://schemas.openxmlformats.org/officeDocument/2006/relationships/hyperlink" Target="https://www.nasn.org/nasn-resources/professional-topics/framework"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mailto:Michelle.Malicote@education.ky.gov" TargetMode="External"/><Relationship Id="rId2" Type="http://schemas.openxmlformats.org/officeDocument/2006/relationships/hyperlink" Target="mailto:Angela.Mcdonald@education.ky.gov"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evergreenleaf.blogspot.com/2013/04/my-first-blog-award-liebster.html"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hyperlink" Target="https://www.nasn.org/nasn/advocacy/professional-practice-documents/position-statement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1422400" y="533083"/>
            <a:ext cx="10171176" cy="1803717"/>
          </a:xfrm>
        </p:spPr>
        <p:txBody>
          <a:bodyPr/>
          <a:lstStyle/>
          <a:p>
            <a:pPr algn="r"/>
            <a:r>
              <a:rPr lang="en-US"/>
              <a:t>What is School Nursing?</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448560" y="2728278"/>
            <a:ext cx="9144000" cy="1655762"/>
          </a:xfrm>
        </p:spPr>
        <p:txBody>
          <a:bodyPr vert="horz" lIns="91440" tIns="45720" rIns="91440" bIns="45720" rtlCol="0" anchor="t">
            <a:noAutofit/>
          </a:bodyPr>
          <a:lstStyle/>
          <a:p>
            <a:pPr algn="r"/>
            <a:r>
              <a:rPr lang="en-US" sz="2800" dirty="0"/>
              <a:t>Angie McDonald ADN, RN, NASSNC</a:t>
            </a:r>
          </a:p>
          <a:p>
            <a:pPr algn="r"/>
            <a:r>
              <a:rPr lang="en-US" sz="2800" dirty="0"/>
              <a:t>KDE State School Nurse Consultant</a:t>
            </a:r>
          </a:p>
          <a:p>
            <a:pPr algn="r"/>
            <a:r>
              <a:rPr lang="en-US" sz="2800" dirty="0"/>
              <a:t>Michelle Malicote BSN, RN, NASSNC</a:t>
            </a:r>
          </a:p>
          <a:p>
            <a:pPr algn="r"/>
            <a:r>
              <a:rPr lang="en-US" sz="2800" dirty="0"/>
              <a:t>KDPH School Health Branch Manager</a:t>
            </a:r>
          </a:p>
          <a:p>
            <a:pPr algn="r"/>
            <a:r>
              <a:rPr lang="en-US" sz="2800" dirty="0"/>
              <a:t>2022</a:t>
            </a:r>
          </a:p>
          <a:p>
            <a:pPr algn="r"/>
            <a:endParaRPr lang="en-US"/>
          </a:p>
        </p:txBody>
      </p:sp>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descr="&quot; &quot;">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quot; &quot;">
            <a:extLst>
              <a:ext uri="{FF2B5EF4-FFF2-40B4-BE49-F238E27FC236}">
                <a16:creationId xmlns:a16="http://schemas.microsoft.com/office/drawing/2014/main" id="{03291753-B80C-4177-8375-4BA6D539781A}"/>
              </a:ext>
              <a:ext uri="{C183D7F6-B498-43B3-948B-1728B52AA6E4}">
                <adec:decorative xmlns:adec="http://schemas.microsoft.com/office/drawing/2017/decorative" val="1"/>
              </a:ext>
            </a:extLst>
          </p:cNvPr>
          <p:cNvPicPr>
            <a:picLocks noGrp="1" noChangeAspect="1"/>
          </p:cNvPicPr>
          <p:nvPr>
            <p:ph sz="half" idx="2"/>
          </p:nvPr>
        </p:nvPicPr>
        <p:blipFill rotWithShape="1">
          <a:blip r:embed="rId2">
            <a:extLst>
              <a:ext uri="{837473B0-CC2E-450A-ABE3-18F120FF3D39}">
                <a1611:picAttrSrcUrl xmlns:a1611="http://schemas.microsoft.com/office/drawing/2016/11/main" r:id="rId3"/>
              </a:ext>
            </a:extLst>
          </a:blip>
          <a:srcRect r="6237"/>
          <a:stretch/>
        </p:blipFill>
        <p:spPr>
          <a:xfrm>
            <a:off x="2522356" y="10"/>
            <a:ext cx="9669642" cy="6857990"/>
          </a:xfrm>
          <a:prstGeom prst="rect">
            <a:avLst/>
          </a:prstGeom>
        </p:spPr>
      </p:pic>
      <p:sp>
        <p:nvSpPr>
          <p:cNvPr id="9" name="Rectangle 12" descr="&quot; &quot;">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D9CED5-66F1-4EA2-BF26-94D792456266}"/>
              </a:ext>
            </a:extLst>
          </p:cNvPr>
          <p:cNvSpPr>
            <a:spLocks noGrp="1"/>
          </p:cNvSpPr>
          <p:nvPr>
            <p:ph type="title"/>
          </p:nvPr>
        </p:nvSpPr>
        <p:spPr>
          <a:xfrm>
            <a:off x="679173" y="534089"/>
            <a:ext cx="3822189" cy="1899912"/>
          </a:xfrm>
        </p:spPr>
        <p:txBody>
          <a:bodyPr vert="horz" lIns="91440" tIns="45720" rIns="91440" bIns="45720" rtlCol="0" anchor="ctr">
            <a:noAutofit/>
          </a:bodyPr>
          <a:lstStyle/>
          <a:p>
            <a:r>
              <a:rPr lang="en-US" sz="3800"/>
              <a:t>NASN Recommended Nurse–to-Student Ratio</a:t>
            </a:r>
          </a:p>
        </p:txBody>
      </p:sp>
      <p:sp>
        <p:nvSpPr>
          <p:cNvPr id="3" name="Content Placeholder 2">
            <a:extLst>
              <a:ext uri="{FF2B5EF4-FFF2-40B4-BE49-F238E27FC236}">
                <a16:creationId xmlns:a16="http://schemas.microsoft.com/office/drawing/2014/main" id="{A9DC9BC5-AFF8-4993-9944-28E794A28CB8}"/>
              </a:ext>
            </a:extLst>
          </p:cNvPr>
          <p:cNvSpPr>
            <a:spLocks noGrp="1"/>
          </p:cNvSpPr>
          <p:nvPr>
            <p:ph sz="half" idx="1"/>
          </p:nvPr>
        </p:nvSpPr>
        <p:spPr>
          <a:xfrm>
            <a:off x="679174" y="2682676"/>
            <a:ext cx="3822189" cy="3742762"/>
          </a:xfrm>
        </p:spPr>
        <p:txBody>
          <a:bodyPr vert="horz" lIns="91440" tIns="45720" rIns="91440" bIns="45720" rtlCol="0">
            <a:normAutofit/>
          </a:bodyPr>
          <a:lstStyle/>
          <a:p>
            <a:r>
              <a:rPr lang="en-US" sz="2000">
                <a:solidFill>
                  <a:schemeClr val="tx1"/>
                </a:solidFill>
              </a:rPr>
              <a:t>1:750 for students in the general population</a:t>
            </a:r>
          </a:p>
          <a:p>
            <a:r>
              <a:rPr lang="en-US" sz="2000">
                <a:solidFill>
                  <a:schemeClr val="tx1"/>
                </a:solidFill>
              </a:rPr>
              <a:t>1:225 for students requiring daily professional school health services or interventions</a:t>
            </a:r>
          </a:p>
          <a:p>
            <a:r>
              <a:rPr lang="en-US" sz="2000">
                <a:solidFill>
                  <a:schemeClr val="tx1"/>
                </a:solidFill>
              </a:rPr>
              <a:t>1:125 for students with complex health care issues</a:t>
            </a:r>
          </a:p>
          <a:p>
            <a:r>
              <a:rPr lang="en-US" sz="2000">
                <a:solidFill>
                  <a:schemeClr val="tx1"/>
                </a:solidFill>
              </a:rPr>
              <a:t>1:1 for students who require continuous nursing services</a:t>
            </a:r>
          </a:p>
        </p:txBody>
      </p:sp>
    </p:spTree>
    <p:extLst>
      <p:ext uri="{BB962C8B-B14F-4D97-AF65-F5344CB8AC3E}">
        <p14:creationId xmlns:p14="http://schemas.microsoft.com/office/powerpoint/2010/main" val="858244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AE2DD-2720-4881-8E8E-45762DA566B8}"/>
              </a:ext>
            </a:extLst>
          </p:cNvPr>
          <p:cNvSpPr>
            <a:spLocks noGrp="1"/>
          </p:cNvSpPr>
          <p:nvPr>
            <p:ph type="title"/>
          </p:nvPr>
        </p:nvSpPr>
        <p:spPr>
          <a:xfrm>
            <a:off x="838200" y="447261"/>
            <a:ext cx="10515600" cy="978251"/>
          </a:xfrm>
        </p:spPr>
        <p:txBody>
          <a:bodyPr/>
          <a:lstStyle/>
          <a:p>
            <a:r>
              <a:rPr lang="en-US"/>
              <a:t>Nurses who Make it as School Nurses are:</a:t>
            </a:r>
          </a:p>
        </p:txBody>
      </p:sp>
      <p:sp>
        <p:nvSpPr>
          <p:cNvPr id="3" name="Content Placeholder 2">
            <a:extLst>
              <a:ext uri="{FF2B5EF4-FFF2-40B4-BE49-F238E27FC236}">
                <a16:creationId xmlns:a16="http://schemas.microsoft.com/office/drawing/2014/main" id="{E8ED9487-2E18-414C-A5F7-4CAE22F3F400}"/>
              </a:ext>
            </a:extLst>
          </p:cNvPr>
          <p:cNvSpPr>
            <a:spLocks noGrp="1"/>
          </p:cNvSpPr>
          <p:nvPr>
            <p:ph sz="half" idx="1"/>
          </p:nvPr>
        </p:nvSpPr>
        <p:spPr>
          <a:xfrm>
            <a:off x="838201" y="1425512"/>
            <a:ext cx="5181600" cy="4351338"/>
          </a:xfrm>
        </p:spPr>
        <p:txBody>
          <a:bodyPr>
            <a:normAutofit fontScale="85000" lnSpcReduction="20000"/>
          </a:bodyPr>
          <a:lstStyle/>
          <a:p>
            <a:r>
              <a:rPr lang="en-US"/>
              <a:t>experienced</a:t>
            </a:r>
          </a:p>
          <a:p>
            <a:r>
              <a:rPr lang="en-US"/>
              <a:t>confident</a:t>
            </a:r>
          </a:p>
          <a:p>
            <a:r>
              <a:rPr lang="en-US"/>
              <a:t>multi-skilled </a:t>
            </a:r>
          </a:p>
          <a:p>
            <a:r>
              <a:rPr lang="en-US"/>
              <a:t>self-directed</a:t>
            </a:r>
          </a:p>
          <a:p>
            <a:r>
              <a:rPr lang="en-US"/>
              <a:t>independent </a:t>
            </a:r>
          </a:p>
          <a:p>
            <a:r>
              <a:rPr lang="en-US"/>
              <a:t>creative </a:t>
            </a:r>
          </a:p>
          <a:p>
            <a:r>
              <a:rPr lang="en-US"/>
              <a:t>collaborative </a:t>
            </a:r>
          </a:p>
          <a:p>
            <a:r>
              <a:rPr lang="en-US"/>
              <a:t>communicative</a:t>
            </a:r>
          </a:p>
          <a:p>
            <a:r>
              <a:rPr lang="en-US"/>
              <a:t>flexible</a:t>
            </a:r>
          </a:p>
          <a:p>
            <a:r>
              <a:rPr lang="en-US"/>
              <a:t>tactful</a:t>
            </a:r>
          </a:p>
          <a:p>
            <a:r>
              <a:rPr lang="en-US"/>
              <a:t>passionate about kids' health</a:t>
            </a:r>
          </a:p>
        </p:txBody>
      </p:sp>
      <p:sp>
        <p:nvSpPr>
          <p:cNvPr id="4" name="Content Placeholder 3">
            <a:extLst>
              <a:ext uri="{FF2B5EF4-FFF2-40B4-BE49-F238E27FC236}">
                <a16:creationId xmlns:a16="http://schemas.microsoft.com/office/drawing/2014/main" id="{756E4F3A-F30F-47C0-A353-2F677E4E82AB}"/>
              </a:ext>
            </a:extLst>
          </p:cNvPr>
          <p:cNvSpPr>
            <a:spLocks noGrp="1"/>
          </p:cNvSpPr>
          <p:nvPr>
            <p:ph sz="half" idx="2"/>
          </p:nvPr>
        </p:nvSpPr>
        <p:spPr>
          <a:xfrm>
            <a:off x="6172201" y="1486345"/>
            <a:ext cx="5181600" cy="4351338"/>
          </a:xfrm>
        </p:spPr>
        <p:txBody>
          <a:bodyPr>
            <a:normAutofit fontScale="85000" lnSpcReduction="20000"/>
          </a:bodyPr>
          <a:lstStyle/>
          <a:p>
            <a:r>
              <a:rPr lang="en-US"/>
              <a:t>school nurses must strive for best practice, adhering to their state's nurse practice act while also working in a non-medical, unpredictable setting, usually without benefit of health care colleagues  </a:t>
            </a:r>
          </a:p>
        </p:txBody>
      </p:sp>
      <p:pic>
        <p:nvPicPr>
          <p:cNvPr id="8" name="Picture 8" descr="&quot; &quot;">
            <a:extLst>
              <a:ext uri="{FF2B5EF4-FFF2-40B4-BE49-F238E27FC236}">
                <a16:creationId xmlns:a16="http://schemas.microsoft.com/office/drawing/2014/main" id="{C09873E9-7B9D-412D-839B-C3C9DA6B575C}"/>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827520" y="3286760"/>
            <a:ext cx="3870960" cy="2286000"/>
          </a:xfrm>
          <a:prstGeom prst="rect">
            <a:avLst/>
          </a:prstGeom>
        </p:spPr>
      </p:pic>
    </p:spTree>
    <p:extLst>
      <p:ext uri="{BB962C8B-B14F-4D97-AF65-F5344CB8AC3E}">
        <p14:creationId xmlns:p14="http://schemas.microsoft.com/office/powerpoint/2010/main" val="2911554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A5B62-61BB-4B89-936D-BE97D80265B0}"/>
              </a:ext>
            </a:extLst>
          </p:cNvPr>
          <p:cNvSpPr>
            <a:spLocks noGrp="1"/>
          </p:cNvSpPr>
          <p:nvPr>
            <p:ph type="title"/>
          </p:nvPr>
        </p:nvSpPr>
        <p:spPr>
          <a:xfrm>
            <a:off x="838200" y="407504"/>
            <a:ext cx="10756392" cy="936314"/>
          </a:xfrm>
        </p:spPr>
        <p:txBody>
          <a:bodyPr>
            <a:normAutofit fontScale="90000"/>
          </a:bodyPr>
          <a:lstStyle/>
          <a:p>
            <a:r>
              <a:rPr lang="en-US"/>
              <a:t> A School Nurse Must be Good at Everything!</a:t>
            </a:r>
          </a:p>
        </p:txBody>
      </p:sp>
      <p:sp>
        <p:nvSpPr>
          <p:cNvPr id="3" name="Content Placeholder 2">
            <a:extLst>
              <a:ext uri="{FF2B5EF4-FFF2-40B4-BE49-F238E27FC236}">
                <a16:creationId xmlns:a16="http://schemas.microsoft.com/office/drawing/2014/main" id="{AE618AF1-55F6-4F70-86BC-E8DD4415401E}"/>
              </a:ext>
            </a:extLst>
          </p:cNvPr>
          <p:cNvSpPr>
            <a:spLocks noGrp="1"/>
          </p:cNvSpPr>
          <p:nvPr>
            <p:ph sz="half" idx="1"/>
          </p:nvPr>
        </p:nvSpPr>
        <p:spPr>
          <a:xfrm>
            <a:off x="914400" y="1352962"/>
            <a:ext cx="5181600" cy="4603845"/>
          </a:xfrm>
        </p:spPr>
        <p:txBody>
          <a:bodyPr>
            <a:normAutofit fontScale="55000" lnSpcReduction="20000"/>
          </a:bodyPr>
          <a:lstStyle/>
          <a:p>
            <a:r>
              <a:rPr lang="en-US"/>
              <a:t>emergency care </a:t>
            </a:r>
          </a:p>
          <a:p>
            <a:r>
              <a:rPr lang="en-US"/>
              <a:t>nursing assessment </a:t>
            </a:r>
          </a:p>
          <a:p>
            <a:r>
              <a:rPr lang="en-US"/>
              <a:t>chronic illness management</a:t>
            </a:r>
          </a:p>
          <a:p>
            <a:r>
              <a:rPr lang="en-US"/>
              <a:t>complex medical conditions</a:t>
            </a:r>
          </a:p>
          <a:p>
            <a:r>
              <a:rPr lang="en-US"/>
              <a:t>epidemiology</a:t>
            </a:r>
          </a:p>
          <a:p>
            <a:r>
              <a:rPr lang="en-US"/>
              <a:t>prevention</a:t>
            </a:r>
          </a:p>
          <a:p>
            <a:r>
              <a:rPr lang="en-US"/>
              <a:t>safety</a:t>
            </a:r>
          </a:p>
          <a:p>
            <a:r>
              <a:rPr lang="en-US"/>
              <a:t>teaching</a:t>
            </a:r>
          </a:p>
          <a:p>
            <a:r>
              <a:rPr lang="en-US"/>
              <a:t>screening</a:t>
            </a:r>
          </a:p>
          <a:p>
            <a:r>
              <a:rPr lang="en-US"/>
              <a:t>documentation</a:t>
            </a:r>
          </a:p>
          <a:p>
            <a:r>
              <a:rPr lang="en-US"/>
              <a:t>counseling </a:t>
            </a:r>
          </a:p>
          <a:p>
            <a:r>
              <a:rPr lang="en-US"/>
              <a:t>health promotion</a:t>
            </a:r>
          </a:p>
          <a:p>
            <a:r>
              <a:rPr lang="en-US"/>
              <a:t>crisis management </a:t>
            </a:r>
          </a:p>
          <a:p>
            <a:r>
              <a:rPr lang="en-US"/>
              <a:t>coaching</a:t>
            </a:r>
          </a:p>
          <a:p>
            <a:r>
              <a:rPr lang="en-US"/>
              <a:t>communicating</a:t>
            </a:r>
          </a:p>
        </p:txBody>
      </p:sp>
      <p:sp>
        <p:nvSpPr>
          <p:cNvPr id="4" name="Content Placeholder 3">
            <a:extLst>
              <a:ext uri="{FF2B5EF4-FFF2-40B4-BE49-F238E27FC236}">
                <a16:creationId xmlns:a16="http://schemas.microsoft.com/office/drawing/2014/main" id="{04845158-D3FE-4C19-8397-16CB227B4CCC}"/>
              </a:ext>
            </a:extLst>
          </p:cNvPr>
          <p:cNvSpPr>
            <a:spLocks noGrp="1"/>
          </p:cNvSpPr>
          <p:nvPr>
            <p:ph sz="half" idx="2"/>
          </p:nvPr>
        </p:nvSpPr>
        <p:spPr>
          <a:xfrm>
            <a:off x="6216396" y="1343818"/>
            <a:ext cx="5181600" cy="4351338"/>
          </a:xfrm>
        </p:spPr>
        <p:txBody>
          <a:bodyPr>
            <a:normAutofit fontScale="55000" lnSpcReduction="20000"/>
          </a:bodyPr>
          <a:lstStyle/>
          <a:p>
            <a:r>
              <a:rPr lang="en-US"/>
              <a:t>care management</a:t>
            </a:r>
          </a:p>
          <a:p>
            <a:r>
              <a:rPr lang="en-US"/>
              <a:t>policy development</a:t>
            </a:r>
          </a:p>
          <a:p>
            <a:r>
              <a:rPr lang="en-US"/>
              <a:t>social work </a:t>
            </a:r>
          </a:p>
          <a:p>
            <a:r>
              <a:rPr lang="en-US"/>
              <a:t>budget and fiscal issues </a:t>
            </a:r>
          </a:p>
          <a:p>
            <a:r>
              <a:rPr lang="en-US"/>
              <a:t>program development</a:t>
            </a:r>
          </a:p>
          <a:p>
            <a:r>
              <a:rPr lang="en-US"/>
              <a:t>grant-writing</a:t>
            </a:r>
          </a:p>
          <a:p>
            <a:r>
              <a:rPr lang="en-US"/>
              <a:t>employee health </a:t>
            </a:r>
          </a:p>
          <a:p>
            <a:r>
              <a:rPr lang="en-US"/>
              <a:t>community health </a:t>
            </a:r>
          </a:p>
          <a:p>
            <a:r>
              <a:rPr lang="en-US"/>
              <a:t>legal issues </a:t>
            </a:r>
          </a:p>
          <a:p>
            <a:r>
              <a:rPr lang="en-US"/>
              <a:t>politics </a:t>
            </a:r>
          </a:p>
          <a:p>
            <a:r>
              <a:rPr lang="en-US"/>
              <a:t>advocacy </a:t>
            </a:r>
          </a:p>
          <a:p>
            <a:r>
              <a:rPr lang="en-US"/>
              <a:t>care plan development</a:t>
            </a:r>
          </a:p>
          <a:p>
            <a:r>
              <a:rPr lang="en-US"/>
              <a:t>pharmacology </a:t>
            </a:r>
          </a:p>
          <a:p>
            <a:r>
              <a:rPr lang="en-US"/>
              <a:t>computer documentation </a:t>
            </a:r>
          </a:p>
        </p:txBody>
      </p:sp>
    </p:spTree>
    <p:extLst>
      <p:ext uri="{BB962C8B-B14F-4D97-AF65-F5344CB8AC3E}">
        <p14:creationId xmlns:p14="http://schemas.microsoft.com/office/powerpoint/2010/main" val="697307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443415-DA7B-46BC-B013-9BBF4C96185E}"/>
              </a:ext>
            </a:extLst>
          </p:cNvPr>
          <p:cNvSpPr>
            <a:spLocks noGrp="1"/>
          </p:cNvSpPr>
          <p:nvPr>
            <p:ph type="title"/>
          </p:nvPr>
        </p:nvSpPr>
        <p:spPr/>
        <p:txBody>
          <a:bodyPr>
            <a:normAutofit/>
          </a:bodyPr>
          <a:lstStyle/>
          <a:p>
            <a:r>
              <a:rPr lang="en-US"/>
              <a:t>It Also Helps if You Can:</a:t>
            </a:r>
            <a:br>
              <a:rPr lang="en-US"/>
            </a:br>
            <a:endParaRPr lang="en-US"/>
          </a:p>
        </p:txBody>
      </p:sp>
      <p:sp>
        <p:nvSpPr>
          <p:cNvPr id="5" name="Text Placeholder 4">
            <a:extLst>
              <a:ext uri="{FF2B5EF4-FFF2-40B4-BE49-F238E27FC236}">
                <a16:creationId xmlns:a16="http://schemas.microsoft.com/office/drawing/2014/main" id="{A5E80748-FB4B-49CB-B857-43FE76F2FE8B}"/>
              </a:ext>
            </a:extLst>
          </p:cNvPr>
          <p:cNvSpPr>
            <a:spLocks noGrp="1"/>
          </p:cNvSpPr>
          <p:nvPr>
            <p:ph sz="half" idx="1"/>
          </p:nvPr>
        </p:nvSpPr>
        <p:spPr>
          <a:xfrm>
            <a:off x="838200" y="1522912"/>
            <a:ext cx="5171162" cy="3808544"/>
          </a:xfrm>
        </p:spPr>
        <p:txBody>
          <a:bodyPr/>
          <a:lstStyle/>
          <a:p>
            <a:pPr>
              <a:buFont typeface="Wingdings" panose="05000000000000000000" pitchFamily="2" charset="2"/>
              <a:buChar char="q"/>
            </a:pPr>
            <a:r>
              <a:rPr lang="en-US"/>
              <a:t>produce newsletters </a:t>
            </a:r>
          </a:p>
          <a:p>
            <a:pPr>
              <a:buFont typeface="Wingdings" panose="05000000000000000000" pitchFamily="2" charset="2"/>
              <a:buChar char="q"/>
            </a:pPr>
            <a:endParaRPr lang="en-US"/>
          </a:p>
          <a:p>
            <a:pPr>
              <a:buFont typeface="Wingdings" panose="05000000000000000000" pitchFamily="2" charset="2"/>
              <a:buChar char="q"/>
            </a:pPr>
            <a:r>
              <a:rPr lang="en-US"/>
              <a:t>bulletin boards </a:t>
            </a:r>
          </a:p>
          <a:p>
            <a:pPr>
              <a:buFont typeface="Wingdings" panose="05000000000000000000" pitchFamily="2" charset="2"/>
              <a:buChar char="q"/>
            </a:pPr>
            <a:endParaRPr lang="en-US"/>
          </a:p>
          <a:p>
            <a:pPr>
              <a:buFont typeface="Wingdings" panose="05000000000000000000" pitchFamily="2" charset="2"/>
              <a:buChar char="q"/>
            </a:pPr>
            <a:r>
              <a:rPr lang="en-US"/>
              <a:t>staff in-services</a:t>
            </a:r>
          </a:p>
          <a:p>
            <a:pPr>
              <a:buFont typeface="Wingdings" panose="05000000000000000000" pitchFamily="2" charset="2"/>
              <a:buChar char="q"/>
            </a:pPr>
            <a:endParaRPr lang="en-US"/>
          </a:p>
          <a:p>
            <a:pPr>
              <a:buFont typeface="Wingdings" panose="05000000000000000000" pitchFamily="2" charset="2"/>
              <a:buChar char="q"/>
            </a:pPr>
            <a:r>
              <a:rPr lang="en-US"/>
              <a:t>school board presentations </a:t>
            </a:r>
          </a:p>
          <a:p>
            <a:endParaRPr lang="en-US"/>
          </a:p>
        </p:txBody>
      </p:sp>
      <p:pic>
        <p:nvPicPr>
          <p:cNvPr id="8" name="Content Placeholder 7" descr="&quot; &quot;">
            <a:extLst>
              <a:ext uri="{FF2B5EF4-FFF2-40B4-BE49-F238E27FC236}">
                <a16:creationId xmlns:a16="http://schemas.microsoft.com/office/drawing/2014/main" id="{FC756191-F775-4763-A1CF-F38DF1E0CD57}"/>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930572" y="822016"/>
            <a:ext cx="4779977" cy="4351338"/>
          </a:xfrm>
        </p:spPr>
      </p:pic>
    </p:spTree>
    <p:extLst>
      <p:ext uri="{BB962C8B-B14F-4D97-AF65-F5344CB8AC3E}">
        <p14:creationId xmlns:p14="http://schemas.microsoft.com/office/powerpoint/2010/main" val="1090998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descr="&quot; &quot;">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CB840B-B255-4F06-9D27-D2C5854F6ED7}"/>
              </a:ext>
            </a:extLst>
          </p:cNvPr>
          <p:cNvSpPr>
            <a:spLocks noGrp="1"/>
          </p:cNvSpPr>
          <p:nvPr>
            <p:ph type="title"/>
          </p:nvPr>
        </p:nvSpPr>
        <p:spPr>
          <a:xfrm>
            <a:off x="524741" y="620392"/>
            <a:ext cx="3808268" cy="5504688"/>
          </a:xfrm>
        </p:spPr>
        <p:txBody>
          <a:bodyPr>
            <a:normAutofit/>
          </a:bodyPr>
          <a:lstStyle/>
          <a:p>
            <a:r>
              <a:rPr lang="en-US" sz="5600">
                <a:solidFill>
                  <a:schemeClr val="bg1"/>
                </a:solidFill>
              </a:rPr>
              <a:t>KBN Advisory Opinion Statements</a:t>
            </a:r>
          </a:p>
        </p:txBody>
      </p:sp>
      <p:graphicFrame>
        <p:nvGraphicFramePr>
          <p:cNvPr id="5" name="Content Placeholder 2" descr="What does the KY board of nursing do?&#10;">
            <a:extLst>
              <a:ext uri="{FF2B5EF4-FFF2-40B4-BE49-F238E27FC236}">
                <a16:creationId xmlns:a16="http://schemas.microsoft.com/office/drawing/2014/main" id="{86559D5A-82A7-4F90-9297-D8B33821BD4A}"/>
              </a:ext>
            </a:extLst>
          </p:cNvPr>
          <p:cNvGraphicFramePr>
            <a:graphicFrameLocks noGrp="1"/>
          </p:cNvGraphicFramePr>
          <p:nvPr>
            <p:ph idx="1"/>
            <p:extLst>
              <p:ext uri="{D42A27DB-BD31-4B8C-83A1-F6EECF244321}">
                <p14:modId xmlns:p14="http://schemas.microsoft.com/office/powerpoint/2010/main" val="3907520221"/>
              </p:ext>
            </p:extLst>
          </p:nvPr>
        </p:nvGraphicFramePr>
        <p:xfrm>
          <a:off x="5532935" y="676656"/>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3015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5669F-E3BE-448C-A02B-7695A56E0976}"/>
              </a:ext>
            </a:extLst>
          </p:cNvPr>
          <p:cNvSpPr>
            <a:spLocks noGrp="1"/>
          </p:cNvSpPr>
          <p:nvPr>
            <p:ph type="title"/>
          </p:nvPr>
        </p:nvSpPr>
        <p:spPr>
          <a:xfrm>
            <a:off x="838200" y="524149"/>
            <a:ext cx="10750785" cy="1344377"/>
          </a:xfrm>
        </p:spPr>
        <p:txBody>
          <a:bodyPr vert="horz" lIns="91440" tIns="45720" rIns="91440" bIns="45720" rtlCol="0" anchor="ctr">
            <a:noAutofit/>
          </a:bodyPr>
          <a:lstStyle/>
          <a:p>
            <a:r>
              <a:rPr lang="en-US" sz="3600"/>
              <a:t>Kentucky Board of Nursing Advisory Opinion Statement #30: SCHOOL NURSING (part 1)</a:t>
            </a:r>
          </a:p>
        </p:txBody>
      </p:sp>
      <p:sp>
        <p:nvSpPr>
          <p:cNvPr id="3" name="Content Placeholder 2">
            <a:extLst>
              <a:ext uri="{FF2B5EF4-FFF2-40B4-BE49-F238E27FC236}">
                <a16:creationId xmlns:a16="http://schemas.microsoft.com/office/drawing/2014/main" id="{75FAC478-3E97-4D17-82AA-B67C10782B0F}"/>
              </a:ext>
            </a:extLst>
          </p:cNvPr>
          <p:cNvSpPr>
            <a:spLocks noGrp="1"/>
          </p:cNvSpPr>
          <p:nvPr>
            <p:ph idx="1"/>
          </p:nvPr>
        </p:nvSpPr>
        <p:spPr>
          <a:xfrm>
            <a:off x="838200" y="1798953"/>
            <a:ext cx="10515600" cy="4025313"/>
          </a:xfrm>
        </p:spPr>
        <p:txBody>
          <a:bodyPr vert="horz" lIns="91440" tIns="45720" rIns="91440" bIns="45720" rtlCol="0" anchor="t">
            <a:normAutofit/>
          </a:bodyPr>
          <a:lstStyle/>
          <a:p>
            <a:r>
              <a:rPr lang="en-US">
                <a:ea typeface="+mn-lt"/>
                <a:cs typeface="+mn-lt"/>
              </a:rPr>
              <a:t>Background: The National Association of School Nurses (NASN) document entitled  </a:t>
            </a:r>
            <a:r>
              <a:rPr lang="en-US">
                <a:ea typeface="+mn-lt"/>
                <a:cs typeface="+mn-lt"/>
                <a:hlinkClick r:id="rId2"/>
              </a:rPr>
              <a:t>The Role of the 21st Century School Nurse </a:t>
            </a:r>
            <a:r>
              <a:rPr lang="en-US">
                <a:ea typeface="+mn-lt"/>
                <a:cs typeface="+mn-lt"/>
              </a:rPr>
              <a:t>describes the unique opportunity for the registered nurse to make a positive impact on student health.</a:t>
            </a:r>
            <a:endParaRPr lang="en-US"/>
          </a:p>
          <a:p>
            <a:r>
              <a:rPr lang="en-US">
                <a:ea typeface="+mn-lt"/>
                <a:cs typeface="+mn-lt"/>
              </a:rPr>
              <a:t>Research has demonstrated that school nurses save medical care costs as well as parent and teacher productivity (Wang et. al., 2014. Cost-Benefit Study of School Nursing Services. American Medical Association. 168. 642-648).</a:t>
            </a:r>
            <a:endParaRPr lang="en-US"/>
          </a:p>
        </p:txBody>
      </p:sp>
    </p:spTree>
    <p:extLst>
      <p:ext uri="{BB962C8B-B14F-4D97-AF65-F5344CB8AC3E}">
        <p14:creationId xmlns:p14="http://schemas.microsoft.com/office/powerpoint/2010/main" val="427526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A888D-2654-41AB-8F40-D17BC8955448}"/>
              </a:ext>
            </a:extLst>
          </p:cNvPr>
          <p:cNvSpPr>
            <a:spLocks noGrp="1"/>
          </p:cNvSpPr>
          <p:nvPr>
            <p:ph type="title"/>
          </p:nvPr>
        </p:nvSpPr>
        <p:spPr>
          <a:xfrm>
            <a:off x="838200" y="365125"/>
            <a:ext cx="10769600" cy="1344377"/>
          </a:xfrm>
        </p:spPr>
        <p:txBody>
          <a:bodyPr vert="horz" lIns="91440" tIns="45720" rIns="91440" bIns="45720" rtlCol="0" anchor="ctr">
            <a:noAutofit/>
          </a:bodyPr>
          <a:lstStyle/>
          <a:p>
            <a:r>
              <a:rPr lang="en-US" sz="3600"/>
              <a:t>Kentucky Board of Nursing Advisory Opinion Statement #30: SCHOOL NURSING (part 2)</a:t>
            </a:r>
          </a:p>
        </p:txBody>
      </p:sp>
      <p:sp>
        <p:nvSpPr>
          <p:cNvPr id="3" name="Content Placeholder 2">
            <a:extLst>
              <a:ext uri="{FF2B5EF4-FFF2-40B4-BE49-F238E27FC236}">
                <a16:creationId xmlns:a16="http://schemas.microsoft.com/office/drawing/2014/main" id="{D8EE2556-526F-4A64-9407-E980427B3F90}"/>
              </a:ext>
            </a:extLst>
          </p:cNvPr>
          <p:cNvSpPr>
            <a:spLocks noGrp="1"/>
          </p:cNvSpPr>
          <p:nvPr>
            <p:ph idx="1"/>
          </p:nvPr>
        </p:nvSpPr>
        <p:spPr/>
        <p:txBody>
          <a:bodyPr vert="horz" lIns="91440" tIns="45720" rIns="91440" bIns="45720" rtlCol="0" anchor="t">
            <a:normAutofit/>
          </a:bodyPr>
          <a:lstStyle/>
          <a:p>
            <a:pPr marL="0" indent="0">
              <a:buNone/>
            </a:pPr>
            <a:r>
              <a:rPr lang="en-US">
                <a:ea typeface="+mn-lt"/>
                <a:cs typeface="+mn-lt"/>
              </a:rPr>
              <a:t>Per the American Nurses' Association’s (ANA) document, “School Nursing Scope and Standards of Practice" (ANA 2017.) </a:t>
            </a:r>
            <a:r>
              <a:rPr lang="en-US">
                <a:ea typeface="+mn-lt"/>
                <a:cs typeface="+mn-lt"/>
                <a:hlinkClick r:id="rId2"/>
              </a:rPr>
              <a:t>School Nursing: Scope and Standards of Practice  3rd Edition </a:t>
            </a:r>
            <a:endParaRPr lang="en-US">
              <a:ea typeface="+mn-lt"/>
              <a:cs typeface="+mn-lt"/>
            </a:endParaRPr>
          </a:p>
          <a:p>
            <a:pPr marL="0" indent="0">
              <a:buNone/>
            </a:pPr>
            <a:r>
              <a:rPr lang="en-US">
                <a:ea typeface="+mn-lt"/>
                <a:cs typeface="+mn-lt"/>
              </a:rPr>
              <a:t>The role of the school nurse is: </a:t>
            </a:r>
            <a:endParaRPr lang="en-US"/>
          </a:p>
          <a:p>
            <a:pPr marL="0" indent="0">
              <a:buNone/>
            </a:pPr>
            <a:r>
              <a:rPr lang="en-US" b="1" u="sng">
                <a:ea typeface="+mn-lt"/>
                <a:cs typeface="+mn-lt"/>
              </a:rPr>
              <a:t>“to support the health, well-being, and the ultimate educational success and lifelong achievement of students in keeping with the social contract of nursing.”</a:t>
            </a:r>
            <a:endParaRPr lang="en-US" b="1" u="sng"/>
          </a:p>
        </p:txBody>
      </p:sp>
    </p:spTree>
    <p:extLst>
      <p:ext uri="{BB962C8B-B14F-4D97-AF65-F5344CB8AC3E}">
        <p14:creationId xmlns:p14="http://schemas.microsoft.com/office/powerpoint/2010/main" val="1518510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DDEED-31AE-472F-9FA8-2D03AD8B0C20}"/>
              </a:ext>
            </a:extLst>
          </p:cNvPr>
          <p:cNvSpPr>
            <a:spLocks noGrp="1"/>
          </p:cNvSpPr>
          <p:nvPr>
            <p:ph type="title"/>
          </p:nvPr>
        </p:nvSpPr>
        <p:spPr>
          <a:xfrm>
            <a:off x="838200" y="424759"/>
            <a:ext cx="10817980" cy="1349753"/>
          </a:xfrm>
        </p:spPr>
        <p:txBody>
          <a:bodyPr vert="horz" lIns="91440" tIns="45720" rIns="91440" bIns="45720" rtlCol="0" anchor="ctr">
            <a:noAutofit/>
          </a:bodyPr>
          <a:lstStyle/>
          <a:p>
            <a:r>
              <a:rPr lang="en-US" sz="3600"/>
              <a:t>Kentucky Board of Nursing Advisory Opinion Statement #30: SCHOOL NURSING (part 3)</a:t>
            </a:r>
          </a:p>
        </p:txBody>
      </p:sp>
      <p:sp>
        <p:nvSpPr>
          <p:cNvPr id="3" name="Content Placeholder 2">
            <a:extLst>
              <a:ext uri="{FF2B5EF4-FFF2-40B4-BE49-F238E27FC236}">
                <a16:creationId xmlns:a16="http://schemas.microsoft.com/office/drawing/2014/main" id="{403FBA64-2858-4CC6-935B-5AC6F6ECEF87}"/>
              </a:ext>
            </a:extLst>
          </p:cNvPr>
          <p:cNvSpPr>
            <a:spLocks noGrp="1"/>
          </p:cNvSpPr>
          <p:nvPr>
            <p:ph idx="1"/>
          </p:nvPr>
        </p:nvSpPr>
        <p:spPr/>
        <p:txBody>
          <a:bodyPr vert="horz" lIns="91440" tIns="45720" rIns="91440" bIns="45720" rtlCol="0" anchor="t">
            <a:normAutofit/>
          </a:bodyPr>
          <a:lstStyle/>
          <a:p>
            <a:pPr marL="0" indent="0">
              <a:buNone/>
            </a:pPr>
            <a:r>
              <a:rPr lang="en-US"/>
              <a:t>The school nurse serves </a:t>
            </a:r>
            <a:r>
              <a:rPr lang="en-US" b="1" u="sng"/>
              <a:t>“as the liaison between the school, family, community healthcare providers, and the school-based or school</a:t>
            </a:r>
            <a:r>
              <a:rPr lang="en-US"/>
              <a:t>- AOS #30 School Nursing Page 3 of 8 linked clinics.” (ANA School Nursing: Scope and Standards of Practice 3rd edition. 2017) </a:t>
            </a:r>
          </a:p>
          <a:p>
            <a:pPr marL="0" indent="0">
              <a:buNone/>
            </a:pPr>
            <a:endParaRPr lang="en-US" sz="1600"/>
          </a:p>
          <a:p>
            <a:pPr marL="0" indent="0">
              <a:buNone/>
            </a:pPr>
            <a:r>
              <a:rPr lang="en-US" b="1" u="sng"/>
              <a:t>“…The school nurse coordinates student health care between the medical home, family, and school.”</a:t>
            </a:r>
            <a:r>
              <a:rPr lang="en-US"/>
              <a:t> (American Nurses Association and National Association of School Nurses [ANA and NASN], position statement, The Role of the 21st Century School Nurse 2016). </a:t>
            </a:r>
          </a:p>
        </p:txBody>
      </p:sp>
    </p:spTree>
    <p:extLst>
      <p:ext uri="{BB962C8B-B14F-4D97-AF65-F5344CB8AC3E}">
        <p14:creationId xmlns:p14="http://schemas.microsoft.com/office/powerpoint/2010/main" val="2899433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9EA5F-7D08-455B-B7E2-840A88112634}"/>
              </a:ext>
            </a:extLst>
          </p:cNvPr>
          <p:cNvSpPr>
            <a:spLocks noGrp="1"/>
          </p:cNvSpPr>
          <p:nvPr>
            <p:ph type="title"/>
          </p:nvPr>
        </p:nvSpPr>
        <p:spPr>
          <a:xfrm>
            <a:off x="838200" y="481248"/>
            <a:ext cx="11042413" cy="1344377"/>
          </a:xfrm>
        </p:spPr>
        <p:txBody>
          <a:bodyPr vert="horz" lIns="91440" tIns="45720" rIns="91440" bIns="45720" rtlCol="0" anchor="ctr">
            <a:noAutofit/>
          </a:bodyPr>
          <a:lstStyle/>
          <a:p>
            <a:r>
              <a:rPr lang="en-US" sz="3600"/>
              <a:t>Kentucky Board of Nursing Advisory Opinion Statement #30: SCHOOL NURSING (part 4)</a:t>
            </a:r>
          </a:p>
        </p:txBody>
      </p:sp>
      <p:sp>
        <p:nvSpPr>
          <p:cNvPr id="3" name="Content Placeholder 2">
            <a:extLst>
              <a:ext uri="{FF2B5EF4-FFF2-40B4-BE49-F238E27FC236}">
                <a16:creationId xmlns:a16="http://schemas.microsoft.com/office/drawing/2014/main" id="{68926E81-2C13-4BBA-A892-D5E821364622}"/>
              </a:ext>
            </a:extLst>
          </p:cNvPr>
          <p:cNvSpPr>
            <a:spLocks noGrp="1"/>
          </p:cNvSpPr>
          <p:nvPr>
            <p:ph idx="1"/>
          </p:nvPr>
        </p:nvSpPr>
        <p:spPr/>
        <p:txBody>
          <a:bodyPr vert="horz" lIns="91440" tIns="45720" rIns="91440" bIns="45720" rtlCol="0" anchor="t">
            <a:normAutofit/>
          </a:bodyPr>
          <a:lstStyle/>
          <a:p>
            <a:pPr marL="0" indent="0">
              <a:buNone/>
            </a:pPr>
            <a:r>
              <a:rPr lang="en-US">
                <a:ea typeface="+mn-lt"/>
                <a:cs typeface="+mn-lt"/>
              </a:rPr>
              <a:t>It is within the scope of registered nursing practice for a registered nurse, qualified by education, experience and current clinical competence to provide school health services/acts including but not limited to the following: </a:t>
            </a:r>
          </a:p>
          <a:p>
            <a:pPr marL="457200" lvl="1" indent="0">
              <a:buNone/>
            </a:pPr>
            <a:r>
              <a:rPr lang="en-US" sz="2800">
                <a:ea typeface="+mn-lt"/>
                <a:cs typeface="+mn-lt"/>
              </a:rPr>
              <a:t>A</a:t>
            </a:r>
            <a:r>
              <a:rPr lang="en-US">
                <a:ea typeface="+mn-lt"/>
                <a:cs typeface="+mn-lt"/>
              </a:rPr>
              <a:t>. </a:t>
            </a:r>
            <a:r>
              <a:rPr lang="en-US" sz="2800">
                <a:ea typeface="+mn-lt"/>
                <a:cs typeface="+mn-lt"/>
              </a:rPr>
              <a:t>Utilizes substantial, specialized nursing knowledge, judgment  and skill to </a:t>
            </a:r>
            <a:r>
              <a:rPr lang="en-US" sz="2800" b="1" u="sng">
                <a:ea typeface="+mn-lt"/>
                <a:cs typeface="+mn-lt"/>
              </a:rPr>
              <a:t>“address the individualized needs of their students and the populations they serve”</a:t>
            </a:r>
            <a:r>
              <a:rPr lang="en-US" sz="2800">
                <a:ea typeface="+mn-lt"/>
                <a:cs typeface="+mn-lt"/>
              </a:rPr>
              <a:t> (ANA School Nursing: Scope and Standards of Practice 3rd edition. 2017) </a:t>
            </a:r>
            <a:endParaRPr lang="en-US" sz="2800"/>
          </a:p>
        </p:txBody>
      </p:sp>
    </p:spTree>
    <p:extLst>
      <p:ext uri="{BB962C8B-B14F-4D97-AF65-F5344CB8AC3E}">
        <p14:creationId xmlns:p14="http://schemas.microsoft.com/office/powerpoint/2010/main" val="1837897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5BFB5-FF6A-40BE-9F66-79BB2BED22CF}"/>
              </a:ext>
            </a:extLst>
          </p:cNvPr>
          <p:cNvSpPr>
            <a:spLocks noGrp="1"/>
          </p:cNvSpPr>
          <p:nvPr>
            <p:ph type="title"/>
          </p:nvPr>
        </p:nvSpPr>
        <p:spPr>
          <a:xfrm>
            <a:off x="838200" y="474454"/>
            <a:ext cx="10890552" cy="1349753"/>
          </a:xfrm>
        </p:spPr>
        <p:txBody>
          <a:bodyPr>
            <a:noAutofit/>
          </a:bodyPr>
          <a:lstStyle/>
          <a:p>
            <a:r>
              <a:rPr lang="en-US" sz="3600"/>
              <a:t>Kentucky Board of Nursing Advisory Opinion Statement #30: SCHOOL NURSING (part 5)</a:t>
            </a:r>
          </a:p>
        </p:txBody>
      </p:sp>
      <p:sp>
        <p:nvSpPr>
          <p:cNvPr id="3" name="Content Placeholder 2">
            <a:extLst>
              <a:ext uri="{FF2B5EF4-FFF2-40B4-BE49-F238E27FC236}">
                <a16:creationId xmlns:a16="http://schemas.microsoft.com/office/drawing/2014/main" id="{B35AF9F9-9EF6-4AA8-86F7-C3E9534D361F}"/>
              </a:ext>
            </a:extLst>
          </p:cNvPr>
          <p:cNvSpPr>
            <a:spLocks noGrp="1"/>
          </p:cNvSpPr>
          <p:nvPr>
            <p:ph idx="1"/>
          </p:nvPr>
        </p:nvSpPr>
        <p:spPr/>
        <p:txBody>
          <a:bodyPr vert="horz" lIns="91440" tIns="45720" rIns="91440" bIns="45720" rtlCol="0" anchor="t">
            <a:normAutofit/>
          </a:bodyPr>
          <a:lstStyle/>
          <a:p>
            <a:pPr marL="0" indent="0">
              <a:buNone/>
            </a:pPr>
            <a:r>
              <a:rPr lang="en-US">
                <a:ea typeface="+mn-lt"/>
                <a:cs typeface="+mn-lt"/>
              </a:rPr>
              <a:t>B. Serve as a health advocate of students and a consultant to educational staff; </a:t>
            </a:r>
          </a:p>
          <a:p>
            <a:pPr marL="0" indent="0">
              <a:buNone/>
            </a:pPr>
            <a:r>
              <a:rPr lang="en-US">
                <a:ea typeface="+mn-lt"/>
                <a:cs typeface="+mn-lt"/>
              </a:rPr>
              <a:t>C. Serve in family resource and youth services centers as described in KRS 156.496; </a:t>
            </a:r>
          </a:p>
          <a:p>
            <a:pPr marL="0" indent="0">
              <a:buNone/>
            </a:pPr>
            <a:r>
              <a:rPr lang="en-US">
                <a:ea typeface="+mn-lt"/>
                <a:cs typeface="+mn-lt"/>
              </a:rPr>
              <a:t>D. Conduct health screenings (Vision, Hearing, Overweight/Obesity, Scoliosis, etc.) and provide referrals as necessary; </a:t>
            </a:r>
          </a:p>
          <a:p>
            <a:pPr marL="0" indent="0">
              <a:buNone/>
            </a:pPr>
            <a:r>
              <a:rPr lang="en-US">
                <a:ea typeface="+mn-lt"/>
                <a:cs typeface="+mn-lt"/>
              </a:rPr>
              <a:t>E. Provide health teaching with a focus on disease prevention, health promotion and health restoration; </a:t>
            </a:r>
            <a:endParaRPr lang="en-US"/>
          </a:p>
        </p:txBody>
      </p:sp>
    </p:spTree>
    <p:extLst>
      <p:ext uri="{BB962C8B-B14F-4D97-AF65-F5344CB8AC3E}">
        <p14:creationId xmlns:p14="http://schemas.microsoft.com/office/powerpoint/2010/main" val="2774477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descr="&quot; &quot;">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descr="&quot; &quot;">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70B76F-5EF0-42ED-9312-30DD1C6EEE0B}"/>
              </a:ext>
            </a:extLst>
          </p:cNvPr>
          <p:cNvSpPr>
            <a:spLocks noGrp="1"/>
          </p:cNvSpPr>
          <p:nvPr>
            <p:ph type="title"/>
          </p:nvPr>
        </p:nvSpPr>
        <p:spPr>
          <a:xfrm>
            <a:off x="686834" y="1153572"/>
            <a:ext cx="3200400" cy="4461163"/>
          </a:xfrm>
        </p:spPr>
        <p:txBody>
          <a:bodyPr>
            <a:normAutofit/>
          </a:bodyPr>
          <a:lstStyle/>
          <a:p>
            <a:r>
              <a:rPr lang="en-US" sz="3700">
                <a:solidFill>
                  <a:srgbClr val="FFFFFF"/>
                </a:solidFill>
                <a:ea typeface="+mj-lt"/>
                <a:cs typeface="+mj-lt"/>
              </a:rPr>
              <a:t>Accountability and Responsibility of ALL Nurses</a:t>
            </a:r>
            <a:endParaRPr lang="en-US" sz="3700">
              <a:solidFill>
                <a:srgbClr val="FFFFFF"/>
              </a:solidFill>
            </a:endParaRPr>
          </a:p>
        </p:txBody>
      </p:sp>
      <p:sp>
        <p:nvSpPr>
          <p:cNvPr id="3" name="Content Placeholder 2">
            <a:extLst>
              <a:ext uri="{FF2B5EF4-FFF2-40B4-BE49-F238E27FC236}">
                <a16:creationId xmlns:a16="http://schemas.microsoft.com/office/drawing/2014/main" id="{28D3C5B4-2842-418E-BECB-922876885B00}"/>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a:ea typeface="+mn-lt"/>
                <a:cs typeface="+mn-lt"/>
              </a:rPr>
              <a:t>In accordance with KRS 314.021(2), nurses are responsible and accountable for making decisions that are based upon the individuals’ educational preparation and experience in nursing and requires licensees to practice nursing with reasonable skill and safety. Nursing practice should be consistent with the Kentucky Nursing Laws, established standards of practice, and be evidence based.</a:t>
            </a:r>
            <a:endParaRPr lang="en-US"/>
          </a:p>
        </p:txBody>
      </p:sp>
      <p:sp>
        <p:nvSpPr>
          <p:cNvPr id="12" name="Arc 11" descr="&quot; &quot;">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05687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D0388-E7D4-4EA8-8660-2D20C023CBF3}"/>
              </a:ext>
            </a:extLst>
          </p:cNvPr>
          <p:cNvSpPr>
            <a:spLocks noGrp="1"/>
          </p:cNvSpPr>
          <p:nvPr>
            <p:ph type="title"/>
          </p:nvPr>
        </p:nvSpPr>
        <p:spPr>
          <a:xfrm>
            <a:off x="838200" y="434698"/>
            <a:ext cx="10830076" cy="1349753"/>
          </a:xfrm>
        </p:spPr>
        <p:txBody>
          <a:bodyPr>
            <a:normAutofit/>
          </a:bodyPr>
          <a:lstStyle/>
          <a:p>
            <a:r>
              <a:rPr lang="en-US" sz="3600"/>
              <a:t>Kentucky Board of Nursing Advisory Opinion Statement #30: SCHOOL NURSING (part 6)</a:t>
            </a:r>
          </a:p>
        </p:txBody>
      </p:sp>
      <p:sp>
        <p:nvSpPr>
          <p:cNvPr id="3" name="Content Placeholder 2">
            <a:extLst>
              <a:ext uri="{FF2B5EF4-FFF2-40B4-BE49-F238E27FC236}">
                <a16:creationId xmlns:a16="http://schemas.microsoft.com/office/drawing/2014/main" id="{4DE0E60E-DAEC-41EF-A9C4-CD4DA1430577}"/>
              </a:ext>
            </a:extLst>
          </p:cNvPr>
          <p:cNvSpPr>
            <a:spLocks noGrp="1"/>
          </p:cNvSpPr>
          <p:nvPr>
            <p:ph idx="1"/>
          </p:nvPr>
        </p:nvSpPr>
        <p:spPr>
          <a:xfrm>
            <a:off x="838200" y="1824796"/>
            <a:ext cx="10515600" cy="3600606"/>
          </a:xfrm>
        </p:spPr>
        <p:txBody>
          <a:bodyPr vert="horz" lIns="91440" tIns="45720" rIns="91440" bIns="45720" rtlCol="0" anchor="t">
            <a:normAutofit/>
          </a:bodyPr>
          <a:lstStyle/>
          <a:p>
            <a:pPr marL="0" indent="0">
              <a:buNone/>
            </a:pPr>
            <a:r>
              <a:rPr lang="en-US"/>
              <a:t>F. Monitor the quality of the healthcare services provided for students; </a:t>
            </a:r>
          </a:p>
          <a:p>
            <a:pPr marL="0" indent="0">
              <a:buNone/>
            </a:pPr>
            <a:r>
              <a:rPr lang="en-US"/>
              <a:t>G. Provide direct clinical services for students with special needs and/or teach and verify competency, supervise and delegate [as defined in KRS 314.011(2)] the performance of select tasks to unlicensed school personnel in accordance with the administrative regulation 201 KAR 20:400 governing delegation of nursing tasks to unlicensed persons; </a:t>
            </a:r>
            <a:endParaRPr lang="en-US">
              <a:ea typeface="+mn-lt"/>
              <a:cs typeface="+mn-lt"/>
            </a:endParaRPr>
          </a:p>
          <a:p>
            <a:endParaRPr lang="en-US"/>
          </a:p>
        </p:txBody>
      </p:sp>
    </p:spTree>
    <p:extLst>
      <p:ext uri="{BB962C8B-B14F-4D97-AF65-F5344CB8AC3E}">
        <p14:creationId xmlns:p14="http://schemas.microsoft.com/office/powerpoint/2010/main" val="3521781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5F6CC-9D0B-4CC7-97FC-EB98FF913D75}"/>
              </a:ext>
            </a:extLst>
          </p:cNvPr>
          <p:cNvSpPr>
            <a:spLocks noGrp="1"/>
          </p:cNvSpPr>
          <p:nvPr>
            <p:ph type="title"/>
          </p:nvPr>
        </p:nvSpPr>
        <p:spPr>
          <a:xfrm>
            <a:off x="838200" y="365125"/>
            <a:ext cx="10697028" cy="1652518"/>
          </a:xfrm>
        </p:spPr>
        <p:txBody>
          <a:bodyPr>
            <a:normAutofit/>
          </a:bodyPr>
          <a:lstStyle/>
          <a:p>
            <a:r>
              <a:rPr lang="en-US" sz="3600"/>
              <a:t>Kentucky Board of Nursing Advisory Opinion Statement #30: SCHOOL NURSING (part 7)</a:t>
            </a:r>
          </a:p>
        </p:txBody>
      </p:sp>
      <p:sp>
        <p:nvSpPr>
          <p:cNvPr id="3" name="Content Placeholder 2">
            <a:extLst>
              <a:ext uri="{FF2B5EF4-FFF2-40B4-BE49-F238E27FC236}">
                <a16:creationId xmlns:a16="http://schemas.microsoft.com/office/drawing/2014/main" id="{014D5C98-D538-4547-AF79-E0F7AD8C9401}"/>
              </a:ext>
            </a:extLst>
          </p:cNvPr>
          <p:cNvSpPr>
            <a:spLocks noGrp="1"/>
          </p:cNvSpPr>
          <p:nvPr>
            <p:ph idx="1"/>
          </p:nvPr>
        </p:nvSpPr>
        <p:spPr>
          <a:xfrm>
            <a:off x="838200" y="1928192"/>
            <a:ext cx="10515600" cy="4248772"/>
          </a:xfrm>
        </p:spPr>
        <p:txBody>
          <a:bodyPr vert="horz" lIns="91440" tIns="45720" rIns="91440" bIns="45720" rtlCol="0" anchor="t">
            <a:normAutofit/>
          </a:bodyPr>
          <a:lstStyle/>
          <a:p>
            <a:pPr marL="0" indent="0">
              <a:buNone/>
            </a:pPr>
            <a:r>
              <a:rPr lang="en-US">
                <a:ea typeface="+mn-lt"/>
                <a:cs typeface="+mn-lt"/>
              </a:rPr>
              <a:t>H. Participate in the development of policies and procedures to guide nursing practice in school settings, and to address expanding school health services to students, families, and communities. “The school nurse is the healthcare expert within the school system and the leader in school health policy development including identification of strategies to evaluate implementation of policies.” (ANA School Nursing: Scope and Standards of Practice 3rd edition. 2017); and </a:t>
            </a:r>
            <a:endParaRPr lang="en-US"/>
          </a:p>
        </p:txBody>
      </p:sp>
    </p:spTree>
    <p:extLst>
      <p:ext uri="{BB962C8B-B14F-4D97-AF65-F5344CB8AC3E}">
        <p14:creationId xmlns:p14="http://schemas.microsoft.com/office/powerpoint/2010/main" val="1451932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C0ADE-F500-40ED-A4AC-4D19D285D84F}"/>
              </a:ext>
            </a:extLst>
          </p:cNvPr>
          <p:cNvSpPr>
            <a:spLocks noGrp="1"/>
          </p:cNvSpPr>
          <p:nvPr>
            <p:ph type="title"/>
          </p:nvPr>
        </p:nvSpPr>
        <p:spPr>
          <a:xfrm>
            <a:off x="838200" y="553966"/>
            <a:ext cx="10515600" cy="1325563"/>
          </a:xfrm>
        </p:spPr>
        <p:txBody>
          <a:bodyPr>
            <a:normAutofit/>
          </a:bodyPr>
          <a:lstStyle/>
          <a:p>
            <a:r>
              <a:rPr lang="en-US" sz="3600"/>
              <a:t>Kentucky Board of Nursing Advisory Opinion Statement #30: SCHOOL NURSING (part 8)</a:t>
            </a:r>
          </a:p>
        </p:txBody>
      </p:sp>
      <p:sp>
        <p:nvSpPr>
          <p:cNvPr id="3" name="Content Placeholder 2">
            <a:extLst>
              <a:ext uri="{FF2B5EF4-FFF2-40B4-BE49-F238E27FC236}">
                <a16:creationId xmlns:a16="http://schemas.microsoft.com/office/drawing/2014/main" id="{9DF65D5C-E7DA-4929-8E00-B9BAD8BC882A}"/>
              </a:ext>
            </a:extLst>
          </p:cNvPr>
          <p:cNvSpPr>
            <a:spLocks noGrp="1"/>
          </p:cNvSpPr>
          <p:nvPr>
            <p:ph idx="1"/>
          </p:nvPr>
        </p:nvSpPr>
        <p:spPr>
          <a:xfrm>
            <a:off x="838200" y="1879529"/>
            <a:ext cx="10515600" cy="4297434"/>
          </a:xfrm>
        </p:spPr>
        <p:txBody>
          <a:bodyPr vert="horz" lIns="91440" tIns="45720" rIns="91440" bIns="45720" rtlCol="0" anchor="t">
            <a:normAutofit/>
          </a:bodyPr>
          <a:lstStyle/>
          <a:p>
            <a:pPr marL="0" indent="0">
              <a:buNone/>
            </a:pPr>
            <a:r>
              <a:rPr lang="en-US"/>
              <a:t>I. Delegate select health services to a school employee in accordance with KRS 156.502, 201 KAR 20:400, and KBN Advisory Opinion Statement (AOS #15) Roles of Nurses in Supervision and Delegation to Unlicensed Personnel. </a:t>
            </a:r>
          </a:p>
        </p:txBody>
      </p:sp>
    </p:spTree>
    <p:extLst>
      <p:ext uri="{BB962C8B-B14F-4D97-AF65-F5344CB8AC3E}">
        <p14:creationId xmlns:p14="http://schemas.microsoft.com/office/powerpoint/2010/main" val="1127832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9C72A36-08F9-4D2E-8635-35ABA588E93F}"/>
              </a:ext>
            </a:extLst>
          </p:cNvPr>
          <p:cNvSpPr>
            <a:spLocks noGrp="1"/>
          </p:cNvSpPr>
          <p:nvPr>
            <p:ph type="title"/>
          </p:nvPr>
        </p:nvSpPr>
        <p:spPr>
          <a:xfrm>
            <a:off x="838200" y="365125"/>
            <a:ext cx="10515600" cy="1325563"/>
          </a:xfrm>
        </p:spPr>
        <p:txBody>
          <a:bodyPr/>
          <a:lstStyle/>
          <a:p>
            <a:r>
              <a:rPr lang="en-US"/>
              <a:t>School Nursing is a Specialized Practice </a:t>
            </a:r>
          </a:p>
        </p:txBody>
      </p:sp>
      <p:sp>
        <p:nvSpPr>
          <p:cNvPr id="8" name="Content Placeholder 7">
            <a:extLst>
              <a:ext uri="{FF2B5EF4-FFF2-40B4-BE49-F238E27FC236}">
                <a16:creationId xmlns:a16="http://schemas.microsoft.com/office/drawing/2014/main" id="{F0B7226E-3141-4C18-9A06-1954D3C7131F}"/>
              </a:ext>
            </a:extLst>
          </p:cNvPr>
          <p:cNvSpPr>
            <a:spLocks noGrp="1"/>
          </p:cNvSpPr>
          <p:nvPr>
            <p:ph sz="half" idx="1"/>
          </p:nvPr>
        </p:nvSpPr>
        <p:spPr>
          <a:xfrm>
            <a:off x="838201" y="1387697"/>
            <a:ext cx="5181600" cy="4426290"/>
          </a:xfrm>
        </p:spPr>
        <p:txBody>
          <a:bodyPr vert="horz" lIns="91440" tIns="45720" rIns="91440" bIns="45720" rtlCol="0" anchor="t">
            <a:normAutofit/>
          </a:bodyPr>
          <a:lstStyle/>
          <a:p>
            <a:r>
              <a:rPr lang="en-US" sz="2600"/>
              <a:t>School nurses advance the well-being, academic success and lifelong achievement and health of students. </a:t>
            </a:r>
          </a:p>
          <a:p>
            <a:r>
              <a:rPr lang="en-US" sz="2600"/>
              <a:t>Keeping children healthy, safe, in school and ready to learn should be a top priority for both healthcare and educational systems. </a:t>
            </a:r>
          </a:p>
        </p:txBody>
      </p:sp>
      <p:sp>
        <p:nvSpPr>
          <p:cNvPr id="9" name="Content Placeholder 8">
            <a:extLst>
              <a:ext uri="{FF2B5EF4-FFF2-40B4-BE49-F238E27FC236}">
                <a16:creationId xmlns:a16="http://schemas.microsoft.com/office/drawing/2014/main" id="{30FDFD8B-C534-4376-BD79-0DC083A6FFDE}"/>
              </a:ext>
            </a:extLst>
          </p:cNvPr>
          <p:cNvSpPr>
            <a:spLocks noGrp="1"/>
          </p:cNvSpPr>
          <p:nvPr>
            <p:ph sz="half" idx="2"/>
          </p:nvPr>
        </p:nvSpPr>
        <p:spPr>
          <a:xfrm>
            <a:off x="6175512" y="1387697"/>
            <a:ext cx="5181600" cy="4351338"/>
          </a:xfrm>
        </p:spPr>
        <p:txBody>
          <a:bodyPr vert="horz" lIns="91440" tIns="45720" rIns="91440" bIns="45720" rtlCol="0" anchor="t">
            <a:normAutofit/>
          </a:bodyPr>
          <a:lstStyle/>
          <a:p>
            <a:r>
              <a:rPr lang="en-US" sz="2600"/>
              <a:t>Bridge between the health care community and the school </a:t>
            </a:r>
          </a:p>
          <a:p>
            <a:r>
              <a:rPr lang="en-US" sz="2600"/>
              <a:t>Translates health issues into language educators can understand and vice versa </a:t>
            </a:r>
          </a:p>
          <a:p>
            <a:r>
              <a:rPr lang="en-US" sz="2600"/>
              <a:t>Develops Individual Health Plans (IHP), which complement and support Individual Educational Plans (IEP) and Emergency Action Plans (EAP), for children with a health risk </a:t>
            </a:r>
          </a:p>
        </p:txBody>
      </p:sp>
    </p:spTree>
    <p:extLst>
      <p:ext uri="{BB962C8B-B14F-4D97-AF65-F5344CB8AC3E}">
        <p14:creationId xmlns:p14="http://schemas.microsoft.com/office/powerpoint/2010/main" val="1948576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817E-40D2-4BD9-B629-3BF4C3BFC8B5}"/>
              </a:ext>
            </a:extLst>
          </p:cNvPr>
          <p:cNvSpPr>
            <a:spLocks noGrp="1"/>
          </p:cNvSpPr>
          <p:nvPr>
            <p:ph type="title"/>
          </p:nvPr>
        </p:nvSpPr>
        <p:spPr>
          <a:xfrm>
            <a:off x="838200" y="573847"/>
            <a:ext cx="10515600" cy="1325563"/>
          </a:xfrm>
        </p:spPr>
        <p:txBody>
          <a:bodyPr/>
          <a:lstStyle/>
          <a:p>
            <a:r>
              <a:rPr lang="en-US"/>
              <a:t>The School Nurse…</a:t>
            </a:r>
          </a:p>
        </p:txBody>
      </p:sp>
      <p:sp>
        <p:nvSpPr>
          <p:cNvPr id="3" name="Content Placeholder 2">
            <a:extLst>
              <a:ext uri="{FF2B5EF4-FFF2-40B4-BE49-F238E27FC236}">
                <a16:creationId xmlns:a16="http://schemas.microsoft.com/office/drawing/2014/main" id="{F20A4D74-A1EC-4617-AF93-2C9645148720}"/>
              </a:ext>
            </a:extLst>
          </p:cNvPr>
          <p:cNvSpPr>
            <a:spLocks noGrp="1"/>
          </p:cNvSpPr>
          <p:nvPr>
            <p:ph idx="1"/>
          </p:nvPr>
        </p:nvSpPr>
        <p:spPr>
          <a:xfrm>
            <a:off x="838200" y="1699591"/>
            <a:ext cx="10515600" cy="3775849"/>
          </a:xfrm>
        </p:spPr>
        <p:txBody>
          <a:bodyPr vert="horz" lIns="91440" tIns="45720" rIns="91440" bIns="45720" rtlCol="0" anchor="t">
            <a:normAutofit fontScale="92500" lnSpcReduction="20000"/>
          </a:bodyPr>
          <a:lstStyle/>
          <a:p>
            <a:pPr marL="0" indent="0">
              <a:spcBef>
                <a:spcPts val="1200"/>
              </a:spcBef>
              <a:buNone/>
            </a:pPr>
            <a:r>
              <a:rPr lang="en-US"/>
              <a:t>Understands: </a:t>
            </a:r>
          </a:p>
          <a:p>
            <a:pPr>
              <a:spcBef>
                <a:spcPts val="1200"/>
              </a:spcBef>
            </a:pPr>
            <a:r>
              <a:rPr lang="en-US"/>
              <a:t>A student’s health is directly related to his or her ability to learn</a:t>
            </a:r>
          </a:p>
          <a:p>
            <a:r>
              <a:rPr lang="en-US"/>
              <a:t>Children with unmet health needs have a difficult time engaging in the educational process</a:t>
            </a:r>
          </a:p>
          <a:p>
            <a:pPr marL="0" indent="0">
              <a:spcBef>
                <a:spcPts val="1200"/>
              </a:spcBef>
              <a:buNone/>
            </a:pPr>
            <a:r>
              <a:rPr lang="en-US"/>
              <a:t>Supports: </a:t>
            </a:r>
          </a:p>
          <a:p>
            <a:pPr>
              <a:spcBef>
                <a:spcPts val="1200"/>
              </a:spcBef>
            </a:pPr>
            <a:r>
              <a:rPr lang="en-US"/>
              <a:t>Student success by providing health care through assessment, intervention and follow-up</a:t>
            </a:r>
          </a:p>
          <a:p>
            <a:pPr marL="0" indent="0">
              <a:spcBef>
                <a:spcPts val="1200"/>
              </a:spcBef>
              <a:buNone/>
            </a:pPr>
            <a:r>
              <a:rPr lang="en-US"/>
              <a:t>Addresses:</a:t>
            </a:r>
          </a:p>
          <a:p>
            <a:pPr>
              <a:spcBef>
                <a:spcPts val="1200"/>
              </a:spcBef>
            </a:pPr>
            <a:r>
              <a:rPr lang="en-US"/>
              <a:t> The physical, mental, emotional and social health needs of students and supports their achievement in the learning process.</a:t>
            </a:r>
          </a:p>
        </p:txBody>
      </p:sp>
    </p:spTree>
    <p:extLst>
      <p:ext uri="{BB962C8B-B14F-4D97-AF65-F5344CB8AC3E}">
        <p14:creationId xmlns:p14="http://schemas.microsoft.com/office/powerpoint/2010/main" val="3702821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descr="&quot; &quot;">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B49C08-D2A1-4832-9C10-B3BE1B76ADFF}"/>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The Role of the School Nurse…</a:t>
            </a:r>
          </a:p>
        </p:txBody>
      </p:sp>
      <p:graphicFrame>
        <p:nvGraphicFramePr>
          <p:cNvPr id="5" name="Content Placeholder 2" descr="Cares for many more students who are medically fragile or who deal with chronic health issues&#10;">
            <a:extLst>
              <a:ext uri="{FF2B5EF4-FFF2-40B4-BE49-F238E27FC236}">
                <a16:creationId xmlns:a16="http://schemas.microsoft.com/office/drawing/2014/main" id="{3F06C57D-E78B-43AC-8701-F00DAD9FF966}"/>
              </a:ext>
            </a:extLst>
          </p:cNvPr>
          <p:cNvGraphicFramePr>
            <a:graphicFrameLocks noGrp="1"/>
          </p:cNvGraphicFramePr>
          <p:nvPr>
            <p:ph idx="1"/>
            <p:extLst>
              <p:ext uri="{D42A27DB-BD31-4B8C-83A1-F6EECF244321}">
                <p14:modId xmlns:p14="http://schemas.microsoft.com/office/powerpoint/2010/main" val="4219193258"/>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6511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665A5-98E0-4D28-B7DA-B88B9FAE8FE1}"/>
              </a:ext>
            </a:extLst>
          </p:cNvPr>
          <p:cNvSpPr>
            <a:spLocks noGrp="1"/>
          </p:cNvSpPr>
          <p:nvPr>
            <p:ph type="title"/>
          </p:nvPr>
        </p:nvSpPr>
        <p:spPr>
          <a:xfrm>
            <a:off x="838200" y="681037"/>
            <a:ext cx="10515600" cy="1009651"/>
          </a:xfrm>
        </p:spPr>
        <p:txBody>
          <a:bodyPr/>
          <a:lstStyle/>
          <a:p>
            <a:r>
              <a:rPr lang="en-US"/>
              <a:t>The Role of the School Nurse (Continued)</a:t>
            </a:r>
          </a:p>
        </p:txBody>
      </p:sp>
      <p:sp>
        <p:nvSpPr>
          <p:cNvPr id="3" name="Content Placeholder 2">
            <a:extLst>
              <a:ext uri="{FF2B5EF4-FFF2-40B4-BE49-F238E27FC236}">
                <a16:creationId xmlns:a16="http://schemas.microsoft.com/office/drawing/2014/main" id="{0ACC03D0-D8D7-4F4D-9B27-9F55A6BADCDC}"/>
              </a:ext>
            </a:extLst>
          </p:cNvPr>
          <p:cNvSpPr>
            <a:spLocks noGrp="1"/>
          </p:cNvSpPr>
          <p:nvPr>
            <p:ph idx="1"/>
          </p:nvPr>
        </p:nvSpPr>
        <p:spPr>
          <a:xfrm>
            <a:off x="838200" y="1696418"/>
            <a:ext cx="10515600" cy="4351338"/>
          </a:xfrm>
        </p:spPr>
        <p:txBody>
          <a:bodyPr vert="horz" lIns="91440" tIns="45720" rIns="91440" bIns="45720" rtlCol="0" anchor="t">
            <a:normAutofit/>
          </a:bodyPr>
          <a:lstStyle/>
          <a:p>
            <a:r>
              <a:rPr lang="en-US"/>
              <a:t>Works to create access to health care for students and families</a:t>
            </a:r>
          </a:p>
          <a:p>
            <a:r>
              <a:rPr lang="en-US"/>
              <a:t>Coordinates and conducts assessment, planning and implementation of all students and those with individualized health care plans (IHP) </a:t>
            </a:r>
          </a:p>
          <a:p>
            <a:r>
              <a:rPr lang="en-US"/>
              <a:t>Determine if health services can be delegated to Unlicensed Assistive Personnel (UAP)</a:t>
            </a:r>
          </a:p>
          <a:p>
            <a:r>
              <a:rPr lang="en-US"/>
              <a:t>Coordinate evaluation and intervention services</a:t>
            </a:r>
          </a:p>
          <a:p>
            <a:r>
              <a:rPr lang="en-US"/>
              <a:t>Assist students to learn to manage their chronic illness</a:t>
            </a:r>
          </a:p>
          <a:p>
            <a:endParaRPr lang="en-US"/>
          </a:p>
        </p:txBody>
      </p:sp>
    </p:spTree>
    <p:extLst>
      <p:ext uri="{BB962C8B-B14F-4D97-AF65-F5344CB8AC3E}">
        <p14:creationId xmlns:p14="http://schemas.microsoft.com/office/powerpoint/2010/main" val="4232911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43801-E1B9-494D-A181-98D2B71E1CE5}"/>
              </a:ext>
            </a:extLst>
          </p:cNvPr>
          <p:cNvSpPr>
            <a:spLocks noGrp="1"/>
          </p:cNvSpPr>
          <p:nvPr>
            <p:ph type="title"/>
          </p:nvPr>
        </p:nvSpPr>
        <p:spPr>
          <a:xfrm>
            <a:off x="838200" y="681037"/>
            <a:ext cx="10515600" cy="1009651"/>
          </a:xfrm>
        </p:spPr>
        <p:txBody>
          <a:bodyPr/>
          <a:lstStyle/>
          <a:p>
            <a:r>
              <a:rPr lang="en-US"/>
              <a:t>An Advocate for the Individual Student…</a:t>
            </a:r>
          </a:p>
        </p:txBody>
      </p:sp>
      <p:sp>
        <p:nvSpPr>
          <p:cNvPr id="3" name="Content Placeholder 2">
            <a:extLst>
              <a:ext uri="{FF2B5EF4-FFF2-40B4-BE49-F238E27FC236}">
                <a16:creationId xmlns:a16="http://schemas.microsoft.com/office/drawing/2014/main" id="{9DBAE132-CB30-4238-9DAF-1B3723803C54}"/>
              </a:ext>
            </a:extLst>
          </p:cNvPr>
          <p:cNvSpPr>
            <a:spLocks noGrp="1"/>
          </p:cNvSpPr>
          <p:nvPr>
            <p:ph sz="half" idx="1"/>
          </p:nvPr>
        </p:nvSpPr>
        <p:spPr/>
        <p:txBody>
          <a:bodyPr vert="horz" lIns="91440" tIns="45720" rIns="91440" bIns="45720" rtlCol="0" anchor="t">
            <a:normAutofit lnSpcReduction="10000"/>
          </a:bodyPr>
          <a:lstStyle/>
          <a:p>
            <a:pPr marL="0" indent="0">
              <a:buNone/>
            </a:pPr>
            <a:r>
              <a:rPr lang="en-US"/>
              <a:t>Provides skills and education that encourage:</a:t>
            </a:r>
          </a:p>
          <a:p>
            <a:pPr marL="0" indent="0">
              <a:buNone/>
            </a:pPr>
            <a:endParaRPr lang="en-US" sz="1200"/>
          </a:p>
          <a:p>
            <a:pPr lvl="1"/>
            <a:r>
              <a:rPr lang="en-US"/>
              <a:t>self-empowerment</a:t>
            </a:r>
          </a:p>
          <a:p>
            <a:pPr lvl="1"/>
            <a:r>
              <a:rPr lang="en-US"/>
              <a:t>problem solving</a:t>
            </a:r>
          </a:p>
          <a:p>
            <a:pPr lvl="1"/>
            <a:r>
              <a:rPr lang="en-US"/>
              <a:t>effective communication</a:t>
            </a:r>
          </a:p>
          <a:p>
            <a:pPr lvl="1"/>
            <a:r>
              <a:rPr lang="en-US"/>
              <a:t>collaboration with others</a:t>
            </a:r>
          </a:p>
          <a:p>
            <a:pPr lvl="1"/>
            <a:r>
              <a:rPr lang="en-US"/>
              <a:t>the student to manage his/her own condition and to make life decisions</a:t>
            </a:r>
          </a:p>
          <a:p>
            <a:pPr lvl="1"/>
            <a:endParaRPr lang="en-US"/>
          </a:p>
        </p:txBody>
      </p:sp>
      <p:sp>
        <p:nvSpPr>
          <p:cNvPr id="4" name="Content Placeholder 3">
            <a:extLst>
              <a:ext uri="{FF2B5EF4-FFF2-40B4-BE49-F238E27FC236}">
                <a16:creationId xmlns:a16="http://schemas.microsoft.com/office/drawing/2014/main" id="{2CB7EE07-FE92-4E4A-AF08-41ABD5351877}"/>
              </a:ext>
            </a:extLst>
          </p:cNvPr>
          <p:cNvSpPr>
            <a:spLocks noGrp="1"/>
          </p:cNvSpPr>
          <p:nvPr>
            <p:ph sz="half" idx="2"/>
          </p:nvPr>
        </p:nvSpPr>
        <p:spPr/>
        <p:txBody>
          <a:bodyPr>
            <a:normAutofit lnSpcReduction="10000"/>
          </a:bodyPr>
          <a:lstStyle/>
          <a:p>
            <a:pPr marL="0" indent="0">
              <a:buNone/>
            </a:pPr>
            <a:r>
              <a:rPr lang="en-US"/>
              <a:t>Advocates for Safety:</a:t>
            </a:r>
          </a:p>
          <a:p>
            <a:pPr marL="0" indent="0">
              <a:buNone/>
            </a:pPr>
            <a:endParaRPr lang="en-US" sz="1200"/>
          </a:p>
          <a:p>
            <a:pPr lvl="1"/>
            <a:r>
              <a:rPr lang="en-US"/>
              <a:t>	participates in the 	development of school 	safety plans to address the full 	range of emergency 	incidents 	that may occur at school</a:t>
            </a:r>
          </a:p>
          <a:p>
            <a:pPr marL="0" indent="0">
              <a:buNone/>
            </a:pPr>
            <a:r>
              <a:rPr lang="en-US"/>
              <a:t>	</a:t>
            </a:r>
          </a:p>
          <a:p>
            <a:pPr marL="0" indent="0">
              <a:buNone/>
            </a:pPr>
            <a:r>
              <a:rPr lang="en-US"/>
              <a:t>	</a:t>
            </a:r>
          </a:p>
          <a:p>
            <a:pPr marL="0" indent="0">
              <a:buNone/>
            </a:pPr>
            <a:endParaRPr lang="en-US"/>
          </a:p>
          <a:p>
            <a:pPr marL="0" indent="0">
              <a:buNone/>
            </a:pPr>
            <a:r>
              <a:rPr lang="en-US"/>
              <a:t>	</a:t>
            </a:r>
          </a:p>
          <a:p>
            <a:endParaRPr lang="en-US"/>
          </a:p>
        </p:txBody>
      </p:sp>
    </p:spTree>
    <p:extLst>
      <p:ext uri="{BB962C8B-B14F-4D97-AF65-F5344CB8AC3E}">
        <p14:creationId xmlns:p14="http://schemas.microsoft.com/office/powerpoint/2010/main" val="4143079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8648F-D5AD-4DEA-9F51-FB52DB518E0F}"/>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AC4D2338-4F55-4B8A-A31A-2473A2A6C7AD}"/>
              </a:ext>
            </a:extLst>
          </p:cNvPr>
          <p:cNvSpPr>
            <a:spLocks noGrp="1"/>
          </p:cNvSpPr>
          <p:nvPr>
            <p:ph idx="1"/>
          </p:nvPr>
        </p:nvSpPr>
        <p:spPr>
          <a:xfrm>
            <a:off x="838200" y="1825625"/>
            <a:ext cx="10854266" cy="4351338"/>
          </a:xfrm>
        </p:spPr>
        <p:txBody>
          <a:bodyPr vert="horz" lIns="91440" tIns="45720" rIns="91440" bIns="45720" rtlCol="0" anchor="t">
            <a:normAutofit/>
          </a:bodyPr>
          <a:lstStyle/>
          <a:p>
            <a:r>
              <a:rPr lang="en-US">
                <a:solidFill>
                  <a:schemeClr val="tx1"/>
                </a:solidFill>
                <a:hlinkClick r:id="rId2">
                  <a:extLst>
                    <a:ext uri="{A12FA001-AC4F-418D-AE19-62706E023703}">
                      <ahyp:hlinkClr xmlns:ahyp="http://schemas.microsoft.com/office/drawing/2018/hyperlinkcolor" val="tx"/>
                    </a:ext>
                  </a:extLst>
                </a:hlinkClick>
              </a:rPr>
              <a:t>The Role of the 21st Century School Nurse – National Association of School Nurses</a:t>
            </a:r>
            <a:r>
              <a:rPr lang="en-US">
                <a:solidFill>
                  <a:schemeClr val="tx1"/>
                </a:solidFill>
              </a:rPr>
              <a:t> </a:t>
            </a:r>
            <a:r>
              <a:rPr lang="en-US">
                <a:solidFill>
                  <a:schemeClr val="tx1"/>
                </a:solidFill>
                <a:ea typeface="+mn-lt"/>
                <a:cs typeface="+mn-lt"/>
              </a:rPr>
              <a:t> </a:t>
            </a:r>
            <a:endParaRPr lang="en-US">
              <a:solidFill>
                <a:schemeClr val="tx1"/>
              </a:solidFill>
            </a:endParaRPr>
          </a:p>
          <a:p>
            <a:r>
              <a:rPr lang="en-US">
                <a:ea typeface="+mn-lt"/>
                <a:cs typeface="+mn-lt"/>
                <a:hlinkClick r:id="rId3"/>
              </a:rPr>
              <a:t>AOS # 30 School Nursing (Revised 2/2020)</a:t>
            </a:r>
            <a:endParaRPr lang="en-US"/>
          </a:p>
          <a:p>
            <a:pPr marL="0" indent="0">
              <a:buNone/>
            </a:pPr>
            <a:endParaRPr lang="en-US"/>
          </a:p>
        </p:txBody>
      </p:sp>
    </p:spTree>
    <p:extLst>
      <p:ext uri="{BB962C8B-B14F-4D97-AF65-F5344CB8AC3E}">
        <p14:creationId xmlns:p14="http://schemas.microsoft.com/office/powerpoint/2010/main" val="2961295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225F5B-E6ED-4813-A775-ED0FDD015AA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Slide 29</a:t>
            </a:r>
          </a:p>
        </p:txBody>
      </p:sp>
      <p:sp>
        <p:nvSpPr>
          <p:cNvPr id="7" name="Rectangle 6" descr="A hundred years from now it will not matter what my bank account was, the sort of house I lived in, or the kind of car I drove but the world may be a different place because I was important in the life of a child.">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Graphic with of diverse group of children. The text reads: A hundred years from now...it will not matter what my bank account was, the sort of house I lived in, or the kind of car I drove... but the world may be a different place because I was important in the life of a CHILD.">
            <a:extLst>
              <a:ext uri="{FF2B5EF4-FFF2-40B4-BE49-F238E27FC236}">
                <a16:creationId xmlns:a16="http://schemas.microsoft.com/office/drawing/2014/main" id="{233A622C-35C8-4386-B002-B8F97F758F7A}"/>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1504768" y="434824"/>
            <a:ext cx="9368567" cy="6073288"/>
          </a:xfrm>
          <a:prstGeom prst="rect">
            <a:avLst/>
          </a:prstGeom>
          <a:ln>
            <a:noFill/>
          </a:ln>
        </p:spPr>
      </p:pic>
      <p:sp>
        <p:nvSpPr>
          <p:cNvPr id="9" name="Freeform: Shape 8" descr="&quot; &quot;">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quot; &quot;">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descr="&quot; &quot;">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descr="&quot; &quot;">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Isosceles Triangle 16" descr="&quot; &quot;">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descr="&quot; &quot;">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661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45B88855-2E3F-48C1-B856-B3957B764056}"/>
              </a:ext>
            </a:extLst>
          </p:cNvPr>
          <p:cNvSpPr txBox="1">
            <a:spLocks noGrp="1"/>
          </p:cNvSpPr>
          <p:nvPr>
            <p:ph type="title" idx="4294967295"/>
          </p:nvPr>
        </p:nvSpPr>
        <p:spPr>
          <a:xfrm>
            <a:off x="3609192" y="208341"/>
            <a:ext cx="4746812"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Arial Black" panose="020B0A04020102020204" pitchFamily="34" charset="0"/>
                <a:ea typeface="+mn-ea"/>
                <a:cs typeface="+mn-cs"/>
              </a:rPr>
              <a:t>SCHOOL NURSE</a:t>
            </a:r>
          </a:p>
        </p:txBody>
      </p:sp>
      <p:sp>
        <p:nvSpPr>
          <p:cNvPr id="14" name="TextBox 13">
            <a:extLst>
              <a:ext uri="{FF2B5EF4-FFF2-40B4-BE49-F238E27FC236}">
                <a16:creationId xmlns:a16="http://schemas.microsoft.com/office/drawing/2014/main" id="{E2918380-58AC-4D27-B7BC-57F65281DAB5}"/>
              </a:ext>
            </a:extLst>
          </p:cNvPr>
          <p:cNvSpPr txBox="1"/>
          <p:nvPr/>
        </p:nvSpPr>
        <p:spPr>
          <a:xfrm>
            <a:off x="970280" y="2904104"/>
            <a:ext cx="2619375" cy="369332"/>
          </a:xfrm>
          <a:prstGeom prst="rect">
            <a:avLst/>
          </a:prstGeom>
          <a:noFill/>
        </p:spPr>
        <p:txBody>
          <a:bodyPr wrap="square" rtlCol="0">
            <a:spAutoFit/>
          </a:bodyPr>
          <a:lstStyle/>
          <a:p>
            <a:r>
              <a:rPr lang="en-US"/>
              <a:t> What society thinks I do</a:t>
            </a:r>
          </a:p>
        </p:txBody>
      </p:sp>
      <p:pic>
        <p:nvPicPr>
          <p:cNvPr id="4" name="Content Placeholder 3" descr="Band-aids">
            <a:extLst>
              <a:ext uri="{FF2B5EF4-FFF2-40B4-BE49-F238E27FC236}">
                <a16:creationId xmlns:a16="http://schemas.microsoft.com/office/drawing/2014/main" id="{9EC506C2-38FD-413A-AD81-E265B98566A0}"/>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980440" y="975394"/>
            <a:ext cx="2638678" cy="1944270"/>
          </a:xfrm>
          <a:prstGeom prst="rect">
            <a:avLst/>
          </a:prstGeom>
          <a:ln w="12700">
            <a:solidFill>
              <a:schemeClr val="tx1"/>
            </a:solidFill>
          </a:ln>
        </p:spPr>
      </p:pic>
      <p:sp>
        <p:nvSpPr>
          <p:cNvPr id="17" name="TextBox 16">
            <a:extLst>
              <a:ext uri="{FF2B5EF4-FFF2-40B4-BE49-F238E27FC236}">
                <a16:creationId xmlns:a16="http://schemas.microsoft.com/office/drawing/2014/main" id="{80552C56-C9ED-463D-A317-1524E16464F7}"/>
              </a:ext>
            </a:extLst>
          </p:cNvPr>
          <p:cNvSpPr txBox="1"/>
          <p:nvPr/>
        </p:nvSpPr>
        <p:spPr>
          <a:xfrm>
            <a:off x="4668717" y="2894960"/>
            <a:ext cx="2709050" cy="369332"/>
          </a:xfrm>
          <a:prstGeom prst="rect">
            <a:avLst/>
          </a:prstGeom>
          <a:noFill/>
        </p:spPr>
        <p:txBody>
          <a:bodyPr wrap="square" rtlCol="0">
            <a:spAutoFit/>
          </a:bodyPr>
          <a:lstStyle/>
          <a:p>
            <a:r>
              <a:rPr lang="en-US"/>
              <a:t>What my mom thinks I do</a:t>
            </a:r>
          </a:p>
        </p:txBody>
      </p:sp>
      <p:pic>
        <p:nvPicPr>
          <p:cNvPr id="5" name="Picture 4" descr="Nurses surround a child in a hospital bed">
            <a:extLst>
              <a:ext uri="{FF2B5EF4-FFF2-40B4-BE49-F238E27FC236}">
                <a16:creationId xmlns:a16="http://schemas.microsoft.com/office/drawing/2014/main" id="{7A554389-58E6-4A3C-8CA3-9E6BFEAF5E2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37932" y="975395"/>
            <a:ext cx="2590800" cy="1941512"/>
          </a:xfrm>
          <a:prstGeom prst="rect">
            <a:avLst/>
          </a:prstGeom>
          <a:ln w="12700">
            <a:solidFill>
              <a:schemeClr val="tx1"/>
            </a:solidFill>
          </a:ln>
        </p:spPr>
      </p:pic>
      <p:sp>
        <p:nvSpPr>
          <p:cNvPr id="18" name="TextBox 17">
            <a:extLst>
              <a:ext uri="{FF2B5EF4-FFF2-40B4-BE49-F238E27FC236}">
                <a16:creationId xmlns:a16="http://schemas.microsoft.com/office/drawing/2014/main" id="{67716899-7425-4378-97E6-3BD1B93B3958}"/>
              </a:ext>
            </a:extLst>
          </p:cNvPr>
          <p:cNvSpPr txBox="1"/>
          <p:nvPr/>
        </p:nvSpPr>
        <p:spPr>
          <a:xfrm>
            <a:off x="8450098" y="2904104"/>
            <a:ext cx="2709050" cy="369332"/>
          </a:xfrm>
          <a:prstGeom prst="rect">
            <a:avLst/>
          </a:prstGeom>
          <a:noFill/>
        </p:spPr>
        <p:txBody>
          <a:bodyPr wrap="square" rtlCol="0">
            <a:spAutoFit/>
          </a:bodyPr>
          <a:lstStyle/>
          <a:p>
            <a:r>
              <a:rPr lang="en-US"/>
              <a:t>What the kids think I do</a:t>
            </a:r>
          </a:p>
        </p:txBody>
      </p:sp>
      <p:pic>
        <p:nvPicPr>
          <p:cNvPr id="7" name="Picture 6" descr="Nurse administering a vaccination">
            <a:extLst>
              <a:ext uri="{FF2B5EF4-FFF2-40B4-BE49-F238E27FC236}">
                <a16:creationId xmlns:a16="http://schemas.microsoft.com/office/drawing/2014/main" id="{AD937BCD-AAC4-476D-A458-37E205F58D4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531378" y="955075"/>
            <a:ext cx="2486025" cy="1941512"/>
          </a:xfrm>
          <a:prstGeom prst="rect">
            <a:avLst/>
          </a:prstGeom>
          <a:ln w="12700">
            <a:solidFill>
              <a:schemeClr val="tx1"/>
            </a:solidFill>
          </a:ln>
        </p:spPr>
      </p:pic>
      <p:sp>
        <p:nvSpPr>
          <p:cNvPr id="20" name="TextBox 19">
            <a:extLst>
              <a:ext uri="{FF2B5EF4-FFF2-40B4-BE49-F238E27FC236}">
                <a16:creationId xmlns:a16="http://schemas.microsoft.com/office/drawing/2014/main" id="{3D301034-CD23-42FA-A570-2F0986C56AB6}"/>
              </a:ext>
            </a:extLst>
          </p:cNvPr>
          <p:cNvSpPr txBox="1"/>
          <p:nvPr/>
        </p:nvSpPr>
        <p:spPr>
          <a:xfrm>
            <a:off x="915790" y="5281247"/>
            <a:ext cx="2728353" cy="369332"/>
          </a:xfrm>
          <a:prstGeom prst="rect">
            <a:avLst/>
          </a:prstGeom>
          <a:noFill/>
        </p:spPr>
        <p:txBody>
          <a:bodyPr wrap="square" rtlCol="0">
            <a:spAutoFit/>
          </a:bodyPr>
          <a:lstStyle/>
          <a:p>
            <a:r>
              <a:rPr lang="en-US"/>
              <a:t>What my friends think I do</a:t>
            </a:r>
          </a:p>
        </p:txBody>
      </p:sp>
      <p:pic>
        <p:nvPicPr>
          <p:cNvPr id="11" name="Picture 10" descr="A person filing their nails.">
            <a:extLst>
              <a:ext uri="{FF2B5EF4-FFF2-40B4-BE49-F238E27FC236}">
                <a16:creationId xmlns:a16="http://schemas.microsoft.com/office/drawing/2014/main" id="{2777B19D-D271-4B06-8C4C-ADA8F1DA916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99743" y="3519122"/>
            <a:ext cx="2619375" cy="1762125"/>
          </a:xfrm>
          <a:prstGeom prst="rect">
            <a:avLst/>
          </a:prstGeom>
          <a:ln w="12700">
            <a:solidFill>
              <a:schemeClr val="tx1"/>
            </a:solidFill>
          </a:ln>
        </p:spPr>
      </p:pic>
      <p:sp>
        <p:nvSpPr>
          <p:cNvPr id="19" name="TextBox 18">
            <a:extLst>
              <a:ext uri="{FF2B5EF4-FFF2-40B4-BE49-F238E27FC236}">
                <a16:creationId xmlns:a16="http://schemas.microsoft.com/office/drawing/2014/main" id="{FD77F061-D25C-4F4F-9B44-A6D7847E2868}"/>
              </a:ext>
            </a:extLst>
          </p:cNvPr>
          <p:cNvSpPr txBox="1"/>
          <p:nvPr/>
        </p:nvSpPr>
        <p:spPr>
          <a:xfrm>
            <a:off x="4655480" y="5251069"/>
            <a:ext cx="2728353" cy="369332"/>
          </a:xfrm>
          <a:prstGeom prst="rect">
            <a:avLst/>
          </a:prstGeom>
          <a:noFill/>
        </p:spPr>
        <p:txBody>
          <a:bodyPr wrap="square" rtlCol="0">
            <a:spAutoFit/>
          </a:bodyPr>
          <a:lstStyle/>
          <a:p>
            <a:pPr algn="ctr"/>
            <a:r>
              <a:rPr lang="en-US"/>
              <a:t>What I think I do</a:t>
            </a:r>
          </a:p>
        </p:txBody>
      </p:sp>
      <p:pic>
        <p:nvPicPr>
          <p:cNvPr id="6" name="Picture 5" descr="A nurse taking care of sick patients.">
            <a:extLst>
              <a:ext uri="{FF2B5EF4-FFF2-40B4-BE49-F238E27FC236}">
                <a16:creationId xmlns:a16="http://schemas.microsoft.com/office/drawing/2014/main" id="{9861B7EB-68BA-4E08-9212-CA1CE897D13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728407" y="3519122"/>
            <a:ext cx="2600325" cy="1762125"/>
          </a:xfrm>
          <a:prstGeom prst="rect">
            <a:avLst/>
          </a:prstGeom>
          <a:ln w="12700">
            <a:solidFill>
              <a:schemeClr val="tx1"/>
            </a:solidFill>
          </a:ln>
        </p:spPr>
      </p:pic>
      <p:sp>
        <p:nvSpPr>
          <p:cNvPr id="21" name="TextBox 20">
            <a:extLst>
              <a:ext uri="{FF2B5EF4-FFF2-40B4-BE49-F238E27FC236}">
                <a16:creationId xmlns:a16="http://schemas.microsoft.com/office/drawing/2014/main" id="{BB998E79-9696-4A29-A1BC-A4523DF5A83C}"/>
              </a:ext>
            </a:extLst>
          </p:cNvPr>
          <p:cNvSpPr txBox="1"/>
          <p:nvPr/>
        </p:nvSpPr>
        <p:spPr>
          <a:xfrm>
            <a:off x="8522730" y="5251069"/>
            <a:ext cx="2555633" cy="369332"/>
          </a:xfrm>
          <a:prstGeom prst="rect">
            <a:avLst/>
          </a:prstGeom>
          <a:noFill/>
        </p:spPr>
        <p:txBody>
          <a:bodyPr wrap="square" rtlCol="0">
            <a:spAutoFit/>
          </a:bodyPr>
          <a:lstStyle/>
          <a:p>
            <a:pPr algn="ctr"/>
            <a:r>
              <a:rPr lang="en-US"/>
              <a:t>    What I really do</a:t>
            </a:r>
          </a:p>
        </p:txBody>
      </p:sp>
      <p:pic>
        <p:nvPicPr>
          <p:cNvPr id="12" name="Picture 11" descr="A woman with her head down, surrounded by books and curmpled up paper. The wman appears to be exhausted.">
            <a:extLst>
              <a:ext uri="{FF2B5EF4-FFF2-40B4-BE49-F238E27FC236}">
                <a16:creationId xmlns:a16="http://schemas.microsoft.com/office/drawing/2014/main" id="{CB6F0871-D0B8-43BB-BE8F-E525C6D7358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531377" y="3519122"/>
            <a:ext cx="2486026" cy="1762125"/>
          </a:xfrm>
          <a:prstGeom prst="rect">
            <a:avLst/>
          </a:prstGeom>
          <a:ln w="12700">
            <a:solidFill>
              <a:schemeClr val="tx1"/>
            </a:solidFill>
          </a:ln>
        </p:spPr>
      </p:pic>
    </p:spTree>
    <p:extLst>
      <p:ext uri="{BB962C8B-B14F-4D97-AF65-F5344CB8AC3E}">
        <p14:creationId xmlns:p14="http://schemas.microsoft.com/office/powerpoint/2010/main" val="1158910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E410B6-AC21-498B-BF1C-0BB7D2C69803}"/>
              </a:ext>
            </a:extLst>
          </p:cNvPr>
          <p:cNvSpPr txBox="1">
            <a:spLocks noGrp="1"/>
          </p:cNvSpPr>
          <p:nvPr>
            <p:ph type="title" idx="4294967295"/>
          </p:nvPr>
        </p:nvSpPr>
        <p:spPr>
          <a:xfrm>
            <a:off x="228600" y="786384"/>
            <a:ext cx="7763256" cy="59093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Contact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rPr>
              <a:t>Angie McDonald</a:t>
            </a:r>
            <a:r>
              <a:rPr lang="en-US" sz="3600" dirty="0">
                <a:solidFill>
                  <a:schemeClr val="tx1"/>
                </a:solidFill>
                <a:latin typeface="+mn-lt"/>
                <a:ea typeface="+mn-ea"/>
                <a:cs typeface="+mn-cs"/>
              </a:rPr>
              <a:t>,</a:t>
            </a:r>
            <a:r>
              <a:rPr kumimoji="0" lang="en-US" sz="3600" b="0" i="0" u="none" strike="noStrike" kern="1200" cap="none" spc="0" normalizeH="0" baseline="0" noProof="0" dirty="0">
                <a:ln>
                  <a:noFill/>
                </a:ln>
                <a:solidFill>
                  <a:schemeClr val="tx1"/>
                </a:solidFill>
                <a:effectLst/>
                <a:uLnTx/>
                <a:uFillTx/>
                <a:latin typeface="+mn-lt"/>
                <a:ea typeface="+mn-ea"/>
                <a:cs typeface="+mn-cs"/>
              </a:rPr>
              <a:t> ADN, RN, NASSNC</a:t>
            </a:r>
            <a:endParaRPr lang="en-US" sz="3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rPr>
              <a:t>State School Nurse Consultant</a:t>
            </a:r>
            <a:endParaRPr lang="en-US" sz="3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hlinkClick r:id="rId2">
                  <a:extLst>
                    <a:ext uri="{A12FA001-AC4F-418D-AE19-62706E023703}">
                      <ahyp:hlinkClr xmlns:ahyp="http://schemas.microsoft.com/office/drawing/2018/hyperlinkcolor" val="tx"/>
                    </a:ext>
                  </a:extLst>
                </a:hlinkClick>
              </a:rPr>
              <a:t>Angela.Mcdonald@education.ky.gov</a:t>
            </a:r>
            <a:endParaRPr kumimoji="0" lang="en-US" sz="3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rPr>
              <a:t>Michelle Malicote</a:t>
            </a:r>
            <a:r>
              <a:rPr lang="en-US" sz="3600" dirty="0">
                <a:solidFill>
                  <a:schemeClr val="tx1"/>
                </a:solidFill>
                <a:latin typeface="+mn-lt"/>
                <a:ea typeface="+mn-ea"/>
                <a:cs typeface="+mn-cs"/>
              </a:rPr>
              <a:t>,</a:t>
            </a:r>
            <a:r>
              <a:rPr kumimoji="0" lang="en-US" sz="3600" b="0" i="0" u="none" strike="noStrike" kern="1200" cap="none" spc="0" normalizeH="0" baseline="0" noProof="0" dirty="0">
                <a:ln>
                  <a:noFill/>
                </a:ln>
                <a:solidFill>
                  <a:schemeClr val="tx1"/>
                </a:solidFill>
                <a:effectLst/>
                <a:uLnTx/>
                <a:uFillTx/>
                <a:latin typeface="+mn-lt"/>
                <a:ea typeface="+mn-ea"/>
                <a:cs typeface="+mn-cs"/>
              </a:rPr>
              <a:t> BSN, RN, NASSNC</a:t>
            </a:r>
            <a:endParaRPr lang="en-US" sz="3600" b="0" i="0" u="none" strike="noStrike" kern="1200" cap="none" spc="0" normalizeH="0" baseline="0" noProof="0" dirty="0">
              <a:ln>
                <a:noFill/>
              </a:ln>
              <a:solidFill>
                <a:schemeClr val="tx1"/>
              </a:solidFill>
              <a:effectLst/>
              <a:uLnTx/>
              <a:uFillTx/>
              <a:latin typeface="+mn-lt"/>
              <a:ea typeface="+mn-ea"/>
              <a:cs typeface="+mn-cs"/>
            </a:endParaRPr>
          </a:p>
          <a:p>
            <a:pPr>
              <a:lnSpc>
                <a:spcPct val="100000"/>
              </a:lnSpc>
              <a:spcBef>
                <a:spcPts val="0"/>
              </a:spcBef>
              <a:defRPr/>
            </a:pPr>
            <a:r>
              <a:rPr lang="en-US" sz="3600" dirty="0">
                <a:solidFill>
                  <a:schemeClr val="tx1"/>
                </a:solidFill>
                <a:latin typeface="+mn-lt"/>
                <a:ea typeface="+mn-ea"/>
                <a:cs typeface="+mn-cs"/>
              </a:rPr>
              <a:t>KDPH School Health Branch Manager</a:t>
            </a:r>
            <a:endParaRPr lang="en-US" sz="3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hlinkClick r:id="rId3">
                  <a:extLst>
                    <a:ext uri="{A12FA001-AC4F-418D-AE19-62706E023703}">
                      <ahyp:hlinkClr xmlns:ahyp="http://schemas.microsoft.com/office/drawing/2018/hyperlinkcolor" val="tx"/>
                    </a:ext>
                  </a:extLst>
                </a:hlinkClick>
              </a:rPr>
              <a:t>Michelle.Malicote</a:t>
            </a:r>
            <a:r>
              <a:rPr lang="en-US" sz="36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a:t>
            </a:r>
            <a:r>
              <a:rPr kumimoji="0" lang="en-US" sz="3600" b="0" i="0" u="none" strike="noStrike" kern="1200" cap="none" spc="0" normalizeH="0" baseline="0" noProof="0" dirty="0">
                <a:ln>
                  <a:noFill/>
                </a:ln>
                <a:solidFill>
                  <a:schemeClr val="tx1"/>
                </a:solidFill>
                <a:effectLst/>
                <a:uLnTx/>
                <a:uFillTx/>
                <a:latin typeface="+mn-lt"/>
                <a:ea typeface="+mn-ea"/>
                <a:cs typeface="+mn-cs"/>
                <a:hlinkClick r:id="rId3">
                  <a:extLst>
                    <a:ext uri="{A12FA001-AC4F-418D-AE19-62706E023703}">
                      <ahyp:hlinkClr xmlns:ahyp="http://schemas.microsoft.com/office/drawing/2018/hyperlinkcolor" val="tx"/>
                    </a:ext>
                  </a:extLst>
                </a:hlinkClick>
              </a:rPr>
              <a:t>ky.gov</a:t>
            </a:r>
            <a:endParaRPr kumimoji="0" lang="en-US" sz="3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954757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7780"/>
        </a:solidFill>
        <a:effectLst/>
      </p:bgPr>
    </p:bg>
    <p:spTree>
      <p:nvGrpSpPr>
        <p:cNvPr id="1" name=""/>
        <p:cNvGrpSpPr/>
        <p:nvPr/>
      </p:nvGrpSpPr>
      <p:grpSpPr>
        <a:xfrm>
          <a:off x="0" y="0"/>
          <a:ext cx="0" cy="0"/>
          <a:chOff x="0" y="0"/>
          <a:chExt cx="0" cy="0"/>
        </a:xfrm>
      </p:grpSpPr>
      <p:sp>
        <p:nvSpPr>
          <p:cNvPr id="10" name="Rectangle 9" descr="&quot; &quot;">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C4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descr="&quot; &quot;">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hank you.">
            <a:extLst>
              <a:ext uri="{FF2B5EF4-FFF2-40B4-BE49-F238E27FC236}">
                <a16:creationId xmlns:a16="http://schemas.microsoft.com/office/drawing/2014/main" id="{9B847EC3-4D12-4389-8E28-6C3D666EA62A}"/>
              </a:ext>
              <a:ext uri="{C183D7F6-B498-43B3-948B-1728B52AA6E4}">
                <adec:decorative xmlns:adec="http://schemas.microsoft.com/office/drawing/2017/decorative" val="1"/>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135466" y="643467"/>
            <a:ext cx="9896877" cy="5546876"/>
          </a:xfrm>
          <a:prstGeom prst="rect">
            <a:avLst/>
          </a:prstGeom>
        </p:spPr>
      </p:pic>
    </p:spTree>
    <p:extLst>
      <p:ext uri="{BB962C8B-B14F-4D97-AF65-F5344CB8AC3E}">
        <p14:creationId xmlns:p14="http://schemas.microsoft.com/office/powerpoint/2010/main" val="667338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descr="&quot; &quot;">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8F3E48-68A2-471F-B9C2-7E3D484EE42D}"/>
              </a:ext>
            </a:extLst>
          </p:cNvPr>
          <p:cNvSpPr>
            <a:spLocks noGrp="1"/>
          </p:cNvSpPr>
          <p:nvPr>
            <p:ph type="title"/>
          </p:nvPr>
        </p:nvSpPr>
        <p:spPr>
          <a:xfrm>
            <a:off x="524741" y="620392"/>
            <a:ext cx="3808268" cy="5504688"/>
          </a:xfrm>
        </p:spPr>
        <p:txBody>
          <a:bodyPr>
            <a:normAutofit/>
          </a:bodyPr>
          <a:lstStyle/>
          <a:p>
            <a:r>
              <a:rPr lang="en-US" sz="5600">
                <a:solidFill>
                  <a:schemeClr val="bg1"/>
                </a:solidFill>
              </a:rPr>
              <a:t>Kentucky school health personnel</a:t>
            </a:r>
          </a:p>
        </p:txBody>
      </p:sp>
      <p:graphicFrame>
        <p:nvGraphicFramePr>
          <p:cNvPr id="5" name="Content Placeholder 2" descr="List of school health positions:&#10;Education Sate School Nurse Consultant&#10;District School Health Coordinator&#10;School Nurse&#10;Unlicensed school personnel">
            <a:extLst>
              <a:ext uri="{FF2B5EF4-FFF2-40B4-BE49-F238E27FC236}">
                <a16:creationId xmlns:a16="http://schemas.microsoft.com/office/drawing/2014/main" id="{67A2D693-0E1C-4047-AFA1-9B0E1367C86C}"/>
              </a:ext>
            </a:extLst>
          </p:cNvPr>
          <p:cNvGraphicFramePr>
            <a:graphicFrameLocks noGrp="1"/>
          </p:cNvGraphicFramePr>
          <p:nvPr>
            <p:ph idx="1"/>
            <p:extLst>
              <p:ext uri="{D42A27DB-BD31-4B8C-83A1-F6EECF244321}">
                <p14:modId xmlns:p14="http://schemas.microsoft.com/office/powerpoint/2010/main" val="391246163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5349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8189-AF5A-4A90-857D-BECD756938EA}"/>
              </a:ext>
            </a:extLst>
          </p:cNvPr>
          <p:cNvSpPr>
            <a:spLocks noGrp="1"/>
          </p:cNvSpPr>
          <p:nvPr>
            <p:ph type="title"/>
          </p:nvPr>
        </p:nvSpPr>
        <p:spPr/>
        <p:txBody>
          <a:bodyPr/>
          <a:lstStyle/>
          <a:p>
            <a:r>
              <a:rPr lang="en-US"/>
              <a:t>The Practice of School Nursing Began…</a:t>
            </a:r>
          </a:p>
        </p:txBody>
      </p:sp>
      <p:sp>
        <p:nvSpPr>
          <p:cNvPr id="3" name="Content Placeholder 2">
            <a:extLst>
              <a:ext uri="{FF2B5EF4-FFF2-40B4-BE49-F238E27FC236}">
                <a16:creationId xmlns:a16="http://schemas.microsoft.com/office/drawing/2014/main" id="{E22AC8CF-1354-413F-B4ED-9818A817D1C5}"/>
              </a:ext>
            </a:extLst>
          </p:cNvPr>
          <p:cNvSpPr>
            <a:spLocks noGrp="1"/>
          </p:cNvSpPr>
          <p:nvPr>
            <p:ph idx="1"/>
          </p:nvPr>
        </p:nvSpPr>
        <p:spPr>
          <a:xfrm>
            <a:off x="838200" y="1469009"/>
            <a:ext cx="10515600" cy="4351338"/>
          </a:xfrm>
        </p:spPr>
        <p:txBody>
          <a:bodyPr vert="horz" lIns="91440" tIns="45720" rIns="91440" bIns="45720" rtlCol="0" anchor="t">
            <a:normAutofit/>
          </a:bodyPr>
          <a:lstStyle/>
          <a:p>
            <a:r>
              <a:rPr lang="en-US">
                <a:solidFill>
                  <a:srgbClr val="30343F"/>
                </a:solidFill>
                <a:latin typeface="Helvetica Neue"/>
              </a:rPr>
              <a:t>I</a:t>
            </a:r>
            <a:r>
              <a:rPr lang="en-US" b="0" i="0">
                <a:solidFill>
                  <a:srgbClr val="30343F"/>
                </a:solidFill>
                <a:effectLst/>
                <a:latin typeface="Helvetica Neue"/>
              </a:rPr>
              <a:t>n the United States on </a:t>
            </a:r>
            <a:r>
              <a:rPr lang="en-US">
                <a:solidFill>
                  <a:srgbClr val="30343F"/>
                </a:solidFill>
                <a:latin typeface="Helvetica Neue"/>
              </a:rPr>
              <a:t>Oct.</a:t>
            </a:r>
            <a:r>
              <a:rPr lang="en-US" b="0" i="0">
                <a:solidFill>
                  <a:srgbClr val="30343F"/>
                </a:solidFill>
                <a:effectLst/>
                <a:latin typeface="Helvetica Neue"/>
              </a:rPr>
              <a:t> 1, 1902, when </a:t>
            </a:r>
            <a:r>
              <a:rPr lang="en-US" b="1" i="0">
                <a:solidFill>
                  <a:srgbClr val="30343F"/>
                </a:solidFill>
                <a:effectLst/>
                <a:latin typeface="Helvetica Neue"/>
              </a:rPr>
              <a:t>Lina Rogers</a:t>
            </a:r>
            <a:r>
              <a:rPr lang="en-US" b="0" i="0">
                <a:solidFill>
                  <a:srgbClr val="30343F"/>
                </a:solidFill>
                <a:effectLst/>
                <a:latin typeface="Helvetica Neue"/>
              </a:rPr>
              <a:t>, </a:t>
            </a:r>
            <a:r>
              <a:rPr lang="en-US" b="1" i="0">
                <a:solidFill>
                  <a:srgbClr val="30343F"/>
                </a:solidFill>
                <a:effectLst/>
                <a:latin typeface="Helvetica Neue"/>
              </a:rPr>
              <a:t>the first school nurse</a:t>
            </a:r>
            <a:r>
              <a:rPr lang="en-US" b="0" i="0">
                <a:solidFill>
                  <a:srgbClr val="30343F"/>
                </a:solidFill>
                <a:effectLst/>
                <a:latin typeface="Helvetica Neue"/>
              </a:rPr>
              <a:t>, was hired to reduce absenteeism by intervening with students and families regarding healthcare needs related to communicable diseases.</a:t>
            </a:r>
            <a:r>
              <a:rPr lang="en-US">
                <a:solidFill>
                  <a:srgbClr val="30343F"/>
                </a:solidFill>
                <a:latin typeface="Helvetica Neue"/>
              </a:rPr>
              <a:t> </a:t>
            </a:r>
            <a:endParaRPr lang="en-US" b="0" i="0">
              <a:solidFill>
                <a:srgbClr val="30343F"/>
              </a:solidFill>
              <a:effectLst/>
              <a:latin typeface="Helvetica Neue"/>
            </a:endParaRPr>
          </a:p>
          <a:p>
            <a:r>
              <a:rPr lang="en-US" b="0" i="0">
                <a:solidFill>
                  <a:srgbClr val="30343F"/>
                </a:solidFill>
                <a:effectLst/>
                <a:latin typeface="Helvetica Neue"/>
              </a:rPr>
              <a:t>After one month of successful nursing interventions in </a:t>
            </a:r>
            <a:r>
              <a:rPr lang="en-US">
                <a:solidFill>
                  <a:srgbClr val="30343F"/>
                </a:solidFill>
                <a:latin typeface="Helvetica Neue"/>
              </a:rPr>
              <a:t>New</a:t>
            </a:r>
            <a:r>
              <a:rPr lang="en-US" b="0" i="0">
                <a:solidFill>
                  <a:srgbClr val="30343F"/>
                </a:solidFill>
                <a:effectLst/>
                <a:latin typeface="Helvetica Neue"/>
              </a:rPr>
              <a:t> York City schools, she led the implementation of evidence-based nursing care across the city (Struthers, 1917).</a:t>
            </a:r>
            <a:r>
              <a:rPr lang="en-US">
                <a:solidFill>
                  <a:srgbClr val="30343F"/>
                </a:solidFill>
                <a:latin typeface="Helvetica Neue"/>
              </a:rPr>
              <a:t> </a:t>
            </a:r>
            <a:endParaRPr lang="en-US" b="0" i="0">
              <a:solidFill>
                <a:srgbClr val="30343F"/>
              </a:solidFill>
              <a:effectLst/>
              <a:latin typeface="Helvetica Neue"/>
            </a:endParaRPr>
          </a:p>
          <a:p>
            <a:r>
              <a:rPr lang="en-US" b="0" i="0">
                <a:solidFill>
                  <a:srgbClr val="30343F"/>
                </a:solidFill>
                <a:effectLst/>
                <a:latin typeface="Helvetica Neue"/>
              </a:rPr>
              <a:t>Since that time, school nurses continue to provide communicable disease management, but their role has expanded and is increasingly diverse.</a:t>
            </a:r>
            <a:endParaRPr lang="en-US"/>
          </a:p>
        </p:txBody>
      </p:sp>
    </p:spTree>
    <p:extLst>
      <p:ext uri="{BB962C8B-B14F-4D97-AF65-F5344CB8AC3E}">
        <p14:creationId xmlns:p14="http://schemas.microsoft.com/office/powerpoint/2010/main" val="1943010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descr="&quot; &quot;">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DBEE88-C625-4F9F-836F-2774A9E8711C}"/>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What is a School Nurse?</a:t>
            </a:r>
          </a:p>
        </p:txBody>
      </p:sp>
      <p:graphicFrame>
        <p:nvGraphicFramePr>
          <p:cNvPr id="5" name="Content Placeholder 2" descr="School nursing is different from other specialties as they are the only medical professional in that building">
            <a:extLst>
              <a:ext uri="{FF2B5EF4-FFF2-40B4-BE49-F238E27FC236}">
                <a16:creationId xmlns:a16="http://schemas.microsoft.com/office/drawing/2014/main" id="{D51AD44A-02C7-4812-B1C4-9F3B7DDFB319}"/>
              </a:ext>
            </a:extLst>
          </p:cNvPr>
          <p:cNvGraphicFramePr>
            <a:graphicFrameLocks noGrp="1"/>
          </p:cNvGraphicFramePr>
          <p:nvPr>
            <p:ph idx="1"/>
            <p:extLst>
              <p:ext uri="{D42A27DB-BD31-4B8C-83A1-F6EECF244321}">
                <p14:modId xmlns:p14="http://schemas.microsoft.com/office/powerpoint/2010/main" val="2330616559"/>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7144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78A46-527F-46C2-B603-874942BC7D8A}"/>
              </a:ext>
            </a:extLst>
          </p:cNvPr>
          <p:cNvSpPr>
            <a:spLocks noGrp="1"/>
          </p:cNvSpPr>
          <p:nvPr>
            <p:ph type="title"/>
          </p:nvPr>
        </p:nvSpPr>
        <p:spPr>
          <a:xfrm>
            <a:off x="831850" y="1349335"/>
            <a:ext cx="10515600" cy="2596896"/>
          </a:xfrm>
        </p:spPr>
        <p:txBody>
          <a:bodyPr/>
          <a:lstStyle/>
          <a:p>
            <a:r>
              <a:rPr lang="en-US"/>
              <a:t>The National Association of School Nurses (NASN) States:</a:t>
            </a:r>
          </a:p>
        </p:txBody>
      </p:sp>
      <p:sp>
        <p:nvSpPr>
          <p:cNvPr id="3" name="Text Placeholder 2">
            <a:extLst>
              <a:ext uri="{FF2B5EF4-FFF2-40B4-BE49-F238E27FC236}">
                <a16:creationId xmlns:a16="http://schemas.microsoft.com/office/drawing/2014/main" id="{2DC9DFC6-F696-4BBF-860B-5E8A71471DC8}"/>
              </a:ext>
            </a:extLst>
          </p:cNvPr>
          <p:cNvSpPr>
            <a:spLocks noGrp="1"/>
          </p:cNvSpPr>
          <p:nvPr>
            <p:ph type="body" idx="1"/>
          </p:nvPr>
        </p:nvSpPr>
        <p:spPr>
          <a:xfrm>
            <a:off x="831850" y="4041649"/>
            <a:ext cx="10515600" cy="2048002"/>
          </a:xfrm>
        </p:spPr>
        <p:txBody>
          <a:bodyPr>
            <a:normAutofit fontScale="92500"/>
          </a:bodyPr>
          <a:lstStyle/>
          <a:p>
            <a:r>
              <a:rPr lang="en-US"/>
              <a:t>It is the position of the National Association of School Nurses (NASN) that every child has access all day, every day to a full time registered professional school nurse (hereinafter referred to as school nurse). The school nurse serves in a pivotal role that bridges health care and education. Grounded by standards of practice, services provided by the school nurse include leadership, community/public health, care coordination and quality improvement (NASN, 2016a)</a:t>
            </a:r>
          </a:p>
        </p:txBody>
      </p:sp>
    </p:spTree>
    <p:extLst>
      <p:ext uri="{BB962C8B-B14F-4D97-AF65-F5344CB8AC3E}">
        <p14:creationId xmlns:p14="http://schemas.microsoft.com/office/powerpoint/2010/main" val="3724074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descr="&quot; &quot;">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958B9E-1F83-4CEA-BAB2-E3E48DA000E8}"/>
              </a:ext>
            </a:extLst>
          </p:cNvPr>
          <p:cNvSpPr>
            <a:spLocks noGrp="1"/>
          </p:cNvSpPr>
          <p:nvPr>
            <p:ph type="title"/>
          </p:nvPr>
        </p:nvSpPr>
        <p:spPr>
          <a:xfrm>
            <a:off x="838200" y="624568"/>
            <a:ext cx="3766457" cy="5412920"/>
          </a:xfrm>
        </p:spPr>
        <p:txBody>
          <a:bodyPr>
            <a:normAutofit/>
          </a:bodyPr>
          <a:lstStyle/>
          <a:p>
            <a:r>
              <a:rPr lang="en-US">
                <a:solidFill>
                  <a:srgbClr val="FFFFFF"/>
                </a:solidFill>
              </a:rPr>
              <a:t>NASN Position Statements</a:t>
            </a:r>
          </a:p>
        </p:txBody>
      </p:sp>
      <p:sp>
        <p:nvSpPr>
          <p:cNvPr id="3" name="Content Placeholder 2">
            <a:extLst>
              <a:ext uri="{FF2B5EF4-FFF2-40B4-BE49-F238E27FC236}">
                <a16:creationId xmlns:a16="http://schemas.microsoft.com/office/drawing/2014/main" id="{9A267ECF-19B7-46E1-A7A7-28D067E039D8}"/>
              </a:ext>
            </a:extLst>
          </p:cNvPr>
          <p:cNvSpPr>
            <a:spLocks noGrp="1"/>
          </p:cNvSpPr>
          <p:nvPr>
            <p:ph idx="1"/>
          </p:nvPr>
        </p:nvSpPr>
        <p:spPr>
          <a:xfrm>
            <a:off x="5600700" y="624568"/>
            <a:ext cx="5753098" cy="5412920"/>
          </a:xfrm>
        </p:spPr>
        <p:txBody>
          <a:bodyPr anchor="ctr">
            <a:normAutofit/>
          </a:bodyPr>
          <a:lstStyle/>
          <a:p>
            <a:r>
              <a:rPr lang="en-US" sz="2400" u="sng">
                <a:latin typeface="Franklin Gothic Medium Cond"/>
                <a:hlinkClick r:id="rId2"/>
              </a:rPr>
              <a:t>NASN Position Statements</a:t>
            </a:r>
            <a:r>
              <a:rPr lang="en-US" sz="2400">
                <a:latin typeface="Franklin Gothic Medium Cond"/>
                <a:hlinkClick r:id="rId2"/>
              </a:rPr>
              <a:t> </a:t>
            </a:r>
            <a:r>
              <a:rPr lang="en-US" sz="2400">
                <a:latin typeface="Franklin Gothic Medium Cond"/>
              </a:rPr>
              <a:t>are evidence-based papers summarizing the historical, political and/or scientific aspects regarding a topic related to school nursing, school health services and/or NASN about which NASN should take a stance. It is the official position of the organization that can be shared with members, community media and legislators.</a:t>
            </a:r>
            <a:endParaRPr lang="en-US" sz="2400"/>
          </a:p>
        </p:txBody>
      </p:sp>
    </p:spTree>
    <p:extLst>
      <p:ext uri="{BB962C8B-B14F-4D97-AF65-F5344CB8AC3E}">
        <p14:creationId xmlns:p14="http://schemas.microsoft.com/office/powerpoint/2010/main" val="2681002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033F-81C2-439D-A6D8-A06694B45492}"/>
              </a:ext>
            </a:extLst>
          </p:cNvPr>
          <p:cNvSpPr>
            <a:spLocks noGrp="1"/>
          </p:cNvSpPr>
          <p:nvPr>
            <p:ph type="title"/>
          </p:nvPr>
        </p:nvSpPr>
        <p:spPr>
          <a:xfrm>
            <a:off x="435429" y="273665"/>
            <a:ext cx="10515600" cy="1325563"/>
          </a:xfrm>
        </p:spPr>
        <p:txBody>
          <a:bodyPr/>
          <a:lstStyle/>
          <a:p>
            <a:r>
              <a:rPr lang="en-US"/>
              <a:t>Kentucky School Nurse Services</a:t>
            </a:r>
          </a:p>
        </p:txBody>
      </p:sp>
      <p:sp>
        <p:nvSpPr>
          <p:cNvPr id="3" name="TextBox 2">
            <a:extLst>
              <a:ext uri="{FF2B5EF4-FFF2-40B4-BE49-F238E27FC236}">
                <a16:creationId xmlns:a16="http://schemas.microsoft.com/office/drawing/2014/main" id="{37C434A2-9E46-4886-9348-5857F1B0A208}"/>
              </a:ext>
            </a:extLst>
          </p:cNvPr>
          <p:cNvSpPr txBox="1"/>
          <p:nvPr/>
        </p:nvSpPr>
        <p:spPr>
          <a:xfrm>
            <a:off x="435429" y="1690688"/>
            <a:ext cx="7728857" cy="4893647"/>
          </a:xfrm>
          <a:prstGeom prst="rect">
            <a:avLst/>
          </a:prstGeom>
          <a:noFill/>
        </p:spPr>
        <p:txBody>
          <a:bodyPr wrap="square" lIns="91440" tIns="45720" rIns="91440" bIns="45720" rtlCol="0" anchor="t">
            <a:spAutoFit/>
          </a:bodyPr>
          <a:lstStyle/>
          <a:p>
            <a:r>
              <a:rPr lang="en-US" sz="2400"/>
              <a:t>Can be provided by:</a:t>
            </a:r>
          </a:p>
          <a:p>
            <a:endParaRPr lang="en-US" sz="2400"/>
          </a:p>
          <a:p>
            <a:r>
              <a:rPr lang="en-US" sz="2400"/>
              <a:t>1. Registered Nurse</a:t>
            </a:r>
          </a:p>
          <a:p>
            <a:r>
              <a:rPr lang="en-US" sz="2400"/>
              <a:t>2. Advanced Practice Registered Nurse</a:t>
            </a:r>
          </a:p>
          <a:p>
            <a:r>
              <a:rPr lang="en-US" sz="2400"/>
              <a:t>3. Licensed Practical Nurse-under the supervision of a RN, APRN, MD, or Dentist. They may not delegate, train or supervise unlicensed school personnel (KRS 156.502  and 2014 KBN AOS # 15) </a:t>
            </a:r>
          </a:p>
          <a:p>
            <a:endParaRPr lang="en-US" sz="2400"/>
          </a:p>
          <a:p>
            <a:pPr marL="800100" lvl="1" indent="-342900">
              <a:buFont typeface="Wingdings" panose="05000000000000000000" pitchFamily="2" charset="2"/>
              <a:buChar char="ü"/>
            </a:pPr>
            <a:r>
              <a:rPr lang="en-US" sz="2400"/>
              <a:t>Must hold a current Kentucky license from the Kentucky Board of Nursing (KBN)</a:t>
            </a:r>
          </a:p>
          <a:p>
            <a:pPr marL="800100" lvl="1" indent="-342900">
              <a:buFont typeface="Wingdings" panose="05000000000000000000" pitchFamily="2" charset="2"/>
              <a:buChar char="ü"/>
            </a:pPr>
            <a:r>
              <a:rPr lang="en-US" sz="2400"/>
              <a:t>Must know their individual scope of practice as defined in KRS 314.011</a:t>
            </a:r>
          </a:p>
        </p:txBody>
      </p:sp>
    </p:spTree>
    <p:extLst>
      <p:ext uri="{BB962C8B-B14F-4D97-AF65-F5344CB8AC3E}">
        <p14:creationId xmlns:p14="http://schemas.microsoft.com/office/powerpoint/2010/main" val="35896881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PowerPoint Template 2021  -  Read-Only" id="{FFA7BB6D-5159-4BB1-BE0B-C54271A6CD10}" vid="{09A186BE-2953-4D9B-9176-DD3A9277F8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KDE" id="{20962FD2-98E4-4D19-94A3-6858335DF62F}" vid="{047069B8-FEA4-4A46-B78E-CC8423E3DE3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35CD734833F17F40A89C84F876C7911D" ma:contentTypeVersion="28" ma:contentTypeDescription="" ma:contentTypeScope="" ma:versionID="26e6224276877f095b946a8b3f7dd98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51f3bc7745b65db0910c188a0fd90601"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OFO - Office of Finance and Operations</Accessibility_x0020_Office>
    <Accessibility_x0020_Audit_x0020_Status xmlns="3a62de7d-ba57-4f43-9dae-9623ba637be0">OK</Accessibility_x0020_Audit_x0020_Status>
    <Accessibility_x0020_Audience xmlns="3a62de7d-ba57-4f43-9dae-9623ba637be0">Public</Accessibility_x0020_Audienc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2022-01-19T05:00:00+00:00</Accessibility_x0020_Audit_x0020_Dat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2022-01-19T05:00:00+00:00</Publication_x0020_Date>
    <Audience1 xmlns="3a62de7d-ba57-4f43-9dae-9623ba637be0"/>
    <_dlc_DocId xmlns="3a62de7d-ba57-4f43-9dae-9623ba637be0">KYED-212-509</_dlc_DocId>
    <_dlc_DocIdUrl xmlns="3a62de7d-ba57-4f43-9dae-9623ba637be0">
      <Url>https://www.education.ky.gov/districts/enrol/_layouts/15/DocIdRedir.aspx?ID=KYED-212-509</Url>
      <Description>KYED-212-509</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8E92F71-3D67-4C25-B78D-6763C721946B}"/>
</file>

<file path=customXml/itemProps2.xml><?xml version="1.0" encoding="utf-8"?>
<ds:datastoreItem xmlns:ds="http://schemas.openxmlformats.org/officeDocument/2006/customXml" ds:itemID="{C70D4522-EDD2-4326-BD38-D65ABD3DF72F}">
  <ds:schemaRefs>
    <ds:schemaRef ds:uri="http://purl.org/dc/terms/"/>
    <ds:schemaRef ds:uri="http://purl.org/dc/dcmitype/"/>
    <ds:schemaRef ds:uri="08fe087a-bfb0-41bc-9b50-a2ca033edc86"/>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2AE43AF4-C9DA-4948-8B48-B657A868B766}">
  <ds:schemaRefs>
    <ds:schemaRef ds:uri="http://schemas.microsoft.com/sharepoint/v3/contenttype/forms"/>
  </ds:schemaRefs>
</ds:datastoreItem>
</file>

<file path=customXml/itemProps4.xml><?xml version="1.0" encoding="utf-8"?>
<ds:datastoreItem xmlns:ds="http://schemas.openxmlformats.org/officeDocument/2006/customXml" ds:itemID="{856C6467-7985-4FBE-A612-5F56AB621DF3}"/>
</file>

<file path=docProps/app.xml><?xml version="1.0" encoding="utf-8"?>
<Properties xmlns="http://schemas.openxmlformats.org/officeDocument/2006/extended-properties" xmlns:vt="http://schemas.openxmlformats.org/officeDocument/2006/docPropsVTypes">
  <Template>KDE PowerPoint Template 2021 (1)</Template>
  <TotalTime>0</TotalTime>
  <Words>1276</Words>
  <Application>Microsoft Office PowerPoint</Application>
  <PresentationFormat>Widescreen</PresentationFormat>
  <Paragraphs>176</Paragraphs>
  <Slides>31</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Arial Black</vt:lpstr>
      <vt:lpstr>Franklin Gothic Book</vt:lpstr>
      <vt:lpstr>Franklin Gothic Medium</vt:lpstr>
      <vt:lpstr>Franklin Gothic Medium Cond</vt:lpstr>
      <vt:lpstr>Helvetica Neue</vt:lpstr>
      <vt:lpstr>Wingdings</vt:lpstr>
      <vt:lpstr>Office Theme</vt:lpstr>
      <vt:lpstr>Office Theme</vt:lpstr>
      <vt:lpstr>What is School Nursing?</vt:lpstr>
      <vt:lpstr>Accountability and Responsibility of ALL Nurses</vt:lpstr>
      <vt:lpstr>SCHOOL NURSE</vt:lpstr>
      <vt:lpstr>Kentucky school health personnel</vt:lpstr>
      <vt:lpstr>The Practice of School Nursing Began…</vt:lpstr>
      <vt:lpstr>What is a School Nurse?</vt:lpstr>
      <vt:lpstr>The National Association of School Nurses (NASN) States:</vt:lpstr>
      <vt:lpstr>NASN Position Statements</vt:lpstr>
      <vt:lpstr>Kentucky School Nurse Services</vt:lpstr>
      <vt:lpstr>NASN Recommended Nurse–to-Student Ratio</vt:lpstr>
      <vt:lpstr>Nurses who Make it as School Nurses are:</vt:lpstr>
      <vt:lpstr> A School Nurse Must be Good at Everything!</vt:lpstr>
      <vt:lpstr>It Also Helps if You Can: </vt:lpstr>
      <vt:lpstr>KBN Advisory Opinion Statements</vt:lpstr>
      <vt:lpstr>Kentucky Board of Nursing Advisory Opinion Statement #30: SCHOOL NURSING (part 1)</vt:lpstr>
      <vt:lpstr>Kentucky Board of Nursing Advisory Opinion Statement #30: SCHOOL NURSING (part 2)</vt:lpstr>
      <vt:lpstr>Kentucky Board of Nursing Advisory Opinion Statement #30: SCHOOL NURSING (part 3)</vt:lpstr>
      <vt:lpstr>Kentucky Board of Nursing Advisory Opinion Statement #30: SCHOOL NURSING (part 4)</vt:lpstr>
      <vt:lpstr>Kentucky Board of Nursing Advisory Opinion Statement #30: SCHOOL NURSING (part 5)</vt:lpstr>
      <vt:lpstr>Kentucky Board of Nursing Advisory Opinion Statement #30: SCHOOL NURSING (part 6)</vt:lpstr>
      <vt:lpstr>Kentucky Board of Nursing Advisory Opinion Statement #30: SCHOOL NURSING (part 7)</vt:lpstr>
      <vt:lpstr>Kentucky Board of Nursing Advisory Opinion Statement #30: SCHOOL NURSING (part 8)</vt:lpstr>
      <vt:lpstr>School Nursing is a Specialized Practice </vt:lpstr>
      <vt:lpstr>The School Nurse…</vt:lpstr>
      <vt:lpstr>The Role of the School Nurse…</vt:lpstr>
      <vt:lpstr>The Role of the School Nurse (Continued)</vt:lpstr>
      <vt:lpstr>An Advocate for the Individual Student…</vt:lpstr>
      <vt:lpstr>Resources</vt:lpstr>
      <vt:lpstr>Slide 29</vt:lpstr>
      <vt:lpstr>Contact Information:  Angie McDonald, ADN, RN, NASSNC State School Nurse Consultant Angela.Mcdonald@education.ky.gov  Michelle Malicote, BSN, RN, NASSNC KDPH School Health Branch Manager Michelle.Malicote.ky.gov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Malicote, Michelle - Division of District Support</dc:creator>
  <cp:lastModifiedBy>McDonald, Angela - Division of District Support</cp:lastModifiedBy>
  <cp:revision>16</cp:revision>
  <dcterms:created xsi:type="dcterms:W3CDTF">2021-10-13T10:55:21Z</dcterms:created>
  <dcterms:modified xsi:type="dcterms:W3CDTF">2022-01-19T15:33:09Z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0x0101001BEB557DBE01834EAB47A683706DCD5B0035CD734833F17F40A89C84F876C7911D</vt:lpwstr>
  </property>
  <property fmtid="{D5CDD505-2E9C-101B-9397-08002B2CF9AE}" pid="3" name="_dlc_DocIdItemGuid">
    <vt:lpwstr>9b987e86-6033-4211-b28e-d454ed97303e</vt:lpwstr>
  </property>
</Properties>
</file>