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authors.xml" ContentType="application/vnd.ms-powerpoint.author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98" r:id="rId6"/>
    <p:sldId id="289" r:id="rId7"/>
    <p:sldId id="288" r:id="rId8"/>
    <p:sldId id="287" r:id="rId9"/>
    <p:sldId id="257" r:id="rId10"/>
    <p:sldId id="297" r:id="rId11"/>
    <p:sldId id="258" r:id="rId12"/>
    <p:sldId id="290" r:id="rId13"/>
    <p:sldId id="259" r:id="rId14"/>
    <p:sldId id="260" r:id="rId15"/>
    <p:sldId id="292" r:id="rId16"/>
    <p:sldId id="293" r:id="rId17"/>
    <p:sldId id="294" r:id="rId18"/>
    <p:sldId id="262" r:id="rId19"/>
    <p:sldId id="264" r:id="rId20"/>
    <p:sldId id="263" r:id="rId21"/>
    <p:sldId id="265" r:id="rId22"/>
    <p:sldId id="266" r:id="rId23"/>
    <p:sldId id="267" r:id="rId24"/>
    <p:sldId id="295" r:id="rId25"/>
    <p:sldId id="268" r:id="rId26"/>
    <p:sldId id="269" r:id="rId27"/>
    <p:sldId id="270" r:id="rId28"/>
    <p:sldId id="271" r:id="rId29"/>
    <p:sldId id="272" r:id="rId30"/>
    <p:sldId id="273" r:id="rId31"/>
    <p:sldId id="296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91" r:id="rId43"/>
    <p:sldId id="285" r:id="rId44"/>
    <p:sldId id="286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D3359FE-3F21-DD37-8C39-B8B1FBF56728}" name="Stills, Shelby - Division of Communications" initials="SC" userId="S::shelby.stills@education.ky.gov::4c29101b-063f-47ef-86d2-478743c7c45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780"/>
    <a:srgbClr val="102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F418D8-84DF-DE05-568B-091387A1D2E0}" v="63" dt="2022-01-06T20:51:56.417"/>
    <p1510:client id="{E4554763-A2FF-4FA6-A9BE-EF92B919630D}" v="91" dt="2022-01-07T17:10:08.7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customXml" Target="../customXml/item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24341F-A34C-4EFE-BEB7-13FDF934873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16A132-70D1-4312-AF0B-9B1E829B53B8}">
      <dgm:prSet/>
      <dgm:spPr/>
      <dgm:t>
        <a:bodyPr/>
        <a:lstStyle/>
        <a:p>
          <a:r>
            <a:rPr lang="en-US" dirty="0"/>
            <a:t>1. Perform biological check on pure tone screening equipment prior to daily screening.</a:t>
          </a:r>
        </a:p>
      </dgm:t>
    </dgm:pt>
    <dgm:pt modelId="{29988739-2736-4BB4-92EC-62473A54FA54}" type="parTrans" cxnId="{CE79F02B-C4C2-4C93-BCDD-DFF25D373C50}">
      <dgm:prSet/>
      <dgm:spPr/>
      <dgm:t>
        <a:bodyPr/>
        <a:lstStyle/>
        <a:p>
          <a:endParaRPr lang="en-US"/>
        </a:p>
      </dgm:t>
    </dgm:pt>
    <dgm:pt modelId="{B1F23D49-FE87-494E-911A-3900A6ABFCFB}" type="sibTrans" cxnId="{CE79F02B-C4C2-4C93-BCDD-DFF25D373C50}">
      <dgm:prSet/>
      <dgm:spPr/>
      <dgm:t>
        <a:bodyPr/>
        <a:lstStyle/>
        <a:p>
          <a:endParaRPr lang="en-US"/>
        </a:p>
      </dgm:t>
    </dgm:pt>
    <dgm:pt modelId="{D3805A5F-D793-4C47-A528-C0BB8A26FDAC}">
      <dgm:prSet/>
      <dgm:spPr/>
      <dgm:t>
        <a:bodyPr/>
        <a:lstStyle/>
        <a:p>
          <a:r>
            <a:rPr lang="en-US" dirty="0"/>
            <a:t>2. Screen populations age 3 (chronologically and developmentally) and older using pure tone screening.</a:t>
          </a:r>
        </a:p>
      </dgm:t>
    </dgm:pt>
    <dgm:pt modelId="{2E912845-315F-4D61-AA39-8E54531040AA}" type="parTrans" cxnId="{BA07CE5D-AFF3-49B4-B2CD-C93974ED1E09}">
      <dgm:prSet/>
      <dgm:spPr/>
      <dgm:t>
        <a:bodyPr/>
        <a:lstStyle/>
        <a:p>
          <a:endParaRPr lang="en-US"/>
        </a:p>
      </dgm:t>
    </dgm:pt>
    <dgm:pt modelId="{78A5C3F3-F4CA-4351-8F53-C3E55B3A07F8}" type="sibTrans" cxnId="{BA07CE5D-AFF3-49B4-B2CD-C93974ED1E09}">
      <dgm:prSet/>
      <dgm:spPr/>
      <dgm:t>
        <a:bodyPr/>
        <a:lstStyle/>
        <a:p>
          <a:endParaRPr lang="en-US"/>
        </a:p>
      </dgm:t>
    </dgm:pt>
    <dgm:pt modelId="{20BE2930-5ABB-47CC-A88D-1DB0BCE8C4AF}">
      <dgm:prSet/>
      <dgm:spPr/>
      <dgm:t>
        <a:bodyPr/>
        <a:lstStyle/>
        <a:p>
          <a:r>
            <a:rPr lang="en-US" dirty="0"/>
            <a:t>3. Perform a pure tone sweep at 1000, 2000 and 4000 Hz at 20 dB HL.</a:t>
          </a:r>
        </a:p>
      </dgm:t>
    </dgm:pt>
    <dgm:pt modelId="{6C6DFA91-D6FA-4871-A8FC-F5D4502055D0}" type="parTrans" cxnId="{27AC7BE8-513C-4DE2-B4FE-C980C7FAC39D}">
      <dgm:prSet/>
      <dgm:spPr/>
      <dgm:t>
        <a:bodyPr/>
        <a:lstStyle/>
        <a:p>
          <a:endParaRPr lang="en-US"/>
        </a:p>
      </dgm:t>
    </dgm:pt>
    <dgm:pt modelId="{435DDF0A-8FE4-4A69-B4FF-BE6D1494CA2A}" type="sibTrans" cxnId="{27AC7BE8-513C-4DE2-B4FE-C980C7FAC39D}">
      <dgm:prSet/>
      <dgm:spPr/>
      <dgm:t>
        <a:bodyPr/>
        <a:lstStyle/>
        <a:p>
          <a:endParaRPr lang="en-US"/>
        </a:p>
      </dgm:t>
    </dgm:pt>
    <dgm:pt modelId="{CB38E9B4-F153-4110-976F-0C6EA9D40E1F}">
      <dgm:prSet/>
      <dgm:spPr/>
      <dgm:t>
        <a:bodyPr/>
        <a:lstStyle/>
        <a:p>
          <a:pPr rtl="0"/>
          <a:r>
            <a:rPr lang="en-US" dirty="0"/>
            <a:t>4. Present a tone more than once but no more than</a:t>
          </a:r>
          <a:r>
            <a:rPr lang="en-US" dirty="0">
              <a:latin typeface="Franklin Gothic Medium" panose="020B0603020102020204"/>
            </a:rPr>
            <a:t> four</a:t>
          </a:r>
          <a:r>
            <a:rPr lang="en-US" dirty="0"/>
            <a:t> times if a child fails to respond.</a:t>
          </a:r>
        </a:p>
      </dgm:t>
    </dgm:pt>
    <dgm:pt modelId="{963F550B-C0C1-42A5-BD1B-B637608A28B4}" type="parTrans" cxnId="{FF86E714-B0E4-4007-B97E-BA55263ADF11}">
      <dgm:prSet/>
      <dgm:spPr/>
      <dgm:t>
        <a:bodyPr/>
        <a:lstStyle/>
        <a:p>
          <a:endParaRPr lang="en-US"/>
        </a:p>
      </dgm:t>
    </dgm:pt>
    <dgm:pt modelId="{1669E3BF-01EF-4EAF-92E7-7BF4ACA9FF97}" type="sibTrans" cxnId="{FF86E714-B0E4-4007-B97E-BA55263ADF11}">
      <dgm:prSet/>
      <dgm:spPr/>
      <dgm:t>
        <a:bodyPr/>
        <a:lstStyle/>
        <a:p>
          <a:endParaRPr lang="en-US"/>
        </a:p>
      </dgm:t>
    </dgm:pt>
    <dgm:pt modelId="{4B4831A0-CF93-4A50-AF40-DD080BBC6907}">
      <dgm:prSet/>
      <dgm:spPr/>
      <dgm:t>
        <a:bodyPr/>
        <a:lstStyle/>
        <a:p>
          <a:pPr rtl="0"/>
          <a:r>
            <a:rPr lang="en-US" dirty="0"/>
            <a:t>5. Only screen in an acoustically appropriate screening environment.</a:t>
          </a:r>
          <a:r>
            <a:rPr lang="en-US" dirty="0">
              <a:latin typeface="Franklin Gothic Medium" panose="020B0603020102020204"/>
            </a:rPr>
            <a:t>  </a:t>
          </a:r>
        </a:p>
      </dgm:t>
    </dgm:pt>
    <dgm:pt modelId="{4194AA41-6D54-4D8C-8227-62495773D4C0}" type="parTrans" cxnId="{0764BAF9-9430-4406-9262-F1E2AF902B0C}">
      <dgm:prSet/>
      <dgm:spPr/>
      <dgm:t>
        <a:bodyPr/>
        <a:lstStyle/>
        <a:p>
          <a:endParaRPr lang="en-US"/>
        </a:p>
      </dgm:t>
    </dgm:pt>
    <dgm:pt modelId="{AE166E16-5366-4D42-9FCF-0D99FE59963C}" type="sibTrans" cxnId="{0764BAF9-9430-4406-9262-F1E2AF902B0C}">
      <dgm:prSet/>
      <dgm:spPr/>
      <dgm:t>
        <a:bodyPr/>
        <a:lstStyle/>
        <a:p>
          <a:endParaRPr lang="en-US"/>
        </a:p>
      </dgm:t>
    </dgm:pt>
    <dgm:pt modelId="{10117745-C7C3-4942-8DD7-6B631252ED00}">
      <dgm:prSet/>
      <dgm:spPr/>
      <dgm:t>
        <a:bodyPr/>
        <a:lstStyle/>
        <a:p>
          <a:r>
            <a:rPr lang="en-US" dirty="0"/>
            <a:t>6. Lack of response at any frequency in either ear constitutes a failure.</a:t>
          </a:r>
        </a:p>
      </dgm:t>
    </dgm:pt>
    <dgm:pt modelId="{DAE2A7F9-B8C6-4B27-872E-639E1A83ACC2}" type="parTrans" cxnId="{741EE47E-02A6-4F28-8683-3309384C983B}">
      <dgm:prSet/>
      <dgm:spPr/>
      <dgm:t>
        <a:bodyPr/>
        <a:lstStyle/>
        <a:p>
          <a:endParaRPr lang="en-US"/>
        </a:p>
      </dgm:t>
    </dgm:pt>
    <dgm:pt modelId="{D6F698C2-7FD3-4C3B-8F8D-7311E10C411A}" type="sibTrans" cxnId="{741EE47E-02A6-4F28-8683-3309384C983B}">
      <dgm:prSet/>
      <dgm:spPr/>
      <dgm:t>
        <a:bodyPr/>
        <a:lstStyle/>
        <a:p>
          <a:endParaRPr lang="en-US"/>
        </a:p>
      </dgm:t>
    </dgm:pt>
    <dgm:pt modelId="{EDF4A86E-F73D-4FE5-ADC4-4724BC0F3237}">
      <dgm:prSet/>
      <dgm:spPr/>
      <dgm:t>
        <a:bodyPr/>
        <a:lstStyle/>
        <a:p>
          <a:pPr rtl="0"/>
          <a:r>
            <a:rPr lang="en-US" dirty="0"/>
            <a:t>7. Rescreen immediately.</a:t>
          </a:r>
          <a:r>
            <a:rPr lang="en-US" dirty="0">
              <a:latin typeface="Franklin Gothic Medium" panose="020B0603020102020204"/>
            </a:rPr>
            <a:t>  </a:t>
          </a:r>
          <a:endParaRPr lang="en-US" dirty="0"/>
        </a:p>
      </dgm:t>
    </dgm:pt>
    <dgm:pt modelId="{6870EA32-18B9-48F3-BEC2-5166A69E0AFD}" type="parTrans" cxnId="{915D3E86-F5C8-4E05-85E2-8B0356DB941B}">
      <dgm:prSet/>
      <dgm:spPr/>
      <dgm:t>
        <a:bodyPr/>
        <a:lstStyle/>
        <a:p>
          <a:endParaRPr lang="en-US"/>
        </a:p>
      </dgm:t>
    </dgm:pt>
    <dgm:pt modelId="{C6F936C1-A8D6-488B-A862-BCA24178DD04}" type="sibTrans" cxnId="{915D3E86-F5C8-4E05-85E2-8B0356DB941B}">
      <dgm:prSet/>
      <dgm:spPr/>
      <dgm:t>
        <a:bodyPr/>
        <a:lstStyle/>
        <a:p>
          <a:endParaRPr lang="en-US"/>
        </a:p>
      </dgm:t>
    </dgm:pt>
    <dgm:pt modelId="{AAF614BF-1B3D-486B-8D30-65F01B105677}">
      <dgm:prSet/>
      <dgm:spPr/>
      <dgm:t>
        <a:bodyPr/>
        <a:lstStyle/>
        <a:p>
          <a:pPr rtl="0"/>
          <a:r>
            <a:rPr lang="en-US" dirty="0"/>
            <a:t>8. Screen for high frequency hearing loss where efforts</a:t>
          </a:r>
          <a:r>
            <a:rPr lang="en-US" dirty="0">
              <a:latin typeface="Franklin Gothic Medium" panose="020B0603020102020204"/>
            </a:rPr>
            <a:t> </a:t>
          </a:r>
          <a:r>
            <a:rPr lang="en-US" dirty="0"/>
            <a:t> to provide education on hearing loss</a:t>
          </a:r>
        </a:p>
      </dgm:t>
    </dgm:pt>
    <dgm:pt modelId="{0AE54EC6-6012-4586-ACEB-0234DCE33B7E}" type="parTrans" cxnId="{73B42AE0-1382-47D5-A4A1-31806B598FA4}">
      <dgm:prSet/>
      <dgm:spPr/>
      <dgm:t>
        <a:bodyPr/>
        <a:lstStyle/>
        <a:p>
          <a:endParaRPr lang="en-US"/>
        </a:p>
      </dgm:t>
    </dgm:pt>
    <dgm:pt modelId="{66B060B6-2AD2-4B67-A8EE-49C10CE85B14}" type="sibTrans" cxnId="{73B42AE0-1382-47D5-A4A1-31806B598FA4}">
      <dgm:prSet/>
      <dgm:spPr/>
      <dgm:t>
        <a:bodyPr/>
        <a:lstStyle/>
        <a:p>
          <a:endParaRPr lang="en-US"/>
        </a:p>
      </dgm:t>
    </dgm:pt>
    <dgm:pt modelId="{ECFA1DB0-F13F-4FCB-8AF0-7E25125CAF3D}">
      <dgm:prSet/>
      <dgm:spPr/>
      <dgm:t>
        <a:bodyPr/>
        <a:lstStyle/>
        <a:p>
          <a:r>
            <a:rPr lang="en-US" dirty="0"/>
            <a:t>prevention exist.</a:t>
          </a:r>
        </a:p>
      </dgm:t>
    </dgm:pt>
    <dgm:pt modelId="{3169EB1E-20C5-469D-817B-5295C1215FA3}" type="parTrans" cxnId="{1D0B5125-28D7-4374-AEB2-61070DEE2A0B}">
      <dgm:prSet/>
      <dgm:spPr/>
      <dgm:t>
        <a:bodyPr/>
        <a:lstStyle/>
        <a:p>
          <a:endParaRPr lang="en-US"/>
        </a:p>
      </dgm:t>
    </dgm:pt>
    <dgm:pt modelId="{F6C73DBF-0DF4-4C9A-8925-04552A6CD446}" type="sibTrans" cxnId="{1D0B5125-28D7-4374-AEB2-61070DEE2A0B}">
      <dgm:prSet/>
      <dgm:spPr/>
      <dgm:t>
        <a:bodyPr/>
        <a:lstStyle/>
        <a:p>
          <a:endParaRPr lang="en-US"/>
        </a:p>
      </dgm:t>
    </dgm:pt>
    <dgm:pt modelId="{C372C241-A40F-4687-93CA-751261051144}">
      <dgm:prSet/>
      <dgm:spPr/>
      <dgm:t>
        <a:bodyPr/>
        <a:lstStyle/>
        <a:p>
          <a:r>
            <a:rPr lang="en-US" dirty="0"/>
            <a:t>9. Suggested minimum grades to be screened: preschool, kindergarten and grades 1, 3, 5 and either 7 or 9.</a:t>
          </a:r>
        </a:p>
      </dgm:t>
    </dgm:pt>
    <dgm:pt modelId="{78104718-949F-498A-8D84-6FCC784A3512}" type="parTrans" cxnId="{4C4E4A1E-0680-4A6C-9112-945CB0B077B2}">
      <dgm:prSet/>
      <dgm:spPr/>
      <dgm:t>
        <a:bodyPr/>
        <a:lstStyle/>
        <a:p>
          <a:endParaRPr lang="en-US"/>
        </a:p>
      </dgm:t>
    </dgm:pt>
    <dgm:pt modelId="{C25BC8BB-05C0-48CD-9DD1-0D2A1A2C086B}" type="sibTrans" cxnId="{4C4E4A1E-0680-4A6C-9112-945CB0B077B2}">
      <dgm:prSet/>
      <dgm:spPr/>
      <dgm:t>
        <a:bodyPr/>
        <a:lstStyle/>
        <a:p>
          <a:endParaRPr lang="en-US"/>
        </a:p>
      </dgm:t>
    </dgm:pt>
    <dgm:pt modelId="{6035CCA0-6D30-43B7-84AA-270F28B67DA1}" type="pres">
      <dgm:prSet presAssocID="{D024341F-A34C-4EFE-BEB7-13FDF9348732}" presName="vert0" presStyleCnt="0">
        <dgm:presLayoutVars>
          <dgm:dir/>
          <dgm:animOne val="branch"/>
          <dgm:animLvl val="lvl"/>
        </dgm:presLayoutVars>
      </dgm:prSet>
      <dgm:spPr/>
    </dgm:pt>
    <dgm:pt modelId="{34A99E9A-BD01-4ED8-B84F-2F1E25B7E767}" type="pres">
      <dgm:prSet presAssocID="{B516A132-70D1-4312-AF0B-9B1E829B53B8}" presName="thickLine" presStyleLbl="alignNode1" presStyleIdx="0" presStyleCnt="10"/>
      <dgm:spPr/>
    </dgm:pt>
    <dgm:pt modelId="{1C199C74-5C51-4F1A-B85F-9ECE06809035}" type="pres">
      <dgm:prSet presAssocID="{B516A132-70D1-4312-AF0B-9B1E829B53B8}" presName="horz1" presStyleCnt="0"/>
      <dgm:spPr/>
    </dgm:pt>
    <dgm:pt modelId="{C68F471A-D6DA-4879-B7FD-47605C586963}" type="pres">
      <dgm:prSet presAssocID="{B516A132-70D1-4312-AF0B-9B1E829B53B8}" presName="tx1" presStyleLbl="revTx" presStyleIdx="0" presStyleCnt="10"/>
      <dgm:spPr/>
    </dgm:pt>
    <dgm:pt modelId="{3BCB4B9D-DC2A-4FFE-B879-BA9A61FB13AD}" type="pres">
      <dgm:prSet presAssocID="{B516A132-70D1-4312-AF0B-9B1E829B53B8}" presName="vert1" presStyleCnt="0"/>
      <dgm:spPr/>
    </dgm:pt>
    <dgm:pt modelId="{89841ABA-B668-4D80-9708-A00026432BE5}" type="pres">
      <dgm:prSet presAssocID="{D3805A5F-D793-4C47-A528-C0BB8A26FDAC}" presName="thickLine" presStyleLbl="alignNode1" presStyleIdx="1" presStyleCnt="10"/>
      <dgm:spPr/>
    </dgm:pt>
    <dgm:pt modelId="{CDEA4FC2-3365-4A28-938F-AEAAF87CE285}" type="pres">
      <dgm:prSet presAssocID="{D3805A5F-D793-4C47-A528-C0BB8A26FDAC}" presName="horz1" presStyleCnt="0"/>
      <dgm:spPr/>
    </dgm:pt>
    <dgm:pt modelId="{1B3B9665-81F5-4869-9D7B-6BB352FAC464}" type="pres">
      <dgm:prSet presAssocID="{D3805A5F-D793-4C47-A528-C0BB8A26FDAC}" presName="tx1" presStyleLbl="revTx" presStyleIdx="1" presStyleCnt="10"/>
      <dgm:spPr/>
    </dgm:pt>
    <dgm:pt modelId="{8E26CA66-E6B6-43C0-B010-8901369F4917}" type="pres">
      <dgm:prSet presAssocID="{D3805A5F-D793-4C47-A528-C0BB8A26FDAC}" presName="vert1" presStyleCnt="0"/>
      <dgm:spPr/>
    </dgm:pt>
    <dgm:pt modelId="{E518A459-B4A1-4BCE-8BCD-A472D0AE1B7E}" type="pres">
      <dgm:prSet presAssocID="{20BE2930-5ABB-47CC-A88D-1DB0BCE8C4AF}" presName="thickLine" presStyleLbl="alignNode1" presStyleIdx="2" presStyleCnt="10"/>
      <dgm:spPr/>
    </dgm:pt>
    <dgm:pt modelId="{0AA9CB92-F310-47DC-AF92-AD05CB8B53AE}" type="pres">
      <dgm:prSet presAssocID="{20BE2930-5ABB-47CC-A88D-1DB0BCE8C4AF}" presName="horz1" presStyleCnt="0"/>
      <dgm:spPr/>
    </dgm:pt>
    <dgm:pt modelId="{240B1361-F285-426E-A8D0-C9C82554AEA5}" type="pres">
      <dgm:prSet presAssocID="{20BE2930-5ABB-47CC-A88D-1DB0BCE8C4AF}" presName="tx1" presStyleLbl="revTx" presStyleIdx="2" presStyleCnt="10"/>
      <dgm:spPr/>
    </dgm:pt>
    <dgm:pt modelId="{0709131F-BBB4-48C4-95D1-C4DBDA842758}" type="pres">
      <dgm:prSet presAssocID="{20BE2930-5ABB-47CC-A88D-1DB0BCE8C4AF}" presName="vert1" presStyleCnt="0"/>
      <dgm:spPr/>
    </dgm:pt>
    <dgm:pt modelId="{64AE76FA-343A-43EB-9AD5-7C1BF6FC76B1}" type="pres">
      <dgm:prSet presAssocID="{CB38E9B4-F153-4110-976F-0C6EA9D40E1F}" presName="thickLine" presStyleLbl="alignNode1" presStyleIdx="3" presStyleCnt="10"/>
      <dgm:spPr/>
    </dgm:pt>
    <dgm:pt modelId="{A086F722-5AA1-4368-9399-7336635407E9}" type="pres">
      <dgm:prSet presAssocID="{CB38E9B4-F153-4110-976F-0C6EA9D40E1F}" presName="horz1" presStyleCnt="0"/>
      <dgm:spPr/>
    </dgm:pt>
    <dgm:pt modelId="{0A2125FA-C6F2-4112-9A80-7BAD374B08F6}" type="pres">
      <dgm:prSet presAssocID="{CB38E9B4-F153-4110-976F-0C6EA9D40E1F}" presName="tx1" presStyleLbl="revTx" presStyleIdx="3" presStyleCnt="10"/>
      <dgm:spPr/>
    </dgm:pt>
    <dgm:pt modelId="{2C2029C0-B97E-44CA-957F-AA8B29CB2617}" type="pres">
      <dgm:prSet presAssocID="{CB38E9B4-F153-4110-976F-0C6EA9D40E1F}" presName="vert1" presStyleCnt="0"/>
      <dgm:spPr/>
    </dgm:pt>
    <dgm:pt modelId="{54CC36AD-62A6-4F87-843E-24A476904276}" type="pres">
      <dgm:prSet presAssocID="{4B4831A0-CF93-4A50-AF40-DD080BBC6907}" presName="thickLine" presStyleLbl="alignNode1" presStyleIdx="4" presStyleCnt="10"/>
      <dgm:spPr/>
    </dgm:pt>
    <dgm:pt modelId="{439A2C74-D17E-44E7-AC70-9104F9017B72}" type="pres">
      <dgm:prSet presAssocID="{4B4831A0-CF93-4A50-AF40-DD080BBC6907}" presName="horz1" presStyleCnt="0"/>
      <dgm:spPr/>
    </dgm:pt>
    <dgm:pt modelId="{2969D442-3224-48CD-A62C-84A27A6F32C7}" type="pres">
      <dgm:prSet presAssocID="{4B4831A0-CF93-4A50-AF40-DD080BBC6907}" presName="tx1" presStyleLbl="revTx" presStyleIdx="4" presStyleCnt="10"/>
      <dgm:spPr/>
    </dgm:pt>
    <dgm:pt modelId="{68C638F9-B156-4251-8A51-70934212B49A}" type="pres">
      <dgm:prSet presAssocID="{4B4831A0-CF93-4A50-AF40-DD080BBC6907}" presName="vert1" presStyleCnt="0"/>
      <dgm:spPr/>
    </dgm:pt>
    <dgm:pt modelId="{42DF9C3E-BC61-4CFE-884C-3D189128F01F}" type="pres">
      <dgm:prSet presAssocID="{10117745-C7C3-4942-8DD7-6B631252ED00}" presName="thickLine" presStyleLbl="alignNode1" presStyleIdx="5" presStyleCnt="10"/>
      <dgm:spPr/>
    </dgm:pt>
    <dgm:pt modelId="{27420303-3EFF-479D-BBA8-4A2DB5F80AF2}" type="pres">
      <dgm:prSet presAssocID="{10117745-C7C3-4942-8DD7-6B631252ED00}" presName="horz1" presStyleCnt="0"/>
      <dgm:spPr/>
    </dgm:pt>
    <dgm:pt modelId="{49A14854-F1EF-408B-BEE1-E2357B9AC191}" type="pres">
      <dgm:prSet presAssocID="{10117745-C7C3-4942-8DD7-6B631252ED00}" presName="tx1" presStyleLbl="revTx" presStyleIdx="5" presStyleCnt="10"/>
      <dgm:spPr/>
    </dgm:pt>
    <dgm:pt modelId="{189396B8-FCB7-4C86-82D3-B0EE0BC7AABD}" type="pres">
      <dgm:prSet presAssocID="{10117745-C7C3-4942-8DD7-6B631252ED00}" presName="vert1" presStyleCnt="0"/>
      <dgm:spPr/>
    </dgm:pt>
    <dgm:pt modelId="{62676C94-9FA1-43CA-91BE-4A08ED336486}" type="pres">
      <dgm:prSet presAssocID="{EDF4A86E-F73D-4FE5-ADC4-4724BC0F3237}" presName="thickLine" presStyleLbl="alignNode1" presStyleIdx="6" presStyleCnt="10"/>
      <dgm:spPr/>
    </dgm:pt>
    <dgm:pt modelId="{EE510303-6202-4CC3-A9D3-7C2977AEBE6F}" type="pres">
      <dgm:prSet presAssocID="{EDF4A86E-F73D-4FE5-ADC4-4724BC0F3237}" presName="horz1" presStyleCnt="0"/>
      <dgm:spPr/>
    </dgm:pt>
    <dgm:pt modelId="{67D01963-CE15-4A15-B544-2D9E9285F670}" type="pres">
      <dgm:prSet presAssocID="{EDF4A86E-F73D-4FE5-ADC4-4724BC0F3237}" presName="tx1" presStyleLbl="revTx" presStyleIdx="6" presStyleCnt="10"/>
      <dgm:spPr/>
    </dgm:pt>
    <dgm:pt modelId="{DA3FFB5A-1868-44BC-AE32-0567BF2F8B64}" type="pres">
      <dgm:prSet presAssocID="{EDF4A86E-F73D-4FE5-ADC4-4724BC0F3237}" presName="vert1" presStyleCnt="0"/>
      <dgm:spPr/>
    </dgm:pt>
    <dgm:pt modelId="{C7660538-74B2-45BB-B6DF-6EDD061707D9}" type="pres">
      <dgm:prSet presAssocID="{AAF614BF-1B3D-486B-8D30-65F01B105677}" presName="thickLine" presStyleLbl="alignNode1" presStyleIdx="7" presStyleCnt="10"/>
      <dgm:spPr/>
    </dgm:pt>
    <dgm:pt modelId="{3FF55529-9895-4A59-8196-CA59C080ED1A}" type="pres">
      <dgm:prSet presAssocID="{AAF614BF-1B3D-486B-8D30-65F01B105677}" presName="horz1" presStyleCnt="0"/>
      <dgm:spPr/>
    </dgm:pt>
    <dgm:pt modelId="{EB1C8248-61DE-4002-B918-808F1F932385}" type="pres">
      <dgm:prSet presAssocID="{AAF614BF-1B3D-486B-8D30-65F01B105677}" presName="tx1" presStyleLbl="revTx" presStyleIdx="7" presStyleCnt="10"/>
      <dgm:spPr/>
    </dgm:pt>
    <dgm:pt modelId="{7F7BC7BF-BCF7-4471-8CCC-1F4ABFD906CC}" type="pres">
      <dgm:prSet presAssocID="{AAF614BF-1B3D-486B-8D30-65F01B105677}" presName="vert1" presStyleCnt="0"/>
      <dgm:spPr/>
    </dgm:pt>
    <dgm:pt modelId="{D003C9E2-0674-4EFB-80E7-D0D09D1F4CDF}" type="pres">
      <dgm:prSet presAssocID="{ECFA1DB0-F13F-4FCB-8AF0-7E25125CAF3D}" presName="thickLine" presStyleLbl="alignNode1" presStyleIdx="8" presStyleCnt="10"/>
      <dgm:spPr/>
    </dgm:pt>
    <dgm:pt modelId="{D98F0B84-48CD-4417-BB5E-70414F27B41F}" type="pres">
      <dgm:prSet presAssocID="{ECFA1DB0-F13F-4FCB-8AF0-7E25125CAF3D}" presName="horz1" presStyleCnt="0"/>
      <dgm:spPr/>
    </dgm:pt>
    <dgm:pt modelId="{6AEE59B7-9258-4052-9F82-81D665CEE557}" type="pres">
      <dgm:prSet presAssocID="{ECFA1DB0-F13F-4FCB-8AF0-7E25125CAF3D}" presName="tx1" presStyleLbl="revTx" presStyleIdx="8" presStyleCnt="10"/>
      <dgm:spPr/>
    </dgm:pt>
    <dgm:pt modelId="{71711D92-FAFE-4AC5-AECE-AB8A76218ABA}" type="pres">
      <dgm:prSet presAssocID="{ECFA1DB0-F13F-4FCB-8AF0-7E25125CAF3D}" presName="vert1" presStyleCnt="0"/>
      <dgm:spPr/>
    </dgm:pt>
    <dgm:pt modelId="{7964BB27-7855-4F76-B585-2D58885CA133}" type="pres">
      <dgm:prSet presAssocID="{C372C241-A40F-4687-93CA-751261051144}" presName="thickLine" presStyleLbl="alignNode1" presStyleIdx="9" presStyleCnt="10"/>
      <dgm:spPr/>
    </dgm:pt>
    <dgm:pt modelId="{9113FFDB-B66D-47D1-9E84-473F43F75821}" type="pres">
      <dgm:prSet presAssocID="{C372C241-A40F-4687-93CA-751261051144}" presName="horz1" presStyleCnt="0"/>
      <dgm:spPr/>
    </dgm:pt>
    <dgm:pt modelId="{BD6441D6-E1D3-4175-B028-886E9264F698}" type="pres">
      <dgm:prSet presAssocID="{C372C241-A40F-4687-93CA-751261051144}" presName="tx1" presStyleLbl="revTx" presStyleIdx="9" presStyleCnt="10"/>
      <dgm:spPr/>
    </dgm:pt>
    <dgm:pt modelId="{D4A50B5A-D73C-4D57-B3D8-CC72B546DCF9}" type="pres">
      <dgm:prSet presAssocID="{C372C241-A40F-4687-93CA-751261051144}" presName="vert1" presStyleCnt="0"/>
      <dgm:spPr/>
    </dgm:pt>
  </dgm:ptLst>
  <dgm:cxnLst>
    <dgm:cxn modelId="{43708E04-DDA9-4207-AD76-B8788D2F7B18}" type="presOf" srcId="{AAF614BF-1B3D-486B-8D30-65F01B105677}" destId="{EB1C8248-61DE-4002-B918-808F1F932385}" srcOrd="0" destOrd="0" presId="urn:microsoft.com/office/officeart/2008/layout/LinedList"/>
    <dgm:cxn modelId="{FF86E714-B0E4-4007-B97E-BA55263ADF11}" srcId="{D024341F-A34C-4EFE-BEB7-13FDF9348732}" destId="{CB38E9B4-F153-4110-976F-0C6EA9D40E1F}" srcOrd="3" destOrd="0" parTransId="{963F550B-C0C1-42A5-BD1B-B637608A28B4}" sibTransId="{1669E3BF-01EF-4EAF-92E7-7BF4ACA9FF97}"/>
    <dgm:cxn modelId="{10245316-7948-4979-8084-6ED99D96DE5E}" type="presOf" srcId="{10117745-C7C3-4942-8DD7-6B631252ED00}" destId="{49A14854-F1EF-408B-BEE1-E2357B9AC191}" srcOrd="0" destOrd="0" presId="urn:microsoft.com/office/officeart/2008/layout/LinedList"/>
    <dgm:cxn modelId="{4C4E4A1E-0680-4A6C-9112-945CB0B077B2}" srcId="{D024341F-A34C-4EFE-BEB7-13FDF9348732}" destId="{C372C241-A40F-4687-93CA-751261051144}" srcOrd="9" destOrd="0" parTransId="{78104718-949F-498A-8D84-6FCC784A3512}" sibTransId="{C25BC8BB-05C0-48CD-9DD1-0D2A1A2C086B}"/>
    <dgm:cxn modelId="{1D0B5125-28D7-4374-AEB2-61070DEE2A0B}" srcId="{D024341F-A34C-4EFE-BEB7-13FDF9348732}" destId="{ECFA1DB0-F13F-4FCB-8AF0-7E25125CAF3D}" srcOrd="8" destOrd="0" parTransId="{3169EB1E-20C5-469D-817B-5295C1215FA3}" sibTransId="{F6C73DBF-0DF4-4C9A-8925-04552A6CD446}"/>
    <dgm:cxn modelId="{CE79F02B-C4C2-4C93-BCDD-DFF25D373C50}" srcId="{D024341F-A34C-4EFE-BEB7-13FDF9348732}" destId="{B516A132-70D1-4312-AF0B-9B1E829B53B8}" srcOrd="0" destOrd="0" parTransId="{29988739-2736-4BB4-92EC-62473A54FA54}" sibTransId="{B1F23D49-FE87-494E-911A-3900A6ABFCFB}"/>
    <dgm:cxn modelId="{78C6355D-D599-4FC4-86E5-01AA43972D4F}" type="presOf" srcId="{D3805A5F-D793-4C47-A528-C0BB8A26FDAC}" destId="{1B3B9665-81F5-4869-9D7B-6BB352FAC464}" srcOrd="0" destOrd="0" presId="urn:microsoft.com/office/officeart/2008/layout/LinedList"/>
    <dgm:cxn modelId="{BA07CE5D-AFF3-49B4-B2CD-C93974ED1E09}" srcId="{D024341F-A34C-4EFE-BEB7-13FDF9348732}" destId="{D3805A5F-D793-4C47-A528-C0BB8A26FDAC}" srcOrd="1" destOrd="0" parTransId="{2E912845-315F-4D61-AA39-8E54531040AA}" sibTransId="{78A5C3F3-F4CA-4351-8F53-C3E55B3A07F8}"/>
    <dgm:cxn modelId="{101C2145-92F6-447A-B49B-14274D826247}" type="presOf" srcId="{CB38E9B4-F153-4110-976F-0C6EA9D40E1F}" destId="{0A2125FA-C6F2-4112-9A80-7BAD374B08F6}" srcOrd="0" destOrd="0" presId="urn:microsoft.com/office/officeart/2008/layout/LinedList"/>
    <dgm:cxn modelId="{241A176B-58BA-4D29-B97C-70CBE36D92D1}" type="presOf" srcId="{B516A132-70D1-4312-AF0B-9B1E829B53B8}" destId="{C68F471A-D6DA-4879-B7FD-47605C586963}" srcOrd="0" destOrd="0" presId="urn:microsoft.com/office/officeart/2008/layout/LinedList"/>
    <dgm:cxn modelId="{7D2C944F-E0B4-439F-AE30-95CFFFB8F9FB}" type="presOf" srcId="{EDF4A86E-F73D-4FE5-ADC4-4724BC0F3237}" destId="{67D01963-CE15-4A15-B544-2D9E9285F670}" srcOrd="0" destOrd="0" presId="urn:microsoft.com/office/officeart/2008/layout/LinedList"/>
    <dgm:cxn modelId="{EC095A74-D4C6-489D-B8B0-B27F9A4C1656}" type="presOf" srcId="{C372C241-A40F-4687-93CA-751261051144}" destId="{BD6441D6-E1D3-4175-B028-886E9264F698}" srcOrd="0" destOrd="0" presId="urn:microsoft.com/office/officeart/2008/layout/LinedList"/>
    <dgm:cxn modelId="{741EE47E-02A6-4F28-8683-3309384C983B}" srcId="{D024341F-A34C-4EFE-BEB7-13FDF9348732}" destId="{10117745-C7C3-4942-8DD7-6B631252ED00}" srcOrd="5" destOrd="0" parTransId="{DAE2A7F9-B8C6-4B27-872E-639E1A83ACC2}" sibTransId="{D6F698C2-7FD3-4C3B-8F8D-7311E10C411A}"/>
    <dgm:cxn modelId="{915D3E86-F5C8-4E05-85E2-8B0356DB941B}" srcId="{D024341F-A34C-4EFE-BEB7-13FDF9348732}" destId="{EDF4A86E-F73D-4FE5-ADC4-4724BC0F3237}" srcOrd="6" destOrd="0" parTransId="{6870EA32-18B9-48F3-BEC2-5166A69E0AFD}" sibTransId="{C6F936C1-A8D6-488B-A862-BCA24178DD04}"/>
    <dgm:cxn modelId="{914EBA99-BF77-4E10-BCC1-B17F33396DA3}" type="presOf" srcId="{4B4831A0-CF93-4A50-AF40-DD080BBC6907}" destId="{2969D442-3224-48CD-A62C-84A27A6F32C7}" srcOrd="0" destOrd="0" presId="urn:microsoft.com/office/officeart/2008/layout/LinedList"/>
    <dgm:cxn modelId="{067781A8-2C23-4CB1-B497-0FC5329DE7D7}" type="presOf" srcId="{20BE2930-5ABB-47CC-A88D-1DB0BCE8C4AF}" destId="{240B1361-F285-426E-A8D0-C9C82554AEA5}" srcOrd="0" destOrd="0" presId="urn:microsoft.com/office/officeart/2008/layout/LinedList"/>
    <dgm:cxn modelId="{30FA22D6-BDA1-4A70-9C92-A361EB827DD1}" type="presOf" srcId="{ECFA1DB0-F13F-4FCB-8AF0-7E25125CAF3D}" destId="{6AEE59B7-9258-4052-9F82-81D665CEE557}" srcOrd="0" destOrd="0" presId="urn:microsoft.com/office/officeart/2008/layout/LinedList"/>
    <dgm:cxn modelId="{73B42AE0-1382-47D5-A4A1-31806B598FA4}" srcId="{D024341F-A34C-4EFE-BEB7-13FDF9348732}" destId="{AAF614BF-1B3D-486B-8D30-65F01B105677}" srcOrd="7" destOrd="0" parTransId="{0AE54EC6-6012-4586-ACEB-0234DCE33B7E}" sibTransId="{66B060B6-2AD2-4B67-A8EE-49C10CE85B14}"/>
    <dgm:cxn modelId="{27AC7BE8-513C-4DE2-B4FE-C980C7FAC39D}" srcId="{D024341F-A34C-4EFE-BEB7-13FDF9348732}" destId="{20BE2930-5ABB-47CC-A88D-1DB0BCE8C4AF}" srcOrd="2" destOrd="0" parTransId="{6C6DFA91-D6FA-4871-A8FC-F5D4502055D0}" sibTransId="{435DDF0A-8FE4-4A69-B4FF-BE6D1494CA2A}"/>
    <dgm:cxn modelId="{C0B27DF7-DAF8-431D-9CF3-439A8F540C46}" type="presOf" srcId="{D024341F-A34C-4EFE-BEB7-13FDF9348732}" destId="{6035CCA0-6D30-43B7-84AA-270F28B67DA1}" srcOrd="0" destOrd="0" presId="urn:microsoft.com/office/officeart/2008/layout/LinedList"/>
    <dgm:cxn modelId="{0764BAF9-9430-4406-9262-F1E2AF902B0C}" srcId="{D024341F-A34C-4EFE-BEB7-13FDF9348732}" destId="{4B4831A0-CF93-4A50-AF40-DD080BBC6907}" srcOrd="4" destOrd="0" parTransId="{4194AA41-6D54-4D8C-8227-62495773D4C0}" sibTransId="{AE166E16-5366-4D42-9FCF-0D99FE59963C}"/>
    <dgm:cxn modelId="{DFDF1AA4-ACC6-40F3-BAE3-B8FA79947AC4}" type="presParOf" srcId="{6035CCA0-6D30-43B7-84AA-270F28B67DA1}" destId="{34A99E9A-BD01-4ED8-B84F-2F1E25B7E767}" srcOrd="0" destOrd="0" presId="urn:microsoft.com/office/officeart/2008/layout/LinedList"/>
    <dgm:cxn modelId="{5615B3C6-2915-4C23-AED4-F2F12AD098EC}" type="presParOf" srcId="{6035CCA0-6D30-43B7-84AA-270F28B67DA1}" destId="{1C199C74-5C51-4F1A-B85F-9ECE06809035}" srcOrd="1" destOrd="0" presId="urn:microsoft.com/office/officeart/2008/layout/LinedList"/>
    <dgm:cxn modelId="{70E20F9C-C2F5-49DD-A9A2-2A7FF5CFB046}" type="presParOf" srcId="{1C199C74-5C51-4F1A-B85F-9ECE06809035}" destId="{C68F471A-D6DA-4879-B7FD-47605C586963}" srcOrd="0" destOrd="0" presId="urn:microsoft.com/office/officeart/2008/layout/LinedList"/>
    <dgm:cxn modelId="{5F3BBDB8-3FF0-45EB-B3FC-E1EC7C0F0816}" type="presParOf" srcId="{1C199C74-5C51-4F1A-B85F-9ECE06809035}" destId="{3BCB4B9D-DC2A-4FFE-B879-BA9A61FB13AD}" srcOrd="1" destOrd="0" presId="urn:microsoft.com/office/officeart/2008/layout/LinedList"/>
    <dgm:cxn modelId="{9CAA29E8-EE70-4BD4-ACAC-DB1657659135}" type="presParOf" srcId="{6035CCA0-6D30-43B7-84AA-270F28B67DA1}" destId="{89841ABA-B668-4D80-9708-A00026432BE5}" srcOrd="2" destOrd="0" presId="urn:microsoft.com/office/officeart/2008/layout/LinedList"/>
    <dgm:cxn modelId="{56F34563-051C-4F69-B938-805B67CB3FEA}" type="presParOf" srcId="{6035CCA0-6D30-43B7-84AA-270F28B67DA1}" destId="{CDEA4FC2-3365-4A28-938F-AEAAF87CE285}" srcOrd="3" destOrd="0" presId="urn:microsoft.com/office/officeart/2008/layout/LinedList"/>
    <dgm:cxn modelId="{82695921-B3AD-4FF5-A4FD-78AEE21CC109}" type="presParOf" srcId="{CDEA4FC2-3365-4A28-938F-AEAAF87CE285}" destId="{1B3B9665-81F5-4869-9D7B-6BB352FAC464}" srcOrd="0" destOrd="0" presId="urn:microsoft.com/office/officeart/2008/layout/LinedList"/>
    <dgm:cxn modelId="{38D86905-AE20-4D99-AC72-A17339C45C34}" type="presParOf" srcId="{CDEA4FC2-3365-4A28-938F-AEAAF87CE285}" destId="{8E26CA66-E6B6-43C0-B010-8901369F4917}" srcOrd="1" destOrd="0" presId="urn:microsoft.com/office/officeart/2008/layout/LinedList"/>
    <dgm:cxn modelId="{21648F2B-253E-484A-B837-E95413EAA827}" type="presParOf" srcId="{6035CCA0-6D30-43B7-84AA-270F28B67DA1}" destId="{E518A459-B4A1-4BCE-8BCD-A472D0AE1B7E}" srcOrd="4" destOrd="0" presId="urn:microsoft.com/office/officeart/2008/layout/LinedList"/>
    <dgm:cxn modelId="{C695C24C-9E36-49BA-A418-1637B6990383}" type="presParOf" srcId="{6035CCA0-6D30-43B7-84AA-270F28B67DA1}" destId="{0AA9CB92-F310-47DC-AF92-AD05CB8B53AE}" srcOrd="5" destOrd="0" presId="urn:microsoft.com/office/officeart/2008/layout/LinedList"/>
    <dgm:cxn modelId="{798A1448-10B7-49FA-B37A-F06516FD38BF}" type="presParOf" srcId="{0AA9CB92-F310-47DC-AF92-AD05CB8B53AE}" destId="{240B1361-F285-426E-A8D0-C9C82554AEA5}" srcOrd="0" destOrd="0" presId="urn:microsoft.com/office/officeart/2008/layout/LinedList"/>
    <dgm:cxn modelId="{6729E2F5-C94E-4247-8236-76B99FBC2A57}" type="presParOf" srcId="{0AA9CB92-F310-47DC-AF92-AD05CB8B53AE}" destId="{0709131F-BBB4-48C4-95D1-C4DBDA842758}" srcOrd="1" destOrd="0" presId="urn:microsoft.com/office/officeart/2008/layout/LinedList"/>
    <dgm:cxn modelId="{8CD3061F-C247-43C0-BF30-1B1F688EA1A5}" type="presParOf" srcId="{6035CCA0-6D30-43B7-84AA-270F28B67DA1}" destId="{64AE76FA-343A-43EB-9AD5-7C1BF6FC76B1}" srcOrd="6" destOrd="0" presId="urn:microsoft.com/office/officeart/2008/layout/LinedList"/>
    <dgm:cxn modelId="{DB7756B9-ED0A-47CE-8FD6-0E1233B3E577}" type="presParOf" srcId="{6035CCA0-6D30-43B7-84AA-270F28B67DA1}" destId="{A086F722-5AA1-4368-9399-7336635407E9}" srcOrd="7" destOrd="0" presId="urn:microsoft.com/office/officeart/2008/layout/LinedList"/>
    <dgm:cxn modelId="{188DD9D2-6B54-43BA-9D27-E9E994E3BA02}" type="presParOf" srcId="{A086F722-5AA1-4368-9399-7336635407E9}" destId="{0A2125FA-C6F2-4112-9A80-7BAD374B08F6}" srcOrd="0" destOrd="0" presId="urn:microsoft.com/office/officeart/2008/layout/LinedList"/>
    <dgm:cxn modelId="{B7362107-79DA-4754-AEDF-4D6C3F4E3F56}" type="presParOf" srcId="{A086F722-5AA1-4368-9399-7336635407E9}" destId="{2C2029C0-B97E-44CA-957F-AA8B29CB2617}" srcOrd="1" destOrd="0" presId="urn:microsoft.com/office/officeart/2008/layout/LinedList"/>
    <dgm:cxn modelId="{97AF288D-660B-4C31-A557-3ACBBC28C6E9}" type="presParOf" srcId="{6035CCA0-6D30-43B7-84AA-270F28B67DA1}" destId="{54CC36AD-62A6-4F87-843E-24A476904276}" srcOrd="8" destOrd="0" presId="urn:microsoft.com/office/officeart/2008/layout/LinedList"/>
    <dgm:cxn modelId="{18D4F4F8-23B5-42EC-900B-CB775725F81A}" type="presParOf" srcId="{6035CCA0-6D30-43B7-84AA-270F28B67DA1}" destId="{439A2C74-D17E-44E7-AC70-9104F9017B72}" srcOrd="9" destOrd="0" presId="urn:microsoft.com/office/officeart/2008/layout/LinedList"/>
    <dgm:cxn modelId="{09DA6361-99C6-4108-9C8C-133386445EB9}" type="presParOf" srcId="{439A2C74-D17E-44E7-AC70-9104F9017B72}" destId="{2969D442-3224-48CD-A62C-84A27A6F32C7}" srcOrd="0" destOrd="0" presId="urn:microsoft.com/office/officeart/2008/layout/LinedList"/>
    <dgm:cxn modelId="{16171773-DCA8-467B-9E5B-07443F3D85ED}" type="presParOf" srcId="{439A2C74-D17E-44E7-AC70-9104F9017B72}" destId="{68C638F9-B156-4251-8A51-70934212B49A}" srcOrd="1" destOrd="0" presId="urn:microsoft.com/office/officeart/2008/layout/LinedList"/>
    <dgm:cxn modelId="{B376E67C-2348-4404-813B-FD7BA7D6791F}" type="presParOf" srcId="{6035CCA0-6D30-43B7-84AA-270F28B67DA1}" destId="{42DF9C3E-BC61-4CFE-884C-3D189128F01F}" srcOrd="10" destOrd="0" presId="urn:microsoft.com/office/officeart/2008/layout/LinedList"/>
    <dgm:cxn modelId="{A7484CED-216C-4D84-863F-0B1B3F06CD20}" type="presParOf" srcId="{6035CCA0-6D30-43B7-84AA-270F28B67DA1}" destId="{27420303-3EFF-479D-BBA8-4A2DB5F80AF2}" srcOrd="11" destOrd="0" presId="urn:microsoft.com/office/officeart/2008/layout/LinedList"/>
    <dgm:cxn modelId="{F62B2BB7-1658-4D4C-89D6-B7DC8DDE856E}" type="presParOf" srcId="{27420303-3EFF-479D-BBA8-4A2DB5F80AF2}" destId="{49A14854-F1EF-408B-BEE1-E2357B9AC191}" srcOrd="0" destOrd="0" presId="urn:microsoft.com/office/officeart/2008/layout/LinedList"/>
    <dgm:cxn modelId="{D2639F9B-09DD-48CD-B297-5233A69A689A}" type="presParOf" srcId="{27420303-3EFF-479D-BBA8-4A2DB5F80AF2}" destId="{189396B8-FCB7-4C86-82D3-B0EE0BC7AABD}" srcOrd="1" destOrd="0" presId="urn:microsoft.com/office/officeart/2008/layout/LinedList"/>
    <dgm:cxn modelId="{8F4F335D-E9DD-4E2E-B4CB-6D7E6951AE49}" type="presParOf" srcId="{6035CCA0-6D30-43B7-84AA-270F28B67DA1}" destId="{62676C94-9FA1-43CA-91BE-4A08ED336486}" srcOrd="12" destOrd="0" presId="urn:microsoft.com/office/officeart/2008/layout/LinedList"/>
    <dgm:cxn modelId="{3F988158-5F97-4C0C-A411-6B295E0A2623}" type="presParOf" srcId="{6035CCA0-6D30-43B7-84AA-270F28B67DA1}" destId="{EE510303-6202-4CC3-A9D3-7C2977AEBE6F}" srcOrd="13" destOrd="0" presId="urn:microsoft.com/office/officeart/2008/layout/LinedList"/>
    <dgm:cxn modelId="{ADFECF93-24D9-4DB1-B97E-39DE35C3111E}" type="presParOf" srcId="{EE510303-6202-4CC3-A9D3-7C2977AEBE6F}" destId="{67D01963-CE15-4A15-B544-2D9E9285F670}" srcOrd="0" destOrd="0" presId="urn:microsoft.com/office/officeart/2008/layout/LinedList"/>
    <dgm:cxn modelId="{73A11D80-4D3B-45C5-983E-E9561B107241}" type="presParOf" srcId="{EE510303-6202-4CC3-A9D3-7C2977AEBE6F}" destId="{DA3FFB5A-1868-44BC-AE32-0567BF2F8B64}" srcOrd="1" destOrd="0" presId="urn:microsoft.com/office/officeart/2008/layout/LinedList"/>
    <dgm:cxn modelId="{6D28C317-F28E-45E9-A88E-05E5CA268485}" type="presParOf" srcId="{6035CCA0-6D30-43B7-84AA-270F28B67DA1}" destId="{C7660538-74B2-45BB-B6DF-6EDD061707D9}" srcOrd="14" destOrd="0" presId="urn:microsoft.com/office/officeart/2008/layout/LinedList"/>
    <dgm:cxn modelId="{AA8906FF-3B95-4DE4-874F-F42963B134EA}" type="presParOf" srcId="{6035CCA0-6D30-43B7-84AA-270F28B67DA1}" destId="{3FF55529-9895-4A59-8196-CA59C080ED1A}" srcOrd="15" destOrd="0" presId="urn:microsoft.com/office/officeart/2008/layout/LinedList"/>
    <dgm:cxn modelId="{E5C9E30D-C6DC-4DEC-A9F1-25073559D1B9}" type="presParOf" srcId="{3FF55529-9895-4A59-8196-CA59C080ED1A}" destId="{EB1C8248-61DE-4002-B918-808F1F932385}" srcOrd="0" destOrd="0" presId="urn:microsoft.com/office/officeart/2008/layout/LinedList"/>
    <dgm:cxn modelId="{F2559F04-B904-4715-9F18-B46252AACF60}" type="presParOf" srcId="{3FF55529-9895-4A59-8196-CA59C080ED1A}" destId="{7F7BC7BF-BCF7-4471-8CCC-1F4ABFD906CC}" srcOrd="1" destOrd="0" presId="urn:microsoft.com/office/officeart/2008/layout/LinedList"/>
    <dgm:cxn modelId="{E9CBBE31-7CCA-4543-A46B-350B37605CA1}" type="presParOf" srcId="{6035CCA0-6D30-43B7-84AA-270F28B67DA1}" destId="{D003C9E2-0674-4EFB-80E7-D0D09D1F4CDF}" srcOrd="16" destOrd="0" presId="urn:microsoft.com/office/officeart/2008/layout/LinedList"/>
    <dgm:cxn modelId="{382EBB3F-0CD2-4DFF-A0E6-ABE0973C81EA}" type="presParOf" srcId="{6035CCA0-6D30-43B7-84AA-270F28B67DA1}" destId="{D98F0B84-48CD-4417-BB5E-70414F27B41F}" srcOrd="17" destOrd="0" presId="urn:microsoft.com/office/officeart/2008/layout/LinedList"/>
    <dgm:cxn modelId="{E05C8B08-1CB2-4EEC-BD49-C9C3A82C2208}" type="presParOf" srcId="{D98F0B84-48CD-4417-BB5E-70414F27B41F}" destId="{6AEE59B7-9258-4052-9F82-81D665CEE557}" srcOrd="0" destOrd="0" presId="urn:microsoft.com/office/officeart/2008/layout/LinedList"/>
    <dgm:cxn modelId="{3C539884-C062-422D-AFC2-AE3325576744}" type="presParOf" srcId="{D98F0B84-48CD-4417-BB5E-70414F27B41F}" destId="{71711D92-FAFE-4AC5-AECE-AB8A76218ABA}" srcOrd="1" destOrd="0" presId="urn:microsoft.com/office/officeart/2008/layout/LinedList"/>
    <dgm:cxn modelId="{1716F11D-4B20-4A09-9C58-B8F6337D91FB}" type="presParOf" srcId="{6035CCA0-6D30-43B7-84AA-270F28B67DA1}" destId="{7964BB27-7855-4F76-B585-2D58885CA133}" srcOrd="18" destOrd="0" presId="urn:microsoft.com/office/officeart/2008/layout/LinedList"/>
    <dgm:cxn modelId="{ED1487ED-0898-4287-A5A0-AB9200FACEE8}" type="presParOf" srcId="{6035CCA0-6D30-43B7-84AA-270F28B67DA1}" destId="{9113FFDB-B66D-47D1-9E84-473F43F75821}" srcOrd="19" destOrd="0" presId="urn:microsoft.com/office/officeart/2008/layout/LinedList"/>
    <dgm:cxn modelId="{05A662AA-AD41-4FE8-A046-0E7A2D72E793}" type="presParOf" srcId="{9113FFDB-B66D-47D1-9E84-473F43F75821}" destId="{BD6441D6-E1D3-4175-B028-886E9264F698}" srcOrd="0" destOrd="0" presId="urn:microsoft.com/office/officeart/2008/layout/LinedList"/>
    <dgm:cxn modelId="{F1AF3705-C8EB-42DD-A7AB-A2D25A40F60D}" type="presParOf" srcId="{9113FFDB-B66D-47D1-9E84-473F43F75821}" destId="{D4A50B5A-D73C-4D57-B3D8-CC72B546DCF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421C9B-A295-40AE-B3DE-E0A0806F668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5C6770E-8542-47C3-9C02-65CEE613AADB}">
      <dgm:prSet/>
      <dgm:spPr/>
      <dgm:t>
        <a:bodyPr/>
        <a:lstStyle/>
        <a:p>
          <a:r>
            <a:rPr lang="en-US"/>
            <a:t>Constant head tilt or face turn​</a:t>
          </a:r>
        </a:p>
      </dgm:t>
    </dgm:pt>
    <dgm:pt modelId="{1364218C-F97F-4E1E-ADD5-0A50808C00D6}" type="parTrans" cxnId="{16687942-98A4-4A4C-998A-60E88546476F}">
      <dgm:prSet/>
      <dgm:spPr/>
      <dgm:t>
        <a:bodyPr/>
        <a:lstStyle/>
        <a:p>
          <a:endParaRPr lang="en-US"/>
        </a:p>
      </dgm:t>
    </dgm:pt>
    <dgm:pt modelId="{8CB92808-E296-4E56-A2AB-3C2F44D42782}" type="sibTrans" cxnId="{16687942-98A4-4A4C-998A-60E88546476F}">
      <dgm:prSet/>
      <dgm:spPr/>
      <dgm:t>
        <a:bodyPr/>
        <a:lstStyle/>
        <a:p>
          <a:endParaRPr lang="en-US"/>
        </a:p>
      </dgm:t>
    </dgm:pt>
    <dgm:pt modelId="{653B18C6-B477-4796-BA3A-769FD16D8378}">
      <dgm:prSet/>
      <dgm:spPr/>
      <dgm:t>
        <a:bodyPr/>
        <a:lstStyle/>
        <a:p>
          <a:r>
            <a:rPr lang="en-US"/>
            <a:t>Squinting​</a:t>
          </a:r>
        </a:p>
      </dgm:t>
    </dgm:pt>
    <dgm:pt modelId="{F26F465F-769F-46A4-8947-6B29A123BDBC}" type="parTrans" cxnId="{D932201E-EF51-4A21-842D-CE625F0E2673}">
      <dgm:prSet/>
      <dgm:spPr/>
      <dgm:t>
        <a:bodyPr/>
        <a:lstStyle/>
        <a:p>
          <a:endParaRPr lang="en-US"/>
        </a:p>
      </dgm:t>
    </dgm:pt>
    <dgm:pt modelId="{6EBD79B9-D921-4F22-B21C-6565FF62293B}" type="sibTrans" cxnId="{D932201E-EF51-4A21-842D-CE625F0E2673}">
      <dgm:prSet/>
      <dgm:spPr/>
      <dgm:t>
        <a:bodyPr/>
        <a:lstStyle/>
        <a:p>
          <a:endParaRPr lang="en-US"/>
        </a:p>
      </dgm:t>
    </dgm:pt>
    <dgm:pt modelId="{F2A05279-14A7-4C94-8930-281B840C94A0}">
      <dgm:prSet/>
      <dgm:spPr/>
      <dgm:t>
        <a:bodyPr/>
        <a:lstStyle/>
        <a:p>
          <a:r>
            <a:rPr lang="en-US"/>
            <a:t>Rubbing eyes excessively​</a:t>
          </a:r>
        </a:p>
      </dgm:t>
    </dgm:pt>
    <dgm:pt modelId="{E2A9EC88-4C1D-4A6D-AD4C-2536C3FF8184}" type="parTrans" cxnId="{ECCD1811-8632-4AF4-8530-CFD301252A36}">
      <dgm:prSet/>
      <dgm:spPr/>
      <dgm:t>
        <a:bodyPr/>
        <a:lstStyle/>
        <a:p>
          <a:endParaRPr lang="en-US"/>
        </a:p>
      </dgm:t>
    </dgm:pt>
    <dgm:pt modelId="{99557328-6040-421D-B555-8F4CECC55970}" type="sibTrans" cxnId="{ECCD1811-8632-4AF4-8530-CFD301252A36}">
      <dgm:prSet/>
      <dgm:spPr/>
      <dgm:t>
        <a:bodyPr/>
        <a:lstStyle/>
        <a:p>
          <a:endParaRPr lang="en-US"/>
        </a:p>
      </dgm:t>
    </dgm:pt>
    <dgm:pt modelId="{D6E71BE0-1442-4A2A-8B1E-26A42C17DED4}">
      <dgm:prSet/>
      <dgm:spPr/>
      <dgm:t>
        <a:bodyPr/>
        <a:lstStyle/>
        <a:p>
          <a:r>
            <a:rPr lang="en-US"/>
            <a:t>Closing or covering one eye​</a:t>
          </a:r>
        </a:p>
      </dgm:t>
    </dgm:pt>
    <dgm:pt modelId="{19683CA1-D08A-4DDA-8651-47C916BA10F0}" type="parTrans" cxnId="{68B2D62E-7925-4BCE-A909-3072E25E1B58}">
      <dgm:prSet/>
      <dgm:spPr/>
      <dgm:t>
        <a:bodyPr/>
        <a:lstStyle/>
        <a:p>
          <a:endParaRPr lang="en-US"/>
        </a:p>
      </dgm:t>
    </dgm:pt>
    <dgm:pt modelId="{2D8B12A4-CBA4-469F-B0DA-91A91F4FB95F}" type="sibTrans" cxnId="{68B2D62E-7925-4BCE-A909-3072E25E1B58}">
      <dgm:prSet/>
      <dgm:spPr/>
      <dgm:t>
        <a:bodyPr/>
        <a:lstStyle/>
        <a:p>
          <a:endParaRPr lang="en-US"/>
        </a:p>
      </dgm:t>
    </dgm:pt>
    <dgm:pt modelId="{0414E320-4120-4B33-B9B8-8B0443DA9EDC}">
      <dgm:prSet/>
      <dgm:spPr/>
      <dgm:t>
        <a:bodyPr/>
        <a:lstStyle/>
        <a:p>
          <a:r>
            <a:rPr lang="en-US"/>
            <a:t>Holding objects close to the eyes​</a:t>
          </a:r>
        </a:p>
      </dgm:t>
    </dgm:pt>
    <dgm:pt modelId="{9EE5FAD4-1AB2-4416-8FEA-E0FDFCA28C5A}" type="parTrans" cxnId="{1A5BB7BE-3907-4A9F-8D2E-D8D22744E982}">
      <dgm:prSet/>
      <dgm:spPr/>
      <dgm:t>
        <a:bodyPr/>
        <a:lstStyle/>
        <a:p>
          <a:endParaRPr lang="en-US"/>
        </a:p>
      </dgm:t>
    </dgm:pt>
    <dgm:pt modelId="{6E027CEF-E428-400B-93A9-C3A4B952865C}" type="sibTrans" cxnId="{1A5BB7BE-3907-4A9F-8D2E-D8D22744E982}">
      <dgm:prSet/>
      <dgm:spPr/>
      <dgm:t>
        <a:bodyPr/>
        <a:lstStyle/>
        <a:p>
          <a:endParaRPr lang="en-US"/>
        </a:p>
      </dgm:t>
    </dgm:pt>
    <dgm:pt modelId="{EDF28E12-D54F-4725-B33C-1F26F9480158}">
      <dgm:prSet/>
      <dgm:spPr/>
      <dgm:t>
        <a:bodyPr/>
        <a:lstStyle/>
        <a:p>
          <a:r>
            <a:rPr lang="en-US"/>
            <a:t>Blinking excessively</a:t>
          </a:r>
        </a:p>
      </dgm:t>
    </dgm:pt>
    <dgm:pt modelId="{66C32D26-C116-4205-B695-2A250EC71190}" type="parTrans" cxnId="{EEB8B9F6-DC34-4777-A6E8-D57203E0F6EC}">
      <dgm:prSet/>
      <dgm:spPr/>
      <dgm:t>
        <a:bodyPr/>
        <a:lstStyle/>
        <a:p>
          <a:endParaRPr lang="en-US"/>
        </a:p>
      </dgm:t>
    </dgm:pt>
    <dgm:pt modelId="{1490E3D3-DBF5-48F7-B229-60251B2B6A18}" type="sibTrans" cxnId="{EEB8B9F6-DC34-4777-A6E8-D57203E0F6EC}">
      <dgm:prSet/>
      <dgm:spPr/>
      <dgm:t>
        <a:bodyPr/>
        <a:lstStyle/>
        <a:p>
          <a:endParaRPr lang="en-US"/>
        </a:p>
      </dgm:t>
    </dgm:pt>
    <dgm:pt modelId="{88639FFC-634B-4C18-A1EA-AA46879F9AE7}" type="pres">
      <dgm:prSet presAssocID="{7A421C9B-A295-40AE-B3DE-E0A0806F668A}" presName="diagram" presStyleCnt="0">
        <dgm:presLayoutVars>
          <dgm:dir/>
          <dgm:resizeHandles val="exact"/>
        </dgm:presLayoutVars>
      </dgm:prSet>
      <dgm:spPr/>
    </dgm:pt>
    <dgm:pt modelId="{D865792A-6CBE-4ECB-BD9E-2828D1296B9B}" type="pres">
      <dgm:prSet presAssocID="{A5C6770E-8542-47C3-9C02-65CEE613AADB}" presName="node" presStyleLbl="node1" presStyleIdx="0" presStyleCnt="6">
        <dgm:presLayoutVars>
          <dgm:bulletEnabled val="1"/>
        </dgm:presLayoutVars>
      </dgm:prSet>
      <dgm:spPr/>
    </dgm:pt>
    <dgm:pt modelId="{85854DB3-F49C-4589-AF67-3CAFDD7566C6}" type="pres">
      <dgm:prSet presAssocID="{8CB92808-E296-4E56-A2AB-3C2F44D42782}" presName="sibTrans" presStyleCnt="0"/>
      <dgm:spPr/>
    </dgm:pt>
    <dgm:pt modelId="{A1C10440-AC30-4B54-A55C-49D6C01F6024}" type="pres">
      <dgm:prSet presAssocID="{653B18C6-B477-4796-BA3A-769FD16D8378}" presName="node" presStyleLbl="node1" presStyleIdx="1" presStyleCnt="6">
        <dgm:presLayoutVars>
          <dgm:bulletEnabled val="1"/>
        </dgm:presLayoutVars>
      </dgm:prSet>
      <dgm:spPr/>
    </dgm:pt>
    <dgm:pt modelId="{A48A4711-449B-42E9-9261-DFE47F1DDEFD}" type="pres">
      <dgm:prSet presAssocID="{6EBD79B9-D921-4F22-B21C-6565FF62293B}" presName="sibTrans" presStyleCnt="0"/>
      <dgm:spPr/>
    </dgm:pt>
    <dgm:pt modelId="{2D2A1B78-E34B-4E2C-8D9A-18373F37764B}" type="pres">
      <dgm:prSet presAssocID="{F2A05279-14A7-4C94-8930-281B840C94A0}" presName="node" presStyleLbl="node1" presStyleIdx="2" presStyleCnt="6">
        <dgm:presLayoutVars>
          <dgm:bulletEnabled val="1"/>
        </dgm:presLayoutVars>
      </dgm:prSet>
      <dgm:spPr/>
    </dgm:pt>
    <dgm:pt modelId="{2DFDC525-BCA4-4648-83A6-2E8CFA3C2549}" type="pres">
      <dgm:prSet presAssocID="{99557328-6040-421D-B555-8F4CECC55970}" presName="sibTrans" presStyleCnt="0"/>
      <dgm:spPr/>
    </dgm:pt>
    <dgm:pt modelId="{1CCC6A8A-0396-433E-B270-1678DB6879B6}" type="pres">
      <dgm:prSet presAssocID="{D6E71BE0-1442-4A2A-8B1E-26A42C17DED4}" presName="node" presStyleLbl="node1" presStyleIdx="3" presStyleCnt="6">
        <dgm:presLayoutVars>
          <dgm:bulletEnabled val="1"/>
        </dgm:presLayoutVars>
      </dgm:prSet>
      <dgm:spPr/>
    </dgm:pt>
    <dgm:pt modelId="{E22EC7B3-5B18-4C4A-9188-B5809A7BF1E2}" type="pres">
      <dgm:prSet presAssocID="{2D8B12A4-CBA4-469F-B0DA-91A91F4FB95F}" presName="sibTrans" presStyleCnt="0"/>
      <dgm:spPr/>
    </dgm:pt>
    <dgm:pt modelId="{88184396-0C74-46C1-8EBA-24F62E3CD2F4}" type="pres">
      <dgm:prSet presAssocID="{0414E320-4120-4B33-B9B8-8B0443DA9EDC}" presName="node" presStyleLbl="node1" presStyleIdx="4" presStyleCnt="6">
        <dgm:presLayoutVars>
          <dgm:bulletEnabled val="1"/>
        </dgm:presLayoutVars>
      </dgm:prSet>
      <dgm:spPr/>
    </dgm:pt>
    <dgm:pt modelId="{E4049E8E-B612-45D2-8C0D-5BB73B63E958}" type="pres">
      <dgm:prSet presAssocID="{6E027CEF-E428-400B-93A9-C3A4B952865C}" presName="sibTrans" presStyleCnt="0"/>
      <dgm:spPr/>
    </dgm:pt>
    <dgm:pt modelId="{00533144-7FDA-4AB8-BF72-8DBE9324FD9F}" type="pres">
      <dgm:prSet presAssocID="{EDF28E12-D54F-4725-B33C-1F26F9480158}" presName="node" presStyleLbl="node1" presStyleIdx="5" presStyleCnt="6">
        <dgm:presLayoutVars>
          <dgm:bulletEnabled val="1"/>
        </dgm:presLayoutVars>
      </dgm:prSet>
      <dgm:spPr/>
    </dgm:pt>
  </dgm:ptLst>
  <dgm:cxnLst>
    <dgm:cxn modelId="{ECCD1811-8632-4AF4-8530-CFD301252A36}" srcId="{7A421C9B-A295-40AE-B3DE-E0A0806F668A}" destId="{F2A05279-14A7-4C94-8930-281B840C94A0}" srcOrd="2" destOrd="0" parTransId="{E2A9EC88-4C1D-4A6D-AD4C-2536C3FF8184}" sibTransId="{99557328-6040-421D-B555-8F4CECC55970}"/>
    <dgm:cxn modelId="{D932201E-EF51-4A21-842D-CE625F0E2673}" srcId="{7A421C9B-A295-40AE-B3DE-E0A0806F668A}" destId="{653B18C6-B477-4796-BA3A-769FD16D8378}" srcOrd="1" destOrd="0" parTransId="{F26F465F-769F-46A4-8947-6B29A123BDBC}" sibTransId="{6EBD79B9-D921-4F22-B21C-6565FF62293B}"/>
    <dgm:cxn modelId="{68B2D62E-7925-4BCE-A909-3072E25E1B58}" srcId="{7A421C9B-A295-40AE-B3DE-E0A0806F668A}" destId="{D6E71BE0-1442-4A2A-8B1E-26A42C17DED4}" srcOrd="3" destOrd="0" parTransId="{19683CA1-D08A-4DDA-8651-47C916BA10F0}" sibTransId="{2D8B12A4-CBA4-469F-B0DA-91A91F4FB95F}"/>
    <dgm:cxn modelId="{5585F336-B8C4-4F15-92C7-7152826B4EC2}" type="presOf" srcId="{A5C6770E-8542-47C3-9C02-65CEE613AADB}" destId="{D865792A-6CBE-4ECB-BD9E-2828D1296B9B}" srcOrd="0" destOrd="0" presId="urn:microsoft.com/office/officeart/2005/8/layout/default"/>
    <dgm:cxn modelId="{31BCA560-8F7D-4BAF-A532-3C49AE08B8FE}" type="presOf" srcId="{653B18C6-B477-4796-BA3A-769FD16D8378}" destId="{A1C10440-AC30-4B54-A55C-49D6C01F6024}" srcOrd="0" destOrd="0" presId="urn:microsoft.com/office/officeart/2005/8/layout/default"/>
    <dgm:cxn modelId="{16687942-98A4-4A4C-998A-60E88546476F}" srcId="{7A421C9B-A295-40AE-B3DE-E0A0806F668A}" destId="{A5C6770E-8542-47C3-9C02-65CEE613AADB}" srcOrd="0" destOrd="0" parTransId="{1364218C-F97F-4E1E-ADD5-0A50808C00D6}" sibTransId="{8CB92808-E296-4E56-A2AB-3C2F44D42782}"/>
    <dgm:cxn modelId="{5D4D3966-E464-485E-9F8A-C24FAE334B13}" type="presOf" srcId="{F2A05279-14A7-4C94-8930-281B840C94A0}" destId="{2D2A1B78-E34B-4E2C-8D9A-18373F37764B}" srcOrd="0" destOrd="0" presId="urn:microsoft.com/office/officeart/2005/8/layout/default"/>
    <dgm:cxn modelId="{9DDF5B49-5677-46E1-8AB8-E1D2C948FE71}" type="presOf" srcId="{EDF28E12-D54F-4725-B33C-1F26F9480158}" destId="{00533144-7FDA-4AB8-BF72-8DBE9324FD9F}" srcOrd="0" destOrd="0" presId="urn:microsoft.com/office/officeart/2005/8/layout/default"/>
    <dgm:cxn modelId="{FDE26E7B-6BD1-4879-BAC7-1F953D5E70BF}" type="presOf" srcId="{0414E320-4120-4B33-B9B8-8B0443DA9EDC}" destId="{88184396-0C74-46C1-8EBA-24F62E3CD2F4}" srcOrd="0" destOrd="0" presId="urn:microsoft.com/office/officeart/2005/8/layout/default"/>
    <dgm:cxn modelId="{CEEDC7A9-38C0-41FC-AB6E-8F4F06183354}" type="presOf" srcId="{7A421C9B-A295-40AE-B3DE-E0A0806F668A}" destId="{88639FFC-634B-4C18-A1EA-AA46879F9AE7}" srcOrd="0" destOrd="0" presId="urn:microsoft.com/office/officeart/2005/8/layout/default"/>
    <dgm:cxn modelId="{1A5BB7BE-3907-4A9F-8D2E-D8D22744E982}" srcId="{7A421C9B-A295-40AE-B3DE-E0A0806F668A}" destId="{0414E320-4120-4B33-B9B8-8B0443DA9EDC}" srcOrd="4" destOrd="0" parTransId="{9EE5FAD4-1AB2-4416-8FEA-E0FDFCA28C5A}" sibTransId="{6E027CEF-E428-400B-93A9-C3A4B952865C}"/>
    <dgm:cxn modelId="{EEB8B9F6-DC34-4777-A6E8-D57203E0F6EC}" srcId="{7A421C9B-A295-40AE-B3DE-E0A0806F668A}" destId="{EDF28E12-D54F-4725-B33C-1F26F9480158}" srcOrd="5" destOrd="0" parTransId="{66C32D26-C116-4205-B695-2A250EC71190}" sibTransId="{1490E3D3-DBF5-48F7-B229-60251B2B6A18}"/>
    <dgm:cxn modelId="{6D6D7BF7-ABF8-4392-A91F-E8BAD1ADB99D}" type="presOf" srcId="{D6E71BE0-1442-4A2A-8B1E-26A42C17DED4}" destId="{1CCC6A8A-0396-433E-B270-1678DB6879B6}" srcOrd="0" destOrd="0" presId="urn:microsoft.com/office/officeart/2005/8/layout/default"/>
    <dgm:cxn modelId="{0DEDA537-94B9-48F2-B0CA-50EB3B7E6031}" type="presParOf" srcId="{88639FFC-634B-4C18-A1EA-AA46879F9AE7}" destId="{D865792A-6CBE-4ECB-BD9E-2828D1296B9B}" srcOrd="0" destOrd="0" presId="urn:microsoft.com/office/officeart/2005/8/layout/default"/>
    <dgm:cxn modelId="{B42EF7AC-570D-43FC-8E7B-593BBE0E2F5A}" type="presParOf" srcId="{88639FFC-634B-4C18-A1EA-AA46879F9AE7}" destId="{85854DB3-F49C-4589-AF67-3CAFDD7566C6}" srcOrd="1" destOrd="0" presId="urn:microsoft.com/office/officeart/2005/8/layout/default"/>
    <dgm:cxn modelId="{703A8E63-3727-4B4C-8A23-91C52079C408}" type="presParOf" srcId="{88639FFC-634B-4C18-A1EA-AA46879F9AE7}" destId="{A1C10440-AC30-4B54-A55C-49D6C01F6024}" srcOrd="2" destOrd="0" presId="urn:microsoft.com/office/officeart/2005/8/layout/default"/>
    <dgm:cxn modelId="{B9F29620-B716-4179-A702-F8020893003B}" type="presParOf" srcId="{88639FFC-634B-4C18-A1EA-AA46879F9AE7}" destId="{A48A4711-449B-42E9-9261-DFE47F1DDEFD}" srcOrd="3" destOrd="0" presId="urn:microsoft.com/office/officeart/2005/8/layout/default"/>
    <dgm:cxn modelId="{3ABAD0A0-BA8B-4B00-A23F-A616256BD154}" type="presParOf" srcId="{88639FFC-634B-4C18-A1EA-AA46879F9AE7}" destId="{2D2A1B78-E34B-4E2C-8D9A-18373F37764B}" srcOrd="4" destOrd="0" presId="urn:microsoft.com/office/officeart/2005/8/layout/default"/>
    <dgm:cxn modelId="{F7A0427D-CDEB-4850-9C85-AC6542797323}" type="presParOf" srcId="{88639FFC-634B-4C18-A1EA-AA46879F9AE7}" destId="{2DFDC525-BCA4-4648-83A6-2E8CFA3C2549}" srcOrd="5" destOrd="0" presId="urn:microsoft.com/office/officeart/2005/8/layout/default"/>
    <dgm:cxn modelId="{99F0B54F-93D3-40E9-BC78-52F5B7D60C33}" type="presParOf" srcId="{88639FFC-634B-4C18-A1EA-AA46879F9AE7}" destId="{1CCC6A8A-0396-433E-B270-1678DB6879B6}" srcOrd="6" destOrd="0" presId="urn:microsoft.com/office/officeart/2005/8/layout/default"/>
    <dgm:cxn modelId="{C0028439-95FE-4D58-94D4-DF9FA7467F8F}" type="presParOf" srcId="{88639FFC-634B-4C18-A1EA-AA46879F9AE7}" destId="{E22EC7B3-5B18-4C4A-9188-B5809A7BF1E2}" srcOrd="7" destOrd="0" presId="urn:microsoft.com/office/officeart/2005/8/layout/default"/>
    <dgm:cxn modelId="{44EAEE4F-B196-4FC2-A0C9-3CD09D8144B1}" type="presParOf" srcId="{88639FFC-634B-4C18-A1EA-AA46879F9AE7}" destId="{88184396-0C74-46C1-8EBA-24F62E3CD2F4}" srcOrd="8" destOrd="0" presId="urn:microsoft.com/office/officeart/2005/8/layout/default"/>
    <dgm:cxn modelId="{CF0681B0-50BE-467B-B527-6D3E79B3CF62}" type="presParOf" srcId="{88639FFC-634B-4C18-A1EA-AA46879F9AE7}" destId="{E4049E8E-B612-45D2-8C0D-5BB73B63E958}" srcOrd="9" destOrd="0" presId="urn:microsoft.com/office/officeart/2005/8/layout/default"/>
    <dgm:cxn modelId="{9C2B5770-1641-4DD5-B438-67BED9AB06FC}" type="presParOf" srcId="{88639FFC-634B-4C18-A1EA-AA46879F9AE7}" destId="{00533144-7FDA-4AB8-BF72-8DBE9324FD9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A99E9A-BD01-4ED8-B84F-2F1E25B7E767}">
      <dsp:nvSpPr>
        <dsp:cNvPr id="0" name=""/>
        <dsp:cNvSpPr/>
      </dsp:nvSpPr>
      <dsp:spPr>
        <a:xfrm>
          <a:off x="0" y="467"/>
          <a:ext cx="1127435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8F471A-D6DA-4879-B7FD-47605C586963}">
      <dsp:nvSpPr>
        <dsp:cNvPr id="0" name=""/>
        <dsp:cNvSpPr/>
      </dsp:nvSpPr>
      <dsp:spPr>
        <a:xfrm>
          <a:off x="0" y="467"/>
          <a:ext cx="11274357" cy="383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1. Perform biological check on pure tone screening equipment prior to daily screening.</a:t>
          </a:r>
        </a:p>
      </dsp:txBody>
      <dsp:txXfrm>
        <a:off x="0" y="467"/>
        <a:ext cx="11274357" cy="383277"/>
      </dsp:txXfrm>
    </dsp:sp>
    <dsp:sp modelId="{89841ABA-B668-4D80-9708-A00026432BE5}">
      <dsp:nvSpPr>
        <dsp:cNvPr id="0" name=""/>
        <dsp:cNvSpPr/>
      </dsp:nvSpPr>
      <dsp:spPr>
        <a:xfrm>
          <a:off x="0" y="383745"/>
          <a:ext cx="1127435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3B9665-81F5-4869-9D7B-6BB352FAC464}">
      <dsp:nvSpPr>
        <dsp:cNvPr id="0" name=""/>
        <dsp:cNvSpPr/>
      </dsp:nvSpPr>
      <dsp:spPr>
        <a:xfrm>
          <a:off x="0" y="383745"/>
          <a:ext cx="11274357" cy="383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2. Screen populations age 3 (chronologically and developmentally) and older using pure tone screening.</a:t>
          </a:r>
        </a:p>
      </dsp:txBody>
      <dsp:txXfrm>
        <a:off x="0" y="383745"/>
        <a:ext cx="11274357" cy="383277"/>
      </dsp:txXfrm>
    </dsp:sp>
    <dsp:sp modelId="{E518A459-B4A1-4BCE-8BCD-A472D0AE1B7E}">
      <dsp:nvSpPr>
        <dsp:cNvPr id="0" name=""/>
        <dsp:cNvSpPr/>
      </dsp:nvSpPr>
      <dsp:spPr>
        <a:xfrm>
          <a:off x="0" y="767023"/>
          <a:ext cx="1127435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0B1361-F285-426E-A8D0-C9C82554AEA5}">
      <dsp:nvSpPr>
        <dsp:cNvPr id="0" name=""/>
        <dsp:cNvSpPr/>
      </dsp:nvSpPr>
      <dsp:spPr>
        <a:xfrm>
          <a:off x="0" y="767023"/>
          <a:ext cx="11274357" cy="383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3. Perform a pure tone sweep at 1000, 2000 and 4000 Hz at 20 dB HL.</a:t>
          </a:r>
        </a:p>
      </dsp:txBody>
      <dsp:txXfrm>
        <a:off x="0" y="767023"/>
        <a:ext cx="11274357" cy="383277"/>
      </dsp:txXfrm>
    </dsp:sp>
    <dsp:sp modelId="{64AE76FA-343A-43EB-9AD5-7C1BF6FC76B1}">
      <dsp:nvSpPr>
        <dsp:cNvPr id="0" name=""/>
        <dsp:cNvSpPr/>
      </dsp:nvSpPr>
      <dsp:spPr>
        <a:xfrm>
          <a:off x="0" y="1150300"/>
          <a:ext cx="1127435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2125FA-C6F2-4112-9A80-7BAD374B08F6}">
      <dsp:nvSpPr>
        <dsp:cNvPr id="0" name=""/>
        <dsp:cNvSpPr/>
      </dsp:nvSpPr>
      <dsp:spPr>
        <a:xfrm>
          <a:off x="0" y="1150300"/>
          <a:ext cx="11274357" cy="383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4. Present a tone more than once but no more than</a:t>
          </a:r>
          <a:r>
            <a:rPr lang="en-US" sz="1800" kern="1200" dirty="0">
              <a:latin typeface="Franklin Gothic Medium" panose="020B0603020102020204"/>
            </a:rPr>
            <a:t> four</a:t>
          </a:r>
          <a:r>
            <a:rPr lang="en-US" sz="1800" kern="1200" dirty="0"/>
            <a:t> times if a child fails to respond.</a:t>
          </a:r>
        </a:p>
      </dsp:txBody>
      <dsp:txXfrm>
        <a:off x="0" y="1150300"/>
        <a:ext cx="11274357" cy="383277"/>
      </dsp:txXfrm>
    </dsp:sp>
    <dsp:sp modelId="{54CC36AD-62A6-4F87-843E-24A476904276}">
      <dsp:nvSpPr>
        <dsp:cNvPr id="0" name=""/>
        <dsp:cNvSpPr/>
      </dsp:nvSpPr>
      <dsp:spPr>
        <a:xfrm>
          <a:off x="0" y="1533578"/>
          <a:ext cx="1127435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69D442-3224-48CD-A62C-84A27A6F32C7}">
      <dsp:nvSpPr>
        <dsp:cNvPr id="0" name=""/>
        <dsp:cNvSpPr/>
      </dsp:nvSpPr>
      <dsp:spPr>
        <a:xfrm>
          <a:off x="0" y="1533578"/>
          <a:ext cx="11274357" cy="383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5. Only screen in an acoustically appropriate screening environment.</a:t>
          </a:r>
          <a:r>
            <a:rPr lang="en-US" sz="1800" kern="1200" dirty="0">
              <a:latin typeface="Franklin Gothic Medium" panose="020B0603020102020204"/>
            </a:rPr>
            <a:t>  </a:t>
          </a:r>
        </a:p>
      </dsp:txBody>
      <dsp:txXfrm>
        <a:off x="0" y="1533578"/>
        <a:ext cx="11274357" cy="383277"/>
      </dsp:txXfrm>
    </dsp:sp>
    <dsp:sp modelId="{42DF9C3E-BC61-4CFE-884C-3D189128F01F}">
      <dsp:nvSpPr>
        <dsp:cNvPr id="0" name=""/>
        <dsp:cNvSpPr/>
      </dsp:nvSpPr>
      <dsp:spPr>
        <a:xfrm>
          <a:off x="0" y="1916856"/>
          <a:ext cx="1127435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A14854-F1EF-408B-BEE1-E2357B9AC191}">
      <dsp:nvSpPr>
        <dsp:cNvPr id="0" name=""/>
        <dsp:cNvSpPr/>
      </dsp:nvSpPr>
      <dsp:spPr>
        <a:xfrm>
          <a:off x="0" y="1916856"/>
          <a:ext cx="11274357" cy="383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6. Lack of response at any frequency in either ear constitutes a failure.</a:t>
          </a:r>
        </a:p>
      </dsp:txBody>
      <dsp:txXfrm>
        <a:off x="0" y="1916856"/>
        <a:ext cx="11274357" cy="383277"/>
      </dsp:txXfrm>
    </dsp:sp>
    <dsp:sp modelId="{62676C94-9FA1-43CA-91BE-4A08ED336486}">
      <dsp:nvSpPr>
        <dsp:cNvPr id="0" name=""/>
        <dsp:cNvSpPr/>
      </dsp:nvSpPr>
      <dsp:spPr>
        <a:xfrm>
          <a:off x="0" y="2300133"/>
          <a:ext cx="1127435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D01963-CE15-4A15-B544-2D9E9285F670}">
      <dsp:nvSpPr>
        <dsp:cNvPr id="0" name=""/>
        <dsp:cNvSpPr/>
      </dsp:nvSpPr>
      <dsp:spPr>
        <a:xfrm>
          <a:off x="0" y="2300133"/>
          <a:ext cx="11274357" cy="383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7. Rescreen immediately.</a:t>
          </a:r>
          <a:r>
            <a:rPr lang="en-US" sz="1800" kern="1200" dirty="0">
              <a:latin typeface="Franklin Gothic Medium" panose="020B0603020102020204"/>
            </a:rPr>
            <a:t>  </a:t>
          </a:r>
          <a:endParaRPr lang="en-US" sz="1800" kern="1200" dirty="0"/>
        </a:p>
      </dsp:txBody>
      <dsp:txXfrm>
        <a:off x="0" y="2300133"/>
        <a:ext cx="11274357" cy="383277"/>
      </dsp:txXfrm>
    </dsp:sp>
    <dsp:sp modelId="{C7660538-74B2-45BB-B6DF-6EDD061707D9}">
      <dsp:nvSpPr>
        <dsp:cNvPr id="0" name=""/>
        <dsp:cNvSpPr/>
      </dsp:nvSpPr>
      <dsp:spPr>
        <a:xfrm>
          <a:off x="0" y="2683411"/>
          <a:ext cx="1127435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C8248-61DE-4002-B918-808F1F932385}">
      <dsp:nvSpPr>
        <dsp:cNvPr id="0" name=""/>
        <dsp:cNvSpPr/>
      </dsp:nvSpPr>
      <dsp:spPr>
        <a:xfrm>
          <a:off x="0" y="2683411"/>
          <a:ext cx="11274357" cy="383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8. Screen for high frequency hearing loss where efforts</a:t>
          </a:r>
          <a:r>
            <a:rPr lang="en-US" sz="1800" kern="1200" dirty="0">
              <a:latin typeface="Franklin Gothic Medium" panose="020B0603020102020204"/>
            </a:rPr>
            <a:t> </a:t>
          </a:r>
          <a:r>
            <a:rPr lang="en-US" sz="1800" kern="1200" dirty="0"/>
            <a:t> to provide education on hearing loss</a:t>
          </a:r>
        </a:p>
      </dsp:txBody>
      <dsp:txXfrm>
        <a:off x="0" y="2683411"/>
        <a:ext cx="11274357" cy="383277"/>
      </dsp:txXfrm>
    </dsp:sp>
    <dsp:sp modelId="{D003C9E2-0674-4EFB-80E7-D0D09D1F4CDF}">
      <dsp:nvSpPr>
        <dsp:cNvPr id="0" name=""/>
        <dsp:cNvSpPr/>
      </dsp:nvSpPr>
      <dsp:spPr>
        <a:xfrm>
          <a:off x="0" y="3066688"/>
          <a:ext cx="1127435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EE59B7-9258-4052-9F82-81D665CEE557}">
      <dsp:nvSpPr>
        <dsp:cNvPr id="0" name=""/>
        <dsp:cNvSpPr/>
      </dsp:nvSpPr>
      <dsp:spPr>
        <a:xfrm>
          <a:off x="0" y="3066688"/>
          <a:ext cx="11274357" cy="383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prevention exist.</a:t>
          </a:r>
        </a:p>
      </dsp:txBody>
      <dsp:txXfrm>
        <a:off x="0" y="3066688"/>
        <a:ext cx="11274357" cy="383277"/>
      </dsp:txXfrm>
    </dsp:sp>
    <dsp:sp modelId="{7964BB27-7855-4F76-B585-2D58885CA133}">
      <dsp:nvSpPr>
        <dsp:cNvPr id="0" name=""/>
        <dsp:cNvSpPr/>
      </dsp:nvSpPr>
      <dsp:spPr>
        <a:xfrm>
          <a:off x="0" y="3449966"/>
          <a:ext cx="1127435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6441D6-E1D3-4175-B028-886E9264F698}">
      <dsp:nvSpPr>
        <dsp:cNvPr id="0" name=""/>
        <dsp:cNvSpPr/>
      </dsp:nvSpPr>
      <dsp:spPr>
        <a:xfrm>
          <a:off x="0" y="3449966"/>
          <a:ext cx="11274357" cy="383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9. Suggested minimum grades to be screened: preschool, kindergarten and grades 1, 3, 5 and either 7 or 9.</a:t>
          </a:r>
        </a:p>
      </dsp:txBody>
      <dsp:txXfrm>
        <a:off x="0" y="3449966"/>
        <a:ext cx="11274357" cy="3832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65792A-6CBE-4ECB-BD9E-2828D1296B9B}">
      <dsp:nvSpPr>
        <dsp:cNvPr id="0" name=""/>
        <dsp:cNvSpPr/>
      </dsp:nvSpPr>
      <dsp:spPr>
        <a:xfrm>
          <a:off x="780454" y="1738"/>
          <a:ext cx="2798340" cy="16790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Constant head tilt or face turn​</a:t>
          </a:r>
        </a:p>
      </dsp:txBody>
      <dsp:txXfrm>
        <a:off x="780454" y="1738"/>
        <a:ext cx="2798340" cy="1679004"/>
      </dsp:txXfrm>
    </dsp:sp>
    <dsp:sp modelId="{A1C10440-AC30-4B54-A55C-49D6C01F6024}">
      <dsp:nvSpPr>
        <dsp:cNvPr id="0" name=""/>
        <dsp:cNvSpPr/>
      </dsp:nvSpPr>
      <dsp:spPr>
        <a:xfrm>
          <a:off x="3858629" y="1738"/>
          <a:ext cx="2798340" cy="16790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Squinting​</a:t>
          </a:r>
        </a:p>
      </dsp:txBody>
      <dsp:txXfrm>
        <a:off x="3858629" y="1738"/>
        <a:ext cx="2798340" cy="1679004"/>
      </dsp:txXfrm>
    </dsp:sp>
    <dsp:sp modelId="{2D2A1B78-E34B-4E2C-8D9A-18373F37764B}">
      <dsp:nvSpPr>
        <dsp:cNvPr id="0" name=""/>
        <dsp:cNvSpPr/>
      </dsp:nvSpPr>
      <dsp:spPr>
        <a:xfrm>
          <a:off x="6936804" y="1738"/>
          <a:ext cx="2798340" cy="16790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Rubbing eyes excessively​</a:t>
          </a:r>
        </a:p>
      </dsp:txBody>
      <dsp:txXfrm>
        <a:off x="6936804" y="1738"/>
        <a:ext cx="2798340" cy="1679004"/>
      </dsp:txXfrm>
    </dsp:sp>
    <dsp:sp modelId="{1CCC6A8A-0396-433E-B270-1678DB6879B6}">
      <dsp:nvSpPr>
        <dsp:cNvPr id="0" name=""/>
        <dsp:cNvSpPr/>
      </dsp:nvSpPr>
      <dsp:spPr>
        <a:xfrm>
          <a:off x="780454" y="1960577"/>
          <a:ext cx="2798340" cy="16790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Closing or covering one eye​</a:t>
          </a:r>
        </a:p>
      </dsp:txBody>
      <dsp:txXfrm>
        <a:off x="780454" y="1960577"/>
        <a:ext cx="2798340" cy="1679004"/>
      </dsp:txXfrm>
    </dsp:sp>
    <dsp:sp modelId="{88184396-0C74-46C1-8EBA-24F62E3CD2F4}">
      <dsp:nvSpPr>
        <dsp:cNvPr id="0" name=""/>
        <dsp:cNvSpPr/>
      </dsp:nvSpPr>
      <dsp:spPr>
        <a:xfrm>
          <a:off x="3858629" y="1960577"/>
          <a:ext cx="2798340" cy="16790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Holding objects close to the eyes​</a:t>
          </a:r>
        </a:p>
      </dsp:txBody>
      <dsp:txXfrm>
        <a:off x="3858629" y="1960577"/>
        <a:ext cx="2798340" cy="1679004"/>
      </dsp:txXfrm>
    </dsp:sp>
    <dsp:sp modelId="{00533144-7FDA-4AB8-BF72-8DBE9324FD9F}">
      <dsp:nvSpPr>
        <dsp:cNvPr id="0" name=""/>
        <dsp:cNvSpPr/>
      </dsp:nvSpPr>
      <dsp:spPr>
        <a:xfrm>
          <a:off x="6936804" y="1960577"/>
          <a:ext cx="2798340" cy="16790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Blinking excessively</a:t>
          </a:r>
        </a:p>
      </dsp:txBody>
      <dsp:txXfrm>
        <a:off x="6936804" y="1960577"/>
        <a:ext cx="2798340" cy="16790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08569-7959-0241-9BB6-EB4CB1A4E3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10264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0594C-E6C1-9547-AD0F-AB6967F2D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77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A7D72-74A1-FB4F-ACD2-40B8F2296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F885B2-8894-8044-8FDE-175D50DC3849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3B05B-48C7-544E-97E6-CC2AA1DB1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78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0090F-0F27-4242-854F-4BE100FF7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780"/>
                </a:solidFill>
              </a:defRPr>
            </a:lvl1pPr>
          </a:lstStyle>
          <a:p>
            <a:fld id="{01152AFA-7C55-604E-8665-049907417E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36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D2CF2-02DF-EB40-9C30-F603922C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8DE25A-01D2-3842-897E-9F6C70707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2C0B9-4A3D-004D-A3C2-A486C0B21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85B2-8894-8044-8FDE-175D50DC3849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7C0FF-A49D-F241-8819-70F0A0CC2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027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5D8CEE-7FBA-F449-BE55-F05E99DED9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F7D7E5-BBC6-C94E-AF43-17FD8D82E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1A1BF-C169-454D-9CB3-0B7C89D94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85B2-8894-8044-8FDE-175D50DC3849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9A9C6-28A1-0644-81AA-168137097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688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B55A3-9192-AA4B-A28B-F665D0BBD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CF848-C4FD-8E4B-B94D-2FC841DBA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30E4B-79F6-0A4D-9360-91B7A9F14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85B2-8894-8044-8FDE-175D50DC3849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54B59-D8EC-434F-A166-20C80AE0A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679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2AF73-9A4E-D146-900B-0DCB69024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68D449-E993-6C44-BBED-F872FBC17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E4AF1-AF32-5744-9E56-22A24F35B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02649"/>
                </a:solidFill>
              </a:defRPr>
            </a:lvl1pPr>
          </a:lstStyle>
          <a:p>
            <a:fld id="{90F885B2-8894-8044-8FDE-175D50DC3849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392A0-E4A1-8D48-AC5B-1687A954F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078266" cy="365125"/>
          </a:xfrm>
        </p:spPr>
        <p:txBody>
          <a:bodyPr/>
          <a:lstStyle>
            <a:lvl1pPr>
              <a:defRPr>
                <a:solidFill>
                  <a:srgbClr val="10264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1426B-CAD7-A248-9D25-832FA2DA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02649"/>
                </a:solidFill>
              </a:defRPr>
            </a:lvl1pPr>
          </a:lstStyle>
          <a:p>
            <a:fld id="{01152AFA-7C55-604E-8665-049907417E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7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129AE-3E3D-8D40-9357-256A736AB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97DC4-37E3-C541-8F1C-EC9F203D4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8A85B-13CF-DC4C-9B51-8C0EC07574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8DDCC5-4054-D648-9589-53E6D120B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85B2-8894-8044-8FDE-175D50DC3849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010285-C8F1-CC49-B417-CA5C71B95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04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DC529-84D4-2947-8D87-A9FE98A46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BF79D-E057-CE44-9D97-934038F08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57DC18-B0E2-5D48-BC36-CA6CE05548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6779E1-2F41-084E-B78A-9475EADB33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E98414-52E5-4E4B-BD61-22E50040F5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A177FD-8970-6E49-AE3A-3E9900415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85B2-8894-8044-8FDE-175D50DC3849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B81514-1649-6142-AC73-F89804C2E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63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95664-CBD9-5B44-AF8D-232A4D4E3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453A43-613C-1740-9F57-1DA02F78D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02649"/>
                </a:solidFill>
              </a:defRPr>
            </a:lvl1pPr>
          </a:lstStyle>
          <a:p>
            <a:fld id="{90F885B2-8894-8044-8FDE-175D50DC3849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737E07-BDE7-EE4F-A7D2-BCC968B7D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02649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293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CEA650-939E-F048-B947-6D573735B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02649"/>
                </a:solidFill>
              </a:defRPr>
            </a:lvl1pPr>
          </a:lstStyle>
          <a:p>
            <a:fld id="{90F885B2-8894-8044-8FDE-175D50DC3849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63B547-38B5-CE45-9D41-AB9885E10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02649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898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47C7-D880-DF47-A5AB-551081E93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D60D4-B40E-F34D-80B5-1FB5C0192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891430"/>
            <a:ext cx="6172200" cy="39696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6E9781-5FD6-404C-9615-4A709D3011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5DCDF3-E889-1748-B70C-A614B28DB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02649"/>
                </a:solidFill>
              </a:defRPr>
            </a:lvl1pPr>
          </a:lstStyle>
          <a:p>
            <a:fld id="{90F885B2-8894-8044-8FDE-175D50DC3849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23D8E5-FB74-B545-B35C-110FA0DCF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040688" cy="365125"/>
          </a:xfrm>
        </p:spPr>
        <p:txBody>
          <a:bodyPr/>
          <a:lstStyle>
            <a:lvl1pPr>
              <a:defRPr>
                <a:solidFill>
                  <a:srgbClr val="102649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AA720A-FAFC-0B47-B836-6026134BE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02649"/>
                </a:solidFill>
              </a:defRPr>
            </a:lvl1pPr>
          </a:lstStyle>
          <a:p>
            <a:fld id="{01152AFA-7C55-604E-8665-049907417E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05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9EA58-8F14-9847-A5CC-481304CAC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780811-8AD9-384B-AAE6-7D7355D834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5E1C3A-9866-3A4D-B8F8-421BAC5017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E9B453-B7EA-F54F-99BE-092E9693B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85B2-8894-8044-8FDE-175D50DC3849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BAE837-F714-D749-8672-F5ACD89AB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10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FAA31E-A6D5-0042-9274-104B04F9A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1896C5-06B0-3147-AB94-8C999EE890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C9E41-8ACF-5A41-9EAC-CFD88AAFBF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90F885B2-8894-8044-8FDE-175D50DC3849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268BD-BE55-F341-B9D2-8E463FCF83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35646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3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778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02649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0264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0264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0264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0264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crackingtheenigma.blogspot.com/2012/07/rocket-ship-brain-scanner.html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theconversation.com/why-parents-remember-dental-checks-for-children-but-overlook-eye-tests-32080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apps.legislature.ky.gov/law/statutes/statute.aspx?id=51089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ncingdogblog.com/2013/10/fido-google-glass-for-service-dogs-serious-pet-tech/dog-w-glasses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communityeyehealth/5445414442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littlefoureyes.com/galleries/children-patching-photo-gallery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emexer.org/13682/euriblefaron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Pink_Eye.pn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lumenlearning.com/ccbcmd-health/chapter/about-bmi-for-adults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healthyweight/bmi/calculator.html" TargetMode="External"/><Relationship Id="rId2" Type="http://schemas.openxmlformats.org/officeDocument/2006/relationships/hyperlink" Target="http://www.cdc.gov/healthyweight/assessing/bmi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education.ky.gov/districts/SHS/Pages/District-Health-Coordinators-Briefcase.aspx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dc.gov/ncbddd/hearingloss/documents/AAA_Childhood-Hearing-Guidelines_2011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apps.legislature.ky.gov/law/kar/702/001/160.pdf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michelle.Malicote@education.ky.gov" TargetMode="External"/><Relationship Id="rId2" Type="http://schemas.openxmlformats.org/officeDocument/2006/relationships/hyperlink" Target="mailto:angela.mcdonald@education.ky.gov" TargetMode="Externa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apps.legislature.ky.gov/law/kar/702/001/160.pdf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gadgetsin.com/mpow-kids-headphones-with-hearing-protection-and-music-sharing.htm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3189A-6FB4-E44C-B710-7D3A72EB7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4960" y="451803"/>
            <a:ext cx="9144000" cy="2103120"/>
          </a:xfrm>
        </p:spPr>
        <p:txBody>
          <a:bodyPr/>
          <a:lstStyle/>
          <a:p>
            <a:pPr algn="r"/>
            <a:r>
              <a:rPr lang="en-US" dirty="0"/>
              <a:t>School Health </a:t>
            </a:r>
            <a:br>
              <a:rPr lang="en-US" dirty="0"/>
            </a:br>
            <a:r>
              <a:rPr lang="en-US"/>
              <a:t>Screening </a:t>
            </a:r>
            <a:r>
              <a:rPr lang="en-US" dirty="0"/>
              <a:t>Programs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975756-7273-374D-877B-DD347CC3BB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3520" y="3001470"/>
            <a:ext cx="9144000" cy="202265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 sz="2800" dirty="0"/>
              <a:t>Angie McDonald, ADN, RN, NASSNC</a:t>
            </a:r>
          </a:p>
          <a:p>
            <a:pPr algn="r"/>
            <a:r>
              <a:rPr lang="en-US" sz="2800" dirty="0"/>
              <a:t>KDE State School Nurse Consultant</a:t>
            </a:r>
          </a:p>
          <a:p>
            <a:pPr algn="r"/>
            <a:r>
              <a:rPr lang="en-US" sz="2800" dirty="0"/>
              <a:t>Michelle Malicote, BSN, RN, NASSNC</a:t>
            </a:r>
          </a:p>
          <a:p>
            <a:pPr algn="r"/>
            <a:r>
              <a:rPr lang="en-US" sz="2800" dirty="0"/>
              <a:t>KDPH School Health Branch Manager</a:t>
            </a:r>
          </a:p>
          <a:p>
            <a:pPr algn="r"/>
            <a:r>
              <a:rPr lang="en-US" sz="2800" dirty="0"/>
              <a:t>2022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2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F6399-14D2-417D-BA87-96FDF8DD0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Hearing Loss: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7DC39-38E2-4AA0-A383-028AEF6540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69735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/>
              <a:t>Interferes with normal speech and language development​</a:t>
            </a:r>
          </a:p>
          <a:p>
            <a:endParaRPr lang="en-US" dirty="0"/>
          </a:p>
          <a:p>
            <a:r>
              <a:rPr lang="en-US" dirty="0"/>
              <a:t>Development of abnormal social growth and behavior​</a:t>
            </a:r>
          </a:p>
          <a:p>
            <a:endParaRPr lang="en-US" dirty="0"/>
          </a:p>
          <a:p>
            <a:r>
              <a:rPr lang="en-US" dirty="0"/>
              <a:t>Interference with education  human potential​</a:t>
            </a:r>
          </a:p>
          <a:p>
            <a:endParaRPr lang="en-US" dirty="0"/>
          </a:p>
          <a:p>
            <a:r>
              <a:rPr lang="en-US" dirty="0"/>
              <a:t>Isolation in a hearing world</a:t>
            </a:r>
          </a:p>
        </p:txBody>
      </p:sp>
      <p:pic>
        <p:nvPicPr>
          <p:cNvPr id="5" name="Content Placeholder 4" descr="&quot; &quot;">
            <a:extLst>
              <a:ext uri="{FF2B5EF4-FFF2-40B4-BE49-F238E27FC236}">
                <a16:creationId xmlns:a16="http://schemas.microsoft.com/office/drawing/2014/main" id="{6F2C9676-738B-4277-8609-55303752D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2" y="1690688"/>
            <a:ext cx="5181600" cy="345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74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053C2-D481-4673-BE2A-AE8F6B169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Hearing Loss Continued: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286B8-24EA-48FB-9E6D-44B4D57B7D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 panose="020B0503020102020204" pitchFamily="34" charset="0"/>
              </a:rPr>
              <a:t>Mild loss – 15-30db, difficulty hearing faint or distant speech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Moderate hearing loss - 30-50db, difficulty hearing distant speech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 panose="020B0503020102020204" pitchFamily="34" charset="0"/>
              </a:rPr>
              <a:t>Moderate - Severe loss – 50-70db difficulty hearing conversations unless loud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Severe/loss - 70-90db, may hear loud voice close to </a:t>
            </a:r>
            <a:r>
              <a:rPr lang="en-US" dirty="0">
                <a:latin typeface="Franklin Gothic Book"/>
              </a:rPr>
              <a:t>ear</a:t>
            </a:r>
            <a:endParaRPr lang="en-US" b="0" i="0" dirty="0">
              <a:solidFill>
                <a:srgbClr val="000000"/>
              </a:solidFill>
              <a:effectLst/>
              <a:latin typeface="Franklin Gothic Book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882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5542C-51A6-4493-8FED-52F8B42DF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hearing loss: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E6263-AA84-48A6-AD0B-24049C3E3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9344"/>
            <a:ext cx="10515600" cy="374086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u="sng" dirty="0"/>
              <a:t>Minimal Sensorineural Hearing Loss</a:t>
            </a:r>
            <a:r>
              <a:rPr lang="en-US" dirty="0"/>
              <a:t>: The most common form of permanent hearing loss. It is defined as a hearing loss of at least 30 </a:t>
            </a:r>
            <a:r>
              <a:rPr lang="en-US" dirty="0" err="1"/>
              <a:t>decibles</a:t>
            </a:r>
            <a:r>
              <a:rPr lang="en-US" dirty="0"/>
              <a:t> within 3 days.  SNHL results from damage to the hair cells in the inner ear or to the nerve pathways between the inner ear and the brain.</a:t>
            </a:r>
          </a:p>
          <a:p>
            <a:r>
              <a:rPr lang="en-US" u="sng" dirty="0"/>
              <a:t>Unilateral Hearing Loss</a:t>
            </a:r>
            <a:r>
              <a:rPr lang="en-US" dirty="0"/>
              <a:t>: Approximately one out of every 1,000 children is born with UHL, and nearly 3% of school-age children have UHL.</a:t>
            </a:r>
          </a:p>
          <a:p>
            <a:r>
              <a:rPr lang="en-US" u="sng" dirty="0"/>
              <a:t>High Frequency Hearing Loss</a:t>
            </a:r>
            <a:r>
              <a:rPr lang="en-US" dirty="0"/>
              <a:t>: One of the most common types of hearing loss is known as high-frequency hearing loss. Can be caused by exposure to loud noises. </a:t>
            </a:r>
          </a:p>
          <a:p>
            <a:r>
              <a:rPr lang="en-US" u="sng" dirty="0"/>
              <a:t>Hearing Loss due to Otitis Media with Effusion:</a:t>
            </a:r>
          </a:p>
        </p:txBody>
      </p:sp>
    </p:spTree>
    <p:extLst>
      <p:ext uri="{BB962C8B-B14F-4D97-AF65-F5344CB8AC3E}">
        <p14:creationId xmlns:p14="http://schemas.microsoft.com/office/powerpoint/2010/main" val="360643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FE132-F3B8-4285-A9A4-C4A21C7C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81" y="173931"/>
            <a:ext cx="10515600" cy="924127"/>
          </a:xfrm>
        </p:spPr>
        <p:txBody>
          <a:bodyPr>
            <a:normAutofit fontScale="90000"/>
          </a:bodyPr>
          <a:lstStyle/>
          <a:p>
            <a:br>
              <a:rPr lang="en-US" sz="2700" u="sng" dirty="0"/>
            </a:br>
            <a:br>
              <a:rPr lang="en-US" sz="2700" u="sng" dirty="0"/>
            </a:br>
            <a:r>
              <a:rPr lang="en-US" sz="4900" dirty="0"/>
              <a:t>High Frequency Hearing Loss: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F94E80-0A7A-4F74-B78C-895C909B2CCF}"/>
              </a:ext>
            </a:extLst>
          </p:cNvPr>
          <p:cNvSpPr txBox="1"/>
          <p:nvPr/>
        </p:nvSpPr>
        <p:spPr>
          <a:xfrm>
            <a:off x="707581" y="1162066"/>
            <a:ext cx="198201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One of the most common types of hearing loss is known as high-frequency hearing loss. </a:t>
            </a:r>
          </a:p>
          <a:p>
            <a:endParaRPr lang="en-US" dirty="0"/>
          </a:p>
          <a:p>
            <a:r>
              <a:rPr lang="en-US" dirty="0"/>
              <a:t>Can be caused by exposure to loud noises. </a:t>
            </a:r>
          </a:p>
        </p:txBody>
      </p:sp>
      <p:pic>
        <p:nvPicPr>
          <p:cNvPr id="4" name="Content Placeholder 3" descr="Symptoms of high frequency loss">
            <a:extLst>
              <a:ext uri="{FF2B5EF4-FFF2-40B4-BE49-F238E27FC236}">
                <a16:creationId xmlns:a16="http://schemas.microsoft.com/office/drawing/2014/main" id="{3C7075D5-A206-453C-A333-114C0AE7AB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9761" y="1162066"/>
            <a:ext cx="831465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34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79D9AD-85E2-4DAB-A53E-48B0F5DA9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Otitis media with effusion (OME):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43549C-36A3-48D2-811F-AD0C18BAEB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3535" y="1825625"/>
            <a:ext cx="5620265" cy="376679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OME is characterized by a non-purulent effusion of the middle ear that may be either mucoid or serous. </a:t>
            </a:r>
            <a:endParaRPr lang="en-US"/>
          </a:p>
          <a:p>
            <a:r>
              <a:rPr lang="en-US" dirty="0"/>
              <a:t>Symptoms usually involve hearing loss or aural fullness but typically do not involve pain or fever. </a:t>
            </a:r>
          </a:p>
          <a:p>
            <a:r>
              <a:rPr lang="en-US" dirty="0"/>
              <a:t>In children, hearing loss is generally mild and is often detected only with an audiogram.</a:t>
            </a:r>
          </a:p>
        </p:txBody>
      </p:sp>
      <p:pic>
        <p:nvPicPr>
          <p:cNvPr id="5" name="Content Placeholder 4" descr="&quot; &quot;">
            <a:extLst>
              <a:ext uri="{FF2B5EF4-FFF2-40B4-BE49-F238E27FC236}">
                <a16:creationId xmlns:a16="http://schemas.microsoft.com/office/drawing/2014/main" id="{0A04B7C9-56A8-40A5-B789-7775B64FB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9848" y="1825625"/>
            <a:ext cx="51816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10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EC803-C0AA-4152-8EB2-858186D11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>
                <a:solidFill>
                  <a:srgbClr val="007780"/>
                </a:solidFill>
                <a:effectLst/>
                <a:latin typeface="Franklin Gothic Medium" panose="020B0603020102020204" pitchFamily="34" charset="0"/>
              </a:rPr>
              <a:t>Hearing Screening Testing Procedure: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9E7E0-59BF-416F-A773-89098BC30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761"/>
            <a:ext cx="10515600" cy="407529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fontAlgn="base"/>
            <a:r>
              <a:rPr lang="en-US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Franklin Gothic Book"/>
              </a:rPr>
              <a:t>Hearing is assessed in children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Franklin Gothic Book"/>
              </a:rPr>
              <a:t> 3</a:t>
            </a:r>
            <a:r>
              <a:rPr lang="en-US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Franklin Gothic Book"/>
              </a:rPr>
              <a:t> years and older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Franklin Gothic Book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Franklin Gothic Book"/>
              </a:rPr>
              <a:t>Room should be as quiet as possible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Franklin Gothic Book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Franklin Gothic Book"/>
              </a:rPr>
              <a:t>Tester may test him/herself to assure noise level in the room will not interfere with testing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Franklin Gothic Book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Franklin Gothic Book"/>
              </a:rPr>
              <a:t>Room should be large enough to accommodate a table, audiometer and chairs 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Franklin Gothic Book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Franklin Gothic Book"/>
              </a:rPr>
              <a:t>Student chair should be positioned so the student cannot see the audiometer</a:t>
            </a:r>
          </a:p>
          <a:p>
            <a:pPr fontAlgn="base"/>
            <a:r>
              <a:rPr lang="de-DE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Franklin Gothic Book"/>
                <a:cs typeface="Arial"/>
              </a:rPr>
              <a:t>Testing</a:t>
            </a:r>
            <a:r>
              <a:rPr lang="de-DE" b="0" i="0" dirty="0">
                <a:solidFill>
                  <a:schemeClr val="accent1">
                    <a:lumMod val="50000"/>
                  </a:schemeClr>
                </a:solidFill>
                <a:effectLst/>
                <a:latin typeface="Franklin Gothic Book"/>
                <a:cs typeface="Arial"/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  <a:latin typeface="Franklin Gothic Book"/>
                <a:cs typeface="Arial"/>
              </a:rPr>
              <a:t>frequencies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  <a:latin typeface="Franklin Gothic Book"/>
                <a:cs typeface="Arial"/>
              </a:rPr>
              <a:t>: 1000</a:t>
            </a:r>
            <a:r>
              <a:rPr lang="de-DE" b="0" i="0" dirty="0">
                <a:solidFill>
                  <a:schemeClr val="accent1">
                    <a:lumMod val="50000"/>
                  </a:schemeClr>
                </a:solidFill>
                <a:effectLst/>
                <a:latin typeface="Franklin Gothic Book"/>
                <a:cs typeface="Arial"/>
              </a:rPr>
              <a:t>, 2000, 4000 Hz @ 20 dB HL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  <a:latin typeface="Franklin Gothic Book"/>
                <a:cs typeface="Arial"/>
              </a:rPr>
              <a:t> </a:t>
            </a:r>
            <a:endParaRPr lang="en-US" b="0" i="0" dirty="0">
              <a:solidFill>
                <a:schemeClr val="accent1">
                  <a:lumMod val="50000"/>
                </a:schemeClr>
              </a:solidFill>
              <a:effectLst/>
              <a:latin typeface="Franklin Gothic Book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42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B6F7E-9663-402F-B5FA-92517A0F6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65536" cy="1325563"/>
          </a:xfrm>
        </p:spPr>
        <p:txBody>
          <a:bodyPr/>
          <a:lstStyle/>
          <a:p>
            <a:r>
              <a:rPr lang="en-US" dirty="0"/>
              <a:t>Hearing Screening Testing Procedure (Cont.):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71753-9FE8-49A5-ADD1-E070A09FA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7944"/>
            <a:ext cx="6624484" cy="37959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Follow </a:t>
            </a:r>
            <a:r>
              <a:rPr lang="en-US" dirty="0">
                <a:latin typeface="Franklin Gothic Book"/>
              </a:rPr>
              <a:t>manufactures</a:t>
            </a: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 instructions 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Give verbal instructions for student to raise a hand when a tone is heard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fontAlgn="base"/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For children</a:t>
            </a:r>
            <a:r>
              <a:rPr lang="en-US" dirty="0">
                <a:latin typeface="Franklin Gothic Book"/>
              </a:rPr>
              <a:t> 6 and</a:t>
            </a: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 below may hand or drop a block when tone is heard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Without wearing the headset, demonstrate by turning the tone to 90dB, raise your hand when you hear the tone</a:t>
            </a:r>
            <a:endParaRPr lang="en-US" b="0" i="0" dirty="0">
              <a:solidFill>
                <a:srgbClr val="000000"/>
              </a:solidFill>
              <a:effectLst/>
              <a:latin typeface="Franklin Gothic Book"/>
            </a:endParaRPr>
          </a:p>
          <a:p>
            <a:endParaRPr lang="en-US" dirty="0"/>
          </a:p>
        </p:txBody>
      </p:sp>
      <p:pic>
        <p:nvPicPr>
          <p:cNvPr id="5" name="Picture 4" descr="&quot; &quot;">
            <a:extLst>
              <a:ext uri="{FF2B5EF4-FFF2-40B4-BE49-F238E27FC236}">
                <a16:creationId xmlns:a16="http://schemas.microsoft.com/office/drawing/2014/main" id="{EE7B8163-31A2-4EAB-86D0-3C082C13B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8307907" y="1695773"/>
            <a:ext cx="3045893" cy="363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63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5E5CE8-C86A-4064-9926-4AE0BE3EF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Audiometer: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01F340-4904-4703-896F-C461C0F89F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72769"/>
            <a:ext cx="5798574" cy="3762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Check the audiometer </a:t>
            </a:r>
            <a:r>
              <a:rPr lang="en-US" dirty="0">
                <a:latin typeface="Franklin Gothic Book"/>
              </a:rPr>
              <a:t>and </a:t>
            </a: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headphones for proper functioning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fontAlgn="base"/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Calibration</a:t>
            </a:r>
            <a:r>
              <a:rPr lang="en-US" dirty="0">
                <a:latin typeface="Franklin Gothic Book"/>
              </a:rPr>
              <a:t> and</a:t>
            </a: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 any needed repairs to be completed annually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If unit has batteries, remove when unit is stored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Turn off unit when not in use</a:t>
            </a:r>
            <a:endParaRPr lang="en-US" b="0" i="0" dirty="0">
              <a:solidFill>
                <a:srgbClr val="000000"/>
              </a:solidFill>
              <a:effectLst/>
              <a:latin typeface="Franklin Gothic Book"/>
            </a:endParaRPr>
          </a:p>
          <a:p>
            <a:endParaRPr lang="en-US" dirty="0"/>
          </a:p>
        </p:txBody>
      </p:sp>
      <p:pic>
        <p:nvPicPr>
          <p:cNvPr id="7" name="Content Placeholder 6" descr="&quot; &quot;">
            <a:extLst>
              <a:ext uri="{FF2B5EF4-FFF2-40B4-BE49-F238E27FC236}">
                <a16:creationId xmlns:a16="http://schemas.microsoft.com/office/drawing/2014/main" id="{7E0F3676-E54D-432D-B9FF-FF1722B93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36774" y="1690688"/>
            <a:ext cx="5181600" cy="345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02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347ED-F5AD-488B-AE6E-256914F47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Pass/Fail Criteria: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A1BD6-4652-4DAE-A30D-0E09F9408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Screening test is failed if the student fails to hear any one tone, in either ear​.</a:t>
            </a:r>
          </a:p>
          <a:p>
            <a:endParaRPr lang="en-US" dirty="0"/>
          </a:p>
          <a:p>
            <a:r>
              <a:rPr lang="en-US" dirty="0"/>
              <a:t>Rescreen in two weeks; if second screening is failed, student should be referred for proper follow-up​.</a:t>
            </a:r>
          </a:p>
          <a:p>
            <a:endParaRPr lang="en-US" dirty="0"/>
          </a:p>
          <a:p>
            <a:r>
              <a:rPr lang="en-US" dirty="0"/>
              <a:t>Document results on the appropriate forms. </a:t>
            </a:r>
          </a:p>
        </p:txBody>
      </p:sp>
    </p:spTree>
    <p:extLst>
      <p:ext uri="{BB962C8B-B14F-4D97-AF65-F5344CB8AC3E}">
        <p14:creationId xmlns:p14="http://schemas.microsoft.com/office/powerpoint/2010/main" val="1502182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 descr="&quot; &quot;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&quot; &quot;">
            <a:extLst>
              <a:ext uri="{FF2B5EF4-FFF2-40B4-BE49-F238E27FC236}">
                <a16:creationId xmlns:a16="http://schemas.microsoft.com/office/drawing/2014/main" id="{89B98A69-345D-4DE3-BB4A-46EFB3D0B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6237"/>
          <a:stretch/>
        </p:blipFill>
        <p:spPr>
          <a:xfrm>
            <a:off x="2519309" y="0"/>
            <a:ext cx="9669642" cy="6857990"/>
          </a:xfrm>
          <a:prstGeom prst="rect">
            <a:avLst/>
          </a:prstGeom>
        </p:spPr>
      </p:pic>
      <p:sp>
        <p:nvSpPr>
          <p:cNvPr id="14" name="Rectangle 13" descr="&quot; &quot;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9DEF32-3034-49E2-AC4F-9D997EBE8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Vision Screening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5D561D-B054-4A32-824A-5CDBF2155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8360" y="2103120"/>
            <a:ext cx="5945629" cy="463600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200" dirty="0">
                <a:ea typeface="+mn-lt"/>
                <a:cs typeface="+mn-lt"/>
                <a:hlinkClick r:id="rId4"/>
              </a:rPr>
              <a:t>KRS 156.160</a:t>
            </a:r>
            <a:endParaRPr lang="en-US" sz="2200" dirty="0"/>
          </a:p>
          <a:p>
            <a:endParaRPr lang="en-US" sz="2200" dirty="0">
              <a:ea typeface="+mn-lt"/>
              <a:cs typeface="+mn-lt"/>
            </a:endParaRPr>
          </a:p>
          <a:p>
            <a:r>
              <a:rPr lang="en-US" sz="2200" dirty="0">
                <a:ea typeface="+mn-lt"/>
                <a:cs typeface="+mn-lt"/>
              </a:rPr>
              <a:t>A </a:t>
            </a:r>
            <a:r>
              <a:rPr lang="en-US" sz="2200" b="1" dirty="0">
                <a:ea typeface="+mn-lt"/>
                <a:cs typeface="+mn-lt"/>
              </a:rPr>
              <a:t>vision examination </a:t>
            </a:r>
            <a:r>
              <a:rPr lang="en-US" sz="2200" dirty="0">
                <a:ea typeface="+mn-lt"/>
                <a:cs typeface="+mn-lt"/>
              </a:rPr>
              <a:t>by an optometrist or ophthalmologist that shall be required by the Kentucky Board of Education (KBE). The administrative regulations shall require evidence that a vision examination that meets the criteria prescribed by the KBE has been performed. This evidence shall be submitted to the school no later than Jan. 1 of the first year that a 3, 4, 5 or 6-year-old child is enrolled in a public school, public preschool or Head Start program.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27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F7E-2455-447A-940B-F49A05B3E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Objectives: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48BD7-26B7-4196-B014-A17E9E4BB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Understands initial school entry requirements</a:t>
            </a:r>
          </a:p>
          <a:p>
            <a:r>
              <a:rPr lang="en-US"/>
              <a:t>Identifies school screening programs </a:t>
            </a:r>
          </a:p>
          <a:p>
            <a:r>
              <a:rPr lang="en-US"/>
              <a:t>Understands etiology of hearing loss</a:t>
            </a:r>
          </a:p>
          <a:p>
            <a:r>
              <a:rPr lang="en-US"/>
              <a:t>Can implement hearing screening program including referral</a:t>
            </a:r>
          </a:p>
          <a:p>
            <a:r>
              <a:rPr lang="en-US"/>
              <a:t>Understands vision screening process including referral</a:t>
            </a:r>
          </a:p>
          <a:p>
            <a:r>
              <a:rPr lang="en-US"/>
              <a:t>Can identify conditions that may cause decrease in visual acuity</a:t>
            </a:r>
          </a:p>
          <a:p>
            <a:r>
              <a:rPr lang="en-US"/>
              <a:t>Identifies what BMI is and how to accurately calculate in students</a:t>
            </a:r>
          </a:p>
        </p:txBody>
      </p:sp>
    </p:spTree>
    <p:extLst>
      <p:ext uri="{BB962C8B-B14F-4D97-AF65-F5344CB8AC3E}">
        <p14:creationId xmlns:p14="http://schemas.microsoft.com/office/powerpoint/2010/main" val="2544654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4078E-67CC-4C10-9165-B1FFB3773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Vision Screening: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0C14CA-3243-47F0-AD72-B2C9AFCEDD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624199"/>
          </a:xfrm>
        </p:spPr>
        <p:txBody>
          <a:bodyPr>
            <a:normAutofit fontScale="92500" lnSpcReduction="20000"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 panose="020B0503020102020204" pitchFamily="34" charset="0"/>
              </a:rPr>
              <a:t>Screening for distance is the single most important test of visual ability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 panose="020B0503020102020204" pitchFamily="34" charset="0"/>
              </a:rPr>
              <a:t>Children/parents are often unaware of vision problems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 panose="020B0503020102020204" pitchFamily="34" charset="0"/>
              </a:rPr>
              <a:t>Detect and prevent serious lifelong and irreversible vision problems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 panose="020B0503020102020204" pitchFamily="34" charset="0"/>
              </a:rPr>
              <a:t>Educationally significant due to relationship to learning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6" name="Content Placeholder 5" descr="&quot; &quot;">
            <a:extLst>
              <a:ext uri="{FF2B5EF4-FFF2-40B4-BE49-F238E27FC236}">
                <a16:creationId xmlns:a16="http://schemas.microsoft.com/office/drawing/2014/main" id="{E951A19D-42D8-4CCE-B1B1-B3F09BD42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57562" y="1462055"/>
            <a:ext cx="280049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06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 descr="&quot; &quot;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84684D-350C-4CC2-901E-48ED81B58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4284470" cy="1737995"/>
          </a:xfrm>
        </p:spPr>
        <p:txBody>
          <a:bodyPr>
            <a:normAutofit/>
          </a:bodyPr>
          <a:lstStyle/>
          <a:p>
            <a:r>
              <a:rPr lang="en-US" sz="4000" dirty="0"/>
              <a:t>Instructions for students receiving a vision screen:</a:t>
            </a:r>
          </a:p>
        </p:txBody>
      </p:sp>
      <p:pic>
        <p:nvPicPr>
          <p:cNvPr id="5" name="Picture 4" descr="&quot; &quot;">
            <a:extLst>
              <a:ext uri="{FF2B5EF4-FFF2-40B4-BE49-F238E27FC236}">
                <a16:creationId xmlns:a16="http://schemas.microsoft.com/office/drawing/2014/main" id="{89C7CFEE-BB1E-4E80-A76F-3F792CB4C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754" r="17986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93CAD-D4CE-44F7-84D1-F409CFD48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249424"/>
            <a:ext cx="3822189" cy="3927539"/>
          </a:xfrm>
        </p:spPr>
        <p:txBody>
          <a:bodyPr>
            <a:normAutofit/>
          </a:bodyPr>
          <a:lstStyle/>
          <a:p>
            <a:r>
              <a:rPr lang="en-US" sz="2400" dirty="0"/>
              <a:t>If you wear glasses, bring them.</a:t>
            </a:r>
          </a:p>
          <a:p>
            <a:r>
              <a:rPr lang="en-US" sz="2400" dirty="0"/>
              <a:t>If you don’t have them, tell me.</a:t>
            </a:r>
          </a:p>
          <a:p>
            <a:r>
              <a:rPr lang="en-US" sz="2400" dirty="0"/>
              <a:t>Quietly wait your turn.</a:t>
            </a:r>
          </a:p>
          <a:p>
            <a:r>
              <a:rPr lang="en-US" sz="2400" dirty="0"/>
              <a:t>When you get back into your classroom, send the next person right away.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72661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1897D-D667-40C6-93E4-E36E20DBA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932" y="1"/>
            <a:ext cx="11488366" cy="1361872"/>
          </a:xfrm>
        </p:spPr>
        <p:txBody>
          <a:bodyPr anchor="b">
            <a:normAutofit/>
          </a:bodyPr>
          <a:lstStyle/>
          <a:p>
            <a:r>
              <a:rPr lang="en-US" sz="3900" dirty="0"/>
              <a:t>Common Eye Problems: Myopia (nearsightedness):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94AC1-5757-48D0-9787-83C02C854F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2239" y="1554481"/>
            <a:ext cx="10348609" cy="4622482"/>
          </a:xfrm>
        </p:spPr>
        <p:txBody>
          <a:bodyPr anchor="t">
            <a:normAutofit/>
          </a:bodyPr>
          <a:lstStyle/>
          <a:p>
            <a:pPr rtl="0" fontAlgn="base">
              <a:buFont typeface="Arial" panose="020B0604020202020204" pitchFamily="34" charset="0"/>
              <a:buChar char="•"/>
            </a:pPr>
            <a:r>
              <a:rPr lang="en-US" sz="3600" b="0" i="0" u="none" strike="noStrike" dirty="0">
                <a:solidFill>
                  <a:schemeClr val="tx1">
                    <a:alpha val="80000"/>
                  </a:schemeClr>
                </a:solidFill>
                <a:effectLst/>
                <a:latin typeface="Franklin Gothic Book"/>
              </a:rPr>
              <a:t>Inability to see distant objects</a:t>
            </a:r>
            <a:r>
              <a:rPr lang="en-US" sz="3600" b="0" i="0" dirty="0">
                <a:solidFill>
                  <a:schemeClr val="tx1">
                    <a:alpha val="80000"/>
                  </a:schemeClr>
                </a:solidFill>
                <a:effectLst/>
                <a:latin typeface="Franklin Gothic Book"/>
              </a:rPr>
              <a:t>​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3600" b="0" i="0" u="none" strike="noStrike" dirty="0">
                <a:solidFill>
                  <a:schemeClr val="tx1">
                    <a:alpha val="80000"/>
                  </a:schemeClr>
                </a:solidFill>
                <a:effectLst/>
                <a:latin typeface="Franklin Gothic Book"/>
              </a:rPr>
              <a:t>Thought to be hereditary</a:t>
            </a:r>
            <a:r>
              <a:rPr lang="en-US" sz="3600" b="0" i="0" dirty="0">
                <a:solidFill>
                  <a:schemeClr val="tx1">
                    <a:alpha val="80000"/>
                  </a:schemeClr>
                </a:solidFill>
                <a:effectLst/>
                <a:latin typeface="Franklin Gothic Book"/>
              </a:rPr>
              <a:t>​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3600" b="0" i="0" u="none" strike="noStrike" dirty="0">
                <a:solidFill>
                  <a:schemeClr val="tx1">
                    <a:alpha val="80000"/>
                  </a:schemeClr>
                </a:solidFill>
                <a:effectLst/>
                <a:latin typeface="Franklin Gothic Book"/>
              </a:rPr>
              <a:t>The most common refractive error affecting 1% of </a:t>
            </a:r>
            <a:r>
              <a:rPr lang="en-US" sz="3600" dirty="0">
                <a:solidFill>
                  <a:schemeClr val="tx1">
                    <a:alpha val="80000"/>
                  </a:schemeClr>
                </a:solidFill>
                <a:latin typeface="Franklin Gothic Book"/>
              </a:rPr>
              <a:t>6-year-olds</a:t>
            </a:r>
            <a:endParaRPr lang="en-US" sz="3600" b="0" i="0" dirty="0">
              <a:solidFill>
                <a:schemeClr val="tx1">
                  <a:alpha val="80000"/>
                </a:schemeClr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3600" b="0" i="0" u="none" strike="noStrike" dirty="0">
                <a:solidFill>
                  <a:schemeClr val="tx1">
                    <a:alpha val="80000"/>
                  </a:schemeClr>
                </a:solidFill>
                <a:effectLst/>
                <a:latin typeface="Franklin Gothic Book"/>
              </a:rPr>
              <a:t>In infancy, may be more severe than in school-age children</a:t>
            </a:r>
            <a:r>
              <a:rPr lang="en-US" sz="3600" b="0" i="0" dirty="0">
                <a:solidFill>
                  <a:schemeClr val="tx1">
                    <a:alpha val="80000"/>
                  </a:schemeClr>
                </a:solidFill>
                <a:effectLst/>
                <a:latin typeface="Franklin Gothic Book"/>
              </a:rPr>
              <a:t>​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3600" b="0" i="0" u="none" strike="noStrike" dirty="0">
                <a:solidFill>
                  <a:schemeClr val="tx1">
                    <a:alpha val="80000"/>
                  </a:schemeClr>
                </a:solidFill>
                <a:effectLst/>
                <a:latin typeface="Franklin Gothic Book"/>
              </a:rPr>
              <a:t>Tends to worsen with age</a:t>
            </a:r>
            <a:endParaRPr lang="en-US" sz="3600" b="0" i="0" dirty="0">
              <a:solidFill>
                <a:schemeClr val="tx1">
                  <a:alpha val="80000"/>
                </a:schemeClr>
              </a:solidFill>
              <a:effectLst/>
              <a:latin typeface="Franklin Gothic Book"/>
            </a:endParaRPr>
          </a:p>
          <a:p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521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BA900-6E7F-4D14-B6DB-7B72599F2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Strabismus: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5E8CAB-C803-4EAB-BB37-6B6C4D5F19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53896"/>
            <a:ext cx="5181600" cy="435730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Results from eye muscles not working together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fontAlgn="base"/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Difficult to detect - may be constant, come</a:t>
            </a:r>
            <a:r>
              <a:rPr lang="en-US" dirty="0">
                <a:latin typeface="Franklin Gothic Book"/>
              </a:rPr>
              <a:t> and</a:t>
            </a: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 go, or alternate from one eye to the other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fontAlgn="base"/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One may remain straight</a:t>
            </a:r>
            <a:r>
              <a:rPr lang="en-US" dirty="0">
                <a:latin typeface="Franklin Gothic Book"/>
              </a:rPr>
              <a:t> and</a:t>
            </a: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 the other eye turn slightly inward (may score 20/20 on eye chart)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Affects 30% of children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If uncorrected, strabismus can result in amblyopia (loss of vision)</a:t>
            </a:r>
            <a:endParaRPr lang="en-US" b="0" i="0" dirty="0">
              <a:solidFill>
                <a:srgbClr val="000000"/>
              </a:solidFill>
              <a:effectLst/>
              <a:latin typeface="Franklin Gothic Book"/>
            </a:endParaRPr>
          </a:p>
          <a:p>
            <a:endParaRPr lang="en-US" dirty="0"/>
          </a:p>
        </p:txBody>
      </p:sp>
      <p:pic>
        <p:nvPicPr>
          <p:cNvPr id="7" name="Content Placeholder 6" descr="&quot; &quot;">
            <a:extLst>
              <a:ext uri="{FF2B5EF4-FFF2-40B4-BE49-F238E27FC236}">
                <a16:creationId xmlns:a16="http://schemas.microsoft.com/office/drawing/2014/main" id="{0F0D3D43-06BF-4AA5-A5A6-7DB49BC8F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02828" y="1374924"/>
            <a:ext cx="5181600" cy="3881139"/>
          </a:xfrm>
        </p:spPr>
      </p:pic>
    </p:spTree>
    <p:extLst>
      <p:ext uri="{BB962C8B-B14F-4D97-AF65-F5344CB8AC3E}">
        <p14:creationId xmlns:p14="http://schemas.microsoft.com/office/powerpoint/2010/main" val="3431348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C2CAB-7280-4B08-8A8F-1EA591484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504"/>
            <a:ext cx="10515600" cy="877824"/>
          </a:xfrm>
        </p:spPr>
        <p:txBody>
          <a:bodyPr/>
          <a:lstStyle/>
          <a:p>
            <a:r>
              <a:rPr lang="en-US" dirty="0"/>
              <a:t>Amblyopia (Lazy Eye):</a:t>
            </a:r>
          </a:p>
        </p:txBody>
      </p:sp>
      <p:pic>
        <p:nvPicPr>
          <p:cNvPr id="6" name="Content Placeholder 5" descr="&quot; &quot;">
            <a:extLst>
              <a:ext uri="{FF2B5EF4-FFF2-40B4-BE49-F238E27FC236}">
                <a16:creationId xmlns:a16="http://schemas.microsoft.com/office/drawing/2014/main" id="{424EE52A-CE8C-41C8-99FB-086782719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25296" y="1865376"/>
            <a:ext cx="4169664" cy="312724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9360D-228C-4119-9D27-4446D4272F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7608" y="1533017"/>
            <a:ext cx="5346192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fontAlgn="base"/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Reduced visual acuity in an eye, not adequately used </a:t>
            </a:r>
            <a:r>
              <a:rPr lang="en-US" dirty="0">
                <a:latin typeface="Franklin Gothic Book"/>
              </a:rPr>
              <a:t>during early</a:t>
            </a: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 childhood (often caused by strabismus)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Is NOT OBSERVABLE, must screen both eyes to find this condition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Affects 2-5% of general population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If untreated by age </a:t>
            </a:r>
            <a:r>
              <a:rPr lang="en-US" dirty="0">
                <a:latin typeface="Franklin Gothic Book"/>
              </a:rPr>
              <a:t>6</a:t>
            </a: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, permanent vision loss is likely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Treatment involves patching the good eye to re-train the brain to accept images from the affected eye</a:t>
            </a:r>
            <a:endParaRPr lang="en-US" b="0" i="0" dirty="0">
              <a:solidFill>
                <a:srgbClr val="000000"/>
              </a:solidFill>
              <a:effectLst/>
              <a:latin typeface="Franklin Gothic Book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098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E5728-A1A0-4CB4-81B6-825C716DF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Common Vision Anomalies: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43020BE-0D2D-479C-AAA3-211189C9A3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06753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Astigmatism - light cannot focus clearly on the retina, often causing blurred vision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Hyperopia - farsightedness, inability to focus on nearby objects</a:t>
            </a:r>
            <a:endParaRPr lang="en-US" b="0" i="0" dirty="0">
              <a:solidFill>
                <a:srgbClr val="000000"/>
              </a:solidFill>
              <a:effectLst/>
              <a:latin typeface="Franklin Gothic Book"/>
            </a:endParaRPr>
          </a:p>
          <a:p>
            <a:r>
              <a:rPr lang="en-US" dirty="0"/>
              <a:t>Ptosis - when the upper eyelid droops over the eye</a:t>
            </a:r>
          </a:p>
        </p:txBody>
      </p:sp>
      <p:pic>
        <p:nvPicPr>
          <p:cNvPr id="10" name="Content Placeholder 9" descr="&quot; &quot;">
            <a:extLst>
              <a:ext uri="{FF2B5EF4-FFF2-40B4-BE49-F238E27FC236}">
                <a16:creationId xmlns:a16="http://schemas.microsoft.com/office/drawing/2014/main" id="{574C09B4-645F-4319-B3C3-4DAD57FDD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52212" y="1825331"/>
            <a:ext cx="5181600" cy="2697480"/>
          </a:xfrm>
        </p:spPr>
      </p:pic>
    </p:spTree>
    <p:extLst>
      <p:ext uri="{BB962C8B-B14F-4D97-AF65-F5344CB8AC3E}">
        <p14:creationId xmlns:p14="http://schemas.microsoft.com/office/powerpoint/2010/main" val="41138314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2631F-8199-4AEE-A739-8620BAE86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 Indicators: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15E2B-E5AD-4461-BEBE-E55BA0523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953"/>
            <a:ext cx="7041204" cy="3765232"/>
          </a:xfrm>
        </p:spPr>
        <p:txBody>
          <a:bodyPr>
            <a:normAutofit fontScale="92500" lnSpcReduction="20000"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 panose="020B0503020102020204" pitchFamily="34" charset="0"/>
              </a:rPr>
              <a:t>Eye redness or discharge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 panose="020B0503020102020204" pitchFamily="34" charset="0"/>
              </a:rPr>
              <a:t>Swelling/crusting of the eyelids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 panose="020B0503020102020204" pitchFamily="34" charset="0"/>
              </a:rPr>
              <a:t>Haziness or clouding of the eye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 panose="020B0503020102020204" pitchFamily="34" charset="0"/>
              </a:rPr>
              <a:t>Eye crossing or misalignment (strabismus)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 panose="020B0503020102020204" pitchFamily="34" charset="0"/>
              </a:rPr>
              <a:t>Eyes “jiggle” (nystagmus)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 panose="020B0503020102020204" pitchFamily="34" charset="0"/>
              </a:rPr>
              <a:t>Protruding eyes (proptosis)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 panose="020B0503020102020204" pitchFamily="34" charset="0"/>
              </a:rPr>
              <a:t>Dropping eyelids (ptosis)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 panose="020B0503020102020204" pitchFamily="34" charset="0"/>
              </a:rPr>
              <a:t>Alignment of the eyes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 panose="020B0503020102020204" pitchFamily="34" charset="0"/>
              </a:rPr>
              <a:t>Non-round pupils/pupil size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1" name="Picture 10" descr="&quot; &quot;">
            <a:extLst>
              <a:ext uri="{FF2B5EF4-FFF2-40B4-BE49-F238E27FC236}">
                <a16:creationId xmlns:a16="http://schemas.microsoft.com/office/drawing/2014/main" id="{860629D3-BFEE-452E-AE55-FDD2610F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958259" y="603114"/>
            <a:ext cx="2734391" cy="520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01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31D57-488D-4817-BFA0-8F398E696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 Indicators:</a:t>
            </a:r>
          </a:p>
        </p:txBody>
      </p:sp>
      <p:graphicFrame>
        <p:nvGraphicFramePr>
          <p:cNvPr id="5" name="Content Placeholder 2" descr="constant head tilt or face turn, quinting, rubbing eyes excessively, closing or covering one eye, holding objects close to the eyes, blinking excessively">
            <a:extLst>
              <a:ext uri="{FF2B5EF4-FFF2-40B4-BE49-F238E27FC236}">
                <a16:creationId xmlns:a16="http://schemas.microsoft.com/office/drawing/2014/main" id="{F1354871-F3D1-4A58-AD50-07860F5569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0227257"/>
              </p:ext>
            </p:extLst>
          </p:nvPr>
        </p:nvGraphicFramePr>
        <p:xfrm>
          <a:off x="838200" y="1825625"/>
          <a:ext cx="10515600" cy="3641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5514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5A12B-3F10-40FD-AC9F-4BEC7D507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Complaints:</a:t>
            </a:r>
          </a:p>
        </p:txBody>
      </p:sp>
      <p:pic>
        <p:nvPicPr>
          <p:cNvPr id="4" name="Content Placeholder 3" descr="unusual sensitivity to light, headaches, blurry vision, double vision, eyes itch, burn or feel scratchy">
            <a:extLst>
              <a:ext uri="{FF2B5EF4-FFF2-40B4-BE49-F238E27FC236}">
                <a16:creationId xmlns:a16="http://schemas.microsoft.com/office/drawing/2014/main" id="{07DEB966-5D98-4B2A-AFC3-FFFE5E571D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1522" y="365125"/>
            <a:ext cx="6670664" cy="538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85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98EAE-2296-4F19-B5C6-C30FAA277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Assessment/Acuity: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D4B4D-E3FB-49C5-B7CC-08601CFA6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3896"/>
            <a:ext cx="10515600" cy="47230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Vision acuity is assessed in the school age by chart or vision instrument tester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AAP recommends LEA Symbols, HOVT letter charts or Sloan letter charts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Screen same procedure for both eyes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fontAlgn="base"/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Begin testing at the top of chart</a:t>
            </a:r>
            <a:r>
              <a:rPr lang="en-US" dirty="0">
                <a:latin typeface="Franklin Gothic Book"/>
              </a:rPr>
              <a:t> and</a:t>
            </a: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 progress down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If student wears glasses, TEST with glasses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fontAlgn="base"/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Record last line which </a:t>
            </a:r>
            <a:r>
              <a:rPr lang="en-US" dirty="0">
                <a:latin typeface="Franklin Gothic Book"/>
              </a:rPr>
              <a:t>three of five</a:t>
            </a: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 symbols identified correctly</a:t>
            </a:r>
            <a:endParaRPr lang="en-US" b="0" i="0" dirty="0">
              <a:solidFill>
                <a:srgbClr val="000000"/>
              </a:solidFill>
              <a:effectLst/>
              <a:latin typeface="Franklin Gothic Book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380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5A440-E77C-4643-859D-47268453F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6287"/>
            <a:ext cx="10515600" cy="1084401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4900" dirty="0"/>
              <a:t>Initial Entry Requirements: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D263E-FDFD-4904-A726-65EF39BD6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3813467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1. A valid Kentucky Immunization Certificate</a:t>
            </a:r>
          </a:p>
          <a:p>
            <a:pPr marL="0" indent="0">
              <a:buNone/>
            </a:pPr>
            <a:r>
              <a:rPr lang="en-US" dirty="0"/>
              <a:t>2. A physical examination done within one year prior to entering school</a:t>
            </a:r>
          </a:p>
          <a:p>
            <a:pPr marL="0" indent="0">
              <a:buNone/>
            </a:pPr>
            <a:r>
              <a:rPr lang="en-US" dirty="0"/>
              <a:t>3. Eye examination performed by ophthalmologist or optometrist by Jan. 1 of the year of enrollment</a:t>
            </a:r>
          </a:p>
          <a:p>
            <a:pPr marL="0" indent="0">
              <a:buNone/>
            </a:pPr>
            <a:r>
              <a:rPr lang="en-US" dirty="0"/>
              <a:t>4. Proof of a dental screening or examination by a dentist, dental hygienist, physician, registered nurse, advanced registered nurse practitioner or physician assistant. This evidence shall be presented to the school no later than Jan. 1 of the first year that a 5 or 6-year-old is enrolled in public school</a:t>
            </a:r>
          </a:p>
        </p:txBody>
      </p:sp>
    </p:spTree>
    <p:extLst>
      <p:ext uri="{BB962C8B-B14F-4D97-AF65-F5344CB8AC3E}">
        <p14:creationId xmlns:p14="http://schemas.microsoft.com/office/powerpoint/2010/main" val="25016727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E7B08-47AC-4785-B97B-3AC3B191A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4360"/>
            <a:ext cx="10515600" cy="1096328"/>
          </a:xfrm>
        </p:spPr>
        <p:txBody>
          <a:bodyPr/>
          <a:lstStyle/>
          <a:p>
            <a:r>
              <a:rPr lang="en-US" dirty="0"/>
              <a:t>Vision Screening: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FE345-2E07-4F57-A972-44CBE4063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Supplies - eye chart, tape, INDIVIDUAL eye covers and vision logs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fontAlgn="base"/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Location - quiet and free from distractions, good </a:t>
            </a:r>
            <a:r>
              <a:rPr lang="en-US" dirty="0">
                <a:latin typeface="Franklin Gothic Book"/>
              </a:rPr>
              <a:t>lighting</a:t>
            </a: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, light colored walls </a:t>
            </a:r>
            <a:r>
              <a:rPr lang="en-US" dirty="0">
                <a:latin typeface="Franklin Gothic Book"/>
              </a:rPr>
              <a:t>and</a:t>
            </a: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 no glare or shadows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Attach chart to wall, with passing line at student’s eye level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Mark 20 feet (or 10, according to chart used) of distance from chart</a:t>
            </a:r>
            <a:endParaRPr lang="en-US" b="0" i="0" dirty="0">
              <a:solidFill>
                <a:srgbClr val="000000"/>
              </a:solidFill>
              <a:effectLst/>
              <a:latin typeface="Franklin Gothic Book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489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564BCE-6D9D-4C36-B335-2265DC9F2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Screening Continued: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BF85C3-60E2-46A8-852F-FF5C8E9C57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11564"/>
            <a:ext cx="5254669" cy="433046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02649"/>
                </a:solidFill>
                <a:effectLst/>
                <a:uLnTx/>
                <a:uFillTx/>
                <a:latin typeface="Franklin Gothic Book"/>
              </a:rPr>
              <a:t>Test both eyes first, then right and left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</a:rPr>
              <a:t>​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02649"/>
                </a:solidFill>
                <a:effectLst/>
                <a:uLnTx/>
                <a:uFillTx/>
                <a:latin typeface="Franklin Gothic Book"/>
              </a:rPr>
              <a:t>Test with glasses (if applicable)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</a:rPr>
              <a:t>​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02649"/>
                </a:solidFill>
                <a:effectLst/>
                <a:uLnTx/>
                <a:uFillTx/>
                <a:latin typeface="Franklin Gothic Book"/>
              </a:rPr>
              <a:t>When testing one eye, occlude the other eye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</a:rPr>
              <a:t>​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02649"/>
                </a:solidFill>
                <a:effectLst/>
                <a:uLnTx/>
                <a:uFillTx/>
                <a:latin typeface="Franklin Gothic Book"/>
              </a:rPr>
              <a:t>Begun at the top of chart, if line read correctly, proceed to the next line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</a:rPr>
              <a:t>​</a:t>
            </a:r>
          </a:p>
          <a:p>
            <a:pPr fontAlgn="base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02649"/>
                </a:solidFill>
                <a:effectLst/>
                <a:uLnTx/>
                <a:uFillTx/>
                <a:latin typeface="Franklin Gothic Book"/>
              </a:rPr>
              <a:t>When one line is missed, move back </a:t>
            </a:r>
            <a:r>
              <a:rPr lang="en-US" dirty="0">
                <a:latin typeface="Franklin Gothic Book"/>
              </a:rPr>
              <a:t>up until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02649"/>
                </a:solidFill>
                <a:effectLst/>
                <a:uLnTx/>
                <a:uFillTx/>
                <a:latin typeface="Franklin Gothic Book"/>
              </a:rPr>
              <a:t> </a:t>
            </a:r>
            <a:r>
              <a:rPr lang="en-US" dirty="0">
                <a:latin typeface="Franklin Gothic Book"/>
              </a:rPr>
              <a:t>most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02649"/>
                </a:solidFill>
                <a:effectLst/>
                <a:uLnTx/>
                <a:uFillTx/>
                <a:latin typeface="Franklin Gothic Book"/>
              </a:rPr>
              <a:t> letters/symbols are correctly identified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/>
            </a:endParaRP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55B8D8-CE4C-42F0-8982-3865BD954D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6481" y="1614892"/>
            <a:ext cx="5181600" cy="407188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Move according to the speed of the student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/>
              </a:rPr>
              <a:t>I</a:t>
            </a: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t may be necessary to use a pointer to indicate the letter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To pass, more than half of the symbols/letters on a line </a:t>
            </a:r>
            <a:r>
              <a:rPr lang="en-US" dirty="0">
                <a:latin typeface="Franklin Gothic Book"/>
              </a:rPr>
              <a:t>(three</a:t>
            </a: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 out of </a:t>
            </a:r>
            <a:r>
              <a:rPr lang="en-US" dirty="0">
                <a:latin typeface="Franklin Gothic Book"/>
              </a:rPr>
              <a:t>five</a:t>
            </a: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 must be identified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​)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Observe for eye problems (head tilt or peeking)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fontAlgn="base"/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Record visual acuity (the last successful line read, both eyes, right</a:t>
            </a:r>
            <a:r>
              <a:rPr lang="en-US" dirty="0">
                <a:latin typeface="Franklin Gothic Book"/>
              </a:rPr>
              <a:t> and</a:t>
            </a: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 left eye)</a:t>
            </a:r>
            <a:endParaRPr lang="en-US" b="0" i="0" dirty="0">
              <a:solidFill>
                <a:srgbClr val="000000"/>
              </a:solidFill>
              <a:effectLst/>
              <a:latin typeface="Franklin Gothic Book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8140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70D5D-DBB8-4B6A-A27F-0E77A6A85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>
                <a:solidFill>
                  <a:srgbClr val="007780"/>
                </a:solidFill>
                <a:effectLst/>
                <a:latin typeface="Franklin Gothic Medium" panose="020B0603020102020204" pitchFamily="34" charset="0"/>
              </a:rPr>
              <a:t>Documentation: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7651D-6F6A-4785-9127-93820FF70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1329"/>
            <a:ext cx="10515600" cy="418017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fontAlgn="base"/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Record the results as</a:t>
            </a:r>
            <a:r>
              <a:rPr lang="en-US" dirty="0">
                <a:latin typeface="Franklin Gothic Book"/>
              </a:rPr>
              <a:t> a fraction</a:t>
            </a: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 – i.e., 20/30, 20/40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The numerator (top) represents the distance from the chart to the student’s eye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The denominator (bottom) represents the last/smallest line read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A reading of 20/50: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algn="l" rtl="0" fontAlgn="base"/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   20 = testing distance from student eyes to chart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algn="l" rtl="0" fontAlgn="base"/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   50 = smallest line student could clearly identify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algn="l" rtl="0" fontAlgn="base"/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   The larger the denominator, worse the eyesight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fontAlgn="base"/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Record screening results on flow sheets, cumulative/individual health records</a:t>
            </a:r>
            <a:r>
              <a:rPr lang="en-US" dirty="0">
                <a:latin typeface="Franklin Gothic Book"/>
              </a:rPr>
              <a:t> and</a:t>
            </a: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 other appropriate forms</a:t>
            </a:r>
            <a:endParaRPr lang="en-US" b="0" i="0" dirty="0">
              <a:solidFill>
                <a:srgbClr val="000000"/>
              </a:solidFill>
              <a:effectLst/>
              <a:latin typeface="Franklin Gothic Book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0324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D3816-DD3B-41FD-89B3-E093ADFD7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7780"/>
                </a:solidFill>
                <a:effectLst/>
                <a:latin typeface="Franklin Gothic Medium" panose="020B0603020102020204" pitchFamily="34" charset="0"/>
              </a:rPr>
              <a:t>Referral Criteria – Ages 3-5: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FF1BA-4451-40D7-9FB7-31307EA5A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 panose="020B0503020102020204" pitchFamily="34" charset="0"/>
              </a:rPr>
              <a:t>Refer if visual acuity is poorer that 20/40 in both or either eye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 panose="020B0503020102020204" pitchFamily="34" charset="0"/>
              </a:rPr>
              <a:t>Refer if there is a two-line difference between the eyes even in passing range (</a:t>
            </a:r>
            <a:r>
              <a:rPr lang="en-US" dirty="0">
                <a:latin typeface="Franklin Gothic Book" panose="020B0503020102020204" pitchFamily="34" charset="0"/>
              </a:rPr>
              <a:t>examples</a:t>
            </a: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 panose="020B0503020102020204" pitchFamily="34" charset="0"/>
              </a:rPr>
              <a:t> 20/25, 20/40)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Refer if possible signs of visual disturbance are present</a:t>
            </a:r>
            <a:endParaRPr lang="en-US" b="0" i="0" dirty="0">
              <a:solidFill>
                <a:srgbClr val="000000"/>
              </a:solidFill>
              <a:effectLst/>
              <a:latin typeface="Franklin Gothic Book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056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7C314-9F1D-4CFB-B97B-635AE56F9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Referral Criteria for Ages 6-Adult: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D0C0C-C8C5-4BD5-A988-ABE97FF87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Refer if visual acuity is poorer than 20/30 in both or either eyes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Refer if there is two-line difference between the eyes, even in the passing range (examples 20/20, 20/30)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Refer if possible signs of visual disturbance are present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Avoid using the word fail in front of the student or parent</a:t>
            </a:r>
            <a:endParaRPr lang="en-US" b="0" i="0" dirty="0">
              <a:solidFill>
                <a:srgbClr val="000000"/>
              </a:solidFill>
              <a:effectLst/>
              <a:latin typeface="Franklin Gothic Book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3682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6E5D1-2D01-4C31-B323-5F5CF306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4723"/>
          </a:xfrm>
        </p:spPr>
        <p:txBody>
          <a:bodyPr/>
          <a:lstStyle/>
          <a:p>
            <a:r>
              <a:rPr lang="en-US" b="0" i="0" dirty="0">
                <a:solidFill>
                  <a:srgbClr val="007780"/>
                </a:solidFill>
                <a:effectLst/>
                <a:latin typeface="Franklin Gothic Medium" panose="020B0603020102020204" pitchFamily="34" charset="0"/>
              </a:rPr>
              <a:t>Body Mass Index – BMI: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16103E-9B2A-45BA-A144-61C41C871C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330808"/>
            <a:ext cx="5181600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Screening for BMI is </a:t>
            </a:r>
            <a:r>
              <a:rPr lang="en-US" b="1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optional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Produced by CDC as a screening tool to determine obesity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BMI can be plotted for children after age </a:t>
            </a:r>
            <a:r>
              <a:rPr lang="en-US" dirty="0">
                <a:latin typeface="Franklin Gothic Book"/>
              </a:rPr>
              <a:t>2</a:t>
            </a:r>
            <a:endParaRPr lang="en-US" b="0" i="0" dirty="0">
              <a:solidFill>
                <a:srgbClr val="000000"/>
              </a:solidFill>
              <a:effectLst/>
              <a:latin typeface="Franklin Gothic Book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BMI is the ratio of weight to height squared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fontAlgn="base"/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Height</a:t>
            </a:r>
            <a:r>
              <a:rPr lang="en-US" dirty="0">
                <a:latin typeface="Franklin Gothic Book"/>
              </a:rPr>
              <a:t> and</a:t>
            </a: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 weight screening is used to identify children who may be at risk for abnormal growth patterns for age, weight and/or heredity</a:t>
            </a:r>
            <a:endParaRPr lang="en-US" b="0" i="0" dirty="0">
              <a:solidFill>
                <a:srgbClr val="000000"/>
              </a:solidFill>
              <a:effectLst/>
              <a:latin typeface="Franklin Gothic Book"/>
            </a:endParaRPr>
          </a:p>
          <a:p>
            <a:endParaRPr lang="en-US" dirty="0"/>
          </a:p>
        </p:txBody>
      </p:sp>
      <p:pic>
        <p:nvPicPr>
          <p:cNvPr id="7" name="Content Placeholder 6" descr="BMI chart">
            <a:extLst>
              <a:ext uri="{FF2B5EF4-FFF2-40B4-BE49-F238E27FC236}">
                <a16:creationId xmlns:a16="http://schemas.microsoft.com/office/drawing/2014/main" id="{AF1CA66F-D7EE-4693-B098-FF029F677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60749" y="1230224"/>
            <a:ext cx="4638239" cy="4351338"/>
          </a:xfrm>
        </p:spPr>
      </p:pic>
    </p:spTree>
    <p:extLst>
      <p:ext uri="{BB962C8B-B14F-4D97-AF65-F5344CB8AC3E}">
        <p14:creationId xmlns:p14="http://schemas.microsoft.com/office/powerpoint/2010/main" val="21711319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9E492-6914-4783-96F8-C314DB576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>
                <a:solidFill>
                  <a:srgbClr val="007780"/>
                </a:solidFill>
                <a:effectLst/>
                <a:latin typeface="Franklin Gothic Medium" panose="020B0603020102020204" pitchFamily="34" charset="0"/>
              </a:rPr>
              <a:t>Weight Measurement: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9A7C3-3F2A-412D-A118-5A056AB49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1328"/>
            <a:ext cx="10515600" cy="46956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Balance beam or digital scales (all scales should be zero balanced </a:t>
            </a:r>
            <a:r>
              <a:rPr lang="en-US" dirty="0">
                <a:latin typeface="Franklin Gothic Book"/>
              </a:rPr>
              <a:t>and</a:t>
            </a: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 calibrated annually) 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Weigh without outer clothing and shoes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Place student in the middle of scale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Weight is recorded to the nearest 0.1 Kg or ¼ pound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Read </a:t>
            </a:r>
            <a:r>
              <a:rPr lang="en-US" dirty="0">
                <a:latin typeface="Franklin Gothic Book"/>
              </a:rPr>
              <a:t>and</a:t>
            </a: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 </a:t>
            </a:r>
            <a:r>
              <a:rPr lang="en-US" dirty="0">
                <a:latin typeface="Franklin Gothic Book"/>
              </a:rPr>
              <a:t>record measurements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Do not use bathroom or spring balance scales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Always provide privacy</a:t>
            </a:r>
            <a:endParaRPr lang="en-US" b="0" i="0" dirty="0">
              <a:solidFill>
                <a:srgbClr val="000000"/>
              </a:solidFill>
              <a:effectLst/>
              <a:latin typeface="Franklin Gothic Book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641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752CC-0A4A-4B8E-AFB4-E41913FE1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>
                <a:solidFill>
                  <a:srgbClr val="007780"/>
                </a:solidFill>
                <a:effectLst/>
                <a:latin typeface="Franklin Gothic Medium" panose="020B0603020102020204" pitchFamily="34" charset="0"/>
              </a:rPr>
              <a:t>BMI: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F9A5B-485D-4515-B511-F8ED84035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2768"/>
            <a:ext cx="10515600" cy="46041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 panose="020B0503020102020204" pitchFamily="34" charset="0"/>
              </a:rPr>
              <a:t>Is on the KDE school physical form but is not a requirement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 panose="020B0503020102020204" pitchFamily="34" charset="0"/>
              </a:rPr>
              <a:t>If BMI is listed on the physical form, this should be entered into Infinite Campus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>
              <a:solidFill>
                <a:srgbClr val="000000"/>
              </a:solidFill>
              <a:latin typeface="Franklin Gothic Book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 panose="020B0503020102020204" pitchFamily="34" charset="0"/>
              </a:rPr>
              <a:t>Web sites: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fontAlgn="base"/>
            <a:r>
              <a:rPr lang="en-US" u="sng" dirty="0">
                <a:solidFill>
                  <a:srgbClr val="0563C1"/>
                </a:solidFill>
                <a:latin typeface="Franklin Gothic Book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CDC </a:t>
            </a:r>
            <a:r>
              <a:rPr lang="en-US" u="sng" dirty="0">
                <a:solidFill>
                  <a:srgbClr val="0563C1"/>
                </a:solidFill>
                <a:latin typeface="Franklin Gothic Book"/>
                <a:hlinkClick r:id="rId2"/>
              </a:rPr>
              <a:t>Body Mass Index (</a:t>
            </a:r>
            <a:r>
              <a:rPr lang="en-US" u="sng" dirty="0">
                <a:solidFill>
                  <a:srgbClr val="0563C1"/>
                </a:solidFill>
                <a:latin typeface="Franklin Gothic Book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BMI</a:t>
            </a:r>
            <a:r>
              <a:rPr lang="en-US" u="sng" dirty="0">
                <a:solidFill>
                  <a:srgbClr val="0563C1"/>
                </a:solidFill>
                <a:latin typeface="Franklin Gothic Book"/>
                <a:hlinkClick r:id="rId2"/>
              </a:rPr>
              <a:t>)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r>
              <a:rPr lang="en-US" dirty="0">
                <a:ea typeface="+mn-lt"/>
                <a:cs typeface="+mn-lt"/>
                <a:hlinkClick r:id="rId3"/>
              </a:rPr>
              <a:t>BMI Percentile Calculator for Child and Teen</a:t>
            </a:r>
            <a:endParaRPr lang="en-US" b="0" i="0" dirty="0">
              <a:solidFill>
                <a:srgbClr val="000000"/>
              </a:solidFill>
              <a:effectLst/>
              <a:latin typeface="Franklin Gothic Book"/>
            </a:endParaRPr>
          </a:p>
          <a:p>
            <a:endParaRPr lang="en-US" dirty="0">
              <a:latin typeface="Franklin Gothic Book"/>
            </a:endParaRPr>
          </a:p>
          <a:p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7670535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F071C-1FCB-41E8-B8E6-C5954339E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>
                <a:solidFill>
                  <a:srgbClr val="007780"/>
                </a:solidFill>
                <a:effectLst/>
                <a:latin typeface="Franklin Gothic Medium" panose="020B0603020102020204" pitchFamily="34" charset="0"/>
              </a:rPr>
              <a:t>Documentation: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8B003-E691-4749-9A74-39ED082B2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2768"/>
            <a:ext cx="10515600" cy="4604195"/>
          </a:xfrm>
        </p:spPr>
        <p:txBody>
          <a:bodyPr/>
          <a:lstStyle/>
          <a:p>
            <a:pPr algn="l" rtl="0" fontAlgn="base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 panose="020B0503020102020204" pitchFamily="34" charset="0"/>
              </a:rPr>
              <a:t>Kentucky </a:t>
            </a: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 panose="020B0503020102020204" pitchFamily="34" charset="0"/>
              </a:rPr>
              <a:t>Student Information System (KSIS), Infinite Campus (IC)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 panose="020B0503020102020204" pitchFamily="34" charset="0"/>
              </a:rPr>
              <a:t>All screening results must be entered and reported at end of each school year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 panose="020B0503020102020204" pitchFamily="34" charset="0"/>
              </a:rPr>
              <a:t>Data Entry Information in KSIS Health Data Entry Document in </a:t>
            </a: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 panose="020B0503020102020204" pitchFamily="34" charset="0"/>
                <a:hlinkClick r:id="rId2"/>
              </a:rPr>
              <a:t>Studen</a:t>
            </a:r>
            <a:r>
              <a:rPr lang="en-US" dirty="0">
                <a:latin typeface="Franklin Gothic Book" panose="020B0503020102020204" pitchFamily="34" charset="0"/>
                <a:hlinkClick r:id="rId2"/>
              </a:rPr>
              <a:t>t Health Services</a:t>
            </a: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 panose="020B0503020102020204" pitchFamily="34" charset="0"/>
                <a:hlinkClick r:id="rId2"/>
              </a:rPr>
              <a:t> Health Coordinator’s </a:t>
            </a:r>
            <a:r>
              <a:rPr lang="en-US" dirty="0">
                <a:latin typeface="Franklin Gothic Book" panose="020B0503020102020204" pitchFamily="34" charset="0"/>
                <a:hlinkClick r:id="rId2"/>
              </a:rPr>
              <a:t>Briefcase (Webpage)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5921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E7D6E-1DB8-472C-9C9F-5B5EE39E1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hlinkClick r:id="rId2"/>
              </a:rPr>
              <a:t>American Academy of Audiology Childhood Hearing Screening Guidelines</a:t>
            </a:r>
            <a:endParaRPr 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6F96A5A-E65A-42D3-AEE5-47AA984A3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Reference:</a:t>
            </a:r>
          </a:p>
        </p:txBody>
      </p:sp>
    </p:spTree>
    <p:extLst>
      <p:ext uri="{BB962C8B-B14F-4D97-AF65-F5344CB8AC3E}">
        <p14:creationId xmlns:p14="http://schemas.microsoft.com/office/powerpoint/2010/main" val="2987050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A382F-2B18-426C-81FA-66F0BFBE3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Basic School Health Requirements: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03C2A-22B4-4997-9702-6B762C90D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600" dirty="0">
                <a:effectLst/>
                <a:latin typeface="Times New Roman"/>
                <a:ea typeface="Calibri" panose="020F0502020204030204" pitchFamily="34" charset="0"/>
                <a:cs typeface="Times New Roman"/>
                <a:hlinkClick r:id="rId2"/>
              </a:rPr>
              <a:t>702 KAR 1:160 </a:t>
            </a:r>
            <a:r>
              <a:rPr lang="en-US" sz="3600" dirty="0"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School Health Services: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600" dirty="0"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A local board of education may extend the deadline by which to obtain a preventive student health care examination, not to exceed two months, (up to and including </a:t>
            </a:r>
            <a:r>
              <a:rPr lang="en-US" sz="3600" dirty="0">
                <a:latin typeface="Times New Roman"/>
                <a:ea typeface="Calibri" panose="020F0502020204030204" pitchFamily="34" charset="0"/>
                <a:cs typeface="Times New Roman"/>
              </a:rPr>
              <a:t>Oct.</a:t>
            </a:r>
            <a:r>
              <a:rPr lang="en-US" sz="3600" dirty="0"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3600" dirty="0">
                <a:latin typeface="Times New Roman"/>
                <a:ea typeface="Calibri" panose="020F0502020204030204" pitchFamily="34" charset="0"/>
                <a:cs typeface="Times New Roman"/>
              </a:rPr>
              <a:t>15). 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5431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0C874-B944-40F4-98BD-059CCD11C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6877"/>
            <a:ext cx="10515600" cy="1325563"/>
          </a:xfrm>
        </p:spPr>
        <p:txBody>
          <a:bodyPr/>
          <a:lstStyle/>
          <a:p>
            <a:r>
              <a:rPr lang="en-US" dirty="0"/>
              <a:t>Contact Information: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7925A6-5623-4107-8F51-3BBD9731C8C4}"/>
              </a:ext>
            </a:extLst>
          </p:cNvPr>
          <p:cNvSpPr txBox="1"/>
          <p:nvPr/>
        </p:nvSpPr>
        <p:spPr>
          <a:xfrm>
            <a:off x="838200" y="2138114"/>
            <a:ext cx="6097904" cy="31085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 fontAlgn="base"/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Franklin Gothic Book"/>
              </a:rPr>
              <a:t>Angie McDonald</a:t>
            </a:r>
            <a:r>
              <a:rPr lang="en-US" sz="2800" dirty="0">
                <a:solidFill>
                  <a:srgbClr val="000000"/>
                </a:solidFill>
                <a:latin typeface="Franklin Gothic Book"/>
              </a:rPr>
              <a:t>,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Franklin Gothic Book"/>
              </a:rPr>
              <a:t> ADN, RN, NASSNC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fontAlgn="base"/>
            <a:r>
              <a:rPr lang="en-US" sz="2800" dirty="0">
                <a:solidFill>
                  <a:srgbClr val="000000"/>
                </a:solidFill>
                <a:latin typeface="Franklin Gothic Book"/>
              </a:rPr>
              <a:t>KDE State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Franklin Gothic Book"/>
              </a:rPr>
              <a:t> School Nurse Consultant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algn="l" rtl="0" fontAlgn="base"/>
            <a:r>
              <a:rPr lang="en-US" sz="2800" u="sng" dirty="0">
                <a:solidFill>
                  <a:srgbClr val="0563C1"/>
                </a:solidFill>
                <a:latin typeface="Franklin Gothic Book"/>
                <a:hlinkClick r:id="rId2"/>
              </a:rPr>
              <a:t>a</a:t>
            </a:r>
            <a:r>
              <a:rPr lang="en-US" sz="2800" b="0" i="0" u="sng" strike="noStrike" dirty="0">
                <a:solidFill>
                  <a:srgbClr val="0563C1"/>
                </a:solidFill>
                <a:effectLst/>
                <a:latin typeface="Franklin Gothic Book"/>
                <a:hlinkClick r:id="rId2"/>
              </a:rPr>
              <a:t>ngela.mcdonald@education.ky.gov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algn="l" rtl="0" fontAlgn="base"/>
            <a:r>
              <a:rPr lang="en-US" sz="2800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algn="l" rtl="0" fontAlgn="base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Franklin Gothic Book"/>
              </a:rPr>
              <a:t>Michelle Malicote</a:t>
            </a:r>
            <a:r>
              <a:rPr lang="en-US" sz="2800" dirty="0">
                <a:solidFill>
                  <a:srgbClr val="000000"/>
                </a:solidFill>
                <a:latin typeface="Franklin Gothic Book"/>
              </a:rPr>
              <a:t>,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Franklin Gothic Book"/>
              </a:rPr>
              <a:t> BSN, RN, NASSNC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</a:p>
          <a:p>
            <a:pPr fontAlgn="base"/>
            <a:r>
              <a:rPr lang="en-US" sz="2800" dirty="0">
                <a:solidFill>
                  <a:srgbClr val="000000"/>
                </a:solidFill>
                <a:latin typeface="Franklin Gothic Book"/>
              </a:rPr>
              <a:t>KDPH School Health Branch Manager</a:t>
            </a:r>
            <a:endParaRPr lang="en-US" sz="2800" b="0" i="0" dirty="0">
              <a:solidFill>
                <a:srgbClr val="000000"/>
              </a:solidFill>
              <a:effectLst/>
              <a:latin typeface="Franklin Gothic Book"/>
            </a:endParaRPr>
          </a:p>
          <a:p>
            <a:pPr algn="l" rtl="0" fontAlgn="base"/>
            <a:r>
              <a:rPr lang="en-US" sz="2800" u="sng" dirty="0">
                <a:solidFill>
                  <a:srgbClr val="0563C1"/>
                </a:solidFill>
                <a:latin typeface="Franklin Gothic Boo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</a:t>
            </a:r>
            <a:r>
              <a:rPr lang="en-US" sz="2800" b="0" i="0" u="sng" strike="noStrike" dirty="0">
                <a:solidFill>
                  <a:srgbClr val="0563C1"/>
                </a:solidFill>
                <a:effectLst/>
                <a:latin typeface="Franklin Gothic Boo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ichelle.</a:t>
            </a:r>
            <a:r>
              <a:rPr lang="en-US" sz="2800" u="sng" dirty="0">
                <a:solidFill>
                  <a:srgbClr val="0563C1"/>
                </a:solidFill>
                <a:latin typeface="Franklin Gothic Book"/>
                <a:hlinkClick r:id="rId3"/>
              </a:rPr>
              <a:t>malicote@ky</a:t>
            </a:r>
            <a:r>
              <a:rPr lang="en-US" sz="2800" b="0" i="0" u="sng" strike="noStrike" dirty="0">
                <a:solidFill>
                  <a:srgbClr val="0563C1"/>
                </a:solidFill>
                <a:effectLst/>
                <a:latin typeface="Franklin Gothic Boo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.gov</a:t>
            </a:r>
            <a:endParaRPr lang="en-US" sz="2800" b="0" i="0" dirty="0">
              <a:solidFill>
                <a:srgbClr val="000000"/>
              </a:solidFill>
              <a:effectLst/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7585442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 descr="&quot; &quot;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3A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 descr="&quot; &quot;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ank you">
            <a:extLst>
              <a:ext uri="{FF2B5EF4-FFF2-40B4-BE49-F238E27FC236}">
                <a16:creationId xmlns:a16="http://schemas.microsoft.com/office/drawing/2014/main" id="{146357F3-15C4-44D6-87CC-353137C6B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084410"/>
            <a:ext cx="10905066" cy="468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394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2B6A8-76DB-4E6D-BA62-179B6063D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School Health Requirements Part 2:</a:t>
            </a:r>
          </a:p>
        </p:txBody>
      </p:sp>
      <p:graphicFrame>
        <p:nvGraphicFramePr>
          <p:cNvPr id="4" name="Content Placeholder 3" descr="Basic School Health Requirements">
            <a:extLst>
              <a:ext uri="{FF2B5EF4-FFF2-40B4-BE49-F238E27FC236}">
                <a16:creationId xmlns:a16="http://schemas.microsoft.com/office/drawing/2014/main" id="{4784ABE7-12FE-4E76-B967-EB636C85BE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549061"/>
              </p:ext>
            </p:extLst>
          </p:nvPr>
        </p:nvGraphicFramePr>
        <p:xfrm>
          <a:off x="838199" y="1856233"/>
          <a:ext cx="10222149" cy="347014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555537">
                  <a:extLst>
                    <a:ext uri="{9D8B030D-6E8A-4147-A177-3AD203B41FA5}">
                      <a16:colId xmlns:a16="http://schemas.microsoft.com/office/drawing/2014/main" val="1934717960"/>
                    </a:ext>
                  </a:extLst>
                </a:gridCol>
                <a:gridCol w="2043036">
                  <a:extLst>
                    <a:ext uri="{9D8B030D-6E8A-4147-A177-3AD203B41FA5}">
                      <a16:colId xmlns:a16="http://schemas.microsoft.com/office/drawing/2014/main" val="265481585"/>
                    </a:ext>
                  </a:extLst>
                </a:gridCol>
                <a:gridCol w="3483768">
                  <a:extLst>
                    <a:ext uri="{9D8B030D-6E8A-4147-A177-3AD203B41FA5}">
                      <a16:colId xmlns:a16="http://schemas.microsoft.com/office/drawing/2014/main" val="3964349507"/>
                    </a:ext>
                  </a:extLst>
                </a:gridCol>
                <a:gridCol w="2139808">
                  <a:extLst>
                    <a:ext uri="{9D8B030D-6E8A-4147-A177-3AD203B41FA5}">
                      <a16:colId xmlns:a16="http://schemas.microsoft.com/office/drawing/2014/main" val="2993525734"/>
                    </a:ext>
                  </a:extLst>
                </a:gridCol>
              </a:tblGrid>
              <a:tr h="2120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Type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Age of child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School Documentation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Data Entry into IC?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5282996"/>
                  </a:ext>
                </a:extLst>
              </a:tr>
              <a:tr h="43516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Physical exam*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3,4 or 5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Initial entry to school (may accept </a:t>
                      </a:r>
                      <a:r>
                        <a:rPr lang="en-US" sz="1200" dirty="0" err="1">
                          <a:effectLst/>
                        </a:rPr>
                        <a:t>Headstart</a:t>
                      </a:r>
                      <a:r>
                        <a:rPr lang="en-US" sz="1200" dirty="0">
                          <a:effectLst/>
                        </a:rPr>
                        <a:t> or Preschool if they are in district) 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7173345"/>
                  </a:ext>
                </a:extLst>
              </a:tr>
              <a:tr h="2120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Physical exam**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10, 11 or 12 (usually)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Performed up to one year prior to 6</a:t>
                      </a:r>
                      <a:r>
                        <a:rPr lang="en-US" sz="1200" baseline="30000" dirty="0">
                          <a:effectLst/>
                        </a:rPr>
                        <a:t>th</a:t>
                      </a:r>
                      <a:r>
                        <a:rPr lang="en-US" sz="1200" dirty="0">
                          <a:effectLst/>
                        </a:rPr>
                        <a:t>-grade entry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1171435"/>
                  </a:ext>
                </a:extLst>
              </a:tr>
              <a:tr h="43516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Vision exam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3,4,5 or 6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Initial entry to school (can accept </a:t>
                      </a:r>
                      <a:r>
                        <a:rPr lang="en-US" sz="1200" dirty="0" err="1">
                          <a:effectLst/>
                        </a:rPr>
                        <a:t>Headstart</a:t>
                      </a:r>
                      <a:r>
                        <a:rPr lang="en-US" sz="1200" dirty="0">
                          <a:effectLst/>
                        </a:rPr>
                        <a:t> or Preschool)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7788681"/>
                  </a:ext>
                </a:extLst>
              </a:tr>
              <a:tr h="43516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Dental exam/screening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 or 6**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Entry to grade 00 - ONLY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8690840"/>
                  </a:ext>
                </a:extLst>
              </a:tr>
              <a:tr h="43516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Hearing and vision screening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Any age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School district determine which grades screened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8948680"/>
                  </a:ext>
                </a:extLst>
              </a:tr>
              <a:tr h="43516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Immunizations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Varies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Immunization certificate for Grades 00 and 6th,7th, 11th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4318846"/>
                  </a:ext>
                </a:extLst>
              </a:tr>
              <a:tr h="43516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Medication administration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Varies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Medication administration for scheduled, PRN and ER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Preferred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5430773"/>
                  </a:ext>
                </a:extLst>
              </a:tr>
              <a:tr h="43516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Health office visits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Varies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Individual health office visits and treatments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Preferred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70553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0228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ADFC1-CA91-46A0-A4A9-EBF8AA616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Screening Programs: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CFF81-2FE6-485B-AEDE-CC19DC492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l" rtl="0" fontAlgn="base">
              <a:buNone/>
            </a:pPr>
            <a:r>
              <a:rPr lang="en-US" dirty="0">
                <a:latin typeface="Franklin Gothic Book" panose="020B0503020102020204" pitchFamily="34" charset="0"/>
                <a:hlinkClick r:id="rId2"/>
              </a:rPr>
              <a:t>702 KAR 1:160 Section 2 (10) (a) (b). </a:t>
            </a:r>
            <a:endParaRPr lang="en-US" b="0" i="0" u="none" strike="noStrike" dirty="0">
              <a:solidFill>
                <a:srgbClr val="102649"/>
              </a:solidFill>
              <a:effectLst/>
              <a:latin typeface="Franklin Gothic Book" panose="020B0503020102020204" pitchFamily="34" charset="0"/>
            </a:endParaRPr>
          </a:p>
          <a:p>
            <a:pPr marL="0" indent="0" algn="l" rtl="0" fontAlgn="base">
              <a:buNone/>
            </a:pPr>
            <a:r>
              <a:rPr lang="en-US" b="0" i="0" u="none" strike="noStrike" dirty="0">
                <a:solidFill>
                  <a:srgbClr val="102649"/>
                </a:solidFill>
                <a:effectLst/>
                <a:latin typeface="Franklin Gothic Book"/>
              </a:rPr>
              <a:t>The Board of Education shall adopt a program of continuous health supervision for all enrollees. Supervision shall include scheduled, appropriate screening tests for vision and hearing.</a:t>
            </a:r>
            <a:r>
              <a:rPr lang="en-US" b="0" i="0" dirty="0">
                <a:solidFill>
                  <a:srgbClr val="000000"/>
                </a:solidFill>
                <a:effectLst/>
                <a:latin typeface="Franklin Gothic Book"/>
              </a:rPr>
              <a:t>​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b="0" i="0" u="none" strike="noStrike" dirty="0">
                <a:solidFill>
                  <a:srgbClr val="FF0000"/>
                </a:solidFill>
                <a:effectLst/>
                <a:latin typeface="Franklin Gothic Book"/>
              </a:rPr>
              <a:t>The specific scheduling (grades) for vision and hearing is at the local district’s discretion</a:t>
            </a:r>
            <a:r>
              <a:rPr lang="en-US" dirty="0">
                <a:solidFill>
                  <a:srgbClr val="FF0000"/>
                </a:solidFill>
                <a:latin typeface="Franklin Gothic Book"/>
              </a:rPr>
              <a:t>.</a:t>
            </a:r>
            <a:endParaRPr lang="en-US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977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6FD250B-4EE8-425B-AF76-CBF55A66B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5125"/>
            <a:ext cx="9982200" cy="1325563"/>
          </a:xfrm>
        </p:spPr>
        <p:txBody>
          <a:bodyPr/>
          <a:lstStyle/>
          <a:p>
            <a:r>
              <a:rPr lang="en-US" dirty="0"/>
              <a:t>Hearing:</a:t>
            </a:r>
          </a:p>
        </p:txBody>
      </p:sp>
      <p:pic>
        <p:nvPicPr>
          <p:cNvPr id="4" name="Content Placeholder 3" descr="Measured in decibels&#10;Normal speech is 50-70 decibels&#10;Sound also has pitch, high or low sounds, measured in Hertz&#10;Hertz is the frequency/number of cycles per second  or pure tone&#10;threshold is the softest level at which one hears the frequencies">
            <a:extLst>
              <a:ext uri="{FF2B5EF4-FFF2-40B4-BE49-F238E27FC236}">
                <a16:creationId xmlns:a16="http://schemas.microsoft.com/office/drawing/2014/main" id="{50EF92A9-ACD9-458A-AECA-3C482BC8B0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8301" y="172720"/>
            <a:ext cx="5107739" cy="531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99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FCBF7-7160-4A51-8592-EC22BA463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Hearing Screen: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010E6-11B6-4CC8-8040-1A5657A01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effectLst/>
                <a:latin typeface="Franklin Gothic Book"/>
              </a:rPr>
              <a:t>Identifies children with hearing impairment</a:t>
            </a:r>
            <a:r>
              <a:rPr lang="en-US" sz="2000" b="0" i="0" dirty="0">
                <a:effectLst/>
                <a:latin typeface="Franklin Gothic Book"/>
              </a:rPr>
              <a:t>​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effectLst/>
                <a:latin typeface="Franklin Gothic Book"/>
              </a:rPr>
              <a:t>Aids in planning for medical referral, treatment and educational programs</a:t>
            </a:r>
            <a:r>
              <a:rPr lang="en-US" sz="2000" b="0" i="0" dirty="0">
                <a:effectLst/>
                <a:latin typeface="Franklin Gothic Book"/>
              </a:rPr>
              <a:t>​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effectLst/>
                <a:latin typeface="Franklin Gothic Book"/>
              </a:rPr>
              <a:t>Five to 10 percent of school age children do not pass audiometric tests</a:t>
            </a:r>
            <a:r>
              <a:rPr lang="en-US" sz="2000" b="0" i="0" dirty="0">
                <a:effectLst/>
                <a:latin typeface="Franklin Gothic Book"/>
              </a:rPr>
              <a:t>​</a:t>
            </a:r>
          </a:p>
          <a:p>
            <a:pPr fontAlgn="base"/>
            <a:r>
              <a:rPr lang="en-US" sz="2000" b="0" i="0" u="none" strike="noStrike" dirty="0">
                <a:effectLst/>
                <a:latin typeface="Franklin Gothic Book"/>
              </a:rPr>
              <a:t>Approximately 2% of children will show permanent hearing loss </a:t>
            </a:r>
            <a:r>
              <a:rPr lang="en-US" sz="2000" dirty="0">
                <a:latin typeface="Franklin Gothic Book"/>
              </a:rPr>
              <a:t>and </a:t>
            </a:r>
            <a:r>
              <a:rPr lang="en-US" sz="2000" b="0" i="0" u="none" strike="noStrike" dirty="0">
                <a:effectLst/>
                <a:latin typeface="Franklin Gothic Book"/>
              </a:rPr>
              <a:t>require special educational services</a:t>
            </a:r>
            <a:endParaRPr lang="en-US" sz="2000" b="0" i="0" dirty="0">
              <a:effectLst/>
              <a:latin typeface="Franklin Gothic Book"/>
            </a:endParaRPr>
          </a:p>
          <a:p>
            <a:endParaRPr lang="en-US" sz="2000" dirty="0"/>
          </a:p>
        </p:txBody>
      </p:sp>
      <p:pic>
        <p:nvPicPr>
          <p:cNvPr id="5" name="Picture 4" descr="&quot; &quot;">
            <a:extLst>
              <a:ext uri="{FF2B5EF4-FFF2-40B4-BE49-F238E27FC236}">
                <a16:creationId xmlns:a16="http://schemas.microsoft.com/office/drawing/2014/main" id="{BACA95CA-31BF-4B21-927A-F7F79E5C8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953" r="10453"/>
          <a:stretch/>
        </p:blipFill>
        <p:spPr>
          <a:xfrm>
            <a:off x="20" y="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 descr="&quot; &quot;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8EF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115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280B8-9CB1-40ED-A7FB-68FA568F8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821" y="276326"/>
            <a:ext cx="10515600" cy="1325563"/>
          </a:xfrm>
        </p:spPr>
        <p:txBody>
          <a:bodyPr/>
          <a:lstStyle/>
          <a:p>
            <a:r>
              <a:rPr lang="en-US" dirty="0"/>
              <a:t>Pure tone screening:</a:t>
            </a:r>
          </a:p>
        </p:txBody>
      </p:sp>
      <p:graphicFrame>
        <p:nvGraphicFramePr>
          <p:cNvPr id="6" name="Content Placeholder 2" descr="Steps for pure tone screening">
            <a:extLst>
              <a:ext uri="{FF2B5EF4-FFF2-40B4-BE49-F238E27FC236}">
                <a16:creationId xmlns:a16="http://schemas.microsoft.com/office/drawing/2014/main" id="{0DF7D04D-851F-4A33-B055-E2BEBBEB4A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0263010"/>
              </p:ext>
            </p:extLst>
          </p:nvPr>
        </p:nvGraphicFramePr>
        <p:xfrm>
          <a:off x="458821" y="1601889"/>
          <a:ext cx="11274357" cy="3833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555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KDE" id="{7A14BFFA-FDE8-420C-926E-B09B0F1C9BFD}" vid="{8A4913E4-020B-49E2-9B70-1F191DE4FB2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KDE Document" ma:contentTypeID="0x0101001BEB557DBE01834EAB47A683706DCD5B0035CD734833F17F40A89C84F876C7911D" ma:contentTypeVersion="28" ma:contentTypeDescription="" ma:contentTypeScope="" ma:versionID="26e6224276877f095b946a8b3f7dd98a">
  <xsd:schema xmlns:xsd="http://www.w3.org/2001/XMLSchema" xmlns:xs="http://www.w3.org/2001/XMLSchema" xmlns:p="http://schemas.microsoft.com/office/2006/metadata/properties" xmlns:ns1="http://schemas.microsoft.com/sharepoint/v3" xmlns:ns2="3a62de7d-ba57-4f43-9dae-9623ba637be0" targetNamespace="http://schemas.microsoft.com/office/2006/metadata/properties" ma:root="true" ma:fieldsID="51f3bc7745b65db0910c188a0fd90601" ns1:_="" ns2:_="">
    <xsd:import namespace="http://schemas.microsoft.com/sharepoint/v3"/>
    <xsd:import namespace="3a62de7d-ba57-4f43-9dae-9623ba637be0"/>
    <xsd:element name="properties">
      <xsd:complexType>
        <xsd:sequence>
          <xsd:element name="documentManagement">
            <xsd:complexType>
              <xsd:all>
                <xsd:element ref="ns2:Accessibility_x0020_Office" minOccurs="0"/>
                <xsd:element ref="ns2:Accessibility_x0020_Audience" minOccurs="0"/>
                <xsd:element ref="ns2:Accessibility_x0020_Audit_x0020_Date" minOccurs="0"/>
                <xsd:element ref="ns2:Accessibility_x0020_Audit_x0020_Status" minOccurs="0"/>
                <xsd:element ref="ns2:Accessibility_x0020_Target_x0020_Date" minOccurs="0"/>
                <xsd:element ref="ns2:Accessibility_x0020_Status" minOccurs="0"/>
                <xsd:element ref="ns2:Application_x0020_Status" minOccurs="0"/>
                <xsd:element ref="ns2:Application_x0020_Type" minOccurs="0"/>
                <xsd:element ref="ns1:RoutingRuleDescription" minOccurs="0"/>
                <xsd:element ref="ns2:Audience1" minOccurs="0"/>
                <xsd:element ref="ns2:Publication_x0020_Date"/>
                <xsd:element ref="ns1:PublishingStartDate" minOccurs="0"/>
                <xsd:element ref="ns1:PublishingExpirationDate" minOccurs="0"/>
                <xsd:element ref="ns2:Application_x0020_Date" minOccurs="0"/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outingRuleDescription" ma:index="10" nillable="true" ma:displayName="Description" ma:internalName="RoutingRuleDescription" ma:readOnly="false">
      <xsd:simpleType>
        <xsd:restriction base="dms:Text">
          <xsd:maxLength value="255"/>
        </xsd:restriction>
      </xsd:simpleType>
    </xsd:element>
    <xsd:element name="PublishingStartDate" ma:index="13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14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62de7d-ba57-4f43-9dae-9623ba637be0" elementFormDefault="qualified">
    <xsd:import namespace="http://schemas.microsoft.com/office/2006/documentManagement/types"/>
    <xsd:import namespace="http://schemas.microsoft.com/office/infopath/2007/PartnerControls"/>
    <xsd:element name="Accessibility_x0020_Office" ma:index="2" nillable="true" ma:displayName="Accessibility Office" ma:format="Dropdown" ma:internalName="Accessibility_x0020_Office">
      <xsd:simpleType>
        <xsd:restriction base="dms:Choice">
          <xsd:enumeration value="Commissioner's Office"/>
          <xsd:enumeration value="OAA - Office of Assessment and Accountability"/>
          <xsd:enumeration value="OCIS - Office of Continuous Improvement and Support"/>
          <xsd:enumeration value="OCTE - Career and Technical Education"/>
          <xsd:enumeration value="OELE- Office of Educator Licensure and Effectiveness"/>
          <xsd:enumeration value="OET - Office of Education Technology"/>
          <xsd:enumeration value="OFO - Office of Finance and Operations"/>
          <xsd:enumeration value="OLS - Office of Legal Services"/>
          <xsd:enumeration value="OSEEL - Office of Special Education and Early Learning"/>
          <xsd:enumeration value="OTL - Office of Teaching and Learning"/>
        </xsd:restriction>
      </xsd:simpleType>
    </xsd:element>
    <xsd:element name="Accessibility_x0020_Audience" ma:index="3" nillable="true" ma:displayName="Accessibility Audience" ma:format="Dropdown" ma:internalName="Accessibility_x0020_Audience">
      <xsd:simpleType>
        <xsd:restriction base="dms:Choice">
          <xsd:enumeration value="Public"/>
          <xsd:enumeration value="District"/>
        </xsd:restriction>
      </xsd:simpleType>
    </xsd:element>
    <xsd:element name="Accessibility_x0020_Audit_x0020_Date" ma:index="4" nillable="true" ma:displayName="Accessibility Audit Date" ma:format="DateOnly" ma:internalName="Accessibility_x0020_Audit_x0020_Date">
      <xsd:simpleType>
        <xsd:restriction base="dms:DateTime"/>
      </xsd:simpleType>
    </xsd:element>
    <xsd:element name="Accessibility_x0020_Audit_x0020_Status" ma:index="5" nillable="true" ma:displayName="Accessibility Audit Status" ma:format="Dropdown" ma:internalName="Accessibility_x0020_Audit_x0020_Status">
      <xsd:simpleType>
        <xsd:restriction base="dms:Choice">
          <xsd:enumeration value="OK"/>
          <xsd:enumeration value="Minor"/>
          <xsd:enumeration value="Major"/>
        </xsd:restriction>
      </xsd:simpleType>
    </xsd:element>
    <xsd:element name="Accessibility_x0020_Target_x0020_Date" ma:index="6" nillable="true" ma:displayName="Accessibility Target Date" ma:format="DateOnly" ma:internalName="Accessibility_x0020_Target_x0020_Date">
      <xsd:simpleType>
        <xsd:restriction base="dms:DateTime"/>
      </xsd:simpleType>
    </xsd:element>
    <xsd:element name="Accessibility_x0020_Status" ma:index="7" nillable="true" ma:displayName="Accessibility Status" ma:format="Dropdown" ma:internalName="Accessibility_x0020_Status1" ma:readOnly="false">
      <xsd:simpleType>
        <xsd:restriction base="dms:Choice">
          <xsd:enumeration value="Remove"/>
          <xsd:enumeration value="Remediate"/>
          <xsd:enumeration value="Update"/>
          <xsd:enumeration value="Accessible"/>
          <xsd:enumeration value="Undue Burden"/>
          <xsd:enumeration value="Not KDE Owned"/>
        </xsd:restriction>
      </xsd:simpleType>
    </xsd:element>
    <xsd:element name="Application_x0020_Status" ma:index="8" nillable="true" ma:displayName="Application Status" ma:format="Dropdown" ma:internalName="Application_x0020_Status">
      <xsd:simpleType>
        <xsd:restriction base="dms:Choice">
          <xsd:enumeration value="Approved"/>
          <xsd:enumeration value="Denied"/>
        </xsd:restriction>
      </xsd:simpleType>
    </xsd:element>
    <xsd:element name="Application_x0020_Type" ma:index="9" nillable="true" ma:displayName="Application Type" ma:format="Dropdown" ma:internalName="Application_x0020_Type">
      <xsd:simpleType>
        <xsd:restriction base="dms:Choice">
          <xsd:enumeration value="Original"/>
          <xsd:enumeration value="Amendment"/>
          <xsd:enumeration value="Year 3 Budget"/>
          <xsd:enumeration value="Addendum"/>
          <xsd:enumeration value="Budget Update"/>
        </xsd:restriction>
      </xsd:simpleType>
    </xsd:element>
    <xsd:element name="Audience1" ma:index="11" nillable="true" ma:displayName="Audience" ma:list="{9f2d68f0-dc6b-4e06-b19d-b8792e70efe6}" ma:internalName="Audience1" ma:showField="Title" ma:web="3a62de7d-ba57-4f43-9dae-9623ba637b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cation_x0020_Date" ma:index="12" ma:displayName="Publication Date" ma:default="[today]" ma:format="DateOnly" ma:internalName="Publication_x0020_Date" ma:readOnly="false">
      <xsd:simpleType>
        <xsd:restriction base="dms:DateTime"/>
      </xsd:simpleType>
    </xsd:element>
    <xsd:element name="Application_x0020_Date" ma:index="15" nillable="true" ma:displayName="Application Date" ma:format="DateOnly" ma:internalName="Application_x0020_Date">
      <xsd:simpleType>
        <xsd:restriction base="dms:DateTime"/>
      </xsd:simpleType>
    </xsd:element>
    <xsd:element name="_dlc_DocId" ma:index="2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3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4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ccessibility_x0020_Office xmlns="3a62de7d-ba57-4f43-9dae-9623ba637be0">OFO - Office of Finance and Operations</Accessibility_x0020_Office>
    <Accessibility_x0020_Audit_x0020_Status xmlns="3a62de7d-ba57-4f43-9dae-9623ba637be0">OK</Accessibility_x0020_Audit_x0020_Status>
    <Accessibility_x0020_Audience xmlns="3a62de7d-ba57-4f43-9dae-9623ba637be0">Public</Accessibility_x0020_Audience>
    <Accessibility_x0020_Status xmlns="3a62de7d-ba57-4f43-9dae-9623ba637be0">Accessible</Accessibility_x0020_Status>
    <Application_x0020_Type xmlns="3a62de7d-ba57-4f43-9dae-9623ba637be0" xsi:nil="true"/>
    <Application_x0020_Date xmlns="3a62de7d-ba57-4f43-9dae-9623ba637be0" xsi:nil="true"/>
    <Accessibility_x0020_Target_x0020_Date xmlns="3a62de7d-ba57-4f43-9dae-9623ba637be0" xsi:nil="true"/>
    <Application_x0020_Status xmlns="3a62de7d-ba57-4f43-9dae-9623ba637be0" xsi:nil="true"/>
    <Accessibility_x0020_Audit_x0020_Date xmlns="3a62de7d-ba57-4f43-9dae-9623ba637be0">2022-01-19T05:00:00+00:00</Accessibility_x0020_Audit_x0020_Date>
    <RoutingRuleDescription xmlns="http://schemas.microsoft.com/sharepoint/v3" xsi:nil="true"/>
    <PublishingExpirationDate xmlns="http://schemas.microsoft.com/sharepoint/v3" xsi:nil="true"/>
    <PublishingStartDate xmlns="http://schemas.microsoft.com/sharepoint/v3" xsi:nil="true"/>
    <Publication_x0020_Date xmlns="3a62de7d-ba57-4f43-9dae-9623ba637be0">2022-01-19T05:00:00+00:00</Publication_x0020_Date>
    <Audience1 xmlns="3a62de7d-ba57-4f43-9dae-9623ba637be0"/>
    <_dlc_DocId xmlns="3a62de7d-ba57-4f43-9dae-9623ba637be0">KYED-212-517</_dlc_DocId>
    <_dlc_DocIdUrl xmlns="3a62de7d-ba57-4f43-9dae-9623ba637be0">
      <Url>https://www.education.ky.gov/districts/enrol/_layouts/15/DocIdRedir.aspx?ID=KYED-212-517</Url>
      <Description>KYED-212-517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E99FC9A-5CBF-400E-898D-D721810D0D59}"/>
</file>

<file path=customXml/itemProps2.xml><?xml version="1.0" encoding="utf-8"?>
<ds:datastoreItem xmlns:ds="http://schemas.openxmlformats.org/officeDocument/2006/customXml" ds:itemID="{2AE43AF4-C9DA-4948-8B48-B657A868B76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0D4522-EDD2-4326-BD38-D65ABD3DF72F}">
  <ds:schemaRefs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08fe087a-bfb0-41bc-9b50-a2ca033edc86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EE2BA265-AF0D-4D59-BE0F-9A5140408619}"/>
</file>

<file path=docProps/app.xml><?xml version="1.0" encoding="utf-8"?>
<Properties xmlns="http://schemas.openxmlformats.org/officeDocument/2006/extended-properties" xmlns:vt="http://schemas.openxmlformats.org/officeDocument/2006/docPropsVTypes">
  <Template>TEMPLATE KDE</Template>
  <TotalTime>121</TotalTime>
  <Words>1400</Words>
  <Application>Microsoft Office PowerPoint</Application>
  <PresentationFormat>Widescreen</PresentationFormat>
  <Paragraphs>258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Franklin Gothic Book</vt:lpstr>
      <vt:lpstr>Franklin Gothic Medium</vt:lpstr>
      <vt:lpstr>Times New Roman</vt:lpstr>
      <vt:lpstr>Office Theme</vt:lpstr>
      <vt:lpstr>School Health  Screening Programs</vt:lpstr>
      <vt:lpstr>Objectives:</vt:lpstr>
      <vt:lpstr> Initial Entry Requirements: </vt:lpstr>
      <vt:lpstr>Basic School Health Requirements:</vt:lpstr>
      <vt:lpstr>Basic School Health Requirements Part 2:</vt:lpstr>
      <vt:lpstr>Screening Programs:</vt:lpstr>
      <vt:lpstr>Hearing:</vt:lpstr>
      <vt:lpstr>Hearing Screen:</vt:lpstr>
      <vt:lpstr>Pure tone screening:</vt:lpstr>
      <vt:lpstr>Hearing Loss:</vt:lpstr>
      <vt:lpstr>Hearing Loss Continued:</vt:lpstr>
      <vt:lpstr>Types of hearing loss:</vt:lpstr>
      <vt:lpstr>  High Frequency Hearing Loss: </vt:lpstr>
      <vt:lpstr>Otitis media with effusion (OME):</vt:lpstr>
      <vt:lpstr>Hearing Screening Testing Procedure:</vt:lpstr>
      <vt:lpstr>Hearing Screening Testing Procedure (Cont.):</vt:lpstr>
      <vt:lpstr>Audiometer:</vt:lpstr>
      <vt:lpstr>Pass/Fail Criteria:</vt:lpstr>
      <vt:lpstr>Vision Screening</vt:lpstr>
      <vt:lpstr>Vision Screening:</vt:lpstr>
      <vt:lpstr>Instructions for students receiving a vision screen:</vt:lpstr>
      <vt:lpstr>Common Eye Problems: Myopia (nearsightedness):</vt:lpstr>
      <vt:lpstr>Strabismus:</vt:lpstr>
      <vt:lpstr>Amblyopia (Lazy Eye):</vt:lpstr>
      <vt:lpstr>Other Common Vision Anomalies:</vt:lpstr>
      <vt:lpstr>Problem Indicators:</vt:lpstr>
      <vt:lpstr>Behavior Indicators:</vt:lpstr>
      <vt:lpstr>Student Complaints:</vt:lpstr>
      <vt:lpstr>Vision Assessment/Acuity:</vt:lpstr>
      <vt:lpstr>Vision Screening: </vt:lpstr>
      <vt:lpstr>Vision Screening Continued:</vt:lpstr>
      <vt:lpstr>Documentation:</vt:lpstr>
      <vt:lpstr>Referral Criteria – Ages 3-5:</vt:lpstr>
      <vt:lpstr>Referral Criteria for Ages 6-Adult:</vt:lpstr>
      <vt:lpstr>Body Mass Index – BMI:</vt:lpstr>
      <vt:lpstr>Weight Measurement:</vt:lpstr>
      <vt:lpstr>BMI:</vt:lpstr>
      <vt:lpstr>Documentation: </vt:lpstr>
      <vt:lpstr>Reference:</vt:lpstr>
      <vt:lpstr>Contact Information: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Health Screening Programs</dc:title>
  <dc:creator>Malicote, Michelle - Division of District Support</dc:creator>
  <cp:lastModifiedBy>McDonald, Angela - Division of District Support</cp:lastModifiedBy>
  <cp:revision>134</cp:revision>
  <dcterms:created xsi:type="dcterms:W3CDTF">2021-10-19T14:27:56Z</dcterms:created>
  <dcterms:modified xsi:type="dcterms:W3CDTF">2022-01-19T15:28:48Z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0x0101001BEB557DBE01834EAB47A683706DCD5B0035CD734833F17F40A89C84F876C7911D</vt:lpwstr>
  </property>
  <property fmtid="{D5CDD505-2E9C-101B-9397-08002B2CF9AE}" pid="3" name="_dlc_DocIdItemGuid">
    <vt:lpwstr>11cf217f-53f6-4daf-a4c9-a29c1765bea0</vt:lpwstr>
  </property>
</Properties>
</file>