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67" r:id="rId6"/>
    <p:sldId id="268" r:id="rId7"/>
    <p:sldId id="257" r:id="rId8"/>
    <p:sldId id="258" r:id="rId9"/>
    <p:sldId id="259" r:id="rId10"/>
    <p:sldId id="260" r:id="rId11"/>
    <p:sldId id="261" r:id="rId12"/>
    <p:sldId id="265" r:id="rId13"/>
    <p:sldId id="263"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30A812-6025-4F63-8661-4D6B7A3702E2}" v="78" dt="2022-01-07T16:54:51.197"/>
    <p1510:client id="{DEBB6485-9387-4E26-A47B-2287381A09C1}" v="5" dt="2022-01-07T16:55:44.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4.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CCDE9-5C94-4DDB-A892-D592CF2770F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902FE3B-114B-4165-964A-F30CFCC361E5}">
      <dgm:prSet/>
      <dgm:spPr/>
      <dgm:t>
        <a:bodyPr/>
        <a:lstStyle/>
        <a:p>
          <a:pPr>
            <a:lnSpc>
              <a:spcPct val="100000"/>
            </a:lnSpc>
          </a:pPr>
          <a:r>
            <a:rPr lang="en-US"/>
            <a:t>District employees shall be courteous and helpful in interacting and responding to parents, visitors, and members of the public  </a:t>
          </a:r>
        </a:p>
      </dgm:t>
    </dgm:pt>
    <dgm:pt modelId="{1B01A6A1-6FA6-425A-BE02-A0A9B73F834D}" type="parTrans" cxnId="{A70691C6-8BD7-4F98-8D1D-C5ACA1265DC7}">
      <dgm:prSet/>
      <dgm:spPr/>
      <dgm:t>
        <a:bodyPr/>
        <a:lstStyle/>
        <a:p>
          <a:endParaRPr lang="en-US"/>
        </a:p>
      </dgm:t>
    </dgm:pt>
    <dgm:pt modelId="{E5AA160E-3560-48DD-91C2-6595D487104B}" type="sibTrans" cxnId="{A70691C6-8BD7-4F98-8D1D-C5ACA1265DC7}">
      <dgm:prSet/>
      <dgm:spPr/>
      <dgm:t>
        <a:bodyPr/>
        <a:lstStyle/>
        <a:p>
          <a:endParaRPr lang="en-US"/>
        </a:p>
      </dgm:t>
    </dgm:pt>
    <dgm:pt modelId="{16C4E491-3E62-445F-B22D-393AF5655299}">
      <dgm:prSet/>
      <dgm:spPr/>
      <dgm:t>
        <a:bodyPr/>
        <a:lstStyle/>
        <a:p>
          <a:pPr>
            <a:lnSpc>
              <a:spcPct val="100000"/>
            </a:lnSpc>
          </a:pPr>
          <a:r>
            <a:rPr lang="en-US"/>
            <a:t>In turn, individuals who come onto district property or contact school employees for school or district business are expected to behave accordingly  </a:t>
          </a:r>
        </a:p>
      </dgm:t>
    </dgm:pt>
    <dgm:pt modelId="{F803E6A5-6A25-4D7C-97A8-B575CB0154DA}" type="parTrans" cxnId="{D0118D36-8F28-48F9-A8C9-51E3A9BA783A}">
      <dgm:prSet/>
      <dgm:spPr/>
      <dgm:t>
        <a:bodyPr/>
        <a:lstStyle/>
        <a:p>
          <a:endParaRPr lang="en-US"/>
        </a:p>
      </dgm:t>
    </dgm:pt>
    <dgm:pt modelId="{51CC59E2-E414-4187-974F-BD112DD406BD}" type="sibTrans" cxnId="{D0118D36-8F28-48F9-A8C9-51E3A9BA783A}">
      <dgm:prSet/>
      <dgm:spPr/>
      <dgm:t>
        <a:bodyPr/>
        <a:lstStyle/>
        <a:p>
          <a:endParaRPr lang="en-US"/>
        </a:p>
      </dgm:t>
    </dgm:pt>
    <dgm:pt modelId="{F05798F3-EC88-4E57-A115-887EE202E144}">
      <dgm:prSet/>
      <dgm:spPr/>
      <dgm:t>
        <a:bodyPr/>
        <a:lstStyle/>
        <a:p>
          <a:pPr>
            <a:lnSpc>
              <a:spcPct val="100000"/>
            </a:lnSpc>
          </a:pPr>
          <a:r>
            <a:rPr lang="en-US"/>
            <a:t>Persons coming onto district property shall be under the jurisdiction of the site administrator or designee</a:t>
          </a:r>
        </a:p>
      </dgm:t>
    </dgm:pt>
    <dgm:pt modelId="{D2F3D23E-7A73-476D-A67D-FEACB7185B41}" type="parTrans" cxnId="{A65EDA7A-F5D3-4309-B2F0-98FF5B3C2E18}">
      <dgm:prSet/>
      <dgm:spPr/>
      <dgm:t>
        <a:bodyPr/>
        <a:lstStyle/>
        <a:p>
          <a:endParaRPr lang="en-US"/>
        </a:p>
      </dgm:t>
    </dgm:pt>
    <dgm:pt modelId="{E580F2C8-4569-4FB2-ADE8-9E0467C5C7A7}" type="sibTrans" cxnId="{A65EDA7A-F5D3-4309-B2F0-98FF5B3C2E18}">
      <dgm:prSet/>
      <dgm:spPr/>
      <dgm:t>
        <a:bodyPr/>
        <a:lstStyle/>
        <a:p>
          <a:endParaRPr lang="en-US"/>
        </a:p>
      </dgm:t>
    </dgm:pt>
    <dgm:pt modelId="{DC19D03C-9DB0-46D7-931F-ED0047D11209}" type="pres">
      <dgm:prSet presAssocID="{C40CCDE9-5C94-4DDB-A892-D592CF2770FB}" presName="root" presStyleCnt="0">
        <dgm:presLayoutVars>
          <dgm:dir/>
          <dgm:resizeHandles val="exact"/>
        </dgm:presLayoutVars>
      </dgm:prSet>
      <dgm:spPr/>
    </dgm:pt>
    <dgm:pt modelId="{063A27E7-2DFC-4565-9B72-3FA155F06088}" type="pres">
      <dgm:prSet presAssocID="{D902FE3B-114B-4165-964A-F30CFCC361E5}" presName="compNode" presStyleCnt="0"/>
      <dgm:spPr/>
    </dgm:pt>
    <dgm:pt modelId="{623C2726-9F68-4683-897C-C26B372DA8ED}" type="pres">
      <dgm:prSet presAssocID="{D902FE3B-114B-4165-964A-F30CFCC361E5}" presName="bgRect" presStyleLbl="bgShp" presStyleIdx="0" presStyleCnt="3" custLinFactNeighborY="-35951"/>
      <dgm:spPr/>
    </dgm:pt>
    <dgm:pt modelId="{C358282E-C2FC-4EB8-9A20-B31E0D12D93C}" type="pres">
      <dgm:prSet presAssocID="{D902FE3B-114B-4165-964A-F30CFCC361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EADCA56E-8C13-4C8B-A8EF-8DB59E12239F}" type="pres">
      <dgm:prSet presAssocID="{D902FE3B-114B-4165-964A-F30CFCC361E5}" presName="spaceRect" presStyleCnt="0"/>
      <dgm:spPr/>
    </dgm:pt>
    <dgm:pt modelId="{B6E0977B-B98F-432B-82E5-0D41D79C99C9}" type="pres">
      <dgm:prSet presAssocID="{D902FE3B-114B-4165-964A-F30CFCC361E5}" presName="parTx" presStyleLbl="revTx" presStyleIdx="0" presStyleCnt="3">
        <dgm:presLayoutVars>
          <dgm:chMax val="0"/>
          <dgm:chPref val="0"/>
        </dgm:presLayoutVars>
      </dgm:prSet>
      <dgm:spPr/>
    </dgm:pt>
    <dgm:pt modelId="{94D5A578-B76D-49CB-8310-2DDFC811E9F4}" type="pres">
      <dgm:prSet presAssocID="{E5AA160E-3560-48DD-91C2-6595D487104B}" presName="sibTrans" presStyleCnt="0"/>
      <dgm:spPr/>
    </dgm:pt>
    <dgm:pt modelId="{25228508-9BA3-4AF6-B592-4A93FAB7379F}" type="pres">
      <dgm:prSet presAssocID="{16C4E491-3E62-445F-B22D-393AF5655299}" presName="compNode" presStyleCnt="0"/>
      <dgm:spPr/>
    </dgm:pt>
    <dgm:pt modelId="{03840D81-7D8D-48F4-A342-7C6AAA37551F}" type="pres">
      <dgm:prSet presAssocID="{16C4E491-3E62-445F-B22D-393AF5655299}" presName="bgRect" presStyleLbl="bgShp" presStyleIdx="1" presStyleCnt="3"/>
      <dgm:spPr/>
    </dgm:pt>
    <dgm:pt modelId="{80E6F824-330D-429D-92A9-26FD842B0165}" type="pres">
      <dgm:prSet presAssocID="{16C4E491-3E62-445F-B22D-393AF56552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1728865D-F92D-4B6E-B7C4-A70E604E3714}" type="pres">
      <dgm:prSet presAssocID="{16C4E491-3E62-445F-B22D-393AF5655299}" presName="spaceRect" presStyleCnt="0"/>
      <dgm:spPr/>
    </dgm:pt>
    <dgm:pt modelId="{10F494F5-5A84-4FF5-A20C-AE14A468CE65}" type="pres">
      <dgm:prSet presAssocID="{16C4E491-3E62-445F-B22D-393AF5655299}" presName="parTx" presStyleLbl="revTx" presStyleIdx="1" presStyleCnt="3">
        <dgm:presLayoutVars>
          <dgm:chMax val="0"/>
          <dgm:chPref val="0"/>
        </dgm:presLayoutVars>
      </dgm:prSet>
      <dgm:spPr/>
    </dgm:pt>
    <dgm:pt modelId="{4910A469-8587-4740-BF69-D1F9033385EA}" type="pres">
      <dgm:prSet presAssocID="{51CC59E2-E414-4187-974F-BD112DD406BD}" presName="sibTrans" presStyleCnt="0"/>
      <dgm:spPr/>
    </dgm:pt>
    <dgm:pt modelId="{39F49C45-96EF-4C6B-84F0-0845C46BDB01}" type="pres">
      <dgm:prSet presAssocID="{F05798F3-EC88-4E57-A115-887EE202E144}" presName="compNode" presStyleCnt="0"/>
      <dgm:spPr/>
    </dgm:pt>
    <dgm:pt modelId="{97DEA2D6-30F5-42B6-AEE9-D3A1CD928C29}" type="pres">
      <dgm:prSet presAssocID="{F05798F3-EC88-4E57-A115-887EE202E144}" presName="bgRect" presStyleLbl="bgShp" presStyleIdx="2" presStyleCnt="3"/>
      <dgm:spPr/>
    </dgm:pt>
    <dgm:pt modelId="{CEB29BCC-1B2C-4142-B0B5-ABCDFD89BF2D}" type="pres">
      <dgm:prSet presAssocID="{F05798F3-EC88-4E57-A115-887EE202E14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4EDC1238-AEA3-45B3-9951-79BDA42B8A98}" type="pres">
      <dgm:prSet presAssocID="{F05798F3-EC88-4E57-A115-887EE202E144}" presName="spaceRect" presStyleCnt="0"/>
      <dgm:spPr/>
    </dgm:pt>
    <dgm:pt modelId="{CC2170A4-D187-401B-A109-4EF625F18601}" type="pres">
      <dgm:prSet presAssocID="{F05798F3-EC88-4E57-A115-887EE202E144}" presName="parTx" presStyleLbl="revTx" presStyleIdx="2" presStyleCnt="3">
        <dgm:presLayoutVars>
          <dgm:chMax val="0"/>
          <dgm:chPref val="0"/>
        </dgm:presLayoutVars>
      </dgm:prSet>
      <dgm:spPr/>
    </dgm:pt>
  </dgm:ptLst>
  <dgm:cxnLst>
    <dgm:cxn modelId="{FA328B02-701C-4488-8DB0-58E3229F4136}" type="presOf" srcId="{C40CCDE9-5C94-4DDB-A892-D592CF2770FB}" destId="{DC19D03C-9DB0-46D7-931F-ED0047D11209}" srcOrd="0" destOrd="0" presId="urn:microsoft.com/office/officeart/2018/2/layout/IconVerticalSolidList"/>
    <dgm:cxn modelId="{F7BE6519-9A14-43DA-973B-08939369F711}" type="presOf" srcId="{D902FE3B-114B-4165-964A-F30CFCC361E5}" destId="{B6E0977B-B98F-432B-82E5-0D41D79C99C9}" srcOrd="0" destOrd="0" presId="urn:microsoft.com/office/officeart/2018/2/layout/IconVerticalSolidList"/>
    <dgm:cxn modelId="{D0118D36-8F28-48F9-A8C9-51E3A9BA783A}" srcId="{C40CCDE9-5C94-4DDB-A892-D592CF2770FB}" destId="{16C4E491-3E62-445F-B22D-393AF5655299}" srcOrd="1" destOrd="0" parTransId="{F803E6A5-6A25-4D7C-97A8-B575CB0154DA}" sibTransId="{51CC59E2-E414-4187-974F-BD112DD406BD}"/>
    <dgm:cxn modelId="{2ABA5861-901E-48B7-B2BC-20AD2F8F786A}" type="presOf" srcId="{16C4E491-3E62-445F-B22D-393AF5655299}" destId="{10F494F5-5A84-4FF5-A20C-AE14A468CE65}" srcOrd="0" destOrd="0" presId="urn:microsoft.com/office/officeart/2018/2/layout/IconVerticalSolidList"/>
    <dgm:cxn modelId="{A65EDA7A-F5D3-4309-B2F0-98FF5B3C2E18}" srcId="{C40CCDE9-5C94-4DDB-A892-D592CF2770FB}" destId="{F05798F3-EC88-4E57-A115-887EE202E144}" srcOrd="2" destOrd="0" parTransId="{D2F3D23E-7A73-476D-A67D-FEACB7185B41}" sibTransId="{E580F2C8-4569-4FB2-ADE8-9E0467C5C7A7}"/>
    <dgm:cxn modelId="{FEBB957E-1AAB-4937-A0D9-F8B39CC0ECD6}" type="presOf" srcId="{F05798F3-EC88-4E57-A115-887EE202E144}" destId="{CC2170A4-D187-401B-A109-4EF625F18601}" srcOrd="0" destOrd="0" presId="urn:microsoft.com/office/officeart/2018/2/layout/IconVerticalSolidList"/>
    <dgm:cxn modelId="{A70691C6-8BD7-4F98-8D1D-C5ACA1265DC7}" srcId="{C40CCDE9-5C94-4DDB-A892-D592CF2770FB}" destId="{D902FE3B-114B-4165-964A-F30CFCC361E5}" srcOrd="0" destOrd="0" parTransId="{1B01A6A1-6FA6-425A-BE02-A0A9B73F834D}" sibTransId="{E5AA160E-3560-48DD-91C2-6595D487104B}"/>
    <dgm:cxn modelId="{E8303EDD-6672-46A4-AC4F-B87BA2499E1B}" type="presParOf" srcId="{DC19D03C-9DB0-46D7-931F-ED0047D11209}" destId="{063A27E7-2DFC-4565-9B72-3FA155F06088}" srcOrd="0" destOrd="0" presId="urn:microsoft.com/office/officeart/2018/2/layout/IconVerticalSolidList"/>
    <dgm:cxn modelId="{06DDDD53-829E-4C38-8B2C-A4FF74D9BC58}" type="presParOf" srcId="{063A27E7-2DFC-4565-9B72-3FA155F06088}" destId="{623C2726-9F68-4683-897C-C26B372DA8ED}" srcOrd="0" destOrd="0" presId="urn:microsoft.com/office/officeart/2018/2/layout/IconVerticalSolidList"/>
    <dgm:cxn modelId="{8E77DA61-0296-4437-A5D8-60056103A8BF}" type="presParOf" srcId="{063A27E7-2DFC-4565-9B72-3FA155F06088}" destId="{C358282E-C2FC-4EB8-9A20-B31E0D12D93C}" srcOrd="1" destOrd="0" presId="urn:microsoft.com/office/officeart/2018/2/layout/IconVerticalSolidList"/>
    <dgm:cxn modelId="{C390FD3F-10CD-4C96-927E-DFAF78485CCF}" type="presParOf" srcId="{063A27E7-2DFC-4565-9B72-3FA155F06088}" destId="{EADCA56E-8C13-4C8B-A8EF-8DB59E12239F}" srcOrd="2" destOrd="0" presId="urn:microsoft.com/office/officeart/2018/2/layout/IconVerticalSolidList"/>
    <dgm:cxn modelId="{91B4FC25-AF75-4EC3-B206-97EBC63BB1E8}" type="presParOf" srcId="{063A27E7-2DFC-4565-9B72-3FA155F06088}" destId="{B6E0977B-B98F-432B-82E5-0D41D79C99C9}" srcOrd="3" destOrd="0" presId="urn:microsoft.com/office/officeart/2018/2/layout/IconVerticalSolidList"/>
    <dgm:cxn modelId="{FEE0709F-7C37-4310-8138-2FE0A89CBEDD}" type="presParOf" srcId="{DC19D03C-9DB0-46D7-931F-ED0047D11209}" destId="{94D5A578-B76D-49CB-8310-2DDFC811E9F4}" srcOrd="1" destOrd="0" presId="urn:microsoft.com/office/officeart/2018/2/layout/IconVerticalSolidList"/>
    <dgm:cxn modelId="{31E5A5D0-B61D-4480-8FEF-3C46F6C1D3B8}" type="presParOf" srcId="{DC19D03C-9DB0-46D7-931F-ED0047D11209}" destId="{25228508-9BA3-4AF6-B592-4A93FAB7379F}" srcOrd="2" destOrd="0" presId="urn:microsoft.com/office/officeart/2018/2/layout/IconVerticalSolidList"/>
    <dgm:cxn modelId="{502015F6-F47F-449D-BFDF-CB52D288FF30}" type="presParOf" srcId="{25228508-9BA3-4AF6-B592-4A93FAB7379F}" destId="{03840D81-7D8D-48F4-A342-7C6AAA37551F}" srcOrd="0" destOrd="0" presId="urn:microsoft.com/office/officeart/2018/2/layout/IconVerticalSolidList"/>
    <dgm:cxn modelId="{9A9CF025-331D-4802-8C5E-F94112D92D5E}" type="presParOf" srcId="{25228508-9BA3-4AF6-B592-4A93FAB7379F}" destId="{80E6F824-330D-429D-92A9-26FD842B0165}" srcOrd="1" destOrd="0" presId="urn:microsoft.com/office/officeart/2018/2/layout/IconVerticalSolidList"/>
    <dgm:cxn modelId="{1BEB8444-80D9-4691-B5BB-799B724DCABF}" type="presParOf" srcId="{25228508-9BA3-4AF6-B592-4A93FAB7379F}" destId="{1728865D-F92D-4B6E-B7C4-A70E604E3714}" srcOrd="2" destOrd="0" presId="urn:microsoft.com/office/officeart/2018/2/layout/IconVerticalSolidList"/>
    <dgm:cxn modelId="{7E42C1E4-AF95-40E5-8356-950A60644A5F}" type="presParOf" srcId="{25228508-9BA3-4AF6-B592-4A93FAB7379F}" destId="{10F494F5-5A84-4FF5-A20C-AE14A468CE65}" srcOrd="3" destOrd="0" presId="urn:microsoft.com/office/officeart/2018/2/layout/IconVerticalSolidList"/>
    <dgm:cxn modelId="{6DB746B2-EEC4-4E92-A435-EE8DBEAA4A7F}" type="presParOf" srcId="{DC19D03C-9DB0-46D7-931F-ED0047D11209}" destId="{4910A469-8587-4740-BF69-D1F9033385EA}" srcOrd="3" destOrd="0" presId="urn:microsoft.com/office/officeart/2018/2/layout/IconVerticalSolidList"/>
    <dgm:cxn modelId="{A772F4AB-5507-4B77-AB75-169E99ED1D62}" type="presParOf" srcId="{DC19D03C-9DB0-46D7-931F-ED0047D11209}" destId="{39F49C45-96EF-4C6B-84F0-0845C46BDB01}" srcOrd="4" destOrd="0" presId="urn:microsoft.com/office/officeart/2018/2/layout/IconVerticalSolidList"/>
    <dgm:cxn modelId="{05E4A22C-7E5E-47D0-BA84-3A1EE7DD81A4}" type="presParOf" srcId="{39F49C45-96EF-4C6B-84F0-0845C46BDB01}" destId="{97DEA2D6-30F5-42B6-AEE9-D3A1CD928C29}" srcOrd="0" destOrd="0" presId="urn:microsoft.com/office/officeart/2018/2/layout/IconVerticalSolidList"/>
    <dgm:cxn modelId="{28F4CCCF-863C-4A47-BE9E-CC90375896B5}" type="presParOf" srcId="{39F49C45-96EF-4C6B-84F0-0845C46BDB01}" destId="{CEB29BCC-1B2C-4142-B0B5-ABCDFD89BF2D}" srcOrd="1" destOrd="0" presId="urn:microsoft.com/office/officeart/2018/2/layout/IconVerticalSolidList"/>
    <dgm:cxn modelId="{1BE8FCE7-0E97-4963-86B7-8E418DEF95D0}" type="presParOf" srcId="{39F49C45-96EF-4C6B-84F0-0845C46BDB01}" destId="{4EDC1238-AEA3-45B3-9951-79BDA42B8A98}" srcOrd="2" destOrd="0" presId="urn:microsoft.com/office/officeart/2018/2/layout/IconVerticalSolidList"/>
    <dgm:cxn modelId="{03FF6F46-4891-4893-B4DE-B8A76140B9E0}" type="presParOf" srcId="{39F49C45-96EF-4C6B-84F0-0845C46BDB01}" destId="{CC2170A4-D187-401B-A109-4EF625F186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AC391A-0B5E-4B60-8568-351EE15B65B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7EF5740-C262-4D62-9177-2BCC1008EE41}">
      <dgm:prSet/>
      <dgm:spPr/>
      <dgm:t>
        <a:bodyPr/>
        <a:lstStyle/>
        <a:p>
          <a:r>
            <a:rPr lang="en-US"/>
            <a:t>1. Cursing and use of obscenities</a:t>
          </a:r>
        </a:p>
      </dgm:t>
    </dgm:pt>
    <dgm:pt modelId="{4225D441-95B0-45F6-B4AE-0A8C223C3D1B}" type="parTrans" cxnId="{1616A38F-F04F-4DB8-B72B-7295BF4563A9}">
      <dgm:prSet/>
      <dgm:spPr/>
      <dgm:t>
        <a:bodyPr/>
        <a:lstStyle/>
        <a:p>
          <a:endParaRPr lang="en-US"/>
        </a:p>
      </dgm:t>
    </dgm:pt>
    <dgm:pt modelId="{45AAFA9A-F19B-4F7F-BF01-3668F6DF3936}" type="sibTrans" cxnId="{1616A38F-F04F-4DB8-B72B-7295BF4563A9}">
      <dgm:prSet/>
      <dgm:spPr/>
      <dgm:t>
        <a:bodyPr/>
        <a:lstStyle/>
        <a:p>
          <a:endParaRPr lang="en-US"/>
        </a:p>
      </dgm:t>
    </dgm:pt>
    <dgm:pt modelId="{A096E3C7-99CA-45D7-93D1-D754584B0B71}">
      <dgm:prSet/>
      <dgm:spPr/>
      <dgm:t>
        <a:bodyPr/>
        <a:lstStyle/>
        <a:p>
          <a:r>
            <a:rPr lang="en-US"/>
            <a:t>2. Disrupting or threatening to disrupt school or office operations</a:t>
          </a:r>
        </a:p>
      </dgm:t>
    </dgm:pt>
    <dgm:pt modelId="{67CA5C7E-FAE8-4349-BEF1-49F4891E2C0C}" type="parTrans" cxnId="{23294A76-15B9-4F5D-8739-2143BC1810EE}">
      <dgm:prSet/>
      <dgm:spPr/>
      <dgm:t>
        <a:bodyPr/>
        <a:lstStyle/>
        <a:p>
          <a:endParaRPr lang="en-US"/>
        </a:p>
      </dgm:t>
    </dgm:pt>
    <dgm:pt modelId="{9095F029-818B-4937-804F-9B8A7EB66BCF}" type="sibTrans" cxnId="{23294A76-15B9-4F5D-8739-2143BC1810EE}">
      <dgm:prSet/>
      <dgm:spPr/>
      <dgm:t>
        <a:bodyPr/>
        <a:lstStyle/>
        <a:p>
          <a:endParaRPr lang="en-US"/>
        </a:p>
      </dgm:t>
    </dgm:pt>
    <dgm:pt modelId="{2A9A826B-B83E-4500-80F6-B5BC1092F703}">
      <dgm:prSet/>
      <dgm:spPr/>
      <dgm:t>
        <a:bodyPr/>
        <a:lstStyle/>
        <a:p>
          <a:r>
            <a:rPr lang="en-US"/>
            <a:t>3. Acting in an unsafe manner that could threaten the health or safety of others</a:t>
          </a:r>
        </a:p>
      </dgm:t>
    </dgm:pt>
    <dgm:pt modelId="{BFAD3235-6DE1-4104-BBBF-8969EDF8F0D7}" type="parTrans" cxnId="{D082CDC6-D5CD-4E81-9080-78B2C9C71463}">
      <dgm:prSet/>
      <dgm:spPr/>
      <dgm:t>
        <a:bodyPr/>
        <a:lstStyle/>
        <a:p>
          <a:endParaRPr lang="en-US"/>
        </a:p>
      </dgm:t>
    </dgm:pt>
    <dgm:pt modelId="{4886DBEC-68BC-43D2-A351-8F2EABF5B012}" type="sibTrans" cxnId="{D082CDC6-D5CD-4E81-9080-78B2C9C71463}">
      <dgm:prSet/>
      <dgm:spPr/>
      <dgm:t>
        <a:bodyPr/>
        <a:lstStyle/>
        <a:p>
          <a:endParaRPr lang="en-US"/>
        </a:p>
      </dgm:t>
    </dgm:pt>
    <dgm:pt modelId="{E55CAE31-1277-4A0C-8B8E-44B14AA25A45}">
      <dgm:prSet/>
      <dgm:spPr/>
      <dgm:t>
        <a:bodyPr/>
        <a:lstStyle/>
        <a:p>
          <a:r>
            <a:rPr lang="en-US"/>
            <a:t>4. Verbal or written statements or gestures indicating intent to harm an individual or property</a:t>
          </a:r>
        </a:p>
      </dgm:t>
    </dgm:pt>
    <dgm:pt modelId="{2AFB32FD-A825-4AC3-8A32-AAB1DE3FD249}" type="parTrans" cxnId="{1CB478FC-C69C-470A-9729-E061604387FD}">
      <dgm:prSet/>
      <dgm:spPr/>
      <dgm:t>
        <a:bodyPr/>
        <a:lstStyle/>
        <a:p>
          <a:endParaRPr lang="en-US"/>
        </a:p>
      </dgm:t>
    </dgm:pt>
    <dgm:pt modelId="{F401197C-F5B5-4B52-BAC7-C813501A5EA0}" type="sibTrans" cxnId="{1CB478FC-C69C-470A-9729-E061604387FD}">
      <dgm:prSet/>
      <dgm:spPr/>
      <dgm:t>
        <a:bodyPr/>
        <a:lstStyle/>
        <a:p>
          <a:endParaRPr lang="en-US"/>
        </a:p>
      </dgm:t>
    </dgm:pt>
    <dgm:pt modelId="{FE660DB3-B546-4D5F-8109-E1B2B40A6D2E}">
      <dgm:prSet/>
      <dgm:spPr/>
      <dgm:t>
        <a:bodyPr/>
        <a:lstStyle/>
        <a:p>
          <a:r>
            <a:rPr lang="en-US"/>
            <a:t>5. Physical attacks intended to harm an individual or substantially damage property</a:t>
          </a:r>
        </a:p>
      </dgm:t>
    </dgm:pt>
    <dgm:pt modelId="{6EBF7BAD-FE47-4513-B593-1A1C0D8EE9BE}" type="parTrans" cxnId="{AC4D6A29-95EF-4236-B2B5-4A881CDD7493}">
      <dgm:prSet/>
      <dgm:spPr/>
      <dgm:t>
        <a:bodyPr/>
        <a:lstStyle/>
        <a:p>
          <a:endParaRPr lang="en-US"/>
        </a:p>
      </dgm:t>
    </dgm:pt>
    <dgm:pt modelId="{6A7A0336-B6A5-4118-B2B2-5C31C62BD137}" type="sibTrans" cxnId="{AC4D6A29-95EF-4236-B2B5-4A881CDD7493}">
      <dgm:prSet/>
      <dgm:spPr/>
      <dgm:t>
        <a:bodyPr/>
        <a:lstStyle/>
        <a:p>
          <a:endParaRPr lang="en-US"/>
        </a:p>
      </dgm:t>
    </dgm:pt>
    <dgm:pt modelId="{2AC9376C-4944-4252-A9B8-63328D314BA4}" type="pres">
      <dgm:prSet presAssocID="{74AC391A-0B5E-4B60-8568-351EE15B65B0}" presName="diagram" presStyleCnt="0">
        <dgm:presLayoutVars>
          <dgm:dir/>
          <dgm:resizeHandles val="exact"/>
        </dgm:presLayoutVars>
      </dgm:prSet>
      <dgm:spPr/>
    </dgm:pt>
    <dgm:pt modelId="{140DC7E3-D13F-4867-90DD-C69A2C6B374F}" type="pres">
      <dgm:prSet presAssocID="{67EF5740-C262-4D62-9177-2BCC1008EE41}" presName="node" presStyleLbl="node1" presStyleIdx="0" presStyleCnt="5">
        <dgm:presLayoutVars>
          <dgm:bulletEnabled val="1"/>
        </dgm:presLayoutVars>
      </dgm:prSet>
      <dgm:spPr/>
    </dgm:pt>
    <dgm:pt modelId="{1D9FBA6D-1942-4C40-B190-89D3675916F6}" type="pres">
      <dgm:prSet presAssocID="{45AAFA9A-F19B-4F7F-BF01-3668F6DF3936}" presName="sibTrans" presStyleCnt="0"/>
      <dgm:spPr/>
    </dgm:pt>
    <dgm:pt modelId="{C6B663A9-68A7-4569-A47B-5AA1D7887635}" type="pres">
      <dgm:prSet presAssocID="{A096E3C7-99CA-45D7-93D1-D754584B0B71}" presName="node" presStyleLbl="node1" presStyleIdx="1" presStyleCnt="5">
        <dgm:presLayoutVars>
          <dgm:bulletEnabled val="1"/>
        </dgm:presLayoutVars>
      </dgm:prSet>
      <dgm:spPr/>
    </dgm:pt>
    <dgm:pt modelId="{799C22C8-7B6A-4EFF-A36D-E0CBA3741C55}" type="pres">
      <dgm:prSet presAssocID="{9095F029-818B-4937-804F-9B8A7EB66BCF}" presName="sibTrans" presStyleCnt="0"/>
      <dgm:spPr/>
    </dgm:pt>
    <dgm:pt modelId="{98ED2AB0-16AD-4602-B11D-0688F2A0255D}" type="pres">
      <dgm:prSet presAssocID="{2A9A826B-B83E-4500-80F6-B5BC1092F703}" presName="node" presStyleLbl="node1" presStyleIdx="2" presStyleCnt="5">
        <dgm:presLayoutVars>
          <dgm:bulletEnabled val="1"/>
        </dgm:presLayoutVars>
      </dgm:prSet>
      <dgm:spPr/>
    </dgm:pt>
    <dgm:pt modelId="{6C77C63A-F64C-438E-9D1C-B247715BCDDB}" type="pres">
      <dgm:prSet presAssocID="{4886DBEC-68BC-43D2-A351-8F2EABF5B012}" presName="sibTrans" presStyleCnt="0"/>
      <dgm:spPr/>
    </dgm:pt>
    <dgm:pt modelId="{4CA28BB8-DD4E-4933-AC5F-15BCAE0B3A6D}" type="pres">
      <dgm:prSet presAssocID="{E55CAE31-1277-4A0C-8B8E-44B14AA25A45}" presName="node" presStyleLbl="node1" presStyleIdx="3" presStyleCnt="5">
        <dgm:presLayoutVars>
          <dgm:bulletEnabled val="1"/>
        </dgm:presLayoutVars>
      </dgm:prSet>
      <dgm:spPr/>
    </dgm:pt>
    <dgm:pt modelId="{633BB3D2-1B73-4BD6-9584-FC3C310716CC}" type="pres">
      <dgm:prSet presAssocID="{F401197C-F5B5-4B52-BAC7-C813501A5EA0}" presName="sibTrans" presStyleCnt="0"/>
      <dgm:spPr/>
    </dgm:pt>
    <dgm:pt modelId="{B5E163FA-FE52-46C2-A4CC-12F100FE610A}" type="pres">
      <dgm:prSet presAssocID="{FE660DB3-B546-4D5F-8109-E1B2B40A6D2E}" presName="node" presStyleLbl="node1" presStyleIdx="4" presStyleCnt="5">
        <dgm:presLayoutVars>
          <dgm:bulletEnabled val="1"/>
        </dgm:presLayoutVars>
      </dgm:prSet>
      <dgm:spPr/>
    </dgm:pt>
  </dgm:ptLst>
  <dgm:cxnLst>
    <dgm:cxn modelId="{D3CEBD05-92A5-4E9B-A930-85A76490187D}" type="presOf" srcId="{E55CAE31-1277-4A0C-8B8E-44B14AA25A45}" destId="{4CA28BB8-DD4E-4933-AC5F-15BCAE0B3A6D}" srcOrd="0" destOrd="0" presId="urn:microsoft.com/office/officeart/2005/8/layout/default"/>
    <dgm:cxn modelId="{8355C621-C97A-48DD-ACA6-961E6A80CFCA}" type="presOf" srcId="{74AC391A-0B5E-4B60-8568-351EE15B65B0}" destId="{2AC9376C-4944-4252-A9B8-63328D314BA4}" srcOrd="0" destOrd="0" presId="urn:microsoft.com/office/officeart/2005/8/layout/default"/>
    <dgm:cxn modelId="{AC4D6A29-95EF-4236-B2B5-4A881CDD7493}" srcId="{74AC391A-0B5E-4B60-8568-351EE15B65B0}" destId="{FE660DB3-B546-4D5F-8109-E1B2B40A6D2E}" srcOrd="4" destOrd="0" parTransId="{6EBF7BAD-FE47-4513-B593-1A1C0D8EE9BE}" sibTransId="{6A7A0336-B6A5-4118-B2B2-5C31C62BD137}"/>
    <dgm:cxn modelId="{23294A76-15B9-4F5D-8739-2143BC1810EE}" srcId="{74AC391A-0B5E-4B60-8568-351EE15B65B0}" destId="{A096E3C7-99CA-45D7-93D1-D754584B0B71}" srcOrd="1" destOrd="0" parTransId="{67CA5C7E-FAE8-4349-BEF1-49F4891E2C0C}" sibTransId="{9095F029-818B-4937-804F-9B8A7EB66BCF}"/>
    <dgm:cxn modelId="{6925D97B-38ED-413E-95E0-CA904453107C}" type="presOf" srcId="{FE660DB3-B546-4D5F-8109-E1B2B40A6D2E}" destId="{B5E163FA-FE52-46C2-A4CC-12F100FE610A}" srcOrd="0" destOrd="0" presId="urn:microsoft.com/office/officeart/2005/8/layout/default"/>
    <dgm:cxn modelId="{DF61857C-F309-438D-B8CF-04C1144F96FC}" type="presOf" srcId="{2A9A826B-B83E-4500-80F6-B5BC1092F703}" destId="{98ED2AB0-16AD-4602-B11D-0688F2A0255D}" srcOrd="0" destOrd="0" presId="urn:microsoft.com/office/officeart/2005/8/layout/default"/>
    <dgm:cxn modelId="{712C8E88-00E2-46B7-8F98-0177C786AE2C}" type="presOf" srcId="{67EF5740-C262-4D62-9177-2BCC1008EE41}" destId="{140DC7E3-D13F-4867-90DD-C69A2C6B374F}" srcOrd="0" destOrd="0" presId="urn:microsoft.com/office/officeart/2005/8/layout/default"/>
    <dgm:cxn modelId="{1616A38F-F04F-4DB8-B72B-7295BF4563A9}" srcId="{74AC391A-0B5E-4B60-8568-351EE15B65B0}" destId="{67EF5740-C262-4D62-9177-2BCC1008EE41}" srcOrd="0" destOrd="0" parTransId="{4225D441-95B0-45F6-B4AE-0A8C223C3D1B}" sibTransId="{45AAFA9A-F19B-4F7F-BF01-3668F6DF3936}"/>
    <dgm:cxn modelId="{D082CDC6-D5CD-4E81-9080-78B2C9C71463}" srcId="{74AC391A-0B5E-4B60-8568-351EE15B65B0}" destId="{2A9A826B-B83E-4500-80F6-B5BC1092F703}" srcOrd="2" destOrd="0" parTransId="{BFAD3235-6DE1-4104-BBBF-8969EDF8F0D7}" sibTransId="{4886DBEC-68BC-43D2-A351-8F2EABF5B012}"/>
    <dgm:cxn modelId="{1CB478FC-C69C-470A-9729-E061604387FD}" srcId="{74AC391A-0B5E-4B60-8568-351EE15B65B0}" destId="{E55CAE31-1277-4A0C-8B8E-44B14AA25A45}" srcOrd="3" destOrd="0" parTransId="{2AFB32FD-A825-4AC3-8A32-AAB1DE3FD249}" sibTransId="{F401197C-F5B5-4B52-BAC7-C813501A5EA0}"/>
    <dgm:cxn modelId="{2984C9FC-EC14-458D-A5EB-2091D3A0F664}" type="presOf" srcId="{A096E3C7-99CA-45D7-93D1-D754584B0B71}" destId="{C6B663A9-68A7-4569-A47B-5AA1D7887635}" srcOrd="0" destOrd="0" presId="urn:microsoft.com/office/officeart/2005/8/layout/default"/>
    <dgm:cxn modelId="{3AEFB107-F6CE-4AD3-867E-414903D3DAA5}" type="presParOf" srcId="{2AC9376C-4944-4252-A9B8-63328D314BA4}" destId="{140DC7E3-D13F-4867-90DD-C69A2C6B374F}" srcOrd="0" destOrd="0" presId="urn:microsoft.com/office/officeart/2005/8/layout/default"/>
    <dgm:cxn modelId="{1F4C77CC-DD97-4232-A6C4-5B4DCEFDABF6}" type="presParOf" srcId="{2AC9376C-4944-4252-A9B8-63328D314BA4}" destId="{1D9FBA6D-1942-4C40-B190-89D3675916F6}" srcOrd="1" destOrd="0" presId="urn:microsoft.com/office/officeart/2005/8/layout/default"/>
    <dgm:cxn modelId="{04EDB7CB-09D4-403B-A69F-E3289691FF90}" type="presParOf" srcId="{2AC9376C-4944-4252-A9B8-63328D314BA4}" destId="{C6B663A9-68A7-4569-A47B-5AA1D7887635}" srcOrd="2" destOrd="0" presId="urn:microsoft.com/office/officeart/2005/8/layout/default"/>
    <dgm:cxn modelId="{7736D0ED-40CE-4CDB-BABB-BDA81379B175}" type="presParOf" srcId="{2AC9376C-4944-4252-A9B8-63328D314BA4}" destId="{799C22C8-7B6A-4EFF-A36D-E0CBA3741C55}" srcOrd="3" destOrd="0" presId="urn:microsoft.com/office/officeart/2005/8/layout/default"/>
    <dgm:cxn modelId="{0125237E-32AB-4BC9-ABD2-146EF9991082}" type="presParOf" srcId="{2AC9376C-4944-4252-A9B8-63328D314BA4}" destId="{98ED2AB0-16AD-4602-B11D-0688F2A0255D}" srcOrd="4" destOrd="0" presId="urn:microsoft.com/office/officeart/2005/8/layout/default"/>
    <dgm:cxn modelId="{C8F32AA0-5A84-4B04-BCD8-D4953B8587D2}" type="presParOf" srcId="{2AC9376C-4944-4252-A9B8-63328D314BA4}" destId="{6C77C63A-F64C-438E-9D1C-B247715BCDDB}" srcOrd="5" destOrd="0" presId="urn:microsoft.com/office/officeart/2005/8/layout/default"/>
    <dgm:cxn modelId="{565290C3-787D-48DD-82B6-DCD202B972C2}" type="presParOf" srcId="{2AC9376C-4944-4252-A9B8-63328D314BA4}" destId="{4CA28BB8-DD4E-4933-AC5F-15BCAE0B3A6D}" srcOrd="6" destOrd="0" presId="urn:microsoft.com/office/officeart/2005/8/layout/default"/>
    <dgm:cxn modelId="{DDA966E0-6F3D-497C-B9D5-1ED36A5AD769}" type="presParOf" srcId="{2AC9376C-4944-4252-A9B8-63328D314BA4}" destId="{633BB3D2-1B73-4BD6-9584-FC3C310716CC}" srcOrd="7" destOrd="0" presId="urn:microsoft.com/office/officeart/2005/8/layout/default"/>
    <dgm:cxn modelId="{8FF0BE3B-0046-48D1-9924-4BF8AB5EF8AE}" type="presParOf" srcId="{2AC9376C-4944-4252-A9B8-63328D314BA4}" destId="{B5E163FA-FE52-46C2-A4CC-12F100FE610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C2726-9F68-4683-897C-C26B372DA8ED}">
      <dsp:nvSpPr>
        <dsp:cNvPr id="0" name=""/>
        <dsp:cNvSpPr/>
      </dsp:nvSpPr>
      <dsp:spPr>
        <a:xfrm>
          <a:off x="0" y="0"/>
          <a:ext cx="10515600" cy="10736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58282E-C2FC-4EB8-9A20-B31E0D12D93C}">
      <dsp:nvSpPr>
        <dsp:cNvPr id="0" name=""/>
        <dsp:cNvSpPr/>
      </dsp:nvSpPr>
      <dsp:spPr>
        <a:xfrm>
          <a:off x="324783" y="242033"/>
          <a:ext cx="590515" cy="590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E0977B-B98F-432B-82E5-0D41D79C99C9}">
      <dsp:nvSpPr>
        <dsp:cNvPr id="0" name=""/>
        <dsp:cNvSpPr/>
      </dsp:nvSpPr>
      <dsp:spPr>
        <a:xfrm>
          <a:off x="1240083" y="458"/>
          <a:ext cx="9275516" cy="1073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30" tIns="113630" rIns="113630" bIns="113630" numCol="1" spcCol="1270" anchor="ctr" anchorCtr="0">
          <a:noAutofit/>
        </a:bodyPr>
        <a:lstStyle/>
        <a:p>
          <a:pPr marL="0" lvl="0" indent="0" algn="l" defTabSz="933450">
            <a:lnSpc>
              <a:spcPct val="100000"/>
            </a:lnSpc>
            <a:spcBef>
              <a:spcPct val="0"/>
            </a:spcBef>
            <a:spcAft>
              <a:spcPct val="35000"/>
            </a:spcAft>
            <a:buNone/>
          </a:pPr>
          <a:r>
            <a:rPr lang="en-US" sz="2100" kern="1200"/>
            <a:t>District employees shall be courteous and helpful in interacting and responding to parents, visitors, and members of the public  </a:t>
          </a:r>
        </a:p>
      </dsp:txBody>
      <dsp:txXfrm>
        <a:off x="1240083" y="458"/>
        <a:ext cx="9275516" cy="1073665"/>
      </dsp:txXfrm>
    </dsp:sp>
    <dsp:sp modelId="{03840D81-7D8D-48F4-A342-7C6AAA37551F}">
      <dsp:nvSpPr>
        <dsp:cNvPr id="0" name=""/>
        <dsp:cNvSpPr/>
      </dsp:nvSpPr>
      <dsp:spPr>
        <a:xfrm>
          <a:off x="0" y="1342540"/>
          <a:ext cx="10515600" cy="10736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E6F824-330D-429D-92A9-26FD842B0165}">
      <dsp:nvSpPr>
        <dsp:cNvPr id="0" name=""/>
        <dsp:cNvSpPr/>
      </dsp:nvSpPr>
      <dsp:spPr>
        <a:xfrm>
          <a:off x="324783" y="1584115"/>
          <a:ext cx="590515" cy="590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494F5-5A84-4FF5-A20C-AE14A468CE65}">
      <dsp:nvSpPr>
        <dsp:cNvPr id="0" name=""/>
        <dsp:cNvSpPr/>
      </dsp:nvSpPr>
      <dsp:spPr>
        <a:xfrm>
          <a:off x="1240083" y="1342540"/>
          <a:ext cx="9275516" cy="1073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30" tIns="113630" rIns="113630" bIns="113630" numCol="1" spcCol="1270" anchor="ctr" anchorCtr="0">
          <a:noAutofit/>
        </a:bodyPr>
        <a:lstStyle/>
        <a:p>
          <a:pPr marL="0" lvl="0" indent="0" algn="l" defTabSz="933450">
            <a:lnSpc>
              <a:spcPct val="100000"/>
            </a:lnSpc>
            <a:spcBef>
              <a:spcPct val="0"/>
            </a:spcBef>
            <a:spcAft>
              <a:spcPct val="35000"/>
            </a:spcAft>
            <a:buNone/>
          </a:pPr>
          <a:r>
            <a:rPr lang="en-US" sz="2100" kern="1200"/>
            <a:t>In turn, individuals who come onto district property or contact school employees for school or district business are expected to behave accordingly  </a:t>
          </a:r>
        </a:p>
      </dsp:txBody>
      <dsp:txXfrm>
        <a:off x="1240083" y="1342540"/>
        <a:ext cx="9275516" cy="1073665"/>
      </dsp:txXfrm>
    </dsp:sp>
    <dsp:sp modelId="{97DEA2D6-30F5-42B6-AEE9-D3A1CD928C29}">
      <dsp:nvSpPr>
        <dsp:cNvPr id="0" name=""/>
        <dsp:cNvSpPr/>
      </dsp:nvSpPr>
      <dsp:spPr>
        <a:xfrm>
          <a:off x="0" y="2684621"/>
          <a:ext cx="10515600" cy="10736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29BCC-1B2C-4142-B0B5-ABCDFD89BF2D}">
      <dsp:nvSpPr>
        <dsp:cNvPr id="0" name=""/>
        <dsp:cNvSpPr/>
      </dsp:nvSpPr>
      <dsp:spPr>
        <a:xfrm>
          <a:off x="324783" y="2926196"/>
          <a:ext cx="590515" cy="590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170A4-D187-401B-A109-4EF625F18601}">
      <dsp:nvSpPr>
        <dsp:cNvPr id="0" name=""/>
        <dsp:cNvSpPr/>
      </dsp:nvSpPr>
      <dsp:spPr>
        <a:xfrm>
          <a:off x="1240083" y="2684621"/>
          <a:ext cx="9275516" cy="1073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30" tIns="113630" rIns="113630" bIns="113630" numCol="1" spcCol="1270" anchor="ctr" anchorCtr="0">
          <a:noAutofit/>
        </a:bodyPr>
        <a:lstStyle/>
        <a:p>
          <a:pPr marL="0" lvl="0" indent="0" algn="l" defTabSz="933450">
            <a:lnSpc>
              <a:spcPct val="100000"/>
            </a:lnSpc>
            <a:spcBef>
              <a:spcPct val="0"/>
            </a:spcBef>
            <a:spcAft>
              <a:spcPct val="35000"/>
            </a:spcAft>
            <a:buNone/>
          </a:pPr>
          <a:r>
            <a:rPr lang="en-US" sz="2100" kern="1200"/>
            <a:t>Persons coming onto district property shall be under the jurisdiction of the site administrator or designee</a:t>
          </a:r>
        </a:p>
      </dsp:txBody>
      <dsp:txXfrm>
        <a:off x="1240083" y="2684621"/>
        <a:ext cx="9275516" cy="1073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DC7E3-D13F-4867-90DD-C69A2C6B374F}">
      <dsp:nvSpPr>
        <dsp:cNvPr id="0" name=""/>
        <dsp:cNvSpPr/>
      </dsp:nvSpPr>
      <dsp:spPr>
        <a:xfrm>
          <a:off x="307345" y="1546"/>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1. Cursing and use of obscenities</a:t>
          </a:r>
        </a:p>
      </dsp:txBody>
      <dsp:txXfrm>
        <a:off x="307345" y="1546"/>
        <a:ext cx="3222855" cy="1933713"/>
      </dsp:txXfrm>
    </dsp:sp>
    <dsp:sp modelId="{C6B663A9-68A7-4569-A47B-5AA1D7887635}">
      <dsp:nvSpPr>
        <dsp:cNvPr id="0" name=""/>
        <dsp:cNvSpPr/>
      </dsp:nvSpPr>
      <dsp:spPr>
        <a:xfrm>
          <a:off x="3852486" y="1546"/>
          <a:ext cx="3222855" cy="19337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2. Disrupting or threatening to disrupt school or office operations</a:t>
          </a:r>
        </a:p>
      </dsp:txBody>
      <dsp:txXfrm>
        <a:off x="3852486" y="1546"/>
        <a:ext cx="3222855" cy="1933713"/>
      </dsp:txXfrm>
    </dsp:sp>
    <dsp:sp modelId="{98ED2AB0-16AD-4602-B11D-0688F2A0255D}">
      <dsp:nvSpPr>
        <dsp:cNvPr id="0" name=""/>
        <dsp:cNvSpPr/>
      </dsp:nvSpPr>
      <dsp:spPr>
        <a:xfrm>
          <a:off x="7397627" y="1546"/>
          <a:ext cx="3222855" cy="19337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3. Acting in an unsafe manner that could threaten the health or safety of others</a:t>
          </a:r>
        </a:p>
      </dsp:txBody>
      <dsp:txXfrm>
        <a:off x="7397627" y="1546"/>
        <a:ext cx="3222855" cy="1933713"/>
      </dsp:txXfrm>
    </dsp:sp>
    <dsp:sp modelId="{4CA28BB8-DD4E-4933-AC5F-15BCAE0B3A6D}">
      <dsp:nvSpPr>
        <dsp:cNvPr id="0" name=""/>
        <dsp:cNvSpPr/>
      </dsp:nvSpPr>
      <dsp:spPr>
        <a:xfrm>
          <a:off x="2079915" y="2257545"/>
          <a:ext cx="3222855" cy="19337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4. Verbal or written statements or gestures indicating intent to harm an individual or property</a:t>
          </a:r>
        </a:p>
      </dsp:txBody>
      <dsp:txXfrm>
        <a:off x="2079915" y="2257545"/>
        <a:ext cx="3222855" cy="1933713"/>
      </dsp:txXfrm>
    </dsp:sp>
    <dsp:sp modelId="{B5E163FA-FE52-46C2-A4CC-12F100FE610A}">
      <dsp:nvSpPr>
        <dsp:cNvPr id="0" name=""/>
        <dsp:cNvSpPr/>
      </dsp:nvSpPr>
      <dsp:spPr>
        <a:xfrm>
          <a:off x="5625057" y="2257545"/>
          <a:ext cx="3222855" cy="19337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5. Physical attacks intended to harm an individual or substantially damage property</a:t>
          </a:r>
        </a:p>
      </dsp:txBody>
      <dsp:txXfrm>
        <a:off x="5625057" y="2257545"/>
        <a:ext cx="3222855" cy="19337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72B8B-639A-49FF-A1F3-CCFF4EB3E987}"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781810-3F1F-46B2-ADDC-686AB643D728}" type="slidenum">
              <a:rPr lang="en-US" smtClean="0"/>
              <a:t>‹#›</a:t>
            </a:fld>
            <a:endParaRPr lang="en-US"/>
          </a:p>
        </p:txBody>
      </p:sp>
    </p:spTree>
    <p:extLst>
      <p:ext uri="{BB962C8B-B14F-4D97-AF65-F5344CB8AC3E}">
        <p14:creationId xmlns:p14="http://schemas.microsoft.com/office/powerpoint/2010/main" val="124381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has become more evident during the Covid-19 pandemic.  </a:t>
            </a:r>
          </a:p>
        </p:txBody>
      </p:sp>
      <p:sp>
        <p:nvSpPr>
          <p:cNvPr id="4" name="Slide Number Placeholder 3"/>
          <p:cNvSpPr>
            <a:spLocks noGrp="1"/>
          </p:cNvSpPr>
          <p:nvPr>
            <p:ph type="sldNum" sz="quarter" idx="5"/>
          </p:nvPr>
        </p:nvSpPr>
        <p:spPr/>
        <p:txBody>
          <a:bodyPr/>
          <a:lstStyle/>
          <a:p>
            <a:fld id="{84781810-3F1F-46B2-ADDC-686AB643D728}" type="slidenum">
              <a:rPr lang="en-US" smtClean="0"/>
              <a:t>3</a:t>
            </a:fld>
            <a:endParaRPr lang="en-US"/>
          </a:p>
        </p:txBody>
      </p:sp>
    </p:spTree>
    <p:extLst>
      <p:ext uri="{BB962C8B-B14F-4D97-AF65-F5344CB8AC3E}">
        <p14:creationId xmlns:p14="http://schemas.microsoft.com/office/powerpoint/2010/main" val="1596116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1/19/2022</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1/19/2022</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1/19/2022</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1/19/2022</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1/19/2022</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1/19/2022</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1/19/2022</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ichelle.Malicote@education.ky.gov" TargetMode="External"/><Relationship Id="rId2" Type="http://schemas.openxmlformats.org/officeDocument/2006/relationships/hyperlink" Target="mailto:Angela.Mcdonald@education.ky.gov"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pps.legislature.ky.gov/law/statutes/statute.aspx?id=44509"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apps.legislature.ky.gov/law/statutes/statute.aspx?id=44509"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615440" y="553403"/>
            <a:ext cx="9144000" cy="2387600"/>
          </a:xfrm>
        </p:spPr>
        <p:txBody>
          <a:bodyPr/>
          <a:lstStyle/>
          <a:p>
            <a:pPr algn="r"/>
            <a:r>
              <a:rPr lang="en-US"/>
              <a:t>Safe, Harassment-Free Schools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64640" y="3165158"/>
            <a:ext cx="9144000" cy="1655762"/>
          </a:xfrm>
        </p:spPr>
        <p:txBody>
          <a:bodyPr vert="horz" lIns="91440" tIns="45720" rIns="91440" bIns="45720" rtlCol="0" anchor="t">
            <a:noAutofit/>
          </a:bodyPr>
          <a:lstStyle/>
          <a:p>
            <a:pPr algn="r"/>
            <a:r>
              <a:rPr lang="en-US" sz="2600"/>
              <a:t>Angie McDonald, ADN, RN, NASSNC</a:t>
            </a:r>
          </a:p>
          <a:p>
            <a:pPr algn="r"/>
            <a:r>
              <a:rPr lang="en-US" sz="2600"/>
              <a:t>KDE State School Nurse Consultant</a:t>
            </a:r>
          </a:p>
          <a:p>
            <a:pPr algn="r"/>
            <a:r>
              <a:rPr lang="en-US" sz="2600"/>
              <a:t>Michelle Malicote, BSN, RN, NASSNC</a:t>
            </a:r>
          </a:p>
          <a:p>
            <a:pPr algn="r"/>
            <a:r>
              <a:rPr lang="en-US" sz="2600"/>
              <a:t>KDPH School Health Branch Manager</a:t>
            </a:r>
          </a:p>
          <a:p>
            <a:pPr algn="r"/>
            <a:r>
              <a:rPr lang="en-US" sz="2600"/>
              <a:t>2022</a:t>
            </a:r>
          </a:p>
          <a:p>
            <a:pPr algn="l"/>
            <a:endParaRPr lang="en-US"/>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4826-2C28-4E83-B940-B39C2F202DF8}"/>
              </a:ext>
            </a:extLst>
          </p:cNvPr>
          <p:cNvSpPr>
            <a:spLocks noGrp="1"/>
          </p:cNvSpPr>
          <p:nvPr>
            <p:ph type="title"/>
          </p:nvPr>
        </p:nvSpPr>
        <p:spPr>
          <a:xfrm>
            <a:off x="614408" y="677445"/>
            <a:ext cx="10963183" cy="850217"/>
          </a:xfrm>
        </p:spPr>
        <p:txBody>
          <a:bodyPr>
            <a:normAutofit/>
          </a:bodyPr>
          <a:lstStyle/>
          <a:p>
            <a:r>
              <a:rPr lang="en-US"/>
              <a:t>Contact Information:​</a:t>
            </a:r>
          </a:p>
        </p:txBody>
      </p:sp>
      <p:sp>
        <p:nvSpPr>
          <p:cNvPr id="6" name="TextBox 5">
            <a:extLst>
              <a:ext uri="{FF2B5EF4-FFF2-40B4-BE49-F238E27FC236}">
                <a16:creationId xmlns:a16="http://schemas.microsoft.com/office/drawing/2014/main" id="{28B4E319-3230-4667-AD1C-37AD3A11B68F}"/>
              </a:ext>
            </a:extLst>
          </p:cNvPr>
          <p:cNvSpPr txBox="1"/>
          <p:nvPr/>
        </p:nvSpPr>
        <p:spPr>
          <a:xfrm>
            <a:off x="614408" y="1517502"/>
            <a:ext cx="6727350" cy="3539430"/>
          </a:xfrm>
          <a:prstGeom prst="rect">
            <a:avLst/>
          </a:prstGeom>
          <a:noFill/>
        </p:spPr>
        <p:txBody>
          <a:bodyPr wrap="square" lIns="91440" tIns="45720" rIns="91440" bIns="45720" anchor="t">
            <a:spAutoFit/>
          </a:bodyPr>
          <a:lstStyle/>
          <a:p>
            <a:pPr algn="l" rtl="0" fontAlgn="base"/>
            <a:r>
              <a:rPr lang="en-US" sz="3200" b="0" i="0">
                <a:solidFill>
                  <a:srgbClr val="000000"/>
                </a:solidFill>
                <a:effectLst/>
                <a:latin typeface="Franklin Gothic Book" panose="020B0503020102020204" pitchFamily="34" charset="0"/>
              </a:rPr>
              <a:t>​</a:t>
            </a:r>
            <a:r>
              <a:rPr lang="en-US" sz="3200" b="0" i="0" u="none" strike="noStrike">
                <a:solidFill>
                  <a:srgbClr val="000000"/>
                </a:solidFill>
                <a:effectLst/>
                <a:latin typeface="Franklin Gothic Book"/>
              </a:rPr>
              <a:t>Angie McDonald</a:t>
            </a:r>
            <a:r>
              <a:rPr lang="en-US" sz="3200">
                <a:solidFill>
                  <a:srgbClr val="000000"/>
                </a:solidFill>
                <a:latin typeface="Franklin Gothic Book"/>
              </a:rPr>
              <a:t>,</a:t>
            </a:r>
            <a:r>
              <a:rPr lang="en-US" sz="3200" b="0" i="0" u="none" strike="noStrike">
                <a:solidFill>
                  <a:srgbClr val="000000"/>
                </a:solidFill>
                <a:effectLst/>
                <a:latin typeface="Franklin Gothic Book"/>
              </a:rPr>
              <a:t> ADN, RN, NASSNC</a:t>
            </a:r>
            <a:r>
              <a:rPr lang="en-US" sz="3200" b="0" i="0">
                <a:solidFill>
                  <a:srgbClr val="000000"/>
                </a:solidFill>
                <a:effectLst/>
                <a:latin typeface="Franklin Gothic Book"/>
              </a:rPr>
              <a:t>​</a:t>
            </a:r>
          </a:p>
          <a:p>
            <a:pPr fontAlgn="base"/>
            <a:r>
              <a:rPr lang="en-US" sz="3200">
                <a:solidFill>
                  <a:srgbClr val="000000"/>
                </a:solidFill>
                <a:latin typeface="Franklin Gothic Book"/>
              </a:rPr>
              <a:t>KDE State</a:t>
            </a:r>
            <a:r>
              <a:rPr lang="en-US" sz="3200" b="0" i="0" u="none" strike="noStrike">
                <a:solidFill>
                  <a:srgbClr val="000000"/>
                </a:solidFill>
                <a:effectLst/>
                <a:latin typeface="Franklin Gothic Book"/>
              </a:rPr>
              <a:t> School Nurse Consultant</a:t>
            </a:r>
            <a:r>
              <a:rPr lang="en-US" sz="3200" b="0" i="0">
                <a:solidFill>
                  <a:srgbClr val="000000"/>
                </a:solidFill>
                <a:effectLst/>
                <a:latin typeface="Franklin Gothic Book"/>
              </a:rPr>
              <a:t>​</a:t>
            </a:r>
          </a:p>
          <a:p>
            <a:pPr algn="l" rtl="0" fontAlgn="base"/>
            <a:r>
              <a:rPr lang="en-US" sz="3200" b="0" i="0" u="sng" strike="noStrike">
                <a:solidFill>
                  <a:srgbClr val="0563C1"/>
                </a:solidFill>
                <a:effectLst/>
                <a:latin typeface="Franklin Gothic Book" panose="020B0503020102020204" pitchFamily="34" charset="0"/>
                <a:hlinkClick r:id="rId2"/>
              </a:rPr>
              <a:t>Angela.Mcdonald@education.ky.gov</a:t>
            </a:r>
            <a:r>
              <a:rPr lang="en-US" sz="3200" b="0" i="0">
                <a:solidFill>
                  <a:srgbClr val="000000"/>
                </a:solidFill>
                <a:effectLst/>
                <a:latin typeface="Franklin Gothic Book" panose="020B0503020102020204" pitchFamily="34" charset="0"/>
              </a:rPr>
              <a:t>​</a:t>
            </a:r>
            <a:endParaRPr lang="en-US" sz="3200" b="0" i="0">
              <a:solidFill>
                <a:srgbClr val="000000"/>
              </a:solidFill>
              <a:effectLst/>
              <a:latin typeface="Segoe UI" panose="020B0502040204020203" pitchFamily="34" charset="0"/>
            </a:endParaRPr>
          </a:p>
          <a:p>
            <a:pPr algn="l" rtl="0" fontAlgn="base"/>
            <a:r>
              <a:rPr lang="en-US" sz="3200" b="0" i="0">
                <a:solidFill>
                  <a:srgbClr val="000000"/>
                </a:solidFill>
                <a:effectLst/>
                <a:latin typeface="Franklin Gothic Book" panose="020B0503020102020204" pitchFamily="34" charset="0"/>
              </a:rPr>
              <a:t>​</a:t>
            </a:r>
            <a:endParaRPr lang="en-US" sz="3200" b="0" i="0">
              <a:solidFill>
                <a:srgbClr val="000000"/>
              </a:solidFill>
              <a:effectLst/>
              <a:latin typeface="Segoe UI" panose="020B0502040204020203" pitchFamily="34" charset="0"/>
            </a:endParaRPr>
          </a:p>
          <a:p>
            <a:pPr algn="l" rtl="0" fontAlgn="base"/>
            <a:r>
              <a:rPr lang="en-US" sz="3200" b="0" i="0" u="none" strike="noStrike">
                <a:solidFill>
                  <a:srgbClr val="000000"/>
                </a:solidFill>
                <a:effectLst/>
                <a:latin typeface="Franklin Gothic Book"/>
              </a:rPr>
              <a:t>Michelle Malicote</a:t>
            </a:r>
            <a:r>
              <a:rPr lang="en-US" sz="3200">
                <a:solidFill>
                  <a:srgbClr val="000000"/>
                </a:solidFill>
                <a:latin typeface="Franklin Gothic Book"/>
              </a:rPr>
              <a:t>,</a:t>
            </a:r>
            <a:r>
              <a:rPr lang="en-US" sz="3200" b="0" i="0" u="none" strike="noStrike">
                <a:solidFill>
                  <a:srgbClr val="000000"/>
                </a:solidFill>
                <a:effectLst/>
                <a:latin typeface="Franklin Gothic Book"/>
              </a:rPr>
              <a:t> BSN, RN, NASSNC</a:t>
            </a:r>
            <a:r>
              <a:rPr lang="en-US" sz="3200" b="0" i="0">
                <a:solidFill>
                  <a:srgbClr val="000000"/>
                </a:solidFill>
                <a:effectLst/>
                <a:latin typeface="Franklin Gothic Book"/>
              </a:rPr>
              <a:t>​</a:t>
            </a:r>
          </a:p>
          <a:p>
            <a:pPr fontAlgn="base"/>
            <a:r>
              <a:rPr lang="en-US" sz="3200">
                <a:solidFill>
                  <a:srgbClr val="000000"/>
                </a:solidFill>
                <a:latin typeface="Franklin Gothic Book"/>
              </a:rPr>
              <a:t>KDPH School Health Branch Manager</a:t>
            </a:r>
            <a:endParaRPr lang="en-US" sz="3200" b="0" i="0">
              <a:solidFill>
                <a:srgbClr val="000000"/>
              </a:solidFill>
              <a:effectLst/>
              <a:latin typeface="Franklin Gothic Book"/>
            </a:endParaRPr>
          </a:p>
          <a:p>
            <a:pPr algn="l" rtl="0" fontAlgn="base"/>
            <a:r>
              <a:rPr lang="en-US" sz="3200" b="0" i="0" u="sng" strike="noStrike">
                <a:solidFill>
                  <a:srgbClr val="0563C1"/>
                </a:solidFill>
                <a:effectLst/>
                <a:latin typeface="Franklin Gothic Book"/>
                <a:hlinkClick r:id="rId3">
                  <a:extLst>
                    <a:ext uri="{A12FA001-AC4F-418D-AE19-62706E023703}">
                      <ahyp:hlinkClr xmlns:ahyp="http://schemas.microsoft.com/office/drawing/2018/hyperlinkcolor" val="tx"/>
                    </a:ext>
                  </a:extLst>
                </a:hlinkClick>
              </a:rPr>
              <a:t>Michelle.</a:t>
            </a:r>
            <a:r>
              <a:rPr lang="en-US" sz="3200" u="sng">
                <a:solidFill>
                  <a:srgbClr val="0563C1"/>
                </a:solidFill>
                <a:latin typeface="Franklin Gothic Book"/>
                <a:hlinkClick r:id="rId3"/>
              </a:rPr>
              <a:t>Malicote@ky</a:t>
            </a:r>
            <a:r>
              <a:rPr lang="en-US" sz="3200" b="0" i="0" u="sng" strike="noStrike">
                <a:solidFill>
                  <a:srgbClr val="0563C1"/>
                </a:solidFill>
                <a:effectLst/>
                <a:latin typeface="Franklin Gothic Book"/>
                <a:hlinkClick r:id="rId3">
                  <a:extLst>
                    <a:ext uri="{A12FA001-AC4F-418D-AE19-62706E023703}">
                      <ahyp:hlinkClr xmlns:ahyp="http://schemas.microsoft.com/office/drawing/2018/hyperlinkcolor" val="tx"/>
                    </a:ext>
                  </a:extLst>
                </a:hlinkClick>
              </a:rPr>
              <a:t>.gov</a:t>
            </a:r>
            <a:endParaRPr lang="en-US" sz="3200" b="0" i="0">
              <a:solidFill>
                <a:srgbClr val="000000"/>
              </a:solidFill>
              <a:effectLst/>
              <a:latin typeface="Franklin Gothic Book"/>
            </a:endParaRPr>
          </a:p>
        </p:txBody>
      </p:sp>
    </p:spTree>
    <p:extLst>
      <p:ext uri="{BB962C8B-B14F-4D97-AF65-F5344CB8AC3E}">
        <p14:creationId xmlns:p14="http://schemas.microsoft.com/office/powerpoint/2010/main" val="97387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hank you">
            <a:extLst>
              <a:ext uri="{FF2B5EF4-FFF2-40B4-BE49-F238E27FC236}">
                <a16:creationId xmlns:a16="http://schemas.microsoft.com/office/drawing/2014/main" id="{D40A9248-AECE-413C-8C96-46BBACF30614}"/>
              </a:ext>
            </a:extLst>
          </p:cNvPr>
          <p:cNvPicPr>
            <a:picLocks noChangeAspect="1"/>
          </p:cNvPicPr>
          <p:nvPr/>
        </p:nvPicPr>
        <p:blipFill>
          <a:blip r:embed="rId2"/>
          <a:stretch>
            <a:fillRect/>
          </a:stretch>
        </p:blipFill>
        <p:spPr>
          <a:xfrm>
            <a:off x="659449" y="787325"/>
            <a:ext cx="10715862" cy="5517222"/>
          </a:xfrm>
          <a:prstGeom prst="rect">
            <a:avLst/>
          </a:prstGeom>
        </p:spPr>
      </p:pic>
      <p:sp>
        <p:nvSpPr>
          <p:cNvPr id="5" name="Title 4">
            <a:extLst>
              <a:ext uri="{FF2B5EF4-FFF2-40B4-BE49-F238E27FC236}">
                <a16:creationId xmlns:a16="http://schemas.microsoft.com/office/drawing/2014/main" id="{0A910EE4-06C8-49B6-8B93-7F700C0CB29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582493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6332-6D64-4441-82A2-D80F24F058BE}"/>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4860A1AC-126B-4A26-90E5-5CE7B18CB61F}"/>
              </a:ext>
            </a:extLst>
          </p:cNvPr>
          <p:cNvSpPr>
            <a:spLocks noGrp="1"/>
          </p:cNvSpPr>
          <p:nvPr>
            <p:ph idx="1"/>
          </p:nvPr>
        </p:nvSpPr>
        <p:spPr>
          <a:xfrm>
            <a:off x="838200" y="1690688"/>
            <a:ext cx="10515600" cy="4486275"/>
          </a:xfrm>
        </p:spPr>
        <p:txBody>
          <a:bodyPr vert="horz" lIns="91440" tIns="45720" rIns="91440" bIns="45720" rtlCol="0" anchor="t">
            <a:normAutofit/>
          </a:bodyPr>
          <a:lstStyle/>
          <a:p>
            <a:pPr>
              <a:spcBef>
                <a:spcPts val="1800"/>
              </a:spcBef>
            </a:pPr>
            <a:r>
              <a:rPr lang="en-US" sz="3200"/>
              <a:t>Understand the statutes that protect school employees against harassment</a:t>
            </a:r>
          </a:p>
          <a:p>
            <a:pPr>
              <a:spcBef>
                <a:spcPts val="1800"/>
              </a:spcBef>
            </a:pPr>
            <a:r>
              <a:rPr lang="en-US" sz="3200">
                <a:ea typeface="+mn-lt"/>
                <a:cs typeface="+mn-lt"/>
              </a:rPr>
              <a:t>Can identify behaviors that may warrant action by school officials</a:t>
            </a:r>
          </a:p>
          <a:p>
            <a:pPr>
              <a:spcBef>
                <a:spcPts val="1800"/>
              </a:spcBef>
            </a:pPr>
            <a:r>
              <a:rPr lang="en-US" sz="3200">
                <a:ea typeface="+mn-lt"/>
                <a:cs typeface="+mn-lt"/>
              </a:rPr>
              <a:t>Aware of procedures for reporting and review</a:t>
            </a:r>
          </a:p>
        </p:txBody>
      </p:sp>
    </p:spTree>
    <p:extLst>
      <p:ext uri="{BB962C8B-B14F-4D97-AF65-F5344CB8AC3E}">
        <p14:creationId xmlns:p14="http://schemas.microsoft.com/office/powerpoint/2010/main" val="101428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0F60-6635-48BB-8A11-27D3A97576F5}"/>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CAB37CA0-018D-45D3-9632-67EFB9773037}"/>
              </a:ext>
            </a:extLst>
          </p:cNvPr>
          <p:cNvSpPr>
            <a:spLocks noGrp="1"/>
          </p:cNvSpPr>
          <p:nvPr>
            <p:ph idx="1"/>
          </p:nvPr>
        </p:nvSpPr>
        <p:spPr>
          <a:xfrm>
            <a:off x="838200" y="1690689"/>
            <a:ext cx="10515600" cy="3912166"/>
          </a:xfrm>
        </p:spPr>
        <p:txBody>
          <a:bodyPr vert="horz" lIns="91440" tIns="45720" rIns="91440" bIns="45720" rtlCol="0" anchor="t">
            <a:normAutofit lnSpcReduction="10000"/>
          </a:bodyPr>
          <a:lstStyle/>
          <a:p>
            <a:r>
              <a:rPr lang="en-US"/>
              <a:t>School nurses are public servants that work closely with community members.</a:t>
            </a:r>
          </a:p>
          <a:p>
            <a:r>
              <a:rPr lang="en-US"/>
              <a:t>From time to time, parents or others may become upset or disagree with school staff. </a:t>
            </a:r>
          </a:p>
          <a:p>
            <a:r>
              <a:rPr lang="en-US"/>
              <a:t>School nurses, by nature, want to avoid conflict and strive to make everyone happy. However, it is not acceptable to become the target of the anger or disagreement.</a:t>
            </a:r>
          </a:p>
          <a:p>
            <a:r>
              <a:rPr lang="en-US"/>
              <a:t>Nurses need to know that they are protected by law and should act accordingly.</a:t>
            </a:r>
          </a:p>
        </p:txBody>
      </p:sp>
    </p:spTree>
    <p:extLst>
      <p:ext uri="{BB962C8B-B14F-4D97-AF65-F5344CB8AC3E}">
        <p14:creationId xmlns:p14="http://schemas.microsoft.com/office/powerpoint/2010/main" val="212981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descr="&quot; &quot;">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quot; &quot;">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quot; &quot;">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descr="&quot; &quot;">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AFB72D-C4D0-45C5-A535-0FDCB72043C8}"/>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000" kern="1200">
                <a:solidFill>
                  <a:schemeClr val="tx1"/>
                </a:solidFill>
                <a:latin typeface="+mj-lt"/>
                <a:ea typeface="+mj-ea"/>
                <a:cs typeface="+mj-cs"/>
                <a:hlinkClick r:id="rId2"/>
              </a:rPr>
              <a:t>KRS 161.190 Abuse of a teacher, classified employee or school administrator prohibited</a:t>
            </a:r>
            <a:br>
              <a:rPr lang="en-US" sz="5000" kern="1200">
                <a:solidFill>
                  <a:schemeClr val="tx1"/>
                </a:solidFill>
                <a:latin typeface="+mj-lt"/>
                <a:ea typeface="+mj-ea"/>
                <a:cs typeface="+mj-cs"/>
              </a:rPr>
            </a:br>
            <a:endParaRPr lang="en-US" sz="5000" kern="1200">
              <a:solidFill>
                <a:schemeClr val="tx1"/>
              </a:solidFill>
              <a:latin typeface="+mj-lt"/>
              <a:ea typeface="+mj-ea"/>
              <a:cs typeface="+mj-cs"/>
            </a:endParaRPr>
          </a:p>
        </p:txBody>
      </p:sp>
    </p:spTree>
    <p:extLst>
      <p:ext uri="{BB962C8B-B14F-4D97-AF65-F5344CB8AC3E}">
        <p14:creationId xmlns:p14="http://schemas.microsoft.com/office/powerpoint/2010/main" val="139165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descr="&quot; &quot;">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8CC2655-B32A-418A-B80C-948B4DB2A4A9}"/>
              </a:ext>
            </a:extLst>
          </p:cNvPr>
          <p:cNvSpPr>
            <a:spLocks noGrp="1"/>
          </p:cNvSpPr>
          <p:nvPr>
            <p:ph type="title"/>
          </p:nvPr>
        </p:nvSpPr>
        <p:spPr>
          <a:xfrm>
            <a:off x="643467" y="321734"/>
            <a:ext cx="5136416" cy="1135737"/>
          </a:xfrm>
        </p:spPr>
        <p:txBody>
          <a:bodyPr vert="horz" lIns="91440" tIns="45720" rIns="91440" bIns="45720" rtlCol="0" anchor="ctr">
            <a:normAutofit fontScale="90000"/>
          </a:bodyPr>
          <a:lstStyle/>
          <a:p>
            <a:br>
              <a:rPr lang="en-US" sz="3600">
                <a:ea typeface="+mj-lt"/>
                <a:cs typeface="+mj-lt"/>
              </a:rPr>
            </a:br>
            <a:r>
              <a:rPr lang="en-US" sz="3600">
                <a:ea typeface="+mj-lt"/>
                <a:cs typeface="+mj-lt"/>
                <a:hlinkClick r:id="rId2"/>
              </a:rPr>
              <a:t>KRS 161.190</a:t>
            </a:r>
            <a:br>
              <a:rPr lang="en-US" sz="3600">
                <a:ea typeface="+mj-lt"/>
                <a:cs typeface="+mj-lt"/>
              </a:rPr>
            </a:br>
            <a:endParaRPr lang="en-US"/>
          </a:p>
        </p:txBody>
      </p:sp>
      <p:sp>
        <p:nvSpPr>
          <p:cNvPr id="3" name="Content Placeholder 2">
            <a:extLst>
              <a:ext uri="{FF2B5EF4-FFF2-40B4-BE49-F238E27FC236}">
                <a16:creationId xmlns:a16="http://schemas.microsoft.com/office/drawing/2014/main" id="{9E5EE404-B9D0-4615-A635-9212300CF91F}"/>
              </a:ext>
            </a:extLst>
          </p:cNvPr>
          <p:cNvSpPr>
            <a:spLocks noGrp="1"/>
          </p:cNvSpPr>
          <p:nvPr>
            <p:ph sz="half" idx="1"/>
          </p:nvPr>
        </p:nvSpPr>
        <p:spPr>
          <a:xfrm>
            <a:off x="643468" y="1457471"/>
            <a:ext cx="5136416" cy="4393982"/>
          </a:xfrm>
        </p:spPr>
        <p:txBody>
          <a:bodyPr vert="horz" lIns="91440" tIns="45720" rIns="91440" bIns="45720" rtlCol="0" anchor="t">
            <a:normAutofit fontScale="85000" lnSpcReduction="20000"/>
          </a:bodyPr>
          <a:lstStyle/>
          <a:p>
            <a:r>
              <a:rPr lang="en-US">
                <a:solidFill>
                  <a:schemeClr val="tx1"/>
                </a:solidFill>
              </a:rPr>
              <a:t>Whenever a teacher, classified employee, or school administrator is functioning in his capacity as an employee of a board of education of a public school system, it shall be unlawful for any person to direct speech or conduct toward the teacher, classified employee, or school administrator when such person knows or should know that speech or conduct will disrupt or interfere with normal school activities or will nullify or undermine the good order and discipline of the school.</a:t>
            </a:r>
          </a:p>
          <a:p>
            <a:endParaRPr lang="en-US" sz="2000">
              <a:solidFill>
                <a:schemeClr val="tx1"/>
              </a:solidFill>
            </a:endParaRPr>
          </a:p>
        </p:txBody>
      </p:sp>
      <p:sp>
        <p:nvSpPr>
          <p:cNvPr id="18" name="Isosceles Triangle 17" descr="&quot; &quot;">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descr="&quot; &quot;">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quot; &quot;">
            <a:extLst>
              <a:ext uri="{FF2B5EF4-FFF2-40B4-BE49-F238E27FC236}">
                <a16:creationId xmlns:a16="http://schemas.microsoft.com/office/drawing/2014/main" id="{2533E28C-F7E0-4323-B85D-E21F21322392}"/>
              </a:ext>
              <a:ext uri="{C183D7F6-B498-43B3-948B-1728B52AA6E4}">
                <adec:decorative xmlns:adec="http://schemas.microsoft.com/office/drawing/2017/decorative" val="1"/>
              </a:ext>
            </a:extLst>
          </p:cNvPr>
          <p:cNvPicPr>
            <a:picLocks noGrp="1" noChangeAspect="1"/>
          </p:cNvPicPr>
          <p:nvPr>
            <p:ph sz="half" idx="2"/>
          </p:nvPr>
        </p:nvPicPr>
        <p:blipFill rotWithShape="1">
          <a:blip r:embed="rId3"/>
          <a:srcRect l="24739" r="19003" b="-1"/>
          <a:stretch/>
        </p:blipFill>
        <p:spPr>
          <a:xfrm>
            <a:off x="6412117" y="10"/>
            <a:ext cx="5779884" cy="6857990"/>
          </a:xfrm>
          <a:prstGeom prst="rect">
            <a:avLst/>
          </a:prstGeom>
        </p:spPr>
      </p:pic>
      <p:grpSp>
        <p:nvGrpSpPr>
          <p:cNvPr id="22" name="Group 21" descr="&quot; &quot;">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3" name="Rectangle 2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277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F322-E465-4D0E-8F68-825085C32C4B}"/>
              </a:ext>
            </a:extLst>
          </p:cNvPr>
          <p:cNvSpPr>
            <a:spLocks noGrp="1"/>
          </p:cNvSpPr>
          <p:nvPr>
            <p:ph type="title"/>
          </p:nvPr>
        </p:nvSpPr>
        <p:spPr/>
        <p:txBody>
          <a:bodyPr/>
          <a:lstStyle/>
          <a:p>
            <a:r>
              <a:rPr lang="en-US"/>
              <a:t>KRS 161:190 Continued</a:t>
            </a:r>
          </a:p>
        </p:txBody>
      </p:sp>
      <p:graphicFrame>
        <p:nvGraphicFramePr>
          <p:cNvPr id="5" name="Content Placeholder 2" descr="Portion of 161:190">
            <a:extLst>
              <a:ext uri="{FF2B5EF4-FFF2-40B4-BE49-F238E27FC236}">
                <a16:creationId xmlns:a16="http://schemas.microsoft.com/office/drawing/2014/main" id="{4130BDEA-7E26-4212-B058-681332C0EA1E}"/>
              </a:ext>
            </a:extLst>
          </p:cNvPr>
          <p:cNvGraphicFramePr>
            <a:graphicFrameLocks noGrp="1"/>
          </p:cNvGraphicFramePr>
          <p:nvPr>
            <p:ph idx="1"/>
            <p:extLst>
              <p:ext uri="{D42A27DB-BD31-4B8C-83A1-F6EECF244321}">
                <p14:modId xmlns:p14="http://schemas.microsoft.com/office/powerpoint/2010/main" val="2534287870"/>
              </p:ext>
            </p:extLst>
          </p:nvPr>
        </p:nvGraphicFramePr>
        <p:xfrm>
          <a:off x="838200" y="1825625"/>
          <a:ext cx="10515600" cy="3758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34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780"/>
        </a:solidFill>
        <a:effectLst/>
      </p:bgPr>
    </p:bg>
    <p:spTree>
      <p:nvGrpSpPr>
        <p:cNvPr id="1" name=""/>
        <p:cNvGrpSpPr/>
        <p:nvPr/>
      </p:nvGrpSpPr>
      <p:grpSpPr>
        <a:xfrm>
          <a:off x="0" y="0"/>
          <a:ext cx="0" cy="0"/>
          <a:chOff x="0" y="0"/>
          <a:chExt cx="0" cy="0"/>
        </a:xfrm>
      </p:grpSpPr>
      <p:sp useBgFill="1">
        <p:nvSpPr>
          <p:cNvPr id="9" name="Rectangle 8" descr="&quot; &quot;">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quot; &quot;">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quot; &quot;">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quot; &quot;">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C3E46A-499A-4FB9-89C5-B535E921D83C}"/>
              </a:ext>
            </a:extLst>
          </p:cNvPr>
          <p:cNvSpPr>
            <a:spLocks noGrp="1"/>
          </p:cNvSpPr>
          <p:nvPr>
            <p:ph type="title"/>
          </p:nvPr>
        </p:nvSpPr>
        <p:spPr>
          <a:xfrm>
            <a:off x="1371597" y="348865"/>
            <a:ext cx="10044023" cy="877729"/>
          </a:xfrm>
        </p:spPr>
        <p:txBody>
          <a:bodyPr anchor="ctr">
            <a:normAutofit/>
          </a:bodyPr>
          <a:lstStyle/>
          <a:p>
            <a:r>
              <a:rPr lang="en-US" sz="2800">
                <a:solidFill>
                  <a:srgbClr val="FFFFFF"/>
                </a:solidFill>
              </a:rPr>
              <a:t>Behaviors which may warrant further action include but are not limited to:</a:t>
            </a:r>
          </a:p>
        </p:txBody>
      </p:sp>
      <p:graphicFrame>
        <p:nvGraphicFramePr>
          <p:cNvPr id="8" name="Content Placeholder 2" descr="List of abusive behaviors">
            <a:extLst>
              <a:ext uri="{FF2B5EF4-FFF2-40B4-BE49-F238E27FC236}">
                <a16:creationId xmlns:a16="http://schemas.microsoft.com/office/drawing/2014/main" id="{27F3CEC6-EE07-4414-9561-E1A6A15E1FFB}"/>
              </a:ext>
            </a:extLst>
          </p:cNvPr>
          <p:cNvGraphicFramePr>
            <a:graphicFrameLocks noGrp="1"/>
          </p:cNvGraphicFramePr>
          <p:nvPr>
            <p:ph idx="1"/>
            <p:extLst>
              <p:ext uri="{D42A27DB-BD31-4B8C-83A1-F6EECF244321}">
                <p14:modId xmlns:p14="http://schemas.microsoft.com/office/powerpoint/2010/main" val="310110557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76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DE07B-BB4F-4E3D-B9BF-E5EB2980F2F5}"/>
              </a:ext>
            </a:extLst>
          </p:cNvPr>
          <p:cNvSpPr>
            <a:spLocks noGrp="1"/>
          </p:cNvSpPr>
          <p:nvPr>
            <p:ph type="title"/>
          </p:nvPr>
        </p:nvSpPr>
        <p:spPr>
          <a:xfrm>
            <a:off x="967110" y="1059084"/>
            <a:ext cx="6975599" cy="1510496"/>
          </a:xfrm>
        </p:spPr>
        <p:txBody>
          <a:bodyPr>
            <a:normAutofit/>
          </a:bodyPr>
          <a:lstStyle/>
          <a:p>
            <a:r>
              <a:rPr lang="en-US" sz="4400"/>
              <a:t>What Should You Do?</a:t>
            </a:r>
          </a:p>
        </p:txBody>
      </p:sp>
      <p:sp>
        <p:nvSpPr>
          <p:cNvPr id="5" name="Content Placeholder 4">
            <a:extLst>
              <a:ext uri="{FF2B5EF4-FFF2-40B4-BE49-F238E27FC236}">
                <a16:creationId xmlns:a16="http://schemas.microsoft.com/office/drawing/2014/main" id="{D6850A8F-778A-4888-AA77-267E59D7057B}"/>
              </a:ext>
            </a:extLst>
          </p:cNvPr>
          <p:cNvSpPr>
            <a:spLocks noGrp="1"/>
          </p:cNvSpPr>
          <p:nvPr>
            <p:ph idx="1"/>
          </p:nvPr>
        </p:nvSpPr>
        <p:spPr>
          <a:xfrm>
            <a:off x="5672795" y="2803473"/>
            <a:ext cx="5679417" cy="3969620"/>
          </a:xfrm>
        </p:spPr>
        <p:txBody>
          <a:bodyPr>
            <a:normAutofit lnSpcReduction="10000"/>
          </a:bodyPr>
          <a:lstStyle/>
          <a:p>
            <a:pPr marL="0" indent="0">
              <a:buNone/>
            </a:pPr>
            <a:r>
              <a:rPr lang="en-US"/>
              <a:t>1. Hang up on the caller</a:t>
            </a:r>
          </a:p>
          <a:p>
            <a:pPr marL="0" indent="0">
              <a:buNone/>
            </a:pPr>
            <a:r>
              <a:rPr lang="en-US"/>
              <a:t>2. End a meeting</a:t>
            </a:r>
          </a:p>
          <a:p>
            <a:pPr marL="0" indent="0">
              <a:buNone/>
            </a:pPr>
            <a:r>
              <a:rPr lang="en-US"/>
              <a:t>3. Ask the individual to leave school</a:t>
            </a:r>
          </a:p>
          <a:p>
            <a:pPr marL="0" indent="0">
              <a:buNone/>
            </a:pPr>
            <a:r>
              <a:rPr lang="en-US"/>
              <a:t>4. Call the site administrator or designee for assistance</a:t>
            </a:r>
          </a:p>
          <a:p>
            <a:pPr marL="0" indent="0">
              <a:buNone/>
            </a:pPr>
            <a:r>
              <a:rPr lang="en-US"/>
              <a:t>5. Call the police</a:t>
            </a:r>
          </a:p>
          <a:p>
            <a:pPr marL="0" indent="0">
              <a:buNone/>
            </a:pPr>
            <a:r>
              <a:rPr lang="en-US"/>
              <a:t>6. Follow district policy</a:t>
            </a:r>
          </a:p>
          <a:p>
            <a:pPr marL="0" indent="0">
              <a:buNone/>
            </a:pPr>
            <a:endParaRPr lang="en-US"/>
          </a:p>
        </p:txBody>
      </p:sp>
      <p:sp>
        <p:nvSpPr>
          <p:cNvPr id="6" name="Text Placeholder 5">
            <a:extLst>
              <a:ext uri="{FF2B5EF4-FFF2-40B4-BE49-F238E27FC236}">
                <a16:creationId xmlns:a16="http://schemas.microsoft.com/office/drawing/2014/main" id="{D86AA56E-896F-4E21-B440-8F361C58F0F0}"/>
              </a:ext>
            </a:extLst>
          </p:cNvPr>
          <p:cNvSpPr>
            <a:spLocks noGrp="1"/>
          </p:cNvSpPr>
          <p:nvPr>
            <p:ph type="body" sz="half" idx="2"/>
          </p:nvPr>
        </p:nvSpPr>
        <p:spPr>
          <a:xfrm>
            <a:off x="1175455" y="2806366"/>
            <a:ext cx="3932237" cy="3811588"/>
          </a:xfrm>
          <a:ln w="19050">
            <a:solidFill>
              <a:schemeClr val="tx1"/>
            </a:solidFill>
          </a:ln>
        </p:spPr>
        <p:txBody>
          <a:bodyPr>
            <a:normAutofit lnSpcReduction="10000"/>
          </a:bodyPr>
          <a:lstStyle/>
          <a:p>
            <a:r>
              <a:rPr lang="en-US" sz="3200"/>
              <a:t>If an individual behaves in a discourteous and uncivil manner, employees may respond as needed, to include but are not limited to the following options:</a:t>
            </a:r>
          </a:p>
        </p:txBody>
      </p:sp>
    </p:spTree>
    <p:extLst>
      <p:ext uri="{BB962C8B-B14F-4D97-AF65-F5344CB8AC3E}">
        <p14:creationId xmlns:p14="http://schemas.microsoft.com/office/powerpoint/2010/main" val="281923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descr="&quot; &quot;">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descr="&quot; &quot;">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78AC8-5CAF-43F4-8C79-AF5B3CE93F38}"/>
              </a:ext>
            </a:extLst>
          </p:cNvPr>
          <p:cNvSpPr>
            <a:spLocks noGrp="1"/>
          </p:cNvSpPr>
          <p:nvPr>
            <p:ph type="title"/>
          </p:nvPr>
        </p:nvSpPr>
        <p:spPr>
          <a:xfrm>
            <a:off x="156557" y="2289224"/>
            <a:ext cx="10515600" cy="1325563"/>
          </a:xfrm>
        </p:spPr>
        <p:txBody>
          <a:bodyPr vert="horz" lIns="91440" tIns="45720" rIns="91440" bIns="45720" rtlCol="0" anchor="b">
            <a:normAutofit/>
          </a:bodyPr>
          <a:lstStyle/>
          <a:p>
            <a:r>
              <a:rPr lang="en-US">
                <a:solidFill>
                  <a:schemeClr val="bg1"/>
                </a:solidFill>
              </a:rPr>
              <a:t>Reporting </a:t>
            </a:r>
            <a:br>
              <a:rPr lang="en-US">
                <a:solidFill>
                  <a:schemeClr val="bg1"/>
                </a:solidFill>
              </a:rPr>
            </a:br>
            <a:r>
              <a:rPr lang="en-US">
                <a:solidFill>
                  <a:schemeClr val="bg1"/>
                </a:solidFill>
              </a:rPr>
              <a:t>and Review:</a:t>
            </a:r>
          </a:p>
        </p:txBody>
      </p:sp>
      <p:sp>
        <p:nvSpPr>
          <p:cNvPr id="13" name="Arc 12" descr="&quot; &quot;">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F7589F-99DD-4B14-8B57-D337039E4657}"/>
              </a:ext>
            </a:extLst>
          </p:cNvPr>
          <p:cNvSpPr>
            <a:spLocks noGrp="1"/>
          </p:cNvSpPr>
          <p:nvPr>
            <p:ph idx="1"/>
          </p:nvPr>
        </p:nvSpPr>
        <p:spPr>
          <a:xfrm>
            <a:off x="4447308" y="1571058"/>
            <a:ext cx="6906491" cy="4605905"/>
          </a:xfrm>
        </p:spPr>
        <p:txBody>
          <a:bodyPr vert="horz" lIns="91440" tIns="45720" rIns="91440" bIns="45720" rtlCol="0" anchor="ctr">
            <a:normAutofit/>
          </a:bodyPr>
          <a:lstStyle/>
          <a:p>
            <a:r>
              <a:rPr lang="en-US">
                <a:solidFill>
                  <a:schemeClr val="tx1"/>
                </a:solidFill>
              </a:rPr>
              <a:t>Employees are required to report all incidents which involve incivility to their site administrator/designee and to the superintendent.  </a:t>
            </a:r>
          </a:p>
          <a:p>
            <a:r>
              <a:rPr lang="en-US">
                <a:solidFill>
                  <a:schemeClr val="tx1"/>
                </a:solidFill>
              </a:rPr>
              <a:t>Incidents should be reviewed for further action by the superintendent including but not limited to restraining orders or pursuit of other legal options on behalf of the district.</a:t>
            </a:r>
          </a:p>
          <a:p>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959727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KDE" id="{7A14BFFA-FDE8-420C-926E-B09B0F1C9BFD}" vid="{8A4913E4-020B-49E2-9B70-1F191DE4FB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2022-01-20T05:00:00+00:00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2022-01-20T05:00:00+00:00</Publication_x0020_Date>
    <Audience1 xmlns="3a62de7d-ba57-4f43-9dae-9623ba637be0"/>
    <_dlc_DocId xmlns="3a62de7d-ba57-4f43-9dae-9623ba637be0">KYED-212-522</_dlc_DocId>
    <_dlc_DocIdUrl xmlns="3a62de7d-ba57-4f43-9dae-9623ba637be0">
      <Url>https://www.education.ky.gov/districts/enrol/_layouts/15/DocIdRedir.aspx?ID=KYED-212-522</Url>
      <Description>KYED-212-522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35CD734833F17F40A89C84F876C7911D" ma:contentTypeVersion="28" ma:contentTypeDescription="" ma:contentTypeScope="" ma:versionID="26e6224276877f095b946a8b3f7dd98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1f3bc7745b65db0910c188a0fd9060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purl.org/dc/elements/1.1/"/>
    <ds:schemaRef ds:uri="http://schemas.microsoft.com/office/2006/documentManagement/types"/>
    <ds:schemaRef ds:uri="08fe087a-bfb0-41bc-9b50-a2ca033edc86"/>
    <ds:schemaRef ds:uri="http://purl.org/dc/term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2AFEA348-F6FA-4B4B-8538-AA30EB3E5963}"/>
</file>

<file path=customXml/itemProps4.xml><?xml version="1.0" encoding="utf-8"?>
<ds:datastoreItem xmlns:ds="http://schemas.openxmlformats.org/officeDocument/2006/customXml" ds:itemID="{BD6715FE-1AD5-4BA4-B258-F92AC2E3ADC9}"/>
</file>

<file path=docProps/app.xml><?xml version="1.0" encoding="utf-8"?>
<Properties xmlns="http://schemas.openxmlformats.org/officeDocument/2006/extended-properties" xmlns:vt="http://schemas.openxmlformats.org/officeDocument/2006/docPropsVTypes">
  <Template>TEMPLATE KDE</Template>
  <TotalTime>0</TotalTime>
  <Words>512</Words>
  <Application>Microsoft Office PowerPoint</Application>
  <PresentationFormat>Widescreen</PresentationFormat>
  <Paragraphs>49</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Franklin Gothic Book</vt:lpstr>
      <vt:lpstr>Franklin Gothic Medium</vt:lpstr>
      <vt:lpstr>Segoe UI</vt:lpstr>
      <vt:lpstr>Office Theme</vt:lpstr>
      <vt:lpstr>Safe, Harassment-Free Schools</vt:lpstr>
      <vt:lpstr>Objectives:</vt:lpstr>
      <vt:lpstr>Background</vt:lpstr>
      <vt:lpstr>KRS 161.190 Abuse of a teacher, classified employee or school administrator prohibited </vt:lpstr>
      <vt:lpstr> KRS 161.190 </vt:lpstr>
      <vt:lpstr>KRS 161:190 Continued</vt:lpstr>
      <vt:lpstr>Behaviors which may warrant further action include but are not limited to:</vt:lpstr>
      <vt:lpstr>What Should You Do?</vt:lpstr>
      <vt:lpstr>Reporting  and Review:</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Harassment-Free Schools</dc:title>
  <dc:creator>Malicote, Michelle - Division of District Support</dc:creator>
  <cp:lastModifiedBy>McDonald, Angela - Division of District Support</cp:lastModifiedBy>
  <cp:revision>2</cp:revision>
  <dcterms:created xsi:type="dcterms:W3CDTF">2021-10-15T13:10:41Z</dcterms:created>
  <dcterms:modified xsi:type="dcterms:W3CDTF">2022-01-19T15:27:17Z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0x0101001BEB557DBE01834EAB47A683706DCD5B0035CD734833F17F40A89C84F876C7911D</vt:lpwstr>
  </property>
  <property fmtid="{D5CDD505-2E9C-101B-9397-08002B2CF9AE}" pid="3" name="_dlc_DocIdItemGuid">
    <vt:lpwstr>eeb501e7-22e7-4ef9-b935-e87ca664d6fd</vt:lpwstr>
  </property>
</Properties>
</file>