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8" r:id="rId14"/>
    <p:sldId id="279" r:id="rId15"/>
    <p:sldId id="280" r:id="rId16"/>
    <p:sldId id="281" r:id="rId17"/>
    <p:sldId id="265" r:id="rId18"/>
    <p:sldId id="266" r:id="rId19"/>
    <p:sldId id="267" r:id="rId20"/>
    <p:sldId id="269" r:id="rId21"/>
    <p:sldId id="270" r:id="rId22"/>
    <p:sldId id="271" r:id="rId23"/>
    <p:sldId id="272" r:id="rId24"/>
    <p:sldId id="273" r:id="rId25"/>
    <p:sldId id="274" r:id="rId26"/>
    <p:sldId id="275" r:id="rId27"/>
    <p:sldId id="276" r:id="rId28"/>
    <p:sldId id="277" r:id="rId29"/>
    <p:sldId id="278"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2" clrIdx="0">
    <p:extLst>
      <p:ext uri="{19B8F6BF-5375-455C-9EA6-DF929625EA0E}">
        <p15:presenceInfo xmlns:p15="http://schemas.microsoft.com/office/powerpoint/2012/main" userId="S::rosalind.turner@education.ky.gov::7c9c7ca7-1d99-46ec-ad67-a660f1da40fc" providerId="AD"/>
      </p:ext>
    </p:extLst>
  </p:cmAuthor>
  <p:cmAuthor id="2" name="Perkins, Jacob - Division of Communications" initials="PJ-DoC" lastIdx="1" clrIdx="1">
    <p:extLst>
      <p:ext uri="{19B8F6BF-5375-455C-9EA6-DF929625EA0E}">
        <p15:presenceInfo xmlns:p15="http://schemas.microsoft.com/office/powerpoint/2012/main" userId="S-1-5-21-2077426921-23679709-1353397897-47945" providerId="AD"/>
      </p:ext>
    </p:extLst>
  </p:cmAuthor>
  <p:cmAuthor id="3" name="McDonald, Angela - Division of District Support" initials="MA-DoDS" lastIdx="2" clrIdx="2">
    <p:extLst>
      <p:ext uri="{19B8F6BF-5375-455C-9EA6-DF929625EA0E}">
        <p15:presenceInfo xmlns:p15="http://schemas.microsoft.com/office/powerpoint/2012/main" userId="S::angela.mcdonald@education.ky.gov::4af1faaf-b1f6-4589-94df-b90c492a4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3B0A3-F00B-4390-B24D-A94B1EE4F38B}" v="1" dt="2022-01-06T15:40:08.160"/>
    <p1510:client id="{368F0BCB-7C15-4B53-9A82-ABB22ADAC5A1}" v="3" dt="2021-12-10T21:27:24.928"/>
    <p1510:client id="{5D1B8184-615D-4318-8E3C-2445A02252E3}" v="41" dt="2022-01-06T15:58:23.480"/>
    <p1510:client id="{AC4A09CB-3299-442B-83F9-DE1E32BAD380}" v="18" dt="2022-01-06T17:20:25.335"/>
    <p1510:client id="{B1843644-9BEA-4E9F-82E0-F86DFBA4BF20}" v="24" dt="2022-01-06T15:55:01.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KYIRHelpdesk@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KYIRHelpdesk@ky.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D0208-B2D7-4F77-A583-3F0A8774AE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D2163B8-7213-4A10-8C7A-09D2ED744E89}">
      <dgm:prSet/>
      <dgm:spPr>
        <a:solidFill>
          <a:srgbClr val="007780"/>
        </a:solidFill>
      </dgm:spPr>
      <dgm:t>
        <a:bodyPr/>
        <a:lstStyle/>
        <a:p>
          <a:r>
            <a:rPr lang="en-US" b="0" i="0" baseline="0" dirty="0"/>
            <a:t>Available:</a:t>
          </a:r>
          <a:endParaRPr lang="en-US" dirty="0"/>
        </a:p>
      </dgm:t>
    </dgm:pt>
    <dgm:pt modelId="{694817FA-0F7A-4248-B623-9AC9C8ECBA3D}" type="parTrans" cxnId="{71E4F631-329F-475F-9925-46872E904235}">
      <dgm:prSet/>
      <dgm:spPr/>
      <dgm:t>
        <a:bodyPr/>
        <a:lstStyle/>
        <a:p>
          <a:endParaRPr lang="en-US"/>
        </a:p>
      </dgm:t>
    </dgm:pt>
    <dgm:pt modelId="{ABBF2A96-BA5D-4770-8425-88CFE7253604}" type="sibTrans" cxnId="{71E4F631-329F-475F-9925-46872E904235}">
      <dgm:prSet/>
      <dgm:spPr/>
      <dgm:t>
        <a:bodyPr/>
        <a:lstStyle/>
        <a:p>
          <a:endParaRPr lang="en-US"/>
        </a:p>
      </dgm:t>
    </dgm:pt>
    <dgm:pt modelId="{B78D12C3-A8D1-4140-89F1-61E2C8FAF2C2}">
      <dgm:prSet/>
      <dgm:spPr/>
      <dgm:t>
        <a:bodyPr/>
        <a:lstStyle/>
        <a:p>
          <a:r>
            <a:rPr lang="en-US" b="0" i="0" baseline="0" dirty="0"/>
            <a:t>Monday - Thursday 8 a.m. - 4 p.m. Eastern time </a:t>
          </a:r>
          <a:endParaRPr lang="en-US" dirty="0"/>
        </a:p>
      </dgm:t>
      <dgm:extLst>
        <a:ext uri="{E40237B7-FDA0-4F09-8148-C483321AD2D9}">
          <dgm14:cNvPr xmlns:dgm14="http://schemas.microsoft.com/office/drawing/2010/diagram" id="0" name="" descr="Monday - Thursday 8 a.m. - 4 p.m. Eastern time &#10;Friday 8 a.m. - noon. Eastern time&#10;Phone: (502) 564-0038&#10;Fax: (502) 564-4760&#10;Email: KYIRHelpdesk@ky.gov&#10;&#10;"/>
        </a:ext>
      </dgm:extLst>
    </dgm:pt>
    <dgm:pt modelId="{E618A855-E2FB-4895-A31E-9E2737F1A6D7}" type="parTrans" cxnId="{71D8DD28-8473-43A6-A155-EC919BAEE7F7}">
      <dgm:prSet/>
      <dgm:spPr/>
      <dgm:t>
        <a:bodyPr/>
        <a:lstStyle/>
        <a:p>
          <a:endParaRPr lang="en-US"/>
        </a:p>
      </dgm:t>
    </dgm:pt>
    <dgm:pt modelId="{415C7BDF-18E7-4520-A49C-CAD2CDA06FA2}" type="sibTrans" cxnId="{71D8DD28-8473-43A6-A155-EC919BAEE7F7}">
      <dgm:prSet/>
      <dgm:spPr/>
      <dgm:t>
        <a:bodyPr/>
        <a:lstStyle/>
        <a:p>
          <a:endParaRPr lang="en-US"/>
        </a:p>
      </dgm:t>
    </dgm:pt>
    <dgm:pt modelId="{908D5458-33E2-466D-84B4-505328507B8F}">
      <dgm:prSet/>
      <dgm:spPr/>
      <dgm:t>
        <a:bodyPr/>
        <a:lstStyle/>
        <a:p>
          <a:r>
            <a:rPr lang="en-US" b="0" i="0" baseline="0"/>
            <a:t>Friday 8 a.m. - noon. Eastern time</a:t>
          </a:r>
          <a:endParaRPr lang="en-US"/>
        </a:p>
      </dgm:t>
    </dgm:pt>
    <dgm:pt modelId="{1816888D-1D02-4366-8093-5F41E3DADB95}" type="parTrans" cxnId="{EF1279CA-D116-413A-875A-5B67E8CC1741}">
      <dgm:prSet/>
      <dgm:spPr/>
      <dgm:t>
        <a:bodyPr/>
        <a:lstStyle/>
        <a:p>
          <a:endParaRPr lang="en-US"/>
        </a:p>
      </dgm:t>
    </dgm:pt>
    <dgm:pt modelId="{696D43A5-C84C-4B5A-9389-F72EF930E615}" type="sibTrans" cxnId="{EF1279CA-D116-413A-875A-5B67E8CC1741}">
      <dgm:prSet/>
      <dgm:spPr/>
      <dgm:t>
        <a:bodyPr/>
        <a:lstStyle/>
        <a:p>
          <a:endParaRPr lang="en-US"/>
        </a:p>
      </dgm:t>
    </dgm:pt>
    <dgm:pt modelId="{333A79C2-F4D9-40DD-BDBC-BDF2EFFD0DB1}">
      <dgm:prSet/>
      <dgm:spPr/>
      <dgm:t>
        <a:bodyPr/>
        <a:lstStyle/>
        <a:p>
          <a:r>
            <a:rPr lang="en-US" b="0" i="0" baseline="0"/>
            <a:t>Phone: (502) 564-0038</a:t>
          </a:r>
          <a:endParaRPr lang="en-US"/>
        </a:p>
      </dgm:t>
    </dgm:pt>
    <dgm:pt modelId="{8C887BDB-0A3F-42EF-B167-2E05E3889ABA}" type="parTrans" cxnId="{A1D1E807-4002-4D0A-A28E-950C79C2DE5D}">
      <dgm:prSet/>
      <dgm:spPr/>
      <dgm:t>
        <a:bodyPr/>
        <a:lstStyle/>
        <a:p>
          <a:endParaRPr lang="en-US"/>
        </a:p>
      </dgm:t>
    </dgm:pt>
    <dgm:pt modelId="{A1B8D8E6-B466-4465-B523-24BCB722B200}" type="sibTrans" cxnId="{A1D1E807-4002-4D0A-A28E-950C79C2DE5D}">
      <dgm:prSet/>
      <dgm:spPr/>
      <dgm:t>
        <a:bodyPr/>
        <a:lstStyle/>
        <a:p>
          <a:endParaRPr lang="en-US"/>
        </a:p>
      </dgm:t>
    </dgm:pt>
    <dgm:pt modelId="{6EBA2043-1D4F-4146-B031-D89391F790AD}">
      <dgm:prSet/>
      <dgm:spPr/>
      <dgm:t>
        <a:bodyPr/>
        <a:lstStyle/>
        <a:p>
          <a:r>
            <a:rPr lang="en-US" b="0" i="0" baseline="0"/>
            <a:t>Fax: (502) 564-4760</a:t>
          </a:r>
          <a:endParaRPr lang="en-US"/>
        </a:p>
      </dgm:t>
    </dgm:pt>
    <dgm:pt modelId="{246A6BD2-1681-4A29-8C34-3696DE93DEA5}" type="parTrans" cxnId="{E120E258-3945-40DC-8C0A-3F599CD4A1F4}">
      <dgm:prSet/>
      <dgm:spPr/>
      <dgm:t>
        <a:bodyPr/>
        <a:lstStyle/>
        <a:p>
          <a:endParaRPr lang="en-US"/>
        </a:p>
      </dgm:t>
    </dgm:pt>
    <dgm:pt modelId="{34FB1BE2-0E8E-49D7-9406-D3D548CDB242}" type="sibTrans" cxnId="{E120E258-3945-40DC-8C0A-3F599CD4A1F4}">
      <dgm:prSet/>
      <dgm:spPr/>
      <dgm:t>
        <a:bodyPr/>
        <a:lstStyle/>
        <a:p>
          <a:endParaRPr lang="en-US"/>
        </a:p>
      </dgm:t>
    </dgm:pt>
    <dgm:pt modelId="{748A2F32-8CB5-4A2D-BB24-9B5F5C9A4E06}">
      <dgm:prSet/>
      <dgm:spPr/>
      <dgm:t>
        <a:bodyPr/>
        <a:lstStyle/>
        <a:p>
          <a:r>
            <a:rPr lang="en-US" b="0" i="0" baseline="0" dirty="0"/>
            <a:t>Email: </a:t>
          </a:r>
          <a:r>
            <a:rPr lang="en-US" b="0" i="0" baseline="0" dirty="0">
              <a:hlinkClick xmlns:r="http://schemas.openxmlformats.org/officeDocument/2006/relationships" r:id="rId1"/>
            </a:rPr>
            <a:t>KYIRHelpdesk@ky.gov</a:t>
          </a:r>
          <a:endParaRPr lang="en-US" dirty="0"/>
        </a:p>
      </dgm:t>
    </dgm:pt>
    <dgm:pt modelId="{1A7C0B61-D524-4801-BAE6-EEFBC3B13B2A}" type="parTrans" cxnId="{B75A1379-DEDE-4100-9256-13909BE98B92}">
      <dgm:prSet/>
      <dgm:spPr/>
      <dgm:t>
        <a:bodyPr/>
        <a:lstStyle/>
        <a:p>
          <a:endParaRPr lang="en-US"/>
        </a:p>
      </dgm:t>
    </dgm:pt>
    <dgm:pt modelId="{1817C5F9-6F61-499A-83E9-ED82D031D348}" type="sibTrans" cxnId="{B75A1379-DEDE-4100-9256-13909BE98B92}">
      <dgm:prSet/>
      <dgm:spPr/>
      <dgm:t>
        <a:bodyPr/>
        <a:lstStyle/>
        <a:p>
          <a:endParaRPr lang="en-US"/>
        </a:p>
      </dgm:t>
    </dgm:pt>
    <dgm:pt modelId="{E977E7AC-FADB-4C57-9CE4-742A6CEA85BD}" type="pres">
      <dgm:prSet presAssocID="{96CD0208-B2D7-4F77-A583-3F0A8774AE25}" presName="linear" presStyleCnt="0">
        <dgm:presLayoutVars>
          <dgm:animLvl val="lvl"/>
          <dgm:resizeHandles val="exact"/>
        </dgm:presLayoutVars>
      </dgm:prSet>
      <dgm:spPr/>
    </dgm:pt>
    <dgm:pt modelId="{E086339E-7642-417E-B6B9-CFF7D0F9870A}" type="pres">
      <dgm:prSet presAssocID="{1D2163B8-7213-4A10-8C7A-09D2ED744E89}" presName="parentText" presStyleLbl="node1" presStyleIdx="0" presStyleCnt="1">
        <dgm:presLayoutVars>
          <dgm:chMax val="0"/>
          <dgm:bulletEnabled val="1"/>
        </dgm:presLayoutVars>
      </dgm:prSet>
      <dgm:spPr/>
    </dgm:pt>
    <dgm:pt modelId="{EBB685A2-7AFD-467C-8079-128277CDAF4F}" type="pres">
      <dgm:prSet presAssocID="{1D2163B8-7213-4A10-8C7A-09D2ED744E89}" presName="childText" presStyleLbl="revTx" presStyleIdx="0" presStyleCnt="1">
        <dgm:presLayoutVars>
          <dgm:bulletEnabled val="1"/>
        </dgm:presLayoutVars>
      </dgm:prSet>
      <dgm:spPr/>
    </dgm:pt>
  </dgm:ptLst>
  <dgm:cxnLst>
    <dgm:cxn modelId="{A1D1E807-4002-4D0A-A28E-950C79C2DE5D}" srcId="{1D2163B8-7213-4A10-8C7A-09D2ED744E89}" destId="{333A79C2-F4D9-40DD-BDBC-BDF2EFFD0DB1}" srcOrd="2" destOrd="0" parTransId="{8C887BDB-0A3F-42EF-B167-2E05E3889ABA}" sibTransId="{A1B8D8E6-B466-4465-B523-24BCB722B200}"/>
    <dgm:cxn modelId="{132EB218-AA7D-4493-9312-68849D0798B1}" type="presOf" srcId="{748A2F32-8CB5-4A2D-BB24-9B5F5C9A4E06}" destId="{EBB685A2-7AFD-467C-8079-128277CDAF4F}" srcOrd="0" destOrd="4" presId="urn:microsoft.com/office/officeart/2005/8/layout/vList2"/>
    <dgm:cxn modelId="{332BB926-A9EC-4727-978A-0B944934BA08}" type="presOf" srcId="{1D2163B8-7213-4A10-8C7A-09D2ED744E89}" destId="{E086339E-7642-417E-B6B9-CFF7D0F9870A}" srcOrd="0" destOrd="0" presId="urn:microsoft.com/office/officeart/2005/8/layout/vList2"/>
    <dgm:cxn modelId="{71D8DD28-8473-43A6-A155-EC919BAEE7F7}" srcId="{1D2163B8-7213-4A10-8C7A-09D2ED744E89}" destId="{B78D12C3-A8D1-4140-89F1-61E2C8FAF2C2}" srcOrd="0" destOrd="0" parTransId="{E618A855-E2FB-4895-A31E-9E2737F1A6D7}" sibTransId="{415C7BDF-18E7-4520-A49C-CAD2CDA06FA2}"/>
    <dgm:cxn modelId="{71E4F631-329F-475F-9925-46872E904235}" srcId="{96CD0208-B2D7-4F77-A583-3F0A8774AE25}" destId="{1D2163B8-7213-4A10-8C7A-09D2ED744E89}" srcOrd="0" destOrd="0" parTransId="{694817FA-0F7A-4248-B623-9AC9C8ECBA3D}" sibTransId="{ABBF2A96-BA5D-4770-8425-88CFE7253604}"/>
    <dgm:cxn modelId="{0E6D674A-A0E8-4443-A7CA-B31D67662959}" type="presOf" srcId="{908D5458-33E2-466D-84B4-505328507B8F}" destId="{EBB685A2-7AFD-467C-8079-128277CDAF4F}" srcOrd="0" destOrd="1" presId="urn:microsoft.com/office/officeart/2005/8/layout/vList2"/>
    <dgm:cxn modelId="{E120E258-3945-40DC-8C0A-3F599CD4A1F4}" srcId="{1D2163B8-7213-4A10-8C7A-09D2ED744E89}" destId="{6EBA2043-1D4F-4146-B031-D89391F790AD}" srcOrd="3" destOrd="0" parTransId="{246A6BD2-1681-4A29-8C34-3696DE93DEA5}" sibTransId="{34FB1BE2-0E8E-49D7-9406-D3D548CDB242}"/>
    <dgm:cxn modelId="{B75A1379-DEDE-4100-9256-13909BE98B92}" srcId="{1D2163B8-7213-4A10-8C7A-09D2ED744E89}" destId="{748A2F32-8CB5-4A2D-BB24-9B5F5C9A4E06}" srcOrd="4" destOrd="0" parTransId="{1A7C0B61-D524-4801-BAE6-EEFBC3B13B2A}" sibTransId="{1817C5F9-6F61-499A-83E9-ED82D031D348}"/>
    <dgm:cxn modelId="{CC08F98F-E5F8-4D9A-9B4E-63E2ACCD3E0F}" type="presOf" srcId="{96CD0208-B2D7-4F77-A583-3F0A8774AE25}" destId="{E977E7AC-FADB-4C57-9CE4-742A6CEA85BD}" srcOrd="0" destOrd="0" presId="urn:microsoft.com/office/officeart/2005/8/layout/vList2"/>
    <dgm:cxn modelId="{11CE60C9-4905-4FE6-A8E3-BBE8B850C14B}" type="presOf" srcId="{333A79C2-F4D9-40DD-BDBC-BDF2EFFD0DB1}" destId="{EBB685A2-7AFD-467C-8079-128277CDAF4F}" srcOrd="0" destOrd="2" presId="urn:microsoft.com/office/officeart/2005/8/layout/vList2"/>
    <dgm:cxn modelId="{EF1279CA-D116-413A-875A-5B67E8CC1741}" srcId="{1D2163B8-7213-4A10-8C7A-09D2ED744E89}" destId="{908D5458-33E2-466D-84B4-505328507B8F}" srcOrd="1" destOrd="0" parTransId="{1816888D-1D02-4366-8093-5F41E3DADB95}" sibTransId="{696D43A5-C84C-4B5A-9389-F72EF930E615}"/>
    <dgm:cxn modelId="{423515D0-F943-4FA4-B2F3-52B50A701249}" type="presOf" srcId="{6EBA2043-1D4F-4146-B031-D89391F790AD}" destId="{EBB685A2-7AFD-467C-8079-128277CDAF4F}" srcOrd="0" destOrd="3" presId="urn:microsoft.com/office/officeart/2005/8/layout/vList2"/>
    <dgm:cxn modelId="{9E40CBFB-A668-42BF-B93D-39DBC850D193}" type="presOf" srcId="{B78D12C3-A8D1-4140-89F1-61E2C8FAF2C2}" destId="{EBB685A2-7AFD-467C-8079-128277CDAF4F}" srcOrd="0" destOrd="0" presId="urn:microsoft.com/office/officeart/2005/8/layout/vList2"/>
    <dgm:cxn modelId="{C5036BB4-AA21-4B08-847D-673CE028B3BF}" type="presParOf" srcId="{E977E7AC-FADB-4C57-9CE4-742A6CEA85BD}" destId="{E086339E-7642-417E-B6B9-CFF7D0F9870A}" srcOrd="0" destOrd="0" presId="urn:microsoft.com/office/officeart/2005/8/layout/vList2"/>
    <dgm:cxn modelId="{755F6258-95C4-4D27-921F-E1E5FEA1773A}" type="presParOf" srcId="{E977E7AC-FADB-4C57-9CE4-742A6CEA85BD}" destId="{EBB685A2-7AFD-467C-8079-128277CDAF4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339E-7642-417E-B6B9-CFF7D0F9870A}">
      <dsp:nvSpPr>
        <dsp:cNvPr id="0" name=""/>
        <dsp:cNvSpPr/>
      </dsp:nvSpPr>
      <dsp:spPr>
        <a:xfrm>
          <a:off x="0" y="85148"/>
          <a:ext cx="6263640" cy="1049490"/>
        </a:xfrm>
        <a:prstGeom prst="roundRect">
          <a:avLst/>
        </a:prstGeom>
        <a:solidFill>
          <a:srgbClr val="007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i="0" kern="1200" baseline="0" dirty="0"/>
            <a:t>Available:</a:t>
          </a:r>
          <a:endParaRPr lang="en-US" sz="4600" kern="1200" dirty="0"/>
        </a:p>
      </dsp:txBody>
      <dsp:txXfrm>
        <a:off x="51232" y="136380"/>
        <a:ext cx="6161176" cy="947026"/>
      </dsp:txXfrm>
    </dsp:sp>
    <dsp:sp modelId="{EBB685A2-7AFD-467C-8079-128277CDAF4F}">
      <dsp:nvSpPr>
        <dsp:cNvPr id="0" name=""/>
        <dsp:cNvSpPr/>
      </dsp:nvSpPr>
      <dsp:spPr>
        <a:xfrm>
          <a:off x="0" y="1134638"/>
          <a:ext cx="6263640" cy="428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b="0" i="0" kern="1200" baseline="0" dirty="0"/>
            <a:t>Monday - Thursday 8 a.m. - 4 p.m. Eastern time </a:t>
          </a:r>
          <a:endParaRPr lang="en-US" sz="3600" kern="1200" dirty="0"/>
        </a:p>
        <a:p>
          <a:pPr marL="285750" lvl="1" indent="-285750" algn="l" defTabSz="1600200">
            <a:lnSpc>
              <a:spcPct val="90000"/>
            </a:lnSpc>
            <a:spcBef>
              <a:spcPct val="0"/>
            </a:spcBef>
            <a:spcAft>
              <a:spcPct val="20000"/>
            </a:spcAft>
            <a:buChar char="•"/>
          </a:pPr>
          <a:r>
            <a:rPr lang="en-US" sz="3600" b="0" i="0" kern="1200" baseline="0"/>
            <a:t>Friday 8 a.m. - noon. Eastern time</a:t>
          </a:r>
          <a:endParaRPr lang="en-US" sz="3600" kern="1200"/>
        </a:p>
        <a:p>
          <a:pPr marL="285750" lvl="1" indent="-285750" algn="l" defTabSz="1600200">
            <a:lnSpc>
              <a:spcPct val="90000"/>
            </a:lnSpc>
            <a:spcBef>
              <a:spcPct val="0"/>
            </a:spcBef>
            <a:spcAft>
              <a:spcPct val="20000"/>
            </a:spcAft>
            <a:buChar char="•"/>
          </a:pPr>
          <a:r>
            <a:rPr lang="en-US" sz="3600" b="0" i="0" kern="1200" baseline="0"/>
            <a:t>Phone: (502) 564-0038</a:t>
          </a:r>
          <a:endParaRPr lang="en-US" sz="3600" kern="1200"/>
        </a:p>
        <a:p>
          <a:pPr marL="285750" lvl="1" indent="-285750" algn="l" defTabSz="1600200">
            <a:lnSpc>
              <a:spcPct val="90000"/>
            </a:lnSpc>
            <a:spcBef>
              <a:spcPct val="0"/>
            </a:spcBef>
            <a:spcAft>
              <a:spcPct val="20000"/>
            </a:spcAft>
            <a:buChar char="•"/>
          </a:pPr>
          <a:r>
            <a:rPr lang="en-US" sz="3600" b="0" i="0" kern="1200" baseline="0"/>
            <a:t>Fax: (502) 564-4760</a:t>
          </a:r>
          <a:endParaRPr lang="en-US" sz="3600" kern="1200"/>
        </a:p>
        <a:p>
          <a:pPr marL="285750" lvl="1" indent="-285750" algn="l" defTabSz="1600200">
            <a:lnSpc>
              <a:spcPct val="90000"/>
            </a:lnSpc>
            <a:spcBef>
              <a:spcPct val="0"/>
            </a:spcBef>
            <a:spcAft>
              <a:spcPct val="20000"/>
            </a:spcAft>
            <a:buChar char="•"/>
          </a:pPr>
          <a:r>
            <a:rPr lang="en-US" sz="3600" b="0" i="0" kern="1200" baseline="0" dirty="0"/>
            <a:t>Email: </a:t>
          </a:r>
          <a:r>
            <a:rPr lang="en-US" sz="3600" b="0" i="0" kern="1200" baseline="0" dirty="0">
              <a:hlinkClick xmlns:r="http://schemas.openxmlformats.org/officeDocument/2006/relationships" r:id="rId1"/>
            </a:rPr>
            <a:t>KYIRHelpdesk@ky.gov</a:t>
          </a:r>
          <a:endParaRPr lang="en-US" sz="3600" kern="1200" dirty="0"/>
        </a:p>
      </dsp:txBody>
      <dsp:txXfrm>
        <a:off x="0" y="1134638"/>
        <a:ext cx="6263640" cy="4284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8457F-098F-4D9E-9F59-523DD2E8F9A5}"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85E36-4C3A-4267-A1C7-524BFD2D9560}" type="slidenum">
              <a:rPr lang="en-US" smtClean="0"/>
              <a:t>‹#›</a:t>
            </a:fld>
            <a:endParaRPr lang="en-US"/>
          </a:p>
        </p:txBody>
      </p:sp>
    </p:spTree>
    <p:extLst>
      <p:ext uri="{BB962C8B-B14F-4D97-AF65-F5344CB8AC3E}">
        <p14:creationId xmlns:p14="http://schemas.microsoft.com/office/powerpoint/2010/main" val="240834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285E36-4C3A-4267-A1C7-524BFD2D9560}" type="slidenum">
              <a:rPr lang="en-US" smtClean="0"/>
              <a:t>4</a:t>
            </a:fld>
            <a:endParaRPr lang="en-US"/>
          </a:p>
        </p:txBody>
      </p:sp>
    </p:spTree>
    <p:extLst>
      <p:ext uri="{BB962C8B-B14F-4D97-AF65-F5344CB8AC3E}">
        <p14:creationId xmlns:p14="http://schemas.microsoft.com/office/powerpoint/2010/main" val="372827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Ovals represent missing information</a:t>
            </a:r>
          </a:p>
        </p:txBody>
      </p:sp>
      <p:sp>
        <p:nvSpPr>
          <p:cNvPr id="4" name="Slide Number Placeholder 3"/>
          <p:cNvSpPr>
            <a:spLocks noGrp="1"/>
          </p:cNvSpPr>
          <p:nvPr>
            <p:ph type="sldNum" sz="quarter" idx="5"/>
          </p:nvPr>
        </p:nvSpPr>
        <p:spPr/>
        <p:txBody>
          <a:bodyPr/>
          <a:lstStyle/>
          <a:p>
            <a:fld id="{C8285E36-4C3A-4267-A1C7-524BFD2D9560}" type="slidenum">
              <a:rPr lang="en-US" smtClean="0"/>
              <a:t>19</a:t>
            </a:fld>
            <a:endParaRPr lang="en-US"/>
          </a:p>
        </p:txBody>
      </p:sp>
    </p:spTree>
    <p:extLst>
      <p:ext uri="{BB962C8B-B14F-4D97-AF65-F5344CB8AC3E}">
        <p14:creationId xmlns:p14="http://schemas.microsoft.com/office/powerpoint/2010/main" val="361026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contacts should be entered as health office visits to give the school nurse credit for the time they worked on this student matter.  This will show in the day’s health office calendar. </a:t>
            </a:r>
          </a:p>
        </p:txBody>
      </p:sp>
      <p:sp>
        <p:nvSpPr>
          <p:cNvPr id="4" name="Slide Number Placeholder 3"/>
          <p:cNvSpPr>
            <a:spLocks noGrp="1"/>
          </p:cNvSpPr>
          <p:nvPr>
            <p:ph type="sldNum" sz="quarter" idx="5"/>
          </p:nvPr>
        </p:nvSpPr>
        <p:spPr/>
        <p:txBody>
          <a:bodyPr/>
          <a:lstStyle/>
          <a:p>
            <a:fld id="{C8285E36-4C3A-4267-A1C7-524BFD2D9560}" type="slidenum">
              <a:rPr lang="en-US" smtClean="0"/>
              <a:t>22</a:t>
            </a:fld>
            <a:endParaRPr lang="en-US"/>
          </a:p>
        </p:txBody>
      </p:sp>
    </p:spTree>
    <p:extLst>
      <p:ext uri="{BB962C8B-B14F-4D97-AF65-F5344CB8AC3E}">
        <p14:creationId xmlns:p14="http://schemas.microsoft.com/office/powerpoint/2010/main" val="48414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fs.ky.gov/agencies/dph/dehp/idb/Pages/kyir.asp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kyir.chfs.ky.gov/webiznet_kyir/Login.aspx" TargetMode="External"/><Relationship Id="rId2" Type="http://schemas.openxmlformats.org/officeDocument/2006/relationships/hyperlink" Target="https://chfs.ky.gov/agencies/dph/dehp/idb/kyirtrain/printcertificateandrecord.pdf" TargetMode="External"/><Relationship Id="rId1" Type="http://schemas.openxmlformats.org/officeDocument/2006/relationships/slideLayout" Target="../slideLayouts/slideLayout2.xml"/><Relationship Id="rId4" Type="http://schemas.openxmlformats.org/officeDocument/2006/relationships/hyperlink" Target="https://chfs.ky.gov/agencies/dph/dehp/idb/kyirtrain/KYIRReleaseofIZRecord.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hfs.ky.gov/agencies/dph/dehp/idb/kyirtrain/KYIRSchoolEnrollment.pdf" TargetMode="External"/><Relationship Id="rId2" Type="http://schemas.openxmlformats.org/officeDocument/2006/relationships/hyperlink" Target="https://chfs.ky.gov/agencies/dph/dehp/idb/Pages/kyir.aspx" TargetMode="External"/><Relationship Id="rId1" Type="http://schemas.openxmlformats.org/officeDocument/2006/relationships/slideLayout" Target="../slideLayouts/slideLayout2.xml"/><Relationship Id="rId5" Type="http://schemas.openxmlformats.org/officeDocument/2006/relationships/hyperlink" Target="https://chfs.ky.gov/agencies/dph/dehp/idb/kyirtrain/CHFS219.pdf" TargetMode="External"/><Relationship Id="rId4" Type="http://schemas.openxmlformats.org/officeDocument/2006/relationships/hyperlink" Target="https://chfs.ky.gov/agencies/dph/dehp/idb/kyirtrain/KYIRBusinessAgreement.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P8SsQf7QNA" TargetMode="External"/><Relationship Id="rId2" Type="http://schemas.openxmlformats.org/officeDocument/2006/relationships/hyperlink" Target="https://chfs.ky.gov/agencies/dph/dehp/idb/Pages/kyirtrain.aspx" TargetMode="External"/><Relationship Id="rId1" Type="http://schemas.openxmlformats.org/officeDocument/2006/relationships/slideLayout" Target="../slideLayouts/slideLayout2.xml"/><Relationship Id="rId4" Type="http://schemas.openxmlformats.org/officeDocument/2006/relationships/hyperlink" Target="https://www.youtube.com/watch?v=BD7-eTcNsEY"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amantha.engstrom@education.ky.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pps.legislature.ky.gov/law/statutes/statute.aspx?id=8777" TargetMode="External"/><Relationship Id="rId2" Type="http://schemas.openxmlformats.org/officeDocument/2006/relationships/hyperlink" Target="https://apps.legislature.ky.gov/law/statutes/statute.aspx?id=3425" TargetMode="External"/><Relationship Id="rId1" Type="http://schemas.openxmlformats.org/officeDocument/2006/relationships/slideLayout" Target="../slideLayouts/slideLayout2.xml"/><Relationship Id="rId5" Type="http://schemas.openxmlformats.org/officeDocument/2006/relationships/hyperlink" Target="https://apps.legislature.ky.gov/law/kar/902/002/055.pdf" TargetMode="External"/><Relationship Id="rId4" Type="http://schemas.openxmlformats.org/officeDocument/2006/relationships/hyperlink" Target="https://apps.legislature.ky.gov/law/kar/902/002/06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740665"/>
            <a:ext cx="9144000" cy="2194560"/>
          </a:xfrm>
        </p:spPr>
        <p:txBody>
          <a:bodyPr>
            <a:noAutofit/>
          </a:bodyPr>
          <a:lstStyle/>
          <a:p>
            <a:pPr algn="r"/>
            <a:r>
              <a:rPr lang="en-US" sz="4400" dirty="0"/>
              <a:t>Researching Vaccine Records </a:t>
            </a:r>
            <a:br>
              <a:rPr lang="en-US" sz="4400" dirty="0"/>
            </a:br>
            <a:r>
              <a:rPr lang="en-US" sz="4400" dirty="0"/>
              <a:t>MADE EASY:</a:t>
            </a:r>
            <a:br>
              <a:rPr lang="en-US" sz="4400" dirty="0"/>
            </a:br>
            <a:r>
              <a:rPr lang="en-US" sz="4400" dirty="0"/>
              <a:t> A Guide for the KY School Nurse</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3272779"/>
            <a:ext cx="9144000" cy="1985021"/>
          </a:xfrm>
        </p:spPr>
        <p:txBody>
          <a:bodyPr vert="horz" lIns="91440" tIns="45720" rIns="91440" bIns="45720" rtlCol="0" anchor="t">
            <a:normAutofit fontScale="92500" lnSpcReduction="10000"/>
          </a:bodyPr>
          <a:lstStyle/>
          <a:p>
            <a:pPr algn="r"/>
            <a:r>
              <a:rPr lang="en-US" dirty="0"/>
              <a:t>Angie McDonald, ADN, RN, NASSNC</a:t>
            </a:r>
          </a:p>
          <a:p>
            <a:pPr algn="r"/>
            <a:r>
              <a:rPr lang="en-US" dirty="0"/>
              <a:t>KDE State School Nurse Consultant</a:t>
            </a:r>
          </a:p>
          <a:p>
            <a:pPr algn="r"/>
            <a:r>
              <a:rPr lang="en-US" dirty="0"/>
              <a:t>Michelle Malicote, BSN, RN, NASSNC</a:t>
            </a:r>
          </a:p>
          <a:p>
            <a:pPr algn="r"/>
            <a:r>
              <a:rPr lang="en-US" dirty="0"/>
              <a:t>KDPH School Health Branch Manager</a:t>
            </a:r>
          </a:p>
          <a:p>
            <a:pPr algn="r"/>
            <a:r>
              <a:rPr lang="en-US" dirty="0"/>
              <a:t>2022</a:t>
            </a:r>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EF4FB-9E70-4504-AC12-64A20596FA03}"/>
              </a:ext>
            </a:extLst>
          </p:cNvPr>
          <p:cNvSpPr>
            <a:spLocks noGrp="1"/>
          </p:cNvSpPr>
          <p:nvPr>
            <p:ph type="title"/>
          </p:nvPr>
        </p:nvSpPr>
        <p:spPr>
          <a:xfrm>
            <a:off x="465404" y="1074656"/>
            <a:ext cx="10807390" cy="889410"/>
          </a:xfrm>
        </p:spPr>
        <p:txBody>
          <a:bodyPr/>
          <a:lstStyle/>
          <a:p>
            <a:r>
              <a:rPr lang="en-US" dirty="0"/>
              <a:t>Web link for the KYIR:</a:t>
            </a:r>
          </a:p>
        </p:txBody>
      </p:sp>
      <p:sp>
        <p:nvSpPr>
          <p:cNvPr id="3" name="TextBox 2">
            <a:extLst>
              <a:ext uri="{FF2B5EF4-FFF2-40B4-BE49-F238E27FC236}">
                <a16:creationId xmlns:a16="http://schemas.microsoft.com/office/drawing/2014/main" id="{3E92EF68-64DE-4A43-B280-F3BFDBB60CBA}"/>
              </a:ext>
            </a:extLst>
          </p:cNvPr>
          <p:cNvSpPr txBox="1"/>
          <p:nvPr/>
        </p:nvSpPr>
        <p:spPr>
          <a:xfrm>
            <a:off x="465404" y="2572327"/>
            <a:ext cx="7139178" cy="1077218"/>
          </a:xfrm>
          <a:prstGeom prst="rect">
            <a:avLst/>
          </a:prstGeom>
          <a:noFill/>
        </p:spPr>
        <p:txBody>
          <a:bodyPr wrap="square">
            <a:spAutoFit/>
          </a:bodyPr>
          <a:lstStyle/>
          <a:p>
            <a:r>
              <a:rPr lang="en-US" sz="3200" dirty="0">
                <a:hlinkClick r:id="rId2"/>
              </a:rPr>
              <a:t>Immunization Registry (KYIR) - Cabinet for Health and Family Services</a:t>
            </a:r>
            <a:endParaRPr lang="en-US" sz="3200" dirty="0"/>
          </a:p>
        </p:txBody>
      </p:sp>
    </p:spTree>
    <p:extLst>
      <p:ext uri="{BB962C8B-B14F-4D97-AF65-F5344CB8AC3E}">
        <p14:creationId xmlns:p14="http://schemas.microsoft.com/office/powerpoint/2010/main" val="146814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D3CC-7ACA-4BC5-87D2-8B005B92EB33}"/>
              </a:ext>
            </a:extLst>
          </p:cNvPr>
          <p:cNvSpPr>
            <a:spLocks noGrp="1"/>
          </p:cNvSpPr>
          <p:nvPr>
            <p:ph type="title"/>
          </p:nvPr>
        </p:nvSpPr>
        <p:spPr/>
        <p:txBody>
          <a:bodyPr/>
          <a:lstStyle/>
          <a:p>
            <a:r>
              <a:rPr lang="en-US" dirty="0"/>
              <a:t>KYIR Resources:</a:t>
            </a:r>
          </a:p>
        </p:txBody>
      </p:sp>
      <p:sp>
        <p:nvSpPr>
          <p:cNvPr id="3" name="Content Placeholder 2">
            <a:extLst>
              <a:ext uri="{FF2B5EF4-FFF2-40B4-BE49-F238E27FC236}">
                <a16:creationId xmlns:a16="http://schemas.microsoft.com/office/drawing/2014/main" id="{A7E08AD6-8F2F-4AF7-AA27-F00D03082E9F}"/>
              </a:ext>
            </a:extLst>
          </p:cNvPr>
          <p:cNvSpPr>
            <a:spLocks noGrp="1"/>
          </p:cNvSpPr>
          <p:nvPr>
            <p:ph idx="1"/>
          </p:nvPr>
        </p:nvSpPr>
        <p:spPr/>
        <p:txBody>
          <a:bodyPr vert="horz" lIns="91440" tIns="45720" rIns="91440" bIns="45720" rtlCol="0" anchor="t">
            <a:normAutofit/>
          </a:bodyPr>
          <a:lstStyle/>
          <a:p>
            <a:r>
              <a:rPr lang="en-US" dirty="0">
                <a:hlinkClick r:id="rId2"/>
              </a:rPr>
              <a:t>Printing Certificates and Immunization Records and COVID-19 Records</a:t>
            </a:r>
            <a:endParaRPr lang="en-US" dirty="0"/>
          </a:p>
          <a:p>
            <a:endParaRPr lang="en-US" dirty="0">
              <a:ea typeface="+mn-lt"/>
              <a:cs typeface="+mn-lt"/>
            </a:endParaRPr>
          </a:p>
          <a:p>
            <a:r>
              <a:rPr lang="en-US" dirty="0">
                <a:ea typeface="+mn-lt"/>
                <a:cs typeface="+mn-lt"/>
                <a:hlinkClick r:id="rId3"/>
              </a:rPr>
              <a:t>KYIR LOG IN PAGE</a:t>
            </a:r>
            <a:endParaRPr lang="en-US" dirty="0"/>
          </a:p>
          <a:p>
            <a:endParaRPr lang="en-US" dirty="0">
              <a:ea typeface="+mn-lt"/>
              <a:cs typeface="+mn-lt"/>
            </a:endParaRPr>
          </a:p>
          <a:p>
            <a:r>
              <a:rPr lang="en-US" dirty="0">
                <a:ea typeface="+mn-lt"/>
                <a:cs typeface="+mn-lt"/>
                <a:hlinkClick r:id="rId4"/>
              </a:rPr>
              <a:t>Authorization for Release of Patient Immunization Record</a:t>
            </a: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4360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2B14-6BC3-445A-842A-A9FE5AA7D2E2}"/>
              </a:ext>
            </a:extLst>
          </p:cNvPr>
          <p:cNvSpPr>
            <a:spLocks noGrp="1"/>
          </p:cNvSpPr>
          <p:nvPr>
            <p:ph type="title"/>
          </p:nvPr>
        </p:nvSpPr>
        <p:spPr>
          <a:xfrm>
            <a:off x="838199" y="365125"/>
            <a:ext cx="10871447" cy="1325563"/>
          </a:xfrm>
        </p:spPr>
        <p:txBody>
          <a:bodyPr/>
          <a:lstStyle/>
          <a:p>
            <a:r>
              <a:rPr lang="en-US"/>
              <a:t>NEW KYIR COVID record ready for PRINTING</a:t>
            </a:r>
          </a:p>
        </p:txBody>
      </p:sp>
      <p:sp>
        <p:nvSpPr>
          <p:cNvPr id="3" name="Content Placeholder 2">
            <a:extLst>
              <a:ext uri="{FF2B5EF4-FFF2-40B4-BE49-F238E27FC236}">
                <a16:creationId xmlns:a16="http://schemas.microsoft.com/office/drawing/2014/main" id="{8FACE9C8-6FB7-4AF4-81FE-485CED320402}"/>
              </a:ext>
            </a:extLst>
          </p:cNvPr>
          <p:cNvSpPr>
            <a:spLocks noGrp="1"/>
          </p:cNvSpPr>
          <p:nvPr>
            <p:ph idx="1"/>
          </p:nvPr>
        </p:nvSpPr>
        <p:spPr>
          <a:xfrm>
            <a:off x="838200" y="1508289"/>
            <a:ext cx="10515600" cy="4668674"/>
          </a:xfrm>
        </p:spPr>
        <p:txBody>
          <a:bodyPr/>
          <a:lstStyle/>
          <a:p>
            <a:pPr algn="l">
              <a:spcBef>
                <a:spcPts val="1800"/>
              </a:spcBef>
            </a:pPr>
            <a:r>
              <a:rPr lang="en-US" b="0" i="0" dirty="0">
                <a:solidFill>
                  <a:schemeClr val="tx1"/>
                </a:solidFill>
                <a:effectLst/>
              </a:rPr>
              <a:t>This COVID-19 Vaccination Record does </a:t>
            </a:r>
            <a:r>
              <a:rPr lang="en-US" b="1" i="0" u="sng" dirty="0">
                <a:solidFill>
                  <a:schemeClr val="tx1"/>
                </a:solidFill>
                <a:effectLst/>
              </a:rPr>
              <a:t>NOT replace official card</a:t>
            </a:r>
            <a:r>
              <a:rPr lang="en-US" b="0" i="0" dirty="0">
                <a:solidFill>
                  <a:schemeClr val="tx1"/>
                </a:solidFill>
                <a:effectLst/>
              </a:rPr>
              <a:t>, just official vaccine administration record.</a:t>
            </a:r>
          </a:p>
          <a:p>
            <a:pPr algn="l">
              <a:spcBef>
                <a:spcPts val="2400"/>
              </a:spcBef>
            </a:pPr>
            <a:r>
              <a:rPr lang="en-US" b="0" i="0" dirty="0">
                <a:solidFill>
                  <a:schemeClr val="tx1"/>
                </a:solidFill>
                <a:effectLst/>
              </a:rPr>
              <a:t>KYIR is implementing a new feature that </a:t>
            </a:r>
            <a:r>
              <a:rPr lang="en-US" b="1" i="0" u="sng" dirty="0">
                <a:solidFill>
                  <a:schemeClr val="tx1"/>
                </a:solidFill>
                <a:effectLst/>
              </a:rPr>
              <a:t>grants users the ability to access and print a patient’s Covid-19 immunization record </a:t>
            </a:r>
            <a:r>
              <a:rPr lang="en-US" i="0" dirty="0">
                <a:solidFill>
                  <a:schemeClr val="tx1"/>
                </a:solidFill>
                <a:effectLst/>
              </a:rPr>
              <a:t>specifically, </a:t>
            </a:r>
            <a:r>
              <a:rPr lang="en-US" b="0" i="0" dirty="0">
                <a:solidFill>
                  <a:schemeClr val="tx1"/>
                </a:solidFill>
                <a:effectLst/>
              </a:rPr>
              <a:t>independent of their full record. It will be available to anyone with a user account and can be accessed in the same location as the Official Immunization Record. Please see the attached, updated user guide to learn more about this.</a:t>
            </a:r>
          </a:p>
          <a:p>
            <a:endParaRPr lang="en-US" dirty="0"/>
          </a:p>
        </p:txBody>
      </p:sp>
    </p:spTree>
    <p:extLst>
      <p:ext uri="{BB962C8B-B14F-4D97-AF65-F5344CB8AC3E}">
        <p14:creationId xmlns:p14="http://schemas.microsoft.com/office/powerpoint/2010/main" val="20177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5C89-6626-423F-AAFC-A7DC5AC0269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Slide 13</a:t>
            </a:r>
          </a:p>
        </p:txBody>
      </p:sp>
      <p:pic>
        <p:nvPicPr>
          <p:cNvPr id="5" name="Picture 4" descr="Screenshot of printed instructions on how to use the KY immunization registry.  A link to the actual document is found later in the presentation. ">
            <a:extLst>
              <a:ext uri="{FF2B5EF4-FFF2-40B4-BE49-F238E27FC236}">
                <a16:creationId xmlns:a16="http://schemas.microsoft.com/office/drawing/2014/main" id="{DA411BDD-2D30-4EE0-9496-467212877A01}"/>
              </a:ext>
              <a:ext uri="{C183D7F6-B498-43B3-948B-1728B52AA6E4}">
                <adec:decorative xmlns:adec="http://schemas.microsoft.com/office/drawing/2017/decorative" val="0"/>
              </a:ext>
            </a:extLst>
          </p:cNvPr>
          <p:cNvPicPr/>
          <p:nvPr/>
        </p:nvPicPr>
        <p:blipFill rotWithShape="1">
          <a:blip r:embed="rId2"/>
          <a:srcRect l="6317" t="21171" r="75353" b="6925"/>
          <a:stretch/>
        </p:blipFill>
        <p:spPr bwMode="auto">
          <a:xfrm>
            <a:off x="1110408" y="278561"/>
            <a:ext cx="4665447" cy="6055781"/>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650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041C-9D84-4490-90FA-563DA32262E7}"/>
              </a:ext>
            </a:extLst>
          </p:cNvPr>
          <p:cNvSpPr>
            <a:spLocks noGrp="1"/>
          </p:cNvSpPr>
          <p:nvPr>
            <p:ph type="title"/>
          </p:nvPr>
        </p:nvSpPr>
        <p:spPr/>
        <p:txBody>
          <a:bodyPr/>
          <a:lstStyle/>
          <a:p>
            <a:r>
              <a:rPr lang="en-US" dirty="0"/>
              <a:t>KYIR School Enrollment Forms</a:t>
            </a:r>
          </a:p>
        </p:txBody>
      </p:sp>
      <p:sp>
        <p:nvSpPr>
          <p:cNvPr id="3" name="Content Placeholder 2">
            <a:extLst>
              <a:ext uri="{FF2B5EF4-FFF2-40B4-BE49-F238E27FC236}">
                <a16:creationId xmlns:a16="http://schemas.microsoft.com/office/drawing/2014/main" id="{3067D203-1E45-4FA5-9B34-4A00930916DF}"/>
              </a:ext>
            </a:extLst>
          </p:cNvPr>
          <p:cNvSpPr>
            <a:spLocks noGrp="1"/>
          </p:cNvSpPr>
          <p:nvPr>
            <p:ph idx="1"/>
          </p:nvPr>
        </p:nvSpPr>
        <p:spPr>
          <a:xfrm>
            <a:off x="838200" y="1437464"/>
            <a:ext cx="10515600" cy="4459754"/>
          </a:xfr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90000"/>
              </a:lnSpc>
              <a:spcBef>
                <a:spcPts val="1000"/>
              </a:spcBef>
              <a:spcAft>
                <a:spcPts val="0"/>
              </a:spcAft>
              <a:buClr>
                <a:srgbClr val="9F2936"/>
              </a:buClr>
              <a:buSzTx/>
              <a:buNone/>
              <a:tabLst/>
              <a:defRPr/>
            </a:pPr>
            <a:r>
              <a:rPr kumimoji="0" lang="en-US" sz="2800" b="0" i="0" u="none" strike="noStrike" kern="1200" cap="none" spc="0" normalizeH="0" baseline="0" noProof="0" dirty="0">
                <a:ln>
                  <a:noFill/>
                </a:ln>
                <a:solidFill>
                  <a:srgbClr val="000000"/>
                </a:solidFill>
                <a:effectLst/>
                <a:uLnTx/>
                <a:uFillTx/>
                <a:ea typeface="+mn-ea"/>
                <a:cs typeface="+mn-cs"/>
              </a:rPr>
              <a:t>Schools that want access to the Kentucky Immunization Registry should complete the enrollment forms below and fax them to the Kentucky Immunization Branch: Fax: (502) 564-4760</a:t>
            </a:r>
          </a:p>
          <a:p>
            <a:pPr>
              <a:buClr>
                <a:srgbClr val="9F2936"/>
              </a:buClr>
              <a:defRPr/>
            </a:pPr>
            <a:endParaRPr lang="en-US" dirty="0">
              <a:solidFill>
                <a:srgbClr val="000000"/>
              </a:solidFill>
              <a:ea typeface="+mn-lt"/>
              <a:cs typeface="Calibri"/>
            </a:endParaRPr>
          </a:p>
          <a:p>
            <a:pPr marL="457200" indent="0">
              <a:buNone/>
              <a:defRPr/>
            </a:pPr>
            <a:r>
              <a:rPr lang="en-US" sz="2400" dirty="0">
                <a:ea typeface="+mn-lt"/>
                <a:cs typeface="+mn-lt"/>
                <a:hlinkClick r:id="rId2"/>
              </a:rPr>
              <a:t>Immunization Registry (KYIR)</a:t>
            </a:r>
            <a:endParaRPr lang="en-US" dirty="0"/>
          </a:p>
          <a:p>
            <a:pPr marL="457200" indent="0">
              <a:buNone/>
              <a:defRPr/>
            </a:pPr>
            <a:endParaRPr lang="en-US" sz="2400" dirty="0">
              <a:ea typeface="+mn-lt"/>
              <a:cs typeface="+mn-lt"/>
            </a:endParaRPr>
          </a:p>
          <a:p>
            <a:pPr marL="457200" indent="0">
              <a:buNone/>
              <a:defRPr/>
            </a:pPr>
            <a:r>
              <a:rPr lang="en-US" sz="2400" dirty="0">
                <a:ea typeface="+mn-lt"/>
                <a:cs typeface="+mn-lt"/>
                <a:hlinkClick r:id="rId3"/>
              </a:rPr>
              <a:t>2021 School Site Enrollment Form</a:t>
            </a:r>
            <a:r>
              <a:rPr lang="en-US" sz="2400" dirty="0">
                <a:ea typeface="+mn-lt"/>
                <a:cs typeface="+mn-lt"/>
              </a:rPr>
              <a:t>(complete one per school location)</a:t>
            </a:r>
            <a:endParaRPr lang="en-US" sz="2400" dirty="0"/>
          </a:p>
          <a:p>
            <a:pPr marL="457200" indent="0">
              <a:buNone/>
              <a:defRPr/>
            </a:pPr>
            <a:endParaRPr lang="en-US" sz="2400" dirty="0">
              <a:ea typeface="+mn-lt"/>
              <a:cs typeface="+mn-lt"/>
            </a:endParaRPr>
          </a:p>
          <a:p>
            <a:pPr marL="457200" indent="0">
              <a:buNone/>
              <a:defRPr/>
            </a:pPr>
            <a:r>
              <a:rPr lang="en-US" sz="2400" dirty="0">
                <a:ea typeface="+mn-lt"/>
                <a:cs typeface="+mn-lt"/>
                <a:hlinkClick r:id="rId4"/>
              </a:rPr>
              <a:t>2021 School Participation Agreement</a:t>
            </a:r>
            <a:r>
              <a:rPr lang="en-US" sz="2400" dirty="0">
                <a:ea typeface="+mn-lt"/>
                <a:cs typeface="+mn-lt"/>
              </a:rPr>
              <a:t>(complete one per school district for public schools/one per facility for private schools)</a:t>
            </a:r>
            <a:endParaRPr lang="en-US" dirty="0"/>
          </a:p>
          <a:p>
            <a:pPr marL="457200" indent="0">
              <a:buNone/>
              <a:defRPr/>
            </a:pPr>
            <a:endParaRPr lang="en-US" sz="2400" dirty="0">
              <a:ea typeface="+mn-lt"/>
              <a:cs typeface="+mn-lt"/>
            </a:endParaRPr>
          </a:p>
          <a:p>
            <a:pPr marL="457200" indent="0">
              <a:buNone/>
              <a:defRPr/>
            </a:pPr>
            <a:r>
              <a:rPr lang="en-US" sz="2400" dirty="0">
                <a:ea typeface="+mn-lt"/>
                <a:cs typeface="+mn-lt"/>
                <a:hlinkClick r:id="rId5"/>
              </a:rPr>
              <a:t>KYIR User Account Confidentially Agreement</a:t>
            </a:r>
            <a:r>
              <a:rPr lang="en-US" sz="2400" dirty="0">
                <a:ea typeface="+mn-lt"/>
                <a:cs typeface="+mn-lt"/>
              </a:rPr>
              <a:t>(complete one per log in user)</a:t>
            </a:r>
            <a:endParaRPr lang="en-US" sz="2400" dirty="0">
              <a:cs typeface="Calibri"/>
            </a:endParaRPr>
          </a:p>
          <a:p>
            <a:pPr marL="0" marR="0" lvl="0" indent="0" algn="l" defTabSz="914400" rtl="0" eaLnBrk="1" fontAlgn="auto" latinLnBrk="0" hangingPunct="1">
              <a:lnSpc>
                <a:spcPct val="90000"/>
              </a:lnSpc>
              <a:spcBef>
                <a:spcPts val="1000"/>
              </a:spcBef>
              <a:spcAft>
                <a:spcPts val="0"/>
              </a:spcAft>
              <a:buSzTx/>
              <a:buNone/>
              <a:tabLst/>
              <a:defRPr/>
            </a:pPr>
            <a:endParaRPr lang="en-US" sz="2400" b="1" i="0" u="none" strike="noStrike" kern="1200" cap="none" spc="0" normalizeH="0" baseline="0" noProof="0" dirty="0">
              <a:ln>
                <a:noFill/>
              </a:ln>
              <a:solidFill>
                <a:srgbClr val="FF0000"/>
              </a:solidFill>
              <a:effectLst/>
              <a:uLnTx/>
              <a:uFillTx/>
              <a:cs typeface="Calibri"/>
            </a:endParaRPr>
          </a:p>
          <a:p>
            <a:endParaRPr lang="en-US" dirty="0"/>
          </a:p>
        </p:txBody>
      </p:sp>
    </p:spTree>
    <p:extLst>
      <p:ext uri="{BB962C8B-B14F-4D97-AF65-F5344CB8AC3E}">
        <p14:creationId xmlns:p14="http://schemas.microsoft.com/office/powerpoint/2010/main" val="138327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716C-B837-474F-AD7E-92CF3818C4FC}"/>
              </a:ext>
            </a:extLst>
          </p:cNvPr>
          <p:cNvSpPr>
            <a:spLocks noGrp="1"/>
          </p:cNvSpPr>
          <p:nvPr>
            <p:ph type="title"/>
          </p:nvPr>
        </p:nvSpPr>
        <p:spPr>
          <a:xfrm>
            <a:off x="643128" y="468851"/>
            <a:ext cx="10515600" cy="1325563"/>
          </a:xfrm>
        </p:spPr>
        <p:txBody>
          <a:bodyPr/>
          <a:lstStyle/>
          <a:p>
            <a:r>
              <a:rPr lang="en-US" dirty="0"/>
              <a:t>KYIR Training Materials</a:t>
            </a:r>
          </a:p>
        </p:txBody>
      </p:sp>
      <p:sp>
        <p:nvSpPr>
          <p:cNvPr id="3" name="Content Placeholder 2">
            <a:extLst>
              <a:ext uri="{FF2B5EF4-FFF2-40B4-BE49-F238E27FC236}">
                <a16:creationId xmlns:a16="http://schemas.microsoft.com/office/drawing/2014/main" id="{8D4049E8-82E6-4FA5-A087-A356683900EB}"/>
              </a:ext>
            </a:extLst>
          </p:cNvPr>
          <p:cNvSpPr>
            <a:spLocks noGrp="1"/>
          </p:cNvSpPr>
          <p:nvPr>
            <p:ph idx="1"/>
          </p:nvPr>
        </p:nvSpPr>
        <p:spPr>
          <a:xfrm>
            <a:off x="643128" y="1690688"/>
            <a:ext cx="10905744" cy="4035679"/>
          </a:xfrm>
        </p:spPr>
        <p:txBody>
          <a:bodyPr vert="horz" lIns="91440" tIns="45720" rIns="91440" bIns="45720" rtlCol="0" anchor="t">
            <a:normAutofit/>
          </a:bodyPr>
          <a:lstStyle/>
          <a:p>
            <a:pPr>
              <a:buClr>
                <a:srgbClr val="9F2936"/>
              </a:buClr>
              <a:defRPr/>
            </a:pPr>
            <a:r>
              <a:rPr kumimoji="0" lang="en-US" sz="2800" b="0" i="0" u="none" strike="noStrike" kern="1200" cap="none" spc="0" normalizeH="0" baseline="0" noProof="0" dirty="0">
                <a:ln>
                  <a:noFill/>
                </a:ln>
                <a:solidFill>
                  <a:srgbClr val="000000"/>
                </a:solidFill>
                <a:effectLst/>
                <a:uLnTx/>
                <a:uFillTx/>
                <a:ea typeface="+mn-ea"/>
                <a:cs typeface="+mn-cs"/>
              </a:rPr>
              <a:t>Training materials, including videos and quick guides, are in the</a:t>
            </a:r>
            <a:r>
              <a:rPr lang="en-US" dirty="0">
                <a:solidFill>
                  <a:srgbClr val="000000"/>
                </a:solidFill>
              </a:rPr>
              <a:t> </a:t>
            </a:r>
            <a:r>
              <a:rPr lang="en-US" dirty="0">
                <a:ea typeface="+mn-lt"/>
                <a:cs typeface="+mn-lt"/>
                <a:hlinkClick r:id="rId2"/>
              </a:rPr>
              <a:t>KYIR Training and Information Resources</a:t>
            </a:r>
            <a:endParaRPr lang="en-US" dirty="0"/>
          </a:p>
          <a:p>
            <a:pPr>
              <a:buClr>
                <a:srgbClr val="9F2936"/>
              </a:buClr>
              <a:defRPr/>
            </a:pPr>
            <a:r>
              <a:rPr kumimoji="0" lang="en-US" sz="2800" b="0" i="0" u="none" strike="noStrike" kern="1200" cap="none" spc="0" normalizeH="0" baseline="0" noProof="0" dirty="0">
                <a:ln>
                  <a:noFill/>
                </a:ln>
                <a:solidFill>
                  <a:srgbClr val="000000"/>
                </a:solidFill>
                <a:effectLst/>
                <a:uLnTx/>
                <a:uFillTx/>
                <a:ea typeface="+mn-ea"/>
                <a:cs typeface="+mn-cs"/>
              </a:rPr>
              <a:t>Updated videos are available that show how to log into KYIR and how to print the new certificate from KYIR.</a:t>
            </a:r>
            <a:r>
              <a:rPr lang="en-US" dirty="0">
                <a:solidFill>
                  <a:srgbClr val="000000"/>
                </a:solidFill>
              </a:rPr>
              <a:t> </a:t>
            </a:r>
            <a:endParaRPr lang="en-US" dirty="0">
              <a:solidFill>
                <a:srgbClr val="000000"/>
              </a:solidFill>
              <a:cs typeface="Calibri"/>
            </a:endParaRPr>
          </a:p>
          <a:p>
            <a:pPr marL="228600" marR="0" lvl="0" indent="-228600" algn="l" defTabSz="914400">
              <a:lnSpc>
                <a:spcPct val="90000"/>
              </a:lnSpc>
              <a:spcBef>
                <a:spcPts val="1000"/>
              </a:spcBef>
              <a:spcAft>
                <a:spcPts val="0"/>
              </a:spcAft>
              <a:buClr>
                <a:srgbClr val="9F2936"/>
              </a:buClr>
              <a:buSzTx/>
              <a:buFont typeface="Arial" panose="020B0604020202020204" pitchFamily="34" charset="0"/>
              <a:buChar char="•"/>
              <a:tabLst/>
              <a:defRPr/>
            </a:pPr>
            <a:endParaRPr lang="en-US" sz="2800" b="0" i="0" u="none" strike="noStrike" kern="1200" cap="none" spc="0" normalizeH="0" baseline="0" noProof="0" dirty="0">
              <a:ln>
                <a:noFill/>
              </a:ln>
              <a:solidFill>
                <a:srgbClr val="000000"/>
              </a:solidFill>
              <a:effectLst/>
              <a:uLnTx/>
              <a:uFillTx/>
              <a:cs typeface="Calibri"/>
            </a:endParaRPr>
          </a:p>
          <a:p>
            <a:pPr lvl="1">
              <a:spcBef>
                <a:spcPts val="1000"/>
              </a:spcBef>
              <a:buClr>
                <a:srgbClr val="9F2936"/>
              </a:buClr>
              <a:buFont typeface="Wingdings" panose="05000000000000000000" pitchFamily="2" charset="2"/>
              <a:buChar char="ü"/>
              <a:defRPr/>
            </a:pPr>
            <a:r>
              <a:rPr lang="en-US" dirty="0">
                <a:ea typeface="+mn-lt"/>
                <a:cs typeface="+mn-lt"/>
                <a:hlinkClick r:id="rId3"/>
              </a:rPr>
              <a:t>Tips on Logging in to the KYIR "YOUTUBE VIDEO"</a:t>
            </a:r>
            <a:endParaRPr kumimoji="0" lang="en-US" b="1" i="0" u="sng" strike="noStrike" kern="1200" cap="none" spc="0" normalizeH="0" baseline="0" noProof="0" dirty="0">
              <a:ln>
                <a:noFill/>
              </a:ln>
              <a:solidFill>
                <a:srgbClr val="FF0000"/>
              </a:solidFill>
              <a:effectLst/>
              <a:uLnTx/>
              <a:uFillTx/>
              <a:ea typeface="+mn-ea"/>
              <a:cs typeface="+mn-cs"/>
            </a:endParaRPr>
          </a:p>
          <a:p>
            <a:pPr lvl="1">
              <a:spcBef>
                <a:spcPts val="1000"/>
              </a:spcBef>
              <a:buClr>
                <a:srgbClr val="9F2936"/>
              </a:buClr>
              <a:buFont typeface="Wingdings" panose="05000000000000000000" pitchFamily="2" charset="2"/>
              <a:buChar char="ü"/>
              <a:defRPr/>
            </a:pPr>
            <a:endParaRPr lang="en-US" dirty="0"/>
          </a:p>
          <a:p>
            <a:pPr lvl="1">
              <a:spcBef>
                <a:spcPts val="1000"/>
              </a:spcBef>
              <a:buClr>
                <a:srgbClr val="9F2936"/>
              </a:buClr>
              <a:buFont typeface="Wingdings" panose="05000000000000000000" pitchFamily="2" charset="2"/>
              <a:buChar char="ü"/>
              <a:defRPr/>
            </a:pPr>
            <a:r>
              <a:rPr lang="en-US" dirty="0">
                <a:ea typeface="+mn-lt"/>
                <a:cs typeface="+mn-lt"/>
                <a:hlinkClick r:id="rId4"/>
              </a:rPr>
              <a:t>How to Print a Certificate from the KYIR</a:t>
            </a:r>
            <a:endParaRPr lang="en-US" b="1" i="0" u="sng" strike="noStrike" kern="1200" cap="none" spc="0" normalizeH="0" baseline="0" noProof="0" dirty="0">
              <a:ln>
                <a:noFill/>
              </a:ln>
              <a:effectLst/>
              <a:uLnTx/>
              <a:uFillTx/>
              <a:ea typeface="+mn-lt"/>
              <a:cs typeface="+mn-lt"/>
            </a:endParaRPr>
          </a:p>
          <a:p>
            <a:pPr lvl="1">
              <a:spcBef>
                <a:spcPts val="1000"/>
              </a:spcBef>
              <a:buClr>
                <a:srgbClr val="9F2936"/>
              </a:buClr>
              <a:buFont typeface="Wingdings" panose="05000000000000000000" pitchFamily="2" charset="2"/>
              <a:buChar char="ü"/>
            </a:pPr>
            <a:endParaRPr lang="en-US" dirty="0">
              <a:ea typeface="+mn-lt"/>
              <a:cs typeface="+mn-lt"/>
            </a:endParaRPr>
          </a:p>
          <a:p>
            <a:endParaRPr lang="en-US" dirty="0"/>
          </a:p>
        </p:txBody>
      </p:sp>
    </p:spTree>
    <p:extLst>
      <p:ext uri="{BB962C8B-B14F-4D97-AF65-F5344CB8AC3E}">
        <p14:creationId xmlns:p14="http://schemas.microsoft.com/office/powerpoint/2010/main" val="111135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descr="&quot; &quot;">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E8E3117-80AF-435A-BE97-AD07E9C546DB}"/>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KYIR Contact Information</a:t>
            </a:r>
          </a:p>
        </p:txBody>
      </p:sp>
      <p:graphicFrame>
        <p:nvGraphicFramePr>
          <p:cNvPr id="10" name="Content Placeholder 7" descr="KIR Contact Informaiton">
            <a:extLst>
              <a:ext uri="{FF2B5EF4-FFF2-40B4-BE49-F238E27FC236}">
                <a16:creationId xmlns:a16="http://schemas.microsoft.com/office/drawing/2014/main" id="{4A762867-2A44-4B5E-A418-B80757EF0152}"/>
              </a:ext>
            </a:extLst>
          </p:cNvPr>
          <p:cNvGraphicFramePr>
            <a:graphicFrameLocks noGrp="1"/>
          </p:cNvGraphicFramePr>
          <p:nvPr>
            <p:ph idx="1"/>
            <p:extLst>
              <p:ext uri="{D42A27DB-BD31-4B8C-83A1-F6EECF244321}">
                <p14:modId xmlns:p14="http://schemas.microsoft.com/office/powerpoint/2010/main" val="179771432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03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BCFD-4BD3-4F31-8BB6-9ACAA5B39C5B}"/>
              </a:ext>
            </a:extLst>
          </p:cNvPr>
          <p:cNvSpPr>
            <a:spLocks noGrp="1"/>
          </p:cNvSpPr>
          <p:nvPr>
            <p:ph type="title"/>
          </p:nvPr>
        </p:nvSpPr>
        <p:spPr/>
        <p:txBody>
          <a:bodyPr/>
          <a:lstStyle/>
          <a:p>
            <a:r>
              <a:rPr lang="en-US" dirty="0"/>
              <a:t>Immunization Report - Infinite Campus (IC)</a:t>
            </a:r>
          </a:p>
        </p:txBody>
      </p:sp>
      <p:sp>
        <p:nvSpPr>
          <p:cNvPr id="3" name="Content Placeholder 2">
            <a:extLst>
              <a:ext uri="{FF2B5EF4-FFF2-40B4-BE49-F238E27FC236}">
                <a16:creationId xmlns:a16="http://schemas.microsoft.com/office/drawing/2014/main" id="{F42E7FB6-1C8B-4F24-9BD6-708A13318FDA}"/>
              </a:ext>
            </a:extLst>
          </p:cNvPr>
          <p:cNvSpPr>
            <a:spLocks noGrp="1"/>
          </p:cNvSpPr>
          <p:nvPr>
            <p:ph idx="1"/>
          </p:nvPr>
        </p:nvSpPr>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ea typeface="+mn-ea"/>
                <a:cs typeface="+mn-cs"/>
              </a:rPr>
              <a:t>To run an IC immunization report:</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HEALTH Index &gt; Reports &gt; Immunization certificate</a:t>
            </a:r>
            <a:endParaRPr lang="en-US" sz="2800" b="0" i="0" u="none" strike="noStrike" kern="1200" cap="none" spc="0" normalizeH="0" baseline="0" noProof="0" dirty="0">
              <a:ln>
                <a:noFill/>
              </a:ln>
              <a:solidFill>
                <a:srgbClr val="000000"/>
              </a:solidFill>
              <a:effectLst/>
              <a:uLnTx/>
              <a:uFillTx/>
              <a:cs typeface="Calibri"/>
            </a:endParaRP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Check the box for NO CERTIFICATE, Standard, Provisional</a:t>
            </a:r>
            <a:endParaRPr lang="en-US" sz="2800" b="0" i="0" u="none" strike="noStrike" kern="1200" cap="none" spc="0" normalizeH="0" baseline="0" noProof="0" dirty="0">
              <a:ln>
                <a:noFill/>
              </a:ln>
              <a:solidFill>
                <a:srgbClr val="000000"/>
              </a:solidFill>
              <a:effectLst/>
              <a:uLnTx/>
              <a:uFillTx/>
              <a:cs typeface="Calibri"/>
            </a:endParaRPr>
          </a:p>
          <a:p>
            <a:pPr marL="514350" indent="-514350">
              <a:buClr>
                <a:srgbClr val="9F2936"/>
              </a:buClr>
              <a:buFont typeface="+mj-lt"/>
              <a:buAutoNum type="arabicPeriod"/>
              <a:defRPr/>
            </a:pPr>
            <a:r>
              <a:rPr kumimoji="0" lang="en-US" sz="2800" b="0" i="0" u="none" strike="noStrike" kern="1200" cap="none" spc="0" normalizeH="0" baseline="0" noProof="0" dirty="0">
                <a:ln>
                  <a:noFill/>
                </a:ln>
                <a:solidFill>
                  <a:srgbClr val="000000"/>
                </a:solidFill>
                <a:effectLst/>
                <a:uLnTx/>
                <a:uFillTx/>
                <a:ea typeface="+mn-ea"/>
                <a:cs typeface="+mn-cs"/>
              </a:rPr>
              <a:t>Medical, Religious (I run NO CERTIFICATE on a separate</a:t>
            </a:r>
            <a:r>
              <a:rPr lang="en-US" dirty="0">
                <a:solidFill>
                  <a:srgbClr val="000000"/>
                </a:solidFill>
              </a:rPr>
              <a:t> </a:t>
            </a:r>
            <a:r>
              <a:rPr kumimoji="0" lang="en-US" sz="2800" b="0" i="0" u="none" strike="noStrike" kern="1200" cap="none" spc="0" normalizeH="0" baseline="0" noProof="0" dirty="0">
                <a:ln>
                  <a:noFill/>
                </a:ln>
                <a:solidFill>
                  <a:srgbClr val="000000"/>
                </a:solidFill>
                <a:effectLst/>
                <a:uLnTx/>
                <a:uFillTx/>
                <a:ea typeface="+mn-ea"/>
                <a:cs typeface="+mn-cs"/>
              </a:rPr>
              <a:t>report and work this one first)</a:t>
            </a:r>
            <a:endParaRPr lang="en-US" sz="2800" b="0" i="0" u="none" strike="noStrike" kern="1200" cap="none" spc="0" normalizeH="0" baseline="0" noProof="0" dirty="0">
              <a:ln>
                <a:noFill/>
              </a:ln>
              <a:solidFill>
                <a:srgbClr val="000000"/>
              </a:solidFill>
              <a:effectLst/>
              <a:uLnTx/>
              <a:uFillTx/>
              <a:cs typeface="Calibri"/>
            </a:endParaRPr>
          </a:p>
          <a:p>
            <a:pPr marL="514350" indent="-514350">
              <a:buClr>
                <a:srgbClr val="9F2936"/>
              </a:buClr>
              <a:buFont typeface="+mj-lt"/>
              <a:buAutoNum type="arabicPeriod"/>
              <a:defRPr/>
            </a:pPr>
            <a:r>
              <a:rPr kumimoji="0" lang="en-US" sz="2800" b="0" i="0" u="none" strike="noStrike" kern="1200" cap="none" spc="0" normalizeH="0" baseline="0" noProof="0" dirty="0">
                <a:ln>
                  <a:noFill/>
                </a:ln>
                <a:solidFill>
                  <a:srgbClr val="000000"/>
                </a:solidFill>
                <a:effectLst/>
                <a:uLnTx/>
                <a:uFillTx/>
                <a:ea typeface="+mn-ea"/>
                <a:cs typeface="+mn-cs"/>
              </a:rPr>
              <a:t>Generate report</a:t>
            </a:r>
            <a:r>
              <a:rPr lang="en-US" dirty="0">
                <a:solidFill>
                  <a:srgbClr val="000000"/>
                </a:solidFill>
              </a:rPr>
              <a:t> </a:t>
            </a:r>
            <a:endParaRPr lang="en-US" sz="2800" b="0" i="0" u="none" strike="noStrike" kern="1200" cap="none" spc="0" normalizeH="0" baseline="0" noProof="0" dirty="0">
              <a:ln>
                <a:noFill/>
              </a:ln>
              <a:solidFill>
                <a:srgbClr val="000000"/>
              </a:solidFill>
              <a:effectLst/>
              <a:uLnTx/>
              <a:uFillTx/>
              <a:cs typeface="Calibri"/>
            </a:endParaRP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Print report</a:t>
            </a:r>
            <a:endParaRPr lang="en-US" sz="2800" b="0" i="0" u="none" strike="noStrike" kern="1200" cap="none" spc="0" normalizeH="0" baseline="0" noProof="0" dirty="0">
              <a:ln>
                <a:noFill/>
              </a:ln>
              <a:solidFill>
                <a:srgbClr val="000000"/>
              </a:solidFill>
              <a:effectLst/>
              <a:uLnTx/>
              <a:uFillTx/>
              <a:cs typeface="Calibri"/>
            </a:endParaRPr>
          </a:p>
        </p:txBody>
      </p:sp>
    </p:spTree>
    <p:extLst>
      <p:ext uri="{BB962C8B-B14F-4D97-AF65-F5344CB8AC3E}">
        <p14:creationId xmlns:p14="http://schemas.microsoft.com/office/powerpoint/2010/main" val="123662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4FD7-D38E-4EA2-8D8A-6852B194CDE8}"/>
              </a:ext>
            </a:extLst>
          </p:cNvPr>
          <p:cNvSpPr>
            <a:spLocks noGrp="1"/>
          </p:cNvSpPr>
          <p:nvPr>
            <p:ph type="title"/>
          </p:nvPr>
        </p:nvSpPr>
        <p:spPr>
          <a:xfrm>
            <a:off x="838200" y="563907"/>
            <a:ext cx="10515600" cy="960755"/>
          </a:xfrm>
        </p:spPr>
        <p:txBody>
          <a:bodyPr/>
          <a:lstStyle/>
          <a:p>
            <a:r>
              <a:rPr lang="en-US" dirty="0"/>
              <a:t>Immunization Report - Checking DATES</a:t>
            </a:r>
          </a:p>
        </p:txBody>
      </p:sp>
      <p:sp>
        <p:nvSpPr>
          <p:cNvPr id="3" name="Content Placeholder 2">
            <a:extLst>
              <a:ext uri="{FF2B5EF4-FFF2-40B4-BE49-F238E27FC236}">
                <a16:creationId xmlns:a16="http://schemas.microsoft.com/office/drawing/2014/main" id="{80AADCDF-A0A4-4E6B-97C8-6F977EAE50E4}"/>
              </a:ext>
            </a:extLst>
          </p:cNvPr>
          <p:cNvSpPr>
            <a:spLocks noGrp="1"/>
          </p:cNvSpPr>
          <p:nvPr>
            <p:ph idx="1"/>
          </p:nvPr>
        </p:nvSpPr>
        <p:spPr>
          <a:xfrm>
            <a:off x="838200" y="1564419"/>
            <a:ext cx="10515600" cy="4226780"/>
          </a:xfrm>
        </p:spPr>
        <p:txBody>
          <a:bodyPr vert="horz" lIns="91440" tIns="45720" rIns="91440" bIns="45720" rtlCol="0" anchor="t">
            <a:normAutofit fontScale="92500" lnSpcReduction="10000"/>
          </a:bodyPr>
          <a:lstStyle/>
          <a:p>
            <a:pPr marL="0" indent="0">
              <a:buClr>
                <a:srgbClr val="9F2936"/>
              </a:buClr>
              <a:buNone/>
              <a:defRPr/>
            </a:pPr>
            <a:r>
              <a:rPr kumimoji="0" lang="en-US" sz="3200" b="0" i="0" u="none" strike="noStrike" kern="1200" cap="none" spc="0" normalizeH="0" baseline="0" noProof="0" dirty="0">
                <a:ln>
                  <a:noFill/>
                </a:ln>
                <a:solidFill>
                  <a:srgbClr val="000000"/>
                </a:solidFill>
                <a:effectLst/>
                <a:uLnTx/>
                <a:uFillTx/>
                <a:ea typeface="+mn-ea"/>
                <a:cs typeface="+mn-cs"/>
              </a:rPr>
              <a:t>Do a VISUAL SCAN and check to be sure all dates look correct</a:t>
            </a:r>
            <a:r>
              <a:rPr lang="en-US" sz="3200" dirty="0">
                <a:solidFill>
                  <a:srgbClr val="000000"/>
                </a:solidFill>
              </a:rPr>
              <a:t> </a:t>
            </a:r>
            <a:endParaRPr kumimoji="0" lang="en-US" sz="3200" b="0" i="0" u="none" strike="noStrike" kern="1200" cap="none" spc="0" normalizeH="0" baseline="0" noProof="0" dirty="0">
              <a:ln>
                <a:noFill/>
              </a:ln>
              <a:solidFill>
                <a:srgbClr val="000000"/>
              </a:solidFill>
              <a:effectLst/>
              <a:uLnTx/>
              <a:uFillTx/>
              <a:ea typeface="+mn-ea"/>
              <a:cs typeface="+mn-cs"/>
            </a:endParaRPr>
          </a:p>
          <a:p>
            <a:pPr marL="0" indent="0">
              <a:buClr>
                <a:srgbClr val="9F2936"/>
              </a:buClr>
              <a:buNone/>
              <a:defRPr/>
            </a:pPr>
            <a:endParaRPr lang="en-US" sz="2800" b="0" i="0" u="none" strike="noStrike" kern="1200" cap="none" spc="0" normalizeH="0" baseline="0" noProof="0" dirty="0">
              <a:ln>
                <a:noFill/>
              </a:ln>
              <a:solidFill>
                <a:srgbClr val="000000"/>
              </a:solidFill>
              <a:effectLst/>
              <a:uLnTx/>
              <a:uFillTx/>
              <a:cs typeface="Calibri"/>
            </a:endParaRPr>
          </a:p>
          <a:p>
            <a:pPr marL="228600" marR="0" lvl="0" indent="-228600" algn="l" defTabSz="914400" rtl="0" eaLnBrk="1" fontAlgn="auto" latinLnBrk="0" hangingPunct="1">
              <a:lnSpc>
                <a:spcPct val="90000"/>
              </a:lnSpc>
              <a:spcBef>
                <a:spcPts val="1000"/>
              </a:spcBef>
              <a:spcAft>
                <a:spcPts val="120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NO CERTIFICATE will be blank all the way across the report</a:t>
            </a:r>
            <a:endParaRPr lang="en-US" sz="2800" b="0" i="0" u="none" strike="noStrike" kern="1200" cap="none" spc="0" normalizeH="0" baseline="0" noProof="0" dirty="0">
              <a:ln>
                <a:noFill/>
              </a:ln>
              <a:solidFill>
                <a:srgbClr val="000000"/>
              </a:solidFill>
              <a:effectLst/>
              <a:uLnTx/>
              <a:uFillTx/>
              <a:cs typeface="Calibri"/>
            </a:endParaRPr>
          </a:p>
          <a:p>
            <a:pPr>
              <a:spcAft>
                <a:spcPts val="1200"/>
              </a:spcAft>
              <a:buClr>
                <a:srgbClr val="9F2936"/>
              </a:buClr>
              <a:defRPr/>
            </a:pPr>
            <a:r>
              <a:rPr kumimoji="0" lang="en-US" sz="2800" b="0" i="0" u="none" strike="noStrike" kern="1200" cap="none" spc="0" normalizeH="0" baseline="0" noProof="0" dirty="0">
                <a:ln>
                  <a:noFill/>
                </a:ln>
                <a:solidFill>
                  <a:srgbClr val="000000"/>
                </a:solidFill>
                <a:effectLst/>
                <a:uLnTx/>
                <a:uFillTx/>
                <a:ea typeface="+mn-ea"/>
                <a:cs typeface="+mn-cs"/>
              </a:rPr>
              <a:t>PROVISIONAL should be expired or expiring soon (within 1 year)</a:t>
            </a:r>
            <a:r>
              <a:rPr lang="en-US" dirty="0">
                <a:solidFill>
                  <a:srgbClr val="000000"/>
                </a:solidFill>
              </a:rPr>
              <a:t> </a:t>
            </a:r>
            <a:endParaRPr lang="en-US" sz="2800" b="0" i="0" u="none" strike="noStrike" kern="1200" cap="none" spc="0" normalizeH="0" baseline="0" noProof="0" dirty="0">
              <a:ln>
                <a:noFill/>
              </a:ln>
              <a:solidFill>
                <a:srgbClr val="000000"/>
              </a:solidFill>
              <a:effectLst/>
              <a:uLnTx/>
              <a:uFillTx/>
              <a:cs typeface="Calibri"/>
            </a:endParaRPr>
          </a:p>
          <a:p>
            <a:pPr>
              <a:spcAft>
                <a:spcPts val="1200"/>
              </a:spcAft>
              <a:buClr>
                <a:srgbClr val="9F2936"/>
              </a:buClr>
              <a:defRPr/>
            </a:pPr>
            <a:r>
              <a:rPr kumimoji="0" lang="en-US" sz="2800" b="0" i="0" u="none" strike="noStrike" kern="1200" cap="none" spc="0" normalizeH="0" baseline="0" noProof="0" dirty="0">
                <a:ln>
                  <a:noFill/>
                </a:ln>
                <a:solidFill>
                  <a:srgbClr val="000000"/>
                </a:solidFill>
                <a:effectLst/>
                <a:uLnTx/>
                <a:uFillTx/>
                <a:ea typeface="+mn-ea"/>
                <a:cs typeface="+mn-cs"/>
              </a:rPr>
              <a:t>STANDARD should be expiring either 4th, 11th, or 16th birthday</a:t>
            </a:r>
            <a:r>
              <a:rPr lang="en-US" dirty="0">
                <a:solidFill>
                  <a:srgbClr val="000000"/>
                </a:solidFill>
              </a:rPr>
              <a:t> </a:t>
            </a:r>
            <a:endParaRPr kumimoji="0" lang="en-US" sz="2800" b="0" i="0" u="none" strike="noStrike" kern="1200" cap="none" spc="0" normalizeH="0" baseline="0" noProof="0" dirty="0">
              <a:ln>
                <a:noFill/>
              </a:ln>
              <a:solidFill>
                <a:srgbClr val="00000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IC was developed based upon guidelines established by the American Academy of Pediatrics</a:t>
            </a:r>
            <a:endParaRPr lang="en-US" sz="2800" b="0" i="0" u="none" strike="noStrike" kern="1200" cap="none" spc="0" normalizeH="0" baseline="0" noProof="0" dirty="0">
              <a:ln>
                <a:noFill/>
              </a:ln>
              <a:solidFill>
                <a:srgbClr val="000000"/>
              </a:solidFill>
              <a:effectLst/>
              <a:uLnTx/>
              <a:uFillTx/>
              <a:cs typeface="Calibri"/>
            </a:endParaRPr>
          </a:p>
          <a:p>
            <a:pPr lvl="1">
              <a:spcBef>
                <a:spcPts val="1200"/>
              </a:spcBef>
              <a:buClr>
                <a:srgbClr val="9F2936"/>
              </a:buClr>
              <a:defRPr/>
            </a:pPr>
            <a:r>
              <a:rPr kumimoji="0" lang="en-US" sz="2400" b="0" i="0" u="none" strike="noStrike" kern="1200" cap="none" spc="0" normalizeH="0" baseline="0" noProof="0" dirty="0">
                <a:ln>
                  <a:noFill/>
                </a:ln>
                <a:solidFill>
                  <a:srgbClr val="000000"/>
                </a:solidFill>
                <a:effectLst/>
                <a:uLnTx/>
                <a:uFillTx/>
                <a:ea typeface="+mn-ea"/>
                <a:cs typeface="+mn-cs"/>
              </a:rPr>
              <a:t>Kentucky has more restrictive guidelines, so some immunizations may be required on a different schedule.</a:t>
            </a:r>
            <a:r>
              <a:rPr lang="en-US" dirty="0">
                <a:solidFill>
                  <a:srgbClr val="000000"/>
                </a:solidFill>
              </a:rPr>
              <a:t> </a:t>
            </a:r>
            <a:r>
              <a:rPr kumimoji="0" lang="en-US" sz="2400" b="0" i="0" u="none" strike="noStrike" kern="1200" cap="none" spc="0" normalizeH="0" baseline="0" noProof="0" dirty="0">
                <a:ln>
                  <a:noFill/>
                </a:ln>
                <a:solidFill>
                  <a:srgbClr val="000000"/>
                </a:solidFill>
                <a:effectLst/>
                <a:uLnTx/>
                <a:uFillTx/>
                <a:ea typeface="+mn-ea"/>
                <a:cs typeface="+mn-cs"/>
              </a:rPr>
              <a:t>Kentucky schools must follow Kentucky laws.</a:t>
            </a:r>
          </a:p>
          <a:p>
            <a:endParaRPr lang="en-US" dirty="0"/>
          </a:p>
        </p:txBody>
      </p:sp>
    </p:spTree>
    <p:extLst>
      <p:ext uri="{BB962C8B-B14F-4D97-AF65-F5344CB8AC3E}">
        <p14:creationId xmlns:p14="http://schemas.microsoft.com/office/powerpoint/2010/main" val="612198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738A-B637-4191-8CC7-3785A4CBE741}"/>
              </a:ext>
            </a:extLst>
          </p:cNvPr>
          <p:cNvSpPr>
            <a:spLocks noGrp="1"/>
          </p:cNvSpPr>
          <p:nvPr>
            <p:ph type="title"/>
          </p:nvPr>
        </p:nvSpPr>
        <p:spPr/>
        <p:txBody>
          <a:bodyPr/>
          <a:lstStyle/>
          <a:p>
            <a:r>
              <a:rPr lang="en-US" dirty="0"/>
              <a:t>Immunization Certificate Report (IC)</a:t>
            </a:r>
          </a:p>
        </p:txBody>
      </p:sp>
      <p:pic>
        <p:nvPicPr>
          <p:cNvPr id="4" name="Content Placeholder 3" descr="Sample Immunization Certificate Report">
            <a:extLst>
              <a:ext uri="{FF2B5EF4-FFF2-40B4-BE49-F238E27FC236}">
                <a16:creationId xmlns:a16="http://schemas.microsoft.com/office/drawing/2014/main" id="{325ACF3E-B6EF-4F7C-A3F1-D1FBD5AEC268}"/>
              </a:ext>
            </a:extLst>
          </p:cNvPr>
          <p:cNvPicPr>
            <a:picLocks noGrp="1" noChangeAspect="1"/>
          </p:cNvPicPr>
          <p:nvPr>
            <p:ph idx="1"/>
          </p:nvPr>
        </p:nvPicPr>
        <p:blipFill rotWithShape="1">
          <a:blip r:embed="rId3"/>
          <a:srcRect b="11978"/>
          <a:stretch/>
        </p:blipFill>
        <p:spPr>
          <a:xfrm>
            <a:off x="995177" y="1469009"/>
            <a:ext cx="8994637" cy="3830104"/>
          </a:xfrm>
          <a:prstGeom prst="rect">
            <a:avLst/>
          </a:prstGeom>
        </p:spPr>
      </p:pic>
      <p:sp>
        <p:nvSpPr>
          <p:cNvPr id="3" name="Rectangle 2" descr="&quot; &quot;">
            <a:extLst>
              <a:ext uri="{FF2B5EF4-FFF2-40B4-BE49-F238E27FC236}">
                <a16:creationId xmlns:a16="http://schemas.microsoft.com/office/drawing/2014/main" id="{A65E911A-1E26-452C-BEA1-A978DC18D119}"/>
              </a:ext>
              <a:ext uri="{C183D7F6-B498-43B3-948B-1728B52AA6E4}">
                <adec:decorative xmlns:adec="http://schemas.microsoft.com/office/drawing/2017/decorative" val="1"/>
              </a:ext>
            </a:extLst>
          </p:cNvPr>
          <p:cNvSpPr/>
          <p:nvPr/>
        </p:nvSpPr>
        <p:spPr>
          <a:xfrm>
            <a:off x="2016087" y="1690688"/>
            <a:ext cx="2148289" cy="360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41B074-EF2C-4516-8A6C-463FDB5D9818}"/>
              </a:ext>
            </a:extLst>
          </p:cNvPr>
          <p:cNvSpPr txBox="1"/>
          <p:nvPr/>
        </p:nvSpPr>
        <p:spPr>
          <a:xfrm>
            <a:off x="1896238" y="1690688"/>
            <a:ext cx="2387985" cy="646331"/>
          </a:xfrm>
          <a:prstGeom prst="rect">
            <a:avLst/>
          </a:prstGeom>
          <a:noFill/>
        </p:spPr>
        <p:txBody>
          <a:bodyPr wrap="square" rtlCol="0">
            <a:spAutoFit/>
          </a:bodyPr>
          <a:lstStyle/>
          <a:p>
            <a:pPr algn="ctr"/>
            <a:r>
              <a:rPr lang="en-US"/>
              <a:t>Student Names Listed Here</a:t>
            </a:r>
          </a:p>
        </p:txBody>
      </p:sp>
      <p:sp>
        <p:nvSpPr>
          <p:cNvPr id="12" name="Oval 11" descr="&quot; &quot;">
            <a:extLst>
              <a:ext uri="{FF2B5EF4-FFF2-40B4-BE49-F238E27FC236}">
                <a16:creationId xmlns:a16="http://schemas.microsoft.com/office/drawing/2014/main" id="{B2236B6F-6B7C-443F-A0AD-1794D06ED04D}"/>
              </a:ext>
              <a:ext uri="{C183D7F6-B498-43B3-948B-1728B52AA6E4}">
                <adec:decorative xmlns:adec="http://schemas.microsoft.com/office/drawing/2017/decorative" val="1"/>
              </a:ext>
            </a:extLst>
          </p:cNvPr>
          <p:cNvSpPr/>
          <p:nvPr/>
        </p:nvSpPr>
        <p:spPr>
          <a:xfrm>
            <a:off x="5202315" y="1624614"/>
            <a:ext cx="893685" cy="1864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quot; &quot;">
            <a:extLst>
              <a:ext uri="{FF2B5EF4-FFF2-40B4-BE49-F238E27FC236}">
                <a16:creationId xmlns:a16="http://schemas.microsoft.com/office/drawing/2014/main" id="{7AE48164-00CE-45E9-96D9-706F9392E7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82827" y="1647999"/>
            <a:ext cx="908383" cy="195089"/>
          </a:xfrm>
          <a:prstGeom prst="rect">
            <a:avLst/>
          </a:prstGeom>
        </p:spPr>
      </p:pic>
      <p:pic>
        <p:nvPicPr>
          <p:cNvPr id="14" name="Picture 13" descr="&quot; &quot;">
            <a:extLst>
              <a:ext uri="{FF2B5EF4-FFF2-40B4-BE49-F238E27FC236}">
                <a16:creationId xmlns:a16="http://schemas.microsoft.com/office/drawing/2014/main" id="{7E37C097-DDB3-4E1B-88A0-EF802AB331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60281" y="1647998"/>
            <a:ext cx="908383" cy="195089"/>
          </a:xfrm>
          <a:prstGeom prst="rect">
            <a:avLst/>
          </a:prstGeom>
        </p:spPr>
      </p:pic>
      <p:pic>
        <p:nvPicPr>
          <p:cNvPr id="15" name="Picture 14" descr="&quot; &quot;">
            <a:extLst>
              <a:ext uri="{FF2B5EF4-FFF2-40B4-BE49-F238E27FC236}">
                <a16:creationId xmlns:a16="http://schemas.microsoft.com/office/drawing/2014/main" id="{103E9567-31AA-4744-BBED-9DCB96BD437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02899" y="1811045"/>
            <a:ext cx="908383" cy="195089"/>
          </a:xfrm>
          <a:prstGeom prst="rect">
            <a:avLst/>
          </a:prstGeom>
        </p:spPr>
      </p:pic>
      <p:pic>
        <p:nvPicPr>
          <p:cNvPr id="16" name="Picture 15" descr="&quot; &quot;">
            <a:extLst>
              <a:ext uri="{FF2B5EF4-FFF2-40B4-BE49-F238E27FC236}">
                <a16:creationId xmlns:a16="http://schemas.microsoft.com/office/drawing/2014/main" id="{B6BC264A-49E5-4533-BF45-CA502B9C5B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75563" y="1818764"/>
            <a:ext cx="908383" cy="195089"/>
          </a:xfrm>
          <a:prstGeom prst="rect">
            <a:avLst/>
          </a:prstGeom>
        </p:spPr>
      </p:pic>
      <p:pic>
        <p:nvPicPr>
          <p:cNvPr id="17" name="Picture 16" descr="&quot; &quot;">
            <a:extLst>
              <a:ext uri="{FF2B5EF4-FFF2-40B4-BE49-F238E27FC236}">
                <a16:creationId xmlns:a16="http://schemas.microsoft.com/office/drawing/2014/main" id="{E69EE3AA-4062-40AC-92E8-CFA3DC7009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99588" y="1799838"/>
            <a:ext cx="908383" cy="195089"/>
          </a:xfrm>
          <a:prstGeom prst="rect">
            <a:avLst/>
          </a:prstGeom>
        </p:spPr>
      </p:pic>
    </p:spTree>
    <p:extLst>
      <p:ext uri="{BB962C8B-B14F-4D97-AF65-F5344CB8AC3E}">
        <p14:creationId xmlns:p14="http://schemas.microsoft.com/office/powerpoint/2010/main" val="85887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ECA1-8E0D-40ED-B484-2A74267A368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1DDF823-390D-4E63-9AFD-613B8F4E1C27}"/>
              </a:ext>
            </a:extLst>
          </p:cNvPr>
          <p:cNvSpPr>
            <a:spLocks noGrp="1"/>
          </p:cNvSpPr>
          <p:nvPr>
            <p:ph idx="1"/>
          </p:nvPr>
        </p:nvSpPr>
        <p:spPr>
          <a:xfrm>
            <a:off x="838200" y="1536193"/>
            <a:ext cx="10515600" cy="4160520"/>
          </a:xfrm>
        </p:spPr>
        <p:txBody>
          <a:bodyPr vert="horz" lIns="91440" tIns="45720" rIns="91440" bIns="45720" rtlCol="0" anchor="t">
            <a:normAutofit fontScale="92500" lnSpcReduction="10000"/>
          </a:bodyPr>
          <a:lstStyle/>
          <a:p>
            <a:pPr marL="0" indent="0">
              <a:buNone/>
            </a:pPr>
            <a:r>
              <a:rPr lang="en-US" dirty="0"/>
              <a:t>Participants will: </a:t>
            </a:r>
          </a:p>
          <a:p>
            <a:r>
              <a:rPr lang="en-US" dirty="0"/>
              <a:t>Understand the relevant Kentucky Revised Statutes (KRS) or Kentucky Administrative Regulations regarding immunizations</a:t>
            </a:r>
          </a:p>
          <a:p>
            <a:r>
              <a:rPr lang="en-US" dirty="0"/>
              <a:t>Understand how to utilize the Kentucky Immunization Registry (KYIR) </a:t>
            </a:r>
          </a:p>
          <a:p>
            <a:r>
              <a:rPr lang="en-US" dirty="0"/>
              <a:t>Understand how to run immunization reports from Infinite Campus (IC)  </a:t>
            </a:r>
          </a:p>
          <a:p>
            <a:r>
              <a:rPr lang="en-US" dirty="0"/>
              <a:t>Understand the process for review, prioritization of follow-up, outreach and ongoing documentation of immunizations</a:t>
            </a:r>
          </a:p>
          <a:p>
            <a:r>
              <a:rPr lang="en-US" dirty="0"/>
              <a:t>How to use immunization reports available in IC</a:t>
            </a:r>
          </a:p>
          <a:p>
            <a:r>
              <a:rPr lang="en-US" dirty="0"/>
              <a:t>Understand immunization documents found in student’s cumulative health record </a:t>
            </a:r>
          </a:p>
        </p:txBody>
      </p:sp>
    </p:spTree>
    <p:extLst>
      <p:ext uri="{BB962C8B-B14F-4D97-AF65-F5344CB8AC3E}">
        <p14:creationId xmlns:p14="http://schemas.microsoft.com/office/powerpoint/2010/main" val="12444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5FF8D-FF5E-4256-B035-879410F1343A}"/>
              </a:ext>
            </a:extLst>
          </p:cNvPr>
          <p:cNvSpPr>
            <a:spLocks noGrp="1"/>
          </p:cNvSpPr>
          <p:nvPr>
            <p:ph type="title"/>
          </p:nvPr>
        </p:nvSpPr>
        <p:spPr/>
        <p:txBody>
          <a:bodyPr/>
          <a:lstStyle/>
          <a:p>
            <a:r>
              <a:rPr lang="en-US" dirty="0"/>
              <a:t>No Certificate</a:t>
            </a:r>
          </a:p>
        </p:txBody>
      </p:sp>
      <p:sp>
        <p:nvSpPr>
          <p:cNvPr id="3" name="Content Placeholder 2">
            <a:extLst>
              <a:ext uri="{FF2B5EF4-FFF2-40B4-BE49-F238E27FC236}">
                <a16:creationId xmlns:a16="http://schemas.microsoft.com/office/drawing/2014/main" id="{079C5CDC-93D9-4166-83B2-DA31A12E9E0A}"/>
              </a:ext>
            </a:extLst>
          </p:cNvPr>
          <p:cNvSpPr>
            <a:spLocks noGrp="1"/>
          </p:cNvSpPr>
          <p:nvPr>
            <p:ph idx="1"/>
          </p:nvPr>
        </p:nvSpPr>
        <p:spPr>
          <a:xfrm>
            <a:off x="838200" y="1417983"/>
            <a:ext cx="10515600" cy="4251297"/>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ea typeface="+mn-ea"/>
                <a:cs typeface="+mn-cs"/>
              </a:rPr>
              <a:t>Check the KYIR - If you find the record, note the vendor PIN so you can call the provider to request any missing Physical Exams (PE) needed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ea typeface="+mn-ea"/>
                <a:cs typeface="+mn-cs"/>
              </a:rPr>
              <a:t>Check the cumulative health folder for certificate, look through the whole folder; can be stapled to other documents</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ea typeface="+mn-ea"/>
                <a:cs typeface="+mn-cs"/>
              </a:rPr>
              <a:t>Check the cumulative health folder for Physical Exam and record date as well as where exam was administered. If PE available, but immunization certificate is missing:</a:t>
            </a: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ea typeface="+mn-ea"/>
                <a:cs typeface="+mn-cs"/>
              </a:rPr>
              <a:t>Call PE provider to request immunization certificate</a:t>
            </a: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ea typeface="+mn-ea"/>
                <a:cs typeface="+mn-cs"/>
              </a:rPr>
              <a:t>Script: “I am Nurse Malicote, I see CHILD came to your office on DATE and received his/her PE. I am sure they also received their immunization update, but the record never made it here to the school.” </a:t>
            </a:r>
          </a:p>
          <a:p>
            <a:pPr marL="1143000" marR="0" lvl="2"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ea typeface="+mn-ea"/>
                <a:cs typeface="+mn-cs"/>
              </a:rPr>
              <a:t>Ask them to give you the dates over the phone, if possible. Provide them with an email address or fax number to send the report to the school.</a:t>
            </a:r>
          </a:p>
          <a:p>
            <a:endParaRPr lang="en-US" dirty="0"/>
          </a:p>
        </p:txBody>
      </p:sp>
    </p:spTree>
    <p:extLst>
      <p:ext uri="{BB962C8B-B14F-4D97-AF65-F5344CB8AC3E}">
        <p14:creationId xmlns:p14="http://schemas.microsoft.com/office/powerpoint/2010/main" val="368468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D531-B65D-4D95-99FB-4CD54B519123}"/>
              </a:ext>
            </a:extLst>
          </p:cNvPr>
          <p:cNvSpPr>
            <a:spLocks noGrp="1"/>
          </p:cNvSpPr>
          <p:nvPr>
            <p:ph type="title"/>
          </p:nvPr>
        </p:nvSpPr>
        <p:spPr/>
        <p:txBody>
          <a:bodyPr/>
          <a:lstStyle/>
          <a:p>
            <a:r>
              <a:rPr lang="en-US"/>
              <a:t>Provisional Status: </a:t>
            </a:r>
          </a:p>
        </p:txBody>
      </p:sp>
      <p:sp>
        <p:nvSpPr>
          <p:cNvPr id="3" name="Content Placeholder 2">
            <a:extLst>
              <a:ext uri="{FF2B5EF4-FFF2-40B4-BE49-F238E27FC236}">
                <a16:creationId xmlns:a16="http://schemas.microsoft.com/office/drawing/2014/main" id="{C0C43D42-9C3F-4A68-B7CC-7584F5BABEA5}"/>
              </a:ext>
            </a:extLst>
          </p:cNvPr>
          <p:cNvSpPr>
            <a:spLocks noGrp="1"/>
          </p:cNvSpPr>
          <p:nvPr>
            <p:ph idx="1"/>
          </p:nvPr>
        </p:nvSpPr>
        <p:spPr>
          <a:xfrm>
            <a:off x="838200" y="1432560"/>
            <a:ext cx="10515600" cy="4744403"/>
          </a:xfrm>
        </p:spPr>
        <p:txBody>
          <a:bodyPr/>
          <a:lstStyle/>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Child is </a:t>
            </a:r>
            <a:r>
              <a:rPr kumimoji="0" lang="en-US" sz="2800" b="1" i="0" u="sng" strike="noStrike" kern="1200" cap="none" spc="0" normalizeH="0" baseline="0" noProof="0" dirty="0">
                <a:ln>
                  <a:noFill/>
                </a:ln>
                <a:solidFill>
                  <a:srgbClr val="000000"/>
                </a:solidFill>
                <a:effectLst/>
                <a:uLnTx/>
                <a:uFillTx/>
                <a:ea typeface="+mn-ea"/>
                <a:cs typeface="+mn-cs"/>
              </a:rPr>
              <a:t>not-up-to-date</a:t>
            </a:r>
            <a:r>
              <a:rPr kumimoji="0" lang="en-US" sz="2800" b="0" i="0" u="none" strike="noStrike" kern="1200" cap="none" spc="0" normalizeH="0" baseline="0" noProof="0" dirty="0">
                <a:ln>
                  <a:noFill/>
                </a:ln>
                <a:solidFill>
                  <a:srgbClr val="000000"/>
                </a:solidFill>
                <a:effectLst/>
                <a:uLnTx/>
                <a:uFillTx/>
                <a:ea typeface="+mn-ea"/>
                <a:cs typeface="+mn-cs"/>
              </a:rPr>
              <a:t> at this time.</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Check the KYIR for missing immunization dates and print a new certificate if one is available</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Check the cumulative health record, double check to be sure is not stapled to other documents</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Add any missing dates for vaccines administration to IC </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If certificate is now compliant, change certificate expiration date in IC to two weeks after 11th birthday or on 17th birthday</a:t>
            </a:r>
          </a:p>
        </p:txBody>
      </p:sp>
    </p:spTree>
    <p:extLst>
      <p:ext uri="{BB962C8B-B14F-4D97-AF65-F5344CB8AC3E}">
        <p14:creationId xmlns:p14="http://schemas.microsoft.com/office/powerpoint/2010/main" val="409782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9B6A-0BBF-4183-B97D-B2708896FE54}"/>
              </a:ext>
            </a:extLst>
          </p:cNvPr>
          <p:cNvSpPr>
            <a:spLocks noGrp="1"/>
          </p:cNvSpPr>
          <p:nvPr>
            <p:ph type="title"/>
          </p:nvPr>
        </p:nvSpPr>
        <p:spPr/>
        <p:txBody>
          <a:bodyPr/>
          <a:lstStyle/>
          <a:p>
            <a:r>
              <a:rPr lang="en-US" dirty="0"/>
              <a:t>IC Contact Log - Documentation</a:t>
            </a:r>
          </a:p>
        </p:txBody>
      </p:sp>
      <p:sp>
        <p:nvSpPr>
          <p:cNvPr id="3" name="Content Placeholder 2">
            <a:extLst>
              <a:ext uri="{FF2B5EF4-FFF2-40B4-BE49-F238E27FC236}">
                <a16:creationId xmlns:a16="http://schemas.microsoft.com/office/drawing/2014/main" id="{E355264F-0666-4F3B-93DE-C2087EA5C82D}"/>
              </a:ext>
            </a:extLst>
          </p:cNvPr>
          <p:cNvSpPr>
            <a:spLocks noGrp="1"/>
          </p:cNvSpPr>
          <p:nvPr>
            <p:ph idx="1"/>
          </p:nvPr>
        </p:nvSpPr>
        <p:spPr>
          <a:xfrm>
            <a:off x="838200" y="1361440"/>
            <a:ext cx="10515600" cy="4225545"/>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ea typeface="+mn-ea"/>
                <a:cs typeface="+mn-cs"/>
              </a:rPr>
              <a:t>Contact may be: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KYIR (if applicable)</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Specific provider office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Blank if recording health folder checked</a:t>
            </a:r>
          </a:p>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ea typeface="+mn-ea"/>
                <a:cs typeface="+mn-cs"/>
              </a:rPr>
              <a:t>What to document if no new records found:</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Health Folder/Cumulative Record checked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Contacted Provider of Record to request document</a:t>
            </a: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mn-ea"/>
                <a:cs typeface="+mn-cs"/>
              </a:rPr>
              <a:t>Document contact at the provider office</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Deficiency Letter sent to parent</a:t>
            </a: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mn-ea"/>
                <a:cs typeface="+mn-cs"/>
              </a:rPr>
              <a:t>Document route letter was sent – mail or via student </a:t>
            </a:r>
          </a:p>
          <a:p>
            <a:pPr marL="457200" marR="0" lvl="1" indent="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None/>
              <a:tabLst/>
              <a:defRPr/>
            </a:pPr>
            <a:endParaRPr kumimoji="0" lang="en-US" sz="2000" b="0" i="1" u="none" strike="noStrike" kern="1200" cap="none" spc="0" normalizeH="0" baseline="0" noProof="0" dirty="0">
              <a:ln>
                <a:noFill/>
              </a:ln>
              <a:solidFill>
                <a:srgbClr val="0000FF"/>
              </a:solidFill>
              <a:effectLst/>
              <a:uLnTx/>
              <a:uFillTx/>
              <a:ea typeface="+mn-ea"/>
              <a:cs typeface="+mn-cs"/>
            </a:endParaRPr>
          </a:p>
          <a:p>
            <a:pPr marL="457200" marR="0" lvl="1" indent="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None/>
              <a:tabLst/>
              <a:defRPr/>
            </a:pPr>
            <a:r>
              <a:rPr kumimoji="0" lang="en-US" b="0" i="1" u="none" strike="noStrike" kern="1200" cap="none" spc="0" normalizeH="0" baseline="0" noProof="0" dirty="0">
                <a:ln>
                  <a:noFill/>
                </a:ln>
                <a:solidFill>
                  <a:srgbClr val="0000FF"/>
                </a:solidFill>
                <a:effectLst/>
                <a:uLnTx/>
                <a:uFillTx/>
                <a:ea typeface="+mn-ea"/>
                <a:cs typeface="+mn-cs"/>
              </a:rPr>
              <a:t>If records were found and IC updated, no documentation is required in the IC contact log</a:t>
            </a:r>
          </a:p>
        </p:txBody>
      </p:sp>
    </p:spTree>
    <p:extLst>
      <p:ext uri="{BB962C8B-B14F-4D97-AF65-F5344CB8AC3E}">
        <p14:creationId xmlns:p14="http://schemas.microsoft.com/office/powerpoint/2010/main" val="348507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35F98A-2CF4-4AD9-8456-152A0409A87E}"/>
              </a:ext>
            </a:extLst>
          </p:cNvPr>
          <p:cNvSpPr>
            <a:spLocks noGrp="1"/>
          </p:cNvSpPr>
          <p:nvPr>
            <p:ph type="title"/>
          </p:nvPr>
        </p:nvSpPr>
        <p:spPr/>
        <p:txBody>
          <a:bodyPr>
            <a:normAutofit fontScale="90000"/>
          </a:bodyPr>
          <a:lstStyle/>
          <a:p>
            <a:r>
              <a:rPr lang="en-US" dirty="0"/>
              <a:t>Campus Community Provides Written Instruction and Videos on all IC Functionality</a:t>
            </a:r>
          </a:p>
        </p:txBody>
      </p:sp>
      <p:pic>
        <p:nvPicPr>
          <p:cNvPr id="12" name="Content Placeholder 11" descr="IC Campus Community information">
            <a:extLst>
              <a:ext uri="{FF2B5EF4-FFF2-40B4-BE49-F238E27FC236}">
                <a16:creationId xmlns:a16="http://schemas.microsoft.com/office/drawing/2014/main" id="{995603D4-990B-4F14-BA51-77F929A3D724}"/>
              </a:ext>
            </a:extLst>
          </p:cNvPr>
          <p:cNvPicPr>
            <a:picLocks noGrp="1" noChangeAspect="1"/>
          </p:cNvPicPr>
          <p:nvPr>
            <p:ph idx="1"/>
          </p:nvPr>
        </p:nvPicPr>
        <p:blipFill>
          <a:blip r:embed="rId2"/>
          <a:stretch>
            <a:fillRect/>
          </a:stretch>
        </p:blipFill>
        <p:spPr>
          <a:xfrm>
            <a:off x="838200" y="1812608"/>
            <a:ext cx="10515600" cy="3662706"/>
          </a:xfrm>
          <a:prstGeom prst="rect">
            <a:avLst/>
          </a:prstGeom>
        </p:spPr>
      </p:pic>
    </p:spTree>
    <p:extLst>
      <p:ext uri="{BB962C8B-B14F-4D97-AF65-F5344CB8AC3E}">
        <p14:creationId xmlns:p14="http://schemas.microsoft.com/office/powerpoint/2010/main" val="146235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2B7D-5FD0-43B4-9BB8-47B24E8F1D94}"/>
              </a:ext>
            </a:extLst>
          </p:cNvPr>
          <p:cNvSpPr>
            <a:spLocks noGrp="1"/>
          </p:cNvSpPr>
          <p:nvPr>
            <p:ph type="title"/>
          </p:nvPr>
        </p:nvSpPr>
        <p:spPr>
          <a:xfrm>
            <a:off x="838200" y="478249"/>
            <a:ext cx="10515600" cy="1325563"/>
          </a:xfrm>
        </p:spPr>
        <p:txBody>
          <a:bodyPr>
            <a:noAutofit/>
          </a:bodyPr>
          <a:lstStyle/>
          <a:p>
            <a:r>
              <a:rPr lang="en-US" sz="3200" dirty="0"/>
              <a:t>Search Letter Builder for Non-Compliant Immunization Status and it will Discuss Creating Ad </a:t>
            </a:r>
            <a:r>
              <a:rPr lang="en-US" sz="3200" dirty="0" err="1"/>
              <a:t>Hocs</a:t>
            </a:r>
            <a:r>
              <a:rPr lang="en-US" sz="3200" dirty="0"/>
              <a:t> and Letters </a:t>
            </a:r>
          </a:p>
        </p:txBody>
      </p:sp>
      <p:sp>
        <p:nvSpPr>
          <p:cNvPr id="3" name="Content Placeholder 2">
            <a:extLst>
              <a:ext uri="{FF2B5EF4-FFF2-40B4-BE49-F238E27FC236}">
                <a16:creationId xmlns:a16="http://schemas.microsoft.com/office/drawing/2014/main" id="{88EDD258-43DE-4A3F-8812-D316ECF4D371}"/>
              </a:ext>
            </a:extLst>
          </p:cNvPr>
          <p:cNvSpPr>
            <a:spLocks noGrp="1"/>
          </p:cNvSpPr>
          <p:nvPr>
            <p:ph idx="1"/>
          </p:nvPr>
        </p:nvSpPr>
        <p:spPr>
          <a:xfrm>
            <a:off x="838200" y="1687399"/>
            <a:ext cx="10515600" cy="4668674"/>
          </a:xfrm>
        </p:spPr>
        <p:txBody>
          <a:bodyPr/>
          <a:lstStyle/>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Every district user has access to Campus Community with their Infinite Campus access. Campus Community includes forums, tutorials, videos and simulations that explain all aspects of IC. It includes guidance on how to create letters and ad </a:t>
            </a:r>
            <a:r>
              <a:rPr kumimoji="0" lang="en-US" sz="2600" b="0" i="0" u="none" strike="noStrike" kern="1200" cap="none" spc="0" normalizeH="0" baseline="0" noProof="0" dirty="0" err="1">
                <a:ln>
                  <a:noFill/>
                </a:ln>
                <a:solidFill>
                  <a:srgbClr val="000000"/>
                </a:solidFill>
                <a:effectLst/>
                <a:uLnTx/>
                <a:uFillTx/>
                <a:latin typeface="Calibri" panose="020F0502020204030204"/>
                <a:ea typeface="+mn-ea"/>
                <a:cs typeface="+mn-cs"/>
              </a:rPr>
              <a:t>hocs</a:t>
            </a: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 that can be used with those letters.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Because each district creates their own processes for collecting immunizations and contacting guardians, KDE does not create a standardized letter in IC that must be used.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Contact District Support (Samantha Engstrom) </a:t>
            </a: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samantha.engstrom@education.ky.gov</a:t>
            </a: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 or their district KSIS contact who can put in a ticket with IC requesting help</a:t>
            </a:r>
          </a:p>
          <a:p>
            <a:endParaRPr lang="en-US" dirty="0"/>
          </a:p>
        </p:txBody>
      </p:sp>
    </p:spTree>
    <p:extLst>
      <p:ext uri="{BB962C8B-B14F-4D97-AF65-F5344CB8AC3E}">
        <p14:creationId xmlns:p14="http://schemas.microsoft.com/office/powerpoint/2010/main" val="3224336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2C24-B9C4-4724-BC3B-102E5E242E28}"/>
              </a:ext>
            </a:extLst>
          </p:cNvPr>
          <p:cNvSpPr>
            <a:spLocks noGrp="1"/>
          </p:cNvSpPr>
          <p:nvPr>
            <p:ph type="title"/>
          </p:nvPr>
        </p:nvSpPr>
        <p:spPr/>
        <p:txBody>
          <a:bodyPr/>
          <a:lstStyle/>
          <a:p>
            <a:r>
              <a:rPr lang="en-US" dirty="0"/>
              <a:t>Deficiency letter</a:t>
            </a:r>
          </a:p>
        </p:txBody>
      </p:sp>
      <p:sp>
        <p:nvSpPr>
          <p:cNvPr id="4" name="Content Placeholder 3">
            <a:extLst>
              <a:ext uri="{FF2B5EF4-FFF2-40B4-BE49-F238E27FC236}">
                <a16:creationId xmlns:a16="http://schemas.microsoft.com/office/drawing/2014/main" id="{22296FC9-3249-4F8B-A15C-56D8561FC4C4}"/>
              </a:ext>
            </a:extLst>
          </p:cNvPr>
          <p:cNvSpPr>
            <a:spLocks noGrp="1"/>
          </p:cNvSpPr>
          <p:nvPr>
            <p:ph sz="half" idx="1"/>
          </p:nvPr>
        </p:nvSpPr>
        <p:spPr>
          <a:xfrm>
            <a:off x="838199" y="1395474"/>
            <a:ext cx="5572027" cy="4781489"/>
          </a:xfrm>
        </p:spPr>
        <p:txBody>
          <a:bodyPr vert="horz" lIns="91440" tIns="45720" rIns="91440" bIns="45720" rtlCol="0" anchor="t">
            <a:normAutofit fontScale="92500" lnSpcReduction="10000"/>
          </a:bodyPr>
          <a:lstStyle/>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Index - General - on left hand column</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Click ADHOC letter if applicable, developed for this specific notice, on </a:t>
            </a:r>
            <a:r>
              <a:rPr lang="en-US" dirty="0">
                <a:solidFill>
                  <a:srgbClr val="000000"/>
                </a:solidFill>
              </a:rPr>
              <a:t>overhead</a:t>
            </a:r>
            <a:r>
              <a:rPr kumimoji="0" lang="en-US" sz="2800" b="0" i="0" u="none" strike="noStrike" kern="1200" cap="none" spc="0" normalizeH="0" baseline="0" noProof="0" dirty="0">
                <a:ln>
                  <a:noFill/>
                </a:ln>
                <a:solidFill>
                  <a:srgbClr val="000000"/>
                </a:solidFill>
                <a:effectLst/>
                <a:uLnTx/>
                <a:uFillTx/>
                <a:ea typeface="+mn-ea"/>
                <a:cs typeface="+mn-cs"/>
              </a:rPr>
              <a:t> tabs</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Click immunization letter – print - change to custom because may print extra second page</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Fill out with specific requirements missing</a:t>
            </a:r>
          </a:p>
          <a:p>
            <a:pPr marL="514350" marR="0" lvl="0" indent="-514350" algn="l" defTabSz="914400" rtl="0" eaLnBrk="1" fontAlgn="auto" latinLnBrk="0" hangingPunct="1">
              <a:lnSpc>
                <a:spcPct val="90000"/>
              </a:lnSpc>
              <a:spcBef>
                <a:spcPts val="1000"/>
              </a:spcBef>
              <a:spcAft>
                <a:spcPts val="0"/>
              </a:spcAft>
              <a:buClr>
                <a:srgbClr val="9F2936"/>
              </a:buClr>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ea typeface="+mn-ea"/>
                <a:cs typeface="+mn-cs"/>
              </a:rPr>
              <a:t>Chart in </a:t>
            </a:r>
            <a:r>
              <a:rPr lang="en-US" dirty="0">
                <a:solidFill>
                  <a:srgbClr val="000000"/>
                </a:solidFill>
              </a:rPr>
              <a:t>KSIS that </a:t>
            </a:r>
            <a:r>
              <a:rPr kumimoji="0" lang="en-US" sz="2800" b="0" i="0" u="none" strike="noStrike" kern="1200" cap="none" spc="0" normalizeH="0" baseline="0" noProof="0" dirty="0">
                <a:ln>
                  <a:noFill/>
                </a:ln>
                <a:solidFill>
                  <a:srgbClr val="000000"/>
                </a:solidFill>
                <a:effectLst/>
                <a:uLnTx/>
                <a:uFillTx/>
                <a:ea typeface="+mn-ea"/>
                <a:cs typeface="+mn-cs"/>
              </a:rPr>
              <a:t>deficiency letter sent</a:t>
            </a:r>
          </a:p>
          <a:p>
            <a:endParaRPr lang="en-US" dirty="0"/>
          </a:p>
        </p:txBody>
      </p:sp>
      <p:pic>
        <p:nvPicPr>
          <p:cNvPr id="8" name="Content Placeholder 7" descr="&quot; &quot;">
            <a:extLst>
              <a:ext uri="{FF2B5EF4-FFF2-40B4-BE49-F238E27FC236}">
                <a16:creationId xmlns:a16="http://schemas.microsoft.com/office/drawing/2014/main" id="{3D40D450-92D9-465D-BD59-79F3C9F83F55}"/>
              </a:ext>
              <a:ext uri="{C183D7F6-B498-43B3-948B-1728B52AA6E4}">
                <adec:decorative xmlns:adec="http://schemas.microsoft.com/office/drawing/2017/decorative" val="1"/>
              </a:ext>
            </a:extLst>
          </p:cNvPr>
          <p:cNvPicPr>
            <a:picLocks noGrp="1"/>
          </p:cNvPicPr>
          <p:nvPr>
            <p:ph sz="half" idx="2"/>
          </p:nvPr>
        </p:nvPicPr>
        <p:blipFill rotWithShape="1">
          <a:blip r:embed="rId2"/>
          <a:srcRect l="12987" t="17816" r="67096" b="4772"/>
          <a:stretch/>
        </p:blipFill>
        <p:spPr bwMode="auto">
          <a:xfrm>
            <a:off x="7467881" y="842070"/>
            <a:ext cx="3885919" cy="4781489"/>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6110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ontact Information">
            <a:extLst>
              <a:ext uri="{FF2B5EF4-FFF2-40B4-BE49-F238E27FC236}">
                <a16:creationId xmlns:a16="http://schemas.microsoft.com/office/drawing/2014/main" id="{72D1C70E-0FDA-401A-A084-DA5C4B8B94C3}"/>
              </a:ext>
            </a:extLst>
          </p:cNvPr>
          <p:cNvSpPr txBox="1">
            <a:spLocks noGrp="1"/>
          </p:cNvSpPr>
          <p:nvPr>
            <p:ph type="title" idx="4294967295"/>
          </p:nvPr>
        </p:nvSpPr>
        <p:spPr>
          <a:xfrm>
            <a:off x="356616" y="1167075"/>
            <a:ext cx="7669027"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chemeClr val="tx1"/>
                </a:solidFill>
                <a:effectLst/>
                <a:uLnTx/>
                <a:uFillTx/>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Angie McDonald ADN, RN, NASSNC</a:t>
            </a:r>
          </a:p>
          <a:p>
            <a:pPr>
              <a:lnSpc>
                <a:spcPct val="100000"/>
              </a:lnSpc>
              <a:spcBef>
                <a:spcPts val="0"/>
              </a:spcBef>
              <a:defRPr/>
            </a:pPr>
            <a:r>
              <a:rPr lang="en-US" sz="2800" dirty="0">
                <a:solidFill>
                  <a:schemeClr val="tx1"/>
                </a:solidFill>
                <a:latin typeface="+mn-lt"/>
                <a:ea typeface="+mn-ea"/>
                <a:cs typeface="+mn-cs"/>
              </a:rPr>
              <a:t>KDE State</a:t>
            </a:r>
            <a:r>
              <a:rPr kumimoji="0" lang="en-US" sz="2800" b="0" i="0" u="none" strike="noStrike" kern="1200" cap="none" spc="0" normalizeH="0" baseline="0" noProof="0" dirty="0">
                <a:ln>
                  <a:noFill/>
                </a:ln>
                <a:solidFill>
                  <a:schemeClr val="tx1"/>
                </a:solidFill>
                <a:effectLst/>
                <a:uLnTx/>
                <a:uFillTx/>
                <a:latin typeface="+mn-lt"/>
                <a:ea typeface="+mn-ea"/>
                <a:cs typeface="+mn-cs"/>
              </a:rPr>
              <a:t> School Nurse Consultant</a:t>
            </a:r>
            <a:endParaRPr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hlinkClick r:id="rId2"/>
              </a:rPr>
              <a:t>Angela.Mcdonald@education.ky.gov</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Michelle Malicote BSN, RN, NASSNC</a:t>
            </a:r>
          </a:p>
          <a:p>
            <a:pPr>
              <a:lnSpc>
                <a:spcPct val="100000"/>
              </a:lnSpc>
              <a:spcBef>
                <a:spcPts val="0"/>
              </a:spcBef>
              <a:defRPr/>
            </a:pPr>
            <a:r>
              <a:rPr lang="en-US" sz="2800" dirty="0">
                <a:solidFill>
                  <a:schemeClr val="tx1"/>
                </a:solidFill>
                <a:latin typeface="+mn-lt"/>
                <a:ea typeface="+mn-ea"/>
                <a:cs typeface="+mn-cs"/>
              </a:rPr>
              <a:t>KDPH School Health Branch Manager</a:t>
            </a:r>
            <a:endParaRPr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Michelle.Malicote@</a:t>
            </a:r>
            <a:r>
              <a:rPr lang="en-US" sz="28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ky</a:t>
            </a:r>
            <a:r>
              <a:rPr kumimoji="0" lang="en-US" sz="28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.gov</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7565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 &quot;">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quot;">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8296-0894-4E09-981A-D140A2AB9981}"/>
              </a:ext>
            </a:extLst>
          </p:cNvPr>
          <p:cNvSpPr>
            <a:spLocks noGrp="1"/>
          </p:cNvSpPr>
          <p:nvPr>
            <p:ph type="title"/>
          </p:nvPr>
        </p:nvSpPr>
        <p:spPr/>
        <p:txBody>
          <a:bodyPr/>
          <a:lstStyle/>
          <a:p>
            <a:r>
              <a:rPr lang="en-US" dirty="0"/>
              <a:t>Kentucky Revised Statutes and Regulations</a:t>
            </a:r>
          </a:p>
        </p:txBody>
      </p:sp>
      <p:sp>
        <p:nvSpPr>
          <p:cNvPr id="3" name="Content Placeholder 2">
            <a:extLst>
              <a:ext uri="{FF2B5EF4-FFF2-40B4-BE49-F238E27FC236}">
                <a16:creationId xmlns:a16="http://schemas.microsoft.com/office/drawing/2014/main" id="{AEA055D2-85BF-47D3-848E-EED792C840A0}"/>
              </a:ext>
            </a:extLst>
          </p:cNvPr>
          <p:cNvSpPr>
            <a:spLocks noGrp="1"/>
          </p:cNvSpPr>
          <p:nvPr>
            <p:ph idx="1"/>
          </p:nvPr>
        </p:nvSpPr>
        <p:spPr/>
        <p:txBody>
          <a:bodyPr>
            <a:normAutofit/>
          </a:bodyPr>
          <a:lstStyle/>
          <a:p>
            <a:r>
              <a:rPr lang="en-US" dirty="0">
                <a:hlinkClick r:id="rId2"/>
              </a:rPr>
              <a:t>KRS 158.035 - Certificate of Immunization </a:t>
            </a:r>
            <a:endParaRPr lang="en-US" dirty="0"/>
          </a:p>
          <a:p>
            <a:r>
              <a:rPr lang="en-US" dirty="0">
                <a:hlinkClick r:id="rId3"/>
              </a:rPr>
              <a:t>KRS 214:034 - Immunization of Children </a:t>
            </a:r>
            <a:endParaRPr lang="en-US" dirty="0"/>
          </a:p>
          <a:p>
            <a:r>
              <a:rPr lang="en-US" dirty="0">
                <a:hlinkClick r:id="rId4"/>
              </a:rPr>
              <a:t>902 KAR 2:060 - Immunization Schedules for Attending  </a:t>
            </a:r>
            <a:endParaRPr lang="en-US" dirty="0"/>
          </a:p>
          <a:p>
            <a:r>
              <a:rPr lang="en-US" dirty="0">
                <a:hlinkClick r:id="rId5"/>
              </a:rPr>
              <a:t>902 KAR 2:055 - Immunization and Data Exchange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21699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9ED6-FBF6-4740-B719-8511262E373F}"/>
              </a:ext>
            </a:extLst>
          </p:cNvPr>
          <p:cNvSpPr>
            <a:spLocks noGrp="1"/>
          </p:cNvSpPr>
          <p:nvPr>
            <p:ph type="title"/>
          </p:nvPr>
        </p:nvSpPr>
        <p:spPr>
          <a:xfrm>
            <a:off x="838200" y="365125"/>
            <a:ext cx="10515600" cy="1576797"/>
          </a:xfrm>
        </p:spPr>
        <p:txBody>
          <a:bodyPr/>
          <a:lstStyle/>
          <a:p>
            <a:r>
              <a:rPr lang="en-US" dirty="0"/>
              <a:t>KRS 158.035 </a:t>
            </a:r>
            <a:br>
              <a:rPr lang="en-US" dirty="0"/>
            </a:br>
            <a:r>
              <a:rPr lang="en-US" dirty="0"/>
              <a:t>Certificate of Immunization</a:t>
            </a:r>
          </a:p>
        </p:txBody>
      </p:sp>
      <p:sp>
        <p:nvSpPr>
          <p:cNvPr id="3" name="Content Placeholder 2">
            <a:extLst>
              <a:ext uri="{FF2B5EF4-FFF2-40B4-BE49-F238E27FC236}">
                <a16:creationId xmlns:a16="http://schemas.microsoft.com/office/drawing/2014/main" id="{6AC6C92E-E488-4DAA-AD01-0E6942AD01F7}"/>
              </a:ext>
            </a:extLst>
          </p:cNvPr>
          <p:cNvSpPr>
            <a:spLocks noGrp="1"/>
          </p:cNvSpPr>
          <p:nvPr>
            <p:ph sz="half" idx="1"/>
          </p:nvPr>
        </p:nvSpPr>
        <p:spPr>
          <a:xfrm>
            <a:off x="838199" y="2017336"/>
            <a:ext cx="5647441" cy="3912492"/>
          </a:xfr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ea typeface="+mn-ea"/>
                <a:cs typeface="+mn-cs"/>
              </a:rPr>
              <a:t>No child </a:t>
            </a:r>
            <a:r>
              <a:rPr kumimoji="0" lang="en-US" sz="3600" b="1" i="0" u="sng" strike="noStrike" kern="1200" cap="none" spc="0" normalizeH="0" baseline="0" noProof="0" dirty="0">
                <a:ln>
                  <a:noFill/>
                </a:ln>
                <a:solidFill>
                  <a:srgbClr val="000000"/>
                </a:solidFill>
                <a:effectLst/>
                <a:uLnTx/>
                <a:uFillTx/>
                <a:ea typeface="+mn-ea"/>
                <a:cs typeface="+mn-cs"/>
              </a:rPr>
              <a:t>shall be eligible </a:t>
            </a:r>
            <a:r>
              <a:rPr kumimoji="0" lang="en-US" sz="3600" b="0" i="0" u="none" strike="noStrike" kern="1200" cap="none" spc="0" normalizeH="0" baseline="0" noProof="0" dirty="0">
                <a:ln>
                  <a:noFill/>
                </a:ln>
                <a:solidFill>
                  <a:srgbClr val="000000"/>
                </a:solidFill>
                <a:effectLst/>
                <a:uLnTx/>
                <a:uFillTx/>
                <a:ea typeface="+mn-ea"/>
                <a:cs typeface="+mn-cs"/>
              </a:rPr>
              <a:t>to enroll as a student in any public or private elementary or secondary school without </a:t>
            </a:r>
            <a:r>
              <a:rPr kumimoji="0" lang="en-US" sz="3600" b="1" i="0" u="sng" strike="noStrike" kern="1200" cap="none" spc="0" normalizeH="0" baseline="0" noProof="0" dirty="0">
                <a:ln>
                  <a:noFill/>
                </a:ln>
                <a:solidFill>
                  <a:srgbClr val="FF0000"/>
                </a:solidFill>
                <a:effectLst/>
                <a:uLnTx/>
                <a:uFillTx/>
                <a:ea typeface="+mn-ea"/>
                <a:cs typeface="+mn-cs"/>
              </a:rPr>
              <a:t>first</a:t>
            </a:r>
            <a:r>
              <a:rPr kumimoji="0" lang="en-US" sz="3600" b="1" i="0" u="sng" strike="noStrike" kern="1200" cap="none" spc="0" normalizeH="0" baseline="0" noProof="0" dirty="0">
                <a:ln>
                  <a:noFill/>
                </a:ln>
                <a:solidFill>
                  <a:srgbClr val="000000"/>
                </a:solidFill>
                <a:effectLst/>
                <a:uLnTx/>
                <a:uFillTx/>
                <a:ea typeface="+mn-ea"/>
                <a:cs typeface="+mn-cs"/>
              </a:rPr>
              <a:t> presenting a certificate</a:t>
            </a:r>
            <a:r>
              <a:rPr lang="en-US" sz="3600" b="1" u="sng" dirty="0">
                <a:solidFill>
                  <a:srgbClr val="000000"/>
                </a:solidFill>
              </a:rPr>
              <a:t>.</a:t>
            </a:r>
            <a:endParaRPr kumimoji="0" lang="en-US" sz="3600" b="0" i="0" u="none" strike="noStrike" kern="1200" cap="none" spc="0" normalizeH="0" baseline="0" noProof="0" dirty="0">
              <a:ln>
                <a:noFill/>
              </a:ln>
              <a:solidFill>
                <a:srgbClr val="000000"/>
              </a:solidFill>
              <a:effectLst/>
              <a:uLnTx/>
              <a:uFillTx/>
              <a:ea typeface="+mn-ea"/>
              <a:cs typeface="+mn-cs"/>
            </a:endParaRPr>
          </a:p>
        </p:txBody>
      </p:sp>
      <p:pic>
        <p:nvPicPr>
          <p:cNvPr id="5" name="Content Placeholder 4" descr="&quot; &quot;">
            <a:extLst>
              <a:ext uri="{FF2B5EF4-FFF2-40B4-BE49-F238E27FC236}">
                <a16:creationId xmlns:a16="http://schemas.microsoft.com/office/drawing/2014/main" id="{8C235983-239A-45AC-AA47-BF99C188DDA3}"/>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786878" y="958621"/>
            <a:ext cx="3252580" cy="4116554"/>
          </a:xfrm>
          <a:prstGeom prst="rect">
            <a:avLst/>
          </a:prstGeom>
        </p:spPr>
      </p:pic>
    </p:spTree>
    <p:extLst>
      <p:ext uri="{BB962C8B-B14F-4D97-AF65-F5344CB8AC3E}">
        <p14:creationId xmlns:p14="http://schemas.microsoft.com/office/powerpoint/2010/main" val="326415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CC5C-1321-44F4-9C8D-45F6D3681701}"/>
              </a:ext>
            </a:extLst>
          </p:cNvPr>
          <p:cNvSpPr>
            <a:spLocks noGrp="1"/>
          </p:cNvSpPr>
          <p:nvPr>
            <p:ph type="title"/>
          </p:nvPr>
        </p:nvSpPr>
        <p:spPr/>
        <p:txBody>
          <a:bodyPr/>
          <a:lstStyle/>
          <a:p>
            <a:r>
              <a:rPr lang="en-US" dirty="0"/>
              <a:t>KRS 214:034 </a:t>
            </a:r>
            <a:br>
              <a:rPr lang="en-US" dirty="0"/>
            </a:br>
            <a:r>
              <a:rPr lang="en-US" dirty="0"/>
              <a:t>Immunization Of Children</a:t>
            </a:r>
          </a:p>
        </p:txBody>
      </p:sp>
      <p:sp>
        <p:nvSpPr>
          <p:cNvPr id="3" name="Content Placeholder 2">
            <a:extLst>
              <a:ext uri="{FF2B5EF4-FFF2-40B4-BE49-F238E27FC236}">
                <a16:creationId xmlns:a16="http://schemas.microsoft.com/office/drawing/2014/main" id="{2C2258EC-1DC6-46F5-98A6-B5193B1D10EF}"/>
              </a:ext>
            </a:extLst>
          </p:cNvPr>
          <p:cNvSpPr>
            <a:spLocks noGrp="1"/>
          </p:cNvSpPr>
          <p:nvPr>
            <p:ph sz="half" idx="1"/>
          </p:nvPr>
        </p:nvSpPr>
        <p:spPr>
          <a:xfrm>
            <a:off x="838199" y="1825625"/>
            <a:ext cx="6234954" cy="4081399"/>
          </a:xfr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r>
              <a:rPr kumimoji="0" lang="en-US" sz="3400" b="0" i="0" u="none" strike="noStrike" kern="1200" cap="none" spc="0" normalizeH="0" baseline="0" noProof="0" dirty="0">
                <a:ln>
                  <a:noFill/>
                </a:ln>
                <a:solidFill>
                  <a:srgbClr val="000000"/>
                </a:solidFill>
                <a:effectLst/>
                <a:uLnTx/>
                <a:uFillTx/>
                <a:ea typeface="+mn-ea"/>
                <a:cs typeface="+mn-cs"/>
              </a:rPr>
              <a:t>All public or private primary or secondary schools and preschool programs:</a:t>
            </a:r>
          </a:p>
          <a:p>
            <a:pPr>
              <a:spcBef>
                <a:spcPts val="1800"/>
              </a:spcBef>
              <a:buClr>
                <a:srgbClr val="9F2936"/>
              </a:buClr>
              <a:defRPr/>
            </a:pPr>
            <a:r>
              <a:rPr kumimoji="0" lang="en-US" sz="3000" b="1" i="0" u="sng" strike="noStrike" kern="1200" cap="none" spc="0" normalizeH="0" baseline="0" noProof="0" dirty="0">
                <a:ln>
                  <a:noFill/>
                </a:ln>
                <a:solidFill>
                  <a:srgbClr val="000000"/>
                </a:solidFill>
                <a:effectLst/>
                <a:uLnTx/>
                <a:uFillTx/>
                <a:ea typeface="+mn-ea"/>
                <a:cs typeface="+mn-cs"/>
              </a:rPr>
              <a:t>Shall require a </a:t>
            </a:r>
            <a:r>
              <a:rPr kumimoji="0" lang="en-US" sz="3000" b="1" i="0" u="sng" strike="noStrike" kern="1200" cap="none" spc="0" normalizeH="0" baseline="0" noProof="0" dirty="0">
                <a:ln>
                  <a:noFill/>
                </a:ln>
                <a:solidFill>
                  <a:srgbClr val="FF0000"/>
                </a:solidFill>
                <a:effectLst/>
                <a:uLnTx/>
                <a:uFillTx/>
                <a:ea typeface="+mn-ea"/>
                <a:cs typeface="+mn-cs"/>
              </a:rPr>
              <a:t>current</a:t>
            </a:r>
            <a:r>
              <a:rPr kumimoji="0" lang="en-US" sz="3000" b="1" i="0" u="sng" strike="noStrike" kern="1200" cap="none" spc="0" normalizeH="0" baseline="0" noProof="0" dirty="0">
                <a:ln>
                  <a:noFill/>
                </a:ln>
                <a:solidFill>
                  <a:srgbClr val="000000"/>
                </a:solidFill>
                <a:effectLst/>
                <a:uLnTx/>
                <a:uFillTx/>
                <a:ea typeface="+mn-ea"/>
                <a:cs typeface="+mn-cs"/>
              </a:rPr>
              <a:t> immunization certificate</a:t>
            </a:r>
            <a:r>
              <a:rPr kumimoji="0" lang="en-US" sz="3000" b="0" i="0" u="none" strike="noStrike" kern="1200" cap="none" spc="0" normalizeH="0" baseline="0" noProof="0" dirty="0">
                <a:ln>
                  <a:noFill/>
                </a:ln>
                <a:solidFill>
                  <a:srgbClr val="000000"/>
                </a:solidFill>
                <a:effectLst/>
                <a:uLnTx/>
                <a:uFillTx/>
                <a:ea typeface="+mn-ea"/>
                <a:cs typeface="+mn-cs"/>
              </a:rPr>
              <a:t> for any child enrolled as a regular </a:t>
            </a:r>
            <a:r>
              <a:rPr lang="en-US" sz="3000" dirty="0">
                <a:solidFill>
                  <a:srgbClr val="000000"/>
                </a:solidFill>
              </a:rPr>
              <a:t>attendee, as </a:t>
            </a:r>
            <a:r>
              <a:rPr kumimoji="0" lang="en-US" sz="3000" b="0" i="0" u="none" strike="noStrike" kern="1200" cap="none" spc="0" normalizeH="0" baseline="0" noProof="0" dirty="0">
                <a:ln>
                  <a:noFill/>
                </a:ln>
                <a:solidFill>
                  <a:srgbClr val="000000"/>
                </a:solidFill>
                <a:effectLst/>
                <a:uLnTx/>
                <a:uFillTx/>
                <a:ea typeface="+mn-ea"/>
                <a:cs typeface="+mn-cs"/>
              </a:rPr>
              <a:t>provided by administrative regulation of the Cabinet for Health and Family Services, promulgated under KRS Chapter 13A,</a:t>
            </a:r>
            <a:r>
              <a:rPr lang="en-US" sz="3000" dirty="0">
                <a:solidFill>
                  <a:srgbClr val="000000"/>
                </a:solidFill>
              </a:rPr>
              <a:t> to</a:t>
            </a:r>
            <a:r>
              <a:rPr kumimoji="0" lang="en-US" sz="3000" b="0" i="0" u="none" strike="noStrike" kern="1200" cap="none" spc="0" normalizeH="0" baseline="0" noProof="0" dirty="0">
                <a:ln>
                  <a:noFill/>
                </a:ln>
                <a:solidFill>
                  <a:srgbClr val="000000"/>
                </a:solidFill>
                <a:effectLst/>
                <a:uLnTx/>
                <a:uFillTx/>
                <a:ea typeface="+mn-ea"/>
                <a:cs typeface="+mn-cs"/>
              </a:rPr>
              <a:t> be on file </a:t>
            </a:r>
            <a:r>
              <a:rPr kumimoji="0" lang="en-US" sz="3000" b="1" i="0" u="sng" strike="noStrike" kern="1200" cap="none" spc="0" normalizeH="0" baseline="0" noProof="0" dirty="0">
                <a:ln>
                  <a:noFill/>
                </a:ln>
                <a:solidFill>
                  <a:srgbClr val="000000"/>
                </a:solidFill>
                <a:effectLst/>
                <a:uLnTx/>
                <a:uFillTx/>
                <a:ea typeface="+mn-ea"/>
                <a:cs typeface="+mn-cs"/>
              </a:rPr>
              <a:t>within two weeks of the child's attendance</a:t>
            </a:r>
            <a:r>
              <a:rPr kumimoji="0" lang="en-US" sz="3000" b="0" i="0" u="none" strike="noStrike" kern="1200" cap="none" spc="0" normalizeH="0" baseline="0" noProof="0" dirty="0">
                <a:ln>
                  <a:noFill/>
                </a:ln>
                <a:solidFill>
                  <a:srgbClr val="000000"/>
                </a:solidFill>
                <a:effectLst/>
                <a:uLnTx/>
                <a:uFillTx/>
                <a:ea typeface="+mn-ea"/>
                <a:cs typeface="+mn-cs"/>
              </a:rPr>
              <a:t>.</a:t>
            </a:r>
            <a:endParaRPr lang="en-US" sz="3000" b="0" i="0" u="none" strike="noStrike" kern="1200" cap="none" spc="0" normalizeH="0" baseline="0" noProof="0" dirty="0">
              <a:ln>
                <a:noFill/>
              </a:ln>
              <a:solidFill>
                <a:srgbClr val="000000"/>
              </a:solidFill>
              <a:effectLst/>
              <a:uLnTx/>
              <a:uFillTx/>
              <a:cs typeface="Calibri" panose="020F0502020204030204"/>
            </a:endParaRPr>
          </a:p>
          <a:p>
            <a:endParaRPr lang="en-US" dirty="0"/>
          </a:p>
        </p:txBody>
      </p:sp>
      <p:pic>
        <p:nvPicPr>
          <p:cNvPr id="5" name="Content Placeholder 4" descr="&quot; &quot;">
            <a:extLst>
              <a:ext uri="{FF2B5EF4-FFF2-40B4-BE49-F238E27FC236}">
                <a16:creationId xmlns:a16="http://schemas.microsoft.com/office/drawing/2014/main" id="{AB16863E-40A8-4660-8725-604B1881D277}"/>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7826161" y="1027906"/>
            <a:ext cx="3405875" cy="4351338"/>
          </a:xfrm>
          <a:prstGeom prst="rect">
            <a:avLst/>
          </a:prstGeom>
        </p:spPr>
      </p:pic>
    </p:spTree>
    <p:extLst>
      <p:ext uri="{BB962C8B-B14F-4D97-AF65-F5344CB8AC3E}">
        <p14:creationId xmlns:p14="http://schemas.microsoft.com/office/powerpoint/2010/main" val="165773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6F2F-6A0D-457D-B8EB-D1EF93369637}"/>
              </a:ext>
            </a:extLst>
          </p:cNvPr>
          <p:cNvSpPr>
            <a:spLocks noGrp="1"/>
          </p:cNvSpPr>
          <p:nvPr>
            <p:ph type="title"/>
          </p:nvPr>
        </p:nvSpPr>
        <p:spPr/>
        <p:txBody>
          <a:bodyPr/>
          <a:lstStyle/>
          <a:p>
            <a:r>
              <a:rPr lang="en-US" dirty="0"/>
              <a:t>902 KAR 2:060 </a:t>
            </a:r>
            <a:br>
              <a:rPr lang="en-US" dirty="0"/>
            </a:br>
            <a:r>
              <a:rPr lang="en-US" dirty="0"/>
              <a:t>Immunization Schedules for Attending </a:t>
            </a:r>
          </a:p>
        </p:txBody>
      </p:sp>
      <p:sp>
        <p:nvSpPr>
          <p:cNvPr id="3" name="Content Placeholder 2">
            <a:extLst>
              <a:ext uri="{FF2B5EF4-FFF2-40B4-BE49-F238E27FC236}">
                <a16:creationId xmlns:a16="http://schemas.microsoft.com/office/drawing/2014/main" id="{F9E6D47F-8A8D-4012-846F-3B906977F2F9}"/>
              </a:ext>
            </a:extLst>
          </p:cNvPr>
          <p:cNvSpPr>
            <a:spLocks noGrp="1"/>
          </p:cNvSpPr>
          <p:nvPr>
            <p:ph idx="1"/>
          </p:nvPr>
        </p:nvSpPr>
        <p:spPr>
          <a:xfrm>
            <a:off x="838200" y="1825625"/>
            <a:ext cx="10515600" cy="3907663"/>
          </a:xfrm>
        </p:spPr>
        <p:txBody>
          <a:bodyPr vert="horz" lIns="91440" tIns="45720" rIns="91440" bIns="45720" rtlCol="0" anchor="t">
            <a:normAutofit fontScale="92500" lnSpcReduction="20000"/>
          </a:bodyPr>
          <a:lstStyle/>
          <a:p>
            <a:pPr>
              <a:buClr>
                <a:srgbClr val="9F2936"/>
              </a:buClr>
              <a:defRPr/>
            </a:pPr>
            <a:r>
              <a:rPr kumimoji="0" lang="en-US" sz="3200" b="0" i="0" u="none" strike="noStrike" kern="1200" cap="none" spc="0" normalizeH="0" baseline="0" noProof="0" dirty="0">
                <a:ln>
                  <a:noFill/>
                </a:ln>
                <a:solidFill>
                  <a:schemeClr val="tx1"/>
                </a:solidFill>
                <a:effectLst/>
                <a:uLnTx/>
                <a:uFillTx/>
                <a:ea typeface="+mn-ea"/>
                <a:cs typeface="+mn-cs"/>
              </a:rPr>
              <a:t>This administrative regulation establishes the mandatory immunization schedule for attendance at</a:t>
            </a:r>
            <a:r>
              <a:rPr lang="en-US" sz="3200" dirty="0">
                <a:solidFill>
                  <a:schemeClr val="tx1"/>
                </a:solidFill>
              </a:rPr>
              <a:t> </a:t>
            </a:r>
            <a:endParaRPr kumimoji="0" lang="en-US" sz="3200" b="0" i="0" u="none" strike="noStrike" kern="1200" cap="none" spc="0" normalizeH="0" baseline="0" noProof="0" dirty="0">
              <a:ln>
                <a:noFill/>
              </a:ln>
              <a:solidFill>
                <a:schemeClr val="tx1"/>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ea typeface="+mn-ea"/>
                <a:cs typeface="+mn-cs"/>
              </a:rPr>
              <a:t>child day care centers</a:t>
            </a:r>
            <a:endParaRPr lang="en-US" sz="2800" b="0" i="0" u="none" strike="noStrike" kern="1200" cap="none" spc="0" normalizeH="0" baseline="0" noProof="0" dirty="0">
              <a:ln>
                <a:noFill/>
              </a:ln>
              <a:solidFill>
                <a:schemeClr val="tx1"/>
              </a:solidFill>
              <a:effectLst/>
              <a:uLnTx/>
              <a:uFillTx/>
              <a:cs typeface="Calibri"/>
            </a:endParaRPr>
          </a:p>
          <a:p>
            <a:pPr lvl="1">
              <a:buClr>
                <a:srgbClr val="9F2936"/>
              </a:buClr>
              <a:defRPr/>
            </a:pPr>
            <a:r>
              <a:rPr kumimoji="0" lang="en-US" sz="2800" b="0" i="0" u="none" strike="noStrike" kern="1200" cap="none" spc="0" normalizeH="0" baseline="0" noProof="0" dirty="0">
                <a:ln>
                  <a:noFill/>
                </a:ln>
                <a:solidFill>
                  <a:schemeClr val="tx1"/>
                </a:solidFill>
                <a:effectLst/>
                <a:uLnTx/>
                <a:uFillTx/>
                <a:ea typeface="+mn-ea"/>
                <a:cs typeface="+mn-cs"/>
              </a:rPr>
              <a:t>certified family childcare homes</a:t>
            </a:r>
            <a:r>
              <a:rPr lang="en-US" sz="2800" dirty="0">
                <a:solidFill>
                  <a:schemeClr val="tx1"/>
                </a:solidFill>
              </a:rPr>
              <a:t> </a:t>
            </a:r>
            <a:endParaRPr lang="en-US" sz="2800" b="0" i="0" u="none" strike="noStrike" kern="1200" cap="none" spc="0" normalizeH="0" baseline="0" noProof="0" dirty="0">
              <a:ln>
                <a:noFill/>
              </a:ln>
              <a:solidFill>
                <a:schemeClr val="tx1"/>
              </a:solidFill>
              <a:effectLst/>
              <a:uLnTx/>
              <a:uFillTx/>
              <a:cs typeface="Calibri"/>
            </a:endParaRP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ea typeface="+mn-ea"/>
                <a:cs typeface="+mn-cs"/>
              </a:rPr>
              <a:t>other licensed facilities which care for children</a:t>
            </a:r>
            <a:endParaRPr lang="en-US" sz="2800" b="0" i="0" u="none" strike="noStrike" kern="1200" cap="none" spc="0" normalizeH="0" baseline="0" noProof="0" dirty="0">
              <a:ln>
                <a:noFill/>
              </a:ln>
              <a:solidFill>
                <a:schemeClr val="tx1"/>
              </a:solidFill>
              <a:effectLst/>
              <a:uLnTx/>
              <a:uFillTx/>
              <a:cs typeface="Calibri"/>
            </a:endParaRPr>
          </a:p>
          <a:p>
            <a:pPr lvl="1">
              <a:buClr>
                <a:srgbClr val="9F2936"/>
              </a:buClr>
              <a:defRPr/>
            </a:pPr>
            <a:r>
              <a:rPr kumimoji="0" lang="en-US" sz="2800" b="0" i="0" u="none" strike="noStrike" kern="1200" cap="none" spc="0" normalizeH="0" baseline="0" noProof="0" dirty="0">
                <a:ln>
                  <a:noFill/>
                </a:ln>
                <a:solidFill>
                  <a:schemeClr val="tx1"/>
                </a:solidFill>
                <a:effectLst/>
                <a:uLnTx/>
                <a:uFillTx/>
                <a:ea typeface="+mn-ea"/>
                <a:cs typeface="+mn-cs"/>
              </a:rPr>
              <a:t>preschool programs</a:t>
            </a:r>
            <a:r>
              <a:rPr lang="en-US" sz="2800" dirty="0">
                <a:solidFill>
                  <a:schemeClr val="tx1"/>
                </a:solidFill>
              </a:rPr>
              <a:t> </a:t>
            </a:r>
            <a:endParaRPr lang="en-US" sz="2800" b="0" i="0" u="none" strike="noStrike" kern="1200" cap="none" spc="0" normalizeH="0" baseline="0" noProof="0" dirty="0">
              <a:ln>
                <a:noFill/>
              </a:ln>
              <a:solidFill>
                <a:schemeClr val="tx1"/>
              </a:solidFill>
              <a:effectLst/>
              <a:uLnTx/>
              <a:uFillTx/>
              <a:cs typeface="Calibri"/>
            </a:endParaRP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ea typeface="+mn-ea"/>
                <a:cs typeface="+mn-cs"/>
              </a:rPr>
              <a:t>public and private primary and secondary schools</a:t>
            </a:r>
            <a:endParaRPr lang="en-US" sz="2800" b="0" i="0" u="none" strike="noStrike" kern="1200" cap="none" spc="0" normalizeH="0" baseline="0" noProof="0" dirty="0">
              <a:ln>
                <a:noFill/>
              </a:ln>
              <a:solidFill>
                <a:schemeClr val="tx1"/>
              </a:solidFill>
              <a:effectLst/>
              <a:uLnTx/>
              <a:uFillTx/>
              <a:cs typeface="Calibri"/>
            </a:endParaRP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ea typeface="+mn-ea"/>
                <a:cs typeface="+mn-cs"/>
              </a:rPr>
              <a:t>A completed immunization certificate shall:</a:t>
            </a:r>
            <a:endParaRPr lang="en-US" sz="3200" b="0" i="0" u="none" strike="noStrike" kern="1200" cap="none" spc="0" normalizeH="0" baseline="0" noProof="0" dirty="0">
              <a:ln>
                <a:noFill/>
              </a:ln>
              <a:solidFill>
                <a:schemeClr val="tx1"/>
              </a:solidFill>
              <a:effectLst/>
              <a:uLnTx/>
              <a:uFillTx/>
              <a:cs typeface="Calibri"/>
            </a:endParaRPr>
          </a:p>
          <a:p>
            <a:pPr lvl="1">
              <a:buClr>
                <a:srgbClr val="9F2936"/>
              </a:buClr>
              <a:defRPr/>
            </a:pPr>
            <a:r>
              <a:rPr kumimoji="0" lang="en-US" sz="2800" b="1" i="0" u="sng" strike="noStrike" kern="1200" cap="none" spc="0" normalizeH="0" baseline="0" noProof="0" dirty="0">
                <a:ln>
                  <a:noFill/>
                </a:ln>
                <a:solidFill>
                  <a:schemeClr val="tx1"/>
                </a:solidFill>
                <a:effectLst/>
                <a:uLnTx/>
                <a:uFillTx/>
                <a:ea typeface="+mn-ea"/>
                <a:cs typeface="+mn-cs"/>
              </a:rPr>
              <a:t>Be on file for a child</a:t>
            </a:r>
            <a:r>
              <a:rPr lang="en-US" sz="2800" b="1" u="sng" dirty="0">
                <a:solidFill>
                  <a:schemeClr val="tx1"/>
                </a:solidFill>
              </a:rPr>
              <a:t> enrolled</a:t>
            </a:r>
            <a:r>
              <a:rPr kumimoji="0" lang="en-US" sz="2800" b="1" i="0" u="sng" strike="noStrike" kern="1200" cap="none" spc="0" normalizeH="0" baseline="0" noProof="0" dirty="0">
                <a:ln>
                  <a:noFill/>
                </a:ln>
                <a:solidFill>
                  <a:schemeClr val="tx1"/>
                </a:solidFill>
                <a:effectLst/>
                <a:uLnTx/>
                <a:uFillTx/>
                <a:ea typeface="+mn-ea"/>
                <a:cs typeface="+mn-cs"/>
              </a:rPr>
              <a:t> in a public or private primary or secondary school or preschool program</a:t>
            </a:r>
            <a:endParaRPr lang="en-US" sz="2800" b="1" i="0" u="sng" strike="noStrike" kern="1200" cap="none" spc="0" normalizeH="0" baseline="0" noProof="0" dirty="0">
              <a:ln>
                <a:noFill/>
              </a:ln>
              <a:solidFill>
                <a:schemeClr val="tx1"/>
              </a:solidFill>
              <a:effectLst/>
              <a:uLnTx/>
              <a:uFillTx/>
              <a:cs typeface="Calibri"/>
            </a:endParaRPr>
          </a:p>
          <a:p>
            <a:endParaRPr lang="en-US" dirty="0"/>
          </a:p>
        </p:txBody>
      </p:sp>
    </p:spTree>
    <p:extLst>
      <p:ext uri="{BB962C8B-B14F-4D97-AF65-F5344CB8AC3E}">
        <p14:creationId xmlns:p14="http://schemas.microsoft.com/office/powerpoint/2010/main" val="216845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EA42-C19E-4991-B5EA-73F04A0554E9}"/>
              </a:ext>
            </a:extLst>
          </p:cNvPr>
          <p:cNvSpPr>
            <a:spLocks noGrp="1"/>
          </p:cNvSpPr>
          <p:nvPr>
            <p:ph type="title"/>
          </p:nvPr>
        </p:nvSpPr>
        <p:spPr/>
        <p:txBody>
          <a:bodyPr/>
          <a:lstStyle/>
          <a:p>
            <a:r>
              <a:rPr lang="en-US" dirty="0"/>
              <a:t>902 KAR 2:055 </a:t>
            </a:r>
            <a:br>
              <a:rPr lang="en-US" dirty="0"/>
            </a:br>
            <a:r>
              <a:rPr lang="en-US" dirty="0"/>
              <a:t>Immunization And Data Exchange </a:t>
            </a:r>
          </a:p>
        </p:txBody>
      </p:sp>
      <p:sp>
        <p:nvSpPr>
          <p:cNvPr id="3" name="Content Placeholder 2">
            <a:extLst>
              <a:ext uri="{FF2B5EF4-FFF2-40B4-BE49-F238E27FC236}">
                <a16:creationId xmlns:a16="http://schemas.microsoft.com/office/drawing/2014/main" id="{77D9C452-CE6D-48BA-AF5E-7EFE06632E39}"/>
              </a:ext>
            </a:extLst>
          </p:cNvPr>
          <p:cNvSpPr>
            <a:spLocks noGrp="1"/>
          </p:cNvSpPr>
          <p:nvPr>
            <p:ph idx="1"/>
          </p:nvPr>
        </p:nvSpPr>
        <p:spPr>
          <a:xfrm>
            <a:off x="838200" y="1704602"/>
            <a:ext cx="10515600" cy="3970057"/>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This administrative regulation establishes requirements for reporting immunization results in schools by the public health immunization reporting entity, which includes public or private elementary and secondary schools and </a:t>
            </a:r>
            <a:r>
              <a:rPr kumimoji="0" lang="en-US" sz="2800" b="1" i="0" u="sng" strike="noStrike" kern="1200" cap="none" spc="0" normalizeH="0" baseline="0" noProof="0" dirty="0">
                <a:ln>
                  <a:noFill/>
                </a:ln>
                <a:solidFill>
                  <a:srgbClr val="000000"/>
                </a:solidFill>
                <a:effectLst/>
                <a:uLnTx/>
                <a:uFillTx/>
                <a:ea typeface="+mn-ea"/>
                <a:cs typeface="+mn-cs"/>
              </a:rPr>
              <a:t>permits recording and exchange of immunization data. </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Immunization Data Exchange:  </a:t>
            </a:r>
          </a:p>
          <a:p>
            <a:pPr marL="685800" marR="0" lvl="1" indent="-228600" algn="l" defTabSz="914400" rtl="0" eaLnBrk="1" fontAlgn="auto" latinLnBrk="0" hangingPunct="1">
              <a:lnSpc>
                <a:spcPct val="90000"/>
              </a:lnSpc>
              <a:spcBef>
                <a:spcPts val="500"/>
              </a:spcBef>
              <a:spcAft>
                <a:spcPts val="0"/>
              </a:spcAft>
              <a:buClr>
                <a:srgbClr val="9F293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mn-cs"/>
              </a:rPr>
              <a:t>A public health immunization reporting entity (</a:t>
            </a:r>
            <a:r>
              <a:rPr kumimoji="0" lang="en-US" sz="2400" b="0" i="1" u="sng" strike="noStrike" kern="1200" cap="none" spc="0" normalizeH="0" baseline="0" noProof="0" dirty="0">
                <a:ln>
                  <a:noFill/>
                </a:ln>
                <a:solidFill>
                  <a:srgbClr val="000000"/>
                </a:solidFill>
                <a:effectLst/>
                <a:uLnTx/>
                <a:uFillTx/>
                <a:ea typeface="+mn-ea"/>
                <a:cs typeface="+mn-cs"/>
              </a:rPr>
              <a:t>aka: Health Care Provider</a:t>
            </a:r>
            <a:r>
              <a:rPr kumimoji="0" lang="en-US" sz="2400" b="0" i="1" u="none" strike="noStrike" kern="1200" cap="none" spc="0" normalizeH="0" baseline="0" noProof="0" dirty="0">
                <a:ln>
                  <a:noFill/>
                </a:ln>
                <a:solidFill>
                  <a:srgbClr val="000000"/>
                </a:solidFill>
                <a:effectLst/>
                <a:uLnTx/>
                <a:uFillTx/>
                <a:ea typeface="+mn-ea"/>
                <a:cs typeface="+mn-cs"/>
              </a:rPr>
              <a:t>) </a:t>
            </a:r>
            <a:r>
              <a:rPr kumimoji="0" lang="en-US" sz="2400" b="0" i="0" u="none" strike="noStrike" kern="1200" cap="none" spc="0" normalizeH="0" baseline="0" noProof="0" dirty="0">
                <a:ln>
                  <a:noFill/>
                </a:ln>
                <a:solidFill>
                  <a:srgbClr val="000000"/>
                </a:solidFill>
                <a:effectLst/>
                <a:uLnTx/>
                <a:uFillTx/>
                <a:ea typeface="+mn-ea"/>
                <a:cs typeface="+mn-cs"/>
              </a:rPr>
              <a:t>may record and </a:t>
            </a:r>
            <a:r>
              <a:rPr kumimoji="0" lang="en-US" sz="2400" b="0" i="1" u="sng" strike="noStrike" kern="1200" cap="none" spc="0" normalizeH="0" baseline="0" noProof="0" dirty="0">
                <a:ln>
                  <a:noFill/>
                </a:ln>
                <a:solidFill>
                  <a:srgbClr val="FF0000"/>
                </a:solidFill>
                <a:effectLst/>
                <a:uLnTx/>
                <a:uFillTx/>
                <a:ea typeface="+mn-ea"/>
                <a:cs typeface="+mn-cs"/>
              </a:rPr>
              <a:t>exchange immunization data </a:t>
            </a:r>
            <a:r>
              <a:rPr kumimoji="0" lang="en-US" sz="2400" b="0" i="0" u="none" strike="noStrike" kern="1200" cap="none" spc="0" normalizeH="0" baseline="0" noProof="0" dirty="0">
                <a:ln>
                  <a:noFill/>
                </a:ln>
                <a:solidFill>
                  <a:srgbClr val="000000"/>
                </a:solidFill>
                <a:effectLst/>
                <a:uLnTx/>
                <a:uFillTx/>
                <a:ea typeface="+mn-ea"/>
                <a:cs typeface="+mn-cs"/>
              </a:rPr>
              <a:t>if the person requesting the data </a:t>
            </a:r>
            <a:r>
              <a:rPr kumimoji="0" lang="en-US" sz="2400" b="0" i="1" u="sng" strike="noStrike" kern="1200" cap="none" spc="0" normalizeH="0" baseline="0" noProof="0" dirty="0">
                <a:ln>
                  <a:noFill/>
                </a:ln>
                <a:solidFill>
                  <a:srgbClr val="000000"/>
                </a:solidFill>
                <a:effectLst/>
                <a:uLnTx/>
                <a:uFillTx/>
                <a:ea typeface="+mn-ea"/>
                <a:cs typeface="+mn-cs"/>
              </a:rPr>
              <a:t>(aka: School Nurse)</a:t>
            </a:r>
            <a:r>
              <a:rPr kumimoji="0" lang="en-US" sz="2400" b="0" i="1" u="none" strike="noStrike" kern="1200" cap="none" spc="0" normalizeH="0" baseline="0" noProof="0" dirty="0">
                <a:ln>
                  <a:noFill/>
                </a:ln>
                <a:solidFill>
                  <a:srgbClr val="000000"/>
                </a:solidFill>
                <a:effectLst/>
                <a:uLnTx/>
                <a:uFillTx/>
                <a:ea typeface="+mn-ea"/>
                <a:cs typeface="+mn-cs"/>
              </a:rPr>
              <a:t> </a:t>
            </a:r>
            <a:r>
              <a:rPr kumimoji="0" lang="en-US" sz="2400" b="0" i="0" u="none" strike="noStrike" kern="1200" cap="none" spc="0" normalizeH="0" baseline="0" noProof="0" dirty="0">
                <a:ln>
                  <a:noFill/>
                </a:ln>
                <a:solidFill>
                  <a:srgbClr val="000000"/>
                </a:solidFill>
                <a:effectLst/>
                <a:uLnTx/>
                <a:uFillTx/>
                <a:ea typeface="+mn-ea"/>
                <a:cs typeface="+mn-cs"/>
              </a:rPr>
              <a:t>provides </a:t>
            </a:r>
            <a:r>
              <a:rPr kumimoji="0" lang="en-US" sz="2400" b="0" i="1" u="sng" strike="noStrike" kern="1200" cap="none" spc="0" normalizeH="0" baseline="0" noProof="0" dirty="0">
                <a:ln>
                  <a:noFill/>
                </a:ln>
                <a:solidFill>
                  <a:srgbClr val="FF0000"/>
                </a:solidFill>
                <a:effectLst/>
                <a:uLnTx/>
                <a:uFillTx/>
                <a:ea typeface="+mn-ea"/>
                <a:cs typeface="+mn-cs"/>
              </a:rPr>
              <a:t>health related or educational services </a:t>
            </a:r>
            <a:r>
              <a:rPr kumimoji="0" lang="en-US" sz="2400" b="0" i="0" u="none" strike="noStrike" kern="1200" cap="none" spc="0" normalizeH="0" baseline="0" noProof="0" dirty="0">
                <a:ln>
                  <a:noFill/>
                </a:ln>
                <a:solidFill>
                  <a:srgbClr val="000000"/>
                </a:solidFill>
                <a:effectLst/>
                <a:uLnTx/>
                <a:uFillTx/>
                <a:ea typeface="+mn-ea"/>
                <a:cs typeface="+mn-cs"/>
              </a:rPr>
              <a:t>on behalf of the patient or has a public health interest in compliance with the Health Insurance Portability and Accountability Act (HIPAA), Pub. L. 104-191</a:t>
            </a:r>
          </a:p>
          <a:p>
            <a:pPr marL="0" indent="0">
              <a:buNone/>
            </a:pPr>
            <a:endParaRPr lang="en-US" dirty="0"/>
          </a:p>
        </p:txBody>
      </p:sp>
    </p:spTree>
    <p:extLst>
      <p:ext uri="{BB962C8B-B14F-4D97-AF65-F5344CB8AC3E}">
        <p14:creationId xmlns:p14="http://schemas.microsoft.com/office/powerpoint/2010/main" val="127157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C620-E939-4D37-B6C5-D134CFF4FD2B}"/>
              </a:ext>
            </a:extLst>
          </p:cNvPr>
          <p:cNvSpPr>
            <a:spLocks noGrp="1"/>
          </p:cNvSpPr>
          <p:nvPr>
            <p:ph type="title"/>
          </p:nvPr>
        </p:nvSpPr>
        <p:spPr/>
        <p:txBody>
          <a:bodyPr/>
          <a:lstStyle/>
          <a:p>
            <a:r>
              <a:rPr lang="en-US" dirty="0"/>
              <a:t>Kentucky Immunization Registry (KYIR)</a:t>
            </a:r>
          </a:p>
        </p:txBody>
      </p:sp>
      <p:sp>
        <p:nvSpPr>
          <p:cNvPr id="5" name="Content Placeholder 4">
            <a:extLst>
              <a:ext uri="{FF2B5EF4-FFF2-40B4-BE49-F238E27FC236}">
                <a16:creationId xmlns:a16="http://schemas.microsoft.com/office/drawing/2014/main" id="{84CC8082-AB0F-42B0-90DA-3B3D135F4EFD}"/>
              </a:ext>
            </a:extLst>
          </p:cNvPr>
          <p:cNvSpPr>
            <a:spLocks noGrp="1"/>
          </p:cNvSpPr>
          <p:nvPr>
            <p:ph sz="half" idx="2"/>
          </p:nvPr>
        </p:nvSpPr>
        <p:spPr>
          <a:xfrm>
            <a:off x="5522976" y="1589955"/>
            <a:ext cx="5830824" cy="4136263"/>
          </a:xfrm>
        </p:spPr>
        <p:txBody>
          <a:bodyPr vert="horz" lIns="91440" tIns="45720" rIns="91440" bIns="45720" rtlCol="0" anchor="t">
            <a:normAutofit fontScale="85000" lnSpcReduction="10000"/>
          </a:bodyPr>
          <a:lstStyle/>
          <a:p>
            <a:pPr marL="0" marR="0" lvl="0" indent="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ea typeface="+mn-ea"/>
                <a:cs typeface="+mn-cs"/>
              </a:rPr>
              <a:t>What is KYIR?</a:t>
            </a: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The Kentucky Immunization Registry (KYIR) is a Web-Based, statewide system that collects and reports immunization data across a variety of metrics</a:t>
            </a:r>
            <a:r>
              <a:rPr lang="en-US" dirty="0">
                <a:solidFill>
                  <a:srgbClr val="000000"/>
                </a:solidFill>
              </a:rPr>
              <a:t>.</a:t>
            </a:r>
            <a:endParaRPr lang="en-US" sz="2800" b="0" i="0" u="none" strike="noStrike" kern="1200" cap="none" spc="0" normalizeH="0" baseline="0" noProof="0" dirty="0">
              <a:ln>
                <a:noFill/>
              </a:ln>
              <a:solidFill>
                <a:srgbClr val="000000"/>
              </a:solidFill>
              <a:effectLst/>
              <a:uLnTx/>
              <a:uFillTx/>
              <a:cs typeface="Calibri"/>
            </a:endParaRP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The system protects data quality and combines individual immunization information into a single, accurate record</a:t>
            </a:r>
            <a:r>
              <a:rPr lang="en-US" dirty="0">
                <a:solidFill>
                  <a:srgbClr val="000000"/>
                </a:solidFill>
              </a:rPr>
              <a:t>.</a:t>
            </a:r>
            <a:endParaRPr lang="en-US" sz="2800" b="0" i="0" u="none" strike="noStrike" kern="1200" cap="none" spc="0" normalizeH="0" baseline="0" noProof="0" dirty="0">
              <a:ln>
                <a:noFill/>
              </a:ln>
              <a:solidFill>
                <a:srgbClr val="000000"/>
              </a:solidFill>
              <a:effectLst/>
              <a:uLnTx/>
              <a:uFillTx/>
              <a:cs typeface="Calibri"/>
            </a:endParaRPr>
          </a:p>
          <a:p>
            <a:pPr marL="228600" marR="0" lvl="0" indent="-228600" algn="l" defTabSz="914400" rtl="0" eaLnBrk="1" fontAlgn="auto" latinLnBrk="0" hangingPunct="1">
              <a:lnSpc>
                <a:spcPct val="90000"/>
              </a:lnSpc>
              <a:spcBef>
                <a:spcPts val="1000"/>
              </a:spcBef>
              <a:spcAft>
                <a:spcPts val="0"/>
              </a:spcAft>
              <a:buClr>
                <a:srgbClr val="9F293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KYIR can receive and send data securely to ensure privacy, confidentiality and accuracy</a:t>
            </a:r>
            <a:r>
              <a:rPr lang="en-US" dirty="0">
                <a:solidFill>
                  <a:srgbClr val="000000"/>
                </a:solidFill>
              </a:rPr>
              <a:t>.</a:t>
            </a:r>
            <a:endParaRPr lang="en-US" sz="2800" b="0" i="0" u="none" strike="noStrike" kern="1200" cap="none" spc="0" normalizeH="0" baseline="0" noProof="0" dirty="0">
              <a:ln>
                <a:noFill/>
              </a:ln>
              <a:solidFill>
                <a:srgbClr val="000000"/>
              </a:solidFill>
              <a:effectLst/>
              <a:uLnTx/>
              <a:uFillTx/>
              <a:cs typeface="Calibri"/>
            </a:endParaRPr>
          </a:p>
        </p:txBody>
      </p:sp>
      <p:pic>
        <p:nvPicPr>
          <p:cNvPr id="8" name="Content Placeholder 7" descr="&quot; &quot;">
            <a:extLst>
              <a:ext uri="{FF2B5EF4-FFF2-40B4-BE49-F238E27FC236}">
                <a16:creationId xmlns:a16="http://schemas.microsoft.com/office/drawing/2014/main" id="{4F5B27D8-BA5F-4831-AF37-E3881CB42D8F}"/>
              </a:ext>
              <a:ext uri="{C183D7F6-B498-43B3-948B-1728B52AA6E4}">
                <adec:decorative xmlns:adec="http://schemas.microsoft.com/office/drawing/2017/decorative" val="1"/>
              </a:ext>
            </a:extLst>
          </p:cNvPr>
          <p:cNvPicPr>
            <a:picLocks noGrp="1"/>
          </p:cNvPicPr>
          <p:nvPr>
            <p:ph sz="half" idx="1"/>
          </p:nvPr>
        </p:nvPicPr>
        <p:blipFill rotWithShape="1">
          <a:blip r:embed="rId2"/>
          <a:srcRect l="12810" t="15315" r="65386" b="3092"/>
          <a:stretch/>
        </p:blipFill>
        <p:spPr bwMode="auto">
          <a:xfrm>
            <a:off x="1004198" y="1532784"/>
            <a:ext cx="3640078" cy="4351338"/>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012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ntucky Immunization Registry (KYIR) continued">
            <a:extLst>
              <a:ext uri="{FF2B5EF4-FFF2-40B4-BE49-F238E27FC236}">
                <a16:creationId xmlns:a16="http://schemas.microsoft.com/office/drawing/2014/main" id="{4274BCAB-B697-4A96-AE3E-CFC1EDA94D92}"/>
              </a:ext>
            </a:extLst>
          </p:cNvPr>
          <p:cNvSpPr>
            <a:spLocks noGrp="1"/>
          </p:cNvSpPr>
          <p:nvPr>
            <p:ph type="title"/>
          </p:nvPr>
        </p:nvSpPr>
        <p:spPr>
          <a:xfrm>
            <a:off x="838200" y="402833"/>
            <a:ext cx="10515600" cy="1325563"/>
          </a:xfrm>
        </p:spPr>
        <p:txBody>
          <a:bodyPr/>
          <a:lstStyle/>
          <a:p>
            <a:r>
              <a:rPr lang="en-US" dirty="0"/>
              <a:t>Kentucky Immunization Registry (KYIR) (Cont.)</a:t>
            </a:r>
          </a:p>
        </p:txBody>
      </p:sp>
      <p:sp>
        <p:nvSpPr>
          <p:cNvPr id="3" name="Content Placeholder 2">
            <a:extLst>
              <a:ext uri="{FF2B5EF4-FFF2-40B4-BE49-F238E27FC236}">
                <a16:creationId xmlns:a16="http://schemas.microsoft.com/office/drawing/2014/main" id="{B78AF5F1-EE86-4B51-84C4-47C806D8AED8}"/>
              </a:ext>
            </a:extLst>
          </p:cNvPr>
          <p:cNvSpPr>
            <a:spLocks noGrp="1"/>
          </p:cNvSpPr>
          <p:nvPr>
            <p:ph idx="1"/>
          </p:nvPr>
        </p:nvSpPr>
        <p:spPr>
          <a:xfrm>
            <a:off x="838200" y="1759636"/>
            <a:ext cx="10515600" cy="4351338"/>
          </a:xfrm>
        </p:spPr>
        <p:txBody>
          <a:bodyPr vert="horz" lIns="91440" tIns="45720" rIns="91440" bIns="45720" rtlCol="0" anchor="t">
            <a:normAutofit/>
          </a:bodyPr>
          <a:lstStyle/>
          <a:p>
            <a:r>
              <a:rPr lang="en-US" dirty="0"/>
              <a:t>Schools who enroll will initially only be given READ access to KYIR to be able to search and print Immunization Certificates.</a:t>
            </a:r>
          </a:p>
          <a:p>
            <a:r>
              <a:rPr lang="en-US" dirty="0"/>
              <a:t>Access can be modified if the school indicates they collect parent consent to update data.</a:t>
            </a:r>
          </a:p>
          <a:p>
            <a:r>
              <a:rPr lang="en-US" dirty="0"/>
              <a:t>Parental consent IS required to be able to edit patient demographic, immunization data or to add historical or newly administered vaccines to their students record. </a:t>
            </a:r>
          </a:p>
          <a:p>
            <a:r>
              <a:rPr lang="en-US" dirty="0"/>
              <a:t>Due to the high volume of enrollment forms, there is a seven to 10-day turnaround for new clinic/school enrollments to KYIR.</a:t>
            </a:r>
          </a:p>
          <a:p>
            <a:endParaRPr lang="en-US" dirty="0"/>
          </a:p>
        </p:txBody>
      </p:sp>
    </p:spTree>
    <p:extLst>
      <p:ext uri="{BB962C8B-B14F-4D97-AF65-F5344CB8AC3E}">
        <p14:creationId xmlns:p14="http://schemas.microsoft.com/office/powerpoint/2010/main" val="304471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ing Vaccine Records 10.18.2021 mm" id="{53E79497-B00F-4A94-99A9-CCB64ABAE1B3}" vid="{616C5AFE-4E53-423F-829D-3A73C7A241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KYED-212-520</_dlc_DocId>
    <_dlc_DocIdUrl xmlns="3a62de7d-ba57-4f43-9dae-9623ba637be0">
      <Url>https://www.education.ky.gov/districts/enrol/_layouts/15/DocIdRedir.aspx?ID=KYED-212-520</Url>
      <Description>KYED-212-520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04A17C-273A-41B8-B42D-C738EF53FA55}"/>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08fe087a-bfb0-41bc-9b50-a2ca033edc86"/>
    <ds:schemaRef ds:uri="http://purl.org/dc/dcmitype/"/>
  </ds:schemaRefs>
</ds:datastoreItem>
</file>

<file path=customXml/itemProps4.xml><?xml version="1.0" encoding="utf-8"?>
<ds:datastoreItem xmlns:ds="http://schemas.openxmlformats.org/officeDocument/2006/customXml" ds:itemID="{FE9FB740-4A2F-428A-B338-C1115DCDC8ED}"/>
</file>

<file path=docProps/app.xml><?xml version="1.0" encoding="utf-8"?>
<Properties xmlns="http://schemas.openxmlformats.org/officeDocument/2006/extended-properties" xmlns:vt="http://schemas.openxmlformats.org/officeDocument/2006/docPropsVTypes">
  <Template>Researching Vaccine Records 10.18.2021 mm</Template>
  <TotalTime>92</TotalTime>
  <Words>1276</Words>
  <Application>Microsoft Office PowerPoint</Application>
  <PresentationFormat>Widescreen</PresentationFormat>
  <Paragraphs>154</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Franklin Gothic Book</vt:lpstr>
      <vt:lpstr>Franklin Gothic Medium</vt:lpstr>
      <vt:lpstr>Wingdings</vt:lpstr>
      <vt:lpstr>Office Theme</vt:lpstr>
      <vt:lpstr>Researching Vaccine Records  MADE EASY:  A Guide for the KY School Nurse</vt:lpstr>
      <vt:lpstr>Objectives</vt:lpstr>
      <vt:lpstr>Kentucky Revised Statutes and Regulations</vt:lpstr>
      <vt:lpstr>KRS 158.035  Certificate of Immunization</vt:lpstr>
      <vt:lpstr>KRS 214:034  Immunization Of Children</vt:lpstr>
      <vt:lpstr>902 KAR 2:060  Immunization Schedules for Attending </vt:lpstr>
      <vt:lpstr>902 KAR 2:055  Immunization And Data Exchange </vt:lpstr>
      <vt:lpstr>Kentucky Immunization Registry (KYIR)</vt:lpstr>
      <vt:lpstr>Kentucky Immunization Registry (KYIR) (Cont.)</vt:lpstr>
      <vt:lpstr>Web link for the KYIR:</vt:lpstr>
      <vt:lpstr>KYIR Resources:</vt:lpstr>
      <vt:lpstr>NEW KYIR COVID record ready for PRINTING</vt:lpstr>
      <vt:lpstr>Slide 13</vt:lpstr>
      <vt:lpstr>KYIR School Enrollment Forms</vt:lpstr>
      <vt:lpstr>KYIR Training Materials</vt:lpstr>
      <vt:lpstr>KYIR Contact Information</vt:lpstr>
      <vt:lpstr>Immunization Report - Infinite Campus (IC)</vt:lpstr>
      <vt:lpstr>Immunization Report - Checking DATES</vt:lpstr>
      <vt:lpstr>Immunization Certificate Report (IC)</vt:lpstr>
      <vt:lpstr>No Certificate</vt:lpstr>
      <vt:lpstr>Provisional Status: </vt:lpstr>
      <vt:lpstr>IC Contact Log - Documentation</vt:lpstr>
      <vt:lpstr>Campus Community Provides Written Instruction and Videos on all IC Functionality</vt:lpstr>
      <vt:lpstr>Search Letter Builder for Non-Compliant Immunization Status and it will Discuss Creating Ad Hocs and Letters </vt:lpstr>
      <vt:lpstr>Deficiency letter</vt:lpstr>
      <vt:lpstr>Contact Information:  Angie McDonald ADN, RN, NASSNC KDE State School Nurse Consultant Angela.Mcdonald@education.ky.gov  Michelle Malicote BSN, RN, NASSNC KDPH School Health Branch Manager Michelle.Malicote@ky.gov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Vaccine Records  MADE EASY:  A Guide for the KY School Nurse</dc:title>
  <dc:creator>Malicote, Michelle - Division of District Support</dc:creator>
  <cp:lastModifiedBy>McDonald, Angela - Division of District Support</cp:lastModifiedBy>
  <cp:revision>53</cp:revision>
  <dcterms:created xsi:type="dcterms:W3CDTF">2021-10-19T12:18:54Z</dcterms:created>
  <dcterms:modified xsi:type="dcterms:W3CDTF">2022-01-19T15:26:22Z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8faf778d-6e2c-4cce-855d-e15278637c42</vt:lpwstr>
  </property>
</Properties>
</file>