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 id="2147483648" r:id="rId6"/>
  </p:sldMasterIdLst>
  <p:notesMasterIdLst>
    <p:notesMasterId r:id="rId32"/>
  </p:notesMasterIdLst>
  <p:sldIdLst>
    <p:sldId id="257" r:id="rId7"/>
    <p:sldId id="286" r:id="rId8"/>
    <p:sldId id="269" r:id="rId9"/>
    <p:sldId id="291" r:id="rId10"/>
    <p:sldId id="287" r:id="rId11"/>
    <p:sldId id="288" r:id="rId12"/>
    <p:sldId id="272" r:id="rId13"/>
    <p:sldId id="271" r:id="rId14"/>
    <p:sldId id="274" r:id="rId15"/>
    <p:sldId id="275" r:id="rId16"/>
    <p:sldId id="276" r:id="rId17"/>
    <p:sldId id="278" r:id="rId18"/>
    <p:sldId id="277" r:id="rId19"/>
    <p:sldId id="279" r:id="rId20"/>
    <p:sldId id="290" r:id="rId21"/>
    <p:sldId id="280" r:id="rId22"/>
    <p:sldId id="292" r:id="rId23"/>
    <p:sldId id="273" r:id="rId24"/>
    <p:sldId id="281" r:id="rId25"/>
    <p:sldId id="282" r:id="rId26"/>
    <p:sldId id="283" r:id="rId27"/>
    <p:sldId id="285" r:id="rId28"/>
    <p:sldId id="289" r:id="rId29"/>
    <p:sldId id="267"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1B0D-CD09-4C69-851A-98D90F9DF055}" v="1" dt="2022-01-06T15:40:55.389"/>
    <p1510:client id="{C6BB0D80-F495-451C-BA26-9FD750A39172}" v="19" dt="2022-01-06T17:19:35.341"/>
    <p1510:client id="{FB47EC99-841F-4DBB-8298-05B2153EA315}" v="105" dt="2022-01-06T16:24:49.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67" autoAdjust="0"/>
  </p:normalViewPr>
  <p:slideViewPr>
    <p:cSldViewPr snapToGrid="0">
      <p:cViewPr varScale="1">
        <p:scale>
          <a:sx n="101" d="100"/>
          <a:sy n="101" d="100"/>
        </p:scale>
        <p:origin x="936" y="96"/>
      </p:cViewPr>
      <p:guideLst/>
    </p:cSldViewPr>
  </p:slideViewPr>
  <p:outlineViewPr>
    <p:cViewPr>
      <p:scale>
        <a:sx n="33" d="100"/>
        <a:sy n="33" d="100"/>
      </p:scale>
      <p:origin x="0" y="-14658"/>
    </p:cViewPr>
  </p:outlin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61E55-B524-44B9-B6A4-D01AE53BE5F7}"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847B7-2696-45FB-B347-9AEBC0EF22FD}" type="slidenum">
              <a:rPr lang="en-US" smtClean="0"/>
              <a:t>‹#›</a:t>
            </a:fld>
            <a:endParaRPr lang="en-US"/>
          </a:p>
        </p:txBody>
      </p:sp>
    </p:spTree>
    <p:extLst>
      <p:ext uri="{BB962C8B-B14F-4D97-AF65-F5344CB8AC3E}">
        <p14:creationId xmlns:p14="http://schemas.microsoft.com/office/powerpoint/2010/main" val="164329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Healthcare needs include -</a:t>
            </a:r>
            <a:r>
              <a:rPr lang="en-US" baseline="0" dirty="0"/>
              <a:t> 86% prescribed med’s, 52% specialty medical care, 33% vision care, 25% mental health services, 23% specialty therapies &amp; 11% use of medical equipment (US Dept. of Health &amp; Human Services, 2008)</a:t>
            </a:r>
            <a:endParaRPr lang="en-US" dirty="0"/>
          </a:p>
          <a:p>
            <a:endParaRPr lang="en-US" dirty="0"/>
          </a:p>
        </p:txBody>
      </p:sp>
      <p:sp>
        <p:nvSpPr>
          <p:cNvPr id="4" name="Slide Number Placeholder 3"/>
          <p:cNvSpPr>
            <a:spLocks noGrp="1"/>
          </p:cNvSpPr>
          <p:nvPr>
            <p:ph type="sldNum" sz="quarter" idx="5"/>
          </p:nvPr>
        </p:nvSpPr>
        <p:spPr/>
        <p:txBody>
          <a:bodyPr/>
          <a:lstStyle/>
          <a:p>
            <a:fld id="{DC3847B7-2696-45FB-B347-9AEBC0EF22FD}" type="slidenum">
              <a:rPr lang="en-US" smtClean="0"/>
              <a:t>3</a:t>
            </a:fld>
            <a:endParaRPr lang="en-US"/>
          </a:p>
        </p:txBody>
      </p:sp>
    </p:spTree>
    <p:extLst>
      <p:ext uri="{BB962C8B-B14F-4D97-AF65-F5344CB8AC3E}">
        <p14:creationId xmlns:p14="http://schemas.microsoft.com/office/powerpoint/2010/main" val="349016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IDEA_</a:t>
            </a:r>
          </a:p>
          <a:p>
            <a:r>
              <a:rPr lang="en-US" dirty="0"/>
              <a:t>1975</a:t>
            </a:r>
            <a:r>
              <a:rPr lang="en-US" baseline="0" dirty="0"/>
              <a:t> landmark legislation assuring all students (including those with disabilities) receive a free and appropriate public education and the related services and support the students need to achieve.</a:t>
            </a:r>
          </a:p>
          <a:p>
            <a:r>
              <a:rPr lang="en-US" b="1" dirty="0">
                <a:effectLst/>
              </a:rPr>
              <a:t>What Is Section 504? </a:t>
            </a:r>
          </a:p>
          <a:p>
            <a:r>
              <a:rPr lang="en-US" dirty="0">
                <a:effectLst/>
              </a:rPr>
              <a:t>Section 504 of the Rehabilitation Act of 1973 is a civil rights law that prohibits discrimination on the basis of disability in programs and activities, public or private, that receive federal financial assistance. This law conforms to the definition of disability under the Americans with Disabilities Act Amendments Act (ADAAA). Section 504 does not provide funding for special education or related services, but it does permit the federal government to take funding away from programs that do not comply with the law. </a:t>
            </a:r>
          </a:p>
          <a:p>
            <a:endParaRPr lang="en-US" baseline="0" dirty="0"/>
          </a:p>
          <a:p>
            <a:endParaRPr lang="en-US" baseline="0" dirty="0"/>
          </a:p>
          <a:p>
            <a:r>
              <a:rPr lang="en-US" baseline="0" dirty="0"/>
              <a:t>KRS 156.502 defines what school health services are, who may train and delegate school health services, and describes process for liability protection</a:t>
            </a:r>
          </a:p>
          <a:p>
            <a:endParaRPr lang="en-US" baseline="0" dirty="0"/>
          </a:p>
          <a:p>
            <a:r>
              <a:rPr lang="en-US" baseline="0" dirty="0"/>
              <a:t>KRS 314.021 gives  the Kentucky Board of Nursing the authority to regulate nursing in order to safeguard the health and safety of the Kentucky public</a:t>
            </a:r>
          </a:p>
          <a:p>
            <a:pPr eaLnBrk="1" hangingPunct="1">
              <a:spcBef>
                <a:spcPct val="0"/>
              </a:spcBef>
            </a:pPr>
            <a:endParaRPr lang="en-US" altLang="en-US" dirty="0"/>
          </a:p>
          <a:p>
            <a:pPr eaLnBrk="1" hangingPunct="1">
              <a:spcBef>
                <a:spcPct val="0"/>
              </a:spcBef>
            </a:pPr>
            <a:r>
              <a:rPr lang="en-US" altLang="en-US" dirty="0"/>
              <a:t>KRS 158.838 each public and private school shall have at least one school employee who has met the requirements of KRS 156.502 on duty during the entire school day to administer or assist with the self-administration of glucagon, insulin and seizure rescue medication or medication prescribed to treat seizure disorder symptoms approved by the FDA.  Also, parents/guardians of students with seizures are required to collaborate with school personnel to develop of seizure action plan. </a:t>
            </a:r>
          </a:p>
          <a:p>
            <a:endParaRPr lang="en-US" dirty="0"/>
          </a:p>
        </p:txBody>
      </p:sp>
      <p:sp>
        <p:nvSpPr>
          <p:cNvPr id="4" name="Slide Number Placeholder 3"/>
          <p:cNvSpPr>
            <a:spLocks noGrp="1"/>
          </p:cNvSpPr>
          <p:nvPr>
            <p:ph type="sldNum" sz="quarter" idx="5"/>
          </p:nvPr>
        </p:nvSpPr>
        <p:spPr/>
        <p:txBody>
          <a:bodyPr/>
          <a:lstStyle/>
          <a:p>
            <a:fld id="{8EF800B1-D8E6-490B-A2AC-A65B3867D125}" type="slidenum">
              <a:rPr lang="en-US" smtClean="0"/>
              <a:t>5</a:t>
            </a:fld>
            <a:endParaRPr lang="en-US"/>
          </a:p>
        </p:txBody>
      </p:sp>
    </p:spTree>
    <p:extLst>
      <p:ext uri="{BB962C8B-B14F-4D97-AF65-F5344CB8AC3E}">
        <p14:creationId xmlns:p14="http://schemas.microsoft.com/office/powerpoint/2010/main" val="352932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itchFamily="18" charset="0"/>
              </a:rPr>
              <a:t>The MSL follows the mutual recognition model of licensure.  This is  the same model as the driver’s license.  The driver’s license is also a compact.  The multistate nurse license is like your driver's license.  It is issued by your state of residence but provides a privilege to practice in other member states.  Similarly, You can drive from state to state with one license.  The compact license allows nurses to work in other compact states without having to get another license.  While driving in other states, a driver is required to be aware of and follow the driving laws in that state.  The nurse is required to follow the NPA in the state of practice</a:t>
            </a:r>
            <a:endParaRPr lang="en-US" dirty="0"/>
          </a:p>
          <a:p>
            <a:endParaRPr lang="en-US" dirty="0"/>
          </a:p>
        </p:txBody>
      </p:sp>
      <p:sp>
        <p:nvSpPr>
          <p:cNvPr id="4" name="Slide Number Placeholder 3"/>
          <p:cNvSpPr>
            <a:spLocks noGrp="1"/>
          </p:cNvSpPr>
          <p:nvPr>
            <p:ph type="sldNum" sz="quarter" idx="5"/>
          </p:nvPr>
        </p:nvSpPr>
        <p:spPr/>
        <p:txBody>
          <a:bodyPr/>
          <a:lstStyle/>
          <a:p>
            <a:fld id="{DC3847B7-2696-45FB-B347-9AEBC0EF22FD}" type="slidenum">
              <a:rPr lang="en-US" smtClean="0"/>
              <a:t>13</a:t>
            </a:fld>
            <a:endParaRPr lang="en-US"/>
          </a:p>
        </p:txBody>
      </p:sp>
    </p:spTree>
    <p:extLst>
      <p:ext uri="{BB962C8B-B14F-4D97-AF65-F5344CB8AC3E}">
        <p14:creationId xmlns:p14="http://schemas.microsoft.com/office/powerpoint/2010/main" val="1409530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5D6680B-54D0-4D0D-B01E-0B08A3A60C1B}" type="slidenum">
              <a:rPr lang="en-US" smtClean="0"/>
              <a:t>‹#›</a:t>
            </a:fld>
            <a:endParaRPr lang="en-US"/>
          </a:p>
        </p:txBody>
      </p:sp>
    </p:spTree>
    <p:extLst>
      <p:ext uri="{BB962C8B-B14F-4D97-AF65-F5344CB8AC3E}">
        <p14:creationId xmlns:p14="http://schemas.microsoft.com/office/powerpoint/2010/main" val="21435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814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990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A64F6E8E-6FA2-4EF4-98AE-A128B3F39FB5}" type="datetimeFigureOut">
              <a:rPr lang="en-US" smtClean="0"/>
              <a:t>4/11/2022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3599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4/11/2022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99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5D6680B-54D0-4D0D-B01E-0B08A3A60C1B}" type="slidenum">
              <a:rPr lang="en-US" smtClean="0"/>
              <a:t>‹#›</a:t>
            </a:fld>
            <a:endParaRPr lang="en-US"/>
          </a:p>
        </p:txBody>
      </p:sp>
    </p:spTree>
    <p:extLst>
      <p:ext uri="{BB962C8B-B14F-4D97-AF65-F5344CB8AC3E}">
        <p14:creationId xmlns:p14="http://schemas.microsoft.com/office/powerpoint/2010/main" val="322918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584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17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E1A16E40-D65B-44AA-80AB-FC90213DBCFF}" type="datetimeFigureOut">
              <a:rPr lang="en-US" smtClean="0"/>
              <a:t>4/11/2022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80312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E1A16E40-D65B-44AA-80AB-FC90213DBCFF}" type="datetimeFigureOut">
              <a:rPr lang="en-US" smtClean="0"/>
              <a:t>4/11/2022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00089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E1A16E40-D65B-44AA-80AB-FC90213DBCFF}" type="datetimeFigureOut">
              <a:rPr lang="en-US" smtClean="0"/>
              <a:t>4/11/2022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5D6680B-54D0-4D0D-B01E-0B08A3A60C1B}" type="slidenum">
              <a:rPr lang="en-US" smtClean="0"/>
              <a:t>‹#›</a:t>
            </a:fld>
            <a:endParaRPr lang="en-US"/>
          </a:p>
        </p:txBody>
      </p:sp>
    </p:spTree>
    <p:extLst>
      <p:ext uri="{BB962C8B-B14F-4D97-AF65-F5344CB8AC3E}">
        <p14:creationId xmlns:p14="http://schemas.microsoft.com/office/powerpoint/2010/main" val="268379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E1A16E40-D65B-44AA-80AB-FC90213DBCFF}" type="datetimeFigureOut">
              <a:rPr lang="en-US" smtClean="0"/>
              <a:t>4/11/2022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83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1A16E40-D65B-44AA-80AB-FC90213DBCFF}" type="datetimeFigureOut">
              <a:rPr lang="en-US" smtClean="0"/>
              <a:t>4/11/2022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324705721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64F6E8E-6FA2-4EF4-98AE-A128B3F39FB5}" type="datetimeFigureOut">
              <a:rPr lang="en-US" smtClean="0"/>
              <a:t>4/11/2022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3091266401"/>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4/11/2022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sn.org/advocacy/professional-practice-documents/position-statements/ps-deleg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sbn.org/contactbo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nursecompact.com/index.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propublica.org/article/troubled-nurses-skip-from-state-to-state-under-compact"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ncsbn.org/contactb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wscripps.brightspotcdn.com/38/21/b8b110e84209ac8417179ffe3f01/2020-misc-2020-0215-266310.pdf?fbclid=IwAR3eSlDIGdNUkGnC17OGYrtsi4P_" TargetMode="External"/><Relationship Id="rId2" Type="http://schemas.openxmlformats.org/officeDocument/2006/relationships/hyperlink" Target="https://apps.legislature.ky.gov/law/statutes/statute.aspx?id=48253" TargetMode="External"/><Relationship Id="rId1" Type="http://schemas.openxmlformats.org/officeDocument/2006/relationships/slideLayout" Target="../slideLayouts/slideLayout2.xml"/><Relationship Id="rId4" Type="http://schemas.openxmlformats.org/officeDocument/2006/relationships/hyperlink" Target="https://governor.ky.gov/attachments/20200331_Nursing-Document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lrincondelingeniero.com/criptografia-y-numeros-rsa/"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ursecompact.com/index.htm" TargetMode="External"/><Relationship Id="rId2" Type="http://schemas.openxmlformats.org/officeDocument/2006/relationships/hyperlink" Target="https://www.hhs.gov/civil-rights/for-individuals/disability/index.html" TargetMode="External"/><Relationship Id="rId1" Type="http://schemas.openxmlformats.org/officeDocument/2006/relationships/slideLayout" Target="../slideLayouts/slideLayout6.xml"/><Relationship Id="rId4" Type="http://schemas.openxmlformats.org/officeDocument/2006/relationships/hyperlink" Target="https://www.ncsbn.org/State_COVID-19_Respons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ada.gov/ada_title_II.htm" TargetMode="External"/><Relationship Id="rId4" Type="http://schemas.openxmlformats.org/officeDocument/2006/relationships/hyperlink" Target="https://www.dol.gov/agencies/oasam/centers-offices/civil-rights-center/statutes/section-504-rehabilitation-act-of-197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s.legislature.ky.gov/law/kar/201/020/400.pdf" TargetMode="External"/><Relationship Id="rId2" Type="http://schemas.openxmlformats.org/officeDocument/2006/relationships/hyperlink" Target="https://kbn.ky.gov/Practice/Pages/Delegation-and-Supervision.aspx#ctl00_ctl00_m_g_8e693e7d_a667_49e4_841f_1e43bcc39165_ctl02_AccordionList_ctrl1_Collapse" TargetMode="External"/><Relationship Id="rId1" Type="http://schemas.openxmlformats.org/officeDocument/2006/relationships/slideLayout" Target="../slideLayouts/slideLayout2.xml"/><Relationship Id="rId4" Type="http://schemas.openxmlformats.org/officeDocument/2006/relationships/hyperlink" Target="https://kbn.ky.gov/General/Pages/Document-Librar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122363"/>
            <a:ext cx="10143744" cy="1867725"/>
          </a:xfrm>
        </p:spPr>
        <p:txBody>
          <a:bodyPr>
            <a:normAutofit/>
          </a:bodyPr>
          <a:lstStyle/>
          <a:p>
            <a:pPr algn="r"/>
            <a:r>
              <a:rPr lang="en-US" dirty="0"/>
              <a:t>Providing Health Services on Out of State Field Trips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3195484"/>
            <a:ext cx="9144000" cy="2062316"/>
          </a:xfrm>
        </p:spPr>
        <p:txBody>
          <a:bodyPr vert="horz" lIns="91440" tIns="45720" rIns="91440" bIns="45720" rtlCol="0" anchor="t">
            <a:normAutofit fontScale="92500" lnSpcReduction="10000"/>
          </a:bodyPr>
          <a:lstStyle/>
          <a:p>
            <a:pPr algn="r"/>
            <a:r>
              <a:rPr lang="en-US" dirty="0"/>
              <a:t>Angie McDonald ADN, RN, NASSNC</a:t>
            </a:r>
          </a:p>
          <a:p>
            <a:pPr algn="r"/>
            <a:r>
              <a:rPr lang="en-US" dirty="0"/>
              <a:t>KDE State School Nurse Consultant</a:t>
            </a:r>
          </a:p>
          <a:p>
            <a:pPr algn="r"/>
            <a:r>
              <a:rPr lang="en-US" dirty="0"/>
              <a:t>Michelle Malicote BSN, RN, NASSNC</a:t>
            </a:r>
          </a:p>
          <a:p>
            <a:pPr algn="r"/>
            <a:r>
              <a:rPr lang="en-US" dirty="0"/>
              <a:t>KDPH School Health Branch Manager</a:t>
            </a:r>
          </a:p>
          <a:p>
            <a:pPr algn="r"/>
            <a:r>
              <a:rPr lang="en-US" dirty="0"/>
              <a:t>2022</a:t>
            </a:r>
          </a:p>
          <a:p>
            <a:pPr algn="r"/>
            <a:endParaRPr lang="en-US" dirty="0"/>
          </a:p>
          <a:p>
            <a:pPr algn="r"/>
            <a:endParaRPr lang="en-US" dirty="0"/>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5D03-07FE-4B1E-ACD7-5CCA2522CBDB}"/>
              </a:ext>
            </a:extLst>
          </p:cNvPr>
          <p:cNvSpPr>
            <a:spLocks noGrp="1"/>
          </p:cNvSpPr>
          <p:nvPr>
            <p:ph type="title"/>
          </p:nvPr>
        </p:nvSpPr>
        <p:spPr/>
        <p:txBody>
          <a:bodyPr/>
          <a:lstStyle/>
          <a:p>
            <a:r>
              <a:rPr lang="en-US" dirty="0"/>
              <a:t>NASN Position Paper on Delegation:</a:t>
            </a:r>
          </a:p>
        </p:txBody>
      </p:sp>
      <p:sp>
        <p:nvSpPr>
          <p:cNvPr id="3" name="Content Placeholder 2">
            <a:extLst>
              <a:ext uri="{FF2B5EF4-FFF2-40B4-BE49-F238E27FC236}">
                <a16:creationId xmlns:a16="http://schemas.microsoft.com/office/drawing/2014/main" id="{28A9C38D-D275-46D2-885C-862B34BA112F}"/>
              </a:ext>
            </a:extLst>
          </p:cNvPr>
          <p:cNvSpPr>
            <a:spLocks noGrp="1"/>
          </p:cNvSpPr>
          <p:nvPr>
            <p:ph idx="1"/>
          </p:nvPr>
        </p:nvSpPr>
        <p:spPr>
          <a:xfrm>
            <a:off x="838200" y="1825625"/>
            <a:ext cx="10515600" cy="3917253"/>
          </a:xfrm>
        </p:spPr>
        <p:txBody>
          <a:bodyPr>
            <a:normAutofit lnSpcReduction="10000"/>
          </a:bodyPr>
          <a:lstStyle/>
          <a:p>
            <a:pPr marL="563563" indent="1588">
              <a:buNone/>
            </a:pPr>
            <a:r>
              <a:rPr lang="en-US" dirty="0">
                <a:latin typeface="Arial" pitchFamily="34" charset="0"/>
                <a:cs typeface="Arial" pitchFamily="34" charset="0"/>
                <a:hlinkClick r:id="rId2"/>
              </a:rPr>
              <a:t>NASN Nursing Delegation in the School Setting</a:t>
            </a:r>
            <a:endParaRPr lang="en-US" dirty="0">
              <a:latin typeface="Arial" pitchFamily="34" charset="0"/>
              <a:cs typeface="Arial" pitchFamily="34" charset="0"/>
            </a:endParaRPr>
          </a:p>
          <a:p>
            <a:pPr marL="563563" indent="1588">
              <a:buNone/>
            </a:pPr>
            <a:endParaRPr lang="en-US" dirty="0">
              <a:latin typeface="Arial" pitchFamily="34" charset="0"/>
              <a:cs typeface="Arial" pitchFamily="34" charset="0"/>
            </a:endParaRPr>
          </a:p>
          <a:p>
            <a:pPr marL="0" indent="0">
              <a:buNone/>
            </a:pPr>
            <a:r>
              <a:rPr lang="en-US" b="1" dirty="0">
                <a:latin typeface="Arial" pitchFamily="34" charset="0"/>
                <a:cs typeface="Arial" pitchFamily="34" charset="0"/>
              </a:rPr>
              <a:t>Nurses are accountable to:</a:t>
            </a:r>
          </a:p>
          <a:p>
            <a:pPr marL="563563" indent="-447675">
              <a:buClrTx/>
              <a:buFont typeface="Wingdings" pitchFamily="2" charset="2"/>
              <a:buChar char="Ø"/>
            </a:pPr>
            <a:r>
              <a:rPr lang="en-US" dirty="0">
                <a:latin typeface="Arial" pitchFamily="34" charset="0"/>
                <a:cs typeface="Arial" pitchFamily="34" charset="0"/>
              </a:rPr>
              <a:t>state laws, rules and regulations</a:t>
            </a:r>
          </a:p>
          <a:p>
            <a:pPr marL="563563" indent="-447675">
              <a:buClrTx/>
              <a:buFont typeface="Wingdings" pitchFamily="2" charset="2"/>
              <a:buChar char="Ø"/>
            </a:pPr>
            <a:r>
              <a:rPr lang="en-US" dirty="0">
                <a:latin typeface="Arial" pitchFamily="34" charset="0"/>
                <a:cs typeface="Arial" pitchFamily="34" charset="0"/>
              </a:rPr>
              <a:t>employer/agency regulations</a:t>
            </a:r>
          </a:p>
          <a:p>
            <a:pPr marL="563563" indent="-447675">
              <a:buClrTx/>
              <a:buFont typeface="Wingdings" pitchFamily="2" charset="2"/>
              <a:buChar char="Ø"/>
            </a:pPr>
            <a:r>
              <a:rPr lang="en-US" dirty="0">
                <a:latin typeface="Arial" pitchFamily="34" charset="0"/>
                <a:cs typeface="Arial" pitchFamily="34" charset="0"/>
              </a:rPr>
              <a:t>standards of professional school nursing</a:t>
            </a:r>
          </a:p>
          <a:p>
            <a:pPr marL="563563" indent="1588">
              <a:buNone/>
            </a:pPr>
            <a:r>
              <a:rPr lang="en-US" dirty="0">
                <a:latin typeface="Arial" pitchFamily="34" charset="0"/>
                <a:cs typeface="Arial" pitchFamily="34" charset="0"/>
              </a:rPr>
              <a:t>practice, including those pertaining to </a:t>
            </a:r>
          </a:p>
          <a:p>
            <a:pPr marL="563563" indent="1588">
              <a:buNone/>
            </a:pPr>
            <a:r>
              <a:rPr lang="en-US" dirty="0">
                <a:latin typeface="Arial" pitchFamily="34" charset="0"/>
                <a:cs typeface="Arial" pitchFamily="34" charset="0"/>
              </a:rPr>
              <a:t>delegation (NASN, 2019)</a:t>
            </a:r>
          </a:p>
          <a:p>
            <a:pPr marL="563563" indent="1588">
              <a:buNone/>
            </a:pPr>
            <a:endParaRPr lang="en-US" dirty="0">
              <a:latin typeface="Arial" pitchFamily="34" charset="0"/>
              <a:cs typeface="Arial" pitchFamily="34" charset="0"/>
            </a:endParaRPr>
          </a:p>
          <a:p>
            <a:pPr marL="563563" indent="1588">
              <a:buNone/>
            </a:pP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210412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5F18-3A23-462C-AE2F-0DC2E4CB503C}"/>
              </a:ext>
            </a:extLst>
          </p:cNvPr>
          <p:cNvSpPr>
            <a:spLocks noGrp="1"/>
          </p:cNvSpPr>
          <p:nvPr>
            <p:ph type="title"/>
          </p:nvPr>
        </p:nvSpPr>
        <p:spPr/>
        <p:txBody>
          <a:bodyPr/>
          <a:lstStyle/>
          <a:p>
            <a:r>
              <a:rPr lang="en-US" dirty="0"/>
              <a:t>Nurse Licensure Compact States (NLC):</a:t>
            </a:r>
          </a:p>
        </p:txBody>
      </p:sp>
      <p:sp>
        <p:nvSpPr>
          <p:cNvPr id="3" name="Content Placeholder 2">
            <a:extLst>
              <a:ext uri="{FF2B5EF4-FFF2-40B4-BE49-F238E27FC236}">
                <a16:creationId xmlns:a16="http://schemas.microsoft.com/office/drawing/2014/main" id="{B8DC5FAF-6BBC-45FA-A7F2-A6E06F24A741}"/>
              </a:ext>
            </a:extLst>
          </p:cNvPr>
          <p:cNvSpPr>
            <a:spLocks noGrp="1"/>
          </p:cNvSpPr>
          <p:nvPr>
            <p:ph idx="1"/>
          </p:nvPr>
        </p:nvSpPr>
        <p:spPr/>
        <p:txBody>
          <a:bodyPr/>
          <a:lstStyle/>
          <a:p>
            <a:pPr marL="565150" indent="-449263">
              <a:buClrTx/>
              <a:buFont typeface="Wingdings" pitchFamily="2" charset="2"/>
              <a:buChar char="Ø"/>
            </a:pPr>
            <a:r>
              <a:rPr lang="en-US" dirty="0">
                <a:latin typeface="Arial" pitchFamily="34" charset="0"/>
                <a:cs typeface="Arial" pitchFamily="34" charset="0"/>
              </a:rPr>
              <a:t>The Nurse Licensure Compact is a modern licensure solution for the 21st century. As leaders in public protection, State Boards of Nursing developed and adopted the Nurse Licensure Compact in 2015. The Nurse Licensure Compact allows for nurses to have one multistate license with the ability to practice in all compact states</a:t>
            </a:r>
          </a:p>
          <a:p>
            <a:pPr marL="565150" indent="-449263">
              <a:buClrTx/>
              <a:buFont typeface="Wingdings" pitchFamily="2" charset="2"/>
              <a:buChar char="Ø"/>
            </a:pPr>
            <a:r>
              <a:rPr lang="en-US" dirty="0">
                <a:latin typeface="Arial" pitchFamily="34" charset="0"/>
                <a:cs typeface="Arial" pitchFamily="34" charset="0"/>
              </a:rPr>
              <a:t>Allows nurses from NLC states to practice in another NLC state without a second license</a:t>
            </a:r>
          </a:p>
          <a:p>
            <a:pPr marL="565150" indent="-449263">
              <a:buClrTx/>
              <a:buFont typeface="Wingdings" pitchFamily="2" charset="2"/>
              <a:buChar char="Ø"/>
            </a:pPr>
            <a:r>
              <a:rPr lang="en-US" dirty="0">
                <a:latin typeface="Arial" pitchFamily="34" charset="0"/>
                <a:cs typeface="Arial" pitchFamily="34" charset="0"/>
              </a:rPr>
              <a:t>Like a driver’s license</a:t>
            </a:r>
          </a:p>
          <a:p>
            <a:pPr marL="565150" indent="-449263">
              <a:buClrTx/>
              <a:buFont typeface="Wingdings" pitchFamily="2" charset="2"/>
              <a:buChar char="Ø"/>
            </a:pPr>
            <a:endParaRPr lang="en-US" dirty="0">
              <a:latin typeface="Arial" pitchFamily="34" charset="0"/>
              <a:cs typeface="Arial" pitchFamily="34" charset="0"/>
            </a:endParaRPr>
          </a:p>
          <a:p>
            <a:pPr marL="565150" indent="-449263">
              <a:buClrTx/>
              <a:buFont typeface="Wingdings" pitchFamily="2" charset="2"/>
              <a:buChar char="Ø"/>
            </a:pP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63945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F639-7E38-45CE-9EFB-7A633A7F24FF}"/>
              </a:ext>
            </a:extLst>
          </p:cNvPr>
          <p:cNvSpPr>
            <a:spLocks noGrp="1"/>
          </p:cNvSpPr>
          <p:nvPr>
            <p:ph type="title"/>
          </p:nvPr>
        </p:nvSpPr>
        <p:spPr/>
        <p:txBody>
          <a:bodyPr/>
          <a:lstStyle/>
          <a:p>
            <a:r>
              <a:rPr lang="en-US" dirty="0"/>
              <a:t>Nurse Licensure Compact:</a:t>
            </a:r>
          </a:p>
        </p:txBody>
      </p:sp>
      <p:sp>
        <p:nvSpPr>
          <p:cNvPr id="3" name="Content Placeholder 2">
            <a:extLst>
              <a:ext uri="{FF2B5EF4-FFF2-40B4-BE49-F238E27FC236}">
                <a16:creationId xmlns:a16="http://schemas.microsoft.com/office/drawing/2014/main" id="{556955F0-4FF3-4B79-A072-0E601742C327}"/>
              </a:ext>
            </a:extLst>
          </p:cNvPr>
          <p:cNvSpPr>
            <a:spLocks noGrp="1"/>
          </p:cNvSpPr>
          <p:nvPr>
            <p:ph idx="1"/>
          </p:nvPr>
        </p:nvSpPr>
        <p:spPr>
          <a:xfrm>
            <a:off x="838200" y="1825625"/>
            <a:ext cx="10515600" cy="3839195"/>
          </a:xfrm>
        </p:spPr>
        <p:txBody>
          <a:bodyPr>
            <a:normAutofit/>
          </a:bodyPr>
          <a:lstStyle/>
          <a:p>
            <a:pPr marL="565150" indent="-449263">
              <a:buClrTx/>
              <a:buFont typeface="Wingdings" pitchFamily="2" charset="2"/>
              <a:buChar char="Ø"/>
            </a:pPr>
            <a:r>
              <a:rPr lang="en-US" dirty="0">
                <a:latin typeface="Arial" pitchFamily="34" charset="0"/>
                <a:cs typeface="Arial" pitchFamily="34" charset="0"/>
              </a:rPr>
              <a:t>Currently 34 NLC states</a:t>
            </a:r>
          </a:p>
          <a:p>
            <a:pPr marL="565150" indent="-449263">
              <a:buClrTx/>
              <a:buFont typeface="Wingdings" pitchFamily="2" charset="2"/>
              <a:buChar char="Ø"/>
            </a:pPr>
            <a:r>
              <a:rPr lang="en-US" dirty="0">
                <a:latin typeface="Arial" pitchFamily="34" charset="0"/>
                <a:cs typeface="Arial" pitchFamily="34" charset="0"/>
              </a:rPr>
              <a:t>Applies to RNs and in some states, LPNs</a:t>
            </a:r>
          </a:p>
          <a:p>
            <a:pPr marL="565150" indent="-449263">
              <a:buClrTx/>
              <a:buFont typeface="Wingdings" pitchFamily="2" charset="2"/>
              <a:buChar char="Ø"/>
            </a:pPr>
            <a:r>
              <a:rPr lang="en-US" dirty="0">
                <a:latin typeface="Arial" pitchFamily="34" charset="0"/>
                <a:cs typeface="Arial" pitchFamily="34" charset="0"/>
              </a:rPr>
              <a:t>Does not apply to unlicensed personnel or APRNs</a:t>
            </a:r>
          </a:p>
          <a:p>
            <a:pPr marL="565150" indent="-449263">
              <a:buClrTx/>
              <a:buFont typeface="Wingdings" pitchFamily="2" charset="2"/>
              <a:buChar char="Ø"/>
            </a:pPr>
            <a:r>
              <a:rPr lang="en-US" dirty="0">
                <a:latin typeface="Arial" pitchFamily="34" charset="0"/>
                <a:cs typeface="Arial" pitchFamily="34" charset="0"/>
              </a:rPr>
              <a:t>Enacted in 38 Jurisdictions</a:t>
            </a:r>
          </a:p>
          <a:p>
            <a:pPr marL="565150" indent="-449263">
              <a:buClrTx/>
              <a:buFont typeface="Wingdings" pitchFamily="2" charset="2"/>
              <a:buChar char="Ø"/>
            </a:pPr>
            <a:endParaRPr lang="en-US" dirty="0">
              <a:latin typeface="Arial" pitchFamily="34" charset="0"/>
              <a:cs typeface="Arial" pitchFamily="34" charset="0"/>
            </a:endParaRPr>
          </a:p>
          <a:p>
            <a:pPr marL="565150" indent="-449263">
              <a:buFont typeface="Wingdings" pitchFamily="2" charset="2"/>
              <a:buChar char="Ø"/>
            </a:pPr>
            <a:r>
              <a:rPr lang="en-US" sz="2400" kern="1200" dirty="0">
                <a:effectLst/>
                <a:latin typeface="Arial" panose="020B0604020202020204" pitchFamily="34" charset="0"/>
                <a:ea typeface="Times New Roman" panose="02020603050405020304" pitchFamily="18" charset="0"/>
                <a:cs typeface="Times New Roman" panose="02020603050405020304" pitchFamily="18" charset="0"/>
              </a:rPr>
              <a:t>The National Council of State Boards of Nursing has a current listing of each state’s board of nursing contact information: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Click Here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65150" indent="-449263">
              <a:buClrTx/>
              <a:buFont typeface="Wingdings" pitchFamily="2" charset="2"/>
              <a:buChar char="Ø"/>
            </a:pPr>
            <a:endParaRPr lang="en-US" dirty="0">
              <a:latin typeface="Arial" pitchFamily="34" charset="0"/>
              <a:cs typeface="Arial" pitchFamily="34" charset="0"/>
            </a:endParaRPr>
          </a:p>
          <a:p>
            <a:pPr marL="565150" indent="-449263">
              <a:buClrTx/>
              <a:buFont typeface="Wingdings" pitchFamily="2" charset="2"/>
              <a:buChar char="Ø"/>
            </a:pP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43288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EA3C-24D1-452A-A16C-15B7CAB8A2ED}"/>
              </a:ext>
            </a:extLst>
          </p:cNvPr>
          <p:cNvSpPr>
            <a:spLocks noGrp="1"/>
          </p:cNvSpPr>
          <p:nvPr>
            <p:ph type="title"/>
          </p:nvPr>
        </p:nvSpPr>
        <p:spPr/>
        <p:txBody>
          <a:bodyPr/>
          <a:lstStyle/>
          <a:p>
            <a:r>
              <a:rPr lang="en-US" dirty="0"/>
              <a:t>Mutual Recognition:</a:t>
            </a:r>
          </a:p>
        </p:txBody>
      </p:sp>
      <p:pic>
        <p:nvPicPr>
          <p:cNvPr id="5" name="Picture 4" descr="nurse declares primary state of residence&#10;&#10;">
            <a:extLst>
              <a:ext uri="{FF2B5EF4-FFF2-40B4-BE49-F238E27FC236}">
                <a16:creationId xmlns:a16="http://schemas.microsoft.com/office/drawing/2014/main" id="{5C5536B6-C378-4788-A6F7-FC5114E3FF77}"/>
              </a:ext>
            </a:extLst>
          </p:cNvPr>
          <p:cNvPicPr>
            <a:picLocks noChangeAspect="1"/>
          </p:cNvPicPr>
          <p:nvPr/>
        </p:nvPicPr>
        <p:blipFill>
          <a:blip r:embed="rId3"/>
          <a:stretch>
            <a:fillRect/>
          </a:stretch>
        </p:blipFill>
        <p:spPr>
          <a:xfrm>
            <a:off x="1352064" y="2114064"/>
            <a:ext cx="2420322" cy="2420322"/>
          </a:xfrm>
          <a:prstGeom prst="rect">
            <a:avLst/>
          </a:prstGeom>
        </p:spPr>
      </p:pic>
      <p:pic>
        <p:nvPicPr>
          <p:cNvPr id="6" name="Picture 5" descr="nurse holds one license,&#10;">
            <a:extLst>
              <a:ext uri="{FF2B5EF4-FFF2-40B4-BE49-F238E27FC236}">
                <a16:creationId xmlns:a16="http://schemas.microsoft.com/office/drawing/2014/main" id="{0A2E9DA5-E0FE-4C24-992F-3F7757459E1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409464" y="2114064"/>
            <a:ext cx="2420322" cy="2420322"/>
          </a:xfrm>
          <a:prstGeom prst="rect">
            <a:avLst/>
          </a:prstGeom>
        </p:spPr>
      </p:pic>
      <p:pic>
        <p:nvPicPr>
          <p:cNvPr id="7" name="Picture 6" descr="nurse has privilege to practice in other NLC states">
            <a:extLst>
              <a:ext uri="{FF2B5EF4-FFF2-40B4-BE49-F238E27FC236}">
                <a16:creationId xmlns:a16="http://schemas.microsoft.com/office/drawing/2014/main" id="{BF0D66E8-201C-44EB-87EC-AF2BF128F536}"/>
              </a:ext>
            </a:extLst>
          </p:cNvPr>
          <p:cNvPicPr>
            <a:picLocks noChangeAspect="1"/>
          </p:cNvPicPr>
          <p:nvPr/>
        </p:nvPicPr>
        <p:blipFill>
          <a:blip r:embed="rId5"/>
          <a:stretch>
            <a:fillRect/>
          </a:stretch>
        </p:blipFill>
        <p:spPr>
          <a:xfrm>
            <a:off x="5466864" y="2114064"/>
            <a:ext cx="2420322" cy="2438611"/>
          </a:xfrm>
          <a:prstGeom prst="rect">
            <a:avLst/>
          </a:prstGeom>
        </p:spPr>
      </p:pic>
      <p:pic>
        <p:nvPicPr>
          <p:cNvPr id="8" name="Picture 7" descr="nurse is subject to nurse practice act in the state of practice">
            <a:extLst>
              <a:ext uri="{FF2B5EF4-FFF2-40B4-BE49-F238E27FC236}">
                <a16:creationId xmlns:a16="http://schemas.microsoft.com/office/drawing/2014/main" id="{0282C1A4-1DE2-42BE-A301-D7C01F969091}"/>
              </a:ext>
            </a:extLst>
          </p:cNvPr>
          <p:cNvPicPr>
            <a:picLocks noChangeAspect="1"/>
          </p:cNvPicPr>
          <p:nvPr/>
        </p:nvPicPr>
        <p:blipFill>
          <a:blip r:embed="rId6"/>
          <a:stretch>
            <a:fillRect/>
          </a:stretch>
        </p:blipFill>
        <p:spPr>
          <a:xfrm>
            <a:off x="7523780" y="2132353"/>
            <a:ext cx="2420322" cy="2420322"/>
          </a:xfrm>
          <a:prstGeom prst="rect">
            <a:avLst/>
          </a:prstGeom>
        </p:spPr>
      </p:pic>
    </p:spTree>
    <p:extLst>
      <p:ext uri="{BB962C8B-B14F-4D97-AF65-F5344CB8AC3E}">
        <p14:creationId xmlns:p14="http://schemas.microsoft.com/office/powerpoint/2010/main" val="428077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42D1-F13E-4007-ACDE-FA224A6594BE}"/>
              </a:ext>
            </a:extLst>
          </p:cNvPr>
          <p:cNvSpPr>
            <a:spLocks noGrp="1"/>
          </p:cNvSpPr>
          <p:nvPr>
            <p:ph type="title"/>
          </p:nvPr>
        </p:nvSpPr>
        <p:spPr>
          <a:xfrm>
            <a:off x="838200" y="365125"/>
            <a:ext cx="10515600" cy="950719"/>
          </a:xfrm>
        </p:spPr>
        <p:txBody>
          <a:bodyPr/>
          <a:lstStyle/>
          <a:p>
            <a:r>
              <a:rPr lang="en-US" dirty="0"/>
              <a:t>Member States:</a:t>
            </a:r>
          </a:p>
        </p:txBody>
      </p:sp>
      <p:pic>
        <p:nvPicPr>
          <p:cNvPr id="4" name="Content Placeholder 3" descr="map of nurse licensure compact states">
            <a:extLst>
              <a:ext uri="{FF2B5EF4-FFF2-40B4-BE49-F238E27FC236}">
                <a16:creationId xmlns:a16="http://schemas.microsoft.com/office/drawing/2014/main" id="{CE650300-DF7C-4BBE-B9EC-899B54AA8611}"/>
              </a:ext>
            </a:extLst>
          </p:cNvPr>
          <p:cNvPicPr>
            <a:picLocks noGrp="1" noChangeAspect="1"/>
          </p:cNvPicPr>
          <p:nvPr>
            <p:ph idx="1"/>
          </p:nvPr>
        </p:nvPicPr>
        <p:blipFill>
          <a:blip r:embed="rId2"/>
          <a:stretch>
            <a:fillRect/>
          </a:stretch>
        </p:blipFill>
        <p:spPr>
          <a:xfrm>
            <a:off x="1559668" y="1188640"/>
            <a:ext cx="8521797" cy="4480719"/>
          </a:xfrm>
          <a:prstGeom prst="rect">
            <a:avLst/>
          </a:prstGeom>
        </p:spPr>
      </p:pic>
      <p:sp>
        <p:nvSpPr>
          <p:cNvPr id="5" name="TextBox 4">
            <a:extLst>
              <a:ext uri="{FF2B5EF4-FFF2-40B4-BE49-F238E27FC236}">
                <a16:creationId xmlns:a16="http://schemas.microsoft.com/office/drawing/2014/main" id="{6374ABF2-EA82-4585-BE60-3B6F42DE777D}"/>
              </a:ext>
            </a:extLst>
          </p:cNvPr>
          <p:cNvSpPr txBox="1"/>
          <p:nvPr/>
        </p:nvSpPr>
        <p:spPr>
          <a:xfrm>
            <a:off x="5063963" y="4376604"/>
            <a:ext cx="3769113" cy="261610"/>
          </a:xfrm>
          <a:prstGeom prst="rect">
            <a:avLst/>
          </a:prstGeom>
          <a:noFill/>
        </p:spPr>
        <p:txBody>
          <a:bodyPr wrap="square" rtlCol="0">
            <a:spAutoFit/>
          </a:bodyPr>
          <a:lstStyle/>
          <a:p>
            <a:pPr algn="ctr"/>
            <a:r>
              <a:rPr lang="en-US" sz="1100" dirty="0">
                <a:hlinkClick r:id="rId3"/>
              </a:rPr>
              <a:t>Nurse Licensure Compact | NLC (nursecompact.com)</a:t>
            </a:r>
            <a:r>
              <a:rPr lang="en-US" sz="1100" dirty="0"/>
              <a:t> 2021</a:t>
            </a:r>
          </a:p>
        </p:txBody>
      </p:sp>
    </p:spTree>
    <p:extLst>
      <p:ext uri="{BB962C8B-B14F-4D97-AF65-F5344CB8AC3E}">
        <p14:creationId xmlns:p14="http://schemas.microsoft.com/office/powerpoint/2010/main" val="288604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5823-C99C-4E76-A07E-63BD5D0E000B}"/>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NLC States</a:t>
            </a:r>
          </a:p>
        </p:txBody>
      </p:sp>
      <p:pic>
        <p:nvPicPr>
          <p:cNvPr id="3" name="Picture 2" descr="map of pending NLC states">
            <a:extLst>
              <a:ext uri="{FF2B5EF4-FFF2-40B4-BE49-F238E27FC236}">
                <a16:creationId xmlns:a16="http://schemas.microsoft.com/office/drawing/2014/main" id="{15C256C3-987F-40C8-9562-B90095C0FB46}"/>
              </a:ext>
            </a:extLst>
          </p:cNvPr>
          <p:cNvPicPr>
            <a:picLocks noChangeAspect="1"/>
          </p:cNvPicPr>
          <p:nvPr/>
        </p:nvPicPr>
        <p:blipFill rotWithShape="1">
          <a:blip r:embed="rId2"/>
          <a:srcRect l="18117" t="23244" r="63961" b="6321"/>
          <a:stretch/>
        </p:blipFill>
        <p:spPr>
          <a:xfrm>
            <a:off x="1294410" y="427512"/>
            <a:ext cx="5438899" cy="6187043"/>
          </a:xfrm>
          <a:prstGeom prst="rect">
            <a:avLst/>
          </a:prstGeom>
        </p:spPr>
      </p:pic>
      <p:pic>
        <p:nvPicPr>
          <p:cNvPr id="7" name="Picture 6" descr="&quot; &quot;">
            <a:extLst>
              <a:ext uri="{FF2B5EF4-FFF2-40B4-BE49-F238E27FC236}">
                <a16:creationId xmlns:a16="http://schemas.microsoft.com/office/drawing/2014/main" id="{0D3FC2A2-3276-4D73-BD44-523AA388B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18088" y="2575931"/>
            <a:ext cx="3560956" cy="3213061"/>
          </a:xfrm>
          <a:prstGeom prst="rect">
            <a:avLst/>
          </a:prstGeom>
        </p:spPr>
      </p:pic>
    </p:spTree>
    <p:extLst>
      <p:ext uri="{BB962C8B-B14F-4D97-AF65-F5344CB8AC3E}">
        <p14:creationId xmlns:p14="http://schemas.microsoft.com/office/powerpoint/2010/main" val="132982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E9B6-C25C-4370-82BD-A03022312DAB}"/>
              </a:ext>
            </a:extLst>
          </p:cNvPr>
          <p:cNvSpPr>
            <a:spLocks noGrp="1"/>
          </p:cNvSpPr>
          <p:nvPr>
            <p:ph type="title"/>
          </p:nvPr>
        </p:nvSpPr>
        <p:spPr/>
        <p:txBody>
          <a:bodyPr/>
          <a:lstStyle/>
          <a:p>
            <a:r>
              <a:rPr lang="en-US" dirty="0"/>
              <a:t>NCSBN’s  National Council of State Boards of Nursing Position:</a:t>
            </a:r>
          </a:p>
        </p:txBody>
      </p:sp>
      <p:sp>
        <p:nvSpPr>
          <p:cNvPr id="3" name="Content Placeholder 2">
            <a:extLst>
              <a:ext uri="{FF2B5EF4-FFF2-40B4-BE49-F238E27FC236}">
                <a16:creationId xmlns:a16="http://schemas.microsoft.com/office/drawing/2014/main" id="{9A97B18E-B52A-4BE4-83E2-E034D95887FB}"/>
              </a:ext>
            </a:extLst>
          </p:cNvPr>
          <p:cNvSpPr>
            <a:spLocks noGrp="1"/>
          </p:cNvSpPr>
          <p:nvPr>
            <p:ph idx="1"/>
          </p:nvPr>
        </p:nvSpPr>
        <p:spPr>
          <a:xfrm>
            <a:off x="838200" y="1918010"/>
            <a:ext cx="10515600" cy="3813717"/>
          </a:xfrm>
        </p:spPr>
        <p:txBody>
          <a:bodyPr>
            <a:normAutofit fontScale="92500" lnSpcReduction="10000"/>
          </a:bodyPr>
          <a:lstStyle/>
          <a:p>
            <a:pPr marL="0" indent="0">
              <a:buNone/>
            </a:pPr>
            <a:r>
              <a:rPr lang="en-US" dirty="0">
                <a:latin typeface="Arial" pitchFamily="34" charset="0"/>
                <a:cs typeface="Arial" pitchFamily="34" charset="0"/>
              </a:rPr>
              <a:t>NASN’s Executive Director, Donna </a:t>
            </a:r>
            <a:r>
              <a:rPr lang="en-US" dirty="0" err="1">
                <a:latin typeface="Arial" pitchFamily="34" charset="0"/>
                <a:cs typeface="Arial" pitchFamily="34" charset="0"/>
              </a:rPr>
              <a:t>Mazyck</a:t>
            </a:r>
            <a:r>
              <a:rPr lang="en-US" dirty="0">
                <a:latin typeface="Arial" pitchFamily="34" charset="0"/>
                <a:cs typeface="Arial" pitchFamily="34" charset="0"/>
              </a:rPr>
              <a:t>, met with NCSBN (July 2012) and requested a clarification on medication administration for students on school trips that occur in states outside the student’ home state.  NCSBN’s response was:</a:t>
            </a:r>
          </a:p>
          <a:p>
            <a:pPr marL="0" indent="0">
              <a:buNone/>
            </a:pPr>
            <a:r>
              <a:rPr lang="en-US" i="1" dirty="0">
                <a:solidFill>
                  <a:srgbClr val="0070C0"/>
                </a:solidFill>
                <a:latin typeface="Arial" pitchFamily="34" charset="0"/>
                <a:cs typeface="Arial" pitchFamily="34" charset="0"/>
              </a:rPr>
              <a:t>“…the school nurse will need to contact the boards of nursing in the states where the field trips occur in order to determine the practice allowances for the licensed nurse related to delegation of nursing functions.”</a:t>
            </a:r>
          </a:p>
          <a:p>
            <a:pPr marL="0" indent="0">
              <a:buNone/>
            </a:pPr>
            <a:r>
              <a:rPr lang="en-US" dirty="0">
                <a:hlinkClick r:id="rId2"/>
              </a:rPr>
              <a:t>The National Council of State Boards of Nursing </a:t>
            </a:r>
            <a:r>
              <a:rPr lang="en-US" dirty="0"/>
              <a:t>has a current listing of each state’s board of nursing contact information</a:t>
            </a:r>
          </a:p>
          <a:p>
            <a:pPr marL="0" indent="0">
              <a:buNone/>
            </a:pPr>
            <a:endParaRPr lang="en-US" dirty="0"/>
          </a:p>
        </p:txBody>
      </p:sp>
    </p:spTree>
    <p:extLst>
      <p:ext uri="{BB962C8B-B14F-4D97-AF65-F5344CB8AC3E}">
        <p14:creationId xmlns:p14="http://schemas.microsoft.com/office/powerpoint/2010/main" val="159195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294C-7985-4F31-9FF2-36065B979541}"/>
              </a:ext>
            </a:extLst>
          </p:cNvPr>
          <p:cNvSpPr>
            <a:spLocks noGrp="1"/>
          </p:cNvSpPr>
          <p:nvPr>
            <p:ph type="title"/>
          </p:nvPr>
        </p:nvSpPr>
        <p:spPr>
          <a:xfrm>
            <a:off x="535259" y="365125"/>
            <a:ext cx="11656741" cy="1325563"/>
          </a:xfrm>
        </p:spPr>
        <p:txBody>
          <a:bodyPr>
            <a:normAutofit/>
          </a:bodyPr>
          <a:lstStyle/>
          <a:p>
            <a:r>
              <a:rPr lang="en-US" dirty="0"/>
              <a:t>Applicable Statutory/Administrative Provisions:</a:t>
            </a:r>
          </a:p>
        </p:txBody>
      </p:sp>
      <p:sp>
        <p:nvSpPr>
          <p:cNvPr id="3" name="Content Placeholder 2">
            <a:extLst>
              <a:ext uri="{FF2B5EF4-FFF2-40B4-BE49-F238E27FC236}">
                <a16:creationId xmlns:a16="http://schemas.microsoft.com/office/drawing/2014/main" id="{FCB778CE-32E5-4FD5-8221-01625100A455}"/>
              </a:ext>
            </a:extLst>
          </p:cNvPr>
          <p:cNvSpPr>
            <a:spLocks noGrp="1"/>
          </p:cNvSpPr>
          <p:nvPr>
            <p:ph idx="1"/>
          </p:nvPr>
        </p:nvSpPr>
        <p:spPr>
          <a:xfrm>
            <a:off x="838200" y="1825625"/>
            <a:ext cx="10515600" cy="3716531"/>
          </a:xfrm>
        </p:spPr>
        <p:txBody>
          <a:bodyPr vert="horz" lIns="91440" tIns="45720" rIns="91440" bIns="45720" rtlCol="0" anchor="t">
            <a:normAutofit fontScale="85000" lnSpcReduction="10000"/>
          </a:bodyPr>
          <a:lstStyle/>
          <a:p>
            <a:r>
              <a:rPr lang="en-US" dirty="0"/>
              <a:t>(a) The practice of any currently licensed nurse of another state practicing in this state during an emergency occurring in this state or any other state declared by the President of the United States or the Governor of Kentucky. The duration and conditions of the practice shall be determined by the board;”</a:t>
            </a:r>
          </a:p>
          <a:p>
            <a:r>
              <a:rPr lang="en-US" dirty="0"/>
              <a:t>KRS 314.101(1)(a, e) </a:t>
            </a:r>
            <a:r>
              <a:rPr lang="en-US" dirty="0">
                <a:hlinkClick r:id="rId2"/>
              </a:rPr>
              <a:t>314.101 Excepted activities and practices -- Work permits </a:t>
            </a:r>
            <a:r>
              <a:rPr lang="en-US" dirty="0"/>
              <a:t> and the Good Samaritan Act of 2007, KRS 39A.350-366, authorize APRNs licensed to practice in other states to provide medical care to patients in Kentucky during the current state of emergency.”</a:t>
            </a:r>
          </a:p>
          <a:p>
            <a:r>
              <a:rPr lang="en-US" dirty="0"/>
              <a:t>Executive Order 2020-215 </a:t>
            </a:r>
            <a:r>
              <a:rPr lang="en-US" dirty="0">
                <a:hlinkClick r:id="rId3"/>
              </a:rPr>
              <a:t>STATE OF EMERGENCY: March 6 2020</a:t>
            </a:r>
            <a:r>
              <a:rPr lang="en-US" dirty="0"/>
              <a:t> </a:t>
            </a:r>
          </a:p>
          <a:p>
            <a:r>
              <a:rPr lang="en-US" dirty="0"/>
              <a:t>3.31.20 Order  </a:t>
            </a:r>
            <a:r>
              <a:rPr lang="en-US" dirty="0">
                <a:hlinkClick r:id="rId4"/>
              </a:rPr>
              <a:t>Executive Order: Declaring a State of Emergency March 31 2020</a:t>
            </a:r>
            <a:endParaRPr lang="en-US" dirty="0"/>
          </a:p>
          <a:p>
            <a:pPr marL="0" indent="0">
              <a:buNone/>
            </a:pPr>
            <a:endParaRPr lang="en-US" dirty="0"/>
          </a:p>
        </p:txBody>
      </p:sp>
    </p:spTree>
    <p:extLst>
      <p:ext uri="{BB962C8B-B14F-4D97-AF65-F5344CB8AC3E}">
        <p14:creationId xmlns:p14="http://schemas.microsoft.com/office/powerpoint/2010/main" val="207339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3595-79FE-492C-9FD8-6EE5467E859C}"/>
              </a:ext>
            </a:extLst>
          </p:cNvPr>
          <p:cNvSpPr>
            <a:spLocks noGrp="1"/>
          </p:cNvSpPr>
          <p:nvPr>
            <p:ph type="title"/>
          </p:nvPr>
        </p:nvSpPr>
        <p:spPr/>
        <p:txBody>
          <a:bodyPr/>
          <a:lstStyle/>
          <a:p>
            <a:r>
              <a:rPr lang="en-US" dirty="0"/>
              <a:t>Out of State Field Trips:</a:t>
            </a:r>
          </a:p>
        </p:txBody>
      </p:sp>
      <p:sp>
        <p:nvSpPr>
          <p:cNvPr id="3" name="Content Placeholder 2">
            <a:extLst>
              <a:ext uri="{FF2B5EF4-FFF2-40B4-BE49-F238E27FC236}">
                <a16:creationId xmlns:a16="http://schemas.microsoft.com/office/drawing/2014/main" id="{F13C2EF6-1EA7-4FC5-9B25-515349B45451}"/>
              </a:ext>
            </a:extLst>
          </p:cNvPr>
          <p:cNvSpPr>
            <a:spLocks noGrp="1"/>
          </p:cNvSpPr>
          <p:nvPr>
            <p:ph idx="1"/>
          </p:nvPr>
        </p:nvSpPr>
        <p:spPr/>
        <p:txBody>
          <a:bodyPr/>
          <a:lstStyle/>
          <a:p>
            <a:pPr marL="109728" indent="0">
              <a:buNone/>
            </a:pPr>
            <a:r>
              <a:rPr lang="en-US" dirty="0">
                <a:latin typeface="Arial" pitchFamily="34" charset="0"/>
                <a:cs typeface="Arial" pitchFamily="34" charset="0"/>
              </a:rPr>
              <a:t>Nurse is responsible for knowing the scope of practice for nurses in the state they will be traveling into plus their home state</a:t>
            </a:r>
          </a:p>
          <a:p>
            <a:pPr marL="0" indent="0">
              <a:buNone/>
            </a:pPr>
            <a:endParaRPr lang="en-US" dirty="0">
              <a:latin typeface="Arial" pitchFamily="34" charset="0"/>
              <a:cs typeface="Arial" pitchFamily="34" charset="0"/>
            </a:endParaRPr>
          </a:p>
          <a:p>
            <a:pPr marL="0" indent="0">
              <a:buNone/>
            </a:pPr>
            <a:r>
              <a:rPr lang="en-US" b="1" dirty="0">
                <a:latin typeface="Arial" pitchFamily="34" charset="0"/>
                <a:cs typeface="Arial" pitchFamily="34" charset="0"/>
              </a:rPr>
              <a:t>Areas of particular importance:</a:t>
            </a:r>
          </a:p>
          <a:p>
            <a:pPr marL="565150" indent="-449263">
              <a:buClrTx/>
              <a:buFont typeface="Wingdings" pitchFamily="2" charset="2"/>
              <a:buChar char="Ø"/>
            </a:pPr>
            <a:r>
              <a:rPr lang="en-US" dirty="0">
                <a:latin typeface="Arial" pitchFamily="34" charset="0"/>
                <a:cs typeface="Arial" pitchFamily="34" charset="0"/>
              </a:rPr>
              <a:t>Delegation</a:t>
            </a:r>
          </a:p>
          <a:p>
            <a:pPr marL="565150" indent="-449263">
              <a:buClrTx/>
              <a:buFont typeface="Wingdings" pitchFamily="2" charset="2"/>
              <a:buChar char="Ø"/>
            </a:pPr>
            <a:r>
              <a:rPr lang="en-US" dirty="0">
                <a:latin typeface="Arial" pitchFamily="34" charset="0"/>
                <a:cs typeface="Arial" pitchFamily="34" charset="0"/>
              </a:rPr>
              <a:t>Medication administration</a:t>
            </a:r>
          </a:p>
          <a:p>
            <a:pPr marL="565150" indent="-449263">
              <a:buClrTx/>
              <a:buFont typeface="Wingdings" pitchFamily="2" charset="2"/>
              <a:buChar char="Ø"/>
            </a:pPr>
            <a:r>
              <a:rPr lang="en-US" dirty="0">
                <a:latin typeface="Arial" pitchFamily="34" charset="0"/>
                <a:cs typeface="Arial" pitchFamily="34" charset="0"/>
              </a:rPr>
              <a:t>Emergency care</a:t>
            </a:r>
          </a:p>
          <a:p>
            <a:pPr marL="0" indent="0">
              <a:buNone/>
            </a:pPr>
            <a:endParaRPr lang="en-US" dirty="0"/>
          </a:p>
        </p:txBody>
      </p:sp>
    </p:spTree>
    <p:extLst>
      <p:ext uri="{BB962C8B-B14F-4D97-AF65-F5344CB8AC3E}">
        <p14:creationId xmlns:p14="http://schemas.microsoft.com/office/powerpoint/2010/main" val="104848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249F-D2D5-49A8-9536-399D505BE4C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F9B3702-79B0-4358-8BC6-363A80F3FD61}"/>
              </a:ext>
            </a:extLst>
          </p:cNvPr>
          <p:cNvSpPr>
            <a:spLocks noGrp="1"/>
          </p:cNvSpPr>
          <p:nvPr>
            <p:ph idx="1"/>
          </p:nvPr>
        </p:nvSpPr>
        <p:spPr/>
        <p:txBody>
          <a:bodyPr/>
          <a:lstStyle/>
          <a:p>
            <a:pPr marL="109728" indent="0">
              <a:buNone/>
            </a:pPr>
            <a:r>
              <a:rPr lang="en-US" sz="2400" dirty="0">
                <a:latin typeface="Arial" pitchFamily="34" charset="0"/>
                <a:cs typeface="Arial" pitchFamily="34" charset="0"/>
              </a:rPr>
              <a:t>Student Considerations: </a:t>
            </a:r>
          </a:p>
          <a:p>
            <a:pPr marL="687388" lvl="1" indent="-454025">
              <a:buClrTx/>
              <a:buFont typeface="Wingdings" pitchFamily="2" charset="2"/>
              <a:buChar char="Ø"/>
            </a:pPr>
            <a:r>
              <a:rPr lang="en-US" dirty="0">
                <a:latin typeface="Arial" pitchFamily="34" charset="0"/>
                <a:cs typeface="Arial" pitchFamily="34" charset="0"/>
              </a:rPr>
              <a:t>Use of the Nursing Assessment</a:t>
            </a:r>
          </a:p>
          <a:p>
            <a:pPr marL="687388" lvl="1" indent="-454025">
              <a:buClrTx/>
              <a:buFont typeface="Wingdings" pitchFamily="2" charset="2"/>
              <a:buChar char="Ø"/>
            </a:pPr>
            <a:r>
              <a:rPr lang="en-US" dirty="0">
                <a:latin typeface="Arial" pitchFamily="34" charset="0"/>
                <a:cs typeface="Arial" pitchFamily="34" charset="0"/>
              </a:rPr>
              <a:t>Accommodations as specified in the IHP, IEP or 504 Plan</a:t>
            </a:r>
          </a:p>
          <a:p>
            <a:pPr marL="687388" lvl="1" indent="-454025">
              <a:buClrTx/>
              <a:buFont typeface="Wingdings" pitchFamily="2" charset="2"/>
              <a:buChar char="Ø"/>
            </a:pPr>
            <a:r>
              <a:rPr lang="en-US" dirty="0">
                <a:latin typeface="Arial" pitchFamily="34" charset="0"/>
                <a:cs typeface="Arial" pitchFamily="34" charset="0"/>
              </a:rPr>
              <a:t>Emergency Action Plans</a:t>
            </a:r>
          </a:p>
          <a:p>
            <a:pPr marL="687388" lvl="1" indent="-454025">
              <a:buClrTx/>
              <a:buFont typeface="Wingdings" pitchFamily="2" charset="2"/>
              <a:buChar char="Ø"/>
            </a:pPr>
            <a:r>
              <a:rPr lang="en-US" dirty="0">
                <a:solidFill>
                  <a:prstClr val="black"/>
                </a:solidFill>
                <a:latin typeface="Arial" pitchFamily="34" charset="0"/>
                <a:cs typeface="Arial" pitchFamily="34" charset="0"/>
              </a:rPr>
              <a:t>Determine needed health services, frequency of service need, the level of care required </a:t>
            </a:r>
          </a:p>
          <a:p>
            <a:pPr marL="687388" lvl="1" indent="-454025">
              <a:buClrTx/>
              <a:buFont typeface="Wingdings" pitchFamily="2" charset="2"/>
              <a:buChar char="Ø"/>
            </a:pPr>
            <a:r>
              <a:rPr lang="en-US" dirty="0">
                <a:solidFill>
                  <a:prstClr val="black"/>
                </a:solidFill>
                <a:latin typeface="Arial" pitchFamily="34" charset="0"/>
                <a:cs typeface="Arial" pitchFamily="34" charset="0"/>
              </a:rPr>
              <a:t>Legal and safe delegation of nursing services if allowed in state to be visited</a:t>
            </a:r>
          </a:p>
          <a:p>
            <a:pPr marL="687388" lvl="1" indent="-454025">
              <a:buClrTx/>
              <a:buFont typeface="Wingdings" pitchFamily="2" charset="2"/>
              <a:buChar char="Ø"/>
            </a:pPr>
            <a:r>
              <a:rPr lang="en-US" dirty="0">
                <a:latin typeface="Arial" pitchFamily="34" charset="0"/>
                <a:cs typeface="Arial" pitchFamily="34" charset="0"/>
              </a:rPr>
              <a:t>Availability of trained staff to provide healthcare services</a:t>
            </a:r>
          </a:p>
          <a:p>
            <a:pPr marL="0" indent="0">
              <a:buNone/>
            </a:pPr>
            <a:endParaRPr lang="en-US" dirty="0"/>
          </a:p>
        </p:txBody>
      </p:sp>
    </p:spTree>
    <p:extLst>
      <p:ext uri="{BB962C8B-B14F-4D97-AF65-F5344CB8AC3E}">
        <p14:creationId xmlns:p14="http://schemas.microsoft.com/office/powerpoint/2010/main" val="366622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B265-1FB9-48DC-B8E6-0E61F806F8FE}"/>
              </a:ext>
            </a:extLst>
          </p:cNvPr>
          <p:cNvSpPr>
            <a:spLocks noGrp="1"/>
          </p:cNvSpPr>
          <p:nvPr>
            <p:ph type="title"/>
          </p:nvPr>
        </p:nvSpPr>
        <p:spPr>
          <a:xfrm>
            <a:off x="838200" y="698883"/>
            <a:ext cx="10515600" cy="1009651"/>
          </a:xfrm>
        </p:spPr>
        <p:txBody>
          <a:bodyPr/>
          <a:lstStyle/>
          <a:p>
            <a:r>
              <a:rPr lang="en-US" dirty="0"/>
              <a:t>Objectives:</a:t>
            </a:r>
          </a:p>
        </p:txBody>
      </p:sp>
      <p:sp>
        <p:nvSpPr>
          <p:cNvPr id="3" name="Content Placeholder 2">
            <a:extLst>
              <a:ext uri="{FF2B5EF4-FFF2-40B4-BE49-F238E27FC236}">
                <a16:creationId xmlns:a16="http://schemas.microsoft.com/office/drawing/2014/main" id="{956F4794-9DC5-4A0E-B663-DD45D0E0852F}"/>
              </a:ext>
            </a:extLst>
          </p:cNvPr>
          <p:cNvSpPr>
            <a:spLocks noGrp="1"/>
          </p:cNvSpPr>
          <p:nvPr>
            <p:ph idx="1"/>
          </p:nvPr>
        </p:nvSpPr>
        <p:spPr/>
        <p:txBody>
          <a:bodyPr/>
          <a:lstStyle/>
          <a:p>
            <a:r>
              <a:rPr lang="en-US" dirty="0"/>
              <a:t>To understand the federal laws that protect students with disabilities </a:t>
            </a:r>
          </a:p>
          <a:p>
            <a:r>
              <a:rPr lang="en-US" dirty="0"/>
              <a:t>To learn about out-of-state regulation of nursing practice</a:t>
            </a:r>
          </a:p>
          <a:p>
            <a:r>
              <a:rPr lang="en-US" dirty="0"/>
              <a:t>To learn about how the nurse licensure compact relates to nursing practice</a:t>
            </a:r>
          </a:p>
          <a:p>
            <a:r>
              <a:rPr lang="en-US" dirty="0"/>
              <a:t>Can plan and prepare for out-of-state field trips for all students</a:t>
            </a:r>
          </a:p>
          <a:p>
            <a:endParaRPr lang="en-US" dirty="0"/>
          </a:p>
        </p:txBody>
      </p:sp>
    </p:spTree>
    <p:extLst>
      <p:ext uri="{BB962C8B-B14F-4D97-AF65-F5344CB8AC3E}">
        <p14:creationId xmlns:p14="http://schemas.microsoft.com/office/powerpoint/2010/main" val="272002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DBDE-B718-4E11-AAE3-043A76571F36}"/>
              </a:ext>
            </a:extLst>
          </p:cNvPr>
          <p:cNvSpPr>
            <a:spLocks noGrp="1"/>
          </p:cNvSpPr>
          <p:nvPr>
            <p:ph type="title"/>
          </p:nvPr>
        </p:nvSpPr>
        <p:spPr/>
        <p:txBody>
          <a:bodyPr/>
          <a:lstStyle/>
          <a:p>
            <a:r>
              <a:rPr lang="en-US" dirty="0"/>
              <a:t>Plan Ahead:</a:t>
            </a:r>
          </a:p>
        </p:txBody>
      </p:sp>
      <p:sp>
        <p:nvSpPr>
          <p:cNvPr id="3" name="Content Placeholder 2">
            <a:extLst>
              <a:ext uri="{FF2B5EF4-FFF2-40B4-BE49-F238E27FC236}">
                <a16:creationId xmlns:a16="http://schemas.microsoft.com/office/drawing/2014/main" id="{E6DB23A2-5AC5-41BC-9E50-2647CC7523E8}"/>
              </a:ext>
            </a:extLst>
          </p:cNvPr>
          <p:cNvSpPr>
            <a:spLocks noGrp="1"/>
          </p:cNvSpPr>
          <p:nvPr>
            <p:ph sz="half" idx="1"/>
          </p:nvPr>
        </p:nvSpPr>
        <p:spPr>
          <a:xfrm>
            <a:off x="838199" y="1825625"/>
            <a:ext cx="5629507" cy="3984160"/>
          </a:xfrm>
        </p:spPr>
        <p:txBody>
          <a:bodyPr>
            <a:normAutofit/>
          </a:bodyPr>
          <a:lstStyle/>
          <a:p>
            <a:pPr marL="558800" lvl="1" indent="-442913">
              <a:buClrTx/>
              <a:buFont typeface="Wingdings" pitchFamily="2" charset="2"/>
              <a:buChar char="Ø"/>
            </a:pPr>
            <a:r>
              <a:rPr lang="en-US" dirty="0">
                <a:latin typeface="Arial" pitchFamily="34" charset="0"/>
                <a:cs typeface="Arial" pitchFamily="34" charset="0"/>
              </a:rPr>
              <a:t>Documentation and confidentiality of student information</a:t>
            </a:r>
          </a:p>
          <a:p>
            <a:pPr marL="558800" lvl="1" indent="-442913">
              <a:buClrTx/>
              <a:buFont typeface="Wingdings" pitchFamily="2" charset="2"/>
              <a:buChar char="Ø"/>
            </a:pPr>
            <a:r>
              <a:rPr lang="en-US" dirty="0">
                <a:latin typeface="Arial" pitchFamily="34" charset="0"/>
                <a:cs typeface="Arial" pitchFamily="34" charset="0"/>
              </a:rPr>
              <a:t>Reasonable accommodations for students with special health care needs</a:t>
            </a:r>
          </a:p>
          <a:p>
            <a:pPr marL="558800" lvl="1" indent="-442913">
              <a:buClrTx/>
              <a:buFont typeface="Wingdings" pitchFamily="2" charset="2"/>
              <a:buChar char="Ø"/>
            </a:pPr>
            <a:r>
              <a:rPr lang="en-US" dirty="0">
                <a:solidFill>
                  <a:prstClr val="black"/>
                </a:solidFill>
                <a:latin typeface="Arial" pitchFamily="34" charset="0"/>
                <a:cs typeface="Arial" pitchFamily="34" charset="0"/>
              </a:rPr>
              <a:t>Options for cancellation or alteration of the trip if all students cannot be reasonably accommodated</a:t>
            </a:r>
          </a:p>
          <a:p>
            <a:pPr marL="558800" lvl="1" indent="-442913">
              <a:buClrTx/>
              <a:buFont typeface="Wingdings" pitchFamily="2" charset="2"/>
              <a:buChar char="Ø"/>
            </a:pPr>
            <a:r>
              <a:rPr lang="en-US" dirty="0">
                <a:latin typeface="Arial" pitchFamily="34" charset="0"/>
                <a:cs typeface="Arial" pitchFamily="34" charset="0"/>
              </a:rPr>
              <a:t>Invite parents to accompany the student on the field trip.  Parents cannot be required to attend.</a:t>
            </a:r>
          </a:p>
          <a:p>
            <a:pPr marL="0" indent="0">
              <a:buNone/>
            </a:pPr>
            <a:endParaRPr lang="en-US" dirty="0"/>
          </a:p>
        </p:txBody>
      </p:sp>
      <p:pic>
        <p:nvPicPr>
          <p:cNvPr id="5" name="Picture 4" descr="&quot; &quot;">
            <a:extLst>
              <a:ext uri="{FF2B5EF4-FFF2-40B4-BE49-F238E27FC236}">
                <a16:creationId xmlns:a16="http://schemas.microsoft.com/office/drawing/2014/main" id="{DE6521AE-4F2C-4716-9B18-C9532103CC4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6834" y="1369741"/>
            <a:ext cx="4716966" cy="3048000"/>
          </a:xfrm>
          <a:prstGeom prst="rect">
            <a:avLst/>
          </a:prstGeom>
        </p:spPr>
      </p:pic>
    </p:spTree>
    <p:extLst>
      <p:ext uri="{BB962C8B-B14F-4D97-AF65-F5344CB8AC3E}">
        <p14:creationId xmlns:p14="http://schemas.microsoft.com/office/powerpoint/2010/main" val="347113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7619-CB18-49CB-B775-6C5AB8773439}"/>
              </a:ext>
            </a:extLst>
          </p:cNvPr>
          <p:cNvSpPr>
            <a:spLocks noGrp="1"/>
          </p:cNvSpPr>
          <p:nvPr>
            <p:ph type="title"/>
          </p:nvPr>
        </p:nvSpPr>
        <p:spPr/>
        <p:txBody>
          <a:bodyPr/>
          <a:lstStyle/>
          <a:p>
            <a:r>
              <a:rPr lang="en-US" dirty="0"/>
              <a:t>Health Services Considerations:</a:t>
            </a:r>
          </a:p>
        </p:txBody>
      </p:sp>
      <p:sp>
        <p:nvSpPr>
          <p:cNvPr id="3" name="Content Placeholder 2">
            <a:extLst>
              <a:ext uri="{FF2B5EF4-FFF2-40B4-BE49-F238E27FC236}">
                <a16:creationId xmlns:a16="http://schemas.microsoft.com/office/drawing/2014/main" id="{058C1BCD-FDD5-4D3A-981A-AEABFF2DED5A}"/>
              </a:ext>
            </a:extLst>
          </p:cNvPr>
          <p:cNvSpPr>
            <a:spLocks noGrp="1"/>
          </p:cNvSpPr>
          <p:nvPr>
            <p:ph idx="1"/>
          </p:nvPr>
        </p:nvSpPr>
        <p:spPr>
          <a:xfrm>
            <a:off x="838200" y="1825625"/>
            <a:ext cx="10515600" cy="3727682"/>
          </a:xfrm>
        </p:spPr>
        <p:txBody>
          <a:bodyPr>
            <a:normAutofit fontScale="85000" lnSpcReduction="20000"/>
          </a:bodyPr>
          <a:lstStyle/>
          <a:p>
            <a:pPr marL="565150" indent="-449263">
              <a:spcBef>
                <a:spcPts val="0"/>
              </a:spcBef>
              <a:buClrTx/>
              <a:buFont typeface="Wingdings" pitchFamily="2" charset="2"/>
              <a:buChar char="Ø"/>
            </a:pPr>
            <a:r>
              <a:rPr lang="en-US" dirty="0">
                <a:latin typeface="Arial" pitchFamily="34" charset="0"/>
                <a:ea typeface="Times New Roman"/>
                <a:cs typeface="Arial" pitchFamily="34" charset="0"/>
              </a:rPr>
              <a:t>Is the state you are visiting or traveling through a member of the Nurse Licensure Compact? </a:t>
            </a:r>
          </a:p>
          <a:p>
            <a:pPr marL="565150" indent="-449263">
              <a:spcBef>
                <a:spcPts val="0"/>
              </a:spcBef>
              <a:buClrTx/>
              <a:buFont typeface="Wingdings" pitchFamily="2" charset="2"/>
              <a:buChar char="Ø"/>
            </a:pPr>
            <a:endParaRPr lang="en-US" dirty="0">
              <a:latin typeface="Arial" pitchFamily="34" charset="0"/>
              <a:ea typeface="Times New Roman"/>
              <a:cs typeface="Arial" pitchFamily="34" charset="0"/>
            </a:endParaRPr>
          </a:p>
          <a:p>
            <a:pPr marL="565150" indent="-449263">
              <a:spcBef>
                <a:spcPts val="0"/>
              </a:spcBef>
              <a:buClrTx/>
              <a:buFont typeface="Wingdings" pitchFamily="2" charset="2"/>
              <a:buChar char="Ø"/>
            </a:pPr>
            <a:r>
              <a:rPr lang="en-US" dirty="0">
                <a:latin typeface="Arial" pitchFamily="34" charset="0"/>
                <a:ea typeface="Times New Roman"/>
                <a:cs typeface="Arial" pitchFamily="34" charset="0"/>
              </a:rPr>
              <a:t>Do you know the scope of practice in those states?</a:t>
            </a:r>
          </a:p>
          <a:p>
            <a:pPr marL="565150" indent="-449263">
              <a:spcBef>
                <a:spcPts val="0"/>
              </a:spcBef>
              <a:buClrTx/>
              <a:buFont typeface="Wingdings" pitchFamily="2" charset="2"/>
              <a:buChar char="Ø"/>
            </a:pPr>
            <a:endParaRPr lang="en-US" dirty="0">
              <a:latin typeface="Arial" pitchFamily="34" charset="0"/>
              <a:ea typeface="Times New Roman"/>
              <a:cs typeface="Arial" pitchFamily="34" charset="0"/>
            </a:endParaRPr>
          </a:p>
          <a:p>
            <a:pPr marL="565150" indent="-449263">
              <a:spcBef>
                <a:spcPts val="0"/>
              </a:spcBef>
              <a:buClrTx/>
              <a:buFont typeface="Wingdings" pitchFamily="2" charset="2"/>
              <a:buChar char="Ø"/>
            </a:pPr>
            <a:r>
              <a:rPr lang="en-US" dirty="0">
                <a:latin typeface="Arial" pitchFamily="34" charset="0"/>
                <a:ea typeface="Times New Roman"/>
                <a:cs typeface="Arial" pitchFamily="34" charset="0"/>
              </a:rPr>
              <a:t>Do you know if delegation to unlicensed personnel is permitted in the state you are visiting or traveling through</a:t>
            </a:r>
          </a:p>
          <a:p>
            <a:pPr marL="565150" indent="-449263">
              <a:spcBef>
                <a:spcPts val="0"/>
              </a:spcBef>
              <a:buClrTx/>
              <a:buFont typeface="Wingdings" pitchFamily="2" charset="2"/>
              <a:buChar char="Ø"/>
            </a:pPr>
            <a:endParaRPr lang="en-US" dirty="0">
              <a:latin typeface="Arial" pitchFamily="34" charset="0"/>
              <a:ea typeface="Times New Roman"/>
              <a:cs typeface="Arial" pitchFamily="34" charset="0"/>
            </a:endParaRPr>
          </a:p>
          <a:p>
            <a:r>
              <a:rPr lang="en-US" dirty="0"/>
              <a:t>If delegation is allowed, are there limitations on delegation?</a:t>
            </a:r>
          </a:p>
          <a:p>
            <a:r>
              <a:rPr lang="en-US" dirty="0"/>
              <a:t>If delegation allowed, is training and competency verification required for unlicensed personnel? </a:t>
            </a:r>
          </a:p>
          <a:p>
            <a:r>
              <a:rPr lang="en-US" dirty="0"/>
              <a:t>Are there restrictions regarding proximity of supervising RN?</a:t>
            </a:r>
          </a:p>
          <a:p>
            <a:endParaRPr lang="en-US" dirty="0"/>
          </a:p>
        </p:txBody>
      </p:sp>
    </p:spTree>
    <p:extLst>
      <p:ext uri="{BB962C8B-B14F-4D97-AF65-F5344CB8AC3E}">
        <p14:creationId xmlns:p14="http://schemas.microsoft.com/office/powerpoint/2010/main" val="86798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4E4-B153-439E-9778-B22F25FEEA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4E43A00-2F12-42CB-9F41-C398DC3155EC}"/>
              </a:ext>
            </a:extLst>
          </p:cNvPr>
          <p:cNvSpPr>
            <a:spLocks noGrp="1"/>
          </p:cNvSpPr>
          <p:nvPr>
            <p:ph idx="1"/>
          </p:nvPr>
        </p:nvSpPr>
        <p:spPr/>
        <p:txBody>
          <a:bodyPr/>
          <a:lstStyle/>
          <a:p>
            <a:pPr marL="565150" indent="-449263">
              <a:buClrTx/>
              <a:buFont typeface="Wingdings" pitchFamily="2" charset="2"/>
              <a:buChar char="Ø"/>
            </a:pPr>
            <a:r>
              <a:rPr lang="en-US" dirty="0">
                <a:solidFill>
                  <a:prstClr val="black"/>
                </a:solidFill>
                <a:latin typeface="Arial" pitchFamily="34" charset="0"/>
                <a:cs typeface="Arial" pitchFamily="34" charset="0"/>
              </a:rPr>
              <a:t>School sponsored field trips enhance a student’s educational experience</a:t>
            </a:r>
          </a:p>
          <a:p>
            <a:pPr marL="115887" indent="0">
              <a:buClrTx/>
              <a:buNone/>
            </a:pPr>
            <a:endParaRPr lang="en-US" dirty="0">
              <a:solidFill>
                <a:prstClr val="black"/>
              </a:solidFill>
              <a:latin typeface="Arial" pitchFamily="34" charset="0"/>
              <a:cs typeface="Arial" pitchFamily="34" charset="0"/>
            </a:endParaRPr>
          </a:p>
          <a:p>
            <a:pPr marL="565150" indent="-449263">
              <a:buClrTx/>
              <a:buFont typeface="Wingdings" pitchFamily="2" charset="2"/>
              <a:buChar char="Ø"/>
            </a:pPr>
            <a:r>
              <a:rPr lang="en-US" dirty="0">
                <a:solidFill>
                  <a:prstClr val="black"/>
                </a:solidFill>
                <a:latin typeface="Arial" pitchFamily="34" charset="0"/>
                <a:cs typeface="Arial" pitchFamily="34" charset="0"/>
              </a:rPr>
              <a:t>Review of state laws, regulations and nursing scope of practice for school health services is critical when planning and problem solving for students requiring health services on out of state field trips. </a:t>
            </a:r>
          </a:p>
          <a:p>
            <a:pPr marL="0" indent="0">
              <a:buNone/>
            </a:pPr>
            <a:endParaRPr lang="en-US" dirty="0"/>
          </a:p>
        </p:txBody>
      </p:sp>
    </p:spTree>
    <p:extLst>
      <p:ext uri="{BB962C8B-B14F-4D97-AF65-F5344CB8AC3E}">
        <p14:creationId xmlns:p14="http://schemas.microsoft.com/office/powerpoint/2010/main" val="294673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25B1-10A1-489A-8D38-AE3EC3E2D841}"/>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1B2371C1-05B0-40FE-9091-5D64932B6B36}"/>
              </a:ext>
            </a:extLst>
          </p:cNvPr>
          <p:cNvSpPr txBox="1"/>
          <p:nvPr/>
        </p:nvSpPr>
        <p:spPr>
          <a:xfrm>
            <a:off x="1267538" y="2265576"/>
            <a:ext cx="7628267" cy="2585323"/>
          </a:xfrm>
          <a:prstGeom prst="rect">
            <a:avLst/>
          </a:prstGeom>
          <a:noFill/>
        </p:spPr>
        <p:txBody>
          <a:bodyPr wrap="square">
            <a:spAutoFit/>
          </a:bodyPr>
          <a:lstStyle/>
          <a:p>
            <a:r>
              <a:rPr lang="en-US" dirty="0">
                <a:hlinkClick r:id="rId2"/>
              </a:rPr>
              <a:t>https://www.hhs.gov/civil-rights/for-individuals/disability/index.html</a:t>
            </a:r>
            <a:endParaRPr lang="en-US" dirty="0"/>
          </a:p>
          <a:p>
            <a:endParaRPr lang="en-US" dirty="0"/>
          </a:p>
          <a:p>
            <a:r>
              <a:rPr lang="en-US" dirty="0">
                <a:hlinkClick r:id="rId3"/>
              </a:rPr>
              <a:t>https://nursecompact.com/index.htm</a:t>
            </a:r>
            <a:endParaRPr lang="en-US" dirty="0"/>
          </a:p>
          <a:p>
            <a:endParaRPr lang="en-US" dirty="0"/>
          </a:p>
          <a:p>
            <a:r>
              <a:rPr lang="en-US" dirty="0">
                <a:hlinkClick r:id="rId4"/>
              </a:rPr>
              <a:t>https://www.ncsbn.org/State_COVID-19_Response.pdf</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977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019B-F72B-413B-994C-D167E8E5AB08}"/>
              </a:ext>
            </a:extLst>
          </p:cNvPr>
          <p:cNvSpPr>
            <a:spLocks noGrp="1"/>
          </p:cNvSpPr>
          <p:nvPr>
            <p:ph type="title" idx="4294967295"/>
          </p:nvPr>
        </p:nvSpPr>
        <p:spPr>
          <a:xfrm>
            <a:off x="178723" y="-195032"/>
            <a:ext cx="10515600" cy="1325563"/>
          </a:xfrm>
        </p:spPr>
        <p:txBody>
          <a:bodyPr vert="horz" lIns="91440" tIns="45720" rIns="91440" bIns="45720" rtlCol="0" anchor="b">
            <a:normAutofit/>
          </a:bodyPr>
          <a:lstStyle/>
          <a:p>
            <a:r>
              <a:rPr lang="en-US" dirty="0"/>
              <a:t>Contact Information:</a:t>
            </a:r>
          </a:p>
        </p:txBody>
      </p:sp>
      <p:sp>
        <p:nvSpPr>
          <p:cNvPr id="5" name="TextBox 4">
            <a:extLst>
              <a:ext uri="{FF2B5EF4-FFF2-40B4-BE49-F238E27FC236}">
                <a16:creationId xmlns:a16="http://schemas.microsoft.com/office/drawing/2014/main" id="{52E410B6-AC21-498B-BF1C-0BB7D2C69803}"/>
              </a:ext>
            </a:extLst>
          </p:cNvPr>
          <p:cNvSpPr txBox="1"/>
          <p:nvPr/>
        </p:nvSpPr>
        <p:spPr>
          <a:xfrm>
            <a:off x="178723" y="2056686"/>
            <a:ext cx="7763256" cy="3939540"/>
          </a:xfrm>
          <a:prstGeom prst="rect">
            <a:avLst/>
          </a:prstGeom>
          <a:noFill/>
        </p:spPr>
        <p:txBody>
          <a:bodyPr wrap="square" lIns="91440" tIns="45720" rIns="91440" bIns="45720" rtlCol="0" anchor="t">
            <a:spAutoFit/>
          </a:bodyPr>
          <a:lstStyle/>
          <a:p>
            <a:r>
              <a:rPr lang="en-US" sz="2800" dirty="0"/>
              <a:t>Angie McDonald ADN, RN, NASSNC</a:t>
            </a:r>
          </a:p>
          <a:p>
            <a:r>
              <a:rPr lang="en-US" sz="2800" dirty="0"/>
              <a:t>KDE State School Nurse Consultant</a:t>
            </a:r>
          </a:p>
          <a:p>
            <a:r>
              <a:rPr lang="en-US" sz="2800" dirty="0">
                <a:hlinkClick r:id="rId2"/>
              </a:rPr>
              <a:t>Angela.Mcdonald@education.ky.gov</a:t>
            </a:r>
            <a:endParaRPr lang="en-US" sz="2800" dirty="0"/>
          </a:p>
          <a:p>
            <a:endParaRPr lang="en-US" sz="2800" dirty="0"/>
          </a:p>
          <a:p>
            <a:r>
              <a:rPr lang="en-US" sz="2800" dirty="0"/>
              <a:t>Michelle Malicote BSN, RN, NASSNC</a:t>
            </a:r>
          </a:p>
          <a:p>
            <a:r>
              <a:rPr lang="en-US" sz="2800" dirty="0"/>
              <a:t>KDPH School Health Branch Manager</a:t>
            </a:r>
          </a:p>
          <a:p>
            <a:r>
              <a:rPr lang="en-US" sz="2800" dirty="0">
                <a:hlinkClick r:id="rId3"/>
              </a:rPr>
              <a:t>Michelle.Malicote@ky.gov</a:t>
            </a:r>
            <a:endParaRPr lang="en-US" sz="2800" dirty="0"/>
          </a:p>
          <a:p>
            <a:endParaRPr lang="en-US" sz="3600" dirty="0"/>
          </a:p>
          <a:p>
            <a:endParaRPr lang="en-US" dirty="0"/>
          </a:p>
        </p:txBody>
      </p:sp>
    </p:spTree>
    <p:extLst>
      <p:ext uri="{BB962C8B-B14F-4D97-AF65-F5344CB8AC3E}">
        <p14:creationId xmlns:p14="http://schemas.microsoft.com/office/powerpoint/2010/main" val="95475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2759-4D81-4E3E-A240-1912674F7A50}"/>
              </a:ext>
            </a:extLst>
          </p:cNvPr>
          <p:cNvSpPr>
            <a:spLocks noGrp="1"/>
          </p:cNvSpPr>
          <p:nvPr>
            <p:ph type="title"/>
          </p:nvPr>
        </p:nvSpPr>
        <p:spPr/>
        <p:txBody>
          <a:bodyPr/>
          <a:lstStyle/>
          <a:p>
            <a:r>
              <a:rPr lang="en-US" dirty="0"/>
              <a:t>The Issue:</a:t>
            </a:r>
          </a:p>
        </p:txBody>
      </p:sp>
      <p:sp>
        <p:nvSpPr>
          <p:cNvPr id="3" name="Content Placeholder 2">
            <a:extLst>
              <a:ext uri="{FF2B5EF4-FFF2-40B4-BE49-F238E27FC236}">
                <a16:creationId xmlns:a16="http://schemas.microsoft.com/office/drawing/2014/main" id="{427B2B9F-363F-4028-AE0E-BE1687AF7C1C}"/>
              </a:ext>
            </a:extLst>
          </p:cNvPr>
          <p:cNvSpPr>
            <a:spLocks noGrp="1"/>
          </p:cNvSpPr>
          <p:nvPr>
            <p:ph idx="1"/>
          </p:nvPr>
        </p:nvSpPr>
        <p:spPr>
          <a:xfrm>
            <a:off x="838200" y="1594625"/>
            <a:ext cx="10515600" cy="4170556"/>
          </a:xfrm>
        </p:spPr>
        <p:txBody>
          <a:bodyPr>
            <a:normAutofit fontScale="92500" lnSpcReduction="10000"/>
          </a:bodyPr>
          <a:lstStyle/>
          <a:p>
            <a:pPr marL="515938" indent="-400050">
              <a:buClrTx/>
              <a:buFont typeface="Wingdings" pitchFamily="2" charset="2"/>
              <a:buChar char="Ø"/>
            </a:pPr>
            <a:r>
              <a:rPr lang="en-US" dirty="0">
                <a:cs typeface="Arial" pitchFamily="34" charset="0"/>
              </a:rPr>
              <a:t>The numbers of children attending school with special healthcare needs and complex medical conditions continue to increase</a:t>
            </a:r>
          </a:p>
          <a:p>
            <a:pPr marL="515938" indent="-400050">
              <a:buClrTx/>
              <a:buFont typeface="Wingdings" pitchFamily="2" charset="2"/>
              <a:buChar char="Ø"/>
            </a:pPr>
            <a:r>
              <a:rPr lang="en-US" dirty="0"/>
              <a:t>Students who require health services may not be excluded or denied access to activities</a:t>
            </a:r>
          </a:p>
          <a:p>
            <a:pPr marL="515938" indent="-400050">
              <a:buClrTx/>
              <a:buFont typeface="Wingdings" pitchFamily="2" charset="2"/>
              <a:buChar char="Ø"/>
            </a:pPr>
            <a:r>
              <a:rPr lang="en-US" dirty="0"/>
              <a:t>Not all school children have access to a registered professional school nurse</a:t>
            </a:r>
          </a:p>
          <a:p>
            <a:pPr marL="515938" indent="-400050">
              <a:buClrTx/>
              <a:buFont typeface="Wingdings" pitchFamily="2" charset="2"/>
              <a:buChar char="Ø"/>
            </a:pPr>
            <a:r>
              <a:rPr lang="en-US" dirty="0"/>
              <a:t>Field trips may occur  locally, within a state, out-of-state or even out-of- country </a:t>
            </a:r>
          </a:p>
          <a:p>
            <a:pPr marL="515938" indent="-400050">
              <a:buClrTx/>
              <a:buFont typeface="Wingdings" pitchFamily="2" charset="2"/>
              <a:buChar char="Ø"/>
            </a:pPr>
            <a:r>
              <a:rPr lang="en-US" dirty="0">
                <a:cs typeface="Arial" pitchFamily="34" charset="0"/>
              </a:rPr>
              <a:t>Federal laws mandate schools to provide </a:t>
            </a:r>
            <a:r>
              <a:rPr lang="en-US" b="1" dirty="0">
                <a:solidFill>
                  <a:srgbClr val="FF0000"/>
                </a:solidFill>
                <a:cs typeface="Arial" pitchFamily="34" charset="0"/>
              </a:rPr>
              <a:t>ALL</a:t>
            </a:r>
            <a:r>
              <a:rPr lang="en-US" b="1" dirty="0">
                <a:cs typeface="Arial" pitchFamily="34" charset="0"/>
              </a:rPr>
              <a:t> </a:t>
            </a:r>
            <a:r>
              <a:rPr lang="en-US" dirty="0">
                <a:cs typeface="Arial" pitchFamily="34" charset="0"/>
              </a:rPr>
              <a:t>students equal opportunity to participate in academic, nonacademic and extracurricular activities (including school-sponsored field trips)</a:t>
            </a:r>
          </a:p>
          <a:p>
            <a:pPr marL="0" indent="0">
              <a:buNone/>
            </a:pPr>
            <a:endParaRPr lang="en-US" dirty="0"/>
          </a:p>
        </p:txBody>
      </p:sp>
    </p:spTree>
    <p:extLst>
      <p:ext uri="{BB962C8B-B14F-4D97-AF65-F5344CB8AC3E}">
        <p14:creationId xmlns:p14="http://schemas.microsoft.com/office/powerpoint/2010/main" val="248225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F494-DFA3-42B9-B774-F0E73DFACF80}"/>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BF85152B-EB9F-4842-9F88-4F14DF07346B}"/>
              </a:ext>
            </a:extLst>
          </p:cNvPr>
          <p:cNvSpPr>
            <a:spLocks noGrp="1"/>
          </p:cNvSpPr>
          <p:nvPr>
            <p:ph idx="1"/>
          </p:nvPr>
        </p:nvSpPr>
        <p:spPr>
          <a:xfrm>
            <a:off x="838200" y="1567543"/>
            <a:ext cx="9599341" cy="3439355"/>
          </a:xfrm>
        </p:spPr>
        <p:txBody>
          <a:bodyPr/>
          <a:lstStyle/>
          <a:p>
            <a:r>
              <a:rPr lang="en-US" dirty="0"/>
              <a:t>Schools must assure that medications administered to students are done so in a way that assures safety and compliance with the school policies and procedures and each state’s law</a:t>
            </a:r>
          </a:p>
          <a:p>
            <a:r>
              <a:rPr lang="en-US" dirty="0"/>
              <a:t>The nurse is responsible for knowing the scope of practice for nurses in the state they will be traveling into plus their home state</a:t>
            </a:r>
          </a:p>
        </p:txBody>
      </p:sp>
    </p:spTree>
    <p:extLst>
      <p:ext uri="{BB962C8B-B14F-4D97-AF65-F5344CB8AC3E}">
        <p14:creationId xmlns:p14="http://schemas.microsoft.com/office/powerpoint/2010/main" val="94624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2808-988B-42DA-BA31-6A8238100CEB}"/>
              </a:ext>
            </a:extLst>
          </p:cNvPr>
          <p:cNvSpPr>
            <a:spLocks noGrp="1"/>
          </p:cNvSpPr>
          <p:nvPr>
            <p:ph type="title"/>
          </p:nvPr>
        </p:nvSpPr>
        <p:spPr>
          <a:xfrm>
            <a:off x="585627" y="525898"/>
            <a:ext cx="10768173" cy="1816372"/>
          </a:xfrm>
        </p:spPr>
        <p:txBody>
          <a:bodyPr/>
          <a:lstStyle/>
          <a:p>
            <a:r>
              <a:rPr lang="en-US" dirty="0"/>
              <a:t>What are the Federal Laws that protect students with disabilities?</a:t>
            </a:r>
            <a:r>
              <a:rPr lang="en-US" altLang="en-US" dirty="0"/>
              <a:t> </a:t>
            </a:r>
            <a:endParaRPr lang="en-US" dirty="0"/>
          </a:p>
        </p:txBody>
      </p:sp>
      <p:sp>
        <p:nvSpPr>
          <p:cNvPr id="3" name="Content Placeholder 2">
            <a:extLst>
              <a:ext uri="{FF2B5EF4-FFF2-40B4-BE49-F238E27FC236}">
                <a16:creationId xmlns:a16="http://schemas.microsoft.com/office/drawing/2014/main" id="{2811BB53-59EA-46FA-BFE3-7F38A081FA06}"/>
              </a:ext>
            </a:extLst>
          </p:cNvPr>
          <p:cNvSpPr>
            <a:spLocks noGrp="1"/>
          </p:cNvSpPr>
          <p:nvPr>
            <p:ph idx="1"/>
          </p:nvPr>
        </p:nvSpPr>
        <p:spPr>
          <a:xfrm>
            <a:off x="585626" y="2201594"/>
            <a:ext cx="10768173" cy="3706217"/>
          </a:xfrm>
        </p:spPr>
        <p:txBody>
          <a:bodyPr>
            <a:normAutofit/>
          </a:bodyPr>
          <a:lstStyle/>
          <a:p>
            <a:pPr marL="0" indent="0">
              <a:buNone/>
            </a:pPr>
            <a:r>
              <a:rPr lang="en-US" b="1" dirty="0">
                <a:ea typeface="+mn-lt"/>
                <a:cs typeface="+mn-lt"/>
              </a:rPr>
              <a:t>   </a:t>
            </a:r>
          </a:p>
          <a:p>
            <a:pPr lvl="1"/>
            <a:r>
              <a:rPr lang="en-US" dirty="0">
                <a:hlinkClick r:id="rId3"/>
              </a:rPr>
              <a:t>Individuals with Disabilities Education Act (IDEA)</a:t>
            </a:r>
            <a:r>
              <a:rPr lang="en-US" dirty="0"/>
              <a:t> </a:t>
            </a:r>
            <a:r>
              <a:rPr lang="en-US" dirty="0">
                <a:ea typeface="+mn-lt"/>
                <a:cs typeface="+mn-lt"/>
              </a:rPr>
              <a:t>IDEA – 34 CFR 300.34 (13)</a:t>
            </a:r>
          </a:p>
          <a:p>
            <a:pPr lvl="1"/>
            <a:endParaRPr lang="en-US" dirty="0">
              <a:ea typeface="+mn-lt"/>
              <a:cs typeface="+mn-lt"/>
            </a:endParaRPr>
          </a:p>
          <a:p>
            <a:pPr lvl="1"/>
            <a:r>
              <a:rPr lang="en-US" dirty="0">
                <a:hlinkClick r:id="rId4"/>
              </a:rPr>
              <a:t>Section 504, Rehabilitation Act of 1973 | U.S. Department of Labor (dol.gov)</a:t>
            </a:r>
            <a:endParaRPr lang="en-US" dirty="0"/>
          </a:p>
          <a:p>
            <a:pPr lvl="1"/>
            <a:endParaRPr lang="en-US" dirty="0"/>
          </a:p>
          <a:p>
            <a:pPr lvl="1"/>
            <a:r>
              <a:rPr lang="en-US" dirty="0">
                <a:hlinkClick r:id="rId5"/>
              </a:rPr>
              <a:t>Title II Americans with Disabilities Act 1970 (ADA)</a:t>
            </a:r>
            <a:endParaRPr lang="en-US" dirty="0"/>
          </a:p>
          <a:p>
            <a:pPr marL="457200" lvl="1" indent="0">
              <a:buNone/>
            </a:pPr>
            <a:endParaRPr lang="en-US" dirty="0">
              <a:ea typeface="+mn-lt"/>
              <a:cs typeface="+mn-lt"/>
            </a:endParaRPr>
          </a:p>
          <a:p>
            <a:endParaRPr lang="en-US" dirty="0"/>
          </a:p>
        </p:txBody>
      </p:sp>
    </p:spTree>
    <p:extLst>
      <p:ext uri="{BB962C8B-B14F-4D97-AF65-F5344CB8AC3E}">
        <p14:creationId xmlns:p14="http://schemas.microsoft.com/office/powerpoint/2010/main" val="296627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7B26-7A4D-4F4E-B966-DF531FAA05AC}"/>
              </a:ext>
            </a:extLst>
          </p:cNvPr>
          <p:cNvSpPr>
            <a:spLocks noGrp="1"/>
          </p:cNvSpPr>
          <p:nvPr>
            <p:ph type="title"/>
          </p:nvPr>
        </p:nvSpPr>
        <p:spPr/>
        <p:txBody>
          <a:bodyPr/>
          <a:lstStyle/>
          <a:p>
            <a:r>
              <a:rPr lang="en-US" dirty="0"/>
              <a:t>Discrimination on the Basis of Disability:</a:t>
            </a:r>
          </a:p>
        </p:txBody>
      </p:sp>
      <p:sp>
        <p:nvSpPr>
          <p:cNvPr id="3" name="Content Placeholder 2">
            <a:extLst>
              <a:ext uri="{FF2B5EF4-FFF2-40B4-BE49-F238E27FC236}">
                <a16:creationId xmlns:a16="http://schemas.microsoft.com/office/drawing/2014/main" id="{91EDB7F9-84EA-4D2C-AE55-541CE93AD7B9}"/>
              </a:ext>
            </a:extLst>
          </p:cNvPr>
          <p:cNvSpPr>
            <a:spLocks noGrp="1"/>
          </p:cNvSpPr>
          <p:nvPr>
            <p:ph idx="1"/>
          </p:nvPr>
        </p:nvSpPr>
        <p:spPr/>
        <p:txBody>
          <a:bodyPr>
            <a:normAutofit fontScale="77500" lnSpcReduction="20000"/>
          </a:bodyPr>
          <a:lstStyle/>
          <a:p>
            <a:r>
              <a:rPr lang="en-US" dirty="0"/>
              <a:t>As they apply to entities under the jurisdiction of the Office for Civil Rights (OCR), OCR enforces:</a:t>
            </a:r>
          </a:p>
          <a:p>
            <a:r>
              <a:rPr lang="en-US" dirty="0"/>
              <a:t>Section 504 of the Rehabilitation Act of 1973, including programs and activities that are conducted by HHS or receiving Federal financial assistance from HHS</a:t>
            </a:r>
          </a:p>
          <a:p>
            <a:r>
              <a:rPr lang="en-US" dirty="0"/>
              <a:t>Section 508 of the Rehabilitation Act of 1973, covering access to electronic and information technology provided by HHS</a:t>
            </a:r>
          </a:p>
          <a:p>
            <a:r>
              <a:rPr lang="en-US" dirty="0"/>
              <a:t>Title II of the Americans with Disabilities Act (ADA) of 1990, covering all health care and social services programs and activities of public entities</a:t>
            </a:r>
          </a:p>
          <a:p>
            <a:r>
              <a:rPr lang="en-US" dirty="0"/>
              <a:t>Section 1557 of the Patient Protection and Affordable Care Act (ACA), ensuring that an individual is not excluded from participating in, denied benefits because of, or subjected to discrimination as prohibited under Section 504 of the Rehabilitation Act of 1973 (disability), under any health program or activity, any part of which is receiving federal financial assistance, or under any program or activity that is administered by an Executive Agency or any entity established under Title I </a:t>
            </a:r>
          </a:p>
        </p:txBody>
      </p:sp>
    </p:spTree>
    <p:extLst>
      <p:ext uri="{BB962C8B-B14F-4D97-AF65-F5344CB8AC3E}">
        <p14:creationId xmlns:p14="http://schemas.microsoft.com/office/powerpoint/2010/main" val="39353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39CF-B81F-4CEC-9A09-0BCDAC86578A}"/>
              </a:ext>
            </a:extLst>
          </p:cNvPr>
          <p:cNvSpPr>
            <a:spLocks noGrp="1"/>
          </p:cNvSpPr>
          <p:nvPr>
            <p:ph type="title"/>
          </p:nvPr>
        </p:nvSpPr>
        <p:spPr>
          <a:xfrm>
            <a:off x="831850" y="1709738"/>
            <a:ext cx="10515600" cy="2304701"/>
          </a:xfrm>
        </p:spPr>
        <p:txBody>
          <a:bodyPr anchor="b">
            <a:normAutofit/>
          </a:bodyPr>
          <a:lstStyle/>
          <a:p>
            <a:r>
              <a:rPr lang="en-US" dirty="0"/>
              <a:t>School Nursing Practice:</a:t>
            </a:r>
          </a:p>
        </p:txBody>
      </p:sp>
      <p:sp>
        <p:nvSpPr>
          <p:cNvPr id="3" name="Content Placeholder 2">
            <a:extLst>
              <a:ext uri="{FF2B5EF4-FFF2-40B4-BE49-F238E27FC236}">
                <a16:creationId xmlns:a16="http://schemas.microsoft.com/office/drawing/2014/main" id="{F7A56F7D-527B-4186-A3A1-53F21D800E61}"/>
              </a:ext>
            </a:extLst>
          </p:cNvPr>
          <p:cNvSpPr>
            <a:spLocks noGrp="1"/>
          </p:cNvSpPr>
          <p:nvPr>
            <p:ph type="body" idx="1"/>
          </p:nvPr>
        </p:nvSpPr>
        <p:spPr>
          <a:xfrm>
            <a:off x="831850" y="4589463"/>
            <a:ext cx="10515600" cy="1500187"/>
          </a:xfrm>
        </p:spPr>
        <p:txBody>
          <a:bodyPr>
            <a:normAutofit/>
          </a:bodyPr>
          <a:lstStyle/>
          <a:p>
            <a:pPr marL="565150" indent="-449263">
              <a:buClrTx/>
              <a:buFont typeface="Wingdings" pitchFamily="2" charset="2"/>
              <a:buChar char="Ø"/>
            </a:pPr>
            <a:r>
              <a:rPr lang="en-US" sz="2800" dirty="0">
                <a:solidFill>
                  <a:schemeClr val="tx1"/>
                </a:solidFill>
              </a:rPr>
              <a:t>Scope of practice varies from state to state</a:t>
            </a:r>
          </a:p>
          <a:p>
            <a:pPr marL="565150" indent="-449263">
              <a:buClrTx/>
              <a:buFont typeface="Wingdings" pitchFamily="2" charset="2"/>
              <a:buChar char="Ø"/>
            </a:pPr>
            <a:r>
              <a:rPr lang="en-US" sz="2800" dirty="0">
                <a:solidFill>
                  <a:schemeClr val="tx1"/>
                </a:solidFill>
              </a:rPr>
              <a:t>Be especially aware of the scope of licensed practical nursing practice.  Varies greatly across the U.S.</a:t>
            </a:r>
          </a:p>
          <a:p>
            <a:pPr marL="0" indent="0">
              <a:buNone/>
            </a:pPr>
            <a:endParaRPr lang="en-US" sz="2000" dirty="0"/>
          </a:p>
        </p:txBody>
      </p:sp>
    </p:spTree>
    <p:extLst>
      <p:ext uri="{BB962C8B-B14F-4D97-AF65-F5344CB8AC3E}">
        <p14:creationId xmlns:p14="http://schemas.microsoft.com/office/powerpoint/2010/main" val="70051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B629-5B9C-459F-8C14-F3F14BD0C5BB}"/>
              </a:ext>
            </a:extLst>
          </p:cNvPr>
          <p:cNvSpPr>
            <a:spLocks noGrp="1"/>
          </p:cNvSpPr>
          <p:nvPr>
            <p:ph type="title"/>
          </p:nvPr>
        </p:nvSpPr>
        <p:spPr>
          <a:xfrm>
            <a:off x="838200" y="365125"/>
            <a:ext cx="10931434" cy="1325563"/>
          </a:xfrm>
        </p:spPr>
        <p:txBody>
          <a:bodyPr/>
          <a:lstStyle/>
          <a:p>
            <a:r>
              <a:rPr lang="en-US" dirty="0"/>
              <a:t>Out of State Regulation of  Nursing Practice:</a:t>
            </a:r>
          </a:p>
        </p:txBody>
      </p:sp>
      <p:sp>
        <p:nvSpPr>
          <p:cNvPr id="3" name="Content Placeholder 2">
            <a:extLst>
              <a:ext uri="{FF2B5EF4-FFF2-40B4-BE49-F238E27FC236}">
                <a16:creationId xmlns:a16="http://schemas.microsoft.com/office/drawing/2014/main" id="{A1A3C40E-8241-48DC-8C45-CEEED2D35C69}"/>
              </a:ext>
            </a:extLst>
          </p:cNvPr>
          <p:cNvSpPr>
            <a:spLocks noGrp="1"/>
          </p:cNvSpPr>
          <p:nvPr>
            <p:ph idx="1"/>
          </p:nvPr>
        </p:nvSpPr>
        <p:spPr>
          <a:xfrm>
            <a:off x="838200" y="2312125"/>
            <a:ext cx="10515600" cy="3864837"/>
          </a:xfrm>
        </p:spPr>
        <p:txBody>
          <a:bodyPr/>
          <a:lstStyle/>
          <a:p>
            <a:pPr marL="565150" indent="-455613">
              <a:buClrTx/>
              <a:buFont typeface="Wingdings" pitchFamily="2" charset="2"/>
              <a:buChar char="Ø"/>
            </a:pPr>
            <a:r>
              <a:rPr lang="en-US" dirty="0">
                <a:latin typeface="Arial" pitchFamily="34" charset="0"/>
                <a:cs typeface="Arial" pitchFamily="34" charset="0"/>
              </a:rPr>
              <a:t>Nursing Scope of Practice “Nurse Practice Act” regulated by individual State Boards of Nursing</a:t>
            </a:r>
          </a:p>
          <a:p>
            <a:pPr marL="565150" indent="-455613">
              <a:buClrTx/>
              <a:buFont typeface="Wingdings" pitchFamily="2" charset="2"/>
              <a:buChar char="Ø"/>
            </a:pPr>
            <a:endParaRPr lang="en-US" dirty="0">
              <a:latin typeface="Arial" pitchFamily="34" charset="0"/>
              <a:cs typeface="Arial" pitchFamily="34" charset="0"/>
            </a:endParaRPr>
          </a:p>
          <a:p>
            <a:pPr marL="565150" indent="-455613">
              <a:buClrTx/>
              <a:buFont typeface="Wingdings" pitchFamily="2" charset="2"/>
              <a:buChar char="Ø"/>
            </a:pPr>
            <a:r>
              <a:rPr lang="en-US" dirty="0">
                <a:latin typeface="Arial" pitchFamily="34" charset="0"/>
                <a:cs typeface="Arial" pitchFamily="34" charset="0"/>
              </a:rPr>
              <a:t>Standards of Practice are developed by National Nursing Organizations, i.e., National Association of School Nurses (NASN) and American Nurses Association (ANA)</a:t>
            </a:r>
          </a:p>
          <a:p>
            <a:pPr marL="0" indent="0">
              <a:buNone/>
            </a:pPr>
            <a:endParaRPr lang="en-US" dirty="0"/>
          </a:p>
        </p:txBody>
      </p:sp>
    </p:spTree>
    <p:extLst>
      <p:ext uri="{BB962C8B-B14F-4D97-AF65-F5344CB8AC3E}">
        <p14:creationId xmlns:p14="http://schemas.microsoft.com/office/powerpoint/2010/main" val="97391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D7BF-F8EF-460C-8208-277D372382EF}"/>
              </a:ext>
            </a:extLst>
          </p:cNvPr>
          <p:cNvSpPr>
            <a:spLocks noGrp="1"/>
          </p:cNvSpPr>
          <p:nvPr>
            <p:ph type="title"/>
          </p:nvPr>
        </p:nvSpPr>
        <p:spPr/>
        <p:txBody>
          <a:bodyPr/>
          <a:lstStyle/>
          <a:p>
            <a:r>
              <a:rPr lang="en-US" dirty="0"/>
              <a:t>Delegation:</a:t>
            </a:r>
          </a:p>
        </p:txBody>
      </p:sp>
      <p:sp>
        <p:nvSpPr>
          <p:cNvPr id="3" name="Content Placeholder 2">
            <a:extLst>
              <a:ext uri="{FF2B5EF4-FFF2-40B4-BE49-F238E27FC236}">
                <a16:creationId xmlns:a16="http://schemas.microsoft.com/office/drawing/2014/main" id="{3C110A07-75EF-424B-A009-BB84DB81F331}"/>
              </a:ext>
            </a:extLst>
          </p:cNvPr>
          <p:cNvSpPr>
            <a:spLocks noGrp="1"/>
          </p:cNvSpPr>
          <p:nvPr>
            <p:ph idx="1"/>
          </p:nvPr>
        </p:nvSpPr>
        <p:spPr>
          <a:xfrm>
            <a:off x="838200" y="1825625"/>
            <a:ext cx="10714462" cy="4351338"/>
          </a:xfrm>
        </p:spPr>
        <p:txBody>
          <a:bodyPr/>
          <a:lstStyle/>
          <a:p>
            <a:pPr algn="l"/>
            <a:r>
              <a:rPr lang="en-US" b="0" i="0" u="none" strike="noStrike" dirty="0">
                <a:solidFill>
                  <a:srgbClr val="222222"/>
                </a:solidFill>
                <a:effectLst/>
                <a:latin typeface="Arial" panose="020B0604020202020204" pitchFamily="34" charset="0"/>
                <a:hlinkClick r:id="rId2"/>
              </a:rPr>
              <a:t>KBN Guidance Related to Delegation</a:t>
            </a: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222222"/>
                </a:solidFill>
                <a:effectLst/>
                <a:latin typeface="Arial" panose="020B0604020202020204" pitchFamily="34" charset="0"/>
              </a:rPr>
              <a:t>Delegation of Nursing Tasks is discussed in </a:t>
            </a:r>
            <a:r>
              <a:rPr lang="en-US" b="0" i="0" u="sng" dirty="0">
                <a:solidFill>
                  <a:srgbClr val="006699"/>
                </a:solidFill>
                <a:effectLst/>
                <a:latin typeface="Arial" panose="020B0604020202020204" pitchFamily="34" charset="0"/>
                <a:hlinkClick r:id="rId3"/>
              </a:rPr>
              <a:t>201 KAR 20:400</a:t>
            </a:r>
            <a:r>
              <a:rPr lang="en-US" b="0" i="0" dirty="0">
                <a:solidFill>
                  <a:srgbClr val="222222"/>
                </a:solidFill>
                <a:effectLst/>
                <a:latin typeface="Arial" panose="020B0604020202020204" pitchFamily="34" charset="0"/>
              </a:rPr>
              <a:t>;</a:t>
            </a:r>
          </a:p>
          <a:p>
            <a:pPr algn="l">
              <a:buFont typeface="Arial" panose="020B0604020202020204" pitchFamily="34" charset="0"/>
              <a:buChar char="•"/>
            </a:pPr>
            <a:r>
              <a:rPr lang="en-US" b="0" i="0" dirty="0">
                <a:solidFill>
                  <a:srgbClr val="222222"/>
                </a:solidFill>
                <a:effectLst/>
                <a:latin typeface="Arial" panose="020B0604020202020204" pitchFamily="34" charset="0"/>
              </a:rPr>
              <a:t>Advisory Opinion Statement (AOS) #15 Supervision and Delegation of Nursing Tasks to Unlicensed Personnel, found in the </a:t>
            </a:r>
            <a:r>
              <a:rPr lang="en-US" b="0" i="0" u="sng" dirty="0">
                <a:solidFill>
                  <a:srgbClr val="006699"/>
                </a:solidFill>
                <a:effectLst/>
                <a:latin typeface="Arial" panose="020B0604020202020204" pitchFamily="34" charset="0"/>
                <a:hlinkClick r:id="rId4"/>
              </a:rPr>
              <a:t>Document Library</a:t>
            </a:r>
            <a:r>
              <a:rPr lang="en-US" b="0" i="0" dirty="0">
                <a:solidFill>
                  <a:srgbClr val="222222"/>
                </a:solidFill>
                <a:effectLst/>
                <a:latin typeface="Arial" panose="020B0604020202020204" pitchFamily="34" charset="0"/>
              </a:rPr>
              <a:t>; and</a:t>
            </a:r>
          </a:p>
          <a:p>
            <a:pPr algn="l">
              <a:buFont typeface="Arial" panose="020B0604020202020204" pitchFamily="34" charset="0"/>
              <a:buChar char="•"/>
            </a:pPr>
            <a:r>
              <a:rPr lang="en-US" b="0" i="0" dirty="0">
                <a:solidFill>
                  <a:srgbClr val="222222"/>
                </a:solidFill>
                <a:effectLst/>
                <a:latin typeface="Arial" panose="020B0604020202020204" pitchFamily="34" charset="0"/>
              </a:rPr>
              <a:t>The Decision Tree for Delegation to UAP (Unlicensed Assistive Personnel), found in the </a:t>
            </a:r>
            <a:r>
              <a:rPr lang="en-US" b="0" i="0" u="sng" dirty="0">
                <a:solidFill>
                  <a:srgbClr val="006699"/>
                </a:solidFill>
                <a:effectLst/>
                <a:latin typeface="Arial" panose="020B0604020202020204" pitchFamily="34" charset="0"/>
                <a:hlinkClick r:id="rId4"/>
              </a:rPr>
              <a:t>Document Library</a:t>
            </a:r>
            <a:r>
              <a:rPr lang="en-US" b="0" i="0" dirty="0">
                <a:solidFill>
                  <a:srgbClr val="222222"/>
                </a:solidFill>
                <a:effectLst/>
                <a:latin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1231270425"/>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Approved</Application_x0020_Status>
    <Accessibility_x0020_Audit_x0020_Date xmlns="3a62de7d-ba57-4f43-9dae-9623ba637be0">2022-04-11T04:00:00+00:00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2022-04-11T04:00:00+00:00</Publication_x0020_Date>
    <Audience1 xmlns="3a62de7d-ba57-4f43-9dae-9623ba637be0"/>
    <_dlc_DocId xmlns="3a62de7d-ba57-4f43-9dae-9623ba637be0">KYED-212-542</_dlc_DocId>
    <_dlc_DocIdUrl xmlns="3a62de7d-ba57-4f43-9dae-9623ba637be0">
      <Url>https://www.education.ky.gov/districts/enrol/_layouts/15/DocIdRedir.aspx?ID=KYED-212-542</Url>
      <Description>KYED-212-542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A9A7CE-0ED9-431B-874A-FE6861554FD1}">
  <ds:schemaRefs>
    <ds:schemaRef ds:uri="http://schemas.microsoft.com/sharepoint/v3/contenttype/forms"/>
  </ds:schemaRefs>
</ds:datastoreItem>
</file>

<file path=customXml/itemProps2.xml><?xml version="1.0" encoding="utf-8"?>
<ds:datastoreItem xmlns:ds="http://schemas.openxmlformats.org/officeDocument/2006/customXml" ds:itemID="{E514B761-723E-444D-BE41-6AA29B5AC738}">
  <ds:schemaRefs>
    <ds:schemaRef ds:uri="http://schemas.microsoft.com/office/2006/documentManagement/types"/>
    <ds:schemaRef ds:uri="http://www.w3.org/XML/1998/namespace"/>
    <ds:schemaRef ds:uri="http://schemas.microsoft.com/office/2006/metadata/properties"/>
    <ds:schemaRef ds:uri="http://purl.org/dc/dcmitype/"/>
    <ds:schemaRef ds:uri="08fe087a-bfb0-41bc-9b50-a2ca033edc86"/>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FBC31ED-3B2E-4E86-82B1-E8E83AD6DCF3}"/>
</file>

<file path=customXml/itemProps4.xml><?xml version="1.0" encoding="utf-8"?>
<ds:datastoreItem xmlns:ds="http://schemas.openxmlformats.org/officeDocument/2006/customXml" ds:itemID="{260E09F4-2A0F-4985-A79B-89D6FA5BDD7B}"/>
</file>

<file path=docProps/app.xml><?xml version="1.0" encoding="utf-8"?>
<Properties xmlns="http://schemas.openxmlformats.org/officeDocument/2006/extended-properties" xmlns:vt="http://schemas.openxmlformats.org/officeDocument/2006/docPropsVTypes">
  <Template>KDE PowerPoint Template 2021</Template>
  <TotalTime>444</TotalTime>
  <Words>1699</Words>
  <Application>Microsoft Office PowerPoint</Application>
  <PresentationFormat>Widescreen</PresentationFormat>
  <Paragraphs>148</Paragraphs>
  <Slides>25</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Franklin Gothic Book</vt:lpstr>
      <vt:lpstr>Franklin Gothic Medium</vt:lpstr>
      <vt:lpstr>Times New Roman</vt:lpstr>
      <vt:lpstr>Wingdings</vt:lpstr>
      <vt:lpstr>KDE PowerPoint Template 2021</vt:lpstr>
      <vt:lpstr>KDE PowerPoint Template 2021</vt:lpstr>
      <vt:lpstr>Office Theme</vt:lpstr>
      <vt:lpstr>Providing Health Services on Out of State Field Trips</vt:lpstr>
      <vt:lpstr>Objectives:</vt:lpstr>
      <vt:lpstr>The Issue:</vt:lpstr>
      <vt:lpstr>Assurance:</vt:lpstr>
      <vt:lpstr>What are the Federal Laws that protect students with disabilities? </vt:lpstr>
      <vt:lpstr>Discrimination on the Basis of Disability:</vt:lpstr>
      <vt:lpstr>School Nursing Practice:</vt:lpstr>
      <vt:lpstr>Out of State Regulation of  Nursing Practice:</vt:lpstr>
      <vt:lpstr>Delegation:</vt:lpstr>
      <vt:lpstr>NASN Position Paper on Delegation:</vt:lpstr>
      <vt:lpstr>Nurse Licensure Compact States (NLC):</vt:lpstr>
      <vt:lpstr>Nurse Licensure Compact:</vt:lpstr>
      <vt:lpstr>Mutual Recognition:</vt:lpstr>
      <vt:lpstr>Member States:</vt:lpstr>
      <vt:lpstr>NLC States</vt:lpstr>
      <vt:lpstr>NCSBN’s  National Council of State Boards of Nursing Position:</vt:lpstr>
      <vt:lpstr>Applicable Statutory/Administrative Provisions:</vt:lpstr>
      <vt:lpstr>Out of State Field Trips:</vt:lpstr>
      <vt:lpstr>Plan:</vt:lpstr>
      <vt:lpstr>Plan Ahead:</vt:lpstr>
      <vt:lpstr>Health Services Considerations:</vt:lpstr>
      <vt:lpstr>Summary:</vt:lpstr>
      <vt:lpstr>References: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Angela - Division of District Support</dc:creator>
  <cp:lastModifiedBy>McDonald, Angela - Division of District Support</cp:lastModifiedBy>
  <cp:revision>32</cp:revision>
  <dcterms:created xsi:type="dcterms:W3CDTF">2021-10-11T17:48:12Z</dcterms:created>
  <dcterms:modified xsi:type="dcterms:W3CDTF">2022-04-11T18:45:22Z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9e57aedd-2f5e-4ee8-be71-684560835d8c</vt:lpwstr>
  </property>
</Properties>
</file>