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7"/>
  </p:notesMasterIdLst>
  <p:sldIdLst>
    <p:sldId id="256" r:id="rId6"/>
    <p:sldId id="259" r:id="rId7"/>
    <p:sldId id="257" r:id="rId8"/>
    <p:sldId id="260" r:id="rId9"/>
    <p:sldId id="261" r:id="rId10"/>
    <p:sldId id="263" r:id="rId11"/>
    <p:sldId id="264" r:id="rId12"/>
    <p:sldId id="267" r:id="rId13"/>
    <p:sldId id="268" r:id="rId14"/>
    <p:sldId id="269" r:id="rId15"/>
    <p:sldId id="270" r:id="rId16"/>
    <p:sldId id="271" r:id="rId17"/>
    <p:sldId id="272" r:id="rId18"/>
    <p:sldId id="275" r:id="rId19"/>
    <p:sldId id="276" r:id="rId20"/>
    <p:sldId id="277" r:id="rId21"/>
    <p:sldId id="278" r:id="rId22"/>
    <p:sldId id="279" r:id="rId23"/>
    <p:sldId id="280" r:id="rId24"/>
    <p:sldId id="284"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EF5AB-0AB9-4377-93D5-9396A03DF5BC}" v="1" dt="2022-01-06T16:26:49.871"/>
    <p1510:client id="{1684D59C-D6A7-4D98-AB48-00572212BC89}" v="5" dt="2022-01-06T17:13:47.363"/>
    <p1510:client id="{2379608A-40E8-4076-840C-9A3AB15B286B}" v="2" dt="2022-01-06T15:41:48.627"/>
    <p1510:client id="{8B55468E-B911-4D5C-973D-30E2C5F524CD}" v="12" dt="2022-01-06T17:20:56.398"/>
    <p1510:client id="{D950B4E3-0A85-4C51-B58B-1F2BF3157301}" v="115" dt="2022-01-06T16:19:59.467"/>
    <p1510:client id="{DE2E9E5A-B39D-4AB8-9E27-BC358E7CEA8B}" v="30" dt="2022-01-06T16:22:48.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844" autoAdjust="0"/>
  </p:normalViewPr>
  <p:slideViewPr>
    <p:cSldViewPr snapToGrid="0">
      <p:cViewPr varScale="1">
        <p:scale>
          <a:sx n="94" d="100"/>
          <a:sy n="94" d="100"/>
        </p:scale>
        <p:origin x="1176" y="90"/>
      </p:cViewPr>
      <p:guideLst/>
    </p:cSldViewPr>
  </p:slideViewPr>
  <p:outlineViewPr>
    <p:cViewPr>
      <p:scale>
        <a:sx n="33" d="100"/>
        <a:sy n="33" d="100"/>
      </p:scale>
      <p:origin x="0" y="-12066"/>
    </p:cViewPr>
  </p:outlineViewPr>
  <p:notesTextViewPr>
    <p:cViewPr>
      <p:scale>
        <a:sx n="75" d="100"/>
        <a:sy n="7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54759-70DA-4F54-817E-CF8C64B035CB}"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3957C-18E3-4646-96B7-13A0CD786E95}" type="slidenum">
              <a:rPr lang="en-US" smtClean="0"/>
              <a:t>‹#›</a:t>
            </a:fld>
            <a:endParaRPr lang="en-US"/>
          </a:p>
        </p:txBody>
      </p:sp>
    </p:spTree>
    <p:extLst>
      <p:ext uri="{BB962C8B-B14F-4D97-AF65-F5344CB8AC3E}">
        <p14:creationId xmlns:p14="http://schemas.microsoft.com/office/powerpoint/2010/main" val="158413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3957C-18E3-4646-96B7-13A0CD786E95}" type="slidenum">
              <a:rPr lang="en-US" smtClean="0"/>
              <a:t>2</a:t>
            </a:fld>
            <a:endParaRPr lang="en-US"/>
          </a:p>
        </p:txBody>
      </p:sp>
    </p:spTree>
    <p:extLst>
      <p:ext uri="{BB962C8B-B14F-4D97-AF65-F5344CB8AC3E}">
        <p14:creationId xmlns:p14="http://schemas.microsoft.com/office/powerpoint/2010/main" val="181250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Managing student health records can be challenging. 702 KAR 1:160, Section 3 gives guidance on maintaining individual student health records. The student’s cumulative health record may contain the student medical record, immunization record, religious/medical exemptions, dental records and related documents. These records ensure that the student has met state mandated health requirements to attend school, verify immunizations and health history. These documents may also be used as the basis to protect the health of the general school population. (L2372 Student Cumulative Record, KY Local Agency Records Retention Schedule) </a:t>
            </a:r>
            <a:endParaRPr lang="en-US" dirty="0"/>
          </a:p>
          <a:p>
            <a:endParaRPr lang="en-US" dirty="0"/>
          </a:p>
          <a:p>
            <a:r>
              <a:rPr lang="en-US" dirty="0"/>
              <a:t>This record may be stored on paper or electronically in the Student Information System.</a:t>
            </a:r>
          </a:p>
          <a:p>
            <a:endParaRPr lang="en-US" dirty="0"/>
          </a:p>
        </p:txBody>
      </p:sp>
      <p:sp>
        <p:nvSpPr>
          <p:cNvPr id="4" name="Slide Number Placeholder 3"/>
          <p:cNvSpPr>
            <a:spLocks noGrp="1"/>
          </p:cNvSpPr>
          <p:nvPr>
            <p:ph type="sldNum" sz="quarter" idx="5"/>
          </p:nvPr>
        </p:nvSpPr>
        <p:spPr/>
        <p:txBody>
          <a:bodyPr/>
          <a:lstStyle/>
          <a:p>
            <a:fld id="{AB83957C-18E3-4646-96B7-13A0CD786E95}" type="slidenum">
              <a:rPr lang="en-US" smtClean="0"/>
              <a:t>10</a:t>
            </a:fld>
            <a:endParaRPr lang="en-US"/>
          </a:p>
        </p:txBody>
      </p:sp>
    </p:spTree>
    <p:extLst>
      <p:ext uri="{BB962C8B-B14F-4D97-AF65-F5344CB8AC3E}">
        <p14:creationId xmlns:p14="http://schemas.microsoft.com/office/powerpoint/2010/main" val="7787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“Under Family Educational Rights to Privacy Act (FERPA), the “personal notes’ of the maker (teacher, supervisor, school counselor, or administrator) and used only as a personal memory aid. They cannot be revealed to any person other than a temporary substitute or other replacement and are not considered part of the school records. All information pertinent to appropriate care should be adequately documented in the student’s record. [34 CFR Section 99.31]. Personal notes are kept separate from the Narrative Notes </a:t>
            </a:r>
          </a:p>
          <a:p>
            <a:endParaRPr lang="en-US" dirty="0"/>
          </a:p>
        </p:txBody>
      </p:sp>
      <p:sp>
        <p:nvSpPr>
          <p:cNvPr id="4" name="Slide Number Placeholder 3"/>
          <p:cNvSpPr>
            <a:spLocks noGrp="1"/>
          </p:cNvSpPr>
          <p:nvPr>
            <p:ph type="sldNum" sz="quarter" idx="5"/>
          </p:nvPr>
        </p:nvSpPr>
        <p:spPr/>
        <p:txBody>
          <a:bodyPr/>
          <a:lstStyle/>
          <a:p>
            <a:fld id="{AB83957C-18E3-4646-96B7-13A0CD786E95}" type="slidenum">
              <a:rPr lang="en-US" smtClean="0"/>
              <a:t>12</a:t>
            </a:fld>
            <a:endParaRPr lang="en-US"/>
          </a:p>
        </p:txBody>
      </p:sp>
    </p:spTree>
    <p:extLst>
      <p:ext uri="{BB962C8B-B14F-4D97-AF65-F5344CB8AC3E}">
        <p14:creationId xmlns:p14="http://schemas.microsoft.com/office/powerpoint/2010/main" val="182294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3957C-18E3-4646-96B7-13A0CD786E95}" type="slidenum">
              <a:rPr lang="en-US" smtClean="0"/>
              <a:t>15</a:t>
            </a:fld>
            <a:endParaRPr lang="en-US"/>
          </a:p>
        </p:txBody>
      </p:sp>
    </p:spTree>
    <p:extLst>
      <p:ext uri="{BB962C8B-B14F-4D97-AF65-F5344CB8AC3E}">
        <p14:creationId xmlns:p14="http://schemas.microsoft.com/office/powerpoint/2010/main" val="134670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3957C-18E3-4646-96B7-13A0CD786E95}" type="slidenum">
              <a:rPr lang="en-US" smtClean="0"/>
              <a:t>18</a:t>
            </a:fld>
            <a:endParaRPr lang="en-US"/>
          </a:p>
        </p:txBody>
      </p:sp>
    </p:spTree>
    <p:extLst>
      <p:ext uri="{BB962C8B-B14F-4D97-AF65-F5344CB8AC3E}">
        <p14:creationId xmlns:p14="http://schemas.microsoft.com/office/powerpoint/2010/main" val="1936808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A23920B6-78A7-4732-A5BB-588925D93CF6}" type="datetimeFigureOut">
              <a:rPr lang="en-US" smtClean="0"/>
              <a:t>1/19/2022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3E087911-D940-465D-AD8A-43D2E2731AE1}" type="slidenum">
              <a:rPr lang="en-US" smtClean="0"/>
              <a:t>‹#›</a:t>
            </a:fld>
            <a:endParaRPr lang="en-US"/>
          </a:p>
        </p:txBody>
      </p:sp>
    </p:spTree>
    <p:extLst>
      <p:ext uri="{BB962C8B-B14F-4D97-AF65-F5344CB8AC3E}">
        <p14:creationId xmlns:p14="http://schemas.microsoft.com/office/powerpoint/2010/main" val="332595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A23920B6-78A7-4732-A5BB-588925D93CF6}" type="datetimeFigureOut">
              <a:rPr lang="en-US" smtClean="0"/>
              <a:t>1/19/2022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569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A23920B6-78A7-4732-A5BB-588925D93CF6}" type="datetimeFigureOut">
              <a:rPr lang="en-US" smtClean="0"/>
              <a:t>1/19/2022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5465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A23920B6-78A7-4732-A5BB-588925D93CF6}" type="datetimeFigureOut">
              <a:rPr lang="en-US" smtClean="0"/>
              <a:t>1/19/2022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019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A23920B6-78A7-4732-A5BB-588925D93CF6}" type="datetimeFigureOut">
              <a:rPr lang="en-US" smtClean="0"/>
              <a:t>1/19/2022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3E087911-D940-465D-AD8A-43D2E2731AE1}" type="slidenum">
              <a:rPr lang="en-US" smtClean="0"/>
              <a:t>‹#›</a:t>
            </a:fld>
            <a:endParaRPr lang="en-US"/>
          </a:p>
        </p:txBody>
      </p:sp>
    </p:spTree>
    <p:extLst>
      <p:ext uri="{BB962C8B-B14F-4D97-AF65-F5344CB8AC3E}">
        <p14:creationId xmlns:p14="http://schemas.microsoft.com/office/powerpoint/2010/main" val="426559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A23920B6-78A7-4732-A5BB-588925D93CF6}" type="datetimeFigureOut">
              <a:rPr lang="en-US" smtClean="0"/>
              <a:t>1/19/2022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7230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A23920B6-78A7-4732-A5BB-588925D93CF6}" type="datetimeFigureOut">
              <a:rPr lang="en-US" smtClean="0"/>
              <a:t>1/19/2022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077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3920B6-78A7-4732-A5BB-588925D93CF6}" type="datetimeFigureOut">
              <a:rPr lang="en-US" smtClean="0"/>
              <a:t>1/19/2022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76720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A23920B6-78A7-4732-A5BB-588925D93CF6}" type="datetimeFigureOut">
              <a:rPr lang="en-US" smtClean="0"/>
              <a:t>1/19/2022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70065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A23920B6-78A7-4732-A5BB-588925D93CF6}" type="datetimeFigureOut">
              <a:rPr lang="en-US" smtClean="0"/>
              <a:t>1/19/2022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3E087911-D940-465D-AD8A-43D2E2731AE1}" type="slidenum">
              <a:rPr lang="en-US" smtClean="0"/>
              <a:t>‹#›</a:t>
            </a:fld>
            <a:endParaRPr lang="en-US"/>
          </a:p>
        </p:txBody>
      </p:sp>
    </p:spTree>
    <p:extLst>
      <p:ext uri="{BB962C8B-B14F-4D97-AF65-F5344CB8AC3E}">
        <p14:creationId xmlns:p14="http://schemas.microsoft.com/office/powerpoint/2010/main" val="70748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A23920B6-78A7-4732-A5BB-588925D93CF6}" type="datetimeFigureOut">
              <a:rPr lang="en-US" smtClean="0"/>
              <a:t>1/19/2022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240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A23920B6-78A7-4732-A5BB-588925D93CF6}" type="datetimeFigureOut">
              <a:rPr lang="en-US" smtClean="0"/>
              <a:t>1/19/2022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3406126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kdla.ky.gov/records/recretentionschedules/Documents/Local%20Records%20Schedules/PublicSchoolDistrictRecordsRetentionSchedule.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tudentprivacy.ed.gov/sites/default/files/resource_document/file/FERPA%20and%20Coronavirus%20Frequently%20Asked%20Questions.pdf" TargetMode="External"/><Relationship Id="rId2" Type="http://schemas.openxmlformats.org/officeDocument/2006/relationships/hyperlink" Target="https://studentprivacy.ed.gov/sites/default/files/resource_document/file/Blog%20post%209-24-20.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tudentprivacy.ed.gov/sites/default/files/resource_document/file/Blog%20post%209-24-2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tudentprivacy.ed.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studentprivacy.ed.gov/node/161/" TargetMode="External"/><Relationship Id="rId3" Type="http://schemas.openxmlformats.org/officeDocument/2006/relationships/hyperlink" Target="https://studentprivacy.ed.gov/content/personally-identifiable-information-education-records#glossary-node-218" TargetMode="External"/><Relationship Id="rId7" Type="http://schemas.openxmlformats.org/officeDocument/2006/relationships/hyperlink" Target="http://www2.ed.gov/policy/gen/guid/fpco/pdf/ferpareg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tudentprivacy.ed.gov/content/personally-identifiable-information-education-records#glossary-node-227" TargetMode="External"/><Relationship Id="rId5" Type="http://schemas.openxmlformats.org/officeDocument/2006/relationships/hyperlink" Target="https://studentprivacy.ed.gov/content/personally-identifiable-information-education-records#glossary-node-248" TargetMode="External"/><Relationship Id="rId4" Type="http://schemas.openxmlformats.org/officeDocument/2006/relationships/hyperlink" Target="https://studentprivacy.ed.gov/content/personally-identifiable-information-education-records#glossary-node-21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www.cdc.gov/phlp/publications/topic/hipaa.html#:~:text=The%20Health%20Insurance%20Portability%20and,the%20patient's%20consent%20or%20knowled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0D77-CBB7-4AEC-ABB0-D25AC6658AE0}"/>
              </a:ext>
            </a:extLst>
          </p:cNvPr>
          <p:cNvSpPr>
            <a:spLocks noGrp="1"/>
          </p:cNvSpPr>
          <p:nvPr>
            <p:ph type="ctrTitle"/>
          </p:nvPr>
        </p:nvSpPr>
        <p:spPr>
          <a:xfrm>
            <a:off x="1953208" y="954412"/>
            <a:ext cx="9144000" cy="1851850"/>
          </a:xfrm>
        </p:spPr>
        <p:txBody>
          <a:bodyPr>
            <a:normAutofit fontScale="90000"/>
          </a:bodyPr>
          <a:lstStyle/>
          <a:p>
            <a:pPr algn="r"/>
            <a:r>
              <a:rPr lang="en-US" dirty="0"/>
              <a:t>Protecting Student Health Information: HIPAA vs. FERPA</a:t>
            </a:r>
          </a:p>
        </p:txBody>
      </p:sp>
      <p:sp>
        <p:nvSpPr>
          <p:cNvPr id="3" name="Subtitle 2">
            <a:extLst>
              <a:ext uri="{FF2B5EF4-FFF2-40B4-BE49-F238E27FC236}">
                <a16:creationId xmlns:a16="http://schemas.microsoft.com/office/drawing/2014/main" id="{0F4D70E9-D9FB-486C-AB77-19725E6703BB}"/>
              </a:ext>
            </a:extLst>
          </p:cNvPr>
          <p:cNvSpPr>
            <a:spLocks noGrp="1"/>
          </p:cNvSpPr>
          <p:nvPr>
            <p:ph type="subTitle" idx="1"/>
          </p:nvPr>
        </p:nvSpPr>
        <p:spPr>
          <a:xfrm>
            <a:off x="1953208" y="3160180"/>
            <a:ext cx="9144000" cy="2231625"/>
          </a:xfrm>
        </p:spPr>
        <p:txBody>
          <a:bodyPr vert="horz" lIns="91440" tIns="45720" rIns="91440" bIns="45720" rtlCol="0" anchor="t">
            <a:normAutofit lnSpcReduction="10000"/>
          </a:bodyPr>
          <a:lstStyle/>
          <a:p>
            <a:pPr algn="r"/>
            <a:r>
              <a:rPr lang="en-US" dirty="0"/>
              <a:t>Angie McDonald ADN, RN, NASSNC</a:t>
            </a:r>
          </a:p>
          <a:p>
            <a:pPr algn="r"/>
            <a:r>
              <a:rPr lang="en-US" dirty="0"/>
              <a:t>KDE State School Nurse Consultant</a:t>
            </a:r>
          </a:p>
          <a:p>
            <a:pPr algn="r"/>
            <a:r>
              <a:rPr lang="en-US" dirty="0"/>
              <a:t>Michelle Malicote BSN, RN, NASSNC</a:t>
            </a:r>
          </a:p>
          <a:p>
            <a:pPr algn="r"/>
            <a:r>
              <a:rPr lang="en-US" dirty="0"/>
              <a:t>KDPH School Health Branch Manager</a:t>
            </a:r>
          </a:p>
          <a:p>
            <a:pPr algn="r"/>
            <a:r>
              <a:rPr lang="en-US" dirty="0"/>
              <a:t>2022</a:t>
            </a:r>
          </a:p>
          <a:p>
            <a:endParaRPr lang="en-US" dirty="0"/>
          </a:p>
        </p:txBody>
      </p:sp>
    </p:spTree>
    <p:extLst>
      <p:ext uri="{BB962C8B-B14F-4D97-AF65-F5344CB8AC3E}">
        <p14:creationId xmlns:p14="http://schemas.microsoft.com/office/powerpoint/2010/main" val="293663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965D-2408-40F8-8B2B-E5817D54C89F}"/>
              </a:ext>
            </a:extLst>
          </p:cNvPr>
          <p:cNvSpPr>
            <a:spLocks noGrp="1"/>
          </p:cNvSpPr>
          <p:nvPr>
            <p:ph type="title"/>
          </p:nvPr>
        </p:nvSpPr>
        <p:spPr/>
        <p:txBody>
          <a:bodyPr/>
          <a:lstStyle/>
          <a:p>
            <a:r>
              <a:rPr lang="en-US" dirty="0"/>
              <a:t>Contents of Cumulative Health Record:</a:t>
            </a:r>
          </a:p>
        </p:txBody>
      </p:sp>
      <p:sp>
        <p:nvSpPr>
          <p:cNvPr id="3" name="Content Placeholder 2">
            <a:extLst>
              <a:ext uri="{FF2B5EF4-FFF2-40B4-BE49-F238E27FC236}">
                <a16:creationId xmlns:a16="http://schemas.microsoft.com/office/drawing/2014/main" id="{6E296DCC-2E7C-420C-9113-F96BCB360421}"/>
              </a:ext>
            </a:extLst>
          </p:cNvPr>
          <p:cNvSpPr>
            <a:spLocks noGrp="1"/>
          </p:cNvSpPr>
          <p:nvPr>
            <p:ph idx="1"/>
          </p:nvPr>
        </p:nvSpPr>
        <p:spPr/>
        <p:txBody>
          <a:bodyPr/>
          <a:lstStyle/>
          <a:p>
            <a:pPr marL="0" indent="0">
              <a:buNone/>
            </a:pPr>
            <a:r>
              <a:rPr lang="en-US" dirty="0"/>
              <a:t>Required school forms</a:t>
            </a:r>
          </a:p>
          <a:p>
            <a:pPr marL="914400" lvl="1" indent="-514350">
              <a:buFont typeface="+mj-lt"/>
              <a:buAutoNum type="arabicPeriod"/>
            </a:pPr>
            <a:r>
              <a:rPr lang="en-US" dirty="0"/>
              <a:t>Preventative health exams (school physicals)</a:t>
            </a:r>
          </a:p>
          <a:p>
            <a:pPr marL="914400" lvl="1" indent="-514350">
              <a:buFont typeface="+mj-lt"/>
              <a:buAutoNum type="arabicPeriod"/>
            </a:pPr>
            <a:r>
              <a:rPr lang="en-US" dirty="0"/>
              <a:t>Immunization Certificates</a:t>
            </a:r>
          </a:p>
          <a:p>
            <a:pPr marL="914400" lvl="1" indent="-514350">
              <a:buFont typeface="+mj-lt"/>
              <a:buAutoNum type="arabicPeriod"/>
            </a:pPr>
            <a:r>
              <a:rPr lang="en-US" dirty="0"/>
              <a:t>Dental exam/screening</a:t>
            </a:r>
          </a:p>
          <a:p>
            <a:pPr marL="914400" lvl="1" indent="-514350">
              <a:buFont typeface="+mj-lt"/>
              <a:buAutoNum type="arabicPeriod"/>
            </a:pPr>
            <a:r>
              <a:rPr lang="en-US" dirty="0"/>
              <a:t>Vision exam</a:t>
            </a:r>
          </a:p>
          <a:p>
            <a:pPr marL="914400" lvl="1" indent="-514350">
              <a:buFont typeface="+mj-lt"/>
              <a:buAutoNum type="arabicPeriod"/>
            </a:pPr>
            <a:r>
              <a:rPr lang="en-US" dirty="0"/>
              <a:t>Results of health prevention screenings</a:t>
            </a:r>
          </a:p>
          <a:p>
            <a:pPr marL="1257300" lvl="2" indent="-457200">
              <a:buFont typeface="Wingdings" panose="05000000000000000000" pitchFamily="2" charset="2"/>
              <a:buChar char="ü"/>
            </a:pPr>
            <a:r>
              <a:rPr lang="en-US" dirty="0"/>
              <a:t>Vision (Required)</a:t>
            </a:r>
          </a:p>
          <a:p>
            <a:pPr marL="1257300" lvl="2" indent="-457200">
              <a:buFont typeface="Wingdings" panose="05000000000000000000" pitchFamily="2" charset="2"/>
              <a:buChar char="ü"/>
            </a:pPr>
            <a:r>
              <a:rPr lang="en-US" dirty="0"/>
              <a:t>Hearing (Required)</a:t>
            </a:r>
          </a:p>
          <a:p>
            <a:pPr marL="1257300" lvl="2" indent="-457200">
              <a:buFont typeface="Wingdings" panose="05000000000000000000" pitchFamily="2" charset="2"/>
              <a:buChar char="ü"/>
            </a:pPr>
            <a:r>
              <a:rPr lang="en-US" dirty="0"/>
              <a:t>Body Mass Index (Optional)</a:t>
            </a:r>
          </a:p>
          <a:p>
            <a:endParaRPr lang="en-US" dirty="0"/>
          </a:p>
        </p:txBody>
      </p:sp>
      <p:pic>
        <p:nvPicPr>
          <p:cNvPr id="5" name="Picture 4" descr="&quot; &quot;">
            <a:extLst>
              <a:ext uri="{FF2B5EF4-FFF2-40B4-BE49-F238E27FC236}">
                <a16:creationId xmlns:a16="http://schemas.microsoft.com/office/drawing/2014/main" id="{8A2D3329-76F2-4D39-A8AF-F435EC0A13DB}"/>
              </a:ext>
              <a:ext uri="{C183D7F6-B498-43B3-948B-1728B52AA6E4}">
                <adec:decorative xmlns:adec="http://schemas.microsoft.com/office/drawing/2017/decorative" val="1"/>
              </a:ext>
            </a:extLst>
          </p:cNvPr>
          <p:cNvPicPr>
            <a:picLocks noChangeAspect="1"/>
          </p:cNvPicPr>
          <p:nvPr/>
        </p:nvPicPr>
        <p:blipFill rotWithShape="1">
          <a:blip r:embed="rId3"/>
          <a:srcRect l="8042" t="23905" r="62862" b="7076"/>
          <a:stretch/>
        </p:blipFill>
        <p:spPr>
          <a:xfrm>
            <a:off x="7689773" y="2511845"/>
            <a:ext cx="3547432" cy="2688117"/>
          </a:xfrm>
          <a:prstGeom prst="rect">
            <a:avLst/>
          </a:prstGeom>
          <a:ln w="28575">
            <a:solidFill>
              <a:schemeClr val="tx1"/>
            </a:solidFill>
          </a:ln>
        </p:spPr>
      </p:pic>
    </p:spTree>
    <p:extLst>
      <p:ext uri="{BB962C8B-B14F-4D97-AF65-F5344CB8AC3E}">
        <p14:creationId xmlns:p14="http://schemas.microsoft.com/office/powerpoint/2010/main" val="235642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1437-E575-48F4-9B69-E5FABB8E17FA}"/>
              </a:ext>
            </a:extLst>
          </p:cNvPr>
          <p:cNvSpPr>
            <a:spLocks noGrp="1"/>
          </p:cNvSpPr>
          <p:nvPr>
            <p:ph type="title"/>
          </p:nvPr>
        </p:nvSpPr>
        <p:spPr>
          <a:xfrm>
            <a:off x="838200" y="365125"/>
            <a:ext cx="10809156" cy="1325563"/>
          </a:xfrm>
        </p:spPr>
        <p:txBody>
          <a:bodyPr/>
          <a:lstStyle/>
          <a:p>
            <a:r>
              <a:rPr lang="en-US" dirty="0"/>
              <a:t>Contents of Cumulative Health Records (Cont.):</a:t>
            </a:r>
          </a:p>
        </p:txBody>
      </p:sp>
      <p:sp>
        <p:nvSpPr>
          <p:cNvPr id="3" name="Content Placeholder 2">
            <a:extLst>
              <a:ext uri="{FF2B5EF4-FFF2-40B4-BE49-F238E27FC236}">
                <a16:creationId xmlns:a16="http://schemas.microsoft.com/office/drawing/2014/main" id="{049D5542-7F2B-4E62-9C43-BAAB07941A0B}"/>
              </a:ext>
            </a:extLst>
          </p:cNvPr>
          <p:cNvSpPr>
            <a:spLocks noGrp="1"/>
          </p:cNvSpPr>
          <p:nvPr>
            <p:ph sz="half" idx="1"/>
          </p:nvPr>
        </p:nvSpPr>
        <p:spPr>
          <a:xfrm>
            <a:off x="838200" y="1825625"/>
            <a:ext cx="5181600" cy="3797409"/>
          </a:xfrm>
        </p:spPr>
        <p:txBody>
          <a:bodyPr>
            <a:normAutofit fontScale="92500"/>
          </a:bodyPr>
          <a:lstStyle/>
          <a:p>
            <a:pPr marL="971550" lvl="1" indent="-514350">
              <a:buFont typeface="+mj-lt"/>
              <a:buAutoNum type="arabicPeriod" startAt="6"/>
            </a:pPr>
            <a:r>
              <a:rPr lang="en-US" dirty="0"/>
              <a:t>Health office visits – if not electronically maintained in IC</a:t>
            </a:r>
          </a:p>
          <a:p>
            <a:pPr marL="971550" lvl="1" indent="-514350">
              <a:buFont typeface="+mj-lt"/>
              <a:buAutoNum type="arabicPeriod" startAt="6"/>
            </a:pPr>
            <a:r>
              <a:rPr lang="en-US" dirty="0"/>
              <a:t>Parental consent for health services</a:t>
            </a:r>
          </a:p>
          <a:p>
            <a:pPr marL="971550" lvl="1" indent="-514350">
              <a:buFont typeface="+mj-lt"/>
              <a:buAutoNum type="arabicPeriod" startAt="6"/>
            </a:pPr>
            <a:r>
              <a:rPr lang="en-US" dirty="0"/>
              <a:t>Communication (written or phone) with parent or health care provider</a:t>
            </a:r>
          </a:p>
          <a:p>
            <a:pPr marL="971550" lvl="1" indent="-514350">
              <a:buFont typeface="+mj-lt"/>
              <a:buAutoNum type="arabicPeriod" startAt="6"/>
            </a:pPr>
            <a:r>
              <a:rPr lang="en-US" dirty="0"/>
              <a:t>Retain for 6 years after student leaves the district, then destroy. </a:t>
            </a:r>
          </a:p>
          <a:p>
            <a:pPr marL="457200" lvl="1" indent="0">
              <a:buNone/>
            </a:pPr>
            <a:r>
              <a:rPr lang="en-US" dirty="0">
                <a:hlinkClick r:id="rId2"/>
              </a:rPr>
              <a:t>KY Record Retention Schedule 2019</a:t>
            </a:r>
            <a:r>
              <a:rPr lang="en-US" dirty="0"/>
              <a:t> page 116</a:t>
            </a:r>
          </a:p>
          <a:p>
            <a:pPr marL="971550" lvl="1" indent="-514350">
              <a:buFont typeface="+mj-lt"/>
              <a:buAutoNum type="arabicPeriod" startAt="6"/>
            </a:pPr>
            <a:endParaRPr lang="en-US" dirty="0"/>
          </a:p>
          <a:p>
            <a:pPr marL="971550" lvl="1" indent="-514350">
              <a:buFont typeface="+mj-lt"/>
              <a:buAutoNum type="arabicPeriod" startAt="6"/>
            </a:pPr>
            <a:endParaRPr lang="en-US" dirty="0"/>
          </a:p>
          <a:p>
            <a:pPr marL="0" indent="0">
              <a:buNone/>
            </a:pPr>
            <a:endParaRPr lang="en-US" dirty="0"/>
          </a:p>
        </p:txBody>
      </p:sp>
      <p:pic>
        <p:nvPicPr>
          <p:cNvPr id="5" name="Picture 4" descr="&quot; &quot;">
            <a:extLst>
              <a:ext uri="{FF2B5EF4-FFF2-40B4-BE49-F238E27FC236}">
                <a16:creationId xmlns:a16="http://schemas.microsoft.com/office/drawing/2014/main" id="{A47B34E5-173D-4D0E-B2D4-D3F09F1960CA}"/>
              </a:ext>
              <a:ext uri="{C183D7F6-B498-43B3-948B-1728B52AA6E4}">
                <adec:decorative xmlns:adec="http://schemas.microsoft.com/office/drawing/2017/decorative" val="1"/>
              </a:ext>
            </a:extLst>
          </p:cNvPr>
          <p:cNvPicPr>
            <a:picLocks noChangeAspect="1"/>
          </p:cNvPicPr>
          <p:nvPr/>
        </p:nvPicPr>
        <p:blipFill rotWithShape="1">
          <a:blip r:embed="rId3"/>
          <a:srcRect l="13017" t="24564" r="58448" b="8778"/>
          <a:stretch/>
        </p:blipFill>
        <p:spPr>
          <a:xfrm>
            <a:off x="7031421" y="1825625"/>
            <a:ext cx="3478924" cy="2596055"/>
          </a:xfrm>
          <a:prstGeom prst="rect">
            <a:avLst/>
          </a:prstGeom>
        </p:spPr>
      </p:pic>
    </p:spTree>
    <p:extLst>
      <p:ext uri="{BB962C8B-B14F-4D97-AF65-F5344CB8AC3E}">
        <p14:creationId xmlns:p14="http://schemas.microsoft.com/office/powerpoint/2010/main" val="400684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FE68-7D0A-4549-BA6A-343864AA1F7D}"/>
              </a:ext>
            </a:extLst>
          </p:cNvPr>
          <p:cNvSpPr>
            <a:spLocks noGrp="1"/>
          </p:cNvSpPr>
          <p:nvPr>
            <p:ph type="title"/>
          </p:nvPr>
        </p:nvSpPr>
        <p:spPr>
          <a:xfrm>
            <a:off x="839788" y="457200"/>
            <a:ext cx="6040697" cy="1761344"/>
          </a:xfrm>
        </p:spPr>
        <p:txBody>
          <a:bodyPr anchor="b">
            <a:noAutofit/>
          </a:bodyPr>
          <a:lstStyle/>
          <a:p>
            <a:r>
              <a:rPr lang="en-US" sz="4400" dirty="0"/>
              <a:t>What Should Not be Included in Health Records?</a:t>
            </a:r>
          </a:p>
        </p:txBody>
      </p:sp>
      <p:sp>
        <p:nvSpPr>
          <p:cNvPr id="3" name="Content Placeholder 2">
            <a:extLst>
              <a:ext uri="{FF2B5EF4-FFF2-40B4-BE49-F238E27FC236}">
                <a16:creationId xmlns:a16="http://schemas.microsoft.com/office/drawing/2014/main" id="{DF17E7B6-95F6-422E-981B-F6278198EE23}"/>
              </a:ext>
            </a:extLst>
          </p:cNvPr>
          <p:cNvSpPr>
            <a:spLocks noGrp="1"/>
          </p:cNvSpPr>
          <p:nvPr>
            <p:ph type="body" sz="half" idx="2"/>
          </p:nvPr>
        </p:nvSpPr>
        <p:spPr>
          <a:xfrm>
            <a:off x="839788" y="2368446"/>
            <a:ext cx="4670675" cy="3500542"/>
          </a:xfrm>
        </p:spPr>
        <p:txBody>
          <a:bodyPr>
            <a:normAutofit/>
          </a:bodyPr>
          <a:lstStyle/>
          <a:p>
            <a:pPr marL="571500" indent="-571500">
              <a:buFont typeface="Wingdings" panose="05000000000000000000" pitchFamily="2" charset="2"/>
              <a:buChar char="ü"/>
            </a:pPr>
            <a:r>
              <a:rPr lang="en-US" sz="3600" dirty="0"/>
              <a:t>Educational Records</a:t>
            </a:r>
          </a:p>
          <a:p>
            <a:pPr marL="571500" indent="-571500">
              <a:buFont typeface="Wingdings" panose="05000000000000000000" pitchFamily="2" charset="2"/>
              <a:buChar char="ü"/>
            </a:pPr>
            <a:r>
              <a:rPr lang="en-US" sz="3600" dirty="0"/>
              <a:t>Nurse’s personal notes (used only as a personal memory aid)</a:t>
            </a:r>
          </a:p>
          <a:p>
            <a:endParaRPr lang="en-US" dirty="0"/>
          </a:p>
        </p:txBody>
      </p:sp>
      <p:sp>
        <p:nvSpPr>
          <p:cNvPr id="5" name="Rectangle 4" descr="&quot; :">
            <a:extLst>
              <a:ext uri="{FF2B5EF4-FFF2-40B4-BE49-F238E27FC236}">
                <a16:creationId xmlns:a16="http://schemas.microsoft.com/office/drawing/2014/main" id="{0DA156B9-D7EA-4ECD-871C-922D9F5CC62E}"/>
              </a:ext>
              <a:ext uri="{C183D7F6-B498-43B3-948B-1728B52AA6E4}">
                <adec:decorative xmlns:adec="http://schemas.microsoft.com/office/drawing/2017/decorative" val="1"/>
              </a:ext>
            </a:extLst>
          </p:cNvPr>
          <p:cNvSpPr/>
          <p:nvPr/>
        </p:nvSpPr>
        <p:spPr>
          <a:xfrm>
            <a:off x="7101840" y="1390332"/>
            <a:ext cx="3830637" cy="26873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C6C37A-5303-4BE5-AD7F-D3F7791AC839}"/>
              </a:ext>
              <a:ext uri="{C183D7F6-B498-43B3-948B-1728B52AA6E4}">
                <adec:decorative xmlns:adec="http://schemas.microsoft.com/office/drawing/2017/decorative" val="1"/>
              </a:ext>
            </a:extLst>
          </p:cNvPr>
          <p:cNvSpPr txBox="1"/>
          <p:nvPr/>
        </p:nvSpPr>
        <p:spPr>
          <a:xfrm>
            <a:off x="7770937" y="1918384"/>
            <a:ext cx="2492442" cy="1631216"/>
          </a:xfrm>
          <a:prstGeom prst="rect">
            <a:avLst/>
          </a:prstGeom>
          <a:noFill/>
        </p:spPr>
        <p:txBody>
          <a:bodyPr wrap="square" rtlCol="0">
            <a:spAutoFit/>
          </a:bodyPr>
          <a:lstStyle/>
          <a:p>
            <a:pPr algn="ctr"/>
            <a:r>
              <a:rPr lang="en-US" sz="5000" dirty="0">
                <a:latin typeface="Bradley Hand ITC" panose="03070402050302030203" pitchFamily="66" charset="0"/>
              </a:rPr>
              <a:t>Nurse’s </a:t>
            </a:r>
          </a:p>
          <a:p>
            <a:pPr algn="ctr"/>
            <a:r>
              <a:rPr lang="en-US" sz="5000" dirty="0">
                <a:latin typeface="Bradley Hand ITC" panose="03070402050302030203" pitchFamily="66" charset="0"/>
              </a:rPr>
              <a:t>Notes</a:t>
            </a:r>
          </a:p>
        </p:txBody>
      </p:sp>
    </p:spTree>
    <p:extLst>
      <p:ext uri="{BB962C8B-B14F-4D97-AF65-F5344CB8AC3E}">
        <p14:creationId xmlns:p14="http://schemas.microsoft.com/office/powerpoint/2010/main" val="315257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30A5-9A05-4383-8AE8-AF4243A6F8B9}"/>
              </a:ext>
            </a:extLst>
          </p:cNvPr>
          <p:cNvSpPr>
            <a:spLocks noGrp="1"/>
          </p:cNvSpPr>
          <p:nvPr>
            <p:ph type="title"/>
          </p:nvPr>
        </p:nvSpPr>
        <p:spPr>
          <a:xfrm>
            <a:off x="831850" y="1709739"/>
            <a:ext cx="10515600" cy="1877438"/>
          </a:xfrm>
        </p:spPr>
        <p:txBody>
          <a:bodyPr anchor="b">
            <a:normAutofit/>
          </a:bodyPr>
          <a:lstStyle/>
          <a:p>
            <a:r>
              <a:rPr lang="en-US" dirty="0"/>
              <a:t>Things to Remember:</a:t>
            </a:r>
          </a:p>
        </p:txBody>
      </p:sp>
      <p:sp>
        <p:nvSpPr>
          <p:cNvPr id="3" name="Content Placeholder 2">
            <a:extLst>
              <a:ext uri="{FF2B5EF4-FFF2-40B4-BE49-F238E27FC236}">
                <a16:creationId xmlns:a16="http://schemas.microsoft.com/office/drawing/2014/main" id="{BB20521D-F2BF-4848-ABBB-EEE49F6488F0}"/>
              </a:ext>
            </a:extLst>
          </p:cNvPr>
          <p:cNvSpPr>
            <a:spLocks noGrp="1"/>
          </p:cNvSpPr>
          <p:nvPr>
            <p:ph type="body" idx="1"/>
          </p:nvPr>
        </p:nvSpPr>
        <p:spPr>
          <a:xfrm>
            <a:off x="831850" y="4000883"/>
            <a:ext cx="10515600" cy="2324965"/>
          </a:xfrm>
        </p:spPr>
        <p:txBody>
          <a:bodyPr>
            <a:normAutofit/>
          </a:bodyPr>
          <a:lstStyle/>
          <a:p>
            <a:pPr marL="342900" indent="-342900">
              <a:spcBef>
                <a:spcPts val="1800"/>
              </a:spcBef>
              <a:buFont typeface="Wingdings" panose="05000000000000000000" pitchFamily="2" charset="2"/>
              <a:buChar char="ü"/>
            </a:pPr>
            <a:r>
              <a:rPr lang="en-US" dirty="0">
                <a:solidFill>
                  <a:schemeClr val="tx1"/>
                </a:solidFill>
              </a:rPr>
              <a:t>Student visit should be recorded into individual student record</a:t>
            </a:r>
          </a:p>
          <a:p>
            <a:pPr marL="342900" indent="-342900">
              <a:spcBef>
                <a:spcPts val="1800"/>
              </a:spcBef>
              <a:buFont typeface="Wingdings" panose="05000000000000000000" pitchFamily="2" charset="2"/>
              <a:buChar char="ü"/>
            </a:pPr>
            <a:r>
              <a:rPr lang="en-US" dirty="0">
                <a:solidFill>
                  <a:schemeClr val="tx1"/>
                </a:solidFill>
              </a:rPr>
              <a:t>Daily logs should not be kept</a:t>
            </a:r>
          </a:p>
          <a:p>
            <a:pPr marL="342900" indent="-342900">
              <a:spcBef>
                <a:spcPts val="1800"/>
              </a:spcBef>
              <a:buFont typeface="Wingdings" panose="05000000000000000000" pitchFamily="2" charset="2"/>
              <a:buChar char="ü"/>
            </a:pPr>
            <a:r>
              <a:rPr lang="en-US" dirty="0">
                <a:solidFill>
                  <a:schemeClr val="tx1"/>
                </a:solidFill>
              </a:rPr>
              <a:t>When day is over, student paperwork/forms should be stored in a secured, locked location</a:t>
            </a:r>
          </a:p>
          <a:p>
            <a:pPr marL="0" indent="0">
              <a:buNone/>
            </a:pPr>
            <a:endParaRPr lang="en-US" sz="2000" dirty="0"/>
          </a:p>
        </p:txBody>
      </p:sp>
    </p:spTree>
    <p:extLst>
      <p:ext uri="{BB962C8B-B14F-4D97-AF65-F5344CB8AC3E}">
        <p14:creationId xmlns:p14="http://schemas.microsoft.com/office/powerpoint/2010/main" val="407777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58DA-3DD7-489A-977B-3412F03BA12E}"/>
              </a:ext>
            </a:extLst>
          </p:cNvPr>
          <p:cNvSpPr>
            <a:spLocks noGrp="1"/>
          </p:cNvSpPr>
          <p:nvPr>
            <p:ph type="title"/>
          </p:nvPr>
        </p:nvSpPr>
        <p:spPr/>
        <p:txBody>
          <a:bodyPr>
            <a:normAutofit fontScale="90000"/>
          </a:bodyPr>
          <a:lstStyle/>
          <a:p>
            <a:r>
              <a:rPr lang="en-US" dirty="0"/>
              <a:t>May Schools Disclose Information about Cases of COVID-19? </a:t>
            </a:r>
            <a:br>
              <a:rPr lang="en-US" dirty="0"/>
            </a:br>
            <a:endParaRPr lang="en-US" dirty="0"/>
          </a:p>
        </p:txBody>
      </p:sp>
      <p:sp>
        <p:nvSpPr>
          <p:cNvPr id="3" name="Content Placeholder 2">
            <a:extLst>
              <a:ext uri="{FF2B5EF4-FFF2-40B4-BE49-F238E27FC236}">
                <a16:creationId xmlns:a16="http://schemas.microsoft.com/office/drawing/2014/main" id="{A2E61E36-8151-4038-B5D1-14FA0C6D6FAB}"/>
              </a:ext>
            </a:extLst>
          </p:cNvPr>
          <p:cNvSpPr>
            <a:spLocks noGrp="1"/>
          </p:cNvSpPr>
          <p:nvPr>
            <p:ph idx="1"/>
          </p:nvPr>
        </p:nvSpPr>
        <p:spPr>
          <a:xfrm>
            <a:off x="838200" y="1499017"/>
            <a:ext cx="10515600" cy="4292184"/>
          </a:xfrm>
        </p:spPr>
        <p:txBody>
          <a:bodyPr>
            <a:normAutofit fontScale="92500" lnSpcReduction="10000"/>
          </a:bodyPr>
          <a:lstStyle/>
          <a:p>
            <a:r>
              <a:rPr lang="en-US" dirty="0"/>
              <a:t>Sept, 24, 2020 - By: Kevin Herms, Director of the Student Privacy Policy Office </a:t>
            </a:r>
            <a:r>
              <a:rPr lang="en-US" dirty="0">
                <a:hlinkClick r:id="rId2"/>
              </a:rPr>
              <a:t>USDE Questions and Answers</a:t>
            </a:r>
            <a:endParaRPr lang="en-US" dirty="0"/>
          </a:p>
          <a:p>
            <a:r>
              <a:rPr lang="en-US" dirty="0"/>
              <a:t>Schools across the nation are working hard to keep students, teachers, and staff safe during the COVID19 pandemic. However, many schools are wondering whether the Family Educational Rights and Privacy Act (FERPA) allows them to disclose information about cases of COVID-19 to the community</a:t>
            </a:r>
          </a:p>
          <a:p>
            <a:r>
              <a:rPr lang="en-US" dirty="0"/>
              <a:t>The Student Privacy Policy Office provided answers to these questions in our </a:t>
            </a:r>
            <a:r>
              <a:rPr lang="en-US" dirty="0">
                <a:hlinkClick r:id="rId3"/>
              </a:rPr>
              <a:t>March 2020 guidance</a:t>
            </a:r>
            <a:endParaRPr lang="en-US" dirty="0"/>
          </a:p>
          <a:p>
            <a:r>
              <a:rPr lang="en-US" dirty="0"/>
              <a:t>Subsequent to issuing the guidance, we have seen reports that states, cities, school districts and schools are continuing to face questions about disclosing COVID-19 cases </a:t>
            </a:r>
          </a:p>
        </p:txBody>
      </p:sp>
    </p:spTree>
    <p:extLst>
      <p:ext uri="{BB962C8B-B14F-4D97-AF65-F5344CB8AC3E}">
        <p14:creationId xmlns:p14="http://schemas.microsoft.com/office/powerpoint/2010/main" val="328115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4423-A696-4FC3-8E71-73FD9D2C74DF}"/>
              </a:ext>
            </a:extLst>
          </p:cNvPr>
          <p:cNvSpPr>
            <a:spLocks noGrp="1"/>
          </p:cNvSpPr>
          <p:nvPr>
            <p:ph type="title"/>
          </p:nvPr>
        </p:nvSpPr>
        <p:spPr>
          <a:xfrm>
            <a:off x="838200" y="365125"/>
            <a:ext cx="10515600" cy="1478665"/>
          </a:xfrm>
        </p:spPr>
        <p:txBody>
          <a:bodyPr>
            <a:noAutofit/>
          </a:bodyPr>
          <a:lstStyle/>
          <a:p>
            <a:r>
              <a:rPr lang="en-US" sz="3600" dirty="0"/>
              <a:t>May a school disclose the number of students who have COVID-19 to parents and students in the school community without prior written consent?</a:t>
            </a:r>
          </a:p>
        </p:txBody>
      </p:sp>
      <p:sp>
        <p:nvSpPr>
          <p:cNvPr id="3" name="Content Placeholder 2">
            <a:extLst>
              <a:ext uri="{FF2B5EF4-FFF2-40B4-BE49-F238E27FC236}">
                <a16:creationId xmlns:a16="http://schemas.microsoft.com/office/drawing/2014/main" id="{4A0B3172-1015-49DE-8089-8BE965F2A67D}"/>
              </a:ext>
            </a:extLst>
          </p:cNvPr>
          <p:cNvSpPr>
            <a:spLocks noGrp="1"/>
          </p:cNvSpPr>
          <p:nvPr>
            <p:ph idx="1"/>
          </p:nvPr>
        </p:nvSpPr>
        <p:spPr>
          <a:xfrm>
            <a:off x="838200" y="1975525"/>
            <a:ext cx="10515600" cy="4049658"/>
          </a:xfrm>
        </p:spPr>
        <p:txBody>
          <a:bodyPr>
            <a:normAutofit lnSpcReduction="10000"/>
          </a:bodyPr>
          <a:lstStyle/>
          <a:p>
            <a:r>
              <a:rPr lang="en-US" dirty="0"/>
              <a:t>Yes, provided that the information the school shares with parents and students </a:t>
            </a:r>
            <a:r>
              <a:rPr lang="en-US" b="1" u="sng" dirty="0"/>
              <a:t>does not allow for any individual student to be identified</a:t>
            </a:r>
            <a:r>
              <a:rPr lang="en-US" dirty="0"/>
              <a:t>. If a school discloses information about students in a non-identifiable form, then prior written consent from the parent or student (depending on the age of the student) is not needed under FERPA </a:t>
            </a:r>
          </a:p>
          <a:p>
            <a:r>
              <a:rPr lang="en-US" dirty="0"/>
              <a:t>When determining what information may be shared without consent, the school must consider other reasonably available information that could potentially enable nonidentifiable information to become identifiable</a:t>
            </a:r>
          </a:p>
        </p:txBody>
      </p:sp>
    </p:spTree>
    <p:extLst>
      <p:ext uri="{BB962C8B-B14F-4D97-AF65-F5344CB8AC3E}">
        <p14:creationId xmlns:p14="http://schemas.microsoft.com/office/powerpoint/2010/main" val="168420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C278-B1AF-4D3A-B1E9-521F5F259F01}"/>
              </a:ext>
            </a:extLst>
          </p:cNvPr>
          <p:cNvSpPr>
            <a:spLocks noGrp="1"/>
          </p:cNvSpPr>
          <p:nvPr>
            <p:ph type="title"/>
          </p:nvPr>
        </p:nvSpPr>
        <p:spPr/>
        <p:txBody>
          <a:bodyPr/>
          <a:lstStyle/>
          <a:p>
            <a:r>
              <a:rPr lang="en-US" dirty="0"/>
              <a:t>For example:</a:t>
            </a:r>
          </a:p>
        </p:txBody>
      </p:sp>
      <p:sp>
        <p:nvSpPr>
          <p:cNvPr id="3" name="Content Placeholder 2">
            <a:extLst>
              <a:ext uri="{FF2B5EF4-FFF2-40B4-BE49-F238E27FC236}">
                <a16:creationId xmlns:a16="http://schemas.microsoft.com/office/drawing/2014/main" id="{D11E7F4F-76C9-43D7-8B69-F1BA70191C45}"/>
              </a:ext>
            </a:extLst>
          </p:cNvPr>
          <p:cNvSpPr>
            <a:spLocks noGrp="1"/>
          </p:cNvSpPr>
          <p:nvPr>
            <p:ph idx="1"/>
          </p:nvPr>
        </p:nvSpPr>
        <p:spPr>
          <a:xfrm>
            <a:off x="838200" y="1381085"/>
            <a:ext cx="10515600" cy="4351338"/>
          </a:xfrm>
        </p:spPr>
        <p:txBody>
          <a:bodyPr/>
          <a:lstStyle/>
          <a:p>
            <a:r>
              <a:rPr lang="en-US" dirty="0"/>
              <a:t>A school generally could release the fact that five students are absent due to COVID-19 without disclosing the students’ identities</a:t>
            </a:r>
          </a:p>
          <a:p>
            <a:r>
              <a:rPr lang="en-US" dirty="0"/>
              <a:t>This would be allowed under FERPA if there are a sufficient number of other students who attend the school and other students at the school are absent for other reasons</a:t>
            </a:r>
          </a:p>
          <a:p>
            <a:r>
              <a:rPr lang="en-US" dirty="0"/>
              <a:t>However, we caution schools to ensure that in releasing such facts, they do so in a way that does not reveal information that, alone or in combination with other information, would allow a person in the school community to identify the students who are absent due to COVID-19</a:t>
            </a:r>
          </a:p>
        </p:txBody>
      </p:sp>
    </p:spTree>
    <p:extLst>
      <p:ext uri="{BB962C8B-B14F-4D97-AF65-F5344CB8AC3E}">
        <p14:creationId xmlns:p14="http://schemas.microsoft.com/office/powerpoint/2010/main" val="376908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CAC1-7452-45D4-B54E-CBE9E4E9063A}"/>
              </a:ext>
            </a:extLst>
          </p:cNvPr>
          <p:cNvSpPr>
            <a:spLocks noGrp="1"/>
          </p:cNvSpPr>
          <p:nvPr>
            <p:ph type="title"/>
          </p:nvPr>
        </p:nvSpPr>
        <p:spPr>
          <a:xfrm>
            <a:off x="838200" y="809469"/>
            <a:ext cx="10515600" cy="956195"/>
          </a:xfrm>
        </p:spPr>
        <p:txBody>
          <a:bodyPr>
            <a:normAutofit fontScale="90000"/>
          </a:bodyPr>
          <a:lstStyle/>
          <a:p>
            <a:r>
              <a:rPr lang="en-US" sz="3600" dirty="0"/>
              <a:t>May a school disclose the number of students who have COVID-19 in order to provide general health data to the public (including the media) without prior written consent?</a:t>
            </a:r>
            <a:br>
              <a:rPr lang="en-US" dirty="0"/>
            </a:br>
            <a:endParaRPr lang="en-US" dirty="0"/>
          </a:p>
        </p:txBody>
      </p:sp>
      <p:sp>
        <p:nvSpPr>
          <p:cNvPr id="3" name="Content Placeholder 2">
            <a:extLst>
              <a:ext uri="{FF2B5EF4-FFF2-40B4-BE49-F238E27FC236}">
                <a16:creationId xmlns:a16="http://schemas.microsoft.com/office/drawing/2014/main" id="{19F08F1E-BA26-4EDA-9B16-5834490871DF}"/>
              </a:ext>
            </a:extLst>
          </p:cNvPr>
          <p:cNvSpPr>
            <a:spLocks noGrp="1"/>
          </p:cNvSpPr>
          <p:nvPr>
            <p:ph idx="1"/>
          </p:nvPr>
        </p:nvSpPr>
        <p:spPr/>
        <p:txBody>
          <a:bodyPr/>
          <a:lstStyle/>
          <a:p>
            <a:r>
              <a:rPr lang="en-US" dirty="0"/>
              <a:t>Yes, provided that the information the school shares does not allow for any individual student to be identified. Similar to sharing information with the school community, if a school discloses information about students in a non-identifiable form, then consent is not needed under FERPA</a:t>
            </a:r>
          </a:p>
          <a:p>
            <a:r>
              <a:rPr lang="en-US" dirty="0"/>
              <a:t>As discussed above, when a school determines what information may be shared without prior written consent, the school must take into account other reasonably available information that might allow non-identifiable information to become identifiable</a:t>
            </a:r>
          </a:p>
        </p:txBody>
      </p:sp>
    </p:spTree>
    <p:extLst>
      <p:ext uri="{BB962C8B-B14F-4D97-AF65-F5344CB8AC3E}">
        <p14:creationId xmlns:p14="http://schemas.microsoft.com/office/powerpoint/2010/main" val="210474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77C1-DC22-4757-BA9A-066A4B245E94}"/>
              </a:ext>
            </a:extLst>
          </p:cNvPr>
          <p:cNvSpPr>
            <a:spLocks noGrp="1"/>
          </p:cNvSpPr>
          <p:nvPr>
            <p:ph type="title"/>
          </p:nvPr>
        </p:nvSpPr>
        <p:spPr/>
        <p:txBody>
          <a:bodyPr>
            <a:normAutofit fontScale="90000"/>
          </a:bodyPr>
          <a:lstStyle/>
          <a:p>
            <a:r>
              <a:rPr lang="en-US" dirty="0"/>
              <a:t>May a school identify a particular teacher or other school official as having COVID-19?</a:t>
            </a:r>
            <a:br>
              <a:rPr lang="en-US" dirty="0"/>
            </a:br>
            <a:endParaRPr lang="en-US" dirty="0"/>
          </a:p>
        </p:txBody>
      </p:sp>
      <p:sp>
        <p:nvSpPr>
          <p:cNvPr id="3" name="Content Placeholder 2">
            <a:extLst>
              <a:ext uri="{FF2B5EF4-FFF2-40B4-BE49-F238E27FC236}">
                <a16:creationId xmlns:a16="http://schemas.microsoft.com/office/drawing/2014/main" id="{9D493DF0-3275-4E7F-8B4B-38D1D83DBC9E}"/>
              </a:ext>
            </a:extLst>
          </p:cNvPr>
          <p:cNvSpPr>
            <a:spLocks noGrp="1"/>
          </p:cNvSpPr>
          <p:nvPr>
            <p:ph idx="1"/>
          </p:nvPr>
        </p:nvSpPr>
        <p:spPr>
          <a:xfrm>
            <a:off x="838200" y="1424066"/>
            <a:ext cx="10515600" cy="4529377"/>
          </a:xfrm>
        </p:spPr>
        <p:txBody>
          <a:bodyPr/>
          <a:lstStyle/>
          <a:p>
            <a:r>
              <a:rPr lang="en-US" dirty="0"/>
              <a:t>Nothing in FERPA prevents a school from telling parents, students, or the public that a specific teacher or other school official has COVID-19. This is because FERPA applies to students’ education records, not records on school officials</a:t>
            </a:r>
          </a:p>
          <a:p>
            <a:r>
              <a:rPr lang="en-US" dirty="0"/>
              <a:t>However, there may be state laws or other considerations that apply in these situations. Schools may also want to consult with public health officials and their district legal counsel on these matters</a:t>
            </a:r>
          </a:p>
          <a:p>
            <a:r>
              <a:rPr lang="en-US" dirty="0">
                <a:hlinkClick r:id="rId3"/>
              </a:rPr>
              <a:t>US Department of Education, May Schools Disclose Information About Cases of Covid-19</a:t>
            </a:r>
            <a:endParaRPr lang="en-US" dirty="0"/>
          </a:p>
        </p:txBody>
      </p:sp>
    </p:spTree>
    <p:extLst>
      <p:ext uri="{BB962C8B-B14F-4D97-AF65-F5344CB8AC3E}">
        <p14:creationId xmlns:p14="http://schemas.microsoft.com/office/powerpoint/2010/main" val="226115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905C-6836-416F-8EC5-D75BAC225FA4}"/>
              </a:ext>
            </a:extLst>
          </p:cNvPr>
          <p:cNvSpPr>
            <a:spLocks noGrp="1"/>
          </p:cNvSpPr>
          <p:nvPr>
            <p:ph type="title"/>
          </p:nvPr>
        </p:nvSpPr>
        <p:spPr>
          <a:xfrm>
            <a:off x="838200" y="365125"/>
            <a:ext cx="10869118" cy="1853762"/>
          </a:xfrm>
        </p:spPr>
        <p:txBody>
          <a:bodyPr>
            <a:normAutofit/>
          </a:bodyPr>
          <a:lstStyle/>
          <a:p>
            <a:r>
              <a:rPr lang="en-US" sz="3900" dirty="0"/>
              <a:t>Schools have a Significant Role to Play in Slowing the Spread of COVID-19 in the United States:</a:t>
            </a:r>
          </a:p>
        </p:txBody>
      </p:sp>
      <p:sp>
        <p:nvSpPr>
          <p:cNvPr id="3" name="Content Placeholder 2">
            <a:extLst>
              <a:ext uri="{FF2B5EF4-FFF2-40B4-BE49-F238E27FC236}">
                <a16:creationId xmlns:a16="http://schemas.microsoft.com/office/drawing/2014/main" id="{1839D4BD-46F2-4B31-A0AE-388E50A63FB6}"/>
              </a:ext>
            </a:extLst>
          </p:cNvPr>
          <p:cNvSpPr>
            <a:spLocks noGrp="1"/>
          </p:cNvSpPr>
          <p:nvPr>
            <p:ph idx="1"/>
          </p:nvPr>
        </p:nvSpPr>
        <p:spPr>
          <a:xfrm>
            <a:off x="823210" y="2218887"/>
            <a:ext cx="10515600" cy="4137956"/>
          </a:xfrm>
        </p:spPr>
        <p:txBody>
          <a:bodyPr>
            <a:normAutofit/>
          </a:bodyPr>
          <a:lstStyle/>
          <a:p>
            <a:pPr>
              <a:spcAft>
                <a:spcPts val="1200"/>
              </a:spcAft>
            </a:pPr>
            <a:r>
              <a:rPr lang="en-US" sz="3200" dirty="0"/>
              <a:t>Through appropriate information sharing and coordination with public health departments, schools can help protect their communities while safeguarding student privacy</a:t>
            </a:r>
          </a:p>
          <a:p>
            <a:pPr>
              <a:spcAft>
                <a:spcPts val="1200"/>
              </a:spcAft>
            </a:pPr>
            <a:r>
              <a:rPr lang="en-US" sz="3200" dirty="0"/>
              <a:t>For additional information about student privacy, please visit the </a:t>
            </a:r>
            <a:r>
              <a:rPr lang="en-US" sz="3200" dirty="0">
                <a:hlinkClick r:id="rId2"/>
              </a:rPr>
              <a:t>Student Privacy Policy Office website</a:t>
            </a:r>
            <a:endParaRPr lang="en-US" sz="3200" dirty="0"/>
          </a:p>
        </p:txBody>
      </p:sp>
    </p:spTree>
    <p:extLst>
      <p:ext uri="{BB962C8B-B14F-4D97-AF65-F5344CB8AC3E}">
        <p14:creationId xmlns:p14="http://schemas.microsoft.com/office/powerpoint/2010/main" val="280191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AE88-1088-481C-B6CC-DF95AD9826D5}"/>
              </a:ext>
            </a:extLst>
          </p:cNvPr>
          <p:cNvSpPr>
            <a:spLocks noGrp="1"/>
          </p:cNvSpPr>
          <p:nvPr>
            <p:ph type="title"/>
          </p:nvPr>
        </p:nvSpPr>
        <p:spPr/>
        <p:txBody>
          <a:bodyPr/>
          <a:lstStyle/>
          <a:p>
            <a:r>
              <a:rPr lang="en-US" dirty="0"/>
              <a:t>Personal Identifiable Information (PII):</a:t>
            </a:r>
          </a:p>
        </p:txBody>
      </p:sp>
      <p:sp>
        <p:nvSpPr>
          <p:cNvPr id="3" name="Content Placeholder 2">
            <a:extLst>
              <a:ext uri="{FF2B5EF4-FFF2-40B4-BE49-F238E27FC236}">
                <a16:creationId xmlns:a16="http://schemas.microsoft.com/office/drawing/2014/main" id="{1B48A08D-6E8A-4AB2-9C02-550C31AAE707}"/>
              </a:ext>
            </a:extLst>
          </p:cNvPr>
          <p:cNvSpPr>
            <a:spLocks noGrp="1"/>
          </p:cNvSpPr>
          <p:nvPr>
            <p:ph idx="1"/>
          </p:nvPr>
        </p:nvSpPr>
        <p:spPr>
          <a:xfrm>
            <a:off x="838200" y="1718910"/>
            <a:ext cx="10515600" cy="3581484"/>
          </a:xfrm>
        </p:spPr>
        <p:txBody>
          <a:bodyPr>
            <a:normAutofit fontScale="85000" lnSpcReduction="20000"/>
          </a:bodyPr>
          <a:lstStyle/>
          <a:p>
            <a:r>
              <a:rPr lang="en-US" b="0" i="0" dirty="0">
                <a:solidFill>
                  <a:srgbClr val="333333"/>
                </a:solidFill>
                <a:effectLst/>
                <a:latin typeface="Source Sans Pro" panose="020B0503030403020204" pitchFamily="34" charset="0"/>
              </a:rPr>
              <a:t>Personally identifiable information for education records is a </a:t>
            </a:r>
            <a:r>
              <a:rPr lang="en-US" dirty="0"/>
              <a:t>Family Educational Rights and Privacy Act (</a:t>
            </a:r>
            <a:r>
              <a:rPr lang="en-US" b="0" i="0" dirty="0">
                <a:solidFill>
                  <a:srgbClr val="333333"/>
                </a:solidFill>
                <a:effectLst/>
                <a:latin typeface="Source Sans Pro" panose="020B0503030403020204" pitchFamily="34" charset="0"/>
              </a:rPr>
              <a:t>FERPA) term referring to identifiable information that is maintained in </a:t>
            </a:r>
            <a:r>
              <a:rPr lang="en-US" b="0" i="0" u="none" strike="noStrike" dirty="0">
                <a:solidFill>
                  <a:srgbClr val="0071BC"/>
                </a:solidFill>
                <a:effectLst/>
                <a:latin typeface="Source Sans Pro" panose="020B0503030403020204" pitchFamily="34" charset="0"/>
                <a:hlinkClick r:id="rId3"/>
              </a:rPr>
              <a:t>education records</a:t>
            </a:r>
            <a:r>
              <a:rPr lang="en-US" b="0" i="0" dirty="0">
                <a:solidFill>
                  <a:srgbClr val="333333"/>
                </a:solidFill>
                <a:effectLst/>
                <a:latin typeface="Source Sans Pro" panose="020B0503030403020204" pitchFamily="34" charset="0"/>
              </a:rPr>
              <a:t> and includes </a:t>
            </a:r>
            <a:r>
              <a:rPr lang="en-US" b="0" i="0" u="none" strike="noStrike" dirty="0">
                <a:solidFill>
                  <a:srgbClr val="0071BC"/>
                </a:solidFill>
                <a:effectLst/>
                <a:latin typeface="Source Sans Pro" panose="020B0503030403020204" pitchFamily="34" charset="0"/>
                <a:hlinkClick r:id="rId4"/>
              </a:rPr>
              <a:t>direct identifiers</a:t>
            </a:r>
            <a:r>
              <a:rPr lang="en-US" b="0" i="0" dirty="0">
                <a:solidFill>
                  <a:srgbClr val="333333"/>
                </a:solidFill>
                <a:effectLst/>
                <a:latin typeface="Source Sans Pro" panose="020B0503030403020204" pitchFamily="34" charset="0"/>
              </a:rPr>
              <a:t>, such as a </a:t>
            </a:r>
            <a:r>
              <a:rPr lang="en-US" b="0" i="0" u="none" strike="noStrike" dirty="0">
                <a:solidFill>
                  <a:srgbClr val="0071BC"/>
                </a:solidFill>
                <a:effectLst/>
                <a:latin typeface="Source Sans Pro" panose="020B0503030403020204" pitchFamily="34" charset="0"/>
                <a:hlinkClick r:id="rId5"/>
              </a:rPr>
              <a:t>student’s</a:t>
            </a:r>
            <a:r>
              <a:rPr lang="en-US" b="0" i="0" dirty="0">
                <a:solidFill>
                  <a:srgbClr val="333333"/>
                </a:solidFill>
                <a:effectLst/>
                <a:latin typeface="Source Sans Pro" panose="020B0503030403020204" pitchFamily="34" charset="0"/>
              </a:rPr>
              <a:t> name or identification number, </a:t>
            </a:r>
            <a:r>
              <a:rPr lang="en-US" b="0" i="0" u="none" strike="noStrike" dirty="0">
                <a:solidFill>
                  <a:srgbClr val="0071BC"/>
                </a:solidFill>
                <a:effectLst/>
                <a:latin typeface="Source Sans Pro" panose="020B0503030403020204" pitchFamily="34" charset="0"/>
                <a:hlinkClick r:id="rId6"/>
              </a:rPr>
              <a:t>indirect identifiers,</a:t>
            </a:r>
            <a:r>
              <a:rPr lang="en-US" b="0" i="0" dirty="0">
                <a:solidFill>
                  <a:srgbClr val="333333"/>
                </a:solidFill>
                <a:effectLst/>
                <a:latin typeface="Source Sans Pro" panose="020B0503030403020204" pitchFamily="34" charset="0"/>
              </a:rPr>
              <a:t> such as a student’s date of birth, or other information which can be used to distinguish or trace an individual’s identity either directly or indirectly through linkages with other information.</a:t>
            </a:r>
          </a:p>
          <a:p>
            <a:pPr algn="l">
              <a:spcBef>
                <a:spcPts val="1800"/>
              </a:spcBef>
            </a:pPr>
            <a:r>
              <a:rPr lang="en-US" b="0" i="0" dirty="0">
                <a:solidFill>
                  <a:srgbClr val="333333"/>
                </a:solidFill>
                <a:effectLst/>
                <a:latin typeface="Source Sans Pro" panose="020B0503030403020204" pitchFamily="34" charset="0"/>
              </a:rPr>
              <a:t>See </a:t>
            </a:r>
            <a:r>
              <a:rPr lang="en-US" b="0" i="0" u="none" strike="noStrike" dirty="0">
                <a:solidFill>
                  <a:srgbClr val="0071BC"/>
                </a:solidFill>
                <a:effectLst/>
                <a:latin typeface="Source Sans Pro" panose="020B0503030403020204" pitchFamily="34" charset="0"/>
                <a:hlinkClick r:id="rId7"/>
              </a:rPr>
              <a:t>Family Educational Rights and Privacy Act Regulations, 34 CFR §99.3</a:t>
            </a:r>
            <a:r>
              <a:rPr lang="en-US" b="0" i="0" dirty="0">
                <a:solidFill>
                  <a:srgbClr val="333333"/>
                </a:solidFill>
                <a:effectLst/>
                <a:latin typeface="Source Sans Pro" panose="020B0503030403020204" pitchFamily="34" charset="0"/>
              </a:rPr>
              <a:t>, for a complete definition of PII specific to education records and for examples of other data elements that are defined to constitute PII. Additional information is available in the PTAC publication </a:t>
            </a:r>
            <a:r>
              <a:rPr lang="en-US" b="0" i="0" u="none" strike="noStrike" dirty="0">
                <a:solidFill>
                  <a:srgbClr val="0071BC"/>
                </a:solidFill>
                <a:effectLst/>
                <a:latin typeface="Source Sans Pro" panose="020B0503030403020204" pitchFamily="34" charset="0"/>
                <a:hlinkClick r:id="rId8"/>
              </a:rPr>
              <a:t>Protecting Student Privacy While Using Online Educational Services</a:t>
            </a:r>
            <a:r>
              <a:rPr lang="en-US" b="0" i="0" dirty="0">
                <a:solidFill>
                  <a:srgbClr val="333333"/>
                </a:solidFill>
                <a:effectLst/>
                <a:latin typeface="Source Sans Pro" panose="020B0503030403020204" pitchFamily="34" charset="0"/>
              </a:rPr>
              <a:t>.</a:t>
            </a:r>
          </a:p>
          <a:p>
            <a:pPr marL="0" indent="0">
              <a:buNone/>
            </a:pPr>
            <a:endParaRPr lang="en-US" dirty="0"/>
          </a:p>
        </p:txBody>
      </p:sp>
    </p:spTree>
    <p:extLst>
      <p:ext uri="{BB962C8B-B14F-4D97-AF65-F5344CB8AC3E}">
        <p14:creationId xmlns:p14="http://schemas.microsoft.com/office/powerpoint/2010/main" val="69332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DAD3-289A-48B1-979D-096041FFED86}"/>
              </a:ext>
            </a:extLst>
          </p:cNvPr>
          <p:cNvSpPr>
            <a:spLocks noGrp="1"/>
          </p:cNvSpPr>
          <p:nvPr>
            <p:ph type="title"/>
          </p:nvPr>
        </p:nvSpPr>
        <p:spPr/>
        <p:txBody>
          <a:bodyPr/>
          <a:lstStyle/>
          <a:p>
            <a:r>
              <a:rPr lang="en-US" dirty="0"/>
              <a:t>Contact Information:</a:t>
            </a:r>
          </a:p>
        </p:txBody>
      </p:sp>
      <p:sp>
        <p:nvSpPr>
          <p:cNvPr id="3" name="TextBox 1">
            <a:extLst>
              <a:ext uri="{FF2B5EF4-FFF2-40B4-BE49-F238E27FC236}">
                <a16:creationId xmlns:a16="http://schemas.microsoft.com/office/drawing/2014/main" id="{23F0B71D-149B-4850-B90B-9887FD67AB5F}"/>
              </a:ext>
            </a:extLst>
          </p:cNvPr>
          <p:cNvSpPr txBox="1"/>
          <p:nvPr/>
        </p:nvSpPr>
        <p:spPr>
          <a:xfrm>
            <a:off x="839142" y="2447808"/>
            <a:ext cx="6901273" cy="32316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102649"/>
                </a:solidFill>
                <a:cs typeface="Segoe UI"/>
              </a:rPr>
              <a:t>Angie McDonald ADN, RN, NASSNC</a:t>
            </a:r>
            <a:r>
              <a:rPr lang="en-US" sz="2800" dirty="0">
                <a:cs typeface="Segoe UI"/>
              </a:rPr>
              <a:t>​</a:t>
            </a:r>
          </a:p>
          <a:p>
            <a:r>
              <a:rPr lang="en-US" sz="2800">
                <a:solidFill>
                  <a:srgbClr val="102649"/>
                </a:solidFill>
                <a:cs typeface="Segoe UI"/>
              </a:rPr>
              <a:t>KDE State School Nurse Consultant</a:t>
            </a:r>
            <a:r>
              <a:rPr lang="en-US" sz="2800" dirty="0">
                <a:cs typeface="Segoe UI"/>
              </a:rPr>
              <a:t>​</a:t>
            </a:r>
          </a:p>
          <a:p>
            <a:r>
              <a:rPr lang="en-US" sz="2800" dirty="0">
                <a:solidFill>
                  <a:srgbClr val="0563C1"/>
                </a:solidFill>
                <a:cs typeface="Segoe UI"/>
                <a:hlinkClick r:id="rId2"/>
              </a:rPr>
              <a:t>Angela.Mcdonald@education.ky.gov</a:t>
            </a:r>
            <a:r>
              <a:rPr lang="en-US" sz="2800" dirty="0">
                <a:cs typeface="Segoe UI"/>
              </a:rPr>
              <a:t>​</a:t>
            </a:r>
          </a:p>
          <a:p>
            <a:endParaRPr lang="en-US" sz="2800" dirty="0">
              <a:cs typeface="Arial"/>
            </a:endParaRPr>
          </a:p>
          <a:p>
            <a:r>
              <a:rPr lang="en-US" sz="2800" dirty="0">
                <a:solidFill>
                  <a:srgbClr val="102649"/>
                </a:solidFill>
                <a:cs typeface="Segoe UI"/>
              </a:rPr>
              <a:t>Michelle Malicote BSN, RN, NASSNC</a:t>
            </a:r>
            <a:r>
              <a:rPr lang="en-US" sz="2800" dirty="0">
                <a:cs typeface="Segoe UI"/>
              </a:rPr>
              <a:t>​</a:t>
            </a:r>
          </a:p>
          <a:p>
            <a:r>
              <a:rPr lang="en-US" sz="2800" dirty="0">
                <a:solidFill>
                  <a:srgbClr val="102649"/>
                </a:solidFill>
                <a:cs typeface="Segoe UI"/>
              </a:rPr>
              <a:t>KDPH School Health Branch Manager</a:t>
            </a:r>
          </a:p>
          <a:p>
            <a:r>
              <a:rPr lang="en-US" sz="2800" dirty="0">
                <a:solidFill>
                  <a:srgbClr val="0563C1"/>
                </a:solidFill>
                <a:cs typeface="Segoe UI"/>
                <a:hlinkClick r:id="rId3"/>
              </a:rPr>
              <a:t>Michelle.Malicote@ky.gov</a:t>
            </a:r>
          </a:p>
        </p:txBody>
      </p:sp>
    </p:spTree>
    <p:extLst>
      <p:ext uri="{BB962C8B-B14F-4D97-AF65-F5344CB8AC3E}">
        <p14:creationId xmlns:p14="http://schemas.microsoft.com/office/powerpoint/2010/main" val="2377421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 :">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4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 :">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ank you">
            <a:extLst>
              <a:ext uri="{FF2B5EF4-FFF2-40B4-BE49-F238E27FC236}">
                <a16:creationId xmlns:a16="http://schemas.microsoft.com/office/drawing/2014/main" id="{3D774A49-0EE0-4FC2-9CFE-310F87E7A14E}"/>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71239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BF6B-72E2-411E-9350-241B4D2C733B}"/>
              </a:ext>
            </a:extLst>
          </p:cNvPr>
          <p:cNvSpPr>
            <a:spLocks noGrp="1"/>
          </p:cNvSpPr>
          <p:nvPr>
            <p:ph type="title"/>
          </p:nvPr>
        </p:nvSpPr>
        <p:spPr>
          <a:xfrm>
            <a:off x="838200" y="365125"/>
            <a:ext cx="10515600" cy="1325563"/>
          </a:xfrm>
        </p:spPr>
        <p:txBody>
          <a:bodyPr/>
          <a:lstStyle/>
          <a:p>
            <a:r>
              <a:rPr lang="en-US" dirty="0"/>
              <a:t>HIPAA:</a:t>
            </a:r>
          </a:p>
        </p:txBody>
      </p:sp>
      <p:sp>
        <p:nvSpPr>
          <p:cNvPr id="3" name="Content Placeholder 2">
            <a:extLst>
              <a:ext uri="{FF2B5EF4-FFF2-40B4-BE49-F238E27FC236}">
                <a16:creationId xmlns:a16="http://schemas.microsoft.com/office/drawing/2014/main" id="{CA1A24E8-2229-4312-9377-04F66AC029A3}"/>
              </a:ext>
            </a:extLst>
          </p:cNvPr>
          <p:cNvSpPr>
            <a:spLocks noGrp="1"/>
          </p:cNvSpPr>
          <p:nvPr>
            <p:ph idx="1"/>
          </p:nvPr>
        </p:nvSpPr>
        <p:spPr>
          <a:xfrm>
            <a:off x="838200" y="1543987"/>
            <a:ext cx="10515600" cy="4310275"/>
          </a:xfrm>
        </p:spPr>
        <p:txBody>
          <a:bodyPr>
            <a:normAutofit/>
          </a:bodyPr>
          <a:lstStyle/>
          <a:p>
            <a:r>
              <a:rPr lang="en-US" dirty="0"/>
              <a:t>Health Insurance Portability and Accountability (HIPAA) Act 1996, Public Law 104-191</a:t>
            </a:r>
          </a:p>
          <a:p>
            <a:r>
              <a:rPr lang="en-US" dirty="0">
                <a:hlinkClick r:id="rId2"/>
              </a:rPr>
              <a:t>CDC Definition of HIPAA</a:t>
            </a:r>
            <a:r>
              <a:rPr lang="en-US" dirty="0"/>
              <a:t>.</a:t>
            </a:r>
          </a:p>
          <a:p>
            <a:r>
              <a:rPr lang="en-US" dirty="0"/>
              <a:t>Initially developed to protect insurance coverage for those who had lost or changed jobs</a:t>
            </a:r>
          </a:p>
          <a:p>
            <a:r>
              <a:rPr lang="en-US" dirty="0"/>
              <a:t>Prevented denial of health insurance by new insurer basked on pre-existing medical conditions</a:t>
            </a:r>
          </a:p>
          <a:p>
            <a:r>
              <a:rPr lang="en-US" dirty="0"/>
              <a:t>Intended to ensure that “personally identifiable information” (PII) is appropriately protected. </a:t>
            </a:r>
          </a:p>
          <a:p>
            <a:pPr marL="0" indent="0">
              <a:buNone/>
            </a:pPr>
            <a:endParaRPr lang="en-US" dirty="0"/>
          </a:p>
        </p:txBody>
      </p:sp>
    </p:spTree>
    <p:extLst>
      <p:ext uri="{BB962C8B-B14F-4D97-AF65-F5344CB8AC3E}">
        <p14:creationId xmlns:p14="http://schemas.microsoft.com/office/powerpoint/2010/main" val="25300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3469-DD81-48BE-913A-F2FA021C6B56}"/>
              </a:ext>
            </a:extLst>
          </p:cNvPr>
          <p:cNvSpPr>
            <a:spLocks noGrp="1"/>
          </p:cNvSpPr>
          <p:nvPr>
            <p:ph type="title"/>
          </p:nvPr>
        </p:nvSpPr>
        <p:spPr/>
        <p:txBody>
          <a:bodyPr/>
          <a:lstStyle/>
          <a:p>
            <a:r>
              <a:rPr lang="en-US" dirty="0"/>
              <a:t>Health Insurance Portability and Accountability Act (HIPAA):</a:t>
            </a:r>
          </a:p>
        </p:txBody>
      </p:sp>
      <p:sp>
        <p:nvSpPr>
          <p:cNvPr id="3" name="Content Placeholder 2">
            <a:extLst>
              <a:ext uri="{FF2B5EF4-FFF2-40B4-BE49-F238E27FC236}">
                <a16:creationId xmlns:a16="http://schemas.microsoft.com/office/drawing/2014/main" id="{10C6E6D9-EAB1-495F-B846-726B7DF70527}"/>
              </a:ext>
            </a:extLst>
          </p:cNvPr>
          <p:cNvSpPr>
            <a:spLocks noGrp="1"/>
          </p:cNvSpPr>
          <p:nvPr>
            <p:ph idx="1"/>
          </p:nvPr>
        </p:nvSpPr>
        <p:spPr>
          <a:xfrm>
            <a:off x="838200" y="1843790"/>
            <a:ext cx="6088117" cy="4333173"/>
          </a:xfrm>
        </p:spPr>
        <p:txBody>
          <a:bodyPr/>
          <a:lstStyle/>
          <a:p>
            <a:r>
              <a:rPr lang="en-US" dirty="0"/>
              <a:t>Prior written consent for sharing PII is required</a:t>
            </a:r>
          </a:p>
          <a:p>
            <a:r>
              <a:rPr lang="en-US" dirty="0"/>
              <a:t>Consent must include:</a:t>
            </a:r>
          </a:p>
          <a:p>
            <a:pPr marL="914400" lvl="1" indent="-514350">
              <a:buFont typeface="+mj-lt"/>
              <a:buAutoNum type="arabicPeriod"/>
            </a:pPr>
            <a:r>
              <a:rPr lang="en-US" dirty="0"/>
              <a:t>Specific records to be disclosed</a:t>
            </a:r>
          </a:p>
          <a:p>
            <a:pPr marL="914400" lvl="1" indent="-514350">
              <a:buFont typeface="+mj-lt"/>
              <a:buAutoNum type="arabicPeriod"/>
            </a:pPr>
            <a:r>
              <a:rPr lang="en-US" dirty="0"/>
              <a:t>Purpose of disclosure stated</a:t>
            </a:r>
          </a:p>
          <a:p>
            <a:pPr marL="914400" lvl="1" indent="-514350">
              <a:buFont typeface="+mj-lt"/>
              <a:buAutoNum type="arabicPeriod"/>
            </a:pPr>
            <a:r>
              <a:rPr lang="en-US" dirty="0"/>
              <a:t>Part or class of parties of whom </a:t>
            </a:r>
          </a:p>
          <a:p>
            <a:pPr marL="400050" lvl="1" indent="0">
              <a:buNone/>
            </a:pPr>
            <a:r>
              <a:rPr lang="en-US" dirty="0"/>
              <a:t>disclosure may be made are identified </a:t>
            </a:r>
          </a:p>
          <a:p>
            <a:pPr marL="0" indent="0">
              <a:buNone/>
            </a:pPr>
            <a:endParaRPr lang="en-US" dirty="0"/>
          </a:p>
        </p:txBody>
      </p:sp>
      <p:pic>
        <p:nvPicPr>
          <p:cNvPr id="5" name="Picture 4" descr="&quot; &quot;">
            <a:extLst>
              <a:ext uri="{FF2B5EF4-FFF2-40B4-BE49-F238E27FC236}">
                <a16:creationId xmlns:a16="http://schemas.microsoft.com/office/drawing/2014/main" id="{80B76757-0DB0-401A-8B85-62317E7DAF22}"/>
              </a:ext>
              <a:ext uri="{C183D7F6-B498-43B3-948B-1728B52AA6E4}">
                <adec:decorative xmlns:adec="http://schemas.microsoft.com/office/drawing/2017/decorative" val="1"/>
              </a:ext>
            </a:extLst>
          </p:cNvPr>
          <p:cNvPicPr>
            <a:picLocks noChangeAspect="1"/>
          </p:cNvPicPr>
          <p:nvPr/>
        </p:nvPicPr>
        <p:blipFill rotWithShape="1">
          <a:blip r:embed="rId2"/>
          <a:srcRect l="14277" t="19168" r="68012" b="8771"/>
          <a:stretch/>
        </p:blipFill>
        <p:spPr>
          <a:xfrm>
            <a:off x="7830207" y="987972"/>
            <a:ext cx="3720662" cy="4645573"/>
          </a:xfrm>
          <a:prstGeom prst="rect">
            <a:avLst/>
          </a:prstGeom>
          <a:ln w="19050">
            <a:solidFill>
              <a:schemeClr val="tx1"/>
            </a:solidFill>
          </a:ln>
        </p:spPr>
      </p:pic>
    </p:spTree>
    <p:extLst>
      <p:ext uri="{BB962C8B-B14F-4D97-AF65-F5344CB8AC3E}">
        <p14:creationId xmlns:p14="http://schemas.microsoft.com/office/powerpoint/2010/main" val="43488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28BF-15D1-4AE9-BED1-7CFB8E3538EC}"/>
              </a:ext>
            </a:extLst>
          </p:cNvPr>
          <p:cNvSpPr>
            <a:spLocks noGrp="1"/>
          </p:cNvSpPr>
          <p:nvPr>
            <p:ph type="title"/>
          </p:nvPr>
        </p:nvSpPr>
        <p:spPr/>
        <p:txBody>
          <a:bodyPr/>
          <a:lstStyle/>
          <a:p>
            <a:r>
              <a:rPr lang="en-US" dirty="0"/>
              <a:t>HIPAA and School Nurses:</a:t>
            </a:r>
          </a:p>
        </p:txBody>
      </p:sp>
      <p:sp>
        <p:nvSpPr>
          <p:cNvPr id="3" name="Content Placeholder 2">
            <a:extLst>
              <a:ext uri="{FF2B5EF4-FFF2-40B4-BE49-F238E27FC236}">
                <a16:creationId xmlns:a16="http://schemas.microsoft.com/office/drawing/2014/main" id="{D578CD5A-F507-41BB-A93F-68D946B480DA}"/>
              </a:ext>
            </a:extLst>
          </p:cNvPr>
          <p:cNvSpPr>
            <a:spLocks noGrp="1"/>
          </p:cNvSpPr>
          <p:nvPr>
            <p:ph idx="1"/>
          </p:nvPr>
        </p:nvSpPr>
        <p:spPr>
          <a:xfrm>
            <a:off x="838200" y="1528997"/>
            <a:ext cx="10515600" cy="4647966"/>
          </a:xfrm>
        </p:spPr>
        <p:txBody>
          <a:bodyPr/>
          <a:lstStyle/>
          <a:p>
            <a:pPr marL="0" indent="0">
              <a:buNone/>
            </a:pPr>
            <a:r>
              <a:rPr lang="en-US" dirty="0">
                <a:solidFill>
                  <a:srgbClr val="FF0000"/>
                </a:solidFill>
              </a:rPr>
              <a:t>Question: </a:t>
            </a:r>
            <a:r>
              <a:rPr lang="en-US" dirty="0">
                <a:solidFill>
                  <a:schemeClr val="tx1"/>
                </a:solidFill>
              </a:rPr>
              <a:t>Do HIPAA privacy rule allow healthcare providers to disclose PII about a student to a school nurse?</a:t>
            </a:r>
          </a:p>
          <a:p>
            <a:pPr marL="0" indent="0">
              <a:spcBef>
                <a:spcPts val="2400"/>
              </a:spcBef>
              <a:buNone/>
            </a:pPr>
            <a:r>
              <a:rPr lang="en-US" dirty="0">
                <a:solidFill>
                  <a:srgbClr val="FF0000"/>
                </a:solidFill>
              </a:rPr>
              <a:t>Answer: </a:t>
            </a:r>
            <a:r>
              <a:rPr lang="en-US" dirty="0">
                <a:solidFill>
                  <a:schemeClr val="tx1"/>
                </a:solidFill>
              </a:rPr>
              <a:t>2008 USDHHS ruling: </a:t>
            </a:r>
            <a:r>
              <a:rPr lang="en-US" dirty="0">
                <a:solidFill>
                  <a:srgbClr val="FF0000"/>
                </a:solidFill>
              </a:rPr>
              <a:t>Yes</a:t>
            </a:r>
            <a:r>
              <a:rPr lang="en-US" dirty="0">
                <a:solidFill>
                  <a:schemeClr val="tx1"/>
                </a:solidFill>
              </a:rPr>
              <a:t>, the HIPAA privacy rule allows covered health providers to disclose PHI about students to school nurses, physicians or other health care providers for treatment purposes, without the authorization of the student’s parents.</a:t>
            </a:r>
          </a:p>
          <a:p>
            <a:endParaRPr lang="en-US" dirty="0"/>
          </a:p>
        </p:txBody>
      </p:sp>
    </p:spTree>
    <p:extLst>
      <p:ext uri="{BB962C8B-B14F-4D97-AF65-F5344CB8AC3E}">
        <p14:creationId xmlns:p14="http://schemas.microsoft.com/office/powerpoint/2010/main" val="24157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E6106-B268-469F-80B8-38D50EC9FF2E}"/>
              </a:ext>
            </a:extLst>
          </p:cNvPr>
          <p:cNvSpPr>
            <a:spLocks noGrp="1"/>
          </p:cNvSpPr>
          <p:nvPr>
            <p:ph type="title"/>
          </p:nvPr>
        </p:nvSpPr>
        <p:spPr>
          <a:xfrm>
            <a:off x="831850" y="1709738"/>
            <a:ext cx="10515600" cy="2397567"/>
          </a:xfrm>
        </p:spPr>
        <p:txBody>
          <a:bodyPr anchor="b">
            <a:normAutofit/>
          </a:bodyPr>
          <a:lstStyle/>
          <a:p>
            <a:r>
              <a:rPr lang="en-US" sz="4400" dirty="0"/>
              <a:t>Family Educational Rights and Privacy Act (FERPA)</a:t>
            </a:r>
          </a:p>
        </p:txBody>
      </p:sp>
      <p:sp>
        <p:nvSpPr>
          <p:cNvPr id="3" name="Content Placeholder 2">
            <a:extLst>
              <a:ext uri="{FF2B5EF4-FFF2-40B4-BE49-F238E27FC236}">
                <a16:creationId xmlns:a16="http://schemas.microsoft.com/office/drawing/2014/main" id="{17B2599A-D4A7-4107-9086-0AC2E08485B6}"/>
              </a:ext>
            </a:extLst>
          </p:cNvPr>
          <p:cNvSpPr>
            <a:spLocks noGrp="1"/>
          </p:cNvSpPr>
          <p:nvPr>
            <p:ph type="body" idx="1"/>
          </p:nvPr>
        </p:nvSpPr>
        <p:spPr>
          <a:xfrm>
            <a:off x="831850" y="4317167"/>
            <a:ext cx="10515600" cy="1772483"/>
          </a:xfrm>
        </p:spPr>
        <p:txBody>
          <a:bodyPr>
            <a:normAutofit/>
          </a:bodyPr>
          <a:lstStyle/>
          <a:p>
            <a:pPr marL="342900" indent="-342900">
              <a:spcBef>
                <a:spcPts val="2400"/>
              </a:spcBef>
              <a:buFont typeface="Wingdings" panose="05000000000000000000" pitchFamily="2" charset="2"/>
              <a:buChar char="ü"/>
            </a:pPr>
            <a:r>
              <a:rPr lang="en-US" sz="2800" dirty="0">
                <a:solidFill>
                  <a:schemeClr val="tx1"/>
                </a:solidFill>
              </a:rPr>
              <a:t>Enacted in 1974 to protect student education records</a:t>
            </a:r>
          </a:p>
          <a:p>
            <a:pPr marL="342900" indent="-342900">
              <a:spcBef>
                <a:spcPts val="2400"/>
              </a:spcBef>
              <a:buFont typeface="Wingdings" panose="05000000000000000000" pitchFamily="2" charset="2"/>
              <a:buChar char="ü"/>
            </a:pPr>
            <a:r>
              <a:rPr lang="en-US" sz="2800" dirty="0">
                <a:solidFill>
                  <a:schemeClr val="tx1"/>
                </a:solidFill>
              </a:rPr>
              <a:t>Applies to all public and private schools that accept federal funds</a:t>
            </a:r>
          </a:p>
          <a:p>
            <a:endParaRPr lang="en-US" dirty="0"/>
          </a:p>
          <a:p>
            <a:pPr marL="0" indent="0">
              <a:buNone/>
            </a:pPr>
            <a:endParaRPr lang="en-US" dirty="0"/>
          </a:p>
        </p:txBody>
      </p:sp>
    </p:spTree>
    <p:extLst>
      <p:ext uri="{BB962C8B-B14F-4D97-AF65-F5344CB8AC3E}">
        <p14:creationId xmlns:p14="http://schemas.microsoft.com/office/powerpoint/2010/main" val="235904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F276-E3D5-4872-9E40-46FCF12628A9}"/>
              </a:ext>
            </a:extLst>
          </p:cNvPr>
          <p:cNvSpPr>
            <a:spLocks noGrp="1"/>
          </p:cNvSpPr>
          <p:nvPr>
            <p:ph type="title"/>
          </p:nvPr>
        </p:nvSpPr>
        <p:spPr>
          <a:xfrm>
            <a:off x="838200" y="455065"/>
            <a:ext cx="10515600" cy="1325563"/>
          </a:xfrm>
        </p:spPr>
        <p:txBody>
          <a:bodyPr/>
          <a:lstStyle/>
          <a:p>
            <a:r>
              <a:rPr lang="en-US" dirty="0"/>
              <a:t>What are Education Records?</a:t>
            </a:r>
          </a:p>
        </p:txBody>
      </p:sp>
      <p:sp>
        <p:nvSpPr>
          <p:cNvPr id="3" name="Content Placeholder 2">
            <a:extLst>
              <a:ext uri="{FF2B5EF4-FFF2-40B4-BE49-F238E27FC236}">
                <a16:creationId xmlns:a16="http://schemas.microsoft.com/office/drawing/2014/main" id="{282D1AC1-F9A0-41C3-996A-7EBDB3BF9B33}"/>
              </a:ext>
            </a:extLst>
          </p:cNvPr>
          <p:cNvSpPr>
            <a:spLocks noGrp="1"/>
          </p:cNvSpPr>
          <p:nvPr>
            <p:ph idx="1"/>
          </p:nvPr>
        </p:nvSpPr>
        <p:spPr>
          <a:xfrm>
            <a:off x="838200" y="1690688"/>
            <a:ext cx="10515600" cy="4486275"/>
          </a:xfrm>
        </p:spPr>
        <p:txBody>
          <a:bodyPr/>
          <a:lstStyle/>
          <a:p>
            <a:pPr>
              <a:spcBef>
                <a:spcPts val="1800"/>
              </a:spcBef>
            </a:pPr>
            <a:r>
              <a:rPr lang="en-US" dirty="0"/>
              <a:t>Records directly related to a student and maintained by the educational agency</a:t>
            </a:r>
          </a:p>
          <a:p>
            <a:pPr>
              <a:spcBef>
                <a:spcPts val="1800"/>
              </a:spcBef>
            </a:pPr>
            <a:r>
              <a:rPr lang="en-US" dirty="0"/>
              <a:t>Student health records included in the cumulative folders (immunization, physical, vision and dental exams)</a:t>
            </a:r>
          </a:p>
          <a:p>
            <a:pPr>
              <a:spcBef>
                <a:spcPts val="1800"/>
              </a:spcBef>
            </a:pPr>
            <a:r>
              <a:rPr lang="en-US" dirty="0"/>
              <a:t>Special education records</a:t>
            </a:r>
          </a:p>
          <a:p>
            <a:pPr>
              <a:spcBef>
                <a:spcPts val="1800"/>
              </a:spcBef>
            </a:pPr>
            <a:r>
              <a:rPr lang="en-US" dirty="0"/>
              <a:t>Supportive services documents (school nursing notes)</a:t>
            </a:r>
          </a:p>
          <a:p>
            <a:endParaRPr lang="en-US" dirty="0"/>
          </a:p>
        </p:txBody>
      </p:sp>
    </p:spTree>
    <p:extLst>
      <p:ext uri="{BB962C8B-B14F-4D97-AF65-F5344CB8AC3E}">
        <p14:creationId xmlns:p14="http://schemas.microsoft.com/office/powerpoint/2010/main" val="350834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E374-9C18-4498-85E6-E53F7FEAD220}"/>
              </a:ext>
            </a:extLst>
          </p:cNvPr>
          <p:cNvSpPr>
            <a:spLocks noGrp="1"/>
          </p:cNvSpPr>
          <p:nvPr>
            <p:ph type="title"/>
          </p:nvPr>
        </p:nvSpPr>
        <p:spPr/>
        <p:txBody>
          <a:bodyPr/>
          <a:lstStyle/>
          <a:p>
            <a:r>
              <a:rPr lang="en-US" dirty="0"/>
              <a:t>Exception:</a:t>
            </a:r>
          </a:p>
        </p:txBody>
      </p:sp>
      <p:sp>
        <p:nvSpPr>
          <p:cNvPr id="3" name="Content Placeholder 2">
            <a:extLst>
              <a:ext uri="{FF2B5EF4-FFF2-40B4-BE49-F238E27FC236}">
                <a16:creationId xmlns:a16="http://schemas.microsoft.com/office/drawing/2014/main" id="{1F2763B0-FC35-4658-B557-C8C5B347A0C3}"/>
              </a:ext>
            </a:extLst>
          </p:cNvPr>
          <p:cNvSpPr>
            <a:spLocks noGrp="1"/>
          </p:cNvSpPr>
          <p:nvPr>
            <p:ph idx="1"/>
          </p:nvPr>
        </p:nvSpPr>
        <p:spPr/>
        <p:txBody>
          <a:bodyPr/>
          <a:lstStyle/>
          <a:p>
            <a:r>
              <a:rPr lang="en-US" dirty="0"/>
              <a:t>Other than electronically billed statements, student health records in the educational setting are </a:t>
            </a:r>
            <a:r>
              <a:rPr lang="en-US" i="1" dirty="0">
                <a:solidFill>
                  <a:srgbClr val="FF0000"/>
                </a:solidFill>
              </a:rPr>
              <a:t>EXEMPT </a:t>
            </a:r>
            <a:r>
              <a:rPr lang="en-US" i="1" dirty="0">
                <a:solidFill>
                  <a:schemeClr val="tx1"/>
                </a:solidFill>
              </a:rPr>
              <a:t>from HIPAA</a:t>
            </a:r>
            <a:endParaRPr lang="en-US" dirty="0">
              <a:solidFill>
                <a:schemeClr val="tx1"/>
              </a:solidFill>
            </a:endParaRPr>
          </a:p>
        </p:txBody>
      </p:sp>
      <p:pic>
        <p:nvPicPr>
          <p:cNvPr id="4" name="Picture 3" descr="&quot; &quot;">
            <a:extLst>
              <a:ext uri="{FF2B5EF4-FFF2-40B4-BE49-F238E27FC236}">
                <a16:creationId xmlns:a16="http://schemas.microsoft.com/office/drawing/2014/main" id="{56D2A744-FB2A-41E9-9894-D5671A0A17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76712" y="2886420"/>
            <a:ext cx="4096955" cy="2743200"/>
          </a:xfrm>
          <a:prstGeom prst="rect">
            <a:avLst/>
          </a:prstGeom>
        </p:spPr>
      </p:pic>
    </p:spTree>
    <p:extLst>
      <p:ext uri="{BB962C8B-B14F-4D97-AF65-F5344CB8AC3E}">
        <p14:creationId xmlns:p14="http://schemas.microsoft.com/office/powerpoint/2010/main" val="185516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909A-3635-47CB-9A19-1A3ECAD5A4DA}"/>
              </a:ext>
            </a:extLst>
          </p:cNvPr>
          <p:cNvSpPr>
            <a:spLocks noGrp="1"/>
          </p:cNvSpPr>
          <p:nvPr>
            <p:ph type="title"/>
          </p:nvPr>
        </p:nvSpPr>
        <p:spPr/>
        <p:txBody>
          <a:bodyPr/>
          <a:lstStyle/>
          <a:p>
            <a:r>
              <a:rPr lang="en-US" dirty="0"/>
              <a:t>FERPA Related/Supportive Services:</a:t>
            </a:r>
          </a:p>
        </p:txBody>
      </p:sp>
      <p:sp>
        <p:nvSpPr>
          <p:cNvPr id="3" name="Content Placeholder 2">
            <a:extLst>
              <a:ext uri="{FF2B5EF4-FFF2-40B4-BE49-F238E27FC236}">
                <a16:creationId xmlns:a16="http://schemas.microsoft.com/office/drawing/2014/main" id="{B48DCDE5-4BDA-46FE-B7FC-365665AB55DB}"/>
              </a:ext>
            </a:extLst>
          </p:cNvPr>
          <p:cNvSpPr>
            <a:spLocks noGrp="1"/>
          </p:cNvSpPr>
          <p:nvPr>
            <p:ph idx="1"/>
          </p:nvPr>
        </p:nvSpPr>
        <p:spPr/>
        <p:txBody>
          <a:bodyPr/>
          <a:lstStyle/>
          <a:p>
            <a:pPr marL="0" indent="0">
              <a:buNone/>
            </a:pPr>
            <a:r>
              <a:rPr lang="en-US" dirty="0"/>
              <a:t>Anything that enables a student (especially ones with special healthcare needs) to:</a:t>
            </a:r>
          </a:p>
          <a:p>
            <a:pPr marL="857250" lvl="1" indent="-457200">
              <a:buFont typeface="Wingdings" panose="05000000000000000000" pitchFamily="2" charset="2"/>
              <a:buChar char="Ø"/>
            </a:pPr>
            <a:r>
              <a:rPr lang="en-US" dirty="0"/>
              <a:t>Attend school</a:t>
            </a:r>
          </a:p>
          <a:p>
            <a:pPr marL="857250" lvl="1" indent="-457200">
              <a:buFont typeface="Wingdings" panose="05000000000000000000" pitchFamily="2" charset="2"/>
              <a:buChar char="Ø"/>
            </a:pPr>
            <a:r>
              <a:rPr lang="en-US" dirty="0"/>
              <a:t>Maintain or improve health status during school day</a:t>
            </a:r>
          </a:p>
          <a:p>
            <a:pPr marL="857250" lvl="1" indent="-457200">
              <a:buFont typeface="Wingdings" panose="05000000000000000000" pitchFamily="2" charset="2"/>
              <a:buChar char="Ø"/>
            </a:pPr>
            <a:r>
              <a:rPr lang="en-US" dirty="0"/>
              <a:t>Progress toward independence in self-care</a:t>
            </a:r>
          </a:p>
          <a:p>
            <a:pPr marL="857250" lvl="1" indent="-457200">
              <a:buFont typeface="Wingdings" panose="05000000000000000000" pitchFamily="2" charset="2"/>
              <a:buChar char="Ø"/>
            </a:pPr>
            <a:r>
              <a:rPr lang="en-US" dirty="0"/>
              <a:t>Achieve educational success</a:t>
            </a:r>
          </a:p>
          <a:p>
            <a:pPr marL="0" indent="0">
              <a:buNone/>
            </a:pPr>
            <a:endParaRPr lang="en-US" dirty="0"/>
          </a:p>
        </p:txBody>
      </p:sp>
    </p:spTree>
    <p:extLst>
      <p:ext uri="{BB962C8B-B14F-4D97-AF65-F5344CB8AC3E}">
        <p14:creationId xmlns:p14="http://schemas.microsoft.com/office/powerpoint/2010/main" val="3931525406"/>
      </p:ext>
    </p:extLst>
  </p:cSld>
  <p:clrMapOvr>
    <a:masterClrMapping/>
  </p:clrMapOvr>
</p:sld>
</file>

<file path=ppt/theme/theme1.xml><?xml version="1.0" encoding="utf-8"?>
<a:theme xmlns:a="http://schemas.openxmlformats.org/drawingml/2006/main" name="KDE PowerPoint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  Read-Only" id="{FFA7BB6D-5159-4BB1-BE0B-C54271A6CD10}" vid="{09A186BE-2953-4D9B-9176-DD3A9277F8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ing Vaccine Records 10.18.2021 mm" id="{53E79497-B00F-4A94-99A9-CCB64ABAE1B3}" vid="{616C5AFE-4E53-423F-829D-3A73C7A241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2022-01-19T05:00:00+00:00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2022-01-19T05:00:00+00:00</Publication_x0020_Date>
    <Audience1 xmlns="3a62de7d-ba57-4f43-9dae-9623ba637be0"/>
    <_dlc_DocId xmlns="3a62de7d-ba57-4f43-9dae-9623ba637be0">KYED-212-513</_dlc_DocId>
    <_dlc_DocIdUrl xmlns="3a62de7d-ba57-4f43-9dae-9623ba637be0">
      <Url>https://www.education.ky.gov/districts/enrol/_layouts/15/DocIdRedir.aspx?ID=KYED-212-513</Url>
      <Description>KYED-212-513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FAED76C-4F7A-4653-AE7A-6543BECFFD44}"/>
</file>

<file path=customXml/itemProps2.xml><?xml version="1.0" encoding="utf-8"?>
<ds:datastoreItem xmlns:ds="http://schemas.openxmlformats.org/officeDocument/2006/customXml" ds:itemID="{AACB3608-71B2-4709-BA20-C76FB96F67B2}">
  <ds:schemaRefs>
    <ds:schemaRef ds:uri="http://schemas.microsoft.com/sharepoint/v3/contenttype/forms"/>
  </ds:schemaRefs>
</ds:datastoreItem>
</file>

<file path=customXml/itemProps3.xml><?xml version="1.0" encoding="utf-8"?>
<ds:datastoreItem xmlns:ds="http://schemas.openxmlformats.org/officeDocument/2006/customXml" ds:itemID="{61CA24CF-C7BE-4CD6-AA11-FEF57C484862}">
  <ds:schemaRefs>
    <ds:schemaRef ds:uri="http://schemas.microsoft.com/office/2006/documentManagement/types"/>
    <ds:schemaRef ds:uri="http://schemas.microsoft.com/office/2006/metadata/properties"/>
    <ds:schemaRef ds:uri="08fe087a-bfb0-41bc-9b50-a2ca033edc86"/>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651695D-408B-4EAE-ACE5-C3CAEB1FB9E0}"/>
</file>

<file path=docProps/app.xml><?xml version="1.0" encoding="utf-8"?>
<Properties xmlns="http://schemas.openxmlformats.org/officeDocument/2006/extended-properties" xmlns:vt="http://schemas.openxmlformats.org/officeDocument/2006/docPropsVTypes">
  <Template>KDE PowerPoint Template 2021</Template>
  <TotalTime>342</TotalTime>
  <Words>1391</Words>
  <Application>Microsoft Office PowerPoint</Application>
  <PresentationFormat>Widescreen</PresentationFormat>
  <Paragraphs>106</Paragraphs>
  <Slides>21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Bradley Hand ITC</vt:lpstr>
      <vt:lpstr>Calibri</vt:lpstr>
      <vt:lpstr>Franklin Gothic Book</vt:lpstr>
      <vt:lpstr>Franklin Gothic Medium</vt:lpstr>
      <vt:lpstr>Source Sans Pro</vt:lpstr>
      <vt:lpstr>Wingdings</vt:lpstr>
      <vt:lpstr>KDE PowerPoint Template 2021</vt:lpstr>
      <vt:lpstr>Office Theme</vt:lpstr>
      <vt:lpstr>Protecting Student Health Information: HIPAA vs. FERPA</vt:lpstr>
      <vt:lpstr>Personal Identifiable Information (PII):</vt:lpstr>
      <vt:lpstr>HIPAA:</vt:lpstr>
      <vt:lpstr>Health Insurance Portability and Accountability Act (HIPAA):</vt:lpstr>
      <vt:lpstr>HIPAA and School Nurses:</vt:lpstr>
      <vt:lpstr>Family Educational Rights and Privacy Act (FERPA)</vt:lpstr>
      <vt:lpstr>What are Education Records?</vt:lpstr>
      <vt:lpstr>Exception:</vt:lpstr>
      <vt:lpstr>FERPA Related/Supportive Services:</vt:lpstr>
      <vt:lpstr>Contents of Cumulative Health Record:</vt:lpstr>
      <vt:lpstr>Contents of Cumulative Health Records (Cont.):</vt:lpstr>
      <vt:lpstr>What Should Not be Included in Health Records?</vt:lpstr>
      <vt:lpstr>Things to Remember:</vt:lpstr>
      <vt:lpstr>May Schools Disclose Information about Cases of COVID-19?  </vt:lpstr>
      <vt:lpstr>May a school disclose the number of students who have COVID-19 to parents and students in the school community without prior written consent?</vt:lpstr>
      <vt:lpstr>For example:</vt:lpstr>
      <vt:lpstr>May a school disclose the number of students who have COVID-19 in order to provide general health data to the public (including the media) without prior written consent? </vt:lpstr>
      <vt:lpstr>May a school identify a particular teacher or other school official as having COVID-19? </vt:lpstr>
      <vt:lpstr>Schools have a Significant Role to Play in Slowing the Spread of COVID-19 in the United States: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Student Health Information: HIPAA vs. FERPA</dc:title>
  <dc:creator>McDonald, Angela - Division of District Support</dc:creator>
  <cp:lastModifiedBy>McDonald, Angela - Division of District Support</cp:lastModifiedBy>
  <cp:revision>54</cp:revision>
  <dcterms:created xsi:type="dcterms:W3CDTF">2021-10-07T13:57:40Z</dcterms:created>
  <dcterms:modified xsi:type="dcterms:W3CDTF">2022-01-19T14:35:57Z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d9f29cf9-b4ae-47c7-87a9-b314ae0d866b</vt:lpwstr>
  </property>
</Properties>
</file>