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4" r:id="rId4"/>
  </p:sldMasterIdLst>
  <p:notesMasterIdLst>
    <p:notesMasterId r:id="rId36"/>
  </p:notesMasterIdLst>
  <p:handoutMasterIdLst>
    <p:handoutMasterId r:id="rId37"/>
  </p:handoutMasterIdLst>
  <p:sldIdLst>
    <p:sldId id="442" r:id="rId5"/>
    <p:sldId id="488" r:id="rId6"/>
    <p:sldId id="474" r:id="rId7"/>
    <p:sldId id="402" r:id="rId8"/>
    <p:sldId id="468" r:id="rId9"/>
    <p:sldId id="469" r:id="rId10"/>
    <p:sldId id="470" r:id="rId11"/>
    <p:sldId id="471" r:id="rId12"/>
    <p:sldId id="472" r:id="rId13"/>
    <p:sldId id="477" r:id="rId14"/>
    <p:sldId id="478" r:id="rId15"/>
    <p:sldId id="479" r:id="rId16"/>
    <p:sldId id="480" r:id="rId17"/>
    <p:sldId id="481" r:id="rId18"/>
    <p:sldId id="489" r:id="rId19"/>
    <p:sldId id="482" r:id="rId20"/>
    <p:sldId id="475" r:id="rId21"/>
    <p:sldId id="483" r:id="rId22"/>
    <p:sldId id="484" r:id="rId23"/>
    <p:sldId id="485" r:id="rId24"/>
    <p:sldId id="476" r:id="rId25"/>
    <p:sldId id="486" r:id="rId26"/>
    <p:sldId id="487" r:id="rId27"/>
    <p:sldId id="490" r:id="rId28"/>
    <p:sldId id="492" r:id="rId29"/>
    <p:sldId id="499" r:id="rId30"/>
    <p:sldId id="498" r:id="rId31"/>
    <p:sldId id="500" r:id="rId32"/>
    <p:sldId id="496" r:id="rId33"/>
    <p:sldId id="497" r:id="rId34"/>
    <p:sldId id="467" r:id="rId35"/>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ton, Linda - Division of Enterprise Data" initials="BL-Do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057" autoAdjust="0"/>
  </p:normalViewPr>
  <p:slideViewPr>
    <p:cSldViewPr>
      <p:cViewPr varScale="1">
        <p:scale>
          <a:sx n="127" d="100"/>
          <a:sy n="127" d="100"/>
        </p:scale>
        <p:origin x="773"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1" tIns="46926" rIns="93851" bIns="46926"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851" tIns="46926" rIns="93851" bIns="46926" rtlCol="0"/>
          <a:lstStyle>
            <a:lvl1pPr algn="r">
              <a:defRPr sz="1200"/>
            </a:lvl1pPr>
          </a:lstStyle>
          <a:p>
            <a:fld id="{BB57FBC0-3D5C-48F2-A192-3929B70E6D58}" type="datetimeFigureOut">
              <a:rPr lang="en-US" smtClean="0"/>
              <a:t>10/23/2019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851" tIns="46926" rIns="93851" bIns="4692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851" tIns="46926" rIns="93851" bIns="46926" rtlCol="0" anchor="b"/>
          <a:lstStyle>
            <a:lvl1pPr algn="r">
              <a:defRPr sz="1200"/>
            </a:lvl1pPr>
          </a:lstStyle>
          <a:p>
            <a:fld id="{4AD5123D-3FE0-42C6-B49B-3BE434E88087}" type="slidenum">
              <a:rPr lang="en-US" smtClean="0"/>
              <a:t>‹#›</a:t>
            </a:fld>
            <a:endParaRPr lang="en-US"/>
          </a:p>
        </p:txBody>
      </p:sp>
    </p:spTree>
    <p:extLst>
      <p:ext uri="{BB962C8B-B14F-4D97-AF65-F5344CB8AC3E}">
        <p14:creationId xmlns:p14="http://schemas.microsoft.com/office/powerpoint/2010/main" val="2018335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1" tIns="46926" rIns="93851" bIns="46926"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851" tIns="46926" rIns="93851" bIns="46926" rtlCol="0"/>
          <a:lstStyle>
            <a:lvl1pPr algn="r">
              <a:defRPr sz="1200"/>
            </a:lvl1pPr>
          </a:lstStyle>
          <a:p>
            <a:fld id="{685E3469-446D-4044-A8DC-7269E7C7C8D6}" type="datetimeFigureOut">
              <a:rPr lang="en-US" smtClean="0"/>
              <a:t>10/23/2019</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851" tIns="46926" rIns="93851" bIns="46926"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851" tIns="46926" rIns="93851" bIns="469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851" tIns="46926" rIns="93851" bIns="469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851" tIns="46926" rIns="93851" bIns="46926" rtlCol="0" anchor="b"/>
          <a:lstStyle>
            <a:lvl1pPr algn="r">
              <a:defRPr sz="1200"/>
            </a:lvl1pPr>
          </a:lstStyle>
          <a:p>
            <a:fld id="{9A3CC307-7CE7-4692-A2BF-7791E6A28265}" type="slidenum">
              <a:rPr lang="en-US" smtClean="0"/>
              <a:t>‹#›</a:t>
            </a:fld>
            <a:endParaRPr lang="en-US" dirty="0"/>
          </a:p>
        </p:txBody>
      </p:sp>
    </p:spTree>
    <p:extLst>
      <p:ext uri="{BB962C8B-B14F-4D97-AF65-F5344CB8AC3E}">
        <p14:creationId xmlns:p14="http://schemas.microsoft.com/office/powerpoint/2010/main" val="560835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ky.gov/districts/tech/sis/Documents/IC_CustomRpt_FundingGapAudit.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a:t>
            </a:fld>
            <a:endParaRPr lang="en-US" dirty="0"/>
          </a:p>
        </p:txBody>
      </p:sp>
    </p:spTree>
    <p:extLst>
      <p:ext uri="{BB962C8B-B14F-4D97-AF65-F5344CB8AC3E}">
        <p14:creationId xmlns:p14="http://schemas.microsoft.com/office/powerpoint/2010/main" val="333210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11</a:t>
            </a:fld>
            <a:endParaRPr lang="en-US" dirty="0"/>
          </a:p>
        </p:txBody>
      </p:sp>
    </p:spTree>
    <p:extLst>
      <p:ext uri="{BB962C8B-B14F-4D97-AF65-F5344CB8AC3E}">
        <p14:creationId xmlns:p14="http://schemas.microsoft.com/office/powerpoint/2010/main" val="298031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Period has been added to the end of the day called V/PB. </a:t>
            </a:r>
            <a:endParaRPr lang="en-US" sz="1100" dirty="0"/>
          </a:p>
          <a:p>
            <a:r>
              <a:rPr lang="en-US" dirty="0"/>
              <a:t>In order to generate a Carnegie unit of time on the SAAR, the length of the period must be calculated.  In the example above, there are 415 minutes in one school day.  There are six classes per day.</a:t>
            </a:r>
            <a:endParaRPr lang="en-US" sz="1100" dirty="0"/>
          </a:p>
          <a:p>
            <a:r>
              <a:rPr lang="en-US" dirty="0"/>
              <a:t>Divide the number of periods in the standard day into the number of standard day minutes. The example above would be calculated as (415/6=69.1).  Round up to 70 minutes to assure a full-day funding.</a:t>
            </a:r>
            <a:endParaRPr lang="en-US" sz="1100" dirty="0"/>
          </a:p>
          <a:p>
            <a:r>
              <a:rPr lang="en-US" dirty="0"/>
              <a:t> </a:t>
            </a:r>
            <a:endParaRPr lang="en-US" sz="1100" dirty="0"/>
          </a:p>
          <a:p>
            <a:pPr lvl="0"/>
            <a:r>
              <a:rPr lang="en-US" dirty="0"/>
              <a:t>This gives a student 1/6 of the day or 70 minutes of possible attendance credit for any V/PB class they are scheduled to take.</a:t>
            </a:r>
            <a:endParaRPr lang="en-US" sz="1100" dirty="0"/>
          </a:p>
          <a:p>
            <a:r>
              <a:rPr lang="en-US" dirty="0"/>
              <a:t> </a:t>
            </a:r>
            <a:endParaRPr lang="en-US" sz="1100" dirty="0"/>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12</a:t>
            </a:fld>
            <a:endParaRPr lang="en-US" dirty="0"/>
          </a:p>
        </p:txBody>
      </p:sp>
    </p:spTree>
    <p:extLst>
      <p:ext uri="{BB962C8B-B14F-4D97-AF65-F5344CB8AC3E}">
        <p14:creationId xmlns:p14="http://schemas.microsoft.com/office/powerpoint/2010/main" val="12628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get attendance credit based on passing the course the type must be Virtual or Performance and attendance</a:t>
            </a:r>
            <a:r>
              <a:rPr lang="en-US" baseline="0" dirty="0" smtClean="0"/>
              <a:t> must be unchecked</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13</a:t>
            </a:fld>
            <a:endParaRPr lang="en-US" dirty="0"/>
          </a:p>
        </p:txBody>
      </p:sp>
    </p:spTree>
    <p:extLst>
      <p:ext uri="{BB962C8B-B14F-4D97-AF65-F5344CB8AC3E}">
        <p14:creationId xmlns:p14="http://schemas.microsoft.com/office/powerpoint/2010/main" val="220659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Note:  Final Grade should only be selected for one term on the Term Mask — the final term where the grade will be awarded. If other terms are marked and have left the final term blank, no attendance will be given for the course.  Attendance is pulled from the final term for attendance reporting on SAAR.</a:t>
            </a:r>
            <a:endParaRPr lang="en-US" dirty="0"/>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14</a:t>
            </a:fld>
            <a:endParaRPr lang="en-US" dirty="0"/>
          </a:p>
        </p:txBody>
      </p:sp>
    </p:spTree>
    <p:extLst>
      <p:ext uri="{BB962C8B-B14F-4D97-AF65-F5344CB8AC3E}">
        <p14:creationId xmlns:p14="http://schemas.microsoft.com/office/powerpoint/2010/main" val="352261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 the actual grade the student received as long as the correct grades are indicated as a passing grade on the Grading Scale. This allows you to post the actual grade directly to the transcript rather than entering the grade manually on the transcript.</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15</a:t>
            </a:fld>
            <a:endParaRPr lang="en-US" dirty="0"/>
          </a:p>
        </p:txBody>
      </p:sp>
    </p:spTree>
    <p:extLst>
      <p:ext uri="{BB962C8B-B14F-4D97-AF65-F5344CB8AC3E}">
        <p14:creationId xmlns:p14="http://schemas.microsoft.com/office/powerpoint/2010/main" val="227801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16</a:t>
            </a:fld>
            <a:endParaRPr lang="en-US" dirty="0"/>
          </a:p>
        </p:txBody>
      </p:sp>
    </p:spTree>
    <p:extLst>
      <p:ext uri="{BB962C8B-B14F-4D97-AF65-F5344CB8AC3E}">
        <p14:creationId xmlns:p14="http://schemas.microsoft.com/office/powerpoint/2010/main" val="74679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17</a:t>
            </a:fld>
            <a:endParaRPr lang="en-US" dirty="0"/>
          </a:p>
        </p:txBody>
      </p:sp>
    </p:spTree>
    <p:extLst>
      <p:ext uri="{BB962C8B-B14F-4D97-AF65-F5344CB8AC3E}">
        <p14:creationId xmlns:p14="http://schemas.microsoft.com/office/powerpoint/2010/main" val="407494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a:t>
            </a:r>
            <a:r>
              <a:rPr lang="en-US" baseline="0" dirty="0" smtClean="0"/>
              <a:t>n students are taking Performance Based classes as part of their daily schedule, you can put an attendance placeholder into their schedule to take attendance.  The attendance will override Performance Base classes and will cap attendance so they only earn one day of attendance each day</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18</a:t>
            </a:fld>
            <a:endParaRPr lang="en-US" dirty="0"/>
          </a:p>
        </p:txBody>
      </p:sp>
    </p:spTree>
    <p:extLst>
      <p:ext uri="{BB962C8B-B14F-4D97-AF65-F5344CB8AC3E}">
        <p14:creationId xmlns:p14="http://schemas.microsoft.com/office/powerpoint/2010/main" val="387873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19</a:t>
            </a:fld>
            <a:endParaRPr lang="en-US" dirty="0"/>
          </a:p>
        </p:txBody>
      </p:sp>
    </p:spTree>
    <p:extLst>
      <p:ext uri="{BB962C8B-B14F-4D97-AF65-F5344CB8AC3E}">
        <p14:creationId xmlns:p14="http://schemas.microsoft.com/office/powerpoint/2010/main" val="281118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20</a:t>
            </a:fld>
            <a:endParaRPr lang="en-US" dirty="0"/>
          </a:p>
        </p:txBody>
      </p:sp>
    </p:spTree>
    <p:extLst>
      <p:ext uri="{BB962C8B-B14F-4D97-AF65-F5344CB8AC3E}">
        <p14:creationId xmlns:p14="http://schemas.microsoft.com/office/powerpoint/2010/main" val="394256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3</a:t>
            </a:fld>
            <a:endParaRPr lang="en-US" dirty="0"/>
          </a:p>
        </p:txBody>
      </p:sp>
    </p:spTree>
    <p:extLst>
      <p:ext uri="{BB962C8B-B14F-4D97-AF65-F5344CB8AC3E}">
        <p14:creationId xmlns:p14="http://schemas.microsoft.com/office/powerpoint/2010/main" val="299589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student’s attendance credit can never be more than 1.0 for each day.  So, the highest possible attendance credit a student can receive for virtual courses can only be equal to the difference between the standard school day and the student’s seat time in regularly scheduled classes. </a:t>
            </a:r>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21</a:t>
            </a:fld>
            <a:endParaRPr lang="en-US" dirty="0"/>
          </a:p>
        </p:txBody>
      </p:sp>
    </p:spTree>
    <p:extLst>
      <p:ext uri="{BB962C8B-B14F-4D97-AF65-F5344CB8AC3E}">
        <p14:creationId xmlns:p14="http://schemas.microsoft.com/office/powerpoint/2010/main" val="391279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22</a:t>
            </a:fld>
            <a:endParaRPr lang="en-US" dirty="0"/>
          </a:p>
        </p:txBody>
      </p:sp>
    </p:spTree>
    <p:extLst>
      <p:ext uri="{BB962C8B-B14F-4D97-AF65-F5344CB8AC3E}">
        <p14:creationId xmlns:p14="http://schemas.microsoft.com/office/powerpoint/2010/main" val="66504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23</a:t>
            </a:fld>
            <a:endParaRPr lang="en-US" dirty="0"/>
          </a:p>
        </p:txBody>
      </p:sp>
    </p:spTree>
    <p:extLst>
      <p:ext uri="{BB962C8B-B14F-4D97-AF65-F5344CB8AC3E}">
        <p14:creationId xmlns:p14="http://schemas.microsoft.com/office/powerpoint/2010/main" val="36430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 student does not have a final grade or does not have a passing grade, they will show on the report with zero days.</a:t>
            </a:r>
          </a:p>
          <a:p>
            <a:r>
              <a:rPr lang="en-US" dirty="0"/>
              <a:t> </a:t>
            </a:r>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25</a:t>
            </a:fld>
            <a:endParaRPr lang="en-US" dirty="0"/>
          </a:p>
        </p:txBody>
      </p:sp>
    </p:spTree>
    <p:extLst>
      <p:ext uri="{BB962C8B-B14F-4D97-AF65-F5344CB8AC3E}">
        <p14:creationId xmlns:p14="http://schemas.microsoft.com/office/powerpoint/2010/main" val="426048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SAAR report can be used to verify full day’s attendance is being generated.   In order to verify this you must have the following things:</a:t>
            </a:r>
          </a:p>
          <a:p>
            <a:pPr lvl="0"/>
            <a:r>
              <a:rPr lang="en-US" dirty="0"/>
              <a:t>A student has a full schedule.  This can be either V/PB or Seat-Time and V/PB</a:t>
            </a:r>
          </a:p>
          <a:p>
            <a:pPr lvl="0"/>
            <a:r>
              <a:rPr lang="en-US" dirty="0"/>
              <a:t>A student has passing grades entered on the V/PB classes</a:t>
            </a:r>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26</a:t>
            </a:fld>
            <a:endParaRPr lang="en-US" dirty="0"/>
          </a:p>
        </p:txBody>
      </p:sp>
    </p:spTree>
    <p:extLst>
      <p:ext uri="{BB962C8B-B14F-4D97-AF65-F5344CB8AC3E}">
        <p14:creationId xmlns:p14="http://schemas.microsoft.com/office/powerpoint/2010/main" val="198456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this report is to produce a list of students that potentially have funding gaps in their schedules.  The report is designed to look at a student’s schedule and display the percentage of attendance used to calculate funding for seat time attendance classes and virtual/performance-based classes.  Students with a combined total of less than 100% in these two class types will be returned on the report. Schedules for these students should be examined to determine whether there is a funding gap that needs to be addressed. This report is not designed to be “cleared”. It is an auditing tool to help identify potential issues with student schedules that could result in a loss of funding.  For more information, see the </a:t>
            </a:r>
            <a:r>
              <a:rPr lang="en-US" sz="1200" u="sng" kern="1200" dirty="0" smtClean="0">
                <a:solidFill>
                  <a:schemeClr val="tx1"/>
                </a:solidFill>
                <a:effectLst/>
                <a:latin typeface="+mn-lt"/>
                <a:ea typeface="+mn-ea"/>
                <a:cs typeface="+mn-cs"/>
                <a:hlinkClick r:id="rId3"/>
              </a:rPr>
              <a:t>Funding Gap Audit Report Quick Reference Card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27</a:t>
            </a:fld>
            <a:endParaRPr lang="en-US" dirty="0"/>
          </a:p>
        </p:txBody>
      </p:sp>
    </p:spTree>
    <p:extLst>
      <p:ext uri="{BB962C8B-B14F-4D97-AF65-F5344CB8AC3E}">
        <p14:creationId xmlns:p14="http://schemas.microsoft.com/office/powerpoint/2010/main" val="2323429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line you see Seat Time</a:t>
            </a:r>
            <a:r>
              <a:rPr lang="en-US" baseline="0" dirty="0" smtClean="0"/>
              <a:t> % 64 and V/PB% 13 add those two together equals = 77.  This student does not have enough time OR error in their schedule. </a:t>
            </a:r>
          </a:p>
          <a:p>
            <a:r>
              <a:rPr lang="en-US" baseline="0" dirty="0" smtClean="0"/>
              <a:t>Second Line 78% Seat time 0% in V/PB – First thing I would do is look that student schedule, then look at each class to make sure the set-up is correct. </a:t>
            </a:r>
          </a:p>
          <a:p>
            <a:r>
              <a:rPr lang="en-US" baseline="0" dirty="0" smtClean="0"/>
              <a:t>Third Line – 0% in Seat Time and 93% in V/PB – This is student is good to go.  Our magic number for this report is 93% and above. This report does not include passing time or lunch times. </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28</a:t>
            </a:fld>
            <a:endParaRPr lang="en-US" dirty="0"/>
          </a:p>
        </p:txBody>
      </p:sp>
    </p:spTree>
    <p:extLst>
      <p:ext uri="{BB962C8B-B14F-4D97-AF65-F5344CB8AC3E}">
        <p14:creationId xmlns:p14="http://schemas.microsoft.com/office/powerpoint/2010/main" val="112092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31</a:t>
            </a:fld>
            <a:endParaRPr lang="en-US" dirty="0"/>
          </a:p>
        </p:txBody>
      </p:sp>
    </p:spTree>
    <p:extLst>
      <p:ext uri="{BB962C8B-B14F-4D97-AF65-F5344CB8AC3E}">
        <p14:creationId xmlns:p14="http://schemas.microsoft.com/office/powerpoint/2010/main" val="315307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All of these</a:t>
            </a:r>
            <a:r>
              <a:rPr lang="en-US" baseline="0" dirty="0" smtClean="0"/>
              <a:t> types of classes can be either Virtual or Performance Based, or a district option.</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4</a:t>
            </a:fld>
            <a:endParaRPr lang="en-US" dirty="0"/>
          </a:p>
        </p:txBody>
      </p:sp>
    </p:spTree>
    <p:extLst>
      <p:ext uri="{BB962C8B-B14F-4D97-AF65-F5344CB8AC3E}">
        <p14:creationId xmlns:p14="http://schemas.microsoft.com/office/powerpoint/2010/main" val="264593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5</a:t>
            </a:fld>
            <a:endParaRPr lang="en-US" dirty="0"/>
          </a:p>
        </p:txBody>
      </p:sp>
    </p:spTree>
    <p:extLst>
      <p:ext uri="{BB962C8B-B14F-4D97-AF65-F5344CB8AC3E}">
        <p14:creationId xmlns:p14="http://schemas.microsoft.com/office/powerpoint/2010/main" val="157831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Credit Base</a:t>
            </a:r>
            <a:r>
              <a:rPr lang="en-US" baseline="0" dirty="0" smtClean="0"/>
              <a:t> holder should be 950001</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6</a:t>
            </a:fld>
            <a:endParaRPr lang="en-US" dirty="0"/>
          </a:p>
        </p:txBody>
      </p:sp>
    </p:spTree>
    <p:extLst>
      <p:ext uri="{BB962C8B-B14F-4D97-AF65-F5344CB8AC3E}">
        <p14:creationId xmlns:p14="http://schemas.microsoft.com/office/powerpoint/2010/main" val="22678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may come on campus to take tests or end of course assessments.  Classes are outside of the school.  </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7</a:t>
            </a:fld>
            <a:endParaRPr lang="en-US" dirty="0"/>
          </a:p>
        </p:txBody>
      </p:sp>
    </p:spTree>
    <p:extLst>
      <p:ext uri="{BB962C8B-B14F-4D97-AF65-F5344CB8AC3E}">
        <p14:creationId xmlns:p14="http://schemas.microsoft.com/office/powerpoint/2010/main" val="245782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Recovery Place Holder should be 960001</a:t>
            </a:r>
            <a:endParaRPr lang="en-US" dirty="0"/>
          </a:p>
        </p:txBody>
      </p:sp>
      <p:sp>
        <p:nvSpPr>
          <p:cNvPr id="4" name="Slide Number Placeholder 3"/>
          <p:cNvSpPr>
            <a:spLocks noGrp="1"/>
          </p:cNvSpPr>
          <p:nvPr>
            <p:ph type="sldNum" sz="quarter" idx="10"/>
          </p:nvPr>
        </p:nvSpPr>
        <p:spPr/>
        <p:txBody>
          <a:bodyPr/>
          <a:lstStyle/>
          <a:p>
            <a:fld id="{9A3CC307-7CE7-4692-A2BF-7791E6A28265}" type="slidenum">
              <a:rPr lang="en-US" smtClean="0"/>
              <a:t>8</a:t>
            </a:fld>
            <a:endParaRPr lang="en-US" dirty="0"/>
          </a:p>
        </p:txBody>
      </p:sp>
    </p:spTree>
    <p:extLst>
      <p:ext uri="{BB962C8B-B14F-4D97-AF65-F5344CB8AC3E}">
        <p14:creationId xmlns:p14="http://schemas.microsoft.com/office/powerpoint/2010/main" val="163449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9</a:t>
            </a:fld>
            <a:endParaRPr lang="en-US" dirty="0"/>
          </a:p>
        </p:txBody>
      </p:sp>
    </p:spTree>
    <p:extLst>
      <p:ext uri="{BB962C8B-B14F-4D97-AF65-F5344CB8AC3E}">
        <p14:creationId xmlns:p14="http://schemas.microsoft.com/office/powerpoint/2010/main" val="410228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C307-7CE7-4692-A2BF-7791E6A28265}" type="slidenum">
              <a:rPr lang="en-US" smtClean="0"/>
              <a:t>10</a:t>
            </a:fld>
            <a:endParaRPr lang="en-US" dirty="0"/>
          </a:p>
        </p:txBody>
      </p:sp>
    </p:spTree>
    <p:extLst>
      <p:ext uri="{BB962C8B-B14F-4D97-AF65-F5344CB8AC3E}">
        <p14:creationId xmlns:p14="http://schemas.microsoft.com/office/powerpoint/2010/main" val="387748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852" y="1107828"/>
            <a:ext cx="6498521" cy="1234727"/>
          </a:xfrm>
        </p:spPr>
        <p:txBody>
          <a:bodyPr anchor="b">
            <a:noAutofit/>
          </a:bodyPr>
          <a:lstStyle>
            <a:lvl1pPr algn="l">
              <a:defRPr sz="4050">
                <a:solidFill>
                  <a:schemeClr val="bg2">
                    <a:lumMod val="2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963826" y="2509660"/>
            <a:ext cx="6223655" cy="822674"/>
          </a:xfrm>
        </p:spPr>
        <p:txBody>
          <a:bodyPr anchor="t">
            <a:normAutofit/>
          </a:bodyPr>
          <a:lstStyle>
            <a:lvl1pPr marL="0" indent="0" algn="r">
              <a:buNone/>
              <a:defRPr sz="21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2700" smtClean="0">
                <a:solidFill>
                  <a:schemeClr val="tx1"/>
                </a:solidFill>
              </a:rPr>
              <a:t>Click to edit Master subtitle style</a:t>
            </a:r>
            <a:endParaRPr lang="en-US" sz="2700">
              <a:solidFill>
                <a:schemeClr val="tx1"/>
              </a:solidFill>
            </a:endParaRPr>
          </a:p>
        </p:txBody>
      </p:sp>
      <p:grpSp>
        <p:nvGrpSpPr>
          <p:cNvPr id="28" name="Group 27"/>
          <p:cNvGrpSpPr/>
          <p:nvPr/>
        </p:nvGrpSpPr>
        <p:grpSpPr>
          <a:xfrm>
            <a:off x="0" y="1"/>
            <a:ext cx="9144000" cy="5149850"/>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329" y="0"/>
            <a:ext cx="1783080" cy="1783079"/>
          </a:xfrm>
          <a:prstGeom prst="rect">
            <a:avLst/>
          </a:prstGeom>
        </p:spPr>
      </p:pic>
      <p:sp>
        <p:nvSpPr>
          <p:cNvPr id="54" name="Isosceles Triangle 53"/>
          <p:cNvSpPr/>
          <p:nvPr/>
        </p:nvSpPr>
        <p:spPr>
          <a:xfrm flipV="1">
            <a:off x="1" y="-1"/>
            <a:ext cx="883220" cy="4002206"/>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7988118" y="4717292"/>
            <a:ext cx="1062016" cy="290868"/>
          </a:xfrm>
          <a:prstGeom prst="rect">
            <a:avLst/>
          </a:prstGeom>
        </p:spPr>
        <p:txBody>
          <a:bodyPr/>
          <a:lstStyle>
            <a:lvl1pPr algn="r">
              <a:defRPr sz="1200">
                <a:solidFill>
                  <a:schemeClr val="bg1"/>
                </a:solidFill>
              </a:defRPr>
            </a:lvl1pPr>
          </a:lstStyle>
          <a:p>
            <a:endParaRPr lang="en-US" dirty="0"/>
          </a:p>
        </p:txBody>
      </p:sp>
      <p:sp>
        <p:nvSpPr>
          <p:cNvPr id="18" name="TextBox 17"/>
          <p:cNvSpPr txBox="1"/>
          <p:nvPr userDrawn="1"/>
        </p:nvSpPr>
        <p:spPr>
          <a:xfrm>
            <a:off x="0" y="4935751"/>
            <a:ext cx="441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KSIS Mid-Year Training </a:t>
            </a:r>
            <a:r>
              <a:rPr lang="en-US" sz="1200" b="1" baseline="0" dirty="0" smtClean="0">
                <a:solidFill>
                  <a:schemeClr val="bg1"/>
                </a:solidFill>
              </a:rPr>
              <a:t> January 12</a:t>
            </a:r>
            <a:r>
              <a:rPr lang="en-US" sz="1200" b="1" dirty="0" smtClean="0">
                <a:solidFill>
                  <a:schemeClr val="bg1"/>
                </a:solidFill>
              </a:rPr>
              <a:t>, 2016</a:t>
            </a:r>
            <a:endParaRPr lang="en-US" sz="1200" b="1" dirty="0">
              <a:solidFill>
                <a:schemeClr val="bg1"/>
              </a:solidFill>
            </a:endParaRPr>
          </a:p>
        </p:txBody>
      </p:sp>
    </p:spTree>
    <p:extLst>
      <p:ext uri="{BB962C8B-B14F-4D97-AF65-F5344CB8AC3E}">
        <p14:creationId xmlns:p14="http://schemas.microsoft.com/office/powerpoint/2010/main" val="54775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66498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607" y="386193"/>
            <a:ext cx="4324895" cy="4516766"/>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
        <p:nvSpPr>
          <p:cNvPr id="4" name="Picture Placeholder 3"/>
          <p:cNvSpPr>
            <a:spLocks noGrp="1"/>
          </p:cNvSpPr>
          <p:nvPr>
            <p:ph type="pic" sz="quarter" idx="13"/>
          </p:nvPr>
        </p:nvSpPr>
        <p:spPr>
          <a:xfrm>
            <a:off x="429816" y="1972468"/>
            <a:ext cx="1894284" cy="1344216"/>
          </a:xfrm>
        </p:spPr>
        <p:txBody>
          <a:bodyPr/>
          <a:lstStyle/>
          <a:p>
            <a:r>
              <a:rPr lang="en-US" smtClean="0"/>
              <a:t>Click icon to add picture</a:t>
            </a:r>
            <a:endParaRPr lang="en-US" dirty="0"/>
          </a:p>
        </p:txBody>
      </p:sp>
      <p:sp>
        <p:nvSpPr>
          <p:cNvPr id="6" name="Picture Placeholder 3"/>
          <p:cNvSpPr>
            <a:spLocks noGrp="1"/>
          </p:cNvSpPr>
          <p:nvPr>
            <p:ph type="pic" sz="quarter" idx="14"/>
          </p:nvPr>
        </p:nvSpPr>
        <p:spPr>
          <a:xfrm>
            <a:off x="429816" y="386193"/>
            <a:ext cx="1894284" cy="1344216"/>
          </a:xfrm>
        </p:spPr>
        <p:txBody>
          <a:bodyPr/>
          <a:lstStyle/>
          <a:p>
            <a:r>
              <a:rPr lang="en-US" smtClean="0"/>
              <a:t>Click icon to add picture</a:t>
            </a:r>
            <a:endParaRPr lang="en-US" dirty="0"/>
          </a:p>
        </p:txBody>
      </p:sp>
      <p:sp>
        <p:nvSpPr>
          <p:cNvPr id="8" name="Picture Placeholder 3"/>
          <p:cNvSpPr>
            <a:spLocks noGrp="1"/>
          </p:cNvSpPr>
          <p:nvPr>
            <p:ph type="pic" sz="quarter" idx="15"/>
          </p:nvPr>
        </p:nvSpPr>
        <p:spPr>
          <a:xfrm>
            <a:off x="429816" y="3558743"/>
            <a:ext cx="1894284" cy="1344216"/>
          </a:xfrm>
        </p:spPr>
        <p:txBody>
          <a:bodyPr/>
          <a:lstStyle/>
          <a:p>
            <a:r>
              <a:rPr lang="en-US" smtClean="0"/>
              <a:t>Click icon to add picture</a:t>
            </a:r>
            <a:endParaRPr lang="en-US" dirty="0"/>
          </a:p>
        </p:txBody>
      </p:sp>
    </p:spTree>
    <p:extLst>
      <p:ext uri="{BB962C8B-B14F-4D97-AF65-F5344CB8AC3E}">
        <p14:creationId xmlns:p14="http://schemas.microsoft.com/office/powerpoint/2010/main" val="2090927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8001" y="296839"/>
            <a:ext cx="6447501" cy="454470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40049126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93093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2" y="457200"/>
            <a:ext cx="6261100" cy="2266950"/>
          </a:xfrm>
        </p:spPr>
        <p:txBody>
          <a:bodyPr anchor="ctr">
            <a:normAutofit/>
          </a:bodyPr>
          <a:lstStyle>
            <a:lvl1pPr algn="l">
              <a:defRPr sz="3300" b="0" i="1" cap="none"/>
            </a:lvl1pPr>
          </a:lstStyle>
          <a:p>
            <a:r>
              <a:rPr lang="en-US" smtClean="0"/>
              <a:t>Click to edit Master title style</a:t>
            </a:r>
            <a:endParaRPr lang="en-US"/>
          </a:p>
        </p:txBody>
      </p:sp>
      <p:sp>
        <p:nvSpPr>
          <p:cNvPr id="23" name="Text Placeholder 9"/>
          <p:cNvSpPr>
            <a:spLocks noGrp="1"/>
          </p:cNvSpPr>
          <p:nvPr>
            <p:ph type="body" sz="quarter" idx="13"/>
          </p:nvPr>
        </p:nvSpPr>
        <p:spPr>
          <a:xfrm>
            <a:off x="450857" y="2927351"/>
            <a:ext cx="6447502" cy="385686"/>
          </a:xfrm>
        </p:spPr>
        <p:txBody>
          <a:bodyPr anchor="b">
            <a:noAutofit/>
          </a:bodyPr>
          <a:lstStyle>
            <a:lvl1pPr marL="0" indent="0" algn="r">
              <a:buFontTx/>
              <a:buNone/>
              <a:defRPr sz="24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390357" cy="1135436"/>
          </a:xfrm>
        </p:spPr>
        <p:txBody>
          <a:bodyPr anchor="t">
            <a:normAutofit/>
          </a:bodyPr>
          <a:lstStyle>
            <a:lvl1pPr marL="0" indent="0" algn="r">
              <a:buNone/>
              <a:defRPr sz="18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16622842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21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40731360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531060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262575" y="4732238"/>
            <a:ext cx="512504" cy="273844"/>
          </a:xfrm>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198057036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2" name="Rectangle 1"/>
          <p:cNvSpPr/>
          <p:nvPr userDrawn="1"/>
        </p:nvSpPr>
        <p:spPr>
          <a:xfrm>
            <a:off x="8659572" y="4774168"/>
            <a:ext cx="484428" cy="369332"/>
          </a:xfrm>
          <a:prstGeom prst="rect">
            <a:avLst/>
          </a:prstGeom>
        </p:spPr>
        <p:txBody>
          <a:bodyPr wrap="none">
            <a:spAutoFit/>
          </a:bodyPr>
          <a:lstStyle/>
          <a:p>
            <a:fld id="{D5BBC35B-A44B-4119-B8DA-DE9E3DFADA20}" type="slidenum">
              <a:rPr kumimoji="0"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839" y="192769"/>
            <a:ext cx="6447501" cy="990600"/>
          </a:xfrm>
        </p:spPr>
        <p:txBody>
          <a:bodyPr/>
          <a:lstStyle/>
          <a:p>
            <a:r>
              <a:rPr lang="en-US" smtClean="0"/>
              <a:t>Click to edit Master title style</a:t>
            </a:r>
            <a:endParaRPr lang="en-US"/>
          </a:p>
        </p:txBody>
      </p:sp>
      <p:sp>
        <p:nvSpPr>
          <p:cNvPr id="5" name="Text Placeholder 4"/>
          <p:cNvSpPr>
            <a:spLocks noGrp="1"/>
          </p:cNvSpPr>
          <p:nvPr>
            <p:ph type="body" sz="quarter" idx="13"/>
          </p:nvPr>
        </p:nvSpPr>
        <p:spPr>
          <a:xfrm>
            <a:off x="416840" y="1330088"/>
            <a:ext cx="6891536" cy="3675993"/>
          </a:xfrm>
        </p:spPr>
        <p:txBody>
          <a:bodyPr/>
          <a:lstStyle>
            <a:lvl5pPr marL="1543050" indent="-17145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272810" y="4735526"/>
            <a:ext cx="512504" cy="273844"/>
          </a:xfrm>
        </p:spPr>
        <p:txBody>
          <a:bodyPr/>
          <a:lstStyle/>
          <a:p>
            <a:fld id="{91BD7323-49BF-4C97-8773-5EC64C492009}" type="slidenum">
              <a:rPr lang="en-US" smtClean="0"/>
              <a:t>‹#›</a:t>
            </a:fld>
            <a:endParaRPr lang="en-US" dirty="0"/>
          </a:p>
        </p:txBody>
      </p:sp>
      <p:sp>
        <p:nvSpPr>
          <p:cNvPr id="7" name="Rectangle 6"/>
          <p:cNvSpPr/>
          <p:nvPr userDrawn="1"/>
        </p:nvSpPr>
        <p:spPr>
          <a:xfrm>
            <a:off x="8659572" y="4774168"/>
            <a:ext cx="484428" cy="369332"/>
          </a:xfrm>
          <a:prstGeom prst="rect">
            <a:avLst/>
          </a:prstGeom>
        </p:spPr>
        <p:txBody>
          <a:bodyPr wrap="none">
            <a:spAutoFit/>
          </a:bodyPr>
          <a:lstStyle/>
          <a:p>
            <a:fld id="{D5BBC35B-A44B-4119-B8DA-DE9E3DFADA20}" type="slidenum">
              <a:rPr kumimoji="0" lang="en-US" smtClean="0"/>
              <a:pPr/>
              <a:t>‹#›</a:t>
            </a:fld>
            <a:endParaRPr lang="en-US" dirty="0"/>
          </a:p>
        </p:txBody>
      </p:sp>
    </p:spTree>
    <p:extLst>
      <p:ext uri="{BB962C8B-B14F-4D97-AF65-F5344CB8AC3E}">
        <p14:creationId xmlns:p14="http://schemas.microsoft.com/office/powerpoint/2010/main" val="357872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1" y="4229100"/>
            <a:ext cx="792307" cy="688398"/>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1217021"/>
            <a:ext cx="6447501" cy="1369936"/>
          </a:xfrm>
        </p:spPr>
        <p:txBody>
          <a:bodyPr anchor="b">
            <a:normAutofit/>
          </a:bodyPr>
          <a:lstStyle>
            <a:lvl1pPr algn="l">
              <a:defRPr sz="3300" b="0" cap="none"/>
            </a:lvl1pPr>
          </a:lstStyle>
          <a:p>
            <a:r>
              <a:rPr lang="en-US" smtClean="0"/>
              <a:t>Click to edit Master title style</a:t>
            </a:r>
            <a:endParaRPr lang="en-US"/>
          </a:p>
        </p:txBody>
      </p:sp>
      <p:sp>
        <p:nvSpPr>
          <p:cNvPr id="3" name="Text Placeholder 2"/>
          <p:cNvSpPr>
            <a:spLocks noGrp="1"/>
          </p:cNvSpPr>
          <p:nvPr>
            <p:ph type="body" idx="1"/>
          </p:nvPr>
        </p:nvSpPr>
        <p:spPr>
          <a:xfrm>
            <a:off x="508001" y="2791673"/>
            <a:ext cx="6447501" cy="645300"/>
          </a:xfrm>
        </p:spPr>
        <p:txBody>
          <a:bodyPr anchor="t">
            <a:normAutofit/>
          </a:bodyPr>
          <a:lstStyle>
            <a:lvl1pPr marL="0" indent="0" algn="l">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096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
        <p:nvSpPr>
          <p:cNvPr id="9" name="Content Placeholder 8"/>
          <p:cNvSpPr>
            <a:spLocks noGrp="1"/>
          </p:cNvSpPr>
          <p:nvPr>
            <p:ph sz="quarter" idx="12"/>
          </p:nvPr>
        </p:nvSpPr>
        <p:spPr>
          <a:xfrm>
            <a:off x="436226" y="1347290"/>
            <a:ext cx="6817519" cy="3658791"/>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635999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6225" y="233535"/>
            <a:ext cx="6708377" cy="990600"/>
          </a:xfrm>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436225" y="1351219"/>
            <a:ext cx="3223260" cy="3521031"/>
          </a:xfrm>
        </p:spPr>
        <p:txBody>
          <a:bodyPr/>
          <a:lstStyle>
            <a:lvl5pPr marL="1543050" indent="-17145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4"/>
          </p:nvPr>
        </p:nvSpPr>
        <p:spPr>
          <a:xfrm>
            <a:off x="3921342" y="1351219"/>
            <a:ext cx="3223260" cy="3521031"/>
          </a:xfrm>
        </p:spPr>
        <p:txBody>
          <a:bodyPr/>
          <a:lstStyle>
            <a:lvl5pPr marL="1543050" indent="-17145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94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6225" y="233535"/>
            <a:ext cx="6708377" cy="990600"/>
          </a:xfrm>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
        <p:nvSpPr>
          <p:cNvPr id="8" name="Text Placeholder 5"/>
          <p:cNvSpPr>
            <a:spLocks noGrp="1"/>
          </p:cNvSpPr>
          <p:nvPr>
            <p:ph type="body" sz="quarter" idx="14"/>
          </p:nvPr>
        </p:nvSpPr>
        <p:spPr>
          <a:xfrm>
            <a:off x="3921342" y="1351219"/>
            <a:ext cx="3223260" cy="3521031"/>
          </a:xfrm>
        </p:spPr>
        <p:txBody>
          <a:bodyPr/>
          <a:lstStyle>
            <a:lvl5pPr marL="1543050" indent="-17145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5"/>
          </p:nvPr>
        </p:nvSpPr>
        <p:spPr>
          <a:xfrm>
            <a:off x="435769" y="1351360"/>
            <a:ext cx="3361135" cy="3520678"/>
          </a:xfrm>
        </p:spPr>
        <p:txBody>
          <a:bodyPr/>
          <a:lstStyle/>
          <a:p>
            <a:r>
              <a:rPr lang="en-US" smtClean="0"/>
              <a:t>Click icon to add picture</a:t>
            </a:r>
            <a:endParaRPr lang="en-US" dirty="0"/>
          </a:p>
        </p:txBody>
      </p:sp>
    </p:spTree>
    <p:extLst>
      <p:ext uri="{BB962C8B-B14F-4D97-AF65-F5344CB8AC3E}">
        <p14:creationId xmlns:p14="http://schemas.microsoft.com/office/powerpoint/2010/main" val="23951873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
        <p:nvSpPr>
          <p:cNvPr id="4" name="Content Placeholder 2"/>
          <p:cNvSpPr>
            <a:spLocks noGrp="1"/>
          </p:cNvSpPr>
          <p:nvPr>
            <p:ph sz="half" idx="1"/>
          </p:nvPr>
        </p:nvSpPr>
        <p:spPr>
          <a:xfrm>
            <a:off x="436225" y="1351219"/>
            <a:ext cx="3223260" cy="3521031"/>
          </a:xfrm>
        </p:spPr>
        <p:txBody>
          <a:bodyPr/>
          <a:lstStyle>
            <a:lvl1pPr marL="0" indent="0">
              <a:buNone/>
              <a:defRPr/>
            </a:lvl1pPr>
          </a:lstStyle>
          <a:p>
            <a:pPr lvl="0"/>
            <a:r>
              <a:rPr lang="en-US" smtClean="0"/>
              <a:t>Click to edit Master text styles</a:t>
            </a:r>
          </a:p>
        </p:txBody>
      </p:sp>
      <p:sp>
        <p:nvSpPr>
          <p:cNvPr id="5" name="Content Placeholder 3"/>
          <p:cNvSpPr>
            <a:spLocks noGrp="1"/>
          </p:cNvSpPr>
          <p:nvPr>
            <p:ph sz="half" idx="2"/>
          </p:nvPr>
        </p:nvSpPr>
        <p:spPr>
          <a:xfrm>
            <a:off x="3921342" y="1351219"/>
            <a:ext cx="3223260" cy="3521031"/>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6245730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6225" y="1404639"/>
            <a:ext cx="322325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3921342" y="1404639"/>
            <a:ext cx="322326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436225" y="2017340"/>
            <a:ext cx="3223260" cy="285491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2"/>
          </p:nvPr>
        </p:nvSpPr>
        <p:spPr>
          <a:xfrm>
            <a:off x="3921342" y="2017340"/>
            <a:ext cx="3223260" cy="285491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585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nchor="t"/>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28967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t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
            <a:ext cx="9144000" cy="5149850"/>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16839" y="192912"/>
            <a:ext cx="6744429" cy="9906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384759" y="1289714"/>
            <a:ext cx="6776510" cy="37163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0329" y="0"/>
            <a:ext cx="1783080" cy="1783079"/>
          </a:xfrm>
          <a:prstGeom prst="rect">
            <a:avLst/>
          </a:prstGeom>
        </p:spPr>
      </p:pic>
      <p:sp>
        <p:nvSpPr>
          <p:cNvPr id="6" name="Slide Number Placeholder 5"/>
          <p:cNvSpPr>
            <a:spLocks noGrp="1"/>
          </p:cNvSpPr>
          <p:nvPr>
            <p:ph type="sldNum" sz="quarter" idx="4"/>
          </p:nvPr>
        </p:nvSpPr>
        <p:spPr>
          <a:xfrm>
            <a:off x="8262575" y="4732238"/>
            <a:ext cx="512504" cy="273844"/>
          </a:xfrm>
          <a:prstGeom prst="rect">
            <a:avLst/>
          </a:prstGeom>
        </p:spPr>
        <p:txBody>
          <a:bodyPr vert="horz" lIns="91440" tIns="45720" rIns="91440" bIns="45720" rtlCol="0" anchor="ctr"/>
          <a:lstStyle>
            <a:lvl1pPr algn="r">
              <a:defRPr sz="1350">
                <a:solidFill>
                  <a:schemeClr val="bg1"/>
                </a:solidFill>
                <a:latin typeface="Franklin Gothic Medium" panose="020B0603020102020204" pitchFamily="34" charset="0"/>
              </a:defRPr>
            </a:lvl1p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165436022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796" r:id="rId18"/>
    <p:sldLayoutId id="2147483798" r:id="rId19"/>
    <p:sldLayoutId id="2147483800" r:id="rId20"/>
    <p:sldLayoutId id="2147483803" r:id="rId21"/>
    <p:sldLayoutId id="2147483804" r:id="rId22"/>
  </p:sldLayoutIdLst>
  <p:hf sldNum="0" hdr="0" ftr="0" dt="0"/>
  <p:txStyles>
    <p:titleStyle>
      <a:lvl1pPr algn="l" defTabSz="342900" rtl="0" eaLnBrk="1" latinLnBrk="0" hangingPunct="1">
        <a:spcBef>
          <a:spcPct val="0"/>
        </a:spcBef>
        <a:buNone/>
        <a:defRPr sz="33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D2BD24"/>
        </a:buClr>
        <a:buSzPct val="100000"/>
        <a:buFont typeface="Wingdings 3" panose="05040102010807070707" pitchFamily="18" charset="2"/>
        <a:buChar char="}"/>
        <a:defRPr sz="27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rgbClr val="D2BD24"/>
        </a:buClr>
        <a:buSzPct val="8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rgbClr val="D2BD24"/>
        </a:buClr>
        <a:buSzPct val="100000"/>
        <a:buFont typeface="Wingdings 2" panose="05020102010507070707" pitchFamily="18" charset="2"/>
        <a:buChar char=""/>
        <a:defRPr sz="21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rgbClr val="D2BD24"/>
        </a:buClr>
        <a:buSzPct val="10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rgbClr val="D2BD24"/>
        </a:buClr>
        <a:buSzPct val="10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ducation.ky.gov/districts/tech/sis/Documents/VirtualandPerformanceTrainingDocument_.pdf" TargetMode="External"/><Relationship Id="rId3" Type="http://schemas.openxmlformats.org/officeDocument/2006/relationships/hyperlink" Target="mailto:Josh.Whitlow@education.ky.gov" TargetMode="External"/><Relationship Id="rId7" Type="http://schemas.openxmlformats.org/officeDocument/2006/relationships/hyperlink" Target="mailto:Scott.Rose@education.ky.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Ruth.wilkes@education.ky.gov" TargetMode="External"/><Relationship Id="rId5" Type="http://schemas.openxmlformats.org/officeDocument/2006/relationships/hyperlink" Target="mailto:Sheila.Harned@education.ky.gov" TargetMode="External"/><Relationship Id="rId4" Type="http://schemas.openxmlformats.org/officeDocument/2006/relationships/hyperlink" Target="mailto:Ronda.Devine@education.k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5750"/>
            <a:ext cx="6705600" cy="2266949"/>
          </a:xfrm>
        </p:spPr>
        <p:txBody>
          <a:bodyPr>
            <a:normAutofit/>
          </a:bodyPr>
          <a:lstStyle/>
          <a:p>
            <a:pPr algn="l"/>
            <a:r>
              <a:rPr lang="en-US" dirty="0"/>
              <a:t>Virtual &amp; Performance Based Course Setup </a:t>
            </a:r>
          </a:p>
        </p:txBody>
      </p:sp>
      <p:sp>
        <p:nvSpPr>
          <p:cNvPr id="3" name="Subtitle 2"/>
          <p:cNvSpPr>
            <a:spLocks noGrp="1"/>
          </p:cNvSpPr>
          <p:nvPr>
            <p:ph type="subTitle" idx="1"/>
          </p:nvPr>
        </p:nvSpPr>
        <p:spPr>
          <a:xfrm>
            <a:off x="2286000" y="3181350"/>
            <a:ext cx="4800600" cy="1006045"/>
          </a:xfrm>
        </p:spPr>
        <p:txBody>
          <a:bodyPr>
            <a:normAutofit lnSpcReduction="10000"/>
          </a:bodyPr>
          <a:lstStyle/>
          <a:p>
            <a:r>
              <a:rPr lang="en-US" sz="1600" dirty="0" smtClean="0"/>
              <a:t>Josh Whitlow, </a:t>
            </a:r>
            <a:r>
              <a:rPr lang="en-US" sz="1600" dirty="0"/>
              <a:t>Resource Management Analyst III</a:t>
            </a:r>
          </a:p>
          <a:p>
            <a:r>
              <a:rPr lang="en-US" sz="1600" dirty="0" smtClean="0"/>
              <a:t>Office of Finance and Operations</a:t>
            </a:r>
            <a:endParaRPr lang="en-US" sz="1600" dirty="0"/>
          </a:p>
          <a:p>
            <a:r>
              <a:rPr lang="en-US" sz="1600" dirty="0" smtClean="0"/>
              <a:t>Division of District Support</a:t>
            </a:r>
            <a:endParaRPr lang="en-US" sz="1600" dirty="0"/>
          </a:p>
        </p:txBody>
      </p:sp>
    </p:spTree>
    <p:extLst>
      <p:ext uri="{BB962C8B-B14F-4D97-AF65-F5344CB8AC3E}">
        <p14:creationId xmlns:p14="http://schemas.microsoft.com/office/powerpoint/2010/main" val="293911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Pros and Cons of V/PB classes</a:t>
            </a:r>
          </a:p>
        </p:txBody>
      </p:sp>
      <p:sp>
        <p:nvSpPr>
          <p:cNvPr id="2" name="Content Placeholder 1"/>
          <p:cNvSpPr>
            <a:spLocks noGrp="1"/>
          </p:cNvSpPr>
          <p:nvPr>
            <p:ph type="body" sz="quarter" idx="13"/>
          </p:nvPr>
        </p:nvSpPr>
        <p:spPr>
          <a:xfrm>
            <a:off x="436225" y="1200150"/>
            <a:ext cx="3223260" cy="3521031"/>
          </a:xfrm>
        </p:spPr>
        <p:txBody>
          <a:bodyPr>
            <a:normAutofit/>
          </a:bodyPr>
          <a:lstStyle/>
          <a:p>
            <a:pPr marL="109728" indent="0">
              <a:buNone/>
            </a:pPr>
            <a:r>
              <a:rPr lang="en-US" sz="2400" b="1" dirty="0" smtClean="0"/>
              <a:t>Pro</a:t>
            </a:r>
            <a:endParaRPr lang="en-US" b="1" dirty="0" smtClean="0"/>
          </a:p>
          <a:p>
            <a:r>
              <a:rPr lang="en-US" sz="2200" dirty="0"/>
              <a:t>100% attendance when they pass the class</a:t>
            </a:r>
          </a:p>
          <a:p>
            <a:r>
              <a:rPr lang="en-US" sz="2200" dirty="0"/>
              <a:t>Does not require 120 hours</a:t>
            </a:r>
          </a:p>
          <a:p>
            <a:r>
              <a:rPr lang="en-US" sz="2200" dirty="0"/>
              <a:t>Allows students to work at their own pace</a:t>
            </a:r>
          </a:p>
          <a:p>
            <a:endParaRPr lang="en-US" dirty="0"/>
          </a:p>
        </p:txBody>
      </p:sp>
      <p:sp>
        <p:nvSpPr>
          <p:cNvPr id="3" name="Content Placeholder 2"/>
          <p:cNvSpPr>
            <a:spLocks noGrp="1"/>
          </p:cNvSpPr>
          <p:nvPr>
            <p:ph type="body" sz="quarter" idx="14"/>
          </p:nvPr>
        </p:nvSpPr>
        <p:spPr>
          <a:xfrm>
            <a:off x="3921342" y="1200150"/>
            <a:ext cx="3223260" cy="3521031"/>
          </a:xfrm>
        </p:spPr>
        <p:txBody>
          <a:bodyPr>
            <a:normAutofit/>
          </a:bodyPr>
          <a:lstStyle/>
          <a:p>
            <a:pPr marL="109728" indent="0">
              <a:buNone/>
            </a:pPr>
            <a:r>
              <a:rPr lang="en-US" sz="2600" b="1" dirty="0" smtClean="0"/>
              <a:t>Con</a:t>
            </a:r>
            <a:endParaRPr lang="en-US" sz="2100" dirty="0"/>
          </a:p>
          <a:p>
            <a:r>
              <a:rPr lang="en-US" sz="2100" dirty="0" smtClean="0"/>
              <a:t>No </a:t>
            </a:r>
            <a:r>
              <a:rPr lang="en-US" sz="2100" dirty="0"/>
              <a:t>attendance if they do not pass</a:t>
            </a:r>
          </a:p>
          <a:p>
            <a:r>
              <a:rPr lang="en-US" sz="2100" dirty="0" smtClean="0"/>
              <a:t>Cannot </a:t>
            </a:r>
            <a:r>
              <a:rPr lang="en-US" sz="2100" dirty="0"/>
              <a:t>check in or out students without seat time attendance</a:t>
            </a:r>
          </a:p>
          <a:p>
            <a:r>
              <a:rPr lang="en-US" sz="2100" dirty="0"/>
              <a:t>No V/PB attendance on the Growth Factor report</a:t>
            </a:r>
          </a:p>
          <a:p>
            <a:endParaRPr lang="en-US" dirty="0"/>
          </a:p>
          <a:p>
            <a:endParaRPr lang="en-US" dirty="0"/>
          </a:p>
        </p:txBody>
      </p:sp>
    </p:spTree>
    <p:extLst>
      <p:ext uri="{BB962C8B-B14F-4D97-AF65-F5344CB8AC3E}">
        <p14:creationId xmlns:p14="http://schemas.microsoft.com/office/powerpoint/2010/main" val="336956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Virtual/Performance Based </a:t>
            </a:r>
            <a:endParaRPr lang="en-US" dirty="0"/>
          </a:p>
        </p:txBody>
      </p:sp>
      <p:pic>
        <p:nvPicPr>
          <p:cNvPr id="4" name="Picture 3" descr="Pictures shows the step course set up, schedule students, and how to check funding"/>
          <p:cNvPicPr>
            <a:picLocks noChangeAspect="1"/>
          </p:cNvPicPr>
          <p:nvPr/>
        </p:nvPicPr>
        <p:blipFill>
          <a:blip r:embed="rId3"/>
          <a:stretch>
            <a:fillRect/>
          </a:stretch>
        </p:blipFill>
        <p:spPr>
          <a:xfrm>
            <a:off x="304800" y="1657350"/>
            <a:ext cx="7190463" cy="2880034"/>
          </a:xfrm>
          <a:prstGeom prst="rect">
            <a:avLst/>
          </a:prstGeom>
        </p:spPr>
      </p:pic>
    </p:spTree>
    <p:extLst>
      <p:ext uri="{BB962C8B-B14F-4D97-AF65-F5344CB8AC3E}">
        <p14:creationId xmlns:p14="http://schemas.microsoft.com/office/powerpoint/2010/main" val="46612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71550"/>
            <a:ext cx="6447501" cy="990600"/>
          </a:xfrm>
        </p:spPr>
        <p:txBody>
          <a:bodyPr>
            <a:noAutofit/>
          </a:bodyPr>
          <a:lstStyle/>
          <a:p>
            <a:pPr marL="285750" indent="-285750">
              <a:buFont typeface="Wingdings" panose="05000000000000000000" pitchFamily="2" charset="2"/>
              <a:buChar char="Ø"/>
            </a:pPr>
            <a:r>
              <a:rPr lang="en-US" sz="1800" dirty="0"/>
              <a:t>Make sure you have a period outside the standard day that is a Carnegie unit </a:t>
            </a:r>
            <a:r>
              <a:rPr lang="en-US" sz="1800" dirty="0" smtClean="0"/>
              <a:t>of time</a:t>
            </a:r>
            <a:endParaRPr lang="en-US" sz="1800" dirty="0"/>
          </a:p>
        </p:txBody>
      </p:sp>
      <p:pic>
        <p:nvPicPr>
          <p:cNvPr id="4" name="Picture 3" descr="Picture shows how to set up V/PB outside the school day"/>
          <p:cNvPicPr/>
          <p:nvPr/>
        </p:nvPicPr>
        <p:blipFill>
          <a:blip r:embed="rId3">
            <a:extLst>
              <a:ext uri="{28A0092B-C50C-407E-A947-70E740481C1C}">
                <a14:useLocalDpi xmlns:a14="http://schemas.microsoft.com/office/drawing/2010/main" val="0"/>
              </a:ext>
            </a:extLst>
          </a:blip>
          <a:srcRect/>
          <a:stretch>
            <a:fillRect/>
          </a:stretch>
        </p:blipFill>
        <p:spPr bwMode="auto">
          <a:xfrm>
            <a:off x="996949" y="1733550"/>
            <a:ext cx="5469602" cy="3176587"/>
          </a:xfrm>
          <a:prstGeom prst="rect">
            <a:avLst/>
          </a:prstGeom>
          <a:noFill/>
          <a:ln>
            <a:noFill/>
          </a:ln>
        </p:spPr>
      </p:pic>
      <p:sp>
        <p:nvSpPr>
          <p:cNvPr id="7" name="TextBox 6"/>
          <p:cNvSpPr txBox="1"/>
          <p:nvPr/>
        </p:nvSpPr>
        <p:spPr>
          <a:xfrm>
            <a:off x="609600" y="209550"/>
            <a:ext cx="6172200" cy="600164"/>
          </a:xfrm>
          <a:prstGeom prst="rect">
            <a:avLst/>
          </a:prstGeom>
          <a:noFill/>
        </p:spPr>
        <p:txBody>
          <a:bodyPr wrap="square" rtlCol="0">
            <a:spAutoFit/>
          </a:bodyPr>
          <a:lstStyle/>
          <a:p>
            <a:r>
              <a:rPr lang="en-US" sz="3300">
                <a:solidFill>
                  <a:srgbClr val="ACCBF9">
                    <a:lumMod val="25000"/>
                  </a:srgbClr>
                </a:solidFill>
                <a:latin typeface="Georgia"/>
                <a:ea typeface="+mj-ea"/>
                <a:cs typeface="+mj-cs"/>
              </a:rPr>
              <a:t>Virtual/Performance Based </a:t>
            </a:r>
            <a:endParaRPr lang="en-US" dirty="0"/>
          </a:p>
        </p:txBody>
      </p:sp>
    </p:spTree>
    <p:extLst>
      <p:ext uri="{BB962C8B-B14F-4D97-AF65-F5344CB8AC3E}">
        <p14:creationId xmlns:p14="http://schemas.microsoft.com/office/powerpoint/2010/main" val="1805726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6447501" cy="990600"/>
          </a:xfrm>
        </p:spPr>
        <p:txBody>
          <a:bodyPr>
            <a:normAutofit/>
          </a:bodyPr>
          <a:lstStyle/>
          <a:p>
            <a:pPr marL="457200" indent="-457200">
              <a:buFont typeface="Wingdings" panose="05000000000000000000" pitchFamily="2" charset="2"/>
              <a:buChar char="Ø"/>
            </a:pPr>
            <a:r>
              <a:rPr lang="en-US" sz="2800" dirty="0"/>
              <a:t>Course Setup</a:t>
            </a:r>
          </a:p>
        </p:txBody>
      </p:sp>
      <p:sp>
        <p:nvSpPr>
          <p:cNvPr id="4" name="TextBox 3"/>
          <p:cNvSpPr txBox="1"/>
          <p:nvPr/>
        </p:nvSpPr>
        <p:spPr>
          <a:xfrm>
            <a:off x="304800" y="133350"/>
            <a:ext cx="6629400" cy="600164"/>
          </a:xfrm>
          <a:prstGeom prst="rect">
            <a:avLst/>
          </a:prstGeom>
          <a:noFill/>
        </p:spPr>
        <p:txBody>
          <a:bodyPr wrap="square" rtlCol="0">
            <a:spAutoFit/>
          </a:bodyPr>
          <a:lstStyle/>
          <a:p>
            <a:r>
              <a:rPr lang="en-US" sz="3300">
                <a:solidFill>
                  <a:srgbClr val="ACCBF9">
                    <a:lumMod val="25000"/>
                  </a:srgbClr>
                </a:solidFill>
                <a:latin typeface="Georgia"/>
                <a:ea typeface="+mj-ea"/>
                <a:cs typeface="+mj-cs"/>
              </a:rPr>
              <a:t>Virtual/Performance Based </a:t>
            </a:r>
            <a:endParaRPr lang="en-US"/>
          </a:p>
        </p:txBody>
      </p:sp>
      <p:pic>
        <p:nvPicPr>
          <p:cNvPr id="5" name="Picture 4" descr="Picture shows steps on setting up a Course" title="Screenshot of data entry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81150"/>
            <a:ext cx="6781800" cy="3322662"/>
          </a:xfrm>
          <a:prstGeom prst="rect">
            <a:avLst/>
          </a:prstGeom>
        </p:spPr>
      </p:pic>
    </p:spTree>
    <p:extLst>
      <p:ext uri="{BB962C8B-B14F-4D97-AF65-F5344CB8AC3E}">
        <p14:creationId xmlns:p14="http://schemas.microsoft.com/office/powerpoint/2010/main" val="1267276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550"/>
            <a:ext cx="6447501" cy="990600"/>
          </a:xfrm>
        </p:spPr>
        <p:txBody>
          <a:bodyPr>
            <a:normAutofit/>
          </a:bodyPr>
          <a:lstStyle/>
          <a:p>
            <a:pPr marL="457200" indent="-457200">
              <a:buFont typeface="Wingdings" panose="05000000000000000000" pitchFamily="2" charset="2"/>
              <a:buChar char="Ø"/>
            </a:pPr>
            <a:r>
              <a:rPr lang="en-US" sz="2800" dirty="0"/>
              <a:t>Grading Task</a:t>
            </a:r>
          </a:p>
        </p:txBody>
      </p:sp>
      <p:sp>
        <p:nvSpPr>
          <p:cNvPr id="4" name="TextBox 3"/>
          <p:cNvSpPr txBox="1"/>
          <p:nvPr/>
        </p:nvSpPr>
        <p:spPr>
          <a:xfrm>
            <a:off x="304800" y="133350"/>
            <a:ext cx="6705600" cy="600164"/>
          </a:xfrm>
          <a:prstGeom prst="rect">
            <a:avLst/>
          </a:prstGeom>
          <a:noFill/>
        </p:spPr>
        <p:txBody>
          <a:bodyPr wrap="square" rtlCol="0">
            <a:spAutoFit/>
          </a:bodyPr>
          <a:lstStyle/>
          <a:p>
            <a:r>
              <a:rPr lang="en-US" sz="3300">
                <a:solidFill>
                  <a:srgbClr val="ACCBF9">
                    <a:lumMod val="25000"/>
                  </a:srgbClr>
                </a:solidFill>
                <a:latin typeface="Georgia"/>
                <a:ea typeface="+mj-ea"/>
                <a:cs typeface="+mj-cs"/>
              </a:rPr>
              <a:t>Virtual/Performance Based </a:t>
            </a:r>
            <a:endParaRPr lang="en-US" dirty="0"/>
          </a:p>
        </p:txBody>
      </p:sp>
      <p:pic>
        <p:nvPicPr>
          <p:cNvPr id="6" name="Picture 5" descr="Picture shows where to add Grading Task" title="Screenshot of data entry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49" y="1733550"/>
            <a:ext cx="5334001" cy="3090672"/>
          </a:xfrm>
          <a:prstGeom prst="rect">
            <a:avLst/>
          </a:prstGeom>
        </p:spPr>
      </p:pic>
    </p:spTree>
    <p:extLst>
      <p:ext uri="{BB962C8B-B14F-4D97-AF65-F5344CB8AC3E}">
        <p14:creationId xmlns:p14="http://schemas.microsoft.com/office/powerpoint/2010/main" val="2624358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Performance Based</a:t>
            </a:r>
            <a:endParaRPr lang="en-US" dirty="0"/>
          </a:p>
        </p:txBody>
      </p:sp>
      <p:sp>
        <p:nvSpPr>
          <p:cNvPr id="5" name="TextBox 4"/>
          <p:cNvSpPr txBox="1"/>
          <p:nvPr/>
        </p:nvSpPr>
        <p:spPr>
          <a:xfrm>
            <a:off x="838200" y="1283553"/>
            <a:ext cx="6248400"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Select a score for each student from the dropdown score </a:t>
            </a:r>
            <a:r>
              <a:rPr lang="en-US" sz="2400" dirty="0" smtClean="0"/>
              <a:t>list</a:t>
            </a:r>
            <a:endParaRPr lang="en-US" dirty="0"/>
          </a:p>
        </p:txBody>
      </p:sp>
      <p:pic>
        <p:nvPicPr>
          <p:cNvPr id="6" name="Picture 5" descr="Picture shows where to select a score for each student." title="Screenshot of data entry process"/>
          <p:cNvPicPr/>
          <p:nvPr/>
        </p:nvPicPr>
        <p:blipFill>
          <a:blip r:embed="rId3"/>
          <a:stretch>
            <a:fillRect/>
          </a:stretch>
        </p:blipFill>
        <p:spPr>
          <a:xfrm>
            <a:off x="457200" y="2114550"/>
            <a:ext cx="6115050" cy="2867025"/>
          </a:xfrm>
          <a:prstGeom prst="rect">
            <a:avLst/>
          </a:prstGeom>
        </p:spPr>
      </p:pic>
    </p:spTree>
    <p:extLst>
      <p:ext uri="{BB962C8B-B14F-4D97-AF65-F5344CB8AC3E}">
        <p14:creationId xmlns:p14="http://schemas.microsoft.com/office/powerpoint/2010/main" val="54213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1047750"/>
            <a:ext cx="6447501" cy="990600"/>
          </a:xfrm>
        </p:spPr>
        <p:txBody>
          <a:bodyPr>
            <a:normAutofit/>
          </a:bodyPr>
          <a:lstStyle/>
          <a:p>
            <a:pPr marL="342900" indent="-342900">
              <a:buFont typeface="Wingdings" panose="05000000000000000000" pitchFamily="2" charset="2"/>
              <a:buChar char="Ø"/>
            </a:pPr>
            <a:r>
              <a:rPr lang="en-US" sz="2400" dirty="0" smtClean="0"/>
              <a:t>SAAR </a:t>
            </a:r>
            <a:r>
              <a:rPr lang="en-US" sz="2400" dirty="0"/>
              <a:t>Record </a:t>
            </a:r>
            <a:r>
              <a:rPr lang="en-US" sz="2400" dirty="0" smtClean="0"/>
              <a:t>7 one day combined seat time and V/PB</a:t>
            </a:r>
            <a:endParaRPr lang="en-US" sz="2400" dirty="0"/>
          </a:p>
        </p:txBody>
      </p:sp>
      <p:pic>
        <p:nvPicPr>
          <p:cNvPr id="3" name="Content Placeholder 3" descr="Picture shows sample SAAR report for a single student" title="Screenshot of SAAR report"/>
          <p:cNvPicPr>
            <a:picLocks noChangeAspect="1"/>
          </p:cNvPicPr>
          <p:nvPr/>
        </p:nvPicPr>
        <p:blipFill>
          <a:blip r:embed="rId3"/>
          <a:stretch>
            <a:fillRect/>
          </a:stretch>
        </p:blipFill>
        <p:spPr>
          <a:xfrm>
            <a:off x="808701" y="1802130"/>
            <a:ext cx="6019800" cy="3018885"/>
          </a:xfrm>
          <a:prstGeom prst="rect">
            <a:avLst/>
          </a:prstGeom>
        </p:spPr>
      </p:pic>
      <p:sp>
        <p:nvSpPr>
          <p:cNvPr id="5" name="TextBox 4"/>
          <p:cNvSpPr txBox="1"/>
          <p:nvPr/>
        </p:nvSpPr>
        <p:spPr>
          <a:xfrm>
            <a:off x="457200" y="209550"/>
            <a:ext cx="6284451" cy="600164"/>
          </a:xfrm>
          <a:prstGeom prst="rect">
            <a:avLst/>
          </a:prstGeom>
          <a:noFill/>
        </p:spPr>
        <p:txBody>
          <a:bodyPr wrap="square" rtlCol="0">
            <a:spAutoFit/>
          </a:bodyPr>
          <a:lstStyle/>
          <a:p>
            <a:r>
              <a:rPr lang="en-US" sz="3300">
                <a:solidFill>
                  <a:srgbClr val="ACCBF9">
                    <a:lumMod val="25000"/>
                  </a:srgbClr>
                </a:solidFill>
                <a:latin typeface="Georgia"/>
                <a:ea typeface="+mj-ea"/>
                <a:cs typeface="+mj-cs"/>
              </a:rPr>
              <a:t>Virtual/Performance Based </a:t>
            </a:r>
            <a:endParaRPr lang="en-US" dirty="0"/>
          </a:p>
        </p:txBody>
      </p:sp>
    </p:spTree>
    <p:extLst>
      <p:ext uri="{BB962C8B-B14F-4D97-AF65-F5344CB8AC3E}">
        <p14:creationId xmlns:p14="http://schemas.microsoft.com/office/powerpoint/2010/main" val="664923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71550"/>
            <a:ext cx="6644514" cy="1295400"/>
          </a:xfrm>
        </p:spPr>
        <p:txBody>
          <a:bodyPr>
            <a:normAutofit fontScale="90000"/>
          </a:bodyPr>
          <a:lstStyle/>
          <a:p>
            <a:pPr marL="457200" indent="-457200">
              <a:buFont typeface="Wingdings" panose="05000000000000000000" pitchFamily="2" charset="2"/>
              <a:buChar char="Ø"/>
            </a:pPr>
            <a:r>
              <a:rPr lang="en-US" sz="2800" dirty="0" smtClean="0"/>
              <a:t>Sometimes attendance need to be taken but all classes are performance based</a:t>
            </a:r>
            <a:endParaRPr lang="en-US" sz="2800" dirty="0"/>
          </a:p>
        </p:txBody>
      </p:sp>
      <p:sp>
        <p:nvSpPr>
          <p:cNvPr id="2" name="Content Placeholder 1"/>
          <p:cNvSpPr>
            <a:spLocks noGrp="1"/>
          </p:cNvSpPr>
          <p:nvPr>
            <p:ph type="body" sz="quarter" idx="13"/>
          </p:nvPr>
        </p:nvSpPr>
        <p:spPr>
          <a:xfrm>
            <a:off x="685800" y="2190750"/>
            <a:ext cx="8229600" cy="2695719"/>
          </a:xfrm>
        </p:spPr>
        <p:txBody>
          <a:bodyPr/>
          <a:lstStyle/>
          <a:p>
            <a:r>
              <a:rPr lang="en-US" sz="3600" dirty="0"/>
              <a:t>Examples</a:t>
            </a:r>
          </a:p>
          <a:p>
            <a:pPr lvl="1"/>
            <a:r>
              <a:rPr lang="en-US" sz="3600" dirty="0"/>
              <a:t>Alternative school</a:t>
            </a:r>
          </a:p>
          <a:p>
            <a:pPr lvl="1"/>
            <a:r>
              <a:rPr lang="en-US" sz="3600" dirty="0"/>
              <a:t>Expelled with services</a:t>
            </a:r>
          </a:p>
          <a:p>
            <a:endParaRPr lang="en-US" dirty="0"/>
          </a:p>
        </p:txBody>
      </p:sp>
      <p:sp>
        <p:nvSpPr>
          <p:cNvPr id="4" name="TextBox 3"/>
          <p:cNvSpPr txBox="1"/>
          <p:nvPr/>
        </p:nvSpPr>
        <p:spPr>
          <a:xfrm>
            <a:off x="457200" y="57150"/>
            <a:ext cx="6705600" cy="600164"/>
          </a:xfrm>
          <a:prstGeom prst="rect">
            <a:avLst/>
          </a:prstGeom>
          <a:noFill/>
        </p:spPr>
        <p:txBody>
          <a:bodyPr wrap="square" rtlCol="0">
            <a:spAutoFit/>
          </a:bodyPr>
          <a:lstStyle/>
          <a:p>
            <a:r>
              <a:rPr lang="en-US" sz="3300">
                <a:solidFill>
                  <a:srgbClr val="ACCBF9">
                    <a:lumMod val="25000"/>
                  </a:srgbClr>
                </a:solidFill>
                <a:latin typeface="Georgia"/>
                <a:ea typeface="+mj-ea"/>
                <a:cs typeface="+mj-cs"/>
              </a:rPr>
              <a:t>Virtual/Performance Based </a:t>
            </a:r>
            <a:endParaRPr lang="en-US" dirty="0"/>
          </a:p>
        </p:txBody>
      </p:sp>
    </p:spTree>
    <p:extLst>
      <p:ext uri="{BB962C8B-B14F-4D97-AF65-F5344CB8AC3E}">
        <p14:creationId xmlns:p14="http://schemas.microsoft.com/office/powerpoint/2010/main" val="520898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440144"/>
            <a:ext cx="6447501" cy="990600"/>
          </a:xfrm>
        </p:spPr>
        <p:txBody>
          <a:bodyPr>
            <a:normAutofit/>
          </a:bodyPr>
          <a:lstStyle/>
          <a:p>
            <a:r>
              <a:rPr lang="en-US" dirty="0">
                <a:solidFill>
                  <a:srgbClr val="ACCBF9">
                    <a:lumMod val="25000"/>
                  </a:srgbClr>
                </a:solidFill>
              </a:rPr>
              <a:t>Virtual/Performance Based </a:t>
            </a:r>
            <a:endParaRPr lang="en-US" dirty="0"/>
          </a:p>
        </p:txBody>
      </p:sp>
      <p:sp>
        <p:nvSpPr>
          <p:cNvPr id="5" name="TextBox 4"/>
          <p:cNvSpPr txBox="1"/>
          <p:nvPr/>
        </p:nvSpPr>
        <p:spPr>
          <a:xfrm>
            <a:off x="501650" y="1332711"/>
            <a:ext cx="7035799"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Create a Attendance Placeholder Course</a:t>
            </a:r>
            <a:endParaRPr lang="en-US" sz="2800" dirty="0"/>
          </a:p>
        </p:txBody>
      </p:sp>
      <p:pic>
        <p:nvPicPr>
          <p:cNvPr id="6" name="Picture 5" descr="Picture show Attendance Placeholder Course"/>
          <p:cNvPicPr>
            <a:picLocks noChangeAspect="1"/>
          </p:cNvPicPr>
          <p:nvPr/>
        </p:nvPicPr>
        <p:blipFill>
          <a:blip r:embed="rId3"/>
          <a:stretch>
            <a:fillRect/>
          </a:stretch>
        </p:blipFill>
        <p:spPr>
          <a:xfrm>
            <a:off x="1162049" y="1855931"/>
            <a:ext cx="5715000" cy="3035734"/>
          </a:xfrm>
          <a:prstGeom prst="rect">
            <a:avLst/>
          </a:prstGeom>
        </p:spPr>
      </p:pic>
    </p:spTree>
    <p:extLst>
      <p:ext uri="{BB962C8B-B14F-4D97-AF65-F5344CB8AC3E}">
        <p14:creationId xmlns:p14="http://schemas.microsoft.com/office/powerpoint/2010/main" val="1497889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14550"/>
            <a:ext cx="2667000" cy="2209800"/>
          </a:xfrm>
        </p:spPr>
        <p:txBody>
          <a:bodyPr>
            <a:normAutofit/>
          </a:bodyPr>
          <a:lstStyle/>
          <a:p>
            <a:pPr marL="457200" indent="-457200">
              <a:buFont typeface="Wingdings" panose="05000000000000000000" pitchFamily="2" charset="2"/>
              <a:buChar char="ü"/>
            </a:pPr>
            <a:r>
              <a:rPr lang="en-US" dirty="0" smtClean="0"/>
              <a:t>All </a:t>
            </a:r>
            <a:r>
              <a:rPr lang="en-US" dirty="0"/>
              <a:t>periods </a:t>
            </a:r>
            <a:r>
              <a:rPr lang="en-US" dirty="0" smtClean="0"/>
              <a:t>where the </a:t>
            </a:r>
            <a:r>
              <a:rPr lang="en-US" dirty="0"/>
              <a:t>student will attend</a:t>
            </a:r>
          </a:p>
        </p:txBody>
      </p:sp>
      <p:pic>
        <p:nvPicPr>
          <p:cNvPr id="3" name="Content Placeholder 3" descr="Picture shows schedule placement"/>
          <p:cNvPicPr>
            <a:picLocks noChangeAspect="1"/>
          </p:cNvPicPr>
          <p:nvPr/>
        </p:nvPicPr>
        <p:blipFill>
          <a:blip r:embed="rId3"/>
          <a:stretch>
            <a:fillRect/>
          </a:stretch>
        </p:blipFill>
        <p:spPr>
          <a:xfrm>
            <a:off x="3962400" y="1806618"/>
            <a:ext cx="2057400" cy="2978063"/>
          </a:xfrm>
          <a:prstGeom prst="rect">
            <a:avLst/>
          </a:prstGeom>
        </p:spPr>
      </p:pic>
      <p:sp>
        <p:nvSpPr>
          <p:cNvPr id="5" name="TextBox 4"/>
          <p:cNvSpPr txBox="1"/>
          <p:nvPr/>
        </p:nvSpPr>
        <p:spPr>
          <a:xfrm>
            <a:off x="457200" y="514350"/>
            <a:ext cx="6629400" cy="600164"/>
          </a:xfrm>
          <a:prstGeom prst="rect">
            <a:avLst/>
          </a:prstGeom>
          <a:noFill/>
        </p:spPr>
        <p:txBody>
          <a:bodyPr wrap="square" rtlCol="0">
            <a:spAutoFit/>
          </a:bodyPr>
          <a:lstStyle/>
          <a:p>
            <a:r>
              <a:rPr lang="en-US" sz="3300" dirty="0">
                <a:solidFill>
                  <a:srgbClr val="ACCBF9">
                    <a:lumMod val="25000"/>
                  </a:srgbClr>
                </a:solidFill>
                <a:latin typeface="Georgia"/>
                <a:ea typeface="+mj-ea"/>
                <a:cs typeface="+mj-cs"/>
              </a:rPr>
              <a:t>Virtual/Performance Based </a:t>
            </a:r>
            <a:endParaRPr lang="en-US" dirty="0"/>
          </a:p>
        </p:txBody>
      </p:sp>
    </p:spTree>
    <p:extLst>
      <p:ext uri="{BB962C8B-B14F-4D97-AF65-F5344CB8AC3E}">
        <p14:creationId xmlns:p14="http://schemas.microsoft.com/office/powerpoint/2010/main" val="324026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or Performance Based </a:t>
            </a:r>
            <a:endParaRPr lang="en-US" dirty="0"/>
          </a:p>
        </p:txBody>
      </p:sp>
      <p:sp>
        <p:nvSpPr>
          <p:cNvPr id="3" name="Text Placeholder 2"/>
          <p:cNvSpPr>
            <a:spLocks noGrp="1"/>
          </p:cNvSpPr>
          <p:nvPr>
            <p:ph type="body" sz="quarter" idx="13"/>
          </p:nvPr>
        </p:nvSpPr>
        <p:spPr/>
        <p:txBody>
          <a:bodyPr>
            <a:normAutofit/>
          </a:bodyPr>
          <a:lstStyle/>
          <a:p>
            <a:r>
              <a:rPr lang="en-US" b="1" i="1" dirty="0" smtClean="0"/>
              <a:t>Kentucky Law</a:t>
            </a:r>
            <a:endParaRPr lang="en-US" dirty="0"/>
          </a:p>
          <a:p>
            <a:pPr marL="0" indent="0">
              <a:buNone/>
            </a:pPr>
            <a:endParaRPr lang="en-US" dirty="0"/>
          </a:p>
          <a:p>
            <a:r>
              <a:rPr lang="en-US" dirty="0" smtClean="0"/>
              <a:t>702 </a:t>
            </a:r>
            <a:r>
              <a:rPr lang="en-US" dirty="0"/>
              <a:t>KAR 7:125, Section 1 (4) (c); 704 KAR 3:305 Section (4) (3.) states that a 	virtual course must be off campus.</a:t>
            </a:r>
          </a:p>
          <a:p>
            <a:endParaRPr lang="en-US" dirty="0"/>
          </a:p>
        </p:txBody>
      </p:sp>
    </p:spTree>
    <p:extLst>
      <p:ext uri="{BB962C8B-B14F-4D97-AF65-F5344CB8AC3E}">
        <p14:creationId xmlns:p14="http://schemas.microsoft.com/office/powerpoint/2010/main" val="225707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27" y="1200150"/>
            <a:ext cx="6422101" cy="762000"/>
          </a:xfrm>
        </p:spPr>
        <p:txBody>
          <a:bodyPr>
            <a:normAutofit fontScale="90000"/>
          </a:bodyPr>
          <a:lstStyle/>
          <a:p>
            <a:pPr marL="457200" indent="-457200">
              <a:buFont typeface="Wingdings" panose="05000000000000000000" pitchFamily="2" charset="2"/>
              <a:buChar char="Ø"/>
            </a:pPr>
            <a:r>
              <a:rPr lang="en-US" sz="2400" dirty="0"/>
              <a:t>Sample alternative school student schedule</a:t>
            </a:r>
          </a:p>
        </p:txBody>
      </p:sp>
      <p:sp>
        <p:nvSpPr>
          <p:cNvPr id="4" name="TextBox 3"/>
          <p:cNvSpPr txBox="1"/>
          <p:nvPr/>
        </p:nvSpPr>
        <p:spPr>
          <a:xfrm>
            <a:off x="457200" y="285750"/>
            <a:ext cx="6553200" cy="600164"/>
          </a:xfrm>
          <a:prstGeom prst="rect">
            <a:avLst/>
          </a:prstGeom>
          <a:noFill/>
        </p:spPr>
        <p:txBody>
          <a:bodyPr wrap="square" rtlCol="0">
            <a:spAutoFit/>
          </a:bodyPr>
          <a:lstStyle/>
          <a:p>
            <a:pPr lvl="0"/>
            <a:r>
              <a:rPr lang="en-US" sz="3300" dirty="0">
                <a:solidFill>
                  <a:srgbClr val="ACCBF9">
                    <a:lumMod val="25000"/>
                  </a:srgbClr>
                </a:solidFill>
                <a:latin typeface="Georgia"/>
                <a:ea typeface="+mj-ea"/>
                <a:cs typeface="+mj-cs"/>
              </a:rPr>
              <a:t>Virtual/Performance Based </a:t>
            </a:r>
            <a:endParaRPr lang="en-US" dirty="0">
              <a:solidFill>
                <a:prstClr val="black"/>
              </a:solidFill>
            </a:endParaRPr>
          </a:p>
        </p:txBody>
      </p:sp>
      <p:pic>
        <p:nvPicPr>
          <p:cNvPr id="5" name="Picture 4" descr="Picture shows sample alternative school student schedule"/>
          <p:cNvPicPr>
            <a:picLocks noChangeAspect="1"/>
          </p:cNvPicPr>
          <p:nvPr/>
        </p:nvPicPr>
        <p:blipFill>
          <a:blip r:embed="rId3"/>
          <a:stretch>
            <a:fillRect/>
          </a:stretch>
        </p:blipFill>
        <p:spPr>
          <a:xfrm>
            <a:off x="452437" y="1733550"/>
            <a:ext cx="7096125" cy="2857500"/>
          </a:xfrm>
          <a:prstGeom prst="rect">
            <a:avLst/>
          </a:prstGeom>
        </p:spPr>
      </p:pic>
    </p:spTree>
    <p:extLst>
      <p:ext uri="{BB962C8B-B14F-4D97-AF65-F5344CB8AC3E}">
        <p14:creationId xmlns:p14="http://schemas.microsoft.com/office/powerpoint/2010/main" val="3620758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Seat Time Attendance</a:t>
            </a:r>
            <a:endParaRPr lang="en-US" dirty="0"/>
          </a:p>
        </p:txBody>
      </p:sp>
      <p:sp>
        <p:nvSpPr>
          <p:cNvPr id="2" name="Content Placeholder 1"/>
          <p:cNvSpPr>
            <a:spLocks noGrp="1"/>
          </p:cNvSpPr>
          <p:nvPr>
            <p:ph type="body" sz="quarter" idx="13"/>
          </p:nvPr>
        </p:nvSpPr>
        <p:spPr>
          <a:xfrm>
            <a:off x="416839" y="1047750"/>
            <a:ext cx="6891536" cy="3675993"/>
          </a:xfrm>
        </p:spPr>
        <p:txBody>
          <a:bodyPr>
            <a:normAutofit fontScale="85000" lnSpcReduction="10000"/>
          </a:bodyPr>
          <a:lstStyle/>
          <a:p>
            <a:r>
              <a:rPr lang="en-US" dirty="0"/>
              <a:t>Student is expected to attend full day and attendance is taken</a:t>
            </a:r>
          </a:p>
          <a:p>
            <a:r>
              <a:rPr lang="en-US" dirty="0"/>
              <a:t>PB classes are scheduled into the V/PB period</a:t>
            </a:r>
          </a:p>
          <a:p>
            <a:r>
              <a:rPr lang="en-US" dirty="0"/>
              <a:t>The SAAR report calculates the seat time attendance first and caps the V/PB </a:t>
            </a:r>
            <a:r>
              <a:rPr lang="en-US" dirty="0" smtClean="0"/>
              <a:t>attendance so a </a:t>
            </a:r>
            <a:r>
              <a:rPr lang="en-US" dirty="0"/>
              <a:t>student never generates over one day of attendance per day.</a:t>
            </a:r>
          </a:p>
          <a:p>
            <a:endParaRPr lang="en-US" dirty="0"/>
          </a:p>
          <a:p>
            <a:pPr>
              <a:buFont typeface="Wingdings" panose="05000000000000000000" pitchFamily="2" charset="2"/>
              <a:buChar char="ü"/>
            </a:pPr>
            <a:r>
              <a:rPr lang="en-US" b="1" dirty="0">
                <a:solidFill>
                  <a:srgbClr val="FF0000"/>
                </a:solidFill>
              </a:rPr>
              <a:t>NOTE: Do not schedule students into a seat time class if you are not really taking attendance. </a:t>
            </a:r>
          </a:p>
        </p:txBody>
      </p:sp>
    </p:spTree>
    <p:extLst>
      <p:ext uri="{BB962C8B-B14F-4D97-AF65-F5344CB8AC3E}">
        <p14:creationId xmlns:p14="http://schemas.microsoft.com/office/powerpoint/2010/main" val="2590392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71550"/>
            <a:ext cx="6407140" cy="550181"/>
          </a:xfrm>
        </p:spPr>
        <p:txBody>
          <a:bodyPr>
            <a:normAutofit fontScale="90000"/>
          </a:bodyPr>
          <a:lstStyle/>
          <a:p>
            <a:pPr marL="457200" indent="-457200">
              <a:buFont typeface="Wingdings" panose="05000000000000000000" pitchFamily="2" charset="2"/>
              <a:buChar char="Ø"/>
            </a:pPr>
            <a:r>
              <a:rPr lang="en-US" dirty="0"/>
              <a:t>Record 7 all </a:t>
            </a:r>
            <a:r>
              <a:rPr lang="en-US" dirty="0" smtClean="0"/>
              <a:t>year example </a:t>
            </a:r>
            <a:r>
              <a:rPr lang="en-US" dirty="0"/>
              <a:t>student</a:t>
            </a:r>
          </a:p>
        </p:txBody>
      </p:sp>
      <p:pic>
        <p:nvPicPr>
          <p:cNvPr id="4" name="Content Placeholder 5" descr="Picures shows example of Record 7"/>
          <p:cNvPicPr>
            <a:picLocks noGrp="1" noChangeAspect="1"/>
          </p:cNvPicPr>
          <p:nvPr>
            <p:ph idx="4294967295"/>
          </p:nvPr>
        </p:nvPicPr>
        <p:blipFill>
          <a:blip r:embed="rId3"/>
          <a:stretch>
            <a:fillRect/>
          </a:stretch>
        </p:blipFill>
        <p:spPr>
          <a:xfrm>
            <a:off x="838200" y="1657350"/>
            <a:ext cx="6064969" cy="3065462"/>
          </a:xfrm>
          <a:prstGeom prst="rect">
            <a:avLst/>
          </a:prstGeom>
        </p:spPr>
      </p:pic>
      <p:sp>
        <p:nvSpPr>
          <p:cNvPr id="2" name="TextBox 1"/>
          <p:cNvSpPr txBox="1"/>
          <p:nvPr/>
        </p:nvSpPr>
        <p:spPr>
          <a:xfrm>
            <a:off x="533400" y="133350"/>
            <a:ext cx="6400800" cy="600164"/>
          </a:xfrm>
          <a:prstGeom prst="rect">
            <a:avLst/>
          </a:prstGeom>
          <a:noFill/>
        </p:spPr>
        <p:txBody>
          <a:bodyPr wrap="square" rtlCol="0">
            <a:spAutoFit/>
          </a:bodyPr>
          <a:lstStyle/>
          <a:p>
            <a:r>
              <a:rPr lang="en-US" sz="3300" dirty="0" smtClean="0">
                <a:solidFill>
                  <a:srgbClr val="ACCBF9">
                    <a:lumMod val="25000"/>
                  </a:srgbClr>
                </a:solidFill>
                <a:latin typeface="Georgia"/>
                <a:ea typeface="+mj-ea"/>
                <a:cs typeface="+mj-cs"/>
              </a:rPr>
              <a:t>Performance Based/Seat Time</a:t>
            </a:r>
            <a:endParaRPr lang="en-US" dirty="0"/>
          </a:p>
        </p:txBody>
      </p:sp>
    </p:spTree>
    <p:extLst>
      <p:ext uri="{BB962C8B-B14F-4D97-AF65-F5344CB8AC3E}">
        <p14:creationId xmlns:p14="http://schemas.microsoft.com/office/powerpoint/2010/main" val="1887511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00150"/>
            <a:ext cx="6407140" cy="473981"/>
          </a:xfrm>
        </p:spPr>
        <p:txBody>
          <a:bodyPr>
            <a:normAutofit fontScale="90000"/>
          </a:bodyPr>
          <a:lstStyle/>
          <a:p>
            <a:pPr marL="457200" indent="-457200">
              <a:buFont typeface="Wingdings" panose="05000000000000000000" pitchFamily="2" charset="2"/>
              <a:buChar char="Ø"/>
            </a:pPr>
            <a:r>
              <a:rPr lang="en-US" dirty="0"/>
              <a:t>SAAR Record V Detail </a:t>
            </a:r>
          </a:p>
        </p:txBody>
      </p:sp>
      <p:pic>
        <p:nvPicPr>
          <p:cNvPr id="4" name="Content Placeholder 3" descr="Pictures shows SAAR Record V"/>
          <p:cNvPicPr>
            <a:picLocks noGrp="1" noChangeAspect="1"/>
          </p:cNvPicPr>
          <p:nvPr>
            <p:ph idx="4294967295"/>
          </p:nvPr>
        </p:nvPicPr>
        <p:blipFill>
          <a:blip r:embed="rId3"/>
          <a:stretch>
            <a:fillRect/>
          </a:stretch>
        </p:blipFill>
        <p:spPr>
          <a:xfrm>
            <a:off x="228600" y="2114550"/>
            <a:ext cx="7620000" cy="1884363"/>
          </a:xfrm>
          <a:prstGeom prst="rect">
            <a:avLst/>
          </a:prstGeom>
        </p:spPr>
      </p:pic>
      <p:sp>
        <p:nvSpPr>
          <p:cNvPr id="2" name="TextBox 1"/>
          <p:cNvSpPr txBox="1"/>
          <p:nvPr/>
        </p:nvSpPr>
        <p:spPr>
          <a:xfrm>
            <a:off x="533400" y="209550"/>
            <a:ext cx="6096000" cy="600164"/>
          </a:xfrm>
          <a:prstGeom prst="rect">
            <a:avLst/>
          </a:prstGeom>
          <a:noFill/>
        </p:spPr>
        <p:txBody>
          <a:bodyPr wrap="square" rtlCol="0">
            <a:spAutoFit/>
          </a:bodyPr>
          <a:lstStyle/>
          <a:p>
            <a:r>
              <a:rPr lang="en-US" sz="3300" dirty="0" smtClean="0">
                <a:solidFill>
                  <a:srgbClr val="ACCBF9">
                    <a:lumMod val="25000"/>
                  </a:srgbClr>
                </a:solidFill>
                <a:latin typeface="Georgia"/>
                <a:ea typeface="+mj-ea"/>
                <a:cs typeface="+mj-cs"/>
              </a:rPr>
              <a:t>Performance Based/Seat Time </a:t>
            </a:r>
            <a:endParaRPr lang="en-US" dirty="0"/>
          </a:p>
        </p:txBody>
      </p:sp>
    </p:spTree>
    <p:extLst>
      <p:ext uri="{BB962C8B-B14F-4D97-AF65-F5344CB8AC3E}">
        <p14:creationId xmlns:p14="http://schemas.microsoft.com/office/powerpoint/2010/main" val="2665307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25" y="233535"/>
            <a:ext cx="6708377" cy="509415"/>
          </a:xfrm>
        </p:spPr>
        <p:txBody>
          <a:bodyPr>
            <a:normAutofit fontScale="90000"/>
          </a:bodyPr>
          <a:lstStyle/>
          <a:p>
            <a:r>
              <a:rPr lang="en-US" dirty="0" smtClean="0"/>
              <a:t>Verify Virtual/Performance Credit</a:t>
            </a:r>
            <a:endParaRPr lang="en-US" dirty="0"/>
          </a:p>
        </p:txBody>
      </p:sp>
      <p:sp>
        <p:nvSpPr>
          <p:cNvPr id="3" name="Text Placeholder 2"/>
          <p:cNvSpPr>
            <a:spLocks noGrp="1"/>
          </p:cNvSpPr>
          <p:nvPr>
            <p:ph type="body" sz="quarter" idx="13"/>
          </p:nvPr>
        </p:nvSpPr>
        <p:spPr>
          <a:xfrm>
            <a:off x="436225" y="1682487"/>
            <a:ext cx="3126085" cy="2833900"/>
          </a:xfrm>
        </p:spPr>
        <p:txBody>
          <a:bodyPr>
            <a:normAutofit lnSpcReduction="10000"/>
          </a:bodyPr>
          <a:lstStyle/>
          <a:p>
            <a:pPr lvl="0"/>
            <a:r>
              <a:rPr lang="en-US" sz="1900" b="1" dirty="0" smtClean="0"/>
              <a:t>Calendars</a:t>
            </a:r>
            <a:r>
              <a:rPr lang="en-US" sz="1900" b="1" dirty="0"/>
              <a:t>: </a:t>
            </a:r>
            <a:r>
              <a:rPr lang="en-US" sz="1900" dirty="0"/>
              <a:t>Select the calendars you want to verify</a:t>
            </a:r>
          </a:p>
          <a:p>
            <a:pPr lvl="0"/>
            <a:r>
              <a:rPr lang="en-US" sz="1900" b="1" dirty="0"/>
              <a:t>Report Type: </a:t>
            </a:r>
            <a:r>
              <a:rPr lang="en-US" sz="1900" dirty="0"/>
              <a:t>Detail</a:t>
            </a:r>
          </a:p>
          <a:p>
            <a:pPr lvl="0"/>
            <a:r>
              <a:rPr lang="en-US" sz="1900" b="1" dirty="0"/>
              <a:t>Report Selection</a:t>
            </a:r>
            <a:r>
              <a:rPr lang="en-US" sz="1900" dirty="0"/>
              <a:t>: Check only </a:t>
            </a:r>
            <a:r>
              <a:rPr lang="en-US" sz="1900" b="1" dirty="0"/>
              <a:t>RV Virtual Performance Based Attendance</a:t>
            </a:r>
            <a:endParaRPr lang="en-US" sz="1900" dirty="0"/>
          </a:p>
          <a:p>
            <a:pPr lvl="0"/>
            <a:r>
              <a:rPr lang="en-US" sz="1900" b="1" dirty="0"/>
              <a:t>Generate</a:t>
            </a:r>
            <a:r>
              <a:rPr lang="en-US" sz="1900" dirty="0"/>
              <a:t> the report.</a:t>
            </a:r>
          </a:p>
          <a:p>
            <a:endParaRPr lang="en-US" dirty="0"/>
          </a:p>
        </p:txBody>
      </p:sp>
      <p:pic>
        <p:nvPicPr>
          <p:cNvPr id="4" name="Picture 3" descr="Pictures shows how to verify data entry with SAAR"/>
          <p:cNvPicPr/>
          <p:nvPr/>
        </p:nvPicPr>
        <p:blipFill>
          <a:blip r:embed="rId2">
            <a:extLst>
              <a:ext uri="{28A0092B-C50C-407E-A947-70E740481C1C}">
                <a14:useLocalDpi xmlns:a14="http://schemas.microsoft.com/office/drawing/2010/main" val="0"/>
              </a:ext>
            </a:extLst>
          </a:blip>
          <a:srcRect/>
          <a:stretch>
            <a:fillRect/>
          </a:stretch>
        </p:blipFill>
        <p:spPr bwMode="auto">
          <a:xfrm>
            <a:off x="3690784" y="1638887"/>
            <a:ext cx="3609975" cy="2921100"/>
          </a:xfrm>
          <a:prstGeom prst="rect">
            <a:avLst/>
          </a:prstGeom>
          <a:noFill/>
          <a:ln>
            <a:noFill/>
          </a:ln>
        </p:spPr>
      </p:pic>
      <p:sp>
        <p:nvSpPr>
          <p:cNvPr id="9" name="Rectangle 8"/>
          <p:cNvSpPr/>
          <p:nvPr/>
        </p:nvSpPr>
        <p:spPr>
          <a:xfrm>
            <a:off x="533400" y="981886"/>
            <a:ext cx="6324600" cy="461665"/>
          </a:xfrm>
          <a:prstGeom prst="rect">
            <a:avLst/>
          </a:prstGeom>
        </p:spPr>
        <p:txBody>
          <a:bodyPr wrap="square">
            <a:spAutoFit/>
          </a:bodyPr>
          <a:lstStyle/>
          <a:p>
            <a:r>
              <a:rPr lang="en-US" sz="2400" b="1" dirty="0"/>
              <a:t>Verify Data Entry SAAR Report Record V</a:t>
            </a:r>
            <a:endParaRPr lang="en-US" sz="2400" dirty="0"/>
          </a:p>
        </p:txBody>
      </p:sp>
    </p:spTree>
    <p:extLst>
      <p:ext uri="{BB962C8B-B14F-4D97-AF65-F5344CB8AC3E}">
        <p14:creationId xmlns:p14="http://schemas.microsoft.com/office/powerpoint/2010/main" val="66552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Verify Virtual/Performance Credit</a:t>
            </a:r>
          </a:p>
        </p:txBody>
      </p:sp>
      <p:sp>
        <p:nvSpPr>
          <p:cNvPr id="3" name="Text Placeholder 2"/>
          <p:cNvSpPr>
            <a:spLocks noGrp="1"/>
          </p:cNvSpPr>
          <p:nvPr>
            <p:ph type="body" sz="quarter" idx="13"/>
          </p:nvPr>
        </p:nvSpPr>
        <p:spPr/>
        <p:txBody>
          <a:bodyPr/>
          <a:lstStyle/>
          <a:p>
            <a:r>
              <a:rPr lang="en-US" dirty="0"/>
              <a:t>After a passing grade is entered, the amount of attendance credit per student will show on the report.</a:t>
            </a:r>
          </a:p>
          <a:p>
            <a:endParaRPr lang="en-US" dirty="0"/>
          </a:p>
        </p:txBody>
      </p:sp>
      <p:pic>
        <p:nvPicPr>
          <p:cNvPr id="5" name="Picture 4" descr="Picture shows after a passing grade is entered on SAAR Report"/>
          <p:cNvPicPr/>
          <p:nvPr/>
        </p:nvPicPr>
        <p:blipFill>
          <a:blip r:embed="rId3">
            <a:extLst>
              <a:ext uri="{28A0092B-C50C-407E-A947-70E740481C1C}">
                <a14:useLocalDpi xmlns:a14="http://schemas.microsoft.com/office/drawing/2010/main" val="0"/>
              </a:ext>
            </a:extLst>
          </a:blip>
          <a:srcRect/>
          <a:stretch>
            <a:fillRect/>
          </a:stretch>
        </p:blipFill>
        <p:spPr bwMode="auto">
          <a:xfrm>
            <a:off x="762220" y="2876550"/>
            <a:ext cx="6200775" cy="1914525"/>
          </a:xfrm>
          <a:prstGeom prst="rect">
            <a:avLst/>
          </a:prstGeom>
          <a:noFill/>
          <a:ln>
            <a:noFill/>
          </a:ln>
        </p:spPr>
      </p:pic>
    </p:spTree>
    <p:extLst>
      <p:ext uri="{BB962C8B-B14F-4D97-AF65-F5344CB8AC3E}">
        <p14:creationId xmlns:p14="http://schemas.microsoft.com/office/powerpoint/2010/main" val="265373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Verify Virtual/Performance Credit</a:t>
            </a:r>
          </a:p>
        </p:txBody>
      </p:sp>
      <p:sp>
        <p:nvSpPr>
          <p:cNvPr id="3" name="Text Placeholder 2"/>
          <p:cNvSpPr>
            <a:spLocks noGrp="1"/>
          </p:cNvSpPr>
          <p:nvPr>
            <p:ph type="body" sz="quarter" idx="13"/>
          </p:nvPr>
        </p:nvSpPr>
        <p:spPr>
          <a:xfrm>
            <a:off x="416839" y="895350"/>
            <a:ext cx="6891537" cy="4110731"/>
          </a:xfrm>
        </p:spPr>
        <p:txBody>
          <a:bodyPr>
            <a:normAutofit fontScale="77500" lnSpcReduction="20000"/>
          </a:bodyPr>
          <a:lstStyle/>
          <a:p>
            <a:r>
              <a:rPr lang="en-US" sz="3100" b="1" i="1" dirty="0"/>
              <a:t>Student with Seat-Time and Virtual Classes</a:t>
            </a:r>
            <a:endParaRPr lang="en-US" sz="3100" dirty="0"/>
          </a:p>
          <a:p>
            <a:pPr marL="0" indent="0">
              <a:buNone/>
            </a:pPr>
            <a:endParaRPr lang="en-US" sz="3100" dirty="0"/>
          </a:p>
          <a:p>
            <a:pPr lvl="0"/>
            <a:r>
              <a:rPr lang="en-US" dirty="0"/>
              <a:t>A student would also be over scheduled if they had a partial day seat-time schedule and excess V/PB </a:t>
            </a:r>
            <a:r>
              <a:rPr lang="en-US" dirty="0" smtClean="0"/>
              <a:t>classes </a:t>
            </a:r>
            <a:endParaRPr lang="en-US" dirty="0"/>
          </a:p>
          <a:p>
            <a:pPr lvl="0"/>
            <a:r>
              <a:rPr lang="en-US" dirty="0"/>
              <a:t>A student will generate AT MOST one day of Aggregate Daily Attendance (ADA) per each day they are </a:t>
            </a:r>
            <a:r>
              <a:rPr lang="en-US" dirty="0" smtClean="0"/>
              <a:t>enrolled</a:t>
            </a:r>
            <a:endParaRPr lang="en-US" dirty="0"/>
          </a:p>
          <a:p>
            <a:pPr lvl="0"/>
            <a:r>
              <a:rPr lang="en-US" dirty="0" smtClean="0"/>
              <a:t>The </a:t>
            </a:r>
            <a:r>
              <a:rPr lang="en-US" dirty="0"/>
              <a:t>Capped V/P Proficient Days is the sum of the Uncapped Performance Proficient Days plus the Uncapped V Proficient days.  If the student is overscheduled, the Capped V/P will be capped to only allow one day’s attendance per day per student.</a:t>
            </a:r>
          </a:p>
          <a:p>
            <a:endParaRPr lang="en-US" dirty="0"/>
          </a:p>
        </p:txBody>
      </p:sp>
    </p:spTree>
    <p:extLst>
      <p:ext uri="{BB962C8B-B14F-4D97-AF65-F5344CB8AC3E}">
        <p14:creationId xmlns:p14="http://schemas.microsoft.com/office/powerpoint/2010/main" val="3098525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Funding Gap Audit Report</a:t>
            </a:r>
            <a:endParaRPr lang="en-US" dirty="0"/>
          </a:p>
        </p:txBody>
      </p:sp>
      <p:sp>
        <p:nvSpPr>
          <p:cNvPr id="3" name="Text Placeholder 2"/>
          <p:cNvSpPr>
            <a:spLocks noGrp="1"/>
          </p:cNvSpPr>
          <p:nvPr>
            <p:ph type="body" sz="quarter" idx="13"/>
          </p:nvPr>
        </p:nvSpPr>
        <p:spPr>
          <a:xfrm>
            <a:off x="416839" y="904380"/>
            <a:ext cx="6669761" cy="557978"/>
          </a:xfrm>
        </p:spPr>
        <p:txBody>
          <a:bodyPr>
            <a:normAutofit fontScale="92500"/>
          </a:bodyPr>
          <a:lstStyle/>
          <a:p>
            <a:pPr marL="0" indent="0">
              <a:buNone/>
            </a:pPr>
            <a:r>
              <a:rPr lang="en-US" dirty="0" smtClean="0">
                <a:solidFill>
                  <a:srgbClr val="D5A129"/>
                </a:solidFill>
              </a:rPr>
              <a:t>Path: KY State Reporting/Funding Gap Audit</a:t>
            </a:r>
            <a:endParaRPr lang="en-US" dirty="0">
              <a:solidFill>
                <a:srgbClr val="D5A129"/>
              </a:solidFill>
            </a:endParaRPr>
          </a:p>
          <a:p>
            <a:endParaRPr lang="en-US" dirty="0"/>
          </a:p>
        </p:txBody>
      </p:sp>
      <p:pic>
        <p:nvPicPr>
          <p:cNvPr id="6" name="Picture 5" descr="Picture shows sample of Funding Gap Report" title="Screenshot of Funding Gap Report"/>
          <p:cNvPicPr/>
          <p:nvPr/>
        </p:nvPicPr>
        <p:blipFill>
          <a:blip r:embed="rId3">
            <a:extLst>
              <a:ext uri="{28A0092B-C50C-407E-A947-70E740481C1C}">
                <a14:useLocalDpi xmlns:a14="http://schemas.microsoft.com/office/drawing/2010/main" val="0"/>
              </a:ext>
            </a:extLst>
          </a:blip>
          <a:stretch>
            <a:fillRect/>
          </a:stretch>
        </p:blipFill>
        <p:spPr>
          <a:xfrm>
            <a:off x="1706033" y="3178212"/>
            <a:ext cx="4449234" cy="1827869"/>
          </a:xfrm>
          <a:prstGeom prst="rect">
            <a:avLst/>
          </a:prstGeom>
        </p:spPr>
      </p:pic>
      <p:sp>
        <p:nvSpPr>
          <p:cNvPr id="4" name="Rectangle 3"/>
          <p:cNvSpPr/>
          <p:nvPr/>
        </p:nvSpPr>
        <p:spPr>
          <a:xfrm>
            <a:off x="416838" y="1462358"/>
            <a:ext cx="6891538" cy="1751762"/>
          </a:xfrm>
          <a:prstGeom prst="rect">
            <a:avLst/>
          </a:prstGeom>
        </p:spPr>
        <p:txBody>
          <a:bodyPr wrap="square">
            <a:spAutoFit/>
          </a:bodyPr>
          <a:lstStyle/>
          <a:p>
            <a:pPr marL="257175" indent="-257175" defTabSz="342900">
              <a:spcBef>
                <a:spcPts val="750"/>
              </a:spcBef>
              <a:buClr>
                <a:srgbClr val="D2BD24"/>
              </a:buClr>
              <a:buSzPct val="100000"/>
              <a:buFont typeface="Wingdings 3" panose="05040102010807070707" pitchFamily="18" charset="2"/>
              <a:buChar char="}"/>
            </a:pPr>
            <a:r>
              <a:rPr lang="en-US" sz="1350" dirty="0">
                <a:solidFill>
                  <a:schemeClr val="bg2">
                    <a:lumMod val="25000"/>
                  </a:schemeClr>
                </a:solidFill>
              </a:rPr>
              <a:t>Report is to produce a list of students that potentially have funding gaps in their schedules</a:t>
            </a:r>
          </a:p>
          <a:p>
            <a:pPr marL="257175" indent="-257175" defTabSz="342900">
              <a:spcBef>
                <a:spcPts val="750"/>
              </a:spcBef>
              <a:buClr>
                <a:srgbClr val="D2BD24"/>
              </a:buClr>
              <a:buSzPct val="100000"/>
              <a:buFont typeface="Wingdings 3" panose="05040102010807070707" pitchFamily="18" charset="2"/>
              <a:buChar char="}"/>
            </a:pPr>
            <a:r>
              <a:rPr lang="en-US" sz="1350" dirty="0">
                <a:solidFill>
                  <a:schemeClr val="bg2">
                    <a:lumMod val="25000"/>
                  </a:schemeClr>
                </a:solidFill>
              </a:rPr>
              <a:t>The report is designed to look at a student’s schedule and display the percentage of attendance used to calculate funding for seat time attendance classes and virtual/performance-based classes</a:t>
            </a:r>
          </a:p>
          <a:p>
            <a:pPr marL="257175" indent="-257175" defTabSz="342900">
              <a:spcBef>
                <a:spcPts val="750"/>
              </a:spcBef>
              <a:buClr>
                <a:srgbClr val="D2BD24"/>
              </a:buClr>
              <a:buSzPct val="100000"/>
              <a:buFont typeface="Wingdings 3" panose="05040102010807070707" pitchFamily="18" charset="2"/>
              <a:buChar char="}"/>
            </a:pPr>
            <a:r>
              <a:rPr lang="en-US" sz="1350" dirty="0">
                <a:solidFill>
                  <a:schemeClr val="bg2">
                    <a:lumMod val="25000"/>
                  </a:schemeClr>
                </a:solidFill>
              </a:rPr>
              <a:t>This report is not designed to be “cleared”. It is an auditing tool to help identify potential issues with student schedules that could result in a loss of funding</a:t>
            </a:r>
          </a:p>
        </p:txBody>
      </p:sp>
    </p:spTree>
    <p:extLst>
      <p:ext uri="{BB962C8B-B14F-4D97-AF65-F5344CB8AC3E}">
        <p14:creationId xmlns:p14="http://schemas.microsoft.com/office/powerpoint/2010/main" val="3619437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Gap Audit Report</a:t>
            </a:r>
            <a:endParaRPr lang="en-US" dirty="0"/>
          </a:p>
        </p:txBody>
      </p:sp>
      <p:pic>
        <p:nvPicPr>
          <p:cNvPr id="5" name="Picture 4"/>
          <p:cNvPicPr>
            <a:picLocks noChangeAspect="1"/>
          </p:cNvPicPr>
          <p:nvPr/>
        </p:nvPicPr>
        <p:blipFill>
          <a:blip r:embed="rId3"/>
          <a:stretch>
            <a:fillRect/>
          </a:stretch>
        </p:blipFill>
        <p:spPr>
          <a:xfrm>
            <a:off x="914400" y="819150"/>
            <a:ext cx="5057775" cy="3909964"/>
          </a:xfrm>
          <a:prstGeom prst="rect">
            <a:avLst/>
          </a:prstGeom>
        </p:spPr>
      </p:pic>
      <p:sp>
        <p:nvSpPr>
          <p:cNvPr id="6" name="Rectangle 5"/>
          <p:cNvSpPr/>
          <p:nvPr/>
        </p:nvSpPr>
        <p:spPr>
          <a:xfrm>
            <a:off x="1012244" y="2930660"/>
            <a:ext cx="685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23666" y="1123950"/>
            <a:ext cx="629334"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57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a:t>
            </a:r>
            <a:endParaRPr lang="en-US" dirty="0"/>
          </a:p>
        </p:txBody>
      </p:sp>
      <p:sp>
        <p:nvSpPr>
          <p:cNvPr id="3" name="Text Placeholder 2"/>
          <p:cNvSpPr>
            <a:spLocks noGrp="1"/>
          </p:cNvSpPr>
          <p:nvPr>
            <p:ph type="body" sz="quarter" idx="13"/>
          </p:nvPr>
        </p:nvSpPr>
        <p:spPr>
          <a:xfrm>
            <a:off x="416840" y="971550"/>
            <a:ext cx="6891536" cy="4034531"/>
          </a:xfrm>
        </p:spPr>
        <p:txBody>
          <a:bodyPr>
            <a:normAutofit fontScale="77500" lnSpcReduction="20000"/>
          </a:bodyPr>
          <a:lstStyle/>
          <a:p>
            <a:r>
              <a:rPr lang="en-US" dirty="0"/>
              <a:t>Dual Credit means a student can take a class and get a high school credit and college credit for the same class.  </a:t>
            </a:r>
            <a:endParaRPr lang="en-US" dirty="0" smtClean="0"/>
          </a:p>
          <a:p>
            <a:r>
              <a:rPr lang="en-US" dirty="0" smtClean="0"/>
              <a:t>Dual </a:t>
            </a:r>
            <a:r>
              <a:rPr lang="en-US" dirty="0"/>
              <a:t>Credit classes are usually set up as Performance Based with a few rare exceptions.  They are most often performance based for the following two reasons:</a:t>
            </a:r>
          </a:p>
          <a:p>
            <a:pPr lvl="1"/>
            <a:r>
              <a:rPr lang="en-US" dirty="0"/>
              <a:t>Any course used for high school credit that meets less than 120 hours must be set up as a performance based class. </a:t>
            </a:r>
          </a:p>
          <a:p>
            <a:pPr lvl="1"/>
            <a:r>
              <a:rPr lang="en-US" dirty="0"/>
              <a:t>Any classes that are held off campus where a certified person is not there taking attendance should also be performance based classes. </a:t>
            </a:r>
          </a:p>
          <a:p>
            <a:pPr>
              <a:buFont typeface="Wingdings" panose="05000000000000000000" pitchFamily="2" charset="2"/>
              <a:buChar char="ü"/>
            </a:pPr>
            <a:r>
              <a:rPr lang="en-US" dirty="0">
                <a:solidFill>
                  <a:srgbClr val="FF0000"/>
                </a:solidFill>
              </a:rPr>
              <a:t>Note:  If the dual credit class is offered on campus attendance should be taken on the student. This can be accomplished with the placeholder course</a:t>
            </a:r>
            <a:r>
              <a:rPr lang="en-US" dirty="0" smtClean="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355513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Performance Facts</a:t>
            </a:r>
            <a:endParaRPr lang="en-US" dirty="0"/>
          </a:p>
        </p:txBody>
      </p:sp>
      <p:sp>
        <p:nvSpPr>
          <p:cNvPr id="2" name="Content Placeholder 1"/>
          <p:cNvSpPr>
            <a:spLocks noGrp="1"/>
          </p:cNvSpPr>
          <p:nvPr>
            <p:ph type="body" sz="quarter" idx="13"/>
          </p:nvPr>
        </p:nvSpPr>
        <p:spPr>
          <a:xfrm>
            <a:off x="416839" y="971550"/>
            <a:ext cx="6891536" cy="3675993"/>
          </a:xfrm>
        </p:spPr>
        <p:txBody>
          <a:bodyPr>
            <a:normAutofit fontScale="85000" lnSpcReduction="20000"/>
          </a:bodyPr>
          <a:lstStyle/>
          <a:p>
            <a:r>
              <a:rPr lang="en-US" dirty="0"/>
              <a:t>Infinite Campus should reflect as closely as possible what actually happened in the school.</a:t>
            </a:r>
          </a:p>
          <a:p>
            <a:r>
              <a:rPr lang="en-US" dirty="0" smtClean="0"/>
              <a:t>Students </a:t>
            </a:r>
            <a:r>
              <a:rPr lang="en-US" dirty="0"/>
              <a:t>can not be checked out in Infinite Campus </a:t>
            </a:r>
            <a:r>
              <a:rPr lang="en-US" dirty="0" smtClean="0"/>
              <a:t>during the time they are in  a non-attendance class  </a:t>
            </a:r>
            <a:endParaRPr lang="en-US" dirty="0"/>
          </a:p>
          <a:p>
            <a:r>
              <a:rPr lang="en-US" dirty="0"/>
              <a:t>Virtual or performance based attendance does not count on the Growth Factor to show </a:t>
            </a:r>
            <a:r>
              <a:rPr lang="en-US" dirty="0" smtClean="0"/>
              <a:t>growth</a:t>
            </a:r>
            <a:endParaRPr lang="en-US" dirty="0"/>
          </a:p>
          <a:p>
            <a:r>
              <a:rPr lang="en-US" dirty="0"/>
              <a:t>Seat time classes must contain a Carnegie unit of time (120 hours)</a:t>
            </a:r>
          </a:p>
          <a:p>
            <a:r>
              <a:rPr lang="en-US" dirty="0"/>
              <a:t>Virtual or performance-based classes can be set up to earn a Carnegie unit of attendance even if the course is completed in less </a:t>
            </a:r>
            <a:r>
              <a:rPr lang="en-US" dirty="0" smtClean="0"/>
              <a:t>time</a:t>
            </a:r>
            <a:endParaRPr lang="en-US" dirty="0"/>
          </a:p>
        </p:txBody>
      </p:sp>
    </p:spTree>
    <p:extLst>
      <p:ext uri="{BB962C8B-B14F-4D97-AF65-F5344CB8AC3E}">
        <p14:creationId xmlns:p14="http://schemas.microsoft.com/office/powerpoint/2010/main" val="467948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Credit</a:t>
            </a:r>
            <a:endParaRPr lang="en-US" dirty="0"/>
          </a:p>
        </p:txBody>
      </p:sp>
      <p:sp>
        <p:nvSpPr>
          <p:cNvPr id="3" name="Text Placeholder 2"/>
          <p:cNvSpPr>
            <a:spLocks noGrp="1"/>
          </p:cNvSpPr>
          <p:nvPr>
            <p:ph type="body" sz="quarter" idx="13"/>
          </p:nvPr>
        </p:nvSpPr>
        <p:spPr>
          <a:xfrm>
            <a:off x="416840" y="895350"/>
            <a:ext cx="6891536" cy="4110731"/>
          </a:xfrm>
        </p:spPr>
        <p:txBody>
          <a:bodyPr/>
          <a:lstStyle/>
          <a:p>
            <a:r>
              <a:rPr lang="en-US" b="1" dirty="0"/>
              <a:t>Place holder Set-Up</a:t>
            </a:r>
            <a:endParaRPr lang="en-US" dirty="0"/>
          </a:p>
          <a:p>
            <a:r>
              <a:rPr lang="en-US" sz="1400" dirty="0" smtClean="0"/>
              <a:t>Students </a:t>
            </a:r>
            <a:r>
              <a:rPr lang="en-US" sz="1400" dirty="0"/>
              <a:t>doing dual credit both on campus and off campus, you will need two different placeholders. The place holder for on campus should be marked for </a:t>
            </a:r>
            <a:r>
              <a:rPr lang="en-US" sz="1400" dirty="0" smtClean="0"/>
              <a:t>attendance</a:t>
            </a:r>
            <a:endParaRPr lang="en-US" sz="1400" dirty="0"/>
          </a:p>
          <a:p>
            <a:endParaRPr lang="en-US" dirty="0"/>
          </a:p>
        </p:txBody>
      </p:sp>
      <p:pic>
        <p:nvPicPr>
          <p:cNvPr id="4" name="Picture 3" descr="Pictures shows the Dual Credi Place holder"/>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90750"/>
            <a:ext cx="4569045" cy="1952625"/>
          </a:xfrm>
          <a:prstGeom prst="rect">
            <a:avLst/>
          </a:prstGeom>
          <a:noFill/>
          <a:ln>
            <a:noFill/>
          </a:ln>
        </p:spPr>
      </p:pic>
      <p:sp>
        <p:nvSpPr>
          <p:cNvPr id="5" name="Rectangle 4"/>
          <p:cNvSpPr/>
          <p:nvPr/>
        </p:nvSpPr>
        <p:spPr>
          <a:xfrm>
            <a:off x="121938" y="4222212"/>
            <a:ext cx="6774976" cy="783869"/>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Make sections of the course for any periods when students will be working on dual credit classes on campus. These could be online, college classes the student will work on in a computer lab each </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day</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949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2" name="Content Placeholder 1"/>
          <p:cNvSpPr>
            <a:spLocks noGrp="1"/>
          </p:cNvSpPr>
          <p:nvPr>
            <p:ph type="body" sz="quarter" idx="13"/>
          </p:nvPr>
        </p:nvSpPr>
        <p:spPr>
          <a:xfrm>
            <a:off x="152400" y="1110996"/>
            <a:ext cx="6934200" cy="3441953"/>
          </a:xfrm>
        </p:spPr>
        <p:txBody>
          <a:bodyPr>
            <a:normAutofit fontScale="85000" lnSpcReduction="20000"/>
          </a:bodyPr>
          <a:lstStyle/>
          <a:p>
            <a:r>
              <a:rPr lang="en-US" dirty="0" smtClean="0"/>
              <a:t>KDE Resources</a:t>
            </a:r>
            <a:r>
              <a:rPr lang="en-US" sz="2100" dirty="0" smtClean="0"/>
              <a:t> </a:t>
            </a:r>
          </a:p>
          <a:p>
            <a:pPr lvl="1"/>
            <a:r>
              <a:rPr lang="en-US" sz="2100" dirty="0"/>
              <a:t>Josh Whitlow	(</a:t>
            </a:r>
            <a:r>
              <a:rPr lang="en-US" sz="2100" dirty="0">
                <a:hlinkClick r:id="rId3"/>
              </a:rPr>
              <a:t>Josh.Whitlow@education.ky.gov</a:t>
            </a:r>
            <a:r>
              <a:rPr lang="en-US" sz="2100" dirty="0"/>
              <a:t>)</a:t>
            </a:r>
          </a:p>
          <a:p>
            <a:pPr lvl="1"/>
            <a:r>
              <a:rPr lang="en-US" sz="2100" dirty="0"/>
              <a:t>Ronda Devine(</a:t>
            </a:r>
            <a:r>
              <a:rPr lang="en-US" sz="2100" dirty="0">
                <a:hlinkClick r:id="rId4"/>
              </a:rPr>
              <a:t>Ronda.Devine@education.ky.gov</a:t>
            </a:r>
            <a:r>
              <a:rPr lang="en-US" sz="2100" dirty="0"/>
              <a:t>)</a:t>
            </a:r>
          </a:p>
          <a:p>
            <a:pPr lvl="1"/>
            <a:r>
              <a:rPr lang="en-US" sz="2100" dirty="0" smtClean="0"/>
              <a:t>Sheila Harned(</a:t>
            </a:r>
            <a:r>
              <a:rPr lang="en-US" sz="2100" dirty="0" smtClean="0">
                <a:hlinkClick r:id="rId5"/>
              </a:rPr>
              <a:t>Sheila.Harned@education.ky.gov</a:t>
            </a:r>
            <a:r>
              <a:rPr lang="en-US" sz="2100" dirty="0" smtClean="0"/>
              <a:t>)</a:t>
            </a:r>
          </a:p>
          <a:p>
            <a:pPr lvl="1"/>
            <a:r>
              <a:rPr lang="en-US" sz="2100" dirty="0" smtClean="0"/>
              <a:t>Ruth Wilkes(</a:t>
            </a:r>
            <a:r>
              <a:rPr lang="en-US" sz="2100" dirty="0" smtClean="0">
                <a:hlinkClick r:id="rId6"/>
              </a:rPr>
              <a:t>Ruth.Wilkes@education.ky.gov</a:t>
            </a:r>
            <a:r>
              <a:rPr lang="en-US" sz="2100" dirty="0" smtClean="0"/>
              <a:t>)</a:t>
            </a:r>
          </a:p>
          <a:p>
            <a:pPr lvl="1"/>
            <a:r>
              <a:rPr lang="en-US" sz="2100" dirty="0" smtClean="0"/>
              <a:t>Scott Rose(</a:t>
            </a:r>
            <a:r>
              <a:rPr lang="en-US" sz="2100" dirty="0" smtClean="0">
                <a:hlinkClick r:id="rId7"/>
              </a:rPr>
              <a:t>Scott.Rose@education.ky.gov</a:t>
            </a:r>
            <a:r>
              <a:rPr lang="en-US" sz="2100" dirty="0" smtClean="0"/>
              <a:t>)</a:t>
            </a:r>
          </a:p>
          <a:p>
            <a:pPr marL="342900" lvl="1" indent="0">
              <a:buNone/>
            </a:pPr>
            <a:endParaRPr lang="en-US" sz="2100" dirty="0" smtClean="0"/>
          </a:p>
          <a:p>
            <a:r>
              <a:rPr lang="en-US" dirty="0" smtClean="0"/>
              <a:t>Documentation on the Data Standards page</a:t>
            </a:r>
          </a:p>
          <a:p>
            <a:pPr lvl="1"/>
            <a:r>
              <a:rPr lang="en-US" sz="2100" dirty="0">
                <a:hlinkClick r:id="rId8"/>
              </a:rPr>
              <a:t>http://education.ky.gov/districts/tech/sis/Documents/VirtualandPerformanceTrainingDocument_.</a:t>
            </a:r>
            <a:r>
              <a:rPr lang="en-US" sz="2100" dirty="0" smtClean="0">
                <a:hlinkClick r:id="rId8"/>
              </a:rPr>
              <a:t>pdf</a:t>
            </a:r>
            <a:endParaRPr lang="en-US" sz="2100" dirty="0" smtClean="0"/>
          </a:p>
          <a:p>
            <a:pPr lvl="1"/>
            <a:endParaRPr lang="en-US" sz="2100" dirty="0"/>
          </a:p>
        </p:txBody>
      </p:sp>
    </p:spTree>
    <p:extLst>
      <p:ext uri="{BB962C8B-B14F-4D97-AF65-F5344CB8AC3E}">
        <p14:creationId xmlns:p14="http://schemas.microsoft.com/office/powerpoint/2010/main" val="284225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728" indent="0" algn="ctr"/>
            <a:r>
              <a:rPr lang="en-US" sz="3600" dirty="0" smtClean="0"/>
              <a:t>Virtual or Performance Based</a:t>
            </a:r>
            <a:endParaRPr lang="en-US" sz="3600" dirty="0"/>
          </a:p>
        </p:txBody>
      </p:sp>
      <p:sp>
        <p:nvSpPr>
          <p:cNvPr id="4" name="Content Placeholder 3"/>
          <p:cNvSpPr>
            <a:spLocks noGrp="1"/>
          </p:cNvSpPr>
          <p:nvPr>
            <p:ph type="body" sz="quarter" idx="13"/>
          </p:nvPr>
        </p:nvSpPr>
        <p:spPr>
          <a:xfrm>
            <a:off x="416839" y="1304403"/>
            <a:ext cx="6622576" cy="3348731"/>
          </a:xfrm>
        </p:spPr>
        <p:txBody>
          <a:bodyPr>
            <a:normAutofit lnSpcReduction="10000"/>
          </a:bodyPr>
          <a:lstStyle/>
          <a:p>
            <a:r>
              <a:rPr lang="en-US" sz="2800" dirty="0"/>
              <a:t>Gatton Academy and Craft Academy</a:t>
            </a:r>
          </a:p>
          <a:p>
            <a:r>
              <a:rPr lang="en-US" sz="2800" dirty="0"/>
              <a:t>Dual credit college classes</a:t>
            </a:r>
          </a:p>
          <a:p>
            <a:r>
              <a:rPr lang="en-US" sz="2800" dirty="0" smtClean="0"/>
              <a:t>Online </a:t>
            </a:r>
            <a:r>
              <a:rPr lang="en-US" sz="2800" dirty="0"/>
              <a:t>classes</a:t>
            </a:r>
          </a:p>
          <a:p>
            <a:r>
              <a:rPr lang="en-US" sz="2800" dirty="0"/>
              <a:t>Credit recovery</a:t>
            </a:r>
          </a:p>
          <a:p>
            <a:r>
              <a:rPr lang="en-US" sz="2800" dirty="0"/>
              <a:t>Classes where credit is given upon completion of a predefined criteria</a:t>
            </a:r>
          </a:p>
          <a:p>
            <a:r>
              <a:rPr lang="en-US" sz="2800" dirty="0"/>
              <a:t>Innovative scheduling</a:t>
            </a:r>
          </a:p>
        </p:txBody>
      </p:sp>
      <p:sp>
        <p:nvSpPr>
          <p:cNvPr id="2" name="Rectangle 1"/>
          <p:cNvSpPr/>
          <p:nvPr/>
        </p:nvSpPr>
        <p:spPr>
          <a:xfrm>
            <a:off x="0" y="4774168"/>
            <a:ext cx="1107996" cy="369332"/>
          </a:xfrm>
          <a:prstGeom prst="rect">
            <a:avLst/>
          </a:prstGeom>
        </p:spPr>
        <p:txBody>
          <a:bodyPr wrap="none">
            <a:spAutoFit/>
          </a:bodyPr>
          <a:lstStyle/>
          <a:p>
            <a:r>
              <a:rPr lang="en-US" dirty="0"/>
              <a:t>	</a:t>
            </a:r>
            <a:endParaRPr lang="en-US" b="1" dirty="0"/>
          </a:p>
        </p:txBody>
      </p:sp>
    </p:spTree>
    <p:extLst>
      <p:ext uri="{BB962C8B-B14F-4D97-AF65-F5344CB8AC3E}">
        <p14:creationId xmlns:p14="http://schemas.microsoft.com/office/powerpoint/2010/main" val="222687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Do these HAVE to be </a:t>
            </a:r>
            <a:r>
              <a:rPr lang="en-US" dirty="0" smtClean="0"/>
              <a:t>V/PB?</a:t>
            </a:r>
            <a:endParaRPr lang="en-US" dirty="0"/>
          </a:p>
        </p:txBody>
      </p:sp>
      <p:sp>
        <p:nvSpPr>
          <p:cNvPr id="2" name="Content Placeholder 1"/>
          <p:cNvSpPr>
            <a:spLocks noGrp="1"/>
          </p:cNvSpPr>
          <p:nvPr>
            <p:ph type="body" sz="quarter" idx="13"/>
          </p:nvPr>
        </p:nvSpPr>
        <p:spPr>
          <a:xfrm>
            <a:off x="609600" y="1183370"/>
            <a:ext cx="6698776" cy="3445780"/>
          </a:xfrm>
        </p:spPr>
        <p:txBody>
          <a:bodyPr>
            <a:normAutofit/>
          </a:bodyPr>
          <a:lstStyle/>
          <a:p>
            <a:r>
              <a:rPr lang="en-US" sz="2800" dirty="0"/>
              <a:t>Gatton Academy and Craft Academy </a:t>
            </a:r>
            <a:endParaRPr lang="en-US" sz="2800" dirty="0" smtClean="0"/>
          </a:p>
          <a:p>
            <a:pPr lvl="1">
              <a:buFont typeface="Wingdings" panose="05000000000000000000" pitchFamily="2" charset="2"/>
              <a:buChar char="ü"/>
            </a:pPr>
            <a:r>
              <a:rPr lang="en-US" dirty="0" smtClean="0">
                <a:solidFill>
                  <a:srgbClr val="FF0000"/>
                </a:solidFill>
              </a:rPr>
              <a:t>Yes</a:t>
            </a:r>
            <a:r>
              <a:rPr lang="en-US" dirty="0">
                <a:solidFill>
                  <a:srgbClr val="FF0000"/>
                </a:solidFill>
              </a:rPr>
              <a:t>, required to be performance </a:t>
            </a:r>
            <a:r>
              <a:rPr lang="en-US" dirty="0" smtClean="0">
                <a:solidFill>
                  <a:srgbClr val="FF0000"/>
                </a:solidFill>
              </a:rPr>
              <a:t>based</a:t>
            </a:r>
          </a:p>
          <a:p>
            <a:pPr lvl="1"/>
            <a:r>
              <a:rPr lang="en-US" sz="2000" dirty="0" smtClean="0">
                <a:solidFill>
                  <a:schemeClr val="tx1"/>
                </a:solidFill>
              </a:rPr>
              <a:t>Gatton Academy and Craft Academy should always be set up as performance based </a:t>
            </a:r>
          </a:p>
          <a:p>
            <a:pPr lvl="1"/>
            <a:r>
              <a:rPr lang="en-US" sz="2000" dirty="0" smtClean="0">
                <a:solidFill>
                  <a:schemeClr val="tx1"/>
                </a:solidFill>
              </a:rPr>
              <a:t>There is no attendance taken for these classes</a:t>
            </a:r>
          </a:p>
          <a:p>
            <a:pPr lvl="1"/>
            <a:r>
              <a:rPr lang="en-US" sz="2000" dirty="0" smtClean="0">
                <a:solidFill>
                  <a:schemeClr val="tx1"/>
                </a:solidFill>
              </a:rPr>
              <a:t>They will earn all of their attendance when they pass the class</a:t>
            </a:r>
          </a:p>
          <a:p>
            <a:pPr lvl="1"/>
            <a:r>
              <a:rPr lang="en-US" sz="2000" dirty="0" smtClean="0">
                <a:solidFill>
                  <a:schemeClr val="tx1"/>
                </a:solidFill>
              </a:rPr>
              <a:t>Other college classes can not be set up for all day</a:t>
            </a:r>
          </a:p>
          <a:p>
            <a:pPr marL="342900" lvl="1" indent="0">
              <a:buNone/>
            </a:pPr>
            <a:endParaRPr lang="en-US" sz="1700" dirty="0">
              <a:solidFill>
                <a:schemeClr val="tx1"/>
              </a:solidFill>
            </a:endParaRPr>
          </a:p>
        </p:txBody>
      </p:sp>
    </p:spTree>
    <p:extLst>
      <p:ext uri="{BB962C8B-B14F-4D97-AF65-F5344CB8AC3E}">
        <p14:creationId xmlns:p14="http://schemas.microsoft.com/office/powerpoint/2010/main" val="976372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these HAVE to be V/PB?</a:t>
            </a:r>
          </a:p>
        </p:txBody>
      </p:sp>
      <p:sp>
        <p:nvSpPr>
          <p:cNvPr id="2" name="Content Placeholder 1"/>
          <p:cNvSpPr>
            <a:spLocks noGrp="1"/>
          </p:cNvSpPr>
          <p:nvPr>
            <p:ph type="body" sz="quarter" idx="13"/>
          </p:nvPr>
        </p:nvSpPr>
        <p:spPr>
          <a:xfrm>
            <a:off x="416839" y="1173844"/>
            <a:ext cx="6891536" cy="3675993"/>
          </a:xfrm>
        </p:spPr>
        <p:txBody>
          <a:bodyPr>
            <a:normAutofit lnSpcReduction="10000"/>
          </a:bodyPr>
          <a:lstStyle/>
          <a:p>
            <a:r>
              <a:rPr lang="en-US" sz="2800" dirty="0" smtClean="0"/>
              <a:t>Dual </a:t>
            </a:r>
            <a:r>
              <a:rPr lang="en-US" sz="2800" dirty="0"/>
              <a:t>credit college classes </a:t>
            </a:r>
            <a:endParaRPr lang="en-US" sz="2800" dirty="0" smtClean="0"/>
          </a:p>
          <a:p>
            <a:pPr lvl="1">
              <a:buFont typeface="Wingdings" panose="05000000000000000000" pitchFamily="2" charset="2"/>
              <a:buChar char="ü"/>
            </a:pPr>
            <a:r>
              <a:rPr lang="en-US" dirty="0" smtClean="0">
                <a:solidFill>
                  <a:srgbClr val="FF0000"/>
                </a:solidFill>
              </a:rPr>
              <a:t>District option</a:t>
            </a:r>
          </a:p>
          <a:p>
            <a:pPr lvl="2">
              <a:buFont typeface="Arial" panose="020B0604020202020204" pitchFamily="34" charset="0"/>
              <a:buChar char="•"/>
            </a:pPr>
            <a:r>
              <a:rPr lang="en-US" dirty="0" smtClean="0">
                <a:solidFill>
                  <a:schemeClr val="tx1"/>
                </a:solidFill>
              </a:rPr>
              <a:t>Dual Credit College Classes that are off campus should be set up as Performance </a:t>
            </a:r>
            <a:r>
              <a:rPr lang="en-US" dirty="0">
                <a:solidFill>
                  <a:schemeClr val="tx1"/>
                </a:solidFill>
              </a:rPr>
              <a:t>B</a:t>
            </a:r>
            <a:r>
              <a:rPr lang="en-US" dirty="0" smtClean="0">
                <a:solidFill>
                  <a:schemeClr val="tx1"/>
                </a:solidFill>
              </a:rPr>
              <a:t>ased</a:t>
            </a:r>
          </a:p>
          <a:p>
            <a:pPr lvl="2">
              <a:buFont typeface="Arial" panose="020B0604020202020204" pitchFamily="34" charset="0"/>
              <a:buChar char="•"/>
            </a:pPr>
            <a:r>
              <a:rPr lang="en-US" dirty="0" smtClean="0">
                <a:solidFill>
                  <a:schemeClr val="tx1"/>
                </a:solidFill>
              </a:rPr>
              <a:t>Dual Credit College Classes can be on school grounds and meet than less than 120 hours should be set up as Performance Based</a:t>
            </a:r>
          </a:p>
          <a:p>
            <a:pPr lvl="2">
              <a:buFont typeface="Arial" panose="020B0604020202020204" pitchFamily="34" charset="0"/>
              <a:buChar char="•"/>
            </a:pPr>
            <a:r>
              <a:rPr lang="en-US" dirty="0" smtClean="0">
                <a:solidFill>
                  <a:schemeClr val="tx1"/>
                </a:solidFill>
              </a:rPr>
              <a:t>A Dual Credit </a:t>
            </a:r>
            <a:r>
              <a:rPr lang="en-US" dirty="0">
                <a:solidFill>
                  <a:schemeClr val="tx1"/>
                </a:solidFill>
              </a:rPr>
              <a:t>B</a:t>
            </a:r>
            <a:r>
              <a:rPr lang="en-US" dirty="0" smtClean="0">
                <a:solidFill>
                  <a:schemeClr val="tx1"/>
                </a:solidFill>
              </a:rPr>
              <a:t>ase holder course can be set up to take attendance if students are on campus every day</a:t>
            </a:r>
          </a:p>
          <a:p>
            <a:pPr lvl="2">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50071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these HAVE to be V/PB?</a:t>
            </a:r>
          </a:p>
        </p:txBody>
      </p:sp>
      <p:sp>
        <p:nvSpPr>
          <p:cNvPr id="2" name="Content Placeholder 1"/>
          <p:cNvSpPr>
            <a:spLocks noGrp="1"/>
          </p:cNvSpPr>
          <p:nvPr>
            <p:ph type="body" sz="quarter" idx="13"/>
          </p:nvPr>
        </p:nvSpPr>
        <p:spPr>
          <a:xfrm>
            <a:off x="416840" y="1183370"/>
            <a:ext cx="6891536" cy="3822712"/>
          </a:xfrm>
        </p:spPr>
        <p:txBody>
          <a:bodyPr>
            <a:normAutofit/>
          </a:bodyPr>
          <a:lstStyle/>
          <a:p>
            <a:r>
              <a:rPr lang="en-US" sz="2400" dirty="0" smtClean="0"/>
              <a:t>Virtual Classes </a:t>
            </a:r>
          </a:p>
          <a:p>
            <a:pPr lvl="1">
              <a:buFont typeface="Wingdings" panose="05000000000000000000" pitchFamily="2" charset="2"/>
              <a:buChar char="ü"/>
            </a:pPr>
            <a:r>
              <a:rPr lang="en-US" sz="2100" dirty="0" smtClean="0">
                <a:solidFill>
                  <a:srgbClr val="FF0000"/>
                </a:solidFill>
              </a:rPr>
              <a:t>Can only be Virtual if </a:t>
            </a:r>
            <a:r>
              <a:rPr lang="en-US" sz="2100" dirty="0">
                <a:solidFill>
                  <a:srgbClr val="FF0000"/>
                </a:solidFill>
              </a:rPr>
              <a:t>the class is completely off campus </a:t>
            </a:r>
            <a:endParaRPr lang="en-US" sz="1900" dirty="0"/>
          </a:p>
          <a:p>
            <a:pPr lvl="2">
              <a:buFont typeface="Arial" panose="020B0604020202020204" pitchFamily="34" charset="0"/>
              <a:buChar char="•"/>
            </a:pPr>
            <a:r>
              <a:rPr lang="en-US" sz="2400" dirty="0" smtClean="0"/>
              <a:t>Students must not be in the school for a Virtual Class </a:t>
            </a:r>
          </a:p>
          <a:p>
            <a:pPr lvl="2">
              <a:buFont typeface="Arial" panose="020B0604020202020204" pitchFamily="34" charset="0"/>
              <a:buChar char="•"/>
            </a:pPr>
            <a:r>
              <a:rPr lang="en-US" sz="2400" dirty="0" smtClean="0"/>
              <a:t>On-line classes taken on campus should be marked for attendance</a:t>
            </a:r>
          </a:p>
          <a:p>
            <a:pPr lvl="2">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96325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these HAVE to be V/PB?</a:t>
            </a:r>
          </a:p>
        </p:txBody>
      </p:sp>
      <p:sp>
        <p:nvSpPr>
          <p:cNvPr id="2" name="Content Placeholder 1"/>
          <p:cNvSpPr>
            <a:spLocks noGrp="1"/>
          </p:cNvSpPr>
          <p:nvPr>
            <p:ph type="body" sz="quarter" idx="13"/>
          </p:nvPr>
        </p:nvSpPr>
        <p:spPr>
          <a:xfrm>
            <a:off x="416839" y="1047750"/>
            <a:ext cx="6891536" cy="3675993"/>
          </a:xfrm>
        </p:spPr>
        <p:txBody>
          <a:bodyPr>
            <a:normAutofit fontScale="92500" lnSpcReduction="10000"/>
          </a:bodyPr>
          <a:lstStyle/>
          <a:p>
            <a:pPr>
              <a:buClr>
                <a:srgbClr val="FFCC00"/>
              </a:buClr>
              <a:buFont typeface="Franklin Gothic Medium" panose="020B0603020102020204" pitchFamily="34" charset="0"/>
              <a:buChar char="►"/>
            </a:pPr>
            <a:r>
              <a:rPr lang="en-US" sz="2800" dirty="0" smtClean="0">
                <a:solidFill>
                  <a:prstClr val="black"/>
                </a:solidFill>
              </a:rPr>
              <a:t>Credit </a:t>
            </a:r>
            <a:r>
              <a:rPr lang="en-US" sz="2800" dirty="0">
                <a:solidFill>
                  <a:prstClr val="black"/>
                </a:solidFill>
              </a:rPr>
              <a:t>R</a:t>
            </a:r>
            <a:r>
              <a:rPr lang="en-US" sz="2800" dirty="0" smtClean="0">
                <a:solidFill>
                  <a:prstClr val="black"/>
                </a:solidFill>
              </a:rPr>
              <a:t>ecovery </a:t>
            </a:r>
          </a:p>
          <a:p>
            <a:pPr lvl="1">
              <a:buClr>
                <a:srgbClr val="FFCC00"/>
              </a:buClr>
              <a:buFont typeface="Wingdings" panose="05000000000000000000" pitchFamily="2" charset="2"/>
              <a:buChar char="ü"/>
            </a:pPr>
            <a:r>
              <a:rPr lang="en-US" dirty="0" smtClean="0">
                <a:solidFill>
                  <a:srgbClr val="FF0000"/>
                </a:solidFill>
              </a:rPr>
              <a:t>District option</a:t>
            </a:r>
          </a:p>
          <a:p>
            <a:pPr lvl="2">
              <a:buClr>
                <a:srgbClr val="FFCC00"/>
              </a:buClr>
              <a:buFont typeface="Arial" panose="020B0604020202020204" pitchFamily="34" charset="0"/>
              <a:buChar char="•"/>
            </a:pPr>
            <a:r>
              <a:rPr lang="en-US" sz="2400" dirty="0" smtClean="0">
                <a:solidFill>
                  <a:prstClr val="black"/>
                </a:solidFill>
              </a:rPr>
              <a:t>If classes are less than 120 hours, they need to be Performance Based</a:t>
            </a:r>
          </a:p>
          <a:p>
            <a:pPr lvl="2">
              <a:buClr>
                <a:srgbClr val="FFCC00"/>
              </a:buClr>
              <a:buFont typeface="Arial" panose="020B0604020202020204" pitchFamily="34" charset="0"/>
              <a:buChar char="•"/>
            </a:pPr>
            <a:r>
              <a:rPr lang="en-US" sz="2400" dirty="0" smtClean="0">
                <a:solidFill>
                  <a:prstClr val="black"/>
                </a:solidFill>
              </a:rPr>
              <a:t>Credit Recovery classes taken off campus should be set up as Virtual </a:t>
            </a:r>
          </a:p>
          <a:p>
            <a:pPr lvl="2">
              <a:buClr>
                <a:srgbClr val="FFCC00"/>
              </a:buClr>
              <a:buFont typeface="Arial" panose="020B0604020202020204" pitchFamily="34" charset="0"/>
              <a:buChar char="•"/>
            </a:pPr>
            <a:r>
              <a:rPr lang="en-US" sz="2400" dirty="0" smtClean="0">
                <a:solidFill>
                  <a:prstClr val="black"/>
                </a:solidFill>
              </a:rPr>
              <a:t>A Credit Recovery place holder can be set up to take attendance on students in Performance Based Classes who are expected to be there every day</a:t>
            </a:r>
            <a:endParaRPr lang="en-US" sz="2400" dirty="0">
              <a:solidFill>
                <a:prstClr val="black"/>
              </a:solidFill>
            </a:endParaRPr>
          </a:p>
        </p:txBody>
      </p:sp>
    </p:spTree>
    <p:extLst>
      <p:ext uri="{BB962C8B-B14F-4D97-AF65-F5344CB8AC3E}">
        <p14:creationId xmlns:p14="http://schemas.microsoft.com/office/powerpoint/2010/main" val="2178954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 these HAVE to be V/PB?</a:t>
            </a:r>
          </a:p>
        </p:txBody>
      </p:sp>
      <p:sp>
        <p:nvSpPr>
          <p:cNvPr id="2" name="Content Placeholder 1"/>
          <p:cNvSpPr>
            <a:spLocks noGrp="1"/>
          </p:cNvSpPr>
          <p:nvPr>
            <p:ph type="body" sz="quarter" idx="13"/>
          </p:nvPr>
        </p:nvSpPr>
        <p:spPr/>
        <p:txBody>
          <a:bodyPr>
            <a:normAutofit/>
          </a:bodyPr>
          <a:lstStyle/>
          <a:p>
            <a:pPr>
              <a:buClr>
                <a:srgbClr val="FFC000"/>
              </a:buClr>
            </a:pPr>
            <a:r>
              <a:rPr lang="en-US" sz="2800" dirty="0" smtClean="0">
                <a:solidFill>
                  <a:prstClr val="black"/>
                </a:solidFill>
              </a:rPr>
              <a:t>Classes </a:t>
            </a:r>
            <a:r>
              <a:rPr lang="en-US" sz="2800" dirty="0">
                <a:solidFill>
                  <a:prstClr val="black"/>
                </a:solidFill>
              </a:rPr>
              <a:t>where credit is given upon completion of a </a:t>
            </a:r>
            <a:r>
              <a:rPr lang="en-US" sz="2800" dirty="0" smtClean="0">
                <a:solidFill>
                  <a:prstClr val="black"/>
                </a:solidFill>
              </a:rPr>
              <a:t>pre-defined criteria </a:t>
            </a:r>
          </a:p>
          <a:p>
            <a:pPr lvl="1">
              <a:buClr>
                <a:srgbClr val="FFC000"/>
              </a:buClr>
              <a:buFont typeface="Wingdings" panose="05000000000000000000" pitchFamily="2" charset="2"/>
              <a:buChar char="ü"/>
            </a:pPr>
            <a:r>
              <a:rPr lang="en-US" sz="2800" dirty="0" smtClean="0">
                <a:solidFill>
                  <a:srgbClr val="FF0000"/>
                </a:solidFill>
              </a:rPr>
              <a:t>Yes</a:t>
            </a:r>
            <a:r>
              <a:rPr lang="en-US" sz="2800" dirty="0">
                <a:solidFill>
                  <a:srgbClr val="FF0000"/>
                </a:solidFill>
              </a:rPr>
              <a:t>, required to be </a:t>
            </a:r>
            <a:r>
              <a:rPr lang="en-US" sz="2800" dirty="0" smtClean="0">
                <a:solidFill>
                  <a:srgbClr val="FF0000"/>
                </a:solidFill>
              </a:rPr>
              <a:t>Performance Based</a:t>
            </a:r>
          </a:p>
          <a:p>
            <a:pPr marL="342900" lvl="1" indent="0">
              <a:buClr>
                <a:srgbClr val="FFC000"/>
              </a:buClr>
              <a:buNone/>
            </a:pPr>
            <a:endParaRPr lang="en-US" sz="2100" dirty="0" smtClean="0">
              <a:solidFill>
                <a:srgbClr val="FF0000"/>
              </a:solidFill>
            </a:endParaRPr>
          </a:p>
          <a:p>
            <a:pPr marL="342900" lvl="1" indent="0">
              <a:buClr>
                <a:srgbClr val="FFC000"/>
              </a:buClr>
              <a:buNone/>
            </a:pPr>
            <a:endParaRPr lang="en-US" sz="2100" dirty="0">
              <a:solidFill>
                <a:srgbClr val="FF0000"/>
              </a:solidFill>
            </a:endParaRPr>
          </a:p>
          <a:p>
            <a:pPr>
              <a:buClr>
                <a:srgbClr val="FFC000"/>
              </a:buClr>
              <a:buFont typeface="Wingdings" panose="05000000000000000000" pitchFamily="2" charset="2"/>
              <a:buChar char="ü"/>
            </a:pPr>
            <a:endParaRPr lang="en-US" sz="2200" dirty="0">
              <a:solidFill>
                <a:prstClr val="black"/>
              </a:solidFill>
            </a:endParaRPr>
          </a:p>
          <a:p>
            <a:pPr marL="342900" lvl="1" indent="0">
              <a:buClr>
                <a:srgbClr val="FFC000"/>
              </a:buClr>
              <a:buNone/>
            </a:pPr>
            <a:endParaRPr lang="en-US" dirty="0"/>
          </a:p>
        </p:txBody>
      </p:sp>
    </p:spTree>
    <p:extLst>
      <p:ext uri="{BB962C8B-B14F-4D97-AF65-F5344CB8AC3E}">
        <p14:creationId xmlns:p14="http://schemas.microsoft.com/office/powerpoint/2010/main" val="220112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a62de7d-ba57-4f43-9dae-9623ba637be0">KYED-212-404</_dlc_DocId>
    <_dlc_DocIdUrl xmlns="3a62de7d-ba57-4f43-9dae-9623ba637be0">
      <Url>https://www.education.ky.gov/districts/enrol/_layouts/15/DocIdRedir.aspx?ID=KYED-212-404</Url>
      <Description>KYED-212-404</Description>
    </_dlc_DocIdUrl>
    <_dlc_DocIdPersistId xmlns="3a62de7d-ba57-4f43-9dae-9623ba637be0">false</_dlc_DocIdPersistId>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2019-10-23T04:00:00+00:00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2019-10-23T04:00:00+00:00</Publication_x0020_Date>
    <Audience1 xmlns="3a62de7d-ba57-4f43-9dae-9623ba637be0"/>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F5F647-5E8E-4AD5-815D-C7A6F2AC896E}">
  <ds:schemaRefs>
    <ds:schemaRef ds:uri="http://schemas.microsoft.com/sharepoint/v3/contenttype/forms"/>
  </ds:schemaRefs>
</ds:datastoreItem>
</file>

<file path=customXml/itemProps2.xml><?xml version="1.0" encoding="utf-8"?>
<ds:datastoreItem xmlns:ds="http://schemas.openxmlformats.org/officeDocument/2006/customXml" ds:itemID="{9C72C14F-D81B-4F34-A56B-22B29D148534}"/>
</file>

<file path=customXml/itemProps3.xml><?xml version="1.0" encoding="utf-8"?>
<ds:datastoreItem xmlns:ds="http://schemas.openxmlformats.org/officeDocument/2006/customXml" ds:itemID="{1A93CE58-447C-403F-8BDD-6C68341A14E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310f61b-746d-49fe-96a6-23f7345be2e9"/>
    <ds:schemaRef ds:uri="http://www.w3.org/XML/1998/namespace"/>
  </ds:schemaRefs>
</ds:datastoreItem>
</file>

<file path=customXml/itemProps4.xml><?xml version="1.0" encoding="utf-8"?>
<ds:datastoreItem xmlns:ds="http://schemas.openxmlformats.org/officeDocument/2006/customXml" ds:itemID="{BF6A7E31-912D-4ECF-8B61-F29F9EF9EEFA}"/>
</file>

<file path=docProps/app.xml><?xml version="1.0" encoding="utf-8"?>
<Properties xmlns="http://schemas.openxmlformats.org/officeDocument/2006/extended-properties" xmlns:vt="http://schemas.openxmlformats.org/officeDocument/2006/docPropsVTypes">
  <Template>KDE</Template>
  <TotalTime>4933</TotalTime>
  <Words>1853</Words>
  <Application>Microsoft Office PowerPoint</Application>
  <PresentationFormat>On-screen Show (16:9)</PresentationFormat>
  <Paragraphs>184</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Franklin Gothic Medium</vt:lpstr>
      <vt:lpstr>Georgia</vt:lpstr>
      <vt:lpstr>Times New Roman</vt:lpstr>
      <vt:lpstr>Wingdings</vt:lpstr>
      <vt:lpstr>Wingdings 2</vt:lpstr>
      <vt:lpstr>Wingdings 3</vt:lpstr>
      <vt:lpstr>KDE</vt:lpstr>
      <vt:lpstr>Virtual &amp; Performance Based Course Setup </vt:lpstr>
      <vt:lpstr>Virtual or Performance Based </vt:lpstr>
      <vt:lpstr>Virtual Performance Facts</vt:lpstr>
      <vt:lpstr>Virtual or Performance Based</vt:lpstr>
      <vt:lpstr>Do these HAVE to be V/PB?</vt:lpstr>
      <vt:lpstr>Do these HAVE to be V/PB?</vt:lpstr>
      <vt:lpstr>Do these HAVE to be V/PB?</vt:lpstr>
      <vt:lpstr>Do these HAVE to be V/PB?</vt:lpstr>
      <vt:lpstr>Do these HAVE to be V/PB?</vt:lpstr>
      <vt:lpstr>Pros and Cons of V/PB classes</vt:lpstr>
      <vt:lpstr>Virtual/Performance Based </vt:lpstr>
      <vt:lpstr>Make sure you have a period outside the standard day that is a Carnegie unit of time</vt:lpstr>
      <vt:lpstr>Course Setup</vt:lpstr>
      <vt:lpstr>Grading Task</vt:lpstr>
      <vt:lpstr>Virtual Performance Based</vt:lpstr>
      <vt:lpstr>SAAR Record 7 one day combined seat time and V/PB</vt:lpstr>
      <vt:lpstr>Sometimes attendance need to be taken but all classes are performance based</vt:lpstr>
      <vt:lpstr>Virtual/Performance Based </vt:lpstr>
      <vt:lpstr>All periods where the student will attend</vt:lpstr>
      <vt:lpstr>Sample alternative school student schedule</vt:lpstr>
      <vt:lpstr>Seat Time Attendance</vt:lpstr>
      <vt:lpstr>Record 7 all year example student</vt:lpstr>
      <vt:lpstr>SAAR Record V Detail </vt:lpstr>
      <vt:lpstr>Verify Virtual/Performance Credit</vt:lpstr>
      <vt:lpstr>Verify Virtual/Performance Credit</vt:lpstr>
      <vt:lpstr>Verify Virtual/Performance Credit</vt:lpstr>
      <vt:lpstr>Funding Gap Audit Report</vt:lpstr>
      <vt:lpstr>Funding Gap Audit Report</vt:lpstr>
      <vt:lpstr>Dual Credit</vt:lpstr>
      <vt:lpstr>Dual Credit</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Based Set Up Power Point</dc:title>
  <dc:subject/>
  <dc:creator>Haydon, Todd - Division of Enterprise Data</dc:creator>
  <cp:lastModifiedBy>Loman, Laura - Division of District Support</cp:lastModifiedBy>
  <cp:revision>942</cp:revision>
  <cp:lastPrinted>2019-04-18T11:31:08Z</cp:lastPrinted>
  <dcterms:created xsi:type="dcterms:W3CDTF">2006-08-16T00:00:00Z</dcterms:created>
  <dcterms:modified xsi:type="dcterms:W3CDTF">2019-10-23T12:55:43Z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cff9c7fb-8a25-41cc-8550-cbe8d966d059</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TaxKeyword">
    <vt:lpwstr/>
  </property>
  <property fmtid="{D5CDD505-2E9C-101B-9397-08002B2CF9AE}" pid="8" name="Order">
    <vt:r8>21200</vt:r8>
  </property>
</Properties>
</file>