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comments/modernComment_109_6ECFF74D.xml" ContentType="application/vnd.ms-powerpoint.comments+xml"/>
  <Override PartName="/ppt/comments/modernComment_12D_F8D48F4C.xml" ContentType="application/vnd.ms-powerpoint.comments+xml"/>
  <Override PartName="/ppt/comments/modernComment_11D_23290234.xml" ContentType="application/vnd.ms-powerpoint.comments+xml"/>
  <Override PartName="/ppt/comments/modernComment_11E_DCD1C6DD.xml" ContentType="application/vnd.ms-powerpoint.comments+xml"/>
  <Override PartName="/ppt/comments/modernComment_139_4E0857E0.xml" ContentType="application/vnd.ms-powerpoint.comments+xml"/>
  <Override PartName="/ppt/comments/modernComment_12E_999E49C7.xml" ContentType="application/vnd.ms-powerpoint.comments+xml"/>
  <Override PartName="/ppt/comments/modernComment_12F_7310B244.xml" ContentType="application/vnd.ms-powerpoint.comments+xml"/>
  <Override PartName="/ppt/comments/modernComment_131_9308FCE2.xml" ContentType="application/vnd.ms-powerpoint.comments+xml"/>
  <Override PartName="/ppt/comments/modernComment_132_E94383BD.xml" ContentType="application/vnd.ms-powerpoint.comments+xml"/>
  <Override PartName="/ppt/authors.xml" ContentType="application/vnd.ms-powerpoint.authors+xml"/>
  <Override PartName="/ppt/comments/modernComment_128_5B25F8BA.xml" ContentType="application/vnd.ms-powerpoint.comments+xml"/>
  <Override PartName="/ppt/comments/modernComment_138_5B284827.xml" ContentType="application/vnd.ms-powerpoint.comments+xml"/>
  <Override PartName="/ppt/comments/modernComment_104_A40DE8D0.xml" ContentType="application/vnd.ms-powerpoint.comments+xml"/>
  <Override PartName="/ppt/comments/modernComment_11F_BCC3E6A9.xml" ContentType="application/vnd.ms-powerpoint.comments+xml"/>
  <Override PartName="/ppt/comments/modernComment_105_6B7A6637.xml" ContentType="application/vnd.ms-powerpoint.comments+xml"/>
  <Override PartName="/ppt/comments/modernComment_13A_1604DAE8.xml" ContentType="application/vnd.ms-powerpoint.comments+xml"/>
  <Override PartName="/ppt/comments/modernComment_12A_1A8925CA.xml" ContentType="application/vnd.ms-powerpoint.comments+xml"/>
  <Override PartName="/ppt/comments/modernComment_12C_F343F4F4.xml" ContentType="application/vnd.ms-powerpoint.comments+xml"/>
  <Override PartName="/ppt/comments/modernComment_120_76A04BF4.xml" ContentType="application/vnd.ms-powerpoint.comments+xml"/>
  <Override PartName="/ppt/comments/modernComment_11B_79A11E99.xml" ContentType="application/vnd.ms-powerpoint.comment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64"/>
  </p:notesMasterIdLst>
  <p:sldIdLst>
    <p:sldId id="256" r:id="rId6"/>
    <p:sldId id="258" r:id="rId7"/>
    <p:sldId id="259" r:id="rId8"/>
    <p:sldId id="311" r:id="rId9"/>
    <p:sldId id="260" r:id="rId10"/>
    <p:sldId id="261" r:id="rId11"/>
    <p:sldId id="266" r:id="rId12"/>
    <p:sldId id="267" r:id="rId13"/>
    <p:sldId id="268" r:id="rId14"/>
    <p:sldId id="269" r:id="rId15"/>
    <p:sldId id="262" r:id="rId16"/>
    <p:sldId id="263" r:id="rId17"/>
    <p:sldId id="264" r:id="rId18"/>
    <p:sldId id="265"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312" r:id="rId48"/>
    <p:sldId id="313" r:id="rId49"/>
    <p:sldId id="314"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D873E3-4DC4-748B-D574-646FE133D5AE}" name="Turner, Rosalind - Division of Communications" initials="TC" userId="S::rosalind.turner@education.ky.gov::7c9c7ca7-1d99-46ec-ad67-a660f1da40fc" providerId="AD"/>
  <p188:author id="{4D3359FE-3F21-DD37-8C39-B8B1FBF56728}" name="Stills, Shelby - Division of Communications" initials="SC" userId="S::shelby.stills@education.ky.gov::4c29101b-063f-47ef-86d2-478743c7c45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780"/>
    <a:srgbClr val="102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CD328-EA01-4FC6-9F0F-012374E25CAD}" v="2" dt="2022-01-06T15:42:53.268"/>
    <p1510:client id="{5DB62738-52F3-DCFA-8B11-CB1E32458EEF}" v="42" dt="2022-01-03T21:15:14.979"/>
    <p1510:client id="{6EB33CD8-C660-4497-A621-87CD3759098C}" v="76" dt="2022-01-06T16:15:53.517"/>
    <p1510:client id="{D9BC7C8A-16EF-431D-A5B8-E5ECAFB6B657}" v="27" dt="2022-01-06T17:15:02.309"/>
    <p1510:client id="{DB9EF53D-FA18-98B8-6474-5BDFFFF18B63}" v="177" dt="2021-12-17T14:47:46.744"/>
    <p1510:client id="{F870BD21-80D9-4714-B3C7-0A13F4E4A125}" v="224" dt="2021-12-17T15:10:19.885"/>
    <p1510:client id="{FA2FA4C1-73C0-4E9E-BF4B-DF82EBE66913}" v="4" dt="2022-01-06T17:21:28.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omments/modernComment_104_A40DE8D0.xml><?xml version="1.0" encoding="utf-8"?>
<p188:cmLst xmlns:a="http://schemas.openxmlformats.org/drawingml/2006/main" xmlns:r="http://schemas.openxmlformats.org/officeDocument/2006/relationships" xmlns:p188="http://schemas.microsoft.com/office/powerpoint/2018/8/main">
  <p188:cm id="{E2D99DEA-64AE-4EFC-ADE0-410D6E09AEE8}" authorId="{4D3359FE-3F21-DD37-8C39-B8B1FBF56728}" status="resolved" created="2021-12-10T17:40:13.954" complete="100000">
    <ac:deMkLst xmlns:ac="http://schemas.microsoft.com/office/drawing/2013/main/command">
      <pc:docMk xmlns:pc="http://schemas.microsoft.com/office/powerpoint/2013/main/command"/>
      <pc:sldMk xmlns:pc="http://schemas.microsoft.com/office/powerpoint/2013/main/command" cId="2752374992" sldId="260"/>
      <ac:picMk id="5" creationId="{42607B55-675E-4E18-B0CC-02FD5409B5A9}"/>
    </ac:deMkLst>
    <p188:txBody>
      <a:bodyPr/>
      <a:lstStyle/>
      <a:p>
        <a:r>
          <a:rPr lang="en-US"/>
          <a:t>Need alt text</a:t>
        </a:r>
      </a:p>
    </p188:txBody>
  </p188:cm>
</p188:cmLst>
</file>

<file path=ppt/comments/modernComment_105_6B7A6637.xml><?xml version="1.0" encoding="utf-8"?>
<p188:cmLst xmlns:a="http://schemas.openxmlformats.org/drawingml/2006/main" xmlns:r="http://schemas.openxmlformats.org/officeDocument/2006/relationships" xmlns:p188="http://schemas.microsoft.com/office/powerpoint/2018/8/main">
  <p188:cm id="{6B4E40EC-0C72-447E-BFA5-154C2FAE9FF6}" authorId="{4D3359FE-3F21-DD37-8C39-B8B1FBF56728}" status="resolved" created="2021-12-10T17:40:28.845" complete="100000">
    <ac:deMkLst xmlns:ac="http://schemas.microsoft.com/office/drawing/2013/main/command">
      <pc:docMk xmlns:pc="http://schemas.microsoft.com/office/powerpoint/2013/main/command"/>
      <pc:sldMk xmlns:pc="http://schemas.microsoft.com/office/powerpoint/2013/main/command" cId="1803183671" sldId="261"/>
      <ac:picMk id="6" creationId="{F6C969B3-E250-49C8-942F-20A2E3DF562F}"/>
    </ac:deMkLst>
    <p188:txBody>
      <a:bodyPr/>
      <a:lstStyle/>
      <a:p>
        <a:r>
          <a:rPr lang="en-US"/>
          <a:t>see previous comment</a:t>
        </a:r>
      </a:p>
    </p188:txBody>
  </p188:cm>
</p188:cmLst>
</file>

<file path=ppt/comments/modernComment_109_6ECFF74D.xml><?xml version="1.0" encoding="utf-8"?>
<p188:cmLst xmlns:a="http://schemas.openxmlformats.org/drawingml/2006/main" xmlns:r="http://schemas.openxmlformats.org/officeDocument/2006/relationships" xmlns:p188="http://schemas.microsoft.com/office/powerpoint/2018/8/main">
  <p188:cm id="{756CADF2-E3D0-434E-A03D-5ABB4B4D6DE2}" authorId="{C3D873E3-4DC4-748B-D574-646FE133D5AE}" status="resolved" created="2021-12-13T16:13:01.855" complete="100000">
    <pc:sldMkLst xmlns:pc="http://schemas.microsoft.com/office/powerpoint/2013/main/command">
      <pc:docMk/>
      <pc:sldMk cId="1859123021" sldId="265"/>
    </pc:sldMkLst>
    <p188:txBody>
      <a:bodyPr/>
      <a:lstStyle/>
      <a:p>
        <a:r>
          <a:rPr lang="en-US"/>
          <a:t>prn? Is this pro re nata? </a:t>
        </a:r>
      </a:p>
    </p188:txBody>
  </p188:cm>
</p188:cmLst>
</file>

<file path=ppt/comments/modernComment_11B_79A11E99.xml><?xml version="1.0" encoding="utf-8"?>
<p188:cmLst xmlns:a="http://schemas.openxmlformats.org/drawingml/2006/main" xmlns:r="http://schemas.openxmlformats.org/officeDocument/2006/relationships" xmlns:p188="http://schemas.microsoft.com/office/powerpoint/2018/8/main">
  <p188:cm id="{EEC75FA6-18ED-4579-BD7E-21B54AA1870F}" authorId="{C3D873E3-4DC4-748B-D574-646FE133D5AE}" status="resolved" created="2021-12-13T16:20:45.365" complete="100000">
    <pc:sldMkLst xmlns:pc="http://schemas.microsoft.com/office/powerpoint/2013/main/command">
      <pc:docMk/>
      <pc:sldMk cId="2040602265" sldId="283"/>
    </pc:sldMkLst>
    <p188:txBody>
      <a:bodyPr/>
      <a:lstStyle/>
      <a:p>
        <a:r>
          <a:rPr lang="en-US"/>
          <a:t>alt text</a:t>
        </a:r>
      </a:p>
    </p188:txBody>
  </p188:cm>
</p188:cmLst>
</file>

<file path=ppt/comments/modernComment_11D_23290234.xml><?xml version="1.0" encoding="utf-8"?>
<p188:cmLst xmlns:a="http://schemas.openxmlformats.org/drawingml/2006/main" xmlns:r="http://schemas.openxmlformats.org/officeDocument/2006/relationships" xmlns:p188="http://schemas.microsoft.com/office/powerpoint/2018/8/main">
  <p188:cm id="{8ABCA2FE-50A4-4FCC-B3EC-E01EA5A06548}" authorId="{C3D873E3-4DC4-748B-D574-646FE133D5AE}" status="resolved" created="2021-12-13T16:21:32.288" complete="100000">
    <pc:sldMkLst xmlns:pc="http://schemas.microsoft.com/office/powerpoint/2013/main/command">
      <pc:docMk/>
      <pc:sldMk cId="589890100" sldId="285"/>
    </pc:sldMkLst>
    <p188:txBody>
      <a:bodyPr/>
      <a:lstStyle/>
      <a:p>
        <a:r>
          <a:rPr lang="en-US"/>
          <a:t>alt text </a:t>
        </a:r>
      </a:p>
    </p188:txBody>
  </p188:cm>
  <p188:cm id="{82EB7E33-9E98-4D44-8A12-9E461A265BB4}" authorId="{C3D873E3-4DC4-748B-D574-646FE133D5AE}" status="resolved" created="2021-12-13T16:21:42.117" complete="100000">
    <ac:deMkLst xmlns:ac="http://schemas.microsoft.com/office/drawing/2013/main/command">
      <pc:docMk xmlns:pc="http://schemas.microsoft.com/office/powerpoint/2013/main/command"/>
      <pc:sldMk xmlns:pc="http://schemas.microsoft.com/office/powerpoint/2013/main/command" cId="589890100" sldId="285"/>
      <ac:picMk id="4" creationId="{AF3BEA77-1B2B-4E22-A3D9-AAD794C1D531}"/>
    </ac:deMkLst>
    <p188:txBody>
      <a:bodyPr/>
      <a:lstStyle/>
      <a:p>
        <a:r>
          <a:rPr lang="en-US"/>
          <a:t>alt text</a:t>
        </a:r>
      </a:p>
    </p188:txBody>
  </p188:cm>
</p188:cmLst>
</file>

<file path=ppt/comments/modernComment_11E_DCD1C6DD.xml><?xml version="1.0" encoding="utf-8"?>
<p188:cmLst xmlns:a="http://schemas.openxmlformats.org/drawingml/2006/main" xmlns:r="http://schemas.openxmlformats.org/officeDocument/2006/relationships" xmlns:p188="http://schemas.microsoft.com/office/powerpoint/2018/8/main">
  <p188:cm id="{347FAAC8-9473-43FB-9CA7-F4F46CD73E71}" authorId="{C3D873E3-4DC4-748B-D574-646FE133D5AE}" status="resolved" created="2021-12-13T16:22:40.790" complete="100000">
    <ac:deMkLst xmlns:ac="http://schemas.microsoft.com/office/drawing/2013/main/command">
      <pc:docMk xmlns:pc="http://schemas.microsoft.com/office/powerpoint/2013/main/command"/>
      <pc:sldMk xmlns:pc="http://schemas.microsoft.com/office/powerpoint/2013/main/command" cId="3704735453" sldId="286"/>
      <ac:spMk id="6" creationId="{240D6AF6-AF03-463E-9349-D5BD1F9BCC36}"/>
    </ac:deMkLst>
    <p188:txBody>
      <a:bodyPr/>
      <a:lstStyle/>
      <a:p>
        <a:r>
          <a:rPr lang="en-US"/>
          <a:t>alt text</a:t>
        </a:r>
      </a:p>
    </p188:txBody>
  </p188:cm>
</p188:cmLst>
</file>

<file path=ppt/comments/modernComment_11F_BCC3E6A9.xml><?xml version="1.0" encoding="utf-8"?>
<p188:cmLst xmlns:a="http://schemas.openxmlformats.org/drawingml/2006/main" xmlns:r="http://schemas.openxmlformats.org/officeDocument/2006/relationships" xmlns:p188="http://schemas.microsoft.com/office/powerpoint/2018/8/main">
  <p188:cm id="{1B1C7603-E71E-403E-81E0-B26FE74A4B74}" authorId="{C3D873E3-4DC4-748B-D574-646FE133D5AE}" status="resolved" created="2021-12-13T16:22:58.947" complete="100000">
    <pc:sldMkLst xmlns:pc="http://schemas.microsoft.com/office/powerpoint/2013/main/command">
      <pc:docMk/>
      <pc:sldMk cId="3166955177" sldId="287"/>
    </pc:sldMkLst>
    <p188:txBody>
      <a:bodyPr/>
      <a:lstStyle/>
      <a:p>
        <a:r>
          <a:rPr lang="en-US"/>
          <a:t>alt text</a:t>
        </a:r>
      </a:p>
    </p188:txBody>
  </p188:cm>
</p188:cmLst>
</file>

<file path=ppt/comments/modernComment_120_76A04BF4.xml><?xml version="1.0" encoding="utf-8"?>
<p188:cmLst xmlns:a="http://schemas.openxmlformats.org/drawingml/2006/main" xmlns:r="http://schemas.openxmlformats.org/officeDocument/2006/relationships" xmlns:p188="http://schemas.microsoft.com/office/powerpoint/2018/8/main">
  <p188:cm id="{C830D635-85C8-4D1A-98A7-D12231FF3C69}" authorId="{C3D873E3-4DC4-748B-D574-646FE133D5AE}" status="resolved" created="2021-12-13T16:25:41.560" complete="100000">
    <ac:deMkLst xmlns:ac="http://schemas.microsoft.com/office/drawing/2013/main/command">
      <pc:docMk xmlns:pc="http://schemas.microsoft.com/office/powerpoint/2013/main/command"/>
      <pc:sldMk xmlns:pc="http://schemas.microsoft.com/office/powerpoint/2013/main/command" cId="1990216692" sldId="288"/>
      <ac:picMk id="7" creationId="{CCB59BB3-500F-4D21-98C8-A2D7FAE66D72}"/>
    </ac:deMkLst>
    <p188:txBody>
      <a:bodyPr/>
      <a:lstStyle/>
      <a:p>
        <a:r>
          <a:rPr lang="en-US"/>
          <a:t>alt text</a:t>
        </a:r>
      </a:p>
    </p188:txBody>
  </p188:cm>
</p188:cmLst>
</file>

<file path=ppt/comments/modernComment_128_5B25F8BA.xml><?xml version="1.0" encoding="utf-8"?>
<p188:cmLst xmlns:a="http://schemas.openxmlformats.org/drawingml/2006/main" xmlns:r="http://schemas.openxmlformats.org/officeDocument/2006/relationships" xmlns:p188="http://schemas.microsoft.com/office/powerpoint/2018/8/main">
  <p188:cm id="{2D7E5A72-B975-477E-9A43-34A3266D6CFD}" authorId="{C3D873E3-4DC4-748B-D574-646FE133D5AE}" status="resolved" created="2021-12-13T16:02:25.840" complete="100000">
    <pc:sldMkLst xmlns:pc="http://schemas.microsoft.com/office/powerpoint/2013/main/command">
      <pc:docMk/>
      <pc:sldMk cId="1529215162" sldId="296"/>
    </pc:sldMkLst>
    <p188:txBody>
      <a:bodyPr/>
      <a:lstStyle/>
      <a:p>
        <a:r>
          <a:rPr lang="en-US"/>
          <a:t>alt text</a:t>
        </a:r>
      </a:p>
    </p188:txBody>
  </p188:cm>
</p188:cmLst>
</file>

<file path=ppt/comments/modernComment_12A_1A8925CA.xml><?xml version="1.0" encoding="utf-8"?>
<p188:cmLst xmlns:a="http://schemas.openxmlformats.org/drawingml/2006/main" xmlns:r="http://schemas.openxmlformats.org/officeDocument/2006/relationships" xmlns:p188="http://schemas.microsoft.com/office/powerpoint/2018/8/main">
  <p188:cm id="{0030927A-70AB-49BE-9EDF-7E95F6154AE9}" authorId="{C3D873E3-4DC4-748B-D574-646FE133D5AE}" status="resolved" created="2021-12-13T15:57:06.454" complete="100000">
    <ac:deMkLst xmlns:ac="http://schemas.microsoft.com/office/drawing/2013/main/command">
      <pc:docMk xmlns:pc="http://schemas.microsoft.com/office/powerpoint/2013/main/command"/>
      <pc:sldMk xmlns:pc="http://schemas.microsoft.com/office/powerpoint/2013/main/command" cId="445195722" sldId="298"/>
      <ac:picMk id="4" creationId="{EBE76E5E-8FFA-41FA-84E2-2105CED50D16}"/>
    </ac:deMkLst>
    <p188:txBody>
      <a:bodyPr/>
      <a:lstStyle/>
      <a:p>
        <a:r>
          <a:rPr lang="en-US"/>
          <a:t>needs alt text</a:t>
        </a:r>
      </a:p>
    </p188:txBody>
  </p188:cm>
</p188:cmLst>
</file>

<file path=ppt/comments/modernComment_12C_F343F4F4.xml><?xml version="1.0" encoding="utf-8"?>
<p188:cmLst xmlns:a="http://schemas.openxmlformats.org/drawingml/2006/main" xmlns:r="http://schemas.openxmlformats.org/officeDocument/2006/relationships" xmlns:p188="http://schemas.microsoft.com/office/powerpoint/2018/8/main">
  <p188:cm id="{C573125D-C167-4222-8D96-9417D24D9324}" authorId="{C3D873E3-4DC4-748B-D574-646FE133D5AE}" status="resolved" created="2021-12-13T15:56:16.203" complete="100000">
    <pc:sldMkLst xmlns:pc="http://schemas.microsoft.com/office/powerpoint/2013/main/command">
      <pc:docMk/>
      <pc:sldMk cId="4081317108" sldId="300"/>
    </pc:sldMkLst>
    <p188:txBody>
      <a:bodyPr/>
      <a:lstStyle/>
      <a:p>
        <a:r>
          <a:rPr lang="en-US"/>
          <a:t>Need alt text</a:t>
        </a:r>
      </a:p>
    </p188:txBody>
  </p188:cm>
</p188:cmLst>
</file>

<file path=ppt/comments/modernComment_12D_F8D48F4C.xml><?xml version="1.0" encoding="utf-8"?>
<p188:cmLst xmlns:a="http://schemas.openxmlformats.org/drawingml/2006/main" xmlns:r="http://schemas.openxmlformats.org/officeDocument/2006/relationships" xmlns:p188="http://schemas.microsoft.com/office/powerpoint/2018/8/main">
  <p188:cm id="{C2C3F5CB-CE9E-4E20-BEA8-BF30BF6F972D}" authorId="{C3D873E3-4DC4-748B-D574-646FE133D5AE}" status="resolved" created="2021-12-13T15:56:02.171" complete="100000">
    <pc:sldMkLst xmlns:pc="http://schemas.microsoft.com/office/powerpoint/2013/main/command">
      <pc:docMk/>
      <pc:sldMk cId="4174679884" sldId="301"/>
    </pc:sldMkLst>
    <p188:txBody>
      <a:bodyPr/>
      <a:lstStyle/>
      <a:p>
        <a:r>
          <a:rPr lang="en-US"/>
          <a:t>alt text</a:t>
        </a:r>
      </a:p>
    </p188:txBody>
  </p188:cm>
</p188:cmLst>
</file>

<file path=ppt/comments/modernComment_12E_999E49C7.xml><?xml version="1.0" encoding="utf-8"?>
<p188:cmLst xmlns:a="http://schemas.openxmlformats.org/drawingml/2006/main" xmlns:r="http://schemas.openxmlformats.org/officeDocument/2006/relationships" xmlns:p188="http://schemas.microsoft.com/office/powerpoint/2018/8/main">
  <p188:cm id="{026B1DDB-D4A8-4C5E-ACA3-93EB33E692F8}" authorId="{C3D873E3-4DC4-748B-D574-646FE133D5AE}" status="resolved" created="2021-12-13T15:54:51.998" complete="100000">
    <pc:sldMkLst xmlns:pc="http://schemas.microsoft.com/office/powerpoint/2013/main/command">
      <pc:docMk/>
      <pc:sldMk cId="2577287623" sldId="302"/>
    </pc:sldMkLst>
    <p188:txBody>
      <a:bodyPr/>
      <a:lstStyle/>
      <a:p>
        <a:r>
          <a:rPr lang="en-US"/>
          <a:t>alt text</a:t>
        </a:r>
      </a:p>
    </p188:txBody>
  </p188:cm>
</p188:cmLst>
</file>

<file path=ppt/comments/modernComment_12F_7310B244.xml><?xml version="1.0" encoding="utf-8"?>
<p188:cmLst xmlns:a="http://schemas.openxmlformats.org/drawingml/2006/main" xmlns:r="http://schemas.openxmlformats.org/officeDocument/2006/relationships" xmlns:p188="http://schemas.microsoft.com/office/powerpoint/2018/8/main">
  <p188:cm id="{E861F425-0FC6-4920-A867-7D6837004C96}" authorId="{C3D873E3-4DC4-748B-D574-646FE133D5AE}" status="resolved" created="2021-12-13T15:54:26.919" complete="100000">
    <pc:sldMkLst xmlns:pc="http://schemas.microsoft.com/office/powerpoint/2013/main/command">
      <pc:docMk/>
      <pc:sldMk cId="1930474052" sldId="303"/>
    </pc:sldMkLst>
    <p188:txBody>
      <a:bodyPr/>
      <a:lstStyle/>
      <a:p>
        <a:r>
          <a:rPr lang="en-US"/>
          <a:t>Needs alt text</a:t>
        </a:r>
      </a:p>
    </p188:txBody>
  </p188:cm>
</p188:cmLst>
</file>

<file path=ppt/comments/modernComment_131_9308FCE2.xml><?xml version="1.0" encoding="utf-8"?>
<p188:cmLst xmlns:a="http://schemas.openxmlformats.org/drawingml/2006/main" xmlns:r="http://schemas.openxmlformats.org/officeDocument/2006/relationships" xmlns:p188="http://schemas.microsoft.com/office/powerpoint/2018/8/main">
  <p188:cm id="{B1E81E90-4195-43CF-9433-F9A469E805DC}" authorId="{C3D873E3-4DC4-748B-D574-646FE133D5AE}" status="resolved" created="2021-12-13T15:53:28.340" complete="100000">
    <ac:deMkLst xmlns:ac="http://schemas.microsoft.com/office/drawing/2013/main/command">
      <pc:docMk xmlns:pc="http://schemas.microsoft.com/office/powerpoint/2013/main/command"/>
      <pc:sldMk xmlns:pc="http://schemas.microsoft.com/office/powerpoint/2013/main/command" cId="2466839778" sldId="305"/>
      <ac:picMk id="4" creationId="{2D93729C-FD1F-4593-9B4F-7AFCE05C94EE}"/>
    </ac:deMkLst>
    <p188:txBody>
      <a:bodyPr/>
      <a:lstStyle/>
      <a:p>
        <a:r>
          <a:rPr lang="en-US"/>
          <a:t>Needs alt text</a:t>
        </a:r>
      </a:p>
    </p188:txBody>
  </p188:cm>
</p188:cmLst>
</file>

<file path=ppt/comments/modernComment_132_E94383BD.xml><?xml version="1.0" encoding="utf-8"?>
<p188:cmLst xmlns:a="http://schemas.openxmlformats.org/drawingml/2006/main" xmlns:r="http://schemas.openxmlformats.org/officeDocument/2006/relationships" xmlns:p188="http://schemas.microsoft.com/office/powerpoint/2018/8/main">
  <p188:cm id="{8DFAEA67-9072-4589-BF8B-CE7EB8D09DAC}" authorId="{C3D873E3-4DC4-748B-D574-646FE133D5AE}" status="resolved" created="2021-12-13T15:52:56.089" complete="100000">
    <ac:deMkLst xmlns:ac="http://schemas.microsoft.com/office/drawing/2013/main/command">
      <pc:docMk xmlns:pc="http://schemas.microsoft.com/office/powerpoint/2013/main/command"/>
      <pc:sldMk xmlns:pc="http://schemas.microsoft.com/office/powerpoint/2013/main/command" cId="3913515965" sldId="306"/>
      <ac:picMk id="4" creationId="{1DD1C4AB-EF5B-4458-9257-9D0D9CCF5E51}"/>
    </ac:deMkLst>
    <p188:txBody>
      <a:bodyPr/>
      <a:lstStyle/>
      <a:p>
        <a:r>
          <a:rPr lang="en-US"/>
          <a:t>needs alt text</a:t>
        </a:r>
      </a:p>
    </p188:txBody>
  </p188:cm>
</p188:cmLst>
</file>

<file path=ppt/comments/modernComment_138_5B284827.xml><?xml version="1.0" encoding="utf-8"?>
<p188:cmLst xmlns:a="http://schemas.openxmlformats.org/drawingml/2006/main" xmlns:r="http://schemas.openxmlformats.org/officeDocument/2006/relationships" xmlns:p188="http://schemas.microsoft.com/office/powerpoint/2018/8/main">
  <p188:cm id="{37C1EE49-F51F-4CE4-938E-5E4020E4E63E}" authorId="{C3D873E3-4DC4-748B-D574-646FE133D5AE}" status="resolved" created="2021-12-13T16:01:51.136" complete="100000">
    <pc:sldMkLst xmlns:pc="http://schemas.microsoft.com/office/powerpoint/2013/main/command">
      <pc:docMk/>
      <pc:sldMk cId="1529366567" sldId="312"/>
    </pc:sldMkLst>
    <p188:txBody>
      <a:bodyPr/>
      <a:lstStyle/>
      <a:p>
        <a:r>
          <a:rPr lang="en-US"/>
          <a:t>Alt text</a:t>
        </a:r>
      </a:p>
    </p188:txBody>
  </p188:cm>
</p188:cmLst>
</file>

<file path=ppt/comments/modernComment_139_4E0857E0.xml><?xml version="1.0" encoding="utf-8"?>
<p188:cmLst xmlns:a="http://schemas.openxmlformats.org/drawingml/2006/main" xmlns:r="http://schemas.openxmlformats.org/officeDocument/2006/relationships" xmlns:p188="http://schemas.microsoft.com/office/powerpoint/2018/8/main">
  <p188:cm id="{672BECF3-60D0-4320-B2C2-321AEBBB1274}" authorId="{C3D873E3-4DC4-748B-D574-646FE133D5AE}" status="resolved" created="2021-12-13T16:31:31.052" complete="100000">
    <pc:sldMkLst xmlns:pc="http://schemas.microsoft.com/office/powerpoint/2013/main/command">
      <pc:docMk/>
      <pc:sldMk cId="1309169632" sldId="313"/>
    </pc:sldMkLst>
    <p188:txBody>
      <a:bodyPr/>
      <a:lstStyle/>
      <a:p>
        <a:r>
          <a:rPr lang="en-US"/>
          <a:t>alt text</a:t>
        </a:r>
      </a:p>
    </p188:txBody>
  </p188:cm>
</p188:cmLst>
</file>

<file path=ppt/comments/modernComment_13A_1604DAE8.xml><?xml version="1.0" encoding="utf-8"?>
<p188:cmLst xmlns:a="http://schemas.openxmlformats.org/drawingml/2006/main" xmlns:r="http://schemas.openxmlformats.org/officeDocument/2006/relationships" xmlns:p188="http://schemas.microsoft.com/office/powerpoint/2018/8/main">
  <p188:cm id="{E358CBAC-FAEF-4B43-81A8-C25FDA541546}" authorId="{C3D873E3-4DC4-748B-D574-646FE133D5AE}" status="resolved" created="2021-12-13T15:59:59.037" complete="100000">
    <pc:sldMkLst xmlns:pc="http://schemas.microsoft.com/office/powerpoint/2013/main/command">
      <pc:docMk/>
      <pc:sldMk cId="369416936" sldId="314"/>
    </pc:sldMkLst>
    <p188:txBody>
      <a:bodyPr/>
      <a:lstStyle/>
      <a:p>
        <a:r>
          <a:rPr lang="en-US"/>
          <a:t>alt text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D4EE0-7CB8-4400-9915-CC5FA253A784}"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ABEAB-439E-45B5-837B-FCA2F6181403}" type="slidenum">
              <a:rPr lang="en-US" smtClean="0"/>
              <a:t>‹#›</a:t>
            </a:fld>
            <a:endParaRPr lang="en-US"/>
          </a:p>
        </p:txBody>
      </p:sp>
    </p:spTree>
    <p:extLst>
      <p:ext uri="{BB962C8B-B14F-4D97-AF65-F5344CB8AC3E}">
        <p14:creationId xmlns:p14="http://schemas.microsoft.com/office/powerpoint/2010/main" val="742277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FABEAB-439E-45B5-837B-FCA2F6181403}" type="slidenum">
              <a:rPr lang="en-US" smtClean="0"/>
              <a:t>5</a:t>
            </a:fld>
            <a:endParaRPr lang="en-US"/>
          </a:p>
        </p:txBody>
      </p:sp>
    </p:spTree>
    <p:extLst>
      <p:ext uri="{BB962C8B-B14F-4D97-AF65-F5344CB8AC3E}">
        <p14:creationId xmlns:p14="http://schemas.microsoft.com/office/powerpoint/2010/main" val="1709904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62" r:id="rId1"/>
    <p:sldLayoutId id="2147483661" r:id="rId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ducation.ky.gov/districts/SHS/Pages/School-Health-Services-Infinite-Campus-Information.aspx"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09_6ECFF74D.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5" Type="http://schemas.openxmlformats.org/officeDocument/2006/relationships/hyperlink" Target="http://www.geripal.org/2013/08/inappropriate-management-of.html" TargetMode="Externa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microsoft.com/office/2018/10/relationships/comments" Target="../comments/modernComment_11B_79A11E99.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hyperlink" Target="http://pe.globedia.com/antibioticos-matar-curar" TargetMode="External"/><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18/10/relationships/comments" Target="../comments/modernComment_11D_23290234.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1E_DCD1C6DD.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18/10/relationships/comments" Target="../comments/modernComment_11F_BCC3E6A9.xm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microsoft.com/office/2018/10/relationships/comments" Target="../comments/modernComment_120_76A04BF4.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128_5B25F8BA.xm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38_5B284827.xml"/><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39_4E0857E0.xml"/><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13A_1604DAE8.xml"/><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12A_1A8925CA.xml"/><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12C_F343F4F4.xm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2D_F8D48F4C.xm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18/10/relationships/comments" Target="../comments/modernComment_104_A40DE8D0.xml"/><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microsoft.com/office/2018/10/relationships/comments" Target="../comments/modernComment_12E_999E49C7.xml"/></Relationships>
</file>

<file path=ppt/slides/_rels/slide5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microsoft.com/office/2018/10/relationships/comments" Target="../comments/modernComment_12F_7310B2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6" Type="http://schemas.microsoft.com/office/2018/10/relationships/comments" Target="../comments/modernComment_131_9308FCE2.xml"/><Relationship Id="rId5" Type="http://schemas.openxmlformats.org/officeDocument/2006/relationships/image" Target="../media/image109.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microsoft.com/office/2018/10/relationships/comments" Target="../comments/modernComment_132_E94383BD.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education.ky.gov/districts/SHS/Pages/School-Health-Services-Infinite-Campus-Information.asp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Michelle.Malicote@education.ky.gov" TargetMode="External"/><Relationship Id="rId2" Type="http://schemas.openxmlformats.org/officeDocument/2006/relationships/hyperlink" Target="mailto:Angela.Mcdonald@education.ky.gov"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evergreenleaf.blogspot.com/2013/04/my-first-blog-award-liebster.html" TargetMode="External"/><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microsoft.com/office/2018/10/relationships/comments" Target="../comments/modernComment_105_6B7A663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1664112" y="-94131"/>
            <a:ext cx="9068741" cy="2829748"/>
          </a:xfrm>
        </p:spPr>
        <p:txBody>
          <a:bodyPr/>
          <a:lstStyle/>
          <a:p>
            <a:pPr algn="r"/>
            <a:r>
              <a:rPr lang="en-US"/>
              <a:t>Infinite Campus (IC) </a:t>
            </a:r>
            <a:br>
              <a:rPr lang="en-US"/>
            </a:br>
            <a:r>
              <a:rPr lang="en-US"/>
              <a:t>Health Overview</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1524000" y="3308683"/>
            <a:ext cx="9144000" cy="2249905"/>
          </a:xfrm>
        </p:spPr>
        <p:txBody>
          <a:bodyPr vert="horz" lIns="91440" tIns="45720" rIns="91440" bIns="45720" rtlCol="0" anchor="t">
            <a:normAutofit/>
          </a:bodyPr>
          <a:lstStyle/>
          <a:p>
            <a:pPr algn="r"/>
            <a:r>
              <a:rPr lang="en-US" dirty="0"/>
              <a:t>Angie McDonald, ADN, RN, NASSNC</a:t>
            </a:r>
          </a:p>
          <a:p>
            <a:pPr algn="r"/>
            <a:r>
              <a:rPr lang="en-US" dirty="0"/>
              <a:t>KDE State School Nurse Consultant</a:t>
            </a:r>
          </a:p>
          <a:p>
            <a:pPr algn="r"/>
            <a:r>
              <a:rPr lang="en-US" dirty="0"/>
              <a:t>Michelle Malicote, BSN, RN, NASSNC</a:t>
            </a:r>
          </a:p>
          <a:p>
            <a:pPr algn="r"/>
            <a:r>
              <a:rPr lang="en-US" dirty="0"/>
              <a:t>KDPH School Health Branch Manager</a:t>
            </a:r>
          </a:p>
          <a:p>
            <a:pPr algn="r"/>
            <a:r>
              <a:rPr lang="en-US" dirty="0"/>
              <a:t>2022</a:t>
            </a:r>
          </a:p>
          <a:p>
            <a:pPr algn="r"/>
            <a:endParaRPr lang="en-US"/>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8F3D-1148-4860-B915-09E41A375D0C}"/>
              </a:ext>
            </a:extLst>
          </p:cNvPr>
          <p:cNvSpPr>
            <a:spLocks noGrp="1"/>
          </p:cNvSpPr>
          <p:nvPr>
            <p:ph type="title"/>
          </p:nvPr>
        </p:nvSpPr>
        <p:spPr>
          <a:xfrm>
            <a:off x="147320" y="127317"/>
            <a:ext cx="11501120" cy="756603"/>
          </a:xfrm>
        </p:spPr>
        <p:txBody>
          <a:bodyPr vert="horz" lIns="91440" tIns="45720" rIns="91440" bIns="45720" rtlCol="0" anchor="b">
            <a:normAutofit/>
          </a:bodyPr>
          <a:lstStyle/>
          <a:p>
            <a:r>
              <a:rPr lang="en-US"/>
              <a:t>Health Conditions Tab: (part 5)</a:t>
            </a:r>
          </a:p>
        </p:txBody>
      </p:sp>
      <p:sp>
        <p:nvSpPr>
          <p:cNvPr id="10" name="TextBox 9">
            <a:extLst>
              <a:ext uri="{FF2B5EF4-FFF2-40B4-BE49-F238E27FC236}">
                <a16:creationId xmlns:a16="http://schemas.microsoft.com/office/drawing/2014/main" id="{C9B1ED60-99D8-4DC1-B413-03F8F52600BB}"/>
              </a:ext>
            </a:extLst>
          </p:cNvPr>
          <p:cNvSpPr txBox="1"/>
          <p:nvPr/>
        </p:nvSpPr>
        <p:spPr>
          <a:xfrm>
            <a:off x="8404106" y="864956"/>
            <a:ext cx="3188756" cy="480131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t>Once the health condition has been saved, a symbol and health condition alert will appear next to the student’s name. If a teacher or other staff member hovers over the words “health condition,” the user warning will appear. If they click on it, this box will open.</a:t>
            </a:r>
          </a:p>
          <a:p>
            <a:pPr marL="285750" indent="-285750">
              <a:buFont typeface="Arial" panose="020B0604020202020204" pitchFamily="34" charset="0"/>
              <a:buChar char="•"/>
            </a:pPr>
            <a:r>
              <a:rPr lang="en-US"/>
              <a:t>If, at any time you would like to review or change the health condition information, double click on the actual health condition and the box will open.</a:t>
            </a:r>
          </a:p>
        </p:txBody>
      </p:sp>
      <p:pic>
        <p:nvPicPr>
          <p:cNvPr id="4" name="Content Placeholder 3" descr="Screenshot of health conditions tab in Infinite Campus">
            <a:extLst>
              <a:ext uri="{FF2B5EF4-FFF2-40B4-BE49-F238E27FC236}">
                <a16:creationId xmlns:a16="http://schemas.microsoft.com/office/drawing/2014/main" id="{1031B65F-595B-40BF-9275-87B69C586CBA}"/>
              </a:ext>
            </a:extLst>
          </p:cNvPr>
          <p:cNvPicPr>
            <a:picLocks noGrp="1" noChangeAspect="1"/>
          </p:cNvPicPr>
          <p:nvPr>
            <p:ph idx="1"/>
          </p:nvPr>
        </p:nvPicPr>
        <p:blipFill>
          <a:blip r:embed="rId2"/>
          <a:stretch>
            <a:fillRect/>
          </a:stretch>
        </p:blipFill>
        <p:spPr>
          <a:xfrm>
            <a:off x="245478" y="961458"/>
            <a:ext cx="7444295" cy="5143595"/>
          </a:xfrm>
          <a:prstGeom prst="rect">
            <a:avLst/>
          </a:prstGeom>
        </p:spPr>
      </p:pic>
      <p:pic>
        <p:nvPicPr>
          <p:cNvPr id="5" name="Picture 4" descr="&quot; &quot;">
            <a:extLst>
              <a:ext uri="{FF2B5EF4-FFF2-40B4-BE49-F238E27FC236}">
                <a16:creationId xmlns:a16="http://schemas.microsoft.com/office/drawing/2014/main" id="{56EB888F-2D81-47FE-A6F5-80E1D45CC7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2617" y="1061292"/>
            <a:ext cx="1731268" cy="338851"/>
          </a:xfrm>
          <a:prstGeom prst="rect">
            <a:avLst/>
          </a:prstGeom>
        </p:spPr>
      </p:pic>
      <p:pic>
        <p:nvPicPr>
          <p:cNvPr id="6" name="Picture 5" descr="&quot; &quot;">
            <a:extLst>
              <a:ext uri="{FF2B5EF4-FFF2-40B4-BE49-F238E27FC236}">
                <a16:creationId xmlns:a16="http://schemas.microsoft.com/office/drawing/2014/main" id="{5449BE54-672F-4AB4-AFC4-3F05A40E51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925119" y="880166"/>
            <a:ext cx="1042506" cy="701101"/>
          </a:xfrm>
          <a:prstGeom prst="rect">
            <a:avLst/>
          </a:prstGeom>
        </p:spPr>
      </p:pic>
      <p:pic>
        <p:nvPicPr>
          <p:cNvPr id="7" name="Picture 6" descr="&quot; &quot;">
            <a:extLst>
              <a:ext uri="{FF2B5EF4-FFF2-40B4-BE49-F238E27FC236}">
                <a16:creationId xmlns:a16="http://schemas.microsoft.com/office/drawing/2014/main" id="{107F0DC9-FD0F-43BB-AEF1-BFF21173935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75713" y="2783382"/>
            <a:ext cx="847417" cy="1499746"/>
          </a:xfrm>
          <a:prstGeom prst="rect">
            <a:avLst/>
          </a:prstGeom>
        </p:spPr>
      </p:pic>
      <p:pic>
        <p:nvPicPr>
          <p:cNvPr id="8" name="Picture 7" descr="&quot; &quot;">
            <a:extLst>
              <a:ext uri="{FF2B5EF4-FFF2-40B4-BE49-F238E27FC236}">
                <a16:creationId xmlns:a16="http://schemas.microsoft.com/office/drawing/2014/main" id="{62D20E2A-4375-4F34-9DA0-8F3C179A9F3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776313" y="2911683"/>
            <a:ext cx="1146147" cy="865707"/>
          </a:xfrm>
          <a:prstGeom prst="rect">
            <a:avLst/>
          </a:prstGeom>
        </p:spPr>
      </p:pic>
    </p:spTree>
    <p:extLst>
      <p:ext uri="{BB962C8B-B14F-4D97-AF65-F5344CB8AC3E}">
        <p14:creationId xmlns:p14="http://schemas.microsoft.com/office/powerpoint/2010/main" val="2412499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descr="&quot; &quot;">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0AA72B-AD66-43B9-A2FD-41B6BB2664A4}"/>
              </a:ext>
            </a:extLst>
          </p:cNvPr>
          <p:cNvSpPr>
            <a:spLocks noGrp="1"/>
          </p:cNvSpPr>
          <p:nvPr>
            <p:ph type="title"/>
          </p:nvPr>
        </p:nvSpPr>
        <p:spPr>
          <a:xfrm>
            <a:off x="630936" y="640080"/>
            <a:ext cx="4818888" cy="1481328"/>
          </a:xfrm>
        </p:spPr>
        <p:txBody>
          <a:bodyPr anchor="b">
            <a:normAutofit/>
          </a:bodyPr>
          <a:lstStyle/>
          <a:p>
            <a:r>
              <a:rPr lang="en-US" sz="5000"/>
              <a:t>Immunization Tab:</a:t>
            </a:r>
          </a:p>
        </p:txBody>
      </p:sp>
      <p:sp>
        <p:nvSpPr>
          <p:cNvPr id="8" name="Content Placeholder 7">
            <a:extLst>
              <a:ext uri="{FF2B5EF4-FFF2-40B4-BE49-F238E27FC236}">
                <a16:creationId xmlns:a16="http://schemas.microsoft.com/office/drawing/2014/main" id="{8D805AF9-D5C3-4E38-A2BE-DF966C6241B1}"/>
              </a:ext>
            </a:extLst>
          </p:cNvPr>
          <p:cNvSpPr>
            <a:spLocks noGrp="1"/>
          </p:cNvSpPr>
          <p:nvPr>
            <p:ph idx="1"/>
          </p:nvPr>
        </p:nvSpPr>
        <p:spPr>
          <a:xfrm>
            <a:off x="630936" y="2660904"/>
            <a:ext cx="4818888" cy="3547872"/>
          </a:xfrm>
        </p:spPr>
        <p:txBody>
          <a:bodyPr anchor="t">
            <a:normAutofit/>
          </a:bodyPr>
          <a:lstStyle/>
          <a:p>
            <a:r>
              <a:rPr lang="en-US" sz="1700"/>
              <a:t>Immunization information is entered here</a:t>
            </a:r>
          </a:p>
          <a:p>
            <a:r>
              <a:rPr lang="en-US" sz="1700"/>
              <a:t>All Kentucky schools complete an immunization survey each year to their local health departments and the Kentucky Department of Public Health (KRS 158.037 and 902 KAR 2:055)</a:t>
            </a:r>
          </a:p>
          <a:p>
            <a:r>
              <a:rPr lang="en-US" sz="1700"/>
              <a:t>Schools may use the expandable immunization boxes to enter the dates the immunizations were administered to student</a:t>
            </a:r>
          </a:p>
          <a:p>
            <a:r>
              <a:rPr lang="en-US" sz="1700"/>
              <a:t>This data will not be collected by KDE but will be useful to districts in completing the immunization survey from the Department for Public Health</a:t>
            </a:r>
          </a:p>
          <a:p>
            <a:endParaRPr lang="en-US" sz="1700"/>
          </a:p>
        </p:txBody>
      </p:sp>
      <p:pic>
        <p:nvPicPr>
          <p:cNvPr id="4" name="Content Placeholder 3" descr="Screenshot of Immunization tab in infinite Campus">
            <a:extLst>
              <a:ext uri="{FF2B5EF4-FFF2-40B4-BE49-F238E27FC236}">
                <a16:creationId xmlns:a16="http://schemas.microsoft.com/office/drawing/2014/main" id="{7D9E185F-E936-4ECB-BC7A-C48030370F06}"/>
              </a:ext>
            </a:extLst>
          </p:cNvPr>
          <p:cNvPicPr>
            <a:picLocks noChangeAspect="1"/>
          </p:cNvPicPr>
          <p:nvPr/>
        </p:nvPicPr>
        <p:blipFill>
          <a:blip r:embed="rId2"/>
          <a:stretch>
            <a:fillRect/>
          </a:stretch>
        </p:blipFill>
        <p:spPr>
          <a:xfrm>
            <a:off x="6099048" y="1088467"/>
            <a:ext cx="5458968" cy="5120309"/>
          </a:xfrm>
          <a:prstGeom prst="rect">
            <a:avLst/>
          </a:prstGeom>
        </p:spPr>
      </p:pic>
      <p:sp>
        <p:nvSpPr>
          <p:cNvPr id="20" name="sketch line" descr="&quot; &quot;">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688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descr="&quot; &quot;">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07F4B-4475-46C5-8FC0-C9E46D078C2C}"/>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latin typeface="+mj-lt"/>
                <a:ea typeface="+mj-ea"/>
                <a:cs typeface="+mj-cs"/>
              </a:rPr>
              <a:t>Screenings Tab:</a:t>
            </a:r>
          </a:p>
        </p:txBody>
      </p:sp>
      <p:sp>
        <p:nvSpPr>
          <p:cNvPr id="3" name="Content Placeholder 2">
            <a:extLst>
              <a:ext uri="{FF2B5EF4-FFF2-40B4-BE49-F238E27FC236}">
                <a16:creationId xmlns:a16="http://schemas.microsoft.com/office/drawing/2014/main" id="{E652EFC7-8585-4B87-9C11-2F410339BE46}"/>
              </a:ext>
            </a:extLst>
          </p:cNvPr>
          <p:cNvSpPr>
            <a:spLocks noGrp="1"/>
          </p:cNvSpPr>
          <p:nvPr>
            <p:ph sz="half" idx="1"/>
          </p:nvPr>
        </p:nvSpPr>
        <p:spPr>
          <a:xfrm>
            <a:off x="630936" y="2807208"/>
            <a:ext cx="3429000" cy="3410712"/>
          </a:xfrm>
        </p:spPr>
        <p:txBody>
          <a:bodyPr vert="horz" lIns="91440" tIns="45720" rIns="91440" bIns="45720" rtlCol="0" anchor="t">
            <a:normAutofit/>
          </a:bodyPr>
          <a:lstStyle/>
          <a:p>
            <a:r>
              <a:rPr lang="en-US" sz="2200">
                <a:solidFill>
                  <a:schemeClr val="tx1"/>
                </a:solidFill>
              </a:rPr>
              <a:t>Student physical exams, dental and vision exams or screenings, as well as any other health screenings or exams are entered here.</a:t>
            </a:r>
          </a:p>
          <a:p>
            <a:r>
              <a:rPr lang="en-US" sz="2200">
                <a:solidFill>
                  <a:schemeClr val="tx1"/>
                </a:solidFill>
              </a:rPr>
              <a:t>There is a batch entry function to enter mass screenings in less than a minute.</a:t>
            </a:r>
          </a:p>
          <a:p>
            <a:endParaRPr lang="en-US" sz="2200">
              <a:solidFill>
                <a:schemeClr val="tx1"/>
              </a:solidFill>
            </a:endParaRPr>
          </a:p>
        </p:txBody>
      </p:sp>
      <p:pic>
        <p:nvPicPr>
          <p:cNvPr id="5" name="Content Placeholder 4" descr="screenshot of screenings tab in Infinite Campus health">
            <a:extLst>
              <a:ext uri="{FF2B5EF4-FFF2-40B4-BE49-F238E27FC236}">
                <a16:creationId xmlns:a16="http://schemas.microsoft.com/office/drawing/2014/main" id="{78AA3B8E-19F1-4CE0-8C7D-818B09C2334E}"/>
              </a:ext>
            </a:extLst>
          </p:cNvPr>
          <p:cNvPicPr>
            <a:picLocks noGrp="1" noChangeAspect="1"/>
          </p:cNvPicPr>
          <p:nvPr>
            <p:ph sz="half" idx="2"/>
          </p:nvPr>
        </p:nvPicPr>
        <p:blipFill>
          <a:blip r:embed="rId2"/>
          <a:stretch>
            <a:fillRect/>
          </a:stretch>
        </p:blipFill>
        <p:spPr>
          <a:xfrm>
            <a:off x="4654296" y="1979218"/>
            <a:ext cx="6903720" cy="2899563"/>
          </a:xfrm>
          <a:prstGeom prst="rect">
            <a:avLst/>
          </a:prstGeom>
        </p:spPr>
      </p:pic>
      <p:sp>
        <p:nvSpPr>
          <p:cNvPr id="15" name="sketch line" descr="&quot; &quot;">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748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9955-ED54-4D3E-BC45-985DFDDFEFB0}"/>
              </a:ext>
            </a:extLst>
          </p:cNvPr>
          <p:cNvSpPr>
            <a:spLocks noGrp="1"/>
          </p:cNvSpPr>
          <p:nvPr>
            <p:ph type="title"/>
          </p:nvPr>
        </p:nvSpPr>
        <p:spPr/>
        <p:txBody>
          <a:bodyPr/>
          <a:lstStyle/>
          <a:p>
            <a:r>
              <a:rPr lang="en-US"/>
              <a:t>Entering Screenings and Exams:</a:t>
            </a:r>
          </a:p>
        </p:txBody>
      </p:sp>
      <p:sp>
        <p:nvSpPr>
          <p:cNvPr id="6" name="TextBox 5">
            <a:extLst>
              <a:ext uri="{FF2B5EF4-FFF2-40B4-BE49-F238E27FC236}">
                <a16:creationId xmlns:a16="http://schemas.microsoft.com/office/drawing/2014/main" id="{D85480D7-1C9F-4C7E-B74F-2EEC836B6972}"/>
              </a:ext>
            </a:extLst>
          </p:cNvPr>
          <p:cNvSpPr txBox="1"/>
          <p:nvPr/>
        </p:nvSpPr>
        <p:spPr>
          <a:xfrm>
            <a:off x="838200" y="1479949"/>
            <a:ext cx="2412046" cy="4247317"/>
          </a:xfrm>
          <a:prstGeom prst="rect">
            <a:avLst/>
          </a:prstGeom>
          <a:noFill/>
        </p:spPr>
        <p:txBody>
          <a:bodyPr wrap="square" lIns="91440" tIns="45720" rIns="91440" bIns="45720" anchor="t">
            <a:spAutoFit/>
          </a:bodyPr>
          <a:lstStyle/>
          <a:p>
            <a:r>
              <a:rPr lang="en-US"/>
              <a:t>Data entry of screenings and exams take a minute or so and dropdown boxes allow users to choose the exam/screening type.</a:t>
            </a:r>
          </a:p>
          <a:p>
            <a:endParaRPr lang="en-US"/>
          </a:p>
          <a:p>
            <a:r>
              <a:rPr lang="en-US"/>
              <a:t>See how to enter exams and screenings PowerPoint on </a:t>
            </a:r>
            <a:r>
              <a:rPr lang="en-US">
                <a:hlinkClick r:id="rId2"/>
              </a:rPr>
              <a:t>Student Health Services: Infinite Campus webpage</a:t>
            </a:r>
            <a:endParaRPr lang="en-US"/>
          </a:p>
          <a:p>
            <a:endParaRPr lang="en-US"/>
          </a:p>
        </p:txBody>
      </p:sp>
      <p:pic>
        <p:nvPicPr>
          <p:cNvPr id="4" name="Content Placeholder 3" descr="screenshot of screening detail box in Infinite Campus health">
            <a:extLst>
              <a:ext uri="{FF2B5EF4-FFF2-40B4-BE49-F238E27FC236}">
                <a16:creationId xmlns:a16="http://schemas.microsoft.com/office/drawing/2014/main" id="{3412E81E-5119-41D6-A410-4A69A193A03D}"/>
              </a:ext>
            </a:extLst>
          </p:cNvPr>
          <p:cNvPicPr>
            <a:picLocks noGrp="1" noChangeAspect="1"/>
          </p:cNvPicPr>
          <p:nvPr>
            <p:ph idx="1"/>
          </p:nvPr>
        </p:nvPicPr>
        <p:blipFill>
          <a:blip r:embed="rId3"/>
          <a:stretch>
            <a:fillRect/>
          </a:stretch>
        </p:blipFill>
        <p:spPr>
          <a:xfrm>
            <a:off x="3592178" y="1938652"/>
            <a:ext cx="8266892" cy="3225064"/>
          </a:xfrm>
          <a:prstGeom prst="rect">
            <a:avLst/>
          </a:prstGeom>
        </p:spPr>
      </p:pic>
    </p:spTree>
    <p:extLst>
      <p:ext uri="{BB962C8B-B14F-4D97-AF65-F5344CB8AC3E}">
        <p14:creationId xmlns:p14="http://schemas.microsoft.com/office/powerpoint/2010/main" val="2316194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6204-02A8-4498-9515-0DC6B55E17B4}"/>
              </a:ext>
            </a:extLst>
          </p:cNvPr>
          <p:cNvSpPr>
            <a:spLocks noGrp="1"/>
          </p:cNvSpPr>
          <p:nvPr>
            <p:ph type="title"/>
          </p:nvPr>
        </p:nvSpPr>
        <p:spPr>
          <a:xfrm>
            <a:off x="838200" y="548569"/>
            <a:ext cx="10515600" cy="1325563"/>
          </a:xfrm>
        </p:spPr>
        <p:txBody>
          <a:bodyPr/>
          <a:lstStyle/>
          <a:p>
            <a:r>
              <a:rPr lang="en-US"/>
              <a:t>Medications Tab:</a:t>
            </a:r>
          </a:p>
        </p:txBody>
      </p:sp>
      <p:sp>
        <p:nvSpPr>
          <p:cNvPr id="3" name="Content Placeholder 2">
            <a:extLst>
              <a:ext uri="{FF2B5EF4-FFF2-40B4-BE49-F238E27FC236}">
                <a16:creationId xmlns:a16="http://schemas.microsoft.com/office/drawing/2014/main" id="{90830085-6F2E-4625-B71E-A40486616AB3}"/>
              </a:ext>
            </a:extLst>
          </p:cNvPr>
          <p:cNvSpPr>
            <a:spLocks noGrp="1"/>
          </p:cNvSpPr>
          <p:nvPr>
            <p:ph idx="1"/>
          </p:nvPr>
        </p:nvSpPr>
        <p:spPr>
          <a:xfrm>
            <a:off x="838200" y="1825625"/>
            <a:ext cx="10515600" cy="2818803"/>
          </a:xfrm>
          <a:noFill/>
          <a:ln w="12700">
            <a:noFill/>
          </a:ln>
        </p:spPr>
        <p:txBody>
          <a:bodyPr/>
          <a:lstStyle/>
          <a:p>
            <a:r>
              <a:rPr lang="en-US"/>
              <a:t>One of the most used aspects of IC health</a:t>
            </a:r>
          </a:p>
          <a:p>
            <a:r>
              <a:rPr lang="en-US"/>
              <a:t>Allows you to track student doses of medications</a:t>
            </a:r>
          </a:p>
          <a:p>
            <a:r>
              <a:rPr lang="en-US"/>
              <a:t>Schedule medication doses as well as track as needed (prn) medications</a:t>
            </a:r>
          </a:p>
          <a:p>
            <a:r>
              <a:rPr lang="en-US"/>
              <a:t>Allows staff to chart medication administration in a matter of a few clicks of the mouse</a:t>
            </a:r>
          </a:p>
          <a:p>
            <a:endParaRPr lang="en-US"/>
          </a:p>
        </p:txBody>
      </p:sp>
    </p:spTree>
    <p:extLst>
      <p:ext uri="{BB962C8B-B14F-4D97-AF65-F5344CB8AC3E}">
        <p14:creationId xmlns:p14="http://schemas.microsoft.com/office/powerpoint/2010/main" val="1859123021"/>
      </p:ext>
    </p:extLst>
  </p:cSld>
  <p:clrMapOvr>
    <a:masterClrMapping/>
  </p:clrMapOvr>
  <p:extLst>
    <p:ext uri="{6950BFC3-D8DA-4A85-94F7-54DA5524770B}">
      <p188:commentRel xmlns:p188="http://schemas.microsoft.com/office/powerpoint/2018/8/main" xmlns=""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7D8DF-E19C-4C45-8CD6-5F2CDAE64A86}"/>
              </a:ext>
            </a:extLst>
          </p:cNvPr>
          <p:cNvSpPr>
            <a:spLocks noGrp="1"/>
          </p:cNvSpPr>
          <p:nvPr>
            <p:ph type="title"/>
          </p:nvPr>
        </p:nvSpPr>
        <p:spPr/>
        <p:txBody>
          <a:bodyPr/>
          <a:lstStyle/>
          <a:p>
            <a:r>
              <a:rPr lang="en-US"/>
              <a:t>Medications (part 1):</a:t>
            </a:r>
          </a:p>
        </p:txBody>
      </p:sp>
      <p:sp>
        <p:nvSpPr>
          <p:cNvPr id="5" name="TextBox 4">
            <a:extLst>
              <a:ext uri="{FF2B5EF4-FFF2-40B4-BE49-F238E27FC236}">
                <a16:creationId xmlns:a16="http://schemas.microsoft.com/office/drawing/2014/main" id="{ABFA15F0-6713-4234-A4CF-A2B9DB201D47}"/>
              </a:ext>
            </a:extLst>
          </p:cNvPr>
          <p:cNvSpPr txBox="1"/>
          <p:nvPr/>
        </p:nvSpPr>
        <p:spPr>
          <a:xfrm>
            <a:off x="9252028" y="1810157"/>
            <a:ext cx="2317515"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Medications are grouped by school year so medications can be viewed briefly.  </a:t>
            </a:r>
          </a:p>
          <a:p>
            <a:pPr marL="285750" indent="-285750">
              <a:buFont typeface="Arial" panose="020B0604020202020204" pitchFamily="34" charset="0"/>
              <a:buChar char="•"/>
            </a:pPr>
            <a:r>
              <a:rPr lang="en-US"/>
              <a:t>You can also track how many doses of medication are available.</a:t>
            </a:r>
          </a:p>
        </p:txBody>
      </p:sp>
      <p:pic>
        <p:nvPicPr>
          <p:cNvPr id="4" name="Content Placeholder 3" descr="Mediations tab in Infinite Campus Health">
            <a:extLst>
              <a:ext uri="{FF2B5EF4-FFF2-40B4-BE49-F238E27FC236}">
                <a16:creationId xmlns:a16="http://schemas.microsoft.com/office/drawing/2014/main" id="{EB8F4344-1352-4E9E-8D4D-106D278A119E}"/>
              </a:ext>
            </a:extLst>
          </p:cNvPr>
          <p:cNvPicPr>
            <a:picLocks noGrp="1" noChangeAspect="1"/>
          </p:cNvPicPr>
          <p:nvPr>
            <p:ph idx="1"/>
          </p:nvPr>
        </p:nvPicPr>
        <p:blipFill>
          <a:blip r:embed="rId2"/>
          <a:stretch>
            <a:fillRect/>
          </a:stretch>
        </p:blipFill>
        <p:spPr>
          <a:xfrm>
            <a:off x="717868" y="1522489"/>
            <a:ext cx="8096190" cy="4316342"/>
          </a:xfrm>
          <a:prstGeom prst="rect">
            <a:avLst/>
          </a:prstGeom>
        </p:spPr>
      </p:pic>
      <p:sp>
        <p:nvSpPr>
          <p:cNvPr id="3" name="Rectangle 2" descr="&quot; &quot;">
            <a:extLst>
              <a:ext uri="{FF2B5EF4-FFF2-40B4-BE49-F238E27FC236}">
                <a16:creationId xmlns:a16="http://schemas.microsoft.com/office/drawing/2014/main" id="{DF533E75-EC85-4A4E-A3E7-681CA899EA7A}"/>
              </a:ext>
              <a:ext uri="{C183D7F6-B498-43B3-948B-1728B52AA6E4}">
                <adec:decorative xmlns:adec="http://schemas.microsoft.com/office/drawing/2017/decorative" val="1"/>
              </a:ext>
            </a:extLst>
          </p:cNvPr>
          <p:cNvSpPr/>
          <p:nvPr/>
        </p:nvSpPr>
        <p:spPr>
          <a:xfrm>
            <a:off x="1954635" y="2659310"/>
            <a:ext cx="2357306" cy="1132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descr="&quot; &quot;">
            <a:extLst>
              <a:ext uri="{FF2B5EF4-FFF2-40B4-BE49-F238E27FC236}">
                <a16:creationId xmlns:a16="http://schemas.microsoft.com/office/drawing/2014/main" id="{F5568330-64A0-46DD-9917-240D1B05BEA4}"/>
              </a:ext>
              <a:ext uri="{C183D7F6-B498-43B3-948B-1728B52AA6E4}">
                <adec:decorative xmlns:adec="http://schemas.microsoft.com/office/drawing/2017/decorative" val="1"/>
              </a:ext>
            </a:extLst>
          </p:cNvPr>
          <p:cNvSpPr/>
          <p:nvPr/>
        </p:nvSpPr>
        <p:spPr>
          <a:xfrm>
            <a:off x="2532888" y="3995928"/>
            <a:ext cx="694944" cy="2926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descr="&quot; &quot;">
            <a:extLst>
              <a:ext uri="{FF2B5EF4-FFF2-40B4-BE49-F238E27FC236}">
                <a16:creationId xmlns:a16="http://schemas.microsoft.com/office/drawing/2014/main" id="{41850BA0-A408-476E-BC74-4DD14391F893}"/>
              </a:ext>
              <a:ext uri="{C183D7F6-B498-43B3-948B-1728B52AA6E4}">
                <adec:decorative xmlns:adec="http://schemas.microsoft.com/office/drawing/2017/decorative" val="1"/>
              </a:ext>
            </a:extLst>
          </p:cNvPr>
          <p:cNvSpPr/>
          <p:nvPr/>
        </p:nvSpPr>
        <p:spPr>
          <a:xfrm rot="6890497">
            <a:off x="3219759" y="3930044"/>
            <a:ext cx="892085" cy="991538"/>
          </a:xfrm>
          <a:prstGeom prst="downArrow">
            <a:avLst>
              <a:gd name="adj1" fmla="val 50000"/>
              <a:gd name="adj2" fmla="val 5999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6098A5D-469A-45FD-8649-A6E41CDBCC6D}"/>
              </a:ext>
            </a:extLst>
          </p:cNvPr>
          <p:cNvSpPr txBox="1"/>
          <p:nvPr/>
        </p:nvSpPr>
        <p:spPr>
          <a:xfrm>
            <a:off x="4311941" y="4444218"/>
            <a:ext cx="1592707" cy="646331"/>
          </a:xfrm>
          <a:prstGeom prst="rect">
            <a:avLst/>
          </a:prstGeom>
          <a:noFill/>
        </p:spPr>
        <p:txBody>
          <a:bodyPr wrap="square" rtlCol="0">
            <a:spAutoFit/>
          </a:bodyPr>
          <a:lstStyle/>
          <a:p>
            <a:r>
              <a:rPr lang="en-US"/>
              <a:t>Pill count 4 of 14 pills left</a:t>
            </a:r>
          </a:p>
        </p:txBody>
      </p:sp>
    </p:spTree>
    <p:extLst>
      <p:ext uri="{BB962C8B-B14F-4D97-AF65-F5344CB8AC3E}">
        <p14:creationId xmlns:p14="http://schemas.microsoft.com/office/powerpoint/2010/main" val="450694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EC05838-7FAD-490F-83E1-DE121AEFC3FE}"/>
              </a:ext>
            </a:extLst>
          </p:cNvPr>
          <p:cNvSpPr>
            <a:spLocks noGrp="1"/>
          </p:cNvSpPr>
          <p:nvPr>
            <p:ph type="title"/>
          </p:nvPr>
        </p:nvSpPr>
        <p:spPr>
          <a:xfrm>
            <a:off x="482600" y="117157"/>
            <a:ext cx="10515600" cy="502603"/>
          </a:xfrm>
        </p:spPr>
        <p:txBody>
          <a:bodyPr vert="horz" lIns="91440" tIns="45720" rIns="91440" bIns="45720" rtlCol="0" anchor="b">
            <a:noAutofit/>
          </a:bodyPr>
          <a:lstStyle/>
          <a:p>
            <a:r>
              <a:rPr lang="en-US" sz="3800"/>
              <a:t>Medications (part 2)</a:t>
            </a:r>
          </a:p>
        </p:txBody>
      </p:sp>
      <p:pic>
        <p:nvPicPr>
          <p:cNvPr id="4" name="Content Placeholder 3" descr="screenshot of medications tab in Infinite Campus Health">
            <a:extLst>
              <a:ext uri="{FF2B5EF4-FFF2-40B4-BE49-F238E27FC236}">
                <a16:creationId xmlns:a16="http://schemas.microsoft.com/office/drawing/2014/main" id="{30075038-0F44-43E2-881B-2C6DB2CA5134}"/>
              </a:ext>
            </a:extLst>
          </p:cNvPr>
          <p:cNvPicPr>
            <a:picLocks noGrp="1" noChangeAspect="1"/>
          </p:cNvPicPr>
          <p:nvPr>
            <p:ph idx="1"/>
          </p:nvPr>
        </p:nvPicPr>
        <p:blipFill>
          <a:blip r:embed="rId2"/>
          <a:stretch>
            <a:fillRect/>
          </a:stretch>
        </p:blipFill>
        <p:spPr>
          <a:xfrm>
            <a:off x="364168" y="694944"/>
            <a:ext cx="9740128" cy="5299953"/>
          </a:xfrm>
          <a:prstGeom prst="rect">
            <a:avLst/>
          </a:prstGeom>
        </p:spPr>
      </p:pic>
      <p:sp>
        <p:nvSpPr>
          <p:cNvPr id="6" name="TextBox 5">
            <a:extLst>
              <a:ext uri="{FF2B5EF4-FFF2-40B4-BE49-F238E27FC236}">
                <a16:creationId xmlns:a16="http://schemas.microsoft.com/office/drawing/2014/main" id="{36D7FE9B-2257-43C7-9CD7-33B6E71F001D}"/>
              </a:ext>
            </a:extLst>
          </p:cNvPr>
          <p:cNvSpPr txBox="1"/>
          <p:nvPr/>
        </p:nvSpPr>
        <p:spPr>
          <a:xfrm>
            <a:off x="7095784" y="2237918"/>
            <a:ext cx="2644877" cy="258532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t>Medication dosage, pharmacy and MD information is entered here.</a:t>
            </a:r>
          </a:p>
          <a:p>
            <a:endParaRPr lang="en-US"/>
          </a:p>
          <a:p>
            <a:pPr marL="285750" indent="-285750">
              <a:buFont typeface="Arial" panose="020B0604020202020204" pitchFamily="34" charset="0"/>
              <a:buChar char="•"/>
            </a:pPr>
            <a:r>
              <a:rPr lang="en-US"/>
              <a:t>You can also schedule appointments, cancel appointments and change dose count. </a:t>
            </a:r>
          </a:p>
        </p:txBody>
      </p:sp>
      <p:sp>
        <p:nvSpPr>
          <p:cNvPr id="2" name="Oval 1" descr="&quot; &quot;">
            <a:extLst>
              <a:ext uri="{FF2B5EF4-FFF2-40B4-BE49-F238E27FC236}">
                <a16:creationId xmlns:a16="http://schemas.microsoft.com/office/drawing/2014/main" id="{789D961F-C20C-4D81-9561-12A4A382EBFE}"/>
              </a:ext>
              <a:ext uri="{C183D7F6-B498-43B3-948B-1728B52AA6E4}">
                <adec:decorative xmlns:adec="http://schemas.microsoft.com/office/drawing/2017/decorative" val="1"/>
              </a:ext>
            </a:extLst>
          </p:cNvPr>
          <p:cNvSpPr/>
          <p:nvPr/>
        </p:nvSpPr>
        <p:spPr>
          <a:xfrm>
            <a:off x="2087704" y="932686"/>
            <a:ext cx="1636776" cy="4800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Rectangle 2" descr="&quot; &quot;">
            <a:extLst>
              <a:ext uri="{FF2B5EF4-FFF2-40B4-BE49-F238E27FC236}">
                <a16:creationId xmlns:a16="http://schemas.microsoft.com/office/drawing/2014/main" id="{B64A6B57-640E-4E8B-8329-10BEF52210F5}"/>
              </a:ext>
              <a:ext uri="{C183D7F6-B498-43B3-948B-1728B52AA6E4}">
                <adec:decorative xmlns:adec="http://schemas.microsoft.com/office/drawing/2017/decorative" val="1"/>
              </a:ext>
            </a:extLst>
          </p:cNvPr>
          <p:cNvSpPr/>
          <p:nvPr/>
        </p:nvSpPr>
        <p:spPr>
          <a:xfrm>
            <a:off x="3922776" y="5614416"/>
            <a:ext cx="804672" cy="132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ot; &quot;">
            <a:extLst>
              <a:ext uri="{FF2B5EF4-FFF2-40B4-BE49-F238E27FC236}">
                <a16:creationId xmlns:a16="http://schemas.microsoft.com/office/drawing/2014/main" id="{2B225D8C-3ABF-424B-8A5B-AD4103220E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97864" y="932686"/>
            <a:ext cx="1652159" cy="493819"/>
          </a:xfrm>
          <a:prstGeom prst="rect">
            <a:avLst/>
          </a:prstGeom>
        </p:spPr>
      </p:pic>
      <p:pic>
        <p:nvPicPr>
          <p:cNvPr id="7" name="Picture 6" descr="&quot; &quot;">
            <a:extLst>
              <a:ext uri="{FF2B5EF4-FFF2-40B4-BE49-F238E27FC236}">
                <a16:creationId xmlns:a16="http://schemas.microsoft.com/office/drawing/2014/main" id="{FCE2EAEF-10E5-45C2-B538-16852C0FBE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95254" y="941853"/>
            <a:ext cx="1856305" cy="493819"/>
          </a:xfrm>
          <a:prstGeom prst="rect">
            <a:avLst/>
          </a:prstGeom>
        </p:spPr>
      </p:pic>
      <p:pic>
        <p:nvPicPr>
          <p:cNvPr id="8" name="Picture 7" descr="&quot; &quot;">
            <a:extLst>
              <a:ext uri="{FF2B5EF4-FFF2-40B4-BE49-F238E27FC236}">
                <a16:creationId xmlns:a16="http://schemas.microsoft.com/office/drawing/2014/main" id="{5BF5B78A-FC69-4CCB-B0CF-F21BD253A5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51559" y="908144"/>
            <a:ext cx="1652159" cy="493819"/>
          </a:xfrm>
          <a:prstGeom prst="rect">
            <a:avLst/>
          </a:prstGeom>
        </p:spPr>
      </p:pic>
    </p:spTree>
    <p:extLst>
      <p:ext uri="{BB962C8B-B14F-4D97-AF65-F5344CB8AC3E}">
        <p14:creationId xmlns:p14="http://schemas.microsoft.com/office/powerpoint/2010/main" val="4261084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429C-D602-4B57-9370-E9B6615B46C9}"/>
              </a:ext>
            </a:extLst>
          </p:cNvPr>
          <p:cNvSpPr>
            <a:spLocks noGrp="1"/>
          </p:cNvSpPr>
          <p:nvPr>
            <p:ph type="title"/>
          </p:nvPr>
        </p:nvSpPr>
        <p:spPr>
          <a:xfrm>
            <a:off x="6619240" y="-299403"/>
            <a:ext cx="5120640" cy="1325563"/>
          </a:xfrm>
        </p:spPr>
        <p:txBody>
          <a:bodyPr vert="horz" lIns="91440" tIns="45720" rIns="91440" bIns="45720" rtlCol="0" anchor="b">
            <a:normAutofit/>
          </a:bodyPr>
          <a:lstStyle/>
          <a:p>
            <a:r>
              <a:rPr lang="en-US"/>
              <a:t>Medications (part 3)</a:t>
            </a:r>
          </a:p>
        </p:txBody>
      </p:sp>
      <p:sp>
        <p:nvSpPr>
          <p:cNvPr id="7" name="TextBox 6">
            <a:extLst>
              <a:ext uri="{FF2B5EF4-FFF2-40B4-BE49-F238E27FC236}">
                <a16:creationId xmlns:a16="http://schemas.microsoft.com/office/drawing/2014/main" id="{E8EF6DF2-0E2B-48B0-B050-3D059D8C2CE6}"/>
              </a:ext>
            </a:extLst>
          </p:cNvPr>
          <p:cNvSpPr txBox="1"/>
          <p:nvPr/>
        </p:nvSpPr>
        <p:spPr>
          <a:xfrm>
            <a:off x="6617416" y="1105190"/>
            <a:ext cx="3588775" cy="369331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t>After you click New, the Medication Detail box will appear </a:t>
            </a:r>
          </a:p>
          <a:p>
            <a:pPr marL="285750" indent="-285750">
              <a:buFont typeface="Arial" panose="020B0604020202020204" pitchFamily="34" charset="0"/>
              <a:buChar char="•"/>
            </a:pPr>
            <a:r>
              <a:rPr lang="en-US"/>
              <a:t>Enter the information requested in the boxes</a:t>
            </a:r>
          </a:p>
          <a:p>
            <a:pPr marL="285750" indent="-285750">
              <a:buFont typeface="Arial" panose="020B0604020202020204" pitchFamily="34" charset="0"/>
              <a:buChar char="•"/>
            </a:pPr>
            <a:r>
              <a:rPr lang="en-US"/>
              <a:t>Under Medication Name, many medications are already listed in the drop-down box</a:t>
            </a:r>
          </a:p>
          <a:p>
            <a:pPr marL="285750" indent="-285750">
              <a:buFont typeface="Arial" panose="020B0604020202020204" pitchFamily="34" charset="0"/>
              <a:buChar char="•"/>
            </a:pPr>
            <a:r>
              <a:rPr lang="en-US"/>
              <a:t>If the medication is not listed, it can be added in the system administration tab, but for now, let’s choose a medication that is already listed</a:t>
            </a:r>
          </a:p>
        </p:txBody>
      </p:sp>
      <p:pic>
        <p:nvPicPr>
          <p:cNvPr id="4" name="Content Placeholder 3" descr="Screenshot of Medication Detail box in Infinite campus health">
            <a:extLst>
              <a:ext uri="{FF2B5EF4-FFF2-40B4-BE49-F238E27FC236}">
                <a16:creationId xmlns:a16="http://schemas.microsoft.com/office/drawing/2014/main" id="{8F2895AB-B9A2-4CB6-BCBC-B7F23DB7BBA8}"/>
              </a:ext>
            </a:extLst>
          </p:cNvPr>
          <p:cNvPicPr>
            <a:picLocks noGrp="1" noChangeAspect="1"/>
          </p:cNvPicPr>
          <p:nvPr>
            <p:ph idx="1"/>
          </p:nvPr>
        </p:nvPicPr>
        <p:blipFill>
          <a:blip r:embed="rId2"/>
          <a:stretch>
            <a:fillRect/>
          </a:stretch>
        </p:blipFill>
        <p:spPr>
          <a:xfrm>
            <a:off x="601936" y="235974"/>
            <a:ext cx="5031948" cy="5722374"/>
          </a:xfrm>
          <a:prstGeom prst="rect">
            <a:avLst/>
          </a:prstGeom>
        </p:spPr>
      </p:pic>
      <p:pic>
        <p:nvPicPr>
          <p:cNvPr id="5" name="Picture 4" descr="&quot; &quot;">
            <a:extLst>
              <a:ext uri="{FF2B5EF4-FFF2-40B4-BE49-F238E27FC236}">
                <a16:creationId xmlns:a16="http://schemas.microsoft.com/office/drawing/2014/main" id="{6C6DC75D-2189-40D1-8A5C-B9D8FBB244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58658" y="320813"/>
            <a:ext cx="707197" cy="317019"/>
          </a:xfrm>
          <a:prstGeom prst="rect">
            <a:avLst/>
          </a:prstGeom>
        </p:spPr>
      </p:pic>
    </p:spTree>
    <p:extLst>
      <p:ext uri="{BB962C8B-B14F-4D97-AF65-F5344CB8AC3E}">
        <p14:creationId xmlns:p14="http://schemas.microsoft.com/office/powerpoint/2010/main" val="4156904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8A645C-00C5-426F-8232-2C90A389C7B6}"/>
              </a:ext>
            </a:extLst>
          </p:cNvPr>
          <p:cNvSpPr>
            <a:spLocks noGrp="1"/>
          </p:cNvSpPr>
          <p:nvPr>
            <p:ph type="title"/>
          </p:nvPr>
        </p:nvSpPr>
        <p:spPr>
          <a:xfrm>
            <a:off x="513080" y="-218123"/>
            <a:ext cx="10515600" cy="1325563"/>
          </a:xfrm>
        </p:spPr>
        <p:txBody>
          <a:bodyPr vert="horz" lIns="91440" tIns="45720" rIns="91440" bIns="45720" rtlCol="0" anchor="b">
            <a:normAutofit/>
          </a:bodyPr>
          <a:lstStyle/>
          <a:p>
            <a:r>
              <a:rPr lang="en-US">
                <a:ea typeface="+mj-lt"/>
                <a:cs typeface="+mj-lt"/>
              </a:rPr>
              <a:t>Medications (part 4)</a:t>
            </a:r>
          </a:p>
        </p:txBody>
      </p:sp>
      <p:sp>
        <p:nvSpPr>
          <p:cNvPr id="6" name="TextBox 5">
            <a:extLst>
              <a:ext uri="{FF2B5EF4-FFF2-40B4-BE49-F238E27FC236}">
                <a16:creationId xmlns:a16="http://schemas.microsoft.com/office/drawing/2014/main" id="{8F0FC401-FB10-49A1-9A97-2E3310C25A9F}"/>
              </a:ext>
            </a:extLst>
          </p:cNvPr>
          <p:cNvSpPr txBox="1"/>
          <p:nvPr/>
        </p:nvSpPr>
        <p:spPr>
          <a:xfrm>
            <a:off x="8763755" y="1261438"/>
            <a:ext cx="2519126" cy="341632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t>After you save the medication, the box should look like this  </a:t>
            </a:r>
          </a:p>
          <a:p>
            <a:pPr marL="285750" indent="-285750">
              <a:buFont typeface="Arial" panose="020B0604020202020204" pitchFamily="34" charset="0"/>
              <a:buChar char="•"/>
            </a:pPr>
            <a:r>
              <a:rPr lang="en-US"/>
              <a:t>The school's name and school year should be listed in the area I have marked out with blue</a:t>
            </a:r>
          </a:p>
          <a:p>
            <a:pPr marL="285750" indent="-285750">
              <a:buFont typeface="Arial" panose="020B0604020202020204" pitchFamily="34" charset="0"/>
              <a:buChar char="•"/>
            </a:pPr>
            <a:r>
              <a:rPr lang="en-US"/>
              <a:t>Notice the medication and the number of doses you have are listed </a:t>
            </a:r>
          </a:p>
        </p:txBody>
      </p:sp>
      <p:pic>
        <p:nvPicPr>
          <p:cNvPr id="4" name="Content Placeholder 3" descr="screenshot of medications tab in Infinite Campus health">
            <a:extLst>
              <a:ext uri="{FF2B5EF4-FFF2-40B4-BE49-F238E27FC236}">
                <a16:creationId xmlns:a16="http://schemas.microsoft.com/office/drawing/2014/main" id="{3DE7D82F-4F01-46C5-AE43-9D12AABC34DC}"/>
              </a:ext>
            </a:extLst>
          </p:cNvPr>
          <p:cNvPicPr>
            <a:picLocks noGrp="1" noChangeAspect="1"/>
          </p:cNvPicPr>
          <p:nvPr>
            <p:ph idx="1"/>
          </p:nvPr>
        </p:nvPicPr>
        <p:blipFill>
          <a:blip r:embed="rId2"/>
          <a:stretch>
            <a:fillRect/>
          </a:stretch>
        </p:blipFill>
        <p:spPr>
          <a:xfrm>
            <a:off x="524693" y="1500968"/>
            <a:ext cx="7535309" cy="3761558"/>
          </a:xfrm>
          <a:prstGeom prst="rect">
            <a:avLst/>
          </a:prstGeom>
        </p:spPr>
      </p:pic>
      <p:sp>
        <p:nvSpPr>
          <p:cNvPr id="8" name="TextBox 7">
            <a:extLst>
              <a:ext uri="{FF2B5EF4-FFF2-40B4-BE49-F238E27FC236}">
                <a16:creationId xmlns:a16="http://schemas.microsoft.com/office/drawing/2014/main" id="{B3098627-2F28-45F2-B874-9E28C92C971D}"/>
              </a:ext>
            </a:extLst>
          </p:cNvPr>
          <p:cNvSpPr txBox="1"/>
          <p:nvPr/>
        </p:nvSpPr>
        <p:spPr>
          <a:xfrm>
            <a:off x="105816" y="5905621"/>
            <a:ext cx="7535309" cy="830997"/>
          </a:xfrm>
          <a:prstGeom prst="rect">
            <a:avLst/>
          </a:prstGeom>
          <a:noFill/>
        </p:spPr>
        <p:txBody>
          <a:bodyPr wrap="square">
            <a:spAutoFit/>
          </a:bodyPr>
          <a:lstStyle/>
          <a:p>
            <a:pPr algn="ctr"/>
            <a:r>
              <a:rPr lang="en-US" sz="2400" b="1">
                <a:solidFill>
                  <a:schemeClr val="bg1"/>
                </a:solidFill>
              </a:rPr>
              <a:t>Now that you have entered your medication, all you need to do is schedule your medications!</a:t>
            </a:r>
          </a:p>
        </p:txBody>
      </p:sp>
      <p:sp>
        <p:nvSpPr>
          <p:cNvPr id="2" name="Rectangle 1" descr="&quot; &quot;">
            <a:extLst>
              <a:ext uri="{FF2B5EF4-FFF2-40B4-BE49-F238E27FC236}">
                <a16:creationId xmlns:a16="http://schemas.microsoft.com/office/drawing/2014/main" id="{7EE3FDBE-24C7-49B4-9903-45D0FD501064}"/>
              </a:ext>
              <a:ext uri="{C183D7F6-B498-43B3-948B-1728B52AA6E4}">
                <adec:decorative xmlns:adec="http://schemas.microsoft.com/office/drawing/2017/decorative" val="1"/>
              </a:ext>
            </a:extLst>
          </p:cNvPr>
          <p:cNvSpPr/>
          <p:nvPr/>
        </p:nvSpPr>
        <p:spPr>
          <a:xfrm>
            <a:off x="1273048" y="2150872"/>
            <a:ext cx="2788920" cy="283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923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descr="&quot; &quot;">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0E1B9810-3EC9-4BA2-A0F9-9008991BB6D0}"/>
              </a:ext>
            </a:extLst>
          </p:cNvPr>
          <p:cNvSpPr>
            <a:spLocks noGrp="1"/>
          </p:cNvSpPr>
          <p:nvPr>
            <p:ph type="title"/>
          </p:nvPr>
        </p:nvSpPr>
        <p:spPr>
          <a:xfrm>
            <a:off x="659914" y="-524236"/>
            <a:ext cx="10515600" cy="1325563"/>
          </a:xfrm>
        </p:spPr>
        <p:txBody>
          <a:bodyPr vert="horz" lIns="91440" tIns="45720" rIns="91440" bIns="45720" rtlCol="0" anchor="b">
            <a:normAutofit/>
          </a:bodyPr>
          <a:lstStyle/>
          <a:p>
            <a:r>
              <a:rPr lang="en-US" sz="4000"/>
              <a:t>Medications (part 5)</a:t>
            </a:r>
          </a:p>
        </p:txBody>
      </p:sp>
      <p:sp>
        <p:nvSpPr>
          <p:cNvPr id="6" name="TextBox 5">
            <a:extLst>
              <a:ext uri="{FF2B5EF4-FFF2-40B4-BE49-F238E27FC236}">
                <a16:creationId xmlns:a16="http://schemas.microsoft.com/office/drawing/2014/main" id="{685DD078-CC34-4621-845B-02ED61A34879}"/>
              </a:ext>
            </a:extLst>
          </p:cNvPr>
          <p:cNvSpPr txBox="1"/>
          <p:nvPr/>
        </p:nvSpPr>
        <p:spPr>
          <a:xfrm>
            <a:off x="659914" y="3998019"/>
            <a:ext cx="10219064" cy="221651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600"/>
              <a:t>To schedule a medication, click on the name of the medication and the following box should open.</a:t>
            </a:r>
          </a:p>
        </p:txBody>
      </p:sp>
      <p:pic>
        <p:nvPicPr>
          <p:cNvPr id="4" name="Content Placeholder 3" descr="screenshot of medications tab in Infinite Campus">
            <a:extLst>
              <a:ext uri="{FF2B5EF4-FFF2-40B4-BE49-F238E27FC236}">
                <a16:creationId xmlns:a16="http://schemas.microsoft.com/office/drawing/2014/main" id="{6390C95A-B29F-4D44-8451-6E9CA7730E2F}"/>
              </a:ext>
            </a:extLst>
          </p:cNvPr>
          <p:cNvPicPr>
            <a:picLocks noGrp="1" noChangeAspect="1"/>
          </p:cNvPicPr>
          <p:nvPr>
            <p:ph idx="1"/>
          </p:nvPr>
        </p:nvPicPr>
        <p:blipFill>
          <a:blip r:embed="rId2"/>
          <a:stretch>
            <a:fillRect/>
          </a:stretch>
        </p:blipFill>
        <p:spPr>
          <a:xfrm>
            <a:off x="659914" y="864990"/>
            <a:ext cx="10872172" cy="2636500"/>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13" name="Arc 12" descr="&quot; &quot;">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Rectangle 1" descr="&quot; &quot;">
            <a:extLst>
              <a:ext uri="{FF2B5EF4-FFF2-40B4-BE49-F238E27FC236}">
                <a16:creationId xmlns:a16="http://schemas.microsoft.com/office/drawing/2014/main" id="{4998CEC1-8C6F-4790-9DC0-588F93A8AA9B}"/>
              </a:ext>
              <a:ext uri="{C183D7F6-B498-43B3-948B-1728B52AA6E4}">
                <adec:decorative xmlns:adec="http://schemas.microsoft.com/office/drawing/2017/decorative" val="1"/>
              </a:ext>
            </a:extLst>
          </p:cNvPr>
          <p:cNvSpPr/>
          <p:nvPr/>
        </p:nvSpPr>
        <p:spPr>
          <a:xfrm>
            <a:off x="1691640" y="1764792"/>
            <a:ext cx="3950208" cy="347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129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D3B8-F1E3-42B2-B132-8400E189F93F}"/>
              </a:ext>
            </a:extLst>
          </p:cNvPr>
          <p:cNvSpPr>
            <a:spLocks noGrp="1"/>
          </p:cNvSpPr>
          <p:nvPr>
            <p:ph type="title"/>
          </p:nvPr>
        </p:nvSpPr>
        <p:spPr>
          <a:xfrm>
            <a:off x="838200" y="494852"/>
            <a:ext cx="10515600" cy="892884"/>
          </a:xfrm>
        </p:spPr>
        <p:txBody>
          <a:bodyPr/>
          <a:lstStyle/>
          <a:p>
            <a:r>
              <a:rPr lang="en-US"/>
              <a:t>Objectives:</a:t>
            </a:r>
          </a:p>
        </p:txBody>
      </p:sp>
      <p:sp>
        <p:nvSpPr>
          <p:cNvPr id="3" name="Content Placeholder 2">
            <a:extLst>
              <a:ext uri="{FF2B5EF4-FFF2-40B4-BE49-F238E27FC236}">
                <a16:creationId xmlns:a16="http://schemas.microsoft.com/office/drawing/2014/main" id="{55A676FF-8BA3-4816-AC4F-CB8F834058E1}"/>
              </a:ext>
            </a:extLst>
          </p:cNvPr>
          <p:cNvSpPr>
            <a:spLocks noGrp="1"/>
          </p:cNvSpPr>
          <p:nvPr>
            <p:ph idx="1"/>
          </p:nvPr>
        </p:nvSpPr>
        <p:spPr>
          <a:xfrm>
            <a:off x="838200" y="1472538"/>
            <a:ext cx="10515600" cy="4149663"/>
          </a:xfrm>
          <a:ln w="19050">
            <a:noFill/>
          </a:ln>
        </p:spPr>
        <p:txBody>
          <a:bodyPr>
            <a:normAutofit lnSpcReduction="10000"/>
          </a:bodyPr>
          <a:lstStyle/>
          <a:p>
            <a:r>
              <a:rPr lang="en-US"/>
              <a:t>What is Infinite Campus (IC)?</a:t>
            </a:r>
          </a:p>
          <a:p>
            <a:r>
              <a:rPr lang="en-US"/>
              <a:t>To understand how to use IC to communicate to other staff members about student health and health conditions as needed</a:t>
            </a:r>
          </a:p>
          <a:p>
            <a:r>
              <a:rPr lang="en-US"/>
              <a:t>To learn how to enter immunization data and pull data for yearly CDC Immunization Survey</a:t>
            </a:r>
          </a:p>
          <a:p>
            <a:r>
              <a:rPr lang="en-US"/>
              <a:t>To understand how to enter screening data and medications</a:t>
            </a:r>
          </a:p>
          <a:p>
            <a:r>
              <a:rPr lang="en-US"/>
              <a:t>To understand how to enter health office visits and discharge data</a:t>
            </a:r>
          </a:p>
          <a:p>
            <a:r>
              <a:rPr lang="en-US"/>
              <a:t>To understand how to run health, screening and immunization reports</a:t>
            </a:r>
          </a:p>
        </p:txBody>
      </p:sp>
    </p:spTree>
    <p:extLst>
      <p:ext uri="{BB962C8B-B14F-4D97-AF65-F5344CB8AC3E}">
        <p14:creationId xmlns:p14="http://schemas.microsoft.com/office/powerpoint/2010/main" val="2071254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EC7C-7275-4AA9-A394-33D7D2E22F49}"/>
              </a:ext>
            </a:extLst>
          </p:cNvPr>
          <p:cNvSpPr>
            <a:spLocks noGrp="1"/>
          </p:cNvSpPr>
          <p:nvPr>
            <p:ph type="title"/>
          </p:nvPr>
        </p:nvSpPr>
        <p:spPr>
          <a:xfrm>
            <a:off x="452835" y="-662782"/>
            <a:ext cx="10515600" cy="1325563"/>
          </a:xfrm>
        </p:spPr>
        <p:txBody>
          <a:bodyPr vert="horz" lIns="91440" tIns="45720" rIns="91440" bIns="45720" rtlCol="0" anchor="b">
            <a:normAutofit/>
          </a:bodyPr>
          <a:lstStyle/>
          <a:p>
            <a:r>
              <a:rPr lang="en-US" sz="4000"/>
              <a:t>Medications (part 6)​</a:t>
            </a:r>
          </a:p>
        </p:txBody>
      </p:sp>
      <p:pic>
        <p:nvPicPr>
          <p:cNvPr id="4" name="Picture 3" descr="screenshot of medications detail box in Infinite Campus">
            <a:extLst>
              <a:ext uri="{FF2B5EF4-FFF2-40B4-BE49-F238E27FC236}">
                <a16:creationId xmlns:a16="http://schemas.microsoft.com/office/drawing/2014/main" id="{BA7E6665-B7E8-419D-BF51-8DADF398B28E}"/>
              </a:ext>
            </a:extLst>
          </p:cNvPr>
          <p:cNvPicPr>
            <a:picLocks noChangeAspect="1"/>
          </p:cNvPicPr>
          <p:nvPr/>
        </p:nvPicPr>
        <p:blipFill>
          <a:blip r:embed="rId2"/>
          <a:stretch>
            <a:fillRect/>
          </a:stretch>
        </p:blipFill>
        <p:spPr>
          <a:xfrm>
            <a:off x="452835" y="699268"/>
            <a:ext cx="7114649" cy="6066046"/>
          </a:xfrm>
          <a:prstGeom prst="rect">
            <a:avLst/>
          </a:prstGeom>
        </p:spPr>
      </p:pic>
      <p:sp>
        <p:nvSpPr>
          <p:cNvPr id="8" name="TextBox 7">
            <a:extLst>
              <a:ext uri="{FF2B5EF4-FFF2-40B4-BE49-F238E27FC236}">
                <a16:creationId xmlns:a16="http://schemas.microsoft.com/office/drawing/2014/main" id="{37577BEB-6E0C-4D21-9352-9661FA82F0CB}"/>
              </a:ext>
            </a:extLst>
          </p:cNvPr>
          <p:cNvSpPr txBox="1"/>
          <p:nvPr/>
        </p:nvSpPr>
        <p:spPr>
          <a:xfrm>
            <a:off x="6011501" y="1970059"/>
            <a:ext cx="4617267" cy="2308324"/>
          </a:xfrm>
          <a:prstGeom prst="rect">
            <a:avLst/>
          </a:prstGeom>
          <a:noFill/>
        </p:spPr>
        <p:txBody>
          <a:bodyPr wrap="square" lIns="91440" tIns="45720" rIns="91440" bIns="45720" anchor="t">
            <a:spAutoFit/>
          </a:bodyPr>
          <a:lstStyle/>
          <a:p>
            <a:r>
              <a:rPr lang="en-US" sz="3600"/>
              <a:t>Click on the </a:t>
            </a:r>
          </a:p>
          <a:p>
            <a:r>
              <a:rPr lang="en-US" sz="3600"/>
              <a:t>Schedule Appointments tab above the boxes.</a:t>
            </a:r>
          </a:p>
        </p:txBody>
      </p:sp>
    </p:spTree>
    <p:extLst>
      <p:ext uri="{BB962C8B-B14F-4D97-AF65-F5344CB8AC3E}">
        <p14:creationId xmlns:p14="http://schemas.microsoft.com/office/powerpoint/2010/main" val="3823604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7D9DF4-F801-4F17-84FC-7E636FDE6C7C}"/>
              </a:ext>
            </a:extLst>
          </p:cNvPr>
          <p:cNvSpPr>
            <a:spLocks noGrp="1"/>
          </p:cNvSpPr>
          <p:nvPr>
            <p:ph type="title"/>
          </p:nvPr>
        </p:nvSpPr>
        <p:spPr>
          <a:xfrm>
            <a:off x="6657067" y="0"/>
            <a:ext cx="5183323" cy="1325563"/>
          </a:xfrm>
        </p:spPr>
        <p:txBody>
          <a:bodyPr vert="horz" lIns="91440" tIns="45720" rIns="91440" bIns="45720" rtlCol="0" anchor="b">
            <a:normAutofit/>
          </a:bodyPr>
          <a:lstStyle/>
          <a:p>
            <a:r>
              <a:rPr lang="en-US"/>
              <a:t>Medications (part 7)​</a:t>
            </a:r>
          </a:p>
        </p:txBody>
      </p:sp>
      <p:sp>
        <p:nvSpPr>
          <p:cNvPr id="6" name="TextBox 5">
            <a:extLst>
              <a:ext uri="{FF2B5EF4-FFF2-40B4-BE49-F238E27FC236}">
                <a16:creationId xmlns:a16="http://schemas.microsoft.com/office/drawing/2014/main" id="{0566F9D0-D907-41EA-B717-D6C9CF7A34D7}"/>
              </a:ext>
            </a:extLst>
          </p:cNvPr>
          <p:cNvSpPr txBox="1"/>
          <p:nvPr/>
        </p:nvSpPr>
        <p:spPr>
          <a:xfrm>
            <a:off x="7045927" y="1720840"/>
            <a:ext cx="3476130" cy="341632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t>In the Date box, enter the date that you will begin entering the medication.</a:t>
            </a:r>
          </a:p>
          <a:p>
            <a:pPr marL="285750" indent="-285750">
              <a:buFont typeface="Arial" panose="020B0604020202020204" pitchFamily="34" charset="0"/>
              <a:buChar char="•"/>
            </a:pPr>
            <a:r>
              <a:rPr lang="en-US"/>
              <a:t>In the Appointment Time(s), enter what time you plan to administer the medication.</a:t>
            </a:r>
          </a:p>
          <a:p>
            <a:pPr marL="285750" indent="-285750">
              <a:buFont typeface="Arial" panose="020B0604020202020204" pitchFamily="34" charset="0"/>
              <a:buChar char="•"/>
            </a:pPr>
            <a:r>
              <a:rPr lang="en-US"/>
              <a:t>If you will be giving the same medication and dosage at multiple times of the day, click ADD under the appointment time box and you can enter an additional time.</a:t>
            </a:r>
          </a:p>
        </p:txBody>
      </p:sp>
      <p:pic>
        <p:nvPicPr>
          <p:cNvPr id="4" name="Picture 3" descr="screenshot of medications tab in Infinite Campus Health">
            <a:extLst>
              <a:ext uri="{FF2B5EF4-FFF2-40B4-BE49-F238E27FC236}">
                <a16:creationId xmlns:a16="http://schemas.microsoft.com/office/drawing/2014/main" id="{EA47A290-6BC0-4AC8-A2BC-18186221772D}"/>
              </a:ext>
            </a:extLst>
          </p:cNvPr>
          <p:cNvPicPr>
            <a:picLocks noChangeAspect="1"/>
          </p:cNvPicPr>
          <p:nvPr/>
        </p:nvPicPr>
        <p:blipFill>
          <a:blip r:embed="rId2"/>
          <a:stretch>
            <a:fillRect/>
          </a:stretch>
        </p:blipFill>
        <p:spPr>
          <a:xfrm>
            <a:off x="664180" y="277095"/>
            <a:ext cx="5992887" cy="6303810"/>
          </a:xfrm>
          <a:prstGeom prst="rect">
            <a:avLst/>
          </a:prstGeom>
        </p:spPr>
      </p:pic>
      <p:pic>
        <p:nvPicPr>
          <p:cNvPr id="7" name="Picture 6" descr="screenshot of medications tab in Infinite Campus health">
            <a:extLst>
              <a:ext uri="{FF2B5EF4-FFF2-40B4-BE49-F238E27FC236}">
                <a16:creationId xmlns:a16="http://schemas.microsoft.com/office/drawing/2014/main" id="{E7D9AFB2-EA62-4F2C-9414-8A7FC58EF3D8}"/>
              </a:ext>
            </a:extLst>
          </p:cNvPr>
          <p:cNvPicPr>
            <a:picLocks noChangeAspect="1"/>
          </p:cNvPicPr>
          <p:nvPr/>
        </p:nvPicPr>
        <p:blipFill>
          <a:blip r:embed="rId3"/>
          <a:stretch>
            <a:fillRect/>
          </a:stretch>
        </p:blipFill>
        <p:spPr>
          <a:xfrm>
            <a:off x="1386006" y="3617936"/>
            <a:ext cx="438950" cy="237765"/>
          </a:xfrm>
          <a:prstGeom prst="rect">
            <a:avLst/>
          </a:prstGeom>
        </p:spPr>
      </p:pic>
      <p:pic>
        <p:nvPicPr>
          <p:cNvPr id="8" name="Picture 7" descr="&quot; &quot;">
            <a:extLst>
              <a:ext uri="{FF2B5EF4-FFF2-40B4-BE49-F238E27FC236}">
                <a16:creationId xmlns:a16="http://schemas.microsoft.com/office/drawing/2014/main" id="{08E5CE63-59DF-4008-8581-81DFB6C51E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55321" y="2922196"/>
            <a:ext cx="402371" cy="585267"/>
          </a:xfrm>
          <a:prstGeom prst="rect">
            <a:avLst/>
          </a:prstGeom>
        </p:spPr>
      </p:pic>
      <p:pic>
        <p:nvPicPr>
          <p:cNvPr id="2" name="Picture 1" descr="&quot; &quot;">
            <a:extLst>
              <a:ext uri="{FF2B5EF4-FFF2-40B4-BE49-F238E27FC236}">
                <a16:creationId xmlns:a16="http://schemas.microsoft.com/office/drawing/2014/main" id="{7DB3BA7A-62E4-4D92-B469-6BDD80BD25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5400000">
            <a:off x="2255320" y="3833576"/>
            <a:ext cx="402371" cy="585267"/>
          </a:xfrm>
          <a:prstGeom prst="rect">
            <a:avLst/>
          </a:prstGeom>
        </p:spPr>
      </p:pic>
    </p:spTree>
    <p:extLst>
      <p:ext uri="{BB962C8B-B14F-4D97-AF65-F5344CB8AC3E}">
        <p14:creationId xmlns:p14="http://schemas.microsoft.com/office/powerpoint/2010/main" val="4169728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of medication tab in Infinite Campus health">
            <a:extLst>
              <a:ext uri="{FF2B5EF4-FFF2-40B4-BE49-F238E27FC236}">
                <a16:creationId xmlns:a16="http://schemas.microsoft.com/office/drawing/2014/main" id="{06935F5D-2163-4400-93EC-04F1BEF58017}"/>
              </a:ext>
            </a:extLst>
          </p:cNvPr>
          <p:cNvPicPr>
            <a:picLocks noGrp="1" noChangeAspect="1"/>
          </p:cNvPicPr>
          <p:nvPr>
            <p:ph idx="1"/>
          </p:nvPr>
        </p:nvPicPr>
        <p:blipFill>
          <a:blip r:embed="rId2"/>
          <a:stretch>
            <a:fillRect/>
          </a:stretch>
        </p:blipFill>
        <p:spPr>
          <a:xfrm>
            <a:off x="742722" y="154368"/>
            <a:ext cx="5268782" cy="5721789"/>
          </a:xfrm>
          <a:prstGeom prst="rect">
            <a:avLst/>
          </a:prstGeom>
        </p:spPr>
      </p:pic>
      <p:sp>
        <p:nvSpPr>
          <p:cNvPr id="6" name="TextBox 5">
            <a:extLst>
              <a:ext uri="{FF2B5EF4-FFF2-40B4-BE49-F238E27FC236}">
                <a16:creationId xmlns:a16="http://schemas.microsoft.com/office/drawing/2014/main" id="{EFCD5CC4-B2F0-445D-8BB3-FF7D0139C2BB}"/>
              </a:ext>
            </a:extLst>
          </p:cNvPr>
          <p:cNvSpPr txBox="1"/>
          <p:nvPr/>
        </p:nvSpPr>
        <p:spPr>
          <a:xfrm>
            <a:off x="6950434" y="883387"/>
            <a:ext cx="3710828" cy="483209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800">
                <a:ea typeface="+mn-lt"/>
                <a:cs typeface="+mn-lt"/>
              </a:rPr>
              <a:t>In the Recurrence box, list the last day for which the medication is ordered -- usually the last day of the school year.  </a:t>
            </a:r>
            <a:endParaRPr lang="en-US"/>
          </a:p>
          <a:p>
            <a:pPr marL="285750" indent="-285750">
              <a:buFont typeface="Arial" panose="020B0604020202020204" pitchFamily="34" charset="0"/>
              <a:buChar char="•"/>
            </a:pPr>
            <a:r>
              <a:rPr lang="en-US" sz="2800">
                <a:ea typeface="+mn-lt"/>
                <a:cs typeface="+mn-lt"/>
              </a:rPr>
              <a:t>Once you enter the frequency and recurrence, click on Save Schedule. </a:t>
            </a:r>
            <a:endParaRPr lang="en-US"/>
          </a:p>
        </p:txBody>
      </p:sp>
      <p:pic>
        <p:nvPicPr>
          <p:cNvPr id="7" name="Picture 6" descr="&quot; &quot;">
            <a:extLst>
              <a:ext uri="{FF2B5EF4-FFF2-40B4-BE49-F238E27FC236}">
                <a16:creationId xmlns:a16="http://schemas.microsoft.com/office/drawing/2014/main" id="{EDD95C73-F19D-4ED7-8D40-63BB4BA20E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80246" y="4313683"/>
            <a:ext cx="993734" cy="512108"/>
          </a:xfrm>
          <a:prstGeom prst="rect">
            <a:avLst/>
          </a:prstGeom>
        </p:spPr>
      </p:pic>
      <p:sp>
        <p:nvSpPr>
          <p:cNvPr id="2" name="Rectangle 1" descr="&quot; &quot;">
            <a:extLst>
              <a:ext uri="{FF2B5EF4-FFF2-40B4-BE49-F238E27FC236}">
                <a16:creationId xmlns:a16="http://schemas.microsoft.com/office/drawing/2014/main" id="{DCB94566-CDF5-45BC-A157-586018023F00}"/>
              </a:ext>
              <a:ext uri="{C183D7F6-B498-43B3-948B-1728B52AA6E4}">
                <adec:decorative xmlns:adec="http://schemas.microsoft.com/office/drawing/2017/decorative" val="1"/>
              </a:ext>
            </a:extLst>
          </p:cNvPr>
          <p:cNvSpPr/>
          <p:nvPr/>
        </p:nvSpPr>
        <p:spPr>
          <a:xfrm>
            <a:off x="1579952" y="469783"/>
            <a:ext cx="1828800" cy="176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FDE9B2F-7786-4734-8450-B9DEC72725DD}"/>
              </a:ext>
            </a:extLst>
          </p:cNvPr>
          <p:cNvSpPr>
            <a:spLocks noGrp="1"/>
          </p:cNvSpPr>
          <p:nvPr>
            <p:ph type="title"/>
          </p:nvPr>
        </p:nvSpPr>
        <p:spPr>
          <a:xfrm>
            <a:off x="6950434" y="154368"/>
            <a:ext cx="4887070" cy="729019"/>
          </a:xfrm>
        </p:spPr>
        <p:txBody>
          <a:bodyPr vert="horz" lIns="91440" tIns="45720" rIns="91440" bIns="45720" rtlCol="0" anchor="b">
            <a:normAutofit fontScale="90000"/>
          </a:bodyPr>
          <a:lstStyle/>
          <a:p>
            <a:r>
              <a:rPr lang="en-US"/>
              <a:t>Medications (part 8)​</a:t>
            </a:r>
          </a:p>
        </p:txBody>
      </p:sp>
    </p:spTree>
    <p:extLst>
      <p:ext uri="{BB962C8B-B14F-4D97-AF65-F5344CB8AC3E}">
        <p14:creationId xmlns:p14="http://schemas.microsoft.com/office/powerpoint/2010/main" val="3498084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6BC64-F592-482D-8988-E8A2F5C42D68}"/>
              </a:ext>
            </a:extLst>
          </p:cNvPr>
          <p:cNvSpPr>
            <a:spLocks noGrp="1"/>
          </p:cNvSpPr>
          <p:nvPr>
            <p:ph type="title"/>
          </p:nvPr>
        </p:nvSpPr>
        <p:spPr>
          <a:xfrm>
            <a:off x="6583681" y="-497556"/>
            <a:ext cx="5155646" cy="1325563"/>
          </a:xfrm>
        </p:spPr>
        <p:txBody>
          <a:bodyPr vert="horz" lIns="91440" tIns="45720" rIns="91440" bIns="45720" rtlCol="0" anchor="b">
            <a:normAutofit/>
          </a:bodyPr>
          <a:lstStyle/>
          <a:p>
            <a:r>
              <a:rPr lang="en-US"/>
              <a:t>Medications (part 9)​</a:t>
            </a:r>
          </a:p>
        </p:txBody>
      </p:sp>
      <p:sp>
        <p:nvSpPr>
          <p:cNvPr id="6" name="TextBox 5">
            <a:extLst>
              <a:ext uri="{FF2B5EF4-FFF2-40B4-BE49-F238E27FC236}">
                <a16:creationId xmlns:a16="http://schemas.microsoft.com/office/drawing/2014/main" id="{0B0A2855-5113-4A3C-9E71-C8B140DA5B1A}"/>
              </a:ext>
            </a:extLst>
          </p:cNvPr>
          <p:cNvSpPr txBox="1"/>
          <p:nvPr/>
        </p:nvSpPr>
        <p:spPr>
          <a:xfrm>
            <a:off x="6935413" y="841005"/>
            <a:ext cx="3551221" cy="4893647"/>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400"/>
              <a:t>Now when you click on that student’s Health Office Visits Tab, you will see all the scheduled appointments listed in the upper box.</a:t>
            </a:r>
          </a:p>
          <a:p>
            <a:pPr marL="342900" indent="-342900">
              <a:buFont typeface="Arial" panose="020B0604020202020204" pitchFamily="34" charset="0"/>
              <a:buChar char="•"/>
            </a:pPr>
            <a:r>
              <a:rPr lang="en-US" sz="2400"/>
              <a:t>When that student comes for his medication, you click on the correct date and time and the lower box appears.</a:t>
            </a:r>
          </a:p>
        </p:txBody>
      </p:sp>
      <p:pic>
        <p:nvPicPr>
          <p:cNvPr id="4" name="Content Placeholder 3" descr="screenshot of health office visits tab in Infinite Campus health">
            <a:extLst>
              <a:ext uri="{FF2B5EF4-FFF2-40B4-BE49-F238E27FC236}">
                <a16:creationId xmlns:a16="http://schemas.microsoft.com/office/drawing/2014/main" id="{241FF2A0-777E-499C-B215-50262549912C}"/>
              </a:ext>
            </a:extLst>
          </p:cNvPr>
          <p:cNvPicPr>
            <a:picLocks noGrp="1" noChangeAspect="1"/>
          </p:cNvPicPr>
          <p:nvPr>
            <p:ph idx="1"/>
          </p:nvPr>
        </p:nvPicPr>
        <p:blipFill>
          <a:blip r:embed="rId2"/>
          <a:stretch>
            <a:fillRect/>
          </a:stretch>
        </p:blipFill>
        <p:spPr>
          <a:xfrm>
            <a:off x="452674" y="280657"/>
            <a:ext cx="5643326" cy="5324012"/>
          </a:xfrm>
          <a:prstGeom prst="rect">
            <a:avLst/>
          </a:prstGeom>
        </p:spPr>
      </p:pic>
      <p:pic>
        <p:nvPicPr>
          <p:cNvPr id="7" name="Picture 6" descr="&quot; '">
            <a:extLst>
              <a:ext uri="{FF2B5EF4-FFF2-40B4-BE49-F238E27FC236}">
                <a16:creationId xmlns:a16="http://schemas.microsoft.com/office/drawing/2014/main" id="{7456592A-F171-4C42-B71E-C4338B1A8F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53846" y="1436816"/>
            <a:ext cx="1420491" cy="688908"/>
          </a:xfrm>
          <a:prstGeom prst="rect">
            <a:avLst/>
          </a:prstGeom>
        </p:spPr>
      </p:pic>
      <p:pic>
        <p:nvPicPr>
          <p:cNvPr id="8" name="Picture 7" descr="scheduled health office visits">
            <a:extLst>
              <a:ext uri="{FF2B5EF4-FFF2-40B4-BE49-F238E27FC236}">
                <a16:creationId xmlns:a16="http://schemas.microsoft.com/office/drawing/2014/main" id="{D9D7BA3A-53F1-4838-B127-5F3CD667AF4A}"/>
              </a:ext>
            </a:extLst>
          </p:cNvPr>
          <p:cNvPicPr>
            <a:picLocks noChangeAspect="1"/>
          </p:cNvPicPr>
          <p:nvPr/>
        </p:nvPicPr>
        <p:blipFill>
          <a:blip r:embed="rId4"/>
          <a:stretch>
            <a:fillRect/>
          </a:stretch>
        </p:blipFill>
        <p:spPr>
          <a:xfrm>
            <a:off x="3518329" y="1436816"/>
            <a:ext cx="2054530" cy="774259"/>
          </a:xfrm>
          <a:prstGeom prst="rect">
            <a:avLst/>
          </a:prstGeom>
        </p:spPr>
      </p:pic>
    </p:spTree>
    <p:extLst>
      <p:ext uri="{BB962C8B-B14F-4D97-AF65-F5344CB8AC3E}">
        <p14:creationId xmlns:p14="http://schemas.microsoft.com/office/powerpoint/2010/main" val="4183567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FD153-97C0-4678-BA90-554FB0A1001E}"/>
              </a:ext>
            </a:extLst>
          </p:cNvPr>
          <p:cNvSpPr>
            <a:spLocks noGrp="1"/>
          </p:cNvSpPr>
          <p:nvPr>
            <p:ph type="title"/>
          </p:nvPr>
        </p:nvSpPr>
        <p:spPr>
          <a:xfrm>
            <a:off x="7941085" y="222851"/>
            <a:ext cx="4122077" cy="1325563"/>
          </a:xfrm>
        </p:spPr>
        <p:txBody>
          <a:bodyPr vert="horz" lIns="91440" tIns="45720" rIns="91440" bIns="45720" rtlCol="0" anchor="b">
            <a:normAutofit/>
          </a:bodyPr>
          <a:lstStyle/>
          <a:p>
            <a:r>
              <a:rPr lang="en-US"/>
              <a:t>Medications (part 10)​</a:t>
            </a:r>
          </a:p>
        </p:txBody>
      </p:sp>
      <p:sp>
        <p:nvSpPr>
          <p:cNvPr id="11" name="TextBox 10">
            <a:extLst>
              <a:ext uri="{FF2B5EF4-FFF2-40B4-BE49-F238E27FC236}">
                <a16:creationId xmlns:a16="http://schemas.microsoft.com/office/drawing/2014/main" id="{E76EE497-3D31-4F44-8A1E-ADE84DB60E78}"/>
              </a:ext>
            </a:extLst>
          </p:cNvPr>
          <p:cNvSpPr txBox="1"/>
          <p:nvPr/>
        </p:nvSpPr>
        <p:spPr>
          <a:xfrm>
            <a:off x="7941085" y="1709290"/>
            <a:ext cx="3289509" cy="369331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t>After you administer the medication, check the Record Complete box, enter the time they were discharged and that they were here for appointment. </a:t>
            </a:r>
          </a:p>
          <a:p>
            <a:pPr marL="285750" indent="-285750">
              <a:buFont typeface="Arial" panose="020B0604020202020204" pitchFamily="34" charset="0"/>
              <a:buChar char="•"/>
            </a:pPr>
            <a:r>
              <a:rPr lang="en-US"/>
              <a:t>Then, click Add Discharge, and choose from the drop-down box the appropriate response. </a:t>
            </a:r>
          </a:p>
          <a:p>
            <a:pPr marL="285750" indent="-285750">
              <a:buFont typeface="Arial" panose="020B0604020202020204" pitchFamily="34" charset="0"/>
              <a:buChar char="•"/>
            </a:pPr>
            <a:r>
              <a:rPr lang="en-US"/>
              <a:t>After you have finished entering this, click Save in the upper left-hand corner.</a:t>
            </a:r>
          </a:p>
        </p:txBody>
      </p:sp>
      <p:pic>
        <p:nvPicPr>
          <p:cNvPr id="4" name="Picture 3" descr="screenshot of health office visits tab in Infinite Campus Health">
            <a:extLst>
              <a:ext uri="{FF2B5EF4-FFF2-40B4-BE49-F238E27FC236}">
                <a16:creationId xmlns:a16="http://schemas.microsoft.com/office/drawing/2014/main" id="{64905019-669B-4D78-A998-DD6352A04C9F}"/>
              </a:ext>
            </a:extLst>
          </p:cNvPr>
          <p:cNvPicPr>
            <a:picLocks noChangeAspect="1"/>
          </p:cNvPicPr>
          <p:nvPr/>
        </p:nvPicPr>
        <p:blipFill>
          <a:blip r:embed="rId2"/>
          <a:stretch>
            <a:fillRect/>
          </a:stretch>
        </p:blipFill>
        <p:spPr>
          <a:xfrm>
            <a:off x="379225" y="143976"/>
            <a:ext cx="6852498" cy="6370872"/>
          </a:xfrm>
          <a:prstGeom prst="rect">
            <a:avLst/>
          </a:prstGeom>
        </p:spPr>
      </p:pic>
      <p:pic>
        <p:nvPicPr>
          <p:cNvPr id="5" name="Picture 4" descr="&quot; &quot;">
            <a:extLst>
              <a:ext uri="{FF2B5EF4-FFF2-40B4-BE49-F238E27FC236}">
                <a16:creationId xmlns:a16="http://schemas.microsoft.com/office/drawing/2014/main" id="{0279C62E-F6DD-41DC-9976-57674706B1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0605" y="43004"/>
            <a:ext cx="457240" cy="359695"/>
          </a:xfrm>
          <a:prstGeom prst="rect">
            <a:avLst/>
          </a:prstGeom>
        </p:spPr>
      </p:pic>
      <p:pic>
        <p:nvPicPr>
          <p:cNvPr id="6" name="Picture 5" descr="&quot; &quot;">
            <a:extLst>
              <a:ext uri="{FF2B5EF4-FFF2-40B4-BE49-F238E27FC236}">
                <a16:creationId xmlns:a16="http://schemas.microsoft.com/office/drawing/2014/main" id="{42324CF5-F377-4FDC-BD62-EA0C44537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1749" y="2660638"/>
            <a:ext cx="481626" cy="548688"/>
          </a:xfrm>
          <a:prstGeom prst="rect">
            <a:avLst/>
          </a:prstGeom>
        </p:spPr>
      </p:pic>
      <p:pic>
        <p:nvPicPr>
          <p:cNvPr id="7" name="Picture 6" descr="&quot; &quot;">
            <a:extLst>
              <a:ext uri="{FF2B5EF4-FFF2-40B4-BE49-F238E27FC236}">
                <a16:creationId xmlns:a16="http://schemas.microsoft.com/office/drawing/2014/main" id="{232F3CE0-1C5C-4726-8F78-131CDFDBD4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72562" y="4654392"/>
            <a:ext cx="524301" cy="573074"/>
          </a:xfrm>
          <a:prstGeom prst="rect">
            <a:avLst/>
          </a:prstGeom>
        </p:spPr>
      </p:pic>
      <p:pic>
        <p:nvPicPr>
          <p:cNvPr id="8" name="Picture 7" descr="&quot; &quot;">
            <a:extLst>
              <a:ext uri="{FF2B5EF4-FFF2-40B4-BE49-F238E27FC236}">
                <a16:creationId xmlns:a16="http://schemas.microsoft.com/office/drawing/2014/main" id="{5777001F-F0B0-4B5F-9980-C98EA2BFA6C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317781" y="4234975"/>
            <a:ext cx="585267" cy="560881"/>
          </a:xfrm>
          <a:prstGeom prst="rect">
            <a:avLst/>
          </a:prstGeom>
        </p:spPr>
      </p:pic>
      <p:pic>
        <p:nvPicPr>
          <p:cNvPr id="9" name="Picture 8" descr="&quot; &quot;">
            <a:extLst>
              <a:ext uri="{FF2B5EF4-FFF2-40B4-BE49-F238E27FC236}">
                <a16:creationId xmlns:a16="http://schemas.microsoft.com/office/drawing/2014/main" id="{8DDC1D64-2951-46EE-9529-EAA74B305B6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576854" y="4940929"/>
            <a:ext cx="457240" cy="359695"/>
          </a:xfrm>
          <a:prstGeom prst="rect">
            <a:avLst/>
          </a:prstGeom>
        </p:spPr>
      </p:pic>
    </p:spTree>
    <p:extLst>
      <p:ext uri="{BB962C8B-B14F-4D97-AF65-F5344CB8AC3E}">
        <p14:creationId xmlns:p14="http://schemas.microsoft.com/office/powerpoint/2010/main" val="2751897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7587-DE04-41B0-98CA-63E179DA509F}"/>
              </a:ext>
            </a:extLst>
          </p:cNvPr>
          <p:cNvSpPr>
            <a:spLocks noGrp="1"/>
          </p:cNvSpPr>
          <p:nvPr>
            <p:ph type="title"/>
          </p:nvPr>
        </p:nvSpPr>
        <p:spPr>
          <a:xfrm>
            <a:off x="7557053" y="171524"/>
            <a:ext cx="4823791" cy="662084"/>
          </a:xfrm>
        </p:spPr>
        <p:txBody>
          <a:bodyPr vert="horz" lIns="91440" tIns="45720" rIns="91440" bIns="45720" rtlCol="0" anchor="b">
            <a:normAutofit fontScale="90000"/>
          </a:bodyPr>
          <a:lstStyle/>
          <a:p>
            <a:r>
              <a:rPr lang="en-US" sz="4000"/>
              <a:t>Medications (part 11)​</a:t>
            </a:r>
          </a:p>
        </p:txBody>
      </p:sp>
      <p:sp>
        <p:nvSpPr>
          <p:cNvPr id="6" name="TextBox 5">
            <a:extLst>
              <a:ext uri="{FF2B5EF4-FFF2-40B4-BE49-F238E27FC236}">
                <a16:creationId xmlns:a16="http://schemas.microsoft.com/office/drawing/2014/main" id="{C5DE6A54-9CF8-42F8-ABA6-0E6A9DFC4BDC}"/>
              </a:ext>
            </a:extLst>
          </p:cNvPr>
          <p:cNvSpPr txBox="1"/>
          <p:nvPr/>
        </p:nvSpPr>
        <p:spPr>
          <a:xfrm>
            <a:off x="7658265" y="833608"/>
            <a:ext cx="4010273" cy="4154984"/>
          </a:xfrm>
          <a:prstGeom prst="rect">
            <a:avLst/>
          </a:prstGeom>
          <a:noFill/>
        </p:spPr>
        <p:txBody>
          <a:bodyPr wrap="square" lIns="91440" tIns="45720" rIns="91440" bIns="45720" anchor="t">
            <a:spAutoFit/>
          </a:bodyPr>
          <a:lstStyle/>
          <a:p>
            <a:r>
              <a:rPr lang="en-US" sz="2400"/>
              <a:t>What do you do when you give all the medication and Mom brings in more?</a:t>
            </a:r>
            <a:endParaRPr lang="en-US"/>
          </a:p>
          <a:p>
            <a:r>
              <a:rPr lang="en-US" sz="2400"/>
              <a:t>Simply click on the Refill medication tab and the bottom box will pop up. Enter the number of </a:t>
            </a:r>
            <a:r>
              <a:rPr lang="en-US" sz="2400">
                <a:solidFill>
                  <a:srgbClr val="FF0000"/>
                </a:solidFill>
              </a:rPr>
              <a:t>doses</a:t>
            </a:r>
            <a:r>
              <a:rPr lang="en-US" sz="2400"/>
              <a:t> sent in, not pills, </a:t>
            </a:r>
            <a:endParaRPr lang="en-US"/>
          </a:p>
          <a:p>
            <a:r>
              <a:rPr lang="en-US" sz="2400"/>
              <a:t>Recorded by, and then Save. This will reset your pill count. </a:t>
            </a:r>
          </a:p>
        </p:txBody>
      </p:sp>
      <p:pic>
        <p:nvPicPr>
          <p:cNvPr id="4" name="Picture 3" descr="screenshot of how to refill medications doses in Infinite Campus Health">
            <a:extLst>
              <a:ext uri="{FF2B5EF4-FFF2-40B4-BE49-F238E27FC236}">
                <a16:creationId xmlns:a16="http://schemas.microsoft.com/office/drawing/2014/main" id="{F85F1A78-4885-489F-8412-72116F0A2D86}"/>
              </a:ext>
            </a:extLst>
          </p:cNvPr>
          <p:cNvPicPr>
            <a:picLocks noChangeAspect="1"/>
          </p:cNvPicPr>
          <p:nvPr/>
        </p:nvPicPr>
        <p:blipFill>
          <a:blip r:embed="rId2"/>
          <a:stretch>
            <a:fillRect/>
          </a:stretch>
        </p:blipFill>
        <p:spPr>
          <a:xfrm>
            <a:off x="257476" y="135312"/>
            <a:ext cx="7059780" cy="5084505"/>
          </a:xfrm>
          <a:prstGeom prst="rect">
            <a:avLst/>
          </a:prstGeom>
        </p:spPr>
      </p:pic>
      <p:sp>
        <p:nvSpPr>
          <p:cNvPr id="8" name="TextBox 7">
            <a:extLst>
              <a:ext uri="{FF2B5EF4-FFF2-40B4-BE49-F238E27FC236}">
                <a16:creationId xmlns:a16="http://schemas.microsoft.com/office/drawing/2014/main" id="{4E90D244-6217-4FA6-9E76-6FA30E2F4CB8}"/>
              </a:ext>
            </a:extLst>
          </p:cNvPr>
          <p:cNvSpPr txBox="1"/>
          <p:nvPr/>
        </p:nvSpPr>
        <p:spPr>
          <a:xfrm>
            <a:off x="257476" y="4696116"/>
            <a:ext cx="7528504" cy="923330"/>
          </a:xfrm>
          <a:prstGeom prst="rect">
            <a:avLst/>
          </a:prstGeom>
          <a:noFill/>
        </p:spPr>
        <p:txBody>
          <a:bodyPr wrap="square" lIns="91440" tIns="45720" rIns="91440" bIns="45720" anchor="t">
            <a:spAutoFit/>
          </a:bodyPr>
          <a:lstStyle/>
          <a:p>
            <a:r>
              <a:rPr lang="en-US"/>
              <a:t>If you need to reduce the dose count for any reason, click on the “reduce dose count” button. This box will appear, and you enter the correct number of pills in the reduce dose count by box, recorded by and finally save. </a:t>
            </a:r>
          </a:p>
        </p:txBody>
      </p:sp>
      <p:pic>
        <p:nvPicPr>
          <p:cNvPr id="9" name="Picture 8" descr="&quot; &quot;">
            <a:extLst>
              <a:ext uri="{FF2B5EF4-FFF2-40B4-BE49-F238E27FC236}">
                <a16:creationId xmlns:a16="http://schemas.microsoft.com/office/drawing/2014/main" id="{64AEAC77-8E38-4B32-A80B-A10D20A211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0" y="171524"/>
            <a:ext cx="804742" cy="274344"/>
          </a:xfrm>
          <a:prstGeom prst="rect">
            <a:avLst/>
          </a:prstGeom>
        </p:spPr>
      </p:pic>
      <p:pic>
        <p:nvPicPr>
          <p:cNvPr id="10" name="Picture 9" descr="&quot; &quot;">
            <a:extLst>
              <a:ext uri="{FF2B5EF4-FFF2-40B4-BE49-F238E27FC236}">
                <a16:creationId xmlns:a16="http://schemas.microsoft.com/office/drawing/2014/main" id="{142BF26E-8304-4685-8A64-28C59FF195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87074" y="3900358"/>
            <a:ext cx="530398" cy="457240"/>
          </a:xfrm>
          <a:prstGeom prst="rect">
            <a:avLst/>
          </a:prstGeom>
        </p:spPr>
      </p:pic>
      <p:pic>
        <p:nvPicPr>
          <p:cNvPr id="11" name="Picture 10" descr="&quot; &quot;">
            <a:extLst>
              <a:ext uri="{FF2B5EF4-FFF2-40B4-BE49-F238E27FC236}">
                <a16:creationId xmlns:a16="http://schemas.microsoft.com/office/drawing/2014/main" id="{3B028610-6D35-4502-9832-D4D4FE5D98C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3056" y="3936937"/>
            <a:ext cx="408467" cy="384081"/>
          </a:xfrm>
          <a:prstGeom prst="rect">
            <a:avLst/>
          </a:prstGeom>
        </p:spPr>
      </p:pic>
    </p:spTree>
    <p:extLst>
      <p:ext uri="{BB962C8B-B14F-4D97-AF65-F5344CB8AC3E}">
        <p14:creationId xmlns:p14="http://schemas.microsoft.com/office/powerpoint/2010/main" val="3914176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41000E-3737-4810-9FE2-2ABAE715699F}"/>
              </a:ext>
            </a:extLst>
          </p:cNvPr>
          <p:cNvSpPr>
            <a:spLocks noGrp="1"/>
          </p:cNvSpPr>
          <p:nvPr>
            <p:ph type="title"/>
          </p:nvPr>
        </p:nvSpPr>
        <p:spPr>
          <a:xfrm>
            <a:off x="169836" y="902208"/>
            <a:ext cx="10515600" cy="1117208"/>
          </a:xfrm>
        </p:spPr>
        <p:txBody>
          <a:bodyPr>
            <a:normAutofit/>
          </a:bodyPr>
          <a:lstStyle/>
          <a:p>
            <a:r>
              <a:rPr lang="en-US"/>
              <a:t>Medications (part 12)</a:t>
            </a:r>
          </a:p>
        </p:txBody>
      </p:sp>
      <p:sp>
        <p:nvSpPr>
          <p:cNvPr id="2" name="TextBox 1"/>
          <p:cNvSpPr txBox="1"/>
          <p:nvPr/>
        </p:nvSpPr>
        <p:spPr>
          <a:xfrm>
            <a:off x="169836" y="2474976"/>
            <a:ext cx="6938100" cy="3170099"/>
          </a:xfrm>
          <a:prstGeom prst="rect">
            <a:avLst/>
          </a:prstGeom>
          <a:noFill/>
        </p:spPr>
        <p:txBody>
          <a:bodyPr wrap="square" rtlCol="0">
            <a:spAutoFit/>
          </a:bodyPr>
          <a:lstStyle/>
          <a:p>
            <a:r>
              <a:rPr lang="en-US" sz="4000"/>
              <a:t>Now, let's show what we do if you have a medication that is ordered  and isn’t listed in the drop-down box of medication names</a:t>
            </a:r>
          </a:p>
        </p:txBody>
      </p:sp>
      <p:pic>
        <p:nvPicPr>
          <p:cNvPr id="3" name="Picture 3" descr="A picture containing text, indoor, cluttered&#10;&#10;Description automatically generated">
            <a:extLst>
              <a:ext uri="{FF2B5EF4-FFF2-40B4-BE49-F238E27FC236}">
                <a16:creationId xmlns:a16="http://schemas.microsoft.com/office/drawing/2014/main" id="{4ABBCC49-F760-4DC9-99B2-12D56613D98C}"/>
              </a:ext>
            </a:extLst>
          </p:cNvPr>
          <p:cNvPicPr>
            <a:picLocks noChangeAspect="1"/>
          </p:cNvPicPr>
          <p:nvPr/>
        </p:nvPicPr>
        <p:blipFill>
          <a:blip r:embed="rId2"/>
          <a:stretch>
            <a:fillRect/>
          </a:stretch>
        </p:blipFill>
        <p:spPr>
          <a:xfrm>
            <a:off x="8007586" y="2055999"/>
            <a:ext cx="2743200" cy="1579483"/>
          </a:xfrm>
          <a:prstGeom prst="rect">
            <a:avLst/>
          </a:prstGeom>
        </p:spPr>
      </p:pic>
      <p:pic>
        <p:nvPicPr>
          <p:cNvPr id="4" name="Picture 4" descr="A picture containing text, indoor, open, items&#10;&#10;Description automatically generated">
            <a:extLst>
              <a:ext uri="{FF2B5EF4-FFF2-40B4-BE49-F238E27FC236}">
                <a16:creationId xmlns:a16="http://schemas.microsoft.com/office/drawing/2014/main" id="{0FFCF9D9-2249-4628-A26F-AF0BF43F1F07}"/>
              </a:ext>
            </a:extLst>
          </p:cNvPr>
          <p:cNvPicPr>
            <a:picLocks noChangeAspect="1"/>
          </p:cNvPicPr>
          <p:nvPr/>
        </p:nvPicPr>
        <p:blipFill>
          <a:blip r:embed="rId3"/>
          <a:stretch>
            <a:fillRect/>
          </a:stretch>
        </p:blipFill>
        <p:spPr>
          <a:xfrm>
            <a:off x="8007585" y="4032139"/>
            <a:ext cx="2743200" cy="1446609"/>
          </a:xfrm>
          <a:prstGeom prst="rect">
            <a:avLst/>
          </a:prstGeom>
        </p:spPr>
      </p:pic>
    </p:spTree>
    <p:extLst>
      <p:ext uri="{BB962C8B-B14F-4D97-AF65-F5344CB8AC3E}">
        <p14:creationId xmlns:p14="http://schemas.microsoft.com/office/powerpoint/2010/main" val="1539094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0B8E6-5D37-4032-AAA8-900BB6B0C66E}"/>
              </a:ext>
            </a:extLst>
          </p:cNvPr>
          <p:cNvSpPr>
            <a:spLocks noGrp="1"/>
          </p:cNvSpPr>
          <p:nvPr>
            <p:ph type="title"/>
          </p:nvPr>
        </p:nvSpPr>
        <p:spPr>
          <a:xfrm>
            <a:off x="3295151" y="1229437"/>
            <a:ext cx="3624354" cy="1152861"/>
          </a:xfrm>
        </p:spPr>
        <p:txBody>
          <a:bodyPr vert="horz" lIns="91440" tIns="45720" rIns="91440" bIns="45720" rtlCol="0" anchor="b">
            <a:normAutofit fontScale="90000"/>
          </a:bodyPr>
          <a:lstStyle/>
          <a:p>
            <a:r>
              <a:rPr lang="en-US" sz="4000"/>
              <a:t>Medications (part 13)​</a:t>
            </a:r>
          </a:p>
        </p:txBody>
      </p:sp>
      <p:sp>
        <p:nvSpPr>
          <p:cNvPr id="11" name="TextBox 10">
            <a:extLst>
              <a:ext uri="{FF2B5EF4-FFF2-40B4-BE49-F238E27FC236}">
                <a16:creationId xmlns:a16="http://schemas.microsoft.com/office/drawing/2014/main" id="{ADDF08EB-AD34-4D6A-8A6B-B4ECCF0C6133}"/>
              </a:ext>
            </a:extLst>
          </p:cNvPr>
          <p:cNvSpPr txBox="1"/>
          <p:nvPr/>
        </p:nvSpPr>
        <p:spPr>
          <a:xfrm>
            <a:off x="3263463" y="2601873"/>
            <a:ext cx="3447772" cy="2677656"/>
          </a:xfrm>
          <a:prstGeom prst="rect">
            <a:avLst/>
          </a:prstGeom>
          <a:noFill/>
        </p:spPr>
        <p:txBody>
          <a:bodyPr wrap="square">
            <a:spAutoFit/>
          </a:bodyPr>
          <a:lstStyle/>
          <a:p>
            <a:r>
              <a:rPr lang="en-US" sz="2400"/>
              <a:t>On the left-hand side, go to the Index tab, then scroll down toward the bottom of the page to:</a:t>
            </a:r>
          </a:p>
          <a:p>
            <a:pPr marL="342900" indent="-342900">
              <a:buFont typeface="Arial" panose="020B0604020202020204" pitchFamily="34" charset="0"/>
              <a:buChar char="•"/>
            </a:pPr>
            <a:r>
              <a:rPr lang="en-US" sz="2400"/>
              <a:t>System Administration</a:t>
            </a:r>
          </a:p>
          <a:p>
            <a:pPr marL="342900" indent="-342900">
              <a:buFont typeface="Arial" panose="020B0604020202020204" pitchFamily="34" charset="0"/>
              <a:buChar char="•"/>
            </a:pPr>
            <a:r>
              <a:rPr lang="en-US" sz="2400"/>
              <a:t>Health</a:t>
            </a:r>
          </a:p>
          <a:p>
            <a:pPr marL="342900" indent="-342900">
              <a:buFont typeface="Arial" panose="020B0604020202020204" pitchFamily="34" charset="0"/>
              <a:buChar char="•"/>
            </a:pPr>
            <a:r>
              <a:rPr lang="en-US" sz="2400"/>
              <a:t>Medication Name</a:t>
            </a:r>
          </a:p>
        </p:txBody>
      </p:sp>
      <p:pic>
        <p:nvPicPr>
          <p:cNvPr id="4" name="Picture 3" descr="Index tab in Infinite Campus Health">
            <a:extLst>
              <a:ext uri="{FF2B5EF4-FFF2-40B4-BE49-F238E27FC236}">
                <a16:creationId xmlns:a16="http://schemas.microsoft.com/office/drawing/2014/main" id="{1083D139-CA6B-461F-A994-B1A896D0313E}"/>
              </a:ext>
            </a:extLst>
          </p:cNvPr>
          <p:cNvPicPr>
            <a:picLocks noChangeAspect="1"/>
          </p:cNvPicPr>
          <p:nvPr/>
        </p:nvPicPr>
        <p:blipFill>
          <a:blip r:embed="rId2"/>
          <a:stretch>
            <a:fillRect/>
          </a:stretch>
        </p:blipFill>
        <p:spPr>
          <a:xfrm>
            <a:off x="851006" y="600703"/>
            <a:ext cx="1816765" cy="6163590"/>
          </a:xfrm>
          <a:prstGeom prst="rect">
            <a:avLst/>
          </a:prstGeom>
          <a:ln w="19050">
            <a:solidFill>
              <a:schemeClr val="tx1"/>
            </a:solidFill>
          </a:ln>
        </p:spPr>
      </p:pic>
      <p:pic>
        <p:nvPicPr>
          <p:cNvPr id="7" name="Picture 6" descr="&quot; &quot;">
            <a:extLst>
              <a:ext uri="{FF2B5EF4-FFF2-40B4-BE49-F238E27FC236}">
                <a16:creationId xmlns:a16="http://schemas.microsoft.com/office/drawing/2014/main" id="{779F1739-AF48-4C54-9FBB-E91624AECF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70904" y="1537529"/>
            <a:ext cx="993734" cy="499915"/>
          </a:xfrm>
          <a:prstGeom prst="rect">
            <a:avLst/>
          </a:prstGeom>
        </p:spPr>
      </p:pic>
      <p:pic>
        <p:nvPicPr>
          <p:cNvPr id="8" name="Picture 7" descr="&quot; &quot;">
            <a:extLst>
              <a:ext uri="{FF2B5EF4-FFF2-40B4-BE49-F238E27FC236}">
                <a16:creationId xmlns:a16="http://schemas.microsoft.com/office/drawing/2014/main" id="{EAD7E2C4-61C7-43A7-AA91-5EA7F9DA53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66801" y="4124656"/>
            <a:ext cx="993734" cy="499915"/>
          </a:xfrm>
          <a:prstGeom prst="rect">
            <a:avLst/>
          </a:prstGeom>
        </p:spPr>
      </p:pic>
      <p:pic>
        <p:nvPicPr>
          <p:cNvPr id="9" name="Picture 8" descr="&quot; &quot;">
            <a:extLst>
              <a:ext uri="{FF2B5EF4-FFF2-40B4-BE49-F238E27FC236}">
                <a16:creationId xmlns:a16="http://schemas.microsoft.com/office/drawing/2014/main" id="{7909447B-15D7-4EDA-BEFC-E40120321E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01417" y="6182974"/>
            <a:ext cx="993734" cy="499915"/>
          </a:xfrm>
          <a:prstGeom prst="rect">
            <a:avLst/>
          </a:prstGeom>
        </p:spPr>
      </p:pic>
      <p:pic>
        <p:nvPicPr>
          <p:cNvPr id="13" name="Picture 12" descr="Different pills lying on a flat surface with the medication containers in the background.">
            <a:extLst>
              <a:ext uri="{FF2B5EF4-FFF2-40B4-BE49-F238E27FC236}">
                <a16:creationId xmlns:a16="http://schemas.microsoft.com/office/drawing/2014/main" id="{B0E3F72F-D5DE-4375-A36E-07AB20B52418}"/>
              </a:ext>
              <a:ext uri="{C183D7F6-B498-43B3-948B-1728B52AA6E4}">
                <adec:decorative xmlns:adec="http://schemas.microsoft.com/office/drawing/2017/decorative" val="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306927" y="2410156"/>
            <a:ext cx="4148723" cy="3429000"/>
          </a:xfrm>
          <a:prstGeom prst="rect">
            <a:avLst/>
          </a:prstGeom>
        </p:spPr>
      </p:pic>
    </p:spTree>
    <p:extLst>
      <p:ext uri="{BB962C8B-B14F-4D97-AF65-F5344CB8AC3E}">
        <p14:creationId xmlns:p14="http://schemas.microsoft.com/office/powerpoint/2010/main" val="3356274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E3F3-9535-4B60-8B70-259F2E27527B}"/>
              </a:ext>
            </a:extLst>
          </p:cNvPr>
          <p:cNvSpPr>
            <a:spLocks noGrp="1"/>
          </p:cNvSpPr>
          <p:nvPr>
            <p:ph type="title"/>
          </p:nvPr>
        </p:nvSpPr>
        <p:spPr>
          <a:xfrm>
            <a:off x="6096000" y="496957"/>
            <a:ext cx="5257800" cy="755373"/>
          </a:xfrm>
        </p:spPr>
        <p:txBody>
          <a:bodyPr vert="horz" lIns="91440" tIns="45720" rIns="91440" bIns="45720" rtlCol="0" anchor="b">
            <a:normAutofit fontScale="90000"/>
          </a:bodyPr>
          <a:lstStyle/>
          <a:p>
            <a:r>
              <a:rPr lang="en-US"/>
              <a:t>Medications (part 14)​</a:t>
            </a:r>
          </a:p>
        </p:txBody>
      </p:sp>
      <p:sp>
        <p:nvSpPr>
          <p:cNvPr id="6" name="TextBox 5">
            <a:extLst>
              <a:ext uri="{FF2B5EF4-FFF2-40B4-BE49-F238E27FC236}">
                <a16:creationId xmlns:a16="http://schemas.microsoft.com/office/drawing/2014/main" id="{9E93DBAA-1618-41E9-AF2A-745816BF6A2A}"/>
              </a:ext>
            </a:extLst>
          </p:cNvPr>
          <p:cNvSpPr txBox="1"/>
          <p:nvPr/>
        </p:nvSpPr>
        <p:spPr>
          <a:xfrm>
            <a:off x="6096000" y="1338203"/>
            <a:ext cx="3424473" cy="3046988"/>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400"/>
              <a:t>Type in the name of the new medication that you would like to add.  </a:t>
            </a:r>
          </a:p>
          <a:p>
            <a:pPr marL="342900" indent="-342900">
              <a:buFont typeface="Arial" panose="020B0604020202020204" pitchFamily="34" charset="0"/>
              <a:buChar char="•"/>
            </a:pPr>
            <a:r>
              <a:rPr lang="en-US" sz="2400"/>
              <a:t>Choose the drug classification from the drop-down box and click “Save.”</a:t>
            </a:r>
          </a:p>
        </p:txBody>
      </p:sp>
      <p:pic>
        <p:nvPicPr>
          <p:cNvPr id="4" name="Picture 3" descr="A sample list of medication names in Infinite Campus.  List will vary for each school.">
            <a:extLst>
              <a:ext uri="{FF2B5EF4-FFF2-40B4-BE49-F238E27FC236}">
                <a16:creationId xmlns:a16="http://schemas.microsoft.com/office/drawing/2014/main" id="{7A5E6AEA-2DBC-486B-A0C0-DC5389C02594}"/>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96367" y="599628"/>
            <a:ext cx="4298053" cy="5169856"/>
          </a:xfrm>
          <a:prstGeom prst="rect">
            <a:avLst/>
          </a:prstGeom>
          <a:ln w="28575">
            <a:solidFill>
              <a:schemeClr val="tx1"/>
            </a:solidFill>
          </a:ln>
        </p:spPr>
      </p:pic>
      <p:pic>
        <p:nvPicPr>
          <p:cNvPr id="7" name="Picture 6" descr="&quot; &quot;">
            <a:extLst>
              <a:ext uri="{FF2B5EF4-FFF2-40B4-BE49-F238E27FC236}">
                <a16:creationId xmlns:a16="http://schemas.microsoft.com/office/drawing/2014/main" id="{99CCE487-DF65-49A1-91E6-15E6493482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36014" y="334429"/>
            <a:ext cx="365792" cy="530398"/>
          </a:xfrm>
          <a:prstGeom prst="rect">
            <a:avLst/>
          </a:prstGeom>
        </p:spPr>
      </p:pic>
      <p:pic>
        <p:nvPicPr>
          <p:cNvPr id="8" name="Picture 7" descr="&quot; &quot;">
            <a:extLst>
              <a:ext uri="{FF2B5EF4-FFF2-40B4-BE49-F238E27FC236}">
                <a16:creationId xmlns:a16="http://schemas.microsoft.com/office/drawing/2014/main" id="{F27097CD-EE88-41D0-9A15-743A964586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69485" y="4630221"/>
            <a:ext cx="993734" cy="506012"/>
          </a:xfrm>
          <a:prstGeom prst="rect">
            <a:avLst/>
          </a:prstGeom>
        </p:spPr>
      </p:pic>
    </p:spTree>
    <p:extLst>
      <p:ext uri="{BB962C8B-B14F-4D97-AF65-F5344CB8AC3E}">
        <p14:creationId xmlns:p14="http://schemas.microsoft.com/office/powerpoint/2010/main" val="2040602265"/>
      </p:ext>
    </p:extLst>
  </p:cSld>
  <p:clrMapOvr>
    <a:masterClrMapping/>
  </p:clrMapOvr>
  <p:extLst>
    <p:ext uri="{6950BFC3-D8DA-4A85-94F7-54DA5524770B}">
      <p188:commentRel xmlns="" xmlns:p188="http://schemas.microsoft.com/office/powerpoint/2018/8/main" r:id="rId5"/>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FAF2-E1EF-4686-93D4-089065FEEB3F}"/>
              </a:ext>
            </a:extLst>
          </p:cNvPr>
          <p:cNvSpPr>
            <a:spLocks noGrp="1"/>
          </p:cNvSpPr>
          <p:nvPr>
            <p:ph type="title"/>
          </p:nvPr>
        </p:nvSpPr>
        <p:spPr/>
        <p:txBody>
          <a:bodyPr/>
          <a:lstStyle/>
          <a:p>
            <a:r>
              <a:rPr lang="en-US"/>
              <a:t>Documenting Medications (part 1):</a:t>
            </a:r>
          </a:p>
        </p:txBody>
      </p:sp>
      <p:sp>
        <p:nvSpPr>
          <p:cNvPr id="3" name="Content Placeholder 2">
            <a:extLst>
              <a:ext uri="{FF2B5EF4-FFF2-40B4-BE49-F238E27FC236}">
                <a16:creationId xmlns:a16="http://schemas.microsoft.com/office/drawing/2014/main" id="{718F58D8-2BE1-4A83-9623-8D5311D66E82}"/>
              </a:ext>
            </a:extLst>
          </p:cNvPr>
          <p:cNvSpPr>
            <a:spLocks noGrp="1"/>
          </p:cNvSpPr>
          <p:nvPr>
            <p:ph idx="1"/>
          </p:nvPr>
        </p:nvSpPr>
        <p:spPr>
          <a:xfrm>
            <a:off x="838200" y="1597025"/>
            <a:ext cx="10515600" cy="4579938"/>
          </a:xfrm>
        </p:spPr>
        <p:txBody>
          <a:bodyPr vert="horz" lIns="91440" tIns="45720" rIns="91440" bIns="45720" rtlCol="0" anchor="t">
            <a:normAutofit/>
          </a:bodyPr>
          <a:lstStyle/>
          <a:p>
            <a:r>
              <a:rPr lang="en-US"/>
              <a:t>Now that the medication is entered and scheduled, how do I document it?  </a:t>
            </a:r>
          </a:p>
          <a:p>
            <a:r>
              <a:rPr lang="en-US"/>
              <a:t>There are three ways to accomplish this; all are very simple.</a:t>
            </a:r>
          </a:p>
          <a:p>
            <a:endParaRPr lang="en-US"/>
          </a:p>
        </p:txBody>
      </p:sp>
      <p:pic>
        <p:nvPicPr>
          <p:cNvPr id="5" name="Picture 4" descr="&quot; &quot;">
            <a:extLst>
              <a:ext uri="{FF2B5EF4-FFF2-40B4-BE49-F238E27FC236}">
                <a16:creationId xmlns:a16="http://schemas.microsoft.com/office/drawing/2014/main" id="{1E33EF06-4B5B-4B3B-9E41-A8B332902BDE}"/>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80567" y="3429000"/>
            <a:ext cx="2419350" cy="1885950"/>
          </a:xfrm>
          <a:prstGeom prst="rect">
            <a:avLst/>
          </a:prstGeom>
        </p:spPr>
      </p:pic>
    </p:spTree>
    <p:extLst>
      <p:ext uri="{BB962C8B-B14F-4D97-AF65-F5344CB8AC3E}">
        <p14:creationId xmlns:p14="http://schemas.microsoft.com/office/powerpoint/2010/main" val="78435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EC0A-0C8C-4418-A05B-FBB572854DE6}"/>
              </a:ext>
            </a:extLst>
          </p:cNvPr>
          <p:cNvSpPr>
            <a:spLocks noGrp="1"/>
          </p:cNvSpPr>
          <p:nvPr>
            <p:ph type="title"/>
          </p:nvPr>
        </p:nvSpPr>
        <p:spPr/>
        <p:txBody>
          <a:bodyPr/>
          <a:lstStyle/>
          <a:p>
            <a:r>
              <a:rPr lang="en-US"/>
              <a:t>What is Infinite Campus?</a:t>
            </a:r>
          </a:p>
        </p:txBody>
      </p:sp>
      <p:sp>
        <p:nvSpPr>
          <p:cNvPr id="3" name="Content Placeholder 2">
            <a:extLst>
              <a:ext uri="{FF2B5EF4-FFF2-40B4-BE49-F238E27FC236}">
                <a16:creationId xmlns:a16="http://schemas.microsoft.com/office/drawing/2014/main" id="{7B8DE30A-8DCA-49AF-AB5C-275EB128564F}"/>
              </a:ext>
            </a:extLst>
          </p:cNvPr>
          <p:cNvSpPr>
            <a:spLocks noGrp="1"/>
          </p:cNvSpPr>
          <p:nvPr>
            <p:ph idx="1"/>
          </p:nvPr>
        </p:nvSpPr>
        <p:spPr>
          <a:xfrm>
            <a:off x="838200" y="1420009"/>
            <a:ext cx="10515600" cy="4460843"/>
          </a:xfrm>
        </p:spPr>
        <p:txBody>
          <a:bodyPr vert="horz" lIns="91440" tIns="45720" rIns="91440" bIns="45720" rtlCol="0" anchor="t">
            <a:normAutofit fontScale="92500" lnSpcReduction="20000"/>
          </a:bodyPr>
          <a:lstStyle/>
          <a:p>
            <a:r>
              <a:rPr lang="en-US"/>
              <a:t>The Kentucky Department of Education uses a national web-based software called Infinite Campus to manage student records in all school districts across the state</a:t>
            </a:r>
          </a:p>
          <a:p>
            <a:r>
              <a:rPr lang="en-US"/>
              <a:t>This single database houses all the records for a district including, but not limited to, health, enrollment, food service/meal balances and messaging students and parents</a:t>
            </a:r>
          </a:p>
          <a:p>
            <a:r>
              <a:rPr lang="en-US"/>
              <a:t>Families are encouraged to keep their household information up-to-date with the school office</a:t>
            </a:r>
          </a:p>
          <a:p>
            <a:r>
              <a:rPr lang="en-US"/>
              <a:t>The Campus Portal gives families access to students' attendance records, grades, class assignments and more. (Mozilla Firefox and Google Chrome are the recommended browsers.) </a:t>
            </a:r>
          </a:p>
          <a:p>
            <a:pPr marL="0" indent="0">
              <a:buNone/>
            </a:pPr>
            <a:r>
              <a:rPr lang="en-US"/>
              <a:t>Note: Questions about a student's grades or attendance should be directed to the teachers or the school</a:t>
            </a:r>
          </a:p>
        </p:txBody>
      </p:sp>
    </p:spTree>
    <p:extLst>
      <p:ext uri="{BB962C8B-B14F-4D97-AF65-F5344CB8AC3E}">
        <p14:creationId xmlns:p14="http://schemas.microsoft.com/office/powerpoint/2010/main" val="1086113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12A53-1576-4D67-947A-6C4A48FD4F94}"/>
              </a:ext>
            </a:extLst>
          </p:cNvPr>
          <p:cNvSpPr>
            <a:spLocks noGrp="1"/>
          </p:cNvSpPr>
          <p:nvPr>
            <p:ph type="title"/>
          </p:nvPr>
        </p:nvSpPr>
        <p:spPr>
          <a:xfrm>
            <a:off x="748401" y="-248715"/>
            <a:ext cx="4340087" cy="1642758"/>
          </a:xfrm>
        </p:spPr>
        <p:txBody>
          <a:bodyPr vert="horz" lIns="91440" tIns="45720" rIns="91440" bIns="45720" rtlCol="0" anchor="b">
            <a:normAutofit/>
          </a:bodyPr>
          <a:lstStyle/>
          <a:p>
            <a:r>
              <a:rPr lang="en-US" sz="3600"/>
              <a:t>Documenting Medications: (part 2)</a:t>
            </a:r>
          </a:p>
        </p:txBody>
      </p:sp>
      <p:sp>
        <p:nvSpPr>
          <p:cNvPr id="7" name="TextBox 6" descr="Screenshot of a new health office visit box and Add Medication Dose screen.">
            <a:extLst>
              <a:ext uri="{FF2B5EF4-FFF2-40B4-BE49-F238E27FC236}">
                <a16:creationId xmlns:a16="http://schemas.microsoft.com/office/drawing/2014/main" id="{DEE32FAA-EB82-4ADF-9D99-3A182F347F48}"/>
              </a:ext>
            </a:extLst>
          </p:cNvPr>
          <p:cNvSpPr txBox="1"/>
          <p:nvPr/>
        </p:nvSpPr>
        <p:spPr>
          <a:xfrm>
            <a:off x="748401" y="4504676"/>
            <a:ext cx="4224975" cy="1200329"/>
          </a:xfrm>
          <a:prstGeom prst="rect">
            <a:avLst/>
          </a:prstGeom>
          <a:noFill/>
        </p:spPr>
        <p:txBody>
          <a:bodyPr wrap="square">
            <a:spAutoFit/>
          </a:bodyPr>
          <a:lstStyle/>
          <a:p>
            <a:r>
              <a:rPr lang="en-US" b="1"/>
              <a:t>Option 1: </a:t>
            </a:r>
          </a:p>
          <a:p>
            <a:endParaRPr lang="en-US"/>
          </a:p>
          <a:p>
            <a:r>
              <a:rPr lang="en-US"/>
              <a:t>Open a new health office visit box and click Add Medication Dose.</a:t>
            </a:r>
          </a:p>
        </p:txBody>
      </p:sp>
      <p:sp>
        <p:nvSpPr>
          <p:cNvPr id="9" name="TextBox 8" descr="A screenshot of the drop-down box that appears.">
            <a:extLst>
              <a:ext uri="{FF2B5EF4-FFF2-40B4-BE49-F238E27FC236}">
                <a16:creationId xmlns:a16="http://schemas.microsoft.com/office/drawing/2014/main" id="{05864E99-BBDC-4FD0-A378-2163E9451959}"/>
              </a:ext>
            </a:extLst>
          </p:cNvPr>
          <p:cNvSpPr txBox="1"/>
          <p:nvPr/>
        </p:nvSpPr>
        <p:spPr>
          <a:xfrm>
            <a:off x="7014844" y="3353502"/>
            <a:ext cx="4017501" cy="2308324"/>
          </a:xfrm>
          <a:prstGeom prst="rect">
            <a:avLst/>
          </a:prstGeom>
          <a:noFill/>
        </p:spPr>
        <p:txBody>
          <a:bodyPr wrap="square" lIns="91440" tIns="45720" rIns="91440" bIns="45720" anchor="t">
            <a:spAutoFit/>
          </a:bodyPr>
          <a:lstStyle/>
          <a:p>
            <a:r>
              <a:rPr lang="en-US"/>
              <a:t>A drop-down box should appear, click on the drop-down box and click on the medication name. The form, strength and amount per dose should appear. Complete the health office visit record as usual and save.  </a:t>
            </a:r>
          </a:p>
          <a:p>
            <a:endParaRPr lang="en-US"/>
          </a:p>
          <a:p>
            <a:r>
              <a:rPr lang="en-US"/>
              <a:t>Your medication has been documented!</a:t>
            </a:r>
          </a:p>
        </p:txBody>
      </p:sp>
      <p:pic>
        <p:nvPicPr>
          <p:cNvPr id="4" name="Picture 3" descr="Screenshot of health office visit box with red arrow pointing to add medication dose box. ">
            <a:extLst>
              <a:ext uri="{FF2B5EF4-FFF2-40B4-BE49-F238E27FC236}">
                <a16:creationId xmlns:a16="http://schemas.microsoft.com/office/drawing/2014/main" id="{AF3BEA77-1B2B-4E22-A3D9-AAD794C1D531}"/>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48401" y="1394043"/>
            <a:ext cx="4806256" cy="3110633"/>
          </a:xfrm>
          <a:prstGeom prst="rect">
            <a:avLst/>
          </a:prstGeom>
        </p:spPr>
      </p:pic>
      <p:pic>
        <p:nvPicPr>
          <p:cNvPr id="5" name="Picture 4" descr="example of health office visit box in Infinite Campus, with arrow pointing to record complete box as well as drop down box for medication doses.">
            <a:extLst>
              <a:ext uri="{FF2B5EF4-FFF2-40B4-BE49-F238E27FC236}">
                <a16:creationId xmlns:a16="http://schemas.microsoft.com/office/drawing/2014/main" id="{C65E1723-FDB7-434A-8C0A-5E4FA2DAA95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014844" y="226431"/>
            <a:ext cx="4707104" cy="2786113"/>
          </a:xfrm>
          <a:prstGeom prst="rect">
            <a:avLst/>
          </a:prstGeom>
        </p:spPr>
      </p:pic>
      <p:pic>
        <p:nvPicPr>
          <p:cNvPr id="10" name="Picture 9" descr="&quot; &quot;">
            <a:extLst>
              <a:ext uri="{FF2B5EF4-FFF2-40B4-BE49-F238E27FC236}">
                <a16:creationId xmlns:a16="http://schemas.microsoft.com/office/drawing/2014/main" id="{2D4F26BC-3EBB-45B2-9233-F5DBDF0B7C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22746" y="1546173"/>
            <a:ext cx="445047" cy="432854"/>
          </a:xfrm>
          <a:prstGeom prst="rect">
            <a:avLst/>
          </a:prstGeom>
        </p:spPr>
      </p:pic>
      <p:pic>
        <p:nvPicPr>
          <p:cNvPr id="11" name="Picture 10" descr="&quot; &quot;">
            <a:extLst>
              <a:ext uri="{FF2B5EF4-FFF2-40B4-BE49-F238E27FC236}">
                <a16:creationId xmlns:a16="http://schemas.microsoft.com/office/drawing/2014/main" id="{B7BCAC3A-E0E5-425D-8FA1-B9085FADDB4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472925" y="541315"/>
            <a:ext cx="829128" cy="584984"/>
          </a:xfrm>
          <a:prstGeom prst="rect">
            <a:avLst/>
          </a:prstGeom>
        </p:spPr>
      </p:pic>
      <p:pic>
        <p:nvPicPr>
          <p:cNvPr id="12" name="Picture 11" descr="&quot; &quot;">
            <a:extLst>
              <a:ext uri="{FF2B5EF4-FFF2-40B4-BE49-F238E27FC236}">
                <a16:creationId xmlns:a16="http://schemas.microsoft.com/office/drawing/2014/main" id="{26113E4F-3A00-4C7C-A598-124778ECC61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65884" y="324517"/>
            <a:ext cx="810838" cy="134124"/>
          </a:xfrm>
          <a:prstGeom prst="rect">
            <a:avLst/>
          </a:prstGeom>
        </p:spPr>
      </p:pic>
    </p:spTree>
    <p:extLst>
      <p:ext uri="{BB962C8B-B14F-4D97-AF65-F5344CB8AC3E}">
        <p14:creationId xmlns:p14="http://schemas.microsoft.com/office/powerpoint/2010/main" val="589890100"/>
      </p:ext>
    </p:extLst>
  </p:cSld>
  <p:clrMapOvr>
    <a:masterClrMapping/>
  </p:clrMapOvr>
  <p:extLst>
    <p:ext uri="{6950BFC3-D8DA-4A85-94F7-54DA5524770B}">
      <p188:commentRel xmlns="" xmlns:p188="http://schemas.microsoft.com/office/powerpoint/2018/8/main" r:id="rId7"/>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028C-6ECA-423E-9597-8B71B5D3EEA1}"/>
              </a:ext>
            </a:extLst>
          </p:cNvPr>
          <p:cNvSpPr>
            <a:spLocks noGrp="1"/>
          </p:cNvSpPr>
          <p:nvPr>
            <p:ph type="title"/>
          </p:nvPr>
        </p:nvSpPr>
        <p:spPr>
          <a:xfrm>
            <a:off x="301487" y="-183651"/>
            <a:ext cx="10515600" cy="1325563"/>
          </a:xfrm>
        </p:spPr>
        <p:txBody>
          <a:bodyPr vert="horz" lIns="91440" tIns="45720" rIns="91440" bIns="45720" rtlCol="0" anchor="b">
            <a:normAutofit/>
          </a:bodyPr>
          <a:lstStyle/>
          <a:p>
            <a:r>
              <a:rPr lang="en-US"/>
              <a:t>Documenting Medications: (part 3)</a:t>
            </a:r>
          </a:p>
        </p:txBody>
      </p:sp>
      <p:sp>
        <p:nvSpPr>
          <p:cNvPr id="6" name="TextBox 5">
            <a:extLst>
              <a:ext uri="{FF2B5EF4-FFF2-40B4-BE49-F238E27FC236}">
                <a16:creationId xmlns:a16="http://schemas.microsoft.com/office/drawing/2014/main" id="{240D6AF6-AF03-463E-9349-D5BD1F9BCC36}"/>
              </a:ext>
            </a:extLst>
          </p:cNvPr>
          <p:cNvSpPr txBox="1"/>
          <p:nvPr/>
        </p:nvSpPr>
        <p:spPr>
          <a:xfrm>
            <a:off x="8417460" y="1582340"/>
            <a:ext cx="2582500" cy="3970318"/>
          </a:xfrm>
          <a:prstGeom prst="rect">
            <a:avLst/>
          </a:prstGeom>
          <a:noFill/>
        </p:spPr>
        <p:txBody>
          <a:bodyPr wrap="square">
            <a:spAutoFit/>
          </a:bodyPr>
          <a:lstStyle/>
          <a:p>
            <a:r>
              <a:rPr lang="en-US" b="1"/>
              <a:t>Option 2:</a:t>
            </a:r>
          </a:p>
          <a:p>
            <a:endParaRPr lang="en-US"/>
          </a:p>
          <a:p>
            <a:pPr marL="285750" indent="-285750">
              <a:buFont typeface="Arial" panose="020B0604020202020204" pitchFamily="34" charset="0"/>
              <a:buChar char="•"/>
            </a:pPr>
            <a:r>
              <a:rPr lang="en-US"/>
              <a:t>Pull up the student and go to the health office visits tab, all the scheduled visits are listed.  </a:t>
            </a:r>
          </a:p>
          <a:p>
            <a:pPr marL="285750" indent="-285750">
              <a:buFont typeface="Arial" panose="020B0604020202020204" pitchFamily="34" charset="0"/>
              <a:buChar char="•"/>
            </a:pPr>
            <a:r>
              <a:rPr lang="en-US"/>
              <a:t>Choose the visit you would like to document and double click on it.</a:t>
            </a:r>
          </a:p>
          <a:p>
            <a:pPr marL="285750" indent="-285750">
              <a:buFont typeface="Arial" panose="020B0604020202020204" pitchFamily="34" charset="0"/>
              <a:buChar char="•"/>
            </a:pPr>
            <a:r>
              <a:rPr lang="en-US"/>
              <a:t>The most recent health office visit will be listed at the top. </a:t>
            </a:r>
          </a:p>
        </p:txBody>
      </p:sp>
      <p:pic>
        <p:nvPicPr>
          <p:cNvPr id="4" name="Content Placeholder 3" descr="Screenshot of health office visits tab with list of scheduled health office visits for an individual student. ">
            <a:extLst>
              <a:ext uri="{FF2B5EF4-FFF2-40B4-BE49-F238E27FC236}">
                <a16:creationId xmlns:a16="http://schemas.microsoft.com/office/drawing/2014/main" id="{8AD8A2A4-B727-47FF-8A47-615CDC75B3A8}"/>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181050" y="1582340"/>
            <a:ext cx="8236410" cy="3529890"/>
          </a:xfrm>
          <a:prstGeom prst="rect">
            <a:avLst/>
          </a:prstGeom>
        </p:spPr>
      </p:pic>
    </p:spTree>
    <p:extLst>
      <p:ext uri="{BB962C8B-B14F-4D97-AF65-F5344CB8AC3E}">
        <p14:creationId xmlns:p14="http://schemas.microsoft.com/office/powerpoint/2010/main" val="3704735453"/>
      </p:ext>
    </p:extLst>
  </p:cSld>
  <p:clrMapOvr>
    <a:masterClrMapping/>
  </p:clrMapOvr>
  <p:extLst>
    <p:ext uri="{6950BFC3-D8DA-4A85-94F7-54DA5524770B}">
      <p188:commentRel xmlns=""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68F8-8590-4E99-B019-9DA46B378F91}"/>
              </a:ext>
            </a:extLst>
          </p:cNvPr>
          <p:cNvSpPr>
            <a:spLocks noGrp="1"/>
          </p:cNvSpPr>
          <p:nvPr>
            <p:ph type="title"/>
          </p:nvPr>
        </p:nvSpPr>
        <p:spPr>
          <a:xfrm>
            <a:off x="8397450" y="-379516"/>
            <a:ext cx="3617845" cy="2587833"/>
          </a:xfrm>
        </p:spPr>
        <p:txBody>
          <a:bodyPr vert="horz" lIns="91440" tIns="45720" rIns="91440" bIns="45720" rtlCol="0" anchor="b">
            <a:normAutofit/>
          </a:bodyPr>
          <a:lstStyle/>
          <a:p>
            <a:r>
              <a:rPr lang="en-US" sz="3600"/>
              <a:t>Documenting Medications: (part 4)</a:t>
            </a:r>
          </a:p>
        </p:txBody>
      </p:sp>
      <p:sp>
        <p:nvSpPr>
          <p:cNvPr id="12" name="TextBox 11">
            <a:extLst>
              <a:ext uri="{FF2B5EF4-FFF2-40B4-BE49-F238E27FC236}">
                <a16:creationId xmlns:a16="http://schemas.microsoft.com/office/drawing/2014/main" id="{868B4D16-5F80-477F-939D-0C07F8C804D0}"/>
              </a:ext>
            </a:extLst>
          </p:cNvPr>
          <p:cNvSpPr txBox="1"/>
          <p:nvPr/>
        </p:nvSpPr>
        <p:spPr>
          <a:xfrm>
            <a:off x="8397450" y="2345991"/>
            <a:ext cx="2199115" cy="2677656"/>
          </a:xfrm>
          <a:prstGeom prst="rect">
            <a:avLst/>
          </a:prstGeom>
          <a:noFill/>
        </p:spPr>
        <p:txBody>
          <a:bodyPr wrap="square">
            <a:spAutoFit/>
          </a:bodyPr>
          <a:lstStyle/>
          <a:p>
            <a:r>
              <a:rPr lang="en-US" sz="2400"/>
              <a:t>The health office visit box will open, complete the documentation and click the save button. </a:t>
            </a:r>
          </a:p>
        </p:txBody>
      </p:sp>
      <p:pic>
        <p:nvPicPr>
          <p:cNvPr id="4" name="Picture 3" descr="Screenshot of sample health office visit with red circles around areas that need to be completed.  &#10;Date:&#10;Time:&#10;Recorded by:&#10;Referred by&#10;Discharge Type &#10;Appointment&#10;Add medication dose&#10;Add discharge&#10;Medication Doses&#10;Save">
            <a:extLst>
              <a:ext uri="{FF2B5EF4-FFF2-40B4-BE49-F238E27FC236}">
                <a16:creationId xmlns:a16="http://schemas.microsoft.com/office/drawing/2014/main" id="{304D4CBD-7BCC-4303-A7D0-4DB4EA64D1D2}"/>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20528" y="395977"/>
            <a:ext cx="6876884" cy="6066046"/>
          </a:xfrm>
          <a:prstGeom prst="rect">
            <a:avLst/>
          </a:prstGeom>
        </p:spPr>
      </p:pic>
      <p:pic>
        <p:nvPicPr>
          <p:cNvPr id="6" name="Picture 5" descr="&quot; &quot;">
            <a:extLst>
              <a:ext uri="{FF2B5EF4-FFF2-40B4-BE49-F238E27FC236}">
                <a16:creationId xmlns:a16="http://schemas.microsoft.com/office/drawing/2014/main" id="{3D8B474E-1DAE-44B5-A41E-DBEBC7CD9A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0528" y="3453229"/>
            <a:ext cx="3359187" cy="1896020"/>
          </a:xfrm>
          <a:prstGeom prst="rect">
            <a:avLst/>
          </a:prstGeom>
        </p:spPr>
      </p:pic>
      <p:pic>
        <p:nvPicPr>
          <p:cNvPr id="7" name="Picture 6" descr="&quot; &quot;">
            <a:extLst>
              <a:ext uri="{FF2B5EF4-FFF2-40B4-BE49-F238E27FC236}">
                <a16:creationId xmlns:a16="http://schemas.microsoft.com/office/drawing/2014/main" id="{113CBBE1-013A-47CD-BAB4-DAEAEF8D2D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58970" y="4023254"/>
            <a:ext cx="1981372" cy="377985"/>
          </a:xfrm>
          <a:prstGeom prst="rect">
            <a:avLst/>
          </a:prstGeom>
        </p:spPr>
      </p:pic>
      <p:pic>
        <p:nvPicPr>
          <p:cNvPr id="8" name="Picture 7" descr="&quot; &quot;">
            <a:extLst>
              <a:ext uri="{FF2B5EF4-FFF2-40B4-BE49-F238E27FC236}">
                <a16:creationId xmlns:a16="http://schemas.microsoft.com/office/drawing/2014/main" id="{A0B7872E-F4AB-4671-8744-099E7733ACF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972370" y="3511068"/>
            <a:ext cx="938865" cy="347502"/>
          </a:xfrm>
          <a:prstGeom prst="rect">
            <a:avLst/>
          </a:prstGeom>
        </p:spPr>
      </p:pic>
      <p:pic>
        <p:nvPicPr>
          <p:cNvPr id="9" name="Picture 8" descr="&quot; &quot;">
            <a:extLst>
              <a:ext uri="{FF2B5EF4-FFF2-40B4-BE49-F238E27FC236}">
                <a16:creationId xmlns:a16="http://schemas.microsoft.com/office/drawing/2014/main" id="{FC354C45-20E8-4FDF-AFB7-3CEE558ED46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75362" y="3511068"/>
            <a:ext cx="938865" cy="347502"/>
          </a:xfrm>
          <a:prstGeom prst="rect">
            <a:avLst/>
          </a:prstGeom>
        </p:spPr>
      </p:pic>
      <p:pic>
        <p:nvPicPr>
          <p:cNvPr id="10" name="Picture 9" descr="&quot; &quot;">
            <a:extLst>
              <a:ext uri="{FF2B5EF4-FFF2-40B4-BE49-F238E27FC236}">
                <a16:creationId xmlns:a16="http://schemas.microsoft.com/office/drawing/2014/main" id="{DBD1751B-E50A-479E-9497-EA7E338BF6A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20528" y="395977"/>
            <a:ext cx="725487" cy="420660"/>
          </a:xfrm>
          <a:prstGeom prst="rect">
            <a:avLst/>
          </a:prstGeom>
        </p:spPr>
      </p:pic>
    </p:spTree>
    <p:extLst>
      <p:ext uri="{BB962C8B-B14F-4D97-AF65-F5344CB8AC3E}">
        <p14:creationId xmlns:p14="http://schemas.microsoft.com/office/powerpoint/2010/main" val="3166955177"/>
      </p:ext>
    </p:extLst>
  </p:cSld>
  <p:clrMapOvr>
    <a:masterClrMapping/>
  </p:clrMapOvr>
  <p:extLst>
    <p:ext uri="{6950BFC3-D8DA-4A85-94F7-54DA5524770B}">
      <p188:commentRel xmlns="" xmlns:p188="http://schemas.microsoft.com/office/powerpoint/2018/8/main" r:id="rId7"/>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C4EE-7D02-4891-B289-30745CDD726D}"/>
              </a:ext>
            </a:extLst>
          </p:cNvPr>
          <p:cNvSpPr>
            <a:spLocks noGrp="1"/>
          </p:cNvSpPr>
          <p:nvPr>
            <p:ph type="title"/>
          </p:nvPr>
        </p:nvSpPr>
        <p:spPr>
          <a:xfrm>
            <a:off x="5383159" y="22038"/>
            <a:ext cx="6894379" cy="1325563"/>
          </a:xfrm>
        </p:spPr>
        <p:txBody>
          <a:bodyPr vert="horz" lIns="91440" tIns="45720" rIns="91440" bIns="45720" rtlCol="0" anchor="b">
            <a:normAutofit/>
          </a:bodyPr>
          <a:lstStyle/>
          <a:p>
            <a:r>
              <a:rPr lang="en-US" sz="4000"/>
              <a:t>Documenting Medications: (part 5)</a:t>
            </a:r>
          </a:p>
        </p:txBody>
      </p:sp>
      <p:sp>
        <p:nvSpPr>
          <p:cNvPr id="6" name="TextBox 5">
            <a:extLst>
              <a:ext uri="{FF2B5EF4-FFF2-40B4-BE49-F238E27FC236}">
                <a16:creationId xmlns:a16="http://schemas.microsoft.com/office/drawing/2014/main" id="{6A95A9FD-EE92-4271-ADA7-C26B3ACF0ADE}"/>
              </a:ext>
            </a:extLst>
          </p:cNvPr>
          <p:cNvSpPr txBox="1"/>
          <p:nvPr/>
        </p:nvSpPr>
        <p:spPr>
          <a:xfrm>
            <a:off x="5338261" y="1355415"/>
            <a:ext cx="2267909" cy="4154984"/>
          </a:xfrm>
          <a:prstGeom prst="rect">
            <a:avLst/>
          </a:prstGeom>
          <a:noFill/>
        </p:spPr>
        <p:txBody>
          <a:bodyPr wrap="square" lIns="91440" tIns="45720" rIns="91440" bIns="45720" anchor="t">
            <a:spAutoFit/>
          </a:bodyPr>
          <a:lstStyle/>
          <a:p>
            <a:r>
              <a:rPr lang="en-US" sz="2400" b="1"/>
              <a:t>Option 3:</a:t>
            </a:r>
          </a:p>
          <a:p>
            <a:endParaRPr lang="en-US" sz="2400"/>
          </a:p>
          <a:p>
            <a:r>
              <a:rPr lang="en-US" sz="2400"/>
              <a:t>Use the Health Office Calendar. </a:t>
            </a:r>
          </a:p>
          <a:p>
            <a:endParaRPr lang="en-US" sz="2400"/>
          </a:p>
          <a:p>
            <a:r>
              <a:rPr lang="en-US" sz="2400"/>
              <a:t>Go to the index tab, then go to the second health tab Health Office Calendar.</a:t>
            </a:r>
          </a:p>
        </p:txBody>
      </p:sp>
      <p:pic>
        <p:nvPicPr>
          <p:cNvPr id="4" name="Picture 3" descr="Screenshot of index tab in IC, with health, health office calendar highlighted.">
            <a:extLst>
              <a:ext uri="{FF2B5EF4-FFF2-40B4-BE49-F238E27FC236}">
                <a16:creationId xmlns:a16="http://schemas.microsoft.com/office/drawing/2014/main" id="{9BD1AB8D-0E98-4DB8-882C-943F73070081}"/>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321846" y="308947"/>
            <a:ext cx="2267909" cy="5968501"/>
          </a:xfrm>
          <a:prstGeom prst="rect">
            <a:avLst/>
          </a:prstGeom>
          <a:ln w="19050">
            <a:solidFill>
              <a:schemeClr val="tx1"/>
            </a:solidFill>
          </a:ln>
        </p:spPr>
      </p:pic>
      <p:pic>
        <p:nvPicPr>
          <p:cNvPr id="7" name="Picture 6" descr="&quot; &quot;">
            <a:extLst>
              <a:ext uri="{FF2B5EF4-FFF2-40B4-BE49-F238E27FC236}">
                <a16:creationId xmlns:a16="http://schemas.microsoft.com/office/drawing/2014/main" id="{CCB59BB3-500F-4D21-98C8-A2D7FAE66D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0349" y="1355162"/>
            <a:ext cx="2095500" cy="2181225"/>
          </a:xfrm>
          <a:prstGeom prst="rect">
            <a:avLst/>
          </a:prstGeom>
        </p:spPr>
      </p:pic>
    </p:spTree>
    <p:extLst>
      <p:ext uri="{BB962C8B-B14F-4D97-AF65-F5344CB8AC3E}">
        <p14:creationId xmlns:p14="http://schemas.microsoft.com/office/powerpoint/2010/main" val="1990216692"/>
      </p:ext>
    </p:extLst>
  </p:cSld>
  <p:clrMapOvr>
    <a:masterClrMapping/>
  </p:clrMapOvr>
  <p:extLst>
    <p:ext uri="{6950BFC3-D8DA-4A85-94F7-54DA5524770B}">
      <p188:commentRel xmlns="" xmlns:p188="http://schemas.microsoft.com/office/powerpoint/2018/8/main" r:id="rId4"/>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F5F41-BDEB-431E-B697-7731CCFB1176}"/>
              </a:ext>
            </a:extLst>
          </p:cNvPr>
          <p:cNvSpPr>
            <a:spLocks noGrp="1"/>
          </p:cNvSpPr>
          <p:nvPr>
            <p:ph type="title"/>
          </p:nvPr>
        </p:nvSpPr>
        <p:spPr>
          <a:xfrm>
            <a:off x="7820606" y="317381"/>
            <a:ext cx="5034280" cy="1325563"/>
          </a:xfrm>
        </p:spPr>
        <p:txBody>
          <a:bodyPr vert="horz" lIns="91440" tIns="45720" rIns="91440" bIns="45720" rtlCol="0" anchor="b">
            <a:normAutofit/>
          </a:bodyPr>
          <a:lstStyle/>
          <a:p>
            <a:r>
              <a:rPr lang="en-US" sz="3600"/>
              <a:t>Documenting Medications: (part 6)</a:t>
            </a:r>
          </a:p>
        </p:txBody>
      </p:sp>
      <p:sp>
        <p:nvSpPr>
          <p:cNvPr id="8" name="TextBox 7">
            <a:extLst>
              <a:ext uri="{FF2B5EF4-FFF2-40B4-BE49-F238E27FC236}">
                <a16:creationId xmlns:a16="http://schemas.microsoft.com/office/drawing/2014/main" id="{79119C81-D0DE-4B9D-B090-18F55EF801C0}"/>
              </a:ext>
            </a:extLst>
          </p:cNvPr>
          <p:cNvSpPr txBox="1"/>
          <p:nvPr/>
        </p:nvSpPr>
        <p:spPr>
          <a:xfrm>
            <a:off x="7820606" y="1639968"/>
            <a:ext cx="3677434" cy="3970318"/>
          </a:xfrm>
          <a:prstGeom prst="rect">
            <a:avLst/>
          </a:prstGeom>
          <a:noFill/>
          <a:ln w="19050">
            <a:noFill/>
          </a:ln>
        </p:spPr>
        <p:txBody>
          <a:bodyPr wrap="square" lIns="91440" tIns="45720" rIns="91440" bIns="45720" anchor="t">
            <a:spAutoFit/>
          </a:bodyPr>
          <a:lstStyle/>
          <a:p>
            <a:pPr marL="285750" indent="-285750">
              <a:buFont typeface="Arial" panose="020B0604020202020204" pitchFamily="34" charset="0"/>
              <a:buChar char="•"/>
            </a:pPr>
            <a:r>
              <a:rPr lang="en-US"/>
              <a:t>In the Health Office Visits Calendar, in the first column, named Scheduled, all students who have scheduled health office visits are listed.  </a:t>
            </a:r>
          </a:p>
          <a:p>
            <a:pPr marL="285750" indent="-285750">
              <a:buFont typeface="Arial" panose="020B0604020202020204" pitchFamily="34" charset="0"/>
              <a:buChar char="•"/>
            </a:pPr>
            <a:r>
              <a:rPr lang="en-US"/>
              <a:t>Choose the student you need and double click on the name.  </a:t>
            </a:r>
          </a:p>
          <a:p>
            <a:pPr marL="285750" indent="-285750">
              <a:buFont typeface="Arial" panose="020B0604020202020204" pitchFamily="34" charset="0"/>
              <a:buChar char="•"/>
            </a:pPr>
            <a:r>
              <a:rPr lang="en-US"/>
              <a:t>The correct health office visit will open, and you can finish your documentation. </a:t>
            </a:r>
          </a:p>
          <a:p>
            <a:pPr marL="285750" indent="-285750">
              <a:buFont typeface="Arial" panose="020B0604020202020204" pitchFamily="34" charset="0"/>
              <a:buChar char="•"/>
            </a:pPr>
            <a:r>
              <a:rPr lang="en-US"/>
              <a:t>Once you click save, the student’s name will move from the first column, Scheduled, to the last column listed Complete. </a:t>
            </a:r>
          </a:p>
        </p:txBody>
      </p:sp>
      <p:pic>
        <p:nvPicPr>
          <p:cNvPr id="4" name="Picture 3" descr="screenshot of health office visits calendar">
            <a:extLst>
              <a:ext uri="{FF2B5EF4-FFF2-40B4-BE49-F238E27FC236}">
                <a16:creationId xmlns:a16="http://schemas.microsoft.com/office/drawing/2014/main" id="{70CDFD40-94F4-4E89-887E-3EBBA871EC5B}"/>
              </a:ext>
            </a:extLst>
          </p:cNvPr>
          <p:cNvPicPr>
            <a:picLocks noChangeAspect="1"/>
          </p:cNvPicPr>
          <p:nvPr/>
        </p:nvPicPr>
        <p:blipFill>
          <a:blip r:embed="rId2"/>
          <a:stretch>
            <a:fillRect/>
          </a:stretch>
        </p:blipFill>
        <p:spPr>
          <a:xfrm>
            <a:off x="541560" y="376520"/>
            <a:ext cx="6822015" cy="5809992"/>
          </a:xfrm>
          <a:prstGeom prst="rect">
            <a:avLst/>
          </a:prstGeom>
        </p:spPr>
      </p:pic>
      <p:pic>
        <p:nvPicPr>
          <p:cNvPr id="5" name="Picture 4" descr="&quot; &quot;">
            <a:extLst>
              <a:ext uri="{FF2B5EF4-FFF2-40B4-BE49-F238E27FC236}">
                <a16:creationId xmlns:a16="http://schemas.microsoft.com/office/drawing/2014/main" id="{14163432-7249-4074-94A2-8BA2F6D14C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36611" y="3034809"/>
            <a:ext cx="1383912" cy="195089"/>
          </a:xfrm>
          <a:prstGeom prst="rect">
            <a:avLst/>
          </a:prstGeom>
        </p:spPr>
      </p:pic>
      <p:pic>
        <p:nvPicPr>
          <p:cNvPr id="6" name="Picture 5" descr="&quot; &quot;">
            <a:extLst>
              <a:ext uri="{FF2B5EF4-FFF2-40B4-BE49-F238E27FC236}">
                <a16:creationId xmlns:a16="http://schemas.microsoft.com/office/drawing/2014/main" id="{51768CD9-A28C-422F-B82F-46BD933839A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37478" y="2271635"/>
            <a:ext cx="1054699" cy="249958"/>
          </a:xfrm>
          <a:prstGeom prst="rect">
            <a:avLst/>
          </a:prstGeom>
        </p:spPr>
      </p:pic>
      <p:pic>
        <p:nvPicPr>
          <p:cNvPr id="10" name="Picture 9" descr="&quot; &quot;">
            <a:extLst>
              <a:ext uri="{FF2B5EF4-FFF2-40B4-BE49-F238E27FC236}">
                <a16:creationId xmlns:a16="http://schemas.microsoft.com/office/drawing/2014/main" id="{AA8A1347-425D-4700-A277-D86B15EC0A0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8376245">
            <a:off x="1279257" y="2383599"/>
            <a:ext cx="993734" cy="506012"/>
          </a:xfrm>
          <a:prstGeom prst="rect">
            <a:avLst/>
          </a:prstGeom>
        </p:spPr>
      </p:pic>
    </p:spTree>
    <p:extLst>
      <p:ext uri="{BB962C8B-B14F-4D97-AF65-F5344CB8AC3E}">
        <p14:creationId xmlns:p14="http://schemas.microsoft.com/office/powerpoint/2010/main" val="3196067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D1775-7083-4457-828C-5279B71482C9}"/>
              </a:ext>
            </a:extLst>
          </p:cNvPr>
          <p:cNvSpPr>
            <a:spLocks noGrp="1"/>
          </p:cNvSpPr>
          <p:nvPr>
            <p:ph type="title"/>
          </p:nvPr>
        </p:nvSpPr>
        <p:spPr/>
        <p:txBody>
          <a:bodyPr/>
          <a:lstStyle/>
          <a:p>
            <a:r>
              <a:rPr lang="en-US"/>
              <a:t>Health Office Visits (HOV):</a:t>
            </a:r>
          </a:p>
        </p:txBody>
      </p:sp>
      <p:sp>
        <p:nvSpPr>
          <p:cNvPr id="6" name="TextBox 5">
            <a:extLst>
              <a:ext uri="{FF2B5EF4-FFF2-40B4-BE49-F238E27FC236}">
                <a16:creationId xmlns:a16="http://schemas.microsoft.com/office/drawing/2014/main" id="{C529B6EF-0F1E-4D35-84AA-42E9732D2F7C}"/>
              </a:ext>
            </a:extLst>
          </p:cNvPr>
          <p:cNvSpPr txBox="1"/>
          <p:nvPr/>
        </p:nvSpPr>
        <p:spPr>
          <a:xfrm>
            <a:off x="841955" y="4879606"/>
            <a:ext cx="7176560" cy="646331"/>
          </a:xfrm>
          <a:prstGeom prst="rect">
            <a:avLst/>
          </a:prstGeom>
          <a:noFill/>
          <a:ln w="12700">
            <a:noFill/>
          </a:ln>
        </p:spPr>
        <p:txBody>
          <a:bodyPr wrap="square" lIns="91440" tIns="45720" rIns="91440" bIns="45720" anchor="t">
            <a:spAutoFit/>
          </a:bodyPr>
          <a:lstStyle/>
          <a:p>
            <a:r>
              <a:rPr lang="en-US"/>
              <a:t>At the HOV tab, you can see all student health office visits in a glance.   </a:t>
            </a:r>
          </a:p>
          <a:p>
            <a:r>
              <a:rPr lang="en-US"/>
              <a:t>To start a new health office visit, click the “New” button. </a:t>
            </a:r>
          </a:p>
        </p:txBody>
      </p:sp>
      <p:pic>
        <p:nvPicPr>
          <p:cNvPr id="4" name="Content Placeholder 3" descr="Screenshot of the health office visits tab.">
            <a:extLst>
              <a:ext uri="{FF2B5EF4-FFF2-40B4-BE49-F238E27FC236}">
                <a16:creationId xmlns:a16="http://schemas.microsoft.com/office/drawing/2014/main" id="{3B77A90C-A54C-4CF0-98F1-C076102C19FF}"/>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838200" y="1690688"/>
            <a:ext cx="9297206" cy="2731245"/>
          </a:xfrm>
          <a:prstGeom prst="rect">
            <a:avLst/>
          </a:prstGeom>
        </p:spPr>
      </p:pic>
      <p:pic>
        <p:nvPicPr>
          <p:cNvPr id="7" name="Picture 6" descr="&quot; &quot;">
            <a:extLst>
              <a:ext uri="{FF2B5EF4-FFF2-40B4-BE49-F238E27FC236}">
                <a16:creationId xmlns:a16="http://schemas.microsoft.com/office/drawing/2014/main" id="{9020724D-476E-4AAD-80D4-7204F35694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2492" y="2005656"/>
            <a:ext cx="908383" cy="585267"/>
          </a:xfrm>
          <a:prstGeom prst="rect">
            <a:avLst/>
          </a:prstGeom>
        </p:spPr>
      </p:pic>
    </p:spTree>
    <p:extLst>
      <p:ext uri="{BB962C8B-B14F-4D97-AF65-F5344CB8AC3E}">
        <p14:creationId xmlns:p14="http://schemas.microsoft.com/office/powerpoint/2010/main" val="3855511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51AD-FC41-45AA-95AC-6C9CB2515886}"/>
              </a:ext>
            </a:extLst>
          </p:cNvPr>
          <p:cNvSpPr>
            <a:spLocks noGrp="1"/>
          </p:cNvSpPr>
          <p:nvPr>
            <p:ph type="title"/>
          </p:nvPr>
        </p:nvSpPr>
        <p:spPr>
          <a:xfrm>
            <a:off x="277761" y="365125"/>
            <a:ext cx="3196959" cy="1325563"/>
          </a:xfrm>
        </p:spPr>
        <p:txBody>
          <a:bodyPr>
            <a:normAutofit/>
          </a:bodyPr>
          <a:lstStyle/>
          <a:p>
            <a:r>
              <a:rPr lang="en-US"/>
              <a:t>Office Visits (part 1):</a:t>
            </a:r>
          </a:p>
        </p:txBody>
      </p:sp>
      <p:pic>
        <p:nvPicPr>
          <p:cNvPr id="4" name="Picture 3" descr="Health office visit screenshot">
            <a:extLst>
              <a:ext uri="{FF2B5EF4-FFF2-40B4-BE49-F238E27FC236}">
                <a16:creationId xmlns:a16="http://schemas.microsoft.com/office/drawing/2014/main" id="{D05D51EC-73CE-41BB-A245-A9613C0FCCEE}"/>
              </a:ext>
            </a:extLst>
          </p:cNvPr>
          <p:cNvPicPr>
            <a:picLocks noChangeAspect="1"/>
          </p:cNvPicPr>
          <p:nvPr/>
        </p:nvPicPr>
        <p:blipFill>
          <a:blip r:embed="rId2"/>
          <a:stretch>
            <a:fillRect/>
          </a:stretch>
        </p:blipFill>
        <p:spPr>
          <a:xfrm>
            <a:off x="3795252" y="463545"/>
            <a:ext cx="8273449" cy="5596613"/>
          </a:xfrm>
          <a:prstGeom prst="rect">
            <a:avLst/>
          </a:prstGeom>
        </p:spPr>
      </p:pic>
    </p:spTree>
    <p:extLst>
      <p:ext uri="{BB962C8B-B14F-4D97-AF65-F5344CB8AC3E}">
        <p14:creationId xmlns:p14="http://schemas.microsoft.com/office/powerpoint/2010/main" val="3084688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A079E-B512-4A1A-9FF4-C72FDBB50527}"/>
              </a:ext>
            </a:extLst>
          </p:cNvPr>
          <p:cNvSpPr>
            <a:spLocks noGrp="1"/>
          </p:cNvSpPr>
          <p:nvPr>
            <p:ph type="title"/>
          </p:nvPr>
        </p:nvSpPr>
        <p:spPr>
          <a:xfrm>
            <a:off x="7404918" y="95733"/>
            <a:ext cx="4510548" cy="1325563"/>
          </a:xfrm>
        </p:spPr>
        <p:txBody>
          <a:bodyPr vert="horz" lIns="91440" tIns="45720" rIns="91440" bIns="45720" rtlCol="0" anchor="b">
            <a:normAutofit/>
          </a:bodyPr>
          <a:lstStyle/>
          <a:p>
            <a:r>
              <a:rPr lang="en-US" sz="4000"/>
              <a:t>Office Visits (part 2)</a:t>
            </a:r>
          </a:p>
        </p:txBody>
      </p:sp>
      <p:sp>
        <p:nvSpPr>
          <p:cNvPr id="6" name="TextBox 5">
            <a:extLst>
              <a:ext uri="{FF2B5EF4-FFF2-40B4-BE49-F238E27FC236}">
                <a16:creationId xmlns:a16="http://schemas.microsoft.com/office/drawing/2014/main" id="{36CFCFFA-2109-45B3-A13F-DE2D45E09D79}"/>
              </a:ext>
            </a:extLst>
          </p:cNvPr>
          <p:cNvSpPr txBox="1"/>
          <p:nvPr/>
        </p:nvSpPr>
        <p:spPr>
          <a:xfrm>
            <a:off x="7512379" y="1421296"/>
            <a:ext cx="2566219" cy="3785652"/>
          </a:xfrm>
          <a:prstGeom prst="rect">
            <a:avLst/>
          </a:prstGeom>
          <a:noFill/>
          <a:ln w="12700">
            <a:noFill/>
          </a:ln>
        </p:spPr>
        <p:txBody>
          <a:bodyPr wrap="square" lIns="91440" tIns="45720" rIns="91440" bIns="45720" anchor="t">
            <a:spAutoFit/>
          </a:bodyPr>
          <a:lstStyle/>
          <a:p>
            <a:pPr marL="342900" indent="-342900">
              <a:buFont typeface="Arial" panose="020B0604020202020204" pitchFamily="34" charset="0"/>
              <a:buChar char="•"/>
            </a:pPr>
            <a:r>
              <a:rPr lang="en-US" sz="2400"/>
              <a:t>After clicking “add complaint,” a dropdown box will appear.  </a:t>
            </a:r>
          </a:p>
          <a:p>
            <a:pPr marL="342900" indent="-342900">
              <a:buFont typeface="Arial" panose="020B0604020202020204" pitchFamily="34" charset="0"/>
              <a:buChar char="•"/>
            </a:pPr>
            <a:r>
              <a:rPr lang="en-US" sz="2400"/>
              <a:t>IC will allow you to add any listed complaint as a choice.  </a:t>
            </a:r>
          </a:p>
        </p:txBody>
      </p:sp>
      <p:pic>
        <p:nvPicPr>
          <p:cNvPr id="4" name="Content Placeholder 3" descr="health office visit screenshot with complaint box dropdown open">
            <a:extLst>
              <a:ext uri="{FF2B5EF4-FFF2-40B4-BE49-F238E27FC236}">
                <a16:creationId xmlns:a16="http://schemas.microsoft.com/office/drawing/2014/main" id="{F4CCA344-8A4A-472C-984E-DDA97616803C}"/>
              </a:ext>
            </a:extLst>
          </p:cNvPr>
          <p:cNvPicPr>
            <a:picLocks noGrp="1" noChangeAspect="1"/>
          </p:cNvPicPr>
          <p:nvPr>
            <p:ph idx="1"/>
          </p:nvPr>
        </p:nvPicPr>
        <p:blipFill>
          <a:blip r:embed="rId2"/>
          <a:stretch>
            <a:fillRect/>
          </a:stretch>
        </p:blipFill>
        <p:spPr>
          <a:xfrm>
            <a:off x="583613" y="285136"/>
            <a:ext cx="6259639" cy="5063612"/>
          </a:xfrm>
          <a:prstGeom prst="rect">
            <a:avLst/>
          </a:prstGeom>
          <a:ln w="12700">
            <a:solidFill>
              <a:schemeClr val="tx1"/>
            </a:solidFill>
          </a:ln>
        </p:spPr>
      </p:pic>
    </p:spTree>
    <p:extLst>
      <p:ext uri="{BB962C8B-B14F-4D97-AF65-F5344CB8AC3E}">
        <p14:creationId xmlns:p14="http://schemas.microsoft.com/office/powerpoint/2010/main" val="184706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D1F5-03F4-489B-AEB2-A4770CB6B1FF}"/>
              </a:ext>
            </a:extLst>
          </p:cNvPr>
          <p:cNvSpPr>
            <a:spLocks noGrp="1"/>
          </p:cNvSpPr>
          <p:nvPr>
            <p:ph type="title"/>
          </p:nvPr>
        </p:nvSpPr>
        <p:spPr>
          <a:xfrm>
            <a:off x="7032566" y="63022"/>
            <a:ext cx="4987637" cy="1716384"/>
          </a:xfrm>
        </p:spPr>
        <p:txBody>
          <a:bodyPr vert="horz" lIns="91440" tIns="45720" rIns="91440" bIns="45720" rtlCol="0" anchor="b">
            <a:normAutofit/>
          </a:bodyPr>
          <a:lstStyle/>
          <a:p>
            <a:r>
              <a:rPr lang="en-US"/>
              <a:t>Office Visits (part 3)</a:t>
            </a:r>
          </a:p>
        </p:txBody>
      </p:sp>
      <p:sp>
        <p:nvSpPr>
          <p:cNvPr id="6" name="TextBox 5">
            <a:extLst>
              <a:ext uri="{FF2B5EF4-FFF2-40B4-BE49-F238E27FC236}">
                <a16:creationId xmlns:a16="http://schemas.microsoft.com/office/drawing/2014/main" id="{548F0491-E17F-4447-A4B6-A3534FA789FB}"/>
              </a:ext>
            </a:extLst>
          </p:cNvPr>
          <p:cNvSpPr txBox="1"/>
          <p:nvPr/>
        </p:nvSpPr>
        <p:spPr>
          <a:xfrm>
            <a:off x="7312385" y="1779406"/>
            <a:ext cx="3850719" cy="3785652"/>
          </a:xfrm>
          <a:prstGeom prst="rect">
            <a:avLst/>
          </a:prstGeom>
          <a:noFill/>
          <a:ln w="12700">
            <a:noFill/>
          </a:ln>
        </p:spPr>
        <p:txBody>
          <a:bodyPr wrap="square" lIns="91440" tIns="45720" rIns="91440" bIns="45720" anchor="t">
            <a:spAutoFit/>
          </a:bodyPr>
          <a:lstStyle/>
          <a:p>
            <a:r>
              <a:rPr lang="en-US" sz="2400"/>
              <a:t>Click the Observation button to add as many observations as needed.</a:t>
            </a:r>
          </a:p>
          <a:p>
            <a:r>
              <a:rPr lang="en-US" sz="2400"/>
              <a:t>Anything that you can’t use a dropdown box for such as a temperature, blood sugar, wound measurement or other description, should go in the “visit comments” box.  </a:t>
            </a:r>
          </a:p>
        </p:txBody>
      </p:sp>
      <p:pic>
        <p:nvPicPr>
          <p:cNvPr id="4" name="Content Placeholder 3" descr="example of health office visit">
            <a:extLst>
              <a:ext uri="{FF2B5EF4-FFF2-40B4-BE49-F238E27FC236}">
                <a16:creationId xmlns:a16="http://schemas.microsoft.com/office/drawing/2014/main" id="{C405DA39-8B68-48ED-8EBE-341CD156B4D7}"/>
              </a:ext>
            </a:extLst>
          </p:cNvPr>
          <p:cNvPicPr>
            <a:picLocks noGrp="1" noChangeAspect="1"/>
          </p:cNvPicPr>
          <p:nvPr>
            <p:ph idx="1"/>
          </p:nvPr>
        </p:nvPicPr>
        <p:blipFill>
          <a:blip r:embed="rId2"/>
          <a:stretch>
            <a:fillRect/>
          </a:stretch>
        </p:blipFill>
        <p:spPr>
          <a:xfrm>
            <a:off x="497614" y="344130"/>
            <a:ext cx="6241313" cy="5220928"/>
          </a:xfrm>
          <a:prstGeom prst="rect">
            <a:avLst/>
          </a:prstGeom>
        </p:spPr>
      </p:pic>
      <p:pic>
        <p:nvPicPr>
          <p:cNvPr id="7" name="Picture 6" descr="&quot; &quot;">
            <a:extLst>
              <a:ext uri="{FF2B5EF4-FFF2-40B4-BE49-F238E27FC236}">
                <a16:creationId xmlns:a16="http://schemas.microsoft.com/office/drawing/2014/main" id="{79CF39C6-0DC8-4589-8E4F-A3E7E078D8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78508" y="1388585"/>
            <a:ext cx="1207113" cy="560881"/>
          </a:xfrm>
          <a:prstGeom prst="rect">
            <a:avLst/>
          </a:prstGeom>
        </p:spPr>
      </p:pic>
    </p:spTree>
    <p:extLst>
      <p:ext uri="{BB962C8B-B14F-4D97-AF65-F5344CB8AC3E}">
        <p14:creationId xmlns:p14="http://schemas.microsoft.com/office/powerpoint/2010/main" val="2491346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43C9-918E-462B-9B9E-10C2B8618512}"/>
              </a:ext>
            </a:extLst>
          </p:cNvPr>
          <p:cNvSpPr>
            <a:spLocks noGrp="1"/>
          </p:cNvSpPr>
          <p:nvPr>
            <p:ph type="title"/>
          </p:nvPr>
        </p:nvSpPr>
        <p:spPr>
          <a:xfrm>
            <a:off x="7717536" y="234419"/>
            <a:ext cx="4474464" cy="1405076"/>
          </a:xfrm>
        </p:spPr>
        <p:txBody>
          <a:bodyPr vert="horz" lIns="91440" tIns="45720" rIns="91440" bIns="45720" rtlCol="0" anchor="b">
            <a:noAutofit/>
          </a:bodyPr>
          <a:lstStyle/>
          <a:p>
            <a:r>
              <a:rPr lang="en-US" sz="3800"/>
              <a:t>Office Visits (part 4)</a:t>
            </a:r>
          </a:p>
        </p:txBody>
      </p:sp>
      <p:sp>
        <p:nvSpPr>
          <p:cNvPr id="6" name="TextBox 5">
            <a:extLst>
              <a:ext uri="{FF2B5EF4-FFF2-40B4-BE49-F238E27FC236}">
                <a16:creationId xmlns:a16="http://schemas.microsoft.com/office/drawing/2014/main" id="{F0CC46A2-31AF-49D9-98A4-7821D4BA5222}"/>
              </a:ext>
            </a:extLst>
          </p:cNvPr>
          <p:cNvSpPr txBox="1"/>
          <p:nvPr/>
        </p:nvSpPr>
        <p:spPr>
          <a:xfrm>
            <a:off x="8435668" y="1932242"/>
            <a:ext cx="2379407" cy="2677656"/>
          </a:xfrm>
          <a:prstGeom prst="rect">
            <a:avLst/>
          </a:prstGeom>
          <a:noFill/>
          <a:ln w="12700">
            <a:noFill/>
          </a:ln>
        </p:spPr>
        <p:txBody>
          <a:bodyPr wrap="square">
            <a:spAutoFit/>
          </a:bodyPr>
          <a:lstStyle/>
          <a:p>
            <a:r>
              <a:rPr lang="en-US" sz="2400"/>
              <a:t>Next, click the Interventions button and then choose the correct choice from the dropdown box.</a:t>
            </a:r>
          </a:p>
        </p:txBody>
      </p:sp>
      <p:pic>
        <p:nvPicPr>
          <p:cNvPr id="4" name="Picture 3" descr="Screenshot of interventions dropdown box in health office visit">
            <a:extLst>
              <a:ext uri="{FF2B5EF4-FFF2-40B4-BE49-F238E27FC236}">
                <a16:creationId xmlns:a16="http://schemas.microsoft.com/office/drawing/2014/main" id="{7E3B5126-FD6A-470D-827C-E2191F748DA5}"/>
              </a:ext>
            </a:extLst>
          </p:cNvPr>
          <p:cNvPicPr>
            <a:picLocks noChangeAspect="1"/>
          </p:cNvPicPr>
          <p:nvPr/>
        </p:nvPicPr>
        <p:blipFill>
          <a:blip r:embed="rId2"/>
          <a:stretch>
            <a:fillRect/>
          </a:stretch>
        </p:blipFill>
        <p:spPr>
          <a:xfrm>
            <a:off x="483046" y="234419"/>
            <a:ext cx="7096359" cy="6389162"/>
          </a:xfrm>
          <a:prstGeom prst="rect">
            <a:avLst/>
          </a:prstGeom>
        </p:spPr>
      </p:pic>
    </p:spTree>
    <p:extLst>
      <p:ext uri="{BB962C8B-B14F-4D97-AF65-F5344CB8AC3E}">
        <p14:creationId xmlns:p14="http://schemas.microsoft.com/office/powerpoint/2010/main" val="2776732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3B45-753E-4834-A25A-625535027C19}"/>
              </a:ext>
            </a:extLst>
          </p:cNvPr>
          <p:cNvSpPr>
            <a:spLocks noGrp="1"/>
          </p:cNvSpPr>
          <p:nvPr>
            <p:ph type="title"/>
          </p:nvPr>
        </p:nvSpPr>
        <p:spPr>
          <a:xfrm>
            <a:off x="244444" y="407773"/>
            <a:ext cx="11109356" cy="1011311"/>
          </a:xfrm>
        </p:spPr>
        <p:txBody>
          <a:bodyPr/>
          <a:lstStyle/>
          <a:p>
            <a:r>
              <a:rPr lang="en-US"/>
              <a:t>District NURSE Assignment:</a:t>
            </a:r>
          </a:p>
        </p:txBody>
      </p:sp>
      <p:sp>
        <p:nvSpPr>
          <p:cNvPr id="6" name="TextBox 5">
            <a:extLst>
              <a:ext uri="{FF2B5EF4-FFF2-40B4-BE49-F238E27FC236}">
                <a16:creationId xmlns:a16="http://schemas.microsoft.com/office/drawing/2014/main" id="{41C077AF-3279-4847-A2C6-8E8E2886F0D0}"/>
              </a:ext>
            </a:extLst>
          </p:cNvPr>
          <p:cNvSpPr txBox="1"/>
          <p:nvPr/>
        </p:nvSpPr>
        <p:spPr>
          <a:xfrm>
            <a:off x="8217243" y="1419084"/>
            <a:ext cx="3136557" cy="3785652"/>
          </a:xfrm>
          <a:prstGeom prst="rect">
            <a:avLst/>
          </a:prstGeom>
          <a:noFill/>
          <a:ln w="12700">
            <a:noFill/>
          </a:ln>
        </p:spPr>
        <p:txBody>
          <a:bodyPr wrap="square">
            <a:spAutoFit/>
          </a:bodyPr>
          <a:lstStyle/>
          <a:p>
            <a:r>
              <a:rPr lang="en-US" sz="2400"/>
              <a:t>Districts will be asked to document school board hired nurses in the district assignments tab.  </a:t>
            </a:r>
          </a:p>
          <a:p>
            <a:r>
              <a:rPr lang="en-US" sz="2400"/>
              <a:t>They will enter 07 Other for Type and then choose either LRN or RN/Advance Practice RN</a:t>
            </a:r>
          </a:p>
        </p:txBody>
      </p:sp>
      <p:pic>
        <p:nvPicPr>
          <p:cNvPr id="4" name="Content Placeholder 3" descr="district nurse assignment screenshot">
            <a:extLst>
              <a:ext uri="{FF2B5EF4-FFF2-40B4-BE49-F238E27FC236}">
                <a16:creationId xmlns:a16="http://schemas.microsoft.com/office/drawing/2014/main" id="{69786A07-9295-464C-94E8-C0FF5FC9E706}"/>
              </a:ext>
            </a:extLst>
          </p:cNvPr>
          <p:cNvPicPr>
            <a:picLocks noGrp="1" noChangeAspect="1"/>
          </p:cNvPicPr>
          <p:nvPr>
            <p:ph idx="1"/>
          </p:nvPr>
        </p:nvPicPr>
        <p:blipFill>
          <a:blip r:embed="rId2"/>
          <a:stretch>
            <a:fillRect/>
          </a:stretch>
        </p:blipFill>
        <p:spPr>
          <a:xfrm>
            <a:off x="838200" y="1419084"/>
            <a:ext cx="6388711" cy="5275523"/>
          </a:xfrm>
          <a:prstGeom prst="rect">
            <a:avLst/>
          </a:prstGeom>
          <a:ln w="12700">
            <a:solidFill>
              <a:schemeClr val="tx1"/>
            </a:solidFill>
          </a:ln>
        </p:spPr>
      </p:pic>
    </p:spTree>
    <p:extLst>
      <p:ext uri="{BB962C8B-B14F-4D97-AF65-F5344CB8AC3E}">
        <p14:creationId xmlns:p14="http://schemas.microsoft.com/office/powerpoint/2010/main" val="3729222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F38C-B73F-4DB5-A465-89B90216E013}"/>
              </a:ext>
            </a:extLst>
          </p:cNvPr>
          <p:cNvSpPr>
            <a:spLocks noGrp="1"/>
          </p:cNvSpPr>
          <p:nvPr>
            <p:ph type="title"/>
          </p:nvPr>
        </p:nvSpPr>
        <p:spPr/>
        <p:txBody>
          <a:bodyPr/>
          <a:lstStyle/>
          <a:p>
            <a:r>
              <a:rPr lang="en-US"/>
              <a:t>Medications During HOV:</a:t>
            </a:r>
          </a:p>
        </p:txBody>
      </p:sp>
      <p:pic>
        <p:nvPicPr>
          <p:cNvPr id="4" name="Content Placeholder 3" descr="screenshot of medication dose dropdown box">
            <a:extLst>
              <a:ext uri="{FF2B5EF4-FFF2-40B4-BE49-F238E27FC236}">
                <a16:creationId xmlns:a16="http://schemas.microsoft.com/office/drawing/2014/main" id="{30D30C77-A51D-4D7D-AD1E-437262CF6911}"/>
              </a:ext>
            </a:extLst>
          </p:cNvPr>
          <p:cNvPicPr>
            <a:picLocks noGrp="1" noChangeAspect="1"/>
          </p:cNvPicPr>
          <p:nvPr>
            <p:ph idx="1"/>
          </p:nvPr>
        </p:nvPicPr>
        <p:blipFill>
          <a:blip r:embed="rId2"/>
          <a:stretch>
            <a:fillRect/>
          </a:stretch>
        </p:blipFill>
        <p:spPr>
          <a:xfrm>
            <a:off x="838200" y="1508593"/>
            <a:ext cx="9986113" cy="3840813"/>
          </a:xfrm>
          <a:prstGeom prst="rect">
            <a:avLst/>
          </a:prstGeom>
        </p:spPr>
      </p:pic>
      <p:sp>
        <p:nvSpPr>
          <p:cNvPr id="6" name="TextBox 5">
            <a:extLst>
              <a:ext uri="{FF2B5EF4-FFF2-40B4-BE49-F238E27FC236}">
                <a16:creationId xmlns:a16="http://schemas.microsoft.com/office/drawing/2014/main" id="{9ECAB92E-A59D-4DD3-BB98-AD155F44CC7A}"/>
              </a:ext>
            </a:extLst>
          </p:cNvPr>
          <p:cNvSpPr txBox="1"/>
          <p:nvPr/>
        </p:nvSpPr>
        <p:spPr>
          <a:xfrm>
            <a:off x="235974" y="5820299"/>
            <a:ext cx="7590503" cy="923330"/>
          </a:xfrm>
          <a:prstGeom prst="rect">
            <a:avLst/>
          </a:prstGeom>
          <a:noFill/>
        </p:spPr>
        <p:txBody>
          <a:bodyPr wrap="square">
            <a:spAutoFit/>
          </a:bodyPr>
          <a:lstStyle/>
          <a:p>
            <a:r>
              <a:rPr lang="en-US">
                <a:solidFill>
                  <a:schemeClr val="bg1"/>
                </a:solidFill>
              </a:rPr>
              <a:t>If scheduled or prn medications are administered, click the “add medication dose” button and a dropdown with all entered medications will appear and the dose and directions will appear.  </a:t>
            </a:r>
          </a:p>
        </p:txBody>
      </p:sp>
    </p:spTree>
    <p:extLst>
      <p:ext uri="{BB962C8B-B14F-4D97-AF65-F5344CB8AC3E}">
        <p14:creationId xmlns:p14="http://schemas.microsoft.com/office/powerpoint/2010/main" val="56384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6D854F-BA20-4257-BAD5-8C28D268FC77}"/>
              </a:ext>
            </a:extLst>
          </p:cNvPr>
          <p:cNvSpPr>
            <a:spLocks noGrp="1"/>
          </p:cNvSpPr>
          <p:nvPr>
            <p:ph type="title"/>
          </p:nvPr>
        </p:nvSpPr>
        <p:spPr>
          <a:xfrm>
            <a:off x="1535871" y="155847"/>
            <a:ext cx="10515600" cy="830997"/>
          </a:xfrm>
        </p:spPr>
        <p:txBody>
          <a:bodyPr vert="horz" lIns="91440" tIns="45720" rIns="91440" bIns="45720" rtlCol="0" anchor="b">
            <a:normAutofit/>
          </a:bodyPr>
          <a:lstStyle/>
          <a:p>
            <a:r>
              <a:rPr lang="en-US"/>
              <a:t>Medications During HOV: (Cont.)</a:t>
            </a:r>
          </a:p>
        </p:txBody>
      </p:sp>
      <p:pic>
        <p:nvPicPr>
          <p:cNvPr id="4" name="Content Placeholder 3" descr="Screenshot of health office visit showing how to document medications with the &quot;add medications&quot; button. ">
            <a:extLst>
              <a:ext uri="{FF2B5EF4-FFF2-40B4-BE49-F238E27FC236}">
                <a16:creationId xmlns:a16="http://schemas.microsoft.com/office/drawing/2014/main" id="{FED12E6E-9DC1-4AB3-B134-AA2014C120A2}"/>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1535871" y="1253331"/>
            <a:ext cx="9120258" cy="4351338"/>
          </a:xfrm>
          <a:prstGeom prst="rect">
            <a:avLst/>
          </a:prstGeom>
        </p:spPr>
      </p:pic>
      <p:sp>
        <p:nvSpPr>
          <p:cNvPr id="6" name="TextBox 5">
            <a:extLst>
              <a:ext uri="{FF2B5EF4-FFF2-40B4-BE49-F238E27FC236}">
                <a16:creationId xmlns:a16="http://schemas.microsoft.com/office/drawing/2014/main" id="{2E753D84-D5DF-46E5-BB76-BDED96CC4317}"/>
              </a:ext>
            </a:extLst>
          </p:cNvPr>
          <p:cNvSpPr txBox="1"/>
          <p:nvPr/>
        </p:nvSpPr>
        <p:spPr>
          <a:xfrm>
            <a:off x="393291" y="5871156"/>
            <a:ext cx="7551174" cy="830997"/>
          </a:xfrm>
          <a:prstGeom prst="rect">
            <a:avLst/>
          </a:prstGeom>
          <a:noFill/>
        </p:spPr>
        <p:txBody>
          <a:bodyPr wrap="square">
            <a:spAutoFit/>
          </a:bodyPr>
          <a:lstStyle/>
          <a:p>
            <a:r>
              <a:rPr lang="en-US" sz="2400">
                <a:solidFill>
                  <a:schemeClr val="bg1"/>
                </a:solidFill>
              </a:rPr>
              <a:t>When you have finished documenting, click the add discharge button and choose from the dropdown list</a:t>
            </a:r>
          </a:p>
        </p:txBody>
      </p:sp>
    </p:spTree>
    <p:extLst>
      <p:ext uri="{BB962C8B-B14F-4D97-AF65-F5344CB8AC3E}">
        <p14:creationId xmlns:p14="http://schemas.microsoft.com/office/powerpoint/2010/main" val="1529215162"/>
      </p:ext>
    </p:extLst>
  </p:cSld>
  <p:clrMapOvr>
    <a:masterClrMapping/>
  </p:clrMapOvr>
  <p:extLst>
    <p:ext uri="{6950BFC3-D8DA-4A85-94F7-54DA5524770B}">
      <p188:commentRel xmlns=""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2F32-847A-4429-810E-85D3ADEB9BBD}"/>
              </a:ext>
            </a:extLst>
          </p:cNvPr>
          <p:cNvSpPr>
            <a:spLocks noGrp="1"/>
          </p:cNvSpPr>
          <p:nvPr>
            <p:ph type="title"/>
          </p:nvPr>
        </p:nvSpPr>
        <p:spPr>
          <a:xfrm>
            <a:off x="881698" y="111107"/>
            <a:ext cx="10515600" cy="1325563"/>
          </a:xfrm>
        </p:spPr>
        <p:txBody>
          <a:bodyPr/>
          <a:lstStyle/>
          <a:p>
            <a:r>
              <a:rPr lang="en-US"/>
              <a:t>Adding Discharges:</a:t>
            </a:r>
          </a:p>
        </p:txBody>
      </p:sp>
      <p:pic>
        <p:nvPicPr>
          <p:cNvPr id="4" name="Content Placeholder 3" descr="screenshot of discharge dropdown box ">
            <a:extLst>
              <a:ext uri="{FF2B5EF4-FFF2-40B4-BE49-F238E27FC236}">
                <a16:creationId xmlns:a16="http://schemas.microsoft.com/office/drawing/2014/main" id="{7206A0F8-8F54-4273-8770-230FB4DBE9DE}"/>
              </a:ext>
            </a:extLst>
          </p:cNvPr>
          <p:cNvPicPr>
            <a:picLocks noGrp="1" noChangeAspect="1"/>
          </p:cNvPicPr>
          <p:nvPr>
            <p:ph idx="1"/>
          </p:nvPr>
        </p:nvPicPr>
        <p:blipFill>
          <a:blip r:embed="rId2"/>
          <a:stretch>
            <a:fillRect/>
          </a:stretch>
        </p:blipFill>
        <p:spPr>
          <a:xfrm>
            <a:off x="881698" y="1368428"/>
            <a:ext cx="9193565" cy="4291956"/>
          </a:xfrm>
          <a:prstGeom prst="rect">
            <a:avLst/>
          </a:prstGeom>
        </p:spPr>
      </p:pic>
      <p:sp>
        <p:nvSpPr>
          <p:cNvPr id="6" name="TextBox 5">
            <a:extLst>
              <a:ext uri="{FF2B5EF4-FFF2-40B4-BE49-F238E27FC236}">
                <a16:creationId xmlns:a16="http://schemas.microsoft.com/office/drawing/2014/main" id="{CF664AD4-B487-4502-9792-09D3D55ED40F}"/>
              </a:ext>
            </a:extLst>
          </p:cNvPr>
          <p:cNvSpPr txBox="1"/>
          <p:nvPr/>
        </p:nvSpPr>
        <p:spPr>
          <a:xfrm>
            <a:off x="807236" y="5913748"/>
            <a:ext cx="6097978" cy="830997"/>
          </a:xfrm>
          <a:prstGeom prst="rect">
            <a:avLst/>
          </a:prstGeom>
          <a:noFill/>
        </p:spPr>
        <p:txBody>
          <a:bodyPr wrap="square" lIns="91440" tIns="45720" rIns="91440" bIns="45720" anchor="t">
            <a:spAutoFit/>
          </a:bodyPr>
          <a:lstStyle/>
          <a:p>
            <a:r>
              <a:rPr lang="en-US" sz="2400">
                <a:solidFill>
                  <a:schemeClr val="bg1"/>
                </a:solidFill>
              </a:rPr>
              <a:t>Note, you can add as many discharges as you need. Ex. Called parent, sent home</a:t>
            </a:r>
          </a:p>
        </p:txBody>
      </p:sp>
    </p:spTree>
    <p:extLst>
      <p:ext uri="{BB962C8B-B14F-4D97-AF65-F5344CB8AC3E}">
        <p14:creationId xmlns:p14="http://schemas.microsoft.com/office/powerpoint/2010/main" val="3707249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9F60-84B8-4E42-A0B2-D777AEB32A47}"/>
              </a:ext>
            </a:extLst>
          </p:cNvPr>
          <p:cNvSpPr>
            <a:spLocks noGrp="1"/>
          </p:cNvSpPr>
          <p:nvPr>
            <p:ph type="title"/>
          </p:nvPr>
        </p:nvSpPr>
        <p:spPr>
          <a:xfrm>
            <a:off x="839788" y="457200"/>
            <a:ext cx="3932237" cy="1181477"/>
          </a:xfrm>
        </p:spPr>
        <p:txBody>
          <a:bodyPr/>
          <a:lstStyle/>
          <a:p>
            <a:r>
              <a:rPr lang="en-US"/>
              <a:t>Adding STOCK RESCUE INHALER:</a:t>
            </a:r>
          </a:p>
        </p:txBody>
      </p:sp>
      <p:sp>
        <p:nvSpPr>
          <p:cNvPr id="17" name="Text Placeholder 16">
            <a:extLst>
              <a:ext uri="{FF2B5EF4-FFF2-40B4-BE49-F238E27FC236}">
                <a16:creationId xmlns:a16="http://schemas.microsoft.com/office/drawing/2014/main" id="{6A3F401E-BB07-4B1F-AB28-A2324CABE70E}"/>
              </a:ext>
            </a:extLst>
          </p:cNvPr>
          <p:cNvSpPr>
            <a:spLocks noGrp="1"/>
          </p:cNvSpPr>
          <p:nvPr>
            <p:ph type="body" sz="half" idx="2"/>
          </p:nvPr>
        </p:nvSpPr>
        <p:spPr/>
        <p:txBody>
          <a:bodyPr>
            <a:normAutofit/>
          </a:bodyPr>
          <a:lstStyle/>
          <a:p>
            <a:r>
              <a:rPr lang="en-US" sz="2800"/>
              <a:t>1. Go to Index</a:t>
            </a:r>
          </a:p>
          <a:p>
            <a:r>
              <a:rPr lang="en-US" sz="2800"/>
              <a:t>2. System Administration</a:t>
            </a:r>
          </a:p>
          <a:p>
            <a:r>
              <a:rPr lang="en-US" sz="2800"/>
              <a:t>3. Health</a:t>
            </a:r>
          </a:p>
          <a:p>
            <a:r>
              <a:rPr lang="en-US" sz="2800"/>
              <a:t>4. Intervention Type</a:t>
            </a:r>
          </a:p>
        </p:txBody>
      </p:sp>
      <p:pic>
        <p:nvPicPr>
          <p:cNvPr id="21" name="Picture Placeholder 20" descr="Screenshot showing where to add stock rescuse inhaler in Infinite Campus. &#10;Index,&#10;System Administration, &#10;Health, &#10;Intervention Type">
            <a:extLst>
              <a:ext uri="{FF2B5EF4-FFF2-40B4-BE49-F238E27FC236}">
                <a16:creationId xmlns:a16="http://schemas.microsoft.com/office/drawing/2014/main" id="{462893C3-F93B-4C00-94DB-BA8838F40A62}"/>
              </a:ext>
              <a:ext uri="{C183D7F6-B498-43B3-948B-1728B52AA6E4}">
                <adec:decorative xmlns:adec="http://schemas.microsoft.com/office/drawing/2017/decorative" val="0"/>
              </a:ext>
            </a:extLst>
          </p:cNvPr>
          <p:cNvPicPr>
            <a:picLocks noGrp="1" noChangeAspect="1"/>
          </p:cNvPicPr>
          <p:nvPr>
            <p:ph type="pic" idx="1"/>
          </p:nvPr>
        </p:nvPicPr>
        <p:blipFill rotWithShape="1">
          <a:blip r:embed="rId2"/>
          <a:srcRect l="64038" t="17554" r="15526" b="12597"/>
          <a:stretch/>
        </p:blipFill>
        <p:spPr>
          <a:xfrm>
            <a:off x="5672922" y="389299"/>
            <a:ext cx="4204409" cy="5269117"/>
          </a:xfrm>
          <a:ln w="12700">
            <a:solidFill>
              <a:schemeClr val="tx1"/>
            </a:solidFill>
          </a:ln>
        </p:spPr>
      </p:pic>
    </p:spTree>
    <p:extLst>
      <p:ext uri="{BB962C8B-B14F-4D97-AF65-F5344CB8AC3E}">
        <p14:creationId xmlns:p14="http://schemas.microsoft.com/office/powerpoint/2010/main" val="1529366567"/>
      </p:ext>
    </p:extLst>
  </p:cSld>
  <p:clrMapOvr>
    <a:masterClrMapping/>
  </p:clrMapOvr>
  <p:extLst>
    <p:ext uri="{6950BFC3-D8DA-4A85-94F7-54DA5524770B}">
      <p188:commentRel xmlns=""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3805-D6DB-434D-AEFD-80817DD5237B}"/>
              </a:ext>
            </a:extLst>
          </p:cNvPr>
          <p:cNvSpPr>
            <a:spLocks noGrp="1"/>
          </p:cNvSpPr>
          <p:nvPr>
            <p:ph type="title"/>
          </p:nvPr>
        </p:nvSpPr>
        <p:spPr>
          <a:xfrm>
            <a:off x="839788" y="457200"/>
            <a:ext cx="3932237" cy="1118103"/>
          </a:xfrm>
        </p:spPr>
        <p:txBody>
          <a:bodyPr/>
          <a:lstStyle/>
          <a:p>
            <a:r>
              <a:rPr lang="en-US"/>
              <a:t>Stock Rescue Inhaler in Infinite Campus:</a:t>
            </a:r>
          </a:p>
        </p:txBody>
      </p:sp>
      <p:sp>
        <p:nvSpPr>
          <p:cNvPr id="10" name="Text Placeholder 9">
            <a:extLst>
              <a:ext uri="{FF2B5EF4-FFF2-40B4-BE49-F238E27FC236}">
                <a16:creationId xmlns:a16="http://schemas.microsoft.com/office/drawing/2014/main" id="{45056D68-1FC3-4217-8196-F17A097B5F68}"/>
              </a:ext>
            </a:extLst>
          </p:cNvPr>
          <p:cNvSpPr>
            <a:spLocks noGrp="1"/>
          </p:cNvSpPr>
          <p:nvPr>
            <p:ph type="body" sz="half" idx="2"/>
          </p:nvPr>
        </p:nvSpPr>
        <p:spPr>
          <a:xfrm>
            <a:off x="839788" y="1809750"/>
            <a:ext cx="3932237" cy="4049713"/>
          </a:xfrm>
        </p:spPr>
        <p:txBody>
          <a:bodyPr vert="horz" lIns="91440" tIns="45720" rIns="91440" bIns="45720" rtlCol="0" anchor="t">
            <a:normAutofit/>
          </a:bodyPr>
          <a:lstStyle/>
          <a:p>
            <a:r>
              <a:rPr lang="en-US"/>
              <a:t>1. Click on New Intervention Type, Enter</a:t>
            </a:r>
          </a:p>
          <a:p>
            <a:r>
              <a:rPr lang="en-US"/>
              <a:t>Stock Rescue Inhaler</a:t>
            </a:r>
          </a:p>
          <a:p>
            <a:r>
              <a:rPr lang="en-US"/>
              <a:t>2. Click on Add Intervention Type Item</a:t>
            </a:r>
          </a:p>
          <a:p>
            <a:r>
              <a:rPr lang="en-US"/>
              <a:t>3. Enter Stock Rescue Inhaler, dosage</a:t>
            </a:r>
          </a:p>
          <a:p>
            <a:r>
              <a:rPr lang="en-US"/>
              <a:t>and route as Intervention Type Item</a:t>
            </a:r>
          </a:p>
          <a:p>
            <a:r>
              <a:rPr lang="en-US"/>
              <a:t>4. Check active box so it will appear as a</a:t>
            </a:r>
          </a:p>
          <a:p>
            <a:r>
              <a:rPr lang="en-US"/>
              <a:t>choice in the drop-down box</a:t>
            </a:r>
          </a:p>
          <a:p>
            <a:r>
              <a:rPr lang="en-US"/>
              <a:t>5. Click “Save”</a:t>
            </a:r>
          </a:p>
        </p:txBody>
      </p:sp>
      <p:pic>
        <p:nvPicPr>
          <p:cNvPr id="11" name="Picture Placeholder 10" descr="Screenshot of where to add new intervention type in Infinite Campus">
            <a:extLst>
              <a:ext uri="{FF2B5EF4-FFF2-40B4-BE49-F238E27FC236}">
                <a16:creationId xmlns:a16="http://schemas.microsoft.com/office/drawing/2014/main" id="{22796E66-EC07-403F-A354-0A50337AFCA1}"/>
              </a:ext>
              <a:ext uri="{C183D7F6-B498-43B3-948B-1728B52AA6E4}">
                <adec:decorative xmlns:adec="http://schemas.microsoft.com/office/drawing/2017/decorative" val="0"/>
              </a:ext>
            </a:extLst>
          </p:cNvPr>
          <p:cNvPicPr>
            <a:picLocks noGrp="1" noChangeAspect="1"/>
          </p:cNvPicPr>
          <p:nvPr>
            <p:ph type="pic" idx="1"/>
          </p:nvPr>
        </p:nvPicPr>
        <p:blipFill>
          <a:blip r:embed="rId2"/>
          <a:srcRect l="4375" r="4375"/>
          <a:stretch>
            <a:fillRect/>
          </a:stretch>
        </p:blipFill>
        <p:spPr>
          <a:xfrm>
            <a:off x="5183188" y="286439"/>
            <a:ext cx="6172200" cy="5574611"/>
          </a:xfrm>
          <a:prstGeom prst="rect">
            <a:avLst/>
          </a:prstGeom>
        </p:spPr>
      </p:pic>
      <p:sp>
        <p:nvSpPr>
          <p:cNvPr id="12" name="Arrow: Down 11" descr="&quot; &quot;">
            <a:extLst>
              <a:ext uri="{FF2B5EF4-FFF2-40B4-BE49-F238E27FC236}">
                <a16:creationId xmlns:a16="http://schemas.microsoft.com/office/drawing/2014/main" id="{15E1E6CA-634B-4BC1-81A8-8455DF7B3771}"/>
              </a:ext>
              <a:ext uri="{C183D7F6-B498-43B3-948B-1728B52AA6E4}">
                <adec:decorative xmlns:adec="http://schemas.microsoft.com/office/drawing/2017/decorative" val="1"/>
              </a:ext>
            </a:extLst>
          </p:cNvPr>
          <p:cNvSpPr/>
          <p:nvPr/>
        </p:nvSpPr>
        <p:spPr>
          <a:xfrm rot="3381870">
            <a:off x="6147305" y="366665"/>
            <a:ext cx="484632" cy="978408"/>
          </a:xfrm>
          <a:prstGeom prst="downArrow">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09169632"/>
      </p:ext>
    </p:extLst>
  </p:cSld>
  <p:clrMapOvr>
    <a:masterClrMapping/>
  </p:clrMapOvr>
  <p:extLst>
    <p:ext uri="{6950BFC3-D8DA-4A85-94F7-54DA5524770B}">
      <p188:commentRel xmlns=""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54595B-BB94-4F3A-AA81-CE1FAC0B07C8}"/>
              </a:ext>
            </a:extLst>
          </p:cNvPr>
          <p:cNvSpPr>
            <a:spLocks noGrp="1"/>
          </p:cNvSpPr>
          <p:nvPr>
            <p:ph type="title"/>
          </p:nvPr>
        </p:nvSpPr>
        <p:spPr>
          <a:xfrm>
            <a:off x="740200" y="2530443"/>
            <a:ext cx="3932237" cy="1600200"/>
          </a:xfrm>
        </p:spPr>
        <p:txBody>
          <a:bodyPr>
            <a:normAutofit fontScale="90000"/>
          </a:bodyPr>
          <a:lstStyle/>
          <a:p>
            <a:r>
              <a:rPr lang="en-US"/>
              <a:t>Example of How to Correctly Document Stock Rescue Inhaler Administration in Infinite Campus</a:t>
            </a:r>
            <a:br>
              <a:rPr lang="en-US"/>
            </a:br>
            <a:endParaRPr lang="en-US"/>
          </a:p>
        </p:txBody>
      </p:sp>
      <p:pic>
        <p:nvPicPr>
          <p:cNvPr id="13" name="Picture Placeholder 12" descr="Screenshot showing example of how to correctly document stock rescue inhaler administration in Infinite Campus.">
            <a:extLst>
              <a:ext uri="{FF2B5EF4-FFF2-40B4-BE49-F238E27FC236}">
                <a16:creationId xmlns:a16="http://schemas.microsoft.com/office/drawing/2014/main" id="{65498761-A5C5-45D6-A513-69E160C50003}"/>
              </a:ext>
              <a:ext uri="{C183D7F6-B498-43B3-948B-1728B52AA6E4}">
                <adec:decorative xmlns:adec="http://schemas.microsoft.com/office/drawing/2017/decorative" val="0"/>
              </a:ext>
            </a:extLst>
          </p:cNvPr>
          <p:cNvPicPr>
            <a:picLocks noGrp="1" noChangeAspect="1"/>
          </p:cNvPicPr>
          <p:nvPr>
            <p:ph type="pic" idx="1"/>
          </p:nvPr>
        </p:nvPicPr>
        <p:blipFill>
          <a:blip r:embed="rId2"/>
          <a:srcRect l="162" r="162"/>
          <a:stretch>
            <a:fillRect/>
          </a:stretch>
        </p:blipFill>
        <p:spPr>
          <a:xfrm>
            <a:off x="5149631" y="272187"/>
            <a:ext cx="5865114" cy="5244914"/>
          </a:xfrm>
          <a:prstGeom prst="rect">
            <a:avLst/>
          </a:prstGeom>
          <a:ln w="12700">
            <a:solidFill>
              <a:schemeClr val="tx1"/>
            </a:solidFill>
          </a:ln>
        </p:spPr>
      </p:pic>
      <p:sp>
        <p:nvSpPr>
          <p:cNvPr id="14" name="Arrow: Down 13" descr="&quot; &quot;">
            <a:extLst>
              <a:ext uri="{FF2B5EF4-FFF2-40B4-BE49-F238E27FC236}">
                <a16:creationId xmlns:a16="http://schemas.microsoft.com/office/drawing/2014/main" id="{18D37864-A610-47E1-88A5-1F18CDE7C434}"/>
              </a:ext>
              <a:ext uri="{C183D7F6-B498-43B3-948B-1728B52AA6E4}">
                <adec:decorative xmlns:adec="http://schemas.microsoft.com/office/drawing/2017/decorative" val="1"/>
              </a:ext>
            </a:extLst>
          </p:cNvPr>
          <p:cNvSpPr/>
          <p:nvPr/>
        </p:nvSpPr>
        <p:spPr>
          <a:xfrm>
            <a:off x="6096000" y="3741344"/>
            <a:ext cx="484632" cy="978408"/>
          </a:xfrm>
          <a:prstGeom prst="downArrow">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9416936"/>
      </p:ext>
    </p:extLst>
  </p:cSld>
  <p:clrMapOvr>
    <a:masterClrMapping/>
  </p:clrMapOvr>
  <p:extLst>
    <p:ext uri="{6950BFC3-D8DA-4A85-94F7-54DA5524770B}">
      <p188:commentRel xmlns:p188="http://schemas.microsoft.com/office/powerpoint/2018/8/main" xmlns=""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DDFC-0A21-4B45-AA2C-427A9159BFB1}"/>
              </a:ext>
            </a:extLst>
          </p:cNvPr>
          <p:cNvSpPr>
            <a:spLocks noGrp="1"/>
          </p:cNvSpPr>
          <p:nvPr>
            <p:ph type="title"/>
          </p:nvPr>
        </p:nvSpPr>
        <p:spPr>
          <a:xfrm>
            <a:off x="838200" y="365126"/>
            <a:ext cx="10515600" cy="879954"/>
          </a:xfrm>
        </p:spPr>
        <p:txBody>
          <a:bodyPr/>
          <a:lstStyle/>
          <a:p>
            <a:r>
              <a:rPr lang="en-US"/>
              <a:t>Documents Tab:</a:t>
            </a:r>
          </a:p>
        </p:txBody>
      </p:sp>
      <p:pic>
        <p:nvPicPr>
          <p:cNvPr id="4" name="Content Placeholder 3" descr="Screenshot example of documents tab in Infinite Campus Health. ">
            <a:extLst>
              <a:ext uri="{FF2B5EF4-FFF2-40B4-BE49-F238E27FC236}">
                <a16:creationId xmlns:a16="http://schemas.microsoft.com/office/drawing/2014/main" id="{EBE76E5E-8FFA-41FA-84E2-2105CED50D16}"/>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838200" y="1245080"/>
            <a:ext cx="10327519" cy="3273836"/>
          </a:xfrm>
          <a:prstGeom prst="rect">
            <a:avLst/>
          </a:prstGeom>
        </p:spPr>
      </p:pic>
      <p:sp>
        <p:nvSpPr>
          <p:cNvPr id="6" name="TextBox 5">
            <a:extLst>
              <a:ext uri="{FF2B5EF4-FFF2-40B4-BE49-F238E27FC236}">
                <a16:creationId xmlns:a16="http://schemas.microsoft.com/office/drawing/2014/main" id="{C7525612-B757-49B0-86CD-D2ADB1EEDD87}"/>
              </a:ext>
            </a:extLst>
          </p:cNvPr>
          <p:cNvSpPr txBox="1"/>
          <p:nvPr/>
        </p:nvSpPr>
        <p:spPr>
          <a:xfrm>
            <a:off x="255640" y="4689591"/>
            <a:ext cx="11218606" cy="923330"/>
          </a:xfrm>
          <a:prstGeom prst="rect">
            <a:avLst/>
          </a:prstGeom>
          <a:noFill/>
          <a:ln>
            <a:noFill/>
          </a:ln>
        </p:spPr>
        <p:txBody>
          <a:bodyPr wrap="square" lIns="91440" tIns="45720" rIns="91440" bIns="45720" anchor="t">
            <a:spAutoFit/>
          </a:bodyPr>
          <a:lstStyle/>
          <a:p>
            <a:r>
              <a:rPr lang="en-US"/>
              <a:t>Documents can be scanned and loaded into IC and are grouped by school year. To view the documents, click on the plus sign next to the year, then click next to the uploaded documents and a list of saved documents appear.  </a:t>
            </a:r>
          </a:p>
          <a:p>
            <a:r>
              <a:rPr lang="en-US"/>
              <a:t>Double click on the name of the document and it will open to be read or printed.  </a:t>
            </a:r>
          </a:p>
        </p:txBody>
      </p:sp>
    </p:spTree>
    <p:extLst>
      <p:ext uri="{BB962C8B-B14F-4D97-AF65-F5344CB8AC3E}">
        <p14:creationId xmlns:p14="http://schemas.microsoft.com/office/powerpoint/2010/main" val="445195722"/>
      </p:ext>
    </p:extLst>
  </p:cSld>
  <p:clrMapOvr>
    <a:masterClrMapping/>
  </p:clrMapOvr>
  <p:extLst>
    <p:ext uri="{6950BFC3-D8DA-4A85-94F7-54DA5524770B}">
      <p188:commentRel xmlns=""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A2530-405A-4BD6-BDF2-933E994BDE44}"/>
              </a:ext>
            </a:extLst>
          </p:cNvPr>
          <p:cNvSpPr>
            <a:spLocks noGrp="1"/>
          </p:cNvSpPr>
          <p:nvPr>
            <p:ph type="title"/>
          </p:nvPr>
        </p:nvSpPr>
        <p:spPr>
          <a:xfrm>
            <a:off x="838200" y="393347"/>
            <a:ext cx="10515600" cy="1325563"/>
          </a:xfrm>
        </p:spPr>
        <p:txBody>
          <a:bodyPr/>
          <a:lstStyle/>
          <a:p>
            <a:r>
              <a:rPr lang="en-US"/>
              <a:t>Document Tab Uses:</a:t>
            </a:r>
          </a:p>
        </p:txBody>
      </p:sp>
      <p:sp>
        <p:nvSpPr>
          <p:cNvPr id="3" name="Content Placeholder 2">
            <a:extLst>
              <a:ext uri="{FF2B5EF4-FFF2-40B4-BE49-F238E27FC236}">
                <a16:creationId xmlns:a16="http://schemas.microsoft.com/office/drawing/2014/main" id="{00B67B05-B10A-4972-84EF-930327EF31C2}"/>
              </a:ext>
            </a:extLst>
          </p:cNvPr>
          <p:cNvSpPr>
            <a:spLocks noGrp="1"/>
          </p:cNvSpPr>
          <p:nvPr>
            <p:ph idx="1"/>
          </p:nvPr>
        </p:nvSpPr>
        <p:spPr>
          <a:xfrm>
            <a:off x="838200" y="1543403"/>
            <a:ext cx="9112045" cy="3579203"/>
          </a:xfrm>
        </p:spPr>
        <p:txBody>
          <a:bodyPr vert="horz" lIns="91440" tIns="45720" rIns="91440" bIns="45720" rtlCol="0" anchor="t">
            <a:normAutofit/>
          </a:bodyPr>
          <a:lstStyle/>
          <a:p>
            <a:pPr marL="0" indent="0">
              <a:buNone/>
            </a:pPr>
            <a:r>
              <a:rPr lang="en-US"/>
              <a:t>Examples of documents include:</a:t>
            </a:r>
          </a:p>
          <a:p>
            <a:pPr lvl="1"/>
            <a:r>
              <a:rPr lang="en-US"/>
              <a:t>MD orders</a:t>
            </a:r>
          </a:p>
          <a:p>
            <a:pPr lvl="1"/>
            <a:r>
              <a:rPr lang="en-US"/>
              <a:t>Notes from parents</a:t>
            </a:r>
          </a:p>
          <a:p>
            <a:pPr lvl="1"/>
            <a:r>
              <a:rPr lang="en-US"/>
              <a:t>Individualized health care plans</a:t>
            </a:r>
          </a:p>
          <a:p>
            <a:pPr lvl="1"/>
            <a:r>
              <a:rPr lang="en-US"/>
              <a:t>Any other document that needs to be a part of the   student health record</a:t>
            </a:r>
          </a:p>
          <a:p>
            <a:endParaRPr lang="en-US"/>
          </a:p>
        </p:txBody>
      </p:sp>
    </p:spTree>
    <p:extLst>
      <p:ext uri="{BB962C8B-B14F-4D97-AF65-F5344CB8AC3E}">
        <p14:creationId xmlns:p14="http://schemas.microsoft.com/office/powerpoint/2010/main" val="2124495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7F12-B86F-465E-92A0-B743686DC72F}"/>
              </a:ext>
            </a:extLst>
          </p:cNvPr>
          <p:cNvSpPr>
            <a:spLocks noGrp="1"/>
          </p:cNvSpPr>
          <p:nvPr>
            <p:ph type="title"/>
          </p:nvPr>
        </p:nvSpPr>
        <p:spPr/>
        <p:txBody>
          <a:bodyPr/>
          <a:lstStyle/>
          <a:p>
            <a:r>
              <a:rPr lang="en-US"/>
              <a:t>Health Reposts:</a:t>
            </a:r>
          </a:p>
        </p:txBody>
      </p:sp>
      <p:sp>
        <p:nvSpPr>
          <p:cNvPr id="6" name="TextBox 5">
            <a:extLst>
              <a:ext uri="{FF2B5EF4-FFF2-40B4-BE49-F238E27FC236}">
                <a16:creationId xmlns:a16="http://schemas.microsoft.com/office/drawing/2014/main" id="{6FE03C6E-4CDF-477D-8DD9-8581E289AD41}"/>
              </a:ext>
            </a:extLst>
          </p:cNvPr>
          <p:cNvSpPr txBox="1"/>
          <p:nvPr/>
        </p:nvSpPr>
        <p:spPr>
          <a:xfrm>
            <a:off x="1563327" y="2231130"/>
            <a:ext cx="2310581" cy="1938992"/>
          </a:xfrm>
          <a:prstGeom prst="rect">
            <a:avLst/>
          </a:prstGeom>
          <a:noFill/>
          <a:ln w="12700">
            <a:noFill/>
          </a:ln>
        </p:spPr>
        <p:txBody>
          <a:bodyPr wrap="square">
            <a:spAutoFit/>
          </a:bodyPr>
          <a:lstStyle/>
          <a:p>
            <a:r>
              <a:rPr lang="en-US" sz="2400"/>
              <a:t>Several pre-built reports are already available in Campus health. </a:t>
            </a:r>
          </a:p>
        </p:txBody>
      </p:sp>
      <p:pic>
        <p:nvPicPr>
          <p:cNvPr id="4" name="Content Placeholder 3" descr="screenshot of health report tab in Infinite Campus">
            <a:extLst>
              <a:ext uri="{FF2B5EF4-FFF2-40B4-BE49-F238E27FC236}">
                <a16:creationId xmlns:a16="http://schemas.microsoft.com/office/drawing/2014/main" id="{A710418F-D31E-4590-B376-B67E80989C3A}"/>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6096000" y="265471"/>
            <a:ext cx="3382297" cy="5203570"/>
          </a:xfrm>
          <a:prstGeom prst="rect">
            <a:avLst/>
          </a:prstGeom>
          <a:ln w="12700">
            <a:solidFill>
              <a:schemeClr val="tx1"/>
            </a:solidFill>
          </a:ln>
        </p:spPr>
      </p:pic>
    </p:spTree>
    <p:extLst>
      <p:ext uri="{BB962C8B-B14F-4D97-AF65-F5344CB8AC3E}">
        <p14:creationId xmlns:p14="http://schemas.microsoft.com/office/powerpoint/2010/main" val="4081317108"/>
      </p:ext>
    </p:extLst>
  </p:cSld>
  <p:clrMapOvr>
    <a:masterClrMapping/>
  </p:clrMapOvr>
  <p:extLst>
    <p:ext uri="{6950BFC3-D8DA-4A85-94F7-54DA5524770B}">
      <p188:commentRel xmlns=""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9934F7C-975C-463C-B158-7E4DE6004BB2}"/>
              </a:ext>
            </a:extLst>
          </p:cNvPr>
          <p:cNvSpPr>
            <a:spLocks noGrp="1"/>
          </p:cNvSpPr>
          <p:nvPr>
            <p:ph type="title"/>
          </p:nvPr>
        </p:nvSpPr>
        <p:spPr/>
        <p:txBody>
          <a:bodyPr/>
          <a:lstStyle/>
          <a:p>
            <a:r>
              <a:rPr lang="en-US"/>
              <a:t>Student Health Immunization Report:</a:t>
            </a:r>
            <a:br>
              <a:rPr lang="en-US"/>
            </a:br>
            <a:endParaRPr lang="en-US"/>
          </a:p>
        </p:txBody>
      </p:sp>
      <p:pic>
        <p:nvPicPr>
          <p:cNvPr id="4" name="Content Placeholder 3" descr="Screenshot of a student health immunization report.  Numbers are an example and have no significance.">
            <a:extLst>
              <a:ext uri="{FF2B5EF4-FFF2-40B4-BE49-F238E27FC236}">
                <a16:creationId xmlns:a16="http://schemas.microsoft.com/office/drawing/2014/main" id="{25CA8871-9F21-4DA0-824E-1E4DAD7F16B5}"/>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2529831" y="1244461"/>
            <a:ext cx="5609335" cy="5248414"/>
          </a:xfrm>
          <a:prstGeom prst="rect">
            <a:avLst/>
          </a:prstGeom>
          <a:ln w="57150">
            <a:solidFill>
              <a:schemeClr val="tx1"/>
            </a:solidFill>
          </a:ln>
        </p:spPr>
      </p:pic>
      <p:sp>
        <p:nvSpPr>
          <p:cNvPr id="2" name="Rectangle 1" descr="&quot; &quot;">
            <a:extLst>
              <a:ext uri="{FF2B5EF4-FFF2-40B4-BE49-F238E27FC236}">
                <a16:creationId xmlns:a16="http://schemas.microsoft.com/office/drawing/2014/main" id="{3A12816B-E0B1-4DD2-B0F1-C0C88B75CFB2}"/>
              </a:ext>
              <a:ext uri="{C183D7F6-B498-43B3-948B-1728B52AA6E4}">
                <adec:decorative xmlns:adec="http://schemas.microsoft.com/office/drawing/2017/decorative" val="1"/>
              </a:ext>
            </a:extLst>
          </p:cNvPr>
          <p:cNvSpPr/>
          <p:nvPr/>
        </p:nvSpPr>
        <p:spPr>
          <a:xfrm>
            <a:off x="3095538" y="1392572"/>
            <a:ext cx="822121" cy="117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679884"/>
      </p:ext>
    </p:extLst>
  </p:cSld>
  <p:clrMapOvr>
    <a:masterClrMapping/>
  </p:clrMapOvr>
  <p:extLst>
    <p:ext uri="{6950BFC3-D8DA-4A85-94F7-54DA5524770B}">
      <p188:commentRel xmlns=""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descr="This is the health home screen, you will find the student photo (if available) and demographics.">
            <a:extLst>
              <a:ext uri="{FF2B5EF4-FFF2-40B4-BE49-F238E27FC236}">
                <a16:creationId xmlns:a16="http://schemas.microsoft.com/office/drawing/2014/main" id="{6F17C67A-74EF-43CF-BE64-FBD9CD7458EE}"/>
              </a:ext>
            </a:extLst>
          </p:cNvPr>
          <p:cNvSpPr txBox="1">
            <a:spLocks noGrp="1"/>
          </p:cNvSpPr>
          <p:nvPr>
            <p:ph type="title" idx="4294967295"/>
          </p:nvPr>
        </p:nvSpPr>
        <p:spPr>
          <a:xfrm>
            <a:off x="1073244" y="-34324"/>
            <a:ext cx="7340448"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This is the health home screen, you will find the student photo (if available) and demographics</a:t>
            </a:r>
          </a:p>
        </p:txBody>
      </p:sp>
      <p:pic>
        <p:nvPicPr>
          <p:cNvPr id="5" name="Content Placeholder 4" descr="This is the health home screen, you will find the student photo (if available) and demographics.">
            <a:extLst>
              <a:ext uri="{FF2B5EF4-FFF2-40B4-BE49-F238E27FC236}">
                <a16:creationId xmlns:a16="http://schemas.microsoft.com/office/drawing/2014/main" id="{42607B55-675E-4E18-B0CC-02FD5409B5A9}"/>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52310" y="844669"/>
            <a:ext cx="10487378" cy="4912607"/>
          </a:xfrm>
          <a:prstGeom prst="rect">
            <a:avLst/>
          </a:prstGeom>
          <a:ln w="12700">
            <a:solidFill>
              <a:schemeClr val="tx1"/>
            </a:solidFill>
          </a:ln>
        </p:spPr>
      </p:pic>
      <p:pic>
        <p:nvPicPr>
          <p:cNvPr id="6" name="Picture 5" descr="&quot; &quot;">
            <a:extLst>
              <a:ext uri="{FF2B5EF4-FFF2-40B4-BE49-F238E27FC236}">
                <a16:creationId xmlns:a16="http://schemas.microsoft.com/office/drawing/2014/main" id="{85B137F7-F818-423A-B7CA-DBA13CC45F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59071" y="2510930"/>
            <a:ext cx="1944793" cy="2645893"/>
          </a:xfrm>
          <a:prstGeom prst="rect">
            <a:avLst/>
          </a:prstGeom>
          <a:solidFill>
            <a:srgbClr val="00B0F0"/>
          </a:solidFill>
        </p:spPr>
      </p:pic>
      <p:sp>
        <p:nvSpPr>
          <p:cNvPr id="7" name="TextBox 6">
            <a:extLst>
              <a:ext uri="{FF2B5EF4-FFF2-40B4-BE49-F238E27FC236}">
                <a16:creationId xmlns:a16="http://schemas.microsoft.com/office/drawing/2014/main" id="{0A722431-02AF-4F13-93DC-0C879D2EC5D3}"/>
              </a:ext>
            </a:extLst>
          </p:cNvPr>
          <p:cNvSpPr txBox="1"/>
          <p:nvPr/>
        </p:nvSpPr>
        <p:spPr>
          <a:xfrm>
            <a:off x="5445105" y="3233713"/>
            <a:ext cx="1633028" cy="646331"/>
          </a:xfrm>
          <a:prstGeom prst="rect">
            <a:avLst/>
          </a:prstGeom>
          <a:noFill/>
        </p:spPr>
        <p:txBody>
          <a:bodyPr wrap="square" rtlCol="0">
            <a:spAutoFit/>
          </a:bodyPr>
          <a:lstStyle/>
          <a:p>
            <a:r>
              <a:rPr lang="en-US" b="1">
                <a:solidFill>
                  <a:schemeClr val="bg1"/>
                </a:solidFill>
              </a:rPr>
              <a:t>Photo here, when available</a:t>
            </a:r>
          </a:p>
        </p:txBody>
      </p:sp>
      <p:pic>
        <p:nvPicPr>
          <p:cNvPr id="8" name="Picture 7" descr="&quot; &quot;">
            <a:extLst>
              <a:ext uri="{FF2B5EF4-FFF2-40B4-BE49-F238E27FC236}">
                <a16:creationId xmlns:a16="http://schemas.microsoft.com/office/drawing/2014/main" id="{9A260E27-E6F8-4958-BB4C-FBF7DC0B701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5683" y="894315"/>
            <a:ext cx="1853345" cy="249958"/>
          </a:xfrm>
          <a:prstGeom prst="rect">
            <a:avLst/>
          </a:prstGeom>
        </p:spPr>
      </p:pic>
      <p:pic>
        <p:nvPicPr>
          <p:cNvPr id="9" name="Picture 8" descr="&quot; &quot;">
            <a:extLst>
              <a:ext uri="{FF2B5EF4-FFF2-40B4-BE49-F238E27FC236}">
                <a16:creationId xmlns:a16="http://schemas.microsoft.com/office/drawing/2014/main" id="{9EBC7E2B-3E86-43FB-9469-1F53CDED4EF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72770" y="959227"/>
            <a:ext cx="298730" cy="164606"/>
          </a:xfrm>
          <a:prstGeom prst="rect">
            <a:avLst/>
          </a:prstGeom>
        </p:spPr>
      </p:pic>
      <p:pic>
        <p:nvPicPr>
          <p:cNvPr id="10" name="Picture 9" descr="&quot; &quot;">
            <a:extLst>
              <a:ext uri="{FF2B5EF4-FFF2-40B4-BE49-F238E27FC236}">
                <a16:creationId xmlns:a16="http://schemas.microsoft.com/office/drawing/2014/main" id="{70334B6C-9292-4BBD-9F60-53CB44A0E29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41345" y="2690849"/>
            <a:ext cx="1231499" cy="140220"/>
          </a:xfrm>
          <a:prstGeom prst="rect">
            <a:avLst/>
          </a:prstGeom>
        </p:spPr>
      </p:pic>
      <p:pic>
        <p:nvPicPr>
          <p:cNvPr id="12" name="Picture 11" descr="&quot; &quot;">
            <a:extLst>
              <a:ext uri="{FF2B5EF4-FFF2-40B4-BE49-F238E27FC236}">
                <a16:creationId xmlns:a16="http://schemas.microsoft.com/office/drawing/2014/main" id="{192FD72C-B95C-4CD2-800F-4FC1F88F187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94580" y="3558621"/>
            <a:ext cx="341406" cy="128027"/>
          </a:xfrm>
          <a:prstGeom prst="rect">
            <a:avLst/>
          </a:prstGeom>
        </p:spPr>
      </p:pic>
      <p:pic>
        <p:nvPicPr>
          <p:cNvPr id="13" name="Picture 12" descr="&quot; &quot;">
            <a:extLst>
              <a:ext uri="{FF2B5EF4-FFF2-40B4-BE49-F238E27FC236}">
                <a16:creationId xmlns:a16="http://schemas.microsoft.com/office/drawing/2014/main" id="{1398A7A2-1EB0-4FAD-86F4-B94E66023D9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258501" y="1169776"/>
            <a:ext cx="768163" cy="164606"/>
          </a:xfrm>
          <a:prstGeom prst="rect">
            <a:avLst/>
          </a:prstGeom>
        </p:spPr>
      </p:pic>
      <p:pic>
        <p:nvPicPr>
          <p:cNvPr id="16" name="Picture 15" descr="&quot; &quot;">
            <a:extLst>
              <a:ext uri="{FF2B5EF4-FFF2-40B4-BE49-F238E27FC236}">
                <a16:creationId xmlns:a16="http://schemas.microsoft.com/office/drawing/2014/main" id="{B569916C-C7B9-4E11-94AF-F9868CCFE7C4}"/>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94580" y="5592670"/>
            <a:ext cx="774259" cy="164606"/>
          </a:xfrm>
          <a:prstGeom prst="rect">
            <a:avLst/>
          </a:prstGeom>
        </p:spPr>
      </p:pic>
    </p:spTree>
    <p:extLst>
      <p:ext uri="{BB962C8B-B14F-4D97-AF65-F5344CB8AC3E}">
        <p14:creationId xmlns:p14="http://schemas.microsoft.com/office/powerpoint/2010/main" val="2752374992"/>
      </p:ext>
    </p:extLst>
  </p:cSld>
  <p:clrMapOvr>
    <a:masterClrMapping/>
  </p:clrMapOvr>
  <p:extLst>
    <p:ext uri="{6950BFC3-D8DA-4A85-94F7-54DA5524770B}">
      <p188:commentRel xmlns="" xmlns:p188="http://schemas.microsoft.com/office/powerpoint/2018/8/main" r:id="rId11"/>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C3B4C-09E0-4739-91DD-BDC95564844A}"/>
              </a:ext>
            </a:extLst>
          </p:cNvPr>
          <p:cNvSpPr>
            <a:spLocks noGrp="1"/>
          </p:cNvSpPr>
          <p:nvPr>
            <p:ph type="title"/>
          </p:nvPr>
        </p:nvSpPr>
        <p:spPr>
          <a:xfrm>
            <a:off x="838200" y="365125"/>
            <a:ext cx="10515600" cy="972786"/>
          </a:xfrm>
        </p:spPr>
        <p:txBody>
          <a:bodyPr/>
          <a:lstStyle/>
          <a:p>
            <a:r>
              <a:rPr lang="en-US"/>
              <a:t>Student Health Screening Report:</a:t>
            </a:r>
          </a:p>
        </p:txBody>
      </p:sp>
      <p:pic>
        <p:nvPicPr>
          <p:cNvPr id="4" name="Content Placeholder 3" descr="Screenshot of a student health screening report.">
            <a:extLst>
              <a:ext uri="{FF2B5EF4-FFF2-40B4-BE49-F238E27FC236}">
                <a16:creationId xmlns:a16="http://schemas.microsoft.com/office/drawing/2014/main" id="{C5C7F406-EB42-4243-8265-E5A2CECF14B6}"/>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242627" y="1465006"/>
            <a:ext cx="5843801" cy="5250425"/>
          </a:xfrm>
          <a:prstGeom prst="rect">
            <a:avLst/>
          </a:prstGeom>
          <a:ln w="38100">
            <a:solidFill>
              <a:schemeClr val="tx1"/>
            </a:solidFill>
          </a:ln>
        </p:spPr>
      </p:pic>
      <p:sp>
        <p:nvSpPr>
          <p:cNvPr id="3" name="Rectangle 2" descr="&quot; &quot;">
            <a:extLst>
              <a:ext uri="{FF2B5EF4-FFF2-40B4-BE49-F238E27FC236}">
                <a16:creationId xmlns:a16="http://schemas.microsoft.com/office/drawing/2014/main" id="{2E72434F-EA4C-47F8-945E-4FED04071F03}"/>
              </a:ext>
              <a:ext uri="{C183D7F6-B498-43B3-948B-1728B52AA6E4}">
                <adec:decorative xmlns:adec="http://schemas.microsoft.com/office/drawing/2017/decorative" val="1"/>
              </a:ext>
            </a:extLst>
          </p:cNvPr>
          <p:cNvSpPr/>
          <p:nvPr/>
        </p:nvSpPr>
        <p:spPr>
          <a:xfrm>
            <a:off x="2577737" y="1465006"/>
            <a:ext cx="618309" cy="163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ot; &quot;">
            <a:extLst>
              <a:ext uri="{FF2B5EF4-FFF2-40B4-BE49-F238E27FC236}">
                <a16:creationId xmlns:a16="http://schemas.microsoft.com/office/drawing/2014/main" id="{7A120414-D876-4A24-A1A9-B8748D7DC6B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86281" y="1653677"/>
            <a:ext cx="627942" cy="176799"/>
          </a:xfrm>
          <a:prstGeom prst="rect">
            <a:avLst/>
          </a:prstGeom>
        </p:spPr>
      </p:pic>
    </p:spTree>
    <p:extLst>
      <p:ext uri="{BB962C8B-B14F-4D97-AF65-F5344CB8AC3E}">
        <p14:creationId xmlns:p14="http://schemas.microsoft.com/office/powerpoint/2010/main" val="2577287623"/>
      </p:ext>
    </p:extLst>
  </p:cSld>
  <p:clrMapOvr>
    <a:masterClrMapping/>
  </p:clrMapOvr>
  <p:extLst>
    <p:ext uri="{6950BFC3-D8DA-4A85-94F7-54DA5524770B}">
      <p188:commentRel xmlns="" xmlns:p188="http://schemas.microsoft.com/office/powerpoint/2018/8/main" r:id="rId4"/>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97EF-1FCC-4434-B748-731F35EE041E}"/>
              </a:ext>
            </a:extLst>
          </p:cNvPr>
          <p:cNvSpPr>
            <a:spLocks noGrp="1"/>
          </p:cNvSpPr>
          <p:nvPr>
            <p:ph type="title"/>
          </p:nvPr>
        </p:nvSpPr>
        <p:spPr>
          <a:xfrm>
            <a:off x="838200" y="365125"/>
            <a:ext cx="10515600" cy="831675"/>
          </a:xfrm>
        </p:spPr>
        <p:txBody>
          <a:bodyPr/>
          <a:lstStyle/>
          <a:p>
            <a:r>
              <a:rPr lang="en-US"/>
              <a:t>Health Conditions Alert Report:</a:t>
            </a:r>
          </a:p>
        </p:txBody>
      </p:sp>
      <p:pic>
        <p:nvPicPr>
          <p:cNvPr id="4" name="Content Placeholder 3" descr="Screenshot of a health conditions alert report.">
            <a:extLst>
              <a:ext uri="{FF2B5EF4-FFF2-40B4-BE49-F238E27FC236}">
                <a16:creationId xmlns:a16="http://schemas.microsoft.com/office/drawing/2014/main" id="{E1DF33C8-D7B1-4820-AF52-BE4A093DC3D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363006" y="1550321"/>
            <a:ext cx="6771949" cy="5052359"/>
          </a:xfrm>
          <a:prstGeom prst="rect">
            <a:avLst/>
          </a:prstGeom>
        </p:spPr>
      </p:pic>
      <p:pic>
        <p:nvPicPr>
          <p:cNvPr id="5" name="Picture 4" descr="&quot; &quot;">
            <a:extLst>
              <a:ext uri="{FF2B5EF4-FFF2-40B4-BE49-F238E27FC236}">
                <a16:creationId xmlns:a16="http://schemas.microsoft.com/office/drawing/2014/main" id="{0E6D2283-7E09-49C5-9824-CF86591F4C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0506" y="3429000"/>
            <a:ext cx="1257189" cy="414991"/>
          </a:xfrm>
          <a:prstGeom prst="rect">
            <a:avLst/>
          </a:prstGeom>
        </p:spPr>
      </p:pic>
      <p:pic>
        <p:nvPicPr>
          <p:cNvPr id="6" name="Picture 5" descr="&quot; &quot;">
            <a:extLst>
              <a:ext uri="{FF2B5EF4-FFF2-40B4-BE49-F238E27FC236}">
                <a16:creationId xmlns:a16="http://schemas.microsoft.com/office/drawing/2014/main" id="{8CA028FA-C0FF-44F2-8A04-5733A6E830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10506" y="4168532"/>
            <a:ext cx="1427697" cy="759726"/>
          </a:xfrm>
          <a:prstGeom prst="rect">
            <a:avLst/>
          </a:prstGeom>
        </p:spPr>
      </p:pic>
      <p:pic>
        <p:nvPicPr>
          <p:cNvPr id="7" name="Picture 6" descr="&quot; &quot;">
            <a:extLst>
              <a:ext uri="{FF2B5EF4-FFF2-40B4-BE49-F238E27FC236}">
                <a16:creationId xmlns:a16="http://schemas.microsoft.com/office/drawing/2014/main" id="{55DCC437-3376-412B-AEF6-B6E07CE90C0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84968" y="1453187"/>
            <a:ext cx="2365453" cy="701101"/>
          </a:xfrm>
          <a:prstGeom prst="rect">
            <a:avLst/>
          </a:prstGeom>
        </p:spPr>
      </p:pic>
      <p:pic>
        <p:nvPicPr>
          <p:cNvPr id="8" name="Picture 7" descr="&quot; &quot;">
            <a:extLst>
              <a:ext uri="{FF2B5EF4-FFF2-40B4-BE49-F238E27FC236}">
                <a16:creationId xmlns:a16="http://schemas.microsoft.com/office/drawing/2014/main" id="{2B119AC7-A513-4C5D-8B20-ED4D8307F3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10506" y="5074552"/>
            <a:ext cx="1261981" cy="414564"/>
          </a:xfrm>
          <a:prstGeom prst="rect">
            <a:avLst/>
          </a:prstGeom>
        </p:spPr>
      </p:pic>
      <p:pic>
        <p:nvPicPr>
          <p:cNvPr id="9" name="Picture 8" descr="&quot; &quot;">
            <a:extLst>
              <a:ext uri="{FF2B5EF4-FFF2-40B4-BE49-F238E27FC236}">
                <a16:creationId xmlns:a16="http://schemas.microsoft.com/office/drawing/2014/main" id="{9C10AE34-B880-48FB-A6CA-0AB7346E516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98631" y="5805188"/>
            <a:ext cx="1432684" cy="755970"/>
          </a:xfrm>
          <a:prstGeom prst="rect">
            <a:avLst/>
          </a:prstGeom>
        </p:spPr>
      </p:pic>
      <p:sp>
        <p:nvSpPr>
          <p:cNvPr id="14" name="TextBox 13">
            <a:extLst>
              <a:ext uri="{FF2B5EF4-FFF2-40B4-BE49-F238E27FC236}">
                <a16:creationId xmlns:a16="http://schemas.microsoft.com/office/drawing/2014/main" id="{14EE5A32-0CD8-45E7-B17C-F86DA1E7ADB7}"/>
              </a:ext>
            </a:extLst>
          </p:cNvPr>
          <p:cNvSpPr txBox="1"/>
          <p:nvPr/>
        </p:nvSpPr>
        <p:spPr>
          <a:xfrm>
            <a:off x="1484968" y="1426995"/>
            <a:ext cx="2094271" cy="738664"/>
          </a:xfrm>
          <a:prstGeom prst="rect">
            <a:avLst/>
          </a:prstGeom>
          <a:noFill/>
        </p:spPr>
        <p:txBody>
          <a:bodyPr wrap="square" rtlCol="0">
            <a:spAutoFit/>
          </a:bodyPr>
          <a:lstStyle/>
          <a:p>
            <a:r>
              <a:rPr lang="en-US" sz="1400" b="1">
                <a:solidFill>
                  <a:schemeClr val="bg1"/>
                </a:solidFill>
              </a:rPr>
              <a:t>School Name</a:t>
            </a:r>
          </a:p>
          <a:p>
            <a:r>
              <a:rPr lang="en-US" sz="1400" b="1">
                <a:solidFill>
                  <a:schemeClr val="bg1"/>
                </a:solidFill>
              </a:rPr>
              <a:t>Date:</a:t>
            </a:r>
          </a:p>
          <a:p>
            <a:r>
              <a:rPr lang="en-US" sz="1400" b="1">
                <a:solidFill>
                  <a:schemeClr val="bg1"/>
                </a:solidFill>
              </a:rPr>
              <a:t>Time run:</a:t>
            </a:r>
          </a:p>
        </p:txBody>
      </p:sp>
      <p:pic>
        <p:nvPicPr>
          <p:cNvPr id="16" name="Picture 15" descr="&quot; &quot;"/>
          <p:cNvPicPr>
            <a:picLocks noChangeAspect="1"/>
          </p:cNvPicPr>
          <p:nvPr/>
        </p:nvPicPr>
        <p:blipFill>
          <a:blip r:embed="rId7"/>
          <a:stretch>
            <a:fillRect/>
          </a:stretch>
        </p:blipFill>
        <p:spPr>
          <a:xfrm>
            <a:off x="1410506" y="3297418"/>
            <a:ext cx="835224" cy="597460"/>
          </a:xfrm>
          <a:prstGeom prst="rect">
            <a:avLst/>
          </a:prstGeom>
        </p:spPr>
      </p:pic>
      <p:pic>
        <p:nvPicPr>
          <p:cNvPr id="18" name="Picture 17" descr="&quot; &quot;"/>
          <p:cNvPicPr>
            <a:picLocks noChangeAspect="1"/>
          </p:cNvPicPr>
          <p:nvPr/>
        </p:nvPicPr>
        <p:blipFill>
          <a:blip r:embed="rId8"/>
          <a:stretch>
            <a:fillRect/>
          </a:stretch>
        </p:blipFill>
        <p:spPr>
          <a:xfrm>
            <a:off x="1474838" y="4248399"/>
            <a:ext cx="640135" cy="920576"/>
          </a:xfrm>
          <a:prstGeom prst="rect">
            <a:avLst/>
          </a:prstGeom>
        </p:spPr>
      </p:pic>
      <p:pic>
        <p:nvPicPr>
          <p:cNvPr id="19" name="Picture 18" descr="&quot; &quot;"/>
          <p:cNvPicPr>
            <a:picLocks noChangeAspect="1"/>
          </p:cNvPicPr>
          <p:nvPr/>
        </p:nvPicPr>
        <p:blipFill>
          <a:blip r:embed="rId8"/>
          <a:stretch>
            <a:fillRect/>
          </a:stretch>
        </p:blipFill>
        <p:spPr>
          <a:xfrm>
            <a:off x="1410506" y="5818931"/>
            <a:ext cx="640135" cy="920576"/>
          </a:xfrm>
          <a:prstGeom prst="rect">
            <a:avLst/>
          </a:prstGeom>
        </p:spPr>
      </p:pic>
      <p:pic>
        <p:nvPicPr>
          <p:cNvPr id="21" name="Picture 20" descr="&quot; &quot;"/>
          <p:cNvPicPr>
            <a:picLocks noChangeAspect="1"/>
          </p:cNvPicPr>
          <p:nvPr/>
        </p:nvPicPr>
        <p:blipFill>
          <a:blip r:embed="rId7"/>
          <a:stretch>
            <a:fillRect/>
          </a:stretch>
        </p:blipFill>
        <p:spPr>
          <a:xfrm>
            <a:off x="1474838" y="4993571"/>
            <a:ext cx="835224" cy="597460"/>
          </a:xfrm>
          <a:prstGeom prst="rect">
            <a:avLst/>
          </a:prstGeom>
        </p:spPr>
      </p:pic>
      <p:sp>
        <p:nvSpPr>
          <p:cNvPr id="3" name="Rectangle 2">
            <a:extLst>
              <a:ext uri="{FF2B5EF4-FFF2-40B4-BE49-F238E27FC236}">
                <a16:creationId xmlns:a16="http://schemas.microsoft.com/office/drawing/2014/main" id="{2CE5FE6E-2DA8-41BC-BFA6-28E87C3BB9B1}"/>
              </a:ext>
            </a:extLst>
          </p:cNvPr>
          <p:cNvSpPr/>
          <p:nvPr/>
        </p:nvSpPr>
        <p:spPr>
          <a:xfrm>
            <a:off x="1969912" y="3000022"/>
            <a:ext cx="2568221" cy="197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474052"/>
      </p:ext>
    </p:extLst>
  </p:cSld>
  <p:clrMapOvr>
    <a:masterClrMapping/>
  </p:clrMapOvr>
  <p:extLst>
    <p:ext uri="{6950BFC3-D8DA-4A85-94F7-54DA5524770B}">
      <p188:commentRel xmlns="" xmlns:p188="http://schemas.microsoft.com/office/powerpoint/2018/8/main" r:id="rId9"/>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F080-8CB4-46DE-AFAB-E2C3B722E836}"/>
              </a:ext>
            </a:extLst>
          </p:cNvPr>
          <p:cNvSpPr>
            <a:spLocks noGrp="1"/>
          </p:cNvSpPr>
          <p:nvPr>
            <p:ph type="title"/>
          </p:nvPr>
        </p:nvSpPr>
        <p:spPr/>
        <p:txBody>
          <a:bodyPr/>
          <a:lstStyle/>
          <a:p>
            <a:r>
              <a:rPr lang="en-US"/>
              <a:t>Health Office Visit Report:</a:t>
            </a:r>
          </a:p>
        </p:txBody>
      </p:sp>
      <p:sp>
        <p:nvSpPr>
          <p:cNvPr id="3" name="Content Placeholder 2">
            <a:extLst>
              <a:ext uri="{FF2B5EF4-FFF2-40B4-BE49-F238E27FC236}">
                <a16:creationId xmlns:a16="http://schemas.microsoft.com/office/drawing/2014/main" id="{6043F952-EBAE-4988-9394-C5F0C0FC9849}"/>
              </a:ext>
            </a:extLst>
          </p:cNvPr>
          <p:cNvSpPr>
            <a:spLocks noGrp="1"/>
          </p:cNvSpPr>
          <p:nvPr>
            <p:ph idx="1"/>
          </p:nvPr>
        </p:nvSpPr>
        <p:spPr/>
        <p:txBody>
          <a:bodyPr/>
          <a:lstStyle/>
          <a:p>
            <a:r>
              <a:rPr lang="en-US"/>
              <a:t>Gives a list of all student health office visits for a date or range of dates.  </a:t>
            </a:r>
          </a:p>
          <a:p>
            <a:r>
              <a:rPr lang="en-US"/>
              <a:t>Includes all information from the health office visits. </a:t>
            </a:r>
          </a:p>
          <a:p>
            <a:endParaRPr lang="en-US"/>
          </a:p>
        </p:txBody>
      </p:sp>
    </p:spTree>
    <p:extLst>
      <p:ext uri="{BB962C8B-B14F-4D97-AF65-F5344CB8AC3E}">
        <p14:creationId xmlns:p14="http://schemas.microsoft.com/office/powerpoint/2010/main" val="3861842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6A6-6A95-4D11-8446-90AD833137B3}"/>
              </a:ext>
            </a:extLst>
          </p:cNvPr>
          <p:cNvSpPr>
            <a:spLocks noGrp="1"/>
          </p:cNvSpPr>
          <p:nvPr>
            <p:ph type="title"/>
          </p:nvPr>
        </p:nvSpPr>
        <p:spPr/>
        <p:txBody>
          <a:bodyPr/>
          <a:lstStyle/>
          <a:p>
            <a:r>
              <a:rPr lang="en-US"/>
              <a:t>Immunization Certificate Report:</a:t>
            </a:r>
          </a:p>
        </p:txBody>
      </p:sp>
      <p:pic>
        <p:nvPicPr>
          <p:cNvPr id="4" name="Content Placeholder 3" descr="Screenshot of an immunization certificate report.&#10;Dates are an example and have no significance.">
            <a:extLst>
              <a:ext uri="{FF2B5EF4-FFF2-40B4-BE49-F238E27FC236}">
                <a16:creationId xmlns:a16="http://schemas.microsoft.com/office/drawing/2014/main" id="{2D93729C-FD1F-4593-9B4F-7AFCE05C94EE}"/>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838200" y="1781364"/>
            <a:ext cx="10515600" cy="3941100"/>
          </a:xfrm>
          <a:prstGeom prst="rect">
            <a:avLst/>
          </a:prstGeom>
        </p:spPr>
      </p:pic>
      <p:pic>
        <p:nvPicPr>
          <p:cNvPr id="5" name="Picture 4" descr="&quot; &quot;">
            <a:extLst>
              <a:ext uri="{FF2B5EF4-FFF2-40B4-BE49-F238E27FC236}">
                <a16:creationId xmlns:a16="http://schemas.microsoft.com/office/drawing/2014/main" id="{D50D61E3-378D-4D3E-9722-6D73C98369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7863" y="2213139"/>
            <a:ext cx="3779848" cy="579170"/>
          </a:xfrm>
          <a:prstGeom prst="rect">
            <a:avLst/>
          </a:prstGeom>
        </p:spPr>
      </p:pic>
      <p:pic>
        <p:nvPicPr>
          <p:cNvPr id="6" name="Picture 5" descr="&quot; &quot;">
            <a:extLst>
              <a:ext uri="{FF2B5EF4-FFF2-40B4-BE49-F238E27FC236}">
                <a16:creationId xmlns:a16="http://schemas.microsoft.com/office/drawing/2014/main" id="{D8953AA6-AA70-4306-9029-4D4126BDD8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53053" y="3083864"/>
            <a:ext cx="3694496" cy="280440"/>
          </a:xfrm>
          <a:prstGeom prst="rect">
            <a:avLst/>
          </a:prstGeom>
        </p:spPr>
      </p:pic>
      <p:pic>
        <p:nvPicPr>
          <p:cNvPr id="7" name="Picture 6" descr="&quot; &quot;">
            <a:extLst>
              <a:ext uri="{FF2B5EF4-FFF2-40B4-BE49-F238E27FC236}">
                <a16:creationId xmlns:a16="http://schemas.microsoft.com/office/drawing/2014/main" id="{9FA55D64-5C0C-4EE6-8BE4-ACFDFD8ED52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01037" y="3578573"/>
            <a:ext cx="2145978" cy="2176461"/>
          </a:xfrm>
          <a:prstGeom prst="rect">
            <a:avLst/>
          </a:prstGeom>
        </p:spPr>
      </p:pic>
    </p:spTree>
    <p:extLst>
      <p:ext uri="{BB962C8B-B14F-4D97-AF65-F5344CB8AC3E}">
        <p14:creationId xmlns:p14="http://schemas.microsoft.com/office/powerpoint/2010/main" val="2466839778"/>
      </p:ext>
    </p:extLst>
  </p:cSld>
  <p:clrMapOvr>
    <a:masterClrMapping/>
  </p:clrMapOvr>
  <p:extLst>
    <p:ext uri="{6950BFC3-D8DA-4A85-94F7-54DA5524770B}">
      <p188:commentRel xmlns="" xmlns:p188="http://schemas.microsoft.com/office/powerpoint/2018/8/main" r:id="rId6"/>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1F970-9A28-4C9E-92F7-79D10CCF9F09}"/>
              </a:ext>
            </a:extLst>
          </p:cNvPr>
          <p:cNvSpPr>
            <a:spLocks noGrp="1"/>
          </p:cNvSpPr>
          <p:nvPr>
            <p:ph type="title"/>
          </p:nvPr>
        </p:nvSpPr>
        <p:spPr/>
        <p:txBody>
          <a:bodyPr/>
          <a:lstStyle/>
          <a:p>
            <a:r>
              <a:rPr lang="en-US"/>
              <a:t>Immunization Summary:</a:t>
            </a:r>
          </a:p>
        </p:txBody>
      </p:sp>
      <p:pic>
        <p:nvPicPr>
          <p:cNvPr id="4" name="Content Placeholder 3" descr="Screenshot of an immunization summary.  Numbers and percentages are an example and of no significance. ">
            <a:extLst>
              <a:ext uri="{FF2B5EF4-FFF2-40B4-BE49-F238E27FC236}">
                <a16:creationId xmlns:a16="http://schemas.microsoft.com/office/drawing/2014/main" id="{1DD1C4AB-EF5B-4458-9257-9D0D9CCF5E51}"/>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1388674" y="1548788"/>
            <a:ext cx="8978425" cy="4351338"/>
          </a:xfrm>
          <a:prstGeom prst="rect">
            <a:avLst/>
          </a:prstGeom>
        </p:spPr>
      </p:pic>
      <p:pic>
        <p:nvPicPr>
          <p:cNvPr id="5" name="Picture 4" descr="&quot; &quot;">
            <a:extLst>
              <a:ext uri="{FF2B5EF4-FFF2-40B4-BE49-F238E27FC236}">
                <a16:creationId xmlns:a16="http://schemas.microsoft.com/office/drawing/2014/main" id="{07B70F7A-0FC1-474D-B6F9-27F113645C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12064" y="1862321"/>
            <a:ext cx="3416740" cy="425913"/>
          </a:xfrm>
          <a:prstGeom prst="rect">
            <a:avLst/>
          </a:prstGeom>
        </p:spPr>
      </p:pic>
    </p:spTree>
    <p:extLst>
      <p:ext uri="{BB962C8B-B14F-4D97-AF65-F5344CB8AC3E}">
        <p14:creationId xmlns:p14="http://schemas.microsoft.com/office/powerpoint/2010/main" val="3913515965"/>
      </p:ext>
    </p:extLst>
  </p:cSld>
  <p:clrMapOvr>
    <a:masterClrMapping/>
  </p:clrMapOvr>
  <p:extLst>
    <p:ext uri="{6950BFC3-D8DA-4A85-94F7-54DA5524770B}">
      <p188:commentRel xmlns="" xmlns:p188="http://schemas.microsoft.com/office/powerpoint/2018/8/main" r:id="rId4"/>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EC7AC-3198-4283-99CE-9768BE5523B0}"/>
              </a:ext>
            </a:extLst>
          </p:cNvPr>
          <p:cNvSpPr>
            <a:spLocks noGrp="1"/>
          </p:cNvSpPr>
          <p:nvPr>
            <p:ph type="title"/>
          </p:nvPr>
        </p:nvSpPr>
        <p:spPr/>
        <p:txBody>
          <a:bodyPr/>
          <a:lstStyle/>
          <a:p>
            <a:r>
              <a:rPr lang="en-US"/>
              <a:t>Ad Hoc Reporting:</a:t>
            </a:r>
          </a:p>
        </p:txBody>
      </p:sp>
      <p:sp>
        <p:nvSpPr>
          <p:cNvPr id="3" name="Content Placeholder 2">
            <a:extLst>
              <a:ext uri="{FF2B5EF4-FFF2-40B4-BE49-F238E27FC236}">
                <a16:creationId xmlns:a16="http://schemas.microsoft.com/office/drawing/2014/main" id="{A6E2DCEC-A246-4ED4-A5B3-17EB6A461BCB}"/>
              </a:ext>
            </a:extLst>
          </p:cNvPr>
          <p:cNvSpPr>
            <a:spLocks noGrp="1"/>
          </p:cNvSpPr>
          <p:nvPr>
            <p:ph idx="1"/>
          </p:nvPr>
        </p:nvSpPr>
        <p:spPr>
          <a:xfrm>
            <a:off x="838200" y="1529292"/>
            <a:ext cx="10515600" cy="4647671"/>
          </a:xfrm>
        </p:spPr>
        <p:txBody>
          <a:bodyPr/>
          <a:lstStyle/>
          <a:p>
            <a:r>
              <a:rPr lang="en-US"/>
              <a:t>Ad hoc reporting is also an option to build custom reports for data in Campus.</a:t>
            </a:r>
          </a:p>
          <a:p>
            <a:r>
              <a:rPr lang="en-US"/>
              <a:t>Examples include: </a:t>
            </a:r>
          </a:p>
          <a:p>
            <a:pPr marL="0" indent="0">
              <a:buNone/>
            </a:pPr>
            <a:r>
              <a:rPr lang="en-US"/>
              <a:t>   * number of students sent back to class</a:t>
            </a:r>
          </a:p>
          <a:p>
            <a:pPr marL="0" indent="0">
              <a:buNone/>
            </a:pPr>
            <a:r>
              <a:rPr lang="en-US"/>
              <a:t>   * number of students with head injuries</a:t>
            </a:r>
          </a:p>
          <a:p>
            <a:pPr marL="0" indent="0">
              <a:buNone/>
            </a:pPr>
            <a:r>
              <a:rPr lang="en-US"/>
              <a:t>   * who is sending students to the nurse </a:t>
            </a:r>
          </a:p>
          <a:p>
            <a:endParaRPr lang="en-US"/>
          </a:p>
        </p:txBody>
      </p:sp>
    </p:spTree>
    <p:extLst>
      <p:ext uri="{BB962C8B-B14F-4D97-AF65-F5344CB8AC3E}">
        <p14:creationId xmlns:p14="http://schemas.microsoft.com/office/powerpoint/2010/main" val="1785920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6296-E985-48D9-8939-FA81FFBB9469}"/>
              </a:ext>
            </a:extLst>
          </p:cNvPr>
          <p:cNvSpPr>
            <a:spLocks noGrp="1"/>
          </p:cNvSpPr>
          <p:nvPr>
            <p:ph type="title"/>
          </p:nvPr>
        </p:nvSpPr>
        <p:spPr/>
        <p:txBody>
          <a:bodyPr/>
          <a:lstStyle/>
          <a:p>
            <a:r>
              <a:rPr lang="en-US"/>
              <a:t>Resources: </a:t>
            </a:r>
          </a:p>
        </p:txBody>
      </p:sp>
      <p:sp>
        <p:nvSpPr>
          <p:cNvPr id="3" name="Content Placeholder 2">
            <a:extLst>
              <a:ext uri="{FF2B5EF4-FFF2-40B4-BE49-F238E27FC236}">
                <a16:creationId xmlns:a16="http://schemas.microsoft.com/office/drawing/2014/main" id="{E68B8122-E586-4814-8E4A-65EB614C0B2B}"/>
              </a:ext>
            </a:extLst>
          </p:cNvPr>
          <p:cNvSpPr>
            <a:spLocks noGrp="1"/>
          </p:cNvSpPr>
          <p:nvPr>
            <p:ph idx="1"/>
          </p:nvPr>
        </p:nvSpPr>
        <p:spPr/>
        <p:txBody>
          <a:bodyPr vert="horz" lIns="91440" tIns="45720" rIns="91440" bIns="45720" rtlCol="0" anchor="t">
            <a:normAutofit/>
          </a:bodyPr>
          <a:lstStyle/>
          <a:p>
            <a:r>
              <a:rPr lang="en-US"/>
              <a:t>Visit KDE’s the </a:t>
            </a:r>
            <a:r>
              <a:rPr lang="en-US">
                <a:hlinkClick r:id="rId2"/>
              </a:rPr>
              <a:t>Student Health Services Infinite Campus Health</a:t>
            </a:r>
            <a:r>
              <a:rPr lang="en-US"/>
              <a:t> webpage.</a:t>
            </a:r>
          </a:p>
          <a:p>
            <a:endParaRPr lang="en-US"/>
          </a:p>
        </p:txBody>
      </p:sp>
    </p:spTree>
    <p:extLst>
      <p:ext uri="{BB962C8B-B14F-4D97-AF65-F5344CB8AC3E}">
        <p14:creationId xmlns:p14="http://schemas.microsoft.com/office/powerpoint/2010/main" val="2675957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Contact Information">
            <a:extLst>
              <a:ext uri="{FF2B5EF4-FFF2-40B4-BE49-F238E27FC236}">
                <a16:creationId xmlns:a16="http://schemas.microsoft.com/office/drawing/2014/main" id="{72D1C70E-0FDA-401A-A084-DA5C4B8B94C3}"/>
              </a:ext>
            </a:extLst>
          </p:cNvPr>
          <p:cNvSpPr txBox="1">
            <a:spLocks noGrp="1"/>
          </p:cNvSpPr>
          <p:nvPr>
            <p:ph type="title" idx="4294967295"/>
          </p:nvPr>
        </p:nvSpPr>
        <p:spPr>
          <a:xfrm>
            <a:off x="306740" y="385679"/>
            <a:ext cx="76690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chemeClr val="tx1"/>
                </a:solidFill>
                <a:effectLst/>
                <a:uLnTx/>
                <a:uFillTx/>
                <a:latin typeface="+mn-lt"/>
                <a:ea typeface="+mn-ea"/>
                <a:cs typeface="+mn-cs"/>
              </a:rPr>
              <a:t>Contact Information:</a:t>
            </a:r>
          </a:p>
        </p:txBody>
      </p:sp>
      <p:sp>
        <p:nvSpPr>
          <p:cNvPr id="3" name="Rectangle 2"/>
          <p:cNvSpPr/>
          <p:nvPr/>
        </p:nvSpPr>
        <p:spPr>
          <a:xfrm>
            <a:off x="471053" y="2080829"/>
            <a:ext cx="7010401" cy="3108543"/>
          </a:xfrm>
          <a:prstGeom prst="rect">
            <a:avLst/>
          </a:prstGeom>
        </p:spPr>
        <p:txBody>
          <a:bodyPr wrap="square" lIns="91440" tIns="45720" rIns="91440" bIns="45720" anchor="t">
            <a:spAutoFit/>
          </a:bodyPr>
          <a:lstStyle/>
          <a:p>
            <a:pPr lvl="0">
              <a:defRPr/>
            </a:pPr>
            <a:r>
              <a:rPr lang="en-US" sz="2800" dirty="0"/>
              <a:t>Angie McDonald, ADN, RN, NASSNC</a:t>
            </a:r>
          </a:p>
          <a:p>
            <a:pPr>
              <a:defRPr/>
            </a:pPr>
            <a:r>
              <a:rPr lang="en-US" sz="2800"/>
              <a:t>KDE State School Nurse Consultant</a:t>
            </a:r>
          </a:p>
          <a:p>
            <a:pPr lvl="0">
              <a:defRPr/>
            </a:pPr>
            <a:r>
              <a:rPr lang="en-US" sz="2800" dirty="0">
                <a:hlinkClick r:id="rId2"/>
              </a:rPr>
              <a:t>Angela.Mcdonald@education.ky.gov</a:t>
            </a:r>
            <a:endParaRPr lang="en-US" sz="2800" dirty="0"/>
          </a:p>
          <a:p>
            <a:pPr lvl="0">
              <a:defRPr/>
            </a:pPr>
            <a:endParaRPr lang="en-US" sz="2800"/>
          </a:p>
          <a:p>
            <a:pPr lvl="0">
              <a:defRPr/>
            </a:pPr>
            <a:r>
              <a:rPr lang="en-US" sz="2800" dirty="0"/>
              <a:t>Michelle Malicote, BSN, RN, NASSNC</a:t>
            </a:r>
          </a:p>
          <a:p>
            <a:pPr>
              <a:defRPr/>
            </a:pPr>
            <a:r>
              <a:rPr lang="en-US" sz="2800" dirty="0"/>
              <a:t>KDPH School Health Branch Manager</a:t>
            </a:r>
          </a:p>
          <a:p>
            <a:pPr lvl="0">
              <a:defRPr/>
            </a:pPr>
            <a:r>
              <a:rPr lang="en-US" sz="2800" dirty="0">
                <a:hlinkClick r:id="rId3"/>
              </a:rPr>
              <a:t>Michelle.Malicote@ky.gov</a:t>
            </a:r>
            <a:endParaRPr lang="en-US" sz="2800" dirty="0"/>
          </a:p>
        </p:txBody>
      </p:sp>
    </p:spTree>
    <p:extLst>
      <p:ext uri="{BB962C8B-B14F-4D97-AF65-F5344CB8AC3E}">
        <p14:creationId xmlns:p14="http://schemas.microsoft.com/office/powerpoint/2010/main" val="1075657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descr="&quot; &quot;">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4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quot; &quot;">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graphic reading: Thank you">
            <a:extLst>
              <a:ext uri="{FF2B5EF4-FFF2-40B4-BE49-F238E27FC236}">
                <a16:creationId xmlns:a16="http://schemas.microsoft.com/office/drawing/2014/main" id="{3D774A49-0EE0-4FC2-9CFE-310F87E7A14E}"/>
              </a:ext>
              <a:ext uri="{C183D7F6-B498-43B3-948B-1728B52AA6E4}">
                <adec:decorative xmlns:adec="http://schemas.microsoft.com/office/drawing/2017/decorative" val="0"/>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490132" y="643467"/>
            <a:ext cx="7211735" cy="5571066"/>
          </a:xfrm>
          <a:prstGeom prst="rect">
            <a:avLst/>
          </a:prstGeom>
        </p:spPr>
      </p:pic>
    </p:spTree>
    <p:extLst>
      <p:ext uri="{BB962C8B-B14F-4D97-AF65-F5344CB8AC3E}">
        <p14:creationId xmlns:p14="http://schemas.microsoft.com/office/powerpoint/2010/main" val="1712396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687A7-3490-4190-A10B-BE2E4D34D14D}"/>
              </a:ext>
            </a:extLst>
          </p:cNvPr>
          <p:cNvSpPr>
            <a:spLocks noGrp="1"/>
          </p:cNvSpPr>
          <p:nvPr>
            <p:ph type="title"/>
          </p:nvPr>
        </p:nvSpPr>
        <p:spPr>
          <a:xfrm>
            <a:off x="838200" y="365126"/>
            <a:ext cx="10515600" cy="1193782"/>
          </a:xfrm>
        </p:spPr>
        <p:txBody>
          <a:bodyPr/>
          <a:lstStyle/>
          <a:p>
            <a:r>
              <a:rPr lang="en-US"/>
              <a:t>Health Conditions Tab (part 1):</a:t>
            </a:r>
          </a:p>
        </p:txBody>
      </p:sp>
      <p:sp>
        <p:nvSpPr>
          <p:cNvPr id="4" name="Content Placeholder 3"/>
          <p:cNvSpPr>
            <a:spLocks noGrp="1"/>
          </p:cNvSpPr>
          <p:nvPr>
            <p:ph sz="half" idx="1"/>
          </p:nvPr>
        </p:nvSpPr>
        <p:spPr>
          <a:xfrm>
            <a:off x="498103" y="1416929"/>
            <a:ext cx="2721864" cy="4351338"/>
          </a:xfrm>
        </p:spPr>
        <p:txBody>
          <a:bodyPr/>
          <a:lstStyle/>
          <a:p>
            <a:pPr marL="0" indent="0">
              <a:buNone/>
            </a:pPr>
            <a:r>
              <a:rPr lang="en-US"/>
              <a:t>Health staff can add new student health conditions.</a:t>
            </a:r>
          </a:p>
          <a:p>
            <a:endParaRPr lang="en-US"/>
          </a:p>
          <a:p>
            <a:pPr marL="0" indent="0">
              <a:buNone/>
            </a:pPr>
            <a:r>
              <a:rPr lang="en-US"/>
              <a:t>Current conditions are in blue, resolved conditions are in red.</a:t>
            </a:r>
          </a:p>
          <a:p>
            <a:endParaRPr lang="en-US"/>
          </a:p>
        </p:txBody>
      </p:sp>
      <p:pic>
        <p:nvPicPr>
          <p:cNvPr id="6" name="Content Placeholder 5" descr="Screenshot of the health conditions tab.">
            <a:extLst>
              <a:ext uri="{FF2B5EF4-FFF2-40B4-BE49-F238E27FC236}">
                <a16:creationId xmlns:a16="http://schemas.microsoft.com/office/drawing/2014/main" id="{F6C969B3-E250-49C8-942F-20A2E3DF562F}"/>
              </a:ext>
              <a:ext uri="{C183D7F6-B498-43B3-948B-1728B52AA6E4}">
                <adec:decorative xmlns:adec="http://schemas.microsoft.com/office/drawing/2017/decorative" val="0"/>
              </a:ext>
            </a:extLst>
          </p:cNvPr>
          <p:cNvPicPr>
            <a:picLocks noGrp="1" noChangeAspect="1"/>
          </p:cNvPicPr>
          <p:nvPr>
            <p:ph sz="half" idx="2"/>
          </p:nvPr>
        </p:nvPicPr>
        <p:blipFill>
          <a:blip r:embed="rId2"/>
          <a:stretch>
            <a:fillRect/>
          </a:stretch>
        </p:blipFill>
        <p:spPr>
          <a:xfrm>
            <a:off x="3465689" y="1431044"/>
            <a:ext cx="7888111" cy="4450467"/>
          </a:xfrm>
          <a:prstGeom prst="rect">
            <a:avLst/>
          </a:prstGeom>
        </p:spPr>
      </p:pic>
      <p:pic>
        <p:nvPicPr>
          <p:cNvPr id="7" name="Picture 6" descr="&quot; &quot;">
            <a:extLst>
              <a:ext uri="{FF2B5EF4-FFF2-40B4-BE49-F238E27FC236}">
                <a16:creationId xmlns:a16="http://schemas.microsoft.com/office/drawing/2014/main" id="{FB33338C-6322-431E-A4C4-A435D4B829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96108" y="1416929"/>
            <a:ext cx="1201394" cy="131659"/>
          </a:xfrm>
          <a:prstGeom prst="rect">
            <a:avLst/>
          </a:prstGeom>
        </p:spPr>
      </p:pic>
      <p:pic>
        <p:nvPicPr>
          <p:cNvPr id="9" name="Picture 8" descr="&quot; &quot;">
            <a:extLst>
              <a:ext uri="{FF2B5EF4-FFF2-40B4-BE49-F238E27FC236}">
                <a16:creationId xmlns:a16="http://schemas.microsoft.com/office/drawing/2014/main" id="{2AEA70E3-ED3C-4CF8-9ED7-EF020A9A78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54425" y="1427248"/>
            <a:ext cx="1201397" cy="131659"/>
          </a:xfrm>
          <a:prstGeom prst="rect">
            <a:avLst/>
          </a:prstGeom>
        </p:spPr>
      </p:pic>
    </p:spTree>
    <p:extLst>
      <p:ext uri="{BB962C8B-B14F-4D97-AF65-F5344CB8AC3E}">
        <p14:creationId xmlns:p14="http://schemas.microsoft.com/office/powerpoint/2010/main" val="1803183671"/>
      </p:ext>
    </p:extLst>
  </p:cSld>
  <p:clrMapOvr>
    <a:masterClrMapping/>
  </p:clrMapOvr>
  <p:extLst>
    <p:ext uri="{6950BFC3-D8DA-4A85-94F7-54DA5524770B}">
      <p188:commentRel xmlns="" xmlns:p188="http://schemas.microsoft.com/office/powerpoint/2018/8/main"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E43E-7202-4064-B75C-76A726FB49E7}"/>
              </a:ext>
            </a:extLst>
          </p:cNvPr>
          <p:cNvSpPr>
            <a:spLocks noGrp="1"/>
          </p:cNvSpPr>
          <p:nvPr>
            <p:ph type="title"/>
          </p:nvPr>
        </p:nvSpPr>
        <p:spPr>
          <a:xfrm>
            <a:off x="299720" y="-655003"/>
            <a:ext cx="10515600" cy="1437323"/>
          </a:xfrm>
        </p:spPr>
        <p:txBody>
          <a:bodyPr vert="horz" lIns="91440" tIns="45720" rIns="91440" bIns="45720" rtlCol="0" anchor="b">
            <a:normAutofit/>
          </a:bodyPr>
          <a:lstStyle/>
          <a:p>
            <a:r>
              <a:rPr lang="en-US" sz="4000"/>
              <a:t>Health</a:t>
            </a:r>
            <a:r>
              <a:rPr lang="en-US" sz="4000">
                <a:ea typeface="+mj-lt"/>
                <a:cs typeface="+mj-lt"/>
              </a:rPr>
              <a:t> Conditions Tab: (part 2)</a:t>
            </a:r>
            <a:endParaRPr lang="en-US" sz="4000"/>
          </a:p>
        </p:txBody>
      </p:sp>
      <p:pic>
        <p:nvPicPr>
          <p:cNvPr id="5" name="Content Placeholder 4" descr="Screenshot of health conditions tab in Infinite Campus showing where the &quot;Conditions&quot; and &quot;New Condition&quot; tabs">
            <a:extLst>
              <a:ext uri="{FF2B5EF4-FFF2-40B4-BE49-F238E27FC236}">
                <a16:creationId xmlns:a16="http://schemas.microsoft.com/office/drawing/2014/main" id="{9499D4F5-24AF-447F-99A7-69E110191ED7}"/>
              </a:ext>
            </a:extLst>
          </p:cNvPr>
          <p:cNvPicPr>
            <a:picLocks noGrp="1" noChangeAspect="1"/>
          </p:cNvPicPr>
          <p:nvPr>
            <p:ph sz="half" idx="1"/>
          </p:nvPr>
        </p:nvPicPr>
        <p:blipFill>
          <a:blip r:embed="rId2"/>
          <a:stretch>
            <a:fillRect/>
          </a:stretch>
        </p:blipFill>
        <p:spPr>
          <a:xfrm>
            <a:off x="85213" y="776647"/>
            <a:ext cx="11700387" cy="5165766"/>
          </a:xfrm>
          <a:prstGeom prst="rect">
            <a:avLst/>
          </a:prstGeom>
        </p:spPr>
      </p:pic>
      <p:sp>
        <p:nvSpPr>
          <p:cNvPr id="4" name="Content Placeholder 3">
            <a:extLst>
              <a:ext uri="{FF2B5EF4-FFF2-40B4-BE49-F238E27FC236}">
                <a16:creationId xmlns:a16="http://schemas.microsoft.com/office/drawing/2014/main" id="{FB6A48C0-B8B2-4704-9356-BBA797E81F3C}"/>
              </a:ext>
            </a:extLst>
          </p:cNvPr>
          <p:cNvSpPr>
            <a:spLocks noGrp="1"/>
          </p:cNvSpPr>
          <p:nvPr>
            <p:ph sz="half" idx="2"/>
          </p:nvPr>
        </p:nvSpPr>
        <p:spPr>
          <a:xfrm>
            <a:off x="5073445" y="2897341"/>
            <a:ext cx="4965291" cy="2663248"/>
          </a:xfrm>
        </p:spPr>
        <p:txBody>
          <a:bodyPr/>
          <a:lstStyle/>
          <a:p>
            <a:r>
              <a:rPr lang="en-US"/>
              <a:t>Click on the “Conditions” tab</a:t>
            </a:r>
          </a:p>
          <a:p>
            <a:r>
              <a:rPr lang="en-US"/>
              <a:t>Click on “New Condition”</a:t>
            </a:r>
          </a:p>
        </p:txBody>
      </p:sp>
      <p:pic>
        <p:nvPicPr>
          <p:cNvPr id="7" name="Picture 6" descr="&quot; &quot;">
            <a:extLst>
              <a:ext uri="{FF2B5EF4-FFF2-40B4-BE49-F238E27FC236}">
                <a16:creationId xmlns:a16="http://schemas.microsoft.com/office/drawing/2014/main" id="{13C093D9-58D6-4222-BE71-B92E9B4EB6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6240" y="1211386"/>
            <a:ext cx="2084439" cy="584312"/>
          </a:xfrm>
          <a:prstGeom prst="rect">
            <a:avLst/>
          </a:prstGeom>
        </p:spPr>
      </p:pic>
      <p:pic>
        <p:nvPicPr>
          <p:cNvPr id="9" name="Picture 8" descr="&quot; '">
            <a:extLst>
              <a:ext uri="{FF2B5EF4-FFF2-40B4-BE49-F238E27FC236}">
                <a16:creationId xmlns:a16="http://schemas.microsoft.com/office/drawing/2014/main" id="{CB3DEEF0-21BF-4B51-A458-04CBFD75A2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54892" y="863884"/>
            <a:ext cx="1526171" cy="347502"/>
          </a:xfrm>
          <a:prstGeom prst="rect">
            <a:avLst/>
          </a:prstGeom>
        </p:spPr>
      </p:pic>
    </p:spTree>
    <p:extLst>
      <p:ext uri="{BB962C8B-B14F-4D97-AF65-F5344CB8AC3E}">
        <p14:creationId xmlns:p14="http://schemas.microsoft.com/office/powerpoint/2010/main" val="1597110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A643E-3A47-4A48-85C2-A0C43CB7B70A}"/>
              </a:ext>
            </a:extLst>
          </p:cNvPr>
          <p:cNvSpPr>
            <a:spLocks noGrp="1"/>
          </p:cNvSpPr>
          <p:nvPr>
            <p:ph type="title"/>
          </p:nvPr>
        </p:nvSpPr>
        <p:spPr>
          <a:xfrm>
            <a:off x="6497320" y="249237"/>
            <a:ext cx="5323840" cy="1152843"/>
          </a:xfrm>
        </p:spPr>
        <p:txBody>
          <a:bodyPr vert="horz" lIns="91440" tIns="45720" rIns="91440" bIns="45720" rtlCol="0" anchor="b">
            <a:normAutofit fontScale="90000"/>
          </a:bodyPr>
          <a:lstStyle/>
          <a:p>
            <a:r>
              <a:rPr lang="en-US" sz="4000">
                <a:ea typeface="+mj-lt"/>
                <a:cs typeface="+mj-lt"/>
              </a:rPr>
              <a:t>Health Conditions Tab: (part 3)</a:t>
            </a:r>
            <a:endParaRPr lang="en-US" sz="4000"/>
          </a:p>
        </p:txBody>
      </p:sp>
      <p:sp>
        <p:nvSpPr>
          <p:cNvPr id="3" name="Content Placeholder 2">
            <a:extLst>
              <a:ext uri="{FF2B5EF4-FFF2-40B4-BE49-F238E27FC236}">
                <a16:creationId xmlns:a16="http://schemas.microsoft.com/office/drawing/2014/main" id="{EE6F64C3-1AE1-4267-8433-1A4202608F31}"/>
              </a:ext>
            </a:extLst>
          </p:cNvPr>
          <p:cNvSpPr>
            <a:spLocks noGrp="1"/>
          </p:cNvSpPr>
          <p:nvPr>
            <p:ph idx="1"/>
          </p:nvPr>
        </p:nvSpPr>
        <p:spPr>
          <a:xfrm>
            <a:off x="8019633" y="1621966"/>
            <a:ext cx="2413770" cy="2596433"/>
          </a:xfrm>
        </p:spPr>
        <p:txBody>
          <a:bodyPr/>
          <a:lstStyle/>
          <a:p>
            <a:r>
              <a:rPr lang="en-US"/>
              <a:t>Type in the name of the condition you are looking for (Ex. Asthma)</a:t>
            </a:r>
          </a:p>
          <a:p>
            <a:endParaRPr lang="en-US"/>
          </a:p>
        </p:txBody>
      </p:sp>
      <p:pic>
        <p:nvPicPr>
          <p:cNvPr id="4" name="Picture 3" descr="Screenshot of health condition tab in Infinite Campus showing where to type in the condition">
            <a:extLst>
              <a:ext uri="{FF2B5EF4-FFF2-40B4-BE49-F238E27FC236}">
                <a16:creationId xmlns:a16="http://schemas.microsoft.com/office/drawing/2014/main" id="{806281CD-206F-4EC1-B4BB-CE38187AF237}"/>
              </a:ext>
            </a:extLst>
          </p:cNvPr>
          <p:cNvPicPr>
            <a:picLocks noChangeAspect="1"/>
          </p:cNvPicPr>
          <p:nvPr/>
        </p:nvPicPr>
        <p:blipFill>
          <a:blip r:embed="rId2"/>
          <a:stretch>
            <a:fillRect/>
          </a:stretch>
        </p:blipFill>
        <p:spPr>
          <a:xfrm>
            <a:off x="282627" y="153698"/>
            <a:ext cx="5688061" cy="6334293"/>
          </a:xfrm>
          <a:prstGeom prst="rect">
            <a:avLst/>
          </a:prstGeom>
        </p:spPr>
      </p:pic>
      <p:pic>
        <p:nvPicPr>
          <p:cNvPr id="5" name="Picture 4" descr="&quot; &quot;">
            <a:extLst>
              <a:ext uri="{FF2B5EF4-FFF2-40B4-BE49-F238E27FC236}">
                <a16:creationId xmlns:a16="http://schemas.microsoft.com/office/drawing/2014/main" id="{3E3FA975-C299-4D04-A12C-5040C9E6CA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84414" y="2920183"/>
            <a:ext cx="1792379" cy="410497"/>
          </a:xfrm>
          <a:prstGeom prst="rect">
            <a:avLst/>
          </a:prstGeom>
        </p:spPr>
      </p:pic>
    </p:spTree>
    <p:extLst>
      <p:ext uri="{BB962C8B-B14F-4D97-AF65-F5344CB8AC3E}">
        <p14:creationId xmlns:p14="http://schemas.microsoft.com/office/powerpoint/2010/main" val="3018999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9CFB-7B8E-462D-AB1B-116F41510F2A}"/>
              </a:ext>
            </a:extLst>
          </p:cNvPr>
          <p:cNvSpPr>
            <a:spLocks noGrp="1"/>
          </p:cNvSpPr>
          <p:nvPr>
            <p:ph type="title"/>
          </p:nvPr>
        </p:nvSpPr>
        <p:spPr>
          <a:xfrm>
            <a:off x="6609080" y="289877"/>
            <a:ext cx="5435600" cy="1345883"/>
          </a:xfrm>
        </p:spPr>
        <p:txBody>
          <a:bodyPr vert="horz" lIns="91440" tIns="45720" rIns="91440" bIns="45720" rtlCol="0" anchor="b">
            <a:normAutofit/>
          </a:bodyPr>
          <a:lstStyle/>
          <a:p>
            <a:r>
              <a:rPr lang="en-US" sz="4000"/>
              <a:t>Health Conditions Tab: (part 4)</a:t>
            </a:r>
          </a:p>
        </p:txBody>
      </p:sp>
      <p:sp>
        <p:nvSpPr>
          <p:cNvPr id="3" name="Content Placeholder 2">
            <a:extLst>
              <a:ext uri="{FF2B5EF4-FFF2-40B4-BE49-F238E27FC236}">
                <a16:creationId xmlns:a16="http://schemas.microsoft.com/office/drawing/2014/main" id="{EB870106-89F0-4701-9E65-CADE2CBE54A9}"/>
              </a:ext>
            </a:extLst>
          </p:cNvPr>
          <p:cNvSpPr>
            <a:spLocks noGrp="1"/>
          </p:cNvSpPr>
          <p:nvPr>
            <p:ph idx="1"/>
          </p:nvPr>
        </p:nvSpPr>
        <p:spPr>
          <a:xfrm>
            <a:off x="7651271" y="1708533"/>
            <a:ext cx="2267453" cy="4351338"/>
          </a:xfrm>
        </p:spPr>
        <p:txBody>
          <a:bodyPr vert="horz" lIns="91440" tIns="45720" rIns="91440" bIns="45720" rtlCol="0" anchor="t">
            <a:normAutofit fontScale="77500" lnSpcReduction="20000"/>
          </a:bodyPr>
          <a:lstStyle/>
          <a:p>
            <a:r>
              <a:rPr lang="en-US"/>
              <a:t>Complete the red, required boxes</a:t>
            </a:r>
          </a:p>
          <a:p>
            <a:r>
              <a:rPr lang="en-US"/>
              <a:t>User Warning box is what teachers will be able to see. (Ex. “carries inhaler”)</a:t>
            </a:r>
          </a:p>
          <a:p>
            <a:r>
              <a:rPr lang="en-US"/>
              <a:t>Also, check the flag box</a:t>
            </a:r>
          </a:p>
          <a:p>
            <a:r>
              <a:rPr lang="en-US"/>
              <a:t>Finally, click the “Save Condition” button</a:t>
            </a:r>
          </a:p>
          <a:p>
            <a:endParaRPr lang="en-US"/>
          </a:p>
        </p:txBody>
      </p:sp>
      <p:pic>
        <p:nvPicPr>
          <p:cNvPr id="4" name="Picture 3" descr="Screenshot of health conditions tab in Infinite Campus showing the &quot;User Warning&quot; box  and &quot;Save Condition&quot; button">
            <a:extLst>
              <a:ext uri="{FF2B5EF4-FFF2-40B4-BE49-F238E27FC236}">
                <a16:creationId xmlns:a16="http://schemas.microsoft.com/office/drawing/2014/main" id="{BD749363-7394-4566-AB1E-50CDC6F07B84}"/>
              </a:ext>
            </a:extLst>
          </p:cNvPr>
          <p:cNvPicPr>
            <a:picLocks noChangeAspect="1"/>
          </p:cNvPicPr>
          <p:nvPr/>
        </p:nvPicPr>
        <p:blipFill>
          <a:blip r:embed="rId2"/>
          <a:stretch>
            <a:fillRect/>
          </a:stretch>
        </p:blipFill>
        <p:spPr>
          <a:xfrm>
            <a:off x="253811" y="200591"/>
            <a:ext cx="5980694" cy="6657409"/>
          </a:xfrm>
          <a:prstGeom prst="rect">
            <a:avLst/>
          </a:prstGeom>
        </p:spPr>
      </p:pic>
      <p:pic>
        <p:nvPicPr>
          <p:cNvPr id="5" name="Picture 4" descr="&quot; &quot;">
            <a:extLst>
              <a:ext uri="{FF2B5EF4-FFF2-40B4-BE49-F238E27FC236}">
                <a16:creationId xmlns:a16="http://schemas.microsoft.com/office/drawing/2014/main" id="{C6E292ED-6C21-48DE-B2E1-8C2FE218E33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3811" y="5306716"/>
            <a:ext cx="1956986" cy="420660"/>
          </a:xfrm>
          <a:prstGeom prst="rect">
            <a:avLst/>
          </a:prstGeom>
        </p:spPr>
      </p:pic>
      <p:pic>
        <p:nvPicPr>
          <p:cNvPr id="6" name="Picture 5" descr="&quot; &quot;">
            <a:extLst>
              <a:ext uri="{FF2B5EF4-FFF2-40B4-BE49-F238E27FC236}">
                <a16:creationId xmlns:a16="http://schemas.microsoft.com/office/drawing/2014/main" id="{2D096AF2-9E17-4D35-9208-71DFA77F9F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045" y="520016"/>
            <a:ext cx="1298561" cy="353599"/>
          </a:xfrm>
          <a:prstGeom prst="rect">
            <a:avLst/>
          </a:prstGeom>
        </p:spPr>
      </p:pic>
    </p:spTree>
    <p:extLst>
      <p:ext uri="{BB962C8B-B14F-4D97-AF65-F5344CB8AC3E}">
        <p14:creationId xmlns:p14="http://schemas.microsoft.com/office/powerpoint/2010/main" val="2868024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KDE" id="{7A14BFFA-FDE8-420C-926E-B09B0F1C9BFD}" vid="{8A4913E4-020B-49E2-9B70-1F191DE4FB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earching Vaccine Records 10.18.2021 mm" id="{53E79497-B00F-4A94-99A9-CCB64ABAE1B3}" vid="{616C5AFE-4E53-423F-829D-3A73C7A241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OFO - Office of Finance and Operations</Accessibility_x0020_Office>
    <Accessibility_x0020_Audit_x0020_Status xmlns="3a62de7d-ba57-4f43-9dae-9623ba637be0">OK</Accessibility_x0020_Audit_x0020_Status>
    <Accessibility_x0020_Audience xmlns="3a62de7d-ba57-4f43-9dae-9623ba637be0">Public</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2022-01-19T05:00:00+00:00</Accessibility_x0020_Audit_x0020_Dat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2022-01-19T05:00:00+00:00</Publication_x0020_Date>
    <Audience1 xmlns="3a62de7d-ba57-4f43-9dae-9623ba637be0"/>
    <_dlc_DocId xmlns="3a62de7d-ba57-4f43-9dae-9623ba637be0">KYED-212-515</_dlc_DocId>
    <_dlc_DocIdUrl xmlns="3a62de7d-ba57-4f43-9dae-9623ba637be0">
      <Url>https://www.education.ky.gov/districts/enrol/_layouts/15/DocIdRedir.aspx?ID=KYED-212-515</Url>
      <Description>KYED-212-515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35CD734833F17F40A89C84F876C7911D" ma:contentTypeVersion="28" ma:contentTypeDescription="" ma:contentTypeScope="" ma:versionID="26e6224276877f095b946a8b3f7dd98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51f3bc7745b65db0910c188a0fd90601"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70D4522-EDD2-4326-BD38-D65ABD3DF72F}">
  <ds:schemaRefs>
    <ds:schemaRef ds:uri="http://www.w3.org/XML/1998/namespace"/>
    <ds:schemaRef ds:uri="http://schemas.microsoft.com/office/2006/documentManagement/types"/>
    <ds:schemaRef ds:uri="http://purl.org/dc/elements/1.1/"/>
    <ds:schemaRef ds:uri="08fe087a-bfb0-41bc-9b50-a2ca033edc86"/>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3.xml><?xml version="1.0" encoding="utf-8"?>
<ds:datastoreItem xmlns:ds="http://schemas.openxmlformats.org/officeDocument/2006/customXml" ds:itemID="{9E1623BD-0F6F-4FA6-8CD6-EBF97A16034F}"/>
</file>

<file path=customXml/itemProps4.xml><?xml version="1.0" encoding="utf-8"?>
<ds:datastoreItem xmlns:ds="http://schemas.openxmlformats.org/officeDocument/2006/customXml" ds:itemID="{9F8BC8C2-1AAA-4E1D-8818-74429979E179}"/>
</file>

<file path=docProps/app.xml><?xml version="1.0" encoding="utf-8"?>
<Properties xmlns="http://schemas.openxmlformats.org/officeDocument/2006/extended-properties" xmlns:vt="http://schemas.openxmlformats.org/officeDocument/2006/docPropsVTypes">
  <Template>TEMPLATE KDE</Template>
  <TotalTime>0</TotalTime>
  <Words>1861</Words>
  <Application>Microsoft Office PowerPoint</Application>
  <PresentationFormat>Widescreen</PresentationFormat>
  <Paragraphs>212</Paragraphs>
  <Slides>58</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58</vt:i4>
      </vt:variant>
    </vt:vector>
  </HeadingPairs>
  <TitlesOfParts>
    <vt:vector size="64" baseType="lpstr">
      <vt:lpstr>Arial</vt:lpstr>
      <vt:lpstr>Calibri</vt:lpstr>
      <vt:lpstr>Franklin Gothic Book</vt:lpstr>
      <vt:lpstr>Franklin Gothic Medium</vt:lpstr>
      <vt:lpstr>Office Theme</vt:lpstr>
      <vt:lpstr>Office Theme</vt:lpstr>
      <vt:lpstr>Infinite Campus (IC)  Health Overview</vt:lpstr>
      <vt:lpstr>Objectives:</vt:lpstr>
      <vt:lpstr>What is Infinite Campus?</vt:lpstr>
      <vt:lpstr>District NURSE Assignment:</vt:lpstr>
      <vt:lpstr>This is the health home screen, you will find the student photo (if available) and demographics</vt:lpstr>
      <vt:lpstr>Health Conditions Tab (part 1):</vt:lpstr>
      <vt:lpstr>Health Conditions Tab: (part 2)</vt:lpstr>
      <vt:lpstr>Health Conditions Tab: (part 3)</vt:lpstr>
      <vt:lpstr>Health Conditions Tab: (part 4)</vt:lpstr>
      <vt:lpstr>Health Conditions Tab: (part 5)</vt:lpstr>
      <vt:lpstr>Immunization Tab:</vt:lpstr>
      <vt:lpstr>Screenings Tab:</vt:lpstr>
      <vt:lpstr>Entering Screenings and Exams:</vt:lpstr>
      <vt:lpstr>Medications Tab:</vt:lpstr>
      <vt:lpstr>Medications (part 1):</vt:lpstr>
      <vt:lpstr>Medications (part 2)</vt:lpstr>
      <vt:lpstr>Medications (part 3)</vt:lpstr>
      <vt:lpstr>Medications (part 4)</vt:lpstr>
      <vt:lpstr>Medications (part 5)</vt:lpstr>
      <vt:lpstr>Medications (part 6)​</vt:lpstr>
      <vt:lpstr>Medications (part 7)​</vt:lpstr>
      <vt:lpstr>Medications (part 8)​</vt:lpstr>
      <vt:lpstr>Medications (part 9)​</vt:lpstr>
      <vt:lpstr>Medications (part 10)​</vt:lpstr>
      <vt:lpstr>Medications (part 11)​</vt:lpstr>
      <vt:lpstr>Medications (part 12)</vt:lpstr>
      <vt:lpstr>Medications (part 13)​</vt:lpstr>
      <vt:lpstr>Medications (part 14)​</vt:lpstr>
      <vt:lpstr>Documenting Medications (part 1):</vt:lpstr>
      <vt:lpstr>Documenting Medications: (part 2)</vt:lpstr>
      <vt:lpstr>Documenting Medications: (part 3)</vt:lpstr>
      <vt:lpstr>Documenting Medications: (part 4)</vt:lpstr>
      <vt:lpstr>Documenting Medications: (part 5)</vt:lpstr>
      <vt:lpstr>Documenting Medications: (part 6)</vt:lpstr>
      <vt:lpstr>Health Office Visits (HOV):</vt:lpstr>
      <vt:lpstr>Office Visits (part 1):</vt:lpstr>
      <vt:lpstr>Office Visits (part 2)</vt:lpstr>
      <vt:lpstr>Office Visits (part 3)</vt:lpstr>
      <vt:lpstr>Office Visits (part 4)</vt:lpstr>
      <vt:lpstr>Medications During HOV:</vt:lpstr>
      <vt:lpstr>Medications During HOV: (Cont.)</vt:lpstr>
      <vt:lpstr>Adding Discharges:</vt:lpstr>
      <vt:lpstr>Adding STOCK RESCUE INHALER:</vt:lpstr>
      <vt:lpstr>Stock Rescue Inhaler in Infinite Campus:</vt:lpstr>
      <vt:lpstr>Example of How to Correctly Document Stock Rescue Inhaler Administration in Infinite Campus </vt:lpstr>
      <vt:lpstr>Documents Tab:</vt:lpstr>
      <vt:lpstr>Document Tab Uses:</vt:lpstr>
      <vt:lpstr>Health Reposts:</vt:lpstr>
      <vt:lpstr>Student Health Immunization Report: </vt:lpstr>
      <vt:lpstr>Student Health Screening Report:</vt:lpstr>
      <vt:lpstr>Health Conditions Alert Report:</vt:lpstr>
      <vt:lpstr>Health Office Visit Report:</vt:lpstr>
      <vt:lpstr>Immunization Certificate Report:</vt:lpstr>
      <vt:lpstr>Immunization Summary:</vt:lpstr>
      <vt:lpstr>Ad Hoc Reporting:</vt:lpstr>
      <vt:lpstr>Resources: </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Infinite Campus (IC)  Health Overview</dc:title>
  <dc:creator>Malicote, Michelle - Division of District Support</dc:creator>
  <cp:lastModifiedBy>McDonald, Angela - Division of District Support</cp:lastModifiedBy>
  <cp:revision>25</cp:revision>
  <dcterms:created xsi:type="dcterms:W3CDTF">2021-11-12T15:35:26Z</dcterms:created>
  <dcterms:modified xsi:type="dcterms:W3CDTF">2022-01-19T14:34:55Z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0x0101001BEB557DBE01834EAB47A683706DCD5B0035CD734833F17F40A89C84F876C7911D</vt:lpwstr>
  </property>
  <property fmtid="{D5CDD505-2E9C-101B-9397-08002B2CF9AE}" pid="3" name="_dlc_DocIdItemGuid">
    <vt:lpwstr>f3a87eef-02c9-4ee6-b554-6a18f6428d25</vt:lpwstr>
  </property>
</Properties>
</file>