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entation.xml" ContentType="application/vnd.openxmlformats-officedocument.presentationml.presentation.main+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22.xml" ContentType="application/vnd.openxmlformats-officedocument.theme+xml"/>
  <Override PartName="/ppt/theme/theme21.xml" ContentType="application/vnd.openxmlformats-officedocument.theme+xml"/>
  <Override PartName="/ppt/theme/theme20.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6.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1" r:id="rId6"/>
    <p:sldMasterId id="2147483701" r:id="rId7"/>
    <p:sldMasterId id="2147483721" r:id="rId8"/>
    <p:sldMasterId id="2147483741" r:id="rId9"/>
    <p:sldMasterId id="2147483841" r:id="rId10"/>
    <p:sldMasterId id="2147483881" r:id="rId11"/>
    <p:sldMasterId id="2147483901" r:id="rId12"/>
    <p:sldMasterId id="2147483921" r:id="rId13"/>
    <p:sldMasterId id="2147483941" r:id="rId14"/>
    <p:sldMasterId id="2147483961" r:id="rId15"/>
    <p:sldMasterId id="2147483981" r:id="rId16"/>
    <p:sldMasterId id="2147484001" r:id="rId17"/>
    <p:sldMasterId id="2147484021" r:id="rId18"/>
    <p:sldMasterId id="2147484061" r:id="rId19"/>
    <p:sldMasterId id="2147484121" r:id="rId20"/>
    <p:sldMasterId id="2147484141" r:id="rId21"/>
    <p:sldMasterId id="2147484161" r:id="rId22"/>
    <p:sldMasterId id="2147484181" r:id="rId23"/>
    <p:sldMasterId id="2147484201" r:id="rId24"/>
    <p:sldMasterId id="2147484221" r:id="rId25"/>
    <p:sldMasterId id="2147484241" r:id="rId26"/>
    <p:sldMasterId id="2147484261" r:id="rId27"/>
  </p:sldMasterIdLst>
  <p:notesMasterIdLst>
    <p:notesMasterId r:id="rId89"/>
  </p:notesMasterIdLst>
  <p:handoutMasterIdLst>
    <p:handoutMasterId r:id="rId90"/>
  </p:handoutMasterIdLst>
  <p:sldIdLst>
    <p:sldId id="257" r:id="rId28"/>
    <p:sldId id="259" r:id="rId29"/>
    <p:sldId id="260" r:id="rId30"/>
    <p:sldId id="262" r:id="rId31"/>
    <p:sldId id="315" r:id="rId32"/>
    <p:sldId id="264" r:id="rId33"/>
    <p:sldId id="265" r:id="rId34"/>
    <p:sldId id="281" r:id="rId35"/>
    <p:sldId id="326" r:id="rId36"/>
    <p:sldId id="266" r:id="rId37"/>
    <p:sldId id="267" r:id="rId38"/>
    <p:sldId id="272" r:id="rId39"/>
    <p:sldId id="274" r:id="rId40"/>
    <p:sldId id="275" r:id="rId41"/>
    <p:sldId id="276" r:id="rId42"/>
    <p:sldId id="295" r:id="rId43"/>
    <p:sldId id="321" r:id="rId44"/>
    <p:sldId id="320" r:id="rId45"/>
    <p:sldId id="317" r:id="rId46"/>
    <p:sldId id="316" r:id="rId47"/>
    <p:sldId id="318" r:id="rId48"/>
    <p:sldId id="322" r:id="rId49"/>
    <p:sldId id="319" r:id="rId50"/>
    <p:sldId id="329" r:id="rId51"/>
    <p:sldId id="277" r:id="rId52"/>
    <p:sldId id="278" r:id="rId53"/>
    <p:sldId id="279" r:id="rId54"/>
    <p:sldId id="334" r:id="rId55"/>
    <p:sldId id="423" r:id="rId56"/>
    <p:sldId id="417" r:id="rId57"/>
    <p:sldId id="419" r:id="rId58"/>
    <p:sldId id="420" r:id="rId59"/>
    <p:sldId id="421" r:id="rId60"/>
    <p:sldId id="280" r:id="rId61"/>
    <p:sldId id="283" r:id="rId62"/>
    <p:sldId id="297" r:id="rId63"/>
    <p:sldId id="288" r:id="rId64"/>
    <p:sldId id="289" r:id="rId65"/>
    <p:sldId id="290" r:id="rId66"/>
    <p:sldId id="323" r:id="rId67"/>
    <p:sldId id="328" r:id="rId68"/>
    <p:sldId id="291" r:id="rId69"/>
    <p:sldId id="292" r:id="rId70"/>
    <p:sldId id="324" r:id="rId71"/>
    <p:sldId id="293" r:id="rId72"/>
    <p:sldId id="325" r:id="rId73"/>
    <p:sldId id="294" r:id="rId74"/>
    <p:sldId id="301" r:id="rId75"/>
    <p:sldId id="302" r:id="rId76"/>
    <p:sldId id="330" r:id="rId77"/>
    <p:sldId id="303" r:id="rId78"/>
    <p:sldId id="307" r:id="rId79"/>
    <p:sldId id="308" r:id="rId80"/>
    <p:sldId id="327" r:id="rId81"/>
    <p:sldId id="309" r:id="rId82"/>
    <p:sldId id="305" r:id="rId83"/>
    <p:sldId id="306" r:id="rId84"/>
    <p:sldId id="310" r:id="rId85"/>
    <p:sldId id="312" r:id="rId86"/>
    <p:sldId id="313" r:id="rId87"/>
    <p:sldId id="314" r:id="rId8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man, Laura - Division of District Support" initials="LL-DoDS" lastIdx="1" clrIdx="0">
    <p:extLst>
      <p:ext uri="{19B8F6BF-5375-455C-9EA6-DF929625EA0E}">
        <p15:presenceInfo xmlns:p15="http://schemas.microsoft.com/office/powerpoint/2012/main" userId="S-1-5-21-2077426921-23679709-1353397897-480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524AB-67EB-4419-B3AE-E6601A4A0702}" v="9" dt="2021-04-30T16:42:3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82609" autoAdjust="0"/>
  </p:normalViewPr>
  <p:slideViewPr>
    <p:cSldViewPr snapToGrid="0">
      <p:cViewPr varScale="1">
        <p:scale>
          <a:sx n="71" d="100"/>
          <a:sy n="71" d="100"/>
        </p:scale>
        <p:origin x="672" y="53"/>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88" d="100"/>
          <a:sy n="88" d="100"/>
        </p:scale>
        <p:origin x="377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notesMaster" Target="notesMasters/notesMaster1.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80" Type="http://schemas.openxmlformats.org/officeDocument/2006/relationships/slide" Target="slides/slide53.xml"/><Relationship Id="rId85" Type="http://schemas.openxmlformats.org/officeDocument/2006/relationships/slide" Target="slides/slide5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17.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7.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customXml" Target="../customXml/item4.xml"/><Relationship Id="rId7" Type="http://schemas.openxmlformats.org/officeDocument/2006/relationships/slideMaster" Target="slideMasters/slideMaster4.xml"/><Relationship Id="rId71" Type="http://schemas.openxmlformats.org/officeDocument/2006/relationships/slide" Target="slides/slide44.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xml"/><Relationship Id="rId24" Type="http://schemas.openxmlformats.org/officeDocument/2006/relationships/slideMaster" Target="slideMasters/slideMaster21.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8" Type="http://schemas.openxmlformats.org/officeDocument/2006/relationships/slideMaster" Target="slideMasters/slideMaster5.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432D1CC-769F-4539-BD01-159BD43F2F1B}" type="datetimeFigureOut">
              <a:rPr lang="en-US" smtClean="0"/>
              <a:t>2/3/2022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66E0A20-651D-47D6-A592-74CC8D219A1C}" type="slidenum">
              <a:rPr lang="en-US" smtClean="0"/>
              <a:t>‹#›</a:t>
            </a:fld>
            <a:endParaRPr lang="en-US"/>
          </a:p>
        </p:txBody>
      </p:sp>
    </p:spTree>
    <p:extLst>
      <p:ext uri="{BB962C8B-B14F-4D97-AF65-F5344CB8AC3E}">
        <p14:creationId xmlns:p14="http://schemas.microsoft.com/office/powerpoint/2010/main" val="303237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06C7A1-79C0-4325-AC1D-29599D851AA2}" type="datetimeFigureOut">
              <a:rPr lang="en-US" smtClean="0"/>
              <a:t>2/3/2022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603CFE4-9090-4A36-9A76-7A397EA09C55}" type="slidenum">
              <a:rPr lang="en-US" smtClean="0"/>
              <a:t>‹#›</a:t>
            </a:fld>
            <a:endParaRPr lang="en-US"/>
          </a:p>
        </p:txBody>
      </p:sp>
    </p:spTree>
    <p:extLst>
      <p:ext uri="{BB962C8B-B14F-4D97-AF65-F5344CB8AC3E}">
        <p14:creationId xmlns:p14="http://schemas.microsoft.com/office/powerpoint/2010/main" val="41767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1</a:t>
            </a:fld>
            <a:endParaRPr lang="en-US"/>
          </a:p>
        </p:txBody>
      </p:sp>
    </p:spTree>
    <p:extLst>
      <p:ext uri="{BB962C8B-B14F-4D97-AF65-F5344CB8AC3E}">
        <p14:creationId xmlns:p14="http://schemas.microsoft.com/office/powerpoint/2010/main" val="43202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link where you can retrieve your DC list. </a:t>
            </a:r>
            <a:r>
              <a:rPr lang="en-US" dirty="0"/>
              <a:t>You can find this link</a:t>
            </a:r>
            <a:r>
              <a:rPr lang="en-US" baseline="0" dirty="0"/>
              <a:t> on the </a:t>
            </a:r>
            <a:r>
              <a:rPr lang="en-US" dirty="0"/>
              <a:t>KDE website. </a:t>
            </a:r>
            <a:r>
              <a:rPr lang="en-US" baseline="0" dirty="0"/>
              <a:t>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10</a:t>
            </a:fld>
            <a:endParaRPr lang="en-US"/>
          </a:p>
        </p:txBody>
      </p:sp>
    </p:spTree>
    <p:extLst>
      <p:ext uri="{BB962C8B-B14F-4D97-AF65-F5344CB8AC3E}">
        <p14:creationId xmlns:p14="http://schemas.microsoft.com/office/powerpoint/2010/main" val="92117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obtained your DC list you will need to import that into IC. You will follow these steps to import. One reminder here is to always make sure that you have selected the current school year. I’m not going to walk you through all the steps of setting up your import because it is time consuming and a little confusing but there is a DC web download tool help manual on the KDE website that should assist you in downloading and uploading. And that link can be found on the bottom of this PowerPoint slide.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11</a:t>
            </a:fld>
            <a:endParaRPr lang="en-US"/>
          </a:p>
        </p:txBody>
      </p:sp>
    </p:spTree>
    <p:extLst>
      <p:ext uri="{BB962C8B-B14F-4D97-AF65-F5344CB8AC3E}">
        <p14:creationId xmlns:p14="http://schemas.microsoft.com/office/powerpoint/2010/main" val="170850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summary</a:t>
            </a:r>
            <a:r>
              <a:rPr lang="en-US" baseline="0" dirty="0"/>
              <a:t> report. You will want to review this and confirm everything looks ok before importing. (Focus on the errors and warnings (like confirming you don’t have students duplicated) But keep in mind s</a:t>
            </a:r>
            <a:r>
              <a:rPr lang="en-US" dirty="0"/>
              <a:t>urrounding</a:t>
            </a:r>
            <a:r>
              <a:rPr lang="en-US" baseline="0" dirty="0"/>
              <a:t> counties are now included in the DC file numbers on this report. So you will see a higher number of “error” but as long as you have confirmed that everything looks ok, the errors and warning are ok.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12</a:t>
            </a:fld>
            <a:endParaRPr lang="en-US"/>
          </a:p>
        </p:txBody>
      </p:sp>
    </p:spTree>
    <p:extLst>
      <p:ext uri="{BB962C8B-B14F-4D97-AF65-F5344CB8AC3E}">
        <p14:creationId xmlns:p14="http://schemas.microsoft.com/office/powerpoint/2010/main" val="348137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1180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core steps for data synchronization include proper setup, monitoring the process and adjusting for any errors found after monitoring. The key challenge is knowing how to locate the error – and then correctly fix it. </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1209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something appears awry, here are a few areas to check for a diagnosis. I would begin with the FRAM Scheduled Import Log. Look there to see when the last successful sync was done. If that has been unsuccessful, then you can look at what is wrong with the communication between the POS and IC. Presuming that it’s worked in the past- you want to check the configuration hasn’t changed; verify the username and password are correct; the folder name for the </a:t>
            </a:r>
            <a:r>
              <a:rPr lang="en-US" altLang="en-US" dirty="0" err="1"/>
              <a:t>IC_Eligibility</a:t>
            </a:r>
            <a:r>
              <a:rPr lang="en-US" altLang="en-US" dirty="0"/>
              <a:t> filed is still the same, a file is being produced since the rollover, and – if you have a new POS server- your IP address for the server is the same as before. </a:t>
            </a:r>
          </a:p>
          <a:p>
            <a:endParaRPr lang="en-US" altLang="en-US" dirty="0"/>
          </a:p>
          <a:p>
            <a:r>
              <a:rPr lang="en-US" altLang="en-US" dirty="0"/>
              <a:t>If you have low free/reduced percentages then look at your POS import mapping under the Eligibility Import Wizard: select your import mapping and import the most current </a:t>
            </a:r>
            <a:r>
              <a:rPr lang="en-US" altLang="en-US" dirty="0" err="1"/>
              <a:t>IC_Eligibility</a:t>
            </a:r>
            <a:r>
              <a:rPr lang="en-US" altLang="en-US" dirty="0"/>
              <a:t> file. Ensure that no values are missing from the mapping (homeless, migrant, etc.). Then you will want to verify the Scheduled Import Log as well for any errors that need to be resolved. </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94455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screenshot shows the proper setup for data synchronization with your POS. Once you set it up you should always confirm the process is working by testing it.</a:t>
            </a:r>
          </a:p>
          <a:p>
            <a:r>
              <a:rPr lang="en-US" altLang="en-US" dirty="0"/>
              <a:t>Test</a:t>
            </a:r>
            <a:r>
              <a:rPr lang="en-US" altLang="en-US" baseline="0" dirty="0"/>
              <a:t> Connection is used to ensure you can connect to the POS</a:t>
            </a:r>
          </a:p>
          <a:p>
            <a:r>
              <a:rPr lang="en-US" altLang="en-US" baseline="0" dirty="0"/>
              <a:t>Test Import is used to verify you can connect and pull in the data</a:t>
            </a:r>
          </a:p>
          <a:p>
            <a:r>
              <a:rPr lang="en-US" altLang="en-US" baseline="0" dirty="0"/>
              <a:t>And Run Import is used to run the import manually and review the eligibility Import report to locate and correct errors.</a:t>
            </a:r>
            <a:endParaRPr lang="en-US" alt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313540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17</a:t>
            </a:fld>
            <a:endParaRPr lang="en-US"/>
          </a:p>
        </p:txBody>
      </p:sp>
    </p:spTree>
    <p:extLst>
      <p:ext uri="{BB962C8B-B14F-4D97-AF65-F5344CB8AC3E}">
        <p14:creationId xmlns:p14="http://schemas.microsoft.com/office/powerpoint/2010/main" val="254707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path for</a:t>
            </a:r>
            <a:r>
              <a:rPr lang="en-US" baseline="0" dirty="0"/>
              <a:t> adding the CEP Provision to each CEP approved school. This is an important step If you are a new CEP district or have added new CEP schools since the previous year. Notice the school name at the top to ensure that you are adding the provision to the correct school.  Typically CEP will be approved for your school or districts for 4 years so you can update that under Provision End Year to prevent from having to do this every year, unless something changes.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18</a:t>
            </a:fld>
            <a:endParaRPr lang="en-US"/>
          </a:p>
        </p:txBody>
      </p:sp>
    </p:spTree>
    <p:extLst>
      <p:ext uri="{BB962C8B-B14F-4D97-AF65-F5344CB8AC3E}">
        <p14:creationId xmlns:p14="http://schemas.microsoft.com/office/powerpoint/2010/main" val="417650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19</a:t>
            </a:fld>
            <a:endParaRPr lang="en-US"/>
          </a:p>
        </p:txBody>
      </p:sp>
    </p:spTree>
    <p:extLst>
      <p:ext uri="{BB962C8B-B14F-4D97-AF65-F5344CB8AC3E}">
        <p14:creationId xmlns:p14="http://schemas.microsoft.com/office/powerpoint/2010/main" val="223213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2</a:t>
            </a:fld>
            <a:endParaRPr lang="en-US"/>
          </a:p>
        </p:txBody>
      </p:sp>
    </p:spTree>
    <p:extLst>
      <p:ext uri="{BB962C8B-B14F-4D97-AF65-F5344CB8AC3E}">
        <p14:creationId xmlns:p14="http://schemas.microsoft.com/office/powerpoint/2010/main" val="3800206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HIFs can be entered you MUST set up your default expiration date. </a:t>
            </a:r>
            <a:r>
              <a:rPr lang="en-US" dirty="0"/>
              <a:t>The</a:t>
            </a:r>
            <a:r>
              <a:rPr lang="en-US" baseline="0" dirty="0"/>
              <a:t> default expiration should be 6/30/2020 and this date does allow for the 30 day carry over period. You will get this error message if you attempt to process a HIF without setting up your default expiration so it is not going to let you process the form until this has been done.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20</a:t>
            </a:fld>
            <a:endParaRPr lang="en-US"/>
          </a:p>
        </p:txBody>
      </p:sp>
    </p:spTree>
    <p:extLst>
      <p:ext uri="{BB962C8B-B14F-4D97-AF65-F5344CB8AC3E}">
        <p14:creationId xmlns:p14="http://schemas.microsoft.com/office/powerpoint/2010/main" val="89738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Provision preferences is also set up under FRAM preferences. This allows you to designate that the HIFs entered for CEP schools are for receiving Educational Benefits and not for determining a meal status. You will mark the Educational Benefits applications processed checkbox and select all schools or individual schools. This will separate your students status. Those entered as a Educational Benefit (CEP Schools) will show as SES and those non CEP will show as MEAL.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21</a:t>
            </a:fld>
            <a:endParaRPr lang="en-US"/>
          </a:p>
        </p:txBody>
      </p:sp>
    </p:spTree>
    <p:extLst>
      <p:ext uri="{BB962C8B-B14F-4D97-AF65-F5344CB8AC3E}">
        <p14:creationId xmlns:p14="http://schemas.microsoft.com/office/powerpoint/2010/main" val="155923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good</a:t>
            </a:r>
            <a:r>
              <a:rPr lang="en-US" baseline="0" dirty="0"/>
              <a:t> news is that it doesn’t matter how you have done this in the past! The state pulls both SES and Meal types for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what are the benefits of this? </a:t>
            </a:r>
            <a:r>
              <a:rPr lang="en-US" dirty="0"/>
              <a:t>This is a newer functionality that is available in the core product so we are encouraging as a best practice recommendation to use this feature because it will provide more accurate data and reporting</a:t>
            </a:r>
            <a:r>
              <a:rPr lang="en-US" baseline="0" dirty="0"/>
              <a:t> and allows you to easily pull data for students with SES status or MEAL status.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22</a:t>
            </a:fld>
            <a:endParaRPr lang="en-US"/>
          </a:p>
        </p:txBody>
      </p:sp>
    </p:spTree>
    <p:extLst>
      <p:ext uri="{BB962C8B-B14F-4D97-AF65-F5344CB8AC3E}">
        <p14:creationId xmlns:p14="http://schemas.microsoft.com/office/powerpoint/2010/main" val="179865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watch this</a:t>
            </a:r>
            <a:r>
              <a:rPr lang="en-US" baseline="0" dirty="0"/>
              <a:t> so it doesn’t default to EBA after you have entered several application.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23</a:t>
            </a:fld>
            <a:endParaRPr lang="en-US"/>
          </a:p>
        </p:txBody>
      </p:sp>
    </p:spTree>
    <p:extLst>
      <p:ext uri="{BB962C8B-B14F-4D97-AF65-F5344CB8AC3E}">
        <p14:creationId xmlns:p14="http://schemas.microsoft.com/office/powerpoint/2010/main" val="300379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in IC, Community is found in the upper right corner, Then click on Knowledge base, then search CEP.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24</a:t>
            </a:fld>
            <a:endParaRPr lang="en-US"/>
          </a:p>
        </p:txBody>
      </p:sp>
    </p:spTree>
    <p:extLst>
      <p:ext uri="{BB962C8B-B14F-4D97-AF65-F5344CB8AC3E}">
        <p14:creationId xmlns:p14="http://schemas.microsoft.com/office/powerpoint/2010/main" val="3827056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25</a:t>
            </a:fld>
            <a:endParaRPr lang="en-US"/>
          </a:p>
        </p:txBody>
      </p:sp>
    </p:spTree>
    <p:extLst>
      <p:ext uri="{BB962C8B-B14F-4D97-AF65-F5344CB8AC3E}">
        <p14:creationId xmlns:p14="http://schemas.microsoft.com/office/powerpoint/2010/main" val="3621008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going to plan the</a:t>
            </a:r>
            <a:r>
              <a:rPr lang="en-US" baseline="0" dirty="0"/>
              <a:t> Who, How, What and When. Who will help, How will file/store them? What Incentives can you offer to increase your return rate. (Elementary age loves a little extra recess time, stickers, bracelets) And when will you start processing them? Keep in mind we encourage that October 1 deadline so if you can process early to mid Sept you still have a couple weeks before the deadline to follow up with </a:t>
            </a:r>
            <a:r>
              <a:rPr lang="en-US" baseline="0"/>
              <a:t>any household</a:t>
            </a:r>
            <a:endParaRPr lang="en-US" baseline="0" dirty="0"/>
          </a:p>
          <a:p>
            <a:r>
              <a:rPr lang="en-US" baseline="0" dirty="0"/>
              <a:t>When filing keep in mind that these need to be retained for 10 years. The reason for this is that the </a:t>
            </a:r>
            <a:r>
              <a:rPr lang="en-US" baseline="0" dirty="0" err="1"/>
              <a:t>eRate</a:t>
            </a:r>
            <a:r>
              <a:rPr lang="en-US" baseline="0" dirty="0"/>
              <a:t> program can audit FRL data for up to 10 years.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26</a:t>
            </a:fld>
            <a:endParaRPr lang="en-US"/>
          </a:p>
        </p:txBody>
      </p:sp>
    </p:spTree>
    <p:extLst>
      <p:ext uri="{BB962C8B-B14F-4D97-AF65-F5344CB8AC3E}">
        <p14:creationId xmlns:p14="http://schemas.microsoft.com/office/powerpoint/2010/main" val="3183638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lot of districts</a:t>
            </a:r>
            <a:r>
              <a:rPr lang="en-US" baseline="0" dirty="0"/>
              <a:t> wait and distribute the HIFs at open house our during Online Registration and that is fine but you can distribute prior to July 1 if you would like.</a:t>
            </a:r>
            <a:endParaRPr lang="en-US" dirty="0"/>
          </a:p>
          <a:p>
            <a:r>
              <a:rPr lang="en-US" dirty="0"/>
              <a:t>2. I</a:t>
            </a:r>
            <a:r>
              <a:rPr lang="en-US" baseline="0" dirty="0"/>
              <a:t> recommend waiting until you have processed your DC import for August before you start processing your HIFS. </a:t>
            </a:r>
          </a:p>
          <a:p>
            <a:r>
              <a:rPr lang="en-US" baseline="0" dirty="0"/>
              <a:t>3. The reason we recommend you waiting until August even if you are a district that starts getting HIFs back in July, is because you want the Income Eligibility Guidelines for the current school year to be updated before you start processing.</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27</a:t>
            </a:fld>
            <a:endParaRPr lang="en-US"/>
          </a:p>
        </p:txBody>
      </p:sp>
    </p:spTree>
    <p:extLst>
      <p:ext uri="{BB962C8B-B14F-4D97-AF65-F5344CB8AC3E}">
        <p14:creationId xmlns:p14="http://schemas.microsoft.com/office/powerpoint/2010/main" val="2011507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only one place for an electronic signature in the OLR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4097220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 comparison of responsibilities between the FRAM Coordinator and FSD.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34</a:t>
            </a:fld>
            <a:endParaRPr lang="en-US"/>
          </a:p>
        </p:txBody>
      </p:sp>
    </p:spTree>
    <p:extLst>
      <p:ext uri="{BB962C8B-B14F-4D97-AF65-F5344CB8AC3E}">
        <p14:creationId xmlns:p14="http://schemas.microsoft.com/office/powerpoint/2010/main" val="214082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875" indent="-297644">
              <a:defRPr>
                <a:solidFill>
                  <a:schemeClr val="tx1"/>
                </a:solidFill>
                <a:latin typeface="Franklin Gothic Medium" panose="020B0603020102020204" pitchFamily="34" charset="0"/>
              </a:defRPr>
            </a:lvl2pPr>
            <a:lvl3pPr marL="1190577" indent="-238115">
              <a:defRPr>
                <a:solidFill>
                  <a:schemeClr val="tx1"/>
                </a:solidFill>
                <a:latin typeface="Franklin Gothic Medium" panose="020B0603020102020204" pitchFamily="34" charset="0"/>
              </a:defRPr>
            </a:lvl3pPr>
            <a:lvl4pPr marL="1666807" indent="-238115">
              <a:defRPr>
                <a:solidFill>
                  <a:schemeClr val="tx1"/>
                </a:solidFill>
                <a:latin typeface="Franklin Gothic Medium" panose="020B0603020102020204" pitchFamily="34" charset="0"/>
              </a:defRPr>
            </a:lvl4pPr>
            <a:lvl5pPr marL="2143038" indent="-238115">
              <a:defRPr>
                <a:solidFill>
                  <a:schemeClr val="tx1"/>
                </a:solidFill>
                <a:latin typeface="Franklin Gothic Medium" panose="020B0603020102020204" pitchFamily="34" charset="0"/>
              </a:defRPr>
            </a:lvl5pPr>
            <a:lvl6pPr marL="2619269" indent="-238115" eaLnBrk="0" fontAlgn="base" hangingPunct="0">
              <a:spcBef>
                <a:spcPct val="0"/>
              </a:spcBef>
              <a:spcAft>
                <a:spcPct val="0"/>
              </a:spcAft>
              <a:defRPr>
                <a:solidFill>
                  <a:schemeClr val="tx1"/>
                </a:solidFill>
                <a:latin typeface="Franklin Gothic Medium" panose="020B0603020102020204" pitchFamily="34" charset="0"/>
              </a:defRPr>
            </a:lvl6pPr>
            <a:lvl7pPr marL="3095499" indent="-238115" eaLnBrk="0" fontAlgn="base" hangingPunct="0">
              <a:spcBef>
                <a:spcPct val="0"/>
              </a:spcBef>
              <a:spcAft>
                <a:spcPct val="0"/>
              </a:spcAft>
              <a:defRPr>
                <a:solidFill>
                  <a:schemeClr val="tx1"/>
                </a:solidFill>
                <a:latin typeface="Franklin Gothic Medium" panose="020B0603020102020204" pitchFamily="34" charset="0"/>
              </a:defRPr>
            </a:lvl7pPr>
            <a:lvl8pPr marL="3571730" indent="-238115" eaLnBrk="0" fontAlgn="base" hangingPunct="0">
              <a:spcBef>
                <a:spcPct val="0"/>
              </a:spcBef>
              <a:spcAft>
                <a:spcPct val="0"/>
              </a:spcAft>
              <a:defRPr>
                <a:solidFill>
                  <a:schemeClr val="tx1"/>
                </a:solidFill>
                <a:latin typeface="Franklin Gothic Medium" panose="020B0603020102020204" pitchFamily="34" charset="0"/>
              </a:defRPr>
            </a:lvl8pPr>
            <a:lvl9pPr marL="4047961" indent="-238115"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133365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a:t>
            </a:r>
            <a:r>
              <a:rPr lang="en-US" baseline="0" dirty="0"/>
              <a:t> sync, FRAM preferences and DC imports are all set up at the beginning of the years so once you are ready for HIF processing this is a good checklist to use.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35</a:t>
            </a:fld>
            <a:endParaRPr lang="en-US"/>
          </a:p>
        </p:txBody>
      </p:sp>
    </p:spTree>
    <p:extLst>
      <p:ext uri="{BB962C8B-B14F-4D97-AF65-F5344CB8AC3E}">
        <p14:creationId xmlns:p14="http://schemas.microsoft.com/office/powerpoint/2010/main" val="3057788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HIF form is now a generic document that district can update each school year. We now</a:t>
            </a:r>
            <a:r>
              <a:rPr lang="en-US" baseline="0" dirty="0"/>
              <a:t> have a Spanish version available on our website as well. We are unable to provide it in other languages at this time but we felt like the Spanish form was the most request/most pressing at the time. If you are full CEP I would recommend printing off your HIF forms in different colors. Helps keep track of what schools have returned forms.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36</a:t>
            </a:fld>
            <a:endParaRPr lang="en-US"/>
          </a:p>
        </p:txBody>
      </p:sp>
    </p:spTree>
    <p:extLst>
      <p:ext uri="{BB962C8B-B14F-4D97-AF65-F5344CB8AC3E}">
        <p14:creationId xmlns:p14="http://schemas.microsoft.com/office/powerpoint/2010/main" val="505267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lots of confusion for</a:t>
            </a:r>
            <a:r>
              <a:rPr lang="en-US" baseline="0" dirty="0"/>
              <a:t> people on this. HIF are entered under Household application and NOT eligibility.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37</a:t>
            </a:fld>
            <a:endParaRPr lang="en-US"/>
          </a:p>
        </p:txBody>
      </p:sp>
    </p:spTree>
    <p:extLst>
      <p:ext uri="{BB962C8B-B14F-4D97-AF65-F5344CB8AC3E}">
        <p14:creationId xmlns:p14="http://schemas.microsoft.com/office/powerpoint/2010/main" val="3496807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larger districts I recommend actually confirming the address for the household to confirm you are entering for the correct household.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38</a:t>
            </a:fld>
            <a:endParaRPr lang="en-US"/>
          </a:p>
        </p:txBody>
      </p:sp>
    </p:spTree>
    <p:extLst>
      <p:ext uri="{BB962C8B-B14F-4D97-AF65-F5344CB8AC3E}">
        <p14:creationId xmlns:p14="http://schemas.microsoft.com/office/powerpoint/2010/main" val="3337113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39</a:t>
            </a:fld>
            <a:endParaRPr lang="en-US"/>
          </a:p>
        </p:txBody>
      </p:sp>
    </p:spTree>
    <p:extLst>
      <p:ext uri="{BB962C8B-B14F-4D97-AF65-F5344CB8AC3E}">
        <p14:creationId xmlns:p14="http://schemas.microsoft.com/office/powerpoint/2010/main" val="2257138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40</a:t>
            </a:fld>
            <a:endParaRPr lang="en-US"/>
          </a:p>
        </p:txBody>
      </p:sp>
    </p:spTree>
    <p:extLst>
      <p:ext uri="{BB962C8B-B14F-4D97-AF65-F5344CB8AC3E}">
        <p14:creationId xmlns:p14="http://schemas.microsoft.com/office/powerpoint/2010/main" val="918784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41</a:t>
            </a:fld>
            <a:endParaRPr lang="en-US"/>
          </a:p>
        </p:txBody>
      </p:sp>
    </p:spTree>
    <p:extLst>
      <p:ext uri="{BB962C8B-B14F-4D97-AF65-F5344CB8AC3E}">
        <p14:creationId xmlns:p14="http://schemas.microsoft.com/office/powerpoint/2010/main" val="374068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42</a:t>
            </a:fld>
            <a:endParaRPr lang="en-US"/>
          </a:p>
        </p:txBody>
      </p:sp>
    </p:spTree>
    <p:extLst>
      <p:ext uri="{BB962C8B-B14F-4D97-AF65-F5344CB8AC3E}">
        <p14:creationId xmlns:p14="http://schemas.microsoft.com/office/powerpoint/2010/main" val="862146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 required but useful- As previously stated mark down the Reference number provided by the FRAM module </a:t>
            </a:r>
          </a:p>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43</a:t>
            </a:fld>
            <a:endParaRPr lang="en-US"/>
          </a:p>
        </p:txBody>
      </p:sp>
    </p:spTree>
    <p:extLst>
      <p:ext uri="{BB962C8B-B14F-4D97-AF65-F5344CB8AC3E}">
        <p14:creationId xmlns:p14="http://schemas.microsoft.com/office/powerpoint/2010/main" val="2315833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44</a:t>
            </a:fld>
            <a:endParaRPr lang="en-US"/>
          </a:p>
        </p:txBody>
      </p:sp>
    </p:spTree>
    <p:extLst>
      <p:ext uri="{BB962C8B-B14F-4D97-AF65-F5344CB8AC3E}">
        <p14:creationId xmlns:p14="http://schemas.microsoft.com/office/powerpoint/2010/main" val="31739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solidFill>
                  <a:schemeClr val="tx1">
                    <a:lumMod val="75000"/>
                    <a:lumOff val="25000"/>
                  </a:schemeClr>
                </a:solidFill>
              </a:rPr>
              <a:t>HIF data is confidential info and should be kept in a secure location. (Locking file cabinet)</a:t>
            </a:r>
          </a:p>
          <a:p>
            <a:pPr defTabSz="933237">
              <a:defRPr/>
            </a:pPr>
            <a:r>
              <a:rPr lang="en-US" baseline="0" dirty="0">
                <a:solidFill>
                  <a:schemeClr val="tx1">
                    <a:lumMod val="75000"/>
                    <a:lumOff val="25000"/>
                  </a:schemeClr>
                </a:solidFill>
              </a:rPr>
              <a:t>October 1- This is due to </a:t>
            </a:r>
            <a:r>
              <a:rPr lang="en-US" baseline="0" dirty="0" err="1">
                <a:solidFill>
                  <a:schemeClr val="tx1">
                    <a:lumMod val="75000"/>
                    <a:lumOff val="25000"/>
                  </a:schemeClr>
                </a:solidFill>
              </a:rPr>
              <a:t>eRATE</a:t>
            </a:r>
            <a:r>
              <a:rPr lang="en-US" baseline="0" dirty="0">
                <a:solidFill>
                  <a:schemeClr val="tx1">
                    <a:lumMod val="75000"/>
                    <a:lumOff val="25000"/>
                  </a:schemeClr>
                </a:solidFill>
              </a:rPr>
              <a:t> funding. </a:t>
            </a:r>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3603CFE4-9090-4A36-9A76-7A397EA09C55}" type="slidenum">
              <a:rPr lang="en-US" smtClean="0"/>
              <a:t>4</a:t>
            </a:fld>
            <a:endParaRPr lang="en-US"/>
          </a:p>
        </p:txBody>
      </p:sp>
    </p:spTree>
    <p:extLst>
      <p:ext uri="{BB962C8B-B14F-4D97-AF65-F5344CB8AC3E}">
        <p14:creationId xmlns:p14="http://schemas.microsoft.com/office/powerpoint/2010/main" val="1473671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first recommend</a:t>
            </a:r>
            <a:r>
              <a:rPr lang="en-US" baseline="0" dirty="0"/>
              <a:t> reaching out to the household to make an attempt to get whatever is missing from the parent. Most times, if they have taken time to complete the form and just missed a signature or something that would make it incomplete then chances are they will fix it but if not you will need to document the following this on the HIF form….</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45</a:t>
            </a:fld>
            <a:endParaRPr lang="en-US"/>
          </a:p>
        </p:txBody>
      </p:sp>
    </p:spTree>
    <p:extLst>
      <p:ext uri="{BB962C8B-B14F-4D97-AF65-F5344CB8AC3E}">
        <p14:creationId xmlns:p14="http://schemas.microsoft.com/office/powerpoint/2010/main" val="3253977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46</a:t>
            </a:fld>
            <a:endParaRPr lang="en-US"/>
          </a:p>
        </p:txBody>
      </p:sp>
    </p:spTree>
    <p:extLst>
      <p:ext uri="{BB962C8B-B14F-4D97-AF65-F5344CB8AC3E}">
        <p14:creationId xmlns:p14="http://schemas.microsoft.com/office/powerpoint/2010/main" val="3655317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 comparison between full CEP and partial CEP districts – and the differing responsibilities/activities. The major differences are data synchronization and collection of the HIF forms.</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677507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 comparison for</a:t>
            </a:r>
            <a:r>
              <a:rPr lang="en-US" altLang="en-US" baseline="0" dirty="0"/>
              <a:t> processing HIFs with Reported Household Income vs Case Numbers. I have highlighted the difference in Gold. NOTE: Valid Case Numbers are Social Security Numbers not EBT card numbers. </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338683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processed</a:t>
            </a:r>
            <a:r>
              <a:rPr lang="en-US" baseline="0" dirty="0"/>
              <a:t> as a HIF. Contact your food service director. All of these are Direct Certified. FSD will communicate with the program coordinator for their district to make a final determination on status for student.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49</a:t>
            </a:fld>
            <a:endParaRPr lang="en-US"/>
          </a:p>
        </p:txBody>
      </p:sp>
    </p:spTree>
    <p:extLst>
      <p:ext uri="{BB962C8B-B14F-4D97-AF65-F5344CB8AC3E}">
        <p14:creationId xmlns:p14="http://schemas.microsoft.com/office/powerpoint/2010/main" val="25820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50</a:t>
            </a:fld>
            <a:endParaRPr lang="en-US"/>
          </a:p>
        </p:txBody>
      </p:sp>
    </p:spTree>
    <p:extLst>
      <p:ext uri="{BB962C8B-B14F-4D97-AF65-F5344CB8AC3E}">
        <p14:creationId xmlns:p14="http://schemas.microsoft.com/office/powerpoint/2010/main" val="2583387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a:t>
            </a:r>
            <a:r>
              <a:rPr lang="en-US" baseline="0" dirty="0"/>
              <a:t> is determined that the child is in fact Homeless, Migrant, Runaway or Foster you can follow this path to override the status. </a:t>
            </a:r>
            <a:r>
              <a:rPr lang="en-US" dirty="0"/>
              <a:t>Certified type=</a:t>
            </a:r>
            <a:r>
              <a:rPr lang="en-US" baseline="0" dirty="0"/>
              <a:t> what makes them certified </a:t>
            </a:r>
          </a:p>
          <a:p>
            <a:endParaRPr lang="en-US" baseline="0" dirty="0"/>
          </a:p>
          <a:p>
            <a:r>
              <a:rPr lang="en-US" baseline="0" dirty="0"/>
              <a:t>An example of this would be a student who is Homeless…. Didn’t come up on your DC list but they qualify </a:t>
            </a:r>
            <a:r>
              <a:rPr lang="en-US" baseline="0" dirty="0" err="1"/>
              <a:t>bc</a:t>
            </a:r>
            <a:r>
              <a:rPr lang="en-US" baseline="0" dirty="0"/>
              <a:t> of this. You can change their certified type to reflect what made them certified.</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51</a:t>
            </a:fld>
            <a:endParaRPr lang="en-US"/>
          </a:p>
        </p:txBody>
      </p:sp>
    </p:spTree>
    <p:extLst>
      <p:ext uri="{BB962C8B-B14F-4D97-AF65-F5344CB8AC3E}">
        <p14:creationId xmlns:p14="http://schemas.microsoft.com/office/powerpoint/2010/main" val="3294081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52</a:t>
            </a:fld>
            <a:endParaRPr lang="en-US"/>
          </a:p>
        </p:txBody>
      </p:sp>
    </p:spTree>
    <p:extLst>
      <p:ext uri="{BB962C8B-B14F-4D97-AF65-F5344CB8AC3E}">
        <p14:creationId xmlns:p14="http://schemas.microsoft.com/office/powerpoint/2010/main" val="2441580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FRAM Eligibility</a:t>
            </a:r>
            <a:r>
              <a:rPr lang="en-US" baseline="0" dirty="0"/>
              <a:t> report that you can pull to locate missing forms. You will export the file and filter where source is blank. </a:t>
            </a:r>
          </a:p>
        </p:txBody>
      </p:sp>
      <p:sp>
        <p:nvSpPr>
          <p:cNvPr id="4" name="Slide Number Placeholder 3"/>
          <p:cNvSpPr>
            <a:spLocks noGrp="1"/>
          </p:cNvSpPr>
          <p:nvPr>
            <p:ph type="sldNum" sz="quarter" idx="10"/>
          </p:nvPr>
        </p:nvSpPr>
        <p:spPr/>
        <p:txBody>
          <a:bodyPr/>
          <a:lstStyle/>
          <a:p>
            <a:fld id="{C1E2BC98-6EA0-4EE7-A97F-558F26662BCA}" type="slidenum">
              <a:rPr lang="en-US" smtClean="0"/>
              <a:t>53</a:t>
            </a:fld>
            <a:endParaRPr lang="en-US" dirty="0"/>
          </a:p>
        </p:txBody>
      </p:sp>
    </p:spTree>
    <p:extLst>
      <p:ext uri="{BB962C8B-B14F-4D97-AF65-F5344CB8AC3E}">
        <p14:creationId xmlns:p14="http://schemas.microsoft.com/office/powerpoint/2010/main" val="2513811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54</a:t>
            </a:fld>
            <a:endParaRPr lang="en-US"/>
          </a:p>
        </p:txBody>
      </p:sp>
    </p:spTree>
    <p:extLst>
      <p:ext uri="{BB962C8B-B14F-4D97-AF65-F5344CB8AC3E}">
        <p14:creationId xmlns:p14="http://schemas.microsoft.com/office/powerpoint/2010/main" val="136551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If your district’s direct certifications are fairly consistent and you get your HIFs in by the last week in October, that would be enough time to have one of the days in October show as your highest day. By suggesting all HIFs be entered by October 1, that allows the most “chances”/days for getting the highest number possible.</a:t>
            </a:r>
            <a:endParaRPr lang="en-US" sz="2000" dirty="0"/>
          </a:p>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5</a:t>
            </a:fld>
            <a:endParaRPr lang="en-US"/>
          </a:p>
        </p:txBody>
      </p:sp>
    </p:spTree>
    <p:extLst>
      <p:ext uri="{BB962C8B-B14F-4D97-AF65-F5344CB8AC3E}">
        <p14:creationId xmlns:p14="http://schemas.microsoft.com/office/powerpoint/2010/main" val="1364910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made repeated attempts to reach out to the household you will have to decide when its time to move on. Once you feel pretty confident that you are not going to get a form returned… move on and manually mark as did not apply. You will follow these steps to do that. </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55</a:t>
            </a:fld>
            <a:endParaRPr lang="en-US" dirty="0"/>
          </a:p>
        </p:txBody>
      </p:sp>
    </p:spTree>
    <p:extLst>
      <p:ext uri="{BB962C8B-B14F-4D97-AF65-F5344CB8AC3E}">
        <p14:creationId xmlns:p14="http://schemas.microsoft.com/office/powerpoint/2010/main" val="3826549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56</a:t>
            </a:fld>
            <a:endParaRPr lang="en-US"/>
          </a:p>
        </p:txBody>
      </p:sp>
    </p:spTree>
    <p:extLst>
      <p:ext uri="{BB962C8B-B14F-4D97-AF65-F5344CB8AC3E}">
        <p14:creationId xmlns:p14="http://schemas.microsoft.com/office/powerpoint/2010/main" val="2255618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Shown above are the best practices for your district to obtain the highest free meal status percentage possible.</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0539150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are several other resources for you. You can use the FRAM Missing Meal Eligibility Records – School along with the letter editor in Campus to send out reminder letters for households without a HIF form returned.</a:t>
            </a:r>
          </a:p>
          <a:p>
            <a:endParaRPr lang="en-US" altLang="en-US" dirty="0"/>
          </a:p>
          <a:p>
            <a:r>
              <a:rPr lang="en-US" altLang="en-US" dirty="0"/>
              <a:t>Review the KDE CEP website for additional tools on CEP.</a:t>
            </a:r>
          </a:p>
          <a:p>
            <a:endParaRPr lang="en-US" altLang="en-US" dirty="0"/>
          </a:p>
          <a:p>
            <a:r>
              <a:rPr lang="en-US" altLang="en-US" dirty="0"/>
              <a:t>Coordinator</a:t>
            </a:r>
            <a:r>
              <a:rPr lang="en-US" altLang="en-US" baseline="0" dirty="0"/>
              <a:t> tips/acronyms, </a:t>
            </a:r>
            <a:r>
              <a:rPr lang="en-US" altLang="en-US" baseline="0" dirty="0" err="1"/>
              <a:t>powerpoints</a:t>
            </a:r>
            <a:r>
              <a:rPr lang="en-US" altLang="en-US" baseline="0" dirty="0"/>
              <a:t>, HIF form, DC tool manual (all can be found on the KDE website)</a:t>
            </a:r>
            <a:endParaRPr lang="en-US" alt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58</a:t>
            </a:fld>
            <a:endParaRPr lang="en-US"/>
          </a:p>
        </p:txBody>
      </p:sp>
    </p:spTree>
    <p:extLst>
      <p:ext uri="{BB962C8B-B14F-4D97-AF65-F5344CB8AC3E}">
        <p14:creationId xmlns:p14="http://schemas.microsoft.com/office/powerpoint/2010/main" val="3223451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59</a:t>
            </a:fld>
            <a:endParaRPr lang="en-US"/>
          </a:p>
        </p:txBody>
      </p:sp>
    </p:spTree>
    <p:extLst>
      <p:ext uri="{BB962C8B-B14F-4D97-AF65-F5344CB8AC3E}">
        <p14:creationId xmlns:p14="http://schemas.microsoft.com/office/powerpoint/2010/main" val="39163157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60</a:t>
            </a:fld>
            <a:endParaRPr lang="en-US"/>
          </a:p>
        </p:txBody>
      </p:sp>
    </p:spTree>
    <p:extLst>
      <p:ext uri="{BB962C8B-B14F-4D97-AF65-F5344CB8AC3E}">
        <p14:creationId xmlns:p14="http://schemas.microsoft.com/office/powerpoint/2010/main" val="22422477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3CFE4-9090-4A36-9A76-7A397EA09C55}" type="slidenum">
              <a:rPr lang="en-US" smtClean="0"/>
              <a:t>61</a:t>
            </a:fld>
            <a:endParaRPr lang="en-US"/>
          </a:p>
        </p:txBody>
      </p:sp>
    </p:spTree>
    <p:extLst>
      <p:ext uri="{BB962C8B-B14F-4D97-AF65-F5344CB8AC3E}">
        <p14:creationId xmlns:p14="http://schemas.microsoft.com/office/powerpoint/2010/main" val="291278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 plan for distributing</a:t>
            </a:r>
            <a:r>
              <a:rPr lang="en-US" baseline="0" dirty="0"/>
              <a:t> and collecting HIFS </a:t>
            </a:r>
          </a:p>
          <a:p>
            <a:r>
              <a:rPr lang="en-US" baseline="0" dirty="0"/>
              <a:t>Set up data sync </a:t>
            </a:r>
          </a:p>
          <a:p>
            <a:r>
              <a:rPr lang="en-US" baseline="0" dirty="0"/>
              <a:t>Set up School or District as CEP -Step 3 only needed if you’re a new CEP school or if your schools have changed</a:t>
            </a:r>
          </a:p>
          <a:p>
            <a:r>
              <a:rPr lang="en-US" baseline="0" dirty="0"/>
              <a:t>Set up FRAM Preferences… this has to be updated each year. </a:t>
            </a:r>
          </a:p>
          <a:p>
            <a:r>
              <a:rPr lang="en-US" baseline="0" dirty="0"/>
              <a:t>Enter your HIFS </a:t>
            </a:r>
          </a:p>
          <a:p>
            <a:r>
              <a:rPr lang="en-US" baseline="0" dirty="0"/>
              <a:t>Make sure your DC import happens monthly</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6</a:t>
            </a:fld>
            <a:endParaRPr lang="en-US"/>
          </a:p>
        </p:txBody>
      </p:sp>
    </p:spTree>
    <p:extLst>
      <p:ext uri="{BB962C8B-B14F-4D97-AF65-F5344CB8AC3E}">
        <p14:creationId xmlns:p14="http://schemas.microsoft.com/office/powerpoint/2010/main" val="1011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7</a:t>
            </a:fld>
            <a:endParaRPr lang="en-US"/>
          </a:p>
        </p:txBody>
      </p:sp>
    </p:spTree>
    <p:extLst>
      <p:ext uri="{BB962C8B-B14F-4D97-AF65-F5344CB8AC3E}">
        <p14:creationId xmlns:p14="http://schemas.microsoft.com/office/powerpoint/2010/main" val="407730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 students are always going to automatically get a status</a:t>
            </a:r>
            <a:r>
              <a:rPr lang="en-US" baseline="0" dirty="0"/>
              <a:t> of free. This is entered in FRAM by the Food Service Director. </a:t>
            </a:r>
          </a:p>
          <a:p>
            <a:r>
              <a:rPr lang="en-US" baseline="0" dirty="0"/>
              <a:t>Some districts have shared that their FSD will go through the HIF forms and pull out all HIFs for DC students to save you time when entering the forms, which is great. But if not, when you start entering them you will notice as soon as you pull a student up that they are directly certified and will be able to put that form to the side and not enter a status for that student. </a:t>
            </a:r>
          </a:p>
          <a:p>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8</a:t>
            </a:fld>
            <a:endParaRPr lang="en-US"/>
          </a:p>
        </p:txBody>
      </p:sp>
    </p:spTree>
    <p:extLst>
      <p:ext uri="{BB962C8B-B14F-4D97-AF65-F5344CB8AC3E}">
        <p14:creationId xmlns:p14="http://schemas.microsoft.com/office/powerpoint/2010/main" val="32667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probably</a:t>
            </a:r>
            <a:r>
              <a:rPr lang="en-US" baseline="0" dirty="0"/>
              <a:t> one of the areas where I get lots of questions. There is a couple ways you can do this… </a:t>
            </a:r>
          </a:p>
          <a:p>
            <a:endParaRPr lang="en-US" baseline="0" dirty="0"/>
          </a:p>
          <a:p>
            <a:r>
              <a:rPr lang="en-US" dirty="0"/>
              <a:t>There is a manual on the CEP page of the KDE website</a:t>
            </a:r>
            <a:r>
              <a:rPr lang="en-US" baseline="0" dirty="0"/>
              <a:t> with instructions on retrieving your DC import and uploading to IC. </a:t>
            </a:r>
            <a:endParaRPr lang="en-US" dirty="0"/>
          </a:p>
        </p:txBody>
      </p:sp>
      <p:sp>
        <p:nvSpPr>
          <p:cNvPr id="4" name="Slide Number Placeholder 3"/>
          <p:cNvSpPr>
            <a:spLocks noGrp="1"/>
          </p:cNvSpPr>
          <p:nvPr>
            <p:ph type="sldNum" sz="quarter" idx="10"/>
          </p:nvPr>
        </p:nvSpPr>
        <p:spPr/>
        <p:txBody>
          <a:bodyPr/>
          <a:lstStyle/>
          <a:p>
            <a:fld id="{3603CFE4-9090-4A36-9A76-7A397EA09C55}" type="slidenum">
              <a:rPr lang="en-US" smtClean="0"/>
              <a:t>9</a:t>
            </a:fld>
            <a:endParaRPr lang="en-US"/>
          </a:p>
        </p:txBody>
      </p:sp>
    </p:spTree>
    <p:extLst>
      <p:ext uri="{BB962C8B-B14F-4D97-AF65-F5344CB8AC3E}">
        <p14:creationId xmlns:p14="http://schemas.microsoft.com/office/powerpoint/2010/main" val="290896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4E2FDE-5E4D-4729-81E3-EFF34E2C7602}"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60983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E2FDE-5E4D-4729-81E3-EFF34E2C7602}"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22998469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782386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6654614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74645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1606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9523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7598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43214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9611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9044425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927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E2FDE-5E4D-4729-81E3-EFF34E2C7602}"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17241706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37841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648912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8080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848864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2906748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9098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329628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6512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40279056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7862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239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22368493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00895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97046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601471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527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26375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24292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7304584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3928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344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546998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9401248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320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12891176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163262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383153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6495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94453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26960379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450486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32265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242100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22481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00455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267608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1148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04074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19511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1400127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8263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563641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07856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47223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0563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4633055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298838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00428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9700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578337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41473700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65025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34991550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8531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2564502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648234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27177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6083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90135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88679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3003318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0082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902318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7931909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343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58486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9760085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315763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144756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488968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085529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5657949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40909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24254874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30247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79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200071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2505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6866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39806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66087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3772849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54972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99791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336793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93201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1416836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9497589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2165347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370911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206093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68055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21188357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92375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35702916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08069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067461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6198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E2FDE-5E4D-4729-81E3-EFF34E2C7602}"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151136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870451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98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69573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52089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8957359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68498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394854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9547540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91958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9530763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30329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8411189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9417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461178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776923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34394908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04444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1560481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12558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848965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008285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199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8451583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3641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36877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346844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100875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578204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974677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22855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7336585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736049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3706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7412130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25454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6852271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2663798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76860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42262493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82814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68390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41154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1914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1992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19762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87033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6455370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848620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62317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439270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69270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4559481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8781840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467437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943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34876893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699583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9774504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10275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43551017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926090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4947884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940210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458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098169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9671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281575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4639068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37182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89276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72746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254695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412249746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3241078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9036391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023436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0316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352363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01350467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96978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291250678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90182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16423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9781225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22527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14238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382675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000073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86267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039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910753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5681606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05671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163489598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1562866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5412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7289292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2731095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3155384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99580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17149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16446668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916903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69929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2070553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04675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596216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265678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6569247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0927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E2FDE-5E4D-4729-81E3-EFF34E2C7602}"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1085614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31771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2015249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4414293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46086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5742134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94617709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0855903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311664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237045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20219305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580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433890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141588505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89379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239897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225995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2631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274976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928293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41464233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11804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8673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73085843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0832107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121138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4030217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8527701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810168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548978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12679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92341005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8290573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839080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9411744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32123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466559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14072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42191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570172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636936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7707837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71232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248187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081499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061995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427714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7824193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62140508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307387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975611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1549950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89216510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0332218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97160925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1640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5073923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443361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631519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35496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09172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160537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25193904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273776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154250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76263108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04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02152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97788729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1447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7228950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238422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4235953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92014077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9968000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196332992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532358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4092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5775715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2384369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36046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61857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2492058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86765295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0795509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694918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7545807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69510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2608603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62499603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79680214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9692891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298066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05064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68298655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6893129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171788789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483299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178689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67282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4405490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55057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376845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040034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888110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4849269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005068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827825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079743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137791301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2511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4E2FDE-5E4D-4729-81E3-EFF34E2C7602}"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351798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9697871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7130521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634123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331839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24352912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157967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329926980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35350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00455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425392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85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8712051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245773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446541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99164344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613554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174067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91460915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714161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244739789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552150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52561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379597356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1167529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5427501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316859483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7961905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51527560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84339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8440947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792637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02650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559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87325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183813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81749939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73308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052676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1488693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654585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dirty="0"/>
          </a:p>
        </p:txBody>
      </p:sp>
    </p:spTree>
    <p:extLst>
      <p:ext uri="{BB962C8B-B14F-4D97-AF65-F5344CB8AC3E}">
        <p14:creationId xmlns:p14="http://schemas.microsoft.com/office/powerpoint/2010/main" val="326199094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6667809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116140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2964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6887659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945675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dirty="0"/>
          </a:p>
        </p:txBody>
      </p:sp>
      <p:sp>
        <p:nvSpPr>
          <p:cNvPr id="6" name="Picture Placeholder 3"/>
          <p:cNvSpPr>
            <a:spLocks noGrp="1"/>
          </p:cNvSpPr>
          <p:nvPr>
            <p:ph type="pic" sz="quarter" idx="14"/>
          </p:nvPr>
        </p:nvSpPr>
        <p:spPr>
          <a:xfrm>
            <a:off x="573088" y="514924"/>
            <a:ext cx="2525712" cy="1792288"/>
          </a:xfrm>
        </p:spPr>
        <p:txBody>
          <a:bodyPr/>
          <a:lstStyle/>
          <a:p>
            <a:endParaRPr lang="en-US" dirty="0"/>
          </a:p>
        </p:txBody>
      </p:sp>
      <p:sp>
        <p:nvSpPr>
          <p:cNvPr id="8" name="Picture Placeholder 3"/>
          <p:cNvSpPr>
            <a:spLocks noGrp="1"/>
          </p:cNvSpPr>
          <p:nvPr>
            <p:ph type="pic" sz="quarter" idx="15"/>
          </p:nvPr>
        </p:nvSpPr>
        <p:spPr>
          <a:xfrm>
            <a:off x="573088" y="4744990"/>
            <a:ext cx="2525712" cy="1792288"/>
          </a:xfrm>
        </p:spPr>
        <p:txBody>
          <a:bodyPr/>
          <a:lstStyle/>
          <a:p>
            <a:endParaRPr lang="en-US" dirty="0"/>
          </a:p>
        </p:txBody>
      </p:sp>
    </p:spTree>
    <p:extLst>
      <p:ext uri="{BB962C8B-B14F-4D97-AF65-F5344CB8AC3E}">
        <p14:creationId xmlns:p14="http://schemas.microsoft.com/office/powerpoint/2010/main" val="11394001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317117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21207272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953040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00861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827900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8782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374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86711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6924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658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381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4E2FDE-5E4D-4729-81E3-EFF34E2C7602}"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2833620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6103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855224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6972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07944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90960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912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466599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54372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7950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463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4E2FDE-5E4D-4729-81E3-EFF34E2C7602}"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3219414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39151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993438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89983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4148605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686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90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14829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299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4799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002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E2FDE-5E4D-4729-81E3-EFF34E2C7602}"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172323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047990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2091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605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97031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437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1650152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783492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330412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072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161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4E2FDE-5E4D-4729-81E3-EFF34E2C7602}"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3736125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795036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67359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3045979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4952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752647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83816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810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63611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41310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58332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4E2FDE-5E4D-4729-81E3-EFF34E2C7602}"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CDB6-5A0B-4A40-8458-096C715E61BF}" type="slidenum">
              <a:rPr lang="en-US" smtClean="0"/>
              <a:t>‹#›</a:t>
            </a:fld>
            <a:endParaRPr lang="en-US"/>
          </a:p>
        </p:txBody>
      </p:sp>
    </p:spTree>
    <p:extLst>
      <p:ext uri="{BB962C8B-B14F-4D97-AF65-F5344CB8AC3E}">
        <p14:creationId xmlns:p14="http://schemas.microsoft.com/office/powerpoint/2010/main" val="492147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87469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3467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624662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7934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23042474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04699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6442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76771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08751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274745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3" Type="http://schemas.openxmlformats.org/officeDocument/2006/relationships/slideLayout" Target="../slideLayouts/slideLayout167.xml"/><Relationship Id="rId21" Type="http://schemas.openxmlformats.org/officeDocument/2006/relationships/image" Target="../media/image2.tif"/><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theme" Target="../theme/theme10.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21" Type="http://schemas.openxmlformats.org/officeDocument/2006/relationships/image" Target="../media/image2.tif"/><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theme" Target="../theme/theme11.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3" Type="http://schemas.openxmlformats.org/officeDocument/2006/relationships/slideLayout" Target="../slideLayouts/slideLayout205.xml"/><Relationship Id="rId21" Type="http://schemas.openxmlformats.org/officeDocument/2006/relationships/image" Target="../media/image2.tif"/><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theme" Target="../theme/theme12.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slideLayout" Target="../slideLayouts/slideLayout221.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3" Type="http://schemas.openxmlformats.org/officeDocument/2006/relationships/slideLayout" Target="../slideLayouts/slideLayout224.xml"/><Relationship Id="rId21" Type="http://schemas.openxmlformats.org/officeDocument/2006/relationships/image" Target="../media/image2.tif"/><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theme" Target="../theme/theme1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21" Type="http://schemas.openxmlformats.org/officeDocument/2006/relationships/image" Target="../media/image2.tif"/><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theme" Target="../theme/theme14.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3" Type="http://schemas.openxmlformats.org/officeDocument/2006/relationships/slideLayout" Target="../slideLayouts/slideLayout262.xml"/><Relationship Id="rId21" Type="http://schemas.openxmlformats.org/officeDocument/2006/relationships/image" Target="../media/image2.tif"/><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theme" Target="../theme/theme15.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slideLayout" Target="../slideLayouts/slideLayout291.xml"/><Relationship Id="rId18" Type="http://schemas.openxmlformats.org/officeDocument/2006/relationships/slideLayout" Target="../slideLayouts/slideLayout296.xml"/><Relationship Id="rId3" Type="http://schemas.openxmlformats.org/officeDocument/2006/relationships/slideLayout" Target="../slideLayouts/slideLayout281.xml"/><Relationship Id="rId21" Type="http://schemas.openxmlformats.org/officeDocument/2006/relationships/image" Target="../media/image2.tif"/><Relationship Id="rId7" Type="http://schemas.openxmlformats.org/officeDocument/2006/relationships/slideLayout" Target="../slideLayouts/slideLayout285.xml"/><Relationship Id="rId12" Type="http://schemas.openxmlformats.org/officeDocument/2006/relationships/slideLayout" Target="../slideLayouts/slideLayout290.xml"/><Relationship Id="rId17" Type="http://schemas.openxmlformats.org/officeDocument/2006/relationships/slideLayout" Target="../slideLayouts/slideLayout295.xml"/><Relationship Id="rId2" Type="http://schemas.openxmlformats.org/officeDocument/2006/relationships/slideLayout" Target="../slideLayouts/slideLayout280.xml"/><Relationship Id="rId16" Type="http://schemas.openxmlformats.org/officeDocument/2006/relationships/slideLayout" Target="../slideLayouts/slideLayout294.xml"/><Relationship Id="rId20" Type="http://schemas.openxmlformats.org/officeDocument/2006/relationships/theme" Target="../theme/theme16.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5" Type="http://schemas.openxmlformats.org/officeDocument/2006/relationships/slideLayout" Target="../slideLayouts/slideLayout293.xml"/><Relationship Id="rId10" Type="http://schemas.openxmlformats.org/officeDocument/2006/relationships/slideLayout" Target="../slideLayouts/slideLayout288.xml"/><Relationship Id="rId19" Type="http://schemas.openxmlformats.org/officeDocument/2006/relationships/slideLayout" Target="../slideLayouts/slideLayout297.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3" Type="http://schemas.openxmlformats.org/officeDocument/2006/relationships/slideLayout" Target="../slideLayouts/slideLayout300.xml"/><Relationship Id="rId21" Type="http://schemas.openxmlformats.org/officeDocument/2006/relationships/image" Target="../media/image2.tif"/><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theme" Target="../theme/theme17.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18" Type="http://schemas.openxmlformats.org/officeDocument/2006/relationships/slideLayout" Target="../slideLayouts/slideLayout334.xml"/><Relationship Id="rId3" Type="http://schemas.openxmlformats.org/officeDocument/2006/relationships/slideLayout" Target="../slideLayouts/slideLayout319.xml"/><Relationship Id="rId21" Type="http://schemas.openxmlformats.org/officeDocument/2006/relationships/image" Target="../media/image2.tif"/><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 Type="http://schemas.openxmlformats.org/officeDocument/2006/relationships/slideLayout" Target="../slideLayouts/slideLayout318.xml"/><Relationship Id="rId16" Type="http://schemas.openxmlformats.org/officeDocument/2006/relationships/slideLayout" Target="../slideLayouts/slideLayout332.xml"/><Relationship Id="rId20" Type="http://schemas.openxmlformats.org/officeDocument/2006/relationships/theme" Target="../theme/theme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19" Type="http://schemas.openxmlformats.org/officeDocument/2006/relationships/slideLayout" Target="../slideLayouts/slideLayout335.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slideLayout" Target="../slideLayouts/slideLayout348.xml"/><Relationship Id="rId18" Type="http://schemas.openxmlformats.org/officeDocument/2006/relationships/slideLayout" Target="../slideLayouts/slideLayout353.xml"/><Relationship Id="rId3" Type="http://schemas.openxmlformats.org/officeDocument/2006/relationships/slideLayout" Target="../slideLayouts/slideLayout338.xml"/><Relationship Id="rId21" Type="http://schemas.openxmlformats.org/officeDocument/2006/relationships/image" Target="../media/image2.tif"/><Relationship Id="rId7" Type="http://schemas.openxmlformats.org/officeDocument/2006/relationships/slideLayout" Target="../slideLayouts/slideLayout342.xml"/><Relationship Id="rId12" Type="http://schemas.openxmlformats.org/officeDocument/2006/relationships/slideLayout" Target="../slideLayouts/slideLayout347.xml"/><Relationship Id="rId17" Type="http://schemas.openxmlformats.org/officeDocument/2006/relationships/slideLayout" Target="../slideLayouts/slideLayout352.xml"/><Relationship Id="rId2" Type="http://schemas.openxmlformats.org/officeDocument/2006/relationships/slideLayout" Target="../slideLayouts/slideLayout337.xml"/><Relationship Id="rId16" Type="http://schemas.openxmlformats.org/officeDocument/2006/relationships/slideLayout" Target="../slideLayouts/slideLayout351.xml"/><Relationship Id="rId20" Type="http://schemas.openxmlformats.org/officeDocument/2006/relationships/theme" Target="../theme/theme19.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5" Type="http://schemas.openxmlformats.org/officeDocument/2006/relationships/slideLayout" Target="../slideLayouts/slideLayout350.xml"/><Relationship Id="rId10" Type="http://schemas.openxmlformats.org/officeDocument/2006/relationships/slideLayout" Target="../slideLayouts/slideLayout345.xml"/><Relationship Id="rId19" Type="http://schemas.openxmlformats.org/officeDocument/2006/relationships/slideLayout" Target="../slideLayouts/slideLayout354.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slideLayout" Target="../slideLayouts/slideLayout3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tif"/><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3" Type="http://schemas.openxmlformats.org/officeDocument/2006/relationships/slideLayout" Target="../slideLayouts/slideLayout357.xml"/><Relationship Id="rId21" Type="http://schemas.openxmlformats.org/officeDocument/2006/relationships/image" Target="../media/image2.tif"/><Relationship Id="rId7" Type="http://schemas.openxmlformats.org/officeDocument/2006/relationships/slideLayout" Target="../slideLayouts/slideLayout361.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0" Type="http://schemas.openxmlformats.org/officeDocument/2006/relationships/theme" Target="../theme/theme20.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slideLayout" Target="../slideLayouts/slideLayout386.xml"/><Relationship Id="rId18" Type="http://schemas.openxmlformats.org/officeDocument/2006/relationships/slideLayout" Target="../slideLayouts/slideLayout391.xml"/><Relationship Id="rId3" Type="http://schemas.openxmlformats.org/officeDocument/2006/relationships/slideLayout" Target="../slideLayouts/slideLayout376.xml"/><Relationship Id="rId21" Type="http://schemas.openxmlformats.org/officeDocument/2006/relationships/image" Target="../media/image2.tif"/><Relationship Id="rId7" Type="http://schemas.openxmlformats.org/officeDocument/2006/relationships/slideLayout" Target="../slideLayouts/slideLayout380.xml"/><Relationship Id="rId12" Type="http://schemas.openxmlformats.org/officeDocument/2006/relationships/slideLayout" Target="../slideLayouts/slideLayout385.xml"/><Relationship Id="rId17" Type="http://schemas.openxmlformats.org/officeDocument/2006/relationships/slideLayout" Target="../slideLayouts/slideLayout390.xml"/><Relationship Id="rId2" Type="http://schemas.openxmlformats.org/officeDocument/2006/relationships/slideLayout" Target="../slideLayouts/slideLayout375.xml"/><Relationship Id="rId16" Type="http://schemas.openxmlformats.org/officeDocument/2006/relationships/slideLayout" Target="../slideLayouts/slideLayout389.xml"/><Relationship Id="rId20" Type="http://schemas.openxmlformats.org/officeDocument/2006/relationships/theme" Target="../theme/theme21.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5" Type="http://schemas.openxmlformats.org/officeDocument/2006/relationships/slideLayout" Target="../slideLayouts/slideLayout378.xml"/><Relationship Id="rId15" Type="http://schemas.openxmlformats.org/officeDocument/2006/relationships/slideLayout" Target="../slideLayouts/slideLayout388.xml"/><Relationship Id="rId10" Type="http://schemas.openxmlformats.org/officeDocument/2006/relationships/slideLayout" Target="../slideLayouts/slideLayout383.xml"/><Relationship Id="rId19" Type="http://schemas.openxmlformats.org/officeDocument/2006/relationships/slideLayout" Target="../slideLayouts/slideLayout392.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slideLayout" Target="../slideLayouts/slideLayout38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18" Type="http://schemas.openxmlformats.org/officeDocument/2006/relationships/slideLayout" Target="../slideLayouts/slideLayout410.xml"/><Relationship Id="rId3" Type="http://schemas.openxmlformats.org/officeDocument/2006/relationships/slideLayout" Target="../slideLayouts/slideLayout395.xml"/><Relationship Id="rId21" Type="http://schemas.openxmlformats.org/officeDocument/2006/relationships/image" Target="../media/image2.tif"/><Relationship Id="rId7" Type="http://schemas.openxmlformats.org/officeDocument/2006/relationships/slideLayout" Target="../slideLayouts/slideLayout399.xml"/><Relationship Id="rId12" Type="http://schemas.openxmlformats.org/officeDocument/2006/relationships/slideLayout" Target="../slideLayouts/slideLayout404.xml"/><Relationship Id="rId17" Type="http://schemas.openxmlformats.org/officeDocument/2006/relationships/slideLayout" Target="../slideLayouts/slideLayout409.xml"/><Relationship Id="rId2" Type="http://schemas.openxmlformats.org/officeDocument/2006/relationships/slideLayout" Target="../slideLayouts/slideLayout394.xml"/><Relationship Id="rId16" Type="http://schemas.openxmlformats.org/officeDocument/2006/relationships/slideLayout" Target="../slideLayouts/slideLayout408.xml"/><Relationship Id="rId20" Type="http://schemas.openxmlformats.org/officeDocument/2006/relationships/theme" Target="../theme/theme22.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slideLayout" Target="../slideLayouts/slideLayout407.xml"/><Relationship Id="rId10" Type="http://schemas.openxmlformats.org/officeDocument/2006/relationships/slideLayout" Target="../slideLayouts/slideLayout402.xml"/><Relationship Id="rId19" Type="http://schemas.openxmlformats.org/officeDocument/2006/relationships/slideLayout" Target="../slideLayouts/slideLayout411.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slideLayout" Target="../slideLayouts/slideLayout40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19.xml"/><Relationship Id="rId13" Type="http://schemas.openxmlformats.org/officeDocument/2006/relationships/slideLayout" Target="../slideLayouts/slideLayout424.xml"/><Relationship Id="rId18" Type="http://schemas.openxmlformats.org/officeDocument/2006/relationships/slideLayout" Target="../slideLayouts/slideLayout429.xml"/><Relationship Id="rId3" Type="http://schemas.openxmlformats.org/officeDocument/2006/relationships/slideLayout" Target="../slideLayouts/slideLayout414.xml"/><Relationship Id="rId21" Type="http://schemas.openxmlformats.org/officeDocument/2006/relationships/image" Target="../media/image2.tif"/><Relationship Id="rId7" Type="http://schemas.openxmlformats.org/officeDocument/2006/relationships/slideLayout" Target="../slideLayouts/slideLayout418.xml"/><Relationship Id="rId12" Type="http://schemas.openxmlformats.org/officeDocument/2006/relationships/slideLayout" Target="../slideLayouts/slideLayout423.xml"/><Relationship Id="rId17" Type="http://schemas.openxmlformats.org/officeDocument/2006/relationships/slideLayout" Target="../slideLayouts/slideLayout428.xml"/><Relationship Id="rId2" Type="http://schemas.openxmlformats.org/officeDocument/2006/relationships/slideLayout" Target="../slideLayouts/slideLayout413.xml"/><Relationship Id="rId16" Type="http://schemas.openxmlformats.org/officeDocument/2006/relationships/slideLayout" Target="../slideLayouts/slideLayout427.xml"/><Relationship Id="rId20" Type="http://schemas.openxmlformats.org/officeDocument/2006/relationships/theme" Target="../theme/theme23.xml"/><Relationship Id="rId1" Type="http://schemas.openxmlformats.org/officeDocument/2006/relationships/slideLayout" Target="../slideLayouts/slideLayout412.xml"/><Relationship Id="rId6" Type="http://schemas.openxmlformats.org/officeDocument/2006/relationships/slideLayout" Target="../slideLayouts/slideLayout417.xml"/><Relationship Id="rId11" Type="http://schemas.openxmlformats.org/officeDocument/2006/relationships/slideLayout" Target="../slideLayouts/slideLayout422.xml"/><Relationship Id="rId5" Type="http://schemas.openxmlformats.org/officeDocument/2006/relationships/slideLayout" Target="../slideLayouts/slideLayout416.xml"/><Relationship Id="rId15" Type="http://schemas.openxmlformats.org/officeDocument/2006/relationships/slideLayout" Target="../slideLayouts/slideLayout426.xml"/><Relationship Id="rId10" Type="http://schemas.openxmlformats.org/officeDocument/2006/relationships/slideLayout" Target="../slideLayouts/slideLayout421.xml"/><Relationship Id="rId19" Type="http://schemas.openxmlformats.org/officeDocument/2006/relationships/slideLayout" Target="../slideLayouts/slideLayout430.xml"/><Relationship Id="rId4" Type="http://schemas.openxmlformats.org/officeDocument/2006/relationships/slideLayout" Target="../slideLayouts/slideLayout415.xml"/><Relationship Id="rId9" Type="http://schemas.openxmlformats.org/officeDocument/2006/relationships/slideLayout" Target="../slideLayouts/slideLayout420.xml"/><Relationship Id="rId14" Type="http://schemas.openxmlformats.org/officeDocument/2006/relationships/slideLayout" Target="../slideLayouts/slideLayout42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38.xml"/><Relationship Id="rId13" Type="http://schemas.openxmlformats.org/officeDocument/2006/relationships/slideLayout" Target="../slideLayouts/slideLayout443.xml"/><Relationship Id="rId18" Type="http://schemas.openxmlformats.org/officeDocument/2006/relationships/theme" Target="../theme/theme24.xml"/><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slideLayout" Target="../slideLayouts/slideLayout442.xml"/><Relationship Id="rId17" Type="http://schemas.openxmlformats.org/officeDocument/2006/relationships/slideLayout" Target="../slideLayouts/slideLayout447.xml"/><Relationship Id="rId2" Type="http://schemas.openxmlformats.org/officeDocument/2006/relationships/slideLayout" Target="../slideLayouts/slideLayout432.xml"/><Relationship Id="rId16" Type="http://schemas.openxmlformats.org/officeDocument/2006/relationships/slideLayout" Target="../slideLayouts/slideLayout446.xml"/><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5" Type="http://schemas.openxmlformats.org/officeDocument/2006/relationships/slideLayout" Target="../slideLayouts/slideLayout445.xml"/><Relationship Id="rId10" Type="http://schemas.openxmlformats.org/officeDocument/2006/relationships/slideLayout" Target="../slideLayouts/slideLayout440.xml"/><Relationship Id="rId19" Type="http://schemas.openxmlformats.org/officeDocument/2006/relationships/image" Target="../media/image2.tif"/><Relationship Id="rId4" Type="http://schemas.openxmlformats.org/officeDocument/2006/relationships/slideLayout" Target="../slideLayouts/slideLayout434.xml"/><Relationship Id="rId9" Type="http://schemas.openxmlformats.org/officeDocument/2006/relationships/slideLayout" Target="../slideLayouts/slideLayout439.xml"/><Relationship Id="rId14" Type="http://schemas.openxmlformats.org/officeDocument/2006/relationships/slideLayout" Target="../slideLayouts/slideLayout4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2.ti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2.tif"/><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2.tif"/><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image" Target="../media/image2.tif"/><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theme" Target="../theme/theme6.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image" Target="../media/image2.tif"/><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theme" Target="../theme/theme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image" Target="../media/image2.tif"/><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theme" Target="../theme/theme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21" Type="http://schemas.openxmlformats.org/officeDocument/2006/relationships/image" Target="../media/image2.tif"/><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theme" Target="../theme/theme9.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E2FDE-5E4D-4729-81E3-EFF34E2C7602}" type="datetimeFigureOut">
              <a:rPr lang="en-US" smtClean="0"/>
              <a:t>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4CDB6-5A0B-4A40-8458-096C715E61BF}" type="slidenum">
              <a:rPr lang="en-US" smtClean="0"/>
              <a:t>‹#›</a:t>
            </a:fld>
            <a:endParaRPr lang="en-US"/>
          </a:p>
        </p:txBody>
      </p:sp>
    </p:spTree>
    <p:extLst>
      <p:ext uri="{BB962C8B-B14F-4D97-AF65-F5344CB8AC3E}">
        <p14:creationId xmlns:p14="http://schemas.microsoft.com/office/powerpoint/2010/main" val="71325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659228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34698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982829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397227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761280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6610422"/>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 id="2147484039" r:id="rId18"/>
    <p:sldLayoutId id="214748404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5377293"/>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385869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063287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4159" r:id="rId18"/>
    <p:sldLayoutId id="214748416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723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 id="2147484179" r:id="rId18"/>
    <p:sldLayoutId id="214748418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5417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8510372"/>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 id="214748420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5796076"/>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588153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 id="2147484239" r:id="rId18"/>
    <p:sldLayoutId id="214748424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4528318"/>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 id="2147484255" r:id="rId14"/>
    <p:sldLayoutId id="2147484256" r:id="rId15"/>
    <p:sldLayoutId id="2147484257" r:id="rId16"/>
    <p:sldLayoutId id="2147484258" r:id="rId17"/>
    <p:sldLayoutId id="2147484259" r:id="rId18"/>
    <p:sldLayoutId id="214748426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5751569"/>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90109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73230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0902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141046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01672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49049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336748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6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8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0.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36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9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9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9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1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1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7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5.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75.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39.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43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3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4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3.xml"/></Relationships>
</file>

<file path=ppt/slides/_rels/slide58.xml.rels><?xml version="1.0" encoding="UTF-8" standalone="yes"?>
<Relationships xmlns="http://schemas.openxmlformats.org/package/2006/relationships"><Relationship Id="rId3" Type="http://schemas.openxmlformats.org/officeDocument/2006/relationships/hyperlink" Target="https://education.ky.gov/districts/SHS/Pages/Community-Eligibility-Provision-(CEP).aspx" TargetMode="External"/><Relationship Id="rId2" Type="http://schemas.openxmlformats.org/officeDocument/2006/relationships/notesSlide" Target="../notesSlides/notesSlide53.xml"/><Relationship Id="rId1" Type="http://schemas.openxmlformats.org/officeDocument/2006/relationships/slideLayout" Target="../slideLayouts/slideLayout41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4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4.xml"/></Relationships>
</file>

<file path=ppt/slides/_rels/slide61.xml.rels><?xml version="1.0" encoding="UTF-8" standalone="yes"?>
<Relationships xmlns="http://schemas.openxmlformats.org/package/2006/relationships"><Relationship Id="rId3" Type="http://schemas.openxmlformats.org/officeDocument/2006/relationships/hyperlink" Target="mailto:Samantha.engstrom@education.ky.gov" TargetMode="External"/><Relationship Id="rId2" Type="http://schemas.openxmlformats.org/officeDocument/2006/relationships/notesSlide" Target="../notesSlides/notesSlide56.xml"/><Relationship Id="rId1" Type="http://schemas.openxmlformats.org/officeDocument/2006/relationships/slideLayout" Target="../slideLayouts/slideLayout413.xml"/><Relationship Id="rId4" Type="http://schemas.openxmlformats.org/officeDocument/2006/relationships/hyperlink" Target="mailto:ronda.devine@education.ky.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63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10</a:t>
            </a:fld>
            <a:endParaRPr lang="en-US">
              <a:solidFill>
                <a:prstClr val="white"/>
              </a:solidFill>
            </a:endParaRPr>
          </a:p>
        </p:txBody>
      </p:sp>
      <p:sp>
        <p:nvSpPr>
          <p:cNvPr id="7" name="Title 6"/>
          <p:cNvSpPr>
            <a:spLocks noGrp="1"/>
          </p:cNvSpPr>
          <p:nvPr>
            <p:ph type="title"/>
          </p:nvPr>
        </p:nvSpPr>
        <p:spPr/>
        <p:txBody>
          <a:bodyPr/>
          <a:lstStyle/>
          <a:p>
            <a:r>
              <a:rPr lang="en-US" dirty="0"/>
              <a:t>Retrieving DC list</a:t>
            </a:r>
          </a:p>
        </p:txBody>
      </p:sp>
      <p:sp>
        <p:nvSpPr>
          <p:cNvPr id="8" name="Text Placeholder 7"/>
          <p:cNvSpPr>
            <a:spLocks noGrp="1"/>
          </p:cNvSpPr>
          <p:nvPr>
            <p:ph type="body" sz="quarter" idx="13"/>
          </p:nvPr>
        </p:nvSpPr>
        <p:spPr/>
        <p:txBody>
          <a:bodyPr/>
          <a:lstStyle/>
          <a:p>
            <a:pPr>
              <a:buClr>
                <a:srgbClr val="CC9900"/>
              </a:buClr>
            </a:pPr>
            <a:r>
              <a:rPr lang="en-US" dirty="0"/>
              <a:t>https://applications.education.ky.gov/login</a:t>
            </a:r>
          </a:p>
          <a:p>
            <a:endParaRPr lang="en-US" dirty="0"/>
          </a:p>
        </p:txBody>
      </p:sp>
      <p:pic>
        <p:nvPicPr>
          <p:cNvPr id="5" name="Picture 4" descr="direct certification log in area"/>
          <p:cNvPicPr>
            <a:picLocks noChangeAspect="1"/>
          </p:cNvPicPr>
          <p:nvPr/>
        </p:nvPicPr>
        <p:blipFill>
          <a:blip r:embed="rId3"/>
          <a:stretch>
            <a:fillRect/>
          </a:stretch>
        </p:blipFill>
        <p:spPr>
          <a:xfrm>
            <a:off x="555786" y="2753271"/>
            <a:ext cx="5838825" cy="3743325"/>
          </a:xfrm>
          <a:prstGeom prst="rect">
            <a:avLst/>
          </a:prstGeom>
        </p:spPr>
      </p:pic>
      <p:sp>
        <p:nvSpPr>
          <p:cNvPr id="9" name="Right Arrow 8" descr="Arrow pointing to the sign in box"/>
          <p:cNvSpPr/>
          <p:nvPr/>
        </p:nvSpPr>
        <p:spPr>
          <a:xfrm rot="13774986">
            <a:off x="1770584" y="6004788"/>
            <a:ext cx="527250" cy="433207"/>
          </a:xfrm>
          <a:prstGeom prst="rightArrow">
            <a:avLst>
              <a:gd name="adj1" fmla="val 23354"/>
              <a:gd name="adj2" fmla="val 762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1" descr="Direct certification a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132" y="3025054"/>
            <a:ext cx="17335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descr="arrow pointing right"/>
          <p:cNvSpPr/>
          <p:nvPr/>
        </p:nvSpPr>
        <p:spPr>
          <a:xfrm>
            <a:off x="6676622" y="3092803"/>
            <a:ext cx="886691" cy="55418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Oval 2" descr="oval around direct certification area"/>
          <p:cNvSpPr/>
          <p:nvPr/>
        </p:nvSpPr>
        <p:spPr>
          <a:xfrm>
            <a:off x="7787132" y="4501204"/>
            <a:ext cx="1564686" cy="51414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406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11</a:t>
            </a:fld>
            <a:endParaRPr lang="en-US">
              <a:solidFill>
                <a:prstClr val="white"/>
              </a:solidFill>
            </a:endParaRPr>
          </a:p>
        </p:txBody>
      </p:sp>
      <p:sp>
        <p:nvSpPr>
          <p:cNvPr id="2" name="Title 1"/>
          <p:cNvSpPr>
            <a:spLocks noGrp="1"/>
          </p:cNvSpPr>
          <p:nvPr>
            <p:ph type="title"/>
          </p:nvPr>
        </p:nvSpPr>
        <p:spPr/>
        <p:txBody>
          <a:bodyPr>
            <a:normAutofit/>
          </a:bodyPr>
          <a:lstStyle/>
          <a:p>
            <a:r>
              <a:rPr lang="en-US" dirty="0"/>
              <a:t>Data Import into Infinite Campus</a:t>
            </a:r>
          </a:p>
        </p:txBody>
      </p:sp>
      <p:sp>
        <p:nvSpPr>
          <p:cNvPr id="9" name="TextBox 8"/>
          <p:cNvSpPr txBox="1"/>
          <p:nvPr/>
        </p:nvSpPr>
        <p:spPr>
          <a:xfrm>
            <a:off x="1228300" y="1001747"/>
            <a:ext cx="7137778" cy="2215991"/>
          </a:xfrm>
          <a:prstGeom prst="rect">
            <a:avLst/>
          </a:prstGeom>
          <a:noFill/>
        </p:spPr>
        <p:txBody>
          <a:bodyPr wrap="square" rtlCol="0">
            <a:spAutoFit/>
          </a:bodyPr>
          <a:lstStyle/>
          <a:p>
            <a:pPr marL="342900" indent="-342900">
              <a:buClr>
                <a:schemeClr val="accent3"/>
              </a:buClr>
              <a:buFont typeface="+mj-lt"/>
              <a:buAutoNum type="arabicPeriod"/>
            </a:pPr>
            <a:r>
              <a:rPr lang="en-US" sz="2400" dirty="0">
                <a:solidFill>
                  <a:prstClr val="black"/>
                </a:solidFill>
              </a:rPr>
              <a:t>Log in to IC </a:t>
            </a:r>
          </a:p>
          <a:p>
            <a:pPr marL="342900" indent="-342900">
              <a:buClr>
                <a:schemeClr val="accent3"/>
              </a:buClr>
              <a:buFont typeface="+mj-lt"/>
              <a:buAutoNum type="arabicPeriod"/>
            </a:pPr>
            <a:r>
              <a:rPr lang="en-US" sz="2400" dirty="0">
                <a:solidFill>
                  <a:prstClr val="black"/>
                </a:solidFill>
              </a:rPr>
              <a:t>Ensure you have selected the current school year </a:t>
            </a:r>
          </a:p>
          <a:p>
            <a:pPr marL="342900" indent="-342900">
              <a:buClr>
                <a:schemeClr val="accent3"/>
              </a:buClr>
              <a:buFont typeface="+mj-lt"/>
              <a:buAutoNum type="arabicPeriod"/>
            </a:pPr>
            <a:r>
              <a:rPr lang="en-US" sz="2400" dirty="0">
                <a:solidFill>
                  <a:prstClr val="black"/>
                </a:solidFill>
              </a:rPr>
              <a:t>Navigate to </a:t>
            </a:r>
            <a:r>
              <a:rPr lang="en-US" sz="2400" dirty="0">
                <a:solidFill>
                  <a:srgbClr val="CC9900"/>
                </a:solidFill>
              </a:rPr>
              <a:t>FRAM&gt;Eligibility Import Wizard </a:t>
            </a:r>
          </a:p>
          <a:p>
            <a:pPr marL="342900" indent="-342900">
              <a:buClr>
                <a:schemeClr val="accent3"/>
              </a:buClr>
              <a:buFont typeface="+mj-lt"/>
              <a:buAutoNum type="arabicPeriod"/>
            </a:pPr>
            <a:r>
              <a:rPr lang="en-US" sz="2400" dirty="0">
                <a:solidFill>
                  <a:prstClr val="black"/>
                </a:solidFill>
              </a:rPr>
              <a:t>Choose “new import mapping” to upload your DC file</a:t>
            </a:r>
          </a:p>
          <a:p>
            <a:endParaRPr lang="en-US" dirty="0">
              <a:solidFill>
                <a:prstClr val="black"/>
              </a:solidFill>
            </a:endParaRPr>
          </a:p>
        </p:txBody>
      </p:sp>
      <p:pic>
        <p:nvPicPr>
          <p:cNvPr id="3" name="Picture 2" descr="screenshot of FRAM Eligibility Import Wizard box"/>
          <p:cNvPicPr>
            <a:picLocks noChangeAspect="1"/>
          </p:cNvPicPr>
          <p:nvPr/>
        </p:nvPicPr>
        <p:blipFill>
          <a:blip r:embed="rId3"/>
          <a:stretch>
            <a:fillRect/>
          </a:stretch>
        </p:blipFill>
        <p:spPr>
          <a:xfrm>
            <a:off x="3125336" y="3009254"/>
            <a:ext cx="5426229" cy="3236698"/>
          </a:xfrm>
          <a:prstGeom prst="rect">
            <a:avLst/>
          </a:prstGeom>
        </p:spPr>
      </p:pic>
      <p:sp>
        <p:nvSpPr>
          <p:cNvPr id="10" name="Right Arrow 9" descr="arrow pointing to the edit box"/>
          <p:cNvSpPr/>
          <p:nvPr/>
        </p:nvSpPr>
        <p:spPr>
          <a:xfrm rot="13774986">
            <a:off x="5548529" y="6176402"/>
            <a:ext cx="345310" cy="137741"/>
          </a:xfrm>
          <a:prstGeom prst="rightArrow">
            <a:avLst>
              <a:gd name="adj1" fmla="val 23354"/>
              <a:gd name="adj2" fmla="val 762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43246" y="6421376"/>
            <a:ext cx="8472961" cy="369332"/>
          </a:xfrm>
          <a:prstGeom prst="rect">
            <a:avLst/>
          </a:prstGeom>
          <a:noFill/>
        </p:spPr>
        <p:txBody>
          <a:bodyPr wrap="none" rtlCol="0">
            <a:spAutoFit/>
          </a:bodyPr>
          <a:lstStyle/>
          <a:p>
            <a:r>
              <a:rPr lang="en-US" dirty="0"/>
              <a:t>https://education.ky.gov/districts/Pages/Community-Eligibility-Provision-(CEP).aspx</a:t>
            </a:r>
          </a:p>
        </p:txBody>
      </p:sp>
    </p:spTree>
    <p:extLst>
      <p:ext uri="{BB962C8B-B14F-4D97-AF65-F5344CB8AC3E}">
        <p14:creationId xmlns:p14="http://schemas.microsoft.com/office/powerpoint/2010/main" val="404190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12</a:t>
            </a:fld>
            <a:endParaRPr lang="en-US">
              <a:solidFill>
                <a:prstClr val="white"/>
              </a:solidFill>
            </a:endParaRPr>
          </a:p>
        </p:txBody>
      </p:sp>
      <p:sp>
        <p:nvSpPr>
          <p:cNvPr id="2" name="Title 1"/>
          <p:cNvSpPr>
            <a:spLocks noGrp="1"/>
          </p:cNvSpPr>
          <p:nvPr>
            <p:ph type="title"/>
          </p:nvPr>
        </p:nvSpPr>
        <p:spPr/>
        <p:txBody>
          <a:bodyPr/>
          <a:lstStyle/>
          <a:p>
            <a:r>
              <a:rPr lang="en-US" dirty="0"/>
              <a:t>DC Import Report Review</a:t>
            </a:r>
          </a:p>
        </p:txBody>
      </p:sp>
      <p:sp>
        <p:nvSpPr>
          <p:cNvPr id="3" name="Text Placeholder 2"/>
          <p:cNvSpPr>
            <a:spLocks noGrp="1"/>
          </p:cNvSpPr>
          <p:nvPr>
            <p:ph type="body" sz="quarter" idx="13"/>
          </p:nvPr>
        </p:nvSpPr>
        <p:spPr>
          <a:xfrm>
            <a:off x="555786" y="3053973"/>
            <a:ext cx="9188715" cy="4901324"/>
          </a:xfrm>
        </p:spPr>
        <p:txBody>
          <a:bodyPr/>
          <a:lstStyle/>
          <a:p>
            <a:pPr>
              <a:buClr>
                <a:srgbClr val="CC9900"/>
              </a:buClr>
            </a:pPr>
            <a:r>
              <a:rPr lang="en-US" sz="2800" dirty="0">
                <a:solidFill>
                  <a:schemeClr val="accent1"/>
                </a:solidFill>
              </a:rPr>
              <a:t>Review the report</a:t>
            </a:r>
          </a:p>
          <a:p>
            <a:pPr lvl="1">
              <a:buClr>
                <a:srgbClr val="CC9900"/>
              </a:buClr>
            </a:pPr>
            <a:r>
              <a:rPr lang="en-US" sz="2400" dirty="0"/>
              <a:t>Provides a summary description of import results (focus on “Errors/Warnings)</a:t>
            </a:r>
          </a:p>
          <a:p>
            <a:pPr lvl="1">
              <a:buClr>
                <a:srgbClr val="CC9900"/>
              </a:buClr>
            </a:pPr>
            <a:r>
              <a:rPr lang="en-US" sz="2400" dirty="0"/>
              <a:t>Shows duplicate students were located in Campus &gt; Run the Duplicate Student Search Report in IC to correct these</a:t>
            </a:r>
          </a:p>
          <a:p>
            <a:pPr lvl="1">
              <a:buClr>
                <a:srgbClr val="CC9900"/>
              </a:buClr>
            </a:pPr>
            <a:r>
              <a:rPr lang="en-US" sz="2400" dirty="0"/>
              <a:t>If the student ID field (SSN or SSID) were not matched in IC:</a:t>
            </a:r>
          </a:p>
          <a:p>
            <a:pPr lvl="2">
              <a:buClr>
                <a:srgbClr val="CC9900"/>
              </a:buClr>
            </a:pPr>
            <a:r>
              <a:rPr lang="en-US" sz="2000" dirty="0"/>
              <a:t>SSN is incorrect in the DC import file or Campus</a:t>
            </a:r>
          </a:p>
          <a:p>
            <a:pPr lvl="2">
              <a:buClr>
                <a:srgbClr val="CC9900"/>
              </a:buClr>
            </a:pPr>
            <a:r>
              <a:rPr lang="en-US" sz="2000" dirty="0"/>
              <a:t>The child is not enrolled in your district/diocese</a:t>
            </a:r>
          </a:p>
          <a:p>
            <a:pPr lvl="1"/>
            <a:endParaRPr lang="en-US" sz="2400" dirty="0"/>
          </a:p>
          <a:p>
            <a:endParaRPr lang="en-US" dirty="0"/>
          </a:p>
        </p:txBody>
      </p:sp>
      <p:pic>
        <p:nvPicPr>
          <p:cNvPr id="5122" name="Picture 5" descr="sample Eligibility Import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875" y="1134533"/>
            <a:ext cx="8270495" cy="175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46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13</a:t>
            </a:fld>
            <a:endParaRPr lang="en-US">
              <a:solidFill>
                <a:prstClr val="white"/>
              </a:solidFill>
            </a:endParaRPr>
          </a:p>
        </p:txBody>
      </p:sp>
      <p:sp>
        <p:nvSpPr>
          <p:cNvPr id="5" name="Title 1">
            <a:extLst>
              <a:ext uri="{FF2B5EF4-FFF2-40B4-BE49-F238E27FC236}">
                <a16:creationId xmlns:a16="http://schemas.microsoft.com/office/drawing/2014/main" id="{DB33EAC6-FF40-469D-96BB-CDEDDD99C6CE}"/>
              </a:ext>
            </a:extLst>
          </p:cNvPr>
          <p:cNvSpPr>
            <a:spLocks noGrp="1" noChangeArrowheads="1"/>
          </p:cNvSpPr>
          <p:nvPr>
            <p:ph type="title"/>
          </p:nvPr>
        </p:nvSpPr>
        <p:spPr bwMode="auto">
          <a:xfrm>
            <a:off x="183558" y="1284367"/>
            <a:ext cx="10339431" cy="180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4000" b="0" kern="1200" cap="none">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dirty="0">
                <a:solidFill>
                  <a:schemeClr val="bg2">
                    <a:lumMod val="25000"/>
                  </a:schemeClr>
                </a:solidFill>
              </a:rPr>
              <a:t>Point of Sale (POS) Data Synchronization</a:t>
            </a:r>
          </a:p>
        </p:txBody>
      </p:sp>
    </p:spTree>
    <p:extLst>
      <p:ext uri="{BB962C8B-B14F-4D97-AF65-F5344CB8AC3E}">
        <p14:creationId xmlns:p14="http://schemas.microsoft.com/office/powerpoint/2010/main" val="130194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solidFill>
                  <a:prstClr val="white"/>
                </a:solidFill>
              </a:rPr>
              <a:pPr/>
              <a:t>14</a:t>
            </a:fld>
            <a:endParaRPr lang="en-US">
              <a:solidFill>
                <a:prstClr val="white"/>
              </a:solidFill>
            </a:endParaRPr>
          </a:p>
        </p:txBody>
      </p:sp>
      <p:sp>
        <p:nvSpPr>
          <p:cNvPr id="4" name="Title 3"/>
          <p:cNvSpPr>
            <a:spLocks noGrp="1"/>
          </p:cNvSpPr>
          <p:nvPr>
            <p:ph type="title"/>
          </p:nvPr>
        </p:nvSpPr>
        <p:spPr/>
        <p:txBody>
          <a:bodyPr>
            <a:normAutofit fontScale="90000"/>
          </a:bodyPr>
          <a:lstStyle/>
          <a:p>
            <a:r>
              <a:rPr lang="en-US" dirty="0"/>
              <a:t>Steps for POS Data Synchronization</a:t>
            </a:r>
          </a:p>
        </p:txBody>
      </p:sp>
      <p:sp>
        <p:nvSpPr>
          <p:cNvPr id="3" name="TextBox 2"/>
          <p:cNvSpPr txBox="1"/>
          <p:nvPr/>
        </p:nvSpPr>
        <p:spPr>
          <a:xfrm>
            <a:off x="702332" y="1821975"/>
            <a:ext cx="9683613" cy="3477875"/>
          </a:xfrm>
          <a:prstGeom prst="rect">
            <a:avLst/>
          </a:prstGeom>
          <a:noFill/>
        </p:spPr>
        <p:txBody>
          <a:bodyPr wrap="square" rtlCol="0">
            <a:spAutoFit/>
          </a:bodyPr>
          <a:lstStyle/>
          <a:p>
            <a:pPr marL="342900" indent="-342900">
              <a:buClr>
                <a:schemeClr val="accent3"/>
              </a:buClr>
              <a:buFont typeface="+mj-lt"/>
              <a:buAutoNum type="arabicPeriod"/>
            </a:pPr>
            <a:r>
              <a:rPr lang="en-US" sz="4400" dirty="0">
                <a:solidFill>
                  <a:prstClr val="black"/>
                </a:solidFill>
              </a:rPr>
              <a:t> Proper setup of data synchronization</a:t>
            </a:r>
          </a:p>
          <a:p>
            <a:pPr marL="342900" indent="-342900">
              <a:buClr>
                <a:schemeClr val="accent3"/>
              </a:buClr>
              <a:buFont typeface="+mj-lt"/>
              <a:buAutoNum type="arabicPeriod"/>
            </a:pPr>
            <a:endParaRPr lang="en-US" sz="4400" dirty="0">
              <a:solidFill>
                <a:prstClr val="black"/>
              </a:solidFill>
            </a:endParaRPr>
          </a:p>
          <a:p>
            <a:pPr marL="342900" indent="-342900">
              <a:buClr>
                <a:schemeClr val="accent3"/>
              </a:buClr>
              <a:buFont typeface="+mj-lt"/>
              <a:buAutoNum type="arabicPeriod"/>
            </a:pPr>
            <a:r>
              <a:rPr lang="en-US" sz="4400" dirty="0">
                <a:solidFill>
                  <a:prstClr val="black"/>
                </a:solidFill>
              </a:rPr>
              <a:t> Monitor the process</a:t>
            </a:r>
          </a:p>
          <a:p>
            <a:pPr marL="342900" indent="-342900">
              <a:buClr>
                <a:schemeClr val="accent3"/>
              </a:buClr>
              <a:buFont typeface="+mj-lt"/>
              <a:buAutoNum type="arabicPeriod"/>
            </a:pPr>
            <a:endParaRPr lang="en-US" sz="4400" dirty="0">
              <a:solidFill>
                <a:prstClr val="black"/>
              </a:solidFill>
            </a:endParaRPr>
          </a:p>
          <a:p>
            <a:pPr marL="342900" indent="-342900">
              <a:buClr>
                <a:schemeClr val="accent3"/>
              </a:buClr>
              <a:buFont typeface="+mj-lt"/>
              <a:buAutoNum type="arabicPeriod"/>
            </a:pPr>
            <a:r>
              <a:rPr lang="en-US" sz="4400" dirty="0">
                <a:solidFill>
                  <a:prstClr val="black"/>
                </a:solidFill>
              </a:rPr>
              <a:t> Adjust to correct any errors</a:t>
            </a:r>
          </a:p>
        </p:txBody>
      </p:sp>
    </p:spTree>
    <p:extLst>
      <p:ext uri="{BB962C8B-B14F-4D97-AF65-F5344CB8AC3E}">
        <p14:creationId xmlns:p14="http://schemas.microsoft.com/office/powerpoint/2010/main" val="189259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15</a:t>
            </a:fld>
            <a:endParaRPr lang="en-US">
              <a:solidFill>
                <a:prstClr val="white"/>
              </a:solidFill>
            </a:endParaRPr>
          </a:p>
        </p:txBody>
      </p:sp>
      <p:sp>
        <p:nvSpPr>
          <p:cNvPr id="5" name="Title 1">
            <a:extLst>
              <a:ext uri="{FF2B5EF4-FFF2-40B4-BE49-F238E27FC236}">
                <a16:creationId xmlns:a16="http://schemas.microsoft.com/office/drawing/2014/main" id="{04FD4EC6-04E1-4D31-8E94-5F392C177DBF}"/>
              </a:ext>
            </a:extLst>
          </p:cNvPr>
          <p:cNvSpPr>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dirty="0">
                <a:solidFill>
                  <a:schemeClr val="bg2">
                    <a:lumMod val="25000"/>
                  </a:schemeClr>
                </a:solidFill>
              </a:rPr>
              <a:t>POS Data Sync: What could go wrong?</a:t>
            </a:r>
            <a:br>
              <a:rPr lang="en-US" dirty="0">
                <a:solidFill>
                  <a:schemeClr val="bg2">
                    <a:lumMod val="25000"/>
                  </a:schemeClr>
                </a:solidFill>
                <a:latin typeface="+mn-lt"/>
              </a:rPr>
            </a:br>
            <a:r>
              <a:rPr lang="en-US" sz="2400" dirty="0">
                <a:solidFill>
                  <a:srgbClr val="CC9900"/>
                </a:solidFill>
                <a:latin typeface="+mn-lt"/>
                <a:cs typeface="Times New Roman" panose="02020603050405020304" pitchFamily="18" charset="0"/>
              </a:rPr>
              <a:t>Shown below are common scenarios with data synchronization:</a:t>
            </a:r>
          </a:p>
        </p:txBody>
      </p:sp>
      <p:sp>
        <p:nvSpPr>
          <p:cNvPr id="6" name="Content Placeholder 2">
            <a:extLst>
              <a:ext uri="{FF2B5EF4-FFF2-40B4-BE49-F238E27FC236}">
                <a16:creationId xmlns:a16="http://schemas.microsoft.com/office/drawing/2014/main" id="{324D4353-F16B-42B0-9DED-CCF2E77AE875}"/>
              </a:ext>
            </a:extLst>
          </p:cNvPr>
          <p:cNvSpPr>
            <a:spLocks noGrp="1"/>
          </p:cNvSpPr>
          <p:nvPr>
            <p:ph type="body" sz="quarter" idx="13"/>
          </p:nvPr>
        </p:nvSpPr>
        <p:spPr bwMode="auto">
          <a:xfrm>
            <a:off x="555786" y="1439917"/>
            <a:ext cx="9188715" cy="523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0000" lnSpcReduction="20000"/>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en-US" sz="5100" dirty="0">
                <a:solidFill>
                  <a:schemeClr val="accent3"/>
                </a:solidFill>
                <a:cs typeface="Times New Roman" panose="02020603050405020304" pitchFamily="18" charset="0"/>
              </a:rPr>
              <a:t>“The data sync has stopped working”</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Confirm that the username and password are correct under Scheduled Imports</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Verify that the file path/folder name has not changed</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Consider changing the IC scheduled start time to a later time</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Ensure that the school year is correct in the data mapping </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Verify that the POS data extract has the current school year’s data</a:t>
            </a:r>
          </a:p>
          <a:p>
            <a:pPr eaLnBrk="1" fontAlgn="auto" hangingPunct="1">
              <a:spcAft>
                <a:spcPts val="0"/>
              </a:spcAft>
              <a:buFont typeface="Wingdings" panose="05000000000000000000" pitchFamily="2" charset="2"/>
              <a:buChar char="ü"/>
              <a:defRPr/>
            </a:pPr>
            <a:endParaRPr lang="en-US" dirty="0">
              <a:solidFill>
                <a:schemeClr val="tx1">
                  <a:lumMod val="75000"/>
                  <a:lumOff val="25000"/>
                </a:schemeClr>
              </a:solidFill>
              <a:cs typeface="Times New Roman" panose="02020603050405020304" pitchFamily="18" charset="0"/>
            </a:endParaRPr>
          </a:p>
          <a:p>
            <a:pPr marL="0" indent="0" eaLnBrk="1" fontAlgn="auto" hangingPunct="1">
              <a:spcAft>
                <a:spcPts val="0"/>
              </a:spcAft>
              <a:buFont typeface="Wingdings 3" charset="2"/>
              <a:buNone/>
              <a:defRPr/>
            </a:pPr>
            <a:r>
              <a:rPr lang="en-US" sz="5000" dirty="0">
                <a:solidFill>
                  <a:schemeClr val="accent3"/>
                </a:solidFill>
                <a:cs typeface="Times New Roman" panose="02020603050405020304" pitchFamily="18" charset="0"/>
              </a:rPr>
              <a:t>“My free/reduced percentage appears low in IC”</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Verify all values are mapped in POS import mapping</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Check when latest data sync was done under Scheduled Imports&gt;Scheduled Import Log</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Spot check a few students without a meal status against POS</a:t>
            </a:r>
          </a:p>
          <a:p>
            <a:pPr eaLnBrk="1" fontAlgn="auto" hangingPunct="1">
              <a:spcAft>
                <a:spcPts val="0"/>
              </a:spcAft>
              <a:buClr>
                <a:srgbClr val="CC9900"/>
              </a:buClr>
              <a:buFont typeface="Arial" panose="020B0604020202020204" pitchFamily="34" charset="0"/>
              <a:buChar char="•"/>
              <a:defRPr/>
            </a:pPr>
            <a:r>
              <a:rPr lang="en-US" sz="5000" dirty="0">
                <a:solidFill>
                  <a:schemeClr val="tx1">
                    <a:lumMod val="75000"/>
                    <a:lumOff val="25000"/>
                  </a:schemeClr>
                </a:solidFill>
                <a:cs typeface="Times New Roman" panose="02020603050405020304" pitchFamily="18" charset="0"/>
              </a:rPr>
              <a:t>(CEP districts) Verify that DC imports are being regularly done</a:t>
            </a:r>
          </a:p>
          <a:p>
            <a:pPr marL="0" indent="0" eaLnBrk="1" fontAlgn="auto" hangingPunct="1">
              <a:spcAft>
                <a:spcPts val="0"/>
              </a:spcAft>
              <a:buFont typeface="Wingdings 3" charset="2"/>
              <a:buNone/>
              <a:defRPr/>
            </a:pP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Wingdings 3"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89612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a:p>
        </p:txBody>
      </p:sp>
      <p:sp>
        <p:nvSpPr>
          <p:cNvPr id="5" name="Title 1">
            <a:extLst>
              <a:ext uri="{FF2B5EF4-FFF2-40B4-BE49-F238E27FC236}">
                <a16:creationId xmlns:a16="http://schemas.microsoft.com/office/drawing/2014/main" id="{9DC55D1D-E015-4A0B-BF02-43F8F0675FBF}"/>
              </a:ext>
            </a:extLst>
          </p:cNvPr>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dirty="0">
                <a:solidFill>
                  <a:schemeClr val="bg2">
                    <a:lumMod val="25000"/>
                  </a:schemeClr>
                </a:solidFill>
              </a:rPr>
              <a:t>Troubleshooting Import Process</a:t>
            </a:r>
          </a:p>
        </p:txBody>
      </p:sp>
      <p:sp>
        <p:nvSpPr>
          <p:cNvPr id="7" name="TextBox 2">
            <a:extLst>
              <a:ext uri="{FF2B5EF4-FFF2-40B4-BE49-F238E27FC236}">
                <a16:creationId xmlns:a16="http://schemas.microsoft.com/office/drawing/2014/main" id="{7F9EDA9C-5CE1-4E54-955A-6161FB6B5064}"/>
              </a:ext>
            </a:extLst>
          </p:cNvPr>
          <p:cNvSpPr txBox="1">
            <a:spLocks noChangeArrowheads="1"/>
          </p:cNvSpPr>
          <p:nvPr/>
        </p:nvSpPr>
        <p:spPr bwMode="auto">
          <a:xfrm>
            <a:off x="840209" y="840345"/>
            <a:ext cx="7956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a:lstStyle>
          <a:p>
            <a:r>
              <a:rPr lang="en-US" altLang="en-US" sz="2200" b="1" dirty="0">
                <a:solidFill>
                  <a:srgbClr val="CC9900"/>
                </a:solidFill>
              </a:rPr>
              <a:t>Path:  FRAM&gt;Eligibility Import Wizard&gt;Scheduled Imports</a:t>
            </a:r>
          </a:p>
        </p:txBody>
      </p:sp>
      <p:sp>
        <p:nvSpPr>
          <p:cNvPr id="9" name="Content Placeholder 2">
            <a:extLst>
              <a:ext uri="{FF2B5EF4-FFF2-40B4-BE49-F238E27FC236}">
                <a16:creationId xmlns:a16="http://schemas.microsoft.com/office/drawing/2014/main" id="{A3580175-5371-4D5F-AA8C-251E76C1549A}"/>
              </a:ext>
            </a:extLst>
          </p:cNvPr>
          <p:cNvSpPr>
            <a:spLocks noGrp="1" noChangeArrowheads="1"/>
          </p:cNvSpPr>
          <p:nvPr/>
        </p:nvSpPr>
        <p:spPr bwMode="auto">
          <a:xfrm>
            <a:off x="339270" y="4466573"/>
            <a:ext cx="9029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buClr>
                <a:srgbClr val="CC9900"/>
              </a:buClr>
              <a:buFont typeface="Trebuchet MS" panose="020B0603020202020204" pitchFamily="34" charset="0"/>
              <a:buAutoNum type="arabicPeriod"/>
            </a:pPr>
            <a:r>
              <a:rPr lang="en-US" altLang="en-US" b="1" dirty="0"/>
              <a:t>Directory Path </a:t>
            </a:r>
            <a:r>
              <a:rPr lang="en-US" altLang="en-US" dirty="0"/>
              <a:t>– Check to see that your Directory path is correct, you have a shared folder on the POS…and your file is named </a:t>
            </a:r>
            <a:r>
              <a:rPr lang="en-US" altLang="en-US" dirty="0" err="1"/>
              <a:t>IC_Eligibility</a:t>
            </a:r>
            <a:endParaRPr lang="en-US" altLang="en-US" dirty="0"/>
          </a:p>
          <a:p>
            <a:pPr eaLnBrk="1" hangingPunct="1">
              <a:buClr>
                <a:srgbClr val="CC9900"/>
              </a:buClr>
              <a:buFont typeface="Trebuchet MS" panose="020B0603020202020204" pitchFamily="34" charset="0"/>
              <a:buAutoNum type="arabicPeriod"/>
            </a:pPr>
            <a:r>
              <a:rPr lang="en-US" altLang="en-US" b="1" dirty="0"/>
              <a:t>Test Connection</a:t>
            </a:r>
            <a:r>
              <a:rPr lang="en-US" altLang="en-US" dirty="0"/>
              <a:t> – Use this to ensure you can connect to the POS</a:t>
            </a:r>
          </a:p>
          <a:p>
            <a:pPr eaLnBrk="1" hangingPunct="1">
              <a:buClr>
                <a:srgbClr val="CC9900"/>
              </a:buClr>
              <a:buFont typeface="Trebuchet MS" panose="020B0603020202020204" pitchFamily="34" charset="0"/>
              <a:buAutoNum type="arabicPeriod"/>
            </a:pPr>
            <a:r>
              <a:rPr lang="en-US" altLang="en-US" b="1" dirty="0"/>
              <a:t>Test Import </a:t>
            </a:r>
            <a:r>
              <a:rPr lang="en-US" altLang="en-US" dirty="0"/>
              <a:t>– Verify you can connect and pull in the data</a:t>
            </a:r>
          </a:p>
          <a:p>
            <a:pPr eaLnBrk="1" hangingPunct="1">
              <a:buClr>
                <a:srgbClr val="CC9900"/>
              </a:buClr>
              <a:buFont typeface="Trebuchet MS" panose="020B0603020202020204" pitchFamily="34" charset="0"/>
              <a:buAutoNum type="arabicPeriod"/>
            </a:pPr>
            <a:r>
              <a:rPr lang="en-US" altLang="en-US" b="1" dirty="0"/>
              <a:t>Run Import </a:t>
            </a:r>
            <a:r>
              <a:rPr lang="en-US" altLang="en-US" dirty="0"/>
              <a:t>– Run the import process manually and review the Eligibility Import report to locate and correct errors</a:t>
            </a:r>
          </a:p>
        </p:txBody>
      </p:sp>
      <p:pic>
        <p:nvPicPr>
          <p:cNvPr id="8" name="Picture 7" descr="Data import detail box">
            <a:extLst>
              <a:ext uri="{FF2B5EF4-FFF2-40B4-BE49-F238E27FC236}">
                <a16:creationId xmlns:a16="http://schemas.microsoft.com/office/drawing/2014/main" id="{F44269D5-2087-40E5-AA6A-EEB3F210F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0209" y="1468029"/>
            <a:ext cx="65246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53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15" y="2858183"/>
            <a:ext cx="8596668" cy="1320800"/>
          </a:xfrm>
        </p:spPr>
        <p:txBody>
          <a:bodyPr/>
          <a:lstStyle/>
          <a:p>
            <a:r>
              <a:rPr lang="en-US" dirty="0"/>
              <a:t>Setting up CEP in Campus</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224498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CEP</a:t>
            </a:r>
          </a:p>
        </p:txBody>
      </p:sp>
      <p:sp>
        <p:nvSpPr>
          <p:cNvPr id="3" name="Text Placeholder 2"/>
          <p:cNvSpPr>
            <a:spLocks noGrp="1"/>
          </p:cNvSpPr>
          <p:nvPr>
            <p:ph type="body" sz="quarter" idx="13"/>
          </p:nvPr>
        </p:nvSpPr>
        <p:spPr>
          <a:xfrm>
            <a:off x="555784" y="1261660"/>
            <a:ext cx="9292409" cy="4901324"/>
          </a:xfrm>
        </p:spPr>
        <p:txBody>
          <a:bodyPr/>
          <a:lstStyle/>
          <a:p>
            <a:pPr marL="0" indent="0">
              <a:buClr>
                <a:srgbClr val="CC9900"/>
              </a:buClr>
              <a:buNone/>
            </a:pPr>
            <a:r>
              <a:rPr lang="en-US" sz="3200" dirty="0"/>
              <a:t>Add the CEP Provision to each CEP approved school</a:t>
            </a:r>
            <a:r>
              <a:rPr lang="en-US" spc="-10" dirty="0">
                <a:solidFill>
                  <a:srgbClr val="404040"/>
                </a:solidFill>
                <a:latin typeface="Trebuchet MS"/>
                <a:cs typeface="Trebuchet MS"/>
              </a:rPr>
              <a:t> </a:t>
            </a:r>
            <a:r>
              <a:rPr lang="en-US" b="1" spc="-10" dirty="0">
                <a:solidFill>
                  <a:srgbClr val="CC9900"/>
                </a:solidFill>
                <a:latin typeface="Trebuchet MS"/>
                <a:cs typeface="Trebuchet MS"/>
              </a:rPr>
              <a:t>Path: </a:t>
            </a:r>
            <a:r>
              <a:rPr lang="en-US" sz="3200" b="1" spc="-10" dirty="0">
                <a:solidFill>
                  <a:srgbClr val="CC9900"/>
                </a:solidFill>
                <a:latin typeface="Trebuchet MS"/>
                <a:cs typeface="Trebuchet MS"/>
              </a:rPr>
              <a:t>System Administration&gt;Resources&gt;School</a:t>
            </a:r>
          </a:p>
          <a:p>
            <a:pPr marL="0" indent="0">
              <a:buNone/>
            </a:pPr>
            <a:endParaRPr lang="en-US" dirty="0">
              <a:solidFill>
                <a:srgbClr val="CC9900"/>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18</a:t>
            </a:fld>
            <a:endParaRPr lang="en-US">
              <a:solidFill>
                <a:prstClr val="white"/>
              </a:solidFill>
            </a:endParaRPr>
          </a:p>
        </p:txBody>
      </p:sp>
      <p:pic>
        <p:nvPicPr>
          <p:cNvPr id="5" name="Picture 4" descr="Image of Path for entering the CEP provision. "/>
          <p:cNvPicPr>
            <a:picLocks noChangeAspect="1"/>
          </p:cNvPicPr>
          <p:nvPr/>
        </p:nvPicPr>
        <p:blipFill>
          <a:blip r:embed="rId3"/>
          <a:stretch>
            <a:fillRect/>
          </a:stretch>
        </p:blipFill>
        <p:spPr>
          <a:xfrm>
            <a:off x="2710806" y="2786323"/>
            <a:ext cx="4982364" cy="3527711"/>
          </a:xfrm>
          <a:prstGeom prst="rect">
            <a:avLst/>
          </a:prstGeom>
        </p:spPr>
      </p:pic>
      <p:sp>
        <p:nvSpPr>
          <p:cNvPr id="6" name="Rectangle 5" descr="Outline of the Provision End Year box"/>
          <p:cNvSpPr/>
          <p:nvPr/>
        </p:nvSpPr>
        <p:spPr>
          <a:xfrm>
            <a:off x="6925004" y="5615940"/>
            <a:ext cx="601980" cy="5470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50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15" y="2858183"/>
            <a:ext cx="8596668" cy="1320800"/>
          </a:xfrm>
        </p:spPr>
        <p:txBody>
          <a:bodyPr/>
          <a:lstStyle/>
          <a:p>
            <a:r>
              <a:rPr lang="en-US" dirty="0"/>
              <a:t>FRAM Preferences </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364939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071" y="1237082"/>
            <a:ext cx="9373714" cy="2847361"/>
          </a:xfrm>
        </p:spPr>
        <p:txBody>
          <a:bodyPr/>
          <a:lstStyle/>
          <a:p>
            <a:br>
              <a:rPr lang="en-US" sz="4000" i="1" dirty="0"/>
            </a:br>
            <a:br>
              <a:rPr lang="en-US" sz="4000" i="1" dirty="0"/>
            </a:br>
            <a:r>
              <a:rPr lang="en-US" sz="4000" i="1" dirty="0"/>
              <a:t>FRAM: Understanding and Accurately Reporting Free Meal Status </a:t>
            </a:r>
            <a:br>
              <a:rPr lang="en-US" dirty="0"/>
            </a:br>
            <a:endParaRPr lang="en-US" dirty="0"/>
          </a:p>
        </p:txBody>
      </p:sp>
      <p:sp>
        <p:nvSpPr>
          <p:cNvPr id="3" name="Subtitle 2"/>
          <p:cNvSpPr>
            <a:spLocks noGrp="1"/>
          </p:cNvSpPr>
          <p:nvPr>
            <p:ph type="subTitle" idx="1"/>
          </p:nvPr>
        </p:nvSpPr>
        <p:spPr>
          <a:xfrm>
            <a:off x="1055584" y="4084443"/>
            <a:ext cx="8454176" cy="2062166"/>
          </a:xfrm>
        </p:spPr>
        <p:txBody>
          <a:bodyPr>
            <a:normAutofit/>
          </a:bodyPr>
          <a:lstStyle/>
          <a:p>
            <a:r>
              <a:rPr lang="en-US" dirty="0"/>
              <a:t>Office of Finance and Operations</a:t>
            </a:r>
          </a:p>
          <a:p>
            <a:r>
              <a:rPr lang="en-US" dirty="0"/>
              <a:t>Division of District Support</a:t>
            </a:r>
          </a:p>
          <a:p>
            <a:r>
              <a:rPr lang="en-US" dirty="0"/>
              <a:t> Samantha Engstrom</a:t>
            </a:r>
          </a:p>
        </p:txBody>
      </p:sp>
    </p:spTree>
    <p:extLst>
      <p:ext uri="{BB962C8B-B14F-4D97-AF65-F5344CB8AC3E}">
        <p14:creationId xmlns:p14="http://schemas.microsoft.com/office/powerpoint/2010/main" val="1443814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enter HIFS: </a:t>
            </a:r>
          </a:p>
        </p:txBody>
      </p:sp>
      <p:sp>
        <p:nvSpPr>
          <p:cNvPr id="3" name="Text Placeholder 2"/>
          <p:cNvSpPr>
            <a:spLocks noGrp="1"/>
          </p:cNvSpPr>
          <p:nvPr>
            <p:ph type="body" sz="quarter" idx="13"/>
          </p:nvPr>
        </p:nvSpPr>
        <p:spPr>
          <a:xfrm>
            <a:off x="555786" y="1345324"/>
            <a:ext cx="9188715" cy="5036024"/>
          </a:xfrm>
        </p:spPr>
        <p:txBody>
          <a:bodyPr/>
          <a:lstStyle/>
          <a:p>
            <a:pPr marL="0" indent="0">
              <a:buClr>
                <a:srgbClr val="CC9900"/>
              </a:buClr>
              <a:buNone/>
            </a:pPr>
            <a:r>
              <a:rPr lang="en-US" sz="3200" dirty="0"/>
              <a:t>Set up your default expiration date</a:t>
            </a:r>
          </a:p>
          <a:p>
            <a:pPr marL="0" indent="0">
              <a:buClr>
                <a:srgbClr val="CC9900"/>
              </a:buClr>
              <a:buNone/>
            </a:pPr>
            <a:r>
              <a:rPr lang="en-US" sz="3200" b="1" spc="-10" dirty="0">
                <a:solidFill>
                  <a:srgbClr val="CC9900"/>
                </a:solidFill>
                <a:latin typeface="Trebuchet MS"/>
                <a:cs typeface="Trebuchet MS"/>
              </a:rPr>
              <a:t>Path: FRAM&gt;FRAM Preferences</a:t>
            </a:r>
            <a:endParaRPr lang="en-US" sz="3200" b="1" dirty="0">
              <a:solidFill>
                <a:srgbClr val="CC9900"/>
              </a:solidFill>
            </a:endParaRPr>
          </a:p>
          <a:p>
            <a:pPr marL="0" indent="0">
              <a:buNone/>
            </a:pPr>
            <a:endParaRPr lang="en-US" dirty="0"/>
          </a:p>
          <a:p>
            <a:pPr marL="0" indent="0">
              <a:buNone/>
            </a:pPr>
            <a:r>
              <a:rPr lang="en-US" sz="2800" dirty="0"/>
              <a:t>	If you attempt to process a HIF prior to setting up your default expiration, the following error message will appear</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20</a:t>
            </a:fld>
            <a:endParaRPr lang="en-US">
              <a:solidFill>
                <a:prstClr val="white"/>
              </a:solidFill>
            </a:endParaRPr>
          </a:p>
        </p:txBody>
      </p:sp>
      <p:pic>
        <p:nvPicPr>
          <p:cNvPr id="6" name="Picture 5" descr="Screenshot from Infinite Campus of the Default Expiration Date box"/>
          <p:cNvPicPr>
            <a:picLocks noChangeAspect="1"/>
          </p:cNvPicPr>
          <p:nvPr/>
        </p:nvPicPr>
        <p:blipFill>
          <a:blip r:embed="rId3"/>
          <a:stretch>
            <a:fillRect/>
          </a:stretch>
        </p:blipFill>
        <p:spPr>
          <a:xfrm>
            <a:off x="1646774" y="2666124"/>
            <a:ext cx="5029200" cy="504825"/>
          </a:xfrm>
          <a:prstGeom prst="rect">
            <a:avLst/>
          </a:prstGeom>
        </p:spPr>
      </p:pic>
      <p:pic>
        <p:nvPicPr>
          <p:cNvPr id="5" name="Picture 4" descr="Error message shown when you attempt to process HIFs without setting up FRAM preferences"/>
          <p:cNvPicPr>
            <a:picLocks noChangeAspect="1"/>
          </p:cNvPicPr>
          <p:nvPr/>
        </p:nvPicPr>
        <p:blipFill>
          <a:blip r:embed="rId4"/>
          <a:stretch>
            <a:fillRect/>
          </a:stretch>
        </p:blipFill>
        <p:spPr>
          <a:xfrm>
            <a:off x="2126665" y="4443074"/>
            <a:ext cx="4069417" cy="1751857"/>
          </a:xfrm>
          <a:prstGeom prst="rect">
            <a:avLst/>
          </a:prstGeom>
        </p:spPr>
      </p:pic>
      <p:sp>
        <p:nvSpPr>
          <p:cNvPr id="7" name="Right Arrow 6" descr="Red arrow"/>
          <p:cNvSpPr/>
          <p:nvPr/>
        </p:nvSpPr>
        <p:spPr>
          <a:xfrm>
            <a:off x="629358" y="3384331"/>
            <a:ext cx="421676" cy="2942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35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9900"/>
                </a:solidFill>
              </a:rPr>
              <a:t>NEW! </a:t>
            </a:r>
            <a:r>
              <a:rPr lang="en-US" dirty="0"/>
              <a:t>Provision Preferences </a:t>
            </a:r>
          </a:p>
        </p:txBody>
      </p:sp>
      <p:sp>
        <p:nvSpPr>
          <p:cNvPr id="3" name="Text Placeholder 2"/>
          <p:cNvSpPr>
            <a:spLocks noGrp="1"/>
          </p:cNvSpPr>
          <p:nvPr>
            <p:ph type="body" sz="quarter" idx="13"/>
          </p:nvPr>
        </p:nvSpPr>
        <p:spPr>
          <a:xfrm>
            <a:off x="473899" y="1269409"/>
            <a:ext cx="9188715" cy="4901324"/>
          </a:xfrm>
        </p:spPr>
        <p:txBody>
          <a:bodyPr>
            <a:normAutofit/>
          </a:bodyPr>
          <a:lstStyle/>
          <a:p>
            <a:pPr>
              <a:buClr>
                <a:srgbClr val="CC9900"/>
              </a:buClr>
            </a:pPr>
            <a:r>
              <a:rPr lang="en-US" dirty="0"/>
              <a:t>Mark the Educational Benefits Applications Processed Checkbox</a:t>
            </a:r>
          </a:p>
          <a:p>
            <a:pPr>
              <a:buClr>
                <a:srgbClr val="CC9900"/>
              </a:buClr>
            </a:pPr>
            <a:r>
              <a:rPr lang="en-US" dirty="0"/>
              <a:t>Select whether CEP is approved for All Schools or Individual Schools in the district</a:t>
            </a:r>
          </a:p>
          <a:p>
            <a:pPr lvl="1">
              <a:buClr>
                <a:srgbClr val="CC9900"/>
              </a:buClr>
            </a:pPr>
            <a:r>
              <a:rPr lang="en-US" dirty="0">
                <a:solidFill>
                  <a:srgbClr val="CC9900"/>
                </a:solidFill>
              </a:rPr>
              <a:t>Full CEP </a:t>
            </a:r>
            <a:r>
              <a:rPr lang="en-US" dirty="0"/>
              <a:t>select </a:t>
            </a:r>
            <a:r>
              <a:rPr lang="en-US" dirty="0">
                <a:solidFill>
                  <a:srgbClr val="CC9900"/>
                </a:solidFill>
              </a:rPr>
              <a:t>All Schools</a:t>
            </a:r>
          </a:p>
          <a:p>
            <a:pPr lvl="1">
              <a:buClr>
                <a:srgbClr val="CC9900"/>
              </a:buClr>
            </a:pPr>
            <a:r>
              <a:rPr lang="en-US" dirty="0">
                <a:solidFill>
                  <a:srgbClr val="CC9900"/>
                </a:solidFill>
              </a:rPr>
              <a:t>Partial CEP </a:t>
            </a:r>
            <a:r>
              <a:rPr lang="en-US" dirty="0"/>
              <a:t>will select </a:t>
            </a:r>
            <a:r>
              <a:rPr lang="en-US" dirty="0">
                <a:solidFill>
                  <a:srgbClr val="CC9900"/>
                </a:solidFill>
              </a:rPr>
              <a:t>Individual Schools</a:t>
            </a:r>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21</a:t>
            </a:fld>
            <a:endParaRPr lang="en-US">
              <a:solidFill>
                <a:prstClr val="white"/>
              </a:solidFill>
            </a:endParaRPr>
          </a:p>
        </p:txBody>
      </p:sp>
      <p:pic>
        <p:nvPicPr>
          <p:cNvPr id="5" name="Picture 4" descr="Screen shot of Provision Preferences setup"/>
          <p:cNvPicPr>
            <a:picLocks noChangeAspect="1"/>
          </p:cNvPicPr>
          <p:nvPr/>
        </p:nvPicPr>
        <p:blipFill>
          <a:blip r:embed="rId3"/>
          <a:stretch>
            <a:fillRect/>
          </a:stretch>
        </p:blipFill>
        <p:spPr>
          <a:xfrm>
            <a:off x="2329995" y="5237709"/>
            <a:ext cx="5048250" cy="1076325"/>
          </a:xfrm>
          <a:prstGeom prst="rect">
            <a:avLst/>
          </a:prstGeom>
        </p:spPr>
      </p:pic>
    </p:spTree>
    <p:extLst>
      <p:ext uri="{BB962C8B-B14F-4D97-AF65-F5344CB8AC3E}">
        <p14:creationId xmlns:p14="http://schemas.microsoft.com/office/powerpoint/2010/main" val="71000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88715" cy="1320800"/>
          </a:xfrm>
        </p:spPr>
        <p:txBody>
          <a:bodyPr>
            <a:normAutofit fontScale="90000"/>
          </a:bodyPr>
          <a:lstStyle/>
          <a:p>
            <a:r>
              <a:rPr lang="en-US" dirty="0"/>
              <a:t>What are the benefits of this function?</a:t>
            </a:r>
          </a:p>
        </p:txBody>
      </p:sp>
      <p:sp>
        <p:nvSpPr>
          <p:cNvPr id="3" name="Text Placeholder 2"/>
          <p:cNvSpPr>
            <a:spLocks noGrp="1"/>
          </p:cNvSpPr>
          <p:nvPr>
            <p:ph type="body" sz="quarter" idx="13"/>
          </p:nvPr>
        </p:nvSpPr>
        <p:spPr>
          <a:xfrm>
            <a:off x="555786" y="1429407"/>
            <a:ext cx="9188715" cy="5245368"/>
          </a:xfrm>
        </p:spPr>
        <p:txBody>
          <a:bodyPr>
            <a:normAutofit/>
          </a:bodyPr>
          <a:lstStyle/>
          <a:p>
            <a:pPr>
              <a:buClr>
                <a:srgbClr val="CC9900"/>
              </a:buClr>
            </a:pPr>
            <a:r>
              <a:rPr lang="en-US" dirty="0"/>
              <a:t>More accurate data/reporting</a:t>
            </a:r>
          </a:p>
          <a:p>
            <a:pPr>
              <a:buClr>
                <a:srgbClr val="CC9900"/>
              </a:buClr>
            </a:pPr>
            <a:r>
              <a:rPr lang="en-US" dirty="0"/>
              <a:t>Easily separates students who have been entered as SES/MEAL</a:t>
            </a:r>
          </a:p>
          <a:p>
            <a:pPr marL="0" indent="0">
              <a:buNone/>
            </a:pPr>
            <a:endParaRPr lang="en-US" dirty="0"/>
          </a:p>
          <a:p>
            <a:pPr marL="0" indent="0">
              <a:buNone/>
            </a:pPr>
            <a:r>
              <a:rPr lang="en-US" dirty="0">
                <a:solidFill>
                  <a:srgbClr val="CC9900"/>
                </a:solidFill>
              </a:rPr>
              <a:t>GOOD NEWS! </a:t>
            </a:r>
            <a:r>
              <a:rPr lang="en-US" dirty="0"/>
              <a:t>It doesn’t matter how you have done this in the past. The state pulls both SES and MEAL types for funding!</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99506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Application Type</a:t>
            </a:r>
          </a:p>
        </p:txBody>
      </p:sp>
      <p:sp>
        <p:nvSpPr>
          <p:cNvPr id="3" name="Text Placeholder 2"/>
          <p:cNvSpPr>
            <a:spLocks noGrp="1"/>
          </p:cNvSpPr>
          <p:nvPr>
            <p:ph type="body" sz="quarter" idx="13"/>
          </p:nvPr>
        </p:nvSpPr>
        <p:spPr>
          <a:xfrm>
            <a:off x="555786" y="1412710"/>
            <a:ext cx="9188715" cy="4901324"/>
          </a:xfrm>
        </p:spPr>
        <p:txBody>
          <a:bodyPr>
            <a:normAutofit/>
          </a:bodyPr>
          <a:lstStyle/>
          <a:p>
            <a:pPr marL="0" indent="0">
              <a:buClr>
                <a:srgbClr val="CC9900"/>
              </a:buClr>
              <a:buNone/>
            </a:pPr>
            <a:r>
              <a:rPr lang="en-US" dirty="0">
                <a:solidFill>
                  <a:schemeClr val="accent3"/>
                </a:solidFill>
              </a:rPr>
              <a:t>When you process HIFs select:</a:t>
            </a:r>
          </a:p>
          <a:p>
            <a:pPr>
              <a:buClr>
                <a:srgbClr val="CC9900"/>
              </a:buClr>
            </a:pPr>
            <a:r>
              <a:rPr lang="en-US" dirty="0"/>
              <a:t>Educational Benefits Application</a:t>
            </a:r>
          </a:p>
          <a:p>
            <a:pPr marL="0" indent="0">
              <a:buClr>
                <a:srgbClr val="CC9900"/>
              </a:buClr>
              <a:buNone/>
            </a:pPr>
            <a:endParaRPr lang="en-US" dirty="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23</a:t>
            </a:fld>
            <a:endParaRPr lang="en-US">
              <a:solidFill>
                <a:prstClr val="white"/>
              </a:solidFill>
            </a:endParaRPr>
          </a:p>
        </p:txBody>
      </p:sp>
      <p:pic>
        <p:nvPicPr>
          <p:cNvPr id="5" name="Picture 4" descr="Screenshot of how to setup new application type in household applications"/>
          <p:cNvPicPr>
            <a:picLocks noChangeAspect="1"/>
          </p:cNvPicPr>
          <p:nvPr/>
        </p:nvPicPr>
        <p:blipFill>
          <a:blip r:embed="rId3"/>
          <a:stretch>
            <a:fillRect/>
          </a:stretch>
        </p:blipFill>
        <p:spPr>
          <a:xfrm>
            <a:off x="555786" y="3699642"/>
            <a:ext cx="9055538" cy="2217683"/>
          </a:xfrm>
          <a:prstGeom prst="rect">
            <a:avLst/>
          </a:prstGeom>
        </p:spPr>
      </p:pic>
    </p:spTree>
    <p:extLst>
      <p:ext uri="{BB962C8B-B14F-4D97-AF65-F5344CB8AC3E}">
        <p14:creationId xmlns:p14="http://schemas.microsoft.com/office/powerpoint/2010/main" val="88641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 Community Knowledge Base</a:t>
            </a:r>
          </a:p>
        </p:txBody>
      </p:sp>
      <p:sp>
        <p:nvSpPr>
          <p:cNvPr id="3" name="Text Placeholder 2"/>
          <p:cNvSpPr>
            <a:spLocks noGrp="1"/>
          </p:cNvSpPr>
          <p:nvPr>
            <p:ph type="body" sz="quarter" idx="13"/>
          </p:nvPr>
        </p:nvSpPr>
        <p:spPr>
          <a:xfrm>
            <a:off x="555786" y="1577825"/>
            <a:ext cx="9188715" cy="5096950"/>
          </a:xfrm>
        </p:spPr>
        <p:txBody>
          <a:bodyPr/>
          <a:lstStyle/>
          <a:p>
            <a:pPr marL="0" indent="0">
              <a:buClr>
                <a:srgbClr val="CC9900"/>
              </a:buClr>
              <a:buNone/>
            </a:pPr>
            <a:r>
              <a:rPr lang="en-US" dirty="0">
                <a:solidFill>
                  <a:srgbClr val="CC9900"/>
                </a:solidFill>
              </a:rPr>
              <a:t>Find more information about setting up FRAM Preferences in the IC Community Knowledge Base when you search CEP</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24</a:t>
            </a:fld>
            <a:endParaRPr lang="en-US">
              <a:solidFill>
                <a:prstClr val="white"/>
              </a:solidFill>
            </a:endParaRPr>
          </a:p>
        </p:txBody>
      </p:sp>
      <p:pic>
        <p:nvPicPr>
          <p:cNvPr id="5" name="Picture 4" descr="Screenshot of where to find the Infinite Campus Knowledge Base.="/>
          <p:cNvPicPr>
            <a:picLocks noChangeAspect="1"/>
          </p:cNvPicPr>
          <p:nvPr/>
        </p:nvPicPr>
        <p:blipFill>
          <a:blip r:embed="rId3"/>
          <a:stretch>
            <a:fillRect/>
          </a:stretch>
        </p:blipFill>
        <p:spPr>
          <a:xfrm>
            <a:off x="987576" y="4754110"/>
            <a:ext cx="4290542" cy="1128075"/>
          </a:xfrm>
          <a:prstGeom prst="rect">
            <a:avLst/>
          </a:prstGeom>
        </p:spPr>
      </p:pic>
      <p:pic>
        <p:nvPicPr>
          <p:cNvPr id="6" name="Picture 5" descr="Screenshot of where to Infinite Campus Community Knowledge base"/>
          <p:cNvPicPr>
            <a:picLocks noChangeAspect="1"/>
          </p:cNvPicPr>
          <p:nvPr/>
        </p:nvPicPr>
        <p:blipFill>
          <a:blip r:embed="rId4"/>
          <a:stretch>
            <a:fillRect/>
          </a:stretch>
        </p:blipFill>
        <p:spPr>
          <a:xfrm>
            <a:off x="987576" y="3577206"/>
            <a:ext cx="4286250" cy="1000125"/>
          </a:xfrm>
          <a:prstGeom prst="rect">
            <a:avLst/>
          </a:prstGeom>
        </p:spPr>
      </p:pic>
      <p:sp>
        <p:nvSpPr>
          <p:cNvPr id="7" name="Rectangle 6" descr="Outline of Community knowledge base"/>
          <p:cNvSpPr/>
          <p:nvPr/>
        </p:nvSpPr>
        <p:spPr>
          <a:xfrm>
            <a:off x="3771719" y="4224113"/>
            <a:ext cx="1378424" cy="334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Outline of Knowledge base"/>
          <p:cNvSpPr/>
          <p:nvPr/>
        </p:nvSpPr>
        <p:spPr>
          <a:xfrm>
            <a:off x="3405116" y="5408175"/>
            <a:ext cx="1629021"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987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15" y="2858183"/>
            <a:ext cx="8596668" cy="1320800"/>
          </a:xfrm>
        </p:spPr>
        <p:txBody>
          <a:bodyPr/>
          <a:lstStyle/>
          <a:p>
            <a:r>
              <a:rPr lang="en-US" dirty="0"/>
              <a:t>   Household Income Forms</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25</a:t>
            </a:fld>
            <a:endParaRPr lang="en-US">
              <a:solidFill>
                <a:prstClr val="white"/>
              </a:solidFill>
            </a:endParaRPr>
          </a:p>
        </p:txBody>
      </p:sp>
    </p:spTree>
    <p:extLst>
      <p:ext uri="{BB962C8B-B14F-4D97-AF65-F5344CB8AC3E}">
        <p14:creationId xmlns:p14="http://schemas.microsoft.com/office/powerpoint/2010/main" val="235910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start processing . . .</a:t>
            </a:r>
          </a:p>
        </p:txBody>
      </p:sp>
      <p:sp>
        <p:nvSpPr>
          <p:cNvPr id="3" name="Text Placeholder 2"/>
          <p:cNvSpPr>
            <a:spLocks noGrp="1"/>
          </p:cNvSpPr>
          <p:nvPr>
            <p:ph type="body" sz="quarter" idx="13"/>
          </p:nvPr>
        </p:nvSpPr>
        <p:spPr>
          <a:xfrm>
            <a:off x="555786" y="1577825"/>
            <a:ext cx="9188715" cy="5096950"/>
          </a:xfrm>
        </p:spPr>
        <p:txBody>
          <a:bodyPr/>
          <a:lstStyle/>
          <a:p>
            <a:pPr>
              <a:buClr>
                <a:srgbClr val="CC9900"/>
              </a:buClr>
            </a:pPr>
            <a:r>
              <a:rPr lang="en-US" dirty="0"/>
              <a:t>Plan how you will distribute and collect HIFs</a:t>
            </a:r>
          </a:p>
          <a:p>
            <a:pPr lvl="1">
              <a:buClr>
                <a:srgbClr val="CC9900"/>
              </a:buClr>
            </a:pPr>
            <a:r>
              <a:rPr lang="en-US" b="1" dirty="0">
                <a:solidFill>
                  <a:schemeClr val="bg2">
                    <a:lumMod val="50000"/>
                  </a:schemeClr>
                </a:solidFill>
              </a:rPr>
              <a:t>Who</a:t>
            </a:r>
            <a:r>
              <a:rPr lang="en-US" dirty="0"/>
              <a:t> will help me?</a:t>
            </a:r>
          </a:p>
          <a:p>
            <a:pPr lvl="1">
              <a:buClr>
                <a:srgbClr val="CC9900"/>
              </a:buClr>
            </a:pPr>
            <a:r>
              <a:rPr lang="en-US" b="1" dirty="0">
                <a:solidFill>
                  <a:schemeClr val="bg2">
                    <a:lumMod val="50000"/>
                  </a:schemeClr>
                </a:solidFill>
              </a:rPr>
              <a:t>How</a:t>
            </a:r>
            <a:r>
              <a:rPr lang="en-US" dirty="0"/>
              <a:t> will I file them?</a:t>
            </a:r>
          </a:p>
          <a:p>
            <a:pPr lvl="1">
              <a:buClr>
                <a:srgbClr val="CC9900"/>
              </a:buClr>
            </a:pPr>
            <a:r>
              <a:rPr lang="en-US" b="1" dirty="0">
                <a:solidFill>
                  <a:schemeClr val="bg2">
                    <a:lumMod val="50000"/>
                  </a:schemeClr>
                </a:solidFill>
              </a:rPr>
              <a:t>What</a:t>
            </a:r>
            <a:r>
              <a:rPr lang="en-US" dirty="0"/>
              <a:t> incentives can be offered to increase the return rate?</a:t>
            </a:r>
          </a:p>
          <a:p>
            <a:pPr lvl="1">
              <a:buClr>
                <a:srgbClr val="CC9900"/>
              </a:buClr>
            </a:pPr>
            <a:r>
              <a:rPr lang="en-US" b="1" dirty="0">
                <a:solidFill>
                  <a:schemeClr val="bg2">
                    <a:lumMod val="50000"/>
                  </a:schemeClr>
                </a:solidFill>
              </a:rPr>
              <a:t>When</a:t>
            </a:r>
            <a:r>
              <a:rPr lang="en-US" dirty="0"/>
              <a:t> will I be able to work on these?</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26</a:t>
            </a:fld>
            <a:endParaRPr lang="en-US">
              <a:solidFill>
                <a:prstClr val="white"/>
              </a:solidFill>
            </a:endParaRPr>
          </a:p>
        </p:txBody>
      </p:sp>
    </p:spTree>
    <p:extLst>
      <p:ext uri="{BB962C8B-B14F-4D97-AF65-F5344CB8AC3E}">
        <p14:creationId xmlns:p14="http://schemas.microsoft.com/office/powerpoint/2010/main" val="65065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EE0C-9DC6-4E30-BA1E-A87A0E53289B}"/>
              </a:ext>
            </a:extLst>
          </p:cNvPr>
          <p:cNvSpPr>
            <a:spLocks noGrp="1"/>
          </p:cNvSpPr>
          <p:nvPr>
            <p:ph type="title"/>
          </p:nvPr>
        </p:nvSpPr>
        <p:spPr/>
        <p:txBody>
          <a:bodyPr>
            <a:normAutofit/>
          </a:bodyPr>
          <a:lstStyle/>
          <a:p>
            <a:r>
              <a:rPr lang="en-US" dirty="0"/>
              <a:t>Important Dates</a:t>
            </a:r>
          </a:p>
        </p:txBody>
      </p:sp>
      <p:sp>
        <p:nvSpPr>
          <p:cNvPr id="3" name="Text Placeholder 2">
            <a:extLst>
              <a:ext uri="{FF2B5EF4-FFF2-40B4-BE49-F238E27FC236}">
                <a16:creationId xmlns:a16="http://schemas.microsoft.com/office/drawing/2014/main" id="{FBA36BCB-6E1B-47F0-A9B4-8EA8A3AE83A4}"/>
              </a:ext>
            </a:extLst>
          </p:cNvPr>
          <p:cNvSpPr>
            <a:spLocks noGrp="1"/>
          </p:cNvSpPr>
          <p:nvPr>
            <p:ph type="body" sz="quarter" idx="13"/>
          </p:nvPr>
        </p:nvSpPr>
        <p:spPr>
          <a:xfrm>
            <a:off x="555786" y="1213893"/>
            <a:ext cx="9188715" cy="4901324"/>
          </a:xfrm>
        </p:spPr>
        <p:txBody>
          <a:bodyPr>
            <a:normAutofit fontScale="85000" lnSpcReduction="10000"/>
          </a:bodyPr>
          <a:lstStyle/>
          <a:p>
            <a:pPr marL="0" indent="0">
              <a:buClr>
                <a:srgbClr val="CC9900"/>
              </a:buClr>
              <a:buNone/>
            </a:pPr>
            <a:r>
              <a:rPr lang="en-US" dirty="0">
                <a:solidFill>
                  <a:schemeClr val="bg2">
                    <a:lumMod val="50000"/>
                  </a:schemeClr>
                </a:solidFill>
              </a:rPr>
              <a:t>When do I send the HIFs to the households?</a:t>
            </a:r>
          </a:p>
          <a:p>
            <a:pPr lvl="1">
              <a:buClr>
                <a:srgbClr val="CC9900"/>
              </a:buClr>
            </a:pPr>
            <a:r>
              <a:rPr lang="en-US" dirty="0"/>
              <a:t>HIFs can be distributed in the student registration packets prior to </a:t>
            </a:r>
            <a:r>
              <a:rPr lang="en-US" b="1" dirty="0">
                <a:solidFill>
                  <a:srgbClr val="FF0000"/>
                </a:solidFill>
              </a:rPr>
              <a:t>July 1.</a:t>
            </a:r>
            <a:r>
              <a:rPr lang="en-US" b="1" dirty="0"/>
              <a:t> (This applies to hard copies only)</a:t>
            </a:r>
          </a:p>
          <a:p>
            <a:pPr lvl="1">
              <a:buClr>
                <a:srgbClr val="CC9900"/>
              </a:buClr>
            </a:pPr>
            <a:r>
              <a:rPr lang="en-US" dirty="0"/>
              <a:t>If using electronic processing, HIFs should be processed </a:t>
            </a:r>
            <a:r>
              <a:rPr lang="en-US" dirty="0">
                <a:solidFill>
                  <a:srgbClr val="FF0000"/>
                </a:solidFill>
              </a:rPr>
              <a:t>after July 1.</a:t>
            </a:r>
            <a:endParaRPr lang="en-US" dirty="0"/>
          </a:p>
          <a:p>
            <a:pPr>
              <a:buClr>
                <a:srgbClr val="CC9900"/>
              </a:buClr>
            </a:pPr>
            <a:r>
              <a:rPr lang="en-US" sz="3300" dirty="0"/>
              <a:t>Begin processing HIFs </a:t>
            </a:r>
            <a:r>
              <a:rPr lang="en-US" sz="3300" u="sng" dirty="0">
                <a:solidFill>
                  <a:srgbClr val="C00000"/>
                </a:solidFill>
              </a:rPr>
              <a:t>after</a:t>
            </a:r>
            <a:r>
              <a:rPr lang="en-US" sz="3300" dirty="0">
                <a:solidFill>
                  <a:srgbClr val="C00000"/>
                </a:solidFill>
              </a:rPr>
              <a:t> </a:t>
            </a:r>
            <a:r>
              <a:rPr lang="en-US" sz="3300" dirty="0"/>
              <a:t>July DC data has been imported</a:t>
            </a:r>
          </a:p>
          <a:p>
            <a:pPr>
              <a:buClr>
                <a:srgbClr val="CC9900"/>
              </a:buClr>
            </a:pPr>
            <a:r>
              <a:rPr lang="en-US" sz="3300" dirty="0"/>
              <a:t>Income Eligibility Guidelines for the current school year need to be updated in Campus</a:t>
            </a:r>
          </a:p>
          <a:p>
            <a:pPr lvl="1">
              <a:buClr>
                <a:srgbClr val="CC9900"/>
              </a:buClr>
              <a:buFont typeface="Wingdings 2" panose="05020102010507070707" pitchFamily="18" charset="2"/>
              <a:buChar char="P"/>
            </a:pPr>
            <a:r>
              <a:rPr lang="en-US" sz="2800" dirty="0"/>
              <a:t>Recommend waiting until after the update</a:t>
            </a:r>
            <a:r>
              <a:rPr lang="en-US" sz="2800" b="1" dirty="0"/>
              <a:t> </a:t>
            </a:r>
            <a:r>
              <a:rPr lang="en-US" sz="2800" dirty="0"/>
              <a:t>to begin processing the HIFs</a:t>
            </a:r>
          </a:p>
          <a:p>
            <a:pPr lvl="1"/>
            <a:endParaRPr lang="en-US" dirty="0"/>
          </a:p>
        </p:txBody>
      </p:sp>
      <p:sp>
        <p:nvSpPr>
          <p:cNvPr id="4" name="Slide Number Placeholder 3">
            <a:extLst>
              <a:ext uri="{FF2B5EF4-FFF2-40B4-BE49-F238E27FC236}">
                <a16:creationId xmlns:a16="http://schemas.microsoft.com/office/drawing/2014/main" id="{A99E08A0-3A92-44EF-A558-BC557784412F}"/>
              </a:ext>
            </a:extLst>
          </p:cNvPr>
          <p:cNvSpPr>
            <a:spLocks noGrp="1"/>
          </p:cNvSpPr>
          <p:nvPr>
            <p:ph type="sldNum" sz="quarter" idx="12"/>
          </p:nvPr>
        </p:nvSpPr>
        <p:spPr/>
        <p:txBody>
          <a:bodyPr/>
          <a:lstStyle/>
          <a:p>
            <a:fld id="{91BD7323-49BF-4C97-8773-5EC64C492009}" type="slidenum">
              <a:rPr lang="en-US" smtClean="0">
                <a:solidFill>
                  <a:prstClr val="white"/>
                </a:solidFill>
              </a:rPr>
              <a:pPr/>
              <a:t>27</a:t>
            </a:fld>
            <a:endParaRPr lang="en-US">
              <a:solidFill>
                <a:prstClr val="white"/>
              </a:solidFill>
            </a:endParaRPr>
          </a:p>
        </p:txBody>
      </p:sp>
    </p:spTree>
    <p:extLst>
      <p:ext uri="{BB962C8B-B14F-4D97-AF65-F5344CB8AC3E}">
        <p14:creationId xmlns:p14="http://schemas.microsoft.com/office/powerpoint/2010/main" val="3330994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of HIF Suggestions</a:t>
            </a:r>
          </a:p>
        </p:txBody>
      </p:sp>
      <p:sp>
        <p:nvSpPr>
          <p:cNvPr id="3" name="Text Placeholder 2"/>
          <p:cNvSpPr>
            <a:spLocks noGrp="1"/>
          </p:cNvSpPr>
          <p:nvPr>
            <p:ph type="body" sz="quarter" idx="13"/>
          </p:nvPr>
        </p:nvSpPr>
        <p:spPr>
          <a:xfrm>
            <a:off x="555786" y="1180785"/>
            <a:ext cx="9188715" cy="4901324"/>
          </a:xfrm>
        </p:spPr>
        <p:txBody>
          <a:bodyPr/>
          <a:lstStyle/>
          <a:p>
            <a:r>
              <a:rPr lang="en-US" dirty="0"/>
              <a:t>Steps to Data Entry</a:t>
            </a:r>
          </a:p>
          <a:p>
            <a:pPr lvl="1"/>
            <a:endParaRPr lang="en-US" dirty="0"/>
          </a:p>
          <a:p>
            <a:pPr lvl="1"/>
            <a:r>
              <a:rPr lang="en-US" dirty="0"/>
              <a:t>Block out time to solely work on HIFs</a:t>
            </a:r>
          </a:p>
          <a:p>
            <a:pPr lvl="1"/>
            <a:r>
              <a:rPr lang="en-US" dirty="0"/>
              <a:t>Ensure the HIF is complete and legible before entering into FRAM</a:t>
            </a:r>
          </a:p>
          <a:p>
            <a:pPr lvl="1"/>
            <a:r>
              <a:rPr lang="en-US" dirty="0"/>
              <a:t>Enter HIFs into the FRAM module within 30 days of receiving </a:t>
            </a:r>
          </a:p>
        </p:txBody>
      </p:sp>
      <p:sp>
        <p:nvSpPr>
          <p:cNvPr id="4" name="Slide Number Placeholder 3"/>
          <p:cNvSpPr>
            <a:spLocks noGrp="1"/>
          </p:cNvSpPr>
          <p:nvPr>
            <p:ph type="sldNum" sz="quarter" idx="12"/>
          </p:nvPr>
        </p:nvSpPr>
        <p:spPr/>
        <p:txBody>
          <a:bodyPr/>
          <a:lstStyle/>
          <a:p>
            <a:fld id="{91BD7323-49BF-4C97-8773-5EC64C492009}" type="slidenum">
              <a:rPr lang="en-US" smtClean="0"/>
              <a:t>28</a:t>
            </a:fld>
            <a:endParaRPr lang="en-US"/>
          </a:p>
        </p:txBody>
      </p:sp>
    </p:spTree>
    <p:extLst>
      <p:ext uri="{BB962C8B-B14F-4D97-AF65-F5344CB8AC3E}">
        <p14:creationId xmlns:p14="http://schemas.microsoft.com/office/powerpoint/2010/main" val="224973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81F4-CB9D-497D-94EF-6FEE7F48EE61}"/>
              </a:ext>
            </a:extLst>
          </p:cNvPr>
          <p:cNvSpPr>
            <a:spLocks noGrp="1"/>
          </p:cNvSpPr>
          <p:nvPr>
            <p:ph type="title"/>
          </p:nvPr>
        </p:nvSpPr>
        <p:spPr>
          <a:xfrm>
            <a:off x="1129155" y="2599764"/>
            <a:ext cx="8596668" cy="1320800"/>
          </a:xfrm>
        </p:spPr>
        <p:txBody>
          <a:bodyPr/>
          <a:lstStyle/>
          <a:p>
            <a:r>
              <a:rPr lang="en-US" dirty="0"/>
              <a:t>Options for Electronic processing </a:t>
            </a:r>
          </a:p>
        </p:txBody>
      </p:sp>
      <p:sp>
        <p:nvSpPr>
          <p:cNvPr id="3" name="Slide Number Placeholder 2">
            <a:extLst>
              <a:ext uri="{FF2B5EF4-FFF2-40B4-BE49-F238E27FC236}">
                <a16:creationId xmlns:a16="http://schemas.microsoft.com/office/drawing/2014/main" id="{3795BCB9-56BF-4289-A472-3325B773999E}"/>
              </a:ext>
            </a:extLst>
          </p:cNvPr>
          <p:cNvSpPr>
            <a:spLocks noGrp="1"/>
          </p:cNvSpPr>
          <p:nvPr>
            <p:ph type="sldNum" sz="quarter" idx="12"/>
          </p:nvPr>
        </p:nvSpPr>
        <p:spPr/>
        <p:txBody>
          <a:bodyPr/>
          <a:lstStyle/>
          <a:p>
            <a:fld id="{91BD7323-49BF-4C97-8773-5EC64C492009}" type="slidenum">
              <a:rPr lang="en-US" smtClean="0">
                <a:solidFill>
                  <a:prstClr val="white"/>
                </a:solidFill>
              </a:rPr>
              <a:pPr/>
              <a:t>29</a:t>
            </a:fld>
            <a:endParaRPr lang="en-US">
              <a:solidFill>
                <a:prstClr val="white"/>
              </a:solidFill>
            </a:endParaRPr>
          </a:p>
        </p:txBody>
      </p:sp>
    </p:spTree>
    <p:extLst>
      <p:ext uri="{BB962C8B-B14F-4D97-AF65-F5344CB8AC3E}">
        <p14:creationId xmlns:p14="http://schemas.microsoft.com/office/powerpoint/2010/main" val="344815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a:t>
            </a:fld>
            <a:endParaRPr lang="en-US" altLang="en-US" dirty="0">
              <a:solidFill>
                <a:schemeClr val="bg1"/>
              </a:solidFill>
            </a:endParaRPr>
          </a:p>
        </p:txBody>
      </p:sp>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t>What is FRAM?</a:t>
            </a:r>
            <a:br>
              <a:rPr lang="en-US" dirty="0"/>
            </a:br>
            <a:endParaRPr lang="en-US" altLang="en-US" dirty="0"/>
          </a:p>
        </p:txBody>
      </p:sp>
      <p:sp>
        <p:nvSpPr>
          <p:cNvPr id="2" name="TextBox 1"/>
          <p:cNvSpPr txBox="1"/>
          <p:nvPr/>
        </p:nvSpPr>
        <p:spPr>
          <a:xfrm>
            <a:off x="3032292" y="1530510"/>
            <a:ext cx="6711783" cy="4524315"/>
          </a:xfrm>
          <a:prstGeom prst="rect">
            <a:avLst/>
          </a:prstGeom>
          <a:noFill/>
        </p:spPr>
        <p:txBody>
          <a:bodyPr wrap="square" rtlCol="0">
            <a:spAutoFit/>
          </a:bodyPr>
          <a:lstStyle/>
          <a:p>
            <a:r>
              <a:rPr lang="en-US" sz="7200" dirty="0"/>
              <a:t>F</a:t>
            </a:r>
            <a:endParaRPr lang="en-US" sz="7200" dirty="0">
              <a:solidFill>
                <a:schemeClr val="tx1">
                  <a:lumMod val="65000"/>
                  <a:lumOff val="35000"/>
                </a:schemeClr>
              </a:solidFill>
            </a:endParaRPr>
          </a:p>
          <a:p>
            <a:r>
              <a:rPr lang="en-US" sz="7200" dirty="0"/>
              <a:t>R </a:t>
            </a:r>
          </a:p>
          <a:p>
            <a:r>
              <a:rPr lang="en-US" sz="7200" dirty="0"/>
              <a:t>A </a:t>
            </a:r>
          </a:p>
          <a:p>
            <a:r>
              <a:rPr lang="en-US" sz="7200" dirty="0"/>
              <a:t>M</a:t>
            </a:r>
            <a:endParaRPr lang="en-US" sz="2400" dirty="0"/>
          </a:p>
        </p:txBody>
      </p:sp>
      <p:sp>
        <p:nvSpPr>
          <p:cNvPr id="4" name="TextBox 3"/>
          <p:cNvSpPr txBox="1"/>
          <p:nvPr/>
        </p:nvSpPr>
        <p:spPr>
          <a:xfrm>
            <a:off x="3422977" y="1577975"/>
            <a:ext cx="2216728" cy="1200329"/>
          </a:xfrm>
          <a:prstGeom prst="rect">
            <a:avLst/>
          </a:prstGeom>
          <a:noFill/>
        </p:spPr>
        <p:txBody>
          <a:bodyPr wrap="square" rtlCol="0">
            <a:spAutoFit/>
          </a:bodyPr>
          <a:lstStyle/>
          <a:p>
            <a:r>
              <a:rPr lang="en-US" sz="7200" dirty="0" err="1">
                <a:solidFill>
                  <a:schemeClr val="tx1">
                    <a:lumMod val="65000"/>
                    <a:lumOff val="35000"/>
                  </a:schemeClr>
                </a:solidFill>
              </a:rPr>
              <a:t>ree</a:t>
            </a:r>
            <a:endParaRPr lang="en-US" sz="7200" dirty="0">
              <a:solidFill>
                <a:schemeClr val="tx1">
                  <a:lumMod val="65000"/>
                  <a:lumOff val="35000"/>
                </a:schemeClr>
              </a:solidFill>
            </a:endParaRPr>
          </a:p>
        </p:txBody>
      </p:sp>
      <p:sp>
        <p:nvSpPr>
          <p:cNvPr id="5" name="TextBox 4"/>
          <p:cNvSpPr txBox="1"/>
          <p:nvPr/>
        </p:nvSpPr>
        <p:spPr>
          <a:xfrm>
            <a:off x="3614160" y="2637010"/>
            <a:ext cx="3314700" cy="1477328"/>
          </a:xfrm>
          <a:prstGeom prst="rect">
            <a:avLst/>
          </a:prstGeom>
          <a:noFill/>
        </p:spPr>
        <p:txBody>
          <a:bodyPr wrap="square" rtlCol="0">
            <a:spAutoFit/>
          </a:bodyPr>
          <a:lstStyle/>
          <a:p>
            <a:r>
              <a:rPr lang="en-US" sz="7200" dirty="0">
                <a:solidFill>
                  <a:schemeClr val="tx1">
                    <a:lumMod val="65000"/>
                    <a:lumOff val="35000"/>
                  </a:schemeClr>
                </a:solidFill>
              </a:rPr>
              <a:t>educed</a:t>
            </a:r>
          </a:p>
          <a:p>
            <a:endParaRPr lang="en-US" dirty="0"/>
          </a:p>
        </p:txBody>
      </p:sp>
      <p:sp>
        <p:nvSpPr>
          <p:cNvPr id="6" name="TextBox 5"/>
          <p:cNvSpPr txBox="1"/>
          <p:nvPr/>
        </p:nvSpPr>
        <p:spPr>
          <a:xfrm>
            <a:off x="3614160" y="3758752"/>
            <a:ext cx="5050848" cy="1477328"/>
          </a:xfrm>
          <a:prstGeom prst="rect">
            <a:avLst/>
          </a:prstGeom>
          <a:noFill/>
        </p:spPr>
        <p:txBody>
          <a:bodyPr wrap="square" rtlCol="0">
            <a:spAutoFit/>
          </a:bodyPr>
          <a:lstStyle/>
          <a:p>
            <a:r>
              <a:rPr lang="en-US" sz="7200" dirty="0" err="1">
                <a:solidFill>
                  <a:schemeClr val="tx1">
                    <a:lumMod val="65000"/>
                    <a:lumOff val="35000"/>
                  </a:schemeClr>
                </a:solidFill>
              </a:rPr>
              <a:t>pplication</a:t>
            </a:r>
            <a:endParaRPr lang="en-US" sz="7200" dirty="0">
              <a:solidFill>
                <a:schemeClr val="tx1">
                  <a:lumMod val="65000"/>
                  <a:lumOff val="35000"/>
                </a:schemeClr>
              </a:solidFill>
            </a:endParaRPr>
          </a:p>
          <a:p>
            <a:endParaRPr lang="en-US" dirty="0"/>
          </a:p>
        </p:txBody>
      </p:sp>
      <p:sp>
        <p:nvSpPr>
          <p:cNvPr id="7" name="TextBox 6"/>
          <p:cNvSpPr txBox="1"/>
          <p:nvPr/>
        </p:nvSpPr>
        <p:spPr>
          <a:xfrm>
            <a:off x="3729327" y="4818177"/>
            <a:ext cx="4862945" cy="1200329"/>
          </a:xfrm>
          <a:prstGeom prst="rect">
            <a:avLst/>
          </a:prstGeom>
          <a:noFill/>
        </p:spPr>
        <p:txBody>
          <a:bodyPr wrap="square" rtlCol="0">
            <a:spAutoFit/>
          </a:bodyPr>
          <a:lstStyle/>
          <a:p>
            <a:r>
              <a:rPr lang="en-US" sz="7200" dirty="0" err="1">
                <a:solidFill>
                  <a:schemeClr val="tx1">
                    <a:lumMod val="65000"/>
                    <a:lumOff val="35000"/>
                  </a:schemeClr>
                </a:solidFill>
              </a:rPr>
              <a:t>anagement</a:t>
            </a:r>
            <a:endParaRPr lang="en-US" sz="7200" dirty="0">
              <a:solidFill>
                <a:schemeClr val="tx1">
                  <a:lumMod val="65000"/>
                  <a:lumOff val="35000"/>
                </a:schemeClr>
              </a:solidFill>
            </a:endParaRPr>
          </a:p>
        </p:txBody>
      </p:sp>
    </p:spTree>
    <p:extLst>
      <p:ext uri="{BB962C8B-B14F-4D97-AF65-F5344CB8AC3E}">
        <p14:creationId xmlns:p14="http://schemas.microsoft.com/office/powerpoint/2010/main" val="31535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2DF6-AD11-4F7C-B21F-C8BF3E0FD580}"/>
              </a:ext>
            </a:extLst>
          </p:cNvPr>
          <p:cNvSpPr>
            <a:spLocks noGrp="1"/>
          </p:cNvSpPr>
          <p:nvPr>
            <p:ph type="title"/>
          </p:nvPr>
        </p:nvSpPr>
        <p:spPr/>
        <p:txBody>
          <a:bodyPr>
            <a:normAutofit fontScale="90000"/>
          </a:bodyPr>
          <a:lstStyle/>
          <a:p>
            <a:r>
              <a:rPr lang="en-US" dirty="0"/>
              <a:t>Electronic processing for full CEP districts</a:t>
            </a:r>
          </a:p>
        </p:txBody>
      </p:sp>
      <p:sp>
        <p:nvSpPr>
          <p:cNvPr id="3" name="Text Placeholder 2">
            <a:extLst>
              <a:ext uri="{FF2B5EF4-FFF2-40B4-BE49-F238E27FC236}">
                <a16:creationId xmlns:a16="http://schemas.microsoft.com/office/drawing/2014/main" id="{08BE5D2E-8028-46E0-AEF9-E3EE0FD2D0BC}"/>
              </a:ext>
            </a:extLst>
          </p:cNvPr>
          <p:cNvSpPr>
            <a:spLocks noGrp="1"/>
          </p:cNvSpPr>
          <p:nvPr>
            <p:ph type="body" sz="quarter" idx="13"/>
          </p:nvPr>
        </p:nvSpPr>
        <p:spPr/>
        <p:txBody>
          <a:bodyPr/>
          <a:lstStyle/>
          <a:p>
            <a:r>
              <a:rPr lang="en-US" dirty="0"/>
              <a:t>HIF processing can be completed electronically through FRAM Processing in IC if you are a full CEP district.</a:t>
            </a:r>
          </a:p>
          <a:p>
            <a:pPr lvl="1"/>
            <a:r>
              <a:rPr lang="en-US" dirty="0"/>
              <a:t>You will need to contact Campus to put in a support ticket to complete setup for using FRAM Processing.</a:t>
            </a:r>
          </a:p>
          <a:p>
            <a:endParaRPr lang="en-US" dirty="0"/>
          </a:p>
        </p:txBody>
      </p:sp>
      <p:sp>
        <p:nvSpPr>
          <p:cNvPr id="4" name="Slide Number Placeholder 3">
            <a:extLst>
              <a:ext uri="{FF2B5EF4-FFF2-40B4-BE49-F238E27FC236}">
                <a16:creationId xmlns:a16="http://schemas.microsoft.com/office/drawing/2014/main" id="{963E9E17-CBEA-4114-A93C-91EB819B1AA7}"/>
              </a:ext>
            </a:extLst>
          </p:cNvPr>
          <p:cNvSpPr>
            <a:spLocks noGrp="1"/>
          </p:cNvSpPr>
          <p:nvPr>
            <p:ph type="sldNum" sz="quarter" idx="12"/>
          </p:nvPr>
        </p:nvSpPr>
        <p:spPr/>
        <p:txBody>
          <a:bodyPr/>
          <a:lstStyle/>
          <a:p>
            <a:fld id="{91BD7323-49BF-4C97-8773-5EC64C492009}" type="slidenum">
              <a:rPr lang="en-US" smtClean="0"/>
              <a:t>30</a:t>
            </a:fld>
            <a:endParaRPr lang="en-US"/>
          </a:p>
        </p:txBody>
      </p:sp>
    </p:spTree>
    <p:extLst>
      <p:ext uri="{BB962C8B-B14F-4D97-AF65-F5344CB8AC3E}">
        <p14:creationId xmlns:p14="http://schemas.microsoft.com/office/powerpoint/2010/main" val="55048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E146-D363-4F10-8B2B-4B6A291CC0E1}"/>
              </a:ext>
            </a:extLst>
          </p:cNvPr>
          <p:cNvSpPr>
            <a:spLocks noGrp="1"/>
          </p:cNvSpPr>
          <p:nvPr>
            <p:ph type="title"/>
          </p:nvPr>
        </p:nvSpPr>
        <p:spPr>
          <a:xfrm>
            <a:off x="555785" y="257025"/>
            <a:ext cx="9851407" cy="1364386"/>
          </a:xfrm>
        </p:spPr>
        <p:txBody>
          <a:bodyPr>
            <a:normAutofit fontScale="90000"/>
          </a:bodyPr>
          <a:lstStyle/>
          <a:p>
            <a:r>
              <a:rPr lang="en-US" dirty="0"/>
              <a:t>Partial CEP districts </a:t>
            </a:r>
            <a:br>
              <a:rPr lang="en-US" dirty="0"/>
            </a:br>
            <a:r>
              <a:rPr lang="en-US" dirty="0"/>
              <a:t>Electronic signature option 1: </a:t>
            </a:r>
          </a:p>
        </p:txBody>
      </p:sp>
      <p:sp>
        <p:nvSpPr>
          <p:cNvPr id="3" name="Text Placeholder 2">
            <a:extLst>
              <a:ext uri="{FF2B5EF4-FFF2-40B4-BE49-F238E27FC236}">
                <a16:creationId xmlns:a16="http://schemas.microsoft.com/office/drawing/2014/main" id="{82B25D7F-6074-45E3-B9FB-C9C14D716C91}"/>
              </a:ext>
            </a:extLst>
          </p:cNvPr>
          <p:cNvSpPr>
            <a:spLocks noGrp="1"/>
          </p:cNvSpPr>
          <p:nvPr>
            <p:ph type="body" sz="quarter" idx="13"/>
          </p:nvPr>
        </p:nvSpPr>
        <p:spPr/>
        <p:txBody>
          <a:bodyPr>
            <a:normAutofit/>
          </a:bodyPr>
          <a:lstStyle/>
          <a:p>
            <a:pPr marL="0" indent="0">
              <a:buNone/>
            </a:pPr>
            <a:r>
              <a:rPr lang="en-US" dirty="0"/>
              <a:t>Create an OLR form that mimics your current form with an electronic signature.</a:t>
            </a:r>
          </a:p>
          <a:p>
            <a:pPr lvl="1"/>
            <a:r>
              <a:rPr lang="en-US" dirty="0"/>
              <a:t>With this option it would require adding some extra text and moving around your pleat placements to make the signature look like it’s for the HIF form</a:t>
            </a:r>
          </a:p>
          <a:p>
            <a:pPr lvl="1"/>
            <a:r>
              <a:rPr lang="en-US" dirty="0"/>
              <a:t>You could add a custom tab in Campus to upload all the data or print forms for 10 year retention</a:t>
            </a:r>
          </a:p>
          <a:p>
            <a:pPr lvl="1"/>
            <a:endParaRPr lang="en-US" dirty="0"/>
          </a:p>
        </p:txBody>
      </p:sp>
      <p:sp>
        <p:nvSpPr>
          <p:cNvPr id="4" name="Slide Number Placeholder 3">
            <a:extLst>
              <a:ext uri="{FF2B5EF4-FFF2-40B4-BE49-F238E27FC236}">
                <a16:creationId xmlns:a16="http://schemas.microsoft.com/office/drawing/2014/main" id="{E7A6AD15-33C3-410C-A918-3ECBA31054AE}"/>
              </a:ext>
            </a:extLst>
          </p:cNvPr>
          <p:cNvSpPr>
            <a:spLocks noGrp="1"/>
          </p:cNvSpPr>
          <p:nvPr>
            <p:ph type="sldNum" sz="quarter" idx="12"/>
          </p:nvPr>
        </p:nvSpPr>
        <p:spPr/>
        <p:txBody>
          <a:bodyPr/>
          <a:lstStyle/>
          <a:p>
            <a:fld id="{91BD7323-49BF-4C97-8773-5EC64C492009}" type="slidenum">
              <a:rPr lang="en-US" smtClean="0"/>
              <a:t>31</a:t>
            </a:fld>
            <a:endParaRPr lang="en-US"/>
          </a:p>
        </p:txBody>
      </p:sp>
    </p:spTree>
    <p:extLst>
      <p:ext uri="{BB962C8B-B14F-4D97-AF65-F5344CB8AC3E}">
        <p14:creationId xmlns:p14="http://schemas.microsoft.com/office/powerpoint/2010/main" val="402819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CB65-D2BC-41DF-91CF-22006B6CD409}"/>
              </a:ext>
            </a:extLst>
          </p:cNvPr>
          <p:cNvSpPr>
            <a:spLocks noGrp="1"/>
          </p:cNvSpPr>
          <p:nvPr>
            <p:ph type="title"/>
          </p:nvPr>
        </p:nvSpPr>
        <p:spPr>
          <a:xfrm>
            <a:off x="555786" y="257025"/>
            <a:ext cx="9578028" cy="1516426"/>
          </a:xfrm>
        </p:spPr>
        <p:txBody>
          <a:bodyPr>
            <a:normAutofit/>
          </a:bodyPr>
          <a:lstStyle/>
          <a:p>
            <a:r>
              <a:rPr lang="en-US" dirty="0"/>
              <a:t>Partial CEP districts </a:t>
            </a:r>
            <a:br>
              <a:rPr lang="en-US" dirty="0"/>
            </a:br>
            <a:r>
              <a:rPr lang="en-US" dirty="0"/>
              <a:t>Electronic signature option 2: </a:t>
            </a:r>
          </a:p>
        </p:txBody>
      </p:sp>
      <p:sp>
        <p:nvSpPr>
          <p:cNvPr id="3" name="Text Placeholder 2">
            <a:extLst>
              <a:ext uri="{FF2B5EF4-FFF2-40B4-BE49-F238E27FC236}">
                <a16:creationId xmlns:a16="http://schemas.microsoft.com/office/drawing/2014/main" id="{8AB0F0C7-C3EA-4AA5-90E3-8D487623E39B}"/>
              </a:ext>
            </a:extLst>
          </p:cNvPr>
          <p:cNvSpPr>
            <a:spLocks noGrp="1"/>
          </p:cNvSpPr>
          <p:nvPr>
            <p:ph type="body" sz="quarter" idx="13"/>
          </p:nvPr>
        </p:nvSpPr>
        <p:spPr/>
        <p:txBody>
          <a:bodyPr>
            <a:normAutofit/>
          </a:bodyPr>
          <a:lstStyle/>
          <a:p>
            <a:pPr lvl="0"/>
            <a:r>
              <a:rPr lang="en-US" dirty="0"/>
              <a:t>You can create a Custom Form in Campus that you can send to all parents through Parent Portal where they can sign it electronically </a:t>
            </a:r>
          </a:p>
          <a:p>
            <a:pPr lvl="1"/>
            <a:r>
              <a:rPr lang="en-US" dirty="0"/>
              <a:t>Use OLR to remind them to go to their parent portal to sign </a:t>
            </a:r>
            <a:r>
              <a:rPr lang="en-US"/>
              <a:t>their HIF</a:t>
            </a:r>
            <a:endParaRPr lang="en-US" dirty="0"/>
          </a:p>
          <a:p>
            <a:pPr marL="457200" lvl="1" indent="0">
              <a:buNone/>
            </a:pPr>
            <a:r>
              <a:rPr lang="en-US" sz="2600" dirty="0">
                <a:solidFill>
                  <a:srgbClr val="FF0000"/>
                </a:solidFill>
              </a:rPr>
              <a:t>This option will take up space in your district’s campus storage capacity (digital repository) so you will have to check to see if you are close to limit at this point. </a:t>
            </a:r>
          </a:p>
          <a:p>
            <a:endParaRPr lang="en-US" dirty="0"/>
          </a:p>
        </p:txBody>
      </p:sp>
      <p:sp>
        <p:nvSpPr>
          <p:cNvPr id="4" name="Slide Number Placeholder 3">
            <a:extLst>
              <a:ext uri="{FF2B5EF4-FFF2-40B4-BE49-F238E27FC236}">
                <a16:creationId xmlns:a16="http://schemas.microsoft.com/office/drawing/2014/main" id="{CB3929BD-84FB-4BE9-993F-2C2165C4FA55}"/>
              </a:ext>
            </a:extLst>
          </p:cNvPr>
          <p:cNvSpPr>
            <a:spLocks noGrp="1"/>
          </p:cNvSpPr>
          <p:nvPr>
            <p:ph type="sldNum" sz="quarter" idx="12"/>
          </p:nvPr>
        </p:nvSpPr>
        <p:spPr/>
        <p:txBody>
          <a:bodyPr/>
          <a:lstStyle/>
          <a:p>
            <a:fld id="{91BD7323-49BF-4C97-8773-5EC64C492009}" type="slidenum">
              <a:rPr lang="en-US" smtClean="0"/>
              <a:t>32</a:t>
            </a:fld>
            <a:endParaRPr lang="en-US"/>
          </a:p>
        </p:txBody>
      </p:sp>
    </p:spTree>
    <p:extLst>
      <p:ext uri="{BB962C8B-B14F-4D97-AF65-F5344CB8AC3E}">
        <p14:creationId xmlns:p14="http://schemas.microsoft.com/office/powerpoint/2010/main" val="348611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305A-1FBA-4EED-A693-276E68FF88C1}"/>
              </a:ext>
            </a:extLst>
          </p:cNvPr>
          <p:cNvSpPr>
            <a:spLocks noGrp="1"/>
          </p:cNvSpPr>
          <p:nvPr>
            <p:ph type="title"/>
          </p:nvPr>
        </p:nvSpPr>
        <p:spPr>
          <a:xfrm>
            <a:off x="555786" y="257025"/>
            <a:ext cx="9738284" cy="1373812"/>
          </a:xfrm>
        </p:spPr>
        <p:txBody>
          <a:bodyPr>
            <a:normAutofit fontScale="90000"/>
          </a:bodyPr>
          <a:lstStyle/>
          <a:p>
            <a:r>
              <a:rPr lang="en-US" dirty="0"/>
              <a:t>Partial CEP districts </a:t>
            </a:r>
            <a:br>
              <a:rPr lang="en-US" dirty="0"/>
            </a:br>
            <a:r>
              <a:rPr lang="en-US" dirty="0"/>
              <a:t>Electronic signature option 3: </a:t>
            </a:r>
          </a:p>
        </p:txBody>
      </p:sp>
      <p:sp>
        <p:nvSpPr>
          <p:cNvPr id="3" name="Text Placeholder 2">
            <a:extLst>
              <a:ext uri="{FF2B5EF4-FFF2-40B4-BE49-F238E27FC236}">
                <a16:creationId xmlns:a16="http://schemas.microsoft.com/office/drawing/2014/main" id="{B0CE5680-21BE-4EF5-BF50-EADD29E7166B}"/>
              </a:ext>
            </a:extLst>
          </p:cNvPr>
          <p:cNvSpPr>
            <a:spLocks noGrp="1"/>
          </p:cNvSpPr>
          <p:nvPr>
            <p:ph type="body" sz="quarter" idx="13"/>
          </p:nvPr>
        </p:nvSpPr>
        <p:spPr/>
        <p:txBody>
          <a:bodyPr/>
          <a:lstStyle/>
          <a:p>
            <a:r>
              <a:rPr lang="en-US" dirty="0"/>
              <a:t>Create an OLR page with a link where parents can upload the form themselves </a:t>
            </a:r>
          </a:p>
          <a:p>
            <a:pPr lvl="1"/>
            <a:r>
              <a:rPr lang="en-US" dirty="0"/>
              <a:t>If you prefer copies with an actual signature,  you can give them directions on where to send it back via mail</a:t>
            </a:r>
          </a:p>
          <a:p>
            <a:pPr lvl="1"/>
            <a:r>
              <a:rPr lang="en-US" dirty="0"/>
              <a:t>Or print off copies that are uploaded</a:t>
            </a:r>
          </a:p>
          <a:p>
            <a:endParaRPr lang="en-US" dirty="0"/>
          </a:p>
        </p:txBody>
      </p:sp>
      <p:sp>
        <p:nvSpPr>
          <p:cNvPr id="4" name="Slide Number Placeholder 3">
            <a:extLst>
              <a:ext uri="{FF2B5EF4-FFF2-40B4-BE49-F238E27FC236}">
                <a16:creationId xmlns:a16="http://schemas.microsoft.com/office/drawing/2014/main" id="{096835AA-B1FC-482C-8150-148944C312FD}"/>
              </a:ext>
            </a:extLst>
          </p:cNvPr>
          <p:cNvSpPr>
            <a:spLocks noGrp="1"/>
          </p:cNvSpPr>
          <p:nvPr>
            <p:ph type="sldNum" sz="quarter" idx="12"/>
          </p:nvPr>
        </p:nvSpPr>
        <p:spPr/>
        <p:txBody>
          <a:bodyPr/>
          <a:lstStyle/>
          <a:p>
            <a:fld id="{91BD7323-49BF-4C97-8773-5EC64C492009}" type="slidenum">
              <a:rPr lang="en-US" smtClean="0"/>
              <a:t>33</a:t>
            </a:fld>
            <a:endParaRPr lang="en-US"/>
          </a:p>
        </p:txBody>
      </p:sp>
    </p:spTree>
    <p:extLst>
      <p:ext uri="{BB962C8B-B14F-4D97-AF65-F5344CB8AC3E}">
        <p14:creationId xmlns:p14="http://schemas.microsoft.com/office/powerpoint/2010/main" val="2427186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34</a:t>
            </a:fld>
            <a:endParaRPr lang="en-US">
              <a:solidFill>
                <a:prstClr val="white"/>
              </a:solidFill>
            </a:endParaRPr>
          </a:p>
        </p:txBody>
      </p:sp>
      <p:sp>
        <p:nvSpPr>
          <p:cNvPr id="2" name="Title 1"/>
          <p:cNvSpPr>
            <a:spLocks noGrp="1"/>
          </p:cNvSpPr>
          <p:nvPr>
            <p:ph type="title"/>
          </p:nvPr>
        </p:nvSpPr>
        <p:spPr/>
        <p:txBody>
          <a:bodyPr/>
          <a:lstStyle/>
          <a:p>
            <a:r>
              <a:rPr lang="en-US" dirty="0"/>
              <a:t>HIF Processing Responsibilities</a:t>
            </a:r>
          </a:p>
        </p:txBody>
      </p:sp>
      <p:graphicFrame>
        <p:nvGraphicFramePr>
          <p:cNvPr id="6" name="Table 5" descr="Comparision of Responsibilities between the FRAM Coordinator and the Food Service Director. "/>
          <p:cNvGraphicFramePr>
            <a:graphicFrameLocks noGrp="1"/>
          </p:cNvGraphicFramePr>
          <p:nvPr>
            <p:extLst>
              <p:ext uri="{D42A27DB-BD31-4B8C-83A1-F6EECF244321}">
                <p14:modId xmlns:p14="http://schemas.microsoft.com/office/powerpoint/2010/main" val="3474782612"/>
              </p:ext>
            </p:extLst>
          </p:nvPr>
        </p:nvGraphicFramePr>
        <p:xfrm>
          <a:off x="405706" y="1785327"/>
          <a:ext cx="9463508" cy="4300162"/>
        </p:xfrm>
        <a:graphic>
          <a:graphicData uri="http://schemas.openxmlformats.org/drawingml/2006/table">
            <a:tbl>
              <a:tblPr firstRow="1" bandRow="1">
                <a:tableStyleId>{5C22544A-7EE6-4342-B048-85BDC9FD1C3A}</a:tableStyleId>
              </a:tblPr>
              <a:tblGrid>
                <a:gridCol w="4731754">
                  <a:extLst>
                    <a:ext uri="{9D8B030D-6E8A-4147-A177-3AD203B41FA5}">
                      <a16:colId xmlns:a16="http://schemas.microsoft.com/office/drawing/2014/main" val="20000"/>
                    </a:ext>
                  </a:extLst>
                </a:gridCol>
                <a:gridCol w="4731754">
                  <a:extLst>
                    <a:ext uri="{9D8B030D-6E8A-4147-A177-3AD203B41FA5}">
                      <a16:colId xmlns:a16="http://schemas.microsoft.com/office/drawing/2014/main" val="20001"/>
                    </a:ext>
                  </a:extLst>
                </a:gridCol>
              </a:tblGrid>
              <a:tr h="664928">
                <a:tc>
                  <a:txBody>
                    <a:bodyPr/>
                    <a:lstStyle/>
                    <a:p>
                      <a:r>
                        <a:rPr lang="en-US" dirty="0"/>
                        <a:t>FRAM Coordinator</a:t>
                      </a:r>
                    </a:p>
                  </a:txBody>
                  <a:tcPr/>
                </a:tc>
                <a:tc>
                  <a:txBody>
                    <a:bodyPr/>
                    <a:lstStyle/>
                    <a:p>
                      <a:r>
                        <a:rPr lang="en-US" dirty="0"/>
                        <a:t>Food Service</a:t>
                      </a:r>
                      <a:r>
                        <a:rPr lang="en-US" baseline="0" dirty="0"/>
                        <a:t> Director</a:t>
                      </a:r>
                      <a:endParaRPr lang="en-US" dirty="0"/>
                    </a:p>
                  </a:txBody>
                  <a:tcPr/>
                </a:tc>
                <a:extLst>
                  <a:ext uri="{0D108BD9-81ED-4DB2-BD59-A6C34878D82A}">
                    <a16:rowId xmlns:a16="http://schemas.microsoft.com/office/drawing/2014/main" val="10000"/>
                  </a:ext>
                </a:extLst>
              </a:tr>
              <a:tr h="1147684">
                <a:tc>
                  <a:txBody>
                    <a:bodyPr/>
                    <a:lstStyle/>
                    <a:p>
                      <a:r>
                        <a:rPr lang="en-US" dirty="0"/>
                        <a:t>Distribute,</a:t>
                      </a:r>
                      <a:r>
                        <a:rPr lang="en-US" baseline="0" dirty="0"/>
                        <a:t> collect and process the HIF forms</a:t>
                      </a:r>
                      <a:endParaRPr lang="en-US" dirty="0"/>
                    </a:p>
                  </a:txBody>
                  <a:tcPr/>
                </a:tc>
                <a:tc>
                  <a:txBody>
                    <a:bodyPr/>
                    <a:lstStyle/>
                    <a:p>
                      <a:r>
                        <a:rPr lang="en-US" dirty="0"/>
                        <a:t>N/A</a:t>
                      </a:r>
                    </a:p>
                  </a:txBody>
                  <a:tcPr/>
                </a:tc>
                <a:extLst>
                  <a:ext uri="{0D108BD9-81ED-4DB2-BD59-A6C34878D82A}">
                    <a16:rowId xmlns:a16="http://schemas.microsoft.com/office/drawing/2014/main" val="10001"/>
                  </a:ext>
                </a:extLst>
              </a:tr>
              <a:tr h="1339866">
                <a:tc>
                  <a:txBody>
                    <a:bodyPr/>
                    <a:lstStyle/>
                    <a:p>
                      <a:r>
                        <a:rPr lang="en-US" dirty="0"/>
                        <a:t>Provide any HIFs</a:t>
                      </a:r>
                      <a:r>
                        <a:rPr lang="en-US" baseline="0" dirty="0"/>
                        <a:t> marked as Homeless, Migrant or Runaway to FSD</a:t>
                      </a:r>
                      <a:endParaRPr lang="en-US" dirty="0"/>
                    </a:p>
                  </a:txBody>
                  <a:tcPr/>
                </a:tc>
                <a:tc>
                  <a:txBody>
                    <a:bodyPr/>
                    <a:lstStyle/>
                    <a:p>
                      <a:r>
                        <a:rPr lang="en-US" dirty="0"/>
                        <a:t>Provide determination on runaway/migrant/homeless</a:t>
                      </a:r>
                      <a:r>
                        <a:rPr lang="en-US" baseline="0" dirty="0"/>
                        <a:t> status in conjunction with program coordinator</a:t>
                      </a:r>
                      <a:endParaRPr lang="en-US" dirty="0"/>
                    </a:p>
                  </a:txBody>
                  <a:tcPr/>
                </a:tc>
                <a:extLst>
                  <a:ext uri="{0D108BD9-81ED-4DB2-BD59-A6C34878D82A}">
                    <a16:rowId xmlns:a16="http://schemas.microsoft.com/office/drawing/2014/main" val="10002"/>
                  </a:ext>
                </a:extLst>
              </a:tr>
              <a:tr h="1147684">
                <a:tc>
                  <a:txBody>
                    <a:bodyPr/>
                    <a:lstStyle/>
                    <a:p>
                      <a:r>
                        <a:rPr lang="en-US" dirty="0"/>
                        <a:t>Review DC list; no HIF processing necessary for any DC student</a:t>
                      </a:r>
                    </a:p>
                  </a:txBody>
                  <a:tcPr/>
                </a:tc>
                <a:tc>
                  <a:txBody>
                    <a:bodyPr/>
                    <a:lstStyle/>
                    <a:p>
                      <a:r>
                        <a:rPr lang="en-US" dirty="0"/>
                        <a:t>Import DC file on monthly basis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2995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HIF Processing Checklist</a:t>
            </a:r>
          </a:p>
        </p:txBody>
      </p:sp>
      <p:sp>
        <p:nvSpPr>
          <p:cNvPr id="3" name="Text Placeholder 2"/>
          <p:cNvSpPr>
            <a:spLocks noGrp="1"/>
          </p:cNvSpPr>
          <p:nvPr>
            <p:ph type="body" sz="quarter" idx="13"/>
          </p:nvPr>
        </p:nvSpPr>
        <p:spPr/>
        <p:txBody>
          <a:bodyPr/>
          <a:lstStyle/>
          <a:p>
            <a:pPr>
              <a:buClr>
                <a:srgbClr val="CC9900"/>
              </a:buClr>
              <a:buFont typeface="Wingdings" panose="05000000000000000000" pitchFamily="2" charset="2"/>
              <a:buChar char="q"/>
            </a:pPr>
            <a:r>
              <a:rPr lang="en-US" dirty="0"/>
              <a:t> Monthly DC imports</a:t>
            </a:r>
          </a:p>
          <a:p>
            <a:pPr>
              <a:buClr>
                <a:srgbClr val="CC9900"/>
              </a:buClr>
              <a:buFont typeface="Wingdings" panose="05000000000000000000" pitchFamily="2" charset="2"/>
              <a:buChar char="q"/>
            </a:pPr>
            <a:r>
              <a:rPr lang="en-US" dirty="0"/>
              <a:t>Process HIFs in Campus</a:t>
            </a:r>
          </a:p>
          <a:p>
            <a:pPr>
              <a:buClr>
                <a:srgbClr val="CC9900"/>
              </a:buClr>
              <a:buFont typeface="Wingdings" panose="05000000000000000000" pitchFamily="2" charset="2"/>
              <a:buChar char="q"/>
            </a:pPr>
            <a:r>
              <a:rPr lang="en-US" dirty="0"/>
              <a:t>Follow up with households who have not returned a HIF</a:t>
            </a:r>
          </a:p>
          <a:p>
            <a:pPr>
              <a:buClr>
                <a:srgbClr val="CC9900"/>
              </a:buClr>
              <a:buFont typeface="Wingdings" panose="05000000000000000000" pitchFamily="2" charset="2"/>
              <a:buChar char="q"/>
            </a:pPr>
            <a:r>
              <a:rPr lang="en-US" dirty="0"/>
              <a:t>Check DC and free/reduced percentages periodically</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35</a:t>
            </a:fld>
            <a:endParaRPr lang="en-US">
              <a:solidFill>
                <a:prstClr val="white"/>
              </a:solidFill>
            </a:endParaRPr>
          </a:p>
        </p:txBody>
      </p:sp>
    </p:spTree>
    <p:extLst>
      <p:ext uri="{BB962C8B-B14F-4D97-AF65-F5344CB8AC3E}">
        <p14:creationId xmlns:p14="http://schemas.microsoft.com/office/powerpoint/2010/main" val="48184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36</a:t>
            </a:fld>
            <a:endParaRPr lang="en-US">
              <a:solidFill>
                <a:prstClr val="white"/>
              </a:solidFill>
            </a:endParaRPr>
          </a:p>
        </p:txBody>
      </p:sp>
      <p:sp>
        <p:nvSpPr>
          <p:cNvPr id="2" name="Title 1"/>
          <p:cNvSpPr>
            <a:spLocks noGrp="1"/>
          </p:cNvSpPr>
          <p:nvPr>
            <p:ph type="title" idx="4294967295"/>
          </p:nvPr>
        </p:nvSpPr>
        <p:spPr>
          <a:xfrm>
            <a:off x="0" y="393652"/>
            <a:ext cx="8596313" cy="1320800"/>
          </a:xfrm>
        </p:spPr>
        <p:txBody>
          <a:bodyPr/>
          <a:lstStyle/>
          <a:p>
            <a:r>
              <a:rPr lang="en-US" dirty="0"/>
              <a:t>HIF Sample form</a:t>
            </a:r>
          </a:p>
        </p:txBody>
      </p:sp>
      <p:sp>
        <p:nvSpPr>
          <p:cNvPr id="8" name="object 5" descr="Household Income Form" title="Household Income Form"/>
          <p:cNvSpPr/>
          <p:nvPr/>
        </p:nvSpPr>
        <p:spPr>
          <a:xfrm>
            <a:off x="4405430" y="128453"/>
            <a:ext cx="4965192" cy="6063996"/>
          </a:xfrm>
          <a:prstGeom prst="rect">
            <a:avLst/>
          </a:prstGeom>
          <a:blipFill>
            <a:blip r:embed="rId3" cstate="print"/>
            <a:stretch>
              <a:fillRect/>
            </a:stretch>
          </a:blipFill>
        </p:spPr>
        <p:txBody>
          <a:bodyPr wrap="square" lIns="0" tIns="0" rIns="0" bIns="0" rtlCol="0"/>
          <a:lstStyle/>
          <a:p>
            <a:endParaRPr/>
          </a:p>
        </p:txBody>
      </p:sp>
      <p:sp>
        <p:nvSpPr>
          <p:cNvPr id="14" name="TextBox 13"/>
          <p:cNvSpPr txBox="1"/>
          <p:nvPr/>
        </p:nvSpPr>
        <p:spPr>
          <a:xfrm>
            <a:off x="452390" y="1775456"/>
            <a:ext cx="3500651" cy="3365024"/>
          </a:xfrm>
          <a:prstGeom prst="rect">
            <a:avLst/>
          </a:prstGeom>
          <a:noFill/>
        </p:spPr>
        <p:txBody>
          <a:bodyPr wrap="square" rtlCol="0">
            <a:spAutoFit/>
          </a:bodyPr>
          <a:lstStyle/>
          <a:p>
            <a:pPr marL="342900" lvl="0" indent="-342900" defTabSz="457200">
              <a:spcBef>
                <a:spcPts val="1000"/>
              </a:spcBef>
              <a:buClr>
                <a:srgbClr val="CC9900"/>
              </a:buClr>
              <a:buSzPct val="100000"/>
              <a:buFont typeface="Wingdings 3" panose="05040102010807070707" pitchFamily="18" charset="2"/>
              <a:buChar char="}"/>
            </a:pPr>
            <a:r>
              <a:rPr lang="en-US" sz="2800" dirty="0"/>
              <a:t>The KY HIF sample form can be found of the KDE website</a:t>
            </a:r>
          </a:p>
          <a:p>
            <a:pPr lvl="0" defTabSz="457200">
              <a:spcBef>
                <a:spcPts val="1000"/>
              </a:spcBef>
              <a:buClr>
                <a:srgbClr val="CC9900"/>
              </a:buClr>
              <a:buSzPct val="100000"/>
            </a:pPr>
            <a:endParaRPr lang="en-US" sz="2800" dirty="0"/>
          </a:p>
          <a:p>
            <a:pPr marL="342900" lvl="0" indent="-342900" defTabSz="457200">
              <a:spcBef>
                <a:spcPts val="1000"/>
              </a:spcBef>
              <a:buClr>
                <a:srgbClr val="CC9900"/>
              </a:buClr>
              <a:buSzPct val="100000"/>
              <a:buFont typeface="Wingdings 3" panose="05040102010807070707" pitchFamily="18" charset="2"/>
              <a:buChar char="}"/>
            </a:pPr>
            <a:r>
              <a:rPr lang="en-US" sz="2800" dirty="0"/>
              <a:t>We now have this form available in Spanish </a:t>
            </a:r>
          </a:p>
        </p:txBody>
      </p:sp>
      <p:sp>
        <p:nvSpPr>
          <p:cNvPr id="3" name="TextBox 2"/>
          <p:cNvSpPr txBox="1"/>
          <p:nvPr/>
        </p:nvSpPr>
        <p:spPr>
          <a:xfrm>
            <a:off x="452390" y="6457648"/>
            <a:ext cx="8472961" cy="369332"/>
          </a:xfrm>
          <a:prstGeom prst="rect">
            <a:avLst/>
          </a:prstGeom>
          <a:noFill/>
        </p:spPr>
        <p:txBody>
          <a:bodyPr wrap="none" rtlCol="0">
            <a:spAutoFit/>
          </a:bodyPr>
          <a:lstStyle/>
          <a:p>
            <a:r>
              <a:rPr lang="en-US" dirty="0"/>
              <a:t>https://education.ky.gov/districts/Pages/Community-Eligibility-Provision-(CEP).aspx</a:t>
            </a:r>
          </a:p>
        </p:txBody>
      </p:sp>
    </p:spTree>
    <p:extLst>
      <p:ext uri="{BB962C8B-B14F-4D97-AF65-F5344CB8AC3E}">
        <p14:creationId xmlns:p14="http://schemas.microsoft.com/office/powerpoint/2010/main" val="831041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37</a:t>
            </a:fld>
            <a:endParaRPr lang="en-US">
              <a:solidFill>
                <a:prstClr val="white"/>
              </a:solidFill>
            </a:endParaRPr>
          </a:p>
        </p:txBody>
      </p:sp>
      <p:sp>
        <p:nvSpPr>
          <p:cNvPr id="2" name="Title 1"/>
          <p:cNvSpPr>
            <a:spLocks noGrp="1"/>
          </p:cNvSpPr>
          <p:nvPr>
            <p:ph type="title"/>
          </p:nvPr>
        </p:nvSpPr>
        <p:spPr/>
        <p:txBody>
          <a:bodyPr>
            <a:normAutofit fontScale="90000"/>
          </a:bodyPr>
          <a:lstStyle/>
          <a:p>
            <a:r>
              <a:rPr lang="en-US" dirty="0"/>
              <a:t>Processing HIF in Infinite Campus	</a:t>
            </a:r>
          </a:p>
        </p:txBody>
      </p:sp>
      <p:sp>
        <p:nvSpPr>
          <p:cNvPr id="3" name="Text Placeholder 2"/>
          <p:cNvSpPr>
            <a:spLocks noGrp="1"/>
          </p:cNvSpPr>
          <p:nvPr>
            <p:ph type="body" sz="quarter" idx="13"/>
          </p:nvPr>
        </p:nvSpPr>
        <p:spPr>
          <a:xfrm>
            <a:off x="284853" y="1412710"/>
            <a:ext cx="9188715" cy="4901324"/>
          </a:xfrm>
        </p:spPr>
        <p:txBody>
          <a:bodyPr/>
          <a:lstStyle/>
          <a:p>
            <a:pPr>
              <a:buClr>
                <a:srgbClr val="CC9900"/>
              </a:buClr>
            </a:pPr>
            <a:r>
              <a:rPr lang="en-US" dirty="0"/>
              <a:t>FRAM coordinators will process the HIFs electronically within Infinite Campus using the FRAM module</a:t>
            </a:r>
          </a:p>
        </p:txBody>
      </p:sp>
      <p:pic>
        <p:nvPicPr>
          <p:cNvPr id="5" name="Picture 4" descr="screenshot of FRAM module"/>
          <p:cNvPicPr>
            <a:picLocks noChangeAspect="1"/>
          </p:cNvPicPr>
          <p:nvPr/>
        </p:nvPicPr>
        <p:blipFill>
          <a:blip r:embed="rId3"/>
          <a:stretch>
            <a:fillRect/>
          </a:stretch>
        </p:blipFill>
        <p:spPr>
          <a:xfrm>
            <a:off x="5365911" y="2733510"/>
            <a:ext cx="2482687" cy="3886510"/>
          </a:xfrm>
          <a:prstGeom prst="rect">
            <a:avLst/>
          </a:prstGeom>
        </p:spPr>
      </p:pic>
      <p:sp>
        <p:nvSpPr>
          <p:cNvPr id="6" name="Oval 5" descr="oral around household applications"/>
          <p:cNvSpPr/>
          <p:nvPr/>
        </p:nvSpPr>
        <p:spPr>
          <a:xfrm>
            <a:off x="5608188" y="5305099"/>
            <a:ext cx="2085384" cy="3243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951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38</a:t>
            </a:fld>
            <a:endParaRPr lang="en-US"/>
          </a:p>
        </p:txBody>
      </p:sp>
      <p:sp>
        <p:nvSpPr>
          <p:cNvPr id="2" name="Title 1"/>
          <p:cNvSpPr>
            <a:spLocks noGrp="1"/>
          </p:cNvSpPr>
          <p:nvPr>
            <p:ph type="title"/>
          </p:nvPr>
        </p:nvSpPr>
        <p:spPr/>
        <p:txBody>
          <a:bodyPr/>
          <a:lstStyle/>
          <a:p>
            <a:r>
              <a:rPr lang="en-US" dirty="0"/>
              <a:t>Household Application Forms</a:t>
            </a:r>
          </a:p>
        </p:txBody>
      </p:sp>
      <p:sp>
        <p:nvSpPr>
          <p:cNvPr id="3" name="Text Placeholder 2"/>
          <p:cNvSpPr>
            <a:spLocks noGrp="1"/>
          </p:cNvSpPr>
          <p:nvPr>
            <p:ph type="body" sz="quarter" idx="13"/>
          </p:nvPr>
        </p:nvSpPr>
        <p:spPr>
          <a:xfrm>
            <a:off x="1525617" y="4228497"/>
            <a:ext cx="9188715" cy="4901324"/>
          </a:xfrm>
        </p:spPr>
        <p:txBody>
          <a:bodyPr>
            <a:normAutofit/>
          </a:bodyPr>
          <a:lstStyle/>
          <a:p>
            <a:pPr marL="742950" indent="-742950">
              <a:buClr>
                <a:srgbClr val="CC9900"/>
              </a:buClr>
              <a:buFont typeface="+mj-lt"/>
              <a:buAutoNum type="arabicPeriod"/>
            </a:pPr>
            <a:r>
              <a:rPr lang="en-US" sz="2000" dirty="0"/>
              <a:t>Select Household Applications (FRAM&gt; Household Applications)</a:t>
            </a:r>
          </a:p>
          <a:p>
            <a:pPr marL="742950" indent="-742950">
              <a:buClr>
                <a:srgbClr val="CC9900"/>
              </a:buClr>
              <a:buFont typeface="+mj-lt"/>
              <a:buAutoNum type="arabicPeriod"/>
            </a:pPr>
            <a:r>
              <a:rPr lang="en-US" sz="2000" dirty="0"/>
              <a:t>Search tab –Select Households from drop down</a:t>
            </a:r>
          </a:p>
          <a:p>
            <a:pPr marL="742950" indent="-742950">
              <a:buClr>
                <a:srgbClr val="CC9900"/>
              </a:buClr>
              <a:buFont typeface="+mj-lt"/>
              <a:buAutoNum type="arabicPeriod"/>
            </a:pPr>
            <a:r>
              <a:rPr lang="en-US" sz="2000" dirty="0"/>
              <a:t>Search for Household name</a:t>
            </a:r>
          </a:p>
          <a:p>
            <a:pPr marL="742950" indent="-742950">
              <a:buClr>
                <a:srgbClr val="CC9900"/>
              </a:buClr>
              <a:buFont typeface="+mj-lt"/>
              <a:buAutoNum type="arabicPeriod"/>
            </a:pPr>
            <a:r>
              <a:rPr lang="en-US" sz="2000" dirty="0"/>
              <a:t>Select Household Name</a:t>
            </a:r>
          </a:p>
          <a:p>
            <a:pPr marL="742950" indent="-742950">
              <a:buClr>
                <a:srgbClr val="CC9900"/>
              </a:buClr>
              <a:buFont typeface="+mj-lt"/>
              <a:buAutoNum type="arabicPeriod"/>
            </a:pPr>
            <a:r>
              <a:rPr lang="en-US" sz="2000" dirty="0"/>
              <a:t>Click New</a:t>
            </a:r>
          </a:p>
          <a:p>
            <a:pPr marL="742950" indent="-742950">
              <a:buFont typeface="+mj-lt"/>
              <a:buAutoNum type="arabicPeriod"/>
            </a:pPr>
            <a:endParaRPr lang="en-US" sz="2800" dirty="0"/>
          </a:p>
          <a:p>
            <a:pPr marL="742950" indent="-742950">
              <a:buFont typeface="+mj-lt"/>
              <a:buAutoNum type="arabicPeriod"/>
            </a:pPr>
            <a:endParaRPr lang="en-US" sz="2800" dirty="0"/>
          </a:p>
        </p:txBody>
      </p:sp>
      <p:pic>
        <p:nvPicPr>
          <p:cNvPr id="6" name="Picture 5" descr="household application form area in Infinite Campus"/>
          <p:cNvPicPr>
            <a:picLocks noChangeAspect="1"/>
          </p:cNvPicPr>
          <p:nvPr/>
        </p:nvPicPr>
        <p:blipFill>
          <a:blip r:embed="rId3"/>
          <a:stretch>
            <a:fillRect/>
          </a:stretch>
        </p:blipFill>
        <p:spPr>
          <a:xfrm>
            <a:off x="2085181" y="1405738"/>
            <a:ext cx="5891085" cy="2762362"/>
          </a:xfrm>
          <a:prstGeom prst="rect">
            <a:avLst/>
          </a:prstGeom>
        </p:spPr>
      </p:pic>
      <p:sp>
        <p:nvSpPr>
          <p:cNvPr id="8" name="TextBox 7"/>
          <p:cNvSpPr txBox="1"/>
          <p:nvPr/>
        </p:nvSpPr>
        <p:spPr>
          <a:xfrm>
            <a:off x="3281759" y="1308751"/>
            <a:ext cx="256309" cy="369332"/>
          </a:xfrm>
          <a:prstGeom prst="rect">
            <a:avLst/>
          </a:prstGeom>
          <a:noFill/>
        </p:spPr>
        <p:txBody>
          <a:bodyPr wrap="square" rtlCol="0">
            <a:spAutoFit/>
          </a:bodyPr>
          <a:lstStyle/>
          <a:p>
            <a:r>
              <a:rPr lang="en-US" dirty="0">
                <a:solidFill>
                  <a:srgbClr val="C00000"/>
                </a:solidFill>
              </a:rPr>
              <a:t>2</a:t>
            </a:r>
          </a:p>
        </p:txBody>
      </p:sp>
      <p:sp>
        <p:nvSpPr>
          <p:cNvPr id="9" name="TextBox 8"/>
          <p:cNvSpPr txBox="1"/>
          <p:nvPr/>
        </p:nvSpPr>
        <p:spPr>
          <a:xfrm>
            <a:off x="1956954" y="1879203"/>
            <a:ext cx="637309" cy="369332"/>
          </a:xfrm>
          <a:prstGeom prst="rect">
            <a:avLst/>
          </a:prstGeom>
          <a:noFill/>
        </p:spPr>
        <p:txBody>
          <a:bodyPr wrap="square" rtlCol="0">
            <a:spAutoFit/>
          </a:bodyPr>
          <a:lstStyle/>
          <a:p>
            <a:r>
              <a:rPr lang="en-US" dirty="0">
                <a:solidFill>
                  <a:srgbClr val="C00000"/>
                </a:solidFill>
              </a:rPr>
              <a:t>3</a:t>
            </a:r>
          </a:p>
        </p:txBody>
      </p:sp>
      <p:sp>
        <p:nvSpPr>
          <p:cNvPr id="10" name="TextBox 9"/>
          <p:cNvSpPr txBox="1"/>
          <p:nvPr/>
        </p:nvSpPr>
        <p:spPr>
          <a:xfrm>
            <a:off x="1894681" y="2737580"/>
            <a:ext cx="381000" cy="369332"/>
          </a:xfrm>
          <a:prstGeom prst="rect">
            <a:avLst/>
          </a:prstGeom>
          <a:noFill/>
        </p:spPr>
        <p:txBody>
          <a:bodyPr wrap="square" rtlCol="0">
            <a:spAutoFit/>
          </a:bodyPr>
          <a:lstStyle/>
          <a:p>
            <a:r>
              <a:rPr lang="en-US" dirty="0">
                <a:solidFill>
                  <a:srgbClr val="C00000"/>
                </a:solidFill>
              </a:rPr>
              <a:t>4</a:t>
            </a:r>
          </a:p>
        </p:txBody>
      </p:sp>
      <p:sp>
        <p:nvSpPr>
          <p:cNvPr id="11" name="TextBox 10"/>
          <p:cNvSpPr txBox="1"/>
          <p:nvPr/>
        </p:nvSpPr>
        <p:spPr>
          <a:xfrm>
            <a:off x="4319154" y="1874463"/>
            <a:ext cx="384465" cy="374072"/>
          </a:xfrm>
          <a:prstGeom prst="rect">
            <a:avLst/>
          </a:prstGeom>
          <a:noFill/>
        </p:spPr>
        <p:txBody>
          <a:bodyPr wrap="square" rtlCol="0">
            <a:spAutoFit/>
          </a:bodyPr>
          <a:lstStyle/>
          <a:p>
            <a:r>
              <a:rPr lang="en-US" dirty="0">
                <a:solidFill>
                  <a:srgbClr val="C00000"/>
                </a:solidFill>
              </a:rPr>
              <a:t>5</a:t>
            </a:r>
          </a:p>
        </p:txBody>
      </p:sp>
    </p:spTree>
    <p:extLst>
      <p:ext uri="{BB962C8B-B14F-4D97-AF65-F5344CB8AC3E}">
        <p14:creationId xmlns:p14="http://schemas.microsoft.com/office/powerpoint/2010/main" val="31088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pPr/>
              <a:t>39</a:t>
            </a:fld>
            <a:endParaRPr lang="en-US"/>
          </a:p>
        </p:txBody>
      </p:sp>
      <p:sp>
        <p:nvSpPr>
          <p:cNvPr id="3" name="Title 2" hidden="1">
            <a:extLst>
              <a:ext uri="{FF2B5EF4-FFF2-40B4-BE49-F238E27FC236}">
                <a16:creationId xmlns:a16="http://schemas.microsoft.com/office/drawing/2014/main" id="{3597712D-AB6E-486D-B578-43904B2BA188}"/>
              </a:ext>
            </a:extLst>
          </p:cNvPr>
          <p:cNvSpPr>
            <a:spLocks noGrp="1"/>
          </p:cNvSpPr>
          <p:nvPr>
            <p:ph type="title"/>
          </p:nvPr>
        </p:nvSpPr>
        <p:spPr/>
        <p:txBody>
          <a:bodyPr/>
          <a:lstStyle/>
          <a:p>
            <a:r>
              <a:rPr lang="en-US" dirty="0"/>
              <a:t>Blank4</a:t>
            </a:r>
          </a:p>
        </p:txBody>
      </p:sp>
      <p:sp>
        <p:nvSpPr>
          <p:cNvPr id="8" name="TextBox 7"/>
          <p:cNvSpPr txBox="1"/>
          <p:nvPr/>
        </p:nvSpPr>
        <p:spPr>
          <a:xfrm>
            <a:off x="606789" y="5296267"/>
            <a:ext cx="8906934"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C9900"/>
                </a:solidFill>
              </a:rPr>
              <a:t>Mark as Educational Benefits Application </a:t>
            </a:r>
          </a:p>
          <a:p>
            <a:pPr marL="285750" indent="-285750">
              <a:buFont typeface="Arial" panose="020B0604020202020204" pitchFamily="34" charset="0"/>
              <a:buChar char="•"/>
            </a:pPr>
            <a:r>
              <a:rPr lang="en-US" b="1" dirty="0">
                <a:solidFill>
                  <a:srgbClr val="CC9900"/>
                </a:solidFill>
              </a:rPr>
              <a:t>Application Date – The date the application was signed by the parent/guardian</a:t>
            </a:r>
          </a:p>
          <a:p>
            <a:pPr marL="285750" indent="-285750">
              <a:buFont typeface="Arial" panose="020B0604020202020204" pitchFamily="34" charset="0"/>
              <a:buChar char="•"/>
            </a:pPr>
            <a:r>
              <a:rPr lang="en-US" b="1" dirty="0">
                <a:solidFill>
                  <a:srgbClr val="CC9900"/>
                </a:solidFill>
              </a:rPr>
              <a:t>Effective Date – The eligibility effective date based on the approval of the application</a:t>
            </a:r>
          </a:p>
          <a:p>
            <a:pPr marL="285750" indent="-285750">
              <a:buFont typeface="Arial" panose="020B0604020202020204" pitchFamily="34" charset="0"/>
              <a:buChar char="•"/>
            </a:pPr>
            <a:r>
              <a:rPr lang="en-US" b="1" dirty="0">
                <a:solidFill>
                  <a:srgbClr val="CC9900"/>
                </a:solidFill>
              </a:rPr>
              <a:t>Expiration Date- This will pull in from FRAM Preferences (should be 6/30/2020)</a:t>
            </a:r>
          </a:p>
          <a:p>
            <a:endParaRPr lang="en-US" dirty="0"/>
          </a:p>
          <a:p>
            <a:endParaRPr lang="en-US" dirty="0"/>
          </a:p>
        </p:txBody>
      </p:sp>
      <p:pic>
        <p:nvPicPr>
          <p:cNvPr id="2" name="Picture 1" descr="Screenshot from Infinite Campus of what the screen looks like when you open Household  Applications. "/>
          <p:cNvPicPr>
            <a:picLocks noChangeAspect="1"/>
          </p:cNvPicPr>
          <p:nvPr/>
        </p:nvPicPr>
        <p:blipFill>
          <a:blip r:embed="rId3"/>
          <a:stretch>
            <a:fillRect/>
          </a:stretch>
        </p:blipFill>
        <p:spPr>
          <a:xfrm>
            <a:off x="657794" y="2314543"/>
            <a:ext cx="9429750" cy="2771775"/>
          </a:xfrm>
          <a:prstGeom prst="rect">
            <a:avLst/>
          </a:prstGeom>
        </p:spPr>
      </p:pic>
      <p:pic>
        <p:nvPicPr>
          <p:cNvPr id="7" name="Picture 6" descr="Screenshot of screen inside the household applications."/>
          <p:cNvPicPr>
            <a:picLocks noChangeAspect="1"/>
          </p:cNvPicPr>
          <p:nvPr/>
        </p:nvPicPr>
        <p:blipFill>
          <a:blip r:embed="rId4"/>
          <a:stretch>
            <a:fillRect/>
          </a:stretch>
        </p:blipFill>
        <p:spPr>
          <a:xfrm>
            <a:off x="606789" y="178165"/>
            <a:ext cx="9444607" cy="2136378"/>
          </a:xfrm>
          <a:prstGeom prst="rect">
            <a:avLst/>
          </a:prstGeom>
        </p:spPr>
      </p:pic>
      <p:sp>
        <p:nvSpPr>
          <p:cNvPr id="6" name="Oval 5" descr="Outline pointing to the Educational Benefits Application radio button"/>
          <p:cNvSpPr/>
          <p:nvPr/>
        </p:nvSpPr>
        <p:spPr>
          <a:xfrm>
            <a:off x="2265529" y="893929"/>
            <a:ext cx="2245056" cy="338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6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a:p>
        </p:txBody>
      </p:sp>
      <p:sp>
        <p:nvSpPr>
          <p:cNvPr id="2" name="Title 1"/>
          <p:cNvSpPr>
            <a:spLocks noGrp="1"/>
          </p:cNvSpPr>
          <p:nvPr>
            <p:ph type="title"/>
          </p:nvPr>
        </p:nvSpPr>
        <p:spPr/>
        <p:txBody>
          <a:bodyPr/>
          <a:lstStyle/>
          <a:p>
            <a:r>
              <a:rPr lang="en-US" dirty="0"/>
              <a:t>Meal Status Data is….</a:t>
            </a:r>
          </a:p>
        </p:txBody>
      </p:sp>
      <p:sp>
        <p:nvSpPr>
          <p:cNvPr id="5" name="Content Placeholder 2">
            <a:extLst>
              <a:ext uri="{FF2B5EF4-FFF2-40B4-BE49-F238E27FC236}">
                <a16:creationId xmlns:a16="http://schemas.microsoft.com/office/drawing/2014/main" id="{71DAC2A5-0314-4649-8914-A00461287EBE}"/>
              </a:ext>
            </a:extLst>
          </p:cNvPr>
          <p:cNvSpPr>
            <a:spLocks noGrp="1" noChangeArrowheads="1"/>
          </p:cNvSpPr>
          <p:nvPr>
            <p:ph type="body" sz="quarter" idx="13"/>
          </p:nvPr>
        </p:nvSpPr>
        <p:spPr bwMode="auto">
          <a:xfrm>
            <a:off x="555786" y="1577825"/>
            <a:ext cx="9188715" cy="49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eaLnBrk="1" hangingPunct="1">
              <a:buClr>
                <a:srgbClr val="CC9900"/>
              </a:buClr>
            </a:pPr>
            <a:r>
              <a:rPr lang="en-US" altLang="en-US" sz="3200" dirty="0">
                <a:cs typeface="Times New Roman" panose="02020603050405020304" pitchFamily="18" charset="0"/>
              </a:rPr>
              <a:t>Confidential and should be kept in a secure location</a:t>
            </a:r>
          </a:p>
          <a:p>
            <a:pPr lvl="1" eaLnBrk="1" hangingPunct="1">
              <a:buClr>
                <a:srgbClr val="CC9900"/>
              </a:buClr>
            </a:pPr>
            <a:r>
              <a:rPr lang="en-US" altLang="en-US" sz="3200" dirty="0">
                <a:cs typeface="Times New Roman" panose="02020603050405020304" pitchFamily="18" charset="0"/>
              </a:rPr>
              <a:t>Time sensitive- Household Income Forms (HIF) due in the system by OCTOBER 1</a:t>
            </a:r>
          </a:p>
          <a:p>
            <a:pPr lvl="1" eaLnBrk="1" hangingPunct="1">
              <a:buClr>
                <a:srgbClr val="CC9900"/>
              </a:buClr>
            </a:pPr>
            <a:r>
              <a:rPr lang="en-US" altLang="en-US" sz="3200" dirty="0">
                <a:cs typeface="Times New Roman" panose="02020603050405020304" pitchFamily="18" charset="0"/>
              </a:rPr>
              <a:t>Frequently changing, especially at the beginning of school</a:t>
            </a:r>
          </a:p>
        </p:txBody>
      </p:sp>
      <p:sp>
        <p:nvSpPr>
          <p:cNvPr id="6" name="TextBox 3">
            <a:extLst>
              <a:ext uri="{FF2B5EF4-FFF2-40B4-BE49-F238E27FC236}">
                <a16:creationId xmlns:a16="http://schemas.microsoft.com/office/drawing/2014/main" id="{F0B132E1-1E90-4F08-8175-4912D15C53E5}"/>
              </a:ext>
            </a:extLst>
          </p:cNvPr>
          <p:cNvSpPr txBox="1">
            <a:spLocks noChangeArrowheads="1"/>
          </p:cNvSpPr>
          <p:nvPr/>
        </p:nvSpPr>
        <p:spPr bwMode="auto">
          <a:xfrm>
            <a:off x="1604861" y="5402092"/>
            <a:ext cx="7090564"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a:lstStyle>
          <a:p>
            <a:pPr algn="ctr" eaLnBrk="1" hangingPunct="1">
              <a:spcBef>
                <a:spcPct val="0"/>
              </a:spcBef>
              <a:buClrTx/>
              <a:buSzTx/>
              <a:buFontTx/>
              <a:buNone/>
            </a:pPr>
            <a:r>
              <a:rPr lang="en-US" altLang="en-US" dirty="0">
                <a:solidFill>
                  <a:schemeClr val="bg1"/>
                </a:solidFill>
              </a:rPr>
              <a:t> </a:t>
            </a:r>
            <a:r>
              <a:rPr lang="en-US" altLang="en-US" sz="2800" dirty="0">
                <a:solidFill>
                  <a:schemeClr val="bg1"/>
                </a:solidFill>
              </a:rPr>
              <a:t>Overall Goal: </a:t>
            </a:r>
            <a:r>
              <a:rPr lang="en-US" altLang="en-US" sz="2400" dirty="0">
                <a:solidFill>
                  <a:schemeClr val="tx1"/>
                </a:solidFill>
              </a:rPr>
              <a:t>Accurate + Timely Data</a:t>
            </a:r>
            <a:endParaRPr lang="en-US" altLang="en-US" sz="1600" dirty="0">
              <a:solidFill>
                <a:schemeClr val="tx1"/>
              </a:solidFill>
            </a:endParaRPr>
          </a:p>
        </p:txBody>
      </p:sp>
    </p:spTree>
    <p:extLst>
      <p:ext uri="{BB962C8B-B14F-4D97-AF65-F5344CB8AC3E}">
        <p14:creationId xmlns:p14="http://schemas.microsoft.com/office/powerpoint/2010/main" val="337426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Sign and Income</a:t>
            </a:r>
          </a:p>
        </p:txBody>
      </p:sp>
      <p:sp>
        <p:nvSpPr>
          <p:cNvPr id="3" name="Text Placeholder 2"/>
          <p:cNvSpPr>
            <a:spLocks noGrp="1"/>
          </p:cNvSpPr>
          <p:nvPr>
            <p:ph type="body" sz="quarter" idx="13"/>
          </p:nvPr>
        </p:nvSpPr>
        <p:spPr>
          <a:xfrm>
            <a:off x="555786" y="2703702"/>
            <a:ext cx="9188715" cy="4901324"/>
          </a:xfrm>
        </p:spPr>
        <p:txBody>
          <a:bodyPr/>
          <a:lstStyle/>
          <a:p>
            <a:endParaRPr lang="en-US" dirty="0"/>
          </a:p>
          <a:p>
            <a:r>
              <a:rPr lang="en-US" dirty="0"/>
              <a:t>App Sign – This radio button indicates the household member who signed the application</a:t>
            </a:r>
          </a:p>
          <a:p>
            <a:pPr lvl="1"/>
            <a:r>
              <a:rPr lang="en-US" dirty="0"/>
              <a:t>Mark the ‘Application Signed’ button as well!</a:t>
            </a:r>
          </a:p>
          <a:p>
            <a:r>
              <a:rPr lang="en-US" dirty="0"/>
              <a:t>Enter income and frequency </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40</a:t>
            </a:fld>
            <a:endParaRPr lang="en-US">
              <a:solidFill>
                <a:prstClr val="white"/>
              </a:solidFill>
            </a:endParaRPr>
          </a:p>
        </p:txBody>
      </p:sp>
      <p:pic>
        <p:nvPicPr>
          <p:cNvPr id="10" name="Picture 9" descr="Screenshot of where to select the household member who signed the application and income."/>
          <p:cNvPicPr>
            <a:picLocks noChangeAspect="1"/>
          </p:cNvPicPr>
          <p:nvPr/>
        </p:nvPicPr>
        <p:blipFill>
          <a:blip r:embed="rId3"/>
          <a:stretch>
            <a:fillRect/>
          </a:stretch>
        </p:blipFill>
        <p:spPr>
          <a:xfrm>
            <a:off x="734984" y="1464872"/>
            <a:ext cx="8238272" cy="1765344"/>
          </a:xfrm>
          <a:prstGeom prst="rect">
            <a:avLst/>
          </a:prstGeom>
        </p:spPr>
      </p:pic>
      <p:sp>
        <p:nvSpPr>
          <p:cNvPr id="7" name="Rectangle 6" descr="&quot; &quot;"/>
          <p:cNvSpPr/>
          <p:nvPr/>
        </p:nvSpPr>
        <p:spPr>
          <a:xfrm>
            <a:off x="1303361" y="1832164"/>
            <a:ext cx="1248770" cy="1018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quot; &quot;"/>
          <p:cNvSpPr/>
          <p:nvPr/>
        </p:nvSpPr>
        <p:spPr>
          <a:xfrm>
            <a:off x="1398895" y="2031203"/>
            <a:ext cx="1057701" cy="132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quot; &quot;"/>
          <p:cNvSpPr/>
          <p:nvPr/>
        </p:nvSpPr>
        <p:spPr>
          <a:xfrm>
            <a:off x="1398895" y="2231544"/>
            <a:ext cx="866632" cy="116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Outline to indicate where the app sign radio button is located."/>
          <p:cNvSpPr/>
          <p:nvPr/>
        </p:nvSpPr>
        <p:spPr>
          <a:xfrm>
            <a:off x="814456" y="2191778"/>
            <a:ext cx="204716" cy="242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Outline to indicate where the application signed check box is located."/>
          <p:cNvSpPr/>
          <p:nvPr/>
        </p:nvSpPr>
        <p:spPr>
          <a:xfrm>
            <a:off x="1303361" y="2404578"/>
            <a:ext cx="1245430" cy="243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60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the application </a:t>
            </a:r>
          </a:p>
        </p:txBody>
      </p:sp>
      <p:sp>
        <p:nvSpPr>
          <p:cNvPr id="3" name="Text Placeholder 2"/>
          <p:cNvSpPr>
            <a:spLocks noGrp="1"/>
          </p:cNvSpPr>
          <p:nvPr>
            <p:ph type="body" sz="quarter" idx="13"/>
          </p:nvPr>
        </p:nvSpPr>
        <p:spPr>
          <a:xfrm>
            <a:off x="555786" y="1577825"/>
            <a:ext cx="9188715" cy="5096950"/>
          </a:xfrm>
        </p:spPr>
        <p:txBody>
          <a:bodyPr/>
          <a:lstStyle/>
          <a:p>
            <a:r>
              <a:rPr lang="en-US" dirty="0"/>
              <a:t>Once all information from HIF has been entered, you will process the application</a:t>
            </a:r>
          </a:p>
          <a:p>
            <a:endParaRPr lang="en-US" dirty="0"/>
          </a:p>
          <a:p>
            <a:endParaRPr lang="en-US" dirty="0"/>
          </a:p>
          <a:p>
            <a:r>
              <a:rPr lang="en-US" dirty="0"/>
              <a:t>This will prompt a screen that allows you to print a letter for the household </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41</a:t>
            </a:fld>
            <a:endParaRPr lang="en-US">
              <a:solidFill>
                <a:prstClr val="white"/>
              </a:solidFill>
            </a:endParaRPr>
          </a:p>
        </p:txBody>
      </p:sp>
      <p:pic>
        <p:nvPicPr>
          <p:cNvPr id="5" name="Picture 4" descr="Screenshot to indicate where you find the process button"/>
          <p:cNvPicPr>
            <a:picLocks noChangeAspect="1"/>
          </p:cNvPicPr>
          <p:nvPr/>
        </p:nvPicPr>
        <p:blipFill>
          <a:blip r:embed="rId3"/>
          <a:stretch>
            <a:fillRect/>
          </a:stretch>
        </p:blipFill>
        <p:spPr>
          <a:xfrm>
            <a:off x="2586185" y="3107364"/>
            <a:ext cx="5119618" cy="886568"/>
          </a:xfrm>
          <a:prstGeom prst="rect">
            <a:avLst/>
          </a:prstGeom>
        </p:spPr>
      </p:pic>
      <p:sp>
        <p:nvSpPr>
          <p:cNvPr id="6" name="Oval 5" descr="Outline indicate location of the process button"/>
          <p:cNvSpPr/>
          <p:nvPr/>
        </p:nvSpPr>
        <p:spPr>
          <a:xfrm>
            <a:off x="3605049" y="3409086"/>
            <a:ext cx="1540946" cy="584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697461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42</a:t>
            </a:fld>
            <a:endParaRPr lang="en-US">
              <a:solidFill>
                <a:prstClr val="white"/>
              </a:solidFill>
            </a:endParaRPr>
          </a:p>
        </p:txBody>
      </p:sp>
      <p:sp>
        <p:nvSpPr>
          <p:cNvPr id="2" name="Title 1"/>
          <p:cNvSpPr>
            <a:spLocks noGrp="1"/>
          </p:cNvSpPr>
          <p:nvPr>
            <p:ph type="title"/>
          </p:nvPr>
        </p:nvSpPr>
        <p:spPr/>
        <p:txBody>
          <a:bodyPr/>
          <a:lstStyle/>
          <a:p>
            <a:r>
              <a:rPr lang="en-US" dirty="0"/>
              <a:t>HIF Reference Number</a:t>
            </a:r>
            <a:endParaRPr lang="en-US" dirty="0">
              <a:solidFill>
                <a:schemeClr val="bg1"/>
              </a:solidFill>
            </a:endParaRPr>
          </a:p>
        </p:txBody>
      </p:sp>
      <p:sp>
        <p:nvSpPr>
          <p:cNvPr id="3" name="Text Placeholder 2"/>
          <p:cNvSpPr>
            <a:spLocks noGrp="1"/>
          </p:cNvSpPr>
          <p:nvPr>
            <p:ph type="body" sz="quarter" idx="13"/>
          </p:nvPr>
        </p:nvSpPr>
        <p:spPr>
          <a:xfrm>
            <a:off x="259762" y="3198647"/>
            <a:ext cx="9188715" cy="3223173"/>
          </a:xfrm>
        </p:spPr>
        <p:txBody>
          <a:bodyPr>
            <a:normAutofit fontScale="92500" lnSpcReduction="20000"/>
          </a:bodyPr>
          <a:lstStyle/>
          <a:p>
            <a:r>
              <a:rPr lang="en-US" dirty="0"/>
              <a:t>Use this screen to confirm that the HIF was processed by looking for the eligibility status for the current school year </a:t>
            </a:r>
          </a:p>
          <a:p>
            <a:r>
              <a:rPr lang="en-US" dirty="0"/>
              <a:t>Write the generated reference number on the physical HIF </a:t>
            </a:r>
          </a:p>
          <a:p>
            <a:pPr lvl="1">
              <a:buFont typeface="Wingdings 2" panose="05020102010507070707" pitchFamily="18" charset="2"/>
              <a:buChar char="P"/>
            </a:pPr>
            <a:r>
              <a:rPr lang="en-US" dirty="0"/>
              <a:t>Some districts find it help helpful to file the HIFs by reference number</a:t>
            </a:r>
          </a:p>
        </p:txBody>
      </p:sp>
      <p:pic>
        <p:nvPicPr>
          <p:cNvPr id="5" name="Picture 4" descr="screenshot of household applications tab"/>
          <p:cNvPicPr>
            <a:picLocks noChangeAspect="1"/>
          </p:cNvPicPr>
          <p:nvPr/>
        </p:nvPicPr>
        <p:blipFill>
          <a:blip r:embed="rId3"/>
          <a:stretch>
            <a:fillRect/>
          </a:stretch>
        </p:blipFill>
        <p:spPr>
          <a:xfrm>
            <a:off x="1063169" y="1429796"/>
            <a:ext cx="7581900" cy="1571625"/>
          </a:xfrm>
          <a:prstGeom prst="rect">
            <a:avLst/>
          </a:prstGeom>
        </p:spPr>
      </p:pic>
      <p:sp>
        <p:nvSpPr>
          <p:cNvPr id="6" name="Oval 5" descr="oval around reference number area"/>
          <p:cNvSpPr/>
          <p:nvPr/>
        </p:nvSpPr>
        <p:spPr>
          <a:xfrm>
            <a:off x="3205327" y="1977483"/>
            <a:ext cx="552450" cy="476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2089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7" y="570923"/>
            <a:ext cx="8596668" cy="1320800"/>
          </a:xfrm>
        </p:spPr>
        <p:txBody>
          <a:bodyPr>
            <a:normAutofit/>
          </a:bodyPr>
          <a:lstStyle/>
          <a:p>
            <a:r>
              <a:rPr lang="en-US" dirty="0"/>
              <a:t>Completed HIFs</a:t>
            </a:r>
          </a:p>
        </p:txBody>
      </p:sp>
      <p:sp>
        <p:nvSpPr>
          <p:cNvPr id="3" name="Text Placeholder 2"/>
          <p:cNvSpPr>
            <a:spLocks noGrp="1"/>
          </p:cNvSpPr>
          <p:nvPr>
            <p:ph type="body" sz="quarter" idx="13"/>
          </p:nvPr>
        </p:nvSpPr>
        <p:spPr>
          <a:xfrm>
            <a:off x="555787" y="1773450"/>
            <a:ext cx="9011546" cy="4540583"/>
          </a:xfrm>
        </p:spPr>
        <p:txBody>
          <a:bodyPr>
            <a:normAutofit/>
          </a:bodyPr>
          <a:lstStyle/>
          <a:p>
            <a:r>
              <a:rPr lang="en-US" dirty="0">
                <a:solidFill>
                  <a:schemeClr val="accent3"/>
                </a:solidFill>
              </a:rPr>
              <a:t>On a completed HIF, the FRAM coordinator must:</a:t>
            </a:r>
          </a:p>
          <a:p>
            <a:pPr lvl="1"/>
            <a:r>
              <a:rPr lang="en-US" dirty="0">
                <a:solidFill>
                  <a:schemeClr val="tx1"/>
                </a:solidFill>
              </a:rPr>
              <a:t>Indicate SES</a:t>
            </a:r>
          </a:p>
          <a:p>
            <a:pPr lvl="1"/>
            <a:r>
              <a:rPr lang="en-US" dirty="0">
                <a:solidFill>
                  <a:schemeClr val="tx1"/>
                </a:solidFill>
              </a:rPr>
              <a:t>Sign or initial the HIF</a:t>
            </a:r>
          </a:p>
          <a:p>
            <a:pPr lvl="1"/>
            <a:r>
              <a:rPr lang="en-US" dirty="0">
                <a:solidFill>
                  <a:schemeClr val="tx1"/>
                </a:solidFill>
              </a:rPr>
              <a:t>Indicate the approval date</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43</a:t>
            </a:fld>
            <a:endParaRPr lang="en-US">
              <a:solidFill>
                <a:prstClr val="white"/>
              </a:solidFill>
            </a:endParaRPr>
          </a:p>
        </p:txBody>
      </p:sp>
    </p:spTree>
    <p:extLst>
      <p:ext uri="{BB962C8B-B14F-4D97-AF65-F5344CB8AC3E}">
        <p14:creationId xmlns:p14="http://schemas.microsoft.com/office/powerpoint/2010/main" val="2014801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HIF</a:t>
            </a:r>
          </a:p>
        </p:txBody>
      </p:sp>
      <p:sp>
        <p:nvSpPr>
          <p:cNvPr id="3" name="Text Placeholder 2"/>
          <p:cNvSpPr>
            <a:spLocks noGrp="1"/>
          </p:cNvSpPr>
          <p:nvPr>
            <p:ph type="body" sz="quarter" idx="13"/>
          </p:nvPr>
        </p:nvSpPr>
        <p:spPr>
          <a:xfrm>
            <a:off x="508019" y="2742442"/>
            <a:ext cx="9188715" cy="4901324"/>
          </a:xfrm>
        </p:spPr>
        <p:txBody>
          <a:bodyPr/>
          <a:lstStyle/>
          <a:p>
            <a:endParaRPr lang="en-US" dirty="0"/>
          </a:p>
          <a:p>
            <a:r>
              <a:rPr lang="en-US" dirty="0"/>
              <a:t>Amend: Can be used to make any necessary changes to the HIFs that have been entered</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44</a:t>
            </a:fld>
            <a:endParaRPr lang="en-US">
              <a:solidFill>
                <a:prstClr val="white"/>
              </a:solidFill>
            </a:endParaRPr>
          </a:p>
        </p:txBody>
      </p:sp>
      <p:pic>
        <p:nvPicPr>
          <p:cNvPr id="7" name="Picture 6" descr="Sample list of household application in the household applications tab"/>
          <p:cNvPicPr>
            <a:picLocks noChangeAspect="1"/>
          </p:cNvPicPr>
          <p:nvPr/>
        </p:nvPicPr>
        <p:blipFill>
          <a:blip r:embed="rId3"/>
          <a:stretch>
            <a:fillRect/>
          </a:stretch>
        </p:blipFill>
        <p:spPr>
          <a:xfrm>
            <a:off x="1169935" y="1650287"/>
            <a:ext cx="6696075" cy="1562100"/>
          </a:xfrm>
          <a:prstGeom prst="rect">
            <a:avLst/>
          </a:prstGeom>
        </p:spPr>
      </p:pic>
      <p:sp>
        <p:nvSpPr>
          <p:cNvPr id="6" name="Oval 5" descr="Outline to indicate where the amend feature is located"/>
          <p:cNvSpPr/>
          <p:nvPr/>
        </p:nvSpPr>
        <p:spPr>
          <a:xfrm>
            <a:off x="1924334" y="1779039"/>
            <a:ext cx="764275" cy="4981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box around the reference button"/>
          <p:cNvSpPr/>
          <p:nvPr/>
        </p:nvSpPr>
        <p:spPr>
          <a:xfrm>
            <a:off x="3333825" y="2431337"/>
            <a:ext cx="641445" cy="4230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475506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 HIFs</a:t>
            </a:r>
          </a:p>
        </p:txBody>
      </p:sp>
      <p:sp>
        <p:nvSpPr>
          <p:cNvPr id="3" name="Text Placeholder 2"/>
          <p:cNvSpPr>
            <a:spLocks noGrp="1"/>
          </p:cNvSpPr>
          <p:nvPr>
            <p:ph type="body" sz="quarter" idx="13"/>
          </p:nvPr>
        </p:nvSpPr>
        <p:spPr>
          <a:xfrm>
            <a:off x="555786" y="1481959"/>
            <a:ext cx="9188715" cy="5192816"/>
          </a:xfrm>
        </p:spPr>
        <p:txBody>
          <a:bodyPr/>
          <a:lstStyle/>
          <a:p>
            <a:r>
              <a:rPr lang="en-US" dirty="0">
                <a:solidFill>
                  <a:schemeClr val="accent3"/>
                </a:solidFill>
              </a:rPr>
              <a:t>If SES status cannot be determined due to an incomplete HIF, the FRAM coordinator must:</a:t>
            </a:r>
          </a:p>
          <a:p>
            <a:pPr lvl="1">
              <a:buFont typeface="Arial" panose="020B0604020202020204" pitchFamily="34" charset="0"/>
              <a:buChar char="•"/>
            </a:pPr>
            <a:r>
              <a:rPr lang="en-US" dirty="0"/>
              <a:t>Indicate this by marking “paid”</a:t>
            </a:r>
          </a:p>
          <a:p>
            <a:pPr lvl="1">
              <a:buFont typeface="Arial" panose="020B0604020202020204" pitchFamily="34" charset="0"/>
              <a:buChar char="•"/>
            </a:pPr>
            <a:r>
              <a:rPr lang="en-US" dirty="0"/>
              <a:t>Indicate the reason</a:t>
            </a:r>
          </a:p>
          <a:p>
            <a:pPr lvl="1">
              <a:buFont typeface="Arial" panose="020B0604020202020204" pitchFamily="34" charset="0"/>
              <a:buChar char="•"/>
            </a:pPr>
            <a:r>
              <a:rPr lang="en-US" dirty="0"/>
              <a:t>Sign or initial the HIF</a:t>
            </a:r>
          </a:p>
          <a:p>
            <a:pPr lvl="1">
              <a:buFont typeface="Arial" panose="020B0604020202020204" pitchFamily="34" charset="0"/>
              <a:buChar char="•"/>
            </a:pPr>
            <a:r>
              <a:rPr lang="en-US" dirty="0"/>
              <a:t>Indicate the date</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45</a:t>
            </a:fld>
            <a:endParaRPr lang="en-US">
              <a:solidFill>
                <a:prstClr val="white"/>
              </a:solidFill>
            </a:endParaRPr>
          </a:p>
        </p:txBody>
      </p:sp>
    </p:spTree>
    <p:extLst>
      <p:ext uri="{BB962C8B-B14F-4D97-AF65-F5344CB8AC3E}">
        <p14:creationId xmlns:p14="http://schemas.microsoft.com/office/powerpoint/2010/main" val="3631560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55785" y="257025"/>
            <a:ext cx="9188715" cy="1178583"/>
          </a:xfrm>
        </p:spPr>
        <p:txBody>
          <a:bodyPr>
            <a:normAutofit fontScale="90000"/>
          </a:bodyPr>
          <a:lstStyle/>
          <a:p>
            <a:r>
              <a:rPr lang="en-US" dirty="0"/>
              <a:t>Process HIF for split CEP households</a:t>
            </a:r>
          </a:p>
        </p:txBody>
      </p:sp>
      <p:sp>
        <p:nvSpPr>
          <p:cNvPr id="9" name="Text Placeholder 8"/>
          <p:cNvSpPr>
            <a:spLocks noGrp="1"/>
          </p:cNvSpPr>
          <p:nvPr>
            <p:ph type="body" sz="quarter" idx="13"/>
          </p:nvPr>
        </p:nvSpPr>
        <p:spPr>
          <a:xfrm>
            <a:off x="555784" y="1303282"/>
            <a:ext cx="9188715" cy="5092097"/>
          </a:xfrm>
        </p:spPr>
        <p:txBody>
          <a:bodyPr>
            <a:normAutofit/>
          </a:bodyPr>
          <a:lstStyle/>
          <a:p>
            <a:pPr>
              <a:buClr>
                <a:srgbClr val="CC9900"/>
              </a:buClr>
            </a:pPr>
            <a:r>
              <a:rPr lang="en-US" sz="3200" dirty="0"/>
              <a:t>Student in the </a:t>
            </a:r>
            <a:r>
              <a:rPr lang="en-US" sz="3200" dirty="0">
                <a:solidFill>
                  <a:srgbClr val="CC9900"/>
                </a:solidFill>
              </a:rPr>
              <a:t>Non CEP </a:t>
            </a:r>
            <a:r>
              <a:rPr lang="en-US" sz="3200" dirty="0"/>
              <a:t>School can be removed</a:t>
            </a:r>
          </a:p>
          <a:p>
            <a:pPr lvl="1">
              <a:buClr>
                <a:srgbClr val="CC9900"/>
              </a:buClr>
            </a:pPr>
            <a:r>
              <a:rPr lang="en-US" sz="2800" dirty="0"/>
              <a:t>Process the Educational Benefit Application just for the student in the CEP School</a:t>
            </a:r>
          </a:p>
          <a:p>
            <a:endParaRPr lang="en-US" dirty="0"/>
          </a:p>
          <a:p>
            <a:endParaRPr lang="en-US" dirty="0"/>
          </a:p>
          <a:p>
            <a:pPr>
              <a:buClr>
                <a:srgbClr val="CC9900"/>
              </a:buClr>
            </a:pPr>
            <a:r>
              <a:rPr lang="en-US" sz="3200" dirty="0"/>
              <a:t>Works the same way if you have one student who is DC and one who is not </a:t>
            </a:r>
          </a:p>
          <a:p>
            <a:pPr lvl="1">
              <a:buClr>
                <a:srgbClr val="CC9900"/>
              </a:buClr>
            </a:pPr>
            <a:r>
              <a:rPr lang="en-US" sz="2800" dirty="0"/>
              <a:t>The DC student can be removed </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46</a:t>
            </a:fld>
            <a:endParaRPr lang="en-US">
              <a:solidFill>
                <a:prstClr val="white"/>
              </a:solidFill>
            </a:endParaRPr>
          </a:p>
        </p:txBody>
      </p:sp>
      <p:pic>
        <p:nvPicPr>
          <p:cNvPr id="2" name="Picture 1" descr="Screenshot from IC to show how to remove a student from a household"/>
          <p:cNvPicPr>
            <a:picLocks noChangeAspect="1"/>
          </p:cNvPicPr>
          <p:nvPr/>
        </p:nvPicPr>
        <p:blipFill>
          <a:blip r:embed="rId3"/>
          <a:stretch>
            <a:fillRect/>
          </a:stretch>
        </p:blipFill>
        <p:spPr>
          <a:xfrm>
            <a:off x="779908" y="2935437"/>
            <a:ext cx="8740465" cy="1197673"/>
          </a:xfrm>
          <a:prstGeom prst="rect">
            <a:avLst/>
          </a:prstGeom>
        </p:spPr>
      </p:pic>
      <p:sp>
        <p:nvSpPr>
          <p:cNvPr id="11" name="Oval 10" descr="Outline to indicate where the remove feature is located on the screen"/>
          <p:cNvSpPr/>
          <p:nvPr/>
        </p:nvSpPr>
        <p:spPr>
          <a:xfrm>
            <a:off x="1784329" y="3993221"/>
            <a:ext cx="675092" cy="139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272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47</a:t>
            </a:fld>
            <a:endParaRPr lang="en-US">
              <a:solidFill>
                <a:prstClr val="white"/>
              </a:solidFill>
            </a:endParaRPr>
          </a:p>
        </p:txBody>
      </p:sp>
      <p:sp>
        <p:nvSpPr>
          <p:cNvPr id="8" name="Title 1">
            <a:extLst>
              <a:ext uri="{FF2B5EF4-FFF2-40B4-BE49-F238E27FC236}">
                <a16:creationId xmlns:a16="http://schemas.microsoft.com/office/drawing/2014/main" id="{ABCD1471-241F-4CF8-96D8-D58D77E7EE07}"/>
              </a:ext>
            </a:extLst>
          </p:cNvPr>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dirty="0">
                <a:solidFill>
                  <a:schemeClr val="bg2">
                    <a:lumMod val="25000"/>
                  </a:schemeClr>
                </a:solidFill>
              </a:rPr>
              <a:t>Comparison of Full CEP vs Partial CEP</a:t>
            </a:r>
          </a:p>
        </p:txBody>
      </p:sp>
      <p:sp>
        <p:nvSpPr>
          <p:cNvPr id="9" name="Text Placeholder 2">
            <a:extLst>
              <a:ext uri="{FF2B5EF4-FFF2-40B4-BE49-F238E27FC236}">
                <a16:creationId xmlns:a16="http://schemas.microsoft.com/office/drawing/2014/main" id="{AA0D1E3A-9209-4CC8-A7BB-C6E2354EF8BC}"/>
              </a:ext>
            </a:extLst>
          </p:cNvPr>
          <p:cNvSpPr>
            <a:spLocks noGrp="1" noChangeArrowheads="1"/>
          </p:cNvSpPr>
          <p:nvPr>
            <p:ph type="body"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400" b="0" kern="1200">
                <a:solidFill>
                  <a:srgbClr val="404040"/>
                </a:solidFill>
                <a:latin typeface="+mn-lt"/>
                <a:ea typeface="+mn-ea"/>
                <a:cs typeface="+mn-cs"/>
              </a:defRPr>
            </a:lvl1pPr>
            <a:lvl2pPr marL="4572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000" b="1" kern="1200">
                <a:solidFill>
                  <a:srgbClr val="404040"/>
                </a:solidFill>
                <a:latin typeface="+mn-lt"/>
                <a:ea typeface="+mn-ea"/>
                <a:cs typeface="+mn-cs"/>
              </a:defRPr>
            </a:lvl2pPr>
            <a:lvl3pPr marL="9144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b="1" kern="1200">
                <a:solidFill>
                  <a:srgbClr val="404040"/>
                </a:solidFill>
                <a:latin typeface="+mn-lt"/>
                <a:ea typeface="+mn-ea"/>
                <a:cs typeface="+mn-cs"/>
              </a:defRPr>
            </a:lvl3pPr>
            <a:lvl4pPr marL="13716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4pPr>
            <a:lvl5pPr marL="18288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eaLnBrk="1" hangingPunct="1"/>
            <a:r>
              <a:rPr lang="en-US" altLang="en-US" sz="3200" dirty="0">
                <a:solidFill>
                  <a:schemeClr val="accent3"/>
                </a:solidFill>
              </a:rPr>
              <a:t>Full CEP</a:t>
            </a:r>
          </a:p>
        </p:txBody>
      </p:sp>
      <p:sp>
        <p:nvSpPr>
          <p:cNvPr id="11" name="Content Placeholder 3">
            <a:extLst>
              <a:ext uri="{FF2B5EF4-FFF2-40B4-BE49-F238E27FC236}">
                <a16:creationId xmlns:a16="http://schemas.microsoft.com/office/drawing/2014/main" id="{2F350455-20B4-484B-8C41-7A844F8B114D}"/>
              </a:ext>
            </a:extLst>
          </p:cNvPr>
          <p:cNvSpPr>
            <a:spLocks noGrp="1" noChangeArrowheads="1"/>
          </p:cNvSpPr>
          <p:nvPr>
            <p:ph sz="half" idx="13"/>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buClr>
                <a:srgbClr val="CC9900"/>
              </a:buClr>
            </a:pPr>
            <a:r>
              <a:rPr lang="en-US" altLang="en-US" sz="2000" dirty="0"/>
              <a:t>Collect HIFs </a:t>
            </a:r>
            <a:r>
              <a:rPr lang="en-US" altLang="en-US" sz="2000" dirty="0">
                <a:solidFill>
                  <a:schemeClr val="tx1"/>
                </a:solidFill>
              </a:rPr>
              <a:t>on</a:t>
            </a:r>
            <a:r>
              <a:rPr lang="en-US" altLang="en-US" sz="2000" dirty="0">
                <a:solidFill>
                  <a:srgbClr val="CC9900"/>
                </a:solidFill>
              </a:rPr>
              <a:t> all schools</a:t>
            </a:r>
          </a:p>
          <a:p>
            <a:pPr eaLnBrk="1" hangingPunct="1">
              <a:buClr>
                <a:srgbClr val="CC9900"/>
              </a:buClr>
            </a:pPr>
            <a:r>
              <a:rPr lang="en-US" altLang="en-US" sz="2000" dirty="0">
                <a:solidFill>
                  <a:srgbClr val="CC9900"/>
                </a:solidFill>
              </a:rPr>
              <a:t>Perform no data synchronization with POS system</a:t>
            </a:r>
          </a:p>
          <a:p>
            <a:pPr eaLnBrk="1" hangingPunct="1">
              <a:buClr>
                <a:srgbClr val="CC9900"/>
              </a:buClr>
            </a:pPr>
            <a:r>
              <a:rPr lang="en-US" altLang="en-US" sz="2000" dirty="0"/>
              <a:t>Import DC file into Campus</a:t>
            </a:r>
          </a:p>
          <a:p>
            <a:pPr eaLnBrk="1" hangingPunct="1"/>
            <a:endParaRPr lang="en-US" altLang="en-US" dirty="0"/>
          </a:p>
        </p:txBody>
      </p:sp>
      <p:sp>
        <p:nvSpPr>
          <p:cNvPr id="10" name="Text Placeholder 4">
            <a:extLst>
              <a:ext uri="{FF2B5EF4-FFF2-40B4-BE49-F238E27FC236}">
                <a16:creationId xmlns:a16="http://schemas.microsoft.com/office/drawing/2014/main" id="{731D1C77-3F5F-4CD2-9C60-D44B7995F1DD}"/>
              </a:ext>
            </a:extLst>
          </p:cNvPr>
          <p:cNvSpPr>
            <a:spLocks noGrp="1" noChangeArrowheads="1"/>
          </p:cNvSpPr>
          <p:nvPr>
            <p:ph type="body" sz="quarter" idx="3"/>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400" b="0" kern="1200">
                <a:solidFill>
                  <a:srgbClr val="404040"/>
                </a:solidFill>
                <a:latin typeface="+mn-lt"/>
                <a:ea typeface="+mn-ea"/>
                <a:cs typeface="+mn-cs"/>
              </a:defRPr>
            </a:lvl1pPr>
            <a:lvl2pPr marL="4572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000" b="1" kern="1200">
                <a:solidFill>
                  <a:srgbClr val="404040"/>
                </a:solidFill>
                <a:latin typeface="+mn-lt"/>
                <a:ea typeface="+mn-ea"/>
                <a:cs typeface="+mn-cs"/>
              </a:defRPr>
            </a:lvl2pPr>
            <a:lvl3pPr marL="9144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b="1" kern="1200">
                <a:solidFill>
                  <a:srgbClr val="404040"/>
                </a:solidFill>
                <a:latin typeface="+mn-lt"/>
                <a:ea typeface="+mn-ea"/>
                <a:cs typeface="+mn-cs"/>
              </a:defRPr>
            </a:lvl3pPr>
            <a:lvl4pPr marL="13716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4pPr>
            <a:lvl5pPr marL="18288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eaLnBrk="1" hangingPunct="1"/>
            <a:r>
              <a:rPr lang="en-US" altLang="en-US" sz="3200" dirty="0">
                <a:solidFill>
                  <a:schemeClr val="accent3"/>
                </a:solidFill>
              </a:rPr>
              <a:t>Partial CEP</a:t>
            </a:r>
          </a:p>
        </p:txBody>
      </p:sp>
      <p:sp>
        <p:nvSpPr>
          <p:cNvPr id="12" name="Content Placeholder 5">
            <a:extLst>
              <a:ext uri="{FF2B5EF4-FFF2-40B4-BE49-F238E27FC236}">
                <a16:creationId xmlns:a16="http://schemas.microsoft.com/office/drawing/2014/main" id="{F9895C06-2BDA-4481-8114-2BB79375D298}"/>
              </a:ext>
            </a:extLst>
          </p:cNvPr>
          <p:cNvSpPr>
            <a:spLocks noGrp="1" noChangeArrowheads="1"/>
          </p:cNvSpPr>
          <p:nvPr>
            <p:ph sz="half" idx="2"/>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buClr>
                <a:srgbClr val="CC9900"/>
              </a:buClr>
            </a:pPr>
            <a:r>
              <a:rPr lang="en-US" altLang="en-US" sz="2000" dirty="0"/>
              <a:t>Collect HIFs for </a:t>
            </a:r>
            <a:r>
              <a:rPr lang="en-US" altLang="en-US" sz="2000" dirty="0">
                <a:solidFill>
                  <a:srgbClr val="CC9900"/>
                </a:solidFill>
              </a:rPr>
              <a:t>only CEP schools</a:t>
            </a:r>
          </a:p>
          <a:p>
            <a:pPr eaLnBrk="1" hangingPunct="1">
              <a:buClr>
                <a:srgbClr val="CC9900"/>
              </a:buClr>
            </a:pPr>
            <a:r>
              <a:rPr lang="en-US" altLang="en-US" sz="2000" dirty="0">
                <a:solidFill>
                  <a:srgbClr val="CC9900"/>
                </a:solidFill>
              </a:rPr>
              <a:t>Perform POS data synchronization with only </a:t>
            </a:r>
            <a:r>
              <a:rPr lang="en-US" altLang="en-US" sz="2000" u="sng" dirty="0">
                <a:solidFill>
                  <a:srgbClr val="CC9900"/>
                </a:solidFill>
              </a:rPr>
              <a:t>non-CEP</a:t>
            </a:r>
            <a:r>
              <a:rPr lang="en-US" altLang="en-US" sz="2000" dirty="0">
                <a:solidFill>
                  <a:srgbClr val="CC9900"/>
                </a:solidFill>
              </a:rPr>
              <a:t> schools</a:t>
            </a:r>
          </a:p>
          <a:p>
            <a:pPr eaLnBrk="1" hangingPunct="1">
              <a:buClr>
                <a:srgbClr val="CC9900"/>
              </a:buClr>
            </a:pPr>
            <a:r>
              <a:rPr lang="en-US" altLang="en-US" sz="2000" dirty="0"/>
              <a:t>Import DC file into Campus</a:t>
            </a:r>
          </a:p>
        </p:txBody>
      </p:sp>
      <p:sp>
        <p:nvSpPr>
          <p:cNvPr id="14" name="TextBox 3">
            <a:extLst>
              <a:ext uri="{FF2B5EF4-FFF2-40B4-BE49-F238E27FC236}">
                <a16:creationId xmlns:a16="http://schemas.microsoft.com/office/drawing/2014/main" id="{7EBC2D66-C4D0-40BF-8D94-22C649C7D21A}"/>
              </a:ext>
            </a:extLst>
          </p:cNvPr>
          <p:cNvSpPr txBox="1">
            <a:spLocks noChangeArrowheads="1"/>
          </p:cNvSpPr>
          <p:nvPr/>
        </p:nvSpPr>
        <p:spPr bwMode="auto">
          <a:xfrm>
            <a:off x="739130" y="5492296"/>
            <a:ext cx="7815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a:lstStyle>
          <a:p>
            <a:r>
              <a:rPr lang="en-US" altLang="en-US" sz="1400" dirty="0">
                <a:solidFill>
                  <a:prstClr val="black"/>
                </a:solidFill>
              </a:rPr>
              <a:t>Footnotes for Partial CEP</a:t>
            </a:r>
          </a:p>
          <a:p>
            <a:r>
              <a:rPr lang="en-US" altLang="en-US" sz="1400" dirty="0">
                <a:solidFill>
                  <a:prstClr val="black"/>
                </a:solidFill>
              </a:rPr>
              <a:t>1. IC POS users have a special setup; please contact Infinite Campus for assistance.</a:t>
            </a:r>
          </a:p>
          <a:p>
            <a:r>
              <a:rPr lang="en-US" altLang="en-US" sz="1400" dirty="0">
                <a:solidFill>
                  <a:prstClr val="black"/>
                </a:solidFill>
              </a:rPr>
              <a:t>2. Districts should collaborate with their POS vendor to include </a:t>
            </a:r>
            <a:r>
              <a:rPr lang="en-US" altLang="en-US" sz="1400" u="sng" dirty="0">
                <a:solidFill>
                  <a:prstClr val="black"/>
                </a:solidFill>
              </a:rPr>
              <a:t>only</a:t>
            </a:r>
            <a:r>
              <a:rPr lang="en-US" altLang="en-US" sz="1400" dirty="0">
                <a:solidFill>
                  <a:prstClr val="black"/>
                </a:solidFill>
              </a:rPr>
              <a:t> the non-CEP school in the meal status data extract</a:t>
            </a:r>
          </a:p>
        </p:txBody>
      </p:sp>
      <p:cxnSp>
        <p:nvCxnSpPr>
          <p:cNvPr id="13" name="Straight Connector 12" descr="&quot; &quot;">
            <a:extLst>
              <a:ext uri="{FF2B5EF4-FFF2-40B4-BE49-F238E27FC236}">
                <a16:creationId xmlns:a16="http://schemas.microsoft.com/office/drawing/2014/main" id="{3E3AB556-9C7F-4942-A5F5-265E456610BB}"/>
              </a:ext>
              <a:ext uri="{C183D7F6-B498-43B3-948B-1728B52AA6E4}">
                <adec:decorative xmlns:adec="http://schemas.microsoft.com/office/drawing/2017/decorative" val="1"/>
              </a:ext>
            </a:extLst>
          </p:cNvPr>
          <p:cNvCxnSpPr/>
          <p:nvPr/>
        </p:nvCxnSpPr>
        <p:spPr>
          <a:xfrm>
            <a:off x="4879312" y="1718812"/>
            <a:ext cx="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descr="&quot; &quot;">
            <a:extLst>
              <a:ext uri="{FF2B5EF4-FFF2-40B4-BE49-F238E27FC236}">
                <a16:creationId xmlns:a16="http://schemas.microsoft.com/office/drawing/2014/main" id="{BD214B1B-C230-4098-AE9A-0F77DA58A9EC}"/>
              </a:ext>
              <a:ext uri="{C183D7F6-B498-43B3-948B-1728B52AA6E4}">
                <adec:decorative xmlns:adec="http://schemas.microsoft.com/office/drawing/2017/decorative" val="1"/>
              </a:ext>
            </a:extLst>
          </p:cNvPr>
          <p:cNvCxnSpPr/>
          <p:nvPr/>
        </p:nvCxnSpPr>
        <p:spPr>
          <a:xfrm>
            <a:off x="581633" y="5433613"/>
            <a:ext cx="7539038" cy="174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98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48</a:t>
            </a:fld>
            <a:endParaRPr lang="en-US">
              <a:solidFill>
                <a:prstClr val="white"/>
              </a:solidFill>
            </a:endParaRPr>
          </a:p>
        </p:txBody>
      </p:sp>
      <p:sp>
        <p:nvSpPr>
          <p:cNvPr id="8" name="Title 1">
            <a:extLst>
              <a:ext uri="{FF2B5EF4-FFF2-40B4-BE49-F238E27FC236}">
                <a16:creationId xmlns:a16="http://schemas.microsoft.com/office/drawing/2014/main" id="{ABCD1471-241F-4CF8-96D8-D58D77E7EE07}"/>
              </a:ext>
            </a:extLst>
          </p:cNvPr>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dirty="0">
                <a:solidFill>
                  <a:schemeClr val="bg2">
                    <a:lumMod val="25000"/>
                  </a:schemeClr>
                </a:solidFill>
              </a:rPr>
              <a:t>Processing HIFS with Reported Household Income vs Case Numbers</a:t>
            </a:r>
          </a:p>
        </p:txBody>
      </p:sp>
      <p:sp>
        <p:nvSpPr>
          <p:cNvPr id="9" name="Text Placeholder 2">
            <a:extLst>
              <a:ext uri="{FF2B5EF4-FFF2-40B4-BE49-F238E27FC236}">
                <a16:creationId xmlns:a16="http://schemas.microsoft.com/office/drawing/2014/main" id="{AA0D1E3A-9209-4CC8-A7BB-C6E2354EF8BC}"/>
              </a:ext>
            </a:extLst>
          </p:cNvPr>
          <p:cNvSpPr>
            <a:spLocks noGrp="1" noChangeArrowheads="1"/>
          </p:cNvSpPr>
          <p:nvPr>
            <p:ph type="body" idx="1"/>
          </p:nvPr>
        </p:nvSpPr>
        <p:spPr bwMode="auto">
          <a:xfrm>
            <a:off x="643048" y="2039654"/>
            <a:ext cx="4297679"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400" b="0" kern="1200">
                <a:solidFill>
                  <a:srgbClr val="404040"/>
                </a:solidFill>
                <a:latin typeface="+mn-lt"/>
                <a:ea typeface="+mn-ea"/>
                <a:cs typeface="+mn-cs"/>
              </a:defRPr>
            </a:lvl1pPr>
            <a:lvl2pPr marL="4572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000" b="1" kern="1200">
                <a:solidFill>
                  <a:srgbClr val="404040"/>
                </a:solidFill>
                <a:latin typeface="+mn-lt"/>
                <a:ea typeface="+mn-ea"/>
                <a:cs typeface="+mn-cs"/>
              </a:defRPr>
            </a:lvl2pPr>
            <a:lvl3pPr marL="9144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b="1" kern="1200">
                <a:solidFill>
                  <a:srgbClr val="404040"/>
                </a:solidFill>
                <a:latin typeface="+mn-lt"/>
                <a:ea typeface="+mn-ea"/>
                <a:cs typeface="+mn-cs"/>
              </a:defRPr>
            </a:lvl3pPr>
            <a:lvl4pPr marL="13716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4pPr>
            <a:lvl5pPr marL="18288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eaLnBrk="1" hangingPunct="1"/>
            <a:r>
              <a:rPr lang="en-US" altLang="en-US" sz="2000" dirty="0">
                <a:solidFill>
                  <a:schemeClr val="accent3"/>
                </a:solidFill>
              </a:rPr>
              <a:t>Required information for processing with Reported Household Income</a:t>
            </a:r>
          </a:p>
        </p:txBody>
      </p:sp>
      <p:sp>
        <p:nvSpPr>
          <p:cNvPr id="11" name="Content Placeholder 3">
            <a:extLst>
              <a:ext uri="{FF2B5EF4-FFF2-40B4-BE49-F238E27FC236}">
                <a16:creationId xmlns:a16="http://schemas.microsoft.com/office/drawing/2014/main" id="{2F350455-20B4-484B-8C41-7A844F8B114D}"/>
              </a:ext>
            </a:extLst>
          </p:cNvPr>
          <p:cNvSpPr>
            <a:spLocks noGrp="1" noChangeArrowheads="1"/>
          </p:cNvSpPr>
          <p:nvPr>
            <p:ph sz="half" idx="13"/>
          </p:nvPr>
        </p:nvSpPr>
        <p:spPr bwMode="auto">
          <a:xfrm>
            <a:off x="555785" y="2798967"/>
            <a:ext cx="4531221" cy="320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Clr>
                <a:srgbClr val="CC9900"/>
              </a:buClr>
            </a:pPr>
            <a:r>
              <a:rPr lang="en-US" dirty="0"/>
              <a:t>Names of all household members</a:t>
            </a:r>
          </a:p>
          <a:p>
            <a:pPr lvl="1">
              <a:buClr>
                <a:srgbClr val="CC9900"/>
              </a:buClr>
            </a:pPr>
            <a:r>
              <a:rPr lang="en-US" dirty="0"/>
              <a:t>Schools attended by children &amp; grade level</a:t>
            </a:r>
          </a:p>
          <a:p>
            <a:pPr lvl="1">
              <a:buClr>
                <a:srgbClr val="CC9900"/>
              </a:buClr>
            </a:pPr>
            <a:r>
              <a:rPr lang="en-US" dirty="0">
                <a:solidFill>
                  <a:srgbClr val="CC9900"/>
                </a:solidFill>
              </a:rPr>
              <a:t>Current income &amp; frequency</a:t>
            </a:r>
          </a:p>
          <a:p>
            <a:pPr lvl="1">
              <a:buClr>
                <a:srgbClr val="CC9900"/>
              </a:buClr>
            </a:pPr>
            <a:r>
              <a:rPr lang="en-US" dirty="0">
                <a:solidFill>
                  <a:srgbClr val="CC9900"/>
                </a:solidFill>
              </a:rPr>
              <a:t>Indication of “no income” (if applicable)</a:t>
            </a:r>
          </a:p>
          <a:p>
            <a:pPr lvl="1">
              <a:buClr>
                <a:srgbClr val="CC9900"/>
              </a:buClr>
            </a:pPr>
            <a:r>
              <a:rPr lang="en-US" dirty="0"/>
              <a:t>Signature of adult household member</a:t>
            </a:r>
          </a:p>
        </p:txBody>
      </p:sp>
      <p:sp>
        <p:nvSpPr>
          <p:cNvPr id="10" name="Text Placeholder 4">
            <a:extLst>
              <a:ext uri="{FF2B5EF4-FFF2-40B4-BE49-F238E27FC236}">
                <a16:creationId xmlns:a16="http://schemas.microsoft.com/office/drawing/2014/main" id="{731D1C77-3F5F-4CD2-9C60-D44B7995F1DD}"/>
              </a:ext>
            </a:extLst>
          </p:cNvPr>
          <p:cNvSpPr>
            <a:spLocks noGrp="1" noChangeArrowheads="1"/>
          </p:cNvSpPr>
          <p:nvPr>
            <p:ph type="body" sz="quarter" idx="3"/>
          </p:nvPr>
        </p:nvSpPr>
        <p:spPr bwMode="auto">
          <a:xfrm>
            <a:off x="5228455" y="1982218"/>
            <a:ext cx="429768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400" b="0" kern="1200">
                <a:solidFill>
                  <a:srgbClr val="404040"/>
                </a:solidFill>
                <a:latin typeface="+mn-lt"/>
                <a:ea typeface="+mn-ea"/>
                <a:cs typeface="+mn-cs"/>
              </a:defRPr>
            </a:lvl1pPr>
            <a:lvl2pPr marL="4572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000" b="1" kern="1200">
                <a:solidFill>
                  <a:srgbClr val="404040"/>
                </a:solidFill>
                <a:latin typeface="+mn-lt"/>
                <a:ea typeface="+mn-ea"/>
                <a:cs typeface="+mn-cs"/>
              </a:defRPr>
            </a:lvl2pPr>
            <a:lvl3pPr marL="9144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b="1" kern="1200">
                <a:solidFill>
                  <a:srgbClr val="404040"/>
                </a:solidFill>
                <a:latin typeface="+mn-lt"/>
                <a:ea typeface="+mn-ea"/>
                <a:cs typeface="+mn-cs"/>
              </a:defRPr>
            </a:lvl3pPr>
            <a:lvl4pPr marL="13716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4pPr>
            <a:lvl5pPr marL="18288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eaLnBrk="1" hangingPunct="1"/>
            <a:r>
              <a:rPr lang="en-US" altLang="en-US" sz="2000" dirty="0">
                <a:solidFill>
                  <a:schemeClr val="accent3"/>
                </a:solidFill>
              </a:rPr>
              <a:t>Required information for processing with Case Numbers </a:t>
            </a:r>
          </a:p>
        </p:txBody>
      </p:sp>
      <p:sp>
        <p:nvSpPr>
          <p:cNvPr id="12" name="Content Placeholder 5">
            <a:extLst>
              <a:ext uri="{FF2B5EF4-FFF2-40B4-BE49-F238E27FC236}">
                <a16:creationId xmlns:a16="http://schemas.microsoft.com/office/drawing/2014/main" id="{F9895C06-2BDA-4481-8114-2BB79375D298}"/>
              </a:ext>
            </a:extLst>
          </p:cNvPr>
          <p:cNvSpPr>
            <a:spLocks noGrp="1" noChangeArrowheads="1"/>
          </p:cNvSpPr>
          <p:nvPr>
            <p:ph sz="half" idx="2"/>
          </p:nvPr>
        </p:nvSpPr>
        <p:spPr bwMode="auto">
          <a:xfrm>
            <a:off x="5228455" y="2798967"/>
            <a:ext cx="4297680" cy="380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Clr>
                <a:srgbClr val="CC9900"/>
              </a:buClr>
            </a:pPr>
            <a:r>
              <a:rPr lang="en-US" dirty="0"/>
              <a:t>Names of all household members</a:t>
            </a:r>
          </a:p>
          <a:p>
            <a:pPr lvl="1">
              <a:buClr>
                <a:srgbClr val="CC9900"/>
              </a:buClr>
            </a:pPr>
            <a:r>
              <a:rPr lang="en-US" dirty="0"/>
              <a:t>Schools attended by children &amp; grade level</a:t>
            </a:r>
          </a:p>
          <a:p>
            <a:pPr lvl="1">
              <a:buClr>
                <a:srgbClr val="CC9900"/>
              </a:buClr>
            </a:pPr>
            <a:r>
              <a:rPr lang="en-US" dirty="0">
                <a:solidFill>
                  <a:srgbClr val="CC9900"/>
                </a:solidFill>
              </a:rPr>
              <a:t>Name of household member who receives SNAP or KTAP and their case number</a:t>
            </a:r>
          </a:p>
          <a:p>
            <a:pPr lvl="1">
              <a:buClr>
                <a:srgbClr val="CC9900"/>
              </a:buClr>
            </a:pPr>
            <a:r>
              <a:rPr lang="en-US" dirty="0"/>
              <a:t>Signature of adult household member</a:t>
            </a:r>
          </a:p>
        </p:txBody>
      </p:sp>
      <p:cxnSp>
        <p:nvCxnSpPr>
          <p:cNvPr id="13" name="Straight Connector 12" descr="&quot; &quot;">
            <a:extLst>
              <a:ext uri="{FF2B5EF4-FFF2-40B4-BE49-F238E27FC236}">
                <a16:creationId xmlns:a16="http://schemas.microsoft.com/office/drawing/2014/main" id="{3E3AB556-9C7F-4942-A5F5-265E456610BB}"/>
              </a:ext>
              <a:ext uri="{C183D7F6-B498-43B3-948B-1728B52AA6E4}">
                <adec:decorative xmlns:adec="http://schemas.microsoft.com/office/drawing/2017/decorative" val="1"/>
              </a:ext>
            </a:extLst>
          </p:cNvPr>
          <p:cNvCxnSpPr/>
          <p:nvPr/>
        </p:nvCxnSpPr>
        <p:spPr>
          <a:xfrm>
            <a:off x="4879312" y="1718812"/>
            <a:ext cx="0" cy="335280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82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Eligible without Case Numbers</a:t>
            </a:r>
          </a:p>
        </p:txBody>
      </p:sp>
      <p:sp>
        <p:nvSpPr>
          <p:cNvPr id="3" name="Text Placeholder 2"/>
          <p:cNvSpPr>
            <a:spLocks noGrp="1"/>
          </p:cNvSpPr>
          <p:nvPr>
            <p:ph type="body" sz="quarter" idx="13"/>
          </p:nvPr>
        </p:nvSpPr>
        <p:spPr/>
        <p:txBody>
          <a:bodyPr>
            <a:normAutofit fontScale="85000" lnSpcReduction="20000"/>
          </a:bodyPr>
          <a:lstStyle/>
          <a:p>
            <a:pPr>
              <a:buClr>
                <a:srgbClr val="CC9900"/>
              </a:buClr>
            </a:pPr>
            <a:r>
              <a:rPr lang="en-US" dirty="0"/>
              <a:t>Homeless</a:t>
            </a:r>
          </a:p>
          <a:p>
            <a:pPr>
              <a:buClr>
                <a:srgbClr val="CC9900"/>
              </a:buClr>
            </a:pPr>
            <a:r>
              <a:rPr lang="en-US" dirty="0"/>
              <a:t>Runaway</a:t>
            </a:r>
          </a:p>
          <a:p>
            <a:pPr>
              <a:buClr>
                <a:srgbClr val="CC9900"/>
              </a:buClr>
            </a:pPr>
            <a:r>
              <a:rPr lang="en-US" dirty="0"/>
              <a:t>Migrant</a:t>
            </a:r>
          </a:p>
          <a:p>
            <a:pPr>
              <a:buClr>
                <a:srgbClr val="CC9900"/>
              </a:buClr>
            </a:pPr>
            <a:r>
              <a:rPr lang="en-US" dirty="0"/>
              <a:t>Foster Child</a:t>
            </a:r>
          </a:p>
          <a:p>
            <a:pPr marL="0" indent="0">
              <a:buClr>
                <a:srgbClr val="CC9900"/>
              </a:buClr>
              <a:buNone/>
            </a:pPr>
            <a:endParaRPr lang="en-US" dirty="0"/>
          </a:p>
          <a:p>
            <a:pPr marL="0" indent="0">
              <a:buNone/>
            </a:pPr>
            <a:r>
              <a:rPr lang="en-US" i="1" dirty="0"/>
              <a:t>An SES of free under these programs </a:t>
            </a:r>
            <a:r>
              <a:rPr lang="en-US" b="1" i="1" u="sng" dirty="0">
                <a:solidFill>
                  <a:srgbClr val="CC9900"/>
                </a:solidFill>
              </a:rPr>
              <a:t>does not </a:t>
            </a:r>
            <a:r>
              <a:rPr lang="en-US" i="1" dirty="0"/>
              <a:t>extend to other children in the household</a:t>
            </a:r>
          </a:p>
          <a:p>
            <a:pPr marL="0" indent="0">
              <a:buNone/>
            </a:pPr>
            <a:endParaRPr lang="en-US" i="1" dirty="0"/>
          </a:p>
          <a:p>
            <a:pPr marL="0" indent="0">
              <a:buNone/>
            </a:pPr>
            <a:r>
              <a:rPr lang="en-US" altLang="en-US" dirty="0"/>
              <a:t>State published ad hoc available to identify homeless students without a free meal status</a:t>
            </a:r>
          </a:p>
          <a:p>
            <a:pPr marL="0" indent="0">
              <a:buNone/>
            </a:pPr>
            <a:endParaRPr lang="en-US" i="1" dirty="0"/>
          </a:p>
        </p:txBody>
      </p:sp>
      <p:sp>
        <p:nvSpPr>
          <p:cNvPr id="4" name="Slide Number Placeholder 3"/>
          <p:cNvSpPr>
            <a:spLocks noGrp="1"/>
          </p:cNvSpPr>
          <p:nvPr>
            <p:ph type="sldNum" sz="quarter" idx="12"/>
          </p:nvPr>
        </p:nvSpPr>
        <p:spPr/>
        <p:txBody>
          <a:bodyPr/>
          <a:lstStyle/>
          <a:p>
            <a:fld id="{91BD7323-49BF-4C97-8773-5EC64C492009}" type="slidenum">
              <a:rPr lang="en-US" smtClean="0"/>
              <a:t>49</a:t>
            </a:fld>
            <a:endParaRPr lang="en-US"/>
          </a:p>
        </p:txBody>
      </p:sp>
    </p:spTree>
    <p:extLst>
      <p:ext uri="{BB962C8B-B14F-4D97-AF65-F5344CB8AC3E}">
        <p14:creationId xmlns:p14="http://schemas.microsoft.com/office/powerpoint/2010/main" val="390514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Funding Purposes</a:t>
            </a:r>
          </a:p>
        </p:txBody>
      </p:sp>
      <p:sp>
        <p:nvSpPr>
          <p:cNvPr id="3" name="Text Placeholder 2"/>
          <p:cNvSpPr>
            <a:spLocks noGrp="1"/>
          </p:cNvSpPr>
          <p:nvPr>
            <p:ph type="body" sz="quarter" idx="13"/>
          </p:nvPr>
        </p:nvSpPr>
        <p:spPr/>
        <p:txBody>
          <a:bodyPr>
            <a:normAutofit fontScale="85000" lnSpcReduction="20000"/>
          </a:bodyPr>
          <a:lstStyle/>
          <a:p>
            <a:pPr>
              <a:buClr>
                <a:srgbClr val="CC9900"/>
              </a:buClr>
            </a:pPr>
            <a:r>
              <a:rPr lang="en-US" sz="2800" dirty="0"/>
              <a:t>Seek At Risk- funding is based on the average daily membership (ADM) of students in the district who are approved for </a:t>
            </a:r>
            <a:r>
              <a:rPr lang="en-US" sz="2800" b="1" dirty="0"/>
              <a:t>free</a:t>
            </a:r>
            <a:r>
              <a:rPr lang="en-US" sz="2800" dirty="0"/>
              <a:t> meals under the National School Lunch Program. The ADM is multiplied by 15% of the Guaranteed Base Per Pupil Funding amount to arrive at the additional funding for this add on.</a:t>
            </a:r>
          </a:p>
          <a:p>
            <a:pPr>
              <a:buClr>
                <a:srgbClr val="CC9900"/>
              </a:buClr>
            </a:pPr>
            <a:endParaRPr lang="en-US" sz="2800" dirty="0"/>
          </a:p>
          <a:p>
            <a:pPr>
              <a:buClr>
                <a:srgbClr val="CC9900"/>
              </a:buClr>
            </a:pPr>
            <a:r>
              <a:rPr lang="en-US" sz="2800" dirty="0" err="1"/>
              <a:t>eRate</a:t>
            </a:r>
            <a:r>
              <a:rPr lang="en-US" sz="2800" dirty="0"/>
              <a:t> - provides discounts on telecommunications, Internet, and eligible internal connection technologies to elementary and secondary schools and public libraries. The data provided for </a:t>
            </a:r>
            <a:r>
              <a:rPr lang="en-US" sz="2800" dirty="0" err="1"/>
              <a:t>eRate</a:t>
            </a:r>
            <a:r>
              <a:rPr lang="en-US" sz="2800" dirty="0"/>
              <a:t> funding looks at every day in October and choses the date with the highest Free Reduced Lunch (FRL) count in that month. </a:t>
            </a:r>
          </a:p>
          <a:p>
            <a:pPr marL="0" indent="0">
              <a:buClr>
                <a:srgbClr val="CC9900"/>
              </a:buClr>
              <a:buNone/>
            </a:pPr>
            <a:endParaRPr lang="en-US" sz="2800" dirty="0"/>
          </a:p>
          <a:p>
            <a:pPr>
              <a:buClr>
                <a:srgbClr val="CC9900"/>
              </a:buClr>
            </a:pPr>
            <a:r>
              <a:rPr lang="en-US" sz="2800" dirty="0"/>
              <a:t>FRYSC – Districts no longer provide FRL counts to CHFS for FRYSC funding. The data is provided by KDE as of December 1. </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3638357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67582"/>
          </a:xfrm>
        </p:spPr>
        <p:txBody>
          <a:bodyPr>
            <a:noAutofit/>
          </a:bodyPr>
          <a:lstStyle/>
          <a:p>
            <a:r>
              <a:rPr lang="en-US" dirty="0"/>
              <a:t>Homeless/Migrant/Runaway</a:t>
            </a:r>
          </a:p>
        </p:txBody>
      </p:sp>
      <p:sp>
        <p:nvSpPr>
          <p:cNvPr id="3" name="Text Placeholder 2"/>
          <p:cNvSpPr>
            <a:spLocks noGrp="1"/>
          </p:cNvSpPr>
          <p:nvPr>
            <p:ph type="body" sz="quarter" idx="13"/>
          </p:nvPr>
        </p:nvSpPr>
        <p:spPr>
          <a:xfrm>
            <a:off x="555786" y="1408386"/>
            <a:ext cx="9188715" cy="5266389"/>
          </a:xfrm>
        </p:spPr>
        <p:txBody>
          <a:bodyPr>
            <a:normAutofit lnSpcReduction="10000"/>
          </a:bodyPr>
          <a:lstStyle/>
          <a:p>
            <a:pPr marL="0" indent="0">
              <a:buClr>
                <a:srgbClr val="CC9900"/>
              </a:buClr>
              <a:buNone/>
            </a:pPr>
            <a:r>
              <a:rPr lang="en-US" sz="3900" dirty="0">
                <a:solidFill>
                  <a:srgbClr val="0070C0"/>
                </a:solidFill>
              </a:rPr>
              <a:t>Required Information</a:t>
            </a:r>
          </a:p>
          <a:p>
            <a:pPr>
              <a:buClr>
                <a:srgbClr val="CC9900"/>
              </a:buClr>
            </a:pPr>
            <a:r>
              <a:rPr lang="en-US" sz="3000" dirty="0"/>
              <a:t>Names of all household members</a:t>
            </a:r>
          </a:p>
          <a:p>
            <a:pPr>
              <a:buClr>
                <a:srgbClr val="CC9900"/>
              </a:buClr>
            </a:pPr>
            <a:r>
              <a:rPr lang="en-US" sz="3000" dirty="0"/>
              <a:t>Schools attended by children &amp; grade levels</a:t>
            </a:r>
          </a:p>
          <a:p>
            <a:pPr>
              <a:buClr>
                <a:srgbClr val="CC9900"/>
              </a:buClr>
            </a:pPr>
            <a:r>
              <a:rPr lang="en-US" sz="3000" dirty="0"/>
              <a:t>Homeless, Migrant, or Runaway box checked</a:t>
            </a:r>
          </a:p>
          <a:p>
            <a:pPr>
              <a:buClr>
                <a:srgbClr val="CC9900"/>
              </a:buClr>
            </a:pPr>
            <a:r>
              <a:rPr lang="en-US" sz="3000" dirty="0"/>
              <a:t>Signature of adult household member</a:t>
            </a:r>
          </a:p>
          <a:p>
            <a:pPr>
              <a:buClr>
                <a:srgbClr val="CC9900"/>
              </a:buClr>
            </a:pPr>
            <a:endParaRPr lang="en-US" sz="2600" dirty="0"/>
          </a:p>
          <a:p>
            <a:pPr marL="0" indent="0">
              <a:buClr>
                <a:srgbClr val="CC9900"/>
              </a:buClr>
              <a:buNone/>
            </a:pPr>
            <a:r>
              <a:rPr lang="en-US" sz="2600" dirty="0">
                <a:solidFill>
                  <a:srgbClr val="CC9900"/>
                </a:solidFill>
              </a:rPr>
              <a:t>Note:  Do not process this as a HIF</a:t>
            </a:r>
          </a:p>
          <a:p>
            <a:pPr marL="0" indent="0">
              <a:buNone/>
            </a:pPr>
            <a:r>
              <a:rPr lang="en-US" sz="2800" i="1" dirty="0"/>
              <a:t>Once the child’s status is confirmed with the signed and dated list from the district homeless/migrant/runaway coordinator, the child becomes DC (directly certified)</a:t>
            </a:r>
          </a:p>
        </p:txBody>
      </p:sp>
      <p:sp>
        <p:nvSpPr>
          <p:cNvPr id="4" name="Slide Number Placeholder 3"/>
          <p:cNvSpPr>
            <a:spLocks noGrp="1"/>
          </p:cNvSpPr>
          <p:nvPr>
            <p:ph type="sldNum" sz="quarter" idx="12"/>
          </p:nvPr>
        </p:nvSpPr>
        <p:spPr/>
        <p:txBody>
          <a:bodyPr/>
          <a:lstStyle/>
          <a:p>
            <a:fld id="{91BD7323-49BF-4C97-8773-5EC64C492009}" type="slidenum">
              <a:rPr lang="en-US" smtClean="0"/>
              <a:t>50</a:t>
            </a:fld>
            <a:endParaRPr lang="en-US"/>
          </a:p>
        </p:txBody>
      </p:sp>
    </p:spTree>
    <p:extLst>
      <p:ext uri="{BB962C8B-B14F-4D97-AF65-F5344CB8AC3E}">
        <p14:creationId xmlns:p14="http://schemas.microsoft.com/office/powerpoint/2010/main" val="2939589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Manually Entering a Student as DC</a:t>
            </a:r>
          </a:p>
        </p:txBody>
      </p:sp>
      <p:sp>
        <p:nvSpPr>
          <p:cNvPr id="3" name="Text Placeholder 2"/>
          <p:cNvSpPr>
            <a:spLocks noGrp="1"/>
          </p:cNvSpPr>
          <p:nvPr>
            <p:ph type="body" sz="quarter" idx="13"/>
          </p:nvPr>
        </p:nvSpPr>
        <p:spPr>
          <a:xfrm>
            <a:off x="555786" y="1268484"/>
            <a:ext cx="9188715" cy="4901324"/>
          </a:xfrm>
        </p:spPr>
        <p:txBody>
          <a:bodyPr>
            <a:normAutofit/>
          </a:bodyPr>
          <a:lstStyle/>
          <a:p>
            <a:pPr marL="0" indent="0">
              <a:buClr>
                <a:srgbClr val="CC9900"/>
              </a:buClr>
              <a:buNone/>
            </a:pPr>
            <a:r>
              <a:rPr lang="en-US" sz="3200" spc="-10" dirty="0">
                <a:solidFill>
                  <a:schemeClr val="accent3"/>
                </a:solidFill>
                <a:cs typeface="Trebuchet MS"/>
              </a:rPr>
              <a:t>PATH: FRAM&gt;Eligibility</a:t>
            </a:r>
            <a:r>
              <a:rPr lang="en-US" sz="3200" dirty="0">
                <a:solidFill>
                  <a:schemeClr val="accent3"/>
                </a:solidFill>
              </a:rPr>
              <a:t> </a:t>
            </a:r>
          </a:p>
          <a:p>
            <a:pPr>
              <a:buClr>
                <a:srgbClr val="CC9900"/>
              </a:buClr>
            </a:pPr>
            <a:r>
              <a:rPr lang="en-US" sz="3200" dirty="0"/>
              <a:t>Locate the student</a:t>
            </a:r>
          </a:p>
          <a:p>
            <a:pPr>
              <a:buClr>
                <a:srgbClr val="CC9900"/>
              </a:buClr>
            </a:pPr>
            <a:r>
              <a:rPr lang="en-US" sz="3200" dirty="0"/>
              <a:t>Mark the student as Direct</a:t>
            </a:r>
          </a:p>
          <a:p>
            <a:pPr>
              <a:buClr>
                <a:srgbClr val="CC9900"/>
              </a:buClr>
            </a:pPr>
            <a:r>
              <a:rPr lang="en-US" sz="3200" dirty="0"/>
              <a:t>Mark the Certified Type</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51</a:t>
            </a:fld>
            <a:endParaRPr lang="en-US">
              <a:solidFill>
                <a:prstClr val="white"/>
              </a:solidFill>
            </a:endParaRPr>
          </a:p>
        </p:txBody>
      </p:sp>
      <p:pic>
        <p:nvPicPr>
          <p:cNvPr id="6" name="Picture 5" descr="Screenshot to show how to manually mark a student as DC"/>
          <p:cNvPicPr>
            <a:picLocks noChangeAspect="1"/>
          </p:cNvPicPr>
          <p:nvPr/>
        </p:nvPicPr>
        <p:blipFill>
          <a:blip r:embed="rId3"/>
          <a:stretch>
            <a:fillRect/>
          </a:stretch>
        </p:blipFill>
        <p:spPr>
          <a:xfrm>
            <a:off x="941540" y="3679049"/>
            <a:ext cx="7973860" cy="1539780"/>
          </a:xfrm>
          <a:prstGeom prst="rect">
            <a:avLst/>
          </a:prstGeom>
        </p:spPr>
      </p:pic>
      <p:sp>
        <p:nvSpPr>
          <p:cNvPr id="9" name="Right Arrow 8" descr="arrow pointing to the left"/>
          <p:cNvSpPr/>
          <p:nvPr/>
        </p:nvSpPr>
        <p:spPr>
          <a:xfrm flipH="1">
            <a:off x="6146944" y="4631819"/>
            <a:ext cx="260803" cy="1089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shot of the Certified types"/>
          <p:cNvPicPr>
            <a:picLocks noChangeAspect="1"/>
          </p:cNvPicPr>
          <p:nvPr/>
        </p:nvPicPr>
        <p:blipFill>
          <a:blip r:embed="rId4"/>
          <a:stretch>
            <a:fillRect/>
          </a:stretch>
        </p:blipFill>
        <p:spPr>
          <a:xfrm>
            <a:off x="6600624" y="4508377"/>
            <a:ext cx="1318080" cy="2312228"/>
          </a:xfrm>
          <a:prstGeom prst="rect">
            <a:avLst/>
          </a:prstGeom>
        </p:spPr>
      </p:pic>
      <p:sp>
        <p:nvSpPr>
          <p:cNvPr id="10" name="Right Arrow 9" descr="arrow pointing to the left"/>
          <p:cNvSpPr/>
          <p:nvPr/>
        </p:nvSpPr>
        <p:spPr>
          <a:xfrm flipH="1">
            <a:off x="7129262" y="5283219"/>
            <a:ext cx="260803" cy="1089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58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298" y="2492828"/>
            <a:ext cx="8596668" cy="1320800"/>
          </a:xfrm>
        </p:spPr>
        <p:txBody>
          <a:bodyPr>
            <a:normAutofit fontScale="90000"/>
          </a:bodyPr>
          <a:lstStyle/>
          <a:p>
            <a:r>
              <a:rPr lang="en-US" spc="-10" dirty="0">
                <a:solidFill>
                  <a:srgbClr val="44528E"/>
                </a:solidFill>
                <a:latin typeface="Franklin Gothic Medium" panose="020B0603020102020204" pitchFamily="34" charset="0"/>
                <a:cs typeface="Trebuchet MS"/>
              </a:rPr>
              <a:t>Missing HIF</a:t>
            </a:r>
            <a:r>
              <a:rPr lang="en-US" spc="-155" dirty="0">
                <a:solidFill>
                  <a:srgbClr val="44528E"/>
                </a:solidFill>
                <a:latin typeface="Franklin Gothic Medium" panose="020B0603020102020204" pitchFamily="34" charset="0"/>
                <a:cs typeface="Trebuchet MS"/>
              </a:rPr>
              <a:t> </a:t>
            </a:r>
            <a:r>
              <a:rPr lang="en-US" spc="-5" dirty="0">
                <a:solidFill>
                  <a:srgbClr val="44528E"/>
                </a:solidFill>
                <a:latin typeface="Franklin Gothic Medium" panose="020B0603020102020204" pitchFamily="34" charset="0"/>
                <a:cs typeface="Trebuchet MS"/>
              </a:rPr>
              <a:t>Forms</a:t>
            </a:r>
            <a:br>
              <a:rPr lang="en-US" dirty="0">
                <a:solidFill>
                  <a:srgbClr val="44528E"/>
                </a:solidFill>
                <a:latin typeface="Franklin Gothic Medium" panose="020B0603020102020204" pitchFamily="34" charset="0"/>
                <a:cs typeface="Trebuchet MS"/>
              </a:rPr>
            </a:br>
            <a:endParaRPr lang="en-US" dirty="0">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91BD7323-49BF-4C97-8773-5EC64C492009}" type="slidenum">
              <a:rPr lang="en-US" smtClean="0">
                <a:solidFill>
                  <a:prstClr val="white"/>
                </a:solidFill>
              </a:rPr>
              <a:pPr/>
              <a:t>52</a:t>
            </a:fld>
            <a:endParaRPr lang="en-US" dirty="0">
              <a:solidFill>
                <a:prstClr val="white"/>
              </a:solidFill>
            </a:endParaRPr>
          </a:p>
        </p:txBody>
      </p:sp>
    </p:spTree>
    <p:extLst>
      <p:ext uri="{BB962C8B-B14F-4D97-AF65-F5344CB8AC3E}">
        <p14:creationId xmlns:p14="http://schemas.microsoft.com/office/powerpoint/2010/main" val="3900621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descr="Locating Missing Forms: FRAM Eligibility Report Option" title="Locating Missing Forms: FRAM Eligibility Report Option"/>
          <p:cNvSpPr txBox="1">
            <a:spLocks noGrp="1"/>
          </p:cNvSpPr>
          <p:nvPr>
            <p:ph type="title"/>
          </p:nvPr>
        </p:nvSpPr>
        <p:spPr>
          <a:xfrm>
            <a:off x="555786" y="257025"/>
            <a:ext cx="8596668" cy="689932"/>
          </a:xfrm>
          <a:prstGeom prst="rect">
            <a:avLst/>
          </a:prstGeom>
        </p:spPr>
        <p:txBody>
          <a:bodyPr vert="horz" wrap="square" lIns="0" tIns="12700" rIns="0" bIns="0" rtlCol="0">
            <a:spAutoFit/>
          </a:bodyPr>
          <a:lstStyle/>
          <a:p>
            <a:pPr marL="12700" marR="5080">
              <a:lnSpc>
                <a:spcPct val="100000"/>
              </a:lnSpc>
              <a:spcBef>
                <a:spcPts val="100"/>
              </a:spcBef>
            </a:pPr>
            <a:r>
              <a:rPr spc="-5" dirty="0"/>
              <a:t>Locating Missing </a:t>
            </a:r>
            <a:r>
              <a:rPr dirty="0"/>
              <a:t>Forms</a:t>
            </a:r>
          </a:p>
        </p:txBody>
      </p:sp>
      <p:sp>
        <p:nvSpPr>
          <p:cNvPr id="5" name="object 5"/>
          <p:cNvSpPr txBox="1"/>
          <p:nvPr/>
        </p:nvSpPr>
        <p:spPr>
          <a:xfrm>
            <a:off x="555786" y="797535"/>
            <a:ext cx="8948318" cy="2576988"/>
          </a:xfrm>
          <a:prstGeom prst="rect">
            <a:avLst/>
          </a:prstGeom>
        </p:spPr>
        <p:txBody>
          <a:bodyPr vert="horz" wrap="square" lIns="0" tIns="154305" rIns="0" bIns="0" rtlCol="0">
            <a:spAutoFit/>
          </a:bodyPr>
          <a:lstStyle/>
          <a:p>
            <a:pPr marL="12700">
              <a:lnSpc>
                <a:spcPct val="100000"/>
              </a:lnSpc>
              <a:spcBef>
                <a:spcPts val="1215"/>
              </a:spcBef>
              <a:tabLst>
                <a:tab pos="354965" algn="l"/>
              </a:tabLst>
            </a:pPr>
            <a:r>
              <a:rPr sz="2800" spc="-130" dirty="0">
                <a:solidFill>
                  <a:schemeClr val="accent3"/>
                </a:solidFill>
                <a:latin typeface="Franklin Gothic Medium" panose="020B0603020102020204" pitchFamily="34" charset="0"/>
                <a:cs typeface="Trebuchet MS"/>
              </a:rPr>
              <a:t>To </a:t>
            </a:r>
            <a:r>
              <a:rPr sz="2800" dirty="0">
                <a:solidFill>
                  <a:schemeClr val="accent3"/>
                </a:solidFill>
                <a:latin typeface="Franklin Gothic Medium" panose="020B0603020102020204" pitchFamily="34" charset="0"/>
                <a:cs typeface="Trebuchet MS"/>
              </a:rPr>
              <a:t>locate students </a:t>
            </a:r>
            <a:r>
              <a:rPr sz="2800" spc="-5" dirty="0">
                <a:solidFill>
                  <a:schemeClr val="accent3"/>
                </a:solidFill>
                <a:latin typeface="Franklin Gothic Medium" panose="020B0603020102020204" pitchFamily="34" charset="0"/>
                <a:cs typeface="Trebuchet MS"/>
              </a:rPr>
              <a:t>in Excel perform the </a:t>
            </a:r>
            <a:r>
              <a:rPr sz="2800" dirty="0">
                <a:solidFill>
                  <a:schemeClr val="accent3"/>
                </a:solidFill>
                <a:latin typeface="Franklin Gothic Medium" panose="020B0603020102020204" pitchFamily="34" charset="0"/>
                <a:cs typeface="Trebuchet MS"/>
              </a:rPr>
              <a:t>following</a:t>
            </a:r>
            <a:r>
              <a:rPr sz="2800" spc="-40" dirty="0">
                <a:solidFill>
                  <a:schemeClr val="accent3"/>
                </a:solidFill>
                <a:latin typeface="Franklin Gothic Medium" panose="020B0603020102020204" pitchFamily="34" charset="0"/>
                <a:cs typeface="Trebuchet MS"/>
              </a:rPr>
              <a:t> </a:t>
            </a:r>
            <a:r>
              <a:rPr sz="2800" dirty="0">
                <a:solidFill>
                  <a:schemeClr val="accent3"/>
                </a:solidFill>
                <a:latin typeface="Franklin Gothic Medium" panose="020B0603020102020204" pitchFamily="34" charset="0"/>
                <a:cs typeface="Trebuchet MS"/>
              </a:rPr>
              <a:t>steps:</a:t>
            </a:r>
          </a:p>
          <a:p>
            <a:pPr marL="469900">
              <a:lnSpc>
                <a:spcPct val="100000"/>
              </a:lnSpc>
              <a:spcBef>
                <a:spcPts val="1005"/>
              </a:spcBef>
            </a:pPr>
            <a:r>
              <a:rPr lang="en-US" sz="2400" spc="-5" dirty="0">
                <a:solidFill>
                  <a:srgbClr val="CC9900"/>
                </a:solidFill>
                <a:latin typeface="Franklin Gothic Medium" panose="020B0603020102020204" pitchFamily="34" charset="0"/>
                <a:cs typeface="Trebuchet MS"/>
              </a:rPr>
              <a:t>Path: </a:t>
            </a:r>
            <a:r>
              <a:rPr sz="2400" spc="-10" dirty="0">
                <a:solidFill>
                  <a:srgbClr val="CC9900"/>
                </a:solidFill>
                <a:latin typeface="Franklin Gothic Medium" panose="020B0603020102020204" pitchFamily="34" charset="0"/>
                <a:cs typeface="Trebuchet MS"/>
              </a:rPr>
              <a:t>FRAM&gt;Reports&gt;Eligibility</a:t>
            </a:r>
            <a:endParaRPr sz="2400" dirty="0">
              <a:solidFill>
                <a:srgbClr val="CC9900"/>
              </a:solidFill>
              <a:latin typeface="Franklin Gothic Medium" panose="020B0603020102020204" pitchFamily="34" charset="0"/>
              <a:cs typeface="Trebuchet MS"/>
            </a:endParaRPr>
          </a:p>
          <a:p>
            <a:pPr marL="926465" marR="5080" indent="-457200">
              <a:lnSpc>
                <a:spcPct val="100000"/>
              </a:lnSpc>
              <a:spcBef>
                <a:spcPts val="1000"/>
              </a:spcBef>
              <a:buClr>
                <a:schemeClr val="accent3"/>
              </a:buClr>
              <a:buFont typeface="+mj-lt"/>
              <a:buAutoNum type="arabicPeriod"/>
            </a:pPr>
            <a:r>
              <a:rPr lang="en-US" sz="2400" spc="-5" dirty="0">
                <a:solidFill>
                  <a:srgbClr val="404040"/>
                </a:solidFill>
                <a:latin typeface="Franklin Gothic Medium" panose="020B0603020102020204" pitchFamily="34" charset="0"/>
                <a:cs typeface="Trebuchet MS"/>
              </a:rPr>
              <a:t>Select</a:t>
            </a:r>
            <a:r>
              <a:rPr sz="2400" spc="-5" dirty="0">
                <a:solidFill>
                  <a:srgbClr val="404040"/>
                </a:solidFill>
                <a:latin typeface="Franklin Gothic Medium" panose="020B0603020102020204" pitchFamily="34" charset="0"/>
                <a:cs typeface="Trebuchet MS"/>
              </a:rPr>
              <a:t> the settings for the current year</a:t>
            </a:r>
            <a:endParaRPr sz="2400" dirty="0">
              <a:latin typeface="Franklin Gothic Medium" panose="020B0603020102020204" pitchFamily="34" charset="0"/>
              <a:cs typeface="Trebuchet MS"/>
            </a:endParaRPr>
          </a:p>
          <a:p>
            <a:pPr marL="927100" indent="-457200">
              <a:lnSpc>
                <a:spcPct val="100000"/>
              </a:lnSpc>
              <a:spcBef>
                <a:spcPts val="1005"/>
              </a:spcBef>
              <a:buClr>
                <a:schemeClr val="accent3"/>
              </a:buClr>
              <a:buFont typeface="+mj-lt"/>
              <a:buAutoNum type="arabicPeriod"/>
            </a:pPr>
            <a:r>
              <a:rPr sz="2400" spc="-5" dirty="0">
                <a:solidFill>
                  <a:srgbClr val="404040"/>
                </a:solidFill>
                <a:latin typeface="Franklin Gothic Medium" panose="020B0603020102020204" pitchFamily="34" charset="0"/>
                <a:cs typeface="Trebuchet MS"/>
              </a:rPr>
              <a:t>Choose </a:t>
            </a:r>
            <a:r>
              <a:rPr lang="en-US" sz="2400" spc="-5" dirty="0">
                <a:solidFill>
                  <a:srgbClr val="404040"/>
                </a:solidFill>
                <a:latin typeface="Franklin Gothic Medium" panose="020B0603020102020204" pitchFamily="34" charset="0"/>
                <a:cs typeface="Trebuchet MS"/>
              </a:rPr>
              <a:t>to export as </a:t>
            </a:r>
            <a:r>
              <a:rPr sz="2400" spc="-5" dirty="0">
                <a:solidFill>
                  <a:srgbClr val="404040"/>
                </a:solidFill>
                <a:latin typeface="Franklin Gothic Medium" panose="020B0603020102020204" pitchFamily="34" charset="0"/>
                <a:cs typeface="Trebuchet MS"/>
              </a:rPr>
              <a:t>‘CSV’</a:t>
            </a:r>
            <a:endParaRPr lang="en-US" sz="2400" spc="-5" dirty="0">
              <a:solidFill>
                <a:srgbClr val="404040"/>
              </a:solidFill>
              <a:latin typeface="Franklin Gothic Medium" panose="020B0603020102020204" pitchFamily="34" charset="0"/>
              <a:cs typeface="Trebuchet MS"/>
            </a:endParaRPr>
          </a:p>
          <a:p>
            <a:pPr marL="927100" indent="-457200">
              <a:lnSpc>
                <a:spcPct val="100000"/>
              </a:lnSpc>
              <a:spcBef>
                <a:spcPts val="1005"/>
              </a:spcBef>
              <a:buClr>
                <a:schemeClr val="accent3"/>
              </a:buClr>
              <a:buFont typeface="+mj-lt"/>
              <a:buAutoNum type="arabicPeriod"/>
            </a:pPr>
            <a:r>
              <a:rPr lang="en-US" sz="2400" spc="-5" dirty="0">
                <a:solidFill>
                  <a:srgbClr val="404040"/>
                </a:solidFill>
                <a:latin typeface="Franklin Gothic Medium" panose="020B0603020102020204" pitchFamily="34" charset="0"/>
                <a:cs typeface="Trebuchet MS"/>
              </a:rPr>
              <a:t>C</a:t>
            </a:r>
            <a:r>
              <a:rPr sz="2400" spc="-5" dirty="0">
                <a:solidFill>
                  <a:srgbClr val="404040"/>
                </a:solidFill>
                <a:latin typeface="Franklin Gothic Medium" panose="020B0603020102020204" pitchFamily="34" charset="0"/>
                <a:cs typeface="Trebuchet MS"/>
              </a:rPr>
              <a:t>hoose the option under “Data” to filter the</a:t>
            </a:r>
            <a:r>
              <a:rPr sz="2400" spc="-70" dirty="0">
                <a:solidFill>
                  <a:srgbClr val="404040"/>
                </a:solidFill>
                <a:latin typeface="Franklin Gothic Medium" panose="020B0603020102020204" pitchFamily="34" charset="0"/>
                <a:cs typeface="Trebuchet MS"/>
              </a:rPr>
              <a:t> </a:t>
            </a:r>
            <a:r>
              <a:rPr sz="2400" spc="-5" dirty="0">
                <a:solidFill>
                  <a:srgbClr val="404040"/>
                </a:solidFill>
                <a:latin typeface="Franklin Gothic Medium" panose="020B0603020102020204" pitchFamily="34" charset="0"/>
                <a:cs typeface="Trebuchet MS"/>
              </a:rPr>
              <a:t>report</a:t>
            </a:r>
            <a:endParaRPr sz="2400" dirty="0">
              <a:latin typeface="Franklin Gothic Medium" panose="020B0603020102020204" pitchFamily="34" charset="0"/>
              <a:cs typeface="Trebuchet MS"/>
            </a:endParaRPr>
          </a:p>
        </p:txBody>
      </p:sp>
      <p:sp>
        <p:nvSpPr>
          <p:cNvPr id="6" name="object 6"/>
          <p:cNvSpPr txBox="1"/>
          <p:nvPr/>
        </p:nvSpPr>
        <p:spPr>
          <a:xfrm>
            <a:off x="1144524" y="5152971"/>
            <a:ext cx="6544056"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CC9900"/>
                </a:solidFill>
                <a:latin typeface="Franklin Gothic Medium" panose="020B0603020102020204" pitchFamily="34" charset="0"/>
                <a:cs typeface="Trebuchet MS"/>
              </a:rPr>
              <a:t>Choose to filter where </a:t>
            </a:r>
            <a:r>
              <a:rPr sz="2400" b="1" spc="-10" dirty="0">
                <a:solidFill>
                  <a:srgbClr val="CC9900"/>
                </a:solidFill>
                <a:latin typeface="Franklin Gothic Medium" panose="020B0603020102020204" pitchFamily="34" charset="0"/>
                <a:cs typeface="Trebuchet MS"/>
              </a:rPr>
              <a:t>‘Source’ </a:t>
            </a:r>
            <a:r>
              <a:rPr sz="2400" b="1" spc="-5" dirty="0">
                <a:solidFill>
                  <a:srgbClr val="CC9900"/>
                </a:solidFill>
                <a:latin typeface="Franklin Gothic Medium" panose="020B0603020102020204" pitchFamily="34" charset="0"/>
                <a:cs typeface="Trebuchet MS"/>
              </a:rPr>
              <a:t>is</a:t>
            </a:r>
            <a:r>
              <a:rPr sz="2400" b="1" spc="-170" dirty="0">
                <a:solidFill>
                  <a:srgbClr val="CC9900"/>
                </a:solidFill>
                <a:latin typeface="Franklin Gothic Medium" panose="020B0603020102020204" pitchFamily="34" charset="0"/>
                <a:cs typeface="Trebuchet MS"/>
              </a:rPr>
              <a:t> </a:t>
            </a:r>
            <a:r>
              <a:rPr sz="2400" b="1" dirty="0">
                <a:solidFill>
                  <a:srgbClr val="CC9900"/>
                </a:solidFill>
                <a:latin typeface="Franklin Gothic Medium" panose="020B0603020102020204" pitchFamily="34" charset="0"/>
                <a:cs typeface="Trebuchet MS"/>
              </a:rPr>
              <a:t>blank</a:t>
            </a:r>
          </a:p>
        </p:txBody>
      </p:sp>
      <p:sp>
        <p:nvSpPr>
          <p:cNvPr id="9" name="object 9"/>
          <p:cNvSpPr txBox="1"/>
          <p:nvPr/>
        </p:nvSpPr>
        <p:spPr>
          <a:xfrm>
            <a:off x="8254390" y="1663478"/>
            <a:ext cx="136144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rebuchet MS"/>
                <a:cs typeface="Trebuchet MS"/>
              </a:rPr>
              <a:t>Intermediate</a:t>
            </a:r>
            <a:endParaRPr sz="1800" dirty="0">
              <a:latin typeface="Trebuchet MS"/>
              <a:cs typeface="Trebuchet MS"/>
            </a:endParaRPr>
          </a:p>
        </p:txBody>
      </p:sp>
      <p:sp>
        <p:nvSpPr>
          <p:cNvPr id="10" name="object 10" descr="Data Filter" title="Data Filter"/>
          <p:cNvSpPr/>
          <p:nvPr/>
        </p:nvSpPr>
        <p:spPr>
          <a:xfrm>
            <a:off x="3752126" y="3497215"/>
            <a:ext cx="2203988" cy="1613202"/>
          </a:xfrm>
          <a:prstGeom prst="rect">
            <a:avLst/>
          </a:prstGeom>
          <a:blipFill>
            <a:blip r:embed="rId3" cstate="print"/>
            <a:stretch>
              <a:fillRect/>
            </a:stretch>
          </a:blipFill>
        </p:spPr>
        <p:txBody>
          <a:bodyPr wrap="square" lIns="0" tIns="0" rIns="0" bIns="0" rtlCol="0"/>
          <a:lstStyle/>
          <a:p>
            <a:endParaRPr/>
          </a:p>
        </p:txBody>
      </p:sp>
      <p:sp>
        <p:nvSpPr>
          <p:cNvPr id="11" name="object 11" title="Eligibility Report Detail"/>
          <p:cNvSpPr/>
          <p:nvPr/>
        </p:nvSpPr>
        <p:spPr>
          <a:xfrm>
            <a:off x="1757917" y="5659689"/>
            <a:ext cx="6544056" cy="830580"/>
          </a:xfrm>
          <a:prstGeom prst="rect">
            <a:avLst/>
          </a:prstGeom>
          <a:blipFill>
            <a:blip r:embed="rId4" cstate="print"/>
            <a:stretch>
              <a:fillRect/>
            </a:stretch>
          </a:blipFill>
        </p:spPr>
        <p:txBody>
          <a:bodyPr wrap="square" lIns="0" tIns="0" rIns="0" bIns="0" rtlCol="0"/>
          <a:lstStyle/>
          <a:p>
            <a:endParaRPr/>
          </a:p>
        </p:txBody>
      </p:sp>
      <p:sp>
        <p:nvSpPr>
          <p:cNvPr id="3" name="Oval 2" descr="Outine to show where the source is located"/>
          <p:cNvSpPr/>
          <p:nvPr/>
        </p:nvSpPr>
        <p:spPr>
          <a:xfrm>
            <a:off x="5812220" y="5791199"/>
            <a:ext cx="1114097" cy="5675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73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862534" cy="1187727"/>
          </a:xfrm>
        </p:spPr>
        <p:txBody>
          <a:bodyPr>
            <a:normAutofit/>
          </a:bodyPr>
          <a:lstStyle/>
          <a:p>
            <a:r>
              <a:rPr lang="en-US" dirty="0"/>
              <a:t>Contact Household Missing a HIF</a:t>
            </a:r>
          </a:p>
        </p:txBody>
      </p:sp>
      <p:sp>
        <p:nvSpPr>
          <p:cNvPr id="3" name="Text Placeholder 2"/>
          <p:cNvSpPr>
            <a:spLocks noGrp="1"/>
          </p:cNvSpPr>
          <p:nvPr>
            <p:ph type="body" sz="quarter" idx="13"/>
          </p:nvPr>
        </p:nvSpPr>
        <p:spPr/>
        <p:txBody>
          <a:bodyPr/>
          <a:lstStyle/>
          <a:p>
            <a:pPr>
              <a:buClr>
                <a:srgbClr val="CC9900"/>
              </a:buClr>
            </a:pPr>
            <a:r>
              <a:rPr lang="en-US" dirty="0"/>
              <a:t>Send home reminder with another HIF</a:t>
            </a:r>
          </a:p>
          <a:p>
            <a:pPr>
              <a:buClr>
                <a:srgbClr val="CC9900"/>
              </a:buClr>
            </a:pPr>
            <a:r>
              <a:rPr lang="en-US" dirty="0"/>
              <a:t>Reach out to the household and explain the benefits of completing a HIF</a:t>
            </a:r>
          </a:p>
          <a:p>
            <a:pPr>
              <a:buClr>
                <a:srgbClr val="CC9900"/>
              </a:buClr>
            </a:pPr>
            <a:r>
              <a:rPr lang="en-US" dirty="0"/>
              <a:t>Encourage Students </a:t>
            </a:r>
          </a:p>
          <a:p>
            <a:pPr>
              <a:buClr>
                <a:srgbClr val="CC9900"/>
              </a:buClr>
            </a:pPr>
            <a:r>
              <a:rPr lang="en-US" dirty="0"/>
              <a:t>Ask for assistance from other school staff</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54</a:t>
            </a:fld>
            <a:endParaRPr lang="en-US" dirty="0">
              <a:solidFill>
                <a:prstClr val="white"/>
              </a:solidFill>
            </a:endParaRPr>
          </a:p>
        </p:txBody>
      </p:sp>
    </p:spTree>
    <p:extLst>
      <p:ext uri="{BB962C8B-B14F-4D97-AF65-F5344CB8AC3E}">
        <p14:creationId xmlns:p14="http://schemas.microsoft.com/office/powerpoint/2010/main" val="3380206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3382" y="0"/>
            <a:ext cx="8959887" cy="1367041"/>
          </a:xfrm>
          <a:prstGeom prst="rect">
            <a:avLst/>
          </a:prstGeom>
        </p:spPr>
        <p:txBody>
          <a:bodyPr vert="horz" wrap="square" lIns="0" tIns="12700" rIns="0" bIns="0" rtlCol="0">
            <a:spAutoFit/>
          </a:bodyPr>
          <a:lstStyle/>
          <a:p>
            <a:pPr marL="12700" marR="5080">
              <a:lnSpc>
                <a:spcPct val="100000"/>
              </a:lnSpc>
              <a:spcBef>
                <a:spcPts val="100"/>
              </a:spcBef>
            </a:pPr>
            <a:r>
              <a:rPr spc="-5" dirty="0"/>
              <a:t>Marking </a:t>
            </a:r>
            <a:r>
              <a:rPr dirty="0"/>
              <a:t>Students </a:t>
            </a:r>
            <a:r>
              <a:rPr spc="-5" dirty="0"/>
              <a:t>as </a:t>
            </a:r>
            <a:r>
              <a:rPr spc="-35" dirty="0"/>
              <a:t>“Paid”  </a:t>
            </a:r>
            <a:r>
              <a:rPr spc="-5" dirty="0"/>
              <a:t>and </a:t>
            </a:r>
            <a:r>
              <a:rPr spc="-10" dirty="0"/>
              <a:t>“Did </a:t>
            </a:r>
            <a:r>
              <a:rPr spc="-5" dirty="0"/>
              <a:t>Not </a:t>
            </a:r>
            <a:r>
              <a:rPr dirty="0"/>
              <a:t>Apply”</a:t>
            </a:r>
            <a:r>
              <a:rPr spc="-195" dirty="0"/>
              <a:t> </a:t>
            </a:r>
            <a:r>
              <a:rPr spc="-5" dirty="0"/>
              <a:t>manually</a:t>
            </a:r>
          </a:p>
        </p:txBody>
      </p:sp>
      <p:sp>
        <p:nvSpPr>
          <p:cNvPr id="5" name="object 5" descr="Dialogue box to mark as Paid and Did Not Apply" title="Dialogue box to mark as Paid and Did Not Apply"/>
          <p:cNvSpPr txBox="1"/>
          <p:nvPr/>
        </p:nvSpPr>
        <p:spPr>
          <a:xfrm>
            <a:off x="487062" y="1639614"/>
            <a:ext cx="8436222" cy="2880917"/>
          </a:xfrm>
          <a:prstGeom prst="rect">
            <a:avLst/>
          </a:prstGeom>
        </p:spPr>
        <p:txBody>
          <a:bodyPr vert="horz" wrap="square" lIns="0" tIns="13335" rIns="0" bIns="0" rtlCol="0">
            <a:spAutoFit/>
          </a:bodyPr>
          <a:lstStyle/>
          <a:p>
            <a:pPr marL="12700" marR="5080">
              <a:lnSpc>
                <a:spcPct val="100000"/>
              </a:lnSpc>
              <a:spcBef>
                <a:spcPts val="105"/>
              </a:spcBef>
              <a:buClr>
                <a:srgbClr val="CC9900"/>
              </a:buClr>
              <a:tabLst>
                <a:tab pos="354965" algn="l"/>
              </a:tabLst>
            </a:pPr>
            <a:r>
              <a:rPr lang="en-US" sz="2800" spc="-5" dirty="0">
                <a:solidFill>
                  <a:schemeClr val="accent3"/>
                </a:solidFill>
                <a:cs typeface="Trebuchet MS"/>
              </a:rPr>
              <a:t>For </a:t>
            </a:r>
            <a:r>
              <a:rPr sz="2800" spc="-5" dirty="0">
                <a:solidFill>
                  <a:schemeClr val="accent3"/>
                </a:solidFill>
                <a:cs typeface="Trebuchet MS"/>
              </a:rPr>
              <a:t>those who do not intend to </a:t>
            </a:r>
            <a:r>
              <a:rPr sz="2800" dirty="0">
                <a:solidFill>
                  <a:schemeClr val="accent3"/>
                </a:solidFill>
                <a:cs typeface="Trebuchet MS"/>
              </a:rPr>
              <a:t>return </a:t>
            </a:r>
            <a:r>
              <a:rPr sz="2800" spc="-5" dirty="0">
                <a:solidFill>
                  <a:schemeClr val="accent3"/>
                </a:solidFill>
                <a:cs typeface="Trebuchet MS"/>
              </a:rPr>
              <a:t>the HIF</a:t>
            </a:r>
            <a:r>
              <a:rPr sz="2800" dirty="0">
                <a:solidFill>
                  <a:schemeClr val="accent3"/>
                </a:solidFill>
                <a:cs typeface="Trebuchet MS"/>
              </a:rPr>
              <a:t> </a:t>
            </a:r>
            <a:r>
              <a:rPr sz="2800" spc="-5" dirty="0">
                <a:solidFill>
                  <a:schemeClr val="accent3"/>
                </a:solidFill>
                <a:cs typeface="Trebuchet MS"/>
              </a:rPr>
              <a:t>after </a:t>
            </a:r>
            <a:r>
              <a:rPr sz="2800" dirty="0">
                <a:solidFill>
                  <a:schemeClr val="accent3"/>
                </a:solidFill>
                <a:cs typeface="Trebuchet MS"/>
              </a:rPr>
              <a:t>repeated </a:t>
            </a:r>
            <a:r>
              <a:rPr sz="2800" spc="-5" dirty="0">
                <a:solidFill>
                  <a:schemeClr val="accent3"/>
                </a:solidFill>
                <a:cs typeface="Trebuchet MS"/>
              </a:rPr>
              <a:t>attempts</a:t>
            </a:r>
            <a:r>
              <a:rPr lang="en-US" sz="2800" spc="-5" dirty="0">
                <a:solidFill>
                  <a:schemeClr val="accent3"/>
                </a:solidFill>
                <a:cs typeface="Trebuchet MS"/>
              </a:rPr>
              <a:t>, follow these steps:</a:t>
            </a:r>
          </a:p>
          <a:p>
            <a:pPr marL="12700" marR="5080">
              <a:lnSpc>
                <a:spcPct val="100000"/>
              </a:lnSpc>
              <a:spcBef>
                <a:spcPts val="105"/>
              </a:spcBef>
              <a:buClr>
                <a:srgbClr val="CC9900"/>
              </a:buClr>
              <a:tabLst>
                <a:tab pos="354965" algn="l"/>
              </a:tabLst>
            </a:pPr>
            <a:endParaRPr lang="en-US" sz="2800" b="1" spc="-5" dirty="0">
              <a:solidFill>
                <a:schemeClr val="accent3"/>
              </a:solidFill>
              <a:cs typeface="Trebuchet MS"/>
            </a:endParaRPr>
          </a:p>
          <a:p>
            <a:pPr marL="12700" marR="5080">
              <a:lnSpc>
                <a:spcPct val="100000"/>
              </a:lnSpc>
              <a:spcBef>
                <a:spcPts val="105"/>
              </a:spcBef>
              <a:buClr>
                <a:srgbClr val="CC9900"/>
              </a:buClr>
              <a:tabLst>
                <a:tab pos="354965" algn="l"/>
              </a:tabLst>
            </a:pPr>
            <a:r>
              <a:rPr lang="en-US" sz="2800" dirty="0">
                <a:solidFill>
                  <a:srgbClr val="CC9900"/>
                </a:solidFill>
                <a:cs typeface="Trebuchet MS"/>
              </a:rPr>
              <a:t>	Path: </a:t>
            </a:r>
            <a:r>
              <a:rPr sz="2800" spc="-5" dirty="0">
                <a:solidFill>
                  <a:srgbClr val="CC9900"/>
                </a:solidFill>
                <a:cs typeface="Trebuchet MS"/>
              </a:rPr>
              <a:t>FRAM&gt;Eligibility</a:t>
            </a:r>
            <a:endParaRPr sz="2800" dirty="0">
              <a:solidFill>
                <a:srgbClr val="CC9900"/>
              </a:solidFill>
              <a:cs typeface="Trebuchet MS"/>
            </a:endParaRPr>
          </a:p>
          <a:p>
            <a:pPr marL="772795" indent="-302895">
              <a:lnSpc>
                <a:spcPct val="100000"/>
              </a:lnSpc>
              <a:spcBef>
                <a:spcPts val="1010"/>
              </a:spcBef>
              <a:buClr>
                <a:schemeClr val="accent3"/>
              </a:buClr>
              <a:buAutoNum type="arabicPeriod"/>
              <a:tabLst>
                <a:tab pos="773430" algn="l"/>
              </a:tabLst>
            </a:pPr>
            <a:r>
              <a:rPr lang="en-US" sz="2800" spc="-5" dirty="0">
                <a:solidFill>
                  <a:srgbClr val="404040"/>
                </a:solidFill>
                <a:cs typeface="Trebuchet MS"/>
              </a:rPr>
              <a:t> </a:t>
            </a:r>
            <a:r>
              <a:rPr sz="2800" spc="-5" dirty="0">
                <a:solidFill>
                  <a:srgbClr val="404040"/>
                </a:solidFill>
                <a:cs typeface="Trebuchet MS"/>
              </a:rPr>
              <a:t>Locate the</a:t>
            </a:r>
            <a:r>
              <a:rPr sz="2800" spc="-70" dirty="0">
                <a:solidFill>
                  <a:srgbClr val="404040"/>
                </a:solidFill>
                <a:cs typeface="Trebuchet MS"/>
              </a:rPr>
              <a:t> </a:t>
            </a:r>
            <a:r>
              <a:rPr sz="2800" dirty="0">
                <a:solidFill>
                  <a:srgbClr val="404040"/>
                </a:solidFill>
                <a:cs typeface="Trebuchet MS"/>
              </a:rPr>
              <a:t>student</a:t>
            </a:r>
            <a:endParaRPr sz="2800" dirty="0">
              <a:cs typeface="Trebuchet MS"/>
            </a:endParaRPr>
          </a:p>
          <a:p>
            <a:pPr marL="772795" indent="-302895">
              <a:lnSpc>
                <a:spcPct val="100000"/>
              </a:lnSpc>
              <a:spcBef>
                <a:spcPts val="994"/>
              </a:spcBef>
              <a:buClr>
                <a:schemeClr val="accent3"/>
              </a:buClr>
              <a:buAutoNum type="arabicPeriod"/>
              <a:tabLst>
                <a:tab pos="773430" algn="l"/>
              </a:tabLst>
            </a:pPr>
            <a:r>
              <a:rPr lang="en-US" sz="2800" spc="-5" dirty="0">
                <a:solidFill>
                  <a:srgbClr val="404040"/>
                </a:solidFill>
                <a:cs typeface="Trebuchet MS"/>
              </a:rPr>
              <a:t> </a:t>
            </a:r>
            <a:r>
              <a:rPr sz="2800" spc="-5" dirty="0">
                <a:solidFill>
                  <a:srgbClr val="404040"/>
                </a:solidFill>
                <a:cs typeface="Trebuchet MS"/>
              </a:rPr>
              <a:t>Mark the </a:t>
            </a:r>
            <a:r>
              <a:rPr sz="2800" dirty="0">
                <a:solidFill>
                  <a:srgbClr val="404040"/>
                </a:solidFill>
                <a:cs typeface="Trebuchet MS"/>
              </a:rPr>
              <a:t>student as </a:t>
            </a:r>
            <a:r>
              <a:rPr sz="2800" spc="-20" dirty="0">
                <a:solidFill>
                  <a:srgbClr val="404040"/>
                </a:solidFill>
                <a:cs typeface="Trebuchet MS"/>
              </a:rPr>
              <a:t>“Paid” </a:t>
            </a:r>
            <a:r>
              <a:rPr sz="2800" dirty="0">
                <a:solidFill>
                  <a:srgbClr val="404040"/>
                </a:solidFill>
                <a:cs typeface="Trebuchet MS"/>
              </a:rPr>
              <a:t>and </a:t>
            </a:r>
            <a:r>
              <a:rPr sz="2800" spc="-5" dirty="0">
                <a:solidFill>
                  <a:srgbClr val="404040"/>
                </a:solidFill>
                <a:cs typeface="Trebuchet MS"/>
              </a:rPr>
              <a:t>“Did </a:t>
            </a:r>
            <a:r>
              <a:rPr sz="2800" dirty="0">
                <a:solidFill>
                  <a:srgbClr val="404040"/>
                </a:solidFill>
                <a:cs typeface="Trebuchet MS"/>
              </a:rPr>
              <a:t>Not</a:t>
            </a:r>
            <a:r>
              <a:rPr sz="2800" spc="-250" dirty="0">
                <a:solidFill>
                  <a:srgbClr val="404040"/>
                </a:solidFill>
                <a:cs typeface="Trebuchet MS"/>
              </a:rPr>
              <a:t> </a:t>
            </a:r>
            <a:r>
              <a:rPr sz="2800" dirty="0">
                <a:solidFill>
                  <a:srgbClr val="404040"/>
                </a:solidFill>
                <a:cs typeface="Trebuchet MS"/>
              </a:rPr>
              <a:t>Apply”</a:t>
            </a:r>
            <a:endParaRPr sz="2800" dirty="0">
              <a:cs typeface="Trebuchet MS"/>
            </a:endParaRPr>
          </a:p>
        </p:txBody>
      </p:sp>
      <p:sp>
        <p:nvSpPr>
          <p:cNvPr id="6" name="object 6" descr="Eligibility Detail Dialogue Box" title="Eligibility Detail Dialogue Box"/>
          <p:cNvSpPr/>
          <p:nvPr/>
        </p:nvSpPr>
        <p:spPr>
          <a:xfrm>
            <a:off x="771014" y="4823128"/>
            <a:ext cx="8013330" cy="14645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45594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 Coordinator Tips</a:t>
            </a:r>
          </a:p>
        </p:txBody>
      </p:sp>
      <p:sp>
        <p:nvSpPr>
          <p:cNvPr id="3" name="Text Placeholder 2"/>
          <p:cNvSpPr>
            <a:spLocks noGrp="1"/>
          </p:cNvSpPr>
          <p:nvPr>
            <p:ph type="body" sz="quarter" idx="13"/>
          </p:nvPr>
        </p:nvSpPr>
        <p:spPr>
          <a:xfrm>
            <a:off x="555786" y="1412710"/>
            <a:ext cx="9188715" cy="4901324"/>
          </a:xfrm>
        </p:spPr>
        <p:txBody>
          <a:bodyPr>
            <a:normAutofit/>
          </a:bodyPr>
          <a:lstStyle/>
          <a:p>
            <a:pPr>
              <a:buClr>
                <a:srgbClr val="CC9900"/>
              </a:buClr>
            </a:pPr>
            <a:r>
              <a:rPr lang="en-US" dirty="0"/>
              <a:t>Get started early</a:t>
            </a:r>
          </a:p>
          <a:p>
            <a:pPr>
              <a:buClr>
                <a:srgbClr val="CC9900"/>
              </a:buClr>
            </a:pPr>
            <a:r>
              <a:rPr lang="en-US" dirty="0"/>
              <a:t>Involve the FRYSC staff in collecting forms</a:t>
            </a:r>
          </a:p>
          <a:p>
            <a:pPr>
              <a:buClr>
                <a:srgbClr val="CC9900"/>
              </a:buClr>
            </a:pPr>
            <a:r>
              <a:rPr lang="en-US" dirty="0"/>
              <a:t>Offer incentives</a:t>
            </a:r>
          </a:p>
          <a:p>
            <a:pPr>
              <a:buClr>
                <a:srgbClr val="CC9900"/>
              </a:buClr>
            </a:pPr>
            <a:r>
              <a:rPr lang="en-US" dirty="0"/>
              <a:t>Include as part of registration packet</a:t>
            </a:r>
          </a:p>
          <a:p>
            <a:pPr>
              <a:buClr>
                <a:srgbClr val="CC9900"/>
              </a:buClr>
            </a:pPr>
            <a:r>
              <a:rPr lang="en-US" dirty="0"/>
              <a:t>Emphasize importance to parents on qualifying for additional educational benefits for the school</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56</a:t>
            </a:fld>
            <a:endParaRPr lang="en-US">
              <a:solidFill>
                <a:prstClr val="white"/>
              </a:solidFill>
            </a:endParaRPr>
          </a:p>
        </p:txBody>
      </p:sp>
    </p:spTree>
    <p:extLst>
      <p:ext uri="{BB962C8B-B14F-4D97-AF65-F5344CB8AC3E}">
        <p14:creationId xmlns:p14="http://schemas.microsoft.com/office/powerpoint/2010/main" val="3278291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57</a:t>
            </a:fld>
            <a:endParaRPr lang="en-US">
              <a:solidFill>
                <a:prstClr val="white"/>
              </a:solidFill>
            </a:endParaRPr>
          </a:p>
        </p:txBody>
      </p:sp>
      <p:sp>
        <p:nvSpPr>
          <p:cNvPr id="5" name="Title 1">
            <a:extLst>
              <a:ext uri="{FF2B5EF4-FFF2-40B4-BE49-F238E27FC236}">
                <a16:creationId xmlns:a16="http://schemas.microsoft.com/office/drawing/2014/main" id="{C365749A-79E2-46C4-A48E-B98079D1377A}"/>
              </a:ext>
            </a:extLst>
          </p:cNvPr>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dirty="0">
                <a:solidFill>
                  <a:schemeClr val="bg2">
                    <a:lumMod val="25000"/>
                  </a:schemeClr>
                </a:solidFill>
              </a:rPr>
              <a:t>Best Practices for Comparing and Monitoring</a:t>
            </a:r>
          </a:p>
        </p:txBody>
      </p:sp>
      <p:sp>
        <p:nvSpPr>
          <p:cNvPr id="6" name="Content Placeholder 2">
            <a:extLst>
              <a:ext uri="{FF2B5EF4-FFF2-40B4-BE49-F238E27FC236}">
                <a16:creationId xmlns:a16="http://schemas.microsoft.com/office/drawing/2014/main" id="{8C389F9C-FDDF-4C2B-8AF0-027DA41E3A18}"/>
              </a:ext>
            </a:extLst>
          </p:cNvPr>
          <p:cNvSpPr>
            <a:spLocks noGrp="1" noChangeArrowheads="1"/>
          </p:cNvSpPr>
          <p:nvPr>
            <p:ph type="body" sz="quarter" idx="13"/>
          </p:nvPr>
        </p:nvSpPr>
        <p:spPr bwMode="auto">
          <a:xfrm>
            <a:off x="555786" y="1577825"/>
            <a:ext cx="9188715" cy="50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buClr>
                <a:srgbClr val="CC9900"/>
              </a:buClr>
            </a:pPr>
            <a:r>
              <a:rPr lang="en-US" altLang="en-US" sz="2800" dirty="0"/>
              <a:t>Import DC File each month</a:t>
            </a:r>
          </a:p>
          <a:p>
            <a:pPr eaLnBrk="1" hangingPunct="1">
              <a:buClr>
                <a:srgbClr val="CC9900"/>
              </a:buClr>
            </a:pPr>
            <a:r>
              <a:rPr lang="en-US" altLang="en-US" sz="2800" dirty="0"/>
              <a:t>Homeless Student List</a:t>
            </a:r>
          </a:p>
          <a:p>
            <a:pPr lvl="1" eaLnBrk="1" hangingPunct="1">
              <a:buClr>
                <a:srgbClr val="CC9900"/>
              </a:buClr>
              <a:buFont typeface="Arial" panose="020B0604020202020204" pitchFamily="34" charset="0"/>
              <a:buChar char="•"/>
            </a:pPr>
            <a:r>
              <a:rPr lang="en-US" altLang="en-US" sz="2400" dirty="0"/>
              <a:t>Any student on a signed and dated homeless/runaway/migrant list can be marked as “DC” and “Free”</a:t>
            </a:r>
          </a:p>
          <a:p>
            <a:pPr eaLnBrk="1" hangingPunct="1">
              <a:buClr>
                <a:srgbClr val="CC9900"/>
              </a:buClr>
            </a:pPr>
            <a:r>
              <a:rPr lang="en-US" altLang="en-US" sz="2800" b="1" dirty="0"/>
              <a:t>Advanced</a:t>
            </a:r>
            <a:r>
              <a:rPr lang="en-US" altLang="en-US" sz="2800" dirty="0"/>
              <a:t> Comparison of DC Students</a:t>
            </a:r>
          </a:p>
          <a:p>
            <a:pPr lvl="1" eaLnBrk="1" hangingPunct="1">
              <a:buClr>
                <a:srgbClr val="CC9900"/>
              </a:buClr>
              <a:buFont typeface="Arial" panose="020B0604020202020204" pitchFamily="34" charset="0"/>
              <a:buChar char="•"/>
            </a:pPr>
            <a:r>
              <a:rPr lang="en-US" altLang="en-US" sz="2400" dirty="0"/>
              <a:t>Compare list of DC students in prior school year to current school year</a:t>
            </a:r>
          </a:p>
          <a:p>
            <a:pPr lvl="1" eaLnBrk="1" hangingPunct="1">
              <a:buClr>
                <a:srgbClr val="CC9900"/>
              </a:buClr>
              <a:buFont typeface="Arial" panose="020B0604020202020204" pitchFamily="34" charset="0"/>
              <a:buChar char="•"/>
            </a:pPr>
            <a:r>
              <a:rPr lang="en-US" altLang="en-US" sz="2400" dirty="0"/>
              <a:t>Search current DC list to identify any who were DC last year that might need to be DC this year</a:t>
            </a:r>
          </a:p>
        </p:txBody>
      </p:sp>
    </p:spTree>
    <p:extLst>
      <p:ext uri="{BB962C8B-B14F-4D97-AF65-F5344CB8AC3E}">
        <p14:creationId xmlns:p14="http://schemas.microsoft.com/office/powerpoint/2010/main" val="1077385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80C475-DD5E-4D1F-B24A-8227ADC01AE9}"/>
              </a:ext>
            </a:extLst>
          </p:cNvPr>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sz="4400" dirty="0">
                <a:solidFill>
                  <a:schemeClr val="bg2">
                    <a:lumMod val="25000"/>
                  </a:schemeClr>
                </a:solidFill>
              </a:rPr>
              <a:t>Resources </a:t>
            </a:r>
          </a:p>
        </p:txBody>
      </p:sp>
      <p:sp>
        <p:nvSpPr>
          <p:cNvPr id="6" name="Content Placeholder 2" descr="Hyperlink for the CEP page on the KDE website">
            <a:extLst>
              <a:ext uri="{FF2B5EF4-FFF2-40B4-BE49-F238E27FC236}">
                <a16:creationId xmlns:a16="http://schemas.microsoft.com/office/drawing/2014/main" id="{386B4A6E-DD2A-48F4-8ED9-5DED3DDA5F9F}"/>
              </a:ext>
            </a:extLst>
          </p:cNvPr>
          <p:cNvSpPr>
            <a:spLocks noGrp="1"/>
          </p:cNvSpPr>
          <p:nvPr>
            <p:ph type="body" sz="quarter" idx="13"/>
          </p:nvPr>
        </p:nvSpPr>
        <p:spPr bwMode="auto">
          <a:xfrm>
            <a:off x="555786" y="1058156"/>
            <a:ext cx="9188715" cy="5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en-US" dirty="0">
                <a:solidFill>
                  <a:schemeClr val="accent3"/>
                </a:solidFill>
              </a:rPr>
              <a:t>Several useful ad hoc reports have been placed under the “State Published” folder in IC</a:t>
            </a:r>
          </a:p>
          <a:p>
            <a:pPr eaLnBrk="1" fontAlgn="auto" hangingPunct="1">
              <a:spcAft>
                <a:spcPts val="0"/>
              </a:spcAft>
              <a:buClr>
                <a:srgbClr val="CC9900"/>
              </a:buClr>
              <a:buFont typeface="Wingdings 3" charset="2"/>
              <a:buChar char=""/>
              <a:defRPr/>
            </a:pPr>
            <a:r>
              <a:rPr lang="en-US" sz="3500" dirty="0">
                <a:solidFill>
                  <a:schemeClr val="tx1">
                    <a:lumMod val="75000"/>
                    <a:lumOff val="25000"/>
                  </a:schemeClr>
                </a:solidFill>
              </a:rPr>
              <a:t>FRAM Transposed Meal Eligibility Dates</a:t>
            </a:r>
          </a:p>
          <a:p>
            <a:pPr lvl="1" eaLnBrk="1" fontAlgn="auto" hangingPunct="1">
              <a:spcAft>
                <a:spcPts val="0"/>
              </a:spcAft>
              <a:buClr>
                <a:srgbClr val="CC9900"/>
              </a:buClr>
              <a:buFont typeface="Arial" panose="020B0604020202020204" pitchFamily="34" charset="0"/>
              <a:buChar char="•"/>
              <a:defRPr/>
            </a:pPr>
            <a:r>
              <a:rPr lang="en-US" sz="1900" dirty="0">
                <a:solidFill>
                  <a:schemeClr val="tx1">
                    <a:lumMod val="75000"/>
                    <a:lumOff val="25000"/>
                  </a:schemeClr>
                </a:solidFill>
              </a:rPr>
              <a:t>Locates records where the meal status data was imported in the wrong school year</a:t>
            </a:r>
          </a:p>
          <a:p>
            <a:pPr eaLnBrk="1" fontAlgn="auto" hangingPunct="1">
              <a:spcAft>
                <a:spcPts val="0"/>
              </a:spcAft>
              <a:buClr>
                <a:srgbClr val="CC9900"/>
              </a:buClr>
              <a:buFont typeface="Wingdings 3" charset="2"/>
              <a:buChar char=""/>
              <a:defRPr/>
            </a:pPr>
            <a:r>
              <a:rPr lang="en-US" sz="3500" dirty="0">
                <a:solidFill>
                  <a:schemeClr val="tx1">
                    <a:lumMod val="75000"/>
                    <a:lumOff val="25000"/>
                  </a:schemeClr>
                </a:solidFill>
              </a:rPr>
              <a:t>FRAM Missing Meal Eligibility Records-District</a:t>
            </a:r>
          </a:p>
          <a:p>
            <a:pPr eaLnBrk="1" fontAlgn="auto" hangingPunct="1">
              <a:spcAft>
                <a:spcPts val="0"/>
              </a:spcAft>
              <a:buClr>
                <a:srgbClr val="CC9900"/>
              </a:buClr>
              <a:buFont typeface="Wingdings 3" charset="2"/>
              <a:buChar char=""/>
              <a:defRPr/>
            </a:pPr>
            <a:r>
              <a:rPr lang="en-US" sz="3500" dirty="0">
                <a:solidFill>
                  <a:schemeClr val="tx1">
                    <a:lumMod val="75000"/>
                    <a:lumOff val="25000"/>
                  </a:schemeClr>
                </a:solidFill>
              </a:rPr>
              <a:t>FRAM Missing Meal Eligibility Records-School</a:t>
            </a:r>
          </a:p>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marL="0" indent="0" eaLnBrk="1" fontAlgn="auto" hangingPunct="1">
              <a:spcAft>
                <a:spcPts val="0"/>
              </a:spcAft>
              <a:buFont typeface="Wingdings 3" charset="2"/>
              <a:buNone/>
              <a:defRPr/>
            </a:pPr>
            <a:r>
              <a:rPr lang="en-US" dirty="0">
                <a:solidFill>
                  <a:srgbClr val="CC9900"/>
                </a:solidFill>
              </a:rPr>
              <a:t>KDE CEP Website</a:t>
            </a:r>
          </a:p>
          <a:p>
            <a:pPr marL="0" indent="0" eaLnBrk="1" fontAlgn="auto" hangingPunct="1">
              <a:spcAft>
                <a:spcPts val="0"/>
              </a:spcAft>
              <a:buFont typeface="Wingdings 3" charset="2"/>
              <a:buNone/>
              <a:defRPr/>
            </a:pPr>
            <a:r>
              <a:rPr lang="en-US" sz="2900" dirty="0">
                <a:solidFill>
                  <a:schemeClr val="tx1">
                    <a:lumMod val="75000"/>
                    <a:lumOff val="25000"/>
                  </a:schemeClr>
                </a:solidFill>
                <a:hlinkClick r:id="rId3"/>
              </a:rPr>
              <a:t>https://education.ky.gov/districts/SHS/Pages/Community-Eligibility-Provision-(CEP).aspx</a:t>
            </a:r>
            <a:endParaRPr lang="en-US" sz="2900" dirty="0">
              <a:solidFill>
                <a:schemeClr val="tx1">
                  <a:lumMod val="75000"/>
                  <a:lumOff val="25000"/>
                </a:schemeClr>
              </a:solidFill>
            </a:endParaRPr>
          </a:p>
          <a:p>
            <a:pPr marL="0" indent="0" eaLnBrk="1" fontAlgn="auto" hangingPunct="1">
              <a:spcAft>
                <a:spcPts val="0"/>
              </a:spcAft>
              <a:buFont typeface="Wingdings 3" charset="2"/>
              <a:buNone/>
              <a:defRPr/>
            </a:pPr>
            <a:endParaRPr lang="en-US" sz="2900" dirty="0">
              <a:solidFill>
                <a:schemeClr val="tx1">
                  <a:lumMod val="75000"/>
                  <a:lumOff val="25000"/>
                </a:schemeClr>
              </a:solidFill>
            </a:endParaRPr>
          </a:p>
          <a:p>
            <a:pPr marL="0" indent="0" eaLnBrk="1" fontAlgn="auto" hangingPunct="1">
              <a:spcAft>
                <a:spcPts val="0"/>
              </a:spcAft>
              <a:buFont typeface="Wingdings 3" charset="2"/>
              <a:buNone/>
              <a:defRPr/>
            </a:pPr>
            <a:endParaRPr lang="en-US" sz="2900"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58</a:t>
            </a:fld>
            <a:endParaRPr lang="en-US"/>
          </a:p>
        </p:txBody>
      </p:sp>
    </p:spTree>
    <p:extLst>
      <p:ext uri="{BB962C8B-B14F-4D97-AF65-F5344CB8AC3E}">
        <p14:creationId xmlns:p14="http://schemas.microsoft.com/office/powerpoint/2010/main" val="3236614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59</a:t>
            </a:fld>
            <a:endParaRPr lang="en-US"/>
          </a:p>
        </p:txBody>
      </p:sp>
      <p:sp>
        <p:nvSpPr>
          <p:cNvPr id="2" name="Title 1"/>
          <p:cNvSpPr>
            <a:spLocks noGrp="1"/>
          </p:cNvSpPr>
          <p:nvPr>
            <p:ph type="title"/>
          </p:nvPr>
        </p:nvSpPr>
        <p:spPr/>
        <p:txBody>
          <a:bodyPr/>
          <a:lstStyle/>
          <a:p>
            <a:r>
              <a:rPr lang="en-US" dirty="0"/>
              <a:t>Campus Community</a:t>
            </a:r>
          </a:p>
        </p:txBody>
      </p:sp>
      <p:sp>
        <p:nvSpPr>
          <p:cNvPr id="3" name="Text Placeholder 2"/>
          <p:cNvSpPr>
            <a:spLocks noGrp="1"/>
          </p:cNvSpPr>
          <p:nvPr>
            <p:ph type="body" sz="quarter" idx="13"/>
          </p:nvPr>
        </p:nvSpPr>
        <p:spPr>
          <a:xfrm>
            <a:off x="463380" y="3395701"/>
            <a:ext cx="9188715" cy="3283458"/>
          </a:xfrm>
        </p:spPr>
        <p:txBody>
          <a:bodyPr>
            <a:normAutofit/>
          </a:bodyPr>
          <a:lstStyle/>
          <a:p>
            <a:pPr>
              <a:buClr>
                <a:srgbClr val="CC9900"/>
              </a:buClr>
            </a:pPr>
            <a:r>
              <a:rPr lang="en-US" sz="2800" dirty="0"/>
              <a:t>Training on FRAM Module</a:t>
            </a:r>
          </a:p>
          <a:p>
            <a:pPr>
              <a:buClr>
                <a:srgbClr val="CC9900"/>
              </a:buClr>
            </a:pPr>
            <a:r>
              <a:rPr lang="en-US" sz="2800" dirty="0"/>
              <a:t>Campus offers training at no cost to all IC users. Check for FRAM training at </a:t>
            </a:r>
            <a:r>
              <a:rPr lang="en-US" sz="2400" dirty="0"/>
              <a:t>http://community.infinitecampus.com</a:t>
            </a:r>
          </a:p>
          <a:p>
            <a:pPr>
              <a:buClr>
                <a:srgbClr val="CC9900"/>
              </a:buClr>
            </a:pPr>
            <a:r>
              <a:rPr lang="en-US" sz="2800" dirty="0"/>
              <a:t>Search for FRAM in the Knowledge Base</a:t>
            </a:r>
          </a:p>
        </p:txBody>
      </p:sp>
      <p:pic>
        <p:nvPicPr>
          <p:cNvPr id="5" name="Picture 4" descr="screenshot of campus community tile "/>
          <p:cNvPicPr>
            <a:picLocks noChangeAspect="1"/>
          </p:cNvPicPr>
          <p:nvPr/>
        </p:nvPicPr>
        <p:blipFill>
          <a:blip r:embed="rId3"/>
          <a:stretch>
            <a:fillRect/>
          </a:stretch>
        </p:blipFill>
        <p:spPr>
          <a:xfrm>
            <a:off x="1375280" y="1577825"/>
            <a:ext cx="6589062" cy="1532803"/>
          </a:xfrm>
          <a:prstGeom prst="rect">
            <a:avLst/>
          </a:prstGeom>
        </p:spPr>
      </p:pic>
      <p:sp>
        <p:nvSpPr>
          <p:cNvPr id="7" name="Right Arrow 6" descr="arrow pointing to the left"/>
          <p:cNvSpPr/>
          <p:nvPr/>
        </p:nvSpPr>
        <p:spPr>
          <a:xfrm flipH="1">
            <a:off x="5362537" y="1895671"/>
            <a:ext cx="260803" cy="108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24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approach FRAM?</a:t>
            </a:r>
          </a:p>
        </p:txBody>
      </p:sp>
      <p:sp>
        <p:nvSpPr>
          <p:cNvPr id="3" name="Text Placeholder 2"/>
          <p:cNvSpPr>
            <a:spLocks noGrp="1"/>
          </p:cNvSpPr>
          <p:nvPr>
            <p:ph type="body" sz="quarter" idx="13"/>
          </p:nvPr>
        </p:nvSpPr>
        <p:spPr>
          <a:xfrm>
            <a:off x="329977" y="443433"/>
            <a:ext cx="9555166" cy="5971134"/>
          </a:xfrm>
        </p:spPr>
        <p:txBody>
          <a:bodyPr>
            <a:normAutofit fontScale="92500" lnSpcReduction="10000"/>
          </a:bodyPr>
          <a:lstStyle/>
          <a:p>
            <a:pPr marL="742950" indent="-742950">
              <a:buFont typeface="+mj-lt"/>
              <a:buAutoNum type="arabicPeriod"/>
            </a:pPr>
            <a:endParaRPr lang="en-US" dirty="0"/>
          </a:p>
          <a:p>
            <a:pPr marL="742950" indent="-742950">
              <a:buFont typeface="+mj-lt"/>
              <a:buAutoNum type="arabicPeriod"/>
            </a:pPr>
            <a:endParaRPr lang="en-US" dirty="0"/>
          </a:p>
          <a:p>
            <a:pPr marL="742950" indent="-742950">
              <a:buClr>
                <a:srgbClr val="CC9900"/>
              </a:buClr>
              <a:buFont typeface="+mj-lt"/>
              <a:buAutoNum type="arabicPeriod"/>
            </a:pPr>
            <a:r>
              <a:rPr lang="en-US" dirty="0"/>
              <a:t>Devise process for distribution and collection of HIFs</a:t>
            </a:r>
          </a:p>
          <a:p>
            <a:pPr marL="742950" indent="-742950">
              <a:buClr>
                <a:srgbClr val="CC9900"/>
              </a:buClr>
              <a:buFont typeface="+mj-lt"/>
              <a:buAutoNum type="arabicPeriod"/>
            </a:pPr>
            <a:r>
              <a:rPr lang="en-US" dirty="0"/>
              <a:t>Set up data Synchronization</a:t>
            </a:r>
          </a:p>
          <a:p>
            <a:pPr marL="742950" indent="-742950">
              <a:buClr>
                <a:srgbClr val="CC9900"/>
              </a:buClr>
              <a:buFont typeface="+mj-lt"/>
              <a:buAutoNum type="arabicPeriod"/>
            </a:pPr>
            <a:r>
              <a:rPr lang="en-US" dirty="0"/>
              <a:t>Set up school or district as Community Eligibility Provision (CEP) </a:t>
            </a:r>
          </a:p>
          <a:p>
            <a:pPr marL="742950" indent="-742950">
              <a:buClr>
                <a:srgbClr val="CC9900"/>
              </a:buClr>
              <a:buFont typeface="+mj-lt"/>
              <a:buAutoNum type="arabicPeriod"/>
            </a:pPr>
            <a:r>
              <a:rPr lang="en-US" dirty="0"/>
              <a:t>Set up FRAM Preferences</a:t>
            </a:r>
          </a:p>
          <a:p>
            <a:pPr marL="742950" indent="-742950">
              <a:buClr>
                <a:srgbClr val="CC9900"/>
              </a:buClr>
              <a:buFont typeface="+mj-lt"/>
              <a:buAutoNum type="arabicPeriod"/>
            </a:pPr>
            <a:r>
              <a:rPr lang="en-US" dirty="0"/>
              <a:t>Process Household Income Forms (HIF)</a:t>
            </a:r>
          </a:p>
          <a:p>
            <a:pPr marL="742950" indent="-742950">
              <a:buClr>
                <a:srgbClr val="CC9900"/>
              </a:buClr>
              <a:buFont typeface="+mj-lt"/>
              <a:buAutoNum type="arabicPeriod"/>
            </a:pPr>
            <a:r>
              <a:rPr lang="en-US" dirty="0"/>
              <a:t>Continue monthly Direct Certification (DC) import</a:t>
            </a:r>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3423479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61" y="1208626"/>
            <a:ext cx="8596668" cy="1826581"/>
          </a:xfrm>
        </p:spPr>
        <p:txBody>
          <a:bodyPr>
            <a:normAutofit/>
          </a:bodyPr>
          <a:lstStyle/>
          <a:p>
            <a:r>
              <a:rPr lang="en-US" sz="6600" dirty="0"/>
              <a:t>  Any Questions?</a:t>
            </a:r>
          </a:p>
        </p:txBody>
      </p:sp>
      <p:sp>
        <p:nvSpPr>
          <p:cNvPr id="4" name="Slide Number Placeholder 3"/>
          <p:cNvSpPr>
            <a:spLocks noGrp="1"/>
          </p:cNvSpPr>
          <p:nvPr>
            <p:ph type="sldNum" sz="quarter" idx="12"/>
          </p:nvPr>
        </p:nvSpPr>
        <p:spPr/>
        <p:txBody>
          <a:bodyPr/>
          <a:lstStyle/>
          <a:p>
            <a:fld id="{91BD7323-49BF-4C97-8773-5EC64C492009}" type="slidenum">
              <a:rPr lang="en-US" smtClean="0"/>
              <a:t>60</a:t>
            </a:fld>
            <a:endParaRPr lang="en-US"/>
          </a:p>
        </p:txBody>
      </p:sp>
    </p:spTree>
    <p:extLst>
      <p:ext uri="{BB962C8B-B14F-4D97-AF65-F5344CB8AC3E}">
        <p14:creationId xmlns:p14="http://schemas.microsoft.com/office/powerpoint/2010/main" val="2175225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Contacts</a:t>
            </a:r>
          </a:p>
        </p:txBody>
      </p:sp>
      <p:sp>
        <p:nvSpPr>
          <p:cNvPr id="6" name="Text Placeholder 5"/>
          <p:cNvSpPr>
            <a:spLocks noGrp="1"/>
          </p:cNvSpPr>
          <p:nvPr>
            <p:ph type="body" sz="quarter" idx="13"/>
          </p:nvPr>
        </p:nvSpPr>
        <p:spPr/>
        <p:txBody>
          <a:bodyPr/>
          <a:lstStyle/>
          <a:p>
            <a:pPr>
              <a:buClr>
                <a:srgbClr val="CC9900"/>
              </a:buClr>
            </a:pPr>
            <a:r>
              <a:rPr lang="en-US" altLang="en-US" dirty="0"/>
              <a:t>Samantha Engstrom</a:t>
            </a:r>
          </a:p>
          <a:p>
            <a:pPr marL="0" indent="0">
              <a:buClr>
                <a:srgbClr val="CC9900"/>
              </a:buClr>
              <a:buNone/>
            </a:pPr>
            <a:r>
              <a:rPr lang="en-US" altLang="en-US" dirty="0"/>
              <a:t>		</a:t>
            </a:r>
            <a:r>
              <a:rPr lang="en-US" altLang="en-US" sz="3200" dirty="0"/>
              <a:t>	</a:t>
            </a:r>
            <a:r>
              <a:rPr lang="en-US" altLang="en-US" sz="3200" dirty="0">
                <a:hlinkClick r:id="rId3"/>
              </a:rPr>
              <a:t>Samantha.engstrom@education.ky.gov</a:t>
            </a:r>
            <a:endParaRPr lang="en-US" altLang="en-US" sz="3200" dirty="0"/>
          </a:p>
          <a:p>
            <a:pPr marL="1523962" lvl="4" indent="0">
              <a:buClr>
                <a:srgbClr val="CC9900"/>
              </a:buClr>
              <a:buNone/>
            </a:pPr>
            <a:r>
              <a:rPr lang="en-US" altLang="en-US" sz="3000" dirty="0"/>
              <a:t>(502) 564- 5279, ext. </a:t>
            </a:r>
            <a:r>
              <a:rPr lang="en-US" altLang="en-US" sz="3000"/>
              <a:t>4434</a:t>
            </a:r>
            <a:endParaRPr lang="en-US" altLang="en-US" sz="3000" dirty="0"/>
          </a:p>
          <a:p>
            <a:pPr marL="1523962" lvl="4" indent="0">
              <a:buClr>
                <a:srgbClr val="CC9900"/>
              </a:buClr>
              <a:buNone/>
            </a:pPr>
            <a:endParaRPr lang="en-US" altLang="en-US" sz="1050" dirty="0"/>
          </a:p>
          <a:p>
            <a:pPr>
              <a:buClr>
                <a:srgbClr val="CC9900"/>
              </a:buClr>
            </a:pPr>
            <a:r>
              <a:rPr lang="en-US" altLang="en-US" dirty="0"/>
              <a:t>Ronda Devine</a:t>
            </a:r>
          </a:p>
          <a:p>
            <a:pPr marL="0" indent="0">
              <a:buNone/>
            </a:pPr>
            <a:r>
              <a:rPr lang="en-US" altLang="en-US" sz="2800" dirty="0"/>
              <a:t>			</a:t>
            </a:r>
            <a:r>
              <a:rPr lang="en-US" altLang="en-US" sz="3200" dirty="0">
                <a:hlinkClick r:id="rId4"/>
              </a:rPr>
              <a:t>ronda.devine@education.ky.gov</a:t>
            </a:r>
            <a:endParaRPr lang="en-US" altLang="en-US" sz="3200" dirty="0"/>
          </a:p>
          <a:p>
            <a:pPr marL="0" indent="0">
              <a:buNone/>
            </a:pPr>
            <a:r>
              <a:rPr lang="en-US" altLang="en-US" sz="3200" dirty="0"/>
              <a:t>			 </a:t>
            </a:r>
            <a:r>
              <a:rPr lang="en-US" altLang="en-US" sz="3000" dirty="0"/>
              <a:t>(502) 564- 5279, ext. 4444</a:t>
            </a:r>
          </a:p>
          <a:p>
            <a:pPr marL="0" indent="0">
              <a:buNone/>
            </a:pPr>
            <a:endParaRPr lang="en-US" altLang="en-US" sz="3200" dirty="0"/>
          </a:p>
          <a:p>
            <a:pPr marL="457200" lvl="1" indent="0">
              <a:buNone/>
            </a:pPr>
            <a:endParaRPr lang="en-US" altLang="en-US" dirty="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61</a:t>
            </a:fld>
            <a:endParaRPr lang="en-US"/>
          </a:p>
        </p:txBody>
      </p:sp>
    </p:spTree>
    <p:extLst>
      <p:ext uri="{BB962C8B-B14F-4D97-AF65-F5344CB8AC3E}">
        <p14:creationId xmlns:p14="http://schemas.microsoft.com/office/powerpoint/2010/main" val="2925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Direct Certification(DC)</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167587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Certification </a:t>
            </a:r>
            <a:r>
              <a:rPr lang="en-US" dirty="0">
                <a:solidFill>
                  <a:schemeClr val="bg1"/>
                </a:solidFill>
              </a:rPr>
              <a:t>continued</a:t>
            </a:r>
          </a:p>
        </p:txBody>
      </p:sp>
      <p:sp>
        <p:nvSpPr>
          <p:cNvPr id="3" name="Text Placeholder 2"/>
          <p:cNvSpPr>
            <a:spLocks noGrp="1"/>
          </p:cNvSpPr>
          <p:nvPr>
            <p:ph type="body" sz="quarter" idx="13"/>
          </p:nvPr>
        </p:nvSpPr>
        <p:spPr>
          <a:xfrm>
            <a:off x="555786" y="1412710"/>
            <a:ext cx="9188715" cy="4901324"/>
          </a:xfrm>
        </p:spPr>
        <p:txBody>
          <a:bodyPr/>
          <a:lstStyle/>
          <a:p>
            <a:pPr>
              <a:buClr>
                <a:srgbClr val="CC9900"/>
              </a:buClr>
            </a:pPr>
            <a:r>
              <a:rPr lang="en-US" dirty="0"/>
              <a:t>DC students are “free” automatically and are entered into FRAM by the Food Service Director (FSD)</a:t>
            </a:r>
          </a:p>
          <a:p>
            <a:pPr marL="0" indent="0">
              <a:buClr>
                <a:srgbClr val="CC9900"/>
              </a:buClr>
              <a:buNone/>
            </a:pPr>
            <a:endParaRPr lang="en-US" dirty="0"/>
          </a:p>
          <a:p>
            <a:pPr>
              <a:buClr>
                <a:srgbClr val="CC9900"/>
              </a:buClr>
            </a:pPr>
            <a:r>
              <a:rPr lang="en-US" dirty="0"/>
              <a:t>FSDs are responsible for the record keeping requirements of DC students </a:t>
            </a:r>
          </a:p>
          <a:p>
            <a:pPr lvl="1">
              <a:buClr>
                <a:srgbClr val="CC9900"/>
              </a:buClr>
            </a:pPr>
            <a:r>
              <a:rPr lang="en-US" dirty="0"/>
              <a:t>FRAM Coordinator should also be checking to ensure that the DC import is working</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321586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Upload Direct Certification </a:t>
            </a:r>
          </a:p>
        </p:txBody>
      </p:sp>
      <p:sp>
        <p:nvSpPr>
          <p:cNvPr id="3" name="Text Placeholder 2"/>
          <p:cNvSpPr>
            <a:spLocks noGrp="1"/>
          </p:cNvSpPr>
          <p:nvPr>
            <p:ph type="body" sz="quarter" idx="13"/>
          </p:nvPr>
        </p:nvSpPr>
        <p:spPr>
          <a:xfrm>
            <a:off x="555786" y="1350370"/>
            <a:ext cx="9188715" cy="4901324"/>
          </a:xfrm>
        </p:spPr>
        <p:txBody>
          <a:bodyPr>
            <a:normAutofit lnSpcReduction="10000"/>
          </a:bodyPr>
          <a:lstStyle/>
          <a:p>
            <a:pPr marL="0" indent="0">
              <a:buClr>
                <a:srgbClr val="CC9900"/>
              </a:buClr>
              <a:buNone/>
            </a:pPr>
            <a:r>
              <a:rPr lang="en-US" dirty="0"/>
              <a:t>Upload by either:</a:t>
            </a:r>
          </a:p>
          <a:p>
            <a:pPr>
              <a:buClr>
                <a:srgbClr val="CC9900"/>
              </a:buClr>
            </a:pPr>
            <a:r>
              <a:rPr lang="en-US" dirty="0"/>
              <a:t>Directly into Infinite Campus (IC)</a:t>
            </a:r>
          </a:p>
          <a:p>
            <a:pPr>
              <a:buClr>
                <a:srgbClr val="CC9900"/>
              </a:buClr>
            </a:pPr>
            <a:r>
              <a:rPr lang="en-US" dirty="0"/>
              <a:t>Point of Sale (POS) system</a:t>
            </a:r>
          </a:p>
          <a:p>
            <a:pPr lvl="1">
              <a:buClr>
                <a:srgbClr val="CC9900"/>
              </a:buClr>
            </a:pPr>
            <a:r>
              <a:rPr lang="en-US" dirty="0"/>
              <a:t>Either process is fine </a:t>
            </a:r>
          </a:p>
          <a:p>
            <a:pPr lvl="1">
              <a:buClr>
                <a:srgbClr val="CC9900"/>
              </a:buClr>
            </a:pPr>
            <a:r>
              <a:rPr lang="en-US" dirty="0"/>
              <a:t>If your POS is correctly syncing with IC then your DC will import nightly</a:t>
            </a:r>
          </a:p>
          <a:p>
            <a:pPr marL="457200" lvl="1" indent="0">
              <a:buClr>
                <a:srgbClr val="CC9900"/>
              </a:buClr>
              <a:buNone/>
            </a:pPr>
            <a:endParaRPr lang="en-US" dirty="0"/>
          </a:p>
          <a:p>
            <a:pPr marL="0" indent="0">
              <a:buClr>
                <a:srgbClr val="CC9900"/>
              </a:buClr>
              <a:buNone/>
            </a:pPr>
            <a:r>
              <a:rPr lang="en-US" sz="3200" dirty="0">
                <a:solidFill>
                  <a:srgbClr val="FF0000"/>
                </a:solidFill>
              </a:rPr>
              <a:t>Note:  Some districts import into the POS and IC </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126295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1.xml><?xml version="1.0" encoding="utf-8"?>
<a:theme xmlns:a="http://schemas.openxmlformats.org/drawingml/2006/main" name="14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2.xml><?xml version="1.0" encoding="utf-8"?>
<a:theme xmlns:a="http://schemas.openxmlformats.org/drawingml/2006/main" name="15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3.xml><?xml version="1.0" encoding="utf-8"?>
<a:theme xmlns:a="http://schemas.openxmlformats.org/drawingml/2006/main" name="16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4.xml><?xml version="1.0" encoding="utf-8"?>
<a:theme xmlns:a="http://schemas.openxmlformats.org/drawingml/2006/main" name="17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5.xml><?xml version="1.0" encoding="utf-8"?>
<a:theme xmlns:a="http://schemas.openxmlformats.org/drawingml/2006/main" name="18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6.xml><?xml version="1.0" encoding="utf-8"?>
<a:theme xmlns:a="http://schemas.openxmlformats.org/drawingml/2006/main" name="20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7.xml><?xml version="1.0" encoding="utf-8"?>
<a:theme xmlns:a="http://schemas.openxmlformats.org/drawingml/2006/main" name="2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8.xml><?xml version="1.0" encoding="utf-8"?>
<a:theme xmlns:a="http://schemas.openxmlformats.org/drawingml/2006/main" name="19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19.xml><?xml version="1.0" encoding="utf-8"?>
<a:theme xmlns:a="http://schemas.openxmlformats.org/drawingml/2006/main" name="24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0.xml><?xml version="1.0" encoding="utf-8"?>
<a:theme xmlns:a="http://schemas.openxmlformats.org/drawingml/2006/main" name="25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1.xml><?xml version="1.0" encoding="utf-8"?>
<a:theme xmlns:a="http://schemas.openxmlformats.org/drawingml/2006/main" name="26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2.xml><?xml version="1.0" encoding="utf-8"?>
<a:theme xmlns:a="http://schemas.openxmlformats.org/drawingml/2006/main" name="21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3.xml><?xml version="1.0" encoding="utf-8"?>
<a:theme xmlns:a="http://schemas.openxmlformats.org/drawingml/2006/main" name="22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4.xml><?xml version="1.0" encoding="utf-8"?>
<a:theme xmlns:a="http://schemas.openxmlformats.org/drawingml/2006/main" name="10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4.xml><?xml version="1.0" encoding="utf-8"?>
<a:theme xmlns:a="http://schemas.openxmlformats.org/drawingml/2006/main" name="2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5.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6.xml><?xml version="1.0" encoding="utf-8"?>
<a:theme xmlns:a="http://schemas.openxmlformats.org/drawingml/2006/main" name="4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7.xml><?xml version="1.0" encoding="utf-8"?>
<a:theme xmlns:a="http://schemas.openxmlformats.org/drawingml/2006/main" name="9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8.xml><?xml version="1.0" encoding="utf-8"?>
<a:theme xmlns:a="http://schemas.openxmlformats.org/drawingml/2006/main" name="11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9.xml><?xml version="1.0" encoding="utf-8"?>
<a:theme xmlns:a="http://schemas.openxmlformats.org/drawingml/2006/main" name="12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2022-02-03T05:00:00+00:00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2022-02-03T05:00:00+00:00</Publication_x0020_Date>
    <Audience1 xmlns="3a62de7d-ba57-4f43-9dae-9623ba637be0"/>
    <_dlc_DocId xmlns="3a62de7d-ba57-4f43-9dae-9623ba637be0">KYED-212-527</_dlc_DocId>
    <_dlc_DocIdUrl xmlns="3a62de7d-ba57-4f43-9dae-9623ba637be0">
      <Url>https://www.education.ky.gov/districts/enrol/_layouts/15/DocIdRedir.aspx?ID=KYED-212-527</Url>
      <Description>KYED-212-527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E70ACA4-0358-4A1C-9219-F2F9A9AB4F20}">
  <ds:schemaRefs>
    <ds:schemaRef ds:uri="http://schemas.microsoft.com/sharepoint/v3/contenttype/forms"/>
  </ds:schemaRefs>
</ds:datastoreItem>
</file>

<file path=customXml/itemProps2.xml><?xml version="1.0" encoding="utf-8"?>
<ds:datastoreItem xmlns:ds="http://schemas.openxmlformats.org/officeDocument/2006/customXml" ds:itemID="{991ECF20-B859-4EAF-AFE3-58E23640C281}">
  <ds:schemaRefs>
    <ds:schemaRef ds:uri="http://purl.org/dc/terms/"/>
    <ds:schemaRef ds:uri="6de68f19-4d14-4ca4-bdcc-f96882aa3c5f"/>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b62cb79-6b3d-488a-926a-b7e593123ae1"/>
    <ds:schemaRef ds:uri="http://schemas.microsoft.com/office/2006/metadata/properties"/>
  </ds:schemaRefs>
</ds:datastoreItem>
</file>

<file path=customXml/itemProps3.xml><?xml version="1.0" encoding="utf-8"?>
<ds:datastoreItem xmlns:ds="http://schemas.openxmlformats.org/officeDocument/2006/customXml" ds:itemID="{C8979A0C-C7AF-41DE-883D-EB1E831F87C4}"/>
</file>

<file path=customXml/itemProps4.xml><?xml version="1.0" encoding="utf-8"?>
<ds:datastoreItem xmlns:ds="http://schemas.openxmlformats.org/officeDocument/2006/customXml" ds:itemID="{CA2695B4-B444-41D0-9104-9B26317EC416}"/>
</file>

<file path=docProps/app.xml><?xml version="1.0" encoding="utf-8"?>
<Properties xmlns="http://schemas.openxmlformats.org/officeDocument/2006/extended-properties" xmlns:vt="http://schemas.openxmlformats.org/officeDocument/2006/docPropsVTypes">
  <TotalTime>9114</TotalTime>
  <Words>4491</Words>
  <Application>Microsoft Office PowerPoint</Application>
  <PresentationFormat>Widescreen</PresentationFormat>
  <Paragraphs>497</Paragraphs>
  <Slides>61</Slides>
  <Notes>56</Notes>
  <HiddenSlides>0</HiddenSlides>
  <MMClips>0</MMClips>
  <ScaleCrop>false</ScaleCrop>
  <HeadingPairs>
    <vt:vector size="6" baseType="variant">
      <vt:variant>
        <vt:lpstr>Fonts Used</vt:lpstr>
      </vt:variant>
      <vt:variant>
        <vt:i4>10</vt:i4>
      </vt:variant>
      <vt:variant>
        <vt:lpstr>Theme</vt:lpstr>
      </vt:variant>
      <vt:variant>
        <vt:i4>24</vt:i4>
      </vt:variant>
      <vt:variant>
        <vt:lpstr>Slide Titles</vt:lpstr>
      </vt:variant>
      <vt:variant>
        <vt:i4>61</vt:i4>
      </vt:variant>
    </vt:vector>
  </HeadingPairs>
  <TitlesOfParts>
    <vt:vector size="95" baseType="lpstr">
      <vt:lpstr>Arial</vt:lpstr>
      <vt:lpstr>Calibri</vt:lpstr>
      <vt:lpstr>Calibri Light</vt:lpstr>
      <vt:lpstr>Franklin Gothic Medium</vt:lpstr>
      <vt:lpstr>Georgia</vt:lpstr>
      <vt:lpstr>Times New Roman</vt:lpstr>
      <vt:lpstr>Trebuchet MS</vt:lpstr>
      <vt:lpstr>Wingdings</vt:lpstr>
      <vt:lpstr>Wingdings 2</vt:lpstr>
      <vt:lpstr>Wingdings 3</vt:lpstr>
      <vt:lpstr>Office Theme</vt:lpstr>
      <vt:lpstr>Theme1</vt:lpstr>
      <vt:lpstr>1_Theme1</vt:lpstr>
      <vt:lpstr>2_Theme1</vt:lpstr>
      <vt:lpstr>3_Theme1</vt:lpstr>
      <vt:lpstr>4_Theme1</vt:lpstr>
      <vt:lpstr>9_Theme1</vt:lpstr>
      <vt:lpstr>11_Theme1</vt:lpstr>
      <vt:lpstr>12_Theme1</vt:lpstr>
      <vt:lpstr>13_Theme1</vt:lpstr>
      <vt:lpstr>14_Theme1</vt:lpstr>
      <vt:lpstr>15_Theme1</vt:lpstr>
      <vt:lpstr>16_Theme1</vt:lpstr>
      <vt:lpstr>17_Theme1</vt:lpstr>
      <vt:lpstr>18_Theme1</vt:lpstr>
      <vt:lpstr>20_Theme1</vt:lpstr>
      <vt:lpstr>23_Theme1</vt:lpstr>
      <vt:lpstr>19_Theme1</vt:lpstr>
      <vt:lpstr>24_Theme1</vt:lpstr>
      <vt:lpstr>25_Theme1</vt:lpstr>
      <vt:lpstr>26_Theme1</vt:lpstr>
      <vt:lpstr>21_Theme1</vt:lpstr>
      <vt:lpstr>22_Theme1</vt:lpstr>
      <vt:lpstr>10_Theme1</vt:lpstr>
      <vt:lpstr>PowerPoint Presentation</vt:lpstr>
      <vt:lpstr>  FRAM: Understanding and Accurately Reporting Free Meal Status  </vt:lpstr>
      <vt:lpstr>What is FRAM? </vt:lpstr>
      <vt:lpstr>Meal Status Data is….</vt:lpstr>
      <vt:lpstr>Key Funding Purposes</vt:lpstr>
      <vt:lpstr>How do I approach FRAM?</vt:lpstr>
      <vt:lpstr> Direct Certification(DC)</vt:lpstr>
      <vt:lpstr>Direct Certification continued</vt:lpstr>
      <vt:lpstr>Ways to Upload Direct Certification </vt:lpstr>
      <vt:lpstr>Retrieving DC list</vt:lpstr>
      <vt:lpstr>Data Import into Infinite Campus</vt:lpstr>
      <vt:lpstr>DC Import Report Review</vt:lpstr>
      <vt:lpstr>Point of Sale (POS) Data Synchronization</vt:lpstr>
      <vt:lpstr>Steps for POS Data Synchronization</vt:lpstr>
      <vt:lpstr>POS Data Sync: What could go wrong? Shown below are common scenarios with data synchronization:</vt:lpstr>
      <vt:lpstr>Troubleshooting Import Process</vt:lpstr>
      <vt:lpstr>Setting up CEP in Campus</vt:lpstr>
      <vt:lpstr>Setting up CEP</vt:lpstr>
      <vt:lpstr>FRAM Preferences </vt:lpstr>
      <vt:lpstr>Before you enter HIFS: </vt:lpstr>
      <vt:lpstr>NEW! Provision Preferences </vt:lpstr>
      <vt:lpstr>What are the benefits of this function?</vt:lpstr>
      <vt:lpstr>New Application Type</vt:lpstr>
      <vt:lpstr>IC Community Knowledge Base</vt:lpstr>
      <vt:lpstr>   Household Income Forms</vt:lpstr>
      <vt:lpstr>Before you start processing . . .</vt:lpstr>
      <vt:lpstr>Important Dates</vt:lpstr>
      <vt:lpstr>Entry of HIF Suggestions</vt:lpstr>
      <vt:lpstr>Options for Electronic processing </vt:lpstr>
      <vt:lpstr>Electronic processing for full CEP districts</vt:lpstr>
      <vt:lpstr>Partial CEP districts  Electronic signature option 1: </vt:lpstr>
      <vt:lpstr>Partial CEP districts  Electronic signature option 2: </vt:lpstr>
      <vt:lpstr>Partial CEP districts  Electronic signature option 3: </vt:lpstr>
      <vt:lpstr>HIF Processing Responsibilities</vt:lpstr>
      <vt:lpstr>HIF Processing Checklist</vt:lpstr>
      <vt:lpstr>HIF Sample form</vt:lpstr>
      <vt:lpstr>Processing HIF in Infinite Campus </vt:lpstr>
      <vt:lpstr>Household Application Forms</vt:lpstr>
      <vt:lpstr>Blank4</vt:lpstr>
      <vt:lpstr>App Sign and Income</vt:lpstr>
      <vt:lpstr>Process the application </vt:lpstr>
      <vt:lpstr>HIF Reference Number</vt:lpstr>
      <vt:lpstr>Completed HIFs</vt:lpstr>
      <vt:lpstr>Amending a HIF</vt:lpstr>
      <vt:lpstr>Incomplete HIFs</vt:lpstr>
      <vt:lpstr>Process HIF for split CEP households</vt:lpstr>
      <vt:lpstr>Comparison of Full CEP vs Partial CEP</vt:lpstr>
      <vt:lpstr>Processing HIFS with Reported Household Income vs Case Numbers</vt:lpstr>
      <vt:lpstr>Eligible without Case Numbers</vt:lpstr>
      <vt:lpstr>Homeless/Migrant/Runaway</vt:lpstr>
      <vt:lpstr>Manually Entering a Student as DC</vt:lpstr>
      <vt:lpstr>Missing HIF Forms </vt:lpstr>
      <vt:lpstr>Locating Missing Forms</vt:lpstr>
      <vt:lpstr>Contact Household Missing a HIF</vt:lpstr>
      <vt:lpstr>Marking Students as “Paid”  and “Did Not Apply” manually</vt:lpstr>
      <vt:lpstr>FRAM Coordinator Tips</vt:lpstr>
      <vt:lpstr>Best Practices for Comparing and Monitoring</vt:lpstr>
      <vt:lpstr>Resources </vt:lpstr>
      <vt:lpstr>Campus Community</vt:lpstr>
      <vt:lpstr>  Any Questions?</vt:lpstr>
      <vt:lpstr>Contacts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Loman, Laura - Division of District Support</dc:creator>
  <cp:lastModifiedBy>Loman, Laura - Division of District Support</cp:lastModifiedBy>
  <cp:revision>43</cp:revision>
  <cp:lastPrinted>2019-12-03T17:07:49Z</cp:lastPrinted>
  <dcterms:created xsi:type="dcterms:W3CDTF">2019-08-19T19:12:25Z</dcterms:created>
  <dcterms:modified xsi:type="dcterms:W3CDTF">2022-02-03T14:14:03Z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ce55c880-d6db-43cd-9c13-8f53915bb9ba</vt:lpwstr>
  </property>
</Properties>
</file>