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7" r:id="rId6"/>
    <p:sldId id="257" r:id="rId7"/>
    <p:sldId id="258" r:id="rId8"/>
    <p:sldId id="259" r:id="rId9"/>
    <p:sldId id="261" r:id="rId10"/>
    <p:sldId id="278" r:id="rId11"/>
    <p:sldId id="262" r:id="rId12"/>
    <p:sldId id="263" r:id="rId13"/>
    <p:sldId id="264" r:id="rId14"/>
    <p:sldId id="265" r:id="rId15"/>
    <p:sldId id="279" r:id="rId16"/>
    <p:sldId id="280" r:id="rId17"/>
    <p:sldId id="281" r:id="rId18"/>
    <p:sldId id="282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lind Turner" initials="RT" lastIdx="5" clrIdx="0">
    <p:extLst>
      <p:ext uri="{19B8F6BF-5375-455C-9EA6-DF929625EA0E}">
        <p15:presenceInfo xmlns:p15="http://schemas.microsoft.com/office/powerpoint/2012/main" userId="S::rosalind.turner@education.ky.gov::7c9c7ca7-1d99-46ec-ad67-a660f1da40fc" providerId="AD"/>
      </p:ext>
    </p:extLst>
  </p:cmAuthor>
  <p:cmAuthor id="2" name="McDonald, Angela - Division of District Support" initials="MA-DoDS" lastIdx="1" clrIdx="1">
    <p:extLst>
      <p:ext uri="{19B8F6BF-5375-455C-9EA6-DF929625EA0E}">
        <p15:presenceInfo xmlns:p15="http://schemas.microsoft.com/office/powerpoint/2012/main" userId="S::angela.mcdonald@education.ky.gov::4af1faaf-b1f6-4589-94df-b90c492a45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80"/>
    <a:srgbClr val="10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00024-E599-44C1-BE12-FBDD6143F545}" v="322" dt="2021-12-10T16:18:21.304"/>
    <p1510:client id="{3E2FD3A6-9BD5-4E9B-B971-9CFC3604D2CD}" v="4" dt="2022-01-06T17:01:48.822"/>
    <p1510:client id="{41E9C5C1-BF99-4900-A424-F86624DE08EE}" v="3" dt="2022-01-06T15:48:30.896"/>
    <p1510:client id="{44619C9C-C579-4628-A474-2506794CC7E5}" v="12" dt="2022-01-06T17:16:43.603"/>
    <p1510:client id="{88A36694-F228-4707-9461-D17A9A72EDC4}" v="33" dt="2022-01-06T15:53:24.775"/>
    <p1510:client id="{A834E5FC-FFB0-4C40-ACEE-F2D751D9E37D}" v="247" dt="2022-01-06T17:08:58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6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27CF0-37AD-4ED0-8AA3-B3BEBAC7C22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2DA8C1-5707-44D1-8049-99DCCB64DA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Go to Index</a:t>
          </a:r>
        </a:p>
      </dgm:t>
    </dgm:pt>
    <dgm:pt modelId="{000BE05B-5ADA-4523-8591-A0EA3632BA4E}" type="parTrans" cxnId="{E260DEA7-AFB1-4C48-924F-7E41AA1B7145}">
      <dgm:prSet/>
      <dgm:spPr/>
      <dgm:t>
        <a:bodyPr/>
        <a:lstStyle/>
        <a:p>
          <a:endParaRPr lang="en-US"/>
        </a:p>
      </dgm:t>
    </dgm:pt>
    <dgm:pt modelId="{2F90FC05-3EF0-4CFA-83A4-6F9DA7695B39}" type="sibTrans" cxnId="{E260DEA7-AFB1-4C48-924F-7E41AA1B7145}">
      <dgm:prSet/>
      <dgm:spPr/>
      <dgm:t>
        <a:bodyPr/>
        <a:lstStyle/>
        <a:p>
          <a:endParaRPr lang="en-US"/>
        </a:p>
      </dgm:t>
    </dgm:pt>
    <dgm:pt modelId="{208F19D4-F1E6-4C94-BB65-02AE743A18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Health</a:t>
          </a:r>
        </a:p>
      </dgm:t>
    </dgm:pt>
    <dgm:pt modelId="{9F8C5522-5197-4A8B-8ABD-F89E4BC242B6}" type="parTrans" cxnId="{70803412-DE7C-498A-B799-0B72C07ECC51}">
      <dgm:prSet/>
      <dgm:spPr/>
      <dgm:t>
        <a:bodyPr/>
        <a:lstStyle/>
        <a:p>
          <a:endParaRPr lang="en-US"/>
        </a:p>
      </dgm:t>
    </dgm:pt>
    <dgm:pt modelId="{27C8D378-5D42-448C-80C7-98A5282DA672}" type="sibTrans" cxnId="{70803412-DE7C-498A-B799-0B72C07ECC51}">
      <dgm:prSet/>
      <dgm:spPr/>
      <dgm:t>
        <a:bodyPr/>
        <a:lstStyle/>
        <a:p>
          <a:endParaRPr lang="en-US"/>
        </a:p>
      </dgm:t>
    </dgm:pt>
    <dgm:pt modelId="{88768A7D-7D39-4FA6-B595-5CA96DA189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Health Screening Batch Entry</a:t>
          </a:r>
        </a:p>
      </dgm:t>
    </dgm:pt>
    <dgm:pt modelId="{D2193E5E-CA06-4A5D-909C-9394F276DB23}" type="parTrans" cxnId="{AF04BCEC-DA2D-45F3-9E24-E7CA7E0F6B37}">
      <dgm:prSet/>
      <dgm:spPr/>
      <dgm:t>
        <a:bodyPr/>
        <a:lstStyle/>
        <a:p>
          <a:endParaRPr lang="en-US"/>
        </a:p>
      </dgm:t>
    </dgm:pt>
    <dgm:pt modelId="{11583116-E0E2-4E50-ADCB-D495A4B5065D}" type="sibTrans" cxnId="{AF04BCEC-DA2D-45F3-9E24-E7CA7E0F6B37}">
      <dgm:prSet/>
      <dgm:spPr/>
      <dgm:t>
        <a:bodyPr/>
        <a:lstStyle/>
        <a:p>
          <a:endParaRPr lang="en-US"/>
        </a:p>
      </dgm:t>
    </dgm:pt>
    <dgm:pt modelId="{A494B79E-EFD2-412A-BD7C-CBA03FEB2F1C}" type="pres">
      <dgm:prSet presAssocID="{29927CF0-37AD-4ED0-8AA3-B3BEBAC7C22E}" presName="root" presStyleCnt="0">
        <dgm:presLayoutVars>
          <dgm:dir/>
          <dgm:resizeHandles val="exact"/>
        </dgm:presLayoutVars>
      </dgm:prSet>
      <dgm:spPr/>
    </dgm:pt>
    <dgm:pt modelId="{53172616-E0B3-407E-A462-F1A1E6864D8D}" type="pres">
      <dgm:prSet presAssocID="{B72DA8C1-5707-44D1-8049-99DCCB64DA61}" presName="compNode" presStyleCnt="0"/>
      <dgm:spPr/>
    </dgm:pt>
    <dgm:pt modelId="{0D458653-841B-446D-B238-77A8075A8B2F}" type="pres">
      <dgm:prSet presAssocID="{B72DA8C1-5707-44D1-8049-99DCCB64DA61}" presName="bgRect" presStyleLbl="bgShp" presStyleIdx="0" presStyleCnt="3" custLinFactNeighborY="20606"/>
      <dgm:spPr/>
    </dgm:pt>
    <dgm:pt modelId="{B2644381-CF67-4AD4-88F0-3E9D2EC290BE}" type="pres">
      <dgm:prSet presAssocID="{B72DA8C1-5707-44D1-8049-99DCCB64DA61}" presName="iconRect" presStyleLbl="node1" presStyleIdx="0" presStyleCnt="3" custLinFactNeighborY="363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C9E79CAF-B05F-4CF0-AD8E-0F262DBE9C71}" type="pres">
      <dgm:prSet presAssocID="{B72DA8C1-5707-44D1-8049-99DCCB64DA61}" presName="spaceRect" presStyleCnt="0"/>
      <dgm:spPr/>
    </dgm:pt>
    <dgm:pt modelId="{3AD8F5D5-1D2D-4077-A433-C071F3CAF154}" type="pres">
      <dgm:prSet presAssocID="{B72DA8C1-5707-44D1-8049-99DCCB64DA61}" presName="parTx" presStyleLbl="revTx" presStyleIdx="0" presStyleCnt="3" custLinFactNeighborY="20673">
        <dgm:presLayoutVars>
          <dgm:chMax val="0"/>
          <dgm:chPref val="0"/>
        </dgm:presLayoutVars>
      </dgm:prSet>
      <dgm:spPr/>
    </dgm:pt>
    <dgm:pt modelId="{24EE2970-D3EE-4C5D-A1A3-F1EE7C092E81}" type="pres">
      <dgm:prSet presAssocID="{2F90FC05-3EF0-4CFA-83A4-6F9DA7695B39}" presName="sibTrans" presStyleCnt="0"/>
      <dgm:spPr/>
    </dgm:pt>
    <dgm:pt modelId="{432B5814-CE97-40A7-8E67-B02B4ED2AE5E}" type="pres">
      <dgm:prSet presAssocID="{208F19D4-F1E6-4C94-BB65-02AE743A1811}" presName="compNode" presStyleCnt="0"/>
      <dgm:spPr/>
    </dgm:pt>
    <dgm:pt modelId="{D8FBD7C1-9F82-4F5F-8702-50E43234E7B8}" type="pres">
      <dgm:prSet presAssocID="{208F19D4-F1E6-4C94-BB65-02AE743A1811}" presName="bgRect" presStyleLbl="bgShp" presStyleIdx="1" presStyleCnt="3" custLinFactNeighborY="5805"/>
      <dgm:spPr/>
    </dgm:pt>
    <dgm:pt modelId="{C6C30C80-14F2-4896-A4C3-BFE82B32ED28}" type="pres">
      <dgm:prSet presAssocID="{208F19D4-F1E6-4C94-BB65-02AE743A1811}" presName="iconRect" presStyleLbl="node1" presStyleIdx="1" presStyleCnt="3" custLinFactNeighborY="625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693DEB6B-2CDA-4640-A2F4-4A7749F45101}" type="pres">
      <dgm:prSet presAssocID="{208F19D4-F1E6-4C94-BB65-02AE743A1811}" presName="spaceRect" presStyleCnt="0"/>
      <dgm:spPr/>
    </dgm:pt>
    <dgm:pt modelId="{D647C5AA-FD6F-4053-9930-A4B312A82247}" type="pres">
      <dgm:prSet presAssocID="{208F19D4-F1E6-4C94-BB65-02AE743A1811}" presName="parTx" presStyleLbl="revTx" presStyleIdx="1" presStyleCnt="3" custLinFactNeighborY="5164">
        <dgm:presLayoutVars>
          <dgm:chMax val="0"/>
          <dgm:chPref val="0"/>
        </dgm:presLayoutVars>
      </dgm:prSet>
      <dgm:spPr/>
    </dgm:pt>
    <dgm:pt modelId="{69B215B9-BE02-4F57-8B50-04F4F5C1101D}" type="pres">
      <dgm:prSet presAssocID="{27C8D378-5D42-448C-80C7-98A5282DA672}" presName="sibTrans" presStyleCnt="0"/>
      <dgm:spPr/>
    </dgm:pt>
    <dgm:pt modelId="{66F9F2CF-9E88-4BF0-83F7-689FDBF4A4A5}" type="pres">
      <dgm:prSet presAssocID="{88768A7D-7D39-4FA6-B595-5CA96DA1896D}" presName="compNode" presStyleCnt="0"/>
      <dgm:spPr/>
    </dgm:pt>
    <dgm:pt modelId="{12848727-8C1E-4132-8331-EEE943C99F0C}" type="pres">
      <dgm:prSet presAssocID="{88768A7D-7D39-4FA6-B595-5CA96DA1896D}" presName="bgRect" presStyleLbl="bgShp" presStyleIdx="2" presStyleCnt="3" custLinFactNeighborY="-10930"/>
      <dgm:spPr/>
    </dgm:pt>
    <dgm:pt modelId="{F4817235-4281-4D5F-BA02-0DD000300D88}" type="pres">
      <dgm:prSet presAssocID="{88768A7D-7D39-4FA6-B595-5CA96DA1896D}" presName="iconRect" presStyleLbl="node1" presStyleIdx="2" presStyleCnt="3" custLinFactNeighborY="-1876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016317C-E425-428F-AF56-465EDDF8ADBA}" type="pres">
      <dgm:prSet presAssocID="{88768A7D-7D39-4FA6-B595-5CA96DA1896D}" presName="spaceRect" presStyleCnt="0"/>
      <dgm:spPr/>
    </dgm:pt>
    <dgm:pt modelId="{53AE3C12-CDF4-4E8F-9E74-323407A0E53B}" type="pres">
      <dgm:prSet presAssocID="{88768A7D-7D39-4FA6-B595-5CA96DA1896D}" presName="parTx" presStyleLbl="revTx" presStyleIdx="2" presStyleCnt="3" custLinFactNeighborY="-10320">
        <dgm:presLayoutVars>
          <dgm:chMax val="0"/>
          <dgm:chPref val="0"/>
        </dgm:presLayoutVars>
      </dgm:prSet>
      <dgm:spPr/>
    </dgm:pt>
  </dgm:ptLst>
  <dgm:cxnLst>
    <dgm:cxn modelId="{70803412-DE7C-498A-B799-0B72C07ECC51}" srcId="{29927CF0-37AD-4ED0-8AA3-B3BEBAC7C22E}" destId="{208F19D4-F1E6-4C94-BB65-02AE743A1811}" srcOrd="1" destOrd="0" parTransId="{9F8C5522-5197-4A8B-8ABD-F89E4BC242B6}" sibTransId="{27C8D378-5D42-448C-80C7-98A5282DA672}"/>
    <dgm:cxn modelId="{6F1E6625-1A36-4219-BABE-D2213AE3C565}" type="presOf" srcId="{88768A7D-7D39-4FA6-B595-5CA96DA1896D}" destId="{53AE3C12-CDF4-4E8F-9E74-323407A0E53B}" srcOrd="0" destOrd="0" presId="urn:microsoft.com/office/officeart/2018/2/layout/IconVerticalSolidList"/>
    <dgm:cxn modelId="{448CB538-4AA6-41BB-B280-A0635D400A2F}" type="presOf" srcId="{208F19D4-F1E6-4C94-BB65-02AE743A1811}" destId="{D647C5AA-FD6F-4053-9930-A4B312A82247}" srcOrd="0" destOrd="0" presId="urn:microsoft.com/office/officeart/2018/2/layout/IconVerticalSolidList"/>
    <dgm:cxn modelId="{630A038C-101F-492C-8AD3-5B22ADA58B42}" type="presOf" srcId="{B72DA8C1-5707-44D1-8049-99DCCB64DA61}" destId="{3AD8F5D5-1D2D-4077-A433-C071F3CAF154}" srcOrd="0" destOrd="0" presId="urn:microsoft.com/office/officeart/2018/2/layout/IconVerticalSolidList"/>
    <dgm:cxn modelId="{78B2849F-5DEA-4002-A66C-3EA65F622451}" type="presOf" srcId="{29927CF0-37AD-4ED0-8AA3-B3BEBAC7C22E}" destId="{A494B79E-EFD2-412A-BD7C-CBA03FEB2F1C}" srcOrd="0" destOrd="0" presId="urn:microsoft.com/office/officeart/2018/2/layout/IconVerticalSolidList"/>
    <dgm:cxn modelId="{E260DEA7-AFB1-4C48-924F-7E41AA1B7145}" srcId="{29927CF0-37AD-4ED0-8AA3-B3BEBAC7C22E}" destId="{B72DA8C1-5707-44D1-8049-99DCCB64DA61}" srcOrd="0" destOrd="0" parTransId="{000BE05B-5ADA-4523-8591-A0EA3632BA4E}" sibTransId="{2F90FC05-3EF0-4CFA-83A4-6F9DA7695B39}"/>
    <dgm:cxn modelId="{AF04BCEC-DA2D-45F3-9E24-E7CA7E0F6B37}" srcId="{29927CF0-37AD-4ED0-8AA3-B3BEBAC7C22E}" destId="{88768A7D-7D39-4FA6-B595-5CA96DA1896D}" srcOrd="2" destOrd="0" parTransId="{D2193E5E-CA06-4A5D-909C-9394F276DB23}" sibTransId="{11583116-E0E2-4E50-ADCB-D495A4B5065D}"/>
    <dgm:cxn modelId="{CFE6EE6A-34E0-4E46-89C3-1596E5BF8B4C}" type="presParOf" srcId="{A494B79E-EFD2-412A-BD7C-CBA03FEB2F1C}" destId="{53172616-E0B3-407E-A462-F1A1E6864D8D}" srcOrd="0" destOrd="0" presId="urn:microsoft.com/office/officeart/2018/2/layout/IconVerticalSolidList"/>
    <dgm:cxn modelId="{36612EBE-B965-4D60-BF44-24F171B82279}" type="presParOf" srcId="{53172616-E0B3-407E-A462-F1A1E6864D8D}" destId="{0D458653-841B-446D-B238-77A8075A8B2F}" srcOrd="0" destOrd="0" presId="urn:microsoft.com/office/officeart/2018/2/layout/IconVerticalSolidList"/>
    <dgm:cxn modelId="{624FAB5C-35D4-492E-965D-A6D4835F6B31}" type="presParOf" srcId="{53172616-E0B3-407E-A462-F1A1E6864D8D}" destId="{B2644381-CF67-4AD4-88F0-3E9D2EC290BE}" srcOrd="1" destOrd="0" presId="urn:microsoft.com/office/officeart/2018/2/layout/IconVerticalSolidList"/>
    <dgm:cxn modelId="{BE35AF17-CC35-48DB-9085-C30550F8DA8C}" type="presParOf" srcId="{53172616-E0B3-407E-A462-F1A1E6864D8D}" destId="{C9E79CAF-B05F-4CF0-AD8E-0F262DBE9C71}" srcOrd="2" destOrd="0" presId="urn:microsoft.com/office/officeart/2018/2/layout/IconVerticalSolidList"/>
    <dgm:cxn modelId="{58459F98-64A8-46E5-BE5C-F6DF89EB0702}" type="presParOf" srcId="{53172616-E0B3-407E-A462-F1A1E6864D8D}" destId="{3AD8F5D5-1D2D-4077-A433-C071F3CAF154}" srcOrd="3" destOrd="0" presId="urn:microsoft.com/office/officeart/2018/2/layout/IconVerticalSolidList"/>
    <dgm:cxn modelId="{02FA1DED-FDD3-40E0-B134-678DD7E66FF4}" type="presParOf" srcId="{A494B79E-EFD2-412A-BD7C-CBA03FEB2F1C}" destId="{24EE2970-D3EE-4C5D-A1A3-F1EE7C092E81}" srcOrd="1" destOrd="0" presId="urn:microsoft.com/office/officeart/2018/2/layout/IconVerticalSolidList"/>
    <dgm:cxn modelId="{996642CF-DDD7-4DB5-836D-00E25CDF3B51}" type="presParOf" srcId="{A494B79E-EFD2-412A-BD7C-CBA03FEB2F1C}" destId="{432B5814-CE97-40A7-8E67-B02B4ED2AE5E}" srcOrd="2" destOrd="0" presId="urn:microsoft.com/office/officeart/2018/2/layout/IconVerticalSolidList"/>
    <dgm:cxn modelId="{81B58CF8-2B46-4504-83FE-0180B20D3986}" type="presParOf" srcId="{432B5814-CE97-40A7-8E67-B02B4ED2AE5E}" destId="{D8FBD7C1-9F82-4F5F-8702-50E43234E7B8}" srcOrd="0" destOrd="0" presId="urn:microsoft.com/office/officeart/2018/2/layout/IconVerticalSolidList"/>
    <dgm:cxn modelId="{4523D098-4039-4A5B-87EF-69F3B2B72426}" type="presParOf" srcId="{432B5814-CE97-40A7-8E67-B02B4ED2AE5E}" destId="{C6C30C80-14F2-4896-A4C3-BFE82B32ED28}" srcOrd="1" destOrd="0" presId="urn:microsoft.com/office/officeart/2018/2/layout/IconVerticalSolidList"/>
    <dgm:cxn modelId="{E0AB6F0E-29A3-421E-B091-72839A362021}" type="presParOf" srcId="{432B5814-CE97-40A7-8E67-B02B4ED2AE5E}" destId="{693DEB6B-2CDA-4640-A2F4-4A7749F45101}" srcOrd="2" destOrd="0" presId="urn:microsoft.com/office/officeart/2018/2/layout/IconVerticalSolidList"/>
    <dgm:cxn modelId="{FE227841-E950-4BDF-A4D8-868C8E623D63}" type="presParOf" srcId="{432B5814-CE97-40A7-8E67-B02B4ED2AE5E}" destId="{D647C5AA-FD6F-4053-9930-A4B312A82247}" srcOrd="3" destOrd="0" presId="urn:microsoft.com/office/officeart/2018/2/layout/IconVerticalSolidList"/>
    <dgm:cxn modelId="{CBF1AC44-AFD4-4C8B-8F70-E28A44050613}" type="presParOf" srcId="{A494B79E-EFD2-412A-BD7C-CBA03FEB2F1C}" destId="{69B215B9-BE02-4F57-8B50-04F4F5C1101D}" srcOrd="3" destOrd="0" presId="urn:microsoft.com/office/officeart/2018/2/layout/IconVerticalSolidList"/>
    <dgm:cxn modelId="{7B5F90FE-688C-49B5-80E4-B2396F8293DA}" type="presParOf" srcId="{A494B79E-EFD2-412A-BD7C-CBA03FEB2F1C}" destId="{66F9F2CF-9E88-4BF0-83F7-689FDBF4A4A5}" srcOrd="4" destOrd="0" presId="urn:microsoft.com/office/officeart/2018/2/layout/IconVerticalSolidList"/>
    <dgm:cxn modelId="{3025CD8B-C25B-433E-8767-9CBCE6AB24D9}" type="presParOf" srcId="{66F9F2CF-9E88-4BF0-83F7-689FDBF4A4A5}" destId="{12848727-8C1E-4132-8331-EEE943C99F0C}" srcOrd="0" destOrd="0" presId="urn:microsoft.com/office/officeart/2018/2/layout/IconVerticalSolidList"/>
    <dgm:cxn modelId="{822FD447-D035-4F0E-8BEF-D6F7D1CF78E8}" type="presParOf" srcId="{66F9F2CF-9E88-4BF0-83F7-689FDBF4A4A5}" destId="{F4817235-4281-4D5F-BA02-0DD000300D88}" srcOrd="1" destOrd="0" presId="urn:microsoft.com/office/officeart/2018/2/layout/IconVerticalSolidList"/>
    <dgm:cxn modelId="{67AB74CC-604C-4F32-B705-8160156226E7}" type="presParOf" srcId="{66F9F2CF-9E88-4BF0-83F7-689FDBF4A4A5}" destId="{8016317C-E425-428F-AF56-465EDDF8ADBA}" srcOrd="2" destOrd="0" presId="urn:microsoft.com/office/officeart/2018/2/layout/IconVerticalSolidList"/>
    <dgm:cxn modelId="{918DABBB-3824-4E9A-B06B-3F31CD3A20B6}" type="presParOf" srcId="{66F9F2CF-9E88-4BF0-83F7-689FDBF4A4A5}" destId="{53AE3C12-CDF4-4E8F-9E74-323407A0E5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58653-841B-446D-B238-77A8075A8B2F}">
      <dsp:nvSpPr>
        <dsp:cNvPr id="0" name=""/>
        <dsp:cNvSpPr/>
      </dsp:nvSpPr>
      <dsp:spPr>
        <a:xfrm>
          <a:off x="0" y="256650"/>
          <a:ext cx="5181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44381-CF67-4AD4-88F0-3E9D2EC290BE}">
      <dsp:nvSpPr>
        <dsp:cNvPr id="0" name=""/>
        <dsp:cNvSpPr/>
      </dsp:nvSpPr>
      <dsp:spPr>
        <a:xfrm>
          <a:off x="375988" y="528822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8F5D5-1D2D-4077-A433-C071F3CAF154}">
      <dsp:nvSpPr>
        <dsp:cNvPr id="0" name=""/>
        <dsp:cNvSpPr/>
      </dsp:nvSpPr>
      <dsp:spPr>
        <a:xfrm>
          <a:off x="1435590" y="257483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Go to Index</a:t>
          </a:r>
        </a:p>
      </dsp:txBody>
      <dsp:txXfrm>
        <a:off x="1435590" y="257483"/>
        <a:ext cx="3746009" cy="1242935"/>
      </dsp:txXfrm>
    </dsp:sp>
    <dsp:sp modelId="{D8FBD7C1-9F82-4F5F-8702-50E43234E7B8}">
      <dsp:nvSpPr>
        <dsp:cNvPr id="0" name=""/>
        <dsp:cNvSpPr/>
      </dsp:nvSpPr>
      <dsp:spPr>
        <a:xfrm>
          <a:off x="0" y="1626353"/>
          <a:ext cx="5181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30C80-14F2-4896-A4C3-BFE82B32ED28}">
      <dsp:nvSpPr>
        <dsp:cNvPr id="0" name=""/>
        <dsp:cNvSpPr/>
      </dsp:nvSpPr>
      <dsp:spPr>
        <a:xfrm>
          <a:off x="375988" y="1876594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7C5AA-FD6F-4053-9930-A4B312A82247}">
      <dsp:nvSpPr>
        <dsp:cNvPr id="0" name=""/>
        <dsp:cNvSpPr/>
      </dsp:nvSpPr>
      <dsp:spPr>
        <a:xfrm>
          <a:off x="1435590" y="1618386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Health</a:t>
          </a:r>
        </a:p>
      </dsp:txBody>
      <dsp:txXfrm>
        <a:off x="1435590" y="1618386"/>
        <a:ext cx="3746009" cy="1242935"/>
      </dsp:txXfrm>
    </dsp:sp>
    <dsp:sp modelId="{12848727-8C1E-4132-8331-EEE943C99F0C}">
      <dsp:nvSpPr>
        <dsp:cNvPr id="0" name=""/>
        <dsp:cNvSpPr/>
      </dsp:nvSpPr>
      <dsp:spPr>
        <a:xfrm>
          <a:off x="0" y="2972018"/>
          <a:ext cx="5181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17235-4281-4D5F-BA02-0DD000300D88}">
      <dsp:nvSpPr>
        <dsp:cNvPr id="0" name=""/>
        <dsp:cNvSpPr/>
      </dsp:nvSpPr>
      <dsp:spPr>
        <a:xfrm>
          <a:off x="375988" y="3259230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E3C12-CDF4-4E8F-9E74-323407A0E53B}">
      <dsp:nvSpPr>
        <dsp:cNvPr id="0" name=""/>
        <dsp:cNvSpPr/>
      </dsp:nvSpPr>
      <dsp:spPr>
        <a:xfrm>
          <a:off x="1435590" y="2979599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Health Screening Batch Entry</a:t>
          </a:r>
        </a:p>
      </dsp:txBody>
      <dsp:txXfrm>
        <a:off x="1435590" y="2979599"/>
        <a:ext cx="3746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ardaja-hardaja.blogspot.com/2016/02/verbinding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alicote@ky.gov" TargetMode="External"/><Relationship Id="rId2" Type="http://schemas.openxmlformats.org/officeDocument/2006/relationships/hyperlink" Target="mailto:Aniela.McDonald@education.ky.gov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vergreenleaf.blogspot.com/2013/04/my-first-blog-award-liebster.html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ackingtheenigma.blogspot.com/2012/07/rocket-ship-brain-scanner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89A-6FB4-E44C-B710-7D3A72EB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0005"/>
            <a:ext cx="9144000" cy="219456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Entering Hearing Screenings into Infinite Campus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5756-7273-374D-877B-DD347CC3B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9890"/>
            <a:ext cx="9144000" cy="20979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r"/>
            <a:r>
              <a:rPr lang="en-US" dirty="0"/>
              <a:t>Angie McDonald ADN, RN, NASSNC</a:t>
            </a:r>
          </a:p>
          <a:p>
            <a:pPr algn="r"/>
            <a:r>
              <a:rPr lang="en-US" dirty="0"/>
              <a:t>KDE State School Nurse Consultant</a:t>
            </a:r>
          </a:p>
          <a:p>
            <a:pPr algn="r"/>
            <a:r>
              <a:rPr lang="en-US" dirty="0"/>
              <a:t>Michelle Malicote BSN, RN, NASSNC</a:t>
            </a:r>
          </a:p>
          <a:p>
            <a:pPr algn="r"/>
            <a:r>
              <a:rPr lang="en-US"/>
              <a:t>KDPH School Health Branch Manager</a:t>
            </a:r>
          </a:p>
          <a:p>
            <a:pPr algn="r"/>
            <a:r>
              <a:rPr lang="en-US" dirty="0"/>
              <a:t>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 descr="&quot; :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1" descr="&quot; &quot;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Rectangle 16" descr="&quot; &quot;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220C70-D56D-4AA8-AC7D-18F77921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Batch Entries: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E265-3F35-43C0-AF49-3C9FCDBAB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Batch entry is the quickest way to enter many screening results at one time</a:t>
            </a:r>
          </a:p>
          <a:p>
            <a:endParaRPr lang="en-US" sz="2400" dirty="0"/>
          </a:p>
        </p:txBody>
      </p:sp>
      <p:pic>
        <p:nvPicPr>
          <p:cNvPr id="5" name="Picture 4" descr="&quot; &quot;">
            <a:extLst>
              <a:ext uri="{FF2B5EF4-FFF2-40B4-BE49-F238E27FC236}">
                <a16:creationId xmlns:a16="http://schemas.microsoft.com/office/drawing/2014/main" id="{EDE33089-FEE5-439C-A4E5-A9008344A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24513" y="2492376"/>
            <a:ext cx="4751162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2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2A5E-0929-4B5F-B5C6-E610CA5D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2" y="238827"/>
            <a:ext cx="10515600" cy="823376"/>
          </a:xfrm>
        </p:spPr>
        <p:txBody>
          <a:bodyPr/>
          <a:lstStyle/>
          <a:p>
            <a:r>
              <a:rPr lang="en-US" dirty="0"/>
              <a:t>Batch Screening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9CECB4-117C-4459-B0F0-422593B76B87}"/>
              </a:ext>
            </a:extLst>
          </p:cNvPr>
          <p:cNvSpPr txBox="1">
            <a:spLocks/>
          </p:cNvSpPr>
          <p:nvPr/>
        </p:nvSpPr>
        <p:spPr>
          <a:xfrm>
            <a:off x="553453" y="1058290"/>
            <a:ext cx="6120064" cy="67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7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To enter a batch screening: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2" descr="screenshot of index tab in Infinite Campus">
            <a:extLst>
              <a:ext uri="{FF2B5EF4-FFF2-40B4-BE49-F238E27FC236}">
                <a16:creationId xmlns:a16="http://schemas.microsoft.com/office/drawing/2014/main" id="{B679F6FC-AE8E-4DB3-8137-DEE06A3DFE5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2795041"/>
              </p:ext>
            </p:extLst>
          </p:nvPr>
        </p:nvGraphicFramePr>
        <p:xfrm>
          <a:off x="838200" y="1440142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&quot; &quot;">
            <a:extLst>
              <a:ext uri="{FF2B5EF4-FFF2-40B4-BE49-F238E27FC236}">
                <a16:creationId xmlns:a16="http://schemas.microsoft.com/office/drawing/2014/main" id="{58B5B23F-4E87-4954-AEFB-C0A42FCDC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7255532" y="238827"/>
            <a:ext cx="2166786" cy="52574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6" name="Oval 35" descr="&quot; &quot;">
            <a:extLst>
              <a:ext uri="{FF2B5EF4-FFF2-40B4-BE49-F238E27FC236}">
                <a16:creationId xmlns:a16="http://schemas.microsoft.com/office/drawing/2014/main" id="{FF68DF6A-C64A-4365-8467-F6CF2EC9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1955" y="363126"/>
            <a:ext cx="635000" cy="2472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 descr="&quot; &quot;">
            <a:extLst>
              <a:ext uri="{FF2B5EF4-FFF2-40B4-BE49-F238E27FC236}">
                <a16:creationId xmlns:a16="http://schemas.microsoft.com/office/drawing/2014/main" id="{B881452C-79A9-4159-9FB7-900658EA0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8413" y="1593162"/>
            <a:ext cx="635000" cy="2472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64524A-D622-4D4F-9F3D-AC802D1DF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10757" y="2048468"/>
            <a:ext cx="1504461" cy="2765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81573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E0F0-72E9-4C67-BB6C-8FC4F76B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following items: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93C28-816D-497C-87D4-3B30FE8B0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Screening date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Screening type (hearing)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Test type (original)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Test status (passed)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2AC4E-7464-409D-A98A-478BB7121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918" y="1610353"/>
            <a:ext cx="5243014" cy="3084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45799-062C-42FF-9C43-0A1ECDBB4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371" y="2029846"/>
            <a:ext cx="279830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46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7898-6C4E-407A-87D8-CD48F85E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Entry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6593B-B3D1-43FC-93E6-68D30D2F24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screened</a:t>
            </a:r>
          </a:p>
          <a:p>
            <a:pPr marL="0" indent="0">
              <a:buNone/>
            </a:pPr>
            <a:r>
              <a:rPr lang="en-US" dirty="0"/>
              <a:t>a certain grade,</a:t>
            </a:r>
          </a:p>
          <a:p>
            <a:pPr marL="0" indent="0">
              <a:buNone/>
            </a:pPr>
            <a:r>
              <a:rPr lang="en-US" dirty="0"/>
              <a:t>select it here. 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502BA2-7A01-4996-94EA-DAB49DCAFD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05475" y="1439503"/>
            <a:ext cx="5181600" cy="4152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625D43-F2F9-41AA-8DEB-E35F7D681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082" y="3052182"/>
            <a:ext cx="22191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2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0E2A-F830-4E7F-9E67-C9C31DFA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Teacher and Course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2018F-EFF8-4BBD-ACB5-949AB85C4A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screened a certain class, </a:t>
            </a:r>
          </a:p>
          <a:p>
            <a:pPr marL="0" indent="0">
              <a:buNone/>
            </a:pPr>
            <a:r>
              <a:rPr lang="en-US" dirty="0"/>
              <a:t>choose the teacher’s name and the correct course-section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549867-67CA-436F-8359-9B925548E1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2718" y="1501775"/>
            <a:ext cx="5060563" cy="4351338"/>
          </a:xfrm>
          <a:prstGeom prst="rect">
            <a:avLst/>
          </a:prstGeom>
        </p:spPr>
      </p:pic>
      <p:sp>
        <p:nvSpPr>
          <p:cNvPr id="6" name="Oval 5" descr="&quot; &quot;">
            <a:extLst>
              <a:ext uri="{FF2B5EF4-FFF2-40B4-BE49-F238E27FC236}">
                <a16:creationId xmlns:a16="http://schemas.microsoft.com/office/drawing/2014/main" id="{358B73EA-733B-4F7A-8629-540AA7F15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1183" y="3519364"/>
            <a:ext cx="2920999" cy="12602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5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A43E-0A41-4DFC-956D-B89F5484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0A2F-21B4-47A7-9AFE-8BE752BCE1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you have chosen everything, click the submit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button. 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78CE56-A93B-42E6-9532-126D692C1D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4100" y="729761"/>
            <a:ext cx="5281150" cy="4874908"/>
          </a:xfrm>
          <a:prstGeom prst="rect">
            <a:avLst/>
          </a:prstGeom>
        </p:spPr>
      </p:pic>
      <p:sp>
        <p:nvSpPr>
          <p:cNvPr id="6" name="Oval 5" descr="&quot; &quot;">
            <a:extLst>
              <a:ext uri="{FF2B5EF4-FFF2-40B4-BE49-F238E27FC236}">
                <a16:creationId xmlns:a16="http://schemas.microsoft.com/office/drawing/2014/main" id="{FBDA34A8-ECA5-4E27-89E1-82D566B33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8645" y="4671644"/>
            <a:ext cx="918307" cy="4005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7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BF8DA-C566-4757-A9D8-46D4529C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9" y="482815"/>
            <a:ext cx="11313458" cy="1325563"/>
          </a:xfrm>
        </p:spPr>
        <p:txBody>
          <a:bodyPr/>
          <a:lstStyle/>
          <a:p>
            <a:r>
              <a:rPr lang="en-US" dirty="0"/>
              <a:t>Correcting Results from Pass to Fail (Referral):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7CEE7-D1B7-4288-89A1-2D4341373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9" y="1718031"/>
            <a:ext cx="10515600" cy="4133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If you have a student or group of students who need to be referred for further evaluation or if you were unable to screen a student due to absence, you can correct their screening results individually.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0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C1F9-C3A3-43AC-93A7-E2B5B0C5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Edit Your Entry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F2455-A1F5-4F86-8C55-BDA05D0155F1}"/>
              </a:ext>
            </a:extLst>
          </p:cNvPr>
          <p:cNvSpPr txBox="1"/>
          <p:nvPr/>
        </p:nvSpPr>
        <p:spPr>
          <a:xfrm>
            <a:off x="4788156" y="2071330"/>
            <a:ext cx="565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 to the Screenings tab of the student you want to edit:</a:t>
            </a:r>
          </a:p>
        </p:txBody>
      </p:sp>
      <p:pic>
        <p:nvPicPr>
          <p:cNvPr id="4" name="Content Placeholder 3" descr="screenshot of screenings tab in Infinite Campus Health">
            <a:extLst>
              <a:ext uri="{FF2B5EF4-FFF2-40B4-BE49-F238E27FC236}">
                <a16:creationId xmlns:a16="http://schemas.microsoft.com/office/drawing/2014/main" id="{D9687CF3-1693-4572-AB21-3B79BC44A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836" y="2824778"/>
            <a:ext cx="9394750" cy="23227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Oval 2" descr="&quot; &quot;">
            <a:extLst>
              <a:ext uri="{FF2B5EF4-FFF2-40B4-BE49-F238E27FC236}">
                <a16:creationId xmlns:a16="http://schemas.microsoft.com/office/drawing/2014/main" id="{6A40E783-FD64-43D7-8FB6-32DE658BF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8156" y="2831430"/>
            <a:ext cx="1094154" cy="371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62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0EA1A3-5994-42EC-A3EF-AA6236B9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722" y="280736"/>
            <a:ext cx="10515600" cy="7058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How to Edit Your Entry (part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099C5-363E-4E78-AC5C-9382C846C973}"/>
              </a:ext>
            </a:extLst>
          </p:cNvPr>
          <p:cNvSpPr txBox="1"/>
          <p:nvPr/>
        </p:nvSpPr>
        <p:spPr>
          <a:xfrm>
            <a:off x="1581374" y="1058778"/>
            <a:ext cx="8971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/>
              <a:t>Choose the entry from the list of screenings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/>
              <a:t>It will have a “batch entry” listed in the comments section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/>
              <a:t>Double click the entry</a:t>
            </a:r>
          </a:p>
        </p:txBody>
      </p:sp>
      <p:pic>
        <p:nvPicPr>
          <p:cNvPr id="4" name="Content Placeholder 3" descr="screenshot of screenings tab in Infinite Campus Health">
            <a:extLst>
              <a:ext uri="{FF2B5EF4-FFF2-40B4-BE49-F238E27FC236}">
                <a16:creationId xmlns:a16="http://schemas.microsoft.com/office/drawing/2014/main" id="{60E0C442-547D-45DC-8E91-E02ACBE24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053" y="3121918"/>
            <a:ext cx="9845893" cy="24325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Oval 1" descr="&quot; &quot;">
            <a:extLst>
              <a:ext uri="{FF2B5EF4-FFF2-40B4-BE49-F238E27FC236}">
                <a16:creationId xmlns:a16="http://schemas.microsoft.com/office/drawing/2014/main" id="{1E407114-77F6-40C5-B34C-7FC58A9AC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7722" y="3943680"/>
            <a:ext cx="3936999" cy="5470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04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8C849D-9FBD-4607-B23F-2FA8D029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4" y="255156"/>
            <a:ext cx="5391562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How to Edit Your Entry (part 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9779D-DAEC-458A-9D35-B331FD421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954" y="1781812"/>
            <a:ext cx="5661212" cy="4372824"/>
          </a:xfrm>
        </p:spPr>
        <p:txBody>
          <a:bodyPr/>
          <a:lstStyle/>
          <a:p>
            <a:r>
              <a:rPr lang="en-US" dirty="0"/>
              <a:t>Go to the status box, change to referred</a:t>
            </a:r>
          </a:p>
          <a:p>
            <a:r>
              <a:rPr lang="en-US" dirty="0"/>
              <a:t> Enter any comments as needed  </a:t>
            </a:r>
          </a:p>
          <a:p>
            <a:r>
              <a:rPr lang="en-US" dirty="0"/>
              <a:t>Click Save</a:t>
            </a:r>
          </a:p>
          <a:p>
            <a:endParaRPr lang="en-US" dirty="0"/>
          </a:p>
        </p:txBody>
      </p:sp>
      <p:pic>
        <p:nvPicPr>
          <p:cNvPr id="7" name="Content Placeholder 6" descr="&quot; &quot;">
            <a:extLst>
              <a:ext uri="{FF2B5EF4-FFF2-40B4-BE49-F238E27FC236}">
                <a16:creationId xmlns:a16="http://schemas.microsoft.com/office/drawing/2014/main" id="{ADA77DD2-3064-4857-B3A1-E11715922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367553"/>
            <a:ext cx="5499847" cy="50458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Oval 1" descr="&quot; &quot;">
            <a:extLst>
              <a:ext uri="{FF2B5EF4-FFF2-40B4-BE49-F238E27FC236}">
                <a16:creationId xmlns:a16="http://schemas.microsoft.com/office/drawing/2014/main" id="{E398C7AE-5197-44D0-A717-4E2F7DF9F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6106" y="363414"/>
            <a:ext cx="693615" cy="3712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 descr="&quot; &quot;">
            <a:extLst>
              <a:ext uri="{FF2B5EF4-FFF2-40B4-BE49-F238E27FC236}">
                <a16:creationId xmlns:a16="http://schemas.microsoft.com/office/drawing/2014/main" id="{F04A1E58-CE17-4CD7-8197-F783DCC42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65644" y="3216029"/>
            <a:ext cx="1455614" cy="3126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 descr="&quot; &quot;">
            <a:extLst>
              <a:ext uri="{FF2B5EF4-FFF2-40B4-BE49-F238E27FC236}">
                <a16:creationId xmlns:a16="http://schemas.microsoft.com/office/drawing/2014/main" id="{FAD57DCD-865F-44A2-AD45-22640CA4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8675" y="1804139"/>
            <a:ext cx="809897" cy="5256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2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6A4D-384C-47B8-B597-7FCCE936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43" y="662399"/>
            <a:ext cx="4842933" cy="1494000"/>
          </a:xfrm>
        </p:spPr>
        <p:txBody>
          <a:bodyPr anchor="t">
            <a:normAutofit/>
          </a:bodyPr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00649-BBCC-4CDC-BCBC-BD266104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66" y="1793966"/>
            <a:ext cx="4849708" cy="4336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1. Understands steps needed to enter hearing screens into Infinite Campus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2. Can enter screening results either individually or by batch entry</a:t>
            </a:r>
          </a:p>
        </p:txBody>
      </p:sp>
      <p:sp>
        <p:nvSpPr>
          <p:cNvPr id="12" name="Freeform 6" descr="&quot; &quot;">
            <a:extLst>
              <a:ext uri="{FF2B5EF4-FFF2-40B4-BE49-F238E27FC236}">
                <a16:creationId xmlns:a16="http://schemas.microsoft.com/office/drawing/2014/main" id="{C3F69AFD-BDEB-4A68-B6CE-073AB5E44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0220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Infinite campus logo">
            <a:extLst>
              <a:ext uri="{FF2B5EF4-FFF2-40B4-BE49-F238E27FC236}">
                <a16:creationId xmlns:a16="http://schemas.microsoft.com/office/drawing/2014/main" id="{E567D4C6-8E42-4E7B-BB7A-40DDDFE790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994" y="2489870"/>
            <a:ext cx="3810000" cy="1476375"/>
          </a:xfrm>
          <a:prstGeom prst="rect">
            <a:avLst/>
          </a:prstGeom>
        </p:spPr>
      </p:pic>
      <p:sp>
        <p:nvSpPr>
          <p:cNvPr id="10" name="Rectangle 9" descr="&quot; &quot;">
            <a:extLst>
              <a:ext uri="{FF2B5EF4-FFF2-40B4-BE49-F238E27FC236}">
                <a16:creationId xmlns:a16="http://schemas.microsoft.com/office/drawing/2014/main" id="{B7694FDC-A66D-47C8-B5A5-E5FEE82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45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C570B5-B799-4D8D-BF9C-073F21F7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16" y="363522"/>
            <a:ext cx="10515600" cy="53233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How to Edit Your Entry (part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A36D7-0ADE-462F-98EC-4B47A49BF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316" y="1066846"/>
            <a:ext cx="5287254" cy="4351338"/>
          </a:xfrm>
        </p:spPr>
        <p:txBody>
          <a:bodyPr/>
          <a:lstStyle/>
          <a:p>
            <a:r>
              <a:rPr lang="en-US" dirty="0"/>
              <a:t>If the student was not screened that day: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/>
              <a:t>Double click on the screening history box.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/>
              <a:t>Click </a:t>
            </a:r>
            <a:r>
              <a:rPr lang="en-US" b="1" dirty="0"/>
              <a:t>delete</a:t>
            </a:r>
          </a:p>
          <a:p>
            <a:endParaRPr lang="en-US" dirty="0"/>
          </a:p>
        </p:txBody>
      </p:sp>
      <p:pic>
        <p:nvPicPr>
          <p:cNvPr id="5" name="Content Placeholder 4" descr="screenshot of screenings tab in Infinite Campus Health">
            <a:extLst>
              <a:ext uri="{FF2B5EF4-FFF2-40B4-BE49-F238E27FC236}">
                <a16:creationId xmlns:a16="http://schemas.microsoft.com/office/drawing/2014/main" id="{A35ED773-EB21-44D0-93E7-DFB3C7D438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066846"/>
            <a:ext cx="5356412" cy="44285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Oval 1" descr="&quot; &quot;">
            <a:extLst>
              <a:ext uri="{FF2B5EF4-FFF2-40B4-BE49-F238E27FC236}">
                <a16:creationId xmlns:a16="http://schemas.microsoft.com/office/drawing/2014/main" id="{91010B27-A5C5-43D8-8A2D-C453BD51E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23701" y="1365568"/>
            <a:ext cx="2872154" cy="4200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 descr="&quot; &quot;">
            <a:extLst>
              <a:ext uri="{FF2B5EF4-FFF2-40B4-BE49-F238E27FC236}">
                <a16:creationId xmlns:a16="http://schemas.microsoft.com/office/drawing/2014/main" id="{F91242CD-305C-4993-BFB1-4EF43A8C7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1432" y="1003903"/>
            <a:ext cx="1015999" cy="3614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58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759A-77D3-4513-8B28-65474CFF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07" y="365125"/>
            <a:ext cx="10876093" cy="1325563"/>
          </a:xfrm>
        </p:spPr>
        <p:txBody>
          <a:bodyPr/>
          <a:lstStyle/>
          <a:p>
            <a:r>
              <a:rPr lang="en-US" dirty="0"/>
              <a:t>Contact Information: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F6D9E-3890-4D2A-910C-7776B732CFA6}"/>
              </a:ext>
            </a:extLst>
          </p:cNvPr>
          <p:cNvSpPr txBox="1"/>
          <p:nvPr/>
        </p:nvSpPr>
        <p:spPr>
          <a:xfrm>
            <a:off x="566326" y="2476029"/>
            <a:ext cx="6280384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Angie McDonald ADN, RN, NASSNC</a:t>
            </a:r>
          </a:p>
          <a:p>
            <a:r>
              <a:rPr lang="en-US" sz="2400"/>
              <a:t>KDE State School Nurse Consultant</a:t>
            </a:r>
          </a:p>
          <a:p>
            <a:r>
              <a:rPr lang="en-US" sz="2400" dirty="0">
                <a:hlinkClick r:id="rId2"/>
              </a:rPr>
              <a:t>Angela.McDonald@education.ky.gov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Michelle Malicote BSN, RN, NASSNC</a:t>
            </a:r>
          </a:p>
          <a:p>
            <a:r>
              <a:rPr lang="en-US" sz="2400" dirty="0"/>
              <a:t>KDPH School Health Branch Manager</a:t>
            </a:r>
          </a:p>
          <a:p>
            <a:r>
              <a:rPr lang="en-US" sz="2400" dirty="0">
                <a:hlinkClick r:id="rId3"/>
              </a:rPr>
              <a:t>Michelle.Malicote@ky.gov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&quot; :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hank you">
            <a:extLst>
              <a:ext uri="{FF2B5EF4-FFF2-40B4-BE49-F238E27FC236}">
                <a16:creationId xmlns:a16="http://schemas.microsoft.com/office/drawing/2014/main" id="{2CD0DE30-4A7C-401B-AD21-36642BB99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426" b="10734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B56344D7-E277-4BB9-AC7E-05EE1273631A}"/>
              </a:ext>
            </a:extLst>
          </p:cNvPr>
          <p:cNvSpPr txBox="1"/>
          <p:nvPr/>
        </p:nvSpPr>
        <p:spPr>
          <a:xfrm>
            <a:off x="9371999" y="6396508"/>
            <a:ext cx="25122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evergreenleaf.blogspot.com/2013/04/my-first-blog-award-liebste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1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05138-4E0F-4E0B-B443-90B360B8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chemeClr val="tx1"/>
                </a:solidFill>
              </a:rPr>
              <a:t>Get Credit for Your Hard Work!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5F1A0-AEF8-46E0-A247-8E518BD89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Documenting hearing screens into Infinite Campus (IC) is a simple process. However, if any of the needed information is omitted, the screening or exam will not be counted by IC. 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&quot; &quot;">
            <a:extLst>
              <a:ext uri="{FF2B5EF4-FFF2-40B4-BE49-F238E27FC236}">
                <a16:creationId xmlns:a16="http://schemas.microsoft.com/office/drawing/2014/main" id="{45FB2B36-9215-471D-ADF7-F0172190C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571" r="1472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5" name="Straight Connector 10" descr="&quot; &quot;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BF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1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E2A5E7-E4DB-44B8-924E-D157FD146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73" y="403310"/>
            <a:ext cx="10515600" cy="93407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How to Document a Hearing Screen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4BD1D8-1789-4DCA-B507-8A924DC57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8673" y="1459832"/>
            <a:ext cx="6371216" cy="451642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First: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Go to the Index tab on the left side</a:t>
            </a:r>
          </a:p>
          <a:p>
            <a:pPr lvl="1"/>
            <a:r>
              <a:rPr lang="en-US" dirty="0"/>
              <a:t>Click on Student Information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General</a:t>
            </a:r>
          </a:p>
        </p:txBody>
      </p:sp>
      <p:pic>
        <p:nvPicPr>
          <p:cNvPr id="7" name="Content Placeholder 6" descr="&quot; &quot;">
            <a:extLst>
              <a:ext uri="{FF2B5EF4-FFF2-40B4-BE49-F238E27FC236}">
                <a16:creationId xmlns:a16="http://schemas.microsoft.com/office/drawing/2014/main" id="{89FB8A4E-CFBA-40C4-8378-E2AA45297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65033" y="1275012"/>
            <a:ext cx="3598434" cy="43513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Oval 1" descr="&quot; &quot;">
            <a:extLst>
              <a:ext uri="{FF2B5EF4-FFF2-40B4-BE49-F238E27FC236}">
                <a16:creationId xmlns:a16="http://schemas.microsoft.com/office/drawing/2014/main" id="{6AE97339-5C26-4594-AFE0-12A6FCF99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9864" y="2260164"/>
            <a:ext cx="2151062" cy="484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 descr="&quot; &quot;">
            <a:extLst>
              <a:ext uri="{FF2B5EF4-FFF2-40B4-BE49-F238E27FC236}">
                <a16:creationId xmlns:a16="http://schemas.microsoft.com/office/drawing/2014/main" id="{19ADBAB6-F917-4B2E-8DCE-140AA909F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0273" y="4307757"/>
            <a:ext cx="1484922" cy="4591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 descr="&quot; &quot;">
            <a:extLst>
              <a:ext uri="{FF2B5EF4-FFF2-40B4-BE49-F238E27FC236}">
                <a16:creationId xmlns:a16="http://schemas.microsoft.com/office/drawing/2014/main" id="{681BC84A-A35E-45B5-93D8-6AE9A8532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361" y="4758462"/>
            <a:ext cx="2119922" cy="4005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5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8891C2-72B3-4AB2-A300-A1509C445219}"/>
              </a:ext>
            </a:extLst>
          </p:cNvPr>
          <p:cNvSpPr txBox="1">
            <a:spLocks/>
          </p:cNvSpPr>
          <p:nvPr/>
        </p:nvSpPr>
        <p:spPr>
          <a:xfrm>
            <a:off x="831849" y="439898"/>
            <a:ext cx="10518776" cy="1103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7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Document a Hearing Screen (cont.)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566E5-CBF6-480E-9BF9-E0CF2E1C4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5" y="1543802"/>
            <a:ext cx="10515600" cy="124399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102649"/>
                </a:solidFill>
                <a:latin typeface="+mn-lt"/>
              </a:rPr>
              <a:t>Choose the Screenings tab in the main portion of the screen and select new</a:t>
            </a:r>
            <a:br>
              <a:rPr lang="en-US" sz="3600" dirty="0">
                <a:solidFill>
                  <a:srgbClr val="102649"/>
                </a:solidFill>
                <a:latin typeface="+mn-lt"/>
              </a:rPr>
            </a:br>
            <a:endParaRPr lang="en-US" sz="3600" dirty="0">
              <a:solidFill>
                <a:srgbClr val="102649"/>
              </a:solidFill>
              <a:latin typeface="+mn-lt"/>
            </a:endParaRPr>
          </a:p>
        </p:txBody>
      </p:sp>
      <p:pic>
        <p:nvPicPr>
          <p:cNvPr id="4" name="Content Placeholder 3" descr="&quot; &quot;">
            <a:extLst>
              <a:ext uri="{FF2B5EF4-FFF2-40B4-BE49-F238E27FC236}">
                <a16:creationId xmlns:a16="http://schemas.microsoft.com/office/drawing/2014/main" id="{E22C34F1-6869-48B2-AF76-12E07B9C8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427" y="3051175"/>
            <a:ext cx="9315495" cy="2261812"/>
          </a:xfrm>
          <a:prstGeom prst="rect">
            <a:avLst/>
          </a:prstGeom>
        </p:spPr>
      </p:pic>
      <p:sp>
        <p:nvSpPr>
          <p:cNvPr id="3" name="Oval 2" descr="&quot; &quot;">
            <a:extLst>
              <a:ext uri="{FF2B5EF4-FFF2-40B4-BE49-F238E27FC236}">
                <a16:creationId xmlns:a16="http://schemas.microsoft.com/office/drawing/2014/main" id="{AD584B39-DED2-43E8-BB22-F157D288A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0738" y="2953313"/>
            <a:ext cx="1468437" cy="539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9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of hearing screening section in Infinite Campus ">
            <a:extLst>
              <a:ext uri="{FF2B5EF4-FFF2-40B4-BE49-F238E27FC236}">
                <a16:creationId xmlns:a16="http://schemas.microsoft.com/office/drawing/2014/main" id="{C234CB32-B91B-4A71-96CE-F25AA7B90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014290" y="1217159"/>
            <a:ext cx="6212904" cy="43513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E1AD8-8EA3-44AF-BD27-0A3A1CCFBC6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20523" y="1909763"/>
            <a:ext cx="4367213" cy="20256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In the first date box, enter the date of exam/screening</a:t>
            </a:r>
          </a:p>
          <a:p>
            <a:endParaRPr lang="en-US" dirty="0"/>
          </a:p>
        </p:txBody>
      </p:sp>
      <p:sp>
        <p:nvSpPr>
          <p:cNvPr id="2" name="Oval 1" descr="&quot; &quot;">
            <a:extLst>
              <a:ext uri="{FF2B5EF4-FFF2-40B4-BE49-F238E27FC236}">
                <a16:creationId xmlns:a16="http://schemas.microsoft.com/office/drawing/2014/main" id="{BD708C55-2FD4-4393-ACB5-10364E9E6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398" y="2507918"/>
            <a:ext cx="1158874" cy="396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CFC72307-49D6-4713-BB39-FEF5631C7F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353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77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Choose the screening type (hearing)</a:t>
            </a:r>
          </a:p>
        </p:txBody>
      </p:sp>
    </p:spTree>
    <p:extLst>
      <p:ext uri="{BB962C8B-B14F-4D97-AF65-F5344CB8AC3E}">
        <p14:creationId xmlns:p14="http://schemas.microsoft.com/office/powerpoint/2010/main" val="313242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0CE6-5A10-486F-B9AE-F34378A6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Screen Should Look Like This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3F0AB1-713A-4FF0-9153-8D4916C1D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358" y="1473200"/>
            <a:ext cx="61929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creenshot of hearing screening section in Infinite Campus that directs the viewer to choose the status: Passed, failed or refused&#10;">
            <a:extLst>
              <a:ext uri="{FF2B5EF4-FFF2-40B4-BE49-F238E27FC236}">
                <a16:creationId xmlns:a16="http://schemas.microsoft.com/office/drawing/2014/main" id="{20C90EE9-114B-4F1D-B934-09C5C03FE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8088" y="1169883"/>
            <a:ext cx="6237112" cy="43513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071D7-9F9A-4BDF-ADA2-190744A113C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484313"/>
            <a:ext cx="4427538" cy="2533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Passed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Failed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Refused</a:t>
            </a:r>
          </a:p>
          <a:p>
            <a:endParaRPr lang="en-US" dirty="0"/>
          </a:p>
        </p:txBody>
      </p:sp>
      <p:sp>
        <p:nvSpPr>
          <p:cNvPr id="3" name="Oval 2" descr="&quot; &quot;">
            <a:extLst>
              <a:ext uri="{FF2B5EF4-FFF2-40B4-BE49-F238E27FC236}">
                <a16:creationId xmlns:a16="http://schemas.microsoft.com/office/drawing/2014/main" id="{ECC6B507-4DD3-464F-8FCA-05D8D4F2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4832" y="4002072"/>
            <a:ext cx="1801812" cy="72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F20AF0-F867-4B7B-9C55-A9F615690A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-2520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77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Choose the status:</a:t>
            </a:r>
          </a:p>
        </p:txBody>
      </p:sp>
    </p:spTree>
    <p:extLst>
      <p:ext uri="{BB962C8B-B14F-4D97-AF65-F5344CB8AC3E}">
        <p14:creationId xmlns:p14="http://schemas.microsoft.com/office/powerpoint/2010/main" val="104815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2FEAD-5B2B-4A0D-BE36-C12D51556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545" y="1243456"/>
            <a:ext cx="45992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it was a routine screening, choose </a:t>
            </a:r>
            <a:r>
              <a:rPr lang="en-US" sz="3200" b="1" dirty="0"/>
              <a:t>original</a:t>
            </a:r>
            <a:r>
              <a:rPr lang="en-US" sz="3200" dirty="0"/>
              <a:t>, then </a:t>
            </a:r>
            <a:r>
              <a:rPr lang="en-US" sz="3200" b="1" dirty="0"/>
              <a:t>save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5" name="Picture 4" descr="&quot; &quot;">
            <a:extLst>
              <a:ext uri="{FF2B5EF4-FFF2-40B4-BE49-F238E27FC236}">
                <a16:creationId xmlns:a16="http://schemas.microsoft.com/office/drawing/2014/main" id="{5B23D0AB-CB88-433C-94AF-2C551F60C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563" y="1065073"/>
            <a:ext cx="6194073" cy="45297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Oval 2" descr="&quot; &quot;">
            <a:extLst>
              <a:ext uri="{FF2B5EF4-FFF2-40B4-BE49-F238E27FC236}">
                <a16:creationId xmlns:a16="http://schemas.microsoft.com/office/drawing/2014/main" id="{2A0485DE-4339-45CE-975D-AD434EE5D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6172" y="2505315"/>
            <a:ext cx="1166813" cy="269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 descr="&quot; &quot;">
            <a:extLst>
              <a:ext uri="{FF2B5EF4-FFF2-40B4-BE49-F238E27FC236}">
                <a16:creationId xmlns:a16="http://schemas.microsoft.com/office/drawing/2014/main" id="{A7611C9F-63CB-4ECF-B405-AF169C4FC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20080" y="3839324"/>
            <a:ext cx="1166813" cy="269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14213B1-892E-4D1D-8111-AD5C80684A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586" y="-489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77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In the Type Box, choose: Screening Type</a:t>
            </a:r>
          </a:p>
        </p:txBody>
      </p:sp>
    </p:spTree>
    <p:extLst>
      <p:ext uri="{BB962C8B-B14F-4D97-AF65-F5344CB8AC3E}">
        <p14:creationId xmlns:p14="http://schemas.microsoft.com/office/powerpoint/2010/main" val="359497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KDE" id="{7A14BFFA-FDE8-420C-926E-B09B0F1C9BFD}" vid="{8A4913E4-020B-49E2-9B70-1F191DE4FB2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35CD734833F17F40A89C84F876C7911D" ma:contentTypeVersion="28" ma:contentTypeDescription="" ma:contentTypeScope="" ma:versionID="26e6224276877f095b946a8b3f7dd98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51f3bc7745b65db0910c188a0fd90601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OFO - Office of Finance and Operations</Accessibility_x0020_Office>
    <Accessibility_x0020_Audit_x0020_Status xmlns="3a62de7d-ba57-4f43-9dae-9623ba637be0">OK</Accessibility_x0020_Audit_x0020_Status>
    <Accessibility_x0020_Audience xmlns="3a62de7d-ba57-4f43-9dae-9623ba637be0">Public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>2022-01-19T05:00:00+00:00</Accessibility_x0020_Audit_x0020_Date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2022-01-19T05:00:00+00:00</Publication_x0020_Date>
    <Audience1 xmlns="3a62de7d-ba57-4f43-9dae-9623ba637be0"/>
    <_dlc_DocId xmlns="3a62de7d-ba57-4f43-9dae-9623ba637be0">KYED-212-518</_dlc_DocId>
    <_dlc_DocIdUrl xmlns="3a62de7d-ba57-4f43-9dae-9623ba637be0">
      <Url>https://www.education.ky.gov/districts/enrol/_layouts/15/DocIdRedir.aspx?ID=KYED-212-518</Url>
      <Description>KYED-212-518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AE43AF4-C9DA-4948-8B48-B657A868B7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9DC281-3EEB-429B-9826-173766CF234E}"/>
</file>

<file path=customXml/itemProps3.xml><?xml version="1.0" encoding="utf-8"?>
<ds:datastoreItem xmlns:ds="http://schemas.openxmlformats.org/officeDocument/2006/customXml" ds:itemID="{C70D4522-EDD2-4326-BD38-D65ABD3DF72F}">
  <ds:schemaRefs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08fe087a-bfb0-41bc-9b50-a2ca033edc86"/>
  </ds:schemaRefs>
</ds:datastoreItem>
</file>

<file path=customXml/itemProps4.xml><?xml version="1.0" encoding="utf-8"?>
<ds:datastoreItem xmlns:ds="http://schemas.openxmlformats.org/officeDocument/2006/customXml" ds:itemID="{5333E5A8-3338-4F47-ABD0-56775B20674C}"/>
</file>

<file path=docProps/app.xml><?xml version="1.0" encoding="utf-8"?>
<Properties xmlns="http://schemas.openxmlformats.org/officeDocument/2006/extended-properties" xmlns:vt="http://schemas.openxmlformats.org/officeDocument/2006/docPropsVTypes">
  <Template>TEMPLATE KDE</Template>
  <TotalTime>1746</TotalTime>
  <Words>487</Words>
  <Application>Microsoft Office PowerPoint</Application>
  <PresentationFormat>Widescreen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Franklin Gothic Book</vt:lpstr>
      <vt:lpstr>Franklin Gothic Medium</vt:lpstr>
      <vt:lpstr>Wingdings</vt:lpstr>
      <vt:lpstr>Office Theme</vt:lpstr>
      <vt:lpstr>Entering Hearing Screenings into Infinite Campus</vt:lpstr>
      <vt:lpstr>Objectives:</vt:lpstr>
      <vt:lpstr>Get Credit for Your Hard Work!</vt:lpstr>
      <vt:lpstr>How to Document a Hearing Screen</vt:lpstr>
      <vt:lpstr>Choose the Screenings tab in the main portion of the screen and select new </vt:lpstr>
      <vt:lpstr>Choose the screening type (hearing)</vt:lpstr>
      <vt:lpstr>Your Screen Should Look Like This</vt:lpstr>
      <vt:lpstr>Choose the status:</vt:lpstr>
      <vt:lpstr>In the Type Box, choose: Screening Type</vt:lpstr>
      <vt:lpstr>Batch Entries:</vt:lpstr>
      <vt:lpstr>Batch Screening</vt:lpstr>
      <vt:lpstr>Choose the following items:</vt:lpstr>
      <vt:lpstr>Batch Entry Continued</vt:lpstr>
      <vt:lpstr>Choosing Teacher and Course Section</vt:lpstr>
      <vt:lpstr>Finally,</vt:lpstr>
      <vt:lpstr>Correcting Results from Pass to Fail (Referral):</vt:lpstr>
      <vt:lpstr>How to Edit Your Entry </vt:lpstr>
      <vt:lpstr>How to Edit Your Entry (part 2)</vt:lpstr>
      <vt:lpstr>How to Edit Your Entry (part 3)</vt:lpstr>
      <vt:lpstr>How to Edit Your Entry (part 4)</vt:lpstr>
      <vt:lpstr>Contact Information: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Entering Hearing Screenings into Infinite Campus</dc:title>
  <dc:creator>Malicote, Michelle - Division of District Support</dc:creator>
  <cp:lastModifiedBy>McDonald, Angela - Division of District Support</cp:lastModifiedBy>
  <cp:revision>179</cp:revision>
  <dcterms:created xsi:type="dcterms:W3CDTF">2021-10-19T23:07:58Z</dcterms:created>
  <dcterms:modified xsi:type="dcterms:W3CDTF">2022-01-19T14:31:32Z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0x0101001BEB557DBE01834EAB47A683706DCD5B0035CD734833F17F40A89C84F876C7911D</vt:lpwstr>
  </property>
  <property fmtid="{D5CDD505-2E9C-101B-9397-08002B2CF9AE}" pid="3" name="_dlc_DocIdItemGuid">
    <vt:lpwstr>1978c256-9380-475d-96a1-561b3da232f1</vt:lpwstr>
  </property>
</Properties>
</file>