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792" r:id="rId4"/>
    <p:sldMasterId id="2147483648" r:id="rId5"/>
  </p:sldMasterIdLst>
  <p:notesMasterIdLst>
    <p:notesMasterId r:id="rId54"/>
  </p:notesMasterIdLst>
  <p:sldIdLst>
    <p:sldId id="263" r:id="rId6"/>
    <p:sldId id="296" r:id="rId7"/>
    <p:sldId id="283" r:id="rId8"/>
    <p:sldId id="284" r:id="rId9"/>
    <p:sldId id="287" r:id="rId10"/>
    <p:sldId id="288" r:id="rId11"/>
    <p:sldId id="289" r:id="rId12"/>
    <p:sldId id="297" r:id="rId13"/>
    <p:sldId id="1120" r:id="rId14"/>
    <p:sldId id="262" r:id="rId15"/>
    <p:sldId id="267" r:id="rId16"/>
    <p:sldId id="300" r:id="rId17"/>
    <p:sldId id="301" r:id="rId18"/>
    <p:sldId id="302" r:id="rId19"/>
    <p:sldId id="303" r:id="rId20"/>
    <p:sldId id="304" r:id="rId21"/>
    <p:sldId id="305" r:id="rId22"/>
    <p:sldId id="308" r:id="rId23"/>
    <p:sldId id="306" r:id="rId24"/>
    <p:sldId id="307" r:id="rId25"/>
    <p:sldId id="1117" r:id="rId26"/>
    <p:sldId id="1118" r:id="rId27"/>
    <p:sldId id="298" r:id="rId28"/>
    <p:sldId id="268" r:id="rId29"/>
    <p:sldId id="309" r:id="rId30"/>
    <p:sldId id="299" r:id="rId31"/>
    <p:sldId id="269" r:id="rId32"/>
    <p:sldId id="290" r:id="rId33"/>
    <p:sldId id="291" r:id="rId34"/>
    <p:sldId id="292" r:id="rId35"/>
    <p:sldId id="293" r:id="rId36"/>
    <p:sldId id="294" r:id="rId37"/>
    <p:sldId id="270" r:id="rId38"/>
    <p:sldId id="271" r:id="rId39"/>
    <p:sldId id="272" r:id="rId40"/>
    <p:sldId id="277" r:id="rId41"/>
    <p:sldId id="278" r:id="rId42"/>
    <p:sldId id="279" r:id="rId43"/>
    <p:sldId id="280" r:id="rId44"/>
    <p:sldId id="273" r:id="rId45"/>
    <p:sldId id="276" r:id="rId46"/>
    <p:sldId id="1119" r:id="rId47"/>
    <p:sldId id="295" r:id="rId48"/>
    <p:sldId id="1123" r:id="rId49"/>
    <p:sldId id="1121" r:id="rId50"/>
    <p:sldId id="1124" r:id="rId51"/>
    <p:sldId id="1122" r:id="rId52"/>
    <p:sldId id="1125" r:id="rId5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DCFA8B-C81D-4BE0-9AFE-E708BC8C8DD4}" v="10" dt="2022-11-29T16:53:35.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5050" autoAdjust="0"/>
  </p:normalViewPr>
  <p:slideViewPr>
    <p:cSldViewPr snapToGrid="0">
      <p:cViewPr varScale="1">
        <p:scale>
          <a:sx n="97" d="100"/>
          <a:sy n="97"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customXml" Target="../customXml/item4.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man, Laura - Division of District Support" userId="65392343-27bb-425b-9829-9779a5cfbce5" providerId="ADAL" clId="{F4DCFA8B-C81D-4BE0-9AFE-E708BC8C8DD4}"/>
    <pc:docChg chg="undo custSel addSld delSld modSld sldOrd addMainMaster">
      <pc:chgData name="Loman, Laura - Division of District Support" userId="65392343-27bb-425b-9829-9779a5cfbce5" providerId="ADAL" clId="{F4DCFA8B-C81D-4BE0-9AFE-E708BC8C8DD4}" dt="2022-11-29T17:27:06.285" v="5365" actId="20577"/>
      <pc:docMkLst>
        <pc:docMk/>
      </pc:docMkLst>
      <pc:sldChg chg="addSp delSp modSp mod modNotesTx">
        <pc:chgData name="Loman, Laura - Division of District Support" userId="65392343-27bb-425b-9829-9779a5cfbce5" providerId="ADAL" clId="{F4DCFA8B-C81D-4BE0-9AFE-E708BC8C8DD4}" dt="2022-11-29T15:58:00.514" v="4803" actId="14100"/>
        <pc:sldMkLst>
          <pc:docMk/>
          <pc:sldMk cId="757168485" sldId="262"/>
        </pc:sldMkLst>
        <pc:spChg chg="mod">
          <ac:chgData name="Loman, Laura - Division of District Support" userId="65392343-27bb-425b-9829-9779a5cfbce5" providerId="ADAL" clId="{F4DCFA8B-C81D-4BE0-9AFE-E708BC8C8DD4}" dt="2022-11-29T15:56:48.918" v="4796" actId="1076"/>
          <ac:spMkLst>
            <pc:docMk/>
            <pc:sldMk cId="757168485" sldId="262"/>
            <ac:spMk id="2" creationId="{1A81CAC2-4333-431B-8322-61B5A49E1AD3}"/>
          </ac:spMkLst>
        </pc:spChg>
        <pc:spChg chg="add del mod">
          <ac:chgData name="Loman, Laura - Division of District Support" userId="65392343-27bb-425b-9829-9779a5cfbce5" providerId="ADAL" clId="{F4DCFA8B-C81D-4BE0-9AFE-E708BC8C8DD4}" dt="2022-11-07T14:37:22.138" v="97" actId="22"/>
          <ac:spMkLst>
            <pc:docMk/>
            <pc:sldMk cId="757168485" sldId="262"/>
            <ac:spMk id="5" creationId="{9751B3B8-5BDC-41DE-E0AE-5EB7966B3C00}"/>
          </ac:spMkLst>
        </pc:spChg>
        <pc:spChg chg="add del mod">
          <ac:chgData name="Loman, Laura - Division of District Support" userId="65392343-27bb-425b-9829-9779a5cfbce5" providerId="ADAL" clId="{F4DCFA8B-C81D-4BE0-9AFE-E708BC8C8DD4}" dt="2022-11-29T15:56:17.981" v="4794" actId="478"/>
          <ac:spMkLst>
            <pc:docMk/>
            <pc:sldMk cId="757168485" sldId="262"/>
            <ac:spMk id="5" creationId="{DF8CBFA7-1526-0FE2-7CF9-4E08A2E4703A}"/>
          </ac:spMkLst>
        </pc:spChg>
        <pc:spChg chg="del mod">
          <ac:chgData name="Loman, Laura - Division of District Support" userId="65392343-27bb-425b-9829-9779a5cfbce5" providerId="ADAL" clId="{F4DCFA8B-C81D-4BE0-9AFE-E708BC8C8DD4}" dt="2022-11-07T14:36:25.163" v="91" actId="478"/>
          <ac:spMkLst>
            <pc:docMk/>
            <pc:sldMk cId="757168485" sldId="262"/>
            <ac:spMk id="7" creationId="{AC570E1E-50F8-4FC1-9547-4371A79960BB}"/>
          </ac:spMkLst>
        </pc:spChg>
        <pc:spChg chg="add del mod">
          <ac:chgData name="Loman, Laura - Division of District Support" userId="65392343-27bb-425b-9829-9779a5cfbce5" providerId="ADAL" clId="{F4DCFA8B-C81D-4BE0-9AFE-E708BC8C8DD4}" dt="2022-11-07T14:38:38.352" v="106" actId="22"/>
          <ac:spMkLst>
            <pc:docMk/>
            <pc:sldMk cId="757168485" sldId="262"/>
            <ac:spMk id="17" creationId="{41CFB54A-DA38-0D58-DFC0-FC0A648EABBB}"/>
          </ac:spMkLst>
        </pc:spChg>
        <pc:graphicFrameChg chg="del modGraphic">
          <ac:chgData name="Loman, Laura - Division of District Support" userId="65392343-27bb-425b-9829-9779a5cfbce5" providerId="ADAL" clId="{F4DCFA8B-C81D-4BE0-9AFE-E708BC8C8DD4}" dt="2022-11-07T14:36:30.534" v="93" actId="478"/>
          <ac:graphicFrameMkLst>
            <pc:docMk/>
            <pc:sldMk cId="757168485" sldId="262"/>
            <ac:graphicFrameMk id="6" creationId="{CBECED0F-2344-4051-AE38-6D6CF9751BC6}"/>
          </ac:graphicFrameMkLst>
        </pc:graphicFrameChg>
        <pc:picChg chg="add del mod">
          <ac:chgData name="Loman, Laura - Division of District Support" userId="65392343-27bb-425b-9829-9779a5cfbce5" providerId="ADAL" clId="{F4DCFA8B-C81D-4BE0-9AFE-E708BC8C8DD4}" dt="2022-11-07T14:36:55.366" v="96" actId="478"/>
          <ac:picMkLst>
            <pc:docMk/>
            <pc:sldMk cId="757168485" sldId="262"/>
            <ac:picMk id="9" creationId="{62778A59-45EF-EC4A-77E8-DACC61E930AD}"/>
          </ac:picMkLst>
        </pc:picChg>
        <pc:picChg chg="add del mod ord">
          <ac:chgData name="Loman, Laura - Division of District Support" userId="65392343-27bb-425b-9829-9779a5cfbce5" providerId="ADAL" clId="{F4DCFA8B-C81D-4BE0-9AFE-E708BC8C8DD4}" dt="2022-11-07T14:38:36.489" v="105" actId="478"/>
          <ac:picMkLst>
            <pc:docMk/>
            <pc:sldMk cId="757168485" sldId="262"/>
            <ac:picMk id="11" creationId="{F29B6827-F826-0A52-C784-5A328FA82F0D}"/>
          </ac:picMkLst>
        </pc:picChg>
        <pc:picChg chg="add del mod">
          <ac:chgData name="Loman, Laura - Division of District Support" userId="65392343-27bb-425b-9829-9779a5cfbce5" providerId="ADAL" clId="{F4DCFA8B-C81D-4BE0-9AFE-E708BC8C8DD4}" dt="2022-11-07T14:38:46.967" v="109" actId="478"/>
          <ac:picMkLst>
            <pc:docMk/>
            <pc:sldMk cId="757168485" sldId="262"/>
            <ac:picMk id="13" creationId="{D2547FAD-296D-7F7C-779A-36FBB8434257}"/>
          </ac:picMkLst>
        </pc:picChg>
        <pc:picChg chg="add mod">
          <ac:chgData name="Loman, Laura - Division of District Support" userId="65392343-27bb-425b-9829-9779a5cfbce5" providerId="ADAL" clId="{F4DCFA8B-C81D-4BE0-9AFE-E708BC8C8DD4}" dt="2022-11-29T15:58:00.514" v="4803" actId="14100"/>
          <ac:picMkLst>
            <pc:docMk/>
            <pc:sldMk cId="757168485" sldId="262"/>
            <ac:picMk id="15" creationId="{C20F6E9F-EEDF-AF0D-1D3F-26BDFFB69C2E}"/>
          </ac:picMkLst>
        </pc:picChg>
        <pc:picChg chg="add del mod ord">
          <ac:chgData name="Loman, Laura - Division of District Support" userId="65392343-27bb-425b-9829-9779a5cfbce5" providerId="ADAL" clId="{F4DCFA8B-C81D-4BE0-9AFE-E708BC8C8DD4}" dt="2022-11-29T15:56:14.086" v="4793" actId="478"/>
          <ac:picMkLst>
            <pc:docMk/>
            <pc:sldMk cId="757168485" sldId="262"/>
            <ac:picMk id="19" creationId="{203D2C39-AD86-873E-CF98-8F4C40C5BB0A}"/>
          </ac:picMkLst>
        </pc:picChg>
        <pc:picChg chg="add mod">
          <ac:chgData name="Loman, Laura - Division of District Support" userId="65392343-27bb-425b-9829-9779a5cfbce5" providerId="ADAL" clId="{F4DCFA8B-C81D-4BE0-9AFE-E708BC8C8DD4}" dt="2022-11-29T15:57:46.614" v="4801" actId="14100"/>
          <ac:picMkLst>
            <pc:docMk/>
            <pc:sldMk cId="757168485" sldId="262"/>
            <ac:picMk id="21" creationId="{EA116256-489A-BB65-800B-8D1EB65A0B9F}"/>
          </ac:picMkLst>
        </pc:picChg>
      </pc:sldChg>
      <pc:sldChg chg="del">
        <pc:chgData name="Loman, Laura - Division of District Support" userId="65392343-27bb-425b-9829-9779a5cfbce5" providerId="ADAL" clId="{F4DCFA8B-C81D-4BE0-9AFE-E708BC8C8DD4}" dt="2022-11-07T14:35:20.101" v="31" actId="47"/>
        <pc:sldMkLst>
          <pc:docMk/>
          <pc:sldMk cId="269170192" sldId="264"/>
        </pc:sldMkLst>
      </pc:sldChg>
      <pc:sldChg chg="modSp mod modNotesTx">
        <pc:chgData name="Loman, Laura - Division of District Support" userId="65392343-27bb-425b-9829-9779a5cfbce5" providerId="ADAL" clId="{F4DCFA8B-C81D-4BE0-9AFE-E708BC8C8DD4}" dt="2022-11-29T15:40:05.614" v="4474" actId="27636"/>
        <pc:sldMkLst>
          <pc:docMk/>
          <pc:sldMk cId="1046807979" sldId="267"/>
        </pc:sldMkLst>
        <pc:spChg chg="mod">
          <ac:chgData name="Loman, Laura - Division of District Support" userId="65392343-27bb-425b-9829-9779a5cfbce5" providerId="ADAL" clId="{F4DCFA8B-C81D-4BE0-9AFE-E708BC8C8DD4}" dt="2022-11-29T15:40:05.614" v="4474" actId="27636"/>
          <ac:spMkLst>
            <pc:docMk/>
            <pc:sldMk cId="1046807979" sldId="267"/>
            <ac:spMk id="3" creationId="{4B8821CB-F7C9-495D-913D-41BBA9540CEC}"/>
          </ac:spMkLst>
        </pc:spChg>
        <pc:spChg chg="mod">
          <ac:chgData name="Loman, Laura - Division of District Support" userId="65392343-27bb-425b-9829-9779a5cfbce5" providerId="ADAL" clId="{F4DCFA8B-C81D-4BE0-9AFE-E708BC8C8DD4}" dt="2022-11-29T15:40:05.585" v="4473" actId="27636"/>
          <ac:spMkLst>
            <pc:docMk/>
            <pc:sldMk cId="1046807979" sldId="267"/>
            <ac:spMk id="4" creationId="{0E2B9401-B89C-47F4-B9F5-1D1DC6580648}"/>
          </ac:spMkLst>
        </pc:spChg>
      </pc:sldChg>
      <pc:sldChg chg="addSp delSp modSp mod modNotesTx">
        <pc:chgData name="Loman, Laura - Division of District Support" userId="65392343-27bb-425b-9829-9779a5cfbce5" providerId="ADAL" clId="{F4DCFA8B-C81D-4BE0-9AFE-E708BC8C8DD4}" dt="2022-11-28T14:07:26.177" v="4401" actId="20577"/>
        <pc:sldMkLst>
          <pc:docMk/>
          <pc:sldMk cId="959330737" sldId="268"/>
        </pc:sldMkLst>
        <pc:spChg chg="mod">
          <ac:chgData name="Loman, Laura - Division of District Support" userId="65392343-27bb-425b-9829-9779a5cfbce5" providerId="ADAL" clId="{F4DCFA8B-C81D-4BE0-9AFE-E708BC8C8DD4}" dt="2022-11-07T15:06:22.283" v="206" actId="1076"/>
          <ac:spMkLst>
            <pc:docMk/>
            <pc:sldMk cId="959330737" sldId="268"/>
            <ac:spMk id="2" creationId="{DD81A410-1632-45B1-A541-7DC2417BC17A}"/>
          </ac:spMkLst>
        </pc:spChg>
        <pc:spChg chg="mod">
          <ac:chgData name="Loman, Laura - Division of District Support" userId="65392343-27bb-425b-9829-9779a5cfbce5" providerId="ADAL" clId="{F4DCFA8B-C81D-4BE0-9AFE-E708BC8C8DD4}" dt="2022-11-07T15:28:43.159" v="1948" actId="1076"/>
          <ac:spMkLst>
            <pc:docMk/>
            <pc:sldMk cId="959330737" sldId="268"/>
            <ac:spMk id="3" creationId="{57465634-D7DE-4BB2-A66B-0E2304926313}"/>
          </ac:spMkLst>
        </pc:spChg>
        <pc:picChg chg="del">
          <ac:chgData name="Loman, Laura - Division of District Support" userId="65392343-27bb-425b-9829-9779a5cfbce5" providerId="ADAL" clId="{F4DCFA8B-C81D-4BE0-9AFE-E708BC8C8DD4}" dt="2022-11-07T14:45:46.921" v="153" actId="478"/>
          <ac:picMkLst>
            <pc:docMk/>
            <pc:sldMk cId="959330737" sldId="268"/>
            <ac:picMk id="6" creationId="{F071529E-9DD1-4B9E-9D6A-F8E08F6F9383}"/>
          </ac:picMkLst>
        </pc:picChg>
        <pc:picChg chg="add mod">
          <ac:chgData name="Loman, Laura - Division of District Support" userId="65392343-27bb-425b-9829-9779a5cfbce5" providerId="ADAL" clId="{F4DCFA8B-C81D-4BE0-9AFE-E708BC8C8DD4}" dt="2022-11-07T14:46:43.503" v="181" actId="14100"/>
          <ac:picMkLst>
            <pc:docMk/>
            <pc:sldMk cId="959330737" sldId="268"/>
            <ac:picMk id="8" creationId="{7E2F2C98-C723-46D8-33CD-A286A4A8F5E6}"/>
          </ac:picMkLst>
        </pc:picChg>
        <pc:picChg chg="add del">
          <ac:chgData name="Loman, Laura - Division of District Support" userId="65392343-27bb-425b-9829-9779a5cfbce5" providerId="ADAL" clId="{F4DCFA8B-C81D-4BE0-9AFE-E708BC8C8DD4}" dt="2022-11-07T15:06:36.900" v="208" actId="478"/>
          <ac:picMkLst>
            <pc:docMk/>
            <pc:sldMk cId="959330737" sldId="268"/>
            <ac:picMk id="9" creationId="{1F631B68-FFCA-063F-5EDF-BC919FC9D909}"/>
          </ac:picMkLst>
        </pc:picChg>
        <pc:picChg chg="add del">
          <ac:chgData name="Loman, Laura - Division of District Support" userId="65392343-27bb-425b-9829-9779a5cfbce5" providerId="ADAL" clId="{F4DCFA8B-C81D-4BE0-9AFE-E708BC8C8DD4}" dt="2022-11-07T15:06:45.459" v="210" actId="478"/>
          <ac:picMkLst>
            <pc:docMk/>
            <pc:sldMk cId="959330737" sldId="268"/>
            <ac:picMk id="10" creationId="{5DC16C5E-E12D-F0AA-3B46-A77D34B65B24}"/>
          </ac:picMkLst>
        </pc:picChg>
      </pc:sldChg>
      <pc:sldChg chg="modNotesTx">
        <pc:chgData name="Loman, Laura - Division of District Support" userId="65392343-27bb-425b-9829-9779a5cfbce5" providerId="ADAL" clId="{F4DCFA8B-C81D-4BE0-9AFE-E708BC8C8DD4}" dt="2022-11-07T15:25:11.842" v="1788" actId="20577"/>
        <pc:sldMkLst>
          <pc:docMk/>
          <pc:sldMk cId="1274892521" sldId="273"/>
        </pc:sldMkLst>
      </pc:sldChg>
      <pc:sldChg chg="addSp delSp add del mod">
        <pc:chgData name="Loman, Laura - Division of District Support" userId="65392343-27bb-425b-9829-9779a5cfbce5" providerId="ADAL" clId="{F4DCFA8B-C81D-4BE0-9AFE-E708BC8C8DD4}" dt="2022-11-29T15:16:51.132" v="4442" actId="478"/>
        <pc:sldMkLst>
          <pc:docMk/>
          <pc:sldMk cId="3229016552" sldId="276"/>
        </pc:sldMkLst>
        <pc:picChg chg="add del">
          <ac:chgData name="Loman, Laura - Division of District Support" userId="65392343-27bb-425b-9829-9779a5cfbce5" providerId="ADAL" clId="{F4DCFA8B-C81D-4BE0-9AFE-E708BC8C8DD4}" dt="2022-11-29T15:16:51.132" v="4442" actId="478"/>
          <ac:picMkLst>
            <pc:docMk/>
            <pc:sldMk cId="3229016552" sldId="276"/>
            <ac:picMk id="6" creationId="{FC918334-44EE-C9D4-DAF1-EDDBAE1CAC06}"/>
          </ac:picMkLst>
        </pc:picChg>
      </pc:sldChg>
      <pc:sldChg chg="modNotesTx">
        <pc:chgData name="Loman, Laura - Division of District Support" userId="65392343-27bb-425b-9829-9779a5cfbce5" providerId="ADAL" clId="{F4DCFA8B-C81D-4BE0-9AFE-E708BC8C8DD4}" dt="2022-11-07T15:23:49.411" v="1451" actId="20577"/>
        <pc:sldMkLst>
          <pc:docMk/>
          <pc:sldMk cId="20233792" sldId="280"/>
        </pc:sldMkLst>
      </pc:sldChg>
      <pc:sldChg chg="add del">
        <pc:chgData name="Loman, Laura - Division of District Support" userId="65392343-27bb-425b-9829-9779a5cfbce5" providerId="ADAL" clId="{F4DCFA8B-C81D-4BE0-9AFE-E708BC8C8DD4}" dt="2022-11-07T14:31:48.960" v="1"/>
        <pc:sldMkLst>
          <pc:docMk/>
          <pc:sldMk cId="159200150" sldId="297"/>
        </pc:sldMkLst>
      </pc:sldChg>
      <pc:sldChg chg="modSp add mod modNotesTx">
        <pc:chgData name="Loman, Laura - Division of District Support" userId="65392343-27bb-425b-9829-9779a5cfbce5" providerId="ADAL" clId="{F4DCFA8B-C81D-4BE0-9AFE-E708BC8C8DD4}" dt="2022-11-07T14:35:05.951" v="30" actId="20577"/>
        <pc:sldMkLst>
          <pc:docMk/>
          <pc:sldMk cId="2404684272" sldId="297"/>
        </pc:sldMkLst>
        <pc:spChg chg="mod">
          <ac:chgData name="Loman, Laura - Division of District Support" userId="65392343-27bb-425b-9829-9779a5cfbce5" providerId="ADAL" clId="{F4DCFA8B-C81D-4BE0-9AFE-E708BC8C8DD4}" dt="2022-11-07T14:32:06.219" v="13" actId="20577"/>
          <ac:spMkLst>
            <pc:docMk/>
            <pc:sldMk cId="2404684272" sldId="297"/>
            <ac:spMk id="2" creationId="{3D3E1ED1-8BAE-4725-9740-CDB9285575B4}"/>
          </ac:spMkLst>
        </pc:spChg>
        <pc:spChg chg="mod">
          <ac:chgData name="Loman, Laura - Division of District Support" userId="65392343-27bb-425b-9829-9779a5cfbce5" providerId="ADAL" clId="{F4DCFA8B-C81D-4BE0-9AFE-E708BC8C8DD4}" dt="2022-11-07T14:35:00.281" v="29" actId="20577"/>
          <ac:spMkLst>
            <pc:docMk/>
            <pc:sldMk cId="2404684272" sldId="297"/>
            <ac:spMk id="5" creationId="{4E0587B4-81D1-4A6F-923A-C60CDE627CFC}"/>
          </ac:spMkLst>
        </pc:spChg>
      </pc:sldChg>
      <pc:sldChg chg="addSp delSp modSp add mod ord">
        <pc:chgData name="Loman, Laura - Division of District Support" userId="65392343-27bb-425b-9829-9779a5cfbce5" providerId="ADAL" clId="{F4DCFA8B-C81D-4BE0-9AFE-E708BC8C8DD4}" dt="2022-11-07T16:16:12.638" v="4383" actId="5793"/>
        <pc:sldMkLst>
          <pc:docMk/>
          <pc:sldMk cId="3233017343" sldId="298"/>
        </pc:sldMkLst>
        <pc:spChg chg="mod">
          <ac:chgData name="Loman, Laura - Division of District Support" userId="65392343-27bb-425b-9829-9779a5cfbce5" providerId="ADAL" clId="{F4DCFA8B-C81D-4BE0-9AFE-E708BC8C8DD4}" dt="2022-11-07T16:11:50.332" v="3869" actId="20577"/>
          <ac:spMkLst>
            <pc:docMk/>
            <pc:sldMk cId="3233017343" sldId="298"/>
            <ac:spMk id="2" creationId="{2CE7C580-6AE1-46CD-B4E7-479F355B1F31}"/>
          </ac:spMkLst>
        </pc:spChg>
        <pc:spChg chg="mod">
          <ac:chgData name="Loman, Laura - Division of District Support" userId="65392343-27bb-425b-9829-9779a5cfbce5" providerId="ADAL" clId="{F4DCFA8B-C81D-4BE0-9AFE-E708BC8C8DD4}" dt="2022-11-07T16:16:12.638" v="4383" actId="5793"/>
          <ac:spMkLst>
            <pc:docMk/>
            <pc:sldMk cId="3233017343" sldId="298"/>
            <ac:spMk id="3" creationId="{8BF6ABF3-F113-4BC6-8D47-2F3EBBB8A406}"/>
          </ac:spMkLst>
        </pc:spChg>
        <pc:picChg chg="add del mod">
          <ac:chgData name="Loman, Laura - Division of District Support" userId="65392343-27bb-425b-9829-9779a5cfbce5" providerId="ADAL" clId="{F4DCFA8B-C81D-4BE0-9AFE-E708BC8C8DD4}" dt="2022-11-07T15:13:53.251" v="808" actId="478"/>
          <ac:picMkLst>
            <pc:docMk/>
            <pc:sldMk cId="3233017343" sldId="298"/>
            <ac:picMk id="5" creationId="{CBDDA2C8-9B9D-684B-501B-FDE2A382E63F}"/>
          </ac:picMkLst>
        </pc:picChg>
      </pc:sldChg>
      <pc:sldChg chg="addSp modSp add mod modNotesTx">
        <pc:chgData name="Loman, Laura - Division of District Support" userId="65392343-27bb-425b-9829-9779a5cfbce5" providerId="ADAL" clId="{F4DCFA8B-C81D-4BE0-9AFE-E708BC8C8DD4}" dt="2022-11-28T20:39:02.129" v="4436" actId="20577"/>
        <pc:sldMkLst>
          <pc:docMk/>
          <pc:sldMk cId="421652344" sldId="299"/>
        </pc:sldMkLst>
        <pc:spChg chg="mod">
          <ac:chgData name="Loman, Laura - Division of District Support" userId="65392343-27bb-425b-9829-9779a5cfbce5" providerId="ADAL" clId="{F4DCFA8B-C81D-4BE0-9AFE-E708BC8C8DD4}" dt="2022-11-07T15:17:18.507" v="1208" actId="1076"/>
          <ac:spMkLst>
            <pc:docMk/>
            <pc:sldMk cId="421652344" sldId="299"/>
            <ac:spMk id="2" creationId="{2CE7C580-6AE1-46CD-B4E7-479F355B1F31}"/>
          </ac:spMkLst>
        </pc:spChg>
        <pc:spChg chg="mod">
          <ac:chgData name="Loman, Laura - Division of District Support" userId="65392343-27bb-425b-9829-9779a5cfbce5" providerId="ADAL" clId="{F4DCFA8B-C81D-4BE0-9AFE-E708BC8C8DD4}" dt="2022-11-07T15:18:27.909" v="1267" actId="20577"/>
          <ac:spMkLst>
            <pc:docMk/>
            <pc:sldMk cId="421652344" sldId="299"/>
            <ac:spMk id="3" creationId="{8BF6ABF3-F113-4BC6-8D47-2F3EBBB8A406}"/>
          </ac:spMkLst>
        </pc:spChg>
        <pc:picChg chg="add mod">
          <ac:chgData name="Loman, Laura - Division of District Support" userId="65392343-27bb-425b-9829-9779a5cfbce5" providerId="ADAL" clId="{F4DCFA8B-C81D-4BE0-9AFE-E708BC8C8DD4}" dt="2022-11-07T15:17:14.636" v="1207" actId="1076"/>
          <ac:picMkLst>
            <pc:docMk/>
            <pc:sldMk cId="421652344" sldId="299"/>
            <ac:picMk id="5" creationId="{12489854-94AA-C8DF-2474-EB1063DE17AA}"/>
          </ac:picMkLst>
        </pc:picChg>
      </pc:sldChg>
      <pc:sldChg chg="addSp delSp modSp add mod modNotesTx">
        <pc:chgData name="Loman, Laura - Division of District Support" userId="65392343-27bb-425b-9829-9779a5cfbce5" providerId="ADAL" clId="{F4DCFA8B-C81D-4BE0-9AFE-E708BC8C8DD4}" dt="2022-11-07T15:33:23.156" v="2308" actId="20577"/>
        <pc:sldMkLst>
          <pc:docMk/>
          <pc:sldMk cId="3371104135" sldId="300"/>
        </pc:sldMkLst>
        <pc:spChg chg="mod">
          <ac:chgData name="Loman, Laura - Division of District Support" userId="65392343-27bb-425b-9829-9779a5cfbce5" providerId="ADAL" clId="{F4DCFA8B-C81D-4BE0-9AFE-E708BC8C8DD4}" dt="2022-11-07T15:30:52.677" v="2070"/>
          <ac:spMkLst>
            <pc:docMk/>
            <pc:sldMk cId="3371104135" sldId="300"/>
            <ac:spMk id="2" creationId="{91178C9B-B168-419F-8CCC-62304D57CF22}"/>
          </ac:spMkLst>
        </pc:spChg>
        <pc:spChg chg="mod">
          <ac:chgData name="Loman, Laura - Division of District Support" userId="65392343-27bb-425b-9829-9779a5cfbce5" providerId="ADAL" clId="{F4DCFA8B-C81D-4BE0-9AFE-E708BC8C8DD4}" dt="2022-11-07T15:32:51.649" v="2213" actId="5793"/>
          <ac:spMkLst>
            <pc:docMk/>
            <pc:sldMk cId="3371104135" sldId="300"/>
            <ac:spMk id="3" creationId="{4B8821CB-F7C9-495D-913D-41BBA9540CEC}"/>
          </ac:spMkLst>
        </pc:spChg>
        <pc:spChg chg="del mod">
          <ac:chgData name="Loman, Laura - Division of District Support" userId="65392343-27bb-425b-9829-9779a5cfbce5" providerId="ADAL" clId="{F4DCFA8B-C81D-4BE0-9AFE-E708BC8C8DD4}" dt="2022-11-07T15:25:54.730" v="1791" actId="478"/>
          <ac:spMkLst>
            <pc:docMk/>
            <pc:sldMk cId="3371104135" sldId="300"/>
            <ac:spMk id="4" creationId="{0E2B9401-B89C-47F4-B9F5-1D1DC6580648}"/>
          </ac:spMkLst>
        </pc:spChg>
        <pc:spChg chg="add del mod">
          <ac:chgData name="Loman, Laura - Division of District Support" userId="65392343-27bb-425b-9829-9779a5cfbce5" providerId="ADAL" clId="{F4DCFA8B-C81D-4BE0-9AFE-E708BC8C8DD4}" dt="2022-11-07T15:25:58.114" v="1792" actId="478"/>
          <ac:spMkLst>
            <pc:docMk/>
            <pc:sldMk cId="3371104135" sldId="300"/>
            <ac:spMk id="7" creationId="{C369BA10-8D24-5C4A-A930-B753D8BA96AE}"/>
          </ac:spMkLst>
        </pc:spChg>
      </pc:sldChg>
      <pc:sldChg chg="modSp add mod">
        <pc:chgData name="Loman, Laura - Division of District Support" userId="65392343-27bb-425b-9829-9779a5cfbce5" providerId="ADAL" clId="{F4DCFA8B-C81D-4BE0-9AFE-E708BC8C8DD4}" dt="2022-11-07T15:32:42.210" v="2209" actId="5793"/>
        <pc:sldMkLst>
          <pc:docMk/>
          <pc:sldMk cId="1026750925" sldId="301"/>
        </pc:sldMkLst>
        <pc:spChg chg="mod">
          <ac:chgData name="Loman, Laura - Division of District Support" userId="65392343-27bb-425b-9829-9779a5cfbce5" providerId="ADAL" clId="{F4DCFA8B-C81D-4BE0-9AFE-E708BC8C8DD4}" dt="2022-11-07T15:32:42.210" v="2209" actId="5793"/>
          <ac:spMkLst>
            <pc:docMk/>
            <pc:sldMk cId="1026750925" sldId="301"/>
            <ac:spMk id="3" creationId="{4B8821CB-F7C9-495D-913D-41BBA9540CEC}"/>
          </ac:spMkLst>
        </pc:spChg>
      </pc:sldChg>
      <pc:sldChg chg="modSp add mod modNotesTx">
        <pc:chgData name="Loman, Laura - Division of District Support" userId="65392343-27bb-425b-9829-9779a5cfbce5" providerId="ADAL" clId="{F4DCFA8B-C81D-4BE0-9AFE-E708BC8C8DD4}" dt="2022-11-29T15:41:14.983" v="4686" actId="20577"/>
        <pc:sldMkLst>
          <pc:docMk/>
          <pc:sldMk cId="1204703879" sldId="302"/>
        </pc:sldMkLst>
        <pc:spChg chg="mod">
          <ac:chgData name="Loman, Laura - Division of District Support" userId="65392343-27bb-425b-9829-9779a5cfbce5" providerId="ADAL" clId="{F4DCFA8B-C81D-4BE0-9AFE-E708BC8C8DD4}" dt="2022-11-07T15:34:38.385" v="2339" actId="20577"/>
          <ac:spMkLst>
            <pc:docMk/>
            <pc:sldMk cId="1204703879" sldId="302"/>
            <ac:spMk id="2" creationId="{91178C9B-B168-419F-8CCC-62304D57CF22}"/>
          </ac:spMkLst>
        </pc:spChg>
        <pc:spChg chg="mod">
          <ac:chgData name="Loman, Laura - Division of District Support" userId="65392343-27bb-425b-9829-9779a5cfbce5" providerId="ADAL" clId="{F4DCFA8B-C81D-4BE0-9AFE-E708BC8C8DD4}" dt="2022-11-07T15:35:35.331" v="2458" actId="20577"/>
          <ac:spMkLst>
            <pc:docMk/>
            <pc:sldMk cId="1204703879" sldId="302"/>
            <ac:spMk id="3" creationId="{4B8821CB-F7C9-495D-913D-41BBA9540CEC}"/>
          </ac:spMkLst>
        </pc:spChg>
      </pc:sldChg>
      <pc:sldChg chg="modSp add mod modNotesTx">
        <pc:chgData name="Loman, Laura - Division of District Support" userId="65392343-27bb-425b-9829-9779a5cfbce5" providerId="ADAL" clId="{F4DCFA8B-C81D-4BE0-9AFE-E708BC8C8DD4}" dt="2022-11-07T15:44:50.132" v="2558"/>
        <pc:sldMkLst>
          <pc:docMk/>
          <pc:sldMk cId="2070039162" sldId="303"/>
        </pc:sldMkLst>
        <pc:spChg chg="mod">
          <ac:chgData name="Loman, Laura - Division of District Support" userId="65392343-27bb-425b-9829-9779a5cfbce5" providerId="ADAL" clId="{F4DCFA8B-C81D-4BE0-9AFE-E708BC8C8DD4}" dt="2022-11-07T15:36:53.234" v="2497" actId="20577"/>
          <ac:spMkLst>
            <pc:docMk/>
            <pc:sldMk cId="2070039162" sldId="303"/>
            <ac:spMk id="2" creationId="{91178C9B-B168-419F-8CCC-62304D57CF22}"/>
          </ac:spMkLst>
        </pc:spChg>
        <pc:spChg chg="mod">
          <ac:chgData name="Loman, Laura - Division of District Support" userId="65392343-27bb-425b-9829-9779a5cfbce5" providerId="ADAL" clId="{F4DCFA8B-C81D-4BE0-9AFE-E708BC8C8DD4}" dt="2022-11-07T15:44:37.582" v="2557" actId="20577"/>
          <ac:spMkLst>
            <pc:docMk/>
            <pc:sldMk cId="2070039162" sldId="303"/>
            <ac:spMk id="3" creationId="{4B8821CB-F7C9-495D-913D-41BBA9540CEC}"/>
          </ac:spMkLst>
        </pc:spChg>
      </pc:sldChg>
      <pc:sldChg chg="modSp add mod modNotesTx">
        <pc:chgData name="Loman, Laura - Division of District Support" userId="65392343-27bb-425b-9829-9779a5cfbce5" providerId="ADAL" clId="{F4DCFA8B-C81D-4BE0-9AFE-E708BC8C8DD4}" dt="2022-11-07T15:48:53.860" v="2940"/>
        <pc:sldMkLst>
          <pc:docMk/>
          <pc:sldMk cId="175487996" sldId="304"/>
        </pc:sldMkLst>
        <pc:spChg chg="mod">
          <ac:chgData name="Loman, Laura - Division of District Support" userId="65392343-27bb-425b-9829-9779a5cfbce5" providerId="ADAL" clId="{F4DCFA8B-C81D-4BE0-9AFE-E708BC8C8DD4}" dt="2022-11-07T15:45:24.733" v="2586" actId="20577"/>
          <ac:spMkLst>
            <pc:docMk/>
            <pc:sldMk cId="175487996" sldId="304"/>
            <ac:spMk id="2" creationId="{91178C9B-B168-419F-8CCC-62304D57CF22}"/>
          </ac:spMkLst>
        </pc:spChg>
        <pc:spChg chg="mod">
          <ac:chgData name="Loman, Laura - Division of District Support" userId="65392343-27bb-425b-9829-9779a5cfbce5" providerId="ADAL" clId="{F4DCFA8B-C81D-4BE0-9AFE-E708BC8C8DD4}" dt="2022-11-07T15:48:35.887" v="2937" actId="20577"/>
          <ac:spMkLst>
            <pc:docMk/>
            <pc:sldMk cId="175487996" sldId="304"/>
            <ac:spMk id="3" creationId="{4B8821CB-F7C9-495D-913D-41BBA9540CEC}"/>
          </ac:spMkLst>
        </pc:spChg>
      </pc:sldChg>
      <pc:sldChg chg="modSp add mod modNotesTx">
        <pc:chgData name="Loman, Laura - Division of District Support" userId="65392343-27bb-425b-9829-9779a5cfbce5" providerId="ADAL" clId="{F4DCFA8B-C81D-4BE0-9AFE-E708BC8C8DD4}" dt="2022-11-07T15:50:34.454" v="2989"/>
        <pc:sldMkLst>
          <pc:docMk/>
          <pc:sldMk cId="202026341" sldId="305"/>
        </pc:sldMkLst>
        <pc:spChg chg="mod">
          <ac:chgData name="Loman, Laura - Division of District Support" userId="65392343-27bb-425b-9829-9779a5cfbce5" providerId="ADAL" clId="{F4DCFA8B-C81D-4BE0-9AFE-E708BC8C8DD4}" dt="2022-11-07T15:49:30.944" v="2964" actId="20577"/>
          <ac:spMkLst>
            <pc:docMk/>
            <pc:sldMk cId="202026341" sldId="305"/>
            <ac:spMk id="2" creationId="{91178C9B-B168-419F-8CCC-62304D57CF22}"/>
          </ac:spMkLst>
        </pc:spChg>
        <pc:spChg chg="mod">
          <ac:chgData name="Loman, Laura - Division of District Support" userId="65392343-27bb-425b-9829-9779a5cfbce5" providerId="ADAL" clId="{F4DCFA8B-C81D-4BE0-9AFE-E708BC8C8DD4}" dt="2022-11-07T15:50:20.416" v="2988" actId="20577"/>
          <ac:spMkLst>
            <pc:docMk/>
            <pc:sldMk cId="202026341" sldId="305"/>
            <ac:spMk id="3" creationId="{4B8821CB-F7C9-495D-913D-41BBA9540CEC}"/>
          </ac:spMkLst>
        </pc:spChg>
      </pc:sldChg>
      <pc:sldChg chg="addSp modSp add mod modNotesTx">
        <pc:chgData name="Loman, Laura - Division of District Support" userId="65392343-27bb-425b-9829-9779a5cfbce5" providerId="ADAL" clId="{F4DCFA8B-C81D-4BE0-9AFE-E708BC8C8DD4}" dt="2022-11-07T15:53:30.032" v="3102" actId="20577"/>
        <pc:sldMkLst>
          <pc:docMk/>
          <pc:sldMk cId="2378033888" sldId="306"/>
        </pc:sldMkLst>
        <pc:spChg chg="mod">
          <ac:chgData name="Loman, Laura - Division of District Support" userId="65392343-27bb-425b-9829-9779a5cfbce5" providerId="ADAL" clId="{F4DCFA8B-C81D-4BE0-9AFE-E708BC8C8DD4}" dt="2022-11-07T15:53:30.032" v="3102" actId="20577"/>
          <ac:spMkLst>
            <pc:docMk/>
            <pc:sldMk cId="2378033888" sldId="306"/>
            <ac:spMk id="2" creationId="{91178C9B-B168-419F-8CCC-62304D57CF22}"/>
          </ac:spMkLst>
        </pc:spChg>
        <pc:spChg chg="mod">
          <ac:chgData name="Loman, Laura - Division of District Support" userId="65392343-27bb-425b-9829-9779a5cfbce5" providerId="ADAL" clId="{F4DCFA8B-C81D-4BE0-9AFE-E708BC8C8DD4}" dt="2022-11-07T15:52:55.784" v="3082" actId="27636"/>
          <ac:spMkLst>
            <pc:docMk/>
            <pc:sldMk cId="2378033888" sldId="306"/>
            <ac:spMk id="3" creationId="{4B8821CB-F7C9-495D-913D-41BBA9540CEC}"/>
          </ac:spMkLst>
        </pc:spChg>
        <pc:picChg chg="add mod">
          <ac:chgData name="Loman, Laura - Division of District Support" userId="65392343-27bb-425b-9829-9779a5cfbce5" providerId="ADAL" clId="{F4DCFA8B-C81D-4BE0-9AFE-E708BC8C8DD4}" dt="2022-11-07T15:52:58.550" v="3083" actId="1076"/>
          <ac:picMkLst>
            <pc:docMk/>
            <pc:sldMk cId="2378033888" sldId="306"/>
            <ac:picMk id="4" creationId="{25ED1B45-CD74-F551-BD89-3052D02482FF}"/>
          </ac:picMkLst>
        </pc:picChg>
      </pc:sldChg>
      <pc:sldChg chg="modSp add mod modNotesTx">
        <pc:chgData name="Loman, Laura - Division of District Support" userId="65392343-27bb-425b-9829-9779a5cfbce5" providerId="ADAL" clId="{F4DCFA8B-C81D-4BE0-9AFE-E708BC8C8DD4}" dt="2022-11-29T15:44:46.102" v="4780" actId="20577"/>
        <pc:sldMkLst>
          <pc:docMk/>
          <pc:sldMk cId="1141307188" sldId="307"/>
        </pc:sldMkLst>
        <pc:spChg chg="mod">
          <ac:chgData name="Loman, Laura - Division of District Support" userId="65392343-27bb-425b-9829-9779a5cfbce5" providerId="ADAL" clId="{F4DCFA8B-C81D-4BE0-9AFE-E708BC8C8DD4}" dt="2022-11-07T15:53:52.750" v="3118" actId="1076"/>
          <ac:spMkLst>
            <pc:docMk/>
            <pc:sldMk cId="1141307188" sldId="307"/>
            <ac:spMk id="2" creationId="{91178C9B-B168-419F-8CCC-62304D57CF22}"/>
          </ac:spMkLst>
        </pc:spChg>
        <pc:spChg chg="mod">
          <ac:chgData name="Loman, Laura - Division of District Support" userId="65392343-27bb-425b-9829-9779a5cfbce5" providerId="ADAL" clId="{F4DCFA8B-C81D-4BE0-9AFE-E708BC8C8DD4}" dt="2022-11-29T15:44:46.102" v="4780" actId="20577"/>
          <ac:spMkLst>
            <pc:docMk/>
            <pc:sldMk cId="1141307188" sldId="307"/>
            <ac:spMk id="3" creationId="{4B8821CB-F7C9-495D-913D-41BBA9540CEC}"/>
          </ac:spMkLst>
        </pc:spChg>
      </pc:sldChg>
      <pc:sldChg chg="modSp add mod modNotesTx">
        <pc:chgData name="Loman, Laura - Division of District Support" userId="65392343-27bb-425b-9829-9779a5cfbce5" providerId="ADAL" clId="{F4DCFA8B-C81D-4BE0-9AFE-E708BC8C8DD4}" dt="2022-11-29T15:42:04.154" v="4689" actId="1076"/>
        <pc:sldMkLst>
          <pc:docMk/>
          <pc:sldMk cId="949000338" sldId="308"/>
        </pc:sldMkLst>
        <pc:spChg chg="mod">
          <ac:chgData name="Loman, Laura - Division of District Support" userId="65392343-27bb-425b-9829-9779a5cfbce5" providerId="ADAL" clId="{F4DCFA8B-C81D-4BE0-9AFE-E708BC8C8DD4}" dt="2022-11-07T16:06:38.427" v="3176" actId="20577"/>
          <ac:spMkLst>
            <pc:docMk/>
            <pc:sldMk cId="949000338" sldId="308"/>
            <ac:spMk id="2" creationId="{91178C9B-B168-419F-8CCC-62304D57CF22}"/>
          </ac:spMkLst>
        </pc:spChg>
        <pc:spChg chg="mod">
          <ac:chgData name="Loman, Laura - Division of District Support" userId="65392343-27bb-425b-9829-9779a5cfbce5" providerId="ADAL" clId="{F4DCFA8B-C81D-4BE0-9AFE-E708BC8C8DD4}" dt="2022-11-29T15:42:04.154" v="4689" actId="1076"/>
          <ac:spMkLst>
            <pc:docMk/>
            <pc:sldMk cId="949000338" sldId="308"/>
            <ac:spMk id="3" creationId="{4B8821CB-F7C9-495D-913D-41BBA9540CEC}"/>
          </ac:spMkLst>
        </pc:spChg>
      </pc:sldChg>
      <pc:sldChg chg="add">
        <pc:chgData name="Loman, Laura - Division of District Support" userId="65392343-27bb-425b-9829-9779a5cfbce5" providerId="ADAL" clId="{F4DCFA8B-C81D-4BE0-9AFE-E708BC8C8DD4}" dt="2022-11-07T16:11:34.548" v="3813" actId="2890"/>
        <pc:sldMkLst>
          <pc:docMk/>
          <pc:sldMk cId="242343426" sldId="309"/>
        </pc:sldMkLst>
      </pc:sldChg>
      <pc:sldChg chg="addSp modSp mod">
        <pc:chgData name="Loman, Laura - Division of District Support" userId="65392343-27bb-425b-9829-9779a5cfbce5" providerId="ADAL" clId="{F4DCFA8B-C81D-4BE0-9AFE-E708BC8C8DD4}" dt="2022-11-29T15:50:06.231" v="4783" actId="14100"/>
        <pc:sldMkLst>
          <pc:docMk/>
          <pc:sldMk cId="1153584144" sldId="1118"/>
        </pc:sldMkLst>
        <pc:picChg chg="add mod">
          <ac:chgData name="Loman, Laura - Division of District Support" userId="65392343-27bb-425b-9829-9779a5cfbce5" providerId="ADAL" clId="{F4DCFA8B-C81D-4BE0-9AFE-E708BC8C8DD4}" dt="2022-11-29T15:50:06.231" v="4783" actId="14100"/>
          <ac:picMkLst>
            <pc:docMk/>
            <pc:sldMk cId="1153584144" sldId="1118"/>
            <ac:picMk id="3" creationId="{115C94E0-889B-054D-4734-283E9DA9E8A8}"/>
          </ac:picMkLst>
        </pc:picChg>
      </pc:sldChg>
      <pc:sldChg chg="new del">
        <pc:chgData name="Loman, Laura - Division of District Support" userId="65392343-27bb-425b-9829-9779a5cfbce5" providerId="ADAL" clId="{F4DCFA8B-C81D-4BE0-9AFE-E708BC8C8DD4}" dt="2022-11-29T15:16:45.215" v="4441" actId="47"/>
        <pc:sldMkLst>
          <pc:docMk/>
          <pc:sldMk cId="116267880" sldId="1119"/>
        </pc:sldMkLst>
      </pc:sldChg>
      <pc:sldChg chg="addSp delSp modSp add mod modNotesTx">
        <pc:chgData name="Loman, Laura - Division of District Support" userId="65392343-27bb-425b-9829-9779a5cfbce5" providerId="ADAL" clId="{F4DCFA8B-C81D-4BE0-9AFE-E708BC8C8DD4}" dt="2022-11-29T17:27:06.285" v="5365" actId="20577"/>
        <pc:sldMkLst>
          <pc:docMk/>
          <pc:sldMk cId="3195946602" sldId="1119"/>
        </pc:sldMkLst>
        <pc:spChg chg="mod">
          <ac:chgData name="Loman, Laura - Division of District Support" userId="65392343-27bb-425b-9829-9779a5cfbce5" providerId="ADAL" clId="{F4DCFA8B-C81D-4BE0-9AFE-E708BC8C8DD4}" dt="2022-11-29T15:18:41.446" v="4470" actId="20577"/>
          <ac:spMkLst>
            <pc:docMk/>
            <pc:sldMk cId="3195946602" sldId="1119"/>
            <ac:spMk id="2" creationId="{0CF194C2-4A8A-4D89-A67C-F4807E43BFFA}"/>
          </ac:spMkLst>
        </pc:spChg>
        <pc:spChg chg="del">
          <ac:chgData name="Loman, Laura - Division of District Support" userId="65392343-27bb-425b-9829-9779a5cfbce5" providerId="ADAL" clId="{F4DCFA8B-C81D-4BE0-9AFE-E708BC8C8DD4}" dt="2022-11-29T15:18:04.406" v="4454" actId="478"/>
          <ac:spMkLst>
            <pc:docMk/>
            <pc:sldMk cId="3195946602" sldId="1119"/>
            <ac:spMk id="3" creationId="{28DE8568-4C4F-4A11-8BEA-67F05A6EC2A3}"/>
          </ac:spMkLst>
        </pc:spChg>
        <pc:spChg chg="del">
          <ac:chgData name="Loman, Laura - Division of District Support" userId="65392343-27bb-425b-9829-9779a5cfbce5" providerId="ADAL" clId="{F4DCFA8B-C81D-4BE0-9AFE-E708BC8C8DD4}" dt="2022-11-29T15:19:02.019" v="4471" actId="478"/>
          <ac:spMkLst>
            <pc:docMk/>
            <pc:sldMk cId="3195946602" sldId="1119"/>
            <ac:spMk id="4" creationId="{30FE2C74-7216-47C9-BABF-38659609CE4E}"/>
          </ac:spMkLst>
        </pc:spChg>
        <pc:spChg chg="add del mod">
          <ac:chgData name="Loman, Laura - Division of District Support" userId="65392343-27bb-425b-9829-9779a5cfbce5" providerId="ADAL" clId="{F4DCFA8B-C81D-4BE0-9AFE-E708BC8C8DD4}" dt="2022-11-29T15:18:09.097" v="4455" actId="478"/>
          <ac:spMkLst>
            <pc:docMk/>
            <pc:sldMk cId="3195946602" sldId="1119"/>
            <ac:spMk id="7" creationId="{B96D2FA3-742B-7450-F53C-46FD2818A274}"/>
          </ac:spMkLst>
        </pc:spChg>
      </pc:sldChg>
      <pc:sldChg chg="delSp modSp add mod ord modNotesTx">
        <pc:chgData name="Loman, Laura - Division of District Support" userId="65392343-27bb-425b-9829-9779a5cfbce5" providerId="ADAL" clId="{F4DCFA8B-C81D-4BE0-9AFE-E708BC8C8DD4}" dt="2022-11-29T15:58:47.474" v="4804" actId="20577"/>
        <pc:sldMkLst>
          <pc:docMk/>
          <pc:sldMk cId="1873529376" sldId="1120"/>
        </pc:sldMkLst>
        <pc:spChg chg="mod">
          <ac:chgData name="Loman, Laura - Division of District Support" userId="65392343-27bb-425b-9829-9779a5cfbce5" providerId="ADAL" clId="{F4DCFA8B-C81D-4BE0-9AFE-E708BC8C8DD4}" dt="2022-11-29T15:55:56.938" v="4789" actId="1076"/>
          <ac:spMkLst>
            <pc:docMk/>
            <pc:sldMk cId="1873529376" sldId="1120"/>
            <ac:spMk id="2" creationId="{1A81CAC2-4333-431B-8322-61B5A49E1AD3}"/>
          </ac:spMkLst>
        </pc:spChg>
        <pc:picChg chg="del">
          <ac:chgData name="Loman, Laura - Division of District Support" userId="65392343-27bb-425b-9829-9779a5cfbce5" providerId="ADAL" clId="{F4DCFA8B-C81D-4BE0-9AFE-E708BC8C8DD4}" dt="2022-11-29T15:55:36.485" v="4786" actId="478"/>
          <ac:picMkLst>
            <pc:docMk/>
            <pc:sldMk cId="1873529376" sldId="1120"/>
            <ac:picMk id="15" creationId="{C20F6E9F-EEDF-AF0D-1D3F-26BDFFB69C2E}"/>
          </ac:picMkLst>
        </pc:picChg>
        <pc:picChg chg="mod">
          <ac:chgData name="Loman, Laura - Division of District Support" userId="65392343-27bb-425b-9829-9779a5cfbce5" providerId="ADAL" clId="{F4DCFA8B-C81D-4BE0-9AFE-E708BC8C8DD4}" dt="2022-11-29T15:56:03.568" v="4790" actId="1076"/>
          <ac:picMkLst>
            <pc:docMk/>
            <pc:sldMk cId="1873529376" sldId="1120"/>
            <ac:picMk id="19" creationId="{203D2C39-AD86-873E-CF98-8F4C40C5BB0A}"/>
          </ac:picMkLst>
        </pc:picChg>
        <pc:picChg chg="del">
          <ac:chgData name="Loman, Laura - Division of District Support" userId="65392343-27bb-425b-9829-9779a5cfbce5" providerId="ADAL" clId="{F4DCFA8B-C81D-4BE0-9AFE-E708BC8C8DD4}" dt="2022-11-29T15:55:33.785" v="4785" actId="478"/>
          <ac:picMkLst>
            <pc:docMk/>
            <pc:sldMk cId="1873529376" sldId="1120"/>
            <ac:picMk id="21" creationId="{EA116256-489A-BB65-800B-8D1EB65A0B9F}"/>
          </ac:picMkLst>
        </pc:picChg>
      </pc:sldChg>
      <pc:sldChg chg="addSp delSp modSp add mod">
        <pc:chgData name="Loman, Laura - Division of District Support" userId="65392343-27bb-425b-9829-9779a5cfbce5" providerId="ADAL" clId="{F4DCFA8B-C81D-4BE0-9AFE-E708BC8C8DD4}" dt="2022-11-29T16:47:54.370" v="4856" actId="1076"/>
        <pc:sldMkLst>
          <pc:docMk/>
          <pc:sldMk cId="3635585122" sldId="1121"/>
        </pc:sldMkLst>
        <pc:spChg chg="mod">
          <ac:chgData name="Loman, Laura - Division of District Support" userId="65392343-27bb-425b-9829-9779a5cfbce5" providerId="ADAL" clId="{F4DCFA8B-C81D-4BE0-9AFE-E708BC8C8DD4}" dt="2022-11-29T16:47:43.273" v="4854" actId="1076"/>
          <ac:spMkLst>
            <pc:docMk/>
            <pc:sldMk cId="3635585122" sldId="1121"/>
            <ac:spMk id="2" creationId="{0CF194C2-4A8A-4D89-A67C-F4807E43BFFA}"/>
          </ac:spMkLst>
        </pc:spChg>
        <pc:spChg chg="del mod">
          <ac:chgData name="Loman, Laura - Division of District Support" userId="65392343-27bb-425b-9829-9779a5cfbce5" providerId="ADAL" clId="{F4DCFA8B-C81D-4BE0-9AFE-E708BC8C8DD4}" dt="2022-11-29T16:22:03.472" v="4809" actId="478"/>
          <ac:spMkLst>
            <pc:docMk/>
            <pc:sldMk cId="3635585122" sldId="1121"/>
            <ac:spMk id="3" creationId="{28DE8568-4C4F-4A11-8BEA-67F05A6EC2A3}"/>
          </ac:spMkLst>
        </pc:spChg>
        <pc:spChg chg="del">
          <ac:chgData name="Loman, Laura - Division of District Support" userId="65392343-27bb-425b-9829-9779a5cfbce5" providerId="ADAL" clId="{F4DCFA8B-C81D-4BE0-9AFE-E708BC8C8DD4}" dt="2022-11-29T16:44:32.454" v="4852" actId="478"/>
          <ac:spMkLst>
            <pc:docMk/>
            <pc:sldMk cId="3635585122" sldId="1121"/>
            <ac:spMk id="4" creationId="{30FE2C74-7216-47C9-BABF-38659609CE4E}"/>
          </ac:spMkLst>
        </pc:spChg>
        <pc:spChg chg="add del mod">
          <ac:chgData name="Loman, Laura - Division of District Support" userId="65392343-27bb-425b-9829-9779a5cfbce5" providerId="ADAL" clId="{F4DCFA8B-C81D-4BE0-9AFE-E708BC8C8DD4}" dt="2022-11-29T16:22:14.746" v="4811" actId="478"/>
          <ac:spMkLst>
            <pc:docMk/>
            <pc:sldMk cId="3635585122" sldId="1121"/>
            <ac:spMk id="9" creationId="{A8CF27B9-635D-E3DC-DBE6-BD7EF9FE3E51}"/>
          </ac:spMkLst>
        </pc:spChg>
        <pc:picChg chg="add del mod">
          <ac:chgData name="Loman, Laura - Division of District Support" userId="65392343-27bb-425b-9829-9779a5cfbce5" providerId="ADAL" clId="{F4DCFA8B-C81D-4BE0-9AFE-E708BC8C8DD4}" dt="2022-11-29T16:22:09.068" v="4810" actId="478"/>
          <ac:picMkLst>
            <pc:docMk/>
            <pc:sldMk cId="3635585122" sldId="1121"/>
            <ac:picMk id="7" creationId="{3C83F60E-D61B-60E1-A47C-C5D807EEEBEC}"/>
          </ac:picMkLst>
        </pc:picChg>
        <pc:picChg chg="add del mod">
          <ac:chgData name="Loman, Laura - Division of District Support" userId="65392343-27bb-425b-9829-9779a5cfbce5" providerId="ADAL" clId="{F4DCFA8B-C81D-4BE0-9AFE-E708BC8C8DD4}" dt="2022-11-29T16:42:31.659" v="4847" actId="478"/>
          <ac:picMkLst>
            <pc:docMk/>
            <pc:sldMk cId="3635585122" sldId="1121"/>
            <ac:picMk id="11" creationId="{DF130E22-1240-ACBD-67B6-FEC5F3A41612}"/>
          </ac:picMkLst>
        </pc:picChg>
        <pc:picChg chg="add mod">
          <ac:chgData name="Loman, Laura - Division of District Support" userId="65392343-27bb-425b-9829-9779a5cfbce5" providerId="ADAL" clId="{F4DCFA8B-C81D-4BE0-9AFE-E708BC8C8DD4}" dt="2022-11-29T16:47:50.620" v="4855" actId="1076"/>
          <ac:picMkLst>
            <pc:docMk/>
            <pc:sldMk cId="3635585122" sldId="1121"/>
            <ac:picMk id="13" creationId="{DD671E5D-AA75-7F08-7080-4FC7DBC327AC}"/>
          </ac:picMkLst>
        </pc:picChg>
        <pc:picChg chg="add mod">
          <ac:chgData name="Loman, Laura - Division of District Support" userId="65392343-27bb-425b-9829-9779a5cfbce5" providerId="ADAL" clId="{F4DCFA8B-C81D-4BE0-9AFE-E708BC8C8DD4}" dt="2022-11-29T16:47:54.370" v="4856" actId="1076"/>
          <ac:picMkLst>
            <pc:docMk/>
            <pc:sldMk cId="3635585122" sldId="1121"/>
            <ac:picMk id="15" creationId="{D1A75A5F-35F0-1409-ADDB-C47561925ABD}"/>
          </ac:picMkLst>
        </pc:picChg>
      </pc:sldChg>
      <pc:sldChg chg="addSp delSp modSp add mod modNotesTx">
        <pc:chgData name="Loman, Laura - Division of District Support" userId="65392343-27bb-425b-9829-9779a5cfbce5" providerId="ADAL" clId="{F4DCFA8B-C81D-4BE0-9AFE-E708BC8C8DD4}" dt="2022-11-29T16:56:44.225" v="5088" actId="20577"/>
        <pc:sldMkLst>
          <pc:docMk/>
          <pc:sldMk cId="1863746762" sldId="1122"/>
        </pc:sldMkLst>
        <pc:spChg chg="mod">
          <ac:chgData name="Loman, Laura - Division of District Support" userId="65392343-27bb-425b-9829-9779a5cfbce5" providerId="ADAL" clId="{F4DCFA8B-C81D-4BE0-9AFE-E708BC8C8DD4}" dt="2022-11-29T16:49:20.476" v="4895" actId="20577"/>
          <ac:spMkLst>
            <pc:docMk/>
            <pc:sldMk cId="1863746762" sldId="1122"/>
            <ac:spMk id="2" creationId="{0CF194C2-4A8A-4D89-A67C-F4807E43BFFA}"/>
          </ac:spMkLst>
        </pc:spChg>
        <pc:spChg chg="add mod">
          <ac:chgData name="Loman, Laura - Division of District Support" userId="65392343-27bb-425b-9829-9779a5cfbce5" providerId="ADAL" clId="{F4DCFA8B-C81D-4BE0-9AFE-E708BC8C8DD4}" dt="2022-11-29T16:55:07.128" v="4942" actId="20577"/>
          <ac:spMkLst>
            <pc:docMk/>
            <pc:sldMk cId="1863746762" sldId="1122"/>
            <ac:spMk id="7" creationId="{BE19EBA7-A202-E4BF-192A-BAA98736634D}"/>
          </ac:spMkLst>
        </pc:spChg>
        <pc:picChg chg="add mod">
          <ac:chgData name="Loman, Laura - Division of District Support" userId="65392343-27bb-425b-9829-9779a5cfbce5" providerId="ADAL" clId="{F4DCFA8B-C81D-4BE0-9AFE-E708BC8C8DD4}" dt="2022-11-29T16:55:18.775" v="4944" actId="1076"/>
          <ac:picMkLst>
            <pc:docMk/>
            <pc:sldMk cId="1863746762" sldId="1122"/>
            <ac:picMk id="4" creationId="{AAAD8D9D-0FF6-D3D0-9208-1DD27D3531C8}"/>
          </ac:picMkLst>
        </pc:picChg>
        <pc:picChg chg="del">
          <ac:chgData name="Loman, Laura - Division of District Support" userId="65392343-27bb-425b-9829-9779a5cfbce5" providerId="ADAL" clId="{F4DCFA8B-C81D-4BE0-9AFE-E708BC8C8DD4}" dt="2022-11-29T16:49:35.715" v="4897" actId="478"/>
          <ac:picMkLst>
            <pc:docMk/>
            <pc:sldMk cId="1863746762" sldId="1122"/>
            <ac:picMk id="13" creationId="{DD671E5D-AA75-7F08-7080-4FC7DBC327AC}"/>
          </ac:picMkLst>
        </pc:picChg>
        <pc:picChg chg="del">
          <ac:chgData name="Loman, Laura - Division of District Support" userId="65392343-27bb-425b-9829-9779a5cfbce5" providerId="ADAL" clId="{F4DCFA8B-C81D-4BE0-9AFE-E708BC8C8DD4}" dt="2022-11-29T16:49:33.750" v="4896" actId="478"/>
          <ac:picMkLst>
            <pc:docMk/>
            <pc:sldMk cId="1863746762" sldId="1122"/>
            <ac:picMk id="15" creationId="{D1A75A5F-35F0-1409-ADDB-C47561925ABD}"/>
          </ac:picMkLst>
        </pc:picChg>
      </pc:sldChg>
      <pc:sldChg chg="addSp delSp modSp add mod ord modNotesTx">
        <pc:chgData name="Loman, Laura - Division of District Support" userId="65392343-27bb-425b-9829-9779a5cfbce5" providerId="ADAL" clId="{F4DCFA8B-C81D-4BE0-9AFE-E708BC8C8DD4}" dt="2022-11-29T17:06:21.205" v="5151"/>
        <pc:sldMkLst>
          <pc:docMk/>
          <pc:sldMk cId="2945150267" sldId="1123"/>
        </pc:sldMkLst>
        <pc:spChg chg="mod">
          <ac:chgData name="Loman, Laura - Division of District Support" userId="65392343-27bb-425b-9829-9779a5cfbce5" providerId="ADAL" clId="{F4DCFA8B-C81D-4BE0-9AFE-E708BC8C8DD4}" dt="2022-11-29T17:04:31.480" v="5142" actId="20577"/>
          <ac:spMkLst>
            <pc:docMk/>
            <pc:sldMk cId="2945150267" sldId="1123"/>
            <ac:spMk id="2" creationId="{0CF194C2-4A8A-4D89-A67C-F4807E43BFFA}"/>
          </ac:spMkLst>
        </pc:spChg>
        <pc:spChg chg="del mod">
          <ac:chgData name="Loman, Laura - Division of District Support" userId="65392343-27bb-425b-9829-9779a5cfbce5" providerId="ADAL" clId="{F4DCFA8B-C81D-4BE0-9AFE-E708BC8C8DD4}" dt="2022-11-29T17:05:36.268" v="5146" actId="478"/>
          <ac:spMkLst>
            <pc:docMk/>
            <pc:sldMk cId="2945150267" sldId="1123"/>
            <ac:spMk id="7" creationId="{BE19EBA7-A202-E4BF-192A-BAA98736634D}"/>
          </ac:spMkLst>
        </pc:spChg>
        <pc:picChg chg="del">
          <ac:chgData name="Loman, Laura - Division of District Support" userId="65392343-27bb-425b-9829-9779a5cfbce5" providerId="ADAL" clId="{F4DCFA8B-C81D-4BE0-9AFE-E708BC8C8DD4}" dt="2022-11-29T16:57:33.031" v="5111" actId="478"/>
          <ac:picMkLst>
            <pc:docMk/>
            <pc:sldMk cId="2945150267" sldId="1123"/>
            <ac:picMk id="4" creationId="{AAAD8D9D-0FF6-D3D0-9208-1DD27D3531C8}"/>
          </ac:picMkLst>
        </pc:picChg>
        <pc:picChg chg="add del mod">
          <ac:chgData name="Loman, Laura - Division of District Support" userId="65392343-27bb-425b-9829-9779a5cfbce5" providerId="ADAL" clId="{F4DCFA8B-C81D-4BE0-9AFE-E708BC8C8DD4}" dt="2022-11-29T17:04:06.121" v="5114" actId="478"/>
          <ac:picMkLst>
            <pc:docMk/>
            <pc:sldMk cId="2945150267" sldId="1123"/>
            <ac:picMk id="6" creationId="{0612AD24-99B3-BD3B-C598-71179AF5E18A}"/>
          </ac:picMkLst>
        </pc:picChg>
        <pc:picChg chg="add mod">
          <ac:chgData name="Loman, Laura - Division of District Support" userId="65392343-27bb-425b-9829-9779a5cfbce5" providerId="ADAL" clId="{F4DCFA8B-C81D-4BE0-9AFE-E708BC8C8DD4}" dt="2022-11-29T17:05:52.212" v="5149" actId="14100"/>
          <ac:picMkLst>
            <pc:docMk/>
            <pc:sldMk cId="2945150267" sldId="1123"/>
            <ac:picMk id="9" creationId="{63392AF6-2EC2-E1E0-48CF-8751FCBEF6E4}"/>
          </ac:picMkLst>
        </pc:picChg>
      </pc:sldChg>
      <pc:sldChg chg="addSp delSp modSp add mod ord modNotesTx">
        <pc:chgData name="Loman, Laura - Division of District Support" userId="65392343-27bb-425b-9829-9779a5cfbce5" providerId="ADAL" clId="{F4DCFA8B-C81D-4BE0-9AFE-E708BC8C8DD4}" dt="2022-11-29T17:23:44.814" v="5279"/>
        <pc:sldMkLst>
          <pc:docMk/>
          <pc:sldMk cId="2387583863" sldId="1124"/>
        </pc:sldMkLst>
        <pc:spChg chg="mod">
          <ac:chgData name="Loman, Laura - Division of District Support" userId="65392343-27bb-425b-9829-9779a5cfbce5" providerId="ADAL" clId="{F4DCFA8B-C81D-4BE0-9AFE-E708BC8C8DD4}" dt="2022-11-29T17:10:07.407" v="5201" actId="20577"/>
          <ac:spMkLst>
            <pc:docMk/>
            <pc:sldMk cId="2387583863" sldId="1124"/>
            <ac:spMk id="2" creationId="{0CF194C2-4A8A-4D89-A67C-F4807E43BFFA}"/>
          </ac:spMkLst>
        </pc:spChg>
        <pc:spChg chg="del">
          <ac:chgData name="Loman, Laura - Division of District Support" userId="65392343-27bb-425b-9829-9779a5cfbce5" providerId="ADAL" clId="{F4DCFA8B-C81D-4BE0-9AFE-E708BC8C8DD4}" dt="2022-11-29T17:09:43.676" v="5156" actId="478"/>
          <ac:spMkLst>
            <pc:docMk/>
            <pc:sldMk cId="2387583863" sldId="1124"/>
            <ac:spMk id="7" creationId="{BE19EBA7-A202-E4BF-192A-BAA98736634D}"/>
          </ac:spMkLst>
        </pc:spChg>
        <pc:picChg chg="del">
          <ac:chgData name="Loman, Laura - Division of District Support" userId="65392343-27bb-425b-9829-9779a5cfbce5" providerId="ADAL" clId="{F4DCFA8B-C81D-4BE0-9AFE-E708BC8C8DD4}" dt="2022-11-29T17:09:23.158" v="5153" actId="478"/>
          <ac:picMkLst>
            <pc:docMk/>
            <pc:sldMk cId="2387583863" sldId="1124"/>
            <ac:picMk id="4" creationId="{AAAD8D9D-0FF6-D3D0-9208-1DD27D3531C8}"/>
          </ac:picMkLst>
        </pc:picChg>
        <pc:picChg chg="add del mod">
          <ac:chgData name="Loman, Laura - Division of District Support" userId="65392343-27bb-425b-9829-9779a5cfbce5" providerId="ADAL" clId="{F4DCFA8B-C81D-4BE0-9AFE-E708BC8C8DD4}" dt="2022-11-29T17:11:12.176" v="5202" actId="478"/>
          <ac:picMkLst>
            <pc:docMk/>
            <pc:sldMk cId="2387583863" sldId="1124"/>
            <ac:picMk id="6" creationId="{D0EB55F0-B154-F19E-53E8-CC577519E692}"/>
          </ac:picMkLst>
        </pc:picChg>
        <pc:picChg chg="add mod">
          <ac:chgData name="Loman, Laura - Division of District Support" userId="65392343-27bb-425b-9829-9779a5cfbce5" providerId="ADAL" clId="{F4DCFA8B-C81D-4BE0-9AFE-E708BC8C8DD4}" dt="2022-11-29T17:20:55.495" v="5277" actId="14100"/>
          <ac:picMkLst>
            <pc:docMk/>
            <pc:sldMk cId="2387583863" sldId="1124"/>
            <ac:picMk id="9" creationId="{3B8E5BBB-E0CA-89FE-7730-0DE36109A626}"/>
          </ac:picMkLst>
        </pc:picChg>
      </pc:sldChg>
      <pc:sldChg chg="addSp delSp modSp add mod modNotesTx">
        <pc:chgData name="Loman, Laura - Division of District Support" userId="65392343-27bb-425b-9829-9779a5cfbce5" providerId="ADAL" clId="{F4DCFA8B-C81D-4BE0-9AFE-E708BC8C8DD4}" dt="2022-11-29T17:25:05.750" v="5334"/>
        <pc:sldMkLst>
          <pc:docMk/>
          <pc:sldMk cId="3667266590" sldId="1125"/>
        </pc:sldMkLst>
        <pc:spChg chg="mod">
          <ac:chgData name="Loman, Laura - Division of District Support" userId="65392343-27bb-425b-9829-9779a5cfbce5" providerId="ADAL" clId="{F4DCFA8B-C81D-4BE0-9AFE-E708BC8C8DD4}" dt="2022-11-29T17:24:12.570" v="5327" actId="20577"/>
          <ac:spMkLst>
            <pc:docMk/>
            <pc:sldMk cId="3667266590" sldId="1125"/>
            <ac:spMk id="2" creationId="{0CF194C2-4A8A-4D89-A67C-F4807E43BFFA}"/>
          </ac:spMkLst>
        </pc:spChg>
        <pc:spChg chg="del">
          <ac:chgData name="Loman, Laura - Division of District Support" userId="65392343-27bb-425b-9829-9779a5cfbce5" providerId="ADAL" clId="{F4DCFA8B-C81D-4BE0-9AFE-E708BC8C8DD4}" dt="2022-11-29T17:24:20.078" v="5329" actId="478"/>
          <ac:spMkLst>
            <pc:docMk/>
            <pc:sldMk cId="3667266590" sldId="1125"/>
            <ac:spMk id="7" creationId="{BE19EBA7-A202-E4BF-192A-BAA98736634D}"/>
          </ac:spMkLst>
        </pc:spChg>
        <pc:picChg chg="del">
          <ac:chgData name="Loman, Laura - Division of District Support" userId="65392343-27bb-425b-9829-9779a5cfbce5" providerId="ADAL" clId="{F4DCFA8B-C81D-4BE0-9AFE-E708BC8C8DD4}" dt="2022-11-29T17:24:17.080" v="5328" actId="478"/>
          <ac:picMkLst>
            <pc:docMk/>
            <pc:sldMk cId="3667266590" sldId="1125"/>
            <ac:picMk id="4" creationId="{AAAD8D9D-0FF6-D3D0-9208-1DD27D3531C8}"/>
          </ac:picMkLst>
        </pc:picChg>
        <pc:picChg chg="add mod">
          <ac:chgData name="Loman, Laura - Division of District Support" userId="65392343-27bb-425b-9829-9779a5cfbce5" providerId="ADAL" clId="{F4DCFA8B-C81D-4BE0-9AFE-E708BC8C8DD4}" dt="2022-11-29T17:24:27.780" v="5331" actId="1076"/>
          <ac:picMkLst>
            <pc:docMk/>
            <pc:sldMk cId="3667266590" sldId="1125"/>
            <ac:picMk id="6" creationId="{98FBCC22-1C16-D30D-45C8-1DD52362AB4E}"/>
          </ac:picMkLst>
        </pc:picChg>
      </pc:sldChg>
      <pc:sldMasterChg chg="add addSldLayout">
        <pc:chgData name="Loman, Laura - Division of District Support" userId="65392343-27bb-425b-9829-9779a5cfbce5" providerId="ADAL" clId="{F4DCFA8B-C81D-4BE0-9AFE-E708BC8C8DD4}" dt="2022-11-07T15:07:07.674" v="211" actId="27028"/>
        <pc:sldMasterMkLst>
          <pc:docMk/>
          <pc:sldMasterMk cId="2271339680" sldId="2147483648"/>
        </pc:sldMasterMkLst>
        <pc:sldLayoutChg chg="add">
          <pc:chgData name="Loman, Laura - Division of District Support" userId="65392343-27bb-425b-9829-9779a5cfbce5" providerId="ADAL" clId="{F4DCFA8B-C81D-4BE0-9AFE-E708BC8C8DD4}" dt="2022-11-07T15:07:07.674" v="211" actId="27028"/>
          <pc:sldLayoutMkLst>
            <pc:docMk/>
            <pc:sldMasterMk cId="2271339680" sldId="2147483648"/>
            <pc:sldLayoutMk cId="1146679629" sldId="2147483650"/>
          </pc:sldLayoutMkLst>
        </pc:sldLayoutChg>
      </pc:sldMasterChg>
    </pc:docChg>
  </pc:docChgLst>
  <pc:docChgLst>
    <pc:chgData name="Laura Loman" userId="65392343-27bb-425b-9829-9779a5cfbce5" providerId="ADAL" clId="{F4DCFA8B-C81D-4BE0-9AFE-E708BC8C8DD4}"/>
    <pc:docChg chg="custSel modSld">
      <pc:chgData name="Laura Loman" userId="65392343-27bb-425b-9829-9779a5cfbce5" providerId="ADAL" clId="{F4DCFA8B-C81D-4BE0-9AFE-E708BC8C8DD4}" dt="2022-11-21T19:12:16.075" v="2235" actId="20577"/>
      <pc:docMkLst>
        <pc:docMk/>
      </pc:docMkLst>
      <pc:sldChg chg="modNotesTx">
        <pc:chgData name="Laura Loman" userId="65392343-27bb-425b-9829-9779a5cfbce5" providerId="ADAL" clId="{F4DCFA8B-C81D-4BE0-9AFE-E708BC8C8DD4}" dt="2022-11-21T13:25:59.751" v="216" actId="20577"/>
        <pc:sldMkLst>
          <pc:docMk/>
          <pc:sldMk cId="757168485" sldId="262"/>
        </pc:sldMkLst>
      </pc:sldChg>
      <pc:sldChg chg="modNotesTx">
        <pc:chgData name="Laura Loman" userId="65392343-27bb-425b-9829-9779a5cfbce5" providerId="ADAL" clId="{F4DCFA8B-C81D-4BE0-9AFE-E708BC8C8DD4}" dt="2022-11-21T13:26:57.705" v="269" actId="20577"/>
        <pc:sldMkLst>
          <pc:docMk/>
          <pc:sldMk cId="1046807979" sldId="267"/>
        </pc:sldMkLst>
      </pc:sldChg>
      <pc:sldChg chg="modSp mod modNotesTx">
        <pc:chgData name="Laura Loman" userId="65392343-27bb-425b-9829-9779a5cfbce5" providerId="ADAL" clId="{F4DCFA8B-C81D-4BE0-9AFE-E708BC8C8DD4}" dt="2022-11-21T17:59:54.707" v="1810" actId="20577"/>
        <pc:sldMkLst>
          <pc:docMk/>
          <pc:sldMk cId="812735143" sldId="271"/>
        </pc:sldMkLst>
        <pc:spChg chg="mod">
          <ac:chgData name="Laura Loman" userId="65392343-27bb-425b-9829-9779a5cfbce5" providerId="ADAL" clId="{F4DCFA8B-C81D-4BE0-9AFE-E708BC8C8DD4}" dt="2022-11-21T17:59:54.707" v="1810" actId="20577"/>
          <ac:spMkLst>
            <pc:docMk/>
            <pc:sldMk cId="812735143" sldId="271"/>
            <ac:spMk id="2" creationId="{879C77E5-3DB5-4F90-B714-FC5D94CD1AAD}"/>
          </ac:spMkLst>
        </pc:spChg>
      </pc:sldChg>
      <pc:sldChg chg="modSp mod">
        <pc:chgData name="Laura Loman" userId="65392343-27bb-425b-9829-9779a5cfbce5" providerId="ADAL" clId="{F4DCFA8B-C81D-4BE0-9AFE-E708BC8C8DD4}" dt="2022-11-21T18:00:05.954" v="1833" actId="20577"/>
        <pc:sldMkLst>
          <pc:docMk/>
          <pc:sldMk cId="3284835549" sldId="272"/>
        </pc:sldMkLst>
        <pc:spChg chg="mod">
          <ac:chgData name="Laura Loman" userId="65392343-27bb-425b-9829-9779a5cfbce5" providerId="ADAL" clId="{F4DCFA8B-C81D-4BE0-9AFE-E708BC8C8DD4}" dt="2022-11-21T18:00:05.954" v="1833" actId="20577"/>
          <ac:spMkLst>
            <pc:docMk/>
            <pc:sldMk cId="3284835549" sldId="272"/>
            <ac:spMk id="2" creationId="{D42940F8-D851-4869-A3AB-2A8E46E91F44}"/>
          </ac:spMkLst>
        </pc:spChg>
      </pc:sldChg>
      <pc:sldChg chg="modSp mod">
        <pc:chgData name="Laura Loman" userId="65392343-27bb-425b-9829-9779a5cfbce5" providerId="ADAL" clId="{F4DCFA8B-C81D-4BE0-9AFE-E708BC8C8DD4}" dt="2022-11-21T18:00:42.353" v="1853" actId="20577"/>
        <pc:sldMkLst>
          <pc:docMk/>
          <pc:sldMk cId="755768913" sldId="277"/>
        </pc:sldMkLst>
        <pc:spChg chg="mod">
          <ac:chgData name="Laura Loman" userId="65392343-27bb-425b-9829-9779a5cfbce5" providerId="ADAL" clId="{F4DCFA8B-C81D-4BE0-9AFE-E708BC8C8DD4}" dt="2022-11-21T18:00:42.353" v="1853" actId="20577"/>
          <ac:spMkLst>
            <pc:docMk/>
            <pc:sldMk cId="755768913" sldId="277"/>
            <ac:spMk id="2" creationId="{E9CD9373-0563-4BEA-B644-1DB9D7610368}"/>
          </ac:spMkLst>
        </pc:spChg>
      </pc:sldChg>
      <pc:sldChg chg="modSp mod">
        <pc:chgData name="Laura Loman" userId="65392343-27bb-425b-9829-9779a5cfbce5" providerId="ADAL" clId="{F4DCFA8B-C81D-4BE0-9AFE-E708BC8C8DD4}" dt="2022-11-21T18:01:20.002" v="1870" actId="20577"/>
        <pc:sldMkLst>
          <pc:docMk/>
          <pc:sldMk cId="2490188094" sldId="278"/>
        </pc:sldMkLst>
        <pc:spChg chg="mod">
          <ac:chgData name="Laura Loman" userId="65392343-27bb-425b-9829-9779a5cfbce5" providerId="ADAL" clId="{F4DCFA8B-C81D-4BE0-9AFE-E708BC8C8DD4}" dt="2022-11-21T18:01:20.002" v="1870" actId="20577"/>
          <ac:spMkLst>
            <pc:docMk/>
            <pc:sldMk cId="2490188094" sldId="278"/>
            <ac:spMk id="2" creationId="{4830C5C3-72F6-4448-BA6C-D5F8C0EB6D90}"/>
          </ac:spMkLst>
        </pc:spChg>
      </pc:sldChg>
      <pc:sldChg chg="modNotesTx">
        <pc:chgData name="Laura Loman" userId="65392343-27bb-425b-9829-9779a5cfbce5" providerId="ADAL" clId="{F4DCFA8B-C81D-4BE0-9AFE-E708BC8C8DD4}" dt="2022-11-21T18:02:39.297" v="1971" actId="20577"/>
        <pc:sldMkLst>
          <pc:docMk/>
          <pc:sldMk cId="20233792" sldId="280"/>
        </pc:sldMkLst>
      </pc:sldChg>
      <pc:sldChg chg="modNotesTx">
        <pc:chgData name="Laura Loman" userId="65392343-27bb-425b-9829-9779a5cfbce5" providerId="ADAL" clId="{F4DCFA8B-C81D-4BE0-9AFE-E708BC8C8DD4}" dt="2022-11-21T17:56:06.196" v="1758" actId="20577"/>
        <pc:sldMkLst>
          <pc:docMk/>
          <pc:sldMk cId="3985783537" sldId="290"/>
        </pc:sldMkLst>
      </pc:sldChg>
      <pc:sldChg chg="modSp mod modNotesTx">
        <pc:chgData name="Laura Loman" userId="65392343-27bb-425b-9829-9779a5cfbce5" providerId="ADAL" clId="{F4DCFA8B-C81D-4BE0-9AFE-E708BC8C8DD4}" dt="2022-11-21T19:12:16.075" v="2235" actId="20577"/>
        <pc:sldMkLst>
          <pc:docMk/>
          <pc:sldMk cId="2404684272" sldId="297"/>
        </pc:sldMkLst>
        <pc:spChg chg="mod">
          <ac:chgData name="Laura Loman" userId="65392343-27bb-425b-9829-9779a5cfbce5" providerId="ADAL" clId="{F4DCFA8B-C81D-4BE0-9AFE-E708BC8C8DD4}" dt="2022-11-21T18:26:22.647" v="2173" actId="1076"/>
          <ac:spMkLst>
            <pc:docMk/>
            <pc:sldMk cId="2404684272" sldId="297"/>
            <ac:spMk id="5" creationId="{4E0587B4-81D1-4A6F-923A-C60CDE627CFC}"/>
          </ac:spMkLst>
        </pc:spChg>
      </pc:sldChg>
      <pc:sldChg chg="modNotesTx">
        <pc:chgData name="Laura Loman" userId="65392343-27bb-425b-9829-9779a5cfbce5" providerId="ADAL" clId="{F4DCFA8B-C81D-4BE0-9AFE-E708BC8C8DD4}" dt="2022-11-21T17:51:49.446" v="1552" actId="20577"/>
        <pc:sldMkLst>
          <pc:docMk/>
          <pc:sldMk cId="3233017343" sldId="298"/>
        </pc:sldMkLst>
      </pc:sldChg>
      <pc:sldChg chg="modNotesTx">
        <pc:chgData name="Laura Loman" userId="65392343-27bb-425b-9829-9779a5cfbce5" providerId="ADAL" clId="{F4DCFA8B-C81D-4BE0-9AFE-E708BC8C8DD4}" dt="2022-11-21T17:53:50.758" v="1755" actId="20577"/>
        <pc:sldMkLst>
          <pc:docMk/>
          <pc:sldMk cId="421652344" sldId="299"/>
        </pc:sldMkLst>
      </pc:sldChg>
      <pc:sldChg chg="modNotesTx">
        <pc:chgData name="Laura Loman" userId="65392343-27bb-425b-9829-9779a5cfbce5" providerId="ADAL" clId="{F4DCFA8B-C81D-4BE0-9AFE-E708BC8C8DD4}" dt="2022-11-21T13:28:39.332" v="566" actId="20577"/>
        <pc:sldMkLst>
          <pc:docMk/>
          <pc:sldMk cId="3371104135" sldId="300"/>
        </pc:sldMkLst>
      </pc:sldChg>
      <pc:sldChg chg="modNotesTx">
        <pc:chgData name="Laura Loman" userId="65392343-27bb-425b-9829-9779a5cfbce5" providerId="ADAL" clId="{F4DCFA8B-C81D-4BE0-9AFE-E708BC8C8DD4}" dt="2022-11-21T13:30:16.085" v="897" actId="20577"/>
        <pc:sldMkLst>
          <pc:docMk/>
          <pc:sldMk cId="1026750925" sldId="301"/>
        </pc:sldMkLst>
      </pc:sldChg>
      <pc:sldChg chg="modNotesTx">
        <pc:chgData name="Laura Loman" userId="65392343-27bb-425b-9829-9779a5cfbce5" providerId="ADAL" clId="{F4DCFA8B-C81D-4BE0-9AFE-E708BC8C8DD4}" dt="2022-11-21T13:31:15.652" v="989" actId="20577"/>
        <pc:sldMkLst>
          <pc:docMk/>
          <pc:sldMk cId="1204703879" sldId="302"/>
        </pc:sldMkLst>
      </pc:sldChg>
      <pc:sldChg chg="modNotesTx">
        <pc:chgData name="Laura Loman" userId="65392343-27bb-425b-9829-9779a5cfbce5" providerId="ADAL" clId="{F4DCFA8B-C81D-4BE0-9AFE-E708BC8C8DD4}" dt="2022-11-21T13:33:40.196" v="1241" actId="20577"/>
        <pc:sldMkLst>
          <pc:docMk/>
          <pc:sldMk cId="2070039162" sldId="303"/>
        </pc:sldMkLst>
      </pc:sldChg>
      <pc:sldChg chg="modNotesTx">
        <pc:chgData name="Laura Loman" userId="65392343-27bb-425b-9829-9779a5cfbce5" providerId="ADAL" clId="{F4DCFA8B-C81D-4BE0-9AFE-E708BC8C8DD4}" dt="2022-11-21T13:34:36.400" v="1260" actId="20577"/>
        <pc:sldMkLst>
          <pc:docMk/>
          <pc:sldMk cId="175487996" sldId="304"/>
        </pc:sldMkLst>
      </pc:sldChg>
      <pc:sldChg chg="modNotesTx">
        <pc:chgData name="Laura Loman" userId="65392343-27bb-425b-9829-9779a5cfbce5" providerId="ADAL" clId="{F4DCFA8B-C81D-4BE0-9AFE-E708BC8C8DD4}" dt="2022-11-21T13:34:57.376" v="1287" actId="20577"/>
        <pc:sldMkLst>
          <pc:docMk/>
          <pc:sldMk cId="202026341" sldId="305"/>
        </pc:sldMkLst>
      </pc:sldChg>
      <pc:sldChg chg="modNotesTx">
        <pc:chgData name="Laura Loman" userId="65392343-27bb-425b-9829-9779a5cfbce5" providerId="ADAL" clId="{F4DCFA8B-C81D-4BE0-9AFE-E708BC8C8DD4}" dt="2022-11-21T17:45:31.909" v="1337" actId="20577"/>
        <pc:sldMkLst>
          <pc:docMk/>
          <pc:sldMk cId="2378033888" sldId="306"/>
        </pc:sldMkLst>
      </pc:sldChg>
      <pc:sldChg chg="modNotesTx">
        <pc:chgData name="Laura Loman" userId="65392343-27bb-425b-9829-9779a5cfbce5" providerId="ADAL" clId="{F4DCFA8B-C81D-4BE0-9AFE-E708BC8C8DD4}" dt="2022-11-21T17:45:57.411" v="1353" actId="5793"/>
        <pc:sldMkLst>
          <pc:docMk/>
          <pc:sldMk cId="1141307188" sldId="307"/>
        </pc:sldMkLst>
      </pc:sldChg>
      <pc:sldChg chg="modNotesTx">
        <pc:chgData name="Laura Loman" userId="65392343-27bb-425b-9829-9779a5cfbce5" providerId="ADAL" clId="{F4DCFA8B-C81D-4BE0-9AFE-E708BC8C8DD4}" dt="2022-11-21T13:35:26.960" v="1320" actId="20577"/>
        <pc:sldMkLst>
          <pc:docMk/>
          <pc:sldMk cId="949000338"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240346A-EE4D-4631-A122-FB8CE9F214D2}" type="datetimeFigureOut">
              <a:rPr lang="en-US" smtClean="0"/>
              <a:t>11/29/2022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FC08BA7-F400-4CB0-A138-DF737C241215}" type="slidenum">
              <a:rPr lang="en-US" smtClean="0"/>
              <a:t>‹#›</a:t>
            </a:fld>
            <a:endParaRPr lang="en-US"/>
          </a:p>
        </p:txBody>
      </p:sp>
    </p:spTree>
    <p:extLst>
      <p:ext uri="{BB962C8B-B14F-4D97-AF65-F5344CB8AC3E}">
        <p14:creationId xmlns:p14="http://schemas.microsoft.com/office/powerpoint/2010/main" val="48614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ducation.ky.gov/districts/tech/sis/Documents/IC_CustomRpt_FundingGapAudi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1</a:t>
            </a:fld>
            <a:endParaRPr lang="en-US"/>
          </a:p>
        </p:txBody>
      </p:sp>
    </p:spTree>
    <p:extLst>
      <p:ext uri="{BB962C8B-B14F-4D97-AF65-F5344CB8AC3E}">
        <p14:creationId xmlns:p14="http://schemas.microsoft.com/office/powerpoint/2010/main" val="368969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10 focus area records for SAAR. Not that records 1, 2 and 4 are different than they were for Growth Factor. </a:t>
            </a:r>
          </a:p>
        </p:txBody>
      </p:sp>
      <p:sp>
        <p:nvSpPr>
          <p:cNvPr id="4" name="Slide Number Placeholder 3"/>
          <p:cNvSpPr>
            <a:spLocks noGrp="1"/>
          </p:cNvSpPr>
          <p:nvPr>
            <p:ph type="sldNum" sz="quarter" idx="5"/>
          </p:nvPr>
        </p:nvSpPr>
        <p:spPr/>
        <p:txBody>
          <a:bodyPr/>
          <a:lstStyle/>
          <a:p>
            <a:fld id="{AFC08BA7-F400-4CB0-A138-DF737C241215}" type="slidenum">
              <a:rPr lang="en-US" smtClean="0"/>
              <a:t>10</a:t>
            </a:fld>
            <a:endParaRPr lang="en-US"/>
          </a:p>
        </p:txBody>
      </p:sp>
    </p:spTree>
    <p:extLst>
      <p:ext uri="{BB962C8B-B14F-4D97-AF65-F5344CB8AC3E}">
        <p14:creationId xmlns:p14="http://schemas.microsoft.com/office/powerpoint/2010/main" val="421248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reports help with data cleanup and should be done monthly AND before pulling your SAAR Files. </a:t>
            </a:r>
          </a:p>
        </p:txBody>
      </p:sp>
      <p:sp>
        <p:nvSpPr>
          <p:cNvPr id="4" name="Slide Number Placeholder 3"/>
          <p:cNvSpPr>
            <a:spLocks noGrp="1"/>
          </p:cNvSpPr>
          <p:nvPr>
            <p:ph type="sldNum" sz="quarter" idx="5"/>
          </p:nvPr>
        </p:nvSpPr>
        <p:spPr/>
        <p:txBody>
          <a:bodyPr/>
          <a:lstStyle/>
          <a:p>
            <a:fld id="{AFC08BA7-F400-4CB0-A138-DF737C241215}" type="slidenum">
              <a:rPr lang="en-US" smtClean="0"/>
              <a:t>11</a:t>
            </a:fld>
            <a:endParaRPr lang="en-US"/>
          </a:p>
        </p:txBody>
      </p:sp>
    </p:spTree>
    <p:extLst>
      <p:ext uri="{BB962C8B-B14F-4D97-AF65-F5344CB8AC3E}">
        <p14:creationId xmlns:p14="http://schemas.microsoft.com/office/powerpoint/2010/main" val="55559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enrollment overlaps must be corrected before KDE can verify your submission. We had a lot of issues with this one on Growth Factor and I can not verify on my end until this report is cleaned up. Only a 1-day overlap will be allowed. If the overlap is outside of your district, you will need to call that district to get that cleaned up. </a:t>
            </a:r>
          </a:p>
        </p:txBody>
      </p:sp>
      <p:sp>
        <p:nvSpPr>
          <p:cNvPr id="4" name="Slide Number Placeholder 3"/>
          <p:cNvSpPr>
            <a:spLocks noGrp="1"/>
          </p:cNvSpPr>
          <p:nvPr>
            <p:ph type="sldNum" sz="quarter" idx="5"/>
          </p:nvPr>
        </p:nvSpPr>
        <p:spPr/>
        <p:txBody>
          <a:bodyPr/>
          <a:lstStyle/>
          <a:p>
            <a:fld id="{AFC08BA7-F400-4CB0-A138-DF737C241215}" type="slidenum">
              <a:rPr lang="en-US" smtClean="0"/>
              <a:t>12</a:t>
            </a:fld>
            <a:endParaRPr lang="en-US"/>
          </a:p>
        </p:txBody>
      </p:sp>
    </p:spTree>
    <p:extLst>
      <p:ext uri="{BB962C8B-B14F-4D97-AF65-F5344CB8AC3E}">
        <p14:creationId xmlns:p14="http://schemas.microsoft.com/office/powerpoint/2010/main" val="102918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another one we had issues with during Growth Factor submission. If you have students who are end dated with no end status you will get a record 1 issue when submitting GF and this will be a record 5 issue when submitting SAAR. </a:t>
            </a:r>
          </a:p>
        </p:txBody>
      </p:sp>
      <p:sp>
        <p:nvSpPr>
          <p:cNvPr id="4" name="Slide Number Placeholder 3"/>
          <p:cNvSpPr>
            <a:spLocks noGrp="1"/>
          </p:cNvSpPr>
          <p:nvPr>
            <p:ph type="sldNum" sz="quarter" idx="5"/>
          </p:nvPr>
        </p:nvSpPr>
        <p:spPr/>
        <p:txBody>
          <a:bodyPr/>
          <a:lstStyle/>
          <a:p>
            <a:fld id="{AFC08BA7-F400-4CB0-A138-DF737C241215}" type="slidenum">
              <a:rPr lang="en-US" smtClean="0"/>
              <a:t>13</a:t>
            </a:fld>
            <a:endParaRPr lang="en-US"/>
          </a:p>
        </p:txBody>
      </p:sp>
    </p:spTree>
    <p:extLst>
      <p:ext uri="{BB962C8B-B14F-4D97-AF65-F5344CB8AC3E}">
        <p14:creationId xmlns:p14="http://schemas.microsoft.com/office/powerpoint/2010/main" val="322490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path to locate student schedule gaps. You will want tot correct any gap for any dates shown on this report. You will perform this for any withdrawn students as well. </a:t>
            </a:r>
          </a:p>
          <a:p>
            <a:r>
              <a:rPr lang="en-US" dirty="0"/>
              <a:t>And if you don’t set up placeholder for VPB courses it will show a gap in the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r>
              <a:rPr lang="en-US" dirty="0"/>
              <a:t>There could be a reason for the gap and that is fine. This report is just to show you the students with the gap incase it does need to be corrected. </a:t>
            </a:r>
          </a:p>
        </p:txBody>
      </p:sp>
      <p:sp>
        <p:nvSpPr>
          <p:cNvPr id="4" name="Slide Number Placeholder 3"/>
          <p:cNvSpPr>
            <a:spLocks noGrp="1"/>
          </p:cNvSpPr>
          <p:nvPr>
            <p:ph type="sldNum" sz="quarter" idx="5"/>
          </p:nvPr>
        </p:nvSpPr>
        <p:spPr/>
        <p:txBody>
          <a:bodyPr/>
          <a:lstStyle/>
          <a:p>
            <a:fld id="{AFC08BA7-F400-4CB0-A138-DF737C241215}" type="slidenum">
              <a:rPr lang="en-US" smtClean="0"/>
              <a:t>14</a:t>
            </a:fld>
            <a:endParaRPr lang="en-US"/>
          </a:p>
        </p:txBody>
      </p:sp>
    </p:spTree>
    <p:extLst>
      <p:ext uri="{BB962C8B-B14F-4D97-AF65-F5344CB8AC3E}">
        <p14:creationId xmlns:p14="http://schemas.microsoft.com/office/powerpoint/2010/main" val="802462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path for finding overlapping t-codes. You can not have overlapping t-codes and all students need a t-code. If there is no </a:t>
            </a:r>
            <a:r>
              <a:rPr lang="en-US" dirty="0" err="1"/>
              <a:t>tcode</a:t>
            </a:r>
            <a:r>
              <a:rPr lang="en-US" dirty="0"/>
              <a:t> for the students, it will automatically mark as non transport and you will not get any funding for that student. </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15</a:t>
            </a:fld>
            <a:endParaRPr lang="en-US"/>
          </a:p>
        </p:txBody>
      </p:sp>
    </p:spTree>
    <p:extLst>
      <p:ext uri="{BB962C8B-B14F-4D97-AF65-F5344CB8AC3E}">
        <p14:creationId xmlns:p14="http://schemas.microsoft.com/office/powerpoint/2010/main" val="142678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path for locating students with an end dated </a:t>
            </a:r>
            <a:r>
              <a:rPr lang="en-US" dirty="0" err="1"/>
              <a:t>tcode</a:t>
            </a:r>
            <a:r>
              <a:rPr lang="en-US" dirty="0"/>
              <a:t>.</a:t>
            </a:r>
            <a:endParaRPr lang="en-US" dirty="0">
              <a:solidFill>
                <a:srgbClr val="FF0000"/>
              </a:solidFill>
            </a:endParaRPr>
          </a:p>
          <a:p>
            <a:r>
              <a:rPr lang="en-US" dirty="0"/>
              <a:t>If you have a student who was enrolled, listed with a T-Code, but then was a ‘No Show’ or left and then came back for part of the year,</a:t>
            </a:r>
          </a:p>
          <a:p>
            <a:r>
              <a:rPr lang="en-US" dirty="0"/>
              <a:t> this ad hoc</a:t>
            </a:r>
            <a:r>
              <a:rPr lang="en-US" baseline="0" dirty="0"/>
              <a:t> will help locate these students to ensure you are getting the full year of transportation for that student. </a:t>
            </a:r>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16</a:t>
            </a:fld>
            <a:endParaRPr lang="en-US"/>
          </a:p>
        </p:txBody>
      </p:sp>
    </p:spTree>
    <p:extLst>
      <p:ext uri="{BB962C8B-B14F-4D97-AF65-F5344CB8AC3E}">
        <p14:creationId xmlns:p14="http://schemas.microsoft.com/office/powerpoint/2010/main" val="1961600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report to run for missing t-codes. All student should have a t-code associated with their student enrollment record.  </a:t>
            </a:r>
          </a:p>
        </p:txBody>
      </p:sp>
      <p:sp>
        <p:nvSpPr>
          <p:cNvPr id="4" name="Slide Number Placeholder 3"/>
          <p:cNvSpPr>
            <a:spLocks noGrp="1"/>
          </p:cNvSpPr>
          <p:nvPr>
            <p:ph type="sldNum" sz="quarter" idx="5"/>
          </p:nvPr>
        </p:nvSpPr>
        <p:spPr/>
        <p:txBody>
          <a:bodyPr/>
          <a:lstStyle/>
          <a:p>
            <a:fld id="{AFC08BA7-F400-4CB0-A138-DF737C241215}" type="slidenum">
              <a:rPr lang="en-US" smtClean="0"/>
              <a:t>17</a:t>
            </a:fld>
            <a:endParaRPr lang="en-US"/>
          </a:p>
        </p:txBody>
      </p:sp>
    </p:spTree>
    <p:extLst>
      <p:ext uri="{BB962C8B-B14F-4D97-AF65-F5344CB8AC3E}">
        <p14:creationId xmlns:p14="http://schemas.microsoft.com/office/powerpoint/2010/main" val="3458034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path for identifying overage and underage students. If you have underage students with the waiver box checked you will get a Record 9 warning when submitting SAAR or a record 4 </a:t>
            </a:r>
            <a:r>
              <a:rPr lang="en-US"/>
              <a:t>when submitting GF. </a:t>
            </a:r>
            <a:r>
              <a:rPr lang="en-US" dirty="0"/>
              <a:t>You will be able a resolve this warning by explaining that you have an underage student with the waiver and proceed with your submission. </a:t>
            </a:r>
          </a:p>
        </p:txBody>
      </p:sp>
      <p:sp>
        <p:nvSpPr>
          <p:cNvPr id="4" name="Slide Number Placeholder 3"/>
          <p:cNvSpPr>
            <a:spLocks noGrp="1"/>
          </p:cNvSpPr>
          <p:nvPr>
            <p:ph type="sldNum" sz="quarter" idx="5"/>
          </p:nvPr>
        </p:nvSpPr>
        <p:spPr/>
        <p:txBody>
          <a:bodyPr/>
          <a:lstStyle/>
          <a:p>
            <a:fld id="{AFC08BA7-F400-4CB0-A138-DF737C241215}" type="slidenum">
              <a:rPr lang="en-US" smtClean="0"/>
              <a:t>18</a:t>
            </a:fld>
            <a:endParaRPr lang="en-US"/>
          </a:p>
        </p:txBody>
      </p:sp>
    </p:spTree>
    <p:extLst>
      <p:ext uri="{BB962C8B-B14F-4D97-AF65-F5344CB8AC3E}">
        <p14:creationId xmlns:p14="http://schemas.microsoft.com/office/powerpoint/2010/main" val="1599486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report for identifying students with partial day attendance groups. You will want to Make sure that they have those students marked in partial day attendance groups.</a:t>
            </a:r>
          </a:p>
          <a:p>
            <a:r>
              <a:rPr lang="en-US" dirty="0"/>
              <a:t>If they have an IEP and they are partial day, they must check wavier box to get full funding. </a:t>
            </a:r>
          </a:p>
        </p:txBody>
      </p:sp>
      <p:sp>
        <p:nvSpPr>
          <p:cNvPr id="4" name="Slide Number Placeholder 3"/>
          <p:cNvSpPr>
            <a:spLocks noGrp="1"/>
          </p:cNvSpPr>
          <p:nvPr>
            <p:ph type="sldNum" sz="quarter" idx="5"/>
          </p:nvPr>
        </p:nvSpPr>
        <p:spPr/>
        <p:txBody>
          <a:bodyPr/>
          <a:lstStyle/>
          <a:p>
            <a:fld id="{AFC08BA7-F400-4CB0-A138-DF737C241215}" type="slidenum">
              <a:rPr lang="en-US" smtClean="0"/>
              <a:t>19</a:t>
            </a:fld>
            <a:endParaRPr lang="en-US"/>
          </a:p>
        </p:txBody>
      </p:sp>
    </p:spTree>
    <p:extLst>
      <p:ext uri="{BB962C8B-B14F-4D97-AF65-F5344CB8AC3E}">
        <p14:creationId xmlns:p14="http://schemas.microsoft.com/office/powerpoint/2010/main" val="237057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SAAR Application Link one-stop shop for all of the Growth Factor, January Growth Factor and SAAR Reports.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walk through the entire application process, from the first steps of creating and generating a report from Infinite Campus, to sending the report through the SAAR Application Link.  We will look at all of the tabs through the application, go through all of the stages of submission and the final verification process.  We will also show users how to find historical reports that have already been uploaded in the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we will have plenty of time for Q and A at the end. </a:t>
            </a: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2</a:t>
            </a:fld>
            <a:endParaRPr lang="en-US"/>
          </a:p>
        </p:txBody>
      </p:sp>
    </p:spTree>
    <p:extLst>
      <p:ext uri="{BB962C8B-B14F-4D97-AF65-F5344CB8AC3E}">
        <p14:creationId xmlns:p14="http://schemas.microsoft.com/office/powerpoint/2010/main" val="3201842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path to identify students in HH. </a:t>
            </a:r>
          </a:p>
          <a:p>
            <a:r>
              <a:rPr lang="en-US" dirty="0"/>
              <a:t>HH must have the correct start and end date. Start date will be the date signed by doctor and end date would be when released. </a:t>
            </a:r>
          </a:p>
        </p:txBody>
      </p:sp>
      <p:sp>
        <p:nvSpPr>
          <p:cNvPr id="4" name="Slide Number Placeholder 3"/>
          <p:cNvSpPr>
            <a:spLocks noGrp="1"/>
          </p:cNvSpPr>
          <p:nvPr>
            <p:ph type="sldNum" sz="quarter" idx="5"/>
          </p:nvPr>
        </p:nvSpPr>
        <p:spPr/>
        <p:txBody>
          <a:bodyPr/>
          <a:lstStyle/>
          <a:p>
            <a:fld id="{AFC08BA7-F400-4CB0-A138-DF737C241215}" type="slidenum">
              <a:rPr lang="en-US" smtClean="0"/>
              <a:t>20</a:t>
            </a:fld>
            <a:endParaRPr lang="en-US"/>
          </a:p>
        </p:txBody>
      </p:sp>
    </p:spTree>
    <p:extLst>
      <p:ext uri="{BB962C8B-B14F-4D97-AF65-F5344CB8AC3E}">
        <p14:creationId xmlns:p14="http://schemas.microsoft.com/office/powerpoint/2010/main" val="3408607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this report is to produce a list of students that potentially have funding gaps in their schedules.  The report is designed to look at a student’s schedule and display the percentage of attendance used to calculate funding for seat time attendance classes and virtual/performance-based classes.  Students with a combined total of less than 100% in these two class types will be returned on the report. Schedules for these students should be examined to determine whether there is a funding gap that needs to be addressed. This report is not designed to be “cleared”. It is an auditing tool to help identify potential issues with student schedules that could result in a loss of funding.  For more information, see the </a:t>
            </a:r>
            <a:r>
              <a:rPr lang="en-US" sz="1200" u="sng" kern="1200" dirty="0">
                <a:solidFill>
                  <a:schemeClr val="tx1"/>
                </a:solidFill>
                <a:effectLst/>
                <a:latin typeface="+mn-lt"/>
                <a:ea typeface="+mn-ea"/>
                <a:cs typeface="+mn-cs"/>
                <a:hlinkClick r:id="rId3"/>
              </a:rPr>
              <a:t>Funding Gap Audit Report Quick Reference Card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21</a:t>
            </a:fld>
            <a:endParaRPr lang="en-US"/>
          </a:p>
        </p:txBody>
      </p:sp>
    </p:spTree>
    <p:extLst>
      <p:ext uri="{BB962C8B-B14F-4D97-AF65-F5344CB8AC3E}">
        <p14:creationId xmlns:p14="http://schemas.microsoft.com/office/powerpoint/2010/main" val="2338103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line you see Seat Time</a:t>
            </a:r>
            <a:r>
              <a:rPr lang="en-US" baseline="0" dirty="0"/>
              <a:t> 64% and V/PB 13% add those two together equals = 77.  This student does not have enough V/PB time OR error in their schedule. </a:t>
            </a:r>
          </a:p>
          <a:p>
            <a:r>
              <a:rPr lang="en-US" baseline="0" dirty="0"/>
              <a:t>RED Line 78% Seat time 0% in V/PB – First thing I would do is look that student schedule, then look at each class to make sure the set-up is correct. </a:t>
            </a:r>
          </a:p>
          <a:p>
            <a:r>
              <a:rPr lang="en-US" baseline="0" dirty="0"/>
              <a:t>GREEN Line – 0% in Seat Time and 93% in V/PB – This is student is good to go.  Our magic number for this report is 93% and above. This report does not include passing time or lunch times. </a:t>
            </a:r>
          </a:p>
          <a:p>
            <a:endParaRPr lang="en-US" baseline="0" dirty="0"/>
          </a:p>
          <a:p>
            <a:r>
              <a:rPr lang="en-US" baseline="0" dirty="0"/>
              <a:t>REMINDER THIS REPORT DOES NOT HAVE TO BE CLEARED!!</a:t>
            </a:r>
            <a:endParaRPr lang="en-US" dirty="0"/>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22</a:t>
            </a:fld>
            <a:endParaRPr lang="en-US"/>
          </a:p>
        </p:txBody>
      </p:sp>
    </p:spTree>
    <p:extLst>
      <p:ext uri="{BB962C8B-B14F-4D97-AF65-F5344CB8AC3E}">
        <p14:creationId xmlns:p14="http://schemas.microsoft.com/office/powerpoint/2010/main" val="944180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refer to the SAAR training document for additional info on data cleanup reports. </a:t>
            </a:r>
          </a:p>
          <a:p>
            <a:endParaRPr lang="en-US" dirty="0"/>
          </a:p>
          <a:p>
            <a:r>
              <a:rPr lang="en-US" dirty="0"/>
              <a:t>Run these reports monthly. </a:t>
            </a:r>
          </a:p>
        </p:txBody>
      </p:sp>
      <p:sp>
        <p:nvSpPr>
          <p:cNvPr id="4" name="Slide Number Placeholder 3"/>
          <p:cNvSpPr>
            <a:spLocks noGrp="1"/>
          </p:cNvSpPr>
          <p:nvPr>
            <p:ph type="sldNum" sz="quarter" idx="5"/>
          </p:nvPr>
        </p:nvSpPr>
        <p:spPr/>
        <p:txBody>
          <a:bodyPr/>
          <a:lstStyle/>
          <a:p>
            <a:fld id="{AFC08BA7-F400-4CB0-A138-DF737C241215}" type="slidenum">
              <a:rPr lang="en-US" smtClean="0"/>
              <a:t>23</a:t>
            </a:fld>
            <a:endParaRPr lang="en-US"/>
          </a:p>
        </p:txBody>
      </p:sp>
    </p:spTree>
    <p:extLst>
      <p:ext uri="{BB962C8B-B14F-4D97-AF65-F5344CB8AC3E}">
        <p14:creationId xmlns:p14="http://schemas.microsoft.com/office/powerpoint/2010/main" val="786115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path for creating for the SAAR File. KY State reporting, SAAR Report….. </a:t>
            </a:r>
          </a:p>
          <a:p>
            <a:endParaRPr lang="en-US" dirty="0"/>
          </a:p>
          <a:p>
            <a:r>
              <a:rPr lang="en-US" dirty="0"/>
              <a:t>…..</a:t>
            </a:r>
          </a:p>
          <a:p>
            <a:endParaRPr lang="en-US" dirty="0"/>
          </a:p>
          <a:p>
            <a:r>
              <a:rPr lang="en-US" dirty="0"/>
              <a:t>The file you submit will be “fixed width” but be sure to run and save the PDF version for your own records. </a:t>
            </a:r>
          </a:p>
        </p:txBody>
      </p:sp>
      <p:sp>
        <p:nvSpPr>
          <p:cNvPr id="4" name="Slide Number Placeholder 3"/>
          <p:cNvSpPr>
            <a:spLocks noGrp="1"/>
          </p:cNvSpPr>
          <p:nvPr>
            <p:ph type="sldNum" sz="quarter" idx="5"/>
          </p:nvPr>
        </p:nvSpPr>
        <p:spPr/>
        <p:txBody>
          <a:bodyPr/>
          <a:lstStyle/>
          <a:p>
            <a:fld id="{AFC08BA7-F400-4CB0-A138-DF737C241215}" type="slidenum">
              <a:rPr lang="en-US" smtClean="0"/>
              <a:t>24</a:t>
            </a:fld>
            <a:endParaRPr lang="en-US"/>
          </a:p>
        </p:txBody>
      </p:sp>
    </p:spTree>
    <p:extLst>
      <p:ext uri="{BB962C8B-B14F-4D97-AF65-F5344CB8AC3E}">
        <p14:creationId xmlns:p14="http://schemas.microsoft.com/office/powerpoint/2010/main" val="820052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detail reports provide additional information like  school level listings of students who appear on the SAAR records.</a:t>
            </a: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26</a:t>
            </a:fld>
            <a:endParaRPr lang="en-US"/>
          </a:p>
        </p:txBody>
      </p:sp>
    </p:spTree>
    <p:extLst>
      <p:ext uri="{BB962C8B-B14F-4D97-AF65-F5344CB8AC3E}">
        <p14:creationId xmlns:p14="http://schemas.microsoft.com/office/powerpoint/2010/main" val="403507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Main Function of Home screen</a:t>
            </a:r>
          </a:p>
          <a:p>
            <a:r>
              <a:rPr lang="en-US" dirty="0"/>
              <a:t> </a:t>
            </a:r>
          </a:p>
          <a:p>
            <a:r>
              <a:rPr lang="en-US" dirty="0"/>
              <a:t>Tabs for the three cycles of SAAR – Growth Factor, January GF, and SAAR</a:t>
            </a:r>
          </a:p>
          <a:p>
            <a:pPr lvl="0"/>
            <a:r>
              <a:rPr lang="en-US" dirty="0"/>
              <a:t>The three cycles on the home tab will reflect the </a:t>
            </a:r>
            <a:r>
              <a:rPr lang="en-US" i="1" dirty="0"/>
              <a:t>current</a:t>
            </a:r>
            <a:r>
              <a:rPr lang="en-US" dirty="0"/>
              <a:t> year</a:t>
            </a:r>
          </a:p>
          <a:p>
            <a:pPr lvl="0"/>
            <a:r>
              <a:rPr lang="en-US" dirty="0"/>
              <a:t>The tab that is highlighted in green is currently open</a:t>
            </a:r>
          </a:p>
        </p:txBody>
      </p:sp>
      <p:sp>
        <p:nvSpPr>
          <p:cNvPr id="4" name="Slide Number Placeholder 3"/>
          <p:cNvSpPr>
            <a:spLocks noGrp="1"/>
          </p:cNvSpPr>
          <p:nvPr>
            <p:ph type="sldNum" sz="quarter" idx="5"/>
          </p:nvPr>
        </p:nvSpPr>
        <p:spPr/>
        <p:txBody>
          <a:bodyPr/>
          <a:lstStyle/>
          <a:p>
            <a:fld id="{AFC08BA7-F400-4CB0-A138-DF737C241215}" type="slidenum">
              <a:rPr lang="en-US" smtClean="0"/>
              <a:t>27</a:t>
            </a:fld>
            <a:endParaRPr lang="en-US"/>
          </a:p>
        </p:txBody>
      </p:sp>
    </p:spTree>
    <p:extLst>
      <p:ext uri="{BB962C8B-B14F-4D97-AF65-F5344CB8AC3E}">
        <p14:creationId xmlns:p14="http://schemas.microsoft.com/office/powerpoint/2010/main" val="807794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will see on the submission details tabs. It will show your district, school year, report type, when it was submitted and if it has been verified or where it is in the approval process. </a:t>
            </a:r>
          </a:p>
          <a:p>
            <a:r>
              <a:rPr lang="en-US" dirty="0"/>
              <a:t>And highlighted in red you will see additional tabs and we will talk about each tab in more detail. </a:t>
            </a:r>
          </a:p>
        </p:txBody>
      </p:sp>
      <p:sp>
        <p:nvSpPr>
          <p:cNvPr id="4" name="Slide Number Placeholder 3"/>
          <p:cNvSpPr>
            <a:spLocks noGrp="1"/>
          </p:cNvSpPr>
          <p:nvPr>
            <p:ph type="sldNum" sz="quarter" idx="5"/>
          </p:nvPr>
        </p:nvSpPr>
        <p:spPr/>
        <p:txBody>
          <a:bodyPr/>
          <a:lstStyle/>
          <a:p>
            <a:fld id="{AFC08BA7-F400-4CB0-A138-DF737C241215}" type="slidenum">
              <a:rPr lang="en-US" smtClean="0"/>
              <a:t>28</a:t>
            </a:fld>
            <a:endParaRPr lang="en-US"/>
          </a:p>
        </p:txBody>
      </p:sp>
    </p:spTree>
    <p:extLst>
      <p:ext uri="{BB962C8B-B14F-4D97-AF65-F5344CB8AC3E}">
        <p14:creationId xmlns:p14="http://schemas.microsoft.com/office/powerpoint/2010/main" val="1168797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DETAILS tab will import all of the following data.</a:t>
            </a:r>
          </a:p>
          <a:p>
            <a:r>
              <a:rPr lang="en-US" dirty="0"/>
              <a:t>Once you have imported your files, you will see data here under each tab.</a:t>
            </a:r>
          </a:p>
        </p:txBody>
      </p:sp>
      <p:sp>
        <p:nvSpPr>
          <p:cNvPr id="4" name="Slide Number Placeholder 3"/>
          <p:cNvSpPr>
            <a:spLocks noGrp="1"/>
          </p:cNvSpPr>
          <p:nvPr>
            <p:ph type="sldNum" sz="quarter" idx="5"/>
          </p:nvPr>
        </p:nvSpPr>
        <p:spPr/>
        <p:txBody>
          <a:bodyPr/>
          <a:lstStyle/>
          <a:p>
            <a:fld id="{AFC08BA7-F400-4CB0-A138-DF737C241215}" type="slidenum">
              <a:rPr lang="en-US" smtClean="0"/>
              <a:t>29</a:t>
            </a:fld>
            <a:endParaRPr lang="en-US"/>
          </a:p>
        </p:txBody>
      </p:sp>
    </p:spTree>
    <p:extLst>
      <p:ext uri="{BB962C8B-B14F-4D97-AF65-F5344CB8AC3E}">
        <p14:creationId xmlns:p14="http://schemas.microsoft.com/office/powerpoint/2010/main" val="1307707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reports tab will look like and it shows the reports that have been submitted. </a:t>
            </a:r>
          </a:p>
        </p:txBody>
      </p:sp>
      <p:sp>
        <p:nvSpPr>
          <p:cNvPr id="4" name="Slide Number Placeholder 3"/>
          <p:cNvSpPr>
            <a:spLocks noGrp="1"/>
          </p:cNvSpPr>
          <p:nvPr>
            <p:ph type="sldNum" sz="quarter" idx="5"/>
          </p:nvPr>
        </p:nvSpPr>
        <p:spPr/>
        <p:txBody>
          <a:bodyPr/>
          <a:lstStyle/>
          <a:p>
            <a:fld id="{AFC08BA7-F400-4CB0-A138-DF737C241215}" type="slidenum">
              <a:rPr lang="en-US" smtClean="0"/>
              <a:t>30</a:t>
            </a:fld>
            <a:endParaRPr lang="en-US"/>
          </a:p>
        </p:txBody>
      </p:sp>
    </p:spTree>
    <p:extLst>
      <p:ext uri="{BB962C8B-B14F-4D97-AF65-F5344CB8AC3E}">
        <p14:creationId xmlns:p14="http://schemas.microsoft.com/office/powerpoint/2010/main" val="229286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8BA7-F400-4CB0-A138-DF737C241215}" type="slidenum">
              <a:rPr lang="en-US" smtClean="0"/>
              <a:t>3</a:t>
            </a:fld>
            <a:endParaRPr lang="en-US"/>
          </a:p>
        </p:txBody>
      </p:sp>
    </p:spTree>
    <p:extLst>
      <p:ext uri="{BB962C8B-B14F-4D97-AF65-F5344CB8AC3E}">
        <p14:creationId xmlns:p14="http://schemas.microsoft.com/office/powerpoint/2010/main" val="775183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messages tab, this is going to show you any communication between the district or KDE. If anyone has a question it will show here.. If we have questions we will typically message you through the system instead of via email but it should notify you via email that someone has sent you a message. </a:t>
            </a:r>
          </a:p>
        </p:txBody>
      </p:sp>
      <p:sp>
        <p:nvSpPr>
          <p:cNvPr id="4" name="Slide Number Placeholder 3"/>
          <p:cNvSpPr>
            <a:spLocks noGrp="1"/>
          </p:cNvSpPr>
          <p:nvPr>
            <p:ph type="sldNum" sz="quarter" idx="5"/>
          </p:nvPr>
        </p:nvSpPr>
        <p:spPr/>
        <p:txBody>
          <a:bodyPr/>
          <a:lstStyle/>
          <a:p>
            <a:fld id="{AFC08BA7-F400-4CB0-A138-DF737C241215}" type="slidenum">
              <a:rPr lang="en-US" smtClean="0"/>
              <a:t>31</a:t>
            </a:fld>
            <a:endParaRPr lang="en-US"/>
          </a:p>
        </p:txBody>
      </p:sp>
    </p:spTree>
    <p:extLst>
      <p:ext uri="{BB962C8B-B14F-4D97-AF65-F5344CB8AC3E}">
        <p14:creationId xmlns:p14="http://schemas.microsoft.com/office/powerpoint/2010/main" val="3524718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status tracking tab will show you where the submission is in the approval process and who has verified/who we are waiting on. For this specific example, you will see it was submitted 6/21. It will show you who submitted it. Then it was verified by KDE on 8/16. You will see who verified it and then as you can see this one is still waiting on district verification so once that has happened, that would show here as well. </a:t>
            </a:r>
          </a:p>
          <a:p>
            <a:endParaRPr lang="en-US" dirty="0"/>
          </a:p>
          <a:p>
            <a:endParaRPr lang="en-US" dirty="0"/>
          </a:p>
          <a:p>
            <a:pPr lvl="0"/>
            <a:r>
              <a:rPr lang="en-US" b="1" dirty="0"/>
              <a:t>Status</a:t>
            </a:r>
            <a:r>
              <a:rPr lang="en-US" dirty="0"/>
              <a:t>: the status that the Infinite Campus file is in. Below you will find the different status categories: </a:t>
            </a:r>
          </a:p>
          <a:p>
            <a:pPr lvl="0"/>
            <a:r>
              <a:rPr lang="en-US" b="1" dirty="0"/>
              <a:t>Not Submitted </a:t>
            </a:r>
            <a:r>
              <a:rPr lang="en-US" dirty="0"/>
              <a:t>– the district has not submitted a file yet. </a:t>
            </a:r>
          </a:p>
          <a:p>
            <a:pPr lvl="0"/>
            <a:r>
              <a:rPr lang="en-US" b="1" dirty="0"/>
              <a:t>Waiting KDE Review </a:t>
            </a:r>
            <a:r>
              <a:rPr lang="en-US" dirty="0"/>
              <a:t>– Infinite Campus file submitted by the district, waiting for KDE review</a:t>
            </a:r>
          </a:p>
          <a:p>
            <a:pPr lvl="0"/>
            <a:r>
              <a:rPr lang="en-US" b="1" dirty="0"/>
              <a:t>Waiting District Review </a:t>
            </a:r>
            <a:r>
              <a:rPr lang="en-US" dirty="0"/>
              <a:t>– has already been reviewed by KDE, no errors, now awaiting verification by the Superintendent</a:t>
            </a:r>
          </a:p>
          <a:p>
            <a:pPr lvl="0"/>
            <a:r>
              <a:rPr lang="en-US" b="1" dirty="0"/>
              <a:t>Waiting KDE to Complete </a:t>
            </a:r>
            <a:r>
              <a:rPr lang="en-US" dirty="0"/>
              <a:t>– has been verified by Superintendent, now simply waiting on KDE to finalize</a:t>
            </a:r>
          </a:p>
          <a:p>
            <a:pPr lvl="0"/>
            <a:r>
              <a:rPr lang="en-US" b="1" dirty="0"/>
              <a:t>Complete</a:t>
            </a:r>
            <a:r>
              <a:rPr lang="en-US" dirty="0"/>
              <a:t> – submission final, approved by all parties</a:t>
            </a:r>
          </a:p>
          <a:p>
            <a:pPr lvl="0"/>
            <a:r>
              <a:rPr lang="en-US" b="1" dirty="0"/>
              <a:t>Denied</a:t>
            </a:r>
            <a:r>
              <a:rPr lang="en-US" dirty="0"/>
              <a:t> – the submission can be denied by the district superintendent or KDE at any point during the submission. </a:t>
            </a:r>
          </a:p>
          <a:p>
            <a:pPr lvl="0"/>
            <a:r>
              <a:rPr lang="en-US" b="1" dirty="0"/>
              <a:t>Withdrawn</a:t>
            </a:r>
            <a:r>
              <a:rPr lang="en-US" dirty="0"/>
              <a:t> – The district has withdrawn submission</a:t>
            </a:r>
          </a:p>
          <a:p>
            <a:pPr lvl="0"/>
            <a:endParaRPr lang="en-US" dirty="0"/>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32</a:t>
            </a:fld>
            <a:endParaRPr lang="en-US"/>
          </a:p>
        </p:txBody>
      </p:sp>
    </p:spTree>
    <p:extLst>
      <p:ext uri="{BB962C8B-B14F-4D97-AF65-F5344CB8AC3E}">
        <p14:creationId xmlns:p14="http://schemas.microsoft.com/office/powerpoint/2010/main" val="1179864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system is where you will upload all your GF, Jan GF and SAAR files instead of through the KDE website like in the past. </a:t>
            </a:r>
          </a:p>
          <a:p>
            <a:r>
              <a:rPr lang="en-US" dirty="0"/>
              <a:t>Just a reminder that you will format the file just like you did in the past when you submit it. IE. Cycle (GF, JANGF or SAAR, 3 digit district number and then school year. IE: </a:t>
            </a:r>
            <a:r>
              <a:rPr lang="en-US" dirty="0" err="1"/>
              <a:t>GF,district</a:t>
            </a:r>
            <a:r>
              <a:rPr lang="en-US" dirty="0"/>
              <a:t> number,23.</a:t>
            </a:r>
          </a:p>
        </p:txBody>
      </p:sp>
      <p:sp>
        <p:nvSpPr>
          <p:cNvPr id="4" name="Slide Number Placeholder 3"/>
          <p:cNvSpPr>
            <a:spLocks noGrp="1"/>
          </p:cNvSpPr>
          <p:nvPr>
            <p:ph type="sldNum" sz="quarter" idx="5"/>
          </p:nvPr>
        </p:nvSpPr>
        <p:spPr/>
        <p:txBody>
          <a:bodyPr/>
          <a:lstStyle/>
          <a:p>
            <a:fld id="{AFC08BA7-F400-4CB0-A138-DF737C241215}" type="slidenum">
              <a:rPr lang="en-US" smtClean="0"/>
              <a:t>33</a:t>
            </a:fld>
            <a:endParaRPr lang="en-US"/>
          </a:p>
        </p:txBody>
      </p:sp>
    </p:spTree>
    <p:extLst>
      <p:ext uri="{BB962C8B-B14F-4D97-AF65-F5344CB8AC3E}">
        <p14:creationId xmlns:p14="http://schemas.microsoft.com/office/powerpoint/2010/main" val="3001614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If the file has no warnings or errors, you will see this confirmation. At this point, the District User and the Finance Officer roles are able to view submission. </a:t>
            </a: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34</a:t>
            </a:fld>
            <a:endParaRPr lang="en-US"/>
          </a:p>
        </p:txBody>
      </p:sp>
    </p:spTree>
    <p:extLst>
      <p:ext uri="{BB962C8B-B14F-4D97-AF65-F5344CB8AC3E}">
        <p14:creationId xmlns:p14="http://schemas.microsoft.com/office/powerpoint/2010/main" val="690004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This is what you will see if you submission has been submitted but there are errors or warnings that need to be fixed. </a:t>
            </a:r>
          </a:p>
          <a:p>
            <a:pPr lvl="0"/>
            <a:r>
              <a:rPr lang="en-US" b="0" dirty="0"/>
              <a:t>It will show you what the errors or warning are as seen in this screenshot.</a:t>
            </a:r>
          </a:p>
          <a:p>
            <a:pPr lvl="0"/>
            <a:r>
              <a:rPr lang="en-US" b="0" dirty="0"/>
              <a:t>Withdraw submission……</a:t>
            </a:r>
          </a:p>
          <a:p>
            <a:pPr lvl="0"/>
            <a:r>
              <a:rPr lang="en-US" b="0" dirty="0"/>
              <a:t>Note…….</a:t>
            </a:r>
          </a:p>
          <a:p>
            <a:pPr lvl="0"/>
            <a:r>
              <a:rPr lang="en-US" b="0" dirty="0"/>
              <a:t>Application has some “hard stops”, when this occurs the file has an error that can’t be accepted, </a:t>
            </a:r>
          </a:p>
          <a:p>
            <a:pPr lvl="0"/>
            <a:endParaRPr lang="en-US" b="0" dirty="0"/>
          </a:p>
          <a:p>
            <a:pPr lvl="0"/>
            <a:r>
              <a:rPr lang="en-US" b="0" dirty="0"/>
              <a:t>Others are just ‘warnings’ for which an explanation must be included.  For example, 8</a:t>
            </a:r>
            <a:r>
              <a:rPr lang="en-US" b="0" baseline="30000" dirty="0"/>
              <a:t>th</a:t>
            </a:r>
            <a:r>
              <a:rPr lang="en-US" b="0" dirty="0"/>
              <a:t> graders who take classes at the high school.  </a:t>
            </a: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35</a:t>
            </a:fld>
            <a:endParaRPr lang="en-US"/>
          </a:p>
        </p:txBody>
      </p:sp>
    </p:spTree>
    <p:extLst>
      <p:ext uri="{BB962C8B-B14F-4D97-AF65-F5344CB8AC3E}">
        <p14:creationId xmlns:p14="http://schemas.microsoft.com/office/powerpoint/2010/main" val="2775747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file is uploaded with a warning, you will select resolve, and then you will be able to explain what is causing this warning. </a:t>
            </a:r>
          </a:p>
        </p:txBody>
      </p:sp>
      <p:sp>
        <p:nvSpPr>
          <p:cNvPr id="4" name="Slide Number Placeholder 3"/>
          <p:cNvSpPr>
            <a:spLocks noGrp="1"/>
          </p:cNvSpPr>
          <p:nvPr>
            <p:ph type="sldNum" sz="quarter" idx="5"/>
          </p:nvPr>
        </p:nvSpPr>
        <p:spPr/>
        <p:txBody>
          <a:bodyPr/>
          <a:lstStyle/>
          <a:p>
            <a:fld id="{AFC08BA7-F400-4CB0-A138-DF737C241215}" type="slidenum">
              <a:rPr lang="en-US" smtClean="0"/>
              <a:t>36</a:t>
            </a:fld>
            <a:endParaRPr lang="en-US"/>
          </a:p>
        </p:txBody>
      </p:sp>
    </p:spTree>
    <p:extLst>
      <p:ext uri="{BB962C8B-B14F-4D97-AF65-F5344CB8AC3E}">
        <p14:creationId xmlns:p14="http://schemas.microsoft.com/office/powerpoint/2010/main" val="1973750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type the explanation for the error or warning and then click ok. </a:t>
            </a:r>
          </a:p>
          <a:p>
            <a:r>
              <a:rPr lang="en-US" dirty="0"/>
              <a:t>This is the same procedure as the old system, just explaining the warning via the new SAAR app instead of a separate email.</a:t>
            </a:r>
          </a:p>
          <a:p>
            <a:r>
              <a:rPr lang="en-US" dirty="0"/>
              <a:t>Once you have resolved the issues, the submit button will become active. </a:t>
            </a:r>
          </a:p>
        </p:txBody>
      </p:sp>
      <p:sp>
        <p:nvSpPr>
          <p:cNvPr id="4" name="Slide Number Placeholder 3"/>
          <p:cNvSpPr>
            <a:spLocks noGrp="1"/>
          </p:cNvSpPr>
          <p:nvPr>
            <p:ph type="sldNum" sz="quarter" idx="5"/>
          </p:nvPr>
        </p:nvSpPr>
        <p:spPr/>
        <p:txBody>
          <a:bodyPr/>
          <a:lstStyle/>
          <a:p>
            <a:fld id="{AFC08BA7-F400-4CB0-A138-DF737C241215}" type="slidenum">
              <a:rPr lang="en-US" smtClean="0"/>
              <a:t>37</a:t>
            </a:fld>
            <a:endParaRPr lang="en-US"/>
          </a:p>
        </p:txBody>
      </p:sp>
    </p:spTree>
    <p:extLst>
      <p:ext uri="{BB962C8B-B14F-4D97-AF65-F5344CB8AC3E}">
        <p14:creationId xmlns:p14="http://schemas.microsoft.com/office/powerpoint/2010/main" val="4165031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submitted, KDE will review and approve or deny the file. </a:t>
            </a:r>
          </a:p>
          <a:p>
            <a:r>
              <a:rPr lang="en-US" dirty="0"/>
              <a:t> if KDE denies the file, the status then changes to denied with a reason for why it was denied and then the district user role will be notified. </a:t>
            </a:r>
          </a:p>
          <a:p>
            <a:r>
              <a:rPr lang="en-US" dirty="0"/>
              <a:t>If KDE approves the file, the status will change to verified by KDE and it will then be ready for approval by the superintendent. </a:t>
            </a:r>
          </a:p>
        </p:txBody>
      </p:sp>
      <p:sp>
        <p:nvSpPr>
          <p:cNvPr id="4" name="Slide Number Placeholder 3"/>
          <p:cNvSpPr>
            <a:spLocks noGrp="1"/>
          </p:cNvSpPr>
          <p:nvPr>
            <p:ph type="sldNum" sz="quarter" idx="5"/>
          </p:nvPr>
        </p:nvSpPr>
        <p:spPr/>
        <p:txBody>
          <a:bodyPr/>
          <a:lstStyle/>
          <a:p>
            <a:fld id="{AFC08BA7-F400-4CB0-A138-DF737C241215}" type="slidenum">
              <a:rPr lang="en-US" smtClean="0"/>
              <a:t>38</a:t>
            </a:fld>
            <a:endParaRPr lang="en-US"/>
          </a:p>
        </p:txBody>
      </p:sp>
    </p:spTree>
    <p:extLst>
      <p:ext uri="{BB962C8B-B14F-4D97-AF65-F5344CB8AC3E}">
        <p14:creationId xmlns:p14="http://schemas.microsoft.com/office/powerpoint/2010/main" val="767612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the superintendent will then be able to deny or approve the file. </a:t>
            </a:r>
          </a:p>
          <a:p>
            <a:r>
              <a:rPr lang="en-US" dirty="0"/>
              <a:t>The superintendent is notified via email when it is time for verification. The superintendent is the only person who can verify the submission at this point and is the only person notified when it is fine for them to verify. </a:t>
            </a:r>
          </a:p>
        </p:txBody>
      </p:sp>
      <p:sp>
        <p:nvSpPr>
          <p:cNvPr id="4" name="Slide Number Placeholder 3"/>
          <p:cNvSpPr>
            <a:spLocks noGrp="1"/>
          </p:cNvSpPr>
          <p:nvPr>
            <p:ph type="sldNum" sz="quarter" idx="5"/>
          </p:nvPr>
        </p:nvSpPr>
        <p:spPr/>
        <p:txBody>
          <a:bodyPr/>
          <a:lstStyle/>
          <a:p>
            <a:fld id="{AFC08BA7-F400-4CB0-A138-DF737C241215}" type="slidenum">
              <a:rPr lang="en-US" smtClean="0"/>
              <a:t>39</a:t>
            </a:fld>
            <a:endParaRPr lang="en-US"/>
          </a:p>
        </p:txBody>
      </p:sp>
    </p:spTree>
    <p:extLst>
      <p:ext uri="{BB962C8B-B14F-4D97-AF65-F5344CB8AC3E}">
        <p14:creationId xmlns:p14="http://schemas.microsoft.com/office/powerpoint/2010/main" val="506307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After the file is submitted the view submission button will become available and you will see this which will show you the details of your submission. So DPPs have mentioned that they do not have access to open the files when it is waiting on superintendent verification. These files do not become available to view on the District user end, until they have been verified by the Superintendent. </a:t>
            </a:r>
          </a:p>
          <a:p>
            <a:pPr lvl="0"/>
            <a:r>
              <a:rPr lang="en-US" dirty="0"/>
              <a:t>So you will see detailed reports for all records that were submitted. </a:t>
            </a:r>
            <a:endParaRPr lang="en-US" sz="1100" dirty="0"/>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40</a:t>
            </a:fld>
            <a:endParaRPr lang="en-US"/>
          </a:p>
        </p:txBody>
      </p:sp>
    </p:spTree>
    <p:extLst>
      <p:ext uri="{BB962C8B-B14F-4D97-AF65-F5344CB8AC3E}">
        <p14:creationId xmlns:p14="http://schemas.microsoft.com/office/powerpoint/2010/main" val="309019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of quick notes regarding what you see on the HOME tab:</a:t>
            </a:r>
          </a:p>
          <a:p>
            <a:pPr lvl="0"/>
            <a:r>
              <a:rPr lang="en-US" dirty="0"/>
              <a:t>in the top right corner, you will see your basic info: your login, your school district </a:t>
            </a:r>
          </a:p>
          <a:p>
            <a:pPr lvl="0"/>
            <a:r>
              <a:rPr lang="en-US" dirty="0"/>
              <a:t>And you cant see it on this screenshot but from the home tab, you will see KDE contact info in the bottom right corner</a:t>
            </a:r>
          </a:p>
          <a:p>
            <a:pPr lvl="0"/>
            <a:endParaRPr lang="en-US" dirty="0"/>
          </a:p>
          <a:p>
            <a:pPr defTabSz="933237"/>
            <a:r>
              <a:rPr lang="en-US" dirty="0"/>
              <a:t>by clicking View Reports here you can sort by school year to see historical reports from previous years. </a:t>
            </a:r>
          </a:p>
        </p:txBody>
      </p:sp>
      <p:sp>
        <p:nvSpPr>
          <p:cNvPr id="4" name="Slide Number Placeholder 3"/>
          <p:cNvSpPr>
            <a:spLocks noGrp="1"/>
          </p:cNvSpPr>
          <p:nvPr>
            <p:ph type="sldNum" sz="quarter" idx="5"/>
          </p:nvPr>
        </p:nvSpPr>
        <p:spPr/>
        <p:txBody>
          <a:bodyPr/>
          <a:lstStyle/>
          <a:p>
            <a:fld id="{AFC08BA7-F400-4CB0-A138-DF737C241215}" type="slidenum">
              <a:rPr lang="en-US" smtClean="0"/>
              <a:t>4</a:t>
            </a:fld>
            <a:endParaRPr lang="en-US"/>
          </a:p>
        </p:txBody>
      </p:sp>
    </p:spTree>
    <p:extLst>
      <p:ext uri="{BB962C8B-B14F-4D97-AF65-F5344CB8AC3E}">
        <p14:creationId xmlns:p14="http://schemas.microsoft.com/office/powerpoint/2010/main" val="2458213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41</a:t>
            </a:fld>
            <a:endParaRPr lang="en-US"/>
          </a:p>
        </p:txBody>
      </p:sp>
    </p:spTree>
    <p:extLst>
      <p:ext uri="{BB962C8B-B14F-4D97-AF65-F5344CB8AC3E}">
        <p14:creationId xmlns:p14="http://schemas.microsoft.com/office/powerpoint/2010/main" val="1372251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on SAAR System? </a:t>
            </a:r>
          </a:p>
        </p:txBody>
      </p:sp>
      <p:sp>
        <p:nvSpPr>
          <p:cNvPr id="4" name="Slide Number Placeholder 3"/>
          <p:cNvSpPr>
            <a:spLocks noGrp="1"/>
          </p:cNvSpPr>
          <p:nvPr>
            <p:ph type="sldNum" sz="quarter" idx="5"/>
          </p:nvPr>
        </p:nvSpPr>
        <p:spPr/>
        <p:txBody>
          <a:bodyPr/>
          <a:lstStyle/>
          <a:p>
            <a:fld id="{AFC08BA7-F400-4CB0-A138-DF737C241215}" type="slidenum">
              <a:rPr lang="en-US" smtClean="0"/>
              <a:t>42</a:t>
            </a:fld>
            <a:endParaRPr lang="en-US"/>
          </a:p>
        </p:txBody>
      </p:sp>
    </p:spTree>
    <p:extLst>
      <p:ext uri="{BB962C8B-B14F-4D97-AF65-F5344CB8AC3E}">
        <p14:creationId xmlns:p14="http://schemas.microsoft.com/office/powerpoint/2010/main" val="3122079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43</a:t>
            </a:fld>
            <a:endParaRPr lang="en-US"/>
          </a:p>
        </p:txBody>
      </p:sp>
    </p:spTree>
    <p:extLst>
      <p:ext uri="{BB962C8B-B14F-4D97-AF65-F5344CB8AC3E}">
        <p14:creationId xmlns:p14="http://schemas.microsoft.com/office/powerpoint/2010/main" val="2622430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Use the second page of the report to help verify each column.  Run your SAAR Report as a pdf and check each calculation.  The second page of this report explains the calculation for each line.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A1 K Reported Kindergarten Aggregate Days Present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A2 1-12 Reported Grades 1-12 Aggregate Days Present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C1 K Adjustments Total Adjustments for Kindergarten - five low attendance days, weather days, non-traditional days, non-contract and overage/underage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C2 1-12 Adjustments Total Adjustments for 1-12 - five low attendance days, weather days, non-traditional days, non-contract and overage/underage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D1 K Substituted Days Number of low weather days plus non-traditional days times last year's full AADA (You only have this if you claimed any low weather days in addition to the 5 low</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D2 1-12 Substituted Days Number of low weather days plus non-traditional days times last year's full AADA (You only have this if you claimed any low weather days in addition to the 5 low</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E1 K Adjusted Reported A1 - C1 (subtract C1 as a positive number)</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E2 1-12 Adjusted Reported A2 - C2 (subtract C2 as a positive number)</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F1 Full AADA K D1 + E1 divided (L-5) Substituted Days + K Adjusted/Number of Days Reported - 5</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F2 Full AADA 1-12 D2 + E2 divided (L-5) Substituted Days + K Adjusted/Number of Days Reported - 5</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F3 Adjusted AADA 1/2 K Full AADA 1-12 plus 1/2 Full Kindergarten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G ADM Base Aggregate Days Present + Base Aggregate Days Absent divided by number of days taught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H Enrollment District total of all E1's, E2's, and E3's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I Membership District total count of Ethnic Count (Record 2 – Record 3 = Record 5)  Enrollment plus re-enrollment minus withdrawals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J Attendance Percentage District Aggregate Days Present divided by (District Aggregate Days Present) + (District Aggregate Days Absent)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K H/H AADA District Aggregate Days Home &amp; Hospital divided by Number of Days Taught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L Number of Days Total Number of Days Taught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44</a:t>
            </a:fld>
            <a:endParaRPr lang="en-US"/>
          </a:p>
        </p:txBody>
      </p:sp>
    </p:spTree>
    <p:extLst>
      <p:ext uri="{BB962C8B-B14F-4D97-AF65-F5344CB8AC3E}">
        <p14:creationId xmlns:p14="http://schemas.microsoft.com/office/powerpoint/2010/main" val="694009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45</a:t>
            </a:fld>
            <a:endParaRPr lang="en-US"/>
          </a:p>
        </p:txBody>
      </p:sp>
    </p:spTree>
    <p:extLst>
      <p:ext uri="{BB962C8B-B14F-4D97-AF65-F5344CB8AC3E}">
        <p14:creationId xmlns:p14="http://schemas.microsoft.com/office/powerpoint/2010/main" val="2597724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1-12 IC adjustment: Includes V/PB, suspension, expulsion </a:t>
            </a:r>
          </a:p>
        </p:txBody>
      </p:sp>
      <p:sp>
        <p:nvSpPr>
          <p:cNvPr id="4" name="Slide Number Placeholder 3"/>
          <p:cNvSpPr>
            <a:spLocks noGrp="1"/>
          </p:cNvSpPr>
          <p:nvPr>
            <p:ph type="sldNum" sz="quarter" idx="5"/>
          </p:nvPr>
        </p:nvSpPr>
        <p:spPr/>
        <p:txBody>
          <a:bodyPr/>
          <a:lstStyle/>
          <a:p>
            <a:fld id="{AFC08BA7-F400-4CB0-A138-DF737C241215}" type="slidenum">
              <a:rPr lang="en-US" smtClean="0"/>
              <a:t>46</a:t>
            </a:fld>
            <a:endParaRPr lang="en-US"/>
          </a:p>
        </p:txBody>
      </p:sp>
    </p:spTree>
    <p:extLst>
      <p:ext uri="{BB962C8B-B14F-4D97-AF65-F5344CB8AC3E}">
        <p14:creationId xmlns:p14="http://schemas.microsoft.com/office/powerpoint/2010/main" val="317843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There is a lot of funding connected with transportation. Please review this carefully.  In the example above, notice the drastic difference in T-1 Codes and NT from previous to current years.  Remember, we do not pay for NT and this district may have lost funding due to errors in T-Coding.  If a T-Code is left out, it automatically puts them into the NT Code.</a:t>
            </a:r>
            <a:r>
              <a:rPr lang="en-US" sz="1800" b="0" i="0" dirty="0">
                <a:solidFill>
                  <a:srgbClr val="444444"/>
                </a:solidFill>
                <a:effectLst/>
                <a:latin typeface="Calibri" panose="020F0502020204030204" pitchFamily="34" charset="0"/>
              </a:rPr>
              <a:t>​ Check for accuracy, a large difference in T-codes from the previous year to current, may be a warning that something is wrong. </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70C0"/>
                </a:solidFill>
                <a:effectLst/>
                <a:latin typeface="Calibri" panose="020F0502020204030204" pitchFamily="34" charset="0"/>
              </a:rPr>
              <a:t>NT Not Transported</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70C0"/>
                </a:solidFill>
                <a:effectLst/>
                <a:latin typeface="Calibri" panose="020F0502020204030204" pitchFamily="34" charset="0"/>
              </a:rPr>
              <a:t>T1 Twice Daily &gt; Mile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70C0"/>
                </a:solidFill>
                <a:effectLst/>
                <a:latin typeface="Calibri" panose="020F0502020204030204" pitchFamily="34" charset="0"/>
              </a:rPr>
              <a:t>T2 Twice Daily &lt; Mile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70C0"/>
                </a:solidFill>
                <a:effectLst/>
                <a:latin typeface="Calibri" panose="020F0502020204030204" pitchFamily="34" charset="0"/>
              </a:rPr>
              <a:t>T3 Once Daily &gt; Mile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70C0"/>
                </a:solidFill>
                <a:effectLst/>
                <a:latin typeface="Calibri" panose="020F0502020204030204" pitchFamily="34" charset="0"/>
              </a:rPr>
              <a:t>T4 Once Daily &lt; Mile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70C0"/>
                </a:solidFill>
                <a:effectLst/>
                <a:latin typeface="Calibri" panose="020F0502020204030204" pitchFamily="34" charset="0"/>
              </a:rPr>
              <a:t>T5 Special Transport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47</a:t>
            </a:fld>
            <a:endParaRPr lang="en-US"/>
          </a:p>
        </p:txBody>
      </p:sp>
    </p:spTree>
    <p:extLst>
      <p:ext uri="{BB962C8B-B14F-4D97-AF65-F5344CB8AC3E}">
        <p14:creationId xmlns:p14="http://schemas.microsoft.com/office/powerpoint/2010/main" val="2450419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*50% of T3 is added to T1 and 50% is added to NT.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50% of T4 is added to T2 and 50% is added to NT for the Transportation ADA Calculations.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Adjustments do not apply for Transportation ADA Calculations.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Columns T1 Reported, T2 Reported, T5 Reported, and NT Reported are divided by Number of Days to equal corresponding T-code ADA</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48</a:t>
            </a:fld>
            <a:endParaRPr lang="en-US"/>
          </a:p>
        </p:txBody>
      </p:sp>
    </p:spTree>
    <p:extLst>
      <p:ext uri="{BB962C8B-B14F-4D97-AF65-F5344CB8AC3E}">
        <p14:creationId xmlns:p14="http://schemas.microsoft.com/office/powerpoint/2010/main" val="306053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Details tab provides basic district information that is pulled in from SRIM.  </a:t>
            </a:r>
          </a:p>
          <a:p>
            <a:pPr lvl="0"/>
            <a:r>
              <a:rPr lang="en-US" dirty="0"/>
              <a:t>The Users tab will be a list of all users and the roles these users fill. </a:t>
            </a:r>
            <a:endParaRPr lang="en-US" sz="2400" dirty="0"/>
          </a:p>
          <a:p>
            <a:pPr lvl="1"/>
            <a:r>
              <a:rPr lang="en-US" dirty="0"/>
              <a:t>Superintendent – needed to verify final reports</a:t>
            </a:r>
            <a:endParaRPr lang="en-US" sz="2000" dirty="0"/>
          </a:p>
          <a:p>
            <a:pPr lvl="1"/>
            <a:r>
              <a:rPr lang="en-US" dirty="0"/>
              <a:t>Finance Officer – can view only</a:t>
            </a:r>
            <a:endParaRPr lang="en-US" sz="2000" dirty="0"/>
          </a:p>
          <a:p>
            <a:pPr lvl="1"/>
            <a:r>
              <a:rPr lang="en-US" dirty="0"/>
              <a:t>District User – access to upload, edit files.  This would include DPP and any other staff who needs access.</a:t>
            </a:r>
            <a:endParaRPr lang="en-US" sz="2000" dirty="0"/>
          </a:p>
          <a:p>
            <a:pPr defTabSz="933237">
              <a:defRPr/>
            </a:pPr>
            <a:r>
              <a:rPr lang="en-US" dirty="0"/>
              <a:t>The Communication Activity tab provides an account of messages sent through the SAAR application and KDE.</a:t>
            </a:r>
          </a:p>
          <a:p>
            <a:pPr lvl="0"/>
            <a:r>
              <a:rPr lang="en-US" dirty="0"/>
              <a:t>The Submissions tab provides information on previous SAAR application submissions.</a:t>
            </a:r>
          </a:p>
        </p:txBody>
      </p:sp>
      <p:sp>
        <p:nvSpPr>
          <p:cNvPr id="4" name="Slide Number Placeholder 3"/>
          <p:cNvSpPr>
            <a:spLocks noGrp="1"/>
          </p:cNvSpPr>
          <p:nvPr>
            <p:ph type="sldNum" sz="quarter" idx="5"/>
          </p:nvPr>
        </p:nvSpPr>
        <p:spPr/>
        <p:txBody>
          <a:bodyPr/>
          <a:lstStyle/>
          <a:p>
            <a:fld id="{AFC08BA7-F400-4CB0-A138-DF737C241215}" type="slidenum">
              <a:rPr lang="en-US" smtClean="0"/>
              <a:t>5</a:t>
            </a:fld>
            <a:endParaRPr lang="en-US"/>
          </a:p>
        </p:txBody>
      </p:sp>
    </p:spTree>
    <p:extLst>
      <p:ext uri="{BB962C8B-B14F-4D97-AF65-F5344CB8AC3E}">
        <p14:creationId xmlns:p14="http://schemas.microsoft.com/office/powerpoint/2010/main" val="6201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There is a Report Manager's tab at the top of the screen. </a:t>
            </a:r>
          </a:p>
          <a:p>
            <a:pPr defTabSz="933237">
              <a:defRPr/>
            </a:pPr>
            <a:r>
              <a:rPr lang="en-US" dirty="0"/>
              <a:t>This tab will bring up separate tabs for GF, Jan GF and SAAR. You can also sort here by school year to see historical reports. </a:t>
            </a:r>
          </a:p>
          <a:p>
            <a:pPr defTabSz="933237">
              <a:defRPr/>
            </a:pPr>
            <a:r>
              <a:rPr lang="en-US" dirty="0"/>
              <a:t>And all historical reports have been uploaded in the system.</a:t>
            </a:r>
          </a:p>
        </p:txBody>
      </p:sp>
      <p:sp>
        <p:nvSpPr>
          <p:cNvPr id="4" name="Slide Number Placeholder 3"/>
          <p:cNvSpPr>
            <a:spLocks noGrp="1"/>
          </p:cNvSpPr>
          <p:nvPr>
            <p:ph type="sldNum" sz="quarter" idx="5"/>
          </p:nvPr>
        </p:nvSpPr>
        <p:spPr/>
        <p:txBody>
          <a:bodyPr/>
          <a:lstStyle/>
          <a:p>
            <a:fld id="{AFC08BA7-F400-4CB0-A138-DF737C241215}" type="slidenum">
              <a:rPr lang="en-US" smtClean="0"/>
              <a:t>6</a:t>
            </a:fld>
            <a:endParaRPr lang="en-US"/>
          </a:p>
        </p:txBody>
      </p:sp>
    </p:spTree>
    <p:extLst>
      <p:ext uri="{BB962C8B-B14F-4D97-AF65-F5344CB8AC3E}">
        <p14:creationId xmlns:p14="http://schemas.microsoft.com/office/powerpoint/2010/main" val="198506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This is the tab you will use to request a new user. You will fill in First and last name, email address and role ( Superintendent, Finance Officer and District User) You will then Click submit, which will trigger an email notification for KDE to add the person. Once the person is added, they will receive an email stating that they have been added to the SAAR application and can now log in using the Microsoft credentials. </a:t>
            </a:r>
          </a:p>
          <a:p>
            <a:pPr defTabSz="933237">
              <a:defRPr/>
            </a:pPr>
            <a:r>
              <a:rPr lang="en-US" dirty="0"/>
              <a:t>If you have someone who has retired or left and needs to be removed, you can email me directly to have that person marked as inactive. </a:t>
            </a:r>
          </a:p>
          <a:p>
            <a:endParaRPr lang="en-US" dirty="0"/>
          </a:p>
        </p:txBody>
      </p:sp>
      <p:sp>
        <p:nvSpPr>
          <p:cNvPr id="4" name="Slide Number Placeholder 3"/>
          <p:cNvSpPr>
            <a:spLocks noGrp="1"/>
          </p:cNvSpPr>
          <p:nvPr>
            <p:ph type="sldNum" sz="quarter" idx="5"/>
          </p:nvPr>
        </p:nvSpPr>
        <p:spPr/>
        <p:txBody>
          <a:bodyPr/>
          <a:lstStyle/>
          <a:p>
            <a:fld id="{AFC08BA7-F400-4CB0-A138-DF737C241215}" type="slidenum">
              <a:rPr lang="en-US" smtClean="0"/>
              <a:t>7</a:t>
            </a:fld>
            <a:endParaRPr lang="en-US"/>
          </a:p>
        </p:txBody>
      </p:sp>
    </p:spTree>
    <p:extLst>
      <p:ext uri="{BB962C8B-B14F-4D97-AF65-F5344CB8AC3E}">
        <p14:creationId xmlns:p14="http://schemas.microsoft.com/office/powerpoint/2010/main" val="374758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SAAR for SY 2022-23 will include full day Kindergarten AADA.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8BA7-F400-4CB0-A138-DF737C2412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27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10 focus area records for SAAR. Note that records 1, 2 and 4 are different than they were for Growth Factor. </a:t>
            </a:r>
          </a:p>
        </p:txBody>
      </p:sp>
      <p:sp>
        <p:nvSpPr>
          <p:cNvPr id="4" name="Slide Number Placeholder 3"/>
          <p:cNvSpPr>
            <a:spLocks noGrp="1"/>
          </p:cNvSpPr>
          <p:nvPr>
            <p:ph type="sldNum" sz="quarter" idx="5"/>
          </p:nvPr>
        </p:nvSpPr>
        <p:spPr/>
        <p:txBody>
          <a:bodyPr/>
          <a:lstStyle/>
          <a:p>
            <a:fld id="{AFC08BA7-F400-4CB0-A138-DF737C241215}" type="slidenum">
              <a:rPr lang="en-US" smtClean="0"/>
              <a:t>9</a:t>
            </a:fld>
            <a:endParaRPr lang="en-US"/>
          </a:p>
        </p:txBody>
      </p:sp>
    </p:spTree>
    <p:extLst>
      <p:ext uri="{BB962C8B-B14F-4D97-AF65-F5344CB8AC3E}">
        <p14:creationId xmlns:p14="http://schemas.microsoft.com/office/powerpoint/2010/main" val="1528553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DC1EF748-4288-4867-A4B3-2BDA245B56F2}" type="datetime1">
              <a:rPr lang="en-US" smtClean="0"/>
              <a:t>11/29/2022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BB740369-ADDF-1D46-A862-50873F10EBB7}" type="slidenum">
              <a:rPr lang="en-US" smtClean="0"/>
              <a:t>‹#›</a:t>
            </a:fld>
            <a:endParaRPr lang="en-US"/>
          </a:p>
        </p:txBody>
      </p:sp>
      <p:pic>
        <p:nvPicPr>
          <p:cNvPr id="7" name="Picture 6" descr="A picture containing bridge, water&#10;&#10;Description automatically generated">
            <a:extLst>
              <a:ext uri="{FF2B5EF4-FFF2-40B4-BE49-F238E27FC236}">
                <a16:creationId xmlns:a16="http://schemas.microsoft.com/office/drawing/2014/main" id="{397E8A0B-7E72-49B4-A2D1-606C117A11E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174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2E745036-BACA-4FFC-88A1-A2BE087190EA}" type="datetime1">
              <a:rPr lang="en-US" smtClean="0"/>
              <a:t>11/29/2022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pic>
        <p:nvPicPr>
          <p:cNvPr id="6" name="Picture 5" descr="A picture containing bridge&#10;&#10;Description automatically generated">
            <a:extLst>
              <a:ext uri="{FF2B5EF4-FFF2-40B4-BE49-F238E27FC236}">
                <a16:creationId xmlns:a16="http://schemas.microsoft.com/office/drawing/2014/main" id="{D60DD835-6306-4D2F-AE0E-C24C1C82C35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938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84DFD713-D022-48F7-B50B-25EB21FE31F8}" type="datetime1">
              <a:rPr lang="en-US" smtClean="0"/>
              <a:t>11/29/2022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pic>
        <p:nvPicPr>
          <p:cNvPr id="6" name="Picture 5" descr="A picture containing bridge&#10;&#10;Description automatically generated">
            <a:extLst>
              <a:ext uri="{FF2B5EF4-FFF2-40B4-BE49-F238E27FC236}">
                <a16:creationId xmlns:a16="http://schemas.microsoft.com/office/drawing/2014/main" id="{F34ED779-1F7F-4BAF-889F-BE05D03CC2E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64286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11/29/2022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83EFFC86-B90A-406F-BC9B-0349DB65EF8D}" type="datetime1">
              <a:rPr lang="en-US" smtClean="0"/>
              <a:t>11/29/2022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pic>
        <p:nvPicPr>
          <p:cNvPr id="6" name="Picture 5" descr="A picture containing bridge&#10;&#10;Description automatically generated">
            <a:extLst>
              <a:ext uri="{FF2B5EF4-FFF2-40B4-BE49-F238E27FC236}">
                <a16:creationId xmlns:a16="http://schemas.microsoft.com/office/drawing/2014/main" id="{09908FF1-0F74-4F3F-ABC1-DB23337E361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81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85BDE39D-656C-429D-BD40-45ECE87E5702}" type="datetime1">
              <a:rPr lang="en-US" smtClean="0"/>
              <a:t>11/29/2022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BB740369-ADDF-1D46-A862-50873F10EBB7}" type="slidenum">
              <a:rPr lang="en-US" smtClean="0"/>
              <a:t>‹#›</a:t>
            </a:fld>
            <a:endParaRPr lang="en-US"/>
          </a:p>
        </p:txBody>
      </p:sp>
      <p:pic>
        <p:nvPicPr>
          <p:cNvPr id="7" name="Picture 6" descr="A picture containing bridge&#10;&#10;Description automatically generated">
            <a:extLst>
              <a:ext uri="{FF2B5EF4-FFF2-40B4-BE49-F238E27FC236}">
                <a16:creationId xmlns:a16="http://schemas.microsoft.com/office/drawing/2014/main" id="{AD0DF305-0132-44DD-9111-2A2A3DAA6E5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342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F166C817-D3EB-40CA-89F8-88B0F91D57DC}" type="datetime1">
              <a:rPr lang="en-US" smtClean="0"/>
              <a:t>11/29/2022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pic>
        <p:nvPicPr>
          <p:cNvPr id="7" name="Picture 6" descr="A picture containing bridge&#10;&#10;Description automatically generated">
            <a:extLst>
              <a:ext uri="{FF2B5EF4-FFF2-40B4-BE49-F238E27FC236}">
                <a16:creationId xmlns:a16="http://schemas.microsoft.com/office/drawing/2014/main" id="{8F30E7E4-FAFA-41C4-913E-1051CB30516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2763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AD9A15A2-C936-43E2-9D3C-32C551A6F13B}" type="datetime1">
              <a:rPr lang="en-US" smtClean="0"/>
              <a:t>11/29/2022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pic>
        <p:nvPicPr>
          <p:cNvPr id="9" name="Picture 8" descr="A picture containing bridge&#10;&#10;Description automatically generated">
            <a:extLst>
              <a:ext uri="{FF2B5EF4-FFF2-40B4-BE49-F238E27FC236}">
                <a16:creationId xmlns:a16="http://schemas.microsoft.com/office/drawing/2014/main" id="{2313AEE8-7D19-4892-8768-0B75D62CCED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282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FCAAE43F-54FA-45B8-ADF9-55AF20DB31ED}" type="datetime1">
              <a:rPr lang="en-US" smtClean="0"/>
              <a:t>11/29/2022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pic>
        <p:nvPicPr>
          <p:cNvPr id="5" name="Picture 4" descr="A picture containing bridge&#10;&#10;Description automatically generated">
            <a:extLst>
              <a:ext uri="{FF2B5EF4-FFF2-40B4-BE49-F238E27FC236}">
                <a16:creationId xmlns:a16="http://schemas.microsoft.com/office/drawing/2014/main" id="{5601C653-973E-4A7D-ABE2-0ABDC904D4A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546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C8D22521-CCA1-4BA9-822A-D24028F621F3}" type="datetime1">
              <a:rPr lang="en-US" smtClean="0"/>
              <a:t>11/29/2022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pic>
        <p:nvPicPr>
          <p:cNvPr id="4" name="Picture 3" descr="A picture containing bridge&#10;&#10;Description automatically generated">
            <a:extLst>
              <a:ext uri="{FF2B5EF4-FFF2-40B4-BE49-F238E27FC236}">
                <a16:creationId xmlns:a16="http://schemas.microsoft.com/office/drawing/2014/main" id="{2D46DBAC-2D2E-4171-8E7D-475695D6289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0398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AD3BF718-7A69-42C1-AB97-8E55B01DF931}" type="datetime1">
              <a:rPr lang="en-US" smtClean="0"/>
              <a:t>11/29/2022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BB740369-ADDF-1D46-A862-50873F10EBB7}" type="slidenum">
              <a:rPr lang="en-US" smtClean="0"/>
              <a:t>‹#›</a:t>
            </a:fld>
            <a:endParaRPr lang="en-US"/>
          </a:p>
        </p:txBody>
      </p:sp>
      <p:pic>
        <p:nvPicPr>
          <p:cNvPr id="8" name="Picture 7" descr="A picture containing bridge&#10;&#10;Description automatically generated">
            <a:extLst>
              <a:ext uri="{FF2B5EF4-FFF2-40B4-BE49-F238E27FC236}">
                <a16:creationId xmlns:a16="http://schemas.microsoft.com/office/drawing/2014/main" id="{6CD45F63-95AD-46B2-A07A-59A8C34A164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0890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5D6DAD48-040E-415A-ABD4-D12964B50B37}" type="datetime1">
              <a:rPr lang="en-US" smtClean="0"/>
              <a:t>11/29/2022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pic>
        <p:nvPicPr>
          <p:cNvPr id="7" name="Picture 6" descr="A picture containing bridge&#10;&#10;Description automatically generated">
            <a:extLst>
              <a:ext uri="{FF2B5EF4-FFF2-40B4-BE49-F238E27FC236}">
                <a16:creationId xmlns:a16="http://schemas.microsoft.com/office/drawing/2014/main" id="{43B55859-2F89-4115-B519-D4F5FEC24CB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708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6454AA6B-64DC-4F7E-885E-30BEE1497DA4}" type="datetime1">
              <a:rPr lang="en-US" smtClean="0"/>
              <a:t>11/29/2022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15034932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11/29/2022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opsupport.education.ky.gov/SAARII/Land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ducation.ky.gov/districts/enrol/Documents/SAAR%20Training%20Document%20%20%28Updated%208.6.2021%29.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ky.gov/districts/enrol/Documents/SAAR%20Training%20Document%20%20(Updated%2010.7.22).pdf"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opsupport.education.ky.gov/SAARII/Land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opsupport.education.ky.gov/SAARII/Land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opsupport.education.ky.gov/SAARII/Landin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education.ky.gov/districts/enrol/Pages/Superintendents-Annual-Attendance-Report-(SAAR).aspx" TargetMode="External"/><Relationship Id="rId4" Type="http://schemas.openxmlformats.org/officeDocument/2006/relationships/hyperlink" Target="https://education.ky.gov/districts/enrol/Documents/SAAR%20Training%20Document%20%20%28Updated%208.6.2021%29.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laura.loman@education.ky.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ronda.devine@education.ky.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1FE1-9B4E-49FC-BAA1-6D5113C00109}"/>
              </a:ext>
            </a:extLst>
          </p:cNvPr>
          <p:cNvSpPr>
            <a:spLocks noGrp="1"/>
          </p:cNvSpPr>
          <p:nvPr>
            <p:ph type="ctrTitle"/>
          </p:nvPr>
        </p:nvSpPr>
        <p:spPr>
          <a:xfrm>
            <a:off x="1524000" y="1122363"/>
            <a:ext cx="9144000" cy="2387600"/>
          </a:xfrm>
        </p:spPr>
        <p:txBody>
          <a:bodyPr>
            <a:normAutofit/>
          </a:bodyPr>
          <a:lstStyle/>
          <a:p>
            <a:r>
              <a:rPr lang="en-US" dirty="0"/>
              <a:t>New SAAR Application</a:t>
            </a:r>
            <a:br>
              <a:rPr lang="en-US" dirty="0"/>
            </a:br>
            <a:endParaRPr lang="en-US" sz="3100" dirty="0"/>
          </a:p>
        </p:txBody>
      </p:sp>
      <p:sp>
        <p:nvSpPr>
          <p:cNvPr id="4" name="Slide Number Placeholder 3">
            <a:extLst>
              <a:ext uri="{FF2B5EF4-FFF2-40B4-BE49-F238E27FC236}">
                <a16:creationId xmlns:a16="http://schemas.microsoft.com/office/drawing/2014/main" id="{100E33A2-5A53-43CA-9608-08576938DC63}"/>
              </a:ext>
            </a:extLst>
          </p:cNvPr>
          <p:cNvSpPr>
            <a:spLocks noGrp="1"/>
          </p:cNvSpPr>
          <p:nvPr>
            <p:ph type="sldNum" sz="quarter" idx="12"/>
          </p:nvPr>
        </p:nvSpPr>
        <p:spPr/>
        <p:txBody>
          <a:bodyPr/>
          <a:lstStyle/>
          <a:p>
            <a:fld id="{BB740369-ADDF-1D46-A862-50873F10EBB7}" type="slidenum">
              <a:rPr lang="en-US" smtClean="0"/>
              <a:t>1</a:t>
            </a:fld>
            <a:endParaRPr lang="en-US"/>
          </a:p>
        </p:txBody>
      </p:sp>
      <p:sp>
        <p:nvSpPr>
          <p:cNvPr id="3" name="TextBox 2">
            <a:extLst>
              <a:ext uri="{FF2B5EF4-FFF2-40B4-BE49-F238E27FC236}">
                <a16:creationId xmlns:a16="http://schemas.microsoft.com/office/drawing/2014/main" id="{B1A48984-74AE-4AAD-AFBA-0E6937FD9164}"/>
              </a:ext>
            </a:extLst>
          </p:cNvPr>
          <p:cNvSpPr txBox="1"/>
          <p:nvPr/>
        </p:nvSpPr>
        <p:spPr>
          <a:xfrm>
            <a:off x="2544349" y="3695877"/>
            <a:ext cx="6553200" cy="1815882"/>
          </a:xfrm>
          <a:prstGeom prst="rect">
            <a:avLst/>
          </a:prstGeom>
          <a:noFill/>
        </p:spPr>
        <p:txBody>
          <a:bodyPr wrap="square" rtlCol="0">
            <a:spAutoFit/>
          </a:bodyPr>
          <a:lstStyle/>
          <a:p>
            <a:pPr algn="ctr"/>
            <a:r>
              <a:rPr lang="en-US" sz="2800" dirty="0"/>
              <a:t>Laura Loman</a:t>
            </a:r>
          </a:p>
          <a:p>
            <a:pPr algn="ctr"/>
            <a:r>
              <a:rPr lang="en-US" sz="2800" dirty="0"/>
              <a:t>Resource Management Analyst</a:t>
            </a:r>
          </a:p>
          <a:p>
            <a:pPr algn="ctr"/>
            <a:r>
              <a:rPr lang="en-US" sz="2800" dirty="0"/>
              <a:t>Office of Finance and Operations</a:t>
            </a:r>
          </a:p>
          <a:p>
            <a:pPr algn="ctr"/>
            <a:r>
              <a:rPr lang="en-US" sz="2800" dirty="0"/>
              <a:t>Student Tracking Data Branch</a:t>
            </a:r>
          </a:p>
        </p:txBody>
      </p:sp>
    </p:spTree>
    <p:extLst>
      <p:ext uri="{BB962C8B-B14F-4D97-AF65-F5344CB8AC3E}">
        <p14:creationId xmlns:p14="http://schemas.microsoft.com/office/powerpoint/2010/main" val="319541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AC2-4333-431B-8322-61B5A49E1AD3}"/>
              </a:ext>
            </a:extLst>
          </p:cNvPr>
          <p:cNvSpPr>
            <a:spLocks noGrp="1"/>
          </p:cNvSpPr>
          <p:nvPr>
            <p:ph type="title"/>
          </p:nvPr>
        </p:nvSpPr>
        <p:spPr>
          <a:xfrm>
            <a:off x="995855" y="-166065"/>
            <a:ext cx="10515600" cy="1325563"/>
          </a:xfrm>
        </p:spPr>
        <p:txBody>
          <a:bodyPr/>
          <a:lstStyle/>
          <a:p>
            <a:r>
              <a:rPr lang="en-US" dirty="0"/>
              <a:t>10 Focus Area Records for SAAR</a:t>
            </a:r>
          </a:p>
        </p:txBody>
      </p:sp>
      <p:sp>
        <p:nvSpPr>
          <p:cNvPr id="4" name="Slide Number Placeholder 3">
            <a:extLst>
              <a:ext uri="{FF2B5EF4-FFF2-40B4-BE49-F238E27FC236}">
                <a16:creationId xmlns:a16="http://schemas.microsoft.com/office/drawing/2014/main" id="{2D4FDF11-BCA9-4EE6-AE59-2C3E2A680778}"/>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10</a:t>
            </a:fld>
            <a:endParaRPr lang="en-US"/>
          </a:p>
        </p:txBody>
      </p:sp>
      <p:pic>
        <p:nvPicPr>
          <p:cNvPr id="15" name="Picture 14">
            <a:extLst>
              <a:ext uri="{FF2B5EF4-FFF2-40B4-BE49-F238E27FC236}">
                <a16:creationId xmlns:a16="http://schemas.microsoft.com/office/drawing/2014/main" id="{C20F6E9F-EEDF-AF0D-1D3F-26BDFFB69C2E}"/>
              </a:ext>
            </a:extLst>
          </p:cNvPr>
          <p:cNvPicPr>
            <a:picLocks noChangeAspect="1"/>
          </p:cNvPicPr>
          <p:nvPr/>
        </p:nvPicPr>
        <p:blipFill>
          <a:blip r:embed="rId3"/>
          <a:stretch>
            <a:fillRect/>
          </a:stretch>
        </p:blipFill>
        <p:spPr>
          <a:xfrm>
            <a:off x="1649283" y="855473"/>
            <a:ext cx="8755959" cy="248915"/>
          </a:xfrm>
          <a:prstGeom prst="rect">
            <a:avLst/>
          </a:prstGeom>
        </p:spPr>
      </p:pic>
      <p:pic>
        <p:nvPicPr>
          <p:cNvPr id="21" name="Picture 20">
            <a:extLst>
              <a:ext uri="{FF2B5EF4-FFF2-40B4-BE49-F238E27FC236}">
                <a16:creationId xmlns:a16="http://schemas.microsoft.com/office/drawing/2014/main" id="{EA116256-489A-BB65-800B-8D1EB65A0B9F}"/>
              </a:ext>
            </a:extLst>
          </p:cNvPr>
          <p:cNvPicPr>
            <a:picLocks noChangeAspect="1"/>
          </p:cNvPicPr>
          <p:nvPr/>
        </p:nvPicPr>
        <p:blipFill>
          <a:blip r:embed="rId4"/>
          <a:stretch>
            <a:fillRect/>
          </a:stretch>
        </p:blipFill>
        <p:spPr>
          <a:xfrm>
            <a:off x="1649284" y="1104388"/>
            <a:ext cx="8755958" cy="4911522"/>
          </a:xfrm>
          <a:prstGeom prst="rect">
            <a:avLst/>
          </a:prstGeom>
        </p:spPr>
      </p:pic>
    </p:spTree>
    <p:extLst>
      <p:ext uri="{BB962C8B-B14F-4D97-AF65-F5344CB8AC3E}">
        <p14:creationId xmlns:p14="http://schemas.microsoft.com/office/powerpoint/2010/main" val="75716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C9B-B168-419F-8CCC-62304D57CF22}"/>
              </a:ext>
            </a:extLst>
          </p:cNvPr>
          <p:cNvSpPr>
            <a:spLocks noGrp="1"/>
          </p:cNvSpPr>
          <p:nvPr>
            <p:ph type="title"/>
          </p:nvPr>
        </p:nvSpPr>
        <p:spPr/>
        <p:txBody>
          <a:bodyPr/>
          <a:lstStyle/>
          <a:p>
            <a:r>
              <a:rPr lang="en-US" dirty="0"/>
              <a:t>Data Cleanup </a:t>
            </a:r>
          </a:p>
        </p:txBody>
      </p:sp>
      <p:sp>
        <p:nvSpPr>
          <p:cNvPr id="3" name="Content Placeholder 2">
            <a:extLst>
              <a:ext uri="{FF2B5EF4-FFF2-40B4-BE49-F238E27FC236}">
                <a16:creationId xmlns:a16="http://schemas.microsoft.com/office/drawing/2014/main" id="{4B8821CB-F7C9-495D-913D-41BBA9540CEC}"/>
              </a:ext>
            </a:extLst>
          </p:cNvPr>
          <p:cNvSpPr>
            <a:spLocks noGrp="1"/>
          </p:cNvSpPr>
          <p:nvPr>
            <p:ph sz="half" idx="1"/>
          </p:nvPr>
        </p:nvSpPr>
        <p:spPr>
          <a:xfrm>
            <a:off x="838200" y="1470160"/>
            <a:ext cx="5181600" cy="4620306"/>
          </a:xfrm>
        </p:spPr>
        <p:txBody>
          <a:bodyPr>
            <a:normAutofit/>
          </a:bodyPr>
          <a:lstStyle/>
          <a:p>
            <a:pPr lvl="0"/>
            <a:r>
              <a:rPr lang="en-US" dirty="0"/>
              <a:t>State Enrollment Overlap Report</a:t>
            </a:r>
          </a:p>
          <a:p>
            <a:pPr lvl="0"/>
            <a:r>
              <a:rPr lang="en-US" dirty="0"/>
              <a:t>Missing Enrollment End Status</a:t>
            </a:r>
          </a:p>
          <a:p>
            <a:r>
              <a:rPr lang="en-US" dirty="0"/>
              <a:t>Kindergarten Full-Day/Half-Day Indicator</a:t>
            </a:r>
          </a:p>
          <a:p>
            <a:pPr lvl="0"/>
            <a:r>
              <a:rPr lang="en-US" dirty="0"/>
              <a:t>ADA/ADM Report – Full Year</a:t>
            </a:r>
          </a:p>
          <a:p>
            <a:pPr lvl="0"/>
            <a:r>
              <a:rPr lang="en-US" dirty="0"/>
              <a:t>Student Schedule Gap</a:t>
            </a:r>
          </a:p>
          <a:p>
            <a:pPr lvl="0"/>
            <a:r>
              <a:rPr lang="en-US" dirty="0"/>
              <a:t>Overlapping T-Codes</a:t>
            </a:r>
          </a:p>
          <a:p>
            <a:pPr lvl="0"/>
            <a:r>
              <a:rPr lang="en-US" dirty="0"/>
              <a:t>Missing T-Codes</a:t>
            </a:r>
          </a:p>
        </p:txBody>
      </p:sp>
      <p:sp>
        <p:nvSpPr>
          <p:cNvPr id="4" name="Content Placeholder 3">
            <a:extLst>
              <a:ext uri="{FF2B5EF4-FFF2-40B4-BE49-F238E27FC236}">
                <a16:creationId xmlns:a16="http://schemas.microsoft.com/office/drawing/2014/main" id="{0E2B9401-B89C-47F4-B9F5-1D1DC6580648}"/>
              </a:ext>
            </a:extLst>
          </p:cNvPr>
          <p:cNvSpPr>
            <a:spLocks noGrp="1"/>
          </p:cNvSpPr>
          <p:nvPr>
            <p:ph sz="half" idx="2"/>
          </p:nvPr>
        </p:nvSpPr>
        <p:spPr>
          <a:xfrm>
            <a:off x="6172200" y="1470160"/>
            <a:ext cx="5181600" cy="4620306"/>
          </a:xfrm>
        </p:spPr>
        <p:txBody>
          <a:bodyPr>
            <a:normAutofit/>
          </a:bodyPr>
          <a:lstStyle/>
          <a:p>
            <a:r>
              <a:rPr lang="en-US" dirty="0"/>
              <a:t>Period Schedule Gaps</a:t>
            </a:r>
          </a:p>
          <a:p>
            <a:r>
              <a:rPr lang="en-US" dirty="0"/>
              <a:t>Non-Resident-Out of State Students</a:t>
            </a:r>
          </a:p>
          <a:p>
            <a:pPr lvl="0"/>
            <a:r>
              <a:rPr lang="en-US" dirty="0"/>
              <a:t>Overage/Underage</a:t>
            </a:r>
          </a:p>
          <a:p>
            <a:pPr lvl="0"/>
            <a:r>
              <a:rPr lang="en-US" dirty="0"/>
              <a:t>Expulsion Attendance </a:t>
            </a:r>
          </a:p>
          <a:p>
            <a:pPr lvl="0"/>
            <a:r>
              <a:rPr lang="en-US" dirty="0"/>
              <a:t>Partial Day Students</a:t>
            </a:r>
          </a:p>
          <a:p>
            <a:pPr lvl="0"/>
            <a:r>
              <a:rPr lang="en-US" dirty="0"/>
              <a:t>Home Hospital Students</a:t>
            </a:r>
          </a:p>
          <a:p>
            <a:pPr lvl="0"/>
            <a:r>
              <a:rPr lang="en-US" dirty="0"/>
              <a:t>Funding Gap Audit Report</a:t>
            </a:r>
          </a:p>
          <a:p>
            <a:pPr lvl="0"/>
            <a:r>
              <a:rPr lang="en-US" dirty="0"/>
              <a:t>District Daily Attendance Report</a:t>
            </a:r>
          </a:p>
          <a:p>
            <a:pPr marL="0" indent="0">
              <a:buNone/>
            </a:pPr>
            <a:endParaRPr lang="en-US" dirty="0"/>
          </a:p>
        </p:txBody>
      </p:sp>
      <p:sp>
        <p:nvSpPr>
          <p:cNvPr id="6" name="Slide Number Placeholder 5">
            <a:extLst>
              <a:ext uri="{FF2B5EF4-FFF2-40B4-BE49-F238E27FC236}">
                <a16:creationId xmlns:a16="http://schemas.microsoft.com/office/drawing/2014/main" id="{30FB7D33-3349-49A4-8252-1346D5D10C2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11</a:t>
            </a:fld>
            <a:endParaRPr lang="en-US"/>
          </a:p>
        </p:txBody>
      </p:sp>
    </p:spTree>
    <p:extLst>
      <p:ext uri="{BB962C8B-B14F-4D97-AF65-F5344CB8AC3E}">
        <p14:creationId xmlns:p14="http://schemas.microsoft.com/office/powerpoint/2010/main" val="104680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C9B-B168-419F-8CCC-62304D57CF22}"/>
              </a:ext>
            </a:extLst>
          </p:cNvPr>
          <p:cNvSpPr>
            <a:spLocks noGrp="1"/>
          </p:cNvSpPr>
          <p:nvPr>
            <p:ph type="title"/>
          </p:nvPr>
        </p:nvSpPr>
        <p:spPr/>
        <p:txBody>
          <a:bodyPr/>
          <a:lstStyle/>
          <a:p>
            <a:pPr marL="0" lvl="0" indent="0">
              <a:buNone/>
            </a:pPr>
            <a:r>
              <a:rPr lang="en-US" dirty="0"/>
              <a:t>State Enrollment Overlap </a:t>
            </a:r>
          </a:p>
        </p:txBody>
      </p:sp>
      <p:sp>
        <p:nvSpPr>
          <p:cNvPr id="3" name="Content Placeholder 2">
            <a:extLst>
              <a:ext uri="{FF2B5EF4-FFF2-40B4-BE49-F238E27FC236}">
                <a16:creationId xmlns:a16="http://schemas.microsoft.com/office/drawing/2014/main" id="{4B8821CB-F7C9-495D-913D-41BBA9540CEC}"/>
              </a:ext>
            </a:extLst>
          </p:cNvPr>
          <p:cNvSpPr>
            <a:spLocks noGrp="1"/>
          </p:cNvSpPr>
          <p:nvPr>
            <p:ph sz="half" idx="1"/>
          </p:nvPr>
        </p:nvSpPr>
        <p:spPr>
          <a:xfrm>
            <a:off x="838200" y="1556657"/>
            <a:ext cx="10295238" cy="4620306"/>
          </a:xfrm>
        </p:spPr>
        <p:txBody>
          <a:bodyPr>
            <a:normAutofit/>
          </a:bodyPr>
          <a:lstStyle/>
          <a:p>
            <a:pPr marL="0" indent="0">
              <a:buNone/>
            </a:pPr>
            <a:r>
              <a:rPr lang="en-US" i="1" dirty="0">
                <a:solidFill>
                  <a:srgbClr val="009999"/>
                </a:solidFill>
              </a:rPr>
              <a:t>Path: Student Information&gt;Reports&gt;State Enrollment Overlap</a:t>
            </a:r>
          </a:p>
          <a:p>
            <a:pPr marL="0" indent="0">
              <a:buNone/>
            </a:pPr>
            <a:endParaRPr lang="en-US" b="1" i="1" dirty="0">
              <a:solidFill>
                <a:srgbClr val="009999"/>
              </a:solidFill>
            </a:endParaRPr>
          </a:p>
          <a:p>
            <a:pPr marL="0" indent="0">
              <a:buNone/>
            </a:pPr>
            <a:r>
              <a:rPr lang="en-US" b="1" dirty="0"/>
              <a:t>Description: </a:t>
            </a:r>
            <a:r>
              <a:rPr lang="en-US" dirty="0"/>
              <a:t>Enrollment overlaps occur when the begin/end dates of one primary enrollment overlap with that of a second primary enrollment record for the same student </a:t>
            </a:r>
          </a:p>
          <a:p>
            <a:pPr marL="152396" indent="0">
              <a:buNone/>
            </a:pPr>
            <a:r>
              <a:rPr lang="en-US" b="1" dirty="0">
                <a:solidFill>
                  <a:srgbClr val="FF0000"/>
                </a:solidFill>
              </a:rPr>
              <a:t>KDE will </a:t>
            </a:r>
            <a:r>
              <a:rPr lang="en-US" b="1" u="sng" dirty="0">
                <a:solidFill>
                  <a:srgbClr val="FF0000"/>
                </a:solidFill>
              </a:rPr>
              <a:t>not</a:t>
            </a:r>
            <a:r>
              <a:rPr lang="en-US" b="1" dirty="0">
                <a:solidFill>
                  <a:srgbClr val="FF0000"/>
                </a:solidFill>
              </a:rPr>
              <a:t> process a district SAAR until all overlaps of more than one day are corrected</a:t>
            </a:r>
          </a:p>
          <a:p>
            <a:pPr marL="152396" indent="0">
              <a:buNone/>
            </a:pPr>
            <a:endParaRPr lang="en-US" dirty="0">
              <a:solidFill>
                <a:srgbClr val="FF0000"/>
              </a:solidFill>
            </a:endParaRPr>
          </a:p>
          <a:p>
            <a:pPr marL="152396" indent="0">
              <a:buNone/>
            </a:pPr>
            <a:r>
              <a:rPr lang="en-US" b="1" dirty="0"/>
              <a:t>Action:</a:t>
            </a:r>
            <a:r>
              <a:rPr lang="en-US" dirty="0"/>
              <a:t> Correct enrollment overlaps </a:t>
            </a:r>
          </a:p>
          <a:p>
            <a:pPr marL="0" indent="0">
              <a:buNone/>
            </a:pPr>
            <a:endParaRPr lang="en-US" dirty="0">
              <a:solidFill>
                <a:srgbClr val="009999"/>
              </a:solidFill>
            </a:endParaRPr>
          </a:p>
          <a:p>
            <a:pPr marL="0" lvl="0" indent="0">
              <a:buNone/>
            </a:pPr>
            <a:endParaRPr lang="en-US" dirty="0">
              <a:solidFill>
                <a:srgbClr val="009999"/>
              </a:solidFill>
            </a:endParaRPr>
          </a:p>
          <a:p>
            <a:pPr marL="0" lvl="0" indent="0">
              <a:buNone/>
            </a:pPr>
            <a:endParaRPr lang="en-US" dirty="0"/>
          </a:p>
        </p:txBody>
      </p:sp>
      <p:sp>
        <p:nvSpPr>
          <p:cNvPr id="6" name="Slide Number Placeholder 5">
            <a:extLst>
              <a:ext uri="{FF2B5EF4-FFF2-40B4-BE49-F238E27FC236}">
                <a16:creationId xmlns:a16="http://schemas.microsoft.com/office/drawing/2014/main" id="{30FB7D33-3349-49A4-8252-1346D5D10C2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12</a:t>
            </a:fld>
            <a:endParaRPr lang="en-US"/>
          </a:p>
        </p:txBody>
      </p:sp>
    </p:spTree>
    <p:extLst>
      <p:ext uri="{BB962C8B-B14F-4D97-AF65-F5344CB8AC3E}">
        <p14:creationId xmlns:p14="http://schemas.microsoft.com/office/powerpoint/2010/main" val="337110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C9B-B168-419F-8CCC-62304D57CF22}"/>
              </a:ext>
            </a:extLst>
          </p:cNvPr>
          <p:cNvSpPr>
            <a:spLocks noGrp="1"/>
          </p:cNvSpPr>
          <p:nvPr>
            <p:ph type="title"/>
          </p:nvPr>
        </p:nvSpPr>
        <p:spPr/>
        <p:txBody>
          <a:bodyPr/>
          <a:lstStyle/>
          <a:p>
            <a:pPr marL="0" lvl="0" indent="0">
              <a:buNone/>
            </a:pPr>
            <a:r>
              <a:rPr lang="en-US" dirty="0"/>
              <a:t>Missing Enrollment End Status</a:t>
            </a:r>
          </a:p>
        </p:txBody>
      </p:sp>
      <p:sp>
        <p:nvSpPr>
          <p:cNvPr id="3" name="Content Placeholder 2">
            <a:extLst>
              <a:ext uri="{FF2B5EF4-FFF2-40B4-BE49-F238E27FC236}">
                <a16:creationId xmlns:a16="http://schemas.microsoft.com/office/drawing/2014/main" id="{4B8821CB-F7C9-495D-913D-41BBA9540CEC}"/>
              </a:ext>
            </a:extLst>
          </p:cNvPr>
          <p:cNvSpPr>
            <a:spLocks noGrp="1"/>
          </p:cNvSpPr>
          <p:nvPr>
            <p:ph sz="half" idx="1"/>
          </p:nvPr>
        </p:nvSpPr>
        <p:spPr>
          <a:xfrm>
            <a:off x="838200" y="1556657"/>
            <a:ext cx="10295238" cy="4620306"/>
          </a:xfrm>
        </p:spPr>
        <p:txBody>
          <a:bodyPr>
            <a:normAutofit/>
          </a:bodyPr>
          <a:lstStyle/>
          <a:p>
            <a:pPr marL="0" lvl="0" indent="0">
              <a:buNone/>
            </a:pPr>
            <a:r>
              <a:rPr lang="en-US" i="1" dirty="0">
                <a:solidFill>
                  <a:srgbClr val="009999"/>
                </a:solidFill>
              </a:rPr>
              <a:t>Path: Ad Hoc Reporting&gt;Filter Designer&gt;State Published&gt;Student ENR End Date With No End Status</a:t>
            </a:r>
          </a:p>
          <a:p>
            <a:pPr marL="0" lvl="0" indent="0">
              <a:buNone/>
            </a:pPr>
            <a:endParaRPr lang="en-US" i="1" dirty="0">
              <a:solidFill>
                <a:srgbClr val="009999"/>
              </a:solidFill>
            </a:endParaRPr>
          </a:p>
          <a:p>
            <a:pPr marL="0" indent="0">
              <a:buNone/>
            </a:pPr>
            <a:r>
              <a:rPr lang="en-US" b="1" dirty="0"/>
              <a:t>Description:</a:t>
            </a:r>
            <a:r>
              <a:rPr lang="en-US" dirty="0"/>
              <a:t> Identifies students who have an enrollment with an end date but no associated end status</a:t>
            </a:r>
          </a:p>
          <a:p>
            <a:pPr marL="0" indent="0">
              <a:buNone/>
            </a:pPr>
            <a:endParaRPr lang="en-US" dirty="0"/>
          </a:p>
          <a:p>
            <a:pPr marL="0" indent="0">
              <a:buNone/>
            </a:pPr>
            <a:r>
              <a:rPr lang="en-US" b="1" dirty="0"/>
              <a:t>Action:</a:t>
            </a:r>
            <a:r>
              <a:rPr lang="en-US" dirty="0"/>
              <a:t> Add an end status to enrollment</a:t>
            </a:r>
          </a:p>
          <a:p>
            <a:pPr marL="0" indent="0">
              <a:buNone/>
            </a:pPr>
            <a:endParaRPr lang="en-US" dirty="0">
              <a:solidFill>
                <a:srgbClr val="009999"/>
              </a:solidFill>
            </a:endParaRPr>
          </a:p>
          <a:p>
            <a:pPr marL="0" lvl="0" indent="0">
              <a:buNone/>
            </a:pPr>
            <a:endParaRPr lang="en-US" dirty="0">
              <a:solidFill>
                <a:srgbClr val="009999"/>
              </a:solidFill>
            </a:endParaRPr>
          </a:p>
          <a:p>
            <a:pPr marL="0" lvl="0" indent="0">
              <a:buNone/>
            </a:pPr>
            <a:endParaRPr lang="en-US" dirty="0"/>
          </a:p>
        </p:txBody>
      </p:sp>
      <p:sp>
        <p:nvSpPr>
          <p:cNvPr id="6" name="Slide Number Placeholder 5">
            <a:extLst>
              <a:ext uri="{FF2B5EF4-FFF2-40B4-BE49-F238E27FC236}">
                <a16:creationId xmlns:a16="http://schemas.microsoft.com/office/drawing/2014/main" id="{30FB7D33-3349-49A4-8252-1346D5D10C2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13</a:t>
            </a:fld>
            <a:endParaRPr lang="en-US"/>
          </a:p>
        </p:txBody>
      </p:sp>
    </p:spTree>
    <p:extLst>
      <p:ext uri="{BB962C8B-B14F-4D97-AF65-F5344CB8AC3E}">
        <p14:creationId xmlns:p14="http://schemas.microsoft.com/office/powerpoint/2010/main" val="102675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C9B-B168-419F-8CCC-62304D57CF22}"/>
              </a:ext>
            </a:extLst>
          </p:cNvPr>
          <p:cNvSpPr>
            <a:spLocks noGrp="1"/>
          </p:cNvSpPr>
          <p:nvPr>
            <p:ph type="title"/>
          </p:nvPr>
        </p:nvSpPr>
        <p:spPr/>
        <p:txBody>
          <a:bodyPr/>
          <a:lstStyle/>
          <a:p>
            <a:pPr marL="0" lvl="0" indent="0">
              <a:buNone/>
            </a:pPr>
            <a:r>
              <a:rPr lang="en-US" dirty="0"/>
              <a:t>Student Schedule Gaps</a:t>
            </a:r>
          </a:p>
        </p:txBody>
      </p:sp>
      <p:sp>
        <p:nvSpPr>
          <p:cNvPr id="3" name="Content Placeholder 2">
            <a:extLst>
              <a:ext uri="{FF2B5EF4-FFF2-40B4-BE49-F238E27FC236}">
                <a16:creationId xmlns:a16="http://schemas.microsoft.com/office/drawing/2014/main" id="{4B8821CB-F7C9-495D-913D-41BBA9540CEC}"/>
              </a:ext>
            </a:extLst>
          </p:cNvPr>
          <p:cNvSpPr>
            <a:spLocks noGrp="1"/>
          </p:cNvSpPr>
          <p:nvPr>
            <p:ph sz="half" idx="1"/>
          </p:nvPr>
        </p:nvSpPr>
        <p:spPr>
          <a:xfrm>
            <a:off x="838200" y="1556657"/>
            <a:ext cx="10295238" cy="4620306"/>
          </a:xfrm>
        </p:spPr>
        <p:txBody>
          <a:bodyPr>
            <a:normAutofit/>
          </a:bodyPr>
          <a:lstStyle/>
          <a:p>
            <a:pPr marL="0" lvl="0" indent="0">
              <a:buNone/>
            </a:pPr>
            <a:r>
              <a:rPr lang="en-US" i="1" dirty="0">
                <a:solidFill>
                  <a:srgbClr val="009999"/>
                </a:solidFill>
              </a:rPr>
              <a:t>Path: Ky State Reporting&gt;KDE Reports&gt;Schedule Gap Report</a:t>
            </a:r>
          </a:p>
          <a:p>
            <a:pPr marL="0" lvl="0" indent="0">
              <a:buNone/>
            </a:pPr>
            <a:endParaRPr lang="en-US" b="1" i="1" dirty="0">
              <a:solidFill>
                <a:srgbClr val="009999"/>
              </a:solidFill>
            </a:endParaRPr>
          </a:p>
          <a:p>
            <a:pPr marL="0" lvl="0" indent="0">
              <a:buNone/>
            </a:pPr>
            <a:r>
              <a:rPr lang="en-US" b="1" dirty="0"/>
              <a:t>Description:</a:t>
            </a:r>
            <a:r>
              <a:rPr lang="en-US" dirty="0"/>
              <a:t> </a:t>
            </a:r>
            <a:r>
              <a:rPr lang="en-US" sz="2800" dirty="0">
                <a:solidFill>
                  <a:prstClr val="black">
                    <a:lumMod val="75000"/>
                    <a:lumOff val="25000"/>
                  </a:prstClr>
                </a:solidFill>
              </a:rPr>
              <a:t>Used to locate student schedule gaps</a:t>
            </a:r>
          </a:p>
          <a:p>
            <a:pPr marL="0" lvl="0" indent="0">
              <a:buNone/>
            </a:pPr>
            <a:endParaRPr lang="en-US" b="1" dirty="0">
              <a:solidFill>
                <a:prstClr val="black">
                  <a:lumMod val="75000"/>
                  <a:lumOff val="25000"/>
                </a:prstClr>
              </a:solidFill>
            </a:endParaRPr>
          </a:p>
          <a:p>
            <a:pPr marL="0" lvl="0" indent="0">
              <a:buNone/>
            </a:pPr>
            <a:r>
              <a:rPr lang="en-US" b="1" dirty="0"/>
              <a:t>Action:</a:t>
            </a:r>
            <a:r>
              <a:rPr lang="en-US" dirty="0"/>
              <a:t> </a:t>
            </a:r>
            <a:r>
              <a:rPr lang="en-US" sz="2800" dirty="0">
                <a:solidFill>
                  <a:prstClr val="black">
                    <a:lumMod val="75000"/>
                    <a:lumOff val="25000"/>
                  </a:prstClr>
                </a:solidFill>
              </a:rPr>
              <a:t>Correct any schedule gaps for any dates shown on this report.  Perform this for any withdrawn students as well, since they do affect the attendance reports.</a:t>
            </a:r>
          </a:p>
          <a:p>
            <a:pPr marL="0" indent="0">
              <a:buNone/>
            </a:pPr>
            <a:endParaRPr lang="en-US" dirty="0">
              <a:solidFill>
                <a:srgbClr val="009999"/>
              </a:solidFill>
            </a:endParaRPr>
          </a:p>
          <a:p>
            <a:pPr marL="0" lvl="0" indent="0">
              <a:buNone/>
            </a:pPr>
            <a:endParaRPr lang="en-US" dirty="0">
              <a:solidFill>
                <a:srgbClr val="009999"/>
              </a:solidFill>
            </a:endParaRPr>
          </a:p>
          <a:p>
            <a:pPr marL="0" lvl="0" indent="0">
              <a:buNone/>
            </a:pPr>
            <a:endParaRPr lang="en-US" dirty="0"/>
          </a:p>
        </p:txBody>
      </p:sp>
      <p:sp>
        <p:nvSpPr>
          <p:cNvPr id="6" name="Slide Number Placeholder 5">
            <a:extLst>
              <a:ext uri="{FF2B5EF4-FFF2-40B4-BE49-F238E27FC236}">
                <a16:creationId xmlns:a16="http://schemas.microsoft.com/office/drawing/2014/main" id="{30FB7D33-3349-49A4-8252-1346D5D10C2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14</a:t>
            </a:fld>
            <a:endParaRPr lang="en-US"/>
          </a:p>
        </p:txBody>
      </p:sp>
    </p:spTree>
    <p:extLst>
      <p:ext uri="{BB962C8B-B14F-4D97-AF65-F5344CB8AC3E}">
        <p14:creationId xmlns:p14="http://schemas.microsoft.com/office/powerpoint/2010/main" val="120470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C9B-B168-419F-8CCC-62304D57CF22}"/>
              </a:ext>
            </a:extLst>
          </p:cNvPr>
          <p:cNvSpPr>
            <a:spLocks noGrp="1"/>
          </p:cNvSpPr>
          <p:nvPr>
            <p:ph type="title"/>
          </p:nvPr>
        </p:nvSpPr>
        <p:spPr/>
        <p:txBody>
          <a:bodyPr/>
          <a:lstStyle/>
          <a:p>
            <a:pPr marL="0" lvl="0" indent="0">
              <a:buNone/>
            </a:pPr>
            <a:r>
              <a:rPr lang="en-US" dirty="0"/>
              <a:t>Audit Overlapping T Codes </a:t>
            </a:r>
          </a:p>
        </p:txBody>
      </p:sp>
      <p:sp>
        <p:nvSpPr>
          <p:cNvPr id="3" name="Content Placeholder 2">
            <a:extLst>
              <a:ext uri="{FF2B5EF4-FFF2-40B4-BE49-F238E27FC236}">
                <a16:creationId xmlns:a16="http://schemas.microsoft.com/office/drawing/2014/main" id="{4B8821CB-F7C9-495D-913D-41BBA9540CEC}"/>
              </a:ext>
            </a:extLst>
          </p:cNvPr>
          <p:cNvSpPr>
            <a:spLocks noGrp="1"/>
          </p:cNvSpPr>
          <p:nvPr>
            <p:ph sz="half" idx="1"/>
          </p:nvPr>
        </p:nvSpPr>
        <p:spPr>
          <a:xfrm>
            <a:off x="838200" y="1556657"/>
            <a:ext cx="10295238" cy="4620306"/>
          </a:xfrm>
        </p:spPr>
        <p:txBody>
          <a:bodyPr>
            <a:normAutofit/>
          </a:bodyPr>
          <a:lstStyle/>
          <a:p>
            <a:pPr marL="0" lvl="0" indent="0">
              <a:buNone/>
            </a:pPr>
            <a:r>
              <a:rPr lang="en-US" i="1" dirty="0">
                <a:solidFill>
                  <a:srgbClr val="009999"/>
                </a:solidFill>
              </a:rPr>
              <a:t>Path: Ad Hoc Reporting&gt;Filter Designer&gt;State Published</a:t>
            </a:r>
          </a:p>
          <a:p>
            <a:pPr marL="0" lvl="0" indent="0">
              <a:buNone/>
            </a:pPr>
            <a:endParaRPr lang="en-US" b="1" i="1" dirty="0">
              <a:solidFill>
                <a:srgbClr val="009999"/>
              </a:solidFill>
            </a:endParaRPr>
          </a:p>
          <a:p>
            <a:pPr marL="0" lvl="0" indent="0">
              <a:buNone/>
            </a:pPr>
            <a:r>
              <a:rPr lang="en-US" b="1" dirty="0"/>
              <a:t>Description:</a:t>
            </a:r>
            <a:r>
              <a:rPr lang="en-US" dirty="0"/>
              <a:t> </a:t>
            </a:r>
            <a:r>
              <a:rPr lang="en-US" sz="2800" dirty="0">
                <a:solidFill>
                  <a:prstClr val="black">
                    <a:lumMod val="75000"/>
                    <a:lumOff val="25000"/>
                  </a:prstClr>
                </a:solidFill>
              </a:rPr>
              <a:t>Student records with overlapping transportation codes need to be corrected</a:t>
            </a:r>
          </a:p>
          <a:p>
            <a:pPr marL="0" indent="0">
              <a:buNone/>
            </a:pPr>
            <a:r>
              <a:rPr lang="en-US" dirty="0">
                <a:solidFill>
                  <a:prstClr val="black">
                    <a:lumMod val="75000"/>
                    <a:lumOff val="25000"/>
                  </a:prstClr>
                </a:solidFill>
              </a:rPr>
              <a:t>R</a:t>
            </a:r>
            <a:r>
              <a:rPr lang="en-US" sz="2800" dirty="0">
                <a:solidFill>
                  <a:prstClr val="black">
                    <a:lumMod val="75000"/>
                    <a:lumOff val="25000"/>
                  </a:prstClr>
                </a:solidFill>
              </a:rPr>
              <a:t>un this query for each school</a:t>
            </a:r>
          </a:p>
          <a:p>
            <a:pPr marL="0" indent="0">
              <a:buNone/>
            </a:pPr>
            <a:endParaRPr lang="en-US" b="1" dirty="0">
              <a:solidFill>
                <a:prstClr val="black">
                  <a:lumMod val="75000"/>
                  <a:lumOff val="25000"/>
                </a:prstClr>
              </a:solidFill>
            </a:endParaRPr>
          </a:p>
          <a:p>
            <a:pPr marL="0" indent="0">
              <a:buNone/>
            </a:pPr>
            <a:r>
              <a:rPr lang="en-US" b="1" dirty="0"/>
              <a:t>Action:</a:t>
            </a:r>
            <a:r>
              <a:rPr lang="en-US" dirty="0"/>
              <a:t> </a:t>
            </a:r>
            <a:r>
              <a:rPr lang="en-US" sz="2800" dirty="0">
                <a:solidFill>
                  <a:prstClr val="black">
                    <a:lumMod val="75000"/>
                    <a:lumOff val="25000"/>
                  </a:prstClr>
                </a:solidFill>
              </a:rPr>
              <a:t>Correct any overlapping transportation records</a:t>
            </a:r>
          </a:p>
          <a:p>
            <a:pPr marL="0" indent="0">
              <a:buNone/>
            </a:pPr>
            <a:endParaRPr lang="en-US" dirty="0">
              <a:solidFill>
                <a:srgbClr val="009999"/>
              </a:solidFill>
            </a:endParaRPr>
          </a:p>
          <a:p>
            <a:pPr marL="0" lvl="0" indent="0">
              <a:buNone/>
            </a:pPr>
            <a:endParaRPr lang="en-US" dirty="0">
              <a:solidFill>
                <a:srgbClr val="009999"/>
              </a:solidFill>
            </a:endParaRPr>
          </a:p>
          <a:p>
            <a:pPr marL="0" lvl="0" indent="0">
              <a:buNone/>
            </a:pPr>
            <a:endParaRPr lang="en-US" dirty="0"/>
          </a:p>
        </p:txBody>
      </p:sp>
      <p:sp>
        <p:nvSpPr>
          <p:cNvPr id="6" name="Slide Number Placeholder 5">
            <a:extLst>
              <a:ext uri="{FF2B5EF4-FFF2-40B4-BE49-F238E27FC236}">
                <a16:creationId xmlns:a16="http://schemas.microsoft.com/office/drawing/2014/main" id="{30FB7D33-3349-49A4-8252-1346D5D10C2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15</a:t>
            </a:fld>
            <a:endParaRPr lang="en-US"/>
          </a:p>
        </p:txBody>
      </p:sp>
    </p:spTree>
    <p:extLst>
      <p:ext uri="{BB962C8B-B14F-4D97-AF65-F5344CB8AC3E}">
        <p14:creationId xmlns:p14="http://schemas.microsoft.com/office/powerpoint/2010/main" val="207003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C9B-B168-419F-8CCC-62304D57CF22}"/>
              </a:ext>
            </a:extLst>
          </p:cNvPr>
          <p:cNvSpPr>
            <a:spLocks noGrp="1"/>
          </p:cNvSpPr>
          <p:nvPr>
            <p:ph type="title"/>
          </p:nvPr>
        </p:nvSpPr>
        <p:spPr/>
        <p:txBody>
          <a:bodyPr/>
          <a:lstStyle/>
          <a:p>
            <a:pPr marL="0" lvl="0" indent="0">
              <a:buNone/>
            </a:pPr>
            <a:r>
              <a:rPr lang="en-US" dirty="0"/>
              <a:t>Missing End Dated Students/T Codes </a:t>
            </a:r>
          </a:p>
        </p:txBody>
      </p:sp>
      <p:sp>
        <p:nvSpPr>
          <p:cNvPr id="3" name="Content Placeholder 2">
            <a:extLst>
              <a:ext uri="{FF2B5EF4-FFF2-40B4-BE49-F238E27FC236}">
                <a16:creationId xmlns:a16="http://schemas.microsoft.com/office/drawing/2014/main" id="{4B8821CB-F7C9-495D-913D-41BBA9540CEC}"/>
              </a:ext>
            </a:extLst>
          </p:cNvPr>
          <p:cNvSpPr>
            <a:spLocks noGrp="1"/>
          </p:cNvSpPr>
          <p:nvPr>
            <p:ph sz="half" idx="1"/>
          </p:nvPr>
        </p:nvSpPr>
        <p:spPr>
          <a:xfrm>
            <a:off x="838200" y="1556657"/>
            <a:ext cx="10295238" cy="4620306"/>
          </a:xfrm>
        </p:spPr>
        <p:txBody>
          <a:bodyPr>
            <a:normAutofit/>
          </a:bodyPr>
          <a:lstStyle/>
          <a:p>
            <a:pPr marL="0" lvl="0" indent="0">
              <a:buNone/>
            </a:pPr>
            <a:r>
              <a:rPr lang="en-US" i="1" dirty="0">
                <a:solidFill>
                  <a:srgbClr val="009999"/>
                </a:solidFill>
              </a:rPr>
              <a:t>Path: Ad Hoc Reporting&gt;Filter Designer&gt;State Published&gt;Student Audit End-dated T-Code Record</a:t>
            </a:r>
          </a:p>
          <a:p>
            <a:pPr marL="0" lvl="0" indent="0">
              <a:buNone/>
            </a:pPr>
            <a:endParaRPr lang="en-US" b="1" i="1" dirty="0">
              <a:solidFill>
                <a:srgbClr val="009999"/>
              </a:solidFill>
            </a:endParaRPr>
          </a:p>
          <a:p>
            <a:pPr marL="0" lvl="0" indent="0">
              <a:buNone/>
            </a:pPr>
            <a:r>
              <a:rPr lang="en-US" b="1" dirty="0"/>
              <a:t>Description:</a:t>
            </a:r>
            <a:r>
              <a:rPr lang="en-US" dirty="0"/>
              <a:t> Locate </a:t>
            </a:r>
            <a:r>
              <a:rPr lang="en-US" sz="2800" dirty="0">
                <a:solidFill>
                  <a:prstClr val="black">
                    <a:lumMod val="75000"/>
                    <a:lumOff val="25000"/>
                  </a:prstClr>
                </a:solidFill>
              </a:rPr>
              <a:t>Student who were enrolled, listed with t-codes and was a ‘no show’ or left and then came back for part of the year. </a:t>
            </a:r>
            <a:endParaRPr lang="en-US" dirty="0">
              <a:solidFill>
                <a:prstClr val="black">
                  <a:lumMod val="75000"/>
                  <a:lumOff val="25000"/>
                </a:prstClr>
              </a:solidFill>
            </a:endParaRPr>
          </a:p>
          <a:p>
            <a:pPr marL="0" indent="0">
              <a:buNone/>
            </a:pPr>
            <a:endParaRPr lang="en-US" b="1" dirty="0">
              <a:solidFill>
                <a:prstClr val="black">
                  <a:lumMod val="75000"/>
                  <a:lumOff val="25000"/>
                </a:prstClr>
              </a:solidFill>
            </a:endParaRPr>
          </a:p>
          <a:p>
            <a:pPr marL="0" indent="0">
              <a:buNone/>
            </a:pPr>
            <a:r>
              <a:rPr lang="en-US" b="1" dirty="0"/>
              <a:t>Action:</a:t>
            </a:r>
            <a:r>
              <a:rPr lang="en-US" dirty="0"/>
              <a:t> </a:t>
            </a:r>
            <a:r>
              <a:rPr lang="en-US" dirty="0">
                <a:solidFill>
                  <a:prstClr val="black">
                    <a:lumMod val="75000"/>
                    <a:lumOff val="25000"/>
                  </a:prstClr>
                </a:solidFill>
              </a:rPr>
              <a:t>Make sure these are correct to ensure you are getting full year of transportation, </a:t>
            </a:r>
            <a:endParaRPr lang="en-US" dirty="0">
              <a:solidFill>
                <a:srgbClr val="009999"/>
              </a:solidFill>
            </a:endParaRPr>
          </a:p>
          <a:p>
            <a:pPr marL="0" lvl="0" indent="0">
              <a:buNone/>
            </a:pPr>
            <a:endParaRPr lang="en-US" dirty="0">
              <a:solidFill>
                <a:srgbClr val="009999"/>
              </a:solidFill>
            </a:endParaRPr>
          </a:p>
          <a:p>
            <a:pPr marL="0" lvl="0" indent="0">
              <a:buNone/>
            </a:pPr>
            <a:endParaRPr lang="en-US" dirty="0"/>
          </a:p>
        </p:txBody>
      </p:sp>
      <p:sp>
        <p:nvSpPr>
          <p:cNvPr id="6" name="Slide Number Placeholder 5">
            <a:extLst>
              <a:ext uri="{FF2B5EF4-FFF2-40B4-BE49-F238E27FC236}">
                <a16:creationId xmlns:a16="http://schemas.microsoft.com/office/drawing/2014/main" id="{30FB7D33-3349-49A4-8252-1346D5D10C2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16</a:t>
            </a:fld>
            <a:endParaRPr lang="en-US"/>
          </a:p>
        </p:txBody>
      </p:sp>
    </p:spTree>
    <p:extLst>
      <p:ext uri="{BB962C8B-B14F-4D97-AF65-F5344CB8AC3E}">
        <p14:creationId xmlns:p14="http://schemas.microsoft.com/office/powerpoint/2010/main" val="175487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C9B-B168-419F-8CCC-62304D57CF22}"/>
              </a:ext>
            </a:extLst>
          </p:cNvPr>
          <p:cNvSpPr>
            <a:spLocks noGrp="1"/>
          </p:cNvSpPr>
          <p:nvPr>
            <p:ph type="title"/>
          </p:nvPr>
        </p:nvSpPr>
        <p:spPr/>
        <p:txBody>
          <a:bodyPr/>
          <a:lstStyle/>
          <a:p>
            <a:pPr marL="0" lvl="0" indent="0">
              <a:buNone/>
            </a:pPr>
            <a:r>
              <a:rPr lang="en-US" dirty="0"/>
              <a:t>Audit Missing T-Codes</a:t>
            </a:r>
          </a:p>
        </p:txBody>
      </p:sp>
      <p:sp>
        <p:nvSpPr>
          <p:cNvPr id="3" name="Content Placeholder 2">
            <a:extLst>
              <a:ext uri="{FF2B5EF4-FFF2-40B4-BE49-F238E27FC236}">
                <a16:creationId xmlns:a16="http://schemas.microsoft.com/office/drawing/2014/main" id="{4B8821CB-F7C9-495D-913D-41BBA9540CEC}"/>
              </a:ext>
            </a:extLst>
          </p:cNvPr>
          <p:cNvSpPr>
            <a:spLocks noGrp="1"/>
          </p:cNvSpPr>
          <p:nvPr>
            <p:ph sz="half" idx="1"/>
          </p:nvPr>
        </p:nvSpPr>
        <p:spPr>
          <a:xfrm>
            <a:off x="838200" y="1556657"/>
            <a:ext cx="10295238" cy="4620306"/>
          </a:xfrm>
        </p:spPr>
        <p:txBody>
          <a:bodyPr>
            <a:normAutofit/>
          </a:bodyPr>
          <a:lstStyle/>
          <a:p>
            <a:pPr marL="0" lvl="0" indent="0">
              <a:buNone/>
            </a:pPr>
            <a:r>
              <a:rPr lang="en-US" i="1" dirty="0">
                <a:solidFill>
                  <a:srgbClr val="009999"/>
                </a:solidFill>
              </a:rPr>
              <a:t>Path: Ad Hoc Reporting&gt;Filter Designer&gt;State Published&gt;Missing T-code</a:t>
            </a:r>
          </a:p>
          <a:p>
            <a:pPr marL="0" lvl="0" indent="0">
              <a:buNone/>
            </a:pPr>
            <a:endParaRPr lang="en-US" b="1" i="1" dirty="0">
              <a:solidFill>
                <a:srgbClr val="009999"/>
              </a:solidFill>
            </a:endParaRPr>
          </a:p>
          <a:p>
            <a:pPr marL="0" lvl="0" indent="0">
              <a:buNone/>
            </a:pPr>
            <a:r>
              <a:rPr lang="en-US" b="1" dirty="0"/>
              <a:t>Description:</a:t>
            </a:r>
            <a:r>
              <a:rPr lang="en-US" dirty="0"/>
              <a:t> </a:t>
            </a:r>
            <a:r>
              <a:rPr lang="en-US" sz="2800" dirty="0">
                <a:solidFill>
                  <a:prstClr val="black">
                    <a:lumMod val="75000"/>
                    <a:lumOff val="25000"/>
                  </a:prstClr>
                </a:solidFill>
              </a:rPr>
              <a:t>All students should have a T-Code associated with their school enrollment records.</a:t>
            </a:r>
          </a:p>
          <a:p>
            <a:pPr marL="0" lvl="0" indent="0">
              <a:buNone/>
            </a:pPr>
            <a:endParaRPr lang="en-US" b="1" dirty="0">
              <a:solidFill>
                <a:prstClr val="black">
                  <a:lumMod val="75000"/>
                  <a:lumOff val="25000"/>
                </a:prstClr>
              </a:solidFill>
            </a:endParaRPr>
          </a:p>
          <a:p>
            <a:pPr marL="0" lvl="0" indent="0">
              <a:buNone/>
            </a:pPr>
            <a:r>
              <a:rPr lang="en-US" b="1" dirty="0"/>
              <a:t>Action:</a:t>
            </a:r>
            <a:r>
              <a:rPr lang="en-US" dirty="0"/>
              <a:t> </a:t>
            </a:r>
            <a:r>
              <a:rPr lang="en-US" sz="2800" dirty="0">
                <a:solidFill>
                  <a:prstClr val="black">
                    <a:lumMod val="75000"/>
                    <a:lumOff val="25000"/>
                  </a:prstClr>
                </a:solidFill>
              </a:rPr>
              <a:t>Run the Missing T-Code filter for each school. Assign a transportation code and enter a date segment for students. </a:t>
            </a:r>
            <a:endParaRPr lang="en-US" sz="2800" i="1" dirty="0">
              <a:solidFill>
                <a:prstClr val="black">
                  <a:lumMod val="75000"/>
                  <a:lumOff val="25000"/>
                </a:prstClr>
              </a:solidFill>
            </a:endParaRPr>
          </a:p>
          <a:p>
            <a:pPr marL="0" lvl="0" indent="0">
              <a:buNone/>
            </a:pPr>
            <a:endParaRPr lang="en-US" dirty="0">
              <a:solidFill>
                <a:srgbClr val="009999"/>
              </a:solidFill>
            </a:endParaRPr>
          </a:p>
          <a:p>
            <a:pPr marL="0" lvl="0" indent="0">
              <a:buNone/>
            </a:pPr>
            <a:endParaRPr lang="en-US" dirty="0"/>
          </a:p>
        </p:txBody>
      </p:sp>
      <p:sp>
        <p:nvSpPr>
          <p:cNvPr id="6" name="Slide Number Placeholder 5">
            <a:extLst>
              <a:ext uri="{FF2B5EF4-FFF2-40B4-BE49-F238E27FC236}">
                <a16:creationId xmlns:a16="http://schemas.microsoft.com/office/drawing/2014/main" id="{30FB7D33-3349-49A4-8252-1346D5D10C2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17</a:t>
            </a:fld>
            <a:endParaRPr lang="en-US"/>
          </a:p>
        </p:txBody>
      </p:sp>
    </p:spTree>
    <p:extLst>
      <p:ext uri="{BB962C8B-B14F-4D97-AF65-F5344CB8AC3E}">
        <p14:creationId xmlns:p14="http://schemas.microsoft.com/office/powerpoint/2010/main" val="20202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C9B-B168-419F-8CCC-62304D57CF22}"/>
              </a:ext>
            </a:extLst>
          </p:cNvPr>
          <p:cNvSpPr>
            <a:spLocks noGrp="1"/>
          </p:cNvSpPr>
          <p:nvPr>
            <p:ph type="title"/>
          </p:nvPr>
        </p:nvSpPr>
        <p:spPr/>
        <p:txBody>
          <a:bodyPr/>
          <a:lstStyle/>
          <a:p>
            <a:pPr marL="0" lvl="0" indent="0">
              <a:buNone/>
            </a:pPr>
            <a:r>
              <a:rPr lang="en-US" dirty="0"/>
              <a:t>Overage/Underage</a:t>
            </a:r>
          </a:p>
        </p:txBody>
      </p:sp>
      <p:sp>
        <p:nvSpPr>
          <p:cNvPr id="3" name="Content Placeholder 2">
            <a:extLst>
              <a:ext uri="{FF2B5EF4-FFF2-40B4-BE49-F238E27FC236}">
                <a16:creationId xmlns:a16="http://schemas.microsoft.com/office/drawing/2014/main" id="{4B8821CB-F7C9-495D-913D-41BBA9540CEC}"/>
              </a:ext>
            </a:extLst>
          </p:cNvPr>
          <p:cNvSpPr>
            <a:spLocks noGrp="1"/>
          </p:cNvSpPr>
          <p:nvPr>
            <p:ph sz="half" idx="1"/>
          </p:nvPr>
        </p:nvSpPr>
        <p:spPr>
          <a:xfrm>
            <a:off x="838200" y="1409512"/>
            <a:ext cx="10295238" cy="4620306"/>
          </a:xfrm>
        </p:spPr>
        <p:txBody>
          <a:bodyPr>
            <a:normAutofit/>
          </a:bodyPr>
          <a:lstStyle/>
          <a:p>
            <a:pPr marL="0" lvl="0" indent="0">
              <a:buNone/>
            </a:pPr>
            <a:r>
              <a:rPr lang="en-US" i="1" dirty="0">
                <a:solidFill>
                  <a:srgbClr val="009999"/>
                </a:solidFill>
              </a:rPr>
              <a:t>Path: KY State Reporting&gt;Edit Reports&gt;SAAR report&gt; R9</a:t>
            </a:r>
          </a:p>
          <a:p>
            <a:pPr marL="0" lvl="0" indent="0">
              <a:buNone/>
            </a:pPr>
            <a:endParaRPr lang="en-US" b="1" i="1" dirty="0">
              <a:solidFill>
                <a:srgbClr val="009999"/>
              </a:solidFill>
            </a:endParaRPr>
          </a:p>
          <a:p>
            <a:pPr marL="0" lvl="0" indent="0">
              <a:buNone/>
            </a:pPr>
            <a:r>
              <a:rPr lang="en-US" b="1" dirty="0"/>
              <a:t>Description:</a:t>
            </a:r>
            <a:r>
              <a:rPr lang="en-US" dirty="0"/>
              <a:t> </a:t>
            </a:r>
            <a:r>
              <a:rPr lang="en-US" sz="2800" dirty="0">
                <a:solidFill>
                  <a:prstClr val="black">
                    <a:lumMod val="75000"/>
                    <a:lumOff val="25000"/>
                  </a:prstClr>
                </a:solidFill>
              </a:rPr>
              <a:t>Identifies underage/overage students. </a:t>
            </a:r>
          </a:p>
          <a:p>
            <a:pPr marL="0" lvl="0" indent="0">
              <a:buNone/>
            </a:pPr>
            <a:endParaRPr lang="en-US" b="1" dirty="0">
              <a:solidFill>
                <a:prstClr val="black">
                  <a:lumMod val="75000"/>
                  <a:lumOff val="25000"/>
                </a:prstClr>
              </a:solidFill>
            </a:endParaRPr>
          </a:p>
          <a:p>
            <a:pPr marL="0" lvl="0" indent="0">
              <a:buNone/>
            </a:pPr>
            <a:r>
              <a:rPr lang="en-US" b="1" dirty="0"/>
              <a:t>Action:</a:t>
            </a:r>
            <a:r>
              <a:rPr lang="en-US" dirty="0"/>
              <a:t> </a:t>
            </a:r>
            <a:r>
              <a:rPr lang="en-US" sz="2800" dirty="0">
                <a:solidFill>
                  <a:prstClr val="black">
                    <a:lumMod val="75000"/>
                    <a:lumOff val="25000"/>
                  </a:prstClr>
                </a:solidFill>
              </a:rPr>
              <a:t>Check for accuracy of Student DOB and that all students with waiver are correctly identified. </a:t>
            </a:r>
            <a:endParaRPr lang="en-US" sz="2800" i="1" dirty="0">
              <a:solidFill>
                <a:prstClr val="black">
                  <a:lumMod val="75000"/>
                  <a:lumOff val="25000"/>
                </a:prstClr>
              </a:solidFill>
            </a:endParaRPr>
          </a:p>
          <a:p>
            <a:pPr marL="0" lvl="0" indent="0">
              <a:buNone/>
            </a:pPr>
            <a:endParaRPr lang="en-US" dirty="0">
              <a:solidFill>
                <a:srgbClr val="009999"/>
              </a:solidFill>
            </a:endParaRPr>
          </a:p>
          <a:p>
            <a:pPr marL="0" lvl="0" indent="0">
              <a:buNone/>
            </a:pPr>
            <a:r>
              <a:rPr lang="en-US" b="1" dirty="0">
                <a:solidFill>
                  <a:srgbClr val="FF0000"/>
                </a:solidFill>
              </a:rPr>
              <a:t>*You can no longer run the overage/underage report under KY state reporting&gt;edit reports&gt;Overage/Underage report.</a:t>
            </a:r>
          </a:p>
        </p:txBody>
      </p:sp>
      <p:sp>
        <p:nvSpPr>
          <p:cNvPr id="6" name="Slide Number Placeholder 5">
            <a:extLst>
              <a:ext uri="{FF2B5EF4-FFF2-40B4-BE49-F238E27FC236}">
                <a16:creationId xmlns:a16="http://schemas.microsoft.com/office/drawing/2014/main" id="{30FB7D33-3349-49A4-8252-1346D5D10C2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18</a:t>
            </a:fld>
            <a:endParaRPr lang="en-US"/>
          </a:p>
        </p:txBody>
      </p:sp>
    </p:spTree>
    <p:extLst>
      <p:ext uri="{BB962C8B-B14F-4D97-AF65-F5344CB8AC3E}">
        <p14:creationId xmlns:p14="http://schemas.microsoft.com/office/powerpoint/2010/main" val="94900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C9B-B168-419F-8CCC-62304D57CF22}"/>
              </a:ext>
            </a:extLst>
          </p:cNvPr>
          <p:cNvSpPr>
            <a:spLocks noGrp="1"/>
          </p:cNvSpPr>
          <p:nvPr>
            <p:ph type="title"/>
          </p:nvPr>
        </p:nvSpPr>
        <p:spPr>
          <a:xfrm>
            <a:off x="591065" y="136525"/>
            <a:ext cx="10515600" cy="1325563"/>
          </a:xfrm>
        </p:spPr>
        <p:txBody>
          <a:bodyPr/>
          <a:lstStyle/>
          <a:p>
            <a:pPr marL="0" lvl="0" indent="0">
              <a:buNone/>
            </a:pPr>
            <a:r>
              <a:rPr lang="en-US" dirty="0"/>
              <a:t>State Attendance Groups/Audit Partial Day</a:t>
            </a:r>
          </a:p>
        </p:txBody>
      </p:sp>
      <p:sp>
        <p:nvSpPr>
          <p:cNvPr id="3" name="Content Placeholder 2">
            <a:extLst>
              <a:ext uri="{FF2B5EF4-FFF2-40B4-BE49-F238E27FC236}">
                <a16:creationId xmlns:a16="http://schemas.microsoft.com/office/drawing/2014/main" id="{4B8821CB-F7C9-495D-913D-41BBA9540CEC}"/>
              </a:ext>
            </a:extLst>
          </p:cNvPr>
          <p:cNvSpPr>
            <a:spLocks noGrp="1"/>
          </p:cNvSpPr>
          <p:nvPr>
            <p:ph sz="half" idx="1"/>
          </p:nvPr>
        </p:nvSpPr>
        <p:spPr>
          <a:xfrm>
            <a:off x="751704" y="1247738"/>
            <a:ext cx="5995086" cy="4620306"/>
          </a:xfrm>
        </p:spPr>
        <p:txBody>
          <a:bodyPr>
            <a:normAutofit fontScale="92500" lnSpcReduction="20000"/>
          </a:bodyPr>
          <a:lstStyle/>
          <a:p>
            <a:pPr marL="0" lvl="0" indent="0">
              <a:buNone/>
            </a:pPr>
            <a:r>
              <a:rPr lang="en-US" i="1" dirty="0">
                <a:solidFill>
                  <a:srgbClr val="009999"/>
                </a:solidFill>
              </a:rPr>
              <a:t>Path: Ad Hoc Reporting&gt;Filter Designer&gt;State Published&gt;Student Audit Partial Day</a:t>
            </a:r>
          </a:p>
          <a:p>
            <a:pPr marL="0" lvl="0" indent="0">
              <a:buNone/>
            </a:pPr>
            <a:endParaRPr lang="en-US" b="1" i="1" dirty="0">
              <a:solidFill>
                <a:srgbClr val="009999"/>
              </a:solidFill>
            </a:endParaRPr>
          </a:p>
          <a:p>
            <a:pPr marL="0" lvl="0" indent="0">
              <a:buNone/>
            </a:pPr>
            <a:r>
              <a:rPr lang="en-US" b="1" dirty="0"/>
              <a:t>Description: </a:t>
            </a:r>
            <a:r>
              <a:rPr lang="en-US" sz="2800" dirty="0">
                <a:solidFill>
                  <a:prstClr val="black">
                    <a:lumMod val="75000"/>
                    <a:lumOff val="25000"/>
                  </a:prstClr>
                </a:solidFill>
              </a:rPr>
              <a:t>Identifies students with a Partial Day attendance group. (</a:t>
            </a:r>
            <a:r>
              <a:rPr lang="en-US" sz="2800" i="1" dirty="0">
                <a:solidFill>
                  <a:prstClr val="black">
                    <a:lumMod val="75000"/>
                    <a:lumOff val="25000"/>
                  </a:prstClr>
                </a:solidFill>
              </a:rPr>
              <a:t>i.e., </a:t>
            </a:r>
            <a:r>
              <a:rPr lang="en-US" sz="2800" dirty="0">
                <a:solidFill>
                  <a:prstClr val="black">
                    <a:lumMod val="75000"/>
                    <a:lumOff val="25000"/>
                  </a:prstClr>
                </a:solidFill>
              </a:rPr>
              <a:t>Students with IEPs whose LRE is partial day.)</a:t>
            </a:r>
          </a:p>
          <a:p>
            <a:pPr marL="0" lvl="0" indent="0">
              <a:buNone/>
            </a:pPr>
            <a:endParaRPr lang="en-US" b="1" dirty="0">
              <a:solidFill>
                <a:prstClr val="black">
                  <a:lumMod val="75000"/>
                  <a:lumOff val="25000"/>
                </a:prstClr>
              </a:solidFill>
            </a:endParaRPr>
          </a:p>
          <a:p>
            <a:pPr marL="0" lvl="0" indent="0">
              <a:buNone/>
            </a:pPr>
            <a:r>
              <a:rPr lang="en-US" b="1" dirty="0"/>
              <a:t>Action:</a:t>
            </a:r>
            <a:r>
              <a:rPr lang="en-US" dirty="0"/>
              <a:t> </a:t>
            </a:r>
            <a:r>
              <a:rPr lang="en-US" sz="2800" dirty="0">
                <a:solidFill>
                  <a:prstClr val="black">
                    <a:lumMod val="75000"/>
                    <a:lumOff val="25000"/>
                  </a:prstClr>
                </a:solidFill>
              </a:rPr>
              <a:t>Ensure that the setup is correct for partial day students.  </a:t>
            </a:r>
          </a:p>
          <a:p>
            <a:pPr marL="0" lvl="0" indent="0">
              <a:buNone/>
            </a:pPr>
            <a:r>
              <a:rPr lang="en-US" sz="2800" dirty="0">
                <a:solidFill>
                  <a:prstClr val="black">
                    <a:lumMod val="75000"/>
                    <a:lumOff val="25000"/>
                  </a:prstClr>
                </a:solidFill>
              </a:rPr>
              <a:t>Verify start date, start time and end time match the student’s IEP (as applicable)</a:t>
            </a:r>
            <a:endParaRPr lang="en-US" dirty="0"/>
          </a:p>
          <a:p>
            <a:pPr marL="0" lvl="0" indent="0">
              <a:buNone/>
            </a:pPr>
            <a:endParaRPr lang="en-US" dirty="0">
              <a:solidFill>
                <a:srgbClr val="009999"/>
              </a:solidFill>
            </a:endParaRPr>
          </a:p>
          <a:p>
            <a:pPr marL="0" lvl="0" indent="0">
              <a:buNone/>
            </a:pPr>
            <a:endParaRPr lang="en-US" dirty="0"/>
          </a:p>
        </p:txBody>
      </p:sp>
      <p:sp>
        <p:nvSpPr>
          <p:cNvPr id="6" name="Slide Number Placeholder 5">
            <a:extLst>
              <a:ext uri="{FF2B5EF4-FFF2-40B4-BE49-F238E27FC236}">
                <a16:creationId xmlns:a16="http://schemas.microsoft.com/office/drawing/2014/main" id="{30FB7D33-3349-49A4-8252-1346D5D10C2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19</a:t>
            </a:fld>
            <a:endParaRPr lang="en-US"/>
          </a:p>
        </p:txBody>
      </p:sp>
      <p:pic>
        <p:nvPicPr>
          <p:cNvPr id="4" name="Picture 3" descr="image is screen shot of Infinite campus data entry.  ">
            <a:extLst>
              <a:ext uri="{FF2B5EF4-FFF2-40B4-BE49-F238E27FC236}">
                <a16:creationId xmlns:a16="http://schemas.microsoft.com/office/drawing/2014/main" id="{25ED1B45-CD74-F551-BD89-3052D02482FF}"/>
              </a:ext>
            </a:extLst>
          </p:cNvPr>
          <p:cNvPicPr>
            <a:picLocks noChangeAspect="1"/>
          </p:cNvPicPr>
          <p:nvPr/>
        </p:nvPicPr>
        <p:blipFill>
          <a:blip r:embed="rId3"/>
          <a:stretch>
            <a:fillRect/>
          </a:stretch>
        </p:blipFill>
        <p:spPr>
          <a:xfrm>
            <a:off x="6936586" y="1690688"/>
            <a:ext cx="5024427" cy="3128448"/>
          </a:xfrm>
          <a:prstGeom prst="rect">
            <a:avLst/>
          </a:prstGeom>
        </p:spPr>
      </p:pic>
    </p:spTree>
    <p:extLst>
      <p:ext uri="{BB962C8B-B14F-4D97-AF65-F5344CB8AC3E}">
        <p14:creationId xmlns:p14="http://schemas.microsoft.com/office/powerpoint/2010/main" val="237803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897E-DBA7-4FFD-88BD-A99D2200E031}"/>
              </a:ext>
            </a:extLst>
          </p:cNvPr>
          <p:cNvSpPr>
            <a:spLocks noGrp="1"/>
          </p:cNvSpPr>
          <p:nvPr>
            <p:ph type="title"/>
          </p:nvPr>
        </p:nvSpPr>
        <p:spPr/>
        <p:txBody>
          <a:bodyPr/>
          <a:lstStyle/>
          <a:p>
            <a:r>
              <a:rPr lang="en-US" dirty="0"/>
              <a:t>SAAR Application Submission</a:t>
            </a:r>
          </a:p>
        </p:txBody>
      </p:sp>
      <p:sp>
        <p:nvSpPr>
          <p:cNvPr id="3" name="Content Placeholder 2">
            <a:extLst>
              <a:ext uri="{FF2B5EF4-FFF2-40B4-BE49-F238E27FC236}">
                <a16:creationId xmlns:a16="http://schemas.microsoft.com/office/drawing/2014/main" id="{4CFE8A6A-2F02-4DAF-865E-C3ED1CEBC0C2}"/>
              </a:ext>
            </a:extLst>
          </p:cNvPr>
          <p:cNvSpPr>
            <a:spLocks noGrp="1"/>
          </p:cNvSpPr>
          <p:nvPr>
            <p:ph idx="1"/>
          </p:nvPr>
        </p:nvSpPr>
        <p:spPr/>
        <p:txBody>
          <a:bodyPr/>
          <a:lstStyle/>
          <a:p>
            <a:r>
              <a:rPr lang="en-US" u="sng" dirty="0">
                <a:hlinkClick r:id="rId3" tooltip="https://opsupport.education.ky.gov/saarii/landing"/>
              </a:rPr>
              <a:t>SAAR Application Link</a:t>
            </a:r>
            <a:endParaRPr lang="en-US" u="sng" dirty="0"/>
          </a:p>
          <a:p>
            <a:r>
              <a:rPr lang="en-US" dirty="0">
                <a:hlinkClick r:id="rId4"/>
              </a:rPr>
              <a:t>SAAR Application Guidance Document (SAAR/Growth Factor/Jan GF)</a:t>
            </a:r>
            <a:endParaRPr lang="en-US" dirty="0"/>
          </a:p>
          <a:p>
            <a:endParaRPr lang="en-US" dirty="0"/>
          </a:p>
          <a:p>
            <a:r>
              <a:rPr lang="en-US" dirty="0"/>
              <a:t>New SAAR Application is a one stop shop:</a:t>
            </a:r>
          </a:p>
          <a:p>
            <a:pPr lvl="1"/>
            <a:r>
              <a:rPr lang="en-US" dirty="0"/>
              <a:t>SAAR</a:t>
            </a:r>
          </a:p>
          <a:p>
            <a:pPr lvl="1"/>
            <a:r>
              <a:rPr lang="en-US" dirty="0"/>
              <a:t>Growth Factor</a:t>
            </a:r>
          </a:p>
          <a:p>
            <a:pPr lvl="1"/>
            <a:r>
              <a:rPr lang="en-US" dirty="0"/>
              <a:t>January Growth Factor</a:t>
            </a:r>
          </a:p>
          <a:p>
            <a:pPr marL="457200" lvl="1" indent="0">
              <a:buNone/>
            </a:pPr>
            <a:endParaRPr lang="en-US" dirty="0"/>
          </a:p>
        </p:txBody>
      </p:sp>
    </p:spTree>
    <p:extLst>
      <p:ext uri="{BB962C8B-B14F-4D97-AF65-F5344CB8AC3E}">
        <p14:creationId xmlns:p14="http://schemas.microsoft.com/office/powerpoint/2010/main" val="39986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C9B-B168-419F-8CCC-62304D57CF22}"/>
              </a:ext>
            </a:extLst>
          </p:cNvPr>
          <p:cNvSpPr>
            <a:spLocks noGrp="1"/>
          </p:cNvSpPr>
          <p:nvPr>
            <p:ph type="title"/>
          </p:nvPr>
        </p:nvSpPr>
        <p:spPr>
          <a:xfrm>
            <a:off x="591065" y="117004"/>
            <a:ext cx="11369948" cy="1325563"/>
          </a:xfrm>
        </p:spPr>
        <p:txBody>
          <a:bodyPr/>
          <a:lstStyle/>
          <a:p>
            <a:pPr marL="0" lvl="0" indent="0">
              <a:buNone/>
            </a:pPr>
            <a:r>
              <a:rPr lang="en-US" dirty="0"/>
              <a:t>State Attendance Groups/Audit Home Hospital</a:t>
            </a:r>
          </a:p>
        </p:txBody>
      </p:sp>
      <p:sp>
        <p:nvSpPr>
          <p:cNvPr id="3" name="Content Placeholder 2">
            <a:extLst>
              <a:ext uri="{FF2B5EF4-FFF2-40B4-BE49-F238E27FC236}">
                <a16:creationId xmlns:a16="http://schemas.microsoft.com/office/drawing/2014/main" id="{4B8821CB-F7C9-495D-913D-41BBA9540CEC}"/>
              </a:ext>
            </a:extLst>
          </p:cNvPr>
          <p:cNvSpPr>
            <a:spLocks noGrp="1"/>
          </p:cNvSpPr>
          <p:nvPr>
            <p:ph sz="half" idx="1"/>
          </p:nvPr>
        </p:nvSpPr>
        <p:spPr>
          <a:xfrm>
            <a:off x="751704" y="1247738"/>
            <a:ext cx="10998862" cy="4620306"/>
          </a:xfrm>
        </p:spPr>
        <p:txBody>
          <a:bodyPr>
            <a:normAutofit lnSpcReduction="10000"/>
          </a:bodyPr>
          <a:lstStyle/>
          <a:p>
            <a:pPr marL="0" lvl="0" indent="0">
              <a:buNone/>
            </a:pPr>
            <a:r>
              <a:rPr lang="en-US" i="1" dirty="0">
                <a:solidFill>
                  <a:srgbClr val="009999"/>
                </a:solidFill>
              </a:rPr>
              <a:t>Path: Ad Hoc Reporting&gt;Filter Designer&gt;State Published&gt;Student Audit Home Hospital</a:t>
            </a:r>
          </a:p>
          <a:p>
            <a:pPr marL="0" lvl="0" indent="0">
              <a:buNone/>
            </a:pPr>
            <a:endParaRPr lang="en-US" b="1" i="1" dirty="0">
              <a:solidFill>
                <a:srgbClr val="009999"/>
              </a:solidFill>
            </a:endParaRPr>
          </a:p>
          <a:p>
            <a:pPr marL="0" indent="0">
              <a:buNone/>
            </a:pPr>
            <a:r>
              <a:rPr lang="en-US" b="1" dirty="0"/>
              <a:t>Description: </a:t>
            </a:r>
            <a:r>
              <a:rPr lang="en-US" sz="2800" dirty="0">
                <a:solidFill>
                  <a:prstClr val="black">
                    <a:lumMod val="75000"/>
                    <a:lumOff val="25000"/>
                  </a:prstClr>
                </a:solidFill>
              </a:rPr>
              <a:t>Identifies students in the HH attendance</a:t>
            </a:r>
          </a:p>
          <a:p>
            <a:pPr marL="0" indent="0">
              <a:buNone/>
            </a:pPr>
            <a:endParaRPr lang="en-US" b="1" dirty="0">
              <a:solidFill>
                <a:prstClr val="black">
                  <a:lumMod val="75000"/>
                  <a:lumOff val="25000"/>
                </a:prstClr>
              </a:solidFill>
            </a:endParaRPr>
          </a:p>
          <a:p>
            <a:pPr marL="0" indent="0">
              <a:buNone/>
            </a:pPr>
            <a:r>
              <a:rPr lang="en-US" b="1" dirty="0"/>
              <a:t>Action:</a:t>
            </a:r>
            <a:r>
              <a:rPr lang="en-US" dirty="0"/>
              <a:t> </a:t>
            </a:r>
            <a:r>
              <a:rPr lang="en-US" sz="2667" dirty="0">
                <a:solidFill>
                  <a:prstClr val="black">
                    <a:lumMod val="75000"/>
                    <a:lumOff val="25000"/>
                  </a:prstClr>
                </a:solidFill>
              </a:rPr>
              <a:t>Ensure that attendance is marked properly </a:t>
            </a:r>
            <a:endParaRPr lang="en-US" sz="2667" b="1" dirty="0">
              <a:solidFill>
                <a:prstClr val="black">
                  <a:lumMod val="75000"/>
                  <a:lumOff val="25000"/>
                </a:prstClr>
              </a:solidFill>
            </a:endParaRPr>
          </a:p>
          <a:p>
            <a:pPr marL="0" indent="0">
              <a:buNone/>
            </a:pPr>
            <a:endParaRPr lang="en-US" sz="2667" b="1" dirty="0">
              <a:solidFill>
                <a:prstClr val="black">
                  <a:lumMod val="75000"/>
                  <a:lumOff val="25000"/>
                </a:prstClr>
              </a:solidFill>
            </a:endParaRPr>
          </a:p>
          <a:p>
            <a:pPr marL="0" indent="0">
              <a:buNone/>
            </a:pPr>
            <a:r>
              <a:rPr lang="en-US" sz="2800" dirty="0"/>
              <a:t>Any student eligible for HH must be put in the HH attendance group </a:t>
            </a:r>
          </a:p>
          <a:p>
            <a:pPr marL="0" lvl="0" indent="0">
              <a:buNone/>
            </a:pPr>
            <a:endParaRPr lang="en-US" dirty="0">
              <a:solidFill>
                <a:srgbClr val="009999"/>
              </a:solidFill>
            </a:endParaRPr>
          </a:p>
          <a:p>
            <a:pPr marL="0" lvl="0" indent="0">
              <a:buNone/>
            </a:pPr>
            <a:r>
              <a:rPr lang="en-US" dirty="0">
                <a:solidFill>
                  <a:srgbClr val="009999"/>
                </a:solidFill>
              </a:rPr>
              <a:t>*State date should be the date signed by the doctor. </a:t>
            </a:r>
          </a:p>
          <a:p>
            <a:pPr marL="0" lvl="0" indent="0">
              <a:buNone/>
            </a:pPr>
            <a:endParaRPr lang="en-US" dirty="0"/>
          </a:p>
        </p:txBody>
      </p:sp>
      <p:sp>
        <p:nvSpPr>
          <p:cNvPr id="6" name="Slide Number Placeholder 5">
            <a:extLst>
              <a:ext uri="{FF2B5EF4-FFF2-40B4-BE49-F238E27FC236}">
                <a16:creationId xmlns:a16="http://schemas.microsoft.com/office/drawing/2014/main" id="{30FB7D33-3349-49A4-8252-1346D5D10C2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20</a:t>
            </a:fld>
            <a:endParaRPr lang="en-US"/>
          </a:p>
        </p:txBody>
      </p:sp>
    </p:spTree>
    <p:extLst>
      <p:ext uri="{BB962C8B-B14F-4D97-AF65-F5344CB8AC3E}">
        <p14:creationId xmlns:p14="http://schemas.microsoft.com/office/powerpoint/2010/main" val="114130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501D-F8C7-0C63-5E70-1A4E86700F5D}"/>
              </a:ext>
            </a:extLst>
          </p:cNvPr>
          <p:cNvSpPr>
            <a:spLocks noGrp="1"/>
          </p:cNvSpPr>
          <p:nvPr>
            <p:ph type="title"/>
          </p:nvPr>
        </p:nvSpPr>
        <p:spPr/>
        <p:txBody>
          <a:bodyPr/>
          <a:lstStyle/>
          <a:p>
            <a:r>
              <a:rPr lang="en-US" dirty="0"/>
              <a:t>Funding Gap Audit Report</a:t>
            </a:r>
          </a:p>
        </p:txBody>
      </p:sp>
      <p:sp>
        <p:nvSpPr>
          <p:cNvPr id="3" name="Content Placeholder 2">
            <a:extLst>
              <a:ext uri="{FF2B5EF4-FFF2-40B4-BE49-F238E27FC236}">
                <a16:creationId xmlns:a16="http://schemas.microsoft.com/office/drawing/2014/main" id="{8B74CA35-03EB-BDC3-F48C-12DE42BDF2DC}"/>
              </a:ext>
            </a:extLst>
          </p:cNvPr>
          <p:cNvSpPr>
            <a:spLocks noGrp="1"/>
          </p:cNvSpPr>
          <p:nvPr>
            <p:ph idx="1"/>
          </p:nvPr>
        </p:nvSpPr>
        <p:spPr>
          <a:xfrm>
            <a:off x="916857" y="1373341"/>
            <a:ext cx="4858791" cy="4351338"/>
          </a:xfrm>
        </p:spPr>
        <p:txBody>
          <a:bodyPr>
            <a:normAutofit fontScale="77500" lnSpcReduction="20000"/>
          </a:bodyPr>
          <a:lstStyle/>
          <a:p>
            <a:pPr marL="0" indent="0">
              <a:buNone/>
            </a:pPr>
            <a:r>
              <a:rPr lang="en-US" i="1" dirty="0">
                <a:solidFill>
                  <a:srgbClr val="009999"/>
                </a:solidFill>
              </a:rPr>
              <a:t>Path: KY State Reporting/Funding Gap Audit</a:t>
            </a:r>
          </a:p>
          <a:p>
            <a:pPr defTabSz="457189">
              <a:buSzPct val="100000"/>
            </a:pPr>
            <a:r>
              <a:rPr lang="en-US" dirty="0">
                <a:solidFill>
                  <a:srgbClr val="ACCBF9">
                    <a:lumMod val="25000"/>
                  </a:srgbClr>
                </a:solidFill>
              </a:rPr>
              <a:t>Report is to produce a list of students that potentially have funding gaps in their schedules</a:t>
            </a:r>
          </a:p>
          <a:p>
            <a:pPr defTabSz="457189">
              <a:buSzPct val="100000"/>
            </a:pPr>
            <a:r>
              <a:rPr lang="en-US" dirty="0">
                <a:solidFill>
                  <a:srgbClr val="ACCBF9">
                    <a:lumMod val="25000"/>
                  </a:srgbClr>
                </a:solidFill>
              </a:rPr>
              <a:t>The report is designed to look at a student’s schedule and display the percentage of attendance used to calculate funding for seat time attendance classes and virtual/performance-based classes</a:t>
            </a:r>
          </a:p>
          <a:p>
            <a:pPr defTabSz="457189">
              <a:buSzPct val="100000"/>
            </a:pPr>
            <a:r>
              <a:rPr lang="en-US" dirty="0">
                <a:solidFill>
                  <a:srgbClr val="ACCBF9">
                    <a:lumMod val="25000"/>
                  </a:srgbClr>
                </a:solidFill>
              </a:rPr>
              <a:t>This report is not designed to be “cleared. It is an auditing tool to help identify potential issues with student schedules that could result in a loss of funding</a:t>
            </a:r>
          </a:p>
          <a:p>
            <a:endParaRPr lang="en-US" dirty="0"/>
          </a:p>
        </p:txBody>
      </p:sp>
      <p:pic>
        <p:nvPicPr>
          <p:cNvPr id="4" name="Picture 3" descr="Picture shows sample of Funding Gap Report" title="Screenshot of Funding Gap Report">
            <a:extLst>
              <a:ext uri="{FF2B5EF4-FFF2-40B4-BE49-F238E27FC236}">
                <a16:creationId xmlns:a16="http://schemas.microsoft.com/office/drawing/2014/main" id="{7397FD7B-104A-7A56-134B-21A3C95BDEA8}"/>
              </a:ext>
            </a:extLst>
          </p:cNvPr>
          <p:cNvPicPr/>
          <p:nvPr/>
        </p:nvPicPr>
        <p:blipFill>
          <a:blip r:embed="rId3">
            <a:extLst>
              <a:ext uri="{28A0092B-C50C-407E-A947-70E740481C1C}">
                <a14:useLocalDpi xmlns:a14="http://schemas.microsoft.com/office/drawing/2010/main" val="0"/>
              </a:ext>
            </a:extLst>
          </a:blip>
          <a:stretch>
            <a:fillRect/>
          </a:stretch>
        </p:blipFill>
        <p:spPr>
          <a:xfrm>
            <a:off x="5775649" y="1646238"/>
            <a:ext cx="6176463" cy="3345640"/>
          </a:xfrm>
          <a:prstGeom prst="rect">
            <a:avLst/>
          </a:prstGeom>
        </p:spPr>
      </p:pic>
    </p:spTree>
    <p:extLst>
      <p:ext uri="{BB962C8B-B14F-4D97-AF65-F5344CB8AC3E}">
        <p14:creationId xmlns:p14="http://schemas.microsoft.com/office/powerpoint/2010/main" val="1230901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shows grade, seat time, V/PB %, start date, end date, partial date, active sped and V/PB period length.">
            <a:extLst>
              <a:ext uri="{FF2B5EF4-FFF2-40B4-BE49-F238E27FC236}">
                <a16:creationId xmlns:a16="http://schemas.microsoft.com/office/drawing/2014/main" id="{6E42AB57-2D21-61DA-D0A0-280DBF474BE6}"/>
              </a:ext>
            </a:extLst>
          </p:cNvPr>
          <p:cNvPicPr>
            <a:picLocks noGrp="1" noChangeAspect="1"/>
          </p:cNvPicPr>
          <p:nvPr>
            <p:ph idx="1"/>
          </p:nvPr>
        </p:nvPicPr>
        <p:blipFill>
          <a:blip r:embed="rId3"/>
          <a:stretch>
            <a:fillRect/>
          </a:stretch>
        </p:blipFill>
        <p:spPr>
          <a:xfrm>
            <a:off x="1008267" y="836229"/>
            <a:ext cx="9782175" cy="4324350"/>
          </a:xfrm>
          <a:prstGeom prst="rect">
            <a:avLst/>
          </a:prstGeom>
        </p:spPr>
      </p:pic>
      <p:pic>
        <p:nvPicPr>
          <p:cNvPr id="3" name="Picture 2">
            <a:extLst>
              <a:ext uri="{FF2B5EF4-FFF2-40B4-BE49-F238E27FC236}">
                <a16:creationId xmlns:a16="http://schemas.microsoft.com/office/drawing/2014/main" id="{115C94E0-889B-054D-4734-283E9DA9E8A8}"/>
              </a:ext>
            </a:extLst>
          </p:cNvPr>
          <p:cNvPicPr>
            <a:picLocks noChangeAspect="1"/>
          </p:cNvPicPr>
          <p:nvPr/>
        </p:nvPicPr>
        <p:blipFill>
          <a:blip r:embed="rId4"/>
          <a:stretch>
            <a:fillRect/>
          </a:stretch>
        </p:blipFill>
        <p:spPr>
          <a:xfrm>
            <a:off x="1008266" y="132975"/>
            <a:ext cx="9428505" cy="989004"/>
          </a:xfrm>
          <a:prstGeom prst="rect">
            <a:avLst/>
          </a:prstGeom>
        </p:spPr>
      </p:pic>
    </p:spTree>
    <p:extLst>
      <p:ext uri="{BB962C8B-B14F-4D97-AF65-F5344CB8AC3E}">
        <p14:creationId xmlns:p14="http://schemas.microsoft.com/office/powerpoint/2010/main" val="115358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C580-6AE1-46CD-B4E7-479F355B1F31}"/>
              </a:ext>
            </a:extLst>
          </p:cNvPr>
          <p:cNvSpPr>
            <a:spLocks noGrp="1"/>
          </p:cNvSpPr>
          <p:nvPr>
            <p:ph type="title"/>
          </p:nvPr>
        </p:nvSpPr>
        <p:spPr/>
        <p:txBody>
          <a:bodyPr/>
          <a:lstStyle/>
          <a:p>
            <a:r>
              <a:rPr lang="en-US" dirty="0"/>
              <a:t>Data Cleanup reports</a:t>
            </a:r>
          </a:p>
        </p:txBody>
      </p:sp>
      <p:sp>
        <p:nvSpPr>
          <p:cNvPr id="3" name="Content Placeholder 2">
            <a:extLst>
              <a:ext uri="{FF2B5EF4-FFF2-40B4-BE49-F238E27FC236}">
                <a16:creationId xmlns:a16="http://schemas.microsoft.com/office/drawing/2014/main" id="{8BF6ABF3-F113-4BC6-8D47-2F3EBBB8A406}"/>
              </a:ext>
            </a:extLst>
          </p:cNvPr>
          <p:cNvSpPr>
            <a:spLocks noGrp="1"/>
          </p:cNvSpPr>
          <p:nvPr>
            <p:ph idx="1"/>
          </p:nvPr>
        </p:nvSpPr>
        <p:spPr/>
        <p:txBody>
          <a:bodyPr/>
          <a:lstStyle/>
          <a:p>
            <a:r>
              <a:rPr lang="en-US" dirty="0"/>
              <a:t>Refer to the </a:t>
            </a:r>
            <a:r>
              <a:rPr lang="nl-NL" dirty="0">
                <a:hlinkClick r:id="rId3"/>
              </a:rPr>
              <a:t>SAAR training document </a:t>
            </a:r>
            <a:r>
              <a:rPr lang="en-US" dirty="0"/>
              <a:t>for additional details on all data cleanup reports. </a:t>
            </a:r>
          </a:p>
          <a:p>
            <a:pPr marL="0" indent="0">
              <a:buNone/>
            </a:pPr>
            <a:endParaRPr lang="en-US" dirty="0"/>
          </a:p>
          <a:p>
            <a:r>
              <a:rPr lang="en-US" dirty="0"/>
              <a:t>You should be running these reports monthly, but we recommend checking all these reports prior to generating your SAAR file in Infinite Campus.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301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A410-1632-45B1-A541-7DC2417BC17A}"/>
              </a:ext>
            </a:extLst>
          </p:cNvPr>
          <p:cNvSpPr>
            <a:spLocks noGrp="1"/>
          </p:cNvSpPr>
          <p:nvPr>
            <p:ph type="title"/>
          </p:nvPr>
        </p:nvSpPr>
        <p:spPr>
          <a:xfrm>
            <a:off x="838200" y="91965"/>
            <a:ext cx="10515600" cy="1325563"/>
          </a:xfrm>
        </p:spPr>
        <p:txBody>
          <a:bodyPr/>
          <a:lstStyle/>
          <a:p>
            <a:r>
              <a:rPr lang="en-US" dirty="0"/>
              <a:t>Creating Your SAAR File</a:t>
            </a:r>
          </a:p>
        </p:txBody>
      </p:sp>
      <p:sp>
        <p:nvSpPr>
          <p:cNvPr id="3" name="Content Placeholder 2">
            <a:extLst>
              <a:ext uri="{FF2B5EF4-FFF2-40B4-BE49-F238E27FC236}">
                <a16:creationId xmlns:a16="http://schemas.microsoft.com/office/drawing/2014/main" id="{57465634-D7DE-4BB2-A66B-0E2304926313}"/>
              </a:ext>
            </a:extLst>
          </p:cNvPr>
          <p:cNvSpPr>
            <a:spLocks noGrp="1"/>
          </p:cNvSpPr>
          <p:nvPr>
            <p:ph idx="1"/>
          </p:nvPr>
        </p:nvSpPr>
        <p:spPr>
          <a:xfrm>
            <a:off x="838200" y="1250140"/>
            <a:ext cx="4417381" cy="4486275"/>
          </a:xfrm>
        </p:spPr>
        <p:txBody>
          <a:bodyPr>
            <a:normAutofit fontScale="77500" lnSpcReduction="20000"/>
          </a:bodyPr>
          <a:lstStyle/>
          <a:p>
            <a:pPr marL="0" lvl="0" indent="0">
              <a:buNone/>
            </a:pPr>
            <a:r>
              <a:rPr lang="en-US" b="1" dirty="0">
                <a:solidFill>
                  <a:srgbClr val="009999"/>
                </a:solidFill>
                <a:latin typeface="Times New Roman" panose="02020603050405020304" pitchFamily="18" charset="0"/>
                <a:ea typeface="Times New Roman" panose="02020603050405020304" pitchFamily="18" charset="0"/>
              </a:rPr>
              <a:t>Path:  KY State Reporting &gt; SAAR</a:t>
            </a:r>
            <a:endParaRPr lang="en-US" dirty="0">
              <a:solidFill>
                <a:srgbClr val="009999"/>
              </a:solidFill>
            </a:endParaRPr>
          </a:p>
          <a:p>
            <a:pPr lvl="0"/>
            <a:r>
              <a:rPr lang="en-US" dirty="0"/>
              <a:t>Run the State Format Fixed Width for all Schools</a:t>
            </a:r>
          </a:p>
          <a:p>
            <a:pPr lvl="0"/>
            <a:r>
              <a:rPr lang="en-US" dirty="0"/>
              <a:t>Leave the date range blank</a:t>
            </a:r>
          </a:p>
          <a:p>
            <a:pPr lvl="0"/>
            <a:r>
              <a:rPr lang="en-US" dirty="0"/>
              <a:t>Select 'All Reports’</a:t>
            </a:r>
          </a:p>
          <a:p>
            <a:pPr lvl="0"/>
            <a:r>
              <a:rPr lang="en-US" dirty="0"/>
              <a:t>Select ‘All Calendars’ </a:t>
            </a:r>
          </a:p>
          <a:p>
            <a:pPr lvl="0"/>
            <a:r>
              <a:rPr lang="en-US" dirty="0"/>
              <a:t>Generate Report</a:t>
            </a:r>
          </a:p>
          <a:p>
            <a:pPr lvl="0"/>
            <a:r>
              <a:rPr lang="en-US" dirty="0"/>
              <a:t>The file name should be saved as SAARXXX.YY (XXX = District Number, YY= School Year)</a:t>
            </a:r>
          </a:p>
          <a:p>
            <a:r>
              <a:rPr lang="en-US" dirty="0"/>
              <a:t>Example: SAAR011.23</a:t>
            </a:r>
          </a:p>
          <a:p>
            <a:pPr lvl="0"/>
            <a:r>
              <a:rPr lang="en-US" dirty="0"/>
              <a:t>Submit the file to </a:t>
            </a:r>
            <a:r>
              <a:rPr lang="en-US" u="sng" dirty="0">
                <a:hlinkClick r:id="rId3" tooltip="https://opsupport.education.ky.gov/saarii/landing"/>
              </a:rPr>
              <a:t>SAAR Application</a:t>
            </a:r>
            <a:endParaRPr lang="en-US" dirty="0"/>
          </a:p>
          <a:p>
            <a:endParaRPr lang="en-US" dirty="0"/>
          </a:p>
        </p:txBody>
      </p:sp>
      <p:sp>
        <p:nvSpPr>
          <p:cNvPr id="5" name="Slide Number Placeholder 4">
            <a:extLst>
              <a:ext uri="{FF2B5EF4-FFF2-40B4-BE49-F238E27FC236}">
                <a16:creationId xmlns:a16="http://schemas.microsoft.com/office/drawing/2014/main" id="{3E24A7F2-08A7-4E36-A493-F9D761CF08E8}"/>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24</a:t>
            </a:fld>
            <a:endParaRPr lang="en-US"/>
          </a:p>
        </p:txBody>
      </p:sp>
      <p:sp>
        <p:nvSpPr>
          <p:cNvPr id="4" name="TextBox 3">
            <a:extLst>
              <a:ext uri="{FF2B5EF4-FFF2-40B4-BE49-F238E27FC236}">
                <a16:creationId xmlns:a16="http://schemas.microsoft.com/office/drawing/2014/main" id="{5993CB8D-93AF-AB38-D84F-3F15B028E050}"/>
              </a:ext>
            </a:extLst>
          </p:cNvPr>
          <p:cNvSpPr txBox="1"/>
          <p:nvPr/>
        </p:nvSpPr>
        <p:spPr>
          <a:xfrm>
            <a:off x="96982" y="6077247"/>
            <a:ext cx="7967950" cy="923330"/>
          </a:xfrm>
          <a:prstGeom prst="rect">
            <a:avLst/>
          </a:prstGeom>
          <a:noFill/>
        </p:spPr>
        <p:txBody>
          <a:bodyPr wrap="none" rtlCol="0">
            <a:spAutoFit/>
          </a:bodyPr>
          <a:lstStyle/>
          <a:p>
            <a:r>
              <a:rPr lang="en-US" dirty="0">
                <a:solidFill>
                  <a:schemeClr val="bg1"/>
                </a:solidFill>
              </a:rPr>
              <a:t>*</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 will select all calendars, unless you have a calendar covered by other districts </a:t>
            </a:r>
          </a:p>
          <a:p>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 a place holder calendar (such as a home school calendar) </a:t>
            </a:r>
          </a:p>
          <a:p>
            <a:endParaRPr lang="en-US" dirty="0">
              <a:solidFill>
                <a:schemeClr val="bg1"/>
              </a:solidFill>
            </a:endParaRPr>
          </a:p>
        </p:txBody>
      </p:sp>
      <p:pic>
        <p:nvPicPr>
          <p:cNvPr id="8" name="Picture 7">
            <a:extLst>
              <a:ext uri="{FF2B5EF4-FFF2-40B4-BE49-F238E27FC236}">
                <a16:creationId xmlns:a16="http://schemas.microsoft.com/office/drawing/2014/main" id="{7E2F2C98-C723-46D8-33CD-A286A4A8F5E6}"/>
              </a:ext>
            </a:extLst>
          </p:cNvPr>
          <p:cNvPicPr>
            <a:picLocks noChangeAspect="1"/>
          </p:cNvPicPr>
          <p:nvPr/>
        </p:nvPicPr>
        <p:blipFill>
          <a:blip r:embed="rId4"/>
          <a:stretch>
            <a:fillRect/>
          </a:stretch>
        </p:blipFill>
        <p:spPr>
          <a:xfrm>
            <a:off x="5650996" y="1122010"/>
            <a:ext cx="5840787" cy="4742537"/>
          </a:xfrm>
          <a:prstGeom prst="rect">
            <a:avLst/>
          </a:prstGeom>
        </p:spPr>
      </p:pic>
    </p:spTree>
    <p:extLst>
      <p:ext uri="{BB962C8B-B14F-4D97-AF65-F5344CB8AC3E}">
        <p14:creationId xmlns:p14="http://schemas.microsoft.com/office/powerpoint/2010/main" val="959330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C580-6AE1-46CD-B4E7-479F355B1F31}"/>
              </a:ext>
            </a:extLst>
          </p:cNvPr>
          <p:cNvSpPr>
            <a:spLocks noGrp="1"/>
          </p:cNvSpPr>
          <p:nvPr>
            <p:ph type="title"/>
          </p:nvPr>
        </p:nvSpPr>
        <p:spPr/>
        <p:txBody>
          <a:bodyPr/>
          <a:lstStyle/>
          <a:p>
            <a:r>
              <a:rPr lang="en-US" dirty="0"/>
              <a:t>Creating PDF version for verification </a:t>
            </a:r>
          </a:p>
        </p:txBody>
      </p:sp>
      <p:sp>
        <p:nvSpPr>
          <p:cNvPr id="3" name="Content Placeholder 2">
            <a:extLst>
              <a:ext uri="{FF2B5EF4-FFF2-40B4-BE49-F238E27FC236}">
                <a16:creationId xmlns:a16="http://schemas.microsoft.com/office/drawing/2014/main" id="{8BF6ABF3-F113-4BC6-8D47-2F3EBBB8A406}"/>
              </a:ext>
            </a:extLst>
          </p:cNvPr>
          <p:cNvSpPr>
            <a:spLocks noGrp="1"/>
          </p:cNvSpPr>
          <p:nvPr>
            <p:ph idx="1"/>
          </p:nvPr>
        </p:nvSpPr>
        <p:spPr/>
        <p:txBody>
          <a:bodyPr/>
          <a:lstStyle/>
          <a:p>
            <a:r>
              <a:rPr lang="en-US" dirty="0"/>
              <a:t>You should follow the same steps on the previous slide to generate the SAAR PDF immediately following the SAAR State Format report. </a:t>
            </a:r>
          </a:p>
          <a:p>
            <a:pPr marL="0" indent="0">
              <a:buNone/>
            </a:pPr>
            <a:endParaRPr lang="en-US" dirty="0"/>
          </a:p>
          <a:p>
            <a:r>
              <a:rPr lang="en-US" dirty="0"/>
              <a:t>If the SAAR PDF is completed later, the information on the two reports may not match</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2343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C580-6AE1-46CD-B4E7-479F355B1F31}"/>
              </a:ext>
            </a:extLst>
          </p:cNvPr>
          <p:cNvSpPr>
            <a:spLocks noGrp="1"/>
          </p:cNvSpPr>
          <p:nvPr>
            <p:ph type="title"/>
          </p:nvPr>
        </p:nvSpPr>
        <p:spPr>
          <a:xfrm>
            <a:off x="838200" y="265283"/>
            <a:ext cx="10515600" cy="1325563"/>
          </a:xfrm>
        </p:spPr>
        <p:txBody>
          <a:bodyPr/>
          <a:lstStyle/>
          <a:p>
            <a:r>
              <a:rPr lang="en-US" dirty="0"/>
              <a:t>SAAR Detail Report </a:t>
            </a:r>
          </a:p>
        </p:txBody>
      </p:sp>
      <p:sp>
        <p:nvSpPr>
          <p:cNvPr id="3" name="Content Placeholder 2">
            <a:extLst>
              <a:ext uri="{FF2B5EF4-FFF2-40B4-BE49-F238E27FC236}">
                <a16:creationId xmlns:a16="http://schemas.microsoft.com/office/drawing/2014/main" id="{8BF6ABF3-F113-4BC6-8D47-2F3EBBB8A406}"/>
              </a:ext>
            </a:extLst>
          </p:cNvPr>
          <p:cNvSpPr>
            <a:spLocks noGrp="1"/>
          </p:cNvSpPr>
          <p:nvPr>
            <p:ph idx="1"/>
          </p:nvPr>
        </p:nvSpPr>
        <p:spPr>
          <a:xfrm>
            <a:off x="838200" y="1590846"/>
            <a:ext cx="5414319" cy="4351338"/>
          </a:xfrm>
        </p:spPr>
        <p:txBody>
          <a:bodyPr/>
          <a:lstStyle/>
          <a:p>
            <a:r>
              <a:rPr lang="en-US" dirty="0"/>
              <a:t>Several SAAR reports have detail reports that provide additional information. </a:t>
            </a:r>
          </a:p>
          <a:p>
            <a:r>
              <a:rPr lang="en-US" dirty="0"/>
              <a:t>Detail reports can be run by selecting “detail” in the report type.</a:t>
            </a:r>
          </a:p>
          <a:p>
            <a:r>
              <a:rPr lang="en-US" dirty="0"/>
              <a:t>Detail reports can be run for R9, RH, RV, RS and RX. </a:t>
            </a:r>
          </a:p>
        </p:txBody>
      </p:sp>
      <p:pic>
        <p:nvPicPr>
          <p:cNvPr id="5" name="Picture 4">
            <a:extLst>
              <a:ext uri="{FF2B5EF4-FFF2-40B4-BE49-F238E27FC236}">
                <a16:creationId xmlns:a16="http://schemas.microsoft.com/office/drawing/2014/main" id="{12489854-94AA-C8DF-2474-EB1063DE17AA}"/>
              </a:ext>
            </a:extLst>
          </p:cNvPr>
          <p:cNvPicPr>
            <a:picLocks noChangeAspect="1"/>
          </p:cNvPicPr>
          <p:nvPr/>
        </p:nvPicPr>
        <p:blipFill>
          <a:blip r:embed="rId3"/>
          <a:stretch>
            <a:fillRect/>
          </a:stretch>
        </p:blipFill>
        <p:spPr>
          <a:xfrm>
            <a:off x="6252519" y="485431"/>
            <a:ext cx="5466637" cy="5211033"/>
          </a:xfrm>
          <a:prstGeom prst="rect">
            <a:avLst/>
          </a:prstGeom>
        </p:spPr>
      </p:pic>
    </p:spTree>
    <p:extLst>
      <p:ext uri="{BB962C8B-B14F-4D97-AF65-F5344CB8AC3E}">
        <p14:creationId xmlns:p14="http://schemas.microsoft.com/office/powerpoint/2010/main" val="421652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2ED89-B5AB-4751-9759-00E15DC1C7B6}"/>
              </a:ext>
            </a:extLst>
          </p:cNvPr>
          <p:cNvSpPr>
            <a:spLocks noGrp="1"/>
          </p:cNvSpPr>
          <p:nvPr>
            <p:ph type="title"/>
          </p:nvPr>
        </p:nvSpPr>
        <p:spPr/>
        <p:txBody>
          <a:bodyPr/>
          <a:lstStyle/>
          <a:p>
            <a:r>
              <a:rPr lang="en-US" dirty="0"/>
              <a:t>New SAAR Application</a:t>
            </a:r>
          </a:p>
        </p:txBody>
      </p:sp>
      <p:sp>
        <p:nvSpPr>
          <p:cNvPr id="3" name="Content Placeholder 2">
            <a:extLst>
              <a:ext uri="{FF2B5EF4-FFF2-40B4-BE49-F238E27FC236}">
                <a16:creationId xmlns:a16="http://schemas.microsoft.com/office/drawing/2014/main" id="{8E4FDFA9-6044-49AB-97AB-277EA54E0F8B}"/>
              </a:ext>
            </a:extLst>
          </p:cNvPr>
          <p:cNvSpPr>
            <a:spLocks noGrp="1"/>
          </p:cNvSpPr>
          <p:nvPr>
            <p:ph idx="1"/>
          </p:nvPr>
        </p:nvSpPr>
        <p:spPr>
          <a:xfrm>
            <a:off x="838200" y="1531711"/>
            <a:ext cx="10414000" cy="1069974"/>
          </a:xfrm>
        </p:spPr>
        <p:txBody>
          <a:bodyPr>
            <a:normAutofit/>
          </a:bodyPr>
          <a:lstStyle/>
          <a:p>
            <a:r>
              <a:rPr lang="en-US" sz="2000" dirty="0"/>
              <a:t>Access the new SAAR system by using the link found on the KDE Website</a:t>
            </a:r>
            <a:r>
              <a:rPr lang="en-US" sz="2200" dirty="0"/>
              <a:t>: </a:t>
            </a:r>
            <a:r>
              <a:rPr lang="en-US" sz="2200" u="sng" dirty="0">
                <a:hlinkClick r:id="rId3" tooltip="https://opsupport.education.ky.gov/saarii/landing"/>
              </a:rPr>
              <a:t>SAAR Application</a:t>
            </a:r>
            <a:endParaRPr lang="en-US" sz="2200" dirty="0"/>
          </a:p>
          <a:p>
            <a:r>
              <a:rPr lang="en-US" sz="2000" dirty="0"/>
              <a:t>Log in; this will be the same login credentials used to access your Microsoft Outlook</a:t>
            </a:r>
          </a:p>
          <a:p>
            <a:endParaRPr lang="en-US" dirty="0"/>
          </a:p>
        </p:txBody>
      </p:sp>
      <p:sp>
        <p:nvSpPr>
          <p:cNvPr id="5" name="Slide Number Placeholder 4">
            <a:extLst>
              <a:ext uri="{FF2B5EF4-FFF2-40B4-BE49-F238E27FC236}">
                <a16:creationId xmlns:a16="http://schemas.microsoft.com/office/drawing/2014/main" id="{D4A967A6-D960-491B-956D-ACC1E1942883}"/>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27</a:t>
            </a:fld>
            <a:endParaRPr lang="en-US"/>
          </a:p>
        </p:txBody>
      </p:sp>
      <p:pic>
        <p:nvPicPr>
          <p:cNvPr id="8" name="Picture 7">
            <a:extLst>
              <a:ext uri="{FF2B5EF4-FFF2-40B4-BE49-F238E27FC236}">
                <a16:creationId xmlns:a16="http://schemas.microsoft.com/office/drawing/2014/main" id="{7FC5B45C-8BD0-4ACD-B3BD-F3424985F1F6}"/>
              </a:ext>
            </a:extLst>
          </p:cNvPr>
          <p:cNvPicPr>
            <a:picLocks noChangeAspect="1"/>
          </p:cNvPicPr>
          <p:nvPr/>
        </p:nvPicPr>
        <p:blipFill>
          <a:blip r:embed="rId4"/>
          <a:stretch>
            <a:fillRect/>
          </a:stretch>
        </p:blipFill>
        <p:spPr>
          <a:xfrm>
            <a:off x="1735404" y="2303932"/>
            <a:ext cx="8171089" cy="3904768"/>
          </a:xfrm>
          <a:prstGeom prst="rect">
            <a:avLst/>
          </a:prstGeom>
        </p:spPr>
      </p:pic>
    </p:spTree>
    <p:extLst>
      <p:ext uri="{BB962C8B-B14F-4D97-AF65-F5344CB8AC3E}">
        <p14:creationId xmlns:p14="http://schemas.microsoft.com/office/powerpoint/2010/main" val="202931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D7B5-0F92-46BD-80B5-382E4C694608}"/>
              </a:ext>
            </a:extLst>
          </p:cNvPr>
          <p:cNvSpPr>
            <a:spLocks noGrp="1"/>
          </p:cNvSpPr>
          <p:nvPr>
            <p:ph type="title"/>
          </p:nvPr>
        </p:nvSpPr>
        <p:spPr/>
        <p:txBody>
          <a:bodyPr/>
          <a:lstStyle/>
          <a:p>
            <a:r>
              <a:rPr lang="en-US" dirty="0"/>
              <a:t>Submission Details Tabs</a:t>
            </a:r>
          </a:p>
        </p:txBody>
      </p:sp>
      <p:pic>
        <p:nvPicPr>
          <p:cNvPr id="6" name="Picture 5">
            <a:extLst>
              <a:ext uri="{FF2B5EF4-FFF2-40B4-BE49-F238E27FC236}">
                <a16:creationId xmlns:a16="http://schemas.microsoft.com/office/drawing/2014/main" id="{F295A723-982B-4A38-86BC-AD410DC7109B}"/>
              </a:ext>
            </a:extLst>
          </p:cNvPr>
          <p:cNvPicPr>
            <a:picLocks noChangeAspect="1"/>
          </p:cNvPicPr>
          <p:nvPr/>
        </p:nvPicPr>
        <p:blipFill>
          <a:blip r:embed="rId3"/>
          <a:stretch>
            <a:fillRect/>
          </a:stretch>
        </p:blipFill>
        <p:spPr>
          <a:xfrm>
            <a:off x="272143" y="2239873"/>
            <a:ext cx="11647714" cy="2378254"/>
          </a:xfrm>
          <a:prstGeom prst="rect">
            <a:avLst/>
          </a:prstGeom>
        </p:spPr>
      </p:pic>
    </p:spTree>
    <p:extLst>
      <p:ext uri="{BB962C8B-B14F-4D97-AF65-F5344CB8AC3E}">
        <p14:creationId xmlns:p14="http://schemas.microsoft.com/office/powerpoint/2010/main" val="3985783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383D-4AA8-40C5-A5F3-A626D095330C}"/>
              </a:ext>
            </a:extLst>
          </p:cNvPr>
          <p:cNvSpPr>
            <a:spLocks noGrp="1"/>
          </p:cNvSpPr>
          <p:nvPr>
            <p:ph type="title"/>
          </p:nvPr>
        </p:nvSpPr>
        <p:spPr/>
        <p:txBody>
          <a:bodyPr/>
          <a:lstStyle/>
          <a:p>
            <a:r>
              <a:rPr lang="en-US" dirty="0"/>
              <a:t>Details</a:t>
            </a:r>
          </a:p>
        </p:txBody>
      </p:sp>
      <p:pic>
        <p:nvPicPr>
          <p:cNvPr id="5" name="Content Placeholder 4">
            <a:extLst>
              <a:ext uri="{FF2B5EF4-FFF2-40B4-BE49-F238E27FC236}">
                <a16:creationId xmlns:a16="http://schemas.microsoft.com/office/drawing/2014/main" id="{8F1ED6F7-3721-422C-90E9-A7813009EF66}"/>
              </a:ext>
            </a:extLst>
          </p:cNvPr>
          <p:cNvPicPr>
            <a:picLocks noGrp="1" noChangeAspect="1"/>
          </p:cNvPicPr>
          <p:nvPr>
            <p:ph idx="1"/>
          </p:nvPr>
        </p:nvPicPr>
        <p:blipFill>
          <a:blip r:embed="rId3"/>
          <a:stretch>
            <a:fillRect/>
          </a:stretch>
        </p:blipFill>
        <p:spPr>
          <a:xfrm>
            <a:off x="424541" y="1851977"/>
            <a:ext cx="11027229" cy="3307503"/>
          </a:xfrm>
          <a:prstGeom prst="rect">
            <a:avLst/>
          </a:prstGeom>
        </p:spPr>
      </p:pic>
    </p:spTree>
    <p:extLst>
      <p:ext uri="{BB962C8B-B14F-4D97-AF65-F5344CB8AC3E}">
        <p14:creationId xmlns:p14="http://schemas.microsoft.com/office/powerpoint/2010/main" val="363712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ACD8-018E-4B6E-8D78-779F46DB9BCF}"/>
              </a:ext>
            </a:extLst>
          </p:cNvPr>
          <p:cNvSpPr>
            <a:spLocks noGrp="1"/>
          </p:cNvSpPr>
          <p:nvPr>
            <p:ph type="title"/>
          </p:nvPr>
        </p:nvSpPr>
        <p:spPr/>
        <p:txBody>
          <a:bodyPr/>
          <a:lstStyle/>
          <a:p>
            <a:r>
              <a:rPr lang="en-US" dirty="0"/>
              <a:t>SAAR Application Dashboard</a:t>
            </a:r>
          </a:p>
        </p:txBody>
      </p:sp>
      <p:sp>
        <p:nvSpPr>
          <p:cNvPr id="3" name="Content Placeholder 2">
            <a:extLst>
              <a:ext uri="{FF2B5EF4-FFF2-40B4-BE49-F238E27FC236}">
                <a16:creationId xmlns:a16="http://schemas.microsoft.com/office/drawing/2014/main" id="{D851722B-56E6-4868-9AF9-C6594F1BF0CA}"/>
              </a:ext>
            </a:extLst>
          </p:cNvPr>
          <p:cNvSpPr>
            <a:spLocks noGrp="1"/>
          </p:cNvSpPr>
          <p:nvPr>
            <p:ph idx="1"/>
          </p:nvPr>
        </p:nvSpPr>
        <p:spPr>
          <a:xfrm>
            <a:off x="838200" y="1578429"/>
            <a:ext cx="10515600" cy="4598534"/>
          </a:xfrm>
        </p:spPr>
        <p:txBody>
          <a:bodyPr>
            <a:normAutofit/>
          </a:bodyPr>
          <a:lstStyle/>
          <a:p>
            <a:r>
              <a:rPr lang="en-US" dirty="0"/>
              <a:t>Home –Reports (SAAR/GF/</a:t>
            </a:r>
            <a:r>
              <a:rPr lang="en-US" dirty="0" err="1"/>
              <a:t>JanGF</a:t>
            </a:r>
            <a:r>
              <a:rPr lang="en-US" dirty="0"/>
              <a:t>)</a:t>
            </a:r>
          </a:p>
          <a:p>
            <a:r>
              <a:rPr lang="en-US" dirty="0"/>
              <a:t>District Information</a:t>
            </a:r>
          </a:p>
          <a:p>
            <a:r>
              <a:rPr lang="en-US" dirty="0"/>
              <a:t>Report Manager (SAAR/GF/</a:t>
            </a:r>
            <a:r>
              <a:rPr lang="en-US" dirty="0" err="1"/>
              <a:t>JanGF</a:t>
            </a:r>
            <a:r>
              <a:rPr lang="en-US" dirty="0"/>
              <a:t>)</a:t>
            </a:r>
          </a:p>
          <a:p>
            <a:r>
              <a:rPr lang="en-US" dirty="0"/>
              <a:t>Request New User</a:t>
            </a:r>
          </a:p>
          <a:p>
            <a:endParaRPr lang="en-US" dirty="0"/>
          </a:p>
        </p:txBody>
      </p:sp>
    </p:spTree>
    <p:extLst>
      <p:ext uri="{BB962C8B-B14F-4D97-AF65-F5344CB8AC3E}">
        <p14:creationId xmlns:p14="http://schemas.microsoft.com/office/powerpoint/2010/main" val="1029086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AAE2-B185-4E96-9E70-3D79974F9FBE}"/>
              </a:ext>
            </a:extLst>
          </p:cNvPr>
          <p:cNvSpPr>
            <a:spLocks noGrp="1"/>
          </p:cNvSpPr>
          <p:nvPr>
            <p:ph type="title"/>
          </p:nvPr>
        </p:nvSpPr>
        <p:spPr/>
        <p:txBody>
          <a:bodyPr/>
          <a:lstStyle/>
          <a:p>
            <a:r>
              <a:rPr lang="en-US" dirty="0"/>
              <a:t>Reports</a:t>
            </a:r>
          </a:p>
        </p:txBody>
      </p:sp>
      <p:pic>
        <p:nvPicPr>
          <p:cNvPr id="5" name="Content Placeholder 4">
            <a:extLst>
              <a:ext uri="{FF2B5EF4-FFF2-40B4-BE49-F238E27FC236}">
                <a16:creationId xmlns:a16="http://schemas.microsoft.com/office/drawing/2014/main" id="{822E5744-DC6E-4B02-8612-80159ED488C3}"/>
              </a:ext>
            </a:extLst>
          </p:cNvPr>
          <p:cNvPicPr>
            <a:picLocks noGrp="1" noChangeAspect="1"/>
          </p:cNvPicPr>
          <p:nvPr>
            <p:ph idx="1"/>
          </p:nvPr>
        </p:nvPicPr>
        <p:blipFill>
          <a:blip r:embed="rId3"/>
          <a:stretch>
            <a:fillRect/>
          </a:stretch>
        </p:blipFill>
        <p:spPr>
          <a:xfrm>
            <a:off x="563148" y="2127676"/>
            <a:ext cx="10932165" cy="2492375"/>
          </a:xfrm>
          <a:prstGeom prst="rect">
            <a:avLst/>
          </a:prstGeom>
        </p:spPr>
      </p:pic>
    </p:spTree>
    <p:extLst>
      <p:ext uri="{BB962C8B-B14F-4D97-AF65-F5344CB8AC3E}">
        <p14:creationId xmlns:p14="http://schemas.microsoft.com/office/powerpoint/2010/main" val="2671703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A14C-C1E6-4B4D-8FCA-BBB48DFC915C}"/>
              </a:ext>
            </a:extLst>
          </p:cNvPr>
          <p:cNvSpPr>
            <a:spLocks noGrp="1"/>
          </p:cNvSpPr>
          <p:nvPr>
            <p:ph type="title"/>
          </p:nvPr>
        </p:nvSpPr>
        <p:spPr/>
        <p:txBody>
          <a:bodyPr/>
          <a:lstStyle/>
          <a:p>
            <a:r>
              <a:rPr lang="en-US" dirty="0"/>
              <a:t>Messages</a:t>
            </a:r>
          </a:p>
        </p:txBody>
      </p:sp>
      <p:pic>
        <p:nvPicPr>
          <p:cNvPr id="5" name="Content Placeholder 4">
            <a:extLst>
              <a:ext uri="{FF2B5EF4-FFF2-40B4-BE49-F238E27FC236}">
                <a16:creationId xmlns:a16="http://schemas.microsoft.com/office/drawing/2014/main" id="{B9F136EE-3752-413D-B1E3-EC7AB8350739}"/>
              </a:ext>
            </a:extLst>
          </p:cNvPr>
          <p:cNvPicPr>
            <a:picLocks noGrp="1" noChangeAspect="1"/>
          </p:cNvPicPr>
          <p:nvPr>
            <p:ph idx="1"/>
          </p:nvPr>
        </p:nvPicPr>
        <p:blipFill>
          <a:blip r:embed="rId3"/>
          <a:stretch>
            <a:fillRect/>
          </a:stretch>
        </p:blipFill>
        <p:spPr>
          <a:xfrm>
            <a:off x="563149" y="2027130"/>
            <a:ext cx="10515600" cy="2803740"/>
          </a:xfrm>
          <a:prstGeom prst="rect">
            <a:avLst/>
          </a:prstGeom>
        </p:spPr>
      </p:pic>
    </p:spTree>
    <p:extLst>
      <p:ext uri="{BB962C8B-B14F-4D97-AF65-F5344CB8AC3E}">
        <p14:creationId xmlns:p14="http://schemas.microsoft.com/office/powerpoint/2010/main" val="919033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334E-FC8D-4137-8CA1-6E8564DC663A}"/>
              </a:ext>
            </a:extLst>
          </p:cNvPr>
          <p:cNvSpPr>
            <a:spLocks noGrp="1"/>
          </p:cNvSpPr>
          <p:nvPr>
            <p:ph type="title"/>
          </p:nvPr>
        </p:nvSpPr>
        <p:spPr/>
        <p:txBody>
          <a:bodyPr/>
          <a:lstStyle/>
          <a:p>
            <a:r>
              <a:rPr lang="en-US" dirty="0"/>
              <a:t>Status Tracking</a:t>
            </a:r>
          </a:p>
        </p:txBody>
      </p:sp>
      <p:pic>
        <p:nvPicPr>
          <p:cNvPr id="5" name="Content Placeholder 4">
            <a:extLst>
              <a:ext uri="{FF2B5EF4-FFF2-40B4-BE49-F238E27FC236}">
                <a16:creationId xmlns:a16="http://schemas.microsoft.com/office/drawing/2014/main" id="{8F639E16-A7FA-4814-9343-44E02C09AFE2}"/>
              </a:ext>
            </a:extLst>
          </p:cNvPr>
          <p:cNvPicPr>
            <a:picLocks noGrp="1" noChangeAspect="1"/>
          </p:cNvPicPr>
          <p:nvPr>
            <p:ph idx="1"/>
          </p:nvPr>
        </p:nvPicPr>
        <p:blipFill>
          <a:blip r:embed="rId3"/>
          <a:stretch>
            <a:fillRect/>
          </a:stretch>
        </p:blipFill>
        <p:spPr>
          <a:xfrm>
            <a:off x="304799" y="1690688"/>
            <a:ext cx="10940143" cy="3119160"/>
          </a:xfrm>
          <a:prstGeom prst="rect">
            <a:avLst/>
          </a:prstGeom>
        </p:spPr>
      </p:pic>
    </p:spTree>
    <p:extLst>
      <p:ext uri="{BB962C8B-B14F-4D97-AF65-F5344CB8AC3E}">
        <p14:creationId xmlns:p14="http://schemas.microsoft.com/office/powerpoint/2010/main" val="3396253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FEA3-0253-4372-9679-5EB9FC1D7391}"/>
              </a:ext>
            </a:extLst>
          </p:cNvPr>
          <p:cNvSpPr>
            <a:spLocks noGrp="1"/>
          </p:cNvSpPr>
          <p:nvPr>
            <p:ph type="title"/>
          </p:nvPr>
        </p:nvSpPr>
        <p:spPr/>
        <p:txBody>
          <a:bodyPr/>
          <a:lstStyle/>
          <a:p>
            <a:r>
              <a:rPr lang="en-US" dirty="0"/>
              <a:t>Things to Remember Submitting File</a:t>
            </a:r>
          </a:p>
        </p:txBody>
      </p:sp>
      <p:sp>
        <p:nvSpPr>
          <p:cNvPr id="3" name="Content Placeholder 2">
            <a:extLst>
              <a:ext uri="{FF2B5EF4-FFF2-40B4-BE49-F238E27FC236}">
                <a16:creationId xmlns:a16="http://schemas.microsoft.com/office/drawing/2014/main" id="{94E0C3EA-3967-4C5F-AC2C-B0C986B1C53E}"/>
              </a:ext>
            </a:extLst>
          </p:cNvPr>
          <p:cNvSpPr>
            <a:spLocks noGrp="1"/>
          </p:cNvSpPr>
          <p:nvPr>
            <p:ph idx="1"/>
          </p:nvPr>
        </p:nvSpPr>
        <p:spPr>
          <a:xfrm>
            <a:off x="838200" y="1453486"/>
            <a:ext cx="10515600" cy="2174875"/>
          </a:xfrm>
        </p:spPr>
        <p:txBody>
          <a:bodyPr/>
          <a:lstStyle/>
          <a:p>
            <a:pPr lvl="0"/>
            <a:r>
              <a:rPr lang="en-US" dirty="0"/>
              <a:t>Your GF, Jan GF, and SAAR files will now be uploaded through this SAAR system instead of the KDE page you have used in years past</a:t>
            </a:r>
          </a:p>
          <a:p>
            <a:r>
              <a:rPr lang="en-US" dirty="0"/>
              <a:t>You will still format the file name the same as in years past; the file name should be saved as CYCLENAMEXXX.YY (XXX = District Number, YY= School Year) </a:t>
            </a:r>
          </a:p>
        </p:txBody>
      </p:sp>
      <p:sp>
        <p:nvSpPr>
          <p:cNvPr id="5" name="Slide Number Placeholder 4">
            <a:extLst>
              <a:ext uri="{FF2B5EF4-FFF2-40B4-BE49-F238E27FC236}">
                <a16:creationId xmlns:a16="http://schemas.microsoft.com/office/drawing/2014/main" id="{E62D0C28-3A29-4888-A1B6-3BAA404F4FE7}"/>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33</a:t>
            </a:fld>
            <a:endParaRPr lang="en-US"/>
          </a:p>
        </p:txBody>
      </p:sp>
      <p:pic>
        <p:nvPicPr>
          <p:cNvPr id="6" name="Picture 5">
            <a:extLst>
              <a:ext uri="{FF2B5EF4-FFF2-40B4-BE49-F238E27FC236}">
                <a16:creationId xmlns:a16="http://schemas.microsoft.com/office/drawing/2014/main" id="{0A716BE0-6069-4B19-AFF5-9D22D01779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8529" y="3561815"/>
            <a:ext cx="9823133" cy="23098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5179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77E5-3DB5-4F90-B714-FC5D94CD1AAD}"/>
              </a:ext>
            </a:extLst>
          </p:cNvPr>
          <p:cNvSpPr>
            <a:spLocks noGrp="1"/>
          </p:cNvSpPr>
          <p:nvPr>
            <p:ph type="title"/>
          </p:nvPr>
        </p:nvSpPr>
        <p:spPr/>
        <p:txBody>
          <a:bodyPr/>
          <a:lstStyle/>
          <a:p>
            <a:r>
              <a:rPr lang="en-US" dirty="0"/>
              <a:t>Submitting File with no issues</a:t>
            </a:r>
          </a:p>
        </p:txBody>
      </p:sp>
      <p:sp>
        <p:nvSpPr>
          <p:cNvPr id="3" name="Content Placeholder 2">
            <a:extLst>
              <a:ext uri="{FF2B5EF4-FFF2-40B4-BE49-F238E27FC236}">
                <a16:creationId xmlns:a16="http://schemas.microsoft.com/office/drawing/2014/main" id="{D22A3AC9-E8CB-4D03-99F9-8AB1E6390968}"/>
              </a:ext>
            </a:extLst>
          </p:cNvPr>
          <p:cNvSpPr>
            <a:spLocks noGrp="1"/>
          </p:cNvSpPr>
          <p:nvPr>
            <p:ph idx="1"/>
          </p:nvPr>
        </p:nvSpPr>
        <p:spPr>
          <a:xfrm>
            <a:off x="912628" y="1506649"/>
            <a:ext cx="10515600" cy="1743075"/>
          </a:xfrm>
        </p:spPr>
        <p:txBody>
          <a:bodyPr>
            <a:normAutofit/>
          </a:bodyPr>
          <a:lstStyle/>
          <a:p>
            <a:r>
              <a:rPr lang="en-US" dirty="0"/>
              <a:t>If the file presents NO errors or warnings, it will submit without any additional steps, and the district user will see the screenshot below. </a:t>
            </a:r>
          </a:p>
        </p:txBody>
      </p:sp>
      <p:sp>
        <p:nvSpPr>
          <p:cNvPr id="4" name="Footer Placeholder 3">
            <a:extLst>
              <a:ext uri="{FF2B5EF4-FFF2-40B4-BE49-F238E27FC236}">
                <a16:creationId xmlns:a16="http://schemas.microsoft.com/office/drawing/2014/main" id="{11584504-5C17-44E6-A756-C3F28562E0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90B744-4CF0-496E-9E1E-704B3BCDB2A0}"/>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34</a:t>
            </a:fld>
            <a:endParaRPr lang="en-US"/>
          </a:p>
        </p:txBody>
      </p:sp>
      <p:pic>
        <p:nvPicPr>
          <p:cNvPr id="6" name="Picture 5">
            <a:extLst>
              <a:ext uri="{FF2B5EF4-FFF2-40B4-BE49-F238E27FC236}">
                <a16:creationId xmlns:a16="http://schemas.microsoft.com/office/drawing/2014/main" id="{8279EEFB-A627-429F-B71C-73FAC126F4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2450" y="2832212"/>
            <a:ext cx="8547100" cy="2613025"/>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12735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40F8-D851-4869-A3AB-2A8E46E91F44}"/>
              </a:ext>
            </a:extLst>
          </p:cNvPr>
          <p:cNvSpPr>
            <a:spLocks noGrp="1"/>
          </p:cNvSpPr>
          <p:nvPr>
            <p:ph type="title"/>
          </p:nvPr>
        </p:nvSpPr>
        <p:spPr/>
        <p:txBody>
          <a:bodyPr/>
          <a:lstStyle/>
          <a:p>
            <a:r>
              <a:rPr lang="en-US" dirty="0"/>
              <a:t>Submitting File with errors/warnings</a:t>
            </a:r>
          </a:p>
        </p:txBody>
      </p:sp>
      <p:pic>
        <p:nvPicPr>
          <p:cNvPr id="6" name="Content Placeholder 5">
            <a:extLst>
              <a:ext uri="{FF2B5EF4-FFF2-40B4-BE49-F238E27FC236}">
                <a16:creationId xmlns:a16="http://schemas.microsoft.com/office/drawing/2014/main" id="{02DE0C86-3551-40AF-9578-426C1C59850C}"/>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521512"/>
            <a:ext cx="10515600" cy="2368764"/>
          </a:xfrm>
          <a:prstGeom prst="rect">
            <a:avLst/>
          </a:prstGeom>
        </p:spPr>
      </p:pic>
      <p:sp>
        <p:nvSpPr>
          <p:cNvPr id="5" name="Slide Number Placeholder 4">
            <a:extLst>
              <a:ext uri="{FF2B5EF4-FFF2-40B4-BE49-F238E27FC236}">
                <a16:creationId xmlns:a16="http://schemas.microsoft.com/office/drawing/2014/main" id="{A77697B3-D893-4136-BB8A-523A2640270C}"/>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35</a:t>
            </a:fld>
            <a:endParaRPr lang="en-US"/>
          </a:p>
        </p:txBody>
      </p:sp>
      <p:sp>
        <p:nvSpPr>
          <p:cNvPr id="7" name="Rectangle 6">
            <a:extLst>
              <a:ext uri="{FF2B5EF4-FFF2-40B4-BE49-F238E27FC236}">
                <a16:creationId xmlns:a16="http://schemas.microsoft.com/office/drawing/2014/main" id="{2CD2EFCD-F809-4E3B-8104-CED165C08136}"/>
              </a:ext>
            </a:extLst>
          </p:cNvPr>
          <p:cNvSpPr/>
          <p:nvPr/>
        </p:nvSpPr>
        <p:spPr>
          <a:xfrm>
            <a:off x="838200" y="3582162"/>
            <a:ext cx="10680700" cy="1754326"/>
          </a:xfrm>
          <a:prstGeom prst="rect">
            <a:avLst/>
          </a:prstGeom>
        </p:spPr>
        <p:txBody>
          <a:bodyPr wrap="square">
            <a:spAutoFit/>
          </a:bodyPr>
          <a:lstStyle/>
          <a:p>
            <a:r>
              <a:rPr lang="en-US" b="1" dirty="0"/>
              <a:t>Note</a:t>
            </a:r>
            <a:r>
              <a:rPr lang="en-US" dirty="0"/>
              <a:t> - The SAAR application will show what are the errors or warnings as seen above. </a:t>
            </a:r>
          </a:p>
          <a:p>
            <a:pPr lvl="0"/>
            <a:r>
              <a:rPr lang="en-US" b="1" dirty="0"/>
              <a:t>Withdraw submission</a:t>
            </a:r>
            <a:r>
              <a:rPr lang="en-US" dirty="0"/>
              <a:t> – this button will allow the KDE user to withdraw the submission to make any adjustments. </a:t>
            </a:r>
          </a:p>
          <a:p>
            <a:r>
              <a:rPr lang="en-US" b="1" dirty="0"/>
              <a:t>Note </a:t>
            </a:r>
            <a:r>
              <a:rPr lang="en-US" dirty="0"/>
              <a:t>– the Withdraw submission button will ONLY be available for files presenting any errors or warnings. Some files present hard stops, which means the district users will need to generate the file from Infinite Campus to correct the errors and resubmit the file in the SAAR application. </a:t>
            </a:r>
          </a:p>
        </p:txBody>
      </p:sp>
    </p:spTree>
    <p:extLst>
      <p:ext uri="{BB962C8B-B14F-4D97-AF65-F5344CB8AC3E}">
        <p14:creationId xmlns:p14="http://schemas.microsoft.com/office/powerpoint/2010/main" val="3284835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9373-0563-4BEA-B644-1DB9D7610368}"/>
              </a:ext>
            </a:extLst>
          </p:cNvPr>
          <p:cNvSpPr>
            <a:spLocks noGrp="1"/>
          </p:cNvSpPr>
          <p:nvPr>
            <p:ph type="title"/>
          </p:nvPr>
        </p:nvSpPr>
        <p:spPr/>
        <p:txBody>
          <a:bodyPr/>
          <a:lstStyle/>
          <a:p>
            <a:r>
              <a:rPr lang="en-US" dirty="0"/>
              <a:t>Resolving warnings</a:t>
            </a:r>
          </a:p>
        </p:txBody>
      </p:sp>
      <p:sp>
        <p:nvSpPr>
          <p:cNvPr id="3" name="Content Placeholder 2">
            <a:extLst>
              <a:ext uri="{FF2B5EF4-FFF2-40B4-BE49-F238E27FC236}">
                <a16:creationId xmlns:a16="http://schemas.microsoft.com/office/drawing/2014/main" id="{099C0866-7301-4EE3-9526-8C8788217AD5}"/>
              </a:ext>
            </a:extLst>
          </p:cNvPr>
          <p:cNvSpPr>
            <a:spLocks noGrp="1"/>
          </p:cNvSpPr>
          <p:nvPr>
            <p:ph idx="1"/>
          </p:nvPr>
        </p:nvSpPr>
        <p:spPr>
          <a:xfrm>
            <a:off x="838200" y="1573573"/>
            <a:ext cx="10515600" cy="1092387"/>
          </a:xfrm>
        </p:spPr>
        <p:txBody>
          <a:bodyPr/>
          <a:lstStyle/>
          <a:p>
            <a:r>
              <a:rPr lang="en-US" dirty="0"/>
              <a:t>When a file is uploaded with warnings, school districts will need to explain what is causing the warning by selecting ‘Resolve’</a:t>
            </a:r>
          </a:p>
        </p:txBody>
      </p:sp>
      <p:sp>
        <p:nvSpPr>
          <p:cNvPr id="5" name="Slide Number Placeholder 4">
            <a:extLst>
              <a:ext uri="{FF2B5EF4-FFF2-40B4-BE49-F238E27FC236}">
                <a16:creationId xmlns:a16="http://schemas.microsoft.com/office/drawing/2014/main" id="{9F46CF48-12B6-4CE7-AB75-E373D792281D}"/>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36</a:t>
            </a:fld>
            <a:endParaRPr lang="en-US"/>
          </a:p>
        </p:txBody>
      </p:sp>
      <p:pic>
        <p:nvPicPr>
          <p:cNvPr id="7" name="Picture 6">
            <a:extLst>
              <a:ext uri="{FF2B5EF4-FFF2-40B4-BE49-F238E27FC236}">
                <a16:creationId xmlns:a16="http://schemas.microsoft.com/office/drawing/2014/main" id="{C404FCBB-72FB-4A22-B5CC-37B3B134BA2E}"/>
              </a:ext>
            </a:extLst>
          </p:cNvPr>
          <p:cNvPicPr>
            <a:picLocks noChangeAspect="1"/>
          </p:cNvPicPr>
          <p:nvPr/>
        </p:nvPicPr>
        <p:blipFill>
          <a:blip r:embed="rId3"/>
          <a:stretch>
            <a:fillRect/>
          </a:stretch>
        </p:blipFill>
        <p:spPr>
          <a:xfrm>
            <a:off x="981075" y="2803071"/>
            <a:ext cx="9467850" cy="3124200"/>
          </a:xfrm>
          <a:prstGeom prst="rect">
            <a:avLst/>
          </a:prstGeom>
        </p:spPr>
      </p:pic>
    </p:spTree>
    <p:extLst>
      <p:ext uri="{BB962C8B-B14F-4D97-AF65-F5344CB8AC3E}">
        <p14:creationId xmlns:p14="http://schemas.microsoft.com/office/powerpoint/2010/main" val="755768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C5C3-72F6-4448-BA6C-D5F8C0EB6D90}"/>
              </a:ext>
            </a:extLst>
          </p:cNvPr>
          <p:cNvSpPr>
            <a:spLocks noGrp="1"/>
          </p:cNvSpPr>
          <p:nvPr>
            <p:ph type="title"/>
          </p:nvPr>
        </p:nvSpPr>
        <p:spPr/>
        <p:txBody>
          <a:bodyPr/>
          <a:lstStyle/>
          <a:p>
            <a:r>
              <a:rPr lang="en-US" dirty="0"/>
              <a:t>Resolve to submit</a:t>
            </a:r>
          </a:p>
        </p:txBody>
      </p:sp>
      <p:sp>
        <p:nvSpPr>
          <p:cNvPr id="3" name="Content Placeholder 2">
            <a:extLst>
              <a:ext uri="{FF2B5EF4-FFF2-40B4-BE49-F238E27FC236}">
                <a16:creationId xmlns:a16="http://schemas.microsoft.com/office/drawing/2014/main" id="{F402D8EA-E05B-4582-97DF-B63E7A9901E7}"/>
              </a:ext>
            </a:extLst>
          </p:cNvPr>
          <p:cNvSpPr>
            <a:spLocks noGrp="1"/>
          </p:cNvSpPr>
          <p:nvPr>
            <p:ph idx="1"/>
          </p:nvPr>
        </p:nvSpPr>
        <p:spPr>
          <a:xfrm>
            <a:off x="838200" y="1368425"/>
            <a:ext cx="10712824" cy="4351338"/>
          </a:xfrm>
        </p:spPr>
        <p:txBody>
          <a:bodyPr/>
          <a:lstStyle/>
          <a:p>
            <a:r>
              <a:rPr lang="en-US" dirty="0"/>
              <a:t>type the explanation for the error or warning (as shown below), then click Ok. After all the issues are resolved, the Submit button becomes active, and the District User can proceed with the file submission process by clicking on the "Submit" button.</a:t>
            </a:r>
          </a:p>
        </p:txBody>
      </p:sp>
      <p:sp>
        <p:nvSpPr>
          <p:cNvPr id="5" name="Slide Number Placeholder 4">
            <a:extLst>
              <a:ext uri="{FF2B5EF4-FFF2-40B4-BE49-F238E27FC236}">
                <a16:creationId xmlns:a16="http://schemas.microsoft.com/office/drawing/2014/main" id="{C1F5A1A5-E187-4A23-BD8C-D7F7A55A6E3B}"/>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37</a:t>
            </a:fld>
            <a:endParaRPr lang="en-US"/>
          </a:p>
        </p:txBody>
      </p:sp>
      <p:grpSp>
        <p:nvGrpSpPr>
          <p:cNvPr id="6" name="Group 5">
            <a:extLst>
              <a:ext uri="{FF2B5EF4-FFF2-40B4-BE49-F238E27FC236}">
                <a16:creationId xmlns:a16="http://schemas.microsoft.com/office/drawing/2014/main" id="{B24B11B2-7B19-4510-8B4D-618CDFED1CA7}"/>
              </a:ext>
            </a:extLst>
          </p:cNvPr>
          <p:cNvGrpSpPr/>
          <p:nvPr/>
        </p:nvGrpSpPr>
        <p:grpSpPr>
          <a:xfrm>
            <a:off x="994975" y="3125415"/>
            <a:ext cx="10399274" cy="2758469"/>
            <a:chOff x="0" y="0"/>
            <a:chExt cx="6984365" cy="1563370"/>
          </a:xfrm>
        </p:grpSpPr>
        <p:pic>
          <p:nvPicPr>
            <p:cNvPr id="7" name="Picture 6">
              <a:extLst>
                <a:ext uri="{FF2B5EF4-FFF2-40B4-BE49-F238E27FC236}">
                  <a16:creationId xmlns:a16="http://schemas.microsoft.com/office/drawing/2014/main" id="{95DB5DA8-C168-4C8F-AA1D-C712F9C729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257"/>
            <a:stretch/>
          </p:blipFill>
          <p:spPr bwMode="auto">
            <a:xfrm>
              <a:off x="1645920" y="0"/>
              <a:ext cx="5338445" cy="1563370"/>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B88791A7-6068-4B55-BC1A-3361CC927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499870" cy="156337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490188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094B-7B79-4616-899A-43A335D2C39A}"/>
              </a:ext>
            </a:extLst>
          </p:cNvPr>
          <p:cNvSpPr>
            <a:spLocks noGrp="1"/>
          </p:cNvSpPr>
          <p:nvPr>
            <p:ph type="title"/>
          </p:nvPr>
        </p:nvSpPr>
        <p:spPr/>
        <p:txBody>
          <a:bodyPr/>
          <a:lstStyle/>
          <a:p>
            <a:r>
              <a:rPr lang="en-US" dirty="0"/>
              <a:t>Submission Process</a:t>
            </a:r>
          </a:p>
        </p:txBody>
      </p:sp>
      <p:sp>
        <p:nvSpPr>
          <p:cNvPr id="12" name="Content Placeholder 11">
            <a:extLst>
              <a:ext uri="{FF2B5EF4-FFF2-40B4-BE49-F238E27FC236}">
                <a16:creationId xmlns:a16="http://schemas.microsoft.com/office/drawing/2014/main" id="{4B04521C-2014-438A-A56F-E2F03FF50C0C}"/>
              </a:ext>
            </a:extLst>
          </p:cNvPr>
          <p:cNvSpPr>
            <a:spLocks noGrp="1"/>
          </p:cNvSpPr>
          <p:nvPr>
            <p:ph idx="1"/>
          </p:nvPr>
        </p:nvSpPr>
        <p:spPr>
          <a:xfrm>
            <a:off x="838200" y="1262099"/>
            <a:ext cx="10515600" cy="2302622"/>
          </a:xfrm>
        </p:spPr>
        <p:txBody>
          <a:bodyPr>
            <a:normAutofit fontScale="92500" lnSpcReduction="10000"/>
          </a:bodyPr>
          <a:lstStyle/>
          <a:p>
            <a:pPr lvl="0"/>
            <a:r>
              <a:rPr lang="en-US" dirty="0"/>
              <a:t>After the district submits the file, KDE reviews the submission and will "Approve" or "Deny" the file based on its validity. </a:t>
            </a:r>
          </a:p>
          <a:p>
            <a:r>
              <a:rPr lang="en-US" b="1" dirty="0"/>
              <a:t>If KDE denies the file</a:t>
            </a:r>
            <a:r>
              <a:rPr lang="en-US" dirty="0"/>
              <a:t> – the file status changes to "Denied," and a response with a Deny explanation will be sent to the District User role. </a:t>
            </a:r>
          </a:p>
          <a:p>
            <a:r>
              <a:rPr lang="en-US" b="1" dirty="0"/>
              <a:t>If KDE approves the file</a:t>
            </a:r>
            <a:r>
              <a:rPr lang="en-US" dirty="0"/>
              <a:t> – the file status changes to "Verified by KDE" and the Next Action for the district to be taken by the Superintendent. </a:t>
            </a:r>
          </a:p>
          <a:p>
            <a:endParaRPr lang="en-US" dirty="0"/>
          </a:p>
        </p:txBody>
      </p:sp>
      <p:sp>
        <p:nvSpPr>
          <p:cNvPr id="5" name="Slide Number Placeholder 4">
            <a:extLst>
              <a:ext uri="{FF2B5EF4-FFF2-40B4-BE49-F238E27FC236}">
                <a16:creationId xmlns:a16="http://schemas.microsoft.com/office/drawing/2014/main" id="{30212B51-F38A-4AF7-9922-3E4C59822B80}"/>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38</a:t>
            </a:fld>
            <a:endParaRPr lang="en-US"/>
          </a:p>
        </p:txBody>
      </p:sp>
      <p:pic>
        <p:nvPicPr>
          <p:cNvPr id="17" name="Picture 16">
            <a:extLst>
              <a:ext uri="{FF2B5EF4-FFF2-40B4-BE49-F238E27FC236}">
                <a16:creationId xmlns:a16="http://schemas.microsoft.com/office/drawing/2014/main" id="{3E2CAF77-900C-420D-BF2C-3158087E2F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4039" y="3564721"/>
            <a:ext cx="8389283" cy="2695109"/>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8744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8C1A-5BB0-42CF-9C56-CF3671A8BF89}"/>
              </a:ext>
            </a:extLst>
          </p:cNvPr>
          <p:cNvSpPr>
            <a:spLocks noGrp="1"/>
          </p:cNvSpPr>
          <p:nvPr>
            <p:ph type="title"/>
          </p:nvPr>
        </p:nvSpPr>
        <p:spPr>
          <a:xfrm>
            <a:off x="838200" y="216270"/>
            <a:ext cx="10515600" cy="1325563"/>
          </a:xfrm>
        </p:spPr>
        <p:txBody>
          <a:bodyPr/>
          <a:lstStyle/>
          <a:p>
            <a:r>
              <a:rPr lang="en-US" dirty="0"/>
              <a:t>Verification Process</a:t>
            </a:r>
          </a:p>
        </p:txBody>
      </p:sp>
      <p:sp>
        <p:nvSpPr>
          <p:cNvPr id="3" name="Content Placeholder 2">
            <a:extLst>
              <a:ext uri="{FF2B5EF4-FFF2-40B4-BE49-F238E27FC236}">
                <a16:creationId xmlns:a16="http://schemas.microsoft.com/office/drawing/2014/main" id="{038B8858-E892-4565-8A7E-B2D3A7F264B8}"/>
              </a:ext>
            </a:extLst>
          </p:cNvPr>
          <p:cNvSpPr>
            <a:spLocks noGrp="1"/>
          </p:cNvSpPr>
          <p:nvPr>
            <p:ph idx="1"/>
          </p:nvPr>
        </p:nvSpPr>
        <p:spPr>
          <a:xfrm>
            <a:off x="838200" y="1368425"/>
            <a:ext cx="10981765" cy="2168151"/>
          </a:xfrm>
        </p:spPr>
        <p:txBody>
          <a:bodyPr>
            <a:normAutofit fontScale="85000" lnSpcReduction="20000"/>
          </a:bodyPr>
          <a:lstStyle/>
          <a:p>
            <a:pPr lvl="0"/>
            <a:r>
              <a:rPr lang="en-US" dirty="0"/>
              <a:t>At this point, the Superintendent can Deny or Approve the file based on its validity. </a:t>
            </a:r>
          </a:p>
          <a:p>
            <a:r>
              <a:rPr lang="en-US" b="1" dirty="0"/>
              <a:t>If the Superintendent denies the file</a:t>
            </a:r>
            <a:r>
              <a:rPr lang="en-US" dirty="0"/>
              <a:t> – the file status changes to "Denied," and a response with a Deny explanation will be sent to the District User role and KDE submission group. </a:t>
            </a:r>
          </a:p>
          <a:p>
            <a:r>
              <a:rPr lang="en-US" b="1" dirty="0"/>
              <a:t>If the Superintendent approves the file</a:t>
            </a:r>
            <a:r>
              <a:rPr lang="en-US" dirty="0"/>
              <a:t> – the file status changes to "Verified by the District," which will complete all activities the district needs to perform during a file submission in the SAAR application. </a:t>
            </a:r>
          </a:p>
          <a:p>
            <a:endParaRPr lang="en-US" dirty="0"/>
          </a:p>
        </p:txBody>
      </p:sp>
      <p:sp>
        <p:nvSpPr>
          <p:cNvPr id="5" name="Slide Number Placeholder 4">
            <a:extLst>
              <a:ext uri="{FF2B5EF4-FFF2-40B4-BE49-F238E27FC236}">
                <a16:creationId xmlns:a16="http://schemas.microsoft.com/office/drawing/2014/main" id="{51A6AD42-3B31-4FA5-A1E7-1A712D3344D2}"/>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39</a:t>
            </a:fld>
            <a:endParaRPr lang="en-US"/>
          </a:p>
        </p:txBody>
      </p:sp>
      <p:grpSp>
        <p:nvGrpSpPr>
          <p:cNvPr id="6" name="Group 5">
            <a:extLst>
              <a:ext uri="{FF2B5EF4-FFF2-40B4-BE49-F238E27FC236}">
                <a16:creationId xmlns:a16="http://schemas.microsoft.com/office/drawing/2014/main" id="{8D246114-CE5C-4FED-8A7C-CD9022508DBE}"/>
              </a:ext>
            </a:extLst>
          </p:cNvPr>
          <p:cNvGrpSpPr/>
          <p:nvPr/>
        </p:nvGrpSpPr>
        <p:grpSpPr>
          <a:xfrm>
            <a:off x="1661806" y="3429000"/>
            <a:ext cx="8023636" cy="2827244"/>
            <a:chOff x="0" y="0"/>
            <a:chExt cx="5943600" cy="1800225"/>
          </a:xfrm>
        </p:grpSpPr>
        <p:pic>
          <p:nvPicPr>
            <p:cNvPr id="7" name="Picture 6">
              <a:extLst>
                <a:ext uri="{FF2B5EF4-FFF2-40B4-BE49-F238E27FC236}">
                  <a16:creationId xmlns:a16="http://schemas.microsoft.com/office/drawing/2014/main" id="{D38F0AA8-1035-4B59-8F6F-7E12D08A36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43600" cy="1800225"/>
            </a:xfrm>
            <a:prstGeom prst="rect">
              <a:avLst/>
            </a:prstGeom>
            <a:noFill/>
            <a:ln>
              <a:no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574B87D5-08D5-4D28-9566-0541EB644FA6}"/>
                </a:ext>
              </a:extLst>
            </p:cNvPr>
            <p:cNvSpPr/>
            <p:nvPr/>
          </p:nvSpPr>
          <p:spPr>
            <a:xfrm>
              <a:off x="3890010" y="1451610"/>
              <a:ext cx="1885950" cy="2400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023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FF33-EBE2-4445-B170-6A94BD3EA5CE}"/>
              </a:ext>
            </a:extLst>
          </p:cNvPr>
          <p:cNvSpPr>
            <a:spLocks noGrp="1"/>
          </p:cNvSpPr>
          <p:nvPr>
            <p:ph type="title"/>
          </p:nvPr>
        </p:nvSpPr>
        <p:spPr/>
        <p:txBody>
          <a:bodyPr/>
          <a:lstStyle/>
          <a:p>
            <a:r>
              <a:rPr lang="en-US" dirty="0"/>
              <a:t>Home Tab</a:t>
            </a:r>
          </a:p>
        </p:txBody>
      </p:sp>
      <p:pic>
        <p:nvPicPr>
          <p:cNvPr id="12" name="Content Placeholder 11">
            <a:extLst>
              <a:ext uri="{FF2B5EF4-FFF2-40B4-BE49-F238E27FC236}">
                <a16:creationId xmlns:a16="http://schemas.microsoft.com/office/drawing/2014/main" id="{33E05D1A-C724-4849-8DBD-6E61299E4738}"/>
              </a:ext>
            </a:extLst>
          </p:cNvPr>
          <p:cNvPicPr>
            <a:picLocks noGrp="1" noChangeAspect="1"/>
          </p:cNvPicPr>
          <p:nvPr>
            <p:ph idx="1"/>
          </p:nvPr>
        </p:nvPicPr>
        <p:blipFill>
          <a:blip r:embed="rId3"/>
          <a:stretch>
            <a:fillRect/>
          </a:stretch>
        </p:blipFill>
        <p:spPr>
          <a:xfrm>
            <a:off x="527533" y="1638974"/>
            <a:ext cx="10515600" cy="3580051"/>
          </a:xfrm>
          <a:prstGeom prst="rect">
            <a:avLst/>
          </a:prstGeom>
        </p:spPr>
      </p:pic>
    </p:spTree>
    <p:extLst>
      <p:ext uri="{BB962C8B-B14F-4D97-AF65-F5344CB8AC3E}">
        <p14:creationId xmlns:p14="http://schemas.microsoft.com/office/powerpoint/2010/main" val="1498095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9E73-153E-4984-A054-9C9AA5C0D4A4}"/>
              </a:ext>
            </a:extLst>
          </p:cNvPr>
          <p:cNvSpPr>
            <a:spLocks noGrp="1"/>
          </p:cNvSpPr>
          <p:nvPr>
            <p:ph type="title"/>
          </p:nvPr>
        </p:nvSpPr>
        <p:spPr/>
        <p:txBody>
          <a:bodyPr/>
          <a:lstStyle/>
          <a:p>
            <a:r>
              <a:rPr lang="en-US" dirty="0"/>
              <a:t>After a file is submitted</a:t>
            </a:r>
          </a:p>
        </p:txBody>
      </p:sp>
      <p:sp>
        <p:nvSpPr>
          <p:cNvPr id="3" name="Content Placeholder 2">
            <a:extLst>
              <a:ext uri="{FF2B5EF4-FFF2-40B4-BE49-F238E27FC236}">
                <a16:creationId xmlns:a16="http://schemas.microsoft.com/office/drawing/2014/main" id="{E54DD0AA-2928-4824-B73B-198FC37EAE01}"/>
              </a:ext>
            </a:extLst>
          </p:cNvPr>
          <p:cNvSpPr>
            <a:spLocks noGrp="1"/>
          </p:cNvSpPr>
          <p:nvPr>
            <p:ph idx="1"/>
          </p:nvPr>
        </p:nvSpPr>
        <p:spPr>
          <a:xfrm>
            <a:off x="838200" y="1690688"/>
            <a:ext cx="10515600" cy="963612"/>
          </a:xfrm>
        </p:spPr>
        <p:txBody>
          <a:bodyPr/>
          <a:lstStyle/>
          <a:p>
            <a:r>
              <a:rPr lang="en-US" dirty="0"/>
              <a:t>For reports already submitted, the View Submission button will be available. </a:t>
            </a:r>
          </a:p>
        </p:txBody>
      </p:sp>
      <p:sp>
        <p:nvSpPr>
          <p:cNvPr id="5" name="Slide Number Placeholder 4">
            <a:extLst>
              <a:ext uri="{FF2B5EF4-FFF2-40B4-BE49-F238E27FC236}">
                <a16:creationId xmlns:a16="http://schemas.microsoft.com/office/drawing/2014/main" id="{CBEE0847-0014-4018-8B56-8E659A888A41}"/>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40</a:t>
            </a:fld>
            <a:endParaRPr lang="en-US"/>
          </a:p>
        </p:txBody>
      </p:sp>
      <p:pic>
        <p:nvPicPr>
          <p:cNvPr id="9" name="Picture 8">
            <a:extLst>
              <a:ext uri="{FF2B5EF4-FFF2-40B4-BE49-F238E27FC236}">
                <a16:creationId xmlns:a16="http://schemas.microsoft.com/office/drawing/2014/main" id="{C96EE0E1-6623-45E9-8314-3B06532BB74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1400" y="2428876"/>
            <a:ext cx="10109200" cy="35496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4892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94C2-4A8A-4D89-A67C-F4807E43BFF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8DE8568-4C4F-4A11-8BEA-67F05A6EC2A3}"/>
              </a:ext>
            </a:extLst>
          </p:cNvPr>
          <p:cNvSpPr>
            <a:spLocks noGrp="1"/>
          </p:cNvSpPr>
          <p:nvPr>
            <p:ph idx="1"/>
          </p:nvPr>
        </p:nvSpPr>
        <p:spPr/>
        <p:txBody>
          <a:bodyPr/>
          <a:lstStyle/>
          <a:p>
            <a:r>
              <a:rPr lang="en-US" u="sng" dirty="0">
                <a:hlinkClick r:id="rId3" tooltip="https://opsupport.education.ky.gov/saarii/landing"/>
              </a:rPr>
              <a:t>SAAR Application Link</a:t>
            </a:r>
            <a:endParaRPr lang="en-US" u="sng" dirty="0"/>
          </a:p>
          <a:p>
            <a:r>
              <a:rPr lang="en-US" dirty="0">
                <a:hlinkClick r:id="rId4"/>
              </a:rPr>
              <a:t>SAAR Application Guidance Document (SAAR/Growth Factor/Jan GF)</a:t>
            </a:r>
            <a:endParaRPr lang="en-US" dirty="0"/>
          </a:p>
          <a:p>
            <a:endParaRPr lang="en-US" dirty="0"/>
          </a:p>
          <a:p>
            <a:r>
              <a:rPr lang="en-US" dirty="0">
                <a:hlinkClick r:id="rId5"/>
              </a:rPr>
              <a:t>Superintendent's Annual Attendance Report (SAAR) - Kentucky Department of Education</a:t>
            </a:r>
            <a:endParaRPr lang="en-US" dirty="0"/>
          </a:p>
          <a:p>
            <a:pPr marL="2286000" lvl="5" indent="0">
              <a:buNone/>
            </a:pPr>
            <a:endParaRPr lang="en-US" dirty="0"/>
          </a:p>
        </p:txBody>
      </p:sp>
      <p:sp>
        <p:nvSpPr>
          <p:cNvPr id="4" name="Footer Placeholder 3">
            <a:extLst>
              <a:ext uri="{FF2B5EF4-FFF2-40B4-BE49-F238E27FC236}">
                <a16:creationId xmlns:a16="http://schemas.microsoft.com/office/drawing/2014/main" id="{30FE2C74-7216-47C9-BABF-38659609CE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4C6A31-355E-4701-A075-6DD350D19AE2}"/>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41</a:t>
            </a:fld>
            <a:endParaRPr lang="en-US"/>
          </a:p>
        </p:txBody>
      </p:sp>
    </p:spTree>
    <p:extLst>
      <p:ext uri="{BB962C8B-B14F-4D97-AF65-F5344CB8AC3E}">
        <p14:creationId xmlns:p14="http://schemas.microsoft.com/office/powerpoint/2010/main" val="3229016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94C2-4A8A-4D89-A67C-F4807E43BFFA}"/>
              </a:ext>
            </a:extLst>
          </p:cNvPr>
          <p:cNvSpPr>
            <a:spLocks noGrp="1"/>
          </p:cNvSpPr>
          <p:nvPr>
            <p:ph type="title"/>
          </p:nvPr>
        </p:nvSpPr>
        <p:spPr>
          <a:xfrm>
            <a:off x="3507828" y="1931166"/>
            <a:ext cx="10515600" cy="1325563"/>
          </a:xfrm>
        </p:spPr>
        <p:txBody>
          <a:bodyPr>
            <a:normAutofit/>
          </a:bodyPr>
          <a:lstStyle/>
          <a:p>
            <a:r>
              <a:rPr lang="en-US" sz="4800" dirty="0"/>
              <a:t>Questions?</a:t>
            </a:r>
          </a:p>
        </p:txBody>
      </p:sp>
      <p:sp>
        <p:nvSpPr>
          <p:cNvPr id="5" name="Slide Number Placeholder 4">
            <a:extLst>
              <a:ext uri="{FF2B5EF4-FFF2-40B4-BE49-F238E27FC236}">
                <a16:creationId xmlns:a16="http://schemas.microsoft.com/office/drawing/2014/main" id="{444C6A31-355E-4701-A075-6DD350D19AE2}"/>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42</a:t>
            </a:fld>
            <a:endParaRPr lang="en-US"/>
          </a:p>
        </p:txBody>
      </p:sp>
    </p:spTree>
    <p:extLst>
      <p:ext uri="{BB962C8B-B14F-4D97-AF65-F5344CB8AC3E}">
        <p14:creationId xmlns:p14="http://schemas.microsoft.com/office/powerpoint/2010/main" val="3195946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94C2-4A8A-4D89-A67C-F4807E43BFFA}"/>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28DE8568-4C4F-4A11-8BEA-67F05A6EC2A3}"/>
              </a:ext>
            </a:extLst>
          </p:cNvPr>
          <p:cNvSpPr>
            <a:spLocks noGrp="1"/>
          </p:cNvSpPr>
          <p:nvPr>
            <p:ph idx="1"/>
          </p:nvPr>
        </p:nvSpPr>
        <p:spPr/>
        <p:txBody>
          <a:bodyPr/>
          <a:lstStyle/>
          <a:p>
            <a:pPr marL="2286000" lvl="5" indent="0">
              <a:buNone/>
            </a:pPr>
            <a:endParaRPr lang="en-US" dirty="0"/>
          </a:p>
          <a:p>
            <a:r>
              <a:rPr lang="en-US" dirty="0"/>
              <a:t>Laura Loman- </a:t>
            </a:r>
            <a:r>
              <a:rPr lang="en-US" dirty="0">
                <a:hlinkClick r:id="rId3"/>
              </a:rPr>
              <a:t>laura.loman@education.ky.gov</a:t>
            </a:r>
            <a:endParaRPr lang="en-US" dirty="0"/>
          </a:p>
          <a:p>
            <a:pPr marL="0" indent="0">
              <a:buNone/>
            </a:pPr>
            <a:r>
              <a:rPr lang="en-US" dirty="0"/>
              <a:t>502-564-5279 ext. 4485</a:t>
            </a:r>
          </a:p>
          <a:p>
            <a:pPr marL="0" indent="0">
              <a:buNone/>
            </a:pPr>
            <a:endParaRPr lang="en-US" dirty="0"/>
          </a:p>
          <a:p>
            <a:r>
              <a:rPr lang="en-US" dirty="0"/>
              <a:t>Ronda Devine- </a:t>
            </a:r>
            <a:r>
              <a:rPr lang="en-US" dirty="0">
                <a:hlinkClick r:id="rId4"/>
              </a:rPr>
              <a:t>ronda.devine@education.ky.gov</a:t>
            </a:r>
            <a:endParaRPr lang="en-US" dirty="0"/>
          </a:p>
          <a:p>
            <a:pPr marL="0" indent="0">
              <a:buNone/>
            </a:pPr>
            <a:r>
              <a:rPr lang="en-US" dirty="0"/>
              <a:t>502-564-5279 ext.4444</a:t>
            </a:r>
          </a:p>
        </p:txBody>
      </p:sp>
      <p:sp>
        <p:nvSpPr>
          <p:cNvPr id="4" name="Footer Placeholder 3">
            <a:extLst>
              <a:ext uri="{FF2B5EF4-FFF2-40B4-BE49-F238E27FC236}">
                <a16:creationId xmlns:a16="http://schemas.microsoft.com/office/drawing/2014/main" id="{30FE2C74-7216-47C9-BABF-38659609CE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4C6A31-355E-4701-A075-6DD350D19AE2}"/>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43</a:t>
            </a:fld>
            <a:endParaRPr lang="en-US"/>
          </a:p>
        </p:txBody>
      </p:sp>
    </p:spTree>
    <p:extLst>
      <p:ext uri="{BB962C8B-B14F-4D97-AF65-F5344CB8AC3E}">
        <p14:creationId xmlns:p14="http://schemas.microsoft.com/office/powerpoint/2010/main" val="723777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94C2-4A8A-4D89-A67C-F4807E43BFFA}"/>
              </a:ext>
            </a:extLst>
          </p:cNvPr>
          <p:cNvSpPr>
            <a:spLocks noGrp="1"/>
          </p:cNvSpPr>
          <p:nvPr>
            <p:ph type="title"/>
          </p:nvPr>
        </p:nvSpPr>
        <p:spPr>
          <a:xfrm>
            <a:off x="838200" y="-106823"/>
            <a:ext cx="10515600" cy="1325563"/>
          </a:xfrm>
        </p:spPr>
        <p:txBody>
          <a:bodyPr/>
          <a:lstStyle/>
          <a:p>
            <a:r>
              <a:rPr lang="en-US" dirty="0"/>
              <a:t>Attendance Summary Report </a:t>
            </a:r>
          </a:p>
        </p:txBody>
      </p:sp>
      <p:sp>
        <p:nvSpPr>
          <p:cNvPr id="5" name="Slide Number Placeholder 4">
            <a:extLst>
              <a:ext uri="{FF2B5EF4-FFF2-40B4-BE49-F238E27FC236}">
                <a16:creationId xmlns:a16="http://schemas.microsoft.com/office/drawing/2014/main" id="{444C6A31-355E-4701-A075-6DD350D19AE2}"/>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44</a:t>
            </a:fld>
            <a:endParaRPr lang="en-US"/>
          </a:p>
        </p:txBody>
      </p:sp>
      <p:pic>
        <p:nvPicPr>
          <p:cNvPr id="9" name="Picture 8">
            <a:extLst>
              <a:ext uri="{FF2B5EF4-FFF2-40B4-BE49-F238E27FC236}">
                <a16:creationId xmlns:a16="http://schemas.microsoft.com/office/drawing/2014/main" id="{63392AF6-2EC2-E1E0-48CF-8751FCBEF6E4}"/>
              </a:ext>
            </a:extLst>
          </p:cNvPr>
          <p:cNvPicPr>
            <a:picLocks noChangeAspect="1"/>
          </p:cNvPicPr>
          <p:nvPr/>
        </p:nvPicPr>
        <p:blipFill>
          <a:blip r:embed="rId3"/>
          <a:stretch>
            <a:fillRect/>
          </a:stretch>
        </p:blipFill>
        <p:spPr>
          <a:xfrm>
            <a:off x="9503" y="1218740"/>
            <a:ext cx="12103838" cy="3284433"/>
          </a:xfrm>
          <a:prstGeom prst="rect">
            <a:avLst/>
          </a:prstGeom>
        </p:spPr>
      </p:pic>
    </p:spTree>
    <p:extLst>
      <p:ext uri="{BB962C8B-B14F-4D97-AF65-F5344CB8AC3E}">
        <p14:creationId xmlns:p14="http://schemas.microsoft.com/office/powerpoint/2010/main" val="2945150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94C2-4A8A-4D89-A67C-F4807E43BFFA}"/>
              </a:ext>
            </a:extLst>
          </p:cNvPr>
          <p:cNvSpPr>
            <a:spLocks noGrp="1"/>
          </p:cNvSpPr>
          <p:nvPr>
            <p:ph type="title"/>
          </p:nvPr>
        </p:nvSpPr>
        <p:spPr>
          <a:xfrm>
            <a:off x="838200" y="-106823"/>
            <a:ext cx="10515600" cy="1325563"/>
          </a:xfrm>
        </p:spPr>
        <p:txBody>
          <a:bodyPr/>
          <a:lstStyle/>
          <a:p>
            <a:r>
              <a:rPr lang="en-US" dirty="0"/>
              <a:t>School Summary Report</a:t>
            </a:r>
          </a:p>
        </p:txBody>
      </p:sp>
      <p:sp>
        <p:nvSpPr>
          <p:cNvPr id="5" name="Slide Number Placeholder 4">
            <a:extLst>
              <a:ext uri="{FF2B5EF4-FFF2-40B4-BE49-F238E27FC236}">
                <a16:creationId xmlns:a16="http://schemas.microsoft.com/office/drawing/2014/main" id="{444C6A31-355E-4701-A075-6DD350D19AE2}"/>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45</a:t>
            </a:fld>
            <a:endParaRPr lang="en-US"/>
          </a:p>
        </p:txBody>
      </p:sp>
      <p:pic>
        <p:nvPicPr>
          <p:cNvPr id="13" name="Picture 12">
            <a:extLst>
              <a:ext uri="{FF2B5EF4-FFF2-40B4-BE49-F238E27FC236}">
                <a16:creationId xmlns:a16="http://schemas.microsoft.com/office/drawing/2014/main" id="{DD671E5D-AA75-7F08-7080-4FC7DBC327AC}"/>
              </a:ext>
            </a:extLst>
          </p:cNvPr>
          <p:cNvPicPr>
            <a:picLocks noChangeAspect="1"/>
          </p:cNvPicPr>
          <p:nvPr/>
        </p:nvPicPr>
        <p:blipFill>
          <a:blip r:embed="rId3"/>
          <a:stretch>
            <a:fillRect/>
          </a:stretch>
        </p:blipFill>
        <p:spPr>
          <a:xfrm>
            <a:off x="0" y="1058063"/>
            <a:ext cx="12192000" cy="2272958"/>
          </a:xfrm>
          <a:prstGeom prst="rect">
            <a:avLst/>
          </a:prstGeom>
        </p:spPr>
      </p:pic>
      <p:pic>
        <p:nvPicPr>
          <p:cNvPr id="15" name="Picture 14">
            <a:extLst>
              <a:ext uri="{FF2B5EF4-FFF2-40B4-BE49-F238E27FC236}">
                <a16:creationId xmlns:a16="http://schemas.microsoft.com/office/drawing/2014/main" id="{D1A75A5F-35F0-1409-ADDB-C47561925ABD}"/>
              </a:ext>
            </a:extLst>
          </p:cNvPr>
          <p:cNvPicPr>
            <a:picLocks noChangeAspect="1"/>
          </p:cNvPicPr>
          <p:nvPr/>
        </p:nvPicPr>
        <p:blipFill>
          <a:blip r:embed="rId4"/>
          <a:stretch>
            <a:fillRect/>
          </a:stretch>
        </p:blipFill>
        <p:spPr>
          <a:xfrm>
            <a:off x="146408" y="3467323"/>
            <a:ext cx="7296611" cy="2752725"/>
          </a:xfrm>
          <a:prstGeom prst="rect">
            <a:avLst/>
          </a:prstGeom>
        </p:spPr>
      </p:pic>
    </p:spTree>
    <p:extLst>
      <p:ext uri="{BB962C8B-B14F-4D97-AF65-F5344CB8AC3E}">
        <p14:creationId xmlns:p14="http://schemas.microsoft.com/office/powerpoint/2010/main" val="3635585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94C2-4A8A-4D89-A67C-F4807E43BFFA}"/>
              </a:ext>
            </a:extLst>
          </p:cNvPr>
          <p:cNvSpPr>
            <a:spLocks noGrp="1"/>
          </p:cNvSpPr>
          <p:nvPr>
            <p:ph type="title"/>
          </p:nvPr>
        </p:nvSpPr>
        <p:spPr>
          <a:xfrm>
            <a:off x="838200" y="-106823"/>
            <a:ext cx="10515600" cy="1325563"/>
          </a:xfrm>
        </p:spPr>
        <p:txBody>
          <a:bodyPr/>
          <a:lstStyle/>
          <a:p>
            <a:r>
              <a:rPr lang="en-US" dirty="0"/>
              <a:t>Full Day Attendance Adjustment Report</a:t>
            </a:r>
          </a:p>
        </p:txBody>
      </p:sp>
      <p:sp>
        <p:nvSpPr>
          <p:cNvPr id="5" name="Slide Number Placeholder 4">
            <a:extLst>
              <a:ext uri="{FF2B5EF4-FFF2-40B4-BE49-F238E27FC236}">
                <a16:creationId xmlns:a16="http://schemas.microsoft.com/office/drawing/2014/main" id="{444C6A31-355E-4701-A075-6DD350D19AE2}"/>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46</a:t>
            </a:fld>
            <a:endParaRPr lang="en-US"/>
          </a:p>
        </p:txBody>
      </p:sp>
      <p:pic>
        <p:nvPicPr>
          <p:cNvPr id="9" name="Picture 8">
            <a:extLst>
              <a:ext uri="{FF2B5EF4-FFF2-40B4-BE49-F238E27FC236}">
                <a16:creationId xmlns:a16="http://schemas.microsoft.com/office/drawing/2014/main" id="{3B8E5BBB-E0CA-89FE-7730-0DE36109A626}"/>
              </a:ext>
            </a:extLst>
          </p:cNvPr>
          <p:cNvPicPr>
            <a:picLocks noChangeAspect="1"/>
          </p:cNvPicPr>
          <p:nvPr/>
        </p:nvPicPr>
        <p:blipFill>
          <a:blip r:embed="rId3"/>
          <a:stretch>
            <a:fillRect/>
          </a:stretch>
        </p:blipFill>
        <p:spPr>
          <a:xfrm>
            <a:off x="0" y="1327355"/>
            <a:ext cx="12192000" cy="3415376"/>
          </a:xfrm>
          <a:prstGeom prst="rect">
            <a:avLst/>
          </a:prstGeom>
        </p:spPr>
      </p:pic>
    </p:spTree>
    <p:extLst>
      <p:ext uri="{BB962C8B-B14F-4D97-AF65-F5344CB8AC3E}">
        <p14:creationId xmlns:p14="http://schemas.microsoft.com/office/powerpoint/2010/main" val="2387583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94C2-4A8A-4D89-A67C-F4807E43BFFA}"/>
              </a:ext>
            </a:extLst>
          </p:cNvPr>
          <p:cNvSpPr>
            <a:spLocks noGrp="1"/>
          </p:cNvSpPr>
          <p:nvPr>
            <p:ph type="title"/>
          </p:nvPr>
        </p:nvSpPr>
        <p:spPr>
          <a:xfrm>
            <a:off x="838200" y="-106823"/>
            <a:ext cx="10515600" cy="1325563"/>
          </a:xfrm>
        </p:spPr>
        <p:txBody>
          <a:bodyPr/>
          <a:lstStyle/>
          <a:p>
            <a:r>
              <a:rPr lang="en-US" dirty="0"/>
              <a:t>Attendance T-Code Comparison</a:t>
            </a:r>
          </a:p>
        </p:txBody>
      </p:sp>
      <p:sp>
        <p:nvSpPr>
          <p:cNvPr id="5" name="Slide Number Placeholder 4">
            <a:extLst>
              <a:ext uri="{FF2B5EF4-FFF2-40B4-BE49-F238E27FC236}">
                <a16:creationId xmlns:a16="http://schemas.microsoft.com/office/drawing/2014/main" id="{444C6A31-355E-4701-A075-6DD350D19AE2}"/>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47</a:t>
            </a:fld>
            <a:endParaRPr lang="en-US"/>
          </a:p>
        </p:txBody>
      </p:sp>
      <p:pic>
        <p:nvPicPr>
          <p:cNvPr id="4" name="Picture 3">
            <a:extLst>
              <a:ext uri="{FF2B5EF4-FFF2-40B4-BE49-F238E27FC236}">
                <a16:creationId xmlns:a16="http://schemas.microsoft.com/office/drawing/2014/main" id="{AAAD8D9D-0FF6-D3D0-9208-1DD27D3531C8}"/>
              </a:ext>
            </a:extLst>
          </p:cNvPr>
          <p:cNvPicPr>
            <a:picLocks noChangeAspect="1"/>
          </p:cNvPicPr>
          <p:nvPr/>
        </p:nvPicPr>
        <p:blipFill>
          <a:blip r:embed="rId3"/>
          <a:stretch>
            <a:fillRect/>
          </a:stretch>
        </p:blipFill>
        <p:spPr>
          <a:xfrm>
            <a:off x="0" y="1148589"/>
            <a:ext cx="12192000" cy="2280411"/>
          </a:xfrm>
          <a:prstGeom prst="rect">
            <a:avLst/>
          </a:prstGeom>
        </p:spPr>
      </p:pic>
      <p:sp>
        <p:nvSpPr>
          <p:cNvPr id="7" name="TextBox 6">
            <a:extLst>
              <a:ext uri="{FF2B5EF4-FFF2-40B4-BE49-F238E27FC236}">
                <a16:creationId xmlns:a16="http://schemas.microsoft.com/office/drawing/2014/main" id="{BE19EBA7-A202-E4BF-192A-BAA98736634D}"/>
              </a:ext>
            </a:extLst>
          </p:cNvPr>
          <p:cNvSpPr txBox="1"/>
          <p:nvPr/>
        </p:nvSpPr>
        <p:spPr>
          <a:xfrm>
            <a:off x="838200" y="3562100"/>
            <a:ext cx="6096000" cy="1754326"/>
          </a:xfrm>
          <a:prstGeom prst="rect">
            <a:avLst/>
          </a:prstGeom>
          <a:noFill/>
        </p:spPr>
        <p:txBody>
          <a:bodyPr wrap="square">
            <a:spAutoFit/>
          </a:bodyPr>
          <a:lstStyle/>
          <a:p>
            <a:pPr algn="l" rtl="0" fontAlgn="base">
              <a:buFont typeface="Arial" panose="020B0604020202020204" pitchFamily="34" charset="0"/>
              <a:buChar char="•"/>
            </a:pPr>
            <a:r>
              <a:rPr lang="en-US" sz="1800" b="0" i="0" u="none" strike="noStrike" dirty="0">
                <a:effectLst/>
                <a:latin typeface="Calibri" panose="020F0502020204030204" pitchFamily="34" charset="0"/>
              </a:rPr>
              <a:t>T1: Twice Daily &gt; Mile</a:t>
            </a:r>
            <a:r>
              <a:rPr lang="en-US" sz="1800" b="0" i="0" dirty="0">
                <a:effectLst/>
                <a:latin typeface="Calibri" panose="020F0502020204030204" pitchFamily="34" charset="0"/>
              </a:rPr>
              <a:t>​</a:t>
            </a:r>
            <a:endParaRPr lang="en-US" sz="1800"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effectLst/>
                <a:latin typeface="Calibri" panose="020F0502020204030204" pitchFamily="34" charset="0"/>
              </a:rPr>
              <a:t>T2: Twice Daily &lt; Mile</a:t>
            </a:r>
            <a:r>
              <a:rPr lang="en-US" sz="1800" b="0" i="0" dirty="0">
                <a:effectLst/>
                <a:latin typeface="Calibri" panose="020F0502020204030204" pitchFamily="34" charset="0"/>
              </a:rPr>
              <a:t>​</a:t>
            </a:r>
            <a:endParaRPr lang="en-US" sz="1800"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effectLst/>
                <a:latin typeface="Calibri" panose="020F0502020204030204" pitchFamily="34" charset="0"/>
              </a:rPr>
              <a:t>T3: Once Daily &gt; Mile </a:t>
            </a:r>
            <a:r>
              <a:rPr lang="en-US" sz="1800" b="0" i="0" dirty="0">
                <a:effectLst/>
                <a:latin typeface="Calibri" panose="020F0502020204030204" pitchFamily="34" charset="0"/>
              </a:rPr>
              <a:t>​</a:t>
            </a:r>
            <a:endParaRPr lang="en-US" sz="1800"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effectLst/>
                <a:latin typeface="Calibri" panose="020F0502020204030204" pitchFamily="34" charset="0"/>
              </a:rPr>
              <a:t>T4: Once Daily &lt; Mile</a:t>
            </a:r>
            <a:r>
              <a:rPr lang="en-US" sz="1800" b="0" i="0" dirty="0">
                <a:effectLst/>
                <a:latin typeface="Calibri" panose="020F0502020204030204" pitchFamily="34" charset="0"/>
              </a:rPr>
              <a:t>​</a:t>
            </a:r>
            <a:endParaRPr lang="en-US" sz="1800"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effectLst/>
                <a:latin typeface="Calibri" panose="020F0502020204030204" pitchFamily="34" charset="0"/>
              </a:rPr>
              <a:t>T5: Special Transport</a:t>
            </a:r>
            <a:r>
              <a:rPr lang="en-US" sz="1800" b="0" i="0" dirty="0">
                <a:effectLst/>
                <a:latin typeface="Calibri" panose="020F0502020204030204" pitchFamily="34" charset="0"/>
              </a:rPr>
              <a:t>​</a:t>
            </a:r>
          </a:p>
          <a:p>
            <a:pPr algn="l" rtl="0" fontAlgn="base">
              <a:buFont typeface="Arial" panose="020B0604020202020204" pitchFamily="34" charset="0"/>
              <a:buChar char="•"/>
            </a:pPr>
            <a:r>
              <a:rPr lang="en-US" dirty="0">
                <a:latin typeface="Calibri" panose="020F0502020204030204" pitchFamily="34" charset="0"/>
              </a:rPr>
              <a:t>NT: Not Transported</a:t>
            </a:r>
            <a:endParaRPr lang="en-US" sz="1800" b="0" i="0" dirty="0">
              <a:effectLst/>
              <a:latin typeface="Arial" panose="020B0604020202020204" pitchFamily="34" charset="0"/>
            </a:endParaRPr>
          </a:p>
        </p:txBody>
      </p:sp>
    </p:spTree>
    <p:extLst>
      <p:ext uri="{BB962C8B-B14F-4D97-AF65-F5344CB8AC3E}">
        <p14:creationId xmlns:p14="http://schemas.microsoft.com/office/powerpoint/2010/main" val="1863746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94C2-4A8A-4D89-A67C-F4807E43BFFA}"/>
              </a:ext>
            </a:extLst>
          </p:cNvPr>
          <p:cNvSpPr>
            <a:spLocks noGrp="1"/>
          </p:cNvSpPr>
          <p:nvPr>
            <p:ph type="title"/>
          </p:nvPr>
        </p:nvSpPr>
        <p:spPr>
          <a:xfrm>
            <a:off x="838200" y="-106823"/>
            <a:ext cx="10515600" cy="1325563"/>
          </a:xfrm>
        </p:spPr>
        <p:txBody>
          <a:bodyPr/>
          <a:lstStyle/>
          <a:p>
            <a:r>
              <a:rPr lang="en-US" dirty="0"/>
              <a:t>Transportation Summary Report</a:t>
            </a:r>
          </a:p>
        </p:txBody>
      </p:sp>
      <p:sp>
        <p:nvSpPr>
          <p:cNvPr id="5" name="Slide Number Placeholder 4">
            <a:extLst>
              <a:ext uri="{FF2B5EF4-FFF2-40B4-BE49-F238E27FC236}">
                <a16:creationId xmlns:a16="http://schemas.microsoft.com/office/drawing/2014/main" id="{444C6A31-355E-4701-A075-6DD350D19AE2}"/>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48</a:t>
            </a:fld>
            <a:endParaRPr lang="en-US"/>
          </a:p>
        </p:txBody>
      </p:sp>
      <p:pic>
        <p:nvPicPr>
          <p:cNvPr id="6" name="Picture 5">
            <a:extLst>
              <a:ext uri="{FF2B5EF4-FFF2-40B4-BE49-F238E27FC236}">
                <a16:creationId xmlns:a16="http://schemas.microsoft.com/office/drawing/2014/main" id="{98FBCC22-1C16-D30D-45C8-1DD52362AB4E}"/>
              </a:ext>
            </a:extLst>
          </p:cNvPr>
          <p:cNvPicPr>
            <a:picLocks noChangeAspect="1"/>
          </p:cNvPicPr>
          <p:nvPr/>
        </p:nvPicPr>
        <p:blipFill>
          <a:blip r:embed="rId3"/>
          <a:stretch>
            <a:fillRect/>
          </a:stretch>
        </p:blipFill>
        <p:spPr>
          <a:xfrm>
            <a:off x="0" y="1046125"/>
            <a:ext cx="12192000" cy="4628098"/>
          </a:xfrm>
          <a:prstGeom prst="rect">
            <a:avLst/>
          </a:prstGeom>
        </p:spPr>
      </p:pic>
    </p:spTree>
    <p:extLst>
      <p:ext uri="{BB962C8B-B14F-4D97-AF65-F5344CB8AC3E}">
        <p14:creationId xmlns:p14="http://schemas.microsoft.com/office/powerpoint/2010/main" val="366726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BB18-2665-449B-892F-497DFFA31595}"/>
              </a:ext>
            </a:extLst>
          </p:cNvPr>
          <p:cNvSpPr>
            <a:spLocks noGrp="1"/>
          </p:cNvSpPr>
          <p:nvPr>
            <p:ph type="title"/>
          </p:nvPr>
        </p:nvSpPr>
        <p:spPr/>
        <p:txBody>
          <a:bodyPr/>
          <a:lstStyle/>
          <a:p>
            <a:r>
              <a:rPr lang="en-US" dirty="0"/>
              <a:t>District Information Tab</a:t>
            </a:r>
          </a:p>
        </p:txBody>
      </p:sp>
      <p:pic>
        <p:nvPicPr>
          <p:cNvPr id="8" name="Content Placeholder 7">
            <a:extLst>
              <a:ext uri="{FF2B5EF4-FFF2-40B4-BE49-F238E27FC236}">
                <a16:creationId xmlns:a16="http://schemas.microsoft.com/office/drawing/2014/main" id="{29621F5F-BB25-4FD7-B78C-6DD3A99E9D7E}"/>
              </a:ext>
            </a:extLst>
          </p:cNvPr>
          <p:cNvPicPr>
            <a:picLocks noGrp="1" noChangeAspect="1"/>
          </p:cNvPicPr>
          <p:nvPr>
            <p:ph idx="1"/>
          </p:nvPr>
        </p:nvPicPr>
        <p:blipFill>
          <a:blip r:embed="rId3"/>
          <a:stretch>
            <a:fillRect/>
          </a:stretch>
        </p:blipFill>
        <p:spPr>
          <a:xfrm>
            <a:off x="563149" y="1690688"/>
            <a:ext cx="10515600" cy="4249187"/>
          </a:xfrm>
          <a:prstGeom prst="rect">
            <a:avLst/>
          </a:prstGeom>
        </p:spPr>
      </p:pic>
    </p:spTree>
    <p:extLst>
      <p:ext uri="{BB962C8B-B14F-4D97-AF65-F5344CB8AC3E}">
        <p14:creationId xmlns:p14="http://schemas.microsoft.com/office/powerpoint/2010/main" val="161272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950C-A900-40ED-BA76-EE858E4CA9D1}"/>
              </a:ext>
            </a:extLst>
          </p:cNvPr>
          <p:cNvSpPr>
            <a:spLocks noGrp="1"/>
          </p:cNvSpPr>
          <p:nvPr>
            <p:ph type="title"/>
          </p:nvPr>
        </p:nvSpPr>
        <p:spPr/>
        <p:txBody>
          <a:bodyPr/>
          <a:lstStyle/>
          <a:p>
            <a:r>
              <a:rPr lang="en-US" dirty="0"/>
              <a:t>Report Manager Tab</a:t>
            </a:r>
          </a:p>
        </p:txBody>
      </p:sp>
      <p:sp>
        <p:nvSpPr>
          <p:cNvPr id="3" name="Content Placeholder 2">
            <a:extLst>
              <a:ext uri="{FF2B5EF4-FFF2-40B4-BE49-F238E27FC236}">
                <a16:creationId xmlns:a16="http://schemas.microsoft.com/office/drawing/2014/main" id="{1228D102-D92A-4B22-B751-D5FB610BA294}"/>
              </a:ext>
            </a:extLst>
          </p:cNvPr>
          <p:cNvSpPr>
            <a:spLocks noGrp="1"/>
          </p:cNvSpPr>
          <p:nvPr>
            <p:ph idx="1"/>
          </p:nvPr>
        </p:nvSpPr>
        <p:spPr>
          <a:xfrm>
            <a:off x="838200" y="1785257"/>
            <a:ext cx="3200400" cy="4391706"/>
          </a:xfrm>
        </p:spPr>
        <p:txBody>
          <a:bodyPr/>
          <a:lstStyle/>
          <a:p>
            <a:r>
              <a:rPr lang="en-US" dirty="0"/>
              <a:t>Reports for all three types of Submissions– SAAR/GF/</a:t>
            </a:r>
            <a:r>
              <a:rPr lang="en-US" dirty="0" err="1"/>
              <a:t>JanGF</a:t>
            </a:r>
            <a:endParaRPr lang="en-US" dirty="0"/>
          </a:p>
          <a:p>
            <a:r>
              <a:rPr lang="en-US" dirty="0"/>
              <a:t>Historical Reports Submitted by School Year</a:t>
            </a:r>
          </a:p>
          <a:p>
            <a:endParaRPr lang="en-US" dirty="0"/>
          </a:p>
        </p:txBody>
      </p:sp>
      <p:pic>
        <p:nvPicPr>
          <p:cNvPr id="5" name="Picture 4">
            <a:extLst>
              <a:ext uri="{FF2B5EF4-FFF2-40B4-BE49-F238E27FC236}">
                <a16:creationId xmlns:a16="http://schemas.microsoft.com/office/drawing/2014/main" id="{3FCF9940-B036-48EE-B692-5AEDBECED887}"/>
              </a:ext>
            </a:extLst>
          </p:cNvPr>
          <p:cNvPicPr>
            <a:picLocks noChangeAspect="1"/>
          </p:cNvPicPr>
          <p:nvPr/>
        </p:nvPicPr>
        <p:blipFill>
          <a:blip r:embed="rId3"/>
          <a:stretch>
            <a:fillRect/>
          </a:stretch>
        </p:blipFill>
        <p:spPr>
          <a:xfrm>
            <a:off x="3864429" y="1285874"/>
            <a:ext cx="7866289" cy="4678642"/>
          </a:xfrm>
          <a:prstGeom prst="rect">
            <a:avLst/>
          </a:prstGeom>
        </p:spPr>
      </p:pic>
    </p:spTree>
    <p:extLst>
      <p:ext uri="{BB962C8B-B14F-4D97-AF65-F5344CB8AC3E}">
        <p14:creationId xmlns:p14="http://schemas.microsoft.com/office/powerpoint/2010/main" val="59395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B6CC-CC49-4E9B-931F-C75EF22F0965}"/>
              </a:ext>
            </a:extLst>
          </p:cNvPr>
          <p:cNvSpPr>
            <a:spLocks noGrp="1"/>
          </p:cNvSpPr>
          <p:nvPr>
            <p:ph type="title"/>
          </p:nvPr>
        </p:nvSpPr>
        <p:spPr/>
        <p:txBody>
          <a:bodyPr/>
          <a:lstStyle/>
          <a:p>
            <a:r>
              <a:rPr lang="en-US" dirty="0"/>
              <a:t>Request New User Tab</a:t>
            </a:r>
          </a:p>
        </p:txBody>
      </p:sp>
      <p:sp>
        <p:nvSpPr>
          <p:cNvPr id="3" name="Content Placeholder 2">
            <a:extLst>
              <a:ext uri="{FF2B5EF4-FFF2-40B4-BE49-F238E27FC236}">
                <a16:creationId xmlns:a16="http://schemas.microsoft.com/office/drawing/2014/main" id="{F2AC1CC5-CB98-48B2-A8B9-98E45878B790}"/>
              </a:ext>
            </a:extLst>
          </p:cNvPr>
          <p:cNvSpPr>
            <a:spLocks noGrp="1"/>
          </p:cNvSpPr>
          <p:nvPr>
            <p:ph idx="1"/>
          </p:nvPr>
        </p:nvSpPr>
        <p:spPr/>
        <p:txBody>
          <a:bodyPr/>
          <a:lstStyle/>
          <a:p>
            <a:r>
              <a:rPr lang="en-US" dirty="0"/>
              <a:t>Names have been loaded from prior distribution list</a:t>
            </a:r>
          </a:p>
          <a:p>
            <a:r>
              <a:rPr lang="en-US" dirty="0"/>
              <a:t>Use this to request a new user</a:t>
            </a:r>
          </a:p>
        </p:txBody>
      </p:sp>
      <p:pic>
        <p:nvPicPr>
          <p:cNvPr id="5" name="Picture 4">
            <a:extLst>
              <a:ext uri="{FF2B5EF4-FFF2-40B4-BE49-F238E27FC236}">
                <a16:creationId xmlns:a16="http://schemas.microsoft.com/office/drawing/2014/main" id="{3E9D2ACF-B4CB-468B-8DF0-A99B8E93ECE0}"/>
              </a:ext>
            </a:extLst>
          </p:cNvPr>
          <p:cNvPicPr>
            <a:picLocks noChangeAspect="1"/>
          </p:cNvPicPr>
          <p:nvPr/>
        </p:nvPicPr>
        <p:blipFill>
          <a:blip r:embed="rId3"/>
          <a:stretch>
            <a:fillRect/>
          </a:stretch>
        </p:blipFill>
        <p:spPr>
          <a:xfrm>
            <a:off x="838200" y="2805978"/>
            <a:ext cx="8588828" cy="2709156"/>
          </a:xfrm>
          <a:prstGeom prst="rect">
            <a:avLst/>
          </a:prstGeom>
        </p:spPr>
      </p:pic>
    </p:spTree>
    <p:extLst>
      <p:ext uri="{BB962C8B-B14F-4D97-AF65-F5344CB8AC3E}">
        <p14:creationId xmlns:p14="http://schemas.microsoft.com/office/powerpoint/2010/main" val="148927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1ED1-8BAE-4725-9740-CDB9285575B4}"/>
              </a:ext>
            </a:extLst>
          </p:cNvPr>
          <p:cNvSpPr>
            <a:spLocks noGrp="1"/>
          </p:cNvSpPr>
          <p:nvPr>
            <p:ph type="title"/>
          </p:nvPr>
        </p:nvSpPr>
        <p:spPr/>
        <p:txBody>
          <a:bodyPr/>
          <a:lstStyle/>
          <a:p>
            <a:r>
              <a:rPr lang="en-US" dirty="0"/>
              <a:t>SAAR Basics</a:t>
            </a:r>
          </a:p>
        </p:txBody>
      </p:sp>
      <p:sp>
        <p:nvSpPr>
          <p:cNvPr id="3" name="Slide Number Placeholder 2">
            <a:extLst>
              <a:ext uri="{FF2B5EF4-FFF2-40B4-BE49-F238E27FC236}">
                <a16:creationId xmlns:a16="http://schemas.microsoft.com/office/drawing/2014/main" id="{98D4FE04-2FA9-4466-B89D-1BC101C989D1}"/>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740369-ADDF-1D46-A862-50873F10EBB7}"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4E0587B4-81D1-4A6F-923A-C60CDE627CFC}"/>
              </a:ext>
            </a:extLst>
          </p:cNvPr>
          <p:cNvSpPr/>
          <p:nvPr/>
        </p:nvSpPr>
        <p:spPr>
          <a:xfrm>
            <a:off x="433836" y="1612860"/>
            <a:ext cx="10795246"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Franklin Gothic Book" panose="020B0503020102020204"/>
                <a:ea typeface="Calibri" panose="020F0502020204030204" pitchFamily="34" charset="0"/>
                <a:cs typeface="+mn-cs"/>
              </a:rPr>
              <a:t>Purpose: </a:t>
            </a:r>
            <a:endParaRPr kumimoji="0" lang="en-US" sz="2000" b="0" i="0" u="none" strike="noStrike" kern="1200" cap="none" spc="0" normalizeH="0" baseline="0" noProof="0" dirty="0">
              <a:ln>
                <a:noFill/>
              </a:ln>
              <a:solidFill>
                <a:prstClr val="black"/>
              </a:solidFill>
              <a:effectLst/>
              <a:uLnTx/>
              <a:uFillTx/>
              <a:latin typeface="Franklin Gothic Book" panose="020B0503020102020204"/>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Superintendent's Annual Attendance Report (SAAR) provides year-end attendance information used to calculate the school district's enrollment, membership, average daily membership (ADM), percent of attendance, home and hospital ADA, and adjusted average daily attendance (AADA).  All information is reported by the school, grade level, and by transportation code.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Regarding AADA: SAAR for SY 2022- 23 will include full day Kindergarten AADA</a:t>
            </a:r>
            <a:endParaRPr lang="en-US" sz="20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468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AC2-4333-431B-8322-61B5A49E1AD3}"/>
              </a:ext>
            </a:extLst>
          </p:cNvPr>
          <p:cNvSpPr>
            <a:spLocks noGrp="1"/>
          </p:cNvSpPr>
          <p:nvPr>
            <p:ph type="title"/>
          </p:nvPr>
        </p:nvSpPr>
        <p:spPr>
          <a:xfrm>
            <a:off x="838200" y="-69310"/>
            <a:ext cx="10515600" cy="1325563"/>
          </a:xfrm>
        </p:spPr>
        <p:txBody>
          <a:bodyPr/>
          <a:lstStyle/>
          <a:p>
            <a:r>
              <a:rPr lang="en-US" dirty="0"/>
              <a:t>10 Focus Area Records for SAAR</a:t>
            </a:r>
          </a:p>
        </p:txBody>
      </p:sp>
      <p:sp>
        <p:nvSpPr>
          <p:cNvPr id="4" name="Slide Number Placeholder 3">
            <a:extLst>
              <a:ext uri="{FF2B5EF4-FFF2-40B4-BE49-F238E27FC236}">
                <a16:creationId xmlns:a16="http://schemas.microsoft.com/office/drawing/2014/main" id="{2D4FDF11-BCA9-4EE6-AE59-2C3E2A680778}"/>
              </a:ext>
            </a:extLst>
          </p:cNvPr>
          <p:cNvSpPr>
            <a:spLocks noGrp="1"/>
          </p:cNvSpPr>
          <p:nvPr>
            <p:ph type="sldNum" sz="quarter" idx="4294967295"/>
          </p:nvPr>
        </p:nvSpPr>
        <p:spPr>
          <a:xfrm>
            <a:off x="9448800" y="6356350"/>
            <a:ext cx="2743200" cy="365125"/>
          </a:xfrm>
          <a:prstGeom prst="rect">
            <a:avLst/>
          </a:prstGeom>
        </p:spPr>
        <p:txBody>
          <a:bodyPr/>
          <a:lstStyle/>
          <a:p>
            <a:fld id="{BB740369-ADDF-1D46-A862-50873F10EBB7}" type="slidenum">
              <a:rPr lang="en-US" smtClean="0"/>
              <a:t>9</a:t>
            </a:fld>
            <a:endParaRPr lang="en-US"/>
          </a:p>
        </p:txBody>
      </p:sp>
      <p:pic>
        <p:nvPicPr>
          <p:cNvPr id="19" name="Content Placeholder 18">
            <a:extLst>
              <a:ext uri="{FF2B5EF4-FFF2-40B4-BE49-F238E27FC236}">
                <a16:creationId xmlns:a16="http://schemas.microsoft.com/office/drawing/2014/main" id="{203D2C39-AD86-873E-CF98-8F4C40C5BB0A}"/>
              </a:ext>
            </a:extLst>
          </p:cNvPr>
          <p:cNvPicPr>
            <a:picLocks noGrp="1" noChangeAspect="1"/>
          </p:cNvPicPr>
          <p:nvPr>
            <p:ph idx="1"/>
          </p:nvPr>
        </p:nvPicPr>
        <p:blipFill>
          <a:blip r:embed="rId3"/>
          <a:stretch>
            <a:fillRect/>
          </a:stretch>
        </p:blipFill>
        <p:spPr>
          <a:xfrm>
            <a:off x="1105228" y="947520"/>
            <a:ext cx="9131847" cy="4962960"/>
          </a:xfrm>
        </p:spPr>
      </p:pic>
    </p:spTree>
    <p:extLst>
      <p:ext uri="{BB962C8B-B14F-4D97-AF65-F5344CB8AC3E}">
        <p14:creationId xmlns:p14="http://schemas.microsoft.com/office/powerpoint/2010/main" val="1873529376"/>
      </p:ext>
    </p:extLst>
  </p:cSld>
  <p:clrMapOvr>
    <a:masterClrMapping/>
  </p:clrMapOvr>
</p:sld>
</file>

<file path=ppt/theme/theme1.xml><?xml version="1.0" encoding="utf-8"?>
<a:theme xmlns:a="http://schemas.openxmlformats.org/drawingml/2006/main" name="New K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KDE" id="{26997744-093C-4D77-923A-2693C4AFE10A}" vid="{004C471E-7E8D-4288-B194-2D01AF556A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2022-12-15T05:00:00+00:00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2022-12-15T05:00:00+00:00</Publication_x0020_Date>
    <Audience1 xmlns="3a62de7d-ba57-4f43-9dae-9623ba637be0"/>
    <_dlc_DocId xmlns="3a62de7d-ba57-4f43-9dae-9623ba637be0">KYED-212-749</_dlc_DocId>
    <_dlc_DocIdUrl xmlns="3a62de7d-ba57-4f43-9dae-9623ba637be0">
      <Url>https://www.education.ky.gov/districts/enrol/_layouts/15/DocIdRedir.aspx?ID=KYED-212-749</Url>
      <Description>KYED-212-749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08DDF13-E8A5-4C52-9421-54BBF68C0C35}"/>
</file>

<file path=customXml/itemProps2.xml><?xml version="1.0" encoding="utf-8"?>
<ds:datastoreItem xmlns:ds="http://schemas.openxmlformats.org/officeDocument/2006/customXml" ds:itemID="{68EFD8AE-E879-45AB-819D-55DA68EF6298}">
  <ds:schemaRefs>
    <ds:schemaRef ds:uri="http://purl.org/dc/elements/1.1/"/>
    <ds:schemaRef ds:uri="cb62cb79-6b3d-488a-926a-b7e593123ae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 ds:uri="6de68f19-4d14-4ca4-bdcc-f96882aa3c5f"/>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130A8A9-FDB8-4AA9-8D94-62ADB2B6128E}">
  <ds:schemaRefs>
    <ds:schemaRef ds:uri="http://schemas.microsoft.com/sharepoint/v3/contenttype/forms"/>
  </ds:schemaRefs>
</ds:datastoreItem>
</file>

<file path=customXml/itemProps4.xml><?xml version="1.0" encoding="utf-8"?>
<ds:datastoreItem xmlns:ds="http://schemas.openxmlformats.org/officeDocument/2006/customXml" ds:itemID="{B7A68ABD-2A07-483E-913F-1C3D968B5405}"/>
</file>

<file path=docProps/app.xml><?xml version="1.0" encoding="utf-8"?>
<Properties xmlns="http://schemas.openxmlformats.org/officeDocument/2006/extended-properties" xmlns:vt="http://schemas.openxmlformats.org/officeDocument/2006/docPropsVTypes">
  <Template>New KDE</Template>
  <TotalTime>19754</TotalTime>
  <Words>4757</Words>
  <Application>Microsoft Office PowerPoint</Application>
  <PresentationFormat>Widescreen</PresentationFormat>
  <Paragraphs>411</Paragraphs>
  <Slides>48</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Franklin Gothic Book</vt:lpstr>
      <vt:lpstr>Franklin Gothic Medium</vt:lpstr>
      <vt:lpstr>Times New Roman</vt:lpstr>
      <vt:lpstr>New KDE</vt:lpstr>
      <vt:lpstr>Office Theme</vt:lpstr>
      <vt:lpstr>New SAAR Application </vt:lpstr>
      <vt:lpstr>SAAR Application Submission</vt:lpstr>
      <vt:lpstr>SAAR Application Dashboard</vt:lpstr>
      <vt:lpstr>Home Tab</vt:lpstr>
      <vt:lpstr>District Information Tab</vt:lpstr>
      <vt:lpstr>Report Manager Tab</vt:lpstr>
      <vt:lpstr>Request New User Tab</vt:lpstr>
      <vt:lpstr>SAAR Basics</vt:lpstr>
      <vt:lpstr>10 Focus Area Records for SAAR</vt:lpstr>
      <vt:lpstr>10 Focus Area Records for SAAR</vt:lpstr>
      <vt:lpstr>Data Cleanup </vt:lpstr>
      <vt:lpstr>State Enrollment Overlap </vt:lpstr>
      <vt:lpstr>Missing Enrollment End Status</vt:lpstr>
      <vt:lpstr>Student Schedule Gaps</vt:lpstr>
      <vt:lpstr>Audit Overlapping T Codes </vt:lpstr>
      <vt:lpstr>Missing End Dated Students/T Codes </vt:lpstr>
      <vt:lpstr>Audit Missing T-Codes</vt:lpstr>
      <vt:lpstr>Overage/Underage</vt:lpstr>
      <vt:lpstr>State Attendance Groups/Audit Partial Day</vt:lpstr>
      <vt:lpstr>State Attendance Groups/Audit Home Hospital</vt:lpstr>
      <vt:lpstr>Funding Gap Audit Report</vt:lpstr>
      <vt:lpstr>PowerPoint Presentation</vt:lpstr>
      <vt:lpstr>Data Cleanup reports</vt:lpstr>
      <vt:lpstr>Creating Your SAAR File</vt:lpstr>
      <vt:lpstr>Creating PDF version for verification </vt:lpstr>
      <vt:lpstr>SAAR Detail Report </vt:lpstr>
      <vt:lpstr>New SAAR Application</vt:lpstr>
      <vt:lpstr>Submission Details Tabs</vt:lpstr>
      <vt:lpstr>Details</vt:lpstr>
      <vt:lpstr>Reports</vt:lpstr>
      <vt:lpstr>Messages</vt:lpstr>
      <vt:lpstr>Status Tracking</vt:lpstr>
      <vt:lpstr>Things to Remember Submitting File</vt:lpstr>
      <vt:lpstr>Submitting File with no issues</vt:lpstr>
      <vt:lpstr>Submitting File with errors/warnings</vt:lpstr>
      <vt:lpstr>Resolving warnings</vt:lpstr>
      <vt:lpstr>Resolve to submit</vt:lpstr>
      <vt:lpstr>Submission Process</vt:lpstr>
      <vt:lpstr>Verification Process</vt:lpstr>
      <vt:lpstr>After a file is submitted</vt:lpstr>
      <vt:lpstr>Resources</vt:lpstr>
      <vt:lpstr>Questions?</vt:lpstr>
      <vt:lpstr>Contact Info</vt:lpstr>
      <vt:lpstr>Attendance Summary Report </vt:lpstr>
      <vt:lpstr>School Summary Report</vt:lpstr>
      <vt:lpstr>Full Day Attendance Adjustment Report</vt:lpstr>
      <vt:lpstr>Attendance T-Code Comparison</vt:lpstr>
      <vt:lpstr>Transportation Summary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21-22 KSIS BoY Training PowerPoint Presentation template</dc:title>
  <dc:subject>Master Template</dc:subject>
  <dc:creator>Harris, Danielle - Division of Communications</dc:creator>
  <cp:lastModifiedBy>Loman, Laura - Division of District Support</cp:lastModifiedBy>
  <cp:revision>22</cp:revision>
  <cp:lastPrinted>2022-09-19T12:20:45Z</cp:lastPrinted>
  <dcterms:created xsi:type="dcterms:W3CDTF">2020-04-01T15:44:40Z</dcterms:created>
  <dcterms:modified xsi:type="dcterms:W3CDTF">2022-11-29T17:27:18Z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53ccce2a-c7d1-4343-ac74-8b8cb05e9e85</vt:lpwstr>
  </property>
</Properties>
</file>