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80" r:id="rId6"/>
    <p:sldId id="265" r:id="rId7"/>
    <p:sldId id="262" r:id="rId8"/>
    <p:sldId id="257" r:id="rId9"/>
    <p:sldId id="258" r:id="rId10"/>
    <p:sldId id="259" r:id="rId11"/>
    <p:sldId id="260" r:id="rId12"/>
    <p:sldId id="261" r:id="rId13"/>
    <p:sldId id="263" r:id="rId14"/>
    <p:sldId id="264"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3E0111-3653-DDE5-496D-B2993283D92E}" name="Rowland, Chrystal - KDE Division Director" initials="RD" userId="S::chrystal.rowland@education.ky.gov::232cd432-b8f6-4e8f-8f71-30ca6c0cfd1a" providerId="AD"/>
  <p188:author id="{B295C1DE-6BDF-55AF-E374-9C716836EE43}" name="Clouse, Thomas - Division of Academic Program Standards" initials="CS" userId="S::thomas.clouse@education.ky.gov::d46703da-1c68-4b07-bf00-3c53a16c37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824FDC-550F-9F4D-447E-75961A1AC3DB}" v="15" dt="2025-09-16T14:37:58.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74" d="100"/>
          <a:sy n="74" d="100"/>
        </p:scale>
        <p:origin x="1042"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9/16/2025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9/16/2025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9/16/2025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9/16/2025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9/16/2025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9/16/2025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9/16/2025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9/16/2025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9/16/2025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9/16/2025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9/16/2025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9/16/2025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9/16/2025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ducation.ky.gov/curriculum/standards/kyacadstand/Documents/KY_HQIR_List_Reading_and_Writing.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ucation.ky.gov/curriculum/EarlyLiteracy/Pages/early_Literacy_screening_Assessments.aspx" TargetMode="External"/><Relationship Id="rId2" Type="http://schemas.openxmlformats.org/officeDocument/2006/relationships/hyperlink" Target="https://www.education.ky.gov/curriculum/standards/kyacadstand/Documents/KY_HQIR_List_Reading_and_Writing.pdf" TargetMode="External"/><Relationship Id="rId1" Type="http://schemas.openxmlformats.org/officeDocument/2006/relationships/slideLayout" Target="../slideLayouts/slideLayout12.xml"/><Relationship Id="rId5" Type="http://schemas.openxmlformats.org/officeDocument/2006/relationships/hyperlink" Target="https://nam11.safelinks.protection.outlook.com/?url=https%3A%2F%2Friveteducation.org%2Fpartner-search%2F&amp;data=05%7C02%7Cdanielle.ward%40education.ky.gov%7Cd77f1a2ccb98495d901b08dd874ee8fd%7C9360c11f90e64706ad0025fcdc9e2ed1%7C0%7C0%7C638815495176209496%7CUnknown%7CTWFpbGZsb3d8eyJFbXB0eU1hcGkiOnRydWUsIlYiOiIwLjAuMDAwMCIsIlAiOiJXaW4zMiIsIkFOIjoiTWFpbCIsIldUIjoyfQ%3D%3D%7C0%7C%7C%7C&amp;sdata=DnBzvQyA9hNeRu9MVhF0k9gP7oj0H0fYtzrsbHUQvxg%3D&amp;reserved=0" TargetMode="External"/><Relationship Id="rId4" Type="http://schemas.openxmlformats.org/officeDocument/2006/relationships/hyperlink" Target="https://www.epicliteracy.or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institute.aimpa.org/aim-pathways/aim-pathways-individual-cohort/ppw" TargetMode="External"/><Relationship Id="rId3" Type="http://schemas.openxmlformats.org/officeDocument/2006/relationships/hyperlink" Target="https://keystoliteracy.com/offering/keys-to-beginning-reading/" TargetMode="External"/><Relationship Id="rId7" Type="http://schemas.openxmlformats.org/officeDocument/2006/relationships/hyperlink" Target="https://institute.aimpa.org/aim-pathways/aim-pathways-individual-cohort/ppr" TargetMode="External"/><Relationship Id="rId2" Type="http://schemas.openxmlformats.org/officeDocument/2006/relationships/hyperlink" Target="https://www.education.ky.gov/curriculum/EarlyLiteracy/Pages/ky_reading_Academies.aspx" TargetMode="External"/><Relationship Id="rId1" Type="http://schemas.openxmlformats.org/officeDocument/2006/relationships/slideLayout" Target="../slideLayouts/slideLayout12.xml"/><Relationship Id="rId6" Type="http://schemas.openxmlformats.org/officeDocument/2006/relationships/hyperlink" Target="https://imse.com/" TargetMode="External"/><Relationship Id="rId11" Type="http://schemas.openxmlformats.org/officeDocument/2006/relationships/hyperlink" Target="https://www.kedc.org/page/ky-writing-project/" TargetMode="External"/><Relationship Id="rId5" Type="http://schemas.openxmlformats.org/officeDocument/2006/relationships/hyperlink" Target="https://www.ortonacademy.org/" TargetMode="External"/><Relationship Id="rId10" Type="http://schemas.openxmlformats.org/officeDocument/2006/relationships/hyperlink" Target="https://www.thewritingrevolution.org/courses/" TargetMode="External"/><Relationship Id="rId4" Type="http://schemas.openxmlformats.org/officeDocument/2006/relationships/hyperlink" Target="https://keystoliteracy.com/offering/keys-to-early-writing/" TargetMode="External"/><Relationship Id="rId9" Type="http://schemas.openxmlformats.org/officeDocument/2006/relationships/hyperlink" Target="https://achievethecore.org/page/3291/foundational-skills-mini-cour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ducation.ky.gov/curriculum/standards/kyacadstand/Documents/Implementing_Kentucky%27s_Read_to_Succeed_Act_within_an_MTSS_Framework.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mailto:danielle.ward@education.ky.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ky.gov/curriculum/standards/kyacadstand/Documents/Implementing_Kentucky%27s_Read_to_Succeed_Act_within_an_MTSS_Framework.pdf" TargetMode="External"/><Relationship Id="rId2" Type="http://schemas.openxmlformats.org/officeDocument/2006/relationships/hyperlink" Target="https://www.education.ky.gov/curriculum/EarlyLiteracy/Documents/Literacy_Assessment_Flowchart.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education.ky.gov/curriculum/standards/kyacadstand/Documents/Implementing_Kentucky%27s_Read_to_Succeed_Act_within_an_MTSS_Framework.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pps.legislature.ky.gov/law/statutes/statute.aspx?id=5424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pps.legislature.ky.gov/law/statutes/statute.aspx?id=5424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pps.legislature.ky.gov/law/statutes/statute.aspx?id=5635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pps.legislature.ky.gov/law/statutes/statute.aspx?id=5635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p:txBody>
          <a:bodyPr>
            <a:normAutofit fontScale="90000"/>
          </a:bodyPr>
          <a:lstStyle/>
          <a:p>
            <a:r>
              <a:rPr lang="en-US" dirty="0"/>
              <a:t>Read to Achieve: Reading Intervention and Diagnostic Fund Grant</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p:txBody>
          <a:bodyPr/>
          <a:lstStyle/>
          <a:p>
            <a:r>
              <a:rPr lang="en-US" dirty="0"/>
              <a:t>Request for Application</a:t>
            </a:r>
          </a:p>
          <a:p>
            <a:r>
              <a:rPr lang="en-US" dirty="0"/>
              <a:t>Technical Assistance</a:t>
            </a:r>
          </a:p>
          <a:p>
            <a:r>
              <a:rPr lang="en-US" dirty="0"/>
              <a:t>September 2025</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EF5C-2A3F-E7D3-210D-9280526685E5}"/>
              </a:ext>
            </a:extLst>
          </p:cNvPr>
          <p:cNvSpPr>
            <a:spLocks noGrp="1"/>
          </p:cNvSpPr>
          <p:nvPr>
            <p:ph type="title"/>
          </p:nvPr>
        </p:nvSpPr>
        <p:spPr/>
        <p:txBody>
          <a:bodyPr>
            <a:normAutofit/>
          </a:bodyPr>
          <a:lstStyle/>
          <a:p>
            <a:pPr algn="ctr"/>
            <a:r>
              <a:rPr lang="en-US" sz="3600" u="sng" dirty="0"/>
              <a:t>Key Terms and Definitions</a:t>
            </a:r>
            <a:br>
              <a:rPr lang="en-US" sz="3600" dirty="0"/>
            </a:br>
            <a:r>
              <a:rPr lang="en-US" sz="2400" dirty="0"/>
              <a:t>(continued)</a:t>
            </a:r>
          </a:p>
        </p:txBody>
      </p:sp>
      <p:sp>
        <p:nvSpPr>
          <p:cNvPr id="3" name="Content Placeholder 2">
            <a:extLst>
              <a:ext uri="{FF2B5EF4-FFF2-40B4-BE49-F238E27FC236}">
                <a16:creationId xmlns:a16="http://schemas.microsoft.com/office/drawing/2014/main" id="{7DD265CF-8B1F-EE59-55A4-7B868C810C6F}"/>
              </a:ext>
            </a:extLst>
          </p:cNvPr>
          <p:cNvSpPr>
            <a:spLocks noGrp="1"/>
          </p:cNvSpPr>
          <p:nvPr>
            <p:ph idx="1"/>
          </p:nvPr>
        </p:nvSpPr>
        <p:spPr>
          <a:xfrm>
            <a:off x="838200" y="1825625"/>
            <a:ext cx="10515600" cy="3446171"/>
          </a:xfrm>
        </p:spPr>
        <p:txBody>
          <a:bodyPr>
            <a:normAutofit/>
          </a:bodyPr>
          <a:lstStyle/>
          <a:p>
            <a:pPr marL="0" indent="0">
              <a:buNone/>
            </a:pPr>
            <a:r>
              <a:rPr lang="en-US" sz="1800" b="1" dirty="0"/>
              <a:t>Universal Screening: </a:t>
            </a:r>
            <a:r>
              <a:rPr lang="en-US" sz="1800" dirty="0"/>
              <a:t>A systematic process of analyzing students’ performance at certain points during the academic year using valid and reliable tools to evaluate the effectiveness of T1 instruction and determine which students need closer monitoring or intervention.</a:t>
            </a:r>
          </a:p>
          <a:p>
            <a:pPr marL="0" indent="0">
              <a:buNone/>
            </a:pPr>
            <a:r>
              <a:rPr lang="en-US" sz="1800" b="1" dirty="0"/>
              <a:t>Tier 1 (T1) Universal Instruction: </a:t>
            </a:r>
            <a:r>
              <a:rPr lang="en-US" sz="1800" dirty="0"/>
              <a:t>Evidence-based instruction provided to all students and aligned to the state’s academic standards.</a:t>
            </a:r>
          </a:p>
          <a:p>
            <a:pPr marL="0" indent="0">
              <a:buNone/>
            </a:pPr>
            <a:r>
              <a:rPr lang="en-US" sz="1800" b="1" dirty="0"/>
              <a:t>Tier 2 (T2) Targeted Intervention: </a:t>
            </a:r>
            <a:r>
              <a:rPr lang="en-US" sz="1800" dirty="0"/>
              <a:t>Supplemental evidence-based intervention aligned with and in addition to Tier 1 universal instruction. Students are identified by universal screening data and interventions are targeted to address student need(s) identified by diagnostic assessment and progress monitoring data.</a:t>
            </a:r>
          </a:p>
          <a:p>
            <a:pPr marL="0" indent="0">
              <a:buNone/>
            </a:pPr>
            <a:r>
              <a:rPr lang="en-US" sz="1800" b="1" dirty="0"/>
              <a:t>Tier 3 (T3) Intensive Intervention: </a:t>
            </a:r>
            <a:r>
              <a:rPr lang="en-US" sz="1800" dirty="0"/>
              <a:t>The most intensive and individualized level of evidence-based intervention and support for students provided in addition to T1 and T2. Evidence-based interventions are aligned to student needs based on diagnostic assessment and progress monitoring data.</a:t>
            </a:r>
            <a:endParaRPr lang="en-US" sz="1800" b="1" dirty="0"/>
          </a:p>
        </p:txBody>
      </p:sp>
    </p:spTree>
    <p:extLst>
      <p:ext uri="{BB962C8B-B14F-4D97-AF65-F5344CB8AC3E}">
        <p14:creationId xmlns:p14="http://schemas.microsoft.com/office/powerpoint/2010/main" val="383743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EF264D-4083-07CD-7B0F-2FEBCC7168CC}"/>
              </a:ext>
            </a:extLst>
          </p:cNvPr>
          <p:cNvSpPr>
            <a:spLocks noGrp="1"/>
          </p:cNvSpPr>
          <p:nvPr>
            <p:ph type="title"/>
          </p:nvPr>
        </p:nvSpPr>
        <p:spPr>
          <a:xfrm>
            <a:off x="737298" y="365125"/>
            <a:ext cx="10717404" cy="1325563"/>
          </a:xfrm>
        </p:spPr>
        <p:txBody>
          <a:bodyPr>
            <a:normAutofit/>
          </a:bodyPr>
          <a:lstStyle/>
          <a:p>
            <a:pPr algn="ctr"/>
            <a:r>
              <a:rPr lang="en-US" sz="3600" u="sng" dirty="0"/>
              <a:t>Read to Achieve Grant Implementation Requirements</a:t>
            </a:r>
          </a:p>
        </p:txBody>
      </p:sp>
      <p:sp>
        <p:nvSpPr>
          <p:cNvPr id="7" name="Content Placeholder 6">
            <a:extLst>
              <a:ext uri="{FF2B5EF4-FFF2-40B4-BE49-F238E27FC236}">
                <a16:creationId xmlns:a16="http://schemas.microsoft.com/office/drawing/2014/main" id="{96D4C0BB-B66A-6905-4369-E569EB3EC902}"/>
              </a:ext>
            </a:extLst>
          </p:cNvPr>
          <p:cNvSpPr>
            <a:spLocks noGrp="1"/>
          </p:cNvSpPr>
          <p:nvPr>
            <p:ph idx="1"/>
          </p:nvPr>
        </p:nvSpPr>
        <p:spPr>
          <a:xfrm>
            <a:off x="838200" y="1825625"/>
            <a:ext cx="10515600" cy="3469856"/>
          </a:xfrm>
        </p:spPr>
        <p:txBody>
          <a:bodyPr>
            <a:normAutofit/>
          </a:bodyPr>
          <a:lstStyle/>
          <a:p>
            <a:pPr marL="457200" indent="-457200">
              <a:buFont typeface="+mj-lt"/>
              <a:buAutoNum type="alphaUcPeriod"/>
            </a:pPr>
            <a:r>
              <a:rPr lang="en-US" sz="2400" b="1" dirty="0"/>
              <a:t>Comprehensive Reading Program</a:t>
            </a:r>
          </a:p>
          <a:p>
            <a:r>
              <a:rPr lang="en-US" sz="2000" dirty="0"/>
              <a:t>Core comprehensive instructional resource that serves as the primary means of instruction (Tier 1)</a:t>
            </a:r>
          </a:p>
          <a:p>
            <a:r>
              <a:rPr lang="en-US" sz="2000" dirty="0">
                <a:hlinkClick r:id="rId2"/>
              </a:rPr>
              <a:t>Approved High Quality Instructional Resource (HQIR) for Reading and Writing</a:t>
            </a:r>
            <a:endParaRPr lang="en-US" sz="2000" dirty="0"/>
          </a:p>
          <a:p>
            <a:pPr marL="0" indent="0">
              <a:buNone/>
            </a:pPr>
            <a:endParaRPr lang="en-US" sz="2400" dirty="0"/>
          </a:p>
          <a:p>
            <a:pPr marL="457200" indent="-457200">
              <a:buAutoNum type="alphaUcPeriod" startAt="2"/>
            </a:pPr>
            <a:r>
              <a:rPr lang="en-US" sz="2400" b="1" dirty="0"/>
              <a:t>Reading Intervention Program</a:t>
            </a:r>
          </a:p>
          <a:p>
            <a:r>
              <a:rPr lang="en-US" sz="2000" dirty="0"/>
              <a:t>Approved </a:t>
            </a:r>
            <a:r>
              <a:rPr lang="en-US" sz="2000" dirty="0">
                <a:highlight>
                  <a:srgbClr val="FFFF00"/>
                </a:highlight>
              </a:rPr>
              <a:t>Structured Literacy </a:t>
            </a:r>
            <a:r>
              <a:rPr lang="en-US" sz="2000" dirty="0"/>
              <a:t>HQIR for Tiers 2 and 3</a:t>
            </a:r>
          </a:p>
          <a:p>
            <a:r>
              <a:rPr lang="en-US" sz="2000" dirty="0"/>
              <a:t>Supplements and Aligns with Tier 1 Instruction</a:t>
            </a:r>
          </a:p>
        </p:txBody>
      </p:sp>
    </p:spTree>
    <p:extLst>
      <p:ext uri="{BB962C8B-B14F-4D97-AF65-F5344CB8AC3E}">
        <p14:creationId xmlns:p14="http://schemas.microsoft.com/office/powerpoint/2010/main" val="46094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1A41-389D-F7B5-E8B8-A788F8035453}"/>
              </a:ext>
            </a:extLst>
          </p:cNvPr>
          <p:cNvSpPr>
            <a:spLocks noGrp="1"/>
          </p:cNvSpPr>
          <p:nvPr>
            <p:ph type="title"/>
          </p:nvPr>
        </p:nvSpPr>
        <p:spPr>
          <a:xfrm>
            <a:off x="634482" y="365125"/>
            <a:ext cx="10719318" cy="1325563"/>
          </a:xfrm>
        </p:spPr>
        <p:txBody>
          <a:bodyPr>
            <a:normAutofit/>
          </a:bodyPr>
          <a:lstStyle/>
          <a:p>
            <a:pPr algn="ctr"/>
            <a:r>
              <a:rPr lang="en-US" sz="3600" u="sng" dirty="0"/>
              <a:t>Read to Achieve Grant Implementation Requirements </a:t>
            </a:r>
            <a:r>
              <a:rPr lang="en-US" sz="2000" dirty="0"/>
              <a:t>(continued)</a:t>
            </a:r>
          </a:p>
        </p:txBody>
      </p:sp>
      <p:sp>
        <p:nvSpPr>
          <p:cNvPr id="3" name="Content Placeholder 2">
            <a:extLst>
              <a:ext uri="{FF2B5EF4-FFF2-40B4-BE49-F238E27FC236}">
                <a16:creationId xmlns:a16="http://schemas.microsoft.com/office/drawing/2014/main" id="{9944FB74-FE77-E8BB-5A92-81E1D2B9737F}"/>
              </a:ext>
            </a:extLst>
          </p:cNvPr>
          <p:cNvSpPr>
            <a:spLocks noGrp="1"/>
          </p:cNvSpPr>
          <p:nvPr>
            <p:ph idx="1"/>
          </p:nvPr>
        </p:nvSpPr>
        <p:spPr>
          <a:xfrm>
            <a:off x="838200" y="1539551"/>
            <a:ext cx="10515600" cy="4502475"/>
          </a:xfrm>
        </p:spPr>
        <p:txBody>
          <a:bodyPr vert="horz" lIns="91440" tIns="45720" rIns="91440" bIns="45720" rtlCol="0" anchor="t">
            <a:normAutofit/>
          </a:bodyPr>
          <a:lstStyle/>
          <a:p>
            <a:pPr marL="0" indent="0">
              <a:buNone/>
            </a:pPr>
            <a:r>
              <a:rPr lang="en-US" sz="2400" b="1" dirty="0"/>
              <a:t>C. High-Quality Professional Learning</a:t>
            </a:r>
          </a:p>
          <a:p>
            <a:pPr marL="0" indent="0">
              <a:buNone/>
            </a:pPr>
            <a:r>
              <a:rPr lang="en-US" b="1" dirty="0"/>
              <a:t>	</a:t>
            </a:r>
            <a:r>
              <a:rPr lang="en-US" sz="2400" b="1" u="sng" dirty="0"/>
              <a:t>Curriculum Based</a:t>
            </a:r>
            <a:r>
              <a:rPr lang="en-US" b="1" u="sng" dirty="0"/>
              <a:t> </a:t>
            </a:r>
          </a:p>
          <a:p>
            <a:pPr lvl="1"/>
            <a:r>
              <a:rPr lang="en-US" sz="2000" dirty="0"/>
              <a:t>Comprehensive Reading HQIR (Tier 1/Core)</a:t>
            </a:r>
          </a:p>
          <a:p>
            <a:pPr lvl="1"/>
            <a:r>
              <a:rPr lang="en-US" sz="2000" dirty="0"/>
              <a:t>Reading Intervention HQIR (Tiers 2 and/or 3)</a:t>
            </a:r>
          </a:p>
          <a:p>
            <a:pPr lvl="1"/>
            <a:r>
              <a:rPr lang="en-US" sz="2000" dirty="0"/>
              <a:t>Early Literacy Assessments (Universal Screeners/Diagnostics/Progress Monitoring)</a:t>
            </a:r>
          </a:p>
          <a:p>
            <a:pPr marL="457200" lvl="1" indent="0">
              <a:buNone/>
            </a:pPr>
            <a:endParaRPr lang="en-US" b="1" dirty="0"/>
          </a:p>
          <a:p>
            <a:pPr marL="457200" lvl="1" indent="0">
              <a:buNone/>
            </a:pPr>
            <a:r>
              <a:rPr lang="en-US" b="1" dirty="0"/>
              <a:t>	</a:t>
            </a:r>
            <a:r>
              <a:rPr lang="en-US" b="1" u="sng" dirty="0"/>
              <a:t>Read to Achieve Key Areas</a:t>
            </a:r>
          </a:p>
          <a:p>
            <a:pPr lvl="1"/>
            <a:r>
              <a:rPr lang="en-US" sz="2000" dirty="0"/>
              <a:t>Building knowledge in the science of reading and implementing the essential components of reading</a:t>
            </a:r>
          </a:p>
          <a:p>
            <a:pPr lvl="1"/>
            <a:r>
              <a:rPr lang="en-US" sz="2000" dirty="0"/>
              <a:t>Evidence-based instruction to support the reading-writing connection</a:t>
            </a:r>
          </a:p>
          <a:p>
            <a:pPr lvl="1"/>
            <a:endParaRPr lang="en-US" sz="2000" b="1" dirty="0"/>
          </a:p>
          <a:p>
            <a:pPr marL="0" indent="0">
              <a:buNone/>
            </a:pPr>
            <a:endParaRPr lang="en-US" dirty="0"/>
          </a:p>
        </p:txBody>
      </p:sp>
    </p:spTree>
    <p:extLst>
      <p:ext uri="{BB962C8B-B14F-4D97-AF65-F5344CB8AC3E}">
        <p14:creationId xmlns:p14="http://schemas.microsoft.com/office/powerpoint/2010/main" val="232306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B965AB00-CD24-C19B-2EB6-90DDF42CE1F3}"/>
              </a:ext>
            </a:extLst>
          </p:cNvPr>
          <p:cNvSpPr/>
          <p:nvPr/>
        </p:nvSpPr>
        <p:spPr>
          <a:xfrm>
            <a:off x="1534109" y="634189"/>
            <a:ext cx="4864359" cy="989045"/>
          </a:xfrm>
          <a:prstGeom prst="flowChartProcess">
            <a:avLst/>
          </a:prstGeom>
          <a:solidFill>
            <a:schemeClr val="accent1"/>
          </a:solidFill>
          <a:ln w="28575">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b="1" dirty="0"/>
              <a:t>High-Quality Curriculum Based Professional Learning (HQCBPL)</a:t>
            </a:r>
            <a:endParaRPr lang="en-US" b="1"/>
          </a:p>
        </p:txBody>
      </p:sp>
      <p:cxnSp>
        <p:nvCxnSpPr>
          <p:cNvPr id="5" name="Straight Arrow Connector 4">
            <a:extLst>
              <a:ext uri="{FF2B5EF4-FFF2-40B4-BE49-F238E27FC236}">
                <a16:creationId xmlns:a16="http://schemas.microsoft.com/office/drawing/2014/main" id="{5A64C0EB-0687-A102-E60B-0F2A22ED5BA7}"/>
              </a:ext>
            </a:extLst>
          </p:cNvPr>
          <p:cNvCxnSpPr>
            <a:cxnSpLocks/>
          </p:cNvCxnSpPr>
          <p:nvPr/>
        </p:nvCxnSpPr>
        <p:spPr>
          <a:xfrm flipH="1">
            <a:off x="1548104" y="1795850"/>
            <a:ext cx="803211" cy="1077979"/>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Flowchart: Process 6">
            <a:extLst>
              <a:ext uri="{FF2B5EF4-FFF2-40B4-BE49-F238E27FC236}">
                <a16:creationId xmlns:a16="http://schemas.microsoft.com/office/drawing/2014/main" id="{DF28189B-2FAE-D627-10AE-5E9EDE497DEB}"/>
              </a:ext>
            </a:extLst>
          </p:cNvPr>
          <p:cNvSpPr/>
          <p:nvPr/>
        </p:nvSpPr>
        <p:spPr>
          <a:xfrm>
            <a:off x="604935" y="3046445"/>
            <a:ext cx="1886339" cy="765110"/>
          </a:xfrm>
          <a:prstGeom prst="flowChartProcess">
            <a:avLst/>
          </a:prstGeom>
          <a:solidFill>
            <a:schemeClr val="accent1">
              <a:lumMod val="40000"/>
              <a:lumOff val="60000"/>
            </a:schemeClr>
          </a:solidFill>
          <a:ln w="190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Comprehensive (Tier 1) HQIR</a:t>
            </a:r>
          </a:p>
        </p:txBody>
      </p:sp>
      <p:cxnSp>
        <p:nvCxnSpPr>
          <p:cNvPr id="10" name="Straight Arrow Connector 9">
            <a:extLst>
              <a:ext uri="{FF2B5EF4-FFF2-40B4-BE49-F238E27FC236}">
                <a16:creationId xmlns:a16="http://schemas.microsoft.com/office/drawing/2014/main" id="{0A3BCD40-AA7D-560F-C2A2-39DE31F9B237}"/>
              </a:ext>
            </a:extLst>
          </p:cNvPr>
          <p:cNvCxnSpPr>
            <a:cxnSpLocks/>
          </p:cNvCxnSpPr>
          <p:nvPr/>
        </p:nvCxnSpPr>
        <p:spPr>
          <a:xfrm>
            <a:off x="3816219" y="1749197"/>
            <a:ext cx="0" cy="201570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Flowchart: Process 11">
            <a:extLst>
              <a:ext uri="{FF2B5EF4-FFF2-40B4-BE49-F238E27FC236}">
                <a16:creationId xmlns:a16="http://schemas.microsoft.com/office/drawing/2014/main" id="{44EB4688-D7D0-8BF3-099F-BF28D1064DF2}"/>
              </a:ext>
            </a:extLst>
          </p:cNvPr>
          <p:cNvSpPr/>
          <p:nvPr/>
        </p:nvSpPr>
        <p:spPr>
          <a:xfrm>
            <a:off x="2836504" y="3984171"/>
            <a:ext cx="1959429" cy="881743"/>
          </a:xfrm>
          <a:prstGeom prst="flowChartProcess">
            <a:avLst/>
          </a:prstGeom>
          <a:solidFill>
            <a:schemeClr val="accent1">
              <a:lumMod val="20000"/>
              <a:lumOff val="80000"/>
            </a:schemeClr>
          </a:solidFill>
          <a:ln w="190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Intervention </a:t>
            </a:r>
          </a:p>
          <a:p>
            <a:pPr algn="ctr"/>
            <a:r>
              <a:rPr lang="en-US" dirty="0"/>
              <a:t>(Tier 2 and/or 3) HQIR</a:t>
            </a:r>
          </a:p>
        </p:txBody>
      </p:sp>
      <p:cxnSp>
        <p:nvCxnSpPr>
          <p:cNvPr id="15" name="Straight Arrow Connector 14">
            <a:extLst>
              <a:ext uri="{FF2B5EF4-FFF2-40B4-BE49-F238E27FC236}">
                <a16:creationId xmlns:a16="http://schemas.microsoft.com/office/drawing/2014/main" id="{4642A759-390C-8554-5642-F4BD7744A291}"/>
              </a:ext>
            </a:extLst>
          </p:cNvPr>
          <p:cNvCxnSpPr/>
          <p:nvPr/>
        </p:nvCxnSpPr>
        <p:spPr>
          <a:xfrm>
            <a:off x="5423419" y="1795850"/>
            <a:ext cx="975049" cy="163315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Flowchart: Process 16">
            <a:extLst>
              <a:ext uri="{FF2B5EF4-FFF2-40B4-BE49-F238E27FC236}">
                <a16:creationId xmlns:a16="http://schemas.microsoft.com/office/drawing/2014/main" id="{1C95837D-8CB5-92A5-A50F-A0DB9CFFC372}"/>
              </a:ext>
            </a:extLst>
          </p:cNvPr>
          <p:cNvSpPr/>
          <p:nvPr/>
        </p:nvSpPr>
        <p:spPr>
          <a:xfrm>
            <a:off x="5505059" y="3526971"/>
            <a:ext cx="2160037" cy="979715"/>
          </a:xfrm>
          <a:prstGeom prst="flowChartProcess">
            <a:avLst/>
          </a:prstGeom>
          <a:solidFill>
            <a:schemeClr val="accent1">
              <a:lumMod val="60000"/>
              <a:lumOff val="40000"/>
            </a:schemeClr>
          </a:solidFill>
          <a:ln w="190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Early Literacy Assessments and Progress Monitoring</a:t>
            </a:r>
          </a:p>
        </p:txBody>
      </p:sp>
      <p:sp>
        <p:nvSpPr>
          <p:cNvPr id="18" name="TextBox 17">
            <a:extLst>
              <a:ext uri="{FF2B5EF4-FFF2-40B4-BE49-F238E27FC236}">
                <a16:creationId xmlns:a16="http://schemas.microsoft.com/office/drawing/2014/main" id="{6DC90E19-7CC2-5186-D82E-65FDACC38B87}"/>
              </a:ext>
            </a:extLst>
          </p:cNvPr>
          <p:cNvSpPr txBox="1"/>
          <p:nvPr/>
        </p:nvSpPr>
        <p:spPr>
          <a:xfrm>
            <a:off x="838200" y="5300481"/>
            <a:ext cx="7223449" cy="923330"/>
          </a:xfrm>
          <a:prstGeom prst="rect">
            <a:avLst/>
          </a:prstGeom>
          <a:noFill/>
        </p:spPr>
        <p:txBody>
          <a:bodyPr wrap="square" rtlCol="0">
            <a:spAutoFit/>
          </a:bodyPr>
          <a:lstStyle/>
          <a:p>
            <a:r>
              <a:rPr lang="en-US" dirty="0"/>
              <a:t>Curriculum Based Professional Learning (CBPL) is ongoing, job-embedded and rooted in active experiences (e.g., workshops, professional learning communities, peer observations and coaching).</a:t>
            </a:r>
          </a:p>
        </p:txBody>
      </p:sp>
      <p:sp>
        <p:nvSpPr>
          <p:cNvPr id="19" name="TextBox 18">
            <a:extLst>
              <a:ext uri="{FF2B5EF4-FFF2-40B4-BE49-F238E27FC236}">
                <a16:creationId xmlns:a16="http://schemas.microsoft.com/office/drawing/2014/main" id="{2FEF48C1-EA15-BD90-3C76-377CECD6CDB1}"/>
              </a:ext>
            </a:extLst>
          </p:cNvPr>
          <p:cNvSpPr txBox="1"/>
          <p:nvPr/>
        </p:nvSpPr>
        <p:spPr>
          <a:xfrm>
            <a:off x="8881189" y="1673500"/>
            <a:ext cx="2537925" cy="2400657"/>
          </a:xfrm>
          <a:prstGeom prst="rect">
            <a:avLst/>
          </a:prstGeom>
          <a:noFill/>
        </p:spPr>
        <p:txBody>
          <a:bodyPr wrap="square" rtlCol="0">
            <a:spAutoFit/>
          </a:bodyPr>
          <a:lstStyle/>
          <a:p>
            <a:r>
              <a:rPr lang="en-US" sz="1600" b="1" u="sng" dirty="0"/>
              <a:t>CBPL Approved Providers</a:t>
            </a:r>
          </a:p>
          <a:p>
            <a:endParaRPr lang="en-US" sz="1600" dirty="0"/>
          </a:p>
          <a:p>
            <a:r>
              <a:rPr lang="en-US" sz="1400" dirty="0"/>
              <a:t>All vendors of </a:t>
            </a:r>
            <a:r>
              <a:rPr lang="en-US" sz="1400" dirty="0">
                <a:hlinkClick r:id="rId2"/>
              </a:rPr>
              <a:t>approved HQIRs </a:t>
            </a:r>
            <a:endParaRPr lang="en-US" sz="1400" dirty="0"/>
          </a:p>
          <a:p>
            <a:endParaRPr lang="en-US" sz="1600" dirty="0"/>
          </a:p>
          <a:p>
            <a:r>
              <a:rPr lang="en-US" sz="1400" dirty="0"/>
              <a:t>All vendors of </a:t>
            </a:r>
            <a:r>
              <a:rPr lang="en-US" sz="1400" dirty="0">
                <a:hlinkClick r:id="rId3"/>
              </a:rPr>
              <a:t>approved early literacy assessments</a:t>
            </a:r>
            <a:endParaRPr lang="en-US" sz="1400" dirty="0"/>
          </a:p>
          <a:p>
            <a:endParaRPr lang="en-US" sz="1600" dirty="0"/>
          </a:p>
          <a:p>
            <a:r>
              <a:rPr lang="en-US" sz="1400" dirty="0">
                <a:hlinkClick r:id="rId4"/>
              </a:rPr>
              <a:t>EPIC</a:t>
            </a:r>
            <a:endParaRPr lang="en-US" sz="1400" dirty="0"/>
          </a:p>
          <a:p>
            <a:endParaRPr lang="en-US" sz="1600" dirty="0"/>
          </a:p>
          <a:p>
            <a:r>
              <a:rPr lang="en-US" sz="1400" dirty="0">
                <a:hlinkClick r:id="rId5"/>
              </a:rPr>
              <a:t>Rivet Partner Guide</a:t>
            </a:r>
            <a:endParaRPr lang="en-US" sz="1400" dirty="0"/>
          </a:p>
        </p:txBody>
      </p:sp>
      <p:sp>
        <p:nvSpPr>
          <p:cNvPr id="20" name="Rectangle: Beveled 19">
            <a:extLst>
              <a:ext uri="{FF2B5EF4-FFF2-40B4-BE49-F238E27FC236}">
                <a16:creationId xmlns:a16="http://schemas.microsoft.com/office/drawing/2014/main" id="{A9CF2934-7ACD-416A-0732-915511E75059}"/>
              </a:ext>
            </a:extLst>
          </p:cNvPr>
          <p:cNvSpPr/>
          <p:nvPr/>
        </p:nvSpPr>
        <p:spPr>
          <a:xfrm>
            <a:off x="8283258" y="1044444"/>
            <a:ext cx="3489640" cy="3517933"/>
          </a:xfrm>
          <a:prstGeom prst="bevel">
            <a:avLst/>
          </a:prstGeom>
          <a:noFill/>
          <a:ln w="1905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7001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95445820-EBCF-7D2E-DF3B-040C737AF588}"/>
              </a:ext>
            </a:extLst>
          </p:cNvPr>
          <p:cNvSpPr/>
          <p:nvPr/>
        </p:nvSpPr>
        <p:spPr>
          <a:xfrm>
            <a:off x="1928326" y="522515"/>
            <a:ext cx="3965510" cy="979714"/>
          </a:xfrm>
          <a:prstGeom prst="flowChartProcess">
            <a:avLst/>
          </a:prstGeom>
          <a:solidFill>
            <a:schemeClr val="accent6">
              <a:lumMod val="75000"/>
            </a:schemeClr>
          </a:solidFill>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b="1" dirty="0"/>
              <a:t>Read to Achieve Key Areas of Professional Learning </a:t>
            </a:r>
          </a:p>
        </p:txBody>
      </p:sp>
      <p:cxnSp>
        <p:nvCxnSpPr>
          <p:cNvPr id="5" name="Straight Arrow Connector 4">
            <a:extLst>
              <a:ext uri="{FF2B5EF4-FFF2-40B4-BE49-F238E27FC236}">
                <a16:creationId xmlns:a16="http://schemas.microsoft.com/office/drawing/2014/main" id="{0E26F5C7-61BB-5878-22EA-0CE90CAC123E}"/>
              </a:ext>
            </a:extLst>
          </p:cNvPr>
          <p:cNvCxnSpPr/>
          <p:nvPr/>
        </p:nvCxnSpPr>
        <p:spPr>
          <a:xfrm flipH="1">
            <a:off x="1503783" y="1622086"/>
            <a:ext cx="849086" cy="1357604"/>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Rectangle 5">
            <a:extLst>
              <a:ext uri="{FF2B5EF4-FFF2-40B4-BE49-F238E27FC236}">
                <a16:creationId xmlns:a16="http://schemas.microsoft.com/office/drawing/2014/main" id="{8DD6C87B-EECE-A402-1F37-017B30ADC273}"/>
              </a:ext>
            </a:extLst>
          </p:cNvPr>
          <p:cNvSpPr/>
          <p:nvPr/>
        </p:nvSpPr>
        <p:spPr>
          <a:xfrm>
            <a:off x="493651" y="3156825"/>
            <a:ext cx="1530221" cy="1184988"/>
          </a:xfrm>
          <a:prstGeom prst="rect">
            <a:avLst/>
          </a:prstGeom>
          <a:solidFill>
            <a:schemeClr val="accent6">
              <a:lumMod val="40000"/>
              <a:lumOff val="60000"/>
            </a:schemeClr>
          </a:solidFill>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1. Building Knowledge in the Science of Reading </a:t>
            </a:r>
          </a:p>
        </p:txBody>
      </p:sp>
      <p:cxnSp>
        <p:nvCxnSpPr>
          <p:cNvPr id="8" name="Straight Arrow Connector 7">
            <a:extLst>
              <a:ext uri="{FF2B5EF4-FFF2-40B4-BE49-F238E27FC236}">
                <a16:creationId xmlns:a16="http://schemas.microsoft.com/office/drawing/2014/main" id="{E28C9F3B-578E-3CD3-A810-FE1469EAE417}"/>
              </a:ext>
            </a:extLst>
          </p:cNvPr>
          <p:cNvCxnSpPr>
            <a:cxnSpLocks/>
          </p:cNvCxnSpPr>
          <p:nvPr/>
        </p:nvCxnSpPr>
        <p:spPr>
          <a:xfrm>
            <a:off x="3575178" y="1622086"/>
            <a:ext cx="0" cy="1852125"/>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Flowchart: Process 8">
            <a:extLst>
              <a:ext uri="{FF2B5EF4-FFF2-40B4-BE49-F238E27FC236}">
                <a16:creationId xmlns:a16="http://schemas.microsoft.com/office/drawing/2014/main" id="{28F6FCA0-97FB-9091-DC82-C0235F72068B}"/>
              </a:ext>
            </a:extLst>
          </p:cNvPr>
          <p:cNvSpPr/>
          <p:nvPr/>
        </p:nvSpPr>
        <p:spPr>
          <a:xfrm>
            <a:off x="2352869" y="3590553"/>
            <a:ext cx="2444618" cy="1325563"/>
          </a:xfrm>
          <a:prstGeom prst="flowChartProcess">
            <a:avLst/>
          </a:prstGeom>
          <a:solidFill>
            <a:schemeClr val="accent6">
              <a:lumMod val="20000"/>
              <a:lumOff val="80000"/>
            </a:schemeClr>
          </a:solidFill>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2. Implementing Essential Components of Reading</a:t>
            </a:r>
          </a:p>
        </p:txBody>
      </p:sp>
      <p:cxnSp>
        <p:nvCxnSpPr>
          <p:cNvPr id="11" name="Straight Arrow Connector 10">
            <a:extLst>
              <a:ext uri="{FF2B5EF4-FFF2-40B4-BE49-F238E27FC236}">
                <a16:creationId xmlns:a16="http://schemas.microsoft.com/office/drawing/2014/main" id="{0DE3740F-5E78-CAE6-E24C-37687D01CD6A}"/>
              </a:ext>
            </a:extLst>
          </p:cNvPr>
          <p:cNvCxnSpPr>
            <a:cxnSpLocks/>
          </p:cNvCxnSpPr>
          <p:nvPr/>
        </p:nvCxnSpPr>
        <p:spPr>
          <a:xfrm>
            <a:off x="4849817" y="1650456"/>
            <a:ext cx="777551" cy="1635191"/>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Flowchart: Process 11">
            <a:extLst>
              <a:ext uri="{FF2B5EF4-FFF2-40B4-BE49-F238E27FC236}">
                <a16:creationId xmlns:a16="http://schemas.microsoft.com/office/drawing/2014/main" id="{81C88605-4DAC-B77D-3A45-76D8FFC038B1}"/>
              </a:ext>
            </a:extLst>
          </p:cNvPr>
          <p:cNvSpPr/>
          <p:nvPr/>
        </p:nvSpPr>
        <p:spPr>
          <a:xfrm>
            <a:off x="5150684" y="3429000"/>
            <a:ext cx="2164702" cy="1325563"/>
          </a:xfrm>
          <a:prstGeom prst="flowChartProcess">
            <a:avLst/>
          </a:prstGeom>
          <a:solidFill>
            <a:schemeClr val="accent6">
              <a:lumMod val="60000"/>
              <a:lumOff val="40000"/>
            </a:schemeClr>
          </a:solidFill>
          <a:ln w="1905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3. Evidence-based Instruction to Support the Reading-Writing Connection</a:t>
            </a:r>
          </a:p>
        </p:txBody>
      </p:sp>
      <p:sp>
        <p:nvSpPr>
          <p:cNvPr id="15" name="TextBox 14">
            <a:extLst>
              <a:ext uri="{FF2B5EF4-FFF2-40B4-BE49-F238E27FC236}">
                <a16:creationId xmlns:a16="http://schemas.microsoft.com/office/drawing/2014/main" id="{1B922ABA-40D1-B9F7-3F37-919DB0BCBF73}"/>
              </a:ext>
            </a:extLst>
          </p:cNvPr>
          <p:cNvSpPr txBox="1"/>
          <p:nvPr/>
        </p:nvSpPr>
        <p:spPr>
          <a:xfrm>
            <a:off x="838200" y="5365426"/>
            <a:ext cx="7072604" cy="1077218"/>
          </a:xfrm>
          <a:prstGeom prst="rect">
            <a:avLst/>
          </a:prstGeom>
          <a:noFill/>
        </p:spPr>
        <p:txBody>
          <a:bodyPr wrap="square" rtlCol="0">
            <a:spAutoFit/>
          </a:bodyPr>
          <a:lstStyle/>
          <a:p>
            <a:r>
              <a:rPr lang="en-US" sz="1600" dirty="0"/>
              <a:t>All K-3 Reading Instructional Staff who have not participated in approved training in these key areas within the last three (3) years must participate in approved HQPL beginning with Key Area 1 during the first year of RTA funding. This is in addition to staff specific CBPL.</a:t>
            </a:r>
          </a:p>
        </p:txBody>
      </p:sp>
      <p:sp>
        <p:nvSpPr>
          <p:cNvPr id="17" name="TextBox 16">
            <a:extLst>
              <a:ext uri="{FF2B5EF4-FFF2-40B4-BE49-F238E27FC236}">
                <a16:creationId xmlns:a16="http://schemas.microsoft.com/office/drawing/2014/main" id="{EC38AEAD-2956-829A-4E74-EA5BA84B6FDF}"/>
              </a:ext>
            </a:extLst>
          </p:cNvPr>
          <p:cNvSpPr txBox="1"/>
          <p:nvPr/>
        </p:nvSpPr>
        <p:spPr>
          <a:xfrm>
            <a:off x="8435788" y="951673"/>
            <a:ext cx="2981772" cy="3816429"/>
          </a:xfrm>
          <a:prstGeom prst="rect">
            <a:avLst/>
          </a:prstGeom>
          <a:noFill/>
        </p:spPr>
        <p:txBody>
          <a:bodyPr wrap="square" rtlCol="0">
            <a:spAutoFit/>
          </a:bodyPr>
          <a:lstStyle/>
          <a:p>
            <a:r>
              <a:rPr lang="en-US" sz="1600" b="1" u="sng" dirty="0"/>
              <a:t>Approved Key Area PL Providers</a:t>
            </a:r>
          </a:p>
          <a:p>
            <a:endParaRPr lang="en-US" sz="1600" b="1" u="sng" dirty="0"/>
          </a:p>
          <a:p>
            <a:pPr algn="ctr"/>
            <a:r>
              <a:rPr lang="en-US" sz="1400" dirty="0">
                <a:hlinkClick r:id="rId2"/>
              </a:rPr>
              <a:t>KY Reading Academy (LETRS)</a:t>
            </a:r>
            <a:endParaRPr lang="en-US" sz="1400" dirty="0"/>
          </a:p>
          <a:p>
            <a:pPr algn="ctr"/>
            <a:r>
              <a:rPr lang="en-US" sz="1400" dirty="0">
                <a:hlinkClick r:id="rId3"/>
              </a:rPr>
              <a:t>Keys to Literacy (Reading)</a:t>
            </a:r>
            <a:endParaRPr lang="en-US" sz="1400" dirty="0"/>
          </a:p>
          <a:p>
            <a:pPr algn="ctr"/>
            <a:r>
              <a:rPr lang="en-US" sz="1400" dirty="0">
                <a:hlinkClick r:id="rId4"/>
              </a:rPr>
              <a:t>Keys to Literacy (Writing)</a:t>
            </a:r>
            <a:endParaRPr lang="en-US" sz="1400" dirty="0"/>
          </a:p>
          <a:p>
            <a:pPr algn="ctr"/>
            <a:r>
              <a:rPr lang="en-US" sz="1400" dirty="0">
                <a:hlinkClick r:id="rId5"/>
              </a:rPr>
              <a:t>Orton Gillingham Academy</a:t>
            </a:r>
            <a:endParaRPr lang="en-US" sz="1400" dirty="0"/>
          </a:p>
          <a:p>
            <a:pPr algn="ctr"/>
            <a:r>
              <a:rPr lang="en-US" sz="1400" dirty="0">
                <a:hlinkClick r:id="rId6"/>
              </a:rPr>
              <a:t>IMSE – OG+</a:t>
            </a:r>
            <a:endParaRPr lang="en-US" sz="1400" dirty="0"/>
          </a:p>
          <a:p>
            <a:pPr algn="ctr"/>
            <a:r>
              <a:rPr lang="en-US" sz="1400" dirty="0">
                <a:hlinkClick r:id="rId7"/>
              </a:rPr>
              <a:t>AIM Institute Pathways (Reading)</a:t>
            </a:r>
            <a:endParaRPr lang="en-US" sz="1400" dirty="0"/>
          </a:p>
          <a:p>
            <a:pPr algn="ctr"/>
            <a:r>
              <a:rPr lang="en-US" sz="1400" dirty="0">
                <a:hlinkClick r:id="rId8"/>
              </a:rPr>
              <a:t>AIM Institute Pathways (Writing)</a:t>
            </a:r>
            <a:endParaRPr lang="en-US" sz="1400" dirty="0"/>
          </a:p>
          <a:p>
            <a:pPr algn="ctr"/>
            <a:r>
              <a:rPr lang="en-US" sz="1400" dirty="0">
                <a:hlinkClick r:id="rId9"/>
              </a:rPr>
              <a:t>Achieve the Core-Foundational Skills</a:t>
            </a:r>
            <a:endParaRPr lang="en-US" sz="1400" dirty="0"/>
          </a:p>
          <a:p>
            <a:pPr algn="ctr"/>
            <a:r>
              <a:rPr lang="en-US" sz="1400" dirty="0">
                <a:hlinkClick r:id="rId10"/>
              </a:rPr>
              <a:t>The Writing Revolution</a:t>
            </a:r>
            <a:endParaRPr lang="en-US" sz="1400" dirty="0"/>
          </a:p>
          <a:p>
            <a:pPr algn="ctr"/>
            <a:r>
              <a:rPr lang="en-US" sz="1400" dirty="0">
                <a:hlinkClick r:id="rId11"/>
              </a:rPr>
              <a:t>Kentucky Writing Project</a:t>
            </a:r>
            <a:endParaRPr lang="en-US" sz="1400" dirty="0"/>
          </a:p>
          <a:p>
            <a:endParaRPr lang="en-US" sz="1400" dirty="0"/>
          </a:p>
          <a:p>
            <a:endParaRPr lang="en-US" sz="1400" dirty="0"/>
          </a:p>
          <a:p>
            <a:endParaRPr lang="en-US" sz="1400" dirty="0"/>
          </a:p>
          <a:p>
            <a:endParaRPr lang="en-US" sz="1400" dirty="0"/>
          </a:p>
          <a:p>
            <a:endParaRPr lang="en-US" sz="1400" dirty="0"/>
          </a:p>
        </p:txBody>
      </p:sp>
      <p:sp>
        <p:nvSpPr>
          <p:cNvPr id="18" name="Rectangle: Beveled 17">
            <a:extLst>
              <a:ext uri="{FF2B5EF4-FFF2-40B4-BE49-F238E27FC236}">
                <a16:creationId xmlns:a16="http://schemas.microsoft.com/office/drawing/2014/main" id="{7D40D0B9-397D-4B77-F7E1-6AA8B7176E90}"/>
              </a:ext>
            </a:extLst>
          </p:cNvPr>
          <p:cNvSpPr/>
          <p:nvPr/>
        </p:nvSpPr>
        <p:spPr>
          <a:xfrm>
            <a:off x="7837898" y="334589"/>
            <a:ext cx="4177552" cy="4007224"/>
          </a:xfrm>
          <a:prstGeom prst="bevel">
            <a:avLst/>
          </a:prstGeom>
          <a:no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48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DB27-33A8-8674-B666-C63BE3439215}"/>
              </a:ext>
            </a:extLst>
          </p:cNvPr>
          <p:cNvSpPr>
            <a:spLocks noGrp="1"/>
          </p:cNvSpPr>
          <p:nvPr>
            <p:ph type="title"/>
          </p:nvPr>
        </p:nvSpPr>
        <p:spPr/>
        <p:txBody>
          <a:bodyPr>
            <a:normAutofit/>
          </a:bodyPr>
          <a:lstStyle/>
          <a:p>
            <a:pPr algn="ctr"/>
            <a:r>
              <a:rPr lang="en-US" sz="3600" u="sng" dirty="0"/>
              <a:t>Read to Achieve Funding</a:t>
            </a:r>
          </a:p>
        </p:txBody>
      </p:sp>
      <p:sp>
        <p:nvSpPr>
          <p:cNvPr id="5" name="Text Placeholder 4">
            <a:extLst>
              <a:ext uri="{FF2B5EF4-FFF2-40B4-BE49-F238E27FC236}">
                <a16:creationId xmlns:a16="http://schemas.microsoft.com/office/drawing/2014/main" id="{6D96459A-1F24-A777-B38F-33F54CFE0077}"/>
              </a:ext>
            </a:extLst>
          </p:cNvPr>
          <p:cNvSpPr>
            <a:spLocks noGrp="1"/>
          </p:cNvSpPr>
          <p:nvPr>
            <p:ph type="body" idx="1"/>
          </p:nvPr>
        </p:nvSpPr>
        <p:spPr>
          <a:xfrm>
            <a:off x="938213" y="1385327"/>
            <a:ext cx="5157787" cy="636635"/>
          </a:xfrm>
        </p:spPr>
        <p:txBody>
          <a:bodyPr/>
          <a:lstStyle/>
          <a:p>
            <a:pPr algn="ctr"/>
            <a:r>
              <a:rPr lang="en-US" dirty="0"/>
              <a:t>Allowable Expenses	</a:t>
            </a:r>
          </a:p>
        </p:txBody>
      </p:sp>
      <p:sp>
        <p:nvSpPr>
          <p:cNvPr id="6" name="Content Placeholder 5">
            <a:extLst>
              <a:ext uri="{FF2B5EF4-FFF2-40B4-BE49-F238E27FC236}">
                <a16:creationId xmlns:a16="http://schemas.microsoft.com/office/drawing/2014/main" id="{E2BA576C-83CD-9333-F725-99AED33F7BD6}"/>
              </a:ext>
            </a:extLst>
          </p:cNvPr>
          <p:cNvSpPr>
            <a:spLocks noGrp="1"/>
          </p:cNvSpPr>
          <p:nvPr>
            <p:ph sz="half" idx="2"/>
          </p:nvPr>
        </p:nvSpPr>
        <p:spPr>
          <a:xfrm>
            <a:off x="862014" y="2043813"/>
            <a:ext cx="5157787" cy="3684588"/>
          </a:xfrm>
        </p:spPr>
        <p:txBody>
          <a:bodyPr>
            <a:normAutofit fontScale="85000" lnSpcReduction="20000"/>
          </a:bodyPr>
          <a:lstStyle/>
          <a:p>
            <a:r>
              <a:rPr lang="en-US" sz="2000" dirty="0"/>
              <a:t>Approved Professional Learning</a:t>
            </a:r>
          </a:p>
          <a:p>
            <a:r>
              <a:rPr lang="en-US" sz="2000" dirty="0"/>
              <a:t>Release time or Stipends for PL</a:t>
            </a:r>
          </a:p>
          <a:p>
            <a:r>
              <a:rPr lang="en-US" sz="2000" dirty="0"/>
              <a:t>Substitute Teacher Expenses for PL</a:t>
            </a:r>
          </a:p>
          <a:p>
            <a:r>
              <a:rPr lang="en-US" sz="2000" dirty="0"/>
              <a:t>Registration Fees for in-state literacy conferences</a:t>
            </a:r>
          </a:p>
          <a:p>
            <a:r>
              <a:rPr lang="en-US" sz="2000" dirty="0"/>
              <a:t>Resources for approved PL</a:t>
            </a:r>
          </a:p>
          <a:p>
            <a:r>
              <a:rPr lang="en-US" sz="2000" dirty="0"/>
              <a:t>High Quality Instructional Resources as part of the reading intervention program (T2 and/or T3)</a:t>
            </a:r>
          </a:p>
          <a:p>
            <a:r>
              <a:rPr lang="en-US" sz="2000" dirty="0"/>
              <a:t>Salary (certified teacher most qualified to provide intervention services)</a:t>
            </a:r>
          </a:p>
          <a:p>
            <a:r>
              <a:rPr lang="en-US" sz="2000" dirty="0"/>
              <a:t>Diagnostic and Progress Monitoring Tools</a:t>
            </a:r>
          </a:p>
          <a:p>
            <a:r>
              <a:rPr lang="en-US" sz="2000" dirty="0"/>
              <a:t>Technology hardware critical to reading intervention implementation</a:t>
            </a:r>
          </a:p>
          <a:p>
            <a:r>
              <a:rPr lang="en-US" sz="2000" dirty="0"/>
              <a:t>In-state travel to Professional Learning</a:t>
            </a:r>
          </a:p>
        </p:txBody>
      </p:sp>
      <p:sp>
        <p:nvSpPr>
          <p:cNvPr id="7" name="Text Placeholder 6">
            <a:extLst>
              <a:ext uri="{FF2B5EF4-FFF2-40B4-BE49-F238E27FC236}">
                <a16:creationId xmlns:a16="http://schemas.microsoft.com/office/drawing/2014/main" id="{80D597F8-5C9D-04FE-C8F6-257B08476855}"/>
              </a:ext>
            </a:extLst>
          </p:cNvPr>
          <p:cNvSpPr>
            <a:spLocks noGrp="1"/>
          </p:cNvSpPr>
          <p:nvPr>
            <p:ph type="body" sz="quarter" idx="3"/>
          </p:nvPr>
        </p:nvSpPr>
        <p:spPr>
          <a:xfrm>
            <a:off x="6019801" y="1407178"/>
            <a:ext cx="5183188" cy="636635"/>
          </a:xfrm>
        </p:spPr>
        <p:txBody>
          <a:bodyPr/>
          <a:lstStyle/>
          <a:p>
            <a:pPr algn="ctr"/>
            <a:r>
              <a:rPr lang="en-US" dirty="0"/>
              <a:t>Non-Allowable Expenses</a:t>
            </a:r>
          </a:p>
        </p:txBody>
      </p:sp>
      <p:sp>
        <p:nvSpPr>
          <p:cNvPr id="8" name="Content Placeholder 7">
            <a:extLst>
              <a:ext uri="{FF2B5EF4-FFF2-40B4-BE49-F238E27FC236}">
                <a16:creationId xmlns:a16="http://schemas.microsoft.com/office/drawing/2014/main" id="{66C6DE65-BA8B-9441-5EED-012F8DC71211}"/>
              </a:ext>
            </a:extLst>
          </p:cNvPr>
          <p:cNvSpPr>
            <a:spLocks noGrp="1"/>
          </p:cNvSpPr>
          <p:nvPr>
            <p:ph sz="quarter" idx="4"/>
          </p:nvPr>
        </p:nvSpPr>
        <p:spPr>
          <a:xfrm>
            <a:off x="6172201" y="2043813"/>
            <a:ext cx="5183188" cy="3684588"/>
          </a:xfrm>
        </p:spPr>
        <p:txBody>
          <a:bodyPr>
            <a:normAutofit fontScale="85000" lnSpcReduction="20000"/>
          </a:bodyPr>
          <a:lstStyle/>
          <a:p>
            <a:r>
              <a:rPr lang="en-US" sz="2000" dirty="0"/>
              <a:t>Administrative/Indirect Costs</a:t>
            </a:r>
          </a:p>
          <a:p>
            <a:r>
              <a:rPr lang="en-US" sz="2000" dirty="0"/>
              <a:t>Capital expenditures</a:t>
            </a:r>
          </a:p>
          <a:p>
            <a:r>
              <a:rPr lang="en-US" sz="2000" dirty="0"/>
              <a:t>Furniture (tables, desks, filing cabinets, book bins, pillows, etc.)</a:t>
            </a:r>
          </a:p>
          <a:p>
            <a:r>
              <a:rPr lang="en-US" sz="2000" dirty="0"/>
              <a:t>Food</a:t>
            </a:r>
          </a:p>
          <a:p>
            <a:r>
              <a:rPr lang="en-US" sz="2000" dirty="0"/>
              <a:t>Technology without prior KDE approval</a:t>
            </a:r>
          </a:p>
          <a:p>
            <a:r>
              <a:rPr lang="en-US" sz="2000" dirty="0"/>
              <a:t>Tier 1, Comprehensive Reading Program</a:t>
            </a:r>
          </a:p>
          <a:p>
            <a:r>
              <a:rPr lang="en-US" sz="2000" dirty="0"/>
              <a:t>Dues or fees for group membership for administrators and/or K-3 reading instructional staff</a:t>
            </a:r>
          </a:p>
          <a:p>
            <a:endParaRPr lang="en-US" sz="2000" dirty="0"/>
          </a:p>
        </p:txBody>
      </p:sp>
    </p:spTree>
    <p:extLst>
      <p:ext uri="{BB962C8B-B14F-4D97-AF65-F5344CB8AC3E}">
        <p14:creationId xmlns:p14="http://schemas.microsoft.com/office/powerpoint/2010/main" val="2701441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60F3-8256-2FC9-8C0A-2336DEF2B957}"/>
              </a:ext>
            </a:extLst>
          </p:cNvPr>
          <p:cNvSpPr>
            <a:spLocks noGrp="1"/>
          </p:cNvSpPr>
          <p:nvPr>
            <p:ph type="title"/>
          </p:nvPr>
        </p:nvSpPr>
        <p:spPr/>
        <p:txBody>
          <a:bodyPr>
            <a:normAutofit/>
          </a:bodyPr>
          <a:lstStyle/>
          <a:p>
            <a:pPr algn="ctr"/>
            <a:r>
              <a:rPr lang="en-US" sz="3600" dirty="0"/>
              <a:t>Read to Achieve Application </a:t>
            </a:r>
            <a:br>
              <a:rPr lang="en-US" sz="3600" dirty="0"/>
            </a:br>
            <a:r>
              <a:rPr lang="en-US" sz="3600" u="sng" dirty="0"/>
              <a:t>Narrative Responses </a:t>
            </a:r>
          </a:p>
        </p:txBody>
      </p:sp>
      <p:graphicFrame>
        <p:nvGraphicFramePr>
          <p:cNvPr id="8" name="Content Placeholder 7">
            <a:extLst>
              <a:ext uri="{FF2B5EF4-FFF2-40B4-BE49-F238E27FC236}">
                <a16:creationId xmlns:a16="http://schemas.microsoft.com/office/drawing/2014/main" id="{DBAE0436-EEEE-85DB-13A4-C8FAA5F446BD}"/>
              </a:ext>
            </a:extLst>
          </p:cNvPr>
          <p:cNvGraphicFramePr>
            <a:graphicFrameLocks noGrp="1"/>
          </p:cNvGraphicFramePr>
          <p:nvPr>
            <p:ph idx="1"/>
            <p:extLst>
              <p:ext uri="{D42A27DB-BD31-4B8C-83A1-F6EECF244321}">
                <p14:modId xmlns:p14="http://schemas.microsoft.com/office/powerpoint/2010/main" val="2895470885"/>
              </p:ext>
            </p:extLst>
          </p:nvPr>
        </p:nvGraphicFramePr>
        <p:xfrm>
          <a:off x="838200" y="1825625"/>
          <a:ext cx="10515597" cy="3606800"/>
        </p:xfrm>
        <a:graphic>
          <a:graphicData uri="http://schemas.openxmlformats.org/drawingml/2006/table">
            <a:tbl>
              <a:tblPr firstRow="1" bandRow="1">
                <a:tableStyleId>{5C22544A-7EE6-4342-B048-85BDC9FD1C3A}</a:tableStyleId>
              </a:tblPr>
              <a:tblGrid>
                <a:gridCol w="1107141">
                  <a:extLst>
                    <a:ext uri="{9D8B030D-6E8A-4147-A177-3AD203B41FA5}">
                      <a16:colId xmlns:a16="http://schemas.microsoft.com/office/drawing/2014/main" val="559720555"/>
                    </a:ext>
                  </a:extLst>
                </a:gridCol>
                <a:gridCol w="6436659">
                  <a:extLst>
                    <a:ext uri="{9D8B030D-6E8A-4147-A177-3AD203B41FA5}">
                      <a16:colId xmlns:a16="http://schemas.microsoft.com/office/drawing/2014/main" val="3711795737"/>
                    </a:ext>
                  </a:extLst>
                </a:gridCol>
                <a:gridCol w="2971797">
                  <a:extLst>
                    <a:ext uri="{9D8B030D-6E8A-4147-A177-3AD203B41FA5}">
                      <a16:colId xmlns:a16="http://schemas.microsoft.com/office/drawing/2014/main" val="3761333655"/>
                    </a:ext>
                  </a:extLst>
                </a:gridCol>
              </a:tblGrid>
              <a:tr h="370840">
                <a:tc>
                  <a:txBody>
                    <a:bodyPr/>
                    <a:lstStyle/>
                    <a:p>
                      <a:pPr algn="ctr"/>
                      <a:r>
                        <a:rPr lang="en-US" dirty="0"/>
                        <a:t>PART</a:t>
                      </a:r>
                    </a:p>
                  </a:txBody>
                  <a:tcPr/>
                </a:tc>
                <a:tc>
                  <a:txBody>
                    <a:bodyPr/>
                    <a:lstStyle/>
                    <a:p>
                      <a:pPr algn="ctr"/>
                      <a:r>
                        <a:rPr lang="en-US" dirty="0"/>
                        <a:t>TOPIC</a:t>
                      </a:r>
                    </a:p>
                  </a:txBody>
                  <a:tcPr/>
                </a:tc>
                <a:tc>
                  <a:txBody>
                    <a:bodyPr/>
                    <a:lstStyle/>
                    <a:p>
                      <a:pPr algn="ctr"/>
                      <a:r>
                        <a:rPr lang="en-US" dirty="0"/>
                        <a:t>POINTS POSSIBLE</a:t>
                      </a:r>
                    </a:p>
                  </a:txBody>
                  <a:tcPr/>
                </a:tc>
                <a:extLst>
                  <a:ext uri="{0D108BD9-81ED-4DB2-BD59-A6C34878D82A}">
                    <a16:rowId xmlns:a16="http://schemas.microsoft.com/office/drawing/2014/main" val="1850420898"/>
                  </a:ext>
                </a:extLst>
              </a:tr>
              <a:tr h="370840">
                <a:tc>
                  <a:txBody>
                    <a:bodyPr/>
                    <a:lstStyle/>
                    <a:p>
                      <a:pPr algn="ctr"/>
                      <a:r>
                        <a:rPr lang="en-US" dirty="0"/>
                        <a:t>1</a:t>
                      </a:r>
                    </a:p>
                  </a:txBody>
                  <a:tcPr/>
                </a:tc>
                <a:tc>
                  <a:txBody>
                    <a:bodyPr/>
                    <a:lstStyle/>
                    <a:p>
                      <a:pPr algn="ctr"/>
                      <a:r>
                        <a:rPr lang="en-US" dirty="0"/>
                        <a:t>Literacy Needs</a:t>
                      </a:r>
                    </a:p>
                  </a:txBody>
                  <a:tcPr/>
                </a:tc>
                <a:tc>
                  <a:txBody>
                    <a:bodyPr/>
                    <a:lstStyle/>
                    <a:p>
                      <a:pPr algn="ctr"/>
                      <a:r>
                        <a:rPr lang="en-US" dirty="0"/>
                        <a:t>10</a:t>
                      </a:r>
                    </a:p>
                  </a:txBody>
                  <a:tcPr/>
                </a:tc>
                <a:extLst>
                  <a:ext uri="{0D108BD9-81ED-4DB2-BD59-A6C34878D82A}">
                    <a16:rowId xmlns:a16="http://schemas.microsoft.com/office/drawing/2014/main" val="500403114"/>
                  </a:ext>
                </a:extLst>
              </a:tr>
              <a:tr h="370840">
                <a:tc>
                  <a:txBody>
                    <a:bodyPr/>
                    <a:lstStyle/>
                    <a:p>
                      <a:pPr algn="ctr"/>
                      <a:r>
                        <a:rPr lang="en-US" dirty="0"/>
                        <a:t>2</a:t>
                      </a:r>
                    </a:p>
                  </a:txBody>
                  <a:tcPr/>
                </a:tc>
                <a:tc>
                  <a:txBody>
                    <a:bodyPr/>
                    <a:lstStyle/>
                    <a:p>
                      <a:pPr algn="ctr"/>
                      <a:r>
                        <a:rPr lang="en-US" dirty="0"/>
                        <a:t>Multi-Tiered System of Supports (MTSS)</a:t>
                      </a:r>
                    </a:p>
                  </a:txBody>
                  <a:tcPr/>
                </a:tc>
                <a:tc>
                  <a:txBody>
                    <a:bodyPr/>
                    <a:lstStyle/>
                    <a:p>
                      <a:pPr algn="ctr"/>
                      <a:r>
                        <a:rPr lang="en-US" dirty="0"/>
                        <a:t>15</a:t>
                      </a:r>
                    </a:p>
                  </a:txBody>
                  <a:tcPr/>
                </a:tc>
                <a:extLst>
                  <a:ext uri="{0D108BD9-81ED-4DB2-BD59-A6C34878D82A}">
                    <a16:rowId xmlns:a16="http://schemas.microsoft.com/office/drawing/2014/main" val="1748139568"/>
                  </a:ext>
                </a:extLst>
              </a:tr>
              <a:tr h="370840">
                <a:tc>
                  <a:txBody>
                    <a:bodyPr/>
                    <a:lstStyle/>
                    <a:p>
                      <a:pPr algn="ctr"/>
                      <a:r>
                        <a:rPr lang="en-US" dirty="0"/>
                        <a:t>3</a:t>
                      </a:r>
                    </a:p>
                  </a:txBody>
                  <a:tcPr/>
                </a:tc>
                <a:tc>
                  <a:txBody>
                    <a:bodyPr/>
                    <a:lstStyle/>
                    <a:p>
                      <a:pPr algn="ctr"/>
                      <a:r>
                        <a:rPr lang="en-US" dirty="0"/>
                        <a:t>Screeners, Assessments, Progress Monitoring and Curriculum-Based Professional Learning</a:t>
                      </a:r>
                    </a:p>
                  </a:txBody>
                  <a:tcPr/>
                </a:tc>
                <a:tc>
                  <a:txBody>
                    <a:bodyPr/>
                    <a:lstStyle/>
                    <a:p>
                      <a:pPr algn="ctr"/>
                      <a:r>
                        <a:rPr lang="en-US" dirty="0"/>
                        <a:t>25</a:t>
                      </a:r>
                    </a:p>
                  </a:txBody>
                  <a:tcPr/>
                </a:tc>
                <a:extLst>
                  <a:ext uri="{0D108BD9-81ED-4DB2-BD59-A6C34878D82A}">
                    <a16:rowId xmlns:a16="http://schemas.microsoft.com/office/drawing/2014/main" val="636611153"/>
                  </a:ext>
                </a:extLst>
              </a:tr>
              <a:tr h="370840">
                <a:tc>
                  <a:txBody>
                    <a:bodyPr/>
                    <a:lstStyle/>
                    <a:p>
                      <a:pPr algn="ctr"/>
                      <a:r>
                        <a:rPr lang="en-US" dirty="0"/>
                        <a:t>4</a:t>
                      </a:r>
                    </a:p>
                  </a:txBody>
                  <a:tcPr/>
                </a:tc>
                <a:tc>
                  <a:txBody>
                    <a:bodyPr/>
                    <a:lstStyle/>
                    <a:p>
                      <a:pPr algn="ctr"/>
                      <a:r>
                        <a:rPr lang="en-US" dirty="0"/>
                        <a:t>Students to be Served</a:t>
                      </a:r>
                    </a:p>
                  </a:txBody>
                  <a:tcPr/>
                </a:tc>
                <a:tc>
                  <a:txBody>
                    <a:bodyPr/>
                    <a:lstStyle/>
                    <a:p>
                      <a:pPr algn="ctr"/>
                      <a:r>
                        <a:rPr lang="en-US" dirty="0"/>
                        <a:t>10</a:t>
                      </a:r>
                    </a:p>
                  </a:txBody>
                  <a:tcPr/>
                </a:tc>
                <a:extLst>
                  <a:ext uri="{0D108BD9-81ED-4DB2-BD59-A6C34878D82A}">
                    <a16:rowId xmlns:a16="http://schemas.microsoft.com/office/drawing/2014/main" val="260152702"/>
                  </a:ext>
                </a:extLst>
              </a:tr>
              <a:tr h="370840">
                <a:tc>
                  <a:txBody>
                    <a:bodyPr/>
                    <a:lstStyle/>
                    <a:p>
                      <a:pPr algn="ctr"/>
                      <a:r>
                        <a:rPr lang="en-US" dirty="0"/>
                        <a:t>5</a:t>
                      </a:r>
                    </a:p>
                  </a:txBody>
                  <a:tcPr/>
                </a:tc>
                <a:tc>
                  <a:txBody>
                    <a:bodyPr/>
                    <a:lstStyle/>
                    <a:p>
                      <a:pPr algn="ctr"/>
                      <a:r>
                        <a:rPr lang="en-US" dirty="0"/>
                        <a:t>Read to Achieve Professional Learning and Sustainability</a:t>
                      </a:r>
                    </a:p>
                  </a:txBody>
                  <a:tcPr/>
                </a:tc>
                <a:tc>
                  <a:txBody>
                    <a:bodyPr/>
                    <a:lstStyle/>
                    <a:p>
                      <a:pPr algn="ctr"/>
                      <a:r>
                        <a:rPr lang="en-US" dirty="0"/>
                        <a:t>25</a:t>
                      </a:r>
                    </a:p>
                  </a:txBody>
                  <a:tcPr/>
                </a:tc>
                <a:extLst>
                  <a:ext uri="{0D108BD9-81ED-4DB2-BD59-A6C34878D82A}">
                    <a16:rowId xmlns:a16="http://schemas.microsoft.com/office/drawing/2014/main" val="2439446273"/>
                  </a:ext>
                </a:extLst>
              </a:tr>
              <a:tr h="370840">
                <a:tc>
                  <a:txBody>
                    <a:bodyPr/>
                    <a:lstStyle/>
                    <a:p>
                      <a:pPr algn="ctr"/>
                      <a:r>
                        <a:rPr lang="en-US" dirty="0"/>
                        <a:t>6</a:t>
                      </a:r>
                    </a:p>
                  </a:txBody>
                  <a:tcPr/>
                </a:tc>
                <a:tc>
                  <a:txBody>
                    <a:bodyPr/>
                    <a:lstStyle/>
                    <a:p>
                      <a:pPr algn="ctr"/>
                      <a:r>
                        <a:rPr lang="en-US" dirty="0"/>
                        <a:t>Intervention Implementation Evaluation</a:t>
                      </a:r>
                    </a:p>
                  </a:txBody>
                  <a:tcPr/>
                </a:tc>
                <a:tc>
                  <a:txBody>
                    <a:bodyPr/>
                    <a:lstStyle/>
                    <a:p>
                      <a:pPr algn="ctr"/>
                      <a:r>
                        <a:rPr lang="en-US" dirty="0"/>
                        <a:t>20</a:t>
                      </a:r>
                    </a:p>
                  </a:txBody>
                  <a:tcPr/>
                </a:tc>
                <a:extLst>
                  <a:ext uri="{0D108BD9-81ED-4DB2-BD59-A6C34878D82A}">
                    <a16:rowId xmlns:a16="http://schemas.microsoft.com/office/drawing/2014/main" val="3027312358"/>
                  </a:ext>
                </a:extLst>
              </a:tr>
              <a:tr h="370840">
                <a:tc>
                  <a:txBody>
                    <a:bodyPr/>
                    <a:lstStyle/>
                    <a:p>
                      <a:pPr algn="ctr"/>
                      <a:r>
                        <a:rPr lang="en-US" dirty="0"/>
                        <a:t>7</a:t>
                      </a:r>
                    </a:p>
                  </a:txBody>
                  <a:tcPr/>
                </a:tc>
                <a:tc>
                  <a:txBody>
                    <a:bodyPr/>
                    <a:lstStyle/>
                    <a:p>
                      <a:pPr algn="ctr"/>
                      <a:r>
                        <a:rPr lang="en-US" dirty="0"/>
                        <a:t>Budget</a:t>
                      </a:r>
                    </a:p>
                  </a:txBody>
                  <a:tcPr/>
                </a:tc>
                <a:tc>
                  <a:txBody>
                    <a:bodyPr/>
                    <a:lstStyle/>
                    <a:p>
                      <a:pPr algn="ctr"/>
                      <a:r>
                        <a:rPr lang="en-US" dirty="0"/>
                        <a:t>10</a:t>
                      </a:r>
                    </a:p>
                  </a:txBody>
                  <a:tcPr/>
                </a:tc>
                <a:extLst>
                  <a:ext uri="{0D108BD9-81ED-4DB2-BD59-A6C34878D82A}">
                    <a16:rowId xmlns:a16="http://schemas.microsoft.com/office/drawing/2014/main" val="3920014783"/>
                  </a:ext>
                </a:extLst>
              </a:tr>
              <a:tr h="370840">
                <a:tc>
                  <a:txBody>
                    <a:bodyPr/>
                    <a:lstStyle/>
                    <a:p>
                      <a:pPr algn="ctr"/>
                      <a:endParaRPr lang="en-US" dirty="0"/>
                    </a:p>
                  </a:txBody>
                  <a:tcPr/>
                </a:tc>
                <a:tc>
                  <a:txBody>
                    <a:bodyPr/>
                    <a:lstStyle/>
                    <a:p>
                      <a:pPr algn="ctr"/>
                      <a:endParaRPr lang="en-US" dirty="0"/>
                    </a:p>
                  </a:txBody>
                  <a:tcPr/>
                </a:tc>
                <a:tc>
                  <a:txBody>
                    <a:bodyPr/>
                    <a:lstStyle/>
                    <a:p>
                      <a:pPr algn="ctr"/>
                      <a:r>
                        <a:rPr lang="en-US" b="1" dirty="0">
                          <a:solidFill>
                            <a:schemeClr val="tx1"/>
                          </a:solidFill>
                        </a:rPr>
                        <a:t>115</a:t>
                      </a:r>
                    </a:p>
                  </a:txBody>
                  <a:tcPr/>
                </a:tc>
                <a:extLst>
                  <a:ext uri="{0D108BD9-81ED-4DB2-BD59-A6C34878D82A}">
                    <a16:rowId xmlns:a16="http://schemas.microsoft.com/office/drawing/2014/main" val="1525767589"/>
                  </a:ext>
                </a:extLst>
              </a:tr>
            </a:tbl>
          </a:graphicData>
        </a:graphic>
      </p:graphicFrame>
    </p:spTree>
    <p:extLst>
      <p:ext uri="{BB962C8B-B14F-4D97-AF65-F5344CB8AC3E}">
        <p14:creationId xmlns:p14="http://schemas.microsoft.com/office/powerpoint/2010/main" val="733686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675F-9B18-F748-5B51-15DE85E28544}"/>
              </a:ext>
            </a:extLst>
          </p:cNvPr>
          <p:cNvSpPr>
            <a:spLocks noGrp="1"/>
          </p:cNvSpPr>
          <p:nvPr>
            <p:ph type="title"/>
          </p:nvPr>
        </p:nvSpPr>
        <p:spPr/>
        <p:txBody>
          <a:bodyPr>
            <a:normAutofit/>
          </a:bodyPr>
          <a:lstStyle/>
          <a:p>
            <a:pPr algn="ctr"/>
            <a:r>
              <a:rPr lang="en-US" sz="3600" u="sng" dirty="0"/>
              <a:t>PART 1: Literacy Needs</a:t>
            </a:r>
          </a:p>
        </p:txBody>
      </p:sp>
      <p:sp>
        <p:nvSpPr>
          <p:cNvPr id="3" name="Content Placeholder 2">
            <a:extLst>
              <a:ext uri="{FF2B5EF4-FFF2-40B4-BE49-F238E27FC236}">
                <a16:creationId xmlns:a16="http://schemas.microsoft.com/office/drawing/2014/main" id="{53A5CBC3-403B-F7F0-9220-F53603105588}"/>
              </a:ext>
            </a:extLst>
          </p:cNvPr>
          <p:cNvSpPr>
            <a:spLocks noGrp="1"/>
          </p:cNvSpPr>
          <p:nvPr>
            <p:ph idx="1"/>
          </p:nvPr>
        </p:nvSpPr>
        <p:spPr>
          <a:xfrm>
            <a:off x="757518" y="1670330"/>
            <a:ext cx="10515600" cy="3517340"/>
          </a:xfrm>
        </p:spPr>
        <p:txBody>
          <a:bodyPr>
            <a:normAutofit lnSpcReduction="10000"/>
          </a:bodyPr>
          <a:lstStyle/>
          <a:p>
            <a:pPr marL="0" indent="0">
              <a:buNone/>
            </a:pPr>
            <a:r>
              <a:rPr lang="en-US" sz="2400" dirty="0"/>
              <a:t>Describe the current literacy needs and trends at your school. Based on reliable and valid data sources (i.e. universal screener, diagnostic assessments, KSA, etc.) provide evidence to demonstrate a compelling need for the RTA grant.</a:t>
            </a:r>
          </a:p>
          <a:p>
            <a:pPr marL="0" indent="0">
              <a:buNone/>
            </a:pPr>
            <a:endParaRPr lang="en-US" sz="2400" dirty="0"/>
          </a:p>
          <a:p>
            <a:pPr marL="0" indent="0">
              <a:buNone/>
            </a:pPr>
            <a:r>
              <a:rPr lang="en-US" sz="2400" dirty="0"/>
              <a:t>Written Response Considerations:</a:t>
            </a:r>
          </a:p>
          <a:p>
            <a:pPr>
              <a:buFont typeface="Wingdings" panose="05000000000000000000" pitchFamily="2" charset="2"/>
              <a:buChar char="v"/>
            </a:pPr>
            <a:r>
              <a:rPr lang="en-US" sz="2400" dirty="0"/>
              <a:t> 20-page narrative response limit (Parts 1-7)</a:t>
            </a:r>
          </a:p>
          <a:p>
            <a:pPr>
              <a:buFont typeface="Wingdings" panose="05000000000000000000" pitchFamily="2" charset="2"/>
              <a:buChar char="v"/>
            </a:pPr>
            <a:r>
              <a:rPr lang="en-US" sz="2400" dirty="0"/>
              <a:t>10 points</a:t>
            </a:r>
          </a:p>
          <a:p>
            <a:pPr>
              <a:buFont typeface="Wingdings" panose="05000000000000000000" pitchFamily="2" charset="2"/>
              <a:buChar char="v"/>
            </a:pPr>
            <a:r>
              <a:rPr lang="en-US" sz="2400" dirty="0"/>
              <a:t>Focus on the purpose of the RTA grant in conjunction with your current literacy goals to demonstrate your need for the funding.</a:t>
            </a:r>
          </a:p>
          <a:p>
            <a:pPr>
              <a:buFont typeface="Wingdings" panose="05000000000000000000" pitchFamily="2" charset="2"/>
              <a:buChar char="v"/>
            </a:pPr>
            <a:endParaRPr lang="en-US" sz="2400" dirty="0"/>
          </a:p>
        </p:txBody>
      </p:sp>
    </p:spTree>
    <p:extLst>
      <p:ext uri="{BB962C8B-B14F-4D97-AF65-F5344CB8AC3E}">
        <p14:creationId xmlns:p14="http://schemas.microsoft.com/office/powerpoint/2010/main" val="418811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04AA-6B46-D1C9-0810-D89D53A94E03}"/>
              </a:ext>
            </a:extLst>
          </p:cNvPr>
          <p:cNvSpPr>
            <a:spLocks noGrp="1"/>
          </p:cNvSpPr>
          <p:nvPr>
            <p:ph type="title"/>
          </p:nvPr>
        </p:nvSpPr>
        <p:spPr/>
        <p:txBody>
          <a:bodyPr>
            <a:normAutofit/>
          </a:bodyPr>
          <a:lstStyle/>
          <a:p>
            <a:pPr algn="ctr"/>
            <a:r>
              <a:rPr lang="en-US" sz="3600" u="sng" dirty="0"/>
              <a:t>PART 2: Multi-Tiered System of Supports (MTSS)</a:t>
            </a:r>
          </a:p>
        </p:txBody>
      </p:sp>
      <p:sp>
        <p:nvSpPr>
          <p:cNvPr id="3" name="Content Placeholder 2">
            <a:extLst>
              <a:ext uri="{FF2B5EF4-FFF2-40B4-BE49-F238E27FC236}">
                <a16:creationId xmlns:a16="http://schemas.microsoft.com/office/drawing/2014/main" id="{B93A733F-01CF-5635-FD53-B21BFCF188C1}"/>
              </a:ext>
            </a:extLst>
          </p:cNvPr>
          <p:cNvSpPr>
            <a:spLocks noGrp="1"/>
          </p:cNvSpPr>
          <p:nvPr>
            <p:ph idx="1"/>
          </p:nvPr>
        </p:nvSpPr>
        <p:spPr>
          <a:xfrm>
            <a:off x="838200" y="1440143"/>
            <a:ext cx="10515600" cy="4351338"/>
          </a:xfrm>
        </p:spPr>
        <p:txBody>
          <a:bodyPr>
            <a:normAutofit lnSpcReduction="10000"/>
          </a:bodyPr>
          <a:lstStyle/>
          <a:p>
            <a:pPr marL="0" indent="0">
              <a:buNone/>
            </a:pPr>
            <a:r>
              <a:rPr lang="en-US" sz="2400" dirty="0"/>
              <a:t>Describe how the school’s current MTSS framework is implemented, including determining eligibility for intervention services, assessment types, procurement of data, scheduling, tier movement and progress monitoring of intervention services.</a:t>
            </a:r>
          </a:p>
          <a:p>
            <a:pPr marL="0" indent="0">
              <a:buNone/>
            </a:pPr>
            <a:endParaRPr lang="en-US" sz="2400" dirty="0"/>
          </a:p>
          <a:p>
            <a:pPr marL="0" indent="0">
              <a:buNone/>
            </a:pPr>
            <a:r>
              <a:rPr lang="en-US" sz="2400" dirty="0"/>
              <a:t>Written Response Considerations:</a:t>
            </a:r>
          </a:p>
          <a:p>
            <a:pPr>
              <a:buFont typeface="Wingdings" panose="05000000000000000000" pitchFamily="2" charset="2"/>
              <a:buChar char="v"/>
            </a:pPr>
            <a:r>
              <a:rPr lang="en-US" sz="2400" dirty="0"/>
              <a:t>20-page narrative response limit (Parts 1-7)</a:t>
            </a:r>
          </a:p>
          <a:p>
            <a:pPr>
              <a:buFont typeface="Wingdings" panose="05000000000000000000" pitchFamily="2" charset="2"/>
              <a:buChar char="v"/>
            </a:pPr>
            <a:r>
              <a:rPr lang="en-US" sz="2400" dirty="0"/>
              <a:t>15 points</a:t>
            </a:r>
          </a:p>
          <a:p>
            <a:pPr>
              <a:buFont typeface="Wingdings" panose="05000000000000000000" pitchFamily="2" charset="2"/>
              <a:buChar char="v"/>
            </a:pPr>
            <a:r>
              <a:rPr lang="en-US" sz="2400" dirty="0"/>
              <a:t>Refer to KDE’s </a:t>
            </a:r>
            <a:r>
              <a:rPr lang="en-US" sz="2400" dirty="0">
                <a:hlinkClick r:id="rId2"/>
              </a:rPr>
              <a:t>Implementing Kentucky’s Read to Succeed Act within an MTSS Framework </a:t>
            </a:r>
            <a:r>
              <a:rPr lang="en-US" sz="2400" dirty="0"/>
              <a:t>document to ensure your school’s MTSS processes are in alignment with evidence-based practices across a tiered delivery system of supports. </a:t>
            </a:r>
          </a:p>
          <a:p>
            <a:pPr marL="0" indent="0">
              <a:buNone/>
            </a:pPr>
            <a:endParaRPr lang="en-US" sz="2400" dirty="0"/>
          </a:p>
        </p:txBody>
      </p:sp>
    </p:spTree>
    <p:extLst>
      <p:ext uri="{BB962C8B-B14F-4D97-AF65-F5344CB8AC3E}">
        <p14:creationId xmlns:p14="http://schemas.microsoft.com/office/powerpoint/2010/main" val="92208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7D9B-B20E-410A-96FE-B6478652BC53}"/>
              </a:ext>
            </a:extLst>
          </p:cNvPr>
          <p:cNvSpPr>
            <a:spLocks noGrp="1"/>
          </p:cNvSpPr>
          <p:nvPr>
            <p:ph type="title"/>
          </p:nvPr>
        </p:nvSpPr>
        <p:spPr>
          <a:xfrm>
            <a:off x="838200" y="337018"/>
            <a:ext cx="10515600" cy="970616"/>
          </a:xfrm>
        </p:spPr>
        <p:txBody>
          <a:bodyPr>
            <a:noAutofit/>
          </a:bodyPr>
          <a:lstStyle/>
          <a:p>
            <a:pPr algn="ctr"/>
            <a:r>
              <a:rPr lang="en-US" sz="3200" dirty="0"/>
              <a:t>PART 3: Screeners, Assessments, Progress Monitoring and </a:t>
            </a:r>
            <a:r>
              <a:rPr lang="en-US" sz="3200" u="sng" dirty="0"/>
              <a:t>Curriculum-Based Professional Learning</a:t>
            </a:r>
          </a:p>
        </p:txBody>
      </p:sp>
      <p:sp>
        <p:nvSpPr>
          <p:cNvPr id="3" name="Content Placeholder 2">
            <a:extLst>
              <a:ext uri="{FF2B5EF4-FFF2-40B4-BE49-F238E27FC236}">
                <a16:creationId xmlns:a16="http://schemas.microsoft.com/office/drawing/2014/main" id="{1E380106-59A1-50D8-35CE-A7861CDA7805}"/>
              </a:ext>
            </a:extLst>
          </p:cNvPr>
          <p:cNvSpPr>
            <a:spLocks noGrp="1"/>
          </p:cNvSpPr>
          <p:nvPr>
            <p:ph sz="half" idx="2"/>
          </p:nvPr>
        </p:nvSpPr>
        <p:spPr>
          <a:xfrm>
            <a:off x="602038" y="1622612"/>
            <a:ext cx="5157787" cy="4356847"/>
          </a:xfrm>
        </p:spPr>
        <p:txBody>
          <a:bodyPr>
            <a:normAutofit fontScale="92500" lnSpcReduction="20000"/>
          </a:bodyPr>
          <a:lstStyle/>
          <a:p>
            <a:pPr>
              <a:buFont typeface="Wingdings" panose="05000000000000000000" pitchFamily="2" charset="2"/>
              <a:buChar char="Ø"/>
            </a:pPr>
            <a:r>
              <a:rPr lang="en-US" sz="1700" dirty="0"/>
              <a:t>Identify the universal screener(s) and reading diagnostic assessment(s) currently in use for the primary grades or the screener(s) and diagnostic assessment(s) the school plans to adopt, including how they are reliable and valid and how the screener(s), assessment(s) align with the intervention and comprehensive reading programs.</a:t>
            </a:r>
          </a:p>
          <a:p>
            <a:pPr>
              <a:buFont typeface="Wingdings" panose="05000000000000000000" pitchFamily="2" charset="2"/>
              <a:buChar char="Ø"/>
            </a:pPr>
            <a:r>
              <a:rPr lang="en-US" sz="1700" dirty="0"/>
              <a:t>Identify the approved comprehensive reading program and supplemental reading intervention program(s) currently in use for the primary grades or the programs the school plans to adopt including an explanation of how the programs will meet the literacy needs and trends of the school.</a:t>
            </a:r>
          </a:p>
          <a:p>
            <a:pPr>
              <a:buFont typeface="Wingdings" panose="05000000000000000000" pitchFamily="2" charset="2"/>
              <a:buChar char="Ø"/>
            </a:pPr>
            <a:r>
              <a:rPr lang="en-US" sz="1700" dirty="0"/>
              <a:t>Describe how the programs meet the expectations of an HQIR AND how the intervention resources align with the T1 HQIR.</a:t>
            </a:r>
          </a:p>
          <a:p>
            <a:pPr>
              <a:buFont typeface="Wingdings" panose="05000000000000000000" pitchFamily="2" charset="2"/>
              <a:buChar char="Ø"/>
            </a:pPr>
            <a:r>
              <a:rPr lang="en-US" sz="1700" dirty="0"/>
              <a:t>Design a professional learning plan for the first two years of the RTA grant that supports CBPL for the T1 HQIR, T2 and/or T3 HQIR and Early Literacy Assessments</a:t>
            </a:r>
          </a:p>
          <a:p>
            <a:pPr>
              <a:buFont typeface="Wingdings" panose="05000000000000000000" pitchFamily="2" charset="2"/>
              <a:buChar char="Ø"/>
            </a:pPr>
            <a:endParaRPr lang="en-US" sz="1600" dirty="0"/>
          </a:p>
        </p:txBody>
      </p:sp>
      <p:sp>
        <p:nvSpPr>
          <p:cNvPr id="5" name="Text Placeholder 4">
            <a:extLst>
              <a:ext uri="{FF2B5EF4-FFF2-40B4-BE49-F238E27FC236}">
                <a16:creationId xmlns:a16="http://schemas.microsoft.com/office/drawing/2014/main" id="{A6D46187-25D3-51FE-D2D2-4803118271DA}"/>
              </a:ext>
            </a:extLst>
          </p:cNvPr>
          <p:cNvSpPr>
            <a:spLocks noGrp="1"/>
          </p:cNvSpPr>
          <p:nvPr>
            <p:ph type="body" sz="quarter" idx="3"/>
          </p:nvPr>
        </p:nvSpPr>
        <p:spPr>
          <a:xfrm>
            <a:off x="6170612" y="1340223"/>
            <a:ext cx="5183188" cy="457200"/>
          </a:xfrm>
        </p:spPr>
        <p:txBody>
          <a:bodyPr>
            <a:normAutofit/>
          </a:bodyPr>
          <a:lstStyle/>
          <a:p>
            <a:pPr algn="ctr"/>
            <a:r>
              <a:rPr lang="en-US" dirty="0"/>
              <a:t>Written Response Considerations:</a:t>
            </a:r>
          </a:p>
        </p:txBody>
      </p:sp>
      <p:sp>
        <p:nvSpPr>
          <p:cNvPr id="6" name="Content Placeholder 5">
            <a:extLst>
              <a:ext uri="{FF2B5EF4-FFF2-40B4-BE49-F238E27FC236}">
                <a16:creationId xmlns:a16="http://schemas.microsoft.com/office/drawing/2014/main" id="{AA44CF6D-2454-7955-CBED-CB399466CE49}"/>
              </a:ext>
            </a:extLst>
          </p:cNvPr>
          <p:cNvSpPr>
            <a:spLocks noGrp="1"/>
          </p:cNvSpPr>
          <p:nvPr>
            <p:ph sz="quarter" idx="4"/>
          </p:nvPr>
        </p:nvSpPr>
        <p:spPr>
          <a:xfrm>
            <a:off x="6432177" y="1797422"/>
            <a:ext cx="5183188" cy="4092389"/>
          </a:xfrm>
        </p:spPr>
        <p:txBody>
          <a:bodyPr>
            <a:normAutofit fontScale="92500" lnSpcReduction="20000"/>
          </a:bodyPr>
          <a:lstStyle/>
          <a:p>
            <a:pPr>
              <a:buFont typeface="Wingdings" panose="05000000000000000000" pitchFamily="2" charset="2"/>
              <a:buChar char="v"/>
            </a:pPr>
            <a:r>
              <a:rPr lang="en-US" sz="1700" dirty="0"/>
              <a:t>Be mindful of 20-page total limit</a:t>
            </a:r>
          </a:p>
          <a:p>
            <a:pPr>
              <a:buFont typeface="Wingdings" panose="05000000000000000000" pitchFamily="2" charset="2"/>
              <a:buChar char="v"/>
            </a:pPr>
            <a:r>
              <a:rPr lang="en-US" sz="1700" dirty="0">
                <a:highlight>
                  <a:srgbClr val="FFFF00"/>
                </a:highlight>
              </a:rPr>
              <a:t>25 Points</a:t>
            </a:r>
          </a:p>
          <a:p>
            <a:pPr>
              <a:buFont typeface="Wingdings" panose="05000000000000000000" pitchFamily="2" charset="2"/>
              <a:buChar char="v"/>
            </a:pPr>
            <a:r>
              <a:rPr lang="en-US" sz="1700" b="1" dirty="0"/>
              <a:t>Narrative short form must be completed and attached </a:t>
            </a:r>
            <a:r>
              <a:rPr lang="en-US" sz="1700" dirty="0"/>
              <a:t>(does not count toward 20-page total)</a:t>
            </a:r>
          </a:p>
          <a:p>
            <a:pPr>
              <a:buFont typeface="Wingdings" panose="05000000000000000000" pitchFamily="2" charset="2"/>
              <a:buChar char="v"/>
            </a:pPr>
            <a:r>
              <a:rPr lang="en-US" sz="1700" dirty="0"/>
              <a:t>Ensure your school is using or will be using KDE approved screeners and diagnostic assessments</a:t>
            </a:r>
          </a:p>
          <a:p>
            <a:pPr>
              <a:buFont typeface="Wingdings" panose="05000000000000000000" pitchFamily="2" charset="2"/>
              <a:buChar char="v"/>
            </a:pPr>
            <a:r>
              <a:rPr lang="en-US" sz="1700" dirty="0"/>
              <a:t>Ensure your school is using or will be using KDE approved T1, T2 and T3 HQIRS </a:t>
            </a:r>
          </a:p>
          <a:p>
            <a:pPr>
              <a:buFont typeface="Wingdings" panose="05000000000000000000" pitchFamily="2" charset="2"/>
              <a:buChar char="v"/>
            </a:pPr>
            <a:r>
              <a:rPr lang="en-US" sz="1700" dirty="0"/>
              <a:t>Focus on alignment between screeners and assessments</a:t>
            </a:r>
          </a:p>
          <a:p>
            <a:pPr>
              <a:buFont typeface="Wingdings" panose="05000000000000000000" pitchFamily="2" charset="2"/>
              <a:buChar char="v"/>
            </a:pPr>
            <a:r>
              <a:rPr lang="en-US" sz="1700" dirty="0"/>
              <a:t>Focus on alignment between intervention resources and T1 HQIR</a:t>
            </a:r>
          </a:p>
          <a:p>
            <a:pPr>
              <a:buFont typeface="Wingdings" panose="05000000000000000000" pitchFamily="2" charset="2"/>
              <a:buChar char="v"/>
            </a:pPr>
            <a:r>
              <a:rPr lang="en-US" sz="1700" dirty="0"/>
              <a:t>Professional Learning Plan should be for first two years of grant and provide details for the CBPL for T1 HQIR, T2 and T3 HQIRs as well as any CBPL needed for early literacy assessments (consider new hires and all K-3 reading instructional staff needs). [</a:t>
            </a:r>
            <a:r>
              <a:rPr lang="en-US" sz="1700" dirty="0">
                <a:solidFill>
                  <a:schemeClr val="accent5">
                    <a:lumMod val="75000"/>
                  </a:schemeClr>
                </a:solidFill>
              </a:rPr>
              <a:t>Slide 12</a:t>
            </a:r>
            <a:r>
              <a:rPr lang="en-US" sz="1700" dirty="0"/>
              <a:t>]</a:t>
            </a:r>
          </a:p>
          <a:p>
            <a:pPr>
              <a:buFont typeface="Wingdings" panose="05000000000000000000" pitchFamily="2" charset="2"/>
              <a:buChar char="v"/>
            </a:pPr>
            <a:endParaRPr lang="en-US" sz="1600" dirty="0"/>
          </a:p>
        </p:txBody>
      </p:sp>
    </p:spTree>
    <p:extLst>
      <p:ext uri="{BB962C8B-B14F-4D97-AF65-F5344CB8AC3E}">
        <p14:creationId xmlns:p14="http://schemas.microsoft.com/office/powerpoint/2010/main" val="101280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DBA3-D477-7028-CD42-4E2F7E39C92A}"/>
              </a:ext>
            </a:extLst>
          </p:cNvPr>
          <p:cNvSpPr>
            <a:spLocks noGrp="1"/>
          </p:cNvSpPr>
          <p:nvPr>
            <p:ph type="title"/>
          </p:nvPr>
        </p:nvSpPr>
        <p:spPr/>
        <p:txBody>
          <a:bodyPr>
            <a:normAutofit/>
          </a:bodyPr>
          <a:lstStyle/>
          <a:p>
            <a:pPr algn="ctr"/>
            <a:r>
              <a:rPr lang="en-US" sz="3600" u="sng" dirty="0"/>
              <a:t>Contact Information</a:t>
            </a:r>
          </a:p>
        </p:txBody>
      </p:sp>
      <p:sp>
        <p:nvSpPr>
          <p:cNvPr id="3" name="Content Placeholder 2">
            <a:extLst>
              <a:ext uri="{FF2B5EF4-FFF2-40B4-BE49-F238E27FC236}">
                <a16:creationId xmlns:a16="http://schemas.microsoft.com/office/drawing/2014/main" id="{7BBCBFB7-FC16-D8CC-076B-91152341DB7A}"/>
              </a:ext>
            </a:extLst>
          </p:cNvPr>
          <p:cNvSpPr>
            <a:spLocks noGrp="1"/>
          </p:cNvSpPr>
          <p:nvPr>
            <p:ph idx="1"/>
          </p:nvPr>
        </p:nvSpPr>
        <p:spPr>
          <a:xfrm>
            <a:off x="838200" y="2233094"/>
            <a:ext cx="4181669" cy="2821020"/>
          </a:xfrm>
        </p:spPr>
        <p:txBody>
          <a:bodyPr vert="horz" lIns="91440" tIns="45720" rIns="91440" bIns="45720" rtlCol="0" anchor="t">
            <a:normAutofit/>
          </a:bodyPr>
          <a:lstStyle/>
          <a:p>
            <a:pPr marL="0" indent="0">
              <a:lnSpc>
                <a:spcPct val="100000"/>
              </a:lnSpc>
              <a:buNone/>
            </a:pPr>
            <a:r>
              <a:rPr lang="en-US" sz="2000" b="1" dirty="0"/>
              <a:t>Danielle Ward, Ed.S.</a:t>
            </a:r>
          </a:p>
          <a:p>
            <a:pPr marL="0" indent="0">
              <a:lnSpc>
                <a:spcPct val="100000"/>
              </a:lnSpc>
              <a:buNone/>
            </a:pPr>
            <a:r>
              <a:rPr lang="en-US" sz="2000" dirty="0"/>
              <a:t>Read to Achieve Grant Administrator</a:t>
            </a:r>
          </a:p>
          <a:p>
            <a:pPr marL="0" indent="0">
              <a:lnSpc>
                <a:spcPct val="100000"/>
              </a:lnSpc>
              <a:buNone/>
            </a:pPr>
            <a:r>
              <a:rPr lang="en-US" sz="2000" dirty="0"/>
              <a:t>Office of Teaching and Learning</a:t>
            </a:r>
          </a:p>
          <a:p>
            <a:pPr marL="0" indent="0">
              <a:lnSpc>
                <a:spcPct val="100000"/>
              </a:lnSpc>
              <a:buNone/>
            </a:pPr>
            <a:r>
              <a:rPr lang="en-US" sz="2000" dirty="0">
                <a:hlinkClick r:id="rId2"/>
              </a:rPr>
              <a:t>danielle.ward@education.ky.gov</a:t>
            </a:r>
            <a:endParaRPr lang="en-US" sz="2000" dirty="0"/>
          </a:p>
          <a:p>
            <a:pPr marL="0" indent="0">
              <a:lnSpc>
                <a:spcPct val="100000"/>
              </a:lnSpc>
              <a:buNone/>
            </a:pPr>
            <a:r>
              <a:rPr lang="en-US" sz="2000" dirty="0"/>
              <a:t>(502) 564-2106 Ext: 4107</a:t>
            </a:r>
          </a:p>
          <a:p>
            <a:pPr marL="0" indent="0">
              <a:buNone/>
            </a:pPr>
            <a:endParaRPr lang="en-US" dirty="0"/>
          </a:p>
        </p:txBody>
      </p:sp>
      <p:pic>
        <p:nvPicPr>
          <p:cNvPr id="5" name="Picture 4" descr="A logo with text on it&#10;&#10;AI-generated content may be incorrect.">
            <a:extLst>
              <a:ext uri="{FF2B5EF4-FFF2-40B4-BE49-F238E27FC236}">
                <a16:creationId xmlns:a16="http://schemas.microsoft.com/office/drawing/2014/main" id="{D2AEB38C-0039-98C2-C857-8040B2EE408C}"/>
              </a:ext>
            </a:extLst>
          </p:cNvPr>
          <p:cNvPicPr>
            <a:picLocks noChangeAspect="1"/>
          </p:cNvPicPr>
          <p:nvPr/>
        </p:nvPicPr>
        <p:blipFill>
          <a:blip r:embed="rId3"/>
          <a:stretch>
            <a:fillRect/>
          </a:stretch>
        </p:blipFill>
        <p:spPr>
          <a:xfrm>
            <a:off x="5430611" y="2228850"/>
            <a:ext cx="5924550" cy="2857500"/>
          </a:xfrm>
          <a:prstGeom prst="rect">
            <a:avLst/>
          </a:prstGeom>
        </p:spPr>
      </p:pic>
    </p:spTree>
    <p:extLst>
      <p:ext uri="{BB962C8B-B14F-4D97-AF65-F5344CB8AC3E}">
        <p14:creationId xmlns:p14="http://schemas.microsoft.com/office/powerpoint/2010/main" val="82301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06F5-0845-58AF-53AC-4C4000260F3D}"/>
              </a:ext>
            </a:extLst>
          </p:cNvPr>
          <p:cNvSpPr>
            <a:spLocks noGrp="1"/>
          </p:cNvSpPr>
          <p:nvPr>
            <p:ph type="title"/>
          </p:nvPr>
        </p:nvSpPr>
        <p:spPr/>
        <p:txBody>
          <a:bodyPr>
            <a:normAutofit/>
          </a:bodyPr>
          <a:lstStyle/>
          <a:p>
            <a:pPr algn="ctr"/>
            <a:r>
              <a:rPr lang="en-US" sz="3600" u="sng" dirty="0"/>
              <a:t>PART 4: Students to be Served</a:t>
            </a:r>
          </a:p>
        </p:txBody>
      </p:sp>
      <p:sp>
        <p:nvSpPr>
          <p:cNvPr id="7" name="Content Placeholder 6">
            <a:extLst>
              <a:ext uri="{FF2B5EF4-FFF2-40B4-BE49-F238E27FC236}">
                <a16:creationId xmlns:a16="http://schemas.microsoft.com/office/drawing/2014/main" id="{762415DC-FF34-6B8E-042F-7FFB093CD097}"/>
              </a:ext>
            </a:extLst>
          </p:cNvPr>
          <p:cNvSpPr>
            <a:spLocks noGrp="1"/>
          </p:cNvSpPr>
          <p:nvPr>
            <p:ph idx="1"/>
          </p:nvPr>
        </p:nvSpPr>
        <p:spPr>
          <a:xfrm>
            <a:off x="533400" y="1541929"/>
            <a:ext cx="10515600" cy="4133010"/>
          </a:xfrm>
        </p:spPr>
        <p:txBody>
          <a:bodyPr>
            <a:normAutofit fontScale="92500" lnSpcReduction="10000"/>
          </a:bodyPr>
          <a:lstStyle/>
          <a:p>
            <a:pPr marL="0" indent="0">
              <a:buNone/>
            </a:pPr>
            <a:r>
              <a:rPr lang="en-US" sz="2400" dirty="0"/>
              <a:t>Explain the process the school will use to determine eligibility for intervention services, provide interventions based on on-going assessment of individual student needs and determine when a student’s performance indicates a need for a new tier of instruction including an explanation for how students will be supported when intervention services end.</a:t>
            </a:r>
          </a:p>
          <a:p>
            <a:pPr marL="0" indent="0">
              <a:buNone/>
            </a:pPr>
            <a:endParaRPr lang="en-US" sz="2400" dirty="0"/>
          </a:p>
          <a:p>
            <a:pPr marL="0" indent="0">
              <a:buNone/>
            </a:pPr>
            <a:r>
              <a:rPr lang="en-US" sz="2400" dirty="0"/>
              <a:t>Written Response Considerations:</a:t>
            </a:r>
          </a:p>
          <a:p>
            <a:pPr>
              <a:buFont typeface="Wingdings" panose="05000000000000000000" pitchFamily="2" charset="2"/>
              <a:buChar char="v"/>
            </a:pPr>
            <a:r>
              <a:rPr lang="en-US" sz="2400" dirty="0"/>
              <a:t>20-page narrative response limit (Parts 1-7)</a:t>
            </a:r>
          </a:p>
          <a:p>
            <a:pPr>
              <a:buFont typeface="Wingdings" panose="05000000000000000000" pitchFamily="2" charset="2"/>
              <a:buChar char="v"/>
            </a:pPr>
            <a:r>
              <a:rPr lang="en-US" sz="2400" dirty="0"/>
              <a:t>10 points</a:t>
            </a:r>
          </a:p>
          <a:p>
            <a:pPr>
              <a:buFont typeface="Wingdings" panose="05000000000000000000" pitchFamily="2" charset="2"/>
              <a:buChar char="v"/>
            </a:pPr>
            <a:r>
              <a:rPr lang="en-US" sz="2400" dirty="0"/>
              <a:t>Review KDE’s </a:t>
            </a:r>
            <a:r>
              <a:rPr lang="en-US" sz="2400" dirty="0">
                <a:hlinkClick r:id="rId2"/>
              </a:rPr>
              <a:t>Early Literacy Assessment Flowchart </a:t>
            </a:r>
            <a:r>
              <a:rPr lang="en-US" sz="2400" dirty="0"/>
              <a:t>and </a:t>
            </a:r>
            <a:r>
              <a:rPr lang="en-US" sz="2400" dirty="0">
                <a:hlinkClick r:id="rId3"/>
              </a:rPr>
              <a:t>Implementing Kentucky’s Read to Succeed Act within an MTSS Framework</a:t>
            </a:r>
            <a:r>
              <a:rPr lang="en-US" sz="2400" dirty="0"/>
              <a:t> documents to ensure alignment with evidence-based practices. </a:t>
            </a:r>
          </a:p>
        </p:txBody>
      </p:sp>
    </p:spTree>
    <p:extLst>
      <p:ext uri="{BB962C8B-B14F-4D97-AF65-F5344CB8AC3E}">
        <p14:creationId xmlns:p14="http://schemas.microsoft.com/office/powerpoint/2010/main" val="669871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66ED-826D-7222-5B91-0BD7A46320D9}"/>
              </a:ext>
            </a:extLst>
          </p:cNvPr>
          <p:cNvSpPr>
            <a:spLocks noGrp="1"/>
          </p:cNvSpPr>
          <p:nvPr>
            <p:ph type="title"/>
          </p:nvPr>
        </p:nvSpPr>
        <p:spPr>
          <a:xfrm>
            <a:off x="363071" y="150438"/>
            <a:ext cx="10515600" cy="1325563"/>
          </a:xfrm>
        </p:spPr>
        <p:txBody>
          <a:bodyPr>
            <a:normAutofit/>
          </a:bodyPr>
          <a:lstStyle/>
          <a:p>
            <a:pPr algn="ctr"/>
            <a:r>
              <a:rPr lang="en-US" sz="3600" u="sng" dirty="0"/>
              <a:t>PART 5: Professional Learning and Sustainability</a:t>
            </a:r>
          </a:p>
        </p:txBody>
      </p:sp>
      <p:sp>
        <p:nvSpPr>
          <p:cNvPr id="4" name="Content Placeholder 3">
            <a:extLst>
              <a:ext uri="{FF2B5EF4-FFF2-40B4-BE49-F238E27FC236}">
                <a16:creationId xmlns:a16="http://schemas.microsoft.com/office/drawing/2014/main" id="{8C5FBF35-CBE1-511B-939C-EE400FD2D264}"/>
              </a:ext>
            </a:extLst>
          </p:cNvPr>
          <p:cNvSpPr>
            <a:spLocks noGrp="1"/>
          </p:cNvSpPr>
          <p:nvPr>
            <p:ph sz="half" idx="1"/>
          </p:nvPr>
        </p:nvSpPr>
        <p:spPr>
          <a:xfrm>
            <a:off x="439271" y="1216025"/>
            <a:ext cx="5181600" cy="4521667"/>
          </a:xfrm>
        </p:spPr>
        <p:txBody>
          <a:bodyPr>
            <a:noAutofit/>
          </a:bodyPr>
          <a:lstStyle/>
          <a:p>
            <a:pPr>
              <a:buFont typeface="Wingdings" panose="05000000000000000000" pitchFamily="2" charset="2"/>
              <a:buChar char="Ø"/>
            </a:pPr>
            <a:r>
              <a:rPr lang="en-US" sz="1600" dirty="0"/>
              <a:t>Design a professional learning plan for administrators and all K-3 reading instructional staff to participate in the three (3) key areas of RTA PL.</a:t>
            </a:r>
          </a:p>
          <a:p>
            <a:pPr>
              <a:buFont typeface="Wingdings" panose="05000000000000000000" pitchFamily="2" charset="2"/>
              <a:buChar char="Ø"/>
            </a:pPr>
            <a:r>
              <a:rPr lang="en-US" sz="1600" dirty="0"/>
              <a:t>Explain how the school’s MTSS team will support PL throughout the school to build literacy capacity and ensure effective implementation of T1, T2, and T3 instruction.</a:t>
            </a:r>
          </a:p>
          <a:p>
            <a:pPr>
              <a:buFont typeface="Wingdings" panose="05000000000000000000" pitchFamily="2" charset="2"/>
              <a:buChar char="Ø"/>
            </a:pPr>
            <a:r>
              <a:rPr lang="en-US" sz="1600" dirty="0"/>
              <a:t>Describe the school’s history of supporting/funding the school library program, its current commitment to supporting an effective library media program and commitment to allowing the CLMS time to fulfill his/her role.</a:t>
            </a:r>
          </a:p>
          <a:p>
            <a:pPr>
              <a:buFont typeface="Wingdings" panose="05000000000000000000" pitchFamily="2" charset="2"/>
              <a:buChar char="Ø"/>
            </a:pPr>
            <a:r>
              <a:rPr lang="en-US" sz="1600" dirty="0"/>
              <a:t>Describe the system for informing parents of struggling readers of the available literacy services within the district. Include all required system elements from the Family Engagement Section.</a:t>
            </a:r>
          </a:p>
          <a:p>
            <a:pPr>
              <a:buFont typeface="Wingdings" panose="05000000000000000000" pitchFamily="2" charset="2"/>
              <a:buChar char="Ø"/>
            </a:pPr>
            <a:r>
              <a:rPr lang="en-US" sz="1600" dirty="0"/>
              <a:t>Discuss how the positive impacts of the RTA program will be sustained beyond the grant.</a:t>
            </a:r>
          </a:p>
        </p:txBody>
      </p:sp>
      <p:sp>
        <p:nvSpPr>
          <p:cNvPr id="5" name="Content Placeholder 4">
            <a:extLst>
              <a:ext uri="{FF2B5EF4-FFF2-40B4-BE49-F238E27FC236}">
                <a16:creationId xmlns:a16="http://schemas.microsoft.com/office/drawing/2014/main" id="{2E9404FC-661C-66F3-AD07-90AF4974CF16}"/>
              </a:ext>
            </a:extLst>
          </p:cNvPr>
          <p:cNvSpPr>
            <a:spLocks noGrp="1"/>
          </p:cNvSpPr>
          <p:nvPr>
            <p:ph sz="half" idx="2"/>
          </p:nvPr>
        </p:nvSpPr>
        <p:spPr>
          <a:xfrm>
            <a:off x="6019800" y="1216025"/>
            <a:ext cx="5181600" cy="4225832"/>
          </a:xfrm>
        </p:spPr>
        <p:txBody>
          <a:bodyPr vert="horz" lIns="91440" tIns="45720" rIns="91440" bIns="45720" rtlCol="0" anchor="t">
            <a:normAutofit fontScale="85000" lnSpcReduction="20000"/>
          </a:bodyPr>
          <a:lstStyle/>
          <a:p>
            <a:pPr marL="0" indent="0">
              <a:buNone/>
            </a:pPr>
            <a:r>
              <a:rPr lang="en-US" sz="2400" b="1" dirty="0"/>
              <a:t>Written Response Considerations:</a:t>
            </a:r>
          </a:p>
          <a:p>
            <a:pPr>
              <a:buFont typeface="Wingdings" panose="05000000000000000000" pitchFamily="2" charset="2"/>
              <a:buChar char="v"/>
            </a:pPr>
            <a:r>
              <a:rPr lang="en-US" sz="1700" dirty="0"/>
              <a:t>Be mindful of 20-page total limit</a:t>
            </a:r>
          </a:p>
          <a:p>
            <a:pPr>
              <a:buFont typeface="Wingdings" panose="05000000000000000000" pitchFamily="2" charset="2"/>
              <a:buChar char="v"/>
            </a:pPr>
            <a:r>
              <a:rPr lang="en-US" sz="1700" dirty="0">
                <a:highlight>
                  <a:srgbClr val="FFFF00"/>
                </a:highlight>
              </a:rPr>
              <a:t>25 Points</a:t>
            </a:r>
          </a:p>
          <a:p>
            <a:pPr>
              <a:buFont typeface="Wingdings,Sans-Serif" panose="05000000000000000000" pitchFamily="2" charset="2"/>
              <a:buChar char="v"/>
            </a:pPr>
            <a:r>
              <a:rPr lang="en-US" sz="1900" b="1" dirty="0">
                <a:highlight>
                  <a:srgbClr val="FFFF00"/>
                </a:highlight>
              </a:rPr>
              <a:t>Narrative short form must be completed and attached</a:t>
            </a:r>
            <a:r>
              <a:rPr lang="en-US" sz="1900" dirty="0">
                <a:highlight>
                  <a:srgbClr val="FFFF00"/>
                </a:highlight>
              </a:rPr>
              <a:t>(does not count toward 20-page total)</a:t>
            </a:r>
            <a:endParaRPr lang="en-US" sz="1900" dirty="0">
              <a:solidFill>
                <a:srgbClr val="000000"/>
              </a:solidFill>
              <a:highlight>
                <a:srgbClr val="FFFF00"/>
              </a:highlight>
            </a:endParaRPr>
          </a:p>
          <a:p>
            <a:pPr>
              <a:buFont typeface="Wingdings" panose="05000000000000000000" pitchFamily="2" charset="2"/>
              <a:buChar char="v"/>
            </a:pPr>
            <a:r>
              <a:rPr lang="en-US" sz="1700" dirty="0"/>
              <a:t>Professional Learning Plan should consider the school’s current K-3 reading instructional staff. Have administrators and staff participated in approved RTA Key Areas PL within the last three years? [</a:t>
            </a:r>
            <a:r>
              <a:rPr lang="en-US" sz="1700" dirty="0">
                <a:solidFill>
                  <a:schemeClr val="accent6">
                    <a:lumMod val="75000"/>
                  </a:schemeClr>
                </a:solidFill>
              </a:rPr>
              <a:t>Slide 13</a:t>
            </a:r>
            <a:r>
              <a:rPr lang="en-US" sz="1700" dirty="0"/>
              <a:t>]</a:t>
            </a:r>
          </a:p>
          <a:p>
            <a:pPr>
              <a:buFont typeface="Wingdings" panose="05000000000000000000" pitchFamily="2" charset="2"/>
              <a:buChar char="v"/>
            </a:pPr>
            <a:r>
              <a:rPr lang="en-US" sz="1700" dirty="0"/>
              <a:t>Provide examples of how the MTSS team supports PL in your building</a:t>
            </a:r>
          </a:p>
          <a:p>
            <a:pPr>
              <a:buFont typeface="Wingdings" panose="05000000000000000000" pitchFamily="2" charset="2"/>
              <a:buChar char="v"/>
            </a:pPr>
            <a:r>
              <a:rPr lang="en-US" sz="1700" dirty="0"/>
              <a:t>Provide examples of the commitment your school has made to supporting and funding the library and providing time for the CLMS to fulfill his/her role</a:t>
            </a:r>
          </a:p>
          <a:p>
            <a:pPr>
              <a:buFont typeface="Wingdings" panose="05000000000000000000" pitchFamily="2" charset="2"/>
              <a:buChar char="v"/>
            </a:pPr>
            <a:r>
              <a:rPr lang="en-US" sz="1700" dirty="0"/>
              <a:t>Provide details about your school’s family engagement system. What are the available literacy services at your school and within your community? How do you provide that information to parents?</a:t>
            </a:r>
          </a:p>
          <a:p>
            <a:pPr>
              <a:buFont typeface="Wingdings" panose="05000000000000000000" pitchFamily="2" charset="2"/>
              <a:buChar char="v"/>
            </a:pPr>
            <a:r>
              <a:rPr lang="en-US" sz="1700" dirty="0"/>
              <a:t>How will you sustain the benefits of the RTA program after the grant? </a:t>
            </a:r>
          </a:p>
          <a:p>
            <a:pPr marL="0" indent="0">
              <a:buNone/>
            </a:pPr>
            <a:endParaRPr lang="en-US" sz="1600" b="1" dirty="0"/>
          </a:p>
        </p:txBody>
      </p:sp>
    </p:spTree>
    <p:extLst>
      <p:ext uri="{BB962C8B-B14F-4D97-AF65-F5344CB8AC3E}">
        <p14:creationId xmlns:p14="http://schemas.microsoft.com/office/powerpoint/2010/main" val="2264078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71F7-C527-17AE-825F-7EF2AD985695}"/>
              </a:ext>
            </a:extLst>
          </p:cNvPr>
          <p:cNvSpPr>
            <a:spLocks noGrp="1"/>
          </p:cNvSpPr>
          <p:nvPr>
            <p:ph type="title"/>
          </p:nvPr>
        </p:nvSpPr>
        <p:spPr/>
        <p:txBody>
          <a:bodyPr>
            <a:normAutofit/>
          </a:bodyPr>
          <a:lstStyle/>
          <a:p>
            <a:pPr algn="ctr"/>
            <a:r>
              <a:rPr lang="en-US" sz="3600" u="sng" dirty="0"/>
              <a:t>PART 6: Intervention Implementation Evaluation</a:t>
            </a:r>
          </a:p>
        </p:txBody>
      </p:sp>
      <p:sp>
        <p:nvSpPr>
          <p:cNvPr id="3" name="Content Placeholder 2">
            <a:extLst>
              <a:ext uri="{FF2B5EF4-FFF2-40B4-BE49-F238E27FC236}">
                <a16:creationId xmlns:a16="http://schemas.microsoft.com/office/drawing/2014/main" id="{01709DA6-B828-0EDB-A27F-30EC6F872F54}"/>
              </a:ext>
            </a:extLst>
          </p:cNvPr>
          <p:cNvSpPr>
            <a:spLocks noGrp="1"/>
          </p:cNvSpPr>
          <p:nvPr>
            <p:ph sz="half" idx="1"/>
          </p:nvPr>
        </p:nvSpPr>
        <p:spPr>
          <a:xfrm>
            <a:off x="766483" y="1449107"/>
            <a:ext cx="5181600" cy="4351338"/>
          </a:xfrm>
        </p:spPr>
        <p:txBody>
          <a:bodyPr>
            <a:normAutofit/>
          </a:bodyPr>
          <a:lstStyle/>
          <a:p>
            <a:pPr>
              <a:buFont typeface="Wingdings" panose="05000000000000000000" pitchFamily="2" charset="2"/>
              <a:buChar char="Ø"/>
            </a:pPr>
            <a:r>
              <a:rPr lang="en-US" sz="2000" dirty="0"/>
              <a:t>Identify the number of students you anticipate can be served/impacted because of the RTA grant and explain how the anticipated number was determined based on current data.</a:t>
            </a:r>
          </a:p>
          <a:p>
            <a:pPr>
              <a:buFont typeface="Wingdings" panose="05000000000000000000" pitchFamily="2" charset="2"/>
              <a:buChar char="Ø"/>
            </a:pPr>
            <a:r>
              <a:rPr lang="en-US" sz="2000" dirty="0"/>
              <a:t>Discuss how multiple sources of data will be used to evaluate RTA interventions’ impact on student achievement. Include processes and measurable long-term goals for ensuring T2 and/or T3 intervention is data-driven, addressing the specific needs of the students(s) through targeted support using structured literacy evidence-based programs.</a:t>
            </a:r>
          </a:p>
        </p:txBody>
      </p:sp>
      <p:sp>
        <p:nvSpPr>
          <p:cNvPr id="4" name="Content Placeholder 3">
            <a:extLst>
              <a:ext uri="{FF2B5EF4-FFF2-40B4-BE49-F238E27FC236}">
                <a16:creationId xmlns:a16="http://schemas.microsoft.com/office/drawing/2014/main" id="{CC8E9AFD-0C66-633D-8E93-3F1AAA59FE97}"/>
              </a:ext>
            </a:extLst>
          </p:cNvPr>
          <p:cNvSpPr>
            <a:spLocks noGrp="1"/>
          </p:cNvSpPr>
          <p:nvPr>
            <p:ph sz="half" idx="2"/>
          </p:nvPr>
        </p:nvSpPr>
        <p:spPr>
          <a:xfrm>
            <a:off x="6172200" y="1557758"/>
            <a:ext cx="5181600" cy="2861842"/>
          </a:xfrm>
        </p:spPr>
        <p:txBody>
          <a:bodyPr>
            <a:normAutofit/>
          </a:bodyPr>
          <a:lstStyle/>
          <a:p>
            <a:pPr marL="0" indent="0">
              <a:buNone/>
            </a:pPr>
            <a:r>
              <a:rPr lang="en-US" sz="2400" b="1" dirty="0"/>
              <a:t>Written Response Considerations:</a:t>
            </a:r>
            <a:endParaRPr lang="en-US" sz="2200" dirty="0"/>
          </a:p>
          <a:p>
            <a:pPr>
              <a:buFont typeface="Wingdings" panose="05000000000000000000" pitchFamily="2" charset="2"/>
              <a:buChar char="v"/>
            </a:pPr>
            <a:r>
              <a:rPr lang="en-US" sz="2000" dirty="0"/>
              <a:t>Be mindful of the 20-page limit</a:t>
            </a:r>
          </a:p>
          <a:p>
            <a:pPr>
              <a:buFont typeface="Wingdings" panose="05000000000000000000" pitchFamily="2" charset="2"/>
              <a:buChar char="v"/>
            </a:pPr>
            <a:r>
              <a:rPr lang="en-US" sz="2000" dirty="0">
                <a:highlight>
                  <a:srgbClr val="FFFF00"/>
                </a:highlight>
              </a:rPr>
              <a:t>20 Points</a:t>
            </a:r>
          </a:p>
          <a:p>
            <a:pPr>
              <a:buFont typeface="Wingdings" panose="05000000000000000000" pitchFamily="2" charset="2"/>
              <a:buChar char="v"/>
            </a:pPr>
            <a:r>
              <a:rPr lang="en-US" sz="2000" dirty="0"/>
              <a:t>Review KDE’s </a:t>
            </a:r>
            <a:r>
              <a:rPr lang="en-US" sz="2000" dirty="0">
                <a:hlinkClick r:id="rId2"/>
              </a:rPr>
              <a:t>Implementing Kentucky’s Read to Succeed Act within an MTSS Framework</a:t>
            </a:r>
            <a:r>
              <a:rPr lang="en-US" sz="2000" dirty="0"/>
              <a:t> document to ensure alignment to evidence-based practices</a:t>
            </a:r>
          </a:p>
        </p:txBody>
      </p:sp>
    </p:spTree>
    <p:extLst>
      <p:ext uri="{BB962C8B-B14F-4D97-AF65-F5344CB8AC3E}">
        <p14:creationId xmlns:p14="http://schemas.microsoft.com/office/powerpoint/2010/main" val="33397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1BC0-2650-4BB3-15E3-6DE1B751DCB4}"/>
              </a:ext>
            </a:extLst>
          </p:cNvPr>
          <p:cNvSpPr>
            <a:spLocks noGrp="1"/>
          </p:cNvSpPr>
          <p:nvPr>
            <p:ph type="title"/>
          </p:nvPr>
        </p:nvSpPr>
        <p:spPr/>
        <p:txBody>
          <a:bodyPr>
            <a:normAutofit/>
          </a:bodyPr>
          <a:lstStyle/>
          <a:p>
            <a:pPr algn="ctr"/>
            <a:r>
              <a:rPr lang="en-US" sz="3600" u="sng" dirty="0"/>
              <a:t>PART 7: Budget</a:t>
            </a:r>
          </a:p>
        </p:txBody>
      </p:sp>
      <p:sp>
        <p:nvSpPr>
          <p:cNvPr id="3" name="Content Placeholder 2">
            <a:extLst>
              <a:ext uri="{FF2B5EF4-FFF2-40B4-BE49-F238E27FC236}">
                <a16:creationId xmlns:a16="http://schemas.microsoft.com/office/drawing/2014/main" id="{B50112F9-23DA-8244-39AA-14125975EA9D}"/>
              </a:ext>
            </a:extLst>
          </p:cNvPr>
          <p:cNvSpPr>
            <a:spLocks noGrp="1"/>
          </p:cNvSpPr>
          <p:nvPr>
            <p:ph sz="half" idx="1"/>
          </p:nvPr>
        </p:nvSpPr>
        <p:spPr>
          <a:xfrm>
            <a:off x="497542" y="1511861"/>
            <a:ext cx="5181600" cy="4351338"/>
          </a:xfrm>
        </p:spPr>
        <p:txBody>
          <a:bodyPr>
            <a:normAutofit/>
          </a:bodyPr>
          <a:lstStyle/>
          <a:p>
            <a:pPr>
              <a:buFont typeface="Wingdings" panose="05000000000000000000" pitchFamily="2" charset="2"/>
              <a:buChar char="Ø"/>
            </a:pPr>
            <a:r>
              <a:rPr lang="en-US" sz="2400" dirty="0"/>
              <a:t> </a:t>
            </a:r>
            <a:r>
              <a:rPr lang="en-US" sz="2200" dirty="0"/>
              <a:t>Explain how grant funding and resources will be used efficiently and how additional funds (matching funds and any other additional funds) will be used to fully implement your school’s RTA intervention program according to grant requirements (even if the total cost exceeds the amount awarded). Complete the RTA School Budget Summary form to match the explanation.</a:t>
            </a:r>
          </a:p>
        </p:txBody>
      </p:sp>
      <p:sp>
        <p:nvSpPr>
          <p:cNvPr id="4" name="Content Placeholder 3">
            <a:extLst>
              <a:ext uri="{FF2B5EF4-FFF2-40B4-BE49-F238E27FC236}">
                <a16:creationId xmlns:a16="http://schemas.microsoft.com/office/drawing/2014/main" id="{24982AE8-658C-3B28-ABB4-2EC628C5BED5}"/>
              </a:ext>
            </a:extLst>
          </p:cNvPr>
          <p:cNvSpPr>
            <a:spLocks noGrp="1"/>
          </p:cNvSpPr>
          <p:nvPr>
            <p:ph sz="half" idx="2"/>
          </p:nvPr>
        </p:nvSpPr>
        <p:spPr>
          <a:xfrm>
            <a:off x="6172200" y="1431178"/>
            <a:ext cx="5181600" cy="3131857"/>
          </a:xfrm>
        </p:spPr>
        <p:txBody>
          <a:bodyPr>
            <a:normAutofit/>
          </a:bodyPr>
          <a:lstStyle/>
          <a:p>
            <a:pPr marL="0" indent="0">
              <a:buNone/>
            </a:pPr>
            <a:r>
              <a:rPr lang="en-US" sz="2400" b="1" dirty="0"/>
              <a:t>Written Response Considerations:</a:t>
            </a:r>
          </a:p>
          <a:p>
            <a:pPr>
              <a:buFont typeface="Wingdings" panose="05000000000000000000" pitchFamily="2" charset="2"/>
              <a:buChar char="v"/>
            </a:pPr>
            <a:r>
              <a:rPr lang="en-US" sz="2200" dirty="0"/>
              <a:t>Be mindful of 20-page limit</a:t>
            </a:r>
          </a:p>
          <a:p>
            <a:pPr>
              <a:buFont typeface="Wingdings" panose="05000000000000000000" pitchFamily="2" charset="2"/>
              <a:buChar char="v"/>
            </a:pPr>
            <a:r>
              <a:rPr lang="en-US" sz="2200" dirty="0">
                <a:highlight>
                  <a:srgbClr val="FFFF00"/>
                </a:highlight>
              </a:rPr>
              <a:t>Complete and attach budget form </a:t>
            </a:r>
            <a:r>
              <a:rPr lang="en-US" sz="2200" dirty="0"/>
              <a:t>(not counted toward 20-page limit)</a:t>
            </a:r>
          </a:p>
          <a:p>
            <a:pPr>
              <a:buFont typeface="Wingdings" panose="05000000000000000000" pitchFamily="2" charset="2"/>
              <a:buChar char="v"/>
            </a:pPr>
            <a:r>
              <a:rPr lang="en-US" sz="2200" dirty="0"/>
              <a:t>Budget form and narrative response should match</a:t>
            </a:r>
          </a:p>
          <a:p>
            <a:pPr>
              <a:buFont typeface="Wingdings" panose="05000000000000000000" pitchFamily="2" charset="2"/>
              <a:buChar char="v"/>
            </a:pPr>
            <a:r>
              <a:rPr lang="en-US" sz="2200" dirty="0"/>
              <a:t>Review Allowable and Non-Allowable expenses [</a:t>
            </a:r>
            <a:r>
              <a:rPr lang="en-US" sz="2200" dirty="0">
                <a:solidFill>
                  <a:srgbClr val="0070C0"/>
                </a:solidFill>
              </a:rPr>
              <a:t>Slide 14</a:t>
            </a:r>
            <a:r>
              <a:rPr lang="en-US" sz="2200" dirty="0"/>
              <a:t>]</a:t>
            </a:r>
          </a:p>
        </p:txBody>
      </p:sp>
    </p:spTree>
    <p:extLst>
      <p:ext uri="{BB962C8B-B14F-4D97-AF65-F5344CB8AC3E}">
        <p14:creationId xmlns:p14="http://schemas.microsoft.com/office/powerpoint/2010/main" val="385958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5700-14F8-B911-5C37-1C88C23C3881}"/>
              </a:ext>
            </a:extLst>
          </p:cNvPr>
          <p:cNvSpPr>
            <a:spLocks noGrp="1"/>
          </p:cNvSpPr>
          <p:nvPr>
            <p:ph type="title"/>
          </p:nvPr>
        </p:nvSpPr>
        <p:spPr/>
        <p:txBody>
          <a:bodyPr>
            <a:normAutofit/>
          </a:bodyPr>
          <a:lstStyle/>
          <a:p>
            <a:pPr algn="ctr"/>
            <a:r>
              <a:rPr lang="en-US" sz="3600" dirty="0"/>
              <a:t>Application Evaluation and </a:t>
            </a:r>
            <a:br>
              <a:rPr lang="en-US" sz="3600" dirty="0"/>
            </a:br>
            <a:r>
              <a:rPr lang="en-US" sz="3600" u="sng" dirty="0"/>
              <a:t>Competitive Priority Points</a:t>
            </a:r>
          </a:p>
        </p:txBody>
      </p:sp>
      <p:sp>
        <p:nvSpPr>
          <p:cNvPr id="3" name="Content Placeholder 2">
            <a:extLst>
              <a:ext uri="{FF2B5EF4-FFF2-40B4-BE49-F238E27FC236}">
                <a16:creationId xmlns:a16="http://schemas.microsoft.com/office/drawing/2014/main" id="{A1DA46BF-AA22-BFE0-81C4-7EEF53438A8A}"/>
              </a:ext>
            </a:extLst>
          </p:cNvPr>
          <p:cNvSpPr>
            <a:spLocks noGrp="1"/>
          </p:cNvSpPr>
          <p:nvPr>
            <p:ph sz="half" idx="1"/>
          </p:nvPr>
        </p:nvSpPr>
        <p:spPr/>
        <p:txBody>
          <a:bodyPr vert="horz" lIns="91440" tIns="45720" rIns="91440" bIns="45720" rtlCol="0" anchor="t">
            <a:normAutofit/>
          </a:bodyPr>
          <a:lstStyle/>
          <a:p>
            <a:r>
              <a:rPr lang="en-US" sz="2000" dirty="0"/>
              <a:t>KDE will review the narrative response short form (PARTS 3 and 5) and the RTA Budget Summary (PART 7) to ensure approved screeners, assessments, HQIRs and PL providers are referenced.</a:t>
            </a:r>
          </a:p>
          <a:p>
            <a:r>
              <a:rPr lang="en-US" sz="2000" dirty="0"/>
              <a:t>Independent Reviewers will be trained for this specific competition, and they will evaluate applications using the RFA scoring rubric (RTA RFA pages 24-36) aligned to the criteria established in the RFA.</a:t>
            </a:r>
          </a:p>
        </p:txBody>
      </p:sp>
      <p:sp>
        <p:nvSpPr>
          <p:cNvPr id="4" name="Content Placeholder 3">
            <a:extLst>
              <a:ext uri="{FF2B5EF4-FFF2-40B4-BE49-F238E27FC236}">
                <a16:creationId xmlns:a16="http://schemas.microsoft.com/office/drawing/2014/main" id="{6D99B804-B33C-62AE-35F8-376961EA5072}"/>
              </a:ext>
            </a:extLst>
          </p:cNvPr>
          <p:cNvSpPr>
            <a:spLocks noGrp="1"/>
          </p:cNvSpPr>
          <p:nvPr>
            <p:ph sz="half" idx="2"/>
          </p:nvPr>
        </p:nvSpPr>
        <p:spPr>
          <a:xfrm>
            <a:off x="6172200" y="1825625"/>
            <a:ext cx="5181600" cy="3275293"/>
          </a:xfrm>
        </p:spPr>
        <p:txBody>
          <a:bodyPr>
            <a:normAutofit/>
          </a:bodyPr>
          <a:lstStyle/>
          <a:p>
            <a:pPr marL="0" indent="0">
              <a:buNone/>
            </a:pPr>
            <a:r>
              <a:rPr lang="en-US" sz="2400" b="1" dirty="0"/>
              <a:t>Competitive Priority Points:</a:t>
            </a:r>
          </a:p>
          <a:p>
            <a:pPr marL="0" indent="0">
              <a:buNone/>
            </a:pPr>
            <a:r>
              <a:rPr lang="en-US" sz="2000" dirty="0">
                <a:highlight>
                  <a:srgbClr val="FFFF00"/>
                </a:highlight>
              </a:rPr>
              <a:t>+10 Points </a:t>
            </a:r>
            <a:r>
              <a:rPr lang="en-US" sz="2000" dirty="0"/>
              <a:t>– Awarded to applicants who did not receive RTA funding during the 2022/2026 grant cycle.</a:t>
            </a:r>
          </a:p>
          <a:p>
            <a:pPr marL="0" indent="0">
              <a:buNone/>
            </a:pPr>
            <a:r>
              <a:rPr lang="en-US" sz="2000" dirty="0">
                <a:highlight>
                  <a:srgbClr val="FFFF00"/>
                </a:highlight>
              </a:rPr>
              <a:t>+25 Points </a:t>
            </a:r>
            <a:r>
              <a:rPr lang="en-US" sz="2000" dirty="0"/>
              <a:t>– Awarded to applicants who performed in the lowest 20% of applicants based on grade 3 KSA reading data from 2023/2024 school year.</a:t>
            </a:r>
          </a:p>
          <a:p>
            <a:pPr marL="0" indent="0">
              <a:buNone/>
            </a:pPr>
            <a:endParaRPr lang="en-US" sz="2400" b="1" dirty="0"/>
          </a:p>
        </p:txBody>
      </p:sp>
    </p:spTree>
    <p:extLst>
      <p:ext uri="{BB962C8B-B14F-4D97-AF65-F5344CB8AC3E}">
        <p14:creationId xmlns:p14="http://schemas.microsoft.com/office/powerpoint/2010/main" val="3467443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B7DD-DB81-2FE5-A8F3-B3E74B802889}"/>
              </a:ext>
            </a:extLst>
          </p:cNvPr>
          <p:cNvSpPr>
            <a:spLocks noGrp="1"/>
          </p:cNvSpPr>
          <p:nvPr>
            <p:ph type="title"/>
          </p:nvPr>
        </p:nvSpPr>
        <p:spPr/>
        <p:txBody>
          <a:bodyPr>
            <a:normAutofit/>
          </a:bodyPr>
          <a:lstStyle/>
          <a:p>
            <a:pPr algn="ctr"/>
            <a:r>
              <a:rPr lang="en-US" sz="3600" u="sng" dirty="0"/>
              <a:t>Contract Award</a:t>
            </a:r>
            <a:r>
              <a:rPr lang="en-US" sz="3600" dirty="0"/>
              <a:t>	</a:t>
            </a:r>
          </a:p>
        </p:txBody>
      </p:sp>
      <p:sp>
        <p:nvSpPr>
          <p:cNvPr id="3" name="Content Placeholder 2">
            <a:extLst>
              <a:ext uri="{FF2B5EF4-FFF2-40B4-BE49-F238E27FC236}">
                <a16:creationId xmlns:a16="http://schemas.microsoft.com/office/drawing/2014/main" id="{4D88ADC4-74D8-B352-90E1-6BD160358DF7}"/>
              </a:ext>
            </a:extLst>
          </p:cNvPr>
          <p:cNvSpPr>
            <a:spLocks noGrp="1"/>
          </p:cNvSpPr>
          <p:nvPr>
            <p:ph sz="half" idx="1"/>
          </p:nvPr>
        </p:nvSpPr>
        <p:spPr>
          <a:xfrm>
            <a:off x="838201" y="1611021"/>
            <a:ext cx="5181600" cy="4351338"/>
          </a:xfrm>
        </p:spPr>
        <p:txBody>
          <a:bodyPr>
            <a:normAutofit fontScale="62500" lnSpcReduction="20000"/>
          </a:bodyPr>
          <a:lstStyle/>
          <a:p>
            <a:r>
              <a:rPr lang="en-US" dirty="0"/>
              <a:t>Districts will receive preliminary notice of award on or around January 30, 2026.</a:t>
            </a:r>
          </a:p>
          <a:p>
            <a:r>
              <a:rPr lang="en-US" dirty="0"/>
              <a:t> Memorandums of Agreement (MOAs) will be developed with all awarded applicants. The first MOA effective date is July 1, 2026, and funds will be eligible for use from the MOA effective date through June 30, 2027.</a:t>
            </a:r>
          </a:p>
          <a:p>
            <a:r>
              <a:rPr lang="en-US" dirty="0"/>
              <a:t>Additional MOA contracts will be developed as needed to extend grant awards.</a:t>
            </a:r>
          </a:p>
          <a:p>
            <a:r>
              <a:rPr lang="en-US" dirty="0"/>
              <a:t>Activities prior to the effective date of the MOA are not allowable charges.</a:t>
            </a:r>
          </a:p>
          <a:p>
            <a:r>
              <a:rPr lang="en-US" dirty="0"/>
              <a:t>The district must submit quarterly expenditure reports.</a:t>
            </a:r>
          </a:p>
          <a:p>
            <a:r>
              <a:rPr lang="en-US" dirty="0"/>
              <a:t>The first payment will be made upon approval of the contract, submission of the RTA assurance statement and updated budget summary form.</a:t>
            </a:r>
          </a:p>
        </p:txBody>
      </p:sp>
      <p:pic>
        <p:nvPicPr>
          <p:cNvPr id="8" name="Content Placeholder 7" descr="A child in a blue shirt raising his arms&#10;&#10;AI-generated content may be incorrect.">
            <a:extLst>
              <a:ext uri="{FF2B5EF4-FFF2-40B4-BE49-F238E27FC236}">
                <a16:creationId xmlns:a16="http://schemas.microsoft.com/office/drawing/2014/main" id="{B7FE919F-7371-06CE-4FD4-E3E34299BD7E}"/>
              </a:ext>
            </a:extLst>
          </p:cNvPr>
          <p:cNvPicPr>
            <a:picLocks noGrp="1" noChangeAspect="1"/>
          </p:cNvPicPr>
          <p:nvPr>
            <p:ph sz="half" idx="2"/>
          </p:nvPr>
        </p:nvPicPr>
        <p:blipFill>
          <a:blip r:embed="rId2"/>
          <a:stretch>
            <a:fillRect/>
          </a:stretch>
        </p:blipFill>
        <p:spPr>
          <a:xfrm>
            <a:off x="6248400" y="1646626"/>
            <a:ext cx="5181600" cy="3564748"/>
          </a:xfrm>
        </p:spPr>
      </p:pic>
    </p:spTree>
    <p:extLst>
      <p:ext uri="{BB962C8B-B14F-4D97-AF65-F5344CB8AC3E}">
        <p14:creationId xmlns:p14="http://schemas.microsoft.com/office/powerpoint/2010/main" val="242131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5773-AB4A-5F1D-51ED-52A35CBA52EE}"/>
              </a:ext>
            </a:extLst>
          </p:cNvPr>
          <p:cNvSpPr>
            <a:spLocks noGrp="1"/>
          </p:cNvSpPr>
          <p:nvPr>
            <p:ph type="title"/>
          </p:nvPr>
        </p:nvSpPr>
        <p:spPr/>
        <p:txBody>
          <a:bodyPr>
            <a:normAutofit/>
          </a:bodyPr>
          <a:lstStyle/>
          <a:p>
            <a:pPr algn="ctr"/>
            <a:r>
              <a:rPr lang="en-US" sz="3600" u="sng" dirty="0"/>
              <a:t>Technical Assistance Goal</a:t>
            </a:r>
          </a:p>
        </p:txBody>
      </p:sp>
      <p:sp>
        <p:nvSpPr>
          <p:cNvPr id="3" name="Content Placeholder 2">
            <a:extLst>
              <a:ext uri="{FF2B5EF4-FFF2-40B4-BE49-F238E27FC236}">
                <a16:creationId xmlns:a16="http://schemas.microsoft.com/office/drawing/2014/main" id="{BB7EA207-425B-7C38-0DB5-58E0578AB6DB}"/>
              </a:ext>
            </a:extLst>
          </p:cNvPr>
          <p:cNvSpPr>
            <a:spLocks noGrp="1"/>
          </p:cNvSpPr>
          <p:nvPr>
            <p:ph idx="1"/>
          </p:nvPr>
        </p:nvSpPr>
        <p:spPr/>
        <p:txBody>
          <a:bodyPr/>
          <a:lstStyle/>
          <a:p>
            <a:pPr marL="0" indent="0">
              <a:buNone/>
            </a:pPr>
            <a:r>
              <a:rPr lang="en-US" dirty="0"/>
              <a:t>Through this webinar, the Kentucky Department of Education Office of Teaching and Learning (OTL) in collaboration with the Office of Finance and Operations (OFO) Procurement Branch will provide technical assistance in reviewing the components of the Read to Achieve: Reading Intervention and Diagnostic Fund Grant Request for Application including funding, implementation requirements, application components, and contract awards.</a:t>
            </a:r>
          </a:p>
        </p:txBody>
      </p:sp>
    </p:spTree>
    <p:extLst>
      <p:ext uri="{BB962C8B-B14F-4D97-AF65-F5344CB8AC3E}">
        <p14:creationId xmlns:p14="http://schemas.microsoft.com/office/powerpoint/2010/main" val="23568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3642-0DF1-E9F5-FF1F-C497A8731259}"/>
              </a:ext>
            </a:extLst>
          </p:cNvPr>
          <p:cNvSpPr>
            <a:spLocks noGrp="1"/>
          </p:cNvSpPr>
          <p:nvPr>
            <p:ph type="title"/>
          </p:nvPr>
        </p:nvSpPr>
        <p:spPr>
          <a:xfrm>
            <a:off x="838200" y="365125"/>
            <a:ext cx="10515600" cy="1013693"/>
          </a:xfrm>
        </p:spPr>
        <p:txBody>
          <a:bodyPr>
            <a:normAutofit/>
          </a:bodyPr>
          <a:lstStyle/>
          <a:p>
            <a:pPr algn="ctr"/>
            <a:r>
              <a:rPr lang="en-US" sz="3600" u="sng" dirty="0"/>
              <a:t>OTL Technical Assistance Agenda</a:t>
            </a:r>
          </a:p>
        </p:txBody>
      </p:sp>
      <p:graphicFrame>
        <p:nvGraphicFramePr>
          <p:cNvPr id="4" name="Content Placeholder 3">
            <a:extLst>
              <a:ext uri="{FF2B5EF4-FFF2-40B4-BE49-F238E27FC236}">
                <a16:creationId xmlns:a16="http://schemas.microsoft.com/office/drawing/2014/main" id="{D7AAC1BB-9311-A100-6005-C594C30A9D23}"/>
              </a:ext>
            </a:extLst>
          </p:cNvPr>
          <p:cNvGraphicFramePr>
            <a:graphicFrameLocks noGrp="1"/>
          </p:cNvGraphicFramePr>
          <p:nvPr>
            <p:ph idx="1"/>
            <p:extLst>
              <p:ext uri="{D42A27DB-BD31-4B8C-83A1-F6EECF244321}">
                <p14:modId xmlns:p14="http://schemas.microsoft.com/office/powerpoint/2010/main" val="3961689338"/>
              </p:ext>
            </p:extLst>
          </p:nvPr>
        </p:nvGraphicFramePr>
        <p:xfrm>
          <a:off x="838203" y="1471062"/>
          <a:ext cx="10515597" cy="40081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40014372"/>
                    </a:ext>
                  </a:extLst>
                </a:gridCol>
                <a:gridCol w="3505199">
                  <a:extLst>
                    <a:ext uri="{9D8B030D-6E8A-4147-A177-3AD203B41FA5}">
                      <a16:colId xmlns:a16="http://schemas.microsoft.com/office/drawing/2014/main" val="1365108725"/>
                    </a:ext>
                  </a:extLst>
                </a:gridCol>
                <a:gridCol w="3505199">
                  <a:extLst>
                    <a:ext uri="{9D8B030D-6E8A-4147-A177-3AD203B41FA5}">
                      <a16:colId xmlns:a16="http://schemas.microsoft.com/office/drawing/2014/main" val="2720899337"/>
                    </a:ext>
                  </a:extLst>
                </a:gridCol>
              </a:tblGrid>
              <a:tr h="370840">
                <a:tc>
                  <a:txBody>
                    <a:bodyPr/>
                    <a:lstStyle/>
                    <a:p>
                      <a:pPr algn="ctr"/>
                      <a:r>
                        <a:rPr lang="en-US" dirty="0"/>
                        <a:t>Topic</a:t>
                      </a:r>
                    </a:p>
                  </a:txBody>
                  <a:tcPr/>
                </a:tc>
                <a:tc>
                  <a:txBody>
                    <a:bodyPr/>
                    <a:lstStyle/>
                    <a:p>
                      <a:pPr algn="ctr"/>
                      <a:r>
                        <a:rPr lang="en-US" dirty="0"/>
                        <a:t>Application Page Number(s)</a:t>
                      </a:r>
                    </a:p>
                  </a:txBody>
                  <a:tcPr/>
                </a:tc>
                <a:tc>
                  <a:txBody>
                    <a:bodyPr/>
                    <a:lstStyle/>
                    <a:p>
                      <a:pPr algn="ctr"/>
                      <a:r>
                        <a:rPr lang="en-US" dirty="0"/>
                        <a:t>Slide Number</a:t>
                      </a:r>
                    </a:p>
                  </a:txBody>
                  <a:tcPr/>
                </a:tc>
                <a:extLst>
                  <a:ext uri="{0D108BD9-81ED-4DB2-BD59-A6C34878D82A}">
                    <a16:rowId xmlns:a16="http://schemas.microsoft.com/office/drawing/2014/main" val="3576566655"/>
                  </a:ext>
                </a:extLst>
              </a:tr>
              <a:tr h="370840">
                <a:tc>
                  <a:txBody>
                    <a:bodyPr/>
                    <a:lstStyle/>
                    <a:p>
                      <a:pPr algn="ctr"/>
                      <a:r>
                        <a:rPr lang="en-US" sz="1600" dirty="0"/>
                        <a:t>Read to Achieve Background, Purpose and Funding</a:t>
                      </a:r>
                    </a:p>
                  </a:txBody>
                  <a:tcPr/>
                </a:tc>
                <a:tc>
                  <a:txBody>
                    <a:bodyPr/>
                    <a:lstStyle/>
                    <a:p>
                      <a:pPr algn="ctr"/>
                      <a:r>
                        <a:rPr lang="en-US" sz="1600" dirty="0"/>
                        <a:t>3 - 4</a:t>
                      </a:r>
                    </a:p>
                  </a:txBody>
                  <a:tcPr/>
                </a:tc>
                <a:tc>
                  <a:txBody>
                    <a:bodyPr/>
                    <a:lstStyle/>
                    <a:p>
                      <a:pPr algn="ctr"/>
                      <a:r>
                        <a:rPr lang="en-US" sz="1600" dirty="0"/>
                        <a:t>3</a:t>
                      </a:r>
                    </a:p>
                  </a:txBody>
                  <a:tcPr/>
                </a:tc>
                <a:extLst>
                  <a:ext uri="{0D108BD9-81ED-4DB2-BD59-A6C34878D82A}">
                    <a16:rowId xmlns:a16="http://schemas.microsoft.com/office/drawing/2014/main" val="3633715127"/>
                  </a:ext>
                </a:extLst>
              </a:tr>
              <a:tr h="370840">
                <a:tc>
                  <a:txBody>
                    <a:bodyPr/>
                    <a:lstStyle/>
                    <a:p>
                      <a:pPr algn="ctr"/>
                      <a:r>
                        <a:rPr lang="en-US" sz="1600" dirty="0"/>
                        <a:t>Key Terms and Definitions</a:t>
                      </a:r>
                    </a:p>
                  </a:txBody>
                  <a:tcPr/>
                </a:tc>
                <a:tc>
                  <a:txBody>
                    <a:bodyPr/>
                    <a:lstStyle/>
                    <a:p>
                      <a:pPr algn="ctr"/>
                      <a:r>
                        <a:rPr lang="en-US" sz="1600" dirty="0"/>
                        <a:t>4 - 5</a:t>
                      </a:r>
                    </a:p>
                  </a:txBody>
                  <a:tcPr/>
                </a:tc>
                <a:tc>
                  <a:txBody>
                    <a:bodyPr/>
                    <a:lstStyle/>
                    <a:p>
                      <a:pPr algn="ctr"/>
                      <a:r>
                        <a:rPr lang="en-US" sz="1600" dirty="0"/>
                        <a:t>9 - 10</a:t>
                      </a:r>
                    </a:p>
                  </a:txBody>
                  <a:tcPr/>
                </a:tc>
                <a:extLst>
                  <a:ext uri="{0D108BD9-81ED-4DB2-BD59-A6C34878D82A}">
                    <a16:rowId xmlns:a16="http://schemas.microsoft.com/office/drawing/2014/main" val="334759240"/>
                  </a:ext>
                </a:extLst>
              </a:tr>
              <a:tr h="370840">
                <a:tc>
                  <a:txBody>
                    <a:bodyPr/>
                    <a:lstStyle/>
                    <a:p>
                      <a:pPr algn="ctr"/>
                      <a:r>
                        <a:rPr lang="en-US" sz="1600" dirty="0"/>
                        <a:t>Read to Achieve Implementation Requirements</a:t>
                      </a:r>
                    </a:p>
                  </a:txBody>
                  <a:tcPr/>
                </a:tc>
                <a:tc>
                  <a:txBody>
                    <a:bodyPr/>
                    <a:lstStyle/>
                    <a:p>
                      <a:pPr algn="ctr"/>
                      <a:r>
                        <a:rPr lang="en-US" sz="1600" dirty="0"/>
                        <a:t>5 - 10</a:t>
                      </a:r>
                    </a:p>
                  </a:txBody>
                  <a:tcPr/>
                </a:tc>
                <a:tc>
                  <a:txBody>
                    <a:bodyPr/>
                    <a:lstStyle/>
                    <a:p>
                      <a:pPr algn="ctr"/>
                      <a:r>
                        <a:rPr lang="en-US" sz="1600" dirty="0"/>
                        <a:t>11 - 12</a:t>
                      </a:r>
                    </a:p>
                  </a:txBody>
                  <a:tcPr/>
                </a:tc>
                <a:extLst>
                  <a:ext uri="{0D108BD9-81ED-4DB2-BD59-A6C34878D82A}">
                    <a16:rowId xmlns:a16="http://schemas.microsoft.com/office/drawing/2014/main" val="2062118819"/>
                  </a:ext>
                </a:extLst>
              </a:tr>
              <a:tr h="370840">
                <a:tc>
                  <a:txBody>
                    <a:bodyPr/>
                    <a:lstStyle/>
                    <a:p>
                      <a:pPr algn="ctr"/>
                      <a:r>
                        <a:rPr lang="en-US" sz="1600" dirty="0"/>
                        <a:t>Approved Professional Learning Providers</a:t>
                      </a:r>
                    </a:p>
                  </a:txBody>
                  <a:tcPr/>
                </a:tc>
                <a:tc>
                  <a:txBody>
                    <a:bodyPr/>
                    <a:lstStyle/>
                    <a:p>
                      <a:pPr algn="ctr"/>
                      <a:r>
                        <a:rPr lang="en-US" sz="1600" dirty="0"/>
                        <a:t>10 - 12</a:t>
                      </a:r>
                    </a:p>
                  </a:txBody>
                  <a:tcPr/>
                </a:tc>
                <a:tc>
                  <a:txBody>
                    <a:bodyPr/>
                    <a:lstStyle/>
                    <a:p>
                      <a:pPr algn="ctr"/>
                      <a:r>
                        <a:rPr lang="en-US" sz="1600" dirty="0"/>
                        <a:t>13 - 14</a:t>
                      </a:r>
                    </a:p>
                  </a:txBody>
                  <a:tcPr/>
                </a:tc>
                <a:extLst>
                  <a:ext uri="{0D108BD9-81ED-4DB2-BD59-A6C34878D82A}">
                    <a16:rowId xmlns:a16="http://schemas.microsoft.com/office/drawing/2014/main" val="1296945311"/>
                  </a:ext>
                </a:extLst>
              </a:tr>
              <a:tr h="370840">
                <a:tc>
                  <a:txBody>
                    <a:bodyPr/>
                    <a:lstStyle/>
                    <a:p>
                      <a:pPr algn="ctr"/>
                      <a:r>
                        <a:rPr lang="en-US" sz="1600" dirty="0"/>
                        <a:t>Read to Achieve Funding</a:t>
                      </a:r>
                    </a:p>
                  </a:txBody>
                  <a:tcPr/>
                </a:tc>
                <a:tc>
                  <a:txBody>
                    <a:bodyPr/>
                    <a:lstStyle/>
                    <a:p>
                      <a:pPr algn="ctr"/>
                      <a:r>
                        <a:rPr lang="en-US" sz="1600" dirty="0"/>
                        <a:t>13 - 14</a:t>
                      </a:r>
                    </a:p>
                  </a:txBody>
                  <a:tcPr/>
                </a:tc>
                <a:tc>
                  <a:txBody>
                    <a:bodyPr/>
                    <a:lstStyle/>
                    <a:p>
                      <a:pPr algn="ctr"/>
                      <a:r>
                        <a:rPr lang="en-US" sz="1600" dirty="0"/>
                        <a:t>15</a:t>
                      </a:r>
                    </a:p>
                  </a:txBody>
                  <a:tcPr/>
                </a:tc>
                <a:extLst>
                  <a:ext uri="{0D108BD9-81ED-4DB2-BD59-A6C34878D82A}">
                    <a16:rowId xmlns:a16="http://schemas.microsoft.com/office/drawing/2014/main" val="2407927487"/>
                  </a:ext>
                </a:extLst>
              </a:tr>
              <a:tr h="370840">
                <a:tc>
                  <a:txBody>
                    <a:bodyPr/>
                    <a:lstStyle/>
                    <a:p>
                      <a:pPr algn="ctr"/>
                      <a:r>
                        <a:rPr lang="en-US" sz="1600" dirty="0"/>
                        <a:t>Read to Achieve Narrative Responses and Evaluation Criteria</a:t>
                      </a:r>
                    </a:p>
                  </a:txBody>
                  <a:tcPr/>
                </a:tc>
                <a:tc>
                  <a:txBody>
                    <a:bodyPr/>
                    <a:lstStyle/>
                    <a:p>
                      <a:pPr algn="ctr"/>
                      <a:r>
                        <a:rPr lang="en-US" sz="1600" dirty="0"/>
                        <a:t>17 - 36</a:t>
                      </a:r>
                    </a:p>
                  </a:txBody>
                  <a:tcPr/>
                </a:tc>
                <a:tc>
                  <a:txBody>
                    <a:bodyPr/>
                    <a:lstStyle/>
                    <a:p>
                      <a:pPr algn="ctr"/>
                      <a:r>
                        <a:rPr lang="en-US" sz="1600" dirty="0"/>
                        <a:t>16 - 23</a:t>
                      </a:r>
                    </a:p>
                  </a:txBody>
                  <a:tcPr/>
                </a:tc>
                <a:extLst>
                  <a:ext uri="{0D108BD9-81ED-4DB2-BD59-A6C34878D82A}">
                    <a16:rowId xmlns:a16="http://schemas.microsoft.com/office/drawing/2014/main" val="3301483760"/>
                  </a:ext>
                </a:extLst>
              </a:tr>
              <a:tr h="370840">
                <a:tc>
                  <a:txBody>
                    <a:bodyPr/>
                    <a:lstStyle/>
                    <a:p>
                      <a:pPr algn="ctr"/>
                      <a:r>
                        <a:rPr lang="en-US" sz="1600" dirty="0"/>
                        <a:t>Evaluation of Application, Competitive Priorities and Contract Award</a:t>
                      </a:r>
                    </a:p>
                  </a:txBody>
                  <a:tcPr/>
                </a:tc>
                <a:tc>
                  <a:txBody>
                    <a:bodyPr/>
                    <a:lstStyle/>
                    <a:p>
                      <a:pPr algn="ctr"/>
                      <a:r>
                        <a:rPr lang="en-US" sz="1600" dirty="0"/>
                        <a:t>16 – 17; 36</a:t>
                      </a:r>
                    </a:p>
                  </a:txBody>
                  <a:tcPr/>
                </a:tc>
                <a:tc>
                  <a:txBody>
                    <a:bodyPr/>
                    <a:lstStyle/>
                    <a:p>
                      <a:pPr algn="ctr"/>
                      <a:r>
                        <a:rPr lang="en-US" sz="1600" dirty="0"/>
                        <a:t>24 - 25</a:t>
                      </a:r>
                    </a:p>
                  </a:txBody>
                  <a:tcPr/>
                </a:tc>
                <a:extLst>
                  <a:ext uri="{0D108BD9-81ED-4DB2-BD59-A6C34878D82A}">
                    <a16:rowId xmlns:a16="http://schemas.microsoft.com/office/drawing/2014/main" val="843161006"/>
                  </a:ext>
                </a:extLst>
              </a:tr>
            </a:tbl>
          </a:graphicData>
        </a:graphic>
      </p:graphicFrame>
    </p:spTree>
    <p:extLst>
      <p:ext uri="{BB962C8B-B14F-4D97-AF65-F5344CB8AC3E}">
        <p14:creationId xmlns:p14="http://schemas.microsoft.com/office/powerpoint/2010/main" val="403076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8A4D-D9A2-BE4B-3E86-62335D33381F}"/>
              </a:ext>
            </a:extLst>
          </p:cNvPr>
          <p:cNvSpPr>
            <a:spLocks noGrp="1"/>
          </p:cNvSpPr>
          <p:nvPr>
            <p:ph type="title"/>
          </p:nvPr>
        </p:nvSpPr>
        <p:spPr>
          <a:xfrm>
            <a:off x="838200" y="321550"/>
            <a:ext cx="10515600" cy="1177504"/>
          </a:xfrm>
        </p:spPr>
        <p:txBody>
          <a:bodyPr>
            <a:normAutofit/>
          </a:bodyPr>
          <a:lstStyle/>
          <a:p>
            <a:pPr algn="ctr"/>
            <a:r>
              <a:rPr lang="en-US" sz="3600" u="sng" dirty="0"/>
              <a:t>Read to Achieve Background and Purpose</a:t>
            </a:r>
          </a:p>
        </p:txBody>
      </p:sp>
      <p:sp>
        <p:nvSpPr>
          <p:cNvPr id="3" name="Content Placeholder 2">
            <a:extLst>
              <a:ext uri="{FF2B5EF4-FFF2-40B4-BE49-F238E27FC236}">
                <a16:creationId xmlns:a16="http://schemas.microsoft.com/office/drawing/2014/main" id="{F66F12EA-9ED3-E71C-6381-76B074E9923B}"/>
              </a:ext>
            </a:extLst>
          </p:cNvPr>
          <p:cNvSpPr>
            <a:spLocks noGrp="1"/>
          </p:cNvSpPr>
          <p:nvPr>
            <p:ph idx="1"/>
          </p:nvPr>
        </p:nvSpPr>
        <p:spPr>
          <a:xfrm>
            <a:off x="838200" y="1499054"/>
            <a:ext cx="10515600" cy="3688766"/>
          </a:xfrm>
        </p:spPr>
        <p:txBody>
          <a:bodyPr>
            <a:normAutofit/>
          </a:bodyPr>
          <a:lstStyle/>
          <a:p>
            <a:pPr marL="0" indent="0">
              <a:buNone/>
            </a:pPr>
            <a:r>
              <a:rPr lang="en-US" sz="2400" dirty="0"/>
              <a:t>As specified in </a:t>
            </a:r>
            <a:r>
              <a:rPr lang="en-US" sz="2400" dirty="0">
                <a:hlinkClick r:id="rId2"/>
              </a:rPr>
              <a:t>KRS 158.792</a:t>
            </a:r>
            <a:r>
              <a:rPr lang="en-US" sz="2400" dirty="0"/>
              <a:t>, the Reading Diagnostic and Intervention Fund is created to help teachers and library media specialists improve the reading skills of struggling readers in kindergarten through grade three (3) reading at low levels and needing accelerated learning. </a:t>
            </a:r>
          </a:p>
          <a:p>
            <a:r>
              <a:rPr lang="en-US" sz="2400" dirty="0"/>
              <a:t>Public School Districts should apply on behalf of individual schools</a:t>
            </a:r>
          </a:p>
          <a:p>
            <a:r>
              <a:rPr lang="en-US" sz="2400" dirty="0"/>
              <a:t>KSB and KSD are also eligible to apply</a:t>
            </a:r>
          </a:p>
          <a:p>
            <a:r>
              <a:rPr lang="en-US" sz="2400" dirty="0"/>
              <a:t>Schools awarded the Read to Achieve (RTA) grant must ensure a tiered instructional delivery system with a continuum of evidence-based instruction, intervention and support.</a:t>
            </a:r>
          </a:p>
        </p:txBody>
      </p:sp>
    </p:spTree>
    <p:extLst>
      <p:ext uri="{BB962C8B-B14F-4D97-AF65-F5344CB8AC3E}">
        <p14:creationId xmlns:p14="http://schemas.microsoft.com/office/powerpoint/2010/main" val="90915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6B03-02F5-8647-8643-6148E90F0944}"/>
              </a:ext>
            </a:extLst>
          </p:cNvPr>
          <p:cNvSpPr>
            <a:spLocks noGrp="1"/>
          </p:cNvSpPr>
          <p:nvPr>
            <p:ph type="title"/>
          </p:nvPr>
        </p:nvSpPr>
        <p:spPr>
          <a:xfrm>
            <a:off x="838200" y="365125"/>
            <a:ext cx="10515600" cy="1006475"/>
          </a:xfrm>
        </p:spPr>
        <p:txBody>
          <a:bodyPr>
            <a:normAutofit/>
          </a:bodyPr>
          <a:lstStyle/>
          <a:p>
            <a:pPr algn="ctr"/>
            <a:r>
              <a:rPr lang="en-US" sz="3600" u="sng" dirty="0"/>
              <a:t>Read to Achieve Funding</a:t>
            </a:r>
          </a:p>
        </p:txBody>
      </p:sp>
      <p:sp>
        <p:nvSpPr>
          <p:cNvPr id="3" name="Content Placeholder 2">
            <a:extLst>
              <a:ext uri="{FF2B5EF4-FFF2-40B4-BE49-F238E27FC236}">
                <a16:creationId xmlns:a16="http://schemas.microsoft.com/office/drawing/2014/main" id="{64224E0F-F8F3-70DE-F5E5-AEC525130E9E}"/>
              </a:ext>
            </a:extLst>
          </p:cNvPr>
          <p:cNvSpPr>
            <a:spLocks noGrp="1"/>
          </p:cNvSpPr>
          <p:nvPr>
            <p:ph idx="1"/>
          </p:nvPr>
        </p:nvSpPr>
        <p:spPr>
          <a:xfrm>
            <a:off x="838200" y="1508385"/>
            <a:ext cx="10515600" cy="3474162"/>
          </a:xfrm>
        </p:spPr>
        <p:txBody>
          <a:bodyPr vert="horz" lIns="91440" tIns="45720" rIns="91440" bIns="45720" rtlCol="0" anchor="t">
            <a:normAutofit/>
          </a:bodyPr>
          <a:lstStyle/>
          <a:p>
            <a:pPr marL="0" indent="0">
              <a:buNone/>
            </a:pPr>
            <a:r>
              <a:rPr lang="en-US" sz="2000" dirty="0"/>
              <a:t>The Kentucky Department of Education (KDE) anticipates funding approximately 150 schools at an estimated $70,000 per year for a two-year period with the option to request a grant renewal for an additional two years contingent upon implementation of all program components, grant requirement compliance, demonstrated student progress, the availability of funds and successfully meeting all assurances per </a:t>
            </a:r>
            <a:r>
              <a:rPr lang="en-US" sz="2000" dirty="0">
                <a:hlinkClick r:id="rId2"/>
              </a:rPr>
              <a:t>KRS 158.792 (3)(b).</a:t>
            </a:r>
            <a:endParaRPr lang="en-US" sz="2000" dirty="0"/>
          </a:p>
          <a:p>
            <a:pPr marL="0" indent="0">
              <a:buNone/>
            </a:pPr>
            <a:endParaRPr lang="en-US" sz="2000" dirty="0"/>
          </a:p>
          <a:p>
            <a:pPr marL="0" indent="0">
              <a:buNone/>
            </a:pPr>
            <a:r>
              <a:rPr lang="en-US" sz="2000" dirty="0"/>
              <a:t>Schools that are awarded RTA grant funds must provide matching funds and assure the complete sustainability of the implementation of reading intervention services; professional learning requirements and all costs associated with implementing the professional learning and intervention program into the appropriate tiers of instruction for the two-year period.</a:t>
            </a:r>
          </a:p>
          <a:p>
            <a:pPr marL="0" indent="0">
              <a:buNone/>
            </a:pPr>
            <a:endParaRPr lang="en-US" dirty="0"/>
          </a:p>
        </p:txBody>
      </p:sp>
    </p:spTree>
    <p:extLst>
      <p:ext uri="{BB962C8B-B14F-4D97-AF65-F5344CB8AC3E}">
        <p14:creationId xmlns:p14="http://schemas.microsoft.com/office/powerpoint/2010/main" val="34900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0CC2-B31D-7231-1CED-84888276D04B}"/>
              </a:ext>
            </a:extLst>
          </p:cNvPr>
          <p:cNvSpPr>
            <a:spLocks noGrp="1"/>
          </p:cNvSpPr>
          <p:nvPr>
            <p:ph type="title"/>
          </p:nvPr>
        </p:nvSpPr>
        <p:spPr>
          <a:xfrm>
            <a:off x="838200" y="365126"/>
            <a:ext cx="10515600" cy="997144"/>
          </a:xfrm>
        </p:spPr>
        <p:txBody>
          <a:bodyPr>
            <a:normAutofit/>
          </a:bodyPr>
          <a:lstStyle/>
          <a:p>
            <a:pPr algn="ctr"/>
            <a:r>
              <a:rPr lang="en-US" sz="3600" u="sng" dirty="0"/>
              <a:t>Read to Achieve Funding Supports</a:t>
            </a:r>
          </a:p>
        </p:txBody>
      </p:sp>
      <p:sp>
        <p:nvSpPr>
          <p:cNvPr id="3" name="Content Placeholder 2">
            <a:extLst>
              <a:ext uri="{FF2B5EF4-FFF2-40B4-BE49-F238E27FC236}">
                <a16:creationId xmlns:a16="http://schemas.microsoft.com/office/drawing/2014/main" id="{10FDF0CF-9A5E-7040-D9DC-151CD9AD13B4}"/>
              </a:ext>
            </a:extLst>
          </p:cNvPr>
          <p:cNvSpPr>
            <a:spLocks noGrp="1"/>
          </p:cNvSpPr>
          <p:nvPr>
            <p:ph idx="1"/>
          </p:nvPr>
        </p:nvSpPr>
        <p:spPr>
          <a:xfrm>
            <a:off x="772886" y="1362270"/>
            <a:ext cx="10515600" cy="4351338"/>
          </a:xfrm>
        </p:spPr>
        <p:txBody>
          <a:bodyPr>
            <a:normAutofit fontScale="92500" lnSpcReduction="10000"/>
          </a:bodyPr>
          <a:lstStyle/>
          <a:p>
            <a:r>
              <a:rPr lang="en-US" sz="1900" dirty="0"/>
              <a:t>School-wide use of a multi-tiered system of supports (MTSS) for students in K through grade 3 that includes a tiered continuum of interventions with varying levels of intensity and duration per </a:t>
            </a:r>
            <a:r>
              <a:rPr lang="en-US" sz="1900" dirty="0">
                <a:hlinkClick r:id="rId2"/>
              </a:rPr>
              <a:t>KRS 158.305 (2);</a:t>
            </a:r>
            <a:endParaRPr lang="en-US" sz="1900" dirty="0"/>
          </a:p>
          <a:p>
            <a:r>
              <a:rPr lang="en-US" sz="1900" dirty="0"/>
              <a:t>High-Quality Curriculum Based Professional Learning (CBPL) for administrators and K-3 reading instructional staff in their approved comprehensive schoolwide reading program aligned to the </a:t>
            </a:r>
            <a:r>
              <a:rPr lang="en-US" sz="1900" i="1" dirty="0"/>
              <a:t>Kentucky Academic Standards (KAS) for Reading and Writing </a:t>
            </a:r>
            <a:r>
              <a:rPr lang="en-US" sz="1900" dirty="0"/>
              <a:t>as well as the accelerated intervention that includes evidence-based reading instruction in the areas of phonemic awareness, phonics, fluency, vocabulary and comprehension for (K-3) students reading at low levels;</a:t>
            </a:r>
          </a:p>
          <a:p>
            <a:r>
              <a:rPr lang="en-US" sz="1900" dirty="0"/>
              <a:t>High-Quality Professional Learning (HQPL) for K-3 reading instructional staff in the administration and understanding of universal screener and diagnostic assessment data and progress monitoring for planning and monitoring the performance of all K-3 primary students reading significantly below the grade-level benchmark; and</a:t>
            </a:r>
          </a:p>
          <a:p>
            <a:r>
              <a:rPr lang="en-US" sz="1900" dirty="0"/>
              <a:t>High-Quality Professional Learning in building knowledge in the cognitive processes and skills involved in learning how to read and implementing the essential components of reading including instruction in phonics, phonemic awareness, fluency, vocabulary and comprehension, as well as evidence-based instructional practices to support the reading-writing connection.</a:t>
            </a:r>
          </a:p>
          <a:p>
            <a:endParaRPr lang="en-US" sz="2000" dirty="0"/>
          </a:p>
          <a:p>
            <a:endParaRPr lang="en-US" sz="2000" dirty="0"/>
          </a:p>
          <a:p>
            <a:endParaRPr lang="en-US" dirty="0"/>
          </a:p>
        </p:txBody>
      </p:sp>
    </p:spTree>
    <p:extLst>
      <p:ext uri="{BB962C8B-B14F-4D97-AF65-F5344CB8AC3E}">
        <p14:creationId xmlns:p14="http://schemas.microsoft.com/office/powerpoint/2010/main" val="75134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377A-4600-8910-698E-135F4D6A630F}"/>
              </a:ext>
            </a:extLst>
          </p:cNvPr>
          <p:cNvSpPr>
            <a:spLocks noGrp="1"/>
          </p:cNvSpPr>
          <p:nvPr>
            <p:ph type="title"/>
          </p:nvPr>
        </p:nvSpPr>
        <p:spPr/>
        <p:txBody>
          <a:bodyPr>
            <a:normAutofit/>
          </a:bodyPr>
          <a:lstStyle/>
          <a:p>
            <a:pPr algn="ctr"/>
            <a:r>
              <a:rPr lang="en-US" sz="3600" u="sng" dirty="0"/>
              <a:t>Read to Achieve Program Components</a:t>
            </a:r>
          </a:p>
        </p:txBody>
      </p:sp>
      <p:sp>
        <p:nvSpPr>
          <p:cNvPr id="3" name="Content Placeholder 2">
            <a:extLst>
              <a:ext uri="{FF2B5EF4-FFF2-40B4-BE49-F238E27FC236}">
                <a16:creationId xmlns:a16="http://schemas.microsoft.com/office/drawing/2014/main" id="{4A0C90F8-C092-1834-A153-B4F255F3ABA2}"/>
              </a:ext>
            </a:extLst>
          </p:cNvPr>
          <p:cNvSpPr>
            <a:spLocks noGrp="1"/>
          </p:cNvSpPr>
          <p:nvPr>
            <p:ph idx="1"/>
          </p:nvPr>
        </p:nvSpPr>
        <p:spPr>
          <a:xfrm>
            <a:off x="838200" y="1825624"/>
            <a:ext cx="10515600" cy="3380857"/>
          </a:xfrm>
        </p:spPr>
        <p:txBody>
          <a:bodyPr>
            <a:noAutofit/>
          </a:bodyPr>
          <a:lstStyle/>
          <a:p>
            <a:r>
              <a:rPr lang="en-US" sz="2400" dirty="0"/>
              <a:t>A common comprehensive Tier 1 (T1) reading program determined by KDE to be reliable, valid and aligned to the KAS for Reading and Writing for all students per </a:t>
            </a:r>
            <a:r>
              <a:rPr lang="en-US" sz="2400" dirty="0">
                <a:hlinkClick r:id="rId2"/>
              </a:rPr>
              <a:t>KRS 158.305 (5)(b)</a:t>
            </a:r>
            <a:r>
              <a:rPr lang="en-US" sz="2400" dirty="0"/>
              <a:t>.</a:t>
            </a:r>
          </a:p>
          <a:p>
            <a:r>
              <a:rPr lang="en-US" sz="2400" dirty="0"/>
              <a:t>Accelerated evidence-based reading interventions related to reading instruction in the areas of phonemic awareness, phonics, fluency, vocabulary and comprehension, and aligned to the </a:t>
            </a:r>
            <a:r>
              <a:rPr lang="en-US" sz="2400" i="1" dirty="0"/>
              <a:t>KAS for Reading and Writing </a:t>
            </a:r>
            <a:r>
              <a:rPr lang="en-US" sz="2400" dirty="0"/>
              <a:t>per </a:t>
            </a:r>
            <a:r>
              <a:rPr lang="en-US" sz="2400" dirty="0">
                <a:hlinkClick r:id="rId2"/>
              </a:rPr>
              <a:t>KRS 158.305 (1)(e).</a:t>
            </a:r>
            <a:endParaRPr lang="en-US" sz="2400" dirty="0"/>
          </a:p>
          <a:p>
            <a:r>
              <a:rPr lang="en-US" sz="2400" dirty="0"/>
              <a:t>A comprehensive system for informing parents of struggling readers of the available family literacy services within the district and community.</a:t>
            </a:r>
          </a:p>
        </p:txBody>
      </p:sp>
    </p:spTree>
    <p:extLst>
      <p:ext uri="{BB962C8B-B14F-4D97-AF65-F5344CB8AC3E}">
        <p14:creationId xmlns:p14="http://schemas.microsoft.com/office/powerpoint/2010/main" val="347258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2478-0527-48D7-B47C-46B37989B6FD}"/>
              </a:ext>
            </a:extLst>
          </p:cNvPr>
          <p:cNvSpPr>
            <a:spLocks noGrp="1"/>
          </p:cNvSpPr>
          <p:nvPr>
            <p:ph type="title"/>
          </p:nvPr>
        </p:nvSpPr>
        <p:spPr>
          <a:xfrm>
            <a:off x="838200" y="365126"/>
            <a:ext cx="10515600" cy="993970"/>
          </a:xfrm>
        </p:spPr>
        <p:txBody>
          <a:bodyPr>
            <a:normAutofit/>
          </a:bodyPr>
          <a:lstStyle/>
          <a:p>
            <a:pPr algn="ctr"/>
            <a:r>
              <a:rPr lang="en-US" sz="3600" u="sng" dirty="0"/>
              <a:t>Key Terms and Definitions</a:t>
            </a:r>
          </a:p>
        </p:txBody>
      </p:sp>
      <p:sp>
        <p:nvSpPr>
          <p:cNvPr id="3" name="Content Placeholder 2">
            <a:extLst>
              <a:ext uri="{FF2B5EF4-FFF2-40B4-BE49-F238E27FC236}">
                <a16:creationId xmlns:a16="http://schemas.microsoft.com/office/drawing/2014/main" id="{663D0288-5622-B26C-7488-5A82DB5DE0D8}"/>
              </a:ext>
            </a:extLst>
          </p:cNvPr>
          <p:cNvSpPr>
            <a:spLocks noGrp="1"/>
          </p:cNvSpPr>
          <p:nvPr>
            <p:ph idx="1"/>
          </p:nvPr>
        </p:nvSpPr>
        <p:spPr>
          <a:xfrm>
            <a:off x="838200" y="1359095"/>
            <a:ext cx="10515600" cy="4351338"/>
          </a:xfrm>
        </p:spPr>
        <p:txBody>
          <a:bodyPr vert="horz" lIns="91440" tIns="45720" rIns="91440" bIns="45720" rtlCol="0" anchor="t">
            <a:normAutofit/>
          </a:bodyPr>
          <a:lstStyle/>
          <a:p>
            <a:pPr marL="0" indent="0">
              <a:buNone/>
            </a:pPr>
            <a:r>
              <a:rPr lang="en-US" sz="1800" b="1" dirty="0"/>
              <a:t>Comprehensive Reading Program</a:t>
            </a:r>
            <a:r>
              <a:rPr lang="en-US" sz="1800" dirty="0"/>
              <a:t>: high-quality instructional resource for reading that includes comprehensive coverage of grade-level content and skills aligned to the </a:t>
            </a:r>
            <a:r>
              <a:rPr lang="en-US" sz="1800" i="1" dirty="0"/>
              <a:t>KAS for Reading and Writing</a:t>
            </a:r>
            <a:r>
              <a:rPr lang="en-US" sz="1800" dirty="0"/>
              <a:t>. Delivered class wide to all students with strategic and intentional use of evidence-based instructional practices.</a:t>
            </a:r>
          </a:p>
          <a:p>
            <a:pPr marL="0" indent="0">
              <a:buNone/>
            </a:pPr>
            <a:r>
              <a:rPr lang="en-US" sz="1800" b="1" dirty="0"/>
              <a:t>Progress Monitoring: </a:t>
            </a:r>
            <a:r>
              <a:rPr lang="en-US" sz="1800" dirty="0"/>
              <a:t>brief, repeated measures that capture students’ progress or rate of improvement over time in response to instruction or intervention using valid and reliable measures.</a:t>
            </a:r>
          </a:p>
          <a:p>
            <a:pPr marL="0" indent="0">
              <a:buNone/>
            </a:pPr>
            <a:r>
              <a:rPr lang="en-US" sz="1800" b="1" dirty="0"/>
              <a:t>Diagnostic Assessment: </a:t>
            </a:r>
            <a:r>
              <a:rPr lang="en-US" sz="1800" dirty="0"/>
              <a:t>formal or informal student assessment utilizing valid and reliable tools given to guide instruction and intervention based on individual student strengths and needs to accelerate progress toward proficiency. Provides data to pinpoint specific skill area(s) of need for students flagged by universal screening.</a:t>
            </a:r>
          </a:p>
          <a:p>
            <a:pPr marL="0" indent="0">
              <a:buNone/>
            </a:pPr>
            <a:r>
              <a:rPr lang="en-US" sz="1800" b="1" dirty="0"/>
              <a:t>Reading Intervention Program: </a:t>
            </a:r>
            <a:r>
              <a:rPr lang="en-US" sz="1800" dirty="0"/>
              <a:t>a supplemental evidence-based reading intervention aligned with and in addition to T1 universal instruction.</a:t>
            </a:r>
          </a:p>
          <a:p>
            <a:pPr marL="0" indent="0">
              <a:buNone/>
            </a:pPr>
            <a:r>
              <a:rPr lang="en-US" sz="1800" b="1" dirty="0"/>
              <a:t>Structured Literacy (SL): </a:t>
            </a:r>
            <a:r>
              <a:rPr lang="en-US" sz="1800" dirty="0"/>
              <a:t>an instructional approach that emphasizes highly explicit and systematic teaching of all essential components of literacy.</a:t>
            </a:r>
            <a:endParaRPr lang="en-US" sz="1800" b="1" dirty="0"/>
          </a:p>
        </p:txBody>
      </p:sp>
    </p:spTree>
    <p:extLst>
      <p:ext uri="{BB962C8B-B14F-4D97-AF65-F5344CB8AC3E}">
        <p14:creationId xmlns:p14="http://schemas.microsoft.com/office/powerpoint/2010/main" val="4149351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  Read-Only" id="{BF43C5BF-437D-4C11-A1DA-32823E3C9E50}" vid="{0C1FA2B5-44CB-4020-AF75-388AF5092A0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67DB7FB784439943BCA59FAA76F4E080" ma:contentTypeVersion="28" ma:contentTypeDescription="" ma:contentTypeScope="" ma:versionID="8c81f355fe4088e29a456f1c453124e7">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84a373bb29f65c96541ada58257973c"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2025-09-16T04:00:00+00:00</Publication_x0020_Date>
    <Audience1 xmlns="3a62de7d-ba57-4f43-9dae-9623ba637be0">
      <Value>1</Value>
      <Value>2</Value>
      <Value>4</Value>
      <Value>7</Value>
    </Audience1>
    <_dlc_DocId xmlns="3a62de7d-ba57-4f43-9dae-9623ba637be0">KYED-320-959</_dlc_DocId>
    <_dlc_DocIdUrl xmlns="3a62de7d-ba57-4f43-9dae-9623ba637be0">
      <Url>https://education-edit.ky.gov/districts/business/_layouts/15/DocIdRedir.aspx?ID=KYED-320-959</Url>
      <Description>KYED-320-959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5A6DA94-1F59-4C25-8C8A-97AB8727B9C5}"/>
</file>

<file path=customXml/itemProps2.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3.xml><?xml version="1.0" encoding="utf-8"?>
<ds:datastoreItem xmlns:ds="http://schemas.openxmlformats.org/officeDocument/2006/customXml" ds:itemID="{C523462E-756B-41D6-B1F9-6F638FA4CEB7}">
  <ds:schemaRefs>
    <ds:schemaRef ds:uri="http://www.w3.org/XML/1998/namespace"/>
    <ds:schemaRef ds:uri="http://purl.org/dc/terms/"/>
    <ds:schemaRef ds:uri="cf3aa28c-8d44-408c-a5ca-996a87f6cd59"/>
    <ds:schemaRef ds:uri="http://purl.org/dc/elements/1.1/"/>
    <ds:schemaRef ds:uri="http://purl.org/dc/dcmitype/"/>
    <ds:schemaRef ds:uri="http://schemas.microsoft.com/office/infopath/2007/PartnerControls"/>
    <ds:schemaRef ds:uri="http://schemas.openxmlformats.org/package/2006/metadata/core-properties"/>
    <ds:schemaRef ds:uri="e863b48f-738b-4980-a544-e07d06c7b50f"/>
    <ds:schemaRef ds:uri="http://schemas.microsoft.com/office/2006/documentManagement/types"/>
    <ds:schemaRef ds:uri="5bc9d522-2386-425a-9f2a-a617cf877ec0"/>
    <ds:schemaRef ds:uri="http://schemas.microsoft.com/sharepoint/v3"/>
    <ds:schemaRef ds:uri="http://schemas.microsoft.com/office/2006/metadata/properties"/>
    <ds:schemaRef ds:uri="c0b1e42e-e745-4677-b45a-9176f49c91ef"/>
  </ds:schemaRefs>
</ds:datastoreItem>
</file>

<file path=customXml/itemProps4.xml><?xml version="1.0" encoding="utf-8"?>
<ds:datastoreItem xmlns:ds="http://schemas.openxmlformats.org/officeDocument/2006/customXml" ds:itemID="{5B5A298F-1D3E-4638-828C-36A9B4397F0A}"/>
</file>

<file path=docProps/app.xml><?xml version="1.0" encoding="utf-8"?>
<Properties xmlns="http://schemas.openxmlformats.org/officeDocument/2006/extended-properties" xmlns:vt="http://schemas.openxmlformats.org/officeDocument/2006/docPropsVTypes">
  <Template>Read to Achieve Grant Technical Assistance</Template>
  <TotalTime>442</TotalTime>
  <Words>2957</Words>
  <Application>Microsoft Office PowerPoint</Application>
  <PresentationFormat>Widescreen</PresentationFormat>
  <Paragraphs>242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Read to Achieve: Reading Intervention and Diagnostic Fund Grant</vt:lpstr>
      <vt:lpstr>Contact Information</vt:lpstr>
      <vt:lpstr>Technical Assistance Goal</vt:lpstr>
      <vt:lpstr>OTL Technical Assistance Agenda</vt:lpstr>
      <vt:lpstr>Read to Achieve Background and Purpose</vt:lpstr>
      <vt:lpstr>Read to Achieve Funding</vt:lpstr>
      <vt:lpstr>Read to Achieve Funding Supports</vt:lpstr>
      <vt:lpstr>Read to Achieve Program Components</vt:lpstr>
      <vt:lpstr>Key Terms and Definitions</vt:lpstr>
      <vt:lpstr>Key Terms and Definitions (continued)</vt:lpstr>
      <vt:lpstr>Read to Achieve Grant Implementation Requirements</vt:lpstr>
      <vt:lpstr>Read to Achieve Grant Implementation Requirements (continued)</vt:lpstr>
      <vt:lpstr>PowerPoint Presentation</vt:lpstr>
      <vt:lpstr>PowerPoint Presentation</vt:lpstr>
      <vt:lpstr>Read to Achieve Funding</vt:lpstr>
      <vt:lpstr>Read to Achieve Application  Narrative Responses </vt:lpstr>
      <vt:lpstr>PART 1: Literacy Needs</vt:lpstr>
      <vt:lpstr>PART 2: Multi-Tiered System of Supports (MTSS)</vt:lpstr>
      <vt:lpstr>PART 3: Screeners, Assessments, Progress Monitoring and Curriculum-Based Professional Learning</vt:lpstr>
      <vt:lpstr>PART 4: Students to be Served</vt:lpstr>
      <vt:lpstr>PART 5: Professional Learning and Sustainability</vt:lpstr>
      <vt:lpstr>PART 6: Intervention Implementation Evaluation</vt:lpstr>
      <vt:lpstr>PART 7: Budget</vt:lpstr>
      <vt:lpstr>Application Evaluation and  Competitive Priority Points</vt:lpstr>
      <vt:lpstr>Contract Award </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Ward, Danielle - Division of Academic Program Standards</dc:creator>
  <cp:lastModifiedBy>Ward, Danielle - Division of Academic Program Standards</cp:lastModifiedBy>
  <cp:revision>42</cp:revision>
  <dcterms:created xsi:type="dcterms:W3CDTF">2025-07-31T13:41:20Z</dcterms:created>
  <dcterms:modified xsi:type="dcterms:W3CDTF">2025-09-16T17:24:08Z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0x0101001BEB557DBE01834EAB47A683706DCD5B0067DB7FB784439943BCA59FAA76F4E080</vt:lpwstr>
  </property>
  <property fmtid="{D5CDD505-2E9C-101B-9397-08002B2CF9AE}" pid="3" name="MSIP_Label_eb544694-0027-44fa-bee4-2648c0363f9d_Enabled">
    <vt:lpwstr>true</vt:lpwstr>
  </property>
  <property fmtid="{D5CDD505-2E9C-101B-9397-08002B2CF9AE}" pid="4" name="MSIP_Label_eb544694-0027-44fa-bee4-2648c0363f9d_SetDate">
    <vt:lpwstr>2025-07-17T17:44:24Z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4e43b85d-41a3-49ae-9561-de1e954bcfe5</vt:lpwstr>
  </property>
  <property fmtid="{D5CDD505-2E9C-101B-9397-08002B2CF9AE}" pid="9" name="MSIP_Label_eb544694-0027-44fa-bee4-2648c0363f9d_ContentBits">
    <vt:lpwstr>0</vt:lpwstr>
  </property>
  <property fmtid="{D5CDD505-2E9C-101B-9397-08002B2CF9AE}" pid="10" name="MSIP_Label_eb544694-0027-44fa-bee4-2648c0363f9d_Tag">
    <vt:lpwstr>10, 3, 0, 1</vt:lpwstr>
  </property>
  <property fmtid="{D5CDD505-2E9C-101B-9397-08002B2CF9AE}" pid="11" name="_dlc_DocIdItemGuid">
    <vt:lpwstr>3a50bb74-dd48-4d5e-b640-4fb838c84323</vt:lpwstr>
  </property>
</Properties>
</file>