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1"/>
  </p:notesMasterIdLst>
  <p:sldIdLst>
    <p:sldId id="256" r:id="rId3"/>
    <p:sldId id="257" r:id="rId4"/>
    <p:sldId id="258" r:id="rId5"/>
    <p:sldId id="259" r:id="rId6"/>
    <p:sldId id="260" r:id="rId7"/>
    <p:sldId id="285" r:id="rId8"/>
    <p:sldId id="261" r:id="rId9"/>
    <p:sldId id="320" r:id="rId10"/>
    <p:sldId id="296" r:id="rId11"/>
    <p:sldId id="297" r:id="rId12"/>
    <p:sldId id="286" r:id="rId13"/>
    <p:sldId id="287" r:id="rId14"/>
    <p:sldId id="288" r:id="rId15"/>
    <p:sldId id="289" r:id="rId16"/>
    <p:sldId id="290" r:id="rId17"/>
    <p:sldId id="306" r:id="rId18"/>
    <p:sldId id="291" r:id="rId19"/>
    <p:sldId id="292" r:id="rId20"/>
    <p:sldId id="293" r:id="rId21"/>
    <p:sldId id="294" r:id="rId22"/>
    <p:sldId id="322" r:id="rId23"/>
    <p:sldId id="303" r:id="rId24"/>
    <p:sldId id="304" r:id="rId25"/>
    <p:sldId id="305" r:id="rId26"/>
    <p:sldId id="323" r:id="rId27"/>
    <p:sldId id="319" r:id="rId28"/>
    <p:sldId id="298" r:id="rId29"/>
    <p:sldId id="299" r:id="rId30"/>
    <p:sldId id="312" r:id="rId31"/>
    <p:sldId id="300" r:id="rId32"/>
    <p:sldId id="301" r:id="rId33"/>
    <p:sldId id="302" r:id="rId34"/>
    <p:sldId id="313" r:id="rId35"/>
    <p:sldId id="314" r:id="rId36"/>
    <p:sldId id="315" r:id="rId37"/>
    <p:sldId id="316" r:id="rId38"/>
    <p:sldId id="318" r:id="rId39"/>
    <p:sldId id="307" r:id="rId40"/>
    <p:sldId id="308" r:id="rId41"/>
    <p:sldId id="309" r:id="rId42"/>
    <p:sldId id="310" r:id="rId43"/>
    <p:sldId id="311" r:id="rId44"/>
    <p:sldId id="321" r:id="rId45"/>
    <p:sldId id="324" r:id="rId46"/>
    <p:sldId id="327" r:id="rId47"/>
    <p:sldId id="325" r:id="rId48"/>
    <p:sldId id="326" r:id="rId49"/>
    <p:sldId id="284"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Georgia" panose="02040502050405020303" pitchFamily="18"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24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customXml" Target="../customXml/item1.xml"/><Relationship Id="rId7" Type="http://schemas.openxmlformats.org/officeDocument/2006/relationships/slide" Target="slides/slide5.xml"/><Relationship Id="rId71"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DD199-922B-C04B-AC61-DEE11D862AC6}"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n-US"/>
        </a:p>
      </dgm:t>
    </dgm:pt>
    <dgm:pt modelId="{19168AFE-5E0C-C04A-BFB2-D054DEC57CB9}">
      <dgm:prSet/>
      <dgm:spPr/>
      <dgm:t>
        <a:bodyPr/>
        <a:lstStyle/>
        <a:p>
          <a:r>
            <a:rPr lang="en-US" b="0" i="0" dirty="0"/>
            <a:t>Learn</a:t>
          </a:r>
          <a:endParaRPr lang="en-US" dirty="0"/>
        </a:p>
      </dgm:t>
    </dgm:pt>
    <dgm:pt modelId="{DC67E065-D854-5243-A51E-339261B09E9D}" type="parTrans" cxnId="{9106B375-A40C-0449-A61C-224C25C737E9}">
      <dgm:prSet/>
      <dgm:spPr/>
      <dgm:t>
        <a:bodyPr/>
        <a:lstStyle/>
        <a:p>
          <a:endParaRPr lang="en-US"/>
        </a:p>
      </dgm:t>
    </dgm:pt>
    <dgm:pt modelId="{4F5869F4-6975-4841-81AC-0D89EA47AB2B}" type="sibTrans" cxnId="{9106B375-A40C-0449-A61C-224C25C737E9}">
      <dgm:prSet/>
      <dgm:spPr/>
      <dgm:t>
        <a:bodyPr/>
        <a:lstStyle/>
        <a:p>
          <a:endParaRPr lang="en-US"/>
        </a:p>
      </dgm:t>
    </dgm:pt>
    <dgm:pt modelId="{2D818EEF-E7D5-8447-BAB6-21562511CB8C}">
      <dgm:prSet/>
      <dgm:spPr/>
      <dgm:t>
        <a:bodyPr/>
        <a:lstStyle/>
        <a:p>
          <a:r>
            <a:rPr lang="en-US" dirty="0"/>
            <a:t>Put into practice</a:t>
          </a:r>
        </a:p>
      </dgm:t>
    </dgm:pt>
    <dgm:pt modelId="{214380FC-1FEB-D944-AB18-2FA7BB8FE409}" type="parTrans" cxnId="{21D0D4D6-235D-8745-9E98-9B22BD715AE0}">
      <dgm:prSet/>
      <dgm:spPr/>
      <dgm:t>
        <a:bodyPr/>
        <a:lstStyle/>
        <a:p>
          <a:endParaRPr lang="en-US"/>
        </a:p>
      </dgm:t>
    </dgm:pt>
    <dgm:pt modelId="{89200AA7-4923-D64A-8B2F-C09391991D7C}" type="sibTrans" cxnId="{21D0D4D6-235D-8745-9E98-9B22BD715AE0}">
      <dgm:prSet/>
      <dgm:spPr/>
      <dgm:t>
        <a:bodyPr/>
        <a:lstStyle/>
        <a:p>
          <a:endParaRPr lang="en-US"/>
        </a:p>
      </dgm:t>
    </dgm:pt>
    <dgm:pt modelId="{4F36B4A5-2520-474E-BA8F-E541147FB69E}">
      <dgm:prSet/>
      <dgm:spPr/>
      <dgm:t>
        <a:bodyPr/>
        <a:lstStyle/>
        <a:p>
          <a:r>
            <a:rPr lang="en-US" dirty="0"/>
            <a:t>Evaluating Results</a:t>
          </a:r>
        </a:p>
      </dgm:t>
    </dgm:pt>
    <dgm:pt modelId="{D84453B6-F2BD-394D-8898-B1D5AF23270A}" type="parTrans" cxnId="{0AD4741F-0EF9-8449-9EA6-C27FF392AA11}">
      <dgm:prSet/>
      <dgm:spPr/>
      <dgm:t>
        <a:bodyPr/>
        <a:lstStyle/>
        <a:p>
          <a:endParaRPr lang="en-US"/>
        </a:p>
      </dgm:t>
    </dgm:pt>
    <dgm:pt modelId="{C4C4038C-69E7-BC45-96F4-02C61C3C0F42}" type="sibTrans" cxnId="{0AD4741F-0EF9-8449-9EA6-C27FF392AA11}">
      <dgm:prSet/>
      <dgm:spPr/>
      <dgm:t>
        <a:bodyPr/>
        <a:lstStyle/>
        <a:p>
          <a:endParaRPr lang="en-US"/>
        </a:p>
      </dgm:t>
    </dgm:pt>
    <dgm:pt modelId="{50A026C4-3939-324E-AFEF-1C46D905CA53}" type="pres">
      <dgm:prSet presAssocID="{6FBDD199-922B-C04B-AC61-DEE11D862AC6}" presName="cycle" presStyleCnt="0">
        <dgm:presLayoutVars>
          <dgm:dir/>
          <dgm:resizeHandles val="exact"/>
        </dgm:presLayoutVars>
      </dgm:prSet>
      <dgm:spPr/>
    </dgm:pt>
    <dgm:pt modelId="{EFF1F1DB-193B-E84F-A9AD-DE993D94204D}" type="pres">
      <dgm:prSet presAssocID="{19168AFE-5E0C-C04A-BFB2-D054DEC57CB9}" presName="node" presStyleLbl="node1" presStyleIdx="0" presStyleCnt="3">
        <dgm:presLayoutVars>
          <dgm:bulletEnabled val="1"/>
        </dgm:presLayoutVars>
      </dgm:prSet>
      <dgm:spPr/>
    </dgm:pt>
    <dgm:pt modelId="{69A977C4-CD11-F741-A0D3-122DF1FA292C}" type="pres">
      <dgm:prSet presAssocID="{4F5869F4-6975-4841-81AC-0D89EA47AB2B}" presName="sibTrans" presStyleLbl="sibTrans2D1" presStyleIdx="0" presStyleCnt="3"/>
      <dgm:spPr/>
    </dgm:pt>
    <dgm:pt modelId="{D85E4AD8-D1BA-CC4F-9BBF-346EE620050F}" type="pres">
      <dgm:prSet presAssocID="{4F5869F4-6975-4841-81AC-0D89EA47AB2B}" presName="connectorText" presStyleLbl="sibTrans2D1" presStyleIdx="0" presStyleCnt="3"/>
      <dgm:spPr/>
    </dgm:pt>
    <dgm:pt modelId="{E6FF70C3-ECFD-C64E-943A-83F13B086B88}" type="pres">
      <dgm:prSet presAssocID="{2D818EEF-E7D5-8447-BAB6-21562511CB8C}" presName="node" presStyleLbl="node1" presStyleIdx="1" presStyleCnt="3">
        <dgm:presLayoutVars>
          <dgm:bulletEnabled val="1"/>
        </dgm:presLayoutVars>
      </dgm:prSet>
      <dgm:spPr/>
    </dgm:pt>
    <dgm:pt modelId="{D23D4C4A-88E0-A94F-A10D-134AFB5D8185}" type="pres">
      <dgm:prSet presAssocID="{89200AA7-4923-D64A-8B2F-C09391991D7C}" presName="sibTrans" presStyleLbl="sibTrans2D1" presStyleIdx="1" presStyleCnt="3"/>
      <dgm:spPr/>
    </dgm:pt>
    <dgm:pt modelId="{AB839EB8-0CEB-8F40-B09F-0DC7331FD591}" type="pres">
      <dgm:prSet presAssocID="{89200AA7-4923-D64A-8B2F-C09391991D7C}" presName="connectorText" presStyleLbl="sibTrans2D1" presStyleIdx="1" presStyleCnt="3"/>
      <dgm:spPr/>
    </dgm:pt>
    <dgm:pt modelId="{3E1D51C2-A6C9-7B4A-B6E6-83801A67EA54}" type="pres">
      <dgm:prSet presAssocID="{4F36B4A5-2520-474E-BA8F-E541147FB69E}" presName="node" presStyleLbl="node1" presStyleIdx="2" presStyleCnt="3">
        <dgm:presLayoutVars>
          <dgm:bulletEnabled val="1"/>
        </dgm:presLayoutVars>
      </dgm:prSet>
      <dgm:spPr/>
    </dgm:pt>
    <dgm:pt modelId="{26E01A8E-7A8D-664F-8012-5A8143219DCD}" type="pres">
      <dgm:prSet presAssocID="{C4C4038C-69E7-BC45-96F4-02C61C3C0F42}" presName="sibTrans" presStyleLbl="sibTrans2D1" presStyleIdx="2" presStyleCnt="3"/>
      <dgm:spPr/>
    </dgm:pt>
    <dgm:pt modelId="{A31B389C-A39D-2644-9DEC-19BAF8F6398F}" type="pres">
      <dgm:prSet presAssocID="{C4C4038C-69E7-BC45-96F4-02C61C3C0F42}" presName="connectorText" presStyleLbl="sibTrans2D1" presStyleIdx="2" presStyleCnt="3"/>
      <dgm:spPr/>
    </dgm:pt>
  </dgm:ptLst>
  <dgm:cxnLst>
    <dgm:cxn modelId="{4A025413-D849-0146-AF06-9BF7DEBBAA40}" type="presOf" srcId="{89200AA7-4923-D64A-8B2F-C09391991D7C}" destId="{AB839EB8-0CEB-8F40-B09F-0DC7331FD591}" srcOrd="1" destOrd="0" presId="urn:microsoft.com/office/officeart/2005/8/layout/cycle2"/>
    <dgm:cxn modelId="{CB459419-7B54-A74E-93A3-6157A7267741}" type="presOf" srcId="{89200AA7-4923-D64A-8B2F-C09391991D7C}" destId="{D23D4C4A-88E0-A94F-A10D-134AFB5D8185}" srcOrd="0" destOrd="0" presId="urn:microsoft.com/office/officeart/2005/8/layout/cycle2"/>
    <dgm:cxn modelId="{0AD4741F-0EF9-8449-9EA6-C27FF392AA11}" srcId="{6FBDD199-922B-C04B-AC61-DEE11D862AC6}" destId="{4F36B4A5-2520-474E-BA8F-E541147FB69E}" srcOrd="2" destOrd="0" parTransId="{D84453B6-F2BD-394D-8898-B1D5AF23270A}" sibTransId="{C4C4038C-69E7-BC45-96F4-02C61C3C0F42}"/>
    <dgm:cxn modelId="{4365CB67-2EB9-8A42-B9A4-12105F55FB30}" type="presOf" srcId="{4F5869F4-6975-4841-81AC-0D89EA47AB2B}" destId="{D85E4AD8-D1BA-CC4F-9BBF-346EE620050F}" srcOrd="1" destOrd="0" presId="urn:microsoft.com/office/officeart/2005/8/layout/cycle2"/>
    <dgm:cxn modelId="{F19BB86B-C911-9A49-BE85-BA1F1688E1DB}" type="presOf" srcId="{6FBDD199-922B-C04B-AC61-DEE11D862AC6}" destId="{50A026C4-3939-324E-AFEF-1C46D905CA53}" srcOrd="0" destOrd="0" presId="urn:microsoft.com/office/officeart/2005/8/layout/cycle2"/>
    <dgm:cxn modelId="{9106B375-A40C-0449-A61C-224C25C737E9}" srcId="{6FBDD199-922B-C04B-AC61-DEE11D862AC6}" destId="{19168AFE-5E0C-C04A-BFB2-D054DEC57CB9}" srcOrd="0" destOrd="0" parTransId="{DC67E065-D854-5243-A51E-339261B09E9D}" sibTransId="{4F5869F4-6975-4841-81AC-0D89EA47AB2B}"/>
    <dgm:cxn modelId="{4B2EE38F-F756-B347-A2B4-3A85C9E111B9}" type="presOf" srcId="{19168AFE-5E0C-C04A-BFB2-D054DEC57CB9}" destId="{EFF1F1DB-193B-E84F-A9AD-DE993D94204D}" srcOrd="0" destOrd="0" presId="urn:microsoft.com/office/officeart/2005/8/layout/cycle2"/>
    <dgm:cxn modelId="{413618A2-4E67-5C41-9ADA-7E53A1CB53B7}" type="presOf" srcId="{4F36B4A5-2520-474E-BA8F-E541147FB69E}" destId="{3E1D51C2-A6C9-7B4A-B6E6-83801A67EA54}" srcOrd="0" destOrd="0" presId="urn:microsoft.com/office/officeart/2005/8/layout/cycle2"/>
    <dgm:cxn modelId="{44CB7DBB-3BE7-DC49-B559-A9CDC9E1F1DD}" type="presOf" srcId="{C4C4038C-69E7-BC45-96F4-02C61C3C0F42}" destId="{A31B389C-A39D-2644-9DEC-19BAF8F6398F}" srcOrd="1" destOrd="0" presId="urn:microsoft.com/office/officeart/2005/8/layout/cycle2"/>
    <dgm:cxn modelId="{6FA897CC-261C-4641-A9E4-271A8CB436DD}" type="presOf" srcId="{C4C4038C-69E7-BC45-96F4-02C61C3C0F42}" destId="{26E01A8E-7A8D-664F-8012-5A8143219DCD}" srcOrd="0" destOrd="0" presId="urn:microsoft.com/office/officeart/2005/8/layout/cycle2"/>
    <dgm:cxn modelId="{21D0D4D6-235D-8745-9E98-9B22BD715AE0}" srcId="{6FBDD199-922B-C04B-AC61-DEE11D862AC6}" destId="{2D818EEF-E7D5-8447-BAB6-21562511CB8C}" srcOrd="1" destOrd="0" parTransId="{214380FC-1FEB-D944-AB18-2FA7BB8FE409}" sibTransId="{89200AA7-4923-D64A-8B2F-C09391991D7C}"/>
    <dgm:cxn modelId="{84F884F9-D5C1-AD45-B8C8-AD3977BE9522}" type="presOf" srcId="{4F5869F4-6975-4841-81AC-0D89EA47AB2B}" destId="{69A977C4-CD11-F741-A0D3-122DF1FA292C}" srcOrd="0" destOrd="0" presId="urn:microsoft.com/office/officeart/2005/8/layout/cycle2"/>
    <dgm:cxn modelId="{350152FC-5B3C-C144-AF47-C44BBDCF1040}" type="presOf" srcId="{2D818EEF-E7D5-8447-BAB6-21562511CB8C}" destId="{E6FF70C3-ECFD-C64E-943A-83F13B086B88}" srcOrd="0" destOrd="0" presId="urn:microsoft.com/office/officeart/2005/8/layout/cycle2"/>
    <dgm:cxn modelId="{C6337793-F00B-FD4A-A838-BCB0DE43EEE4}" type="presParOf" srcId="{50A026C4-3939-324E-AFEF-1C46D905CA53}" destId="{EFF1F1DB-193B-E84F-A9AD-DE993D94204D}" srcOrd="0" destOrd="0" presId="urn:microsoft.com/office/officeart/2005/8/layout/cycle2"/>
    <dgm:cxn modelId="{D2891234-0CAA-A54B-BA43-08607ED4A470}" type="presParOf" srcId="{50A026C4-3939-324E-AFEF-1C46D905CA53}" destId="{69A977C4-CD11-F741-A0D3-122DF1FA292C}" srcOrd="1" destOrd="0" presId="urn:microsoft.com/office/officeart/2005/8/layout/cycle2"/>
    <dgm:cxn modelId="{F37BF473-6B1F-C646-B044-9325E05682A9}" type="presParOf" srcId="{69A977C4-CD11-F741-A0D3-122DF1FA292C}" destId="{D85E4AD8-D1BA-CC4F-9BBF-346EE620050F}" srcOrd="0" destOrd="0" presId="urn:microsoft.com/office/officeart/2005/8/layout/cycle2"/>
    <dgm:cxn modelId="{DC4B28A5-0CF8-3C46-8EE8-2E09C719BB8D}" type="presParOf" srcId="{50A026C4-3939-324E-AFEF-1C46D905CA53}" destId="{E6FF70C3-ECFD-C64E-943A-83F13B086B88}" srcOrd="2" destOrd="0" presId="urn:microsoft.com/office/officeart/2005/8/layout/cycle2"/>
    <dgm:cxn modelId="{D962A74C-2435-6D43-BB84-0E0C5C7CE594}" type="presParOf" srcId="{50A026C4-3939-324E-AFEF-1C46D905CA53}" destId="{D23D4C4A-88E0-A94F-A10D-134AFB5D8185}" srcOrd="3" destOrd="0" presId="urn:microsoft.com/office/officeart/2005/8/layout/cycle2"/>
    <dgm:cxn modelId="{1E3A4EA3-03F2-034C-82A5-5A572EA49CA5}" type="presParOf" srcId="{D23D4C4A-88E0-A94F-A10D-134AFB5D8185}" destId="{AB839EB8-0CEB-8F40-B09F-0DC7331FD591}" srcOrd="0" destOrd="0" presId="urn:microsoft.com/office/officeart/2005/8/layout/cycle2"/>
    <dgm:cxn modelId="{C84DAC7E-9AC8-434E-A329-D3112CF28D39}" type="presParOf" srcId="{50A026C4-3939-324E-AFEF-1C46D905CA53}" destId="{3E1D51C2-A6C9-7B4A-B6E6-83801A67EA54}" srcOrd="4" destOrd="0" presId="urn:microsoft.com/office/officeart/2005/8/layout/cycle2"/>
    <dgm:cxn modelId="{2A4C4355-97FD-584D-A033-99B76734C8AC}" type="presParOf" srcId="{50A026C4-3939-324E-AFEF-1C46D905CA53}" destId="{26E01A8E-7A8D-664F-8012-5A8143219DCD}" srcOrd="5" destOrd="0" presId="urn:microsoft.com/office/officeart/2005/8/layout/cycle2"/>
    <dgm:cxn modelId="{EA362C3E-D34B-7242-90F7-EB6511641095}" type="presParOf" srcId="{26E01A8E-7A8D-664F-8012-5A8143219DCD}" destId="{A31B389C-A39D-2644-9DEC-19BAF8F6398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19592-34B4-6E44-ABE4-B920B9C99D47}" type="doc">
      <dgm:prSet loTypeId="urn:microsoft.com/office/officeart/2008/layout/LinedList" loCatId="cycle" qsTypeId="urn:microsoft.com/office/officeart/2005/8/quickstyle/simple1" qsCatId="simple" csTypeId="urn:microsoft.com/office/officeart/2005/8/colors/accent1_2" csCatId="accent1"/>
      <dgm:spPr/>
      <dgm:t>
        <a:bodyPr/>
        <a:lstStyle/>
        <a:p>
          <a:endParaRPr lang="en-US"/>
        </a:p>
      </dgm:t>
    </dgm:pt>
    <dgm:pt modelId="{C744AAE0-07DC-C84E-8398-0F4D34643927}">
      <dgm:prSet/>
      <dgm:spPr/>
      <dgm:t>
        <a:bodyPr/>
        <a:lstStyle/>
        <a:p>
          <a:r>
            <a:rPr lang="en-US" b="0" i="0" dirty="0"/>
            <a:t>Birth to age 5 – 16% of funds</a:t>
          </a:r>
          <a:endParaRPr lang="en-US" dirty="0"/>
        </a:p>
      </dgm:t>
    </dgm:pt>
    <dgm:pt modelId="{5EEFD5CB-5759-8D45-AB14-261CC13FCDDC}" type="parTrans" cxnId="{0805FD65-2BF0-B94C-BD30-D8158D7B1DA9}">
      <dgm:prSet/>
      <dgm:spPr/>
      <dgm:t>
        <a:bodyPr/>
        <a:lstStyle/>
        <a:p>
          <a:endParaRPr lang="en-US"/>
        </a:p>
      </dgm:t>
    </dgm:pt>
    <dgm:pt modelId="{D5A6B11F-AC47-AC41-A91E-9B5206EF00E5}" type="sibTrans" cxnId="{0805FD65-2BF0-B94C-BD30-D8158D7B1DA9}">
      <dgm:prSet/>
      <dgm:spPr/>
      <dgm:t>
        <a:bodyPr/>
        <a:lstStyle/>
        <a:p>
          <a:endParaRPr lang="en-US"/>
        </a:p>
      </dgm:t>
    </dgm:pt>
    <dgm:pt modelId="{0224D57E-C8A9-FD46-8711-A0020D675D70}">
      <dgm:prSet/>
      <dgm:spPr/>
      <dgm:t>
        <a:bodyPr/>
        <a:lstStyle/>
        <a:p>
          <a:r>
            <a:rPr lang="en-US" b="0" i="0"/>
            <a:t>Kindergarten to grade 5 – 42% of funds</a:t>
          </a:r>
          <a:endParaRPr lang="en-US"/>
        </a:p>
      </dgm:t>
    </dgm:pt>
    <dgm:pt modelId="{21FA191B-9AB9-F74D-8C21-044835886964}" type="parTrans" cxnId="{7E78C017-2279-794F-9DE7-F05C3C0FCABE}">
      <dgm:prSet/>
      <dgm:spPr/>
      <dgm:t>
        <a:bodyPr/>
        <a:lstStyle/>
        <a:p>
          <a:endParaRPr lang="en-US"/>
        </a:p>
      </dgm:t>
    </dgm:pt>
    <dgm:pt modelId="{BE30F976-E8A9-F340-A5F3-17BC4F171BAB}" type="sibTrans" cxnId="{7E78C017-2279-794F-9DE7-F05C3C0FCABE}">
      <dgm:prSet/>
      <dgm:spPr/>
      <dgm:t>
        <a:bodyPr/>
        <a:lstStyle/>
        <a:p>
          <a:endParaRPr lang="en-US"/>
        </a:p>
      </dgm:t>
    </dgm:pt>
    <dgm:pt modelId="{F169105C-83EC-6D4F-8ACC-9E8BA2AC036E}">
      <dgm:prSet/>
      <dgm:spPr/>
      <dgm:t>
        <a:bodyPr/>
        <a:lstStyle/>
        <a:p>
          <a:r>
            <a:rPr lang="en-US" b="0" i="0"/>
            <a:t>Middle and High School – 42% of funds</a:t>
          </a:r>
          <a:endParaRPr lang="en-US"/>
        </a:p>
      </dgm:t>
    </dgm:pt>
    <dgm:pt modelId="{F6DF1E24-EA3F-4047-9B16-CD361A1DF0F2}" type="parTrans" cxnId="{B09CFB4D-317F-4243-8E4B-CE7926C7893B}">
      <dgm:prSet/>
      <dgm:spPr/>
      <dgm:t>
        <a:bodyPr/>
        <a:lstStyle/>
        <a:p>
          <a:endParaRPr lang="en-US"/>
        </a:p>
      </dgm:t>
    </dgm:pt>
    <dgm:pt modelId="{D9875A02-CF6A-DE4B-8EA9-8633BB9D3620}" type="sibTrans" cxnId="{B09CFB4D-317F-4243-8E4B-CE7926C7893B}">
      <dgm:prSet/>
      <dgm:spPr/>
      <dgm:t>
        <a:bodyPr/>
        <a:lstStyle/>
        <a:p>
          <a:endParaRPr lang="en-US"/>
        </a:p>
      </dgm:t>
    </dgm:pt>
    <dgm:pt modelId="{67DEB14D-17DE-A245-861D-FF2DD5C41249}" type="pres">
      <dgm:prSet presAssocID="{4C819592-34B4-6E44-ABE4-B920B9C99D47}" presName="vert0" presStyleCnt="0">
        <dgm:presLayoutVars>
          <dgm:dir/>
          <dgm:animOne val="branch"/>
          <dgm:animLvl val="lvl"/>
        </dgm:presLayoutVars>
      </dgm:prSet>
      <dgm:spPr/>
    </dgm:pt>
    <dgm:pt modelId="{9940BCF2-A167-6B4A-970C-D6C61C05E8D1}" type="pres">
      <dgm:prSet presAssocID="{C744AAE0-07DC-C84E-8398-0F4D34643927}" presName="thickLine" presStyleLbl="alignNode1" presStyleIdx="0" presStyleCnt="3"/>
      <dgm:spPr/>
    </dgm:pt>
    <dgm:pt modelId="{B1E4B7AB-DB56-CA45-914C-1D202F6A33B6}" type="pres">
      <dgm:prSet presAssocID="{C744AAE0-07DC-C84E-8398-0F4D34643927}" presName="horz1" presStyleCnt="0"/>
      <dgm:spPr/>
    </dgm:pt>
    <dgm:pt modelId="{D5C19A47-055A-494B-B1E9-323FAA5F2D06}" type="pres">
      <dgm:prSet presAssocID="{C744AAE0-07DC-C84E-8398-0F4D34643927}" presName="tx1" presStyleLbl="revTx" presStyleIdx="0" presStyleCnt="3"/>
      <dgm:spPr/>
    </dgm:pt>
    <dgm:pt modelId="{2E34531C-DEDD-DE49-A9CE-523F8B64992E}" type="pres">
      <dgm:prSet presAssocID="{C744AAE0-07DC-C84E-8398-0F4D34643927}" presName="vert1" presStyleCnt="0"/>
      <dgm:spPr/>
    </dgm:pt>
    <dgm:pt modelId="{DBF6B501-2821-0046-BC41-B55FB4A6EFAB}" type="pres">
      <dgm:prSet presAssocID="{0224D57E-C8A9-FD46-8711-A0020D675D70}" presName="thickLine" presStyleLbl="alignNode1" presStyleIdx="1" presStyleCnt="3"/>
      <dgm:spPr/>
    </dgm:pt>
    <dgm:pt modelId="{D5F3CD9A-6B57-C042-A996-2A438B15EFAF}" type="pres">
      <dgm:prSet presAssocID="{0224D57E-C8A9-FD46-8711-A0020D675D70}" presName="horz1" presStyleCnt="0"/>
      <dgm:spPr/>
    </dgm:pt>
    <dgm:pt modelId="{ED657FA7-0015-4944-A45F-0DDF52218EBD}" type="pres">
      <dgm:prSet presAssocID="{0224D57E-C8A9-FD46-8711-A0020D675D70}" presName="tx1" presStyleLbl="revTx" presStyleIdx="1" presStyleCnt="3"/>
      <dgm:spPr/>
    </dgm:pt>
    <dgm:pt modelId="{D1FD5804-D8C1-314D-A72A-9C9E981DA470}" type="pres">
      <dgm:prSet presAssocID="{0224D57E-C8A9-FD46-8711-A0020D675D70}" presName="vert1" presStyleCnt="0"/>
      <dgm:spPr/>
    </dgm:pt>
    <dgm:pt modelId="{9323C279-DB12-FF49-B34C-0E9035AD1ED1}" type="pres">
      <dgm:prSet presAssocID="{F169105C-83EC-6D4F-8ACC-9E8BA2AC036E}" presName="thickLine" presStyleLbl="alignNode1" presStyleIdx="2" presStyleCnt="3"/>
      <dgm:spPr/>
    </dgm:pt>
    <dgm:pt modelId="{1D563704-F3DB-9342-BB92-5585DBB641FA}" type="pres">
      <dgm:prSet presAssocID="{F169105C-83EC-6D4F-8ACC-9E8BA2AC036E}" presName="horz1" presStyleCnt="0"/>
      <dgm:spPr/>
    </dgm:pt>
    <dgm:pt modelId="{50D08250-483B-1147-B04F-48A154774660}" type="pres">
      <dgm:prSet presAssocID="{F169105C-83EC-6D4F-8ACC-9E8BA2AC036E}" presName="tx1" presStyleLbl="revTx" presStyleIdx="2" presStyleCnt="3"/>
      <dgm:spPr/>
    </dgm:pt>
    <dgm:pt modelId="{F02BD411-988F-5648-A878-E177894DFF6F}" type="pres">
      <dgm:prSet presAssocID="{F169105C-83EC-6D4F-8ACC-9E8BA2AC036E}" presName="vert1" presStyleCnt="0"/>
      <dgm:spPr/>
    </dgm:pt>
  </dgm:ptLst>
  <dgm:cxnLst>
    <dgm:cxn modelId="{7E78C017-2279-794F-9DE7-F05C3C0FCABE}" srcId="{4C819592-34B4-6E44-ABE4-B920B9C99D47}" destId="{0224D57E-C8A9-FD46-8711-A0020D675D70}" srcOrd="1" destOrd="0" parTransId="{21FA191B-9AB9-F74D-8C21-044835886964}" sibTransId="{BE30F976-E8A9-F340-A5F3-17BC4F171BAB}"/>
    <dgm:cxn modelId="{07E3621E-8B41-C34E-BA90-AA8D36F79BB9}" type="presOf" srcId="{C744AAE0-07DC-C84E-8398-0F4D34643927}" destId="{D5C19A47-055A-494B-B1E9-323FAA5F2D06}" srcOrd="0" destOrd="0" presId="urn:microsoft.com/office/officeart/2008/layout/LinedList"/>
    <dgm:cxn modelId="{A490EE45-A2A4-0845-B80E-4104757E1D47}" type="presOf" srcId="{F169105C-83EC-6D4F-8ACC-9E8BA2AC036E}" destId="{50D08250-483B-1147-B04F-48A154774660}" srcOrd="0" destOrd="0" presId="urn:microsoft.com/office/officeart/2008/layout/LinedList"/>
    <dgm:cxn modelId="{B09CFB4D-317F-4243-8E4B-CE7926C7893B}" srcId="{4C819592-34B4-6E44-ABE4-B920B9C99D47}" destId="{F169105C-83EC-6D4F-8ACC-9E8BA2AC036E}" srcOrd="2" destOrd="0" parTransId="{F6DF1E24-EA3F-4047-9B16-CD361A1DF0F2}" sibTransId="{D9875A02-CF6A-DE4B-8EA9-8633BB9D3620}"/>
    <dgm:cxn modelId="{BFECCB61-E240-2A47-A6A9-C6A7914A166F}" type="presOf" srcId="{4C819592-34B4-6E44-ABE4-B920B9C99D47}" destId="{67DEB14D-17DE-A245-861D-FF2DD5C41249}" srcOrd="0" destOrd="0" presId="urn:microsoft.com/office/officeart/2008/layout/LinedList"/>
    <dgm:cxn modelId="{0805FD65-2BF0-B94C-BD30-D8158D7B1DA9}" srcId="{4C819592-34B4-6E44-ABE4-B920B9C99D47}" destId="{C744AAE0-07DC-C84E-8398-0F4D34643927}" srcOrd="0" destOrd="0" parTransId="{5EEFD5CB-5759-8D45-AB14-261CC13FCDDC}" sibTransId="{D5A6B11F-AC47-AC41-A91E-9B5206EF00E5}"/>
    <dgm:cxn modelId="{C481B367-D9B1-9B46-8810-749938139725}" type="presOf" srcId="{0224D57E-C8A9-FD46-8711-A0020D675D70}" destId="{ED657FA7-0015-4944-A45F-0DDF52218EBD}" srcOrd="0" destOrd="0" presId="urn:microsoft.com/office/officeart/2008/layout/LinedList"/>
    <dgm:cxn modelId="{221C4782-D643-D543-A354-BF284C03A9CD}" type="presParOf" srcId="{67DEB14D-17DE-A245-861D-FF2DD5C41249}" destId="{9940BCF2-A167-6B4A-970C-D6C61C05E8D1}" srcOrd="0" destOrd="0" presId="urn:microsoft.com/office/officeart/2008/layout/LinedList"/>
    <dgm:cxn modelId="{FA6510F6-8BA4-2546-B7D7-B86B2F834FF7}" type="presParOf" srcId="{67DEB14D-17DE-A245-861D-FF2DD5C41249}" destId="{B1E4B7AB-DB56-CA45-914C-1D202F6A33B6}" srcOrd="1" destOrd="0" presId="urn:microsoft.com/office/officeart/2008/layout/LinedList"/>
    <dgm:cxn modelId="{CB7EE6F7-8E6E-E447-A073-50C9FC684D39}" type="presParOf" srcId="{B1E4B7AB-DB56-CA45-914C-1D202F6A33B6}" destId="{D5C19A47-055A-494B-B1E9-323FAA5F2D06}" srcOrd="0" destOrd="0" presId="urn:microsoft.com/office/officeart/2008/layout/LinedList"/>
    <dgm:cxn modelId="{5498EDC8-64D0-274B-873C-EC04B023C633}" type="presParOf" srcId="{B1E4B7AB-DB56-CA45-914C-1D202F6A33B6}" destId="{2E34531C-DEDD-DE49-A9CE-523F8B64992E}" srcOrd="1" destOrd="0" presId="urn:microsoft.com/office/officeart/2008/layout/LinedList"/>
    <dgm:cxn modelId="{65CDFC78-C37B-104C-8E42-C2F56BDE09E1}" type="presParOf" srcId="{67DEB14D-17DE-A245-861D-FF2DD5C41249}" destId="{DBF6B501-2821-0046-BC41-B55FB4A6EFAB}" srcOrd="2" destOrd="0" presId="urn:microsoft.com/office/officeart/2008/layout/LinedList"/>
    <dgm:cxn modelId="{B32D8A4A-5943-814C-A610-1686273475F5}" type="presParOf" srcId="{67DEB14D-17DE-A245-861D-FF2DD5C41249}" destId="{D5F3CD9A-6B57-C042-A996-2A438B15EFAF}" srcOrd="3" destOrd="0" presId="urn:microsoft.com/office/officeart/2008/layout/LinedList"/>
    <dgm:cxn modelId="{DDF086CF-775F-544F-8212-F21CE5202C27}" type="presParOf" srcId="{D5F3CD9A-6B57-C042-A996-2A438B15EFAF}" destId="{ED657FA7-0015-4944-A45F-0DDF52218EBD}" srcOrd="0" destOrd="0" presId="urn:microsoft.com/office/officeart/2008/layout/LinedList"/>
    <dgm:cxn modelId="{B7CC0501-D2A8-7349-8B13-F33BADCAC588}" type="presParOf" srcId="{D5F3CD9A-6B57-C042-A996-2A438B15EFAF}" destId="{D1FD5804-D8C1-314D-A72A-9C9E981DA470}" srcOrd="1" destOrd="0" presId="urn:microsoft.com/office/officeart/2008/layout/LinedList"/>
    <dgm:cxn modelId="{891466BE-7240-F54C-A870-D6503E96F46E}" type="presParOf" srcId="{67DEB14D-17DE-A245-861D-FF2DD5C41249}" destId="{9323C279-DB12-FF49-B34C-0E9035AD1ED1}" srcOrd="4" destOrd="0" presId="urn:microsoft.com/office/officeart/2008/layout/LinedList"/>
    <dgm:cxn modelId="{E84C21C1-DF8B-5343-A5B8-BF9C2A16D8D1}" type="presParOf" srcId="{67DEB14D-17DE-A245-861D-FF2DD5C41249}" destId="{1D563704-F3DB-9342-BB92-5585DBB641FA}" srcOrd="5" destOrd="0" presId="urn:microsoft.com/office/officeart/2008/layout/LinedList"/>
    <dgm:cxn modelId="{E5B3FD4E-5CA0-7141-86F4-941C37AD97D0}" type="presParOf" srcId="{1D563704-F3DB-9342-BB92-5585DBB641FA}" destId="{50D08250-483B-1147-B04F-48A154774660}" srcOrd="0" destOrd="0" presId="urn:microsoft.com/office/officeart/2008/layout/LinedList"/>
    <dgm:cxn modelId="{9A5A26BF-B095-4647-9A14-846AE58F4404}" type="presParOf" srcId="{1D563704-F3DB-9342-BB92-5585DBB641FA}" destId="{F02BD411-988F-5648-A878-E177894DFF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F1DB-193B-E84F-A9AD-DE993D94204D}">
      <dsp:nvSpPr>
        <dsp:cNvPr id="0" name=""/>
        <dsp:cNvSpPr/>
      </dsp:nvSpPr>
      <dsp:spPr>
        <a:xfrm>
          <a:off x="3353269" y="599"/>
          <a:ext cx="2383461" cy="238346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0" i="0" kern="1200" dirty="0"/>
            <a:t>Learn</a:t>
          </a:r>
          <a:endParaRPr lang="en-US" sz="2700" kern="1200" dirty="0"/>
        </a:p>
      </dsp:txBody>
      <dsp:txXfrm>
        <a:off x="3702319" y="349649"/>
        <a:ext cx="1685361" cy="1685361"/>
      </dsp:txXfrm>
    </dsp:sp>
    <dsp:sp modelId="{69A977C4-CD11-F741-A0D3-122DF1FA292C}">
      <dsp:nvSpPr>
        <dsp:cNvPr id="0" name=""/>
        <dsp:cNvSpPr/>
      </dsp:nvSpPr>
      <dsp:spPr>
        <a:xfrm rot="3600000">
          <a:off x="5113854" y="2326415"/>
          <a:ext cx="636249" cy="80441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161573" y="2404648"/>
        <a:ext cx="445374" cy="482650"/>
      </dsp:txXfrm>
    </dsp:sp>
    <dsp:sp modelId="{E6FF70C3-ECFD-C64E-943A-83F13B086B88}">
      <dsp:nvSpPr>
        <dsp:cNvPr id="0" name=""/>
        <dsp:cNvSpPr/>
      </dsp:nvSpPr>
      <dsp:spPr>
        <a:xfrm>
          <a:off x="5145235" y="3104376"/>
          <a:ext cx="2383461" cy="238346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Put into practice</a:t>
          </a:r>
        </a:p>
      </dsp:txBody>
      <dsp:txXfrm>
        <a:off x="5494285" y="3453426"/>
        <a:ext cx="1685361" cy="1685361"/>
      </dsp:txXfrm>
    </dsp:sp>
    <dsp:sp modelId="{D23D4C4A-88E0-A94F-A10D-134AFB5D8185}">
      <dsp:nvSpPr>
        <dsp:cNvPr id="0" name=""/>
        <dsp:cNvSpPr/>
      </dsp:nvSpPr>
      <dsp:spPr>
        <a:xfrm rot="10800000">
          <a:off x="4244882" y="3893897"/>
          <a:ext cx="636249" cy="80441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435757" y="4054781"/>
        <a:ext cx="445374" cy="482650"/>
      </dsp:txXfrm>
    </dsp:sp>
    <dsp:sp modelId="{3E1D51C2-A6C9-7B4A-B6E6-83801A67EA54}">
      <dsp:nvSpPr>
        <dsp:cNvPr id="0" name=""/>
        <dsp:cNvSpPr/>
      </dsp:nvSpPr>
      <dsp:spPr>
        <a:xfrm>
          <a:off x="1561302" y="3104376"/>
          <a:ext cx="2383461" cy="238346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Evaluating Results</a:t>
          </a:r>
        </a:p>
      </dsp:txBody>
      <dsp:txXfrm>
        <a:off x="1910352" y="3453426"/>
        <a:ext cx="1685361" cy="1685361"/>
      </dsp:txXfrm>
    </dsp:sp>
    <dsp:sp modelId="{26E01A8E-7A8D-664F-8012-5A8143219DCD}">
      <dsp:nvSpPr>
        <dsp:cNvPr id="0" name=""/>
        <dsp:cNvSpPr/>
      </dsp:nvSpPr>
      <dsp:spPr>
        <a:xfrm rot="18000000">
          <a:off x="3321888" y="2357604"/>
          <a:ext cx="636249" cy="80441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369607" y="2601139"/>
        <a:ext cx="445374" cy="482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0BCF2-A167-6B4A-970C-D6C61C05E8D1}">
      <dsp:nvSpPr>
        <dsp:cNvPr id="0" name=""/>
        <dsp:cNvSpPr/>
      </dsp:nvSpPr>
      <dsp:spPr>
        <a:xfrm>
          <a:off x="0" y="2299"/>
          <a:ext cx="978568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19A47-055A-494B-B1E9-323FAA5F2D06}">
      <dsp:nvSpPr>
        <dsp:cNvPr id="0" name=""/>
        <dsp:cNvSpPr/>
      </dsp:nvSpPr>
      <dsp:spPr>
        <a:xfrm>
          <a:off x="0" y="2299"/>
          <a:ext cx="9785686" cy="156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dirty="0"/>
            <a:t>Birth to age 5 – 16% of funds</a:t>
          </a:r>
          <a:endParaRPr lang="en-US" sz="4600" kern="1200" dirty="0"/>
        </a:p>
      </dsp:txBody>
      <dsp:txXfrm>
        <a:off x="0" y="2299"/>
        <a:ext cx="9785686" cy="1568454"/>
      </dsp:txXfrm>
    </dsp:sp>
    <dsp:sp modelId="{DBF6B501-2821-0046-BC41-B55FB4A6EFAB}">
      <dsp:nvSpPr>
        <dsp:cNvPr id="0" name=""/>
        <dsp:cNvSpPr/>
      </dsp:nvSpPr>
      <dsp:spPr>
        <a:xfrm>
          <a:off x="0" y="1570754"/>
          <a:ext cx="978568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7FA7-0015-4944-A45F-0DDF52218EBD}">
      <dsp:nvSpPr>
        <dsp:cNvPr id="0" name=""/>
        <dsp:cNvSpPr/>
      </dsp:nvSpPr>
      <dsp:spPr>
        <a:xfrm>
          <a:off x="0" y="1570754"/>
          <a:ext cx="9785686" cy="156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a:t>Kindergarten to grade 5 – 42% of funds</a:t>
          </a:r>
          <a:endParaRPr lang="en-US" sz="4600" kern="1200"/>
        </a:p>
      </dsp:txBody>
      <dsp:txXfrm>
        <a:off x="0" y="1570754"/>
        <a:ext cx="9785686" cy="1568454"/>
      </dsp:txXfrm>
    </dsp:sp>
    <dsp:sp modelId="{9323C279-DB12-FF49-B34C-0E9035AD1ED1}">
      <dsp:nvSpPr>
        <dsp:cNvPr id="0" name=""/>
        <dsp:cNvSpPr/>
      </dsp:nvSpPr>
      <dsp:spPr>
        <a:xfrm>
          <a:off x="0" y="3139208"/>
          <a:ext cx="978568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08250-483B-1147-B04F-48A154774660}">
      <dsp:nvSpPr>
        <dsp:cNvPr id="0" name=""/>
        <dsp:cNvSpPr/>
      </dsp:nvSpPr>
      <dsp:spPr>
        <a:xfrm>
          <a:off x="0" y="3139208"/>
          <a:ext cx="9785686" cy="156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a:t>Middle and High School – 42% of funds</a:t>
          </a:r>
          <a:endParaRPr lang="en-US" sz="4600" kern="1200"/>
        </a:p>
      </dsp:txBody>
      <dsp:txXfrm>
        <a:off x="0" y="3139208"/>
        <a:ext cx="9785686" cy="15684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d677bfa7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7d677bfa7_1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Jackie</a:t>
            </a:r>
            <a:endParaRPr/>
          </a:p>
          <a:p>
            <a:pPr marL="0" lvl="0" indent="0" algn="l" rtl="0">
              <a:spcBef>
                <a:spcPts val="0"/>
              </a:spcBef>
              <a:spcAft>
                <a:spcPts val="0"/>
              </a:spcAft>
              <a:buClr>
                <a:schemeClr val="dk1"/>
              </a:buClr>
              <a:buSzPts val="1100"/>
              <a:buFont typeface="Arial"/>
              <a:buNone/>
            </a:pPr>
            <a:r>
              <a:rPr lang="en-US"/>
              <a:t>GoSoapbox KAS</a:t>
            </a:r>
            <a:endParaRPr/>
          </a:p>
          <a:p>
            <a:pPr marL="0" lvl="0" indent="0" algn="l" rtl="0">
              <a:spcBef>
                <a:spcPts val="0"/>
              </a:spcBef>
              <a:spcAft>
                <a:spcPts val="0"/>
              </a:spcAft>
              <a:buClr>
                <a:schemeClr val="dk1"/>
              </a:buClr>
              <a:buSzPts val="1100"/>
              <a:buFont typeface="Arial"/>
              <a:buNone/>
            </a:pPr>
            <a:endParaRPr/>
          </a:p>
        </p:txBody>
      </p:sp>
      <p:sp>
        <p:nvSpPr>
          <p:cNvPr id="139" name="Google Shape;139;g37d677bfa7_1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2a36c73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2a36c739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Jackie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47" name="Google Shape;147;g62a36c73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10f07d2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10f07d208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Keeping in line with our 3 year plan, we are continuing this journey into systems and structures of support for standards implementation. We’ve looked at resources and practiced using an assignment alignment protocol. Now we are in the second phase of this series taking a closer look at the PLC structure and how it is essential in teaching and learning. </a:t>
            </a:r>
            <a:endParaRPr/>
          </a:p>
        </p:txBody>
      </p:sp>
      <p:sp>
        <p:nvSpPr>
          <p:cNvPr id="155" name="Google Shape;155;g610f07d20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47610476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476104768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Can tie back to Opportunity Myth</a:t>
            </a:r>
            <a:endParaRPr/>
          </a:p>
        </p:txBody>
      </p:sp>
      <p:sp>
        <p:nvSpPr>
          <p:cNvPr id="163" name="Google Shape;163;g6476104768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47610476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476104768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not a program or a meeting</a:t>
            </a:r>
            <a:endParaRPr/>
          </a:p>
        </p:txBody>
      </p:sp>
      <p:sp>
        <p:nvSpPr>
          <p:cNvPr id="171" name="Google Shape;171;g6476104768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2508f7500_2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62508f7500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3"/>
        <p:cNvGrpSpPr/>
        <p:nvPr/>
      </p:nvGrpSpPr>
      <p:grpSpPr>
        <a:xfrm>
          <a:off x="0" y="0"/>
          <a:ext cx="0" cy="0"/>
          <a:chOff x="0" y="0"/>
          <a:chExt cx="0" cy="0"/>
        </a:xfrm>
      </p:grpSpPr>
      <p:pic>
        <p:nvPicPr>
          <p:cNvPr id="24" name="Google Shape;24;p2"/>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5" name="Google Shape;85;p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13"/>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7" name="Google Shape;87;p13"/>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0" name="Google Shape;90;p1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4"/>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4"/>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5" name="Google Shape;95;p15"/>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6" name="Google Shape;96;p15"/>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7" name="Google Shape;97;p1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9" name="Google Shape;99;p15"/>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p17"/>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5" name="Google Shape;105;p1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7"/>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7" name="Google Shape;107;p17"/>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8" name="Google Shape;108;p17"/>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9"/>
        <p:cNvGrpSpPr/>
        <p:nvPr/>
      </p:nvGrpSpPr>
      <p:grpSpPr>
        <a:xfrm>
          <a:off x="0" y="0"/>
          <a:ext cx="0" cy="0"/>
          <a:chOff x="0" y="0"/>
          <a:chExt cx="0" cy="0"/>
        </a:xfrm>
      </p:grpSpPr>
      <p:sp>
        <p:nvSpPr>
          <p:cNvPr id="110" name="Google Shape;110;p18"/>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L="0" marR="0" lvl="0" indent="0" algn="ctr"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L="457200" marR="0" lvl="1" indent="0" algn="l" rtl="0">
              <a:spcBef>
                <a:spcPts val="1000"/>
              </a:spcBef>
              <a:spcAft>
                <a:spcPts val="0"/>
              </a:spcAft>
              <a:buClr>
                <a:srgbClr val="D2BD24"/>
              </a:buClr>
              <a:buSzPts val="1400"/>
              <a:buFont typeface="Source Sans Pro"/>
              <a:buNone/>
              <a:defRPr sz="1600" b="0" i="0" u="none" strike="noStrike" cap="none">
                <a:solidFill>
                  <a:srgbClr val="3F3F3F"/>
                </a:solidFill>
                <a:latin typeface="Source Sans Pro"/>
                <a:ea typeface="Source Sans Pro"/>
                <a:cs typeface="Source Sans Pro"/>
                <a:sym typeface="Source Sans Pro"/>
              </a:defRPr>
            </a:lvl2pPr>
            <a:lvl3pPr marL="914400" marR="0" lvl="2"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L="1371600" marR="0" lvl="3"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L="1828800" marR="0" lvl="4"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111" name="Google Shape;111;p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4" name="Google Shape;114;p1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16" name="Google Shape;116;p1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9" name="Google Shape;119;p20"/>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1000"/>
              </a:spcBef>
              <a:spcAft>
                <a:spcPts val="0"/>
              </a:spcAft>
              <a:buClr>
                <a:srgbClr val="D2BD24"/>
              </a:buClr>
              <a:buSzPts val="36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0" name="Google Shape;120;p20"/>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1000"/>
              </a:spcBef>
              <a:spcAft>
                <a:spcPts val="0"/>
              </a:spcAft>
              <a:buClr>
                <a:srgbClr val="D2BD24"/>
              </a:buClr>
              <a:buSzPts val="36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21" name="Google Shape;121;p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22" name="Google Shape;122;p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23" name="Google Shape;123;p2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6" name="Google Shape;126;p21"/>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27" name="Google Shape;127;p2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0" name="Google Shape;130;p22"/>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31" name="Google Shape;131;p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25"/>
        <p:cNvGrpSpPr/>
        <p:nvPr/>
      </p:nvGrpSpPr>
      <p:grpSpPr>
        <a:xfrm>
          <a:off x="0" y="0"/>
          <a:ext cx="0" cy="0"/>
          <a:chOff x="0" y="0"/>
          <a:chExt cx="0" cy="0"/>
        </a:xfrm>
      </p:grpSpPr>
      <p:sp>
        <p:nvSpPr>
          <p:cNvPr id="26" name="Google Shape;26;p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7"/>
        <p:cNvGrpSpPr/>
        <p:nvPr/>
      </p:nvGrpSpPr>
      <p:grpSpPr>
        <a:xfrm>
          <a:off x="0" y="0"/>
          <a:ext cx="0" cy="0"/>
          <a:chOff x="0" y="0"/>
          <a:chExt cx="0" cy="0"/>
        </a:xfrm>
      </p:grpSpPr>
      <p:sp>
        <p:nvSpPr>
          <p:cNvPr id="28" name="Google Shape;28;p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5"/>
        <p:cNvGrpSpPr/>
        <p:nvPr/>
      </p:nvGrpSpPr>
      <p:grpSpPr>
        <a:xfrm>
          <a:off x="0" y="0"/>
          <a:ext cx="0" cy="0"/>
          <a:chOff x="0" y="0"/>
          <a:chExt cx="0" cy="0"/>
        </a:xfrm>
      </p:grpSpPr>
      <p:sp>
        <p:nvSpPr>
          <p:cNvPr id="46" name="Google Shape;46;p6"/>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7" name="Google Shape;47;p6"/>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L="0" marR="0" lvl="0" indent="0" algn="r" rtl="0">
              <a:spcBef>
                <a:spcPts val="1000"/>
              </a:spcBef>
              <a:spcAft>
                <a:spcPts val="0"/>
              </a:spcAft>
              <a:buClr>
                <a:srgbClr val="D2BD24"/>
              </a:buClr>
              <a:buSzPts val="36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L="457200" marR="0" lvl="1" indent="0" algn="ctr" rtl="0">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48" name="Google Shape;48;p6"/>
          <p:cNvGrpSpPr/>
          <p:nvPr/>
        </p:nvGrpSpPr>
        <p:grpSpPr>
          <a:xfrm>
            <a:off x="0" y="0"/>
            <a:ext cx="12192142" cy="6866567"/>
            <a:chOff x="0" y="-8467"/>
            <a:chExt cx="12192142" cy="6866567"/>
          </a:xfrm>
        </p:grpSpPr>
        <p:cxnSp>
          <p:nvCxnSpPr>
            <p:cNvPr id="49" name="Google Shape;49;p6"/>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50" name="Google Shape;50;p6"/>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51" name="Google Shape;51;p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52" name="Google Shape;52;p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53" name="Google Shape;53;p6"/>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55" name="Google Shape;55;p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56" name="Google Shape;56;p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57" name="Google Shape;57;p6"/>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Google Shape;59;p6"/>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60" name="Google Shape;60;p6"/>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4" name="Google Shape;64;p7"/>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5" name="Google Shape;65;p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6"/>
        <p:cNvGrpSpPr/>
        <p:nvPr/>
      </p:nvGrpSpPr>
      <p:grpSpPr>
        <a:xfrm>
          <a:off x="0" y="0"/>
          <a:ext cx="0" cy="0"/>
          <a:chOff x="0" y="0"/>
          <a:chExt cx="0" cy="0"/>
        </a:xfrm>
      </p:grpSpPr>
      <p:sp>
        <p:nvSpPr>
          <p:cNvPr id="67" name="Google Shape;67;p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2" name="Google Shape;72;p10"/>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73" name="Google Shape;73;p1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1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1"/>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0" name="Google Shape;80;p1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2" name="Google Shape;82;p12"/>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2192000" cy="6866467"/>
            <a:chOff x="0" y="-8467"/>
            <a:chExt cx="12192000" cy="6866467"/>
          </a:xfrm>
        </p:grpSpPr>
        <p:cxnSp>
          <p:nvCxnSpPr>
            <p:cNvPr id="11" name="Google Shape;11;p1"/>
            <p:cNvCxnSpPr/>
            <p:nvPr/>
          </p:nvCxnSpPr>
          <p:spPr>
            <a:xfrm>
              <a:off x="9169166" y="-8467"/>
              <a:ext cx="1783321" cy="6856484"/>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8475260" y="3681413"/>
              <a:ext cx="3713565" cy="3166604"/>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190612" y="-8467"/>
              <a:ext cx="2998214" cy="6866467"/>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3"/>
              </a:srgbClr>
            </a:solidFill>
            <a:ln>
              <a:noFill/>
            </a:ln>
          </p:spPr>
        </p:sp>
        <p:sp>
          <p:nvSpPr>
            <p:cNvPr id="17" name="Google Shape;17;p1"/>
            <p:cNvSpPr/>
            <p:nvPr/>
          </p:nvSpPr>
          <p:spPr>
            <a:xfrm>
              <a:off x="10898730" y="-8467"/>
              <a:ext cx="1290094" cy="6866467"/>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3"/>
              </a:srgbClr>
            </a:solidFill>
            <a:ln>
              <a:noFill/>
            </a:ln>
          </p:spPr>
        </p:sp>
        <p:sp>
          <p:nvSpPr>
            <p:cNvPr id="18" name="Google Shape;18;p1"/>
            <p:cNvSpPr/>
            <p:nvPr/>
          </p:nvSpPr>
          <p:spPr>
            <a:xfrm>
              <a:off x="10938999" y="-8467"/>
              <a:ext cx="1249825" cy="6866467"/>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9" name="Google Shape;19;p1"/>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rgbClr val="072B62">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grpSp>
        <p:nvGrpSpPr>
          <p:cNvPr id="30" name="Google Shape;30;p5"/>
          <p:cNvGrpSpPr/>
          <p:nvPr/>
        </p:nvGrpSpPr>
        <p:grpSpPr>
          <a:xfrm>
            <a:off x="0" y="0"/>
            <a:ext cx="12192142" cy="6866567"/>
            <a:chOff x="0" y="-8467"/>
            <a:chExt cx="12192142" cy="6866567"/>
          </a:xfrm>
        </p:grpSpPr>
        <p:cxnSp>
          <p:nvCxnSpPr>
            <p:cNvPr id="31" name="Google Shape;31;p5"/>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32" name="Google Shape;32;p5"/>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33" name="Google Shape;33;p5"/>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34" name="Google Shape;34;p5"/>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5" name="Google Shape;35;p5"/>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37" name="Google Shape;37;p5"/>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38" name="Google Shape;38;p5"/>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9" name="Google Shape;39;p5"/>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2" name="Google Shape;42;p5"/>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43" name="Google Shape;43;p5"/>
          <p:cNvPicPr preferRelativeResize="0"/>
          <p:nvPr/>
        </p:nvPicPr>
        <p:blipFill rotWithShape="1">
          <a:blip r:embed="rId17">
            <a:alphaModFix/>
          </a:blip>
          <a:srcRect/>
          <a:stretch/>
        </p:blipFill>
        <p:spPr>
          <a:xfrm>
            <a:off x="9747105" y="0"/>
            <a:ext cx="2377500" cy="2377500"/>
          </a:xfrm>
          <a:prstGeom prst="rect">
            <a:avLst/>
          </a:prstGeom>
          <a:noFill/>
          <a:ln>
            <a:noFill/>
          </a:ln>
        </p:spPr>
      </p:pic>
      <p:sp>
        <p:nvSpPr>
          <p:cNvPr id="44" name="Google Shape;44;p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2" r:id="rId10"/>
    <p:sldLayoutId id="2147483663" r:id="rId11"/>
    <p:sldLayoutId id="2147483664" r:id="rId12"/>
    <p:sldLayoutId id="2147483665" r:id="rId13"/>
    <p:sldLayoutId id="2147483666"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education.ky.gov/curriculum/standards/kyacadstand/Documents/Kentucky_Academic_Standards_Reading_and_Writing.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education.ky.gov/federal/SCN/Pages/Qualifying-Data.aspx"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mVRTHNOAkc&amp;feature=youtu.be" TargetMode="External"/><Relationship Id="rId2" Type="http://schemas.openxmlformats.org/officeDocument/2006/relationships/hyperlink" Target="https://www.youtube.com/watch?v=0Mu1qaeN-sI&amp;feature=youtu.be"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mailto:efulbeck@air.org" TargetMode="External"/><Relationship Id="rId2" Type="http://schemas.openxmlformats.org/officeDocument/2006/relationships/hyperlink" Target="https://nam01.safelinks.protection.outlook.com/?url=https%3A%2F%2Fwww.youtube.com%2Fwatch%3Fv%3D0pSLQ-nfuKY%26feature%3Dyoutu.be&amp;data=02%7C01%7Cjford%40air.org%7Caffc912874144aacd44708d799b4f33f%7C9ea45dbc7b724abfa77cc770a0a8b962%7C0%7C0%7C637146874786008971&amp;sdata=lHGDcGd9CUinf6ImFg%2FgCllVkRHq1kBt1IfTRS3rIQ0%3D&amp;reserved=0"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mailto:KDERFP@education.ky.gov"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education.ky.gov/%20districts/business/Pages%20/Competitive%20Grants%20from%20KDE.aspx"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ky.gov/teachers/Documents/LiteracyPerks_2018.docx"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ky.gov/curriculum/conpro/engla/Pages/striving_readers.aspx"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3871B4-5B3B-F941-93B1-4E9107227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a:extLst>
              <a:ext uri="{FF2B5EF4-FFF2-40B4-BE49-F238E27FC236}">
                <a16:creationId xmlns:a16="http://schemas.microsoft.com/office/drawing/2014/main" id="{6581CB85-E35A-CB4D-A981-3DA3C33FA4D1}"/>
              </a:ext>
            </a:extLst>
          </p:cNvPr>
          <p:cNvPicPr>
            <a:picLocks noChangeAspect="1"/>
          </p:cNvPicPr>
          <p:nvPr/>
        </p:nvPicPr>
        <p:blipFill rotWithShape="1">
          <a:blip r:embed="rId2"/>
          <a:srcRect t="2672" b="2600"/>
          <a:stretch/>
        </p:blipFill>
        <p:spPr>
          <a:xfrm>
            <a:off x="0" y="0"/>
            <a:ext cx="12192000" cy="6858000"/>
          </a:xfrm>
          <a:prstGeom prst="rect">
            <a:avLst/>
          </a:prstGeom>
        </p:spPr>
      </p:pic>
    </p:spTree>
    <p:extLst>
      <p:ext uri="{BB962C8B-B14F-4D97-AF65-F5344CB8AC3E}">
        <p14:creationId xmlns:p14="http://schemas.microsoft.com/office/powerpoint/2010/main" val="78639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3CE5-4EFF-FA43-A3FD-B9BA51D79E82}"/>
              </a:ext>
            </a:extLst>
          </p:cNvPr>
          <p:cNvSpPr>
            <a:spLocks noGrp="1"/>
          </p:cNvSpPr>
          <p:nvPr>
            <p:ph type="title"/>
          </p:nvPr>
        </p:nvSpPr>
        <p:spPr/>
        <p:txBody>
          <a:bodyPr/>
          <a:lstStyle/>
          <a:p>
            <a:r>
              <a:rPr lang="en-US" dirty="0"/>
              <a:t>Comprehensive &amp; Integrated Literacy Plan</a:t>
            </a:r>
          </a:p>
        </p:txBody>
      </p:sp>
      <p:sp>
        <p:nvSpPr>
          <p:cNvPr id="3" name="Slide Number Placeholder 2">
            <a:extLst>
              <a:ext uri="{FF2B5EF4-FFF2-40B4-BE49-F238E27FC236}">
                <a16:creationId xmlns:a16="http://schemas.microsoft.com/office/drawing/2014/main" id="{51FB5086-3345-BE4F-8E5B-A97F75696D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Text Placeholder 3">
            <a:extLst>
              <a:ext uri="{FF2B5EF4-FFF2-40B4-BE49-F238E27FC236}">
                <a16:creationId xmlns:a16="http://schemas.microsoft.com/office/drawing/2014/main" id="{E25E7107-0207-C947-8F25-3A75244235C8}"/>
              </a:ext>
            </a:extLst>
          </p:cNvPr>
          <p:cNvSpPr>
            <a:spLocks noGrp="1"/>
          </p:cNvSpPr>
          <p:nvPr>
            <p:ph type="body" idx="1"/>
          </p:nvPr>
        </p:nvSpPr>
        <p:spPr/>
        <p:txBody>
          <a:bodyPr/>
          <a:lstStyle/>
          <a:p>
            <a:pPr marL="800100" indent="-571500">
              <a:buFont typeface="Arial" panose="020B0604020202020204" pitchFamily="34" charset="0"/>
              <a:buChar char="•"/>
            </a:pPr>
            <a:r>
              <a:rPr lang="en-US" dirty="0"/>
              <a:t>Alignment to the </a:t>
            </a:r>
            <a:r>
              <a:rPr lang="en-US" i="1" dirty="0">
                <a:hlinkClick r:id="rId2"/>
              </a:rPr>
              <a:t>Kentucky Academic Standards for Reading &amp; Writing </a:t>
            </a:r>
            <a:endParaRPr lang="en-US" i="1" dirty="0"/>
          </a:p>
          <a:p>
            <a:pPr marL="800100" indent="-571500">
              <a:buFont typeface="Arial" panose="020B0604020202020204" pitchFamily="34" charset="0"/>
              <a:buChar char="•"/>
            </a:pPr>
            <a:r>
              <a:rPr lang="en-US" dirty="0"/>
              <a:t>Reading, Writing, Speaking &amp; Listening</a:t>
            </a:r>
          </a:p>
          <a:p>
            <a:pPr marL="800100" indent="-571500">
              <a:buFont typeface="Arial" panose="020B0604020202020204" pitchFamily="34" charset="0"/>
              <a:buChar char="•"/>
            </a:pPr>
            <a:r>
              <a:rPr lang="en-US" dirty="0"/>
              <a:t>Professional Learning based on literacy needs</a:t>
            </a:r>
          </a:p>
          <a:p>
            <a:pPr marL="800100" indent="-571500">
              <a:buFont typeface="Arial" panose="020B0604020202020204" pitchFamily="34" charset="0"/>
              <a:buChar char="•"/>
            </a:pPr>
            <a:r>
              <a:rPr lang="en-US" dirty="0"/>
              <a:t>Assessment plan to screen, diagnose, monitor progress</a:t>
            </a:r>
          </a:p>
        </p:txBody>
      </p:sp>
    </p:spTree>
    <p:extLst>
      <p:ext uri="{BB962C8B-B14F-4D97-AF65-F5344CB8AC3E}">
        <p14:creationId xmlns:p14="http://schemas.microsoft.com/office/powerpoint/2010/main" val="21154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DC3D-AC50-574F-908A-9532F8D033C7}"/>
              </a:ext>
            </a:extLst>
          </p:cNvPr>
          <p:cNvSpPr>
            <a:spLocks noGrp="1"/>
          </p:cNvSpPr>
          <p:nvPr>
            <p:ph type="title"/>
          </p:nvPr>
        </p:nvSpPr>
        <p:spPr/>
        <p:txBody>
          <a:bodyPr/>
          <a:lstStyle/>
          <a:p>
            <a:r>
              <a:rPr lang="en-US" dirty="0"/>
              <a:t>Comprehensive &amp; Integrated Literacy Plan: Assessment</a:t>
            </a:r>
          </a:p>
        </p:txBody>
      </p:sp>
      <p:sp>
        <p:nvSpPr>
          <p:cNvPr id="3" name="Slide Number Placeholder 2">
            <a:extLst>
              <a:ext uri="{FF2B5EF4-FFF2-40B4-BE49-F238E27FC236}">
                <a16:creationId xmlns:a16="http://schemas.microsoft.com/office/drawing/2014/main" id="{302199FE-F2D0-9C47-A33B-569FC322D5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Text Placeholder 3">
            <a:extLst>
              <a:ext uri="{FF2B5EF4-FFF2-40B4-BE49-F238E27FC236}">
                <a16:creationId xmlns:a16="http://schemas.microsoft.com/office/drawing/2014/main" id="{F7F19535-AB7B-3543-9CAB-3E869F8FC39E}"/>
              </a:ext>
            </a:extLst>
          </p:cNvPr>
          <p:cNvSpPr>
            <a:spLocks noGrp="1"/>
          </p:cNvSpPr>
          <p:nvPr>
            <p:ph type="body" idx="1"/>
          </p:nvPr>
        </p:nvSpPr>
        <p:spPr/>
        <p:txBody>
          <a:bodyPr/>
          <a:lstStyle/>
          <a:p>
            <a:pPr marL="800100" indent="-571500">
              <a:buFont typeface="Arial" panose="020B0604020202020204" pitchFamily="34" charset="0"/>
              <a:buChar char="•"/>
            </a:pPr>
            <a:r>
              <a:rPr lang="en-US" dirty="0"/>
              <a:t>Used to track and monitor literacy attainment</a:t>
            </a:r>
          </a:p>
          <a:p>
            <a:pPr marL="800100" indent="-571500">
              <a:buFont typeface="Arial" panose="020B0604020202020204" pitchFamily="34" charset="0"/>
              <a:buChar char="•"/>
            </a:pPr>
            <a:r>
              <a:rPr lang="en-US" dirty="0"/>
              <a:t>Used to inform instruction, intervention, accommodations, professional learning and program improvement</a:t>
            </a:r>
          </a:p>
        </p:txBody>
      </p:sp>
    </p:spTree>
    <p:extLst>
      <p:ext uri="{BB962C8B-B14F-4D97-AF65-F5344CB8AC3E}">
        <p14:creationId xmlns:p14="http://schemas.microsoft.com/office/powerpoint/2010/main" val="323666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A31B-439B-5E47-88F7-D6A59B578C4D}"/>
              </a:ext>
            </a:extLst>
          </p:cNvPr>
          <p:cNvSpPr>
            <a:spLocks noGrp="1"/>
          </p:cNvSpPr>
          <p:nvPr>
            <p:ph type="title"/>
          </p:nvPr>
        </p:nvSpPr>
        <p:spPr/>
        <p:txBody>
          <a:bodyPr/>
          <a:lstStyle/>
          <a:p>
            <a:r>
              <a:rPr lang="en-US" dirty="0"/>
              <a:t>Comprehensive &amp; Integrated Literacy Plan: Teacher Cohorts</a:t>
            </a:r>
          </a:p>
        </p:txBody>
      </p:sp>
      <p:sp>
        <p:nvSpPr>
          <p:cNvPr id="3" name="Slide Number Placeholder 2">
            <a:extLst>
              <a:ext uri="{FF2B5EF4-FFF2-40B4-BE49-F238E27FC236}">
                <a16:creationId xmlns:a16="http://schemas.microsoft.com/office/drawing/2014/main" id="{8EE012B7-5CC4-504C-94A1-D1C48D7A88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4" name="Text Placeholder 3">
            <a:extLst>
              <a:ext uri="{FF2B5EF4-FFF2-40B4-BE49-F238E27FC236}">
                <a16:creationId xmlns:a16="http://schemas.microsoft.com/office/drawing/2014/main" id="{05FB57C6-135E-0741-8A95-D53BA18B3273}"/>
              </a:ext>
            </a:extLst>
          </p:cNvPr>
          <p:cNvSpPr>
            <a:spLocks noGrp="1"/>
          </p:cNvSpPr>
          <p:nvPr>
            <p:ph type="body" idx="1"/>
          </p:nvPr>
        </p:nvSpPr>
        <p:spPr/>
        <p:txBody>
          <a:bodyPr/>
          <a:lstStyle/>
          <a:p>
            <a:r>
              <a:rPr lang="en-US" dirty="0"/>
              <a:t>Include a plan to select teachers for the three cohorts over the four-year life of the grant. 100% of teachers will be included by 2024.</a:t>
            </a:r>
          </a:p>
        </p:txBody>
      </p:sp>
      <p:graphicFrame>
        <p:nvGraphicFramePr>
          <p:cNvPr id="5" name="Table 4">
            <a:extLst>
              <a:ext uri="{FF2B5EF4-FFF2-40B4-BE49-F238E27FC236}">
                <a16:creationId xmlns:a16="http://schemas.microsoft.com/office/drawing/2014/main" id="{55A72373-FCD8-B44F-AC61-74038A87146D}"/>
              </a:ext>
            </a:extLst>
          </p:cNvPr>
          <p:cNvGraphicFramePr>
            <a:graphicFrameLocks noGrp="1"/>
          </p:cNvGraphicFramePr>
          <p:nvPr>
            <p:extLst>
              <p:ext uri="{D42A27DB-BD31-4B8C-83A1-F6EECF244321}">
                <p14:modId xmlns:p14="http://schemas.microsoft.com/office/powerpoint/2010/main" val="2585480011"/>
              </p:ext>
            </p:extLst>
          </p:nvPr>
        </p:nvGraphicFramePr>
        <p:xfrm>
          <a:off x="1100146" y="3854103"/>
          <a:ext cx="7903779" cy="2273429"/>
        </p:xfrm>
        <a:graphic>
          <a:graphicData uri="http://schemas.openxmlformats.org/drawingml/2006/table">
            <a:tbl>
              <a:tblPr>
                <a:tableStyleId>{5C22544A-7EE6-4342-B048-85BDC9FD1C3A}</a:tableStyleId>
              </a:tblPr>
              <a:tblGrid>
                <a:gridCol w="2634593">
                  <a:extLst>
                    <a:ext uri="{9D8B030D-6E8A-4147-A177-3AD203B41FA5}">
                      <a16:colId xmlns:a16="http://schemas.microsoft.com/office/drawing/2014/main" val="2165022447"/>
                    </a:ext>
                  </a:extLst>
                </a:gridCol>
                <a:gridCol w="2634593">
                  <a:extLst>
                    <a:ext uri="{9D8B030D-6E8A-4147-A177-3AD203B41FA5}">
                      <a16:colId xmlns:a16="http://schemas.microsoft.com/office/drawing/2014/main" val="2833914979"/>
                    </a:ext>
                  </a:extLst>
                </a:gridCol>
                <a:gridCol w="2634593">
                  <a:extLst>
                    <a:ext uri="{9D8B030D-6E8A-4147-A177-3AD203B41FA5}">
                      <a16:colId xmlns:a16="http://schemas.microsoft.com/office/drawing/2014/main" val="2933431891"/>
                    </a:ext>
                  </a:extLst>
                </a:gridCol>
              </a:tblGrid>
              <a:tr h="602284">
                <a:tc>
                  <a:txBody>
                    <a:bodyPr/>
                    <a:lstStyle/>
                    <a:p>
                      <a:pPr marL="0" marR="0" algn="ctr">
                        <a:lnSpc>
                          <a:spcPct val="115000"/>
                        </a:lnSpc>
                        <a:spcBef>
                          <a:spcPts val="0"/>
                        </a:spcBef>
                        <a:spcAft>
                          <a:spcPts val="0"/>
                        </a:spcAft>
                      </a:pPr>
                      <a:r>
                        <a:rPr lang="en-US" sz="2000" b="1" dirty="0">
                          <a:effectLst/>
                        </a:rPr>
                        <a:t>2020-2023</a:t>
                      </a:r>
                      <a:endParaRPr lang="en-US" sz="2000" b="1"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000" b="1" dirty="0">
                          <a:effectLst/>
                        </a:rPr>
                        <a:t>2021-2024</a:t>
                      </a:r>
                      <a:endParaRPr lang="en-US" sz="2000" b="1"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000" b="1" dirty="0">
                          <a:effectLst/>
                        </a:rPr>
                        <a:t>2022-2024</a:t>
                      </a:r>
                      <a:endParaRPr lang="en-US" sz="2000" b="1"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4014136939"/>
                  </a:ext>
                </a:extLst>
              </a:tr>
              <a:tr h="578069">
                <a:tc>
                  <a:txBody>
                    <a:bodyPr/>
                    <a:lstStyle/>
                    <a:p>
                      <a:pPr marL="0" marR="0" algn="ctr">
                        <a:lnSpc>
                          <a:spcPct val="115000"/>
                        </a:lnSpc>
                        <a:spcBef>
                          <a:spcPts val="0"/>
                        </a:spcBef>
                        <a:spcAft>
                          <a:spcPts val="0"/>
                        </a:spcAft>
                      </a:pPr>
                      <a:r>
                        <a:rPr lang="en-US" sz="2000">
                          <a:effectLst/>
                        </a:rPr>
                        <a:t>Cohort 1</a:t>
                      </a:r>
                      <a:endParaRPr lang="en-US" sz="20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000" dirty="0">
                          <a:effectLst/>
                        </a:rPr>
                        <a:t>Cohort 2</a:t>
                      </a:r>
                      <a:endParaRPr lang="en-US" sz="20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000">
                          <a:effectLst/>
                        </a:rPr>
                        <a:t>Cohort 3</a:t>
                      </a:r>
                      <a:endParaRPr lang="en-US" sz="2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94958808"/>
                  </a:ext>
                </a:extLst>
              </a:tr>
              <a:tr h="1093076">
                <a:tc>
                  <a:txBody>
                    <a:bodyPr/>
                    <a:lstStyle/>
                    <a:p>
                      <a:pPr marL="0" marR="0" algn="ctr">
                        <a:lnSpc>
                          <a:spcPct val="115000"/>
                        </a:lnSpc>
                        <a:spcBef>
                          <a:spcPts val="0"/>
                        </a:spcBef>
                        <a:spcAft>
                          <a:spcPts val="0"/>
                        </a:spcAft>
                      </a:pPr>
                      <a:r>
                        <a:rPr lang="en-US" sz="2000">
                          <a:effectLst/>
                        </a:rPr>
                        <a:t>30% of teachers</a:t>
                      </a:r>
                      <a:endParaRPr lang="en-US" sz="20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000" dirty="0">
                          <a:effectLst/>
                        </a:rPr>
                        <a:t>additional 50% of teachers</a:t>
                      </a:r>
                      <a:endParaRPr lang="en-US" sz="20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000" dirty="0">
                          <a:effectLst/>
                        </a:rPr>
                        <a:t>remaining 20% of teachers</a:t>
                      </a:r>
                      <a:endParaRPr lang="en-US" sz="20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107853763"/>
                  </a:ext>
                </a:extLst>
              </a:tr>
            </a:tbl>
          </a:graphicData>
        </a:graphic>
      </p:graphicFrame>
    </p:spTree>
    <p:extLst>
      <p:ext uri="{BB962C8B-B14F-4D97-AF65-F5344CB8AC3E}">
        <p14:creationId xmlns:p14="http://schemas.microsoft.com/office/powerpoint/2010/main" val="280618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983DFF-A3B1-5B45-9049-6303220705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aphicFrame>
        <p:nvGraphicFramePr>
          <p:cNvPr id="5" name="Table 4">
            <a:extLst>
              <a:ext uri="{FF2B5EF4-FFF2-40B4-BE49-F238E27FC236}">
                <a16:creationId xmlns:a16="http://schemas.microsoft.com/office/drawing/2014/main" id="{580682BE-7A09-504B-BF00-4FCAF580BC93}"/>
              </a:ext>
            </a:extLst>
          </p:cNvPr>
          <p:cNvGraphicFramePr>
            <a:graphicFrameLocks noGrp="1"/>
          </p:cNvGraphicFramePr>
          <p:nvPr>
            <p:extLst>
              <p:ext uri="{D42A27DB-BD31-4B8C-83A1-F6EECF244321}">
                <p14:modId xmlns:p14="http://schemas.microsoft.com/office/powerpoint/2010/main" val="2888327054"/>
              </p:ext>
            </p:extLst>
          </p:nvPr>
        </p:nvGraphicFramePr>
        <p:xfrm>
          <a:off x="283779" y="285344"/>
          <a:ext cx="9469820" cy="6315155"/>
        </p:xfrm>
        <a:graphic>
          <a:graphicData uri="http://schemas.openxmlformats.org/drawingml/2006/table">
            <a:tbl>
              <a:tblPr>
                <a:tableStyleId>{5C22544A-7EE6-4342-B048-85BDC9FD1C3A}</a:tableStyleId>
              </a:tblPr>
              <a:tblGrid>
                <a:gridCol w="2608766">
                  <a:extLst>
                    <a:ext uri="{9D8B030D-6E8A-4147-A177-3AD203B41FA5}">
                      <a16:colId xmlns:a16="http://schemas.microsoft.com/office/drawing/2014/main" val="3100087412"/>
                    </a:ext>
                  </a:extLst>
                </a:gridCol>
                <a:gridCol w="2426154">
                  <a:extLst>
                    <a:ext uri="{9D8B030D-6E8A-4147-A177-3AD203B41FA5}">
                      <a16:colId xmlns:a16="http://schemas.microsoft.com/office/drawing/2014/main" val="1100627425"/>
                    </a:ext>
                  </a:extLst>
                </a:gridCol>
                <a:gridCol w="2243538">
                  <a:extLst>
                    <a:ext uri="{9D8B030D-6E8A-4147-A177-3AD203B41FA5}">
                      <a16:colId xmlns:a16="http://schemas.microsoft.com/office/drawing/2014/main" val="1249554959"/>
                    </a:ext>
                  </a:extLst>
                </a:gridCol>
                <a:gridCol w="2191362">
                  <a:extLst>
                    <a:ext uri="{9D8B030D-6E8A-4147-A177-3AD203B41FA5}">
                      <a16:colId xmlns:a16="http://schemas.microsoft.com/office/drawing/2014/main" val="3421770125"/>
                    </a:ext>
                  </a:extLst>
                </a:gridCol>
              </a:tblGrid>
              <a:tr h="1347335">
                <a:tc gridSpan="4">
                  <a:txBody>
                    <a:bodyPr/>
                    <a:lstStyle/>
                    <a:p>
                      <a:pPr marL="0" marR="0" algn="ctr">
                        <a:lnSpc>
                          <a:spcPct val="115000"/>
                        </a:lnSpc>
                        <a:spcBef>
                          <a:spcPts val="0"/>
                        </a:spcBef>
                        <a:spcAft>
                          <a:spcPts val="0"/>
                        </a:spcAft>
                      </a:pPr>
                      <a:r>
                        <a:rPr lang="en-US" sz="2400" dirty="0">
                          <a:effectLst/>
                        </a:rPr>
                        <a:t>Professional Learning Requirements</a:t>
                      </a:r>
                    </a:p>
                    <a:p>
                      <a:pPr marL="0" marR="0" algn="ctr">
                        <a:lnSpc>
                          <a:spcPct val="115000"/>
                        </a:lnSpc>
                        <a:spcBef>
                          <a:spcPts val="0"/>
                        </a:spcBef>
                        <a:spcAft>
                          <a:spcPts val="0"/>
                        </a:spcAft>
                      </a:pPr>
                      <a:r>
                        <a:rPr lang="en-US" sz="2400" dirty="0">
                          <a:effectLst/>
                        </a:rPr>
                        <a:t>Number of Required Hours per Cohort</a:t>
                      </a:r>
                      <a:endParaRPr lang="en-US" sz="2400" dirty="0">
                        <a:effectLst/>
                        <a:latin typeface="Calibri" panose="020F0502020204030204" pitchFamily="34" charset="0"/>
                        <a:ea typeface="Calibri" panose="020F0502020204030204" pitchFamily="34" charset="0"/>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4766432"/>
                  </a:ext>
                </a:extLst>
              </a:tr>
              <a:tr h="827970">
                <a:tc>
                  <a:txBody>
                    <a:bodyPr/>
                    <a:lstStyle/>
                    <a:p>
                      <a:pPr marL="0" marR="0" algn="ctr">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Cohort #1</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Cohort #2</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Cohort #3</a:t>
                      </a:r>
                      <a:endParaRPr lang="en-US" sz="24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185630212"/>
                  </a:ext>
                </a:extLst>
              </a:tr>
              <a:tr h="827970">
                <a:tc>
                  <a:txBody>
                    <a:bodyPr/>
                    <a:lstStyle/>
                    <a:p>
                      <a:pPr marL="0" marR="0" algn="ctr">
                        <a:lnSpc>
                          <a:spcPct val="115000"/>
                        </a:lnSpc>
                        <a:spcBef>
                          <a:spcPts val="0"/>
                        </a:spcBef>
                        <a:spcAft>
                          <a:spcPts val="0"/>
                        </a:spcAft>
                      </a:pPr>
                      <a:r>
                        <a:rPr lang="en-US" sz="2000">
                          <a:effectLst/>
                        </a:rPr>
                        <a:t>2020-2021</a:t>
                      </a:r>
                      <a:endParaRPr lang="en-US" sz="20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60</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048962596"/>
                  </a:ext>
                </a:extLst>
              </a:tr>
              <a:tr h="827970">
                <a:tc>
                  <a:txBody>
                    <a:bodyPr/>
                    <a:lstStyle/>
                    <a:p>
                      <a:pPr marL="0" marR="0" algn="ctr">
                        <a:lnSpc>
                          <a:spcPct val="115000"/>
                        </a:lnSpc>
                        <a:spcBef>
                          <a:spcPts val="0"/>
                        </a:spcBef>
                        <a:spcAft>
                          <a:spcPts val="0"/>
                        </a:spcAft>
                      </a:pPr>
                      <a:r>
                        <a:rPr lang="en-US" sz="2000">
                          <a:effectLst/>
                        </a:rPr>
                        <a:t>2021-2022</a:t>
                      </a:r>
                      <a:endParaRPr lang="en-US" sz="20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40</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40</a:t>
                      </a:r>
                      <a:endParaRPr lang="en-US" sz="24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863800549"/>
                  </a:ext>
                </a:extLst>
              </a:tr>
              <a:tr h="827970">
                <a:tc>
                  <a:txBody>
                    <a:bodyPr/>
                    <a:lstStyle/>
                    <a:p>
                      <a:pPr marL="0" marR="0" algn="ctr">
                        <a:lnSpc>
                          <a:spcPct val="115000"/>
                        </a:lnSpc>
                        <a:spcBef>
                          <a:spcPts val="0"/>
                        </a:spcBef>
                        <a:spcAft>
                          <a:spcPts val="0"/>
                        </a:spcAft>
                      </a:pPr>
                      <a:r>
                        <a:rPr lang="en-US" sz="2000" dirty="0">
                          <a:effectLst/>
                        </a:rPr>
                        <a:t>2022-2023</a:t>
                      </a:r>
                      <a:endParaRPr lang="en-US" sz="20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24</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40</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24</a:t>
                      </a:r>
                      <a:endParaRPr lang="en-US" sz="24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244487358"/>
                  </a:ext>
                </a:extLst>
              </a:tr>
              <a:tr h="827970">
                <a:tc>
                  <a:txBody>
                    <a:bodyPr/>
                    <a:lstStyle/>
                    <a:p>
                      <a:pPr marL="0" marR="0" algn="ctr">
                        <a:lnSpc>
                          <a:spcPct val="115000"/>
                        </a:lnSpc>
                        <a:spcBef>
                          <a:spcPts val="0"/>
                        </a:spcBef>
                        <a:spcAft>
                          <a:spcPts val="0"/>
                        </a:spcAft>
                      </a:pPr>
                      <a:r>
                        <a:rPr lang="en-US" sz="2000" dirty="0">
                          <a:effectLst/>
                        </a:rPr>
                        <a:t>2023-2024</a:t>
                      </a:r>
                      <a:endParaRPr lang="en-US" sz="2000" dirty="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24</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24</a:t>
                      </a:r>
                      <a:endParaRPr lang="en-US" sz="24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886142321"/>
                  </a:ext>
                </a:extLst>
              </a:tr>
              <a:tr h="827970">
                <a:tc>
                  <a:txBody>
                    <a:bodyPr/>
                    <a:lstStyle/>
                    <a:p>
                      <a:pPr marL="0" marR="0" algn="r">
                        <a:lnSpc>
                          <a:spcPct val="115000"/>
                        </a:lnSpc>
                        <a:spcBef>
                          <a:spcPts val="0"/>
                        </a:spcBef>
                        <a:spcAft>
                          <a:spcPts val="0"/>
                        </a:spcAft>
                      </a:pPr>
                      <a:r>
                        <a:rPr lang="en-US" sz="2000">
                          <a:effectLst/>
                        </a:rPr>
                        <a:t>Total</a:t>
                      </a:r>
                      <a:endParaRPr lang="en-US" sz="20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124</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a:effectLst/>
                        </a:rPr>
                        <a:t>104</a:t>
                      </a:r>
                      <a:endParaRPr lang="en-US" sz="24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15000"/>
                        </a:lnSpc>
                        <a:spcBef>
                          <a:spcPts val="0"/>
                        </a:spcBef>
                        <a:spcAft>
                          <a:spcPts val="0"/>
                        </a:spcAft>
                      </a:pPr>
                      <a:r>
                        <a:rPr lang="en-US" sz="2400" dirty="0">
                          <a:effectLst/>
                        </a:rPr>
                        <a:t>48</a:t>
                      </a:r>
                      <a:endParaRPr lang="en-US" sz="24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848254530"/>
                  </a:ext>
                </a:extLst>
              </a:tr>
            </a:tbl>
          </a:graphicData>
        </a:graphic>
      </p:graphicFrame>
    </p:spTree>
    <p:extLst>
      <p:ext uri="{BB962C8B-B14F-4D97-AF65-F5344CB8AC3E}">
        <p14:creationId xmlns:p14="http://schemas.microsoft.com/office/powerpoint/2010/main" val="126379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16B0-0866-D049-A156-A04403F15938}"/>
              </a:ext>
            </a:extLst>
          </p:cNvPr>
          <p:cNvSpPr>
            <a:spLocks noGrp="1"/>
          </p:cNvSpPr>
          <p:nvPr>
            <p:ph type="title"/>
          </p:nvPr>
        </p:nvSpPr>
        <p:spPr/>
        <p:txBody>
          <a:bodyPr/>
          <a:lstStyle/>
          <a:p>
            <a:r>
              <a:rPr lang="en-US" dirty="0"/>
              <a:t>Eligibility</a:t>
            </a:r>
          </a:p>
        </p:txBody>
      </p:sp>
      <p:sp>
        <p:nvSpPr>
          <p:cNvPr id="3" name="Slide Number Placeholder 2">
            <a:extLst>
              <a:ext uri="{FF2B5EF4-FFF2-40B4-BE49-F238E27FC236}">
                <a16:creationId xmlns:a16="http://schemas.microsoft.com/office/drawing/2014/main" id="{243FFC2E-1385-6044-9320-09B720896E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Text Placeholder 3">
            <a:extLst>
              <a:ext uri="{FF2B5EF4-FFF2-40B4-BE49-F238E27FC236}">
                <a16:creationId xmlns:a16="http://schemas.microsoft.com/office/drawing/2014/main" id="{AD70C4A3-2D9F-0446-85B8-855CB5340653}"/>
              </a:ext>
            </a:extLst>
          </p:cNvPr>
          <p:cNvSpPr>
            <a:spLocks noGrp="1"/>
          </p:cNvSpPr>
          <p:nvPr>
            <p:ph type="body" idx="1"/>
          </p:nvPr>
        </p:nvSpPr>
        <p:spPr/>
        <p:txBody>
          <a:bodyPr/>
          <a:lstStyle/>
          <a:p>
            <a:pPr marL="800100" indent="-571500">
              <a:buFont typeface="Arial" panose="020B0604020202020204" pitchFamily="34" charset="0"/>
              <a:buChar char="•"/>
            </a:pPr>
            <a:r>
              <a:rPr lang="en-US" dirty="0"/>
              <a:t>Only Kentucky public school districts that include K-12 and do not have a current Striving Readers grant may apply for round 1</a:t>
            </a:r>
          </a:p>
          <a:p>
            <a:pPr marL="800100" indent="-571500">
              <a:buFont typeface="Arial" panose="020B0604020202020204" pitchFamily="34" charset="0"/>
              <a:buChar char="•"/>
            </a:pPr>
            <a:r>
              <a:rPr lang="en-US" dirty="0"/>
              <a:t>Use the </a:t>
            </a:r>
            <a:r>
              <a:rPr lang="en-US" dirty="0">
                <a:hlinkClick r:id="rId2"/>
              </a:rPr>
              <a:t>2018-2019 Qualifying Data</a:t>
            </a:r>
            <a:r>
              <a:rPr lang="en-US" dirty="0"/>
              <a:t> to determine if the high school is at 65% or greater F/R lunch</a:t>
            </a:r>
          </a:p>
        </p:txBody>
      </p:sp>
    </p:spTree>
    <p:extLst>
      <p:ext uri="{BB962C8B-B14F-4D97-AF65-F5344CB8AC3E}">
        <p14:creationId xmlns:p14="http://schemas.microsoft.com/office/powerpoint/2010/main" val="32091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16B0-0866-D049-A156-A04403F15938}"/>
              </a:ext>
            </a:extLst>
          </p:cNvPr>
          <p:cNvSpPr>
            <a:spLocks noGrp="1"/>
          </p:cNvSpPr>
          <p:nvPr>
            <p:ph type="title"/>
          </p:nvPr>
        </p:nvSpPr>
        <p:spPr/>
        <p:txBody>
          <a:bodyPr/>
          <a:lstStyle/>
          <a:p>
            <a:r>
              <a:rPr lang="en-US" dirty="0"/>
              <a:t>Eligibility</a:t>
            </a:r>
          </a:p>
        </p:txBody>
      </p:sp>
      <p:sp>
        <p:nvSpPr>
          <p:cNvPr id="3" name="Slide Number Placeholder 2">
            <a:extLst>
              <a:ext uri="{FF2B5EF4-FFF2-40B4-BE49-F238E27FC236}">
                <a16:creationId xmlns:a16="http://schemas.microsoft.com/office/drawing/2014/main" id="{243FFC2E-1385-6044-9320-09B720896E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Text Placeholder 3">
            <a:extLst>
              <a:ext uri="{FF2B5EF4-FFF2-40B4-BE49-F238E27FC236}">
                <a16:creationId xmlns:a16="http://schemas.microsoft.com/office/drawing/2014/main" id="{AD70C4A3-2D9F-0446-85B8-855CB5340653}"/>
              </a:ext>
            </a:extLst>
          </p:cNvPr>
          <p:cNvSpPr>
            <a:spLocks noGrp="1"/>
          </p:cNvSpPr>
          <p:nvPr>
            <p:ph type="body" idx="1"/>
          </p:nvPr>
        </p:nvSpPr>
        <p:spPr>
          <a:xfrm>
            <a:off x="185351" y="1796387"/>
            <a:ext cx="9486283" cy="4878300"/>
          </a:xfrm>
        </p:spPr>
        <p:txBody>
          <a:bodyPr/>
          <a:lstStyle/>
          <a:p>
            <a:pPr marL="800100" indent="-571500">
              <a:buFont typeface="Arial" panose="020B0604020202020204" pitchFamily="34" charset="0"/>
              <a:buChar char="•"/>
            </a:pPr>
            <a:r>
              <a:rPr lang="en-US" dirty="0"/>
              <a:t>Qualify as high poverty (65% f/r or greater)</a:t>
            </a:r>
          </a:p>
          <a:p>
            <a:pPr marL="800100" indent="-571500">
              <a:buFont typeface="Arial" panose="020B0604020202020204" pitchFamily="34" charset="0"/>
              <a:buChar char="•"/>
            </a:pPr>
            <a:r>
              <a:rPr lang="en-US" dirty="0"/>
              <a:t>Significant deficits in literacy in at least 3 of the 4 levels (birth to age 5, K-5, middle/high)</a:t>
            </a:r>
          </a:p>
          <a:p>
            <a:pPr marL="800100" indent="-571500">
              <a:buFont typeface="Arial" panose="020B0604020202020204" pitchFamily="34" charset="0"/>
              <a:buChar char="•"/>
            </a:pPr>
            <a:r>
              <a:rPr lang="en-US" dirty="0"/>
              <a:t>Agree that early education providers will be engaged as active members of the DLLT and participate in development &amp; implementation of literacy plan</a:t>
            </a:r>
          </a:p>
        </p:txBody>
      </p:sp>
    </p:spTree>
    <p:extLst>
      <p:ext uri="{BB962C8B-B14F-4D97-AF65-F5344CB8AC3E}">
        <p14:creationId xmlns:p14="http://schemas.microsoft.com/office/powerpoint/2010/main" val="382551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8ABA-4B57-BC40-A1AA-C38440AEDD31}"/>
              </a:ext>
            </a:extLst>
          </p:cNvPr>
          <p:cNvSpPr>
            <a:spLocks noGrp="1"/>
          </p:cNvSpPr>
          <p:nvPr>
            <p:ph type="title"/>
          </p:nvPr>
        </p:nvSpPr>
        <p:spPr/>
        <p:txBody>
          <a:bodyPr/>
          <a:lstStyle/>
          <a:p>
            <a:r>
              <a:rPr lang="en-US" dirty="0"/>
              <a:t>Feeder System</a:t>
            </a:r>
          </a:p>
        </p:txBody>
      </p:sp>
      <p:sp>
        <p:nvSpPr>
          <p:cNvPr id="3" name="Slide Number Placeholder 2">
            <a:extLst>
              <a:ext uri="{FF2B5EF4-FFF2-40B4-BE49-F238E27FC236}">
                <a16:creationId xmlns:a16="http://schemas.microsoft.com/office/drawing/2014/main" id="{CE66BDA1-2D7B-D948-B69F-29BD41B2E1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Text Placeholder 3">
            <a:extLst>
              <a:ext uri="{FF2B5EF4-FFF2-40B4-BE49-F238E27FC236}">
                <a16:creationId xmlns:a16="http://schemas.microsoft.com/office/drawing/2014/main" id="{CA4A0A6D-0291-DB4F-B495-21A8269EAE4E}"/>
              </a:ext>
            </a:extLst>
          </p:cNvPr>
          <p:cNvSpPr>
            <a:spLocks noGrp="1"/>
          </p:cNvSpPr>
          <p:nvPr>
            <p:ph type="body" idx="1"/>
          </p:nvPr>
        </p:nvSpPr>
        <p:spPr>
          <a:xfrm>
            <a:off x="371460" y="1187338"/>
            <a:ext cx="9361152" cy="5413446"/>
          </a:xfrm>
        </p:spPr>
        <p:txBody>
          <a:bodyPr/>
          <a:lstStyle/>
          <a:p>
            <a:pPr marL="800100" indent="-571500">
              <a:buFont typeface="Arial" panose="020B0604020202020204" pitchFamily="34" charset="0"/>
              <a:buChar char="•"/>
            </a:pPr>
            <a:r>
              <a:rPr lang="en-US" sz="3200" dirty="0"/>
              <a:t>A feeder system is made up of all the schools that feed a particular high school.</a:t>
            </a:r>
          </a:p>
          <a:p>
            <a:pPr marL="800100" indent="-571500">
              <a:buFont typeface="Arial" panose="020B0604020202020204" pitchFamily="34" charset="0"/>
              <a:buChar char="•"/>
            </a:pPr>
            <a:r>
              <a:rPr lang="en-US" sz="3200" dirty="0"/>
              <a:t>All schools that feed into the eligible high school should be considered a part of the district’s plan for KyCL. If a district wishes to exclude certain schools from KyCL, clearly note in the grant for approval.</a:t>
            </a:r>
          </a:p>
          <a:p>
            <a:pPr marL="800100" indent="-571500">
              <a:buFont typeface="Arial" panose="020B0604020202020204" pitchFamily="34" charset="0"/>
              <a:buChar char="•"/>
            </a:pPr>
            <a:r>
              <a:rPr lang="en-US" sz="3200" dirty="0"/>
              <a:t>Project must serve the entire continuum, so partners that address birth to age 3 must clearly be included in the plan.</a:t>
            </a:r>
          </a:p>
          <a:p>
            <a:pPr marL="8001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52974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54BC-BC4B-824D-936C-3F512AEEE472}"/>
              </a:ext>
            </a:extLst>
          </p:cNvPr>
          <p:cNvSpPr>
            <a:spLocks noGrp="1"/>
          </p:cNvSpPr>
          <p:nvPr>
            <p:ph type="title"/>
          </p:nvPr>
        </p:nvSpPr>
        <p:spPr/>
        <p:txBody>
          <a:bodyPr/>
          <a:lstStyle/>
          <a:p>
            <a:r>
              <a:rPr lang="en-US" dirty="0"/>
              <a:t>Endorsed Literacy Programs</a:t>
            </a:r>
          </a:p>
        </p:txBody>
      </p:sp>
      <p:sp>
        <p:nvSpPr>
          <p:cNvPr id="3" name="Slide Number Placeholder 2">
            <a:extLst>
              <a:ext uri="{FF2B5EF4-FFF2-40B4-BE49-F238E27FC236}">
                <a16:creationId xmlns:a16="http://schemas.microsoft.com/office/drawing/2014/main" id="{648B2705-94CE-F24D-9C5A-70555CF8E8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Text Placeholder 3">
            <a:extLst>
              <a:ext uri="{FF2B5EF4-FFF2-40B4-BE49-F238E27FC236}">
                <a16:creationId xmlns:a16="http://schemas.microsoft.com/office/drawing/2014/main" id="{4573800B-6221-7C46-BBFB-F48D807AC606}"/>
              </a:ext>
            </a:extLst>
          </p:cNvPr>
          <p:cNvSpPr>
            <a:spLocks noGrp="1"/>
          </p:cNvSpPr>
          <p:nvPr>
            <p:ph type="body" idx="1"/>
          </p:nvPr>
        </p:nvSpPr>
        <p:spPr>
          <a:xfrm>
            <a:off x="491834" y="1796387"/>
            <a:ext cx="9179800" cy="4878300"/>
          </a:xfrm>
        </p:spPr>
        <p:txBody>
          <a:bodyPr/>
          <a:lstStyle/>
          <a:p>
            <a:pPr marL="800100" indent="-571500">
              <a:buFont typeface="Arial" panose="020B0604020202020204" pitchFamily="34" charset="0"/>
              <a:buChar char="•"/>
            </a:pPr>
            <a:r>
              <a:rPr lang="en-US" dirty="0"/>
              <a:t>To provide comprehensive literacy instruction, which includes interventions</a:t>
            </a:r>
          </a:p>
          <a:p>
            <a:pPr marL="800100" indent="-571500">
              <a:buFont typeface="Arial" panose="020B0604020202020204" pitchFamily="34" charset="0"/>
              <a:buChar char="•"/>
            </a:pPr>
            <a:r>
              <a:rPr lang="en-US" dirty="0"/>
              <a:t>Must choose at least one provider at each level (early childhood, elementary, middle/high) from KDE’s matrix</a:t>
            </a:r>
          </a:p>
        </p:txBody>
      </p:sp>
    </p:spTree>
    <p:extLst>
      <p:ext uri="{BB962C8B-B14F-4D97-AF65-F5344CB8AC3E}">
        <p14:creationId xmlns:p14="http://schemas.microsoft.com/office/powerpoint/2010/main" val="296600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29DE1E-B623-3B40-84C6-384C8449F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5" name="image1.png">
            <a:extLst>
              <a:ext uri="{FF2B5EF4-FFF2-40B4-BE49-F238E27FC236}">
                <a16:creationId xmlns:a16="http://schemas.microsoft.com/office/drawing/2014/main" id="{153C51BD-3394-264F-94E5-6693280BF5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569674" y="0"/>
            <a:ext cx="8734097" cy="6858000"/>
          </a:xfrm>
          <a:prstGeom prst="rect">
            <a:avLst/>
          </a:prstGeom>
          <a:ln/>
        </p:spPr>
      </p:pic>
    </p:spTree>
    <p:extLst>
      <p:ext uri="{BB962C8B-B14F-4D97-AF65-F5344CB8AC3E}">
        <p14:creationId xmlns:p14="http://schemas.microsoft.com/office/powerpoint/2010/main" val="322971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t>
            </a:r>
            <a:endParaRPr/>
          </a:p>
        </p:txBody>
      </p:sp>
      <p:sp>
        <p:nvSpPr>
          <p:cNvPr id="142" name="Google Shape;142;p24"/>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43" name="Google Shape;143;p24"/>
          <p:cNvSpPr txBox="1">
            <a:spLocks noGrp="1"/>
          </p:cNvSpPr>
          <p:nvPr>
            <p:ph type="body" idx="1"/>
          </p:nvPr>
        </p:nvSpPr>
        <p:spPr>
          <a:xfrm>
            <a:off x="746375" y="723750"/>
            <a:ext cx="8730300" cy="5512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lang="en-US" sz="4000" dirty="0">
              <a:solidFill>
                <a:srgbClr val="072B62"/>
              </a:solidFill>
              <a:latin typeface="Georgia"/>
              <a:ea typeface="Georgia"/>
              <a:cs typeface="Georgia"/>
              <a:sym typeface="Georgia"/>
            </a:endParaRPr>
          </a:p>
          <a:p>
            <a:pPr marL="0" lvl="0" indent="0" algn="l" rtl="0">
              <a:spcBef>
                <a:spcPts val="1000"/>
              </a:spcBef>
              <a:spcAft>
                <a:spcPts val="0"/>
              </a:spcAft>
              <a:buClr>
                <a:schemeClr val="dk1"/>
              </a:buClr>
              <a:buSzPts val="1100"/>
              <a:buFont typeface="Arial"/>
              <a:buNone/>
            </a:pPr>
            <a:r>
              <a:rPr lang="en-US" sz="4000" dirty="0">
                <a:solidFill>
                  <a:srgbClr val="072B62"/>
                </a:solidFill>
                <a:latin typeface="Georgia"/>
                <a:ea typeface="Georgia"/>
                <a:cs typeface="Georgia"/>
                <a:sym typeface="Georgia"/>
              </a:rPr>
              <a:t>KY Comprehensive Literacy</a:t>
            </a:r>
          </a:p>
          <a:p>
            <a:pPr marL="0" lvl="0" indent="0" algn="l" rtl="0">
              <a:spcBef>
                <a:spcPts val="1000"/>
              </a:spcBef>
              <a:spcAft>
                <a:spcPts val="0"/>
              </a:spcAft>
              <a:buClr>
                <a:schemeClr val="dk1"/>
              </a:buClr>
              <a:buSzPts val="1100"/>
              <a:buFont typeface="Arial"/>
              <a:buNone/>
            </a:pPr>
            <a:r>
              <a:rPr lang="en-US" sz="4000" dirty="0">
                <a:solidFill>
                  <a:srgbClr val="072B62"/>
                </a:solidFill>
                <a:latin typeface="Georgia"/>
                <a:ea typeface="Georgia"/>
                <a:cs typeface="Georgia"/>
                <a:sym typeface="Georgia"/>
              </a:rPr>
              <a:t>Technical Assistance</a:t>
            </a:r>
            <a:endParaRPr sz="4000" dirty="0">
              <a:solidFill>
                <a:srgbClr val="072B62"/>
              </a:solidFill>
              <a:latin typeface="Georgia"/>
              <a:ea typeface="Georgia"/>
              <a:cs typeface="Georgia"/>
              <a:sym typeface="Georgia"/>
            </a:endParaRPr>
          </a:p>
          <a:p>
            <a:pPr marL="0" lvl="0" indent="0" algn="l" rtl="0">
              <a:spcBef>
                <a:spcPts val="1000"/>
              </a:spcBef>
              <a:spcAft>
                <a:spcPts val="0"/>
              </a:spcAft>
              <a:buNone/>
            </a:pPr>
            <a:endParaRPr sz="800" dirty="0">
              <a:solidFill>
                <a:srgbClr val="072B62"/>
              </a:solidFill>
              <a:latin typeface="Georgia"/>
              <a:ea typeface="Georgia"/>
              <a:cs typeface="Georgia"/>
              <a:sym typeface="Georgia"/>
            </a:endParaRPr>
          </a:p>
          <a:p>
            <a:pPr marL="0" lvl="0" indent="0" algn="l" rtl="0">
              <a:spcBef>
                <a:spcPts val="1000"/>
              </a:spcBef>
              <a:spcAft>
                <a:spcPts val="0"/>
              </a:spcAft>
              <a:buNone/>
            </a:pPr>
            <a:endParaRPr lang="en-US" sz="2400" i="1" dirty="0">
              <a:solidFill>
                <a:srgbClr val="072B62"/>
              </a:solidFill>
              <a:latin typeface="Georgia"/>
              <a:ea typeface="Georgia"/>
              <a:cs typeface="Georgia"/>
              <a:sym typeface="Georgia"/>
            </a:endParaRPr>
          </a:p>
          <a:p>
            <a:pPr marL="0" lvl="0" indent="0" algn="l" rtl="0">
              <a:spcBef>
                <a:spcPts val="1000"/>
              </a:spcBef>
              <a:spcAft>
                <a:spcPts val="0"/>
              </a:spcAft>
              <a:buNone/>
            </a:pPr>
            <a:endParaRPr lang="en-US" sz="2400" i="1" dirty="0">
              <a:solidFill>
                <a:srgbClr val="072B62"/>
              </a:solidFill>
              <a:latin typeface="Georgia"/>
              <a:ea typeface="Georgia"/>
              <a:cs typeface="Georgia"/>
              <a:sym typeface="Georgia"/>
            </a:endParaRPr>
          </a:p>
          <a:p>
            <a:pPr marL="0" lvl="0" indent="0" algn="l" rtl="0">
              <a:spcBef>
                <a:spcPts val="1000"/>
              </a:spcBef>
              <a:spcAft>
                <a:spcPts val="0"/>
              </a:spcAft>
              <a:buNone/>
            </a:pPr>
            <a:endParaRPr lang="en-US" sz="2400" i="1" dirty="0">
              <a:solidFill>
                <a:srgbClr val="072B62"/>
              </a:solidFill>
              <a:latin typeface="Georgia"/>
              <a:ea typeface="Georgia"/>
              <a:cs typeface="Georgia"/>
              <a:sym typeface="Georgia"/>
            </a:endParaRPr>
          </a:p>
          <a:p>
            <a:pPr marL="0" lvl="0" indent="0" algn="l" rtl="0">
              <a:spcBef>
                <a:spcPts val="1000"/>
              </a:spcBef>
              <a:spcAft>
                <a:spcPts val="0"/>
              </a:spcAft>
              <a:buNone/>
            </a:pPr>
            <a:endParaRPr sz="2400" i="1" dirty="0">
              <a:solidFill>
                <a:srgbClr val="072B62"/>
              </a:solidFill>
              <a:latin typeface="Georgia"/>
              <a:ea typeface="Georgia"/>
              <a:cs typeface="Georgia"/>
              <a:sym typeface="Georgia"/>
            </a:endParaRPr>
          </a:p>
          <a:p>
            <a:pPr marL="0" lvl="0" indent="0" algn="r" rtl="0">
              <a:spcBef>
                <a:spcPts val="1000"/>
              </a:spcBef>
              <a:spcAft>
                <a:spcPts val="0"/>
              </a:spcAft>
              <a:buNone/>
            </a:pPr>
            <a:r>
              <a:rPr lang="en-US" sz="2400" dirty="0">
                <a:solidFill>
                  <a:srgbClr val="666666"/>
                </a:solidFill>
                <a:latin typeface="Georgia"/>
                <a:ea typeface="Georgia"/>
                <a:cs typeface="Georgia"/>
                <a:sym typeface="Georgia"/>
              </a:rPr>
              <a:t>KyCL General Information Technical Assistance</a:t>
            </a:r>
            <a:endParaRPr sz="2400" dirty="0">
              <a:solidFill>
                <a:srgbClr val="666666"/>
              </a:solidFill>
              <a:latin typeface="Georgia"/>
              <a:ea typeface="Georgia"/>
              <a:cs typeface="Georgia"/>
              <a:sym typeface="Georgia"/>
            </a:endParaRPr>
          </a:p>
          <a:p>
            <a:pPr marL="0" lvl="0" indent="0" algn="r" rtl="0">
              <a:spcBef>
                <a:spcPts val="1000"/>
              </a:spcBef>
              <a:spcAft>
                <a:spcPts val="0"/>
              </a:spcAft>
              <a:buClr>
                <a:schemeClr val="dk1"/>
              </a:buClr>
              <a:buSzPts val="1100"/>
              <a:buFont typeface="Arial"/>
              <a:buNone/>
            </a:pPr>
            <a:r>
              <a:rPr lang="en-US" sz="2400" dirty="0">
                <a:solidFill>
                  <a:srgbClr val="666666"/>
                </a:solidFill>
                <a:latin typeface="Georgia"/>
                <a:ea typeface="Georgia"/>
                <a:cs typeface="Georgia"/>
                <a:sym typeface="Georgia"/>
              </a:rPr>
              <a:t>January 2020</a:t>
            </a:r>
            <a:endParaRPr sz="2400" dirty="0">
              <a:solidFill>
                <a:srgbClr val="666666"/>
              </a:solidFill>
              <a:latin typeface="Georgia"/>
              <a:ea typeface="Georgia"/>
              <a:cs typeface="Georgia"/>
              <a:sym typeface="Georgia"/>
            </a:endParaRPr>
          </a:p>
          <a:p>
            <a:pPr marL="0" lvl="0" indent="0" algn="l"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1EDF-4D34-604B-AB46-D2854D30D44C}"/>
              </a:ext>
            </a:extLst>
          </p:cNvPr>
          <p:cNvSpPr>
            <a:spLocks noGrp="1"/>
          </p:cNvSpPr>
          <p:nvPr>
            <p:ph type="title"/>
          </p:nvPr>
        </p:nvSpPr>
        <p:spPr/>
        <p:txBody>
          <a:bodyPr/>
          <a:lstStyle/>
          <a:p>
            <a:r>
              <a:rPr lang="en-US" dirty="0"/>
              <a:t>Additional Programs</a:t>
            </a:r>
          </a:p>
        </p:txBody>
      </p:sp>
      <p:sp>
        <p:nvSpPr>
          <p:cNvPr id="3" name="Slide Number Placeholder 2">
            <a:extLst>
              <a:ext uri="{FF2B5EF4-FFF2-40B4-BE49-F238E27FC236}">
                <a16:creationId xmlns:a16="http://schemas.microsoft.com/office/drawing/2014/main" id="{5364B813-CC9E-AD43-90A5-FA3763DAC5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Text Placeholder 3">
            <a:extLst>
              <a:ext uri="{FF2B5EF4-FFF2-40B4-BE49-F238E27FC236}">
                <a16:creationId xmlns:a16="http://schemas.microsoft.com/office/drawing/2014/main" id="{B0DBA948-21D0-444C-99D7-15A6DF9B335A}"/>
              </a:ext>
            </a:extLst>
          </p:cNvPr>
          <p:cNvSpPr>
            <a:spLocks noGrp="1"/>
          </p:cNvSpPr>
          <p:nvPr>
            <p:ph type="body" idx="1"/>
          </p:nvPr>
        </p:nvSpPr>
        <p:spPr/>
        <p:txBody>
          <a:bodyPr/>
          <a:lstStyle/>
          <a:p>
            <a:r>
              <a:rPr lang="en-US" dirty="0"/>
              <a:t>Additional programs, outside the KDE matrix of programs, may be chosen, but those programs must be evidence-based and reviewed through the </a:t>
            </a:r>
            <a:r>
              <a:rPr lang="en-US" i="1" dirty="0"/>
              <a:t>Elevating Evidence </a:t>
            </a:r>
            <a:r>
              <a:rPr lang="en-US" dirty="0"/>
              <a:t>process guidance provided by the Office of Continuous Improvement and Support.</a:t>
            </a:r>
            <a:endParaRPr lang="en-US" i="1" dirty="0"/>
          </a:p>
        </p:txBody>
      </p:sp>
    </p:spTree>
    <p:extLst>
      <p:ext uri="{BB962C8B-B14F-4D97-AF65-F5344CB8AC3E}">
        <p14:creationId xmlns:p14="http://schemas.microsoft.com/office/powerpoint/2010/main" val="27278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1A40-7AFC-EC46-8C49-13189C00E576}"/>
              </a:ext>
            </a:extLst>
          </p:cNvPr>
          <p:cNvSpPr>
            <a:spLocks noGrp="1"/>
          </p:cNvSpPr>
          <p:nvPr>
            <p:ph type="title"/>
          </p:nvPr>
        </p:nvSpPr>
        <p:spPr/>
        <p:txBody>
          <a:bodyPr/>
          <a:lstStyle/>
          <a:p>
            <a:r>
              <a:rPr lang="en-US" dirty="0"/>
              <a:t>Evidence-based Practice Evaluation</a:t>
            </a:r>
          </a:p>
        </p:txBody>
      </p:sp>
      <p:sp>
        <p:nvSpPr>
          <p:cNvPr id="3" name="Slide Number Placeholder 2">
            <a:extLst>
              <a:ext uri="{FF2B5EF4-FFF2-40B4-BE49-F238E27FC236}">
                <a16:creationId xmlns:a16="http://schemas.microsoft.com/office/drawing/2014/main" id="{DE59F0E3-B898-3340-B2FD-B111DF9B1E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4" name="Text Placeholder 3">
            <a:extLst>
              <a:ext uri="{FF2B5EF4-FFF2-40B4-BE49-F238E27FC236}">
                <a16:creationId xmlns:a16="http://schemas.microsoft.com/office/drawing/2014/main" id="{9765DCD9-B0FA-604B-889B-509A81C8E01B}"/>
              </a:ext>
            </a:extLst>
          </p:cNvPr>
          <p:cNvSpPr>
            <a:spLocks noGrp="1"/>
          </p:cNvSpPr>
          <p:nvPr>
            <p:ph type="body" idx="1"/>
          </p:nvPr>
        </p:nvSpPr>
        <p:spPr/>
        <p:txBody>
          <a:bodyPr/>
          <a:lstStyle/>
          <a:p>
            <a:pPr marL="228600" indent="0"/>
            <a:r>
              <a:rPr lang="en-US" dirty="0"/>
              <a:t>Webinars for Evaluating Evidence</a:t>
            </a:r>
          </a:p>
          <a:p>
            <a:pPr marL="228600" indent="0"/>
            <a:endParaRPr lang="en-US" dirty="0">
              <a:hlinkClick r:id="rId2"/>
            </a:endParaRPr>
          </a:p>
          <a:p>
            <a:pPr marL="800100" indent="-571500">
              <a:buFont typeface="Arial" panose="020B0604020202020204" pitchFamily="34" charset="0"/>
              <a:buChar char="•"/>
            </a:pPr>
            <a:r>
              <a:rPr lang="en-US" dirty="0">
                <a:hlinkClick r:id="rId2"/>
              </a:rPr>
              <a:t>Elevating Evidence Overview</a:t>
            </a:r>
            <a:endParaRPr lang="en-US" dirty="0"/>
          </a:p>
          <a:p>
            <a:pPr marL="800100" indent="-571500">
              <a:buFont typeface="Arial" panose="020B0604020202020204" pitchFamily="34" charset="0"/>
              <a:buChar char="•"/>
            </a:pPr>
            <a:r>
              <a:rPr lang="en-US" dirty="0">
                <a:hlinkClick r:id="rId3"/>
              </a:rPr>
              <a:t>Using Databases &amp; Clearinghouses</a:t>
            </a:r>
            <a:endParaRPr lang="en-US" dirty="0"/>
          </a:p>
          <a:p>
            <a:pPr marL="8001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22103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4F6A-5DA2-884D-810C-047301F848FD}"/>
              </a:ext>
            </a:extLst>
          </p:cNvPr>
          <p:cNvSpPr>
            <a:spLocks noGrp="1"/>
          </p:cNvSpPr>
          <p:nvPr>
            <p:ph type="title"/>
          </p:nvPr>
        </p:nvSpPr>
        <p:spPr/>
        <p:txBody>
          <a:bodyPr/>
          <a:lstStyle/>
          <a:p>
            <a:r>
              <a:rPr lang="en-US" dirty="0"/>
              <a:t>Professional Learning</a:t>
            </a:r>
          </a:p>
        </p:txBody>
      </p:sp>
      <p:sp>
        <p:nvSpPr>
          <p:cNvPr id="3" name="Slide Number Placeholder 2">
            <a:extLst>
              <a:ext uri="{FF2B5EF4-FFF2-40B4-BE49-F238E27FC236}">
                <a16:creationId xmlns:a16="http://schemas.microsoft.com/office/drawing/2014/main" id="{D46DD080-BCC9-2B4E-B9F4-C689BB88E7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4" name="Text Placeholder 3">
            <a:extLst>
              <a:ext uri="{FF2B5EF4-FFF2-40B4-BE49-F238E27FC236}">
                <a16:creationId xmlns:a16="http://schemas.microsoft.com/office/drawing/2014/main" id="{2EBDFC62-242D-DA4E-8AF8-FA1B3F0E41A7}"/>
              </a:ext>
            </a:extLst>
          </p:cNvPr>
          <p:cNvSpPr>
            <a:spLocks noGrp="1"/>
          </p:cNvSpPr>
          <p:nvPr>
            <p:ph type="body" idx="1"/>
          </p:nvPr>
        </p:nvSpPr>
        <p:spPr>
          <a:xfrm>
            <a:off x="308919" y="1396314"/>
            <a:ext cx="9564130" cy="5278373"/>
          </a:xfrm>
        </p:spPr>
        <p:txBody>
          <a:bodyPr/>
          <a:lstStyle/>
          <a:p>
            <a:pPr marL="800100" indent="-571500">
              <a:buFont typeface="Arial" panose="020B0604020202020204" pitchFamily="34" charset="0"/>
              <a:buChar char="•"/>
            </a:pPr>
            <a:r>
              <a:rPr lang="en-US" dirty="0"/>
              <a:t>Literacy focus, based on needs assessment</a:t>
            </a:r>
          </a:p>
          <a:p>
            <a:pPr marL="800100" indent="-571500">
              <a:buFont typeface="Arial" panose="020B0604020202020204" pitchFamily="34" charset="0"/>
              <a:buChar char="•"/>
            </a:pPr>
            <a:r>
              <a:rPr lang="en-US" dirty="0"/>
              <a:t>On-going, specialized adult learning </a:t>
            </a:r>
          </a:p>
          <a:p>
            <a:pPr marL="800100" indent="-571500">
              <a:buFont typeface="Arial" panose="020B0604020202020204" pitchFamily="34" charset="0"/>
              <a:buChar char="•"/>
            </a:pPr>
            <a:r>
              <a:rPr lang="en-US" dirty="0"/>
              <a:t>Not a one-time event</a:t>
            </a:r>
          </a:p>
          <a:p>
            <a:pPr marL="800100" indent="-571500">
              <a:buFont typeface="Arial" panose="020B0604020202020204" pitchFamily="34" charset="0"/>
              <a:buChar char="•"/>
            </a:pPr>
            <a:r>
              <a:rPr lang="en-US" dirty="0"/>
              <a:t>May occur before, during or after school</a:t>
            </a:r>
          </a:p>
          <a:p>
            <a:pPr marL="800100" indent="-571500">
              <a:buFont typeface="Arial" panose="020B0604020202020204" pitchFamily="34" charset="0"/>
              <a:buChar char="•"/>
            </a:pPr>
            <a:r>
              <a:rPr lang="en-US" dirty="0"/>
              <a:t>Outlined in your literacy plan</a:t>
            </a:r>
          </a:p>
          <a:p>
            <a:pPr marL="800100" indent="-571500">
              <a:buFont typeface="Arial" panose="020B0604020202020204" pitchFamily="34" charset="0"/>
              <a:buChar char="•"/>
            </a:pPr>
            <a:r>
              <a:rPr lang="en-US" dirty="0"/>
              <a:t>Approved by District and School Literacy Leadership Teams (DLLT &amp; SLLT) </a:t>
            </a:r>
          </a:p>
          <a:p>
            <a:pPr marL="800100" indent="-571500">
              <a:buFont typeface="Arial" panose="020B0604020202020204" pitchFamily="34" charset="0"/>
              <a:buChar char="•"/>
            </a:pPr>
            <a:endParaRPr lang="en-US" dirty="0"/>
          </a:p>
        </p:txBody>
      </p:sp>
    </p:spTree>
    <p:extLst>
      <p:ext uri="{BB962C8B-B14F-4D97-AF65-F5344CB8AC3E}">
        <p14:creationId xmlns:p14="http://schemas.microsoft.com/office/powerpoint/2010/main" val="428305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D50E-2625-9A43-9064-7E98F72141F3}"/>
              </a:ext>
            </a:extLst>
          </p:cNvPr>
          <p:cNvSpPr>
            <a:spLocks noGrp="1"/>
          </p:cNvSpPr>
          <p:nvPr>
            <p:ph type="title"/>
          </p:nvPr>
        </p:nvSpPr>
        <p:spPr/>
        <p:txBody>
          <a:bodyPr/>
          <a:lstStyle/>
          <a:p>
            <a:r>
              <a:rPr lang="en-US" dirty="0"/>
              <a:t>On-going Professional Learning </a:t>
            </a:r>
            <a:br>
              <a:rPr lang="en-US" dirty="0"/>
            </a:br>
            <a:r>
              <a:rPr lang="en-US" dirty="0"/>
              <a:t>in a Nutshell</a:t>
            </a:r>
          </a:p>
        </p:txBody>
      </p:sp>
      <p:sp>
        <p:nvSpPr>
          <p:cNvPr id="3" name="Slide Number Placeholder 2">
            <a:extLst>
              <a:ext uri="{FF2B5EF4-FFF2-40B4-BE49-F238E27FC236}">
                <a16:creationId xmlns:a16="http://schemas.microsoft.com/office/drawing/2014/main" id="{5A51AA39-2C3A-F046-8083-0B84A20AEB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graphicFrame>
        <p:nvGraphicFramePr>
          <p:cNvPr id="5" name="Diagram 4">
            <a:extLst>
              <a:ext uri="{FF2B5EF4-FFF2-40B4-BE49-F238E27FC236}">
                <a16:creationId xmlns:a16="http://schemas.microsoft.com/office/drawing/2014/main" id="{3B15949E-D435-A240-A7A2-EB269D664F6F}"/>
              </a:ext>
            </a:extLst>
          </p:cNvPr>
          <p:cNvGraphicFramePr/>
          <p:nvPr>
            <p:extLst>
              <p:ext uri="{D42A27DB-BD31-4B8C-83A1-F6EECF244321}">
                <p14:modId xmlns:p14="http://schemas.microsoft.com/office/powerpoint/2010/main" val="669492432"/>
              </p:ext>
            </p:extLst>
          </p:nvPr>
        </p:nvGraphicFramePr>
        <p:xfrm>
          <a:off x="1551000" y="1186312"/>
          <a:ext cx="9090000" cy="548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51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B6CB-910F-CB4A-A8C0-003F829A4CA2}"/>
              </a:ext>
            </a:extLst>
          </p:cNvPr>
          <p:cNvSpPr>
            <a:spLocks noGrp="1"/>
          </p:cNvSpPr>
          <p:nvPr>
            <p:ph type="title"/>
          </p:nvPr>
        </p:nvSpPr>
        <p:spPr/>
        <p:txBody>
          <a:bodyPr/>
          <a:lstStyle/>
          <a:p>
            <a:r>
              <a:rPr lang="en-US" dirty="0"/>
              <a:t>Funding</a:t>
            </a:r>
          </a:p>
        </p:txBody>
      </p:sp>
      <p:sp>
        <p:nvSpPr>
          <p:cNvPr id="3" name="Slide Number Placeholder 2">
            <a:extLst>
              <a:ext uri="{FF2B5EF4-FFF2-40B4-BE49-F238E27FC236}">
                <a16:creationId xmlns:a16="http://schemas.microsoft.com/office/drawing/2014/main" id="{908B15A2-6EBB-B244-A939-327A2B84F8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4" name="Text Placeholder 3">
            <a:extLst>
              <a:ext uri="{FF2B5EF4-FFF2-40B4-BE49-F238E27FC236}">
                <a16:creationId xmlns:a16="http://schemas.microsoft.com/office/drawing/2014/main" id="{B8E0250D-243D-744E-90DB-0E9F70F80E36}"/>
              </a:ext>
            </a:extLst>
          </p:cNvPr>
          <p:cNvSpPr>
            <a:spLocks noGrp="1"/>
          </p:cNvSpPr>
          <p:nvPr>
            <p:ph type="body" idx="1"/>
          </p:nvPr>
        </p:nvSpPr>
        <p:spPr>
          <a:xfrm>
            <a:off x="581634" y="1578116"/>
            <a:ext cx="9090000" cy="5096571"/>
          </a:xfrm>
        </p:spPr>
        <p:txBody>
          <a:bodyPr/>
          <a:lstStyle/>
          <a:p>
            <a:pPr marL="800100" indent="-571500">
              <a:buFont typeface="Arial" panose="020B0604020202020204" pitchFamily="34" charset="0"/>
              <a:buChar char="•"/>
            </a:pPr>
            <a:r>
              <a:rPr lang="en-US" dirty="0"/>
              <a:t>Approximately $28 million total award</a:t>
            </a:r>
          </a:p>
          <a:p>
            <a:pPr marL="800100" indent="-571500">
              <a:buFont typeface="Arial" panose="020B0604020202020204" pitchFamily="34" charset="0"/>
              <a:buChar char="•"/>
            </a:pPr>
            <a:r>
              <a:rPr lang="en-US" dirty="0"/>
              <a:t>2 rounds of awards</a:t>
            </a:r>
          </a:p>
          <a:p>
            <a:pPr marL="800100" indent="-571500">
              <a:buFont typeface="Arial" panose="020B0604020202020204" pitchFamily="34" charset="0"/>
              <a:buChar char="•"/>
            </a:pPr>
            <a:r>
              <a:rPr lang="en-US" dirty="0"/>
              <a:t>Approximately 15 awards in the first round</a:t>
            </a:r>
          </a:p>
          <a:p>
            <a:pPr marL="800100" indent="-571500">
              <a:buFont typeface="Arial" panose="020B0604020202020204" pitchFamily="34" charset="0"/>
              <a:buChar char="•"/>
            </a:pPr>
            <a:r>
              <a:rPr lang="en-US" dirty="0"/>
              <a:t>Average award of the life of the grant: $1.1 million</a:t>
            </a:r>
          </a:p>
          <a:p>
            <a:pPr marL="800100" indent="-571500">
              <a:buFont typeface="Arial" panose="020B0604020202020204" pitchFamily="34" charset="0"/>
              <a:buChar char="•"/>
            </a:pPr>
            <a:r>
              <a:rPr lang="en-US" dirty="0"/>
              <a:t>Eligible districts may apply for 1 feeder system</a:t>
            </a:r>
          </a:p>
          <a:p>
            <a:pPr marL="8001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47118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5EC3-5284-B948-97B7-EFCD01469BB8}"/>
              </a:ext>
            </a:extLst>
          </p:cNvPr>
          <p:cNvSpPr>
            <a:spLocks noGrp="1"/>
          </p:cNvSpPr>
          <p:nvPr>
            <p:ph type="title"/>
          </p:nvPr>
        </p:nvSpPr>
        <p:spPr/>
        <p:txBody>
          <a:bodyPr/>
          <a:lstStyle/>
          <a:p>
            <a:r>
              <a:rPr lang="en-US" dirty="0"/>
              <a:t>Allocation of Funds</a:t>
            </a:r>
          </a:p>
        </p:txBody>
      </p:sp>
      <p:sp>
        <p:nvSpPr>
          <p:cNvPr id="3" name="Slide Number Placeholder 2">
            <a:extLst>
              <a:ext uri="{FF2B5EF4-FFF2-40B4-BE49-F238E27FC236}">
                <a16:creationId xmlns:a16="http://schemas.microsoft.com/office/drawing/2014/main" id="{347557FE-3569-CF45-AD23-BE502EA3A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graphicFrame>
        <p:nvGraphicFramePr>
          <p:cNvPr id="5" name="Table 4">
            <a:extLst>
              <a:ext uri="{FF2B5EF4-FFF2-40B4-BE49-F238E27FC236}">
                <a16:creationId xmlns:a16="http://schemas.microsoft.com/office/drawing/2014/main" id="{01C7B419-6222-764D-B004-F718983335B3}"/>
              </a:ext>
            </a:extLst>
          </p:cNvPr>
          <p:cNvGraphicFramePr>
            <a:graphicFrameLocks noGrp="1"/>
          </p:cNvGraphicFramePr>
          <p:nvPr>
            <p:extLst>
              <p:ext uri="{D42A27DB-BD31-4B8C-83A1-F6EECF244321}">
                <p14:modId xmlns:p14="http://schemas.microsoft.com/office/powerpoint/2010/main" val="2605428805"/>
              </p:ext>
            </p:extLst>
          </p:nvPr>
        </p:nvGraphicFramePr>
        <p:xfrm>
          <a:off x="358347" y="1595088"/>
          <a:ext cx="9910118" cy="4368966"/>
        </p:xfrm>
        <a:graphic>
          <a:graphicData uri="http://schemas.openxmlformats.org/drawingml/2006/table">
            <a:tbl>
              <a:tblPr bandRow="1">
                <a:tableStyleId>{5C22544A-7EE6-4342-B048-85BDC9FD1C3A}</a:tableStyleId>
              </a:tblPr>
              <a:tblGrid>
                <a:gridCol w="1327891">
                  <a:extLst>
                    <a:ext uri="{9D8B030D-6E8A-4147-A177-3AD203B41FA5}">
                      <a16:colId xmlns:a16="http://schemas.microsoft.com/office/drawing/2014/main" val="2695481365"/>
                    </a:ext>
                  </a:extLst>
                </a:gridCol>
                <a:gridCol w="1777062">
                  <a:extLst>
                    <a:ext uri="{9D8B030D-6E8A-4147-A177-3AD203B41FA5}">
                      <a16:colId xmlns:a16="http://schemas.microsoft.com/office/drawing/2014/main" val="2187151445"/>
                    </a:ext>
                  </a:extLst>
                </a:gridCol>
                <a:gridCol w="1778152">
                  <a:extLst>
                    <a:ext uri="{9D8B030D-6E8A-4147-A177-3AD203B41FA5}">
                      <a16:colId xmlns:a16="http://schemas.microsoft.com/office/drawing/2014/main" val="1377993479"/>
                    </a:ext>
                  </a:extLst>
                </a:gridCol>
                <a:gridCol w="1777062">
                  <a:extLst>
                    <a:ext uri="{9D8B030D-6E8A-4147-A177-3AD203B41FA5}">
                      <a16:colId xmlns:a16="http://schemas.microsoft.com/office/drawing/2014/main" val="2509391196"/>
                    </a:ext>
                  </a:extLst>
                </a:gridCol>
                <a:gridCol w="1778152">
                  <a:extLst>
                    <a:ext uri="{9D8B030D-6E8A-4147-A177-3AD203B41FA5}">
                      <a16:colId xmlns:a16="http://schemas.microsoft.com/office/drawing/2014/main" val="1360610128"/>
                    </a:ext>
                  </a:extLst>
                </a:gridCol>
                <a:gridCol w="1471799">
                  <a:extLst>
                    <a:ext uri="{9D8B030D-6E8A-4147-A177-3AD203B41FA5}">
                      <a16:colId xmlns:a16="http://schemas.microsoft.com/office/drawing/2014/main" val="270631696"/>
                    </a:ext>
                  </a:extLst>
                </a:gridCol>
              </a:tblGrid>
              <a:tr h="605482">
                <a:tc>
                  <a:txBody>
                    <a:bodyPr/>
                    <a:lstStyle/>
                    <a:p>
                      <a:pPr marL="0" marR="0">
                        <a:lnSpc>
                          <a:spcPct val="115000"/>
                        </a:lnSpc>
                        <a:spcBef>
                          <a:spcPts val="0"/>
                        </a:spcBef>
                        <a:spcAft>
                          <a:spcPts val="1000"/>
                        </a:spcAft>
                      </a:pPr>
                      <a:r>
                        <a:rPr lang="en-US" sz="1600" dirty="0">
                          <a:effectLst/>
                        </a:rPr>
                        <a:t> </a:t>
                      </a:r>
                      <a:endParaRPr lang="en-US" sz="2000" dirty="0">
                        <a:effectLst/>
                        <a:latin typeface="Calibri" panose="020F0502020204030204" pitchFamily="34" charset="0"/>
                        <a:ea typeface="Calibri" panose="020F0502020204030204" pitchFamily="34" charset="0"/>
                      </a:endParaRPr>
                    </a:p>
                  </a:txBody>
                  <a:tcPr marL="68580" marR="68580" marT="0" marB="0" anchor="b"/>
                </a:tc>
                <a:tc gridSpan="4">
                  <a:txBody>
                    <a:bodyPr/>
                    <a:lstStyle/>
                    <a:p>
                      <a:pPr marL="0" marR="0" algn="ctr">
                        <a:lnSpc>
                          <a:spcPct val="115000"/>
                        </a:lnSpc>
                        <a:spcBef>
                          <a:spcPts val="0"/>
                        </a:spcBef>
                        <a:spcAft>
                          <a:spcPts val="1000"/>
                        </a:spcAft>
                      </a:pPr>
                      <a:r>
                        <a:rPr lang="en-US" sz="2400" dirty="0">
                          <a:effectLst/>
                        </a:rPr>
                        <a:t>District Implementation Calendar</a:t>
                      </a:r>
                      <a:endParaRPr lang="en-US" sz="24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2000">
                          <a:effectLst/>
                        </a:rPr>
                        <a:t> </a:t>
                      </a:r>
                      <a:endParaRPr lang="en-US" sz="20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103784250"/>
                  </a:ext>
                </a:extLst>
              </a:tr>
              <a:tr h="1570942">
                <a:tc>
                  <a:txBody>
                    <a:bodyPr/>
                    <a:lstStyle/>
                    <a:p>
                      <a:pPr marL="0" marR="0">
                        <a:lnSpc>
                          <a:spcPct val="115000"/>
                        </a:lnSpc>
                        <a:spcBef>
                          <a:spcPts val="0"/>
                        </a:spcBef>
                        <a:spcAft>
                          <a:spcPts val="1000"/>
                        </a:spcAft>
                      </a:pPr>
                      <a:r>
                        <a:rPr lang="en-US" sz="1600" dirty="0">
                          <a:effectLst/>
                        </a:rPr>
                        <a:t> </a:t>
                      </a:r>
                      <a:endParaRPr lang="en-US"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1000"/>
                        </a:spcAft>
                      </a:pPr>
                      <a:r>
                        <a:rPr lang="en-US" sz="2000" dirty="0">
                          <a:effectLst/>
                        </a:rPr>
                        <a:t>Year 1</a:t>
                      </a:r>
                    </a:p>
                    <a:p>
                      <a:pPr marL="0" marR="0" algn="ctr">
                        <a:lnSpc>
                          <a:spcPct val="115000"/>
                        </a:lnSpc>
                        <a:spcBef>
                          <a:spcPts val="0"/>
                        </a:spcBef>
                        <a:spcAft>
                          <a:spcPts val="1000"/>
                        </a:spcAft>
                      </a:pPr>
                      <a:r>
                        <a:rPr lang="en-US" sz="2000" dirty="0">
                          <a:effectLst/>
                        </a:rPr>
                        <a:t>(per feeder)</a:t>
                      </a:r>
                    </a:p>
                    <a:p>
                      <a:pPr marL="0" marR="0" algn="ctr">
                        <a:lnSpc>
                          <a:spcPct val="115000"/>
                        </a:lnSpc>
                        <a:spcBef>
                          <a:spcPts val="0"/>
                        </a:spcBef>
                        <a:spcAft>
                          <a:spcPts val="1000"/>
                        </a:spcAft>
                      </a:pPr>
                      <a:r>
                        <a:rPr lang="en-US" sz="2000" dirty="0">
                          <a:effectLst/>
                        </a:rPr>
                        <a:t>July 1, 2020-Sept. 30, 2021</a:t>
                      </a:r>
                      <a:endParaRPr lang="en-US"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1000"/>
                        </a:spcAft>
                      </a:pPr>
                      <a:r>
                        <a:rPr lang="en-US" sz="2000" dirty="0">
                          <a:effectLst/>
                        </a:rPr>
                        <a:t>Year 2</a:t>
                      </a:r>
                    </a:p>
                    <a:p>
                      <a:pPr marL="0" marR="0" algn="ctr">
                        <a:lnSpc>
                          <a:spcPct val="115000"/>
                        </a:lnSpc>
                        <a:spcBef>
                          <a:spcPts val="0"/>
                        </a:spcBef>
                        <a:spcAft>
                          <a:spcPts val="1000"/>
                        </a:spcAft>
                      </a:pPr>
                      <a:r>
                        <a:rPr lang="en-US" sz="2000" dirty="0">
                          <a:effectLst/>
                        </a:rPr>
                        <a:t>(per feeder)</a:t>
                      </a:r>
                    </a:p>
                    <a:p>
                      <a:pPr marL="0" marR="0" algn="ctr">
                        <a:lnSpc>
                          <a:spcPct val="115000"/>
                        </a:lnSpc>
                        <a:spcBef>
                          <a:spcPts val="0"/>
                        </a:spcBef>
                        <a:spcAft>
                          <a:spcPts val="1000"/>
                        </a:spcAft>
                      </a:pPr>
                      <a:r>
                        <a:rPr lang="en-US" sz="2000" dirty="0">
                          <a:effectLst/>
                        </a:rPr>
                        <a:t>Oct. 1, 2021-Sept. 30, 2022</a:t>
                      </a:r>
                      <a:endParaRPr lang="en-US"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1000"/>
                        </a:spcAft>
                      </a:pPr>
                      <a:r>
                        <a:rPr lang="en-US" sz="2000" dirty="0">
                          <a:effectLst/>
                        </a:rPr>
                        <a:t>Year 3 </a:t>
                      </a:r>
                    </a:p>
                    <a:p>
                      <a:pPr marL="0" marR="0" algn="ctr">
                        <a:lnSpc>
                          <a:spcPct val="115000"/>
                        </a:lnSpc>
                        <a:spcBef>
                          <a:spcPts val="0"/>
                        </a:spcBef>
                        <a:spcAft>
                          <a:spcPts val="1000"/>
                        </a:spcAft>
                      </a:pPr>
                      <a:r>
                        <a:rPr lang="en-US" sz="2000" dirty="0">
                          <a:effectLst/>
                        </a:rPr>
                        <a:t>(per feeder)</a:t>
                      </a:r>
                    </a:p>
                    <a:p>
                      <a:pPr marL="0" marR="0" algn="ctr">
                        <a:lnSpc>
                          <a:spcPct val="115000"/>
                        </a:lnSpc>
                        <a:spcBef>
                          <a:spcPts val="0"/>
                        </a:spcBef>
                        <a:spcAft>
                          <a:spcPts val="1000"/>
                        </a:spcAft>
                      </a:pPr>
                      <a:r>
                        <a:rPr lang="en-US" sz="2000" dirty="0">
                          <a:effectLst/>
                        </a:rPr>
                        <a:t>Oct. 1, 2022-Sept. 30, 2023</a:t>
                      </a:r>
                      <a:endParaRPr lang="en-US"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1000"/>
                        </a:spcAft>
                      </a:pPr>
                      <a:r>
                        <a:rPr lang="en-US" sz="2000" dirty="0">
                          <a:effectLst/>
                        </a:rPr>
                        <a:t>Year 4 </a:t>
                      </a:r>
                    </a:p>
                    <a:p>
                      <a:pPr marL="0" marR="0" algn="ctr">
                        <a:lnSpc>
                          <a:spcPct val="115000"/>
                        </a:lnSpc>
                        <a:spcBef>
                          <a:spcPts val="0"/>
                        </a:spcBef>
                        <a:spcAft>
                          <a:spcPts val="1000"/>
                        </a:spcAft>
                      </a:pPr>
                      <a:r>
                        <a:rPr lang="en-US" sz="2000" dirty="0">
                          <a:effectLst/>
                        </a:rPr>
                        <a:t>(per feeder) </a:t>
                      </a:r>
                    </a:p>
                    <a:p>
                      <a:pPr marL="0" marR="0" algn="ctr">
                        <a:lnSpc>
                          <a:spcPct val="115000"/>
                        </a:lnSpc>
                        <a:spcBef>
                          <a:spcPts val="0"/>
                        </a:spcBef>
                        <a:spcAft>
                          <a:spcPts val="1000"/>
                        </a:spcAft>
                      </a:pPr>
                      <a:r>
                        <a:rPr lang="en-US" sz="2000" dirty="0">
                          <a:effectLst/>
                        </a:rPr>
                        <a:t>Oct. 1, 2023-Sept. 30, 2024</a:t>
                      </a:r>
                      <a:endParaRPr lang="en-US"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1000"/>
                        </a:spcAft>
                      </a:pPr>
                      <a:r>
                        <a:rPr lang="en-US" sz="2000">
                          <a:effectLst/>
                        </a:rPr>
                        <a:t>Total</a:t>
                      </a:r>
                    </a:p>
                    <a:p>
                      <a:pPr marL="0" marR="0" algn="ctr">
                        <a:lnSpc>
                          <a:spcPct val="115000"/>
                        </a:lnSpc>
                        <a:spcBef>
                          <a:spcPts val="0"/>
                        </a:spcBef>
                        <a:spcAft>
                          <a:spcPts val="1000"/>
                        </a:spcAft>
                      </a:pPr>
                      <a:r>
                        <a:rPr lang="en-US" sz="2000">
                          <a:effectLst/>
                        </a:rPr>
                        <a:t>(per feeder)</a:t>
                      </a:r>
                      <a:endParaRPr lang="en-US" sz="20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690761353"/>
                  </a:ext>
                </a:extLst>
              </a:tr>
              <a:tr h="593142">
                <a:tc>
                  <a:txBody>
                    <a:bodyPr/>
                    <a:lstStyle/>
                    <a:p>
                      <a:pPr marL="0" marR="0" algn="r">
                        <a:lnSpc>
                          <a:spcPct val="115000"/>
                        </a:lnSpc>
                        <a:spcBef>
                          <a:spcPts val="0"/>
                        </a:spcBef>
                        <a:spcAft>
                          <a:spcPts val="1000"/>
                        </a:spcAft>
                      </a:pPr>
                      <a:r>
                        <a:rPr lang="en-US" sz="2000">
                          <a:effectLst/>
                        </a:rPr>
                        <a:t>Small</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235,000</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255,726</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175,000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190,726</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15000"/>
                        </a:lnSpc>
                        <a:spcBef>
                          <a:spcPts val="0"/>
                        </a:spcBef>
                        <a:spcAft>
                          <a:spcPts val="1000"/>
                        </a:spcAft>
                      </a:pPr>
                      <a:r>
                        <a:rPr lang="en-US" sz="2000">
                          <a:effectLst/>
                        </a:rPr>
                        <a:t>$856,452</a:t>
                      </a:r>
                      <a:endParaRPr lang="en-US"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125731106"/>
                  </a:ext>
                </a:extLst>
              </a:tr>
              <a:tr h="593142">
                <a:tc>
                  <a:txBody>
                    <a:bodyPr/>
                    <a:lstStyle/>
                    <a:p>
                      <a:pPr marL="0" marR="0" algn="r">
                        <a:lnSpc>
                          <a:spcPct val="115000"/>
                        </a:lnSpc>
                        <a:spcBef>
                          <a:spcPts val="0"/>
                        </a:spcBef>
                        <a:spcAft>
                          <a:spcPts val="1000"/>
                        </a:spcAft>
                      </a:pPr>
                      <a:r>
                        <a:rPr lang="en-US" sz="2000">
                          <a:effectLst/>
                        </a:rPr>
                        <a:t>Medium </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300,000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323,726</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230,000</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248,726</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15000"/>
                        </a:lnSpc>
                        <a:spcBef>
                          <a:spcPts val="0"/>
                        </a:spcBef>
                        <a:spcAft>
                          <a:spcPts val="1000"/>
                        </a:spcAft>
                      </a:pPr>
                      <a:r>
                        <a:rPr lang="en-US" sz="2000" dirty="0">
                          <a:effectLst/>
                        </a:rPr>
                        <a:t>$1,102,452</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35925366"/>
                  </a:ext>
                </a:extLst>
              </a:tr>
              <a:tr h="593142">
                <a:tc>
                  <a:txBody>
                    <a:bodyPr/>
                    <a:lstStyle/>
                    <a:p>
                      <a:pPr marL="0" marR="0" algn="r">
                        <a:lnSpc>
                          <a:spcPct val="115000"/>
                        </a:lnSpc>
                        <a:spcBef>
                          <a:spcPts val="0"/>
                        </a:spcBef>
                        <a:spcAft>
                          <a:spcPts val="1000"/>
                        </a:spcAft>
                      </a:pPr>
                      <a:r>
                        <a:rPr lang="en-US" sz="2000">
                          <a:effectLst/>
                        </a:rPr>
                        <a:t>Large</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350,000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376,726</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270,000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a:effectLst/>
                        </a:rPr>
                        <a:t>291,726</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lnSpc>
                          <a:spcPct val="115000"/>
                        </a:lnSpc>
                        <a:spcBef>
                          <a:spcPts val="0"/>
                        </a:spcBef>
                        <a:spcAft>
                          <a:spcPts val="1000"/>
                        </a:spcAft>
                      </a:pPr>
                      <a:r>
                        <a:rPr lang="en-US" sz="2000" dirty="0">
                          <a:effectLst/>
                        </a:rPr>
                        <a:t>$1,288,452</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67909870"/>
                  </a:ext>
                </a:extLst>
              </a:tr>
            </a:tbl>
          </a:graphicData>
        </a:graphic>
      </p:graphicFrame>
      <p:sp>
        <p:nvSpPr>
          <p:cNvPr id="7" name="TextBox 6">
            <a:extLst>
              <a:ext uri="{FF2B5EF4-FFF2-40B4-BE49-F238E27FC236}">
                <a16:creationId xmlns:a16="http://schemas.microsoft.com/office/drawing/2014/main" id="{1B1D3F2E-658C-CB49-A38A-E6044978EFEB}"/>
              </a:ext>
            </a:extLst>
          </p:cNvPr>
          <p:cNvSpPr txBox="1"/>
          <p:nvPr/>
        </p:nvSpPr>
        <p:spPr>
          <a:xfrm>
            <a:off x="358347" y="6234984"/>
            <a:ext cx="9712679" cy="338554"/>
          </a:xfrm>
          <a:prstGeom prst="rect">
            <a:avLst/>
          </a:prstGeom>
          <a:noFill/>
        </p:spPr>
        <p:txBody>
          <a:bodyPr wrap="square" rtlCol="0">
            <a:spAutoFit/>
          </a:bodyPr>
          <a:lstStyle/>
          <a:p>
            <a:r>
              <a:rPr lang="en-US" sz="1600" dirty="0">
                <a:solidFill>
                  <a:schemeClr val="tx1"/>
                </a:solidFill>
              </a:rPr>
              <a:t>See pages 25-27 of the RFA for Tier Classification Chart</a:t>
            </a:r>
          </a:p>
        </p:txBody>
      </p:sp>
    </p:spTree>
    <p:extLst>
      <p:ext uri="{BB962C8B-B14F-4D97-AF65-F5344CB8AC3E}">
        <p14:creationId xmlns:p14="http://schemas.microsoft.com/office/powerpoint/2010/main" val="187569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5746-02A3-F84D-AAC6-16BF88F8B24D}"/>
              </a:ext>
            </a:extLst>
          </p:cNvPr>
          <p:cNvSpPr>
            <a:spLocks noGrp="1"/>
          </p:cNvSpPr>
          <p:nvPr>
            <p:ph type="title"/>
          </p:nvPr>
        </p:nvSpPr>
        <p:spPr/>
        <p:txBody>
          <a:bodyPr/>
          <a:lstStyle/>
          <a:p>
            <a:r>
              <a:rPr lang="en-US" dirty="0"/>
              <a:t>Allocation of Funds</a:t>
            </a:r>
          </a:p>
        </p:txBody>
      </p:sp>
      <p:sp>
        <p:nvSpPr>
          <p:cNvPr id="3" name="Slide Number Placeholder 2">
            <a:extLst>
              <a:ext uri="{FF2B5EF4-FFF2-40B4-BE49-F238E27FC236}">
                <a16:creationId xmlns:a16="http://schemas.microsoft.com/office/drawing/2014/main" id="{90451A5B-BFCB-8842-96E8-75A947166E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graphicFrame>
        <p:nvGraphicFramePr>
          <p:cNvPr id="5" name="Diagram 4">
            <a:extLst>
              <a:ext uri="{FF2B5EF4-FFF2-40B4-BE49-F238E27FC236}">
                <a16:creationId xmlns:a16="http://schemas.microsoft.com/office/drawing/2014/main" id="{EB3288E1-ED15-DC41-82B8-5A445F8B3C5B}"/>
              </a:ext>
            </a:extLst>
          </p:cNvPr>
          <p:cNvGraphicFramePr/>
          <p:nvPr>
            <p:extLst>
              <p:ext uri="{D42A27DB-BD31-4B8C-83A1-F6EECF244321}">
                <p14:modId xmlns:p14="http://schemas.microsoft.com/office/powerpoint/2010/main" val="3156476610"/>
              </p:ext>
            </p:extLst>
          </p:nvPr>
        </p:nvGraphicFramePr>
        <p:xfrm>
          <a:off x="581633" y="1964724"/>
          <a:ext cx="9785686" cy="470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81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9BB7-05D3-2744-A5D4-239A1AFBEDB2}"/>
              </a:ext>
            </a:extLst>
          </p:cNvPr>
          <p:cNvSpPr>
            <a:spLocks noGrp="1"/>
          </p:cNvSpPr>
          <p:nvPr>
            <p:ph type="title"/>
          </p:nvPr>
        </p:nvSpPr>
        <p:spPr/>
        <p:txBody>
          <a:bodyPr/>
          <a:lstStyle/>
          <a:p>
            <a:r>
              <a:rPr lang="en-US" dirty="0"/>
              <a:t>Literacy Intervention</a:t>
            </a:r>
          </a:p>
        </p:txBody>
      </p:sp>
      <p:sp>
        <p:nvSpPr>
          <p:cNvPr id="3" name="Slide Number Placeholder 2">
            <a:extLst>
              <a:ext uri="{FF2B5EF4-FFF2-40B4-BE49-F238E27FC236}">
                <a16:creationId xmlns:a16="http://schemas.microsoft.com/office/drawing/2014/main" id="{0093C0BE-DE22-9E40-9595-0F7A9C5D9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4" name="Text Placeholder 3">
            <a:extLst>
              <a:ext uri="{FF2B5EF4-FFF2-40B4-BE49-F238E27FC236}">
                <a16:creationId xmlns:a16="http://schemas.microsoft.com/office/drawing/2014/main" id="{3E681305-7312-3842-8E6F-89F21E537056}"/>
              </a:ext>
            </a:extLst>
          </p:cNvPr>
          <p:cNvSpPr>
            <a:spLocks noGrp="1"/>
          </p:cNvSpPr>
          <p:nvPr>
            <p:ph type="body" idx="1"/>
          </p:nvPr>
        </p:nvSpPr>
        <p:spPr>
          <a:xfrm>
            <a:off x="555786" y="1252689"/>
            <a:ext cx="9090000" cy="4878300"/>
          </a:xfrm>
        </p:spPr>
        <p:txBody>
          <a:bodyPr/>
          <a:lstStyle/>
          <a:p>
            <a:pPr marL="800100" indent="-571500">
              <a:buFont typeface="Arial" panose="020B0604020202020204" pitchFamily="34" charset="0"/>
              <a:buChar char="•"/>
            </a:pPr>
            <a:r>
              <a:rPr lang="en-US" dirty="0"/>
              <a:t>Intervention is a part of comprehensive literacy instruction.</a:t>
            </a:r>
          </a:p>
          <a:p>
            <a:pPr marL="800100" indent="-571500">
              <a:buFont typeface="Arial" panose="020B0604020202020204" pitchFamily="34" charset="0"/>
              <a:buChar char="•"/>
            </a:pPr>
            <a:r>
              <a:rPr lang="en-US" dirty="0"/>
              <a:t>Reading intervention program or practices that address the needs of identified students reading at low levels</a:t>
            </a:r>
          </a:p>
          <a:p>
            <a:pPr marL="800100" indent="-571500">
              <a:buFont typeface="Arial" panose="020B0604020202020204" pitchFamily="34" charset="0"/>
              <a:buChar char="•"/>
            </a:pPr>
            <a:r>
              <a:rPr lang="en-US" dirty="0"/>
              <a:t>Program or practice must promote effective instruction and be based on trend data of the districts’ students</a:t>
            </a:r>
          </a:p>
        </p:txBody>
      </p:sp>
    </p:spTree>
    <p:extLst>
      <p:ext uri="{BB962C8B-B14F-4D97-AF65-F5344CB8AC3E}">
        <p14:creationId xmlns:p14="http://schemas.microsoft.com/office/powerpoint/2010/main" val="106238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9F54-2FE9-5049-99A0-8141B3C0B9D9}"/>
              </a:ext>
            </a:extLst>
          </p:cNvPr>
          <p:cNvSpPr>
            <a:spLocks noGrp="1"/>
          </p:cNvSpPr>
          <p:nvPr>
            <p:ph type="title"/>
          </p:nvPr>
        </p:nvSpPr>
        <p:spPr/>
        <p:txBody>
          <a:bodyPr/>
          <a:lstStyle/>
          <a:p>
            <a:r>
              <a:rPr lang="en-US" dirty="0"/>
              <a:t>Literacy Intervention</a:t>
            </a:r>
          </a:p>
        </p:txBody>
      </p:sp>
      <p:sp>
        <p:nvSpPr>
          <p:cNvPr id="3" name="Slide Number Placeholder 2">
            <a:extLst>
              <a:ext uri="{FF2B5EF4-FFF2-40B4-BE49-F238E27FC236}">
                <a16:creationId xmlns:a16="http://schemas.microsoft.com/office/drawing/2014/main" id="{D831FE5A-CAAA-FF47-9E47-EADE383CDE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5" name="Picture 4">
            <a:extLst>
              <a:ext uri="{FF2B5EF4-FFF2-40B4-BE49-F238E27FC236}">
                <a16:creationId xmlns:a16="http://schemas.microsoft.com/office/drawing/2014/main" id="{2A25EB0C-3466-4949-B64D-A617C87360CC}"/>
              </a:ext>
            </a:extLst>
          </p:cNvPr>
          <p:cNvPicPr>
            <a:picLocks noChangeAspect="1"/>
          </p:cNvPicPr>
          <p:nvPr/>
        </p:nvPicPr>
        <p:blipFill rotWithShape="1">
          <a:blip r:embed="rId2"/>
          <a:srcRect l="2746"/>
          <a:stretch/>
        </p:blipFill>
        <p:spPr>
          <a:xfrm>
            <a:off x="0" y="2330620"/>
            <a:ext cx="12192000" cy="4527380"/>
          </a:xfrm>
          <a:prstGeom prst="rect">
            <a:avLst/>
          </a:prstGeom>
        </p:spPr>
      </p:pic>
    </p:spTree>
    <p:extLst>
      <p:ext uri="{BB962C8B-B14F-4D97-AF65-F5344CB8AC3E}">
        <p14:creationId xmlns:p14="http://schemas.microsoft.com/office/powerpoint/2010/main" val="215500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CB1-ADB8-E24D-8F2A-D6F684E81298}"/>
              </a:ext>
            </a:extLst>
          </p:cNvPr>
          <p:cNvSpPr>
            <a:spLocks noGrp="1"/>
          </p:cNvSpPr>
          <p:nvPr>
            <p:ph type="title"/>
          </p:nvPr>
        </p:nvSpPr>
        <p:spPr/>
        <p:txBody>
          <a:bodyPr/>
          <a:lstStyle/>
          <a:p>
            <a:r>
              <a:rPr lang="en-US" dirty="0"/>
              <a:t>School Commitment</a:t>
            </a:r>
          </a:p>
        </p:txBody>
      </p:sp>
      <p:sp>
        <p:nvSpPr>
          <p:cNvPr id="3" name="Slide Number Placeholder 2">
            <a:extLst>
              <a:ext uri="{FF2B5EF4-FFF2-40B4-BE49-F238E27FC236}">
                <a16:creationId xmlns:a16="http://schemas.microsoft.com/office/drawing/2014/main" id="{B22D3F97-4D1F-F546-952F-D538D85C3A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4" name="Text Placeholder 3">
            <a:extLst>
              <a:ext uri="{FF2B5EF4-FFF2-40B4-BE49-F238E27FC236}">
                <a16:creationId xmlns:a16="http://schemas.microsoft.com/office/drawing/2014/main" id="{A93AA90C-9D66-B443-8684-A3467AB67D23}"/>
              </a:ext>
            </a:extLst>
          </p:cNvPr>
          <p:cNvSpPr>
            <a:spLocks noGrp="1"/>
          </p:cNvSpPr>
          <p:nvPr>
            <p:ph type="body" idx="1"/>
          </p:nvPr>
        </p:nvSpPr>
        <p:spPr>
          <a:xfrm>
            <a:off x="309785" y="1258351"/>
            <a:ext cx="9090000" cy="5599649"/>
          </a:xfrm>
        </p:spPr>
        <p:txBody>
          <a:bodyPr/>
          <a:lstStyle/>
          <a:p>
            <a:pPr marL="228600" indent="0"/>
            <a:r>
              <a:rPr lang="en-US" sz="3200" dirty="0"/>
              <a:t>Letter of interest from each school in the feeder</a:t>
            </a:r>
          </a:p>
          <a:p>
            <a:pPr marL="800100" indent="-571500">
              <a:buFont typeface="Arial" panose="020B0604020202020204" pitchFamily="34" charset="0"/>
              <a:buChar char="•"/>
            </a:pPr>
            <a:r>
              <a:rPr lang="en-US" sz="3200" dirty="0"/>
              <a:t>Support &amp; commitment to improving literacy achievement for all learners</a:t>
            </a:r>
          </a:p>
          <a:p>
            <a:pPr marL="800100" indent="-571500">
              <a:buFont typeface="Arial" panose="020B0604020202020204" pitchFamily="34" charset="0"/>
              <a:buChar char="•"/>
            </a:pPr>
            <a:r>
              <a:rPr lang="en-US" sz="3200" dirty="0"/>
              <a:t>Need for school-community partnership relative to literacy and early literacy</a:t>
            </a:r>
          </a:p>
          <a:p>
            <a:pPr marL="800100" indent="-571500">
              <a:buFont typeface="Arial" panose="020B0604020202020204" pitchFamily="34" charset="0"/>
              <a:buChar char="•"/>
            </a:pPr>
            <a:r>
              <a:rPr lang="en-US" sz="3200" dirty="0"/>
              <a:t>Project alignment with other programs &amp; funding sources having a literacy component</a:t>
            </a:r>
          </a:p>
          <a:p>
            <a:pPr marL="800100" indent="-571500">
              <a:buFont typeface="Arial" panose="020B0604020202020204" pitchFamily="34" charset="0"/>
              <a:buChar char="•"/>
            </a:pPr>
            <a:r>
              <a:rPr lang="en-US" sz="3200" dirty="0"/>
              <a:t>Current strategies to improve literacy outcomes in the community</a:t>
            </a:r>
          </a:p>
          <a:p>
            <a:pPr marL="8001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9971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EAFBE663-76A6-5544-A1B3-C756498E9AFD}"/>
              </a:ext>
            </a:extLst>
          </p:cNvPr>
          <p:cNvSpPr>
            <a:spLocks noGrp="1"/>
          </p:cNvSpPr>
          <p:nvPr>
            <p:ph type="title"/>
          </p:nvPr>
        </p:nvSpPr>
        <p:spPr/>
        <p:txBody>
          <a:bodyPr/>
          <a:lstStyle/>
          <a:p>
            <a:r>
              <a:rPr lang="en-US" dirty="0"/>
              <a:t>Kentucky Comprehensive Literacy (KyCL) </a:t>
            </a:r>
          </a:p>
        </p:txBody>
      </p:sp>
      <p:sp>
        <p:nvSpPr>
          <p:cNvPr id="3" name="Text Placeholder 2">
            <a:extLst>
              <a:ext uri="{FF2B5EF4-FFF2-40B4-BE49-F238E27FC236}">
                <a16:creationId xmlns:a16="http://schemas.microsoft.com/office/drawing/2014/main" id="{AC42B260-CF6C-CF44-9E6B-387A86807E1B}"/>
              </a:ext>
            </a:extLst>
          </p:cNvPr>
          <p:cNvSpPr>
            <a:spLocks noGrp="1"/>
          </p:cNvSpPr>
          <p:nvPr>
            <p:ph type="body" idx="1"/>
          </p:nvPr>
        </p:nvSpPr>
        <p:spPr/>
        <p:txBody>
          <a:bodyPr/>
          <a:lstStyle/>
          <a:p>
            <a:r>
              <a:rPr lang="en-US" dirty="0"/>
              <a:t>Comprehensive Literacy State Development (CLSD)</a:t>
            </a:r>
          </a:p>
        </p:txBody>
      </p:sp>
      <p:sp>
        <p:nvSpPr>
          <p:cNvPr id="149" name="Google Shape;149;p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2FE7-9DD9-1F40-A6A8-67378187AE6C}"/>
              </a:ext>
            </a:extLst>
          </p:cNvPr>
          <p:cNvSpPr>
            <a:spLocks noGrp="1"/>
          </p:cNvSpPr>
          <p:nvPr>
            <p:ph type="title"/>
          </p:nvPr>
        </p:nvSpPr>
        <p:spPr/>
        <p:txBody>
          <a:bodyPr/>
          <a:lstStyle/>
          <a:p>
            <a:r>
              <a:rPr lang="en-US" dirty="0"/>
              <a:t>Partners</a:t>
            </a:r>
          </a:p>
        </p:txBody>
      </p:sp>
      <p:sp>
        <p:nvSpPr>
          <p:cNvPr id="3" name="Slide Number Placeholder 2">
            <a:extLst>
              <a:ext uri="{FF2B5EF4-FFF2-40B4-BE49-F238E27FC236}">
                <a16:creationId xmlns:a16="http://schemas.microsoft.com/office/drawing/2014/main" id="{E4D2801A-8149-174F-9686-4463508520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4" name="Text Placeholder 3">
            <a:extLst>
              <a:ext uri="{FF2B5EF4-FFF2-40B4-BE49-F238E27FC236}">
                <a16:creationId xmlns:a16="http://schemas.microsoft.com/office/drawing/2014/main" id="{2AF2E2A3-6925-624E-B55F-4337609D7F7F}"/>
              </a:ext>
            </a:extLst>
          </p:cNvPr>
          <p:cNvSpPr>
            <a:spLocks noGrp="1"/>
          </p:cNvSpPr>
          <p:nvPr>
            <p:ph type="body" idx="1"/>
          </p:nvPr>
        </p:nvSpPr>
        <p:spPr>
          <a:xfrm>
            <a:off x="234998" y="1285166"/>
            <a:ext cx="9313288" cy="5389584"/>
          </a:xfrm>
        </p:spPr>
        <p:txBody>
          <a:bodyPr/>
          <a:lstStyle/>
          <a:p>
            <a:pPr marL="800100" indent="-571500">
              <a:buFont typeface="Arial" panose="020B0604020202020204" pitchFamily="34" charset="0"/>
              <a:buChar char="•"/>
            </a:pPr>
            <a:r>
              <a:rPr lang="en-US" dirty="0"/>
              <a:t>Agencies (nonprofit &amp; for-profit) the provide literacy and pre-literacy services</a:t>
            </a:r>
          </a:p>
          <a:p>
            <a:pPr marL="1257300" lvl="1" indent="-571500">
              <a:buFont typeface="Arial" panose="020B0604020202020204" pitchFamily="34" charset="0"/>
              <a:buChar char="•"/>
            </a:pPr>
            <a:r>
              <a:rPr lang="en-US" dirty="0"/>
              <a:t>May include: independent, home-based, and faith-based childcare; preschool providers; Head Start centers; public school preschool; public libraries, afterschool programs, mentoring programs</a:t>
            </a:r>
          </a:p>
          <a:p>
            <a:pPr marL="1257300" lvl="1" indent="-571500">
              <a:buFont typeface="Arial" panose="020B0604020202020204" pitchFamily="34" charset="0"/>
              <a:buChar char="•"/>
            </a:pPr>
            <a:r>
              <a:rPr lang="en-US" dirty="0"/>
              <a:t>Minimums: 3 for small feeder, 5 medium, 7 large systems</a:t>
            </a:r>
          </a:p>
        </p:txBody>
      </p:sp>
    </p:spTree>
    <p:extLst>
      <p:ext uri="{BB962C8B-B14F-4D97-AF65-F5344CB8AC3E}">
        <p14:creationId xmlns:p14="http://schemas.microsoft.com/office/powerpoint/2010/main" val="2150349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B2BE-4965-8149-9495-8EFCD404A6D1}"/>
              </a:ext>
            </a:extLst>
          </p:cNvPr>
          <p:cNvSpPr>
            <a:spLocks noGrp="1"/>
          </p:cNvSpPr>
          <p:nvPr>
            <p:ph type="title"/>
          </p:nvPr>
        </p:nvSpPr>
        <p:spPr/>
        <p:txBody>
          <a:bodyPr/>
          <a:lstStyle/>
          <a:p>
            <a:r>
              <a:rPr lang="en-US" dirty="0"/>
              <a:t>Partner Commitments</a:t>
            </a:r>
          </a:p>
        </p:txBody>
      </p:sp>
      <p:sp>
        <p:nvSpPr>
          <p:cNvPr id="3" name="Slide Number Placeholder 2">
            <a:extLst>
              <a:ext uri="{FF2B5EF4-FFF2-40B4-BE49-F238E27FC236}">
                <a16:creationId xmlns:a16="http://schemas.microsoft.com/office/drawing/2014/main" id="{A97734D3-C84D-FB49-B4A8-00BA42FE86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4" name="Text Placeholder 3">
            <a:extLst>
              <a:ext uri="{FF2B5EF4-FFF2-40B4-BE49-F238E27FC236}">
                <a16:creationId xmlns:a16="http://schemas.microsoft.com/office/drawing/2014/main" id="{4E02F151-37D9-C94A-9682-38EEFDEC63B4}"/>
              </a:ext>
            </a:extLst>
          </p:cNvPr>
          <p:cNvSpPr>
            <a:spLocks noGrp="1"/>
          </p:cNvSpPr>
          <p:nvPr>
            <p:ph type="body" idx="1"/>
          </p:nvPr>
        </p:nvSpPr>
        <p:spPr>
          <a:xfrm>
            <a:off x="581634" y="1578116"/>
            <a:ext cx="9090000" cy="5096571"/>
          </a:xfrm>
        </p:spPr>
        <p:txBody>
          <a:bodyPr/>
          <a:lstStyle/>
          <a:p>
            <a:r>
              <a:rPr lang="en-US" dirty="0"/>
              <a:t>Letters Required</a:t>
            </a:r>
          </a:p>
          <a:p>
            <a:pPr marL="800100" indent="-571500">
              <a:buFont typeface="Arial" panose="020B0604020202020204" pitchFamily="34" charset="0"/>
              <a:buChar char="•"/>
            </a:pPr>
            <a:r>
              <a:rPr lang="en-US" dirty="0"/>
              <a:t>Relationship between the district and the partner </a:t>
            </a:r>
          </a:p>
          <a:p>
            <a:pPr marL="800100" indent="-571500">
              <a:buFont typeface="Arial" panose="020B0604020202020204" pitchFamily="34" charset="0"/>
              <a:buChar char="•"/>
            </a:pPr>
            <a:r>
              <a:rPr lang="en-US" dirty="0"/>
              <a:t>Reason for participating in the project</a:t>
            </a:r>
          </a:p>
          <a:p>
            <a:pPr marL="800100" indent="-571500">
              <a:buFont typeface="Arial" panose="020B0604020202020204" pitchFamily="34" charset="0"/>
              <a:buChar char="•"/>
            </a:pPr>
            <a:r>
              <a:rPr lang="en-US" dirty="0"/>
              <a:t>Description of the partner’s staff involvement with the district and/or school literacy leadership teams</a:t>
            </a:r>
          </a:p>
        </p:txBody>
      </p:sp>
    </p:spTree>
    <p:extLst>
      <p:ext uri="{BB962C8B-B14F-4D97-AF65-F5344CB8AC3E}">
        <p14:creationId xmlns:p14="http://schemas.microsoft.com/office/powerpoint/2010/main" val="277174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B2BE-4965-8149-9495-8EFCD404A6D1}"/>
              </a:ext>
            </a:extLst>
          </p:cNvPr>
          <p:cNvSpPr>
            <a:spLocks noGrp="1"/>
          </p:cNvSpPr>
          <p:nvPr>
            <p:ph type="title"/>
          </p:nvPr>
        </p:nvSpPr>
        <p:spPr/>
        <p:txBody>
          <a:bodyPr/>
          <a:lstStyle/>
          <a:p>
            <a:r>
              <a:rPr lang="en-US" dirty="0"/>
              <a:t>Partner Commitments</a:t>
            </a:r>
          </a:p>
        </p:txBody>
      </p:sp>
      <p:sp>
        <p:nvSpPr>
          <p:cNvPr id="3" name="Slide Number Placeholder 2">
            <a:extLst>
              <a:ext uri="{FF2B5EF4-FFF2-40B4-BE49-F238E27FC236}">
                <a16:creationId xmlns:a16="http://schemas.microsoft.com/office/drawing/2014/main" id="{A97734D3-C84D-FB49-B4A8-00BA42FE86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4" name="Text Placeholder 3">
            <a:extLst>
              <a:ext uri="{FF2B5EF4-FFF2-40B4-BE49-F238E27FC236}">
                <a16:creationId xmlns:a16="http://schemas.microsoft.com/office/drawing/2014/main" id="{4E02F151-37D9-C94A-9682-38EEFDEC63B4}"/>
              </a:ext>
            </a:extLst>
          </p:cNvPr>
          <p:cNvSpPr>
            <a:spLocks noGrp="1"/>
          </p:cNvSpPr>
          <p:nvPr>
            <p:ph type="body" idx="1"/>
          </p:nvPr>
        </p:nvSpPr>
        <p:spPr>
          <a:xfrm>
            <a:off x="581634" y="1112108"/>
            <a:ext cx="9090000" cy="5562579"/>
          </a:xfrm>
        </p:spPr>
        <p:txBody>
          <a:bodyPr/>
          <a:lstStyle/>
          <a:p>
            <a:r>
              <a:rPr lang="en-US" sz="3400" dirty="0"/>
              <a:t>Letters Required</a:t>
            </a:r>
          </a:p>
          <a:p>
            <a:pPr marL="800100" indent="-571500">
              <a:buFont typeface="Arial" panose="020B0604020202020204" pitchFamily="34" charset="0"/>
              <a:buChar char="•"/>
            </a:pPr>
            <a:r>
              <a:rPr lang="en-US" sz="3400" dirty="0"/>
              <a:t>Description of how parents (especially parents of children who are high poverty) will be involved</a:t>
            </a:r>
          </a:p>
          <a:p>
            <a:pPr marL="800100" indent="-571500">
              <a:buFont typeface="Arial" panose="020B0604020202020204" pitchFamily="34" charset="0"/>
              <a:buChar char="•"/>
            </a:pPr>
            <a:r>
              <a:rPr lang="en-US" sz="3400" dirty="0"/>
              <a:t>Types of support needed by the partner for professional learning &amp; leadership capacity building</a:t>
            </a:r>
          </a:p>
          <a:p>
            <a:pPr marL="800100" indent="-571500">
              <a:buFont typeface="Arial" panose="020B0604020202020204" pitchFamily="34" charset="0"/>
              <a:buChar char="•"/>
            </a:pPr>
            <a:r>
              <a:rPr lang="en-US" sz="3400" dirty="0"/>
              <a:t>Partner’s commitment to the project, including their prior history  of literacy work</a:t>
            </a:r>
          </a:p>
        </p:txBody>
      </p:sp>
    </p:spTree>
    <p:extLst>
      <p:ext uri="{BB962C8B-B14F-4D97-AF65-F5344CB8AC3E}">
        <p14:creationId xmlns:p14="http://schemas.microsoft.com/office/powerpoint/2010/main" val="15621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3311-123D-A64F-ACF6-014B6B397998}"/>
              </a:ext>
            </a:extLst>
          </p:cNvPr>
          <p:cNvSpPr>
            <a:spLocks noGrp="1"/>
          </p:cNvSpPr>
          <p:nvPr>
            <p:ph type="title"/>
          </p:nvPr>
        </p:nvSpPr>
        <p:spPr/>
        <p:txBody>
          <a:bodyPr/>
          <a:lstStyle/>
          <a:p>
            <a:r>
              <a:rPr lang="en-US" dirty="0"/>
              <a:t>Requirements for Funded Districts</a:t>
            </a:r>
          </a:p>
        </p:txBody>
      </p:sp>
      <p:sp>
        <p:nvSpPr>
          <p:cNvPr id="3" name="Slide Number Placeholder 2">
            <a:extLst>
              <a:ext uri="{FF2B5EF4-FFF2-40B4-BE49-F238E27FC236}">
                <a16:creationId xmlns:a16="http://schemas.microsoft.com/office/drawing/2014/main" id="{8B8C6354-3491-AD4C-BFC4-E6261078FB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5" name="Picture 4">
            <a:extLst>
              <a:ext uri="{FF2B5EF4-FFF2-40B4-BE49-F238E27FC236}">
                <a16:creationId xmlns:a16="http://schemas.microsoft.com/office/drawing/2014/main" id="{E5854F86-691A-2B4D-A69A-718C7E739AB8}"/>
              </a:ext>
            </a:extLst>
          </p:cNvPr>
          <p:cNvPicPr>
            <a:picLocks noChangeAspect="1"/>
          </p:cNvPicPr>
          <p:nvPr/>
        </p:nvPicPr>
        <p:blipFill>
          <a:blip r:embed="rId2"/>
          <a:stretch>
            <a:fillRect/>
          </a:stretch>
        </p:blipFill>
        <p:spPr>
          <a:xfrm>
            <a:off x="0" y="2409285"/>
            <a:ext cx="12210481" cy="3590496"/>
          </a:xfrm>
          <a:prstGeom prst="rect">
            <a:avLst/>
          </a:prstGeom>
        </p:spPr>
      </p:pic>
    </p:spTree>
    <p:extLst>
      <p:ext uri="{BB962C8B-B14F-4D97-AF65-F5344CB8AC3E}">
        <p14:creationId xmlns:p14="http://schemas.microsoft.com/office/powerpoint/2010/main" val="1037300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3311-123D-A64F-ACF6-014B6B397998}"/>
              </a:ext>
            </a:extLst>
          </p:cNvPr>
          <p:cNvSpPr>
            <a:spLocks noGrp="1"/>
          </p:cNvSpPr>
          <p:nvPr>
            <p:ph type="title"/>
          </p:nvPr>
        </p:nvSpPr>
        <p:spPr/>
        <p:txBody>
          <a:bodyPr/>
          <a:lstStyle/>
          <a:p>
            <a:r>
              <a:rPr lang="en-US" dirty="0"/>
              <a:t>Requirements for Funded Districts</a:t>
            </a:r>
          </a:p>
        </p:txBody>
      </p:sp>
      <p:sp>
        <p:nvSpPr>
          <p:cNvPr id="3" name="Slide Number Placeholder 2">
            <a:extLst>
              <a:ext uri="{FF2B5EF4-FFF2-40B4-BE49-F238E27FC236}">
                <a16:creationId xmlns:a16="http://schemas.microsoft.com/office/drawing/2014/main" id="{8B8C6354-3491-AD4C-BFC4-E6261078FB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4" name="Picture 3">
            <a:extLst>
              <a:ext uri="{FF2B5EF4-FFF2-40B4-BE49-F238E27FC236}">
                <a16:creationId xmlns:a16="http://schemas.microsoft.com/office/drawing/2014/main" id="{3E448369-1627-3844-9542-D66F74397B4F}"/>
              </a:ext>
            </a:extLst>
          </p:cNvPr>
          <p:cNvPicPr>
            <a:picLocks noChangeAspect="1"/>
          </p:cNvPicPr>
          <p:nvPr/>
        </p:nvPicPr>
        <p:blipFill>
          <a:blip r:embed="rId2"/>
          <a:stretch>
            <a:fillRect/>
          </a:stretch>
        </p:blipFill>
        <p:spPr>
          <a:xfrm>
            <a:off x="0" y="2459408"/>
            <a:ext cx="12205104" cy="3684029"/>
          </a:xfrm>
          <a:prstGeom prst="rect">
            <a:avLst/>
          </a:prstGeom>
        </p:spPr>
      </p:pic>
    </p:spTree>
    <p:extLst>
      <p:ext uri="{BB962C8B-B14F-4D97-AF65-F5344CB8AC3E}">
        <p14:creationId xmlns:p14="http://schemas.microsoft.com/office/powerpoint/2010/main" val="2661714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963D-CB29-7C42-B30E-3E4D5F60570D}"/>
              </a:ext>
            </a:extLst>
          </p:cNvPr>
          <p:cNvSpPr>
            <a:spLocks noGrp="1"/>
          </p:cNvSpPr>
          <p:nvPr>
            <p:ph type="title"/>
          </p:nvPr>
        </p:nvSpPr>
        <p:spPr/>
        <p:txBody>
          <a:bodyPr/>
          <a:lstStyle/>
          <a:p>
            <a:r>
              <a:rPr lang="en-US" dirty="0"/>
              <a:t>Allowable &amp; Required Activities</a:t>
            </a:r>
          </a:p>
        </p:txBody>
      </p:sp>
      <p:sp>
        <p:nvSpPr>
          <p:cNvPr id="3" name="Slide Number Placeholder 2">
            <a:extLst>
              <a:ext uri="{FF2B5EF4-FFF2-40B4-BE49-F238E27FC236}">
                <a16:creationId xmlns:a16="http://schemas.microsoft.com/office/drawing/2014/main" id="{8DC675C0-D80D-5E44-9BC4-1DE689E0B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5" name="Picture 4">
            <a:extLst>
              <a:ext uri="{FF2B5EF4-FFF2-40B4-BE49-F238E27FC236}">
                <a16:creationId xmlns:a16="http://schemas.microsoft.com/office/drawing/2014/main" id="{ED0D69FB-E808-B449-801B-5F0E5937A975}"/>
              </a:ext>
            </a:extLst>
          </p:cNvPr>
          <p:cNvPicPr>
            <a:picLocks noChangeAspect="1"/>
          </p:cNvPicPr>
          <p:nvPr/>
        </p:nvPicPr>
        <p:blipFill>
          <a:blip r:embed="rId2"/>
          <a:stretch>
            <a:fillRect/>
          </a:stretch>
        </p:blipFill>
        <p:spPr>
          <a:xfrm>
            <a:off x="-24714" y="2369064"/>
            <a:ext cx="12216714" cy="3940585"/>
          </a:xfrm>
          <a:prstGeom prst="rect">
            <a:avLst/>
          </a:prstGeom>
        </p:spPr>
      </p:pic>
    </p:spTree>
    <p:extLst>
      <p:ext uri="{BB962C8B-B14F-4D97-AF65-F5344CB8AC3E}">
        <p14:creationId xmlns:p14="http://schemas.microsoft.com/office/powerpoint/2010/main" val="318700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963D-CB29-7C42-B30E-3E4D5F60570D}"/>
              </a:ext>
            </a:extLst>
          </p:cNvPr>
          <p:cNvSpPr>
            <a:spLocks noGrp="1"/>
          </p:cNvSpPr>
          <p:nvPr>
            <p:ph type="title"/>
          </p:nvPr>
        </p:nvSpPr>
        <p:spPr/>
        <p:txBody>
          <a:bodyPr/>
          <a:lstStyle/>
          <a:p>
            <a:r>
              <a:rPr lang="en-US" dirty="0"/>
              <a:t>Allowable &amp; Required Activities</a:t>
            </a:r>
          </a:p>
        </p:txBody>
      </p:sp>
      <p:sp>
        <p:nvSpPr>
          <p:cNvPr id="3" name="Slide Number Placeholder 2">
            <a:extLst>
              <a:ext uri="{FF2B5EF4-FFF2-40B4-BE49-F238E27FC236}">
                <a16:creationId xmlns:a16="http://schemas.microsoft.com/office/drawing/2014/main" id="{8DC675C0-D80D-5E44-9BC4-1DE689E0B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4" name="Picture 3">
            <a:extLst>
              <a:ext uri="{FF2B5EF4-FFF2-40B4-BE49-F238E27FC236}">
                <a16:creationId xmlns:a16="http://schemas.microsoft.com/office/drawing/2014/main" id="{533A4673-7241-4F47-B22B-C6255326672B}"/>
              </a:ext>
            </a:extLst>
          </p:cNvPr>
          <p:cNvPicPr>
            <a:picLocks noChangeAspect="1"/>
          </p:cNvPicPr>
          <p:nvPr/>
        </p:nvPicPr>
        <p:blipFill>
          <a:blip r:embed="rId2"/>
          <a:stretch>
            <a:fillRect/>
          </a:stretch>
        </p:blipFill>
        <p:spPr>
          <a:xfrm>
            <a:off x="0" y="2714881"/>
            <a:ext cx="12175944" cy="3339929"/>
          </a:xfrm>
          <a:prstGeom prst="rect">
            <a:avLst/>
          </a:prstGeom>
        </p:spPr>
      </p:pic>
    </p:spTree>
    <p:extLst>
      <p:ext uri="{BB962C8B-B14F-4D97-AF65-F5344CB8AC3E}">
        <p14:creationId xmlns:p14="http://schemas.microsoft.com/office/powerpoint/2010/main" val="2305006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963D-CB29-7C42-B30E-3E4D5F60570D}"/>
              </a:ext>
            </a:extLst>
          </p:cNvPr>
          <p:cNvSpPr>
            <a:spLocks noGrp="1"/>
          </p:cNvSpPr>
          <p:nvPr>
            <p:ph type="title"/>
          </p:nvPr>
        </p:nvSpPr>
        <p:spPr/>
        <p:txBody>
          <a:bodyPr/>
          <a:lstStyle/>
          <a:p>
            <a:r>
              <a:rPr lang="en-US" dirty="0"/>
              <a:t>Other Allowable Activities</a:t>
            </a:r>
          </a:p>
        </p:txBody>
      </p:sp>
      <p:sp>
        <p:nvSpPr>
          <p:cNvPr id="3" name="Slide Number Placeholder 2">
            <a:extLst>
              <a:ext uri="{FF2B5EF4-FFF2-40B4-BE49-F238E27FC236}">
                <a16:creationId xmlns:a16="http://schemas.microsoft.com/office/drawing/2014/main" id="{8DC675C0-D80D-5E44-9BC4-1DE689E0B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pic>
        <p:nvPicPr>
          <p:cNvPr id="5" name="Picture 4">
            <a:extLst>
              <a:ext uri="{FF2B5EF4-FFF2-40B4-BE49-F238E27FC236}">
                <a16:creationId xmlns:a16="http://schemas.microsoft.com/office/drawing/2014/main" id="{B9F012C0-A865-9B44-B7BA-52904AF5CA0D}"/>
              </a:ext>
            </a:extLst>
          </p:cNvPr>
          <p:cNvPicPr>
            <a:picLocks noChangeAspect="1"/>
          </p:cNvPicPr>
          <p:nvPr/>
        </p:nvPicPr>
        <p:blipFill>
          <a:blip r:embed="rId2"/>
          <a:stretch>
            <a:fillRect/>
          </a:stretch>
        </p:blipFill>
        <p:spPr>
          <a:xfrm>
            <a:off x="0" y="2360140"/>
            <a:ext cx="12204060" cy="3669956"/>
          </a:xfrm>
          <a:prstGeom prst="rect">
            <a:avLst/>
          </a:prstGeom>
        </p:spPr>
      </p:pic>
    </p:spTree>
    <p:extLst>
      <p:ext uri="{BB962C8B-B14F-4D97-AF65-F5344CB8AC3E}">
        <p14:creationId xmlns:p14="http://schemas.microsoft.com/office/powerpoint/2010/main" val="373022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7539-BB73-E241-98A8-149D7C42219A}"/>
              </a:ext>
            </a:extLst>
          </p:cNvPr>
          <p:cNvSpPr>
            <a:spLocks noGrp="1"/>
          </p:cNvSpPr>
          <p:nvPr>
            <p:ph type="title"/>
          </p:nvPr>
        </p:nvSpPr>
        <p:spPr/>
        <p:txBody>
          <a:bodyPr/>
          <a:lstStyle/>
          <a:p>
            <a:r>
              <a:rPr lang="en-US" dirty="0"/>
              <a:t>Competitive Preference Priority </a:t>
            </a:r>
            <a:br>
              <a:rPr lang="en-US" dirty="0"/>
            </a:br>
            <a:r>
              <a:rPr lang="en-US" sz="3600" dirty="0"/>
              <a:t>(up to 5 points each)</a:t>
            </a:r>
            <a:endParaRPr lang="en-US" dirty="0"/>
          </a:p>
        </p:txBody>
      </p:sp>
      <p:sp>
        <p:nvSpPr>
          <p:cNvPr id="3" name="Slide Number Placeholder 2">
            <a:extLst>
              <a:ext uri="{FF2B5EF4-FFF2-40B4-BE49-F238E27FC236}">
                <a16:creationId xmlns:a16="http://schemas.microsoft.com/office/drawing/2014/main" id="{721060FF-C937-B94A-AA7E-91061B7C1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4" name="Text Placeholder 3">
            <a:extLst>
              <a:ext uri="{FF2B5EF4-FFF2-40B4-BE49-F238E27FC236}">
                <a16:creationId xmlns:a16="http://schemas.microsoft.com/office/drawing/2014/main" id="{216582D2-B5B2-FC47-993A-648E78321CBD}"/>
              </a:ext>
            </a:extLst>
          </p:cNvPr>
          <p:cNvSpPr>
            <a:spLocks noGrp="1"/>
          </p:cNvSpPr>
          <p:nvPr>
            <p:ph type="body" idx="1"/>
          </p:nvPr>
        </p:nvSpPr>
        <p:spPr/>
        <p:txBody>
          <a:bodyPr/>
          <a:lstStyle/>
          <a:p>
            <a:r>
              <a:rPr lang="en-US" dirty="0"/>
              <a:t>#1 Serving Disadvantaged Children </a:t>
            </a:r>
          </a:p>
          <a:p>
            <a:r>
              <a:rPr lang="en-US" dirty="0"/>
              <a:t>#2 Alignment of Birth to 5</a:t>
            </a:r>
            <a:r>
              <a:rPr lang="en-US" baseline="30000" dirty="0"/>
              <a:t>th</a:t>
            </a:r>
            <a:r>
              <a:rPr lang="en-US" dirty="0"/>
              <a:t> Grade</a:t>
            </a:r>
          </a:p>
          <a:p>
            <a:r>
              <a:rPr lang="en-US" dirty="0"/>
              <a:t>#3 Homelessness, Foster, Grandparenting</a:t>
            </a:r>
          </a:p>
        </p:txBody>
      </p:sp>
    </p:spTree>
    <p:extLst>
      <p:ext uri="{BB962C8B-B14F-4D97-AF65-F5344CB8AC3E}">
        <p14:creationId xmlns:p14="http://schemas.microsoft.com/office/powerpoint/2010/main" val="3888212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7764-28FB-1F4A-B893-07A0FBE68A6A}"/>
              </a:ext>
            </a:extLst>
          </p:cNvPr>
          <p:cNvSpPr>
            <a:spLocks noGrp="1"/>
          </p:cNvSpPr>
          <p:nvPr>
            <p:ph type="title"/>
          </p:nvPr>
        </p:nvSpPr>
        <p:spPr/>
        <p:txBody>
          <a:bodyPr/>
          <a:lstStyle/>
          <a:p>
            <a:r>
              <a:rPr lang="en-US" dirty="0"/>
              <a:t>Competitive Preference Priority #1</a:t>
            </a:r>
          </a:p>
        </p:txBody>
      </p:sp>
      <p:sp>
        <p:nvSpPr>
          <p:cNvPr id="3" name="Slide Number Placeholder 2">
            <a:extLst>
              <a:ext uri="{FF2B5EF4-FFF2-40B4-BE49-F238E27FC236}">
                <a16:creationId xmlns:a16="http://schemas.microsoft.com/office/drawing/2014/main" id="{771640E0-AAF7-7F4A-A4FC-71A5892CE3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4" name="Text Placeholder 3">
            <a:extLst>
              <a:ext uri="{FF2B5EF4-FFF2-40B4-BE49-F238E27FC236}">
                <a16:creationId xmlns:a16="http://schemas.microsoft.com/office/drawing/2014/main" id="{AE47C58B-27BB-694D-8C8C-FA2B5F9ED6EB}"/>
              </a:ext>
            </a:extLst>
          </p:cNvPr>
          <p:cNvSpPr>
            <a:spLocks noGrp="1"/>
          </p:cNvSpPr>
          <p:nvPr>
            <p:ph type="body" idx="1"/>
          </p:nvPr>
        </p:nvSpPr>
        <p:spPr>
          <a:xfrm>
            <a:off x="198575" y="1404437"/>
            <a:ext cx="9090000" cy="5096571"/>
          </a:xfrm>
        </p:spPr>
        <p:txBody>
          <a:bodyPr/>
          <a:lstStyle/>
          <a:p>
            <a:r>
              <a:rPr lang="en-US" b="1" dirty="0"/>
              <a:t>Serving Disadvantaged Children</a:t>
            </a:r>
          </a:p>
          <a:p>
            <a:r>
              <a:rPr lang="en-US" sz="2800" dirty="0"/>
              <a:t>To meet Competitive Preference Priority #1 (Serving Disadvantaged Children), an applicant clearly identifies the numbers or percentages of disadvantaged children, including children living in poverty, English learners and children with disabilities (including Dyslexia), etc., as defined in this RFA. This competitive preference should be noted specifically in the pages of the narrative. The KDE will determine the application of points based on proposals submitted. </a:t>
            </a:r>
          </a:p>
          <a:p>
            <a:endParaRPr lang="en-US" dirty="0"/>
          </a:p>
        </p:txBody>
      </p:sp>
    </p:spTree>
    <p:extLst>
      <p:ext uri="{BB962C8B-B14F-4D97-AF65-F5344CB8AC3E}">
        <p14:creationId xmlns:p14="http://schemas.microsoft.com/office/powerpoint/2010/main" val="296660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Grant’s Purpose</a:t>
            </a:r>
            <a:endParaRPr dirty="0"/>
          </a:p>
        </p:txBody>
      </p:sp>
      <p:sp>
        <p:nvSpPr>
          <p:cNvPr id="158" name="Google Shape;158;p26"/>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59" name="Google Shape;159;p26"/>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SzPts val="3600"/>
            </a:pPr>
            <a:r>
              <a:rPr lang="en-US" dirty="0"/>
              <a:t>Support schools in improving the reading &amp; writing achievement for all learners from birth to grade 12</a:t>
            </a:r>
          </a:p>
          <a:p>
            <a:pPr marL="0" lvl="0" indent="0" algn="l" rtl="0">
              <a:spcBef>
                <a:spcPts val="1000"/>
              </a:spcBef>
              <a:spcAft>
                <a:spcPts val="0"/>
              </a:spcAft>
              <a:buSzPts val="3600"/>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7764-28FB-1F4A-B893-07A0FBE68A6A}"/>
              </a:ext>
            </a:extLst>
          </p:cNvPr>
          <p:cNvSpPr>
            <a:spLocks noGrp="1"/>
          </p:cNvSpPr>
          <p:nvPr>
            <p:ph type="title"/>
          </p:nvPr>
        </p:nvSpPr>
        <p:spPr/>
        <p:txBody>
          <a:bodyPr/>
          <a:lstStyle/>
          <a:p>
            <a:r>
              <a:rPr lang="en-US" dirty="0"/>
              <a:t>Competitive Preference Priority #2</a:t>
            </a:r>
          </a:p>
        </p:txBody>
      </p:sp>
      <p:sp>
        <p:nvSpPr>
          <p:cNvPr id="3" name="Slide Number Placeholder 2">
            <a:extLst>
              <a:ext uri="{FF2B5EF4-FFF2-40B4-BE49-F238E27FC236}">
                <a16:creationId xmlns:a16="http://schemas.microsoft.com/office/drawing/2014/main" id="{771640E0-AAF7-7F4A-A4FC-71A5892CE3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4" name="Text Placeholder 3">
            <a:extLst>
              <a:ext uri="{FF2B5EF4-FFF2-40B4-BE49-F238E27FC236}">
                <a16:creationId xmlns:a16="http://schemas.microsoft.com/office/drawing/2014/main" id="{AE47C58B-27BB-694D-8C8C-FA2B5F9ED6EB}"/>
              </a:ext>
            </a:extLst>
          </p:cNvPr>
          <p:cNvSpPr>
            <a:spLocks noGrp="1"/>
          </p:cNvSpPr>
          <p:nvPr>
            <p:ph type="body" idx="1"/>
          </p:nvPr>
        </p:nvSpPr>
        <p:spPr>
          <a:xfrm>
            <a:off x="112078" y="1213079"/>
            <a:ext cx="9328484" cy="5096571"/>
          </a:xfrm>
        </p:spPr>
        <p:txBody>
          <a:bodyPr/>
          <a:lstStyle/>
          <a:p>
            <a:r>
              <a:rPr lang="en-US" b="1" dirty="0"/>
              <a:t>Alignment of Birth to 5</a:t>
            </a:r>
            <a:r>
              <a:rPr lang="en-US" b="1" baseline="30000" dirty="0"/>
              <a:t>th</a:t>
            </a:r>
            <a:r>
              <a:rPr lang="en-US" b="1" dirty="0"/>
              <a:t> Grade</a:t>
            </a:r>
            <a:endParaRPr lang="en-US" dirty="0"/>
          </a:p>
          <a:p>
            <a:r>
              <a:rPr lang="en-US" sz="2400" dirty="0"/>
              <a:t>To ensure alignment of birth to age 5 and Kindergarten to grade 5, the KDE will award up to an additional 5 points for applicants who have demonstrated in their proposals a significant focus on alignment to early learning. This may be demonstrated through the numbers and types of partnership with early learning providers, including but not limited to the proportional number of early learning partners to be included in this project, demonstrated through high quality Letters of Interest. This competitive preference should be noted specifically in the pages of the narrative. The KDE will award these competitive points based on the number and quality of early learning partners. </a:t>
            </a:r>
            <a:endParaRPr lang="en-US" sz="1800" dirty="0"/>
          </a:p>
        </p:txBody>
      </p:sp>
    </p:spTree>
    <p:extLst>
      <p:ext uri="{BB962C8B-B14F-4D97-AF65-F5344CB8AC3E}">
        <p14:creationId xmlns:p14="http://schemas.microsoft.com/office/powerpoint/2010/main" val="2801805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7764-28FB-1F4A-B893-07A0FBE68A6A}"/>
              </a:ext>
            </a:extLst>
          </p:cNvPr>
          <p:cNvSpPr>
            <a:spLocks noGrp="1"/>
          </p:cNvSpPr>
          <p:nvPr>
            <p:ph type="title"/>
          </p:nvPr>
        </p:nvSpPr>
        <p:spPr/>
        <p:txBody>
          <a:bodyPr/>
          <a:lstStyle/>
          <a:p>
            <a:r>
              <a:rPr lang="en-US" dirty="0"/>
              <a:t>Competitive Preference Priority #3</a:t>
            </a:r>
          </a:p>
        </p:txBody>
      </p:sp>
      <p:sp>
        <p:nvSpPr>
          <p:cNvPr id="3" name="Slide Number Placeholder 2">
            <a:extLst>
              <a:ext uri="{FF2B5EF4-FFF2-40B4-BE49-F238E27FC236}">
                <a16:creationId xmlns:a16="http://schemas.microsoft.com/office/drawing/2014/main" id="{771640E0-AAF7-7F4A-A4FC-71A5892CE3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4" name="Text Placeholder 3">
            <a:extLst>
              <a:ext uri="{FF2B5EF4-FFF2-40B4-BE49-F238E27FC236}">
                <a16:creationId xmlns:a16="http://schemas.microsoft.com/office/drawing/2014/main" id="{AE47C58B-27BB-694D-8C8C-FA2B5F9ED6EB}"/>
              </a:ext>
            </a:extLst>
          </p:cNvPr>
          <p:cNvSpPr>
            <a:spLocks noGrp="1"/>
          </p:cNvSpPr>
          <p:nvPr>
            <p:ph type="body" idx="1"/>
          </p:nvPr>
        </p:nvSpPr>
        <p:spPr>
          <a:xfrm>
            <a:off x="112078" y="1213079"/>
            <a:ext cx="9328484" cy="5096571"/>
          </a:xfrm>
        </p:spPr>
        <p:txBody>
          <a:bodyPr/>
          <a:lstStyle/>
          <a:p>
            <a:r>
              <a:rPr lang="en-US" b="1" dirty="0"/>
              <a:t>Homelessness, Foster, Grandparenting</a:t>
            </a:r>
            <a:endParaRPr lang="en-US" dirty="0"/>
          </a:p>
          <a:p>
            <a:r>
              <a:rPr lang="en-US" sz="2800" dirty="0"/>
              <a:t>To meet Competitive Preference Priority #3, an applicant clearly identifies the numbers or percentages of school-aged children with high-mobility, including homelessness, foster and grand-parented students. For homelessness, districts must meet or exceed a level of 125% of the state’s rate. This competitive preference should be noted specifically in the pages of the narrative. The KDE will determine the application of points based on proposals submitted. </a:t>
            </a:r>
            <a:endParaRPr lang="en-US" sz="1400" dirty="0"/>
          </a:p>
        </p:txBody>
      </p:sp>
    </p:spTree>
    <p:extLst>
      <p:ext uri="{BB962C8B-B14F-4D97-AF65-F5344CB8AC3E}">
        <p14:creationId xmlns:p14="http://schemas.microsoft.com/office/powerpoint/2010/main" val="18790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7764-28FB-1F4A-B893-07A0FBE68A6A}"/>
              </a:ext>
            </a:extLst>
          </p:cNvPr>
          <p:cNvSpPr>
            <a:spLocks noGrp="1"/>
          </p:cNvSpPr>
          <p:nvPr>
            <p:ph type="title"/>
          </p:nvPr>
        </p:nvSpPr>
        <p:spPr/>
        <p:txBody>
          <a:bodyPr/>
          <a:lstStyle/>
          <a:p>
            <a:r>
              <a:rPr lang="en-US" dirty="0"/>
              <a:t>OPTIONAL Preference Priority #4</a:t>
            </a:r>
          </a:p>
        </p:txBody>
      </p:sp>
      <p:sp>
        <p:nvSpPr>
          <p:cNvPr id="3" name="Slide Number Placeholder 2">
            <a:extLst>
              <a:ext uri="{FF2B5EF4-FFF2-40B4-BE49-F238E27FC236}">
                <a16:creationId xmlns:a16="http://schemas.microsoft.com/office/drawing/2014/main" id="{771640E0-AAF7-7F4A-A4FC-71A5892CE3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4" name="Text Placeholder 3">
            <a:extLst>
              <a:ext uri="{FF2B5EF4-FFF2-40B4-BE49-F238E27FC236}">
                <a16:creationId xmlns:a16="http://schemas.microsoft.com/office/drawing/2014/main" id="{AE47C58B-27BB-694D-8C8C-FA2B5F9ED6EB}"/>
              </a:ext>
            </a:extLst>
          </p:cNvPr>
          <p:cNvSpPr>
            <a:spLocks noGrp="1"/>
          </p:cNvSpPr>
          <p:nvPr>
            <p:ph type="body" idx="1"/>
          </p:nvPr>
        </p:nvSpPr>
        <p:spPr>
          <a:xfrm>
            <a:off x="112077" y="1213079"/>
            <a:ext cx="9575619" cy="5096571"/>
          </a:xfrm>
        </p:spPr>
        <p:txBody>
          <a:bodyPr/>
          <a:lstStyle/>
          <a:p>
            <a:r>
              <a:rPr lang="en-US" b="1" dirty="0"/>
              <a:t>Impact Study Participation</a:t>
            </a:r>
            <a:endParaRPr lang="en-US" dirty="0"/>
          </a:p>
          <a:p>
            <a:pPr lvl="0"/>
            <a:r>
              <a:rPr lang="en-US" sz="2700" dirty="0"/>
              <a:t>Districts that indicate willingness to include four or more elementary schools in their CLSD subgrant and participate in the impact study, if awarded a CLSD subgrant, will receive the full additional three points on their application. Districts that include three elementary schools will receive two points and districts that include two elementary schools will receive one point. Districts that include only one or no elementary schools will not be eligible for additional points. However, this competitive preference area will not negatively impact any application that either does not qualify or does not choose to participate.</a:t>
            </a:r>
          </a:p>
        </p:txBody>
      </p:sp>
    </p:spTree>
    <p:extLst>
      <p:ext uri="{BB962C8B-B14F-4D97-AF65-F5344CB8AC3E}">
        <p14:creationId xmlns:p14="http://schemas.microsoft.com/office/powerpoint/2010/main" val="1163927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8AF9-4248-1144-91CC-ED6365CC5895}"/>
              </a:ext>
            </a:extLst>
          </p:cNvPr>
          <p:cNvSpPr>
            <a:spLocks noGrp="1"/>
          </p:cNvSpPr>
          <p:nvPr>
            <p:ph type="title"/>
          </p:nvPr>
        </p:nvSpPr>
        <p:spPr/>
        <p:txBody>
          <a:bodyPr/>
          <a:lstStyle/>
          <a:p>
            <a:r>
              <a:rPr lang="en-US" b="1" dirty="0"/>
              <a:t>How Will the CLSD Impact Study Work? </a:t>
            </a:r>
            <a:endParaRPr lang="en-US" dirty="0"/>
          </a:p>
        </p:txBody>
      </p:sp>
      <p:sp>
        <p:nvSpPr>
          <p:cNvPr id="3" name="Slide Number Placeholder 2">
            <a:extLst>
              <a:ext uri="{FF2B5EF4-FFF2-40B4-BE49-F238E27FC236}">
                <a16:creationId xmlns:a16="http://schemas.microsoft.com/office/drawing/2014/main" id="{DED2460D-1F2F-C940-8F32-4096EFFA3C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
        <p:nvSpPr>
          <p:cNvPr id="4" name="Text Placeholder 3">
            <a:extLst>
              <a:ext uri="{FF2B5EF4-FFF2-40B4-BE49-F238E27FC236}">
                <a16:creationId xmlns:a16="http://schemas.microsoft.com/office/drawing/2014/main" id="{F90B5E56-7939-C349-BCE2-4FBE428FD94C}"/>
              </a:ext>
            </a:extLst>
          </p:cNvPr>
          <p:cNvSpPr>
            <a:spLocks noGrp="1"/>
          </p:cNvSpPr>
          <p:nvPr>
            <p:ph type="body" idx="1"/>
          </p:nvPr>
        </p:nvSpPr>
        <p:spPr/>
        <p:txBody>
          <a:bodyPr/>
          <a:lstStyle/>
          <a:p>
            <a:r>
              <a:rPr lang="en-US" b="1" dirty="0"/>
              <a:t>(Video) </a:t>
            </a:r>
            <a:r>
              <a:rPr lang="en-US" u="sng" dirty="0">
                <a:hlinkClick r:id="rId2"/>
              </a:rPr>
              <a:t>https://www.youtube.com/watch?v=0pSLQ-nfuKY&amp;feature=youtu.be</a:t>
            </a:r>
            <a:endParaRPr lang="en-US" dirty="0"/>
          </a:p>
        </p:txBody>
      </p:sp>
      <p:sp>
        <p:nvSpPr>
          <p:cNvPr id="5" name="Title 1">
            <a:extLst>
              <a:ext uri="{FF2B5EF4-FFF2-40B4-BE49-F238E27FC236}">
                <a16:creationId xmlns:a16="http://schemas.microsoft.com/office/drawing/2014/main" id="{A6B688A7-0C3C-E142-A8EC-629DF75DF7C5}"/>
              </a:ext>
            </a:extLst>
          </p:cNvPr>
          <p:cNvSpPr txBox="1">
            <a:spLocks/>
          </p:cNvSpPr>
          <p:nvPr/>
        </p:nvSpPr>
        <p:spPr>
          <a:xfrm>
            <a:off x="581634" y="3958147"/>
            <a:ext cx="8992500" cy="132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b="1" dirty="0"/>
              <a:t>Questions about the Impact Study</a:t>
            </a:r>
          </a:p>
          <a:p>
            <a:r>
              <a:rPr lang="en-US" sz="2400" dirty="0"/>
              <a:t>Dr. Eleanor </a:t>
            </a:r>
            <a:r>
              <a:rPr lang="en-US" sz="2400" dirty="0" err="1"/>
              <a:t>Flubeck</a:t>
            </a:r>
            <a:r>
              <a:rPr lang="en-US" sz="2400" dirty="0"/>
              <a:t>: </a:t>
            </a:r>
            <a:r>
              <a:rPr lang="en-US" sz="2400" dirty="0">
                <a:hlinkClick r:id="rId3"/>
              </a:rPr>
              <a:t>efulbeck@air.org</a:t>
            </a:r>
            <a:r>
              <a:rPr lang="en-US" sz="2400" dirty="0"/>
              <a:t> or 650.350.9045</a:t>
            </a:r>
          </a:p>
          <a:p>
            <a:r>
              <a:rPr lang="en-US" sz="2400" dirty="0"/>
              <a:t>Dr. Jessica </a:t>
            </a:r>
            <a:r>
              <a:rPr lang="en-US" sz="2400" dirty="0" err="1"/>
              <a:t>Heppen</a:t>
            </a:r>
            <a:r>
              <a:rPr lang="en-US" sz="2400" dirty="0"/>
              <a:t>: </a:t>
            </a:r>
            <a:r>
              <a:rPr lang="en-US" sz="2400" dirty="0" err="1"/>
              <a:t>jheppen@air.org</a:t>
            </a:r>
            <a:r>
              <a:rPr lang="en-US" sz="2400" dirty="0"/>
              <a:t> or 202.403.5488</a:t>
            </a:r>
          </a:p>
        </p:txBody>
      </p:sp>
    </p:spTree>
    <p:extLst>
      <p:ext uri="{BB962C8B-B14F-4D97-AF65-F5344CB8AC3E}">
        <p14:creationId xmlns:p14="http://schemas.microsoft.com/office/powerpoint/2010/main" val="1012954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270C-B4F0-6047-AFF2-611790916A7D}"/>
              </a:ext>
            </a:extLst>
          </p:cNvPr>
          <p:cNvSpPr>
            <a:spLocks noGrp="1"/>
          </p:cNvSpPr>
          <p:nvPr>
            <p:ph type="title"/>
          </p:nvPr>
        </p:nvSpPr>
        <p:spPr/>
        <p:txBody>
          <a:bodyPr/>
          <a:lstStyle/>
          <a:p>
            <a:r>
              <a:rPr lang="en-US" dirty="0"/>
              <a:t>Applying</a:t>
            </a:r>
          </a:p>
        </p:txBody>
      </p:sp>
      <p:sp>
        <p:nvSpPr>
          <p:cNvPr id="3" name="Slide Number Placeholder 2">
            <a:extLst>
              <a:ext uri="{FF2B5EF4-FFF2-40B4-BE49-F238E27FC236}">
                <a16:creationId xmlns:a16="http://schemas.microsoft.com/office/drawing/2014/main" id="{D3F08AB5-B462-8143-99F9-E42C616DFA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
        <p:nvSpPr>
          <p:cNvPr id="4" name="Text Placeholder 3">
            <a:extLst>
              <a:ext uri="{FF2B5EF4-FFF2-40B4-BE49-F238E27FC236}">
                <a16:creationId xmlns:a16="http://schemas.microsoft.com/office/drawing/2014/main" id="{A436813E-BD37-3246-8B5C-99D599A5826D}"/>
              </a:ext>
            </a:extLst>
          </p:cNvPr>
          <p:cNvSpPr>
            <a:spLocks noGrp="1"/>
          </p:cNvSpPr>
          <p:nvPr>
            <p:ph type="body" idx="1"/>
          </p:nvPr>
        </p:nvSpPr>
        <p:spPr>
          <a:xfrm>
            <a:off x="0" y="1173892"/>
            <a:ext cx="9959546" cy="5500795"/>
          </a:xfrm>
        </p:spPr>
        <p:txBody>
          <a:bodyPr/>
          <a:lstStyle/>
          <a:p>
            <a:pPr marL="800100" indent="-571500">
              <a:buFont typeface="Arial" panose="020B0604020202020204" pitchFamily="34" charset="0"/>
              <a:buChar char="•"/>
            </a:pPr>
            <a:r>
              <a:rPr lang="en-US" dirty="0"/>
              <a:t>Review Proposal Components carefully</a:t>
            </a:r>
          </a:p>
          <a:p>
            <a:pPr marL="800100" indent="-571500">
              <a:buFont typeface="Arial" panose="020B0604020202020204" pitchFamily="34" charset="0"/>
              <a:buChar char="•"/>
            </a:pPr>
            <a:r>
              <a:rPr lang="en-US" dirty="0"/>
              <a:t>Assurances</a:t>
            </a:r>
          </a:p>
          <a:p>
            <a:pPr marL="800100" indent="-571500">
              <a:buFont typeface="Arial" panose="020B0604020202020204" pitchFamily="34" charset="0"/>
              <a:buChar char="•"/>
            </a:pPr>
            <a:r>
              <a:rPr lang="en-US" dirty="0"/>
              <a:t>GEPA 427 Statement</a:t>
            </a:r>
          </a:p>
          <a:p>
            <a:pPr marL="1257300" lvl="1" indent="-571500">
              <a:buFont typeface="Arial" panose="020B0604020202020204" pitchFamily="34" charset="0"/>
              <a:buChar char="•"/>
            </a:pPr>
            <a:r>
              <a:rPr lang="en-US" sz="2800" dirty="0"/>
              <a:t>General Education Provisions Act</a:t>
            </a:r>
          </a:p>
          <a:p>
            <a:pPr marL="1257300" lvl="1" indent="-571500">
              <a:buFont typeface="Arial" panose="020B0604020202020204" pitchFamily="34" charset="0"/>
              <a:buChar char="•"/>
            </a:pPr>
            <a:r>
              <a:rPr lang="en-US" sz="2800" dirty="0"/>
              <a:t>Requires a description of how applicant proposes to ensure equitable access to and participation in federally-assisted program for students, teachers, and other beneficiaries with special needs</a:t>
            </a:r>
          </a:p>
          <a:p>
            <a:pPr marL="1714500" lvl="2" indent="-571500">
              <a:buFont typeface="Arial" panose="020B0604020202020204" pitchFamily="34" charset="0"/>
              <a:buChar char="•"/>
            </a:pPr>
            <a:r>
              <a:rPr lang="en-US" sz="2400" dirty="0"/>
              <a:t>Gender, race, national origin, color, disability, age</a:t>
            </a:r>
          </a:p>
          <a:p>
            <a:pPr marL="1257300" lvl="1" indent="-571500">
              <a:buFont typeface="Arial" panose="020B0604020202020204" pitchFamily="34" charset="0"/>
              <a:buChar char="•"/>
            </a:pPr>
            <a:r>
              <a:rPr lang="en-US" sz="2800" dirty="0"/>
              <a:t>Google sample statement</a:t>
            </a:r>
          </a:p>
          <a:p>
            <a:pPr marL="1257300" lvl="1" indent="-571500">
              <a:buFont typeface="Arial" panose="020B0604020202020204" pitchFamily="34" charset="0"/>
              <a:buChar char="•"/>
            </a:pPr>
            <a:endParaRPr lang="en-US" dirty="0"/>
          </a:p>
        </p:txBody>
      </p:sp>
    </p:spTree>
    <p:extLst>
      <p:ext uri="{BB962C8B-B14F-4D97-AF65-F5344CB8AC3E}">
        <p14:creationId xmlns:p14="http://schemas.microsoft.com/office/powerpoint/2010/main" val="4220656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D88343-DD24-4C4C-8B8F-F7A5F5E9D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graphicFrame>
        <p:nvGraphicFramePr>
          <p:cNvPr id="7" name="Table 6">
            <a:extLst>
              <a:ext uri="{FF2B5EF4-FFF2-40B4-BE49-F238E27FC236}">
                <a16:creationId xmlns:a16="http://schemas.microsoft.com/office/drawing/2014/main" id="{54AA3F04-575A-E34F-8014-1CCA9F5E3B18}"/>
              </a:ext>
            </a:extLst>
          </p:cNvPr>
          <p:cNvGraphicFramePr>
            <a:graphicFrameLocks noGrp="1"/>
          </p:cNvGraphicFramePr>
          <p:nvPr>
            <p:extLst>
              <p:ext uri="{D42A27DB-BD31-4B8C-83A1-F6EECF244321}">
                <p14:modId xmlns:p14="http://schemas.microsoft.com/office/powerpoint/2010/main" val="1054241467"/>
              </p:ext>
            </p:extLst>
          </p:nvPr>
        </p:nvGraphicFramePr>
        <p:xfrm>
          <a:off x="0" y="0"/>
          <a:ext cx="9242855" cy="6858000"/>
        </p:xfrm>
        <a:graphic>
          <a:graphicData uri="http://schemas.openxmlformats.org/drawingml/2006/table">
            <a:tbl>
              <a:tblPr bandRow="1">
                <a:tableStyleId>{5C22544A-7EE6-4342-B048-85BDC9FD1C3A}</a:tableStyleId>
              </a:tblPr>
              <a:tblGrid>
                <a:gridCol w="2113278">
                  <a:extLst>
                    <a:ext uri="{9D8B030D-6E8A-4147-A177-3AD203B41FA5}">
                      <a16:colId xmlns:a16="http://schemas.microsoft.com/office/drawing/2014/main" val="2627589054"/>
                    </a:ext>
                  </a:extLst>
                </a:gridCol>
                <a:gridCol w="2951301">
                  <a:extLst>
                    <a:ext uri="{9D8B030D-6E8A-4147-A177-3AD203B41FA5}">
                      <a16:colId xmlns:a16="http://schemas.microsoft.com/office/drawing/2014/main" val="2303409556"/>
                    </a:ext>
                  </a:extLst>
                </a:gridCol>
                <a:gridCol w="1229709">
                  <a:extLst>
                    <a:ext uri="{9D8B030D-6E8A-4147-A177-3AD203B41FA5}">
                      <a16:colId xmlns:a16="http://schemas.microsoft.com/office/drawing/2014/main" val="899977944"/>
                    </a:ext>
                  </a:extLst>
                </a:gridCol>
                <a:gridCol w="2948567">
                  <a:extLst>
                    <a:ext uri="{9D8B030D-6E8A-4147-A177-3AD203B41FA5}">
                      <a16:colId xmlns:a16="http://schemas.microsoft.com/office/drawing/2014/main" val="3787703917"/>
                    </a:ext>
                  </a:extLst>
                </a:gridCol>
              </a:tblGrid>
              <a:tr h="226860">
                <a:tc>
                  <a:txBody>
                    <a:bodyPr/>
                    <a:lstStyle/>
                    <a:p>
                      <a:pPr marL="0" marR="0" algn="ctr">
                        <a:lnSpc>
                          <a:spcPct val="115000"/>
                        </a:lnSpc>
                        <a:spcBef>
                          <a:spcPts val="0"/>
                        </a:spcBef>
                        <a:spcAft>
                          <a:spcPts val="1000"/>
                        </a:spcAft>
                      </a:pPr>
                      <a:r>
                        <a:rPr lang="en-US" sz="1200">
                          <a:effectLst/>
                        </a:rPr>
                        <a:t>Date</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0"/>
                        </a:spcBef>
                        <a:spcAft>
                          <a:spcPts val="1000"/>
                        </a:spcAft>
                      </a:pPr>
                      <a:r>
                        <a:rPr lang="en-US" sz="1200">
                          <a:effectLst/>
                        </a:rPr>
                        <a:t>Event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0"/>
                        </a:spcBef>
                        <a:spcAft>
                          <a:spcPts val="1000"/>
                        </a:spcAft>
                      </a:pPr>
                      <a:r>
                        <a:rPr lang="en-US" sz="1200">
                          <a:effectLst/>
                        </a:rPr>
                        <a:t>Location</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0"/>
                        </a:spcBef>
                        <a:spcAft>
                          <a:spcPts val="1000"/>
                        </a:spcAft>
                      </a:pPr>
                      <a:r>
                        <a:rPr lang="en-US" sz="1200">
                          <a:effectLst/>
                        </a:rPr>
                        <a:t>Participation</a:t>
                      </a:r>
                      <a:endParaRPr lang="en-US" sz="1200">
                        <a:effectLst/>
                        <a:latin typeface="Calibri" panose="020F0502020204030204" pitchFamily="34" charset="0"/>
                        <a:ea typeface="Calibri" panose="020F0502020204030204" pitchFamily="34" charset="0"/>
                      </a:endParaRPr>
                    </a:p>
                  </a:txBody>
                  <a:tcPr marL="62119" marR="62119" marT="0" marB="0"/>
                </a:tc>
                <a:extLst>
                  <a:ext uri="{0D108BD9-81ED-4DB2-BD59-A6C34878D82A}">
                    <a16:rowId xmlns:a16="http://schemas.microsoft.com/office/drawing/2014/main" val="3785470372"/>
                  </a:ext>
                </a:extLst>
              </a:tr>
              <a:tr h="538244">
                <a:tc>
                  <a:txBody>
                    <a:bodyPr/>
                    <a:lstStyle/>
                    <a:p>
                      <a:pPr marL="0" marR="0" algn="ctr">
                        <a:lnSpc>
                          <a:spcPct val="115000"/>
                        </a:lnSpc>
                        <a:spcBef>
                          <a:spcPts val="200"/>
                        </a:spcBef>
                        <a:spcAft>
                          <a:spcPts val="200"/>
                        </a:spcAft>
                      </a:pPr>
                      <a:r>
                        <a:rPr lang="en-US" sz="1200">
                          <a:effectLst/>
                        </a:rPr>
                        <a:t>On or around </a:t>
                      </a:r>
                    </a:p>
                    <a:p>
                      <a:pPr marL="0" marR="0" algn="ctr">
                        <a:lnSpc>
                          <a:spcPct val="115000"/>
                        </a:lnSpc>
                        <a:spcBef>
                          <a:spcPts val="200"/>
                        </a:spcBef>
                        <a:spcAft>
                          <a:spcPts val="200"/>
                        </a:spcAft>
                      </a:pPr>
                      <a:r>
                        <a:rPr lang="en-US" sz="1200">
                          <a:effectLst/>
                        </a:rPr>
                        <a:t>January 9,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RFA Released</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Online</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NA</a:t>
                      </a:r>
                      <a:endParaRPr lang="en-US" sz="1200">
                        <a:effectLst/>
                        <a:latin typeface="Calibri" panose="020F0502020204030204" pitchFamily="34" charset="0"/>
                        <a:ea typeface="Calibri" panose="020F0502020204030204" pitchFamily="34" charset="0"/>
                      </a:endParaRPr>
                    </a:p>
                  </a:txBody>
                  <a:tcPr marL="62119" marR="62119" marT="0" marB="0"/>
                </a:tc>
                <a:extLst>
                  <a:ext uri="{0D108BD9-81ED-4DB2-BD59-A6C34878D82A}">
                    <a16:rowId xmlns:a16="http://schemas.microsoft.com/office/drawing/2014/main" val="1673240375"/>
                  </a:ext>
                </a:extLst>
              </a:tr>
              <a:tr h="712197">
                <a:tc>
                  <a:txBody>
                    <a:bodyPr/>
                    <a:lstStyle/>
                    <a:p>
                      <a:pPr marL="0" marR="0" algn="ctr">
                        <a:lnSpc>
                          <a:spcPct val="115000"/>
                        </a:lnSpc>
                        <a:spcBef>
                          <a:spcPts val="200"/>
                        </a:spcBef>
                        <a:spcAft>
                          <a:spcPts val="200"/>
                        </a:spcAft>
                      </a:pPr>
                      <a:r>
                        <a:rPr lang="en-US" sz="1200">
                          <a:effectLst/>
                        </a:rPr>
                        <a:t>January 21,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Informational Sessions &amp; Vendor Fair on Grant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Bowling Green</a:t>
                      </a:r>
                    </a:p>
                    <a:p>
                      <a:pPr marL="0" marR="0" algn="ctr">
                        <a:lnSpc>
                          <a:spcPct val="115000"/>
                        </a:lnSpc>
                        <a:spcBef>
                          <a:spcPts val="200"/>
                        </a:spcBef>
                        <a:spcAft>
                          <a:spcPts val="200"/>
                        </a:spcAft>
                      </a:pPr>
                      <a:r>
                        <a:rPr lang="en-US" sz="1000">
                          <a:effectLst/>
                        </a:rPr>
                        <a:t>GRREC</a:t>
                      </a:r>
                      <a:endParaRPr lang="en-US" sz="1200">
                        <a:effectLst/>
                        <a:latin typeface="Calibri" panose="020F0502020204030204" pitchFamily="34" charset="0"/>
                        <a:ea typeface="Calibri" panose="020F0502020204030204" pitchFamily="34" charset="0"/>
                      </a:endParaRPr>
                    </a:p>
                  </a:txBody>
                  <a:tcPr marL="62119" marR="62119" marT="0" marB="0"/>
                </a:tc>
                <a:tc rowSpan="3">
                  <a:txBody>
                    <a:bodyPr/>
                    <a:lstStyle/>
                    <a:p>
                      <a:pPr marL="0" marR="0" algn="ctr">
                        <a:lnSpc>
                          <a:spcPct val="115000"/>
                        </a:lnSpc>
                        <a:spcBef>
                          <a:spcPts val="200"/>
                        </a:spcBef>
                        <a:spcAft>
                          <a:spcPts val="200"/>
                        </a:spcAft>
                      </a:pPr>
                      <a:r>
                        <a:rPr lang="en-US" sz="1200">
                          <a:effectLst/>
                        </a:rPr>
                        <a:t> </a:t>
                      </a:r>
                    </a:p>
                    <a:p>
                      <a:pPr marL="0" marR="0" algn="ctr">
                        <a:lnSpc>
                          <a:spcPct val="115000"/>
                        </a:lnSpc>
                        <a:spcBef>
                          <a:spcPts val="200"/>
                        </a:spcBef>
                        <a:spcAft>
                          <a:spcPts val="200"/>
                        </a:spcAft>
                      </a:pPr>
                      <a:r>
                        <a:rPr lang="en-US" sz="1200">
                          <a:effectLst/>
                        </a:rPr>
                        <a:t> </a:t>
                      </a:r>
                    </a:p>
                    <a:p>
                      <a:pPr marL="0" marR="0" algn="ctr">
                        <a:lnSpc>
                          <a:spcPct val="115000"/>
                        </a:lnSpc>
                        <a:spcBef>
                          <a:spcPts val="200"/>
                        </a:spcBef>
                        <a:spcAft>
                          <a:spcPts val="200"/>
                        </a:spcAft>
                      </a:pPr>
                      <a:r>
                        <a:rPr lang="en-US" sz="1200">
                          <a:effectLst/>
                        </a:rPr>
                        <a:t>Attendance is encouraged for any potential applicants.</a:t>
                      </a:r>
                      <a:endParaRPr lang="en-US" sz="1200">
                        <a:effectLst/>
                        <a:latin typeface="Calibri" panose="020F0502020204030204" pitchFamily="34" charset="0"/>
                        <a:ea typeface="Calibri" panose="020F0502020204030204" pitchFamily="34" charset="0"/>
                      </a:endParaRPr>
                    </a:p>
                  </a:txBody>
                  <a:tcPr marL="62119" marR="62119" marT="0" marB="0"/>
                </a:tc>
                <a:extLst>
                  <a:ext uri="{0D108BD9-81ED-4DB2-BD59-A6C34878D82A}">
                    <a16:rowId xmlns:a16="http://schemas.microsoft.com/office/drawing/2014/main" val="2709835797"/>
                  </a:ext>
                </a:extLst>
              </a:tr>
              <a:tr h="470329">
                <a:tc>
                  <a:txBody>
                    <a:bodyPr/>
                    <a:lstStyle/>
                    <a:p>
                      <a:pPr marL="0" marR="0" algn="ctr">
                        <a:lnSpc>
                          <a:spcPct val="115000"/>
                        </a:lnSpc>
                        <a:spcBef>
                          <a:spcPts val="200"/>
                        </a:spcBef>
                        <a:spcAft>
                          <a:spcPts val="200"/>
                        </a:spcAft>
                      </a:pPr>
                      <a:r>
                        <a:rPr lang="en-US" sz="1200">
                          <a:effectLst/>
                        </a:rPr>
                        <a:t>January 28,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Informational Sessions &amp; Vendor Fair on Grant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Hazard</a:t>
                      </a:r>
                    </a:p>
                    <a:p>
                      <a:pPr marL="0" marR="0" algn="ctr">
                        <a:lnSpc>
                          <a:spcPct val="115000"/>
                        </a:lnSpc>
                        <a:spcBef>
                          <a:spcPts val="200"/>
                        </a:spcBef>
                        <a:spcAft>
                          <a:spcPts val="200"/>
                        </a:spcAft>
                      </a:pPr>
                      <a:r>
                        <a:rPr lang="en-US" sz="1000">
                          <a:effectLst/>
                        </a:rPr>
                        <a:t>KVEC</a:t>
                      </a:r>
                      <a:endParaRPr lang="en-US" sz="1200">
                        <a:effectLst/>
                        <a:latin typeface="Calibri" panose="020F0502020204030204" pitchFamily="34" charset="0"/>
                        <a:ea typeface="Calibri" panose="020F0502020204030204" pitchFamily="34" charset="0"/>
                      </a:endParaRPr>
                    </a:p>
                  </a:txBody>
                  <a:tcPr marL="62119" marR="62119" marT="0" marB="0"/>
                </a:tc>
                <a:tc vMerge="1">
                  <a:txBody>
                    <a:bodyPr/>
                    <a:lstStyle/>
                    <a:p>
                      <a:endParaRPr lang="en-US"/>
                    </a:p>
                  </a:txBody>
                  <a:tcPr/>
                </a:tc>
                <a:extLst>
                  <a:ext uri="{0D108BD9-81ED-4DB2-BD59-A6C34878D82A}">
                    <a16:rowId xmlns:a16="http://schemas.microsoft.com/office/drawing/2014/main" val="549199370"/>
                  </a:ext>
                </a:extLst>
              </a:tr>
              <a:tr h="644701">
                <a:tc>
                  <a:txBody>
                    <a:bodyPr/>
                    <a:lstStyle/>
                    <a:p>
                      <a:pPr marL="0" marR="0" algn="ctr">
                        <a:lnSpc>
                          <a:spcPct val="115000"/>
                        </a:lnSpc>
                        <a:spcBef>
                          <a:spcPts val="200"/>
                        </a:spcBef>
                        <a:spcAft>
                          <a:spcPts val="200"/>
                        </a:spcAft>
                      </a:pPr>
                      <a:r>
                        <a:rPr lang="en-US" sz="1200">
                          <a:effectLst/>
                        </a:rPr>
                        <a:t>January 24,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Informational Sessions &amp; Vendor Fair on Grant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Frankfort</a:t>
                      </a:r>
                    </a:p>
                    <a:p>
                      <a:pPr marL="0" marR="0" algn="ctr">
                        <a:lnSpc>
                          <a:spcPct val="115000"/>
                        </a:lnSpc>
                        <a:spcBef>
                          <a:spcPts val="200"/>
                        </a:spcBef>
                        <a:spcAft>
                          <a:spcPts val="200"/>
                        </a:spcAft>
                      </a:pPr>
                      <a:r>
                        <a:rPr lang="en-US" sz="1000">
                          <a:effectLst/>
                        </a:rPr>
                        <a:t>Admin Office of the Courts</a:t>
                      </a:r>
                      <a:endParaRPr lang="en-US" sz="1200">
                        <a:effectLst/>
                        <a:latin typeface="Calibri" panose="020F0502020204030204" pitchFamily="34" charset="0"/>
                        <a:ea typeface="Calibri" panose="020F0502020204030204" pitchFamily="34" charset="0"/>
                      </a:endParaRPr>
                    </a:p>
                  </a:txBody>
                  <a:tcPr marL="62119" marR="62119" marT="0" marB="0"/>
                </a:tc>
                <a:tc vMerge="1">
                  <a:txBody>
                    <a:bodyPr/>
                    <a:lstStyle/>
                    <a:p>
                      <a:endParaRPr lang="en-US"/>
                    </a:p>
                  </a:txBody>
                  <a:tcPr/>
                </a:tc>
                <a:extLst>
                  <a:ext uri="{0D108BD9-81ED-4DB2-BD59-A6C34878D82A}">
                    <a16:rowId xmlns:a16="http://schemas.microsoft.com/office/drawing/2014/main" val="405670148"/>
                  </a:ext>
                </a:extLst>
              </a:tr>
              <a:tr h="710005">
                <a:tc>
                  <a:txBody>
                    <a:bodyPr/>
                    <a:lstStyle/>
                    <a:p>
                      <a:pPr marL="0" marR="0" algn="ctr">
                        <a:lnSpc>
                          <a:spcPct val="115000"/>
                        </a:lnSpc>
                        <a:spcBef>
                          <a:spcPts val="200"/>
                        </a:spcBef>
                        <a:spcAft>
                          <a:spcPts val="200"/>
                        </a:spcAft>
                      </a:pPr>
                      <a:r>
                        <a:rPr lang="en-US" sz="1200">
                          <a:effectLst/>
                        </a:rPr>
                        <a:t>January 27,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Informational Session about Process to Vet Additional Programs </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 </a:t>
                      </a:r>
                    </a:p>
                    <a:p>
                      <a:pPr marL="0" marR="0" algn="ctr">
                        <a:lnSpc>
                          <a:spcPct val="115000"/>
                        </a:lnSpc>
                        <a:spcBef>
                          <a:spcPts val="200"/>
                        </a:spcBef>
                        <a:spcAft>
                          <a:spcPts val="200"/>
                        </a:spcAft>
                      </a:pPr>
                      <a:r>
                        <a:rPr lang="en-US" sz="1200">
                          <a:effectLst/>
                        </a:rPr>
                        <a:t>Online</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0"/>
                        </a:spcBef>
                        <a:spcAft>
                          <a:spcPts val="1000"/>
                        </a:spcAft>
                      </a:pPr>
                      <a:r>
                        <a:rPr lang="en-US" sz="1200">
                          <a:effectLst/>
                        </a:rPr>
                        <a:t>Attendance is encouraged for potential applicants.</a:t>
                      </a:r>
                      <a:endParaRPr lang="en-US" sz="1200">
                        <a:effectLst/>
                        <a:latin typeface="Calibri" panose="020F0502020204030204" pitchFamily="34" charset="0"/>
                        <a:ea typeface="Calibri" panose="020F0502020204030204" pitchFamily="34" charset="0"/>
                      </a:endParaRPr>
                    </a:p>
                  </a:txBody>
                  <a:tcPr marL="62119" marR="62119" marT="0" marB="0"/>
                </a:tc>
                <a:extLst>
                  <a:ext uri="{0D108BD9-81ED-4DB2-BD59-A6C34878D82A}">
                    <a16:rowId xmlns:a16="http://schemas.microsoft.com/office/drawing/2014/main" val="3402030052"/>
                  </a:ext>
                </a:extLst>
              </a:tr>
              <a:tr h="581200">
                <a:tc>
                  <a:txBody>
                    <a:bodyPr/>
                    <a:lstStyle/>
                    <a:p>
                      <a:pPr marL="0" marR="0" algn="ctr">
                        <a:lnSpc>
                          <a:spcPct val="115000"/>
                        </a:lnSpc>
                        <a:spcBef>
                          <a:spcPts val="200"/>
                        </a:spcBef>
                        <a:spcAft>
                          <a:spcPts val="200"/>
                        </a:spcAft>
                      </a:pPr>
                      <a:r>
                        <a:rPr lang="en-US" sz="1200">
                          <a:effectLst/>
                        </a:rPr>
                        <a:t>February 20,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Submissions for Vetting of Any Additional Programs due</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Send to </a:t>
                      </a:r>
                      <a:r>
                        <a:rPr lang="en-US" sz="1000" u="sng">
                          <a:effectLst/>
                          <a:hlinkClick r:id="rId2"/>
                        </a:rPr>
                        <a:t>KDERFP@education.ky.gov</a:t>
                      </a:r>
                      <a:r>
                        <a:rPr lang="en-US" sz="1000">
                          <a:effectLst/>
                        </a:rPr>
                        <a:t> </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Required</a:t>
                      </a:r>
                      <a:endParaRPr lang="en-US" sz="1200">
                        <a:effectLst/>
                        <a:latin typeface="Calibri" panose="020F0502020204030204" pitchFamily="34" charset="0"/>
                        <a:ea typeface="Calibri" panose="020F0502020204030204" pitchFamily="34" charset="0"/>
                      </a:endParaRPr>
                    </a:p>
                  </a:txBody>
                  <a:tcPr marL="62119" marR="62119" marT="0" marB="0"/>
                </a:tc>
                <a:extLst>
                  <a:ext uri="{0D108BD9-81ED-4DB2-BD59-A6C34878D82A}">
                    <a16:rowId xmlns:a16="http://schemas.microsoft.com/office/drawing/2014/main" val="3372338719"/>
                  </a:ext>
                </a:extLst>
              </a:tr>
              <a:tr h="644701">
                <a:tc>
                  <a:txBody>
                    <a:bodyPr/>
                    <a:lstStyle/>
                    <a:p>
                      <a:pPr marL="0" marR="0" algn="ctr">
                        <a:lnSpc>
                          <a:spcPct val="115000"/>
                        </a:lnSpc>
                        <a:spcBef>
                          <a:spcPts val="200"/>
                        </a:spcBef>
                        <a:spcAft>
                          <a:spcPts val="200"/>
                        </a:spcAft>
                      </a:pPr>
                      <a:r>
                        <a:rPr lang="en-US" sz="1200">
                          <a:effectLst/>
                        </a:rPr>
                        <a:t>March 20, 2020</a:t>
                      </a:r>
                    </a:p>
                    <a:p>
                      <a:pPr marL="0" marR="0" algn="ctr">
                        <a:lnSpc>
                          <a:spcPct val="115000"/>
                        </a:lnSpc>
                        <a:spcBef>
                          <a:spcPts val="200"/>
                        </a:spcBef>
                        <a:spcAft>
                          <a:spcPts val="200"/>
                        </a:spcAft>
                      </a:pPr>
                      <a:r>
                        <a:rPr lang="en-US" sz="1200">
                          <a:effectLst/>
                        </a:rPr>
                        <a:t> </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Technical Assistance for grant proposal development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Frankfort</a:t>
                      </a:r>
                    </a:p>
                    <a:p>
                      <a:pPr marL="0" marR="0" algn="ctr">
                        <a:lnSpc>
                          <a:spcPct val="115000"/>
                        </a:lnSpc>
                        <a:spcBef>
                          <a:spcPts val="200"/>
                        </a:spcBef>
                        <a:spcAft>
                          <a:spcPts val="200"/>
                        </a:spcAft>
                      </a:pPr>
                      <a:r>
                        <a:rPr lang="en-US" sz="1000">
                          <a:effectLst/>
                        </a:rPr>
                        <a:t>Admin Office of the Courts</a:t>
                      </a:r>
                      <a:endParaRPr lang="en-US" sz="1200">
                        <a:effectLst/>
                        <a:latin typeface="Calibri" panose="020F0502020204030204" pitchFamily="34" charset="0"/>
                        <a:ea typeface="Calibri" panose="020F0502020204030204" pitchFamily="34" charset="0"/>
                      </a:endParaRPr>
                    </a:p>
                  </a:txBody>
                  <a:tcPr marL="62119" marR="62119" marT="0" marB="0"/>
                </a:tc>
                <a:tc rowSpan="3">
                  <a:txBody>
                    <a:bodyPr/>
                    <a:lstStyle/>
                    <a:p>
                      <a:pPr marL="0" marR="219710" algn="ctr">
                        <a:lnSpc>
                          <a:spcPct val="115000"/>
                        </a:lnSpc>
                        <a:spcBef>
                          <a:spcPts val="200"/>
                        </a:spcBef>
                        <a:spcAft>
                          <a:spcPts val="200"/>
                        </a:spcAft>
                      </a:pPr>
                      <a:r>
                        <a:rPr lang="en-US" sz="1200">
                          <a:effectLst/>
                        </a:rPr>
                        <a:t>Attending one of the three technical assistance sessions is </a:t>
                      </a:r>
                      <a:r>
                        <a:rPr lang="en-US" sz="1200" u="sng">
                          <a:effectLst/>
                        </a:rPr>
                        <a:t>strongly</a:t>
                      </a:r>
                      <a:r>
                        <a:rPr lang="en-US" sz="1200">
                          <a:effectLst/>
                        </a:rPr>
                        <a:t> recommended.</a:t>
                      </a:r>
                      <a:endParaRPr lang="en-US" sz="1200">
                        <a:effectLst/>
                        <a:latin typeface="Calibri" panose="020F0502020204030204" pitchFamily="34" charset="0"/>
                        <a:ea typeface="Calibri" panose="020F0502020204030204" pitchFamily="34" charset="0"/>
                      </a:endParaRPr>
                    </a:p>
                  </a:txBody>
                  <a:tcPr marL="62119" marR="62119" marT="0" marB="0" anchor="ctr"/>
                </a:tc>
                <a:extLst>
                  <a:ext uri="{0D108BD9-81ED-4DB2-BD59-A6C34878D82A}">
                    <a16:rowId xmlns:a16="http://schemas.microsoft.com/office/drawing/2014/main" val="1283724465"/>
                  </a:ext>
                </a:extLst>
              </a:tr>
              <a:tr h="538244">
                <a:tc>
                  <a:txBody>
                    <a:bodyPr/>
                    <a:lstStyle/>
                    <a:p>
                      <a:pPr marL="0" marR="0" algn="ctr">
                        <a:lnSpc>
                          <a:spcPct val="115000"/>
                        </a:lnSpc>
                        <a:spcBef>
                          <a:spcPts val="200"/>
                        </a:spcBef>
                        <a:spcAft>
                          <a:spcPts val="200"/>
                        </a:spcAft>
                      </a:pPr>
                      <a:r>
                        <a:rPr lang="en-US" sz="1200">
                          <a:effectLst/>
                        </a:rPr>
                        <a:t>TBA</a:t>
                      </a:r>
                    </a:p>
                    <a:p>
                      <a:pPr marL="0" marR="0" algn="ctr">
                        <a:lnSpc>
                          <a:spcPct val="115000"/>
                        </a:lnSpc>
                        <a:spcBef>
                          <a:spcPts val="200"/>
                        </a:spcBef>
                        <a:spcAft>
                          <a:spcPts val="200"/>
                        </a:spcAft>
                      </a:pPr>
                      <a:r>
                        <a:rPr lang="en-US" sz="1200">
                          <a:effectLst/>
                        </a:rPr>
                        <a:t> </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Technical Assistance for grant proposal development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Bowling Green</a:t>
                      </a:r>
                      <a:endParaRPr lang="en-US" sz="1200">
                        <a:effectLst/>
                        <a:latin typeface="Calibri" panose="020F0502020204030204" pitchFamily="34" charset="0"/>
                        <a:ea typeface="Calibri" panose="020F0502020204030204" pitchFamily="34" charset="0"/>
                      </a:endParaRPr>
                    </a:p>
                  </a:txBody>
                  <a:tcPr marL="62119" marR="62119" marT="0" marB="0"/>
                </a:tc>
                <a:tc vMerge="1">
                  <a:txBody>
                    <a:bodyPr/>
                    <a:lstStyle/>
                    <a:p>
                      <a:endParaRPr lang="en-US"/>
                    </a:p>
                  </a:txBody>
                  <a:tcPr/>
                </a:tc>
                <a:extLst>
                  <a:ext uri="{0D108BD9-81ED-4DB2-BD59-A6C34878D82A}">
                    <a16:rowId xmlns:a16="http://schemas.microsoft.com/office/drawing/2014/main" val="3527138378"/>
                  </a:ext>
                </a:extLst>
              </a:tr>
              <a:tr h="468138">
                <a:tc>
                  <a:txBody>
                    <a:bodyPr/>
                    <a:lstStyle/>
                    <a:p>
                      <a:pPr marL="0" marR="0" algn="ctr">
                        <a:lnSpc>
                          <a:spcPct val="115000"/>
                        </a:lnSpc>
                        <a:spcBef>
                          <a:spcPts val="200"/>
                        </a:spcBef>
                        <a:spcAft>
                          <a:spcPts val="200"/>
                        </a:spcAft>
                      </a:pPr>
                      <a:r>
                        <a:rPr lang="en-US" sz="1200">
                          <a:effectLst/>
                        </a:rPr>
                        <a:t>TBA</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Technical Assistance for grant proposal development</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Hazard</a:t>
                      </a:r>
                      <a:endParaRPr lang="en-US" sz="1200">
                        <a:effectLst/>
                        <a:latin typeface="Calibri" panose="020F0502020204030204" pitchFamily="34" charset="0"/>
                        <a:ea typeface="Calibri" panose="020F0502020204030204" pitchFamily="34" charset="0"/>
                      </a:endParaRPr>
                    </a:p>
                  </a:txBody>
                  <a:tcPr marL="62119" marR="62119" marT="0" marB="0"/>
                </a:tc>
                <a:tc vMerge="1">
                  <a:txBody>
                    <a:bodyPr/>
                    <a:lstStyle/>
                    <a:p>
                      <a:endParaRPr lang="en-US"/>
                    </a:p>
                  </a:txBody>
                  <a:tcPr/>
                </a:tc>
                <a:extLst>
                  <a:ext uri="{0D108BD9-81ED-4DB2-BD59-A6C34878D82A}">
                    <a16:rowId xmlns:a16="http://schemas.microsoft.com/office/drawing/2014/main" val="4106101310"/>
                  </a:ext>
                </a:extLst>
              </a:tr>
              <a:tr h="226782">
                <a:tc>
                  <a:txBody>
                    <a:bodyPr/>
                    <a:lstStyle/>
                    <a:p>
                      <a:pPr marL="0" marR="0" algn="ctr">
                        <a:lnSpc>
                          <a:spcPct val="115000"/>
                        </a:lnSpc>
                        <a:spcBef>
                          <a:spcPts val="200"/>
                        </a:spcBef>
                        <a:spcAft>
                          <a:spcPts val="200"/>
                        </a:spcAft>
                      </a:pPr>
                      <a:r>
                        <a:rPr lang="en-US" sz="1200">
                          <a:effectLst/>
                        </a:rPr>
                        <a:t>March 25,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Online Q&amp;A Session #1</a:t>
                      </a:r>
                      <a:endParaRPr lang="en-US" sz="1200">
                        <a:effectLst/>
                        <a:latin typeface="Calibri" panose="020F0502020204030204" pitchFamily="34" charset="0"/>
                        <a:ea typeface="Calibri" panose="020F0502020204030204" pitchFamily="34" charset="0"/>
                      </a:endParaRPr>
                    </a:p>
                  </a:txBody>
                  <a:tcPr marL="62119" marR="62119" marT="0" marB="0"/>
                </a:tc>
                <a:tc rowSpan="3">
                  <a:txBody>
                    <a:bodyPr/>
                    <a:lstStyle/>
                    <a:p>
                      <a:pPr marL="0" marR="0" algn="ctr">
                        <a:lnSpc>
                          <a:spcPct val="115000"/>
                        </a:lnSpc>
                        <a:spcBef>
                          <a:spcPts val="0"/>
                        </a:spcBef>
                        <a:spcAft>
                          <a:spcPts val="1000"/>
                        </a:spcAft>
                      </a:pPr>
                      <a:r>
                        <a:rPr lang="en-US" sz="1200">
                          <a:effectLst/>
                        </a:rPr>
                        <a:t>Online</a:t>
                      </a:r>
                      <a:endParaRPr lang="en-US" sz="1200">
                        <a:effectLst/>
                        <a:latin typeface="Calibri" panose="020F0502020204030204" pitchFamily="34" charset="0"/>
                        <a:ea typeface="Calibri" panose="020F0502020204030204" pitchFamily="34" charset="0"/>
                      </a:endParaRPr>
                    </a:p>
                  </a:txBody>
                  <a:tcPr marL="62119" marR="62119" marT="0" marB="0" anchor="ctr"/>
                </a:tc>
                <a:tc rowSpan="3">
                  <a:txBody>
                    <a:bodyPr/>
                    <a:lstStyle/>
                    <a:p>
                      <a:pPr marL="0" marR="0" algn="ctr">
                        <a:lnSpc>
                          <a:spcPct val="115000"/>
                        </a:lnSpc>
                        <a:spcBef>
                          <a:spcPts val="0"/>
                        </a:spcBef>
                        <a:spcAft>
                          <a:spcPts val="1000"/>
                        </a:spcAft>
                      </a:pPr>
                      <a:r>
                        <a:rPr lang="en-US" sz="1200">
                          <a:effectLst/>
                        </a:rPr>
                        <a:t> </a:t>
                      </a:r>
                    </a:p>
                    <a:p>
                      <a:pPr marL="0" marR="0" algn="ctr">
                        <a:lnSpc>
                          <a:spcPct val="115000"/>
                        </a:lnSpc>
                        <a:spcBef>
                          <a:spcPts val="0"/>
                        </a:spcBef>
                        <a:spcAft>
                          <a:spcPts val="1000"/>
                        </a:spcAft>
                      </a:pPr>
                      <a:r>
                        <a:rPr lang="en-US" sz="1200">
                          <a:effectLst/>
                        </a:rPr>
                        <a:t> </a:t>
                      </a:r>
                      <a:endParaRPr lang="en-US" sz="1200">
                        <a:effectLst/>
                        <a:latin typeface="Calibri" panose="020F0502020204030204" pitchFamily="34" charset="0"/>
                        <a:ea typeface="Calibri" panose="020F0502020204030204" pitchFamily="34" charset="0"/>
                      </a:endParaRPr>
                    </a:p>
                  </a:txBody>
                  <a:tcPr marL="62119" marR="62119" marT="0" marB="0" anchor="ctr"/>
                </a:tc>
                <a:extLst>
                  <a:ext uri="{0D108BD9-81ED-4DB2-BD59-A6C34878D82A}">
                    <a16:rowId xmlns:a16="http://schemas.microsoft.com/office/drawing/2014/main" val="928289657"/>
                  </a:ext>
                </a:extLst>
              </a:tr>
              <a:tr h="226782">
                <a:tc>
                  <a:txBody>
                    <a:bodyPr/>
                    <a:lstStyle/>
                    <a:p>
                      <a:pPr marL="0" marR="0" algn="ctr">
                        <a:lnSpc>
                          <a:spcPct val="115000"/>
                        </a:lnSpc>
                        <a:spcBef>
                          <a:spcPts val="200"/>
                        </a:spcBef>
                        <a:spcAft>
                          <a:spcPts val="200"/>
                        </a:spcAft>
                      </a:pPr>
                      <a:r>
                        <a:rPr lang="en-US" sz="1200">
                          <a:effectLst/>
                        </a:rPr>
                        <a:t>March 26,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Online Q&amp;A Session #2</a:t>
                      </a:r>
                      <a:endParaRPr lang="en-US" sz="1200">
                        <a:effectLst/>
                        <a:latin typeface="Calibri" panose="020F0502020204030204" pitchFamily="34" charset="0"/>
                        <a:ea typeface="Calibri" panose="020F0502020204030204" pitchFamily="34" charset="0"/>
                      </a:endParaRPr>
                    </a:p>
                  </a:txBody>
                  <a:tcPr marL="62119" marR="62119"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03197809"/>
                  </a:ext>
                </a:extLst>
              </a:tr>
              <a:tr h="226782">
                <a:tc>
                  <a:txBody>
                    <a:bodyPr/>
                    <a:lstStyle/>
                    <a:p>
                      <a:pPr marL="0" marR="0" algn="ctr">
                        <a:lnSpc>
                          <a:spcPct val="115000"/>
                        </a:lnSpc>
                        <a:spcBef>
                          <a:spcPts val="200"/>
                        </a:spcBef>
                        <a:spcAft>
                          <a:spcPts val="200"/>
                        </a:spcAft>
                      </a:pPr>
                      <a:r>
                        <a:rPr lang="en-US" sz="1200">
                          <a:effectLst/>
                        </a:rPr>
                        <a:t>March 27,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FAQ posted online</a:t>
                      </a:r>
                      <a:endParaRPr lang="en-US" sz="1200">
                        <a:effectLst/>
                        <a:latin typeface="Calibri" panose="020F0502020204030204" pitchFamily="34" charset="0"/>
                        <a:ea typeface="Calibri" panose="020F0502020204030204" pitchFamily="34" charset="0"/>
                      </a:endParaRPr>
                    </a:p>
                  </a:txBody>
                  <a:tcPr marL="62119" marR="62119"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9736213"/>
                  </a:ext>
                </a:extLst>
              </a:tr>
              <a:tr h="643035">
                <a:tc>
                  <a:txBody>
                    <a:bodyPr/>
                    <a:lstStyle/>
                    <a:p>
                      <a:pPr marL="0" marR="0" algn="ctr">
                        <a:lnSpc>
                          <a:spcPct val="115000"/>
                        </a:lnSpc>
                        <a:spcBef>
                          <a:spcPts val="200"/>
                        </a:spcBef>
                        <a:spcAft>
                          <a:spcPts val="200"/>
                        </a:spcAft>
                      </a:pPr>
                      <a:r>
                        <a:rPr lang="en-US" sz="1200">
                          <a:effectLst/>
                        </a:rPr>
                        <a:t>April 13, 2020</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Proposal Deadline</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a:effectLst/>
                        </a:rPr>
                        <a:t>Email to </a:t>
                      </a:r>
                      <a:r>
                        <a:rPr lang="en-US" sz="1000" u="sng">
                          <a:effectLst/>
                          <a:hlinkClick r:id="rId2"/>
                        </a:rPr>
                        <a:t>KDERFP@education.ky.gov</a:t>
                      </a:r>
                      <a:r>
                        <a:rPr lang="en-US" sz="1200">
                          <a:effectLst/>
                        </a:rPr>
                        <a:t> </a:t>
                      </a:r>
                      <a:endParaRPr lang="en-US" sz="1200">
                        <a:effectLst/>
                        <a:latin typeface="Calibri" panose="020F0502020204030204" pitchFamily="34" charset="0"/>
                        <a:ea typeface="Calibri" panose="020F0502020204030204" pitchFamily="34" charset="0"/>
                      </a:endParaRPr>
                    </a:p>
                  </a:txBody>
                  <a:tcPr marL="62119" marR="62119" marT="0" marB="0"/>
                </a:tc>
                <a:tc>
                  <a:txBody>
                    <a:bodyPr/>
                    <a:lstStyle/>
                    <a:p>
                      <a:pPr marL="0" marR="0" algn="ctr">
                        <a:lnSpc>
                          <a:spcPct val="115000"/>
                        </a:lnSpc>
                        <a:spcBef>
                          <a:spcPts val="200"/>
                        </a:spcBef>
                        <a:spcAft>
                          <a:spcPts val="200"/>
                        </a:spcAft>
                      </a:pPr>
                      <a:r>
                        <a:rPr lang="en-US" sz="1200" dirty="0">
                          <a:effectLst/>
                        </a:rPr>
                        <a:t>Required</a:t>
                      </a:r>
                      <a:endParaRPr lang="en-US" sz="1200" dirty="0">
                        <a:effectLst/>
                        <a:latin typeface="Calibri" panose="020F0502020204030204" pitchFamily="34" charset="0"/>
                        <a:ea typeface="Calibri" panose="020F0502020204030204" pitchFamily="34" charset="0"/>
                      </a:endParaRPr>
                    </a:p>
                  </a:txBody>
                  <a:tcPr marL="62119" marR="62119" marT="0" marB="0"/>
                </a:tc>
                <a:extLst>
                  <a:ext uri="{0D108BD9-81ED-4DB2-BD59-A6C34878D82A}">
                    <a16:rowId xmlns:a16="http://schemas.microsoft.com/office/drawing/2014/main" val="3694434205"/>
                  </a:ext>
                </a:extLst>
              </a:tr>
            </a:tbl>
          </a:graphicData>
        </a:graphic>
      </p:graphicFrame>
    </p:spTree>
    <p:extLst>
      <p:ext uri="{BB962C8B-B14F-4D97-AF65-F5344CB8AC3E}">
        <p14:creationId xmlns:p14="http://schemas.microsoft.com/office/powerpoint/2010/main" val="3986379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4289-D6E8-2F43-BDAE-0E1BB956E8CA}"/>
              </a:ext>
            </a:extLst>
          </p:cNvPr>
          <p:cNvSpPr>
            <a:spLocks noGrp="1"/>
          </p:cNvSpPr>
          <p:nvPr>
            <p:ph type="title"/>
          </p:nvPr>
        </p:nvSpPr>
        <p:spPr/>
        <p:txBody>
          <a:bodyPr/>
          <a:lstStyle/>
          <a:p>
            <a:r>
              <a:rPr lang="en-US" dirty="0"/>
              <a:t>Technical Assistance for Grant Preparation (Face-to-Face)</a:t>
            </a:r>
          </a:p>
        </p:txBody>
      </p:sp>
      <p:sp>
        <p:nvSpPr>
          <p:cNvPr id="3" name="Slide Number Placeholder 2">
            <a:extLst>
              <a:ext uri="{FF2B5EF4-FFF2-40B4-BE49-F238E27FC236}">
                <a16:creationId xmlns:a16="http://schemas.microsoft.com/office/drawing/2014/main" id="{64282FF1-1963-9D47-B90F-6C8BD3C70A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
        <p:nvSpPr>
          <p:cNvPr id="4" name="Text Placeholder 3">
            <a:extLst>
              <a:ext uri="{FF2B5EF4-FFF2-40B4-BE49-F238E27FC236}">
                <a16:creationId xmlns:a16="http://schemas.microsoft.com/office/drawing/2014/main" id="{B566B04C-AB8E-1844-9B7C-20670D018BE1}"/>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6F808B3E-7586-8E41-9074-9B2669C1FB9F}"/>
              </a:ext>
            </a:extLst>
          </p:cNvPr>
          <p:cNvGraphicFramePr>
            <a:graphicFrameLocks noGrp="1"/>
          </p:cNvGraphicFramePr>
          <p:nvPr>
            <p:extLst>
              <p:ext uri="{D42A27DB-BD31-4B8C-83A1-F6EECF244321}">
                <p14:modId xmlns:p14="http://schemas.microsoft.com/office/powerpoint/2010/main" val="1132920397"/>
              </p:ext>
            </p:extLst>
          </p:nvPr>
        </p:nvGraphicFramePr>
        <p:xfrm>
          <a:off x="555786" y="1796387"/>
          <a:ext cx="9115848" cy="4804397"/>
        </p:xfrm>
        <a:graphic>
          <a:graphicData uri="http://schemas.openxmlformats.org/drawingml/2006/table">
            <a:tbl>
              <a:tblPr>
                <a:tableStyleId>{5C22544A-7EE6-4342-B048-85BDC9FD1C3A}</a:tableStyleId>
              </a:tblPr>
              <a:tblGrid>
                <a:gridCol w="1943968">
                  <a:extLst>
                    <a:ext uri="{9D8B030D-6E8A-4147-A177-3AD203B41FA5}">
                      <a16:colId xmlns:a16="http://schemas.microsoft.com/office/drawing/2014/main" val="2305857893"/>
                    </a:ext>
                  </a:extLst>
                </a:gridCol>
                <a:gridCol w="2159964">
                  <a:extLst>
                    <a:ext uri="{9D8B030D-6E8A-4147-A177-3AD203B41FA5}">
                      <a16:colId xmlns:a16="http://schemas.microsoft.com/office/drawing/2014/main" val="2507337731"/>
                    </a:ext>
                  </a:extLst>
                </a:gridCol>
                <a:gridCol w="5011916">
                  <a:extLst>
                    <a:ext uri="{9D8B030D-6E8A-4147-A177-3AD203B41FA5}">
                      <a16:colId xmlns:a16="http://schemas.microsoft.com/office/drawing/2014/main" val="1709049485"/>
                    </a:ext>
                  </a:extLst>
                </a:gridCol>
              </a:tblGrid>
              <a:tr h="1367475">
                <a:tc>
                  <a:txBody>
                    <a:bodyPr/>
                    <a:lstStyle/>
                    <a:p>
                      <a:pPr marL="0" marR="0" algn="ctr">
                        <a:lnSpc>
                          <a:spcPct val="115000"/>
                        </a:lnSpc>
                        <a:spcBef>
                          <a:spcPts val="0"/>
                        </a:spcBef>
                        <a:spcAft>
                          <a:spcPts val="1000"/>
                        </a:spcAft>
                      </a:pPr>
                      <a:r>
                        <a:rPr lang="en-US" sz="1800">
                          <a:effectLst/>
                        </a:rPr>
                        <a:t>Friday</a:t>
                      </a:r>
                      <a:br>
                        <a:rPr lang="en-US" sz="1800">
                          <a:effectLst/>
                        </a:rPr>
                      </a:br>
                      <a:r>
                        <a:rPr lang="en-US" sz="1800">
                          <a:effectLst/>
                        </a:rPr>
                        <a:t>March 20, 2020</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dirty="0">
                          <a:effectLst/>
                        </a:rPr>
                        <a:t>9 a.m. – 3 p.m. ET</a:t>
                      </a:r>
                    </a:p>
                    <a:p>
                      <a:pPr marL="0" marR="0" algn="ctr">
                        <a:lnSpc>
                          <a:spcPct val="115000"/>
                        </a:lnSpc>
                        <a:spcBef>
                          <a:spcPts val="0"/>
                        </a:spcBef>
                        <a:spcAft>
                          <a:spcPts val="100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dirty="0">
                          <a:effectLst/>
                        </a:rPr>
                        <a:t>Administrative Office of the Courts</a:t>
                      </a:r>
                    </a:p>
                    <a:p>
                      <a:pPr marL="0" marR="0" algn="ctr">
                        <a:lnSpc>
                          <a:spcPct val="115000"/>
                        </a:lnSpc>
                        <a:spcBef>
                          <a:spcPts val="0"/>
                        </a:spcBef>
                        <a:spcAft>
                          <a:spcPts val="1000"/>
                        </a:spcAft>
                      </a:pPr>
                      <a:r>
                        <a:rPr lang="en-US" sz="1800" dirty="0">
                          <a:effectLst/>
                        </a:rPr>
                        <a:t>1001 Vandalay Dr, Frankfort</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04554303"/>
                  </a:ext>
                </a:extLst>
              </a:tr>
              <a:tr h="1334917">
                <a:tc>
                  <a:txBody>
                    <a:bodyPr/>
                    <a:lstStyle/>
                    <a:p>
                      <a:pPr marL="0" marR="0" algn="ctr">
                        <a:lnSpc>
                          <a:spcPct val="115000"/>
                        </a:lnSpc>
                        <a:spcBef>
                          <a:spcPts val="0"/>
                        </a:spcBef>
                        <a:spcAft>
                          <a:spcPts val="1000"/>
                        </a:spcAft>
                      </a:pPr>
                      <a:r>
                        <a:rPr lang="en-US" sz="1800" dirty="0">
                          <a:effectLst/>
                        </a:rPr>
                        <a:t>Thursday</a:t>
                      </a:r>
                    </a:p>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March 26, 2020</a:t>
                      </a:r>
                    </a:p>
                  </a:txBody>
                  <a:tcPr marL="68580" marR="68580" marT="0" marB="0" anchor="ctr"/>
                </a:tc>
                <a:tc>
                  <a:txBody>
                    <a:bodyPr/>
                    <a:lstStyle/>
                    <a:p>
                      <a:pPr marL="0" marR="0" algn="ctr">
                        <a:lnSpc>
                          <a:spcPct val="115000"/>
                        </a:lnSpc>
                        <a:spcBef>
                          <a:spcPts val="0"/>
                        </a:spcBef>
                        <a:spcAft>
                          <a:spcPts val="1000"/>
                        </a:spcAft>
                      </a:pPr>
                      <a:r>
                        <a:rPr lang="en-US" sz="1800" dirty="0">
                          <a:effectLst/>
                        </a:rPr>
                        <a:t>10 a.m. – 4 p.m. ET</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dirty="0">
                          <a:effectLst/>
                        </a:rPr>
                        <a:t>Kentucky Valley Educational Cooperative </a:t>
                      </a:r>
                      <a:br>
                        <a:rPr lang="en-US" sz="1800" dirty="0">
                          <a:effectLst/>
                        </a:rPr>
                      </a:br>
                      <a:r>
                        <a:rPr lang="en-US" sz="1800" dirty="0">
                          <a:effectLst/>
                        </a:rPr>
                        <a:t>412 Roy Campbell Drive, Hazard</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11568523"/>
                  </a:ext>
                </a:extLst>
              </a:tr>
              <a:tr h="2102005">
                <a:tc>
                  <a:txBody>
                    <a:bodyPr/>
                    <a:lstStyle/>
                    <a:p>
                      <a:pPr marL="0" marR="0" algn="ctr">
                        <a:lnSpc>
                          <a:spcPct val="115000"/>
                        </a:lnSpc>
                        <a:spcBef>
                          <a:spcPts val="0"/>
                        </a:spcBef>
                        <a:spcAft>
                          <a:spcPts val="1000"/>
                        </a:spcAft>
                      </a:pPr>
                      <a:r>
                        <a:rPr lang="en-US" sz="1800" dirty="0">
                          <a:effectLst/>
                        </a:rPr>
                        <a:t>Tuesday</a:t>
                      </a:r>
                    </a:p>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March 24, 2020</a:t>
                      </a:r>
                    </a:p>
                  </a:txBody>
                  <a:tcPr marL="68580" marR="68580" marT="0" marB="0" anchor="ctr"/>
                </a:tc>
                <a:tc>
                  <a:txBody>
                    <a:bodyPr/>
                    <a:lstStyle/>
                    <a:p>
                      <a:pPr marL="0" marR="0" algn="ctr">
                        <a:lnSpc>
                          <a:spcPct val="115000"/>
                        </a:lnSpc>
                        <a:spcBef>
                          <a:spcPts val="0"/>
                        </a:spcBef>
                        <a:spcAft>
                          <a:spcPts val="1000"/>
                        </a:spcAft>
                      </a:pPr>
                      <a:r>
                        <a:rPr lang="en-US" sz="1800">
                          <a:effectLst/>
                        </a:rPr>
                        <a:t>10 a.m. – 4 p.m. ET</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dirty="0">
                          <a:effectLst/>
                        </a:rPr>
                        <a:t>Green River Region Educational Cooperative</a:t>
                      </a:r>
                    </a:p>
                    <a:p>
                      <a:pPr marL="0" marR="0" algn="ctr">
                        <a:lnSpc>
                          <a:spcPct val="115000"/>
                        </a:lnSpc>
                        <a:spcBef>
                          <a:spcPts val="0"/>
                        </a:spcBef>
                        <a:spcAft>
                          <a:spcPts val="1000"/>
                        </a:spcAft>
                      </a:pPr>
                      <a:r>
                        <a:rPr lang="en-US" sz="1800" dirty="0">
                          <a:effectLst/>
                        </a:rPr>
                        <a:t>200 Technology Way, Bowling Green</a:t>
                      </a:r>
                    </a:p>
                    <a:p>
                      <a:pPr marL="0" marR="0" algn="ctr">
                        <a:lnSpc>
                          <a:spcPct val="115000"/>
                        </a:lnSpc>
                        <a:spcBef>
                          <a:spcPts val="0"/>
                        </a:spcBef>
                        <a:spcAft>
                          <a:spcPts val="100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31210820"/>
                  </a:ext>
                </a:extLst>
              </a:tr>
            </a:tbl>
          </a:graphicData>
        </a:graphic>
      </p:graphicFrame>
    </p:spTree>
    <p:extLst>
      <p:ext uri="{BB962C8B-B14F-4D97-AF65-F5344CB8AC3E}">
        <p14:creationId xmlns:p14="http://schemas.microsoft.com/office/powerpoint/2010/main" val="1896805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7722-6F93-424E-87C4-9CAFAFF1C49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26CDDAC-9242-884C-9292-73B05CFBC4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
        <p:nvSpPr>
          <p:cNvPr id="4" name="Text Placeholder 3">
            <a:extLst>
              <a:ext uri="{FF2B5EF4-FFF2-40B4-BE49-F238E27FC236}">
                <a16:creationId xmlns:a16="http://schemas.microsoft.com/office/drawing/2014/main" id="{FB13A4FC-F14E-824D-A9B9-D5A6F4ACCFDE}"/>
              </a:ext>
            </a:extLst>
          </p:cNvPr>
          <p:cNvSpPr>
            <a:spLocks noGrp="1"/>
          </p:cNvSpPr>
          <p:nvPr>
            <p:ph type="body" idx="1"/>
          </p:nvPr>
        </p:nvSpPr>
        <p:spPr/>
        <p:txBody>
          <a:bodyPr/>
          <a:lstStyle/>
          <a:p>
            <a:endParaRPr lang="en-US" dirty="0"/>
          </a:p>
        </p:txBody>
      </p:sp>
      <p:graphicFrame>
        <p:nvGraphicFramePr>
          <p:cNvPr id="5" name="Table 4">
            <a:extLst>
              <a:ext uri="{FF2B5EF4-FFF2-40B4-BE49-F238E27FC236}">
                <a16:creationId xmlns:a16="http://schemas.microsoft.com/office/drawing/2014/main" id="{B5A9E261-15EA-B948-B5AB-C69F3CE126AB}"/>
              </a:ext>
            </a:extLst>
          </p:cNvPr>
          <p:cNvGraphicFramePr>
            <a:graphicFrameLocks noGrp="1"/>
          </p:cNvGraphicFramePr>
          <p:nvPr>
            <p:extLst>
              <p:ext uri="{D42A27DB-BD31-4B8C-83A1-F6EECF244321}">
                <p14:modId xmlns:p14="http://schemas.microsoft.com/office/powerpoint/2010/main" val="410798466"/>
              </p:ext>
            </p:extLst>
          </p:nvPr>
        </p:nvGraphicFramePr>
        <p:xfrm>
          <a:off x="0" y="-35596"/>
          <a:ext cx="12192000" cy="6893597"/>
        </p:xfrm>
        <a:graphic>
          <a:graphicData uri="http://schemas.openxmlformats.org/drawingml/2006/table">
            <a:tbl>
              <a:tblPr>
                <a:tableStyleId>{5C22544A-7EE6-4342-B048-85BDC9FD1C3A}</a:tableStyleId>
              </a:tblPr>
              <a:tblGrid>
                <a:gridCol w="2599962">
                  <a:extLst>
                    <a:ext uri="{9D8B030D-6E8A-4147-A177-3AD203B41FA5}">
                      <a16:colId xmlns:a16="http://schemas.microsoft.com/office/drawing/2014/main" val="3740091323"/>
                    </a:ext>
                  </a:extLst>
                </a:gridCol>
                <a:gridCol w="2888846">
                  <a:extLst>
                    <a:ext uri="{9D8B030D-6E8A-4147-A177-3AD203B41FA5}">
                      <a16:colId xmlns:a16="http://schemas.microsoft.com/office/drawing/2014/main" val="2368264533"/>
                    </a:ext>
                  </a:extLst>
                </a:gridCol>
                <a:gridCol w="6703192">
                  <a:extLst>
                    <a:ext uri="{9D8B030D-6E8A-4147-A177-3AD203B41FA5}">
                      <a16:colId xmlns:a16="http://schemas.microsoft.com/office/drawing/2014/main" val="2789319060"/>
                    </a:ext>
                  </a:extLst>
                </a:gridCol>
              </a:tblGrid>
              <a:tr h="872491">
                <a:tc gridSpan="3">
                  <a:txBody>
                    <a:bodyPr/>
                    <a:lstStyle/>
                    <a:p>
                      <a:pPr marL="0" marR="0" algn="ctr">
                        <a:lnSpc>
                          <a:spcPct val="115000"/>
                        </a:lnSpc>
                        <a:spcBef>
                          <a:spcPts val="0"/>
                        </a:spcBef>
                        <a:spcAft>
                          <a:spcPts val="1000"/>
                        </a:spcAft>
                      </a:pPr>
                      <a:r>
                        <a:rPr lang="en-US" sz="2400" dirty="0">
                          <a:effectLst/>
                        </a:rPr>
                        <a:t>Online Q&amp;A Sessions</a:t>
                      </a:r>
                      <a:endParaRPr lang="en-US" sz="24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6731331"/>
                  </a:ext>
                </a:extLst>
              </a:tr>
              <a:tr h="2046221">
                <a:tc>
                  <a:txBody>
                    <a:bodyPr/>
                    <a:lstStyle/>
                    <a:p>
                      <a:pPr marL="0" marR="0" algn="ctr">
                        <a:lnSpc>
                          <a:spcPct val="115000"/>
                        </a:lnSpc>
                        <a:spcBef>
                          <a:spcPts val="0"/>
                        </a:spcBef>
                        <a:spcAft>
                          <a:spcPts val="1000"/>
                        </a:spcAft>
                      </a:pPr>
                      <a:r>
                        <a:rPr lang="en-US" sz="2000">
                          <a:effectLst/>
                        </a:rPr>
                        <a:t>Wednesday </a:t>
                      </a:r>
                      <a:br>
                        <a:rPr lang="en-US" sz="2000">
                          <a:effectLst/>
                        </a:rPr>
                      </a:br>
                      <a:r>
                        <a:rPr lang="en-US" sz="2000">
                          <a:effectLst/>
                        </a:rPr>
                        <a:t>March 25, 2020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400">
                          <a:effectLst/>
                        </a:rPr>
                        <a:t>1 p.m.—2 p.m. ET</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400" dirty="0">
                          <a:effectLst/>
                        </a:rPr>
                        <a:t>Call-in instructions will be posted at </a:t>
                      </a:r>
                      <a:r>
                        <a:rPr lang="en-US" sz="2400" dirty="0">
                          <a:effectLst/>
                          <a:hlinkClick r:id="rId2"/>
                        </a:rPr>
                        <a:t>http://education.ky.gov/ districts/business/Pages /Competitive%20Grants%20from%20KDE.aspx</a:t>
                      </a: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89415231"/>
                  </a:ext>
                </a:extLst>
              </a:tr>
              <a:tr h="2046221">
                <a:tc>
                  <a:txBody>
                    <a:bodyPr/>
                    <a:lstStyle/>
                    <a:p>
                      <a:pPr marL="0" marR="0" algn="ctr">
                        <a:lnSpc>
                          <a:spcPct val="115000"/>
                        </a:lnSpc>
                        <a:spcBef>
                          <a:spcPts val="0"/>
                        </a:spcBef>
                        <a:spcAft>
                          <a:spcPts val="1000"/>
                        </a:spcAft>
                      </a:pPr>
                      <a:r>
                        <a:rPr lang="en-US" sz="2000">
                          <a:effectLst/>
                        </a:rPr>
                        <a:t>Thursday </a:t>
                      </a:r>
                      <a:br>
                        <a:rPr lang="en-US" sz="2000">
                          <a:effectLst/>
                        </a:rPr>
                      </a:br>
                      <a:r>
                        <a:rPr lang="en-US" sz="2000">
                          <a:effectLst/>
                        </a:rPr>
                        <a:t>March 26, 2020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400">
                          <a:effectLst/>
                        </a:rPr>
                        <a:t>10 a.m.—11 a.m. ET</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400" dirty="0">
                          <a:effectLst/>
                        </a:rPr>
                        <a:t>Call-in instructions will be posted at </a:t>
                      </a:r>
                      <a:r>
                        <a:rPr lang="en-US" sz="2400" dirty="0">
                          <a:effectLst/>
                          <a:hlinkClick r:id="rId2"/>
                        </a:rPr>
                        <a:t>http://education.ky.gov/ districts/business/Pages /Competitive%20Grants%20from%20KDE.aspx</a:t>
                      </a: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25252348"/>
                  </a:ext>
                </a:extLst>
              </a:tr>
              <a:tr h="1928664">
                <a:tc>
                  <a:txBody>
                    <a:bodyPr/>
                    <a:lstStyle/>
                    <a:p>
                      <a:pPr marL="0" marR="0" algn="ctr">
                        <a:lnSpc>
                          <a:spcPct val="115000"/>
                        </a:lnSpc>
                        <a:spcBef>
                          <a:spcPts val="0"/>
                        </a:spcBef>
                        <a:spcAft>
                          <a:spcPts val="1000"/>
                        </a:spcAft>
                      </a:pPr>
                      <a:r>
                        <a:rPr lang="en-US" sz="2000">
                          <a:effectLst/>
                        </a:rPr>
                        <a:t>Friday</a:t>
                      </a:r>
                      <a:br>
                        <a:rPr lang="en-US" sz="2000">
                          <a:effectLst/>
                        </a:rPr>
                      </a:br>
                      <a:r>
                        <a:rPr lang="en-US" sz="2000">
                          <a:effectLst/>
                        </a:rPr>
                        <a:t>March 27, 2020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400">
                          <a:effectLst/>
                        </a:rPr>
                        <a:t>By close of business</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1000"/>
                        </a:spcAft>
                      </a:pPr>
                      <a:r>
                        <a:rPr lang="en-US" sz="2400" dirty="0">
                          <a:effectLst/>
                        </a:rPr>
                        <a:t>FAQ Posted </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8042661"/>
                  </a:ext>
                </a:extLst>
              </a:tr>
            </a:tbl>
          </a:graphicData>
        </a:graphic>
      </p:graphicFrame>
    </p:spTree>
    <p:extLst>
      <p:ext uri="{BB962C8B-B14F-4D97-AF65-F5344CB8AC3E}">
        <p14:creationId xmlns:p14="http://schemas.microsoft.com/office/powerpoint/2010/main" val="3034563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Comprehensive is Comprehensive</a:t>
            </a:r>
            <a:endParaRPr dirty="0"/>
          </a:p>
        </p:txBody>
      </p:sp>
      <p:sp>
        <p:nvSpPr>
          <p:cNvPr id="166" name="Google Shape;166;p27"/>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67" name="Google Shape;167;p27"/>
          <p:cNvSpPr txBox="1">
            <a:spLocks noGrp="1"/>
          </p:cNvSpPr>
          <p:nvPr>
            <p:ph type="body" idx="1"/>
          </p:nvPr>
        </p:nvSpPr>
        <p:spPr>
          <a:xfrm>
            <a:off x="555775" y="1113276"/>
            <a:ext cx="9090000" cy="4298100"/>
          </a:xfrm>
          <a:prstGeom prst="rect">
            <a:avLst/>
          </a:prstGeom>
        </p:spPr>
        <p:txBody>
          <a:bodyPr spcFirstLastPara="1" wrap="square" lIns="91425" tIns="91425" rIns="91425" bIns="91425" anchor="t" anchorCtr="0">
            <a:noAutofit/>
          </a:bodyPr>
          <a:lstStyle/>
          <a:p>
            <a:pPr marL="1028700" lvl="0" indent="-571500" algn="l" rtl="0">
              <a:spcBef>
                <a:spcPts val="1000"/>
              </a:spcBef>
              <a:spcAft>
                <a:spcPts val="0"/>
              </a:spcAft>
              <a:buFont typeface="Arial" panose="020B0604020202020204" pitchFamily="34" charset="0"/>
              <a:buChar char="•"/>
            </a:pPr>
            <a:r>
              <a:rPr lang="en-US" dirty="0"/>
              <a:t>Birth to grade 12</a:t>
            </a:r>
          </a:p>
          <a:p>
            <a:pPr marL="1028700" lvl="0" indent="-571500" algn="l" rtl="0">
              <a:spcBef>
                <a:spcPts val="1000"/>
              </a:spcBef>
              <a:spcAft>
                <a:spcPts val="0"/>
              </a:spcAft>
              <a:buFont typeface="Arial" panose="020B0604020202020204" pitchFamily="34" charset="0"/>
              <a:buChar char="•"/>
            </a:pPr>
            <a:r>
              <a:rPr lang="en-US" dirty="0"/>
              <a:t>Consider particularly the birth to age 3 children in your community</a:t>
            </a:r>
          </a:p>
          <a:p>
            <a:pPr marL="1028700" lvl="0" indent="-571500" algn="l" rtl="0">
              <a:spcBef>
                <a:spcPts val="1000"/>
              </a:spcBef>
              <a:spcAft>
                <a:spcPts val="0"/>
              </a:spcAft>
              <a:buFont typeface="Arial" panose="020B0604020202020204" pitchFamily="34" charset="0"/>
              <a:buChar char="•"/>
            </a:pPr>
            <a:r>
              <a:rPr lang="en-US" dirty="0"/>
              <a:t>How will they be served?</a:t>
            </a:r>
          </a:p>
          <a:p>
            <a:pPr marL="1028700" lvl="0" indent="-571500" algn="l" rtl="0">
              <a:spcBef>
                <a:spcPts val="1000"/>
              </a:spcBef>
              <a:spcAft>
                <a:spcPts val="0"/>
              </a:spcAft>
              <a:buFont typeface="Arial" panose="020B0604020202020204" pitchFamily="34" charset="0"/>
              <a:buChar char="•"/>
            </a:pPr>
            <a:r>
              <a:rPr lang="en-US" dirty="0"/>
              <a:t>Which partners will you need to accomplish this comprehensive piece?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0A60-0550-0C47-BE6C-E5AEAE3CB051}"/>
              </a:ext>
            </a:extLst>
          </p:cNvPr>
          <p:cNvSpPr>
            <a:spLocks noGrp="1"/>
          </p:cNvSpPr>
          <p:nvPr>
            <p:ph type="title"/>
          </p:nvPr>
        </p:nvSpPr>
        <p:spPr/>
        <p:txBody>
          <a:bodyPr/>
          <a:lstStyle/>
          <a:p>
            <a:r>
              <a:rPr lang="en-US" dirty="0"/>
              <a:t>Comprehensive &amp; Integrated Literacy Plan</a:t>
            </a:r>
          </a:p>
        </p:txBody>
      </p:sp>
      <p:sp>
        <p:nvSpPr>
          <p:cNvPr id="3" name="Slide Number Placeholder 2">
            <a:extLst>
              <a:ext uri="{FF2B5EF4-FFF2-40B4-BE49-F238E27FC236}">
                <a16:creationId xmlns:a16="http://schemas.microsoft.com/office/drawing/2014/main" id="{CDA3A75D-194B-E34B-9CEB-6A8D794187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Text Placeholder 3">
            <a:extLst>
              <a:ext uri="{FF2B5EF4-FFF2-40B4-BE49-F238E27FC236}">
                <a16:creationId xmlns:a16="http://schemas.microsoft.com/office/drawing/2014/main" id="{0FF9C8A5-1F25-014B-A0B0-71C0B6397017}"/>
              </a:ext>
            </a:extLst>
          </p:cNvPr>
          <p:cNvSpPr>
            <a:spLocks noGrp="1"/>
          </p:cNvSpPr>
          <p:nvPr>
            <p:ph type="body" idx="1"/>
          </p:nvPr>
        </p:nvSpPr>
        <p:spPr>
          <a:xfrm>
            <a:off x="185352" y="1613900"/>
            <a:ext cx="10120184" cy="4878300"/>
          </a:xfrm>
        </p:spPr>
        <p:txBody>
          <a:bodyPr/>
          <a:lstStyle/>
          <a:p>
            <a:pPr marL="800100" indent="-571500">
              <a:buFont typeface="Arial" panose="020B0604020202020204" pitchFamily="34" charset="0"/>
              <a:buChar char="•"/>
            </a:pPr>
            <a:r>
              <a:rPr lang="en-US" dirty="0"/>
              <a:t>Birth – Grade 12</a:t>
            </a:r>
          </a:p>
          <a:p>
            <a:pPr marL="800100" indent="-571500">
              <a:buFont typeface="Arial" panose="020B0604020202020204" pitchFamily="34" charset="0"/>
              <a:buChar char="•"/>
            </a:pPr>
            <a:r>
              <a:rPr lang="en-US" dirty="0"/>
              <a:t>Internal &amp; External Partners</a:t>
            </a:r>
          </a:p>
          <a:p>
            <a:pPr marL="800100" indent="-571500">
              <a:buFont typeface="Arial" panose="020B0604020202020204" pitchFamily="34" charset="0"/>
              <a:buChar char="•"/>
            </a:pPr>
            <a:r>
              <a:rPr lang="en-US" dirty="0"/>
              <a:t>Include characteristics of comprehensive literacy</a:t>
            </a:r>
          </a:p>
          <a:p>
            <a:pPr marL="800100" indent="-571500">
              <a:buFont typeface="Arial" panose="020B0604020202020204" pitchFamily="34" charset="0"/>
              <a:buChar char="•"/>
            </a:pPr>
            <a:r>
              <a:rPr lang="en-US" dirty="0"/>
              <a:t>Evidence from the Literacy PERKS needs assessment</a:t>
            </a:r>
          </a:p>
          <a:p>
            <a:pPr marL="800100" indent="-571500">
              <a:buFont typeface="Arial" panose="020B0604020202020204" pitchFamily="34" charset="0"/>
              <a:buChar char="•"/>
            </a:pPr>
            <a:r>
              <a:rPr lang="en-US" dirty="0"/>
              <a:t>Instructional strategies for at-risk students &amp; those with disabilities</a:t>
            </a:r>
          </a:p>
        </p:txBody>
      </p:sp>
    </p:spTree>
    <p:extLst>
      <p:ext uri="{BB962C8B-B14F-4D97-AF65-F5344CB8AC3E}">
        <p14:creationId xmlns:p14="http://schemas.microsoft.com/office/powerpoint/2010/main" val="233381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555786" y="257216"/>
            <a:ext cx="5781952"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Literacy Needs Assessment</a:t>
            </a:r>
            <a:endParaRPr dirty="0"/>
          </a:p>
        </p:txBody>
      </p:sp>
      <p:sp>
        <p:nvSpPr>
          <p:cNvPr id="174" name="Google Shape;174;p28"/>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75" name="Google Shape;175;p28"/>
          <p:cNvSpPr txBox="1">
            <a:spLocks noGrp="1"/>
          </p:cNvSpPr>
          <p:nvPr>
            <p:ph type="body" idx="1"/>
          </p:nvPr>
        </p:nvSpPr>
        <p:spPr>
          <a:xfrm>
            <a:off x="555784" y="2165130"/>
            <a:ext cx="4585927" cy="4144531"/>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SzPts val="3600"/>
            </a:pPr>
            <a:r>
              <a:rPr lang="en-US" dirty="0"/>
              <a:t>Literacy PERKS</a:t>
            </a:r>
          </a:p>
          <a:p>
            <a:pPr lvl="1" indent="-457200">
              <a:buSzPts val="3600"/>
            </a:pPr>
            <a:r>
              <a:rPr lang="en-US" dirty="0"/>
              <a:t>Program Effectiveness Review for KY Schools</a:t>
            </a:r>
          </a:p>
          <a:p>
            <a:pPr lvl="1" indent="-457200">
              <a:buSzPts val="3600"/>
            </a:pPr>
            <a:endParaRPr lang="en-US" dirty="0"/>
          </a:p>
          <a:p>
            <a:pPr lvl="1" indent="-457200">
              <a:buSzPts val="3600"/>
            </a:pPr>
            <a:r>
              <a:rPr lang="en-US" dirty="0">
                <a:hlinkClick r:id="rId3"/>
              </a:rPr>
              <a:t>PERKS document</a:t>
            </a:r>
            <a:endParaRPr dirty="0"/>
          </a:p>
        </p:txBody>
      </p:sp>
      <p:pic>
        <p:nvPicPr>
          <p:cNvPr id="5" name="Picture 4" title="Professional learning, Instruction and interventions, aligned curriculum, multiple assessments, literate environment, and partnerships going into literacy team and plan">
            <a:extLst>
              <a:ext uri="{FF2B5EF4-FFF2-40B4-BE49-F238E27FC236}">
                <a16:creationId xmlns:a16="http://schemas.microsoft.com/office/drawing/2014/main" id="{CDB65365-5A70-CF47-9A0A-D380FC91A7C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33545" y="0"/>
            <a:ext cx="6558455"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60C9-22D6-6344-A811-6006CA951FC1}"/>
              </a:ext>
            </a:extLst>
          </p:cNvPr>
          <p:cNvSpPr>
            <a:spLocks noGrp="1"/>
          </p:cNvSpPr>
          <p:nvPr>
            <p:ph type="title"/>
          </p:nvPr>
        </p:nvSpPr>
        <p:spPr/>
        <p:txBody>
          <a:bodyPr/>
          <a:lstStyle/>
          <a:p>
            <a:r>
              <a:rPr lang="en-US" dirty="0"/>
              <a:t>Literacy PERKS</a:t>
            </a:r>
          </a:p>
        </p:txBody>
      </p:sp>
      <p:sp>
        <p:nvSpPr>
          <p:cNvPr id="3" name="Slide Number Placeholder 2">
            <a:extLst>
              <a:ext uri="{FF2B5EF4-FFF2-40B4-BE49-F238E27FC236}">
                <a16:creationId xmlns:a16="http://schemas.microsoft.com/office/drawing/2014/main" id="{7CF08BA9-8F5A-094B-A5AB-DEC221CA75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Text Placeholder 3">
            <a:extLst>
              <a:ext uri="{FF2B5EF4-FFF2-40B4-BE49-F238E27FC236}">
                <a16:creationId xmlns:a16="http://schemas.microsoft.com/office/drawing/2014/main" id="{4B44FD7C-4A3C-C24A-926E-FA6BC0D110C3}"/>
              </a:ext>
            </a:extLst>
          </p:cNvPr>
          <p:cNvSpPr>
            <a:spLocks noGrp="1"/>
          </p:cNvSpPr>
          <p:nvPr>
            <p:ph type="body" idx="1"/>
          </p:nvPr>
        </p:nvSpPr>
        <p:spPr>
          <a:xfrm>
            <a:off x="334499" y="1277403"/>
            <a:ext cx="9810398" cy="4878300"/>
          </a:xfrm>
        </p:spPr>
        <p:txBody>
          <a:bodyPr/>
          <a:lstStyle/>
          <a:p>
            <a:pPr marL="228600" indent="0"/>
            <a:r>
              <a:rPr lang="en-US" dirty="0"/>
              <a:t>Consider</a:t>
            </a:r>
          </a:p>
          <a:p>
            <a:pPr marL="800100" indent="-571500">
              <a:buFont typeface="Arial" panose="020B0604020202020204" pitchFamily="34" charset="0"/>
              <a:buChar char="•"/>
            </a:pPr>
            <a:r>
              <a:rPr lang="en-US" dirty="0"/>
              <a:t>Who will be a part of the needs assessment?</a:t>
            </a:r>
          </a:p>
          <a:p>
            <a:pPr marL="800100" indent="-571500">
              <a:buFont typeface="Arial" panose="020B0604020202020204" pitchFamily="34" charset="0"/>
              <a:buChar char="•"/>
            </a:pPr>
            <a:r>
              <a:rPr lang="en-US" dirty="0"/>
              <a:t>Timeline?</a:t>
            </a:r>
          </a:p>
          <a:p>
            <a:pPr marL="800100" indent="-571500">
              <a:buFont typeface="Arial" panose="020B0604020202020204" pitchFamily="34" charset="0"/>
              <a:buChar char="•"/>
            </a:pPr>
            <a:r>
              <a:rPr lang="en-US" dirty="0"/>
              <a:t>Compilation of information?</a:t>
            </a:r>
          </a:p>
          <a:p>
            <a:pPr marL="800100" indent="-571500">
              <a:buFont typeface="Arial" panose="020B0604020202020204" pitchFamily="34" charset="0"/>
              <a:buChar char="•"/>
            </a:pPr>
            <a:endParaRPr lang="en-US" dirty="0"/>
          </a:p>
          <a:p>
            <a:pPr marL="228600" indent="0"/>
            <a:r>
              <a:rPr lang="en-US" dirty="0"/>
              <a:t>Find the Literacy PERKS document and Literacy Planning Booklet at </a:t>
            </a:r>
            <a:r>
              <a:rPr lang="en-US" sz="1600" dirty="0">
                <a:hlinkClick r:id="rId2"/>
              </a:rPr>
              <a:t>https://education.ky.gov/curriculum/conpro/engla/Pages/striving_readers.aspx</a:t>
            </a:r>
            <a:endParaRPr lang="en-US" dirty="0"/>
          </a:p>
          <a:p>
            <a:pPr marL="8001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04572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C078-888A-A84E-B904-2414521472D3}"/>
              </a:ext>
            </a:extLst>
          </p:cNvPr>
          <p:cNvSpPr>
            <a:spLocks noGrp="1"/>
          </p:cNvSpPr>
          <p:nvPr>
            <p:ph type="title"/>
          </p:nvPr>
        </p:nvSpPr>
        <p:spPr/>
        <p:txBody>
          <a:bodyPr/>
          <a:lstStyle/>
          <a:p>
            <a:r>
              <a:rPr lang="en-US" dirty="0"/>
              <a:t>Characteristics of Comprehensive Literacy (p. 24 of RFA)</a:t>
            </a:r>
          </a:p>
        </p:txBody>
      </p:sp>
      <p:sp>
        <p:nvSpPr>
          <p:cNvPr id="3" name="Slide Number Placeholder 2">
            <a:extLst>
              <a:ext uri="{FF2B5EF4-FFF2-40B4-BE49-F238E27FC236}">
                <a16:creationId xmlns:a16="http://schemas.microsoft.com/office/drawing/2014/main" id="{2EF454DD-006C-F445-A5F5-4651A7A902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7" name="Picture 6">
            <a:extLst>
              <a:ext uri="{FF2B5EF4-FFF2-40B4-BE49-F238E27FC236}">
                <a16:creationId xmlns:a16="http://schemas.microsoft.com/office/drawing/2014/main" id="{1AB86A7B-2D54-BA4D-8B27-1D6BDACC04AF}"/>
              </a:ext>
            </a:extLst>
          </p:cNvPr>
          <p:cNvPicPr>
            <a:picLocks noChangeAspect="1"/>
          </p:cNvPicPr>
          <p:nvPr/>
        </p:nvPicPr>
        <p:blipFill rotWithShape="1">
          <a:blip r:embed="rId2"/>
          <a:srcRect b="13617"/>
          <a:stretch/>
        </p:blipFill>
        <p:spPr>
          <a:xfrm>
            <a:off x="28866" y="1776248"/>
            <a:ext cx="12163134" cy="5081752"/>
          </a:xfrm>
          <a:prstGeom prst="rect">
            <a:avLst/>
          </a:prstGeom>
        </p:spPr>
      </p:pic>
    </p:spTree>
    <p:extLst>
      <p:ext uri="{BB962C8B-B14F-4D97-AF65-F5344CB8AC3E}">
        <p14:creationId xmlns:p14="http://schemas.microsoft.com/office/powerpoint/2010/main" val="174745331"/>
      </p:ext>
    </p:extLst>
  </p:cSld>
  <p:clrMapOvr>
    <a:masterClrMapping/>
  </p:clrMapOvr>
</p:sld>
</file>

<file path=ppt/theme/theme1.xml><?xml version="1.0" encoding="utf-8"?>
<a:theme xmlns:a="http://schemas.openxmlformats.org/drawingml/2006/main" name="3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67DB7FB784439943BCA59FAA76F4E080" ma:contentTypeVersion="28" ma:contentTypeDescription="" ma:contentTypeScope="" ma:versionID="8c81f355fe4088e29a456f1c453124e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84a373bb29f65c96541ada58257973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2020-02-28T05:00:00+00:00</Publication_x0020_Date>
    <Audience1 xmlns="3a62de7d-ba57-4f43-9dae-9623ba637be0">
      <Value>1</Value>
      <Value>2</Value>
      <Value>10</Value>
    </Audience1>
    <_dlc_DocId xmlns="3a62de7d-ba57-4f43-9dae-9623ba637be0">KYED-320-630</_dlc_DocId>
    <_dlc_DocIdUrl xmlns="3a62de7d-ba57-4f43-9dae-9623ba637be0">
      <Url>https://www.education.ky.gov/districts/business/_layouts/15/DocIdRedir.aspx?ID=KYED-320-630</Url>
      <Description>KYED-320-630</Description>
    </_dlc_DocIdUrl>
  </documentManagement>
</p:properties>
</file>

<file path=customXml/itemProps1.xml><?xml version="1.0" encoding="utf-8"?>
<ds:datastoreItem xmlns:ds="http://schemas.openxmlformats.org/officeDocument/2006/customXml" ds:itemID="{889B5A00-528C-44C2-9406-26E56B107B79}"/>
</file>

<file path=customXml/itemProps2.xml><?xml version="1.0" encoding="utf-8"?>
<ds:datastoreItem xmlns:ds="http://schemas.openxmlformats.org/officeDocument/2006/customXml" ds:itemID="{1439644C-7DB6-442E-BCE2-F289B056E67A}"/>
</file>

<file path=customXml/itemProps3.xml><?xml version="1.0" encoding="utf-8"?>
<ds:datastoreItem xmlns:ds="http://schemas.openxmlformats.org/officeDocument/2006/customXml" ds:itemID="{B415F34F-835D-4C2D-A37B-C1923B3B443F}"/>
</file>

<file path=customXml/itemProps4.xml><?xml version="1.0" encoding="utf-8"?>
<ds:datastoreItem xmlns:ds="http://schemas.openxmlformats.org/officeDocument/2006/customXml" ds:itemID="{8F193380-8EAB-4040-93F2-F699DDD92D7D}"/>
</file>

<file path=docProps/app.xml><?xml version="1.0" encoding="utf-8"?>
<Properties xmlns="http://schemas.openxmlformats.org/officeDocument/2006/extended-properties" xmlns:vt="http://schemas.openxmlformats.org/officeDocument/2006/docPropsVTypes">
  <TotalTime>14904</TotalTime>
  <Words>2205</Words>
  <Application>Microsoft Macintosh PowerPoint</Application>
  <PresentationFormat>Widescreen</PresentationFormat>
  <Paragraphs>368</Paragraphs>
  <Slides>48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Source Sans Pro</vt:lpstr>
      <vt:lpstr>Arial</vt:lpstr>
      <vt:lpstr>Noto Sans Symbols</vt:lpstr>
      <vt:lpstr>Georgia</vt:lpstr>
      <vt:lpstr>Calibri</vt:lpstr>
      <vt:lpstr>3_Theme1</vt:lpstr>
      <vt:lpstr>Theme1</vt:lpstr>
      <vt:lpstr>PowerPoint Presentation</vt:lpstr>
      <vt:lpstr> </vt:lpstr>
      <vt:lpstr>Kentucky Comprehensive Literacy (KyCL) </vt:lpstr>
      <vt:lpstr>Grant’s Purpose</vt:lpstr>
      <vt:lpstr>Comprehensive is Comprehensive</vt:lpstr>
      <vt:lpstr>Comprehensive &amp; Integrated Literacy Plan</vt:lpstr>
      <vt:lpstr>Literacy Needs Assessment</vt:lpstr>
      <vt:lpstr>Literacy PERKS</vt:lpstr>
      <vt:lpstr>Characteristics of Comprehensive Literacy (p. 24 of RFA)</vt:lpstr>
      <vt:lpstr>PowerPoint Presentation</vt:lpstr>
      <vt:lpstr>Comprehensive &amp; Integrated Literacy Plan</vt:lpstr>
      <vt:lpstr>Comprehensive &amp; Integrated Literacy Plan: Assessment</vt:lpstr>
      <vt:lpstr>Comprehensive &amp; Integrated Literacy Plan: Teacher Cohorts</vt:lpstr>
      <vt:lpstr>PowerPoint Presentation</vt:lpstr>
      <vt:lpstr>Eligibility</vt:lpstr>
      <vt:lpstr>Eligibility</vt:lpstr>
      <vt:lpstr>Feeder System</vt:lpstr>
      <vt:lpstr>Endorsed Literacy Programs</vt:lpstr>
      <vt:lpstr>PowerPoint Presentation</vt:lpstr>
      <vt:lpstr>Additional Programs</vt:lpstr>
      <vt:lpstr>Evidence-based Practice Evaluation</vt:lpstr>
      <vt:lpstr>Professional Learning</vt:lpstr>
      <vt:lpstr>On-going Professional Learning  in a Nutshell</vt:lpstr>
      <vt:lpstr>Funding</vt:lpstr>
      <vt:lpstr>Allocation of Funds</vt:lpstr>
      <vt:lpstr>Allocation of Funds</vt:lpstr>
      <vt:lpstr>Literacy Intervention</vt:lpstr>
      <vt:lpstr>Literacy Intervention</vt:lpstr>
      <vt:lpstr>School Commitment</vt:lpstr>
      <vt:lpstr>Partners</vt:lpstr>
      <vt:lpstr>Partner Commitments</vt:lpstr>
      <vt:lpstr>Partner Commitments</vt:lpstr>
      <vt:lpstr>Requirements for Funded Districts</vt:lpstr>
      <vt:lpstr>Requirements for Funded Districts</vt:lpstr>
      <vt:lpstr>Allowable &amp; Required Activities</vt:lpstr>
      <vt:lpstr>Allowable &amp; Required Activities</vt:lpstr>
      <vt:lpstr>Other Allowable Activities</vt:lpstr>
      <vt:lpstr>Competitive Preference Priority  (up to 5 points each)</vt:lpstr>
      <vt:lpstr>Competitive Preference Priority #1</vt:lpstr>
      <vt:lpstr>Competitive Preference Priority #2</vt:lpstr>
      <vt:lpstr>Competitive Preference Priority #3</vt:lpstr>
      <vt:lpstr>OPTIONAL Preference Priority #4</vt:lpstr>
      <vt:lpstr>How Will the CLSD Impact Study Work? </vt:lpstr>
      <vt:lpstr>Applying</vt:lpstr>
      <vt:lpstr>PowerPoint Presentation</vt:lpstr>
      <vt:lpstr>Technical Assistance for Grant Preparation (Face-to-Face)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Rogers, Jackie - Office of Standards Assessment and Accountability</cp:lastModifiedBy>
  <cp:revision>35</cp:revision>
  <dcterms:modified xsi:type="dcterms:W3CDTF">2020-01-27T14:01:32Z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0x0101001BEB557DBE01834EAB47A683706DCD5B0067DB7FB784439943BCA59FAA76F4E080</vt:lpwstr>
  </property>
  <property fmtid="{D5CDD505-2E9C-101B-9397-08002B2CF9AE}" pid="3" name="_dlc_DocIdItemGuid">
    <vt:lpwstr>8b5ecfd5-1016-46f5-8832-ae873359d362</vt:lpwstr>
  </property>
</Properties>
</file>