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theme/theme2.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638" r:id="rId5"/>
    <p:sldId id="639" r:id="rId6"/>
    <p:sldId id="259" r:id="rId7"/>
    <p:sldId id="257" r:id="rId8"/>
    <p:sldId id="262" r:id="rId9"/>
    <p:sldId id="263" r:id="rId10"/>
    <p:sldId id="260" r:id="rId11"/>
    <p:sldId id="647" r:id="rId12"/>
    <p:sldId id="261" r:id="rId13"/>
    <p:sldId id="640" r:id="rId14"/>
    <p:sldId id="641" r:id="rId15"/>
    <p:sldId id="642" r:id="rId16"/>
    <p:sldId id="643" r:id="rId17"/>
    <p:sldId id="644" r:id="rId18"/>
    <p:sldId id="645" r:id="rId19"/>
    <p:sldId id="646" r:id="rId20"/>
    <p:sldId id="648" r:id="rId21"/>
    <p:sldId id="264"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FE40C-539D-4BCA-BBB2-DCAFDC684F93}" name="Looney, Lori - Division of Technical Schools and Continuous Improvement" initials="LL" userId="S::lori.looney@education.ky.gov::db6a45d8-1a67-4bf8-a4ec-36bceba7342d" providerId="AD"/>
  <p188:author id="{9EFCCF2B-1478-4AA9-FBA7-885AC7D65DD2}" name="Whitaker, Crystal - Division of Technical Schools and Continuous Improvement" initials="WI" userId="S::crystal.whitaker@education.ky.gov::a8d445e8-99ad-4b2f-94b6-ca81fa060b48" providerId="AD"/>
  <p188:author id="{DA1D8562-945C-5BE9-A027-B2C69832AD9F}" name="Satterwhite, Regan - Office of Career and Technical Education" initials="RS" userId="S::regan.satterwhite@education.ky.gov::f293c650-a887-4416-9737-4a478a9e6d50" providerId="AD"/>
  <p188:author id="{9B808266-7F04-75B3-2F07-2851C0C1B850}" name="Thompson, Thomas - KDE Division Director" initials="TD" userId="S::thomas.thompson@education.ky.gov::bdf32509-c627-472d-bcf5-7868f9d3c044" providerId="AD"/>
  <p188:author id="{77E36CC6-E796-A7B3-B642-A452A7BE2216}" name="Tracy, Holly - Office of Career and Technical Education" initials="TE" userId="S::holly.tracy@education.ky.gov::b70d51e8-bda3-4bd7-aacf-5657ff0d82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B248C-D043-4EAB-9D7B-FD2B8279DF46}" v="1" dt="2025-11-12T12:24:46.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D451BF3-1CCA-41DF-A35C-278C4BEDFE58}" type="datetimeFigureOut">
              <a:rPr lang="en-US" smtClean="0"/>
              <a:t>11/12/2025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D83E625-C675-4A30-B99E-E1BBD6865787}" type="slidenum">
              <a:rPr lang="en-US" smtClean="0"/>
              <a:t>‹#›</a:t>
            </a:fld>
            <a:endParaRPr lang="en-US"/>
          </a:p>
        </p:txBody>
      </p:sp>
    </p:spTree>
    <p:extLst>
      <p:ext uri="{BB962C8B-B14F-4D97-AF65-F5344CB8AC3E}">
        <p14:creationId xmlns:p14="http://schemas.microsoft.com/office/powerpoint/2010/main" val="338635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KDERFP@education.ky.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99"/>
                </a:solidFill>
              </a:rPr>
              <a:t>Funding</a:t>
            </a:r>
            <a:endParaRPr lang="en-US"/>
          </a:p>
          <a:p>
            <a:r>
              <a:rPr lang="en-US"/>
              <a:t>Through KRS 157.069, as amended by 2024 HB 499, for the purpose of supporting innovation in new or emerging career fields, the KDE Office of Career and Technical Education will make available $500,000.00 to support innovative career paths in Career and Technical Education schools.  The KDE anticipates approximately 5 awards for up to $100,000.00. Funds may not be used, encumbered, or obligated until receipt of the approved contract.  All grant funds must be used or encumbered by June 30, 2027.</a:t>
            </a:r>
          </a:p>
          <a:p>
            <a:r>
              <a:rPr lang="en-US"/>
              <a:t> </a:t>
            </a:r>
            <a:endParaRPr lang="en-US">
              <a:ea typeface="Calibri"/>
              <a:cs typeface="Calibri"/>
            </a:endParaRPr>
          </a:p>
          <a:p>
            <a:r>
              <a:rPr lang="en-US"/>
              <a:t>The fiscal agent for the application for public schools shall be a local school district and for the Area Technology Centers, the KY Tech System of Schools. Each school will provide a budget and budget summary aligned to the allowable MUNIS codes to show how the funds will be spent.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83E625-C675-4A30-B99E-E1BBD6865787}" type="slidenum">
              <a:rPr lang="en-US" smtClean="0"/>
              <a:t>2</a:t>
            </a:fld>
            <a:endParaRPr lang="en-US"/>
          </a:p>
        </p:txBody>
      </p:sp>
    </p:spTree>
    <p:extLst>
      <p:ext uri="{BB962C8B-B14F-4D97-AF65-F5344CB8AC3E}">
        <p14:creationId xmlns:p14="http://schemas.microsoft.com/office/powerpoint/2010/main" val="422983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333399"/>
                </a:solidFill>
              </a:rPr>
              <a:t>Submission of Application</a:t>
            </a:r>
            <a:endParaRPr lang="en-US"/>
          </a:p>
          <a:p>
            <a:pPr marL="285750" indent="-285750">
              <a:buFont typeface="Arial"/>
              <a:buChar char="•"/>
            </a:pPr>
            <a:r>
              <a:rPr lang="en-US"/>
              <a:t>Scan or save the completed application in its entirety, including all signatures, to PDF format. Save the original application as </a:t>
            </a:r>
            <a:r>
              <a:rPr lang="en-US" b="1" i="1"/>
              <a:t>CTEIS26 District Name</a:t>
            </a:r>
            <a:r>
              <a:rPr lang="en-US"/>
              <a:t> </a:t>
            </a:r>
            <a:r>
              <a:rPr lang="en-US" b="1" i="1"/>
              <a:t>School Name</a:t>
            </a:r>
            <a:r>
              <a:rPr lang="en-US"/>
              <a:t> (For example: Barren County ATC in the Kentucky Tech School District would save the original application as </a:t>
            </a:r>
            <a:r>
              <a:rPr lang="en-US" b="1" i="1"/>
              <a:t>CTEIS26 KTS Barren</a:t>
            </a:r>
            <a:r>
              <a:rPr lang="en-US"/>
              <a:t>.) </a:t>
            </a:r>
          </a:p>
          <a:p>
            <a:pPr marL="285750" indent="-285750">
              <a:buFont typeface="Arial"/>
              <a:buChar char="•"/>
            </a:pPr>
            <a:r>
              <a:rPr lang="en-US"/>
              <a:t>Scan or save a blinded/redacted copy of the application in its entirety to PDF format. Save the redacted application as </a:t>
            </a:r>
            <a:r>
              <a:rPr lang="en-US" b="1" i="1"/>
              <a:t>CTEIS26 District Name School Name B</a:t>
            </a:r>
            <a:r>
              <a:rPr lang="en-US"/>
              <a:t>. (For example: Barren County ATC in the Kentucky Tech School District would save the redacted application as </a:t>
            </a:r>
            <a:r>
              <a:rPr lang="en-US" b="1" i="1"/>
              <a:t>CTEIS26 KTS Barren B</a:t>
            </a:r>
            <a:r>
              <a:rPr lang="en-US" b="1"/>
              <a:t>.)</a:t>
            </a:r>
            <a:endParaRPr lang="en-US"/>
          </a:p>
          <a:p>
            <a:pPr marL="285750" indent="-285750">
              <a:buFont typeface="Arial"/>
              <a:buChar char="•"/>
            </a:pPr>
            <a:r>
              <a:rPr lang="en-US"/>
              <a:t>Email the original copy and the redacted copy to </a:t>
            </a:r>
            <a:r>
              <a:rPr lang="en-US">
                <a:solidFill>
                  <a:srgbClr val="0000FF"/>
                </a:solidFill>
                <a:hlinkClick r:id="rId3"/>
              </a:rPr>
              <a:t>KDERFP@education.ky.gov</a:t>
            </a:r>
            <a:r>
              <a:rPr lang="en-US"/>
              <a:t>.</a:t>
            </a:r>
            <a:endParaRPr lang="en-US">
              <a:ea typeface="Calibri"/>
              <a:cs typeface="Calibri"/>
            </a:endParaRPr>
          </a:p>
          <a:p>
            <a:pPr marL="285750" indent="-285750">
              <a:buFont typeface="Arial"/>
              <a:buChar char="•"/>
            </a:pPr>
            <a:r>
              <a:rPr lang="en-US"/>
              <a:t>On the subject line of the email, type </a:t>
            </a:r>
            <a:r>
              <a:rPr lang="en-US" b="1" i="1"/>
              <a:t>CTEIS26 District Name School Name</a:t>
            </a:r>
            <a:r>
              <a:rPr lang="en-US"/>
              <a:t>.</a:t>
            </a:r>
            <a:endParaRPr lang="en-US">
              <a:ea typeface="Calibri"/>
              <a:cs typeface="Calibri"/>
            </a:endParaRPr>
          </a:p>
          <a:p>
            <a:pPr marL="285750" indent="-285750">
              <a:buFont typeface="Arial"/>
              <a:buChar char="•"/>
            </a:pPr>
            <a:r>
              <a:rPr lang="en-US" b="1"/>
              <a:t>Send all attachments in the same email</a:t>
            </a:r>
            <a:r>
              <a:rPr lang="en-US"/>
              <a:t>. </a:t>
            </a:r>
            <a:r>
              <a:rPr lang="en-US" b="1"/>
              <a:t>ALL PARTS MUST BE RECEIVED- DATE/TIME STAMPED BY THE DEADLINE of November 20, 2025, by 4 p.m. ET.</a:t>
            </a:r>
            <a:endParaRPr lang="en-US"/>
          </a:p>
          <a:p>
            <a:pPr marL="285750" indent="-285750">
              <a:buFont typeface="Arial"/>
              <a:buChar char="•"/>
            </a:pPr>
            <a:r>
              <a:rPr lang="en-US"/>
              <a:t>Keep in mind that email coming into the KDE is routed for security purposes through multiple networks and servers. Allow ample time for this, and the possibility that email is not always received on the first try.</a:t>
            </a:r>
            <a:endParaRPr lang="en-US">
              <a:ea typeface="Calibri"/>
              <a:cs typeface="Calibri"/>
            </a:endParaRPr>
          </a:p>
          <a:p>
            <a:pPr marL="285750" indent="-285750">
              <a:buFont typeface="Arial"/>
              <a:buChar char="•"/>
            </a:pPr>
            <a:r>
              <a:rPr lang="en-US"/>
              <a:t>Applications received after the deadline will not be reviewed or considered for award.</a:t>
            </a:r>
            <a:endParaRPr lang="en-US">
              <a:ea typeface="Calibri"/>
              <a:cs typeface="Calibri"/>
            </a:endParaRPr>
          </a:p>
          <a:p>
            <a:pPr marL="285750" indent="-285750">
              <a:buFont typeface="Arial"/>
              <a:buChar char="•"/>
            </a:pPr>
            <a:r>
              <a:rPr lang="en-US"/>
              <a:t>Applicants can request confirmation of receipt in their submission email. KDE will confirm receipt of the email and attachments (if any). Please note that KDE does not open attachments to check for accuracy.</a:t>
            </a:r>
            <a:endParaRPr lang="en-US">
              <a:ea typeface="Calibri"/>
              <a:cs typeface="Calibri"/>
            </a:endParaRPr>
          </a:p>
          <a:p>
            <a:pPr marL="285750" indent="-285750">
              <a:buFont typeface="Arial"/>
              <a:buChar char="•"/>
            </a:pPr>
            <a:r>
              <a:rPr lang="en-US"/>
              <a:t>Do not add others to application submission emails.</a:t>
            </a:r>
            <a:endParaRPr lang="en-US">
              <a:ea typeface="Calibri"/>
              <a:cs typeface="Calibri"/>
            </a:endParaRPr>
          </a:p>
          <a:p>
            <a:pPr marL="285750" indent="-285750">
              <a:buFont typeface="Arial"/>
              <a:buChar char="•"/>
            </a:pPr>
            <a:r>
              <a:rPr lang="en-US"/>
              <a:t>Do not send Google documents or documents from Google drives. </a:t>
            </a:r>
            <a:endParaRPr lang="en-US">
              <a:ea typeface="Calibri"/>
              <a:cs typeface="Calibri"/>
            </a:endParaRPr>
          </a:p>
          <a:p>
            <a:pPr marL="285750" indent="-285750">
              <a:buFont typeface="Arial"/>
              <a:buChar char="•"/>
            </a:pPr>
            <a:r>
              <a:rPr lang="en-US"/>
              <a:t>Each PDF attachment </a:t>
            </a:r>
            <a:r>
              <a:rPr lang="en-US" b="1"/>
              <a:t>MUST</a:t>
            </a:r>
            <a:r>
              <a:rPr lang="en-US"/>
              <a:t> be less than 10,000 KB (or 10 MB) in size. Please work with your technology staff to ensure the correct file size. Files that are above the size limit will not be reviewed or eligible for an award.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83E625-C675-4A30-B99E-E1BBD6865787}" type="slidenum">
              <a:rPr lang="en-US" smtClean="0"/>
              <a:t>3</a:t>
            </a:fld>
            <a:endParaRPr lang="en-US"/>
          </a:p>
        </p:txBody>
      </p:sp>
    </p:spTree>
    <p:extLst>
      <p:ext uri="{BB962C8B-B14F-4D97-AF65-F5344CB8AC3E}">
        <p14:creationId xmlns:p14="http://schemas.microsoft.com/office/powerpoint/2010/main" val="371554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Staff - Project Management – no more than 25%</a:t>
            </a:r>
          </a:p>
          <a:p>
            <a:r>
              <a:rPr lang="en-US"/>
              <a:t>Professional development related to the project</a:t>
            </a:r>
            <a:endParaRPr lang="en-US">
              <a:ea typeface="Calibri"/>
              <a:cs typeface="Calibri"/>
            </a:endParaRPr>
          </a:p>
          <a:p>
            <a:r>
              <a:rPr lang="en-US"/>
              <a:t>Equipment – May include technology associated with the equipment</a:t>
            </a:r>
            <a:endParaRPr lang="en-US">
              <a:ea typeface="Calibri"/>
              <a:cs typeface="Calibri"/>
            </a:endParaRPr>
          </a:p>
          <a:p>
            <a:r>
              <a:rPr lang="en-US"/>
              <a:t>Technology specifically related to the goals of the project </a:t>
            </a:r>
            <a:endParaRPr lang="en-US">
              <a:ea typeface="Calibri"/>
              <a:cs typeface="Calibri"/>
            </a:endParaRPr>
          </a:p>
          <a:p>
            <a:r>
              <a:rPr lang="en-US"/>
              <a:t>Construction/Remodel – Required to install or support approved equipment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83E625-C675-4A30-B99E-E1BBD6865787}" type="slidenum">
              <a:rPr lang="en-US" smtClean="0"/>
              <a:t>5</a:t>
            </a:fld>
            <a:endParaRPr lang="en-US"/>
          </a:p>
        </p:txBody>
      </p:sp>
    </p:spTree>
    <p:extLst>
      <p:ext uri="{BB962C8B-B14F-4D97-AF65-F5344CB8AC3E}">
        <p14:creationId xmlns:p14="http://schemas.microsoft.com/office/powerpoint/2010/main" val="415536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7780"/>
                </a:solidFill>
              </a:rPr>
              <a:t>Unallowable Uses of Funds:</a:t>
            </a:r>
            <a:endParaRPr lang="en-US"/>
          </a:p>
          <a:p>
            <a:r>
              <a:rPr lang="en-US"/>
              <a:t>Staff – Teachers</a:t>
            </a:r>
            <a:endParaRPr lang="en-US">
              <a:ea typeface="Calibri"/>
              <a:cs typeface="Calibri"/>
            </a:endParaRPr>
          </a:p>
          <a:p>
            <a:r>
              <a:rPr lang="en-US"/>
              <a:t>Construction requiring a building permit</a:t>
            </a:r>
            <a:endParaRPr lang="en-US">
              <a:ea typeface="Calibri"/>
              <a:cs typeface="Calibri"/>
            </a:endParaRPr>
          </a:p>
          <a:p>
            <a:r>
              <a:rPr lang="en-US"/>
              <a:t>Vehicle that is licensed</a:t>
            </a:r>
            <a:endParaRPr lang="en-US">
              <a:ea typeface="Calibri"/>
              <a:cs typeface="Calibri"/>
            </a:endParaRPr>
          </a:p>
          <a:p>
            <a:r>
              <a:rPr lang="en-US"/>
              <a:t>Entertainment</a:t>
            </a:r>
            <a:endParaRPr lang="en-US">
              <a:ea typeface="Calibri"/>
              <a:cs typeface="Calibri"/>
            </a:endParaRPr>
          </a:p>
          <a:p>
            <a:r>
              <a:rPr lang="en-US"/>
              <a:t>Food (for non-instructional purposes)</a:t>
            </a:r>
            <a:endParaRPr lang="en-US">
              <a:ea typeface="Calibri"/>
              <a:cs typeface="Calibri"/>
            </a:endParaRPr>
          </a:p>
          <a:p>
            <a:r>
              <a:rPr lang="en-US"/>
              <a:t>Bonding or debt reduction</a:t>
            </a:r>
            <a:endParaRPr lang="en-US">
              <a:ea typeface="Calibri"/>
              <a:cs typeface="Calibri"/>
            </a:endParaRPr>
          </a:p>
          <a:p>
            <a:r>
              <a:rPr lang="en-US"/>
              <a:t>Indirect costs</a:t>
            </a:r>
            <a:endParaRPr lang="en-US">
              <a:ea typeface="Calibri"/>
              <a:cs typeface="Calibri"/>
            </a:endParaRPr>
          </a:p>
          <a:p>
            <a:r>
              <a:rPr lang="en-US"/>
              <a:t>Transfer funds</a:t>
            </a:r>
            <a:endParaRPr lang="en-US">
              <a:ea typeface="Calibri"/>
              <a:cs typeface="Calibri"/>
            </a:endParaRPr>
          </a:p>
          <a:p>
            <a:r>
              <a:rPr lang="en-US"/>
              <a:t>Incentive items (for passing a certification, assessment, etc.)</a:t>
            </a:r>
            <a:endParaRPr lang="en-US">
              <a:ea typeface="Calibri"/>
              <a:cs typeface="Calibri"/>
            </a:endParaRPr>
          </a:p>
          <a:p>
            <a:r>
              <a:rPr lang="en-US"/>
              <a:t>Clothing (that is not part of official CTSO attire)</a:t>
            </a:r>
            <a:endParaRPr lang="en-US">
              <a:ea typeface="Calibri"/>
              <a:cs typeface="Calibri"/>
            </a:endParaRPr>
          </a:p>
          <a:p>
            <a:r>
              <a:rPr lang="en-US"/>
              <a:t>Student wages</a:t>
            </a:r>
            <a:endParaRPr lang="en-US">
              <a:ea typeface="Calibri"/>
              <a:cs typeface="Calibri"/>
            </a:endParaRPr>
          </a:p>
          <a:p>
            <a:r>
              <a:rPr lang="en-US"/>
              <a:t>Non-instructional student travel</a:t>
            </a:r>
            <a:endParaRPr lang="en-US">
              <a:ea typeface="Calibri"/>
              <a:cs typeface="Calibri"/>
            </a:endParaRPr>
          </a:p>
          <a:p>
            <a:r>
              <a:rPr lang="en-US"/>
              <a:t>Permits</a:t>
            </a:r>
            <a:endParaRPr lang="en-US">
              <a:ea typeface="Calibri"/>
              <a:cs typeface="Calibri"/>
            </a:endParaRPr>
          </a:p>
          <a:p>
            <a:r>
              <a:rPr lang="en-US"/>
              <a:t>Dues and fees (for professional associations or CTSOs)</a:t>
            </a:r>
            <a:endParaRPr lang="en-US">
              <a:ea typeface="Calibri"/>
              <a:cs typeface="Calibri"/>
            </a:endParaRPr>
          </a:p>
          <a:p>
            <a:r>
              <a:rPr lang="en-US"/>
              <a:t>Infrastructure</a:t>
            </a:r>
            <a:endParaRPr lang="en-US">
              <a:ea typeface="Calibri"/>
              <a:cs typeface="Calibri"/>
            </a:endParaRPr>
          </a:p>
          <a:p>
            <a:r>
              <a:rPr lang="en-US"/>
              <a:t>Building permits</a:t>
            </a:r>
            <a:endParaRPr lang="en-US">
              <a:ea typeface="Calibri"/>
              <a:cs typeface="Calibri"/>
            </a:endParaRPr>
          </a:p>
          <a:p>
            <a:r>
              <a:rPr lang="en-US"/>
              <a:t>Lawn care</a:t>
            </a:r>
            <a:endParaRPr lang="en-US">
              <a:ea typeface="Calibri"/>
              <a:cs typeface="Calibri"/>
            </a:endParaRPr>
          </a:p>
          <a:p>
            <a:r>
              <a:rPr lang="en-US"/>
              <a:t>Building maintenance</a:t>
            </a:r>
            <a:endParaRPr lang="en-US">
              <a:ea typeface="Calibri"/>
              <a:cs typeface="Calibri"/>
            </a:endParaRPr>
          </a:p>
          <a:p>
            <a:r>
              <a:rPr lang="en-US"/>
              <a:t>Scholarships</a:t>
            </a:r>
            <a:endParaRPr lang="en-US">
              <a:ea typeface="Calibri"/>
              <a:cs typeface="Calibri"/>
            </a:endParaRPr>
          </a:p>
          <a:p>
            <a:r>
              <a:rPr lang="en-US"/>
              <a:t>Personal services</a:t>
            </a:r>
            <a:endParaRPr lang="en-US">
              <a:ea typeface="Calibri"/>
              <a:cs typeface="Calibri"/>
            </a:endParaRPr>
          </a:p>
          <a:p>
            <a:r>
              <a:rPr lang="en-US"/>
              <a:t>Catering</a:t>
            </a:r>
            <a:endParaRPr lang="en-US">
              <a:ea typeface="Calibri"/>
              <a:cs typeface="Calibri"/>
            </a:endParaRPr>
          </a:p>
          <a:p>
            <a:r>
              <a:rPr lang="en-US"/>
              <a:t>Items for sales</a:t>
            </a:r>
            <a:endParaRPr lang="en-US">
              <a:ea typeface="Calibri"/>
              <a:cs typeface="Calibri"/>
            </a:endParaRPr>
          </a:p>
          <a:p>
            <a:r>
              <a:rPr lang="en-US"/>
              <a:t>Food services</a:t>
            </a:r>
            <a:endParaRPr lang="en-US">
              <a:ea typeface="Calibri"/>
              <a:cs typeface="Calibri"/>
            </a:endParaRPr>
          </a:p>
          <a:p>
            <a:r>
              <a:rPr lang="en-US"/>
              <a:t>Library books</a:t>
            </a:r>
            <a:endParaRPr lang="en-US">
              <a:ea typeface="Calibri"/>
              <a:cs typeface="Calibri"/>
            </a:endParaRPr>
          </a:p>
          <a:p>
            <a:r>
              <a:rPr lang="en-US"/>
              <a:t>Tuition or tuition reimbursement</a:t>
            </a:r>
            <a:endParaRPr lang="en-US">
              <a:ea typeface="Calibri"/>
              <a:cs typeface="Calibri"/>
            </a:endParaRPr>
          </a:p>
          <a:p>
            <a:r>
              <a:rPr lang="en-US"/>
              <a:t>Snow removal</a:t>
            </a:r>
            <a:endParaRPr lang="en-US">
              <a:ea typeface="Calibri"/>
              <a:cs typeface="Calibri"/>
            </a:endParaRPr>
          </a:p>
          <a:p>
            <a:r>
              <a:rPr lang="en-US"/>
              <a:t>Storage cabinet for non-CTE usage</a:t>
            </a:r>
            <a:endParaRPr lang="en-US">
              <a:ea typeface="Calibri"/>
              <a:cs typeface="Calibri"/>
            </a:endParaRPr>
          </a:p>
          <a:p>
            <a:r>
              <a:rPr lang="en-US"/>
              <a:t>Decorations</a:t>
            </a:r>
            <a:endParaRPr lang="en-US">
              <a:ea typeface="Calibri"/>
              <a:cs typeface="Calibri"/>
            </a:endParaRPr>
          </a:p>
          <a:p>
            <a:r>
              <a:rPr lang="en-US"/>
              <a:t>Supplies for non-CTE programs</a:t>
            </a:r>
            <a:endParaRPr lang="en-US">
              <a:ea typeface="Calibri"/>
              <a:cs typeface="Calibri"/>
            </a:endParaRPr>
          </a:p>
          <a:p>
            <a:r>
              <a:rPr lang="en-US"/>
              <a:t>Any items or activities that are required by the district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83E625-C675-4A30-B99E-E1BBD6865787}" type="slidenum">
              <a:rPr lang="en-US" smtClean="0"/>
              <a:t>6</a:t>
            </a:fld>
            <a:endParaRPr lang="en-US"/>
          </a:p>
        </p:txBody>
      </p:sp>
    </p:spTree>
    <p:extLst>
      <p:ext uri="{BB962C8B-B14F-4D97-AF65-F5344CB8AC3E}">
        <p14:creationId xmlns:p14="http://schemas.microsoft.com/office/powerpoint/2010/main" val="282681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333399"/>
                </a:solidFill>
              </a:rPr>
              <a:t>Application Components</a:t>
            </a:r>
            <a:endParaRPr lang="en-US"/>
          </a:p>
          <a:p>
            <a:r>
              <a:rPr lang="en-US"/>
              <a:t>The application should contain the following items presented in the order listed below. Each component should be clearly labeled within the application.  </a:t>
            </a:r>
            <a:endParaRPr lang="en-US">
              <a:ea typeface="Calibri"/>
              <a:cs typeface="Calibri"/>
            </a:endParaRPr>
          </a:p>
          <a:p>
            <a:r>
              <a:rPr lang="en-US" b="1"/>
              <a:t> </a:t>
            </a:r>
            <a:endParaRPr lang="en-US"/>
          </a:p>
          <a:p>
            <a:pPr marL="285750" indent="-285750">
              <a:buFont typeface="Arial"/>
              <a:buChar char="•"/>
            </a:pPr>
            <a:r>
              <a:rPr lang="en-US"/>
              <a:t>Application Cover Page </a:t>
            </a:r>
            <a:endParaRPr lang="en-US">
              <a:ea typeface="Calibri"/>
              <a:cs typeface="Calibri"/>
            </a:endParaRPr>
          </a:p>
          <a:p>
            <a:pPr marL="285750" indent="-285750">
              <a:buFont typeface="Arial"/>
              <a:buChar char="•"/>
            </a:pPr>
            <a:r>
              <a:rPr lang="en-US"/>
              <a:t>Narrative responses </a:t>
            </a:r>
            <a:endParaRPr lang="en-US">
              <a:ea typeface="Calibri"/>
              <a:cs typeface="Calibri"/>
            </a:endParaRPr>
          </a:p>
          <a:p>
            <a:pPr marL="285750" indent="-285750">
              <a:buFont typeface="Arial"/>
              <a:buChar char="•"/>
            </a:pPr>
            <a:r>
              <a:rPr lang="en-US"/>
              <a:t>Budget Narrative Form </a:t>
            </a:r>
            <a:endParaRPr lang="en-US">
              <a:ea typeface="Calibri"/>
              <a:cs typeface="Calibri"/>
            </a:endParaRPr>
          </a:p>
          <a:p>
            <a:r>
              <a:rPr lang="en-US">
                <a:solidFill>
                  <a:srgbClr val="333399"/>
                </a:solidFill>
              </a:rPr>
              <a:t> </a:t>
            </a:r>
            <a:endParaRPr lang="en-US"/>
          </a:p>
          <a:p>
            <a:r>
              <a:rPr lang="en-US">
                <a:solidFill>
                  <a:srgbClr val="333399"/>
                </a:solidFill>
              </a:rPr>
              <a:t>Formatting Requirements</a:t>
            </a:r>
            <a:endParaRPr lang="en-US"/>
          </a:p>
          <a:p>
            <a:r>
              <a:rPr lang="en-US"/>
              <a:t>Failure to follow the formatting requirements may deem your application non-responsive.</a:t>
            </a:r>
            <a:endParaRPr lang="en-US">
              <a:ea typeface="Calibri"/>
              <a:cs typeface="Calibri"/>
            </a:endParaRPr>
          </a:p>
          <a:p>
            <a:r>
              <a:rPr lang="en-US"/>
              <a:t> </a:t>
            </a:r>
            <a:endParaRPr lang="en-US">
              <a:ea typeface="Calibri"/>
              <a:cs typeface="Calibri"/>
            </a:endParaRPr>
          </a:p>
          <a:p>
            <a:pPr marL="285750" indent="-285750">
              <a:buFont typeface="Arial"/>
              <a:buChar char="•"/>
            </a:pPr>
            <a:r>
              <a:rPr lang="en-US"/>
              <a:t>The Narrative shall not exceed 10 pages. Additional attachments or pages will not be considered in scoring. The budget form is </a:t>
            </a:r>
            <a:r>
              <a:rPr lang="en-US" b="1" u="sng"/>
              <a:t>not</a:t>
            </a:r>
            <a:r>
              <a:rPr lang="en-US"/>
              <a:t> included in the narrative limit. </a:t>
            </a:r>
            <a:endParaRPr lang="en-US">
              <a:ea typeface="Calibri"/>
              <a:cs typeface="Calibri"/>
            </a:endParaRPr>
          </a:p>
          <a:p>
            <a:pPr marL="285750" indent="-285750">
              <a:buFont typeface="Arial"/>
              <a:buChar char="•"/>
            </a:pPr>
            <a:r>
              <a:rPr lang="en-US"/>
              <a:t>Narrative text shall be in Times New Roman 12-point font and be double-spaced. Do not use condensed or narrow versions. </a:t>
            </a:r>
            <a:endParaRPr lang="en-US">
              <a:ea typeface="Calibri"/>
              <a:cs typeface="Calibri"/>
            </a:endParaRPr>
          </a:p>
          <a:p>
            <a:pPr marL="285750" indent="-285750">
              <a:buFont typeface="Arial"/>
              <a:buChar char="•"/>
            </a:pPr>
            <a:r>
              <a:rPr lang="en-US"/>
              <a:t>Bullets should be in 12-point font, but may be single-spaced.</a:t>
            </a:r>
            <a:endParaRPr lang="en-US">
              <a:ea typeface="Calibri"/>
              <a:cs typeface="Calibri"/>
            </a:endParaRPr>
          </a:p>
          <a:p>
            <a:pPr marL="285750" indent="-285750">
              <a:buFont typeface="Arial"/>
              <a:buChar char="•"/>
            </a:pPr>
            <a:r>
              <a:rPr lang="en-US"/>
              <a:t>Charts and Graphs can be in 10-point font and single-spaced. </a:t>
            </a:r>
            <a:endParaRPr lang="en-US">
              <a:ea typeface="Calibri"/>
              <a:cs typeface="Calibri"/>
            </a:endParaRPr>
          </a:p>
          <a:p>
            <a:pPr marL="285750" indent="-285750">
              <a:buFont typeface="Arial"/>
              <a:buChar char="•"/>
            </a:pPr>
            <a:r>
              <a:rPr lang="en-US"/>
              <a:t>Bullets, charts, and graphs may not exceed more than 20% of the narrative. </a:t>
            </a:r>
            <a:endParaRPr lang="en-US">
              <a:ea typeface="Calibri"/>
              <a:cs typeface="Calibri"/>
            </a:endParaRPr>
          </a:p>
          <a:p>
            <a:pPr marL="285750" indent="-285750">
              <a:buFont typeface="Arial"/>
              <a:buChar char="•"/>
            </a:pPr>
            <a:r>
              <a:rPr lang="en-US"/>
              <a:t>Pages should be numbered consecutively, with the narrative beginning on page one. Do not number the application cover page or the Table of Contents.</a:t>
            </a:r>
            <a:endParaRPr lang="en-US">
              <a:ea typeface="Calibri"/>
              <a:cs typeface="Calibri"/>
            </a:endParaRPr>
          </a:p>
          <a:p>
            <a:pPr marL="285750" indent="-285750">
              <a:buFont typeface="Arial"/>
              <a:buChar char="•"/>
            </a:pPr>
            <a:r>
              <a:rPr lang="en-US"/>
              <a:t>The narrative must be on single-sided pages. </a:t>
            </a:r>
            <a:endParaRPr lang="en-US">
              <a:ea typeface="Calibri"/>
              <a:cs typeface="Calibri"/>
            </a:endParaRP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83E625-C675-4A30-B99E-E1BBD6865787}" type="slidenum">
              <a:rPr lang="en-US" smtClean="0"/>
              <a:t>7</a:t>
            </a:fld>
            <a:endParaRPr lang="en-US"/>
          </a:p>
        </p:txBody>
      </p:sp>
    </p:spTree>
    <p:extLst>
      <p:ext uri="{BB962C8B-B14F-4D97-AF65-F5344CB8AC3E}">
        <p14:creationId xmlns:p14="http://schemas.microsoft.com/office/powerpoint/2010/main" val="89150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333399"/>
                </a:solidFill>
              </a:rPr>
              <a:t>Tom...</a:t>
            </a:r>
            <a:endParaRPr lang="en-US">
              <a:solidFill>
                <a:srgbClr val="000000"/>
              </a:solidFill>
            </a:endParaRPr>
          </a:p>
          <a:p>
            <a:endParaRPr lang="en-US" b="1">
              <a:solidFill>
                <a:srgbClr val="333399"/>
              </a:solidFill>
            </a:endParaRPr>
          </a:p>
          <a:p>
            <a:r>
              <a:rPr lang="en-US" b="1">
                <a:solidFill>
                  <a:srgbClr val="333399"/>
                </a:solidFill>
              </a:rPr>
              <a:t>Evaluation of Application  </a:t>
            </a:r>
            <a:endParaRPr lang="en-US">
              <a:ea typeface="Calibri"/>
              <a:cs typeface="Calibri"/>
            </a:endParaRPr>
          </a:p>
          <a:p>
            <a:r>
              <a:rPr lang="en-US"/>
              <a:t>Internal reviewers will be trained for this specific competition, and they will evaluate applications using the RFA and scoring rubric aligned to the criteria established in this RFA. </a:t>
            </a:r>
            <a:endParaRPr lang="en-US">
              <a:ea typeface="Calibri"/>
              <a:cs typeface="Calibri"/>
            </a:endParaRPr>
          </a:p>
          <a:p>
            <a:endParaRPr lang="en-US">
              <a:ea typeface="Calibri"/>
              <a:cs typeface="Calibri"/>
            </a:endParaRPr>
          </a:p>
          <a:p>
            <a:pPr algn="ctr"/>
            <a:r>
              <a:rPr lang="en-US" b="1"/>
              <a:t>FY26 CTE INNOVATION and SUPPORT GRANT SCORING RUBRIC</a:t>
            </a:r>
            <a:endParaRPr lang="en-US"/>
          </a:p>
          <a:p>
            <a:r>
              <a:rPr lang="en-US"/>
              <a:t>The narrative description should be written in the chronological order in which the criteria are written below. </a:t>
            </a:r>
            <a:endParaRPr lang="en-US">
              <a:ea typeface="Calibri"/>
              <a:cs typeface="Calibri"/>
            </a:endParaRPr>
          </a:p>
          <a:p>
            <a:r>
              <a:rPr lang="en-US"/>
              <a:t> </a:t>
            </a:r>
            <a:endParaRPr lang="en-US">
              <a:ea typeface="Calibri"/>
              <a:cs typeface="Calibri"/>
            </a:endParaRPr>
          </a:p>
          <a:p>
            <a:pPr algn="ctr"/>
            <a:r>
              <a:rPr lang="en-US" b="1"/>
              <a:t>Part I: Needs Assessment</a:t>
            </a:r>
            <a:endParaRPr lang="en-US"/>
          </a:p>
          <a:p>
            <a:pPr algn="just"/>
            <a:r>
              <a:rPr lang="en-US" b="1"/>
              <a:t> </a:t>
            </a:r>
            <a:endParaRPr lang="en-US"/>
          </a:p>
          <a:p>
            <a:pPr algn="just"/>
            <a:r>
              <a:rPr lang="en-US" b="1"/>
              <a:t>Needs Assessment: Points 27</a:t>
            </a:r>
            <a:endParaRPr lang="en-US"/>
          </a:p>
          <a:p>
            <a:pPr algn="just"/>
            <a:r>
              <a:rPr lang="en-US"/>
              <a:t> </a:t>
            </a:r>
            <a:endParaRPr lang="en-US">
              <a:ea typeface="Calibri"/>
              <a:cs typeface="Calibri"/>
            </a:endParaRPr>
          </a:p>
          <a:p>
            <a:pPr algn="just"/>
            <a:r>
              <a:rPr lang="en-US"/>
              <a:t>Address each of the following in the order shown:</a:t>
            </a:r>
            <a:endParaRPr lang="en-US">
              <a:ea typeface="Calibri"/>
              <a:cs typeface="Calibri"/>
            </a:endParaRPr>
          </a:p>
          <a:p>
            <a:pPr algn="just"/>
            <a:r>
              <a:rPr lang="en-US"/>
              <a:t> </a:t>
            </a:r>
            <a:endParaRPr lang="en-US">
              <a:ea typeface="Calibri"/>
              <a:cs typeface="Calibri"/>
            </a:endParaRPr>
          </a:p>
          <a:p>
            <a:pPr marL="171450" indent="-171450">
              <a:buFont typeface="Arial"/>
              <a:buChar char="•"/>
            </a:pPr>
            <a:r>
              <a:rPr lang="en-US"/>
              <a:t>Describe what innovation means to you. How does this project support your vision of innovation? (3 points)</a:t>
            </a:r>
            <a:endParaRPr lang="en-US">
              <a:ea typeface="Calibri"/>
              <a:cs typeface="Calibri"/>
            </a:endParaRPr>
          </a:p>
          <a:p>
            <a:pPr marL="171450" indent="-171450">
              <a:buFont typeface="Arial"/>
              <a:buChar char="•"/>
            </a:pPr>
            <a:r>
              <a:rPr lang="en-US"/>
              <a:t>Describe the project or initiative for which you are seeking funding. Please include details on how it supports innovation in new/emerging career fields, or any other purposes reasonably related to improving student outcomes in career and technical education. (3 points)</a:t>
            </a:r>
            <a:endParaRPr lang="en-US">
              <a:ea typeface="Calibri"/>
              <a:cs typeface="Calibri"/>
            </a:endParaRPr>
          </a:p>
          <a:p>
            <a:pPr marL="171450" indent="-171450">
              <a:buFont typeface="Arial"/>
              <a:buChar char="•"/>
            </a:pPr>
            <a:r>
              <a:rPr lang="en-US"/>
              <a:t>Proof of need: (12 points, 2 per bullet)</a:t>
            </a:r>
            <a:endParaRPr lang="en-US">
              <a:ea typeface="Calibri"/>
              <a:cs typeface="Calibri"/>
            </a:endParaRPr>
          </a:p>
          <a:p>
            <a:pPr marL="628650" lvl="1" indent="-171450">
              <a:buFont typeface="Arial"/>
              <a:buChar char="•"/>
            </a:pPr>
            <a:r>
              <a:rPr lang="en-US"/>
              <a:t>CLNA</a:t>
            </a:r>
            <a:endParaRPr lang="en-US">
              <a:ea typeface="Calibri"/>
              <a:cs typeface="Calibri"/>
            </a:endParaRPr>
          </a:p>
          <a:p>
            <a:pPr marL="628650" lvl="1" indent="-171450">
              <a:buFont typeface="Arial"/>
              <a:buChar char="•"/>
            </a:pPr>
            <a:r>
              <a:rPr lang="en-US"/>
              <a:t>Community input</a:t>
            </a:r>
            <a:endParaRPr lang="en-US">
              <a:ea typeface="Calibri"/>
              <a:cs typeface="Calibri"/>
            </a:endParaRPr>
          </a:p>
          <a:p>
            <a:pPr marL="628650" lvl="1" indent="-171450">
              <a:buFont typeface="Arial"/>
              <a:buChar char="•"/>
            </a:pPr>
            <a:r>
              <a:rPr lang="en-US"/>
              <a:t>Partners, i.e. local/regional workforce, state agencies, community organizations, etc.</a:t>
            </a:r>
            <a:endParaRPr lang="en-US">
              <a:ea typeface="Calibri"/>
              <a:cs typeface="Calibri"/>
            </a:endParaRPr>
          </a:p>
          <a:p>
            <a:pPr marL="628650" lvl="1" indent="-171450">
              <a:buFont typeface="Arial"/>
              <a:buChar char="•"/>
            </a:pPr>
            <a:r>
              <a:rPr lang="en-US"/>
              <a:t>Supporting data</a:t>
            </a:r>
            <a:endParaRPr lang="en-US">
              <a:ea typeface="Calibri"/>
              <a:cs typeface="Calibri"/>
            </a:endParaRPr>
          </a:p>
          <a:p>
            <a:pPr marL="628650" lvl="1" indent="-171450">
              <a:buFont typeface="Arial"/>
              <a:buChar char="•"/>
            </a:pPr>
            <a:r>
              <a:rPr lang="en-US"/>
              <a:t>Advisory/Steering</a:t>
            </a:r>
            <a:endParaRPr lang="en-US">
              <a:ea typeface="Calibri"/>
              <a:cs typeface="Calibri"/>
            </a:endParaRPr>
          </a:p>
          <a:p>
            <a:pPr marL="628650" lvl="1" indent="-171450">
              <a:buFont typeface="Arial"/>
              <a:buChar char="•"/>
            </a:pPr>
            <a:r>
              <a:rPr lang="en-US"/>
              <a:t>Student interest</a:t>
            </a:r>
            <a:endParaRPr lang="en-US">
              <a:ea typeface="Calibri"/>
              <a:cs typeface="Calibri"/>
            </a:endParaRPr>
          </a:p>
          <a:p>
            <a:pPr marL="171450" indent="-171450">
              <a:buFont typeface="Arial"/>
              <a:buChar char="•"/>
            </a:pPr>
            <a:r>
              <a:rPr lang="en-US"/>
              <a:t>Describe how students contributed to the project planning, and what were the findings? (3 points)</a:t>
            </a:r>
            <a:endParaRPr lang="en-US">
              <a:ea typeface="Calibri"/>
              <a:cs typeface="Calibri"/>
            </a:endParaRPr>
          </a:p>
          <a:p>
            <a:pPr marL="171450" indent="-171450">
              <a:buFont typeface="Arial"/>
              <a:buChar char="•"/>
            </a:pPr>
            <a:r>
              <a:rPr lang="en-US"/>
              <a:t>Describe how the teachers were involved in the decision about any equipment or planning of the project. (3 points)</a:t>
            </a:r>
            <a:endParaRPr lang="en-US">
              <a:ea typeface="Calibri"/>
              <a:cs typeface="Calibri"/>
            </a:endParaRPr>
          </a:p>
          <a:p>
            <a:pPr marL="171450" indent="-171450">
              <a:buFont typeface="Arial"/>
              <a:buChar char="•"/>
            </a:pPr>
            <a:r>
              <a:rPr lang="en-US"/>
              <a:t>Provide any additional information that supports your application. (3 points)</a:t>
            </a:r>
            <a:endParaRPr lang="en-US">
              <a:ea typeface="Calibri"/>
              <a:cs typeface="Calibri"/>
            </a:endParaRPr>
          </a:p>
          <a:p>
            <a:pPr algn="ctr"/>
            <a:r>
              <a:rPr lang="en-US" b="1"/>
              <a:t>Part II: Plan for Implementation</a:t>
            </a:r>
            <a:endParaRPr lang="en-US"/>
          </a:p>
          <a:p>
            <a:r>
              <a:rPr lang="en-US" b="1"/>
              <a:t> </a:t>
            </a:r>
            <a:endParaRPr lang="en-US"/>
          </a:p>
          <a:p>
            <a:r>
              <a:rPr lang="en-US" b="1"/>
              <a:t>Plan for implementation: Points 15</a:t>
            </a:r>
            <a:endParaRPr lang="en-US"/>
          </a:p>
          <a:p>
            <a:pPr marL="171450" indent="-171450">
              <a:buFont typeface="Arial"/>
              <a:buChar char="•"/>
            </a:pPr>
            <a:r>
              <a:rPr lang="en-US"/>
              <a:t>Provide the project timeline in table form. (5 points)</a:t>
            </a:r>
            <a:endParaRPr lang="en-US">
              <a:ea typeface="Calibri"/>
              <a:cs typeface="Calibri"/>
            </a:endParaRPr>
          </a:p>
          <a:p>
            <a:pPr marL="171450" indent="-171450">
              <a:buFont typeface="Arial"/>
              <a:buChar char="•"/>
            </a:pPr>
            <a:r>
              <a:rPr lang="en-US"/>
              <a:t>Describe professional development to be provided. (5 points)</a:t>
            </a:r>
            <a:endParaRPr lang="en-US">
              <a:ea typeface="Calibri"/>
              <a:cs typeface="Calibri"/>
            </a:endParaRPr>
          </a:p>
          <a:p>
            <a:pPr marL="171450" indent="-171450">
              <a:buFont typeface="Arial"/>
              <a:buChar char="•"/>
            </a:pPr>
            <a:r>
              <a:rPr lang="en-US"/>
              <a:t>Describe how you will ensure the project's sustainability. (5 points)</a:t>
            </a:r>
            <a:endParaRPr lang="en-US">
              <a:ea typeface="Calibri"/>
              <a:cs typeface="Calibri"/>
            </a:endParaRPr>
          </a:p>
          <a:p>
            <a:r>
              <a:rPr lang="en-US" b="1" u="sng"/>
              <a:t> </a:t>
            </a:r>
            <a:endParaRPr lang="en-US"/>
          </a:p>
          <a:p>
            <a:pPr algn="ctr"/>
            <a:r>
              <a:rPr lang="en-US" b="1"/>
              <a:t>Part III: Student Outcomes</a:t>
            </a:r>
            <a:endParaRPr lang="en-US"/>
          </a:p>
          <a:p>
            <a:r>
              <a:rPr lang="en-US" b="1"/>
              <a:t> </a:t>
            </a:r>
            <a:endParaRPr lang="en-US"/>
          </a:p>
          <a:p>
            <a:r>
              <a:rPr lang="en-US" b="1"/>
              <a:t>Student Outcomes: Points 20</a:t>
            </a:r>
            <a:endParaRPr lang="en-US"/>
          </a:p>
          <a:p>
            <a:r>
              <a:rPr lang="en-US"/>
              <a:t> </a:t>
            </a:r>
            <a:endParaRPr lang="en-US">
              <a:ea typeface="Calibri"/>
              <a:cs typeface="Calibri"/>
            </a:endParaRPr>
          </a:p>
          <a:p>
            <a:pPr marL="171450" indent="-171450">
              <a:buFont typeface="Arial"/>
              <a:buChar char="•"/>
            </a:pPr>
            <a:r>
              <a:rPr lang="en-US"/>
              <a:t>Describe how this project will improve student outcomes in career and technical education. (10 points)</a:t>
            </a:r>
            <a:endParaRPr lang="en-US">
              <a:ea typeface="Calibri"/>
              <a:cs typeface="Calibri"/>
            </a:endParaRPr>
          </a:p>
          <a:p>
            <a:pPr marL="171450" indent="-171450">
              <a:buFont typeface="Arial"/>
              <a:buChar char="•"/>
            </a:pPr>
            <a:r>
              <a:rPr lang="en-US"/>
              <a:t>What are the anticipated student outcomes? i.e., student placement, postsecondary outcomes, etc.(10 points)</a:t>
            </a:r>
            <a:endParaRPr lang="en-US">
              <a:ea typeface="Calibri"/>
              <a:cs typeface="Calibri"/>
            </a:endParaRPr>
          </a:p>
          <a:p>
            <a:r>
              <a:rPr lang="en-US" b="1"/>
              <a:t> </a:t>
            </a:r>
            <a:endParaRPr lang="en-US"/>
          </a:p>
          <a:p>
            <a:pPr algn="ctr"/>
            <a:r>
              <a:rPr lang="en-US" b="1"/>
              <a:t>Part IV: Budget</a:t>
            </a:r>
            <a:endParaRPr lang="en-US"/>
          </a:p>
          <a:p>
            <a:r>
              <a:rPr lang="en-US" b="1"/>
              <a:t> </a:t>
            </a:r>
            <a:endParaRPr lang="en-US"/>
          </a:p>
          <a:p>
            <a:r>
              <a:rPr lang="en-US" b="1"/>
              <a:t>Budget: Points 35</a:t>
            </a:r>
            <a:endParaRPr lang="en-US"/>
          </a:p>
          <a:p>
            <a:r>
              <a:rPr lang="en-US" b="1"/>
              <a:t> </a:t>
            </a:r>
            <a:endParaRPr lang="en-US"/>
          </a:p>
          <a:p>
            <a:pPr marL="171450" indent="-171450">
              <a:buFont typeface="Arial"/>
              <a:buChar char="•"/>
            </a:pPr>
            <a:r>
              <a:rPr lang="en-US"/>
              <a:t>Have you received any other funding for this project? If yes, please provide details. (5 points)</a:t>
            </a:r>
            <a:endParaRPr lang="en-US">
              <a:ea typeface="Calibri"/>
              <a:cs typeface="Calibri"/>
            </a:endParaRPr>
          </a:p>
          <a:p>
            <a:pPr marL="171450" indent="-171450">
              <a:buFont typeface="Arial"/>
              <a:buChar char="•"/>
            </a:pPr>
            <a:r>
              <a:rPr lang="en-US"/>
              <a:t>What other funding sources have you considered, and how much funding is available for this project? (5 points)</a:t>
            </a:r>
            <a:endParaRPr lang="en-US">
              <a:ea typeface="Calibri"/>
              <a:cs typeface="Calibri"/>
            </a:endParaRPr>
          </a:p>
          <a:p>
            <a:pPr marL="171450" indent="-171450">
              <a:buFont typeface="Arial"/>
              <a:buChar char="•"/>
            </a:pPr>
            <a:r>
              <a:rPr lang="en-US"/>
              <a:t>The proposal shall include a completed Budget Narrative Form with sufficient line-item detail to see the relevance and purpose of expended funds. (5 points) </a:t>
            </a:r>
            <a:endParaRPr lang="en-US">
              <a:ea typeface="Calibri"/>
              <a:cs typeface="Calibri"/>
            </a:endParaRPr>
          </a:p>
          <a:p>
            <a:pPr marL="171450" indent="-171450">
              <a:buFont typeface="Arial"/>
              <a:buChar char="•"/>
            </a:pPr>
            <a:r>
              <a:rPr lang="en-US"/>
              <a:t>Describes how the outlined expenditures are relevant to the applicant’s Part I Needs Assessment and Part II Plan for Implementation. (5 Points)</a:t>
            </a:r>
            <a:endParaRPr lang="en-US">
              <a:ea typeface="Calibri"/>
              <a:cs typeface="Calibri"/>
            </a:endParaRPr>
          </a:p>
          <a:p>
            <a:pPr marL="171450" indent="-171450">
              <a:buFont typeface="Arial"/>
              <a:buChar char="•"/>
            </a:pPr>
            <a:r>
              <a:rPr lang="en-US"/>
              <a:t>Complete a budget form that demonstrates reasonable </a:t>
            </a:r>
            <a:endParaRPr lang="en-US">
              <a:ea typeface="Calibri"/>
              <a:cs typeface="Calibri"/>
            </a:endParaRPr>
          </a:p>
          <a:p>
            <a:r>
              <a:rPr lang="en-US"/>
              <a:t>and allocable expenses. (15 points)</a:t>
            </a:r>
            <a:endParaRPr lang="en-US">
              <a:ea typeface="Calibri"/>
              <a:cs typeface="Calibri"/>
            </a:endParaRPr>
          </a:p>
          <a:p>
            <a:r>
              <a:rPr lang="en-US" b="1"/>
              <a:t> </a:t>
            </a:r>
            <a:endParaRPr lang="en-US"/>
          </a:p>
          <a:p>
            <a:r>
              <a:rPr lang="en-US"/>
              <a:t>TOTAL POINTS:                                                                         </a:t>
            </a:r>
            <a:r>
              <a:rPr lang="en-US" b="1"/>
              <a:t>97 Points</a:t>
            </a:r>
            <a:endParaRPr lang="en-US"/>
          </a:p>
          <a:p>
            <a:r>
              <a:rPr lang="en-US" b="1"/>
              <a:t> </a:t>
            </a:r>
            <a:endParaRPr lang="en-US"/>
          </a:p>
          <a:p>
            <a:r>
              <a:rPr lang="en-US" b="1"/>
              <a:t>Applications scoring less than 75 points will not be considered for award. </a:t>
            </a:r>
            <a:endParaRPr lang="en-US"/>
          </a:p>
          <a:p>
            <a:r>
              <a:rPr lang="en-US" b="1">
                <a:solidFill>
                  <a:srgbClr val="FFC000"/>
                </a:solidFill>
              </a:rPr>
              <a:t>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D83E625-C675-4A30-B99E-E1BBD6865787}" type="slidenum">
              <a:rPr lang="en-US" smtClean="0"/>
              <a:t>9</a:t>
            </a:fld>
            <a:endParaRPr lang="en-US"/>
          </a:p>
        </p:txBody>
      </p:sp>
    </p:spTree>
    <p:extLst>
      <p:ext uri="{BB962C8B-B14F-4D97-AF65-F5344CB8AC3E}">
        <p14:creationId xmlns:p14="http://schemas.microsoft.com/office/powerpoint/2010/main" val="2151391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11/12/2025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11/12/2025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11/12/2025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11/12/2025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11/12/2025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3206662" y="365125"/>
            <a:ext cx="81487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11/12/2025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11/12/2025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11/12/2025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1455542"/>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11/12/2025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3244240" y="365125"/>
            <a:ext cx="81095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11/12/2025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KDERFP@education.ky.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KDERFP@education.ky.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6631-2E0E-4C94-A43F-50808B9FC293}"/>
              </a:ext>
            </a:extLst>
          </p:cNvPr>
          <p:cNvSpPr>
            <a:spLocks noGrp="1"/>
          </p:cNvSpPr>
          <p:nvPr>
            <p:ph type="ctrTitle"/>
          </p:nvPr>
        </p:nvSpPr>
        <p:spPr>
          <a:xfrm>
            <a:off x="1370862" y="1181099"/>
            <a:ext cx="11046423" cy="1653209"/>
          </a:xfrm>
        </p:spPr>
        <p:txBody>
          <a:bodyPr>
            <a:normAutofit/>
          </a:bodyPr>
          <a:lstStyle/>
          <a:p>
            <a:r>
              <a:rPr lang="en-US" sz="4400"/>
              <a:t>FY26 CTE Innovation and Support Grant</a:t>
            </a:r>
            <a:br>
              <a:rPr lang="en-US" sz="4400"/>
            </a:br>
            <a:r>
              <a:rPr lang="en-US" sz="4400"/>
              <a:t>Technical Assistant Webinar</a:t>
            </a:r>
          </a:p>
        </p:txBody>
      </p:sp>
      <p:sp>
        <p:nvSpPr>
          <p:cNvPr id="3" name="Subtitle 2">
            <a:extLst>
              <a:ext uri="{FF2B5EF4-FFF2-40B4-BE49-F238E27FC236}">
                <a16:creationId xmlns:a16="http://schemas.microsoft.com/office/drawing/2014/main" id="{CB707660-69B3-C75B-F92F-1CE79BFD05DF}"/>
              </a:ext>
            </a:extLst>
          </p:cNvPr>
          <p:cNvSpPr>
            <a:spLocks noGrp="1"/>
          </p:cNvSpPr>
          <p:nvPr>
            <p:ph type="subTitle" idx="1"/>
          </p:nvPr>
        </p:nvSpPr>
        <p:spPr>
          <a:xfrm>
            <a:off x="3750366" y="3071191"/>
            <a:ext cx="7248939" cy="1653210"/>
          </a:xfrm>
        </p:spPr>
        <p:txBody>
          <a:bodyPr>
            <a:normAutofit/>
          </a:bodyPr>
          <a:lstStyle/>
          <a:p>
            <a:r>
              <a:rPr lang="en-US" sz="2800"/>
              <a:t>Presented by: </a:t>
            </a:r>
          </a:p>
          <a:p>
            <a:r>
              <a:rPr lang="en-US" sz="2800"/>
              <a:t>The Office of Career and Technical Education</a:t>
            </a:r>
          </a:p>
          <a:p>
            <a:r>
              <a:rPr lang="en-US" sz="2800"/>
              <a:t>August 28, 2025</a:t>
            </a:r>
          </a:p>
        </p:txBody>
      </p:sp>
    </p:spTree>
    <p:extLst>
      <p:ext uri="{BB962C8B-B14F-4D97-AF65-F5344CB8AC3E}">
        <p14:creationId xmlns:p14="http://schemas.microsoft.com/office/powerpoint/2010/main" val="55255615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D362-9ECF-5AB6-01B3-6E13C49B680E}"/>
              </a:ext>
            </a:extLst>
          </p:cNvPr>
          <p:cNvSpPr>
            <a:spLocks noGrp="1"/>
          </p:cNvSpPr>
          <p:nvPr>
            <p:ph type="title"/>
          </p:nvPr>
        </p:nvSpPr>
        <p:spPr/>
        <p:txBody>
          <a:bodyPr/>
          <a:lstStyle/>
          <a:p>
            <a:r>
              <a:rPr lang="en-US"/>
              <a:t>Part I:  Needs Assessment</a:t>
            </a:r>
          </a:p>
        </p:txBody>
      </p:sp>
      <p:sp>
        <p:nvSpPr>
          <p:cNvPr id="3" name="Content Placeholder 2">
            <a:extLst>
              <a:ext uri="{FF2B5EF4-FFF2-40B4-BE49-F238E27FC236}">
                <a16:creationId xmlns:a16="http://schemas.microsoft.com/office/drawing/2014/main" id="{C1154F0C-6EF5-1D68-90F9-5B912273FA96}"/>
              </a:ext>
            </a:extLst>
          </p:cNvPr>
          <p:cNvSpPr>
            <a:spLocks noGrp="1"/>
          </p:cNvSpPr>
          <p:nvPr>
            <p:ph idx="1"/>
          </p:nvPr>
        </p:nvSpPr>
        <p:spPr/>
        <p:txBody>
          <a:bodyPr vert="horz" lIns="91440" tIns="45720" rIns="91440" bIns="45720" rtlCol="0" anchor="t">
            <a:normAutofit/>
          </a:bodyPr>
          <a:lstStyle/>
          <a:p>
            <a:pPr algn="just">
              <a:buNone/>
            </a:pPr>
            <a:r>
              <a:rPr lang="en-US">
                <a:ea typeface="+mn-lt"/>
                <a:cs typeface="+mn-lt"/>
              </a:rPr>
              <a:t>Address each of the following in the order shown:</a:t>
            </a:r>
            <a:endParaRPr lang="en-US"/>
          </a:p>
          <a:p>
            <a:pPr algn="just">
              <a:buNone/>
            </a:pPr>
            <a:endParaRPr lang="en-US" sz="1050"/>
          </a:p>
          <a:p>
            <a:pPr>
              <a:buFont typeface="Arial"/>
              <a:buChar char="•"/>
            </a:pPr>
            <a:r>
              <a:rPr lang="en-US">
                <a:solidFill>
                  <a:srgbClr val="000000"/>
                </a:solidFill>
                <a:ea typeface="+mn-lt"/>
                <a:cs typeface="+mn-lt"/>
              </a:rPr>
              <a:t>Describe what innovation means to you. How does this project support your vision of innovation?</a:t>
            </a:r>
            <a:r>
              <a:rPr lang="en-US">
                <a:ea typeface="+mn-lt"/>
                <a:cs typeface="+mn-lt"/>
              </a:rPr>
              <a:t> (3 points)</a:t>
            </a:r>
            <a:endParaRPr lang="en-US"/>
          </a:p>
          <a:p>
            <a:pPr>
              <a:buFont typeface="Arial"/>
              <a:buChar char="•"/>
            </a:pPr>
            <a:r>
              <a:rPr lang="en-US">
                <a:solidFill>
                  <a:srgbClr val="000000"/>
                </a:solidFill>
                <a:ea typeface="+mn-lt"/>
                <a:cs typeface="+mn-lt"/>
              </a:rPr>
              <a:t>Describe the project or initiative for which you are seeking funding. Please include details on how it supports innovation in new/emerging career fields, or any other purposes reasonably related to improving student outcomes in career and technical education. </a:t>
            </a:r>
            <a:r>
              <a:rPr lang="en-US">
                <a:ea typeface="+mn-lt"/>
                <a:cs typeface="+mn-lt"/>
              </a:rPr>
              <a:t>(3 points)</a:t>
            </a:r>
            <a:endParaRPr lang="en-US"/>
          </a:p>
          <a:p>
            <a:pPr marL="0" indent="0">
              <a:buNone/>
            </a:pPr>
            <a:endParaRPr lang="en-US"/>
          </a:p>
        </p:txBody>
      </p:sp>
    </p:spTree>
    <p:extLst>
      <p:ext uri="{BB962C8B-B14F-4D97-AF65-F5344CB8AC3E}">
        <p14:creationId xmlns:p14="http://schemas.microsoft.com/office/powerpoint/2010/main" val="111566344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5256-9B5D-4475-23DD-31C7AA4D6A4A}"/>
              </a:ext>
            </a:extLst>
          </p:cNvPr>
          <p:cNvSpPr>
            <a:spLocks noGrp="1"/>
          </p:cNvSpPr>
          <p:nvPr>
            <p:ph type="title"/>
          </p:nvPr>
        </p:nvSpPr>
        <p:spPr/>
        <p:txBody>
          <a:bodyPr/>
          <a:lstStyle/>
          <a:p>
            <a:r>
              <a:rPr lang="en-US"/>
              <a:t>Part I:  Needs Assessment</a:t>
            </a:r>
          </a:p>
        </p:txBody>
      </p:sp>
      <p:sp>
        <p:nvSpPr>
          <p:cNvPr id="3" name="Content Placeholder 2">
            <a:extLst>
              <a:ext uri="{FF2B5EF4-FFF2-40B4-BE49-F238E27FC236}">
                <a16:creationId xmlns:a16="http://schemas.microsoft.com/office/drawing/2014/main" id="{4317BA9C-F96C-6625-8321-383B82119690}"/>
              </a:ext>
            </a:extLst>
          </p:cNvPr>
          <p:cNvSpPr>
            <a:spLocks noGrp="1"/>
          </p:cNvSpPr>
          <p:nvPr>
            <p:ph idx="1"/>
          </p:nvPr>
        </p:nvSpPr>
        <p:spPr/>
        <p:txBody>
          <a:bodyPr vert="horz" lIns="91440" tIns="45720" rIns="91440" bIns="45720" rtlCol="0" anchor="t">
            <a:normAutofit/>
          </a:bodyPr>
          <a:lstStyle/>
          <a:p>
            <a:pPr>
              <a:buFont typeface="Arial"/>
              <a:buChar char="•"/>
            </a:pPr>
            <a:r>
              <a:rPr lang="en-US">
                <a:solidFill>
                  <a:srgbClr val="000000"/>
                </a:solidFill>
                <a:ea typeface="+mn-lt"/>
                <a:cs typeface="+mn-lt"/>
              </a:rPr>
              <a:t>Proof of need: </a:t>
            </a:r>
            <a:r>
              <a:rPr lang="en-US">
                <a:ea typeface="+mn-lt"/>
                <a:cs typeface="+mn-lt"/>
              </a:rPr>
              <a:t>(12 points, 2 per bullet)</a:t>
            </a:r>
            <a:endParaRPr lang="en-US"/>
          </a:p>
          <a:p>
            <a:pPr marL="971550" lvl="1" indent="-285750">
              <a:buFont typeface="Arial"/>
              <a:buChar char="•"/>
            </a:pPr>
            <a:r>
              <a:rPr lang="en-US">
                <a:solidFill>
                  <a:srgbClr val="000000"/>
                </a:solidFill>
                <a:ea typeface="+mn-lt"/>
                <a:cs typeface="+mn-lt"/>
              </a:rPr>
              <a:t>CLNA</a:t>
            </a:r>
            <a:endParaRPr lang="en-US"/>
          </a:p>
          <a:p>
            <a:pPr marL="971550" lvl="1" indent="-285750">
              <a:buFont typeface="Arial"/>
              <a:buChar char="•"/>
            </a:pPr>
            <a:r>
              <a:rPr lang="en-US">
                <a:solidFill>
                  <a:srgbClr val="000000"/>
                </a:solidFill>
                <a:ea typeface="+mn-lt"/>
                <a:cs typeface="+mn-lt"/>
              </a:rPr>
              <a:t>Community input</a:t>
            </a:r>
            <a:endParaRPr lang="en-US"/>
          </a:p>
          <a:p>
            <a:pPr marL="971550" lvl="1" indent="-285750">
              <a:buFont typeface="Arial"/>
              <a:buChar char="•"/>
            </a:pPr>
            <a:r>
              <a:rPr lang="en-US">
                <a:solidFill>
                  <a:srgbClr val="000000"/>
                </a:solidFill>
                <a:ea typeface="+mn-lt"/>
                <a:cs typeface="+mn-lt"/>
              </a:rPr>
              <a:t>Partners, i.e. local/regional workforce, state agencies, community organizations, etc.</a:t>
            </a:r>
            <a:endParaRPr lang="en-US"/>
          </a:p>
          <a:p>
            <a:pPr marL="971550" lvl="1" indent="-285750">
              <a:buFont typeface="Arial"/>
              <a:buChar char="•"/>
            </a:pPr>
            <a:r>
              <a:rPr lang="en-US">
                <a:solidFill>
                  <a:srgbClr val="000000"/>
                </a:solidFill>
                <a:ea typeface="+mn-lt"/>
                <a:cs typeface="+mn-lt"/>
              </a:rPr>
              <a:t>Supporting data</a:t>
            </a:r>
            <a:endParaRPr lang="en-US"/>
          </a:p>
          <a:p>
            <a:pPr marL="971550" lvl="1" indent="-285750">
              <a:buFont typeface="Arial"/>
              <a:buChar char="•"/>
            </a:pPr>
            <a:r>
              <a:rPr lang="en-US">
                <a:solidFill>
                  <a:srgbClr val="000000"/>
                </a:solidFill>
                <a:ea typeface="+mn-lt"/>
                <a:cs typeface="+mn-lt"/>
              </a:rPr>
              <a:t>Advisory/Steering</a:t>
            </a:r>
            <a:endParaRPr lang="en-US"/>
          </a:p>
          <a:p>
            <a:pPr marL="971550" lvl="1" indent="-285750">
              <a:buFont typeface="Arial"/>
              <a:buChar char="•"/>
            </a:pPr>
            <a:r>
              <a:rPr lang="en-US">
                <a:solidFill>
                  <a:srgbClr val="000000"/>
                </a:solidFill>
                <a:ea typeface="+mn-lt"/>
                <a:cs typeface="+mn-lt"/>
              </a:rPr>
              <a:t>Student interest</a:t>
            </a:r>
            <a:endParaRPr lang="en-US"/>
          </a:p>
          <a:p>
            <a:pPr marL="0" indent="0">
              <a:buNone/>
            </a:pPr>
            <a:endParaRPr lang="en-US"/>
          </a:p>
        </p:txBody>
      </p:sp>
    </p:spTree>
    <p:extLst>
      <p:ext uri="{BB962C8B-B14F-4D97-AF65-F5344CB8AC3E}">
        <p14:creationId xmlns:p14="http://schemas.microsoft.com/office/powerpoint/2010/main" val="238389173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7A7A-0DD0-BD29-11BD-82986D7667F9}"/>
              </a:ext>
            </a:extLst>
          </p:cNvPr>
          <p:cNvSpPr>
            <a:spLocks noGrp="1"/>
          </p:cNvSpPr>
          <p:nvPr>
            <p:ph type="title"/>
          </p:nvPr>
        </p:nvSpPr>
        <p:spPr/>
        <p:txBody>
          <a:bodyPr/>
          <a:lstStyle/>
          <a:p>
            <a:r>
              <a:rPr lang="en-US"/>
              <a:t>Part I:  Needs Assessment</a:t>
            </a:r>
          </a:p>
        </p:txBody>
      </p:sp>
      <p:sp>
        <p:nvSpPr>
          <p:cNvPr id="3" name="Content Placeholder 2">
            <a:extLst>
              <a:ext uri="{FF2B5EF4-FFF2-40B4-BE49-F238E27FC236}">
                <a16:creationId xmlns:a16="http://schemas.microsoft.com/office/drawing/2014/main" id="{F4C0E845-4D89-C0EF-C718-6BD2492F83B1}"/>
              </a:ext>
            </a:extLst>
          </p:cNvPr>
          <p:cNvSpPr>
            <a:spLocks noGrp="1"/>
          </p:cNvSpPr>
          <p:nvPr>
            <p:ph idx="1"/>
          </p:nvPr>
        </p:nvSpPr>
        <p:spPr/>
        <p:txBody>
          <a:bodyPr vert="horz" lIns="91440" tIns="45720" rIns="91440" bIns="45720" rtlCol="0" anchor="t">
            <a:normAutofit/>
          </a:bodyPr>
          <a:lstStyle/>
          <a:p>
            <a:pPr>
              <a:buFont typeface="Arial"/>
              <a:buChar char="•"/>
            </a:pPr>
            <a:endParaRPr lang="en-US">
              <a:solidFill>
                <a:srgbClr val="000000"/>
              </a:solidFill>
              <a:ea typeface="+mn-lt"/>
              <a:cs typeface="+mn-lt"/>
            </a:endParaRPr>
          </a:p>
          <a:p>
            <a:pPr>
              <a:buFont typeface="Arial"/>
              <a:buChar char="•"/>
            </a:pPr>
            <a:r>
              <a:rPr lang="en-US">
                <a:solidFill>
                  <a:srgbClr val="000000"/>
                </a:solidFill>
                <a:ea typeface="+mn-lt"/>
                <a:cs typeface="+mn-lt"/>
              </a:rPr>
              <a:t>Describe how students contributed to the project planning, and what were the findings? </a:t>
            </a:r>
            <a:r>
              <a:rPr lang="en-US">
                <a:ea typeface="+mn-lt"/>
                <a:cs typeface="+mn-lt"/>
              </a:rPr>
              <a:t>(3 points)</a:t>
            </a:r>
            <a:endParaRPr lang="en-US"/>
          </a:p>
          <a:p>
            <a:pPr>
              <a:buFont typeface="Arial"/>
              <a:buChar char="•"/>
            </a:pPr>
            <a:r>
              <a:rPr lang="en-US">
                <a:solidFill>
                  <a:srgbClr val="000000"/>
                </a:solidFill>
                <a:ea typeface="+mn-lt"/>
                <a:cs typeface="+mn-lt"/>
              </a:rPr>
              <a:t>Describe how the teachers were involved in the decision about any equipment or planning of the project. </a:t>
            </a:r>
            <a:r>
              <a:rPr lang="en-US">
                <a:ea typeface="+mn-lt"/>
                <a:cs typeface="+mn-lt"/>
              </a:rPr>
              <a:t>(3 points)</a:t>
            </a:r>
            <a:endParaRPr lang="en-US"/>
          </a:p>
          <a:p>
            <a:pPr marL="171450" indent="-171450"/>
            <a:r>
              <a:rPr lang="en-US">
                <a:solidFill>
                  <a:srgbClr val="000000"/>
                </a:solidFill>
                <a:ea typeface="+mn-lt"/>
                <a:cs typeface="+mn-lt"/>
              </a:rPr>
              <a:t>Provide any additional information that supports your application. (3 points)</a:t>
            </a:r>
          </a:p>
        </p:txBody>
      </p:sp>
    </p:spTree>
    <p:extLst>
      <p:ext uri="{BB962C8B-B14F-4D97-AF65-F5344CB8AC3E}">
        <p14:creationId xmlns:p14="http://schemas.microsoft.com/office/powerpoint/2010/main" val="1540871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561A-7A25-CF60-98B6-13802DBF3A55}"/>
              </a:ext>
            </a:extLst>
          </p:cNvPr>
          <p:cNvSpPr>
            <a:spLocks noGrp="1"/>
          </p:cNvSpPr>
          <p:nvPr>
            <p:ph type="title"/>
          </p:nvPr>
        </p:nvSpPr>
        <p:spPr/>
        <p:txBody>
          <a:bodyPr/>
          <a:lstStyle/>
          <a:p>
            <a:r>
              <a:rPr lang="en-US"/>
              <a:t>Part II: Plan for Implementation</a:t>
            </a:r>
          </a:p>
        </p:txBody>
      </p:sp>
      <p:sp>
        <p:nvSpPr>
          <p:cNvPr id="3" name="Content Placeholder 2">
            <a:extLst>
              <a:ext uri="{FF2B5EF4-FFF2-40B4-BE49-F238E27FC236}">
                <a16:creationId xmlns:a16="http://schemas.microsoft.com/office/drawing/2014/main" id="{FDF0BA19-830C-7051-343A-30F96296F13D}"/>
              </a:ext>
            </a:extLst>
          </p:cNvPr>
          <p:cNvSpPr>
            <a:spLocks noGrp="1"/>
          </p:cNvSpPr>
          <p:nvPr>
            <p:ph idx="1"/>
          </p:nvPr>
        </p:nvSpPr>
        <p:spPr/>
        <p:txBody>
          <a:bodyPr vert="horz" lIns="91440" tIns="45720" rIns="91440" bIns="45720" rtlCol="0" anchor="t">
            <a:normAutofit/>
          </a:bodyPr>
          <a:lstStyle/>
          <a:p>
            <a:pPr>
              <a:buNone/>
            </a:pPr>
            <a:endParaRPr lang="en-US" b="1">
              <a:ea typeface="+mn-lt"/>
              <a:cs typeface="+mn-lt"/>
            </a:endParaRPr>
          </a:p>
          <a:p>
            <a:pPr>
              <a:buNone/>
            </a:pPr>
            <a:r>
              <a:rPr lang="en-US" b="1">
                <a:ea typeface="+mn-lt"/>
                <a:cs typeface="+mn-lt"/>
              </a:rPr>
              <a:t>Plan for implementation: Points 15</a:t>
            </a:r>
            <a:endParaRPr lang="en-US"/>
          </a:p>
          <a:p>
            <a:pPr>
              <a:buFont typeface="Arial"/>
              <a:buChar char="•"/>
            </a:pPr>
            <a:r>
              <a:rPr lang="en-US">
                <a:solidFill>
                  <a:srgbClr val="000000"/>
                </a:solidFill>
                <a:ea typeface="+mn-lt"/>
                <a:cs typeface="+mn-lt"/>
              </a:rPr>
              <a:t>Provide the project timeline in table form. </a:t>
            </a:r>
            <a:r>
              <a:rPr lang="en-US">
                <a:ea typeface="+mn-lt"/>
                <a:cs typeface="+mn-lt"/>
              </a:rPr>
              <a:t>(5 points)</a:t>
            </a:r>
            <a:endParaRPr lang="en-US"/>
          </a:p>
          <a:p>
            <a:pPr>
              <a:buFont typeface="Arial"/>
              <a:buChar char="•"/>
            </a:pPr>
            <a:r>
              <a:rPr lang="en-US">
                <a:solidFill>
                  <a:srgbClr val="000000"/>
                </a:solidFill>
                <a:ea typeface="+mn-lt"/>
                <a:cs typeface="+mn-lt"/>
              </a:rPr>
              <a:t>Describe professional development to be provided. </a:t>
            </a:r>
            <a:r>
              <a:rPr lang="en-US">
                <a:ea typeface="+mn-lt"/>
                <a:cs typeface="+mn-lt"/>
              </a:rPr>
              <a:t>(5 points)</a:t>
            </a:r>
            <a:endParaRPr lang="en-US"/>
          </a:p>
          <a:p>
            <a:pPr>
              <a:buFont typeface="Arial"/>
              <a:buChar char="•"/>
            </a:pPr>
            <a:r>
              <a:rPr lang="en-US">
                <a:solidFill>
                  <a:srgbClr val="000000"/>
                </a:solidFill>
                <a:ea typeface="+mn-lt"/>
                <a:cs typeface="+mn-lt"/>
              </a:rPr>
              <a:t>Describe how you will ensure the project's sustainability.</a:t>
            </a:r>
            <a:r>
              <a:rPr lang="en-US">
                <a:ea typeface="+mn-lt"/>
                <a:cs typeface="+mn-lt"/>
              </a:rPr>
              <a:t> (5 points)</a:t>
            </a:r>
            <a:endParaRPr lang="en-US"/>
          </a:p>
          <a:p>
            <a:pPr marL="0" indent="0">
              <a:buNone/>
            </a:pPr>
            <a:endParaRPr lang="en-US"/>
          </a:p>
        </p:txBody>
      </p:sp>
    </p:spTree>
    <p:extLst>
      <p:ext uri="{BB962C8B-B14F-4D97-AF65-F5344CB8AC3E}">
        <p14:creationId xmlns:p14="http://schemas.microsoft.com/office/powerpoint/2010/main" val="12330185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680A-1A3C-7FA9-819C-0A4319071D70}"/>
              </a:ext>
            </a:extLst>
          </p:cNvPr>
          <p:cNvSpPr>
            <a:spLocks noGrp="1"/>
          </p:cNvSpPr>
          <p:nvPr>
            <p:ph type="title"/>
          </p:nvPr>
        </p:nvSpPr>
        <p:spPr/>
        <p:txBody>
          <a:bodyPr/>
          <a:lstStyle/>
          <a:p>
            <a:r>
              <a:rPr lang="en-US"/>
              <a:t>Part III: Student Outcomes</a:t>
            </a:r>
          </a:p>
        </p:txBody>
      </p:sp>
      <p:sp>
        <p:nvSpPr>
          <p:cNvPr id="3" name="Content Placeholder 2">
            <a:extLst>
              <a:ext uri="{FF2B5EF4-FFF2-40B4-BE49-F238E27FC236}">
                <a16:creationId xmlns:a16="http://schemas.microsoft.com/office/drawing/2014/main" id="{E5F52BA8-68DF-11E3-D3D4-5CE9BEF9611C}"/>
              </a:ext>
            </a:extLst>
          </p:cNvPr>
          <p:cNvSpPr>
            <a:spLocks noGrp="1"/>
          </p:cNvSpPr>
          <p:nvPr>
            <p:ph idx="1"/>
          </p:nvPr>
        </p:nvSpPr>
        <p:spPr/>
        <p:txBody>
          <a:bodyPr vert="horz" lIns="91440" tIns="45720" rIns="91440" bIns="45720" rtlCol="0" anchor="t">
            <a:normAutofit/>
          </a:bodyPr>
          <a:lstStyle/>
          <a:p>
            <a:pPr marL="0" indent="0">
              <a:buNone/>
            </a:pPr>
            <a:endParaRPr lang="en-US"/>
          </a:p>
          <a:p>
            <a:pPr>
              <a:buNone/>
            </a:pPr>
            <a:r>
              <a:rPr lang="en-US" b="1">
                <a:ea typeface="+mn-lt"/>
                <a:cs typeface="+mn-lt"/>
              </a:rPr>
              <a:t>Student Outcomes: Points 20</a:t>
            </a:r>
            <a:endParaRPr lang="en-US"/>
          </a:p>
          <a:p>
            <a:pPr>
              <a:buNone/>
            </a:pPr>
            <a:endParaRPr lang="en-US"/>
          </a:p>
          <a:p>
            <a:pPr>
              <a:buFont typeface="Arial"/>
              <a:buChar char="•"/>
            </a:pPr>
            <a:r>
              <a:rPr lang="en-US">
                <a:ea typeface="+mn-lt"/>
                <a:cs typeface="+mn-lt"/>
              </a:rPr>
              <a:t>Describe how this project will improve student outcomes in career and technical education. (10 points)</a:t>
            </a:r>
            <a:endParaRPr lang="en-US"/>
          </a:p>
          <a:p>
            <a:pPr>
              <a:buFont typeface="Arial"/>
              <a:buChar char="•"/>
            </a:pPr>
            <a:r>
              <a:rPr lang="en-US">
                <a:ea typeface="+mn-lt"/>
                <a:cs typeface="+mn-lt"/>
              </a:rPr>
              <a:t>What are the anticipated student outcomes? i.e., student placement, postsecondary outcomes, etc.(10 points)</a:t>
            </a:r>
            <a:endParaRPr lang="en-US"/>
          </a:p>
          <a:p>
            <a:pPr marL="0" indent="0">
              <a:buNone/>
            </a:pPr>
            <a:endParaRPr lang="en-US"/>
          </a:p>
        </p:txBody>
      </p:sp>
    </p:spTree>
    <p:extLst>
      <p:ext uri="{BB962C8B-B14F-4D97-AF65-F5344CB8AC3E}">
        <p14:creationId xmlns:p14="http://schemas.microsoft.com/office/powerpoint/2010/main" val="3137786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ADCA-8DDB-6AAD-8651-E60E91E47FDF}"/>
              </a:ext>
            </a:extLst>
          </p:cNvPr>
          <p:cNvSpPr>
            <a:spLocks noGrp="1"/>
          </p:cNvSpPr>
          <p:nvPr>
            <p:ph type="title"/>
          </p:nvPr>
        </p:nvSpPr>
        <p:spPr/>
        <p:txBody>
          <a:bodyPr/>
          <a:lstStyle/>
          <a:p>
            <a:r>
              <a:rPr lang="en-US"/>
              <a:t>Part IV: Budget</a:t>
            </a:r>
          </a:p>
        </p:txBody>
      </p:sp>
      <p:sp>
        <p:nvSpPr>
          <p:cNvPr id="3" name="Content Placeholder 2">
            <a:extLst>
              <a:ext uri="{FF2B5EF4-FFF2-40B4-BE49-F238E27FC236}">
                <a16:creationId xmlns:a16="http://schemas.microsoft.com/office/drawing/2014/main" id="{B7D53A38-973F-0077-0766-86CB77096C8E}"/>
              </a:ext>
            </a:extLst>
          </p:cNvPr>
          <p:cNvSpPr>
            <a:spLocks noGrp="1"/>
          </p:cNvSpPr>
          <p:nvPr>
            <p:ph idx="1"/>
          </p:nvPr>
        </p:nvSpPr>
        <p:spPr>
          <a:xfrm>
            <a:off x="838200" y="1494946"/>
            <a:ext cx="10515600" cy="4351338"/>
          </a:xfrm>
        </p:spPr>
        <p:txBody>
          <a:bodyPr vert="horz" lIns="91440" tIns="45720" rIns="91440" bIns="45720" rtlCol="0" anchor="t">
            <a:normAutofit fontScale="85000" lnSpcReduction="10000"/>
          </a:bodyPr>
          <a:lstStyle/>
          <a:p>
            <a:pPr>
              <a:buNone/>
            </a:pPr>
            <a:r>
              <a:rPr lang="en-US" b="1">
                <a:ea typeface="+mn-lt"/>
                <a:cs typeface="+mn-lt"/>
              </a:rPr>
              <a:t>Budget: Points 35</a:t>
            </a:r>
            <a:endParaRPr lang="en-US"/>
          </a:p>
          <a:p>
            <a:pPr>
              <a:buNone/>
            </a:pPr>
            <a:endParaRPr lang="en-US" sz="700"/>
          </a:p>
          <a:p>
            <a:pPr>
              <a:buFont typeface="Arial"/>
              <a:buChar char="•"/>
            </a:pPr>
            <a:r>
              <a:rPr lang="en-US">
                <a:ea typeface="+mn-lt"/>
                <a:cs typeface="+mn-lt"/>
              </a:rPr>
              <a:t>Have you received any other funding for this project? If yes, please provide details. (5 points)</a:t>
            </a:r>
            <a:endParaRPr lang="en-US"/>
          </a:p>
          <a:p>
            <a:pPr>
              <a:buFont typeface="Arial"/>
              <a:buChar char="•"/>
            </a:pPr>
            <a:r>
              <a:rPr lang="en-US">
                <a:ea typeface="+mn-lt"/>
                <a:cs typeface="+mn-lt"/>
              </a:rPr>
              <a:t>What other funding sources have you considered, and how much funding is available for this project? (5 points)</a:t>
            </a:r>
            <a:endParaRPr lang="en-US"/>
          </a:p>
          <a:p>
            <a:pPr>
              <a:buFont typeface="Arial"/>
              <a:buChar char="•"/>
            </a:pPr>
            <a:r>
              <a:rPr lang="en-US">
                <a:ea typeface="+mn-lt"/>
                <a:cs typeface="+mn-lt"/>
              </a:rPr>
              <a:t>The proposal shall include a completed Budget Narrative Form with sufficient line-item detail to see the relevance and purpose of expended funds. (5 points) </a:t>
            </a:r>
            <a:endParaRPr lang="en-US"/>
          </a:p>
          <a:p>
            <a:pPr>
              <a:buFont typeface="Arial"/>
              <a:buChar char="•"/>
            </a:pPr>
            <a:r>
              <a:rPr lang="en-US">
                <a:ea typeface="+mn-lt"/>
                <a:cs typeface="+mn-lt"/>
              </a:rPr>
              <a:t>Describes how the outlined expenditures are relevant to the applicant’s Part I Needs Assessment and Part II Plan for Implementation. (5 Points)</a:t>
            </a:r>
            <a:endParaRPr lang="en-US"/>
          </a:p>
          <a:p>
            <a:pPr>
              <a:buFont typeface="Arial"/>
              <a:buChar char="•"/>
            </a:pPr>
            <a:r>
              <a:rPr lang="en-US">
                <a:ea typeface="+mn-lt"/>
                <a:cs typeface="+mn-lt"/>
              </a:rPr>
              <a:t>Complete a budget form that demonstrates reasonable </a:t>
            </a:r>
            <a:endParaRPr lang="en-US"/>
          </a:p>
          <a:p>
            <a:pPr indent="0">
              <a:buNone/>
            </a:pPr>
            <a:r>
              <a:rPr lang="en-US">
                <a:ea typeface="+mn-lt"/>
                <a:cs typeface="+mn-lt"/>
              </a:rPr>
              <a:t>and allocable expenses. (15 points)</a:t>
            </a:r>
            <a:endParaRPr lang="en-US"/>
          </a:p>
          <a:p>
            <a:pPr marL="0" indent="0">
              <a:buNone/>
            </a:pPr>
            <a:endParaRPr lang="en-US"/>
          </a:p>
        </p:txBody>
      </p:sp>
    </p:spTree>
    <p:extLst>
      <p:ext uri="{BB962C8B-B14F-4D97-AF65-F5344CB8AC3E}">
        <p14:creationId xmlns:p14="http://schemas.microsoft.com/office/powerpoint/2010/main" val="30633168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0835-8130-9D9B-3C2F-F218021ED4AC}"/>
              </a:ext>
            </a:extLst>
          </p:cNvPr>
          <p:cNvSpPr>
            <a:spLocks noGrp="1"/>
          </p:cNvSpPr>
          <p:nvPr>
            <p:ph type="title"/>
          </p:nvPr>
        </p:nvSpPr>
        <p:spPr/>
        <p:txBody>
          <a:bodyPr/>
          <a:lstStyle/>
          <a:p>
            <a:r>
              <a:rPr lang="en-US"/>
              <a:t>Application Scores</a:t>
            </a:r>
          </a:p>
        </p:txBody>
      </p:sp>
      <p:sp>
        <p:nvSpPr>
          <p:cNvPr id="3" name="Content Placeholder 2">
            <a:extLst>
              <a:ext uri="{FF2B5EF4-FFF2-40B4-BE49-F238E27FC236}">
                <a16:creationId xmlns:a16="http://schemas.microsoft.com/office/drawing/2014/main" id="{DFDB316A-8798-CA7B-E274-F3B4F0B5DB7E}"/>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lgn="ctr">
              <a:buNone/>
            </a:pPr>
            <a:r>
              <a:rPr lang="en-US"/>
              <a:t>Total Points:   97 Points</a:t>
            </a:r>
          </a:p>
          <a:p>
            <a:pPr marL="0" indent="0">
              <a:buNone/>
            </a:pPr>
            <a:endParaRPr lang="en-US"/>
          </a:p>
          <a:p>
            <a:pPr algn="ctr">
              <a:buNone/>
            </a:pPr>
            <a:r>
              <a:rPr lang="en-US" b="1" i="1">
                <a:ea typeface="+mn-lt"/>
                <a:cs typeface="+mn-lt"/>
              </a:rPr>
              <a:t>Applications scoring less than 75 points will not be considered for award. </a:t>
            </a:r>
            <a:endParaRPr lang="en-US" i="1"/>
          </a:p>
          <a:p>
            <a:pPr marL="0" indent="0">
              <a:buNone/>
            </a:pPr>
            <a:endParaRPr lang="en-US"/>
          </a:p>
        </p:txBody>
      </p:sp>
    </p:spTree>
    <p:extLst>
      <p:ext uri="{BB962C8B-B14F-4D97-AF65-F5344CB8AC3E}">
        <p14:creationId xmlns:p14="http://schemas.microsoft.com/office/powerpoint/2010/main" val="8771178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1503-D21E-6627-2877-67BEAB57B25D}"/>
              </a:ext>
            </a:extLst>
          </p:cNvPr>
          <p:cNvSpPr>
            <a:spLocks noGrp="1"/>
          </p:cNvSpPr>
          <p:nvPr>
            <p:ph type="title"/>
          </p:nvPr>
        </p:nvSpPr>
        <p:spPr>
          <a:xfrm>
            <a:off x="1653565" y="2546350"/>
            <a:ext cx="8109559" cy="1325563"/>
          </a:xfrm>
        </p:spPr>
        <p:txBody>
          <a:bodyPr>
            <a:normAutofit/>
          </a:bodyPr>
          <a:lstStyle/>
          <a:p>
            <a:r>
              <a:rPr lang="en-US" sz="8000"/>
              <a:t>Questions?</a:t>
            </a:r>
          </a:p>
        </p:txBody>
      </p:sp>
    </p:spTree>
    <p:extLst>
      <p:ext uri="{BB962C8B-B14F-4D97-AF65-F5344CB8AC3E}">
        <p14:creationId xmlns:p14="http://schemas.microsoft.com/office/powerpoint/2010/main" val="336999022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1056"/>
            <a:ext cx="10515600" cy="957884"/>
          </a:xfrm>
        </p:spPr>
        <p:txBody>
          <a:bodyPr/>
          <a:lstStyle/>
          <a:p>
            <a:r>
              <a:t>Questions &amp; Answers</a:t>
            </a:r>
          </a:p>
        </p:txBody>
      </p:sp>
      <p:sp>
        <p:nvSpPr>
          <p:cNvPr id="3" name="Content Placeholder 2"/>
          <p:cNvSpPr>
            <a:spLocks noGrp="1"/>
          </p:cNvSpPr>
          <p:nvPr>
            <p:ph type="body" idx="1"/>
          </p:nvPr>
        </p:nvSpPr>
        <p:spPr>
          <a:xfrm>
            <a:off x="951120" y="2644811"/>
            <a:ext cx="10515600" cy="2775328"/>
          </a:xfrm>
        </p:spPr>
        <p:txBody>
          <a:bodyPr>
            <a:normAutofit/>
          </a:bodyPr>
          <a:lstStyle/>
          <a:p>
            <a:pPr marL="342900" indent="-342900">
              <a:lnSpc>
                <a:spcPct val="160000"/>
              </a:lnSpc>
              <a:buFont typeface="Arial" panose="020B0604020202020204" pitchFamily="34" charset="0"/>
              <a:buChar char="•"/>
            </a:pPr>
            <a:r>
              <a:rPr sz="3200">
                <a:solidFill>
                  <a:schemeClr val="tx1"/>
                </a:solidFill>
              </a:rPr>
              <a:t>Submit questions to: </a:t>
            </a:r>
            <a:r>
              <a:rPr sz="3200">
                <a:solidFill>
                  <a:schemeClr val="tx1"/>
                </a:solidFill>
                <a:hlinkClick r:id="rId2"/>
              </a:rPr>
              <a:t>KDERFP@education.ky.gov</a:t>
            </a:r>
            <a:endParaRPr sz="3200">
              <a:solidFill>
                <a:schemeClr val="tx1"/>
              </a:solidFill>
            </a:endParaRPr>
          </a:p>
          <a:p>
            <a:pPr marL="342900" indent="-342900">
              <a:lnSpc>
                <a:spcPct val="160000"/>
              </a:lnSpc>
              <a:buFont typeface="Arial" panose="020B0604020202020204" pitchFamily="34" charset="0"/>
              <a:buChar char="•"/>
            </a:pPr>
            <a:r>
              <a:rPr sz="3200">
                <a:solidFill>
                  <a:schemeClr val="tx1"/>
                </a:solidFill>
              </a:rPr>
              <a:t>Deadline for questions: September 4, 2025, 4 p.m. ET</a:t>
            </a:r>
          </a:p>
          <a:p>
            <a:pPr marL="342900" indent="-342900">
              <a:lnSpc>
                <a:spcPct val="160000"/>
              </a:lnSpc>
              <a:buFont typeface="Arial" panose="020B0604020202020204" pitchFamily="34" charset="0"/>
              <a:buChar char="•"/>
            </a:pPr>
            <a:r>
              <a:rPr sz="3200">
                <a:solidFill>
                  <a:schemeClr val="tx1"/>
                </a:solidFill>
              </a:rPr>
              <a:t>FAQ will be posted on September 9,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0B43A-ADFC-3EA8-B37B-1CE4AA765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C2E1C-7013-04EC-844D-6085C0E31F2C}"/>
              </a:ext>
            </a:extLst>
          </p:cNvPr>
          <p:cNvSpPr>
            <a:spLocks noGrp="1"/>
          </p:cNvSpPr>
          <p:nvPr>
            <p:ph type="title" idx="4294967295"/>
          </p:nvPr>
        </p:nvSpPr>
        <p:spPr>
          <a:xfrm>
            <a:off x="1304577" y="-1930401"/>
            <a:ext cx="3733800" cy="3600175"/>
          </a:xfrm>
        </p:spPr>
        <p:txBody>
          <a:bodyPr vert="horz" lIns="91440" tIns="45720" rIns="91440" bIns="45720" rtlCol="0" anchor="b">
            <a:normAutofit/>
          </a:bodyPr>
          <a:lstStyle/>
          <a:p>
            <a:r>
              <a:rPr lang="en-US" sz="5400">
                <a:solidFill>
                  <a:srgbClr val="057780"/>
                </a:solidFill>
              </a:rPr>
              <a:t>Funding Overview</a:t>
            </a:r>
          </a:p>
        </p:txBody>
      </p:sp>
      <p:pic>
        <p:nvPicPr>
          <p:cNvPr id="5" name="Picture 4" descr="Different numbers in 3D">
            <a:extLst>
              <a:ext uri="{FF2B5EF4-FFF2-40B4-BE49-F238E27FC236}">
                <a16:creationId xmlns:a16="http://schemas.microsoft.com/office/drawing/2014/main" id="{E580B12C-8917-85C1-C7BF-90E728BFFC1B}"/>
              </a:ext>
            </a:extLst>
          </p:cNvPr>
          <p:cNvPicPr>
            <a:picLocks noChangeAspect="1"/>
          </p:cNvPicPr>
          <p:nvPr/>
        </p:nvPicPr>
        <p:blipFill>
          <a:blip r:embed="rId3"/>
          <a:srcRect l="24450" r="19130"/>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1">
            <a:extLst>
              <a:ext uri="{FF2B5EF4-FFF2-40B4-BE49-F238E27FC236}">
                <a16:creationId xmlns:a16="http://schemas.microsoft.com/office/drawing/2014/main" id="{13C2A991-693A-BDDB-B2B9-AA3F29F22F1D}"/>
              </a:ext>
            </a:extLst>
          </p:cNvPr>
          <p:cNvSpPr>
            <a:spLocks noChangeArrowheads="1"/>
          </p:cNvSpPr>
          <p:nvPr/>
        </p:nvSpPr>
        <p:spPr bwMode="auto">
          <a:xfrm>
            <a:off x="241472" y="1669774"/>
            <a:ext cx="532992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a:ln>
                  <a:noFill/>
                </a:ln>
                <a:solidFill>
                  <a:schemeClr val="tx1"/>
                </a:solidFill>
                <a:effectLst/>
                <a:latin typeface="Arial" panose="020B0604020202020204" pitchFamily="34" charset="0"/>
              </a:rPr>
              <a:t>Purpose:</a:t>
            </a:r>
            <a:r>
              <a:rPr kumimoji="0" lang="en-US" altLang="en-US" sz="2400" b="0" i="0" u="none" strike="noStrike" cap="none" normalizeH="0" baseline="0">
                <a:ln>
                  <a:noFill/>
                </a:ln>
                <a:solidFill>
                  <a:schemeClr val="tx1"/>
                </a:solidFill>
                <a:effectLst/>
                <a:latin typeface="Arial" panose="020B0604020202020204" pitchFamily="34" charset="0"/>
              </a:rPr>
              <a:t> To support innovation in new or emerging career fields within Career and Technical Education schools.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a:ln>
                  <a:noFill/>
                </a:ln>
                <a:solidFill>
                  <a:schemeClr val="tx1"/>
                </a:solidFill>
                <a:effectLst/>
                <a:latin typeface="Arial" panose="020B0604020202020204" pitchFamily="34" charset="0"/>
              </a:rPr>
              <a:t>Funding Source:</a:t>
            </a:r>
            <a:r>
              <a:rPr kumimoji="0" lang="en-US" altLang="en-US" sz="2400" b="0" i="0" u="none" strike="noStrike" cap="none" normalizeH="0" baseline="0">
                <a:ln>
                  <a:noFill/>
                </a:ln>
                <a:solidFill>
                  <a:schemeClr val="tx1"/>
                </a:solidFill>
                <a:effectLst/>
                <a:latin typeface="Arial" panose="020B0604020202020204" pitchFamily="34" charset="0"/>
              </a:rPr>
              <a:t> KRS 157.069, as amended by 2024 HB 499.</a:t>
            </a:r>
          </a:p>
          <a:p>
            <a:pPr marL="0" marR="0" lvl="0" indent="0" algn="l" defTabSz="914400" rtl="0" eaLnBrk="0" fontAlgn="base" latinLnBrk="0" hangingPunct="0">
              <a:lnSpc>
                <a:spcPct val="100000"/>
              </a:lnSpc>
              <a:spcBef>
                <a:spcPct val="0"/>
              </a:spcBef>
              <a:spcAft>
                <a:spcPct val="0"/>
              </a:spcAft>
              <a:buClrTx/>
              <a:buSzTx/>
              <a:tabLst/>
            </a:pPr>
            <a:endParaRPr lang="en-US" altLang="en-US" sz="1000" b="1">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400" b="1">
                <a:latin typeface="Arial" panose="020B0604020202020204" pitchFamily="34" charset="0"/>
              </a:rPr>
              <a:t>T</a:t>
            </a:r>
            <a:r>
              <a:rPr kumimoji="0" lang="en-US" altLang="en-US" sz="2400" b="1" i="0" u="none" strike="noStrike" cap="none" normalizeH="0" baseline="0">
                <a:ln>
                  <a:noFill/>
                </a:ln>
                <a:solidFill>
                  <a:schemeClr val="tx1"/>
                </a:solidFill>
                <a:effectLst/>
                <a:latin typeface="Arial" panose="020B0604020202020204" pitchFamily="34" charset="0"/>
              </a:rPr>
              <a:t>otal Available:</a:t>
            </a:r>
            <a:r>
              <a:rPr kumimoji="0" lang="en-US" altLang="en-US" sz="2400" b="0" i="0" u="none" strike="noStrike" cap="none" normalizeH="0" baseline="0">
                <a:ln>
                  <a:noFill/>
                </a:ln>
                <a:solidFill>
                  <a:schemeClr val="tx1"/>
                </a:solidFill>
                <a:effectLst/>
                <a:latin typeface="Arial" panose="020B0604020202020204" pitchFamily="34" charset="0"/>
              </a:rPr>
              <a:t> $500,000.00</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a:ln>
                  <a:noFill/>
                </a:ln>
                <a:solidFill>
                  <a:schemeClr val="tx1"/>
                </a:solidFill>
                <a:effectLst/>
                <a:latin typeface="Arial" panose="020B0604020202020204" pitchFamily="34" charset="0"/>
              </a:rPr>
              <a:t>Anticipated Awards:</a:t>
            </a:r>
            <a:r>
              <a:rPr kumimoji="0" lang="en-US" altLang="en-US" sz="2400" b="0" i="0" u="none" strike="noStrike" cap="none" normalizeH="0" baseline="0">
                <a:ln>
                  <a:noFill/>
                </a:ln>
                <a:solidFill>
                  <a:schemeClr val="tx1"/>
                </a:solidFill>
                <a:effectLst/>
                <a:latin typeface="Arial" panose="020B0604020202020204" pitchFamily="34" charset="0"/>
              </a:rPr>
              <a:t> Approximately 5 awards, up to $100,000.00 each.</a:t>
            </a:r>
          </a:p>
        </p:txBody>
      </p:sp>
    </p:spTree>
    <p:extLst>
      <p:ext uri="{BB962C8B-B14F-4D97-AF65-F5344CB8AC3E}">
        <p14:creationId xmlns:p14="http://schemas.microsoft.com/office/powerpoint/2010/main" val="60093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Eligibility &amp; Submission</a:t>
            </a:r>
          </a:p>
        </p:txBody>
      </p:sp>
      <p:sp>
        <p:nvSpPr>
          <p:cNvPr id="3" name="Content Placeholder 2"/>
          <p:cNvSpPr>
            <a:spLocks noGrp="1"/>
          </p:cNvSpPr>
          <p:nvPr>
            <p:ph idx="1"/>
          </p:nvPr>
        </p:nvSpPr>
        <p:spPr/>
        <p:txBody>
          <a:bodyPr/>
          <a:lstStyle/>
          <a:p>
            <a:r>
              <a:t>Each CTE school/program must submit a separate application</a:t>
            </a:r>
          </a:p>
          <a:p>
            <a:r>
              <a:t>Submit electronically to </a:t>
            </a:r>
            <a:r>
              <a:rPr>
                <a:hlinkClick r:id="rId3"/>
              </a:rPr>
              <a:t>KDERFP@education.ky.gov</a:t>
            </a:r>
            <a:endParaRPr/>
          </a:p>
          <a:p>
            <a:r>
              <a:t>Redacted copies must remove district, school, county, and city names</a:t>
            </a:r>
          </a:p>
          <a:p>
            <a:r>
              <a:t>File size must be under 10MB per PDF</a:t>
            </a:r>
          </a:p>
          <a:p>
            <a:r>
              <a:t>Late or non-compliant applications will not be reviewed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266" y="75993"/>
            <a:ext cx="8109559" cy="1325563"/>
          </a:xfrm>
        </p:spPr>
        <p:txBody>
          <a:bodyPr/>
          <a:lstStyle/>
          <a:p>
            <a:r>
              <a:t>Important Dates</a:t>
            </a:r>
          </a:p>
        </p:txBody>
      </p:sp>
      <p:sp>
        <p:nvSpPr>
          <p:cNvPr id="3" name="Content Placeholder 2"/>
          <p:cNvSpPr>
            <a:spLocks noGrp="1"/>
          </p:cNvSpPr>
          <p:nvPr>
            <p:ph idx="1"/>
          </p:nvPr>
        </p:nvSpPr>
        <p:spPr>
          <a:xfrm>
            <a:off x="838199" y="1401556"/>
            <a:ext cx="10515600" cy="4800462"/>
          </a:xfrm>
        </p:spPr>
        <p:txBody>
          <a:bodyPr>
            <a:normAutofit/>
          </a:bodyPr>
          <a:lstStyle/>
          <a:p>
            <a:r>
              <a:rPr sz="2400"/>
              <a:t>July 15, 2025 – RFA Released</a:t>
            </a:r>
          </a:p>
          <a:p>
            <a:r>
              <a:rPr sz="2400"/>
              <a:t>August 28, 2025, 10 a.m. ET – Technical Assistance Webinar</a:t>
            </a:r>
          </a:p>
          <a:p>
            <a:r>
              <a:rPr sz="2400"/>
              <a:t>September 4, 2025, 4 </a:t>
            </a:r>
            <a:r>
              <a:rPr lang="en-US" sz="2400"/>
              <a:t>p.m. ET</a:t>
            </a:r>
            <a:r>
              <a:rPr sz="2400"/>
              <a:t> – Deadline for Questions</a:t>
            </a:r>
          </a:p>
          <a:p>
            <a:r>
              <a:rPr sz="2400"/>
              <a:t>September 9, 2025 – FAQ Posted</a:t>
            </a:r>
          </a:p>
          <a:p>
            <a:r>
              <a:rPr sz="2400"/>
              <a:t>November 20, 2025, 4 p.m. ET – Application Deadline</a:t>
            </a:r>
          </a:p>
          <a:p>
            <a:r>
              <a:rPr sz="2400"/>
              <a:t>December 15–19, 2025 – Application Review and Scoring</a:t>
            </a:r>
          </a:p>
          <a:p>
            <a:r>
              <a:rPr sz="2400"/>
              <a:t>January 20, 2026 – Awardees Posted</a:t>
            </a:r>
          </a:p>
          <a:p>
            <a:r>
              <a:rPr sz="2400"/>
              <a:t>Feb–Mar 2026 – MOA Process and Plan Reviews</a:t>
            </a:r>
          </a:p>
          <a:p>
            <a:r>
              <a:rPr sz="2400"/>
              <a:t>On or around July 1, 2026 – Funds Available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Allowable Uses of Funds</a:t>
            </a:r>
          </a:p>
        </p:txBody>
      </p:sp>
      <p:sp>
        <p:nvSpPr>
          <p:cNvPr id="3" name="Content Placeholder 2"/>
          <p:cNvSpPr>
            <a:spLocks noGrp="1"/>
          </p:cNvSpPr>
          <p:nvPr>
            <p:ph idx="1"/>
          </p:nvPr>
        </p:nvSpPr>
        <p:spPr/>
        <p:txBody>
          <a:bodyPr vert="horz" lIns="91440" tIns="45720" rIns="91440" bIns="45720" rtlCol="0" anchor="t">
            <a:normAutofit/>
          </a:bodyPr>
          <a:lstStyle/>
          <a:p>
            <a:r>
              <a:rPr lang="en-US">
                <a:ea typeface="+mn-lt"/>
                <a:cs typeface="+mn-lt"/>
              </a:rPr>
              <a:t>Project management staff (≤25%)</a:t>
            </a:r>
            <a:endParaRPr/>
          </a:p>
          <a:p>
            <a:r>
              <a:rPr lang="en-US">
                <a:ea typeface="+mn-lt"/>
                <a:cs typeface="+mn-lt"/>
              </a:rPr>
              <a:t>Professional development</a:t>
            </a:r>
            <a:endParaRPr/>
          </a:p>
          <a:p>
            <a:r>
              <a:rPr lang="en-US">
                <a:ea typeface="+mn-lt"/>
                <a:cs typeface="+mn-lt"/>
              </a:rPr>
              <a:t>Equipment and related technology</a:t>
            </a:r>
            <a:endParaRPr/>
          </a:p>
          <a:p>
            <a:r>
              <a:rPr lang="en-US">
                <a:ea typeface="+mn-lt"/>
                <a:cs typeface="+mn-lt"/>
              </a:rPr>
              <a:t>Construction/remodeling to support equipment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Unallowable Uses of Funds</a:t>
            </a:r>
          </a:p>
        </p:txBody>
      </p:sp>
      <p:sp>
        <p:nvSpPr>
          <p:cNvPr id="3" name="Content Placeholder 2"/>
          <p:cNvSpPr>
            <a:spLocks noGrp="1"/>
          </p:cNvSpPr>
          <p:nvPr>
            <p:ph idx="1"/>
          </p:nvPr>
        </p:nvSpPr>
        <p:spPr/>
        <p:txBody>
          <a:bodyPr/>
          <a:lstStyle/>
          <a:p>
            <a:r>
              <a:t>Teacher salaries, licensed vehicles, entertainment, food (non-instructional)</a:t>
            </a:r>
          </a:p>
          <a:p>
            <a:r>
              <a:t>Student wages, infrastructure, building permits, maintenance</a:t>
            </a:r>
          </a:p>
          <a:p>
            <a:r>
              <a:t>Scholarships, tuition, dues, indirect costs, etc.</a:t>
            </a:r>
            <a:endParaRPr lang="en-US"/>
          </a:p>
          <a:p>
            <a:endParaRPr lang="en-US"/>
          </a:p>
          <a:p>
            <a:pPr marL="0" indent="0">
              <a:buNone/>
            </a:pPr>
            <a:r>
              <a:rPr lang="en-US"/>
              <a:t>Note: See the application for full listing of unallowable uses of funds.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Application Components</a:t>
            </a:r>
          </a:p>
        </p:txBody>
      </p:sp>
      <p:sp>
        <p:nvSpPr>
          <p:cNvPr id="3" name="Content Placeholder 2"/>
          <p:cNvSpPr>
            <a:spLocks noGrp="1"/>
          </p:cNvSpPr>
          <p:nvPr>
            <p:ph idx="4294967295"/>
          </p:nvPr>
        </p:nvSpPr>
        <p:spPr>
          <a:xfrm>
            <a:off x="596348" y="1823210"/>
            <a:ext cx="6493565" cy="4351338"/>
          </a:xfrm>
        </p:spPr>
        <p:txBody>
          <a:bodyPr>
            <a:normAutofit fontScale="92500" lnSpcReduction="20000"/>
          </a:bodyPr>
          <a:lstStyle/>
          <a:p>
            <a:pPr marL="463550" indent="-463550">
              <a:buNone/>
            </a:pPr>
            <a:r>
              <a:rPr sz="3600"/>
              <a:t>1. Cover Page</a:t>
            </a:r>
            <a:endParaRPr lang="en-US" sz="3600"/>
          </a:p>
          <a:p>
            <a:pPr marL="463550" indent="-463550">
              <a:buNone/>
            </a:pPr>
            <a:endParaRPr sz="1100"/>
          </a:p>
          <a:p>
            <a:pPr marL="463550" indent="-463550">
              <a:buNone/>
            </a:pPr>
            <a:r>
              <a:rPr sz="3600"/>
              <a:t>2. Narrative (max 10 pages, double-spaced, Times New Roman 12pt)</a:t>
            </a:r>
            <a:endParaRPr lang="en-US" sz="3600"/>
          </a:p>
          <a:p>
            <a:pPr marL="463550" indent="-463550">
              <a:buNone/>
            </a:pPr>
            <a:endParaRPr sz="1100"/>
          </a:p>
          <a:p>
            <a:pPr marL="463550" indent="-463550">
              <a:buNone/>
            </a:pPr>
            <a:r>
              <a:rPr sz="3600"/>
              <a:t>3. Budget Narrative Form (not included in page limit)</a:t>
            </a:r>
            <a:endParaRPr lang="en-US" sz="3600"/>
          </a:p>
          <a:p>
            <a:pPr marL="0" indent="0">
              <a:buNone/>
            </a:pPr>
            <a:endParaRPr lang="en-US" sz="3600"/>
          </a:p>
          <a:p>
            <a:pPr marL="0" indent="0">
              <a:buNone/>
            </a:pPr>
            <a:r>
              <a:rPr lang="en-US" sz="3600"/>
              <a:t>Note: See the application for full listing of formatting requirements.</a:t>
            </a:r>
          </a:p>
          <a:p>
            <a:pPr marL="0" indent="0">
              <a:buNone/>
            </a:pP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1503-D21E-6627-2877-67BEAB57B25D}"/>
              </a:ext>
            </a:extLst>
          </p:cNvPr>
          <p:cNvSpPr>
            <a:spLocks noGrp="1"/>
          </p:cNvSpPr>
          <p:nvPr>
            <p:ph type="title"/>
          </p:nvPr>
        </p:nvSpPr>
        <p:spPr>
          <a:xfrm>
            <a:off x="1653565" y="2546350"/>
            <a:ext cx="8109559" cy="1325563"/>
          </a:xfrm>
        </p:spPr>
        <p:txBody>
          <a:bodyPr>
            <a:normAutofit/>
          </a:bodyPr>
          <a:lstStyle/>
          <a:p>
            <a:r>
              <a:rPr lang="en-US" sz="8000"/>
              <a:t>Questions?</a:t>
            </a:r>
          </a:p>
        </p:txBody>
      </p:sp>
    </p:spTree>
    <p:extLst>
      <p:ext uri="{BB962C8B-B14F-4D97-AF65-F5344CB8AC3E}">
        <p14:creationId xmlns:p14="http://schemas.microsoft.com/office/powerpoint/2010/main" val="99101580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Scoring Rubric (Total: 97 points)</a:t>
            </a:r>
          </a:p>
        </p:txBody>
      </p:sp>
      <p:sp>
        <p:nvSpPr>
          <p:cNvPr id="3" name="Content Placeholder 2"/>
          <p:cNvSpPr>
            <a:spLocks noGrp="1"/>
          </p:cNvSpPr>
          <p:nvPr>
            <p:ph idx="1"/>
          </p:nvPr>
        </p:nvSpPr>
        <p:spPr/>
        <p:txBody>
          <a:bodyPr/>
          <a:lstStyle/>
          <a:p>
            <a:r>
              <a:t>Needs Assessment (27 pts): Innovation, project description, need, stakeholder input</a:t>
            </a:r>
          </a:p>
          <a:p>
            <a:r>
              <a:t>Plan for Implementation (15 pts): Timeline, PD, sustainability</a:t>
            </a:r>
          </a:p>
          <a:p>
            <a:r>
              <a:t>Student Outcomes (20 pts): Impact and anticipated results</a:t>
            </a:r>
          </a:p>
          <a:p>
            <a:r>
              <a:t>Budget (35 pts): Sources, narrative, alignment with goals</a:t>
            </a:r>
          </a:p>
          <a:p>
            <a:r>
              <a:t>Applications scoring &lt;75 points will not be considered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67DB7FB784439943BCA59FAA76F4E080" ma:contentTypeVersion="28" ma:contentTypeDescription="" ma:contentTypeScope="" ma:versionID="8c81f355fe4088e29a456f1c453124e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84a373bb29f65c96541ada58257973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Tracy, Holly - Office of Career and Technical Education</DisplayName>
        <AccountId>14</AccountId>
        <AccountType/>
      </UserInfo>
      <UserInfo>
        <DisplayName>Robbins, Sarah - Office of Career and Technical Education</DisplayName>
        <AccountId>46</AccountId>
        <AccountType/>
      </UserInfo>
      <UserInfo>
        <DisplayName>Thompson, Thomas - KDE Division Director</DisplayName>
        <AccountId>9</AccountId>
        <AccountType/>
      </UserInfo>
      <UserInfo>
        <DisplayName>Collins, Sharon - Division of Student Transition and Career Readiness</DisplayName>
        <AccountId>47</AccountId>
        <AccountType/>
      </UserInfo>
      <UserInfo>
        <DisplayName>Nolan, Robert - Division of Student Transition and Career Readiness</DisplayName>
        <AccountId>50</AccountId>
        <AccountType/>
      </UserInfo>
      <UserInfo>
        <DisplayName>Lyttle, Nathan - Division of Student Transition and Career Readiness</DisplayName>
        <AccountId>64</AccountId>
        <AccountType/>
      </UserInfo>
      <UserInfo>
        <DisplayName>Overstreet, Camille - Division of Educator Recruitment and Development</DisplayName>
        <AccountId>92</AccountId>
        <AccountType/>
      </UserInfo>
      <UserInfo>
        <DisplayName>Boggs, Amanda - Division of Student Transition and Career Readiness</DisplayName>
        <AccountId>49</AccountId>
        <AccountType/>
      </UserInfo>
      <UserInfo>
        <DisplayName>Engle, Beth - KDE Division Director</DisplayName>
        <AccountId>13</AccountId>
        <AccountType/>
      </UserInfo>
      <UserInfo>
        <DisplayName>Paise, John - Division of Student Transition and Career Readiness</DisplayName>
        <AccountId>53</AccountId>
        <AccountType/>
      </UserInfo>
      <UserInfo>
        <DisplayName>Lovitt, Morgan - Division of Student Transition and Career Readiness</DisplayName>
        <AccountId>24</AccountId>
        <AccountType/>
      </UserInfo>
      <UserInfo>
        <DisplayName>Parker, Joyce - Division of Student Transition and Career Readiness</DisplayName>
        <AccountId>61</AccountId>
        <AccountType/>
      </UserInfo>
      <UserInfo>
        <DisplayName>Rush, Angela - Division of Student Transition and Career Readiness</DisplayName>
        <AccountId>93</AccountId>
        <AccountType/>
      </UserInfo>
      <UserInfo>
        <DisplayName>Howard, Kayla - Division of Student Transition and Career Readiness</DisplayName>
        <AccountId>54</AccountId>
        <AccountType/>
      </UserInfo>
      <UserInfo>
        <DisplayName>McDonald, Timothy - Division of Student Transition and Career Readiness</DisplayName>
        <AccountId>128</AccountId>
        <AccountType/>
      </UserInfo>
      <UserInfo>
        <DisplayName>Harrell, Mark - Division of Student Transition and Career Readiness</DisplayName>
        <AccountId>94</AccountId>
        <AccountType/>
      </UserInfo>
      <UserInfo>
        <DisplayName>Hoehn, Cathy - Division of Student Transition and Career Readiness</DisplayName>
        <AccountId>12</AccountId>
        <AccountType/>
      </UserInfo>
      <UserInfo>
        <DisplayName>Lawson, David - Division of Student Transition and Career Readiness</DisplayName>
        <AccountId>56</AccountId>
        <AccountType/>
      </UserInfo>
      <UserInfo>
        <DisplayName>Settelen, Erica - Division of Student Transition and Career Readiness</DisplayName>
        <AccountId>51</AccountId>
        <AccountType/>
      </UserInfo>
      <UserInfo>
        <DisplayName>Linton, Robin - Division of Student Transition and Career Readiness</DisplayName>
        <AccountId>31</AccountId>
        <AccountType/>
      </UserInfo>
      <UserInfo>
        <DisplayName>Craig, Sherri - Division of Technical Schools and Continuous Improvement</DisplayName>
        <AccountId>52</AccountId>
        <AccountType/>
      </UserInfo>
      <UserInfo>
        <DisplayName>Woodall, Kimberly - Division of Student Transition and Career Readiness</DisplayName>
        <AccountId>87</AccountId>
        <AccountType/>
      </UserInfo>
      <UserInfo>
        <DisplayName>Kittrell, Chasity - Division of Student Transition and Career Readiness</DisplayName>
        <AccountId>55</AccountId>
        <AccountType/>
      </UserInfo>
      <UserInfo>
        <DisplayName>Readnower, Susan - Office of Career and Technical Education</DisplayName>
        <AccountId>60</AccountId>
        <AccountType/>
      </UserInfo>
      <UserInfo>
        <DisplayName>Taylor, Mary - Division of Technical Schools and Continuous Improvement</DisplayName>
        <AccountId>74</AccountId>
        <AccountType/>
      </UserInfo>
      <UserInfo>
        <DisplayName>Brogli, Tina - Division of Technical Schools and Continuous Improvement</DisplayName>
        <AccountId>44</AccountId>
        <AccountType/>
      </UserInfo>
      <UserInfo>
        <DisplayName>Satterwhite, Regan - Office of Career and Technical Education</DisplayName>
        <AccountId>16</AccountId>
        <AccountType/>
      </UserInfo>
      <UserInfo>
        <DisplayName>Tipton, Karla - Division of Technical Schools and Continuous Improvement</DisplayName>
        <AccountId>40</AccountId>
        <AccountType/>
      </UserInfo>
    </SharedWithUsers>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 xsi:nil="true"/>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2025-11-12T05:00:00+00:00</Publication_x0020_Date>
    <Audience1 xmlns="3a62de7d-ba57-4f43-9dae-9623ba637be0">
      <Value>1</Value>
      <Value>2</Value>
      <Value>7</Value>
      <Value>4</Value>
    </Audience1>
    <_dlc_DocId xmlns="3a62de7d-ba57-4f43-9dae-9623ba637be0">KYED-320-973</_dlc_DocId>
    <_dlc_DocIdUrl xmlns="3a62de7d-ba57-4f43-9dae-9623ba637be0">
      <Url>https://education-edit.ky.gov/districts/business/_layouts/15/DocIdRedir.aspx?ID=KYED-320-973</Url>
      <Description>KYED-320-973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4B945E-9E5E-491A-9EF9-52EAD9D44C4E}"/>
</file>

<file path=customXml/itemProps2.xml><?xml version="1.0" encoding="utf-8"?>
<ds:datastoreItem xmlns:ds="http://schemas.openxmlformats.org/officeDocument/2006/customXml" ds:itemID="{F98CBE78-789C-4AA0-8E14-325DE511A23E}">
  <ds:schemaRefs>
    <ds:schemaRef ds:uri="http://schemas.microsoft.com/sharepoint/v3/contenttype/forms"/>
  </ds:schemaRefs>
</ds:datastoreItem>
</file>

<file path=customXml/itemProps3.xml><?xml version="1.0" encoding="utf-8"?>
<ds:datastoreItem xmlns:ds="http://schemas.openxmlformats.org/officeDocument/2006/customXml" ds:itemID="{6420BBE0-C4D7-4806-B223-4873B70523E3}">
  <ds:schemaRefs>
    <ds:schemaRef ds:uri="25af1328-6297-4d00-b1ed-10cb31b309fc"/>
    <ds:schemaRef ds:uri="48799836-9951-4f8c-a2ec-7dadf4203b57"/>
    <ds:schemaRef ds:uri="4e244feb-ec5a-4ff9-a60c-c43fbf836944"/>
    <ds:schemaRef ds:uri="64bb0812-1462-4ffd-a00a-682245b5c2dd"/>
    <ds:schemaRef ds:uri="66c60b7e-224f-490d-8763-97e7b0b6508c"/>
    <ds:schemaRef ds:uri="b5eadc98-a0ba-43cb-a8d5-fc4b5e8ebc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5692E4D-8750-4056-BB54-7E4A409DA9DC}"/>
</file>

<file path=docProps/app.xml><?xml version="1.0" encoding="utf-8"?>
<Properties xmlns="http://schemas.openxmlformats.org/officeDocument/2006/extended-properties" xmlns:vt="http://schemas.openxmlformats.org/officeDocument/2006/docPropsVTypes">
  <Template>Theme1</Template>
  <TotalTime>0</TotalTime>
  <Words>2189</Words>
  <Application>Microsoft Office PowerPoint</Application>
  <PresentationFormat>Widescreen</PresentationFormat>
  <Paragraphs>235</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Book</vt:lpstr>
      <vt:lpstr>Franklin Gothic Medium</vt:lpstr>
      <vt:lpstr>Office Theme</vt:lpstr>
      <vt:lpstr>FY26 CTE Innovation and Support Grant Technical Assistant Webinar</vt:lpstr>
      <vt:lpstr>Funding Overview</vt:lpstr>
      <vt:lpstr>Eligibility &amp; Submission</vt:lpstr>
      <vt:lpstr>Important Dates</vt:lpstr>
      <vt:lpstr>Allowable Uses of Funds</vt:lpstr>
      <vt:lpstr>Unallowable Uses of Funds</vt:lpstr>
      <vt:lpstr>Application Components</vt:lpstr>
      <vt:lpstr>Questions?</vt:lpstr>
      <vt:lpstr>Scoring Rubric (Total: 97 points)</vt:lpstr>
      <vt:lpstr>Part I:  Needs Assessment</vt:lpstr>
      <vt:lpstr>Part I:  Needs Assessment</vt:lpstr>
      <vt:lpstr>Part I:  Needs Assessment</vt:lpstr>
      <vt:lpstr>Part II: Plan for Implementation</vt:lpstr>
      <vt:lpstr>Part III: Student Outcomes</vt:lpstr>
      <vt:lpstr>Part IV: Budget</vt:lpstr>
      <vt:lpstr>Application Scores</vt:lpstr>
      <vt:lpstr>Questions?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Danielle - Division of Communications</dc:creator>
  <cp:lastModifiedBy>Lewis, Lea Ann - Division of Student Transition and Career Readiness</cp:lastModifiedBy>
  <cp:revision>2</cp:revision>
  <cp:lastPrinted>2024-05-02T18:30:35Z</cp:lastPrinted>
  <dcterms:created xsi:type="dcterms:W3CDTF">2021-11-08T14:53:11Z</dcterms:created>
  <dcterms:modified xsi:type="dcterms:W3CDTF">2025-11-12T12:24:46Z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0x0101001BEB557DBE01834EAB47A683706DCD5B0067DB7FB784439943BCA59FAA76F4E080</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2024-07-03T23:25:44Z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4609984a-8da3-4e03-9e7a-c13b3fb65200</vt:lpwstr>
  </property>
  <property fmtid="{D5CDD505-2E9C-101B-9397-08002B2CF9AE}" pid="10" name="MSIP_Label_eb544694-0027-44fa-bee4-2648c0363f9d_ContentBits">
    <vt:lpwstr>0</vt:lpwstr>
  </property>
  <property fmtid="{D5CDD505-2E9C-101B-9397-08002B2CF9AE}" pid="11" name="_dlc_DocIdItemGuid">
    <vt:lpwstr>5d0cb3fe-13e8-48bc-9e1c-0a37bbeca05c</vt:lpwstr>
  </property>
</Properties>
</file>