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quickStyle1.xml" ContentType="application/vnd.openxmlformats-officedocument.drawingml.diagramStyle+xml"/>
  <Override PartName="/ppt/diagrams/drawing1.xml" ContentType="application/vnd.ms-office.drawingml.diagramDrawing+xml"/>
  <Override PartName="/ppt/theme/theme3.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14"/>
  </p:notesMasterIdLst>
  <p:handoutMasterIdLst>
    <p:handoutMasterId r:id="rId15"/>
  </p:handoutMasterIdLst>
  <p:sldIdLst>
    <p:sldId id="256" r:id="rId5"/>
    <p:sldId id="257" r:id="rId6"/>
    <p:sldId id="261" r:id="rId7"/>
    <p:sldId id="258" r:id="rId8"/>
    <p:sldId id="259" r:id="rId9"/>
    <p:sldId id="260" r:id="rId10"/>
    <p:sldId id="263" r:id="rId11"/>
    <p:sldId id="264" r:id="rId12"/>
    <p:sldId id="262" r:id="rId13"/>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03D"/>
    <a:srgbClr val="62BCF0"/>
    <a:srgbClr val="84BC49"/>
    <a:srgbClr val="FFFFFF"/>
    <a:srgbClr val="005EAA"/>
    <a:srgbClr val="007C91"/>
    <a:srgbClr val="FCBE4D"/>
    <a:srgbClr val="AF4448"/>
    <a:srgbClr val="4B830D"/>
    <a:srgbClr val="705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6122" autoAdjust="0"/>
  </p:normalViewPr>
  <p:slideViewPr>
    <p:cSldViewPr snapToGrid="0" showGuides="1">
      <p:cViewPr varScale="1">
        <p:scale>
          <a:sx n="109" d="100"/>
          <a:sy n="109" d="100"/>
        </p:scale>
        <p:origin x="552" y="11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8" d="100"/>
          <a:sy n="78" d="100"/>
        </p:scale>
        <p:origin x="32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rgbClr val="62BCF0"/>
        </a:solidFill>
        <a:ln w="28575">
          <a:noFill/>
        </a:ln>
      </dgm:spPr>
      <dgm:t>
        <a:bodyPr/>
        <a:lstStyle/>
        <a:p>
          <a:r>
            <a:rPr lang="en-US" sz="200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rgbClr val="01203D"/>
        </a:solidFill>
        <a:ln w="28575">
          <a:noFill/>
        </a:ln>
      </dgm:spPr>
      <dgm:t>
        <a:bodyPr/>
        <a:lstStyle/>
        <a:p>
          <a:r>
            <a:rPr lang="en-US" sz="2000">
              <a:solidFill>
                <a:schemeClr val="bg1"/>
              </a:solidFill>
            </a:rPr>
            <a:t>Maternal and Child Health</a:t>
          </a:r>
          <a:endParaRPr lang="en-US" sz="2000" dirty="0">
            <a:solidFill>
              <a:schemeClr val="bg1"/>
            </a:solidFill>
          </a:endParaRP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rgbClr val="62BCF0"/>
        </a:solidFill>
        <a:ln w="28575">
          <a:noFill/>
        </a:ln>
      </dgm:spPr>
      <dgm:t>
        <a:bodyPr/>
        <a:lstStyle/>
        <a:p>
          <a:r>
            <a:rPr lang="en-US" sz="2000">
              <a:solidFill>
                <a:schemeClr val="bg1"/>
              </a:solidFill>
            </a:rPr>
            <a:t>Women’s Health</a:t>
          </a:r>
          <a:endParaRPr lang="en-US" sz="2000" dirty="0">
            <a:solidFill>
              <a:schemeClr val="bg1"/>
            </a:solidFill>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rgbClr val="84BC49"/>
        </a:solidFill>
        <a:ln w="28575">
          <a:noFill/>
        </a:ln>
      </dgm:spPr>
      <dgm:t>
        <a:bodyPr/>
        <a:lstStyle/>
        <a:p>
          <a:r>
            <a:rPr lang="en-US" sz="2000">
              <a:solidFill>
                <a:schemeClr val="bg1"/>
              </a:solidFill>
            </a:rPr>
            <a:t>Prevention and Quality Improvement</a:t>
          </a:r>
          <a:endParaRPr lang="en-US" sz="2000" dirty="0">
            <a:solidFill>
              <a:schemeClr val="bg1"/>
            </a:solidFill>
          </a:endParaRP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rgbClr val="01203D"/>
        </a:solidFill>
        <a:ln w="28575">
          <a:noFill/>
        </a:ln>
      </dgm:spPr>
      <dgm:t>
        <a:bodyPr/>
        <a:lstStyle/>
        <a:p>
          <a:r>
            <a:rPr lang="en-US" sz="2000" dirty="0">
              <a:solidFill>
                <a:schemeClr val="bg1"/>
              </a:solidFill>
            </a:rPr>
            <a:t>Epidemiology and Health Planning</a:t>
          </a:r>
        </a:p>
      </dgm:t>
    </dgm:pt>
    <dgm:pt modelId="{D58D50F6-D6AB-466F-85E4-B320AD3F42A8}" type="parTrans" cxnId="{32E03D97-96E3-4DD7-9C7D-F279B56AB2CD}">
      <dgm:prSet/>
      <dgm:spPr>
        <a:ln w="28575">
          <a:solidFill>
            <a:schemeClr val="bg1">
              <a:lumMod val="85000"/>
            </a:schemeClr>
          </a:solidFill>
        </a:ln>
      </dgm:spPr>
      <dgm:t>
        <a:bodyPr/>
        <a:lstStyle/>
        <a:p>
          <a:endParaRPr lang="en-US"/>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rgbClr val="62BCF0"/>
        </a:solidFill>
        <a:ln w="28575">
          <a:noFill/>
        </a:ln>
      </dgm:spPr>
      <dgm:t>
        <a:bodyPr/>
        <a:lstStyle/>
        <a:p>
          <a:r>
            <a:rPr lang="en-US" sz="2000">
              <a:solidFill>
                <a:schemeClr val="bg1"/>
              </a:solidFill>
            </a:rPr>
            <a:t>Public Health Protection and Safety</a:t>
          </a:r>
          <a:endParaRPr lang="en-US" sz="2000" dirty="0">
            <a:solidFill>
              <a:schemeClr val="bg1"/>
            </a:solidFill>
          </a:endParaRP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rgbClr val="84BC49"/>
        </a:solidFill>
        <a:ln w="28575">
          <a:noFill/>
        </a:ln>
      </dgm:spPr>
      <dgm:t>
        <a:bodyPr/>
        <a:lstStyle/>
        <a:p>
          <a:r>
            <a:rPr lang="en-US" sz="2000">
              <a:solidFill>
                <a:schemeClr val="bg1"/>
              </a:solidFill>
            </a:rPr>
            <a:t>Laboratory Services</a:t>
          </a:r>
          <a:endParaRPr lang="en-US" sz="2000" dirty="0">
            <a:solidFill>
              <a:schemeClr val="bg1"/>
            </a:solidFill>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rgbClr val="01203D"/>
        </a:solidFill>
        <a:ln w="28575">
          <a:noFill/>
        </a:ln>
      </dgm:spPr>
      <dgm:t>
        <a:bodyPr/>
        <a:lstStyle/>
        <a:p>
          <a:r>
            <a:rPr lang="en-US" sz="2000" dirty="0">
              <a:solidFill>
                <a:schemeClr val="bg1"/>
              </a:solidFill>
            </a:rPr>
            <a:t>Administration and Financial Management</a:t>
          </a: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pt>
    <dgm:pt modelId="{6B7C93FC-AC31-42CB-8D37-AAC8C06B8586}" type="pres">
      <dgm:prSet presAssocID="{77F292DC-768C-46DC-A5A2-2814249D4427}" presName="connTx" presStyleLbl="parChTrans1D2" presStyleIdx="0" presStyleCnt="7"/>
      <dgm:spPr/>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83188">
        <dgm:presLayoutVars>
          <dgm:chPref val="3"/>
        </dgm:presLayoutVars>
      </dgm:prSet>
      <dgm:spPr/>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pt>
    <dgm:pt modelId="{35252E8D-499F-40C3-9DF8-944FDD4B4038}" type="pres">
      <dgm:prSet presAssocID="{DE51D134-8779-4301-88E6-D2DB7E3DA2B0}" presName="connTx" presStyleLbl="parChTrans1D2" presStyleIdx="1" presStyleCnt="7"/>
      <dgm:spPr/>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83188">
        <dgm:presLayoutVars>
          <dgm:chPref val="3"/>
        </dgm:presLayoutVars>
      </dgm:prSet>
      <dgm:spPr/>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pt>
    <dgm:pt modelId="{CAEB46D4-E49D-409F-B7A0-0E1F95B7EAE8}" type="pres">
      <dgm:prSet presAssocID="{D14EEE02-1E0C-472A-AE60-766A94DFBC14}" presName="connTx" presStyleLbl="parChTrans1D2" presStyleIdx="2" presStyleCnt="7"/>
      <dgm:spPr/>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83188">
        <dgm:presLayoutVars>
          <dgm:chPref val="3"/>
        </dgm:presLayoutVars>
      </dgm:prSet>
      <dgm:spPr/>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pt>
    <dgm:pt modelId="{A41A1603-939C-4827-9FCF-316C0B1C80C5}" type="pres">
      <dgm:prSet presAssocID="{D58D50F6-D6AB-466F-85E4-B320AD3F42A8}" presName="connTx" presStyleLbl="parChTrans1D2" presStyleIdx="3" presStyleCnt="7"/>
      <dgm:spPr/>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83188">
        <dgm:presLayoutVars>
          <dgm:chPref val="3"/>
        </dgm:presLayoutVars>
      </dgm:prSet>
      <dgm:spPr/>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pt>
    <dgm:pt modelId="{379F408F-4D82-4738-A54E-47C405F251E4}" type="pres">
      <dgm:prSet presAssocID="{DFBE4F42-37DA-48B1-A71F-E90B731FF0F4}" presName="connTx" presStyleLbl="parChTrans1D2" presStyleIdx="4" presStyleCnt="7"/>
      <dgm:spPr/>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83188">
        <dgm:presLayoutVars>
          <dgm:chPref val="3"/>
        </dgm:presLayoutVars>
      </dgm:prSet>
      <dgm:spPr/>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pt>
    <dgm:pt modelId="{306D64F2-4C84-48E1-A409-2866D8738324}" type="pres">
      <dgm:prSet presAssocID="{06BED08C-6348-42D4-AD94-D8D52B989DCF}" presName="connTx" presStyleLbl="parChTrans1D2" presStyleIdx="5" presStyleCnt="7"/>
      <dgm:spPr/>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83188">
        <dgm:presLayoutVars>
          <dgm:chPref val="3"/>
        </dgm:presLayoutVars>
      </dgm:prSet>
      <dgm:spPr/>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pt>
    <dgm:pt modelId="{7C7E430D-68D7-4EDE-AC27-89BFBE44E6D7}" type="pres">
      <dgm:prSet presAssocID="{A6D27D9B-563E-4B23-AA07-2FD5245494B2}" presName="connTx" presStyleLbl="parChTrans1D2" presStyleIdx="6" presStyleCnt="7"/>
      <dgm:spPr/>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83188">
        <dgm:presLayoutVars>
          <dgm:chPref val="3"/>
        </dgm:presLayoutVars>
      </dgm:prSet>
      <dgm:spPr/>
    </dgm:pt>
    <dgm:pt modelId="{456D3CD5-F779-47AD-9A81-6FD6FE9F5B2F}" type="pres">
      <dgm:prSet presAssocID="{B81D7114-4009-4981-9A51-5763C8737810}" presName="level3hierChild" presStyleCnt="0"/>
      <dgm:spPr/>
    </dgm:pt>
  </dgm:ptLst>
  <dgm:cxnLst>
    <dgm:cxn modelId="{7900B103-A435-41DC-BBE9-8084DF8D33EC}" type="presOf" srcId="{B81D7114-4009-4981-9A51-5763C8737810}" destId="{0060CFB8-2A8A-4A1B-B7AA-F0317BA7B739}"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3F778B27-C081-46B6-BA0F-3B531FC2E99F}" type="presOf" srcId="{4951533E-B55E-4DDB-A2A1-0DD1A410B39D}" destId="{B73CF9B0-EB3F-4577-8369-54F3E07425DB}" srcOrd="0"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A1F41535-11EB-417C-BE97-9902CCFE5F8F}" type="presOf" srcId="{A6D27D9B-563E-4B23-AA07-2FD5245494B2}" destId="{7C7E430D-68D7-4EDE-AC27-89BFBE44E6D7}" srcOrd="1" destOrd="0" presId="urn:microsoft.com/office/officeart/2008/layout/HorizontalMultiLevelHierarchy"/>
    <dgm:cxn modelId="{325B7936-EB04-4B28-8DED-A2BFCE252A6B}" type="presOf" srcId="{06BED08C-6348-42D4-AD94-D8D52B989DCF}" destId="{306D64F2-4C84-48E1-A409-2866D8738324}" srcOrd="1"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10F4CA64-C138-4FD2-BC9C-38223871F00B}" type="presOf" srcId="{77F292DC-768C-46DC-A5A2-2814249D4427}" destId="{6B7C93FC-AC31-42CB-8D37-AAC8C06B8586}" srcOrd="1"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CC515B48-77B5-4D76-AA99-6C6B24B80A11}" srcId="{27F0A3CF-5B14-424A-9756-5E1F5AE39F84}" destId="{D6BC36C3-C210-4A00-9247-EC06B7C445C6}" srcOrd="2" destOrd="0" parTransId="{D14EEE02-1E0C-472A-AE60-766A94DFBC14}" sibTransId="{7291E221-0BAB-4182-9161-51E79B6002CD}"/>
    <dgm:cxn modelId="{8ACBA049-CD24-4F06-87A4-A2FAEA5BB835}" type="presOf" srcId="{27F0A3CF-5B14-424A-9756-5E1F5AE39F84}" destId="{59935916-D8C6-4C4E-B14F-48A57B6B9F68}" srcOrd="0"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D67BDE55-4492-4F91-8DBD-3C534EDF7BB9}" type="presOf" srcId="{D14EEE02-1E0C-472A-AE60-766A94DFBC14}" destId="{CAEB46D4-E49D-409F-B7A0-0E1F95B7EAE8}" srcOrd="1" destOrd="0" presId="urn:microsoft.com/office/officeart/2008/layout/HorizontalMultiLevelHierarchy"/>
    <dgm:cxn modelId="{FD2A0356-C497-4AD4-8A60-D4855A4C1C0F}" type="presOf" srcId="{DE51D134-8779-4301-88E6-D2DB7E3DA2B0}" destId="{35252E8D-499F-40C3-9DF8-944FDD4B4038}" srcOrd="1" destOrd="0" presId="urn:microsoft.com/office/officeart/2008/layout/HorizontalMultiLevelHierarchy"/>
    <dgm:cxn modelId="{96445356-D426-40E5-852B-5437C3AD0746}" type="presOf" srcId="{A0E5D163-823F-4EB7-A974-8639FA53F1AE}" destId="{42D61C59-8415-4E78-A2CC-696EF3213CB7}"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52E189A3-B253-43A8-B623-F5746A9DF72F}" type="presOf" srcId="{DFBE4F42-37DA-48B1-A71F-E90B731FF0F4}" destId="{379F408F-4D82-4738-A54E-47C405F251E4}" srcOrd="1"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EB50B5D5-FAE6-4F48-A7BF-0B4147406890}" type="presOf" srcId="{DE51D134-8779-4301-88E6-D2DB7E3DA2B0}" destId="{6BE7391D-3772-45C7-BB03-B5B214683C6E}"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DB34F0E8-7771-41E8-B188-7744CE3A86D9}" type="presOf" srcId="{B5169929-1A00-4B39-BAB7-B500300888FC}" destId="{62AF9A13-65A2-4B89-B474-136A27FEBFF4}"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08917AFD-A714-4A5B-AF64-B3A4BA2BBA66}" type="presOf" srcId="{98F641F5-43FC-4A7F-91B1-545C5E7DD563}" destId="{86B6F8FD-94AF-47EE-A573-412109D0A061}"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1317243" y="2836924"/>
          <a:ext cx="437421" cy="2500504"/>
        </a:xfrm>
        <a:custGeom>
          <a:avLst/>
          <a:gdLst/>
          <a:ahLst/>
          <a:cxnLst/>
          <a:rect l="0" t="0" r="0" b="0"/>
          <a:pathLst>
            <a:path>
              <a:moveTo>
                <a:pt x="0" y="0"/>
              </a:moveTo>
              <a:lnTo>
                <a:pt x="218710" y="0"/>
              </a:lnTo>
              <a:lnTo>
                <a:pt x="218710" y="2500504"/>
              </a:lnTo>
              <a:lnTo>
                <a:pt x="437421" y="2500504"/>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472491" y="4023714"/>
        <a:ext cx="126923" cy="126923"/>
      </dsp:txXfrm>
    </dsp:sp>
    <dsp:sp modelId="{4BAC4599-5689-437F-90F2-D586D824B66C}">
      <dsp:nvSpPr>
        <dsp:cNvPr id="0" name=""/>
        <dsp:cNvSpPr/>
      </dsp:nvSpPr>
      <dsp:spPr>
        <a:xfrm>
          <a:off x="1317243" y="2836924"/>
          <a:ext cx="437421" cy="1667002"/>
        </a:xfrm>
        <a:custGeom>
          <a:avLst/>
          <a:gdLst/>
          <a:ahLst/>
          <a:cxnLst/>
          <a:rect l="0" t="0" r="0" b="0"/>
          <a:pathLst>
            <a:path>
              <a:moveTo>
                <a:pt x="0" y="0"/>
              </a:moveTo>
              <a:lnTo>
                <a:pt x="218710" y="0"/>
              </a:lnTo>
              <a:lnTo>
                <a:pt x="218710" y="1667002"/>
              </a:lnTo>
              <a:lnTo>
                <a:pt x="437421" y="166700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492867" y="3627340"/>
        <a:ext cx="86171" cy="86171"/>
      </dsp:txXfrm>
    </dsp:sp>
    <dsp:sp modelId="{E20EDDB1-67FA-4D7D-9539-9F9A64C6DD66}">
      <dsp:nvSpPr>
        <dsp:cNvPr id="0" name=""/>
        <dsp:cNvSpPr/>
      </dsp:nvSpPr>
      <dsp:spPr>
        <a:xfrm>
          <a:off x="1317243" y="2836924"/>
          <a:ext cx="437421" cy="833501"/>
        </a:xfrm>
        <a:custGeom>
          <a:avLst/>
          <a:gdLst/>
          <a:ahLst/>
          <a:cxnLst/>
          <a:rect l="0" t="0" r="0" b="0"/>
          <a:pathLst>
            <a:path>
              <a:moveTo>
                <a:pt x="0" y="0"/>
              </a:moveTo>
              <a:lnTo>
                <a:pt x="218710" y="0"/>
              </a:lnTo>
              <a:lnTo>
                <a:pt x="218710" y="833501"/>
              </a:lnTo>
              <a:lnTo>
                <a:pt x="437421" y="833501"/>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512421" y="3230142"/>
        <a:ext cx="47065" cy="47065"/>
      </dsp:txXfrm>
    </dsp:sp>
    <dsp:sp modelId="{4014ECEF-0888-4009-892D-AB08DF214F2C}">
      <dsp:nvSpPr>
        <dsp:cNvPr id="0" name=""/>
        <dsp:cNvSpPr/>
      </dsp:nvSpPr>
      <dsp:spPr>
        <a:xfrm>
          <a:off x="1317243" y="2791204"/>
          <a:ext cx="437421" cy="91440"/>
        </a:xfrm>
        <a:custGeom>
          <a:avLst/>
          <a:gdLst/>
          <a:ahLst/>
          <a:cxnLst/>
          <a:rect l="0" t="0" r="0" b="0"/>
          <a:pathLst>
            <a:path>
              <a:moveTo>
                <a:pt x="0" y="45720"/>
              </a:moveTo>
              <a:lnTo>
                <a:pt x="437421"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25018" y="2825988"/>
        <a:ext cx="21871" cy="21871"/>
      </dsp:txXfrm>
    </dsp:sp>
    <dsp:sp modelId="{31B24B2D-92AE-440C-A1A6-5F475784AD35}">
      <dsp:nvSpPr>
        <dsp:cNvPr id="0" name=""/>
        <dsp:cNvSpPr/>
      </dsp:nvSpPr>
      <dsp:spPr>
        <a:xfrm>
          <a:off x="1317243" y="2003423"/>
          <a:ext cx="437421" cy="833501"/>
        </a:xfrm>
        <a:custGeom>
          <a:avLst/>
          <a:gdLst/>
          <a:ahLst/>
          <a:cxnLst/>
          <a:rect l="0" t="0" r="0" b="0"/>
          <a:pathLst>
            <a:path>
              <a:moveTo>
                <a:pt x="0" y="833501"/>
              </a:moveTo>
              <a:lnTo>
                <a:pt x="218710" y="833501"/>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512421" y="2396641"/>
        <a:ext cx="47065" cy="47065"/>
      </dsp:txXfrm>
    </dsp:sp>
    <dsp:sp modelId="{6BE7391D-3772-45C7-BB03-B5B214683C6E}">
      <dsp:nvSpPr>
        <dsp:cNvPr id="0" name=""/>
        <dsp:cNvSpPr/>
      </dsp:nvSpPr>
      <dsp:spPr>
        <a:xfrm>
          <a:off x="1317243" y="1169921"/>
          <a:ext cx="437421" cy="1667002"/>
        </a:xfrm>
        <a:custGeom>
          <a:avLst/>
          <a:gdLst/>
          <a:ahLst/>
          <a:cxnLst/>
          <a:rect l="0" t="0" r="0" b="0"/>
          <a:pathLst>
            <a:path>
              <a:moveTo>
                <a:pt x="0" y="1667002"/>
              </a:moveTo>
              <a:lnTo>
                <a:pt x="218710" y="1667002"/>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492867" y="1960337"/>
        <a:ext cx="86171" cy="86171"/>
      </dsp:txXfrm>
    </dsp:sp>
    <dsp:sp modelId="{D06C129D-FFB9-48A9-9033-F70ED61AAC72}">
      <dsp:nvSpPr>
        <dsp:cNvPr id="0" name=""/>
        <dsp:cNvSpPr/>
      </dsp:nvSpPr>
      <dsp:spPr>
        <a:xfrm>
          <a:off x="1317243" y="336420"/>
          <a:ext cx="437421" cy="2500504"/>
        </a:xfrm>
        <a:custGeom>
          <a:avLst/>
          <a:gdLst/>
          <a:ahLst/>
          <a:cxnLst/>
          <a:rect l="0" t="0" r="0" b="0"/>
          <a:pathLst>
            <a:path>
              <a:moveTo>
                <a:pt x="0" y="2500504"/>
              </a:moveTo>
              <a:lnTo>
                <a:pt x="218710" y="2500504"/>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472491" y="1523210"/>
        <a:ext cx="126923" cy="126923"/>
      </dsp:txXfrm>
    </dsp:sp>
    <dsp:sp modelId="{59935916-D8C6-4C4E-B14F-48A57B6B9F68}">
      <dsp:nvSpPr>
        <dsp:cNvPr id="0" name=""/>
        <dsp:cNvSpPr/>
      </dsp:nvSpPr>
      <dsp:spPr>
        <a:xfrm rot="16200000">
          <a:off x="-1604177" y="2460438"/>
          <a:ext cx="5089868" cy="75297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Commissioner’s Office</a:t>
          </a:r>
          <a:endParaRPr lang="en-US" sz="2000" i="1" kern="1200" dirty="0">
            <a:solidFill>
              <a:schemeClr val="bg1"/>
            </a:solidFill>
          </a:endParaRPr>
        </a:p>
      </dsp:txBody>
      <dsp:txXfrm>
        <a:off x="-1604177" y="2460438"/>
        <a:ext cx="5089868" cy="752971"/>
      </dsp:txXfrm>
    </dsp:sp>
    <dsp:sp modelId="{B73CF9B0-EB3F-4577-8369-54F3E07425DB}">
      <dsp:nvSpPr>
        <dsp:cNvPr id="0" name=""/>
        <dsp:cNvSpPr/>
      </dsp:nvSpPr>
      <dsp:spPr>
        <a:xfrm>
          <a:off x="1754664" y="3019"/>
          <a:ext cx="4006519"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Maternal and Child Health</a:t>
          </a:r>
          <a:endParaRPr lang="en-US" sz="2000" kern="1200" dirty="0">
            <a:solidFill>
              <a:schemeClr val="bg1"/>
            </a:solidFill>
          </a:endParaRPr>
        </a:p>
      </dsp:txBody>
      <dsp:txXfrm>
        <a:off x="1754664" y="3019"/>
        <a:ext cx="4006519" cy="666801"/>
      </dsp:txXfrm>
    </dsp:sp>
    <dsp:sp modelId="{57F0B218-B8AE-4220-9430-48E42516228E}">
      <dsp:nvSpPr>
        <dsp:cNvPr id="0" name=""/>
        <dsp:cNvSpPr/>
      </dsp:nvSpPr>
      <dsp:spPr>
        <a:xfrm>
          <a:off x="1754664" y="836520"/>
          <a:ext cx="4006519" cy="66680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Women’s Health</a:t>
          </a:r>
          <a:endParaRPr lang="en-US" sz="2000" kern="1200" dirty="0">
            <a:solidFill>
              <a:schemeClr val="bg1"/>
            </a:solidFill>
          </a:endParaRPr>
        </a:p>
      </dsp:txBody>
      <dsp:txXfrm>
        <a:off x="1754664" y="836520"/>
        <a:ext cx="4006519" cy="666801"/>
      </dsp:txXfrm>
    </dsp:sp>
    <dsp:sp modelId="{7273DBFA-A064-4CD0-8B35-089175BB930D}">
      <dsp:nvSpPr>
        <dsp:cNvPr id="0" name=""/>
        <dsp:cNvSpPr/>
      </dsp:nvSpPr>
      <dsp:spPr>
        <a:xfrm>
          <a:off x="1754664" y="1670022"/>
          <a:ext cx="4006519" cy="666801"/>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Prevention and Quality Improvement</a:t>
          </a:r>
          <a:endParaRPr lang="en-US" sz="2000" kern="1200" dirty="0">
            <a:solidFill>
              <a:schemeClr val="bg1"/>
            </a:solidFill>
          </a:endParaRPr>
        </a:p>
      </dsp:txBody>
      <dsp:txXfrm>
        <a:off x="1754664" y="1670022"/>
        <a:ext cx="4006519" cy="666801"/>
      </dsp:txXfrm>
    </dsp:sp>
    <dsp:sp modelId="{6D7F8648-288A-4A1F-B54A-807646FA6E13}">
      <dsp:nvSpPr>
        <dsp:cNvPr id="0" name=""/>
        <dsp:cNvSpPr/>
      </dsp:nvSpPr>
      <dsp:spPr>
        <a:xfrm>
          <a:off x="1754664" y="2503523"/>
          <a:ext cx="4006519"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Epidemiology and Health Planning</a:t>
          </a:r>
        </a:p>
      </dsp:txBody>
      <dsp:txXfrm>
        <a:off x="1754664" y="2503523"/>
        <a:ext cx="4006519" cy="666801"/>
      </dsp:txXfrm>
    </dsp:sp>
    <dsp:sp modelId="{42D61C59-8415-4E78-A2CC-696EF3213CB7}">
      <dsp:nvSpPr>
        <dsp:cNvPr id="0" name=""/>
        <dsp:cNvSpPr/>
      </dsp:nvSpPr>
      <dsp:spPr>
        <a:xfrm>
          <a:off x="1754664" y="3337025"/>
          <a:ext cx="4006519" cy="66680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Public Health Protection and Safety</a:t>
          </a:r>
          <a:endParaRPr lang="en-US" sz="2000" kern="1200" dirty="0">
            <a:solidFill>
              <a:schemeClr val="bg1"/>
            </a:solidFill>
          </a:endParaRPr>
        </a:p>
      </dsp:txBody>
      <dsp:txXfrm>
        <a:off x="1754664" y="3337025"/>
        <a:ext cx="4006519" cy="666801"/>
      </dsp:txXfrm>
    </dsp:sp>
    <dsp:sp modelId="{86B6F8FD-94AF-47EE-A573-412109D0A061}">
      <dsp:nvSpPr>
        <dsp:cNvPr id="0" name=""/>
        <dsp:cNvSpPr/>
      </dsp:nvSpPr>
      <dsp:spPr>
        <a:xfrm>
          <a:off x="1754664" y="4170526"/>
          <a:ext cx="4006519" cy="666801"/>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Laboratory Services</a:t>
          </a:r>
          <a:endParaRPr lang="en-US" sz="2000" kern="1200" dirty="0">
            <a:solidFill>
              <a:schemeClr val="bg1"/>
            </a:solidFill>
          </a:endParaRPr>
        </a:p>
      </dsp:txBody>
      <dsp:txXfrm>
        <a:off x="1754664" y="4170526"/>
        <a:ext cx="4006519" cy="666801"/>
      </dsp:txXfrm>
    </dsp:sp>
    <dsp:sp modelId="{0060CFB8-2A8A-4A1B-B7AA-F0317BA7B739}">
      <dsp:nvSpPr>
        <dsp:cNvPr id="0" name=""/>
        <dsp:cNvSpPr/>
      </dsp:nvSpPr>
      <dsp:spPr>
        <a:xfrm>
          <a:off x="1754664" y="5004028"/>
          <a:ext cx="4006519"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Administration and Financial Management</a:t>
          </a:r>
        </a:p>
      </dsp:txBody>
      <dsp:txXfrm>
        <a:off x="1754664" y="5004028"/>
        <a:ext cx="4006519" cy="66680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DFA29149-8115-4F97-A7DE-8B4901D9F730}" type="datetimeFigureOut">
              <a:rPr lang="en-US" smtClean="0"/>
              <a:t>9/22/2021</a:t>
            </a:fld>
            <a:endParaRPr lang="en-US"/>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927BFF56-1F20-4316-B65F-697182A2B903}" type="slidenum">
              <a:rPr lang="en-US" smtClean="0"/>
              <a:t>‹#›</a:t>
            </a:fld>
            <a:endParaRPr lang="en-US"/>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2042ED44-4110-4B2A-9AF4-3735870CBD30}" type="datetimeFigureOut">
              <a:rPr lang="en-US" smtClean="0"/>
              <a:t>9/22/2021</a:t>
            </a:fld>
            <a:endParaRPr lang="en-US"/>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42715CA2-1010-4D62-B76A-13944E30DDA1}" type="slidenum">
              <a:rPr lang="en-US" smtClean="0"/>
              <a:t>‹#›</a:t>
            </a:fld>
            <a:endParaRPr lang="en-US"/>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ption 1">
    <p:spTree>
      <p:nvGrpSpPr>
        <p:cNvPr id="1" name=""/>
        <p:cNvGrpSpPr/>
        <p:nvPr/>
      </p:nvGrpSpPr>
      <p:grpSpPr>
        <a:xfrm>
          <a:off x="0" y="0"/>
          <a:ext cx="0" cy="0"/>
          <a:chOff x="0" y="0"/>
          <a:chExt cx="0" cy="0"/>
        </a:xfrm>
      </p:grpSpPr>
      <p:sp>
        <p:nvSpPr>
          <p:cNvPr id="18" name="Rectangle 17"/>
          <p:cNvSpPr/>
          <p:nvPr userDrawn="1"/>
        </p:nvSpPr>
        <p:spPr>
          <a:xfrm>
            <a:off x="-7620" y="-42729"/>
            <a:ext cx="12207240" cy="3608274"/>
          </a:xfrm>
          <a:prstGeom prst="rect">
            <a:avLst/>
          </a:prstGeom>
          <a:solidFill>
            <a:srgbClr val="01203D"/>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49580" y="976393"/>
            <a:ext cx="11292840" cy="1896149"/>
          </a:xfrm>
          <a:noFill/>
        </p:spPr>
        <p:txBody>
          <a:bodyPr anchor="b">
            <a:normAutofit/>
          </a:bodyPr>
          <a:lstStyle>
            <a:lvl1pPr algn="ctr">
              <a:defRPr sz="4400" b="1">
                <a:solidFill>
                  <a:schemeClr val="bg1"/>
                </a:solidFill>
                <a:latin typeface="+mn-lt"/>
              </a:defRPr>
            </a:lvl1pPr>
          </a:lstStyle>
          <a:p>
            <a:r>
              <a:rPr lang="en-US" dirty="0"/>
              <a:t>Click to edit presentation title</a:t>
            </a:r>
          </a:p>
        </p:txBody>
      </p:sp>
      <p:sp>
        <p:nvSpPr>
          <p:cNvPr id="3" name="Subtitle 2"/>
          <p:cNvSpPr>
            <a:spLocks noGrp="1"/>
          </p:cNvSpPr>
          <p:nvPr>
            <p:ph type="subTitle" idx="1" hasCustomPrompt="1"/>
          </p:nvPr>
        </p:nvSpPr>
        <p:spPr bwMode="invGray">
          <a:xfrm>
            <a:off x="449580" y="2910456"/>
            <a:ext cx="11292840" cy="576664"/>
          </a:xfrm>
        </p:spPr>
        <p:txBody>
          <a:bodyPr>
            <a:normAutofit/>
          </a:bodyPr>
          <a:lstStyle>
            <a:lvl1pPr marL="0" indent="0" algn="ctr">
              <a:buNone/>
              <a:defRPr sz="3400">
                <a:solidFill>
                  <a:srgbClr val="62BCF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a:p>
        </p:txBody>
      </p:sp>
      <p:sp>
        <p:nvSpPr>
          <p:cNvPr id="17" name="Text Placeholder 16"/>
          <p:cNvSpPr>
            <a:spLocks noGrp="1"/>
          </p:cNvSpPr>
          <p:nvPr>
            <p:ph type="body" sz="quarter" idx="10" hasCustomPrompt="1"/>
          </p:nvPr>
        </p:nvSpPr>
        <p:spPr>
          <a:xfrm>
            <a:off x="449580" y="3627140"/>
            <a:ext cx="11292840" cy="573088"/>
          </a:xfrm>
        </p:spPr>
        <p:txBody>
          <a:bodyPr anchor="ctr">
            <a:normAutofit/>
          </a:bodyPr>
          <a:lstStyle>
            <a:lvl1pPr marL="0" indent="0" algn="ctr">
              <a:buNone/>
              <a:defRPr sz="2200" b="1">
                <a:solidFill>
                  <a:srgbClr val="01203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4945" y="4578223"/>
            <a:ext cx="3132289" cy="1371600"/>
          </a:xfrm>
          <a:prstGeom prst="rect">
            <a:avLst/>
          </a:prstGeom>
        </p:spPr>
      </p:pic>
      <p:grpSp>
        <p:nvGrpSpPr>
          <p:cNvPr id="9" name="Group 8"/>
          <p:cNvGrpSpPr/>
          <p:nvPr userDrawn="1"/>
        </p:nvGrpSpPr>
        <p:grpSpPr>
          <a:xfrm>
            <a:off x="-7620" y="6446520"/>
            <a:ext cx="12199620" cy="411480"/>
            <a:chOff x="-7620" y="6446520"/>
            <a:chExt cx="12199620" cy="411480"/>
          </a:xfrm>
        </p:grpSpPr>
        <p:sp>
          <p:nvSpPr>
            <p:cNvPr id="15" name="Rectangle 14"/>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2" name="Rectangle 11"/>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3" name="Rectangle 12"/>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84421" y="4653956"/>
            <a:ext cx="3027174" cy="1280160"/>
          </a:xfrm>
          <a:prstGeom prst="rect">
            <a:avLst/>
          </a:prstGeom>
        </p:spPr>
      </p:pic>
    </p:spTree>
    <p:extLst>
      <p:ext uri="{BB962C8B-B14F-4D97-AF65-F5344CB8AC3E}">
        <p14:creationId xmlns:p14="http://schemas.microsoft.com/office/powerpoint/2010/main" val="31945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928" userDrawn="1">
          <p15:clr>
            <a:srgbClr val="FBAE40"/>
          </p15:clr>
        </p15:guide>
        <p15:guide id="2" pos="5856" userDrawn="1">
          <p15:clr>
            <a:srgbClr val="FBAE40"/>
          </p15:clr>
        </p15:guide>
        <p15:guide id="3" pos="182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449580" y="967615"/>
            <a:ext cx="11292840" cy="1902191"/>
          </a:xfrm>
        </p:spPr>
        <p:txBody>
          <a:bodyPr anchor="b">
            <a:normAutofit/>
          </a:bodyPr>
          <a:lstStyle>
            <a:lvl1pPr algn="ctr">
              <a:defRPr sz="4400" b="1">
                <a:solidFill>
                  <a:srgbClr val="01203D"/>
                </a:solidFill>
                <a:latin typeface="+mn-lt"/>
              </a:defRPr>
            </a:lvl1pPr>
          </a:lstStyle>
          <a:p>
            <a:r>
              <a:rPr lang="en-US" dirty="0"/>
              <a:t>Click to edit presentation title</a:t>
            </a:r>
          </a:p>
        </p:txBody>
      </p:sp>
      <p:sp>
        <p:nvSpPr>
          <p:cNvPr id="15" name="Subtitle 2"/>
          <p:cNvSpPr>
            <a:spLocks noGrp="1"/>
          </p:cNvSpPr>
          <p:nvPr>
            <p:ph type="subTitle" idx="1" hasCustomPrompt="1"/>
          </p:nvPr>
        </p:nvSpPr>
        <p:spPr>
          <a:xfrm>
            <a:off x="449580" y="2972448"/>
            <a:ext cx="11292840" cy="576664"/>
          </a:xfrm>
        </p:spPr>
        <p:txBody>
          <a:bodyPr>
            <a:normAutofit/>
          </a:bodyPr>
          <a:lstStyle>
            <a:lvl1pPr marL="0" indent="0" algn="ctr">
              <a:buNone/>
              <a:defRPr sz="3400">
                <a:solidFill>
                  <a:srgbClr val="0120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16" name="Text Placeholder 16"/>
          <p:cNvSpPr>
            <a:spLocks noGrp="1"/>
          </p:cNvSpPr>
          <p:nvPr>
            <p:ph type="body" sz="quarter" idx="10" hasCustomPrompt="1"/>
          </p:nvPr>
        </p:nvSpPr>
        <p:spPr>
          <a:xfrm>
            <a:off x="449580" y="3627140"/>
            <a:ext cx="11292840" cy="573088"/>
          </a:xfrm>
          <a:noFill/>
        </p:spPr>
        <p:txBody>
          <a:bodyPr anchor="ctr">
            <a:normAutofit/>
          </a:bodyPr>
          <a:lstStyle>
            <a:lvl1pPr marL="0" indent="0" algn="ctr">
              <a:buNone/>
              <a:defRPr sz="2200">
                <a:solidFill>
                  <a:srgbClr val="01203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grpSp>
        <p:nvGrpSpPr>
          <p:cNvPr id="7" name="Group 6"/>
          <p:cNvGrpSpPr/>
          <p:nvPr userDrawn="1"/>
        </p:nvGrpSpPr>
        <p:grpSpPr>
          <a:xfrm>
            <a:off x="-7620" y="6446520"/>
            <a:ext cx="12199620" cy="411480"/>
            <a:chOff x="-7620" y="6446520"/>
            <a:chExt cx="12199620" cy="411480"/>
          </a:xfrm>
        </p:grpSpPr>
        <p:sp>
          <p:nvSpPr>
            <p:cNvPr id="8" name="Rectangle 7"/>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9" name="Rectangle 8"/>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1" name="Rectangle 10"/>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97345" y="4730623"/>
            <a:ext cx="3132289" cy="1371600"/>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36821" y="4806356"/>
            <a:ext cx="3027174" cy="1280160"/>
          </a:xfrm>
          <a:prstGeom prst="rect">
            <a:avLst/>
          </a:prstGeom>
        </p:spPr>
      </p:pic>
    </p:spTree>
    <p:extLst>
      <p:ext uri="{BB962C8B-B14F-4D97-AF65-F5344CB8AC3E}">
        <p14:creationId xmlns:p14="http://schemas.microsoft.com/office/powerpoint/2010/main" val="172844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grpSp>
        <p:nvGrpSpPr>
          <p:cNvPr id="4" name="Group 3"/>
          <p:cNvGrpSpPr/>
          <p:nvPr userDrawn="1"/>
        </p:nvGrpSpPr>
        <p:grpSpPr>
          <a:xfrm>
            <a:off x="-7620" y="6446520"/>
            <a:ext cx="12199620" cy="411480"/>
            <a:chOff x="-7620" y="6446520"/>
            <a:chExt cx="12199620" cy="411480"/>
          </a:xfrm>
        </p:grpSpPr>
        <p:sp>
          <p:nvSpPr>
            <p:cNvPr id="7" name="Rectangle 6"/>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8" name="Rectangle 7"/>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9" name="Rectangle 8"/>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sp>
        <p:nvSpPr>
          <p:cNvPr id="5" name="Slide Number Placeholder 4"/>
          <p:cNvSpPr>
            <a:spLocks noGrp="1"/>
          </p:cNvSpPr>
          <p:nvPr>
            <p:ph type="sldNum" sz="quarter" idx="12"/>
          </p:nvPr>
        </p:nvSpPr>
        <p:spPr>
          <a:xfrm>
            <a:off x="11428579" y="6538088"/>
            <a:ext cx="695325" cy="251816"/>
          </a:xfrm>
        </p:spPr>
        <p:txBody>
          <a:bodyPr/>
          <a:lstStyle>
            <a:lvl1pPr>
              <a:defRPr sz="1200">
                <a:solidFill>
                  <a:srgbClr val="01203D"/>
                </a:solidFill>
              </a:defRPr>
            </a:lvl1pPr>
          </a:lstStyle>
          <a:p>
            <a:fld id="{ABB8925F-B6BB-49B0-9469-5285B9C99CB3}" type="slidenum">
              <a:rPr lang="en-US" smtClean="0"/>
              <a:pPr/>
              <a:t>‹#›</a:t>
            </a:fld>
            <a:endParaRPr lang="en-US"/>
          </a:p>
        </p:txBody>
      </p:sp>
    </p:spTree>
    <p:extLst>
      <p:ext uri="{BB962C8B-B14F-4D97-AF65-F5344CB8AC3E}">
        <p14:creationId xmlns:p14="http://schemas.microsoft.com/office/powerpoint/2010/main" val="342998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solidFill>
                  <a:srgbClr val="01203D"/>
                </a:solidFill>
              </a:rPr>
              <a:t>Kentucky Department for Public Health</a:t>
            </a:r>
          </a:p>
        </p:txBody>
      </p:sp>
      <p:sp>
        <p:nvSpPr>
          <p:cNvPr id="8" name="Rectangle 7"/>
          <p:cNvSpPr/>
          <p:nvPr userDrawn="1"/>
        </p:nvSpPr>
        <p:spPr>
          <a:xfrm>
            <a:off x="0" y="1938639"/>
            <a:ext cx="12192000" cy="4363165"/>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latin typeface="Calibri Light" panose="020F0302020204030204" pitchFamily="34" charset="0"/>
              </a:rPr>
              <a:t>About Us</a:t>
            </a:r>
          </a:p>
        </p:txBody>
      </p:sp>
      <p:sp>
        <p:nvSpPr>
          <p:cNvPr id="11" name="TextBox 10"/>
          <p:cNvSpPr txBox="1"/>
          <p:nvPr userDrawn="1"/>
        </p:nvSpPr>
        <p:spPr>
          <a:xfrm>
            <a:off x="6172200" y="2261525"/>
            <a:ext cx="5578813" cy="3693319"/>
          </a:xfrm>
          <a:prstGeom prst="rect">
            <a:avLst/>
          </a:prstGeom>
          <a:noFill/>
        </p:spPr>
        <p:txBody>
          <a:bodyPr wrap="square" rtlCol="0">
            <a:spAutoFit/>
          </a:bodyPr>
          <a:lstStyle/>
          <a:p>
            <a:r>
              <a:rPr lang="en-US" sz="1800" dirty="0">
                <a:latin typeface="Calibri Light" panose="020F0302020204030204" pitchFamily="34" charset="0"/>
              </a:rPr>
              <a:t>The Department for Public Health (DPH) is dedicated to improving health and</a:t>
            </a:r>
            <a:r>
              <a:rPr lang="en-US" sz="1800" baseline="0" dirty="0">
                <a:latin typeface="Calibri Light" panose="020F0302020204030204" pitchFamily="34" charset="0"/>
              </a:rPr>
              <a:t> safety of Kentuckians through </a:t>
            </a:r>
            <a:r>
              <a:rPr lang="en-US" sz="1800" i="1" baseline="0" dirty="0">
                <a:latin typeface="Calibri Light" panose="020F0302020204030204" pitchFamily="34" charset="0"/>
              </a:rPr>
              <a:t>prevention</a:t>
            </a:r>
            <a:r>
              <a:rPr lang="en-US" sz="1800" baseline="0" dirty="0">
                <a:latin typeface="Calibri Light" panose="020F0302020204030204" pitchFamily="34" charset="0"/>
              </a:rPr>
              <a:t>, </a:t>
            </a:r>
            <a:r>
              <a:rPr lang="en-US" sz="1800" i="1" baseline="0" dirty="0">
                <a:latin typeface="Calibri Light" panose="020F0302020204030204" pitchFamily="34" charset="0"/>
              </a:rPr>
              <a:t>promotion</a:t>
            </a:r>
            <a:r>
              <a:rPr lang="en-US" sz="1800" baseline="0" dirty="0">
                <a:latin typeface="Calibri Light" panose="020F0302020204030204" pitchFamily="34" charset="0"/>
              </a:rPr>
              <a:t>, and </a:t>
            </a:r>
            <a:r>
              <a:rPr lang="en-US" sz="1800" i="1" baseline="0" dirty="0">
                <a:latin typeface="Calibri Light" panose="020F0302020204030204" pitchFamily="34" charset="0"/>
              </a:rPr>
              <a:t>protection</a:t>
            </a:r>
            <a:r>
              <a:rPr lang="en-US" sz="1800" baseline="0" dirty="0">
                <a:latin typeface="Calibri Light" panose="020F0302020204030204" pitchFamily="34" charset="0"/>
              </a:rPr>
              <a:t>.</a:t>
            </a:r>
          </a:p>
          <a:p>
            <a:endParaRPr lang="en-US" sz="1800" baseline="0" dirty="0">
              <a:latin typeface="Calibri Light" panose="020F0302020204030204" pitchFamily="34" charset="0"/>
            </a:endParaRPr>
          </a:p>
          <a:p>
            <a:r>
              <a:rPr lang="en-US" sz="1800" baseline="0" dirty="0">
                <a:latin typeface="Calibri Light" panose="020F0302020204030204" pitchFamily="34" charset="0"/>
              </a:rPr>
              <a:t>As a major component of the Cabinet for Health and Family Services, DPH provides guidance and support for health departments in all 120 counties.</a:t>
            </a:r>
          </a:p>
          <a:p>
            <a:endParaRPr lang="en-US" sz="1800" baseline="0" dirty="0">
              <a:latin typeface="Calibri Light" panose="020F0302020204030204" pitchFamily="34" charset="0"/>
            </a:endParaRPr>
          </a:p>
          <a:p>
            <a:r>
              <a:rPr lang="en-US" sz="1800" baseline="0" dirty="0">
                <a:latin typeface="Calibri Light" panose="020F0302020204030204" pitchFamily="34"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800" dirty="0">
              <a:latin typeface="Calibri Light" panose="020F0302020204030204" pitchFamily="34" charset="0"/>
            </a:endParaRPr>
          </a:p>
        </p:txBody>
      </p:sp>
      <p:sp>
        <p:nvSpPr>
          <p:cNvPr id="4" name="Slide Number Placeholder 3"/>
          <p:cNvSpPr>
            <a:spLocks noGrp="1"/>
          </p:cNvSpPr>
          <p:nvPr>
            <p:ph type="sldNum" sz="quarter" idx="12"/>
          </p:nvPr>
        </p:nvSpPr>
        <p:spPr>
          <a:xfrm>
            <a:off x="11428579" y="6538088"/>
            <a:ext cx="695325" cy="251816"/>
          </a:xfrm>
        </p:spPr>
        <p:txBody>
          <a:bodyPr/>
          <a:lstStyle>
            <a:lvl1pPr>
              <a:defRPr sz="1200">
                <a:solidFill>
                  <a:srgbClr val="01203D"/>
                </a:solidFill>
              </a:defRPr>
            </a:lvl1pPr>
          </a:lstStyle>
          <a:p>
            <a:fld id="{ABB8925F-B6BB-49B0-9469-5285B9C99CB3}" type="slidenum">
              <a:rPr lang="en-US" smtClean="0"/>
              <a:pPr/>
              <a:t>‹#›</a:t>
            </a:fld>
            <a:endParaRPr lang="en-US"/>
          </a:p>
        </p:txBody>
      </p:sp>
      <p:sp>
        <p:nvSpPr>
          <p:cNvPr id="46" name="Rectangle 45"/>
          <p:cNvSpPr/>
          <p:nvPr userDrawn="1"/>
        </p:nvSpPr>
        <p:spPr>
          <a:xfrm>
            <a:off x="-7620" y="1880473"/>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9" name="Rectangle 48"/>
          <p:cNvSpPr/>
          <p:nvPr userDrawn="1"/>
        </p:nvSpPr>
        <p:spPr>
          <a:xfrm>
            <a:off x="3516" y="6301807"/>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nvGrpSpPr>
          <p:cNvPr id="5" name="Group 4"/>
          <p:cNvGrpSpPr/>
          <p:nvPr userDrawn="1"/>
        </p:nvGrpSpPr>
        <p:grpSpPr>
          <a:xfrm>
            <a:off x="418307" y="2831610"/>
            <a:ext cx="5196308" cy="2275412"/>
            <a:chOff x="418307" y="2831610"/>
            <a:chExt cx="5196308" cy="2275412"/>
          </a:xfrm>
        </p:grpSpPr>
        <p:sp>
          <p:nvSpPr>
            <p:cNvPr id="17" name="Oval 16"/>
            <p:cNvSpPr/>
            <p:nvPr userDrawn="1"/>
          </p:nvSpPr>
          <p:spPr>
            <a:xfrm>
              <a:off x="2519465" y="3083669"/>
              <a:ext cx="972766" cy="924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8307" y="2831610"/>
              <a:ext cx="5196308" cy="2275412"/>
            </a:xfrm>
            <a:prstGeom prst="rect">
              <a:avLst/>
            </a:prstGeom>
          </p:spPr>
        </p:pic>
      </p:grpSp>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solidFill>
                  <a:srgbClr val="01203D"/>
                </a:solidFill>
              </a:rPr>
              <a:t>Kentucky Department for Public Health</a:t>
            </a:r>
          </a:p>
        </p:txBody>
      </p:sp>
      <p:sp>
        <p:nvSpPr>
          <p:cNvPr id="8" name="Rectangle 7"/>
          <p:cNvSpPr/>
          <p:nvPr userDrawn="1"/>
        </p:nvSpPr>
        <p:spPr>
          <a:xfrm>
            <a:off x="0" y="1938639"/>
            <a:ext cx="12192000" cy="2049591"/>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70952"/>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Calibri Light" panose="020F0302020204030204" pitchFamily="34" charset="0"/>
              </a:rPr>
              <a:t>Mission and Vision in Action</a:t>
            </a:r>
          </a:p>
        </p:txBody>
      </p:sp>
      <p:sp>
        <p:nvSpPr>
          <p:cNvPr id="11" name="TextBox 10"/>
          <p:cNvSpPr txBox="1"/>
          <p:nvPr userDrawn="1"/>
        </p:nvSpPr>
        <p:spPr>
          <a:xfrm>
            <a:off x="6205591" y="2331486"/>
            <a:ext cx="5545422" cy="1015663"/>
          </a:xfrm>
          <a:prstGeom prst="rect">
            <a:avLst/>
          </a:prstGeom>
          <a:noFill/>
        </p:spPr>
        <p:txBody>
          <a:bodyPr wrap="square" rtlCol="0">
            <a:spAutoFit/>
          </a:bodyPr>
          <a:lstStyle/>
          <a:p>
            <a:r>
              <a:rPr lang="en-US" sz="2000" dirty="0">
                <a:latin typeface="Calibri Light" panose="020F0302020204030204" pitchFamily="34" charset="0"/>
              </a:rPr>
              <a:t>Our mission is to improve the health and safety of people in Kentucky through prevention, promotion and protection.</a:t>
            </a:r>
          </a:p>
        </p:txBody>
      </p:sp>
      <p:sp>
        <p:nvSpPr>
          <p:cNvPr id="12" name="Rectangle 11"/>
          <p:cNvSpPr/>
          <p:nvPr userDrawn="1"/>
        </p:nvSpPr>
        <p:spPr>
          <a:xfrm>
            <a:off x="457200" y="2300708"/>
            <a:ext cx="5522359" cy="1077218"/>
          </a:xfrm>
          <a:prstGeom prst="rect">
            <a:avLst/>
          </a:prstGeom>
        </p:spPr>
        <p:txBody>
          <a:bodyPr wrap="square">
            <a:spAutoFit/>
          </a:bodyPr>
          <a:lstStyle/>
          <a:p>
            <a:pPr algn="r"/>
            <a:r>
              <a:rPr lang="en-US" sz="3200" b="1" dirty="0"/>
              <a:t>Healthier People, </a:t>
            </a:r>
            <a:br>
              <a:rPr lang="en-US" sz="3200" b="1" dirty="0"/>
            </a:br>
            <a:r>
              <a:rPr lang="en-US" sz="3200" b="1" dirty="0"/>
              <a:t>Healthier Communities.</a:t>
            </a:r>
          </a:p>
        </p:txBody>
      </p:sp>
      <p:sp>
        <p:nvSpPr>
          <p:cNvPr id="14" name="Pentagon 13"/>
          <p:cNvSpPr/>
          <p:nvPr userDrawn="1"/>
        </p:nvSpPr>
        <p:spPr>
          <a:xfrm>
            <a:off x="7118195" y="3691136"/>
            <a:ext cx="2678644"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rgbClr val="62BCF0"/>
              </a:solidFill>
            </a:endParaRPr>
          </a:p>
        </p:txBody>
      </p:sp>
      <p:sp>
        <p:nvSpPr>
          <p:cNvPr id="15" name="Pentagon 14"/>
          <p:cNvSpPr/>
          <p:nvPr userDrawn="1"/>
        </p:nvSpPr>
        <p:spPr>
          <a:xfrm>
            <a:off x="4756678" y="3691136"/>
            <a:ext cx="2678644"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2374613" y="3691136"/>
            <a:ext cx="2678644"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3081428" y="3795907"/>
            <a:ext cx="1265014" cy="369332"/>
          </a:xfrm>
          <a:prstGeom prst="rect">
            <a:avLst/>
          </a:prstGeom>
          <a:noFill/>
        </p:spPr>
        <p:txBody>
          <a:bodyPr wrap="square" rtlCol="0">
            <a:spAutoFit/>
          </a:bodyPr>
          <a:lstStyle/>
          <a:p>
            <a:pPr algn="ctr"/>
            <a:r>
              <a:rPr lang="en-US" b="1" dirty="0">
                <a:solidFill>
                  <a:schemeClr val="bg1"/>
                </a:solidFill>
              </a:rPr>
              <a:t>Prevention</a:t>
            </a:r>
          </a:p>
        </p:txBody>
      </p:sp>
      <p:sp>
        <p:nvSpPr>
          <p:cNvPr id="18" name="TextBox 17"/>
          <p:cNvSpPr txBox="1"/>
          <p:nvPr userDrawn="1"/>
        </p:nvSpPr>
        <p:spPr>
          <a:xfrm>
            <a:off x="5488470" y="3795907"/>
            <a:ext cx="1215060" cy="369332"/>
          </a:xfrm>
          <a:prstGeom prst="rect">
            <a:avLst/>
          </a:prstGeom>
          <a:noFill/>
        </p:spPr>
        <p:txBody>
          <a:bodyPr wrap="square" rtlCol="0">
            <a:spAutoFit/>
          </a:bodyPr>
          <a:lstStyle/>
          <a:p>
            <a:pPr algn="ctr"/>
            <a:r>
              <a:rPr lang="en-US" b="1" dirty="0">
                <a:solidFill>
                  <a:schemeClr val="bg1"/>
                </a:solidFill>
              </a:rPr>
              <a:t>Protection</a:t>
            </a:r>
          </a:p>
        </p:txBody>
      </p:sp>
      <p:sp>
        <p:nvSpPr>
          <p:cNvPr id="19" name="TextBox 18"/>
          <p:cNvSpPr txBox="1"/>
          <p:nvPr userDrawn="1"/>
        </p:nvSpPr>
        <p:spPr>
          <a:xfrm>
            <a:off x="7838963" y="3795907"/>
            <a:ext cx="1237108" cy="369332"/>
          </a:xfrm>
          <a:prstGeom prst="rect">
            <a:avLst/>
          </a:prstGeom>
          <a:noFill/>
        </p:spPr>
        <p:txBody>
          <a:bodyPr wrap="square" rtlCol="0">
            <a:spAutoFit/>
          </a:bodyPr>
          <a:lstStyle/>
          <a:p>
            <a:pPr algn="ctr"/>
            <a:r>
              <a:rPr lang="en-US" b="1" dirty="0">
                <a:solidFill>
                  <a:schemeClr val="bg1"/>
                </a:solidFill>
              </a:rPr>
              <a:t>Promotion</a:t>
            </a:r>
          </a:p>
        </p:txBody>
      </p:sp>
      <p:cxnSp>
        <p:nvCxnSpPr>
          <p:cNvPr id="20" name="Straight Connector 19"/>
          <p:cNvCxnSpPr/>
          <p:nvPr userDrawn="1"/>
        </p:nvCxnSpPr>
        <p:spPr>
          <a:xfrm>
            <a:off x="3713935" y="4251846"/>
            <a:ext cx="0" cy="365760"/>
          </a:xfrm>
          <a:prstGeom prst="line">
            <a:avLst/>
          </a:prstGeom>
          <a:ln w="38100">
            <a:solidFill>
              <a:srgbClr val="62BCF0"/>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6096000" y="4251846"/>
            <a:ext cx="0" cy="365760"/>
          </a:xfrm>
          <a:prstGeom prst="line">
            <a:avLst/>
          </a:prstGeom>
          <a:ln w="38100">
            <a:solidFill>
              <a:srgbClr val="01203D"/>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457517" y="4251846"/>
            <a:ext cx="0" cy="365760"/>
          </a:xfrm>
          <a:prstGeom prst="line">
            <a:avLst/>
          </a:prstGeom>
          <a:ln w="38100">
            <a:solidFill>
              <a:srgbClr val="84BC49"/>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5126562" y="4893707"/>
            <a:ext cx="1970554" cy="1588127"/>
          </a:xfrm>
          <a:prstGeom prst="rect">
            <a:avLst/>
          </a:prstGeom>
          <a:noFill/>
        </p:spPr>
        <p:txBody>
          <a:bodyPr wrap="square" rtlCol="0">
            <a:spAutoFit/>
          </a:bodyPr>
          <a:lstStyle/>
          <a:p>
            <a:pPr algn="ctr">
              <a:lnSpc>
                <a:spcPct val="80000"/>
              </a:lnSpc>
              <a:spcAft>
                <a:spcPts val="1200"/>
              </a:spcAft>
            </a:pPr>
            <a:r>
              <a:rPr lang="en-US" sz="1400" dirty="0"/>
              <a:t>Environmental Inspections</a:t>
            </a:r>
          </a:p>
          <a:p>
            <a:pPr algn="ctr">
              <a:lnSpc>
                <a:spcPct val="80000"/>
              </a:lnSpc>
              <a:spcAft>
                <a:spcPts val="1200"/>
              </a:spcAft>
            </a:pPr>
            <a:r>
              <a:rPr lang="en-US" sz="1400" dirty="0"/>
              <a:t>Public Health &amp; Disaster Preparedness</a:t>
            </a:r>
          </a:p>
          <a:p>
            <a:pPr algn="ctr">
              <a:lnSpc>
                <a:spcPct val="80000"/>
              </a:lnSpc>
              <a:spcAft>
                <a:spcPts val="1200"/>
              </a:spcAft>
            </a:pPr>
            <a:r>
              <a:rPr lang="en-US" sz="1400" dirty="0"/>
              <a:t>Disease Surveillance</a:t>
            </a:r>
          </a:p>
          <a:p>
            <a:pPr algn="ctr">
              <a:lnSpc>
                <a:spcPct val="80000"/>
              </a:lnSpc>
              <a:spcAft>
                <a:spcPts val="1200"/>
              </a:spcAft>
            </a:pPr>
            <a:r>
              <a:rPr lang="en-US" sz="1400" dirty="0"/>
              <a:t>Mobile Harm Reduction</a:t>
            </a:r>
          </a:p>
        </p:txBody>
      </p:sp>
      <p:sp>
        <p:nvSpPr>
          <p:cNvPr id="24" name="TextBox 23"/>
          <p:cNvSpPr txBox="1"/>
          <p:nvPr userDrawn="1"/>
        </p:nvSpPr>
        <p:spPr>
          <a:xfrm>
            <a:off x="2728658" y="4891065"/>
            <a:ext cx="1970554" cy="1243417"/>
          </a:xfrm>
          <a:prstGeom prst="rect">
            <a:avLst/>
          </a:prstGeom>
          <a:noFill/>
        </p:spPr>
        <p:txBody>
          <a:bodyPr wrap="square" rtlCol="0">
            <a:spAutoFit/>
          </a:bodyPr>
          <a:lstStyle/>
          <a:p>
            <a:pPr algn="ctr">
              <a:lnSpc>
                <a:spcPct val="80000"/>
              </a:lnSpc>
              <a:spcAft>
                <a:spcPts val="1200"/>
              </a:spcAft>
            </a:pPr>
            <a:r>
              <a:rPr lang="en-US" sz="1400" dirty="0"/>
              <a:t>HANDS</a:t>
            </a:r>
          </a:p>
          <a:p>
            <a:pPr algn="ctr">
              <a:lnSpc>
                <a:spcPct val="80000"/>
              </a:lnSpc>
              <a:spcAft>
                <a:spcPts val="1200"/>
              </a:spcAft>
            </a:pPr>
            <a:r>
              <a:rPr lang="en-US" sz="1400" dirty="0"/>
              <a:t>First Steps</a:t>
            </a:r>
          </a:p>
          <a:p>
            <a:pPr algn="ctr">
              <a:lnSpc>
                <a:spcPct val="80000"/>
              </a:lnSpc>
              <a:spcAft>
                <a:spcPts val="1200"/>
              </a:spcAft>
            </a:pPr>
            <a:r>
              <a:rPr lang="en-US" sz="1400" dirty="0"/>
              <a:t>Immunizations</a:t>
            </a:r>
          </a:p>
          <a:p>
            <a:pPr algn="ctr">
              <a:lnSpc>
                <a:spcPct val="80000"/>
              </a:lnSpc>
              <a:spcAft>
                <a:spcPts val="1200"/>
              </a:spcAft>
            </a:pPr>
            <a:r>
              <a:rPr lang="en-US" sz="1400" dirty="0"/>
              <a:t>Newborn Screening</a:t>
            </a:r>
          </a:p>
        </p:txBody>
      </p:sp>
      <p:sp>
        <p:nvSpPr>
          <p:cNvPr id="25" name="TextBox 24"/>
          <p:cNvSpPr txBox="1"/>
          <p:nvPr userDrawn="1"/>
        </p:nvSpPr>
        <p:spPr>
          <a:xfrm>
            <a:off x="7472240" y="4891065"/>
            <a:ext cx="1970554" cy="1243417"/>
          </a:xfrm>
          <a:prstGeom prst="rect">
            <a:avLst/>
          </a:prstGeom>
          <a:noFill/>
        </p:spPr>
        <p:txBody>
          <a:bodyPr wrap="square" rtlCol="0">
            <a:spAutoFit/>
          </a:bodyPr>
          <a:lstStyle/>
          <a:p>
            <a:pPr algn="ctr">
              <a:lnSpc>
                <a:spcPct val="80000"/>
              </a:lnSpc>
              <a:spcAft>
                <a:spcPts val="1200"/>
              </a:spcAft>
            </a:pPr>
            <a:r>
              <a:rPr lang="en-US" sz="1400" dirty="0"/>
              <a:t>WIC</a:t>
            </a:r>
          </a:p>
          <a:p>
            <a:pPr algn="ctr">
              <a:lnSpc>
                <a:spcPct val="80000"/>
              </a:lnSpc>
              <a:spcAft>
                <a:spcPts val="1200"/>
              </a:spcAft>
            </a:pPr>
            <a:r>
              <a:rPr lang="en-US" sz="1400" dirty="0"/>
              <a:t>Smoking Cessation</a:t>
            </a:r>
          </a:p>
          <a:p>
            <a:pPr algn="ctr">
              <a:lnSpc>
                <a:spcPct val="80000"/>
              </a:lnSpc>
              <a:spcAft>
                <a:spcPts val="1200"/>
              </a:spcAft>
            </a:pPr>
            <a:r>
              <a:rPr lang="en-US" sz="1400" dirty="0"/>
              <a:t>Diabetes Prevention</a:t>
            </a:r>
          </a:p>
          <a:p>
            <a:pPr algn="ctr">
              <a:lnSpc>
                <a:spcPct val="80000"/>
              </a:lnSpc>
              <a:spcAft>
                <a:spcPts val="1200"/>
              </a:spcAft>
            </a:pPr>
            <a:r>
              <a:rPr lang="en-US" sz="1400" dirty="0"/>
              <a:t>Prescription Assistance</a:t>
            </a:r>
          </a:p>
        </p:txBody>
      </p:sp>
      <p:sp>
        <p:nvSpPr>
          <p:cNvPr id="4" name="Slide Number Placeholder 3"/>
          <p:cNvSpPr>
            <a:spLocks noGrp="1"/>
          </p:cNvSpPr>
          <p:nvPr>
            <p:ph type="sldNum" sz="quarter" idx="12"/>
          </p:nvPr>
        </p:nvSpPr>
        <p:spPr>
          <a:xfrm>
            <a:off x="11428579" y="6538088"/>
            <a:ext cx="695325" cy="251816"/>
          </a:xfrm>
        </p:spPr>
        <p:txBody>
          <a:bodyPr/>
          <a:lstStyle>
            <a:lvl1pPr>
              <a:defRPr sz="1200">
                <a:solidFill>
                  <a:srgbClr val="01203D"/>
                </a:solidFill>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RSA Map">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solidFill>
                  <a:srgbClr val="01203D"/>
                </a:solidFill>
              </a:rPr>
              <a:t>Kentucky Department for Public Health</a:t>
            </a:r>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79496"/>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Calibri Light" panose="020F0302020204030204" pitchFamily="34" charset="0"/>
              </a:rPr>
              <a:t>Response to the Opioid Crisis</a:t>
            </a:r>
          </a:p>
        </p:txBody>
      </p:sp>
      <p:sp>
        <p:nvSpPr>
          <p:cNvPr id="14" name="Pentagon 13"/>
          <p:cNvSpPr/>
          <p:nvPr userDrawn="1"/>
        </p:nvSpPr>
        <p:spPr>
          <a:xfrm>
            <a:off x="8287050" y="3490913"/>
            <a:ext cx="2819314"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8287050" y="2839317"/>
            <a:ext cx="2819314"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8287050" y="2191675"/>
            <a:ext cx="2819314"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8287050" y="2305057"/>
            <a:ext cx="2045134" cy="369332"/>
          </a:xfrm>
          <a:prstGeom prst="rect">
            <a:avLst/>
          </a:prstGeom>
          <a:noFill/>
        </p:spPr>
        <p:txBody>
          <a:bodyPr wrap="square" rtlCol="0">
            <a:spAutoFit/>
          </a:bodyPr>
          <a:lstStyle/>
          <a:p>
            <a:pPr algn="l"/>
            <a:r>
              <a:rPr lang="en-US" b="1" dirty="0">
                <a:solidFill>
                  <a:schemeClr val="bg1"/>
                </a:solidFill>
              </a:rPr>
              <a:t>Syringe Exchange</a:t>
            </a:r>
          </a:p>
        </p:txBody>
      </p:sp>
      <p:sp>
        <p:nvSpPr>
          <p:cNvPr id="18" name="TextBox 17"/>
          <p:cNvSpPr txBox="1"/>
          <p:nvPr userDrawn="1"/>
        </p:nvSpPr>
        <p:spPr>
          <a:xfrm>
            <a:off x="8287050" y="2954596"/>
            <a:ext cx="3045346" cy="369332"/>
          </a:xfrm>
          <a:prstGeom prst="rect">
            <a:avLst/>
          </a:prstGeom>
          <a:noFill/>
        </p:spPr>
        <p:txBody>
          <a:bodyPr wrap="square" rtlCol="0">
            <a:spAutoFit/>
          </a:bodyPr>
          <a:lstStyle/>
          <a:p>
            <a:pPr algn="l"/>
            <a:r>
              <a:rPr lang="en-US" b="1" dirty="0">
                <a:solidFill>
                  <a:schemeClr val="bg1"/>
                </a:solidFill>
              </a:rPr>
              <a:t>www.FindHelpNowKY.org</a:t>
            </a:r>
          </a:p>
        </p:txBody>
      </p:sp>
      <p:sp>
        <p:nvSpPr>
          <p:cNvPr id="19" name="TextBox 18"/>
          <p:cNvSpPr txBox="1"/>
          <p:nvPr userDrawn="1"/>
        </p:nvSpPr>
        <p:spPr>
          <a:xfrm>
            <a:off x="8287049" y="3606724"/>
            <a:ext cx="2538605" cy="369332"/>
          </a:xfrm>
          <a:prstGeom prst="rect">
            <a:avLst/>
          </a:prstGeom>
          <a:noFill/>
        </p:spPr>
        <p:txBody>
          <a:bodyPr wrap="square" rtlCol="0">
            <a:spAutoFit/>
          </a:bodyPr>
          <a:lstStyle/>
          <a:p>
            <a:pPr algn="l"/>
            <a:r>
              <a:rPr lang="en-US" b="1" dirty="0">
                <a:solidFill>
                  <a:schemeClr val="bg1"/>
                </a:solidFill>
              </a:rPr>
              <a:t>Naloxone Distribution</a:t>
            </a:r>
          </a:p>
        </p:txBody>
      </p:sp>
      <p:sp>
        <p:nvSpPr>
          <p:cNvPr id="4" name="Slide Number Placeholder 3"/>
          <p:cNvSpPr>
            <a:spLocks noGrp="1"/>
          </p:cNvSpPr>
          <p:nvPr>
            <p:ph type="sldNum" sz="quarter" idx="12"/>
          </p:nvPr>
        </p:nvSpPr>
        <p:spPr>
          <a:xfrm>
            <a:off x="11428579" y="6538088"/>
            <a:ext cx="695325" cy="251816"/>
          </a:xfrm>
        </p:spPr>
        <p:txBody>
          <a:bodyPr/>
          <a:lstStyle>
            <a:lvl1pPr>
              <a:defRPr>
                <a:solidFill>
                  <a:srgbClr val="01203D"/>
                </a:solidFill>
              </a:defRPr>
            </a:lvl1pPr>
          </a:lstStyle>
          <a:p>
            <a:fld id="{ABB8925F-B6BB-49B0-9469-5285B9C99CB3}" type="slidenum">
              <a:rPr lang="en-US" smtClean="0"/>
              <a:pPr/>
              <a:t>‹#›</a:t>
            </a:fld>
            <a:endParaRPr lang="en-US"/>
          </a:p>
        </p:txBody>
      </p:sp>
      <p:sp>
        <p:nvSpPr>
          <p:cNvPr id="26" name="Picture Placeholder 2"/>
          <p:cNvSpPr>
            <a:spLocks noGrp="1"/>
          </p:cNvSpPr>
          <p:nvPr>
            <p:ph type="pic" idx="1" hasCustomPrompt="1"/>
          </p:nvPr>
        </p:nvSpPr>
        <p:spPr>
          <a:xfrm>
            <a:off x="495575" y="2191675"/>
            <a:ext cx="7510764" cy="4377946"/>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 System1">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solidFill>
                  <a:srgbClr val="01203D"/>
                </a:solidFill>
              </a:rPr>
              <a:t>Public Health System in Kentucky</a:t>
            </a:r>
          </a:p>
        </p:txBody>
      </p:sp>
      <p:sp>
        <p:nvSpPr>
          <p:cNvPr id="7" name="Slide Number Placeholder 6"/>
          <p:cNvSpPr>
            <a:spLocks noGrp="1"/>
          </p:cNvSpPr>
          <p:nvPr>
            <p:ph type="sldNum" sz="quarter" idx="12"/>
          </p:nvPr>
        </p:nvSpPr>
        <p:spPr>
          <a:xfrm>
            <a:off x="11428579" y="6538088"/>
            <a:ext cx="695325" cy="251816"/>
          </a:xfrm>
        </p:spPr>
        <p:txBody>
          <a:bodyPr/>
          <a:lstStyle>
            <a:lvl1pPr>
              <a:defRPr sz="1200">
                <a:solidFill>
                  <a:srgbClr val="01203D"/>
                </a:solidFill>
              </a:defRPr>
            </a:lvl1pPr>
          </a:lstStyle>
          <a:p>
            <a:fld id="{ABB8925F-B6BB-49B0-9469-5285B9C99CB3}" type="slidenum">
              <a:rPr lang="en-US" smtClean="0"/>
              <a:pPr/>
              <a:t>‹#›</a:t>
            </a:fld>
            <a:endParaRPr lang="en-US" dirty="0"/>
          </a:p>
        </p:txBody>
      </p:sp>
      <p:sp>
        <p:nvSpPr>
          <p:cNvPr id="9" name="Oval 8"/>
          <p:cNvSpPr/>
          <p:nvPr userDrawn="1"/>
        </p:nvSpPr>
        <p:spPr>
          <a:xfrm>
            <a:off x="1638300" y="2370553"/>
            <a:ext cx="1844675" cy="1844675"/>
          </a:xfrm>
          <a:prstGeom prst="ellipse">
            <a:avLst/>
          </a:prstGeom>
          <a:noFill/>
          <a:ln w="3810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734740" y="2466993"/>
            <a:ext cx="1651794" cy="1651794"/>
          </a:xfrm>
          <a:prstGeom prst="ellipse">
            <a:avLst/>
          </a:prstGeom>
          <a:solidFill>
            <a:srgbClr val="01203D"/>
          </a:solidFill>
          <a:ln w="3810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078775" y="2785059"/>
            <a:ext cx="963725" cy="1015663"/>
          </a:xfrm>
          <a:prstGeom prst="rect">
            <a:avLst/>
          </a:prstGeom>
        </p:spPr>
        <p:txBody>
          <a:bodyPr wrap="none">
            <a:spAutoFit/>
          </a:bodyPr>
          <a:lstStyle/>
          <a:p>
            <a:r>
              <a:rPr lang="en-US" sz="6000" b="1" dirty="0">
                <a:solidFill>
                  <a:schemeClr val="bg1"/>
                </a:solidFill>
              </a:rPr>
              <a:t>61</a:t>
            </a:r>
          </a:p>
        </p:txBody>
      </p:sp>
      <p:cxnSp>
        <p:nvCxnSpPr>
          <p:cNvPr id="12" name="Straight Connector 11"/>
          <p:cNvCxnSpPr/>
          <p:nvPr userDrawn="1"/>
        </p:nvCxnSpPr>
        <p:spPr>
          <a:xfrm>
            <a:off x="2560637" y="4215228"/>
            <a:ext cx="0" cy="457200"/>
          </a:xfrm>
          <a:prstGeom prst="line">
            <a:avLst/>
          </a:prstGeom>
          <a:ln w="38100">
            <a:solidFill>
              <a:srgbClr val="01203D"/>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a:t>Partners with 61 local health departments to provide core services in all 120 counties</a:t>
            </a:r>
          </a:p>
          <a:p>
            <a:endParaRPr lang="en-US" dirty="0"/>
          </a:p>
        </p:txBody>
      </p:sp>
      <p:sp>
        <p:nvSpPr>
          <p:cNvPr id="14" name="Oval 13"/>
          <p:cNvSpPr/>
          <p:nvPr userDrawn="1"/>
        </p:nvSpPr>
        <p:spPr>
          <a:xfrm>
            <a:off x="5173662" y="2370553"/>
            <a:ext cx="1844675" cy="1844675"/>
          </a:xfrm>
          <a:prstGeom prst="ellipse">
            <a:avLst/>
          </a:prstGeom>
          <a:noFill/>
          <a:ln w="38100">
            <a:solidFill>
              <a:srgbClr val="62BC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5270102" y="2466993"/>
            <a:ext cx="1651794" cy="1651794"/>
          </a:xfrm>
          <a:prstGeom prst="ellipse">
            <a:avLst/>
          </a:prstGeom>
          <a:solidFill>
            <a:srgbClr val="62BCF0"/>
          </a:solidFill>
          <a:ln w="38100">
            <a:solidFill>
              <a:srgbClr val="62BC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489102" y="2860949"/>
            <a:ext cx="1213794" cy="935000"/>
          </a:xfrm>
          <a:prstGeom prst="rect">
            <a:avLst/>
          </a:prstGeom>
        </p:spPr>
        <p:txBody>
          <a:bodyPr wrap="none">
            <a:spAutoFit/>
          </a:bodyPr>
          <a:lstStyle/>
          <a:p>
            <a:pPr algn="ctr">
              <a:lnSpc>
                <a:spcPct val="60000"/>
              </a:lnSpc>
            </a:pPr>
            <a:r>
              <a:rPr lang="en-US" sz="6000" b="1" dirty="0">
                <a:solidFill>
                  <a:schemeClr val="bg1"/>
                </a:solidFill>
              </a:rPr>
              <a:t>4</a:t>
            </a:r>
            <a:br>
              <a:rPr lang="en-US" sz="6000" b="1" dirty="0">
                <a:solidFill>
                  <a:schemeClr val="bg1"/>
                </a:solidFill>
              </a:rPr>
            </a:br>
            <a:r>
              <a:rPr lang="en-US" sz="2800" b="1" dirty="0">
                <a:solidFill>
                  <a:schemeClr val="bg1"/>
                </a:solidFill>
              </a:rPr>
              <a:t>million</a:t>
            </a:r>
          </a:p>
        </p:txBody>
      </p:sp>
      <p:cxnSp>
        <p:nvCxnSpPr>
          <p:cNvPr id="17" name="Straight Connector 16"/>
          <p:cNvCxnSpPr/>
          <p:nvPr userDrawn="1"/>
        </p:nvCxnSpPr>
        <p:spPr>
          <a:xfrm>
            <a:off x="6095999" y="4215228"/>
            <a:ext cx="0" cy="457200"/>
          </a:xfrm>
          <a:prstGeom prst="line">
            <a:avLst/>
          </a:prstGeom>
          <a:ln w="38100">
            <a:solidFill>
              <a:srgbClr val="62BCF0"/>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a:t>Delivers more than 4 million</a:t>
            </a:r>
            <a:r>
              <a:rPr lang="en-US" baseline="0" dirty="0"/>
              <a:t> </a:t>
            </a:r>
            <a:r>
              <a:rPr lang="en-US" dirty="0"/>
              <a:t>services to over 400,000 Kentuckians annually</a:t>
            </a:r>
          </a:p>
          <a:p>
            <a:endParaRPr lang="en-US" dirty="0"/>
          </a:p>
        </p:txBody>
      </p:sp>
      <p:sp>
        <p:nvSpPr>
          <p:cNvPr id="19" name="Oval 18"/>
          <p:cNvSpPr/>
          <p:nvPr userDrawn="1"/>
        </p:nvSpPr>
        <p:spPr>
          <a:xfrm>
            <a:off x="8917213" y="2370553"/>
            <a:ext cx="1844675" cy="1844675"/>
          </a:xfrm>
          <a:prstGeom prst="ellipse">
            <a:avLst/>
          </a:prstGeom>
          <a:noFill/>
          <a:ln w="38100">
            <a:solidFill>
              <a:srgbClr val="84BC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9013653" y="2466993"/>
            <a:ext cx="1651794" cy="1651794"/>
          </a:xfrm>
          <a:prstGeom prst="ellipse">
            <a:avLst/>
          </a:prstGeom>
          <a:solidFill>
            <a:srgbClr val="84BC49"/>
          </a:solidFill>
          <a:ln w="38100">
            <a:solidFill>
              <a:srgbClr val="84BC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9192578" y="2785058"/>
            <a:ext cx="1293944" cy="1015663"/>
          </a:xfrm>
          <a:prstGeom prst="rect">
            <a:avLst/>
          </a:prstGeom>
        </p:spPr>
        <p:txBody>
          <a:bodyPr wrap="none">
            <a:spAutoFit/>
          </a:bodyPr>
          <a:lstStyle/>
          <a:p>
            <a:r>
              <a:rPr lang="en-US" sz="6000" b="1" dirty="0">
                <a:solidFill>
                  <a:schemeClr val="bg1"/>
                </a:solidFill>
              </a:rPr>
              <a:t>1/3</a:t>
            </a:r>
          </a:p>
        </p:txBody>
      </p:sp>
      <p:cxnSp>
        <p:nvCxnSpPr>
          <p:cNvPr id="22" name="Straight Connector 21"/>
          <p:cNvCxnSpPr/>
          <p:nvPr userDrawn="1"/>
        </p:nvCxnSpPr>
        <p:spPr>
          <a:xfrm>
            <a:off x="9839550" y="4215228"/>
            <a:ext cx="0" cy="457200"/>
          </a:xfrm>
          <a:prstGeom prst="line">
            <a:avLst/>
          </a:prstGeom>
          <a:ln w="38100">
            <a:solidFill>
              <a:srgbClr val="84BC49"/>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a:t>Regulates an estimated third of Kentucky’s economy</a:t>
            </a:r>
          </a:p>
          <a:p>
            <a:endParaRPr lang="en-US" dirty="0"/>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Calibri Light" panose="020F0302020204030204" pitchFamily="34" charset="0"/>
              </a:rPr>
              <a:t>Overview of the Largest Healthcare System in Kentucky</a:t>
            </a:r>
          </a:p>
        </p:txBody>
      </p:sp>
    </p:spTree>
    <p:extLst>
      <p:ext uri="{BB962C8B-B14F-4D97-AF65-F5344CB8AC3E}">
        <p14:creationId xmlns:p14="http://schemas.microsoft.com/office/powerpoint/2010/main" val="290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 System2">
    <p:spTree>
      <p:nvGrpSpPr>
        <p:cNvPr id="1" name=""/>
        <p:cNvGrpSpPr/>
        <p:nvPr/>
      </p:nvGrpSpPr>
      <p:grpSpPr>
        <a:xfrm>
          <a:off x="0" y="0"/>
          <a:ext cx="0" cy="0"/>
          <a:chOff x="0" y="0"/>
          <a:chExt cx="0" cy="0"/>
        </a:xfrm>
      </p:grpSpPr>
      <p:sp>
        <p:nvSpPr>
          <p:cNvPr id="26" name="Picture Placeholder 2"/>
          <p:cNvSpPr>
            <a:spLocks noGrp="1"/>
          </p:cNvSpPr>
          <p:nvPr>
            <p:ph type="pic" idx="1" hasCustomPrompt="1"/>
          </p:nvPr>
        </p:nvSpPr>
        <p:spPr>
          <a:xfrm>
            <a:off x="1758" y="1954498"/>
            <a:ext cx="12188484" cy="490350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a:solidFill>
                  <a:srgbClr val="01203D"/>
                </a:solidFill>
              </a:rPr>
              <a:t>Public Health System in Kentucky</a:t>
            </a:r>
          </a:p>
        </p:txBody>
      </p:sp>
      <p:sp>
        <p:nvSpPr>
          <p:cNvPr id="7" name="Slide Number Placeholder 6"/>
          <p:cNvSpPr>
            <a:spLocks noGrp="1"/>
          </p:cNvSpPr>
          <p:nvPr>
            <p:ph type="sldNum" sz="quarter" idx="12"/>
          </p:nvPr>
        </p:nvSpPr>
        <p:spPr>
          <a:xfrm>
            <a:off x="11428579" y="6538088"/>
            <a:ext cx="695325" cy="251816"/>
          </a:xfrm>
        </p:spPr>
        <p:txBody>
          <a:bodyPr/>
          <a:lstStyle>
            <a:lvl1pPr>
              <a:defRPr>
                <a:solidFill>
                  <a:srgbClr val="01203D"/>
                </a:solidFill>
              </a:defRPr>
            </a:lvl1pPr>
          </a:lstStyle>
          <a:p>
            <a:fld id="{ABB8925F-B6BB-49B0-9469-5285B9C99CB3}" type="slidenum">
              <a:rPr lang="en-US" smtClean="0"/>
              <a:pPr/>
              <a:t>‹#›</a:t>
            </a:fld>
            <a:endParaRPr lang="en-US"/>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Calibri Light" panose="020F0302020204030204" pitchFamily="34" charset="0"/>
              </a:rPr>
              <a:t>Statewide Reach</a:t>
            </a:r>
          </a:p>
        </p:txBody>
      </p:sp>
      <p:sp>
        <p:nvSpPr>
          <p:cNvPr id="29" name="Rectangle 28"/>
          <p:cNvSpPr/>
          <p:nvPr userDrawn="1"/>
        </p:nvSpPr>
        <p:spPr>
          <a:xfrm>
            <a:off x="1758" y="1880476"/>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67B39D-87AC-4D39-8154-C6852A584385}" type="datetime1">
              <a:rPr lang="en-US" smtClean="0"/>
              <a:pPr/>
              <a:t>9/22/2021</a:t>
            </a:fld>
            <a:endParaRPr lang="en-US" dirty="0"/>
          </a:p>
        </p:txBody>
      </p:sp>
      <p:sp>
        <p:nvSpPr>
          <p:cNvPr id="5" name="Slide Number Placeholder 4"/>
          <p:cNvSpPr>
            <a:spLocks noGrp="1"/>
          </p:cNvSpPr>
          <p:nvPr>
            <p:ph type="sldNum" sz="quarter" idx="12"/>
          </p:nvPr>
        </p:nvSpPr>
        <p:spPr>
          <a:xfrm>
            <a:off x="11428579" y="6538088"/>
            <a:ext cx="695325" cy="251816"/>
          </a:xfrm>
        </p:spPr>
        <p:txBody>
          <a:bodyPr/>
          <a:lstStyle>
            <a:lvl1pPr>
              <a:defRPr sz="1200">
                <a:solidFill>
                  <a:srgbClr val="01203D"/>
                </a:solidFill>
              </a:defRPr>
            </a:lvl1pPr>
          </a:lstStyle>
          <a:p>
            <a:fld id="{ABB8925F-B6BB-49B0-9469-5285B9C99CB3}" type="slidenum">
              <a:rPr lang="en-US" smtClean="0"/>
              <a:pPr/>
              <a:t>‹#›</a:t>
            </a:fld>
            <a:endParaRPr lang="en-US"/>
          </a:p>
        </p:txBody>
      </p:sp>
      <p:sp>
        <p:nvSpPr>
          <p:cNvPr id="10" name="Rectangle 9"/>
          <p:cNvSpPr/>
          <p:nvPr userDrawn="1"/>
        </p:nvSpPr>
        <p:spPr>
          <a:xfrm>
            <a:off x="-9331" y="0"/>
            <a:ext cx="4069080" cy="6869429"/>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userDrawn="1"/>
        </p:nvSpPr>
        <p:spPr>
          <a:xfrm>
            <a:off x="470796" y="2488568"/>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chemeClr val="bg1"/>
                </a:solidFill>
                <a:latin typeface="Calibri Light" panose="020F0302020204030204" pitchFamily="34" charset="0"/>
              </a:rPr>
              <a:t>Organizational Chart</a:t>
            </a:r>
          </a:p>
        </p:txBody>
      </p:sp>
      <p:graphicFrame>
        <p:nvGraphicFramePr>
          <p:cNvPr id="13" name="Diagram 12"/>
          <p:cNvGraphicFramePr/>
          <p:nvPr userDrawn="1">
            <p:extLst>
              <p:ext uri="{D42A27DB-BD31-4B8C-83A1-F6EECF244321}">
                <p14:modId xmlns:p14="http://schemas.microsoft.com/office/powerpoint/2010/main" val="3936219424"/>
              </p:ext>
            </p:extLst>
          </p:nvPr>
        </p:nvGraphicFramePr>
        <p:xfrm>
          <a:off x="3633555" y="592076"/>
          <a:ext cx="6325455"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450320" y="395093"/>
            <a:ext cx="2483372" cy="6067815"/>
          </a:xfrm>
          <a:prstGeom prst="rect">
            <a:avLst/>
          </a:prstGeom>
        </p:spPr>
        <p:txBody>
          <a:bodyPr wrap="none">
            <a:spAutoFit/>
          </a:bodyPr>
          <a:lstStyle/>
          <a:p>
            <a:pPr lvl="0" algn="l" defTabSz="889000">
              <a:lnSpc>
                <a:spcPct val="80000"/>
              </a:lnSpc>
              <a:spcBef>
                <a:spcPct val="0"/>
              </a:spcBef>
              <a:spcAft>
                <a:spcPct val="35000"/>
              </a:spcAft>
            </a:pPr>
            <a:r>
              <a:rPr lang="en-US" sz="1100" kern="1200" dirty="0">
                <a:solidFill>
                  <a:srgbClr val="01203D"/>
                </a:solidFill>
              </a:rPr>
              <a:t>Health Equity</a:t>
            </a:r>
          </a:p>
          <a:p>
            <a:pPr lvl="0" algn="l" defTabSz="889000">
              <a:lnSpc>
                <a:spcPct val="80000"/>
              </a:lnSpc>
              <a:spcBef>
                <a:spcPct val="0"/>
              </a:spcBef>
              <a:spcAft>
                <a:spcPct val="35000"/>
              </a:spcAft>
            </a:pPr>
            <a:r>
              <a:rPr lang="en-US" sz="1100" kern="1200" dirty="0">
                <a:solidFill>
                  <a:srgbClr val="01203D"/>
                </a:solidFill>
              </a:rPr>
              <a:t>Nutrition Services </a:t>
            </a:r>
          </a:p>
          <a:p>
            <a:pPr lvl="0" algn="l" defTabSz="889000">
              <a:lnSpc>
                <a:spcPct val="80000"/>
              </a:lnSpc>
              <a:spcBef>
                <a:spcPct val="0"/>
              </a:spcBef>
              <a:spcAft>
                <a:spcPct val="35000"/>
              </a:spcAft>
            </a:pPr>
            <a:r>
              <a:rPr lang="en-US" sz="1100" kern="1200" dirty="0">
                <a:solidFill>
                  <a:srgbClr val="01203D"/>
                </a:solidFill>
              </a:rPr>
              <a:t>Child and Family Health Improvement</a:t>
            </a:r>
          </a:p>
          <a:p>
            <a:pPr lvl="0" algn="l" defTabSz="889000">
              <a:lnSpc>
                <a:spcPct val="80000"/>
              </a:lnSpc>
              <a:spcBef>
                <a:spcPct val="0"/>
              </a:spcBef>
              <a:spcAft>
                <a:spcPct val="35000"/>
              </a:spcAft>
            </a:pPr>
            <a:r>
              <a:rPr lang="en-US" sz="1100" kern="1200" dirty="0">
                <a:solidFill>
                  <a:srgbClr val="01203D"/>
                </a:solidFill>
              </a:rPr>
              <a:t>Early Childhood Development</a:t>
            </a:r>
          </a:p>
          <a:p>
            <a:pPr lvl="0" algn="l" defTabSz="889000">
              <a:lnSpc>
                <a:spcPct val="80000"/>
              </a:lnSpc>
              <a:spcBef>
                <a:spcPct val="0"/>
              </a:spcBef>
              <a:spcAft>
                <a:spcPct val="35000"/>
              </a:spcAft>
            </a:pPr>
            <a:r>
              <a:rPr lang="en-US" sz="1100" kern="1200" baseline="0" dirty="0">
                <a:solidFill>
                  <a:srgbClr val="62BCF0"/>
                </a:solidFill>
              </a:rPr>
              <a:t>Adolescent Health Initiatives</a:t>
            </a:r>
          </a:p>
          <a:p>
            <a:pPr lvl="0" algn="l" defTabSz="889000">
              <a:lnSpc>
                <a:spcPct val="80000"/>
              </a:lnSpc>
              <a:spcBef>
                <a:spcPct val="0"/>
              </a:spcBef>
              <a:spcAft>
                <a:spcPct val="35000"/>
              </a:spcAft>
            </a:pPr>
            <a:r>
              <a:rPr lang="en-US" sz="1100" kern="1200" baseline="0" dirty="0">
                <a:solidFill>
                  <a:srgbClr val="62BCF0"/>
                </a:solidFill>
              </a:rPr>
              <a:t>Breast and Cervical Cancer Screening</a:t>
            </a:r>
          </a:p>
          <a:p>
            <a:pPr lvl="0" algn="l" defTabSz="889000">
              <a:lnSpc>
                <a:spcPct val="80000"/>
              </a:lnSpc>
              <a:spcBef>
                <a:spcPct val="0"/>
              </a:spcBef>
              <a:spcAft>
                <a:spcPct val="35000"/>
              </a:spcAft>
            </a:pPr>
            <a:r>
              <a:rPr lang="en-US" sz="1100" kern="1200" baseline="0" dirty="0">
                <a:solidFill>
                  <a:srgbClr val="62BCF0"/>
                </a:solidFill>
              </a:rPr>
              <a:t>Family Planning</a:t>
            </a:r>
          </a:p>
          <a:p>
            <a:pPr lvl="0" algn="l" defTabSz="889000">
              <a:lnSpc>
                <a:spcPct val="80000"/>
              </a:lnSpc>
              <a:spcBef>
                <a:spcPct val="0"/>
              </a:spcBef>
              <a:spcAft>
                <a:spcPct val="35000"/>
              </a:spcAft>
            </a:pPr>
            <a:r>
              <a:rPr lang="en-US" sz="1100" kern="1200" baseline="0" dirty="0">
                <a:solidFill>
                  <a:srgbClr val="62BCF0"/>
                </a:solidFill>
              </a:rPr>
              <a:t>Preconception Health </a:t>
            </a:r>
          </a:p>
          <a:p>
            <a:pPr lvl="0" algn="l" defTabSz="889000">
              <a:lnSpc>
                <a:spcPct val="80000"/>
              </a:lnSpc>
              <a:spcBef>
                <a:spcPct val="0"/>
              </a:spcBef>
              <a:spcAft>
                <a:spcPct val="35000"/>
              </a:spcAft>
            </a:pPr>
            <a:r>
              <a:rPr lang="en-US" sz="1100" kern="1200" baseline="0" dirty="0">
                <a:solidFill>
                  <a:srgbClr val="62BCF0"/>
                </a:solidFill>
              </a:rPr>
              <a:t>Ovarian Cancer Awareness</a:t>
            </a:r>
          </a:p>
          <a:p>
            <a:pPr lvl="0" algn="l" defTabSz="889000">
              <a:lnSpc>
                <a:spcPct val="80000"/>
              </a:lnSpc>
              <a:spcBef>
                <a:spcPct val="0"/>
              </a:spcBef>
              <a:spcAft>
                <a:spcPct val="35000"/>
              </a:spcAft>
            </a:pPr>
            <a:r>
              <a:rPr lang="en-US" sz="1100" kern="1200" baseline="0" dirty="0">
                <a:solidFill>
                  <a:srgbClr val="84BC49"/>
                </a:solidFill>
              </a:rPr>
              <a:t>Chronic Disease Prevention</a:t>
            </a:r>
          </a:p>
          <a:p>
            <a:pPr lvl="0" algn="l" defTabSz="889000">
              <a:lnSpc>
                <a:spcPct val="80000"/>
              </a:lnSpc>
              <a:spcBef>
                <a:spcPct val="0"/>
              </a:spcBef>
              <a:spcAft>
                <a:spcPct val="35000"/>
              </a:spcAft>
            </a:pPr>
            <a:r>
              <a:rPr lang="en-US" sz="1100" kern="1200" baseline="0" dirty="0">
                <a:solidFill>
                  <a:srgbClr val="84BC49"/>
                </a:solidFill>
              </a:rPr>
              <a:t>Health Care Access</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a:solidFill>
                  <a:srgbClr val="84BC49"/>
                </a:solidFill>
              </a:rPr>
              <a:t>Health</a:t>
            </a:r>
            <a:r>
              <a:rPr lang="en-US" sz="1100" kern="1200" baseline="0" dirty="0">
                <a:solidFill>
                  <a:srgbClr val="84BC49"/>
                </a:solidFill>
              </a:rPr>
              <a:t> Promotion</a:t>
            </a:r>
          </a:p>
          <a:p>
            <a:pPr lvl="0" algn="l" defTabSz="889000">
              <a:lnSpc>
                <a:spcPct val="80000"/>
              </a:lnSpc>
              <a:spcBef>
                <a:spcPct val="0"/>
              </a:spcBef>
              <a:spcAft>
                <a:spcPct val="35000"/>
              </a:spcAft>
            </a:pPr>
            <a:r>
              <a:rPr lang="en-US" sz="1100" kern="1200" baseline="0" dirty="0">
                <a:solidFill>
                  <a:srgbClr val="01203D"/>
                </a:solidFill>
              </a:rPr>
              <a:t>HIV/AIDS</a:t>
            </a:r>
          </a:p>
          <a:p>
            <a:pPr lvl="0" algn="l" defTabSz="889000">
              <a:lnSpc>
                <a:spcPct val="80000"/>
              </a:lnSpc>
              <a:spcBef>
                <a:spcPct val="0"/>
              </a:spcBef>
              <a:spcAft>
                <a:spcPct val="35000"/>
              </a:spcAft>
            </a:pPr>
            <a:r>
              <a:rPr lang="en-US" sz="1100" kern="1200" baseline="0" dirty="0">
                <a:solidFill>
                  <a:srgbClr val="01203D"/>
                </a:solidFill>
              </a:rPr>
              <a:t>Infectious Disease</a:t>
            </a:r>
          </a:p>
          <a:p>
            <a:pPr lvl="0" algn="l" defTabSz="889000">
              <a:lnSpc>
                <a:spcPct val="80000"/>
              </a:lnSpc>
              <a:spcBef>
                <a:spcPct val="0"/>
              </a:spcBef>
              <a:spcAft>
                <a:spcPct val="35000"/>
              </a:spcAft>
            </a:pPr>
            <a:r>
              <a:rPr lang="en-US" sz="1100" kern="1200" baseline="0" dirty="0">
                <a:solidFill>
                  <a:srgbClr val="01203D"/>
                </a:solidFill>
              </a:rPr>
              <a:t>Vital Statistics</a:t>
            </a:r>
          </a:p>
          <a:p>
            <a:pPr lvl="0" algn="l" defTabSz="889000">
              <a:lnSpc>
                <a:spcPct val="80000"/>
              </a:lnSpc>
              <a:spcBef>
                <a:spcPct val="0"/>
              </a:spcBef>
              <a:spcAft>
                <a:spcPct val="35000"/>
              </a:spcAft>
            </a:pPr>
            <a:r>
              <a:rPr lang="en-US" sz="1100" kern="1200" baseline="0" dirty="0">
                <a:solidFill>
                  <a:srgbClr val="01203D"/>
                </a:solidFill>
              </a:rPr>
              <a:t>Immunizations</a:t>
            </a:r>
          </a:p>
          <a:p>
            <a:pPr lvl="0" algn="l" defTabSz="889000">
              <a:lnSpc>
                <a:spcPct val="80000"/>
              </a:lnSpc>
              <a:spcBef>
                <a:spcPct val="0"/>
              </a:spcBef>
              <a:spcAft>
                <a:spcPct val="35000"/>
              </a:spcAft>
            </a:pPr>
            <a:r>
              <a:rPr lang="en-US" sz="1100" kern="1200" baseline="0" dirty="0">
                <a:solidFill>
                  <a:srgbClr val="62BCF0"/>
                </a:solidFill>
              </a:rPr>
              <a:t>Milk Safety</a:t>
            </a:r>
          </a:p>
          <a:p>
            <a:pPr lvl="0" algn="l" defTabSz="889000">
              <a:lnSpc>
                <a:spcPct val="80000"/>
              </a:lnSpc>
              <a:spcBef>
                <a:spcPct val="0"/>
              </a:spcBef>
              <a:spcAft>
                <a:spcPct val="35000"/>
              </a:spcAft>
            </a:pPr>
            <a:r>
              <a:rPr lang="en-US" sz="1100" kern="1200" baseline="0" dirty="0">
                <a:solidFill>
                  <a:srgbClr val="62BCF0"/>
                </a:solidFill>
              </a:rPr>
              <a:t>Food Safety</a:t>
            </a:r>
          </a:p>
          <a:p>
            <a:pPr lvl="0" algn="l" defTabSz="889000">
              <a:lnSpc>
                <a:spcPct val="80000"/>
              </a:lnSpc>
              <a:spcBef>
                <a:spcPct val="0"/>
              </a:spcBef>
              <a:spcAft>
                <a:spcPct val="35000"/>
              </a:spcAft>
            </a:pPr>
            <a:r>
              <a:rPr lang="en-US" sz="1100" kern="1200" baseline="0" dirty="0">
                <a:solidFill>
                  <a:srgbClr val="62BCF0"/>
                </a:solidFill>
              </a:rPr>
              <a:t>Environmental Management</a:t>
            </a:r>
          </a:p>
          <a:p>
            <a:pPr lvl="0" algn="l" defTabSz="889000">
              <a:lnSpc>
                <a:spcPct val="80000"/>
              </a:lnSpc>
              <a:spcBef>
                <a:spcPct val="0"/>
              </a:spcBef>
              <a:spcAft>
                <a:spcPct val="35000"/>
              </a:spcAft>
            </a:pPr>
            <a:r>
              <a:rPr lang="en-US" sz="1100" kern="1200" baseline="0" dirty="0">
                <a:solidFill>
                  <a:srgbClr val="62BCF0"/>
                </a:solidFill>
              </a:rPr>
              <a:t>Radiation Health</a:t>
            </a:r>
          </a:p>
          <a:p>
            <a:pPr lvl="0" algn="l" defTabSz="889000">
              <a:lnSpc>
                <a:spcPct val="80000"/>
              </a:lnSpc>
              <a:spcBef>
                <a:spcPct val="0"/>
              </a:spcBef>
              <a:spcAft>
                <a:spcPct val="35000"/>
              </a:spcAft>
            </a:pPr>
            <a:r>
              <a:rPr lang="en-US" sz="1100" kern="1200" baseline="0" dirty="0">
                <a:solidFill>
                  <a:srgbClr val="62BCF0"/>
                </a:solidFill>
              </a:rPr>
              <a:t>Public Safety</a:t>
            </a:r>
          </a:p>
          <a:p>
            <a:pPr lvl="0" algn="l" defTabSz="889000">
              <a:lnSpc>
                <a:spcPct val="80000"/>
              </a:lnSpc>
              <a:spcBef>
                <a:spcPct val="0"/>
              </a:spcBef>
              <a:spcAft>
                <a:spcPct val="35000"/>
              </a:spcAft>
            </a:pPr>
            <a:r>
              <a:rPr lang="en-US" sz="1100" kern="1200" baseline="0" dirty="0">
                <a:solidFill>
                  <a:srgbClr val="62BCF0"/>
                </a:solidFill>
              </a:rPr>
              <a:t>Public Health Preparedness</a:t>
            </a:r>
          </a:p>
          <a:p>
            <a:pPr lvl="0" algn="l" defTabSz="889000">
              <a:lnSpc>
                <a:spcPct val="80000"/>
              </a:lnSpc>
              <a:spcBef>
                <a:spcPct val="0"/>
              </a:spcBef>
              <a:spcAft>
                <a:spcPct val="35000"/>
              </a:spcAft>
            </a:pPr>
            <a:r>
              <a:rPr lang="en-US" sz="1100" kern="1200" baseline="0" dirty="0">
                <a:solidFill>
                  <a:srgbClr val="84BC49"/>
                </a:solidFill>
              </a:rPr>
              <a:t>Microbiology</a:t>
            </a:r>
          </a:p>
          <a:p>
            <a:pPr lvl="0" algn="l" defTabSz="889000">
              <a:lnSpc>
                <a:spcPct val="80000"/>
              </a:lnSpc>
              <a:spcBef>
                <a:spcPct val="0"/>
              </a:spcBef>
              <a:spcAft>
                <a:spcPct val="35000"/>
              </a:spcAft>
            </a:pPr>
            <a:r>
              <a:rPr lang="en-US" sz="1100" kern="1200" baseline="0" dirty="0">
                <a:solidFill>
                  <a:srgbClr val="84BC49"/>
                </a:solidFill>
              </a:rPr>
              <a:t>Molecular and Clinical Chemistry</a:t>
            </a:r>
          </a:p>
          <a:p>
            <a:pPr lvl="0" algn="l" defTabSz="889000">
              <a:lnSpc>
                <a:spcPct val="80000"/>
              </a:lnSpc>
              <a:spcBef>
                <a:spcPct val="0"/>
              </a:spcBef>
              <a:spcAft>
                <a:spcPct val="35000"/>
              </a:spcAft>
            </a:pPr>
            <a:r>
              <a:rPr lang="en-US" sz="1100" kern="1200" baseline="0" dirty="0">
                <a:solidFill>
                  <a:srgbClr val="84BC49"/>
                </a:solidFill>
              </a:rPr>
              <a:t>Global Preparedness and Environmental</a:t>
            </a:r>
          </a:p>
          <a:p>
            <a:pPr lvl="0" algn="l" defTabSz="889000">
              <a:lnSpc>
                <a:spcPct val="80000"/>
              </a:lnSpc>
              <a:spcBef>
                <a:spcPct val="0"/>
              </a:spcBef>
              <a:spcAft>
                <a:spcPct val="35000"/>
              </a:spcAft>
            </a:pPr>
            <a:r>
              <a:rPr lang="en-US" sz="1100" kern="1200" baseline="0" dirty="0">
                <a:solidFill>
                  <a:srgbClr val="84BC49"/>
                </a:solidFill>
              </a:rPr>
              <a:t>Business Operations</a:t>
            </a:r>
          </a:p>
          <a:p>
            <a:pPr lvl="0" algn="l" defTabSz="889000">
              <a:lnSpc>
                <a:spcPct val="80000"/>
              </a:lnSpc>
              <a:spcBef>
                <a:spcPct val="0"/>
              </a:spcBef>
              <a:spcAft>
                <a:spcPct val="35000"/>
              </a:spcAft>
            </a:pPr>
            <a:r>
              <a:rPr lang="en-US" sz="1100" kern="1200" baseline="0" dirty="0">
                <a:solidFill>
                  <a:srgbClr val="01203D"/>
                </a:solidFill>
              </a:rPr>
              <a:t>Contracts and Payment</a:t>
            </a:r>
          </a:p>
          <a:p>
            <a:pPr lvl="0" algn="l" defTabSz="889000">
              <a:lnSpc>
                <a:spcPct val="80000"/>
              </a:lnSpc>
              <a:spcBef>
                <a:spcPct val="0"/>
              </a:spcBef>
              <a:spcAft>
                <a:spcPct val="35000"/>
              </a:spcAft>
            </a:pPr>
            <a:r>
              <a:rPr lang="en-US" sz="1100" kern="1200" baseline="0" dirty="0">
                <a:solidFill>
                  <a:srgbClr val="01203D"/>
                </a:solidFill>
              </a:rPr>
              <a:t>Local Health Operations</a:t>
            </a:r>
          </a:p>
          <a:p>
            <a:pPr lvl="0" algn="l" defTabSz="889000">
              <a:lnSpc>
                <a:spcPct val="80000"/>
              </a:lnSpc>
              <a:spcBef>
                <a:spcPct val="0"/>
              </a:spcBef>
              <a:spcAft>
                <a:spcPct val="35000"/>
              </a:spcAft>
            </a:pPr>
            <a:r>
              <a:rPr lang="en-US" sz="1100" kern="1200" baseline="0" dirty="0">
                <a:solidFill>
                  <a:srgbClr val="01203D"/>
                </a:solidFill>
              </a:rPr>
              <a:t>Budget</a:t>
            </a:r>
          </a:p>
          <a:p>
            <a:pPr lvl="0" algn="l" defTabSz="889000">
              <a:lnSpc>
                <a:spcPct val="80000"/>
              </a:lnSpc>
              <a:spcBef>
                <a:spcPct val="0"/>
              </a:spcBef>
              <a:spcAft>
                <a:spcPct val="35000"/>
              </a:spcAft>
            </a:pPr>
            <a:r>
              <a:rPr lang="en-US" sz="1100" kern="1200" baseline="0" dirty="0">
                <a:solidFill>
                  <a:srgbClr val="01203D"/>
                </a:solidFill>
              </a:rPr>
              <a:t>Local Health Personnel</a:t>
            </a:r>
          </a:p>
          <a:p>
            <a:pPr lvl="0" algn="l" defTabSz="889000">
              <a:lnSpc>
                <a:spcPct val="80000"/>
              </a:lnSpc>
              <a:spcBef>
                <a:spcPct val="0"/>
              </a:spcBef>
              <a:spcAft>
                <a:spcPct val="35000"/>
              </a:spcAft>
            </a:pPr>
            <a:r>
              <a:rPr lang="en-US" sz="1100" kern="1200" baseline="0" dirty="0">
                <a:solidFill>
                  <a:srgbClr val="01203D"/>
                </a:solidFill>
              </a:rPr>
              <a:t>Education and Workforce Development</a:t>
            </a:r>
          </a:p>
        </p:txBody>
      </p:sp>
      <p:sp>
        <p:nvSpPr>
          <p:cNvPr id="31" name="Title 5"/>
          <p:cNvSpPr txBox="1">
            <a:spLocks/>
          </p:cNvSpPr>
          <p:nvPr userDrawn="1"/>
        </p:nvSpPr>
        <p:spPr>
          <a:xfrm>
            <a:off x="5909" y="1026254"/>
            <a:ext cx="4038600"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4400" b="1" dirty="0">
                <a:solidFill>
                  <a:schemeClr val="bg1"/>
                </a:solidFill>
                <a:latin typeface="+mj-lt"/>
              </a:rPr>
              <a:t>Kentucky</a:t>
            </a:r>
            <a:br>
              <a:rPr lang="en-US" sz="4400" b="1" dirty="0">
                <a:solidFill>
                  <a:schemeClr val="bg1"/>
                </a:solidFill>
                <a:latin typeface="+mj-lt"/>
              </a:rPr>
            </a:br>
            <a:r>
              <a:rPr lang="en-US" sz="4400" b="1" dirty="0">
                <a:solidFill>
                  <a:schemeClr val="bg1"/>
                </a:solidFill>
                <a:latin typeface="+mj-lt"/>
              </a:rPr>
              <a:t>Department for</a:t>
            </a:r>
            <a:br>
              <a:rPr lang="en-US" sz="4400" b="1" dirty="0">
                <a:solidFill>
                  <a:schemeClr val="bg1"/>
                </a:solidFill>
                <a:latin typeface="+mj-lt"/>
              </a:rPr>
            </a:br>
            <a:r>
              <a:rPr lang="en-US" sz="4400" b="1" dirty="0">
                <a:solidFill>
                  <a:schemeClr val="bg1"/>
                </a:solidFill>
                <a:latin typeface="+mj-lt"/>
              </a:rPr>
              <a:t>Public Health</a:t>
            </a:r>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normAutofit/>
          </a:bodyPr>
          <a:lstStyle>
            <a:lvl1pPr>
              <a:defRPr sz="4400">
                <a:solidFill>
                  <a:srgbClr val="01203D"/>
                </a:solidFill>
              </a:defRPr>
            </a:lvl1pPr>
          </a:lstStyle>
          <a:p>
            <a:r>
              <a:rPr lang="en-US" dirty="0"/>
              <a:t>Click to edit Master title style</a:t>
            </a:r>
          </a:p>
        </p:txBody>
      </p:sp>
      <p:sp>
        <p:nvSpPr>
          <p:cNvPr id="3" name="Content Placeholder 2"/>
          <p:cNvSpPr>
            <a:spLocks noGrp="1"/>
          </p:cNvSpPr>
          <p:nvPr>
            <p:ph idx="1"/>
          </p:nvPr>
        </p:nvSpPr>
        <p:spPr>
          <a:xfrm>
            <a:off x="449580" y="1825625"/>
            <a:ext cx="11292840" cy="4351338"/>
          </a:xfrm>
        </p:spPr>
        <p:txBody>
          <a:bodyPr/>
          <a:lstStyle>
            <a:lvl1pPr marL="227013" indent="-227013">
              <a:buClr>
                <a:srgbClr val="01203D"/>
              </a:buClr>
              <a:buSzPct val="75000"/>
              <a:buFont typeface="Wingdings" panose="05000000000000000000" pitchFamily="2" charset="2"/>
              <a:buChar char="Ø"/>
              <a:defRPr/>
            </a:lvl1pPr>
            <a:lvl2pPr>
              <a:defRPr sz="2600"/>
            </a:lvl2pPr>
            <a:lvl3pPr marL="1143000" indent="-228600">
              <a:buSzPct val="75000"/>
              <a:buFont typeface="Courier New" panose="02070309020205020404" pitchFamily="49" charset="0"/>
              <a:buChar char="o"/>
              <a:defRPr sz="2400"/>
            </a:lvl3pPr>
            <a:lvl4pPr marL="1600200" indent="-228600">
              <a:buClr>
                <a:srgbClr val="62BCF0"/>
              </a:buClr>
              <a:buFont typeface="Wingdings" panose="05000000000000000000" pitchFamily="2" charset="2"/>
              <a:buChar char="§"/>
              <a:defRPr sz="2200"/>
            </a:lvl4pPr>
            <a:lvl5pPr marL="2057400" indent="-228600">
              <a:buSzPct val="50000"/>
              <a:buFont typeface="Wingdings" panose="05000000000000000000" pitchFamily="2" charset="2"/>
              <a:buChar char="q"/>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a:off x="-3810" y="6446520"/>
            <a:ext cx="12199620" cy="411480"/>
            <a:chOff x="-7620" y="6446520"/>
            <a:chExt cx="12199620" cy="411480"/>
          </a:xfrm>
        </p:grpSpPr>
        <p:sp>
          <p:nvSpPr>
            <p:cNvPr id="8" name="Rectangle 7"/>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9" name="Rectangle 8"/>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0" name="Rectangle 9"/>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sp>
        <p:nvSpPr>
          <p:cNvPr id="6" name="Slide Number Placeholder 5"/>
          <p:cNvSpPr>
            <a:spLocks noGrp="1"/>
          </p:cNvSpPr>
          <p:nvPr>
            <p:ph type="sldNum" sz="quarter" idx="12"/>
          </p:nvPr>
        </p:nvSpPr>
        <p:spPr>
          <a:xfrm>
            <a:off x="11428579" y="6538088"/>
            <a:ext cx="695325" cy="251816"/>
          </a:xfrm>
        </p:spPr>
        <p:txBody>
          <a:bodyPr/>
          <a:lstStyle>
            <a:lvl1pPr>
              <a:defRPr sz="1200">
                <a:solidFill>
                  <a:srgbClr val="01203D"/>
                </a:solidFill>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92267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lstStyle/>
          <a:p>
            <a:r>
              <a:rPr lang="en-US" dirty="0"/>
              <a:t>Click to edit Master title style</a:t>
            </a:r>
          </a:p>
        </p:txBody>
      </p:sp>
      <p:sp>
        <p:nvSpPr>
          <p:cNvPr id="4" name="Content Placeholder 3"/>
          <p:cNvSpPr>
            <a:spLocks noGrp="1"/>
          </p:cNvSpPr>
          <p:nvPr>
            <p:ph sz="half" idx="2"/>
          </p:nvPr>
        </p:nvSpPr>
        <p:spPr>
          <a:xfrm>
            <a:off x="6225702" y="1821612"/>
            <a:ext cx="5516718" cy="4351338"/>
          </a:xfrm>
        </p:spPr>
        <p:txBody>
          <a:bodyPr/>
          <a:lstStyle>
            <a:lvl1pPr marL="227013" indent="-227013">
              <a:buFont typeface="Wingdings" panose="05000000000000000000" pitchFamily="2" charset="2"/>
              <a:buChar char="Ø"/>
              <a:defRPr/>
            </a:lvl1pPr>
            <a:lvl2pPr>
              <a:defRPr sz="2600"/>
            </a:lvl2pPr>
            <a:lvl3pPr marL="1143000" indent="-228600">
              <a:buSzPct val="75000"/>
              <a:buFont typeface="Courier New" panose="02070309020205020404" pitchFamily="49" charset="0"/>
              <a:buChar char="o"/>
              <a:defRPr sz="2400"/>
            </a:lvl3pPr>
            <a:lvl4pPr marL="1600200" indent="-228600">
              <a:buFont typeface="Wingdings" panose="05000000000000000000" pitchFamily="2" charset="2"/>
              <a:buChar char="§"/>
              <a:defRPr sz="2200"/>
            </a:lvl4pPr>
            <a:lvl5pPr marL="2057400" indent="-228600">
              <a:buSzPct val="50000"/>
              <a:buFont typeface="Wingdings" panose="05000000000000000000" pitchFamily="2" charset="2"/>
              <a:buChar char="q"/>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grpSp>
        <p:nvGrpSpPr>
          <p:cNvPr id="7" name="Group 6"/>
          <p:cNvGrpSpPr/>
          <p:nvPr userDrawn="1"/>
        </p:nvGrpSpPr>
        <p:grpSpPr>
          <a:xfrm>
            <a:off x="-7620" y="6446520"/>
            <a:ext cx="12199620" cy="411480"/>
            <a:chOff x="-7620" y="6446520"/>
            <a:chExt cx="12199620" cy="411480"/>
          </a:xfrm>
        </p:grpSpPr>
        <p:sp>
          <p:nvSpPr>
            <p:cNvPr id="8" name="Rectangle 7"/>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9" name="Rectangle 8"/>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0" name="Rectangle 9"/>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sp>
        <p:nvSpPr>
          <p:cNvPr id="22" name="Slide Number Placeholder 21"/>
          <p:cNvSpPr>
            <a:spLocks noGrp="1"/>
          </p:cNvSpPr>
          <p:nvPr>
            <p:ph type="sldNum" sz="quarter" idx="12"/>
          </p:nvPr>
        </p:nvSpPr>
        <p:spPr>
          <a:xfrm>
            <a:off x="11428579" y="6538088"/>
            <a:ext cx="695325" cy="251816"/>
          </a:xfrm>
        </p:spPr>
        <p:txBody>
          <a:bodyPr/>
          <a:lstStyle>
            <a:lvl1pPr>
              <a:defRPr sz="1200">
                <a:solidFill>
                  <a:srgbClr val="01203D"/>
                </a:solidFill>
              </a:defRPr>
            </a:lvl1pPr>
          </a:lstStyle>
          <a:p>
            <a:fld id="{ABB8925F-B6BB-49B0-9469-5285B9C99CB3}" type="slidenum">
              <a:rPr lang="en-US" smtClean="0"/>
              <a:pPr/>
              <a:t>‹#›</a:t>
            </a:fld>
            <a:endParaRPr lang="en-US" dirty="0"/>
          </a:p>
        </p:txBody>
      </p:sp>
      <p:sp>
        <p:nvSpPr>
          <p:cNvPr id="12" name="Content Placeholder 3"/>
          <p:cNvSpPr>
            <a:spLocks noGrp="1"/>
          </p:cNvSpPr>
          <p:nvPr>
            <p:ph sz="half" idx="13"/>
          </p:nvPr>
        </p:nvSpPr>
        <p:spPr>
          <a:xfrm>
            <a:off x="449579" y="1816060"/>
            <a:ext cx="5532931" cy="4351338"/>
          </a:xfrm>
        </p:spPr>
        <p:txBody>
          <a:bodyPr/>
          <a:lstStyle>
            <a:lvl1pPr marL="227013" indent="-227013">
              <a:buFont typeface="Wingdings" panose="05000000000000000000" pitchFamily="2" charset="2"/>
              <a:buChar char="Ø"/>
              <a:defRPr/>
            </a:lvl1pPr>
            <a:lvl2pPr>
              <a:defRPr sz="2600"/>
            </a:lvl2pPr>
            <a:lvl3pPr marL="1143000" indent="-228600">
              <a:buSzPct val="75000"/>
              <a:buFont typeface="Courier New" panose="02070309020205020404" pitchFamily="49" charset="0"/>
              <a:buChar char="o"/>
              <a:defRPr sz="2400"/>
            </a:lvl3pPr>
            <a:lvl4pPr marL="1600200" indent="-228600">
              <a:buFont typeface="Wingdings" panose="05000000000000000000" pitchFamily="2" charset="2"/>
              <a:buChar char="§"/>
              <a:defRPr sz="2200"/>
            </a:lvl4pPr>
            <a:lvl5pPr marL="2057400" indent="-228600">
              <a:buSzPct val="50000"/>
              <a:buFont typeface="Wingdings" panose="05000000000000000000" pitchFamily="2" charset="2"/>
              <a:buChar char="q"/>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121329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lstStyle/>
          <a:p>
            <a:r>
              <a:rPr lang="en-US" dirty="0"/>
              <a:t>Click to edit Master title style</a:t>
            </a:r>
          </a:p>
        </p:txBody>
      </p:sp>
      <p:grpSp>
        <p:nvGrpSpPr>
          <p:cNvPr id="6" name="Group 5"/>
          <p:cNvGrpSpPr/>
          <p:nvPr userDrawn="1"/>
        </p:nvGrpSpPr>
        <p:grpSpPr>
          <a:xfrm>
            <a:off x="-7620" y="6446520"/>
            <a:ext cx="12199620" cy="411480"/>
            <a:chOff x="-7620" y="6446520"/>
            <a:chExt cx="12199620" cy="411480"/>
          </a:xfrm>
        </p:grpSpPr>
        <p:sp>
          <p:nvSpPr>
            <p:cNvPr id="7" name="Rectangle 6"/>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8" name="Rectangle 7"/>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9" name="Rectangle 8"/>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sp>
        <p:nvSpPr>
          <p:cNvPr id="5" name="Slide Number Placeholder 4"/>
          <p:cNvSpPr>
            <a:spLocks noGrp="1"/>
          </p:cNvSpPr>
          <p:nvPr>
            <p:ph type="sldNum" sz="quarter" idx="12"/>
          </p:nvPr>
        </p:nvSpPr>
        <p:spPr>
          <a:xfrm>
            <a:off x="11428579" y="6538088"/>
            <a:ext cx="695325" cy="251816"/>
          </a:xfrm>
        </p:spPr>
        <p:txBody>
          <a:bodyPr/>
          <a:lstStyle>
            <a:lvl1pPr>
              <a:defRPr sz="1200">
                <a:solidFill>
                  <a:srgbClr val="01203D"/>
                </a:solidFill>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8999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8" name="Group 7"/>
          <p:cNvGrpSpPr/>
          <p:nvPr userDrawn="1"/>
        </p:nvGrpSpPr>
        <p:grpSpPr>
          <a:xfrm>
            <a:off x="-7620" y="6446520"/>
            <a:ext cx="12199620" cy="411480"/>
            <a:chOff x="-7620" y="6446520"/>
            <a:chExt cx="12199620" cy="411480"/>
          </a:xfrm>
        </p:grpSpPr>
        <p:sp>
          <p:nvSpPr>
            <p:cNvPr id="9" name="Rectangle 8"/>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0" name="Rectangle 9"/>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1" name="Rectangle 10"/>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sp>
        <p:nvSpPr>
          <p:cNvPr id="7" name="Slide Number Placeholder 6"/>
          <p:cNvSpPr>
            <a:spLocks noGrp="1"/>
          </p:cNvSpPr>
          <p:nvPr>
            <p:ph type="sldNum" sz="quarter" idx="12"/>
          </p:nvPr>
        </p:nvSpPr>
        <p:spPr>
          <a:xfrm>
            <a:off x="11428579" y="6538088"/>
            <a:ext cx="695325" cy="251816"/>
          </a:xfrm>
        </p:spPr>
        <p:txBody>
          <a:bodyPr/>
          <a:lstStyle>
            <a:lvl1pPr>
              <a:defRPr sz="1200">
                <a:solidFill>
                  <a:srgbClr val="01203D"/>
                </a:solidFill>
              </a:defRPr>
            </a:lvl1pPr>
          </a:lstStyle>
          <a:p>
            <a:fld id="{ABB8925F-B6BB-49B0-9469-5285B9C99CB3}" type="slidenum">
              <a:rPr lang="en-US" smtClean="0"/>
              <a:pPr/>
              <a:t>‹#›</a:t>
            </a:fld>
            <a:endParaRPr lang="en-US"/>
          </a:p>
        </p:txBody>
      </p:sp>
      <p:sp>
        <p:nvSpPr>
          <p:cNvPr id="12" name="Title 1"/>
          <p:cNvSpPr>
            <a:spLocks noGrp="1"/>
          </p:cNvSpPr>
          <p:nvPr>
            <p:ph type="title"/>
          </p:nvPr>
        </p:nvSpPr>
        <p:spPr>
          <a:xfrm>
            <a:off x="466928" y="457200"/>
            <a:ext cx="4305097" cy="1600200"/>
          </a:xfrm>
        </p:spPr>
        <p:txBody>
          <a:bodyPr anchor="b">
            <a:normAutofit/>
          </a:bodyPr>
          <a:lstStyle>
            <a:lvl1pPr algn="l">
              <a:defRPr sz="4000"/>
            </a:lvl1pPr>
          </a:lstStyle>
          <a:p>
            <a:r>
              <a:rPr lang="en-US" dirty="0"/>
              <a:t>Click to edit Master title style</a:t>
            </a:r>
          </a:p>
        </p:txBody>
      </p:sp>
      <p:sp>
        <p:nvSpPr>
          <p:cNvPr id="13" name="Picture Placeholder 2"/>
          <p:cNvSpPr>
            <a:spLocks noGrp="1"/>
          </p:cNvSpPr>
          <p:nvPr>
            <p:ph type="pic" idx="1"/>
          </p:nvPr>
        </p:nvSpPr>
        <p:spPr>
          <a:xfrm>
            <a:off x="5183187" y="457201"/>
            <a:ext cx="6558097" cy="57004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Text Placeholder 3"/>
          <p:cNvSpPr>
            <a:spLocks noGrp="1"/>
          </p:cNvSpPr>
          <p:nvPr>
            <p:ph type="body" sz="half" idx="2"/>
          </p:nvPr>
        </p:nvSpPr>
        <p:spPr>
          <a:xfrm>
            <a:off x="466928" y="2122496"/>
            <a:ext cx="4305097" cy="4035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52083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7" name="Text Placeholder 16"/>
          <p:cNvSpPr>
            <a:spLocks noGrp="1"/>
          </p:cNvSpPr>
          <p:nvPr>
            <p:ph type="body" sz="quarter" idx="13"/>
          </p:nvPr>
        </p:nvSpPr>
        <p:spPr>
          <a:xfrm>
            <a:off x="5183189" y="457200"/>
            <a:ext cx="6558096" cy="5700409"/>
          </a:xfrm>
        </p:spPr>
        <p:txBody>
          <a:bodyPr/>
          <a:lstStyle>
            <a:lvl1pPr marL="227013" indent="-227013">
              <a:buFont typeface="Wingdings" panose="05000000000000000000" pitchFamily="2" charset="2"/>
              <a:buChar char="Ø"/>
              <a:defRPr/>
            </a:lvl1pPr>
            <a:lvl2pPr>
              <a:defRPr sz="2600"/>
            </a:lvl2pPr>
            <a:lvl3pPr marL="1143000" indent="-228600">
              <a:buSzPct val="75000"/>
              <a:buFont typeface="Courier New" panose="02070309020205020404" pitchFamily="49" charset="0"/>
              <a:buChar char="o"/>
              <a:defRPr sz="2400"/>
            </a:lvl3pPr>
            <a:lvl4pPr marL="1600200" indent="-228600">
              <a:buFont typeface="Wingdings" panose="05000000000000000000" pitchFamily="2" charset="2"/>
              <a:buChar char="§"/>
              <a:defRPr sz="2200"/>
            </a:lvl4pPr>
            <a:lvl5pPr marL="2057400" indent="-228600">
              <a:buSzPct val="50000"/>
              <a:buFont typeface="Wingdings" panose="05000000000000000000" pitchFamily="2" charset="2"/>
              <a:buChar char="q"/>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grpSp>
        <p:nvGrpSpPr>
          <p:cNvPr id="7" name="Group 6"/>
          <p:cNvGrpSpPr/>
          <p:nvPr userDrawn="1"/>
        </p:nvGrpSpPr>
        <p:grpSpPr>
          <a:xfrm>
            <a:off x="-7620" y="6446520"/>
            <a:ext cx="12199620" cy="411480"/>
            <a:chOff x="-7620" y="6446520"/>
            <a:chExt cx="12199620" cy="411480"/>
          </a:xfrm>
        </p:grpSpPr>
        <p:sp>
          <p:nvSpPr>
            <p:cNvPr id="8" name="Rectangle 7"/>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9" name="Rectangle 8"/>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0" name="Rectangle 9"/>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sp>
        <p:nvSpPr>
          <p:cNvPr id="5" name="Slide Number Placeholder 4"/>
          <p:cNvSpPr>
            <a:spLocks noGrp="1"/>
          </p:cNvSpPr>
          <p:nvPr>
            <p:ph type="sldNum" sz="quarter" idx="12"/>
          </p:nvPr>
        </p:nvSpPr>
        <p:spPr>
          <a:xfrm>
            <a:off x="11428579" y="6538088"/>
            <a:ext cx="695325" cy="251816"/>
          </a:xfrm>
        </p:spPr>
        <p:txBody>
          <a:bodyPr/>
          <a:lstStyle>
            <a:lvl1pPr>
              <a:defRPr sz="1200">
                <a:solidFill>
                  <a:srgbClr val="01203D"/>
                </a:solidFill>
              </a:defRPr>
            </a:lvl1pPr>
          </a:lstStyle>
          <a:p>
            <a:fld id="{ABB8925F-B6BB-49B0-9469-5285B9C99CB3}" type="slidenum">
              <a:rPr lang="en-US" smtClean="0"/>
              <a:pPr/>
              <a:t>‹#›</a:t>
            </a:fld>
            <a:endParaRPr lang="en-US"/>
          </a:p>
        </p:txBody>
      </p:sp>
      <p:sp>
        <p:nvSpPr>
          <p:cNvPr id="13" name="Title 1"/>
          <p:cNvSpPr>
            <a:spLocks noGrp="1"/>
          </p:cNvSpPr>
          <p:nvPr>
            <p:ph type="title"/>
          </p:nvPr>
        </p:nvSpPr>
        <p:spPr>
          <a:xfrm>
            <a:off x="466928" y="457200"/>
            <a:ext cx="4305097" cy="1600200"/>
          </a:xfrm>
        </p:spPr>
        <p:txBody>
          <a:bodyPr anchor="b">
            <a:normAutofit/>
          </a:bodyPr>
          <a:lstStyle>
            <a:lvl1pPr algn="l">
              <a:defRPr sz="4000"/>
            </a:lvl1pPr>
          </a:lstStyle>
          <a:p>
            <a:r>
              <a:rPr lang="en-US" dirty="0"/>
              <a:t>Click to edit Master title style</a:t>
            </a:r>
          </a:p>
        </p:txBody>
      </p:sp>
      <p:sp>
        <p:nvSpPr>
          <p:cNvPr id="15" name="Text Placeholder 3"/>
          <p:cNvSpPr>
            <a:spLocks noGrp="1"/>
          </p:cNvSpPr>
          <p:nvPr>
            <p:ph type="body" sz="half" idx="2"/>
          </p:nvPr>
        </p:nvSpPr>
        <p:spPr>
          <a:xfrm>
            <a:off x="466928" y="2101956"/>
            <a:ext cx="4305097" cy="405565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361348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449580" y="3610817"/>
            <a:ext cx="11292840" cy="460258"/>
          </a:xfrm>
          <a:noFill/>
        </p:spPr>
        <p:txBody>
          <a:bodyPr anchor="ctr">
            <a:normAutofit/>
          </a:bodyPr>
          <a:lstStyle>
            <a:lvl1pPr marL="0" indent="0" algn="ctr">
              <a:buNone/>
              <a:defRPr sz="2200" b="1">
                <a:solidFill>
                  <a:srgbClr val="01203D"/>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chfs.ky.gov/agencies/DPH</a:t>
            </a:r>
          </a:p>
        </p:txBody>
      </p:sp>
      <p:sp>
        <p:nvSpPr>
          <p:cNvPr id="12" name="Rectangle 11"/>
          <p:cNvSpPr/>
          <p:nvPr userDrawn="1"/>
        </p:nvSpPr>
        <p:spPr>
          <a:xfrm>
            <a:off x="449580" y="1034810"/>
            <a:ext cx="11292840" cy="769441"/>
          </a:xfrm>
          <a:prstGeom prst="rect">
            <a:avLst/>
          </a:prstGeom>
        </p:spPr>
        <p:txBody>
          <a:bodyPr wrap="square">
            <a:spAutoFit/>
          </a:bodyPr>
          <a:lstStyle/>
          <a:p>
            <a:pPr lvl="0" algn="ctr"/>
            <a:r>
              <a:rPr lang="en-US" sz="4400" b="1" dirty="0">
                <a:solidFill>
                  <a:srgbClr val="01203D"/>
                </a:solidFill>
              </a:rPr>
              <a:t>Thank you!</a:t>
            </a:r>
          </a:p>
        </p:txBody>
      </p:sp>
      <p:sp>
        <p:nvSpPr>
          <p:cNvPr id="13" name="Text Placeholder 35"/>
          <p:cNvSpPr>
            <a:spLocks noGrp="1"/>
          </p:cNvSpPr>
          <p:nvPr>
            <p:ph type="body" sz="quarter" idx="14" hasCustomPrompt="1"/>
          </p:nvPr>
        </p:nvSpPr>
        <p:spPr>
          <a:xfrm>
            <a:off x="449580" y="1804251"/>
            <a:ext cx="11292840"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grpSp>
        <p:nvGrpSpPr>
          <p:cNvPr id="7" name="Group 6"/>
          <p:cNvGrpSpPr/>
          <p:nvPr userDrawn="1"/>
        </p:nvGrpSpPr>
        <p:grpSpPr>
          <a:xfrm>
            <a:off x="-7620" y="6446520"/>
            <a:ext cx="12199620" cy="411480"/>
            <a:chOff x="-7620" y="6446520"/>
            <a:chExt cx="12199620" cy="411480"/>
          </a:xfrm>
        </p:grpSpPr>
        <p:sp>
          <p:nvSpPr>
            <p:cNvPr id="8" name="Rectangle 7"/>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9" name="Rectangle 8"/>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4" name="Rectangle 13"/>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4945" y="4578223"/>
            <a:ext cx="3132289" cy="1371600"/>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84421" y="4653956"/>
            <a:ext cx="3027174" cy="1280160"/>
          </a:xfrm>
          <a:prstGeom prst="rect">
            <a:avLst/>
          </a:prstGeom>
        </p:spPr>
      </p:pic>
    </p:spTree>
    <p:extLst>
      <p:ext uri="{BB962C8B-B14F-4D97-AF65-F5344CB8AC3E}">
        <p14:creationId xmlns:p14="http://schemas.microsoft.com/office/powerpoint/2010/main" val="14694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449580" y="3610817"/>
            <a:ext cx="11292840" cy="460258"/>
          </a:xfrm>
          <a:noFill/>
        </p:spPr>
        <p:txBody>
          <a:bodyPr anchor="ctr">
            <a:normAutofit/>
          </a:bodyPr>
          <a:lstStyle>
            <a:lvl1pPr marL="0" indent="0" algn="ctr">
              <a:buNone/>
              <a:defRPr sz="2200" b="1">
                <a:solidFill>
                  <a:srgbClr val="01203D"/>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chfs.ky.gov/agencies/DPH</a:t>
            </a:r>
          </a:p>
        </p:txBody>
      </p:sp>
      <p:sp>
        <p:nvSpPr>
          <p:cNvPr id="12" name="Rectangle 11"/>
          <p:cNvSpPr/>
          <p:nvPr userDrawn="1"/>
        </p:nvSpPr>
        <p:spPr>
          <a:xfrm>
            <a:off x="449580" y="1034810"/>
            <a:ext cx="11292840" cy="769441"/>
          </a:xfrm>
          <a:prstGeom prst="rect">
            <a:avLst/>
          </a:prstGeom>
        </p:spPr>
        <p:txBody>
          <a:bodyPr wrap="square">
            <a:spAutoFit/>
          </a:bodyPr>
          <a:lstStyle/>
          <a:p>
            <a:pPr lvl="0" algn="ctr"/>
            <a:r>
              <a:rPr lang="en-US" sz="4400" b="1" dirty="0">
                <a:solidFill>
                  <a:srgbClr val="01203D"/>
                </a:solidFill>
              </a:rPr>
              <a:t>Thank you!</a:t>
            </a:r>
          </a:p>
        </p:txBody>
      </p:sp>
      <p:sp>
        <p:nvSpPr>
          <p:cNvPr id="13" name="Text Placeholder 35"/>
          <p:cNvSpPr>
            <a:spLocks noGrp="1"/>
          </p:cNvSpPr>
          <p:nvPr>
            <p:ph type="body" sz="quarter" idx="14" hasCustomPrompt="1"/>
          </p:nvPr>
        </p:nvSpPr>
        <p:spPr>
          <a:xfrm>
            <a:off x="449580" y="1804251"/>
            <a:ext cx="5551827"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3" name="Text Placeholder 2"/>
          <p:cNvSpPr>
            <a:spLocks noGrp="1"/>
          </p:cNvSpPr>
          <p:nvPr>
            <p:ph type="body" sz="quarter" idx="16" hasCustomPrompt="1"/>
          </p:nvPr>
        </p:nvSpPr>
        <p:spPr>
          <a:xfrm>
            <a:off x="6103936" y="1804226"/>
            <a:ext cx="5638483" cy="1719262"/>
          </a:xfrm>
        </p:spPr>
        <p:txBody>
          <a:bodyPr/>
          <a:lstStyle>
            <a:lvl1pPr marL="0" indent="0" algn="ctr">
              <a:buNone/>
              <a:defRPr baseline="0">
                <a:latin typeface="Calibri Light" panose="020F0302020204030204" pitchFamily="34"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a:t>Click to edit second presenter name, phone, email</a:t>
            </a:r>
          </a:p>
        </p:txBody>
      </p:sp>
      <p:grpSp>
        <p:nvGrpSpPr>
          <p:cNvPr id="8" name="Group 7"/>
          <p:cNvGrpSpPr/>
          <p:nvPr userDrawn="1"/>
        </p:nvGrpSpPr>
        <p:grpSpPr>
          <a:xfrm>
            <a:off x="-7620" y="6446520"/>
            <a:ext cx="12199620" cy="411480"/>
            <a:chOff x="-7620" y="6446520"/>
            <a:chExt cx="12199620" cy="411480"/>
          </a:xfrm>
        </p:grpSpPr>
        <p:sp>
          <p:nvSpPr>
            <p:cNvPr id="9" name="Rectangle 8"/>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0" name="Rectangle 9"/>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4" name="Rectangle 13"/>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97345" y="4730623"/>
            <a:ext cx="3132289" cy="1371600"/>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36821" y="4806356"/>
            <a:ext cx="3027174" cy="1280160"/>
          </a:xfrm>
          <a:prstGeom prst="rect">
            <a:avLst/>
          </a:prstGeom>
        </p:spPr>
      </p:pic>
    </p:spTree>
    <p:extLst>
      <p:ext uri="{BB962C8B-B14F-4D97-AF65-F5344CB8AC3E}">
        <p14:creationId xmlns:p14="http://schemas.microsoft.com/office/powerpoint/2010/main" val="42563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ption 2">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4689451" y="1742388"/>
            <a:ext cx="6697565" cy="1902191"/>
          </a:xfrm>
        </p:spPr>
        <p:txBody>
          <a:bodyPr anchor="b">
            <a:normAutofit/>
          </a:bodyPr>
          <a:lstStyle>
            <a:lvl1pPr algn="l">
              <a:defRPr sz="4400" b="1">
                <a:solidFill>
                  <a:srgbClr val="01203D"/>
                </a:solidFill>
                <a:latin typeface="+mn-lt"/>
              </a:defRPr>
            </a:lvl1pPr>
          </a:lstStyle>
          <a:p>
            <a:r>
              <a:rPr lang="en-US" dirty="0"/>
              <a:t>Click to edit title</a:t>
            </a:r>
          </a:p>
        </p:txBody>
      </p:sp>
      <p:sp>
        <p:nvSpPr>
          <p:cNvPr id="16" name="Subtitle 2"/>
          <p:cNvSpPr>
            <a:spLocks noGrp="1"/>
          </p:cNvSpPr>
          <p:nvPr>
            <p:ph type="subTitle" idx="1" hasCustomPrompt="1"/>
          </p:nvPr>
        </p:nvSpPr>
        <p:spPr>
          <a:xfrm>
            <a:off x="4689451" y="3644579"/>
            <a:ext cx="6697565" cy="679306"/>
          </a:xfrm>
        </p:spPr>
        <p:txBody>
          <a:bodyPr>
            <a:normAutofit/>
          </a:bodyPr>
          <a:lstStyle>
            <a:lvl1pPr marL="0" indent="0" algn="l">
              <a:buNone/>
              <a:defRPr sz="3400">
                <a:solidFill>
                  <a:srgbClr val="0120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Rectangle 7"/>
          <p:cNvSpPr/>
          <p:nvPr userDrawn="1"/>
        </p:nvSpPr>
        <p:spPr>
          <a:xfrm>
            <a:off x="-9331" y="0"/>
            <a:ext cx="4069080" cy="6869429"/>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p:cNvSpPr>
            <a:spLocks noGrp="1"/>
          </p:cNvSpPr>
          <p:nvPr>
            <p:ph type="body" sz="quarter" idx="13" hasCustomPrompt="1"/>
          </p:nvPr>
        </p:nvSpPr>
        <p:spPr>
          <a:xfrm>
            <a:off x="4689451" y="4342547"/>
            <a:ext cx="6697565" cy="651116"/>
          </a:xfrm>
        </p:spPr>
        <p:txBody>
          <a:bodyPr anchor="t">
            <a:normAutofit/>
          </a:bodyPr>
          <a:lstStyle>
            <a:lvl1pPr marL="0" indent="0" algn="l">
              <a:buNone/>
              <a:defRPr sz="2200">
                <a:solidFill>
                  <a:srgbClr val="01203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1644" y="5249086"/>
            <a:ext cx="2048256" cy="1103112"/>
          </a:xfrm>
          <a:prstGeom prst="rect">
            <a:avLst/>
          </a:prstGeom>
        </p:spPr>
      </p:pic>
      <p:sp>
        <p:nvSpPr>
          <p:cNvPr id="11" name="Rectangle 10"/>
          <p:cNvSpPr/>
          <p:nvPr userDrawn="1"/>
        </p:nvSpPr>
        <p:spPr>
          <a:xfrm>
            <a:off x="4059748" y="6470420"/>
            <a:ext cx="8139871"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91647" y="5226526"/>
            <a:ext cx="2616343" cy="1106424"/>
          </a:xfrm>
          <a:prstGeom prst="rect">
            <a:avLst/>
          </a:prstGeom>
        </p:spPr>
      </p:pic>
    </p:spTree>
    <p:extLst>
      <p:ext uri="{BB962C8B-B14F-4D97-AF65-F5344CB8AC3E}">
        <p14:creationId xmlns:p14="http://schemas.microsoft.com/office/powerpoint/2010/main" val="42960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288" userDrawn="1">
          <p15:clr>
            <a:srgbClr val="FBAE40"/>
          </p15:clr>
        </p15:guide>
        <p15:guide id="2" pos="520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56070"/>
            <a:ext cx="2743200" cy="254738"/>
          </a:xfrm>
          <a:prstGeom prst="rect">
            <a:avLst/>
          </a:prstGeom>
        </p:spPr>
        <p:txBody>
          <a:bodyPr vert="horz" lIns="91440" tIns="45720" rIns="91440" bIns="45720" rtlCol="0" anchor="ctr"/>
          <a:lstStyle>
            <a:lvl1pPr algn="l">
              <a:defRPr sz="800">
                <a:solidFill>
                  <a:schemeClr val="bg1">
                    <a:lumMod val="95000"/>
                  </a:schemeClr>
                </a:solidFill>
              </a:defRPr>
            </a:lvl1pPr>
          </a:lstStyle>
          <a:p>
            <a:fld id="{0467B39D-87AC-4D39-8154-C6852A584385}" type="datetime1">
              <a:rPr lang="en-US" smtClean="0"/>
              <a:pPr/>
              <a:t>9/22/2021</a:t>
            </a:fld>
            <a:endParaRPr lang="en-US" dirty="0"/>
          </a:p>
        </p:txBody>
      </p:sp>
      <p:sp>
        <p:nvSpPr>
          <p:cNvPr id="5" name="Footer Placeholder 4"/>
          <p:cNvSpPr>
            <a:spLocks noGrp="1"/>
          </p:cNvSpPr>
          <p:nvPr>
            <p:ph type="ftr" sz="quarter" idx="3"/>
          </p:nvPr>
        </p:nvSpPr>
        <p:spPr>
          <a:xfrm>
            <a:off x="4038600" y="6447966"/>
            <a:ext cx="4114800" cy="262842"/>
          </a:xfrm>
          <a:prstGeom prst="rect">
            <a:avLst/>
          </a:prstGeom>
        </p:spPr>
        <p:txBody>
          <a:bodyPr vert="horz" lIns="91440" tIns="45720" rIns="91440" bIns="45720" rtlCol="0" anchor="ctr"/>
          <a:lstStyle>
            <a:lvl1pPr algn="ctr">
              <a:defRPr sz="800">
                <a:solidFill>
                  <a:schemeClr val="bg1">
                    <a:lumMod val="95000"/>
                  </a:schemeClr>
                </a:solidFill>
              </a:defRPr>
            </a:lvl1pPr>
          </a:lstStyle>
          <a:p>
            <a:endParaRPr lang="en-US" dirty="0"/>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200" b="1">
                <a:solidFill>
                  <a:schemeClr val="tx1"/>
                </a:solidFill>
              </a:defRPr>
            </a:lvl1pPr>
          </a:lstStyle>
          <a:p>
            <a:fld id="{ABB8925F-B6BB-49B0-9469-5285B9C99CB3}" type="slidenum">
              <a:rPr lang="en-US" smtClean="0"/>
              <a:pPr/>
              <a:t>‹#›</a:t>
            </a:fld>
            <a:endParaRPr lang="en-US" dirty="0"/>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47" r:id="rId1"/>
    <p:sldLayoutId id="2147483750" r:id="rId2"/>
    <p:sldLayoutId id="2147483752" r:id="rId3"/>
    <p:sldLayoutId id="2147483751" r:id="rId4"/>
    <p:sldLayoutId id="2147483748" r:id="rId5"/>
    <p:sldLayoutId id="2147483749" r:id="rId6"/>
    <p:sldLayoutId id="2147483755" r:id="rId7"/>
    <p:sldLayoutId id="2147483740" r:id="rId8"/>
    <p:sldLayoutId id="2147483753" r:id="rId9"/>
    <p:sldLayoutId id="2147483754" r:id="rId10"/>
    <p:sldLayoutId id="2147483757" r:id="rId11"/>
    <p:sldLayoutId id="2147483735" r:id="rId12"/>
    <p:sldLayoutId id="2147483729" r:id="rId13"/>
    <p:sldLayoutId id="2147483737" r:id="rId14"/>
    <p:sldLayoutId id="2147483730" r:id="rId15"/>
    <p:sldLayoutId id="2147483739" r:id="rId16"/>
    <p:sldLayoutId id="2147483734"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lnSpc>
          <a:spcPct val="90000"/>
        </a:lnSpc>
        <a:spcBef>
          <a:spcPct val="0"/>
        </a:spcBef>
        <a:buNone/>
        <a:defRPr sz="4400" b="1" kern="1200">
          <a:solidFill>
            <a:srgbClr val="01203D"/>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1203D"/>
        </a:buClr>
        <a:buSzPct val="75000"/>
        <a:buFont typeface="Wingdings" panose="05000000000000000000" pitchFamily="2" charset="2"/>
        <a:buChar char="Ø"/>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rgbClr val="62BCF0"/>
        </a:buClr>
        <a:buFont typeface="Arial" panose="020B0604020202020204" pitchFamily="34" charset="0"/>
        <a:buChar char="•"/>
        <a:defRPr sz="26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rgbClr val="01203D"/>
        </a:buClr>
        <a:buSzPct val="75000"/>
        <a:buFont typeface="Courier New" panose="02070309020205020404" pitchFamily="49" charset="0"/>
        <a:buChar char="o"/>
        <a:defRPr sz="24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rgbClr val="62BCF0"/>
        </a:buClr>
        <a:buFont typeface="Wingdings" panose="05000000000000000000" pitchFamily="2" charset="2"/>
        <a:buChar char="§"/>
        <a:defRPr sz="22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rgbClr val="01203D"/>
        </a:buClr>
        <a:buSzPct val="50000"/>
        <a:buFont typeface="Wingdings" panose="05000000000000000000" pitchFamily="2" charset="2"/>
        <a:buChar char="q"/>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cdc.gov/vaccines/imz-managers/nis/about.html" TargetMode="External"/><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cdc.gov/flu/resource-center/toolkit/index.htm" TargetMode="External"/><Relationship Id="rId1" Type="http://schemas.openxmlformats.org/officeDocument/2006/relationships/slideLayout" Target="../slideLayouts/slideLayout4.xml"/><Relationship Id="rId5" Type="http://schemas.openxmlformats.org/officeDocument/2006/relationships/hyperlink" Target="https://www.cdc.gov/flu/fluvaxview/coverage-1920estimates.htm#figure1" TargetMode="Externa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hyperlink" Target="https://govstatus.egov.com/ky-covid-vaccin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vaccines.gov/sear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KYIRHelpdesk@ky.gov" TargetMode="External"/><Relationship Id="rId2" Type="http://schemas.openxmlformats.org/officeDocument/2006/relationships/hyperlink" Target="mailto:ImmunizationHealthEducation@ky.gov" TargetMode="External"/><Relationship Id="rId1" Type="http://schemas.openxmlformats.org/officeDocument/2006/relationships/slideLayout" Target="../slideLayouts/slideLayout4.xml"/><Relationship Id="rId6" Type="http://schemas.openxmlformats.org/officeDocument/2006/relationships/hyperlink" Target="https://www.cdc.gov/vaccines/parents/schedules/index.html" TargetMode="External"/><Relationship Id="rId5" Type="http://schemas.openxmlformats.org/officeDocument/2006/relationships/hyperlink" Target="https://www.cdc.gov/vaccines/partners/childhood/stayingontrack.html" TargetMode="External"/><Relationship Id="rId4" Type="http://schemas.openxmlformats.org/officeDocument/2006/relationships/hyperlink" Target="https://www.cdc.gov/flu/professionals/vaccination/prepare-practice-tool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Childhood and Adolescent Vaccination Update</a:t>
            </a:r>
          </a:p>
        </p:txBody>
      </p:sp>
      <p:sp>
        <p:nvSpPr>
          <p:cNvPr id="3" name="Subtitle 2"/>
          <p:cNvSpPr>
            <a:spLocks noGrp="1"/>
          </p:cNvSpPr>
          <p:nvPr>
            <p:ph type="subTitle" idx="1"/>
          </p:nvPr>
        </p:nvSpPr>
        <p:spPr/>
        <p:txBody>
          <a:bodyPr>
            <a:normAutofit fontScale="92500"/>
          </a:bodyPr>
          <a:lstStyle/>
          <a:p>
            <a:r>
              <a:rPr lang="en-US" dirty="0"/>
              <a:t>Emily Messerli, </a:t>
            </a:r>
            <a:r>
              <a:rPr lang="en-US" b="1" dirty="0"/>
              <a:t>DNP, APRN, FNP-C, Immunization Branch Manager</a:t>
            </a:r>
            <a:endParaRPr lang="en-US" dirty="0"/>
          </a:p>
        </p:txBody>
      </p:sp>
      <p:sp>
        <p:nvSpPr>
          <p:cNvPr id="4" name="Text Placeholder 3"/>
          <p:cNvSpPr>
            <a:spLocks noGrp="1"/>
          </p:cNvSpPr>
          <p:nvPr>
            <p:ph type="body" sz="quarter" idx="10"/>
          </p:nvPr>
        </p:nvSpPr>
        <p:spPr/>
        <p:txBody>
          <a:bodyPr/>
          <a:lstStyle/>
          <a:p>
            <a:r>
              <a:rPr lang="en-US" dirty="0"/>
              <a:t>09/15/21</a:t>
            </a:r>
          </a:p>
        </p:txBody>
      </p:sp>
    </p:spTree>
    <p:extLst>
      <p:ext uri="{BB962C8B-B14F-4D97-AF65-F5344CB8AC3E}">
        <p14:creationId xmlns:p14="http://schemas.microsoft.com/office/powerpoint/2010/main" val="3466005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B8925F-B6BB-49B0-9469-5285B9C99CB3}" type="slidenum">
              <a:rPr lang="en-US" smtClean="0"/>
              <a:pPr/>
              <a:t>2</a:t>
            </a:fld>
            <a:endParaRPr lang="en-US" dirty="0"/>
          </a:p>
        </p:txBody>
      </p:sp>
      <p:pic>
        <p:nvPicPr>
          <p:cNvPr id="5" name="Picture 4" descr="graph of vaccine doses administered to 0-18 year olds"/>
          <p:cNvPicPr>
            <a:picLocks noChangeAspect="1"/>
          </p:cNvPicPr>
          <p:nvPr/>
        </p:nvPicPr>
        <p:blipFill>
          <a:blip r:embed="rId2"/>
          <a:stretch>
            <a:fillRect/>
          </a:stretch>
        </p:blipFill>
        <p:spPr>
          <a:xfrm>
            <a:off x="1593325" y="389688"/>
            <a:ext cx="8907028" cy="37188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1779639" y="4758813"/>
            <a:ext cx="8622890" cy="646331"/>
          </a:xfrm>
          <a:prstGeom prst="rect">
            <a:avLst/>
          </a:prstGeom>
          <a:noFill/>
        </p:spPr>
        <p:txBody>
          <a:bodyPr wrap="square" rtlCol="0">
            <a:spAutoFit/>
          </a:bodyPr>
          <a:lstStyle/>
          <a:p>
            <a:r>
              <a:rPr lang="en-US" dirty="0"/>
              <a:t>For doses administered to 0-18-year-olds, we are still below rates from 2019. However, we are currently doing better than 2020. </a:t>
            </a:r>
          </a:p>
        </p:txBody>
      </p:sp>
      <p:sp>
        <p:nvSpPr>
          <p:cNvPr id="7" name="TextBox 6"/>
          <p:cNvSpPr txBox="1"/>
          <p:nvPr/>
        </p:nvSpPr>
        <p:spPr>
          <a:xfrm>
            <a:off x="117987" y="6055387"/>
            <a:ext cx="2467897" cy="400110"/>
          </a:xfrm>
          <a:prstGeom prst="rect">
            <a:avLst/>
          </a:prstGeom>
          <a:noFill/>
        </p:spPr>
        <p:txBody>
          <a:bodyPr wrap="square" rtlCol="0">
            <a:spAutoFit/>
          </a:bodyPr>
          <a:lstStyle/>
          <a:p>
            <a:r>
              <a:rPr lang="en-US" sz="1000" i="1" dirty="0"/>
              <a:t>All data reflected is per the Kentucky Immunization Registry (KYIR). </a:t>
            </a:r>
          </a:p>
        </p:txBody>
      </p:sp>
      <p:sp>
        <p:nvSpPr>
          <p:cNvPr id="2" name="Title 1">
            <a:extLst>
              <a:ext uri="{FF2B5EF4-FFF2-40B4-BE49-F238E27FC236}">
                <a16:creationId xmlns:a16="http://schemas.microsoft.com/office/drawing/2014/main" id="{9F7BFEDB-E42A-44D5-A4C4-3CAA185AF415}"/>
              </a:ext>
            </a:extLst>
          </p:cNvPr>
          <p:cNvSpPr>
            <a:spLocks noGrp="1"/>
          </p:cNvSpPr>
          <p:nvPr>
            <p:ph type="title"/>
          </p:nvPr>
        </p:nvSpPr>
        <p:spPr>
          <a:xfrm>
            <a:off x="449580" y="-1178471"/>
            <a:ext cx="11292840" cy="1178471"/>
          </a:xfrm>
        </p:spPr>
        <p:txBody>
          <a:bodyPr vert="horz" lIns="91440" tIns="45720" rIns="91440" bIns="45720" rtlCol="0" anchor="b">
            <a:normAutofit/>
          </a:bodyPr>
          <a:lstStyle/>
          <a:p>
            <a:r>
              <a:rPr lang="en-US" dirty="0"/>
              <a:t>Blank</a:t>
            </a:r>
          </a:p>
        </p:txBody>
      </p:sp>
    </p:spTree>
    <p:extLst>
      <p:ext uri="{BB962C8B-B14F-4D97-AF65-F5344CB8AC3E}">
        <p14:creationId xmlns:p14="http://schemas.microsoft.com/office/powerpoint/2010/main" val="85393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B8925F-B6BB-49B0-9469-5285B9C99CB3}" type="slidenum">
              <a:rPr lang="en-US" smtClean="0"/>
              <a:pPr/>
              <a:t>3</a:t>
            </a:fld>
            <a:endParaRPr lang="en-US" dirty="0"/>
          </a:p>
        </p:txBody>
      </p:sp>
      <p:pic>
        <p:nvPicPr>
          <p:cNvPr id="5" name="Picture 4" descr="DtaP/TD/Tdap percent change from 2020 to 2021"/>
          <p:cNvPicPr>
            <a:picLocks noChangeAspect="1"/>
          </p:cNvPicPr>
          <p:nvPr/>
        </p:nvPicPr>
        <p:blipFill>
          <a:blip r:embed="rId2"/>
          <a:stretch>
            <a:fillRect/>
          </a:stretch>
        </p:blipFill>
        <p:spPr>
          <a:xfrm>
            <a:off x="270611" y="447514"/>
            <a:ext cx="11638407" cy="37311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1004788" y="4712067"/>
            <a:ext cx="10135159" cy="923330"/>
          </a:xfrm>
          <a:prstGeom prst="rect">
            <a:avLst/>
          </a:prstGeom>
          <a:noFill/>
        </p:spPr>
        <p:txBody>
          <a:bodyPr wrap="square" rtlCol="0">
            <a:spAutoFit/>
          </a:bodyPr>
          <a:lstStyle/>
          <a:p>
            <a:r>
              <a:rPr lang="en-US" dirty="0"/>
              <a:t>There was a huge increase in April from last year, and some moderate increases through June-August. This is mainly because April 2020 was one of our hardest hit lowest vaccination months due to the pandemic. The example above is </a:t>
            </a:r>
            <a:r>
              <a:rPr lang="en-US" dirty="0" err="1"/>
              <a:t>DtaP</a:t>
            </a:r>
            <a:r>
              <a:rPr lang="en-US" dirty="0"/>
              <a:t>, TD, and </a:t>
            </a:r>
            <a:r>
              <a:rPr lang="en-US" dirty="0" err="1"/>
              <a:t>Tdap</a:t>
            </a:r>
            <a:r>
              <a:rPr lang="en-US" dirty="0"/>
              <a:t>.   </a:t>
            </a:r>
          </a:p>
        </p:txBody>
      </p:sp>
      <p:sp>
        <p:nvSpPr>
          <p:cNvPr id="7" name="TextBox 6"/>
          <p:cNvSpPr txBox="1"/>
          <p:nvPr/>
        </p:nvSpPr>
        <p:spPr>
          <a:xfrm>
            <a:off x="117987" y="6055387"/>
            <a:ext cx="2467897" cy="400110"/>
          </a:xfrm>
          <a:prstGeom prst="rect">
            <a:avLst/>
          </a:prstGeom>
          <a:noFill/>
        </p:spPr>
        <p:txBody>
          <a:bodyPr wrap="square" rtlCol="0">
            <a:spAutoFit/>
          </a:bodyPr>
          <a:lstStyle/>
          <a:p>
            <a:r>
              <a:rPr lang="en-US" sz="1000" i="1" dirty="0"/>
              <a:t>All data reflected is per the Kentucky Immunization Registry (KYIR). </a:t>
            </a:r>
          </a:p>
        </p:txBody>
      </p:sp>
      <p:sp>
        <p:nvSpPr>
          <p:cNvPr id="2" name="Title 1">
            <a:extLst>
              <a:ext uri="{FF2B5EF4-FFF2-40B4-BE49-F238E27FC236}">
                <a16:creationId xmlns:a16="http://schemas.microsoft.com/office/drawing/2014/main" id="{C4069446-CE05-4B1D-AD3B-35761DFFE4B7}"/>
              </a:ext>
            </a:extLst>
          </p:cNvPr>
          <p:cNvSpPr>
            <a:spLocks noGrp="1"/>
          </p:cNvSpPr>
          <p:nvPr>
            <p:ph type="title"/>
          </p:nvPr>
        </p:nvSpPr>
        <p:spPr>
          <a:xfrm>
            <a:off x="449580" y="-1178471"/>
            <a:ext cx="11292840" cy="1178471"/>
          </a:xfrm>
        </p:spPr>
        <p:txBody>
          <a:bodyPr vert="horz" lIns="91440" tIns="45720" rIns="91440" bIns="45720" rtlCol="0" anchor="b">
            <a:normAutofit/>
          </a:bodyPr>
          <a:lstStyle/>
          <a:p>
            <a:r>
              <a:rPr lang="en-US" dirty="0"/>
              <a:t>Blank 1</a:t>
            </a:r>
          </a:p>
        </p:txBody>
      </p:sp>
    </p:spTree>
    <p:extLst>
      <p:ext uri="{BB962C8B-B14F-4D97-AF65-F5344CB8AC3E}">
        <p14:creationId xmlns:p14="http://schemas.microsoft.com/office/powerpoint/2010/main" val="3375158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B8925F-B6BB-49B0-9469-5285B9C99CB3}" type="slidenum">
              <a:rPr lang="en-US" smtClean="0"/>
              <a:pPr/>
              <a:t>4</a:t>
            </a:fld>
            <a:endParaRPr lang="en-US" dirty="0"/>
          </a:p>
        </p:txBody>
      </p:sp>
      <p:pic>
        <p:nvPicPr>
          <p:cNvPr id="4" name="Picture 3" descr="all doses administered to 7-13 year olds"/>
          <p:cNvPicPr>
            <a:picLocks noChangeAspect="1"/>
          </p:cNvPicPr>
          <p:nvPr/>
        </p:nvPicPr>
        <p:blipFill>
          <a:blip r:embed="rId2"/>
          <a:stretch>
            <a:fillRect/>
          </a:stretch>
        </p:blipFill>
        <p:spPr>
          <a:xfrm>
            <a:off x="244915" y="899856"/>
            <a:ext cx="5742930" cy="32616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All doses administered to 14-18 year olds"/>
          <p:cNvPicPr>
            <a:picLocks noChangeAspect="1"/>
          </p:cNvPicPr>
          <p:nvPr/>
        </p:nvPicPr>
        <p:blipFill>
          <a:blip r:embed="rId3"/>
          <a:stretch>
            <a:fillRect/>
          </a:stretch>
        </p:blipFill>
        <p:spPr>
          <a:xfrm>
            <a:off x="6184531" y="899856"/>
            <a:ext cx="5749026" cy="32616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2310580" y="4554445"/>
            <a:ext cx="7354529" cy="369332"/>
          </a:xfrm>
          <a:prstGeom prst="rect">
            <a:avLst/>
          </a:prstGeom>
          <a:noFill/>
        </p:spPr>
        <p:txBody>
          <a:bodyPr wrap="square" rtlCol="0">
            <a:spAutoFit/>
          </a:bodyPr>
          <a:lstStyle/>
          <a:p>
            <a:r>
              <a:rPr lang="en-US" dirty="0"/>
              <a:t>Where we are struggling the most to get back on track is with 7-18-year-olds. </a:t>
            </a:r>
          </a:p>
        </p:txBody>
      </p:sp>
      <p:sp>
        <p:nvSpPr>
          <p:cNvPr id="7" name="TextBox 6"/>
          <p:cNvSpPr txBox="1"/>
          <p:nvPr/>
        </p:nvSpPr>
        <p:spPr>
          <a:xfrm>
            <a:off x="117987" y="6055387"/>
            <a:ext cx="2467897" cy="400110"/>
          </a:xfrm>
          <a:prstGeom prst="rect">
            <a:avLst/>
          </a:prstGeom>
          <a:noFill/>
        </p:spPr>
        <p:txBody>
          <a:bodyPr wrap="square" rtlCol="0">
            <a:spAutoFit/>
          </a:bodyPr>
          <a:lstStyle/>
          <a:p>
            <a:r>
              <a:rPr lang="en-US" sz="1000" i="1" dirty="0"/>
              <a:t>All data reflected is per the Kentucky Immunization Registry (KYIR). </a:t>
            </a:r>
          </a:p>
        </p:txBody>
      </p:sp>
      <p:sp>
        <p:nvSpPr>
          <p:cNvPr id="2" name="Title 1">
            <a:extLst>
              <a:ext uri="{FF2B5EF4-FFF2-40B4-BE49-F238E27FC236}">
                <a16:creationId xmlns:a16="http://schemas.microsoft.com/office/drawing/2014/main" id="{6E12685F-0D4D-4480-94E8-A67741F5A166}"/>
              </a:ext>
            </a:extLst>
          </p:cNvPr>
          <p:cNvSpPr>
            <a:spLocks noGrp="1"/>
          </p:cNvSpPr>
          <p:nvPr>
            <p:ph type="title"/>
          </p:nvPr>
        </p:nvSpPr>
        <p:spPr>
          <a:xfrm>
            <a:off x="449580" y="-1178471"/>
            <a:ext cx="11292840" cy="1178471"/>
          </a:xfrm>
        </p:spPr>
        <p:txBody>
          <a:bodyPr vert="horz" lIns="91440" tIns="45720" rIns="91440" bIns="45720" rtlCol="0" anchor="b">
            <a:normAutofit/>
          </a:bodyPr>
          <a:lstStyle/>
          <a:p>
            <a:r>
              <a:rPr lang="en-US" dirty="0"/>
              <a:t>Blank 2</a:t>
            </a:r>
          </a:p>
        </p:txBody>
      </p:sp>
    </p:spTree>
    <p:extLst>
      <p:ext uri="{BB962C8B-B14F-4D97-AF65-F5344CB8AC3E}">
        <p14:creationId xmlns:p14="http://schemas.microsoft.com/office/powerpoint/2010/main" val="14965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B8925F-B6BB-49B0-9469-5285B9C99CB3}" type="slidenum">
              <a:rPr lang="en-US" smtClean="0"/>
              <a:pPr/>
              <a:t>5</a:t>
            </a:fld>
            <a:endParaRPr lang="en-US" dirty="0"/>
          </a:p>
        </p:txBody>
      </p:sp>
      <p:pic>
        <p:nvPicPr>
          <p:cNvPr id="4" name="Picture 3" descr="graph"/>
          <p:cNvPicPr>
            <a:picLocks noChangeAspect="1"/>
          </p:cNvPicPr>
          <p:nvPr/>
        </p:nvPicPr>
        <p:blipFill>
          <a:blip r:embed="rId2"/>
          <a:stretch>
            <a:fillRect/>
          </a:stretch>
        </p:blipFill>
        <p:spPr>
          <a:xfrm>
            <a:off x="1401558" y="325695"/>
            <a:ext cx="8803238" cy="43249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1506479" y="4943063"/>
            <a:ext cx="8807559" cy="923330"/>
          </a:xfrm>
          <a:prstGeom prst="rect">
            <a:avLst/>
          </a:prstGeom>
          <a:noFill/>
        </p:spPr>
        <p:txBody>
          <a:bodyPr wrap="square" rtlCol="0">
            <a:spAutoFit/>
          </a:bodyPr>
          <a:lstStyle/>
          <a:p>
            <a:r>
              <a:rPr lang="en-US" dirty="0"/>
              <a:t>The good news is that the National Immunization Survey (NIS) data shows that we have increased in certain categories like HPV vaccination. This is significant since we are one of the lowest HPV vaccinated states and have one of the highest HPV-related cancer case rates. </a:t>
            </a:r>
          </a:p>
        </p:txBody>
      </p:sp>
      <p:sp>
        <p:nvSpPr>
          <p:cNvPr id="6" name="TextBox 5"/>
          <p:cNvSpPr txBox="1"/>
          <p:nvPr/>
        </p:nvSpPr>
        <p:spPr>
          <a:xfrm>
            <a:off x="167147" y="6158798"/>
            <a:ext cx="3401963" cy="246221"/>
          </a:xfrm>
          <a:prstGeom prst="rect">
            <a:avLst/>
          </a:prstGeom>
          <a:noFill/>
        </p:spPr>
        <p:txBody>
          <a:bodyPr wrap="square" rtlCol="0">
            <a:spAutoFit/>
          </a:bodyPr>
          <a:lstStyle/>
          <a:p>
            <a:r>
              <a:rPr lang="en-US" sz="1000" i="1" dirty="0"/>
              <a:t>Source: </a:t>
            </a:r>
            <a:r>
              <a:rPr lang="en-US" sz="1000" i="1" dirty="0">
                <a:hlinkClick r:id="rId3"/>
              </a:rPr>
              <a:t>About the National Immunization Surveys | CDC</a:t>
            </a:r>
            <a:endParaRPr lang="en-US" sz="1000" i="1" dirty="0"/>
          </a:p>
        </p:txBody>
      </p:sp>
      <p:sp>
        <p:nvSpPr>
          <p:cNvPr id="2" name="Title 1">
            <a:extLst>
              <a:ext uri="{FF2B5EF4-FFF2-40B4-BE49-F238E27FC236}">
                <a16:creationId xmlns:a16="http://schemas.microsoft.com/office/drawing/2014/main" id="{8830EC78-CF0A-4560-839F-16AE411D9D70}"/>
              </a:ext>
            </a:extLst>
          </p:cNvPr>
          <p:cNvSpPr>
            <a:spLocks noGrp="1"/>
          </p:cNvSpPr>
          <p:nvPr>
            <p:ph type="title"/>
          </p:nvPr>
        </p:nvSpPr>
        <p:spPr>
          <a:xfrm>
            <a:off x="449580" y="-1178471"/>
            <a:ext cx="11292840" cy="1178471"/>
          </a:xfrm>
        </p:spPr>
        <p:txBody>
          <a:bodyPr vert="horz" lIns="91440" tIns="45720" rIns="91440" bIns="45720" rtlCol="0" anchor="b">
            <a:normAutofit/>
          </a:bodyPr>
          <a:lstStyle/>
          <a:p>
            <a:r>
              <a:rPr lang="en-US" dirty="0"/>
              <a:t>Blank 3</a:t>
            </a:r>
          </a:p>
        </p:txBody>
      </p:sp>
    </p:spTree>
    <p:extLst>
      <p:ext uri="{BB962C8B-B14F-4D97-AF65-F5344CB8AC3E}">
        <p14:creationId xmlns:p14="http://schemas.microsoft.com/office/powerpoint/2010/main" val="210511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B8925F-B6BB-49B0-9469-5285B9C99CB3}" type="slidenum">
              <a:rPr lang="en-US" smtClean="0"/>
              <a:pPr/>
              <a:t>6</a:t>
            </a:fld>
            <a:endParaRPr lang="en-US" dirty="0"/>
          </a:p>
        </p:txBody>
      </p:sp>
      <p:sp>
        <p:nvSpPr>
          <p:cNvPr id="4" name="TextBox 3"/>
          <p:cNvSpPr txBox="1"/>
          <p:nvPr/>
        </p:nvSpPr>
        <p:spPr>
          <a:xfrm>
            <a:off x="1118037" y="1302458"/>
            <a:ext cx="4798142" cy="923330"/>
          </a:xfrm>
          <a:prstGeom prst="rect">
            <a:avLst/>
          </a:prstGeom>
          <a:noFill/>
        </p:spPr>
        <p:txBody>
          <a:bodyPr wrap="square" rtlCol="0">
            <a:spAutoFit/>
          </a:bodyPr>
          <a:lstStyle/>
          <a:p>
            <a:r>
              <a:rPr lang="en-US" dirty="0"/>
              <a:t>Reminder: Flu season starts in October. The best time to get vaccinated for this flu season is September-October. </a:t>
            </a:r>
          </a:p>
        </p:txBody>
      </p:sp>
      <p:sp>
        <p:nvSpPr>
          <p:cNvPr id="5" name="Rectangle 4"/>
          <p:cNvSpPr/>
          <p:nvPr/>
        </p:nvSpPr>
        <p:spPr>
          <a:xfrm>
            <a:off x="1118037" y="2594828"/>
            <a:ext cx="5088957" cy="369332"/>
          </a:xfrm>
          <a:prstGeom prst="rect">
            <a:avLst/>
          </a:prstGeom>
        </p:spPr>
        <p:txBody>
          <a:bodyPr wrap="none">
            <a:spAutoFit/>
          </a:bodyPr>
          <a:lstStyle/>
          <a:p>
            <a:r>
              <a:rPr lang="en-US" dirty="0">
                <a:hlinkClick r:id="rId2"/>
              </a:rPr>
              <a:t>CDC Digital Media Toolkit: 2020-21 Flu Season | CDC</a:t>
            </a:r>
            <a:endParaRPr lang="en-US" dirty="0"/>
          </a:p>
        </p:txBody>
      </p:sp>
      <p:pic>
        <p:nvPicPr>
          <p:cNvPr id="1026" name="Picture 2">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9952" y="3333200"/>
            <a:ext cx="4282926" cy="24091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ig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2062" y="1562878"/>
            <a:ext cx="5006360" cy="32841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414764" y="5096015"/>
            <a:ext cx="3460955" cy="646331"/>
          </a:xfrm>
          <a:prstGeom prst="rect">
            <a:avLst/>
          </a:prstGeom>
          <a:noFill/>
        </p:spPr>
        <p:txBody>
          <a:bodyPr wrap="square" rtlCol="0">
            <a:spAutoFit/>
          </a:bodyPr>
          <a:lstStyle/>
          <a:p>
            <a:r>
              <a:rPr lang="en-US" dirty="0"/>
              <a:t>Flu data from </a:t>
            </a:r>
            <a:r>
              <a:rPr lang="en-US" dirty="0" err="1"/>
              <a:t>FluVax</a:t>
            </a:r>
            <a:r>
              <a:rPr lang="en-US" dirty="0"/>
              <a:t> showing a steady increase of vaccination. </a:t>
            </a:r>
          </a:p>
        </p:txBody>
      </p:sp>
      <p:sp>
        <p:nvSpPr>
          <p:cNvPr id="8" name="TextBox 7"/>
          <p:cNvSpPr txBox="1"/>
          <p:nvPr/>
        </p:nvSpPr>
        <p:spPr>
          <a:xfrm>
            <a:off x="186813" y="6093017"/>
            <a:ext cx="6455249" cy="246221"/>
          </a:xfrm>
          <a:prstGeom prst="rect">
            <a:avLst/>
          </a:prstGeom>
          <a:noFill/>
        </p:spPr>
        <p:txBody>
          <a:bodyPr wrap="square" rtlCol="0">
            <a:spAutoFit/>
          </a:bodyPr>
          <a:lstStyle/>
          <a:p>
            <a:r>
              <a:rPr lang="en-US" sz="1000" i="1" dirty="0"/>
              <a:t>Source: </a:t>
            </a:r>
            <a:r>
              <a:rPr lang="en-US" sz="1000" i="1" dirty="0">
                <a:hlinkClick r:id="rId5"/>
              </a:rPr>
              <a:t>Flu Vaccination Coverage, United States, 2019–20 Influenza Season | </a:t>
            </a:r>
            <a:r>
              <a:rPr lang="en-US" sz="1000" i="1" dirty="0" err="1">
                <a:hlinkClick r:id="rId5"/>
              </a:rPr>
              <a:t>FluVaxView</a:t>
            </a:r>
            <a:r>
              <a:rPr lang="en-US" sz="1000" i="1" dirty="0">
                <a:hlinkClick r:id="rId5"/>
              </a:rPr>
              <a:t> | Seasonal Influenza (Flu) | CDC</a:t>
            </a:r>
            <a:endParaRPr lang="en-US" sz="1000" i="1" dirty="0"/>
          </a:p>
        </p:txBody>
      </p:sp>
      <p:sp>
        <p:nvSpPr>
          <p:cNvPr id="2" name="Title 1">
            <a:extLst>
              <a:ext uri="{FF2B5EF4-FFF2-40B4-BE49-F238E27FC236}">
                <a16:creationId xmlns:a16="http://schemas.microsoft.com/office/drawing/2014/main" id="{55D334D9-02E2-4ECB-8D8E-4E027F866B9F}"/>
              </a:ext>
            </a:extLst>
          </p:cNvPr>
          <p:cNvSpPr>
            <a:spLocks noGrp="1"/>
          </p:cNvSpPr>
          <p:nvPr>
            <p:ph type="title"/>
          </p:nvPr>
        </p:nvSpPr>
        <p:spPr>
          <a:xfrm>
            <a:off x="449580" y="-1178471"/>
            <a:ext cx="11292840" cy="1178471"/>
          </a:xfrm>
        </p:spPr>
        <p:txBody>
          <a:bodyPr vert="horz" lIns="91440" tIns="45720" rIns="91440" bIns="45720" rtlCol="0" anchor="b">
            <a:normAutofit/>
          </a:bodyPr>
          <a:lstStyle/>
          <a:p>
            <a:r>
              <a:rPr lang="en-US" dirty="0"/>
              <a:t>Blank 4</a:t>
            </a:r>
          </a:p>
        </p:txBody>
      </p:sp>
    </p:spTree>
    <p:extLst>
      <p:ext uri="{BB962C8B-B14F-4D97-AF65-F5344CB8AC3E}">
        <p14:creationId xmlns:p14="http://schemas.microsoft.com/office/powerpoint/2010/main" val="218521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COVID19 Vaccine Rates 12-17 </a:t>
            </a:r>
          </a:p>
        </p:txBody>
      </p:sp>
      <p:sp>
        <p:nvSpPr>
          <p:cNvPr id="4" name="Content Placeholder 3"/>
          <p:cNvSpPr>
            <a:spLocks noGrp="1"/>
          </p:cNvSpPr>
          <p:nvPr>
            <p:ph idx="1"/>
          </p:nvPr>
        </p:nvSpPr>
        <p:spPr/>
        <p:txBody>
          <a:bodyPr/>
          <a:lstStyle/>
          <a:p>
            <a:pPr algn="ctr"/>
            <a:endParaRPr lang="en-US" dirty="0">
              <a:hlinkClick r:id="rId2"/>
            </a:endParaRPr>
          </a:p>
          <a:p>
            <a:pPr algn="ctr"/>
            <a:endParaRPr lang="en-US" dirty="0">
              <a:hlinkClick r:id="rId2"/>
            </a:endParaRPr>
          </a:p>
          <a:p>
            <a:pPr algn="ctr"/>
            <a:endParaRPr lang="en-US" dirty="0">
              <a:hlinkClick r:id="rId2"/>
            </a:endParaRPr>
          </a:p>
          <a:p>
            <a:pPr algn="ctr"/>
            <a:r>
              <a:rPr lang="en-US" sz="3600" dirty="0">
                <a:hlinkClick r:id="rId2"/>
              </a:rPr>
              <a:t>https://govstatus.egov.com/ky-covid-vaccine</a:t>
            </a:r>
            <a:endParaRPr lang="en-US" sz="3600" dirty="0"/>
          </a:p>
          <a:p>
            <a:endParaRPr lang="en-US" dirty="0"/>
          </a:p>
          <a:p>
            <a:endParaRPr lang="en-US" dirty="0"/>
          </a:p>
          <a:p>
            <a:endParaRPr lang="en-US" dirty="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ABB8925F-B6BB-49B0-9469-5285B9C99CB3}" type="slidenum">
              <a:rPr lang="en-US" smtClean="0"/>
              <a:pPr/>
              <a:t>7</a:t>
            </a:fld>
            <a:endParaRPr lang="en-US" dirty="0"/>
          </a:p>
        </p:txBody>
      </p:sp>
    </p:spTree>
    <p:extLst>
      <p:ext uri="{BB962C8B-B14F-4D97-AF65-F5344CB8AC3E}">
        <p14:creationId xmlns:p14="http://schemas.microsoft.com/office/powerpoint/2010/main" val="743115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Pfizer Locations in Kentucky for 12-17</a:t>
            </a:r>
          </a:p>
        </p:txBody>
      </p:sp>
      <p:sp>
        <p:nvSpPr>
          <p:cNvPr id="3" name="Content Placeholder 2"/>
          <p:cNvSpPr>
            <a:spLocks noGrp="1"/>
          </p:cNvSpPr>
          <p:nvPr>
            <p:ph idx="1"/>
          </p:nvPr>
        </p:nvSpPr>
        <p:spPr/>
        <p:txBody>
          <a:bodyPr/>
          <a:lstStyle/>
          <a:p>
            <a:endParaRPr lang="en-US" dirty="0">
              <a:hlinkClick r:id="rId2"/>
            </a:endParaRPr>
          </a:p>
          <a:p>
            <a:endParaRPr lang="en-US" dirty="0">
              <a:hlinkClick r:id="rId2"/>
            </a:endParaRPr>
          </a:p>
          <a:p>
            <a:endParaRPr lang="en-US" dirty="0">
              <a:hlinkClick r:id="rId2"/>
            </a:endParaRPr>
          </a:p>
          <a:p>
            <a:pPr algn="ctr"/>
            <a:r>
              <a:rPr lang="en-US" sz="3600" dirty="0">
                <a:hlinkClick r:id="rId2"/>
              </a:rPr>
              <a:t>https://www.vaccines.gov/search/</a:t>
            </a:r>
            <a:endParaRPr lang="en-US" sz="3600" dirty="0"/>
          </a:p>
          <a:p>
            <a:endParaRPr lang="en-US" dirty="0"/>
          </a:p>
          <a:p>
            <a:endParaRPr lang="en-US" dirty="0"/>
          </a:p>
        </p:txBody>
      </p:sp>
      <p:sp>
        <p:nvSpPr>
          <p:cNvPr id="4" name="Slide Number Placeholder 3"/>
          <p:cNvSpPr>
            <a:spLocks noGrp="1"/>
          </p:cNvSpPr>
          <p:nvPr>
            <p:ph type="sldNum" sz="quarter" idx="12"/>
          </p:nvPr>
        </p:nvSpPr>
        <p:spPr/>
        <p:txBody>
          <a:bodyPr/>
          <a:lstStyle/>
          <a:p>
            <a:fld id="{ABB8925F-B6BB-49B0-9469-5285B9C99CB3}" type="slidenum">
              <a:rPr lang="en-US" smtClean="0"/>
              <a:pPr/>
              <a:t>8</a:t>
            </a:fld>
            <a:endParaRPr lang="en-US" dirty="0"/>
          </a:p>
        </p:txBody>
      </p:sp>
    </p:spTree>
    <p:extLst>
      <p:ext uri="{BB962C8B-B14F-4D97-AF65-F5344CB8AC3E}">
        <p14:creationId xmlns:p14="http://schemas.microsoft.com/office/powerpoint/2010/main" val="2335943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BB8925F-B6BB-49B0-9469-5285B9C99CB3}" type="slidenum">
              <a:rPr lang="en-US" smtClean="0"/>
              <a:pPr/>
              <a:t>9</a:t>
            </a:fld>
            <a:endParaRPr lang="en-US" dirty="0"/>
          </a:p>
        </p:txBody>
      </p:sp>
      <p:sp>
        <p:nvSpPr>
          <p:cNvPr id="4" name="TextBox 3"/>
          <p:cNvSpPr txBox="1"/>
          <p:nvPr/>
        </p:nvSpPr>
        <p:spPr>
          <a:xfrm>
            <a:off x="353961" y="540773"/>
            <a:ext cx="2792362" cy="461665"/>
          </a:xfrm>
          <a:prstGeom prst="rect">
            <a:avLst/>
          </a:prstGeom>
          <a:solidFill>
            <a:schemeClr val="accent5">
              <a:lumMod val="75000"/>
            </a:schemeClr>
          </a:solidFill>
        </p:spPr>
        <p:txBody>
          <a:bodyPr wrap="square" rtlCol="0">
            <a:spAutoFit/>
          </a:bodyPr>
          <a:lstStyle/>
          <a:p>
            <a:r>
              <a:rPr lang="en-US" sz="2400" dirty="0">
                <a:solidFill>
                  <a:schemeClr val="bg1"/>
                </a:solidFill>
              </a:rPr>
              <a:t>Additional Resources</a:t>
            </a:r>
          </a:p>
        </p:txBody>
      </p:sp>
      <p:sp>
        <p:nvSpPr>
          <p:cNvPr id="5" name="TextBox 4"/>
          <p:cNvSpPr txBox="1"/>
          <p:nvPr/>
        </p:nvSpPr>
        <p:spPr>
          <a:xfrm>
            <a:off x="353961" y="2091952"/>
            <a:ext cx="10451691" cy="1754326"/>
          </a:xfrm>
          <a:prstGeom prst="rect">
            <a:avLst/>
          </a:prstGeom>
          <a:noFill/>
        </p:spPr>
        <p:txBody>
          <a:bodyPr wrap="square" rtlCol="0">
            <a:spAutoFit/>
          </a:bodyPr>
          <a:lstStyle/>
          <a:p>
            <a:r>
              <a:rPr lang="en-US" dirty="0"/>
              <a:t>Vaccine Education: </a:t>
            </a:r>
            <a:r>
              <a:rPr lang="en-US" u="sng" dirty="0">
                <a:hlinkClick r:id="rId2"/>
              </a:rPr>
              <a:t>ImmunizationHealthEducation@ky.gov</a:t>
            </a:r>
            <a:endParaRPr lang="en-US" u="sng" dirty="0"/>
          </a:p>
          <a:p>
            <a:r>
              <a:rPr lang="en-US" dirty="0"/>
              <a:t>Kentucky Immunization Registry (KYIR) assistance: at  </a:t>
            </a:r>
            <a:r>
              <a:rPr lang="en-US" u="sng" dirty="0">
                <a:hlinkClick r:id="rId3"/>
              </a:rPr>
              <a:t>KYIRHelpdesk@ky.gov</a:t>
            </a:r>
            <a:r>
              <a:rPr lang="en-US" dirty="0"/>
              <a:t> or phone (502) 564-0038</a:t>
            </a:r>
          </a:p>
          <a:p>
            <a:r>
              <a:rPr lang="en-US" dirty="0"/>
              <a:t>Health Care Professional Kit – Help Fight Flu: </a:t>
            </a:r>
            <a:r>
              <a:rPr lang="en-US" dirty="0">
                <a:hlinkClick r:id="rId4"/>
              </a:rPr>
              <a:t>HCP Fight Flu Toolkit | CDC</a:t>
            </a:r>
            <a:endParaRPr lang="en-US" dirty="0"/>
          </a:p>
          <a:p>
            <a:r>
              <a:rPr lang="en-US" dirty="0"/>
              <a:t>Routine Childhood Immunization Toolkit: </a:t>
            </a:r>
            <a:r>
              <a:rPr lang="en-US" dirty="0">
                <a:hlinkClick r:id="rId5"/>
              </a:rPr>
              <a:t>Resources for Encouraging Routine Childhood Vaccinations | CDC</a:t>
            </a:r>
            <a:endParaRPr lang="en-US" dirty="0"/>
          </a:p>
          <a:p>
            <a:r>
              <a:rPr lang="en-US" dirty="0"/>
              <a:t>Vaccine Schedule: </a:t>
            </a:r>
            <a:r>
              <a:rPr lang="en-US" dirty="0">
                <a:hlinkClick r:id="rId6"/>
              </a:rPr>
              <a:t>Vaccine Schedule | CDC</a:t>
            </a:r>
            <a:endParaRPr lang="en-US" dirty="0"/>
          </a:p>
          <a:p>
            <a:endParaRPr lang="en-US" dirty="0"/>
          </a:p>
        </p:txBody>
      </p:sp>
      <p:sp>
        <p:nvSpPr>
          <p:cNvPr id="6" name="TextBox 5"/>
          <p:cNvSpPr txBox="1"/>
          <p:nvPr/>
        </p:nvSpPr>
        <p:spPr>
          <a:xfrm>
            <a:off x="570271" y="4935793"/>
            <a:ext cx="6037006" cy="923330"/>
          </a:xfrm>
          <a:prstGeom prst="rect">
            <a:avLst/>
          </a:prstGeom>
          <a:noFill/>
        </p:spPr>
        <p:txBody>
          <a:bodyPr wrap="square" rtlCol="0">
            <a:spAutoFit/>
          </a:bodyPr>
          <a:lstStyle/>
          <a:p>
            <a:r>
              <a:rPr lang="en-US" sz="3600" dirty="0"/>
              <a:t>Thank you </a:t>
            </a:r>
            <a:r>
              <a:rPr lang="en-US" dirty="0"/>
              <a:t>for all your hard work and helping to keep our kids safe from vaccine-preventable illnesses. </a:t>
            </a:r>
          </a:p>
        </p:txBody>
      </p:sp>
      <p:sp>
        <p:nvSpPr>
          <p:cNvPr id="2" name="Title 1">
            <a:extLst>
              <a:ext uri="{FF2B5EF4-FFF2-40B4-BE49-F238E27FC236}">
                <a16:creationId xmlns:a16="http://schemas.microsoft.com/office/drawing/2014/main" id="{DCE9880C-5722-4C9E-81CF-1457ADD085E2}"/>
              </a:ext>
            </a:extLst>
          </p:cNvPr>
          <p:cNvSpPr>
            <a:spLocks noGrp="1"/>
          </p:cNvSpPr>
          <p:nvPr>
            <p:ph type="title"/>
          </p:nvPr>
        </p:nvSpPr>
        <p:spPr>
          <a:xfrm>
            <a:off x="449580" y="-1178471"/>
            <a:ext cx="11292840" cy="1178471"/>
          </a:xfrm>
        </p:spPr>
        <p:txBody>
          <a:bodyPr vert="horz" lIns="91440" tIns="45720" rIns="91440" bIns="45720" rtlCol="0" anchor="b">
            <a:normAutofit/>
          </a:bodyPr>
          <a:lstStyle/>
          <a:p>
            <a:r>
              <a:rPr lang="en-US" dirty="0"/>
              <a:t>Blank 5</a:t>
            </a:r>
          </a:p>
        </p:txBody>
      </p:sp>
    </p:spTree>
    <p:extLst>
      <p:ext uri="{BB962C8B-B14F-4D97-AF65-F5344CB8AC3E}">
        <p14:creationId xmlns:p14="http://schemas.microsoft.com/office/powerpoint/2010/main" val="55690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PH Overview Slides">
  <a:themeElements>
    <a:clrScheme name="Custom 7">
      <a:dk1>
        <a:sysClr val="windowText" lastClr="000000"/>
      </a:dk1>
      <a:lt1>
        <a:sysClr val="window" lastClr="FFFFFF"/>
      </a:lt1>
      <a:dk2>
        <a:srgbClr val="002649"/>
      </a:dk2>
      <a:lt2>
        <a:srgbClr val="D8D8D8"/>
      </a:lt2>
      <a:accent1>
        <a:srgbClr val="518D7B"/>
      </a:accent1>
      <a:accent2>
        <a:srgbClr val="9F2936"/>
      </a:accent2>
      <a:accent3>
        <a:srgbClr val="DDA405"/>
      </a:accent3>
      <a:accent4>
        <a:srgbClr val="604878"/>
      </a:accent4>
      <a:accent5>
        <a:srgbClr val="005EB6"/>
      </a:accent5>
      <a:accent6>
        <a:srgbClr val="085494"/>
      </a:accent6>
      <a:hlink>
        <a:srgbClr val="053F6F"/>
      </a:hlink>
      <a:folHlink>
        <a:srgbClr val="2496F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Accessibility_x0020_Office xmlns="3a62de7d-ba57-4f43-9dae-9623ba637be0">OFO - Office of Finance and Operations</Accessibility_x0020_Office>
    <Accessibility_x0020_Audit_x0020_Status xmlns="3a62de7d-ba57-4f43-9dae-9623ba637be0">OK</Accessibility_x0020_Audit_x0020_Status>
    <Accessibility_x0020_Audience xmlns="3a62de7d-ba57-4f43-9dae-9623ba637be0">Public</Accessibility_x0020_Audienc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2021-09-22T04:00:00+00:00</Accessibility_x0020_Audit_x0020_Date>
    <RoutingRuleDescription xmlns="http://schemas.microsoft.com/sharepoint/v3" xsi:nil="true"/>
    <Publication_x0020_Date xmlns="3a62de7d-ba57-4f43-9dae-9623ba637be0">2021-09-22T04:00:00+00:00</Publication_x0020_Date>
    <Audience1 xmlns="3a62de7d-ba57-4f43-9dae-9623ba637be0"/>
    <_dlc_DocId xmlns="3a62de7d-ba57-4f43-9dae-9623ba637be0">KYED-112-514</_dlc_DocId>
    <_dlc_DocIdUrl xmlns="3a62de7d-ba57-4f43-9dae-9623ba637be0">
      <Url>https://www.education.ky.gov/districts/SHS/_layouts/15/DocIdRedir.aspx?ID=KYED-112-514</Url>
      <Description>KYED-112-514</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KDE Document" ma:contentTypeID="0x0101001BEB557DBE01834EAB47A683706DCD5B0043B1EEB972325A40A2A16705AE23EA45" ma:contentTypeVersion="28" ma:contentTypeDescription="" ma:contentTypeScope="" ma:versionID="44e2d754a8b0c394dbabdf70516d8ac0">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6f38eb1e008c7a035d2df6072afc5d61"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3F1B3DD-9D53-42CC-828E-6CFE8AB80826}">
  <ds:schemaRefs>
    <ds:schemaRef ds:uri="http://purl.org/dc/terms/"/>
    <ds:schemaRef ds:uri="http://purl.org/dc/elements/1.1/"/>
    <ds:schemaRef ds:uri="http://www.w3.org/XML/1998/namespace"/>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540a4017-22d9-44e0-b6ab-03a3cfc71131"/>
    <ds:schemaRef ds:uri="http://schemas.microsoft.com/sharepoint/v3"/>
  </ds:schemaRefs>
</ds:datastoreItem>
</file>

<file path=customXml/itemProps2.xml><?xml version="1.0" encoding="utf-8"?>
<ds:datastoreItem xmlns:ds="http://schemas.openxmlformats.org/officeDocument/2006/customXml" ds:itemID="{DF27B59A-56D2-41B7-B313-2AF49C61036A}"/>
</file>

<file path=customXml/itemProps3.xml><?xml version="1.0" encoding="utf-8"?>
<ds:datastoreItem xmlns:ds="http://schemas.openxmlformats.org/officeDocument/2006/customXml" ds:itemID="{FD90586B-DD03-447A-9861-DEF523C6315A}">
  <ds:schemaRefs>
    <ds:schemaRef ds:uri="http://schemas.microsoft.com/sharepoint/v3/contenttype/forms"/>
  </ds:schemaRefs>
</ds:datastoreItem>
</file>

<file path=customXml/itemProps4.xml><?xml version="1.0" encoding="utf-8"?>
<ds:datastoreItem xmlns:ds="http://schemas.openxmlformats.org/officeDocument/2006/customXml" ds:itemID="{2597763C-E63E-489B-B7E5-F07018330C99}"/>
</file>

<file path=docProps/app.xml><?xml version="1.0" encoding="utf-8"?>
<Properties xmlns="http://schemas.openxmlformats.org/officeDocument/2006/extended-properties" xmlns:vt="http://schemas.openxmlformats.org/officeDocument/2006/docPropsVTypes">
  <Template/>
  <TotalTime>4095</TotalTime>
  <Words>349</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Wingdings</vt:lpstr>
      <vt:lpstr>DPH Overview Slides</vt:lpstr>
      <vt:lpstr>Childhood and Adolescent Vaccination Update</vt:lpstr>
      <vt:lpstr>Blank</vt:lpstr>
      <vt:lpstr>Blank 1</vt:lpstr>
      <vt:lpstr>Blank 2</vt:lpstr>
      <vt:lpstr>Blank 3</vt:lpstr>
      <vt:lpstr>Blank 4</vt:lpstr>
      <vt:lpstr>COVID19 Vaccine Rates 12-17 </vt:lpstr>
      <vt:lpstr>Pfizer Locations in Kentucky for 12-17</vt:lpstr>
      <vt:lpstr>Blank 5</vt:lpstr>
    </vt:vector>
  </TitlesOfParts>
  <Company>Cabinet for Health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DPH PPT template.pptx</dc:title>
  <dc:creator>Andy Waters</dc:creator>
  <cp:keywords>Aug 2021;update</cp:keywords>
  <cp:lastModifiedBy>McDonald, Angela - Division of District Support</cp:lastModifiedBy>
  <cp:revision>168</cp:revision>
  <cp:lastPrinted>2019-02-27T16:19:59Z</cp:lastPrinted>
  <dcterms:created xsi:type="dcterms:W3CDTF">2018-07-02T16:39:44Z</dcterms:created>
  <dcterms:modified xsi:type="dcterms:W3CDTF">2021-09-22T18:17:42Z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0x0101001BEB557DBE01834EAB47A683706DCD5B0043B1EEB972325A40A2A16705AE23EA45</vt:lpwstr>
  </property>
  <property fmtid="{D5CDD505-2E9C-101B-9397-08002B2CF9AE}" pid="3" name="Order">
    <vt:r8>11000</vt:r8>
  </property>
  <property fmtid="{D5CDD505-2E9C-101B-9397-08002B2CF9AE}" pid="4" name="_dlc_DocIdItemGuid">
    <vt:lpwstr>68d78161-6257-4e11-8ded-143b42493cd3</vt:lpwstr>
  </property>
</Properties>
</file>