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0"/>
  </p:notesMasterIdLst>
  <p:sldIdLst>
    <p:sldId id="256" r:id="rId2"/>
    <p:sldId id="412" r:id="rId3"/>
    <p:sldId id="260" r:id="rId4"/>
    <p:sldId id="259" r:id="rId5"/>
    <p:sldId id="258" r:id="rId6"/>
    <p:sldId id="261" r:id="rId7"/>
    <p:sldId id="262" r:id="rId8"/>
    <p:sldId id="263" r:id="rId9"/>
    <p:sldId id="266" r:id="rId10"/>
    <p:sldId id="410"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413" r:id="rId47"/>
    <p:sldId id="422" r:id="rId48"/>
    <p:sldId id="414" r:id="rId49"/>
    <p:sldId id="415"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47" r:id="rId70"/>
    <p:sldId id="319" r:id="rId71"/>
    <p:sldId id="348" r:id="rId72"/>
    <p:sldId id="349" r:id="rId73"/>
    <p:sldId id="320" r:id="rId74"/>
    <p:sldId id="350" r:id="rId75"/>
    <p:sldId id="321" r:id="rId76"/>
    <p:sldId id="322" r:id="rId77"/>
    <p:sldId id="351" r:id="rId78"/>
    <p:sldId id="352" r:id="rId79"/>
    <p:sldId id="323" r:id="rId80"/>
    <p:sldId id="324" r:id="rId81"/>
    <p:sldId id="326" r:id="rId82"/>
    <p:sldId id="327" r:id="rId83"/>
    <p:sldId id="353" r:id="rId84"/>
    <p:sldId id="427" r:id="rId85"/>
    <p:sldId id="426" r:id="rId86"/>
    <p:sldId id="355" r:id="rId87"/>
    <p:sldId id="328" r:id="rId88"/>
    <p:sldId id="354" r:id="rId89"/>
    <p:sldId id="325" r:id="rId90"/>
    <p:sldId id="434" r:id="rId91"/>
    <p:sldId id="436" r:id="rId92"/>
    <p:sldId id="435" r:id="rId93"/>
    <p:sldId id="437" r:id="rId94"/>
    <p:sldId id="356" r:id="rId95"/>
    <p:sldId id="428" r:id="rId96"/>
    <p:sldId id="429" r:id="rId97"/>
    <p:sldId id="430" r:id="rId98"/>
    <p:sldId id="431" r:id="rId99"/>
    <p:sldId id="432" r:id="rId100"/>
    <p:sldId id="433" r:id="rId101"/>
    <p:sldId id="329" r:id="rId102"/>
    <p:sldId id="330" r:id="rId103"/>
    <p:sldId id="331" r:id="rId104"/>
    <p:sldId id="332" r:id="rId105"/>
    <p:sldId id="333" r:id="rId106"/>
    <p:sldId id="334" r:id="rId107"/>
    <p:sldId id="335" r:id="rId108"/>
    <p:sldId id="336" r:id="rId109"/>
    <p:sldId id="337" r:id="rId110"/>
    <p:sldId id="338" r:id="rId111"/>
    <p:sldId id="339" r:id="rId112"/>
    <p:sldId id="340" r:id="rId113"/>
    <p:sldId id="341" r:id="rId114"/>
    <p:sldId id="342" r:id="rId115"/>
    <p:sldId id="343" r:id="rId116"/>
    <p:sldId id="344" r:id="rId117"/>
    <p:sldId id="345" r:id="rId118"/>
    <p:sldId id="416" r:id="rId119"/>
    <p:sldId id="417" r:id="rId120"/>
    <p:sldId id="421" r:id="rId121"/>
    <p:sldId id="346" r:id="rId122"/>
    <p:sldId id="358" r:id="rId123"/>
    <p:sldId id="359" r:id="rId124"/>
    <p:sldId id="360" r:id="rId125"/>
    <p:sldId id="361" r:id="rId126"/>
    <p:sldId id="362" r:id="rId127"/>
    <p:sldId id="363" r:id="rId128"/>
    <p:sldId id="364" r:id="rId129"/>
    <p:sldId id="365" r:id="rId130"/>
    <p:sldId id="366" r:id="rId131"/>
    <p:sldId id="438" r:id="rId132"/>
    <p:sldId id="439" r:id="rId133"/>
    <p:sldId id="367" r:id="rId134"/>
    <p:sldId id="368" r:id="rId135"/>
    <p:sldId id="369" r:id="rId136"/>
    <p:sldId id="370" r:id="rId137"/>
    <p:sldId id="371"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440" r:id="rId152"/>
    <p:sldId id="441" r:id="rId153"/>
    <p:sldId id="442" r:id="rId154"/>
    <p:sldId id="443" r:id="rId155"/>
    <p:sldId id="444" r:id="rId156"/>
    <p:sldId id="445" r:id="rId157"/>
    <p:sldId id="446" r:id="rId158"/>
    <p:sldId id="447" r:id="rId159"/>
    <p:sldId id="448" r:id="rId160"/>
    <p:sldId id="449" r:id="rId161"/>
    <p:sldId id="385" r:id="rId162"/>
    <p:sldId id="386" r:id="rId163"/>
    <p:sldId id="387" r:id="rId164"/>
    <p:sldId id="388" r:id="rId165"/>
    <p:sldId id="389" r:id="rId166"/>
    <p:sldId id="390" r:id="rId167"/>
    <p:sldId id="391" r:id="rId168"/>
    <p:sldId id="392" r:id="rId169"/>
    <p:sldId id="393" r:id="rId170"/>
    <p:sldId id="394" r:id="rId171"/>
    <p:sldId id="395" r:id="rId172"/>
    <p:sldId id="396" r:id="rId173"/>
    <p:sldId id="397" r:id="rId174"/>
    <p:sldId id="418" r:id="rId175"/>
    <p:sldId id="419" r:id="rId176"/>
    <p:sldId id="420" r:id="rId177"/>
    <p:sldId id="401" r:id="rId178"/>
    <p:sldId id="399" r:id="rId179"/>
    <p:sldId id="402" r:id="rId180"/>
    <p:sldId id="403" r:id="rId181"/>
    <p:sldId id="423" r:id="rId182"/>
    <p:sldId id="424" r:id="rId183"/>
    <p:sldId id="411" r:id="rId184"/>
    <p:sldId id="409" r:id="rId185"/>
    <p:sldId id="405" r:id="rId186"/>
    <p:sldId id="406" r:id="rId187"/>
    <p:sldId id="407" r:id="rId188"/>
    <p:sldId id="408" r:id="rId1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00CCA-328A-4F3A-A415-FD9F77AD601A}" v="6" dt="2024-09-19T18:59:01.854"/>
    <p1510:client id="{DCE56AA4-6F0D-3F81-29DB-57E809970EA5}" v="4" dt="2024-09-19T19:12:16.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9" Type="http://schemas.openxmlformats.org/officeDocument/2006/relationships/customXml" Target="../customXml/item4.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customXml" Target="../customXml/item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customXml" Target="../customXml/item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customXml" Target="../customXml/item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a:p>
        </p:txBody>
      </p:sp>
    </p:spTree>
    <p:extLst>
      <p:ext uri="{BB962C8B-B14F-4D97-AF65-F5344CB8AC3E}">
        <p14:creationId xmlns:p14="http://schemas.microsoft.com/office/powerpoint/2010/main" val="215010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182</a:t>
            </a:fld>
            <a:endParaRPr lang="en-US"/>
          </a:p>
        </p:txBody>
      </p:sp>
    </p:spTree>
    <p:extLst>
      <p:ext uri="{BB962C8B-B14F-4D97-AF65-F5344CB8AC3E}">
        <p14:creationId xmlns:p14="http://schemas.microsoft.com/office/powerpoint/2010/main" val="389078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9/19/2024</a:t>
            </a:fld>
            <a:endParaRPr lang="en-US"/>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r>
              <a:rPr lang="en-US"/>
              <a:t>Click icon to add picture</a:t>
            </a:r>
            <a:endParaRPr lang="en-US" dirty="0"/>
          </a:p>
        </p:txBody>
      </p:sp>
      <p:sp>
        <p:nvSpPr>
          <p:cNvPr id="6" name="Picture Placeholder 3"/>
          <p:cNvSpPr>
            <a:spLocks noGrp="1"/>
          </p:cNvSpPr>
          <p:nvPr>
            <p:ph type="pic" sz="quarter" idx="14"/>
          </p:nvPr>
        </p:nvSpPr>
        <p:spPr>
          <a:xfrm>
            <a:off x="573088" y="514924"/>
            <a:ext cx="2525712" cy="1792288"/>
          </a:xfrm>
        </p:spPr>
        <p:txBody>
          <a:bodyPr/>
          <a:lstStyle/>
          <a:p>
            <a:r>
              <a:rPr lang="en-US"/>
              <a:t>Click icon to add picture</a:t>
            </a:r>
            <a:endParaRPr lang="en-US" dirty="0"/>
          </a:p>
        </p:txBody>
      </p:sp>
      <p:sp>
        <p:nvSpPr>
          <p:cNvPr id="8" name="Picture Placeholder 3"/>
          <p:cNvSpPr>
            <a:spLocks noGrp="1"/>
          </p:cNvSpPr>
          <p:nvPr>
            <p:ph type="pic" sz="quarter" idx="15"/>
          </p:nvPr>
        </p:nvSpPr>
        <p:spPr>
          <a:xfrm>
            <a:off x="573088" y="4744990"/>
            <a:ext cx="2525712" cy="1792288"/>
          </a:xfrm>
        </p:spPr>
        <p:txBody>
          <a:bodyPr/>
          <a:lstStyle/>
          <a:p>
            <a:r>
              <a:rPr lang="en-US"/>
              <a:t>Click icon to add picture</a:t>
            </a:r>
            <a:endParaRPr lang="en-US" dirty="0"/>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a:t>Click icon to add picture</a:t>
            </a:r>
            <a:endParaRPr lang="en-US" dirty="0"/>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fda.gov/ForConsumers/ConsumerUpdates/ucm101653.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drug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000" dirty="0"/>
              <a:t>KDE Medication Administration for Unlicensed School Personnel (Regular and Emergency)</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fontScale="90000"/>
          </a:bodyPr>
          <a:lstStyle/>
          <a:p>
            <a:r>
              <a:rPr lang="en-US" dirty="0"/>
              <a:t>How to administer </a:t>
            </a:r>
            <a:r>
              <a:rPr lang="en-US" dirty="0" err="1"/>
              <a:t>Nayzilam</a:t>
            </a:r>
            <a:r>
              <a:rPr lang="en-US" dirty="0"/>
              <a:t> (Midazolam)</a:t>
            </a:r>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75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1 nostril until your fingers on either side of the nostril touches the bottom of the nose</a:t>
            </a:r>
          </a:p>
          <a:p>
            <a:pPr marL="742950" indent="-742950">
              <a:buFont typeface="+mj-lt"/>
              <a:buAutoNum type="arabicPeriod"/>
            </a:pPr>
            <a:r>
              <a:rPr lang="en-US" dirty="0"/>
              <a:t>Press the plunger using 1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nasal syringe">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246" y="2508372"/>
            <a:ext cx="1762354" cy="1966913"/>
          </a:xfrm>
          <a:prstGeom prst="rect">
            <a:avLst/>
          </a:prstGeom>
        </p:spPr>
      </p:pic>
    </p:spTree>
    <p:extLst>
      <p:ext uri="{BB962C8B-B14F-4D97-AF65-F5344CB8AC3E}">
        <p14:creationId xmlns:p14="http://schemas.microsoft.com/office/powerpoint/2010/main" val="2353237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Medication</a:t>
            </a:r>
            <a:br>
              <a:rPr lang="en-US" dirty="0"/>
            </a:br>
            <a:endParaRPr lang="en-US" dirty="0"/>
          </a:p>
        </p:txBody>
      </p:sp>
      <p:sp>
        <p:nvSpPr>
          <p:cNvPr id="3" name="Text Placeholder 2"/>
          <p:cNvSpPr>
            <a:spLocks noGrp="1"/>
          </p:cNvSpPr>
          <p:nvPr>
            <p:ph type="body" sz="quarter" idx="13"/>
          </p:nvPr>
        </p:nvSpPr>
        <p:spPr>
          <a:xfrm>
            <a:off x="555786" y="1495514"/>
            <a:ext cx="9188715" cy="5179261"/>
          </a:xfrm>
        </p:spPr>
        <p:txBody>
          <a:bodyPr>
            <a:normAutofit fontScale="85000" lnSpcReduction="20000"/>
          </a:bodyPr>
          <a:lstStyle/>
          <a:p>
            <a:pPr marL="0" indent="0">
              <a:buNone/>
            </a:pPr>
            <a:r>
              <a:rPr lang="en-US" dirty="0">
                <a:solidFill>
                  <a:schemeClr val="bg2">
                    <a:lumMod val="75000"/>
                  </a:schemeClr>
                </a:solidFill>
              </a:rPr>
              <a:t>Before administering any medication to a student, always wash your hands </a:t>
            </a:r>
          </a:p>
          <a:p>
            <a:r>
              <a:rPr lang="en-US" dirty="0"/>
              <a:t>If the student will touch the medication, he or she should also wash their hands </a:t>
            </a:r>
          </a:p>
          <a:p>
            <a:r>
              <a:rPr lang="en-US" dirty="0"/>
              <a:t>Good hand washing techniques include washing the hands with soap and water </a:t>
            </a:r>
          </a:p>
          <a:p>
            <a:r>
              <a:rPr lang="en-US" dirty="0"/>
              <a:t>Alcohol –based hand sanitizers are an excellent alternative to and washing when soap and water is not available  </a:t>
            </a:r>
          </a:p>
          <a:p>
            <a:pPr>
              <a:buFont typeface="Wingdings" panose="05000000000000000000" pitchFamily="2" charset="2"/>
              <a:buChar char="ü"/>
            </a:pPr>
            <a:r>
              <a:rPr lang="en-US" dirty="0"/>
              <a:t>However, if the hands are visibly soiled, wash hands with soap and water</a:t>
            </a:r>
          </a:p>
        </p:txBody>
      </p:sp>
    </p:spTree>
    <p:extLst>
      <p:ext uri="{BB962C8B-B14F-4D97-AF65-F5344CB8AC3E}">
        <p14:creationId xmlns:p14="http://schemas.microsoft.com/office/powerpoint/2010/main" val="41345950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 Washing Steps</a:t>
            </a:r>
            <a:br>
              <a:rPr lang="en-US" dirty="0"/>
            </a:br>
            <a:endParaRPr lang="en-US" dirty="0"/>
          </a:p>
        </p:txBody>
      </p:sp>
      <p:sp>
        <p:nvSpPr>
          <p:cNvPr id="3" name="Text Placeholder 2"/>
          <p:cNvSpPr>
            <a:spLocks noGrp="1"/>
          </p:cNvSpPr>
          <p:nvPr>
            <p:ph type="body" sz="quarter" idx="13"/>
          </p:nvPr>
        </p:nvSpPr>
        <p:spPr>
          <a:xfrm>
            <a:off x="555786" y="1333144"/>
            <a:ext cx="9188715" cy="5341631"/>
          </a:xfrm>
        </p:spPr>
        <p:txBody>
          <a:bodyPr>
            <a:normAutofit fontScale="47500" lnSpcReduction="20000"/>
          </a:bodyPr>
          <a:lstStyle/>
          <a:p>
            <a:pPr marL="0" indent="0" hangingPunct="0">
              <a:buNone/>
            </a:pPr>
            <a:r>
              <a:rPr lang="en-US" sz="5900" b="1" dirty="0">
                <a:solidFill>
                  <a:schemeClr val="bg2">
                    <a:lumMod val="75000"/>
                  </a:schemeClr>
                </a:solidFill>
              </a:rPr>
              <a:t>Hand Washing Steps</a:t>
            </a:r>
          </a:p>
          <a:p>
            <a:pPr marL="742950" lvl="0" indent="-742950" hangingPunct="0">
              <a:buFont typeface="+mj-lt"/>
              <a:buAutoNum type="arabicPeriod"/>
            </a:pPr>
            <a:r>
              <a:rPr lang="en-US" dirty="0"/>
              <a:t>Wet hands</a:t>
            </a:r>
          </a:p>
          <a:p>
            <a:pPr marL="742950" lvl="0" indent="-742950" hangingPunct="0">
              <a:buFont typeface="+mj-lt"/>
              <a:buAutoNum type="arabicPeriod"/>
            </a:pPr>
            <a:r>
              <a:rPr lang="en-US" dirty="0"/>
              <a:t>Apply soap and rub hands together for 20 seconds</a:t>
            </a:r>
          </a:p>
          <a:p>
            <a:pPr marL="742950" lvl="0" indent="-742950" hangingPunct="0">
              <a:buFont typeface="+mj-lt"/>
              <a:buAutoNum type="arabicPeriod"/>
            </a:pPr>
            <a:r>
              <a:rPr lang="en-US" dirty="0"/>
              <a:t>Scrub backs of hands, wrists, between fingers, and under fingernails</a:t>
            </a:r>
          </a:p>
          <a:p>
            <a:pPr marL="742950" lvl="0" indent="-742950" hangingPunct="0">
              <a:buFont typeface="+mj-lt"/>
              <a:buAutoNum type="arabicPeriod"/>
            </a:pPr>
            <a:r>
              <a:rPr lang="en-US" dirty="0"/>
              <a:t>Rinse</a:t>
            </a:r>
          </a:p>
          <a:p>
            <a:pPr marL="742950" lvl="0" indent="-742950" hangingPunct="0">
              <a:buFont typeface="+mj-lt"/>
              <a:buAutoNum type="arabicPeriod"/>
            </a:pPr>
            <a:r>
              <a:rPr lang="en-US" dirty="0"/>
              <a:t>Towel dry</a:t>
            </a:r>
          </a:p>
          <a:p>
            <a:pPr marL="742950" lvl="0" indent="-742950" hangingPunct="0">
              <a:buFont typeface="+mj-lt"/>
              <a:buAutoNum type="arabicPeriod"/>
            </a:pPr>
            <a:r>
              <a:rPr lang="en-US" dirty="0"/>
              <a:t>Turn off water with towel </a:t>
            </a:r>
          </a:p>
          <a:p>
            <a:pPr marL="0" indent="0" hangingPunct="0">
              <a:buNone/>
            </a:pPr>
            <a:r>
              <a:rPr lang="en-US" sz="5900" b="1" dirty="0">
                <a:solidFill>
                  <a:schemeClr val="bg2">
                    <a:lumMod val="75000"/>
                  </a:schemeClr>
                </a:solidFill>
              </a:rPr>
              <a:t>Alcohol Based Hand Sanitizers</a:t>
            </a:r>
          </a:p>
          <a:p>
            <a:pPr hangingPunct="0"/>
            <a:r>
              <a:rPr lang="en-US" dirty="0"/>
              <a:t>Alcohol-based hand sanitizers are an excellent alternative when soap and water are not available</a:t>
            </a:r>
          </a:p>
          <a:p>
            <a:pPr lvl="1" hangingPunct="0">
              <a:buFont typeface="Wingdings" panose="05000000000000000000" pitchFamily="2" charset="2"/>
              <a:buChar char="ü"/>
            </a:pPr>
            <a:r>
              <a:rPr lang="en-US" dirty="0">
                <a:solidFill>
                  <a:srgbClr val="FF0000"/>
                </a:solidFill>
              </a:rPr>
              <a:t>However, if hands are visibly soiled, soap and water must be used</a:t>
            </a:r>
            <a:endParaRPr lang="en-US" dirty="0"/>
          </a:p>
          <a:p>
            <a:pPr hangingPunct="0"/>
            <a:r>
              <a:rPr lang="en-US" sz="3800" dirty="0"/>
              <a:t>How to use an Alcohol Based Hand Sanitizer</a:t>
            </a:r>
          </a:p>
          <a:p>
            <a:pPr marL="742950" lvl="0" indent="-742950" hangingPunct="0">
              <a:buFont typeface="+mj-lt"/>
              <a:buAutoNum type="arabicPeriod"/>
            </a:pPr>
            <a:r>
              <a:rPr lang="en-US" dirty="0"/>
              <a:t>Apply ½ tsp (nickel size) of the sanitizer to the palm of the hand</a:t>
            </a:r>
          </a:p>
          <a:p>
            <a:pPr marL="742950" lvl="0" indent="-742950" hangingPunct="0">
              <a:buFont typeface="+mj-lt"/>
              <a:buAutoNum type="arabicPeriod"/>
            </a:pPr>
            <a:r>
              <a:rPr lang="en-US" dirty="0"/>
              <a:t>Rub hands together, covering all surfaces until they are </a:t>
            </a:r>
            <a:r>
              <a:rPr lang="en-US" b="1" u="sng" dirty="0"/>
              <a:t>dry</a:t>
            </a:r>
            <a:r>
              <a:rPr lang="en-US" dirty="0"/>
              <a:t> (approximately 20 seconds)</a:t>
            </a:r>
            <a:br>
              <a:rPr lang="en-US" dirty="0"/>
            </a:br>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1</a:t>
            </a:r>
          </a:p>
        </p:txBody>
      </p:sp>
    </p:spTree>
    <p:extLst>
      <p:ext uri="{BB962C8B-B14F-4D97-AF65-F5344CB8AC3E}">
        <p14:creationId xmlns:p14="http://schemas.microsoft.com/office/powerpoint/2010/main" val="3065266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Avoid Touching the Medication</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hangingPunct="0"/>
            <a:r>
              <a:rPr lang="en-US" dirty="0"/>
              <a:t>Pour pills, tablets, or capsules into the bottle cap first, and then pour them into the disposable medicine cup. (This technique allows for more control in pouring and avoids having to remove extra amounts.) </a:t>
            </a:r>
          </a:p>
          <a:p>
            <a:pPr hangingPunct="0"/>
            <a:r>
              <a:rPr lang="en-US" dirty="0"/>
              <a:t>A clean paper towel or catsup-sized paper cup may also be used if the medicine is only one capsule or tablet</a:t>
            </a:r>
          </a:p>
          <a:p>
            <a:pPr hangingPunct="0"/>
            <a:r>
              <a:rPr lang="en-US" dirty="0"/>
              <a:t>Have the student pick up the medication themselves and put it in their mouth</a:t>
            </a:r>
          </a:p>
          <a:p>
            <a:pPr marL="0" indent="0" hangingPunct="0">
              <a:buNone/>
            </a:pPr>
            <a:endParaRPr lang="en-US" dirty="0"/>
          </a:p>
          <a:p>
            <a:pPr hangingPunct="0">
              <a:buFont typeface="Wingdings" panose="05000000000000000000" pitchFamily="2" charset="2"/>
              <a:buChar char="ü"/>
            </a:pPr>
            <a:r>
              <a:rPr lang="en-US" dirty="0"/>
              <a:t>	Some children do not have the developmental skills to put tablets or 			capsules into their mouth </a:t>
            </a:r>
          </a:p>
          <a:p>
            <a:pPr hangingPunct="0">
              <a:buFont typeface="Wingdings 2" panose="05020102010507070707" pitchFamily="18" charset="2"/>
              <a:buChar char="P"/>
            </a:pPr>
            <a:r>
              <a:rPr lang="en-US" dirty="0"/>
              <a:t>	If you must put the medication directly into the child’s mouth, use 				disposable gloves</a:t>
            </a:r>
          </a:p>
          <a:p>
            <a:pPr marL="0" indent="0" hangingPunct="0">
              <a:buNone/>
            </a:pPr>
            <a:r>
              <a:rPr lang="en-US" dirty="0">
                <a:solidFill>
                  <a:srgbClr val="FF0000"/>
                </a:solidFill>
              </a:rPr>
              <a:t>		Note:  The gloves are considered contaminated after use</a:t>
            </a:r>
          </a:p>
          <a:p>
            <a:pPr marL="0" indent="0" hangingPunct="0">
              <a:buNone/>
            </a:pPr>
            <a:r>
              <a:rPr lang="en-US" dirty="0"/>
              <a:t>		</a:t>
            </a:r>
            <a:r>
              <a:rPr lang="en-US" dirty="0">
                <a:solidFill>
                  <a:srgbClr val="FF0000"/>
                </a:solidFill>
              </a:rPr>
              <a:t>Be aware of any allergies to latex gloves</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98" y="5196063"/>
            <a:ext cx="902985" cy="722388"/>
          </a:xfrm>
          <a:prstGeom prst="rect">
            <a:avLst/>
          </a:prstGeom>
        </p:spPr>
      </p:pic>
    </p:spTree>
    <p:extLst>
      <p:ext uri="{BB962C8B-B14F-4D97-AF65-F5344CB8AC3E}">
        <p14:creationId xmlns:p14="http://schemas.microsoft.com/office/powerpoint/2010/main" val="35920974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Cutting or Crushing Tablets</a:t>
            </a:r>
            <a:br>
              <a:rPr lang="en-US" b="1" dirty="0"/>
            </a:br>
            <a:endParaRPr lang="en-US" dirty="0"/>
          </a:p>
        </p:txBody>
      </p:sp>
      <p:sp>
        <p:nvSpPr>
          <p:cNvPr id="3" name="Text Placeholder 2"/>
          <p:cNvSpPr>
            <a:spLocks noGrp="1"/>
          </p:cNvSpPr>
          <p:nvPr>
            <p:ph type="body" sz="quarter" idx="13"/>
          </p:nvPr>
        </p:nvSpPr>
        <p:spPr>
          <a:xfrm>
            <a:off x="555786" y="1179320"/>
            <a:ext cx="9188715" cy="5495455"/>
          </a:xfrm>
        </p:spPr>
        <p:txBody>
          <a:bodyPr>
            <a:normAutofit fontScale="77500" lnSpcReduction="20000"/>
          </a:bodyPr>
          <a:lstStyle/>
          <a:p>
            <a:pPr marL="0" indent="0" hangingPunct="0">
              <a:buNone/>
            </a:pPr>
            <a:r>
              <a:rPr lang="en-US" dirty="0">
                <a:solidFill>
                  <a:srgbClr val="0070C0"/>
                </a:solidFill>
              </a:rPr>
              <a:t>Cutting, crushing or sprinkling of the medication are examples of changing the form of an oral medication</a:t>
            </a:r>
            <a:endParaRPr lang="en-US" dirty="0"/>
          </a:p>
          <a:p>
            <a:pPr hangingPunct="0"/>
            <a:r>
              <a:rPr lang="en-US" dirty="0"/>
              <a:t>If the form of an oral medication must be changed, (e.g. cutting, crushing or sprinkling) the prescribing health care provider will indicate this in the written prescription and on the pharmacy label</a:t>
            </a:r>
            <a:r>
              <a:rPr lang="en-US" strike="sngStrike" dirty="0"/>
              <a:t>  </a:t>
            </a:r>
            <a:endParaRPr lang="en-US" dirty="0"/>
          </a:p>
          <a:p>
            <a:pPr hangingPunct="0"/>
            <a:r>
              <a:rPr lang="en-US" dirty="0"/>
              <a:t>Scored tablets that must be cut in half to obtain a smaller dose should be cut by either the school nurse or the student’s dispensing pharmacist</a:t>
            </a:r>
          </a:p>
          <a:p>
            <a:pPr lvl="1" hangingPunct="0"/>
            <a:r>
              <a:rPr lang="en-US" dirty="0">
                <a:solidFill>
                  <a:srgbClr val="7030A0"/>
                </a:solidFill>
              </a:rPr>
              <a:t>For example, the medication is packaged in 10 milligram (mg) tablets and the health care provider’s order or prescription indicates the student is to receive 5 milligrams or ½ a tablet. The school nurse, licensed health care provider or dispensing pharmacist should cut the scored tablets</a:t>
            </a:r>
          </a:p>
          <a:p>
            <a:endParaRPr lang="en-US" dirty="0"/>
          </a:p>
        </p:txBody>
      </p:sp>
    </p:spTree>
    <p:extLst>
      <p:ext uri="{BB962C8B-B14F-4D97-AF65-F5344CB8AC3E}">
        <p14:creationId xmlns:p14="http://schemas.microsoft.com/office/powerpoint/2010/main" val="26235515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33390"/>
          </a:xfrm>
        </p:spPr>
        <p:txBody>
          <a:bodyPr>
            <a:normAutofit fontScale="90000"/>
          </a:bodyPr>
          <a:lstStyle/>
          <a:p>
            <a:r>
              <a:rPr lang="en-US" dirty="0"/>
              <a:t>Measuring Liquid Medication</a:t>
            </a:r>
            <a:br>
              <a:rPr lang="en-US" b="1" dirty="0"/>
            </a:br>
            <a:endParaRPr lang="en-US" dirty="0"/>
          </a:p>
        </p:txBody>
      </p:sp>
      <p:sp>
        <p:nvSpPr>
          <p:cNvPr id="3" name="Text Placeholder 2"/>
          <p:cNvSpPr>
            <a:spLocks noGrp="1"/>
          </p:cNvSpPr>
          <p:nvPr>
            <p:ph type="body" sz="quarter" idx="13"/>
          </p:nvPr>
        </p:nvSpPr>
        <p:spPr>
          <a:xfrm>
            <a:off x="818009" y="1153682"/>
            <a:ext cx="8565273" cy="5546221"/>
          </a:xfrm>
        </p:spPr>
        <p:txBody>
          <a:bodyPr>
            <a:normAutofit fontScale="47500" lnSpcReduction="20000"/>
          </a:bodyPr>
          <a:lstStyle/>
          <a:p>
            <a:pPr marL="0" indent="0" hangingPunct="0">
              <a:buNone/>
            </a:pPr>
            <a:r>
              <a:rPr lang="en-US" sz="5100" dirty="0">
                <a:solidFill>
                  <a:schemeClr val="bg2">
                    <a:lumMod val="75000"/>
                  </a:schemeClr>
                </a:solidFill>
              </a:rPr>
              <a:t>When pouring liquid medications, always place bottle cap upside down on a solid surface to avoid contaminating the inside of the bottle cap</a:t>
            </a:r>
            <a:endParaRPr lang="en-US" sz="5100" dirty="0"/>
          </a:p>
          <a:p>
            <a:pPr hangingPunct="0"/>
            <a:r>
              <a:rPr lang="en-US" dirty="0"/>
              <a:t>Liquid medications must be measured to ensure accurate dosage</a:t>
            </a:r>
          </a:p>
          <a:p>
            <a:pPr lvl="1" hangingPunct="0"/>
            <a:r>
              <a:rPr lang="en-US" dirty="0"/>
              <a:t>For liquid medications, always use a plastic marked medicine cup, oral syringe or dropper</a:t>
            </a:r>
          </a:p>
          <a:p>
            <a:pPr hangingPunct="0"/>
            <a:r>
              <a:rPr lang="en-US" dirty="0"/>
              <a:t>Pay close attention to the medication order (dosage on the bottle) and find the corresponding markings on the medicine cup or dropper</a:t>
            </a:r>
          </a:p>
          <a:p>
            <a:pPr hangingPunct="0"/>
            <a:r>
              <a:rPr lang="en-US" dirty="0"/>
              <a:t>When using a plastic marked medicine cup, place the cup on a solid, level surface and look at the medicine cup at eye level to ensure the correct amount has been poured </a:t>
            </a:r>
          </a:p>
          <a:p>
            <a:pPr hangingPunct="0"/>
            <a:r>
              <a:rPr lang="en-US" dirty="0"/>
              <a:t>If a student is to receive more than one liquid medication at the same time, each liquid medication must be measured separately</a:t>
            </a:r>
          </a:p>
          <a:p>
            <a:pPr hangingPunct="0"/>
            <a:r>
              <a:rPr lang="en-US" dirty="0"/>
              <a:t>When pouring the medication out of the container, hold the bottle so the label is in the palm of your hand to prevent spillage and causing the label to be illegible </a:t>
            </a:r>
          </a:p>
          <a:p>
            <a:pPr hangingPunct="0"/>
            <a:r>
              <a:rPr lang="en-US" dirty="0"/>
              <a:t>Some liquid medications are suspensions and require shaking before being administered</a:t>
            </a:r>
          </a:p>
          <a:p>
            <a:pPr lvl="1" hangingPunct="0"/>
            <a:r>
              <a:rPr lang="en-US" dirty="0"/>
              <a:t>This information will be on the label of the medication bottle </a:t>
            </a:r>
          </a:p>
          <a:p>
            <a:pPr hangingPunct="0">
              <a:buFont typeface="Wingdings" panose="05000000000000000000" pitchFamily="2" charset="2"/>
              <a:buChar char="ü"/>
            </a:pPr>
            <a:r>
              <a:rPr lang="en-US" dirty="0">
                <a:solidFill>
                  <a:srgbClr val="FF0000"/>
                </a:solidFill>
              </a:rPr>
              <a:t>Additional tips on how to use liquid measuring devices may be found on the Safe Medication website</a:t>
            </a:r>
          </a:p>
        </p:txBody>
      </p:sp>
    </p:spTree>
    <p:extLst>
      <p:ext uri="{BB962C8B-B14F-4D97-AF65-F5344CB8AC3E}">
        <p14:creationId xmlns:p14="http://schemas.microsoft.com/office/powerpoint/2010/main" val="3725911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Administering Medication Safely</a:t>
            </a:r>
            <a:br>
              <a:rPr lang="en-US" dirty="0"/>
            </a:br>
            <a:endParaRPr lang="en-US" dirty="0"/>
          </a:p>
        </p:txBody>
      </p:sp>
      <p:sp>
        <p:nvSpPr>
          <p:cNvPr id="3" name="Text Placeholder 2"/>
          <p:cNvSpPr>
            <a:spLocks noGrp="1"/>
          </p:cNvSpPr>
          <p:nvPr>
            <p:ph type="body" sz="quarter" idx="13"/>
          </p:nvPr>
        </p:nvSpPr>
        <p:spPr>
          <a:xfrm>
            <a:off x="555786" y="1504060"/>
            <a:ext cx="9188715" cy="5170715"/>
          </a:xfrm>
        </p:spPr>
        <p:txBody>
          <a:bodyPr>
            <a:normAutofit/>
          </a:bodyPr>
          <a:lstStyle/>
          <a:p>
            <a:r>
              <a:rPr lang="en-US" dirty="0"/>
              <a:t>Only prepare and administer one individual’s medication at a time  </a:t>
            </a:r>
          </a:p>
          <a:p>
            <a:r>
              <a:rPr lang="en-US" dirty="0"/>
              <a:t>Never document the medication has been administered before the student receives it  </a:t>
            </a:r>
          </a:p>
          <a:p>
            <a:r>
              <a:rPr lang="en-US" dirty="0"/>
              <a:t>To safely manage and administer medications to students, the “six rights of medication administration” must be followed</a:t>
            </a:r>
          </a:p>
        </p:txBody>
      </p:sp>
    </p:spTree>
    <p:extLst>
      <p:ext uri="{BB962C8B-B14F-4D97-AF65-F5344CB8AC3E}">
        <p14:creationId xmlns:p14="http://schemas.microsoft.com/office/powerpoint/2010/main" val="30422993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Rights of Medication Administration </a:t>
            </a:r>
          </a:p>
        </p:txBody>
      </p:sp>
      <p:sp>
        <p:nvSpPr>
          <p:cNvPr id="3" name="Text Placeholder 2"/>
          <p:cNvSpPr>
            <a:spLocks noGrp="1"/>
          </p:cNvSpPr>
          <p:nvPr>
            <p:ph type="body" sz="quarter" idx="13"/>
          </p:nvPr>
        </p:nvSpPr>
        <p:spPr>
          <a:xfrm>
            <a:off x="555786" y="1654738"/>
            <a:ext cx="9188715" cy="5096950"/>
          </a:xfrm>
        </p:spPr>
        <p:txBody>
          <a:bodyPr>
            <a:noAutofit/>
          </a:bodyPr>
          <a:lstStyle/>
          <a:p>
            <a:pPr lvl="0" hangingPunct="0">
              <a:spcBef>
                <a:spcPts val="0"/>
              </a:spcBef>
            </a:pPr>
            <a:r>
              <a:rPr lang="en-US" sz="1600" b="1" dirty="0"/>
              <a:t>Right Student  -</a:t>
            </a:r>
            <a:r>
              <a:rPr lang="en-US" sz="1600" dirty="0"/>
              <a:t>Always have two (2) ways of identifying the student when   administering medications. </a:t>
            </a:r>
          </a:p>
          <a:p>
            <a:pPr lvl="0" hangingPunct="0">
              <a:spcBef>
                <a:spcPts val="0"/>
              </a:spcBef>
            </a:pPr>
            <a:r>
              <a:rPr lang="en-US" sz="1600" b="1" dirty="0"/>
              <a:t>Right Medication - </a:t>
            </a:r>
            <a:r>
              <a:rPr lang="en-US" sz="1600" dirty="0"/>
              <a:t>Verify that the name of the medication on the label on the medication container matches the information on the Medication Administration Log</a:t>
            </a:r>
          </a:p>
          <a:p>
            <a:pPr lvl="0" hangingPunct="0">
              <a:spcBef>
                <a:spcPts val="0"/>
              </a:spcBef>
            </a:pPr>
            <a:r>
              <a:rPr lang="en-US" sz="1600" b="1" dirty="0"/>
              <a:t>Right Dose - </a:t>
            </a:r>
            <a:r>
              <a:rPr lang="en-US" sz="1600" dirty="0"/>
              <a:t>Read the label on the medication container and compare it to the information on the Medication Log.  Be sure to note the dose of the medication to be given.</a:t>
            </a:r>
          </a:p>
          <a:p>
            <a:pPr lvl="0" hangingPunct="0">
              <a:spcBef>
                <a:spcPts val="0"/>
              </a:spcBef>
            </a:pPr>
            <a:r>
              <a:rPr lang="en-US" sz="1600" b="1" dirty="0"/>
              <a:t>Right Route - </a:t>
            </a:r>
            <a:r>
              <a:rPr lang="en-US" sz="1600" dirty="0"/>
              <a:t>Read the label on the medication container and compare it to the information on the Medication Log.  Be sure this information matches.</a:t>
            </a:r>
          </a:p>
          <a:p>
            <a:pPr hangingPunct="0">
              <a:spcBef>
                <a:spcPts val="0"/>
              </a:spcBef>
            </a:pPr>
            <a:r>
              <a:rPr lang="en-US" sz="1600" b="1" dirty="0"/>
              <a:t>Right Time - </a:t>
            </a:r>
            <a:r>
              <a:rPr lang="en-US" sz="1600" dirty="0"/>
              <a:t>Follow the instructions on the Medication Log.  Compare with the instructions on the       medication container label.  Follow school district policy for the time frame acceptable to give the medication (Example:  30 minutes before or 30 minutes after the scheduled time.)</a:t>
            </a:r>
          </a:p>
          <a:p>
            <a:pPr lvl="0" hangingPunct="0">
              <a:spcBef>
                <a:spcPts val="0"/>
              </a:spcBef>
            </a:pPr>
            <a:r>
              <a:rPr lang="en-US" sz="1600" b="1" dirty="0"/>
              <a:t>Right Documentation - </a:t>
            </a:r>
            <a:r>
              <a:rPr lang="en-US" sz="1600" dirty="0"/>
              <a:t>Each medication given must be documented when it is given. </a:t>
            </a:r>
            <a:r>
              <a:rPr lang="en-US" sz="1600" u="sng" dirty="0"/>
              <a:t> (Remember</a:t>
            </a:r>
            <a:r>
              <a:rPr lang="en-US" sz="1600" dirty="0"/>
              <a:t>- If a medication has been given but not documented, there is the potential of overdosing.) </a:t>
            </a:r>
          </a:p>
          <a:p>
            <a:pPr marL="0" lvl="0" indent="0" hangingPunct="0">
              <a:spcBef>
                <a:spcPts val="0"/>
              </a:spcBef>
              <a:buNone/>
            </a:pPr>
            <a:endParaRPr lang="en-US" sz="1600" dirty="0"/>
          </a:p>
          <a:p>
            <a:pPr marL="0" indent="0" hangingPunct="0">
              <a:spcBef>
                <a:spcPts val="0"/>
              </a:spcBef>
              <a:buNone/>
            </a:pPr>
            <a:r>
              <a:rPr lang="en-US" sz="1600" b="1" dirty="0">
                <a:solidFill>
                  <a:srgbClr val="FF0000"/>
                </a:solidFill>
              </a:rPr>
              <a:t>Always Check the Medication:</a:t>
            </a:r>
            <a:endParaRPr lang="en-US" sz="1600" dirty="0">
              <a:solidFill>
                <a:srgbClr val="FF0000"/>
              </a:solidFill>
            </a:endParaRPr>
          </a:p>
          <a:p>
            <a:pPr lvl="0" hangingPunct="0">
              <a:spcBef>
                <a:spcPts val="0"/>
              </a:spcBef>
            </a:pPr>
            <a:r>
              <a:rPr lang="en-US" sz="1600" dirty="0">
                <a:solidFill>
                  <a:schemeClr val="tx1"/>
                </a:solidFill>
              </a:rPr>
              <a:t>When removing the medication from storage (drawer/shelf)</a:t>
            </a:r>
          </a:p>
          <a:p>
            <a:pPr lvl="0" hangingPunct="0">
              <a:spcBef>
                <a:spcPts val="0"/>
              </a:spcBef>
            </a:pPr>
            <a:r>
              <a:rPr lang="en-US" sz="1600" dirty="0">
                <a:solidFill>
                  <a:schemeClr val="tx1"/>
                </a:solidFill>
              </a:rPr>
              <a:t>When removing the medication from the container/package</a:t>
            </a:r>
          </a:p>
          <a:p>
            <a:pPr>
              <a:spcBef>
                <a:spcPts val="0"/>
              </a:spcBef>
            </a:pPr>
            <a:r>
              <a:rPr lang="en-US" sz="1600" dirty="0">
                <a:solidFill>
                  <a:schemeClr val="tx1"/>
                </a:solidFill>
              </a:rPr>
              <a:t>When returning the medication container to storage (drawer/shelf)</a:t>
            </a:r>
          </a:p>
        </p:txBody>
      </p:sp>
      <p:sp>
        <p:nvSpPr>
          <p:cNvPr id="4" name="Rectangle 3"/>
          <p:cNvSpPr/>
          <p:nvPr/>
        </p:nvSpPr>
        <p:spPr>
          <a:xfrm>
            <a:off x="555786" y="6382356"/>
            <a:ext cx="1221809" cy="369332"/>
          </a:xfrm>
          <a:prstGeom prst="rect">
            <a:avLst/>
          </a:prstGeom>
        </p:spPr>
        <p:txBody>
          <a:bodyPr wrap="none">
            <a:spAutoFit/>
          </a:bodyPr>
          <a:lstStyle/>
          <a:p>
            <a:r>
              <a:rPr lang="en-US" b="1" dirty="0">
                <a:solidFill>
                  <a:srgbClr val="FF6600"/>
                </a:solidFill>
              </a:rPr>
              <a:t>Handout 2</a:t>
            </a:r>
          </a:p>
        </p:txBody>
      </p:sp>
      <p:pic>
        <p:nvPicPr>
          <p:cNvPr id="5" name="Picture 4" descr="Picture of school nurse checking medication order" title="Six Rights of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6882305" y="393232"/>
            <a:ext cx="956945" cy="1048385"/>
          </a:xfrm>
          <a:prstGeom prst="rect">
            <a:avLst/>
          </a:prstGeom>
          <a:noFill/>
        </p:spPr>
      </p:pic>
    </p:spTree>
    <p:extLst>
      <p:ext uri="{BB962C8B-B14F-4D97-AF65-F5344CB8AC3E}">
        <p14:creationId xmlns:p14="http://schemas.microsoft.com/office/powerpoint/2010/main" val="12179143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922295"/>
          </a:xfrm>
        </p:spPr>
        <p:txBody>
          <a:bodyPr>
            <a:normAutofit fontScale="90000"/>
          </a:bodyPr>
          <a:lstStyle/>
          <a:p>
            <a:pPr hangingPunct="0"/>
            <a:r>
              <a:rPr lang="en-US" dirty="0"/>
              <a:t>Prescription Label Information</a:t>
            </a:r>
            <a:br>
              <a:rPr lang="en-US" dirty="0"/>
            </a:br>
            <a:r>
              <a:rPr lang="en-US" dirty="0"/>
              <a:t> </a:t>
            </a:r>
            <a:br>
              <a:rPr lang="en-US" dirty="0"/>
            </a:br>
            <a:endParaRPr lang="en-US" dirty="0"/>
          </a:p>
        </p:txBody>
      </p:sp>
      <p:sp>
        <p:nvSpPr>
          <p:cNvPr id="3" name="Text Placeholder 2"/>
          <p:cNvSpPr>
            <a:spLocks noGrp="1"/>
          </p:cNvSpPr>
          <p:nvPr>
            <p:ph type="body" sz="quarter" idx="13"/>
          </p:nvPr>
        </p:nvSpPr>
        <p:spPr>
          <a:xfrm>
            <a:off x="555786" y="1281869"/>
            <a:ext cx="9188715" cy="5649280"/>
          </a:xfrm>
        </p:spPr>
        <p:txBody>
          <a:bodyPr>
            <a:normAutofit fontScale="55000" lnSpcReduction="20000"/>
          </a:bodyPr>
          <a:lstStyle/>
          <a:p>
            <a:pPr marL="0" indent="0" hangingPunct="0">
              <a:buNone/>
            </a:pPr>
            <a:r>
              <a:rPr lang="en-US" sz="5100" dirty="0">
                <a:solidFill>
                  <a:schemeClr val="bg2">
                    <a:lumMod val="75000"/>
                  </a:schemeClr>
                </a:solidFill>
              </a:rPr>
              <a:t>Information required on a prescription label includes:</a:t>
            </a:r>
          </a:p>
          <a:p>
            <a:pPr lvl="0" hangingPunct="0">
              <a:spcBef>
                <a:spcPts val="600"/>
              </a:spcBef>
            </a:pPr>
            <a:r>
              <a:rPr lang="en-US" dirty="0"/>
              <a:t>Name and address of the  pharmacy</a:t>
            </a:r>
          </a:p>
          <a:p>
            <a:pPr lvl="0" hangingPunct="0">
              <a:spcBef>
                <a:spcPts val="600"/>
              </a:spcBef>
            </a:pPr>
            <a:r>
              <a:rPr lang="en-US" dirty="0"/>
              <a:t>Telephone number of the pharmacy</a:t>
            </a:r>
          </a:p>
          <a:p>
            <a:pPr lvl="0" hangingPunct="0">
              <a:spcBef>
                <a:spcPts val="600"/>
              </a:spcBef>
            </a:pPr>
            <a:r>
              <a:rPr lang="en-US" dirty="0"/>
              <a:t>Prescription number</a:t>
            </a:r>
          </a:p>
          <a:p>
            <a:pPr lvl="0" hangingPunct="0">
              <a:spcBef>
                <a:spcPts val="600"/>
              </a:spcBef>
            </a:pPr>
            <a:r>
              <a:rPr lang="en-US" dirty="0"/>
              <a:t>Current date of filling or refilling</a:t>
            </a:r>
          </a:p>
          <a:p>
            <a:pPr lvl="0" hangingPunct="0">
              <a:spcBef>
                <a:spcPts val="600"/>
              </a:spcBef>
            </a:pPr>
            <a:r>
              <a:rPr lang="en-US" dirty="0"/>
              <a:t>Name of prescriber</a:t>
            </a:r>
          </a:p>
          <a:p>
            <a:pPr lvl="0" hangingPunct="0">
              <a:spcBef>
                <a:spcPts val="600"/>
              </a:spcBef>
            </a:pPr>
            <a:r>
              <a:rPr lang="en-US" dirty="0"/>
              <a:t>Name of patient</a:t>
            </a:r>
          </a:p>
          <a:p>
            <a:pPr lvl="0" hangingPunct="0">
              <a:spcBef>
                <a:spcPts val="600"/>
              </a:spcBef>
            </a:pPr>
            <a:r>
              <a:rPr lang="en-US" dirty="0"/>
              <a:t>Directions for use, including precautions, if any, as indicated on the prescription</a:t>
            </a:r>
          </a:p>
          <a:p>
            <a:pPr lvl="0" hangingPunct="0">
              <a:spcBef>
                <a:spcPts val="600"/>
              </a:spcBef>
            </a:pPr>
            <a:r>
              <a:rPr lang="en-US" dirty="0"/>
              <a:t>Drug name and strength and quantity, if generic, the name of the manufacturer</a:t>
            </a:r>
          </a:p>
          <a:p>
            <a:pPr lvl="0" hangingPunct="0">
              <a:spcBef>
                <a:spcPts val="600"/>
              </a:spcBef>
            </a:pPr>
            <a:r>
              <a:rPr lang="en-US" dirty="0"/>
              <a:t>The phrase “use by” followed by the product’s use by date, if dispensed in any packaging other than the manufacturer’s original packaging</a:t>
            </a:r>
          </a:p>
          <a:p>
            <a:pPr lvl="0" hangingPunct="0">
              <a:spcBef>
                <a:spcPts val="600"/>
              </a:spcBef>
            </a:pPr>
            <a:r>
              <a:rPr lang="en-US" dirty="0"/>
              <a:t>All auxiliary labeling as recommended by the manufacturer and /or as deemed appropriate in the professional judgment of the dispensing pharmacist/an auxiliary labeling as recommended by the manufacturer and/or deemed appropriate in the professional judgement of the dispensing pharmacist</a:t>
            </a:r>
          </a:p>
          <a:p>
            <a:pPr lvl="0" hangingPunct="0">
              <a:spcBef>
                <a:spcPts val="600"/>
              </a:spcBef>
            </a:pPr>
            <a:r>
              <a:rPr lang="en-US" dirty="0"/>
              <a:t>Initials or name of the dispensing pharmacist</a:t>
            </a:r>
          </a:p>
          <a:p>
            <a:endParaRPr lang="en-US" dirty="0"/>
          </a:p>
        </p:txBody>
      </p:sp>
    </p:spTree>
    <p:extLst>
      <p:ext uri="{BB962C8B-B14F-4D97-AF65-F5344CB8AC3E}">
        <p14:creationId xmlns:p14="http://schemas.microsoft.com/office/powerpoint/2010/main" val="34434735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Administering Medications</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dirty="0">
                <a:solidFill>
                  <a:schemeClr val="bg2">
                    <a:lumMod val="75000"/>
                  </a:schemeClr>
                </a:solidFill>
              </a:rPr>
              <a:t>All medication administration procedures must include these basic steps regardless of the type of medication to be administered:</a:t>
            </a:r>
          </a:p>
          <a:p>
            <a:pPr lvl="0" hangingPunct="0"/>
            <a:r>
              <a:rPr lang="en-US" dirty="0"/>
              <a:t> Student reports to office or call student to the office</a:t>
            </a:r>
          </a:p>
          <a:p>
            <a:pPr lvl="0" hangingPunct="0"/>
            <a:r>
              <a:rPr lang="en-US" dirty="0"/>
              <a:t>Verify identity of student (using two methods of identification)</a:t>
            </a:r>
          </a:p>
          <a:p>
            <a:pPr lvl="0" hangingPunct="0"/>
            <a:r>
              <a:rPr lang="en-US" dirty="0"/>
              <a:t>Identify yourself and what you will be doing</a:t>
            </a:r>
          </a:p>
          <a:p>
            <a:pPr lvl="0" hangingPunct="0"/>
            <a:r>
              <a:rPr lang="en-US" dirty="0"/>
              <a:t>Assemble necessary equipment</a:t>
            </a:r>
          </a:p>
          <a:p>
            <a:pPr lvl="0" hangingPunct="0"/>
            <a:r>
              <a:rPr lang="en-US" dirty="0"/>
              <a:t>Wash your hands before and after administering medications</a:t>
            </a:r>
          </a:p>
          <a:p>
            <a:endParaRPr lang="en-US" dirty="0"/>
          </a:p>
        </p:txBody>
      </p:sp>
    </p:spTree>
    <p:extLst>
      <p:ext uri="{BB962C8B-B14F-4D97-AF65-F5344CB8AC3E}">
        <p14:creationId xmlns:p14="http://schemas.microsoft.com/office/powerpoint/2010/main" val="428039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36837"/>
          </a:xfrm>
        </p:spPr>
        <p:txBody>
          <a:bodyPr>
            <a:normAutofit fontScale="90000"/>
          </a:bodyPr>
          <a:lstStyle/>
          <a:p>
            <a:r>
              <a:rPr lang="en-US" dirty="0"/>
              <a:t>Medication Errors </a:t>
            </a:r>
            <a:r>
              <a:rPr lang="en-US" dirty="0">
                <a:solidFill>
                  <a:schemeClr val="bg1"/>
                </a:solidFill>
              </a:rPr>
              <a:t>part 2</a:t>
            </a:r>
            <a:br>
              <a:rPr lang="en-US" dirty="0"/>
            </a:br>
            <a:endParaRPr lang="en-US" dirty="0"/>
          </a:p>
        </p:txBody>
      </p:sp>
      <p:sp>
        <p:nvSpPr>
          <p:cNvPr id="3" name="Text Placeholder 2"/>
          <p:cNvSpPr>
            <a:spLocks noGrp="1"/>
          </p:cNvSpPr>
          <p:nvPr>
            <p:ph type="body" sz="quarter" idx="13"/>
          </p:nvPr>
        </p:nvSpPr>
        <p:spPr>
          <a:xfrm>
            <a:off x="555786" y="1170774"/>
            <a:ext cx="9188715" cy="5504001"/>
          </a:xfrm>
        </p:spPr>
        <p:txBody>
          <a:bodyPr>
            <a:normAutofit fontScale="70000" lnSpcReduction="20000"/>
          </a:bodyPr>
          <a:lstStyle/>
          <a:p>
            <a:pPr marL="0" indent="0">
              <a:buNone/>
            </a:pPr>
            <a:r>
              <a:rPr lang="en-US" dirty="0">
                <a:solidFill>
                  <a:schemeClr val="bg2">
                    <a:lumMod val="75000"/>
                  </a:schemeClr>
                </a:solidFill>
              </a:rPr>
              <a:t>District policies and procedures state what documentation is required if an error in medication administration has been made</a:t>
            </a:r>
          </a:p>
          <a:p>
            <a:pPr marL="0" indent="0">
              <a:buNone/>
            </a:pPr>
            <a:r>
              <a:rPr lang="en-US" dirty="0">
                <a:solidFill>
                  <a:srgbClr val="7030A0"/>
                </a:solidFill>
              </a:rPr>
              <a:t>Any error must be documented on the school district’s “medication error” or incident form and reported as soon as possible to the school nurse, school principal and parents</a:t>
            </a:r>
          </a:p>
          <a:p>
            <a:pPr hangingPunct="0"/>
            <a:r>
              <a:rPr lang="en-US" dirty="0"/>
              <a:t>Report accidental errors such as:</a:t>
            </a:r>
          </a:p>
          <a:p>
            <a:pPr lvl="1" hangingPunct="0"/>
            <a:r>
              <a:rPr lang="en-US" dirty="0"/>
              <a:t>Forgetting to give a dose of medication</a:t>
            </a:r>
          </a:p>
          <a:p>
            <a:pPr lvl="1" hangingPunct="0"/>
            <a:r>
              <a:rPr lang="en-US" dirty="0"/>
              <a:t>giving medication to the wrong student</a:t>
            </a:r>
          </a:p>
          <a:p>
            <a:pPr lvl="1" hangingPunct="0"/>
            <a:r>
              <a:rPr lang="en-US" dirty="0"/>
              <a:t>giving the wrong medication or the wrong dose</a:t>
            </a:r>
          </a:p>
          <a:p>
            <a:pPr lvl="1" hangingPunct="0"/>
            <a:r>
              <a:rPr lang="en-US" dirty="0"/>
              <a:t>giving medications at the wrong time</a:t>
            </a:r>
          </a:p>
          <a:p>
            <a:pPr lvl="1" hangingPunct="0"/>
            <a:r>
              <a:rPr lang="en-US" dirty="0"/>
              <a:t>giving medication by the wrong route</a:t>
            </a:r>
          </a:p>
          <a:p>
            <a:pPr marL="0" indent="0" hangingPunct="0">
              <a:buNone/>
            </a:pPr>
            <a:endParaRPr lang="en-US" dirty="0"/>
          </a:p>
          <a:p>
            <a:pPr hangingPunct="0">
              <a:buFont typeface="Wingdings" panose="05000000000000000000" pitchFamily="2" charset="2"/>
              <a:buChar char="ü"/>
            </a:pPr>
            <a:r>
              <a:rPr lang="en-US" dirty="0">
                <a:solidFill>
                  <a:srgbClr val="FF0000"/>
                </a:solidFill>
              </a:rPr>
              <a:t>Accidents do happen. In the interest of the student’s health and safety, report all errors promptly</a:t>
            </a:r>
          </a:p>
          <a:p>
            <a:endParaRPr lang="en-US" dirty="0"/>
          </a:p>
        </p:txBody>
      </p:sp>
    </p:spTree>
    <p:extLst>
      <p:ext uri="{BB962C8B-B14F-4D97-AF65-F5344CB8AC3E}">
        <p14:creationId xmlns:p14="http://schemas.microsoft.com/office/powerpoint/2010/main" val="1662920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Refusal of Medications</a:t>
            </a:r>
            <a:br>
              <a:rPr lang="en-US" b="1" dirty="0"/>
            </a:br>
            <a:endParaRPr lang="en-US" dirty="0"/>
          </a:p>
        </p:txBody>
      </p:sp>
      <p:sp>
        <p:nvSpPr>
          <p:cNvPr id="3" name="Text Placeholder 2"/>
          <p:cNvSpPr>
            <a:spLocks noGrp="1"/>
          </p:cNvSpPr>
          <p:nvPr>
            <p:ph type="body" sz="quarter" idx="13"/>
          </p:nvPr>
        </p:nvSpPr>
        <p:spPr>
          <a:xfrm>
            <a:off x="555786" y="1401510"/>
            <a:ext cx="9188715" cy="5273265"/>
          </a:xfrm>
        </p:spPr>
        <p:txBody>
          <a:bodyPr>
            <a:normAutofit/>
          </a:bodyPr>
          <a:lstStyle/>
          <a:p>
            <a:r>
              <a:rPr lang="en-US" dirty="0"/>
              <a:t>Refusing medications is not considered a medication error, and the refusal should be documented on the Medication Administration Record as a “refused” medication</a:t>
            </a:r>
          </a:p>
          <a:p>
            <a:r>
              <a:rPr lang="en-US" dirty="0"/>
              <a:t>The documentation assures the student has been offered the medication as ordered, and also proves staff followed school district policy in administration/documentation</a:t>
            </a:r>
          </a:p>
        </p:txBody>
      </p:sp>
    </p:spTree>
    <p:extLst>
      <p:ext uri="{BB962C8B-B14F-4D97-AF65-F5344CB8AC3E}">
        <p14:creationId xmlns:p14="http://schemas.microsoft.com/office/powerpoint/2010/main" val="2082895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Text Placeholder 2"/>
          <p:cNvSpPr>
            <a:spLocks noGrp="1"/>
          </p:cNvSpPr>
          <p:nvPr>
            <p:ph type="body" sz="quarter" idx="13"/>
          </p:nvPr>
        </p:nvSpPr>
        <p:spPr>
          <a:xfrm>
            <a:off x="555786" y="1452785"/>
            <a:ext cx="9188715" cy="5221990"/>
          </a:xfrm>
        </p:spPr>
        <p:txBody>
          <a:bodyPr>
            <a:normAutofit fontScale="77500" lnSpcReduction="20000"/>
          </a:bodyPr>
          <a:lstStyle/>
          <a:p>
            <a:pPr hangingPunct="0"/>
            <a:r>
              <a:rPr lang="en-US" dirty="0"/>
              <a:t>As best practice and according to the student’s developmental level, the student should understand why the medication is being administered, and also should be made aware of any common side effects</a:t>
            </a:r>
          </a:p>
          <a:p>
            <a:pPr hangingPunct="0"/>
            <a:r>
              <a:rPr lang="en-US" dirty="0"/>
              <a:t>He/she should also be able to verbalize understanding that these medications are considered a part of treatment and that the parent/guardian will be notified should he/she refuse the scheduled medication  </a:t>
            </a:r>
          </a:p>
          <a:p>
            <a:r>
              <a:rPr lang="en-US" dirty="0"/>
              <a:t>Medication Administration Documentation</a:t>
            </a:r>
            <a:r>
              <a:rPr lang="en-US" i="1" dirty="0"/>
              <a:t> </a:t>
            </a:r>
            <a:r>
              <a:rPr lang="en-US" b="1" i="1" dirty="0"/>
              <a:t>(</a:t>
            </a:r>
            <a:r>
              <a:rPr lang="en-US" dirty="0"/>
              <a:t>Medication Log/Medication Administration Record, Electronic Record</a:t>
            </a:r>
            <a:r>
              <a:rPr lang="en-US" b="1" i="1" dirty="0"/>
              <a:t>)</a:t>
            </a:r>
            <a:endParaRPr lang="en-US" dirty="0"/>
          </a:p>
          <a:p>
            <a:endParaRPr lang="en-US" dirty="0"/>
          </a:p>
        </p:txBody>
      </p:sp>
    </p:spTree>
    <p:extLst>
      <p:ext uri="{BB962C8B-B14F-4D97-AF65-F5344CB8AC3E}">
        <p14:creationId xmlns:p14="http://schemas.microsoft.com/office/powerpoint/2010/main" val="11836677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a:t>
            </a:r>
          </a:p>
        </p:txBody>
      </p:sp>
      <p:sp>
        <p:nvSpPr>
          <p:cNvPr id="3" name="Text Placeholder 2"/>
          <p:cNvSpPr>
            <a:spLocks noGrp="1"/>
          </p:cNvSpPr>
          <p:nvPr>
            <p:ph type="body" sz="quarter" idx="13"/>
          </p:nvPr>
        </p:nvSpPr>
        <p:spPr>
          <a:xfrm>
            <a:off x="555786" y="1512606"/>
            <a:ext cx="9188715" cy="5162169"/>
          </a:xfrm>
        </p:spPr>
        <p:txBody>
          <a:bodyPr>
            <a:normAutofit fontScale="70000" lnSpcReduction="20000"/>
          </a:bodyPr>
          <a:lstStyle/>
          <a:p>
            <a:r>
              <a:rPr lang="en-US" dirty="0"/>
              <a:t>Record-keeping is very important when medication is given at school</a:t>
            </a:r>
          </a:p>
          <a:p>
            <a:r>
              <a:rPr lang="en-US" dirty="0"/>
              <a:t>A medication “log” (medication administration record) must be kept for each student</a:t>
            </a:r>
          </a:p>
          <a:p>
            <a:r>
              <a:rPr lang="en-US" dirty="0"/>
              <a:t>The log can be kept on paper or in the Kentucky Student Information System for each student</a:t>
            </a:r>
          </a:p>
          <a:p>
            <a:r>
              <a:rPr lang="en-US" dirty="0"/>
              <a:t>Each medication given must be recorded on a separate form </a:t>
            </a:r>
          </a:p>
          <a:p>
            <a:r>
              <a:rPr lang="en-US" dirty="0"/>
              <a:t>The log contains the student’s name, the prescribed medication and dosage, the route the medication is to be given, the time the medication is scheduled to be given and any student allergies (allergies in red ink if on paper)</a:t>
            </a:r>
          </a:p>
          <a:p>
            <a:pPr>
              <a:buFont typeface="Wingdings" panose="05000000000000000000" pitchFamily="2" charset="2"/>
              <a:buChar char="ü"/>
            </a:pPr>
            <a:r>
              <a:rPr lang="en-US" dirty="0">
                <a:solidFill>
                  <a:srgbClr val="7030A0"/>
                </a:solidFill>
              </a:rPr>
              <a:t>It is also recommended that a picture of the student be attached to the document if paper is used for identification purposes</a:t>
            </a:r>
          </a:p>
          <a:p>
            <a:endParaRPr lang="en-US" dirty="0"/>
          </a:p>
        </p:txBody>
      </p:sp>
    </p:spTree>
    <p:extLst>
      <p:ext uri="{BB962C8B-B14F-4D97-AF65-F5344CB8AC3E}">
        <p14:creationId xmlns:p14="http://schemas.microsoft.com/office/powerpoint/2010/main" val="2154436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Information</a:t>
            </a:r>
          </a:p>
        </p:txBody>
      </p:sp>
      <p:sp>
        <p:nvSpPr>
          <p:cNvPr id="3" name="Text Placeholder 2"/>
          <p:cNvSpPr>
            <a:spLocks noGrp="1"/>
          </p:cNvSpPr>
          <p:nvPr>
            <p:ph type="body" sz="quarter" idx="13"/>
          </p:nvPr>
        </p:nvSpPr>
        <p:spPr>
          <a:xfrm>
            <a:off x="555786" y="1452785"/>
            <a:ext cx="9188715" cy="5221990"/>
          </a:xfrm>
        </p:spPr>
        <p:txBody>
          <a:bodyPr>
            <a:normAutofit fontScale="92500"/>
          </a:bodyPr>
          <a:lstStyle/>
          <a:p>
            <a:r>
              <a:rPr lang="en-US" dirty="0"/>
              <a:t>Compare the information on the medication label with the information on the medication log </a:t>
            </a:r>
          </a:p>
          <a:p>
            <a:r>
              <a:rPr lang="en-US" dirty="0"/>
              <a:t>This information must match whenever a change in the dose of the same medication is ordered by the prescribing medical provider, a new medication log must be created</a:t>
            </a:r>
          </a:p>
          <a:p>
            <a:r>
              <a:rPr lang="en-US" dirty="0"/>
              <a:t>Contact the school nurse immediately and do not give the medication if the medication label is missing or the label cannot be read </a:t>
            </a:r>
          </a:p>
          <a:p>
            <a:endParaRPr lang="en-US" dirty="0"/>
          </a:p>
        </p:txBody>
      </p:sp>
    </p:spTree>
    <p:extLst>
      <p:ext uri="{BB962C8B-B14F-4D97-AF65-F5344CB8AC3E}">
        <p14:creationId xmlns:p14="http://schemas.microsoft.com/office/powerpoint/2010/main" val="34269847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33390"/>
          </a:xfrm>
        </p:spPr>
        <p:txBody>
          <a:bodyPr/>
          <a:lstStyle/>
          <a:p>
            <a:r>
              <a:rPr lang="en-US" dirty="0"/>
              <a:t>Medication Record</a:t>
            </a:r>
          </a:p>
        </p:txBody>
      </p:sp>
      <p:sp>
        <p:nvSpPr>
          <p:cNvPr id="3" name="Text Placeholder 2"/>
          <p:cNvSpPr>
            <a:spLocks noGrp="1"/>
          </p:cNvSpPr>
          <p:nvPr>
            <p:ph type="body" sz="quarter" idx="13"/>
          </p:nvPr>
        </p:nvSpPr>
        <p:spPr>
          <a:xfrm>
            <a:off x="376016" y="1290415"/>
            <a:ext cx="9368486" cy="5567585"/>
          </a:xfrm>
        </p:spPr>
        <p:txBody>
          <a:bodyPr>
            <a:normAutofit fontScale="62500" lnSpcReduction="20000"/>
          </a:bodyPr>
          <a:lstStyle/>
          <a:p>
            <a:pPr marL="0" indent="0">
              <a:buNone/>
            </a:pPr>
            <a:r>
              <a:rPr lang="en-US" b="1" dirty="0">
                <a:solidFill>
                  <a:srgbClr val="00B0F0"/>
                </a:solidFill>
              </a:rPr>
              <a:t>The medication record (log) may be used to also make notes of additional comments of any unusual circumstance related to the student receiving the medication</a:t>
            </a:r>
          </a:p>
          <a:p>
            <a:r>
              <a:rPr lang="en-US" dirty="0"/>
              <a:t>This medication record becomes a permanent part of the student’s file (in student’s cumulative health folder) and provides legal documentation for those who administer medications to students</a:t>
            </a:r>
          </a:p>
          <a:p>
            <a:r>
              <a:rPr lang="en-US" dirty="0"/>
              <a:t>When a student receives a medication the actual time must be recorded on the medication record (initial if on paper)</a:t>
            </a:r>
          </a:p>
          <a:p>
            <a:r>
              <a:rPr lang="en-US" dirty="0"/>
              <a:t>This must also be done when a medication is missed due to an absence or a field trip, or if the student refuses to take the medication</a:t>
            </a:r>
          </a:p>
          <a:p>
            <a:r>
              <a:rPr lang="en-US" dirty="0"/>
              <a:t>The medication administration record (log) is a legal and permanent document</a:t>
            </a:r>
          </a:p>
          <a:p>
            <a:pPr>
              <a:buFont typeface="Wingdings" panose="05000000000000000000" pitchFamily="2" charset="2"/>
              <a:buChar char="ü"/>
            </a:pPr>
            <a:r>
              <a:rPr lang="en-US" dirty="0">
                <a:solidFill>
                  <a:srgbClr val="7030A0"/>
                </a:solidFill>
              </a:rPr>
              <a:t>Use only ink and never use “whiteout” if using a paper log.</a:t>
            </a:r>
            <a:r>
              <a:rPr lang="en-US" b="1" dirty="0">
                <a:solidFill>
                  <a:srgbClr val="7030A0"/>
                </a:solidFill>
              </a:rPr>
              <a:t> </a:t>
            </a:r>
            <a:r>
              <a:rPr lang="en-US" dirty="0">
                <a:solidFill>
                  <a:srgbClr val="7030A0"/>
                </a:solidFill>
              </a:rPr>
              <a:t>If a mistake is made in the recording of the time of the medication administration on a paper log, draw a single line through the time, write “void” and initial beside the time </a:t>
            </a:r>
          </a:p>
        </p:txBody>
      </p:sp>
    </p:spTree>
    <p:extLst>
      <p:ext uri="{BB962C8B-B14F-4D97-AF65-F5344CB8AC3E}">
        <p14:creationId xmlns:p14="http://schemas.microsoft.com/office/powerpoint/2010/main" val="11586894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Student Medication Log</a:t>
            </a:r>
          </a:p>
        </p:txBody>
      </p:sp>
      <p:pic>
        <p:nvPicPr>
          <p:cNvPr id="4" name="Picture 3" descr="Sample Student Medication 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854" y="917425"/>
            <a:ext cx="8229600" cy="5852160"/>
          </a:xfrm>
          <a:prstGeom prst="rect">
            <a:avLst/>
          </a:prstGeom>
          <a:noFill/>
          <a:ln>
            <a:noFill/>
          </a:ln>
        </p:spPr>
      </p:pic>
    </p:spTree>
    <p:extLst>
      <p:ext uri="{BB962C8B-B14F-4D97-AF65-F5344CB8AC3E}">
        <p14:creationId xmlns:p14="http://schemas.microsoft.com/office/powerpoint/2010/main" val="3777608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Student Information  System</a:t>
            </a:r>
          </a:p>
        </p:txBody>
      </p:sp>
      <p:sp>
        <p:nvSpPr>
          <p:cNvPr id="3" name="Text Placeholder 2"/>
          <p:cNvSpPr>
            <a:spLocks noGrp="1"/>
          </p:cNvSpPr>
          <p:nvPr>
            <p:ph type="body" sz="quarter" idx="13"/>
          </p:nvPr>
        </p:nvSpPr>
        <p:spPr/>
        <p:txBody>
          <a:bodyPr>
            <a:normAutofit fontScale="70000" lnSpcReduction="20000"/>
          </a:bodyPr>
          <a:lstStyle/>
          <a:p>
            <a:pPr marL="0" indent="0" hangingPunct="0">
              <a:buNone/>
            </a:pPr>
            <a:r>
              <a:rPr lang="en-US" dirty="0">
                <a:solidFill>
                  <a:schemeClr val="bg2">
                    <a:lumMod val="50000"/>
                  </a:schemeClr>
                </a:solidFill>
              </a:rPr>
              <a:t>Medication administration may also be documented in the Kentucky Student Information System.  This is a permanent record of medication administration </a:t>
            </a:r>
          </a:p>
          <a:p>
            <a:pPr marL="0" indent="0" hangingPunct="0">
              <a:buNone/>
            </a:pPr>
            <a:r>
              <a:rPr lang="en-US" dirty="0"/>
              <a:t>Advantages to electronic medical records include:</a:t>
            </a:r>
          </a:p>
          <a:p>
            <a:pPr lvl="1" hangingPunct="0"/>
            <a:r>
              <a:rPr lang="en-US" dirty="0"/>
              <a:t>Records follow student electronically when transferring from school to school within the district</a:t>
            </a:r>
          </a:p>
          <a:p>
            <a:pPr lvl="1" hangingPunct="0"/>
            <a:r>
              <a:rPr lang="en-US" dirty="0"/>
              <a:t>No more paper logs/charts to file or store</a:t>
            </a:r>
          </a:p>
          <a:p>
            <a:pPr lvl="1" hangingPunct="0"/>
            <a:r>
              <a:rPr lang="en-US" dirty="0"/>
              <a:t>Easier case management of students with chronic health conditions</a:t>
            </a:r>
          </a:p>
          <a:p>
            <a:pPr lvl="1" hangingPunct="0"/>
            <a:r>
              <a:rPr lang="en-US" dirty="0"/>
              <a:t>Ability to track health office visits and outcomes </a:t>
            </a:r>
          </a:p>
          <a:p>
            <a:pPr marL="0" indent="0" hangingPunct="0">
              <a:buNone/>
            </a:pPr>
            <a:endParaRPr lang="en-US" dirty="0"/>
          </a:p>
          <a:p>
            <a:pPr>
              <a:buFont typeface="Wingdings" panose="05000000000000000000" pitchFamily="2" charset="2"/>
              <a:buChar char="ü"/>
            </a:pPr>
            <a:r>
              <a:rPr lang="en-US" dirty="0"/>
              <a:t>See local school district medication administration form and follow local school district policies for documentation </a:t>
            </a:r>
          </a:p>
        </p:txBody>
      </p:sp>
    </p:spTree>
    <p:extLst>
      <p:ext uri="{BB962C8B-B14F-4D97-AF65-F5344CB8AC3E}">
        <p14:creationId xmlns:p14="http://schemas.microsoft.com/office/powerpoint/2010/main" val="10492660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85562"/>
          </a:xfrm>
        </p:spPr>
        <p:txBody>
          <a:bodyPr>
            <a:normAutofit fontScale="90000"/>
          </a:bodyPr>
          <a:lstStyle/>
          <a:p>
            <a:r>
              <a:rPr lang="en-US" b="1" dirty="0"/>
              <a:t>Module II:  Practice Test Page 1</a:t>
            </a:r>
            <a:endParaRPr lang="en-US" dirty="0"/>
          </a:p>
        </p:txBody>
      </p:sp>
      <p:sp>
        <p:nvSpPr>
          <p:cNvPr id="3" name="Text Placeholder 2"/>
          <p:cNvSpPr>
            <a:spLocks noGrp="1"/>
          </p:cNvSpPr>
          <p:nvPr>
            <p:ph type="body" sz="quarter" idx="13"/>
          </p:nvPr>
        </p:nvSpPr>
        <p:spPr>
          <a:xfrm>
            <a:off x="555786" y="1281869"/>
            <a:ext cx="9188715" cy="5392906"/>
          </a:xfrm>
        </p:spPr>
        <p:txBody>
          <a:bodyPr>
            <a:normAutofit fontScale="40000" lnSpcReduction="20000"/>
          </a:bodyPr>
          <a:lstStyle/>
          <a:p>
            <a:pPr marL="742950" lvl="0" indent="-742950" hangingPunct="0">
              <a:buFont typeface="+mj-lt"/>
              <a:buAutoNum type="arabicPeriod"/>
            </a:pPr>
            <a:r>
              <a:rPr lang="en-US" sz="4000" dirty="0"/>
              <a:t>Medications that a licensed practitioner orders to treat a particular medical diagnosis or symptoms are called __________________ medications.</a:t>
            </a:r>
          </a:p>
          <a:p>
            <a:pPr marL="742950" lvl="0" indent="-742950" hangingPunct="0">
              <a:buFont typeface="+mj-lt"/>
              <a:buAutoNum type="arabicPeriod"/>
            </a:pPr>
            <a:r>
              <a:rPr lang="en-US" sz="4000" dirty="0"/>
              <a:t>Give examples of the three types of medications that may be administered in the schools:</a:t>
            </a:r>
          </a:p>
          <a:p>
            <a:pPr lvl="1" hangingPunct="0"/>
            <a:r>
              <a:rPr lang="en-US" sz="4000" dirty="0"/>
              <a:t>Controlled/Scheduled: _____________________________</a:t>
            </a:r>
          </a:p>
          <a:p>
            <a:pPr lvl="1" hangingPunct="0"/>
            <a:r>
              <a:rPr lang="en-US" sz="4000" dirty="0"/>
              <a:t>Non-Controlled/Scheduled: _________________________</a:t>
            </a:r>
          </a:p>
          <a:p>
            <a:pPr lvl="1" hangingPunct="0"/>
            <a:r>
              <a:rPr lang="en-US" sz="4000" dirty="0"/>
              <a:t>Over the Counter:_________________________________</a:t>
            </a:r>
          </a:p>
          <a:p>
            <a:pPr marL="742950" lvl="0" indent="-742950" hangingPunct="0">
              <a:buFont typeface="+mj-lt"/>
              <a:buAutoNum type="arabicPeriod"/>
            </a:pPr>
            <a:r>
              <a:rPr lang="en-US" sz="4000" dirty="0"/>
              <a:t>Important student health information to know prior to administering medication includes:  Student name, date of birth, sex and ____________________________.</a:t>
            </a:r>
          </a:p>
          <a:p>
            <a:pPr marL="742950" lvl="0" indent="-742950" hangingPunct="0">
              <a:buFont typeface="+mj-lt"/>
              <a:buAutoNum type="arabicPeriod"/>
            </a:pPr>
            <a:r>
              <a:rPr lang="en-US" sz="4000" dirty="0"/>
              <a:t>An unwanted, unexpected or potentially dangerous response to a medication is known as ________________________________.</a:t>
            </a:r>
          </a:p>
          <a:p>
            <a:pPr marL="742950" lvl="0" indent="-742950" hangingPunct="0">
              <a:buFont typeface="+mj-lt"/>
              <a:buAutoNum type="arabicPeriod"/>
            </a:pPr>
            <a:r>
              <a:rPr lang="en-US" sz="4000" dirty="0"/>
              <a:t>True or False:  A Licensed Practitioner must write an order (or prescribe) oral medication to be crushed.</a:t>
            </a:r>
          </a:p>
          <a:p>
            <a:pPr marL="742950" lvl="0" indent="-742950" hangingPunct="0">
              <a:buFont typeface="+mj-lt"/>
              <a:buAutoNum type="arabicPeriod"/>
            </a:pPr>
            <a:r>
              <a:rPr lang="en-US" sz="4000" dirty="0"/>
              <a:t>_______________ tablets are meant to be chewed before swallowing.</a:t>
            </a:r>
          </a:p>
          <a:p>
            <a:pPr marL="742950" lvl="0" indent="-742950" hangingPunct="0">
              <a:buFont typeface="+mj-lt"/>
              <a:buAutoNum type="arabicPeriod"/>
            </a:pPr>
            <a:r>
              <a:rPr lang="en-US" sz="4000" dirty="0"/>
              <a:t>True or False:  Enteric coated tablets protect the stomach from irritation and therefore should not be crushed or spit.</a:t>
            </a:r>
          </a:p>
          <a:p>
            <a:pPr marL="742950" lvl="0" indent="-742950" hangingPunct="0">
              <a:buFont typeface="+mj-lt"/>
              <a:buAutoNum type="arabicPeriod"/>
            </a:pPr>
            <a:r>
              <a:rPr lang="en-US" sz="4000" dirty="0"/>
              <a:t>True or False: Capsules with SR(sustained release) after the name should not be broken or crushed unless the prescription specifically calls for it.</a:t>
            </a:r>
          </a:p>
          <a:p>
            <a:pPr marL="742950" lvl="0" indent="-742950" hangingPunct="0">
              <a:buFont typeface="+mj-lt"/>
              <a:buAutoNum type="arabicPeriod"/>
            </a:pPr>
            <a:r>
              <a:rPr lang="en-US" sz="4000" dirty="0"/>
              <a:t>Suspensions are a form of liquid medication that must be ______________________ before being measured and administered. </a:t>
            </a:r>
          </a:p>
          <a:p>
            <a:endParaRPr lang="en-US" dirty="0"/>
          </a:p>
        </p:txBody>
      </p:sp>
    </p:spTree>
    <p:extLst>
      <p:ext uri="{BB962C8B-B14F-4D97-AF65-F5344CB8AC3E}">
        <p14:creationId xmlns:p14="http://schemas.microsoft.com/office/powerpoint/2010/main" val="3195623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74" y="257025"/>
            <a:ext cx="8596668" cy="845382"/>
          </a:xfrm>
        </p:spPr>
        <p:txBody>
          <a:bodyPr>
            <a:normAutofit fontScale="90000"/>
          </a:bodyPr>
          <a:lstStyle/>
          <a:p>
            <a:r>
              <a:rPr lang="en-US" b="1" dirty="0"/>
              <a:t>Module II:  Practice Test Page 2</a:t>
            </a:r>
            <a:endParaRPr lang="en-US" dirty="0"/>
          </a:p>
        </p:txBody>
      </p:sp>
      <p:sp>
        <p:nvSpPr>
          <p:cNvPr id="3" name="Text Placeholder 2"/>
          <p:cNvSpPr>
            <a:spLocks noGrp="1"/>
          </p:cNvSpPr>
          <p:nvPr>
            <p:ph type="body" sz="quarter" idx="13"/>
          </p:nvPr>
        </p:nvSpPr>
        <p:spPr>
          <a:xfrm>
            <a:off x="478874" y="1187865"/>
            <a:ext cx="9188715" cy="5383851"/>
          </a:xfrm>
        </p:spPr>
        <p:txBody>
          <a:bodyPr>
            <a:normAutofit fontScale="32500" lnSpcReduction="20000"/>
          </a:bodyPr>
          <a:lstStyle/>
          <a:p>
            <a:pPr marL="742950" lvl="0" indent="-742950" hangingPunct="0">
              <a:buFont typeface="+mj-lt"/>
              <a:buAutoNum type="arabicPeriod" startAt="10"/>
            </a:pPr>
            <a:r>
              <a:rPr lang="en-US" sz="4800" dirty="0"/>
              <a:t>When pouring liquid medication the label should face the ___________ of the hand to prevent spilling on the label and causing the label to be illegible.</a:t>
            </a:r>
          </a:p>
          <a:p>
            <a:pPr marL="742950" lvl="0" indent="-742950" hangingPunct="0">
              <a:buFont typeface="+mj-lt"/>
              <a:buAutoNum type="arabicPeriod" startAt="11"/>
            </a:pPr>
            <a:r>
              <a:rPr lang="en-US" sz="4800" dirty="0"/>
              <a:t>All oral medications should be given with at least _____to ______ ounces of water or other liquid to allow for easy swallowing.</a:t>
            </a:r>
          </a:p>
          <a:p>
            <a:pPr marL="742950" indent="-742950" hangingPunct="0">
              <a:buFont typeface="+mj-lt"/>
              <a:buAutoNum type="arabicPeriod" startAt="12"/>
            </a:pPr>
            <a:r>
              <a:rPr lang="en-US" sz="4800" dirty="0"/>
              <a:t> It is important to verify that the student has swallowed the medication by asking them to open their mouth and checking under the tongue, roof of mouth, and _____________ for hidden medication.</a:t>
            </a:r>
          </a:p>
          <a:p>
            <a:pPr marL="742950" indent="-742950" hangingPunct="0">
              <a:buFont typeface="+mj-lt"/>
              <a:buAutoNum type="arabicPeriod" startAt="13"/>
            </a:pPr>
            <a:r>
              <a:rPr lang="en-US" sz="4800" dirty="0"/>
              <a:t> True or False: When administering eye (ophthalmic) drops, gently pull down the lower eyelid to create a pouch or “pocket”</a:t>
            </a:r>
          </a:p>
          <a:p>
            <a:pPr marL="742950" indent="-742950" hangingPunct="0">
              <a:buFont typeface="+mj-lt"/>
              <a:buAutoNum type="arabicPeriod" startAt="14"/>
            </a:pPr>
            <a:r>
              <a:rPr lang="en-US" sz="4800" dirty="0"/>
              <a:t> True or False:  When administering ear drops, gently pull the top of the ear (cartilage) back and up and hold.</a:t>
            </a:r>
          </a:p>
          <a:p>
            <a:pPr marL="742950" lvl="0" indent="-742950" hangingPunct="0">
              <a:buFont typeface="+mj-lt"/>
              <a:buAutoNum type="arabicPeriod" startAt="15"/>
            </a:pPr>
            <a:r>
              <a:rPr lang="en-US" sz="4800" dirty="0"/>
              <a:t>When washing hands, apply soap and rub hands for ______________ seconds.</a:t>
            </a:r>
          </a:p>
          <a:p>
            <a:pPr marL="742950" lvl="0" indent="-742950" hangingPunct="0">
              <a:buFont typeface="+mj-lt"/>
              <a:buAutoNum type="arabicPeriod" startAt="16"/>
            </a:pPr>
            <a:r>
              <a:rPr lang="en-US" sz="4800" dirty="0"/>
              <a:t> List the “Six Rights” of Medication Administration:</a:t>
            </a:r>
          </a:p>
          <a:p>
            <a:pPr marL="0" indent="0" hangingPunct="0">
              <a:buNone/>
            </a:pPr>
            <a:r>
              <a:rPr lang="en-US" sz="4800" dirty="0"/>
              <a:t>	A._____________________________________</a:t>
            </a:r>
          </a:p>
          <a:p>
            <a:pPr marL="0" indent="0" hangingPunct="0">
              <a:buNone/>
            </a:pPr>
            <a:r>
              <a:rPr lang="en-US" sz="4800" dirty="0"/>
              <a:t> 	B._____________________________________</a:t>
            </a:r>
          </a:p>
          <a:p>
            <a:pPr marL="0" indent="0" hangingPunct="0">
              <a:buNone/>
            </a:pPr>
            <a:r>
              <a:rPr lang="en-US" sz="4800" dirty="0"/>
              <a:t>	C._____________________________________</a:t>
            </a:r>
          </a:p>
          <a:p>
            <a:pPr marL="0" indent="0" hangingPunct="0">
              <a:buNone/>
            </a:pPr>
            <a:r>
              <a:rPr lang="en-US" sz="4800" dirty="0"/>
              <a:t>	D._____________________________________</a:t>
            </a:r>
          </a:p>
          <a:p>
            <a:pPr marL="0" indent="0" hangingPunct="0">
              <a:buNone/>
            </a:pPr>
            <a:r>
              <a:rPr lang="en-US" sz="4800" dirty="0"/>
              <a:t>	E._____________________________________</a:t>
            </a:r>
          </a:p>
          <a:p>
            <a:pPr marL="0" indent="0" hangingPunct="0">
              <a:buNone/>
            </a:pPr>
            <a:r>
              <a:rPr lang="en-US" sz="4800" dirty="0"/>
              <a:t>	F._____________________________________</a:t>
            </a:r>
          </a:p>
          <a:p>
            <a:endParaRPr lang="en-US" dirty="0"/>
          </a:p>
        </p:txBody>
      </p:sp>
    </p:spTree>
    <p:extLst>
      <p:ext uri="{BB962C8B-B14F-4D97-AF65-F5344CB8AC3E}">
        <p14:creationId xmlns:p14="http://schemas.microsoft.com/office/powerpoint/2010/main" val="147601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621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II:  Practice Test Page 3</a:t>
            </a:r>
            <a:endParaRPr lang="en-US" dirty="0"/>
          </a:p>
        </p:txBody>
      </p:sp>
      <p:sp>
        <p:nvSpPr>
          <p:cNvPr id="3" name="Text Placeholder 2"/>
          <p:cNvSpPr>
            <a:spLocks noGrp="1"/>
          </p:cNvSpPr>
          <p:nvPr>
            <p:ph type="body" sz="quarter" idx="13"/>
          </p:nvPr>
        </p:nvSpPr>
        <p:spPr/>
        <p:txBody>
          <a:bodyPr>
            <a:normAutofit fontScale="70000" lnSpcReduction="20000"/>
          </a:bodyPr>
          <a:lstStyle/>
          <a:p>
            <a:pPr marL="742950" lvl="0" indent="-742950" hangingPunct="0">
              <a:buFont typeface="+mj-lt"/>
              <a:buAutoNum type="arabicPeriod" startAt="17"/>
            </a:pPr>
            <a:r>
              <a:rPr lang="en-US" dirty="0"/>
              <a:t>It is important to have at least ________student identifiers when administering medication.</a:t>
            </a:r>
          </a:p>
          <a:p>
            <a:pPr marL="742950" lvl="0" indent="-742950" hangingPunct="0">
              <a:buFont typeface="+mj-lt"/>
              <a:buAutoNum type="arabicPeriod" startAt="18"/>
            </a:pPr>
            <a:r>
              <a:rPr lang="en-US" dirty="0"/>
              <a:t>True or False:  To ensure the right medication is given to the right student, always compare the medication label on the prescription bottle with the student’s Medication Administration Record.</a:t>
            </a:r>
          </a:p>
          <a:p>
            <a:pPr marL="742950" lvl="0" indent="-742950" hangingPunct="0">
              <a:buFont typeface="+mj-lt"/>
              <a:buAutoNum type="arabicPeriod" startAt="19"/>
            </a:pPr>
            <a:r>
              <a:rPr lang="en-US" dirty="0"/>
              <a:t>If the medication has been administered but not documented on the Medication Administration Record, there is the potential for _________________________ if the medication were to be re-administered.</a:t>
            </a:r>
          </a:p>
          <a:p>
            <a:pPr marL="742950" lvl="0" indent="-742950" hangingPunct="0">
              <a:buFont typeface="+mj-lt"/>
              <a:buAutoNum type="arabicPeriod" startAt="20"/>
            </a:pPr>
            <a:r>
              <a:rPr lang="en-US" dirty="0"/>
              <a:t>True or False:  The Medication Administration Record is a legal and permanent document and therefore, only ink and never “whiteout” must be used. </a:t>
            </a:r>
          </a:p>
          <a:p>
            <a:endParaRPr lang="en-US" dirty="0"/>
          </a:p>
        </p:txBody>
      </p:sp>
    </p:spTree>
    <p:extLst>
      <p:ext uri="{BB962C8B-B14F-4D97-AF65-F5344CB8AC3E}">
        <p14:creationId xmlns:p14="http://schemas.microsoft.com/office/powerpoint/2010/main" val="29823750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Diazepam rectal gel (</a:t>
            </a:r>
            <a:r>
              <a:rPr lang="en-US" dirty="0" err="1"/>
              <a:t>Diastat</a:t>
            </a:r>
            <a:r>
              <a:rPr lang="en-US" dirty="0"/>
              <a:t>®), </a:t>
            </a:r>
            <a:r>
              <a:rPr lang="en-US" dirty="0" err="1"/>
              <a:t>EpiPen</a:t>
            </a:r>
            <a:r>
              <a:rPr lang="en-US" dirty="0"/>
              <a:t>®,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is a life-saving injectable hormone </a:t>
            </a:r>
          </a:p>
        </p:txBody>
      </p:sp>
      <p:sp>
        <p:nvSpPr>
          <p:cNvPr id="3" name="Text Placeholder 2"/>
          <p:cNvSpPr>
            <a:spLocks noGrp="1"/>
          </p:cNvSpPr>
          <p:nvPr>
            <p:ph type="body" sz="quarter" idx="13"/>
          </p:nvPr>
        </p:nvSpPr>
        <p:spPr>
          <a:xfrm>
            <a:off x="555786" y="1683521"/>
            <a:ext cx="9188715" cy="4991254"/>
          </a:xfrm>
        </p:spPr>
        <p:txBody>
          <a:bodyPr>
            <a:normAutofit fontScale="62500" lnSpcReduction="20000"/>
          </a:bodyPr>
          <a:lstStyle/>
          <a:p>
            <a:r>
              <a:rPr lang="en-US" dirty="0"/>
              <a:t>Glucagon® is a life-saving injectable hormone prescribed for the student experiencing severe symptoms of hypoglycemia (severe sleepiness, loss of consciousness, seizure or inability to swallow)</a:t>
            </a:r>
          </a:p>
          <a:p>
            <a:r>
              <a:rPr lang="en-US" dirty="0"/>
              <a:t>Glucagon® is used to treat a student’s low blood sugar level when they are unable to take liquid or food by mouth</a:t>
            </a:r>
          </a:p>
          <a:p>
            <a:r>
              <a:rPr lang="en-US" dirty="0"/>
              <a:t>After injecting Glucagon®,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Administering Glucagon</a:t>
            </a:r>
            <a:endParaRPr lang="en-US" dirty="0"/>
          </a:p>
        </p:txBody>
      </p:sp>
      <p:sp>
        <p:nvSpPr>
          <p:cNvPr id="3" name="Text Placeholder 2"/>
          <p:cNvSpPr>
            <a:spLocks noGrp="1"/>
          </p:cNvSpPr>
          <p:nvPr>
            <p:ph type="body" sz="quarter" idx="13"/>
          </p:nvPr>
        </p:nvSpPr>
        <p:spPr>
          <a:xfrm>
            <a:off x="555786" y="1367327"/>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a:bodyPr>
          <a:lstStyle/>
          <a:p>
            <a:r>
              <a:rPr lang="en-US" dirty="0" err="1"/>
              <a:t>Basqsimi</a:t>
            </a:r>
            <a:r>
              <a:rPr lang="en-US" dirty="0"/>
              <a:t>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Baqsimi ">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24921456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a:t>
            </a:r>
            <a:r>
              <a:rPr lang="en-US" dirty="0" err="1"/>
              <a:t>Baqsimi</a:t>
            </a:r>
            <a:r>
              <a:rPr lang="en-US" dirty="0"/>
              <a:t>™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27855249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a:t>
            </a:r>
            <a:r>
              <a:rPr lang="en-US" dirty="0" err="1"/>
              <a:t>EpiPen</a:t>
            </a:r>
            <a:r>
              <a:rPr lang="en-US" dirty="0"/>
              <a:t>®</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a:t>
            </a:r>
            <a:r>
              <a:rPr lang="en-US" dirty="0" err="1"/>
              <a:t>EpiPen</a:t>
            </a:r>
            <a:r>
              <a:rPr lang="en-US" dirty="0"/>
              <a:t>®) which is effective for only 10 to 15 minutes </a:t>
            </a:r>
          </a:p>
          <a:p>
            <a:r>
              <a:rPr lang="en-US" dirty="0">
                <a:solidFill>
                  <a:srgbClr val="FF0000"/>
                </a:solidFill>
              </a:rPr>
              <a:t>It is not necessary to remove the student’s clothing before administering the </a:t>
            </a:r>
            <a:r>
              <a:rPr lang="en-US" dirty="0" err="1">
                <a:solidFill>
                  <a:srgbClr val="FF0000"/>
                </a:solidFill>
              </a:rPr>
              <a:t>EpiPen</a:t>
            </a:r>
            <a:r>
              <a:rPr lang="en-US" dirty="0">
                <a:solidFill>
                  <a:srgbClr val="FF0000"/>
                </a:solidFill>
              </a:rPr>
              <a:t>®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r>
              <a:rPr lang="en-US" dirty="0"/>
              <a:t>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a:t>
            </a:r>
            <a:r>
              <a:rPr lang="en-US" sz="4000" dirty="0" err="1">
                <a:solidFill>
                  <a:schemeClr val="bg2">
                    <a:lumMod val="50000"/>
                  </a:schemeClr>
                </a:solidFill>
              </a:rPr>
              <a:t>EpiPen</a:t>
            </a:r>
            <a:r>
              <a:rPr lang="en-US" sz="4000" dirty="0">
                <a:solidFill>
                  <a:schemeClr val="bg2">
                    <a:lumMod val="50000"/>
                  </a:schemeClr>
                </a:solidFill>
              </a:rPr>
              <a:t>®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a:t>
            </a:r>
            <a:r>
              <a:rPr lang="en-US" dirty="0" err="1"/>
              <a:t>EpiPen</a:t>
            </a:r>
            <a:r>
              <a:rPr lang="en-US" dirty="0"/>
              <a:t>® should be used</a:t>
            </a:r>
          </a:p>
          <a:p>
            <a:r>
              <a:rPr lang="en-US" dirty="0"/>
              <a:t>Per KRS 158.834 and KRS 158.836, the student may carry and self-administer an </a:t>
            </a:r>
            <a:r>
              <a:rPr lang="en-US" dirty="0" err="1"/>
              <a:t>EpiPen</a:t>
            </a:r>
            <a:r>
              <a:rPr lang="en-US" dirty="0"/>
              <a:t>®</a:t>
            </a:r>
          </a:p>
          <a:p>
            <a:pPr>
              <a:buFont typeface="Wingdings 2" panose="05020102010507070707" pitchFamily="18" charset="2"/>
              <a:buChar char="P"/>
            </a:pPr>
            <a:r>
              <a:rPr lang="en-US" dirty="0">
                <a:solidFill>
                  <a:srgbClr val="7030A0"/>
                </a:solidFill>
              </a:rPr>
              <a:t>Unlicensed school personnel may administer the </a:t>
            </a:r>
            <a:r>
              <a:rPr lang="en-US" dirty="0" err="1">
                <a:solidFill>
                  <a:srgbClr val="7030A0"/>
                </a:solidFill>
              </a:rPr>
              <a:t>EpiPen</a:t>
            </a:r>
            <a:r>
              <a:rPr lang="en-US" dirty="0">
                <a:solidFill>
                  <a:srgbClr val="7030A0"/>
                </a:solidFill>
              </a:rPr>
              <a:t>®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a:t>
            </a:r>
            <a:r>
              <a:rPr lang="en-US" dirty="0" err="1"/>
              <a:t>EpiPen</a:t>
            </a:r>
            <a:endParaRPr lang="en-US" dirty="0"/>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a:t>
            </a:r>
            <a:r>
              <a:rPr lang="en-US" dirty="0" err="1"/>
              <a:t>EpiPen</a:t>
            </a:r>
            <a:r>
              <a:rPr lang="en-US" dirty="0"/>
              <a:t>®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a:t>
            </a:r>
            <a:r>
              <a:rPr lang="en-US" dirty="0" err="1">
                <a:solidFill>
                  <a:srgbClr val="FF0000"/>
                </a:solidFill>
              </a:rPr>
              <a:t>EpiPen</a:t>
            </a:r>
            <a:r>
              <a:rPr lang="en-US" dirty="0">
                <a:solidFill>
                  <a:srgbClr val="FF0000"/>
                </a:solidFill>
              </a:rPr>
              <a:t>®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a:t>
            </a:r>
            <a:r>
              <a:rPr lang="en-US" sz="3800" dirty="0" err="1"/>
              <a:t>EpiPen</a:t>
            </a:r>
            <a:r>
              <a:rPr lang="en-US" sz="3800" dirty="0"/>
              <a:t>®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a:t>
            </a:r>
            <a:r>
              <a:rPr lang="en-US" sz="3800" dirty="0" err="1"/>
              <a:t>EpiPen</a:t>
            </a:r>
            <a:r>
              <a:rPr lang="en-US" sz="3800" dirty="0"/>
              <a:t>®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a:t>
            </a:r>
            <a:r>
              <a:rPr lang="en-US" dirty="0" err="1"/>
              <a:t>Clonic</a:t>
            </a:r>
            <a:r>
              <a:rPr lang="en-US" dirty="0"/>
              <a:t>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a:t>
            </a:r>
            <a:r>
              <a:rPr lang="en-US" dirty="0" err="1"/>
              <a:t>clonic</a:t>
            </a:r>
            <a:r>
              <a:rPr lang="en-US" dirty="0"/>
              <a:t>)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a:t>
            </a:r>
            <a:r>
              <a:rPr lang="en-US" dirty="0" err="1"/>
              <a:t>Diastat</a:t>
            </a:r>
            <a:r>
              <a:rPr lang="en-US" dirty="0"/>
              <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a:t>
            </a:r>
            <a:r>
              <a:rPr lang="en-US" dirty="0" err="1"/>
              <a:t>Diastat</a:t>
            </a:r>
            <a:r>
              <a:rPr lang="en-US" dirty="0"/>
              <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a:t>
            </a:r>
            <a:r>
              <a:rPr lang="en-US" dirty="0" err="1"/>
              <a:t>Diastat</a:t>
            </a:r>
            <a:r>
              <a:rPr lang="en-US" dirty="0"/>
              <a:t>® </a:t>
            </a:r>
            <a:r>
              <a:rPr lang="en-US" dirty="0" err="1"/>
              <a:t>AcuDial</a:t>
            </a:r>
            <a:endParaRPr lang="en-US" dirty="0"/>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a:t>
            </a:r>
            <a:r>
              <a:rPr lang="en-US" sz="4500" dirty="0" err="1">
                <a:solidFill>
                  <a:schemeClr val="bg2">
                    <a:lumMod val="50000"/>
                  </a:schemeClr>
                </a:solidFill>
              </a:rPr>
              <a:t>Diastat</a:t>
            </a:r>
            <a:r>
              <a:rPr lang="en-US" sz="4500" dirty="0">
                <a:solidFill>
                  <a:schemeClr val="bg2">
                    <a:lumMod val="50000"/>
                  </a:schemeClr>
                </a:solidFill>
              </a:rPr>
              <a:t>® </a:t>
            </a:r>
            <a:r>
              <a:rPr lang="en-US" sz="4500" dirty="0" err="1">
                <a:solidFill>
                  <a:schemeClr val="bg2">
                    <a:lumMod val="50000"/>
                  </a:schemeClr>
                </a:solidFill>
              </a:rPr>
              <a:t>AcuDial</a:t>
            </a:r>
            <a:r>
              <a:rPr lang="en-US" sz="4500" dirty="0">
                <a:solidFill>
                  <a:schemeClr val="bg2">
                    <a:lumMod val="50000"/>
                  </a:schemeClr>
                </a:solidFill>
              </a:rPr>
              <a:t>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a:t>
            </a:r>
            <a:r>
              <a:rPr lang="en-US" dirty="0" err="1"/>
              <a:t>Diastat</a:t>
            </a:r>
            <a:r>
              <a:rPr lang="en-US" dirty="0"/>
              <a:t>® was given;  continue to observe until EMS arrives</a:t>
            </a:r>
          </a:p>
          <a:p>
            <a:pPr marL="742950" lvl="0" indent="-742950" hangingPunct="0">
              <a:lnSpc>
                <a:spcPct val="120000"/>
              </a:lnSpc>
              <a:spcBef>
                <a:spcPts val="0"/>
              </a:spcBef>
              <a:buFont typeface="+mj-lt"/>
              <a:buAutoNum type="arabicPeriod"/>
            </a:pPr>
            <a:r>
              <a:rPr lang="en-US" dirty="0"/>
              <a:t>Give EMS the used </a:t>
            </a:r>
            <a:r>
              <a:rPr lang="en-US" dirty="0" err="1"/>
              <a:t>Diastat</a:t>
            </a:r>
            <a:r>
              <a:rPr lang="en-US" dirty="0"/>
              <a:t>® syringe (Note: you may recap the syringe)</a:t>
            </a:r>
          </a:p>
          <a:p>
            <a:pPr marL="742950" lvl="0" indent="-742950" hangingPunct="0">
              <a:lnSpc>
                <a:spcPct val="120000"/>
              </a:lnSpc>
              <a:spcBef>
                <a:spcPts val="0"/>
              </a:spcBef>
              <a:buFont typeface="+mj-lt"/>
              <a:buAutoNum type="arabicPeriod"/>
            </a:pPr>
            <a:r>
              <a:rPr lang="en-US" dirty="0"/>
              <a:t>Document the administration of </a:t>
            </a:r>
            <a:r>
              <a:rPr lang="en-US" dirty="0" err="1"/>
              <a:t>Diastat</a:t>
            </a:r>
            <a:r>
              <a:rPr lang="en-US" dirty="0"/>
              <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a:t>
            </a:r>
            <a:r>
              <a:rPr lang="en-US" b="1" dirty="0" err="1">
                <a:solidFill>
                  <a:srgbClr val="FF0000"/>
                </a:solidFill>
              </a:rPr>
              <a:t>Diastat</a:t>
            </a:r>
            <a:r>
              <a:rPr lang="en-US" b="1" dirty="0">
                <a:solidFill>
                  <a:srgbClr val="FF0000"/>
                </a:solidFill>
              </a:rPr>
              <a:t>® from a parent</a:t>
            </a:r>
            <a:endParaRPr lang="en-US" b="1" dirty="0"/>
          </a:p>
          <a:p>
            <a:r>
              <a:rPr lang="en-US" dirty="0"/>
              <a:t>DIASTAT®</a:t>
            </a:r>
            <a:r>
              <a:rPr lang="en-US" baseline="30000" dirty="0"/>
              <a:t>®</a:t>
            </a:r>
            <a:r>
              <a:rPr lang="en-US" dirty="0"/>
              <a:t> </a:t>
            </a:r>
            <a:r>
              <a:rPr lang="en-US" dirty="0" err="1"/>
              <a:t>AcuDial</a:t>
            </a:r>
            <a:r>
              <a:rPr lang="en-US" dirty="0"/>
              <a:t>™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t>
            </a:r>
            <a:r>
              <a:rPr lang="en-US" dirty="0" err="1"/>
              <a:t>AcuDial</a:t>
            </a:r>
            <a:r>
              <a:rPr lang="en-US" dirty="0"/>
              <a:t>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should you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t>
            </a:r>
            <a:r>
              <a:rPr lang="en-US" dirty="0" err="1"/>
              <a:t>AcuDial</a:t>
            </a:r>
            <a:r>
              <a:rPr lang="en-US" dirty="0"/>
              <a:t>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t>
            </a:r>
            <a:r>
              <a:rPr lang="en-US" dirty="0" err="1"/>
              <a:t>AcuDial</a:t>
            </a:r>
            <a:r>
              <a:rPr lang="en-US" dirty="0"/>
              <a:t> to the pharmacy immediately </a:t>
            </a:r>
          </a:p>
          <a:p>
            <a:r>
              <a:rPr lang="en-US" b="1" dirty="0">
                <a:solidFill>
                  <a:srgbClr val="FF0000"/>
                </a:solidFill>
              </a:rPr>
              <a:t>Do not use a DIASTAT® </a:t>
            </a:r>
            <a:r>
              <a:rPr lang="en-US" b="1" dirty="0" err="1">
                <a:solidFill>
                  <a:srgbClr val="FF0000"/>
                </a:solidFill>
              </a:rPr>
              <a:t>AcuDial</a:t>
            </a:r>
            <a:r>
              <a:rPr lang="en-US" b="1" dirty="0">
                <a:solidFill>
                  <a:srgbClr val="FF0000"/>
                </a:solidFill>
              </a:rPr>
              <a:t>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 </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rmAutofit fontScale="90000"/>
          </a:bodyPr>
          <a:lstStyle/>
          <a:p>
            <a:pPr marL="0" marR="0" hangingPunct="0">
              <a:spcBef>
                <a:spcPts val="0"/>
              </a:spcBef>
              <a:spcAft>
                <a:spcPts val="0"/>
              </a:spcAft>
            </a:pPr>
            <a:r>
              <a:rPr lang="en-US" b="1" dirty="0">
                <a:latin typeface="Times New Roman" panose="02020603050405020304" pitchFamily="18" charset="0"/>
                <a:ea typeface="Times New Roman" panose="02020603050405020304" pitchFamily="18" charset="0"/>
              </a:rPr>
              <a:t>VALTOCO</a:t>
            </a:r>
            <a:r>
              <a:rPr lang="en-US" b="1" baseline="30000"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(nasal spray)</a:t>
            </a:r>
            <a:br>
              <a:rPr lang="en-US"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lnSpcReduction="10000"/>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 Same medication as </a:t>
            </a:r>
            <a:r>
              <a:rPr lang="en-US" dirty="0" err="1"/>
              <a:t>Diastat</a:t>
            </a:r>
            <a:r>
              <a:rPr lang="en-US" dirty="0"/>
              <a:t>, different route.</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
        <p:nvSpPr>
          <p:cNvPr id="4" name="Rectangle 3">
            <a:extLst>
              <a:ext uri="{FF2B5EF4-FFF2-40B4-BE49-F238E27FC236}">
                <a16:creationId xmlns:a16="http://schemas.microsoft.com/office/drawing/2014/main" id="{C11D922B-69A4-4EC9-83B5-AC4F700D2158}"/>
              </a:ext>
            </a:extLst>
          </p:cNvPr>
          <p:cNvSpPr/>
          <p:nvPr/>
        </p:nvSpPr>
        <p:spPr>
          <a:xfrm>
            <a:off x="3807553" y="3244334"/>
            <a:ext cx="4576894" cy="369332"/>
          </a:xfrm>
          <a:prstGeom prst="rect">
            <a:avLst/>
          </a:prstGeom>
        </p:spPr>
        <p:txBody>
          <a:bodyPr wrap="none">
            <a:spAutoFit/>
          </a:bodyPr>
          <a:lstStyle/>
          <a:p>
            <a:r>
              <a:rPr lang="en-US" dirty="0"/>
              <a:t>Same medication as </a:t>
            </a:r>
            <a:r>
              <a:rPr lang="en-US" dirty="0" err="1"/>
              <a:t>Diastat</a:t>
            </a:r>
            <a:r>
              <a:rPr lang="en-US" dirty="0"/>
              <a:t>, different route.</a:t>
            </a:r>
          </a:p>
        </p:txBody>
      </p:sp>
    </p:spTree>
    <p:extLst>
      <p:ext uri="{BB962C8B-B14F-4D97-AF65-F5344CB8AC3E}">
        <p14:creationId xmlns:p14="http://schemas.microsoft.com/office/powerpoint/2010/main" val="42904230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All about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39495418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Administering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a:t>
            </a:r>
            <a:r>
              <a:rPr lang="en-US" baseline="30000" dirty="0" err="1">
                <a:solidFill>
                  <a:srgbClr val="7030A0"/>
                </a:solidFill>
              </a:rPr>
              <a:t>Neurelis</a:t>
            </a:r>
            <a:r>
              <a:rPr lang="en-US" baseline="30000" dirty="0">
                <a:solidFill>
                  <a:srgbClr val="7030A0"/>
                </a:solidFill>
              </a:rPr>
              <a:t>,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306876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normAutofit fontScale="90000"/>
          </a:bodyPr>
          <a:lstStyle/>
          <a:p>
            <a:r>
              <a:rPr lang="en-US" dirty="0"/>
              <a:t>Important Safety Information Regarding Valtoco</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6686830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42318225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a:bodyPr>
          <a:lstStyle/>
          <a:p>
            <a:r>
              <a:rPr lang="en-US" dirty="0"/>
              <a:t>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2835253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fontScale="90000"/>
          </a:bodyPr>
          <a:lstStyle/>
          <a:p>
            <a:r>
              <a:rPr lang="en-US" sz="4400" dirty="0">
                <a:solidFill>
                  <a:schemeClr val="bg2">
                    <a:lumMod val="25000"/>
                  </a:schemeClr>
                </a:solidFill>
              </a:rPr>
              <a:t>Preparation for administration of midazolam</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a:solidFill>
                  <a:schemeClr val="tx1">
                    <a:lumMod val="75000"/>
                    <a:lumOff val="25000"/>
                  </a:schemeClr>
                </a:solidFill>
              </a:rPr>
              <a:t>Attach Atomizer</a:t>
            </a:r>
          </a:p>
          <a:p>
            <a:pPr marL="400050" lvl="1" indent="0">
              <a:lnSpc>
                <a:spcPct val="90000"/>
              </a:lnSpc>
              <a:buNone/>
            </a:pPr>
            <a:r>
              <a:rPr lang="en-US" sz="200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a:solidFill>
                <a:schemeClr val="tx1">
                  <a:lumMod val="75000"/>
                  <a:lumOff val="25000"/>
                </a:schemeClr>
              </a:solidFill>
            </a:endParaRPr>
          </a:p>
          <a:p>
            <a:pPr marL="400050" lvl="1" indent="0">
              <a:lnSpc>
                <a:spcPct val="90000"/>
              </a:lnSpc>
              <a:buNone/>
            </a:pPr>
            <a:endParaRPr lang="en-US" sz="2000">
              <a:solidFill>
                <a:schemeClr val="tx1">
                  <a:lumMod val="75000"/>
                  <a:lumOff val="25000"/>
                </a:schemeClr>
              </a:solidFill>
            </a:endParaRPr>
          </a:p>
        </p:txBody>
      </p:sp>
      <p:pic>
        <p:nvPicPr>
          <p:cNvPr id="4" name="Picture 3" descr="Photo of syringe with needle, nasal atomizer and vial&#10;">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17204759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dirty="0">
                <a:solidFill>
                  <a:schemeClr val="bg2">
                    <a:lumMod val="25000"/>
                  </a:schemeClr>
                </a:solidFill>
              </a:rPr>
              <a:t>Administration </a:t>
            </a:r>
            <a:r>
              <a:rPr lang="en-US" dirty="0"/>
              <a:t>of midazolam</a:t>
            </a:r>
            <a:r>
              <a:rPr lang="en-US" sz="4400" dirty="0">
                <a:solidFill>
                  <a:schemeClr val="bg2">
                    <a:lumMod val="25000"/>
                  </a:schemeClr>
                </a:solidFill>
              </a:rPr>
              <a:t>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578016"/>
            <a:ext cx="4297680" cy="4918317"/>
          </a:xfrm>
          <a:prstGeom prst="rect">
            <a:avLst/>
          </a:prstGeom>
        </p:spPr>
        <p:txBody>
          <a:bodyPr>
            <a:normAutofit lnSpcReduction="10000"/>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r>
              <a:rPr lang="en-US" sz="2000" dirty="0">
                <a:solidFill>
                  <a:srgbClr val="FF0000"/>
                </a:solidFill>
              </a:rPr>
              <a:t>Handout 19</a:t>
            </a:r>
          </a:p>
          <a:p>
            <a:pPr>
              <a:lnSpc>
                <a:spcPct val="90000"/>
              </a:lnSpc>
            </a:pPr>
            <a:endParaRPr lang="en-US" sz="2000" dirty="0">
              <a:solidFill>
                <a:schemeClr val="tx1">
                  <a:lumMod val="75000"/>
                  <a:lumOff val="25000"/>
                </a:schemeClr>
              </a:solidFill>
            </a:endParaRPr>
          </a:p>
        </p:txBody>
      </p:sp>
      <p:pic>
        <p:nvPicPr>
          <p:cNvPr id="4" name="Picture 3" descr="How to administer nasal midazolam">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reference source">
            <a:extLst>
              <a:ext uri="{FF2B5EF4-FFF2-40B4-BE49-F238E27FC236}">
                <a16:creationId xmlns:a16="http://schemas.microsoft.com/office/drawing/2014/main" id="{C38EB256-35B4-41DD-A601-C96DDCEB3964}"/>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21454449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fontScale="90000"/>
          </a:bodyPr>
          <a:lstStyle/>
          <a:p>
            <a:r>
              <a:rPr lang="en-US" dirty="0" err="1"/>
              <a:t>Nayzilam</a:t>
            </a:r>
            <a:r>
              <a:rPr lang="en-US" dirty="0"/>
              <a:t> (midazolam) for seizure rescue</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FDA approved for ages 12 and above</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261004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a:bodyPr>
          <a:lstStyle/>
          <a:p>
            <a:r>
              <a:rPr lang="en-US" dirty="0"/>
              <a:t>How to administer </a:t>
            </a:r>
            <a:r>
              <a:rPr lang="en-US" dirty="0" err="1"/>
              <a:t>Nayzilam</a:t>
            </a:r>
            <a:endParaRPr lang="en-US" dirty="0"/>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75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1 nostril until your fingers on either side of the nostril touches the bottom of the nose</a:t>
            </a:r>
          </a:p>
          <a:p>
            <a:pPr marL="742950" indent="-742950">
              <a:buFont typeface="+mj-lt"/>
              <a:buAutoNum type="arabicPeriod"/>
            </a:pPr>
            <a:r>
              <a:rPr lang="en-US" dirty="0"/>
              <a:t>Press the plunger using 1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nasal inhaler&#10;">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246" y="2508372"/>
            <a:ext cx="1762354" cy="1966913"/>
          </a:xfrm>
          <a:prstGeom prst="rect">
            <a:avLst/>
          </a:prstGeom>
        </p:spPr>
      </p:pic>
    </p:spTree>
    <p:extLst>
      <p:ext uri="{BB962C8B-B14F-4D97-AF65-F5344CB8AC3E}">
        <p14:creationId xmlns:p14="http://schemas.microsoft.com/office/powerpoint/2010/main" val="15812093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Klonopin</a:t>
            </a:r>
            <a:r>
              <a:rPr lang="en-US" dirty="0"/>
              <a:t>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err="1">
                <a:solidFill>
                  <a:schemeClr val="bg2">
                    <a:lumMod val="50000"/>
                  </a:schemeClr>
                </a:solidFill>
              </a:rPr>
              <a:t>Klonopin</a:t>
            </a:r>
            <a:r>
              <a:rPr lang="en-US" dirty="0">
                <a:solidFill>
                  <a:schemeClr val="bg2">
                    <a:lumMod val="50000"/>
                  </a:schemeClr>
                </a:solidFill>
              </a:rPr>
              <a:t> (Clonazepam) is a Benzodiazepine approved by the FDA for seizure management</a:t>
            </a:r>
          </a:p>
          <a:p>
            <a:r>
              <a:rPr lang="en-US" dirty="0"/>
              <a:t>Some students may also be prescribed </a:t>
            </a:r>
            <a:r>
              <a:rPr lang="en-US" dirty="0" err="1"/>
              <a:t>Klonopin</a:t>
            </a:r>
            <a:r>
              <a:rPr lang="en-US" dirty="0"/>
              <a:t> for break through seizures </a:t>
            </a:r>
          </a:p>
          <a:p>
            <a:r>
              <a:rPr lang="en-US" dirty="0" err="1"/>
              <a:t>Klonopin</a:t>
            </a:r>
            <a:r>
              <a:rPr lang="en-US" dirty="0"/>
              <a:t>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a:t>
            </a:r>
            <a:r>
              <a:rPr lang="en-US" sz="3600" b="1" dirty="0" err="1"/>
              <a:t>Klonopin</a:t>
            </a:r>
            <a:r>
              <a:rPr lang="en-US" sz="3600" b="1" dirty="0"/>
              <a:t> (Clonazepam) oral disintegrating tablet (wafer)</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Narcan</a:t>
            </a:r>
            <a:r>
              <a:rPr lang="en-US" dirty="0"/>
              <a:t> (naloxone) for Opioid Overdose</a:t>
            </a:r>
          </a:p>
        </p:txBody>
      </p:sp>
      <p:sp>
        <p:nvSpPr>
          <p:cNvPr id="3" name="Text Placeholder 2"/>
          <p:cNvSpPr>
            <a:spLocks noGrp="1"/>
          </p:cNvSpPr>
          <p:nvPr>
            <p:ph type="body" sz="quarter" idx="13"/>
          </p:nvPr>
        </p:nvSpPr>
        <p:spPr/>
        <p:txBody>
          <a:bodyPr/>
          <a:lstStyle/>
          <a:p>
            <a:pPr marL="0" indent="0" hangingPunct="0">
              <a:buNone/>
            </a:pPr>
            <a:r>
              <a:rPr lang="en-US" dirty="0" err="1"/>
              <a:t>Narcan</a:t>
            </a:r>
            <a:r>
              <a:rPr lang="en-US" dirty="0"/>
              <a:t> (naloxone) for Opioid Overdose</a:t>
            </a:r>
          </a:p>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 </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a:t>
            </a:r>
            <a:r>
              <a:rPr lang="en-US" dirty="0" err="1"/>
              <a:t>Oxycontin</a:t>
            </a:r>
            <a:r>
              <a:rPr lang="en-US" dirty="0"/>
              <a:t> (oxycodone), Demerol or Fentanyl</a:t>
            </a:r>
          </a:p>
          <a:p>
            <a:pPr lvl="0"/>
            <a:r>
              <a:rPr lang="en-US" dirty="0"/>
              <a:t> Stimulants (ADHD medications) such as Ritalin, </a:t>
            </a:r>
            <a:r>
              <a:rPr lang="en-US" dirty="0" err="1"/>
              <a:t>Concerta</a:t>
            </a:r>
            <a:r>
              <a:rPr lang="en-US" dirty="0"/>
              <a:t>, Adderall or </a:t>
            </a:r>
            <a:r>
              <a:rPr lang="en-US" dirty="0" err="1"/>
              <a:t>Dexadrine</a:t>
            </a:r>
            <a:endParaRPr lang="en-US" dirty="0"/>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a:t>
            </a:r>
            <a:r>
              <a:rPr lang="en-US" dirty="0" err="1"/>
              <a:t>Narcan</a:t>
            </a:r>
            <a:r>
              <a:rPr lang="en-US" dirty="0"/>
              <a:t>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a:t>
            </a:r>
            <a:r>
              <a:rPr lang="en-US" sz="1200" dirty="0" err="1"/>
              <a:t>Narcan</a:t>
            </a:r>
            <a:r>
              <a:rPr lang="en-US" sz="1200" dirty="0"/>
              <a:t>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a:t>
            </a:r>
            <a:endParaRPr lang="en-US" dirty="0"/>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a:t>
            </a:r>
            <a:r>
              <a:rPr lang="en-US" dirty="0" err="1">
                <a:solidFill>
                  <a:srgbClr val="FF0000"/>
                </a:solidFill>
              </a:rPr>
              <a:t>Narcan</a:t>
            </a:r>
            <a:r>
              <a:rPr lang="en-US" dirty="0">
                <a:solidFill>
                  <a:srgbClr val="FF0000"/>
                </a:solidFill>
              </a:rPr>
              <a:t> (naloxone)</a:t>
            </a:r>
          </a:p>
          <a:p>
            <a:pPr hangingPunct="0"/>
            <a:r>
              <a:rPr lang="en-US" sz="2400" dirty="0"/>
              <a:t>Via Intra-Nasal </a:t>
            </a:r>
            <a:r>
              <a:rPr lang="en-US" sz="2400" dirty="0" err="1"/>
              <a:t>Narcan</a:t>
            </a:r>
            <a:r>
              <a:rPr lang="en-US" sz="2400" dirty="0"/>
              <a:t>:</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Pictures with descriptions of steps to administering Narcan" title="How to administer Narcan"/>
          <p:cNvPicPr/>
          <p:nvPr/>
        </p:nvPicPr>
        <p:blipFill rotWithShape="1">
          <a:blip r:embed="rId2"/>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544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a:t>
            </a:r>
            <a:r>
              <a:rPr lang="en-US" dirty="0" err="1"/>
              <a:t>Narcan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breathing normally, within 2-3 minutes, a second dose of </a:t>
            </a:r>
            <a:r>
              <a:rPr lang="en-US" dirty="0" err="1"/>
              <a:t>Narcan</a:t>
            </a:r>
            <a:r>
              <a:rPr lang="en-US" dirty="0"/>
              <a:t> Nasal Spray may be given (use a second </a:t>
            </a:r>
            <a:r>
              <a:rPr lang="en-US" dirty="0" err="1"/>
              <a:t>Narcan</a:t>
            </a:r>
            <a:r>
              <a:rPr lang="en-US" dirty="0"/>
              <a:t>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p:txBody>
          <a:bodyPr>
            <a:normAutofit fontScale="92500" lnSpcReduction="20000"/>
          </a:bodyPr>
          <a:lstStyle/>
          <a:p>
            <a:pPr marL="0" lvl="0" indent="0">
              <a:buNone/>
            </a:pPr>
            <a:r>
              <a:rPr lang="en-US" dirty="0">
                <a:solidFill>
                  <a:schemeClr val="bg2">
                    <a:lumMod val="50000"/>
                  </a:schemeClr>
                </a:solidFill>
              </a:rPr>
              <a:t>Transport person to nearest medical facility, even if person seems to get better</a:t>
            </a:r>
          </a:p>
          <a:p>
            <a:pPr lvl="0"/>
            <a:r>
              <a:rPr lang="en-US" dirty="0"/>
              <a:t>Notify parent/guardians per school protocol</a:t>
            </a:r>
          </a:p>
          <a:p>
            <a:pPr lvl="0"/>
            <a:r>
              <a:rPr lang="en-US" dirty="0"/>
              <a:t>Document administration of </a:t>
            </a:r>
            <a:r>
              <a:rPr lang="en-US" dirty="0" err="1"/>
              <a:t>Narcan</a:t>
            </a:r>
            <a:r>
              <a:rPr lang="en-US" dirty="0"/>
              <a:t>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III:  Practice Test Page 1</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a:t>
            </a:r>
            <a:r>
              <a:rPr lang="en-US" sz="5600" dirty="0" err="1"/>
              <a:t>Clonic</a:t>
            </a:r>
            <a:r>
              <a:rPr lang="en-US" sz="5600" dirty="0"/>
              <a:t>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a:t>
            </a:r>
            <a:r>
              <a:rPr lang="en-US" sz="5600" dirty="0" err="1"/>
              <a:t>clonic</a:t>
            </a:r>
            <a:r>
              <a:rPr lang="en-US" sz="5600" dirty="0"/>
              <a:t>)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a:t>
            </a:r>
            <a:r>
              <a:rPr lang="en-US" sz="5600" dirty="0" err="1"/>
              <a:t>EpiPen</a:t>
            </a:r>
            <a:r>
              <a:rPr lang="en-US" sz="5600" dirty="0"/>
              <a:t>® and </a:t>
            </a:r>
            <a:r>
              <a:rPr lang="en-US" sz="5600" dirty="0" err="1"/>
              <a:t>Diastat</a:t>
            </a:r>
            <a:r>
              <a:rPr lang="en-US" sz="5600" dirty="0"/>
              <a:t>®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a:t>
            </a:r>
            <a:r>
              <a:rPr lang="en-US" sz="5600" dirty="0" err="1"/>
              <a:t>Narcan</a:t>
            </a:r>
            <a:r>
              <a:rPr lang="en-US" sz="5600" dirty="0"/>
              <a:t>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a:t>
            </a:r>
            <a:r>
              <a:rPr lang="en-US" dirty="0" err="1"/>
              <a:t>Narcan</a:t>
            </a:r>
            <a:r>
              <a:rPr lang="en-US" dirty="0"/>
              <a:t>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19745"/>
          </a:xfrm>
        </p:spPr>
        <p:txBody>
          <a:bodyPr>
            <a:normAutofit fontScale="90000"/>
          </a:bodyPr>
          <a:lstStyle/>
          <a:p>
            <a:r>
              <a:rPr lang="en-US" b="1" dirty="0"/>
              <a:t>Module IV:  Practice Test Page 1</a:t>
            </a:r>
            <a:endParaRPr lang="en-US" dirty="0"/>
          </a:p>
        </p:txBody>
      </p:sp>
      <p:sp>
        <p:nvSpPr>
          <p:cNvPr id="3" name="Text Placeholder 2"/>
          <p:cNvSpPr>
            <a:spLocks noGrp="1"/>
          </p:cNvSpPr>
          <p:nvPr>
            <p:ph type="body" sz="quarter" idx="13"/>
          </p:nvPr>
        </p:nvSpPr>
        <p:spPr>
          <a:xfrm>
            <a:off x="555786" y="1076770"/>
            <a:ext cx="9188715" cy="5598005"/>
          </a:xfrm>
        </p:spPr>
        <p:txBody>
          <a:bodyPr>
            <a:normAutofit fontScale="25000" lnSpcReduction="20000"/>
          </a:bodyPr>
          <a:lstStyle/>
          <a:p>
            <a:pPr marL="742950" lvl="0" indent="-742950" hangingPunct="0">
              <a:buFont typeface="+mj-lt"/>
              <a:buAutoNum type="arabicPeriod"/>
            </a:pPr>
            <a:r>
              <a:rPr lang="en-US" sz="5600" dirty="0"/>
              <a:t>Describe your school district’s policy and procedure for daily medication administration:</a:t>
            </a:r>
            <a:br>
              <a:rPr lang="en-US" sz="5600" dirty="0"/>
            </a:br>
            <a:r>
              <a:rPr lang="en-US" sz="5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r>
              <a:rPr lang="en-US" sz="5600" dirty="0"/>
              <a:t>Describe your school district’s policy for administering Over the Counter (OTC) medication such as Tylenol: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r>
              <a:rPr lang="en-US" sz="5600" dirty="0"/>
              <a:t>Describe your school district’s policy and procedure for administering medications to students on a field trip during the school day: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indent="-742950" hangingPunct="0">
              <a:buFont typeface="+mj-lt"/>
              <a:buAutoNum type="arabicPeriod"/>
            </a:pPr>
            <a:r>
              <a:rPr lang="en-US" sz="5600" dirty="0"/>
              <a:t>How does the school district policy state all student medication is to be stored?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endParaRPr lang="en-US" dirty="0"/>
          </a:p>
          <a:p>
            <a:pPr marL="742950" lvl="0" indent="-742950" hangingPunct="0">
              <a:buFont typeface="+mj-lt"/>
              <a:buAutoNum type="arabicPeriod"/>
            </a:pPr>
            <a:endParaRPr lang="en-US" dirty="0"/>
          </a:p>
          <a:p>
            <a:pPr marL="0" indent="0">
              <a:buNone/>
            </a:pPr>
            <a:r>
              <a:rPr lang="en-US" dirty="0"/>
              <a:t>	</a:t>
            </a:r>
          </a:p>
        </p:txBody>
      </p:sp>
    </p:spTree>
    <p:extLst>
      <p:ext uri="{BB962C8B-B14F-4D97-AF65-F5344CB8AC3E}">
        <p14:creationId xmlns:p14="http://schemas.microsoft.com/office/powerpoint/2010/main" val="42745334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325391"/>
            <a:ext cx="8596668" cy="802654"/>
          </a:xfrm>
        </p:spPr>
        <p:txBody>
          <a:bodyPr>
            <a:normAutofit fontScale="90000"/>
          </a:bodyPr>
          <a:lstStyle/>
          <a:p>
            <a:r>
              <a:rPr lang="en-US" b="1" dirty="0"/>
              <a:t>Module IV:  Practice Test Page 2</a:t>
            </a:r>
            <a:endParaRPr lang="en-US" dirty="0"/>
          </a:p>
        </p:txBody>
      </p:sp>
      <p:sp>
        <p:nvSpPr>
          <p:cNvPr id="3" name="Text Placeholder 2"/>
          <p:cNvSpPr>
            <a:spLocks noGrp="1"/>
          </p:cNvSpPr>
          <p:nvPr>
            <p:ph type="body" sz="quarter" idx="13"/>
          </p:nvPr>
        </p:nvSpPr>
        <p:spPr>
          <a:xfrm>
            <a:off x="555786" y="1247686"/>
            <a:ext cx="9188715" cy="5512547"/>
          </a:xfrm>
        </p:spPr>
        <p:txBody>
          <a:bodyPr>
            <a:normAutofit fontScale="40000" lnSpcReduction="20000"/>
          </a:bodyPr>
          <a:lstStyle/>
          <a:p>
            <a:pPr marL="742950" lvl="0" indent="-742950" hangingPunct="0">
              <a:buFont typeface="+mj-lt"/>
              <a:buAutoNum type="arabicPeriod" startAt="5"/>
            </a:pPr>
            <a:r>
              <a:rPr lang="en-US" sz="4000" dirty="0"/>
              <a:t>Describe your district’s policy for disposing of unused medication: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startAt="6"/>
            </a:pPr>
            <a:r>
              <a:rPr lang="en-US" sz="4000" dirty="0"/>
              <a:t>Describe your district’s policy and procedure for reporting and documenting medication errors: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indent="-742950" hangingPunct="0">
              <a:buFont typeface="+mj-lt"/>
              <a:buAutoNum type="arabicPeriod" startAt="7"/>
            </a:pPr>
            <a:r>
              <a:rPr lang="en-US" sz="4000" dirty="0"/>
              <a:t>Review your district Medication Administration Record and how to document medications administered or refused.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27815300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57" y="991964"/>
            <a:ext cx="8596668" cy="1320800"/>
          </a:xfrm>
        </p:spPr>
        <p:txBody>
          <a:bodyPr>
            <a:normAutofit fontScale="90000"/>
          </a:bodyPr>
          <a:lstStyle/>
          <a:p>
            <a:r>
              <a:rPr lang="en-US" b="1" dirty="0"/>
              <a:t>Appendix</a:t>
            </a:r>
            <a:br>
              <a:rPr lang="en-US" b="1" dirty="0"/>
            </a:br>
            <a:endParaRPr lang="en-US" dirty="0"/>
          </a:p>
        </p:txBody>
      </p:sp>
      <p:pic>
        <p:nvPicPr>
          <p:cNvPr id="4" name="Picture 3"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813" y="3367044"/>
            <a:ext cx="3061039" cy="2510104"/>
          </a:xfrm>
          <a:prstGeom prst="rect">
            <a:avLst/>
          </a:prstGeom>
          <a:noFill/>
          <a:ln>
            <a:noFill/>
          </a:ln>
        </p:spPr>
      </p:pic>
    </p:spTree>
    <p:extLst>
      <p:ext uri="{BB962C8B-B14F-4D97-AF65-F5344CB8AC3E}">
        <p14:creationId xmlns:p14="http://schemas.microsoft.com/office/powerpoint/2010/main" val="62793646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Appendix 1</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3415202"/>
              </p:ext>
            </p:extLst>
          </p:nvPr>
        </p:nvGraphicFramePr>
        <p:xfrm>
          <a:off x="3278111" y="257025"/>
          <a:ext cx="6349032" cy="6485607"/>
        </p:xfrm>
        <a:graphic>
          <a:graphicData uri="http://schemas.openxmlformats.org/drawingml/2006/table">
            <a:tbl>
              <a:tblPr firstRow="1" firstCol="1" bandRow="1">
                <a:tableStyleId>{5C22544A-7EE6-4342-B048-85BDC9FD1C3A}</a:tableStyleId>
              </a:tblPr>
              <a:tblGrid>
                <a:gridCol w="1621101">
                  <a:extLst>
                    <a:ext uri="{9D8B030D-6E8A-4147-A177-3AD203B41FA5}">
                      <a16:colId xmlns:a16="http://schemas.microsoft.com/office/drawing/2014/main" val="20000"/>
                    </a:ext>
                  </a:extLst>
                </a:gridCol>
                <a:gridCol w="4727931">
                  <a:extLst>
                    <a:ext uri="{9D8B030D-6E8A-4147-A177-3AD203B41FA5}">
                      <a16:colId xmlns:a16="http://schemas.microsoft.com/office/drawing/2014/main" val="20001"/>
                    </a:ext>
                  </a:extLst>
                </a:gridCol>
              </a:tblGrid>
              <a:tr h="381506">
                <a:tc>
                  <a:txBody>
                    <a:bodyPr/>
                    <a:lstStyle/>
                    <a:p>
                      <a:pPr marL="0" marR="0" algn="ctr" hangingPunct="0">
                        <a:spcBef>
                          <a:spcPts val="0"/>
                        </a:spcBef>
                        <a:spcAft>
                          <a:spcPts val="0"/>
                        </a:spcAft>
                      </a:pPr>
                      <a:r>
                        <a:rPr lang="en-US" sz="1000" dirty="0">
                          <a:effectLst/>
                        </a:rPr>
                        <a:t>Statutory/Regulatory Reference</a:t>
                      </a:r>
                      <a:endParaRPr lang="en-US" sz="1000" dirty="0">
                        <a:effectLst/>
                        <a:latin typeface="Times New Roman" panose="02020603050405020304" pitchFamily="18" charset="0"/>
                        <a:ea typeface="Times New Roman" panose="02020603050405020304" pitchFamily="18" charset="0"/>
                      </a:endParaRPr>
                    </a:p>
                  </a:txBody>
                  <a:tcPr marL="56320" marR="56320" marT="0" marB="0" anchor="ctr"/>
                </a:tc>
                <a:tc>
                  <a:txBody>
                    <a:bodyPr/>
                    <a:lstStyle/>
                    <a:p>
                      <a:pPr marL="0" marR="0" hangingPunct="0">
                        <a:spcBef>
                          <a:spcPts val="0"/>
                        </a:spcBef>
                        <a:spcAft>
                          <a:spcPts val="0"/>
                        </a:spcAft>
                      </a:pPr>
                      <a:r>
                        <a:rPr lang="en-US" sz="1000" dirty="0">
                          <a:effectLst/>
                        </a:rPr>
                        <a:t>                         Title/Description</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0"/>
                  </a:ext>
                </a:extLst>
              </a:tr>
              <a:tr h="190754">
                <a:tc>
                  <a:txBody>
                    <a:bodyPr/>
                    <a:lstStyle/>
                    <a:p>
                      <a:pPr marL="0" marR="0" hangingPunct="0">
                        <a:spcBef>
                          <a:spcPts val="0"/>
                        </a:spcBef>
                        <a:spcAft>
                          <a:spcPts val="0"/>
                        </a:spcAft>
                      </a:pPr>
                      <a:r>
                        <a:rPr lang="en-US" sz="1000">
                          <a:effectLst/>
                        </a:rPr>
                        <a:t>702KAR 1:160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School Health Services</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1"/>
                  </a:ext>
                </a:extLst>
              </a:tr>
              <a:tr h="381506">
                <a:tc>
                  <a:txBody>
                    <a:bodyPr/>
                    <a:lstStyle/>
                    <a:p>
                      <a:pPr marL="0" marR="0" hangingPunct="0">
                        <a:spcBef>
                          <a:spcPts val="0"/>
                        </a:spcBef>
                        <a:spcAft>
                          <a:spcPts val="0"/>
                        </a:spcAft>
                      </a:pPr>
                      <a:r>
                        <a:rPr lang="en-US" sz="1000">
                          <a:effectLst/>
                        </a:rPr>
                        <a:t>KRS 156.502</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Health services in the school setting – Designated provider– Liability protection</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2"/>
                  </a:ext>
                </a:extLst>
              </a:tr>
              <a:tr h="381506">
                <a:tc>
                  <a:txBody>
                    <a:bodyPr/>
                    <a:lstStyle/>
                    <a:p>
                      <a:pPr marL="0" marR="0" hangingPunct="0">
                        <a:spcBef>
                          <a:spcPts val="0"/>
                        </a:spcBef>
                        <a:spcAft>
                          <a:spcPts val="0"/>
                        </a:spcAft>
                      </a:pPr>
                      <a:r>
                        <a:rPr lang="en-US" sz="1000" u="sng">
                          <a:effectLst/>
                        </a:rPr>
                        <a:t>KRS </a:t>
                      </a:r>
                      <a:r>
                        <a:rPr lang="en-US" sz="1000">
                          <a:effectLst/>
                        </a:rPr>
                        <a:t>314.011</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Definitions for APRN, RN, LPN- Kentucky Board of Nursing</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3"/>
                  </a:ext>
                </a:extLst>
              </a:tr>
              <a:tr h="381506">
                <a:tc>
                  <a:txBody>
                    <a:bodyPr/>
                    <a:lstStyle/>
                    <a:p>
                      <a:pPr marL="0" marR="0" hangingPunct="0">
                        <a:spcBef>
                          <a:spcPts val="0"/>
                        </a:spcBef>
                        <a:spcAft>
                          <a:spcPts val="0"/>
                        </a:spcAft>
                      </a:pPr>
                      <a:r>
                        <a:rPr lang="en-US" sz="1000">
                          <a:effectLst/>
                        </a:rPr>
                        <a:t>KRS 314.021</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dirty="0">
                          <a:effectLst/>
                        </a:rPr>
                        <a:t>Policy, regulation of nursing- Kentucky Board of Nursing</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4"/>
                  </a:ext>
                </a:extLst>
              </a:tr>
              <a:tr h="381506">
                <a:tc>
                  <a:txBody>
                    <a:bodyPr/>
                    <a:lstStyle/>
                    <a:p>
                      <a:pPr marL="0" marR="0" hangingPunct="0">
                        <a:spcBef>
                          <a:spcPts val="0"/>
                        </a:spcBef>
                        <a:spcAft>
                          <a:spcPts val="0"/>
                        </a:spcAft>
                      </a:pPr>
                      <a:r>
                        <a:rPr lang="en-US" sz="1000">
                          <a:effectLst/>
                        </a:rPr>
                        <a:t>201 KAR 20:400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Delegation of Nursing Tasks</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5"/>
                  </a:ext>
                </a:extLst>
              </a:tr>
              <a:tr h="763012">
                <a:tc>
                  <a:txBody>
                    <a:bodyPr/>
                    <a:lstStyle/>
                    <a:p>
                      <a:pPr marL="0" marR="0" hangingPunct="0">
                        <a:spcBef>
                          <a:spcPts val="0"/>
                        </a:spcBef>
                        <a:spcAft>
                          <a:spcPts val="0"/>
                        </a:spcAft>
                      </a:pPr>
                      <a:r>
                        <a:rPr lang="en-US" sz="1000">
                          <a:effectLst/>
                        </a:rPr>
                        <a:t>KRS 158.834</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Self-administration of medications by students with asthma or anaphylaxis – Authorization – written statement – acknowledgement of liability limitation – duration of permission</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6"/>
                  </a:ext>
                </a:extLst>
              </a:tr>
              <a:tr h="381506">
                <a:tc>
                  <a:txBody>
                    <a:bodyPr/>
                    <a:lstStyle/>
                    <a:p>
                      <a:pPr marL="0" marR="0" hangingPunct="0">
                        <a:spcBef>
                          <a:spcPts val="0"/>
                        </a:spcBef>
                        <a:spcAft>
                          <a:spcPts val="0"/>
                        </a:spcAft>
                      </a:pPr>
                      <a:r>
                        <a:rPr lang="en-US" sz="1000">
                          <a:effectLst/>
                        </a:rPr>
                        <a:t>KRS 158.836</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Possession and use of asthma or anaphylaxis medications</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7"/>
                  </a:ext>
                </a:extLst>
              </a:tr>
              <a:tr h="1144519">
                <a:tc>
                  <a:txBody>
                    <a:bodyPr/>
                    <a:lstStyle/>
                    <a:p>
                      <a:pPr marL="0" marR="0" hangingPunct="0">
                        <a:spcBef>
                          <a:spcPts val="0"/>
                        </a:spcBef>
                        <a:spcAft>
                          <a:spcPts val="0"/>
                        </a:spcAft>
                      </a:pPr>
                      <a:r>
                        <a:rPr lang="en-US" sz="1000">
                          <a:effectLst/>
                        </a:rPr>
                        <a:t>KRS 158.838</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indent="-11430" hangingPunct="0">
                        <a:spcBef>
                          <a:spcPts val="0"/>
                        </a:spcBef>
                        <a:spcAft>
                          <a:spcPts val="0"/>
                        </a:spcAft>
                      </a:pPr>
                      <a:r>
                        <a:rPr lang="en-US" sz="1000">
                          <a:effectLst/>
                        </a:rPr>
                        <a:t>Emergency administration of diabetes and seizure disorder medications – required written statements – limitation on liability – renewal of permission – expiration dates of medication –self-performance of diabetes care tasks-diabetes or seizure disorder not to prevent attendance at school the student would ordinarily attend</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8"/>
                  </a:ext>
                </a:extLst>
              </a:tr>
              <a:tr h="190754">
                <a:tc>
                  <a:txBody>
                    <a:bodyPr/>
                    <a:lstStyle/>
                    <a:p>
                      <a:pPr marL="0" marR="0" hangingPunct="0">
                        <a:spcBef>
                          <a:spcPts val="0"/>
                        </a:spcBef>
                        <a:spcAft>
                          <a:spcPts val="0"/>
                        </a:spcAft>
                      </a:pPr>
                      <a:r>
                        <a:rPr lang="en-US" sz="1000">
                          <a:effectLst/>
                        </a:rPr>
                        <a:t>KRS 160.1592</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indent="-11430" hangingPunct="0">
                        <a:spcBef>
                          <a:spcPts val="0"/>
                        </a:spcBef>
                        <a:spcAft>
                          <a:spcPts val="0"/>
                        </a:spcAft>
                      </a:pPr>
                      <a:r>
                        <a:rPr lang="en-US" sz="1000">
                          <a:effectLst/>
                        </a:rPr>
                        <a:t>Public Charter Schools Part of State’s Public Education System</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9"/>
                  </a:ext>
                </a:extLst>
              </a:tr>
              <a:tr h="572260">
                <a:tc>
                  <a:txBody>
                    <a:bodyPr/>
                    <a:lstStyle/>
                    <a:p>
                      <a:pPr marL="0" marR="0" hangingPunct="0">
                        <a:spcBef>
                          <a:spcPts val="0"/>
                        </a:spcBef>
                        <a:spcAft>
                          <a:spcPts val="0"/>
                        </a:spcAft>
                      </a:pPr>
                      <a:r>
                        <a:rPr lang="en-US" sz="1000">
                          <a:effectLst/>
                        </a:rPr>
                        <a:t>AOS #15</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Roles of Nurses in the Supervision and Delegation of Nursing Acts to Unlicensed Personnel</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0"/>
                  </a:ext>
                </a:extLst>
              </a:tr>
              <a:tr h="381506">
                <a:tc>
                  <a:txBody>
                    <a:bodyPr/>
                    <a:lstStyle/>
                    <a:p>
                      <a:pPr marL="0" marR="0" hangingPunct="0">
                        <a:spcBef>
                          <a:spcPts val="0"/>
                        </a:spcBef>
                        <a:spcAft>
                          <a:spcPts val="0"/>
                        </a:spcAft>
                      </a:pPr>
                      <a:r>
                        <a:rPr lang="en-US" sz="1000">
                          <a:effectLst/>
                        </a:rPr>
                        <a:t>AOS #30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School Nursing Practice</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1"/>
                  </a:ext>
                </a:extLst>
              </a:tr>
              <a:tr h="953766">
                <a:tc>
                  <a:txBody>
                    <a:bodyPr/>
                    <a:lstStyle/>
                    <a:p>
                      <a:pPr marL="0" marR="0" hangingPunct="0">
                        <a:spcBef>
                          <a:spcPts val="0"/>
                        </a:spcBef>
                        <a:spcAft>
                          <a:spcPts val="0"/>
                        </a:spcAft>
                      </a:pPr>
                      <a:r>
                        <a:rPr lang="en-US" sz="1000">
                          <a:effectLst/>
                        </a:rPr>
                        <a:t>20 U.S.C. § 1232g; 34 CFR Part 99 Family Educational Rights and Privacy Act (FERPA)</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dirty="0">
                          <a:effectLst/>
                        </a:rPr>
                        <a:t>The Family Educational Rights and Privacy Act (FERPA)</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829653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53" y="358923"/>
            <a:ext cx="3648745" cy="3837061"/>
          </a:xfrm>
        </p:spPr>
        <p:txBody>
          <a:bodyPr>
            <a:normAutofit/>
          </a:bodyPr>
          <a:lstStyle/>
          <a:p>
            <a:r>
              <a:rPr lang="en-US" dirty="0"/>
              <a:t>Common</a:t>
            </a:r>
            <a:br>
              <a:rPr lang="en-US" dirty="0"/>
            </a:br>
            <a:r>
              <a:rPr lang="en-US" dirty="0"/>
              <a:t>Medication </a:t>
            </a:r>
            <a:br>
              <a:rPr lang="en-US" dirty="0"/>
            </a:br>
            <a:r>
              <a:rPr lang="en-US" dirty="0"/>
              <a:t>Abbreviations </a:t>
            </a:r>
          </a:p>
        </p:txBody>
      </p:sp>
      <p:graphicFrame>
        <p:nvGraphicFramePr>
          <p:cNvPr id="4" name="Table 3"/>
          <p:cNvGraphicFramePr>
            <a:graphicFrameLocks noGrp="1"/>
          </p:cNvGraphicFramePr>
          <p:nvPr>
            <p:extLst>
              <p:ext uri="{D42A27DB-BD31-4B8C-83A1-F6EECF244321}">
                <p14:modId xmlns:p14="http://schemas.microsoft.com/office/powerpoint/2010/main" val="2823099995"/>
              </p:ext>
            </p:extLst>
          </p:nvPr>
        </p:nvGraphicFramePr>
        <p:xfrm>
          <a:off x="3862698" y="-10"/>
          <a:ext cx="5956420" cy="6858010"/>
        </p:xfrm>
        <a:graphic>
          <a:graphicData uri="http://schemas.openxmlformats.org/drawingml/2006/table">
            <a:tbl>
              <a:tblPr firstRow="1" firstCol="1" bandRow="1">
                <a:tableStyleId>{5C22544A-7EE6-4342-B048-85BDC9FD1C3A}</a:tableStyleId>
              </a:tblPr>
              <a:tblGrid>
                <a:gridCol w="1300827">
                  <a:extLst>
                    <a:ext uri="{9D8B030D-6E8A-4147-A177-3AD203B41FA5}">
                      <a16:colId xmlns:a16="http://schemas.microsoft.com/office/drawing/2014/main" val="20000"/>
                    </a:ext>
                  </a:extLst>
                </a:gridCol>
                <a:gridCol w="4655593">
                  <a:extLst>
                    <a:ext uri="{9D8B030D-6E8A-4147-A177-3AD203B41FA5}">
                      <a16:colId xmlns:a16="http://schemas.microsoft.com/office/drawing/2014/main" val="20001"/>
                    </a:ext>
                  </a:extLst>
                </a:gridCol>
              </a:tblGrid>
              <a:tr h="163286">
                <a:tc>
                  <a:txBody>
                    <a:bodyPr/>
                    <a:lstStyle/>
                    <a:p>
                      <a:pPr marL="0" marR="0" hangingPunct="0">
                        <a:spcBef>
                          <a:spcPts val="0"/>
                        </a:spcBef>
                        <a:spcAft>
                          <a:spcPts val="0"/>
                        </a:spcAft>
                      </a:pPr>
                      <a:r>
                        <a:rPr lang="en-US" sz="1000" dirty="0">
                          <a:effectLst/>
                        </a:rPr>
                        <a:t>Abbreviation</a:t>
                      </a:r>
                      <a:endParaRPr lang="en-US" sz="1000" dirty="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Definition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0"/>
                  </a:ext>
                </a:extLst>
              </a:tr>
              <a:tr h="163286">
                <a:tc>
                  <a:txBody>
                    <a:bodyPr/>
                    <a:lstStyle/>
                    <a:p>
                      <a:pPr marL="0" marR="0" hangingPunct="0">
                        <a:spcBef>
                          <a:spcPts val="0"/>
                        </a:spcBef>
                        <a:spcAft>
                          <a:spcPts val="0"/>
                        </a:spcAft>
                      </a:pPr>
                      <a:r>
                        <a:rPr lang="en-US" sz="1000">
                          <a:effectLst/>
                        </a:rPr>
                        <a:t>Ac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before meals	</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1"/>
                  </a:ext>
                </a:extLst>
              </a:tr>
              <a:tr h="163286">
                <a:tc>
                  <a:txBody>
                    <a:bodyPr/>
                    <a:lstStyle/>
                    <a:p>
                      <a:pPr marL="0" marR="0" hangingPunct="0">
                        <a:spcBef>
                          <a:spcPts val="0"/>
                        </a:spcBef>
                        <a:spcAft>
                          <a:spcPts val="0"/>
                        </a:spcAft>
                      </a:pPr>
                      <a:r>
                        <a:rPr lang="en-US" sz="1000">
                          <a:effectLst/>
                        </a:rPr>
                        <a:t>ADD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Attention Deficit Disorder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2"/>
                  </a:ext>
                </a:extLst>
              </a:tr>
              <a:tr h="163286">
                <a:tc>
                  <a:txBody>
                    <a:bodyPr/>
                    <a:lstStyle/>
                    <a:p>
                      <a:pPr marL="0" marR="0" hangingPunct="0">
                        <a:spcBef>
                          <a:spcPts val="0"/>
                        </a:spcBef>
                        <a:spcAft>
                          <a:spcPts val="0"/>
                        </a:spcAft>
                      </a:pPr>
                      <a:r>
                        <a:rPr lang="en-US" sz="1000">
                          <a:effectLst/>
                        </a:rPr>
                        <a:t>ADHD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Attention Deficit Hyperactivity Disorder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3"/>
                  </a:ext>
                </a:extLst>
              </a:tr>
              <a:tr h="163286">
                <a:tc>
                  <a:txBody>
                    <a:bodyPr/>
                    <a:lstStyle/>
                    <a:p>
                      <a:pPr marL="0" marR="0" hangingPunct="0">
                        <a:spcBef>
                          <a:spcPts val="0"/>
                        </a:spcBef>
                        <a:spcAft>
                          <a:spcPts val="0"/>
                        </a:spcAft>
                      </a:pPr>
                      <a:r>
                        <a:rPr lang="en-US" sz="1000">
                          <a:effectLst/>
                        </a:rPr>
                        <a:t>bid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Two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4"/>
                  </a:ext>
                </a:extLst>
              </a:tr>
              <a:tr h="163286">
                <a:tc>
                  <a:txBody>
                    <a:bodyPr/>
                    <a:lstStyle/>
                    <a:p>
                      <a:pPr marL="0" marR="0" hangingPunct="0">
                        <a:spcBef>
                          <a:spcPts val="0"/>
                        </a:spcBef>
                        <a:spcAft>
                          <a:spcPts val="0"/>
                        </a:spcAft>
                      </a:pPr>
                      <a:r>
                        <a:rPr lang="en-US" sz="1000">
                          <a:effectLst/>
                        </a:rPr>
                        <a:t>bucc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Buccal (inside the cheek, along the gum line)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5"/>
                  </a:ext>
                </a:extLst>
              </a:tr>
              <a:tr h="163286">
                <a:tc>
                  <a:txBody>
                    <a:bodyPr/>
                    <a:lstStyle/>
                    <a:p>
                      <a:pPr marL="0" marR="0" hangingPunct="0">
                        <a:spcBef>
                          <a:spcPts val="0"/>
                        </a:spcBef>
                        <a:spcAft>
                          <a:spcPts val="0"/>
                        </a:spcAft>
                      </a:pPr>
                      <a:r>
                        <a:rPr lang="en-US" sz="1000">
                          <a:effectLst/>
                        </a:rPr>
                        <a:t>Cc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Cubic centimeter (1cc=1mL)</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6"/>
                  </a:ext>
                </a:extLst>
              </a:tr>
              <a:tr h="163286">
                <a:tc>
                  <a:txBody>
                    <a:bodyPr/>
                    <a:lstStyle/>
                    <a:p>
                      <a:pPr marL="0" marR="0" hangingPunct="0">
                        <a:spcBef>
                          <a:spcPts val="0"/>
                        </a:spcBef>
                        <a:spcAft>
                          <a:spcPts val="0"/>
                        </a:spcAft>
                      </a:pPr>
                      <a:r>
                        <a:rPr lang="en-US" sz="1000">
                          <a:effectLst/>
                        </a:rPr>
                        <a:t>Cap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Capsule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7"/>
                  </a:ext>
                </a:extLst>
              </a:tr>
              <a:tr h="163286">
                <a:tc>
                  <a:txBody>
                    <a:bodyPr/>
                    <a:lstStyle/>
                    <a:p>
                      <a:pPr marL="0" marR="0" hangingPunct="0">
                        <a:spcBef>
                          <a:spcPts val="0"/>
                        </a:spcBef>
                        <a:spcAft>
                          <a:spcPts val="0"/>
                        </a:spcAft>
                      </a:pPr>
                      <a:r>
                        <a:rPr lang="en-US" sz="1000" dirty="0">
                          <a:effectLst/>
                        </a:rPr>
                        <a:t>D/C</a:t>
                      </a:r>
                      <a:endParaRPr lang="en-US" sz="1000" dirty="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Discontinue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8"/>
                  </a:ext>
                </a:extLst>
              </a:tr>
              <a:tr h="163286">
                <a:tc>
                  <a:txBody>
                    <a:bodyPr/>
                    <a:lstStyle/>
                    <a:p>
                      <a:pPr marL="0" marR="0" hangingPunct="0">
                        <a:spcBef>
                          <a:spcPts val="0"/>
                        </a:spcBef>
                        <a:spcAft>
                          <a:spcPts val="0"/>
                        </a:spcAft>
                      </a:pPr>
                      <a:r>
                        <a:rPr lang="en-US" sz="1000">
                          <a:effectLst/>
                        </a:rPr>
                        <a:t>gtt/gtts</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Drop/Drops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9"/>
                  </a:ext>
                </a:extLst>
              </a:tr>
              <a:tr h="163286">
                <a:tc>
                  <a:txBody>
                    <a:bodyPr/>
                    <a:lstStyle/>
                    <a:p>
                      <a:pPr marL="0" marR="0" hangingPunct="0">
                        <a:spcBef>
                          <a:spcPts val="0"/>
                        </a:spcBef>
                        <a:spcAft>
                          <a:spcPts val="0"/>
                        </a:spcAft>
                      </a:pPr>
                      <a:r>
                        <a:rPr lang="en-US" sz="1000">
                          <a:effectLst/>
                        </a:rPr>
                        <a:t>inh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Inhalation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0"/>
                  </a:ext>
                </a:extLst>
              </a:tr>
              <a:tr h="163286">
                <a:tc>
                  <a:txBody>
                    <a:bodyPr/>
                    <a:lstStyle/>
                    <a:p>
                      <a:pPr marL="0" marR="0" hangingPunct="0">
                        <a:spcBef>
                          <a:spcPts val="0"/>
                        </a:spcBef>
                        <a:spcAft>
                          <a:spcPts val="0"/>
                        </a:spcAft>
                      </a:pPr>
                      <a:r>
                        <a:rPr lang="en-US" sz="1000">
                          <a:effectLst/>
                        </a:rPr>
                        <a:t>MDI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Metered-dose inhaler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1"/>
                  </a:ext>
                </a:extLst>
              </a:tr>
              <a:tr h="163286">
                <a:tc>
                  <a:txBody>
                    <a:bodyPr/>
                    <a:lstStyle/>
                    <a:p>
                      <a:pPr marL="0" marR="0" hangingPunct="0">
                        <a:spcBef>
                          <a:spcPts val="0"/>
                        </a:spcBef>
                        <a:spcAft>
                          <a:spcPts val="0"/>
                        </a:spcAft>
                      </a:pPr>
                      <a:r>
                        <a:rPr lang="en-US" sz="1000">
                          <a:effectLst/>
                        </a:rPr>
                        <a:t>Mg</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Milligram</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2"/>
                  </a:ext>
                </a:extLst>
              </a:tr>
              <a:tr h="163286">
                <a:tc>
                  <a:txBody>
                    <a:bodyPr/>
                    <a:lstStyle/>
                    <a:p>
                      <a:pPr marL="0" marR="0" hangingPunct="0">
                        <a:spcBef>
                          <a:spcPts val="0"/>
                        </a:spcBef>
                        <a:spcAft>
                          <a:spcPts val="0"/>
                        </a:spcAft>
                      </a:pPr>
                      <a:r>
                        <a:rPr lang="en-US" sz="1000">
                          <a:effectLst/>
                        </a:rPr>
                        <a:t>mL</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Milliliter    (1mL=1cc)		</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3"/>
                  </a:ext>
                </a:extLst>
              </a:tr>
              <a:tr h="163286">
                <a:tc>
                  <a:txBody>
                    <a:bodyPr/>
                    <a:lstStyle/>
                    <a:p>
                      <a:pPr marL="0" marR="0" hangingPunct="0">
                        <a:spcBef>
                          <a:spcPts val="0"/>
                        </a:spcBef>
                        <a:spcAft>
                          <a:spcPts val="0"/>
                        </a:spcAft>
                      </a:pPr>
                      <a:r>
                        <a:rPr lang="en-US" sz="1000">
                          <a:effectLst/>
                        </a:rPr>
                        <a:t>nka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dirty="0">
                          <a:effectLst/>
                        </a:rPr>
                        <a:t>No known allergies</a:t>
                      </a:r>
                      <a:endParaRPr lang="en-US" sz="1000" dirty="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4"/>
                  </a:ext>
                </a:extLst>
              </a:tr>
              <a:tr h="163286">
                <a:tc>
                  <a:txBody>
                    <a:bodyPr/>
                    <a:lstStyle/>
                    <a:p>
                      <a:pPr marL="0" marR="0" hangingPunct="0">
                        <a:spcBef>
                          <a:spcPts val="0"/>
                        </a:spcBef>
                        <a:spcAft>
                          <a:spcPts val="0"/>
                        </a:spcAft>
                      </a:pPr>
                      <a:r>
                        <a:rPr lang="en-US" sz="1000">
                          <a:effectLst/>
                        </a:rPr>
                        <a:t>OD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Right eye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5"/>
                  </a:ext>
                </a:extLst>
              </a:tr>
              <a:tr h="163286">
                <a:tc>
                  <a:txBody>
                    <a:bodyPr/>
                    <a:lstStyle/>
                    <a:p>
                      <a:pPr marL="0" marR="0" hangingPunct="0">
                        <a:spcBef>
                          <a:spcPts val="0"/>
                        </a:spcBef>
                        <a:spcAft>
                          <a:spcPts val="0"/>
                        </a:spcAft>
                      </a:pPr>
                      <a:r>
                        <a:rPr lang="en-US" sz="1000">
                          <a:effectLst/>
                        </a:rPr>
                        <a:t>OS</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Left eye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6"/>
                  </a:ext>
                </a:extLst>
              </a:tr>
              <a:tr h="163286">
                <a:tc>
                  <a:txBody>
                    <a:bodyPr/>
                    <a:lstStyle/>
                    <a:p>
                      <a:pPr marL="0" marR="0" hangingPunct="0">
                        <a:spcBef>
                          <a:spcPts val="0"/>
                        </a:spcBef>
                        <a:spcAft>
                          <a:spcPts val="0"/>
                        </a:spcAft>
                      </a:pPr>
                      <a:r>
                        <a:rPr lang="en-US" sz="1000">
                          <a:effectLst/>
                        </a:rPr>
                        <a:t>OTC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Over the counter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7"/>
                  </a:ext>
                </a:extLst>
              </a:tr>
              <a:tr h="163286">
                <a:tc>
                  <a:txBody>
                    <a:bodyPr/>
                    <a:lstStyle/>
                    <a:p>
                      <a:pPr marL="0" marR="0" hangingPunct="0">
                        <a:spcBef>
                          <a:spcPts val="0"/>
                        </a:spcBef>
                        <a:spcAft>
                          <a:spcPts val="0"/>
                        </a:spcAft>
                      </a:pPr>
                      <a:r>
                        <a:rPr lang="en-US" sz="1000">
                          <a:effectLst/>
                        </a:rPr>
                        <a:t>OU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Both eyes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8"/>
                  </a:ext>
                </a:extLst>
              </a:tr>
              <a:tr h="163286">
                <a:tc>
                  <a:txBody>
                    <a:bodyPr/>
                    <a:lstStyle/>
                    <a:p>
                      <a:pPr marL="0" marR="0" hangingPunct="0">
                        <a:spcBef>
                          <a:spcPts val="0"/>
                        </a:spcBef>
                        <a:spcAft>
                          <a:spcPts val="0"/>
                        </a:spcAft>
                      </a:pPr>
                      <a:r>
                        <a:rPr lang="en-US" sz="1000">
                          <a:effectLst/>
                        </a:rPr>
                        <a:t>Ounce</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(1oz=30cc’s=30mL’s)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9"/>
                  </a:ext>
                </a:extLst>
              </a:tr>
              <a:tr h="163286">
                <a:tc>
                  <a:txBody>
                    <a:bodyPr/>
                    <a:lstStyle/>
                    <a:p>
                      <a:pPr marL="0" marR="0" hangingPunct="0">
                        <a:spcBef>
                          <a:spcPts val="0"/>
                        </a:spcBef>
                        <a:spcAft>
                          <a:spcPts val="0"/>
                        </a:spcAft>
                      </a:pPr>
                      <a:r>
                        <a:rPr lang="en-US" sz="1000">
                          <a:effectLst/>
                        </a:rPr>
                        <a:t>Pc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After meals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0"/>
                  </a:ext>
                </a:extLst>
              </a:tr>
              <a:tr h="163286">
                <a:tc>
                  <a:txBody>
                    <a:bodyPr/>
                    <a:lstStyle/>
                    <a:p>
                      <a:pPr marL="0" marR="0" hangingPunct="0">
                        <a:spcBef>
                          <a:spcPts val="0"/>
                        </a:spcBef>
                        <a:spcAft>
                          <a:spcPts val="0"/>
                        </a:spcAft>
                      </a:pPr>
                      <a:r>
                        <a:rPr lang="en-US" sz="1000">
                          <a:effectLst/>
                        </a:rPr>
                        <a:t>PCN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Penicillin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1"/>
                  </a:ext>
                </a:extLst>
              </a:tr>
              <a:tr h="163286">
                <a:tc>
                  <a:txBody>
                    <a:bodyPr/>
                    <a:lstStyle/>
                    <a:p>
                      <a:pPr marL="0" marR="0" hangingPunct="0">
                        <a:spcBef>
                          <a:spcPts val="0"/>
                        </a:spcBef>
                        <a:spcAft>
                          <a:spcPts val="0"/>
                        </a:spcAft>
                      </a:pPr>
                      <a:r>
                        <a:rPr lang="en-US" sz="1000">
                          <a:effectLst/>
                        </a:rPr>
                        <a:t>po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By mouth</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2"/>
                  </a:ext>
                </a:extLst>
              </a:tr>
              <a:tr h="326570">
                <a:tc>
                  <a:txBody>
                    <a:bodyPr/>
                    <a:lstStyle/>
                    <a:p>
                      <a:pPr marL="0" marR="0" hangingPunct="0">
                        <a:spcBef>
                          <a:spcPts val="0"/>
                        </a:spcBef>
                        <a:spcAft>
                          <a:spcPts val="0"/>
                        </a:spcAft>
                      </a:pPr>
                      <a:r>
                        <a:rPr lang="en-US" sz="1000">
                          <a:effectLst/>
                        </a:rPr>
                        <a:t>prn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When needed or necessary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3"/>
                  </a:ext>
                </a:extLst>
              </a:tr>
              <a:tr h="163286">
                <a:tc>
                  <a:txBody>
                    <a:bodyPr/>
                    <a:lstStyle/>
                    <a:p>
                      <a:pPr marL="0" marR="0" hangingPunct="0">
                        <a:spcBef>
                          <a:spcPts val="0"/>
                        </a:spcBef>
                        <a:spcAft>
                          <a:spcPts val="0"/>
                        </a:spcAft>
                      </a:pPr>
                      <a:r>
                        <a:rPr lang="en-US" sz="1000">
                          <a:effectLst/>
                        </a:rPr>
                        <a:t>qd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4"/>
                  </a:ext>
                </a:extLst>
              </a:tr>
              <a:tr h="163286">
                <a:tc>
                  <a:txBody>
                    <a:bodyPr/>
                    <a:lstStyle/>
                    <a:p>
                      <a:pPr marL="0" marR="0" hangingPunct="0">
                        <a:spcBef>
                          <a:spcPts val="0"/>
                        </a:spcBef>
                        <a:spcAft>
                          <a:spcPts val="0"/>
                        </a:spcAft>
                      </a:pPr>
                      <a:r>
                        <a:rPr lang="en-US" sz="1000">
                          <a:effectLst/>
                        </a:rPr>
                        <a:t>qh (q1h)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hour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5"/>
                  </a:ext>
                </a:extLst>
              </a:tr>
              <a:tr h="163286">
                <a:tc>
                  <a:txBody>
                    <a:bodyPr/>
                    <a:lstStyle/>
                    <a:p>
                      <a:pPr marL="0" marR="0" hangingPunct="0">
                        <a:spcBef>
                          <a:spcPts val="0"/>
                        </a:spcBef>
                        <a:spcAft>
                          <a:spcPts val="0"/>
                        </a:spcAft>
                      </a:pPr>
                      <a:r>
                        <a:rPr lang="en-US" sz="1000">
                          <a:effectLst/>
                        </a:rPr>
                        <a:t>Every morning</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qam</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6"/>
                  </a:ext>
                </a:extLst>
              </a:tr>
              <a:tr h="163286">
                <a:tc>
                  <a:txBody>
                    <a:bodyPr/>
                    <a:lstStyle/>
                    <a:p>
                      <a:pPr marL="0" marR="0" hangingPunct="0">
                        <a:spcBef>
                          <a:spcPts val="0"/>
                        </a:spcBef>
                        <a:spcAft>
                          <a:spcPts val="0"/>
                        </a:spcAft>
                      </a:pPr>
                      <a:r>
                        <a:rPr lang="en-US" sz="1000">
                          <a:effectLst/>
                        </a:rPr>
                        <a:t>q2h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two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7"/>
                  </a:ext>
                </a:extLst>
              </a:tr>
              <a:tr h="163286">
                <a:tc>
                  <a:txBody>
                    <a:bodyPr/>
                    <a:lstStyle/>
                    <a:p>
                      <a:pPr marL="0" marR="0" hangingPunct="0">
                        <a:spcBef>
                          <a:spcPts val="0"/>
                        </a:spcBef>
                        <a:spcAft>
                          <a:spcPts val="0"/>
                        </a:spcAft>
                      </a:pPr>
                      <a:r>
                        <a:rPr lang="en-US" sz="1000">
                          <a:effectLst/>
                        </a:rPr>
                        <a:t>q3h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three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8"/>
                  </a:ext>
                </a:extLst>
              </a:tr>
              <a:tr h="163286">
                <a:tc>
                  <a:txBody>
                    <a:bodyPr/>
                    <a:lstStyle/>
                    <a:p>
                      <a:pPr marL="0" marR="0" hangingPunct="0">
                        <a:spcBef>
                          <a:spcPts val="0"/>
                        </a:spcBef>
                        <a:spcAft>
                          <a:spcPts val="0"/>
                        </a:spcAft>
                      </a:pPr>
                      <a:r>
                        <a:rPr lang="en-US" sz="1000">
                          <a:effectLst/>
                        </a:rPr>
                        <a:t>q4h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four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9"/>
                  </a:ext>
                </a:extLst>
              </a:tr>
              <a:tr h="163286">
                <a:tc>
                  <a:txBody>
                    <a:bodyPr/>
                    <a:lstStyle/>
                    <a:p>
                      <a:pPr marL="0" marR="0" hangingPunct="0">
                        <a:spcBef>
                          <a:spcPts val="0"/>
                        </a:spcBef>
                        <a:spcAft>
                          <a:spcPts val="0"/>
                        </a:spcAft>
                      </a:pPr>
                      <a:r>
                        <a:rPr lang="en-US" sz="1000">
                          <a:effectLst/>
                        </a:rPr>
                        <a:t>q6h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six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0"/>
                  </a:ext>
                </a:extLst>
              </a:tr>
              <a:tr h="163286">
                <a:tc>
                  <a:txBody>
                    <a:bodyPr/>
                    <a:lstStyle/>
                    <a:p>
                      <a:pPr marL="0" marR="0" hangingPunct="0">
                        <a:spcBef>
                          <a:spcPts val="0"/>
                        </a:spcBef>
                        <a:spcAft>
                          <a:spcPts val="0"/>
                        </a:spcAft>
                      </a:pPr>
                      <a:r>
                        <a:rPr lang="en-US" sz="1000">
                          <a:effectLst/>
                        </a:rPr>
                        <a:t>Qid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Four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1"/>
                  </a:ext>
                </a:extLst>
              </a:tr>
              <a:tr h="163286">
                <a:tc>
                  <a:txBody>
                    <a:bodyPr/>
                    <a:lstStyle/>
                    <a:p>
                      <a:pPr marL="0" marR="0" hangingPunct="0">
                        <a:spcBef>
                          <a:spcPts val="0"/>
                        </a:spcBef>
                        <a:spcAft>
                          <a:spcPts val="0"/>
                        </a:spcAft>
                      </a:pPr>
                      <a:r>
                        <a:rPr lang="en-US" sz="1000">
                          <a:effectLst/>
                        </a:rPr>
                        <a:t>Qod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other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2"/>
                  </a:ext>
                </a:extLst>
              </a:tr>
              <a:tr h="163286">
                <a:tc>
                  <a:txBody>
                    <a:bodyPr/>
                    <a:lstStyle/>
                    <a:p>
                      <a:pPr marL="0" marR="0" hangingPunct="0">
                        <a:spcBef>
                          <a:spcPts val="0"/>
                        </a:spcBef>
                        <a:spcAft>
                          <a:spcPts val="0"/>
                        </a:spcAft>
                      </a:pPr>
                      <a:r>
                        <a:rPr lang="en-US" sz="1000">
                          <a:effectLst/>
                        </a:rPr>
                        <a:t>Stat</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 once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3"/>
                  </a:ext>
                </a:extLst>
              </a:tr>
              <a:tr h="163286">
                <a:tc>
                  <a:txBody>
                    <a:bodyPr/>
                    <a:lstStyle/>
                    <a:p>
                      <a:pPr marL="0" marR="0" hangingPunct="0">
                        <a:spcBef>
                          <a:spcPts val="0"/>
                        </a:spcBef>
                        <a:spcAft>
                          <a:spcPts val="0"/>
                        </a:spcAft>
                      </a:pPr>
                      <a:r>
                        <a:rPr lang="en-US" sz="1000">
                          <a:effectLst/>
                        </a:rPr>
                        <a:t>S/E</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Side effects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4"/>
                  </a:ext>
                </a:extLst>
              </a:tr>
              <a:tr h="163286">
                <a:tc>
                  <a:txBody>
                    <a:bodyPr/>
                    <a:lstStyle/>
                    <a:p>
                      <a:pPr marL="0" marR="0" hangingPunct="0">
                        <a:spcBef>
                          <a:spcPts val="0"/>
                        </a:spcBef>
                        <a:spcAft>
                          <a:spcPts val="0"/>
                        </a:spcAft>
                      </a:pPr>
                      <a:r>
                        <a:rPr lang="en-US" sz="1000">
                          <a:effectLst/>
                        </a:rPr>
                        <a:t>SL</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Sublingual (Under the tongue)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5"/>
                  </a:ext>
                </a:extLst>
              </a:tr>
              <a:tr h="163286">
                <a:tc>
                  <a:txBody>
                    <a:bodyPr/>
                    <a:lstStyle/>
                    <a:p>
                      <a:pPr marL="0" marR="0" hangingPunct="0">
                        <a:spcBef>
                          <a:spcPts val="0"/>
                        </a:spcBef>
                        <a:spcAft>
                          <a:spcPts val="0"/>
                        </a:spcAft>
                      </a:pPr>
                      <a:r>
                        <a:rPr lang="en-US" sz="1000">
                          <a:effectLst/>
                        </a:rPr>
                        <a:t>S-R</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Sustained release (slow release)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6"/>
                  </a:ext>
                </a:extLst>
              </a:tr>
              <a:tr h="163286">
                <a:tc>
                  <a:txBody>
                    <a:bodyPr/>
                    <a:lstStyle/>
                    <a:p>
                      <a:pPr marL="0" marR="0" hangingPunct="0">
                        <a:spcBef>
                          <a:spcPts val="0"/>
                        </a:spcBef>
                        <a:spcAft>
                          <a:spcPts val="0"/>
                        </a:spcAft>
                      </a:pPr>
                      <a:r>
                        <a:rPr lang="en-US" sz="1000">
                          <a:effectLst/>
                        </a:rPr>
                        <a:t>susp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Suspension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7"/>
                  </a:ext>
                </a:extLst>
              </a:tr>
              <a:tr h="163286">
                <a:tc>
                  <a:txBody>
                    <a:bodyPr/>
                    <a:lstStyle/>
                    <a:p>
                      <a:pPr marL="0" marR="0" hangingPunct="0">
                        <a:spcBef>
                          <a:spcPts val="0"/>
                        </a:spcBef>
                        <a:spcAft>
                          <a:spcPts val="0"/>
                        </a:spcAft>
                      </a:pPr>
                      <a:r>
                        <a:rPr lang="en-US" sz="1000">
                          <a:effectLst/>
                        </a:rPr>
                        <a:t>Tab</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Tablet</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8"/>
                  </a:ext>
                </a:extLst>
              </a:tr>
              <a:tr h="163286">
                <a:tc>
                  <a:txBody>
                    <a:bodyPr/>
                    <a:lstStyle/>
                    <a:p>
                      <a:pPr marL="0" marR="0" hangingPunct="0">
                        <a:spcBef>
                          <a:spcPts val="0"/>
                        </a:spcBef>
                        <a:spcAft>
                          <a:spcPts val="0"/>
                        </a:spcAft>
                      </a:pPr>
                      <a:r>
                        <a:rPr lang="en-US" sz="1000">
                          <a:effectLst/>
                        </a:rPr>
                        <a:t>Tid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Three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9"/>
                  </a:ext>
                </a:extLst>
              </a:tr>
              <a:tr h="163286">
                <a:tc>
                  <a:txBody>
                    <a:bodyPr/>
                    <a:lstStyle/>
                    <a:p>
                      <a:pPr marL="0" marR="0" hangingPunct="0">
                        <a:spcBef>
                          <a:spcPts val="0"/>
                        </a:spcBef>
                        <a:spcAft>
                          <a:spcPts val="0"/>
                        </a:spcAft>
                      </a:pPr>
                      <a:r>
                        <a:rPr lang="en-US" sz="1000">
                          <a:effectLst/>
                        </a:rPr>
                        <a:t>Tsp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dirty="0">
                          <a:effectLst/>
                        </a:rPr>
                        <a:t>Teaspoon (5mL=1tsp)</a:t>
                      </a:r>
                      <a:endParaRPr lang="en-US" sz="1000" dirty="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40"/>
                  </a:ext>
                </a:extLst>
              </a:tr>
            </a:tbl>
          </a:graphicData>
        </a:graphic>
      </p:graphicFrame>
    </p:spTree>
    <p:extLst>
      <p:ext uri="{BB962C8B-B14F-4D97-AF65-F5344CB8AC3E}">
        <p14:creationId xmlns:p14="http://schemas.microsoft.com/office/powerpoint/2010/main" val="14101896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70" y="239932"/>
            <a:ext cx="2512463" cy="2836553"/>
          </a:xfrm>
        </p:spPr>
        <p:txBody>
          <a:bodyPr>
            <a:normAutofit fontScale="90000"/>
          </a:bodyPr>
          <a:lstStyle/>
          <a:p>
            <a:r>
              <a:rPr lang="en-US" b="1" dirty="0"/>
              <a:t>Glossary of Medical Terms </a:t>
            </a:r>
            <a:br>
              <a:rPr lang="en-US" b="1"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1710677"/>
              </p:ext>
            </p:extLst>
          </p:nvPr>
        </p:nvGraphicFramePr>
        <p:xfrm>
          <a:off x="2777382" y="42729"/>
          <a:ext cx="7041735" cy="6771452"/>
        </p:xfrm>
        <a:graphic>
          <a:graphicData uri="http://schemas.openxmlformats.org/drawingml/2006/table">
            <a:tbl>
              <a:tblPr firstRow="1" firstCol="1" bandRow="1">
                <a:tableStyleId>{5C22544A-7EE6-4342-B048-85BDC9FD1C3A}</a:tableStyleId>
              </a:tblPr>
              <a:tblGrid>
                <a:gridCol w="1338732">
                  <a:extLst>
                    <a:ext uri="{9D8B030D-6E8A-4147-A177-3AD203B41FA5}">
                      <a16:colId xmlns:a16="http://schemas.microsoft.com/office/drawing/2014/main" val="20000"/>
                    </a:ext>
                  </a:extLst>
                </a:gridCol>
                <a:gridCol w="5703003">
                  <a:extLst>
                    <a:ext uri="{9D8B030D-6E8A-4147-A177-3AD203B41FA5}">
                      <a16:colId xmlns:a16="http://schemas.microsoft.com/office/drawing/2014/main" val="20001"/>
                    </a:ext>
                  </a:extLst>
                </a:gridCol>
              </a:tblGrid>
              <a:tr h="147373">
                <a:tc>
                  <a:txBody>
                    <a:bodyPr/>
                    <a:lstStyle/>
                    <a:p>
                      <a:pPr marL="0" marR="0" hangingPunct="0">
                        <a:spcBef>
                          <a:spcPts val="0"/>
                        </a:spcBef>
                        <a:spcAft>
                          <a:spcPts val="0"/>
                        </a:spcAft>
                      </a:pPr>
                      <a:r>
                        <a:rPr lang="en-US" sz="1000" dirty="0">
                          <a:effectLst/>
                        </a:rPr>
                        <a:t>Term</a:t>
                      </a:r>
                      <a:endParaRPr lang="en-US" sz="1000" dirty="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Definition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0"/>
                  </a:ext>
                </a:extLst>
              </a:tr>
              <a:tr h="147373">
                <a:tc>
                  <a:txBody>
                    <a:bodyPr/>
                    <a:lstStyle/>
                    <a:p>
                      <a:pPr marL="0" marR="0" hangingPunct="0">
                        <a:spcBef>
                          <a:spcPts val="0"/>
                        </a:spcBef>
                        <a:spcAft>
                          <a:spcPts val="0"/>
                        </a:spcAft>
                      </a:pPr>
                      <a:r>
                        <a:rPr lang="en-US" sz="1000">
                          <a:effectLst/>
                        </a:rPr>
                        <a:t>Abrasion</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Superficial scraping away of the skin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1"/>
                  </a:ext>
                </a:extLst>
              </a:tr>
              <a:tr h="147373">
                <a:tc>
                  <a:txBody>
                    <a:bodyPr/>
                    <a:lstStyle/>
                    <a:p>
                      <a:pPr marL="0" marR="0" hangingPunct="0">
                        <a:spcBef>
                          <a:spcPts val="0"/>
                        </a:spcBef>
                        <a:spcAft>
                          <a:spcPts val="0"/>
                        </a:spcAft>
                      </a:pPr>
                      <a:r>
                        <a:rPr lang="en-US" sz="1000">
                          <a:effectLst/>
                        </a:rPr>
                        <a:t>Acute</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sudden onset, the opposite of Chronic</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2"/>
                  </a:ext>
                </a:extLst>
              </a:tr>
              <a:tr h="294746">
                <a:tc>
                  <a:txBody>
                    <a:bodyPr/>
                    <a:lstStyle/>
                    <a:p>
                      <a:pPr marL="0" marR="0" hangingPunct="0">
                        <a:spcBef>
                          <a:spcPts val="0"/>
                        </a:spcBef>
                        <a:spcAft>
                          <a:spcPts val="0"/>
                        </a:spcAft>
                      </a:pPr>
                      <a:r>
                        <a:rPr lang="en-US" sz="1000">
                          <a:effectLst/>
                        </a:rPr>
                        <a:t>ADD</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Attention Deficit Disorder. A disorder manifested by poor impulse control, distractibility and forgetfulness.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3"/>
                  </a:ext>
                </a:extLst>
              </a:tr>
              <a:tr h="294746">
                <a:tc>
                  <a:txBody>
                    <a:bodyPr/>
                    <a:lstStyle/>
                    <a:p>
                      <a:pPr marL="0" marR="0" hangingPunct="0">
                        <a:spcBef>
                          <a:spcPts val="0"/>
                        </a:spcBef>
                        <a:spcAft>
                          <a:spcPts val="0"/>
                        </a:spcAft>
                      </a:pPr>
                      <a:r>
                        <a:rPr lang="en-US" sz="1000">
                          <a:effectLst/>
                        </a:rPr>
                        <a:t>ADHD </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Attention Deficit Hyperactivity Disorder. ADD with added symptoms of hyperactivity</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4"/>
                  </a:ext>
                </a:extLst>
              </a:tr>
              <a:tr h="294746">
                <a:tc>
                  <a:txBody>
                    <a:bodyPr/>
                    <a:lstStyle/>
                    <a:p>
                      <a:pPr marL="0" marR="0" hangingPunct="0">
                        <a:spcBef>
                          <a:spcPts val="0"/>
                        </a:spcBef>
                        <a:spcAft>
                          <a:spcPts val="0"/>
                        </a:spcAft>
                      </a:pPr>
                      <a:r>
                        <a:rPr lang="en-US" sz="1000">
                          <a:effectLst/>
                        </a:rPr>
                        <a:t>Adverse effects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 unexpected or unwanted reaction to a medication It may be sudden or develop over time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5"/>
                  </a:ext>
                </a:extLst>
              </a:tr>
              <a:tr h="563808">
                <a:tc>
                  <a:txBody>
                    <a:bodyPr/>
                    <a:lstStyle/>
                    <a:p>
                      <a:pPr marL="0" marR="0" hangingPunct="0">
                        <a:spcBef>
                          <a:spcPts val="0"/>
                        </a:spcBef>
                        <a:spcAft>
                          <a:spcPts val="0"/>
                        </a:spcAft>
                      </a:pPr>
                      <a:r>
                        <a:rPr lang="en-US" sz="1000">
                          <a:effectLst/>
                        </a:rPr>
                        <a:t>Allergic reaction</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 immune response to a foreign substance resulting in inflammation and/or organ dysfunction. Symptoms may occur immediately or over time, such as redness, rash, hives, itching, swelling, and yellowing of skin and fever</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6"/>
                  </a:ext>
                </a:extLst>
              </a:tr>
              <a:tr h="211338">
                <a:tc>
                  <a:txBody>
                    <a:bodyPr/>
                    <a:lstStyle/>
                    <a:p>
                      <a:pPr marL="0" marR="0" hangingPunct="0">
                        <a:spcBef>
                          <a:spcPts val="0"/>
                        </a:spcBef>
                        <a:spcAft>
                          <a:spcPts val="0"/>
                        </a:spcAft>
                      </a:pPr>
                      <a:r>
                        <a:rPr lang="en-US" sz="1000">
                          <a:effectLst/>
                        </a:rPr>
                        <a:t>Analgesic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medicine for relief of pain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7"/>
                  </a:ext>
                </a:extLst>
              </a:tr>
              <a:tr h="442119">
                <a:tc>
                  <a:txBody>
                    <a:bodyPr/>
                    <a:lstStyle/>
                    <a:p>
                      <a:pPr marL="0" marR="0" hangingPunct="0">
                        <a:spcBef>
                          <a:spcPts val="0"/>
                        </a:spcBef>
                        <a:spcAft>
                          <a:spcPts val="0"/>
                        </a:spcAft>
                      </a:pPr>
                      <a:r>
                        <a:rPr lang="en-US" sz="1000">
                          <a:effectLst/>
                        </a:rPr>
                        <a:t>Anaphylaxis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The most dangerous type of allergic reaction. Anaphylaxis is a life-threatening event that may include symptoms such as falling blood pressure, respiratory distress and unresponsiveness </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8"/>
                  </a:ext>
                </a:extLst>
              </a:tr>
              <a:tr h="147373">
                <a:tc>
                  <a:txBody>
                    <a:bodyPr/>
                    <a:lstStyle/>
                    <a:p>
                      <a:pPr marL="0" marR="0" hangingPunct="0">
                        <a:spcBef>
                          <a:spcPts val="0"/>
                        </a:spcBef>
                        <a:spcAft>
                          <a:spcPts val="0"/>
                        </a:spcAft>
                      </a:pPr>
                      <a:r>
                        <a:rPr lang="en-US" sz="1000">
                          <a:effectLst/>
                        </a:rPr>
                        <a:t>Anti anxiety</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reduces the feelings of worry or apprehension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9"/>
                  </a:ext>
                </a:extLst>
              </a:tr>
              <a:tr h="147373">
                <a:tc>
                  <a:txBody>
                    <a:bodyPr/>
                    <a:lstStyle/>
                    <a:p>
                      <a:pPr marL="0" marR="0" hangingPunct="0">
                        <a:spcBef>
                          <a:spcPts val="0"/>
                        </a:spcBef>
                        <a:spcAft>
                          <a:spcPts val="0"/>
                        </a:spcAft>
                      </a:pPr>
                      <a:r>
                        <a:rPr lang="en-US" sz="1000">
                          <a:effectLst/>
                        </a:rPr>
                        <a:t>Antibiotic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kills or stops the growth of bacteria</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0"/>
                  </a:ext>
                </a:extLst>
              </a:tr>
              <a:tr h="147373">
                <a:tc>
                  <a:txBody>
                    <a:bodyPr/>
                    <a:lstStyle/>
                    <a:p>
                      <a:pPr marL="0" marR="0" hangingPunct="0">
                        <a:spcBef>
                          <a:spcPts val="0"/>
                        </a:spcBef>
                        <a:spcAft>
                          <a:spcPts val="0"/>
                        </a:spcAft>
                      </a:pPr>
                      <a:r>
                        <a:rPr lang="en-US" sz="1000">
                          <a:effectLst/>
                        </a:rPr>
                        <a:t>Anticoagulant</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hinders the coagulation of blood (blood thinner)</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1"/>
                  </a:ext>
                </a:extLst>
              </a:tr>
              <a:tr h="147373">
                <a:tc>
                  <a:txBody>
                    <a:bodyPr/>
                    <a:lstStyle/>
                    <a:p>
                      <a:pPr marL="0" marR="0" hangingPunct="0">
                        <a:spcBef>
                          <a:spcPts val="0"/>
                        </a:spcBef>
                        <a:spcAft>
                          <a:spcPts val="0"/>
                        </a:spcAft>
                      </a:pPr>
                      <a:r>
                        <a:rPr lang="en-US" sz="1000">
                          <a:effectLst/>
                        </a:rPr>
                        <a:t>Antidepressant</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used to relieve or prevent depression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2"/>
                  </a:ext>
                </a:extLst>
              </a:tr>
              <a:tr h="294746">
                <a:tc>
                  <a:txBody>
                    <a:bodyPr/>
                    <a:lstStyle/>
                    <a:p>
                      <a:pPr marL="0" marR="0" hangingPunct="0">
                        <a:spcBef>
                          <a:spcPts val="0"/>
                        </a:spcBef>
                        <a:spcAft>
                          <a:spcPts val="0"/>
                        </a:spcAft>
                      </a:pPr>
                      <a:r>
                        <a:rPr lang="en-US" sz="1000">
                          <a:effectLst/>
                        </a:rPr>
                        <a:t>Anti mania</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used to relieve the mental state of extreme excitement and activity (Manic or Bipolar disorders)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3"/>
                  </a:ext>
                </a:extLst>
              </a:tr>
              <a:tr h="294746">
                <a:tc>
                  <a:txBody>
                    <a:bodyPr/>
                    <a:lstStyle/>
                    <a:p>
                      <a:pPr marL="0" marR="0" hangingPunct="0">
                        <a:spcBef>
                          <a:spcPts val="0"/>
                        </a:spcBef>
                        <a:spcAft>
                          <a:spcPts val="0"/>
                        </a:spcAft>
                      </a:pPr>
                      <a:r>
                        <a:rPr lang="en-US" sz="1000">
                          <a:effectLst/>
                        </a:rPr>
                        <a:t>Antipsychotic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reduces the symptoms of psychosis, such as delusions, hallucinations and distorted reality</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4"/>
                  </a:ext>
                </a:extLst>
              </a:tr>
              <a:tr h="294746">
                <a:tc>
                  <a:txBody>
                    <a:bodyPr/>
                    <a:lstStyle/>
                    <a:p>
                      <a:pPr marL="0" marR="0" hangingPunct="0">
                        <a:spcBef>
                          <a:spcPts val="0"/>
                        </a:spcBef>
                        <a:spcAft>
                          <a:spcPts val="0"/>
                        </a:spcAft>
                      </a:pPr>
                      <a:r>
                        <a:rPr lang="en-US" sz="1000">
                          <a:effectLst/>
                        </a:rPr>
                        <a:t>Antiseptic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substance that stops or prevents the growth of various microorganisms on the skin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5"/>
                  </a:ext>
                </a:extLst>
              </a:tr>
              <a:tr h="147373">
                <a:tc>
                  <a:txBody>
                    <a:bodyPr/>
                    <a:lstStyle/>
                    <a:p>
                      <a:pPr marL="0" marR="0" hangingPunct="0">
                        <a:spcBef>
                          <a:spcPts val="0"/>
                        </a:spcBef>
                        <a:spcAft>
                          <a:spcPts val="0"/>
                        </a:spcAft>
                      </a:pPr>
                      <a:r>
                        <a:rPr lang="en-US" sz="1000">
                          <a:effectLst/>
                        </a:rPr>
                        <a:t>Binging</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period of excessive indulgence as in eating or drinking</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6"/>
                  </a:ext>
                </a:extLst>
              </a:tr>
              <a:tr h="589493">
                <a:tc>
                  <a:txBody>
                    <a:bodyPr/>
                    <a:lstStyle/>
                    <a:p>
                      <a:pPr marL="0" marR="0" hangingPunct="0">
                        <a:spcBef>
                          <a:spcPts val="0"/>
                        </a:spcBef>
                        <a:spcAft>
                          <a:spcPts val="0"/>
                        </a:spcAft>
                      </a:pPr>
                      <a:r>
                        <a:rPr lang="en-US" sz="1000">
                          <a:effectLst/>
                        </a:rPr>
                        <a:t>Bipolar Disorder</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any of several mood disorders characterized usually by alternating episodes of depression and mania or by episodes of depression alternating with mild nonpsychotic excitement - called also bipolar affective disorder, bipolar illness, manic depression, manic-depressive psychosis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7"/>
                  </a:ext>
                </a:extLst>
              </a:tr>
              <a:tr h="422856">
                <a:tc>
                  <a:txBody>
                    <a:bodyPr/>
                    <a:lstStyle/>
                    <a:p>
                      <a:pPr marL="0" marR="0" hangingPunct="0">
                        <a:spcBef>
                          <a:spcPts val="0"/>
                        </a:spcBef>
                        <a:spcAft>
                          <a:spcPts val="0"/>
                        </a:spcAft>
                      </a:pPr>
                      <a:r>
                        <a:rPr lang="en-US" sz="1000">
                          <a:effectLst/>
                        </a:rPr>
                        <a:t>Broad Spectrum Antibiotics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used to treat a wide range of disease causing bacteria</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8"/>
                  </a:ext>
                </a:extLst>
              </a:tr>
              <a:tr h="294746">
                <a:tc>
                  <a:txBody>
                    <a:bodyPr/>
                    <a:lstStyle/>
                    <a:p>
                      <a:pPr marL="0" marR="0" hangingPunct="0">
                        <a:spcBef>
                          <a:spcPts val="0"/>
                        </a:spcBef>
                        <a:spcAft>
                          <a:spcPts val="0"/>
                        </a:spcAft>
                      </a:pPr>
                      <a:r>
                        <a:rPr lang="en-US" sz="1000">
                          <a:effectLst/>
                        </a:rPr>
                        <a:t>Cerebral stimulants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prescribed for youth with ADD or ADHD often resulting in calmer behavior and better impulse control</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9"/>
                  </a:ext>
                </a:extLst>
              </a:tr>
              <a:tr h="294746">
                <a:tc>
                  <a:txBody>
                    <a:bodyPr/>
                    <a:lstStyle/>
                    <a:p>
                      <a:pPr marL="0" marR="0" hangingPunct="0">
                        <a:spcBef>
                          <a:spcPts val="0"/>
                        </a:spcBef>
                        <a:spcAft>
                          <a:spcPts val="0"/>
                        </a:spcAft>
                      </a:pPr>
                      <a:r>
                        <a:rPr lang="en-US" sz="1000">
                          <a:effectLst/>
                        </a:rPr>
                        <a:t>“Cheeked”</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that has been hidden or attempted to be hidden inside the mouth, generally either in the cheek or under the tongue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0"/>
                  </a:ext>
                </a:extLst>
              </a:tr>
              <a:tr h="147373">
                <a:tc>
                  <a:txBody>
                    <a:bodyPr/>
                    <a:lstStyle/>
                    <a:p>
                      <a:pPr marL="0" marR="0" hangingPunct="0">
                        <a:spcBef>
                          <a:spcPts val="0"/>
                        </a:spcBef>
                        <a:spcAft>
                          <a:spcPts val="0"/>
                        </a:spcAft>
                      </a:pPr>
                      <a:r>
                        <a:rPr lang="en-US" sz="1000">
                          <a:effectLst/>
                        </a:rPr>
                        <a:t>Chronic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persistent or long lasting health condition.  Opposite of acute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1"/>
                  </a:ext>
                </a:extLst>
              </a:tr>
              <a:tr h="294746">
                <a:tc>
                  <a:txBody>
                    <a:bodyPr/>
                    <a:lstStyle/>
                    <a:p>
                      <a:pPr marL="0" marR="0" hangingPunct="0">
                        <a:spcBef>
                          <a:spcPts val="0"/>
                        </a:spcBef>
                        <a:spcAft>
                          <a:spcPts val="0"/>
                        </a:spcAft>
                      </a:pPr>
                      <a:r>
                        <a:rPr lang="en-US" sz="1000">
                          <a:effectLst/>
                        </a:rPr>
                        <a:t>Conjunctivitis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Itchy swollen eyes that may be caused by allergies, foreign body or bacterial or viral infection.  Highly contagious.  (also called “pinkeye”)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2"/>
                  </a:ext>
                </a:extLst>
              </a:tr>
              <a:tr h="226463">
                <a:tc>
                  <a:txBody>
                    <a:bodyPr/>
                    <a:lstStyle/>
                    <a:p>
                      <a:pPr marL="0" marR="0" hangingPunct="0">
                        <a:spcBef>
                          <a:spcPts val="0"/>
                        </a:spcBef>
                        <a:spcAft>
                          <a:spcPts val="0"/>
                        </a:spcAft>
                      </a:pPr>
                      <a:r>
                        <a:rPr lang="en-US" sz="1000">
                          <a:effectLst/>
                        </a:rPr>
                        <a:t>Controlled substances</a:t>
                      </a:r>
                    </a:p>
                    <a:p>
                      <a:pPr marL="0" marR="0" hangingPunct="0">
                        <a:spcBef>
                          <a:spcPts val="0"/>
                        </a:spcBef>
                        <a:spcAft>
                          <a:spcPts val="0"/>
                        </a:spcAft>
                      </a:pPr>
                      <a:r>
                        <a:rPr lang="en-US" sz="1000">
                          <a:effectLst/>
                        </a:rPr>
                        <a:t> </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dirty="0">
                          <a:effectLst/>
                        </a:rPr>
                        <a:t>Potentially addictive medications regulated by Federal laws</a:t>
                      </a:r>
                      <a:endParaRPr lang="en-US" sz="1000" dirty="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8586239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5" y="163021"/>
            <a:ext cx="2512154" cy="2520358"/>
          </a:xfrm>
        </p:spPr>
        <p:txBody>
          <a:bodyPr>
            <a:normAutofit fontScale="90000"/>
          </a:bodyPr>
          <a:lstStyle/>
          <a:p>
            <a:r>
              <a:rPr lang="en-US" b="1" dirty="0"/>
              <a:t>Glossary of Medical Terms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1175000"/>
              </p:ext>
            </p:extLst>
          </p:nvPr>
        </p:nvGraphicFramePr>
        <p:xfrm>
          <a:off x="2777382" y="85455"/>
          <a:ext cx="7075919" cy="6747362"/>
        </p:xfrm>
        <a:graphic>
          <a:graphicData uri="http://schemas.openxmlformats.org/drawingml/2006/table">
            <a:tbl>
              <a:tblPr firstRow="1" firstCol="1" bandRow="1">
                <a:tableStyleId>{5C22544A-7EE6-4342-B048-85BDC9FD1C3A}</a:tableStyleId>
              </a:tblPr>
              <a:tblGrid>
                <a:gridCol w="1310202">
                  <a:extLst>
                    <a:ext uri="{9D8B030D-6E8A-4147-A177-3AD203B41FA5}">
                      <a16:colId xmlns:a16="http://schemas.microsoft.com/office/drawing/2014/main" val="20000"/>
                    </a:ext>
                  </a:extLst>
                </a:gridCol>
                <a:gridCol w="5765717">
                  <a:extLst>
                    <a:ext uri="{9D8B030D-6E8A-4147-A177-3AD203B41FA5}">
                      <a16:colId xmlns:a16="http://schemas.microsoft.com/office/drawing/2014/main" val="20001"/>
                    </a:ext>
                  </a:extLst>
                </a:gridCol>
              </a:tblGrid>
              <a:tr h="447404">
                <a:tc>
                  <a:txBody>
                    <a:bodyPr/>
                    <a:lstStyle/>
                    <a:p>
                      <a:pPr marL="0" marR="0" hangingPunct="0">
                        <a:spcBef>
                          <a:spcPts val="0"/>
                        </a:spcBef>
                        <a:spcAft>
                          <a:spcPts val="0"/>
                        </a:spcAft>
                      </a:pPr>
                      <a:r>
                        <a:rPr lang="en-US" sz="1000" dirty="0">
                          <a:effectLst/>
                        </a:rPr>
                        <a:t>Controlled substances</a:t>
                      </a:r>
                    </a:p>
                    <a:p>
                      <a:pPr marL="0" marR="0" hangingPunct="0">
                        <a:spcBef>
                          <a:spcPts val="0"/>
                        </a:spcBef>
                        <a:spcAft>
                          <a:spcPts val="0"/>
                        </a:spcAft>
                      </a:pPr>
                      <a:r>
                        <a:rPr lang="en-US" sz="1000" dirty="0">
                          <a:effectLst/>
                        </a:rPr>
                        <a:t> </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a:effectLst/>
                        </a:rPr>
                        <a:t>Potentially addictive medications regulated by Federal laws</a:t>
                      </a:r>
                      <a:endParaRPr lang="en-US" sz="100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0"/>
                  </a:ext>
                </a:extLst>
              </a:tr>
              <a:tr h="469978">
                <a:tc>
                  <a:txBody>
                    <a:bodyPr/>
                    <a:lstStyle/>
                    <a:p>
                      <a:pPr marL="0" marR="0" hangingPunct="0">
                        <a:spcBef>
                          <a:spcPts val="0"/>
                        </a:spcBef>
                        <a:spcAft>
                          <a:spcPts val="0"/>
                        </a:spcAft>
                      </a:pPr>
                      <a:r>
                        <a:rPr lang="en-US" sz="1000">
                          <a:effectLst/>
                        </a:rPr>
                        <a:t>Corticosteroids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(Also called "steroids") are medications prescribed to quickly reduce inflammation and pain. To maximize benefits, but minimize potential side effects, corticosteroids are usually prescribed in low doses or for short durations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1"/>
                  </a:ext>
                </a:extLst>
              </a:tr>
              <a:tr h="352483">
                <a:tc>
                  <a:txBody>
                    <a:bodyPr/>
                    <a:lstStyle/>
                    <a:p>
                      <a:pPr marL="0" marR="0" hangingPunct="0">
                        <a:spcBef>
                          <a:spcPts val="0"/>
                        </a:spcBef>
                        <a:spcAft>
                          <a:spcPts val="0"/>
                        </a:spcAft>
                      </a:pPr>
                      <a:r>
                        <a:rPr lang="en-US" sz="1000">
                          <a:effectLst/>
                        </a:rPr>
                        <a:t>Decongestant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broad class of </a:t>
                      </a:r>
                      <a:r>
                        <a:rPr lang="en-US" sz="1000" u="sng" dirty="0">
                          <a:effectLst/>
                        </a:rPr>
                        <a:t>medications</a:t>
                      </a:r>
                      <a:r>
                        <a:rPr lang="en-US" sz="1000" dirty="0">
                          <a:effectLst/>
                        </a:rPr>
                        <a:t> used to relieve </a:t>
                      </a:r>
                      <a:r>
                        <a:rPr lang="en-US" sz="1000" u="sng" dirty="0">
                          <a:effectLst/>
                        </a:rPr>
                        <a:t>nasal congestion</a:t>
                      </a:r>
                      <a:r>
                        <a:rPr lang="en-US" sz="1000" dirty="0">
                          <a:effectLst/>
                        </a:rPr>
                        <a:t>. Generally, they work by reducing </a:t>
                      </a:r>
                      <a:r>
                        <a:rPr lang="en-US" sz="1000" u="sng" dirty="0">
                          <a:effectLst/>
                        </a:rPr>
                        <a:t>swelling</a:t>
                      </a:r>
                      <a:r>
                        <a:rPr lang="en-US" sz="1000" dirty="0">
                          <a:effectLst/>
                        </a:rPr>
                        <a:t> of the </a:t>
                      </a:r>
                      <a:r>
                        <a:rPr lang="en-US" sz="1000" u="sng" dirty="0">
                          <a:effectLst/>
                        </a:rPr>
                        <a:t>mucous membranes</a:t>
                      </a:r>
                      <a:r>
                        <a:rPr lang="en-US" sz="1000" dirty="0">
                          <a:effectLst/>
                        </a:rPr>
                        <a:t> in the </a:t>
                      </a:r>
                      <a:r>
                        <a:rPr lang="en-US" sz="1000" u="sng" dirty="0">
                          <a:effectLst/>
                        </a:rPr>
                        <a:t>nasal</a:t>
                      </a:r>
                      <a:r>
                        <a:rPr lang="en-US" sz="1000" dirty="0">
                          <a:effectLst/>
                        </a:rPr>
                        <a:t> passages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2"/>
                  </a:ext>
                </a:extLst>
              </a:tr>
              <a:tr h="149135">
                <a:tc>
                  <a:txBody>
                    <a:bodyPr/>
                    <a:lstStyle/>
                    <a:p>
                      <a:pPr marL="0" marR="0" hangingPunct="0">
                        <a:spcBef>
                          <a:spcPts val="0"/>
                        </a:spcBef>
                        <a:spcAft>
                          <a:spcPts val="0"/>
                        </a:spcAft>
                      </a:pPr>
                      <a:r>
                        <a:rPr lang="en-US" sz="1000">
                          <a:effectLst/>
                        </a:rPr>
                        <a:t>Dermal</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Refers to skin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3"/>
                  </a:ext>
                </a:extLst>
              </a:tr>
              <a:tr h="352483">
                <a:tc>
                  <a:txBody>
                    <a:bodyPr/>
                    <a:lstStyle/>
                    <a:p>
                      <a:pPr marL="0" marR="0" hangingPunct="0">
                        <a:spcBef>
                          <a:spcPts val="0"/>
                        </a:spcBef>
                        <a:spcAft>
                          <a:spcPts val="0"/>
                        </a:spcAft>
                      </a:pPr>
                      <a:r>
                        <a:rPr lang="en-US" sz="1000">
                          <a:effectLst/>
                        </a:rPr>
                        <a:t>Dermatitis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Inflammation of the skin; the skin inflammation varies from mild irritation and redness to open sores, depending on the type of irritant, the body part affected, and sensitivity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4"/>
                  </a:ext>
                </a:extLst>
              </a:tr>
              <a:tr h="149135">
                <a:tc>
                  <a:txBody>
                    <a:bodyPr/>
                    <a:lstStyle/>
                    <a:p>
                      <a:pPr marL="0" marR="0" hangingPunct="0">
                        <a:spcBef>
                          <a:spcPts val="0"/>
                        </a:spcBef>
                        <a:spcAft>
                          <a:spcPts val="0"/>
                        </a:spcAft>
                      </a:pPr>
                      <a:r>
                        <a:rPr lang="en-US" sz="1000">
                          <a:effectLst/>
                        </a:rPr>
                        <a:t>Dyspnea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Difficulty in breathing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5"/>
                  </a:ext>
                </a:extLst>
              </a:tr>
              <a:tr h="149135">
                <a:tc>
                  <a:txBody>
                    <a:bodyPr/>
                    <a:lstStyle/>
                    <a:p>
                      <a:pPr marL="0" marR="0" hangingPunct="0">
                        <a:spcBef>
                          <a:spcPts val="0"/>
                        </a:spcBef>
                        <a:spcAft>
                          <a:spcPts val="0"/>
                        </a:spcAft>
                      </a:pPr>
                      <a:r>
                        <a:rPr lang="en-US" sz="1000">
                          <a:effectLst/>
                        </a:rPr>
                        <a:t>Dyspepsia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Indigestion, heartburn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6"/>
                  </a:ext>
                </a:extLst>
              </a:tr>
              <a:tr h="149135">
                <a:tc>
                  <a:txBody>
                    <a:bodyPr/>
                    <a:lstStyle/>
                    <a:p>
                      <a:pPr marL="0" marR="0" hangingPunct="0">
                        <a:spcBef>
                          <a:spcPts val="0"/>
                        </a:spcBef>
                        <a:spcAft>
                          <a:spcPts val="0"/>
                        </a:spcAft>
                      </a:pPr>
                      <a:r>
                        <a:rPr lang="en-US" sz="1000">
                          <a:effectLst/>
                        </a:rPr>
                        <a:t>Edema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Swelling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7"/>
                  </a:ext>
                </a:extLst>
              </a:tr>
              <a:tr h="234989">
                <a:tc>
                  <a:txBody>
                    <a:bodyPr/>
                    <a:lstStyle/>
                    <a:p>
                      <a:pPr marL="0" marR="0" hangingPunct="0">
                        <a:spcBef>
                          <a:spcPts val="0"/>
                        </a:spcBef>
                        <a:spcAft>
                          <a:spcPts val="0"/>
                        </a:spcAft>
                      </a:pPr>
                      <a:r>
                        <a:rPr lang="en-US" sz="1000">
                          <a:effectLst/>
                        </a:rPr>
                        <a:t>Enteric Coating</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substance covering a tablet that will not dissolve until reaching the small intestine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8"/>
                  </a:ext>
                </a:extLst>
              </a:tr>
              <a:tr h="298269">
                <a:tc>
                  <a:txBody>
                    <a:bodyPr/>
                    <a:lstStyle/>
                    <a:p>
                      <a:pPr marL="0" marR="0" hangingPunct="0">
                        <a:spcBef>
                          <a:spcPts val="0"/>
                        </a:spcBef>
                        <a:spcAft>
                          <a:spcPts val="0"/>
                        </a:spcAft>
                      </a:pPr>
                      <a:r>
                        <a:rPr lang="en-US" sz="1000">
                          <a:effectLst/>
                        </a:rPr>
                        <a:t>EpiPen®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disposable pre-filled injectable medication prescribed for treating severe allergic reactions causing respiratory distress (anaphylaxis)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9"/>
                  </a:ext>
                </a:extLst>
              </a:tr>
              <a:tr h="149135">
                <a:tc>
                  <a:txBody>
                    <a:bodyPr/>
                    <a:lstStyle/>
                    <a:p>
                      <a:pPr marL="0" marR="0" hangingPunct="0">
                        <a:spcBef>
                          <a:spcPts val="0"/>
                        </a:spcBef>
                        <a:spcAft>
                          <a:spcPts val="0"/>
                        </a:spcAft>
                      </a:pPr>
                      <a:r>
                        <a:rPr lang="en-US" sz="1000">
                          <a:effectLst/>
                        </a:rPr>
                        <a:t>Epilepsy</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neurological disorder that causes recurrent seizures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0"/>
                  </a:ext>
                </a:extLst>
              </a:tr>
              <a:tr h="149135">
                <a:tc>
                  <a:txBody>
                    <a:bodyPr/>
                    <a:lstStyle/>
                    <a:p>
                      <a:pPr marL="0" marR="0" hangingPunct="0">
                        <a:spcBef>
                          <a:spcPts val="0"/>
                        </a:spcBef>
                        <a:spcAft>
                          <a:spcPts val="0"/>
                        </a:spcAft>
                      </a:pPr>
                      <a:r>
                        <a:rPr lang="en-US" sz="1000">
                          <a:effectLst/>
                        </a:rPr>
                        <a:t>Expectorant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medication that loosens mucous from the respiratory tract</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1"/>
                  </a:ext>
                </a:extLst>
              </a:tr>
              <a:tr h="149135">
                <a:tc>
                  <a:txBody>
                    <a:bodyPr/>
                    <a:lstStyle/>
                    <a:p>
                      <a:pPr marL="0" marR="0" hangingPunct="0">
                        <a:spcBef>
                          <a:spcPts val="0"/>
                        </a:spcBef>
                        <a:spcAft>
                          <a:spcPts val="0"/>
                        </a:spcAft>
                      </a:pPr>
                      <a:r>
                        <a:rPr lang="en-US" sz="1000">
                          <a:effectLst/>
                        </a:rPr>
                        <a:t>Feces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also called stool</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2"/>
                  </a:ext>
                </a:extLst>
              </a:tr>
              <a:tr h="234989">
                <a:tc>
                  <a:txBody>
                    <a:bodyPr/>
                    <a:lstStyle/>
                    <a:p>
                      <a:pPr marL="0" marR="0" hangingPunct="0">
                        <a:spcBef>
                          <a:spcPts val="0"/>
                        </a:spcBef>
                        <a:spcAft>
                          <a:spcPts val="0"/>
                        </a:spcAft>
                      </a:pPr>
                      <a:r>
                        <a:rPr lang="en-US" sz="1000">
                          <a:effectLst/>
                        </a:rPr>
                        <a:t>Finger cot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close fitting sheath worn at the end of a finger as a device for protection of the finger</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3"/>
                  </a:ext>
                </a:extLst>
              </a:tr>
              <a:tr h="298269">
                <a:tc>
                  <a:txBody>
                    <a:bodyPr/>
                    <a:lstStyle/>
                    <a:p>
                      <a:pPr marL="0" marR="0" hangingPunct="0">
                        <a:spcBef>
                          <a:spcPts val="0"/>
                        </a:spcBef>
                        <a:spcAft>
                          <a:spcPts val="0"/>
                        </a:spcAft>
                      </a:pPr>
                      <a:r>
                        <a:rPr lang="en-US" sz="1000">
                          <a:effectLst/>
                        </a:rPr>
                        <a:t>Flat Affect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Lack of emotional response; no expression of feelings; talking in monotone voice or having lack of facial expression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4"/>
                  </a:ext>
                </a:extLst>
              </a:tr>
              <a:tr h="149135">
                <a:tc>
                  <a:txBody>
                    <a:bodyPr/>
                    <a:lstStyle/>
                    <a:p>
                      <a:pPr marL="0" marR="0" hangingPunct="0">
                        <a:spcBef>
                          <a:spcPts val="0"/>
                        </a:spcBef>
                        <a:spcAft>
                          <a:spcPts val="0"/>
                        </a:spcAft>
                      </a:pPr>
                      <a:r>
                        <a:rPr lang="en-US" sz="1000">
                          <a:effectLst/>
                        </a:rPr>
                        <a:t>Fungicidal</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medication used to kill fungus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5"/>
                  </a:ext>
                </a:extLst>
              </a:tr>
              <a:tr h="149135">
                <a:tc>
                  <a:txBody>
                    <a:bodyPr/>
                    <a:lstStyle/>
                    <a:p>
                      <a:pPr marL="0" marR="0" hangingPunct="0">
                        <a:spcBef>
                          <a:spcPts val="0"/>
                        </a:spcBef>
                        <a:spcAft>
                          <a:spcPts val="0"/>
                        </a:spcAft>
                      </a:pPr>
                      <a:r>
                        <a:rPr lang="en-US" sz="1000">
                          <a:effectLst/>
                        </a:rPr>
                        <a:t>Grandiosity</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False or exaggerated belief in one’s own worth</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6"/>
                  </a:ext>
                </a:extLst>
              </a:tr>
              <a:tr h="234989">
                <a:tc>
                  <a:txBody>
                    <a:bodyPr/>
                    <a:lstStyle/>
                    <a:p>
                      <a:pPr marL="0" marR="0" hangingPunct="0">
                        <a:spcBef>
                          <a:spcPts val="0"/>
                        </a:spcBef>
                        <a:spcAft>
                          <a:spcPts val="0"/>
                        </a:spcAft>
                      </a:pPr>
                      <a:r>
                        <a:rPr lang="en-US" sz="1000">
                          <a:effectLst/>
                        </a:rPr>
                        <a:t>Grand Mal Seizure</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major epileptic seizure involving the entire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7"/>
                  </a:ext>
                </a:extLst>
              </a:tr>
              <a:tr h="234989">
                <a:tc>
                  <a:txBody>
                    <a:bodyPr/>
                    <a:lstStyle/>
                    <a:p>
                      <a:pPr marL="0" marR="0" hangingPunct="0">
                        <a:spcBef>
                          <a:spcPts val="0"/>
                        </a:spcBef>
                        <a:spcAft>
                          <a:spcPts val="0"/>
                        </a:spcAft>
                      </a:pPr>
                      <a:r>
                        <a:rPr lang="en-US" sz="1000">
                          <a:effectLst/>
                        </a:rPr>
                        <a:t>Hallucinations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Perceived sights, sounds, tastes, smells, or sensations that are not actually there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8"/>
                  </a:ext>
                </a:extLst>
              </a:tr>
              <a:tr h="234989">
                <a:tc>
                  <a:txBody>
                    <a:bodyPr/>
                    <a:lstStyle/>
                    <a:p>
                      <a:pPr marL="0" marR="0" hangingPunct="0">
                        <a:spcBef>
                          <a:spcPts val="0"/>
                        </a:spcBef>
                        <a:spcAft>
                          <a:spcPts val="0"/>
                        </a:spcAft>
                      </a:pPr>
                      <a:r>
                        <a:rPr lang="en-US" sz="1000">
                          <a:effectLst/>
                        </a:rPr>
                        <a:t>Hypertension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High blood pressure readings above the “normal” range appropriate for age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9"/>
                  </a:ext>
                </a:extLst>
              </a:tr>
              <a:tr h="149135">
                <a:tc>
                  <a:txBody>
                    <a:bodyPr/>
                    <a:lstStyle/>
                    <a:p>
                      <a:pPr marL="0" marR="0" hangingPunct="0">
                        <a:spcBef>
                          <a:spcPts val="0"/>
                        </a:spcBef>
                        <a:spcAft>
                          <a:spcPts val="0"/>
                        </a:spcAft>
                      </a:pPr>
                      <a:r>
                        <a:rPr lang="en-US" sz="1000">
                          <a:effectLst/>
                        </a:rPr>
                        <a:t>Hypoglycemia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Abnormally low blood sugar</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0"/>
                  </a:ext>
                </a:extLst>
              </a:tr>
              <a:tr h="298269">
                <a:tc>
                  <a:txBody>
                    <a:bodyPr/>
                    <a:lstStyle/>
                    <a:p>
                      <a:pPr marL="0" marR="0" hangingPunct="0">
                        <a:spcBef>
                          <a:spcPts val="0"/>
                        </a:spcBef>
                        <a:spcAft>
                          <a:spcPts val="0"/>
                        </a:spcAft>
                      </a:pPr>
                      <a:r>
                        <a:rPr lang="en-US" sz="1000">
                          <a:effectLst/>
                        </a:rPr>
                        <a:t>Hypothyroidism</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condition of the thyroid gland characterized by low energy, weight gain and often can mimic depression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1"/>
                  </a:ext>
                </a:extLst>
              </a:tr>
              <a:tr h="298269">
                <a:tc>
                  <a:txBody>
                    <a:bodyPr/>
                    <a:lstStyle/>
                    <a:p>
                      <a:pPr marL="0" marR="0" hangingPunct="0">
                        <a:spcBef>
                          <a:spcPts val="0"/>
                        </a:spcBef>
                        <a:spcAft>
                          <a:spcPts val="0"/>
                        </a:spcAft>
                      </a:pPr>
                      <a:r>
                        <a:rPr lang="en-US" sz="1000">
                          <a:effectLst/>
                        </a:rPr>
                        <a:t>Inflammation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response of the immune system to injury or destruction of cells. Symptoms may include redness, heat, pain and swelling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2"/>
                  </a:ext>
                </a:extLst>
              </a:tr>
              <a:tr h="149135">
                <a:tc>
                  <a:txBody>
                    <a:bodyPr/>
                    <a:lstStyle/>
                    <a:p>
                      <a:pPr marL="0" marR="0" hangingPunct="0">
                        <a:spcBef>
                          <a:spcPts val="0"/>
                        </a:spcBef>
                        <a:spcAft>
                          <a:spcPts val="0"/>
                        </a:spcAft>
                      </a:pPr>
                      <a:r>
                        <a:rPr lang="en-US" sz="1000">
                          <a:effectLst/>
                        </a:rPr>
                        <a:t>Jaundice</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(Icterus) Yellowing of the whites of the eyes, skin and body fluids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3"/>
                  </a:ext>
                </a:extLst>
              </a:tr>
              <a:tr h="149135">
                <a:tc>
                  <a:txBody>
                    <a:bodyPr/>
                    <a:lstStyle/>
                    <a:p>
                      <a:pPr marL="0" marR="0" hangingPunct="0">
                        <a:spcBef>
                          <a:spcPts val="0"/>
                        </a:spcBef>
                        <a:spcAft>
                          <a:spcPts val="0"/>
                        </a:spcAft>
                      </a:pPr>
                      <a:r>
                        <a:rPr lang="en-US" sz="1000">
                          <a:effectLst/>
                        </a:rPr>
                        <a:t>Lacerations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Cuts or scratches on the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4"/>
                  </a:ext>
                </a:extLst>
              </a:tr>
              <a:tr h="149135">
                <a:tc>
                  <a:txBody>
                    <a:bodyPr/>
                    <a:lstStyle/>
                    <a:p>
                      <a:pPr marL="0" marR="0" hangingPunct="0">
                        <a:spcBef>
                          <a:spcPts val="0"/>
                        </a:spcBef>
                        <a:spcAft>
                          <a:spcPts val="0"/>
                        </a:spcAft>
                      </a:pPr>
                      <a:r>
                        <a:rPr lang="en-US" sz="1000">
                          <a:effectLst/>
                        </a:rPr>
                        <a:t>Laxatives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Medications that will cause evacuation of feces (stool) from the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5"/>
                  </a:ext>
                </a:extLst>
              </a:tr>
              <a:tr h="149135">
                <a:tc>
                  <a:txBody>
                    <a:bodyPr/>
                    <a:lstStyle/>
                    <a:p>
                      <a:pPr marL="0" marR="0" hangingPunct="0">
                        <a:spcBef>
                          <a:spcPts val="0"/>
                        </a:spcBef>
                        <a:spcAft>
                          <a:spcPts val="0"/>
                        </a:spcAft>
                      </a:pPr>
                      <a:r>
                        <a:rPr lang="en-US" sz="1000">
                          <a:effectLst/>
                        </a:rPr>
                        <a:t>Lethargic</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Drowsy or sluggish, difficult to stay awake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6"/>
                  </a:ext>
                </a:extLst>
              </a:tr>
              <a:tr h="587473">
                <a:tc>
                  <a:txBody>
                    <a:bodyPr/>
                    <a:lstStyle/>
                    <a:p>
                      <a:pPr marL="0" marR="0" hangingPunct="0">
                        <a:spcBef>
                          <a:spcPts val="0"/>
                        </a:spcBef>
                        <a:spcAft>
                          <a:spcPts val="0"/>
                        </a:spcAft>
                      </a:pPr>
                      <a:r>
                        <a:rPr lang="en-US" sz="1000">
                          <a:effectLst/>
                        </a:rPr>
                        <a:t>Licensed Practitioner</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An individual who has been granted a license to practice within the parameters designated by the board of record.  The KBN grants licenses to RNs, APRNs and LPNs.  The Kentucky Medical Board grants licenses to physicians and the Kentucky Board of Pharmacy grants licenses to pharmacists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5481487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8" y="214296"/>
            <a:ext cx="2512154" cy="2528904"/>
          </a:xfrm>
        </p:spPr>
        <p:txBody>
          <a:bodyPr>
            <a:normAutofit fontScale="90000"/>
          </a:bodyPr>
          <a:lstStyle/>
          <a:p>
            <a:r>
              <a:rPr lang="en-US" b="1" dirty="0"/>
              <a:t>Glossary of Medical Terms </a:t>
            </a:r>
            <a:r>
              <a:rPr lang="en-US" b="1" dirty="0">
                <a:solidFill>
                  <a:schemeClr val="bg1"/>
                </a:solidFill>
              </a:rPr>
              <a:t>Page 2</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9649762"/>
              </p:ext>
            </p:extLst>
          </p:nvPr>
        </p:nvGraphicFramePr>
        <p:xfrm>
          <a:off x="2837204" y="111099"/>
          <a:ext cx="6640081" cy="6649796"/>
        </p:xfrm>
        <a:graphic>
          <a:graphicData uri="http://schemas.openxmlformats.org/drawingml/2006/table">
            <a:tbl>
              <a:tblPr firstRow="1" firstCol="1" bandRow="1">
                <a:tableStyleId>{5C22544A-7EE6-4342-B048-85BDC9FD1C3A}</a:tableStyleId>
              </a:tblPr>
              <a:tblGrid>
                <a:gridCol w="1262372">
                  <a:extLst>
                    <a:ext uri="{9D8B030D-6E8A-4147-A177-3AD203B41FA5}">
                      <a16:colId xmlns:a16="http://schemas.microsoft.com/office/drawing/2014/main" val="20000"/>
                    </a:ext>
                  </a:extLst>
                </a:gridCol>
                <a:gridCol w="5377709">
                  <a:extLst>
                    <a:ext uri="{9D8B030D-6E8A-4147-A177-3AD203B41FA5}">
                      <a16:colId xmlns:a16="http://schemas.microsoft.com/office/drawing/2014/main" val="20001"/>
                    </a:ext>
                  </a:extLst>
                </a:gridCol>
              </a:tblGrid>
              <a:tr h="166244">
                <a:tc>
                  <a:txBody>
                    <a:bodyPr/>
                    <a:lstStyle/>
                    <a:p>
                      <a:pPr marL="0" marR="0" hangingPunct="0">
                        <a:spcBef>
                          <a:spcPts val="0"/>
                        </a:spcBef>
                        <a:spcAft>
                          <a:spcPts val="0"/>
                        </a:spcAft>
                      </a:pPr>
                      <a:r>
                        <a:rPr lang="en-US" sz="1000" dirty="0">
                          <a:effectLst/>
                        </a:rPr>
                        <a:t>Mania</a:t>
                      </a:r>
                      <a:endParaRPr lang="en-US" sz="1000" dirty="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Mental state of extreme excitement and activity (Manic)</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0"/>
                  </a:ext>
                </a:extLst>
              </a:tr>
              <a:tr h="498735">
                <a:tc>
                  <a:txBody>
                    <a:bodyPr/>
                    <a:lstStyle/>
                    <a:p>
                      <a:pPr marL="0" marR="0" hangingPunct="0">
                        <a:spcBef>
                          <a:spcPts val="0"/>
                        </a:spcBef>
                        <a:spcAft>
                          <a:spcPts val="0"/>
                        </a:spcAft>
                      </a:pPr>
                      <a:r>
                        <a:rPr lang="en-US" sz="1000">
                          <a:effectLst/>
                        </a:rPr>
                        <a:t>MAR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 Administration Record; documentation record for medications given</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1"/>
                  </a:ext>
                </a:extLst>
              </a:tr>
              <a:tr h="498735">
                <a:tc>
                  <a:txBody>
                    <a:bodyPr/>
                    <a:lstStyle/>
                    <a:p>
                      <a:pPr marL="0" marR="0" hangingPunct="0">
                        <a:spcBef>
                          <a:spcPts val="0"/>
                        </a:spcBef>
                        <a:spcAft>
                          <a:spcPts val="0"/>
                        </a:spcAft>
                      </a:pPr>
                      <a:r>
                        <a:rPr lang="en-US" sz="1000" dirty="0">
                          <a:effectLst/>
                        </a:rPr>
                        <a:t>Narcolepsy</a:t>
                      </a:r>
                      <a:endParaRPr lang="en-US" sz="1000" dirty="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chronic sleep disorder in which a person experiences extreme tiredness and possibly falls asleep during inappropriate times, such as at work or school</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2"/>
                  </a:ext>
                </a:extLst>
              </a:tr>
              <a:tr h="332490">
                <a:tc>
                  <a:txBody>
                    <a:bodyPr/>
                    <a:lstStyle/>
                    <a:p>
                      <a:pPr marL="0" marR="0" hangingPunct="0">
                        <a:spcBef>
                          <a:spcPts val="0"/>
                        </a:spcBef>
                        <a:spcAft>
                          <a:spcPts val="0"/>
                        </a:spcAft>
                      </a:pPr>
                      <a:r>
                        <a:rPr lang="en-US" sz="1000">
                          <a:effectLst/>
                        </a:rPr>
                        <a:t>Nebulizer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device used to administer medication in the form of a liquid mist into the airways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3"/>
                  </a:ext>
                </a:extLst>
              </a:tr>
              <a:tr h="498735">
                <a:tc>
                  <a:txBody>
                    <a:bodyPr/>
                    <a:lstStyle/>
                    <a:p>
                      <a:pPr marL="0" marR="0" hangingPunct="0">
                        <a:spcBef>
                          <a:spcPts val="0"/>
                        </a:spcBef>
                        <a:spcAft>
                          <a:spcPts val="0"/>
                        </a:spcAft>
                      </a:pPr>
                      <a:r>
                        <a:rPr lang="en-US" sz="1000">
                          <a:effectLst/>
                        </a:rPr>
                        <a:t>Non-controlled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Non-controlled medications – Medications with no history of addictive potential; not governed by the same laws and storage requirements as for controlled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4"/>
                  </a:ext>
                </a:extLst>
              </a:tr>
              <a:tr h="166244">
                <a:tc>
                  <a:txBody>
                    <a:bodyPr/>
                    <a:lstStyle/>
                    <a:p>
                      <a:pPr marL="0" marR="0" hangingPunct="0">
                        <a:spcBef>
                          <a:spcPts val="0"/>
                        </a:spcBef>
                        <a:spcAft>
                          <a:spcPts val="0"/>
                        </a:spcAft>
                      </a:pPr>
                      <a:r>
                        <a:rPr lang="en-US" sz="1000">
                          <a:effectLst/>
                        </a:rPr>
                        <a:t>Ophthalmic</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Pertaining to the eyes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5"/>
                  </a:ext>
                </a:extLst>
              </a:tr>
              <a:tr h="332490">
                <a:tc>
                  <a:txBody>
                    <a:bodyPr/>
                    <a:lstStyle/>
                    <a:p>
                      <a:pPr marL="0" marR="0" hangingPunct="0">
                        <a:spcBef>
                          <a:spcPts val="0"/>
                        </a:spcBef>
                        <a:spcAft>
                          <a:spcPts val="0"/>
                        </a:spcAft>
                      </a:pPr>
                      <a:r>
                        <a:rPr lang="en-US" sz="1000">
                          <a:effectLst/>
                        </a:rPr>
                        <a:t>Oral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drugs that are given by mouth</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6"/>
                  </a:ext>
                </a:extLst>
              </a:tr>
              <a:tr h="166244">
                <a:tc>
                  <a:txBody>
                    <a:bodyPr/>
                    <a:lstStyle/>
                    <a:p>
                      <a:pPr marL="0" marR="0" hangingPunct="0">
                        <a:spcBef>
                          <a:spcPts val="0"/>
                        </a:spcBef>
                        <a:spcAft>
                          <a:spcPts val="0"/>
                        </a:spcAft>
                      </a:pPr>
                      <a:r>
                        <a:rPr lang="en-US" sz="1000">
                          <a:effectLst/>
                        </a:rPr>
                        <a:t>Otic</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pertaining to or concerning the ear</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7"/>
                  </a:ext>
                </a:extLst>
              </a:tr>
              <a:tr h="498735">
                <a:tc>
                  <a:txBody>
                    <a:bodyPr/>
                    <a:lstStyle/>
                    <a:p>
                      <a:pPr marL="0" marR="0" hangingPunct="0">
                        <a:spcBef>
                          <a:spcPts val="0"/>
                        </a:spcBef>
                        <a:spcAft>
                          <a:spcPts val="0"/>
                        </a:spcAft>
                      </a:pPr>
                      <a:r>
                        <a:rPr lang="en-US" sz="1000">
                          <a:effectLst/>
                        </a:rPr>
                        <a:t>Over the Counter (OTC)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that may be purchased without a prescription, such as Tylenol® or Advil®</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8"/>
                  </a:ext>
                </a:extLst>
              </a:tr>
              <a:tr h="332490">
                <a:tc>
                  <a:txBody>
                    <a:bodyPr/>
                    <a:lstStyle/>
                    <a:p>
                      <a:pPr marL="0" marR="0" hangingPunct="0">
                        <a:spcBef>
                          <a:spcPts val="0"/>
                        </a:spcBef>
                        <a:spcAft>
                          <a:spcPts val="0"/>
                        </a:spcAft>
                      </a:pPr>
                      <a:r>
                        <a:rPr lang="en-US" sz="1000">
                          <a:effectLst/>
                        </a:rPr>
                        <a:t>Paranoid Disorder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An excessive anxiety or fear concerning one’s own well being</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9"/>
                  </a:ext>
                </a:extLst>
              </a:tr>
              <a:tr h="332490">
                <a:tc>
                  <a:txBody>
                    <a:bodyPr/>
                    <a:lstStyle/>
                    <a:p>
                      <a:pPr marL="0" marR="0" hangingPunct="0">
                        <a:spcBef>
                          <a:spcPts val="0"/>
                        </a:spcBef>
                        <a:spcAft>
                          <a:spcPts val="0"/>
                        </a:spcAft>
                      </a:pPr>
                      <a:r>
                        <a:rPr lang="en-US" sz="1000">
                          <a:effectLst/>
                        </a:rPr>
                        <a:t>PRN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ordered to be given only on an “as needed” basis, such as Tylenol for a headache</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0"/>
                  </a:ext>
                </a:extLst>
              </a:tr>
              <a:tr h="166244">
                <a:tc>
                  <a:txBody>
                    <a:bodyPr/>
                    <a:lstStyle/>
                    <a:p>
                      <a:pPr marL="0" marR="0" hangingPunct="0">
                        <a:spcBef>
                          <a:spcPts val="0"/>
                        </a:spcBef>
                        <a:spcAft>
                          <a:spcPts val="0"/>
                        </a:spcAft>
                      </a:pPr>
                      <a:r>
                        <a:rPr lang="en-US" sz="1000">
                          <a:effectLst/>
                        </a:rPr>
                        <a:t>Psoriasis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Chronic skin disease with scaly red patches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1"/>
                  </a:ext>
                </a:extLst>
              </a:tr>
              <a:tr h="332490">
                <a:tc>
                  <a:txBody>
                    <a:bodyPr/>
                    <a:lstStyle/>
                    <a:p>
                      <a:pPr marL="0" marR="0" hangingPunct="0">
                        <a:spcBef>
                          <a:spcPts val="0"/>
                        </a:spcBef>
                        <a:spcAft>
                          <a:spcPts val="0"/>
                        </a:spcAft>
                      </a:pPr>
                      <a:r>
                        <a:rPr lang="en-US" sz="1000">
                          <a:effectLst/>
                        </a:rPr>
                        <a:t>Psychotherapeutic Agents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classification of medication used to treat mental disorders, may be prescribed to treat depression, psychosis or bipolar disorders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2"/>
                  </a:ext>
                </a:extLst>
              </a:tr>
              <a:tr h="332490">
                <a:tc>
                  <a:txBody>
                    <a:bodyPr/>
                    <a:lstStyle/>
                    <a:p>
                      <a:pPr marL="0" marR="0" hangingPunct="0">
                        <a:spcBef>
                          <a:spcPts val="0"/>
                        </a:spcBef>
                        <a:spcAft>
                          <a:spcPts val="0"/>
                        </a:spcAft>
                      </a:pPr>
                      <a:r>
                        <a:rPr lang="en-US" sz="1000">
                          <a:effectLst/>
                        </a:rPr>
                        <a:t>Route of Administration</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How a medication is to be given, such as by mouth, on the </a:t>
                      </a:r>
                    </a:p>
                    <a:p>
                      <a:pPr marL="0" marR="0" hangingPunct="0">
                        <a:spcBef>
                          <a:spcPts val="0"/>
                        </a:spcBef>
                        <a:spcAft>
                          <a:spcPts val="0"/>
                        </a:spcAft>
                      </a:pPr>
                      <a:r>
                        <a:rPr lang="en-US" sz="1000">
                          <a:effectLst/>
                        </a:rPr>
                        <a:t>skin (topical), etc.</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3"/>
                  </a:ext>
                </a:extLst>
              </a:tr>
              <a:tr h="332490">
                <a:tc>
                  <a:txBody>
                    <a:bodyPr/>
                    <a:lstStyle/>
                    <a:p>
                      <a:pPr marL="0" marR="0" hangingPunct="0">
                        <a:spcBef>
                          <a:spcPts val="0"/>
                        </a:spcBef>
                        <a:spcAft>
                          <a:spcPts val="0"/>
                        </a:spcAft>
                      </a:pPr>
                      <a:r>
                        <a:rPr lang="en-US" sz="1000">
                          <a:effectLst/>
                        </a:rPr>
                        <a:t>Seizure</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brief, excessive discharge of electrical activity in the brain that alters one or more of the following:  movement, sensation, behavior, awareness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4"/>
                  </a:ext>
                </a:extLst>
              </a:tr>
              <a:tr h="664980">
                <a:tc>
                  <a:txBody>
                    <a:bodyPr/>
                    <a:lstStyle/>
                    <a:p>
                      <a:pPr marL="0" marR="0" hangingPunct="0">
                        <a:spcBef>
                          <a:spcPts val="0"/>
                        </a:spcBef>
                        <a:spcAft>
                          <a:spcPts val="0"/>
                        </a:spcAft>
                      </a:pPr>
                      <a:r>
                        <a:rPr lang="en-US" sz="1000">
                          <a:effectLst/>
                        </a:rPr>
                        <a:t>Tardive Dyskinesia (TD)</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neurological disorder that may be due to long term and/or high does use of some antipsychotic medications; characterized by abnormal repetitive, involuntary movement of the face, such as grimacing, lip smacking, or rapid eye blinking</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5"/>
                  </a:ext>
                </a:extLst>
              </a:tr>
              <a:tr h="332490">
                <a:tc>
                  <a:txBody>
                    <a:bodyPr/>
                    <a:lstStyle/>
                    <a:p>
                      <a:pPr marL="0" marR="0" hangingPunct="0">
                        <a:spcBef>
                          <a:spcPts val="0"/>
                        </a:spcBef>
                        <a:spcAft>
                          <a:spcPts val="0"/>
                        </a:spcAft>
                      </a:pPr>
                      <a:r>
                        <a:rPr lang="en-US" sz="1000">
                          <a:effectLst/>
                        </a:rPr>
                        <a:t>Topical medication</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applied to the skin</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6"/>
                  </a:ext>
                </a:extLst>
              </a:tr>
              <a:tr h="664980">
                <a:tc>
                  <a:txBody>
                    <a:bodyPr/>
                    <a:lstStyle/>
                    <a:p>
                      <a:pPr marL="0" marR="0" hangingPunct="0">
                        <a:spcBef>
                          <a:spcPts val="0"/>
                        </a:spcBef>
                        <a:spcAft>
                          <a:spcPts val="0"/>
                        </a:spcAft>
                      </a:pPr>
                      <a:r>
                        <a:rPr lang="en-US" sz="1000">
                          <a:effectLst/>
                        </a:rPr>
                        <a:t>Tourette Syndrome</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dirty="0">
                          <a:effectLst/>
                        </a:rPr>
                        <a:t>A neurological disorder characterized by unusual, involuntary movements or sounds, called tics. Common tics are throat-clearing and blinking.  May occur with other neurological disorders such as ADHD, Obsessive-Compulsive Disorder (OCD), anxiety or depression</a:t>
                      </a:r>
                      <a:endParaRPr lang="en-US" sz="1000" dirty="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3508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lIns="91440" tIns="45720" rIns="91440" bIns="45720" anchor="t">
            <a:spAutoFit/>
          </a:bodyPr>
          <a:lstStyle/>
          <a:p>
            <a:pPr algn="ctr"/>
            <a:r>
              <a:rPr lang="en-US" dirty="0">
                <a:latin typeface="Times New Roman"/>
                <a:ea typeface="Times New Roman" panose="02020603050405020304" pitchFamily="18" charset="0"/>
                <a:cs typeface="Times New Roman"/>
              </a:rPr>
              <a:t>Dr. Robbie Fletcher, Education Commissioner</a:t>
            </a: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a:ea typeface="Times New Roman" panose="02020603050405020304" pitchFamily="18" charset="0"/>
                <a:cs typeface="Times New Roman"/>
              </a:rPr>
              <a:t>			</a:t>
            </a:r>
            <a:r>
              <a:rPr lang="en-US" sz="2000" b="1" dirty="0">
                <a:solidFill>
                  <a:srgbClr val="2F5496"/>
                </a:solidFill>
                <a:latin typeface="Times New Roman"/>
                <a:ea typeface="Times New Roman" panose="02020603050405020304" pitchFamily="18" charset="0"/>
                <a:cs typeface="Times New Roman"/>
              </a:rPr>
              <a:t>Revised April 2024</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lnSpcReduction="10000"/>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Non-prescribed/Over the Counter (OTC) medication </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Non-prescribed/Over the Counter (OTC) medication </a:t>
            </a:r>
            <a:br>
              <a:rPr lang="en-US" dirty="0"/>
            </a:br>
            <a:endParaRPr lang="en-US" dirty="0"/>
          </a:p>
        </p:txBody>
      </p:sp>
      <p:sp>
        <p:nvSpPr>
          <p:cNvPr id="3" name="Text Placeholder 2"/>
          <p:cNvSpPr>
            <a:spLocks noGrp="1"/>
          </p:cNvSpPr>
          <p:nvPr>
            <p:ph type="body" sz="quarter" idx="13"/>
          </p:nvPr>
        </p:nvSpPr>
        <p:spPr/>
        <p:txBody>
          <a:bodyPr>
            <a:normAutofit fontScale="85000" lnSpcReduction="10000"/>
          </a:bodyPr>
          <a:lstStyle/>
          <a:p>
            <a:pPr marL="0" lvl="0" indent="0" hangingPunct="0">
              <a:buNone/>
            </a:pPr>
            <a:r>
              <a:rPr lang="en-US" b="1" dirty="0">
                <a:solidFill>
                  <a:schemeClr val="bg2">
                    <a:lumMod val="75000"/>
                  </a:schemeClr>
                </a:solidFill>
              </a:rPr>
              <a:t>Non-prescribed/Over the Counter (OTC) medication</a:t>
            </a:r>
          </a:p>
          <a:p>
            <a:pPr hangingPunct="0"/>
            <a:r>
              <a:rPr lang="en-US" dirty="0"/>
              <a:t>Non-prescribed/OTC medication requires an authorization form completed by the parent/legal guardian must be on file in the student’s cumulative health record </a:t>
            </a:r>
            <a:r>
              <a:rPr lang="en-US" dirty="0">
                <a:solidFill>
                  <a:srgbClr val="C00000"/>
                </a:solidFill>
              </a:rPr>
              <a:t>AND</a:t>
            </a:r>
          </a:p>
          <a:p>
            <a:pPr lvl="1" hangingPunct="0"/>
            <a:r>
              <a:rPr lang="en-US" dirty="0"/>
              <a:t>Medication must be provided by the parent/legal guardian in the original container which includes recommended dosage and directions for administration</a:t>
            </a:r>
          </a:p>
          <a:p>
            <a:pPr lvl="1" hangingPunct="0"/>
            <a:r>
              <a:rPr lang="en-US" dirty="0"/>
              <a:t>An OTC medication shall not be administered beyond its expiration date</a:t>
            </a:r>
          </a:p>
          <a:p>
            <a:endParaRPr lang="en-US" dirty="0"/>
          </a:p>
        </p:txBody>
      </p:sp>
    </p:spTree>
    <p:extLst>
      <p:ext uri="{BB962C8B-B14F-4D97-AF65-F5344CB8AC3E}">
        <p14:creationId xmlns:p14="http://schemas.microsoft.com/office/powerpoint/2010/main" val="375832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a:t>
            </a:r>
            <a:r>
              <a:rPr lang="en-US" sz="7200" dirty="0" err="1"/>
              <a:t>Epipen</a:t>
            </a:r>
            <a:r>
              <a:rPr lang="en-US" sz="7200" dirty="0"/>
              <a:t>® or asthma inhaler, diabetic or seizure care)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fontScale="70000" lnSpcReduction="20000"/>
          </a:bodyPr>
          <a:lstStyle/>
          <a:p>
            <a:pPr hangingPunct="0"/>
            <a:r>
              <a:rPr lang="en-US" dirty="0"/>
              <a:t>Except for emergency medications (</a:t>
            </a:r>
            <a:r>
              <a:rPr lang="en-US" dirty="0" err="1"/>
              <a:t>Diastat</a:t>
            </a:r>
            <a:r>
              <a:rPr lang="en-US" dirty="0"/>
              <a:t>®, Glucagon® and </a:t>
            </a:r>
            <a:r>
              <a:rPr lang="en-US" dirty="0" err="1"/>
              <a:t>EpiPen</a:t>
            </a:r>
            <a:r>
              <a:rPr lang="en-US" dirty="0"/>
              <a:t>®) specified in an  emergency care plan, all medications should be kept in an appropriately labeled, secure, locked container or cabinet accessible only to the responsible authorized school personnel</a:t>
            </a:r>
          </a:p>
          <a:p>
            <a:pPr hangingPunct="0"/>
            <a:r>
              <a:rPr lang="en-US" dirty="0"/>
              <a:t>Medications requiring refrigeration shall be kept in a separate refrigerator in a supervised area or locked container that can be stored with food in a supervised area</a:t>
            </a:r>
          </a:p>
          <a:p>
            <a:pPr hangingPunct="0"/>
            <a:r>
              <a:rPr lang="en-US" dirty="0"/>
              <a:t>Temperature of that refrigerator will be checked on a daily basis and recorded according to agency policy. Temperatures should be maintained between 33 and 45 degrees Fahrenheit </a:t>
            </a:r>
          </a:p>
          <a:p>
            <a:pPr hangingPunct="0">
              <a:buFont typeface="Wingdings 2" panose="05020102010507070707" pitchFamily="18" charset="2"/>
              <a:buChar char="P"/>
            </a:pPr>
            <a:r>
              <a:rPr lang="en-US" dirty="0">
                <a:solidFill>
                  <a:srgbClr val="C00000"/>
                </a:solidFill>
              </a:rPr>
              <a:t>For students receiving medication throughout the school year, it is recommended that no more than a month’s supply of medication be stored on school property</a:t>
            </a:r>
          </a:p>
          <a:p>
            <a:endParaRPr lang="en-US" dirty="0"/>
          </a:p>
        </p:txBody>
      </p:sp>
    </p:spTree>
    <p:extLst>
      <p:ext uri="{BB962C8B-B14F-4D97-AF65-F5344CB8AC3E}">
        <p14:creationId xmlns:p14="http://schemas.microsoft.com/office/powerpoint/2010/main" val="20894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No Longer Needed</a:t>
            </a:r>
          </a:p>
        </p:txBody>
      </p:sp>
      <p:sp>
        <p:nvSpPr>
          <p:cNvPr id="3" name="Text Placeholder 2"/>
          <p:cNvSpPr>
            <a:spLocks noGrp="1"/>
          </p:cNvSpPr>
          <p:nvPr>
            <p:ph type="body" sz="quarter" idx="13"/>
          </p:nvPr>
        </p:nvSpPr>
        <p:spPr>
          <a:xfrm>
            <a:off x="555786" y="1227909"/>
            <a:ext cx="9188715" cy="5446866"/>
          </a:xfrm>
        </p:spPr>
        <p:txBody>
          <a:bodyPr>
            <a:normAutofit fontScale="77500" lnSpcReduction="20000"/>
          </a:bodyPr>
          <a:lstStyle/>
          <a:p>
            <a:pPr hangingPunct="0"/>
            <a:r>
              <a:rPr lang="en-US" dirty="0"/>
              <a:t>School should notify the parent/guardian and request that it be picked up by the parent/guardian  </a:t>
            </a:r>
          </a:p>
          <a:p>
            <a:pPr hangingPunct="0"/>
            <a:r>
              <a:rPr lang="en-US" dirty="0"/>
              <a:t>For disposal of unused medication or expired medication that has not been picked up by parent/guardian:</a:t>
            </a:r>
          </a:p>
          <a:p>
            <a:pPr lvl="1" hangingPunct="0"/>
            <a:r>
              <a:rPr lang="en-US" dirty="0"/>
              <a:t>For pills: pour glue into pill container, after glue is hardened, container may be thrown into garbage can</a:t>
            </a:r>
          </a:p>
          <a:p>
            <a:pPr lvl="1" hangingPunct="0"/>
            <a:r>
              <a:rPr lang="en-US" dirty="0"/>
              <a:t>For liquids:  pour cat litter or sand into container and wait for it to set-up, after it becomes hardened, it may be thrown into garbage can</a:t>
            </a:r>
          </a:p>
          <a:p>
            <a:pPr lvl="1" hangingPunct="0"/>
            <a:r>
              <a:rPr lang="en-US" dirty="0"/>
              <a:t>Disposal of medication must be documented on the student’s medication record to verify it was destroyed, sign, date and have a witness also sign and date</a:t>
            </a:r>
          </a:p>
          <a:p>
            <a:pPr lvl="1" hangingPunct="0"/>
            <a:r>
              <a:rPr lang="en-US" dirty="0"/>
              <a:t>Items such as inhaler canisters may be placed in a sharps container or disposed of according to the school district’s </a:t>
            </a:r>
            <a:r>
              <a:rPr lang="en-US" dirty="0" err="1"/>
              <a:t>Bloodborne</a:t>
            </a:r>
            <a:r>
              <a:rPr lang="en-US" dirty="0"/>
              <a:t> Pathogen OSHA plan</a:t>
            </a:r>
          </a:p>
          <a:p>
            <a:endParaRPr lang="en-US" dirty="0"/>
          </a:p>
        </p:txBody>
      </p:sp>
    </p:spTree>
    <p:extLst>
      <p:ext uri="{BB962C8B-B14F-4D97-AF65-F5344CB8AC3E}">
        <p14:creationId xmlns:p14="http://schemas.microsoft.com/office/powerpoint/2010/main" val="2845066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895721" cy="939386"/>
          </a:xfrm>
        </p:spPr>
        <p:txBody>
          <a:bodyPr>
            <a:normAutofit fontScale="90000"/>
          </a:bodyPr>
          <a:lstStyle/>
          <a:p>
            <a:r>
              <a:rPr lang="en-US" dirty="0"/>
              <a:t>Field Trip Medication Administration</a:t>
            </a:r>
            <a:br>
              <a:rPr lang="en-US" dirty="0"/>
            </a:br>
            <a:endParaRPr lang="en-US" dirty="0"/>
          </a:p>
        </p:txBody>
      </p:sp>
      <p:sp>
        <p:nvSpPr>
          <p:cNvPr id="3" name="Text Placeholder 2"/>
          <p:cNvSpPr>
            <a:spLocks noGrp="1"/>
          </p:cNvSpPr>
          <p:nvPr>
            <p:ph type="body" sz="quarter" idx="13"/>
          </p:nvPr>
        </p:nvSpPr>
        <p:spPr>
          <a:xfrm>
            <a:off x="555786" y="1093862"/>
            <a:ext cx="9188715" cy="5580913"/>
          </a:xfrm>
        </p:spPr>
        <p:txBody>
          <a:bodyPr>
            <a:normAutofit fontScale="70000" lnSpcReduction="20000"/>
          </a:bodyPr>
          <a:lstStyle/>
          <a:p>
            <a:pPr hangingPunct="0"/>
            <a:r>
              <a:rPr lang="en-US" dirty="0"/>
              <a:t>If a student is attending a field trip away from school during his/her scheduled medication time, school personnel with current training on medication administration may be designated to administer the medication while on the field trip</a:t>
            </a:r>
          </a:p>
          <a:p>
            <a:pPr hangingPunct="0"/>
            <a:r>
              <a:rPr lang="en-US" dirty="0"/>
              <a:t>Notification and preparation for administering medications during a field trip should begin well in advance of the day of the field trip</a:t>
            </a:r>
          </a:p>
          <a:p>
            <a:pPr hangingPunct="0"/>
            <a:r>
              <a:rPr lang="en-US" dirty="0"/>
              <a:t>Student medication may not be repackaged for field trips by school personnel </a:t>
            </a:r>
          </a:p>
          <a:p>
            <a:pPr hangingPunct="0"/>
            <a:r>
              <a:rPr lang="en-US" dirty="0"/>
              <a:t>The school should request the parent send a separate bottle with enough medication for the field trip day</a:t>
            </a:r>
          </a:p>
          <a:p>
            <a:pPr hangingPunct="0"/>
            <a:r>
              <a:rPr lang="en-US" dirty="0"/>
              <a:t>The medication bottle should also have a pharmacy prescription label attached </a:t>
            </a:r>
          </a:p>
          <a:p>
            <a:pPr hangingPunct="0"/>
            <a:r>
              <a:rPr lang="en-US" dirty="0"/>
              <a:t>Consult local school district policies and procedures for field trip medication administration </a:t>
            </a:r>
          </a:p>
          <a:p>
            <a:pPr marL="0" indent="0" hangingPunct="0">
              <a:buNone/>
            </a:pPr>
            <a:endParaRPr lang="en-US" dirty="0"/>
          </a:p>
          <a:p>
            <a:endParaRPr lang="en-US" dirty="0"/>
          </a:p>
        </p:txBody>
      </p:sp>
    </p:spTree>
    <p:extLst>
      <p:ext uri="{BB962C8B-B14F-4D97-AF65-F5344CB8AC3E}">
        <p14:creationId xmlns:p14="http://schemas.microsoft.com/office/powerpoint/2010/main" val="56698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KentuckylLwKRS</a:t>
            </a:r>
            <a:r>
              <a:rPr lang="en-US" dirty="0"/>
              <a:t>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br>
              <a:rPr lang="en-US" dirty="0"/>
            </a:br>
            <a:endParaRPr lang="en-US" dirty="0"/>
          </a:p>
        </p:txBody>
      </p:sp>
      <p:sp>
        <p:nvSpPr>
          <p:cNvPr id="3" name="Text Placeholder 2"/>
          <p:cNvSpPr>
            <a:spLocks noGrp="1"/>
          </p:cNvSpPr>
          <p:nvPr>
            <p:ph type="body" sz="quarter" idx="13"/>
          </p:nvPr>
        </p:nvSpPr>
        <p:spPr/>
        <p:txBody>
          <a:bodyPr>
            <a:normAutofit fontScale="32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r>
              <a:rPr lang="en-US" dirty="0"/>
              <a:t>True or False:  All medications should be kept in an appropriately labeled, secure, locked cabinet accessible only by responsible, authorized school personnel.</a:t>
            </a:r>
          </a:p>
          <a:p>
            <a:r>
              <a:rPr lang="en-US" dirty="0"/>
              <a:t>True or False:  Unused medication not picked up by the parent/guardian may be flushed down the toilet or sink.</a:t>
            </a:r>
          </a:p>
          <a:p>
            <a:r>
              <a:rPr lang="en-US" dirty="0"/>
              <a:t>True or False:  For field trips, student medication may be repackaged by placing the necessary medication needed into a smaller container and labeled with the student’s name, medication name, and time medication is to be given.</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20"/>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21"/>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22"/>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3"/>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4"/>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Controlled/scheduled medications</a:t>
            </a:r>
            <a:br>
              <a:rPr lang="en-US" b="1" dirty="0"/>
            </a:br>
            <a:endParaRPr lang="en-US" dirty="0"/>
          </a:p>
        </p:txBody>
      </p:sp>
      <p:sp>
        <p:nvSpPr>
          <p:cNvPr id="3" name="Text Placeholder 2"/>
          <p:cNvSpPr>
            <a:spLocks noGrp="1"/>
          </p:cNvSpPr>
          <p:nvPr>
            <p:ph type="body" sz="quarter" idx="13"/>
          </p:nvPr>
        </p:nvSpPr>
        <p:spPr/>
        <p:txBody>
          <a:bodyPr>
            <a:normAutofit lnSpcReduction="10000"/>
          </a:bodyPr>
          <a:lstStyle/>
          <a:p>
            <a:pPr hangingPunct="0"/>
            <a:r>
              <a:rPr lang="en-US" dirty="0">
                <a:solidFill>
                  <a:schemeClr val="bg2">
                    <a:lumMod val="50000"/>
                  </a:schemeClr>
                </a:solidFill>
              </a:rPr>
              <a:t>“Controlled scheduled medications” are medications that are potentially addictive and that are: </a:t>
            </a:r>
          </a:p>
          <a:p>
            <a:pPr lvl="1" hangingPunct="0"/>
            <a:r>
              <a:rPr lang="en-US" dirty="0"/>
              <a:t>Regulated under the Controlled/Scheduled Substance Act of 1970 </a:t>
            </a:r>
          </a:p>
          <a:p>
            <a:pPr lvl="1" hangingPunct="0"/>
            <a:r>
              <a:rPr lang="en-US" dirty="0"/>
              <a:t>Controlled/scheduled medications cannot be obtained without a written prescription from a licensed practitioner (</a:t>
            </a:r>
            <a:r>
              <a:rPr lang="en-US" dirty="0" err="1"/>
              <a:t>e.g.Percocet</a:t>
            </a:r>
            <a:r>
              <a:rPr lang="en-US" dirty="0"/>
              <a:t>, Valium, Ritalin® or Tylenol® with Codeine)</a:t>
            </a:r>
          </a:p>
          <a:p>
            <a:endParaRPr lang="en-US" dirty="0"/>
          </a:p>
        </p:txBody>
      </p:sp>
    </p:spTree>
    <p:extLst>
      <p:ext uri="{BB962C8B-B14F-4D97-AF65-F5344CB8AC3E}">
        <p14:creationId xmlns:p14="http://schemas.microsoft.com/office/powerpoint/2010/main" val="2756637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of Controlled Medicine</a:t>
            </a:r>
          </a:p>
        </p:txBody>
      </p:sp>
      <p:sp>
        <p:nvSpPr>
          <p:cNvPr id="3" name="Text Placeholder 2"/>
          <p:cNvSpPr>
            <a:spLocks noGrp="1"/>
          </p:cNvSpPr>
          <p:nvPr>
            <p:ph type="body" sz="quarter" idx="13"/>
          </p:nvPr>
        </p:nvSpPr>
        <p:spPr>
          <a:xfrm>
            <a:off x="555786" y="1281869"/>
            <a:ext cx="9188715" cy="5392906"/>
          </a:xfrm>
        </p:spPr>
        <p:txBody>
          <a:bodyPr>
            <a:normAutofit fontScale="92500"/>
          </a:bodyPr>
          <a:lstStyle/>
          <a:p>
            <a:pPr marL="0" indent="0" hangingPunct="0">
              <a:buNone/>
            </a:pPr>
            <a:r>
              <a:rPr lang="en-US" dirty="0">
                <a:solidFill>
                  <a:schemeClr val="bg2">
                    <a:lumMod val="50000"/>
                  </a:schemeClr>
                </a:solidFill>
              </a:rPr>
              <a:t>It is very important that controlled/scheduled medications be handled according to school district policies and procedures:</a:t>
            </a:r>
          </a:p>
          <a:p>
            <a:pPr lvl="1" hangingPunct="0"/>
            <a:r>
              <a:rPr lang="en-US" dirty="0"/>
              <a:t>Kept under double lock and key, separate from other medications</a:t>
            </a:r>
          </a:p>
          <a:p>
            <a:pPr lvl="1" hangingPunct="0"/>
            <a:r>
              <a:rPr lang="en-US" dirty="0"/>
              <a:t>Signed out each time a dose is administered </a:t>
            </a:r>
          </a:p>
          <a:p>
            <a:pPr lvl="1" hangingPunct="0"/>
            <a:r>
              <a:rPr lang="en-US" dirty="0"/>
              <a:t>Count and record the number of remaining pills on the student’s medication record </a:t>
            </a:r>
          </a:p>
          <a:p>
            <a:pPr lvl="1" hangingPunct="0"/>
            <a:r>
              <a:rPr lang="en-US" dirty="0"/>
              <a:t>Disposed of according to medication storage and disposal </a:t>
            </a:r>
            <a:r>
              <a:rPr lang="en-US" b="1" u="sng" dirty="0">
                <a:hlinkClick r:id="rId2"/>
              </a:rPr>
              <a:t>by U.S. Food and Drug Administration</a:t>
            </a:r>
            <a:endParaRPr lang="en-US" dirty="0"/>
          </a:p>
          <a:p>
            <a:endParaRPr lang="en-US" dirty="0"/>
          </a:p>
        </p:txBody>
      </p:sp>
    </p:spTree>
    <p:extLst>
      <p:ext uri="{BB962C8B-B14F-4D97-AF65-F5344CB8AC3E}">
        <p14:creationId xmlns:p14="http://schemas.microsoft.com/office/powerpoint/2010/main" val="908908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596618" cy="1320800"/>
          </a:xfrm>
        </p:spPr>
        <p:txBody>
          <a:bodyPr>
            <a:normAutofit fontScale="90000"/>
          </a:bodyPr>
          <a:lstStyle/>
          <a:p>
            <a:r>
              <a:rPr lang="en-US" dirty="0"/>
              <a:t>Non-controlled/Scheduled Medications</a:t>
            </a:r>
            <a:br>
              <a:rPr lang="en-US" b="1"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hangingPunct="0"/>
            <a:r>
              <a:rPr lang="en-US" dirty="0"/>
              <a:t>Non-controlled medications include prescribed that are used to treat medical conditions</a:t>
            </a:r>
          </a:p>
          <a:p>
            <a:pPr hangingPunct="0"/>
            <a:r>
              <a:rPr lang="en-US" dirty="0"/>
              <a:t>All prescribed, non-controlled/scheduled medications require an order from a licensed practitioner</a:t>
            </a:r>
          </a:p>
          <a:p>
            <a:pPr hangingPunct="0"/>
            <a:r>
              <a:rPr lang="en-US" dirty="0"/>
              <a:t>All non-controlled/scheduled medications are kept locked according to school district policies and procedures </a:t>
            </a:r>
          </a:p>
          <a:p>
            <a:pPr hangingPunct="0"/>
            <a:r>
              <a:rPr lang="en-US" dirty="0"/>
              <a:t>School district policies should address student safety in relation to secure storage of medication</a:t>
            </a:r>
          </a:p>
          <a:p>
            <a:endParaRPr lang="en-US" dirty="0"/>
          </a:p>
        </p:txBody>
      </p:sp>
    </p:spTree>
    <p:extLst>
      <p:ext uri="{BB962C8B-B14F-4D97-AF65-F5344CB8AC3E}">
        <p14:creationId xmlns:p14="http://schemas.microsoft.com/office/powerpoint/2010/main" val="1113548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 the Counter (OTC) Medications</a:t>
            </a:r>
            <a:br>
              <a:rPr lang="en-US" dirty="0"/>
            </a:br>
            <a:endParaRPr lang="en-US" dirty="0"/>
          </a:p>
        </p:txBody>
      </p:sp>
      <p:sp>
        <p:nvSpPr>
          <p:cNvPr id="3" name="Text Placeholder 2"/>
          <p:cNvSpPr>
            <a:spLocks noGrp="1"/>
          </p:cNvSpPr>
          <p:nvPr>
            <p:ph type="body" sz="quarter" idx="13"/>
          </p:nvPr>
        </p:nvSpPr>
        <p:spPr>
          <a:xfrm>
            <a:off x="555786" y="1323703"/>
            <a:ext cx="9188715" cy="5351072"/>
          </a:xfrm>
        </p:spPr>
        <p:txBody>
          <a:bodyPr>
            <a:normAutofit fontScale="55000" lnSpcReduction="20000"/>
          </a:bodyPr>
          <a:lstStyle/>
          <a:p>
            <a:pPr marL="0" indent="0" hangingPunct="0">
              <a:buNone/>
            </a:pPr>
            <a:r>
              <a:rPr lang="en-US" sz="5100" dirty="0">
                <a:solidFill>
                  <a:schemeClr val="bg2">
                    <a:lumMod val="50000"/>
                  </a:schemeClr>
                </a:solidFill>
              </a:rPr>
              <a:t>OTC medications are administered to students according to school district policy</a:t>
            </a:r>
            <a:endParaRPr lang="en-US" sz="5100" dirty="0"/>
          </a:p>
          <a:p>
            <a:pPr hangingPunct="0"/>
            <a:r>
              <a:rPr lang="en-US" dirty="0"/>
              <a:t>OTC medications require a completed authorization form by the parent/legal guardian</a:t>
            </a:r>
          </a:p>
          <a:p>
            <a:pPr hangingPunct="0"/>
            <a:r>
              <a:rPr lang="en-US" dirty="0"/>
              <a:t>It is recommended that OTC medication be given no more than three (3) consecutive days without written orders from a health care provider</a:t>
            </a:r>
          </a:p>
          <a:p>
            <a:pPr hangingPunct="0">
              <a:buFont typeface="Wingdings" panose="05000000000000000000" pitchFamily="2" charset="2"/>
              <a:buChar char="ü"/>
            </a:pPr>
            <a:r>
              <a:rPr lang="en-US" dirty="0">
                <a:solidFill>
                  <a:srgbClr val="FF0000"/>
                </a:solidFill>
              </a:rPr>
              <a:t>Approval from the student’s individual health care provider is highly recommended for any OTC use</a:t>
            </a:r>
          </a:p>
          <a:p>
            <a:pPr hangingPunct="0"/>
            <a:r>
              <a:rPr lang="en-US" dirty="0"/>
              <a:t>Examples of these medications:</a:t>
            </a:r>
          </a:p>
          <a:p>
            <a:pPr lvl="1" hangingPunct="0"/>
            <a:r>
              <a:rPr lang="en-US" dirty="0"/>
              <a:t>ibuprofen (Motrin®) </a:t>
            </a:r>
          </a:p>
          <a:p>
            <a:pPr lvl="1" hangingPunct="0"/>
            <a:r>
              <a:rPr lang="en-US" dirty="0"/>
              <a:t>acetaminophen (Tylenol®)</a:t>
            </a:r>
          </a:p>
          <a:p>
            <a:pPr lvl="1" hangingPunct="0"/>
            <a:r>
              <a:rPr lang="en-US" dirty="0"/>
              <a:t>cough medication (Robitussin®)</a:t>
            </a:r>
          </a:p>
          <a:p>
            <a:pPr lvl="1" hangingPunct="0"/>
            <a:r>
              <a:rPr lang="en-US" dirty="0"/>
              <a:t>antibiotic ointment (Neosporin® or </a:t>
            </a:r>
            <a:r>
              <a:rPr lang="en-US" dirty="0" err="1"/>
              <a:t>Bactracin</a:t>
            </a:r>
            <a:r>
              <a:rPr lang="en-US" dirty="0"/>
              <a:t>®) </a:t>
            </a:r>
          </a:p>
          <a:p>
            <a:pPr lvl="1" hangingPunct="0"/>
            <a:r>
              <a:rPr lang="en-US" dirty="0"/>
              <a:t>antacids (Tums® or Rolaids®) </a:t>
            </a:r>
          </a:p>
          <a:p>
            <a:pPr hangingPunct="0">
              <a:buFont typeface="Wingdings" panose="05000000000000000000" pitchFamily="2" charset="2"/>
              <a:buChar char="ü"/>
            </a:pPr>
            <a:r>
              <a:rPr lang="en-US" dirty="0">
                <a:solidFill>
                  <a:srgbClr val="FF0000"/>
                </a:solidFill>
              </a:rPr>
              <a:t>Documentation of OTCs on the student’s Medication Administration Record is required</a:t>
            </a:r>
          </a:p>
          <a:p>
            <a:endParaRPr lang="en-US" dirty="0"/>
          </a:p>
        </p:txBody>
      </p:sp>
    </p:spTree>
    <p:extLst>
      <p:ext uri="{BB962C8B-B14F-4D97-AF65-F5344CB8AC3E}">
        <p14:creationId xmlns:p14="http://schemas.microsoft.com/office/powerpoint/2010/main" val="101247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Classifications</a:t>
            </a:r>
            <a:br>
              <a:rPr lang="en-US" dirty="0"/>
            </a:br>
            <a:endParaRPr lang="en-US" dirty="0"/>
          </a:p>
        </p:txBody>
      </p:sp>
      <p:sp>
        <p:nvSpPr>
          <p:cNvPr id="3" name="Text Placeholder 2"/>
          <p:cNvSpPr>
            <a:spLocks noGrp="1"/>
          </p:cNvSpPr>
          <p:nvPr>
            <p:ph type="body" sz="quarter" idx="13"/>
          </p:nvPr>
        </p:nvSpPr>
        <p:spPr>
          <a:xfrm>
            <a:off x="555786" y="1314994"/>
            <a:ext cx="9188715" cy="5359781"/>
          </a:xfrm>
        </p:spPr>
        <p:txBody>
          <a:bodyPr>
            <a:normAutofit fontScale="62500" lnSpcReduction="20000"/>
          </a:bodyPr>
          <a:lstStyle/>
          <a:p>
            <a:pPr marL="0" indent="0" hangingPunct="0">
              <a:buNone/>
            </a:pPr>
            <a:r>
              <a:rPr lang="en-US" sz="4500" b="1" dirty="0">
                <a:solidFill>
                  <a:schemeClr val="bg2">
                    <a:lumMod val="75000"/>
                  </a:schemeClr>
                </a:solidFill>
              </a:rPr>
              <a:t>Medications may be controlled or non-controlled</a:t>
            </a:r>
          </a:p>
          <a:p>
            <a:pPr hangingPunct="0"/>
            <a:r>
              <a:rPr lang="en-US" dirty="0"/>
              <a:t>It is very important that a person administering medications compares the medication label with the medication record including the student’s name, time of administration, how the medication is to be given and the dosage for administration</a:t>
            </a:r>
          </a:p>
          <a:p>
            <a:pPr hangingPunct="0"/>
            <a:r>
              <a:rPr lang="en-US" dirty="0"/>
              <a:t>All OTC medications must be given in accordance with school district policies  </a:t>
            </a:r>
          </a:p>
          <a:p>
            <a:pPr hangingPunct="0"/>
            <a:r>
              <a:rPr lang="en-US" dirty="0"/>
              <a:t>It is recommended that school employees administering medication have access to an updated drug book or an online medical website for review of any newly prescribed medications and/or over the counter medication when questions arise</a:t>
            </a:r>
          </a:p>
          <a:p>
            <a:pPr hangingPunct="0"/>
            <a:r>
              <a:rPr lang="en-US" dirty="0"/>
              <a:t>Student health information is important for student safety in medication administration and management</a:t>
            </a:r>
          </a:p>
          <a:p>
            <a:pPr hangingPunct="0">
              <a:buFont typeface="Wingdings" panose="05000000000000000000" pitchFamily="2" charset="2"/>
              <a:buChar char="ü"/>
            </a:pPr>
            <a:r>
              <a:rPr lang="en-US" dirty="0"/>
              <a:t>This information includes, but is not limited to: student name, date of birth, sex, and any allergies</a:t>
            </a:r>
          </a:p>
          <a:p>
            <a:endParaRPr lang="en-US" dirty="0"/>
          </a:p>
        </p:txBody>
      </p:sp>
    </p:spTree>
    <p:extLst>
      <p:ext uri="{BB962C8B-B14F-4D97-AF65-F5344CB8AC3E}">
        <p14:creationId xmlns:p14="http://schemas.microsoft.com/office/powerpoint/2010/main" val="107677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250065" cy="1320800"/>
          </a:xfrm>
        </p:spPr>
        <p:txBody>
          <a:bodyPr>
            <a:normAutofit fontScale="90000"/>
          </a:bodyPr>
          <a:lstStyle/>
          <a:p>
            <a:r>
              <a:rPr lang="en-US" dirty="0"/>
              <a:t>Understanding Effects of Medications/Adverse Drug Effects</a:t>
            </a:r>
            <a:br>
              <a:rPr lang="en-US" dirty="0"/>
            </a:b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a:t>It is very important to be familiar with any medication that is being administered </a:t>
            </a:r>
          </a:p>
          <a:p>
            <a:r>
              <a:rPr lang="en-US" dirty="0"/>
              <a:t>An adverse effect is an unwanted, unexpected and/or dangerous reaction to a drug </a:t>
            </a:r>
          </a:p>
          <a:p>
            <a:r>
              <a:rPr lang="en-US" dirty="0"/>
              <a:t>Pharmacies are required to provide a “medication” education sheet with each drug dispensed</a:t>
            </a:r>
          </a:p>
          <a:p>
            <a:r>
              <a:rPr lang="en-US" dirty="0"/>
              <a:t>The sheet contains the most common adverse effects of that medication</a:t>
            </a:r>
          </a:p>
          <a:p>
            <a:endParaRPr lang="en-US" dirty="0"/>
          </a:p>
        </p:txBody>
      </p:sp>
    </p:spTree>
    <p:extLst>
      <p:ext uri="{BB962C8B-B14F-4D97-AF65-F5344CB8AC3E}">
        <p14:creationId xmlns:p14="http://schemas.microsoft.com/office/powerpoint/2010/main" val="1415793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 of Medication</a:t>
            </a:r>
          </a:p>
        </p:txBody>
      </p:sp>
      <p:sp>
        <p:nvSpPr>
          <p:cNvPr id="3" name="Text Placeholder 2"/>
          <p:cNvSpPr>
            <a:spLocks noGrp="1"/>
          </p:cNvSpPr>
          <p:nvPr>
            <p:ph type="body" sz="quarter" idx="13"/>
          </p:nvPr>
        </p:nvSpPr>
        <p:spPr>
          <a:xfrm>
            <a:off x="555786" y="1515291"/>
            <a:ext cx="9188715" cy="5159484"/>
          </a:xfrm>
        </p:spPr>
        <p:txBody>
          <a:bodyPr>
            <a:normAutofit fontScale="77500" lnSpcReduction="20000"/>
          </a:bodyPr>
          <a:lstStyle/>
          <a:p>
            <a:pPr marL="0" indent="0">
              <a:buNone/>
            </a:pPr>
            <a:r>
              <a:rPr lang="en-US" dirty="0">
                <a:solidFill>
                  <a:schemeClr val="bg2">
                    <a:lumMod val="50000"/>
                  </a:schemeClr>
                </a:solidFill>
              </a:rPr>
              <a:t>Another way to learn the adverse effects of medications is to review the medication in a current drug handbook</a:t>
            </a:r>
          </a:p>
          <a:p>
            <a:r>
              <a:rPr lang="en-US" dirty="0"/>
              <a:t>Books are updated on an annual basis and contain the most current Information on newly developed drugs, to include: </a:t>
            </a:r>
          </a:p>
          <a:p>
            <a:pPr lvl="1"/>
            <a:r>
              <a:rPr lang="en-US" dirty="0"/>
              <a:t>Recommended dosage</a:t>
            </a:r>
          </a:p>
          <a:p>
            <a:pPr lvl="1"/>
            <a:r>
              <a:rPr lang="en-US" dirty="0"/>
              <a:t>What diagnosis or symptom the drug treats </a:t>
            </a:r>
          </a:p>
          <a:p>
            <a:pPr lvl="1"/>
            <a:r>
              <a:rPr lang="en-US" dirty="0"/>
              <a:t>How the drug is absorbed</a:t>
            </a:r>
          </a:p>
          <a:p>
            <a:pPr lvl="1"/>
            <a:r>
              <a:rPr lang="en-US" dirty="0"/>
              <a:t>The potential side effects/adverse effects of the drug.</a:t>
            </a:r>
          </a:p>
          <a:p>
            <a:pPr>
              <a:buFont typeface="Wingdings" panose="05000000000000000000" pitchFamily="2" charset="2"/>
              <a:buChar char="ü"/>
            </a:pPr>
            <a:r>
              <a:rPr lang="en-US" dirty="0">
                <a:solidFill>
                  <a:srgbClr val="FF0000"/>
                </a:solidFill>
              </a:rPr>
              <a:t>Medication information is also available online  </a:t>
            </a:r>
            <a:r>
              <a:rPr lang="en-US" b="1" u="sng" dirty="0">
                <a:hlinkClick r:id="rId2"/>
              </a:rPr>
              <a:t>Drugs.com</a:t>
            </a:r>
            <a:endParaRPr lang="en-US" dirty="0"/>
          </a:p>
          <a:p>
            <a:endParaRPr lang="en-US" dirty="0"/>
          </a:p>
        </p:txBody>
      </p:sp>
    </p:spTree>
    <p:extLst>
      <p:ext uri="{BB962C8B-B14F-4D97-AF65-F5344CB8AC3E}">
        <p14:creationId xmlns:p14="http://schemas.microsoft.com/office/powerpoint/2010/main" val="325379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Reactions</a:t>
            </a:r>
          </a:p>
        </p:txBody>
      </p:sp>
      <p:sp>
        <p:nvSpPr>
          <p:cNvPr id="3" name="Text Placeholder 2"/>
          <p:cNvSpPr>
            <a:spLocks noGrp="1"/>
          </p:cNvSpPr>
          <p:nvPr>
            <p:ph type="body" sz="quarter" idx="13"/>
          </p:nvPr>
        </p:nvSpPr>
        <p:spPr>
          <a:xfrm>
            <a:off x="555786" y="1219200"/>
            <a:ext cx="9188715" cy="5455575"/>
          </a:xfrm>
        </p:spPr>
        <p:txBody>
          <a:bodyPr>
            <a:normAutofit fontScale="70000" lnSpcReduction="20000"/>
          </a:bodyPr>
          <a:lstStyle/>
          <a:p>
            <a:pPr marL="0" indent="0" hangingPunct="0">
              <a:buNone/>
            </a:pPr>
            <a:r>
              <a:rPr lang="en-US" dirty="0">
                <a:solidFill>
                  <a:schemeClr val="bg2">
                    <a:lumMod val="50000"/>
                  </a:schemeClr>
                </a:solidFill>
              </a:rPr>
              <a:t>An allergic reaction is an immune response to a foreign substance resulting in inflammation and/or organ dysfunction</a:t>
            </a:r>
          </a:p>
          <a:p>
            <a:pPr hangingPunct="0"/>
            <a:r>
              <a:rPr lang="en-US" dirty="0"/>
              <a:t>In the case of medications, the drug itself may be the substance that causes the effect</a:t>
            </a:r>
          </a:p>
          <a:p>
            <a:pPr hangingPunct="0"/>
            <a:r>
              <a:rPr lang="en-US" dirty="0"/>
              <a:t>Allergic reactions may have many symptoms that could appear immediately or not for several days or weeks</a:t>
            </a:r>
          </a:p>
          <a:p>
            <a:pPr hangingPunct="0"/>
            <a:r>
              <a:rPr lang="en-US" dirty="0"/>
              <a:t>Examples of an allergic reaction </a:t>
            </a:r>
          </a:p>
          <a:p>
            <a:pPr lvl="1" hangingPunct="0"/>
            <a:r>
              <a:rPr lang="en-US" dirty="0"/>
              <a:t>redness,</a:t>
            </a:r>
          </a:p>
          <a:p>
            <a:pPr lvl="1" hangingPunct="0"/>
            <a:r>
              <a:rPr lang="en-US" dirty="0"/>
              <a:t>rash </a:t>
            </a:r>
          </a:p>
          <a:p>
            <a:pPr lvl="1" hangingPunct="0"/>
            <a:r>
              <a:rPr lang="en-US" dirty="0"/>
              <a:t>hives </a:t>
            </a:r>
          </a:p>
          <a:p>
            <a:pPr lvl="1" hangingPunct="0"/>
            <a:r>
              <a:rPr lang="en-US" dirty="0"/>
              <a:t>shortness of breath</a:t>
            </a:r>
          </a:p>
          <a:p>
            <a:pPr lvl="1" hangingPunct="0"/>
            <a:r>
              <a:rPr lang="en-US" dirty="0"/>
              <a:t>itching</a:t>
            </a:r>
          </a:p>
          <a:p>
            <a:pPr lvl="1" hangingPunct="0"/>
            <a:r>
              <a:rPr lang="en-US" dirty="0"/>
              <a:t>swelling</a:t>
            </a:r>
          </a:p>
          <a:p>
            <a:pPr lvl="1" hangingPunct="0"/>
            <a:r>
              <a:rPr lang="en-US" dirty="0"/>
              <a:t>yellowing of the skin or fever</a:t>
            </a:r>
          </a:p>
          <a:p>
            <a:endParaRPr lang="en-US" dirty="0"/>
          </a:p>
        </p:txBody>
      </p:sp>
    </p:spTree>
    <p:extLst>
      <p:ext uri="{BB962C8B-B14F-4D97-AF65-F5344CB8AC3E}">
        <p14:creationId xmlns:p14="http://schemas.microsoft.com/office/powerpoint/2010/main" val="879150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Text Placeholder 2"/>
          <p:cNvSpPr>
            <a:spLocks noGrp="1"/>
          </p:cNvSpPr>
          <p:nvPr>
            <p:ph type="body" sz="quarter" idx="13"/>
          </p:nvPr>
        </p:nvSpPr>
        <p:spPr>
          <a:xfrm>
            <a:off x="555786" y="1577825"/>
            <a:ext cx="9188715" cy="5096950"/>
          </a:xfrm>
        </p:spPr>
        <p:txBody>
          <a:bodyPr/>
          <a:lstStyle/>
          <a:p>
            <a:pPr hangingPunct="0"/>
            <a:r>
              <a:rPr lang="en-US" dirty="0"/>
              <a:t>Anaphylaxis is the most dangerous type of an allergic reaction</a:t>
            </a:r>
          </a:p>
          <a:p>
            <a:pPr hangingPunct="0"/>
            <a:r>
              <a:rPr lang="en-US" dirty="0"/>
              <a:t>Anaphylaxis is a life-threatening event, where the blood pressure drops, respiratory distress occurs (i.e., shortness of breath), and the student may become unresponsive</a:t>
            </a:r>
          </a:p>
          <a:p>
            <a:pPr hangingPunct="0"/>
            <a:r>
              <a:rPr lang="en-US" dirty="0"/>
              <a:t>Emergency procedures should be implemented if anaphylaxis is suspected</a:t>
            </a:r>
          </a:p>
          <a:p>
            <a:endParaRPr lang="en-US" dirty="0"/>
          </a:p>
        </p:txBody>
      </p:sp>
    </p:spTree>
    <p:extLst>
      <p:ext uri="{BB962C8B-B14F-4D97-AF65-F5344CB8AC3E}">
        <p14:creationId xmlns:p14="http://schemas.microsoft.com/office/powerpoint/2010/main" val="1004431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88715" cy="1320800"/>
          </a:xfrm>
        </p:spPr>
        <p:txBody>
          <a:bodyPr>
            <a:normAutofit fontScale="90000"/>
          </a:bodyPr>
          <a:lstStyle/>
          <a:p>
            <a:r>
              <a:rPr lang="en-US" dirty="0"/>
              <a:t>Various Forms of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50000"/>
                  </a:schemeClr>
                </a:solidFill>
              </a:rPr>
              <a:t>Medications may be administered in many different ways</a:t>
            </a:r>
          </a:p>
          <a:p>
            <a:pPr hangingPunct="0"/>
            <a:r>
              <a:rPr lang="en-US" dirty="0">
                <a:solidFill>
                  <a:schemeClr val="bg2">
                    <a:lumMod val="50000"/>
                  </a:schemeClr>
                </a:solidFill>
              </a:rPr>
              <a:t>	Oral</a:t>
            </a:r>
          </a:p>
          <a:p>
            <a:pPr hangingPunct="0"/>
            <a:r>
              <a:rPr lang="en-US" dirty="0">
                <a:solidFill>
                  <a:schemeClr val="bg2">
                    <a:lumMod val="50000"/>
                  </a:schemeClr>
                </a:solidFill>
              </a:rPr>
              <a:t>Capsules</a:t>
            </a:r>
          </a:p>
          <a:p>
            <a:pPr hangingPunct="0"/>
            <a:r>
              <a:rPr lang="en-US" dirty="0">
                <a:solidFill>
                  <a:schemeClr val="bg2">
                    <a:lumMod val="50000"/>
                  </a:schemeClr>
                </a:solidFill>
              </a:rPr>
              <a:t>Syrups/Elixirs</a:t>
            </a:r>
          </a:p>
          <a:p>
            <a:pPr hangingPunct="0"/>
            <a:r>
              <a:rPr lang="en-US" dirty="0">
                <a:solidFill>
                  <a:schemeClr val="bg2">
                    <a:lumMod val="50000"/>
                  </a:schemeClr>
                </a:solidFill>
              </a:rPr>
              <a:t>Topical</a:t>
            </a:r>
          </a:p>
          <a:p>
            <a:pPr hangingPunct="0"/>
            <a:r>
              <a:rPr lang="en-US" dirty="0">
                <a:solidFill>
                  <a:schemeClr val="bg2">
                    <a:lumMod val="50000"/>
                  </a:schemeClr>
                </a:solidFill>
              </a:rPr>
              <a:t>Inhalers</a:t>
            </a:r>
          </a:p>
          <a:p>
            <a:pPr hangingPunct="0"/>
            <a:r>
              <a:rPr lang="en-US" dirty="0">
                <a:solidFill>
                  <a:schemeClr val="bg2">
                    <a:lumMod val="50000"/>
                  </a:schemeClr>
                </a:solidFill>
              </a:rPr>
              <a:t>Nasal</a:t>
            </a:r>
          </a:p>
          <a:p>
            <a:pPr hangingPunct="0"/>
            <a:r>
              <a:rPr lang="en-US" dirty="0">
                <a:solidFill>
                  <a:schemeClr val="bg2">
                    <a:lumMod val="50000"/>
                  </a:schemeClr>
                </a:solidFill>
              </a:rPr>
              <a:t>Injection</a:t>
            </a:r>
          </a:p>
          <a:p>
            <a:pPr hangingPunct="0"/>
            <a:endParaRPr lang="en-US" dirty="0">
              <a:solidFill>
                <a:schemeClr val="bg2">
                  <a:lumMod val="50000"/>
                </a:schemeClr>
              </a:solidFill>
            </a:endParaRPr>
          </a:p>
          <a:p>
            <a:pPr hangingPunct="0"/>
            <a:endParaRPr lang="en-US" dirty="0">
              <a:solidFill>
                <a:schemeClr val="bg2">
                  <a:lumMod val="50000"/>
                </a:schemeClr>
              </a:solidFill>
            </a:endParaRPr>
          </a:p>
          <a:p>
            <a:pPr hangingPunct="0"/>
            <a:endParaRPr lang="en-US" dirty="0">
              <a:solidFill>
                <a:schemeClr val="bg2">
                  <a:lumMod val="50000"/>
                </a:schemeClr>
              </a:solidFill>
            </a:endParaRPr>
          </a:p>
          <a:p>
            <a:pPr hangingPunct="0"/>
            <a:endParaRPr lang="en-US" dirty="0">
              <a:solidFill>
                <a:schemeClr val="bg2">
                  <a:lumMod val="50000"/>
                </a:schemeClr>
              </a:solidFill>
            </a:endParaRPr>
          </a:p>
        </p:txBody>
      </p:sp>
    </p:spTree>
    <p:extLst>
      <p:ext uri="{BB962C8B-B14F-4D97-AF65-F5344CB8AC3E}">
        <p14:creationId xmlns:p14="http://schemas.microsoft.com/office/powerpoint/2010/main" val="1864062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Administration</a:t>
            </a:r>
          </a:p>
        </p:txBody>
      </p:sp>
      <p:sp>
        <p:nvSpPr>
          <p:cNvPr id="3" name="Text Placeholder 2"/>
          <p:cNvSpPr>
            <a:spLocks noGrp="1"/>
          </p:cNvSpPr>
          <p:nvPr>
            <p:ph type="body" sz="quarter" idx="13"/>
          </p:nvPr>
        </p:nvSpPr>
        <p:spPr>
          <a:xfrm>
            <a:off x="555786" y="1577825"/>
            <a:ext cx="9188715" cy="5096950"/>
          </a:xfrm>
        </p:spPr>
        <p:txBody>
          <a:bodyPr>
            <a:normAutofit fontScale="70000" lnSpcReduction="20000"/>
          </a:bodyPr>
          <a:lstStyle/>
          <a:p>
            <a:pPr marL="0" lvl="0" indent="0" hangingPunct="0">
              <a:buNone/>
            </a:pPr>
            <a:r>
              <a:rPr lang="en-US" dirty="0">
                <a:solidFill>
                  <a:schemeClr val="bg2">
                    <a:lumMod val="50000"/>
                  </a:schemeClr>
                </a:solidFill>
              </a:rPr>
              <a:t>Follow the Six Rights of Medication Administration; </a:t>
            </a:r>
            <a:r>
              <a:rPr lang="en-US" b="1" dirty="0">
                <a:solidFill>
                  <a:schemeClr val="bg2">
                    <a:lumMod val="50000"/>
                  </a:schemeClr>
                </a:solidFill>
              </a:rPr>
              <a:t>Right </a:t>
            </a:r>
            <a:r>
              <a:rPr lang="en-US" dirty="0">
                <a:solidFill>
                  <a:schemeClr val="bg2">
                    <a:lumMod val="50000"/>
                  </a:schemeClr>
                </a:solidFill>
              </a:rPr>
              <a:t>student, </a:t>
            </a:r>
            <a:r>
              <a:rPr lang="en-US" b="1" dirty="0">
                <a:solidFill>
                  <a:schemeClr val="bg2">
                    <a:lumMod val="50000"/>
                  </a:schemeClr>
                </a:solidFill>
              </a:rPr>
              <a:t>Right</a:t>
            </a:r>
            <a:r>
              <a:rPr lang="en-US" dirty="0">
                <a:solidFill>
                  <a:schemeClr val="bg2">
                    <a:lumMod val="50000"/>
                  </a:schemeClr>
                </a:solidFill>
              </a:rPr>
              <a:t> medication, </a:t>
            </a:r>
            <a:r>
              <a:rPr lang="en-US" b="1" dirty="0">
                <a:solidFill>
                  <a:schemeClr val="bg2">
                    <a:lumMod val="50000"/>
                  </a:schemeClr>
                </a:solidFill>
              </a:rPr>
              <a:t>Right</a:t>
            </a:r>
            <a:r>
              <a:rPr lang="en-US" dirty="0">
                <a:solidFill>
                  <a:schemeClr val="bg2">
                    <a:lumMod val="50000"/>
                  </a:schemeClr>
                </a:solidFill>
              </a:rPr>
              <a:t> dose, </a:t>
            </a:r>
            <a:r>
              <a:rPr lang="en-US" b="1" dirty="0">
                <a:solidFill>
                  <a:schemeClr val="bg2">
                    <a:lumMod val="50000"/>
                  </a:schemeClr>
                </a:solidFill>
              </a:rPr>
              <a:t>Right </a:t>
            </a:r>
            <a:r>
              <a:rPr lang="en-US" dirty="0">
                <a:solidFill>
                  <a:schemeClr val="bg2">
                    <a:lumMod val="50000"/>
                  </a:schemeClr>
                </a:solidFill>
              </a:rPr>
              <a:t>time, </a:t>
            </a:r>
            <a:r>
              <a:rPr lang="en-US" b="1" dirty="0">
                <a:solidFill>
                  <a:schemeClr val="bg2">
                    <a:lumMod val="50000"/>
                  </a:schemeClr>
                </a:solidFill>
              </a:rPr>
              <a:t>Right </a:t>
            </a:r>
            <a:r>
              <a:rPr lang="en-US" dirty="0">
                <a:solidFill>
                  <a:schemeClr val="bg2">
                    <a:lumMod val="50000"/>
                  </a:schemeClr>
                </a:solidFill>
              </a:rPr>
              <a:t>route and </a:t>
            </a:r>
            <a:r>
              <a:rPr lang="en-US" b="1" dirty="0">
                <a:solidFill>
                  <a:schemeClr val="bg2">
                    <a:lumMod val="50000"/>
                  </a:schemeClr>
                </a:solidFill>
              </a:rPr>
              <a:t>Right </a:t>
            </a:r>
            <a:r>
              <a:rPr lang="en-US" dirty="0">
                <a:solidFill>
                  <a:schemeClr val="bg2">
                    <a:lumMod val="50000"/>
                  </a:schemeClr>
                </a:solidFill>
              </a:rPr>
              <a:t>documentation</a:t>
            </a:r>
          </a:p>
          <a:p>
            <a:pPr lvl="0" hangingPunct="0"/>
            <a:r>
              <a:rPr lang="en-US" dirty="0"/>
              <a:t>Pour medication into the bottle lid and then into the disposable medicine cup</a:t>
            </a:r>
          </a:p>
          <a:p>
            <a:pPr lvl="0" hangingPunct="0"/>
            <a:r>
              <a:rPr lang="en-US" dirty="0"/>
              <a:t>Provide the student with 4 to 6 ounces of water or other liquid that allows for easy swallowing</a:t>
            </a:r>
          </a:p>
          <a:p>
            <a:pPr lvl="0" hangingPunct="0"/>
            <a:r>
              <a:rPr lang="en-US" dirty="0"/>
              <a:t>Verify the student has swallowed the medication</a:t>
            </a:r>
          </a:p>
          <a:p>
            <a:pPr lvl="0" hangingPunct="0"/>
            <a:r>
              <a:rPr lang="en-US" dirty="0"/>
              <a:t>Document on the medication administration record (medication log) that you have administered the medication.</a:t>
            </a:r>
          </a:p>
          <a:p>
            <a:pPr lvl="0" hangingPunct="0"/>
            <a:r>
              <a:rPr lang="en-US" dirty="0"/>
              <a:t>Replace the medication in locked storage area.</a:t>
            </a:r>
          </a:p>
          <a:p>
            <a:pPr lvl="0" hangingPunct="0"/>
            <a:r>
              <a:rPr lang="en-US" dirty="0"/>
              <a:t>Observe the student for any medication reaction as appropriate</a:t>
            </a:r>
            <a:br>
              <a:rPr lang="en-US" i="1" dirty="0"/>
            </a:br>
            <a:endParaRPr lang="en-US" dirty="0"/>
          </a:p>
        </p:txBody>
      </p:sp>
      <p:sp>
        <p:nvSpPr>
          <p:cNvPr id="4" name="TextBox 3"/>
          <p:cNvSpPr txBox="1"/>
          <p:nvPr/>
        </p:nvSpPr>
        <p:spPr>
          <a:xfrm>
            <a:off x="649480" y="6383708"/>
            <a:ext cx="2384277" cy="369332"/>
          </a:xfrm>
          <a:prstGeom prst="rect">
            <a:avLst/>
          </a:prstGeom>
          <a:noFill/>
        </p:spPr>
        <p:txBody>
          <a:bodyPr wrap="square" rtlCol="0">
            <a:spAutoFit/>
          </a:bodyPr>
          <a:lstStyle/>
          <a:p>
            <a:r>
              <a:rPr lang="en-US" b="1" dirty="0">
                <a:solidFill>
                  <a:srgbClr val="FF6600"/>
                </a:solidFill>
              </a:rPr>
              <a:t>Handout 5</a:t>
            </a:r>
          </a:p>
        </p:txBody>
      </p:sp>
      <p:pic>
        <p:nvPicPr>
          <p:cNvPr id="5" name="Picture 4" descr="Picture of pills and pill bottle" title="Oral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8770184" y="825350"/>
            <a:ext cx="764540" cy="752475"/>
          </a:xfrm>
          <a:prstGeom prst="rect">
            <a:avLst/>
          </a:prstGeom>
          <a:noFill/>
        </p:spPr>
      </p:pic>
    </p:spTree>
    <p:extLst>
      <p:ext uri="{BB962C8B-B14F-4D97-AF65-F5344CB8AC3E}">
        <p14:creationId xmlns:p14="http://schemas.microsoft.com/office/powerpoint/2010/main" val="755745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a:t>
            </a:r>
          </a:p>
        </p:txBody>
      </p:sp>
      <p:sp>
        <p:nvSpPr>
          <p:cNvPr id="3" name="Text Placeholder 2"/>
          <p:cNvSpPr>
            <a:spLocks noGrp="1"/>
          </p:cNvSpPr>
          <p:nvPr>
            <p:ph type="body" sz="quarter" idx="13"/>
          </p:nvPr>
        </p:nvSpPr>
        <p:spPr>
          <a:xfrm>
            <a:off x="644434" y="1105989"/>
            <a:ext cx="8917577" cy="5251268"/>
          </a:xfrm>
        </p:spPr>
        <p:txBody>
          <a:bodyPr>
            <a:normAutofit fontScale="32500" lnSpcReduction="20000"/>
          </a:bodyPr>
          <a:lstStyle/>
          <a:p>
            <a:pPr marL="0" indent="0" hangingPunct="0">
              <a:buNone/>
            </a:pPr>
            <a:r>
              <a:rPr lang="en-US" sz="7200" dirty="0">
                <a:solidFill>
                  <a:schemeClr val="bg2">
                    <a:lumMod val="50000"/>
                  </a:schemeClr>
                </a:solidFill>
              </a:rPr>
              <a:t>Oral medications include solid forms such as tablets or capsules and liquid forms such as syrups/ elixirs and suspensions</a:t>
            </a:r>
            <a:r>
              <a:rPr lang="en-US" sz="7200" b="1" dirty="0">
                <a:solidFill>
                  <a:schemeClr val="bg2">
                    <a:lumMod val="50000"/>
                  </a:schemeClr>
                </a:solidFill>
              </a:rPr>
              <a:t>.</a:t>
            </a:r>
          </a:p>
          <a:p>
            <a:pPr marL="0" indent="0" hangingPunct="0">
              <a:buNone/>
            </a:pPr>
            <a:r>
              <a:rPr lang="en-US" sz="6400" dirty="0">
                <a:solidFill>
                  <a:srgbClr val="FF0000"/>
                </a:solidFill>
              </a:rPr>
              <a:t>Oral medication should not be crushed without a licensed practitioner’s order</a:t>
            </a:r>
          </a:p>
          <a:p>
            <a:pPr lvl="0" hangingPunct="0"/>
            <a:r>
              <a:rPr lang="en-US" sz="5600" dirty="0"/>
              <a:t>Tablets (pills) come in many forms:  regular, chewable, sublingual and scored  </a:t>
            </a:r>
          </a:p>
          <a:p>
            <a:pPr lvl="0" hangingPunct="0"/>
            <a:r>
              <a:rPr lang="en-US" sz="5600" dirty="0"/>
              <a:t>Regular tablets are simply taken with liquid</a:t>
            </a:r>
          </a:p>
          <a:p>
            <a:pPr lvl="0" hangingPunct="0"/>
            <a:r>
              <a:rPr lang="en-US" sz="5600" dirty="0"/>
              <a:t>Chewable tablets should be chewed before they are swallowed </a:t>
            </a:r>
          </a:p>
          <a:p>
            <a:pPr lvl="0" hangingPunct="0"/>
            <a:r>
              <a:rPr lang="en-US" sz="5600" dirty="0"/>
              <a:t>Tablets that are not clearly designated as chewable should be swallowed whole</a:t>
            </a:r>
          </a:p>
          <a:p>
            <a:pPr lvl="0" hangingPunct="0"/>
            <a:r>
              <a:rPr lang="en-US" sz="5600" dirty="0"/>
              <a:t>Scored tablets are designed so that they can be cut into smaller doses with a special cutting tool</a:t>
            </a:r>
          </a:p>
          <a:p>
            <a:pPr lvl="0" hangingPunct="0"/>
            <a:r>
              <a:rPr lang="en-US" sz="5600" dirty="0"/>
              <a:t>Tablets are delivered in either enteric coated or un-coated form. Certain medications can cause irritation to the stomach</a:t>
            </a:r>
          </a:p>
          <a:p>
            <a:pPr lvl="0" hangingPunct="0"/>
            <a:r>
              <a:rPr lang="en-US" sz="5600" dirty="0"/>
              <a:t>These tablets are “coated” so that they cannot dissolve in the stomach, protecting the stomach from irritation</a:t>
            </a:r>
          </a:p>
          <a:p>
            <a:pPr lvl="0" hangingPunct="0"/>
            <a:r>
              <a:rPr lang="en-US" sz="5600" dirty="0"/>
              <a:t>The “coating” actually dissolves in the small intestine instead of the stomach </a:t>
            </a:r>
          </a:p>
          <a:p>
            <a:pPr marL="0" lvl="0" indent="0" hangingPunct="0">
              <a:buNone/>
            </a:pPr>
            <a:r>
              <a:rPr lang="en-US" sz="6200" b="1" dirty="0">
                <a:solidFill>
                  <a:srgbClr val="FF0000"/>
                </a:solidFill>
              </a:rPr>
              <a:t>		</a:t>
            </a:r>
            <a:r>
              <a:rPr lang="en-US" sz="7400" b="1" dirty="0">
                <a:solidFill>
                  <a:srgbClr val="0070C0"/>
                </a:solidFill>
              </a:rPr>
              <a:t>These tablets should not be split or crushed</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34" y="5752088"/>
            <a:ext cx="902985" cy="722388"/>
          </a:xfrm>
          <a:prstGeom prst="rect">
            <a:avLst/>
          </a:prstGeom>
        </p:spPr>
      </p:pic>
    </p:spTree>
    <p:extLst>
      <p:ext uri="{BB962C8B-B14F-4D97-AF65-F5344CB8AC3E}">
        <p14:creationId xmlns:p14="http://schemas.microsoft.com/office/powerpoint/2010/main" val="2558689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disintegrating tablets</a:t>
            </a:r>
          </a:p>
        </p:txBody>
      </p:sp>
      <p:sp>
        <p:nvSpPr>
          <p:cNvPr id="3" name="Text Placeholder 2"/>
          <p:cNvSpPr>
            <a:spLocks noGrp="1"/>
          </p:cNvSpPr>
          <p:nvPr>
            <p:ph type="body" sz="quarter" idx="13"/>
          </p:nvPr>
        </p:nvSpPr>
        <p:spPr>
          <a:xfrm>
            <a:off x="555786" y="1419497"/>
            <a:ext cx="9188715" cy="5255278"/>
          </a:xfrm>
        </p:spPr>
        <p:txBody>
          <a:bodyPr>
            <a:normAutofit fontScale="92500" lnSpcReduction="10000"/>
          </a:bodyPr>
          <a:lstStyle/>
          <a:p>
            <a:pPr marL="0" indent="0">
              <a:buNone/>
            </a:pPr>
            <a:r>
              <a:rPr lang="en-US" dirty="0">
                <a:solidFill>
                  <a:srgbClr val="0070C0"/>
                </a:solidFill>
              </a:rPr>
              <a:t>Oral disintegrating tablets dissolve in the mouth (do not chew)</a:t>
            </a:r>
          </a:p>
          <a:p>
            <a:r>
              <a:rPr lang="en-US" dirty="0"/>
              <a:t>The two types of oral disintegrating tablets usually seen in the school setting are sublingual and/or buccal  </a:t>
            </a:r>
          </a:p>
          <a:p>
            <a:r>
              <a:rPr lang="en-US" dirty="0"/>
              <a:t>Sublingual medications are placed under the tongue to be dissolved and absorbed. </a:t>
            </a:r>
          </a:p>
          <a:p>
            <a:r>
              <a:rPr lang="en-US" dirty="0"/>
              <a:t>Buccal medications are placed inside the cheek and along the gum line to be dissolved and absorbed</a:t>
            </a:r>
          </a:p>
          <a:p>
            <a:endParaRPr lang="en-US" dirty="0"/>
          </a:p>
        </p:txBody>
      </p:sp>
    </p:spTree>
    <p:extLst>
      <p:ext uri="{BB962C8B-B14F-4D97-AF65-F5344CB8AC3E}">
        <p14:creationId xmlns:p14="http://schemas.microsoft.com/office/powerpoint/2010/main" val="2588711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Capsules</a:t>
            </a:r>
          </a:p>
        </p:txBody>
      </p:sp>
      <p:sp>
        <p:nvSpPr>
          <p:cNvPr id="3" name="Text Placeholder 2"/>
          <p:cNvSpPr>
            <a:spLocks noGrp="1"/>
          </p:cNvSpPr>
          <p:nvPr>
            <p:ph type="body" sz="quarter" idx="13"/>
          </p:nvPr>
        </p:nvSpPr>
        <p:spPr>
          <a:xfrm>
            <a:off x="555786" y="1367327"/>
            <a:ext cx="9188715" cy="5307448"/>
          </a:xfrm>
        </p:spPr>
        <p:txBody>
          <a:bodyPr>
            <a:normAutofit fontScale="55000" lnSpcReduction="20000"/>
          </a:bodyPr>
          <a:lstStyle/>
          <a:p>
            <a:r>
              <a:rPr lang="en-US" dirty="0"/>
              <a:t>Capsules are coated so they dissolve over a period of time in the stomach or the intestines—but not in the mouth </a:t>
            </a:r>
          </a:p>
          <a:p>
            <a:r>
              <a:rPr lang="en-US" dirty="0"/>
              <a:t>Most often, the prescription calls for capsules to be swallowed whole, just like tablets. </a:t>
            </a:r>
          </a:p>
          <a:p>
            <a:pPr lvl="1"/>
            <a:r>
              <a:rPr lang="en-US" b="1" dirty="0">
                <a:solidFill>
                  <a:srgbClr val="FF0000"/>
                </a:solidFill>
              </a:rPr>
              <a:t>Gel coated capsules are not to be broken</a:t>
            </a:r>
          </a:p>
          <a:p>
            <a:pPr hangingPunct="0"/>
            <a:r>
              <a:rPr lang="en-US" dirty="0"/>
              <a:t>There are also capsules designed to be broken apart and sprinkled onto soft food, like applesauce</a:t>
            </a:r>
          </a:p>
          <a:p>
            <a:pPr hangingPunct="0"/>
            <a:r>
              <a:rPr lang="en-US" dirty="0"/>
              <a:t>These are called a </a:t>
            </a:r>
            <a:r>
              <a:rPr lang="en-US" b="1" dirty="0"/>
              <a:t>“</a:t>
            </a:r>
            <a:r>
              <a:rPr lang="en-US" dirty="0"/>
              <a:t>sprinkle” and are most often given to students who have asthma or seizures  </a:t>
            </a:r>
          </a:p>
          <a:p>
            <a:pPr lvl="1" hangingPunct="0"/>
            <a:r>
              <a:rPr lang="en-US" dirty="0">
                <a:solidFill>
                  <a:srgbClr val="FF0000"/>
                </a:solidFill>
              </a:rPr>
              <a:t>If a capsule should be “sprinkled,” the directions on the prescription will specifically say to do so</a:t>
            </a:r>
          </a:p>
          <a:p>
            <a:pPr hangingPunct="0"/>
            <a:r>
              <a:rPr lang="en-US" dirty="0"/>
              <a:t>Capsules may be coated with substances that permit delayed release in the small intestine in small amounts over a prolonged period of time  </a:t>
            </a:r>
          </a:p>
          <a:p>
            <a:pPr marL="0" indent="0" hangingPunct="0">
              <a:buNone/>
            </a:pPr>
            <a:r>
              <a:rPr lang="en-US" dirty="0">
                <a:solidFill>
                  <a:srgbClr val="0070C0"/>
                </a:solidFill>
              </a:rPr>
              <a:t>		Do not break or crush any medications considered slow release, 				sustained release, long-acting, extended or controlled release 					(usually identified with SR, LA, EX or CR)</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5471540"/>
            <a:ext cx="902985" cy="722388"/>
          </a:xfrm>
          <a:prstGeom prst="rect">
            <a:avLst/>
          </a:prstGeom>
        </p:spPr>
      </p:pic>
    </p:spTree>
    <p:extLst>
      <p:ext uri="{BB962C8B-B14F-4D97-AF65-F5344CB8AC3E}">
        <p14:creationId xmlns:p14="http://schemas.microsoft.com/office/powerpoint/2010/main" val="2927332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Syrups and elixirs</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lvl="0" hangingPunct="0"/>
            <a:r>
              <a:rPr lang="en-US" dirty="0"/>
              <a:t>Syrups and elixirs</a:t>
            </a:r>
            <a:r>
              <a:rPr lang="en-US" b="1" dirty="0"/>
              <a:t> </a:t>
            </a:r>
            <a:r>
              <a:rPr lang="en-US" dirty="0"/>
              <a:t>are clear liquids </a:t>
            </a:r>
          </a:p>
          <a:p>
            <a:pPr lvl="0" hangingPunct="0"/>
            <a:r>
              <a:rPr lang="en-US" dirty="0"/>
              <a:t>Suspensions</a:t>
            </a:r>
            <a:r>
              <a:rPr lang="en-US" b="1" dirty="0"/>
              <a:t> </a:t>
            </a:r>
            <a:r>
              <a:rPr lang="en-US" dirty="0"/>
              <a:t>are liquids that are not clear</a:t>
            </a:r>
            <a:r>
              <a:rPr lang="en-US" b="1" dirty="0"/>
              <a:t> </a:t>
            </a:r>
          </a:p>
          <a:p>
            <a:pPr lvl="0" hangingPunct="0"/>
            <a:r>
              <a:rPr lang="en-US" dirty="0"/>
              <a:t>Suspensions contain medication that doesn’t dissolve completely in the liquid and usually need to be refrigerated </a:t>
            </a:r>
          </a:p>
          <a:p>
            <a:pPr lvl="0" hangingPunct="0"/>
            <a:r>
              <a:rPr lang="en-US" dirty="0"/>
              <a:t>Because suspensions can separate, they always need to be shaken at least 15 seconds before being measured and given to the student</a:t>
            </a:r>
          </a:p>
          <a:p>
            <a:pPr hangingPunct="0"/>
            <a:endParaRPr lang="en-US" dirty="0"/>
          </a:p>
        </p:txBody>
      </p:sp>
    </p:spTree>
    <p:extLst>
      <p:ext uri="{BB962C8B-B14F-4D97-AF65-F5344CB8AC3E}">
        <p14:creationId xmlns:p14="http://schemas.microsoft.com/office/powerpoint/2010/main" val="3373399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 Medication or Syrup</a:t>
            </a:r>
          </a:p>
        </p:txBody>
      </p:sp>
      <p:sp>
        <p:nvSpPr>
          <p:cNvPr id="3" name="Text Placeholder 2"/>
          <p:cNvSpPr>
            <a:spLocks noGrp="1"/>
          </p:cNvSpPr>
          <p:nvPr>
            <p:ph type="body" sz="quarter" idx="13"/>
          </p:nvPr>
        </p:nvSpPr>
        <p:spPr>
          <a:xfrm>
            <a:off x="555786" y="1452785"/>
            <a:ext cx="9188715" cy="5221990"/>
          </a:xfrm>
        </p:spPr>
        <p:txBody>
          <a:bodyPr>
            <a:normAutofit fontScale="62500" lnSpcReduction="20000"/>
          </a:bodyPr>
          <a:lstStyle/>
          <a:p>
            <a:pPr marL="0" lvl="0" indent="0" hangingPunct="0">
              <a:spcBef>
                <a:spcPts val="0"/>
              </a:spcBef>
              <a:buNone/>
            </a:pPr>
            <a:r>
              <a:rPr lang="en-US" dirty="0">
                <a:solidFill>
                  <a:srgbClr val="00B0F0"/>
                </a:solidFill>
              </a:rPr>
              <a:t>Follow the Six Rights of Medication Administration; </a:t>
            </a:r>
            <a:r>
              <a:rPr lang="en-US" b="1" dirty="0">
                <a:solidFill>
                  <a:srgbClr val="00B0F0"/>
                </a:solidFill>
              </a:rPr>
              <a:t>Right </a:t>
            </a:r>
            <a:r>
              <a:rPr lang="en-US" dirty="0">
                <a:solidFill>
                  <a:srgbClr val="00B0F0"/>
                </a:solidFill>
              </a:rPr>
              <a:t>student, </a:t>
            </a:r>
            <a:r>
              <a:rPr lang="en-US" b="1" dirty="0">
                <a:solidFill>
                  <a:srgbClr val="00B0F0"/>
                </a:solidFill>
              </a:rPr>
              <a:t>Right</a:t>
            </a:r>
            <a:r>
              <a:rPr lang="en-US" dirty="0">
                <a:solidFill>
                  <a:srgbClr val="00B0F0"/>
                </a:solidFill>
              </a:rPr>
              <a:t> medication, </a:t>
            </a:r>
            <a:r>
              <a:rPr lang="en-US" b="1" dirty="0">
                <a:solidFill>
                  <a:srgbClr val="00B0F0"/>
                </a:solidFill>
              </a:rPr>
              <a:t>Right</a:t>
            </a:r>
            <a:r>
              <a:rPr lang="en-US" dirty="0">
                <a:solidFill>
                  <a:srgbClr val="00B0F0"/>
                </a:solidFill>
              </a:rPr>
              <a:t> dose, </a:t>
            </a:r>
            <a:r>
              <a:rPr lang="en-US" b="1" dirty="0">
                <a:solidFill>
                  <a:srgbClr val="00B0F0"/>
                </a:solidFill>
              </a:rPr>
              <a:t>Right </a:t>
            </a:r>
            <a:r>
              <a:rPr lang="en-US" dirty="0">
                <a:solidFill>
                  <a:srgbClr val="00B0F0"/>
                </a:solidFill>
              </a:rPr>
              <a:t>time, </a:t>
            </a:r>
            <a:r>
              <a:rPr lang="en-US" b="1" dirty="0">
                <a:solidFill>
                  <a:srgbClr val="00B0F0"/>
                </a:solidFill>
              </a:rPr>
              <a:t>Right </a:t>
            </a:r>
            <a:r>
              <a:rPr lang="en-US" dirty="0">
                <a:solidFill>
                  <a:srgbClr val="00B0F0"/>
                </a:solidFill>
              </a:rPr>
              <a:t>route and </a:t>
            </a:r>
            <a:r>
              <a:rPr lang="en-US" b="1" dirty="0">
                <a:solidFill>
                  <a:srgbClr val="00B0F0"/>
                </a:solidFill>
              </a:rPr>
              <a:t>Right </a:t>
            </a:r>
            <a:r>
              <a:rPr lang="en-US" dirty="0">
                <a:solidFill>
                  <a:srgbClr val="00B0F0"/>
                </a:solidFill>
              </a:rPr>
              <a:t>documentation</a:t>
            </a:r>
          </a:p>
          <a:p>
            <a:pPr marL="0" lvl="0" indent="0" hangingPunct="0">
              <a:spcBef>
                <a:spcPts val="0"/>
              </a:spcBef>
              <a:buNone/>
            </a:pPr>
            <a:endParaRPr lang="en-US" dirty="0"/>
          </a:p>
          <a:p>
            <a:pPr marL="742950" lvl="0" indent="-742950" hangingPunct="0">
              <a:spcBef>
                <a:spcPts val="0"/>
              </a:spcBef>
              <a:buFont typeface="+mj-lt"/>
              <a:buAutoNum type="arabicPeriod"/>
            </a:pPr>
            <a:r>
              <a:rPr lang="en-US" dirty="0"/>
              <a:t>Have the container at eye level when measuring</a:t>
            </a:r>
          </a:p>
          <a:p>
            <a:pPr marL="742950" lvl="0" indent="-742950" hangingPunct="0">
              <a:spcBef>
                <a:spcPts val="0"/>
              </a:spcBef>
              <a:buFont typeface="+mj-lt"/>
              <a:buAutoNum type="arabicPeriod"/>
            </a:pPr>
            <a:r>
              <a:rPr lang="en-US" dirty="0"/>
              <a:t>Holding the bottle so that the label is in the palm of the hand, pour the liquid into a plastic marked cup.  Pay attention to the markings on the container to make sure the dose is accurate	</a:t>
            </a:r>
          </a:p>
          <a:p>
            <a:pPr marL="742950" lvl="0" indent="-742950" hangingPunct="0">
              <a:spcBef>
                <a:spcPts val="0"/>
              </a:spcBef>
              <a:buFont typeface="+mj-lt"/>
              <a:buAutoNum type="arabicPeriod"/>
            </a:pPr>
            <a:r>
              <a:rPr lang="en-US" dirty="0"/>
              <a:t>Verify the student has swallowed the medication</a:t>
            </a:r>
          </a:p>
          <a:p>
            <a:pPr marL="742950" lvl="0" indent="-742950" hangingPunct="0">
              <a:spcBef>
                <a:spcPts val="0"/>
              </a:spcBef>
              <a:buFont typeface="+mj-lt"/>
              <a:buAutoNum type="arabicPeriod"/>
            </a:pPr>
            <a:r>
              <a:rPr lang="en-US" dirty="0"/>
              <a:t>Document on the medication administration record (medication log) that you have administered the medication</a:t>
            </a:r>
          </a:p>
          <a:p>
            <a:pPr marL="742950" lvl="0" indent="-742950" hangingPunct="0">
              <a:spcBef>
                <a:spcPts val="0"/>
              </a:spcBef>
              <a:buFont typeface="+mj-lt"/>
              <a:buAutoNum type="arabicPeriod"/>
            </a:pPr>
            <a:r>
              <a:rPr lang="en-US" dirty="0"/>
              <a:t>Replace the medication in locked storage area</a:t>
            </a:r>
          </a:p>
          <a:p>
            <a:pPr marL="742950" lvl="0" indent="-742950" hangingPunct="0">
              <a:spcBef>
                <a:spcPts val="0"/>
              </a:spcBef>
              <a:buFont typeface="+mj-lt"/>
              <a:buAutoNum type="arabicPeriod"/>
            </a:pPr>
            <a:r>
              <a:rPr lang="en-US" dirty="0"/>
              <a:t>Observe the student for any medication reaction as appropriate</a:t>
            </a:r>
          </a:p>
          <a:p>
            <a:pPr marL="0" lvl="0" indent="0" hangingPunct="0">
              <a:spcBef>
                <a:spcPts val="0"/>
              </a:spcBef>
              <a:buNone/>
            </a:pPr>
            <a:endParaRPr lang="en-US" dirty="0"/>
          </a:p>
          <a:p>
            <a:pPr hangingPunct="0">
              <a:spcBef>
                <a:spcPts val="0"/>
              </a:spcBef>
              <a:buFont typeface="Wingdings" panose="05000000000000000000" pitchFamily="2" charset="2"/>
              <a:buChar char="ü"/>
            </a:pPr>
            <a:r>
              <a:rPr lang="en-US" dirty="0">
                <a:solidFill>
                  <a:srgbClr val="FF0000"/>
                </a:solidFill>
              </a:rPr>
              <a:t>Additional tips on how to use liquid measuring devices may be found on the Safe Medication website</a:t>
            </a:r>
          </a:p>
          <a:p>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6</a:t>
            </a:r>
          </a:p>
        </p:txBody>
      </p:sp>
      <p:pic>
        <p:nvPicPr>
          <p:cNvPr id="5" name="Picture 4" descr="Picture of medication bottle and spoon" title="Liauid medication"/>
          <p:cNvPicPr/>
          <p:nvPr/>
        </p:nvPicPr>
        <p:blipFill>
          <a:blip r:embed="rId2">
            <a:extLst>
              <a:ext uri="{28A0092B-C50C-407E-A947-70E740481C1C}">
                <a14:useLocalDpi xmlns:a14="http://schemas.microsoft.com/office/drawing/2010/main" val="0"/>
              </a:ext>
            </a:extLst>
          </a:blip>
          <a:srcRect/>
          <a:stretch>
            <a:fillRect/>
          </a:stretch>
        </p:blipFill>
        <p:spPr bwMode="auto">
          <a:xfrm>
            <a:off x="7756306" y="422153"/>
            <a:ext cx="883920" cy="865505"/>
          </a:xfrm>
          <a:prstGeom prst="rect">
            <a:avLst/>
          </a:prstGeom>
          <a:noFill/>
        </p:spPr>
      </p:pic>
    </p:spTree>
    <p:extLst>
      <p:ext uri="{BB962C8B-B14F-4D97-AF65-F5344CB8AC3E}">
        <p14:creationId xmlns:p14="http://schemas.microsoft.com/office/powerpoint/2010/main" val="25354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Dosage</a:t>
            </a:r>
          </a:p>
        </p:txBody>
      </p:sp>
      <p:sp>
        <p:nvSpPr>
          <p:cNvPr id="3" name="Text Placeholder 2"/>
          <p:cNvSpPr>
            <a:spLocks noGrp="1"/>
          </p:cNvSpPr>
          <p:nvPr>
            <p:ph type="body" sz="quarter" idx="13"/>
          </p:nvPr>
        </p:nvSpPr>
        <p:spPr>
          <a:xfrm>
            <a:off x="555786" y="1419497"/>
            <a:ext cx="9188715" cy="5255278"/>
          </a:xfrm>
        </p:spPr>
        <p:txBody>
          <a:bodyPr>
            <a:normAutofit fontScale="77500" lnSpcReduction="20000"/>
          </a:bodyPr>
          <a:lstStyle/>
          <a:p>
            <a:pPr marL="0" indent="0">
              <a:buNone/>
            </a:pPr>
            <a:r>
              <a:rPr lang="en-US" dirty="0">
                <a:solidFill>
                  <a:schemeClr val="bg2">
                    <a:lumMod val="75000"/>
                  </a:schemeClr>
                </a:solidFill>
              </a:rPr>
              <a:t>All oral medications should be given with at least 4 to 6 ounces of water or other liquid that allows for easy swallowing</a:t>
            </a:r>
          </a:p>
          <a:p>
            <a:r>
              <a:rPr lang="en-US" dirty="0"/>
              <a:t>After the student has received the medication, it is very important to make sure he/she has swallowed the medication</a:t>
            </a:r>
          </a:p>
          <a:p>
            <a:pPr lvl="1"/>
            <a:r>
              <a:rPr lang="en-US" dirty="0"/>
              <a:t>Ask the student to open his/her mouth and raise their tongue </a:t>
            </a:r>
          </a:p>
          <a:p>
            <a:pPr lvl="1"/>
            <a:r>
              <a:rPr lang="en-US" dirty="0"/>
              <a:t>Inspect cheeks, under tongue, roof of mouth, and teeth for hidden medication</a:t>
            </a:r>
          </a:p>
          <a:p>
            <a:pPr lvl="1"/>
            <a:r>
              <a:rPr lang="en-US" dirty="0"/>
              <a:t>Check orthodontic braces as well </a:t>
            </a:r>
          </a:p>
          <a:p>
            <a:pPr>
              <a:buFont typeface="Wingdings" panose="05000000000000000000" pitchFamily="2" charset="2"/>
              <a:buChar char="ü"/>
            </a:pPr>
            <a:r>
              <a:rPr lang="en-US" dirty="0"/>
              <a:t>This practice will ensure students are not hoarding medications (sometimes called “</a:t>
            </a:r>
            <a:r>
              <a:rPr lang="en-US" dirty="0" err="1"/>
              <a:t>cheeking</a:t>
            </a:r>
            <a:r>
              <a:rPr lang="en-US" dirty="0"/>
              <a:t>”) </a:t>
            </a:r>
          </a:p>
          <a:p>
            <a:endParaRPr lang="en-US" dirty="0"/>
          </a:p>
        </p:txBody>
      </p:sp>
      <p:pic>
        <p:nvPicPr>
          <p:cNvPr id="4" name="Picture 3" descr="Picture of pills and pill bottle" title="Oral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7627987" y="462024"/>
            <a:ext cx="764540" cy="752475"/>
          </a:xfrm>
          <a:prstGeom prst="rect">
            <a:avLst/>
          </a:prstGeom>
          <a:noFill/>
        </p:spPr>
      </p:pic>
    </p:spTree>
    <p:extLst>
      <p:ext uri="{BB962C8B-B14F-4D97-AF65-F5344CB8AC3E}">
        <p14:creationId xmlns:p14="http://schemas.microsoft.com/office/powerpoint/2010/main" val="1419584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Drops and Eye Ointment</a:t>
            </a:r>
          </a:p>
        </p:txBody>
      </p:sp>
      <p:sp>
        <p:nvSpPr>
          <p:cNvPr id="3" name="Text Placeholder 2"/>
          <p:cNvSpPr>
            <a:spLocks noGrp="1"/>
          </p:cNvSpPr>
          <p:nvPr>
            <p:ph type="body" sz="quarter" idx="13"/>
          </p:nvPr>
        </p:nvSpPr>
        <p:spPr>
          <a:xfrm>
            <a:off x="555786" y="1350236"/>
            <a:ext cx="9188715" cy="5324539"/>
          </a:xfrm>
        </p:spPr>
        <p:txBody>
          <a:bodyPr>
            <a:normAutofit fontScale="55000" lnSpcReduction="20000"/>
          </a:bodyPr>
          <a:lstStyle/>
          <a:p>
            <a:pPr marL="0" lvl="0" indent="0" hangingPunct="0">
              <a:buNone/>
            </a:pPr>
            <a:r>
              <a:rPr lang="en-US" sz="4000" dirty="0">
                <a:solidFill>
                  <a:srgbClr val="0070C0"/>
                </a:solidFill>
              </a:rPr>
              <a:t>Follow the Six Rights of Medication Administration; </a:t>
            </a:r>
            <a:r>
              <a:rPr lang="en-US" sz="4000" b="1" dirty="0">
                <a:solidFill>
                  <a:srgbClr val="0070C0"/>
                </a:solidFill>
              </a:rPr>
              <a:t>Right </a:t>
            </a:r>
            <a:r>
              <a:rPr lang="en-US" sz="4000" dirty="0">
                <a:solidFill>
                  <a:srgbClr val="0070C0"/>
                </a:solidFill>
              </a:rPr>
              <a:t>student, </a:t>
            </a:r>
            <a:r>
              <a:rPr lang="en-US" sz="4000" b="1" dirty="0">
                <a:solidFill>
                  <a:srgbClr val="0070C0"/>
                </a:solidFill>
              </a:rPr>
              <a:t>Right</a:t>
            </a:r>
            <a:r>
              <a:rPr lang="en-US" sz="4000" dirty="0">
                <a:solidFill>
                  <a:srgbClr val="0070C0"/>
                </a:solidFill>
              </a:rPr>
              <a:t> medication, </a:t>
            </a:r>
            <a:r>
              <a:rPr lang="en-US" sz="4000" b="1" dirty="0">
                <a:solidFill>
                  <a:srgbClr val="0070C0"/>
                </a:solidFill>
              </a:rPr>
              <a:t>Right</a:t>
            </a:r>
            <a:r>
              <a:rPr lang="en-US" sz="4000" dirty="0">
                <a:solidFill>
                  <a:srgbClr val="0070C0"/>
                </a:solidFill>
              </a:rPr>
              <a:t> dose, </a:t>
            </a:r>
            <a:r>
              <a:rPr lang="en-US" sz="4000" b="1" dirty="0">
                <a:solidFill>
                  <a:srgbClr val="0070C0"/>
                </a:solidFill>
              </a:rPr>
              <a:t>Right </a:t>
            </a:r>
            <a:r>
              <a:rPr lang="en-US" sz="4000" dirty="0">
                <a:solidFill>
                  <a:srgbClr val="0070C0"/>
                </a:solidFill>
              </a:rPr>
              <a:t>time, </a:t>
            </a:r>
            <a:r>
              <a:rPr lang="en-US" sz="4000" b="1" dirty="0">
                <a:solidFill>
                  <a:srgbClr val="0070C0"/>
                </a:solidFill>
              </a:rPr>
              <a:t>Right </a:t>
            </a:r>
            <a:r>
              <a:rPr lang="en-US" sz="4000" dirty="0">
                <a:solidFill>
                  <a:srgbClr val="0070C0"/>
                </a:solidFill>
              </a:rPr>
              <a:t>route and </a:t>
            </a:r>
            <a:r>
              <a:rPr lang="en-US" sz="4000" b="1" dirty="0">
                <a:solidFill>
                  <a:srgbClr val="0070C0"/>
                </a:solidFill>
              </a:rPr>
              <a:t>Right </a:t>
            </a:r>
            <a:r>
              <a:rPr lang="en-US" sz="4000" dirty="0">
                <a:solidFill>
                  <a:srgbClr val="0070C0"/>
                </a:solidFill>
              </a:rPr>
              <a:t>documentation.  (Know which eye is to be treated.  Initials may be used to specify the eye that requires treatment, O.D.= right eye; O.S.= left eye; O.U.= both eyes)</a:t>
            </a:r>
          </a:p>
          <a:p>
            <a:pPr marL="742950" lvl="0" indent="-742950" hangingPunct="0">
              <a:spcBef>
                <a:spcPts val="0"/>
              </a:spcBef>
              <a:buFont typeface="+mj-lt"/>
              <a:buAutoNum type="arabicPeriod"/>
            </a:pPr>
            <a:r>
              <a:rPr lang="en-US" dirty="0"/>
              <a:t>Put on gloves</a:t>
            </a:r>
          </a:p>
          <a:p>
            <a:pPr marL="742950" lvl="0" indent="-742950" hangingPunct="0">
              <a:spcBef>
                <a:spcPts val="0"/>
              </a:spcBef>
              <a:buFont typeface="+mj-lt"/>
              <a:buAutoNum type="arabicPeriod"/>
            </a:pPr>
            <a:r>
              <a:rPr lang="en-US" dirty="0"/>
              <a:t>Stabilize the head by having the student tilt their head back or have them lie down  </a:t>
            </a:r>
          </a:p>
          <a:p>
            <a:pPr marL="742950" lvl="0" indent="-742950" hangingPunct="0">
              <a:spcBef>
                <a:spcPts val="0"/>
              </a:spcBef>
              <a:buFont typeface="+mj-lt"/>
              <a:buAutoNum type="arabicPeriod"/>
            </a:pPr>
            <a:r>
              <a:rPr lang="en-US" dirty="0"/>
              <a:t>Have the student look upward</a:t>
            </a:r>
          </a:p>
          <a:p>
            <a:pPr marL="742950" lvl="0" indent="-742950" hangingPunct="0">
              <a:spcBef>
                <a:spcPts val="0"/>
              </a:spcBef>
              <a:buFont typeface="+mj-lt"/>
              <a:buAutoNum type="arabicPeriod"/>
            </a:pPr>
            <a:r>
              <a:rPr lang="en-US" dirty="0"/>
              <a:t>Gently pull the lower lid away from the eye to form a “pocket”</a:t>
            </a:r>
          </a:p>
          <a:p>
            <a:pPr marL="742950" lvl="0" indent="-742950" hangingPunct="0">
              <a:spcBef>
                <a:spcPts val="0"/>
              </a:spcBef>
              <a:buFont typeface="+mj-lt"/>
              <a:buAutoNum type="arabicPeriod"/>
            </a:pPr>
            <a:r>
              <a:rPr lang="en-US" dirty="0"/>
              <a:t>Place drop(s) into pocket area allowing the drop to fall into the pocket.  Do not place medicine directly on the eye itself.   Make sure the bottle tip does not touch the eye or eye lid</a:t>
            </a:r>
          </a:p>
          <a:p>
            <a:pPr lvl="0" hangingPunct="0">
              <a:spcBef>
                <a:spcPts val="0"/>
              </a:spcBef>
              <a:buFont typeface="Wingdings" panose="05000000000000000000" pitchFamily="2" charset="2"/>
              <a:buChar char="ü"/>
            </a:pPr>
            <a:r>
              <a:rPr lang="en-US" dirty="0">
                <a:solidFill>
                  <a:srgbClr val="FF0000"/>
                </a:solidFill>
              </a:rPr>
              <a:t>If an ointment is used, apply a thin strip into the “pocket” without touching the eye or eyelid</a:t>
            </a:r>
          </a:p>
          <a:p>
            <a:pPr lvl="1" hangingPunct="0">
              <a:spcBef>
                <a:spcPts val="0"/>
              </a:spcBef>
            </a:pPr>
            <a:r>
              <a:rPr lang="en-US" dirty="0"/>
              <a:t>Have the student close their eye(s) for a few moments</a:t>
            </a:r>
          </a:p>
          <a:p>
            <a:pPr lvl="1" hangingPunct="0">
              <a:spcBef>
                <a:spcPts val="0"/>
              </a:spcBef>
            </a:pPr>
            <a:r>
              <a:rPr lang="en-US" dirty="0"/>
              <a:t>Dab away excess with tissue</a:t>
            </a:r>
          </a:p>
          <a:p>
            <a:pPr lvl="1" hangingPunct="0">
              <a:spcBef>
                <a:spcPts val="0"/>
              </a:spcBef>
            </a:pPr>
            <a:r>
              <a:rPr lang="en-US" dirty="0"/>
              <a:t>Remove gloves</a:t>
            </a:r>
          </a:p>
          <a:p>
            <a:pPr lvl="1" hangingPunct="0">
              <a:spcBef>
                <a:spcPts val="0"/>
              </a:spcBef>
            </a:pPr>
            <a:r>
              <a:rPr lang="en-US" dirty="0"/>
              <a:t>Document on the medication administration record (medication log) that you administered the medication</a:t>
            </a:r>
          </a:p>
          <a:p>
            <a:pPr lvl="1" hangingPunct="0">
              <a:spcBef>
                <a:spcPts val="0"/>
              </a:spcBef>
            </a:pPr>
            <a:r>
              <a:rPr lang="en-US" dirty="0"/>
              <a:t>Replace medication in locked storage area</a:t>
            </a:r>
          </a:p>
          <a:p>
            <a:pPr lvl="1" hangingPunct="0">
              <a:spcBef>
                <a:spcPts val="0"/>
              </a:spcBef>
            </a:pPr>
            <a:r>
              <a:rPr lang="en-US" dirty="0"/>
              <a:t>Observe the student for any medication reaction as appropriate</a:t>
            </a:r>
          </a:p>
          <a:p>
            <a:pPr marL="0" indent="0">
              <a:spcBef>
                <a:spcPts val="0"/>
              </a:spcBef>
              <a:buNone/>
            </a:pPr>
            <a:endParaRPr lang="en-US" dirty="0"/>
          </a:p>
        </p:txBody>
      </p:sp>
      <p:sp>
        <p:nvSpPr>
          <p:cNvPr id="4" name="Rectangle 3"/>
          <p:cNvSpPr/>
          <p:nvPr/>
        </p:nvSpPr>
        <p:spPr>
          <a:xfrm>
            <a:off x="391801" y="6488668"/>
            <a:ext cx="1221809" cy="369332"/>
          </a:xfrm>
          <a:prstGeom prst="rect">
            <a:avLst/>
          </a:prstGeom>
        </p:spPr>
        <p:txBody>
          <a:bodyPr wrap="none">
            <a:spAutoFit/>
          </a:bodyPr>
          <a:lstStyle/>
          <a:p>
            <a:r>
              <a:rPr lang="en-US" b="1" dirty="0">
                <a:solidFill>
                  <a:srgbClr val="FF6600"/>
                </a:solidFill>
              </a:rPr>
              <a:t>Handout 7</a:t>
            </a:r>
          </a:p>
        </p:txBody>
      </p:sp>
      <p:pic>
        <p:nvPicPr>
          <p:cNvPr id="5" name="Picture 4" descr="Eye ointment application" title="Eye ointment"/>
          <p:cNvPicPr/>
          <p:nvPr/>
        </p:nvPicPr>
        <p:blipFill>
          <a:blip r:embed="rId2"/>
          <a:stretch>
            <a:fillRect/>
          </a:stretch>
        </p:blipFill>
        <p:spPr>
          <a:xfrm>
            <a:off x="8125926" y="257025"/>
            <a:ext cx="941070" cy="877570"/>
          </a:xfrm>
          <a:prstGeom prst="rect">
            <a:avLst/>
          </a:prstGeom>
        </p:spPr>
      </p:pic>
      <p:pic>
        <p:nvPicPr>
          <p:cNvPr id="6" name="Picture 5" descr="Eye drop application" title="Eye drops"/>
          <p:cNvPicPr/>
          <p:nvPr/>
        </p:nvPicPr>
        <p:blipFill>
          <a:blip r:embed="rId3">
            <a:extLst>
              <a:ext uri="{28A0092B-C50C-407E-A947-70E740481C1C}">
                <a14:useLocalDpi xmlns:a14="http://schemas.microsoft.com/office/drawing/2010/main" val="0"/>
              </a:ext>
            </a:extLst>
          </a:blip>
          <a:srcRect/>
          <a:stretch>
            <a:fillRect/>
          </a:stretch>
        </p:blipFill>
        <p:spPr bwMode="auto">
          <a:xfrm>
            <a:off x="8390086" y="6018851"/>
            <a:ext cx="676910" cy="798830"/>
          </a:xfrm>
          <a:prstGeom prst="rect">
            <a:avLst/>
          </a:prstGeom>
          <a:noFill/>
        </p:spPr>
      </p:pic>
    </p:spTree>
    <p:extLst>
      <p:ext uri="{BB962C8B-B14F-4D97-AF65-F5344CB8AC3E}">
        <p14:creationId xmlns:p14="http://schemas.microsoft.com/office/powerpoint/2010/main" val="3119645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 Drops</a:t>
            </a:r>
          </a:p>
        </p:txBody>
      </p:sp>
      <p:sp>
        <p:nvSpPr>
          <p:cNvPr id="3" name="Text Placeholder 2"/>
          <p:cNvSpPr>
            <a:spLocks noGrp="1"/>
          </p:cNvSpPr>
          <p:nvPr>
            <p:ph type="body" sz="quarter" idx="13"/>
          </p:nvPr>
        </p:nvSpPr>
        <p:spPr>
          <a:xfrm>
            <a:off x="555786" y="1423926"/>
            <a:ext cx="9188715" cy="5250849"/>
          </a:xfrm>
        </p:spPr>
        <p:txBody>
          <a:bodyPr>
            <a:normAutofit fontScale="47500" lnSpcReduction="20000"/>
          </a:bodyPr>
          <a:lstStyle/>
          <a:p>
            <a:pPr marL="0" lvl="0" indent="0" hangingPunct="0">
              <a:lnSpc>
                <a:spcPct val="120000"/>
              </a:lnSpc>
              <a:spcBef>
                <a:spcPts val="0"/>
              </a:spcBef>
              <a:buNone/>
            </a:pPr>
            <a:r>
              <a:rPr lang="en-US" dirty="0">
                <a:solidFill>
                  <a:srgbClr val="0070C0"/>
                </a:solidFill>
              </a:rPr>
              <a:t>Follow the Six Rights of Medication Administration</a:t>
            </a:r>
            <a:r>
              <a:rPr lang="en-US" b="1" dirty="0">
                <a:solidFill>
                  <a:srgbClr val="0070C0"/>
                </a:solidFill>
              </a:rPr>
              <a:t>:  Right</a:t>
            </a:r>
            <a:r>
              <a:rPr lang="en-US" dirty="0">
                <a:solidFill>
                  <a:srgbClr val="0070C0"/>
                </a:solidFill>
              </a:rPr>
              <a:t> student, </a:t>
            </a:r>
            <a:r>
              <a:rPr lang="en-US" b="1" dirty="0">
                <a:solidFill>
                  <a:srgbClr val="0070C0"/>
                </a:solidFill>
              </a:rPr>
              <a:t>Right</a:t>
            </a:r>
            <a:r>
              <a:rPr lang="en-US" dirty="0">
                <a:solidFill>
                  <a:srgbClr val="0070C0"/>
                </a:solidFill>
              </a:rPr>
              <a:t> medication, </a:t>
            </a:r>
            <a:r>
              <a:rPr lang="en-US" b="1" dirty="0">
                <a:solidFill>
                  <a:srgbClr val="0070C0"/>
                </a:solidFill>
              </a:rPr>
              <a:t>Right</a:t>
            </a:r>
            <a:r>
              <a:rPr lang="en-US" dirty="0">
                <a:solidFill>
                  <a:srgbClr val="0070C0"/>
                </a:solidFill>
              </a:rPr>
              <a:t> dose, </a:t>
            </a:r>
            <a:r>
              <a:rPr lang="en-US" b="1" dirty="0">
                <a:solidFill>
                  <a:srgbClr val="0070C0"/>
                </a:solidFill>
              </a:rPr>
              <a:t>Right</a:t>
            </a:r>
            <a:r>
              <a:rPr lang="en-US" dirty="0">
                <a:solidFill>
                  <a:srgbClr val="0070C0"/>
                </a:solidFill>
              </a:rPr>
              <a:t> time, </a:t>
            </a:r>
            <a:r>
              <a:rPr lang="en-US" b="1" dirty="0">
                <a:solidFill>
                  <a:srgbClr val="0070C0"/>
                </a:solidFill>
              </a:rPr>
              <a:t>Right</a:t>
            </a:r>
            <a:r>
              <a:rPr lang="en-US" dirty="0">
                <a:solidFill>
                  <a:srgbClr val="0070C0"/>
                </a:solidFill>
              </a:rPr>
              <a:t> route and </a:t>
            </a:r>
            <a:r>
              <a:rPr lang="en-US" b="1" dirty="0">
                <a:solidFill>
                  <a:srgbClr val="0070C0"/>
                </a:solidFill>
              </a:rPr>
              <a:t>Right</a:t>
            </a:r>
            <a:r>
              <a:rPr lang="en-US" dirty="0">
                <a:solidFill>
                  <a:srgbClr val="0070C0"/>
                </a:solidFill>
              </a:rPr>
              <a:t> documentation</a:t>
            </a:r>
          </a:p>
          <a:p>
            <a:pPr marL="0" lvl="0" indent="0" hangingPunct="0">
              <a:lnSpc>
                <a:spcPct val="120000"/>
              </a:lnSpc>
              <a:spcBef>
                <a:spcPts val="0"/>
              </a:spcBef>
              <a:buNone/>
            </a:pPr>
            <a:endParaRPr lang="en-US" dirty="0"/>
          </a:p>
          <a:p>
            <a:pPr marL="742950" lvl="0" indent="-742950" hangingPunct="0">
              <a:lnSpc>
                <a:spcPct val="120000"/>
              </a:lnSpc>
              <a:spcBef>
                <a:spcPts val="0"/>
              </a:spcBef>
              <a:buFont typeface="+mj-lt"/>
              <a:buAutoNum type="arabicPeriod"/>
            </a:pPr>
            <a:r>
              <a:rPr lang="en-US" sz="3800" dirty="0"/>
              <a:t>Put on gloves</a:t>
            </a:r>
          </a:p>
          <a:p>
            <a:pPr marL="742950" lvl="0" indent="-742950" hangingPunct="0">
              <a:lnSpc>
                <a:spcPct val="120000"/>
              </a:lnSpc>
              <a:spcBef>
                <a:spcPts val="0"/>
              </a:spcBef>
              <a:buFont typeface="+mj-lt"/>
              <a:buAutoNum type="arabicPeriod"/>
            </a:pPr>
            <a:r>
              <a:rPr lang="en-US" sz="3800" dirty="0"/>
              <a:t>Loosen lid on medication and squeeze rubber stopper to fill the dropper</a:t>
            </a:r>
          </a:p>
          <a:p>
            <a:pPr marL="742950" lvl="0" indent="-742950" hangingPunct="0">
              <a:lnSpc>
                <a:spcPct val="120000"/>
              </a:lnSpc>
              <a:spcBef>
                <a:spcPts val="0"/>
              </a:spcBef>
              <a:buFont typeface="+mj-lt"/>
              <a:buAutoNum type="arabicPeriod"/>
            </a:pPr>
            <a:r>
              <a:rPr lang="en-US" sz="3800" dirty="0"/>
              <a:t>Stabilize the student’s head by tilting it toward the opposite shoulder and turn head to the side</a:t>
            </a:r>
          </a:p>
          <a:p>
            <a:pPr marL="742950" lvl="0" indent="-742950" hangingPunct="0">
              <a:lnSpc>
                <a:spcPct val="120000"/>
              </a:lnSpc>
              <a:spcBef>
                <a:spcPts val="0"/>
              </a:spcBef>
              <a:buFont typeface="+mj-lt"/>
              <a:buAutoNum type="arabicPeriod"/>
            </a:pPr>
            <a:r>
              <a:rPr lang="en-US" sz="3800" dirty="0"/>
              <a:t>Gently pull the top of the ear (cartilage) back and up and hold</a:t>
            </a:r>
          </a:p>
          <a:p>
            <a:pPr marL="742950" lvl="0" indent="-742950" hangingPunct="0">
              <a:lnSpc>
                <a:spcPct val="120000"/>
              </a:lnSpc>
              <a:spcBef>
                <a:spcPts val="0"/>
              </a:spcBef>
              <a:buFont typeface="+mj-lt"/>
              <a:buAutoNum type="arabicPeriod"/>
            </a:pPr>
            <a:r>
              <a:rPr lang="en-US" sz="3800" dirty="0"/>
              <a:t>Place the prescribed number of drops into the ear canal without touching the dropper to the ear</a:t>
            </a:r>
          </a:p>
          <a:p>
            <a:pPr marL="742950" lvl="0" indent="-742950" hangingPunct="0">
              <a:lnSpc>
                <a:spcPct val="120000"/>
              </a:lnSpc>
              <a:spcBef>
                <a:spcPts val="0"/>
              </a:spcBef>
              <a:buFont typeface="+mj-lt"/>
              <a:buAutoNum type="arabicPeriod"/>
            </a:pPr>
            <a:r>
              <a:rPr lang="en-US" sz="3800" dirty="0"/>
              <a:t>Have the student to remain in the same position for a few minutes to avoid leakage</a:t>
            </a:r>
          </a:p>
          <a:p>
            <a:pPr marL="742950" lvl="0" indent="-742950" hangingPunct="0">
              <a:lnSpc>
                <a:spcPct val="120000"/>
              </a:lnSpc>
              <a:spcBef>
                <a:spcPts val="0"/>
              </a:spcBef>
              <a:buFont typeface="+mj-lt"/>
              <a:buAutoNum type="arabicPeriod"/>
            </a:pPr>
            <a:r>
              <a:rPr lang="en-US" sz="3800" dirty="0"/>
              <a:t>Remove gloves</a:t>
            </a:r>
          </a:p>
          <a:p>
            <a:pPr marL="742950" lvl="0" indent="-742950" hangingPunct="0">
              <a:lnSpc>
                <a:spcPct val="120000"/>
              </a:lnSpc>
              <a:spcBef>
                <a:spcPts val="0"/>
              </a:spcBef>
              <a:buFont typeface="+mj-lt"/>
              <a:buAutoNum type="arabicPeriod"/>
            </a:pPr>
            <a:r>
              <a:rPr lang="en-US" sz="38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3800" dirty="0"/>
              <a:t>Replace medication in locked storage area</a:t>
            </a:r>
          </a:p>
          <a:p>
            <a:pPr marL="742950" lvl="0" indent="-742950" hangingPunct="0">
              <a:lnSpc>
                <a:spcPct val="120000"/>
              </a:lnSpc>
              <a:spcBef>
                <a:spcPts val="0"/>
              </a:spcBef>
              <a:buFont typeface="+mj-lt"/>
              <a:buAutoNum type="arabicPeriod"/>
            </a:pPr>
            <a:r>
              <a:rPr lang="en-US" sz="3800" dirty="0"/>
              <a:t>Observe the student for any medication reaction as appropriate</a:t>
            </a:r>
          </a:p>
          <a:p>
            <a:pPr>
              <a:lnSpc>
                <a:spcPct val="120000"/>
              </a:lnSpc>
              <a:spcBef>
                <a:spcPts val="0"/>
              </a:spcBef>
            </a:pPr>
            <a:endParaRPr lang="en-US" dirty="0"/>
          </a:p>
        </p:txBody>
      </p:sp>
      <p:sp>
        <p:nvSpPr>
          <p:cNvPr id="4" name="Rectangle 3"/>
          <p:cNvSpPr/>
          <p:nvPr/>
        </p:nvSpPr>
        <p:spPr>
          <a:xfrm>
            <a:off x="555786" y="6488668"/>
            <a:ext cx="1221809" cy="369332"/>
          </a:xfrm>
          <a:prstGeom prst="rect">
            <a:avLst/>
          </a:prstGeom>
        </p:spPr>
        <p:txBody>
          <a:bodyPr wrap="none">
            <a:spAutoFit/>
          </a:bodyPr>
          <a:lstStyle/>
          <a:p>
            <a:r>
              <a:rPr lang="en-US" b="1" dirty="0">
                <a:solidFill>
                  <a:srgbClr val="FF6600"/>
                </a:solidFill>
              </a:rPr>
              <a:t>Handout 8</a:t>
            </a:r>
          </a:p>
        </p:txBody>
      </p:sp>
      <p:pic>
        <p:nvPicPr>
          <p:cNvPr id="5" name="Picture 4" descr="Picture of child receving ear drops" title="Administering Ear Dro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935" y="410924"/>
            <a:ext cx="1124867" cy="1013002"/>
          </a:xfrm>
          <a:prstGeom prst="rect">
            <a:avLst/>
          </a:prstGeom>
          <a:noFill/>
        </p:spPr>
      </p:pic>
    </p:spTree>
    <p:extLst>
      <p:ext uri="{BB962C8B-B14F-4D97-AF65-F5344CB8AC3E}">
        <p14:creationId xmlns:p14="http://schemas.microsoft.com/office/powerpoint/2010/main" val="1195946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05718"/>
          </a:xfrm>
        </p:spPr>
        <p:txBody>
          <a:bodyPr>
            <a:normAutofit fontScale="90000"/>
          </a:bodyPr>
          <a:lstStyle/>
          <a:p>
            <a:r>
              <a:rPr lang="en-US" dirty="0"/>
              <a:t>Topical</a:t>
            </a:r>
            <a:br>
              <a:rPr lang="en-US" dirty="0"/>
            </a:br>
            <a:endParaRPr lang="en-US" dirty="0"/>
          </a:p>
        </p:txBody>
      </p:sp>
      <p:sp>
        <p:nvSpPr>
          <p:cNvPr id="3" name="Text Placeholder 2"/>
          <p:cNvSpPr>
            <a:spLocks noGrp="1"/>
          </p:cNvSpPr>
          <p:nvPr>
            <p:ph type="body" sz="quarter" idx="13"/>
          </p:nvPr>
        </p:nvSpPr>
        <p:spPr>
          <a:xfrm>
            <a:off x="555786" y="1262743"/>
            <a:ext cx="9188715" cy="5412032"/>
          </a:xfrm>
        </p:spPr>
        <p:txBody>
          <a:bodyPr>
            <a:normAutofit fontScale="62500" lnSpcReduction="20000"/>
          </a:bodyPr>
          <a:lstStyle/>
          <a:p>
            <a:pPr marL="0" indent="0" hangingPunct="0">
              <a:buNone/>
            </a:pPr>
            <a:r>
              <a:rPr lang="en-US" dirty="0">
                <a:solidFill>
                  <a:schemeClr val="bg2">
                    <a:lumMod val="75000"/>
                  </a:schemeClr>
                </a:solidFill>
              </a:rPr>
              <a:t>Topical medications include eye drops or ointments, ear drops or ointments, and creams and ointments that are applied to the skin</a:t>
            </a:r>
          </a:p>
          <a:p>
            <a:pPr hangingPunct="0">
              <a:buFont typeface="Wingdings" panose="05000000000000000000" pitchFamily="2" charset="2"/>
              <a:buChar char="Ø"/>
            </a:pPr>
            <a:r>
              <a:rPr lang="en-US" dirty="0">
                <a:solidFill>
                  <a:srgbClr val="FF0000"/>
                </a:solidFill>
              </a:rPr>
              <a:t>Gloves should be worn when administering any of the following medications</a:t>
            </a:r>
          </a:p>
          <a:p>
            <a:pPr hangingPunct="0"/>
            <a:r>
              <a:rPr lang="en-US" dirty="0"/>
              <a:t>Hands should be washed before and after use of gloves </a:t>
            </a:r>
          </a:p>
          <a:p>
            <a:pPr hangingPunct="0"/>
            <a:r>
              <a:rPr lang="en-US" dirty="0"/>
              <a:t>Be sure to verify whether the student is allergic to latex prior to using a latex glove</a:t>
            </a:r>
          </a:p>
          <a:p>
            <a:pPr hangingPunct="0"/>
            <a:r>
              <a:rPr lang="en-US" dirty="0">
                <a:solidFill>
                  <a:schemeClr val="tx1"/>
                </a:solidFill>
              </a:rPr>
              <a:t>Always wash off powder left on your hands from gloves</a:t>
            </a:r>
          </a:p>
          <a:p>
            <a:pPr lvl="0" hangingPunct="0"/>
            <a:r>
              <a:rPr lang="en-US" dirty="0"/>
              <a:t>Ointments</a:t>
            </a:r>
            <a:r>
              <a:rPr lang="en-US" b="1" dirty="0"/>
              <a:t> </a:t>
            </a:r>
            <a:r>
              <a:rPr lang="en-US" dirty="0"/>
              <a:t>(salves)</a:t>
            </a:r>
            <a:r>
              <a:rPr lang="en-US" b="1" dirty="0"/>
              <a:t> </a:t>
            </a:r>
            <a:r>
              <a:rPr lang="en-US" dirty="0"/>
              <a:t>are a semisolid preparation, usually containing a medical substance, used for external application on the skin</a:t>
            </a:r>
          </a:p>
          <a:p>
            <a:pPr lvl="0" hangingPunct="0"/>
            <a:r>
              <a:rPr lang="en-US" dirty="0"/>
              <a:t>Creams are a fluid mixture of a thick consistency, usually applied to the skin or body surface</a:t>
            </a:r>
          </a:p>
          <a:p>
            <a:r>
              <a:rPr lang="en-US" dirty="0"/>
              <a:t>Drops are a liquid form of medication given through a dropper when a very small dose of medication is required</a:t>
            </a:r>
          </a:p>
          <a:p>
            <a:pPr lvl="1">
              <a:buFont typeface="Wingdings" panose="05000000000000000000" pitchFamily="2" charset="2"/>
              <a:buChar char="ü"/>
            </a:pPr>
            <a:r>
              <a:rPr lang="en-US" dirty="0"/>
              <a:t>Drops are usually prescribed for the eyes (ophthalmic) or ears (</a:t>
            </a:r>
            <a:r>
              <a:rPr lang="en-US" dirty="0" err="1"/>
              <a:t>otic</a:t>
            </a:r>
            <a:r>
              <a:rPr lang="en-US" dirty="0"/>
              <a:t>)</a:t>
            </a:r>
          </a:p>
        </p:txBody>
      </p:sp>
    </p:spTree>
    <p:extLst>
      <p:ext uri="{BB962C8B-B14F-4D97-AF65-F5344CB8AC3E}">
        <p14:creationId xmlns:p14="http://schemas.microsoft.com/office/powerpoint/2010/main" val="2185325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Topical Ointment or Creams </a:t>
            </a:r>
          </a:p>
        </p:txBody>
      </p:sp>
      <p:sp>
        <p:nvSpPr>
          <p:cNvPr id="3" name="Text Placeholder 2"/>
          <p:cNvSpPr>
            <a:spLocks noGrp="1"/>
          </p:cNvSpPr>
          <p:nvPr>
            <p:ph type="body" sz="quarter" idx="13"/>
          </p:nvPr>
        </p:nvSpPr>
        <p:spPr>
          <a:xfrm>
            <a:off x="555786" y="1290415"/>
            <a:ext cx="9188715" cy="5384360"/>
          </a:xfrm>
        </p:spPr>
        <p:txBody>
          <a:bodyPr>
            <a:normAutofit fontScale="55000" lnSpcReduction="20000"/>
          </a:bodyPr>
          <a:lstStyle/>
          <a:p>
            <a:pPr marL="0" lvl="0" indent="0" hangingPunct="0">
              <a:lnSpc>
                <a:spcPct val="120000"/>
              </a:lnSpc>
              <a:spcBef>
                <a:spcPts val="0"/>
              </a:spcBef>
              <a:buNone/>
            </a:pPr>
            <a:r>
              <a:rPr lang="en-US" dirty="0">
                <a:solidFill>
                  <a:srgbClr val="0070C0"/>
                </a:solidFill>
              </a:rPr>
              <a:t>Follow the Six Rights of Medication Administration; </a:t>
            </a:r>
            <a:r>
              <a:rPr lang="en-US" b="1" dirty="0">
                <a:solidFill>
                  <a:srgbClr val="0070C0"/>
                </a:solidFill>
              </a:rPr>
              <a:t>Right </a:t>
            </a:r>
            <a:r>
              <a:rPr lang="en-US" dirty="0">
                <a:solidFill>
                  <a:srgbClr val="0070C0"/>
                </a:solidFill>
              </a:rPr>
              <a:t>student, </a:t>
            </a:r>
            <a:r>
              <a:rPr lang="en-US" b="1" dirty="0">
                <a:solidFill>
                  <a:srgbClr val="0070C0"/>
                </a:solidFill>
              </a:rPr>
              <a:t>Right</a:t>
            </a:r>
            <a:r>
              <a:rPr lang="en-US" dirty="0">
                <a:solidFill>
                  <a:srgbClr val="0070C0"/>
                </a:solidFill>
              </a:rPr>
              <a:t> medication, </a:t>
            </a:r>
            <a:r>
              <a:rPr lang="en-US" b="1" dirty="0">
                <a:solidFill>
                  <a:srgbClr val="0070C0"/>
                </a:solidFill>
              </a:rPr>
              <a:t>Right</a:t>
            </a:r>
            <a:r>
              <a:rPr lang="en-US" dirty="0">
                <a:solidFill>
                  <a:srgbClr val="0070C0"/>
                </a:solidFill>
              </a:rPr>
              <a:t> dose, </a:t>
            </a:r>
            <a:r>
              <a:rPr lang="en-US" b="1" dirty="0">
                <a:solidFill>
                  <a:srgbClr val="0070C0"/>
                </a:solidFill>
              </a:rPr>
              <a:t>Right </a:t>
            </a:r>
            <a:r>
              <a:rPr lang="en-US" dirty="0">
                <a:solidFill>
                  <a:srgbClr val="0070C0"/>
                </a:solidFill>
              </a:rPr>
              <a:t>time, </a:t>
            </a:r>
            <a:r>
              <a:rPr lang="en-US" b="1" dirty="0">
                <a:solidFill>
                  <a:srgbClr val="0070C0"/>
                </a:solidFill>
              </a:rPr>
              <a:t>Right </a:t>
            </a:r>
            <a:r>
              <a:rPr lang="en-US" dirty="0">
                <a:solidFill>
                  <a:srgbClr val="0070C0"/>
                </a:solidFill>
              </a:rPr>
              <a:t>route and </a:t>
            </a:r>
            <a:r>
              <a:rPr lang="en-US" b="1" dirty="0">
                <a:solidFill>
                  <a:srgbClr val="0070C0"/>
                </a:solidFill>
              </a:rPr>
              <a:t>Right </a:t>
            </a:r>
            <a:r>
              <a:rPr lang="en-US" dirty="0">
                <a:solidFill>
                  <a:srgbClr val="0070C0"/>
                </a:solidFill>
              </a:rPr>
              <a:t>documentation</a:t>
            </a:r>
          </a:p>
          <a:p>
            <a:pPr marL="0" lvl="0" indent="0" hangingPunct="0">
              <a:lnSpc>
                <a:spcPct val="120000"/>
              </a:lnSpc>
              <a:spcBef>
                <a:spcPts val="0"/>
              </a:spcBef>
              <a:buNone/>
            </a:pPr>
            <a:endParaRPr lang="en-US" dirty="0">
              <a:solidFill>
                <a:srgbClr val="0070C0"/>
              </a:solidFill>
            </a:endParaRPr>
          </a:p>
          <a:p>
            <a:pPr marL="742950" lvl="0" indent="-742950" hangingPunct="0">
              <a:lnSpc>
                <a:spcPct val="120000"/>
              </a:lnSpc>
              <a:spcBef>
                <a:spcPts val="0"/>
              </a:spcBef>
              <a:buFont typeface="+mj-lt"/>
              <a:buAutoNum type="arabicPeriod"/>
            </a:pPr>
            <a:r>
              <a:rPr lang="en-US" sz="4400" dirty="0"/>
              <a:t>Put on gloves</a:t>
            </a:r>
          </a:p>
          <a:p>
            <a:pPr marL="742950" lvl="0" indent="-742950" hangingPunct="0">
              <a:lnSpc>
                <a:spcPct val="120000"/>
              </a:lnSpc>
              <a:spcBef>
                <a:spcPts val="0"/>
              </a:spcBef>
              <a:buFont typeface="+mj-lt"/>
              <a:buAutoNum type="arabicPeriod"/>
            </a:pPr>
            <a:r>
              <a:rPr lang="en-US" sz="4400" dirty="0"/>
              <a:t>Loosen cap on the medication and squeeze a small amount directly onto cotton tipped applicator (Q-tip®)</a:t>
            </a:r>
          </a:p>
          <a:p>
            <a:pPr marL="742950" lvl="0" indent="-742950" hangingPunct="0">
              <a:lnSpc>
                <a:spcPct val="120000"/>
              </a:lnSpc>
              <a:spcBef>
                <a:spcPts val="0"/>
              </a:spcBef>
              <a:buFont typeface="+mj-lt"/>
              <a:buAutoNum type="arabicPeriod"/>
            </a:pPr>
            <a:r>
              <a:rPr lang="en-US" sz="4400" dirty="0"/>
              <a:t>Apply ointment directly to the area or give applicator to student for them to apply</a:t>
            </a:r>
          </a:p>
          <a:p>
            <a:pPr marL="742950" lvl="0" indent="-742950" hangingPunct="0">
              <a:lnSpc>
                <a:spcPct val="120000"/>
              </a:lnSpc>
              <a:spcBef>
                <a:spcPts val="0"/>
              </a:spcBef>
              <a:buFont typeface="+mj-lt"/>
              <a:buAutoNum type="arabicPeriod"/>
            </a:pPr>
            <a:r>
              <a:rPr lang="en-US" sz="4400" dirty="0"/>
              <a:t>Cover Area, if indicated</a:t>
            </a:r>
          </a:p>
          <a:p>
            <a:pPr marL="742950" lvl="0" indent="-742950" hangingPunct="0">
              <a:lnSpc>
                <a:spcPct val="120000"/>
              </a:lnSpc>
              <a:spcBef>
                <a:spcPts val="0"/>
              </a:spcBef>
              <a:buFont typeface="+mj-lt"/>
              <a:buAutoNum type="arabicPeriod"/>
            </a:pPr>
            <a:r>
              <a:rPr lang="en-US" sz="4400" dirty="0"/>
              <a:t>Remove gloves</a:t>
            </a:r>
          </a:p>
          <a:p>
            <a:pPr marL="742950" lvl="0" indent="-742950" hangingPunct="0">
              <a:lnSpc>
                <a:spcPct val="120000"/>
              </a:lnSpc>
              <a:spcBef>
                <a:spcPts val="0"/>
              </a:spcBef>
              <a:buFont typeface="+mj-lt"/>
              <a:buAutoNum type="arabicPeriod"/>
            </a:pPr>
            <a:r>
              <a:rPr lang="en-US" sz="4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4400" dirty="0"/>
              <a:t>Replace medication in locked storage area</a:t>
            </a:r>
          </a:p>
          <a:p>
            <a:pPr marL="742950" lvl="0" indent="-742950" hangingPunct="0">
              <a:lnSpc>
                <a:spcPct val="120000"/>
              </a:lnSpc>
              <a:spcBef>
                <a:spcPts val="0"/>
              </a:spcBef>
              <a:buFont typeface="+mj-lt"/>
              <a:buAutoNum type="arabicPeriod"/>
            </a:pPr>
            <a:r>
              <a:rPr lang="en-US" sz="4400" dirty="0"/>
              <a:t>Observe the student for any medication reaction as appropriate</a:t>
            </a:r>
            <a:br>
              <a:rPr lang="en-US" dirty="0"/>
            </a:br>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9</a:t>
            </a:r>
          </a:p>
        </p:txBody>
      </p:sp>
      <p:pic>
        <p:nvPicPr>
          <p:cNvPr id="5" name="Picture 4" descr="Picture of tube of ointment or cream " title="Topical Ointment or Creams"/>
          <p:cNvPicPr/>
          <p:nvPr/>
        </p:nvPicPr>
        <p:blipFill>
          <a:blip r:embed="rId2">
            <a:extLst>
              <a:ext uri="{28A0092B-C50C-407E-A947-70E740481C1C}">
                <a14:useLocalDpi xmlns:a14="http://schemas.microsoft.com/office/drawing/2010/main" val="0"/>
              </a:ext>
            </a:extLst>
          </a:blip>
          <a:srcRect/>
          <a:stretch>
            <a:fillRect/>
          </a:stretch>
        </p:blipFill>
        <p:spPr bwMode="auto">
          <a:xfrm>
            <a:off x="8370615" y="3982595"/>
            <a:ext cx="1220062" cy="1084888"/>
          </a:xfrm>
          <a:prstGeom prst="rect">
            <a:avLst/>
          </a:prstGeom>
          <a:noFill/>
        </p:spPr>
      </p:pic>
    </p:spTree>
    <p:extLst>
      <p:ext uri="{BB962C8B-B14F-4D97-AF65-F5344CB8AC3E}">
        <p14:creationId xmlns:p14="http://schemas.microsoft.com/office/powerpoint/2010/main" val="312868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Inhalers and Nebulizers</a:t>
            </a:r>
          </a:p>
        </p:txBody>
      </p:sp>
      <p:sp>
        <p:nvSpPr>
          <p:cNvPr id="3" name="Text Placeholder 2"/>
          <p:cNvSpPr>
            <a:spLocks noGrp="1"/>
          </p:cNvSpPr>
          <p:nvPr>
            <p:ph type="body" sz="quarter" idx="13"/>
          </p:nvPr>
        </p:nvSpPr>
        <p:spPr/>
        <p:txBody>
          <a:bodyPr/>
          <a:lstStyle/>
          <a:p>
            <a:pPr hangingPunct="0"/>
            <a:r>
              <a:rPr lang="en-US" dirty="0"/>
              <a:t>Inhaled medications may be delivered in a fine mist by spray bottle/inhaler, an oral inhaler or nebulizer machine. </a:t>
            </a:r>
          </a:p>
          <a:p>
            <a:pPr hangingPunct="0"/>
            <a:r>
              <a:rPr lang="en-US" dirty="0"/>
              <a:t>Most inhalers are hand-held portable devises that deliver medication at a metered (pre-measured) dose </a:t>
            </a:r>
          </a:p>
          <a:p>
            <a:endParaRPr lang="en-US" dirty="0"/>
          </a:p>
        </p:txBody>
      </p:sp>
    </p:spTree>
    <p:extLst>
      <p:ext uri="{BB962C8B-B14F-4D97-AF65-F5344CB8AC3E}">
        <p14:creationId xmlns:p14="http://schemas.microsoft.com/office/powerpoint/2010/main" val="2124041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Spray/Inhaler </a:t>
            </a:r>
          </a:p>
        </p:txBody>
      </p:sp>
      <p:sp>
        <p:nvSpPr>
          <p:cNvPr id="3" name="Text Placeholder 2"/>
          <p:cNvSpPr>
            <a:spLocks noGrp="1"/>
          </p:cNvSpPr>
          <p:nvPr>
            <p:ph type="body" sz="quarter" idx="13"/>
          </p:nvPr>
        </p:nvSpPr>
        <p:spPr>
          <a:xfrm>
            <a:off x="748937" y="1184367"/>
            <a:ext cx="8907811" cy="5532628"/>
          </a:xfrm>
        </p:spPr>
        <p:txBody>
          <a:bodyPr>
            <a:normAutofit fontScale="40000" lnSpcReduction="20000"/>
          </a:bodyPr>
          <a:lstStyle/>
          <a:p>
            <a:pPr marL="0" indent="0" hangingPunct="0">
              <a:buNone/>
            </a:pPr>
            <a:r>
              <a:rPr lang="en-US" sz="4500" dirty="0">
                <a:solidFill>
                  <a:schemeClr val="bg2">
                    <a:lumMod val="75000"/>
                  </a:schemeClr>
                </a:solidFill>
              </a:rPr>
              <a:t>A nasal spray/inhaler is medication delivered as a spray directly into the external nares (nostrils) and may be prescribed for allergies</a:t>
            </a:r>
          </a:p>
          <a:p>
            <a:pPr hangingPunct="0"/>
            <a:r>
              <a:rPr lang="en-US" dirty="0"/>
              <a:t>Oral inhalers</a:t>
            </a:r>
            <a:r>
              <a:rPr lang="en-US" b="1" dirty="0"/>
              <a:t> </a:t>
            </a:r>
            <a:r>
              <a:rPr lang="en-US" dirty="0"/>
              <a:t>deliver medication directly to the lungs through the mouth by squeezing the canister or by direct inhalation </a:t>
            </a:r>
          </a:p>
          <a:p>
            <a:pPr hangingPunct="0"/>
            <a:r>
              <a:rPr lang="en-US" dirty="0"/>
              <a:t>The nebulizer produces a fine spray mist by rapidly passing air through a liquid that is inhaled through the mouth</a:t>
            </a:r>
          </a:p>
          <a:p>
            <a:pPr lvl="1" hangingPunct="0"/>
            <a:r>
              <a:rPr lang="en-US" dirty="0"/>
              <a:t>Nebulizer medication use may be prescribed for treatment of asthma</a:t>
            </a:r>
          </a:p>
          <a:p>
            <a:pPr hangingPunct="0"/>
            <a:r>
              <a:rPr lang="en-US" dirty="0"/>
              <a:t>Pre-mixed nebulizer medication is already prepared to be used with a nebulizer. Consult the equipment product information on how to use the nebulizer. Individualized training is advised to ensure understanding of medication and use of equipment</a:t>
            </a:r>
          </a:p>
          <a:p>
            <a:pPr hangingPunct="0"/>
            <a:r>
              <a:rPr lang="en-US" sz="4500" dirty="0"/>
              <a:t>Common inhaler problems include</a:t>
            </a:r>
            <a:r>
              <a:rPr lang="en-US" dirty="0"/>
              <a:t>:</a:t>
            </a:r>
          </a:p>
          <a:p>
            <a:pPr lvl="1" hangingPunct="0"/>
            <a:r>
              <a:rPr lang="en-US" dirty="0"/>
              <a:t>not taking the medication as prescribed</a:t>
            </a:r>
          </a:p>
          <a:p>
            <a:pPr lvl="1" hangingPunct="0"/>
            <a:r>
              <a:rPr lang="en-US" dirty="0"/>
              <a:t>incorrect activation which may occur by not following the recommended sequencing of inhaling and squeezing the canister</a:t>
            </a:r>
          </a:p>
          <a:p>
            <a:pPr lvl="1" hangingPunct="0"/>
            <a:r>
              <a:rPr lang="en-US" dirty="0"/>
              <a:t>forgetting to shake the canister - if the canister is not shaken multiple times, the correct amount of medication may not be delivered</a:t>
            </a:r>
          </a:p>
          <a:p>
            <a:pPr lvl="1" hangingPunct="0"/>
            <a:r>
              <a:rPr lang="en-US" dirty="0"/>
              <a:t>not waiting long enough between puffs</a:t>
            </a:r>
          </a:p>
          <a:p>
            <a:pPr lvl="1" hangingPunct="0"/>
            <a:r>
              <a:rPr lang="en-US" dirty="0"/>
              <a:t>failure to clean the valve -  if debris is present, this will cause delivery failure of the correct amount of medication</a:t>
            </a:r>
          </a:p>
          <a:p>
            <a:pPr lvl="1" hangingPunct="0"/>
            <a:r>
              <a:rPr lang="en-US" dirty="0"/>
              <a:t>failure to observe whether the inhale is actually releasing a spray - if not, call the delegating school nurse</a:t>
            </a:r>
          </a:p>
          <a:p>
            <a:pPr hangingPunct="0">
              <a:buFont typeface="Wingdings" panose="05000000000000000000" pitchFamily="2" charset="2"/>
              <a:buChar char="ü"/>
            </a:pPr>
            <a:r>
              <a:rPr lang="en-US" dirty="0">
                <a:solidFill>
                  <a:srgbClr val="FF0000"/>
                </a:solidFill>
              </a:rPr>
              <a:t>A student’s need for bronchodilators (inhalers) more than every 4 hours can signal respiratory problems. Call the supervising RN, APRN or physician if this occurs</a:t>
            </a:r>
          </a:p>
        </p:txBody>
      </p:sp>
    </p:spTree>
    <p:extLst>
      <p:ext uri="{BB962C8B-B14F-4D97-AF65-F5344CB8AC3E}">
        <p14:creationId xmlns:p14="http://schemas.microsoft.com/office/powerpoint/2010/main" val="4053326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Nasal Spray </a:t>
            </a:r>
          </a:p>
        </p:txBody>
      </p:sp>
      <p:sp>
        <p:nvSpPr>
          <p:cNvPr id="3" name="Text Placeholder 2"/>
          <p:cNvSpPr>
            <a:spLocks noGrp="1"/>
          </p:cNvSpPr>
          <p:nvPr>
            <p:ph type="body" sz="quarter" idx="13"/>
          </p:nvPr>
        </p:nvSpPr>
        <p:spPr>
          <a:xfrm>
            <a:off x="555786" y="1136591"/>
            <a:ext cx="9188715" cy="5538184"/>
          </a:xfrm>
        </p:spPr>
        <p:txBody>
          <a:bodyPr>
            <a:normAutofit fontScale="47500" lnSpcReduction="20000"/>
          </a:bodyPr>
          <a:lstStyle/>
          <a:p>
            <a:pPr marL="0" lvl="0" indent="0" hangingPunct="0">
              <a:lnSpc>
                <a:spcPct val="120000"/>
              </a:lnSpc>
              <a:spcBef>
                <a:spcPts val="0"/>
              </a:spcBef>
              <a:buNone/>
            </a:pPr>
            <a:r>
              <a:rPr lang="en-US" sz="4400" dirty="0">
                <a:solidFill>
                  <a:srgbClr val="0070C0"/>
                </a:solidFill>
              </a:rPr>
              <a:t>Follow the Six Rights of Medication Administration; </a:t>
            </a:r>
            <a:r>
              <a:rPr lang="en-US" sz="4400" b="1" dirty="0">
                <a:solidFill>
                  <a:srgbClr val="0070C0"/>
                </a:solidFill>
              </a:rPr>
              <a:t>Right </a:t>
            </a:r>
            <a:r>
              <a:rPr lang="en-US" sz="4400" dirty="0">
                <a:solidFill>
                  <a:srgbClr val="0070C0"/>
                </a:solidFill>
              </a:rPr>
              <a:t>student, </a:t>
            </a:r>
            <a:r>
              <a:rPr lang="en-US" sz="4400" b="1" dirty="0">
                <a:solidFill>
                  <a:srgbClr val="0070C0"/>
                </a:solidFill>
              </a:rPr>
              <a:t>Right</a:t>
            </a:r>
            <a:r>
              <a:rPr lang="en-US" sz="4400" dirty="0">
                <a:solidFill>
                  <a:srgbClr val="0070C0"/>
                </a:solidFill>
              </a:rPr>
              <a:t> medication, </a:t>
            </a:r>
            <a:r>
              <a:rPr lang="en-US" sz="4400" b="1" dirty="0">
                <a:solidFill>
                  <a:srgbClr val="0070C0"/>
                </a:solidFill>
              </a:rPr>
              <a:t>Right</a:t>
            </a:r>
            <a:r>
              <a:rPr lang="en-US" sz="4400" dirty="0">
                <a:solidFill>
                  <a:srgbClr val="0070C0"/>
                </a:solidFill>
              </a:rPr>
              <a:t> dose, </a:t>
            </a:r>
            <a:r>
              <a:rPr lang="en-US" sz="4400" b="1" dirty="0">
                <a:solidFill>
                  <a:srgbClr val="0070C0"/>
                </a:solidFill>
              </a:rPr>
              <a:t>Right </a:t>
            </a:r>
            <a:r>
              <a:rPr lang="en-US" sz="4400" dirty="0">
                <a:solidFill>
                  <a:srgbClr val="0070C0"/>
                </a:solidFill>
              </a:rPr>
              <a:t>time, </a:t>
            </a:r>
            <a:r>
              <a:rPr lang="en-US" sz="4400" b="1" dirty="0">
                <a:solidFill>
                  <a:srgbClr val="0070C0"/>
                </a:solidFill>
              </a:rPr>
              <a:t>Right </a:t>
            </a:r>
            <a:r>
              <a:rPr lang="en-US" sz="4400" dirty="0">
                <a:solidFill>
                  <a:srgbClr val="0070C0"/>
                </a:solidFill>
              </a:rPr>
              <a:t>route and </a:t>
            </a:r>
            <a:r>
              <a:rPr lang="en-US" sz="4400" b="1" dirty="0">
                <a:solidFill>
                  <a:srgbClr val="0070C0"/>
                </a:solidFill>
              </a:rPr>
              <a:t>Right </a:t>
            </a:r>
            <a:r>
              <a:rPr lang="en-US" sz="4400" dirty="0">
                <a:solidFill>
                  <a:srgbClr val="0070C0"/>
                </a:solidFill>
              </a:rPr>
              <a:t>documentation</a:t>
            </a:r>
          </a:p>
          <a:p>
            <a:pPr marL="0" lvl="0" indent="0" hangingPunct="0">
              <a:lnSpc>
                <a:spcPct val="120000"/>
              </a:lnSpc>
              <a:spcBef>
                <a:spcPts val="0"/>
              </a:spcBef>
              <a:buNone/>
            </a:pPr>
            <a:endParaRPr lang="en-US" sz="4400" dirty="0">
              <a:solidFill>
                <a:srgbClr val="0070C0"/>
              </a:solidFill>
            </a:endParaRPr>
          </a:p>
          <a:p>
            <a:pPr marL="742950" lvl="0" indent="-742950" hangingPunct="0">
              <a:lnSpc>
                <a:spcPct val="120000"/>
              </a:lnSpc>
              <a:spcBef>
                <a:spcPts val="0"/>
              </a:spcBef>
              <a:buFont typeface="+mj-lt"/>
              <a:buAutoNum type="arabicPeriod"/>
            </a:pPr>
            <a:r>
              <a:rPr lang="en-US" sz="4400" dirty="0"/>
              <a:t>Have the student blow their nose</a:t>
            </a:r>
          </a:p>
          <a:p>
            <a:pPr marL="742950" lvl="0" indent="-742950" hangingPunct="0">
              <a:lnSpc>
                <a:spcPct val="120000"/>
              </a:lnSpc>
              <a:spcBef>
                <a:spcPts val="0"/>
              </a:spcBef>
              <a:buFont typeface="+mj-lt"/>
              <a:buAutoNum type="arabicPeriod"/>
            </a:pPr>
            <a:r>
              <a:rPr lang="en-US" sz="4400" dirty="0"/>
              <a:t>Have the student block one nostril with a finger</a:t>
            </a:r>
          </a:p>
          <a:p>
            <a:pPr marL="742950" lvl="0" indent="-742950" hangingPunct="0">
              <a:lnSpc>
                <a:spcPct val="120000"/>
              </a:lnSpc>
              <a:spcBef>
                <a:spcPts val="0"/>
              </a:spcBef>
              <a:buFont typeface="+mj-lt"/>
              <a:buAutoNum type="arabicPeriod"/>
            </a:pPr>
            <a:r>
              <a:rPr lang="en-US" sz="4400" dirty="0"/>
              <a:t>Insert the nozzle of the inhaler into the other nostril</a:t>
            </a:r>
          </a:p>
          <a:p>
            <a:pPr marL="742950" lvl="0" indent="-742950" hangingPunct="0">
              <a:lnSpc>
                <a:spcPct val="120000"/>
              </a:lnSpc>
              <a:spcBef>
                <a:spcPts val="0"/>
              </a:spcBef>
              <a:buFont typeface="+mj-lt"/>
              <a:buAutoNum type="arabicPeriod"/>
            </a:pPr>
            <a:r>
              <a:rPr lang="en-US" sz="4400" dirty="0"/>
              <a:t>Aim inhaler so that the spray is directed upward and outward away from midline</a:t>
            </a:r>
          </a:p>
          <a:p>
            <a:pPr marL="742950" lvl="0" indent="-742950" hangingPunct="0">
              <a:lnSpc>
                <a:spcPct val="120000"/>
              </a:lnSpc>
              <a:spcBef>
                <a:spcPts val="0"/>
              </a:spcBef>
              <a:buFont typeface="+mj-lt"/>
              <a:buAutoNum type="arabicPeriod"/>
            </a:pPr>
            <a:r>
              <a:rPr lang="en-US" sz="4400" dirty="0"/>
              <a:t>Instruct student to exhale</a:t>
            </a:r>
          </a:p>
          <a:p>
            <a:pPr marL="742950" lvl="0" indent="-742950" hangingPunct="0">
              <a:lnSpc>
                <a:spcPct val="120000"/>
              </a:lnSpc>
              <a:spcBef>
                <a:spcPts val="0"/>
              </a:spcBef>
              <a:buFont typeface="+mj-lt"/>
              <a:buAutoNum type="arabicPeriod"/>
            </a:pPr>
            <a:r>
              <a:rPr lang="en-US" sz="4400" dirty="0"/>
              <a:t>Squeeze the inhaler quickly and firmly, then instruct the student to inhale</a:t>
            </a:r>
          </a:p>
          <a:p>
            <a:pPr marL="742950" lvl="0" indent="-742950" hangingPunct="0">
              <a:lnSpc>
                <a:spcPct val="120000"/>
              </a:lnSpc>
              <a:spcBef>
                <a:spcPts val="0"/>
              </a:spcBef>
              <a:buFont typeface="+mj-lt"/>
              <a:buAutoNum type="arabicPeriod"/>
            </a:pPr>
            <a:r>
              <a:rPr lang="en-US" sz="4400" dirty="0"/>
              <a:t>Repeat as directed for the other nostril</a:t>
            </a:r>
          </a:p>
          <a:p>
            <a:pPr marL="742950" lvl="0" indent="-742950" hangingPunct="0">
              <a:lnSpc>
                <a:spcPct val="120000"/>
              </a:lnSpc>
              <a:spcBef>
                <a:spcPts val="0"/>
              </a:spcBef>
              <a:buFont typeface="+mj-lt"/>
              <a:buAutoNum type="arabicPeriod"/>
            </a:pPr>
            <a:r>
              <a:rPr lang="en-US" sz="4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4400" dirty="0"/>
              <a:t>Replace medication in locked storage area (unless it is an emergency medication)</a:t>
            </a:r>
          </a:p>
          <a:p>
            <a:pPr marL="742950" lvl="0" indent="-742950" hangingPunct="0">
              <a:lnSpc>
                <a:spcPct val="120000"/>
              </a:lnSpc>
              <a:spcBef>
                <a:spcPts val="0"/>
              </a:spcBef>
              <a:buFont typeface="+mj-lt"/>
              <a:buAutoNum type="arabicPeriod"/>
            </a:pPr>
            <a:r>
              <a:rPr lang="en-US" sz="4400" dirty="0"/>
              <a:t>Observe the student for any medication reaction as appropriate</a:t>
            </a:r>
          </a:p>
          <a:p>
            <a:endParaRPr lang="en-US" dirty="0"/>
          </a:p>
        </p:txBody>
      </p:sp>
      <p:sp>
        <p:nvSpPr>
          <p:cNvPr id="4" name="Rectangle 3"/>
          <p:cNvSpPr/>
          <p:nvPr/>
        </p:nvSpPr>
        <p:spPr>
          <a:xfrm>
            <a:off x="555786" y="6406278"/>
            <a:ext cx="1355820" cy="369332"/>
          </a:xfrm>
          <a:prstGeom prst="rect">
            <a:avLst/>
          </a:prstGeom>
        </p:spPr>
        <p:txBody>
          <a:bodyPr wrap="none">
            <a:spAutoFit/>
          </a:bodyPr>
          <a:lstStyle/>
          <a:p>
            <a:r>
              <a:rPr lang="en-US" b="1" dirty="0">
                <a:solidFill>
                  <a:srgbClr val="FF6600"/>
                </a:solidFill>
              </a:rPr>
              <a:t>Handout 10</a:t>
            </a:r>
          </a:p>
        </p:txBody>
      </p:sp>
      <p:pic>
        <p:nvPicPr>
          <p:cNvPr id="5" name="Picture 4" descr="Picture of student self-administering a nasal spray" title="Nasal Spray"/>
          <p:cNvPicPr/>
          <p:nvPr/>
        </p:nvPicPr>
        <p:blipFill>
          <a:blip r:embed="rId2">
            <a:extLst>
              <a:ext uri="{28A0092B-C50C-407E-A947-70E740481C1C}">
                <a14:useLocalDpi xmlns:a14="http://schemas.microsoft.com/office/drawing/2010/main" val="0"/>
              </a:ext>
            </a:extLst>
          </a:blip>
          <a:srcRect/>
          <a:stretch>
            <a:fillRect/>
          </a:stretch>
        </p:blipFill>
        <p:spPr bwMode="auto">
          <a:xfrm>
            <a:off x="7949206" y="2024638"/>
            <a:ext cx="993775" cy="865505"/>
          </a:xfrm>
          <a:prstGeom prst="rect">
            <a:avLst/>
          </a:prstGeom>
          <a:noFill/>
        </p:spPr>
      </p:pic>
    </p:spTree>
    <p:extLst>
      <p:ext uri="{BB962C8B-B14F-4D97-AF65-F5344CB8AC3E}">
        <p14:creationId xmlns:p14="http://schemas.microsoft.com/office/powerpoint/2010/main" val="160748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Metered Dose Inhalers (MDI) </a:t>
            </a:r>
          </a:p>
        </p:txBody>
      </p:sp>
      <p:sp>
        <p:nvSpPr>
          <p:cNvPr id="3" name="Text Placeholder 2"/>
          <p:cNvSpPr>
            <a:spLocks noGrp="1"/>
          </p:cNvSpPr>
          <p:nvPr>
            <p:ph type="body" sz="quarter" idx="13"/>
          </p:nvPr>
        </p:nvSpPr>
        <p:spPr>
          <a:xfrm>
            <a:off x="555786" y="1110954"/>
            <a:ext cx="9288969" cy="5358212"/>
          </a:xfrm>
        </p:spPr>
        <p:txBody>
          <a:bodyPr>
            <a:noAutofit/>
          </a:bodyPr>
          <a:lstStyle/>
          <a:p>
            <a:pPr marL="0" indent="0" hangingPunct="0">
              <a:lnSpc>
                <a:spcPct val="120000"/>
              </a:lnSpc>
              <a:spcBef>
                <a:spcPts val="0"/>
              </a:spcBef>
              <a:buNone/>
            </a:pPr>
            <a:r>
              <a:rPr lang="en-US" sz="1400" dirty="0">
                <a:solidFill>
                  <a:schemeClr val="bg2">
                    <a:lumMod val="75000"/>
                  </a:schemeClr>
                </a:solidFill>
              </a:rPr>
              <a:t>A metered dose inhaler is a pressurized canister of medicine that is sprayed through a mouthpiece</a:t>
            </a:r>
          </a:p>
          <a:p>
            <a:pPr marL="0" indent="0" hangingPunct="0">
              <a:lnSpc>
                <a:spcPct val="120000"/>
              </a:lnSpc>
              <a:spcBef>
                <a:spcPts val="0"/>
              </a:spcBef>
              <a:buNone/>
            </a:pPr>
            <a:r>
              <a:rPr lang="en-US" sz="1400" dirty="0">
                <a:solidFill>
                  <a:schemeClr val="bg2">
                    <a:lumMod val="75000"/>
                  </a:schemeClr>
                </a:solidFill>
              </a:rPr>
              <a:t>You can help a student follow these simple steps to properly use their MDI</a:t>
            </a:r>
          </a:p>
          <a:p>
            <a:pPr marL="0" lvl="0" indent="0" hangingPunct="0">
              <a:lnSpc>
                <a:spcPct val="120000"/>
              </a:lnSpc>
              <a:spcBef>
                <a:spcPts val="0"/>
              </a:spcBef>
              <a:buNone/>
            </a:pPr>
            <a:r>
              <a:rPr lang="en-US" sz="1400" dirty="0">
                <a:solidFill>
                  <a:schemeClr val="bg2">
                    <a:lumMod val="75000"/>
                  </a:schemeClr>
                </a:solidFill>
              </a:rPr>
              <a:t>Follow the Six Rights of Medication Administration; </a:t>
            </a:r>
            <a:r>
              <a:rPr lang="en-US" sz="1400" b="1" dirty="0">
                <a:solidFill>
                  <a:schemeClr val="bg2">
                    <a:lumMod val="75000"/>
                  </a:schemeClr>
                </a:solidFill>
              </a:rPr>
              <a:t>Right </a:t>
            </a:r>
            <a:r>
              <a:rPr lang="en-US" sz="1400" dirty="0">
                <a:solidFill>
                  <a:schemeClr val="bg2">
                    <a:lumMod val="75000"/>
                  </a:schemeClr>
                </a:solidFill>
              </a:rPr>
              <a:t>student, </a:t>
            </a:r>
            <a:r>
              <a:rPr lang="en-US" sz="1400" b="1" dirty="0">
                <a:solidFill>
                  <a:schemeClr val="bg2">
                    <a:lumMod val="75000"/>
                  </a:schemeClr>
                </a:solidFill>
              </a:rPr>
              <a:t>Right</a:t>
            </a:r>
            <a:r>
              <a:rPr lang="en-US" sz="1400" dirty="0">
                <a:solidFill>
                  <a:schemeClr val="bg2">
                    <a:lumMod val="75000"/>
                  </a:schemeClr>
                </a:solidFill>
              </a:rPr>
              <a:t> medication, </a:t>
            </a:r>
            <a:r>
              <a:rPr lang="en-US" sz="1400" b="1" dirty="0">
                <a:solidFill>
                  <a:schemeClr val="bg2">
                    <a:lumMod val="75000"/>
                  </a:schemeClr>
                </a:solidFill>
              </a:rPr>
              <a:t>Right</a:t>
            </a:r>
            <a:r>
              <a:rPr lang="en-US" sz="1400" dirty="0">
                <a:solidFill>
                  <a:schemeClr val="bg2">
                    <a:lumMod val="75000"/>
                  </a:schemeClr>
                </a:solidFill>
              </a:rPr>
              <a:t> dose, </a:t>
            </a:r>
            <a:r>
              <a:rPr lang="en-US" sz="1400" b="1" dirty="0">
                <a:solidFill>
                  <a:schemeClr val="bg2">
                    <a:lumMod val="75000"/>
                  </a:schemeClr>
                </a:solidFill>
              </a:rPr>
              <a:t>Right </a:t>
            </a:r>
            <a:r>
              <a:rPr lang="en-US" sz="1400" dirty="0">
                <a:solidFill>
                  <a:schemeClr val="bg2">
                    <a:lumMod val="75000"/>
                  </a:schemeClr>
                </a:solidFill>
              </a:rPr>
              <a:t>time, </a:t>
            </a:r>
            <a:r>
              <a:rPr lang="en-US" sz="1400" b="1" dirty="0">
                <a:solidFill>
                  <a:schemeClr val="bg2">
                    <a:lumMod val="75000"/>
                  </a:schemeClr>
                </a:solidFill>
              </a:rPr>
              <a:t>Right </a:t>
            </a:r>
            <a:r>
              <a:rPr lang="en-US" sz="1400" dirty="0">
                <a:solidFill>
                  <a:schemeClr val="bg2">
                    <a:lumMod val="75000"/>
                  </a:schemeClr>
                </a:solidFill>
              </a:rPr>
              <a:t>route and </a:t>
            </a:r>
            <a:r>
              <a:rPr lang="en-US" sz="1400" b="1" dirty="0">
                <a:solidFill>
                  <a:schemeClr val="bg2">
                    <a:lumMod val="75000"/>
                  </a:schemeClr>
                </a:solidFill>
              </a:rPr>
              <a:t>Right </a:t>
            </a:r>
            <a:r>
              <a:rPr lang="en-US" sz="1400" dirty="0">
                <a:solidFill>
                  <a:schemeClr val="bg2">
                    <a:lumMod val="75000"/>
                  </a:schemeClr>
                </a:solidFill>
              </a:rPr>
              <a:t>documentation</a:t>
            </a:r>
          </a:p>
          <a:p>
            <a:pPr marL="0" lvl="0" indent="0" hangingPunct="0">
              <a:lnSpc>
                <a:spcPct val="120000"/>
              </a:lnSpc>
              <a:spcBef>
                <a:spcPts val="0"/>
              </a:spcBef>
              <a:buNone/>
            </a:pPr>
            <a:endParaRPr lang="en-US" sz="1400" dirty="0">
              <a:solidFill>
                <a:schemeClr val="bg2">
                  <a:lumMod val="75000"/>
                </a:schemeClr>
              </a:solidFill>
            </a:endParaRPr>
          </a:p>
          <a:p>
            <a:pPr marL="742950" lvl="0" indent="-742950" hangingPunct="0">
              <a:lnSpc>
                <a:spcPct val="120000"/>
              </a:lnSpc>
              <a:spcBef>
                <a:spcPts val="0"/>
              </a:spcBef>
              <a:buFont typeface="+mj-lt"/>
              <a:buAutoNum type="arabicPeriod"/>
            </a:pPr>
            <a:r>
              <a:rPr lang="en-US" sz="1400" dirty="0"/>
              <a:t>Shake the inhaler several times.</a:t>
            </a:r>
          </a:p>
          <a:p>
            <a:pPr marL="742950" lvl="0" indent="-742950" hangingPunct="0">
              <a:lnSpc>
                <a:spcPct val="120000"/>
              </a:lnSpc>
              <a:spcBef>
                <a:spcPts val="0"/>
              </a:spcBef>
              <a:buFont typeface="+mj-lt"/>
              <a:buAutoNum type="arabicPeriod"/>
            </a:pPr>
            <a:r>
              <a:rPr lang="en-US" sz="1400" dirty="0"/>
              <a:t>Check that canister is firmly positioned in plastic holder (and attach spacer if required.)</a:t>
            </a:r>
          </a:p>
          <a:p>
            <a:pPr marL="742950" lvl="0" indent="-742950" hangingPunct="0">
              <a:lnSpc>
                <a:spcPct val="120000"/>
              </a:lnSpc>
              <a:spcBef>
                <a:spcPts val="0"/>
              </a:spcBef>
              <a:buFont typeface="+mj-lt"/>
              <a:buAutoNum type="arabicPeriod"/>
            </a:pPr>
            <a:r>
              <a:rPr lang="en-US" sz="1400" dirty="0"/>
              <a:t>Have student slightly tilt their head backward.</a:t>
            </a:r>
          </a:p>
          <a:p>
            <a:pPr marL="742950" lvl="0" indent="-742950" hangingPunct="0">
              <a:lnSpc>
                <a:spcPct val="120000"/>
              </a:lnSpc>
              <a:spcBef>
                <a:spcPts val="0"/>
              </a:spcBef>
              <a:buFont typeface="+mj-lt"/>
              <a:buAutoNum type="arabicPeriod"/>
            </a:pPr>
            <a:r>
              <a:rPr lang="en-US" sz="1400" dirty="0"/>
              <a:t>Have student breathe out (exhale) completely.</a:t>
            </a:r>
          </a:p>
          <a:p>
            <a:pPr marL="742950" lvl="0" indent="-742950" hangingPunct="0">
              <a:lnSpc>
                <a:spcPct val="120000"/>
              </a:lnSpc>
              <a:spcBef>
                <a:spcPts val="0"/>
              </a:spcBef>
              <a:buFont typeface="+mj-lt"/>
              <a:buAutoNum type="arabicPeriod"/>
            </a:pPr>
            <a:r>
              <a:rPr lang="en-US" sz="1400" dirty="0"/>
              <a:t>Have student place the mouthpiece between the teeth and close lips around it. </a:t>
            </a:r>
          </a:p>
          <a:p>
            <a:pPr marL="742950" lvl="0" indent="-742950" hangingPunct="0">
              <a:lnSpc>
                <a:spcPct val="120000"/>
              </a:lnSpc>
              <a:spcBef>
                <a:spcPts val="0"/>
              </a:spcBef>
              <a:buFont typeface="+mj-lt"/>
              <a:buAutoNum type="arabicPeriod"/>
            </a:pPr>
            <a:r>
              <a:rPr lang="en-US" sz="1400" dirty="0"/>
              <a:t>Squeeze the inhaler to discharge the medicine and have student begin to inhale immediately.</a:t>
            </a:r>
          </a:p>
          <a:p>
            <a:pPr marL="742950" lvl="0" indent="-742950" hangingPunct="0">
              <a:lnSpc>
                <a:spcPct val="120000"/>
              </a:lnSpc>
              <a:spcBef>
                <a:spcPts val="0"/>
              </a:spcBef>
              <a:buFont typeface="+mj-lt"/>
              <a:buAutoNum type="arabicPeriod"/>
            </a:pPr>
            <a:r>
              <a:rPr lang="en-US" sz="1400" dirty="0"/>
              <a:t>Instruct student to breathe in slowly and deeply for 3-5 seconds. Once inhaled, have student remove the inhaler from their mouth, hold their breath for 5-10 seconds and then exhale.</a:t>
            </a:r>
          </a:p>
          <a:p>
            <a:pPr marL="742950" lvl="0" indent="-742950" hangingPunct="0">
              <a:lnSpc>
                <a:spcPct val="120000"/>
              </a:lnSpc>
              <a:spcBef>
                <a:spcPts val="0"/>
              </a:spcBef>
              <a:buFont typeface="+mj-lt"/>
              <a:buAutoNum type="arabicPeriod"/>
            </a:pPr>
            <a:r>
              <a:rPr lang="en-US" sz="1400" dirty="0"/>
              <a:t>Rest for a minute, then repeat this sequence for each prescribed “puff”.</a:t>
            </a:r>
          </a:p>
          <a:p>
            <a:pPr marL="742950" lvl="0" indent="-742950" hangingPunct="0">
              <a:lnSpc>
                <a:spcPct val="120000"/>
              </a:lnSpc>
              <a:spcBef>
                <a:spcPts val="0"/>
              </a:spcBef>
              <a:buFont typeface="+mj-lt"/>
              <a:buAutoNum type="arabicPeriod"/>
            </a:pPr>
            <a:r>
              <a:rPr lang="en-US" sz="1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1400" dirty="0"/>
              <a:t>Replace medication in locked storage area.</a:t>
            </a:r>
          </a:p>
          <a:p>
            <a:pPr marL="742950" lvl="0" indent="-742950" hangingPunct="0">
              <a:lnSpc>
                <a:spcPct val="120000"/>
              </a:lnSpc>
              <a:spcBef>
                <a:spcPts val="0"/>
              </a:spcBef>
              <a:buFont typeface="+mj-lt"/>
              <a:buAutoNum type="arabicPeriod"/>
            </a:pPr>
            <a:r>
              <a:rPr lang="en-US" sz="1400" dirty="0"/>
              <a:t>Observe the student for any medication reaction as appropriate.</a:t>
            </a:r>
          </a:p>
          <a:p>
            <a:pPr marL="0" indent="0">
              <a:lnSpc>
                <a:spcPct val="120000"/>
              </a:lnSpc>
              <a:spcBef>
                <a:spcPts val="0"/>
              </a:spcBef>
              <a:buNone/>
            </a:pPr>
            <a:endParaRPr lang="en-US" sz="1400" dirty="0">
              <a:solidFill>
                <a:srgbClr val="FF0000"/>
              </a:solidFill>
            </a:endParaRPr>
          </a:p>
          <a:p>
            <a:pPr marL="0" indent="0">
              <a:lnSpc>
                <a:spcPct val="120000"/>
              </a:lnSpc>
              <a:spcBef>
                <a:spcPts val="0"/>
              </a:spcBef>
              <a:buNone/>
            </a:pPr>
            <a:r>
              <a:rPr lang="en-US" sz="1400" dirty="0">
                <a:solidFill>
                  <a:srgbClr val="FF0000"/>
                </a:solidFill>
              </a:rPr>
              <a:t>ALWAYS CONSULT THE STUDENT’S ASTHMA ACTION PLAN/PRESCRIPTION FOR INSTRUCTIONS ON HOW TO ADMINISTER THE INHALER</a:t>
            </a:r>
          </a:p>
        </p:txBody>
      </p:sp>
      <p:sp>
        <p:nvSpPr>
          <p:cNvPr id="4" name="Rectangle 3"/>
          <p:cNvSpPr/>
          <p:nvPr/>
        </p:nvSpPr>
        <p:spPr>
          <a:xfrm>
            <a:off x="555786" y="6284500"/>
            <a:ext cx="1360885" cy="369332"/>
          </a:xfrm>
          <a:prstGeom prst="rect">
            <a:avLst/>
          </a:prstGeom>
        </p:spPr>
        <p:txBody>
          <a:bodyPr wrap="none">
            <a:spAutoFit/>
          </a:bodyPr>
          <a:lstStyle/>
          <a:p>
            <a:r>
              <a:rPr lang="en-US" b="1" dirty="0">
                <a:solidFill>
                  <a:srgbClr val="FF6600"/>
                </a:solidFill>
              </a:rPr>
              <a:t>Handout 12</a:t>
            </a:r>
          </a:p>
        </p:txBody>
      </p:sp>
      <p:pic>
        <p:nvPicPr>
          <p:cNvPr id="5" name="Picture 4" descr="Picture of metered dose inhaler" title="Metered Dose Inhaler"/>
          <p:cNvPicPr/>
          <p:nvPr/>
        </p:nvPicPr>
        <p:blipFill>
          <a:blip r:embed="rId2">
            <a:extLst>
              <a:ext uri="{28A0092B-C50C-407E-A947-70E740481C1C}">
                <a14:useLocalDpi xmlns:a14="http://schemas.microsoft.com/office/drawing/2010/main" val="0"/>
              </a:ext>
            </a:extLst>
          </a:blip>
          <a:srcRect/>
          <a:stretch>
            <a:fillRect/>
          </a:stretch>
        </p:blipFill>
        <p:spPr bwMode="auto">
          <a:xfrm>
            <a:off x="8296592" y="2107014"/>
            <a:ext cx="1404074" cy="969994"/>
          </a:xfrm>
          <a:prstGeom prst="rect">
            <a:avLst/>
          </a:prstGeom>
          <a:noFill/>
        </p:spPr>
      </p:pic>
    </p:spTree>
    <p:extLst>
      <p:ext uri="{BB962C8B-B14F-4D97-AF65-F5344CB8AC3E}">
        <p14:creationId xmlns:p14="http://schemas.microsoft.com/office/powerpoint/2010/main" val="1342419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Insulin Administration</a:t>
            </a:r>
            <a:br>
              <a:rPr lang="en-US" dirty="0"/>
            </a:br>
            <a:endParaRPr lang="en-US" dirty="0"/>
          </a:p>
        </p:txBody>
      </p:sp>
      <p:sp>
        <p:nvSpPr>
          <p:cNvPr id="3" name="Text Placeholder 2"/>
          <p:cNvSpPr>
            <a:spLocks noGrp="1"/>
          </p:cNvSpPr>
          <p:nvPr>
            <p:ph type="body" sz="quarter" idx="13"/>
          </p:nvPr>
        </p:nvSpPr>
        <p:spPr>
          <a:xfrm>
            <a:off x="555786" y="1298961"/>
            <a:ext cx="9188715" cy="5375814"/>
          </a:xfrm>
        </p:spPr>
        <p:txBody>
          <a:bodyPr>
            <a:normAutofit/>
          </a:bodyPr>
          <a:lstStyle/>
          <a:p>
            <a:pPr hangingPunct="0"/>
            <a:r>
              <a:rPr lang="en-US" dirty="0">
                <a:solidFill>
                  <a:schemeClr val="tx1"/>
                </a:solidFill>
              </a:rPr>
              <a:t>Unlicensed school personnel may be delegated and trained to administer or assist with self-administration of insulin subcutaneously (KRS 158.838) </a:t>
            </a:r>
          </a:p>
          <a:p>
            <a:pPr hangingPunct="0"/>
            <a:r>
              <a:rPr lang="en-US" dirty="0"/>
              <a:t>Training and delegation shall be according to the requirements stated in KRS 156.502 </a:t>
            </a:r>
          </a:p>
          <a:p>
            <a:pPr hangingPunct="0">
              <a:buFont typeface="Wingdings" panose="05000000000000000000" pitchFamily="2" charset="2"/>
              <a:buChar char="ü"/>
            </a:pPr>
            <a:r>
              <a:rPr lang="en-US" dirty="0">
                <a:solidFill>
                  <a:srgbClr val="7030A0"/>
                </a:solidFill>
              </a:rPr>
              <a:t>A list of training resources may be found in the KDE Health Services Reference Guide  </a:t>
            </a:r>
          </a:p>
          <a:p>
            <a:endParaRPr lang="en-US" dirty="0"/>
          </a:p>
        </p:txBody>
      </p:sp>
    </p:spTree>
    <p:extLst>
      <p:ext uri="{BB962C8B-B14F-4D97-AF65-F5344CB8AC3E}">
        <p14:creationId xmlns:p14="http://schemas.microsoft.com/office/powerpoint/2010/main" val="34682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br>
              <a:rPr lang="en-US" dirty="0"/>
            </a:br>
            <a:endParaRPr lang="en-US" dirty="0"/>
          </a:p>
        </p:txBody>
      </p:sp>
      <p:sp>
        <p:nvSpPr>
          <p:cNvPr id="3" name="Text Placeholder 2"/>
          <p:cNvSpPr>
            <a:spLocks noGrp="1"/>
          </p:cNvSpPr>
          <p:nvPr>
            <p:ph type="body" sz="quarter" idx="13"/>
          </p:nvPr>
        </p:nvSpPr>
        <p:spPr/>
        <p:txBody>
          <a:bodyPr>
            <a:normAutofit fontScale="475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Correctly apply:</a:t>
            </a:r>
          </a:p>
          <a:p>
            <a:pPr lvl="2" hangingPunct="0">
              <a:lnSpc>
                <a:spcPct val="120000"/>
              </a:lnSpc>
              <a:spcBef>
                <a:spcPts val="0"/>
              </a:spcBef>
            </a:pPr>
            <a:r>
              <a:rPr lang="en-US" sz="3800" dirty="0"/>
              <a:t>eye ointment/drops</a:t>
            </a:r>
          </a:p>
          <a:p>
            <a:pPr lvl="2" hangingPunct="0">
              <a:lnSpc>
                <a:spcPct val="120000"/>
              </a:lnSpc>
              <a:spcBef>
                <a:spcPts val="0"/>
              </a:spcBef>
            </a:pPr>
            <a:r>
              <a:rPr lang="en-US" sz="3800" dirty="0"/>
              <a:t>ear drops</a:t>
            </a:r>
          </a:p>
          <a:p>
            <a:pPr lvl="2" hangingPunct="0">
              <a:lnSpc>
                <a:spcPct val="120000"/>
              </a:lnSpc>
              <a:spcBef>
                <a:spcPts val="0"/>
              </a:spcBef>
            </a:pPr>
            <a:r>
              <a:rPr lang="en-US" sz="3800" dirty="0"/>
              <a:t>topical ointments/creams</a:t>
            </a:r>
          </a:p>
          <a:p>
            <a:pPr hangingPunct="0">
              <a:lnSpc>
                <a:spcPct val="120000"/>
              </a:lnSpc>
              <a:spcBef>
                <a:spcPts val="0"/>
              </a:spcBef>
            </a:pPr>
            <a:r>
              <a:rPr lang="en-US" sz="3800" dirty="0"/>
              <a:t>Correct administration of oral medications</a:t>
            </a:r>
          </a:p>
          <a:p>
            <a:pPr hangingPunct="0">
              <a:lnSpc>
                <a:spcPct val="120000"/>
              </a:lnSpc>
              <a:spcBef>
                <a:spcPts val="0"/>
              </a:spcBef>
            </a:pPr>
            <a:r>
              <a:rPr lang="en-US" sz="3800" dirty="0"/>
              <a:t>Correct administration of oral/nasal inhalers</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Medications for life-threatening emergencies</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err="1"/>
              <a:t>Diastat</a:t>
            </a:r>
            <a:endParaRPr lang="en-US" dirty="0"/>
          </a:p>
          <a:p>
            <a:r>
              <a:rPr lang="en-US" dirty="0"/>
              <a:t>Valtoco</a:t>
            </a:r>
          </a:p>
          <a:p>
            <a:r>
              <a:rPr lang="en-US" dirty="0" err="1"/>
              <a:t>Epipen</a:t>
            </a:r>
            <a:endParaRPr lang="en-US" dirty="0"/>
          </a:p>
          <a:p>
            <a:r>
              <a:rPr lang="en-US" dirty="0"/>
              <a:t>Glucagon/</a:t>
            </a:r>
            <a:r>
              <a:rPr lang="en-US" dirty="0" err="1"/>
              <a:t>Baqsimi</a:t>
            </a:r>
            <a:endParaRPr lang="en-US" dirty="0"/>
          </a:p>
          <a:p>
            <a:r>
              <a:rPr lang="en-US" dirty="0" err="1"/>
              <a:t>Narcan</a:t>
            </a:r>
            <a:endParaRPr lang="en-US" dirty="0">
              <a:solidFill>
                <a:schemeClr val="tx1"/>
              </a:solidFill>
            </a:endParaRPr>
          </a:p>
          <a:p>
            <a:r>
              <a:rPr lang="en-US" dirty="0" err="1">
                <a:solidFill>
                  <a:schemeClr val="tx1"/>
                </a:solidFill>
              </a:rPr>
              <a:t>Klonopin</a:t>
            </a:r>
            <a:endParaRPr lang="en-US" dirty="0">
              <a:solidFill>
                <a:schemeClr val="tx1"/>
              </a:solidFill>
            </a:endParaRPr>
          </a:p>
          <a:p>
            <a:r>
              <a:rPr lang="en-US" dirty="0">
                <a:solidFill>
                  <a:schemeClr val="tx1"/>
                </a:solidFill>
              </a:rPr>
              <a:t>Midazolam/</a:t>
            </a:r>
            <a:r>
              <a:rPr lang="en-US" dirty="0" err="1">
                <a:solidFill>
                  <a:schemeClr val="tx1"/>
                </a:solidFill>
              </a:rPr>
              <a:t>Nayzilam</a:t>
            </a:r>
            <a:endParaRPr lang="en-US" dirty="0">
              <a:solidFill>
                <a:schemeClr val="tx1"/>
              </a:solidFill>
            </a:endParaRPr>
          </a:p>
          <a:p>
            <a:pPr>
              <a:buFont typeface="Wingdings" panose="05000000000000000000" pitchFamily="2" charset="2"/>
              <a:buChar char="ü"/>
            </a:pPr>
            <a:r>
              <a:rPr lang="en-US" dirty="0">
                <a:solidFill>
                  <a:srgbClr val="7030A0"/>
                </a:solidFill>
              </a:rPr>
              <a:t>See Module III for more information on these medications</a:t>
            </a:r>
          </a:p>
        </p:txBody>
      </p:sp>
    </p:spTree>
    <p:extLst>
      <p:ext uri="{BB962C8B-B14F-4D97-AF65-F5344CB8AC3E}">
        <p14:creationId xmlns:p14="http://schemas.microsoft.com/office/powerpoint/2010/main" val="1966023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r>
              <a:rPr lang="en-US" dirty="0" err="1"/>
              <a:t>Epipen</a:t>
            </a:r>
            <a:r>
              <a:rPr lang="en-US" dirty="0"/>
              <a:t>®</a:t>
            </a:r>
            <a:r>
              <a:rPr lang="en-US" b="1" dirty="0"/>
              <a:t> </a:t>
            </a:r>
            <a:r>
              <a:rPr lang="en-US" dirty="0"/>
              <a:t>is an emergency injectable medication (epinephrine) prescribed for treating severe allergic reactions causing life-threatening respiratory distress, or a condition referred to as anaphylaxis </a:t>
            </a:r>
          </a:p>
          <a:p>
            <a:r>
              <a:rPr lang="en-US" dirty="0"/>
              <a:t>Anaphylaxis is a life threatening allergic reaction that may be fatal within minutes and requires immediate action</a:t>
            </a:r>
          </a:p>
          <a:p>
            <a:r>
              <a:rPr lang="en-US" dirty="0"/>
              <a:t>Anaphylaxis may be a reaction to: food (particularly peanuts, tree nuts, fish, wheat or eggs), stinging insects, latex, exercise or medication</a:t>
            </a:r>
          </a:p>
          <a:p>
            <a:pPr>
              <a:buFont typeface="Wingdings" panose="05000000000000000000" pitchFamily="2" charset="2"/>
              <a:buChar char="ü"/>
            </a:pPr>
            <a:r>
              <a:rPr lang="en-US" dirty="0">
                <a:solidFill>
                  <a:srgbClr val="7030A0"/>
                </a:solidFill>
              </a:rPr>
              <a:t>See Module III for more information on this medication</a:t>
            </a:r>
            <a:endParaRPr lang="en-US" dirty="0"/>
          </a:p>
          <a:p>
            <a:endParaRPr lang="en-US" dirty="0"/>
          </a:p>
        </p:txBody>
      </p:sp>
    </p:spTree>
    <p:extLst>
      <p:ext uri="{BB962C8B-B14F-4D97-AF65-F5344CB8AC3E}">
        <p14:creationId xmlns:p14="http://schemas.microsoft.com/office/powerpoint/2010/main" val="36729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a:t>
            </a:r>
          </a:p>
        </p:txBody>
      </p:sp>
      <p:sp>
        <p:nvSpPr>
          <p:cNvPr id="3" name="Text Placeholder 2"/>
          <p:cNvSpPr>
            <a:spLocks noGrp="1"/>
          </p:cNvSpPr>
          <p:nvPr>
            <p:ph type="body" sz="quarter" idx="13"/>
          </p:nvPr>
        </p:nvSpPr>
        <p:spPr/>
        <p:txBody>
          <a:bodyPr/>
          <a:lstStyle/>
          <a:p>
            <a:r>
              <a:rPr lang="en-US" dirty="0"/>
              <a:t>Glucagon is an emergency medication prescribed for students with diabetes to treat a severe low blood sugar event when the student’s level of consciousness prevents treatment by oral medication (can be injected or nasally administered)</a:t>
            </a:r>
          </a:p>
          <a:p>
            <a:pPr>
              <a:buFont typeface="Wingdings" panose="05000000000000000000" pitchFamily="2" charset="2"/>
              <a:buChar char="ü"/>
            </a:pPr>
            <a:r>
              <a:rPr lang="en-US" dirty="0">
                <a:solidFill>
                  <a:srgbClr val="7030A0"/>
                </a:solidFill>
              </a:rPr>
              <a:t>See Module III for more information on this medication</a:t>
            </a:r>
            <a:endParaRPr lang="en-US" dirty="0"/>
          </a:p>
          <a:p>
            <a:endParaRPr lang="en-US" dirty="0"/>
          </a:p>
        </p:txBody>
      </p:sp>
    </p:spTree>
    <p:extLst>
      <p:ext uri="{BB962C8B-B14F-4D97-AF65-F5344CB8AC3E}">
        <p14:creationId xmlns:p14="http://schemas.microsoft.com/office/powerpoint/2010/main" val="3899102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45383"/>
          </a:xfrm>
        </p:spPr>
        <p:txBody>
          <a:bodyPr>
            <a:normAutofit/>
          </a:bodyPr>
          <a:lstStyle/>
          <a:p>
            <a:r>
              <a:rPr lang="en-US" sz="3400" dirty="0"/>
              <a:t>How to Administer Injectable Glucagon</a:t>
            </a:r>
          </a:p>
        </p:txBody>
      </p:sp>
      <p:sp>
        <p:nvSpPr>
          <p:cNvPr id="3" name="Text Placeholder 2"/>
          <p:cNvSpPr>
            <a:spLocks noGrp="1"/>
          </p:cNvSpPr>
          <p:nvPr>
            <p:ph type="body" sz="quarter" idx="13"/>
          </p:nvPr>
        </p:nvSpPr>
        <p:spPr>
          <a:xfrm>
            <a:off x="555786" y="1102408"/>
            <a:ext cx="9188715" cy="5572368"/>
          </a:xfrm>
        </p:spPr>
        <p:txBody>
          <a:bodyPr>
            <a:normAutofit/>
          </a:bodyPr>
          <a:lstStyle/>
          <a:p>
            <a:pPr marL="228600" lvl="0" indent="-228600" hangingPunct="0">
              <a:lnSpc>
                <a:spcPct val="120000"/>
              </a:lnSpc>
              <a:spcBef>
                <a:spcPts val="0"/>
              </a:spcBef>
              <a:buFont typeface="+mj-lt"/>
              <a:buAutoNum type="arabicPeriod"/>
            </a:pPr>
            <a:r>
              <a:rPr lang="en-US" sz="1200" dirty="0"/>
              <a:t>   </a:t>
            </a:r>
            <a:r>
              <a:rPr lang="en-US" sz="1400" dirty="0"/>
              <a:t>Identify someone to call 9-1-1</a:t>
            </a:r>
          </a:p>
          <a:p>
            <a:pPr lvl="0" hangingPunct="0">
              <a:lnSpc>
                <a:spcPct val="120000"/>
              </a:lnSpc>
              <a:spcBef>
                <a:spcPts val="0"/>
              </a:spcBef>
              <a:buFont typeface="+mj-lt"/>
              <a:buAutoNum type="arabicPeriod"/>
            </a:pPr>
            <a:r>
              <a:rPr lang="en-US" sz="1400" dirty="0"/>
              <a:t>Refer to student’s Diabetes Management Plan for Glucagon dose </a:t>
            </a:r>
          </a:p>
          <a:p>
            <a:pPr lvl="0" hangingPunct="0">
              <a:lnSpc>
                <a:spcPct val="120000"/>
              </a:lnSpc>
              <a:spcBef>
                <a:spcPts val="0"/>
              </a:spcBef>
              <a:buFont typeface="+mj-lt"/>
              <a:buAutoNum type="arabicPeriod"/>
            </a:pPr>
            <a:r>
              <a:rPr lang="en-US" sz="1400" dirty="0"/>
              <a:t>Open kit</a:t>
            </a:r>
          </a:p>
          <a:p>
            <a:pPr lvl="0" hangingPunct="0">
              <a:lnSpc>
                <a:spcPct val="120000"/>
              </a:lnSpc>
              <a:spcBef>
                <a:spcPts val="0"/>
              </a:spcBef>
              <a:buFont typeface="+mj-lt"/>
              <a:buAutoNum type="arabicPeriod"/>
            </a:pPr>
            <a:r>
              <a:rPr lang="en-US" sz="1400" dirty="0"/>
              <a:t>Remove flip top seal from vial</a:t>
            </a:r>
          </a:p>
          <a:p>
            <a:pPr lvl="0" hangingPunct="0">
              <a:lnSpc>
                <a:spcPct val="120000"/>
              </a:lnSpc>
              <a:spcBef>
                <a:spcPts val="0"/>
              </a:spcBef>
              <a:buFont typeface="+mj-lt"/>
              <a:buAutoNum type="arabicPeriod"/>
            </a:pPr>
            <a:r>
              <a:rPr lang="en-US" sz="1400" dirty="0"/>
              <a:t>Remove needle protector from syringe</a:t>
            </a:r>
          </a:p>
          <a:p>
            <a:pPr lvl="0" hangingPunct="0">
              <a:lnSpc>
                <a:spcPct val="120000"/>
              </a:lnSpc>
              <a:spcBef>
                <a:spcPts val="0"/>
              </a:spcBef>
              <a:buFont typeface="+mj-lt"/>
              <a:buAutoNum type="arabicPeriod"/>
            </a:pPr>
            <a:r>
              <a:rPr lang="en-US" sz="1400" dirty="0"/>
              <a:t>Slowly inject all sterile water from syringe into vial of Glucagon® (leave needle in vial if possible)</a:t>
            </a:r>
          </a:p>
          <a:p>
            <a:pPr lvl="0" hangingPunct="0">
              <a:lnSpc>
                <a:spcPct val="120000"/>
              </a:lnSpc>
              <a:spcBef>
                <a:spcPts val="0"/>
              </a:spcBef>
              <a:buFont typeface="+mj-lt"/>
              <a:buAutoNum type="arabicPeriod"/>
            </a:pPr>
            <a:r>
              <a:rPr lang="en-US" sz="1400" dirty="0"/>
              <a:t>Gently swirl vial (don’t shake) until solution is clear.  (May leave syringe in vial)</a:t>
            </a:r>
          </a:p>
          <a:p>
            <a:pPr lvl="0" hangingPunct="0">
              <a:lnSpc>
                <a:spcPct val="120000"/>
              </a:lnSpc>
              <a:spcBef>
                <a:spcPts val="0"/>
              </a:spcBef>
              <a:buFont typeface="+mj-lt"/>
              <a:buAutoNum type="arabicPeriod"/>
            </a:pPr>
            <a:r>
              <a:rPr lang="en-US" sz="1400" dirty="0"/>
              <a:t>Withdraw amount of Glucagon® prescribed from vial back into syringe</a:t>
            </a:r>
          </a:p>
          <a:p>
            <a:pPr lvl="0" hangingPunct="0">
              <a:lnSpc>
                <a:spcPct val="120000"/>
              </a:lnSpc>
              <a:spcBef>
                <a:spcPts val="0"/>
              </a:spcBef>
              <a:buFont typeface="+mj-lt"/>
              <a:buAutoNum type="arabicPeriod"/>
            </a:pPr>
            <a:r>
              <a:rPr lang="en-US" sz="1400" dirty="0"/>
              <a:t>Inject straight  (90° angle) into</a:t>
            </a:r>
          </a:p>
          <a:p>
            <a:pPr lvl="1" hangingPunct="0">
              <a:lnSpc>
                <a:spcPct val="120000"/>
              </a:lnSpc>
              <a:spcBef>
                <a:spcPts val="0"/>
              </a:spcBef>
            </a:pPr>
            <a:r>
              <a:rPr lang="en-US" sz="1400" dirty="0"/>
              <a:t>arm (upper)</a:t>
            </a:r>
          </a:p>
          <a:p>
            <a:pPr lvl="1" hangingPunct="0">
              <a:lnSpc>
                <a:spcPct val="120000"/>
              </a:lnSpc>
              <a:spcBef>
                <a:spcPts val="0"/>
              </a:spcBef>
            </a:pPr>
            <a:r>
              <a:rPr lang="en-US" sz="1400" dirty="0"/>
              <a:t> leg (thigh)</a:t>
            </a:r>
          </a:p>
          <a:p>
            <a:pPr lvl="1" hangingPunct="0">
              <a:lnSpc>
                <a:spcPct val="120000"/>
              </a:lnSpc>
              <a:spcBef>
                <a:spcPts val="0"/>
              </a:spcBef>
            </a:pPr>
            <a:r>
              <a:rPr lang="en-US" sz="1400" dirty="0"/>
              <a:t>or buttocks</a:t>
            </a:r>
          </a:p>
          <a:p>
            <a:pPr lvl="1" hangingPunct="0">
              <a:lnSpc>
                <a:spcPct val="120000"/>
              </a:lnSpc>
              <a:spcBef>
                <a:spcPts val="0"/>
              </a:spcBef>
            </a:pPr>
            <a:r>
              <a:rPr lang="en-US" sz="1400" dirty="0"/>
              <a:t>(may inject through clothing if necessary)</a:t>
            </a:r>
          </a:p>
          <a:p>
            <a:pPr lvl="0" hangingPunct="0">
              <a:lnSpc>
                <a:spcPct val="120000"/>
              </a:lnSpc>
              <a:spcBef>
                <a:spcPts val="0"/>
              </a:spcBef>
              <a:buFont typeface="+mj-lt"/>
              <a:buAutoNum type="arabicPeriod"/>
            </a:pPr>
            <a:r>
              <a:rPr lang="en-US" sz="1400" dirty="0"/>
              <a:t>Slowly inject Glucagon® into site</a:t>
            </a:r>
          </a:p>
          <a:p>
            <a:pPr lvl="0" hangingPunct="0">
              <a:lnSpc>
                <a:spcPct val="120000"/>
              </a:lnSpc>
              <a:spcBef>
                <a:spcPts val="0"/>
              </a:spcBef>
              <a:buFont typeface="+mj-lt"/>
              <a:buAutoNum type="arabicPeriod"/>
            </a:pPr>
            <a:r>
              <a:rPr lang="en-US" sz="1400" dirty="0"/>
              <a:t>Withdraw needle, apply light pressure at injection site</a:t>
            </a:r>
          </a:p>
          <a:p>
            <a:pPr lvl="0" hangingPunct="0">
              <a:lnSpc>
                <a:spcPct val="120000"/>
              </a:lnSpc>
              <a:spcBef>
                <a:spcPts val="0"/>
              </a:spcBef>
              <a:buFont typeface="+mj-lt"/>
              <a:buAutoNum type="arabicPeriod"/>
            </a:pPr>
            <a:r>
              <a:rPr lang="en-US" sz="1400" dirty="0"/>
              <a:t>Turn person on his/her side, person may vomit</a:t>
            </a:r>
          </a:p>
          <a:p>
            <a:pPr lvl="0" hangingPunct="0">
              <a:lnSpc>
                <a:spcPct val="120000"/>
              </a:lnSpc>
              <a:spcBef>
                <a:spcPts val="0"/>
              </a:spcBef>
              <a:buFont typeface="+mj-lt"/>
              <a:buAutoNum type="arabicPeriod"/>
            </a:pPr>
            <a:r>
              <a:rPr lang="en-US" sz="1400" dirty="0"/>
              <a:t>Place used needle back in kit and close lid (do not recap)</a:t>
            </a:r>
          </a:p>
          <a:p>
            <a:pPr lvl="0" hangingPunct="0">
              <a:lnSpc>
                <a:spcPct val="120000"/>
              </a:lnSpc>
              <a:spcBef>
                <a:spcPts val="0"/>
              </a:spcBef>
              <a:buFont typeface="+mj-lt"/>
              <a:buAutoNum type="arabicPeriod"/>
            </a:pPr>
            <a:r>
              <a:rPr lang="en-US" sz="1400" dirty="0"/>
              <a:t>Give used kit to EMS personnel</a:t>
            </a:r>
          </a:p>
          <a:p>
            <a:pPr lvl="0" hangingPunct="0">
              <a:lnSpc>
                <a:spcPct val="120000"/>
              </a:lnSpc>
              <a:spcBef>
                <a:spcPts val="0"/>
              </a:spcBef>
              <a:buFont typeface="+mj-lt"/>
              <a:buAutoNum type="arabicPeriod"/>
            </a:pPr>
            <a:r>
              <a:rPr lang="en-US" sz="1400" dirty="0"/>
              <a:t>Document administration of Glucagon® on Medication Administration Record (Modified from Eli Lilly and Company, 2017)</a:t>
            </a:r>
          </a:p>
        </p:txBody>
      </p:sp>
      <p:sp>
        <p:nvSpPr>
          <p:cNvPr id="5" name="Rectangle 4"/>
          <p:cNvSpPr/>
          <p:nvPr/>
        </p:nvSpPr>
        <p:spPr>
          <a:xfrm>
            <a:off x="555786" y="6305444"/>
            <a:ext cx="1359411" cy="369332"/>
          </a:xfrm>
          <a:prstGeom prst="rect">
            <a:avLst/>
          </a:prstGeom>
        </p:spPr>
        <p:txBody>
          <a:bodyPr wrap="none">
            <a:spAutoFit/>
          </a:bodyPr>
          <a:lstStyle/>
          <a:p>
            <a:r>
              <a:rPr lang="en-US" b="1" dirty="0">
                <a:solidFill>
                  <a:srgbClr val="FF6600"/>
                </a:solidFill>
              </a:rPr>
              <a:t>Handout 13</a:t>
            </a:r>
          </a:p>
        </p:txBody>
      </p:sp>
      <p:pic>
        <p:nvPicPr>
          <p:cNvPr id="6" name="Picture 5" descr="Picture of Glucagon kit with syringe and vial" title="Glucagon Kit"/>
          <p:cNvPicPr/>
          <p:nvPr/>
        </p:nvPicPr>
        <p:blipFill>
          <a:blip r:embed="rId2">
            <a:extLst>
              <a:ext uri="{28A0092B-C50C-407E-A947-70E740481C1C}">
                <a14:useLocalDpi xmlns:a14="http://schemas.microsoft.com/office/drawing/2010/main" val="0"/>
              </a:ext>
            </a:extLst>
          </a:blip>
          <a:srcRect/>
          <a:stretch>
            <a:fillRect/>
          </a:stretch>
        </p:blipFill>
        <p:spPr bwMode="auto">
          <a:xfrm>
            <a:off x="7009453" y="3298677"/>
            <a:ext cx="1997814" cy="1461329"/>
          </a:xfrm>
          <a:prstGeom prst="rect">
            <a:avLst/>
          </a:prstGeom>
          <a:noFill/>
        </p:spPr>
      </p:pic>
    </p:spTree>
    <p:extLst>
      <p:ext uri="{BB962C8B-B14F-4D97-AF65-F5344CB8AC3E}">
        <p14:creationId xmlns:p14="http://schemas.microsoft.com/office/powerpoint/2010/main" val="46421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fontScale="90000"/>
          </a:bodyPr>
          <a:lstStyle/>
          <a:p>
            <a:r>
              <a:rPr lang="en-US" dirty="0" err="1"/>
              <a:t>Basqsimi</a:t>
            </a:r>
            <a:r>
              <a:rPr lang="en-US" dirty="0"/>
              <a:t> (Glucagon)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Baqsimi ">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1270470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a:t>
            </a:r>
            <a:r>
              <a:rPr lang="en-US" dirty="0" err="1"/>
              <a:t>Baqsimi</a:t>
            </a:r>
            <a:r>
              <a:rPr lang="en-US" dirty="0"/>
              <a:t> (glucagon)™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34792609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Administer an </a:t>
            </a:r>
            <a:r>
              <a:rPr lang="en-US" b="1" dirty="0" err="1"/>
              <a:t>EpiPen</a:t>
            </a:r>
            <a:r>
              <a:rPr lang="en-US" b="1" dirty="0"/>
              <a:t> </a:t>
            </a:r>
            <a:endParaRPr lang="en-US" dirty="0"/>
          </a:p>
        </p:txBody>
      </p:sp>
      <p:sp>
        <p:nvSpPr>
          <p:cNvPr id="3" name="Text Placeholder 2"/>
          <p:cNvSpPr>
            <a:spLocks noGrp="1"/>
          </p:cNvSpPr>
          <p:nvPr>
            <p:ph type="body" sz="quarter" idx="13"/>
          </p:nvPr>
        </p:nvSpPr>
        <p:spPr>
          <a:xfrm>
            <a:off x="675118" y="1213504"/>
            <a:ext cx="8836351" cy="4956560"/>
          </a:xfrm>
        </p:spPr>
        <p:txBody>
          <a:bodyPr>
            <a:normAutofit fontScale="40000" lnSpcReduction="20000"/>
          </a:bodyPr>
          <a:lstStyle/>
          <a:p>
            <a:pPr marL="742950" lvl="0" indent="-742950" hangingPunct="0">
              <a:buFont typeface="+mj-lt"/>
              <a:buAutoNum type="arabicPeriod"/>
            </a:pPr>
            <a:r>
              <a:rPr lang="en-US" sz="4500" dirty="0"/>
              <a:t>Identify someone to call 9-1-1.</a:t>
            </a:r>
          </a:p>
          <a:p>
            <a:pPr marL="742950" lvl="0" indent="-742950" hangingPunct="0">
              <a:buFont typeface="+mj-lt"/>
              <a:buAutoNum type="arabicPeriod"/>
            </a:pPr>
            <a:r>
              <a:rPr lang="en-US" sz="4500" dirty="0"/>
              <a:t>Flip open cap at top of carrier tube.</a:t>
            </a:r>
          </a:p>
          <a:p>
            <a:pPr marL="742950" lvl="0" indent="-742950" hangingPunct="0">
              <a:buFont typeface="+mj-lt"/>
              <a:buAutoNum type="arabicPeriod"/>
            </a:pPr>
            <a:r>
              <a:rPr lang="en-US" sz="4500" dirty="0"/>
              <a:t>Remove </a:t>
            </a:r>
            <a:r>
              <a:rPr lang="en-US" sz="4500" dirty="0" err="1"/>
              <a:t>EpiPen</a:t>
            </a:r>
            <a:r>
              <a:rPr lang="en-US" sz="4500" dirty="0"/>
              <a:t>® from carrier tube and </a:t>
            </a:r>
          </a:p>
          <a:p>
            <a:pPr marL="742950" indent="-742950" hangingPunct="0">
              <a:buFont typeface="+mj-lt"/>
              <a:buAutoNum type="arabicPeriod"/>
            </a:pPr>
            <a:r>
              <a:rPr lang="en-US" sz="4500" dirty="0"/>
              <a:t>Remove the blue safety release.				</a:t>
            </a:r>
            <a:r>
              <a:rPr lang="en-US" sz="4500" b="1" dirty="0"/>
              <a:t>					</a:t>
            </a:r>
            <a:endParaRPr lang="en-US" sz="4500" dirty="0"/>
          </a:p>
          <a:p>
            <a:pPr marL="742950" lvl="0" indent="-742950" hangingPunct="0">
              <a:buFont typeface="+mj-lt"/>
              <a:buAutoNum type="arabicPeriod"/>
            </a:pPr>
            <a:r>
              <a:rPr lang="en-US" sz="4500" dirty="0"/>
              <a:t>Form a fist around the unit with the orange tip pointing downward.	</a:t>
            </a:r>
          </a:p>
          <a:p>
            <a:pPr marL="742950" lvl="0" indent="-742950" hangingPunct="0">
              <a:buFont typeface="+mj-lt"/>
              <a:buAutoNum type="arabicPeriod"/>
            </a:pPr>
            <a:r>
              <a:rPr lang="en-US" sz="4500" dirty="0"/>
              <a:t>Swing and </a:t>
            </a:r>
            <a:r>
              <a:rPr lang="en-US" sz="4500" b="1" dirty="0"/>
              <a:t>firmly push </a:t>
            </a:r>
            <a:r>
              <a:rPr lang="en-US" sz="4500" dirty="0"/>
              <a:t>orange tip against outer thigh until click is heard. (Auto-injector may be given through clothing).							</a:t>
            </a:r>
          </a:p>
          <a:p>
            <a:pPr marL="742950" lvl="0" indent="-742950" hangingPunct="0">
              <a:buFont typeface="+mj-lt"/>
              <a:buAutoNum type="arabicPeriod"/>
            </a:pPr>
            <a:r>
              <a:rPr lang="en-US" sz="4500" b="1" dirty="0"/>
              <a:t>Hold in place for 3 seconds</a:t>
            </a:r>
            <a:r>
              <a:rPr lang="en-US" sz="4500" dirty="0"/>
              <a:t>.  The injection is now complete.</a:t>
            </a:r>
          </a:p>
          <a:p>
            <a:pPr marL="742950" lvl="0" indent="-742950" hangingPunct="0">
              <a:buFont typeface="+mj-lt"/>
              <a:buAutoNum type="arabicPeriod"/>
            </a:pPr>
            <a:r>
              <a:rPr lang="en-US" sz="4500" dirty="0"/>
              <a:t>Remove pen from thigh and message injection site for 10 seconds.</a:t>
            </a:r>
          </a:p>
          <a:p>
            <a:pPr marL="742950" lvl="0" indent="-742950" hangingPunct="0">
              <a:buFont typeface="+mj-lt"/>
              <a:buAutoNum type="arabicPeriod"/>
            </a:pPr>
            <a:r>
              <a:rPr lang="en-US" sz="4500" dirty="0"/>
              <a:t>Place used auto-injector into carrier tube and give to EMS when they arrive</a:t>
            </a:r>
          </a:p>
          <a:p>
            <a:pPr marL="742950" lvl="0" indent="-742950" hangingPunct="0">
              <a:buFont typeface="+mj-lt"/>
              <a:buAutoNum type="arabicPeriod"/>
            </a:pPr>
            <a:r>
              <a:rPr lang="en-US" sz="4500" dirty="0"/>
              <a:t>Document administration of </a:t>
            </a:r>
            <a:r>
              <a:rPr lang="en-US" sz="4500" dirty="0" err="1"/>
              <a:t>EpiPen</a:t>
            </a:r>
            <a:r>
              <a:rPr lang="en-US" sz="4500" dirty="0"/>
              <a:t>® in Medication Administration Record (MAR).</a:t>
            </a:r>
          </a:p>
          <a:p>
            <a:pPr marL="0" indent="0" hangingPunct="0">
              <a:buNone/>
            </a:pPr>
            <a:r>
              <a:rPr lang="en-US" sz="4500" dirty="0">
                <a:solidFill>
                  <a:srgbClr val="FF0000"/>
                </a:solidFill>
              </a:rPr>
              <a:t>	Note:  Always refer to the package insert for additional information on    	administration.</a:t>
            </a:r>
            <a:r>
              <a:rPr lang="en-US" sz="4500" dirty="0"/>
              <a:t> </a:t>
            </a:r>
          </a:p>
          <a:p>
            <a:pPr marL="0" indent="0" hangingPunct="0">
              <a:buNone/>
            </a:pPr>
            <a:r>
              <a:rPr lang="en-US" sz="4500" dirty="0"/>
              <a:t>(Source: Mylan: howtouseepipenautoinjector.pdf)</a:t>
            </a:r>
          </a:p>
          <a:p>
            <a:endParaRPr lang="en-US" dirty="0"/>
          </a:p>
        </p:txBody>
      </p:sp>
      <p:sp>
        <p:nvSpPr>
          <p:cNvPr id="5" name="Rectangle 4"/>
          <p:cNvSpPr/>
          <p:nvPr/>
        </p:nvSpPr>
        <p:spPr>
          <a:xfrm>
            <a:off x="555786" y="6305443"/>
            <a:ext cx="1356910" cy="369332"/>
          </a:xfrm>
          <a:prstGeom prst="rect">
            <a:avLst/>
          </a:prstGeom>
        </p:spPr>
        <p:txBody>
          <a:bodyPr wrap="none">
            <a:spAutoFit/>
          </a:bodyPr>
          <a:lstStyle/>
          <a:p>
            <a:r>
              <a:rPr lang="en-US" b="1" dirty="0">
                <a:solidFill>
                  <a:srgbClr val="FF6600"/>
                </a:solidFill>
              </a:rPr>
              <a:t>Handout 14</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998103"/>
            <a:ext cx="757706" cy="606165"/>
          </a:xfrm>
          <a:prstGeom prst="rect">
            <a:avLst/>
          </a:prstGeom>
        </p:spPr>
      </p:pic>
    </p:spTree>
    <p:extLst>
      <p:ext uri="{BB962C8B-B14F-4D97-AF65-F5344CB8AC3E}">
        <p14:creationId xmlns:p14="http://schemas.microsoft.com/office/powerpoint/2010/main" val="1351902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Narcan</a:t>
            </a:r>
            <a:endParaRPr lang="en-US" dirty="0"/>
          </a:p>
        </p:txBody>
      </p:sp>
      <p:sp>
        <p:nvSpPr>
          <p:cNvPr id="3" name="Text Placeholder 2"/>
          <p:cNvSpPr>
            <a:spLocks noGrp="1"/>
          </p:cNvSpPr>
          <p:nvPr>
            <p:ph type="body" sz="quarter" idx="13"/>
          </p:nvPr>
        </p:nvSpPr>
        <p:spPr/>
        <p:txBody>
          <a:bodyPr/>
          <a:lstStyle/>
          <a:p>
            <a:r>
              <a:rPr lang="en-US" dirty="0" err="1"/>
              <a:t>Narcan</a:t>
            </a:r>
            <a:r>
              <a:rPr lang="en-US" dirty="0"/>
              <a:t> (naloxone) is an intra-nasal medication administered in the event of a opioid overdose life-threatening emergency  </a:t>
            </a:r>
          </a:p>
          <a:p>
            <a:pPr>
              <a:buFont typeface="Wingdings" panose="05000000000000000000" pitchFamily="2" charset="2"/>
              <a:buChar char="ü"/>
            </a:pPr>
            <a:r>
              <a:rPr lang="en-US" dirty="0">
                <a:solidFill>
                  <a:srgbClr val="7030A0"/>
                </a:solidFill>
              </a:rPr>
              <a:t>See Module III for more information on this medication</a:t>
            </a:r>
            <a:endParaRPr lang="en-US" dirty="0"/>
          </a:p>
        </p:txBody>
      </p:sp>
      <p:pic>
        <p:nvPicPr>
          <p:cNvPr id="4" name="Picture 3" descr="Picture of Narcan Nasal Spray and packaging" title="Narcan Nasal Spray"/>
          <p:cNvPicPr/>
          <p:nvPr/>
        </p:nvPicPr>
        <p:blipFill>
          <a:blip r:embed="rId2"/>
          <a:stretch>
            <a:fillRect/>
          </a:stretch>
        </p:blipFill>
        <p:spPr>
          <a:xfrm>
            <a:off x="4667294" y="4496257"/>
            <a:ext cx="2664998" cy="1784902"/>
          </a:xfrm>
          <a:prstGeom prst="rect">
            <a:avLst/>
          </a:prstGeom>
        </p:spPr>
      </p:pic>
    </p:spTree>
    <p:extLst>
      <p:ext uri="{BB962C8B-B14F-4D97-AF65-F5344CB8AC3E}">
        <p14:creationId xmlns:p14="http://schemas.microsoft.com/office/powerpoint/2010/main" val="2664278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238489"/>
          </a:xfrm>
        </p:spPr>
        <p:txBody>
          <a:bodyPr>
            <a:normAutofit fontScale="90000"/>
          </a:bodyPr>
          <a:lstStyle/>
          <a:p>
            <a:r>
              <a:rPr lang="en-US" b="1" dirty="0"/>
              <a:t>How to Administer </a:t>
            </a:r>
            <a:r>
              <a:rPr lang="en-US" b="1" dirty="0" err="1"/>
              <a:t>Narcan</a:t>
            </a:r>
            <a:r>
              <a:rPr lang="en-US" b="1" dirty="0"/>
              <a:t> (Naloxone)</a:t>
            </a:r>
            <a:endParaRPr lang="en-US" dirty="0"/>
          </a:p>
        </p:txBody>
      </p:sp>
      <p:sp>
        <p:nvSpPr>
          <p:cNvPr id="3" name="Text Placeholder 2"/>
          <p:cNvSpPr>
            <a:spLocks noGrp="1"/>
          </p:cNvSpPr>
          <p:nvPr>
            <p:ph type="body" sz="quarter" idx="13"/>
          </p:nvPr>
        </p:nvSpPr>
        <p:spPr>
          <a:xfrm>
            <a:off x="555786" y="1761050"/>
            <a:ext cx="9188715" cy="5096950"/>
          </a:xfrm>
        </p:spPr>
        <p:txBody>
          <a:bodyPr>
            <a:normAutofit fontScale="47500" lnSpcReduction="20000"/>
          </a:bodyPr>
          <a:lstStyle/>
          <a:p>
            <a:pPr marL="742950" lvl="0" indent="-742950">
              <a:lnSpc>
                <a:spcPct val="120000"/>
              </a:lnSpc>
              <a:spcBef>
                <a:spcPts val="0"/>
              </a:spcBef>
              <a:buFont typeface="+mj-lt"/>
              <a:buAutoNum type="arabicPeriod"/>
            </a:pPr>
            <a:r>
              <a:rPr lang="en-US" sz="3800" dirty="0"/>
              <a:t>Identify someone to call 9-1-1</a:t>
            </a:r>
          </a:p>
          <a:p>
            <a:pPr marL="742950" lvl="0" indent="-742950">
              <a:lnSpc>
                <a:spcPct val="120000"/>
              </a:lnSpc>
              <a:spcBef>
                <a:spcPts val="0"/>
              </a:spcBef>
              <a:buFont typeface="+mj-lt"/>
              <a:buAutoNum type="arabicPeriod"/>
            </a:pPr>
            <a:r>
              <a:rPr lang="en-US" sz="3800" dirty="0"/>
              <a:t>Remove </a:t>
            </a:r>
            <a:r>
              <a:rPr lang="en-US" sz="3800" dirty="0" err="1"/>
              <a:t>Narcan</a:t>
            </a:r>
            <a:r>
              <a:rPr lang="en-US" sz="3800" dirty="0"/>
              <a:t> Nasal Spray from box</a:t>
            </a:r>
          </a:p>
          <a:p>
            <a:pPr marL="742950" lvl="0" indent="-742950">
              <a:lnSpc>
                <a:spcPct val="120000"/>
              </a:lnSpc>
              <a:spcBef>
                <a:spcPts val="0"/>
              </a:spcBef>
              <a:buFont typeface="+mj-lt"/>
              <a:buAutoNum type="arabicPeriod"/>
            </a:pPr>
            <a:r>
              <a:rPr lang="en-US" sz="3800" dirty="0"/>
              <a:t>Peel back the tab with the circle to open the </a:t>
            </a:r>
            <a:r>
              <a:rPr lang="en-US" sz="3800" dirty="0" err="1"/>
              <a:t>Narcan</a:t>
            </a:r>
            <a:r>
              <a:rPr lang="en-US" sz="3800" dirty="0"/>
              <a:t> Nasal Spray</a:t>
            </a:r>
          </a:p>
          <a:p>
            <a:pPr marL="742950" lvl="0" indent="-742950">
              <a:lnSpc>
                <a:spcPct val="120000"/>
              </a:lnSpc>
              <a:spcBef>
                <a:spcPts val="0"/>
              </a:spcBef>
              <a:buFont typeface="+mj-lt"/>
              <a:buAutoNum type="arabicPeriod"/>
            </a:pPr>
            <a:r>
              <a:rPr lang="en-US" sz="3800" dirty="0"/>
              <a:t>Hold the </a:t>
            </a:r>
            <a:r>
              <a:rPr lang="en-US" sz="3800" dirty="0" err="1"/>
              <a:t>Narcan</a:t>
            </a:r>
            <a:r>
              <a:rPr lang="en-US" sz="3800" dirty="0"/>
              <a:t> nasal spray with your thumb on the bottom of the plunger and your first and middle fingers on either side of the nozzle</a:t>
            </a:r>
          </a:p>
          <a:p>
            <a:pPr marL="742950" lvl="0" indent="-742950">
              <a:lnSpc>
                <a:spcPct val="120000"/>
              </a:lnSpc>
              <a:spcBef>
                <a:spcPts val="0"/>
              </a:spcBef>
              <a:buFont typeface="+mj-lt"/>
              <a:buAutoNum type="arabicPeriod"/>
            </a:pPr>
            <a:r>
              <a:rPr lang="en-US" sz="3800" dirty="0"/>
              <a:t>Tilt the person’s head back and provide support under the neck with your hand.</a:t>
            </a:r>
          </a:p>
          <a:p>
            <a:pPr marL="742950" lvl="0" indent="-742950">
              <a:lnSpc>
                <a:spcPct val="120000"/>
              </a:lnSpc>
              <a:spcBef>
                <a:spcPts val="0"/>
              </a:spcBef>
              <a:buFont typeface="+mj-lt"/>
              <a:buAutoNum type="arabicPeriod"/>
            </a:pPr>
            <a:r>
              <a:rPr lang="en-US" sz="3800" dirty="0"/>
              <a:t>Gently insert the tip of the nozzle into one nostril until your fingers on either side of the nozzle are against the bottom of the person’s nose</a:t>
            </a:r>
          </a:p>
          <a:p>
            <a:pPr marL="742950" lvl="0" indent="-742950">
              <a:lnSpc>
                <a:spcPct val="120000"/>
              </a:lnSpc>
              <a:spcBef>
                <a:spcPts val="0"/>
              </a:spcBef>
              <a:buFont typeface="+mj-lt"/>
              <a:buAutoNum type="arabicPeriod"/>
            </a:pPr>
            <a:r>
              <a:rPr lang="en-US" sz="3800" dirty="0"/>
              <a:t>DO NOT Prime Sprayer</a:t>
            </a:r>
          </a:p>
          <a:p>
            <a:pPr marL="742950" lvl="0" indent="-742950">
              <a:lnSpc>
                <a:spcPct val="120000"/>
              </a:lnSpc>
              <a:spcBef>
                <a:spcPts val="0"/>
              </a:spcBef>
              <a:buFont typeface="+mj-lt"/>
              <a:buAutoNum type="arabicPeriod"/>
            </a:pPr>
            <a:r>
              <a:rPr lang="en-US" sz="3800" dirty="0"/>
              <a:t>Press the plunger firmly to give the dose of </a:t>
            </a:r>
            <a:r>
              <a:rPr lang="en-US" sz="3800" dirty="0" err="1"/>
              <a:t>Narcan</a:t>
            </a:r>
            <a:r>
              <a:rPr lang="en-US" sz="3800" dirty="0"/>
              <a:t> nasal spray</a:t>
            </a:r>
          </a:p>
          <a:p>
            <a:pPr marL="742950" lvl="0" indent="-742950">
              <a:lnSpc>
                <a:spcPct val="120000"/>
              </a:lnSpc>
              <a:spcBef>
                <a:spcPts val="0"/>
              </a:spcBef>
              <a:buFont typeface="+mj-lt"/>
              <a:buAutoNum type="arabicPeriod"/>
            </a:pPr>
            <a:r>
              <a:rPr lang="en-US" sz="3800" dirty="0"/>
              <a:t>Remove the nozzle after giving the dose</a:t>
            </a:r>
          </a:p>
          <a:p>
            <a:pPr marL="742950" lvl="0" indent="-742950">
              <a:lnSpc>
                <a:spcPct val="120000"/>
              </a:lnSpc>
              <a:spcBef>
                <a:spcPts val="0"/>
              </a:spcBef>
              <a:buFont typeface="+mj-lt"/>
              <a:buAutoNum type="arabicPeriod"/>
            </a:pPr>
            <a:r>
              <a:rPr lang="en-US" sz="3800" dirty="0"/>
              <a:t>If person does not respond by waking up, to voice or touch or breathing normally, within 2-3 minutes, a second dose of </a:t>
            </a:r>
            <a:r>
              <a:rPr lang="en-US" sz="3800" dirty="0" err="1"/>
              <a:t>Narcan</a:t>
            </a:r>
            <a:r>
              <a:rPr lang="en-US" sz="3800" dirty="0"/>
              <a:t> Nasal Spray may be given (use second </a:t>
            </a:r>
            <a:r>
              <a:rPr lang="en-US" sz="3800" dirty="0" err="1"/>
              <a:t>Narcan</a:t>
            </a:r>
            <a:r>
              <a:rPr lang="en-US" sz="3800" dirty="0"/>
              <a:t> Nasal Spray from the box).</a:t>
            </a:r>
          </a:p>
          <a:p>
            <a:pPr marL="742950" lvl="0" indent="-742950">
              <a:lnSpc>
                <a:spcPct val="120000"/>
              </a:lnSpc>
              <a:spcBef>
                <a:spcPts val="0"/>
              </a:spcBef>
              <a:buFont typeface="+mj-lt"/>
              <a:buAutoNum type="arabicPeriod"/>
            </a:pPr>
            <a:r>
              <a:rPr lang="en-US" sz="3800" dirty="0"/>
              <a:t>Document administration of </a:t>
            </a:r>
            <a:r>
              <a:rPr lang="en-US" sz="3800" dirty="0" err="1"/>
              <a:t>Narcan</a:t>
            </a:r>
            <a:r>
              <a:rPr lang="en-US" sz="3800" dirty="0"/>
              <a:t> and continue to observe until EMS arrives.  </a:t>
            </a:r>
          </a:p>
          <a:p>
            <a:pPr marL="0" indent="0">
              <a:buNone/>
            </a:pPr>
            <a:endParaRPr lang="en-US" dirty="0"/>
          </a:p>
        </p:txBody>
      </p:sp>
      <p:sp>
        <p:nvSpPr>
          <p:cNvPr id="4" name="Rectangle 3"/>
          <p:cNvSpPr/>
          <p:nvPr/>
        </p:nvSpPr>
        <p:spPr>
          <a:xfrm>
            <a:off x="555786" y="6226817"/>
            <a:ext cx="1358064" cy="369332"/>
          </a:xfrm>
          <a:prstGeom prst="rect">
            <a:avLst/>
          </a:prstGeom>
        </p:spPr>
        <p:txBody>
          <a:bodyPr wrap="none">
            <a:spAutoFit/>
          </a:bodyPr>
          <a:lstStyle/>
          <a:p>
            <a:r>
              <a:rPr lang="en-US" b="1" dirty="0">
                <a:solidFill>
                  <a:srgbClr val="FF6600"/>
                </a:solidFill>
              </a:rPr>
              <a:t>Handout 15</a:t>
            </a:r>
          </a:p>
        </p:txBody>
      </p:sp>
    </p:spTree>
    <p:extLst>
      <p:ext uri="{BB962C8B-B14F-4D97-AF65-F5344CB8AC3E}">
        <p14:creationId xmlns:p14="http://schemas.microsoft.com/office/powerpoint/2010/main" val="3876917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Diastat</a:t>
            </a: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err="1"/>
              <a:t>Diastat</a:t>
            </a:r>
            <a:r>
              <a:rPr lang="en-US" dirty="0"/>
              <a:t>® rectal gel is</a:t>
            </a:r>
            <a:r>
              <a:rPr lang="en-US" b="1" dirty="0"/>
              <a:t> </a:t>
            </a:r>
            <a:r>
              <a:rPr lang="en-US" dirty="0"/>
              <a:t>prescribed for emergency treatment of seizures. </a:t>
            </a:r>
          </a:p>
          <a:p>
            <a:r>
              <a:rPr lang="en-US" dirty="0"/>
              <a:t>Students may also be prescribed seizure management medication to be administered in the event of a seizure  </a:t>
            </a:r>
          </a:p>
          <a:p>
            <a:pPr>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83205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rmAutofit fontScale="90000"/>
          </a:bodyPr>
          <a:lstStyle/>
          <a:p>
            <a:pPr marL="0" marR="0" hangingPunct="0">
              <a:spcBef>
                <a:spcPts val="0"/>
              </a:spcBef>
              <a:spcAft>
                <a:spcPts val="0"/>
              </a:spcAft>
            </a:pPr>
            <a:r>
              <a:rPr lang="en-US" b="1" dirty="0">
                <a:latin typeface="Times New Roman" panose="02020603050405020304" pitchFamily="18" charset="0"/>
                <a:ea typeface="Times New Roman" panose="02020603050405020304" pitchFamily="18" charset="0"/>
              </a:rPr>
              <a:t>VALTOCO</a:t>
            </a:r>
            <a:r>
              <a:rPr lang="en-US" b="1" baseline="30000"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(diazepam nasal spray)</a:t>
            </a:r>
            <a:br>
              <a:rPr lang="en-US"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Tree>
    <p:extLst>
      <p:ext uri="{BB962C8B-B14F-4D97-AF65-F5344CB8AC3E}">
        <p14:creationId xmlns:p14="http://schemas.microsoft.com/office/powerpoint/2010/main" val="3677001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17769243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lstStyle/>
          <a:p>
            <a:r>
              <a:rPr lang="en-US" dirty="0"/>
              <a:t>Important Safety Information</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16865101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How to administer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a:t>
            </a:r>
            <a:r>
              <a:rPr lang="en-US" baseline="30000" dirty="0" err="1">
                <a:solidFill>
                  <a:srgbClr val="7030A0"/>
                </a:solidFill>
              </a:rPr>
              <a:t>Neurelis</a:t>
            </a:r>
            <a:r>
              <a:rPr lang="en-US" baseline="30000" dirty="0">
                <a:solidFill>
                  <a:srgbClr val="7030A0"/>
                </a:solidFill>
              </a:rPr>
              <a:t>,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94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Administer Clonazepam (</a:t>
            </a:r>
            <a:r>
              <a:rPr lang="en-US" b="1" dirty="0" err="1"/>
              <a:t>Klonopin</a:t>
            </a:r>
            <a:r>
              <a:rPr lang="en-US" b="1" dirty="0"/>
              <a:t>) </a:t>
            </a:r>
            <a:endParaRPr lang="en-US" dirty="0"/>
          </a:p>
        </p:txBody>
      </p:sp>
      <p:sp>
        <p:nvSpPr>
          <p:cNvPr id="3" name="Text Placeholder 2"/>
          <p:cNvSpPr>
            <a:spLocks noGrp="1"/>
          </p:cNvSpPr>
          <p:nvPr>
            <p:ph type="body" sz="quarter" idx="13"/>
          </p:nvPr>
        </p:nvSpPr>
        <p:spPr/>
        <p:txBody>
          <a:bodyPr>
            <a:normAutofit fontScale="55000" lnSpcReduction="20000"/>
          </a:bodyPr>
          <a:lstStyle/>
          <a:p>
            <a:pPr marL="742950" lvl="0" indent="-742950">
              <a:buFont typeface="+mj-lt"/>
              <a:buAutoNum type="arabicPeriod"/>
            </a:pPr>
            <a:r>
              <a:rPr lang="en-US" dirty="0"/>
              <a:t>Turn student on their side where they can’t fall</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Administer prescribed medication between seizures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pPr marL="0" lvl="0" indent="0">
              <a:buNone/>
            </a:pPr>
            <a:r>
              <a:rPr lang="en-US" dirty="0">
                <a:solidFill>
                  <a:srgbClr val="7030A0"/>
                </a:solidFill>
              </a:rPr>
              <a:t>Guidelines and picture used with permission from Epilepsy Foundation, </a:t>
            </a:r>
            <a:r>
              <a:rPr lang="en-US" i="1" dirty="0">
                <a:solidFill>
                  <a:srgbClr val="7030A0"/>
                </a:solidFill>
              </a:rPr>
              <a:t>Using Rescue Therapies in Epilepsy Care</a:t>
            </a:r>
            <a:endParaRPr lang="en-US" dirty="0">
              <a:solidFill>
                <a:srgbClr val="7030A0"/>
              </a:solidFill>
            </a:endParaRPr>
          </a:p>
        </p:txBody>
      </p:sp>
      <p:sp>
        <p:nvSpPr>
          <p:cNvPr id="4" name="Rectangle 3"/>
          <p:cNvSpPr/>
          <p:nvPr/>
        </p:nvSpPr>
        <p:spPr>
          <a:xfrm>
            <a:off x="555786" y="6305443"/>
            <a:ext cx="1344407" cy="369332"/>
          </a:xfrm>
          <a:prstGeom prst="rect">
            <a:avLst/>
          </a:prstGeom>
        </p:spPr>
        <p:txBody>
          <a:bodyPr wrap="none">
            <a:spAutoFit/>
          </a:bodyPr>
          <a:lstStyle/>
          <a:p>
            <a:r>
              <a:rPr lang="en-US" b="1" dirty="0">
                <a:solidFill>
                  <a:srgbClr val="FF6600"/>
                </a:solidFill>
              </a:rPr>
              <a:t>Handout 17</a:t>
            </a:r>
          </a:p>
        </p:txBody>
      </p:sp>
      <p:pic>
        <p:nvPicPr>
          <p:cNvPr id="5" name="Picture 4">
            <a:extLs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4824" y="1026327"/>
            <a:ext cx="1323975" cy="1102995"/>
          </a:xfrm>
          <a:prstGeom prst="rect">
            <a:avLst/>
          </a:prstGeom>
          <a:noFill/>
          <a:ln>
            <a:noFill/>
          </a:ln>
        </p:spPr>
      </p:pic>
    </p:spTree>
    <p:extLst>
      <p:ext uri="{BB962C8B-B14F-4D97-AF65-F5344CB8AC3E}">
        <p14:creationId xmlns:p14="http://schemas.microsoft.com/office/powerpoint/2010/main" val="2349031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 for 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2403050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fontScale="90000"/>
          </a:bodyPr>
          <a:lstStyle/>
          <a:p>
            <a:r>
              <a:rPr lang="en-US" dirty="0"/>
              <a:t>Midazolam 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403285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a:bodyPr>
          <a:lstStyle/>
          <a:p>
            <a:r>
              <a:rPr lang="en-US" sz="4400">
                <a:solidFill>
                  <a:schemeClr val="bg2">
                    <a:lumMod val="25000"/>
                  </a:schemeClr>
                </a:solidFill>
              </a:rPr>
              <a:t>Preparation for administration</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a:solidFill>
                  <a:schemeClr val="tx1">
                    <a:lumMod val="75000"/>
                    <a:lumOff val="25000"/>
                  </a:schemeClr>
                </a:solidFill>
              </a:rPr>
              <a:t>Attach Atomizer</a:t>
            </a:r>
          </a:p>
          <a:p>
            <a:pPr marL="400050" lvl="1" indent="0">
              <a:lnSpc>
                <a:spcPct val="90000"/>
              </a:lnSpc>
              <a:buNone/>
            </a:pPr>
            <a:r>
              <a:rPr lang="en-US" sz="200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a:solidFill>
                <a:schemeClr val="tx1">
                  <a:lumMod val="75000"/>
                  <a:lumOff val="25000"/>
                </a:schemeClr>
              </a:solidFill>
            </a:endParaRPr>
          </a:p>
          <a:p>
            <a:pPr marL="400050" lvl="1" indent="0">
              <a:lnSpc>
                <a:spcPct val="90000"/>
              </a:lnSpc>
              <a:buNone/>
            </a:pPr>
            <a:endParaRPr lang="en-US" sz="2000">
              <a:solidFill>
                <a:schemeClr val="tx1">
                  <a:lumMod val="75000"/>
                  <a:lumOff val="25000"/>
                </a:schemeClr>
              </a:solidFill>
            </a:endParaRPr>
          </a:p>
        </p:txBody>
      </p:sp>
      <p:pic>
        <p:nvPicPr>
          <p:cNvPr id="4" name="Picture 3" descr="Photo of syringe, nasal atomizer and vial">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3382805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a:solidFill>
                  <a:schemeClr val="bg2">
                    <a:lumMod val="25000"/>
                  </a:schemeClr>
                </a:solidFill>
              </a:rPr>
              <a:t>Administration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578016"/>
            <a:ext cx="4297680" cy="4918317"/>
          </a:xfrm>
          <a:prstGeom prst="rect">
            <a:avLst/>
          </a:prstGeom>
        </p:spPr>
        <p:txBody>
          <a:bodyPr>
            <a:normAutofit lnSpcReduction="10000"/>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r>
              <a:rPr lang="en-US" sz="2000" dirty="0">
                <a:solidFill>
                  <a:srgbClr val="FF0000"/>
                </a:solidFill>
              </a:rPr>
              <a:t>Handout 19</a:t>
            </a:r>
          </a:p>
          <a:p>
            <a:pPr>
              <a:lnSpc>
                <a:spcPct val="90000"/>
              </a:lnSpc>
            </a:pPr>
            <a:endParaRPr lang="en-US" sz="2000" dirty="0">
              <a:solidFill>
                <a:schemeClr val="tx1">
                  <a:lumMod val="75000"/>
                  <a:lumOff val="25000"/>
                </a:schemeClr>
              </a:solidFill>
            </a:endParaRPr>
          </a:p>
        </p:txBody>
      </p:sp>
      <p:pic>
        <p:nvPicPr>
          <p:cNvPr id="4" name="Picture 3" descr="How to administer nasal midazolam">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reference source">
            <a:extLst>
              <a:ext uri="{FF2B5EF4-FFF2-40B4-BE49-F238E27FC236}">
                <a16:creationId xmlns:a16="http://schemas.microsoft.com/office/drawing/2014/main" id="{C38EB256-35B4-41DD-A601-C96DDCEB3964}"/>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14328417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a:bodyPr>
          <a:lstStyle/>
          <a:p>
            <a:r>
              <a:rPr lang="en-US" dirty="0" err="1"/>
              <a:t>Nayzilam</a:t>
            </a:r>
            <a:r>
              <a:rPr lang="en-US" dirty="0"/>
              <a:t> (midazolam)</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FDA approved for ages 12 and above</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673795156"/>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Audit_x0020_Status xmlns="3a62de7d-ba57-4f43-9dae-9623ba637be0">OK</Accessibility_x0020_Audit_x0020_Status>
    <Audience1 xmlns="3a62de7d-ba57-4f43-9dae-9623ba637be0"/>
    <Accessibility_x0020_Audit_x0020_Date xmlns="3a62de7d-ba57-4f43-9dae-9623ba637be0">2021-06-11T04:00:00+00:00</Accessibility_x0020_Audit_x0020_Date>
    <Application_x0020_Type xmlns="3a62de7d-ba57-4f43-9dae-9623ba637be0" xsi:nil="true"/>
    <PublishingStartDate xmlns="http://schemas.microsoft.com/sharepoint/v3" xsi:nil="true"/>
    <_dlc_DocId xmlns="3a62de7d-ba57-4f43-9dae-9623ba637be0">KYED-112-506</_dlc_DocId>
    <Application_x0020_Date xmlns="3a62de7d-ba57-4f43-9dae-9623ba637be0" xsi:nil="true"/>
    <_dlc_DocIdUrl xmlns="3a62de7d-ba57-4f43-9dae-9623ba637be0">
      <Url>https://www.education.ky.gov/districts/SHS/_layouts/15/DocIdRedir.aspx?ID=KYED-112-506</Url>
      <Description>KYED-112-506</Description>
    </_dlc_DocIdUrl>
    <Publication_x0020_Date xmlns="3a62de7d-ba57-4f43-9dae-9623ba637be0">2021-06-11T04:00:00+00:00</Publication_x0020_Date>
    <Accessibility_x0020_Office xmlns="3a62de7d-ba57-4f43-9dae-9623ba637be0">OFO - Office of Finance and Operations</Accessibility_x0020_Office>
    <Application_x0020_Status xmlns="3a62de7d-ba57-4f43-9dae-9623ba637be0" xsi:nil="true"/>
    <Accessibility_x0020_Audience xmlns="3a62de7d-ba57-4f43-9dae-9623ba637be0">Public</Accessibility_x0020_Audience>
    <RoutingRuleDescription xmlns="http://schemas.microsoft.com/sharepoint/v3" xsi:nil="true"/>
    <Accessibility_x0020_Target_x0020_Date xmlns="3a62de7d-ba57-4f43-9dae-9623ba637be0">2021-06-11T04:00:00+00:00</Accessibility_x0020_Target_x0020_Date>
    <PublishingExpirationDate xmlns="http://schemas.microsoft.com/sharepoint/v3" xsi:nil="true"/>
    <Accessibility_x0020_Status xmlns="3a62de7d-ba57-4f43-9dae-9623ba637be0">Accessible</Accessibility_x0020_Status>
  </documentManagement>
</p:properties>
</file>

<file path=customXml/itemProps1.xml><?xml version="1.0" encoding="utf-8"?>
<ds:datastoreItem xmlns:ds="http://schemas.openxmlformats.org/officeDocument/2006/customXml" ds:itemID="{17DEF838-29C4-4061-AB02-F32776297A6B}"/>
</file>

<file path=customXml/itemProps2.xml><?xml version="1.0" encoding="utf-8"?>
<ds:datastoreItem xmlns:ds="http://schemas.openxmlformats.org/officeDocument/2006/customXml" ds:itemID="{8C127CAC-3232-4337-9701-FE5F1C2CCC61}"/>
</file>

<file path=customXml/itemProps3.xml><?xml version="1.0" encoding="utf-8"?>
<ds:datastoreItem xmlns:ds="http://schemas.openxmlformats.org/officeDocument/2006/customXml" ds:itemID="{AF2318BF-1E8A-4540-977D-EFA5C01BA7E1}"/>
</file>

<file path=customXml/itemProps4.xml><?xml version="1.0" encoding="utf-8"?>
<ds:datastoreItem xmlns:ds="http://schemas.openxmlformats.org/officeDocument/2006/customXml" ds:itemID="{0BEE1579-FDE8-4425-BAA8-1188E0FE0799}"/>
</file>

<file path=docProps/app.xml><?xml version="1.0" encoding="utf-8"?>
<Properties xmlns="http://schemas.openxmlformats.org/officeDocument/2006/extended-properties" xmlns:vt="http://schemas.openxmlformats.org/officeDocument/2006/docPropsVTypes">
  <Template>KDE</Template>
  <TotalTime>2038</TotalTime>
  <Words>19405</Words>
  <Application>Microsoft Office PowerPoint</Application>
  <PresentationFormat>Widescreen</PresentationFormat>
  <Paragraphs>1692</Paragraphs>
  <Slides>188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188</vt:i4>
      </vt:variant>
    </vt:vector>
  </HeadingPairs>
  <TitlesOfParts>
    <vt:vector size="198"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 (Regular and Emergency)</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Non-prescribed/Over the Counter (OTC) medication  </vt:lpstr>
      <vt:lpstr>Student Self-Medication  </vt:lpstr>
      <vt:lpstr>Medication Safety </vt:lpstr>
      <vt:lpstr>Changes in Medication </vt:lpstr>
      <vt:lpstr>Storage and Disposal of Medications </vt:lpstr>
      <vt:lpstr>Medication No Longer Needed</vt:lpstr>
      <vt:lpstr>Field Trip Medication Administration </vt:lpstr>
      <vt:lpstr>KentuckylLwKRS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Controlled/scheduled medications </vt:lpstr>
      <vt:lpstr>Handling of Controlled Medicine</vt:lpstr>
      <vt:lpstr>Non-controlled/Scheduled Medications </vt:lpstr>
      <vt:lpstr>Over the Counter (OTC) Medications </vt:lpstr>
      <vt:lpstr>Medication Classifications </vt:lpstr>
      <vt:lpstr>Understanding Effects of Medications/Adverse Drug Effects </vt:lpstr>
      <vt:lpstr>Adverse Effects of Medication</vt:lpstr>
      <vt:lpstr>Observe Student</vt:lpstr>
      <vt:lpstr>Allergic Reactions</vt:lpstr>
      <vt:lpstr>Anaphylaxis</vt:lpstr>
      <vt:lpstr>Various Forms of Medication Administration </vt:lpstr>
      <vt:lpstr>Oral Medication Administration</vt:lpstr>
      <vt:lpstr>Oral Medication </vt:lpstr>
      <vt:lpstr>Oral disintegrating tablets</vt:lpstr>
      <vt:lpstr>Capsules</vt:lpstr>
      <vt:lpstr>Syrups and elixirs</vt:lpstr>
      <vt:lpstr>Liquid Medication or Syrup</vt:lpstr>
      <vt:lpstr>Oral Medication Dosage</vt:lpstr>
      <vt:lpstr>Eye Drops and Eye Ointment</vt:lpstr>
      <vt:lpstr>Ear Drops</vt:lpstr>
      <vt:lpstr>Topical </vt:lpstr>
      <vt:lpstr>Topical Ointment or Creams </vt:lpstr>
      <vt:lpstr>Inhalers and Nebulizers</vt:lpstr>
      <vt:lpstr>Nasal Spray/Inhaler </vt:lpstr>
      <vt:lpstr>Nasal Spray </vt:lpstr>
      <vt:lpstr>Metered Dose Inhalers (MDI) </vt:lpstr>
      <vt:lpstr>Insulin Administration </vt:lpstr>
      <vt:lpstr>Medications for life-threatening emergencies </vt:lpstr>
      <vt:lpstr>Epipen</vt:lpstr>
      <vt:lpstr>Glucagon</vt:lpstr>
      <vt:lpstr>How to Administer Injectable Glucagon</vt:lpstr>
      <vt:lpstr>Basqsimi (Glucagon) Nasal Powder</vt:lpstr>
      <vt:lpstr>Administering Baqsimi (glucagon)™ Nasal Powder</vt:lpstr>
      <vt:lpstr>How to Administer an EpiPen </vt:lpstr>
      <vt:lpstr>Narcan</vt:lpstr>
      <vt:lpstr>How to Administer Narcan (Naloxone)</vt:lpstr>
      <vt:lpstr>Diastat</vt:lpstr>
      <vt:lpstr>VALTOCO® (diazepam nasal spray) </vt:lpstr>
      <vt:lpstr>Valtoco®</vt:lpstr>
      <vt:lpstr>Important Safety Information</vt:lpstr>
      <vt:lpstr>How to administer Valtoco®</vt:lpstr>
      <vt:lpstr>How to Administer Clonazepam (Klonopin) </vt:lpstr>
      <vt:lpstr>Midazolam for Seizure Rescue</vt:lpstr>
      <vt:lpstr>Midazolam safety concerns and side effects</vt:lpstr>
      <vt:lpstr>Preparation for administration</vt:lpstr>
      <vt:lpstr>Administration </vt:lpstr>
      <vt:lpstr>Nayzilam (midazolam)</vt:lpstr>
      <vt:lpstr>How to administer Nayzilam (Midazolam)</vt:lpstr>
      <vt:lpstr>Handling Medication </vt:lpstr>
      <vt:lpstr>Hand Washing Steps </vt:lpstr>
      <vt:lpstr>How to Avoid Touching the Medication </vt:lpstr>
      <vt:lpstr>Cutting or Crushing Tablets </vt:lpstr>
      <vt:lpstr>Measuring Liquid Medication </vt:lpstr>
      <vt:lpstr>Administering Medication Safely </vt:lpstr>
      <vt:lpstr>Six Rights of Medication Administration </vt:lpstr>
      <vt:lpstr>Prescription Label Information   </vt:lpstr>
      <vt:lpstr>Procedure for Administering Medications </vt:lpstr>
      <vt:lpstr>Medication Errors part 2 </vt:lpstr>
      <vt:lpstr>Refusal of Medications </vt:lpstr>
      <vt:lpstr>Best Practice</vt:lpstr>
      <vt:lpstr>Record Keeping</vt:lpstr>
      <vt:lpstr>Compare Information</vt:lpstr>
      <vt:lpstr>Medication Record</vt:lpstr>
      <vt:lpstr>Sample Student Medication Log</vt:lpstr>
      <vt:lpstr>Kentucky Student Information  System</vt:lpstr>
      <vt:lpstr>Module II:  Practice Test Page 1</vt:lpstr>
      <vt:lpstr>Module II:  Practice Test Page 2</vt:lpstr>
      <vt:lpstr>Module II:  Practice Test Page 3</vt:lpstr>
      <vt:lpstr>Module III: Emergency Medications</vt:lpstr>
      <vt:lpstr>Emergency Medication Administration</vt:lpstr>
      <vt:lpstr>Glucagon® for Hypoglycemia</vt:lpstr>
      <vt:lpstr>Extremely Low Blood Sugar</vt:lpstr>
      <vt:lpstr>Hypoglycemia symptoms </vt:lpstr>
      <vt:lpstr>Student Showing Signs</vt:lpstr>
      <vt:lpstr>Glucagon® is a life-saving injectable hormone </vt:lpstr>
      <vt:lpstr>Parent Responsibility - Glucagon</vt:lpstr>
      <vt:lpstr>Glucagon Kit</vt:lpstr>
      <vt:lpstr>Administering Glucagon</vt:lpstr>
      <vt:lpstr>Basqsimi Nasal Powder</vt:lpstr>
      <vt:lpstr>Administering Baqsimi™ Nasal Powder</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should you do if you don't see the green "READY" band?</vt:lpstr>
      <vt:lpstr>Approved by FDA</vt:lpstr>
      <vt:lpstr>VALTOCO® (nasal spray) </vt:lpstr>
      <vt:lpstr>All about Valtoco®</vt:lpstr>
      <vt:lpstr>Administering Valtoco®</vt:lpstr>
      <vt:lpstr>Important Safety Information Regarding Valtoco</vt:lpstr>
      <vt:lpstr>Midazolam-Seizure Rescue</vt:lpstr>
      <vt:lpstr>Safety concerns and side effects</vt:lpstr>
      <vt:lpstr>Preparation for administration of midazolam</vt:lpstr>
      <vt:lpstr>Administration of midazolam </vt:lpstr>
      <vt:lpstr>Nayzilam (midazolam) for seizure rescue</vt:lpstr>
      <vt:lpstr>How to administer Nayzilam</vt:lpstr>
      <vt:lpstr>Klonopin (Clonazepam)</vt:lpstr>
      <vt:lpstr>How to administer Klonopin (Clonazepam) oral disintegrating tablet (wafer)   </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Module IV:  Practice Test Page 1</vt:lpstr>
      <vt:lpstr>Module IV:  Practice Test Page 2</vt:lpstr>
      <vt:lpstr>Appendix </vt:lpstr>
      <vt:lpstr>Appendix 1 </vt:lpstr>
      <vt:lpstr>Common Medication  Abbreviations </vt:lpstr>
      <vt:lpstr>Glossary of Medical Terms  </vt:lpstr>
      <vt:lpstr>Glossary of Medical Terms</vt:lpstr>
      <vt:lpstr>Glossary of Medical Terms Page 2</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dc:title>
  <dc:creator>Devine, Ronda - Division of District Support</dc:creator>
  <cp:lastModifiedBy>Mounce, Caitlyn - Division of District Support</cp:lastModifiedBy>
  <cp:revision>63</cp:revision>
  <dcterms:created xsi:type="dcterms:W3CDTF">2019-03-21T17:35:33Z</dcterms:created>
  <dcterms:modified xsi:type="dcterms:W3CDTF">2024-09-19T19:14:18Z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2024-09-19T12:14:33Z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6b2f8766-8590-4340-9132-071097659ec8</vt:lpwstr>
  </property>
  <property fmtid="{D5CDD505-2E9C-101B-9397-08002B2CF9AE}" pid="8" name="MSIP_Label_eb544694-0027-44fa-bee4-2648c0363f9d_ContentBits">
    <vt:lpwstr>0</vt:lpwstr>
  </property>
  <property fmtid="{D5CDD505-2E9C-101B-9397-08002B2CF9AE}" pid="9" name="ContentTypeId">
    <vt:lpwstr>0x0101001BEB557DBE01834EAB47A683706DCD5B0043B1EEB972325A40A2A16705AE23EA45</vt:lpwstr>
  </property>
  <property fmtid="{D5CDD505-2E9C-101B-9397-08002B2CF9AE}" pid="10" name="_dlc_DocIdItemGuid">
    <vt:lpwstr>69b18da4-e10a-4f9a-a5e2-fade967f5582</vt:lpwstr>
  </property>
</Properties>
</file>