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56" r:id="rId2"/>
    <p:sldId id="412" r:id="rId3"/>
    <p:sldId id="260" r:id="rId4"/>
    <p:sldId id="259" r:id="rId5"/>
    <p:sldId id="258" r:id="rId6"/>
    <p:sldId id="261" r:id="rId7"/>
    <p:sldId id="262" r:id="rId8"/>
    <p:sldId id="263" r:id="rId9"/>
    <p:sldId id="266" r:id="rId10"/>
    <p:sldId id="410"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90" r:id="rId34"/>
    <p:sldId id="291" r:id="rId35"/>
    <p:sldId id="292" r:id="rId36"/>
    <p:sldId id="293" r:id="rId37"/>
    <p:sldId id="294" r:id="rId38"/>
    <p:sldId id="295" r:id="rId39"/>
    <p:sldId id="296" r:id="rId40"/>
    <p:sldId id="297" r:id="rId41"/>
    <p:sldId id="298" r:id="rId42"/>
    <p:sldId id="299" r:id="rId43"/>
    <p:sldId id="413" r:id="rId44"/>
    <p:sldId id="422" r:id="rId45"/>
    <p:sldId id="414" r:id="rId46"/>
    <p:sldId id="415" r:id="rId47"/>
    <p:sldId id="300" r:id="rId48"/>
    <p:sldId id="301" r:id="rId49"/>
    <p:sldId id="302" r:id="rId50"/>
    <p:sldId id="310" r:id="rId51"/>
    <p:sldId id="346" r:id="rId52"/>
    <p:sldId id="358" r:id="rId53"/>
    <p:sldId id="359" r:id="rId54"/>
    <p:sldId id="360" r:id="rId55"/>
    <p:sldId id="361" r:id="rId56"/>
    <p:sldId id="362" r:id="rId57"/>
    <p:sldId id="363" r:id="rId58"/>
    <p:sldId id="364" r:id="rId59"/>
    <p:sldId id="365" r:id="rId60"/>
    <p:sldId id="366" r:id="rId61"/>
    <p:sldId id="427" r:id="rId62"/>
    <p:sldId id="42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434" r:id="rId81"/>
    <p:sldId id="436" r:id="rId82"/>
    <p:sldId id="435" r:id="rId83"/>
    <p:sldId id="437" r:id="rId84"/>
    <p:sldId id="384" r:id="rId85"/>
    <p:sldId id="385" r:id="rId86"/>
    <p:sldId id="386" r:id="rId87"/>
    <p:sldId id="428" r:id="rId88"/>
    <p:sldId id="429" r:id="rId89"/>
    <p:sldId id="430" r:id="rId90"/>
    <p:sldId id="431" r:id="rId91"/>
    <p:sldId id="432" r:id="rId92"/>
    <p:sldId id="433" r:id="rId93"/>
    <p:sldId id="387" r:id="rId94"/>
    <p:sldId id="388" r:id="rId95"/>
    <p:sldId id="389" r:id="rId96"/>
    <p:sldId id="390" r:id="rId97"/>
    <p:sldId id="391" r:id="rId98"/>
    <p:sldId id="392" r:id="rId99"/>
    <p:sldId id="393" r:id="rId100"/>
    <p:sldId id="394" r:id="rId101"/>
    <p:sldId id="395" r:id="rId102"/>
    <p:sldId id="396" r:id="rId103"/>
    <p:sldId id="397" r:id="rId104"/>
    <p:sldId id="418" r:id="rId105"/>
    <p:sldId id="419" r:id="rId106"/>
    <p:sldId id="420" r:id="rId107"/>
    <p:sldId id="401" r:id="rId108"/>
    <p:sldId id="399" r:id="rId109"/>
    <p:sldId id="402" r:id="rId110"/>
    <p:sldId id="403" r:id="rId111"/>
    <p:sldId id="425"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Tiffany - Division of Communications" initials="MT-DoC" lastIdx="1" clrIdx="0">
    <p:extLst>
      <p:ext uri="{19B8F6BF-5375-455C-9EA6-DF929625EA0E}">
        <p15:presenceInfo xmlns:p15="http://schemas.microsoft.com/office/powerpoint/2012/main" userId="S::tiffany.meredith@education.ky.gov::a432cccf-4692-40d2-9b6f-be44c3072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C74C2-E64B-A17A-EF39-F254DFD7E12C}" v="16" dt="2024-09-19T19:20:20.463"/>
    <p1510:client id="{EA464501-0798-C6DB-1C60-7B23D7D272DF}" v="17" dt="2024-09-19T18:58:29.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72" autoAdjust="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ustomXml" Target="../customXml/item4.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commentAuthors" Target="commentAuthors.xml"/><Relationship Id="rId119" Type="http://schemas.microsoft.com/office/2015/10/relationships/revisionInfo" Target="revisionInfo.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8T17:08:10.149" idx="1">
    <p:pos x="7499" y="1644"/>
    <p:text>Looks like this diagram is cut off on the left side.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D7BF7-401F-492E-BE93-6B36570E9CE8}"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6FA-3DD4-4A50-B2BE-63FCB8D58BC1}" type="slidenum">
              <a:rPr lang="en-US" smtClean="0"/>
              <a:t>‹#›</a:t>
            </a:fld>
            <a:endParaRPr lang="en-US" dirty="0"/>
          </a:p>
        </p:txBody>
      </p:sp>
    </p:spTree>
    <p:extLst>
      <p:ext uri="{BB962C8B-B14F-4D97-AF65-F5344CB8AC3E}">
        <p14:creationId xmlns:p14="http://schemas.microsoft.com/office/powerpoint/2010/main" val="17336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 score of 85% must be achieved on the open book exam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8</a:t>
            </a:fld>
            <a:endParaRPr lang="en-US" dirty="0"/>
          </a:p>
        </p:txBody>
      </p:sp>
    </p:spTree>
    <p:extLst>
      <p:ext uri="{BB962C8B-B14F-4D97-AF65-F5344CB8AC3E}">
        <p14:creationId xmlns:p14="http://schemas.microsoft.com/office/powerpoint/2010/main" val="137388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(KRS 158.838, KRS 217.186, KRS 1526.502)</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12</a:t>
            </a:fld>
            <a:endParaRPr lang="en-US" dirty="0"/>
          </a:p>
        </p:txBody>
      </p:sp>
    </p:spTree>
    <p:extLst>
      <p:ext uri="{BB962C8B-B14F-4D97-AF65-F5344CB8AC3E}">
        <p14:creationId xmlns:p14="http://schemas.microsoft.com/office/powerpoint/2010/main" val="8580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and other laws are in place to govern the practice of nurses in the state of Kentucky and to ensure the health and safety of those served</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a:t>
            </a:fld>
            <a:endParaRPr lang="en-US" dirty="0"/>
          </a:p>
        </p:txBody>
      </p:sp>
    </p:spTree>
    <p:extLst>
      <p:ext uri="{BB962C8B-B14F-4D97-AF65-F5344CB8AC3E}">
        <p14:creationId xmlns:p14="http://schemas.microsoft.com/office/powerpoint/2010/main" val="2150104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21A52FE1-8F4D-401F-B0B0-EBFA60A8163C}" type="datetimeFigureOut">
              <a:rPr lang="en-US" smtClean="0"/>
              <a:t>9/19/2024</a:t>
            </a:fld>
            <a:endParaRPr lang="en-US" dirty="0"/>
          </a:p>
        </p:txBody>
      </p:sp>
    </p:spTree>
    <p:extLst>
      <p:ext uri="{BB962C8B-B14F-4D97-AF65-F5344CB8AC3E}">
        <p14:creationId xmlns:p14="http://schemas.microsoft.com/office/powerpoint/2010/main" val="163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3424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p:spPr>
        <p:txBody>
          <a:bodyPr/>
          <a:lstStyle/>
          <a:p>
            <a:r>
              <a:rPr lang="en-US" dirty="0"/>
              <a:t>Click icon to add picture</a:t>
            </a:r>
          </a:p>
        </p:txBody>
      </p:sp>
      <p:sp>
        <p:nvSpPr>
          <p:cNvPr id="6" name="Picture Placeholder 3"/>
          <p:cNvSpPr>
            <a:spLocks noGrp="1"/>
          </p:cNvSpPr>
          <p:nvPr>
            <p:ph type="pic" sz="quarter" idx="14"/>
          </p:nvPr>
        </p:nvSpPr>
        <p:spPr>
          <a:xfrm>
            <a:off x="573088" y="514924"/>
            <a:ext cx="2525712" cy="1792288"/>
          </a:xfrm>
        </p:spPr>
        <p:txBody>
          <a:bodyPr/>
          <a:lstStyle/>
          <a:p>
            <a:r>
              <a:rPr lang="en-US" dirty="0"/>
              <a:t>Click icon to add picture</a:t>
            </a:r>
          </a:p>
        </p:txBody>
      </p:sp>
      <p:sp>
        <p:nvSpPr>
          <p:cNvPr id="8" name="Picture Placeholder 3"/>
          <p:cNvSpPr>
            <a:spLocks noGrp="1"/>
          </p:cNvSpPr>
          <p:nvPr>
            <p:ph type="pic" sz="quarter" idx="15"/>
          </p:nvPr>
        </p:nvSpPr>
        <p:spPr>
          <a:xfrm>
            <a:off x="573088" y="4744990"/>
            <a:ext cx="2525712" cy="1792288"/>
          </a:xfrm>
        </p:spPr>
        <p:txBody>
          <a:bodyPr/>
          <a:lstStyle/>
          <a:p>
            <a:r>
              <a:rPr lang="en-US" dirty="0"/>
              <a:t>Click icon to add picture</a:t>
            </a:r>
          </a:p>
        </p:txBody>
      </p:sp>
    </p:spTree>
    <p:extLst>
      <p:ext uri="{BB962C8B-B14F-4D97-AF65-F5344CB8AC3E}">
        <p14:creationId xmlns:p14="http://schemas.microsoft.com/office/powerpoint/2010/main" val="4248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01986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34353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29459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0066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3985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7704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9104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897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r>
              <a:rPr lang="en-US" dirty="0"/>
              <a:t>Click icon to add picture</a:t>
            </a:r>
          </a:p>
        </p:txBody>
      </p:sp>
    </p:spTree>
    <p:extLst>
      <p:ext uri="{BB962C8B-B14F-4D97-AF65-F5344CB8AC3E}">
        <p14:creationId xmlns:p14="http://schemas.microsoft.com/office/powerpoint/2010/main" val="53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77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3B72DA96-0A3D-424C-BD25-5359D430724D}"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3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39420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3B72DA96-0A3D-424C-BD25-5359D430724D}" type="slidenum">
              <a:rPr lang="en-US" smtClean="0"/>
              <a:t>‹#›</a:t>
            </a:fld>
            <a:endParaRPr lang="en-US" dirty="0"/>
          </a:p>
        </p:txBody>
      </p:sp>
    </p:spTree>
    <p:extLst>
      <p:ext uri="{BB962C8B-B14F-4D97-AF65-F5344CB8AC3E}">
        <p14:creationId xmlns:p14="http://schemas.microsoft.com/office/powerpoint/2010/main" val="303472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olicy/gen/guid/fpco/ferpa/index.html?src=r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pathlms.com/nasn/courses/3353"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trip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v8LtkK2KLtI"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apps.legislature.ky.gov/lrcsearch"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school building" title="Course Overview"/>
          <p:cNvPicPr/>
          <p:nvPr/>
        </p:nvPicPr>
        <p:blipFill>
          <a:blip r:embed="rId2">
            <a:extLst>
              <a:ext uri="{28A0092B-C50C-407E-A947-70E740481C1C}">
                <a14:useLocalDpi xmlns:a14="http://schemas.microsoft.com/office/drawing/2010/main" val="0"/>
              </a:ext>
            </a:extLst>
          </a:blip>
          <a:srcRect/>
          <a:stretch>
            <a:fillRect/>
          </a:stretch>
        </p:blipFill>
        <p:spPr bwMode="auto">
          <a:xfrm>
            <a:off x="5912829" y="151816"/>
            <a:ext cx="3694430" cy="3456940"/>
          </a:xfrm>
          <a:prstGeom prst="rect">
            <a:avLst/>
          </a:prstGeom>
          <a:noFill/>
        </p:spPr>
      </p:pic>
      <p:sp>
        <p:nvSpPr>
          <p:cNvPr id="2" name="Title 1"/>
          <p:cNvSpPr>
            <a:spLocks noGrp="1"/>
          </p:cNvSpPr>
          <p:nvPr>
            <p:ph type="ctrTitle"/>
          </p:nvPr>
        </p:nvSpPr>
        <p:spPr>
          <a:xfrm>
            <a:off x="627508" y="2250827"/>
            <a:ext cx="5769558" cy="1086634"/>
          </a:xfrm>
        </p:spPr>
        <p:txBody>
          <a:bodyPr/>
          <a:lstStyle/>
          <a:p>
            <a:r>
              <a:rPr lang="en-US" sz="4000" dirty="0"/>
              <a:t>KDE Medication Administration for Unlicensed School Personnel (Emergency Meds)</a:t>
            </a:r>
          </a:p>
        </p:txBody>
      </p:sp>
      <p:sp>
        <p:nvSpPr>
          <p:cNvPr id="3" name="Subtitle 2"/>
          <p:cNvSpPr>
            <a:spLocks noGrp="1"/>
          </p:cNvSpPr>
          <p:nvPr>
            <p:ph type="subTitle" idx="1"/>
          </p:nvPr>
        </p:nvSpPr>
        <p:spPr>
          <a:xfrm>
            <a:off x="601274" y="3623825"/>
            <a:ext cx="8835339" cy="2620438"/>
          </a:xfrm>
        </p:spPr>
        <p:txBody>
          <a:bodyPr>
            <a:normAutofit/>
          </a:bodyPr>
          <a:lstStyle/>
          <a:p>
            <a:pPr algn="l"/>
            <a:r>
              <a:rPr lang="en-US" dirty="0"/>
              <a:t>Module I:  Legal Issues, Policies and Procedures</a:t>
            </a:r>
          </a:p>
          <a:p>
            <a:pPr algn="l"/>
            <a:r>
              <a:rPr lang="en-US" dirty="0"/>
              <a:t>Module II:  Medication Administration</a:t>
            </a:r>
          </a:p>
          <a:p>
            <a:pPr algn="l"/>
            <a:r>
              <a:rPr lang="en-US" dirty="0"/>
              <a:t>Module III:  Emergency Medication Administration</a:t>
            </a:r>
          </a:p>
          <a:p>
            <a:pPr algn="l"/>
            <a:r>
              <a:rPr lang="en-US" dirty="0"/>
              <a:t>Module IV:  Local School District Policies and Procedures</a:t>
            </a:r>
          </a:p>
          <a:p>
            <a:endParaRPr lang="en-US" dirty="0"/>
          </a:p>
          <a:p>
            <a:endParaRPr lang="en-US" dirty="0"/>
          </a:p>
        </p:txBody>
      </p:sp>
    </p:spTree>
    <p:extLst>
      <p:ext uri="{BB962C8B-B14F-4D97-AF65-F5344CB8AC3E}">
        <p14:creationId xmlns:p14="http://schemas.microsoft.com/office/powerpoint/2010/main" val="28236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Educational Rights and Privacy Act (FERPA)</a:t>
            </a:r>
            <a:br>
              <a:rPr lang="en-US" dirty="0"/>
            </a:br>
            <a:endParaRPr lang="en-US" dirty="0"/>
          </a:p>
        </p:txBody>
      </p:sp>
      <p:sp>
        <p:nvSpPr>
          <p:cNvPr id="3" name="Text Placeholder 2"/>
          <p:cNvSpPr>
            <a:spLocks noGrp="1"/>
          </p:cNvSpPr>
          <p:nvPr>
            <p:ph type="body" sz="quarter" idx="13"/>
          </p:nvPr>
        </p:nvSpPr>
        <p:spPr>
          <a:xfrm>
            <a:off x="555786" y="1504060"/>
            <a:ext cx="9188715" cy="5289847"/>
          </a:xfrm>
        </p:spPr>
        <p:txBody>
          <a:bodyPr>
            <a:normAutofit fontScale="47500" lnSpcReduction="20000"/>
          </a:bodyPr>
          <a:lstStyle/>
          <a:p>
            <a:pPr marL="0" indent="0" hangingPunct="0">
              <a:lnSpc>
                <a:spcPct val="120000"/>
              </a:lnSpc>
              <a:spcBef>
                <a:spcPts val="0"/>
              </a:spcBef>
              <a:buNone/>
            </a:pPr>
            <a:r>
              <a:rPr lang="en-US" sz="3800" b="1" dirty="0">
                <a:solidFill>
                  <a:schemeClr val="bg2">
                    <a:lumMod val="75000"/>
                  </a:schemeClr>
                </a:solidFill>
              </a:rPr>
              <a:t>The Family Educational Rights and Privacy Act (FERPA) (20 U.S.C. § 1232g; 34 CFR Part 99)</a:t>
            </a:r>
            <a:r>
              <a:rPr lang="en-US" b="1" dirty="0">
                <a:solidFill>
                  <a:schemeClr val="bg2">
                    <a:lumMod val="75000"/>
                  </a:schemeClr>
                </a:solidFill>
              </a:rPr>
              <a:t> </a:t>
            </a:r>
            <a:r>
              <a:rPr lang="en-US" dirty="0"/>
              <a:t>is a Federal law that protects the privacy of student education records</a:t>
            </a:r>
          </a:p>
          <a:p>
            <a:pPr hangingPunct="0">
              <a:lnSpc>
                <a:spcPct val="120000"/>
              </a:lnSpc>
              <a:spcBef>
                <a:spcPts val="0"/>
              </a:spcBef>
            </a:pPr>
            <a:r>
              <a:rPr lang="en-US" dirty="0"/>
              <a:t>The law applies to all schools that receive funds under an applicable program of the U.S. Department of Education</a:t>
            </a:r>
          </a:p>
          <a:p>
            <a:pPr hangingPunct="0">
              <a:lnSpc>
                <a:spcPct val="120000"/>
              </a:lnSpc>
              <a:spcBef>
                <a:spcPts val="0"/>
              </a:spcBef>
            </a:pPr>
            <a:r>
              <a:rPr lang="en-US" dirty="0"/>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a:t>
            </a:r>
          </a:p>
          <a:p>
            <a:pPr lvl="1" hangingPunct="0">
              <a:lnSpc>
                <a:spcPct val="120000"/>
              </a:lnSpc>
              <a:spcBef>
                <a:spcPts val="0"/>
              </a:spcBef>
            </a:pPr>
            <a:r>
              <a:rPr lang="en-US" dirty="0"/>
              <a:t>School officials with legitimate educational interest</a:t>
            </a:r>
          </a:p>
          <a:p>
            <a:pPr lvl="1" hangingPunct="0">
              <a:lnSpc>
                <a:spcPct val="120000"/>
              </a:lnSpc>
              <a:spcBef>
                <a:spcPts val="0"/>
              </a:spcBef>
            </a:pPr>
            <a:r>
              <a:rPr lang="en-US" dirty="0"/>
              <a:t>Other schools to which a student is transferring</a:t>
            </a:r>
          </a:p>
          <a:p>
            <a:pPr lvl="1" hangingPunct="0">
              <a:lnSpc>
                <a:spcPct val="120000"/>
              </a:lnSpc>
              <a:spcBef>
                <a:spcPts val="0"/>
              </a:spcBef>
            </a:pPr>
            <a:r>
              <a:rPr lang="en-US" dirty="0"/>
              <a:t>Specified officials for audit or evaluation purposes</a:t>
            </a:r>
          </a:p>
          <a:p>
            <a:pPr lvl="1" hangingPunct="0">
              <a:lnSpc>
                <a:spcPct val="120000"/>
              </a:lnSpc>
              <a:spcBef>
                <a:spcPts val="0"/>
              </a:spcBef>
            </a:pPr>
            <a:r>
              <a:rPr lang="en-US" dirty="0"/>
              <a:t>Appropriate parties in connection with financial aid to a student</a:t>
            </a:r>
          </a:p>
          <a:p>
            <a:pPr lvl="1" hangingPunct="0">
              <a:lnSpc>
                <a:spcPct val="120000"/>
              </a:lnSpc>
              <a:spcBef>
                <a:spcPts val="0"/>
              </a:spcBef>
            </a:pPr>
            <a:r>
              <a:rPr lang="en-US" dirty="0"/>
              <a:t>Organizations conducting certain studies for or on behalf of the school</a:t>
            </a:r>
          </a:p>
          <a:p>
            <a:pPr lvl="1" hangingPunct="0">
              <a:lnSpc>
                <a:spcPct val="120000"/>
              </a:lnSpc>
              <a:spcBef>
                <a:spcPts val="0"/>
              </a:spcBef>
            </a:pPr>
            <a:r>
              <a:rPr lang="en-US" dirty="0"/>
              <a:t>Accrediting organizations</a:t>
            </a:r>
          </a:p>
          <a:p>
            <a:pPr lvl="1" hangingPunct="0">
              <a:lnSpc>
                <a:spcPct val="120000"/>
              </a:lnSpc>
              <a:spcBef>
                <a:spcPts val="0"/>
              </a:spcBef>
            </a:pPr>
            <a:r>
              <a:rPr lang="en-US" dirty="0"/>
              <a:t>To comply with a judicial order or lawfully issued subpoena </a:t>
            </a:r>
          </a:p>
          <a:p>
            <a:pPr lvl="1" hangingPunct="0">
              <a:lnSpc>
                <a:spcPct val="120000"/>
              </a:lnSpc>
              <a:spcBef>
                <a:spcPts val="0"/>
              </a:spcBef>
            </a:pPr>
            <a:r>
              <a:rPr lang="en-US" dirty="0"/>
              <a:t>Appropriate officials in cases of health and safety emergencies; and</a:t>
            </a:r>
          </a:p>
          <a:p>
            <a:pPr lvl="1" hangingPunct="0">
              <a:lnSpc>
                <a:spcPct val="120000"/>
              </a:lnSpc>
              <a:spcBef>
                <a:spcPts val="0"/>
              </a:spcBef>
            </a:pPr>
            <a:r>
              <a:rPr lang="en-US" dirty="0"/>
              <a:t>State and local authorities, within a juvenile justice system, pursuant to specific State law</a:t>
            </a:r>
          </a:p>
          <a:p>
            <a:pPr marL="0" indent="0" hangingPunct="0">
              <a:lnSpc>
                <a:spcPct val="120000"/>
              </a:lnSpc>
              <a:spcBef>
                <a:spcPts val="0"/>
              </a:spcBef>
              <a:buNone/>
            </a:pPr>
            <a:r>
              <a:rPr lang="en-US" i="1" u="sng" dirty="0"/>
              <a:t>Forum Guide to the Privacy of Student Information: A Resource for Schools</a:t>
            </a:r>
            <a:r>
              <a:rPr lang="en-US" i="1" dirty="0"/>
              <a:t> </a:t>
            </a:r>
            <a:r>
              <a:rPr lang="en-US" dirty="0"/>
              <a:t>(NFES 2006–805).U.S. Department of Education, Washington, DC: National Center for Education Statistics</a:t>
            </a:r>
          </a:p>
          <a:p>
            <a:pPr hangingPunct="0">
              <a:lnSpc>
                <a:spcPct val="120000"/>
              </a:lnSpc>
              <a:spcBef>
                <a:spcPts val="0"/>
              </a:spcBef>
            </a:pPr>
            <a:r>
              <a:rPr lang="en-US" dirty="0">
                <a:hlinkClick r:id="rId2"/>
              </a:rPr>
              <a:t>https://www2.ed.gov/policy/gen/guid/fpco/ferpa/index.html?src=rn</a:t>
            </a:r>
            <a:endParaRPr lang="en-US" dirty="0"/>
          </a:p>
          <a:p>
            <a:pPr hangingPunct="0">
              <a:lnSpc>
                <a:spcPct val="120000"/>
              </a:lnSpc>
              <a:spcBef>
                <a:spcPts val="0"/>
              </a:spcBef>
            </a:pPr>
            <a:endParaRPr lang="en-US" dirty="0"/>
          </a:p>
        </p:txBody>
      </p:sp>
    </p:spTree>
    <p:extLst>
      <p:ext uri="{BB962C8B-B14F-4D97-AF65-F5344CB8AC3E}">
        <p14:creationId xmlns:p14="http://schemas.microsoft.com/office/powerpoint/2010/main" val="1024316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IMMEDIATE MEDICAL ATTENTION</a:t>
            </a:r>
          </a:p>
        </p:txBody>
      </p:sp>
      <p:sp>
        <p:nvSpPr>
          <p:cNvPr id="3" name="Text Placeholder 2"/>
          <p:cNvSpPr>
            <a:spLocks noGrp="1"/>
          </p:cNvSpPr>
          <p:nvPr>
            <p:ph type="body" sz="quarter" idx="13"/>
          </p:nvPr>
        </p:nvSpPr>
        <p:spPr>
          <a:xfrm>
            <a:off x="555787" y="1577825"/>
            <a:ext cx="9075324" cy="5062257"/>
          </a:xfrm>
        </p:spPr>
        <p:txBody>
          <a:bodyPr>
            <a:noAutofit/>
          </a:bodyPr>
          <a:lstStyle/>
          <a:p>
            <a:pPr marL="0" indent="0" hangingPunct="0">
              <a:lnSpc>
                <a:spcPct val="120000"/>
              </a:lnSpc>
              <a:spcBef>
                <a:spcPts val="0"/>
              </a:spcBef>
              <a:buNone/>
            </a:pPr>
            <a:r>
              <a:rPr lang="en-US" sz="1600" dirty="0">
                <a:solidFill>
                  <a:srgbClr val="FF0000"/>
                </a:solidFill>
              </a:rPr>
              <a:t>AN OPIOID OVERDOSE NEEDS IMMEDIATE MEDICAL ATTENTION</a:t>
            </a:r>
          </a:p>
          <a:p>
            <a:pPr lvl="0">
              <a:lnSpc>
                <a:spcPct val="120000"/>
              </a:lnSpc>
              <a:spcBef>
                <a:spcPts val="0"/>
              </a:spcBef>
            </a:pPr>
            <a:r>
              <a:rPr lang="en-US" sz="1400" b="1" dirty="0"/>
              <a:t>Recognize</a:t>
            </a:r>
            <a:r>
              <a:rPr lang="en-US" sz="1400" dirty="0"/>
              <a:t> signs/symptoms of opioid overdose (slow or absence of breathing; unresponsiveness to stimuli (calling name, shaking, sternal rub)</a:t>
            </a:r>
          </a:p>
          <a:p>
            <a:pPr lvl="0">
              <a:lnSpc>
                <a:spcPct val="120000"/>
              </a:lnSpc>
              <a:spcBef>
                <a:spcPts val="0"/>
              </a:spcBef>
            </a:pPr>
            <a:r>
              <a:rPr lang="en-US" sz="1400" b="1" dirty="0"/>
              <a:t>Respond </a:t>
            </a:r>
            <a:r>
              <a:rPr lang="en-US" sz="1400" dirty="0"/>
              <a:t>by </a:t>
            </a:r>
            <a:r>
              <a:rPr lang="en-US" sz="1400" u="sng" dirty="0"/>
              <a:t>calling immediately for help</a:t>
            </a:r>
            <a:r>
              <a:rPr lang="en-US" sz="1400" dirty="0"/>
              <a:t>: </a:t>
            </a:r>
          </a:p>
          <a:p>
            <a:pPr lvl="1">
              <a:lnSpc>
                <a:spcPct val="120000"/>
              </a:lnSpc>
              <a:spcBef>
                <a:spcPts val="0"/>
              </a:spcBef>
            </a:pPr>
            <a:r>
              <a:rPr lang="en-US" sz="1200" dirty="0"/>
              <a:t>Call 911 or direct someone to call 911 to request immediate medical assistance.  Advise the 911 operator that an opioid overdose is suspected and that Narcan (naloxone) is being given or has been given.</a:t>
            </a:r>
          </a:p>
          <a:p>
            <a:pPr lvl="1">
              <a:lnSpc>
                <a:spcPct val="120000"/>
              </a:lnSpc>
              <a:spcBef>
                <a:spcPts val="0"/>
              </a:spcBef>
            </a:pPr>
            <a:r>
              <a:rPr lang="en-US" sz="1200" dirty="0"/>
              <a:t>Assess for breathing. If necessary, provide rescue breathing</a:t>
            </a:r>
          </a:p>
          <a:p>
            <a:pPr hangingPunct="0">
              <a:lnSpc>
                <a:spcPct val="120000"/>
              </a:lnSpc>
              <a:spcBef>
                <a:spcPts val="0"/>
              </a:spcBef>
            </a:pPr>
            <a:r>
              <a:rPr lang="en-US" sz="1400" dirty="0"/>
              <a:t>Steps for rescue breathing:  </a:t>
            </a:r>
          </a:p>
          <a:p>
            <a:pPr lvl="1">
              <a:lnSpc>
                <a:spcPct val="120000"/>
              </a:lnSpc>
              <a:spcBef>
                <a:spcPts val="0"/>
              </a:spcBef>
            </a:pPr>
            <a:r>
              <a:rPr lang="en-US" sz="1200" dirty="0"/>
              <a:t>Place on his or her back and pinch nose</a:t>
            </a:r>
          </a:p>
          <a:p>
            <a:pPr lvl="1">
              <a:lnSpc>
                <a:spcPct val="120000"/>
              </a:lnSpc>
              <a:spcBef>
                <a:spcPts val="0"/>
              </a:spcBef>
            </a:pPr>
            <a:r>
              <a:rPr lang="en-US" sz="1200" dirty="0"/>
              <a:t>Tilt chin up to open airway.  	</a:t>
            </a:r>
          </a:p>
          <a:p>
            <a:pPr lvl="1">
              <a:lnSpc>
                <a:spcPct val="120000"/>
              </a:lnSpc>
              <a:spcBef>
                <a:spcPts val="0"/>
              </a:spcBef>
            </a:pPr>
            <a:r>
              <a:rPr lang="en-US" sz="1200" dirty="0"/>
              <a:t>Look in mouth to see if anything is blocking their airway.  If so, remove it</a:t>
            </a:r>
          </a:p>
          <a:p>
            <a:pPr lvl="1">
              <a:lnSpc>
                <a:spcPct val="120000"/>
              </a:lnSpc>
              <a:spcBef>
                <a:spcPts val="0"/>
              </a:spcBef>
            </a:pPr>
            <a:r>
              <a:rPr lang="en-US" sz="1200" dirty="0"/>
              <a:t>Create an air tight mouth to mouth seal on victim’s mouth </a:t>
            </a:r>
          </a:p>
          <a:p>
            <a:pPr lvl="1">
              <a:lnSpc>
                <a:spcPct val="120000"/>
              </a:lnSpc>
              <a:spcBef>
                <a:spcPts val="0"/>
              </a:spcBef>
            </a:pPr>
            <a:r>
              <a:rPr lang="en-US" sz="1200" dirty="0"/>
              <a:t>If using mask, place and hold mask over mouth and nose</a:t>
            </a:r>
          </a:p>
          <a:p>
            <a:pPr lvl="1">
              <a:lnSpc>
                <a:spcPct val="120000"/>
              </a:lnSpc>
              <a:spcBef>
                <a:spcPts val="0"/>
              </a:spcBef>
            </a:pPr>
            <a:r>
              <a:rPr lang="en-US" sz="1200" dirty="0"/>
              <a:t>Give 2 even, regular-sized breaths</a:t>
            </a:r>
          </a:p>
          <a:p>
            <a:pPr lvl="1">
              <a:lnSpc>
                <a:spcPct val="120000"/>
              </a:lnSpc>
              <a:spcBef>
                <a:spcPts val="0"/>
              </a:spcBef>
            </a:pPr>
            <a:r>
              <a:rPr lang="en-US" sz="1200" dirty="0"/>
              <a:t>Blow enough air into their lungs to make their chest rise</a:t>
            </a:r>
          </a:p>
          <a:p>
            <a:pPr marL="0" indent="0" hangingPunct="0">
              <a:lnSpc>
                <a:spcPct val="120000"/>
              </a:lnSpc>
              <a:spcBef>
                <a:spcPts val="0"/>
              </a:spcBef>
              <a:buNone/>
            </a:pPr>
            <a:r>
              <a:rPr lang="en-US" sz="1400" dirty="0">
                <a:solidFill>
                  <a:srgbClr val="FF0000"/>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p>
          <a:p>
            <a:pPr lvl="0">
              <a:lnSpc>
                <a:spcPct val="120000"/>
              </a:lnSpc>
              <a:spcBef>
                <a:spcPts val="0"/>
              </a:spcBef>
            </a:pPr>
            <a:r>
              <a:rPr lang="en-US" sz="1400" dirty="0"/>
              <a:t>Breathe again</a:t>
            </a:r>
          </a:p>
          <a:p>
            <a:pPr lvl="0">
              <a:lnSpc>
                <a:spcPct val="120000"/>
              </a:lnSpc>
              <a:spcBef>
                <a:spcPts val="0"/>
              </a:spcBef>
            </a:pPr>
            <a:r>
              <a:rPr lang="en-US" sz="1400" dirty="0"/>
              <a:t>Give one breath every 5 seconds</a:t>
            </a:r>
          </a:p>
          <a:p>
            <a:pPr>
              <a:lnSpc>
                <a:spcPct val="120000"/>
              </a:lnSpc>
              <a:spcBef>
                <a:spcPts val="0"/>
              </a:spcBef>
            </a:pPr>
            <a:endParaRPr lang="en-US" sz="1400" dirty="0"/>
          </a:p>
        </p:txBody>
      </p:sp>
    </p:spTree>
    <p:extLst>
      <p:ext uri="{BB962C8B-B14F-4D97-AF65-F5344CB8AC3E}">
        <p14:creationId xmlns:p14="http://schemas.microsoft.com/office/powerpoint/2010/main" val="2781997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a:t>
            </a:r>
          </a:p>
        </p:txBody>
      </p:sp>
      <p:sp>
        <p:nvSpPr>
          <p:cNvPr id="3" name="Text Placeholder 2"/>
          <p:cNvSpPr>
            <a:spLocks noGrp="1"/>
          </p:cNvSpPr>
          <p:nvPr>
            <p:ph type="body" sz="quarter" idx="13"/>
          </p:nvPr>
        </p:nvSpPr>
        <p:spPr>
          <a:xfrm>
            <a:off x="555786" y="1170774"/>
            <a:ext cx="9188715" cy="5504001"/>
          </a:xfrm>
        </p:spPr>
        <p:txBody>
          <a:bodyPr/>
          <a:lstStyle/>
          <a:p>
            <a:pPr marL="0" lvl="0" indent="0">
              <a:buNone/>
            </a:pPr>
            <a:r>
              <a:rPr lang="en-US" dirty="0">
                <a:solidFill>
                  <a:srgbClr val="FF0000"/>
                </a:solidFill>
              </a:rPr>
              <a:t>Administer Narcan (Naloxone)</a:t>
            </a:r>
          </a:p>
          <a:p>
            <a:pPr hangingPunct="0"/>
            <a:r>
              <a:rPr lang="en-US" sz="2400" dirty="0"/>
              <a:t>Via intranasal Narcan:</a:t>
            </a:r>
          </a:p>
          <a:p>
            <a:pPr lvl="1"/>
            <a:r>
              <a:rPr lang="en-US" sz="2400" dirty="0"/>
              <a:t>Tilt head back and administer nasal spray (4 mg) into one nostril (do not prime spray).  </a:t>
            </a:r>
          </a:p>
          <a:p>
            <a:pPr lvl="1"/>
            <a:r>
              <a:rPr lang="en-US" sz="2400" dirty="0"/>
              <a:t>If additional doses are needed, give in the other nostril.</a:t>
            </a:r>
          </a:p>
        </p:txBody>
      </p:sp>
      <p:pic>
        <p:nvPicPr>
          <p:cNvPr id="4" name="Picture 3" descr="How to administer Narcan&#10;&#10;Pictures with descriptions of steps to administer Narcan."/>
          <p:cNvPicPr/>
          <p:nvPr/>
        </p:nvPicPr>
        <p:blipFill rotWithShape="1">
          <a:blip r:embed="rId2"/>
          <a:srcRect l="31944" t="18725" r="21875" b="35596"/>
          <a:stretch/>
        </p:blipFill>
        <p:spPr bwMode="auto">
          <a:xfrm>
            <a:off x="2585060" y="3829450"/>
            <a:ext cx="5371075" cy="284532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8544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Administering Narcan</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742950" lvl="0" indent="-742950">
              <a:buFont typeface="+mj-lt"/>
              <a:buAutoNum type="arabicPeriod"/>
            </a:pPr>
            <a:r>
              <a:rPr lang="en-US" dirty="0"/>
              <a:t>Place person in recovery position (lying on their side).</a:t>
            </a:r>
          </a:p>
          <a:p>
            <a:pPr marL="742950" lvl="0" indent="-742950">
              <a:buFont typeface="+mj-lt"/>
              <a:buAutoNum type="arabicPeriod"/>
            </a:pPr>
            <a:r>
              <a:rPr lang="en-US" dirty="0"/>
              <a:t>Stay with the person monitoring for respiratory distress until help arrives.</a:t>
            </a:r>
          </a:p>
          <a:p>
            <a:pPr marL="742950" lvl="0" indent="-742950">
              <a:buFont typeface="+mj-lt"/>
              <a:buAutoNum type="arabicPeriod"/>
            </a:pPr>
            <a:r>
              <a:rPr lang="en-US" dirty="0"/>
              <a:t>If person does not respond by waking up, to voice or touch, or is not breathing normally within 2-3 minutes, a second dose of Narcan nasal spray may be given (use a second Narcan nasal spray from box).</a:t>
            </a:r>
          </a:p>
          <a:p>
            <a:pPr marL="742950" lvl="0" indent="-742950">
              <a:buFont typeface="+mj-lt"/>
              <a:buAutoNum type="arabicPeriod"/>
            </a:pPr>
            <a:r>
              <a:rPr lang="en-US" dirty="0"/>
              <a:t>Seize all illegal and/or non-prescribed opioid narcotics found on victim and give to school administrator per school protocol.</a:t>
            </a:r>
          </a:p>
          <a:p>
            <a:endParaRPr lang="en-US" dirty="0"/>
          </a:p>
        </p:txBody>
      </p:sp>
    </p:spTree>
    <p:extLst>
      <p:ext uri="{BB962C8B-B14F-4D97-AF65-F5344CB8AC3E}">
        <p14:creationId xmlns:p14="http://schemas.microsoft.com/office/powerpoint/2010/main" val="32075756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to the Nearest Facility</a:t>
            </a:r>
          </a:p>
        </p:txBody>
      </p:sp>
      <p:sp>
        <p:nvSpPr>
          <p:cNvPr id="3" name="Text Placeholder 2"/>
          <p:cNvSpPr>
            <a:spLocks noGrp="1"/>
          </p:cNvSpPr>
          <p:nvPr>
            <p:ph type="body" sz="quarter" idx="13"/>
          </p:nvPr>
        </p:nvSpPr>
        <p:spPr>
          <a:xfrm>
            <a:off x="454186" y="1387371"/>
            <a:ext cx="9188715" cy="4901324"/>
          </a:xfrm>
        </p:spPr>
        <p:txBody>
          <a:bodyPr>
            <a:normAutofit fontScale="85000" lnSpcReduction="10000"/>
          </a:bodyPr>
          <a:lstStyle/>
          <a:p>
            <a:pPr marL="0" lvl="0" indent="0">
              <a:buNone/>
            </a:pPr>
            <a:r>
              <a:rPr lang="en-US" dirty="0">
                <a:solidFill>
                  <a:schemeClr val="bg2">
                    <a:lumMod val="50000"/>
                  </a:schemeClr>
                </a:solidFill>
              </a:rPr>
              <a:t>Transport person to nearest medical facility, even if person seems to get better.</a:t>
            </a:r>
          </a:p>
          <a:p>
            <a:pPr marL="0" lvl="0" indent="0">
              <a:buNone/>
            </a:pPr>
            <a:endParaRPr lang="en-US" dirty="0">
              <a:solidFill>
                <a:schemeClr val="bg2">
                  <a:lumMod val="50000"/>
                </a:schemeClr>
              </a:solidFill>
            </a:endParaRPr>
          </a:p>
          <a:p>
            <a:pPr lvl="0"/>
            <a:r>
              <a:rPr lang="en-US" dirty="0"/>
              <a:t>Notify parent/guardians per school protocol.</a:t>
            </a:r>
          </a:p>
          <a:p>
            <a:pPr lvl="0"/>
            <a:r>
              <a:rPr lang="en-US" dirty="0"/>
              <a:t>Document administration of Narcan and complete school incident report.</a:t>
            </a:r>
          </a:p>
          <a:p>
            <a:pPr hangingPunct="0"/>
            <a:r>
              <a:rPr lang="en-US" dirty="0"/>
              <a:t>Sources: </a:t>
            </a:r>
            <a:r>
              <a:rPr lang="en-US" b="1" u="sng" dirty="0">
                <a:hlinkClick r:id="rId2"/>
              </a:rPr>
              <a:t>NASN Naloxone in Schools Toolki</a:t>
            </a:r>
            <a:r>
              <a:rPr lang="en-US" u="sng" dirty="0">
                <a:hlinkClick r:id="rId2"/>
              </a:rPr>
              <a:t>t</a:t>
            </a:r>
            <a:r>
              <a:rPr lang="en-US" dirty="0"/>
              <a:t>: Department for Public Health Clinical Protocol for Intranasal Naloxone in the School Setting, Core Clinical Service Guide, Appendix B, July 1, 2016.</a:t>
            </a:r>
          </a:p>
          <a:p>
            <a:endParaRPr lang="en-US" dirty="0"/>
          </a:p>
        </p:txBody>
      </p:sp>
    </p:spTree>
    <p:extLst>
      <p:ext uri="{BB962C8B-B14F-4D97-AF65-F5344CB8AC3E}">
        <p14:creationId xmlns:p14="http://schemas.microsoft.com/office/powerpoint/2010/main" val="39270240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Autofit/>
          </a:bodyPr>
          <a:lstStyle/>
          <a:p>
            <a:r>
              <a:rPr lang="en-US" dirty="0"/>
              <a:t>Module III:  Practice Test Page 1</a:t>
            </a:r>
            <a:br>
              <a:rPr lang="en-US" dirty="0"/>
            </a:br>
            <a:endParaRPr lang="en-US" dirty="0"/>
          </a:p>
        </p:txBody>
      </p:sp>
      <p:sp>
        <p:nvSpPr>
          <p:cNvPr id="3" name="Text Placeholder 2"/>
          <p:cNvSpPr>
            <a:spLocks noGrp="1"/>
          </p:cNvSpPr>
          <p:nvPr>
            <p:ph type="body" sz="quarter" idx="13"/>
          </p:nvPr>
        </p:nvSpPr>
        <p:spPr>
          <a:xfrm>
            <a:off x="555786" y="1008404"/>
            <a:ext cx="9188715" cy="5666371"/>
          </a:xfrm>
        </p:spPr>
        <p:txBody>
          <a:bodyPr>
            <a:normAutofit fontScale="40000" lnSpcReduction="20000"/>
          </a:bodyPr>
          <a:lstStyle/>
          <a:p>
            <a:pPr marL="742950" indent="-742950" hangingPunct="0">
              <a:lnSpc>
                <a:spcPct val="120000"/>
              </a:lnSpc>
              <a:spcBef>
                <a:spcPts val="0"/>
              </a:spcBef>
              <a:buFont typeface="+mj-lt"/>
              <a:buAutoNum type="arabicPeriod"/>
            </a:pPr>
            <a:r>
              <a:rPr lang="en-US" dirty="0"/>
              <a:t>Name three emergency medications that a registered nurse may delegate and train unlicensed school personnel to administer to treat a life-threatening event:</a:t>
            </a:r>
          </a:p>
          <a:p>
            <a:pPr marL="0" indent="0" hangingPunct="0">
              <a:lnSpc>
                <a:spcPct val="120000"/>
              </a:lnSpc>
              <a:spcBef>
                <a:spcPts val="0"/>
              </a:spcBef>
              <a:buNone/>
            </a:pPr>
            <a:r>
              <a:rPr lang="en-US" dirty="0"/>
              <a:t>	           _____________________    _____________________    ________________________</a:t>
            </a:r>
          </a:p>
          <a:p>
            <a:pPr marL="0" indent="0" hangingPunct="0">
              <a:lnSpc>
                <a:spcPct val="120000"/>
              </a:lnSpc>
              <a:spcBef>
                <a:spcPts val="0"/>
              </a:spcBef>
              <a:buNone/>
            </a:pPr>
            <a:r>
              <a:rPr lang="en-US" b="1" dirty="0"/>
              <a:t>           </a:t>
            </a:r>
          </a:p>
          <a:p>
            <a:pPr marL="0" indent="0" hangingPunct="0">
              <a:lnSpc>
                <a:spcPct val="120000"/>
              </a:lnSpc>
              <a:spcBef>
                <a:spcPts val="0"/>
              </a:spcBef>
              <a:buNone/>
            </a:pPr>
            <a:r>
              <a:rPr lang="en-US" b="1" dirty="0"/>
              <a:t>Diabetes</a:t>
            </a:r>
            <a:endParaRPr lang="en-US" dirty="0"/>
          </a:p>
          <a:p>
            <a:pPr marL="742950" indent="-742950" hangingPunct="0">
              <a:lnSpc>
                <a:spcPct val="120000"/>
              </a:lnSpc>
              <a:spcBef>
                <a:spcPts val="0"/>
              </a:spcBef>
              <a:buFont typeface="+mj-lt"/>
              <a:buAutoNum type="arabicPeriod" startAt="2"/>
            </a:pPr>
            <a:r>
              <a:rPr lang="en-US" dirty="0"/>
              <a:t>Another term for a low blood sugar level is ________________________.</a:t>
            </a:r>
          </a:p>
          <a:p>
            <a:pPr marL="742950" indent="-742950" hangingPunct="0">
              <a:lnSpc>
                <a:spcPct val="120000"/>
              </a:lnSpc>
              <a:spcBef>
                <a:spcPts val="0"/>
              </a:spcBef>
              <a:buFont typeface="+mj-lt"/>
              <a:buAutoNum type="arabicPeriod" startAt="3"/>
            </a:pPr>
            <a:r>
              <a:rPr lang="en-US" dirty="0"/>
              <a:t>List three examples of potential causes for a low blood sugar level:		</a:t>
            </a:r>
          </a:p>
          <a:p>
            <a:pPr marL="0" indent="0" hangingPunct="0">
              <a:lnSpc>
                <a:spcPct val="120000"/>
              </a:lnSpc>
              <a:spcBef>
                <a:spcPts val="0"/>
              </a:spcBef>
              <a:buNone/>
            </a:pPr>
            <a:r>
              <a:rPr lang="en-US" dirty="0"/>
              <a:t>		A.	____________________		</a:t>
            </a:r>
          </a:p>
          <a:p>
            <a:pPr marL="0" indent="0" hangingPunct="0">
              <a:lnSpc>
                <a:spcPct val="120000"/>
              </a:lnSpc>
              <a:spcBef>
                <a:spcPts val="0"/>
              </a:spcBef>
              <a:buNone/>
            </a:pPr>
            <a:r>
              <a:rPr lang="en-US" dirty="0"/>
              <a:t>		B.	____________________</a:t>
            </a:r>
          </a:p>
          <a:p>
            <a:pPr marL="0" indent="0" hangingPunct="0">
              <a:lnSpc>
                <a:spcPct val="120000"/>
              </a:lnSpc>
              <a:spcBef>
                <a:spcPts val="0"/>
              </a:spcBef>
              <a:buNone/>
            </a:pPr>
            <a:r>
              <a:rPr lang="en-US" dirty="0"/>
              <a:t>		C.	____________________</a:t>
            </a:r>
          </a:p>
          <a:p>
            <a:pPr marL="742950" indent="-742950" hangingPunct="0">
              <a:lnSpc>
                <a:spcPct val="120000"/>
              </a:lnSpc>
              <a:spcBef>
                <a:spcPts val="0"/>
              </a:spcBef>
              <a:buFont typeface="+mj-lt"/>
              <a:buAutoNum type="arabicPeriod" startAt="4"/>
            </a:pPr>
            <a:r>
              <a:rPr lang="en-US" dirty="0"/>
              <a:t>	___________________ or ____________ is the name of the medication used to treat a student’s low blood sugar level when the student is unable to take liquid or food by mouth.</a:t>
            </a:r>
          </a:p>
          <a:p>
            <a:pPr marL="0" indent="0" hangingPunct="0">
              <a:lnSpc>
                <a:spcPct val="120000"/>
              </a:lnSpc>
              <a:spcBef>
                <a:spcPts val="0"/>
              </a:spcBef>
              <a:buNone/>
            </a:pPr>
            <a:endParaRPr lang="en-US" dirty="0"/>
          </a:p>
          <a:p>
            <a:pPr marL="742950" indent="-742950" hangingPunct="0">
              <a:lnSpc>
                <a:spcPct val="120000"/>
              </a:lnSpc>
              <a:spcBef>
                <a:spcPts val="0"/>
              </a:spcBef>
              <a:buFont typeface="+mj-lt"/>
              <a:buAutoNum type="arabicPeriod" startAt="5"/>
            </a:pPr>
            <a:r>
              <a:rPr lang="en-US" dirty="0"/>
              <a:t>True or False:  According to KRS 158.838, each local public school district is required to have at least one school employee on duty during the entire school day to administer Glucagon in an emergency.   </a:t>
            </a:r>
          </a:p>
          <a:p>
            <a:pPr marL="0" indent="0" hangingPunct="0">
              <a:lnSpc>
                <a:spcPct val="120000"/>
              </a:lnSpc>
              <a:spcBef>
                <a:spcPts val="0"/>
              </a:spcBef>
              <a:buNone/>
            </a:pPr>
            <a:r>
              <a:rPr lang="en-US" b="1" dirty="0"/>
              <a:t>Anaphylaxis </a:t>
            </a:r>
            <a:endParaRPr lang="en-US" dirty="0"/>
          </a:p>
          <a:p>
            <a:pPr marL="742950" lvl="0" indent="-742950" hangingPunct="0">
              <a:lnSpc>
                <a:spcPct val="120000"/>
              </a:lnSpc>
              <a:spcBef>
                <a:spcPts val="0"/>
              </a:spcBef>
              <a:buFont typeface="+mj-lt"/>
              <a:buAutoNum type="arabicPeriod" startAt="6"/>
            </a:pPr>
            <a:r>
              <a:rPr lang="en-US" dirty="0"/>
              <a:t>True or False:  Anaphylaxis is a life-threatening allergic reaction that can be fatal within minutes.  </a:t>
            </a:r>
          </a:p>
          <a:p>
            <a:pPr marL="742950" lvl="0" indent="-742950" hangingPunct="0">
              <a:lnSpc>
                <a:spcPct val="120000"/>
              </a:lnSpc>
              <a:spcBef>
                <a:spcPts val="0"/>
              </a:spcBef>
              <a:buFont typeface="+mj-lt"/>
              <a:buAutoNum type="arabicPeriod" startAt="7"/>
            </a:pPr>
            <a:r>
              <a:rPr lang="en-US" dirty="0"/>
              <a:t>True or False:  Anaphylaxis can be a reaction to: foods, stinging insects, medication, latex or exercise. </a:t>
            </a:r>
          </a:p>
          <a:p>
            <a:pPr marL="742950" indent="-742950" hangingPunct="0">
              <a:lnSpc>
                <a:spcPct val="120000"/>
              </a:lnSpc>
              <a:spcBef>
                <a:spcPts val="0"/>
              </a:spcBef>
              <a:buFont typeface="+mj-lt"/>
              <a:buAutoNum type="arabicPeriod" startAt="8"/>
            </a:pPr>
            <a:r>
              <a:rPr lang="en-US" dirty="0"/>
              <a:t> List symptoms of anaphylaxis:</a:t>
            </a:r>
          </a:p>
          <a:p>
            <a:pPr marL="0" indent="0" hangingPunct="0">
              <a:lnSpc>
                <a:spcPct val="120000"/>
              </a:lnSpc>
              <a:spcBef>
                <a:spcPts val="0"/>
              </a:spcBef>
              <a:buNone/>
            </a:pPr>
            <a:endParaRPr lang="en-US" dirty="0"/>
          </a:p>
          <a:p>
            <a:pPr marL="0" indent="0" hangingPunct="0">
              <a:lnSpc>
                <a:spcPct val="120000"/>
              </a:lnSpc>
              <a:spcBef>
                <a:spcPts val="0"/>
              </a:spcBef>
              <a:buNone/>
            </a:pPr>
            <a:r>
              <a:rPr lang="en-US" dirty="0"/>
              <a:t>		A.	_______________________________________</a:t>
            </a:r>
          </a:p>
          <a:p>
            <a:pPr marL="0" indent="0" hangingPunct="0">
              <a:lnSpc>
                <a:spcPct val="120000"/>
              </a:lnSpc>
              <a:spcBef>
                <a:spcPts val="0"/>
              </a:spcBef>
              <a:buNone/>
            </a:pPr>
            <a:r>
              <a:rPr lang="en-US" dirty="0"/>
              <a:t>		B.	_______________________________________</a:t>
            </a:r>
          </a:p>
          <a:p>
            <a:pPr marL="0" indent="0" hangingPunct="0">
              <a:lnSpc>
                <a:spcPct val="120000"/>
              </a:lnSpc>
              <a:spcBef>
                <a:spcPts val="0"/>
              </a:spcBef>
              <a:buNone/>
            </a:pPr>
            <a:r>
              <a:rPr lang="en-US" dirty="0"/>
              <a:t>		C.	_______________________________________</a:t>
            </a:r>
          </a:p>
          <a:p>
            <a:pPr marL="0" indent="0" hangingPunct="0">
              <a:lnSpc>
                <a:spcPct val="120000"/>
              </a:lnSpc>
              <a:spcBef>
                <a:spcPts val="0"/>
              </a:spcBef>
              <a:buNone/>
            </a:pPr>
            <a:r>
              <a:rPr lang="en-US" dirty="0"/>
              <a:t>		D.	_______________________________________</a:t>
            </a:r>
          </a:p>
          <a:p>
            <a:pPr marL="0" indent="0" hangingPunct="0">
              <a:lnSpc>
                <a:spcPct val="120000"/>
              </a:lnSpc>
              <a:spcBef>
                <a:spcPts val="0"/>
              </a:spcBef>
              <a:buNone/>
            </a:pPr>
            <a:r>
              <a:rPr lang="en-US" dirty="0"/>
              <a:t>		E.	_______________________________________</a:t>
            </a:r>
          </a:p>
          <a:p>
            <a:pPr>
              <a:lnSpc>
                <a:spcPct val="120000"/>
              </a:lnSpc>
              <a:spcBef>
                <a:spcPts val="0"/>
              </a:spcBef>
            </a:pPr>
            <a:endParaRPr lang="en-US" dirty="0"/>
          </a:p>
        </p:txBody>
      </p:sp>
    </p:spTree>
    <p:extLst>
      <p:ext uri="{BB962C8B-B14F-4D97-AF65-F5344CB8AC3E}">
        <p14:creationId xmlns:p14="http://schemas.microsoft.com/office/powerpoint/2010/main" val="26699193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066778" cy="802654"/>
          </a:xfrm>
        </p:spPr>
        <p:txBody>
          <a:bodyPr>
            <a:normAutofit fontScale="90000"/>
          </a:bodyPr>
          <a:lstStyle/>
          <a:p>
            <a:r>
              <a:rPr lang="en-US" b="1" dirty="0"/>
              <a:t>Module III:  Practice Test Page 2</a:t>
            </a:r>
            <a:endParaRPr lang="en-US" dirty="0"/>
          </a:p>
        </p:txBody>
      </p:sp>
      <p:sp>
        <p:nvSpPr>
          <p:cNvPr id="3" name="Text Placeholder 2"/>
          <p:cNvSpPr>
            <a:spLocks noGrp="1"/>
          </p:cNvSpPr>
          <p:nvPr>
            <p:ph type="body" sz="quarter" idx="13"/>
          </p:nvPr>
        </p:nvSpPr>
        <p:spPr>
          <a:xfrm>
            <a:off x="555786" y="982766"/>
            <a:ext cx="9188715" cy="5708591"/>
          </a:xfrm>
        </p:spPr>
        <p:txBody>
          <a:bodyPr>
            <a:normAutofit fontScale="32500" lnSpcReduction="20000"/>
          </a:bodyPr>
          <a:lstStyle/>
          <a:p>
            <a:pPr marL="742950" indent="-742950" hangingPunct="0">
              <a:buFont typeface="+mj-lt"/>
              <a:buAutoNum type="arabicPeriod" startAt="9"/>
            </a:pPr>
            <a:r>
              <a:rPr lang="en-US" sz="5600" dirty="0"/>
              <a:t>____________________is a prescribed medication that contains epinephrine to reverse the most             dangerous effects of an anaphylactic reaction.</a:t>
            </a:r>
          </a:p>
          <a:p>
            <a:pPr marL="742950" indent="-742950" hangingPunct="0">
              <a:buFont typeface="+mj-lt"/>
              <a:buAutoNum type="arabicPeriod" startAt="10"/>
            </a:pPr>
            <a:r>
              <a:rPr lang="en-US" sz="5600" dirty="0"/>
              <a:t>Once administered, Epinephrine is effective for only __________ to _________ minutes.</a:t>
            </a:r>
          </a:p>
          <a:p>
            <a:pPr marL="742950" indent="-742950" hangingPunct="0">
              <a:buFont typeface="+mj-lt"/>
              <a:buAutoNum type="arabicPeriod" startAt="11"/>
            </a:pPr>
            <a:r>
              <a:rPr lang="en-US" sz="5600" dirty="0"/>
              <a:t>True or False:  KRS 158.834 and KRS 158.836 permits a student to self-carry and self-administer medication to treat anaphylaxis.</a:t>
            </a:r>
          </a:p>
          <a:p>
            <a:pPr marL="0" indent="0" hangingPunct="0">
              <a:buNone/>
            </a:pPr>
            <a:r>
              <a:rPr lang="en-US" sz="5600" b="1" dirty="0"/>
              <a:t>Seizure Disorders</a:t>
            </a:r>
            <a:endParaRPr lang="en-US" sz="5600" dirty="0"/>
          </a:p>
          <a:p>
            <a:pPr marL="742950" indent="-742950" hangingPunct="0">
              <a:buFont typeface="+mj-lt"/>
              <a:buAutoNum type="arabicPeriod" startAt="12"/>
            </a:pPr>
            <a:r>
              <a:rPr lang="en-US" sz="5600" dirty="0"/>
              <a:t>_______________is a neurological disorder that causes a student to have recurrent seizures.	</a:t>
            </a:r>
          </a:p>
          <a:p>
            <a:pPr marL="742950" indent="-742950" hangingPunct="0">
              <a:buFont typeface="+mj-lt"/>
              <a:buAutoNum type="arabicPeriod" startAt="13"/>
            </a:pPr>
            <a:r>
              <a:rPr lang="en-US" sz="5600" dirty="0"/>
              <a:t>Describe the many different forms of seizures:</a:t>
            </a:r>
          </a:p>
          <a:p>
            <a:pPr marL="0" indent="0" hangingPunct="0">
              <a:buNone/>
            </a:pPr>
            <a:r>
              <a:rPr lang="en-US" sz="5600" dirty="0"/>
              <a:t>		A.	Generalized Tonic Clonic (Grand Mal) __________________________________</a:t>
            </a:r>
          </a:p>
          <a:p>
            <a:pPr marL="0" indent="0" hangingPunct="0">
              <a:buNone/>
            </a:pPr>
            <a:r>
              <a:rPr lang="en-US" sz="5600" dirty="0"/>
              <a:t>		B. 	Absence (Petit Mal) _________________________________________________</a:t>
            </a:r>
          </a:p>
          <a:p>
            <a:pPr marL="0" indent="0" hangingPunct="0">
              <a:buNone/>
            </a:pPr>
            <a:r>
              <a:rPr lang="en-US" sz="5600" dirty="0"/>
              <a:t>		C. 	Complex Partial (Psychomotor) _______________________________________</a:t>
            </a:r>
          </a:p>
          <a:p>
            <a:pPr marL="0" indent="0" hangingPunct="0">
              <a:buNone/>
            </a:pPr>
            <a:r>
              <a:rPr lang="en-US" sz="5600" dirty="0"/>
              <a:t>		D.	Simple Partial _____________________________________________________</a:t>
            </a:r>
          </a:p>
          <a:p>
            <a:pPr marL="0" indent="0" hangingPunct="0">
              <a:buNone/>
            </a:pPr>
            <a:r>
              <a:rPr lang="en-US" sz="5600" dirty="0"/>
              <a:t>		E.	Atonic (Drop Attacks) _______________________________________________</a:t>
            </a:r>
          </a:p>
          <a:p>
            <a:pPr marL="0" indent="0" hangingPunct="0">
              <a:buNone/>
            </a:pPr>
            <a:r>
              <a:rPr lang="en-US" sz="5600" dirty="0"/>
              <a:t>		F.	Myoclonic ________________________________________________________</a:t>
            </a:r>
          </a:p>
        </p:txBody>
      </p:sp>
    </p:spTree>
    <p:extLst>
      <p:ext uri="{BB962C8B-B14F-4D97-AF65-F5344CB8AC3E}">
        <p14:creationId xmlns:p14="http://schemas.microsoft.com/office/powerpoint/2010/main" val="41106248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61679" cy="777016"/>
          </a:xfrm>
        </p:spPr>
        <p:txBody>
          <a:bodyPr>
            <a:normAutofit fontScale="90000"/>
          </a:bodyPr>
          <a:lstStyle/>
          <a:p>
            <a:r>
              <a:rPr lang="en-US" b="1" dirty="0"/>
              <a:t>Module III:  Practice Test Page 3</a:t>
            </a:r>
            <a:endParaRPr lang="en-US" dirty="0"/>
          </a:p>
        </p:txBody>
      </p:sp>
      <p:sp>
        <p:nvSpPr>
          <p:cNvPr id="3" name="Text Placeholder 2"/>
          <p:cNvSpPr>
            <a:spLocks noGrp="1"/>
          </p:cNvSpPr>
          <p:nvPr>
            <p:ph type="body" sz="quarter" idx="13"/>
          </p:nvPr>
        </p:nvSpPr>
        <p:spPr>
          <a:xfrm>
            <a:off x="555786" y="1145136"/>
            <a:ext cx="9188715" cy="5529639"/>
          </a:xfrm>
        </p:spPr>
        <p:txBody>
          <a:bodyPr>
            <a:normAutofit fontScale="25000" lnSpcReduction="20000"/>
          </a:bodyPr>
          <a:lstStyle/>
          <a:p>
            <a:pPr marL="742950" indent="-742950" hangingPunct="0">
              <a:buFont typeface="+mj-lt"/>
              <a:buAutoNum type="arabicPeriod" startAt="14"/>
            </a:pPr>
            <a:r>
              <a:rPr lang="en-US" sz="5600" dirty="0"/>
              <a:t>A seizure is generally considered an emergency when (circle the correct answer):</a:t>
            </a:r>
          </a:p>
          <a:p>
            <a:pPr marL="0" indent="0" hangingPunct="0">
              <a:buNone/>
            </a:pPr>
            <a:r>
              <a:rPr lang="en-US" sz="5600" dirty="0"/>
              <a:t>		A.	Convulsive (tonic-clonic) seizures last longer than 5 minutes</a:t>
            </a:r>
          </a:p>
          <a:p>
            <a:pPr marL="0" indent="0" hangingPunct="0">
              <a:buNone/>
            </a:pPr>
            <a:r>
              <a:rPr lang="en-US" sz="5600" dirty="0"/>
              <a:t>		B.	Student has repeated seizures without regaining consciousness</a:t>
            </a:r>
          </a:p>
          <a:p>
            <a:pPr marL="0" indent="0" hangingPunct="0">
              <a:buNone/>
            </a:pPr>
            <a:r>
              <a:rPr lang="en-US" sz="5600" dirty="0"/>
              <a:t>		C.	Student is injured or has diabetes</a:t>
            </a:r>
          </a:p>
          <a:p>
            <a:pPr marL="0" indent="0" hangingPunct="0">
              <a:buNone/>
            </a:pPr>
            <a:r>
              <a:rPr lang="en-US" sz="5600" dirty="0"/>
              <a:t>		D.	Student has a first-time seizure</a:t>
            </a:r>
          </a:p>
          <a:p>
            <a:pPr marL="0" indent="0" hangingPunct="0">
              <a:buNone/>
            </a:pPr>
            <a:r>
              <a:rPr lang="en-US" sz="5600" dirty="0"/>
              <a:t>		E.	Student has breathing difficulties</a:t>
            </a:r>
          </a:p>
          <a:p>
            <a:pPr marL="0" indent="0" hangingPunct="0">
              <a:buNone/>
            </a:pPr>
            <a:r>
              <a:rPr lang="en-US" sz="5600" dirty="0"/>
              <a:t>		F.	Student has a seizure in water</a:t>
            </a:r>
          </a:p>
          <a:p>
            <a:pPr marL="0" indent="0" hangingPunct="0">
              <a:buNone/>
            </a:pPr>
            <a:r>
              <a:rPr lang="en-US" sz="5600" dirty="0"/>
              <a:t>		G.	All of the above</a:t>
            </a:r>
          </a:p>
          <a:p>
            <a:pPr marL="742950" indent="-742950" hangingPunct="0">
              <a:buFont typeface="+mj-lt"/>
              <a:buAutoNum type="arabicPeriod" startAt="15"/>
            </a:pPr>
            <a:r>
              <a:rPr lang="en-US" sz="5600" dirty="0"/>
              <a:t>The first two priorities during a seizure are _____________ ______________ and safety.</a:t>
            </a:r>
          </a:p>
          <a:p>
            <a:pPr marL="742950" indent="-742950" hangingPunct="0">
              <a:buFont typeface="+mj-lt"/>
              <a:buAutoNum type="arabicPeriod" startAt="16"/>
            </a:pPr>
            <a:r>
              <a:rPr lang="en-US" sz="5600" dirty="0"/>
              <a:t>True or False: The emergency medications Glucagon, Baqsimi, EpiPen® and Diastat® or midazolam must be checked monthly and the parent/guardian notified one month in advance of the medication’s expiration date.</a:t>
            </a:r>
            <a:r>
              <a:rPr lang="en-US" sz="5600" b="1" dirty="0"/>
              <a:t> </a:t>
            </a:r>
            <a:endParaRPr lang="en-US" sz="5600" dirty="0"/>
          </a:p>
          <a:p>
            <a:pPr marL="0" indent="0" hangingPunct="0">
              <a:buNone/>
            </a:pPr>
            <a:r>
              <a:rPr lang="en-US" sz="5600" b="1" dirty="0"/>
              <a:t>Opioid Overdose</a:t>
            </a:r>
            <a:endParaRPr lang="en-US" sz="5600" dirty="0"/>
          </a:p>
          <a:p>
            <a:pPr marL="742950" indent="-742950" hangingPunct="0">
              <a:buFont typeface="+mj-lt"/>
              <a:buAutoNum type="arabicPeriod" startAt="17"/>
            </a:pPr>
            <a:r>
              <a:rPr lang="en-US" sz="5600" dirty="0"/>
              <a:t> True or False:  .A person with substance use disorder (drug addiction) does not discriminate and can happen to anyone.  </a:t>
            </a:r>
          </a:p>
          <a:p>
            <a:pPr marL="742950" indent="-742950" hangingPunct="0">
              <a:buFont typeface="+mj-lt"/>
              <a:buAutoNum type="arabicPeriod" startAt="18"/>
            </a:pPr>
            <a:r>
              <a:rPr lang="en-US" sz="5600" dirty="0"/>
              <a:t>True or False:  Some of the reasons students abuse prescription drugs include easy access, to relieve stress or anxiety, to help them study, to get high or to fit in.</a:t>
            </a:r>
          </a:p>
          <a:p>
            <a:pPr marL="742950" indent="-742950" hangingPunct="0">
              <a:buFont typeface="+mj-lt"/>
              <a:buAutoNum type="arabicPeriod" startAt="19"/>
            </a:pPr>
            <a:r>
              <a:rPr lang="en-US" sz="5600" dirty="0"/>
              <a:t>True or False: A student abusing Opioid prescription pain pills may switch to hero because heroin is cheaper than prescription pain pills and more readily available</a:t>
            </a:r>
          </a:p>
          <a:p>
            <a:pPr marL="742950" indent="-742950" hangingPunct="0">
              <a:buFont typeface="+mj-lt"/>
              <a:buAutoNum type="arabicPeriod" startAt="20"/>
            </a:pPr>
            <a:r>
              <a:rPr lang="en-US" sz="5600" dirty="0"/>
              <a:t> True or False:   Kentucky Revised Statue, KRS 217.186 allows non-medical school personnel to administer Narcan (naloxone) to another to prevent an opioid/heroin dose from becoming fatal.</a:t>
            </a:r>
          </a:p>
          <a:p>
            <a:pPr marL="742950" indent="-742950" hangingPunct="0">
              <a:buFont typeface="+mj-lt"/>
              <a:buAutoNum type="arabicPeriod" startAt="15"/>
            </a:pPr>
            <a:endParaRPr lang="en-US" dirty="0"/>
          </a:p>
          <a:p>
            <a:pPr marL="0" indent="0" hangingPunct="0">
              <a:buNone/>
            </a:pPr>
            <a:endParaRPr lang="en-US" dirty="0"/>
          </a:p>
          <a:p>
            <a:endParaRPr lang="en-US" dirty="0"/>
          </a:p>
        </p:txBody>
      </p:sp>
    </p:spTree>
    <p:extLst>
      <p:ext uri="{BB962C8B-B14F-4D97-AF65-F5344CB8AC3E}">
        <p14:creationId xmlns:p14="http://schemas.microsoft.com/office/powerpoint/2010/main" val="7945478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IV: Local School District Policies and Procedures</a:t>
            </a:r>
            <a:br>
              <a:rPr lang="en-US" b="1" dirty="0"/>
            </a:br>
            <a:endParaRPr lang="en-US" dirty="0"/>
          </a:p>
        </p:txBody>
      </p:sp>
      <p:pic>
        <p:nvPicPr>
          <p:cNvPr id="5" name="Picture 4" descr="Picture of a school document representat shcool policies and procedures" title="Local School District Policies and Proced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83" y="3969966"/>
            <a:ext cx="2590800" cy="2609850"/>
          </a:xfrm>
          <a:prstGeom prst="rect">
            <a:avLst/>
          </a:prstGeom>
          <a:noFill/>
          <a:ln>
            <a:noFill/>
          </a:ln>
        </p:spPr>
      </p:pic>
    </p:spTree>
    <p:extLst>
      <p:ext uri="{BB962C8B-B14F-4D97-AF65-F5344CB8AC3E}">
        <p14:creationId xmlns:p14="http://schemas.microsoft.com/office/powerpoint/2010/main" val="2384113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School District Policies and Procedures</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50000"/>
                  </a:schemeClr>
                </a:solidFill>
              </a:rPr>
              <a:t>Medication Administration</a:t>
            </a:r>
          </a:p>
          <a:p>
            <a:pPr hangingPunct="0"/>
            <a:r>
              <a:rPr lang="en-US" dirty="0"/>
              <a:t>KRS 156.502 states that schools shall administer health services (including medication administration) to students who require this service during the school day or school sponsored event </a:t>
            </a:r>
          </a:p>
          <a:p>
            <a:pPr hangingPunct="0"/>
            <a:r>
              <a:rPr lang="en-US" dirty="0"/>
              <a:t>School districts should have in place, policies and procedures that address how medications and other health services will be delivered  </a:t>
            </a:r>
          </a:p>
          <a:p>
            <a:pPr hangingPunct="0"/>
            <a:r>
              <a:rPr lang="en-US" dirty="0"/>
              <a:t>School district policies and procedures should be readily accessible for reference by all school personnel who may be delegated and trained to administer medication</a:t>
            </a:r>
          </a:p>
          <a:p>
            <a:endParaRPr lang="en-US" dirty="0"/>
          </a:p>
        </p:txBody>
      </p:sp>
    </p:spTree>
    <p:extLst>
      <p:ext uri="{BB962C8B-B14F-4D97-AF65-F5344CB8AC3E}">
        <p14:creationId xmlns:p14="http://schemas.microsoft.com/office/powerpoint/2010/main" val="19209361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district policies </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dirty="0">
                <a:solidFill>
                  <a:schemeClr val="bg2">
                    <a:lumMod val="50000"/>
                  </a:schemeClr>
                </a:solidFill>
              </a:rPr>
              <a:t>Local school district policies for medication administration should include:</a:t>
            </a:r>
          </a:p>
          <a:p>
            <a:pPr lvl="0" hangingPunct="0"/>
            <a:r>
              <a:rPr lang="en-US" dirty="0"/>
              <a:t>Consent forms to be signed by parent/guardian giving authorization to the school district to administer medication</a:t>
            </a:r>
          </a:p>
          <a:p>
            <a:pPr lvl="0" hangingPunct="0"/>
            <a:r>
              <a:rPr lang="en-US" dirty="0"/>
              <a:t>Health Care Provider’s forms to be signed regarding medication administration instructions</a:t>
            </a:r>
          </a:p>
          <a:p>
            <a:pPr hangingPunct="0">
              <a:buFont typeface="Wingdings" panose="05000000000000000000" pitchFamily="2" charset="2"/>
              <a:buChar char="ü"/>
            </a:pPr>
            <a:r>
              <a:rPr lang="en-US" dirty="0"/>
              <a:t>The above policies would also address prescribed medication, over the counter medication and self-administered medication as per KRS 158.834, 158.836 and 158.838  </a:t>
            </a:r>
          </a:p>
          <a:p>
            <a:endParaRPr lang="en-US" dirty="0"/>
          </a:p>
        </p:txBody>
      </p:sp>
    </p:spTree>
    <p:extLst>
      <p:ext uri="{BB962C8B-B14F-4D97-AF65-F5344CB8AC3E}">
        <p14:creationId xmlns:p14="http://schemas.microsoft.com/office/powerpoint/2010/main" val="231423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Laws Related to Medication Administration</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Potential for unsafe administration of medication in schools or during school sponsored events poses a possible liability for schools</a:t>
            </a:r>
          </a:p>
          <a:p>
            <a:r>
              <a:rPr lang="en-US" dirty="0"/>
              <a:t>An understanding of state laws and school district policies and procedures is necessary to reduce the potential liability issues of medication administration in the school setting </a:t>
            </a:r>
          </a:p>
          <a:p>
            <a:r>
              <a:rPr lang="en-US" dirty="0"/>
              <a:t>School personnel who accept the delegation of medication administration and successfully complete this course, including demonstrated competency, are protected from liability under KRS 156.502</a:t>
            </a:r>
          </a:p>
          <a:p>
            <a:endParaRPr lang="en-US" dirty="0"/>
          </a:p>
        </p:txBody>
      </p:sp>
    </p:spTree>
    <p:extLst>
      <p:ext uri="{BB962C8B-B14F-4D97-AF65-F5344CB8AC3E}">
        <p14:creationId xmlns:p14="http://schemas.microsoft.com/office/powerpoint/2010/main" val="1785605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Local School District Policies</a:t>
            </a:r>
          </a:p>
        </p:txBody>
      </p:sp>
      <p:sp>
        <p:nvSpPr>
          <p:cNvPr id="3" name="Text Placeholder 2"/>
          <p:cNvSpPr>
            <a:spLocks noGrp="1"/>
          </p:cNvSpPr>
          <p:nvPr>
            <p:ph type="body" sz="quarter" idx="13"/>
          </p:nvPr>
        </p:nvSpPr>
        <p:spPr>
          <a:xfrm>
            <a:off x="555786" y="1307508"/>
            <a:ext cx="9188715" cy="5367268"/>
          </a:xfrm>
        </p:spPr>
        <p:txBody>
          <a:bodyPr>
            <a:normAutofit fontScale="62500" lnSpcReduction="20000"/>
          </a:bodyPr>
          <a:lstStyle/>
          <a:p>
            <a:pPr marL="0" indent="0" hangingPunct="0">
              <a:buNone/>
            </a:pPr>
            <a:r>
              <a:rPr lang="en-US" dirty="0">
                <a:solidFill>
                  <a:schemeClr val="bg2">
                    <a:lumMod val="50000"/>
                  </a:schemeClr>
                </a:solidFill>
              </a:rPr>
              <a:t>Other local school district policies/procedures should include:</a:t>
            </a:r>
          </a:p>
          <a:p>
            <a:pPr lvl="0" hangingPunct="0"/>
            <a:r>
              <a:rPr lang="en-US" dirty="0"/>
              <a:t>Storage of medication</a:t>
            </a:r>
          </a:p>
          <a:p>
            <a:pPr lvl="0" hangingPunct="0"/>
            <a:r>
              <a:rPr lang="en-US" dirty="0"/>
              <a:t>How to dispose of unused medication</a:t>
            </a:r>
          </a:p>
          <a:p>
            <a:pPr lvl="0" hangingPunct="0"/>
            <a:r>
              <a:rPr lang="en-US" dirty="0"/>
              <a:t>Administration of medication on a field trip</a:t>
            </a:r>
          </a:p>
          <a:p>
            <a:pPr lvl="0" hangingPunct="0"/>
            <a:r>
              <a:rPr lang="en-US" dirty="0"/>
              <a:t>Medication administration documentation</a:t>
            </a:r>
          </a:p>
          <a:p>
            <a:pPr lvl="0" hangingPunct="0"/>
            <a:r>
              <a:rPr lang="en-US" dirty="0"/>
              <a:t>Documentation and reporting of medication errors</a:t>
            </a:r>
          </a:p>
          <a:p>
            <a:pPr lvl="0" hangingPunct="0"/>
            <a:r>
              <a:rPr lang="en-US" dirty="0"/>
              <a:t>Possession and use of asthma or anaphylaxis medications as per KRS 158.834 and 158.836</a:t>
            </a:r>
          </a:p>
          <a:p>
            <a:pPr lvl="0" hangingPunct="0"/>
            <a:r>
              <a:rPr lang="en-US" dirty="0"/>
              <a:t>Emergency administration of diabetes and seizure management medications (KRS 158.838)</a:t>
            </a:r>
          </a:p>
          <a:p>
            <a:pPr lvl="0" hangingPunct="0"/>
            <a:r>
              <a:rPr lang="en-US" dirty="0"/>
              <a:t>Emergency administration of Narcan ( naloxone) to prevent an opioid/heroin overdose from becoming fatal (KRS 217.186)</a:t>
            </a:r>
          </a:p>
          <a:p>
            <a:pPr hangingPunct="0">
              <a:buFont typeface="Wingdings" panose="05000000000000000000" pitchFamily="2" charset="2"/>
              <a:buChar char="ü"/>
            </a:pPr>
            <a:r>
              <a:rPr lang="en-US" dirty="0"/>
              <a:t>The above policies/procedures should also specify the appropriate school district forms to be completed</a:t>
            </a:r>
          </a:p>
          <a:p>
            <a:endParaRPr lang="en-US" dirty="0"/>
          </a:p>
        </p:txBody>
      </p:sp>
    </p:spTree>
    <p:extLst>
      <p:ext uri="{BB962C8B-B14F-4D97-AF65-F5344CB8AC3E}">
        <p14:creationId xmlns:p14="http://schemas.microsoft.com/office/powerpoint/2010/main" val="2088345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F38F-AFB4-44D0-BF6E-DE6ED39A5019}"/>
              </a:ext>
            </a:extLst>
          </p:cNvPr>
          <p:cNvSpPr>
            <a:spLocks noGrp="1"/>
          </p:cNvSpPr>
          <p:nvPr>
            <p:ph type="title"/>
          </p:nvPr>
        </p:nvSpPr>
        <p:spPr/>
        <p:txBody>
          <a:bodyPr/>
          <a:lstStyle/>
          <a:p>
            <a:r>
              <a:rPr lang="en-US" dirty="0"/>
              <a:t>Your Local District Policies </a:t>
            </a:r>
          </a:p>
        </p:txBody>
      </p:sp>
      <p:sp>
        <p:nvSpPr>
          <p:cNvPr id="3" name="Text Placeholder 2">
            <a:extLst>
              <a:ext uri="{FF2B5EF4-FFF2-40B4-BE49-F238E27FC236}">
                <a16:creationId xmlns:a16="http://schemas.microsoft.com/office/drawing/2014/main" id="{6CA5592D-2A41-44C1-AA23-79117FF6328F}"/>
              </a:ext>
            </a:extLst>
          </p:cNvPr>
          <p:cNvSpPr>
            <a:spLocks noGrp="1"/>
          </p:cNvSpPr>
          <p:nvPr>
            <p:ph type="body" sz="quarter" idx="13"/>
          </p:nvPr>
        </p:nvSpPr>
        <p:spPr/>
        <p:txBody>
          <a:bodyPr/>
          <a:lstStyle/>
          <a:p>
            <a:r>
              <a:rPr lang="en-US" dirty="0"/>
              <a:t>Add policies here</a:t>
            </a:r>
          </a:p>
        </p:txBody>
      </p:sp>
    </p:spTree>
    <p:extLst>
      <p:ext uri="{BB962C8B-B14F-4D97-AF65-F5344CB8AC3E}">
        <p14:creationId xmlns:p14="http://schemas.microsoft.com/office/powerpoint/2010/main" val="144422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Prescribe Medicine?</a:t>
            </a:r>
          </a:p>
        </p:txBody>
      </p:sp>
      <p:sp>
        <p:nvSpPr>
          <p:cNvPr id="3" name="Text Placeholder 2"/>
          <p:cNvSpPr>
            <a:spLocks noGrp="1"/>
          </p:cNvSpPr>
          <p:nvPr>
            <p:ph type="body" sz="quarter" idx="13"/>
          </p:nvPr>
        </p:nvSpPr>
        <p:spPr>
          <a:xfrm>
            <a:off x="555786" y="1474348"/>
            <a:ext cx="9188715" cy="4901324"/>
          </a:xfrm>
        </p:spPr>
        <p:txBody>
          <a:bodyPr>
            <a:normAutofit fontScale="70000" lnSpcReduction="20000"/>
          </a:bodyPr>
          <a:lstStyle/>
          <a:p>
            <a:r>
              <a:rPr lang="en-US" dirty="0"/>
              <a:t>Only Physicians, Dentists and Advanced Practice Registered Nurses (APRN) are licensed to “prescribe” medication</a:t>
            </a:r>
          </a:p>
          <a:p>
            <a:r>
              <a:rPr lang="en-US" dirty="0"/>
              <a:t>Nurses are licensed to “administer” medications (KRS 314.011)</a:t>
            </a:r>
          </a:p>
          <a:p>
            <a:r>
              <a:rPr lang="en-US" dirty="0"/>
              <a:t>Only registered nurses, APRNs or physicians in the school setting may delegate the task to administer medications to persons who have completed a course such as this, and have demonstrated competency (KRS 156.502) </a:t>
            </a:r>
          </a:p>
          <a:p>
            <a:r>
              <a:rPr lang="en-US" dirty="0"/>
              <a:t>School personnel may be trained to administer medications that are prescribed to treat emergency or life-threatening health conditions such as hypoglycemia, anaphylaxis, seizures and opioid overdoses.  </a:t>
            </a:r>
          </a:p>
          <a:p>
            <a:pPr marL="0" indent="0">
              <a:buNone/>
            </a:pPr>
            <a:r>
              <a:rPr lang="en-US" dirty="0">
                <a:solidFill>
                  <a:srgbClr val="C00000"/>
                </a:solidFill>
              </a:rPr>
              <a:t>		KRS 158.838, KRS 217.186, KRS 1526.502</a:t>
            </a:r>
          </a:p>
          <a:p>
            <a:endParaRPr lang="en-US" dirty="0"/>
          </a:p>
        </p:txBody>
      </p:sp>
      <p:sp>
        <p:nvSpPr>
          <p:cNvPr id="4" name="Right Arrow 3">
            <a:extLst>
              <a:ext uri="{C183D7F6-B498-43B3-948B-1728B52AA6E4}">
                <adec:decorative xmlns:adec="http://schemas.microsoft.com/office/drawing/2017/decorative" val="1"/>
              </a:ext>
            </a:extLst>
          </p:cNvPr>
          <p:cNvSpPr/>
          <p:nvPr/>
        </p:nvSpPr>
        <p:spPr>
          <a:xfrm>
            <a:off x="1071318" y="5361632"/>
            <a:ext cx="32221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41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a:t>
            </a:r>
          </a:p>
        </p:txBody>
      </p:sp>
      <p:sp>
        <p:nvSpPr>
          <p:cNvPr id="3" name="Text Placeholder 2"/>
          <p:cNvSpPr>
            <a:spLocks noGrp="1"/>
          </p:cNvSpPr>
          <p:nvPr>
            <p:ph type="body" sz="quarter" idx="13"/>
          </p:nvPr>
        </p:nvSpPr>
        <p:spPr>
          <a:xfrm>
            <a:off x="555786" y="1457257"/>
            <a:ext cx="9188715" cy="4901324"/>
          </a:xfrm>
        </p:spPr>
        <p:txBody>
          <a:bodyPr>
            <a:normAutofit fontScale="92500" lnSpcReduction="10000"/>
          </a:bodyPr>
          <a:lstStyle/>
          <a:p>
            <a:r>
              <a:rPr lang="en-US" dirty="0"/>
              <a:t>May be either an Advanced Practice Registered Nurse (APRN), a registered nurse (RN) or licensed practical nurse (LPN) </a:t>
            </a:r>
          </a:p>
          <a:p>
            <a:r>
              <a:rPr lang="en-US" dirty="0"/>
              <a:t>Educational Preparedness Differences</a:t>
            </a:r>
          </a:p>
          <a:p>
            <a:pPr lvl="1"/>
            <a:r>
              <a:rPr lang="en-US" b="1" dirty="0">
                <a:solidFill>
                  <a:schemeClr val="bg2">
                    <a:lumMod val="75000"/>
                  </a:schemeClr>
                </a:solidFill>
              </a:rPr>
              <a:t>APRN</a:t>
            </a:r>
          </a:p>
          <a:p>
            <a:pPr lvl="1"/>
            <a:r>
              <a:rPr lang="en-US" b="1" dirty="0">
                <a:solidFill>
                  <a:schemeClr val="bg2">
                    <a:lumMod val="75000"/>
                  </a:schemeClr>
                </a:solidFill>
              </a:rPr>
              <a:t>RN and </a:t>
            </a:r>
          </a:p>
          <a:p>
            <a:pPr lvl="1"/>
            <a:r>
              <a:rPr lang="en-US" b="1" dirty="0">
                <a:solidFill>
                  <a:schemeClr val="bg2">
                    <a:lumMod val="75000"/>
                  </a:schemeClr>
                </a:solidFill>
              </a:rPr>
              <a:t>LPN</a:t>
            </a:r>
          </a:p>
          <a:p>
            <a:r>
              <a:rPr lang="en-US" dirty="0"/>
              <a:t>Defined in KRS 314.011 and described in KBN AOS #30, “School Nursing Practice”</a:t>
            </a:r>
          </a:p>
          <a:p>
            <a:endParaRPr lang="en-US" dirty="0"/>
          </a:p>
        </p:txBody>
      </p:sp>
    </p:spTree>
    <p:extLst>
      <p:ext uri="{BB962C8B-B14F-4D97-AF65-F5344CB8AC3E}">
        <p14:creationId xmlns:p14="http://schemas.microsoft.com/office/powerpoint/2010/main" val="303491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Practice Registered Nursing (APRN)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b="1" dirty="0">
                <a:solidFill>
                  <a:schemeClr val="bg2">
                    <a:lumMod val="75000"/>
                  </a:schemeClr>
                </a:solidFill>
              </a:rPr>
              <a:t>Advanced Practice Registered Nurse </a:t>
            </a:r>
          </a:p>
          <a:p>
            <a:pPr hangingPunct="0"/>
            <a:r>
              <a:rPr lang="en-US" dirty="0"/>
              <a:t>Designated nurse practitioner or clinical nurse specialist</a:t>
            </a:r>
          </a:p>
          <a:p>
            <a:pPr lvl="1" hangingPunct="0"/>
            <a:r>
              <a:rPr lang="en-US" dirty="0"/>
              <a:t>provide primary healthcare services to students in accordance with 201 KAR 20:057</a:t>
            </a:r>
          </a:p>
          <a:p>
            <a:pPr lvl="1" hangingPunct="0"/>
            <a:r>
              <a:rPr lang="en-US" dirty="0"/>
              <a:t>The APRN may also perform acts within the scope of registered nursing practice</a:t>
            </a:r>
          </a:p>
          <a:p>
            <a:endParaRPr lang="en-US" dirty="0"/>
          </a:p>
        </p:txBody>
      </p:sp>
    </p:spTree>
    <p:extLst>
      <p:ext uri="{BB962C8B-B14F-4D97-AF65-F5344CB8AC3E}">
        <p14:creationId xmlns:p14="http://schemas.microsoft.com/office/powerpoint/2010/main" val="419091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Nursing Practice </a:t>
            </a:r>
            <a:br>
              <a:rPr lang="en-US" dirty="0"/>
            </a:br>
            <a:endParaRPr lang="en-US" dirty="0"/>
          </a:p>
        </p:txBody>
      </p:sp>
      <p:sp>
        <p:nvSpPr>
          <p:cNvPr id="3" name="Text Placeholder 2"/>
          <p:cNvSpPr>
            <a:spLocks noGrp="1"/>
          </p:cNvSpPr>
          <p:nvPr>
            <p:ph type="body" sz="quarter" idx="13"/>
          </p:nvPr>
        </p:nvSpPr>
        <p:spPr>
          <a:xfrm>
            <a:off x="555786" y="1290415"/>
            <a:ext cx="9188715" cy="5279998"/>
          </a:xfrm>
        </p:spPr>
        <p:txBody>
          <a:bodyPr>
            <a:normAutofit fontScale="40000" lnSpcReduction="20000"/>
          </a:bodyPr>
          <a:lstStyle/>
          <a:p>
            <a:pPr marL="0" indent="0" hangingPunct="0">
              <a:buNone/>
            </a:pPr>
            <a:r>
              <a:rPr lang="en-US" sz="7000" b="1" dirty="0">
                <a:solidFill>
                  <a:schemeClr val="bg2">
                    <a:lumMod val="75000"/>
                  </a:schemeClr>
                </a:solidFill>
              </a:rPr>
              <a:t>Registered Nurse </a:t>
            </a:r>
            <a:endParaRPr lang="en-US" sz="7000" b="1" dirty="0"/>
          </a:p>
          <a:p>
            <a:pPr hangingPunct="0"/>
            <a:r>
              <a:rPr lang="en-US" sz="5000" dirty="0"/>
              <a:t>Qualified by education, experience, and current clinical competence to provide school health services/acts including but not limited to the following:</a:t>
            </a:r>
          </a:p>
          <a:p>
            <a:pPr lvl="1" hangingPunct="0"/>
            <a:r>
              <a:rPr lang="en-US" sz="3800" dirty="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lvl="1" hangingPunct="0"/>
            <a:r>
              <a:rPr lang="en-US" sz="3800" dirty="0"/>
              <a:t>Serve as a health advocate of students, and a consultant to educational staff</a:t>
            </a:r>
          </a:p>
          <a:p>
            <a:pPr lvl="1" hangingPunct="0"/>
            <a:r>
              <a:rPr lang="en-US" sz="3800" dirty="0"/>
              <a:t>Serve in family resource and youth services centers as defined in KRS 156.497</a:t>
            </a:r>
          </a:p>
          <a:p>
            <a:pPr lvl="1" hangingPunct="0"/>
            <a:r>
              <a:rPr lang="en-US" sz="3800" dirty="0"/>
              <a:t>Provide health teaching with a focus on disease prevention, health promotion and health restoration</a:t>
            </a:r>
          </a:p>
          <a:p>
            <a:pPr lvl="1" hangingPunct="0"/>
            <a:r>
              <a:rPr lang="en-US" sz="3800" dirty="0"/>
              <a:t>Monitor the quality of the healthcare services provided for students</a:t>
            </a:r>
          </a:p>
          <a:p>
            <a:pPr lvl="1" hangingPunct="0"/>
            <a:r>
              <a:rPr lang="en-US" sz="3800" dirty="0"/>
              <a:t>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p>
          <a:p>
            <a:pPr lvl="1" hangingPunct="0"/>
            <a:r>
              <a:rPr lang="en-US" sz="3800" dirty="0"/>
              <a:t>Participate in the development of policies and procedures to guide nursing practice in school settings, and to address expanding school health services to students, families and communities</a:t>
            </a:r>
          </a:p>
          <a:p>
            <a:pPr lvl="1" hangingPunct="0"/>
            <a:r>
              <a:rPr lang="en-US" sz="3800" dirty="0"/>
              <a:t>Delegate select health services to a school employee in accordance with KRS 156.502 and 201 KAR 20:400</a:t>
            </a:r>
          </a:p>
          <a:p>
            <a:pPr marL="457200" lvl="1" indent="0" hangingPunct="0">
              <a:buNone/>
            </a:pPr>
            <a:endParaRPr lang="en-US" dirty="0"/>
          </a:p>
        </p:txBody>
      </p:sp>
    </p:spTree>
    <p:extLst>
      <p:ext uri="{BB962C8B-B14F-4D97-AF65-F5344CB8AC3E}">
        <p14:creationId xmlns:p14="http://schemas.microsoft.com/office/powerpoint/2010/main" val="364539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Licensed Practical Nursing Practice</a:t>
            </a:r>
            <a:r>
              <a:rPr lang="en-US" b="1" dirty="0"/>
              <a:t> </a:t>
            </a:r>
            <a:br>
              <a:rPr lang="en-US" dirty="0"/>
            </a:br>
            <a:endParaRPr lang="en-US" dirty="0"/>
          </a:p>
        </p:txBody>
      </p:sp>
      <p:sp>
        <p:nvSpPr>
          <p:cNvPr id="3" name="Text Placeholder 2"/>
          <p:cNvSpPr>
            <a:spLocks noGrp="1"/>
          </p:cNvSpPr>
          <p:nvPr>
            <p:ph type="body" sz="quarter" idx="13"/>
          </p:nvPr>
        </p:nvSpPr>
        <p:spPr>
          <a:xfrm>
            <a:off x="555786" y="1341120"/>
            <a:ext cx="9188715" cy="5333655"/>
          </a:xfrm>
        </p:spPr>
        <p:txBody>
          <a:bodyPr>
            <a:normAutofit fontScale="77500" lnSpcReduction="20000"/>
          </a:bodyPr>
          <a:lstStyle/>
          <a:p>
            <a:pPr marL="0" indent="0" hangingPunct="0">
              <a:buNone/>
            </a:pPr>
            <a:r>
              <a:rPr lang="en-US" b="1" dirty="0">
                <a:solidFill>
                  <a:schemeClr val="bg2">
                    <a:lumMod val="75000"/>
                  </a:schemeClr>
                </a:solidFill>
              </a:rPr>
              <a:t>Licensed Practical Nursing Practice</a:t>
            </a:r>
          </a:p>
          <a:p>
            <a:pPr marL="0" indent="0" hangingPunct="0">
              <a:buNone/>
            </a:pPr>
            <a:r>
              <a:rPr lang="en-US" dirty="0"/>
              <a:t>KRS 314.011(10) </a:t>
            </a:r>
          </a:p>
          <a:p>
            <a:pPr lvl="2" hangingPunct="0"/>
            <a:r>
              <a:rPr lang="en-US" dirty="0"/>
              <a:t>Licensed practical nurses practice under the direction of a registered nurse, physician, or dentist and are not licensed for independent nursing practice</a:t>
            </a:r>
          </a:p>
          <a:p>
            <a:pPr lvl="2" hangingPunct="0"/>
            <a:r>
              <a:rPr lang="en-US" dirty="0"/>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p>
          <a:p>
            <a:pPr lvl="2" hangingPunct="0"/>
            <a:r>
              <a:rPr lang="en-US" dirty="0"/>
              <a:t>The licensed practical nurse performs acts within the scope of licensed practical nursing practice as defined in KRS 314.011 (10); however, under KRS 156.502 (2) the LPN does not delegate the performance of health services to school employees</a:t>
            </a:r>
          </a:p>
          <a:p>
            <a:endParaRPr lang="en-US" dirty="0"/>
          </a:p>
        </p:txBody>
      </p:sp>
    </p:spTree>
    <p:extLst>
      <p:ext uri="{BB962C8B-B14F-4D97-AF65-F5344CB8AC3E}">
        <p14:creationId xmlns:p14="http://schemas.microsoft.com/office/powerpoint/2010/main" val="336569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Medication</a:t>
            </a:r>
          </a:p>
        </p:txBody>
      </p:sp>
      <p:sp>
        <p:nvSpPr>
          <p:cNvPr id="3" name="Text Placeholder 2"/>
          <p:cNvSpPr>
            <a:spLocks noGrp="1"/>
          </p:cNvSpPr>
          <p:nvPr>
            <p:ph type="body" sz="quarter" idx="13"/>
          </p:nvPr>
        </p:nvSpPr>
        <p:spPr>
          <a:xfrm>
            <a:off x="555785" y="1291635"/>
            <a:ext cx="9188715" cy="5237861"/>
          </a:xfrm>
        </p:spPr>
        <p:txBody>
          <a:bodyPr>
            <a:normAutofit fontScale="92500" lnSpcReduction="20000"/>
          </a:bodyPr>
          <a:lstStyle/>
          <a:p>
            <a:r>
              <a:rPr lang="en-US" dirty="0"/>
              <a:t>The RNs may administer medications and treatments as prescribed by physicians, physician assistants, dentists and advanced practice registered nurses (APRNs) </a:t>
            </a:r>
          </a:p>
          <a:p>
            <a:r>
              <a:rPr lang="en-US" dirty="0"/>
              <a:t>Supervision of the LPN does not require the supervisor to be physically present in the same building. </a:t>
            </a:r>
          </a:p>
          <a:p>
            <a:pPr marL="0" indent="0">
              <a:buNone/>
            </a:pPr>
            <a:r>
              <a:rPr lang="en-US" dirty="0"/>
              <a:t>	  However, the LPN shall not provide nursing    	  care in the school setting without oversight (supervision) from an RN, APRN, MD or when applicable, dentist</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4" y="4376215"/>
            <a:ext cx="902985" cy="722388"/>
          </a:xfrm>
          <a:prstGeom prst="rect">
            <a:avLst/>
          </a:prstGeom>
        </p:spPr>
      </p:pic>
    </p:spTree>
    <p:extLst>
      <p:ext uri="{BB962C8B-B14F-4D97-AF65-F5344CB8AC3E}">
        <p14:creationId xmlns:p14="http://schemas.microsoft.com/office/powerpoint/2010/main" val="10071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Educational Preparation</a:t>
            </a:r>
          </a:p>
        </p:txBody>
      </p:sp>
      <p:sp>
        <p:nvSpPr>
          <p:cNvPr id="3" name="Text Placeholder 2"/>
          <p:cNvSpPr>
            <a:spLocks noGrp="1"/>
          </p:cNvSpPr>
          <p:nvPr>
            <p:ph type="body" sz="quarter" idx="13"/>
          </p:nvPr>
        </p:nvSpPr>
        <p:spPr>
          <a:xfrm>
            <a:off x="555786" y="1334853"/>
            <a:ext cx="9188715" cy="5211735"/>
          </a:xfrm>
        </p:spPr>
        <p:txBody>
          <a:bodyPr>
            <a:normAutofit fontScale="92500" lnSpcReduction="20000"/>
          </a:bodyPr>
          <a:lstStyle/>
          <a:p>
            <a:r>
              <a:rPr lang="en-US" dirty="0"/>
              <a:t>Registered Nurse practice and the Licensed Practical Nurse practice</a:t>
            </a:r>
          </a:p>
          <a:p>
            <a:pPr lvl="1">
              <a:buFont typeface="Wingdings" panose="05000000000000000000" pitchFamily="2" charset="2"/>
              <a:buChar char="Ø"/>
            </a:pPr>
            <a:r>
              <a:rPr lang="en-US" dirty="0"/>
              <a:t>Degree of educational preparation and the responsibilities of each are different </a:t>
            </a:r>
          </a:p>
          <a:p>
            <a:pPr lvl="2">
              <a:buFont typeface="Arial" panose="020B0604020202020204" pitchFamily="34" charset="0"/>
              <a:buChar char="•"/>
            </a:pPr>
            <a:r>
              <a:rPr lang="en-US" dirty="0"/>
              <a:t>Both the RN and LPN must hold a current license from the KBN and their licenses must be renewed annually</a:t>
            </a:r>
          </a:p>
          <a:p>
            <a:pPr lvl="2">
              <a:buFont typeface="Arial" panose="020B0604020202020204" pitchFamily="34" charset="0"/>
              <a:buChar char="•"/>
            </a:pPr>
            <a:r>
              <a:rPr lang="en-US" dirty="0"/>
              <a:t>Licensure renewal each nurse is required to complete KBN approved continuing education each year, or provide documentation of a state nursing board approved alternative</a:t>
            </a:r>
          </a:p>
          <a:p>
            <a:pPr lvl="1">
              <a:buFont typeface="Wingdings" panose="05000000000000000000" pitchFamily="2" charset="2"/>
              <a:buChar char="ü"/>
            </a:pPr>
            <a:r>
              <a:rPr lang="en-US" dirty="0">
                <a:solidFill>
                  <a:srgbClr val="C00000"/>
                </a:solidFill>
              </a:rPr>
              <a:t>Licensed practical nurses practice under the direction of a registered nurse, therefore they can not train or delegate to unlicensed personnel</a:t>
            </a:r>
          </a:p>
          <a:p>
            <a:endParaRPr lang="en-US" dirty="0"/>
          </a:p>
        </p:txBody>
      </p:sp>
    </p:spTree>
    <p:extLst>
      <p:ext uri="{BB962C8B-B14F-4D97-AF65-F5344CB8AC3E}">
        <p14:creationId xmlns:p14="http://schemas.microsoft.com/office/powerpoint/2010/main" val="109487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KBN Legal Authority</a:t>
            </a:r>
          </a:p>
        </p:txBody>
      </p:sp>
      <p:sp>
        <p:nvSpPr>
          <p:cNvPr id="3" name="Text Placeholder 2"/>
          <p:cNvSpPr>
            <a:spLocks noGrp="1"/>
          </p:cNvSpPr>
          <p:nvPr>
            <p:ph type="body" sz="quarter" idx="13"/>
          </p:nvPr>
        </p:nvSpPr>
        <p:spPr>
          <a:xfrm>
            <a:off x="555786" y="1271452"/>
            <a:ext cx="9188715" cy="5403324"/>
          </a:xfrm>
        </p:spPr>
        <p:txBody>
          <a:bodyPr>
            <a:normAutofit fontScale="70000" lnSpcReduction="20000"/>
          </a:bodyPr>
          <a:lstStyle/>
          <a:p>
            <a:pPr marL="0" indent="0">
              <a:buNone/>
            </a:pPr>
            <a:r>
              <a:rPr lang="en-US" dirty="0">
                <a:solidFill>
                  <a:schemeClr val="bg2">
                    <a:lumMod val="50000"/>
                  </a:schemeClr>
                </a:solidFill>
              </a:rPr>
              <a:t>KBN has the legal authority (KRS 314.021) to regulate nursing practice in order to safeguard the health and safety of citizens of Kentucky </a:t>
            </a:r>
          </a:p>
          <a:p>
            <a:r>
              <a:rPr lang="en-US" dirty="0"/>
              <a:t>Delegation is defined by the American Nurses’ Association </a:t>
            </a:r>
          </a:p>
          <a:p>
            <a:pPr lvl="1"/>
            <a:r>
              <a:rPr lang="en-US" dirty="0"/>
              <a:t>“The transfer of responsibility for the performance of an activity from one individual to another, while maintaining the accountability for the outcome” </a:t>
            </a:r>
          </a:p>
          <a:p>
            <a:pPr lvl="1"/>
            <a:r>
              <a:rPr lang="en-US" dirty="0"/>
              <a:t>School health services (i.e. such as the administration of medications) may be delegated to unlicensed school personnel according to related sections of KRS 156.502 </a:t>
            </a:r>
          </a:p>
          <a:p>
            <a:pPr lvl="1"/>
            <a:r>
              <a:rPr lang="en-US" dirty="0"/>
              <a:t>KRS 156.502 describes who may delegate health service(s) (physician, APRN or RN), the training and documentation of the training</a:t>
            </a:r>
          </a:p>
          <a:p>
            <a:pPr>
              <a:buFont typeface="Wingdings 2" panose="05020102010507070707" pitchFamily="18" charset="2"/>
              <a:buChar char=""/>
            </a:pPr>
            <a:r>
              <a:rPr lang="en-US" dirty="0">
                <a:solidFill>
                  <a:srgbClr val="C00000"/>
                </a:solidFill>
              </a:rPr>
              <a:t>The delegation and training is only valid for the current school year (KRS 156.502 (2)2)</a:t>
            </a:r>
          </a:p>
          <a:p>
            <a:endParaRPr lang="en-US" dirty="0"/>
          </a:p>
        </p:txBody>
      </p:sp>
    </p:spTree>
    <p:extLst>
      <p:ext uri="{BB962C8B-B14F-4D97-AF65-F5344CB8AC3E}">
        <p14:creationId xmlns:p14="http://schemas.microsoft.com/office/powerpoint/2010/main" val="37621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Department of Education</a:t>
            </a:r>
            <a:br>
              <a:rPr lang="en-US" dirty="0"/>
            </a:br>
            <a:endParaRPr lang="en-US" dirty="0"/>
          </a:p>
        </p:txBody>
      </p:sp>
      <p:sp>
        <p:nvSpPr>
          <p:cNvPr id="3" name="Text Placeholder 2"/>
          <p:cNvSpPr>
            <a:spLocks noGrp="1"/>
          </p:cNvSpPr>
          <p:nvPr>
            <p:ph type="body" sz="quarter" idx="13"/>
          </p:nvPr>
        </p:nvSpPr>
        <p:spPr>
          <a:xfrm>
            <a:off x="735247" y="1471196"/>
            <a:ext cx="4668299" cy="3415680"/>
          </a:xfrm>
        </p:spPr>
        <p:txBody>
          <a:bodyPr/>
          <a:lstStyle/>
          <a:p>
            <a:pPr marL="0" indent="0" hangingPunct="0">
              <a:buNone/>
            </a:pPr>
            <a:r>
              <a:rPr lang="en-US" sz="1800" dirty="0"/>
              <a:t>Office of Finance and Operations</a:t>
            </a:r>
          </a:p>
          <a:p>
            <a:pPr marL="0" indent="0" hangingPunct="0">
              <a:buNone/>
            </a:pPr>
            <a:r>
              <a:rPr lang="en-US" sz="1800" dirty="0"/>
              <a:t>Division of District Support Services</a:t>
            </a:r>
          </a:p>
          <a:p>
            <a:pPr marL="0" indent="0" hangingPunct="0">
              <a:buNone/>
            </a:pPr>
            <a:r>
              <a:rPr lang="en-US" sz="1800" dirty="0"/>
              <a:t>300 Sower Blvd., 4</a:t>
            </a:r>
            <a:r>
              <a:rPr lang="en-US" sz="1800" baseline="30000" dirty="0"/>
              <a:t>th</a:t>
            </a:r>
            <a:r>
              <a:rPr lang="en-US" sz="1800" dirty="0"/>
              <a:t> floor</a:t>
            </a:r>
          </a:p>
          <a:p>
            <a:pPr marL="0" indent="0" hangingPunct="0">
              <a:buNone/>
            </a:pPr>
            <a:r>
              <a:rPr lang="en-US" sz="1800" dirty="0"/>
              <a:t>Frankfort, KY 40601</a:t>
            </a:r>
          </a:p>
          <a:p>
            <a:pPr marL="0" indent="0" hangingPunct="0">
              <a:buNone/>
            </a:pPr>
            <a:r>
              <a:rPr lang="en-US" sz="1800" dirty="0"/>
              <a:t>(502) 564-5279</a:t>
            </a:r>
          </a:p>
          <a:p>
            <a:pPr marL="0" indent="0">
              <a:buNone/>
            </a:pPr>
            <a:endParaRPr lang="en-US" dirty="0"/>
          </a:p>
        </p:txBody>
      </p:sp>
      <p:sp>
        <p:nvSpPr>
          <p:cNvPr id="4" name="Rectangle 3"/>
          <p:cNvSpPr/>
          <p:nvPr/>
        </p:nvSpPr>
        <p:spPr>
          <a:xfrm>
            <a:off x="3278736" y="5352442"/>
            <a:ext cx="6096000" cy="1041311"/>
          </a:xfrm>
          <a:prstGeom prst="rect">
            <a:avLst/>
          </a:prstGeom>
        </p:spPr>
        <p:txBody>
          <a:bodyPr lIns="91440" tIns="45720" rIns="91440" bIns="45720" anchor="t">
            <a:spAutoFit/>
          </a:bodyPr>
          <a:lstStyle/>
          <a:p>
            <a:pPr algn="ctr"/>
            <a:r>
              <a:rPr lang="en-US" dirty="0">
                <a:latin typeface="Times New Roman"/>
                <a:ea typeface="+mn-lt"/>
                <a:cs typeface="+mn-lt"/>
              </a:rPr>
              <a:t>Dr. Robbie Fletcher, Education Commissioner</a:t>
            </a:r>
            <a:endParaRPr lang="en-US">
              <a:latin typeface="Times New Roman"/>
            </a:endParaRPr>
          </a:p>
          <a:p>
            <a:pPr algn="ctr" hangingPunct="0"/>
            <a:r>
              <a:rPr lang="en-US" dirty="0">
                <a:latin typeface="Times New Roman" panose="02020603050405020304" pitchFamily="18" charset="0"/>
                <a:ea typeface="Times New Roman" panose="02020603050405020304" pitchFamily="18" charset="0"/>
              </a:rPr>
              <a:t>Kentucky Department of Education</a:t>
            </a:r>
            <a:endParaRPr lang="en-US" sz="2000" dirty="0">
              <a:latin typeface="Times New Roman" panose="02020603050405020304" pitchFamily="18" charset="0"/>
              <a:ea typeface="Times New Roman" panose="02020603050405020304" pitchFamily="18" charset="0"/>
            </a:endParaRPr>
          </a:p>
          <a:p>
            <a:pPr hangingPunct="0">
              <a:spcBef>
                <a:spcPts val="200"/>
              </a:spcBef>
              <a:tabLst>
                <a:tab pos="0" algn="l"/>
              </a:tabLst>
            </a:pPr>
            <a:r>
              <a:rPr lang="en-US" sz="2400" b="1" dirty="0">
                <a:solidFill>
                  <a:srgbClr val="2F5496"/>
                </a:solidFill>
                <a:latin typeface="Calibri Light"/>
                <a:ea typeface="Times New Roman" panose="02020603050405020304" pitchFamily="18" charset="0"/>
                <a:cs typeface="Times New Roman"/>
              </a:rPr>
              <a:t>			</a:t>
            </a:r>
            <a:r>
              <a:rPr lang="en-US" sz="2000" b="1" dirty="0">
                <a:solidFill>
                  <a:srgbClr val="2F5496"/>
                </a:solidFill>
                <a:latin typeface="Times New Roman"/>
                <a:ea typeface="Times New Roman" panose="02020603050405020304" pitchFamily="18" charset="0"/>
                <a:cs typeface="Times New Roman"/>
              </a:rPr>
              <a:t>Revised April 2024</a:t>
            </a:r>
            <a:endPar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02" y="2119358"/>
            <a:ext cx="3059395" cy="2392822"/>
          </a:xfrm>
          <a:prstGeom prst="rect">
            <a:avLst/>
          </a:prstGeom>
          <a:noFill/>
          <a:ln>
            <a:noFill/>
          </a:ln>
        </p:spPr>
      </p:pic>
    </p:spTree>
    <p:extLst>
      <p:ext uri="{BB962C8B-B14F-4D97-AF65-F5344CB8AC3E}">
        <p14:creationId xmlns:p14="http://schemas.microsoft.com/office/powerpoint/2010/main" val="15510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Administrative Regulation</a:t>
            </a:r>
          </a:p>
        </p:txBody>
      </p:sp>
      <p:sp>
        <p:nvSpPr>
          <p:cNvPr id="3" name="Text Placeholder 2"/>
          <p:cNvSpPr>
            <a:spLocks noGrp="1"/>
          </p:cNvSpPr>
          <p:nvPr>
            <p:ph type="body" sz="quarter" idx="13"/>
          </p:nvPr>
        </p:nvSpPr>
        <p:spPr>
          <a:xfrm>
            <a:off x="555786" y="1402080"/>
            <a:ext cx="9188715" cy="5272695"/>
          </a:xfrm>
        </p:spPr>
        <p:txBody>
          <a:bodyPr>
            <a:normAutofit fontScale="47500" lnSpcReduction="20000"/>
          </a:bodyPr>
          <a:lstStyle/>
          <a:p>
            <a:pPr marL="0" indent="0">
              <a:buNone/>
            </a:pPr>
            <a:r>
              <a:rPr lang="en-US" sz="4400" b="1" dirty="0">
                <a:solidFill>
                  <a:schemeClr val="bg2">
                    <a:lumMod val="75000"/>
                  </a:schemeClr>
                </a:solidFill>
              </a:rPr>
              <a:t>(KAR) 201 KAR 20:400 Delegation of nursing tasks to non-licensed personnel</a:t>
            </a:r>
          </a:p>
          <a:p>
            <a:r>
              <a:rPr lang="en-US" sz="4200" dirty="0"/>
              <a:t>Provides direction on how tasks may be delegated to a non-licensed individual by a licensed registered nurse </a:t>
            </a:r>
          </a:p>
          <a:p>
            <a:r>
              <a:rPr lang="en-US" sz="4200" dirty="0"/>
              <a:t>The delegating school nurse will also be responsible for ongoing training and competency evaluations of the non-licensed personnel to safeguard the health and welfare of the students in their care </a:t>
            </a:r>
          </a:p>
          <a:p>
            <a:r>
              <a:rPr lang="en-US" sz="4200" dirty="0"/>
              <a:t>Supervision is defined in 201 KAR 20:400 to mean “the provision of guidance by a qualified nurse for the accomplishment of a nursing task with periodic observation and evaluation of the performance of the task” </a:t>
            </a:r>
          </a:p>
          <a:p>
            <a:r>
              <a:rPr lang="en-US" sz="4200" dirty="0"/>
              <a:t>The evaluation should include validation that the nursing task has been performed according to established standards of practice</a:t>
            </a:r>
          </a:p>
          <a:p>
            <a:r>
              <a:rPr lang="en-US" sz="4200" dirty="0"/>
              <a:t>Even when school personnel may perform the task, whoever delegates the task will retain the responsibility for the outcome</a:t>
            </a:r>
          </a:p>
          <a:p>
            <a:r>
              <a:rPr lang="en-US" sz="4200" dirty="0"/>
              <a:t>Supervision of unlicensed school personnel does not require the delegating nurse to be present in the same building. </a:t>
            </a:r>
          </a:p>
          <a:p>
            <a:pPr>
              <a:buFont typeface="Wingdings" panose="05000000000000000000" pitchFamily="2" charset="2"/>
              <a:buChar char="ü"/>
            </a:pPr>
            <a:r>
              <a:rPr lang="en-US" sz="4200" dirty="0">
                <a:solidFill>
                  <a:srgbClr val="7030A0"/>
                </a:solidFill>
              </a:rPr>
              <a:t>The delegating school nurse should be available by phone for consultation</a:t>
            </a:r>
          </a:p>
          <a:p>
            <a:endParaRPr lang="en-US" dirty="0"/>
          </a:p>
        </p:txBody>
      </p:sp>
    </p:spTree>
    <p:extLst>
      <p:ext uri="{BB962C8B-B14F-4D97-AF65-F5344CB8AC3E}">
        <p14:creationId xmlns:p14="http://schemas.microsoft.com/office/powerpoint/2010/main" val="425210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Completion</a:t>
            </a:r>
          </a:p>
        </p:txBody>
      </p:sp>
      <p:sp>
        <p:nvSpPr>
          <p:cNvPr id="3" name="Text Placeholder 2"/>
          <p:cNvSpPr>
            <a:spLocks noGrp="1"/>
          </p:cNvSpPr>
          <p:nvPr>
            <p:ph type="body" sz="quarter" idx="13"/>
          </p:nvPr>
        </p:nvSpPr>
        <p:spPr>
          <a:xfrm>
            <a:off x="555786" y="1367246"/>
            <a:ext cx="9188715" cy="5307529"/>
          </a:xfrm>
        </p:spPr>
        <p:txBody>
          <a:bodyPr>
            <a:normAutofit lnSpcReduction="10000"/>
          </a:bodyPr>
          <a:lstStyle/>
          <a:p>
            <a:pPr>
              <a:buFont typeface="Wingdings" panose="05000000000000000000" pitchFamily="2" charset="2"/>
              <a:buChar char="ü"/>
            </a:pPr>
            <a:r>
              <a:rPr lang="en-US" dirty="0"/>
              <a:t>Upon successful completion of this course (course exam and skill competency evaluation), the non-licensed school employee will receive a proof of completion certificate</a:t>
            </a:r>
          </a:p>
          <a:p>
            <a:pPr>
              <a:buFont typeface="Wingdings" panose="05000000000000000000" pitchFamily="2" charset="2"/>
              <a:buChar char="ü"/>
            </a:pPr>
            <a:r>
              <a:rPr lang="en-US" dirty="0"/>
              <a:t>This in no way identifies the individual as a Certified Medication Administration Technician</a:t>
            </a:r>
          </a:p>
          <a:p>
            <a:pPr>
              <a:buFont typeface="Wingdings" panose="05000000000000000000" pitchFamily="2" charset="2"/>
              <a:buChar char="ü"/>
            </a:pPr>
            <a:r>
              <a:rPr lang="en-US" dirty="0">
                <a:solidFill>
                  <a:srgbClr val="C00000"/>
                </a:solidFill>
              </a:rPr>
              <a:t>This training and competency evaluation must be renewed each school year</a:t>
            </a:r>
          </a:p>
          <a:p>
            <a:endParaRPr lang="en-US" dirty="0"/>
          </a:p>
        </p:txBody>
      </p:sp>
    </p:spTree>
    <p:extLst>
      <p:ext uri="{BB962C8B-B14F-4D97-AF65-F5344CB8AC3E}">
        <p14:creationId xmlns:p14="http://schemas.microsoft.com/office/powerpoint/2010/main" val="13998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Unlicensed Personnel in Medication Administration</a:t>
            </a:r>
            <a:endParaRPr lang="en-US" dirty="0"/>
          </a:p>
        </p:txBody>
      </p:sp>
      <p:sp>
        <p:nvSpPr>
          <p:cNvPr id="3" name="Text Placeholder 2"/>
          <p:cNvSpPr>
            <a:spLocks noGrp="1"/>
          </p:cNvSpPr>
          <p:nvPr>
            <p:ph type="body" sz="quarter" idx="13"/>
          </p:nvPr>
        </p:nvSpPr>
        <p:spPr/>
        <p:txBody>
          <a:bodyPr/>
          <a:lstStyle/>
          <a:p>
            <a:r>
              <a:rPr lang="en-US" dirty="0"/>
              <a:t>KRS 156.502 established the definition of “health services” and the provisions for who may provide health services in schools</a:t>
            </a:r>
          </a:p>
          <a:p>
            <a:r>
              <a:rPr lang="en-US" dirty="0"/>
              <a:t>School employees may be delegated selected health services according to KRS 156.502</a:t>
            </a:r>
          </a:p>
        </p:txBody>
      </p:sp>
    </p:spTree>
    <p:extLst>
      <p:ext uri="{BB962C8B-B14F-4D97-AF65-F5344CB8AC3E}">
        <p14:creationId xmlns:p14="http://schemas.microsoft.com/office/powerpoint/2010/main" val="3761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Delegation</a:t>
            </a:r>
          </a:p>
        </p:txBody>
      </p:sp>
      <p:sp>
        <p:nvSpPr>
          <p:cNvPr id="3" name="Text Placeholder 2"/>
          <p:cNvSpPr>
            <a:spLocks noGrp="1"/>
          </p:cNvSpPr>
          <p:nvPr>
            <p:ph type="body" sz="quarter" idx="13"/>
          </p:nvPr>
        </p:nvSpPr>
        <p:spPr>
          <a:xfrm>
            <a:off x="555786" y="1271451"/>
            <a:ext cx="9188715" cy="5403324"/>
          </a:xfrm>
        </p:spPr>
        <p:txBody>
          <a:bodyPr>
            <a:normAutofit fontScale="70000" lnSpcReduction="20000"/>
          </a:bodyPr>
          <a:lstStyle/>
          <a:p>
            <a:pPr marL="0" indent="0">
              <a:buNone/>
            </a:pPr>
            <a:r>
              <a:rPr lang="en-US" b="1" dirty="0">
                <a:solidFill>
                  <a:schemeClr val="bg2">
                    <a:lumMod val="75000"/>
                  </a:schemeClr>
                </a:solidFill>
              </a:rPr>
              <a:t>When accepting the delegation to perform medication administration in the school setting:</a:t>
            </a:r>
          </a:p>
          <a:p>
            <a:r>
              <a:rPr lang="en-US" dirty="0"/>
              <a:t>The unlicensed school employee performs this function under the supervision of the delegating licensed professional (KRS 156.502)</a:t>
            </a:r>
          </a:p>
          <a:p>
            <a:r>
              <a:rPr lang="en-US" dirty="0"/>
              <a:t>Unlicensed school personnel should only accept a delegation that he/she knows is within his/her skill set or knowledge and should always contact the supervising school nurse if unclear about administering a medication </a:t>
            </a:r>
          </a:p>
          <a:p>
            <a:r>
              <a:rPr lang="en-US" dirty="0"/>
              <a:t>Unlicensed personnel have the responsibility to follow school district policies and procedures and report to the nurse if they have any reason to believe they have made a medication error  </a:t>
            </a:r>
          </a:p>
          <a:p>
            <a:pPr>
              <a:buFont typeface="Wingdings" panose="05000000000000000000" pitchFamily="2" charset="2"/>
              <a:buChar char="Ø"/>
            </a:pPr>
            <a:r>
              <a:rPr lang="en-US" sz="4000" dirty="0">
                <a:solidFill>
                  <a:srgbClr val="C00000"/>
                </a:solidFill>
              </a:rPr>
              <a:t>Errors should be reported as soon as possible</a:t>
            </a:r>
            <a:endParaRPr lang="en-US" sz="4000" dirty="0"/>
          </a:p>
          <a:p>
            <a:pPr marL="0" indent="0">
              <a:buNone/>
            </a:pPr>
            <a:endParaRPr lang="en-US" dirty="0"/>
          </a:p>
        </p:txBody>
      </p:sp>
    </p:spTree>
    <p:extLst>
      <p:ext uri="{BB962C8B-B14F-4D97-AF65-F5344CB8AC3E}">
        <p14:creationId xmlns:p14="http://schemas.microsoft.com/office/powerpoint/2010/main" val="3190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to Delegate</a:t>
            </a:r>
          </a:p>
        </p:txBody>
      </p:sp>
      <p:sp>
        <p:nvSpPr>
          <p:cNvPr id="3" name="Text Placeholder 2"/>
          <p:cNvSpPr>
            <a:spLocks noGrp="1"/>
          </p:cNvSpPr>
          <p:nvPr>
            <p:ph type="body" sz="quarter" idx="13"/>
          </p:nvPr>
        </p:nvSpPr>
        <p:spPr>
          <a:xfrm>
            <a:off x="555786" y="1506583"/>
            <a:ext cx="9188715" cy="5168192"/>
          </a:xfrm>
        </p:spPr>
        <p:txBody>
          <a:bodyPr/>
          <a:lstStyle/>
          <a:p>
            <a:r>
              <a:rPr lang="en-US" dirty="0">
                <a:solidFill>
                  <a:schemeClr val="bg2">
                    <a:lumMod val="75000"/>
                  </a:schemeClr>
                </a:solidFill>
              </a:rPr>
              <a:t>KRS 156.502 </a:t>
            </a:r>
          </a:p>
          <a:p>
            <a:r>
              <a:rPr lang="en-US" dirty="0"/>
              <a:t>Requires written documentation of the school employee’s consent to the delegation of medication administration verifying that they have received training and demonstrated competency </a:t>
            </a:r>
          </a:p>
          <a:p>
            <a:pPr>
              <a:buFont typeface="Wingdings 2" panose="05020102010507070707" pitchFamily="18" charset="2"/>
              <a:buChar char="P"/>
            </a:pPr>
            <a:r>
              <a:rPr lang="en-US" dirty="0">
                <a:solidFill>
                  <a:srgbClr val="C00000"/>
                </a:solidFill>
              </a:rPr>
              <a:t>The delegation, training and documentation are only valid during the current school year</a:t>
            </a:r>
            <a:endParaRPr lang="en-US" dirty="0"/>
          </a:p>
          <a:p>
            <a:endParaRPr lang="en-US" dirty="0"/>
          </a:p>
        </p:txBody>
      </p:sp>
    </p:spTree>
    <p:extLst>
      <p:ext uri="{BB962C8B-B14F-4D97-AF65-F5344CB8AC3E}">
        <p14:creationId xmlns:p14="http://schemas.microsoft.com/office/powerpoint/2010/main" val="388749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Confidentiality and Privacy</a:t>
            </a:r>
            <a:br>
              <a:rPr lang="en-US" b="1" dirty="0"/>
            </a:br>
            <a:endParaRPr lang="en-US" dirty="0"/>
          </a:p>
        </p:txBody>
      </p:sp>
      <p:sp>
        <p:nvSpPr>
          <p:cNvPr id="3" name="Text Placeholder 2"/>
          <p:cNvSpPr>
            <a:spLocks noGrp="1"/>
          </p:cNvSpPr>
          <p:nvPr>
            <p:ph type="body" sz="quarter" idx="13"/>
          </p:nvPr>
        </p:nvSpPr>
        <p:spPr>
          <a:xfrm>
            <a:off x="555786" y="1123406"/>
            <a:ext cx="9188715" cy="5551369"/>
          </a:xfrm>
        </p:spPr>
        <p:txBody>
          <a:bodyPr>
            <a:normAutofit fontScale="47500" lnSpcReduction="20000"/>
          </a:bodyPr>
          <a:lstStyle/>
          <a:p>
            <a:pPr marL="0" indent="0">
              <a:buNone/>
            </a:pPr>
            <a:r>
              <a:rPr lang="en-US" sz="6700" b="1" dirty="0">
                <a:solidFill>
                  <a:schemeClr val="bg2">
                    <a:lumMod val="75000"/>
                  </a:schemeClr>
                </a:solidFill>
              </a:rPr>
              <a:t>FERPA</a:t>
            </a:r>
          </a:p>
          <a:p>
            <a:r>
              <a:rPr lang="en-US" sz="3800" dirty="0"/>
              <a:t>Rights and Privacy Act (FERPA) is the federal law that protects the privacy interests of students and their educational records </a:t>
            </a:r>
          </a:p>
          <a:p>
            <a:r>
              <a:rPr lang="en-US" sz="3800" dirty="0"/>
              <a:t>Applies to any educational agency that receives funds from the United States Department of Education (USDOE)</a:t>
            </a:r>
          </a:p>
          <a:p>
            <a:r>
              <a:rPr lang="en-US" sz="3800" dirty="0"/>
              <a:t>Health records maintained by school employees for Pre-Kindergarten through grade 12 students are protected by FERPA</a:t>
            </a:r>
          </a:p>
          <a:p>
            <a:r>
              <a:rPr lang="en-US" sz="3800" dirty="0"/>
              <a:t>Information regarding student health information should be shared with school personnel only on a “need to know” basis</a:t>
            </a:r>
          </a:p>
          <a:p>
            <a:r>
              <a:rPr lang="en-US" sz="3800" dirty="0"/>
              <a:t>Health records contain sensitive information and may not be disclosed without parental/guardian permission</a:t>
            </a:r>
          </a:p>
          <a:p>
            <a:r>
              <a:rPr lang="en-US" sz="3800" dirty="0"/>
              <a:t>Certain student health information may be necessary to share with school personnel who may be assisting with medication administration. However, this information is confidential and should not be shared with other students or school employees</a:t>
            </a:r>
          </a:p>
          <a:p>
            <a:r>
              <a:rPr lang="en-US" sz="3800" dirty="0"/>
              <a:t>Privacy is a separate legal concept</a:t>
            </a:r>
          </a:p>
          <a:p>
            <a:pPr>
              <a:buFont typeface="Wingdings 2" panose="05020102010507070707" pitchFamily="18" charset="2"/>
              <a:buChar char="P"/>
            </a:pPr>
            <a:r>
              <a:rPr lang="en-US" sz="3800" dirty="0">
                <a:solidFill>
                  <a:srgbClr val="C00000"/>
                </a:solidFill>
              </a:rPr>
              <a:t>If a student tells school personnel how they feel about having a chronic health condition, this information should be shared with the school nurse but not disclosed to those who do not have a “need to know”</a:t>
            </a:r>
          </a:p>
          <a:p>
            <a:endParaRPr lang="en-US" dirty="0"/>
          </a:p>
        </p:txBody>
      </p:sp>
    </p:spTree>
    <p:extLst>
      <p:ext uri="{BB962C8B-B14F-4D97-AF65-F5344CB8AC3E}">
        <p14:creationId xmlns:p14="http://schemas.microsoft.com/office/powerpoint/2010/main" val="3252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Legal Considerations in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a:bodyPr>
          <a:lstStyle/>
          <a:p>
            <a:r>
              <a:rPr lang="en-US" dirty="0"/>
              <a:t>All school districts should have written policies and procedures on medication administration </a:t>
            </a:r>
          </a:p>
          <a:p>
            <a:r>
              <a:rPr lang="en-US" dirty="0"/>
              <a:t>The purpose of these policies and procedures are to give guidance to the local school district employees and students</a:t>
            </a:r>
          </a:p>
          <a:p>
            <a:r>
              <a:rPr lang="en-US" dirty="0"/>
              <a:t>Each school district employee administering medications should be familiar with their district’s policies and procedures on medication administration</a:t>
            </a:r>
          </a:p>
        </p:txBody>
      </p:sp>
    </p:spTree>
    <p:extLst>
      <p:ext uri="{BB962C8B-B14F-4D97-AF65-F5344CB8AC3E}">
        <p14:creationId xmlns:p14="http://schemas.microsoft.com/office/powerpoint/2010/main" val="320399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NASN</a:t>
            </a:r>
          </a:p>
        </p:txBody>
      </p:sp>
      <p:sp>
        <p:nvSpPr>
          <p:cNvPr id="3" name="Text Placeholder 2"/>
          <p:cNvSpPr>
            <a:spLocks noGrp="1"/>
          </p:cNvSpPr>
          <p:nvPr>
            <p:ph type="body" sz="quarter" idx="13"/>
          </p:nvPr>
        </p:nvSpPr>
        <p:spPr>
          <a:xfrm>
            <a:off x="555786" y="1332411"/>
            <a:ext cx="9188715" cy="5342364"/>
          </a:xfrm>
        </p:spPr>
        <p:txBody>
          <a:bodyPr>
            <a:normAutofit/>
          </a:bodyPr>
          <a:lstStyle/>
          <a:p>
            <a:r>
              <a:rPr lang="en-US" dirty="0"/>
              <a:t>The following are accepted practice guidelines on medication administration from the National Association of School Nurses (NASN)</a:t>
            </a:r>
          </a:p>
          <a:p>
            <a:pPr lvl="1"/>
            <a:r>
              <a:rPr lang="en-US" dirty="0"/>
              <a:t>Administration of Medication</a:t>
            </a:r>
          </a:p>
          <a:p>
            <a:pPr lvl="1"/>
            <a:r>
              <a:rPr lang="en-US" dirty="0"/>
              <a:t>Student self-medication </a:t>
            </a:r>
          </a:p>
          <a:p>
            <a:pPr lvl="1"/>
            <a:r>
              <a:rPr lang="en-US" dirty="0"/>
              <a:t>Medication Safety</a:t>
            </a:r>
          </a:p>
          <a:p>
            <a:pPr lvl="1"/>
            <a:r>
              <a:rPr lang="en-US" dirty="0"/>
              <a:t>Changes in Medication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33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of Medication</a:t>
            </a:r>
            <a:br>
              <a:rPr lang="en-US" dirty="0"/>
            </a:br>
            <a:endParaRPr lang="en-US" dirty="0"/>
          </a:p>
        </p:txBody>
      </p:sp>
      <p:sp>
        <p:nvSpPr>
          <p:cNvPr id="3" name="Text Placeholder 2"/>
          <p:cNvSpPr>
            <a:spLocks noGrp="1"/>
          </p:cNvSpPr>
          <p:nvPr>
            <p:ph type="body" sz="quarter" idx="13"/>
          </p:nvPr>
        </p:nvSpPr>
        <p:spPr>
          <a:xfrm>
            <a:off x="555786" y="1393371"/>
            <a:ext cx="9188715" cy="5281404"/>
          </a:xfrm>
        </p:spPr>
        <p:txBody>
          <a:bodyPr>
            <a:normAutofit fontScale="62500" lnSpcReduction="20000"/>
          </a:bodyPr>
          <a:lstStyle/>
          <a:p>
            <a:pPr marL="0" lvl="0" indent="0" hangingPunct="0">
              <a:buNone/>
            </a:pPr>
            <a:r>
              <a:rPr lang="en-US" sz="5100" b="1" dirty="0">
                <a:solidFill>
                  <a:schemeClr val="bg2">
                    <a:lumMod val="75000"/>
                  </a:schemeClr>
                </a:solidFill>
              </a:rPr>
              <a:t>Prescribed Medication </a:t>
            </a:r>
          </a:p>
          <a:p>
            <a:pPr hangingPunct="0"/>
            <a:r>
              <a:rPr lang="en-US" dirty="0"/>
              <a:t>Prescribed medication must be sent to the school in the </a:t>
            </a:r>
            <a:r>
              <a:rPr lang="en-US" u="sng" dirty="0"/>
              <a:t>original</a:t>
            </a:r>
            <a:r>
              <a:rPr lang="en-US" dirty="0"/>
              <a:t> labeled container and the label shall include: </a:t>
            </a:r>
          </a:p>
          <a:p>
            <a:pPr lvl="1" hangingPunct="0"/>
            <a:r>
              <a:rPr lang="en-US" dirty="0"/>
              <a:t>Name and address of the pharmacy</a:t>
            </a:r>
          </a:p>
          <a:p>
            <a:pPr lvl="1" hangingPunct="0"/>
            <a:r>
              <a:rPr lang="en-US" dirty="0"/>
              <a:t>Name of the student</a:t>
            </a:r>
          </a:p>
          <a:p>
            <a:pPr lvl="1" hangingPunct="0"/>
            <a:r>
              <a:rPr lang="en-US" dirty="0"/>
              <a:t>Name of the prescribing health care provider</a:t>
            </a:r>
          </a:p>
          <a:p>
            <a:pPr lvl="1" hangingPunct="0"/>
            <a:r>
              <a:rPr lang="en-US" dirty="0"/>
              <a:t>Date the prescription was dispensed</a:t>
            </a:r>
          </a:p>
          <a:p>
            <a:pPr lvl="1" hangingPunct="0"/>
            <a:r>
              <a:rPr lang="en-US" dirty="0"/>
              <a:t>Expiration date of the medication</a:t>
            </a:r>
          </a:p>
          <a:p>
            <a:pPr lvl="1" hangingPunct="0"/>
            <a:r>
              <a:rPr lang="en-US" dirty="0"/>
              <a:t>Name of the medication, dosage and strength of medication</a:t>
            </a:r>
          </a:p>
          <a:p>
            <a:pPr lvl="1" hangingPunct="0"/>
            <a:r>
              <a:rPr lang="en-US" dirty="0"/>
              <a:t>Route of administration </a:t>
            </a:r>
          </a:p>
          <a:p>
            <a:pPr lvl="1" hangingPunct="0"/>
            <a:r>
              <a:rPr lang="en-US" dirty="0"/>
              <a:t>Frequency of medication </a:t>
            </a:r>
          </a:p>
          <a:p>
            <a:pPr hangingPunct="0">
              <a:buFont typeface="Wingdings 2" panose="05020102010507070707" pitchFamily="18" charset="2"/>
              <a:buChar char="P"/>
            </a:pPr>
            <a:r>
              <a:rPr lang="en-US" dirty="0">
                <a:solidFill>
                  <a:srgbClr val="C00000"/>
                </a:solidFill>
              </a:rPr>
              <a:t>An authorization form completed by the parent/legal guardian must be on file in the student’s cumulative health record and is only valid for the current school year</a:t>
            </a:r>
          </a:p>
        </p:txBody>
      </p:sp>
    </p:spTree>
    <p:extLst>
      <p:ext uri="{BB962C8B-B14F-4D97-AF65-F5344CB8AC3E}">
        <p14:creationId xmlns:p14="http://schemas.microsoft.com/office/powerpoint/2010/main" val="13011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Self-Medication </a:t>
            </a:r>
            <a:br>
              <a:rPr lang="en-US" dirty="0"/>
            </a:br>
            <a:endParaRPr lang="en-US" dirty="0"/>
          </a:p>
        </p:txBody>
      </p:sp>
      <p:sp>
        <p:nvSpPr>
          <p:cNvPr id="3" name="Text Placeholder 2"/>
          <p:cNvSpPr>
            <a:spLocks noGrp="1"/>
          </p:cNvSpPr>
          <p:nvPr>
            <p:ph type="body" sz="quarter" idx="13"/>
          </p:nvPr>
        </p:nvSpPr>
        <p:spPr>
          <a:xfrm>
            <a:off x="391885" y="1123405"/>
            <a:ext cx="9457509" cy="5636317"/>
          </a:xfrm>
        </p:spPr>
        <p:txBody>
          <a:bodyPr>
            <a:normAutofit fontScale="25000" lnSpcReduction="20000"/>
          </a:bodyPr>
          <a:lstStyle/>
          <a:p>
            <a:pPr marL="0" indent="0" hangingPunct="0">
              <a:buNone/>
            </a:pPr>
            <a:r>
              <a:rPr lang="en-US" sz="8600" b="1" dirty="0">
                <a:solidFill>
                  <a:schemeClr val="bg2">
                    <a:lumMod val="75000"/>
                  </a:schemeClr>
                </a:solidFill>
              </a:rPr>
              <a:t>Student self-medication </a:t>
            </a:r>
          </a:p>
          <a:p>
            <a:pPr hangingPunct="0"/>
            <a:r>
              <a:rPr lang="en-US" sz="7200" dirty="0"/>
              <a:t>Allowed in certain situations, with a written health care provider’s authorization, that allows a student to responsibly carry self-administered medication (e.g. EpiPen® or asthma inhaler) </a:t>
            </a:r>
          </a:p>
          <a:p>
            <a:pPr hangingPunct="0"/>
            <a:r>
              <a:rPr lang="en-US" sz="7200" dirty="0"/>
              <a:t>An authorization form must be completed by the parent/guardian and health care provider and on file in the school. </a:t>
            </a:r>
          </a:p>
          <a:p>
            <a:pPr hangingPunct="0"/>
            <a:r>
              <a:rPr lang="en-US" sz="7200" dirty="0"/>
              <a:t>This authorization must be renewed each school year. </a:t>
            </a:r>
          </a:p>
          <a:p>
            <a:pPr hangingPunct="0"/>
            <a:r>
              <a:rPr lang="en-US" sz="7200" dirty="0"/>
              <a:t>Documentation from the prescribing health provider shall include: </a:t>
            </a:r>
          </a:p>
          <a:p>
            <a:pPr lvl="1" hangingPunct="0"/>
            <a:r>
              <a:rPr lang="en-US" sz="7200" dirty="0"/>
              <a:t>Student is capable of administering the prescribed medication</a:t>
            </a:r>
          </a:p>
          <a:p>
            <a:pPr lvl="1" hangingPunct="0"/>
            <a:r>
              <a:rPr lang="en-US" sz="7200" dirty="0"/>
              <a:t>Name and purpose of the medication</a:t>
            </a:r>
          </a:p>
          <a:p>
            <a:pPr lvl="1" hangingPunct="0"/>
            <a:r>
              <a:rPr lang="en-US" sz="7200" dirty="0"/>
              <a:t>Prescribed dosage of the medication</a:t>
            </a:r>
          </a:p>
          <a:p>
            <a:pPr lvl="1" hangingPunct="0"/>
            <a:r>
              <a:rPr lang="en-US" sz="7200" dirty="0"/>
              <a:t>Times at which or circumstances under which the medication may be given  	e.   the period of time for which the medication is prescribed</a:t>
            </a:r>
          </a:p>
          <a:p>
            <a:pPr hangingPunct="0"/>
            <a:r>
              <a:rPr lang="en-US" sz="7200" dirty="0"/>
              <a:t>Students may not share any medication with another student.  It is recommended as best practice that self-administered medications be documented on the Medication Administration Record.  If the student uses his/her medication inappropriately or more often than prescribed, the parent/guardian should be notified </a:t>
            </a:r>
          </a:p>
          <a:p>
            <a:pPr hangingPunct="0">
              <a:buFont typeface="Wingdings 2" panose="05020102010507070707" pitchFamily="18" charset="2"/>
              <a:buChar char="P"/>
            </a:pPr>
            <a:r>
              <a:rPr lang="en-US" sz="7200" dirty="0">
                <a:solidFill>
                  <a:srgbClr val="C00000"/>
                </a:solidFill>
              </a:rPr>
              <a:t>Only share student health information with the student’s teachers or school staff on a “need to know” basis</a:t>
            </a:r>
          </a:p>
        </p:txBody>
      </p:sp>
    </p:spTree>
    <p:extLst>
      <p:ext uri="{BB962C8B-B14F-4D97-AF65-F5344CB8AC3E}">
        <p14:creationId xmlns:p14="http://schemas.microsoft.com/office/powerpoint/2010/main" val="15738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ACKNOWLEDGEMENT</a:t>
            </a:r>
            <a:br>
              <a:rPr lang="en-US" b="1" cap="small" dirty="0"/>
            </a:b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77500" lnSpcReduction="20000"/>
          </a:bodyPr>
          <a:lstStyle/>
          <a:p>
            <a:r>
              <a:rPr lang="en-US" dirty="0"/>
              <a:t>Kentucky Department of Education (KDE) recognizes the need for a uniform medication administration training program for unlicensed school personnel</a:t>
            </a:r>
          </a:p>
          <a:p>
            <a:r>
              <a:rPr lang="en-US" dirty="0"/>
              <a:t>Developed collaboratively between the KDE, the Kentucky Department for Public Health (KDPH) and in consultation with the Kentucky Board of Nursing (KBN) </a:t>
            </a:r>
          </a:p>
          <a:p>
            <a:r>
              <a:rPr lang="en-US" dirty="0"/>
              <a:t>Compliance </a:t>
            </a:r>
          </a:p>
          <a:p>
            <a:pPr lvl="1"/>
            <a:r>
              <a:rPr lang="en-US" dirty="0"/>
              <a:t>201 KAR 20:400</a:t>
            </a:r>
          </a:p>
          <a:p>
            <a:pPr lvl="1"/>
            <a:r>
              <a:rPr lang="en-US" dirty="0"/>
              <a:t>KRS 156.502</a:t>
            </a:r>
          </a:p>
          <a:p>
            <a:pPr lvl="1"/>
            <a:r>
              <a:rPr lang="en-US" dirty="0"/>
              <a:t>702 KAR 1:160</a:t>
            </a:r>
          </a:p>
          <a:p>
            <a:r>
              <a:rPr lang="en-US" dirty="0"/>
              <a:t>Curriculum is the official training program for all unlicensed Kentucky public school personnel who accept delegation to perform medication administration</a:t>
            </a:r>
          </a:p>
          <a:p>
            <a:endParaRPr lang="en-US" dirty="0"/>
          </a:p>
          <a:p>
            <a:endParaRPr lang="en-US" dirty="0"/>
          </a:p>
        </p:txBody>
      </p:sp>
    </p:spTree>
    <p:extLst>
      <p:ext uri="{BB962C8B-B14F-4D97-AF65-F5344CB8AC3E}">
        <p14:creationId xmlns:p14="http://schemas.microsoft.com/office/powerpoint/2010/main" val="39641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Safety</a:t>
            </a:r>
            <a:br>
              <a:rPr lang="en-US" dirty="0"/>
            </a:br>
            <a:endParaRPr lang="en-US" dirty="0"/>
          </a:p>
        </p:txBody>
      </p:sp>
      <p:sp>
        <p:nvSpPr>
          <p:cNvPr id="3" name="Text Placeholder 2"/>
          <p:cNvSpPr>
            <a:spLocks noGrp="1"/>
          </p:cNvSpPr>
          <p:nvPr>
            <p:ph type="body" sz="quarter" idx="13"/>
          </p:nvPr>
        </p:nvSpPr>
        <p:spPr>
          <a:xfrm>
            <a:off x="470263" y="1298961"/>
            <a:ext cx="9115921" cy="5751320"/>
          </a:xfrm>
        </p:spPr>
        <p:txBody>
          <a:bodyPr>
            <a:noAutofit/>
          </a:bodyPr>
          <a:lstStyle/>
          <a:p>
            <a:pPr hangingPunct="0">
              <a:spcBef>
                <a:spcPts val="0"/>
              </a:spcBef>
            </a:pPr>
            <a:r>
              <a:rPr lang="en-US" sz="1800" dirty="0"/>
              <a:t>The first dose of any new medication should be given at home and not at school </a:t>
            </a:r>
          </a:p>
          <a:p>
            <a:pPr hangingPunct="0">
              <a:spcBef>
                <a:spcPts val="0"/>
              </a:spcBef>
            </a:pPr>
            <a:r>
              <a:rPr lang="en-US" sz="1800" dirty="0"/>
              <a:t>When possible, all medication should be brought to the school by a parent or guardian</a:t>
            </a:r>
          </a:p>
          <a:p>
            <a:pPr hangingPunct="0">
              <a:spcBef>
                <a:spcPts val="0"/>
              </a:spcBef>
            </a:pPr>
            <a:r>
              <a:rPr lang="en-US" sz="1800" dirty="0"/>
              <a:t>If medication must be transported to the school by the student, it should be transported in the original container and in a sealed envelope with the student’s name on the outside and given to the appropriate school personnel (school nurse or designated school personnel) </a:t>
            </a:r>
          </a:p>
          <a:p>
            <a:pPr hangingPunct="0">
              <a:spcBef>
                <a:spcPts val="0"/>
              </a:spcBef>
            </a:pPr>
            <a:r>
              <a:rPr lang="en-US" sz="1800" dirty="0"/>
              <a:t>According to school district policy and procedures, prescribed medication should be counted and the number of pills received should be noted on the Medication Administration Record</a:t>
            </a:r>
          </a:p>
          <a:p>
            <a:pPr hangingPunct="0">
              <a:spcBef>
                <a:spcPts val="0"/>
              </a:spcBef>
            </a:pPr>
            <a:r>
              <a:rPr lang="en-US" sz="1800" dirty="0"/>
              <a:t>Medication shall only be administered according the health care provider’s instructions on the prescription label.  (May apply clear tape over the label to maintain legibility of label.)  </a:t>
            </a:r>
          </a:p>
          <a:p>
            <a:pPr hangingPunct="0">
              <a:spcBef>
                <a:spcPts val="0"/>
              </a:spcBef>
            </a:pPr>
            <a:r>
              <a:rPr lang="en-US" sz="1800" dirty="0"/>
              <a:t>Discrepancies that exist between the information on the Parent/Guardian Authorization Form and the prescription label should require one of the following:  </a:t>
            </a:r>
          </a:p>
          <a:p>
            <a:pPr lvl="1" hangingPunct="0">
              <a:spcBef>
                <a:spcPts val="0"/>
              </a:spcBef>
            </a:pPr>
            <a:r>
              <a:rPr lang="en-US" sz="1800" dirty="0"/>
              <a:t> New Authorization Form completed by the parent/guardian</a:t>
            </a:r>
          </a:p>
          <a:p>
            <a:pPr lvl="1" hangingPunct="0">
              <a:spcBef>
                <a:spcPts val="0"/>
              </a:spcBef>
            </a:pPr>
            <a:r>
              <a:rPr lang="en-US" sz="1800" dirty="0"/>
              <a:t> New prescription bottle or label issued by the dispensing pharmacy</a:t>
            </a:r>
          </a:p>
          <a:p>
            <a:pPr hangingPunct="0">
              <a:spcBef>
                <a:spcPts val="0"/>
              </a:spcBef>
              <a:buFont typeface="Wingdings" panose="05000000000000000000" pitchFamily="2" charset="2"/>
              <a:buChar char="ü"/>
            </a:pPr>
            <a:r>
              <a:rPr lang="en-US" sz="1800" dirty="0">
                <a:solidFill>
                  <a:srgbClr val="C00000"/>
                </a:solidFill>
              </a:rPr>
              <a:t>Medications shall not be given beyond the date specified on the Authorization form, or beyond the expiration date on the label</a:t>
            </a:r>
          </a:p>
        </p:txBody>
      </p:sp>
    </p:spTree>
    <p:extLst>
      <p:ext uri="{BB962C8B-B14F-4D97-AF65-F5344CB8AC3E}">
        <p14:creationId xmlns:p14="http://schemas.microsoft.com/office/powerpoint/2010/main" val="2499020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Medication</a:t>
            </a:r>
            <a:br>
              <a:rPr lang="en-US" dirty="0"/>
            </a:br>
            <a:endParaRPr lang="en-US" dirty="0"/>
          </a:p>
        </p:txBody>
      </p:sp>
      <p:sp>
        <p:nvSpPr>
          <p:cNvPr id="3" name="Text Placeholder 2"/>
          <p:cNvSpPr>
            <a:spLocks noGrp="1"/>
          </p:cNvSpPr>
          <p:nvPr>
            <p:ph type="body" sz="quarter" idx="13"/>
          </p:nvPr>
        </p:nvSpPr>
        <p:spPr>
          <a:xfrm>
            <a:off x="555786" y="1288869"/>
            <a:ext cx="9188715" cy="5385906"/>
          </a:xfrm>
        </p:spPr>
        <p:txBody>
          <a:bodyPr>
            <a:normAutofit fontScale="77500" lnSpcReduction="20000"/>
          </a:bodyPr>
          <a:lstStyle/>
          <a:p>
            <a:pPr hangingPunct="0"/>
            <a:r>
              <a:rPr lang="en-US" dirty="0"/>
              <a:t>The authorization to administer medication is only valid for the current school year or until treatment changes </a:t>
            </a:r>
          </a:p>
          <a:p>
            <a:pPr hangingPunct="0"/>
            <a:r>
              <a:rPr lang="en-US" dirty="0"/>
              <a:t>A new Authorization for Medication Administration form must be obtained whenever there is a change to the medication, dosage, time and/or frequency and a new prescription bottle (or medication label if applicable) from the pharmacy indicating the prescription change</a:t>
            </a:r>
          </a:p>
          <a:p>
            <a:pPr hangingPunct="0"/>
            <a:r>
              <a:rPr lang="en-US" dirty="0"/>
              <a:t>Nurses may only accept medication orders as prescribed by a physician, physician’s assistant, advanced practice registered nurse (APRN) or dentist</a:t>
            </a:r>
          </a:p>
          <a:p>
            <a:pPr hangingPunct="0"/>
            <a:r>
              <a:rPr lang="en-US" dirty="0"/>
              <a:t>Nurses may not accept requests from parents to change a prescribed medication dose without first contacting the prescribing health care provider</a:t>
            </a:r>
          </a:p>
          <a:p>
            <a:pPr hangingPunct="0"/>
            <a:endParaRPr lang="en-US" dirty="0"/>
          </a:p>
          <a:p>
            <a:endParaRPr lang="en-US" dirty="0"/>
          </a:p>
        </p:txBody>
      </p:sp>
    </p:spTree>
    <p:extLst>
      <p:ext uri="{BB962C8B-B14F-4D97-AF65-F5344CB8AC3E}">
        <p14:creationId xmlns:p14="http://schemas.microsoft.com/office/powerpoint/2010/main" val="193649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and Disposal of Medications</a:t>
            </a:r>
            <a:br>
              <a:rPr lang="en-US" dirty="0"/>
            </a:br>
            <a:endParaRPr lang="en-US" dirty="0"/>
          </a:p>
        </p:txBody>
      </p:sp>
      <p:sp>
        <p:nvSpPr>
          <p:cNvPr id="3" name="Text Placeholder 2"/>
          <p:cNvSpPr>
            <a:spLocks noGrp="1"/>
          </p:cNvSpPr>
          <p:nvPr>
            <p:ph type="body" sz="quarter" idx="13"/>
          </p:nvPr>
        </p:nvSpPr>
        <p:spPr>
          <a:xfrm>
            <a:off x="555786" y="1444239"/>
            <a:ext cx="9188715" cy="5230536"/>
          </a:xfrm>
        </p:spPr>
        <p:txBody>
          <a:bodyPr>
            <a:normAutofit/>
          </a:bodyPr>
          <a:lstStyle/>
          <a:p>
            <a:pPr hangingPunct="0"/>
            <a:r>
              <a:rPr lang="en-US" dirty="0"/>
              <a:t>Emergency medications (Diastat®, Glucagon® and EpiPen®) specified in an  emergency care plan, should never be put in a locked container.</a:t>
            </a:r>
          </a:p>
          <a:p>
            <a:pPr hangingPunct="0"/>
            <a:r>
              <a:rPr lang="en-US" dirty="0"/>
              <a:t>Preferably, the medication should be with the student at all times. </a:t>
            </a:r>
          </a:p>
        </p:txBody>
      </p:sp>
    </p:spTree>
    <p:extLst>
      <p:ext uri="{BB962C8B-B14F-4D97-AF65-F5344CB8AC3E}">
        <p14:creationId xmlns:p14="http://schemas.microsoft.com/office/powerpoint/2010/main" val="20894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KRS 156.502 and KRS 158.838</a:t>
            </a:r>
          </a:p>
        </p:txBody>
      </p:sp>
      <p:sp>
        <p:nvSpPr>
          <p:cNvPr id="3" name="Text Placeholder 2"/>
          <p:cNvSpPr>
            <a:spLocks noGrp="1"/>
          </p:cNvSpPr>
          <p:nvPr>
            <p:ph type="body" sz="quarter" idx="13"/>
          </p:nvPr>
        </p:nvSpPr>
        <p:spPr>
          <a:xfrm>
            <a:off x="539004" y="1577825"/>
            <a:ext cx="9188715" cy="5079349"/>
          </a:xfrm>
        </p:spPr>
        <p:txBody>
          <a:bodyPr>
            <a:normAutofit fontScale="62500" lnSpcReduction="20000"/>
          </a:bodyPr>
          <a:lstStyle/>
          <a:p>
            <a:r>
              <a:rPr lang="en-US" dirty="0"/>
              <a:t>Kentucky’s law (KRS 156.502 and KRS 158.838) </a:t>
            </a:r>
          </a:p>
          <a:p>
            <a:pPr lvl="1"/>
            <a:r>
              <a:rPr lang="en-US" dirty="0"/>
              <a:t>Addresses the required provision of “health services” to students in the “school setting or a school sponsored activity” </a:t>
            </a:r>
          </a:p>
          <a:p>
            <a:pPr lvl="1"/>
            <a:r>
              <a:rPr lang="en-US" dirty="0"/>
              <a:t>According to federal laws, schools that received federal funds are subject to Section 504 and the American with Disabilities Act (ADA) of 1990 </a:t>
            </a:r>
          </a:p>
          <a:p>
            <a:pPr lvl="1"/>
            <a:r>
              <a:rPr lang="en-US" dirty="0"/>
              <a:t>Under Section 504 regulations, schools must provide equal access including school health services on instate or out of state school-sponsored field trips</a:t>
            </a:r>
          </a:p>
          <a:p>
            <a:pPr lvl="1"/>
            <a:r>
              <a:rPr lang="en-US" dirty="0"/>
              <a:t>Kentucky nurse’s provision or delegation to a school employee of health services to students on out-or-state, school-sponsored field trips will be governed by the state boards of nursing where the care is provided</a:t>
            </a:r>
          </a:p>
          <a:p>
            <a:pPr lvl="1"/>
            <a:r>
              <a:rPr lang="en-US" dirty="0"/>
              <a:t>This will include all the states along the travel route as well as the final destination of the field trip</a:t>
            </a:r>
          </a:p>
          <a:p>
            <a:pPr hangingPunct="0"/>
            <a:r>
              <a:rPr lang="en-US" dirty="0"/>
              <a:t>More information about medication administration rules on out-of-state field trips may be found </a:t>
            </a:r>
            <a:r>
              <a:rPr lang="en-US" b="1" u="sng" dirty="0">
                <a:hlinkClick r:id="rId2"/>
              </a:rPr>
              <a:t>here</a:t>
            </a:r>
            <a:r>
              <a:rPr lang="en-US" dirty="0"/>
              <a:t>  </a:t>
            </a:r>
          </a:p>
          <a:p>
            <a:pPr lvl="1"/>
            <a:r>
              <a:rPr lang="en-US" dirty="0">
                <a:hlinkClick r:id="rId2"/>
              </a:rPr>
              <a:t>https://www.nasn.org/nasn/advocacy/professional-practice-documents/position-statements/ps-trips</a:t>
            </a:r>
            <a:endParaRPr lang="en-US" dirty="0"/>
          </a:p>
          <a:p>
            <a:endParaRPr lang="en-US" dirty="0"/>
          </a:p>
        </p:txBody>
      </p:sp>
    </p:spTree>
    <p:extLst>
      <p:ext uri="{BB962C8B-B14F-4D97-AF65-F5344CB8AC3E}">
        <p14:creationId xmlns:p14="http://schemas.microsoft.com/office/powerpoint/2010/main" val="329399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Medications</a:t>
            </a:r>
          </a:p>
        </p:txBody>
      </p:sp>
      <p:sp>
        <p:nvSpPr>
          <p:cNvPr id="3" name="Text Placeholder 2"/>
          <p:cNvSpPr>
            <a:spLocks noGrp="1"/>
          </p:cNvSpPr>
          <p:nvPr>
            <p:ph type="body" sz="quarter" idx="13"/>
          </p:nvPr>
        </p:nvSpPr>
        <p:spPr>
          <a:xfrm>
            <a:off x="555786" y="1463040"/>
            <a:ext cx="9188715" cy="5211735"/>
          </a:xfrm>
        </p:spPr>
        <p:txBody>
          <a:bodyPr>
            <a:normAutofit fontScale="62500" lnSpcReduction="20000"/>
          </a:bodyPr>
          <a:lstStyle/>
          <a:p>
            <a:pPr hangingPunct="0"/>
            <a:r>
              <a:rPr lang="en-US" dirty="0"/>
              <a:t>When school personnel are unable to grant the request from a parent/legal guardian to administer medication to a student, the delegating school nurse or physician should be notified</a:t>
            </a:r>
          </a:p>
          <a:p>
            <a:pPr hangingPunct="0"/>
            <a:r>
              <a:rPr lang="en-US" dirty="0"/>
              <a:t>Some of the circumstances may include:</a:t>
            </a:r>
          </a:p>
          <a:p>
            <a:pPr lvl="1" hangingPunct="0"/>
            <a:r>
              <a:rPr lang="en-US" dirty="0"/>
              <a:t>medication was sent to school out of the original container</a:t>
            </a:r>
          </a:p>
          <a:p>
            <a:pPr lvl="1" hangingPunct="0"/>
            <a:r>
              <a:rPr lang="en-US" dirty="0"/>
              <a:t>medication is prescribed twice daily and can be administered before school and after school hours</a:t>
            </a:r>
          </a:p>
          <a:p>
            <a:pPr lvl="1" hangingPunct="0"/>
            <a:r>
              <a:rPr lang="en-US" dirty="0"/>
              <a:t>medication is prescribed three times daily and can be given before school, after school and before bedtime</a:t>
            </a:r>
          </a:p>
          <a:p>
            <a:pPr lvl="1" hangingPunct="0"/>
            <a:r>
              <a:rPr lang="en-US" dirty="0"/>
              <a:t>student has requested over-the-counter medication every day for several days (which may be beyond school district policy of no more than 3 consecutive days without their medical provider’s authorization)</a:t>
            </a:r>
          </a:p>
          <a:p>
            <a:pPr lvl="1" hangingPunct="0"/>
            <a:r>
              <a:rPr lang="en-US" dirty="0"/>
              <a:t>no written authorization is on file</a:t>
            </a:r>
          </a:p>
          <a:p>
            <a:pPr hangingPunct="0">
              <a:buFont typeface="Wingdings" panose="05000000000000000000" pitchFamily="2" charset="2"/>
              <a:buChar char="ü"/>
            </a:pPr>
            <a:r>
              <a:rPr lang="en-US" dirty="0">
                <a:solidFill>
                  <a:srgbClr val="7030A0"/>
                </a:solidFill>
              </a:rPr>
              <a:t>Other unusual circumstances that are not listed above will require consultation with the supervising school nurse or health care provider</a:t>
            </a:r>
            <a:endParaRPr lang="en-US" dirty="0"/>
          </a:p>
          <a:p>
            <a:endParaRPr lang="en-US" dirty="0"/>
          </a:p>
        </p:txBody>
      </p:sp>
    </p:spTree>
    <p:extLst>
      <p:ext uri="{BB962C8B-B14F-4D97-AF65-F5344CB8AC3E}">
        <p14:creationId xmlns:p14="http://schemas.microsoft.com/office/powerpoint/2010/main" val="841921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take Prescribed Meds</a:t>
            </a:r>
          </a:p>
        </p:txBody>
      </p:sp>
      <p:sp>
        <p:nvSpPr>
          <p:cNvPr id="3" name="Text Placeholder 2"/>
          <p:cNvSpPr>
            <a:spLocks noGrp="1"/>
          </p:cNvSpPr>
          <p:nvPr>
            <p:ph type="body" sz="quarter" idx="13"/>
          </p:nvPr>
        </p:nvSpPr>
        <p:spPr>
          <a:xfrm>
            <a:off x="555786" y="1577825"/>
            <a:ext cx="9188715" cy="5096950"/>
          </a:xfrm>
        </p:spPr>
        <p:txBody>
          <a:bodyPr>
            <a:normAutofit fontScale="92500" lnSpcReduction="20000"/>
          </a:bodyPr>
          <a:lstStyle/>
          <a:p>
            <a:pPr marL="0" indent="0">
              <a:buNone/>
            </a:pPr>
            <a:r>
              <a:rPr lang="en-US" dirty="0">
                <a:solidFill>
                  <a:schemeClr val="bg2">
                    <a:lumMod val="50000"/>
                  </a:schemeClr>
                </a:solidFill>
              </a:rPr>
              <a:t>A student may refuse to take prescribed medications </a:t>
            </a:r>
          </a:p>
          <a:p>
            <a:pPr lvl="1"/>
            <a:r>
              <a:rPr lang="en-US" dirty="0"/>
              <a:t>As best practice and according to the student’s developmental level, the student should understand the symptoms for which the medications are prescribed and also know any common side effects</a:t>
            </a:r>
          </a:p>
          <a:p>
            <a:pPr lvl="1"/>
            <a:r>
              <a:rPr lang="en-US" dirty="0"/>
              <a:t>The student should be able to verbalize their understanding that these medications are considered a part of treatment and that the parent and/or prescriber will be notified should he/she refuse the medication</a:t>
            </a:r>
          </a:p>
          <a:p>
            <a:endParaRPr lang="en-US" dirty="0"/>
          </a:p>
        </p:txBody>
      </p:sp>
    </p:spTree>
    <p:extLst>
      <p:ext uri="{BB962C8B-B14F-4D97-AF65-F5344CB8AC3E}">
        <p14:creationId xmlns:p14="http://schemas.microsoft.com/office/powerpoint/2010/main" val="112118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 Record</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hangingPunct="0"/>
            <a:r>
              <a:rPr lang="en-US" dirty="0"/>
              <a:t>Refusing medications is not considered a medication error and should be documented on the Medication Administration Record as “refused medication” </a:t>
            </a:r>
          </a:p>
          <a:p>
            <a:pPr hangingPunct="0"/>
            <a:r>
              <a:rPr lang="en-US" dirty="0"/>
              <a:t>This shows that the individual has been offered the medication as ordered by the physician</a:t>
            </a:r>
          </a:p>
          <a:p>
            <a:pPr lvl="1" hangingPunct="0">
              <a:buFont typeface="Wingdings" panose="05000000000000000000" pitchFamily="2" charset="2"/>
              <a:buChar char="ü"/>
            </a:pPr>
            <a:r>
              <a:rPr lang="en-US" dirty="0"/>
              <a:t>When a student refuses medications, the school nurse and parent should be notified as soon as possible</a:t>
            </a:r>
          </a:p>
          <a:p>
            <a:pPr hangingPunct="0"/>
            <a:endParaRPr lang="en-US" dirty="0"/>
          </a:p>
          <a:p>
            <a:endParaRPr lang="en-US" dirty="0"/>
          </a:p>
        </p:txBody>
      </p:sp>
    </p:spTree>
    <p:extLst>
      <p:ext uri="{BB962C8B-B14F-4D97-AF65-F5344CB8AC3E}">
        <p14:creationId xmlns:p14="http://schemas.microsoft.com/office/powerpoint/2010/main" val="392363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Errors</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b="1" dirty="0"/>
              <a:t>Preventing and Reporting Medication Errors</a:t>
            </a:r>
          </a:p>
          <a:p>
            <a:pPr marL="0" indent="0" hangingPunct="0">
              <a:buNone/>
            </a:pPr>
            <a:r>
              <a:rPr lang="en-US" dirty="0"/>
              <a:t>A medication error occurs when one of the “six rights of medication administration” has been violated</a:t>
            </a:r>
          </a:p>
          <a:p>
            <a:pPr lvl="1" hangingPunct="0"/>
            <a:r>
              <a:rPr lang="en-US" dirty="0"/>
              <a:t>administering the wrong medication</a:t>
            </a:r>
          </a:p>
          <a:p>
            <a:pPr lvl="1" hangingPunct="0"/>
            <a:r>
              <a:rPr lang="en-US" dirty="0"/>
              <a:t>administering the wrong dose of medication</a:t>
            </a:r>
          </a:p>
          <a:p>
            <a:pPr lvl="1" hangingPunct="0"/>
            <a:r>
              <a:rPr lang="en-US" dirty="0"/>
              <a:t>administering medication at the wrong time </a:t>
            </a:r>
          </a:p>
          <a:p>
            <a:pPr lvl="1" hangingPunct="0"/>
            <a:r>
              <a:rPr lang="en-US" dirty="0"/>
              <a:t>administering the medication in the wrong way </a:t>
            </a:r>
          </a:p>
          <a:p>
            <a:pPr marL="457200" lvl="1" indent="0" hangingPunct="0">
              <a:buNone/>
            </a:pPr>
            <a:r>
              <a:rPr lang="en-US" dirty="0"/>
              <a:t>    (e.g., ear drops administered to eye)</a:t>
            </a:r>
          </a:p>
          <a:p>
            <a:pPr lvl="1" hangingPunct="0"/>
            <a:r>
              <a:rPr lang="en-US" dirty="0"/>
              <a:t>administering medication to wrong student</a:t>
            </a:r>
          </a:p>
          <a:p>
            <a:pPr lvl="1" hangingPunct="0"/>
            <a:r>
              <a:rPr lang="en-US" dirty="0"/>
              <a:t>failing to document that medication was given or inaccurate documentation of medicine given</a:t>
            </a:r>
          </a:p>
          <a:p>
            <a:endParaRPr lang="en-US" dirty="0"/>
          </a:p>
        </p:txBody>
      </p:sp>
    </p:spTree>
    <p:extLst>
      <p:ext uri="{BB962C8B-B14F-4D97-AF65-F5344CB8AC3E}">
        <p14:creationId xmlns:p14="http://schemas.microsoft.com/office/powerpoint/2010/main" val="428415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Text Placeholder 2"/>
          <p:cNvSpPr>
            <a:spLocks noGrp="1"/>
          </p:cNvSpPr>
          <p:nvPr>
            <p:ph type="body" sz="quarter" idx="13"/>
          </p:nvPr>
        </p:nvSpPr>
        <p:spPr>
          <a:xfrm>
            <a:off x="555786" y="1463040"/>
            <a:ext cx="9188715" cy="5211735"/>
          </a:xfrm>
        </p:spPr>
        <p:txBody>
          <a:bodyPr>
            <a:normAutofit/>
          </a:bodyPr>
          <a:lstStyle/>
          <a:p>
            <a:pPr hangingPunct="0"/>
            <a:r>
              <a:rPr lang="en-US" dirty="0"/>
              <a:t>Medication errors may result in adverse reactions to the student </a:t>
            </a:r>
          </a:p>
          <a:p>
            <a:pPr hangingPunct="0"/>
            <a:r>
              <a:rPr lang="en-US" dirty="0"/>
              <a:t>These reactions could range from a rash to a life-threatening situation </a:t>
            </a:r>
          </a:p>
          <a:p>
            <a:pPr hangingPunct="0">
              <a:buFont typeface="Wingdings" panose="05000000000000000000" pitchFamily="2" charset="2"/>
              <a:buChar char="ü"/>
            </a:pPr>
            <a:r>
              <a:rPr lang="en-US" dirty="0"/>
              <a:t>Always check the medication label when:</a:t>
            </a:r>
          </a:p>
          <a:p>
            <a:pPr lvl="1" hangingPunct="0"/>
            <a:r>
              <a:rPr lang="en-US" dirty="0"/>
              <a:t>removing the medication from storage</a:t>
            </a:r>
          </a:p>
          <a:p>
            <a:pPr lvl="1" hangingPunct="0"/>
            <a:r>
              <a:rPr lang="en-US" dirty="0"/>
              <a:t>removing the medication from its container</a:t>
            </a:r>
          </a:p>
          <a:p>
            <a:pPr lvl="1" hangingPunct="0"/>
            <a:r>
              <a:rPr lang="en-US" dirty="0"/>
              <a:t>returning the medication to storage</a:t>
            </a:r>
          </a:p>
          <a:p>
            <a:endParaRPr lang="en-US" dirty="0"/>
          </a:p>
        </p:txBody>
      </p:sp>
    </p:spTree>
    <p:extLst>
      <p:ext uri="{BB962C8B-B14F-4D97-AF65-F5344CB8AC3E}">
        <p14:creationId xmlns:p14="http://schemas.microsoft.com/office/powerpoint/2010/main" val="132394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Medication Errors</a:t>
            </a:r>
          </a:p>
        </p:txBody>
      </p:sp>
      <p:sp>
        <p:nvSpPr>
          <p:cNvPr id="3" name="Text Placeholder 2"/>
          <p:cNvSpPr>
            <a:spLocks noGrp="1"/>
          </p:cNvSpPr>
          <p:nvPr>
            <p:ph type="body" sz="quarter" idx="13"/>
          </p:nvPr>
        </p:nvSpPr>
        <p:spPr/>
        <p:txBody>
          <a:bodyPr>
            <a:normAutofit fontScale="92500" lnSpcReduction="10000"/>
          </a:bodyPr>
          <a:lstStyle/>
          <a:p>
            <a:pPr hangingPunct="0"/>
            <a:r>
              <a:rPr lang="en-US" dirty="0"/>
              <a:t>Knowing the following before administering medications will help prevent medication errors:</a:t>
            </a:r>
          </a:p>
          <a:p>
            <a:pPr lvl="1" hangingPunct="0"/>
            <a:r>
              <a:rPr lang="en-US" dirty="0"/>
              <a:t>Name of medication (the generic and real or “trade” name)</a:t>
            </a:r>
          </a:p>
          <a:p>
            <a:pPr lvl="1"/>
            <a:r>
              <a:rPr lang="en-US" dirty="0"/>
              <a:t>Purpose</a:t>
            </a:r>
          </a:p>
          <a:p>
            <a:pPr lvl="1"/>
            <a:r>
              <a:rPr lang="en-US" dirty="0"/>
              <a:t>Potential side effects</a:t>
            </a:r>
          </a:p>
          <a:p>
            <a:pPr lvl="1"/>
            <a:r>
              <a:rPr lang="en-US" dirty="0"/>
              <a:t>Special instructions (if appropriate)</a:t>
            </a:r>
          </a:p>
          <a:p>
            <a:pPr lvl="1"/>
            <a:r>
              <a:rPr lang="en-US" dirty="0"/>
              <a:t>Health care provider and emergency contact names and phone numbers</a:t>
            </a:r>
          </a:p>
          <a:p>
            <a:endParaRPr lang="en-US" dirty="0"/>
          </a:p>
        </p:txBody>
      </p:sp>
    </p:spTree>
    <p:extLst>
      <p:ext uri="{BB962C8B-B14F-4D97-AF65-F5344CB8AC3E}">
        <p14:creationId xmlns:p14="http://schemas.microsoft.com/office/powerpoint/2010/main" val="274633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a:t>
            </a:r>
            <a:br>
              <a:rPr lang="en-US" dirty="0"/>
            </a:br>
            <a:endParaRPr lang="en-US" dirty="0"/>
          </a:p>
        </p:txBody>
      </p:sp>
      <p:sp>
        <p:nvSpPr>
          <p:cNvPr id="3" name="Text Placeholder 2"/>
          <p:cNvSpPr>
            <a:spLocks noGrp="1"/>
          </p:cNvSpPr>
          <p:nvPr>
            <p:ph type="body" sz="quarter" idx="13"/>
          </p:nvPr>
        </p:nvSpPr>
        <p:spPr>
          <a:xfrm>
            <a:off x="555786" y="1179321"/>
            <a:ext cx="9188715" cy="5240082"/>
          </a:xfrm>
        </p:spPr>
        <p:txBody>
          <a:bodyPr>
            <a:normAutofit fontScale="55000" lnSpcReduction="20000"/>
          </a:bodyPr>
          <a:lstStyle/>
          <a:p>
            <a:pPr marL="0" indent="0" hangingPunct="0">
              <a:lnSpc>
                <a:spcPct val="120000"/>
              </a:lnSpc>
              <a:spcBef>
                <a:spcPts val="0"/>
              </a:spcBef>
              <a:buNone/>
            </a:pPr>
            <a:r>
              <a:rPr lang="en-US" sz="4400" b="1" dirty="0">
                <a:solidFill>
                  <a:schemeClr val="accent3"/>
                </a:solidFill>
              </a:rPr>
              <a:t>Upon completion of this course, unlicensed school personnel will be able to:</a:t>
            </a:r>
          </a:p>
          <a:p>
            <a:pPr lvl="0" hangingPunct="0">
              <a:lnSpc>
                <a:spcPct val="120000"/>
              </a:lnSpc>
              <a:spcBef>
                <a:spcPts val="0"/>
              </a:spcBef>
              <a:buFont typeface="Wingdings 2" panose="05020102010507070707" pitchFamily="18" charset="2"/>
              <a:buChar char="P"/>
            </a:pPr>
            <a:r>
              <a:rPr lang="en-US" dirty="0"/>
              <a:t>Understand how medication administration may be safely delegated</a:t>
            </a:r>
          </a:p>
          <a:p>
            <a:pPr lvl="0" hangingPunct="0">
              <a:lnSpc>
                <a:spcPct val="120000"/>
              </a:lnSpc>
              <a:spcBef>
                <a:spcPts val="0"/>
              </a:spcBef>
              <a:buFont typeface="Wingdings 2" panose="05020102010507070707" pitchFamily="18" charset="2"/>
              <a:buChar char="P"/>
            </a:pPr>
            <a:r>
              <a:rPr lang="en-US" dirty="0"/>
              <a:t>Identify the responsibilities of the school nurse and unlicensed school personnel in medication administration</a:t>
            </a:r>
          </a:p>
          <a:p>
            <a:pPr lvl="0" hangingPunct="0">
              <a:lnSpc>
                <a:spcPct val="120000"/>
              </a:lnSpc>
              <a:spcBef>
                <a:spcPts val="0"/>
              </a:spcBef>
              <a:buFont typeface="Wingdings" panose="05000000000000000000" pitchFamily="2" charset="2"/>
              <a:buChar char="ü"/>
            </a:pPr>
            <a:r>
              <a:rPr lang="en-US" dirty="0"/>
              <a:t>Understand local school board policies for medication administration</a:t>
            </a:r>
          </a:p>
          <a:p>
            <a:pPr lvl="0" hangingPunct="0">
              <a:lnSpc>
                <a:spcPct val="120000"/>
              </a:lnSpc>
              <a:spcBef>
                <a:spcPts val="0"/>
              </a:spcBef>
              <a:buFont typeface="Wingdings" panose="05000000000000000000" pitchFamily="2" charset="2"/>
              <a:buChar char="ü"/>
            </a:pPr>
            <a:r>
              <a:rPr lang="en-US" dirty="0"/>
              <a:t>Recognize and apply the six (6) rights of medication administration</a:t>
            </a:r>
          </a:p>
          <a:p>
            <a:pPr lvl="0" hangingPunct="0">
              <a:lnSpc>
                <a:spcPct val="120000"/>
              </a:lnSpc>
              <a:spcBef>
                <a:spcPts val="0"/>
              </a:spcBef>
              <a:buFont typeface="Wingdings" panose="05000000000000000000" pitchFamily="2" charset="2"/>
              <a:buChar char="ü"/>
            </a:pPr>
            <a:r>
              <a:rPr lang="en-US" dirty="0"/>
              <a:t>Identify proper storage of prescription and over-the-counter medication</a:t>
            </a:r>
          </a:p>
          <a:p>
            <a:pPr lvl="0" hangingPunct="0">
              <a:lnSpc>
                <a:spcPct val="120000"/>
              </a:lnSpc>
              <a:spcBef>
                <a:spcPts val="0"/>
              </a:spcBef>
              <a:buFont typeface="Wingdings" panose="05000000000000000000" pitchFamily="2" charset="2"/>
              <a:buChar char="ü"/>
            </a:pPr>
            <a:r>
              <a:rPr lang="en-US" dirty="0"/>
              <a:t>Understand appropriate and correct documentation of medication administration</a:t>
            </a:r>
          </a:p>
          <a:p>
            <a:pPr lvl="0" hangingPunct="0">
              <a:lnSpc>
                <a:spcPct val="120000"/>
              </a:lnSpc>
              <a:spcBef>
                <a:spcPts val="0"/>
              </a:spcBef>
              <a:buFont typeface="Wingdings" panose="05000000000000000000" pitchFamily="2" charset="2"/>
              <a:buChar char="ü"/>
            </a:pPr>
            <a:r>
              <a:rPr lang="en-US" dirty="0"/>
              <a:t>Understand proper action and documentation necessary for refusal and omission of scheduled medications</a:t>
            </a:r>
          </a:p>
          <a:p>
            <a:pPr lvl="0" hangingPunct="0">
              <a:lnSpc>
                <a:spcPct val="120000"/>
              </a:lnSpc>
              <a:spcBef>
                <a:spcPts val="0"/>
              </a:spcBef>
              <a:buFont typeface="Wingdings" panose="05000000000000000000" pitchFamily="2" charset="2"/>
              <a:buChar char="ü"/>
            </a:pPr>
            <a:r>
              <a:rPr lang="en-US" dirty="0"/>
              <a:t>Understand prevention of medication errors and incident reporting</a:t>
            </a:r>
          </a:p>
          <a:p>
            <a:pPr lvl="0" hangingPunct="0">
              <a:lnSpc>
                <a:spcPct val="120000"/>
              </a:lnSpc>
              <a:spcBef>
                <a:spcPts val="0"/>
              </a:spcBef>
              <a:buFont typeface="Wingdings" panose="05000000000000000000" pitchFamily="2" charset="2"/>
              <a:buChar char="ü"/>
            </a:pPr>
            <a:r>
              <a:rPr lang="en-US" dirty="0"/>
              <a:t>Recognize when it is appropriate to contact additional resources (nurses, physicians, poison control and emergency medical services)</a:t>
            </a:r>
          </a:p>
          <a:p>
            <a:pPr hangingPunct="0"/>
            <a:endParaRPr lang="en-US" dirty="0"/>
          </a:p>
          <a:p>
            <a:endParaRPr lang="en-US" dirty="0"/>
          </a:p>
        </p:txBody>
      </p:sp>
    </p:spTree>
    <p:extLst>
      <p:ext uri="{BB962C8B-B14F-4D97-AF65-F5344CB8AC3E}">
        <p14:creationId xmlns:p14="http://schemas.microsoft.com/office/powerpoint/2010/main" val="203961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Error Occurs</a:t>
            </a:r>
          </a:p>
        </p:txBody>
      </p:sp>
      <p:sp>
        <p:nvSpPr>
          <p:cNvPr id="3" name="Text Placeholder 2"/>
          <p:cNvSpPr>
            <a:spLocks noGrp="1"/>
          </p:cNvSpPr>
          <p:nvPr>
            <p:ph type="body" sz="quarter" idx="13"/>
          </p:nvPr>
        </p:nvSpPr>
        <p:spPr>
          <a:xfrm>
            <a:off x="555786" y="1375873"/>
            <a:ext cx="9188715" cy="5298902"/>
          </a:xfrm>
        </p:spPr>
        <p:txBody>
          <a:bodyPr>
            <a:normAutofit fontScale="77500" lnSpcReduction="20000"/>
          </a:bodyPr>
          <a:lstStyle/>
          <a:p>
            <a:pPr marL="0" indent="0">
              <a:buNone/>
            </a:pPr>
            <a:r>
              <a:rPr lang="en-US" dirty="0">
                <a:solidFill>
                  <a:schemeClr val="bg2">
                    <a:lumMod val="50000"/>
                  </a:schemeClr>
                </a:solidFill>
              </a:rPr>
              <a:t>When a medication administration error occurs, follow these guidelines:</a:t>
            </a:r>
          </a:p>
          <a:p>
            <a:pPr lvl="1"/>
            <a:r>
              <a:rPr lang="en-US" dirty="0"/>
              <a:t>Keep the student in the health room </a:t>
            </a:r>
          </a:p>
          <a:p>
            <a:pPr lvl="1" hangingPunct="0"/>
            <a:r>
              <a:rPr lang="en-US" dirty="0"/>
              <a:t>If the student has already returned to class, have someone accompany the student back to the health room</a:t>
            </a:r>
          </a:p>
          <a:p>
            <a:pPr lvl="1" hangingPunct="0"/>
            <a:r>
              <a:rPr lang="en-US" dirty="0"/>
              <a:t>Observe the student’s status and document what you see</a:t>
            </a:r>
          </a:p>
          <a:p>
            <a:pPr lvl="1" hangingPunct="0"/>
            <a:r>
              <a:rPr lang="en-US" dirty="0"/>
              <a:t>Identify the incorrect dose or type of medication taken by the student</a:t>
            </a:r>
          </a:p>
          <a:p>
            <a:pPr lvl="1" hangingPunct="0"/>
            <a:r>
              <a:rPr lang="en-US" dirty="0"/>
              <a:t>Notify the principal and supervising school nurse immediately if medication was given by non-licensed personnel (The supervising nurse will contact the parents of the student and/or health care provider)</a:t>
            </a:r>
          </a:p>
          <a:p>
            <a:endParaRPr lang="en-US" dirty="0"/>
          </a:p>
        </p:txBody>
      </p:sp>
    </p:spTree>
    <p:extLst>
      <p:ext uri="{BB962C8B-B14F-4D97-AF65-F5344CB8AC3E}">
        <p14:creationId xmlns:p14="http://schemas.microsoft.com/office/powerpoint/2010/main" val="66588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Control Center Contact</a:t>
            </a:r>
          </a:p>
        </p:txBody>
      </p:sp>
      <p:sp>
        <p:nvSpPr>
          <p:cNvPr id="3" name="Text Placeholder 2"/>
          <p:cNvSpPr>
            <a:spLocks noGrp="1"/>
          </p:cNvSpPr>
          <p:nvPr>
            <p:ph type="body" sz="quarter" idx="13"/>
          </p:nvPr>
        </p:nvSpPr>
        <p:spPr>
          <a:xfrm>
            <a:off x="555786" y="1247686"/>
            <a:ext cx="9188715" cy="5427089"/>
          </a:xfrm>
        </p:spPr>
        <p:txBody>
          <a:bodyPr>
            <a:normAutofit fontScale="62500" lnSpcReduction="20000"/>
          </a:bodyPr>
          <a:lstStyle/>
          <a:p>
            <a:pPr hangingPunct="0"/>
            <a:r>
              <a:rPr lang="en-US" dirty="0"/>
              <a:t>If contacting the Poison Control Center for instructions:</a:t>
            </a:r>
          </a:p>
          <a:p>
            <a:pPr lvl="1" hangingPunct="0"/>
            <a:r>
              <a:rPr lang="en-US" dirty="0"/>
              <a:t>give the name and dose of the medication taken in error</a:t>
            </a:r>
          </a:p>
          <a:p>
            <a:pPr lvl="1" hangingPunct="0"/>
            <a:r>
              <a:rPr lang="en-US" dirty="0"/>
              <a:t>give the student’s age and approximate weight, if possible</a:t>
            </a:r>
          </a:p>
          <a:p>
            <a:pPr lvl="1" hangingPunct="0"/>
            <a:r>
              <a:rPr lang="en-US" dirty="0"/>
              <a:t>give the name and dose of any other medication the student receives, if possible</a:t>
            </a:r>
          </a:p>
          <a:p>
            <a:pPr lvl="1" hangingPunct="0"/>
            <a:r>
              <a:rPr lang="en-US" dirty="0"/>
              <a:t>follow instructions from the Poison Control Center, if possible.  If unable to follow their instructions, explain the problem to the Poison Control Center to determine if the student should be transported for emergency care</a:t>
            </a:r>
          </a:p>
          <a:p>
            <a:pPr hangingPunct="0"/>
            <a:r>
              <a:rPr lang="en-US" dirty="0"/>
              <a:t>Complete a Medication Administration Incident Report form</a:t>
            </a:r>
          </a:p>
          <a:p>
            <a:pPr lvl="1" hangingPunct="0"/>
            <a:r>
              <a:rPr lang="en-US" dirty="0"/>
              <a:t>Carefully record all circumstances and actions taken, including instructions from the Poison Control Center or the student’s health care provider, and the student’s status </a:t>
            </a:r>
          </a:p>
          <a:p>
            <a:pPr hangingPunct="0">
              <a:buFont typeface="Wingdings" panose="05000000000000000000" pitchFamily="2" charset="2"/>
              <a:buChar char="ü"/>
            </a:pPr>
            <a:r>
              <a:rPr lang="en-US" dirty="0"/>
              <a:t>All reports are to be filed and kept according to district policy</a:t>
            </a:r>
          </a:p>
          <a:p>
            <a:pPr hangingPunct="0">
              <a:buFont typeface="Wingdings" panose="05000000000000000000" pitchFamily="2" charset="2"/>
              <a:buChar char="ü"/>
            </a:pPr>
            <a:r>
              <a:rPr lang="en-US" dirty="0"/>
              <a:t> Errors made in recording medications on the Medication Administration Record should be marked “void,” initialed and dated.  </a:t>
            </a:r>
            <a:r>
              <a:rPr lang="en-US" i="1" dirty="0"/>
              <a:t>Whiteout</a:t>
            </a:r>
            <a:r>
              <a:rPr lang="en-US" dirty="0"/>
              <a:t> may not be used</a:t>
            </a:r>
          </a:p>
          <a:p>
            <a:pPr hangingPunct="0">
              <a:buFont typeface="Wingdings" panose="05000000000000000000" pitchFamily="2" charset="2"/>
              <a:buChar char="ü"/>
            </a:pPr>
            <a:endParaRPr lang="en-US" dirty="0"/>
          </a:p>
          <a:p>
            <a:pPr lvl="1" hangingPunct="0"/>
            <a:endParaRPr lang="en-US" dirty="0"/>
          </a:p>
          <a:p>
            <a:pPr lvl="1" hangingPunct="0"/>
            <a:endParaRPr lang="en-US" dirty="0"/>
          </a:p>
          <a:p>
            <a:endParaRPr lang="en-US" dirty="0"/>
          </a:p>
        </p:txBody>
      </p:sp>
    </p:spTree>
    <p:extLst>
      <p:ext uri="{BB962C8B-B14F-4D97-AF65-F5344CB8AC3E}">
        <p14:creationId xmlns:p14="http://schemas.microsoft.com/office/powerpoint/2010/main" val="70807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520031" cy="1320800"/>
          </a:xfrm>
        </p:spPr>
        <p:txBody>
          <a:bodyPr>
            <a:normAutofit fontScale="90000"/>
          </a:bodyPr>
          <a:lstStyle/>
          <a:p>
            <a:r>
              <a:rPr lang="en-US" dirty="0"/>
              <a:t>SAMPLE</a:t>
            </a:r>
            <a:r>
              <a:rPr lang="en-US" b="1" dirty="0"/>
              <a:t> Medication</a:t>
            </a:r>
            <a:r>
              <a:rPr lang="en-US" i="1" dirty="0"/>
              <a:t> </a:t>
            </a:r>
            <a:r>
              <a:rPr lang="en-US" b="1" dirty="0"/>
              <a:t>Administration Incident Report Form</a:t>
            </a:r>
            <a:br>
              <a:rPr lang="en-US" dirty="0"/>
            </a:br>
            <a:endParaRPr lang="en-US" dirty="0"/>
          </a:p>
        </p:txBody>
      </p:sp>
      <p:pic>
        <p:nvPicPr>
          <p:cNvPr id="4" name="Picture 3" descr="Sample Medication Administration Incident Report Form"/>
          <p:cNvPicPr>
            <a:picLocks noChangeAspect="1"/>
          </p:cNvPicPr>
          <p:nvPr/>
        </p:nvPicPr>
        <p:blipFill>
          <a:blip r:embed="rId2"/>
          <a:stretch>
            <a:fillRect/>
          </a:stretch>
        </p:blipFill>
        <p:spPr>
          <a:xfrm>
            <a:off x="2995509" y="1512049"/>
            <a:ext cx="4772617" cy="5345951"/>
          </a:xfrm>
          <a:prstGeom prst="rect">
            <a:avLst/>
          </a:prstGeom>
        </p:spPr>
      </p:pic>
    </p:spTree>
    <p:extLst>
      <p:ext uri="{BB962C8B-B14F-4D97-AF65-F5344CB8AC3E}">
        <p14:creationId xmlns:p14="http://schemas.microsoft.com/office/powerpoint/2010/main" val="240078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  Practice Test Page 1</a:t>
            </a:r>
            <a:endParaRPr lang="en-US" dirty="0"/>
          </a:p>
        </p:txBody>
      </p:sp>
      <p:sp>
        <p:nvSpPr>
          <p:cNvPr id="3" name="Text Placeholder 2"/>
          <p:cNvSpPr>
            <a:spLocks noGrp="1"/>
          </p:cNvSpPr>
          <p:nvPr>
            <p:ph type="body" sz="quarter" idx="13"/>
          </p:nvPr>
        </p:nvSpPr>
        <p:spPr>
          <a:xfrm>
            <a:off x="555786" y="1452785"/>
            <a:ext cx="9188715" cy="5589459"/>
          </a:xfrm>
        </p:spPr>
        <p:txBody>
          <a:bodyPr>
            <a:noAutofit/>
          </a:bodyPr>
          <a:lstStyle/>
          <a:p>
            <a:pPr marL="742950" lvl="0" indent="-742950" hangingPunct="0">
              <a:lnSpc>
                <a:spcPct val="120000"/>
              </a:lnSpc>
              <a:spcBef>
                <a:spcPts val="0"/>
              </a:spcBef>
              <a:buFont typeface="+mj-lt"/>
              <a:buAutoNum type="arabicPeriod"/>
            </a:pPr>
            <a:r>
              <a:rPr lang="en-US" sz="1800" dirty="0"/>
              <a:t>Understanding state laws and school policies and procedures is necessary to ________________ the potential liability issues of medication administration in the school setting.</a:t>
            </a:r>
          </a:p>
          <a:p>
            <a:pPr marL="742950" lvl="0" indent="-742950" hangingPunct="0">
              <a:lnSpc>
                <a:spcPct val="120000"/>
              </a:lnSpc>
              <a:spcBef>
                <a:spcPts val="0"/>
              </a:spcBef>
              <a:buFont typeface="+mj-lt"/>
              <a:buAutoNum type="arabicPeriod"/>
            </a:pPr>
            <a:r>
              <a:rPr lang="en-US" sz="1800" dirty="0"/>
              <a:t>_______________ grants liability protection for school personnel who accept the delegation of medication administration and successfully complete the medication administration training course, including demonstrated competency.     </a:t>
            </a:r>
          </a:p>
          <a:p>
            <a:pPr marL="742950" lvl="0" indent="-742950" hangingPunct="0">
              <a:lnSpc>
                <a:spcPct val="120000"/>
              </a:lnSpc>
              <a:spcBef>
                <a:spcPts val="0"/>
              </a:spcBef>
              <a:buFont typeface="+mj-lt"/>
              <a:buAutoNum type="arabicPeriod"/>
            </a:pPr>
            <a:r>
              <a:rPr lang="en-US" sz="1800" dirty="0"/>
              <a:t>The three licensed medical professionals who may “prescribe” medication include: __________________, ___________________, __________________.</a:t>
            </a:r>
          </a:p>
          <a:p>
            <a:pPr marL="742950" lvl="0" indent="-742950" hangingPunct="0">
              <a:lnSpc>
                <a:spcPct val="120000"/>
              </a:lnSpc>
              <a:spcBef>
                <a:spcPts val="0"/>
              </a:spcBef>
              <a:buFont typeface="+mj-lt"/>
              <a:buAutoNum type="arabicPeriod"/>
            </a:pPr>
            <a:r>
              <a:rPr lang="en-US" sz="1800" dirty="0"/>
              <a:t>Nurses are licensed to ________________medication.</a:t>
            </a:r>
          </a:p>
          <a:p>
            <a:pPr marL="742950" lvl="0" indent="-742950" hangingPunct="0">
              <a:lnSpc>
                <a:spcPct val="120000"/>
              </a:lnSpc>
              <a:spcBef>
                <a:spcPts val="0"/>
              </a:spcBef>
              <a:buFont typeface="+mj-lt"/>
              <a:buAutoNum type="arabicPeriod"/>
            </a:pPr>
            <a:r>
              <a:rPr lang="en-US" sz="1800" dirty="0"/>
              <a:t>Unlicensed school personnel may be delegated to administer medications in schools by ___________________, ____________________, or ____________________. </a:t>
            </a:r>
          </a:p>
          <a:p>
            <a:pPr marL="742950" lvl="0" indent="-742950" hangingPunct="0">
              <a:lnSpc>
                <a:spcPct val="120000"/>
              </a:lnSpc>
              <a:spcBef>
                <a:spcPts val="0"/>
              </a:spcBef>
              <a:buFont typeface="+mj-lt"/>
              <a:buAutoNum type="arabicPeriod"/>
            </a:pPr>
            <a:r>
              <a:rPr lang="en-US" sz="1800" dirty="0"/>
              <a:t>The length of time that the delegation and training is valid for unlicensed school personnel is the ________________ ______________ ______________.</a:t>
            </a:r>
          </a:p>
          <a:p>
            <a:endParaRPr lang="en-US" sz="1800" dirty="0"/>
          </a:p>
        </p:txBody>
      </p:sp>
    </p:spTree>
    <p:extLst>
      <p:ext uri="{BB962C8B-B14F-4D97-AF65-F5344CB8AC3E}">
        <p14:creationId xmlns:p14="http://schemas.microsoft.com/office/powerpoint/2010/main" val="948477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95863" cy="1320800"/>
          </a:xfrm>
        </p:spPr>
        <p:txBody>
          <a:bodyPr>
            <a:normAutofit fontScale="90000"/>
          </a:bodyPr>
          <a:lstStyle/>
          <a:p>
            <a:r>
              <a:rPr lang="en-US" b="1" dirty="0"/>
              <a:t>MODULE I:  Practice Test Page 2</a:t>
            </a:r>
            <a:endParaRPr lang="en-US" dirty="0"/>
          </a:p>
        </p:txBody>
      </p:sp>
      <p:sp>
        <p:nvSpPr>
          <p:cNvPr id="3" name="Text Placeholder 2"/>
          <p:cNvSpPr>
            <a:spLocks noGrp="1"/>
          </p:cNvSpPr>
          <p:nvPr>
            <p:ph type="body" sz="quarter" idx="13"/>
          </p:nvPr>
        </p:nvSpPr>
        <p:spPr>
          <a:xfrm>
            <a:off x="555786" y="1418602"/>
            <a:ext cx="9188715" cy="5256173"/>
          </a:xfrm>
        </p:spPr>
        <p:txBody>
          <a:bodyPr>
            <a:normAutofit fontScale="55000" lnSpcReduction="20000"/>
          </a:bodyPr>
          <a:lstStyle/>
          <a:p>
            <a:pPr marL="742950" lvl="0" indent="-742950" hangingPunct="0">
              <a:lnSpc>
                <a:spcPct val="120000"/>
              </a:lnSpc>
              <a:spcBef>
                <a:spcPts val="0"/>
              </a:spcBef>
              <a:buFont typeface="+mj-lt"/>
              <a:buAutoNum type="arabicPeriod" startAt="7"/>
            </a:pPr>
            <a:r>
              <a:rPr lang="en-US" dirty="0"/>
              <a:t>True or False: The American Nurses’ Association defines delegation as “the transfer of responsibility for the performance of an activity from one individual to another, while maintaining the accountability for the outcome.”</a:t>
            </a:r>
          </a:p>
          <a:p>
            <a:pPr marL="742950" lvl="0" indent="-742950" hangingPunct="0">
              <a:lnSpc>
                <a:spcPct val="120000"/>
              </a:lnSpc>
              <a:spcBef>
                <a:spcPts val="0"/>
              </a:spcBef>
              <a:buFont typeface="+mj-lt"/>
              <a:buAutoNum type="arabicPeriod" startAt="7"/>
            </a:pPr>
            <a:r>
              <a:rPr lang="en-US" dirty="0"/>
              <a:t>According to 201 KAR 20:400, periodic supervision of a nursing task must be provided by a _____________ ____________.</a:t>
            </a:r>
          </a:p>
          <a:p>
            <a:pPr marL="742950" lvl="0" indent="-742950" hangingPunct="0">
              <a:lnSpc>
                <a:spcPct val="120000"/>
              </a:lnSpc>
              <a:spcBef>
                <a:spcPts val="0"/>
              </a:spcBef>
              <a:buFont typeface="+mj-lt"/>
              <a:buAutoNum type="arabicPeriod" startAt="7"/>
            </a:pPr>
            <a:r>
              <a:rPr lang="en-US" dirty="0"/>
              <a:t>True or False: Supervision of unlicensed school personnel requires that the supervising nurse be physically present in the same school building.</a:t>
            </a:r>
          </a:p>
          <a:p>
            <a:pPr marL="742950" lvl="0" indent="-742950" hangingPunct="0">
              <a:lnSpc>
                <a:spcPct val="120000"/>
              </a:lnSpc>
              <a:spcBef>
                <a:spcPts val="0"/>
              </a:spcBef>
              <a:buFont typeface="+mj-lt"/>
              <a:buAutoNum type="arabicPeriod" startAt="7"/>
            </a:pPr>
            <a:r>
              <a:rPr lang="en-US" dirty="0"/>
              <a:t>_____________ is the federal law that protects the privacy of student educational records, including health records.</a:t>
            </a:r>
          </a:p>
          <a:p>
            <a:pPr marL="742950" lvl="0" indent="-742950" hangingPunct="0">
              <a:lnSpc>
                <a:spcPct val="120000"/>
              </a:lnSpc>
              <a:spcBef>
                <a:spcPts val="0"/>
              </a:spcBef>
              <a:buFont typeface="+mj-lt"/>
              <a:buAutoNum type="arabicPeriod" startAt="11"/>
            </a:pPr>
            <a:r>
              <a:rPr lang="en-US" dirty="0"/>
              <a:t>Information regarding student health information may only be shared with school personnel on a ____________   ______   ____________ basis. </a:t>
            </a:r>
          </a:p>
          <a:p>
            <a:pPr marL="742950" lvl="0" indent="-742950" hangingPunct="0">
              <a:lnSpc>
                <a:spcPct val="120000"/>
              </a:lnSpc>
              <a:spcBef>
                <a:spcPts val="0"/>
              </a:spcBef>
              <a:buFont typeface="+mj-lt"/>
              <a:buAutoNum type="arabicPeriod" startAt="11"/>
            </a:pPr>
            <a:r>
              <a:rPr lang="en-US" dirty="0"/>
              <a:t>True or False:  All school districts should have written policies and procedures on medication administration.</a:t>
            </a:r>
          </a:p>
          <a:p>
            <a:pPr marL="742950" lvl="0" indent="-742950" hangingPunct="0">
              <a:lnSpc>
                <a:spcPct val="120000"/>
              </a:lnSpc>
              <a:spcBef>
                <a:spcPts val="0"/>
              </a:spcBef>
              <a:buFont typeface="+mj-lt"/>
              <a:buAutoNum type="arabicPeriod" startAt="7"/>
            </a:pPr>
            <a:endParaRPr lang="en-US" dirty="0"/>
          </a:p>
          <a:p>
            <a:endParaRPr lang="en-US" dirty="0"/>
          </a:p>
        </p:txBody>
      </p:sp>
    </p:spTree>
    <p:extLst>
      <p:ext uri="{BB962C8B-B14F-4D97-AF65-F5344CB8AC3E}">
        <p14:creationId xmlns:p14="http://schemas.microsoft.com/office/powerpoint/2010/main" val="2745515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C69CA-BA00-488F-8D43-2A9406AD78DC}"/>
              </a:ext>
            </a:extLst>
          </p:cNvPr>
          <p:cNvSpPr>
            <a:spLocks noGrp="1"/>
          </p:cNvSpPr>
          <p:nvPr>
            <p:ph type="title"/>
          </p:nvPr>
        </p:nvSpPr>
        <p:spPr>
          <a:xfrm>
            <a:off x="555786" y="289683"/>
            <a:ext cx="9047200" cy="1320800"/>
          </a:xfrm>
        </p:spPr>
        <p:txBody>
          <a:bodyPr>
            <a:normAutofit fontScale="90000"/>
          </a:bodyPr>
          <a:lstStyle/>
          <a:p>
            <a:r>
              <a:rPr lang="en-US" b="1" dirty="0">
                <a:solidFill>
                  <a:srgbClr val="ACCBF9">
                    <a:lumMod val="25000"/>
                  </a:srgbClr>
                </a:solidFill>
              </a:rPr>
              <a:t>MODULE I:  Practice Test Page 3</a:t>
            </a:r>
            <a:br>
              <a:rPr lang="en-US" dirty="0"/>
            </a:br>
            <a:endParaRPr lang="en-US" dirty="0"/>
          </a:p>
        </p:txBody>
      </p:sp>
      <p:sp>
        <p:nvSpPr>
          <p:cNvPr id="3" name="Text Placeholder 2"/>
          <p:cNvSpPr>
            <a:spLocks noGrp="1"/>
          </p:cNvSpPr>
          <p:nvPr>
            <p:ph type="body" sz="quarter" idx="13"/>
          </p:nvPr>
        </p:nvSpPr>
        <p:spPr>
          <a:xfrm>
            <a:off x="555786" y="1696720"/>
            <a:ext cx="9340054" cy="4978055"/>
          </a:xfrm>
        </p:spPr>
        <p:txBody>
          <a:bodyPr>
            <a:normAutofit fontScale="47500" lnSpcReduction="20000"/>
          </a:bodyPr>
          <a:lstStyle/>
          <a:p>
            <a:pPr lvl="0"/>
            <a:r>
              <a:rPr lang="en-US" dirty="0"/>
              <a:t>True or False:  All unlicensed school personnel administering medications should be familiar with their district’s policies and procedures for medication administration.</a:t>
            </a:r>
          </a:p>
          <a:p>
            <a:pPr lvl="0"/>
            <a:r>
              <a:rPr lang="en-US" dirty="0"/>
              <a:t>The completed medication authorization form signed by the parent/guardian is valid only for the ____________ school year.</a:t>
            </a:r>
          </a:p>
          <a:p>
            <a:pPr lvl="0"/>
            <a:r>
              <a:rPr lang="en-US" dirty="0"/>
              <a:t>Prescribed medication should be sent to school in the ___________ labeled container.</a:t>
            </a:r>
          </a:p>
          <a:p>
            <a:pPr lvl="0"/>
            <a:r>
              <a:rPr lang="en-US" dirty="0"/>
              <a:t>Name the information a prescribed medication label should include:</a:t>
            </a:r>
          </a:p>
          <a:p>
            <a:r>
              <a:rPr lang="en-US" dirty="0"/>
              <a:t>___________</a:t>
            </a:r>
          </a:p>
          <a:p>
            <a:r>
              <a:rPr lang="en-US" dirty="0"/>
              <a:t>		B.________________________________________________</a:t>
            </a:r>
          </a:p>
          <a:p>
            <a:r>
              <a:rPr lang="en-US" dirty="0"/>
              <a:t>		C.________________________________________________</a:t>
            </a:r>
          </a:p>
          <a:p>
            <a:r>
              <a:rPr lang="en-US" dirty="0"/>
              <a:t>		D. ________________________________________________</a:t>
            </a:r>
          </a:p>
          <a:p>
            <a:r>
              <a:rPr lang="en-US" dirty="0"/>
              <a:t>		E. ________________________________________________</a:t>
            </a:r>
          </a:p>
          <a:p>
            <a:r>
              <a:rPr lang="en-US" dirty="0"/>
              <a:t>		F.________________________________________________</a:t>
            </a:r>
          </a:p>
          <a:p>
            <a:r>
              <a:rPr lang="en-US" dirty="0"/>
              <a:t>		G.________________________________________________</a:t>
            </a:r>
          </a:p>
          <a:p>
            <a:r>
              <a:rPr lang="en-US" dirty="0"/>
              <a:t>		H.________________________________________________</a:t>
            </a:r>
          </a:p>
          <a:p>
            <a:endParaRPr lang="en-US" dirty="0"/>
          </a:p>
        </p:txBody>
      </p:sp>
    </p:spTree>
    <p:extLst>
      <p:ext uri="{BB962C8B-B14F-4D97-AF65-F5344CB8AC3E}">
        <p14:creationId xmlns:p14="http://schemas.microsoft.com/office/powerpoint/2010/main" val="148160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998412" cy="794108"/>
          </a:xfrm>
        </p:spPr>
        <p:txBody>
          <a:bodyPr>
            <a:normAutofit fontScale="90000"/>
          </a:bodyPr>
          <a:lstStyle/>
          <a:p>
            <a:r>
              <a:rPr lang="en-US" b="1" dirty="0">
                <a:solidFill>
                  <a:srgbClr val="ACCBF9">
                    <a:lumMod val="25000"/>
                  </a:srgbClr>
                </a:solidFill>
              </a:rPr>
              <a:t>MODULE I:  Practice Test Page 4</a:t>
            </a:r>
            <a:br>
              <a:rPr lang="en-US" dirty="0"/>
            </a:br>
            <a:endParaRPr lang="en-US" dirty="0"/>
          </a:p>
        </p:txBody>
      </p:sp>
      <p:sp>
        <p:nvSpPr>
          <p:cNvPr id="3" name="Text Placeholder 2"/>
          <p:cNvSpPr>
            <a:spLocks noGrp="1"/>
          </p:cNvSpPr>
          <p:nvPr>
            <p:ph type="body" sz="quarter" idx="13"/>
          </p:nvPr>
        </p:nvSpPr>
        <p:spPr>
          <a:xfrm>
            <a:off x="555786" y="1281869"/>
            <a:ext cx="9188715" cy="5162170"/>
          </a:xfrm>
        </p:spPr>
        <p:txBody>
          <a:bodyPr>
            <a:normAutofit fontScale="40000" lnSpcReduction="20000"/>
          </a:bodyPr>
          <a:lstStyle/>
          <a:p>
            <a:pPr marL="742950" indent="-742950" hangingPunct="0">
              <a:buFont typeface="+mj-lt"/>
              <a:buAutoNum type="arabicPeriod" startAt="17"/>
            </a:pPr>
            <a:r>
              <a:rPr lang="en-US" sz="4000" dirty="0"/>
              <a:t>Refusing medication is not a medication error and should be documented on the Medication Administration Record (log) as ______________.</a:t>
            </a:r>
          </a:p>
          <a:p>
            <a:pPr marL="742950" indent="-742950" hangingPunct="0">
              <a:buFont typeface="+mj-lt"/>
              <a:buAutoNum type="arabicPeriod" startAt="18"/>
            </a:pPr>
            <a:r>
              <a:rPr lang="en-US" sz="4000" dirty="0"/>
              <a:t>Examples of medication errors include:</a:t>
            </a:r>
          </a:p>
          <a:p>
            <a:pPr marL="0" indent="0" hangingPunct="0">
              <a:buNone/>
            </a:pPr>
            <a:r>
              <a:rPr lang="en-US" sz="4000" dirty="0"/>
              <a:t>      		A._______________________________</a:t>
            </a:r>
          </a:p>
          <a:p>
            <a:pPr marL="0" indent="0" hangingPunct="0">
              <a:buNone/>
            </a:pPr>
            <a:r>
              <a:rPr lang="en-US" sz="4000" dirty="0"/>
              <a:t>       		B._______________________________</a:t>
            </a:r>
          </a:p>
          <a:p>
            <a:pPr marL="0" indent="0" hangingPunct="0">
              <a:buNone/>
            </a:pPr>
            <a:r>
              <a:rPr lang="en-US" sz="4000" dirty="0"/>
              <a:t>       		C._______________________________</a:t>
            </a:r>
          </a:p>
          <a:p>
            <a:pPr marL="0" indent="0" hangingPunct="0">
              <a:buNone/>
            </a:pPr>
            <a:r>
              <a:rPr lang="en-US" sz="4000" dirty="0"/>
              <a:t>       		D. _______________________________</a:t>
            </a:r>
          </a:p>
          <a:p>
            <a:pPr marL="0" indent="0" hangingPunct="0">
              <a:buNone/>
            </a:pPr>
            <a:r>
              <a:rPr lang="en-US" sz="4000" dirty="0"/>
              <a:t>       		F. _______________________________</a:t>
            </a:r>
          </a:p>
          <a:p>
            <a:pPr marL="0" indent="0" hangingPunct="0">
              <a:buNone/>
            </a:pPr>
            <a:r>
              <a:rPr lang="en-US" sz="4000" dirty="0"/>
              <a:t>       		G._______________________________</a:t>
            </a:r>
          </a:p>
          <a:p>
            <a:pPr marL="742950" indent="-742950" hangingPunct="0">
              <a:buFont typeface="+mj-lt"/>
              <a:buAutoNum type="arabicPeriod" startAt="19"/>
            </a:pPr>
            <a:r>
              <a:rPr lang="en-US" sz="4000" dirty="0"/>
              <a:t>Errors made in recording medication on the Medication Administration Record should be marked as _______________, _______________ and ____________.</a:t>
            </a:r>
          </a:p>
          <a:p>
            <a:pPr marL="742950" indent="-742950" hangingPunct="0">
              <a:buFont typeface="+mj-lt"/>
              <a:buAutoNum type="arabicPeriod" startAt="20"/>
            </a:pPr>
            <a:r>
              <a:rPr lang="en-US" sz="4000" dirty="0"/>
              <a:t>If a medication error occurs, __________________ notify the delegating school nurse and Principal and complete a Medication Administration Incident Report form.</a:t>
            </a:r>
          </a:p>
          <a:p>
            <a:pPr marL="742950" indent="-742950" hangingPunct="0">
              <a:buFont typeface="+mj-lt"/>
              <a:buAutoNum type="arabicPeriod" startAt="21"/>
            </a:pPr>
            <a:r>
              <a:rPr lang="en-US" sz="4000" dirty="0"/>
              <a:t>Identify the information needed if contacting the Poison Control Center:</a:t>
            </a:r>
          </a:p>
          <a:p>
            <a:pPr marL="0" indent="0" hangingPunct="0">
              <a:buNone/>
            </a:pPr>
            <a:r>
              <a:rPr lang="en-US" sz="4000" dirty="0"/>
              <a:t>		A.______________________________________________________________</a:t>
            </a:r>
          </a:p>
          <a:p>
            <a:pPr marL="0" indent="0" hangingPunct="0">
              <a:buNone/>
            </a:pPr>
            <a:r>
              <a:rPr lang="en-US" sz="4000" dirty="0"/>
              <a:t>		B.______________________________________________________________</a:t>
            </a:r>
          </a:p>
          <a:p>
            <a:pPr marL="0" indent="0" hangingPunct="0">
              <a:buNone/>
            </a:pPr>
            <a:r>
              <a:rPr lang="en-US" sz="4000" dirty="0"/>
              <a:t>		C.______________________________________________________________</a:t>
            </a:r>
          </a:p>
          <a:p>
            <a:endParaRPr lang="en-US" dirty="0"/>
          </a:p>
        </p:txBody>
      </p:sp>
    </p:spTree>
    <p:extLst>
      <p:ext uri="{BB962C8B-B14F-4D97-AF65-F5344CB8AC3E}">
        <p14:creationId xmlns:p14="http://schemas.microsoft.com/office/powerpoint/2010/main" val="414301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6" y="992776"/>
            <a:ext cx="8596668" cy="2081349"/>
          </a:xfrm>
        </p:spPr>
        <p:txBody>
          <a:bodyPr>
            <a:normAutofit fontScale="90000"/>
          </a:bodyPr>
          <a:lstStyle/>
          <a:p>
            <a:r>
              <a:rPr lang="en-US" b="1" dirty="0"/>
              <a:t>MODULE II:  ADMINISTRATION OF MEDICATIONS</a:t>
            </a:r>
            <a:br>
              <a:rPr lang="en-US" dirty="0"/>
            </a:br>
            <a:endParaRPr lang="en-US" dirty="0"/>
          </a:p>
        </p:txBody>
      </p:sp>
      <p:pic>
        <p:nvPicPr>
          <p:cNvPr id="4" name="Picture 3" descr="Picture of types of medications such as pills, creams and capsules." title="Module II:  Administering Medicaitons"/>
          <p:cNvPicPr/>
          <p:nvPr/>
        </p:nvPicPr>
        <p:blipFill>
          <a:blip r:embed="rId2" cstate="print">
            <a:extLst>
              <a:ext uri="{28A0092B-C50C-407E-A947-70E740481C1C}">
                <a14:useLocalDpi xmlns:a14="http://schemas.microsoft.com/office/drawing/2010/main" val="0"/>
              </a:ext>
            </a:extLst>
          </a:blip>
          <a:stretch>
            <a:fillRect/>
          </a:stretch>
        </p:blipFill>
        <p:spPr>
          <a:xfrm>
            <a:off x="5295718" y="3208882"/>
            <a:ext cx="3690620" cy="2948305"/>
          </a:xfrm>
          <a:prstGeom prst="rect">
            <a:avLst/>
          </a:prstGeom>
        </p:spPr>
      </p:pic>
    </p:spTree>
    <p:extLst>
      <p:ext uri="{BB962C8B-B14F-4D97-AF65-F5344CB8AC3E}">
        <p14:creationId xmlns:p14="http://schemas.microsoft.com/office/powerpoint/2010/main" val="1667170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Medications</a:t>
            </a:r>
            <a:br>
              <a:rPr lang="en-US" dirty="0"/>
            </a:br>
            <a:endParaRPr lang="en-US" dirty="0"/>
          </a:p>
        </p:txBody>
      </p:sp>
      <p:sp>
        <p:nvSpPr>
          <p:cNvPr id="3" name="Text Placeholder 2"/>
          <p:cNvSpPr>
            <a:spLocks noGrp="1"/>
          </p:cNvSpPr>
          <p:nvPr>
            <p:ph type="body" sz="quarter" idx="13"/>
          </p:nvPr>
        </p:nvSpPr>
        <p:spPr>
          <a:xfrm>
            <a:off x="555786" y="1489166"/>
            <a:ext cx="9188715" cy="5185609"/>
          </a:xfrm>
        </p:spPr>
        <p:txBody>
          <a:bodyPr>
            <a:normAutofit fontScale="92500"/>
          </a:bodyPr>
          <a:lstStyle/>
          <a:p>
            <a:r>
              <a:rPr lang="en-US" dirty="0"/>
              <a:t>Prescribed medications are those medications that a licensed practitioner has ordered for treatment of a student’s diagnosis or symptoms</a:t>
            </a:r>
          </a:p>
          <a:p>
            <a:r>
              <a:rPr lang="en-US" dirty="0"/>
              <a:t>These medications may include controlled/scheduled or non-controlled/scheduled</a:t>
            </a:r>
          </a:p>
          <a:p>
            <a:r>
              <a:rPr lang="en-US" dirty="0"/>
              <a:t>Prescribed medications may be ordered on an as needed basis (PRN) or on a routine scheduled basis</a:t>
            </a:r>
          </a:p>
          <a:p>
            <a:endParaRPr lang="en-US" dirty="0"/>
          </a:p>
        </p:txBody>
      </p:sp>
    </p:spTree>
    <p:extLst>
      <p:ext uri="{BB962C8B-B14F-4D97-AF65-F5344CB8AC3E}">
        <p14:creationId xmlns:p14="http://schemas.microsoft.com/office/powerpoint/2010/main" val="3907449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Prescribed Medication Administered at School</a:t>
            </a:r>
          </a:p>
        </p:txBody>
      </p:sp>
      <p:sp>
        <p:nvSpPr>
          <p:cNvPr id="3" name="Text Placeholder 2"/>
          <p:cNvSpPr>
            <a:spLocks noGrp="1"/>
          </p:cNvSpPr>
          <p:nvPr>
            <p:ph type="body" sz="quarter" idx="13"/>
          </p:nvPr>
        </p:nvSpPr>
        <p:spPr>
          <a:xfrm>
            <a:off x="555786" y="1577825"/>
            <a:ext cx="9188715" cy="5096950"/>
          </a:xfrm>
        </p:spPr>
        <p:txBody>
          <a:bodyPr>
            <a:normAutofit fontScale="62500" lnSpcReduction="20000"/>
          </a:bodyPr>
          <a:lstStyle/>
          <a:p>
            <a:pPr marL="0" indent="0" hangingPunct="0">
              <a:buNone/>
            </a:pPr>
            <a:r>
              <a:rPr lang="en-US" b="1" dirty="0">
                <a:solidFill>
                  <a:schemeClr val="bg2">
                    <a:lumMod val="50000"/>
                  </a:schemeClr>
                </a:solidFill>
              </a:rPr>
              <a:t>The prescribed medication to be administered at school must be in the original container from the providing pharmacy and the pharmacy label must include:</a:t>
            </a:r>
          </a:p>
          <a:p>
            <a:pPr lvl="1" hangingPunct="0"/>
            <a:r>
              <a:rPr lang="en-US" dirty="0"/>
              <a:t>Name, address and phone number of licensed pharmacy</a:t>
            </a:r>
          </a:p>
          <a:p>
            <a:pPr lvl="1" hangingPunct="0"/>
            <a:r>
              <a:rPr lang="en-US" dirty="0"/>
              <a:t>Date</a:t>
            </a:r>
          </a:p>
          <a:p>
            <a:pPr lvl="1" hangingPunct="0"/>
            <a:r>
              <a:rPr lang="en-US" dirty="0"/>
              <a:t>Prescription identifying number</a:t>
            </a:r>
          </a:p>
          <a:p>
            <a:pPr lvl="1" hangingPunct="0"/>
            <a:r>
              <a:rPr lang="en-US" dirty="0"/>
              <a:t>Patient’s full name</a:t>
            </a:r>
          </a:p>
          <a:p>
            <a:pPr lvl="1" hangingPunct="0"/>
            <a:r>
              <a:rPr lang="en-US" dirty="0"/>
              <a:t>Name of drug, strength and amount</a:t>
            </a:r>
          </a:p>
          <a:p>
            <a:pPr lvl="1" hangingPunct="0"/>
            <a:r>
              <a:rPr lang="en-US" dirty="0"/>
              <a:t>Directions for use</a:t>
            </a:r>
          </a:p>
          <a:p>
            <a:pPr lvl="1" hangingPunct="0"/>
            <a:r>
              <a:rPr lang="en-US" dirty="0"/>
              <a:t>Required controlled substances transfer warnings, where applicable</a:t>
            </a:r>
          </a:p>
          <a:p>
            <a:pPr lvl="1" hangingPunct="0"/>
            <a:r>
              <a:rPr lang="en-US" dirty="0"/>
              <a:t>Expiration date</a:t>
            </a:r>
          </a:p>
          <a:p>
            <a:pPr lvl="1" hangingPunct="0"/>
            <a:r>
              <a:rPr lang="en-US" dirty="0"/>
              <a:t>Identity of dispensing pharmacist</a:t>
            </a:r>
          </a:p>
          <a:p>
            <a:pPr lvl="1" hangingPunct="0"/>
            <a:r>
              <a:rPr lang="en-US" dirty="0"/>
              <a:t>Storage requirements, when applicable, and</a:t>
            </a:r>
          </a:p>
          <a:p>
            <a:pPr lvl="1" hangingPunct="0"/>
            <a:r>
              <a:rPr lang="en-US" dirty="0"/>
              <a:t>Auxiliary labels, when applicable</a:t>
            </a:r>
          </a:p>
          <a:p>
            <a:endParaRPr lang="en-US" dirty="0"/>
          </a:p>
        </p:txBody>
      </p:sp>
    </p:spTree>
    <p:extLst>
      <p:ext uri="{BB962C8B-B14F-4D97-AF65-F5344CB8AC3E}">
        <p14:creationId xmlns:p14="http://schemas.microsoft.com/office/powerpoint/2010/main" val="141012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a:t>
            </a:r>
            <a:endParaRPr lang="en-US" dirty="0"/>
          </a:p>
        </p:txBody>
      </p:sp>
      <p:sp>
        <p:nvSpPr>
          <p:cNvPr id="3" name="Text Placeholder 2"/>
          <p:cNvSpPr>
            <a:spLocks noGrp="1"/>
          </p:cNvSpPr>
          <p:nvPr>
            <p:ph type="body" sz="quarter" idx="13"/>
          </p:nvPr>
        </p:nvSpPr>
        <p:spPr>
          <a:xfrm>
            <a:off x="555786" y="1461331"/>
            <a:ext cx="9188715" cy="5213444"/>
          </a:xfrm>
        </p:spPr>
        <p:txBody>
          <a:bodyPr>
            <a:normAutofit fontScale="85000" lnSpcReduction="20000"/>
          </a:bodyPr>
          <a:lstStyle/>
          <a:p>
            <a:r>
              <a:rPr lang="en-US" dirty="0"/>
              <a:t>This course is intended for non-licensed personnel who have accepted the delegation to provide</a:t>
            </a:r>
            <a:r>
              <a:rPr lang="en-US" b="1" dirty="0"/>
              <a:t> </a:t>
            </a:r>
            <a:r>
              <a:rPr lang="en-US" dirty="0"/>
              <a:t>medication administration to students in a school setting</a:t>
            </a:r>
          </a:p>
          <a:p>
            <a:r>
              <a:rPr lang="en-US" dirty="0"/>
              <a:t>702 KAR 1:160, Section 4(3)(g), proof that all unlicensed school personnel who have accepted delegation to perform medication administration in school have completed a training course provided by the KDE </a:t>
            </a:r>
          </a:p>
          <a:p>
            <a:r>
              <a:rPr lang="en-US" dirty="0"/>
              <a:t>KBN to ensure compliance with 201 KAR 20:400</a:t>
            </a:r>
          </a:p>
          <a:p>
            <a:r>
              <a:rPr lang="en-US" dirty="0"/>
              <a:t>KRS 156.502, the delegation is only valid for the current school year </a:t>
            </a:r>
          </a:p>
          <a:p>
            <a:pPr marL="0" indent="0">
              <a:buNone/>
            </a:pPr>
            <a:endParaRPr lang="en-US" dirty="0"/>
          </a:p>
        </p:txBody>
      </p:sp>
    </p:spTree>
    <p:extLst>
      <p:ext uri="{BB962C8B-B14F-4D97-AF65-F5344CB8AC3E}">
        <p14:creationId xmlns:p14="http://schemas.microsoft.com/office/powerpoint/2010/main" val="132039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Student</a:t>
            </a:r>
          </a:p>
        </p:txBody>
      </p:sp>
      <p:sp>
        <p:nvSpPr>
          <p:cNvPr id="3" name="Text Placeholder 2"/>
          <p:cNvSpPr>
            <a:spLocks noGrp="1"/>
          </p:cNvSpPr>
          <p:nvPr>
            <p:ph type="body" sz="quarter" idx="13"/>
          </p:nvPr>
        </p:nvSpPr>
        <p:spPr>
          <a:xfrm>
            <a:off x="555786" y="1454331"/>
            <a:ext cx="9188715" cy="5220444"/>
          </a:xfrm>
        </p:spPr>
        <p:txBody>
          <a:bodyPr>
            <a:normAutofit fontScale="77500" lnSpcReduction="20000"/>
          </a:bodyPr>
          <a:lstStyle/>
          <a:p>
            <a:pPr marL="0" indent="0">
              <a:buNone/>
            </a:pPr>
            <a:r>
              <a:rPr lang="en-US" dirty="0">
                <a:solidFill>
                  <a:schemeClr val="bg2">
                    <a:lumMod val="50000"/>
                  </a:schemeClr>
                </a:solidFill>
              </a:rPr>
              <a:t>Observing the student after a medication has been administered is crucial in identifying any adverse reactions to that medication</a:t>
            </a:r>
            <a:r>
              <a:rPr lang="en-US" dirty="0"/>
              <a:t> </a:t>
            </a:r>
          </a:p>
          <a:p>
            <a:r>
              <a:rPr lang="en-US" dirty="0"/>
              <a:t>If a student vomits after taking a medication, report to the supervising school nurse the student’s name and age; medication name and dose; and time interval between the medication administration and when vomiting occurred </a:t>
            </a:r>
          </a:p>
          <a:p>
            <a:pPr marL="0" indent="0">
              <a:buNone/>
            </a:pPr>
            <a:r>
              <a:rPr lang="en-US" dirty="0"/>
              <a:t>		</a:t>
            </a:r>
            <a:r>
              <a:rPr lang="en-US" dirty="0">
                <a:solidFill>
                  <a:srgbClr val="FF0000"/>
                </a:solidFill>
              </a:rPr>
              <a:t>Severe adverse reactions should be treated as 				emergencies and unlicensed school personnel 				should be familiar with school district policies and 			procedures regarding how emergencies are to be 			handled</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480637"/>
            <a:ext cx="902985" cy="722388"/>
          </a:xfrm>
          <a:prstGeom prst="rect">
            <a:avLst/>
          </a:prstGeom>
        </p:spPr>
      </p:pic>
    </p:spTree>
    <p:extLst>
      <p:ext uri="{BB962C8B-B14F-4D97-AF65-F5344CB8AC3E}">
        <p14:creationId xmlns:p14="http://schemas.microsoft.com/office/powerpoint/2010/main" val="2724948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III: Emergency Medications</a:t>
            </a:r>
            <a:endParaRPr lang="en-US" dirty="0"/>
          </a:p>
        </p:txBody>
      </p:sp>
      <p:pic>
        <p:nvPicPr>
          <p:cNvPr id="4" name="Picture 3" descr="Picture of First Aid kit with medications included" title="E,ergemcy medications"/>
          <p:cNvPicPr/>
          <p:nvPr/>
        </p:nvPicPr>
        <p:blipFill>
          <a:blip r:embed="rId2">
            <a:extLst>
              <a:ext uri="{28A0092B-C50C-407E-A947-70E740481C1C}">
                <a14:useLocalDpi xmlns:a14="http://schemas.microsoft.com/office/drawing/2010/main" val="0"/>
              </a:ext>
            </a:extLst>
          </a:blip>
          <a:stretch>
            <a:fillRect/>
          </a:stretch>
        </p:blipFill>
        <p:spPr>
          <a:xfrm>
            <a:off x="6152025" y="3276956"/>
            <a:ext cx="2639695" cy="3124200"/>
          </a:xfrm>
          <a:prstGeom prst="rect">
            <a:avLst/>
          </a:prstGeom>
        </p:spPr>
      </p:pic>
    </p:spTree>
    <p:extLst>
      <p:ext uri="{BB962C8B-B14F-4D97-AF65-F5344CB8AC3E}">
        <p14:creationId xmlns:p14="http://schemas.microsoft.com/office/powerpoint/2010/main" val="367602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Medication Administration</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75000"/>
                  </a:schemeClr>
                </a:solidFill>
              </a:rPr>
              <a:t>Emergency Medications</a:t>
            </a:r>
            <a:r>
              <a:rPr lang="en-US" b="1" i="1" dirty="0"/>
              <a:t>	</a:t>
            </a:r>
            <a:endParaRPr lang="en-US" b="1" dirty="0"/>
          </a:p>
          <a:p>
            <a:pPr hangingPunct="0"/>
            <a:r>
              <a:rPr lang="en-US" dirty="0"/>
              <a:t>According to KRS 158.838, KRS 217.186 and the Kentucky Board of Nursing, unlicensed school personnel may administer emergency medications (e.g. Glucagon®, Baqsimi®, Diazepam rectal gel (Diastat®), Valtoco® (Diazepam) nasal spray, EpiPen®, midazolam (for ages 12 and above), and naloxone for the treatment of potential opioid overdose and prescribed medications for the treatment of seizures) provided they have received training as required in KRS 156.502 </a:t>
            </a:r>
          </a:p>
          <a:p>
            <a:pPr hangingPunct="0"/>
            <a:r>
              <a:rPr lang="en-US" dirty="0"/>
              <a:t>The medications below may be prescribed to be given during a life-threatening event</a:t>
            </a:r>
          </a:p>
          <a:p>
            <a:endParaRPr lang="en-US" dirty="0"/>
          </a:p>
        </p:txBody>
      </p:sp>
    </p:spTree>
    <p:extLst>
      <p:ext uri="{BB962C8B-B14F-4D97-AF65-F5344CB8AC3E}">
        <p14:creationId xmlns:p14="http://schemas.microsoft.com/office/powerpoint/2010/main" val="3971760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Glucagon® and Baqsimi® for Hypoglycemia</a:t>
            </a:r>
          </a:p>
        </p:txBody>
      </p:sp>
      <p:sp>
        <p:nvSpPr>
          <p:cNvPr id="3" name="Text Placeholder 2"/>
          <p:cNvSpPr>
            <a:spLocks noGrp="1"/>
          </p:cNvSpPr>
          <p:nvPr>
            <p:ph type="body" sz="quarter" idx="13"/>
          </p:nvPr>
        </p:nvSpPr>
        <p:spPr>
          <a:xfrm>
            <a:off x="555786" y="1577825"/>
            <a:ext cx="9188715" cy="5096950"/>
          </a:xfrm>
        </p:spPr>
        <p:txBody>
          <a:bodyPr/>
          <a:lstStyle/>
          <a:p>
            <a:r>
              <a:rPr lang="en-US" dirty="0"/>
              <a:t>Hypoglycemia is the term used for a low blood sugar level</a:t>
            </a:r>
          </a:p>
          <a:p>
            <a:r>
              <a:rPr lang="en-US" dirty="0"/>
              <a:t>Hypoglycemia (low blood sugar level) is one of the most frequent complications of children with diabetes who require insulin</a:t>
            </a:r>
          </a:p>
          <a:p>
            <a:r>
              <a:rPr lang="en-US" dirty="0"/>
              <a:t>Hypoglycemia is the result of a drop in the level of the student’s blood glucose (blood sugar) and may occur very suddenly </a:t>
            </a:r>
          </a:p>
          <a:p>
            <a:endParaRPr lang="en-US" dirty="0"/>
          </a:p>
        </p:txBody>
      </p:sp>
    </p:spTree>
    <p:extLst>
      <p:ext uri="{BB962C8B-B14F-4D97-AF65-F5344CB8AC3E}">
        <p14:creationId xmlns:p14="http://schemas.microsoft.com/office/powerpoint/2010/main" val="99661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Extremely Low Blood Sugar</a:t>
            </a:r>
          </a:p>
        </p:txBody>
      </p:sp>
      <p:sp>
        <p:nvSpPr>
          <p:cNvPr id="3" name="Text Placeholder 2"/>
          <p:cNvSpPr>
            <a:spLocks noGrp="1"/>
          </p:cNvSpPr>
          <p:nvPr>
            <p:ph type="body" sz="quarter" idx="13"/>
          </p:nvPr>
        </p:nvSpPr>
        <p:spPr/>
        <p:txBody>
          <a:bodyPr>
            <a:normAutofit fontScale="77500" lnSpcReduction="20000"/>
          </a:bodyPr>
          <a:lstStyle/>
          <a:p>
            <a:pPr hangingPunct="0"/>
            <a:r>
              <a:rPr lang="en-US" dirty="0"/>
              <a:t>Sometimes an extremely low blood sugar level will cause the student to become unable to help themselves due to an impaired level of consciousness or motor function.  Hypoglycemia may result from:  </a:t>
            </a:r>
          </a:p>
          <a:p>
            <a:pPr lvl="1" hangingPunct="0"/>
            <a:r>
              <a:rPr lang="en-US" dirty="0"/>
              <a:t>Too much insulin</a:t>
            </a:r>
          </a:p>
          <a:p>
            <a:pPr lvl="1" hangingPunct="0"/>
            <a:r>
              <a:rPr lang="en-US" dirty="0"/>
              <a:t>Student administered insulin without eating</a:t>
            </a:r>
          </a:p>
          <a:p>
            <a:pPr lvl="1" hangingPunct="0"/>
            <a:r>
              <a:rPr lang="en-US" dirty="0"/>
              <a:t>Too little food consumed</a:t>
            </a:r>
          </a:p>
          <a:p>
            <a:pPr lvl="1" hangingPunct="0"/>
            <a:r>
              <a:rPr lang="en-US" dirty="0"/>
              <a:t>Delay in receiving snack/meal</a:t>
            </a:r>
          </a:p>
          <a:p>
            <a:pPr lvl="1" hangingPunct="0"/>
            <a:r>
              <a:rPr lang="en-US" dirty="0"/>
              <a:t>Increased physical activity</a:t>
            </a:r>
          </a:p>
          <a:p>
            <a:pPr lvl="1" hangingPunct="0"/>
            <a:r>
              <a:rPr lang="en-US" dirty="0"/>
              <a:t>Illness (at times)</a:t>
            </a:r>
          </a:p>
          <a:p>
            <a:pPr lvl="1" hangingPunct="0"/>
            <a:r>
              <a:rPr lang="en-US" dirty="0"/>
              <a:t>Alcohol use (a concern in adolescents)</a:t>
            </a:r>
          </a:p>
          <a:p>
            <a:endParaRPr lang="en-US" dirty="0"/>
          </a:p>
        </p:txBody>
      </p:sp>
    </p:spTree>
    <p:extLst>
      <p:ext uri="{BB962C8B-B14F-4D97-AF65-F5344CB8AC3E}">
        <p14:creationId xmlns:p14="http://schemas.microsoft.com/office/powerpoint/2010/main" val="1504688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Hypoglycemia symptoms </a:t>
            </a:r>
          </a:p>
        </p:txBody>
      </p:sp>
      <p:sp>
        <p:nvSpPr>
          <p:cNvPr id="3" name="Text Placeholder 2"/>
          <p:cNvSpPr>
            <a:spLocks noGrp="1"/>
          </p:cNvSpPr>
          <p:nvPr>
            <p:ph type="body" sz="quarter" idx="13"/>
          </p:nvPr>
        </p:nvSpPr>
        <p:spPr/>
        <p:txBody>
          <a:bodyPr>
            <a:normAutofit lnSpcReduction="10000"/>
          </a:bodyPr>
          <a:lstStyle/>
          <a:p>
            <a:r>
              <a:rPr lang="en-US" dirty="0"/>
              <a:t>Hypoglycemia symptoms are characterized as mild, moderate or severe</a:t>
            </a:r>
          </a:p>
          <a:p>
            <a:r>
              <a:rPr lang="en-US" dirty="0"/>
              <a:t>Students who receive insulin for the treatment of diabetes should have a written individual health care plan (IHP) or Emergency Diabetes Care Plan/Action Plan describing how to treat all these symptoms according to the severity of the hypoglycemia</a:t>
            </a:r>
          </a:p>
        </p:txBody>
      </p:sp>
    </p:spTree>
    <p:extLst>
      <p:ext uri="{BB962C8B-B14F-4D97-AF65-F5344CB8AC3E}">
        <p14:creationId xmlns:p14="http://schemas.microsoft.com/office/powerpoint/2010/main" val="4005237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Showing Signs</a:t>
            </a:r>
          </a:p>
        </p:txBody>
      </p:sp>
      <p:sp>
        <p:nvSpPr>
          <p:cNvPr id="3" name="Text Placeholder 2"/>
          <p:cNvSpPr>
            <a:spLocks noGrp="1"/>
          </p:cNvSpPr>
          <p:nvPr>
            <p:ph type="body" sz="quarter" idx="13"/>
          </p:nvPr>
        </p:nvSpPr>
        <p:spPr/>
        <p:txBody>
          <a:bodyPr>
            <a:normAutofit fontScale="92500" lnSpcReduction="20000"/>
          </a:bodyPr>
          <a:lstStyle/>
          <a:p>
            <a:r>
              <a:rPr lang="en-US" dirty="0"/>
              <a:t>If a student shows signs of hypoglycemia, unlicensed school personnel should consult the student’s IHP or Emergency Diabetes Care Plan/Action Plan for guidance on how the hypoglycemia is to be treated</a:t>
            </a:r>
          </a:p>
          <a:p>
            <a:r>
              <a:rPr lang="en-US" dirty="0"/>
              <a:t>The IHP or Emergency Diabetes Care Plan/Action Plan may include the administration of the emergency medication Glucagon® or Baqsimi®, which unlicensed school personnel may administer after receiving training according to KRS 156.502</a:t>
            </a:r>
          </a:p>
          <a:p>
            <a:endParaRPr lang="en-US" dirty="0"/>
          </a:p>
        </p:txBody>
      </p:sp>
    </p:spTree>
    <p:extLst>
      <p:ext uri="{BB962C8B-B14F-4D97-AF65-F5344CB8AC3E}">
        <p14:creationId xmlns:p14="http://schemas.microsoft.com/office/powerpoint/2010/main" val="3294061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Glucagon is a life-saving hormone </a:t>
            </a:r>
          </a:p>
        </p:txBody>
      </p:sp>
      <p:sp>
        <p:nvSpPr>
          <p:cNvPr id="3" name="Text Placeholder 2"/>
          <p:cNvSpPr>
            <a:spLocks noGrp="1"/>
          </p:cNvSpPr>
          <p:nvPr>
            <p:ph type="body" sz="quarter" idx="13"/>
          </p:nvPr>
        </p:nvSpPr>
        <p:spPr>
          <a:xfrm>
            <a:off x="555786" y="1683521"/>
            <a:ext cx="9188715" cy="4991254"/>
          </a:xfrm>
        </p:spPr>
        <p:txBody>
          <a:bodyPr>
            <a:normAutofit fontScale="55000" lnSpcReduction="20000"/>
          </a:bodyPr>
          <a:lstStyle/>
          <a:p>
            <a:r>
              <a:rPr lang="en-US" dirty="0"/>
              <a:t>Glucagon is a life-saving injectable prescribed for the student experiencing severe symptoms of hypoglycemia (severe sleepiness, loss of consciousness, seizure or inability to swallow)</a:t>
            </a:r>
          </a:p>
          <a:p>
            <a:r>
              <a:rPr lang="en-US" dirty="0"/>
              <a:t>Can prescribed in injectable form or nasal powder form (Baqsimi®)</a:t>
            </a:r>
          </a:p>
          <a:p>
            <a:r>
              <a:rPr lang="en-US" dirty="0"/>
              <a:t>Glucagon is used to treat a student’s low blood sugar level when they are unable to take liquid or food by mouth</a:t>
            </a:r>
          </a:p>
          <a:p>
            <a:r>
              <a:rPr lang="en-US" dirty="0"/>
              <a:t>After administration, the level of glucose in the blood increases within 5-15 minutes</a:t>
            </a:r>
          </a:p>
          <a:p>
            <a:r>
              <a:rPr lang="en-US" dirty="0"/>
              <a:t>Glucagon does not harm the child</a:t>
            </a:r>
          </a:p>
          <a:p>
            <a:r>
              <a:rPr lang="en-US" dirty="0">
                <a:solidFill>
                  <a:srgbClr val="FF0000"/>
                </a:solidFill>
              </a:rPr>
              <a:t>However, after receiving Glucagon, the student may experience nausea and vomiting. Position the student on their side after administering Glucagon </a:t>
            </a:r>
          </a:p>
          <a:p>
            <a:r>
              <a:rPr lang="en-US" dirty="0"/>
              <a:t>Hypoglycemia can be easily and effectively treated.  </a:t>
            </a:r>
          </a:p>
          <a:p>
            <a:r>
              <a:rPr lang="en-US" dirty="0">
                <a:solidFill>
                  <a:srgbClr val="FF0000"/>
                </a:solidFill>
              </a:rPr>
              <a:t>However, potential life threatening complications can occur if hypoglycemia isn’t treated promptly</a:t>
            </a:r>
          </a:p>
        </p:txBody>
      </p:sp>
    </p:spTree>
    <p:extLst>
      <p:ext uri="{BB962C8B-B14F-4D97-AF65-F5344CB8AC3E}">
        <p14:creationId xmlns:p14="http://schemas.microsoft.com/office/powerpoint/2010/main" val="3968868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Responsibility - Glucagon</a:t>
            </a:r>
          </a:p>
        </p:txBody>
      </p:sp>
      <p:sp>
        <p:nvSpPr>
          <p:cNvPr id="3" name="Text Placeholder 2"/>
          <p:cNvSpPr>
            <a:spLocks noGrp="1"/>
          </p:cNvSpPr>
          <p:nvPr>
            <p:ph type="body" sz="quarter" idx="13"/>
          </p:nvPr>
        </p:nvSpPr>
        <p:spPr/>
        <p:txBody>
          <a:bodyPr>
            <a:normAutofit fontScale="92500"/>
          </a:bodyPr>
          <a:lstStyle/>
          <a:p>
            <a:r>
              <a:rPr lang="en-US" dirty="0"/>
              <a:t> It is the responsibility of the parent/guardian to provide the Glucagon along with written orders when to administer the Glucagon from the student’s health care provider</a:t>
            </a:r>
          </a:p>
          <a:p>
            <a:pPr>
              <a:buFont typeface="Wingdings" panose="05000000000000000000" pitchFamily="2" charset="2"/>
              <a:buChar char="ü"/>
            </a:pPr>
            <a:r>
              <a:rPr lang="en-US" dirty="0"/>
              <a:t>KRS 158.838 requires “each local public school district to have at least one (1) school employee who has met the requirements of KRS 156.502 on duty during the entire school day” to administer Glucagon in an emergency” </a:t>
            </a:r>
          </a:p>
        </p:txBody>
      </p:sp>
    </p:spTree>
    <p:extLst>
      <p:ext uri="{BB962C8B-B14F-4D97-AF65-F5344CB8AC3E}">
        <p14:creationId xmlns:p14="http://schemas.microsoft.com/office/powerpoint/2010/main" val="2946496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Injectable Kit</a:t>
            </a:r>
          </a:p>
        </p:txBody>
      </p:sp>
      <p:sp>
        <p:nvSpPr>
          <p:cNvPr id="3" name="Text Placeholder 2"/>
          <p:cNvSpPr>
            <a:spLocks noGrp="1"/>
          </p:cNvSpPr>
          <p:nvPr>
            <p:ph type="body" sz="quarter" idx="13"/>
          </p:nvPr>
        </p:nvSpPr>
        <p:spPr>
          <a:xfrm>
            <a:off x="555786" y="1577825"/>
            <a:ext cx="9188715" cy="5096950"/>
          </a:xfrm>
        </p:spPr>
        <p:txBody>
          <a:bodyPr>
            <a:normAutofit/>
          </a:bodyPr>
          <a:lstStyle/>
          <a:p>
            <a:pPr>
              <a:buFont typeface="Wingdings" panose="05000000000000000000" pitchFamily="2" charset="2"/>
              <a:buChar char="Ø"/>
            </a:pPr>
            <a:r>
              <a:rPr lang="en-US" sz="2400" dirty="0"/>
              <a:t>The Glucagon kit should be stored at room temperature in an area where trained school personnel will have easy access to it.</a:t>
            </a:r>
          </a:p>
          <a:p>
            <a:pPr>
              <a:buFont typeface="Wingdings 2" panose="05020102010507070707" pitchFamily="18" charset="2"/>
              <a:buChar char="P"/>
            </a:pPr>
            <a:r>
              <a:rPr lang="en-US" sz="2400" dirty="0"/>
              <a:t>As per KRS 158.838, the expiration date of the Glucagon kit should be checked monthly and the parent/guardian notified one month in advance of the expiration date</a:t>
            </a:r>
          </a:p>
          <a:p>
            <a:endParaRPr lang="en-US" sz="2400" dirty="0"/>
          </a:p>
        </p:txBody>
      </p:sp>
      <p:pic>
        <p:nvPicPr>
          <p:cNvPr id="4" name="Picture 3" descr="Picture of Glucagon Injection packaging with needle inserted into vial" title="Glucagon Injection"/>
          <p:cNvPicPr/>
          <p:nvPr/>
        </p:nvPicPr>
        <p:blipFill>
          <a:blip r:embed="rId2">
            <a:extLst>
              <a:ext uri="{28A0092B-C50C-407E-A947-70E740481C1C}">
                <a14:useLocalDpi xmlns:a14="http://schemas.microsoft.com/office/drawing/2010/main" val="0"/>
              </a:ext>
            </a:extLst>
          </a:blip>
          <a:srcRect/>
          <a:stretch>
            <a:fillRect/>
          </a:stretch>
        </p:blipFill>
        <p:spPr bwMode="auto">
          <a:xfrm>
            <a:off x="3164197" y="4126300"/>
            <a:ext cx="3971892" cy="2290273"/>
          </a:xfrm>
          <a:prstGeom prst="rect">
            <a:avLst/>
          </a:prstGeom>
          <a:noFill/>
        </p:spPr>
      </p:pic>
    </p:spTree>
    <p:extLst>
      <p:ext uri="{BB962C8B-B14F-4D97-AF65-F5344CB8AC3E}">
        <p14:creationId xmlns:p14="http://schemas.microsoft.com/office/powerpoint/2010/main" val="16279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Individuals</a:t>
            </a:r>
          </a:p>
        </p:txBody>
      </p:sp>
      <p:sp>
        <p:nvSpPr>
          <p:cNvPr id="3" name="Text Placeholder 2"/>
          <p:cNvSpPr>
            <a:spLocks noGrp="1"/>
          </p:cNvSpPr>
          <p:nvPr>
            <p:ph type="body" sz="quarter" idx="13"/>
          </p:nvPr>
        </p:nvSpPr>
        <p:spPr>
          <a:xfrm>
            <a:off x="555786" y="1307507"/>
            <a:ext cx="9188715" cy="5367268"/>
          </a:xfrm>
        </p:spPr>
        <p:txBody>
          <a:bodyPr>
            <a:normAutofit fontScale="85000" lnSpcReduction="20000"/>
          </a:bodyPr>
          <a:lstStyle/>
          <a:p>
            <a:r>
              <a:rPr lang="en-US" dirty="0"/>
              <a:t>Employing school will reserve the right to recommend individuals for this training  </a:t>
            </a:r>
          </a:p>
          <a:p>
            <a:pPr lvl="0" hangingPunct="0"/>
            <a:r>
              <a:rPr lang="en-US" dirty="0"/>
              <a:t>Upon successful completion, non-licensed school employee will demonstrate competency, as determined by the delegating Registered Nurse (RN), Advanced Practice Registered Nurse (APRN), or physician, in:</a:t>
            </a:r>
          </a:p>
          <a:p>
            <a:pPr lvl="1" hangingPunct="0"/>
            <a:r>
              <a:rPr lang="en-US" dirty="0"/>
              <a:t>Administration of student medication</a:t>
            </a:r>
          </a:p>
          <a:p>
            <a:pPr lvl="1" hangingPunct="0"/>
            <a:r>
              <a:rPr lang="en-US" dirty="0"/>
              <a:t>Verification of student instruction on self-administration of medications</a:t>
            </a:r>
          </a:p>
          <a:p>
            <a:pPr lvl="1" hangingPunct="0"/>
            <a:r>
              <a:rPr lang="en-US" dirty="0"/>
              <a:t>Administration of emergency medications for students with diabetes, allergic anaphylactic reactions and seizures</a:t>
            </a:r>
          </a:p>
          <a:p>
            <a:pPr lvl="1" hangingPunct="0"/>
            <a:endParaRPr lang="en-US" dirty="0"/>
          </a:p>
          <a:p>
            <a:pPr marL="0" indent="0" hangingPunct="0">
              <a:buNone/>
            </a:pPr>
            <a:endParaRPr lang="en-US" dirty="0"/>
          </a:p>
          <a:p>
            <a:pPr lvl="1" hangingPunct="0"/>
            <a:endParaRPr lang="en-US" dirty="0"/>
          </a:p>
          <a:p>
            <a:pPr lvl="1" hangingPunct="0"/>
            <a:endParaRPr lang="en-US" dirty="0"/>
          </a:p>
          <a:p>
            <a:pPr marL="0" indent="0" hangingPunct="0">
              <a:buNone/>
            </a:pPr>
            <a:endParaRPr lang="en-US" dirty="0"/>
          </a:p>
          <a:p>
            <a:endParaRPr lang="en-US" dirty="0"/>
          </a:p>
          <a:p>
            <a:endParaRPr lang="en-US" dirty="0"/>
          </a:p>
        </p:txBody>
      </p:sp>
    </p:spTree>
    <p:extLst>
      <p:ext uri="{BB962C8B-B14F-4D97-AF65-F5344CB8AC3E}">
        <p14:creationId xmlns:p14="http://schemas.microsoft.com/office/powerpoint/2010/main" val="17612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t>Administering  Injectable Glucagon</a:t>
            </a:r>
            <a:endParaRPr lang="en-US" sz="3800" dirty="0"/>
          </a:p>
        </p:txBody>
      </p:sp>
      <p:sp>
        <p:nvSpPr>
          <p:cNvPr id="3" name="Text Placeholder 2"/>
          <p:cNvSpPr>
            <a:spLocks noGrp="1"/>
          </p:cNvSpPr>
          <p:nvPr>
            <p:ph type="body" sz="quarter" idx="13"/>
          </p:nvPr>
        </p:nvSpPr>
        <p:spPr>
          <a:xfrm>
            <a:off x="555786" y="1455250"/>
            <a:ext cx="9188715" cy="5307448"/>
          </a:xfrm>
        </p:spPr>
        <p:txBody>
          <a:bodyPr>
            <a:normAutofit fontScale="25000" lnSpcReduction="20000"/>
          </a:bodyPr>
          <a:lstStyle/>
          <a:p>
            <a:pPr marL="742950" lvl="0" indent="-742950" hangingPunct="0">
              <a:lnSpc>
                <a:spcPct val="120000"/>
              </a:lnSpc>
              <a:spcBef>
                <a:spcPts val="0"/>
              </a:spcBef>
              <a:buFont typeface="+mj-lt"/>
              <a:buAutoNum type="arabicPeriod"/>
            </a:pPr>
            <a:r>
              <a:rPr lang="en-US" sz="6400" dirty="0"/>
              <a:t>Identify someone to call 9-1-1</a:t>
            </a:r>
          </a:p>
          <a:p>
            <a:pPr marL="742950" lvl="0" indent="-742950" hangingPunct="0">
              <a:lnSpc>
                <a:spcPct val="120000"/>
              </a:lnSpc>
              <a:spcBef>
                <a:spcPts val="0"/>
              </a:spcBef>
              <a:buFont typeface="+mj-lt"/>
              <a:buAutoNum type="arabicPeriod"/>
            </a:pPr>
            <a:r>
              <a:rPr lang="en-US" sz="6400" dirty="0"/>
              <a:t>Refer to student’s Diabetes Management Plan for Glucagon dose </a:t>
            </a:r>
          </a:p>
          <a:p>
            <a:pPr marL="742950" lvl="0" indent="-742950" hangingPunct="0">
              <a:lnSpc>
                <a:spcPct val="120000"/>
              </a:lnSpc>
              <a:spcBef>
                <a:spcPts val="0"/>
              </a:spcBef>
              <a:buFont typeface="+mj-lt"/>
              <a:buAutoNum type="arabicPeriod"/>
            </a:pPr>
            <a:r>
              <a:rPr lang="en-US" sz="6400" dirty="0"/>
              <a:t>Open kit</a:t>
            </a:r>
          </a:p>
          <a:p>
            <a:pPr marL="742950" lvl="0" indent="-742950" hangingPunct="0">
              <a:lnSpc>
                <a:spcPct val="120000"/>
              </a:lnSpc>
              <a:spcBef>
                <a:spcPts val="0"/>
              </a:spcBef>
              <a:buFont typeface="+mj-lt"/>
              <a:buAutoNum type="arabicPeriod"/>
            </a:pPr>
            <a:r>
              <a:rPr lang="en-US" sz="6400" dirty="0"/>
              <a:t>Remove flip top seal from vial	</a:t>
            </a:r>
          </a:p>
          <a:p>
            <a:pPr marL="742950" lvl="0" indent="-742950" hangingPunct="0">
              <a:lnSpc>
                <a:spcPct val="120000"/>
              </a:lnSpc>
              <a:spcBef>
                <a:spcPts val="0"/>
              </a:spcBef>
              <a:buFont typeface="+mj-lt"/>
              <a:buAutoNum type="arabicPeriod"/>
            </a:pPr>
            <a:r>
              <a:rPr lang="en-US" sz="6400" dirty="0"/>
              <a:t>Remove needle protector from syringe</a:t>
            </a:r>
          </a:p>
          <a:p>
            <a:pPr marL="742950" lvl="0" indent="-742950" hangingPunct="0">
              <a:lnSpc>
                <a:spcPct val="120000"/>
              </a:lnSpc>
              <a:spcBef>
                <a:spcPts val="0"/>
              </a:spcBef>
              <a:buFont typeface="+mj-lt"/>
              <a:buAutoNum type="arabicPeriod"/>
            </a:pPr>
            <a:r>
              <a:rPr lang="en-US" sz="6400" dirty="0"/>
              <a:t>Slowly inject all sterile water from syringe into vial of Glucagon (leave needle in vial if possible)</a:t>
            </a:r>
          </a:p>
          <a:p>
            <a:pPr marL="742950" lvl="0" indent="-742950" hangingPunct="0">
              <a:lnSpc>
                <a:spcPct val="120000"/>
              </a:lnSpc>
              <a:spcBef>
                <a:spcPts val="0"/>
              </a:spcBef>
              <a:buFont typeface="+mj-lt"/>
              <a:buAutoNum type="arabicPeriod"/>
            </a:pPr>
            <a:r>
              <a:rPr lang="en-US" sz="6400" dirty="0"/>
              <a:t>Gently swirl vial (don’t shake) until solution is clear. (May leave syringe in vial) </a:t>
            </a:r>
          </a:p>
          <a:p>
            <a:pPr marL="742950" lvl="0" indent="-742950" hangingPunct="0">
              <a:lnSpc>
                <a:spcPct val="120000"/>
              </a:lnSpc>
              <a:spcBef>
                <a:spcPts val="0"/>
              </a:spcBef>
              <a:buFont typeface="+mj-lt"/>
              <a:buAutoNum type="arabicPeriod"/>
            </a:pPr>
            <a:r>
              <a:rPr lang="en-US" sz="6400" dirty="0"/>
              <a:t>Withdraw amount of Glucagon® prescribed from vial back into syringe</a:t>
            </a:r>
          </a:p>
          <a:p>
            <a:pPr marL="742950" indent="-742950" hangingPunct="0">
              <a:lnSpc>
                <a:spcPct val="120000"/>
              </a:lnSpc>
              <a:spcBef>
                <a:spcPts val="0"/>
              </a:spcBef>
              <a:buFont typeface="+mj-lt"/>
              <a:buAutoNum type="arabicPeriod"/>
            </a:pPr>
            <a:r>
              <a:rPr lang="en-US" sz="6400" dirty="0"/>
              <a:t>Inject straight  (90° angle) into (may inject through clothing if necessary)</a:t>
            </a:r>
          </a:p>
          <a:p>
            <a:pPr marL="742950" lvl="0" indent="-742950" hangingPunct="0">
              <a:lnSpc>
                <a:spcPct val="120000"/>
              </a:lnSpc>
              <a:spcBef>
                <a:spcPts val="0"/>
              </a:spcBef>
              <a:buFont typeface="+mj-lt"/>
              <a:buAutoNum type="arabicPeriod"/>
            </a:pPr>
            <a:endParaRPr lang="en-US" sz="6400" dirty="0"/>
          </a:p>
          <a:p>
            <a:pPr lvl="2" hangingPunct="0">
              <a:lnSpc>
                <a:spcPct val="120000"/>
              </a:lnSpc>
              <a:spcBef>
                <a:spcPts val="0"/>
              </a:spcBef>
            </a:pPr>
            <a:r>
              <a:rPr lang="en-US" sz="6400" dirty="0"/>
              <a:t>arm (upper)</a:t>
            </a:r>
          </a:p>
          <a:p>
            <a:pPr lvl="2" hangingPunct="0">
              <a:lnSpc>
                <a:spcPct val="120000"/>
              </a:lnSpc>
              <a:spcBef>
                <a:spcPts val="0"/>
              </a:spcBef>
            </a:pPr>
            <a:r>
              <a:rPr lang="en-US" sz="6400" dirty="0"/>
              <a:t> leg (thigh)</a:t>
            </a:r>
          </a:p>
          <a:p>
            <a:pPr lvl="2" hangingPunct="0">
              <a:lnSpc>
                <a:spcPct val="120000"/>
              </a:lnSpc>
              <a:spcBef>
                <a:spcPts val="0"/>
              </a:spcBef>
            </a:pPr>
            <a:r>
              <a:rPr lang="en-US" sz="6400" dirty="0"/>
              <a:t>or buttocks</a:t>
            </a:r>
          </a:p>
          <a:p>
            <a:pPr marL="742950" lvl="0" indent="-742950" hangingPunct="0">
              <a:lnSpc>
                <a:spcPct val="120000"/>
              </a:lnSpc>
              <a:spcBef>
                <a:spcPts val="0"/>
              </a:spcBef>
              <a:buFont typeface="+mj-lt"/>
              <a:buAutoNum type="arabicPeriod"/>
            </a:pPr>
            <a:r>
              <a:rPr lang="en-US" sz="6400" dirty="0"/>
              <a:t>Slowly inject Glucagon® into site</a:t>
            </a:r>
          </a:p>
          <a:p>
            <a:pPr marL="742950" lvl="0" indent="-742950" hangingPunct="0">
              <a:lnSpc>
                <a:spcPct val="120000"/>
              </a:lnSpc>
              <a:spcBef>
                <a:spcPts val="0"/>
              </a:spcBef>
              <a:buFont typeface="+mj-lt"/>
              <a:buAutoNum type="arabicPeriod"/>
            </a:pPr>
            <a:r>
              <a:rPr lang="en-US" sz="6400" dirty="0"/>
              <a:t>Withdraw needle, apply light pressure at injection site</a:t>
            </a:r>
          </a:p>
          <a:p>
            <a:pPr marL="742950" lvl="0" indent="-742950" hangingPunct="0">
              <a:lnSpc>
                <a:spcPct val="120000"/>
              </a:lnSpc>
              <a:spcBef>
                <a:spcPts val="0"/>
              </a:spcBef>
              <a:buFont typeface="+mj-lt"/>
              <a:buAutoNum type="arabicPeriod"/>
            </a:pPr>
            <a:r>
              <a:rPr lang="en-US" sz="6400" dirty="0"/>
              <a:t>Turn person on his/her side, person may vomit</a:t>
            </a:r>
          </a:p>
          <a:p>
            <a:pPr marL="742950" lvl="0" indent="-742950" hangingPunct="0">
              <a:lnSpc>
                <a:spcPct val="120000"/>
              </a:lnSpc>
              <a:spcBef>
                <a:spcPts val="0"/>
              </a:spcBef>
              <a:buFont typeface="+mj-lt"/>
              <a:buAutoNum type="arabicPeriod"/>
            </a:pPr>
            <a:r>
              <a:rPr lang="en-US" sz="6400" dirty="0"/>
              <a:t>Place used needle back in kit and close lid (do not recap)</a:t>
            </a:r>
          </a:p>
          <a:p>
            <a:pPr marL="742950" lvl="0" indent="-742950" hangingPunct="0">
              <a:lnSpc>
                <a:spcPct val="120000"/>
              </a:lnSpc>
              <a:spcBef>
                <a:spcPts val="0"/>
              </a:spcBef>
              <a:buFont typeface="+mj-lt"/>
              <a:buAutoNum type="arabicPeriod"/>
            </a:pPr>
            <a:r>
              <a:rPr lang="en-US" sz="6400" dirty="0"/>
              <a:t>Give used kit to EMS personnel</a:t>
            </a:r>
          </a:p>
          <a:p>
            <a:pPr marL="742950" lvl="0" indent="-742950" hangingPunct="0">
              <a:lnSpc>
                <a:spcPct val="120000"/>
              </a:lnSpc>
              <a:spcBef>
                <a:spcPts val="0"/>
              </a:spcBef>
              <a:buFont typeface="+mj-lt"/>
              <a:buAutoNum type="arabicPeriod"/>
            </a:pPr>
            <a:r>
              <a:rPr lang="en-US" sz="6400" dirty="0"/>
              <a:t>Document administration of Glucagon on Medication Administration Record</a:t>
            </a:r>
          </a:p>
          <a:p>
            <a:pPr marL="0" indent="0">
              <a:lnSpc>
                <a:spcPct val="120000"/>
              </a:lnSpc>
              <a:spcBef>
                <a:spcPts val="0"/>
              </a:spcBef>
              <a:buNone/>
            </a:pPr>
            <a:r>
              <a:rPr lang="en-US" dirty="0"/>
              <a:t>	</a:t>
            </a:r>
          </a:p>
          <a:p>
            <a:pPr marL="0" indent="0">
              <a:lnSpc>
                <a:spcPct val="120000"/>
              </a:lnSpc>
              <a:spcBef>
                <a:spcPts val="0"/>
              </a:spcBef>
              <a:buNone/>
            </a:pPr>
            <a:r>
              <a:rPr lang="en-US" dirty="0"/>
              <a:t>(Modified from Eli Lilly and Company, 2017)</a:t>
            </a:r>
            <a:br>
              <a:rPr lang="en-US" sz="5400" dirty="0"/>
            </a:br>
            <a:endParaRPr lang="en-US" dirty="0"/>
          </a:p>
        </p:txBody>
      </p:sp>
    </p:spTree>
    <p:extLst>
      <p:ext uri="{BB962C8B-B14F-4D97-AF65-F5344CB8AC3E}">
        <p14:creationId xmlns:p14="http://schemas.microsoft.com/office/powerpoint/2010/main" val="1741666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fontScale="90000"/>
          </a:bodyPr>
          <a:lstStyle/>
          <a:p>
            <a:r>
              <a:rPr lang="en-US" dirty="0"/>
              <a:t>Basqsimi (Glucagon)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photo of baqsimi nasal powder">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1270470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Baqsimi (glucagon)™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3479260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for Anaphylaxis</a:t>
            </a:r>
            <a:r>
              <a:rPr lang="en-US" b="1" dirty="0"/>
              <a:t> </a:t>
            </a: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47500" lnSpcReduction="20000"/>
          </a:bodyPr>
          <a:lstStyle/>
          <a:p>
            <a:pPr marL="0" indent="0" hangingPunct="0">
              <a:buNone/>
            </a:pPr>
            <a:r>
              <a:rPr lang="en-US" sz="3800" b="1" dirty="0">
                <a:solidFill>
                  <a:schemeClr val="bg2">
                    <a:lumMod val="75000"/>
                  </a:schemeClr>
                </a:solidFill>
              </a:rPr>
              <a:t>Anaphylaxis is a life threatening allergic reaction that can be fatal within minutes</a:t>
            </a:r>
            <a:r>
              <a:rPr lang="en-US" sz="3800" dirty="0"/>
              <a:t>  </a:t>
            </a:r>
          </a:p>
          <a:p>
            <a:pPr hangingPunct="0"/>
            <a:r>
              <a:rPr lang="en-US" dirty="0"/>
              <a:t>Anaphylaxis can be a reaction to: </a:t>
            </a:r>
          </a:p>
          <a:p>
            <a:pPr lvl="1" hangingPunct="0"/>
            <a:r>
              <a:rPr lang="en-US" dirty="0"/>
              <a:t>food (particularly peanuts, tree nuts, fish, wheat or eggs) </a:t>
            </a:r>
          </a:p>
          <a:p>
            <a:pPr lvl="1" hangingPunct="0"/>
            <a:r>
              <a:rPr lang="en-US" dirty="0"/>
              <a:t>stinging insects (such as wasps or bees) </a:t>
            </a:r>
          </a:p>
          <a:p>
            <a:pPr lvl="1" hangingPunct="0"/>
            <a:r>
              <a:rPr lang="en-US" dirty="0"/>
              <a:t>medication</a:t>
            </a:r>
          </a:p>
          <a:p>
            <a:pPr lvl="1" hangingPunct="0"/>
            <a:r>
              <a:rPr lang="en-US" dirty="0"/>
              <a:t>latex </a:t>
            </a:r>
          </a:p>
          <a:p>
            <a:pPr lvl="1" hangingPunct="0"/>
            <a:r>
              <a:rPr lang="en-US" dirty="0"/>
              <a:t>exercise</a:t>
            </a:r>
          </a:p>
          <a:p>
            <a:pPr marL="0" indent="0" hangingPunct="0">
              <a:buNone/>
            </a:pPr>
            <a:r>
              <a:rPr lang="en-US" dirty="0"/>
              <a:t> </a:t>
            </a:r>
          </a:p>
          <a:p>
            <a:pPr marL="0" indent="0" hangingPunct="0">
              <a:buNone/>
            </a:pPr>
            <a:r>
              <a:rPr lang="en-US" sz="3800" dirty="0">
                <a:solidFill>
                  <a:schemeClr val="bg2">
                    <a:lumMod val="50000"/>
                  </a:schemeClr>
                </a:solidFill>
              </a:rPr>
              <a:t>Symptoms of anaphylaxis include</a:t>
            </a:r>
            <a:r>
              <a:rPr lang="en-US" dirty="0">
                <a:solidFill>
                  <a:schemeClr val="bg2">
                    <a:lumMod val="50000"/>
                  </a:schemeClr>
                </a:solidFill>
              </a:rPr>
              <a:t>:</a:t>
            </a:r>
          </a:p>
          <a:p>
            <a:pPr lvl="1" hangingPunct="0"/>
            <a:r>
              <a:rPr lang="en-US" dirty="0"/>
              <a:t>itching and/or hives, particularly in the mouth or throat</a:t>
            </a:r>
          </a:p>
          <a:p>
            <a:pPr lvl="1" hangingPunct="0"/>
            <a:r>
              <a:rPr lang="en-US" dirty="0"/>
              <a:t>swelling of the throat, lips, tongue and/or eye area</a:t>
            </a:r>
          </a:p>
          <a:p>
            <a:pPr lvl="1" hangingPunct="0"/>
            <a:r>
              <a:rPr lang="en-US" dirty="0"/>
              <a:t>difficulty breathing, swallowing or speaking</a:t>
            </a:r>
          </a:p>
          <a:p>
            <a:pPr lvl="1" hangingPunct="0"/>
            <a:r>
              <a:rPr lang="en-US" dirty="0"/>
              <a:t>increased heart rate and/or sense of impending doom</a:t>
            </a:r>
          </a:p>
          <a:p>
            <a:pPr lvl="1" hangingPunct="0"/>
            <a:r>
              <a:rPr lang="en-US" dirty="0"/>
              <a:t>abdominal cramps, nausea, vomiting, diarrhea</a:t>
            </a:r>
          </a:p>
          <a:p>
            <a:pPr lvl="1" hangingPunct="0"/>
            <a:r>
              <a:rPr lang="en-US" dirty="0"/>
              <a:t>weakness, collapse, paleness, lightheadedness or loss of consciousness</a:t>
            </a:r>
          </a:p>
          <a:p>
            <a:endParaRPr lang="en-US" dirty="0"/>
          </a:p>
        </p:txBody>
      </p:sp>
    </p:spTree>
    <p:extLst>
      <p:ext uri="{BB962C8B-B14F-4D97-AF65-F5344CB8AC3E}">
        <p14:creationId xmlns:p14="http://schemas.microsoft.com/office/powerpoint/2010/main" val="3515789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Allergic Reaction</a:t>
            </a:r>
          </a:p>
        </p:txBody>
      </p:sp>
      <p:sp>
        <p:nvSpPr>
          <p:cNvPr id="3" name="Text Placeholder 2"/>
          <p:cNvSpPr>
            <a:spLocks noGrp="1"/>
          </p:cNvSpPr>
          <p:nvPr>
            <p:ph type="body" sz="quarter" idx="13"/>
          </p:nvPr>
        </p:nvSpPr>
        <p:spPr/>
        <p:txBody>
          <a:bodyPr>
            <a:normAutofit fontScale="92500"/>
          </a:bodyPr>
          <a:lstStyle/>
          <a:p>
            <a:r>
              <a:rPr lang="en-US" dirty="0"/>
              <a:t>Since the severity of an allergic reaction is difficult to predict, the allergic response may rapidly progress to anaphylaxis</a:t>
            </a:r>
          </a:p>
          <a:p>
            <a:r>
              <a:rPr lang="en-US" dirty="0"/>
              <a:t>It is important for students with severe allergies who are at risk of anaphylaxis to have an Allergy or Anaphylaxis Emergency Action Plan of Care</a:t>
            </a:r>
          </a:p>
          <a:p>
            <a:r>
              <a:rPr lang="en-US" dirty="0"/>
              <a:t>The Allergy or Anaphylaxis Emergency Action Plan may include the administration of epinephrine from an EpiPen®</a:t>
            </a:r>
          </a:p>
          <a:p>
            <a:endParaRPr lang="en-US" dirty="0"/>
          </a:p>
        </p:txBody>
      </p:sp>
    </p:spTree>
    <p:extLst>
      <p:ext uri="{BB962C8B-B14F-4D97-AF65-F5344CB8AC3E}">
        <p14:creationId xmlns:p14="http://schemas.microsoft.com/office/powerpoint/2010/main" val="1007647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Allergic Reactions</a:t>
            </a:r>
          </a:p>
        </p:txBody>
      </p:sp>
      <p:sp>
        <p:nvSpPr>
          <p:cNvPr id="3" name="Text Placeholder 2"/>
          <p:cNvSpPr>
            <a:spLocks noGrp="1"/>
          </p:cNvSpPr>
          <p:nvPr>
            <p:ph type="body" sz="quarter" idx="13"/>
          </p:nvPr>
        </p:nvSpPr>
        <p:spPr>
          <a:xfrm>
            <a:off x="555786" y="1577825"/>
            <a:ext cx="9188715" cy="5096950"/>
          </a:xfrm>
        </p:spPr>
        <p:txBody>
          <a:bodyPr>
            <a:normAutofit fontScale="77500" lnSpcReduction="20000"/>
          </a:bodyPr>
          <a:lstStyle/>
          <a:p>
            <a:r>
              <a:rPr lang="en-US" dirty="0"/>
              <a:t>Severe allergic reactions may be unavoidable </a:t>
            </a:r>
          </a:p>
          <a:p>
            <a:pPr lvl="1"/>
            <a:r>
              <a:rPr lang="en-US" dirty="0"/>
              <a:t>foods may contain unknown ingredients; </a:t>
            </a:r>
          </a:p>
          <a:p>
            <a:pPr lvl="2"/>
            <a:r>
              <a:rPr lang="en-US" dirty="0"/>
              <a:t>Insects range widely </a:t>
            </a:r>
          </a:p>
          <a:p>
            <a:pPr lvl="2"/>
            <a:r>
              <a:rPr lang="en-US" dirty="0"/>
              <a:t>Latex can be found anywhere</a:t>
            </a:r>
          </a:p>
          <a:p>
            <a:r>
              <a:rPr lang="en-US" dirty="0"/>
              <a:t>Once anaphylaxis has begun, the treatment may be an immediate injection of epinephrine (EpiPen®) which is effective for only 10 to 15 minutes </a:t>
            </a:r>
          </a:p>
          <a:p>
            <a:r>
              <a:rPr lang="en-US" dirty="0">
                <a:solidFill>
                  <a:srgbClr val="FF0000"/>
                </a:solidFill>
              </a:rPr>
              <a:t>It is not necessary to remove the student’s clothing before administering the EpiPen® auto injector</a:t>
            </a:r>
          </a:p>
          <a:p>
            <a:r>
              <a:rPr lang="en-US" dirty="0"/>
              <a:t>After receiving the epinephrine, the student should then be transported for further emergency medical attention at the nearest hospital emergency room</a:t>
            </a:r>
          </a:p>
          <a:p>
            <a:endParaRPr lang="en-US" dirty="0"/>
          </a:p>
        </p:txBody>
      </p:sp>
    </p:spTree>
    <p:extLst>
      <p:ext uri="{BB962C8B-B14F-4D97-AF65-F5344CB8AC3E}">
        <p14:creationId xmlns:p14="http://schemas.microsoft.com/office/powerpoint/2010/main" val="3429245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EpiPen Prescribed Medication</a:t>
            </a:r>
          </a:p>
        </p:txBody>
      </p:sp>
      <p:sp>
        <p:nvSpPr>
          <p:cNvPr id="3" name="Text Placeholder 2"/>
          <p:cNvSpPr>
            <a:spLocks noGrp="1"/>
          </p:cNvSpPr>
          <p:nvPr>
            <p:ph type="body" sz="quarter" idx="13"/>
          </p:nvPr>
        </p:nvSpPr>
        <p:spPr>
          <a:xfrm>
            <a:off x="555786" y="1640793"/>
            <a:ext cx="9188715" cy="5033982"/>
          </a:xfrm>
        </p:spPr>
        <p:txBody>
          <a:bodyPr>
            <a:normAutofit fontScale="70000" lnSpcReduction="20000"/>
          </a:bodyPr>
          <a:lstStyle/>
          <a:p>
            <a:r>
              <a:rPr lang="en-US" sz="4000" dirty="0">
                <a:solidFill>
                  <a:schemeClr val="bg2">
                    <a:lumMod val="50000"/>
                  </a:schemeClr>
                </a:solidFill>
              </a:rPr>
              <a:t>The EpiPen® is a prescribed medication that contains epinephrine to reverse the most dangerous effects of an anaphylactic reaction</a:t>
            </a:r>
            <a:endParaRPr lang="en-US" sz="4000" dirty="0"/>
          </a:p>
          <a:p>
            <a:r>
              <a:rPr lang="en-US" dirty="0"/>
              <a:t>The prescription is written according to the weight of the child </a:t>
            </a:r>
          </a:p>
          <a:p>
            <a:r>
              <a:rPr lang="en-US" dirty="0"/>
              <a:t>The prescribing health care provider will instruct the student under what circumstances the EpiPen® should be used</a:t>
            </a:r>
          </a:p>
          <a:p>
            <a:r>
              <a:rPr lang="en-US" dirty="0"/>
              <a:t>Per KRS 158.834 and KRS 158.836, the student may carry and self-administer an EpiPen®</a:t>
            </a:r>
          </a:p>
          <a:p>
            <a:pPr>
              <a:buFont typeface="Wingdings 2" panose="05020102010507070707" pitchFamily="18" charset="2"/>
              <a:buChar char="P"/>
            </a:pPr>
            <a:r>
              <a:rPr lang="en-US" dirty="0">
                <a:solidFill>
                  <a:srgbClr val="7030A0"/>
                </a:solidFill>
              </a:rPr>
              <a:t>Unlicensed school personnel may administer the EpiPen® after receiving training according to KRS 156.502</a:t>
            </a:r>
          </a:p>
        </p:txBody>
      </p:sp>
    </p:spTree>
    <p:extLst>
      <p:ext uri="{BB962C8B-B14F-4D97-AF65-F5344CB8AC3E}">
        <p14:creationId xmlns:p14="http://schemas.microsoft.com/office/powerpoint/2010/main" val="1771795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EpiPen</a:t>
            </a:r>
          </a:p>
        </p:txBody>
      </p:sp>
      <p:sp>
        <p:nvSpPr>
          <p:cNvPr id="3" name="Text Placeholder 2"/>
          <p:cNvSpPr>
            <a:spLocks noGrp="1"/>
          </p:cNvSpPr>
          <p:nvPr>
            <p:ph type="body" sz="quarter" idx="13"/>
          </p:nvPr>
        </p:nvSpPr>
        <p:spPr>
          <a:xfrm>
            <a:off x="555786" y="1773451"/>
            <a:ext cx="9188715" cy="4901324"/>
          </a:xfrm>
        </p:spPr>
        <p:txBody>
          <a:bodyPr/>
          <a:lstStyle/>
          <a:p>
            <a:pPr lvl="1">
              <a:buFont typeface="Wingdings" panose="05000000000000000000" pitchFamily="2" charset="2"/>
              <a:buChar char="Ø"/>
            </a:pPr>
            <a:r>
              <a:rPr lang="en-US" dirty="0"/>
              <a:t>The manufacturer recommends the EpiPen® be stored at room temperature in a dark area </a:t>
            </a:r>
          </a:p>
          <a:p>
            <a:pPr marL="457200" lvl="1" indent="0">
              <a:buNone/>
            </a:pPr>
            <a:endParaRPr lang="en-US" dirty="0">
              <a:solidFill>
                <a:srgbClr val="FF0000"/>
              </a:solidFill>
            </a:endParaRPr>
          </a:p>
          <a:p>
            <a:pPr marL="457200" lvl="1" indent="0">
              <a:buNone/>
            </a:pPr>
            <a:r>
              <a:rPr lang="en-US" dirty="0">
                <a:solidFill>
                  <a:srgbClr val="FF0000"/>
                </a:solidFill>
              </a:rPr>
              <a:t>	The expiration date of the EpiPen® kit should 	be checked monthly and the parent/guardian 	notified by school personnel one month in 	advance of the expiration date</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3501725"/>
            <a:ext cx="902985" cy="722388"/>
          </a:xfrm>
          <a:prstGeom prst="rect">
            <a:avLst/>
          </a:prstGeom>
        </p:spPr>
      </p:pic>
      <p:pic>
        <p:nvPicPr>
          <p:cNvPr id="5" name="Picture 4" descr="Picture of EpiPen and packaging" title="Epi Pen"/>
          <p:cNvPicPr/>
          <p:nvPr/>
        </p:nvPicPr>
        <p:blipFill>
          <a:blip r:embed="rId3">
            <a:extLst>
              <a:ext uri="{28A0092B-C50C-407E-A947-70E740481C1C}">
                <a14:useLocalDpi xmlns:a14="http://schemas.microsoft.com/office/drawing/2010/main" val="0"/>
              </a:ext>
            </a:extLst>
          </a:blip>
          <a:srcRect/>
          <a:stretch>
            <a:fillRect/>
          </a:stretch>
        </p:blipFill>
        <p:spPr bwMode="auto">
          <a:xfrm>
            <a:off x="7440832" y="5255663"/>
            <a:ext cx="2224461" cy="1330957"/>
          </a:xfrm>
          <a:prstGeom prst="rect">
            <a:avLst/>
          </a:prstGeom>
          <a:noFill/>
        </p:spPr>
      </p:pic>
    </p:spTree>
    <p:extLst>
      <p:ext uri="{BB962C8B-B14F-4D97-AF65-F5344CB8AC3E}">
        <p14:creationId xmlns:p14="http://schemas.microsoft.com/office/powerpoint/2010/main" val="1880083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EpiPen </a:t>
            </a:r>
          </a:p>
        </p:txBody>
      </p:sp>
      <p:sp>
        <p:nvSpPr>
          <p:cNvPr id="3" name="Text Placeholder 2"/>
          <p:cNvSpPr>
            <a:spLocks noGrp="1"/>
          </p:cNvSpPr>
          <p:nvPr>
            <p:ph type="body" sz="quarter" idx="13"/>
          </p:nvPr>
        </p:nvSpPr>
        <p:spPr>
          <a:xfrm>
            <a:off x="555786" y="1307508"/>
            <a:ext cx="9188715" cy="5367268"/>
          </a:xfrm>
        </p:spPr>
        <p:txBody>
          <a:bodyPr>
            <a:normAutofit fontScale="47500" lnSpcReduction="20000"/>
          </a:bodyPr>
          <a:lstStyle/>
          <a:p>
            <a:pPr marL="742950" lvl="0" indent="-742950" hangingPunct="0">
              <a:buFont typeface="+mj-lt"/>
              <a:buAutoNum type="arabicPeriod"/>
            </a:pPr>
            <a:r>
              <a:rPr lang="en-US" sz="3800" dirty="0"/>
              <a:t>Identify someone to call 9-1-1.</a:t>
            </a:r>
          </a:p>
          <a:p>
            <a:pPr marL="742950" lvl="0" indent="-742950" hangingPunct="0">
              <a:buFont typeface="+mj-lt"/>
              <a:buAutoNum type="arabicPeriod"/>
            </a:pPr>
            <a:r>
              <a:rPr lang="en-US" sz="3800" dirty="0"/>
              <a:t>Flip open cap at top of carrier tube</a:t>
            </a:r>
          </a:p>
          <a:p>
            <a:pPr marL="742950" lvl="0" indent="-742950" hangingPunct="0">
              <a:buFont typeface="+mj-lt"/>
              <a:buAutoNum type="arabicPeriod"/>
            </a:pPr>
            <a:r>
              <a:rPr lang="en-US" sz="3800" dirty="0"/>
              <a:t>Remove EpiPen® from carrier tube and </a:t>
            </a:r>
          </a:p>
          <a:p>
            <a:pPr marL="742950" indent="-742950" hangingPunct="0">
              <a:buFont typeface="+mj-lt"/>
              <a:buAutoNum type="arabicPeriod"/>
            </a:pPr>
            <a:r>
              <a:rPr lang="en-US" sz="3800" dirty="0"/>
              <a:t>Remove the blue safety release				</a:t>
            </a:r>
            <a:r>
              <a:rPr lang="en-US" sz="3800" b="1" dirty="0"/>
              <a:t>					</a:t>
            </a:r>
            <a:endParaRPr lang="en-US" sz="3800" dirty="0"/>
          </a:p>
          <a:p>
            <a:pPr marL="742950" lvl="0" indent="-742950" hangingPunct="0">
              <a:buFont typeface="+mj-lt"/>
              <a:buAutoNum type="arabicPeriod"/>
            </a:pPr>
            <a:r>
              <a:rPr lang="en-US" sz="3800" dirty="0"/>
              <a:t>Form a fist around the unit with the orange tip pointing downward		</a:t>
            </a:r>
          </a:p>
          <a:p>
            <a:pPr marL="742950" lvl="0" indent="-742950" hangingPunct="0">
              <a:buFont typeface="+mj-lt"/>
              <a:buAutoNum type="arabicPeriod"/>
            </a:pPr>
            <a:r>
              <a:rPr lang="en-US" sz="3800" dirty="0"/>
              <a:t>Swing and </a:t>
            </a:r>
            <a:r>
              <a:rPr lang="en-US" sz="3800" b="1" dirty="0"/>
              <a:t>firmly push </a:t>
            </a:r>
            <a:r>
              <a:rPr lang="en-US" sz="3800" dirty="0"/>
              <a:t>orange tip against outer thigh until click is heard (Auto-injector may be given through clothing)							</a:t>
            </a:r>
          </a:p>
          <a:p>
            <a:pPr marL="742950" lvl="0" indent="-742950" hangingPunct="0">
              <a:buFont typeface="+mj-lt"/>
              <a:buAutoNum type="arabicPeriod"/>
            </a:pPr>
            <a:r>
              <a:rPr lang="en-US" sz="3800" b="1" dirty="0">
                <a:solidFill>
                  <a:srgbClr val="FF0000"/>
                </a:solidFill>
              </a:rPr>
              <a:t>Hold in place for 3 seconds</a:t>
            </a:r>
            <a:endParaRPr lang="en-US" sz="3800" dirty="0"/>
          </a:p>
          <a:p>
            <a:pPr marL="1257300" lvl="2" indent="-457200" hangingPunct="0">
              <a:buFont typeface="Wingdings" panose="05000000000000000000" pitchFamily="2" charset="2"/>
              <a:buChar char="ü"/>
            </a:pPr>
            <a:r>
              <a:rPr lang="en-US" sz="3400" dirty="0"/>
              <a:t>The injection is now complete</a:t>
            </a:r>
          </a:p>
          <a:p>
            <a:pPr marL="742950" lvl="0" indent="-742950" hangingPunct="0">
              <a:buFont typeface="+mj-lt"/>
              <a:buAutoNum type="arabicPeriod"/>
            </a:pPr>
            <a:r>
              <a:rPr lang="en-US" sz="3800" dirty="0"/>
              <a:t>Remove pen from thigh and message injection site for 10 seconds.</a:t>
            </a:r>
          </a:p>
          <a:p>
            <a:pPr marL="742950" lvl="0" indent="-742950" hangingPunct="0">
              <a:buFont typeface="+mj-lt"/>
              <a:buAutoNum type="arabicPeriod"/>
            </a:pPr>
            <a:r>
              <a:rPr lang="en-US" sz="3800" dirty="0"/>
              <a:t>Place used auto-injector into carrier tube and give to EMS when they arrive.</a:t>
            </a:r>
          </a:p>
          <a:p>
            <a:pPr marL="742950" lvl="0" indent="-742950" hangingPunct="0">
              <a:buFont typeface="+mj-lt"/>
              <a:buAutoNum type="arabicPeriod"/>
            </a:pPr>
            <a:r>
              <a:rPr lang="en-US" sz="3800" dirty="0"/>
              <a:t>Document administration of EpiPen® in Medication Administration Record (MAR)</a:t>
            </a:r>
          </a:p>
          <a:p>
            <a:pPr marL="0" indent="0" hangingPunct="0">
              <a:buNone/>
            </a:pPr>
            <a:endParaRPr lang="en-US" dirty="0"/>
          </a:p>
          <a:p>
            <a:pPr hangingPunct="0">
              <a:buFont typeface="Wingdings" panose="05000000000000000000" pitchFamily="2" charset="2"/>
              <a:buChar char="ü"/>
            </a:pPr>
            <a:r>
              <a:rPr lang="en-US" sz="5100" dirty="0">
                <a:solidFill>
                  <a:srgbClr val="FF0000"/>
                </a:solidFill>
              </a:rPr>
              <a:t>Note:  Always refer to the package insert for additional information on administration</a:t>
            </a:r>
          </a:p>
          <a:p>
            <a:endParaRPr lang="en-US" sz="4200" dirty="0">
              <a:solidFill>
                <a:srgbClr val="FF0000"/>
              </a:solidFill>
            </a:endParaRPr>
          </a:p>
        </p:txBody>
      </p:sp>
    </p:spTree>
    <p:extLst>
      <p:ext uri="{BB962C8B-B14F-4D97-AF65-F5344CB8AC3E}">
        <p14:creationId xmlns:p14="http://schemas.microsoft.com/office/powerpoint/2010/main" val="2202515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AUVI-Q Epinephrine Auto-Injector</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a:t>AUVI- Q auto-injector is another prescription epinephrine injection used to treat life-threatening allergic reactions, including anaphylaxis</a:t>
            </a:r>
          </a:p>
          <a:p>
            <a:r>
              <a:rPr lang="en-US" dirty="0"/>
              <a:t>More information about this product and how to administer may be found:</a:t>
            </a:r>
          </a:p>
          <a:p>
            <a:pPr marL="0" indent="0">
              <a:buNone/>
            </a:pPr>
            <a:r>
              <a:rPr lang="en-US" dirty="0">
                <a:solidFill>
                  <a:srgbClr val="7030A0"/>
                </a:solidFill>
              </a:rPr>
              <a:t>	https://www.auvi-q.com/about-auvi-q/</a:t>
            </a:r>
          </a:p>
        </p:txBody>
      </p:sp>
    </p:spTree>
    <p:extLst>
      <p:ext uri="{BB962C8B-B14F-4D97-AF65-F5344CB8AC3E}">
        <p14:creationId xmlns:p14="http://schemas.microsoft.com/office/powerpoint/2010/main" val="257102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Description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dirty="0">
                <a:solidFill>
                  <a:schemeClr val="accent3"/>
                </a:solidFill>
              </a:rPr>
              <a:t>Four modules</a:t>
            </a:r>
          </a:p>
          <a:p>
            <a:pPr hangingPunct="0"/>
            <a:r>
              <a:rPr lang="en-US" dirty="0"/>
              <a:t>Module I: Laws, Policies and Procedures</a:t>
            </a:r>
          </a:p>
          <a:p>
            <a:pPr hangingPunct="0"/>
            <a:r>
              <a:rPr lang="en-US" dirty="0"/>
              <a:t>Module II: Administration of Medications</a:t>
            </a:r>
          </a:p>
          <a:p>
            <a:pPr hangingPunct="0"/>
            <a:r>
              <a:rPr lang="en-US" dirty="0"/>
              <a:t>Module III:  Administration of Emergency Medications</a:t>
            </a:r>
          </a:p>
          <a:p>
            <a:pPr hangingPunct="0"/>
            <a:r>
              <a:rPr lang="en-US" dirty="0"/>
              <a:t>Module IV: Local School Board Policies &amp; Procedure</a:t>
            </a:r>
          </a:p>
          <a:p>
            <a:endParaRPr lang="en-US" dirty="0"/>
          </a:p>
        </p:txBody>
      </p:sp>
    </p:spTree>
    <p:extLst>
      <p:ext uri="{BB962C8B-B14F-4D97-AF65-F5344CB8AC3E}">
        <p14:creationId xmlns:p14="http://schemas.microsoft.com/office/powerpoint/2010/main" val="3636177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Seizures</a:t>
            </a:r>
          </a:p>
        </p:txBody>
      </p:sp>
      <p:sp>
        <p:nvSpPr>
          <p:cNvPr id="3" name="Text Placeholder 2"/>
          <p:cNvSpPr>
            <a:spLocks noGrp="1"/>
          </p:cNvSpPr>
          <p:nvPr>
            <p:ph type="body" sz="quarter" idx="13"/>
          </p:nvPr>
        </p:nvSpPr>
        <p:spPr>
          <a:xfrm>
            <a:off x="555786" y="1427148"/>
            <a:ext cx="9188715" cy="5247627"/>
          </a:xfrm>
        </p:spPr>
        <p:txBody>
          <a:bodyPr>
            <a:normAutofit lnSpcReduction="10000"/>
          </a:bodyPr>
          <a:lstStyle/>
          <a:p>
            <a:r>
              <a:rPr lang="en-US" dirty="0"/>
              <a:t>Epilepsy is a neurological disorder that causes a student to have recurrent seizures</a:t>
            </a:r>
          </a:p>
          <a:p>
            <a:r>
              <a:rPr lang="en-US" dirty="0"/>
              <a:t>Seizures are caused by a brief disruption in the brain’s electrical activity resulting in:</a:t>
            </a:r>
          </a:p>
          <a:p>
            <a:pPr lvl="1"/>
            <a:r>
              <a:rPr lang="en-US" dirty="0"/>
              <a:t>Altered or loss of awareness </a:t>
            </a:r>
          </a:p>
          <a:p>
            <a:pPr lvl="1"/>
            <a:r>
              <a:rPr lang="en-US" dirty="0"/>
              <a:t>Shaking</a:t>
            </a:r>
          </a:p>
          <a:p>
            <a:pPr lvl="1"/>
            <a:r>
              <a:rPr lang="en-US" dirty="0"/>
              <a:t>Convulsing</a:t>
            </a:r>
          </a:p>
          <a:p>
            <a:pPr lvl="1"/>
            <a:r>
              <a:rPr lang="en-US" dirty="0"/>
              <a:t>Confusion </a:t>
            </a:r>
          </a:p>
          <a:p>
            <a:pPr lvl="1"/>
            <a:r>
              <a:rPr lang="en-US" dirty="0"/>
              <a:t>Sensory experiences </a:t>
            </a:r>
          </a:p>
          <a:p>
            <a:endParaRPr lang="en-US" dirty="0"/>
          </a:p>
        </p:txBody>
      </p:sp>
    </p:spTree>
    <p:extLst>
      <p:ext uri="{BB962C8B-B14F-4D97-AF65-F5344CB8AC3E}">
        <p14:creationId xmlns:p14="http://schemas.microsoft.com/office/powerpoint/2010/main" val="19911048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Text Placeholder 2"/>
          <p:cNvSpPr>
            <a:spLocks noGrp="1"/>
          </p:cNvSpPr>
          <p:nvPr>
            <p:ph type="body" sz="quarter" idx="13"/>
          </p:nvPr>
        </p:nvSpPr>
        <p:spPr>
          <a:xfrm>
            <a:off x="555786" y="1444239"/>
            <a:ext cx="9188715" cy="5230536"/>
          </a:xfrm>
        </p:spPr>
        <p:txBody>
          <a:bodyPr>
            <a:normAutofit fontScale="62500" lnSpcReduction="20000"/>
          </a:bodyPr>
          <a:lstStyle/>
          <a:p>
            <a:pPr marL="0" indent="0" hangingPunct="0">
              <a:buNone/>
            </a:pPr>
            <a:r>
              <a:rPr lang="en-US" dirty="0">
                <a:solidFill>
                  <a:schemeClr val="bg2">
                    <a:lumMod val="50000"/>
                  </a:schemeClr>
                </a:solidFill>
              </a:rPr>
              <a:t>Seizures can take many different forms, often not resembling the convulsions that many associate with epilepsy. Common types of seizures include:</a:t>
            </a:r>
          </a:p>
          <a:p>
            <a:pPr lvl="0" hangingPunct="0"/>
            <a:r>
              <a:rPr lang="en-US" dirty="0"/>
              <a:t>Generalized Tonic Clonic (Grand Mal)- Convulsions, muscle rigidity, jerking</a:t>
            </a:r>
          </a:p>
          <a:p>
            <a:pPr lvl="0" hangingPunct="0"/>
            <a:r>
              <a:rPr lang="en-US" dirty="0"/>
              <a:t>Absence (Petit mal)- Blank stare lasting only a few seconds, sometimes accompanied by blinking or chewing motions</a:t>
            </a:r>
          </a:p>
          <a:p>
            <a:pPr lvl="0" hangingPunct="0"/>
            <a:r>
              <a:rPr lang="en-US" dirty="0"/>
              <a:t>Complex Partial (Psychomotor/Temporal Lobe)- random activity where the student is out of touch with their surroundings</a:t>
            </a:r>
          </a:p>
          <a:p>
            <a:pPr lvl="0" hangingPunct="0"/>
            <a:r>
              <a:rPr lang="en-US" dirty="0"/>
              <a:t>Simple Partial - jerking in one or more parts of the body or sensory distortions that may or may not be obvious to onlookers</a:t>
            </a:r>
          </a:p>
          <a:p>
            <a:pPr lvl="0" hangingPunct="0"/>
            <a:r>
              <a:rPr lang="en-US" dirty="0"/>
              <a:t>Atonic (Drop Attacks)- sudden collapse with recovery within a minute</a:t>
            </a:r>
          </a:p>
          <a:p>
            <a:pPr lvl="0" hangingPunct="0"/>
            <a:r>
              <a:rPr lang="en-US" dirty="0"/>
              <a:t>Myoclonic - sudden, brief, massive jerks involving all or part of the body</a:t>
            </a:r>
          </a:p>
          <a:p>
            <a:endParaRPr lang="en-US" dirty="0"/>
          </a:p>
        </p:txBody>
      </p:sp>
    </p:spTree>
    <p:extLst>
      <p:ext uri="{BB962C8B-B14F-4D97-AF65-F5344CB8AC3E}">
        <p14:creationId xmlns:p14="http://schemas.microsoft.com/office/powerpoint/2010/main" val="3343494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symptoms </a:t>
            </a:r>
          </a:p>
        </p:txBody>
      </p:sp>
      <p:sp>
        <p:nvSpPr>
          <p:cNvPr id="3" name="Text Placeholder 2"/>
          <p:cNvSpPr>
            <a:spLocks noGrp="1"/>
          </p:cNvSpPr>
          <p:nvPr>
            <p:ph type="body" sz="quarter" idx="13"/>
          </p:nvPr>
        </p:nvSpPr>
        <p:spPr>
          <a:xfrm>
            <a:off x="555786" y="1577825"/>
            <a:ext cx="9188715" cy="5096950"/>
          </a:xfrm>
        </p:spPr>
        <p:txBody>
          <a:bodyPr>
            <a:normAutofit lnSpcReduction="10000"/>
          </a:bodyPr>
          <a:lstStyle/>
          <a:p>
            <a:r>
              <a:rPr lang="en-US" dirty="0"/>
              <a:t>Seizure symptoms depend on where in the brain the disruption occurs and how much the brain is affected by the seizure </a:t>
            </a:r>
          </a:p>
          <a:p>
            <a:r>
              <a:rPr lang="en-US" dirty="0"/>
              <a:t>Seizures may last from a few seconds to a few minutes </a:t>
            </a:r>
          </a:p>
          <a:p>
            <a:r>
              <a:rPr lang="en-US" dirty="0"/>
              <a:t>Most seizures are not medical emergencies and resolve after one or two minutes </a:t>
            </a:r>
          </a:p>
          <a:p>
            <a:r>
              <a:rPr lang="en-US" dirty="0"/>
              <a:t>Use a watch to time the seizure from the beginning to the end</a:t>
            </a:r>
          </a:p>
          <a:p>
            <a:endParaRPr lang="en-US" dirty="0"/>
          </a:p>
        </p:txBody>
      </p:sp>
    </p:spTree>
    <p:extLst>
      <p:ext uri="{BB962C8B-B14F-4D97-AF65-F5344CB8AC3E}">
        <p14:creationId xmlns:p14="http://schemas.microsoft.com/office/powerpoint/2010/main" val="412848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Good Seizure Control </a:t>
            </a:r>
          </a:p>
        </p:txBody>
      </p:sp>
      <p:sp>
        <p:nvSpPr>
          <p:cNvPr id="3" name="Text Placeholder 2"/>
          <p:cNvSpPr>
            <a:spLocks noGrp="1"/>
          </p:cNvSpPr>
          <p:nvPr>
            <p:ph type="body" sz="quarter" idx="13"/>
          </p:nvPr>
        </p:nvSpPr>
        <p:spPr>
          <a:xfrm>
            <a:off x="555786" y="1440165"/>
            <a:ext cx="9188715" cy="5097368"/>
          </a:xfrm>
        </p:spPr>
        <p:txBody>
          <a:bodyPr>
            <a:normAutofit fontScale="77500" lnSpcReduction="20000"/>
          </a:bodyPr>
          <a:lstStyle/>
          <a:p>
            <a:pPr marL="0" indent="0" hangingPunct="0">
              <a:buNone/>
            </a:pPr>
            <a:r>
              <a:rPr lang="en-US" dirty="0">
                <a:solidFill>
                  <a:schemeClr val="bg2">
                    <a:lumMod val="50000"/>
                  </a:schemeClr>
                </a:solidFill>
              </a:rPr>
              <a:t>Many students achieve good seizure control with prescribed medication</a:t>
            </a:r>
            <a:r>
              <a:rPr lang="en-US" dirty="0"/>
              <a:t> </a:t>
            </a:r>
          </a:p>
          <a:p>
            <a:pPr marL="0" indent="0" hangingPunct="0">
              <a:buNone/>
            </a:pPr>
            <a:r>
              <a:rPr lang="en-US" dirty="0"/>
              <a:t>However, a seizure is generally considered an emergency under the following conditions:</a:t>
            </a:r>
          </a:p>
          <a:p>
            <a:pPr lvl="0" hangingPunct="0"/>
            <a:r>
              <a:rPr lang="en-US" dirty="0"/>
              <a:t>a convulsive (tonic-clonic) seizure lasts longer than 5 minutes</a:t>
            </a:r>
          </a:p>
          <a:p>
            <a:pPr lvl="0" hangingPunct="0"/>
            <a:r>
              <a:rPr lang="en-US" dirty="0"/>
              <a:t>a student has repeated seizures without regaining consciousness</a:t>
            </a:r>
          </a:p>
          <a:p>
            <a:pPr lvl="0" hangingPunct="0"/>
            <a:r>
              <a:rPr lang="en-US" dirty="0"/>
              <a:t>a student is injured or has diabetes</a:t>
            </a:r>
          </a:p>
          <a:p>
            <a:pPr lvl="0" hangingPunct="0"/>
            <a:r>
              <a:rPr lang="en-US" dirty="0"/>
              <a:t>a student has a first-time seizure</a:t>
            </a:r>
          </a:p>
          <a:p>
            <a:pPr lvl="0" hangingPunct="0"/>
            <a:r>
              <a:rPr lang="en-US" dirty="0"/>
              <a:t>a student has breathing difficulties</a:t>
            </a:r>
          </a:p>
          <a:p>
            <a:pPr lvl="0" hangingPunct="0"/>
            <a:r>
              <a:rPr lang="en-US" dirty="0"/>
              <a:t>a student has a seizure in water</a:t>
            </a:r>
          </a:p>
          <a:p>
            <a:endParaRPr lang="en-US" dirty="0"/>
          </a:p>
        </p:txBody>
      </p:sp>
    </p:spTree>
    <p:extLst>
      <p:ext uri="{BB962C8B-B14F-4D97-AF65-F5344CB8AC3E}">
        <p14:creationId xmlns:p14="http://schemas.microsoft.com/office/powerpoint/2010/main" val="2987503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During a Seizure </a:t>
            </a:r>
          </a:p>
        </p:txBody>
      </p:sp>
      <p:sp>
        <p:nvSpPr>
          <p:cNvPr id="3" name="Text Placeholder 2"/>
          <p:cNvSpPr>
            <a:spLocks noGrp="1"/>
          </p:cNvSpPr>
          <p:nvPr>
            <p:ph type="body" sz="quarter" idx="13"/>
          </p:nvPr>
        </p:nvSpPr>
        <p:spPr>
          <a:xfrm>
            <a:off x="555786" y="1401510"/>
            <a:ext cx="9188715" cy="5273265"/>
          </a:xfrm>
        </p:spPr>
        <p:txBody>
          <a:bodyPr>
            <a:normAutofit fontScale="85000" lnSpcReduction="20000"/>
          </a:bodyPr>
          <a:lstStyle/>
          <a:p>
            <a:pPr marL="0" indent="0">
              <a:buNone/>
            </a:pPr>
            <a:r>
              <a:rPr lang="en-US" dirty="0">
                <a:solidFill>
                  <a:schemeClr val="bg2">
                    <a:lumMod val="50000"/>
                  </a:schemeClr>
                </a:solidFill>
              </a:rPr>
              <a:t>The first two priorities during a seizure are airway patency (keeping the airway open) and safety </a:t>
            </a:r>
          </a:p>
          <a:p>
            <a:r>
              <a:rPr lang="en-US" dirty="0"/>
              <a:t>Do not try to place an object in the student’s mouth between the teeth, during a seizure</a:t>
            </a:r>
          </a:p>
          <a:p>
            <a:pPr lvl="1"/>
            <a:r>
              <a:rPr lang="en-US" dirty="0"/>
              <a:t>Efforts to hold the tongue down could injure teeth or jaw </a:t>
            </a:r>
          </a:p>
          <a:p>
            <a:r>
              <a:rPr lang="en-US" dirty="0"/>
              <a:t>Turn the student to one side</a:t>
            </a:r>
          </a:p>
          <a:p>
            <a:pPr lvl="1"/>
            <a:r>
              <a:rPr lang="en-US" dirty="0"/>
              <a:t>This will help keep the airway open </a:t>
            </a:r>
          </a:p>
          <a:p>
            <a:pPr lvl="1"/>
            <a:r>
              <a:rPr lang="en-US" dirty="0"/>
              <a:t>Do not attempt to hold the student down or restrain their movements </a:t>
            </a:r>
          </a:p>
          <a:p>
            <a:pPr>
              <a:buFont typeface="Wingdings" panose="05000000000000000000" pitchFamily="2" charset="2"/>
              <a:buChar char="ü"/>
            </a:pPr>
            <a:r>
              <a:rPr lang="en-US" dirty="0">
                <a:solidFill>
                  <a:srgbClr val="7030A0"/>
                </a:solidFill>
              </a:rPr>
              <a:t>Clear the area around the person of anything hard or sharp </a:t>
            </a:r>
          </a:p>
          <a:p>
            <a:endParaRPr lang="en-US" dirty="0"/>
          </a:p>
        </p:txBody>
      </p:sp>
    </p:spTree>
    <p:extLst>
      <p:ext uri="{BB962C8B-B14F-4D97-AF65-F5344CB8AC3E}">
        <p14:creationId xmlns:p14="http://schemas.microsoft.com/office/powerpoint/2010/main" val="496923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Emergency Action Plan</a:t>
            </a:r>
          </a:p>
        </p:txBody>
      </p:sp>
      <p:sp>
        <p:nvSpPr>
          <p:cNvPr id="3" name="Text Placeholder 2"/>
          <p:cNvSpPr>
            <a:spLocks noGrp="1"/>
          </p:cNvSpPr>
          <p:nvPr>
            <p:ph type="body" sz="quarter" idx="13"/>
          </p:nvPr>
        </p:nvSpPr>
        <p:spPr>
          <a:xfrm>
            <a:off x="555786" y="1341690"/>
            <a:ext cx="9188715" cy="5333085"/>
          </a:xfrm>
        </p:spPr>
        <p:txBody>
          <a:bodyPr>
            <a:normAutofit fontScale="55000" lnSpcReduction="20000"/>
          </a:bodyPr>
          <a:lstStyle/>
          <a:p>
            <a:r>
              <a:rPr lang="en-US" dirty="0"/>
              <a:t>Students receiving medication for the control of their seizures shall have a written Seizure Emergency Action Plan with instructions for how to manage the student’s seizures during school hours </a:t>
            </a:r>
          </a:p>
          <a:p>
            <a:r>
              <a:rPr lang="en-US" dirty="0"/>
              <a:t>The student’s health care provider will determine in the Seizure Emergency Action Plan what medication shall be given for seizure activity </a:t>
            </a:r>
          </a:p>
          <a:p>
            <a:r>
              <a:rPr lang="en-US" dirty="0"/>
              <a:t>According to KRS 158.838, the Seizure Emergency Action Plan may include the administration of the emergency medication Diastat® or other FDA approved seizure management medication which unlicensed school personnel may administer after receiving training per KRS 156.502  </a:t>
            </a:r>
          </a:p>
          <a:p>
            <a:r>
              <a:rPr lang="en-US" dirty="0"/>
              <a:t>Personnel trained in medication administration for the treatment of seizures and how to contact them if a seizure occurs shall be identified and shared with school personnel </a:t>
            </a:r>
          </a:p>
          <a:p>
            <a:r>
              <a:rPr lang="en-US" dirty="0"/>
              <a:t>Per KRS 158.838, the expiration date of the Diastat® kit should be checked monthly and the parent/guardian notified by school personnel one month in advance of the expiration date</a:t>
            </a:r>
          </a:p>
          <a:p>
            <a:endParaRPr lang="en-US" dirty="0"/>
          </a:p>
        </p:txBody>
      </p:sp>
    </p:spTree>
    <p:extLst>
      <p:ext uri="{BB962C8B-B14F-4D97-AF65-F5344CB8AC3E}">
        <p14:creationId xmlns:p14="http://schemas.microsoft.com/office/powerpoint/2010/main" val="2795190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Administer Diastat® AcuDial</a:t>
            </a:r>
          </a:p>
        </p:txBody>
      </p:sp>
      <p:sp>
        <p:nvSpPr>
          <p:cNvPr id="3" name="Text Placeholder 2"/>
          <p:cNvSpPr>
            <a:spLocks noGrp="1"/>
          </p:cNvSpPr>
          <p:nvPr>
            <p:ph type="body" sz="quarter" idx="13"/>
          </p:nvPr>
        </p:nvSpPr>
        <p:spPr>
          <a:xfrm>
            <a:off x="555786" y="1187865"/>
            <a:ext cx="9188715" cy="5486910"/>
          </a:xfrm>
        </p:spPr>
        <p:txBody>
          <a:bodyPr>
            <a:normAutofit fontScale="47500" lnSpcReduction="20000"/>
          </a:bodyPr>
          <a:lstStyle/>
          <a:p>
            <a:pPr marL="0" indent="0">
              <a:buNone/>
            </a:pPr>
            <a:r>
              <a:rPr lang="en-US" sz="4500" dirty="0">
                <a:solidFill>
                  <a:schemeClr val="bg2">
                    <a:lumMod val="50000"/>
                  </a:schemeClr>
                </a:solidFill>
              </a:rPr>
              <a:t>How to Administer Diastat® AcuDial (Diazepam rectal gel)</a:t>
            </a:r>
          </a:p>
          <a:p>
            <a:pPr marL="742950" lvl="0" indent="-742950" hangingPunct="0">
              <a:lnSpc>
                <a:spcPct val="120000"/>
              </a:lnSpc>
              <a:spcBef>
                <a:spcPts val="0"/>
              </a:spcBef>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Turn student on side where they can’t fall</a:t>
            </a:r>
          </a:p>
          <a:p>
            <a:pPr marL="742950" lvl="0" indent="-742950" hangingPunct="0">
              <a:lnSpc>
                <a:spcPct val="120000"/>
              </a:lnSpc>
              <a:spcBef>
                <a:spcPts val="0"/>
              </a:spcBef>
              <a:buFont typeface="+mj-lt"/>
              <a:buAutoNum type="arabicPeriod"/>
            </a:pPr>
            <a:r>
              <a:rPr lang="en-US" dirty="0"/>
              <a:t>Put on gloves</a:t>
            </a:r>
          </a:p>
          <a:p>
            <a:pPr marL="742950" lvl="0" indent="-742950" hangingPunct="0">
              <a:lnSpc>
                <a:spcPct val="120000"/>
              </a:lnSpc>
              <a:spcBef>
                <a:spcPts val="0"/>
              </a:spcBef>
              <a:buFont typeface="+mj-lt"/>
              <a:buAutoNum type="arabicPeriod"/>
            </a:pPr>
            <a:r>
              <a:rPr lang="en-US" dirty="0"/>
              <a:t>Remove medication (syringe)from  container (Note:  Seal pin is attached to the cap)                                                                                                     </a:t>
            </a:r>
          </a:p>
          <a:p>
            <a:pPr marL="742950" lvl="0" indent="-742950" hangingPunct="0">
              <a:lnSpc>
                <a:spcPct val="120000"/>
              </a:lnSpc>
              <a:spcBef>
                <a:spcPts val="0"/>
              </a:spcBef>
              <a:buFont typeface="+mj-lt"/>
              <a:buAutoNum type="arabicPeriod"/>
            </a:pPr>
            <a:r>
              <a:rPr lang="en-US" dirty="0"/>
              <a:t>Push up with thumb and pull to remove  protective cap from syringe tip   (Be sure seal pin is removed with the cap)                                                                   </a:t>
            </a:r>
          </a:p>
          <a:p>
            <a:pPr marL="742950" lvl="0" indent="-742950" hangingPunct="0">
              <a:lnSpc>
                <a:spcPct val="120000"/>
              </a:lnSpc>
              <a:spcBef>
                <a:spcPts val="0"/>
              </a:spcBef>
              <a:buFont typeface="+mj-lt"/>
              <a:buAutoNum type="arabicPeriod"/>
            </a:pPr>
            <a:r>
              <a:rPr lang="en-US" dirty="0"/>
              <a:t>Lubricate rectal tip with lubricating jelly from kit </a:t>
            </a:r>
          </a:p>
          <a:p>
            <a:pPr marL="742950" lvl="0" indent="-742950" hangingPunct="0">
              <a:lnSpc>
                <a:spcPct val="120000"/>
              </a:lnSpc>
              <a:spcBef>
                <a:spcPts val="0"/>
              </a:spcBef>
              <a:buFont typeface="+mj-lt"/>
              <a:buAutoNum type="arabicPeriod"/>
            </a:pPr>
            <a:r>
              <a:rPr lang="en-US" dirty="0"/>
              <a:t>Turn student on side facing you and lower clothing                                                                                                   </a:t>
            </a:r>
          </a:p>
          <a:p>
            <a:pPr marL="742950" lvl="0" indent="-742950" hangingPunct="0">
              <a:lnSpc>
                <a:spcPct val="120000"/>
              </a:lnSpc>
              <a:spcBef>
                <a:spcPts val="0"/>
              </a:spcBef>
              <a:buFont typeface="+mj-lt"/>
              <a:buAutoNum type="arabicPeriod"/>
            </a:pPr>
            <a:r>
              <a:rPr lang="en-US" dirty="0"/>
              <a:t>Bend upper leg forward to expose rectum                                                                                                  </a:t>
            </a:r>
          </a:p>
          <a:p>
            <a:pPr marL="742950" lvl="0" indent="-742950" hangingPunct="0">
              <a:lnSpc>
                <a:spcPct val="120000"/>
              </a:lnSpc>
              <a:spcBef>
                <a:spcPts val="0"/>
              </a:spcBef>
              <a:buFont typeface="+mj-lt"/>
              <a:buAutoNum type="arabicPeriod"/>
            </a:pPr>
            <a:r>
              <a:rPr lang="en-US" dirty="0"/>
              <a:t>Separate buttocks to expose rectum   </a:t>
            </a:r>
          </a:p>
          <a:p>
            <a:pPr marL="742950" lvl="0" indent="-742950" hangingPunct="0">
              <a:lnSpc>
                <a:spcPct val="120000"/>
              </a:lnSpc>
              <a:spcBef>
                <a:spcPts val="0"/>
              </a:spcBef>
              <a:buFont typeface="+mj-lt"/>
              <a:buAutoNum type="arabicPeriod"/>
            </a:pPr>
            <a:r>
              <a:rPr lang="en-US" dirty="0"/>
              <a:t>Gently insert lubricated syringe tip into rectum. (Rim of syringe should be against rectal opening)                                                            </a:t>
            </a:r>
          </a:p>
          <a:p>
            <a:pPr marL="742950" lvl="0" indent="-742950" hangingPunct="0">
              <a:lnSpc>
                <a:spcPct val="120000"/>
              </a:lnSpc>
              <a:spcBef>
                <a:spcPts val="0"/>
              </a:spcBef>
              <a:buFont typeface="+mj-lt"/>
              <a:buAutoNum type="arabicPeriod"/>
            </a:pPr>
            <a:r>
              <a:rPr lang="en-US" dirty="0"/>
              <a:t>Slowly count to three (3) while gently pushing plunger until it stops </a:t>
            </a:r>
          </a:p>
          <a:p>
            <a:pPr marL="742950" lvl="0" indent="-742950" hangingPunct="0">
              <a:lnSpc>
                <a:spcPct val="120000"/>
              </a:lnSpc>
              <a:spcBef>
                <a:spcPts val="0"/>
              </a:spcBef>
              <a:buFont typeface="+mj-lt"/>
              <a:buAutoNum type="arabicPeriod"/>
            </a:pPr>
            <a:r>
              <a:rPr lang="en-US" dirty="0"/>
              <a:t>Slowly count to three (3) while holding buttocks together to prevent leakage                                                             </a:t>
            </a:r>
          </a:p>
          <a:p>
            <a:pPr marL="742950" lvl="0" indent="-742950" hangingPunct="0">
              <a:lnSpc>
                <a:spcPct val="120000"/>
              </a:lnSpc>
              <a:spcBef>
                <a:spcPts val="0"/>
              </a:spcBef>
              <a:buFont typeface="+mj-lt"/>
              <a:buAutoNum type="arabicPeriod"/>
            </a:pPr>
            <a:r>
              <a:rPr lang="en-US" dirty="0"/>
              <a:t>Keep student on their side and note the time Diastat® was given;  continue to observe until EMS arrives</a:t>
            </a:r>
          </a:p>
          <a:p>
            <a:pPr marL="742950" lvl="0" indent="-742950" hangingPunct="0">
              <a:lnSpc>
                <a:spcPct val="120000"/>
              </a:lnSpc>
              <a:spcBef>
                <a:spcPts val="0"/>
              </a:spcBef>
              <a:buFont typeface="+mj-lt"/>
              <a:buAutoNum type="arabicPeriod"/>
            </a:pPr>
            <a:r>
              <a:rPr lang="en-US" dirty="0"/>
              <a:t>Give EMS the used Diastat® syringe (Note: you may recap the syringe)</a:t>
            </a:r>
          </a:p>
          <a:p>
            <a:pPr marL="742950" lvl="0" indent="-742950" hangingPunct="0">
              <a:lnSpc>
                <a:spcPct val="120000"/>
              </a:lnSpc>
              <a:spcBef>
                <a:spcPts val="0"/>
              </a:spcBef>
              <a:buFont typeface="+mj-lt"/>
              <a:buAutoNum type="arabicPeriod"/>
            </a:pPr>
            <a:r>
              <a:rPr lang="en-US" dirty="0"/>
              <a:t>Document the administration of Diastat® in the student’s Medication Administration  Record</a:t>
            </a:r>
          </a:p>
          <a:p>
            <a:endParaRPr lang="en-US" dirty="0"/>
          </a:p>
        </p:txBody>
      </p:sp>
    </p:spTree>
    <p:extLst>
      <p:ext uri="{BB962C8B-B14F-4D97-AF65-F5344CB8AC3E}">
        <p14:creationId xmlns:p14="http://schemas.microsoft.com/office/powerpoint/2010/main" val="3010898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Demonstration</a:t>
            </a:r>
          </a:p>
        </p:txBody>
      </p:sp>
      <p:sp>
        <p:nvSpPr>
          <p:cNvPr id="3" name="Text Placeholder 2"/>
          <p:cNvSpPr>
            <a:spLocks noGrp="1"/>
          </p:cNvSpPr>
          <p:nvPr>
            <p:ph type="body" sz="quarter" idx="13"/>
          </p:nvPr>
        </p:nvSpPr>
        <p:spPr/>
        <p:txBody>
          <a:bodyPr/>
          <a:lstStyle/>
          <a:p>
            <a:endParaRPr lang="en-US" dirty="0">
              <a:hlinkClick r:id="rId2"/>
            </a:endParaRPr>
          </a:p>
          <a:p>
            <a:r>
              <a:rPr lang="en-US" dirty="0">
                <a:hlinkClick r:id="rId2"/>
              </a:rPr>
              <a:t>https://www.youtube.com/watch?v=v8LtkK2KLtI</a:t>
            </a:r>
            <a:endParaRPr lang="en-US" dirty="0"/>
          </a:p>
          <a:p>
            <a:endParaRPr lang="en-US" dirty="0"/>
          </a:p>
        </p:txBody>
      </p:sp>
    </p:spTree>
    <p:extLst>
      <p:ext uri="{BB962C8B-B14F-4D97-AF65-F5344CB8AC3E}">
        <p14:creationId xmlns:p14="http://schemas.microsoft.com/office/powerpoint/2010/main" val="4048399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 and Lock Reminder</a:t>
            </a:r>
            <a:br>
              <a:rPr lang="en-US" dirty="0"/>
            </a:br>
            <a:endParaRPr lang="en-US" dirty="0"/>
          </a:p>
        </p:txBody>
      </p:sp>
      <p:sp>
        <p:nvSpPr>
          <p:cNvPr id="3" name="Text Placeholder 2"/>
          <p:cNvSpPr>
            <a:spLocks noGrp="1"/>
          </p:cNvSpPr>
          <p:nvPr>
            <p:ph type="body" sz="quarter" idx="13"/>
          </p:nvPr>
        </p:nvSpPr>
        <p:spPr>
          <a:xfrm>
            <a:off x="555786" y="1452785"/>
            <a:ext cx="9188715" cy="5221990"/>
          </a:xfrm>
        </p:spPr>
        <p:txBody>
          <a:bodyPr>
            <a:normAutofit fontScale="70000" lnSpcReduction="20000"/>
          </a:bodyPr>
          <a:lstStyle/>
          <a:p>
            <a:pPr marL="0" indent="0">
              <a:buNone/>
            </a:pPr>
            <a:r>
              <a:rPr lang="en-US" b="1" dirty="0">
                <a:solidFill>
                  <a:srgbClr val="FF0000"/>
                </a:solidFill>
              </a:rPr>
              <a:t>IMPORTANT: Check the dose when receiving Diastat® from a parent</a:t>
            </a:r>
            <a:endParaRPr lang="en-US" b="1" dirty="0"/>
          </a:p>
          <a:p>
            <a:r>
              <a:rPr lang="en-US" dirty="0"/>
              <a:t>DIASTAT®</a:t>
            </a:r>
            <a:r>
              <a:rPr lang="en-US" baseline="30000" dirty="0"/>
              <a:t>®</a:t>
            </a:r>
            <a:r>
              <a:rPr lang="en-US" dirty="0"/>
              <a:t> AcuDial™ has a unique locking mechanism that ensures that the student receives the correct dose. </a:t>
            </a:r>
            <a:r>
              <a:rPr lang="en-US" u="sng" dirty="0"/>
              <a:t>ALWAYS</a:t>
            </a:r>
            <a:r>
              <a:rPr lang="en-US" dirty="0"/>
              <a:t> make sure that the green "READY" is visible</a:t>
            </a:r>
          </a:p>
          <a:p>
            <a:endParaRPr lang="en-US" dirty="0"/>
          </a:p>
          <a:p>
            <a:endParaRPr lang="en-US" dirty="0"/>
          </a:p>
          <a:p>
            <a:endParaRPr lang="en-US" dirty="0"/>
          </a:p>
          <a:p>
            <a:pPr lvl="0" hangingPunct="0"/>
            <a:r>
              <a:rPr lang="en-US" dirty="0"/>
              <a:t>If the prescription is for a child, ensure that you have the smaller tip size. Tip sizes come in 4.4 cm or 6.0 cm</a:t>
            </a:r>
          </a:p>
          <a:p>
            <a:pPr lvl="0" hangingPunct="0"/>
            <a:r>
              <a:rPr lang="en-US" dirty="0"/>
              <a:t>Because you receive 2 DIASTAT® AcuDial delivery systems as part of your Twin Pack with each prescription, be sure to double-check both</a:t>
            </a:r>
          </a:p>
          <a:p>
            <a:endParaRPr lang="en-US" dirty="0"/>
          </a:p>
          <a:p>
            <a:endParaRPr lang="en-US" dirty="0"/>
          </a:p>
        </p:txBody>
      </p:sp>
      <p:pic>
        <p:nvPicPr>
          <p:cNvPr id="4" name="Picture 3" descr="content-3"/>
          <p:cNvPicPr/>
          <p:nvPr/>
        </p:nvPicPr>
        <p:blipFill>
          <a:blip r:embed="rId2">
            <a:extLst>
              <a:ext uri="{28A0092B-C50C-407E-A947-70E740481C1C}">
                <a14:useLocalDpi xmlns:a14="http://schemas.microsoft.com/office/drawing/2010/main" val="0"/>
              </a:ext>
            </a:extLst>
          </a:blip>
          <a:srcRect/>
          <a:stretch>
            <a:fillRect/>
          </a:stretch>
        </p:blipFill>
        <p:spPr bwMode="auto">
          <a:xfrm>
            <a:off x="3421355" y="3429131"/>
            <a:ext cx="3457575" cy="1095375"/>
          </a:xfrm>
          <a:prstGeom prst="rect">
            <a:avLst/>
          </a:prstGeom>
          <a:noFill/>
          <a:ln>
            <a:noFill/>
          </a:ln>
        </p:spPr>
      </p:pic>
    </p:spTree>
    <p:extLst>
      <p:ext uri="{BB962C8B-B14F-4D97-AF65-F5344CB8AC3E}">
        <p14:creationId xmlns:p14="http://schemas.microsoft.com/office/powerpoint/2010/main" val="975632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you should do if you don't see the green "READY" band?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If you don't see the green "READY" band, it means that the medicine in your DIASTAT® AcuDial is not properly locked in</a:t>
            </a:r>
          </a:p>
          <a:p>
            <a:r>
              <a:rPr lang="en-US" b="1" dirty="0">
                <a:solidFill>
                  <a:srgbClr val="FF0000"/>
                </a:solidFill>
              </a:rPr>
              <a:t>Do not accept the prescription</a:t>
            </a:r>
            <a:r>
              <a:rPr lang="en-US" dirty="0">
                <a:solidFill>
                  <a:srgbClr val="FF0000"/>
                </a:solidFill>
              </a:rPr>
              <a:t> </a:t>
            </a:r>
            <a:r>
              <a:rPr lang="en-US" dirty="0"/>
              <a:t>and have parent contact the pharmacist and return the DIASTAT® AcuDial to the pharmacy immediately </a:t>
            </a:r>
          </a:p>
          <a:p>
            <a:r>
              <a:rPr lang="en-US" b="1" dirty="0">
                <a:solidFill>
                  <a:srgbClr val="FF0000"/>
                </a:solidFill>
              </a:rPr>
              <a:t>Do not use a DIASTAT® AcuDial that does not have the correct dose properly locked in</a:t>
            </a:r>
            <a:endParaRPr lang="en-US" dirty="0"/>
          </a:p>
        </p:txBody>
      </p:sp>
    </p:spTree>
    <p:extLst>
      <p:ext uri="{BB962C8B-B14F-4D97-AF65-F5344CB8AC3E}">
        <p14:creationId xmlns:p14="http://schemas.microsoft.com/office/powerpoint/2010/main" val="211355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Administration Competency Verification</a:t>
            </a:r>
            <a:br>
              <a:rPr lang="en-US" dirty="0"/>
            </a:br>
            <a:endParaRPr lang="en-US" dirty="0"/>
          </a:p>
        </p:txBody>
      </p:sp>
      <p:sp>
        <p:nvSpPr>
          <p:cNvPr id="3" name="Text Placeholder 2"/>
          <p:cNvSpPr>
            <a:spLocks noGrp="1"/>
          </p:cNvSpPr>
          <p:nvPr>
            <p:ph type="body" sz="quarter" idx="13"/>
          </p:nvPr>
        </p:nvSpPr>
        <p:spPr/>
        <p:txBody>
          <a:bodyPr>
            <a:normAutofit fontScale="55000" lnSpcReduction="20000"/>
          </a:bodyPr>
          <a:lstStyle/>
          <a:p>
            <a:pPr marL="0" indent="0">
              <a:lnSpc>
                <a:spcPct val="120000"/>
              </a:lnSpc>
              <a:spcBef>
                <a:spcPts val="0"/>
              </a:spcBef>
              <a:buNone/>
            </a:pPr>
            <a:r>
              <a:rPr lang="en-US" sz="4200" b="1" dirty="0">
                <a:solidFill>
                  <a:schemeClr val="accent3"/>
                </a:solidFill>
              </a:rPr>
              <a:t>Personnel will be required to score a 100% on the skill competency evaluation and 85% on an open book final exam which will include demonstration of:</a:t>
            </a:r>
          </a:p>
          <a:p>
            <a:pPr marL="0" indent="0">
              <a:lnSpc>
                <a:spcPct val="120000"/>
              </a:lnSpc>
              <a:spcBef>
                <a:spcPts val="0"/>
              </a:spcBef>
              <a:buNone/>
            </a:pPr>
            <a:endParaRPr lang="en-US" b="1" dirty="0"/>
          </a:p>
          <a:p>
            <a:pPr hangingPunct="0">
              <a:lnSpc>
                <a:spcPct val="120000"/>
              </a:lnSpc>
              <a:spcBef>
                <a:spcPts val="0"/>
              </a:spcBef>
            </a:pPr>
            <a:r>
              <a:rPr lang="en-US" sz="3800" dirty="0"/>
              <a:t>Reviewing student medication history on Medication Administration Record/Medication log for documentation of allergies and other co-existing medical condition</a:t>
            </a:r>
          </a:p>
          <a:p>
            <a:pPr hangingPunct="0">
              <a:lnSpc>
                <a:spcPct val="120000"/>
              </a:lnSpc>
              <a:spcBef>
                <a:spcPts val="0"/>
              </a:spcBef>
            </a:pPr>
            <a:r>
              <a:rPr lang="en-US" sz="3800" dirty="0"/>
              <a:t>Using proper hygiene/universal precautions in medication preparation</a:t>
            </a:r>
          </a:p>
          <a:p>
            <a:pPr hangingPunct="0">
              <a:lnSpc>
                <a:spcPct val="120000"/>
              </a:lnSpc>
              <a:spcBef>
                <a:spcPts val="0"/>
              </a:spcBef>
            </a:pPr>
            <a:r>
              <a:rPr lang="en-US" sz="3800" dirty="0"/>
              <a:t>Accurately identify student/client medication information by comparing medication label to the transcribed Medication Administration Record/Log</a:t>
            </a:r>
          </a:p>
          <a:p>
            <a:pPr hangingPunct="0">
              <a:lnSpc>
                <a:spcPct val="120000"/>
              </a:lnSpc>
              <a:spcBef>
                <a:spcPts val="0"/>
              </a:spcBef>
            </a:pPr>
            <a:r>
              <a:rPr lang="en-US" sz="3800" dirty="0"/>
              <a:t>Correct administration of emergency medications prescribed for the treatment of hyperglycemia, anaphylaxis, seizures and opioid overdose</a:t>
            </a:r>
          </a:p>
          <a:p>
            <a:pPr hangingPunct="0">
              <a:lnSpc>
                <a:spcPct val="120000"/>
              </a:lnSpc>
              <a:spcBef>
                <a:spcPts val="0"/>
              </a:spcBef>
            </a:pPr>
            <a:r>
              <a:rPr lang="en-US" sz="3800" dirty="0"/>
              <a:t>Understanding of local school district policies and procedures</a:t>
            </a:r>
          </a:p>
          <a:p>
            <a:endParaRPr lang="en-US" dirty="0"/>
          </a:p>
        </p:txBody>
      </p:sp>
    </p:spTree>
    <p:extLst>
      <p:ext uri="{BB962C8B-B14F-4D97-AF65-F5344CB8AC3E}">
        <p14:creationId xmlns:p14="http://schemas.microsoft.com/office/powerpoint/2010/main" val="20226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Autofit/>
          </a:bodyPr>
          <a:lstStyle/>
          <a:p>
            <a:pPr marL="0" marR="0" hangingPunct="0">
              <a:spcBef>
                <a:spcPts val="0"/>
              </a:spcBef>
              <a:spcAft>
                <a:spcPts val="0"/>
              </a:spcAft>
            </a:pPr>
            <a:r>
              <a:rPr lang="en-US" dirty="0">
                <a:latin typeface="Georgia" panose="02040502050405020303" pitchFamily="18" charset="0"/>
                <a:ea typeface="Times New Roman" panose="02020603050405020304" pitchFamily="18" charset="0"/>
              </a:rPr>
              <a:t>VALTOCO</a:t>
            </a:r>
            <a:r>
              <a:rPr lang="en-US" baseline="30000" dirty="0">
                <a:latin typeface="Georgia" panose="02040502050405020303" pitchFamily="18" charset="0"/>
                <a:ea typeface="Times New Roman" panose="02020603050405020304" pitchFamily="18" charset="0"/>
              </a:rPr>
              <a:t>®</a:t>
            </a:r>
            <a:r>
              <a:rPr lang="en-US" dirty="0">
                <a:latin typeface="Georgia" panose="02040502050405020303" pitchFamily="18" charset="0"/>
                <a:ea typeface="Times New Roman" panose="02020603050405020304" pitchFamily="18" charset="0"/>
              </a:rPr>
              <a:t> </a:t>
            </a:r>
            <a:br>
              <a:rPr lang="en-US" dirty="0">
                <a:latin typeface="Georgia" panose="02040502050405020303" pitchFamily="18" charset="0"/>
                <a:ea typeface="Times New Roman" panose="02020603050405020304" pitchFamily="18" charset="0"/>
              </a:rPr>
            </a:br>
            <a:r>
              <a:rPr lang="en-US" dirty="0">
                <a:latin typeface="Georgia" panose="02040502050405020303" pitchFamily="18" charset="0"/>
                <a:ea typeface="Times New Roman" panose="02020603050405020304" pitchFamily="18" charset="0"/>
              </a:rPr>
              <a:t>(Diazepam nasal spray)</a:t>
            </a:r>
            <a:br>
              <a:rPr lang="en-US" dirty="0">
                <a:latin typeface="Georgia" panose="02040502050405020303" pitchFamily="18" charset="0"/>
                <a:ea typeface="Times New Roman" panose="02020603050405020304" pitchFamily="18" charset="0"/>
              </a:rPr>
            </a:b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Tree>
    <p:extLst>
      <p:ext uri="{BB962C8B-B14F-4D97-AF65-F5344CB8AC3E}">
        <p14:creationId xmlns:p14="http://schemas.microsoft.com/office/powerpoint/2010/main" val="3677001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1776924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lstStyle/>
          <a:p>
            <a:r>
              <a:rPr lang="en-US" dirty="0"/>
              <a:t>Important Safety Information</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16865101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How to administer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Neurelis,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459942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by FDA</a:t>
            </a:r>
          </a:p>
        </p:txBody>
      </p:sp>
      <p:sp>
        <p:nvSpPr>
          <p:cNvPr id="3" name="Text Placeholder 2"/>
          <p:cNvSpPr>
            <a:spLocks noGrp="1"/>
          </p:cNvSpPr>
          <p:nvPr>
            <p:ph type="body" sz="quarter" idx="13"/>
          </p:nvPr>
        </p:nvSpPr>
        <p:spPr/>
        <p:txBody>
          <a:bodyPr>
            <a:normAutofit lnSpcReduction="10000"/>
          </a:bodyPr>
          <a:lstStyle/>
          <a:p>
            <a:r>
              <a:rPr lang="en-US" b="1" dirty="0">
                <a:solidFill>
                  <a:srgbClr val="7030A0"/>
                </a:solidFill>
              </a:rPr>
              <a:t>Seizure rescue and seizure management medications approved by the FDA for the treatment of seizures may be delegated to be administered by trained, unlicensed school personnel.</a:t>
            </a:r>
          </a:p>
          <a:p>
            <a:r>
              <a:rPr lang="en-US" b="1" dirty="0"/>
              <a:t>Non-FDA approved medications for management of seizures may not be delegated to unlicensed school personnel (KRS 158.838).</a:t>
            </a:r>
          </a:p>
          <a:p>
            <a:endParaRPr lang="en-US" dirty="0"/>
          </a:p>
        </p:txBody>
      </p:sp>
    </p:spTree>
    <p:extLst>
      <p:ext uri="{BB962C8B-B14F-4D97-AF65-F5344CB8AC3E}">
        <p14:creationId xmlns:p14="http://schemas.microsoft.com/office/powerpoint/2010/main" val="3346949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Klonopin (Clonazepam)</a:t>
            </a:r>
          </a:p>
        </p:txBody>
      </p:sp>
      <p:sp>
        <p:nvSpPr>
          <p:cNvPr id="3" name="Text Placeholder 2"/>
          <p:cNvSpPr>
            <a:spLocks noGrp="1"/>
          </p:cNvSpPr>
          <p:nvPr>
            <p:ph type="body" sz="quarter" idx="13"/>
          </p:nvPr>
        </p:nvSpPr>
        <p:spPr>
          <a:xfrm>
            <a:off x="555786" y="1504060"/>
            <a:ext cx="9188715" cy="5170715"/>
          </a:xfrm>
        </p:spPr>
        <p:txBody>
          <a:bodyPr>
            <a:normAutofit fontScale="92500" lnSpcReduction="10000"/>
          </a:bodyPr>
          <a:lstStyle/>
          <a:p>
            <a:pPr marL="0" indent="0">
              <a:buNone/>
            </a:pPr>
            <a:r>
              <a:rPr lang="en-US" dirty="0">
                <a:solidFill>
                  <a:schemeClr val="bg2">
                    <a:lumMod val="50000"/>
                  </a:schemeClr>
                </a:solidFill>
              </a:rPr>
              <a:t>Klonopin (Clonazepam) is a Benzodiazepine approved by the FDA for seizure management</a:t>
            </a:r>
          </a:p>
          <a:p>
            <a:r>
              <a:rPr lang="en-US" dirty="0"/>
              <a:t>Some students may also be prescribed Klonopin for break through seizures </a:t>
            </a:r>
          </a:p>
          <a:p>
            <a:r>
              <a:rPr lang="en-US" dirty="0"/>
              <a:t>Klonopin may be provided as an oral disintegrating tablet (wafer) which can be administered by placing the tablet in the mouth between the gum and the cheek or between the lower lip and gum for it to dissolve (Buccal administration) </a:t>
            </a:r>
          </a:p>
          <a:p>
            <a:endParaRPr lang="en-US" dirty="0"/>
          </a:p>
        </p:txBody>
      </p:sp>
    </p:spTree>
    <p:extLst>
      <p:ext uri="{BB962C8B-B14F-4D97-AF65-F5344CB8AC3E}">
        <p14:creationId xmlns:p14="http://schemas.microsoft.com/office/powerpoint/2010/main" val="3158086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18053" cy="1516426"/>
          </a:xfrm>
        </p:spPr>
        <p:txBody>
          <a:bodyPr>
            <a:normAutofit fontScale="90000"/>
          </a:bodyPr>
          <a:lstStyle/>
          <a:p>
            <a:pPr hangingPunct="0"/>
            <a:r>
              <a:rPr lang="en-US" sz="3600" b="1" dirty="0"/>
              <a:t>How to administer Klonopin (Clonazepam) oral disintegrating tablet (wafer)</a:t>
            </a:r>
            <a:br>
              <a:rPr lang="en-US" sz="3600" dirty="0"/>
            </a:br>
            <a:r>
              <a:rPr lang="en-US" dirty="0"/>
              <a:t> </a:t>
            </a:r>
            <a:br>
              <a:rPr lang="en-US" dirty="0"/>
            </a:br>
            <a:endParaRPr lang="en-US" dirty="0"/>
          </a:p>
        </p:txBody>
      </p:sp>
      <p:sp>
        <p:nvSpPr>
          <p:cNvPr id="3" name="Text Placeholder 2"/>
          <p:cNvSpPr>
            <a:spLocks noGrp="1"/>
          </p:cNvSpPr>
          <p:nvPr>
            <p:ph type="body" sz="quarter" idx="13"/>
          </p:nvPr>
        </p:nvSpPr>
        <p:spPr/>
        <p:txBody>
          <a:bodyPr>
            <a:normAutofit fontScale="62500" lnSpcReduction="20000"/>
          </a:bodyPr>
          <a:lstStyle/>
          <a:p>
            <a:pPr marL="742950" lvl="0" indent="-742950">
              <a:buFont typeface="+mj-lt"/>
              <a:buAutoNum type="arabicPeriod"/>
            </a:pPr>
            <a:r>
              <a:rPr lang="en-US" dirty="0"/>
              <a:t>Turn student on their side where they can’t fall </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 or between lower lip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endParaRPr lang="en-US" dirty="0"/>
          </a:p>
        </p:txBody>
      </p:sp>
    </p:spTree>
    <p:extLst>
      <p:ext uri="{BB962C8B-B14F-4D97-AF65-F5344CB8AC3E}">
        <p14:creationId xmlns:p14="http://schemas.microsoft.com/office/powerpoint/2010/main" val="1463882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 for 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24030507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fontScale="90000"/>
          </a:bodyPr>
          <a:lstStyle/>
          <a:p>
            <a:r>
              <a:rPr lang="en-US" dirty="0"/>
              <a:t>Midazolam 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403285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fontScale="90000"/>
          </a:bodyPr>
          <a:lstStyle/>
          <a:p>
            <a:r>
              <a:rPr lang="en-US" sz="4400" dirty="0">
                <a:solidFill>
                  <a:schemeClr val="bg2">
                    <a:lumMod val="25000"/>
                  </a:schemeClr>
                </a:solidFill>
              </a:rPr>
              <a:t>Preparation for administration</a:t>
            </a:r>
            <a:br>
              <a:rPr lang="en-US" sz="4400" dirty="0">
                <a:solidFill>
                  <a:schemeClr val="bg2">
                    <a:lumMod val="25000"/>
                  </a:schemeClr>
                </a:solidFill>
              </a:rPr>
            </a:br>
            <a:r>
              <a:rPr lang="en-US" sz="4400" dirty="0">
                <a:solidFill>
                  <a:schemeClr val="bg2">
                    <a:lumMod val="25000"/>
                  </a:schemeClr>
                </a:solidFill>
              </a:rPr>
              <a:t>(Syringe and Atomizer)</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dirty="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dirty="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dirty="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dirty="0">
                <a:solidFill>
                  <a:schemeClr val="tx1">
                    <a:lumMod val="75000"/>
                    <a:lumOff val="25000"/>
                  </a:schemeClr>
                </a:solidFill>
              </a:rPr>
              <a:t>Attach Atomizer</a:t>
            </a:r>
          </a:p>
          <a:p>
            <a:pPr marL="400050" lvl="1" indent="0">
              <a:lnSpc>
                <a:spcPct val="90000"/>
              </a:lnSpc>
              <a:buNone/>
            </a:pPr>
            <a:r>
              <a:rPr lang="en-US" sz="2000" dirty="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dirty="0">
              <a:solidFill>
                <a:schemeClr val="tx1">
                  <a:lumMod val="75000"/>
                  <a:lumOff val="25000"/>
                </a:schemeClr>
              </a:solidFill>
            </a:endParaRPr>
          </a:p>
          <a:p>
            <a:pPr marL="400050" lvl="1" indent="0">
              <a:lnSpc>
                <a:spcPct val="90000"/>
              </a:lnSpc>
              <a:buNone/>
            </a:pPr>
            <a:endParaRPr lang="en-US" sz="2000" dirty="0">
              <a:solidFill>
                <a:schemeClr val="tx1">
                  <a:lumMod val="75000"/>
                  <a:lumOff val="25000"/>
                </a:schemeClr>
              </a:solidFill>
            </a:endParaRPr>
          </a:p>
        </p:txBody>
      </p:sp>
      <p:pic>
        <p:nvPicPr>
          <p:cNvPr id="4" name="Picture 3" descr="picture of syringe with needle, nasal atomizer, and vial">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338280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  LAWS, POLICIES, AND PROCEDURES</a:t>
            </a:r>
            <a:br>
              <a:rPr lang="en-US" dirty="0"/>
            </a:br>
            <a:endParaRPr lang="en-US" dirty="0"/>
          </a:p>
        </p:txBody>
      </p:sp>
      <p:pic>
        <p:nvPicPr>
          <p:cNvPr id="4" name="Picture 3" descr="Picture of clipboard with check marks to indicate compliance" title="Laws, Policies and Procedures"/>
          <p:cNvPicPr/>
          <p:nvPr/>
        </p:nvPicPr>
        <p:blipFill>
          <a:blip r:embed="rId2">
            <a:extLst>
              <a:ext uri="{28A0092B-C50C-407E-A947-70E740481C1C}">
                <a14:useLocalDpi xmlns:a14="http://schemas.microsoft.com/office/drawing/2010/main" val="0"/>
              </a:ext>
            </a:extLst>
          </a:blip>
          <a:stretch>
            <a:fillRect/>
          </a:stretch>
        </p:blipFill>
        <p:spPr>
          <a:xfrm>
            <a:off x="5897743" y="3136174"/>
            <a:ext cx="2939415" cy="2849880"/>
          </a:xfrm>
          <a:prstGeom prst="rect">
            <a:avLst/>
          </a:prstGeom>
        </p:spPr>
      </p:pic>
    </p:spTree>
    <p:extLst>
      <p:ext uri="{BB962C8B-B14F-4D97-AF65-F5344CB8AC3E}">
        <p14:creationId xmlns:p14="http://schemas.microsoft.com/office/powerpoint/2010/main" val="3310642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dirty="0">
                <a:solidFill>
                  <a:schemeClr val="bg2">
                    <a:lumMod val="25000"/>
                  </a:schemeClr>
                </a:solidFill>
              </a:rPr>
              <a:t>Administration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801625"/>
            <a:ext cx="4297680" cy="4694708"/>
          </a:xfrm>
          <a:prstGeom prst="rect">
            <a:avLst/>
          </a:prstGeom>
        </p:spPr>
        <p:txBody>
          <a:bodyPr>
            <a:normAutofit/>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endParaRPr lang="en-US" sz="2000" dirty="0">
              <a:solidFill>
                <a:schemeClr val="tx1">
                  <a:lumMod val="75000"/>
                  <a:lumOff val="25000"/>
                </a:schemeClr>
              </a:solidFill>
            </a:endParaRPr>
          </a:p>
        </p:txBody>
      </p:sp>
      <p:pic>
        <p:nvPicPr>
          <p:cNvPr id="4" name="Picture 3" descr="Diagram on how to administer nasal Versed with an atomizer.">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a:extLst>
              <a:ext uri="{FF2B5EF4-FFF2-40B4-BE49-F238E27FC236}">
                <a16:creationId xmlns:a16="http://schemas.microsoft.com/office/drawing/2014/main" id="{C38EB256-35B4-41DD-A601-C96DDCEB396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14328417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a:bodyPr>
          <a:lstStyle/>
          <a:p>
            <a:r>
              <a:rPr lang="en-US" dirty="0"/>
              <a:t>Nayzilam (Midazolam)</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673795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fontScale="90000"/>
          </a:bodyPr>
          <a:lstStyle/>
          <a:p>
            <a:r>
              <a:rPr lang="en-US" dirty="0"/>
              <a:t>How to Administer Nayzilam (Midazolam)</a:t>
            </a:r>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00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one nostril until your fingers on either side of the nostril touches the bottom of the nose.</a:t>
            </a:r>
          </a:p>
          <a:p>
            <a:pPr marL="742950" indent="-742950">
              <a:buFont typeface="+mj-lt"/>
              <a:buAutoNum type="arabicPeriod"/>
            </a:pPr>
            <a:r>
              <a:rPr lang="en-US" dirty="0"/>
              <a:t>Press the plunger using one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dispensing unit.">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860" y="2609972"/>
            <a:ext cx="2031078" cy="2266828"/>
          </a:xfrm>
          <a:prstGeom prst="rect">
            <a:avLst/>
          </a:prstGeom>
        </p:spPr>
      </p:pic>
    </p:spTree>
    <p:extLst>
      <p:ext uri="{BB962C8B-B14F-4D97-AF65-F5344CB8AC3E}">
        <p14:creationId xmlns:p14="http://schemas.microsoft.com/office/powerpoint/2010/main" val="23532373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Narcan (Naloxone) </a:t>
            </a:r>
            <a:br>
              <a:rPr lang="en-US" dirty="0"/>
            </a:br>
            <a:r>
              <a:rPr lang="en-US" dirty="0"/>
              <a:t>for Opioid Overdose</a:t>
            </a:r>
          </a:p>
        </p:txBody>
      </p:sp>
      <p:sp>
        <p:nvSpPr>
          <p:cNvPr id="3" name="Text Placeholder 2"/>
          <p:cNvSpPr>
            <a:spLocks noGrp="1"/>
          </p:cNvSpPr>
          <p:nvPr>
            <p:ph type="body" sz="quarter" idx="13"/>
          </p:nvPr>
        </p:nvSpPr>
        <p:spPr/>
        <p:txBody>
          <a:bodyPr/>
          <a:lstStyle/>
          <a:p>
            <a:pPr hangingPunct="0"/>
            <a:r>
              <a:rPr lang="en-US" dirty="0"/>
              <a:t>Young adults are the biggest abusers of prescription pain medications, which increases the risk of overdose in that age group.</a:t>
            </a:r>
          </a:p>
          <a:p>
            <a:pPr hangingPunct="0"/>
            <a:r>
              <a:rPr lang="en-US" dirty="0">
                <a:solidFill>
                  <a:srgbClr val="FF0000"/>
                </a:solidFill>
              </a:rPr>
              <a:t>Substance use disorder (drug addiction) does not discriminate and can happen to anyone.</a:t>
            </a:r>
          </a:p>
          <a:p>
            <a:endParaRPr lang="en-US" dirty="0"/>
          </a:p>
        </p:txBody>
      </p:sp>
    </p:spTree>
    <p:extLst>
      <p:ext uri="{BB962C8B-B14F-4D97-AF65-F5344CB8AC3E}">
        <p14:creationId xmlns:p14="http://schemas.microsoft.com/office/powerpoint/2010/main" val="38211011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commonly Abused Prescription Drugs</a:t>
            </a:r>
          </a:p>
        </p:txBody>
      </p:sp>
      <p:sp>
        <p:nvSpPr>
          <p:cNvPr id="3" name="Text Placeholder 2"/>
          <p:cNvSpPr>
            <a:spLocks noGrp="1"/>
          </p:cNvSpPr>
          <p:nvPr>
            <p:ph type="body" sz="quarter" idx="13"/>
          </p:nvPr>
        </p:nvSpPr>
        <p:spPr/>
        <p:txBody>
          <a:bodyPr/>
          <a:lstStyle/>
          <a:p>
            <a:pPr lvl="0"/>
            <a:r>
              <a:rPr lang="en-US" dirty="0"/>
              <a:t>Opioids (for pain) such as Hydrocodone, Vicodin, Percocet, Percodan, Oxycontin (oxycodone), Demerol or Fentanyl</a:t>
            </a:r>
          </a:p>
          <a:p>
            <a:pPr lvl="0"/>
            <a:r>
              <a:rPr lang="en-US" dirty="0"/>
              <a:t> Stimulants (ADHD medications) such as Ritalin, Concerta, Adderall or Dexadrine</a:t>
            </a:r>
          </a:p>
          <a:p>
            <a:pPr lvl="0"/>
            <a:r>
              <a:rPr lang="en-US" dirty="0"/>
              <a:t> Benzodiazepines/ CNS Depressants (for anxiety and sleep disorders) such as Xanax, Valium or Nembutal</a:t>
            </a:r>
          </a:p>
          <a:p>
            <a:endParaRPr lang="en-US" dirty="0"/>
          </a:p>
        </p:txBody>
      </p:sp>
    </p:spTree>
    <p:extLst>
      <p:ext uri="{BB962C8B-B14F-4D97-AF65-F5344CB8AC3E}">
        <p14:creationId xmlns:p14="http://schemas.microsoft.com/office/powerpoint/2010/main" val="23253612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Abuse</a:t>
            </a:r>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75000"/>
                  </a:schemeClr>
                </a:solidFill>
              </a:rPr>
              <a:t>There are a variety of reasons why students abuse prescription drugs, such as:</a:t>
            </a:r>
          </a:p>
          <a:p>
            <a:pPr lvl="0"/>
            <a:r>
              <a:rPr lang="en-US" dirty="0"/>
              <a:t>Easy access</a:t>
            </a:r>
          </a:p>
          <a:p>
            <a:pPr lvl="0"/>
            <a:r>
              <a:rPr lang="en-US" dirty="0"/>
              <a:t>Perceive them to be safer</a:t>
            </a:r>
          </a:p>
          <a:p>
            <a:pPr lvl="0"/>
            <a:r>
              <a:rPr lang="en-US" dirty="0"/>
              <a:t>To get high</a:t>
            </a:r>
          </a:p>
          <a:p>
            <a:pPr lvl="0"/>
            <a:r>
              <a:rPr lang="en-US" dirty="0"/>
              <a:t>To help them study</a:t>
            </a:r>
          </a:p>
          <a:p>
            <a:pPr lvl="0"/>
            <a:r>
              <a:rPr lang="en-US" dirty="0"/>
              <a:t>To relieve stress and anxiety</a:t>
            </a:r>
          </a:p>
          <a:p>
            <a:pPr lvl="0"/>
            <a:r>
              <a:rPr lang="en-US" dirty="0"/>
              <a:t>To experiment</a:t>
            </a:r>
          </a:p>
          <a:p>
            <a:pPr lvl="0"/>
            <a:r>
              <a:rPr lang="en-US" dirty="0"/>
              <a:t>To fit in</a:t>
            </a:r>
          </a:p>
        </p:txBody>
      </p:sp>
    </p:spTree>
    <p:extLst>
      <p:ext uri="{BB962C8B-B14F-4D97-AF65-F5344CB8AC3E}">
        <p14:creationId xmlns:p14="http://schemas.microsoft.com/office/powerpoint/2010/main" val="545344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Opioid Epidemic</a:t>
            </a:r>
            <a:br>
              <a:rPr lang="en-US" dirty="0"/>
            </a:br>
            <a:endParaRPr lang="en-US" dirty="0"/>
          </a:p>
        </p:txBody>
      </p:sp>
      <p:sp>
        <p:nvSpPr>
          <p:cNvPr id="3" name="Text Placeholder 2"/>
          <p:cNvSpPr>
            <a:spLocks noGrp="1"/>
          </p:cNvSpPr>
          <p:nvPr>
            <p:ph type="body" sz="quarter" idx="13"/>
          </p:nvPr>
        </p:nvSpPr>
        <p:spPr>
          <a:xfrm>
            <a:off x="555786" y="1465803"/>
            <a:ext cx="9188715" cy="4901324"/>
          </a:xfrm>
        </p:spPr>
        <p:txBody>
          <a:bodyPr>
            <a:normAutofit fontScale="70000" lnSpcReduction="20000"/>
          </a:bodyPr>
          <a:lstStyle/>
          <a:p>
            <a:pPr marL="0" indent="0" hangingPunct="0">
              <a:buNone/>
            </a:pPr>
            <a:r>
              <a:rPr lang="en-US" b="1" dirty="0">
                <a:solidFill>
                  <a:schemeClr val="bg2">
                    <a:lumMod val="75000"/>
                  </a:schemeClr>
                </a:solidFill>
              </a:rPr>
              <a:t>Although adolescent opioid drug use may begin with prescription pain pills, many adolescents make the switch to heroin  </a:t>
            </a:r>
          </a:p>
          <a:p>
            <a:pPr hangingPunct="0"/>
            <a:r>
              <a:rPr lang="en-US" dirty="0"/>
              <a:t>Heroin is approximately half the cost of prescription pain pills and is often more readily available  </a:t>
            </a:r>
          </a:p>
          <a:p>
            <a:pPr hangingPunct="0"/>
            <a:r>
              <a:rPr lang="en-US" dirty="0"/>
              <a:t>There has been a significant rise in the number of adolescents aged 12 and older who received treatment for the heroin problem-from 277,000 in 2002 to 526,000 in 2013</a:t>
            </a:r>
          </a:p>
          <a:p>
            <a:pPr hangingPunct="0"/>
            <a:r>
              <a:rPr lang="en-US" dirty="0"/>
              <a:t>Opioid overdose can affect breathing to the extent that breathing slows down and eventually stops  </a:t>
            </a:r>
          </a:p>
          <a:p>
            <a:pPr hangingPunct="0"/>
            <a:r>
              <a:rPr lang="en-US" dirty="0"/>
              <a:t>Oxygen starvation leads to unconsciousness, coma and within 3-5 minutes without oxygen, brain damage starts to occur, soon followed by death</a:t>
            </a:r>
          </a:p>
          <a:p>
            <a:endParaRPr lang="en-US" dirty="0"/>
          </a:p>
        </p:txBody>
      </p:sp>
    </p:spTree>
    <p:extLst>
      <p:ext uri="{BB962C8B-B14F-4D97-AF65-F5344CB8AC3E}">
        <p14:creationId xmlns:p14="http://schemas.microsoft.com/office/powerpoint/2010/main" val="32747925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Overdose and High</a:t>
            </a:r>
          </a:p>
        </p:txBody>
      </p:sp>
      <p:pic>
        <p:nvPicPr>
          <p:cNvPr id="4" name="Picture 3" descr="Table comparing Opioid high to Opioid overdose" title="Overdose vs High table"/>
          <p:cNvPicPr/>
          <p:nvPr/>
        </p:nvPicPr>
        <p:blipFill>
          <a:blip r:embed="rId2"/>
          <a:stretch>
            <a:fillRect/>
          </a:stretch>
        </p:blipFill>
        <p:spPr>
          <a:xfrm>
            <a:off x="1201835" y="1888621"/>
            <a:ext cx="7437963" cy="4153256"/>
          </a:xfrm>
          <a:prstGeom prst="rect">
            <a:avLst/>
          </a:prstGeom>
        </p:spPr>
      </p:pic>
    </p:spTree>
    <p:extLst>
      <p:ext uri="{BB962C8B-B14F-4D97-AF65-F5344CB8AC3E}">
        <p14:creationId xmlns:p14="http://schemas.microsoft.com/office/powerpoint/2010/main" val="3681923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an Opioid Overdose from Becoming Fatal</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Kentucky Revised Statute</a:t>
            </a:r>
            <a:r>
              <a:rPr lang="en-US" b="1" dirty="0"/>
              <a:t>, </a:t>
            </a:r>
            <a:r>
              <a:rPr lang="en-US" b="1" u="sng" dirty="0">
                <a:hlinkClick r:id="rId2"/>
              </a:rPr>
              <a:t>KRS 217.186</a:t>
            </a:r>
            <a:r>
              <a:rPr lang="en-US" dirty="0"/>
              <a:t>, allows non-medical school personnel, authorized to administer medications per KRS 156.502, to administer Narcan (naloxone) to a person who displays  signs/symptoms of opioid overdose to prevent an opioid/heroin dose from becoming fatal </a:t>
            </a:r>
          </a:p>
          <a:p>
            <a:r>
              <a:rPr lang="en-US" dirty="0"/>
              <a:t>KRS 217.186 also includes a “Good Samaritan” provision shielding people from prosecution when seeking help for someone who overdoses from heroin/opioids</a:t>
            </a:r>
          </a:p>
          <a:p>
            <a:endParaRPr lang="en-US" dirty="0"/>
          </a:p>
        </p:txBody>
      </p:sp>
    </p:spTree>
    <p:extLst>
      <p:ext uri="{BB962C8B-B14F-4D97-AF65-F5344CB8AC3E}">
        <p14:creationId xmlns:p14="http://schemas.microsoft.com/office/powerpoint/2010/main" val="13410188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an Opioid Overdose</a:t>
            </a:r>
            <a:br>
              <a:rPr lang="en-US" dirty="0"/>
            </a:br>
            <a:endParaRPr lang="en-US" dirty="0"/>
          </a:p>
        </p:txBody>
      </p:sp>
      <p:sp>
        <p:nvSpPr>
          <p:cNvPr id="3" name="Text Placeholder 2"/>
          <p:cNvSpPr>
            <a:spLocks noGrp="1"/>
          </p:cNvSpPr>
          <p:nvPr>
            <p:ph type="body" sz="quarter" idx="13"/>
          </p:nvPr>
        </p:nvSpPr>
        <p:spPr/>
        <p:txBody>
          <a:bodyPr/>
          <a:lstStyle/>
          <a:p>
            <a:r>
              <a:rPr lang="en-US" dirty="0"/>
              <a:t>If you suspect an overdose, </a:t>
            </a:r>
            <a:r>
              <a:rPr lang="en-US" b="1" dirty="0">
                <a:solidFill>
                  <a:srgbClr val="FF0000"/>
                </a:solidFill>
              </a:rPr>
              <a:t>act promptly!</a:t>
            </a:r>
            <a:r>
              <a:rPr lang="en-US" dirty="0">
                <a:solidFill>
                  <a:srgbClr val="FF0000"/>
                </a:solidFill>
              </a:rPr>
              <a:t>   </a:t>
            </a:r>
          </a:p>
          <a:p>
            <a:r>
              <a:rPr lang="en-US" dirty="0"/>
              <a:t>Always go to the distressed individual  Never send the individual to the health room/school nurse alone or leave them alone </a:t>
            </a:r>
          </a:p>
          <a:p>
            <a:r>
              <a:rPr lang="en-US" dirty="0"/>
              <a:t>Do not move an individual who is in severe distress  </a:t>
            </a:r>
          </a:p>
          <a:p>
            <a:endParaRPr lang="en-US" dirty="0"/>
          </a:p>
        </p:txBody>
      </p:sp>
    </p:spTree>
    <p:extLst>
      <p:ext uri="{BB962C8B-B14F-4D97-AF65-F5344CB8AC3E}">
        <p14:creationId xmlns:p14="http://schemas.microsoft.com/office/powerpoint/2010/main" val="2831746572"/>
      </p:ext>
    </p:extLst>
  </p:cSld>
  <p:clrMapOvr>
    <a:masterClrMapping/>
  </p:clrMapOvr>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2024-09-19T04:00:00+00:00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2024-09-19T04:00:00+00:00</Publication_x0020_Date>
    <Audience1 xmlns="3a62de7d-ba57-4f43-9dae-9623ba637be0"/>
    <_dlc_DocId xmlns="3a62de7d-ba57-4f43-9dae-9623ba637be0">KYED-112-593</_dlc_DocId>
    <_dlc_DocIdUrl xmlns="3a62de7d-ba57-4f43-9dae-9623ba637be0">
      <Url>https://www.education.ky.gov/districts/SHS/_layouts/15/DocIdRedir.aspx?ID=KYED-112-593</Url>
      <Description>KYED-112-593</Description>
    </_dlc_DocIdUrl>
  </documentManagement>
</p:properties>
</file>

<file path=customXml/itemProps1.xml><?xml version="1.0" encoding="utf-8"?>
<ds:datastoreItem xmlns:ds="http://schemas.openxmlformats.org/officeDocument/2006/customXml" ds:itemID="{E41EF995-D8E3-4326-B519-969C0429CEE9}"/>
</file>

<file path=customXml/itemProps2.xml><?xml version="1.0" encoding="utf-8"?>
<ds:datastoreItem xmlns:ds="http://schemas.openxmlformats.org/officeDocument/2006/customXml" ds:itemID="{0372C61A-8D0F-4196-A8BD-7489644BF5AC}"/>
</file>

<file path=customXml/itemProps3.xml><?xml version="1.0" encoding="utf-8"?>
<ds:datastoreItem xmlns:ds="http://schemas.openxmlformats.org/officeDocument/2006/customXml" ds:itemID="{35598B2C-9802-4EC6-AFA2-203F5818C44E}"/>
</file>

<file path=customXml/itemProps4.xml><?xml version="1.0" encoding="utf-8"?>
<ds:datastoreItem xmlns:ds="http://schemas.openxmlformats.org/officeDocument/2006/customXml" ds:itemID="{E599DFC2-6710-4702-AFF8-8CD924AB6DC6}"/>
</file>

<file path=docProps/app.xml><?xml version="1.0" encoding="utf-8"?>
<Properties xmlns="http://schemas.openxmlformats.org/officeDocument/2006/extended-properties" xmlns:vt="http://schemas.openxmlformats.org/officeDocument/2006/docPropsVTypes">
  <TotalTime>648</TotalTime>
  <Words>10152</Words>
  <Application>Microsoft Office PowerPoint</Application>
  <PresentationFormat>Widescreen</PresentationFormat>
  <Paragraphs>805</Paragraphs>
  <Slides>111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111</vt:i4>
      </vt:variant>
    </vt:vector>
  </HeadingPairs>
  <TitlesOfParts>
    <vt:vector size="121" baseType="lpstr">
      <vt:lpstr>Arial</vt:lpstr>
      <vt:lpstr>Calibri</vt:lpstr>
      <vt:lpstr>Calibri Light</vt:lpstr>
      <vt:lpstr>Franklin Gothic Medium</vt:lpstr>
      <vt:lpstr>Georgia</vt:lpstr>
      <vt:lpstr>Times New Roman</vt:lpstr>
      <vt:lpstr>Wingdings</vt:lpstr>
      <vt:lpstr>Wingdings 2</vt:lpstr>
      <vt:lpstr>Wingdings 3</vt:lpstr>
      <vt:lpstr>KDE</vt:lpstr>
      <vt:lpstr>KDE Medication Administration for Unlicensed School Personnel (Emergency Meds)</vt:lpstr>
      <vt:lpstr>Kentucky Department of Education </vt:lpstr>
      <vt:lpstr>ACKNOWLEDGEMENT </vt:lpstr>
      <vt:lpstr>Course Objectives </vt:lpstr>
      <vt:lpstr>Course Goals</vt:lpstr>
      <vt:lpstr>Recommended Individuals</vt:lpstr>
      <vt:lpstr>Course Description </vt:lpstr>
      <vt:lpstr>Medication Administration Competency Verification </vt:lpstr>
      <vt:lpstr>MODULE I:  LAWS, POLICIES, AND PROCEDURES </vt:lpstr>
      <vt:lpstr>The Family Educational Rights and Privacy Act (FERPA) </vt:lpstr>
      <vt:lpstr>Laws Related to Medication Administration </vt:lpstr>
      <vt:lpstr>Who Can Prescribe Medicine?</vt:lpstr>
      <vt:lpstr>School Nurse </vt:lpstr>
      <vt:lpstr>Advanced Practice Registered Nursing (APRN) </vt:lpstr>
      <vt:lpstr>Registered Nursing Practice  </vt:lpstr>
      <vt:lpstr>Licensed Practical Nursing Practice  </vt:lpstr>
      <vt:lpstr>Administering Medication</vt:lpstr>
      <vt:lpstr>Different Educational Preparation</vt:lpstr>
      <vt:lpstr>KBN Legal Authority</vt:lpstr>
      <vt:lpstr>Kentucky Administrative Regulation</vt:lpstr>
      <vt:lpstr>Course Completion</vt:lpstr>
      <vt:lpstr>Role of Unlicensed Personnel in Medication Administration</vt:lpstr>
      <vt:lpstr>Accepting Delegation</vt:lpstr>
      <vt:lpstr>Consent to Delegate</vt:lpstr>
      <vt:lpstr>Confidentiality and Privacy </vt:lpstr>
      <vt:lpstr>Other Legal Considerations in Medication Administration </vt:lpstr>
      <vt:lpstr>NASN</vt:lpstr>
      <vt:lpstr>Administration of Medication </vt:lpstr>
      <vt:lpstr>Student Self-Medication  </vt:lpstr>
      <vt:lpstr>Medication Safety </vt:lpstr>
      <vt:lpstr>Changes in Medication </vt:lpstr>
      <vt:lpstr>Storage and Disposal of Medications </vt:lpstr>
      <vt:lpstr>KRS 156.502 and KRS 158.838</vt:lpstr>
      <vt:lpstr>Refusal of Medications</vt:lpstr>
      <vt:lpstr>Refusal to take Prescribed Meds</vt:lpstr>
      <vt:lpstr>Medication Admin Record</vt:lpstr>
      <vt:lpstr>Medication Errors </vt:lpstr>
      <vt:lpstr>Adverse Reactions</vt:lpstr>
      <vt:lpstr>Prevent Medication Errors</vt:lpstr>
      <vt:lpstr>If Error Occurs</vt:lpstr>
      <vt:lpstr>Poison Control Center Contact</vt:lpstr>
      <vt:lpstr>SAMPLE Medication Administration Incident Report Form </vt:lpstr>
      <vt:lpstr>MODULE I:  Practice Test Page 1</vt:lpstr>
      <vt:lpstr>MODULE I:  Practice Test Page 2</vt:lpstr>
      <vt:lpstr>MODULE I:  Practice Test Page 3 </vt:lpstr>
      <vt:lpstr>MODULE I:  Practice Test Page 4 </vt:lpstr>
      <vt:lpstr>MODULE II:  ADMINISTRATION OF MEDICATIONS </vt:lpstr>
      <vt:lpstr>Classification of Medications </vt:lpstr>
      <vt:lpstr>Prescribed Medication Administered at School</vt:lpstr>
      <vt:lpstr>Observe Student</vt:lpstr>
      <vt:lpstr>Module III: Emergency Medications</vt:lpstr>
      <vt:lpstr>Emergency Medication Administration</vt:lpstr>
      <vt:lpstr>Glucagon® and Baqsimi® for Hypoglycemia</vt:lpstr>
      <vt:lpstr>Extremely Low Blood Sugar</vt:lpstr>
      <vt:lpstr>Hypoglycemia symptoms </vt:lpstr>
      <vt:lpstr>Student Showing Signs</vt:lpstr>
      <vt:lpstr>Glucagon is a life-saving hormone </vt:lpstr>
      <vt:lpstr>Parent Responsibility - Glucagon</vt:lpstr>
      <vt:lpstr>Glucagon Injectable Kit</vt:lpstr>
      <vt:lpstr>Administering  Injectable Glucagon</vt:lpstr>
      <vt:lpstr>Basqsimi (Glucagon) Nasal Powder</vt:lpstr>
      <vt:lpstr>Administering Baqsimi (glucagon)™ Nasal Powder</vt:lpstr>
      <vt:lpstr>Epinephrine for Anaphylaxis </vt:lpstr>
      <vt:lpstr>Severity of Allergic Reaction</vt:lpstr>
      <vt:lpstr>Severe Allergic Reactions</vt:lpstr>
      <vt:lpstr>EpiPen Prescribed Medication</vt:lpstr>
      <vt:lpstr>Storage of EpiPen</vt:lpstr>
      <vt:lpstr>Administering EpiPen </vt:lpstr>
      <vt:lpstr>AUVI-Q Epinephrine Auto-Injector </vt:lpstr>
      <vt:lpstr>Medications for Seizures</vt:lpstr>
      <vt:lpstr>Seizures</vt:lpstr>
      <vt:lpstr>Seizure symptoms </vt:lpstr>
      <vt:lpstr>Achieve Good Seizure Control </vt:lpstr>
      <vt:lpstr>Priorities During a Seizure </vt:lpstr>
      <vt:lpstr>Seizure Emergency Action Plan</vt:lpstr>
      <vt:lpstr>How to Administer Diastat® AcuDial</vt:lpstr>
      <vt:lpstr>Video Demonstration</vt:lpstr>
      <vt:lpstr>Dial and Lock Reminder </vt:lpstr>
      <vt:lpstr>What you should do if you don't see the green "READY" band?</vt:lpstr>
      <vt:lpstr>VALTOCO®  (Diazepam nasal spray) </vt:lpstr>
      <vt:lpstr>Valtoco®</vt:lpstr>
      <vt:lpstr>Important Safety Information</vt:lpstr>
      <vt:lpstr>How to administer Valtoco®</vt:lpstr>
      <vt:lpstr>Approved by FDA</vt:lpstr>
      <vt:lpstr>Klonopin (Clonazepam)</vt:lpstr>
      <vt:lpstr>How to administer Klonopin (Clonazepam) oral disintegrating tablet (wafer)   </vt:lpstr>
      <vt:lpstr>Midazolam for Seizure Rescue</vt:lpstr>
      <vt:lpstr>Midazolam safety concerns and side effects</vt:lpstr>
      <vt:lpstr>Preparation for administration (Syringe and Atomizer)</vt:lpstr>
      <vt:lpstr>Administration </vt:lpstr>
      <vt:lpstr>Nayzilam (Midazolam)</vt:lpstr>
      <vt:lpstr>How to Administer Nayzilam (Midazolam)</vt:lpstr>
      <vt:lpstr>Narcan (Naloxone)  for Opioid Overdose</vt:lpstr>
      <vt:lpstr>Most commonly Abused Prescription Drugs</vt:lpstr>
      <vt:lpstr>Reasons for Abuse</vt:lpstr>
      <vt:lpstr>The Opioid Epidemic </vt:lpstr>
      <vt:lpstr>Difference in Overdose and High</vt:lpstr>
      <vt:lpstr>Preventing an Opioid Overdose from Becoming Fatal </vt:lpstr>
      <vt:lpstr>Responding to an Opioid Overdose </vt:lpstr>
      <vt:lpstr>IMMEDIATE MEDICAL ATTENTION</vt:lpstr>
      <vt:lpstr>Respond</vt:lpstr>
      <vt:lpstr>After Administering Narcan</vt:lpstr>
      <vt:lpstr>Transport to the Nearest Facility</vt:lpstr>
      <vt:lpstr>Module III:  Practice Test Page 1 </vt:lpstr>
      <vt:lpstr>Module III:  Practice Test Page 2</vt:lpstr>
      <vt:lpstr>Module III:  Practice Test Page 3</vt:lpstr>
      <vt:lpstr>Module IV: Local School District Policies and Procedures </vt:lpstr>
      <vt:lpstr>Local School District Policies and Procedures</vt:lpstr>
      <vt:lpstr>Local school district policies </vt:lpstr>
      <vt:lpstr>Other Local School District Policies</vt:lpstr>
      <vt:lpstr>Your Local District Policies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Medication Administration for Unlicensed School Personnel</dc:title>
  <dc:creator>McDonald, Angela - Division of District Support</dc:creator>
  <cp:lastModifiedBy>Mounce, Caitlyn - Division of District Support</cp:lastModifiedBy>
  <cp:revision>24</cp:revision>
  <dcterms:created xsi:type="dcterms:W3CDTF">2019-10-15T20:04:43Z</dcterms:created>
  <dcterms:modified xsi:type="dcterms:W3CDTF">2024-09-19T19:20:53Z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2024-09-19T13:37:25Z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8494f771-4327-4bb7-83bc-f50eebecf9a4</vt:lpwstr>
  </property>
  <property fmtid="{D5CDD505-2E9C-101B-9397-08002B2CF9AE}" pid="8" name="MSIP_Label_eb544694-0027-44fa-bee4-2648c0363f9d_ContentBits">
    <vt:lpwstr>0</vt:lpwstr>
  </property>
  <property fmtid="{D5CDD505-2E9C-101B-9397-08002B2CF9AE}" pid="9" name="ContentTypeId">
    <vt:lpwstr>0x0101001BEB557DBE01834EAB47A683706DCD5B0043B1EEB972325A40A2A16705AE23EA45</vt:lpwstr>
  </property>
  <property fmtid="{D5CDD505-2E9C-101B-9397-08002B2CF9AE}" pid="10" name="_dlc_DocIdItemGuid">
    <vt:lpwstr>4e23e4e8-c074-40ad-a3cd-0d167b265eab</vt:lpwstr>
  </property>
</Properties>
</file>