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63"/>
  </p:notesMasterIdLst>
  <p:handoutMasterIdLst>
    <p:handoutMasterId r:id="rId64"/>
  </p:handoutMasterIdLst>
  <p:sldIdLst>
    <p:sldId id="265" r:id="rId6"/>
    <p:sldId id="296" r:id="rId7"/>
    <p:sldId id="297" r:id="rId8"/>
    <p:sldId id="298" r:id="rId9"/>
    <p:sldId id="299" r:id="rId10"/>
    <p:sldId id="300" r:id="rId11"/>
    <p:sldId id="301" r:id="rId12"/>
    <p:sldId id="261" r:id="rId13"/>
    <p:sldId id="292" r:id="rId14"/>
    <p:sldId id="312" r:id="rId15"/>
    <p:sldId id="313" r:id="rId16"/>
    <p:sldId id="293" r:id="rId17"/>
    <p:sldId id="294" r:id="rId18"/>
    <p:sldId id="295" r:id="rId19"/>
    <p:sldId id="302" r:id="rId20"/>
    <p:sldId id="303" r:id="rId21"/>
    <p:sldId id="304" r:id="rId22"/>
    <p:sldId id="335" r:id="rId23"/>
    <p:sldId id="308" r:id="rId24"/>
    <p:sldId id="309" r:id="rId25"/>
    <p:sldId id="336" r:id="rId26"/>
    <p:sldId id="337" r:id="rId27"/>
    <p:sldId id="338" r:id="rId28"/>
    <p:sldId id="310" r:id="rId29"/>
    <p:sldId id="311" r:id="rId30"/>
    <p:sldId id="291" r:id="rId31"/>
    <p:sldId id="264" r:id="rId32"/>
    <p:sldId id="266" r:id="rId33"/>
    <p:sldId id="269" r:id="rId34"/>
    <p:sldId id="270" r:id="rId35"/>
    <p:sldId id="268" r:id="rId36"/>
    <p:sldId id="285" r:id="rId37"/>
    <p:sldId id="286" r:id="rId38"/>
    <p:sldId id="339" r:id="rId39"/>
    <p:sldId id="340" r:id="rId40"/>
    <p:sldId id="341" r:id="rId41"/>
    <p:sldId id="342" r:id="rId42"/>
    <p:sldId id="287" r:id="rId43"/>
    <p:sldId id="271" r:id="rId44"/>
    <p:sldId id="272" r:id="rId45"/>
    <p:sldId id="273" r:id="rId46"/>
    <p:sldId id="274" r:id="rId47"/>
    <p:sldId id="275" r:id="rId48"/>
    <p:sldId id="276" r:id="rId49"/>
    <p:sldId id="277" r:id="rId50"/>
    <p:sldId id="278" r:id="rId51"/>
    <p:sldId id="283" r:id="rId52"/>
    <p:sldId id="343" r:id="rId53"/>
    <p:sldId id="306" r:id="rId54"/>
    <p:sldId id="307" r:id="rId55"/>
    <p:sldId id="279" r:id="rId56"/>
    <p:sldId id="288" r:id="rId57"/>
    <p:sldId id="281" r:id="rId58"/>
    <p:sldId id="282" r:id="rId59"/>
    <p:sldId id="289" r:id="rId60"/>
    <p:sldId id="290" r:id="rId61"/>
    <p:sldId id="284" r:id="rId6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AC40"/>
    <a:srgbClr val="E3CF89"/>
    <a:srgbClr val="DFC36F"/>
    <a:srgbClr val="DCB757"/>
    <a:srgbClr val="6F81AC"/>
    <a:srgbClr val="506BA3"/>
    <a:srgbClr val="4A609A"/>
    <a:srgbClr val="445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3" autoAdjust="0"/>
    <p:restoredTop sz="94635" autoAdjust="0"/>
  </p:normalViewPr>
  <p:slideViewPr>
    <p:cSldViewPr snapToGrid="0">
      <p:cViewPr varScale="1">
        <p:scale>
          <a:sx n="64" d="100"/>
          <a:sy n="64" d="100"/>
        </p:scale>
        <p:origin x="60" y="84"/>
      </p:cViewPr>
      <p:guideLst/>
    </p:cSldViewPr>
  </p:slideViewPr>
  <p:notesTextViewPr>
    <p:cViewPr>
      <p:scale>
        <a:sx n="1" d="1"/>
        <a:sy n="1" d="1"/>
      </p:scale>
      <p:origin x="0" y="0"/>
    </p:cViewPr>
  </p:notesTextViewPr>
  <p:notesViewPr>
    <p:cSldViewPr snapToGrid="0">
      <p:cViewPr varScale="1">
        <p:scale>
          <a:sx n="36" d="100"/>
          <a:sy n="36" d="100"/>
        </p:scale>
        <p:origin x="2508"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B891F8B-2DDC-40D4-A6D2-29E2352A1CC6}" type="datetimeFigureOut">
              <a:rPr lang="en-US" smtClean="0"/>
              <a:t>2/22/2019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AB65A15-DD0D-4C4E-8FD9-C5CB5617D18A}" type="datetimeFigureOut">
              <a:rPr lang="en-US" smtClean="0"/>
              <a:t>2/22/2019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p>
        </p:txBody>
      </p:sp>
    </p:spTree>
    <p:extLst>
      <p:ext uri="{BB962C8B-B14F-4D97-AF65-F5344CB8AC3E}">
        <p14:creationId xmlns:p14="http://schemas.microsoft.com/office/powerpoint/2010/main" val="31788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69280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13509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228041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18522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016766" y="6309650"/>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56377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59252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71323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5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897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31184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2214961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64" r:id="rId5"/>
    <p:sldLayoutId id="2147483680" r:id="rId6"/>
    <p:sldLayoutId id="2147483679" r:id="rId7"/>
    <p:sldLayoutId id="2147483665" r:id="rId8"/>
    <p:sldLayoutId id="2147483666" r:id="rId9"/>
    <p:sldLayoutId id="2147483667" r:id="rId10"/>
    <p:sldLayoutId id="2147483668" r:id="rId11"/>
    <p:sldLayoutId id="2147483669" r:id="rId12"/>
    <p:sldLayoutId id="2147483671" r:id="rId13"/>
    <p:sldLayoutId id="2147483673" r:id="rId14"/>
    <p:sldLayoutId id="2147483672" r:id="rId15"/>
    <p:sldLayoutId id="2147483676" r:id="rId16"/>
    <p:sldLayoutId id="2147483727" r:id="rId17"/>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ducation.ky.gov/districts/SHS/Documents/Samples%20for%20Health%20Office%20Visit%20Set%20Up%20%28ADA%29.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 Id="rId5" Type="http://schemas.openxmlformats.org/officeDocument/2006/relationships/image" Target="../media/image44.png"/><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9.xml"/><Relationship Id="rId5" Type="http://schemas.openxmlformats.org/officeDocument/2006/relationships/image" Target="../media/image52.gif"/><Relationship Id="rId4" Type="http://schemas.openxmlformats.org/officeDocument/2006/relationships/image" Target="../media/image51.jpeg"/></Relationships>
</file>

<file path=ppt/slides/_rels/slide57.xml.rels><?xml version="1.0" encoding="UTF-8" standalone="yes"?>
<Relationships xmlns="http://schemas.openxmlformats.org/package/2006/relationships"><Relationship Id="rId2" Type="http://schemas.openxmlformats.org/officeDocument/2006/relationships/hyperlink" Target="mailto:angela.mcdonald@education.ky.gov"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Using Infinite Campus Health Office Visits</a:t>
            </a:r>
          </a:p>
        </p:txBody>
      </p:sp>
      <p:sp>
        <p:nvSpPr>
          <p:cNvPr id="3" name="Subtitle 2"/>
          <p:cNvSpPr>
            <a:spLocks noGrp="1"/>
          </p:cNvSpPr>
          <p:nvPr>
            <p:ph type="subTitle" idx="1"/>
          </p:nvPr>
        </p:nvSpPr>
        <p:spPr>
          <a:xfrm>
            <a:off x="1285102" y="3346212"/>
            <a:ext cx="8298206" cy="2585958"/>
          </a:xfrm>
        </p:spPr>
        <p:txBody>
          <a:bodyPr>
            <a:normAutofit/>
          </a:bodyPr>
          <a:lstStyle/>
          <a:p>
            <a:r>
              <a:rPr lang="en-US" dirty="0"/>
              <a:t>Angie McDonald, RN </a:t>
            </a:r>
          </a:p>
          <a:p>
            <a:r>
              <a:rPr lang="en-US" dirty="0"/>
              <a:t>Student Tracking and Data Branch</a:t>
            </a:r>
          </a:p>
          <a:p>
            <a:r>
              <a:rPr lang="en-US" dirty="0"/>
              <a:t>Office of Finance and Operations</a:t>
            </a:r>
          </a:p>
          <a:p>
            <a:r>
              <a:rPr lang="en-US" dirty="0"/>
              <a:t>Kentucky Department of Education</a:t>
            </a:r>
          </a:p>
          <a:p>
            <a:endParaRPr lang="en-US" dirty="0"/>
          </a:p>
        </p:txBody>
      </p:sp>
      <p:sp>
        <p:nvSpPr>
          <p:cNvPr id="4" name="Date Placeholder 3"/>
          <p:cNvSpPr>
            <a:spLocks noGrp="1"/>
          </p:cNvSpPr>
          <p:nvPr>
            <p:ph type="dt" sz="quarter" idx="10"/>
          </p:nvPr>
        </p:nvSpPr>
        <p:spPr bwMode="auto">
          <a:xfrm>
            <a:off x="10092267" y="6289675"/>
            <a:ext cx="1974321" cy="3312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r>
              <a:rPr lang="en-US" altLang="en-US" dirty="0">
                <a:solidFill>
                  <a:schemeClr val="bg1"/>
                </a:solidFill>
              </a:rPr>
              <a:t>February, 2019</a:t>
            </a:r>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10</a:t>
            </a:fld>
            <a:endParaRPr lang="en-US"/>
          </a:p>
        </p:txBody>
      </p:sp>
      <p:sp>
        <p:nvSpPr>
          <p:cNvPr id="8" name="Title 7"/>
          <p:cNvSpPr>
            <a:spLocks noGrp="1"/>
          </p:cNvSpPr>
          <p:nvPr>
            <p:ph type="title"/>
          </p:nvPr>
        </p:nvSpPr>
        <p:spPr/>
        <p:txBody>
          <a:bodyPr/>
          <a:lstStyle/>
          <a:p>
            <a:r>
              <a:rPr lang="en-US" dirty="0">
                <a:solidFill>
                  <a:schemeClr val="bg1"/>
                </a:solidFill>
              </a:rPr>
              <a:t>Slide 10</a:t>
            </a:r>
          </a:p>
        </p:txBody>
      </p:sp>
      <p:sp>
        <p:nvSpPr>
          <p:cNvPr id="4" name="TextBox 3"/>
          <p:cNvSpPr txBox="1"/>
          <p:nvPr/>
        </p:nvSpPr>
        <p:spPr>
          <a:xfrm>
            <a:off x="4834392" y="421418"/>
            <a:ext cx="4643562" cy="3108543"/>
          </a:xfrm>
          <a:prstGeom prst="rect">
            <a:avLst/>
          </a:prstGeom>
          <a:noFill/>
        </p:spPr>
        <p:txBody>
          <a:bodyPr wrap="square" rtlCol="0">
            <a:spAutoFit/>
          </a:bodyPr>
          <a:lstStyle/>
          <a:p>
            <a:r>
              <a:rPr lang="en-US" sz="2800" dirty="0"/>
              <a:t>To add a new Health Discharge Type: </a:t>
            </a:r>
          </a:p>
          <a:p>
            <a:endParaRPr lang="en-US" sz="2800" dirty="0"/>
          </a:p>
          <a:p>
            <a:r>
              <a:rPr lang="en-US" sz="2800" dirty="0"/>
              <a:t>1. Click “New”</a:t>
            </a:r>
          </a:p>
          <a:p>
            <a:r>
              <a:rPr lang="en-US" sz="2800" dirty="0"/>
              <a:t>2. Add Discharge Type Detail</a:t>
            </a:r>
          </a:p>
          <a:p>
            <a:r>
              <a:rPr lang="en-US" sz="2800" dirty="0"/>
              <a:t>3. Check the “Active” box.</a:t>
            </a:r>
          </a:p>
          <a:p>
            <a:r>
              <a:rPr lang="en-US" sz="2800" dirty="0"/>
              <a:t>4. Click “Save”</a:t>
            </a:r>
          </a:p>
        </p:txBody>
      </p:sp>
      <p:pic>
        <p:nvPicPr>
          <p:cNvPr id="3" name="Picture 2" descr="photo showing health dischage type options"/>
          <p:cNvPicPr>
            <a:picLocks noChangeAspect="1"/>
          </p:cNvPicPr>
          <p:nvPr/>
        </p:nvPicPr>
        <p:blipFill rotWithShape="1">
          <a:blip r:embed="rId2"/>
          <a:srcRect l="944" t="504" r="12699" b="13183"/>
          <a:stretch/>
        </p:blipFill>
        <p:spPr>
          <a:xfrm>
            <a:off x="434931" y="1060508"/>
            <a:ext cx="3816626" cy="4357315"/>
          </a:xfrm>
          <a:prstGeom prst="rect">
            <a:avLst/>
          </a:prstGeom>
        </p:spPr>
      </p:pic>
      <p:sp>
        <p:nvSpPr>
          <p:cNvPr id="5" name="Oval 4" descr="Oval surroundng the word &quot;New&quot; "/>
          <p:cNvSpPr/>
          <p:nvPr/>
        </p:nvSpPr>
        <p:spPr>
          <a:xfrm>
            <a:off x="494144" y="1341683"/>
            <a:ext cx="779228" cy="3339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Oval circling example discharge type detail"/>
          <p:cNvSpPr/>
          <p:nvPr/>
        </p:nvSpPr>
        <p:spPr>
          <a:xfrm>
            <a:off x="434931" y="4974947"/>
            <a:ext cx="3108960" cy="540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34722" y="4974947"/>
            <a:ext cx="580445" cy="4784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209032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286" y="2600175"/>
            <a:ext cx="8596668" cy="2224374"/>
          </a:xfrm>
        </p:spPr>
        <p:txBody>
          <a:bodyPr>
            <a:normAutofit/>
          </a:bodyPr>
          <a:lstStyle/>
          <a:p>
            <a:pPr algn="ctr"/>
            <a:r>
              <a:rPr lang="en-US" dirty="0"/>
              <a:t>Use your guide/handouts to review/add discharge types.</a:t>
            </a:r>
            <a:br>
              <a:rPr lang="en-US" dirty="0"/>
            </a:br>
            <a:r>
              <a:rPr lang="en-US" dirty="0"/>
              <a:t>Click </a:t>
            </a:r>
            <a:r>
              <a:rPr lang="en-US" dirty="0">
                <a:hlinkClick r:id="rId2"/>
              </a:rPr>
              <a:t>Here</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11</a:t>
            </a:fld>
            <a:endParaRPr lang="en-US"/>
          </a:p>
        </p:txBody>
      </p:sp>
    </p:spTree>
    <p:extLst>
      <p:ext uri="{BB962C8B-B14F-4D97-AF65-F5344CB8AC3E}">
        <p14:creationId xmlns:p14="http://schemas.microsoft.com/office/powerpoint/2010/main" val="3178924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12</a:t>
            </a:fld>
            <a:r>
              <a:rPr lang="en-US" dirty="0"/>
              <a:t>    </a:t>
            </a:r>
          </a:p>
        </p:txBody>
      </p:sp>
      <p:sp>
        <p:nvSpPr>
          <p:cNvPr id="8" name="Title 7"/>
          <p:cNvSpPr>
            <a:spLocks noGrp="1"/>
          </p:cNvSpPr>
          <p:nvPr>
            <p:ph type="title"/>
          </p:nvPr>
        </p:nvSpPr>
        <p:spPr/>
        <p:txBody>
          <a:bodyPr/>
          <a:lstStyle/>
          <a:p>
            <a:r>
              <a:rPr lang="en-US" dirty="0">
                <a:solidFill>
                  <a:schemeClr val="bg1"/>
                </a:solidFill>
              </a:rPr>
              <a:t>Slide 12</a:t>
            </a:r>
          </a:p>
        </p:txBody>
      </p:sp>
      <p:sp>
        <p:nvSpPr>
          <p:cNvPr id="7" name="TextBox 6"/>
          <p:cNvSpPr txBox="1"/>
          <p:nvPr/>
        </p:nvSpPr>
        <p:spPr>
          <a:xfrm>
            <a:off x="3116912" y="2513094"/>
            <a:ext cx="6448508" cy="2308324"/>
          </a:xfrm>
          <a:prstGeom prst="rect">
            <a:avLst/>
          </a:prstGeom>
          <a:noFill/>
        </p:spPr>
        <p:txBody>
          <a:bodyPr wrap="square" rtlCol="0">
            <a:spAutoFit/>
          </a:bodyPr>
          <a:lstStyle/>
          <a:p>
            <a:r>
              <a:rPr lang="en-US" sz="2400" dirty="0"/>
              <a:t>Now, to set up “Intervention Types”</a:t>
            </a:r>
          </a:p>
          <a:p>
            <a:endParaRPr lang="en-US" sz="2400" dirty="0"/>
          </a:p>
          <a:p>
            <a:r>
              <a:rPr lang="en-US" sz="2400" dirty="0"/>
              <a:t>Go to the “Index” tab</a:t>
            </a:r>
          </a:p>
          <a:p>
            <a:r>
              <a:rPr lang="en-US" sz="2400" dirty="0"/>
              <a:t>                 “System Administration”</a:t>
            </a:r>
          </a:p>
          <a:p>
            <a:r>
              <a:rPr lang="en-US" sz="2400" dirty="0"/>
              <a:t>                 “Health”</a:t>
            </a:r>
          </a:p>
          <a:p>
            <a:r>
              <a:rPr lang="en-US" sz="2400" dirty="0"/>
              <a:t>                 “Intervention Type”</a:t>
            </a:r>
          </a:p>
        </p:txBody>
      </p:sp>
      <p:pic>
        <p:nvPicPr>
          <p:cNvPr id="3" name="Picture 2" descr="picture of index tab"/>
          <p:cNvPicPr>
            <a:picLocks noChangeAspect="1"/>
          </p:cNvPicPr>
          <p:nvPr/>
        </p:nvPicPr>
        <p:blipFill>
          <a:blip r:embed="rId2"/>
          <a:stretch>
            <a:fillRect/>
          </a:stretch>
        </p:blipFill>
        <p:spPr>
          <a:xfrm>
            <a:off x="380463" y="160577"/>
            <a:ext cx="2112272" cy="6414759"/>
          </a:xfrm>
          <a:prstGeom prst="rect">
            <a:avLst/>
          </a:prstGeom>
        </p:spPr>
      </p:pic>
      <p:sp>
        <p:nvSpPr>
          <p:cNvPr id="4" name="Oval 3" descr="oval surrounding the words system administration"/>
          <p:cNvSpPr/>
          <p:nvPr/>
        </p:nvSpPr>
        <p:spPr>
          <a:xfrm>
            <a:off x="408292" y="3586038"/>
            <a:ext cx="1460265" cy="2146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Oval surrounding the word health"/>
          <p:cNvSpPr/>
          <p:nvPr/>
        </p:nvSpPr>
        <p:spPr>
          <a:xfrm>
            <a:off x="747423" y="3824577"/>
            <a:ext cx="540688" cy="182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Oval surrounding the word intervention type"/>
          <p:cNvSpPr/>
          <p:nvPr/>
        </p:nvSpPr>
        <p:spPr>
          <a:xfrm>
            <a:off x="922351" y="5064981"/>
            <a:ext cx="1105232" cy="2385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006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13</a:t>
            </a:fld>
            <a:endParaRPr lang="en-US"/>
          </a:p>
        </p:txBody>
      </p:sp>
      <p:sp>
        <p:nvSpPr>
          <p:cNvPr id="6" name="Title 5"/>
          <p:cNvSpPr>
            <a:spLocks noGrp="1"/>
          </p:cNvSpPr>
          <p:nvPr>
            <p:ph type="title"/>
          </p:nvPr>
        </p:nvSpPr>
        <p:spPr/>
        <p:txBody>
          <a:bodyPr/>
          <a:lstStyle/>
          <a:p>
            <a:r>
              <a:rPr lang="en-US" dirty="0">
                <a:solidFill>
                  <a:schemeClr val="bg1"/>
                </a:solidFill>
              </a:rPr>
              <a:t>Slide 13</a:t>
            </a:r>
          </a:p>
        </p:txBody>
      </p:sp>
      <p:sp>
        <p:nvSpPr>
          <p:cNvPr id="4" name="TextBox 3"/>
          <p:cNvSpPr txBox="1"/>
          <p:nvPr/>
        </p:nvSpPr>
        <p:spPr>
          <a:xfrm>
            <a:off x="4993419" y="421419"/>
            <a:ext cx="4285753" cy="2246769"/>
          </a:xfrm>
          <a:prstGeom prst="rect">
            <a:avLst/>
          </a:prstGeom>
          <a:noFill/>
        </p:spPr>
        <p:txBody>
          <a:bodyPr wrap="square" rtlCol="0">
            <a:spAutoFit/>
          </a:bodyPr>
          <a:lstStyle/>
          <a:p>
            <a:r>
              <a:rPr lang="en-US" sz="2000" dirty="0"/>
              <a:t>There are some basic intervention types already set up, however, you will need to add to them.</a:t>
            </a:r>
          </a:p>
          <a:p>
            <a:endParaRPr lang="en-US" sz="2000" dirty="0"/>
          </a:p>
          <a:p>
            <a:r>
              <a:rPr lang="en-US" sz="2000" dirty="0"/>
              <a:t>To edit an already existing intervention type, click on the name of the intervention type.</a:t>
            </a:r>
          </a:p>
        </p:txBody>
      </p:sp>
      <p:pic>
        <p:nvPicPr>
          <p:cNvPr id="3" name="Picture 2" descr="example of intervention type box"/>
          <p:cNvPicPr>
            <a:picLocks noChangeAspect="1"/>
          </p:cNvPicPr>
          <p:nvPr/>
        </p:nvPicPr>
        <p:blipFill>
          <a:blip r:embed="rId2"/>
          <a:stretch>
            <a:fillRect/>
          </a:stretch>
        </p:blipFill>
        <p:spPr>
          <a:xfrm>
            <a:off x="317017" y="325964"/>
            <a:ext cx="4080054" cy="6452178"/>
          </a:xfrm>
          <a:prstGeom prst="rect">
            <a:avLst/>
          </a:prstGeom>
        </p:spPr>
      </p:pic>
      <p:sp>
        <p:nvSpPr>
          <p:cNvPr id="5" name="Left Arrow 4" descr="Left arrow"/>
          <p:cNvSpPr/>
          <p:nvPr/>
        </p:nvSpPr>
        <p:spPr>
          <a:xfrm>
            <a:off x="3542144" y="3552053"/>
            <a:ext cx="914400" cy="20673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551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14</a:t>
            </a:fld>
            <a:endParaRPr lang="en-US"/>
          </a:p>
        </p:txBody>
      </p:sp>
      <p:sp>
        <p:nvSpPr>
          <p:cNvPr id="7" name="Title 6"/>
          <p:cNvSpPr>
            <a:spLocks noGrp="1"/>
          </p:cNvSpPr>
          <p:nvPr>
            <p:ph type="title"/>
          </p:nvPr>
        </p:nvSpPr>
        <p:spPr/>
        <p:txBody>
          <a:bodyPr/>
          <a:lstStyle/>
          <a:p>
            <a:r>
              <a:rPr lang="en-US" dirty="0">
                <a:solidFill>
                  <a:schemeClr val="bg1"/>
                </a:solidFill>
              </a:rPr>
              <a:t>Slide 14</a:t>
            </a:r>
          </a:p>
        </p:txBody>
      </p:sp>
      <p:sp>
        <p:nvSpPr>
          <p:cNvPr id="4" name="TextBox 3"/>
          <p:cNvSpPr txBox="1"/>
          <p:nvPr/>
        </p:nvSpPr>
        <p:spPr>
          <a:xfrm>
            <a:off x="6933537" y="1049572"/>
            <a:ext cx="2918129" cy="2308324"/>
          </a:xfrm>
          <a:prstGeom prst="rect">
            <a:avLst/>
          </a:prstGeom>
          <a:noFill/>
        </p:spPr>
        <p:txBody>
          <a:bodyPr wrap="square" rtlCol="0">
            <a:spAutoFit/>
          </a:bodyPr>
          <a:lstStyle/>
          <a:p>
            <a:r>
              <a:rPr lang="en-US" dirty="0"/>
              <a:t>The health intervention type detail box will open.  </a:t>
            </a:r>
          </a:p>
          <a:p>
            <a:endParaRPr lang="en-US" dirty="0"/>
          </a:p>
          <a:p>
            <a:r>
              <a:rPr lang="en-US" dirty="0"/>
              <a:t>To add a new intervention type item, click the “Add Intervention Type Item” button.</a:t>
            </a:r>
          </a:p>
          <a:p>
            <a:endParaRPr lang="en-US" dirty="0"/>
          </a:p>
        </p:txBody>
      </p:sp>
      <p:pic>
        <p:nvPicPr>
          <p:cNvPr id="3" name="Picture 2" descr="Sample of how to add intervention type"/>
          <p:cNvPicPr>
            <a:picLocks noChangeAspect="1"/>
          </p:cNvPicPr>
          <p:nvPr/>
        </p:nvPicPr>
        <p:blipFill>
          <a:blip r:embed="rId2"/>
          <a:stretch>
            <a:fillRect/>
          </a:stretch>
        </p:blipFill>
        <p:spPr>
          <a:xfrm>
            <a:off x="85062" y="753021"/>
            <a:ext cx="6848475" cy="5743575"/>
          </a:xfrm>
          <a:prstGeom prst="rect">
            <a:avLst/>
          </a:prstGeom>
        </p:spPr>
      </p:pic>
      <p:sp>
        <p:nvSpPr>
          <p:cNvPr id="5" name="Left Arrow 4" descr="Left arrow"/>
          <p:cNvSpPr/>
          <p:nvPr/>
        </p:nvSpPr>
        <p:spPr>
          <a:xfrm>
            <a:off x="4967108" y="3368491"/>
            <a:ext cx="978011" cy="36576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descr="arrow pointing down"/>
          <p:cNvSpPr/>
          <p:nvPr/>
        </p:nvSpPr>
        <p:spPr>
          <a:xfrm rot="18390006">
            <a:off x="1231740" y="314503"/>
            <a:ext cx="540689" cy="38104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2191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15</a:t>
            </a:fld>
            <a:endParaRPr lang="en-US"/>
          </a:p>
        </p:txBody>
      </p:sp>
      <p:sp>
        <p:nvSpPr>
          <p:cNvPr id="8" name="Title 7"/>
          <p:cNvSpPr>
            <a:spLocks noGrp="1"/>
          </p:cNvSpPr>
          <p:nvPr>
            <p:ph type="title"/>
          </p:nvPr>
        </p:nvSpPr>
        <p:spPr/>
        <p:txBody>
          <a:bodyPr/>
          <a:lstStyle/>
          <a:p>
            <a:r>
              <a:rPr lang="en-US" dirty="0">
                <a:solidFill>
                  <a:schemeClr val="bg1"/>
                </a:solidFill>
              </a:rPr>
              <a:t>Slide 15</a:t>
            </a:r>
          </a:p>
        </p:txBody>
      </p:sp>
      <p:sp>
        <p:nvSpPr>
          <p:cNvPr id="4" name="TextBox 3"/>
          <p:cNvSpPr txBox="1"/>
          <p:nvPr/>
        </p:nvSpPr>
        <p:spPr>
          <a:xfrm>
            <a:off x="6347460" y="2171700"/>
            <a:ext cx="3162300" cy="2862322"/>
          </a:xfrm>
          <a:prstGeom prst="rect">
            <a:avLst/>
          </a:prstGeom>
          <a:noFill/>
        </p:spPr>
        <p:txBody>
          <a:bodyPr wrap="square" rtlCol="0">
            <a:spAutoFit/>
          </a:bodyPr>
          <a:lstStyle/>
          <a:p>
            <a:r>
              <a:rPr lang="en-US" sz="2000" dirty="0"/>
              <a:t>Add the new intervention</a:t>
            </a:r>
          </a:p>
          <a:p>
            <a:r>
              <a:rPr lang="en-US" sz="2000" dirty="0"/>
              <a:t>Type detail.</a:t>
            </a:r>
          </a:p>
          <a:p>
            <a:endParaRPr lang="en-US" sz="2000" dirty="0"/>
          </a:p>
          <a:p>
            <a:r>
              <a:rPr lang="en-US" sz="2000" dirty="0"/>
              <a:t>Check the active box.  This will make the intervention visible in the drop down box.  </a:t>
            </a:r>
          </a:p>
          <a:p>
            <a:endParaRPr lang="en-US" sz="2000" dirty="0"/>
          </a:p>
          <a:p>
            <a:r>
              <a:rPr lang="en-US" sz="2000" dirty="0"/>
              <a:t>Then click “Save”</a:t>
            </a:r>
          </a:p>
        </p:txBody>
      </p:sp>
      <p:pic>
        <p:nvPicPr>
          <p:cNvPr id="3" name="Picture 2" descr="sample intervention type box"/>
          <p:cNvPicPr>
            <a:picLocks noChangeAspect="1"/>
          </p:cNvPicPr>
          <p:nvPr/>
        </p:nvPicPr>
        <p:blipFill>
          <a:blip r:embed="rId2"/>
          <a:stretch>
            <a:fillRect/>
          </a:stretch>
        </p:blipFill>
        <p:spPr>
          <a:xfrm>
            <a:off x="0" y="257025"/>
            <a:ext cx="6496050" cy="4533900"/>
          </a:xfrm>
          <a:prstGeom prst="rect">
            <a:avLst/>
          </a:prstGeom>
        </p:spPr>
      </p:pic>
      <p:sp>
        <p:nvSpPr>
          <p:cNvPr id="5" name="Oval 4" descr="oval surrounding the word save"/>
          <p:cNvSpPr/>
          <p:nvPr/>
        </p:nvSpPr>
        <p:spPr>
          <a:xfrm>
            <a:off x="1863090" y="537210"/>
            <a:ext cx="811530" cy="548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oval surrounding the word actove"/>
          <p:cNvSpPr/>
          <p:nvPr/>
        </p:nvSpPr>
        <p:spPr>
          <a:xfrm>
            <a:off x="5909310" y="3602861"/>
            <a:ext cx="251460" cy="2719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Oval showing where to enter new health intervention type detail"/>
          <p:cNvSpPr/>
          <p:nvPr/>
        </p:nvSpPr>
        <p:spPr>
          <a:xfrm>
            <a:off x="3048000" y="3602861"/>
            <a:ext cx="2929890" cy="2947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Ov</a:t>
            </a:r>
            <a:endParaRPr lang="en-US" dirty="0"/>
          </a:p>
        </p:txBody>
      </p:sp>
    </p:spTree>
    <p:extLst>
      <p:ext uri="{BB962C8B-B14F-4D97-AF65-F5344CB8AC3E}">
        <p14:creationId xmlns:p14="http://schemas.microsoft.com/office/powerpoint/2010/main" val="151414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16</a:t>
            </a:fld>
            <a:endParaRPr lang="en-US"/>
          </a:p>
        </p:txBody>
      </p:sp>
      <p:sp>
        <p:nvSpPr>
          <p:cNvPr id="6" name="Title 5"/>
          <p:cNvSpPr>
            <a:spLocks noGrp="1"/>
          </p:cNvSpPr>
          <p:nvPr>
            <p:ph type="title"/>
          </p:nvPr>
        </p:nvSpPr>
        <p:spPr/>
        <p:txBody>
          <a:bodyPr/>
          <a:lstStyle/>
          <a:p>
            <a:r>
              <a:rPr lang="en-US" dirty="0">
                <a:solidFill>
                  <a:schemeClr val="bg1"/>
                </a:solidFill>
              </a:rPr>
              <a:t>Slide 16</a:t>
            </a:r>
          </a:p>
        </p:txBody>
      </p:sp>
      <p:sp>
        <p:nvSpPr>
          <p:cNvPr id="4" name="TextBox 3"/>
          <p:cNvSpPr txBox="1"/>
          <p:nvPr/>
        </p:nvSpPr>
        <p:spPr>
          <a:xfrm>
            <a:off x="5166360" y="400050"/>
            <a:ext cx="4217670" cy="1015663"/>
          </a:xfrm>
          <a:prstGeom prst="rect">
            <a:avLst/>
          </a:prstGeom>
          <a:noFill/>
        </p:spPr>
        <p:txBody>
          <a:bodyPr wrap="square" rtlCol="0">
            <a:spAutoFit/>
          </a:bodyPr>
          <a:lstStyle/>
          <a:p>
            <a:r>
              <a:rPr lang="en-US" sz="2000" dirty="0"/>
              <a:t>To add a new intervention type:</a:t>
            </a:r>
          </a:p>
          <a:p>
            <a:endParaRPr lang="en-US" sz="2000" dirty="0"/>
          </a:p>
          <a:p>
            <a:r>
              <a:rPr lang="en-US" sz="2000" dirty="0"/>
              <a:t>Click “New Intervention Type”</a:t>
            </a:r>
          </a:p>
        </p:txBody>
      </p:sp>
      <p:pic>
        <p:nvPicPr>
          <p:cNvPr id="3" name="Picture 2" descr="Oval surrounding the &quot;New Intervention Type&quot; button"/>
          <p:cNvPicPr>
            <a:picLocks noChangeAspect="1"/>
          </p:cNvPicPr>
          <p:nvPr/>
        </p:nvPicPr>
        <p:blipFill>
          <a:blip r:embed="rId2"/>
          <a:stretch>
            <a:fillRect/>
          </a:stretch>
        </p:blipFill>
        <p:spPr>
          <a:xfrm>
            <a:off x="405986" y="476701"/>
            <a:ext cx="4210227" cy="5944553"/>
          </a:xfrm>
          <a:prstGeom prst="rect">
            <a:avLst/>
          </a:prstGeom>
        </p:spPr>
      </p:pic>
      <p:sp>
        <p:nvSpPr>
          <p:cNvPr id="5" name="Oval 4" descr="oval surrounding the new intervention type button"/>
          <p:cNvSpPr/>
          <p:nvPr/>
        </p:nvSpPr>
        <p:spPr>
          <a:xfrm>
            <a:off x="640080" y="834390"/>
            <a:ext cx="2240280" cy="5372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842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17</a:t>
            </a:fld>
            <a:endParaRPr lang="en-US"/>
          </a:p>
        </p:txBody>
      </p:sp>
      <p:sp>
        <p:nvSpPr>
          <p:cNvPr id="6" name="Title 5"/>
          <p:cNvSpPr>
            <a:spLocks noGrp="1"/>
          </p:cNvSpPr>
          <p:nvPr>
            <p:ph type="title"/>
          </p:nvPr>
        </p:nvSpPr>
        <p:spPr/>
        <p:txBody>
          <a:bodyPr/>
          <a:lstStyle/>
          <a:p>
            <a:r>
              <a:rPr lang="en-US" dirty="0">
                <a:solidFill>
                  <a:schemeClr val="bg1"/>
                </a:solidFill>
              </a:rPr>
              <a:t>Slide 18</a:t>
            </a:r>
          </a:p>
        </p:txBody>
      </p:sp>
      <p:sp>
        <p:nvSpPr>
          <p:cNvPr id="4" name="TextBox 3"/>
          <p:cNvSpPr txBox="1"/>
          <p:nvPr/>
        </p:nvSpPr>
        <p:spPr>
          <a:xfrm>
            <a:off x="4354830" y="4537710"/>
            <a:ext cx="5006340" cy="1631216"/>
          </a:xfrm>
          <a:prstGeom prst="rect">
            <a:avLst/>
          </a:prstGeom>
          <a:noFill/>
        </p:spPr>
        <p:txBody>
          <a:bodyPr wrap="square" rtlCol="0">
            <a:spAutoFit/>
          </a:bodyPr>
          <a:lstStyle/>
          <a:p>
            <a:r>
              <a:rPr lang="en-US" sz="2000" dirty="0"/>
              <a:t>Enter the Health Intervention Type Detail as well as the specific interventions that go with it.  </a:t>
            </a:r>
          </a:p>
          <a:p>
            <a:endParaRPr lang="en-US" sz="2000" dirty="0"/>
          </a:p>
          <a:p>
            <a:r>
              <a:rPr lang="en-US" sz="2000" dirty="0"/>
              <a:t>Finally, click “Save”</a:t>
            </a:r>
          </a:p>
        </p:txBody>
      </p:sp>
      <p:pic>
        <p:nvPicPr>
          <p:cNvPr id="3" name="Picture 2" descr="picture showing where to enter new health intervetion type details"/>
          <p:cNvPicPr>
            <a:picLocks noChangeAspect="1"/>
          </p:cNvPicPr>
          <p:nvPr/>
        </p:nvPicPr>
        <p:blipFill>
          <a:blip r:embed="rId2"/>
          <a:stretch>
            <a:fillRect/>
          </a:stretch>
        </p:blipFill>
        <p:spPr>
          <a:xfrm>
            <a:off x="269557" y="1005022"/>
            <a:ext cx="8826460" cy="3176588"/>
          </a:xfrm>
          <a:prstGeom prst="rect">
            <a:avLst/>
          </a:prstGeom>
        </p:spPr>
      </p:pic>
      <p:sp>
        <p:nvSpPr>
          <p:cNvPr id="5" name="Oval 4" descr="oval showing where to enter new health intervention type detail"/>
          <p:cNvSpPr/>
          <p:nvPr/>
        </p:nvSpPr>
        <p:spPr>
          <a:xfrm>
            <a:off x="4046220" y="2257981"/>
            <a:ext cx="3326130" cy="2509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oval surrounding active box"/>
          <p:cNvSpPr/>
          <p:nvPr/>
        </p:nvSpPr>
        <p:spPr>
          <a:xfrm>
            <a:off x="4354830" y="2468880"/>
            <a:ext cx="605790" cy="3310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oval surrounding active box"/>
          <p:cNvSpPr/>
          <p:nvPr/>
        </p:nvSpPr>
        <p:spPr>
          <a:xfrm>
            <a:off x="7372350" y="3129812"/>
            <a:ext cx="731520" cy="5519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oval surrounding display for unlinked complaints box"/>
          <p:cNvSpPr/>
          <p:nvPr/>
        </p:nvSpPr>
        <p:spPr>
          <a:xfrm>
            <a:off x="4960620" y="2593316"/>
            <a:ext cx="651510" cy="3108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oval surrounding example health intervention type detail"/>
          <p:cNvSpPr/>
          <p:nvPr/>
        </p:nvSpPr>
        <p:spPr>
          <a:xfrm>
            <a:off x="2634615" y="1451610"/>
            <a:ext cx="914400" cy="4343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237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18</a:t>
            </a:fld>
            <a:endParaRPr lang="en-US"/>
          </a:p>
        </p:txBody>
      </p:sp>
      <p:sp>
        <p:nvSpPr>
          <p:cNvPr id="6" name="Title 5"/>
          <p:cNvSpPr>
            <a:spLocks noGrp="1"/>
          </p:cNvSpPr>
          <p:nvPr>
            <p:ph type="title"/>
          </p:nvPr>
        </p:nvSpPr>
        <p:spPr/>
        <p:txBody>
          <a:bodyPr/>
          <a:lstStyle/>
          <a:p>
            <a:r>
              <a:rPr lang="en-US" dirty="0">
                <a:solidFill>
                  <a:schemeClr val="bg1"/>
                </a:solidFill>
              </a:rPr>
              <a:t>Slide 1 part28</a:t>
            </a:r>
          </a:p>
        </p:txBody>
      </p:sp>
      <p:sp>
        <p:nvSpPr>
          <p:cNvPr id="4" name="TextBox 3"/>
          <p:cNvSpPr txBox="1"/>
          <p:nvPr/>
        </p:nvSpPr>
        <p:spPr>
          <a:xfrm>
            <a:off x="4480560" y="502920"/>
            <a:ext cx="4869180" cy="1938992"/>
          </a:xfrm>
          <a:prstGeom prst="rect">
            <a:avLst/>
          </a:prstGeom>
          <a:noFill/>
        </p:spPr>
        <p:txBody>
          <a:bodyPr wrap="square" rtlCol="0">
            <a:spAutoFit/>
          </a:bodyPr>
          <a:lstStyle/>
          <a:p>
            <a:r>
              <a:rPr lang="en-US" sz="2000" dirty="0"/>
              <a:t>Now, we can add Observation Types:</a:t>
            </a:r>
          </a:p>
          <a:p>
            <a:endParaRPr lang="en-US" sz="2000" dirty="0"/>
          </a:p>
          <a:p>
            <a:r>
              <a:rPr lang="en-US" sz="2000" dirty="0"/>
              <a:t>Go to Index,</a:t>
            </a:r>
          </a:p>
          <a:p>
            <a:r>
              <a:rPr lang="en-US" sz="2000" dirty="0"/>
              <a:t>System Administration,</a:t>
            </a:r>
          </a:p>
          <a:p>
            <a:r>
              <a:rPr lang="en-US" sz="2000" dirty="0"/>
              <a:t>Health,</a:t>
            </a:r>
          </a:p>
          <a:p>
            <a:r>
              <a:rPr lang="en-US" sz="2000" dirty="0"/>
              <a:t>Observation Types</a:t>
            </a:r>
          </a:p>
        </p:txBody>
      </p:sp>
      <p:pic>
        <p:nvPicPr>
          <p:cNvPr id="3" name="Picture 2" descr="photo of index tab"/>
          <p:cNvPicPr>
            <a:picLocks noChangeAspect="1"/>
          </p:cNvPicPr>
          <p:nvPr/>
        </p:nvPicPr>
        <p:blipFill>
          <a:blip r:embed="rId2"/>
          <a:stretch>
            <a:fillRect/>
          </a:stretch>
        </p:blipFill>
        <p:spPr>
          <a:xfrm>
            <a:off x="422672" y="502920"/>
            <a:ext cx="3574256" cy="5718810"/>
          </a:xfrm>
          <a:prstGeom prst="rect">
            <a:avLst/>
          </a:prstGeom>
        </p:spPr>
      </p:pic>
      <p:sp>
        <p:nvSpPr>
          <p:cNvPr id="5" name="Oval 4" descr="oval surrounding the word index"/>
          <p:cNvSpPr/>
          <p:nvPr/>
        </p:nvSpPr>
        <p:spPr>
          <a:xfrm>
            <a:off x="662940" y="651510"/>
            <a:ext cx="868680" cy="400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oval surrounding the word health"/>
          <p:cNvSpPr/>
          <p:nvPr/>
        </p:nvSpPr>
        <p:spPr>
          <a:xfrm>
            <a:off x="963930" y="2026920"/>
            <a:ext cx="868680" cy="400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oval surrounding the word observation types"/>
          <p:cNvSpPr/>
          <p:nvPr/>
        </p:nvSpPr>
        <p:spPr>
          <a:xfrm>
            <a:off x="1219200" y="4410493"/>
            <a:ext cx="1981200" cy="400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123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19</a:t>
            </a:fld>
            <a:endParaRPr lang="en-US"/>
          </a:p>
        </p:txBody>
      </p:sp>
      <p:sp>
        <p:nvSpPr>
          <p:cNvPr id="4" name="Title 3"/>
          <p:cNvSpPr>
            <a:spLocks noGrp="1"/>
          </p:cNvSpPr>
          <p:nvPr>
            <p:ph type="title"/>
          </p:nvPr>
        </p:nvSpPr>
        <p:spPr/>
        <p:txBody>
          <a:bodyPr/>
          <a:lstStyle/>
          <a:p>
            <a:r>
              <a:rPr lang="en-US" dirty="0">
                <a:solidFill>
                  <a:schemeClr val="bg1"/>
                </a:solidFill>
              </a:rPr>
              <a:t>Slide 19</a:t>
            </a:r>
          </a:p>
        </p:txBody>
      </p:sp>
      <p:sp>
        <p:nvSpPr>
          <p:cNvPr id="5" name="TextBox 4"/>
          <p:cNvSpPr txBox="1"/>
          <p:nvPr/>
        </p:nvSpPr>
        <p:spPr>
          <a:xfrm>
            <a:off x="4800600" y="396740"/>
            <a:ext cx="4240530" cy="1323439"/>
          </a:xfrm>
          <a:prstGeom prst="rect">
            <a:avLst/>
          </a:prstGeom>
          <a:noFill/>
        </p:spPr>
        <p:txBody>
          <a:bodyPr wrap="square" rtlCol="0">
            <a:spAutoFit/>
          </a:bodyPr>
          <a:lstStyle/>
          <a:p>
            <a:r>
              <a:rPr lang="en-US" sz="2000" dirty="0"/>
              <a:t>To create a new observation type, click, “New Observation Type”, OR, click on an existing observation type to add to it.</a:t>
            </a:r>
          </a:p>
        </p:txBody>
      </p:sp>
      <p:pic>
        <p:nvPicPr>
          <p:cNvPr id="3" name="Picture 2" descr="photo of observation types box"/>
          <p:cNvPicPr>
            <a:picLocks noChangeAspect="1"/>
          </p:cNvPicPr>
          <p:nvPr/>
        </p:nvPicPr>
        <p:blipFill>
          <a:blip r:embed="rId2"/>
          <a:stretch>
            <a:fillRect/>
          </a:stretch>
        </p:blipFill>
        <p:spPr>
          <a:xfrm>
            <a:off x="475671" y="415732"/>
            <a:ext cx="4012883" cy="6278035"/>
          </a:xfrm>
          <a:prstGeom prst="rect">
            <a:avLst/>
          </a:prstGeom>
        </p:spPr>
      </p:pic>
      <p:sp>
        <p:nvSpPr>
          <p:cNvPr id="6" name="Oval 5" descr="oval surrounding the new observation types button"/>
          <p:cNvSpPr/>
          <p:nvPr/>
        </p:nvSpPr>
        <p:spPr>
          <a:xfrm>
            <a:off x="777240" y="845820"/>
            <a:ext cx="206883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09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Slide 1</a:t>
            </a:r>
          </a:p>
        </p:txBody>
      </p:sp>
      <p:sp>
        <p:nvSpPr>
          <p:cNvPr id="3" name="Text Placeholder 2"/>
          <p:cNvSpPr>
            <a:spLocks noGrp="1"/>
          </p:cNvSpPr>
          <p:nvPr>
            <p:ph type="body" sz="quarter" idx="13"/>
          </p:nvPr>
        </p:nvSpPr>
        <p:spPr/>
        <p:txBody>
          <a:bodyPr/>
          <a:lstStyle/>
          <a:p>
            <a:r>
              <a:rPr lang="en-US" dirty="0"/>
              <a:t>Since the passage of KRS 217.186 and 158.836, which allows Kentucky schools to stock and administer Epinephrine and </a:t>
            </a:r>
            <a:r>
              <a:rPr lang="en-US" dirty="0" err="1"/>
              <a:t>Narcan</a:t>
            </a:r>
            <a:r>
              <a:rPr lang="en-US" dirty="0"/>
              <a:t> (Naloxone), KDE has been asked to track the administration of these medications and to report the findings to the legislature.</a:t>
            </a:r>
          </a:p>
        </p:txBody>
      </p:sp>
      <p:sp>
        <p:nvSpPr>
          <p:cNvPr id="4" name="Slide Number Placeholder 3"/>
          <p:cNvSpPr>
            <a:spLocks noGrp="1"/>
          </p:cNvSpPr>
          <p:nvPr>
            <p:ph type="sldNum" sz="quarter" idx="12"/>
          </p:nvPr>
        </p:nvSpPr>
        <p:spPr/>
        <p:txBody>
          <a:bodyPr/>
          <a:lstStyle/>
          <a:p>
            <a:fld id="{91BD7323-49BF-4C97-8773-5EC64C492009}" type="slidenum">
              <a:rPr lang="en-US" smtClean="0"/>
              <a:t>2</a:t>
            </a:fld>
            <a:endParaRPr lang="en-US"/>
          </a:p>
        </p:txBody>
      </p:sp>
    </p:spTree>
    <p:extLst>
      <p:ext uri="{BB962C8B-B14F-4D97-AF65-F5344CB8AC3E}">
        <p14:creationId xmlns:p14="http://schemas.microsoft.com/office/powerpoint/2010/main" val="951790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20</a:t>
            </a:fld>
            <a:endParaRPr lang="en-US"/>
          </a:p>
        </p:txBody>
      </p:sp>
      <p:sp>
        <p:nvSpPr>
          <p:cNvPr id="8" name="Title 7"/>
          <p:cNvSpPr>
            <a:spLocks noGrp="1"/>
          </p:cNvSpPr>
          <p:nvPr>
            <p:ph type="title"/>
          </p:nvPr>
        </p:nvSpPr>
        <p:spPr/>
        <p:txBody>
          <a:bodyPr/>
          <a:lstStyle/>
          <a:p>
            <a:r>
              <a:rPr lang="en-US" dirty="0">
                <a:solidFill>
                  <a:schemeClr val="bg1"/>
                </a:solidFill>
              </a:rPr>
              <a:t>Slide 20</a:t>
            </a:r>
          </a:p>
        </p:txBody>
      </p:sp>
      <p:sp>
        <p:nvSpPr>
          <p:cNvPr id="4" name="TextBox 3"/>
          <p:cNvSpPr txBox="1"/>
          <p:nvPr/>
        </p:nvSpPr>
        <p:spPr>
          <a:xfrm>
            <a:off x="3787139" y="4011930"/>
            <a:ext cx="4842511" cy="1631216"/>
          </a:xfrm>
          <a:prstGeom prst="rect">
            <a:avLst/>
          </a:prstGeom>
          <a:noFill/>
        </p:spPr>
        <p:txBody>
          <a:bodyPr wrap="square" rtlCol="0">
            <a:spAutoFit/>
          </a:bodyPr>
          <a:lstStyle/>
          <a:p>
            <a:r>
              <a:rPr lang="en-US" sz="2000" dirty="0"/>
              <a:t>You can add as many observation types as necessary.  </a:t>
            </a:r>
          </a:p>
          <a:p>
            <a:endParaRPr lang="en-US" sz="2000" dirty="0"/>
          </a:p>
          <a:p>
            <a:r>
              <a:rPr lang="en-US" sz="2000" dirty="0"/>
              <a:t>Check the “Active” box and then click the “Save” button. </a:t>
            </a:r>
          </a:p>
        </p:txBody>
      </p:sp>
      <p:pic>
        <p:nvPicPr>
          <p:cNvPr id="3" name="Picture 2" descr="photo showing where to enter new Health observation type items"/>
          <p:cNvPicPr>
            <a:picLocks noChangeAspect="1"/>
          </p:cNvPicPr>
          <p:nvPr/>
        </p:nvPicPr>
        <p:blipFill>
          <a:blip r:embed="rId2"/>
          <a:stretch>
            <a:fillRect/>
          </a:stretch>
        </p:blipFill>
        <p:spPr>
          <a:xfrm>
            <a:off x="429576" y="425533"/>
            <a:ext cx="6715125" cy="4619625"/>
          </a:xfrm>
          <a:prstGeom prst="rect">
            <a:avLst/>
          </a:prstGeom>
        </p:spPr>
      </p:pic>
      <p:sp>
        <p:nvSpPr>
          <p:cNvPr id="5" name="Oval 4" descr="oval showing where to enter health observation type items"/>
          <p:cNvSpPr/>
          <p:nvPr/>
        </p:nvSpPr>
        <p:spPr>
          <a:xfrm>
            <a:off x="3713259" y="3085106"/>
            <a:ext cx="2600077" cy="3896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oval showing where to circle active button"/>
          <p:cNvSpPr/>
          <p:nvPr/>
        </p:nvSpPr>
        <p:spPr>
          <a:xfrm>
            <a:off x="6329238" y="3172570"/>
            <a:ext cx="222637" cy="1908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oval surrounding the save button"/>
          <p:cNvSpPr/>
          <p:nvPr/>
        </p:nvSpPr>
        <p:spPr>
          <a:xfrm>
            <a:off x="2297927" y="755374"/>
            <a:ext cx="755374" cy="373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758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21</a:t>
            </a:fld>
            <a:endParaRPr lang="en-US"/>
          </a:p>
        </p:txBody>
      </p:sp>
      <p:sp>
        <p:nvSpPr>
          <p:cNvPr id="8" name="Title 7"/>
          <p:cNvSpPr>
            <a:spLocks noGrp="1"/>
          </p:cNvSpPr>
          <p:nvPr>
            <p:ph type="title"/>
          </p:nvPr>
        </p:nvSpPr>
        <p:spPr/>
        <p:txBody>
          <a:bodyPr/>
          <a:lstStyle/>
          <a:p>
            <a:r>
              <a:rPr lang="en-US" dirty="0">
                <a:solidFill>
                  <a:schemeClr val="bg1"/>
                </a:solidFill>
              </a:rPr>
              <a:t>Slide 21</a:t>
            </a:r>
          </a:p>
        </p:txBody>
      </p:sp>
      <p:sp>
        <p:nvSpPr>
          <p:cNvPr id="7" name="TextBox 6"/>
          <p:cNvSpPr txBox="1"/>
          <p:nvPr/>
        </p:nvSpPr>
        <p:spPr>
          <a:xfrm>
            <a:off x="3314700" y="491490"/>
            <a:ext cx="4869180" cy="1938992"/>
          </a:xfrm>
          <a:prstGeom prst="rect">
            <a:avLst/>
          </a:prstGeom>
          <a:noFill/>
        </p:spPr>
        <p:txBody>
          <a:bodyPr wrap="square" rtlCol="0">
            <a:spAutoFit/>
          </a:bodyPr>
          <a:lstStyle/>
          <a:p>
            <a:r>
              <a:rPr lang="en-US" sz="2000" dirty="0"/>
              <a:t>Finally, let’s add Complaint Types:</a:t>
            </a:r>
          </a:p>
          <a:p>
            <a:endParaRPr lang="en-US" sz="2000" dirty="0"/>
          </a:p>
          <a:p>
            <a:r>
              <a:rPr lang="en-US" sz="2000" dirty="0"/>
              <a:t>Go to Index,</a:t>
            </a:r>
          </a:p>
          <a:p>
            <a:r>
              <a:rPr lang="en-US" sz="2000" dirty="0"/>
              <a:t>System Administration,</a:t>
            </a:r>
          </a:p>
          <a:p>
            <a:r>
              <a:rPr lang="en-US" sz="2000" dirty="0"/>
              <a:t>Health,</a:t>
            </a:r>
          </a:p>
          <a:p>
            <a:r>
              <a:rPr lang="en-US" sz="2000" dirty="0"/>
              <a:t>Health Complaint Type</a:t>
            </a:r>
          </a:p>
        </p:txBody>
      </p:sp>
      <p:pic>
        <p:nvPicPr>
          <p:cNvPr id="5" name="Picture 4" descr="oval surrounding the words health complaint type" hidden="1"/>
          <p:cNvPicPr>
            <a:picLocks noChangeAspect="1"/>
          </p:cNvPicPr>
          <p:nvPr/>
        </p:nvPicPr>
        <p:blipFill>
          <a:blip r:embed="rId2"/>
          <a:stretch>
            <a:fillRect/>
          </a:stretch>
        </p:blipFill>
        <p:spPr>
          <a:xfrm>
            <a:off x="961581" y="4052304"/>
            <a:ext cx="1444877" cy="262151"/>
          </a:xfrm>
          <a:prstGeom prst="rect">
            <a:avLst/>
          </a:prstGeom>
        </p:spPr>
      </p:pic>
      <p:pic>
        <p:nvPicPr>
          <p:cNvPr id="3" name="Picture 2" descr="Photo of index tab"/>
          <p:cNvPicPr>
            <a:picLocks noChangeAspect="1"/>
          </p:cNvPicPr>
          <p:nvPr/>
        </p:nvPicPr>
        <p:blipFill>
          <a:blip r:embed="rId3"/>
          <a:stretch>
            <a:fillRect/>
          </a:stretch>
        </p:blipFill>
        <p:spPr>
          <a:xfrm>
            <a:off x="555786" y="257025"/>
            <a:ext cx="2109399" cy="6413548"/>
          </a:xfrm>
          <a:prstGeom prst="rect">
            <a:avLst/>
          </a:prstGeom>
        </p:spPr>
      </p:pic>
      <p:sp>
        <p:nvSpPr>
          <p:cNvPr id="4" name="Oval 3" descr="oval surrounding the words system administration"/>
          <p:cNvSpPr/>
          <p:nvPr/>
        </p:nvSpPr>
        <p:spPr>
          <a:xfrm>
            <a:off x="492160" y="3646170"/>
            <a:ext cx="1428750" cy="240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oval surrounding the word health"/>
          <p:cNvSpPr/>
          <p:nvPr/>
        </p:nvSpPr>
        <p:spPr>
          <a:xfrm>
            <a:off x="822960" y="3886200"/>
            <a:ext cx="617220" cy="251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Ov</a:t>
            </a:r>
            <a:endParaRPr lang="en-US" dirty="0"/>
          </a:p>
        </p:txBody>
      </p:sp>
    </p:spTree>
    <p:extLst>
      <p:ext uri="{BB962C8B-B14F-4D97-AF65-F5344CB8AC3E}">
        <p14:creationId xmlns:p14="http://schemas.microsoft.com/office/powerpoint/2010/main" val="2168801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22</a:t>
            </a:fld>
            <a:endParaRPr lang="en-US"/>
          </a:p>
        </p:txBody>
      </p:sp>
      <p:sp>
        <p:nvSpPr>
          <p:cNvPr id="6" name="Title 5"/>
          <p:cNvSpPr>
            <a:spLocks noGrp="1"/>
          </p:cNvSpPr>
          <p:nvPr>
            <p:ph type="title"/>
          </p:nvPr>
        </p:nvSpPr>
        <p:spPr/>
        <p:txBody>
          <a:bodyPr/>
          <a:lstStyle/>
          <a:p>
            <a:r>
              <a:rPr lang="en-US" dirty="0">
                <a:solidFill>
                  <a:schemeClr val="bg1"/>
                </a:solidFill>
              </a:rPr>
              <a:t>Slide 22</a:t>
            </a:r>
          </a:p>
        </p:txBody>
      </p:sp>
      <p:sp>
        <p:nvSpPr>
          <p:cNvPr id="4" name="TextBox 3"/>
          <p:cNvSpPr txBox="1"/>
          <p:nvPr/>
        </p:nvSpPr>
        <p:spPr>
          <a:xfrm>
            <a:off x="3646170" y="765809"/>
            <a:ext cx="4640580" cy="1938992"/>
          </a:xfrm>
          <a:prstGeom prst="rect">
            <a:avLst/>
          </a:prstGeom>
          <a:noFill/>
        </p:spPr>
        <p:txBody>
          <a:bodyPr wrap="square" rtlCol="0">
            <a:spAutoFit/>
          </a:bodyPr>
          <a:lstStyle/>
          <a:p>
            <a:r>
              <a:rPr lang="en-US" sz="2400" dirty="0"/>
              <a:t>Here is the list of complaints students may have when they come to the nurse.</a:t>
            </a:r>
          </a:p>
          <a:p>
            <a:endParaRPr lang="en-US" sz="2400" dirty="0"/>
          </a:p>
          <a:p>
            <a:r>
              <a:rPr lang="en-US" sz="2400" dirty="0"/>
              <a:t>To add to this list, click “New”</a:t>
            </a:r>
          </a:p>
        </p:txBody>
      </p:sp>
      <p:pic>
        <p:nvPicPr>
          <p:cNvPr id="3" name="Picture 2" descr="photo showing health complaint type box"/>
          <p:cNvPicPr>
            <a:picLocks noChangeAspect="1"/>
          </p:cNvPicPr>
          <p:nvPr/>
        </p:nvPicPr>
        <p:blipFill rotWithShape="1">
          <a:blip r:embed="rId2"/>
          <a:srcRect l="6810" t="795" r="25498" b="6067"/>
          <a:stretch/>
        </p:blipFill>
        <p:spPr>
          <a:xfrm>
            <a:off x="685996" y="823962"/>
            <a:ext cx="2263140" cy="4240531"/>
          </a:xfrm>
          <a:prstGeom prst="rect">
            <a:avLst/>
          </a:prstGeom>
        </p:spPr>
      </p:pic>
      <p:sp>
        <p:nvSpPr>
          <p:cNvPr id="5" name="Oval 4" descr="oval surrounding the &quot;New&quot; button"/>
          <p:cNvSpPr/>
          <p:nvPr/>
        </p:nvSpPr>
        <p:spPr>
          <a:xfrm>
            <a:off x="605790" y="1074420"/>
            <a:ext cx="925830" cy="37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557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23</a:t>
            </a:fld>
            <a:endParaRPr lang="en-US"/>
          </a:p>
        </p:txBody>
      </p:sp>
      <p:sp>
        <p:nvSpPr>
          <p:cNvPr id="7" name="Title 6"/>
          <p:cNvSpPr>
            <a:spLocks noGrp="1"/>
          </p:cNvSpPr>
          <p:nvPr>
            <p:ph type="title"/>
          </p:nvPr>
        </p:nvSpPr>
        <p:spPr/>
        <p:txBody>
          <a:bodyPr/>
          <a:lstStyle/>
          <a:p>
            <a:r>
              <a:rPr lang="en-US" dirty="0">
                <a:solidFill>
                  <a:schemeClr val="bg1"/>
                </a:solidFill>
              </a:rPr>
              <a:t>Slide 23</a:t>
            </a:r>
          </a:p>
        </p:txBody>
      </p:sp>
      <p:sp>
        <p:nvSpPr>
          <p:cNvPr id="10" name="TextBox 9"/>
          <p:cNvSpPr txBox="1"/>
          <p:nvPr/>
        </p:nvSpPr>
        <p:spPr>
          <a:xfrm>
            <a:off x="6800850" y="3274695"/>
            <a:ext cx="2594610" cy="830997"/>
          </a:xfrm>
          <a:prstGeom prst="rect">
            <a:avLst/>
          </a:prstGeom>
          <a:noFill/>
        </p:spPr>
        <p:txBody>
          <a:bodyPr wrap="square" rtlCol="0">
            <a:spAutoFit/>
          </a:bodyPr>
          <a:lstStyle/>
          <a:p>
            <a:r>
              <a:rPr lang="en-US" sz="2400" dirty="0"/>
              <a:t>Leave these two boxes blank</a:t>
            </a:r>
          </a:p>
        </p:txBody>
      </p:sp>
      <p:pic>
        <p:nvPicPr>
          <p:cNvPr id="3" name="Picture 2" descr="photo of where to enter new health complaint type"/>
          <p:cNvPicPr>
            <a:picLocks noChangeAspect="1"/>
          </p:cNvPicPr>
          <p:nvPr/>
        </p:nvPicPr>
        <p:blipFill>
          <a:blip r:embed="rId2"/>
          <a:stretch>
            <a:fillRect/>
          </a:stretch>
        </p:blipFill>
        <p:spPr>
          <a:xfrm>
            <a:off x="403860" y="596265"/>
            <a:ext cx="5143500" cy="4476750"/>
          </a:xfrm>
          <a:prstGeom prst="rect">
            <a:avLst/>
          </a:prstGeom>
        </p:spPr>
      </p:pic>
      <p:sp>
        <p:nvSpPr>
          <p:cNvPr id="4" name="Oval 3" descr="oval around where to enter new complaint type detail"/>
          <p:cNvSpPr/>
          <p:nvPr/>
        </p:nvSpPr>
        <p:spPr>
          <a:xfrm>
            <a:off x="2857500" y="2343150"/>
            <a:ext cx="1737360" cy="491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oval surrounding the word active"/>
          <p:cNvSpPr/>
          <p:nvPr/>
        </p:nvSpPr>
        <p:spPr>
          <a:xfrm>
            <a:off x="4686300" y="2354580"/>
            <a:ext cx="480060" cy="411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oval surrounding the word save"/>
          <p:cNvSpPr/>
          <p:nvPr/>
        </p:nvSpPr>
        <p:spPr>
          <a:xfrm>
            <a:off x="403860" y="1051560"/>
            <a:ext cx="98679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Brace 7" descr="brackets pointing out boxes to leave blank"/>
          <p:cNvSpPr/>
          <p:nvPr/>
        </p:nvSpPr>
        <p:spPr>
          <a:xfrm>
            <a:off x="2708910" y="2914650"/>
            <a:ext cx="2983230" cy="1623060"/>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Down Arrow 8" descr="arrow pointing to the left"/>
          <p:cNvSpPr/>
          <p:nvPr/>
        </p:nvSpPr>
        <p:spPr>
          <a:xfrm rot="5400000">
            <a:off x="5669280" y="3297555"/>
            <a:ext cx="902970" cy="8572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547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24</a:t>
            </a:fld>
            <a:endParaRPr lang="en-US"/>
          </a:p>
        </p:txBody>
      </p:sp>
      <p:sp>
        <p:nvSpPr>
          <p:cNvPr id="5" name="Title 4"/>
          <p:cNvSpPr>
            <a:spLocks noGrp="1"/>
          </p:cNvSpPr>
          <p:nvPr>
            <p:ph type="title"/>
          </p:nvPr>
        </p:nvSpPr>
        <p:spPr/>
        <p:txBody>
          <a:bodyPr>
            <a:normAutofit fontScale="90000"/>
          </a:bodyPr>
          <a:lstStyle/>
          <a:p>
            <a:r>
              <a:rPr lang="en-US" dirty="0"/>
              <a:t>Now you are ready to go paperless!</a:t>
            </a:r>
          </a:p>
        </p:txBody>
      </p:sp>
      <p:pic>
        <p:nvPicPr>
          <p:cNvPr id="4" name="Picture 3" descr="picture of excited little gir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8820" y="1959101"/>
            <a:ext cx="6092190" cy="4042347"/>
          </a:xfrm>
          <a:prstGeom prst="rect">
            <a:avLst/>
          </a:prstGeom>
        </p:spPr>
      </p:pic>
    </p:spTree>
    <p:extLst>
      <p:ext uri="{BB962C8B-B14F-4D97-AF65-F5344CB8AC3E}">
        <p14:creationId xmlns:p14="http://schemas.microsoft.com/office/powerpoint/2010/main" val="867480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Health Office Visits</a:t>
            </a:r>
          </a:p>
        </p:txBody>
      </p:sp>
      <p:sp>
        <p:nvSpPr>
          <p:cNvPr id="3" name="Text Placeholder 2"/>
          <p:cNvSpPr>
            <a:spLocks noGrp="1"/>
          </p:cNvSpPr>
          <p:nvPr>
            <p:ph type="body" sz="quarter" idx="13"/>
          </p:nvPr>
        </p:nvSpPr>
        <p:spPr/>
        <p:txBody>
          <a:bodyPr/>
          <a:lstStyle/>
          <a:p>
            <a:r>
              <a:rPr lang="en-US" dirty="0"/>
              <a:t>With a little practice, you will be able to enter them in less than a minute.  </a:t>
            </a:r>
          </a:p>
        </p:txBody>
      </p:sp>
      <p:sp>
        <p:nvSpPr>
          <p:cNvPr id="4" name="Slide Number Placeholder 3"/>
          <p:cNvSpPr>
            <a:spLocks noGrp="1"/>
          </p:cNvSpPr>
          <p:nvPr>
            <p:ph type="sldNum" sz="quarter" idx="12"/>
          </p:nvPr>
        </p:nvSpPr>
        <p:spPr/>
        <p:txBody>
          <a:bodyPr/>
          <a:lstStyle/>
          <a:p>
            <a:fld id="{91BD7323-49BF-4C97-8773-5EC64C492009}" type="slidenum">
              <a:rPr lang="en-US" smtClean="0"/>
              <a:t>25</a:t>
            </a:fld>
            <a:endParaRPr lang="en-US"/>
          </a:p>
        </p:txBody>
      </p:sp>
    </p:spTree>
    <p:extLst>
      <p:ext uri="{BB962C8B-B14F-4D97-AF65-F5344CB8AC3E}">
        <p14:creationId xmlns:p14="http://schemas.microsoft.com/office/powerpoint/2010/main" val="969219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26</a:t>
            </a:fld>
            <a:endParaRPr lang="en-US"/>
          </a:p>
        </p:txBody>
      </p:sp>
      <p:sp>
        <p:nvSpPr>
          <p:cNvPr id="11" name="TextBox 10"/>
          <p:cNvSpPr txBox="1"/>
          <p:nvPr/>
        </p:nvSpPr>
        <p:spPr>
          <a:xfrm>
            <a:off x="725803" y="321574"/>
            <a:ext cx="5049079" cy="3139321"/>
          </a:xfrm>
          <a:prstGeom prst="rect">
            <a:avLst/>
          </a:prstGeom>
          <a:noFill/>
        </p:spPr>
        <p:txBody>
          <a:bodyPr wrap="square" rtlCol="0">
            <a:spAutoFit/>
          </a:bodyPr>
          <a:lstStyle/>
          <a:p>
            <a:r>
              <a:rPr lang="en-US" dirty="0"/>
              <a:t>To enter a health office visit, do the following:</a:t>
            </a:r>
          </a:p>
          <a:p>
            <a:endParaRPr lang="en-US" dirty="0"/>
          </a:p>
          <a:p>
            <a:r>
              <a:rPr lang="en-US" dirty="0"/>
              <a:t>First look up student by either name or student ID, then: </a:t>
            </a:r>
          </a:p>
          <a:p>
            <a:endParaRPr lang="en-US" dirty="0"/>
          </a:p>
          <a:p>
            <a:r>
              <a:rPr lang="en-US" dirty="0"/>
              <a:t>● Index</a:t>
            </a:r>
          </a:p>
          <a:p>
            <a:r>
              <a:rPr lang="en-US" dirty="0"/>
              <a:t>● Student Information</a:t>
            </a:r>
          </a:p>
          <a:p>
            <a:r>
              <a:rPr lang="en-US" dirty="0"/>
              <a:t>● General</a:t>
            </a:r>
          </a:p>
          <a:p>
            <a:r>
              <a:rPr lang="en-US" dirty="0"/>
              <a:t>● Health</a:t>
            </a:r>
          </a:p>
          <a:p>
            <a:r>
              <a:rPr lang="en-US" dirty="0"/>
              <a:t>● General </a:t>
            </a:r>
          </a:p>
          <a:p>
            <a:endParaRPr lang="en-US" dirty="0"/>
          </a:p>
        </p:txBody>
      </p:sp>
      <p:sp>
        <p:nvSpPr>
          <p:cNvPr id="12" name="Title 11"/>
          <p:cNvSpPr>
            <a:spLocks noGrp="1"/>
          </p:cNvSpPr>
          <p:nvPr>
            <p:ph type="title"/>
          </p:nvPr>
        </p:nvSpPr>
        <p:spPr/>
        <p:txBody>
          <a:bodyPr/>
          <a:lstStyle/>
          <a:p>
            <a:r>
              <a:rPr lang="en-US" dirty="0">
                <a:solidFill>
                  <a:schemeClr val="bg1"/>
                </a:solidFill>
              </a:rPr>
              <a:t>Slide 26</a:t>
            </a:r>
          </a:p>
        </p:txBody>
      </p:sp>
      <p:pic>
        <p:nvPicPr>
          <p:cNvPr id="5" name="Picture 4" descr="photo of index tab"/>
          <p:cNvPicPr>
            <a:picLocks noChangeAspect="1"/>
          </p:cNvPicPr>
          <p:nvPr/>
        </p:nvPicPr>
        <p:blipFill>
          <a:blip r:embed="rId2"/>
          <a:stretch>
            <a:fillRect/>
          </a:stretch>
        </p:blipFill>
        <p:spPr>
          <a:xfrm>
            <a:off x="5835453" y="324581"/>
            <a:ext cx="2609850" cy="6238875"/>
          </a:xfrm>
          <a:prstGeom prst="rect">
            <a:avLst/>
          </a:prstGeom>
        </p:spPr>
      </p:pic>
      <p:sp>
        <p:nvSpPr>
          <p:cNvPr id="6" name="Oval 5" descr="oval surrounding the word index"/>
          <p:cNvSpPr/>
          <p:nvPr/>
        </p:nvSpPr>
        <p:spPr>
          <a:xfrm>
            <a:off x="6082748" y="381663"/>
            <a:ext cx="540689" cy="3021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oval surrounding the words student information"/>
          <p:cNvSpPr/>
          <p:nvPr/>
        </p:nvSpPr>
        <p:spPr>
          <a:xfrm>
            <a:off x="5915771" y="993912"/>
            <a:ext cx="1415332" cy="2862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oval surrounding the word general"/>
          <p:cNvSpPr/>
          <p:nvPr/>
        </p:nvSpPr>
        <p:spPr>
          <a:xfrm>
            <a:off x="6162261" y="1280159"/>
            <a:ext cx="739472" cy="2703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oval surrounding the word health"/>
          <p:cNvSpPr/>
          <p:nvPr/>
        </p:nvSpPr>
        <p:spPr>
          <a:xfrm>
            <a:off x="6229847" y="1550504"/>
            <a:ext cx="787179" cy="2782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oval surrounding the word general"/>
          <p:cNvSpPr/>
          <p:nvPr/>
        </p:nvSpPr>
        <p:spPr>
          <a:xfrm>
            <a:off x="6531997" y="1836751"/>
            <a:ext cx="616226" cy="2067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7747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t>27</a:t>
            </a:r>
          </a:p>
        </p:txBody>
      </p:sp>
      <p:sp>
        <p:nvSpPr>
          <p:cNvPr id="9" name="Title 8"/>
          <p:cNvSpPr>
            <a:spLocks noGrp="1"/>
          </p:cNvSpPr>
          <p:nvPr>
            <p:ph type="title"/>
          </p:nvPr>
        </p:nvSpPr>
        <p:spPr/>
        <p:txBody>
          <a:bodyPr/>
          <a:lstStyle/>
          <a:p>
            <a:r>
              <a:rPr lang="en-US" dirty="0">
                <a:solidFill>
                  <a:schemeClr val="bg1"/>
                </a:solidFill>
              </a:rPr>
              <a:t>Slide 27</a:t>
            </a:r>
          </a:p>
        </p:txBody>
      </p:sp>
      <p:sp>
        <p:nvSpPr>
          <p:cNvPr id="6" name="TextBox 5"/>
          <p:cNvSpPr txBox="1"/>
          <p:nvPr/>
        </p:nvSpPr>
        <p:spPr>
          <a:xfrm>
            <a:off x="384193" y="738878"/>
            <a:ext cx="6100578" cy="954107"/>
          </a:xfrm>
          <a:prstGeom prst="rect">
            <a:avLst/>
          </a:prstGeom>
          <a:noFill/>
        </p:spPr>
        <p:txBody>
          <a:bodyPr wrap="square" rtlCol="0">
            <a:spAutoFit/>
          </a:bodyPr>
          <a:lstStyle/>
          <a:p>
            <a:r>
              <a:rPr lang="en-US" sz="2800" dirty="0"/>
              <a:t>●Choose the Health Office Visits tab</a:t>
            </a:r>
          </a:p>
          <a:p>
            <a:r>
              <a:rPr lang="en-US" sz="2800" dirty="0"/>
              <a:t>● Click on “New”</a:t>
            </a:r>
          </a:p>
        </p:txBody>
      </p:sp>
      <p:pic>
        <p:nvPicPr>
          <p:cNvPr id="3" name="Picture 2" descr="photo of health tab"/>
          <p:cNvPicPr>
            <a:picLocks noChangeAspect="1"/>
          </p:cNvPicPr>
          <p:nvPr/>
        </p:nvPicPr>
        <p:blipFill>
          <a:blip r:embed="rId2"/>
          <a:stretch>
            <a:fillRect/>
          </a:stretch>
        </p:blipFill>
        <p:spPr>
          <a:xfrm>
            <a:off x="157660" y="2330680"/>
            <a:ext cx="9869134" cy="4527320"/>
          </a:xfrm>
          <a:prstGeom prst="rect">
            <a:avLst/>
          </a:prstGeom>
        </p:spPr>
      </p:pic>
      <p:sp>
        <p:nvSpPr>
          <p:cNvPr id="4" name="Oval 3" descr="oval surrounding the words health office visits"/>
          <p:cNvSpPr/>
          <p:nvPr/>
        </p:nvSpPr>
        <p:spPr>
          <a:xfrm>
            <a:off x="6082145" y="2715491"/>
            <a:ext cx="1593273"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oval surrounding the word new"/>
          <p:cNvSpPr/>
          <p:nvPr/>
        </p:nvSpPr>
        <p:spPr>
          <a:xfrm>
            <a:off x="157660" y="3200400"/>
            <a:ext cx="936849" cy="4433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297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pPr/>
              <a:t>28</a:t>
            </a:fld>
            <a:endParaRPr lang="en-US" dirty="0"/>
          </a:p>
        </p:txBody>
      </p:sp>
      <p:sp>
        <p:nvSpPr>
          <p:cNvPr id="4" name="Title 3"/>
          <p:cNvSpPr>
            <a:spLocks noGrp="1"/>
          </p:cNvSpPr>
          <p:nvPr>
            <p:ph type="title"/>
          </p:nvPr>
        </p:nvSpPr>
        <p:spPr/>
        <p:txBody>
          <a:bodyPr/>
          <a:lstStyle/>
          <a:p>
            <a:r>
              <a:rPr lang="en-US" dirty="0">
                <a:solidFill>
                  <a:schemeClr val="bg1"/>
                </a:solidFill>
              </a:rPr>
              <a:t>Slide 28</a:t>
            </a:r>
          </a:p>
        </p:txBody>
      </p:sp>
      <p:sp>
        <p:nvSpPr>
          <p:cNvPr id="13" name="TextBox 12"/>
          <p:cNvSpPr txBox="1"/>
          <p:nvPr/>
        </p:nvSpPr>
        <p:spPr>
          <a:xfrm>
            <a:off x="123038" y="373383"/>
            <a:ext cx="10224655" cy="1938992"/>
          </a:xfrm>
          <a:prstGeom prst="rect">
            <a:avLst/>
          </a:prstGeom>
          <a:noFill/>
        </p:spPr>
        <p:txBody>
          <a:bodyPr wrap="square" rtlCol="0">
            <a:spAutoFit/>
          </a:bodyPr>
          <a:lstStyle/>
          <a:p>
            <a:r>
              <a:rPr lang="en-US" sz="2400" dirty="0"/>
              <a:t>● Complete the information in the boxes</a:t>
            </a:r>
          </a:p>
          <a:p>
            <a:r>
              <a:rPr lang="en-US" sz="2400" dirty="0"/>
              <a:t>● In visit comments, enter anything not included in drop down boxes</a:t>
            </a:r>
          </a:p>
          <a:p>
            <a:r>
              <a:rPr lang="en-US" sz="2400" dirty="0"/>
              <a:t>● In the “Referred By” box, enter the last name of who sent child to nurse</a:t>
            </a:r>
          </a:p>
          <a:p>
            <a:r>
              <a:rPr lang="en-US" sz="2400" dirty="0"/>
              <a:t>● Click “Add Complaint” </a:t>
            </a:r>
          </a:p>
          <a:p>
            <a:pPr marL="342900" indent="-342900">
              <a:buFont typeface="Arial" panose="020B0604020202020204" pitchFamily="34" charset="0"/>
              <a:buChar char="•"/>
            </a:pPr>
            <a:endParaRPr lang="en-US" sz="2400" dirty="0"/>
          </a:p>
        </p:txBody>
      </p:sp>
      <p:pic>
        <p:nvPicPr>
          <p:cNvPr id="3" name="Picture 2" descr="Screenshot of health office visit box"/>
          <p:cNvPicPr>
            <a:picLocks noChangeAspect="1"/>
          </p:cNvPicPr>
          <p:nvPr/>
        </p:nvPicPr>
        <p:blipFill>
          <a:blip r:embed="rId2"/>
          <a:stretch>
            <a:fillRect/>
          </a:stretch>
        </p:blipFill>
        <p:spPr>
          <a:xfrm>
            <a:off x="2158420" y="2444749"/>
            <a:ext cx="8077200" cy="3695700"/>
          </a:xfrm>
          <a:prstGeom prst="rect">
            <a:avLst/>
          </a:prstGeom>
        </p:spPr>
      </p:pic>
      <p:sp>
        <p:nvSpPr>
          <p:cNvPr id="12" name="Left Brace 11" descr="bracket showing where to enter time/date information"/>
          <p:cNvSpPr/>
          <p:nvPr/>
        </p:nvSpPr>
        <p:spPr>
          <a:xfrm>
            <a:off x="1434027" y="2781428"/>
            <a:ext cx="609600" cy="1780309"/>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Arrow 15" descr="arrow pointing left to the words &quot;add complaint&quot; "/>
          <p:cNvSpPr/>
          <p:nvPr/>
        </p:nvSpPr>
        <p:spPr>
          <a:xfrm rot="11298240">
            <a:off x="3584733" y="5720078"/>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descr="arrow pointing left to the words &quot;add complaint&quot; "/>
          <p:cNvSpPr/>
          <p:nvPr/>
        </p:nvSpPr>
        <p:spPr>
          <a:xfrm rot="13368049">
            <a:off x="5707815" y="4122700"/>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804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8352" y="257025"/>
            <a:ext cx="8596668" cy="1320800"/>
          </a:xfrm>
        </p:spPr>
        <p:txBody>
          <a:bodyPr>
            <a:normAutofit/>
          </a:bodyPr>
          <a:lstStyle/>
          <a:p>
            <a:r>
              <a:rPr lang="en-US" sz="2000" dirty="0">
                <a:solidFill>
                  <a:schemeClr val="bg1"/>
                </a:solidFill>
              </a:rPr>
              <a:t>Slide 31</a:t>
            </a:r>
          </a:p>
        </p:txBody>
      </p:sp>
      <p:sp>
        <p:nvSpPr>
          <p:cNvPr id="7" name="TextBox 6"/>
          <p:cNvSpPr txBox="1"/>
          <p:nvPr/>
        </p:nvSpPr>
        <p:spPr>
          <a:xfrm>
            <a:off x="1517774" y="378159"/>
            <a:ext cx="8257309" cy="1569660"/>
          </a:xfrm>
          <a:prstGeom prst="rect">
            <a:avLst/>
          </a:prstGeom>
          <a:noFill/>
        </p:spPr>
        <p:txBody>
          <a:bodyPr wrap="square" rtlCol="0">
            <a:spAutoFit/>
          </a:bodyPr>
          <a:lstStyle/>
          <a:p>
            <a:r>
              <a:rPr lang="en-US" sz="2400" dirty="0"/>
              <a:t>Choose the complaint in from extensive drop down list</a:t>
            </a:r>
          </a:p>
          <a:p>
            <a:r>
              <a:rPr lang="en-US" sz="2400" dirty="0"/>
              <a:t>Under observations, choose from drop down list, then proceed to observations and interventions.   You may have more than one complaint, observation, or intervention.</a:t>
            </a:r>
          </a:p>
        </p:txBody>
      </p:sp>
      <p:sp>
        <p:nvSpPr>
          <p:cNvPr id="2" name="TextBox 1" hidden="1"/>
          <p:cNvSpPr txBox="1"/>
          <p:nvPr/>
        </p:nvSpPr>
        <p:spPr>
          <a:xfrm>
            <a:off x="4981222" y="3027963"/>
            <a:ext cx="3794760" cy="923330"/>
          </a:xfrm>
          <a:prstGeom prst="rect">
            <a:avLst/>
          </a:prstGeom>
          <a:noFill/>
        </p:spPr>
        <p:txBody>
          <a:bodyPr wrap="square" rtlCol="0">
            <a:spAutoFit/>
          </a:bodyPr>
          <a:lstStyle/>
          <a:p>
            <a:r>
              <a:rPr lang="en-US" dirty="0"/>
              <a:t>Use “visit comments” box to enter all observations.  Avoid using comments box below.</a:t>
            </a:r>
          </a:p>
        </p:txBody>
      </p:sp>
      <p:pic>
        <p:nvPicPr>
          <p:cNvPr id="6" name="Picture 5" descr="Screenshot of health office visit box"/>
          <p:cNvPicPr>
            <a:picLocks noChangeAspect="1"/>
          </p:cNvPicPr>
          <p:nvPr/>
        </p:nvPicPr>
        <p:blipFill rotWithShape="1">
          <a:blip r:embed="rId2"/>
          <a:srcRect t="1206"/>
          <a:stretch/>
        </p:blipFill>
        <p:spPr>
          <a:xfrm>
            <a:off x="678253" y="1953009"/>
            <a:ext cx="7666390" cy="4859253"/>
          </a:xfrm>
          <a:prstGeom prst="rect">
            <a:avLst/>
          </a:prstGeom>
        </p:spPr>
      </p:pic>
      <p:sp>
        <p:nvSpPr>
          <p:cNvPr id="3" name="Down Arrow 2" descr="down arrow pointing to comments box that should not be used. "/>
          <p:cNvSpPr/>
          <p:nvPr/>
        </p:nvSpPr>
        <p:spPr>
          <a:xfrm rot="5183656">
            <a:off x="7499338" y="4312878"/>
            <a:ext cx="171450" cy="33147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Arrow 3" descr="left pointing arrow pointing to the visit comments box"/>
          <p:cNvSpPr/>
          <p:nvPr/>
        </p:nvSpPr>
        <p:spPr>
          <a:xfrm rot="10469262">
            <a:off x="4520981" y="3306485"/>
            <a:ext cx="388620" cy="21717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C7AD8D7-7B05-442A-8F90-F73168D8D2F0}"/>
              </a:ext>
            </a:extLst>
          </p:cNvPr>
          <p:cNvSpPr txBox="1"/>
          <p:nvPr/>
        </p:nvSpPr>
        <p:spPr>
          <a:xfrm>
            <a:off x="5111931" y="3222171"/>
            <a:ext cx="2542903" cy="646331"/>
          </a:xfrm>
          <a:prstGeom prst="rect">
            <a:avLst/>
          </a:prstGeom>
          <a:noFill/>
        </p:spPr>
        <p:txBody>
          <a:bodyPr wrap="square" rtlCol="0">
            <a:spAutoFit/>
          </a:bodyPr>
          <a:lstStyle/>
          <a:p>
            <a:r>
              <a:rPr lang="en-US" dirty="0"/>
              <a:t>Use this box for comments.  </a:t>
            </a:r>
          </a:p>
        </p:txBody>
      </p:sp>
      <p:sp>
        <p:nvSpPr>
          <p:cNvPr id="9" name="TextBox 8">
            <a:extLst>
              <a:ext uri="{FF2B5EF4-FFF2-40B4-BE49-F238E27FC236}">
                <a16:creationId xmlns:a16="http://schemas.microsoft.com/office/drawing/2014/main" id="{0DB216BD-6883-439B-8D9B-41FBCBC64F97}"/>
              </a:ext>
            </a:extLst>
          </p:cNvPr>
          <p:cNvSpPr txBox="1"/>
          <p:nvPr/>
        </p:nvSpPr>
        <p:spPr>
          <a:xfrm>
            <a:off x="8054023" y="4116212"/>
            <a:ext cx="2011680" cy="646331"/>
          </a:xfrm>
          <a:prstGeom prst="rect">
            <a:avLst/>
          </a:prstGeom>
          <a:noFill/>
        </p:spPr>
        <p:txBody>
          <a:bodyPr wrap="square" rtlCol="0">
            <a:spAutoFit/>
          </a:bodyPr>
          <a:lstStyle/>
          <a:p>
            <a:r>
              <a:rPr lang="en-US" dirty="0"/>
              <a:t>Avoid using this comment box. </a:t>
            </a:r>
          </a:p>
        </p:txBody>
      </p:sp>
    </p:spTree>
    <p:extLst>
      <p:ext uri="{BB962C8B-B14F-4D97-AF65-F5344CB8AC3E}">
        <p14:creationId xmlns:p14="http://schemas.microsoft.com/office/powerpoint/2010/main" val="2705482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Slide 2</a:t>
            </a:r>
          </a:p>
        </p:txBody>
      </p:sp>
      <p:sp>
        <p:nvSpPr>
          <p:cNvPr id="3" name="Text Placeholder 2"/>
          <p:cNvSpPr>
            <a:spLocks noGrp="1"/>
          </p:cNvSpPr>
          <p:nvPr>
            <p:ph type="body" sz="quarter" idx="13"/>
          </p:nvPr>
        </p:nvSpPr>
        <p:spPr/>
        <p:txBody>
          <a:bodyPr/>
          <a:lstStyle/>
          <a:p>
            <a:r>
              <a:rPr lang="en-US" dirty="0"/>
              <a:t>Therefore, since documentation of all health services in Infinite Campus is considered best practice, beginning with the 2018 - 2019, KDE will be pulling health office visits data and publishing it in Open House.</a:t>
            </a:r>
          </a:p>
          <a:p>
            <a:pPr marL="0" indent="0">
              <a:buNone/>
            </a:pP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3</a:t>
            </a:fld>
            <a:endParaRPr lang="en-US"/>
          </a:p>
        </p:txBody>
      </p:sp>
    </p:spTree>
    <p:extLst>
      <p:ext uri="{BB962C8B-B14F-4D97-AF65-F5344CB8AC3E}">
        <p14:creationId xmlns:p14="http://schemas.microsoft.com/office/powerpoint/2010/main" val="753759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shot of health office visit box"/>
          <p:cNvPicPr>
            <a:picLocks noChangeAspect="1"/>
          </p:cNvPicPr>
          <p:nvPr/>
        </p:nvPicPr>
        <p:blipFill>
          <a:blip r:embed="rId2"/>
          <a:stretch>
            <a:fillRect/>
          </a:stretch>
        </p:blipFill>
        <p:spPr>
          <a:xfrm>
            <a:off x="362302" y="1877836"/>
            <a:ext cx="8058150" cy="4705350"/>
          </a:xfrm>
          <a:prstGeom prst="rect">
            <a:avLst/>
          </a:prstGeom>
        </p:spPr>
      </p:pic>
      <p:sp>
        <p:nvSpPr>
          <p:cNvPr id="3" name="Title 2"/>
          <p:cNvSpPr>
            <a:spLocks noGrp="1"/>
          </p:cNvSpPr>
          <p:nvPr>
            <p:ph type="title"/>
          </p:nvPr>
        </p:nvSpPr>
        <p:spPr/>
        <p:txBody>
          <a:bodyPr/>
          <a:lstStyle/>
          <a:p>
            <a:r>
              <a:rPr lang="en-US" dirty="0">
                <a:solidFill>
                  <a:schemeClr val="bg1"/>
                </a:solidFill>
              </a:rPr>
              <a:t>Slide 30</a:t>
            </a:r>
          </a:p>
        </p:txBody>
      </p:sp>
      <p:sp>
        <p:nvSpPr>
          <p:cNvPr id="2" name="Slide Number Placeholder 1"/>
          <p:cNvSpPr>
            <a:spLocks noGrp="1"/>
          </p:cNvSpPr>
          <p:nvPr>
            <p:ph type="sldNum" sz="quarter" idx="12"/>
          </p:nvPr>
        </p:nvSpPr>
        <p:spPr/>
        <p:txBody>
          <a:bodyPr/>
          <a:lstStyle/>
          <a:p>
            <a:fld id="{91BD7323-49BF-4C97-8773-5EC64C492009}" type="slidenum">
              <a:rPr lang="en-US" smtClean="0"/>
              <a:t>30</a:t>
            </a:fld>
            <a:endParaRPr lang="en-US"/>
          </a:p>
        </p:txBody>
      </p:sp>
      <p:sp>
        <p:nvSpPr>
          <p:cNvPr id="4" name="Right Arrow 3" descr="left arrow pointing to record compete box"/>
          <p:cNvSpPr/>
          <p:nvPr/>
        </p:nvSpPr>
        <p:spPr>
          <a:xfrm rot="11114015">
            <a:off x="2062769" y="2129876"/>
            <a:ext cx="973393" cy="19172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descr="arrow pointing to the now button next to discharge time"/>
          <p:cNvSpPr/>
          <p:nvPr/>
        </p:nvSpPr>
        <p:spPr>
          <a:xfrm rot="8545670">
            <a:off x="2546555" y="3186198"/>
            <a:ext cx="678426" cy="2212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descr="arrow pointing to the save button"/>
          <p:cNvSpPr/>
          <p:nvPr/>
        </p:nvSpPr>
        <p:spPr>
          <a:xfrm rot="5638580">
            <a:off x="316272" y="617247"/>
            <a:ext cx="766917" cy="4277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035641" y="248851"/>
            <a:ext cx="7905136" cy="1200329"/>
          </a:xfrm>
          <a:prstGeom prst="rect">
            <a:avLst/>
          </a:prstGeom>
          <a:noFill/>
        </p:spPr>
        <p:txBody>
          <a:bodyPr wrap="square" rtlCol="0">
            <a:spAutoFit/>
          </a:bodyPr>
          <a:lstStyle/>
          <a:p>
            <a:r>
              <a:rPr lang="en-US" sz="2400" dirty="0"/>
              <a:t>When you have finished charting, record the discharge time, check the box for record complete, and then click “Save”</a:t>
            </a:r>
          </a:p>
        </p:txBody>
      </p:sp>
      <p:pic>
        <p:nvPicPr>
          <p:cNvPr id="11" name="Picture 10" descr="Screenshot of health office visit box"/>
          <p:cNvPicPr>
            <a:picLocks noChangeAspect="1"/>
          </p:cNvPicPr>
          <p:nvPr/>
        </p:nvPicPr>
        <p:blipFill rotWithShape="1">
          <a:blip r:embed="rId3"/>
          <a:srcRect b="20194"/>
          <a:stretch/>
        </p:blipFill>
        <p:spPr>
          <a:xfrm>
            <a:off x="411338" y="1399529"/>
            <a:ext cx="8048625" cy="478307"/>
          </a:xfrm>
          <a:prstGeom prst="rect">
            <a:avLst/>
          </a:prstGeom>
        </p:spPr>
      </p:pic>
      <p:sp>
        <p:nvSpPr>
          <p:cNvPr id="8" name="Rectangle 7">
            <a:extLst>
              <a:ext uri="{FF2B5EF4-FFF2-40B4-BE49-F238E27FC236}">
                <a16:creationId xmlns:a16="http://schemas.microsoft.com/office/drawing/2014/main" id="{0027894E-C2A5-431E-A3FC-2A1082C3FA03}"/>
              </a:ext>
              <a:ext uri="{C183D7F6-B498-43B3-948B-1728B52AA6E4}">
                <adec:decorative xmlns:adec="http://schemas.microsoft.com/office/drawing/2017/decorative" val="1"/>
              </a:ext>
            </a:extLst>
          </p:cNvPr>
          <p:cNvSpPr/>
          <p:nvPr/>
        </p:nvSpPr>
        <p:spPr>
          <a:xfrm>
            <a:off x="1262743" y="2830286"/>
            <a:ext cx="986825" cy="172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3318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202" y="613295"/>
            <a:ext cx="8596668" cy="1320800"/>
          </a:xfrm>
        </p:spPr>
        <p:txBody>
          <a:bodyPr>
            <a:normAutofit/>
          </a:bodyPr>
          <a:lstStyle/>
          <a:p>
            <a:r>
              <a:rPr lang="en-US" sz="800" dirty="0">
                <a:solidFill>
                  <a:schemeClr val="bg1"/>
                </a:solidFill>
              </a:rPr>
              <a:t>Slide 31Slide 31 part 2</a:t>
            </a:r>
            <a:br>
              <a:rPr lang="en-US" sz="800" dirty="0">
                <a:solidFill>
                  <a:schemeClr val="bg1"/>
                </a:solidFill>
              </a:rPr>
            </a:br>
            <a:endParaRPr lang="en-US" sz="800" dirty="0">
              <a:solidFill>
                <a:schemeClr val="bg1"/>
              </a:solidFill>
            </a:endParaRPr>
          </a:p>
        </p:txBody>
      </p:sp>
      <p:pic>
        <p:nvPicPr>
          <p:cNvPr id="10" name="Picture 9" descr="Screenshot of health office visit box"/>
          <p:cNvPicPr>
            <a:picLocks noChangeAspect="1"/>
          </p:cNvPicPr>
          <p:nvPr/>
        </p:nvPicPr>
        <p:blipFill>
          <a:blip r:embed="rId2"/>
          <a:stretch>
            <a:fillRect/>
          </a:stretch>
        </p:blipFill>
        <p:spPr>
          <a:xfrm>
            <a:off x="204351" y="368273"/>
            <a:ext cx="8058150" cy="4705350"/>
          </a:xfrm>
          <a:prstGeom prst="rect">
            <a:avLst/>
          </a:prstGeom>
        </p:spPr>
      </p:pic>
      <p:sp>
        <p:nvSpPr>
          <p:cNvPr id="6" name="Right Arrow 5" descr="arrow pointing to the add discharge button"/>
          <p:cNvSpPr/>
          <p:nvPr/>
        </p:nvSpPr>
        <p:spPr>
          <a:xfrm rot="14716770">
            <a:off x="6400337" y="1249113"/>
            <a:ext cx="858982" cy="6650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311476" y="1896184"/>
            <a:ext cx="2601301" cy="646331"/>
          </a:xfrm>
          <a:prstGeom prst="rect">
            <a:avLst/>
          </a:prstGeom>
        </p:spPr>
        <p:txBody>
          <a:bodyPr wrap="square">
            <a:spAutoFit/>
          </a:bodyPr>
          <a:lstStyle/>
          <a:p>
            <a:r>
              <a:rPr lang="en-US" dirty="0"/>
              <a:t>Click “Add Discharge”</a:t>
            </a:r>
          </a:p>
          <a:p>
            <a:endParaRPr lang="en-US" dirty="0"/>
          </a:p>
        </p:txBody>
      </p:sp>
      <p:sp>
        <p:nvSpPr>
          <p:cNvPr id="8" name="TextBox 7"/>
          <p:cNvSpPr txBox="1"/>
          <p:nvPr/>
        </p:nvSpPr>
        <p:spPr>
          <a:xfrm>
            <a:off x="315863" y="3507800"/>
            <a:ext cx="3821797" cy="2031325"/>
          </a:xfrm>
          <a:prstGeom prst="rect">
            <a:avLst/>
          </a:prstGeom>
          <a:noFill/>
        </p:spPr>
        <p:txBody>
          <a:bodyPr wrap="square" rtlCol="0">
            <a:spAutoFit/>
          </a:bodyPr>
          <a:lstStyle/>
          <a:p>
            <a:r>
              <a:rPr lang="en-US" dirty="0"/>
              <a:t>Multiple discharges can be entered as long as one of the following are entered:</a:t>
            </a:r>
          </a:p>
          <a:p>
            <a:r>
              <a:rPr lang="en-US" dirty="0"/>
              <a:t>		</a:t>
            </a:r>
            <a:r>
              <a:rPr lang="en-US" dirty="0">
                <a:solidFill>
                  <a:srgbClr val="FF0000"/>
                </a:solidFill>
              </a:rPr>
              <a:t>Back to class</a:t>
            </a:r>
          </a:p>
          <a:p>
            <a:r>
              <a:rPr lang="en-US" dirty="0">
                <a:solidFill>
                  <a:srgbClr val="FF0000"/>
                </a:solidFill>
              </a:rPr>
              <a:t>		Sent home</a:t>
            </a:r>
          </a:p>
          <a:p>
            <a:r>
              <a:rPr lang="en-US" dirty="0">
                <a:solidFill>
                  <a:srgbClr val="FF0000"/>
                </a:solidFill>
              </a:rPr>
              <a:t>		EMS called</a:t>
            </a:r>
          </a:p>
          <a:p>
            <a:r>
              <a:rPr lang="en-US" dirty="0">
                <a:solidFill>
                  <a:srgbClr val="FF0000"/>
                </a:solidFill>
              </a:rPr>
              <a:t>		Sent to MD</a:t>
            </a:r>
            <a:endParaRPr lang="en-US" dirty="0"/>
          </a:p>
        </p:txBody>
      </p:sp>
      <p:sp>
        <p:nvSpPr>
          <p:cNvPr id="5" name="Rectangle 4" descr="decorative item"/>
          <p:cNvSpPr/>
          <p:nvPr/>
        </p:nvSpPr>
        <p:spPr>
          <a:xfrm>
            <a:off x="1077951" y="1300976"/>
            <a:ext cx="959005" cy="276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2819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32</a:t>
            </a:fld>
            <a:endParaRPr lang="en-US"/>
          </a:p>
        </p:txBody>
      </p:sp>
      <p:sp>
        <p:nvSpPr>
          <p:cNvPr id="8" name="Title 7"/>
          <p:cNvSpPr>
            <a:spLocks noGrp="1"/>
          </p:cNvSpPr>
          <p:nvPr>
            <p:ph type="title"/>
          </p:nvPr>
        </p:nvSpPr>
        <p:spPr/>
        <p:txBody>
          <a:bodyPr>
            <a:normAutofit/>
          </a:bodyPr>
          <a:lstStyle/>
          <a:p>
            <a:r>
              <a:rPr lang="en-US" sz="1000" dirty="0">
                <a:solidFill>
                  <a:schemeClr val="bg1"/>
                </a:solidFill>
              </a:rPr>
              <a:t>Slide 32</a:t>
            </a:r>
          </a:p>
        </p:txBody>
      </p:sp>
      <p:sp>
        <p:nvSpPr>
          <p:cNvPr id="4" name="TextBox 3"/>
          <p:cNvSpPr txBox="1"/>
          <p:nvPr/>
        </p:nvSpPr>
        <p:spPr>
          <a:xfrm>
            <a:off x="568619" y="1038681"/>
            <a:ext cx="8218170" cy="1200329"/>
          </a:xfrm>
          <a:prstGeom prst="rect">
            <a:avLst/>
          </a:prstGeom>
          <a:noFill/>
        </p:spPr>
        <p:txBody>
          <a:bodyPr wrap="square" rtlCol="0">
            <a:spAutoFit/>
          </a:bodyPr>
          <a:lstStyle/>
          <a:p>
            <a:r>
              <a:rPr lang="en-US" dirty="0"/>
              <a:t>To add treatments such as glucometer checks, carb counting, etc. </a:t>
            </a:r>
          </a:p>
          <a:p>
            <a:r>
              <a:rPr lang="en-US" dirty="0"/>
              <a:t>Go to conditions, click on the health condition, then click on “New Treatment”</a:t>
            </a:r>
          </a:p>
          <a:p>
            <a:endParaRPr lang="en-US" dirty="0"/>
          </a:p>
          <a:p>
            <a:r>
              <a:rPr lang="en-US" dirty="0"/>
              <a:t>We are now going to set up for a diabetic student.</a:t>
            </a:r>
          </a:p>
        </p:txBody>
      </p:sp>
      <p:pic>
        <p:nvPicPr>
          <p:cNvPr id="3" name="Picture 2" descr="sample student health condition"/>
          <p:cNvPicPr>
            <a:picLocks noChangeAspect="1"/>
          </p:cNvPicPr>
          <p:nvPr/>
        </p:nvPicPr>
        <p:blipFill>
          <a:blip r:embed="rId2"/>
          <a:stretch>
            <a:fillRect/>
          </a:stretch>
        </p:blipFill>
        <p:spPr>
          <a:xfrm>
            <a:off x="482917" y="2409502"/>
            <a:ext cx="8603933" cy="4082710"/>
          </a:xfrm>
          <a:prstGeom prst="rect">
            <a:avLst/>
          </a:prstGeom>
        </p:spPr>
      </p:pic>
      <p:sp>
        <p:nvSpPr>
          <p:cNvPr id="5" name="Oval 4" descr="oval surrounding the conditions tab"/>
          <p:cNvSpPr/>
          <p:nvPr/>
        </p:nvSpPr>
        <p:spPr>
          <a:xfrm>
            <a:off x="1771650" y="2409502"/>
            <a:ext cx="1211580" cy="4365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oval surrounding the words new treatment"/>
          <p:cNvSpPr/>
          <p:nvPr/>
        </p:nvSpPr>
        <p:spPr>
          <a:xfrm>
            <a:off x="6229350" y="2846070"/>
            <a:ext cx="1428750" cy="4343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oval surrounding the diabetes, type I health condition"/>
          <p:cNvSpPr/>
          <p:nvPr/>
        </p:nvSpPr>
        <p:spPr>
          <a:xfrm>
            <a:off x="1165860" y="3154680"/>
            <a:ext cx="1211580" cy="37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685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33</a:t>
            </a:fld>
            <a:endParaRPr lang="en-US"/>
          </a:p>
        </p:txBody>
      </p:sp>
      <p:sp>
        <p:nvSpPr>
          <p:cNvPr id="6" name="Title 5"/>
          <p:cNvSpPr>
            <a:spLocks noGrp="1"/>
          </p:cNvSpPr>
          <p:nvPr>
            <p:ph type="title"/>
          </p:nvPr>
        </p:nvSpPr>
        <p:spPr/>
        <p:txBody>
          <a:bodyPr>
            <a:normAutofit/>
          </a:bodyPr>
          <a:lstStyle/>
          <a:p>
            <a:r>
              <a:rPr lang="en-US" sz="1000" dirty="0">
                <a:solidFill>
                  <a:schemeClr val="bg1"/>
                </a:solidFill>
              </a:rPr>
              <a:t>Slide 33</a:t>
            </a:r>
          </a:p>
        </p:txBody>
      </p:sp>
      <p:sp>
        <p:nvSpPr>
          <p:cNvPr id="5" name="TextBox 4"/>
          <p:cNvSpPr txBox="1"/>
          <p:nvPr/>
        </p:nvSpPr>
        <p:spPr>
          <a:xfrm>
            <a:off x="571500" y="720725"/>
            <a:ext cx="7623810" cy="1477328"/>
          </a:xfrm>
          <a:prstGeom prst="rect">
            <a:avLst/>
          </a:prstGeom>
          <a:noFill/>
        </p:spPr>
        <p:txBody>
          <a:bodyPr wrap="square" rtlCol="0">
            <a:spAutoFit/>
          </a:bodyPr>
          <a:lstStyle/>
          <a:p>
            <a:r>
              <a:rPr lang="en-US" dirty="0"/>
              <a:t>Type in the treatment, such as </a:t>
            </a:r>
            <a:r>
              <a:rPr lang="en-US" dirty="0">
                <a:solidFill>
                  <a:srgbClr val="FF0000"/>
                </a:solidFill>
              </a:rPr>
              <a:t>glucometer</a:t>
            </a:r>
            <a:r>
              <a:rPr lang="en-US" dirty="0"/>
              <a:t>, then click on the magnifying glass, choices will pop up to choose from.</a:t>
            </a:r>
          </a:p>
          <a:p>
            <a:endParaRPr lang="en-US" dirty="0"/>
          </a:p>
          <a:p>
            <a:r>
              <a:rPr lang="en-US" dirty="0"/>
              <a:t>Then add the start date, status and your initials before clicking the save button.</a:t>
            </a:r>
          </a:p>
        </p:txBody>
      </p:sp>
      <p:pic>
        <p:nvPicPr>
          <p:cNvPr id="3" name="Picture 2" descr="oval pointing out the description search box"/>
          <p:cNvPicPr>
            <a:picLocks noChangeAspect="1"/>
          </p:cNvPicPr>
          <p:nvPr/>
        </p:nvPicPr>
        <p:blipFill>
          <a:blip r:embed="rId2"/>
          <a:stretch>
            <a:fillRect/>
          </a:stretch>
        </p:blipFill>
        <p:spPr>
          <a:xfrm>
            <a:off x="1027747" y="2235517"/>
            <a:ext cx="5304473" cy="3762688"/>
          </a:xfrm>
          <a:prstGeom prst="rect">
            <a:avLst/>
          </a:prstGeom>
        </p:spPr>
      </p:pic>
      <p:sp>
        <p:nvSpPr>
          <p:cNvPr id="4" name="Oval 3" descr="oval surrounding the description search box"/>
          <p:cNvSpPr/>
          <p:nvPr/>
        </p:nvSpPr>
        <p:spPr>
          <a:xfrm>
            <a:off x="2891790" y="2503170"/>
            <a:ext cx="2983230" cy="1097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487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34</a:t>
            </a:fld>
            <a:endParaRPr lang="en-US"/>
          </a:p>
        </p:txBody>
      </p:sp>
      <p:sp>
        <p:nvSpPr>
          <p:cNvPr id="8" name="Title 7"/>
          <p:cNvSpPr>
            <a:spLocks noGrp="1"/>
          </p:cNvSpPr>
          <p:nvPr>
            <p:ph type="title"/>
          </p:nvPr>
        </p:nvSpPr>
        <p:spPr/>
        <p:txBody>
          <a:bodyPr>
            <a:normAutofit/>
          </a:bodyPr>
          <a:lstStyle/>
          <a:p>
            <a:r>
              <a:rPr lang="en-US" sz="1000" dirty="0">
                <a:solidFill>
                  <a:schemeClr val="bg1"/>
                </a:solidFill>
              </a:rPr>
              <a:t>Slide 34</a:t>
            </a:r>
          </a:p>
        </p:txBody>
      </p:sp>
      <p:sp>
        <p:nvSpPr>
          <p:cNvPr id="4" name="TextBox 3"/>
          <p:cNvSpPr txBox="1"/>
          <p:nvPr/>
        </p:nvSpPr>
        <p:spPr>
          <a:xfrm>
            <a:off x="675798" y="1270000"/>
            <a:ext cx="8218170" cy="369332"/>
          </a:xfrm>
          <a:prstGeom prst="rect">
            <a:avLst/>
          </a:prstGeom>
          <a:noFill/>
        </p:spPr>
        <p:txBody>
          <a:bodyPr wrap="square" rtlCol="0">
            <a:spAutoFit/>
          </a:bodyPr>
          <a:lstStyle/>
          <a:p>
            <a:r>
              <a:rPr lang="en-US" dirty="0"/>
              <a:t>Now, go back to the student health condition, then click on “New Treatment”</a:t>
            </a:r>
          </a:p>
        </p:txBody>
      </p:sp>
      <p:pic>
        <p:nvPicPr>
          <p:cNvPr id="3" name="Picture 2" descr="sample health conditions tab"/>
          <p:cNvPicPr>
            <a:picLocks noChangeAspect="1"/>
          </p:cNvPicPr>
          <p:nvPr/>
        </p:nvPicPr>
        <p:blipFill>
          <a:blip r:embed="rId2"/>
          <a:stretch>
            <a:fillRect/>
          </a:stretch>
        </p:blipFill>
        <p:spPr>
          <a:xfrm>
            <a:off x="482916" y="2030361"/>
            <a:ext cx="8603933" cy="4082710"/>
          </a:xfrm>
          <a:prstGeom prst="rect">
            <a:avLst/>
          </a:prstGeom>
        </p:spPr>
      </p:pic>
      <p:sp>
        <p:nvSpPr>
          <p:cNvPr id="5" name="Oval 4" descr="oval surrounding the word conditions"/>
          <p:cNvSpPr/>
          <p:nvPr/>
        </p:nvSpPr>
        <p:spPr>
          <a:xfrm>
            <a:off x="1165860" y="2824722"/>
            <a:ext cx="1211580" cy="2988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oval surrounding the words &quot;new treatment&quot; "/>
          <p:cNvSpPr/>
          <p:nvPr/>
        </p:nvSpPr>
        <p:spPr>
          <a:xfrm>
            <a:off x="6110403" y="2407210"/>
            <a:ext cx="1428750" cy="4343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oval surrounding the words &quot;Diabetes, type I&quot;"/>
          <p:cNvSpPr/>
          <p:nvPr/>
        </p:nvSpPr>
        <p:spPr>
          <a:xfrm>
            <a:off x="1165860" y="3074126"/>
            <a:ext cx="1211580" cy="2834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492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35</a:t>
            </a:fld>
            <a:endParaRPr lang="en-US"/>
          </a:p>
        </p:txBody>
      </p:sp>
      <p:sp>
        <p:nvSpPr>
          <p:cNvPr id="6" name="Title 5"/>
          <p:cNvSpPr>
            <a:spLocks noGrp="1"/>
          </p:cNvSpPr>
          <p:nvPr>
            <p:ph type="title"/>
          </p:nvPr>
        </p:nvSpPr>
        <p:spPr/>
        <p:txBody>
          <a:bodyPr>
            <a:normAutofit/>
          </a:bodyPr>
          <a:lstStyle/>
          <a:p>
            <a:r>
              <a:rPr lang="en-US" sz="1000" dirty="0">
                <a:solidFill>
                  <a:schemeClr val="bg1"/>
                </a:solidFill>
              </a:rPr>
              <a:t>Slide 35</a:t>
            </a:r>
          </a:p>
        </p:txBody>
      </p:sp>
      <p:sp>
        <p:nvSpPr>
          <p:cNvPr id="5" name="TextBox 4"/>
          <p:cNvSpPr txBox="1"/>
          <p:nvPr/>
        </p:nvSpPr>
        <p:spPr>
          <a:xfrm>
            <a:off x="875371" y="758189"/>
            <a:ext cx="7623810" cy="1477328"/>
          </a:xfrm>
          <a:prstGeom prst="rect">
            <a:avLst/>
          </a:prstGeom>
          <a:noFill/>
        </p:spPr>
        <p:txBody>
          <a:bodyPr wrap="square" rtlCol="0">
            <a:spAutoFit/>
          </a:bodyPr>
          <a:lstStyle/>
          <a:p>
            <a:r>
              <a:rPr lang="en-US" dirty="0"/>
              <a:t>Type in the treatment, </a:t>
            </a:r>
            <a:r>
              <a:rPr lang="en-US" dirty="0">
                <a:solidFill>
                  <a:srgbClr val="FF0000"/>
                </a:solidFill>
              </a:rPr>
              <a:t>med/</a:t>
            </a:r>
            <a:r>
              <a:rPr lang="en-US" dirty="0" err="1">
                <a:solidFill>
                  <a:srgbClr val="FF0000"/>
                </a:solidFill>
              </a:rPr>
              <a:t>inj</a:t>
            </a:r>
            <a:r>
              <a:rPr lang="en-US" dirty="0">
                <a:solidFill>
                  <a:srgbClr val="FF0000"/>
                </a:solidFill>
              </a:rPr>
              <a:t>/</a:t>
            </a:r>
            <a:r>
              <a:rPr lang="en-US" dirty="0" err="1">
                <a:solidFill>
                  <a:srgbClr val="FF0000"/>
                </a:solidFill>
              </a:rPr>
              <a:t>sch</a:t>
            </a:r>
            <a:r>
              <a:rPr lang="en-US" dirty="0"/>
              <a:t>, then click on the magnifying glass, choices will pop up to choose from.</a:t>
            </a:r>
          </a:p>
          <a:p>
            <a:endParaRPr lang="en-US" dirty="0"/>
          </a:p>
          <a:p>
            <a:r>
              <a:rPr lang="en-US" dirty="0"/>
              <a:t>Then add the start date, status and your initials before clicking the save button.</a:t>
            </a:r>
          </a:p>
        </p:txBody>
      </p:sp>
      <p:pic>
        <p:nvPicPr>
          <p:cNvPr id="3" name="Picture 2" descr="photo of treatment box"/>
          <p:cNvPicPr>
            <a:picLocks noChangeAspect="1"/>
          </p:cNvPicPr>
          <p:nvPr/>
        </p:nvPicPr>
        <p:blipFill>
          <a:blip r:embed="rId2"/>
          <a:stretch>
            <a:fillRect/>
          </a:stretch>
        </p:blipFill>
        <p:spPr>
          <a:xfrm>
            <a:off x="1027747" y="2235517"/>
            <a:ext cx="5304473" cy="3762688"/>
          </a:xfrm>
          <a:prstGeom prst="rect">
            <a:avLst/>
          </a:prstGeom>
        </p:spPr>
      </p:pic>
      <p:sp>
        <p:nvSpPr>
          <p:cNvPr id="4" name="Oval 3" descr="oval surrounding the description search box"/>
          <p:cNvSpPr/>
          <p:nvPr/>
        </p:nvSpPr>
        <p:spPr>
          <a:xfrm>
            <a:off x="2891790" y="2503170"/>
            <a:ext cx="2983230" cy="1097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597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36</a:t>
            </a:fld>
            <a:endParaRPr lang="en-US"/>
          </a:p>
        </p:txBody>
      </p:sp>
      <p:sp>
        <p:nvSpPr>
          <p:cNvPr id="8" name="Title 7"/>
          <p:cNvSpPr>
            <a:spLocks noGrp="1"/>
          </p:cNvSpPr>
          <p:nvPr>
            <p:ph type="title"/>
          </p:nvPr>
        </p:nvSpPr>
        <p:spPr/>
        <p:txBody>
          <a:bodyPr>
            <a:normAutofit/>
          </a:bodyPr>
          <a:lstStyle/>
          <a:p>
            <a:r>
              <a:rPr lang="en-US" sz="1000" dirty="0">
                <a:solidFill>
                  <a:schemeClr val="bg1"/>
                </a:solidFill>
              </a:rPr>
              <a:t>Slide 36</a:t>
            </a:r>
          </a:p>
        </p:txBody>
      </p:sp>
      <p:sp>
        <p:nvSpPr>
          <p:cNvPr id="4" name="TextBox 3"/>
          <p:cNvSpPr txBox="1"/>
          <p:nvPr/>
        </p:nvSpPr>
        <p:spPr>
          <a:xfrm>
            <a:off x="553751" y="996696"/>
            <a:ext cx="8218170" cy="369332"/>
          </a:xfrm>
          <a:prstGeom prst="rect">
            <a:avLst/>
          </a:prstGeom>
          <a:noFill/>
        </p:spPr>
        <p:txBody>
          <a:bodyPr wrap="square" rtlCol="0">
            <a:spAutoFit/>
          </a:bodyPr>
          <a:lstStyle/>
          <a:p>
            <a:r>
              <a:rPr lang="en-US" dirty="0"/>
              <a:t>Now, go back to the student health condition, then click on “New Treatment”</a:t>
            </a:r>
          </a:p>
        </p:txBody>
      </p:sp>
      <p:pic>
        <p:nvPicPr>
          <p:cNvPr id="3" name="Picture 2" descr="photo of health conditions tab"/>
          <p:cNvPicPr>
            <a:picLocks noChangeAspect="1"/>
          </p:cNvPicPr>
          <p:nvPr/>
        </p:nvPicPr>
        <p:blipFill>
          <a:blip r:embed="rId2"/>
          <a:stretch>
            <a:fillRect/>
          </a:stretch>
        </p:blipFill>
        <p:spPr>
          <a:xfrm>
            <a:off x="482917" y="2409502"/>
            <a:ext cx="8603933" cy="4082710"/>
          </a:xfrm>
          <a:prstGeom prst="rect">
            <a:avLst/>
          </a:prstGeom>
        </p:spPr>
      </p:pic>
      <p:sp>
        <p:nvSpPr>
          <p:cNvPr id="5" name="Oval 4" descr="oval surrounding the conditions tab"/>
          <p:cNvSpPr/>
          <p:nvPr/>
        </p:nvSpPr>
        <p:spPr>
          <a:xfrm>
            <a:off x="1771650" y="2409502"/>
            <a:ext cx="1211580" cy="4365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oval surrounding the words &quot;Diabetes, type I&quot;"/>
          <p:cNvSpPr/>
          <p:nvPr/>
        </p:nvSpPr>
        <p:spPr>
          <a:xfrm>
            <a:off x="1165860" y="3154680"/>
            <a:ext cx="1211580" cy="37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Oval surrounding the new treatment tab"/>
          <p:cNvSpPr/>
          <p:nvPr/>
        </p:nvSpPr>
        <p:spPr>
          <a:xfrm>
            <a:off x="6229350" y="2846070"/>
            <a:ext cx="1428750" cy="4343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452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37</a:t>
            </a:fld>
            <a:endParaRPr lang="en-US"/>
          </a:p>
        </p:txBody>
      </p:sp>
      <p:sp>
        <p:nvSpPr>
          <p:cNvPr id="6" name="Title 5"/>
          <p:cNvSpPr>
            <a:spLocks noGrp="1"/>
          </p:cNvSpPr>
          <p:nvPr>
            <p:ph type="title"/>
          </p:nvPr>
        </p:nvSpPr>
        <p:spPr/>
        <p:txBody>
          <a:bodyPr>
            <a:normAutofit/>
          </a:bodyPr>
          <a:lstStyle/>
          <a:p>
            <a:r>
              <a:rPr lang="en-US" sz="1000" dirty="0">
                <a:solidFill>
                  <a:schemeClr val="bg1"/>
                </a:solidFill>
              </a:rPr>
              <a:t>Slide 37</a:t>
            </a:r>
          </a:p>
        </p:txBody>
      </p:sp>
      <p:sp>
        <p:nvSpPr>
          <p:cNvPr id="5" name="TextBox 4"/>
          <p:cNvSpPr txBox="1"/>
          <p:nvPr/>
        </p:nvSpPr>
        <p:spPr>
          <a:xfrm>
            <a:off x="860503" y="693813"/>
            <a:ext cx="7623810" cy="2031325"/>
          </a:xfrm>
          <a:prstGeom prst="rect">
            <a:avLst/>
          </a:prstGeom>
          <a:noFill/>
        </p:spPr>
        <p:txBody>
          <a:bodyPr wrap="square" rtlCol="0">
            <a:spAutoFit/>
          </a:bodyPr>
          <a:lstStyle/>
          <a:p>
            <a:r>
              <a:rPr lang="en-US" dirty="0"/>
              <a:t>Type in the treatment, other then click on the magnifying glass, choices will pop up to choose from.  Choose </a:t>
            </a:r>
            <a:r>
              <a:rPr lang="en-US" dirty="0">
                <a:solidFill>
                  <a:srgbClr val="FF0000"/>
                </a:solidFill>
              </a:rPr>
              <a:t>other.</a:t>
            </a:r>
            <a:endParaRPr lang="en-US" dirty="0"/>
          </a:p>
          <a:p>
            <a:endParaRPr lang="en-US" dirty="0"/>
          </a:p>
          <a:p>
            <a:r>
              <a:rPr lang="en-US" dirty="0"/>
              <a:t>Under comments </a:t>
            </a:r>
            <a:r>
              <a:rPr lang="en-US" dirty="0">
                <a:solidFill>
                  <a:srgbClr val="FF0000"/>
                </a:solidFill>
              </a:rPr>
              <a:t>type carb counting.</a:t>
            </a:r>
          </a:p>
          <a:p>
            <a:endParaRPr lang="en-US" dirty="0"/>
          </a:p>
          <a:p>
            <a:r>
              <a:rPr lang="en-US" dirty="0"/>
              <a:t>Then add the start date, status and your initials before clicking the save button.</a:t>
            </a:r>
          </a:p>
        </p:txBody>
      </p:sp>
      <p:pic>
        <p:nvPicPr>
          <p:cNvPr id="3" name="Picture 2" descr="photo of treatment detail box"/>
          <p:cNvPicPr>
            <a:picLocks noChangeAspect="1"/>
          </p:cNvPicPr>
          <p:nvPr/>
        </p:nvPicPr>
        <p:blipFill>
          <a:blip r:embed="rId2"/>
          <a:stretch>
            <a:fillRect/>
          </a:stretch>
        </p:blipFill>
        <p:spPr>
          <a:xfrm>
            <a:off x="2474885" y="2823913"/>
            <a:ext cx="5304473" cy="3762688"/>
          </a:xfrm>
          <a:prstGeom prst="rect">
            <a:avLst/>
          </a:prstGeom>
        </p:spPr>
      </p:pic>
      <p:sp>
        <p:nvSpPr>
          <p:cNvPr id="4" name="Oval 3" descr="oval surrounding the description search box"/>
          <p:cNvSpPr/>
          <p:nvPr/>
        </p:nvSpPr>
        <p:spPr>
          <a:xfrm>
            <a:off x="4330976" y="3091567"/>
            <a:ext cx="2983230" cy="1097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519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38</a:t>
            </a:fld>
            <a:endParaRPr lang="en-US"/>
          </a:p>
        </p:txBody>
      </p:sp>
      <p:sp>
        <p:nvSpPr>
          <p:cNvPr id="7" name="Title 6"/>
          <p:cNvSpPr>
            <a:spLocks noGrp="1"/>
          </p:cNvSpPr>
          <p:nvPr>
            <p:ph type="title"/>
          </p:nvPr>
        </p:nvSpPr>
        <p:spPr/>
        <p:txBody>
          <a:bodyPr/>
          <a:lstStyle/>
          <a:p>
            <a:r>
              <a:rPr lang="en-US" dirty="0">
                <a:solidFill>
                  <a:schemeClr val="bg1"/>
                </a:solidFill>
              </a:rPr>
              <a:t>Slide 38</a:t>
            </a:r>
          </a:p>
        </p:txBody>
      </p:sp>
      <p:sp>
        <p:nvSpPr>
          <p:cNvPr id="6" name="TextBox 5"/>
          <p:cNvSpPr txBox="1"/>
          <p:nvPr/>
        </p:nvSpPr>
        <p:spPr>
          <a:xfrm>
            <a:off x="677334" y="1074544"/>
            <a:ext cx="7909560" cy="1200329"/>
          </a:xfrm>
          <a:prstGeom prst="rect">
            <a:avLst/>
          </a:prstGeom>
          <a:noFill/>
        </p:spPr>
        <p:txBody>
          <a:bodyPr wrap="square" rtlCol="0">
            <a:spAutoFit/>
          </a:bodyPr>
          <a:lstStyle/>
          <a:p>
            <a:r>
              <a:rPr lang="en-US" dirty="0"/>
              <a:t>Now, when the student comes in for the treatment, click on the “add Treatment” box, and under the “Treatments” chose the treatment you want.  </a:t>
            </a:r>
          </a:p>
          <a:p>
            <a:r>
              <a:rPr lang="en-US" dirty="0"/>
              <a:t>All three treatments are now listed as choices.  In the visit comments box, you can enter blood sugar results, carb counting, insulin amounts, etc. </a:t>
            </a:r>
          </a:p>
        </p:txBody>
      </p:sp>
      <p:pic>
        <p:nvPicPr>
          <p:cNvPr id="3" name="Picture 2" descr="photo of sample health office visit"/>
          <p:cNvPicPr>
            <a:picLocks noChangeAspect="1"/>
          </p:cNvPicPr>
          <p:nvPr/>
        </p:nvPicPr>
        <p:blipFill>
          <a:blip r:embed="rId2"/>
          <a:stretch>
            <a:fillRect/>
          </a:stretch>
        </p:blipFill>
        <p:spPr>
          <a:xfrm>
            <a:off x="440054" y="2619347"/>
            <a:ext cx="10093845" cy="3872865"/>
          </a:xfrm>
          <a:prstGeom prst="rect">
            <a:avLst/>
          </a:prstGeom>
        </p:spPr>
      </p:pic>
      <p:sp>
        <p:nvSpPr>
          <p:cNvPr id="4" name="Oval 3" descr="oval surrounding the words &quot;add treatment&quot; "/>
          <p:cNvSpPr/>
          <p:nvPr/>
        </p:nvSpPr>
        <p:spPr>
          <a:xfrm>
            <a:off x="7772400" y="2948940"/>
            <a:ext cx="1520190" cy="5257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Oval surrounding treatment options"/>
          <p:cNvSpPr/>
          <p:nvPr/>
        </p:nvSpPr>
        <p:spPr>
          <a:xfrm>
            <a:off x="4663440" y="3886200"/>
            <a:ext cx="3188970" cy="1028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E416E034-34F6-4178-9F9C-0241BD45B559}"/>
              </a:ext>
              <a:ext uri="{C183D7F6-B498-43B3-948B-1728B52AA6E4}">
                <adec:decorative xmlns:adec="http://schemas.microsoft.com/office/drawing/2017/decorative" val="1"/>
              </a:ext>
            </a:extLst>
          </p:cNvPr>
          <p:cNvSpPr/>
          <p:nvPr/>
        </p:nvSpPr>
        <p:spPr>
          <a:xfrm rot="10800000">
            <a:off x="4859383" y="5016137"/>
            <a:ext cx="1236617" cy="58771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692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39</a:t>
            </a:fld>
            <a:endParaRPr lang="en-US"/>
          </a:p>
        </p:txBody>
      </p:sp>
      <p:sp>
        <p:nvSpPr>
          <p:cNvPr id="7" name="Title 6"/>
          <p:cNvSpPr>
            <a:spLocks noGrp="1"/>
          </p:cNvSpPr>
          <p:nvPr>
            <p:ph type="title"/>
          </p:nvPr>
        </p:nvSpPr>
        <p:spPr/>
        <p:txBody>
          <a:bodyPr>
            <a:normAutofit/>
          </a:bodyPr>
          <a:lstStyle/>
          <a:p>
            <a:r>
              <a:rPr lang="en-US" sz="1000" dirty="0">
                <a:solidFill>
                  <a:schemeClr val="bg1"/>
                </a:solidFill>
              </a:rPr>
              <a:t>Slide 39</a:t>
            </a:r>
          </a:p>
        </p:txBody>
      </p:sp>
      <p:sp>
        <p:nvSpPr>
          <p:cNvPr id="4" name="TextBox 3"/>
          <p:cNvSpPr txBox="1"/>
          <p:nvPr/>
        </p:nvSpPr>
        <p:spPr>
          <a:xfrm>
            <a:off x="561278" y="1476919"/>
            <a:ext cx="8318090" cy="369332"/>
          </a:xfrm>
          <a:prstGeom prst="rect">
            <a:avLst/>
          </a:prstGeom>
          <a:noFill/>
        </p:spPr>
        <p:txBody>
          <a:bodyPr wrap="square" rtlCol="0">
            <a:spAutoFit/>
          </a:bodyPr>
          <a:lstStyle/>
          <a:p>
            <a:r>
              <a:rPr lang="en-US" dirty="0"/>
              <a:t>To enter a medication for a student, click on the Medications tab, then New</a:t>
            </a:r>
          </a:p>
        </p:txBody>
      </p:sp>
      <p:pic>
        <p:nvPicPr>
          <p:cNvPr id="3" name="Picture 2" descr="photo showing the medications tab"/>
          <p:cNvPicPr>
            <a:picLocks noChangeAspect="1"/>
          </p:cNvPicPr>
          <p:nvPr/>
        </p:nvPicPr>
        <p:blipFill>
          <a:blip r:embed="rId2"/>
          <a:stretch>
            <a:fillRect/>
          </a:stretch>
        </p:blipFill>
        <p:spPr>
          <a:xfrm>
            <a:off x="652769" y="2363582"/>
            <a:ext cx="10311298" cy="3815992"/>
          </a:xfrm>
          <a:prstGeom prst="rect">
            <a:avLst/>
          </a:prstGeom>
        </p:spPr>
      </p:pic>
      <p:sp>
        <p:nvSpPr>
          <p:cNvPr id="5" name="Oval 4" descr="oval surrounding the medications tab"/>
          <p:cNvSpPr/>
          <p:nvPr/>
        </p:nvSpPr>
        <p:spPr>
          <a:xfrm>
            <a:off x="5560142" y="2363582"/>
            <a:ext cx="1017639" cy="4386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oval surrounding the word &quot;new&quot; "/>
          <p:cNvSpPr/>
          <p:nvPr/>
        </p:nvSpPr>
        <p:spPr>
          <a:xfrm>
            <a:off x="781665" y="2639961"/>
            <a:ext cx="811161" cy="6046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557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Slide 4</a:t>
            </a:r>
          </a:p>
        </p:txBody>
      </p:sp>
      <p:sp>
        <p:nvSpPr>
          <p:cNvPr id="3" name="Text Placeholder 2"/>
          <p:cNvSpPr>
            <a:spLocks noGrp="1"/>
          </p:cNvSpPr>
          <p:nvPr>
            <p:ph type="body" sz="quarter" idx="13"/>
          </p:nvPr>
        </p:nvSpPr>
        <p:spPr/>
        <p:txBody>
          <a:bodyPr/>
          <a:lstStyle/>
          <a:p>
            <a:r>
              <a:rPr lang="en-US" dirty="0"/>
              <a:t>Recording of health office visits into Infinite Campus is voluntary but recommended. </a:t>
            </a:r>
          </a:p>
          <a:p>
            <a:r>
              <a:rPr lang="en-US" dirty="0"/>
              <a:t>Documentation in Campus is not intended to put an additional burden on nurses and school districts.  This is information that should already be collected by districts.  The only difference is that it is in Campus and not on paper.</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4</a:t>
            </a:fld>
            <a:endParaRPr lang="en-US"/>
          </a:p>
        </p:txBody>
      </p:sp>
    </p:spTree>
    <p:extLst>
      <p:ext uri="{BB962C8B-B14F-4D97-AF65-F5344CB8AC3E}">
        <p14:creationId xmlns:p14="http://schemas.microsoft.com/office/powerpoint/2010/main" val="3614072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showing where to enter medications"/>
          <p:cNvPicPr>
            <a:picLocks noChangeAspect="1"/>
          </p:cNvPicPr>
          <p:nvPr/>
        </p:nvPicPr>
        <p:blipFill>
          <a:blip r:embed="rId2"/>
          <a:stretch>
            <a:fillRect/>
          </a:stretch>
        </p:blipFill>
        <p:spPr>
          <a:xfrm>
            <a:off x="418666" y="1495387"/>
            <a:ext cx="9224097" cy="4996825"/>
          </a:xfrm>
          <a:prstGeom prst="rect">
            <a:avLst/>
          </a:prstGeom>
        </p:spPr>
      </p:pic>
      <p:sp>
        <p:nvSpPr>
          <p:cNvPr id="2" name="Slide Number Placeholder 1"/>
          <p:cNvSpPr>
            <a:spLocks noGrp="1"/>
          </p:cNvSpPr>
          <p:nvPr>
            <p:ph type="sldNum" sz="quarter" idx="12"/>
          </p:nvPr>
        </p:nvSpPr>
        <p:spPr/>
        <p:txBody>
          <a:bodyPr/>
          <a:lstStyle/>
          <a:p>
            <a:fld id="{91BD7323-49BF-4C97-8773-5EC64C492009}" type="slidenum">
              <a:rPr lang="en-US" smtClean="0"/>
              <a:pPr/>
              <a:t>40</a:t>
            </a:fld>
            <a:endParaRPr lang="en-US"/>
          </a:p>
        </p:txBody>
      </p:sp>
      <p:sp>
        <p:nvSpPr>
          <p:cNvPr id="3" name="Title 2"/>
          <p:cNvSpPr>
            <a:spLocks noGrp="1"/>
          </p:cNvSpPr>
          <p:nvPr>
            <p:ph type="title"/>
          </p:nvPr>
        </p:nvSpPr>
        <p:spPr/>
        <p:txBody>
          <a:bodyPr/>
          <a:lstStyle/>
          <a:p>
            <a:r>
              <a:rPr lang="en-US" dirty="0">
                <a:solidFill>
                  <a:schemeClr val="bg1"/>
                </a:solidFill>
              </a:rPr>
              <a:t>Slide 40</a:t>
            </a:r>
          </a:p>
        </p:txBody>
      </p:sp>
      <p:sp>
        <p:nvSpPr>
          <p:cNvPr id="6" name="TextBox 5"/>
          <p:cNvSpPr txBox="1"/>
          <p:nvPr/>
        </p:nvSpPr>
        <p:spPr>
          <a:xfrm>
            <a:off x="7190509" y="2729345"/>
            <a:ext cx="2993783" cy="2031325"/>
          </a:xfrm>
          <a:prstGeom prst="rect">
            <a:avLst/>
          </a:prstGeom>
          <a:noFill/>
        </p:spPr>
        <p:txBody>
          <a:bodyPr wrap="square" rtlCol="0">
            <a:spAutoFit/>
          </a:bodyPr>
          <a:lstStyle/>
          <a:p>
            <a:r>
              <a:rPr lang="en-US" dirty="0"/>
              <a:t>Use the drop down boxes to complete the boxes in red</a:t>
            </a:r>
          </a:p>
          <a:p>
            <a:endParaRPr lang="en-US" dirty="0"/>
          </a:p>
          <a:p>
            <a:endParaRPr lang="en-US" dirty="0"/>
          </a:p>
          <a:p>
            <a:endParaRPr lang="en-US" dirty="0"/>
          </a:p>
          <a:p>
            <a:r>
              <a:rPr lang="en-US" dirty="0"/>
              <a:t>This information is optional but may be beneficial.</a:t>
            </a:r>
          </a:p>
        </p:txBody>
      </p:sp>
      <p:sp>
        <p:nvSpPr>
          <p:cNvPr id="5" name="Right Brace 4" descr="bracket showing where to enter required information"/>
          <p:cNvSpPr/>
          <p:nvPr/>
        </p:nvSpPr>
        <p:spPr>
          <a:xfrm>
            <a:off x="6497782" y="2687782"/>
            <a:ext cx="290945" cy="133003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Oval 6" descr="oval surrounding the save button"/>
          <p:cNvSpPr/>
          <p:nvPr/>
        </p:nvSpPr>
        <p:spPr>
          <a:xfrm>
            <a:off x="540327" y="1731818"/>
            <a:ext cx="775855" cy="4987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3754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41</a:t>
            </a:fld>
            <a:endParaRPr lang="en-US"/>
          </a:p>
        </p:txBody>
      </p:sp>
      <p:sp>
        <p:nvSpPr>
          <p:cNvPr id="6" name="Title 5"/>
          <p:cNvSpPr>
            <a:spLocks noGrp="1"/>
          </p:cNvSpPr>
          <p:nvPr>
            <p:ph type="title"/>
          </p:nvPr>
        </p:nvSpPr>
        <p:spPr/>
        <p:txBody>
          <a:bodyPr>
            <a:normAutofit/>
          </a:bodyPr>
          <a:lstStyle/>
          <a:p>
            <a:r>
              <a:rPr lang="en-US" sz="1400" dirty="0">
                <a:solidFill>
                  <a:schemeClr val="bg1"/>
                </a:solidFill>
              </a:rPr>
              <a:t>Slide 41</a:t>
            </a:r>
          </a:p>
        </p:txBody>
      </p:sp>
      <p:sp>
        <p:nvSpPr>
          <p:cNvPr id="4" name="TextBox 3"/>
          <p:cNvSpPr txBox="1"/>
          <p:nvPr/>
        </p:nvSpPr>
        <p:spPr>
          <a:xfrm>
            <a:off x="364807" y="1070331"/>
            <a:ext cx="8846820" cy="1200329"/>
          </a:xfrm>
          <a:prstGeom prst="rect">
            <a:avLst/>
          </a:prstGeom>
          <a:noFill/>
        </p:spPr>
        <p:txBody>
          <a:bodyPr wrap="square" rtlCol="0">
            <a:spAutoFit/>
          </a:bodyPr>
          <a:lstStyle/>
          <a:p>
            <a:r>
              <a:rPr lang="en-US" dirty="0"/>
              <a:t>Now, the student’s medication will be listed under the medications tab.  Now to schedule these medications, do the following:</a:t>
            </a:r>
          </a:p>
          <a:p>
            <a:endParaRPr lang="en-US" dirty="0"/>
          </a:p>
          <a:p>
            <a:r>
              <a:rPr lang="en-US" dirty="0"/>
              <a:t>Click on the name of the medication</a:t>
            </a:r>
          </a:p>
        </p:txBody>
      </p:sp>
      <p:pic>
        <p:nvPicPr>
          <p:cNvPr id="3" name="Picture 2" descr="photo of medications tab"/>
          <p:cNvPicPr>
            <a:picLocks noChangeAspect="1"/>
          </p:cNvPicPr>
          <p:nvPr/>
        </p:nvPicPr>
        <p:blipFill>
          <a:blip r:embed="rId2"/>
          <a:stretch>
            <a:fillRect/>
          </a:stretch>
        </p:blipFill>
        <p:spPr>
          <a:xfrm>
            <a:off x="364807" y="2426017"/>
            <a:ext cx="8467725" cy="3057525"/>
          </a:xfrm>
          <a:prstGeom prst="rect">
            <a:avLst/>
          </a:prstGeom>
        </p:spPr>
      </p:pic>
      <p:sp>
        <p:nvSpPr>
          <p:cNvPr id="5" name="Down Arrow 4" descr="arrow pointing to medication name"/>
          <p:cNvSpPr/>
          <p:nvPr/>
        </p:nvSpPr>
        <p:spPr>
          <a:xfrm>
            <a:off x="1794510" y="2426017"/>
            <a:ext cx="251460" cy="914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300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42</a:t>
            </a:fld>
            <a:endParaRPr lang="en-US"/>
          </a:p>
        </p:txBody>
      </p:sp>
      <p:sp>
        <p:nvSpPr>
          <p:cNvPr id="6" name="Title 5"/>
          <p:cNvSpPr>
            <a:spLocks noGrp="1"/>
          </p:cNvSpPr>
          <p:nvPr>
            <p:ph type="title"/>
          </p:nvPr>
        </p:nvSpPr>
        <p:spPr/>
        <p:txBody>
          <a:bodyPr/>
          <a:lstStyle/>
          <a:p>
            <a:r>
              <a:rPr lang="en-US" dirty="0">
                <a:solidFill>
                  <a:schemeClr val="bg1"/>
                </a:solidFill>
              </a:rPr>
              <a:t>Slide 42</a:t>
            </a:r>
          </a:p>
        </p:txBody>
      </p:sp>
      <p:sp>
        <p:nvSpPr>
          <p:cNvPr id="5" name="TextBox 4"/>
          <p:cNvSpPr txBox="1"/>
          <p:nvPr/>
        </p:nvSpPr>
        <p:spPr>
          <a:xfrm>
            <a:off x="3474720" y="3577590"/>
            <a:ext cx="6457950" cy="369332"/>
          </a:xfrm>
          <a:prstGeom prst="rect">
            <a:avLst/>
          </a:prstGeom>
          <a:noFill/>
        </p:spPr>
        <p:txBody>
          <a:bodyPr wrap="square" rtlCol="0">
            <a:spAutoFit/>
          </a:bodyPr>
          <a:lstStyle/>
          <a:p>
            <a:r>
              <a:rPr lang="en-US" dirty="0"/>
              <a:t>Then click on the “Schedule Appointments” tab.</a:t>
            </a:r>
          </a:p>
        </p:txBody>
      </p:sp>
      <p:pic>
        <p:nvPicPr>
          <p:cNvPr id="3" name="Picture 2" descr="oval surrounding eh schedule appointments tab"/>
          <p:cNvPicPr>
            <a:picLocks noChangeAspect="1"/>
          </p:cNvPicPr>
          <p:nvPr/>
        </p:nvPicPr>
        <p:blipFill>
          <a:blip r:embed="rId2"/>
          <a:stretch>
            <a:fillRect/>
          </a:stretch>
        </p:blipFill>
        <p:spPr>
          <a:xfrm>
            <a:off x="544829" y="2460307"/>
            <a:ext cx="11402937" cy="728663"/>
          </a:xfrm>
          <a:prstGeom prst="rect">
            <a:avLst/>
          </a:prstGeom>
        </p:spPr>
      </p:pic>
      <p:sp>
        <p:nvSpPr>
          <p:cNvPr id="4" name="Oval 3" descr="oval surrounding the schedule appointments tab"/>
          <p:cNvSpPr/>
          <p:nvPr/>
        </p:nvSpPr>
        <p:spPr>
          <a:xfrm>
            <a:off x="5875020" y="2674620"/>
            <a:ext cx="2091690" cy="662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091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43</a:t>
            </a:fld>
            <a:endParaRPr lang="en-US"/>
          </a:p>
        </p:txBody>
      </p:sp>
      <p:sp>
        <p:nvSpPr>
          <p:cNvPr id="6" name="Title 5"/>
          <p:cNvSpPr>
            <a:spLocks noGrp="1"/>
          </p:cNvSpPr>
          <p:nvPr>
            <p:ph type="title"/>
          </p:nvPr>
        </p:nvSpPr>
        <p:spPr/>
        <p:txBody>
          <a:bodyPr>
            <a:normAutofit/>
          </a:bodyPr>
          <a:lstStyle/>
          <a:p>
            <a:r>
              <a:rPr lang="en-US" sz="1000" dirty="0">
                <a:solidFill>
                  <a:schemeClr val="bg1"/>
                </a:solidFill>
              </a:rPr>
              <a:t>Slide 43</a:t>
            </a:r>
          </a:p>
        </p:txBody>
      </p:sp>
      <p:sp>
        <p:nvSpPr>
          <p:cNvPr id="4" name="TextBox 3"/>
          <p:cNvSpPr txBox="1"/>
          <p:nvPr/>
        </p:nvSpPr>
        <p:spPr>
          <a:xfrm>
            <a:off x="4652010" y="2217420"/>
            <a:ext cx="3886200" cy="4247317"/>
          </a:xfrm>
          <a:prstGeom prst="rect">
            <a:avLst/>
          </a:prstGeom>
          <a:noFill/>
        </p:spPr>
        <p:txBody>
          <a:bodyPr wrap="square" rtlCol="0">
            <a:spAutoFit/>
          </a:bodyPr>
          <a:lstStyle/>
          <a:p>
            <a:r>
              <a:rPr lang="en-US" dirty="0"/>
              <a:t>Choose the start date and the appointment times for the medication, as well as the frequency.  </a:t>
            </a:r>
          </a:p>
          <a:p>
            <a:endParaRPr lang="en-US" dirty="0"/>
          </a:p>
          <a:p>
            <a:endParaRPr lang="en-US" dirty="0"/>
          </a:p>
          <a:p>
            <a:endParaRPr lang="en-US" dirty="0"/>
          </a:p>
          <a:p>
            <a:endParaRPr lang="en-US" dirty="0"/>
          </a:p>
          <a:p>
            <a:endParaRPr lang="en-US" dirty="0"/>
          </a:p>
          <a:p>
            <a:endParaRPr lang="en-US" dirty="0"/>
          </a:p>
          <a:p>
            <a:endParaRPr lang="en-US" dirty="0"/>
          </a:p>
          <a:p>
            <a:r>
              <a:rPr lang="en-US" dirty="0"/>
              <a:t>Choose the repeat until date (generally the last day of school unless it is ordered short term.  </a:t>
            </a:r>
          </a:p>
          <a:p>
            <a:endParaRPr lang="en-US" dirty="0"/>
          </a:p>
          <a:p>
            <a:r>
              <a:rPr lang="en-US" dirty="0"/>
              <a:t>Then click, save schedule</a:t>
            </a:r>
          </a:p>
        </p:txBody>
      </p:sp>
      <p:pic>
        <p:nvPicPr>
          <p:cNvPr id="3" name="Picture 2" descr="oval surrounding the save schedule button"/>
          <p:cNvPicPr>
            <a:picLocks noChangeAspect="1"/>
          </p:cNvPicPr>
          <p:nvPr/>
        </p:nvPicPr>
        <p:blipFill>
          <a:blip r:embed="rId2"/>
          <a:stretch>
            <a:fillRect/>
          </a:stretch>
        </p:blipFill>
        <p:spPr>
          <a:xfrm>
            <a:off x="468100" y="502227"/>
            <a:ext cx="4153853" cy="6172548"/>
          </a:xfrm>
          <a:prstGeom prst="rect">
            <a:avLst/>
          </a:prstGeom>
        </p:spPr>
      </p:pic>
      <p:sp>
        <p:nvSpPr>
          <p:cNvPr id="5" name="Oval 4" descr="oval surrounding the save schedule tab"/>
          <p:cNvSpPr/>
          <p:nvPr/>
        </p:nvSpPr>
        <p:spPr>
          <a:xfrm>
            <a:off x="617220" y="674370"/>
            <a:ext cx="1634490" cy="5029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615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 of medications tab"/>
          <p:cNvPicPr>
            <a:picLocks noChangeAspect="1"/>
          </p:cNvPicPr>
          <p:nvPr/>
        </p:nvPicPr>
        <p:blipFill>
          <a:blip r:embed="rId2"/>
          <a:stretch>
            <a:fillRect/>
          </a:stretch>
        </p:blipFill>
        <p:spPr>
          <a:xfrm>
            <a:off x="452868" y="1336906"/>
            <a:ext cx="7061903" cy="3909060"/>
          </a:xfrm>
          <a:prstGeom prst="rect">
            <a:avLst/>
          </a:prstGeom>
        </p:spPr>
      </p:pic>
      <p:sp>
        <p:nvSpPr>
          <p:cNvPr id="2" name="Slide Number Placeholder 1"/>
          <p:cNvSpPr>
            <a:spLocks noGrp="1"/>
          </p:cNvSpPr>
          <p:nvPr>
            <p:ph type="sldNum" sz="quarter" idx="12"/>
          </p:nvPr>
        </p:nvSpPr>
        <p:spPr/>
        <p:txBody>
          <a:bodyPr/>
          <a:lstStyle/>
          <a:p>
            <a:fld id="{91BD7323-49BF-4C97-8773-5EC64C492009}" type="slidenum">
              <a:rPr lang="en-US" smtClean="0"/>
              <a:t>44</a:t>
            </a:fld>
            <a:endParaRPr lang="en-US"/>
          </a:p>
        </p:txBody>
      </p:sp>
      <p:sp>
        <p:nvSpPr>
          <p:cNvPr id="8" name="Title 7"/>
          <p:cNvSpPr>
            <a:spLocks noGrp="1"/>
          </p:cNvSpPr>
          <p:nvPr>
            <p:ph type="title"/>
          </p:nvPr>
        </p:nvSpPr>
        <p:spPr/>
        <p:txBody>
          <a:bodyPr>
            <a:normAutofit/>
          </a:bodyPr>
          <a:lstStyle/>
          <a:p>
            <a:r>
              <a:rPr lang="en-US" sz="1000" dirty="0">
                <a:solidFill>
                  <a:schemeClr val="bg1"/>
                </a:solidFill>
              </a:rPr>
              <a:t>Slide 44</a:t>
            </a:r>
          </a:p>
        </p:txBody>
      </p:sp>
      <p:sp>
        <p:nvSpPr>
          <p:cNvPr id="4" name="TextBox 3"/>
          <p:cNvSpPr txBox="1"/>
          <p:nvPr/>
        </p:nvSpPr>
        <p:spPr>
          <a:xfrm>
            <a:off x="3541506" y="2213819"/>
            <a:ext cx="1794510" cy="1200329"/>
          </a:xfrm>
          <a:prstGeom prst="rect">
            <a:avLst/>
          </a:prstGeom>
          <a:noFill/>
        </p:spPr>
        <p:txBody>
          <a:bodyPr wrap="square" rtlCol="0">
            <a:spAutoFit/>
          </a:bodyPr>
          <a:lstStyle/>
          <a:p>
            <a:r>
              <a:rPr lang="en-US" dirty="0"/>
              <a:t>Notice the pill count next to medication name</a:t>
            </a:r>
          </a:p>
        </p:txBody>
      </p:sp>
      <p:sp>
        <p:nvSpPr>
          <p:cNvPr id="6" name="TextBox 5"/>
          <p:cNvSpPr txBox="1"/>
          <p:nvPr/>
        </p:nvSpPr>
        <p:spPr>
          <a:xfrm>
            <a:off x="3541506" y="3564553"/>
            <a:ext cx="5840730" cy="1200329"/>
          </a:xfrm>
          <a:prstGeom prst="rect">
            <a:avLst/>
          </a:prstGeom>
          <a:noFill/>
        </p:spPr>
        <p:txBody>
          <a:bodyPr wrap="square" rtlCol="0">
            <a:spAutoFit/>
          </a:bodyPr>
          <a:lstStyle/>
          <a:p>
            <a:r>
              <a:rPr lang="en-US" dirty="0"/>
              <a:t>When a parent sends in more medication, it can be entered into Campus like this:</a:t>
            </a:r>
          </a:p>
          <a:p>
            <a:endParaRPr lang="en-US" dirty="0"/>
          </a:p>
          <a:p>
            <a:r>
              <a:rPr lang="en-US" dirty="0"/>
              <a:t>● Click the medication name</a:t>
            </a:r>
          </a:p>
        </p:txBody>
      </p:sp>
      <p:pic>
        <p:nvPicPr>
          <p:cNvPr id="7" name="Picture 6" descr="arrow pointing to medication name"/>
          <p:cNvPicPr>
            <a:picLocks noChangeAspect="1"/>
          </p:cNvPicPr>
          <p:nvPr/>
        </p:nvPicPr>
        <p:blipFill>
          <a:blip r:embed="rId3"/>
          <a:stretch>
            <a:fillRect/>
          </a:stretch>
        </p:blipFill>
        <p:spPr>
          <a:xfrm rot="8670379">
            <a:off x="2355069" y="2550771"/>
            <a:ext cx="730884" cy="2206981"/>
          </a:xfrm>
          <a:prstGeom prst="rect">
            <a:avLst/>
          </a:prstGeom>
        </p:spPr>
      </p:pic>
      <p:sp>
        <p:nvSpPr>
          <p:cNvPr id="5" name="Oval 4" descr="oval surrounding pill count"/>
          <p:cNvSpPr/>
          <p:nvPr/>
        </p:nvSpPr>
        <p:spPr>
          <a:xfrm>
            <a:off x="2720511" y="2368335"/>
            <a:ext cx="525780" cy="3791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843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45</a:t>
            </a:fld>
            <a:endParaRPr lang="en-US" dirty="0"/>
          </a:p>
        </p:txBody>
      </p:sp>
      <p:sp>
        <p:nvSpPr>
          <p:cNvPr id="6" name="Title 5"/>
          <p:cNvSpPr>
            <a:spLocks noGrp="1"/>
          </p:cNvSpPr>
          <p:nvPr>
            <p:ph type="title"/>
          </p:nvPr>
        </p:nvSpPr>
        <p:spPr/>
        <p:txBody>
          <a:bodyPr>
            <a:normAutofit/>
          </a:bodyPr>
          <a:lstStyle/>
          <a:p>
            <a:r>
              <a:rPr lang="en-US" sz="1000" dirty="0">
                <a:solidFill>
                  <a:schemeClr val="bg1"/>
                </a:solidFill>
              </a:rPr>
              <a:t>Slide 45</a:t>
            </a:r>
          </a:p>
        </p:txBody>
      </p:sp>
      <p:sp>
        <p:nvSpPr>
          <p:cNvPr id="5" name="TextBox 4"/>
          <p:cNvSpPr txBox="1"/>
          <p:nvPr/>
        </p:nvSpPr>
        <p:spPr>
          <a:xfrm>
            <a:off x="873316" y="1331200"/>
            <a:ext cx="6906127" cy="369332"/>
          </a:xfrm>
          <a:prstGeom prst="rect">
            <a:avLst/>
          </a:prstGeom>
          <a:noFill/>
        </p:spPr>
        <p:txBody>
          <a:bodyPr wrap="square" rtlCol="0">
            <a:spAutoFit/>
          </a:bodyPr>
          <a:lstStyle/>
          <a:p>
            <a:r>
              <a:rPr lang="en-US" dirty="0"/>
              <a:t>Click on the “Refill Medication” tab</a:t>
            </a:r>
          </a:p>
        </p:txBody>
      </p:sp>
      <p:pic>
        <p:nvPicPr>
          <p:cNvPr id="3" name="Picture 2" descr="photo showing the medications tab"/>
          <p:cNvPicPr>
            <a:picLocks noChangeAspect="1"/>
          </p:cNvPicPr>
          <p:nvPr/>
        </p:nvPicPr>
        <p:blipFill>
          <a:blip r:embed="rId2"/>
          <a:stretch>
            <a:fillRect/>
          </a:stretch>
        </p:blipFill>
        <p:spPr>
          <a:xfrm>
            <a:off x="126936" y="2346970"/>
            <a:ext cx="11313795" cy="4145242"/>
          </a:xfrm>
          <a:prstGeom prst="rect">
            <a:avLst/>
          </a:prstGeom>
        </p:spPr>
      </p:pic>
      <p:sp>
        <p:nvSpPr>
          <p:cNvPr id="4" name="Oval 3" descr="oval surrounding eh refill medications tab"/>
          <p:cNvSpPr/>
          <p:nvPr/>
        </p:nvSpPr>
        <p:spPr>
          <a:xfrm>
            <a:off x="9458746" y="2609409"/>
            <a:ext cx="1624263" cy="4692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8497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46</a:t>
            </a:fld>
            <a:endParaRPr lang="en-US"/>
          </a:p>
        </p:txBody>
      </p:sp>
      <p:sp>
        <p:nvSpPr>
          <p:cNvPr id="5" name="Title 4"/>
          <p:cNvSpPr>
            <a:spLocks noGrp="1"/>
          </p:cNvSpPr>
          <p:nvPr>
            <p:ph type="title"/>
          </p:nvPr>
        </p:nvSpPr>
        <p:spPr/>
        <p:txBody>
          <a:bodyPr>
            <a:normAutofit/>
          </a:bodyPr>
          <a:lstStyle/>
          <a:p>
            <a:r>
              <a:rPr lang="en-US" sz="1000" dirty="0">
                <a:solidFill>
                  <a:schemeClr val="bg1"/>
                </a:solidFill>
              </a:rPr>
              <a:t>Slide 46</a:t>
            </a:r>
          </a:p>
        </p:txBody>
      </p:sp>
      <p:sp>
        <p:nvSpPr>
          <p:cNvPr id="4" name="TextBox 3"/>
          <p:cNvSpPr txBox="1"/>
          <p:nvPr/>
        </p:nvSpPr>
        <p:spPr>
          <a:xfrm>
            <a:off x="223837" y="1270000"/>
            <a:ext cx="8469630" cy="923330"/>
          </a:xfrm>
          <a:prstGeom prst="rect">
            <a:avLst/>
          </a:prstGeom>
          <a:noFill/>
        </p:spPr>
        <p:txBody>
          <a:bodyPr wrap="square" rtlCol="0">
            <a:spAutoFit/>
          </a:bodyPr>
          <a:lstStyle/>
          <a:p>
            <a:r>
              <a:rPr lang="en-US" dirty="0"/>
              <a:t>Complete below and click “Save”</a:t>
            </a:r>
          </a:p>
          <a:p>
            <a:endParaRPr lang="en-US" dirty="0"/>
          </a:p>
          <a:p>
            <a:r>
              <a:rPr lang="en-US" dirty="0"/>
              <a:t>You can also reduce the pill count by clicking “Reduce Dose Count”</a:t>
            </a:r>
          </a:p>
        </p:txBody>
      </p:sp>
      <p:pic>
        <p:nvPicPr>
          <p:cNvPr id="3" name="Picture 2" descr="photo of the refill medication box"/>
          <p:cNvPicPr>
            <a:picLocks noChangeAspect="1"/>
          </p:cNvPicPr>
          <p:nvPr/>
        </p:nvPicPr>
        <p:blipFill>
          <a:blip r:embed="rId2"/>
          <a:stretch>
            <a:fillRect/>
          </a:stretch>
        </p:blipFill>
        <p:spPr>
          <a:xfrm>
            <a:off x="223837" y="2474594"/>
            <a:ext cx="10712095" cy="3754755"/>
          </a:xfrm>
          <a:prstGeom prst="rect">
            <a:avLst/>
          </a:prstGeom>
        </p:spPr>
      </p:pic>
    </p:spTree>
    <p:extLst>
      <p:ext uri="{BB962C8B-B14F-4D97-AF65-F5344CB8AC3E}">
        <p14:creationId xmlns:p14="http://schemas.microsoft.com/office/powerpoint/2010/main" val="658647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47</a:t>
            </a:fld>
            <a:endParaRPr lang="en-US"/>
          </a:p>
        </p:txBody>
      </p:sp>
      <p:sp>
        <p:nvSpPr>
          <p:cNvPr id="10" name="Title 9"/>
          <p:cNvSpPr>
            <a:spLocks noGrp="1"/>
          </p:cNvSpPr>
          <p:nvPr>
            <p:ph type="title"/>
          </p:nvPr>
        </p:nvSpPr>
        <p:spPr/>
        <p:txBody>
          <a:bodyPr>
            <a:normAutofit/>
          </a:bodyPr>
          <a:lstStyle/>
          <a:p>
            <a:r>
              <a:rPr lang="en-US" sz="1000" dirty="0">
                <a:solidFill>
                  <a:schemeClr val="bg1"/>
                </a:solidFill>
              </a:rPr>
              <a:t>Slide 47</a:t>
            </a:r>
          </a:p>
        </p:txBody>
      </p:sp>
      <p:sp>
        <p:nvSpPr>
          <p:cNvPr id="6" name="TextBox 5"/>
          <p:cNvSpPr txBox="1"/>
          <p:nvPr/>
        </p:nvSpPr>
        <p:spPr>
          <a:xfrm>
            <a:off x="737654" y="871160"/>
            <a:ext cx="6617970" cy="923330"/>
          </a:xfrm>
          <a:prstGeom prst="rect">
            <a:avLst/>
          </a:prstGeom>
          <a:noFill/>
        </p:spPr>
        <p:txBody>
          <a:bodyPr wrap="square" rtlCol="0">
            <a:spAutoFit/>
          </a:bodyPr>
          <a:lstStyle/>
          <a:p>
            <a:r>
              <a:rPr lang="en-US" dirty="0"/>
              <a:t>When a student comes to get his scheduled medication, open the health office visit, and click on the “Add Medication Dose” box.  Then choose the Medication from the drop down box. </a:t>
            </a:r>
          </a:p>
        </p:txBody>
      </p:sp>
      <p:pic>
        <p:nvPicPr>
          <p:cNvPr id="3" name="Picture 2" descr="photo of health office visits"/>
          <p:cNvPicPr>
            <a:picLocks noChangeAspect="1"/>
          </p:cNvPicPr>
          <p:nvPr/>
        </p:nvPicPr>
        <p:blipFill>
          <a:blip r:embed="rId2"/>
          <a:stretch>
            <a:fillRect/>
          </a:stretch>
        </p:blipFill>
        <p:spPr>
          <a:xfrm>
            <a:off x="372427" y="1939143"/>
            <a:ext cx="10166033" cy="4553069"/>
          </a:xfrm>
          <a:prstGeom prst="rect">
            <a:avLst/>
          </a:prstGeom>
        </p:spPr>
      </p:pic>
      <p:sp>
        <p:nvSpPr>
          <p:cNvPr id="4" name="Oval 3" descr="oval surroundin add medication dose button"/>
          <p:cNvSpPr/>
          <p:nvPr/>
        </p:nvSpPr>
        <p:spPr>
          <a:xfrm>
            <a:off x="4389120" y="2663190"/>
            <a:ext cx="1794510" cy="422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oval surrounding medication drop down box"/>
          <p:cNvSpPr/>
          <p:nvPr/>
        </p:nvSpPr>
        <p:spPr>
          <a:xfrm>
            <a:off x="5455443" y="3303270"/>
            <a:ext cx="1219677" cy="32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oval surrounding the record complete box"/>
          <p:cNvSpPr/>
          <p:nvPr/>
        </p:nvSpPr>
        <p:spPr>
          <a:xfrm>
            <a:off x="372427" y="2663190"/>
            <a:ext cx="1364933" cy="3086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oval surrounding the recorded by box"/>
          <p:cNvSpPr/>
          <p:nvPr/>
        </p:nvSpPr>
        <p:spPr>
          <a:xfrm>
            <a:off x="525780" y="3463290"/>
            <a:ext cx="1005840" cy="1600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oval surroudning the discharge time box"/>
          <p:cNvSpPr/>
          <p:nvPr/>
        </p:nvSpPr>
        <p:spPr>
          <a:xfrm>
            <a:off x="468630" y="3623310"/>
            <a:ext cx="1123473"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2977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48</a:t>
            </a:fld>
            <a:endParaRPr lang="en-US"/>
          </a:p>
        </p:txBody>
      </p:sp>
      <p:sp>
        <p:nvSpPr>
          <p:cNvPr id="8" name="Title 7"/>
          <p:cNvSpPr>
            <a:spLocks noGrp="1"/>
          </p:cNvSpPr>
          <p:nvPr>
            <p:ph type="title"/>
          </p:nvPr>
        </p:nvSpPr>
        <p:spPr/>
        <p:txBody>
          <a:bodyPr>
            <a:normAutofit/>
          </a:bodyPr>
          <a:lstStyle/>
          <a:p>
            <a:r>
              <a:rPr lang="en-US" sz="1000" dirty="0">
                <a:solidFill>
                  <a:schemeClr val="bg1"/>
                </a:solidFill>
              </a:rPr>
              <a:t>Slide 48</a:t>
            </a:r>
          </a:p>
        </p:txBody>
      </p:sp>
      <p:sp>
        <p:nvSpPr>
          <p:cNvPr id="6" name="TextBox 5"/>
          <p:cNvSpPr txBox="1"/>
          <p:nvPr/>
        </p:nvSpPr>
        <p:spPr>
          <a:xfrm>
            <a:off x="197671" y="531336"/>
            <a:ext cx="6617970" cy="1477328"/>
          </a:xfrm>
          <a:prstGeom prst="rect">
            <a:avLst/>
          </a:prstGeom>
          <a:noFill/>
        </p:spPr>
        <p:txBody>
          <a:bodyPr wrap="square" rtlCol="0">
            <a:spAutoFit/>
          </a:bodyPr>
          <a:lstStyle/>
          <a:p>
            <a:r>
              <a:rPr lang="en-US" dirty="0"/>
              <a:t>If a student is absent, or there is a snow day, open the health office visit, click on the “Add Medication Dose”.  Then, click on the “X” next to the number under “Medication Dose(s)”.  Check the “Record Complete Box” then save.  This will adjust your pill count. </a:t>
            </a:r>
          </a:p>
          <a:p>
            <a:endParaRPr lang="en-US" dirty="0"/>
          </a:p>
        </p:txBody>
      </p:sp>
      <p:pic>
        <p:nvPicPr>
          <p:cNvPr id="3" name="Picture 2" descr="sample health office visit"/>
          <p:cNvPicPr>
            <a:picLocks noChangeAspect="1"/>
          </p:cNvPicPr>
          <p:nvPr/>
        </p:nvPicPr>
        <p:blipFill rotWithShape="1">
          <a:blip r:embed="rId2"/>
          <a:srcRect t="12494" r="5527"/>
          <a:stretch/>
        </p:blipFill>
        <p:spPr>
          <a:xfrm>
            <a:off x="290652" y="2341756"/>
            <a:ext cx="9604197" cy="3984207"/>
          </a:xfrm>
          <a:prstGeom prst="rect">
            <a:avLst/>
          </a:prstGeom>
        </p:spPr>
      </p:pic>
      <p:sp>
        <p:nvSpPr>
          <p:cNvPr id="4" name="Oval 3" descr="oval surrounding the words add medication dose"/>
          <p:cNvSpPr/>
          <p:nvPr/>
        </p:nvSpPr>
        <p:spPr>
          <a:xfrm>
            <a:off x="4247871" y="2451735"/>
            <a:ext cx="1794510" cy="422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oval surrounding the remove button"/>
          <p:cNvSpPr/>
          <p:nvPr/>
        </p:nvSpPr>
        <p:spPr>
          <a:xfrm>
            <a:off x="4327902" y="3155645"/>
            <a:ext cx="349858" cy="4273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oval surrounding the record complete box"/>
          <p:cNvSpPr/>
          <p:nvPr/>
        </p:nvSpPr>
        <p:spPr>
          <a:xfrm>
            <a:off x="290652" y="2508885"/>
            <a:ext cx="1709133" cy="3086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11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49</a:t>
            </a:fld>
            <a:endParaRPr lang="en-US"/>
          </a:p>
        </p:txBody>
      </p:sp>
      <p:sp>
        <p:nvSpPr>
          <p:cNvPr id="3" name="Title 2"/>
          <p:cNvSpPr>
            <a:spLocks noGrp="1"/>
          </p:cNvSpPr>
          <p:nvPr>
            <p:ph type="title"/>
          </p:nvPr>
        </p:nvSpPr>
        <p:spPr/>
        <p:txBody>
          <a:bodyPr>
            <a:normAutofit/>
          </a:bodyPr>
          <a:lstStyle/>
          <a:p>
            <a:r>
              <a:rPr lang="en-US" sz="1000" dirty="0">
                <a:solidFill>
                  <a:schemeClr val="bg1"/>
                </a:solidFill>
              </a:rPr>
              <a:t>Slide 49</a:t>
            </a:r>
          </a:p>
        </p:txBody>
      </p:sp>
      <p:sp>
        <p:nvSpPr>
          <p:cNvPr id="6" name="TextBox 5"/>
          <p:cNvSpPr txBox="1"/>
          <p:nvPr/>
        </p:nvSpPr>
        <p:spPr>
          <a:xfrm>
            <a:off x="4732020" y="560070"/>
            <a:ext cx="4469130" cy="3170099"/>
          </a:xfrm>
          <a:prstGeom prst="rect">
            <a:avLst/>
          </a:prstGeom>
          <a:noFill/>
        </p:spPr>
        <p:txBody>
          <a:bodyPr wrap="square" rtlCol="0">
            <a:spAutoFit/>
          </a:bodyPr>
          <a:lstStyle/>
          <a:p>
            <a:r>
              <a:rPr lang="en-US" sz="2000" dirty="0"/>
              <a:t>If you need to add a medication that isn’t in already in Campus, it can easily be added.</a:t>
            </a:r>
          </a:p>
          <a:p>
            <a:endParaRPr lang="en-US" sz="2000" dirty="0"/>
          </a:p>
          <a:p>
            <a:r>
              <a:rPr lang="en-US" sz="2000" dirty="0"/>
              <a:t>In the Index tab go to “System Administration”</a:t>
            </a:r>
          </a:p>
          <a:p>
            <a:endParaRPr lang="en-US" sz="2000" dirty="0"/>
          </a:p>
          <a:p>
            <a:r>
              <a:rPr lang="en-US" sz="2000" dirty="0"/>
              <a:t>Health</a:t>
            </a:r>
          </a:p>
          <a:p>
            <a:endParaRPr lang="en-US" sz="2000" dirty="0"/>
          </a:p>
          <a:p>
            <a:r>
              <a:rPr lang="en-US" sz="2000" dirty="0"/>
              <a:t>Medication Name</a:t>
            </a:r>
          </a:p>
        </p:txBody>
      </p:sp>
      <p:pic>
        <p:nvPicPr>
          <p:cNvPr id="5" name="Picture 4" descr="photo of index tab"/>
          <p:cNvPicPr>
            <a:picLocks noChangeAspect="1"/>
          </p:cNvPicPr>
          <p:nvPr/>
        </p:nvPicPr>
        <p:blipFill>
          <a:blip r:embed="rId2"/>
          <a:stretch>
            <a:fillRect/>
          </a:stretch>
        </p:blipFill>
        <p:spPr>
          <a:xfrm>
            <a:off x="356258" y="249974"/>
            <a:ext cx="4081463" cy="6242238"/>
          </a:xfrm>
          <a:prstGeom prst="rect">
            <a:avLst/>
          </a:prstGeom>
        </p:spPr>
      </p:pic>
      <p:sp>
        <p:nvSpPr>
          <p:cNvPr id="7" name="Oval 6" descr="oval surrounding the word index"/>
          <p:cNvSpPr/>
          <p:nvPr/>
        </p:nvSpPr>
        <p:spPr>
          <a:xfrm>
            <a:off x="685800" y="662940"/>
            <a:ext cx="73152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oval surrounding the word health"/>
          <p:cNvSpPr/>
          <p:nvPr/>
        </p:nvSpPr>
        <p:spPr>
          <a:xfrm>
            <a:off x="939165" y="1443990"/>
            <a:ext cx="956310" cy="3848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oval surrounding the words medication name"/>
          <p:cNvSpPr/>
          <p:nvPr/>
        </p:nvSpPr>
        <p:spPr>
          <a:xfrm>
            <a:off x="1120140" y="5654040"/>
            <a:ext cx="2000250" cy="3848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495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Slide 5</a:t>
            </a:r>
          </a:p>
        </p:txBody>
      </p:sp>
      <p:sp>
        <p:nvSpPr>
          <p:cNvPr id="3" name="Text Placeholder 2"/>
          <p:cNvSpPr>
            <a:spLocks noGrp="1"/>
          </p:cNvSpPr>
          <p:nvPr>
            <p:ph type="body" sz="quarter" idx="13"/>
          </p:nvPr>
        </p:nvSpPr>
        <p:spPr/>
        <p:txBody>
          <a:bodyPr/>
          <a:lstStyle/>
          <a:p>
            <a:r>
              <a:rPr lang="en-US" dirty="0"/>
              <a:t>Once the health office visits, medications, treatments and Ad Hoc reports are set up, electronic documentation should make documentation and reporting much easier and less time consuming.  </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5</a:t>
            </a:fld>
            <a:endParaRPr lang="en-US"/>
          </a:p>
        </p:txBody>
      </p:sp>
    </p:spTree>
    <p:extLst>
      <p:ext uri="{BB962C8B-B14F-4D97-AF65-F5344CB8AC3E}">
        <p14:creationId xmlns:p14="http://schemas.microsoft.com/office/powerpoint/2010/main" val="2348749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50</a:t>
            </a:fld>
            <a:endParaRPr lang="en-US"/>
          </a:p>
        </p:txBody>
      </p:sp>
      <p:sp>
        <p:nvSpPr>
          <p:cNvPr id="6" name="Title 5"/>
          <p:cNvSpPr>
            <a:spLocks noGrp="1"/>
          </p:cNvSpPr>
          <p:nvPr>
            <p:ph type="title"/>
          </p:nvPr>
        </p:nvSpPr>
        <p:spPr/>
        <p:txBody>
          <a:bodyPr>
            <a:normAutofit/>
          </a:bodyPr>
          <a:lstStyle/>
          <a:p>
            <a:r>
              <a:rPr lang="en-US" sz="1100" dirty="0">
                <a:solidFill>
                  <a:schemeClr val="bg1"/>
                </a:solidFill>
              </a:rPr>
              <a:t>Slide 50</a:t>
            </a:r>
            <a:br>
              <a:rPr lang="en-US" dirty="0"/>
            </a:br>
            <a:endParaRPr lang="en-US" dirty="0"/>
          </a:p>
        </p:txBody>
      </p:sp>
      <p:sp>
        <p:nvSpPr>
          <p:cNvPr id="4" name="TextBox 3"/>
          <p:cNvSpPr txBox="1"/>
          <p:nvPr/>
        </p:nvSpPr>
        <p:spPr>
          <a:xfrm>
            <a:off x="5017770" y="640080"/>
            <a:ext cx="4114800" cy="5016758"/>
          </a:xfrm>
          <a:prstGeom prst="rect">
            <a:avLst/>
          </a:prstGeom>
          <a:noFill/>
        </p:spPr>
        <p:txBody>
          <a:bodyPr wrap="square" rtlCol="0">
            <a:spAutoFit/>
          </a:bodyPr>
          <a:lstStyle/>
          <a:p>
            <a:r>
              <a:rPr lang="en-US" sz="2000" dirty="0"/>
              <a:t>Click on “New” and the box will appear below.</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Add the name of the medication, then click “Save” (Make sure the “Active” button is checked or it won’t appear as an option. </a:t>
            </a:r>
          </a:p>
        </p:txBody>
      </p:sp>
      <p:pic>
        <p:nvPicPr>
          <p:cNvPr id="3" name="Picture 2" descr="photo of medicatiob name section"/>
          <p:cNvPicPr>
            <a:picLocks noChangeAspect="1"/>
          </p:cNvPicPr>
          <p:nvPr/>
        </p:nvPicPr>
        <p:blipFill>
          <a:blip r:embed="rId2"/>
          <a:stretch>
            <a:fillRect/>
          </a:stretch>
        </p:blipFill>
        <p:spPr>
          <a:xfrm>
            <a:off x="356793" y="325987"/>
            <a:ext cx="4095750" cy="4733925"/>
          </a:xfrm>
          <a:prstGeom prst="rect">
            <a:avLst/>
          </a:prstGeom>
        </p:spPr>
      </p:pic>
      <p:sp>
        <p:nvSpPr>
          <p:cNvPr id="5" name="Oval 4" descr="oval surrounding the word new"/>
          <p:cNvSpPr/>
          <p:nvPr/>
        </p:nvSpPr>
        <p:spPr>
          <a:xfrm>
            <a:off x="1383030" y="674370"/>
            <a:ext cx="720090" cy="4343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oval around medication name box and active box"/>
          <p:cNvSpPr/>
          <p:nvPr/>
        </p:nvSpPr>
        <p:spPr>
          <a:xfrm>
            <a:off x="85162" y="4175249"/>
            <a:ext cx="4035915" cy="88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Oval around save button"/>
          <p:cNvSpPr/>
          <p:nvPr/>
        </p:nvSpPr>
        <p:spPr>
          <a:xfrm>
            <a:off x="579959" y="674370"/>
            <a:ext cx="661639" cy="4343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1698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51</a:t>
            </a:fld>
            <a:endParaRPr lang="en-US"/>
          </a:p>
        </p:txBody>
      </p:sp>
      <p:sp>
        <p:nvSpPr>
          <p:cNvPr id="15" name="Title 14"/>
          <p:cNvSpPr>
            <a:spLocks noGrp="1"/>
          </p:cNvSpPr>
          <p:nvPr>
            <p:ph type="title"/>
          </p:nvPr>
        </p:nvSpPr>
        <p:spPr/>
        <p:txBody>
          <a:bodyPr>
            <a:normAutofit/>
          </a:bodyPr>
          <a:lstStyle/>
          <a:p>
            <a:r>
              <a:rPr lang="en-US" sz="1000" dirty="0">
                <a:solidFill>
                  <a:schemeClr val="bg1"/>
                </a:solidFill>
              </a:rPr>
              <a:t>Slide 51</a:t>
            </a:r>
          </a:p>
        </p:txBody>
      </p:sp>
      <p:pic>
        <p:nvPicPr>
          <p:cNvPr id="3" name="Picture 2" descr="photo showing sample health office calendar"/>
          <p:cNvPicPr>
            <a:picLocks noChangeAspect="1"/>
          </p:cNvPicPr>
          <p:nvPr/>
        </p:nvPicPr>
        <p:blipFill>
          <a:blip r:embed="rId2"/>
          <a:stretch>
            <a:fillRect/>
          </a:stretch>
        </p:blipFill>
        <p:spPr>
          <a:xfrm>
            <a:off x="502920" y="208992"/>
            <a:ext cx="8782050" cy="4476750"/>
          </a:xfrm>
          <a:prstGeom prst="rect">
            <a:avLst/>
          </a:prstGeom>
        </p:spPr>
      </p:pic>
      <p:sp>
        <p:nvSpPr>
          <p:cNvPr id="4" name="TextBox 3"/>
          <p:cNvSpPr txBox="1"/>
          <p:nvPr/>
        </p:nvSpPr>
        <p:spPr>
          <a:xfrm>
            <a:off x="502920" y="5097780"/>
            <a:ext cx="8972550" cy="1477328"/>
          </a:xfrm>
          <a:prstGeom prst="rect">
            <a:avLst/>
          </a:prstGeom>
          <a:noFill/>
        </p:spPr>
        <p:txBody>
          <a:bodyPr wrap="square" rtlCol="0">
            <a:spAutoFit/>
          </a:bodyPr>
          <a:lstStyle/>
          <a:p>
            <a:r>
              <a:rPr lang="en-US" dirty="0"/>
              <a:t>To see your scheduled students or to see who you have seen for the day, Under index, go to the second health, then click “Health Office Calendar”  </a:t>
            </a:r>
          </a:p>
          <a:p>
            <a:endParaRPr lang="en-US" dirty="0"/>
          </a:p>
          <a:p>
            <a:r>
              <a:rPr lang="en-US" dirty="0"/>
              <a:t>You can click on the name and it will take you to the scheduled health office visit to enter the information from the visit. </a:t>
            </a:r>
          </a:p>
        </p:txBody>
      </p:sp>
      <p:sp>
        <p:nvSpPr>
          <p:cNvPr id="13" name="TextBox 12"/>
          <p:cNvSpPr txBox="1"/>
          <p:nvPr/>
        </p:nvSpPr>
        <p:spPr>
          <a:xfrm flipH="1">
            <a:off x="3309497" y="2460913"/>
            <a:ext cx="1876508" cy="307777"/>
          </a:xfrm>
          <a:prstGeom prst="rect">
            <a:avLst/>
          </a:prstGeom>
          <a:noFill/>
        </p:spPr>
        <p:txBody>
          <a:bodyPr wrap="square" rtlCol="0">
            <a:spAutoFit/>
          </a:bodyPr>
          <a:lstStyle/>
          <a:p>
            <a:r>
              <a:rPr lang="en-US" sz="1400" dirty="0">
                <a:solidFill>
                  <a:srgbClr val="FF0000"/>
                </a:solidFill>
              </a:rPr>
              <a:t>Marcum, Adam</a:t>
            </a:r>
          </a:p>
        </p:txBody>
      </p:sp>
      <p:sp>
        <p:nvSpPr>
          <p:cNvPr id="5" name="Oval 4" descr="oval surrounding the word index"/>
          <p:cNvSpPr/>
          <p:nvPr/>
        </p:nvSpPr>
        <p:spPr>
          <a:xfrm>
            <a:off x="697230" y="241935"/>
            <a:ext cx="605790" cy="3067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oval surrounding the word health"/>
          <p:cNvSpPr/>
          <p:nvPr/>
        </p:nvSpPr>
        <p:spPr>
          <a:xfrm>
            <a:off x="697230" y="1383030"/>
            <a:ext cx="491490" cy="171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oval surrounding the word health office calendar"/>
          <p:cNvSpPr/>
          <p:nvPr/>
        </p:nvSpPr>
        <p:spPr>
          <a:xfrm>
            <a:off x="1000125" y="1611630"/>
            <a:ext cx="1228725" cy="171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fake student name"/>
          <p:cNvPicPr>
            <a:picLocks noChangeAspect="1"/>
          </p:cNvPicPr>
          <p:nvPr/>
        </p:nvPicPr>
        <p:blipFill>
          <a:blip r:embed="rId3"/>
          <a:stretch>
            <a:fillRect/>
          </a:stretch>
        </p:blipFill>
        <p:spPr>
          <a:xfrm>
            <a:off x="3309497" y="1953694"/>
            <a:ext cx="1876508" cy="402810"/>
          </a:xfrm>
          <a:prstGeom prst="rect">
            <a:avLst/>
          </a:prstGeom>
        </p:spPr>
      </p:pic>
      <p:pic>
        <p:nvPicPr>
          <p:cNvPr id="12" name="Picture 11" descr="fake student name"/>
          <p:cNvPicPr>
            <a:picLocks noChangeAspect="1"/>
          </p:cNvPicPr>
          <p:nvPr/>
        </p:nvPicPr>
        <p:blipFill>
          <a:blip r:embed="rId4"/>
          <a:stretch>
            <a:fillRect/>
          </a:stretch>
        </p:blipFill>
        <p:spPr>
          <a:xfrm>
            <a:off x="3286539" y="2674396"/>
            <a:ext cx="1524896" cy="381224"/>
          </a:xfrm>
          <a:prstGeom prst="rect">
            <a:avLst/>
          </a:prstGeom>
        </p:spPr>
      </p:pic>
      <p:pic>
        <p:nvPicPr>
          <p:cNvPr id="14" name="Picture 13" descr="fake student name"/>
          <p:cNvPicPr>
            <a:picLocks noChangeAspect="1"/>
          </p:cNvPicPr>
          <p:nvPr/>
        </p:nvPicPr>
        <p:blipFill>
          <a:blip r:embed="rId5"/>
          <a:stretch>
            <a:fillRect/>
          </a:stretch>
        </p:blipFill>
        <p:spPr>
          <a:xfrm>
            <a:off x="3286637" y="3142506"/>
            <a:ext cx="1819094" cy="408163"/>
          </a:xfrm>
          <a:prstGeom prst="rect">
            <a:avLst/>
          </a:prstGeom>
        </p:spPr>
      </p:pic>
      <p:sp>
        <p:nvSpPr>
          <p:cNvPr id="8" name="Oval 7" descr="oval surrounding the word scheduled"/>
          <p:cNvSpPr/>
          <p:nvPr/>
        </p:nvSpPr>
        <p:spPr>
          <a:xfrm>
            <a:off x="3863340" y="1468755"/>
            <a:ext cx="868680" cy="3600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oval surrounding the words &quot;in progress&quot;"/>
          <p:cNvSpPr/>
          <p:nvPr/>
        </p:nvSpPr>
        <p:spPr>
          <a:xfrm>
            <a:off x="5772150" y="1468755"/>
            <a:ext cx="868680" cy="3600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oval surrounding the word complete"/>
          <p:cNvSpPr/>
          <p:nvPr/>
        </p:nvSpPr>
        <p:spPr>
          <a:xfrm>
            <a:off x="7528560" y="1423035"/>
            <a:ext cx="868680" cy="3600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065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52</a:t>
            </a:fld>
            <a:endParaRPr lang="en-US"/>
          </a:p>
        </p:txBody>
      </p:sp>
      <p:sp>
        <p:nvSpPr>
          <p:cNvPr id="8" name="Title 7"/>
          <p:cNvSpPr>
            <a:spLocks noGrp="1"/>
          </p:cNvSpPr>
          <p:nvPr>
            <p:ph type="title"/>
          </p:nvPr>
        </p:nvSpPr>
        <p:spPr/>
        <p:txBody>
          <a:bodyPr>
            <a:normAutofit/>
          </a:bodyPr>
          <a:lstStyle/>
          <a:p>
            <a:r>
              <a:rPr lang="en-US" sz="1000" dirty="0">
                <a:solidFill>
                  <a:schemeClr val="bg1"/>
                </a:solidFill>
              </a:rPr>
              <a:t>Slide 52</a:t>
            </a:r>
          </a:p>
        </p:txBody>
      </p:sp>
      <p:sp>
        <p:nvSpPr>
          <p:cNvPr id="9" name="TextBox 8"/>
          <p:cNvSpPr txBox="1"/>
          <p:nvPr/>
        </p:nvSpPr>
        <p:spPr>
          <a:xfrm>
            <a:off x="287411" y="146916"/>
            <a:ext cx="8507896" cy="1200329"/>
          </a:xfrm>
          <a:prstGeom prst="rect">
            <a:avLst/>
          </a:prstGeom>
          <a:noFill/>
        </p:spPr>
        <p:txBody>
          <a:bodyPr wrap="square" rtlCol="0">
            <a:spAutoFit/>
          </a:bodyPr>
          <a:lstStyle/>
          <a:p>
            <a:r>
              <a:rPr lang="en-US" dirty="0"/>
              <a:t>Once the record complete box is checked on the health office visit box, the name moves to the “Complete” column.</a:t>
            </a:r>
          </a:p>
          <a:p>
            <a:r>
              <a:rPr lang="en-US" dirty="0"/>
              <a:t>If you start entering information on the health office visit, and you forget to check the record complete box, the name will move to the “In Progress” box. </a:t>
            </a:r>
          </a:p>
        </p:txBody>
      </p:sp>
      <p:pic>
        <p:nvPicPr>
          <p:cNvPr id="3" name="Picture 2" descr="photo of sample health office calendar"/>
          <p:cNvPicPr>
            <a:picLocks noChangeAspect="1"/>
          </p:cNvPicPr>
          <p:nvPr/>
        </p:nvPicPr>
        <p:blipFill>
          <a:blip r:embed="rId2"/>
          <a:stretch>
            <a:fillRect/>
          </a:stretch>
        </p:blipFill>
        <p:spPr>
          <a:xfrm>
            <a:off x="287411" y="1465796"/>
            <a:ext cx="9497792" cy="5167743"/>
          </a:xfrm>
          <a:prstGeom prst="rect">
            <a:avLst/>
          </a:prstGeom>
        </p:spPr>
      </p:pic>
      <p:sp>
        <p:nvSpPr>
          <p:cNvPr id="4" name="TextBox 3"/>
          <p:cNvSpPr txBox="1"/>
          <p:nvPr/>
        </p:nvSpPr>
        <p:spPr>
          <a:xfrm>
            <a:off x="6329239" y="2679992"/>
            <a:ext cx="2282024" cy="369332"/>
          </a:xfrm>
          <a:prstGeom prst="rect">
            <a:avLst/>
          </a:prstGeom>
          <a:noFill/>
        </p:spPr>
        <p:txBody>
          <a:bodyPr wrap="square" rtlCol="0">
            <a:spAutoFit/>
          </a:bodyPr>
          <a:lstStyle/>
          <a:p>
            <a:r>
              <a:rPr lang="en-US" dirty="0">
                <a:solidFill>
                  <a:srgbClr val="FF0000"/>
                </a:solidFill>
              </a:rPr>
              <a:t>Abbott, Haley</a:t>
            </a:r>
          </a:p>
        </p:txBody>
      </p:sp>
      <p:sp>
        <p:nvSpPr>
          <p:cNvPr id="5" name="TextBox 4"/>
          <p:cNvSpPr txBox="1"/>
          <p:nvPr/>
        </p:nvSpPr>
        <p:spPr>
          <a:xfrm>
            <a:off x="6341166" y="3142954"/>
            <a:ext cx="1924216" cy="369332"/>
          </a:xfrm>
          <a:prstGeom prst="rect">
            <a:avLst/>
          </a:prstGeom>
          <a:noFill/>
        </p:spPr>
        <p:txBody>
          <a:bodyPr wrap="square" rtlCol="0">
            <a:spAutoFit/>
          </a:bodyPr>
          <a:lstStyle/>
          <a:p>
            <a:r>
              <a:rPr lang="en-US" dirty="0">
                <a:solidFill>
                  <a:srgbClr val="FF0000"/>
                </a:solidFill>
              </a:rPr>
              <a:t>Daniels, Abbie</a:t>
            </a:r>
          </a:p>
        </p:txBody>
      </p:sp>
      <p:sp>
        <p:nvSpPr>
          <p:cNvPr id="6" name="TextBox 5"/>
          <p:cNvSpPr txBox="1"/>
          <p:nvPr/>
        </p:nvSpPr>
        <p:spPr>
          <a:xfrm>
            <a:off x="6321288" y="3421250"/>
            <a:ext cx="1963972" cy="369332"/>
          </a:xfrm>
          <a:prstGeom prst="rect">
            <a:avLst/>
          </a:prstGeom>
          <a:noFill/>
        </p:spPr>
        <p:txBody>
          <a:bodyPr wrap="square" rtlCol="0">
            <a:spAutoFit/>
          </a:bodyPr>
          <a:lstStyle/>
          <a:p>
            <a:r>
              <a:rPr lang="en-US" dirty="0">
                <a:solidFill>
                  <a:srgbClr val="FF0000"/>
                </a:solidFill>
              </a:rPr>
              <a:t>Marcum, Adam</a:t>
            </a:r>
          </a:p>
        </p:txBody>
      </p:sp>
      <p:sp>
        <p:nvSpPr>
          <p:cNvPr id="7" name="TextBox 6"/>
          <p:cNvSpPr txBox="1"/>
          <p:nvPr/>
        </p:nvSpPr>
        <p:spPr>
          <a:xfrm>
            <a:off x="3792773" y="4321490"/>
            <a:ext cx="2099144" cy="369332"/>
          </a:xfrm>
          <a:prstGeom prst="rect">
            <a:avLst/>
          </a:prstGeom>
          <a:noFill/>
        </p:spPr>
        <p:txBody>
          <a:bodyPr wrap="square" rtlCol="0">
            <a:spAutoFit/>
          </a:bodyPr>
          <a:lstStyle/>
          <a:p>
            <a:r>
              <a:rPr lang="en-US" dirty="0">
                <a:solidFill>
                  <a:srgbClr val="FF0000"/>
                </a:solidFill>
              </a:rPr>
              <a:t>Sammons, Devonte</a:t>
            </a:r>
          </a:p>
        </p:txBody>
      </p:sp>
    </p:spTree>
    <p:extLst>
      <p:ext uri="{BB962C8B-B14F-4D97-AF65-F5344CB8AC3E}">
        <p14:creationId xmlns:p14="http://schemas.microsoft.com/office/powerpoint/2010/main" val="2489592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53</a:t>
            </a:fld>
            <a:endParaRPr lang="en-US"/>
          </a:p>
        </p:txBody>
      </p:sp>
      <p:sp>
        <p:nvSpPr>
          <p:cNvPr id="7" name="Title 6"/>
          <p:cNvSpPr>
            <a:spLocks noGrp="1"/>
          </p:cNvSpPr>
          <p:nvPr>
            <p:ph type="title"/>
          </p:nvPr>
        </p:nvSpPr>
        <p:spPr/>
        <p:txBody>
          <a:bodyPr>
            <a:normAutofit/>
          </a:bodyPr>
          <a:lstStyle/>
          <a:p>
            <a:r>
              <a:rPr lang="en-US" sz="1000" dirty="0">
                <a:solidFill>
                  <a:schemeClr val="bg1"/>
                </a:solidFill>
              </a:rPr>
              <a:t>Slide 53</a:t>
            </a:r>
          </a:p>
        </p:txBody>
      </p:sp>
      <p:sp>
        <p:nvSpPr>
          <p:cNvPr id="6" name="TextBox 5"/>
          <p:cNvSpPr txBox="1"/>
          <p:nvPr/>
        </p:nvSpPr>
        <p:spPr>
          <a:xfrm>
            <a:off x="737188" y="626238"/>
            <a:ext cx="8081010" cy="1200329"/>
          </a:xfrm>
          <a:prstGeom prst="rect">
            <a:avLst/>
          </a:prstGeom>
          <a:noFill/>
        </p:spPr>
        <p:txBody>
          <a:bodyPr wrap="square" rtlCol="0">
            <a:spAutoFit/>
          </a:bodyPr>
          <a:lstStyle/>
          <a:p>
            <a:r>
              <a:rPr lang="en-US" dirty="0"/>
              <a:t>You can also upload documents such as MD orders or parent notes as well:</a:t>
            </a:r>
          </a:p>
          <a:p>
            <a:endParaRPr lang="en-US" dirty="0"/>
          </a:p>
          <a:p>
            <a:r>
              <a:rPr lang="en-US" dirty="0"/>
              <a:t>Click on the “Documents” tab</a:t>
            </a:r>
          </a:p>
          <a:p>
            <a:r>
              <a:rPr lang="en-US" dirty="0"/>
              <a:t>Then choose “Upload Document”</a:t>
            </a:r>
          </a:p>
        </p:txBody>
      </p:sp>
      <p:pic>
        <p:nvPicPr>
          <p:cNvPr id="3" name="Picture 2" descr="photo of documents tab"/>
          <p:cNvPicPr>
            <a:picLocks noChangeAspect="1"/>
          </p:cNvPicPr>
          <p:nvPr/>
        </p:nvPicPr>
        <p:blipFill>
          <a:blip r:embed="rId2"/>
          <a:stretch>
            <a:fillRect/>
          </a:stretch>
        </p:blipFill>
        <p:spPr>
          <a:xfrm>
            <a:off x="524560" y="2677477"/>
            <a:ext cx="10833875" cy="1471613"/>
          </a:xfrm>
          <a:prstGeom prst="rect">
            <a:avLst/>
          </a:prstGeom>
        </p:spPr>
      </p:pic>
      <p:sp>
        <p:nvSpPr>
          <p:cNvPr id="4" name="Oval 3" descr="oval surrounding the upload documents tab"/>
          <p:cNvSpPr/>
          <p:nvPr/>
        </p:nvSpPr>
        <p:spPr>
          <a:xfrm>
            <a:off x="9852660" y="2708910"/>
            <a:ext cx="1383030" cy="617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oval surrounding the upload document tab"/>
          <p:cNvSpPr/>
          <p:nvPr/>
        </p:nvSpPr>
        <p:spPr>
          <a:xfrm>
            <a:off x="6263640" y="3178968"/>
            <a:ext cx="1783080" cy="4686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489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54</a:t>
            </a:fld>
            <a:endParaRPr lang="en-US"/>
          </a:p>
        </p:txBody>
      </p:sp>
      <p:sp>
        <p:nvSpPr>
          <p:cNvPr id="7" name="Title 6"/>
          <p:cNvSpPr>
            <a:spLocks noGrp="1"/>
          </p:cNvSpPr>
          <p:nvPr>
            <p:ph type="title"/>
          </p:nvPr>
        </p:nvSpPr>
        <p:spPr/>
        <p:txBody>
          <a:bodyPr>
            <a:normAutofit/>
          </a:bodyPr>
          <a:lstStyle/>
          <a:p>
            <a:r>
              <a:rPr lang="en-US" sz="1000" dirty="0">
                <a:solidFill>
                  <a:schemeClr val="bg1"/>
                </a:solidFill>
              </a:rPr>
              <a:t>Slide 54</a:t>
            </a:r>
          </a:p>
        </p:txBody>
      </p:sp>
      <p:sp>
        <p:nvSpPr>
          <p:cNvPr id="4" name="TextBox 3"/>
          <p:cNvSpPr txBox="1"/>
          <p:nvPr/>
        </p:nvSpPr>
        <p:spPr>
          <a:xfrm>
            <a:off x="6080760" y="1360170"/>
            <a:ext cx="3257550" cy="3693319"/>
          </a:xfrm>
          <a:prstGeom prst="rect">
            <a:avLst/>
          </a:prstGeom>
          <a:noFill/>
        </p:spPr>
        <p:txBody>
          <a:bodyPr wrap="square" rtlCol="0">
            <a:spAutoFit/>
          </a:bodyPr>
          <a:lstStyle/>
          <a:p>
            <a:r>
              <a:rPr lang="en-US" dirty="0"/>
              <a:t>Name the document</a:t>
            </a:r>
          </a:p>
          <a:p>
            <a:endParaRPr lang="en-US" dirty="0"/>
          </a:p>
          <a:p>
            <a:endParaRPr lang="en-US" dirty="0"/>
          </a:p>
          <a:p>
            <a:endParaRPr lang="en-US" dirty="0"/>
          </a:p>
          <a:p>
            <a:endParaRPr lang="en-US" dirty="0"/>
          </a:p>
          <a:p>
            <a:endParaRPr lang="en-US" dirty="0"/>
          </a:p>
          <a:p>
            <a:endParaRPr lang="en-US" dirty="0"/>
          </a:p>
          <a:p>
            <a:endParaRPr lang="en-US" dirty="0"/>
          </a:p>
          <a:p>
            <a:r>
              <a:rPr lang="en-US" dirty="0"/>
              <a:t>Then click “Choose File” to search for the file you need.  After you choose the file, click the “Save” button.  </a:t>
            </a:r>
          </a:p>
          <a:p>
            <a:endParaRPr lang="en-US" dirty="0"/>
          </a:p>
        </p:txBody>
      </p:sp>
      <p:pic>
        <p:nvPicPr>
          <p:cNvPr id="3" name="Picture 2" descr="photo of upload documents box"/>
          <p:cNvPicPr>
            <a:picLocks noChangeAspect="1"/>
          </p:cNvPicPr>
          <p:nvPr/>
        </p:nvPicPr>
        <p:blipFill rotWithShape="1">
          <a:blip r:embed="rId2"/>
          <a:srcRect r="15966"/>
          <a:stretch/>
        </p:blipFill>
        <p:spPr>
          <a:xfrm>
            <a:off x="366340" y="510168"/>
            <a:ext cx="5641268" cy="4068128"/>
          </a:xfrm>
          <a:prstGeom prst="rect">
            <a:avLst/>
          </a:prstGeom>
        </p:spPr>
      </p:pic>
      <p:sp>
        <p:nvSpPr>
          <p:cNvPr id="5" name="Oval 4" descr="oval around the document name box"/>
          <p:cNvSpPr/>
          <p:nvPr/>
        </p:nvSpPr>
        <p:spPr>
          <a:xfrm>
            <a:off x="491490" y="1337310"/>
            <a:ext cx="3371850" cy="5257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oval around the choose file button"/>
          <p:cNvSpPr/>
          <p:nvPr/>
        </p:nvSpPr>
        <p:spPr>
          <a:xfrm>
            <a:off x="491490" y="3543300"/>
            <a:ext cx="1234440" cy="628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05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 showing documents tab with uploaded documents"/>
          <p:cNvPicPr>
            <a:picLocks noChangeAspect="1"/>
          </p:cNvPicPr>
          <p:nvPr/>
        </p:nvPicPr>
        <p:blipFill rotWithShape="1">
          <a:blip r:embed="rId2"/>
          <a:srcRect r="25060"/>
          <a:stretch/>
        </p:blipFill>
        <p:spPr>
          <a:xfrm>
            <a:off x="504286" y="1409700"/>
            <a:ext cx="7916145" cy="5448300"/>
          </a:xfrm>
          <a:prstGeom prst="rect">
            <a:avLst/>
          </a:prstGeom>
        </p:spPr>
      </p:pic>
      <p:sp>
        <p:nvSpPr>
          <p:cNvPr id="2" name="Slide Number Placeholder 1"/>
          <p:cNvSpPr>
            <a:spLocks noGrp="1"/>
          </p:cNvSpPr>
          <p:nvPr>
            <p:ph type="sldNum" sz="quarter" idx="12"/>
          </p:nvPr>
        </p:nvSpPr>
        <p:spPr/>
        <p:txBody>
          <a:bodyPr/>
          <a:lstStyle/>
          <a:p>
            <a:fld id="{91BD7323-49BF-4C97-8773-5EC64C492009}" type="slidenum">
              <a:rPr lang="en-US" smtClean="0"/>
              <a:t>55</a:t>
            </a:fld>
            <a:endParaRPr lang="en-US"/>
          </a:p>
        </p:txBody>
      </p:sp>
      <p:sp>
        <p:nvSpPr>
          <p:cNvPr id="6" name="Title 5"/>
          <p:cNvSpPr>
            <a:spLocks noGrp="1"/>
          </p:cNvSpPr>
          <p:nvPr>
            <p:ph type="title"/>
          </p:nvPr>
        </p:nvSpPr>
        <p:spPr/>
        <p:txBody>
          <a:bodyPr/>
          <a:lstStyle/>
          <a:p>
            <a:r>
              <a:rPr lang="en-US" dirty="0">
                <a:solidFill>
                  <a:schemeClr val="bg1"/>
                </a:solidFill>
              </a:rPr>
              <a:t>Slide 55</a:t>
            </a:r>
          </a:p>
        </p:txBody>
      </p:sp>
      <p:sp>
        <p:nvSpPr>
          <p:cNvPr id="4" name="TextBox 3"/>
          <p:cNvSpPr txBox="1"/>
          <p:nvPr/>
        </p:nvSpPr>
        <p:spPr>
          <a:xfrm>
            <a:off x="504286" y="363319"/>
            <a:ext cx="8674873" cy="646331"/>
          </a:xfrm>
          <a:prstGeom prst="rect">
            <a:avLst/>
          </a:prstGeom>
          <a:noFill/>
        </p:spPr>
        <p:txBody>
          <a:bodyPr wrap="square" rtlCol="0">
            <a:spAutoFit/>
          </a:bodyPr>
          <a:lstStyle/>
          <a:p>
            <a:r>
              <a:rPr lang="en-US" dirty="0"/>
              <a:t>Once you have saved the document, this will be what you will see when you click on the “Documents” tab.  All uploaded documents will be organized by school year.</a:t>
            </a:r>
          </a:p>
        </p:txBody>
      </p:sp>
      <p:sp>
        <p:nvSpPr>
          <p:cNvPr id="5" name="TextBox 4"/>
          <p:cNvSpPr txBox="1"/>
          <p:nvPr/>
        </p:nvSpPr>
        <p:spPr>
          <a:xfrm>
            <a:off x="5987333" y="2480807"/>
            <a:ext cx="4508390" cy="646331"/>
          </a:xfrm>
          <a:prstGeom prst="rect">
            <a:avLst/>
          </a:prstGeom>
          <a:noFill/>
        </p:spPr>
        <p:txBody>
          <a:bodyPr wrap="square" rtlCol="0">
            <a:spAutoFit/>
          </a:bodyPr>
          <a:lstStyle/>
          <a:p>
            <a:r>
              <a:rPr lang="en-US" dirty="0"/>
              <a:t>Double click on the name of the document to view it. </a:t>
            </a:r>
          </a:p>
        </p:txBody>
      </p:sp>
    </p:spTree>
    <p:extLst>
      <p:ext uri="{BB962C8B-B14F-4D97-AF65-F5344CB8AC3E}">
        <p14:creationId xmlns:p14="http://schemas.microsoft.com/office/powerpoint/2010/main" val="42367425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hoto of woman hyperventilating into a paper ba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586" y="2807721"/>
            <a:ext cx="2719473" cy="4050279"/>
          </a:xfrm>
          <a:prstGeom prst="rect">
            <a:avLst/>
          </a:prstGeom>
        </p:spPr>
      </p:pic>
      <p:sp>
        <p:nvSpPr>
          <p:cNvPr id="3" name="Title 2"/>
          <p:cNvSpPr>
            <a:spLocks noGrp="1"/>
          </p:cNvSpPr>
          <p:nvPr>
            <p:ph type="title"/>
          </p:nvPr>
        </p:nvSpPr>
        <p:spPr/>
        <p:txBody>
          <a:bodyPr/>
          <a:lstStyle/>
          <a:p>
            <a:r>
              <a:rPr lang="en-US" dirty="0">
                <a:solidFill>
                  <a:schemeClr val="bg1"/>
                </a:solidFill>
              </a:rPr>
              <a:t>Slide 76</a:t>
            </a:r>
          </a:p>
        </p:txBody>
      </p:sp>
      <p:sp>
        <p:nvSpPr>
          <p:cNvPr id="2" name="Slide Number Placeholder 1"/>
          <p:cNvSpPr>
            <a:spLocks noGrp="1"/>
          </p:cNvSpPr>
          <p:nvPr>
            <p:ph type="sldNum" sz="quarter" idx="12"/>
          </p:nvPr>
        </p:nvSpPr>
        <p:spPr/>
        <p:txBody>
          <a:bodyPr/>
          <a:lstStyle/>
          <a:p>
            <a:fld id="{91BD7323-49BF-4C97-8773-5EC64C492009}" type="slidenum">
              <a:rPr lang="en-US" smtClean="0"/>
              <a:t>56</a:t>
            </a:fld>
            <a:endParaRPr lang="en-US"/>
          </a:p>
        </p:txBody>
      </p:sp>
      <p:sp>
        <p:nvSpPr>
          <p:cNvPr id="9" name="TextBox 8"/>
          <p:cNvSpPr txBox="1"/>
          <p:nvPr/>
        </p:nvSpPr>
        <p:spPr>
          <a:xfrm>
            <a:off x="2655735" y="2409246"/>
            <a:ext cx="6019137" cy="1323439"/>
          </a:xfrm>
          <a:prstGeom prst="rect">
            <a:avLst/>
          </a:prstGeom>
          <a:noFill/>
        </p:spPr>
        <p:txBody>
          <a:bodyPr wrap="square" rtlCol="0">
            <a:spAutoFit/>
          </a:bodyPr>
          <a:lstStyle/>
          <a:p>
            <a:pPr algn="ctr"/>
            <a:r>
              <a:rPr lang="en-US" sz="4000" dirty="0"/>
              <a:t>Don’t panic out, we’re here to help!</a:t>
            </a:r>
          </a:p>
        </p:txBody>
      </p:sp>
      <p:pic>
        <p:nvPicPr>
          <p:cNvPr id="6" name="Picture 5" descr="cartoon of person pulling hair ou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074" y="166977"/>
            <a:ext cx="1999526" cy="1769166"/>
          </a:xfrm>
          <a:prstGeom prst="rect">
            <a:avLst/>
          </a:prstGeom>
        </p:spPr>
      </p:pic>
      <p:pic>
        <p:nvPicPr>
          <p:cNvPr id="7" name="Picture 6" descr="photo of button labeled &quot;Don't Panic&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3721" y="166977"/>
            <a:ext cx="3122213" cy="2341660"/>
          </a:xfrm>
          <a:prstGeom prst="rect">
            <a:avLst/>
          </a:prstGeom>
        </p:spPr>
      </p:pic>
      <p:pic>
        <p:nvPicPr>
          <p:cNvPr id="10" name="Picture 9" descr="photo of superwom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8737" y="3200814"/>
            <a:ext cx="2231666" cy="3473961"/>
          </a:xfrm>
          <a:prstGeom prst="rect">
            <a:avLst/>
          </a:prstGeom>
        </p:spPr>
      </p:pic>
    </p:spTree>
    <p:extLst>
      <p:ext uri="{BB962C8B-B14F-4D97-AF65-F5344CB8AC3E}">
        <p14:creationId xmlns:p14="http://schemas.microsoft.com/office/powerpoint/2010/main" val="85008269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57</a:t>
            </a:fld>
            <a:endParaRPr lang="en-US"/>
          </a:p>
        </p:txBody>
      </p:sp>
      <p:sp>
        <p:nvSpPr>
          <p:cNvPr id="5" name="Title 4"/>
          <p:cNvSpPr>
            <a:spLocks noGrp="1"/>
          </p:cNvSpPr>
          <p:nvPr>
            <p:ph type="title"/>
          </p:nvPr>
        </p:nvSpPr>
        <p:spPr/>
        <p:txBody>
          <a:bodyPr/>
          <a:lstStyle/>
          <a:p>
            <a:r>
              <a:rPr lang="en-US" dirty="0">
                <a:solidFill>
                  <a:schemeClr val="bg1"/>
                </a:solidFill>
              </a:rPr>
              <a:t>Finally</a:t>
            </a:r>
          </a:p>
        </p:txBody>
      </p:sp>
      <p:sp>
        <p:nvSpPr>
          <p:cNvPr id="3" name="TextBox 2"/>
          <p:cNvSpPr txBox="1"/>
          <p:nvPr/>
        </p:nvSpPr>
        <p:spPr>
          <a:xfrm>
            <a:off x="1904834" y="1390981"/>
            <a:ext cx="7120890" cy="3323987"/>
          </a:xfrm>
          <a:prstGeom prst="rect">
            <a:avLst/>
          </a:prstGeom>
          <a:noFill/>
        </p:spPr>
        <p:txBody>
          <a:bodyPr wrap="square" rtlCol="0">
            <a:spAutoFit/>
          </a:bodyPr>
          <a:lstStyle/>
          <a:p>
            <a:r>
              <a:rPr lang="en-US" sz="2400" dirty="0"/>
              <a:t>Contact Information</a:t>
            </a:r>
          </a:p>
          <a:p>
            <a:endParaRPr lang="en-US" sz="2400" dirty="0"/>
          </a:p>
          <a:p>
            <a:r>
              <a:rPr lang="en-US" sz="2400" dirty="0"/>
              <a:t>Angie McDonald, RN</a:t>
            </a:r>
          </a:p>
          <a:p>
            <a:r>
              <a:rPr lang="en-US" sz="2400" dirty="0"/>
              <a:t>Phone: (502) 564-5279 Ext. 4430</a:t>
            </a:r>
          </a:p>
          <a:p>
            <a:r>
              <a:rPr lang="en-US" sz="2400" dirty="0"/>
              <a:t>Email: </a:t>
            </a:r>
            <a:r>
              <a:rPr lang="en-US" sz="2400" dirty="0">
                <a:hlinkClick r:id="rId2"/>
              </a:rPr>
              <a:t>angela.mcdonald@education.ky.gov</a:t>
            </a:r>
            <a:endParaRPr lang="en-US" sz="2400" dirty="0"/>
          </a:p>
          <a:p>
            <a:endParaRPr lang="en-US" sz="2400" dirty="0"/>
          </a:p>
          <a:p>
            <a:endParaRPr lang="en-US" sz="2400" dirty="0"/>
          </a:p>
          <a:p>
            <a:endParaRPr lang="en-US" sz="2400" dirty="0"/>
          </a:p>
          <a:p>
            <a:endParaRPr lang="en-US" dirty="0"/>
          </a:p>
        </p:txBody>
      </p:sp>
    </p:spTree>
    <p:extLst>
      <p:ext uri="{BB962C8B-B14F-4D97-AF65-F5344CB8AC3E}">
        <p14:creationId xmlns:p14="http://schemas.microsoft.com/office/powerpoint/2010/main" val="385327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Should I Use Electronic Documentation for Health?</a:t>
            </a:r>
          </a:p>
        </p:txBody>
      </p:sp>
      <p:sp>
        <p:nvSpPr>
          <p:cNvPr id="3" name="Text Placeholder 2"/>
          <p:cNvSpPr>
            <a:spLocks noGrp="1"/>
          </p:cNvSpPr>
          <p:nvPr>
            <p:ph type="body" sz="quarter" idx="13"/>
          </p:nvPr>
        </p:nvSpPr>
        <p:spPr/>
        <p:txBody>
          <a:bodyPr/>
          <a:lstStyle/>
          <a:p>
            <a:r>
              <a:rPr lang="en-US" dirty="0"/>
              <a:t>No more paper logs/charts to file or store</a:t>
            </a:r>
          </a:p>
          <a:p>
            <a:r>
              <a:rPr lang="en-US" dirty="0"/>
              <a:t>Easier case management of student needs</a:t>
            </a:r>
          </a:p>
          <a:p>
            <a:r>
              <a:rPr lang="en-US" dirty="0"/>
              <a:t>Quicker than writing notes</a:t>
            </a:r>
          </a:p>
          <a:p>
            <a:r>
              <a:rPr lang="en-US" dirty="0"/>
              <a:t>Records follow the student from school to school in the district</a:t>
            </a:r>
          </a:p>
          <a:p>
            <a:r>
              <a:rPr lang="en-US" dirty="0"/>
              <a:t>Ability to track health office visits and their outcome</a:t>
            </a:r>
          </a:p>
          <a:p>
            <a:pPr marL="0" indent="0">
              <a:buNone/>
            </a:pP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6</a:t>
            </a:fld>
            <a:endParaRPr lang="en-US"/>
          </a:p>
        </p:txBody>
      </p:sp>
    </p:spTree>
    <p:extLst>
      <p:ext uri="{BB962C8B-B14F-4D97-AF65-F5344CB8AC3E}">
        <p14:creationId xmlns:p14="http://schemas.microsoft.com/office/powerpoint/2010/main" val="1664043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7</a:t>
            </a:fld>
            <a:endParaRPr lang="en-US"/>
          </a:p>
        </p:txBody>
      </p:sp>
      <p:sp>
        <p:nvSpPr>
          <p:cNvPr id="2" name="Title 1"/>
          <p:cNvSpPr>
            <a:spLocks noGrp="1"/>
          </p:cNvSpPr>
          <p:nvPr>
            <p:ph type="title"/>
          </p:nvPr>
        </p:nvSpPr>
        <p:spPr/>
        <p:txBody>
          <a:bodyPr/>
          <a:lstStyle/>
          <a:p>
            <a:r>
              <a:rPr lang="en-US" dirty="0"/>
              <a:t>Example of Health Office Visit</a:t>
            </a:r>
          </a:p>
        </p:txBody>
      </p:sp>
      <p:sp>
        <p:nvSpPr>
          <p:cNvPr id="3" name="Text Placeholder 2"/>
          <p:cNvSpPr>
            <a:spLocks noGrp="1"/>
          </p:cNvSpPr>
          <p:nvPr>
            <p:ph type="body" sz="quarter" idx="13"/>
          </p:nvPr>
        </p:nvSpPr>
        <p:spPr/>
        <p:txBody>
          <a:bodyPr/>
          <a:lstStyle/>
          <a:p>
            <a:pPr marL="0" indent="0">
              <a:buNone/>
            </a:pPr>
            <a:endParaRPr lang="en-US" dirty="0"/>
          </a:p>
        </p:txBody>
      </p:sp>
      <p:pic>
        <p:nvPicPr>
          <p:cNvPr id="5" name="Picture 4" descr="Sample Health Office Visit"/>
          <p:cNvPicPr>
            <a:picLocks noChangeAspect="1"/>
          </p:cNvPicPr>
          <p:nvPr/>
        </p:nvPicPr>
        <p:blipFill rotWithShape="1">
          <a:blip r:embed="rId2">
            <a:extLst>
              <a:ext uri="{28A0092B-C50C-407E-A947-70E740481C1C}">
                <a14:useLocalDpi xmlns:a14="http://schemas.microsoft.com/office/drawing/2010/main" val="0"/>
              </a:ext>
            </a:extLst>
          </a:blip>
          <a:srcRect l="162" t="-620" r="24870" b="620"/>
          <a:stretch/>
        </p:blipFill>
        <p:spPr>
          <a:xfrm>
            <a:off x="555786" y="1481664"/>
            <a:ext cx="5947576" cy="5193111"/>
          </a:xfrm>
          <a:prstGeom prst="rect">
            <a:avLst/>
          </a:prstGeom>
        </p:spPr>
      </p:pic>
      <p:sp>
        <p:nvSpPr>
          <p:cNvPr id="6" name="Rectangle 5" descr="Block to cover name&#10;"/>
          <p:cNvSpPr/>
          <p:nvPr/>
        </p:nvSpPr>
        <p:spPr>
          <a:xfrm>
            <a:off x="1304014" y="4882102"/>
            <a:ext cx="1113182" cy="19878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98364" y="2663686"/>
            <a:ext cx="2441052" cy="923330"/>
          </a:xfrm>
          <a:prstGeom prst="rect">
            <a:avLst/>
          </a:prstGeom>
          <a:noFill/>
        </p:spPr>
        <p:txBody>
          <a:bodyPr wrap="square" rtlCol="0">
            <a:spAutoFit/>
          </a:bodyPr>
          <a:lstStyle/>
          <a:p>
            <a:r>
              <a:rPr lang="en-US" dirty="0"/>
              <a:t>This is a list of the student’s health office visits.</a:t>
            </a:r>
          </a:p>
        </p:txBody>
      </p:sp>
      <p:sp>
        <p:nvSpPr>
          <p:cNvPr id="8" name="TextBox 7"/>
          <p:cNvSpPr txBox="1"/>
          <p:nvPr/>
        </p:nvSpPr>
        <p:spPr>
          <a:xfrm>
            <a:off x="6798364" y="4662641"/>
            <a:ext cx="2560320" cy="646331"/>
          </a:xfrm>
          <a:prstGeom prst="rect">
            <a:avLst/>
          </a:prstGeom>
          <a:noFill/>
        </p:spPr>
        <p:txBody>
          <a:bodyPr wrap="square" rtlCol="0">
            <a:spAutoFit/>
          </a:bodyPr>
          <a:lstStyle/>
          <a:p>
            <a:r>
              <a:rPr lang="en-US" dirty="0"/>
              <a:t>Here is where you chart the office visits</a:t>
            </a:r>
          </a:p>
        </p:txBody>
      </p:sp>
    </p:spTree>
    <p:extLst>
      <p:ext uri="{BB962C8B-B14F-4D97-AF65-F5344CB8AC3E}">
        <p14:creationId xmlns:p14="http://schemas.microsoft.com/office/powerpoint/2010/main" val="176280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914400" rtl="0" eaLnBrk="1" latinLnBrk="0" hangingPunct="1">
              <a:defRPr sz="1800" kern="1200">
                <a:solidFill>
                  <a:schemeClr val="tx1"/>
                </a:solidFill>
                <a:latin typeface="Franklin Gothic Medium" panose="020B0603020102020204" pitchFamily="34" charset="0"/>
                <a:ea typeface="+mn-ea"/>
                <a:cs typeface="+mn-cs"/>
              </a:defRPr>
            </a:lvl1pPr>
            <a:lvl2pPr marL="742950" indent="-285750" algn="l" defTabSz="914400" rtl="0" eaLnBrk="1" latinLnBrk="0" hangingPunct="1">
              <a:defRPr sz="18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defRPr sz="18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defRPr sz="1800" kern="1200">
                <a:solidFill>
                  <a:schemeClr val="tx1"/>
                </a:solidFill>
                <a:latin typeface="Franklin Gothic Medium" panose="020B060302010202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Franklin Gothic Medium" panose="020B060302010202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Franklin Gothic Medium" panose="020B060302010202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Franklin Gothic Medium" panose="020B060302010202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Franklin Gothic Medium" panose="020B0603020102020204" pitchFamily="34" charset="0"/>
                <a:ea typeface="+mn-ea"/>
                <a:cs typeface="+mn-cs"/>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8</a:t>
            </a:fld>
            <a:endParaRPr lang="en-US" altLang="en-US" dirty="0">
              <a:solidFill>
                <a:schemeClr val="bg1"/>
              </a:solidFill>
            </a:endParaRPr>
          </a:p>
        </p:txBody>
      </p:sp>
      <p:sp>
        <p:nvSpPr>
          <p:cNvPr id="8" name="Title 7"/>
          <p:cNvSpPr>
            <a:spLocks noGrp="1"/>
          </p:cNvSpPr>
          <p:nvPr>
            <p:ph type="title"/>
          </p:nvPr>
        </p:nvSpPr>
        <p:spPr/>
        <p:txBody>
          <a:bodyPr/>
          <a:lstStyle/>
          <a:p>
            <a:r>
              <a:rPr lang="en-US" dirty="0">
                <a:solidFill>
                  <a:schemeClr val="bg1"/>
                </a:solidFill>
              </a:rPr>
              <a:t>Slide 8</a:t>
            </a:r>
          </a:p>
        </p:txBody>
      </p:sp>
      <p:sp>
        <p:nvSpPr>
          <p:cNvPr id="7" name="TextBox 6"/>
          <p:cNvSpPr txBox="1"/>
          <p:nvPr/>
        </p:nvSpPr>
        <p:spPr>
          <a:xfrm>
            <a:off x="3505200" y="505691"/>
            <a:ext cx="6040582" cy="3785652"/>
          </a:xfrm>
          <a:prstGeom prst="rect">
            <a:avLst/>
          </a:prstGeom>
          <a:noFill/>
        </p:spPr>
        <p:txBody>
          <a:bodyPr wrap="square" rtlCol="0">
            <a:spAutoFit/>
          </a:bodyPr>
          <a:lstStyle/>
          <a:p>
            <a:r>
              <a:rPr lang="en-US" sz="2000" dirty="0"/>
              <a:t>To edit or add to health office visits documentation options:</a:t>
            </a:r>
          </a:p>
          <a:p>
            <a:endParaRPr lang="en-US" sz="2000" dirty="0"/>
          </a:p>
          <a:p>
            <a:r>
              <a:rPr lang="en-US" sz="2000" dirty="0"/>
              <a:t>Go to System Administration</a:t>
            </a:r>
          </a:p>
          <a:p>
            <a:r>
              <a:rPr lang="en-US" sz="2000" dirty="0"/>
              <a:t>          Health</a:t>
            </a:r>
          </a:p>
          <a:p>
            <a:r>
              <a:rPr lang="en-US" sz="2000" dirty="0"/>
              <a:t>          Then, click on the area you choose to edit</a:t>
            </a:r>
          </a:p>
          <a:p>
            <a:endParaRPr lang="en-US" sz="2000" dirty="0"/>
          </a:p>
          <a:p>
            <a:r>
              <a:rPr lang="en-US" sz="2000" dirty="0"/>
              <a:t>Let’s start with, Health discharge type.</a:t>
            </a:r>
          </a:p>
          <a:p>
            <a:endParaRPr lang="en-US" sz="2000" dirty="0"/>
          </a:p>
          <a:p>
            <a:r>
              <a:rPr lang="en-US" sz="2000" dirty="0"/>
              <a:t>Set up is easier to start with discharge and work backwards. </a:t>
            </a:r>
          </a:p>
          <a:p>
            <a:endParaRPr lang="en-US" sz="2000" dirty="0"/>
          </a:p>
        </p:txBody>
      </p:sp>
      <p:pic>
        <p:nvPicPr>
          <p:cNvPr id="2" name="Picture 1" descr="Picture of Index Tab"/>
          <p:cNvPicPr>
            <a:picLocks noChangeAspect="1"/>
          </p:cNvPicPr>
          <p:nvPr/>
        </p:nvPicPr>
        <p:blipFill>
          <a:blip r:embed="rId2"/>
          <a:stretch>
            <a:fillRect/>
          </a:stretch>
        </p:blipFill>
        <p:spPr>
          <a:xfrm>
            <a:off x="683202" y="810322"/>
            <a:ext cx="2354615" cy="5874525"/>
          </a:xfrm>
          <a:prstGeom prst="rect">
            <a:avLst/>
          </a:prstGeom>
        </p:spPr>
      </p:pic>
      <p:sp>
        <p:nvSpPr>
          <p:cNvPr id="4" name="Oval 3" descr="Oval circling words System Administration"/>
          <p:cNvSpPr/>
          <p:nvPr/>
        </p:nvSpPr>
        <p:spPr>
          <a:xfrm>
            <a:off x="803008" y="810322"/>
            <a:ext cx="1620982" cy="3186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Oval circling word health"/>
          <p:cNvSpPr/>
          <p:nvPr/>
        </p:nvSpPr>
        <p:spPr>
          <a:xfrm>
            <a:off x="1143000" y="4281713"/>
            <a:ext cx="789709" cy="3186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Oval circling words health discharge type"/>
          <p:cNvSpPr/>
          <p:nvPr/>
        </p:nvSpPr>
        <p:spPr>
          <a:xfrm>
            <a:off x="1382151" y="4802797"/>
            <a:ext cx="1648690" cy="2632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9</a:t>
            </a:fld>
            <a:endParaRPr lang="en-US"/>
          </a:p>
        </p:txBody>
      </p:sp>
      <p:sp>
        <p:nvSpPr>
          <p:cNvPr id="3" name="Title 2"/>
          <p:cNvSpPr>
            <a:spLocks noGrp="1"/>
          </p:cNvSpPr>
          <p:nvPr>
            <p:ph type="title"/>
          </p:nvPr>
        </p:nvSpPr>
        <p:spPr/>
        <p:txBody>
          <a:bodyPr/>
          <a:lstStyle/>
          <a:p>
            <a:r>
              <a:rPr lang="en-US" dirty="0">
                <a:solidFill>
                  <a:schemeClr val="bg1"/>
                </a:solidFill>
              </a:rPr>
              <a:t>Slide 9</a:t>
            </a:r>
          </a:p>
        </p:txBody>
      </p:sp>
      <p:sp>
        <p:nvSpPr>
          <p:cNvPr id="4" name="TextBox 3"/>
          <p:cNvSpPr txBox="1"/>
          <p:nvPr/>
        </p:nvSpPr>
        <p:spPr>
          <a:xfrm>
            <a:off x="6687047" y="192820"/>
            <a:ext cx="2775005" cy="6740307"/>
          </a:xfrm>
          <a:prstGeom prst="rect">
            <a:avLst/>
          </a:prstGeom>
          <a:noFill/>
        </p:spPr>
        <p:txBody>
          <a:bodyPr wrap="square" rtlCol="0">
            <a:spAutoFit/>
          </a:bodyPr>
          <a:lstStyle/>
          <a:p>
            <a:r>
              <a:rPr lang="en-US" dirty="0"/>
              <a:t>A few basic discharge </a:t>
            </a:r>
          </a:p>
          <a:p>
            <a:r>
              <a:rPr lang="en-US" dirty="0"/>
              <a:t>types are already listed in Campus.  </a:t>
            </a:r>
          </a:p>
          <a:p>
            <a:endParaRPr lang="en-US" dirty="0"/>
          </a:p>
          <a:p>
            <a:r>
              <a:rPr lang="en-US" dirty="0"/>
              <a:t>Here are some suggested discharge types.  You may customize them to suit your district needs.  </a:t>
            </a:r>
          </a:p>
          <a:p>
            <a:endParaRPr lang="en-US" dirty="0"/>
          </a:p>
          <a:p>
            <a:r>
              <a:rPr lang="en-US" dirty="0"/>
              <a:t>However, remember the following 4 discharges MUST remain and be used.</a:t>
            </a:r>
          </a:p>
          <a:p>
            <a:endParaRPr lang="en-US" dirty="0"/>
          </a:p>
          <a:p>
            <a:endParaRPr lang="en-US" dirty="0"/>
          </a:p>
          <a:p>
            <a:r>
              <a:rPr lang="en-US" dirty="0">
                <a:solidFill>
                  <a:srgbClr val="FF0000"/>
                </a:solidFill>
              </a:rPr>
              <a:t>Back to class</a:t>
            </a:r>
          </a:p>
          <a:p>
            <a:r>
              <a:rPr lang="en-US" dirty="0">
                <a:solidFill>
                  <a:srgbClr val="FF0000"/>
                </a:solidFill>
              </a:rPr>
              <a:t>Sent home</a:t>
            </a:r>
          </a:p>
          <a:p>
            <a:r>
              <a:rPr lang="en-US" dirty="0">
                <a:solidFill>
                  <a:srgbClr val="FF0000"/>
                </a:solidFill>
              </a:rPr>
              <a:t>EMS/911 Called</a:t>
            </a:r>
          </a:p>
          <a:p>
            <a:r>
              <a:rPr lang="en-US" dirty="0">
                <a:solidFill>
                  <a:srgbClr val="FF0000"/>
                </a:solidFill>
              </a:rPr>
              <a:t>Sent to MD</a:t>
            </a:r>
          </a:p>
          <a:p>
            <a:endParaRPr lang="en-US" dirty="0">
              <a:solidFill>
                <a:srgbClr val="FF0000"/>
              </a:solidFill>
            </a:endParaRPr>
          </a:p>
          <a:p>
            <a:r>
              <a:rPr lang="en-US" dirty="0"/>
              <a:t>You can have more than one discharge type.</a:t>
            </a:r>
          </a:p>
          <a:p>
            <a:endParaRPr lang="en-US" dirty="0"/>
          </a:p>
          <a:p>
            <a:endParaRPr lang="en-US" dirty="0"/>
          </a:p>
        </p:txBody>
      </p:sp>
      <p:pic>
        <p:nvPicPr>
          <p:cNvPr id="5" name="Picture 4" descr="Photo showing health discharge type options"/>
          <p:cNvPicPr>
            <a:picLocks noChangeAspect="1"/>
          </p:cNvPicPr>
          <p:nvPr/>
        </p:nvPicPr>
        <p:blipFill>
          <a:blip r:embed="rId2"/>
          <a:stretch>
            <a:fillRect/>
          </a:stretch>
        </p:blipFill>
        <p:spPr>
          <a:xfrm>
            <a:off x="379082" y="817617"/>
            <a:ext cx="6104411" cy="6044710"/>
          </a:xfrm>
          <a:prstGeom prst="rect">
            <a:avLst/>
          </a:prstGeom>
        </p:spPr>
      </p:pic>
    </p:spTree>
    <p:extLst>
      <p:ext uri="{BB962C8B-B14F-4D97-AF65-F5344CB8AC3E}">
        <p14:creationId xmlns:p14="http://schemas.microsoft.com/office/powerpoint/2010/main" val="1890372700"/>
      </p:ext>
    </p:extLst>
  </p:cSld>
  <p:clrMapOvr>
    <a:masterClrMapping/>
  </p:clrMapOvr>
</p:sld>
</file>

<file path=ppt/theme/theme1.xml><?xml version="1.0" encoding="utf-8"?>
<a:theme xmlns:a="http://schemas.openxmlformats.org/drawingml/2006/main" name="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2016-11-09T05:00:00+00:00</Publication_x0020_Date>
    <Audience1 xmlns="3a62de7d-ba57-4f43-9dae-9623ba637be0"/>
    <_dlc_DocId xmlns="3a62de7d-ba57-4f43-9dae-9623ba637be0">KYED-112-445</_dlc_DocId>
    <_dlc_DocIdUrl xmlns="3a62de7d-ba57-4f43-9dae-9623ba637be0">
      <Url>https://www.education.ky.gov/districts/SHS/_layouts/15/DocIdRedir.aspx?ID=KYED-112-445</Url>
      <Description>KYED-112-445</Description>
    </_dlc_DocIdUrl>
    <Accessibility_x0020_Audit_x0020_Status xmlns="3a62de7d-ba57-4f43-9dae-9623ba637be0">OK</Accessibility_x0020_Audit_x0020_Status>
    <Application_x0020_Date xmlns="3a62de7d-ba57-4f43-9dae-9623ba637be0" xsi:nil="true"/>
    <Application_x0020_Type xmlns="3a62de7d-ba57-4f43-9dae-9623ba637be0" xsi:nil="true"/>
    <Accessibility_x0020_Audience xmlns="3a62de7d-ba57-4f43-9dae-9623ba637be0">Public</Accessibility_x0020_Audience>
    <Accessibility_x0020_Status xmlns="3a62de7d-ba57-4f43-9dae-9623ba637be0">Accessible</Accessibility_x0020_Status>
    <Accessibility_x0020_Target_x0020_Date xmlns="3a62de7d-ba57-4f43-9dae-9623ba637be0">2019-06-30T04:00:00+00:00</Accessibility_x0020_Target_x0020_Date>
    <Application_x0020_Status xmlns="3a62de7d-ba57-4f43-9dae-9623ba637be0" xsi:nil="true"/>
    <Accessibility_x0020_Audit_x0020_Date xmlns="3a62de7d-ba57-4f43-9dae-9623ba637be0">2019-02-22T05:00:00+00:00</Accessibility_x0020_Audit_x0020_Date>
    <Accessibility_x0020_Office xmlns="3a62de7d-ba57-4f43-9dae-9623ba637be0">OFO - Office of Finance and Operations</Accessibility_x0020_Offi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KDE Document" ma:contentTypeID="0x0101001BEB557DBE01834EAB47A683706DCD5B0043B1EEB972325A40A2A16705AE23EA45" ma:contentTypeVersion="28" ma:contentTypeDescription="" ma:contentTypeScope="" ma:versionID="44e2d754a8b0c394dbabdf70516d8ac0">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C23E9A-708A-4488-BC53-5F393D41DE67}">
  <ds:schemaRefs>
    <ds:schemaRef ds:uri="http://purl.org/dc/terms/"/>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3a62de7d-ba57-4f43-9dae-9623ba637be0"/>
    <ds:schemaRef ds:uri="http://www.w3.org/XML/1998/namespace"/>
    <ds:schemaRef ds:uri="http://purl.org/dc/dcmitype/"/>
  </ds:schemaRefs>
</ds:datastoreItem>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A17FF1B8-A24D-4B92-A451-9DC297CB88C1}">
  <ds:schemaRefs>
    <ds:schemaRef ds:uri="http://schemas.microsoft.com/sharepoint/events"/>
  </ds:schemaRefs>
</ds:datastoreItem>
</file>

<file path=customXml/itemProps4.xml><?xml version="1.0" encoding="utf-8"?>
<ds:datastoreItem xmlns:ds="http://schemas.openxmlformats.org/officeDocument/2006/customXml" ds:itemID="{A58FEA1E-5255-4E5B-BF70-DF8EE5646FE7}"/>
</file>

<file path=docProps/app.xml><?xml version="1.0" encoding="utf-8"?>
<Properties xmlns="http://schemas.openxmlformats.org/officeDocument/2006/extended-properties" xmlns:vt="http://schemas.openxmlformats.org/officeDocument/2006/docPropsVTypes">
  <Template>Theme1</Template>
  <TotalTime>4527</TotalTime>
  <Words>1986</Words>
  <Application>Microsoft Office PowerPoint</Application>
  <PresentationFormat>Widescreen</PresentationFormat>
  <Paragraphs>334</Paragraphs>
  <Slides>57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Franklin Gothic Medium</vt:lpstr>
      <vt:lpstr>Georgia</vt:lpstr>
      <vt:lpstr>Wingdings 2</vt:lpstr>
      <vt:lpstr>Wingdings 3</vt:lpstr>
      <vt:lpstr>Theme1</vt:lpstr>
      <vt:lpstr>Using Infinite Campus Health Office Visits</vt:lpstr>
      <vt:lpstr>Slide 1</vt:lpstr>
      <vt:lpstr>Slide 2</vt:lpstr>
      <vt:lpstr>Slide 4</vt:lpstr>
      <vt:lpstr>Slide 5</vt:lpstr>
      <vt:lpstr>Why Should I Use Electronic Documentation for Health?</vt:lpstr>
      <vt:lpstr>Example of Health Office Visit</vt:lpstr>
      <vt:lpstr>Slide 8</vt:lpstr>
      <vt:lpstr>Slide 9</vt:lpstr>
      <vt:lpstr>Slide 10</vt:lpstr>
      <vt:lpstr>Use your guide/handouts to review/add discharge types. Click Here</vt:lpstr>
      <vt:lpstr>Slide 12</vt:lpstr>
      <vt:lpstr>Slide 13</vt:lpstr>
      <vt:lpstr>Slide 14</vt:lpstr>
      <vt:lpstr>Slide 15</vt:lpstr>
      <vt:lpstr>Slide 16</vt:lpstr>
      <vt:lpstr>Slide 18</vt:lpstr>
      <vt:lpstr>Slide 1 part28</vt:lpstr>
      <vt:lpstr>Slide 19</vt:lpstr>
      <vt:lpstr>Slide 20</vt:lpstr>
      <vt:lpstr>Slide 21</vt:lpstr>
      <vt:lpstr>Slide 22</vt:lpstr>
      <vt:lpstr>Slide 23</vt:lpstr>
      <vt:lpstr>Now you are ready to go paperless!</vt:lpstr>
      <vt:lpstr>Entering Health Office Visits</vt:lpstr>
      <vt:lpstr>Slide 26</vt:lpstr>
      <vt:lpstr>Slide 27</vt:lpstr>
      <vt:lpstr>Slide 28</vt:lpstr>
      <vt:lpstr>Slide 31</vt:lpstr>
      <vt:lpstr>Slide 30</vt:lpstr>
      <vt:lpstr>Slide 31Slide 31 part 2 </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 </vt:lpstr>
      <vt:lpstr>Slide 51</vt:lpstr>
      <vt:lpstr>Slide 52</vt:lpstr>
      <vt:lpstr>Slide 53</vt:lpstr>
      <vt:lpstr>Slide 54</vt:lpstr>
      <vt:lpstr>Slide 55</vt:lpstr>
      <vt:lpstr>Slide 76</vt:lpstr>
      <vt:lpstr>Finally</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Blessing, Rebecca - Director, Division of Communications</dc:creator>
  <cp:lastModifiedBy>McDonald, Angela - Division of District Support</cp:lastModifiedBy>
  <cp:revision>675</cp:revision>
  <cp:lastPrinted>2016-09-20T18:39:16Z</cp:lastPrinted>
  <dcterms:created xsi:type="dcterms:W3CDTF">2016-05-23T03:56:12Z</dcterms:created>
  <dcterms:modified xsi:type="dcterms:W3CDTF">2019-02-22T18:46:18Z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0x0101001BEB557DBE01834EAB47A683706DCD5B0043B1EEB972325A40A2A16705AE23EA45</vt:lpwstr>
  </property>
  <property fmtid="{D5CDD505-2E9C-101B-9397-08002B2CF9AE}" pid="3" name="_dlc_DocIdItemGuid">
    <vt:lpwstr>1a0337d9-e2b6-4ea5-a4b4-616019a03b89</vt:lpwstr>
  </property>
</Properties>
</file>