
<file path=[Content_Types].xml><?xml version="1.0" encoding="utf-8"?>
<Types xmlns="http://schemas.openxmlformats.org/package/2006/content-types">
  <Default Extension="bin" ContentType="application/vnd.openxmlformats-officedocument.oleObject"/>
  <Default Extension="jfif" ContentType="image/jpeg"/>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7"/>
  </p:notesMasterIdLst>
  <p:handoutMasterIdLst>
    <p:handoutMasterId r:id="rId28"/>
  </p:handoutMasterIdLst>
  <p:sldIdLst>
    <p:sldId id="256" r:id="rId5"/>
    <p:sldId id="262" r:id="rId6"/>
    <p:sldId id="258" r:id="rId7"/>
    <p:sldId id="285" r:id="rId8"/>
    <p:sldId id="264" r:id="rId9"/>
    <p:sldId id="276" r:id="rId10"/>
    <p:sldId id="259" r:id="rId11"/>
    <p:sldId id="266" r:id="rId12"/>
    <p:sldId id="272" r:id="rId13"/>
    <p:sldId id="263" r:id="rId14"/>
    <p:sldId id="265" r:id="rId15"/>
    <p:sldId id="279" r:id="rId16"/>
    <p:sldId id="271" r:id="rId17"/>
    <p:sldId id="280" r:id="rId18"/>
    <p:sldId id="284" r:id="rId19"/>
    <p:sldId id="283" r:id="rId20"/>
    <p:sldId id="281" r:id="rId21"/>
    <p:sldId id="282" r:id="rId22"/>
    <p:sldId id="287" r:id="rId23"/>
    <p:sldId id="286" r:id="rId24"/>
    <p:sldId id="288" r:id="rId25"/>
    <p:sldId id="270" r:id="rId26"/>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03D"/>
    <a:srgbClr val="62BCF0"/>
    <a:srgbClr val="84BC49"/>
    <a:srgbClr val="FFFFFF"/>
    <a:srgbClr val="005EAA"/>
    <a:srgbClr val="007C91"/>
    <a:srgbClr val="FCBE4D"/>
    <a:srgbClr val="AF4448"/>
    <a:srgbClr val="4B830D"/>
    <a:srgbClr val="705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8" autoAdjust="0"/>
    <p:restoredTop sz="87309" autoAdjust="0"/>
  </p:normalViewPr>
  <p:slideViewPr>
    <p:cSldViewPr snapToGrid="0" showGuides="1">
      <p:cViewPr varScale="1">
        <p:scale>
          <a:sx n="99" d="100"/>
          <a:sy n="99" d="100"/>
        </p:scale>
        <p:origin x="912" y="96"/>
      </p:cViewPr>
      <p:guideLst>
        <p:guide orient="horz" pos="2160"/>
        <p:guide pos="3840"/>
      </p:guideLst>
    </p:cSldViewPr>
  </p:slideViewPr>
  <p:outlineViewPr>
    <p:cViewPr>
      <p:scale>
        <a:sx n="33" d="100"/>
        <a:sy n="33" d="100"/>
      </p:scale>
      <p:origin x="0" y="-12102"/>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8" d="100"/>
          <a:sy n="78" d="100"/>
        </p:scale>
        <p:origin x="32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rgbClr val="01203D"/>
        </a:solidFill>
        <a:ln w="28575">
          <a:noFill/>
        </a:ln>
      </dgm:spPr>
      <dgm:t>
        <a:bodyPr/>
        <a:lstStyle/>
        <a:p>
          <a:r>
            <a:rPr lang="en-US" sz="2000">
              <a:solidFill>
                <a:schemeClr val="bg1"/>
              </a:solidFill>
            </a:rPr>
            <a:t>Maternal and Child Health</a:t>
          </a:r>
          <a:endParaRPr lang="en-US" sz="2000" dirty="0">
            <a:solidFill>
              <a:schemeClr val="bg1"/>
            </a:solidFill>
          </a:endParaRP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rgbClr val="62BCF0"/>
        </a:solidFill>
        <a:ln w="28575">
          <a:noFill/>
        </a:ln>
      </dgm:spPr>
      <dgm:t>
        <a:bodyPr/>
        <a:lstStyle/>
        <a:p>
          <a:r>
            <a:rPr lang="en-US" sz="2000">
              <a:solidFill>
                <a:schemeClr val="bg1"/>
              </a:solidFill>
            </a:rPr>
            <a:t>Women’s Health</a:t>
          </a:r>
          <a:endParaRPr lang="en-US" sz="2000" dirty="0">
            <a:solidFill>
              <a:schemeClr val="bg1"/>
            </a:solidFill>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rgbClr val="84BC49"/>
        </a:solidFill>
        <a:ln w="28575">
          <a:noFill/>
        </a:ln>
      </dgm:spPr>
      <dgm:t>
        <a:bodyPr/>
        <a:lstStyle/>
        <a:p>
          <a:r>
            <a:rPr lang="en-US" sz="2000">
              <a:solidFill>
                <a:schemeClr val="bg1"/>
              </a:solidFill>
            </a:rPr>
            <a:t>Prevention and Quality Improvement</a:t>
          </a:r>
          <a:endParaRPr lang="en-US" sz="2000" dirty="0">
            <a:solidFill>
              <a:schemeClr val="bg1"/>
            </a:solidFill>
          </a:endParaRP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rgbClr val="01203D"/>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rgbClr val="62BCF0"/>
        </a:solidFill>
        <a:ln w="28575">
          <a:noFill/>
        </a:ln>
      </dgm:spPr>
      <dgm:t>
        <a:bodyPr/>
        <a:lstStyle/>
        <a:p>
          <a:r>
            <a:rPr lang="en-US" sz="2000">
              <a:solidFill>
                <a:schemeClr val="bg1"/>
              </a:solidFill>
            </a:rPr>
            <a:t>Public Health Protection and Safety</a:t>
          </a:r>
          <a:endParaRPr lang="en-US" sz="2000" dirty="0">
            <a:solidFill>
              <a:schemeClr val="bg1"/>
            </a:solidFill>
          </a:endParaRP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rgbClr val="84BC49"/>
        </a:solidFill>
        <a:ln w="28575">
          <a:noFill/>
        </a:ln>
      </dgm:spPr>
      <dgm:t>
        <a:bodyPr/>
        <a:lstStyle/>
        <a:p>
          <a:r>
            <a:rPr lang="en-US" sz="2000">
              <a:solidFill>
                <a:schemeClr val="bg1"/>
              </a:solidFill>
            </a:rPr>
            <a:t>Laboratory Services</a:t>
          </a:r>
          <a:endParaRPr lang="en-US" sz="2000" dirty="0">
            <a:solidFill>
              <a:schemeClr val="bg1"/>
            </a:solidFill>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rgbClr val="01203D"/>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83188">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83188">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83188">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83188">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83188">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83188">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83188">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317243"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4023714"/>
        <a:ext cx="126923" cy="126923"/>
      </dsp:txXfrm>
    </dsp:sp>
    <dsp:sp modelId="{4BAC4599-5689-437F-90F2-D586D824B66C}">
      <dsp:nvSpPr>
        <dsp:cNvPr id="0" name=""/>
        <dsp:cNvSpPr/>
      </dsp:nvSpPr>
      <dsp:spPr>
        <a:xfrm>
          <a:off x="1317243"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3627340"/>
        <a:ext cx="86171" cy="86171"/>
      </dsp:txXfrm>
    </dsp:sp>
    <dsp:sp modelId="{E20EDDB1-67FA-4D7D-9539-9F9A64C6DD66}">
      <dsp:nvSpPr>
        <dsp:cNvPr id="0" name=""/>
        <dsp:cNvSpPr/>
      </dsp:nvSpPr>
      <dsp:spPr>
        <a:xfrm>
          <a:off x="1317243"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3230142"/>
        <a:ext cx="47065" cy="47065"/>
      </dsp:txXfrm>
    </dsp:sp>
    <dsp:sp modelId="{4014ECEF-0888-4009-892D-AB08DF214F2C}">
      <dsp:nvSpPr>
        <dsp:cNvPr id="0" name=""/>
        <dsp:cNvSpPr/>
      </dsp:nvSpPr>
      <dsp:spPr>
        <a:xfrm>
          <a:off x="1317243"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5018" y="2825988"/>
        <a:ext cx="21871" cy="21871"/>
      </dsp:txXfrm>
    </dsp:sp>
    <dsp:sp modelId="{31B24B2D-92AE-440C-A1A6-5F475784AD35}">
      <dsp:nvSpPr>
        <dsp:cNvPr id="0" name=""/>
        <dsp:cNvSpPr/>
      </dsp:nvSpPr>
      <dsp:spPr>
        <a:xfrm>
          <a:off x="1317243"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2396641"/>
        <a:ext cx="47065" cy="47065"/>
      </dsp:txXfrm>
    </dsp:sp>
    <dsp:sp modelId="{6BE7391D-3772-45C7-BB03-B5B214683C6E}">
      <dsp:nvSpPr>
        <dsp:cNvPr id="0" name=""/>
        <dsp:cNvSpPr/>
      </dsp:nvSpPr>
      <dsp:spPr>
        <a:xfrm>
          <a:off x="1317243"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1960337"/>
        <a:ext cx="86171" cy="86171"/>
      </dsp:txXfrm>
    </dsp:sp>
    <dsp:sp modelId="{D06C129D-FFB9-48A9-9033-F70ED61AAC72}">
      <dsp:nvSpPr>
        <dsp:cNvPr id="0" name=""/>
        <dsp:cNvSpPr/>
      </dsp:nvSpPr>
      <dsp:spPr>
        <a:xfrm>
          <a:off x="1317243"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1523210"/>
        <a:ext cx="126923" cy="126923"/>
      </dsp:txXfrm>
    </dsp:sp>
    <dsp:sp modelId="{59935916-D8C6-4C4E-B14F-48A57B6B9F68}">
      <dsp:nvSpPr>
        <dsp:cNvPr id="0" name=""/>
        <dsp:cNvSpPr/>
      </dsp:nvSpPr>
      <dsp:spPr>
        <a:xfrm rot="16200000">
          <a:off x="-1604177"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Commissioner’s Office</a:t>
          </a:r>
          <a:endParaRPr lang="en-US" sz="2000" i="1" kern="1200" dirty="0">
            <a:solidFill>
              <a:schemeClr val="bg1"/>
            </a:solidFill>
          </a:endParaRPr>
        </a:p>
      </dsp:txBody>
      <dsp:txXfrm>
        <a:off x="-1604177" y="2460438"/>
        <a:ext cx="5089868" cy="752971"/>
      </dsp:txXfrm>
    </dsp:sp>
    <dsp:sp modelId="{B73CF9B0-EB3F-4577-8369-54F3E07425DB}">
      <dsp:nvSpPr>
        <dsp:cNvPr id="0" name=""/>
        <dsp:cNvSpPr/>
      </dsp:nvSpPr>
      <dsp:spPr>
        <a:xfrm>
          <a:off x="1754664" y="3019"/>
          <a:ext cx="4006519"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Maternal and Child Health</a:t>
          </a:r>
          <a:endParaRPr lang="en-US" sz="2000" kern="1200" dirty="0">
            <a:solidFill>
              <a:schemeClr val="bg1"/>
            </a:solidFill>
          </a:endParaRPr>
        </a:p>
      </dsp:txBody>
      <dsp:txXfrm>
        <a:off x="1754664" y="3019"/>
        <a:ext cx="4006519" cy="666801"/>
      </dsp:txXfrm>
    </dsp:sp>
    <dsp:sp modelId="{57F0B218-B8AE-4220-9430-48E42516228E}">
      <dsp:nvSpPr>
        <dsp:cNvPr id="0" name=""/>
        <dsp:cNvSpPr/>
      </dsp:nvSpPr>
      <dsp:spPr>
        <a:xfrm>
          <a:off x="1754664" y="836520"/>
          <a:ext cx="4006519"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Women’s Health</a:t>
          </a:r>
          <a:endParaRPr lang="en-US" sz="2000" kern="1200" dirty="0">
            <a:solidFill>
              <a:schemeClr val="bg1"/>
            </a:solidFill>
          </a:endParaRPr>
        </a:p>
      </dsp:txBody>
      <dsp:txXfrm>
        <a:off x="1754664" y="836520"/>
        <a:ext cx="4006519" cy="666801"/>
      </dsp:txXfrm>
    </dsp:sp>
    <dsp:sp modelId="{7273DBFA-A064-4CD0-8B35-089175BB930D}">
      <dsp:nvSpPr>
        <dsp:cNvPr id="0" name=""/>
        <dsp:cNvSpPr/>
      </dsp:nvSpPr>
      <dsp:spPr>
        <a:xfrm>
          <a:off x="1754664" y="1670022"/>
          <a:ext cx="4006519"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Prevention and Quality Improvement</a:t>
          </a:r>
          <a:endParaRPr lang="en-US" sz="2000" kern="1200" dirty="0">
            <a:solidFill>
              <a:schemeClr val="bg1"/>
            </a:solidFill>
          </a:endParaRPr>
        </a:p>
      </dsp:txBody>
      <dsp:txXfrm>
        <a:off x="1754664" y="1670022"/>
        <a:ext cx="4006519" cy="666801"/>
      </dsp:txXfrm>
    </dsp:sp>
    <dsp:sp modelId="{6D7F8648-288A-4A1F-B54A-807646FA6E13}">
      <dsp:nvSpPr>
        <dsp:cNvPr id="0" name=""/>
        <dsp:cNvSpPr/>
      </dsp:nvSpPr>
      <dsp:spPr>
        <a:xfrm>
          <a:off x="1754664" y="2503523"/>
          <a:ext cx="4006519"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Epidemiology and Health Planning</a:t>
          </a:r>
        </a:p>
      </dsp:txBody>
      <dsp:txXfrm>
        <a:off x="1754664" y="2503523"/>
        <a:ext cx="4006519" cy="666801"/>
      </dsp:txXfrm>
    </dsp:sp>
    <dsp:sp modelId="{42D61C59-8415-4E78-A2CC-696EF3213CB7}">
      <dsp:nvSpPr>
        <dsp:cNvPr id="0" name=""/>
        <dsp:cNvSpPr/>
      </dsp:nvSpPr>
      <dsp:spPr>
        <a:xfrm>
          <a:off x="1754664" y="3337025"/>
          <a:ext cx="4006519"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Public Health Protection and Safety</a:t>
          </a:r>
          <a:endParaRPr lang="en-US" sz="2000" kern="1200" dirty="0">
            <a:solidFill>
              <a:schemeClr val="bg1"/>
            </a:solidFill>
          </a:endParaRPr>
        </a:p>
      </dsp:txBody>
      <dsp:txXfrm>
        <a:off x="1754664" y="3337025"/>
        <a:ext cx="4006519" cy="666801"/>
      </dsp:txXfrm>
    </dsp:sp>
    <dsp:sp modelId="{86B6F8FD-94AF-47EE-A573-412109D0A061}">
      <dsp:nvSpPr>
        <dsp:cNvPr id="0" name=""/>
        <dsp:cNvSpPr/>
      </dsp:nvSpPr>
      <dsp:spPr>
        <a:xfrm>
          <a:off x="1754664" y="4170526"/>
          <a:ext cx="4006519"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Laboratory Services</a:t>
          </a:r>
          <a:endParaRPr lang="en-US" sz="2000" kern="1200" dirty="0">
            <a:solidFill>
              <a:schemeClr val="bg1"/>
            </a:solidFill>
          </a:endParaRPr>
        </a:p>
      </dsp:txBody>
      <dsp:txXfrm>
        <a:off x="1754664" y="4170526"/>
        <a:ext cx="4006519" cy="666801"/>
      </dsp:txXfrm>
    </dsp:sp>
    <dsp:sp modelId="{0060CFB8-2A8A-4A1B-B7AA-F0317BA7B739}">
      <dsp:nvSpPr>
        <dsp:cNvPr id="0" name=""/>
        <dsp:cNvSpPr/>
      </dsp:nvSpPr>
      <dsp:spPr>
        <a:xfrm>
          <a:off x="1754664" y="5004028"/>
          <a:ext cx="4006519"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Administration and Financial Management</a:t>
          </a:r>
        </a:p>
      </dsp:txBody>
      <dsp:txXfrm>
        <a:off x="1754664" y="5004028"/>
        <a:ext cx="4006519" cy="6668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DFA29149-8115-4F97-A7DE-8B4901D9F730}" type="datetimeFigureOut">
              <a:rPr lang="en-US" smtClean="0"/>
              <a:t>9/15/2021</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927BFF56-1F20-4316-B65F-697182A2B903}" type="slidenum">
              <a:rPr lang="en-US" smtClean="0"/>
              <a:t>‹#›</a:t>
            </a:fld>
            <a:endParaRPr lang="en-US"/>
          </a:p>
        </p:txBody>
      </p:sp>
    </p:spTree>
    <p:extLst>
      <p:ext uri="{BB962C8B-B14F-4D97-AF65-F5344CB8AC3E}">
        <p14:creationId xmlns:p14="http://schemas.microsoft.com/office/powerpoint/2010/main" val="110247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2042ED44-4110-4B2A-9AF4-3735870CBD30}" type="datetimeFigureOut">
              <a:rPr lang="en-US" smtClean="0"/>
              <a:t>9/15/2021</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42715CA2-1010-4D62-B76A-13944E30DDA1}" type="slidenum">
              <a:rPr lang="en-US" smtClean="0"/>
              <a:t>‹#›</a:t>
            </a:fld>
            <a:endParaRPr lang="en-US"/>
          </a:p>
        </p:txBody>
      </p:sp>
    </p:spTree>
    <p:extLst>
      <p:ext uri="{BB962C8B-B14F-4D97-AF65-F5344CB8AC3E}">
        <p14:creationId xmlns:p14="http://schemas.microsoft.com/office/powerpoint/2010/main" val="7963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&gt;2 or &gt;=2?  CDC and AAP have different guidance here.  KDPH has been using &gt;=2</a:t>
            </a:r>
          </a:p>
        </p:txBody>
      </p:sp>
      <p:sp>
        <p:nvSpPr>
          <p:cNvPr id="4" name="Slide Number Placeholder 3"/>
          <p:cNvSpPr>
            <a:spLocks noGrp="1"/>
          </p:cNvSpPr>
          <p:nvPr>
            <p:ph type="sldNum" sz="quarter" idx="5"/>
          </p:nvPr>
        </p:nvSpPr>
        <p:spPr/>
        <p:txBody>
          <a:bodyPr/>
          <a:lstStyle/>
          <a:p>
            <a:fld id="{42715CA2-1010-4D62-B76A-13944E30DDA1}" type="slidenum">
              <a:rPr lang="en-US" smtClean="0"/>
              <a:t>12</a:t>
            </a:fld>
            <a:endParaRPr lang="en-US"/>
          </a:p>
        </p:txBody>
      </p:sp>
    </p:spTree>
    <p:extLst>
      <p:ext uri="{BB962C8B-B14F-4D97-AF65-F5344CB8AC3E}">
        <p14:creationId xmlns:p14="http://schemas.microsoft.com/office/powerpoint/2010/main" val="363519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quarantine “test to stay” option?</a:t>
            </a:r>
          </a:p>
        </p:txBody>
      </p:sp>
      <p:sp>
        <p:nvSpPr>
          <p:cNvPr id="4" name="Slide Number Placeholder 3"/>
          <p:cNvSpPr>
            <a:spLocks noGrp="1"/>
          </p:cNvSpPr>
          <p:nvPr>
            <p:ph type="sldNum" sz="quarter" idx="5"/>
          </p:nvPr>
        </p:nvSpPr>
        <p:spPr/>
        <p:txBody>
          <a:bodyPr/>
          <a:lstStyle/>
          <a:p>
            <a:fld id="{42715CA2-1010-4D62-B76A-13944E30DDA1}" type="slidenum">
              <a:rPr lang="en-US" smtClean="0"/>
              <a:t>17</a:t>
            </a:fld>
            <a:endParaRPr lang="en-US"/>
          </a:p>
        </p:txBody>
      </p:sp>
    </p:spTree>
    <p:extLst>
      <p:ext uri="{BB962C8B-B14F-4D97-AF65-F5344CB8AC3E}">
        <p14:creationId xmlns:p14="http://schemas.microsoft.com/office/powerpoint/2010/main" val="1166301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1">
                <a:solidFill>
                  <a:schemeClr val="bg1"/>
                </a:solidFill>
                <a:latin typeface="+mn-lt"/>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4945" y="4578223"/>
            <a:ext cx="3132289" cy="1371600"/>
          </a:xfrm>
          <a:prstGeom prst="rect">
            <a:avLst/>
          </a:prstGeom>
        </p:spPr>
      </p:pic>
      <p:grpSp>
        <p:nvGrpSpPr>
          <p:cNvPr id="9" name="Group 8"/>
          <p:cNvGrpSpPr/>
          <p:nvPr userDrawn="1"/>
        </p:nvGrpSpPr>
        <p:grpSpPr>
          <a:xfrm>
            <a:off x="-7620" y="6446520"/>
            <a:ext cx="12199620" cy="411480"/>
            <a:chOff x="-7620" y="6446520"/>
            <a:chExt cx="12199620" cy="411480"/>
          </a:xfrm>
        </p:grpSpPr>
        <p:sp>
          <p:nvSpPr>
            <p:cNvPr id="15" name="Rectangle 14"/>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2" name="Rectangle 11"/>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3" name="Rectangle 12"/>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4421" y="4653956"/>
            <a:ext cx="3027174" cy="1280160"/>
          </a:xfrm>
          <a:prstGeom prst="rect">
            <a:avLst/>
          </a:prstGeom>
        </p:spPr>
      </p:pic>
    </p:spTree>
    <p:extLst>
      <p:ext uri="{BB962C8B-B14F-4D97-AF65-F5344CB8AC3E}">
        <p14:creationId xmlns:p14="http://schemas.microsoft.com/office/powerpoint/2010/main" val="31945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userDrawn="1">
          <p15:clr>
            <a:srgbClr val="FBAE40"/>
          </p15:clr>
        </p15:guide>
        <p15:guide id="2" pos="5856" userDrawn="1">
          <p15:clr>
            <a:srgbClr val="FBAE40"/>
          </p15:clr>
        </p15:guide>
        <p15:guide id="3" pos="18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49580" y="967615"/>
            <a:ext cx="11292840" cy="1902191"/>
          </a:xfrm>
        </p:spPr>
        <p:txBody>
          <a:bodyPr anchor="b">
            <a:normAutofit/>
          </a:bodyPr>
          <a:lstStyle>
            <a:lvl1pPr algn="ctr">
              <a:defRPr sz="4400" b="1">
                <a:solidFill>
                  <a:srgbClr val="01203D"/>
                </a:solidFill>
                <a:latin typeface="+mn-lt"/>
              </a:defRPr>
            </a:lvl1pPr>
          </a:lstStyle>
          <a:p>
            <a:r>
              <a:rPr lang="en-US" dirty="0"/>
              <a:t>Click to edit presentation title</a:t>
            </a:r>
          </a:p>
        </p:txBody>
      </p:sp>
      <p:sp>
        <p:nvSpPr>
          <p:cNvPr id="15" name="Subtitle 2"/>
          <p:cNvSpPr>
            <a:spLocks noGrp="1"/>
          </p:cNvSpPr>
          <p:nvPr>
            <p:ph type="subTitle" idx="1" hasCustomPrompt="1"/>
          </p:nvPr>
        </p:nvSpPr>
        <p:spPr>
          <a:xfrm>
            <a:off x="449580" y="2972448"/>
            <a:ext cx="11292840" cy="576664"/>
          </a:xfrm>
        </p:spPr>
        <p:txBody>
          <a:bodyPr>
            <a:normAutofit/>
          </a:bodyPr>
          <a:lstStyle>
            <a:lvl1pPr marL="0" indent="0" algn="ctr">
              <a:buNone/>
              <a:defRPr sz="3400">
                <a:solidFill>
                  <a:srgbClr val="0120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449580" y="3627140"/>
            <a:ext cx="11292840" cy="573088"/>
          </a:xfrm>
          <a:noFill/>
        </p:spPr>
        <p:txBody>
          <a:bodyPr anchor="ctr">
            <a:normAutofit/>
          </a:bodyPr>
          <a:lstStyle>
            <a:lvl1pPr marL="0" indent="0" algn="ctr">
              <a:buNone/>
              <a:defRPr sz="2200">
                <a:solidFill>
                  <a:srgbClr val="01203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7" name="Group 6"/>
          <p:cNvGrpSpPr/>
          <p:nvPr userDrawn="1"/>
        </p:nvGrpSpPr>
        <p:grpSpPr>
          <a:xfrm>
            <a:off x="-7620" y="6446520"/>
            <a:ext cx="12199620" cy="411480"/>
            <a:chOff x="-7620" y="6446520"/>
            <a:chExt cx="12199620" cy="411480"/>
          </a:xfrm>
        </p:grpSpPr>
        <p:sp>
          <p:nvSpPr>
            <p:cNvPr id="8" name="Rectangle 7"/>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9" name="Rectangle 8"/>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1" name="Rectangle 10"/>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7345" y="4730623"/>
            <a:ext cx="3132289" cy="13716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6821" y="4806356"/>
            <a:ext cx="3027174" cy="1280160"/>
          </a:xfrm>
          <a:prstGeom prst="rect">
            <a:avLst/>
          </a:prstGeom>
        </p:spPr>
      </p:pic>
    </p:spTree>
    <p:extLst>
      <p:ext uri="{BB962C8B-B14F-4D97-AF65-F5344CB8AC3E}">
        <p14:creationId xmlns:p14="http://schemas.microsoft.com/office/powerpoint/2010/main" val="17284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pSp>
        <p:nvGrpSpPr>
          <p:cNvPr id="4" name="Group 3"/>
          <p:cNvGrpSpPr/>
          <p:nvPr userDrawn="1"/>
        </p:nvGrpSpPr>
        <p:grpSpPr>
          <a:xfrm>
            <a:off x="-7620" y="6446520"/>
            <a:ext cx="12199620" cy="411480"/>
            <a:chOff x="-7620" y="6446520"/>
            <a:chExt cx="12199620" cy="411480"/>
          </a:xfrm>
        </p:grpSpPr>
        <p:sp>
          <p:nvSpPr>
            <p:cNvPr id="7" name="Rectangle 6"/>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8" name="Rectangle 7"/>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9" name="Rectangle 8"/>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sp>
        <p:nvSpPr>
          <p:cNvPr id="5" name="Slide Number Placeholder 4"/>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a:p>
        </p:txBody>
      </p:sp>
    </p:spTree>
    <p:extLst>
      <p:ext uri="{BB962C8B-B14F-4D97-AF65-F5344CB8AC3E}">
        <p14:creationId xmlns:p14="http://schemas.microsoft.com/office/powerpoint/2010/main" val="34299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rgbClr val="01203D"/>
                </a:solidFill>
              </a:rPr>
              <a:t>Kentucky Department for Public Health</a:t>
            </a:r>
          </a:p>
        </p:txBody>
      </p:sp>
      <p:sp>
        <p:nvSpPr>
          <p:cNvPr id="8" name="Rectangle 7"/>
          <p:cNvSpPr/>
          <p:nvPr userDrawn="1"/>
        </p:nvSpPr>
        <p:spPr>
          <a:xfrm>
            <a:off x="0" y="1938639"/>
            <a:ext cx="12192000" cy="436316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About Us</a:t>
            </a:r>
          </a:p>
        </p:txBody>
      </p:sp>
      <p:sp>
        <p:nvSpPr>
          <p:cNvPr id="11" name="TextBox 10"/>
          <p:cNvSpPr txBox="1"/>
          <p:nvPr userDrawn="1"/>
        </p:nvSpPr>
        <p:spPr>
          <a:xfrm>
            <a:off x="6172200" y="2261525"/>
            <a:ext cx="5578813" cy="3693319"/>
          </a:xfrm>
          <a:prstGeom prst="rect">
            <a:avLst/>
          </a:prstGeom>
          <a:noFill/>
        </p:spPr>
        <p:txBody>
          <a:bodyPr wrap="square" rtlCol="0">
            <a:spAutoFit/>
          </a:bodyPr>
          <a:lstStyle/>
          <a:p>
            <a:r>
              <a:rPr lang="en-US" sz="1800" dirty="0">
                <a:latin typeface="Calibri Light" panose="020F0302020204030204" pitchFamily="34" charset="0"/>
              </a:rPr>
              <a:t>The Department for Public Health (DPH) is dedicated to improving health and</a:t>
            </a:r>
            <a:r>
              <a:rPr lang="en-US" sz="1800" baseline="0" dirty="0">
                <a:latin typeface="Calibri Light" panose="020F0302020204030204" pitchFamily="34" charset="0"/>
              </a:rPr>
              <a:t> safety of Kentuckians through </a:t>
            </a:r>
            <a:r>
              <a:rPr lang="en-US" sz="1800" i="1" baseline="0" dirty="0">
                <a:latin typeface="Calibri Light" panose="020F0302020204030204" pitchFamily="34" charset="0"/>
              </a:rPr>
              <a:t>prevention</a:t>
            </a:r>
            <a:r>
              <a:rPr lang="en-US" sz="1800" baseline="0" dirty="0">
                <a:latin typeface="Calibri Light" panose="020F0302020204030204" pitchFamily="34" charset="0"/>
              </a:rPr>
              <a:t>, </a:t>
            </a:r>
            <a:r>
              <a:rPr lang="en-US" sz="1800" i="1" baseline="0" dirty="0">
                <a:latin typeface="Calibri Light" panose="020F0302020204030204" pitchFamily="34" charset="0"/>
              </a:rPr>
              <a:t>promotion</a:t>
            </a:r>
            <a:r>
              <a:rPr lang="en-US" sz="1800" baseline="0" dirty="0">
                <a:latin typeface="Calibri Light" panose="020F0302020204030204" pitchFamily="34" charset="0"/>
              </a:rPr>
              <a:t>, and </a:t>
            </a:r>
            <a:r>
              <a:rPr lang="en-US" sz="1800" i="1" baseline="0" dirty="0">
                <a:latin typeface="Calibri Light" panose="020F0302020204030204" pitchFamily="34" charset="0"/>
              </a:rPr>
              <a:t>protection</a:t>
            </a:r>
            <a:r>
              <a:rPr lang="en-US" sz="1800" baseline="0" dirty="0">
                <a:latin typeface="Calibri Light" panose="020F0302020204030204" pitchFamily="34" charset="0"/>
              </a:rPr>
              <a:t>.</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As a major component of the Cabinet for Health and Family Services, DPH provides guidance and support for health departments in all 120 counties.</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800" dirty="0">
              <a:latin typeface="Calibri Light" panose="020F0302020204030204"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3516" y="6301807"/>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418307" y="2831610"/>
            <a:ext cx="5196308" cy="2275412"/>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Tree>
    <p:extLst>
      <p:ext uri="{BB962C8B-B14F-4D97-AF65-F5344CB8AC3E}">
        <p14:creationId xmlns:p14="http://schemas.microsoft.com/office/powerpoint/2010/main" val="19360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rgbClr val="01203D"/>
                </a:solidFill>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0952"/>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Calibri Light" panose="020F0302020204030204"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Calibri Light" panose="020F0302020204030204"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1" dirty="0"/>
              <a:t>Healthier People, </a:t>
            </a:r>
            <a:br>
              <a:rPr lang="en-US" sz="3200" b="1" dirty="0"/>
            </a:br>
            <a:r>
              <a:rPr lang="en-US" sz="3200" b="1" dirty="0"/>
              <a:t>Healthier Communities.</a:t>
            </a:r>
          </a:p>
        </p:txBody>
      </p:sp>
      <p:sp>
        <p:nvSpPr>
          <p:cNvPr id="14" name="Pentagon 13"/>
          <p:cNvSpPr/>
          <p:nvPr userDrawn="1"/>
        </p:nvSpPr>
        <p:spPr>
          <a:xfrm>
            <a:off x="7118195" y="3691136"/>
            <a:ext cx="267864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267864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2374613" y="3691136"/>
            <a:ext cx="267864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3081428" y="3795907"/>
            <a:ext cx="1265014" cy="369332"/>
          </a:xfrm>
          <a:prstGeom prst="rect">
            <a:avLst/>
          </a:prstGeom>
          <a:noFill/>
        </p:spPr>
        <p:txBody>
          <a:bodyPr wrap="square" rtlCol="0">
            <a:spAutoFit/>
          </a:bodyPr>
          <a:lstStyle/>
          <a:p>
            <a:pPr algn="ctr"/>
            <a:r>
              <a:rPr lang="en-US" b="1" dirty="0">
                <a:solidFill>
                  <a:schemeClr val="bg1"/>
                </a:solidFill>
              </a:rPr>
              <a:t>Prevention</a:t>
            </a:r>
          </a:p>
        </p:txBody>
      </p:sp>
      <p:sp>
        <p:nvSpPr>
          <p:cNvPr id="18" name="TextBox 17"/>
          <p:cNvSpPr txBox="1"/>
          <p:nvPr userDrawn="1"/>
        </p:nvSpPr>
        <p:spPr>
          <a:xfrm>
            <a:off x="5488470" y="3795907"/>
            <a:ext cx="1215060"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7838963" y="3795907"/>
            <a:ext cx="1237108"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3713935" y="4251846"/>
            <a:ext cx="0" cy="36576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096000" y="4251846"/>
            <a:ext cx="0" cy="36576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457517" y="4251846"/>
            <a:ext cx="0" cy="36576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126562" y="4893707"/>
            <a:ext cx="1970554" cy="1588127"/>
          </a:xfrm>
          <a:prstGeom prst="rect">
            <a:avLst/>
          </a:prstGeom>
          <a:noFill/>
        </p:spPr>
        <p:txBody>
          <a:bodyPr wrap="square" rtlCol="0">
            <a:spAutoFit/>
          </a:bodyPr>
          <a:lstStyle/>
          <a:p>
            <a:pPr algn="ctr">
              <a:lnSpc>
                <a:spcPct val="80000"/>
              </a:lnSpc>
              <a:spcAft>
                <a:spcPts val="1200"/>
              </a:spcAft>
            </a:pPr>
            <a:r>
              <a:rPr lang="en-US" sz="1400" dirty="0"/>
              <a:t>Environmental Inspections</a:t>
            </a:r>
          </a:p>
          <a:p>
            <a:pPr algn="ctr">
              <a:lnSpc>
                <a:spcPct val="80000"/>
              </a:lnSpc>
              <a:spcAft>
                <a:spcPts val="1200"/>
              </a:spcAft>
            </a:pPr>
            <a:r>
              <a:rPr lang="en-US" sz="1400" dirty="0"/>
              <a:t>Public Health &amp; Disaster Preparedness</a:t>
            </a:r>
          </a:p>
          <a:p>
            <a:pPr algn="ctr">
              <a:lnSpc>
                <a:spcPct val="80000"/>
              </a:lnSpc>
              <a:spcAft>
                <a:spcPts val="1200"/>
              </a:spcAft>
            </a:pPr>
            <a:r>
              <a:rPr lang="en-US" sz="1400" dirty="0"/>
              <a:t>Disease Surveillance</a:t>
            </a:r>
          </a:p>
          <a:p>
            <a:pPr algn="ctr">
              <a:lnSpc>
                <a:spcPct val="80000"/>
              </a:lnSpc>
              <a:spcAft>
                <a:spcPts val="1200"/>
              </a:spcAft>
            </a:pPr>
            <a:r>
              <a:rPr lang="en-US" sz="1400" dirty="0"/>
              <a:t>Mobile Harm Reduction</a:t>
            </a:r>
          </a:p>
        </p:txBody>
      </p:sp>
      <p:sp>
        <p:nvSpPr>
          <p:cNvPr id="24" name="TextBox 23"/>
          <p:cNvSpPr txBox="1"/>
          <p:nvPr userDrawn="1"/>
        </p:nvSpPr>
        <p:spPr>
          <a:xfrm>
            <a:off x="2728658" y="4891065"/>
            <a:ext cx="1970554" cy="1243417"/>
          </a:xfrm>
          <a:prstGeom prst="rect">
            <a:avLst/>
          </a:prstGeom>
          <a:noFill/>
        </p:spPr>
        <p:txBody>
          <a:bodyPr wrap="square" rtlCol="0">
            <a:spAutoFit/>
          </a:bodyPr>
          <a:lstStyle/>
          <a:p>
            <a:pPr algn="ctr">
              <a:lnSpc>
                <a:spcPct val="80000"/>
              </a:lnSpc>
              <a:spcAft>
                <a:spcPts val="1200"/>
              </a:spcAft>
            </a:pPr>
            <a:r>
              <a:rPr lang="en-US" sz="1400" dirty="0"/>
              <a:t>HANDS</a:t>
            </a:r>
          </a:p>
          <a:p>
            <a:pPr algn="ctr">
              <a:lnSpc>
                <a:spcPct val="80000"/>
              </a:lnSpc>
              <a:spcAft>
                <a:spcPts val="1200"/>
              </a:spcAft>
            </a:pPr>
            <a:r>
              <a:rPr lang="en-US" sz="1400" dirty="0"/>
              <a:t>First Steps</a:t>
            </a:r>
          </a:p>
          <a:p>
            <a:pPr algn="ctr">
              <a:lnSpc>
                <a:spcPct val="80000"/>
              </a:lnSpc>
              <a:spcAft>
                <a:spcPts val="1200"/>
              </a:spcAft>
            </a:pPr>
            <a:r>
              <a:rPr lang="en-US" sz="1400" dirty="0"/>
              <a:t>Immunizations</a:t>
            </a:r>
          </a:p>
          <a:p>
            <a:pPr algn="ctr">
              <a:lnSpc>
                <a:spcPct val="80000"/>
              </a:lnSpc>
              <a:spcAft>
                <a:spcPts val="1200"/>
              </a:spcAft>
            </a:pPr>
            <a:r>
              <a:rPr lang="en-US" sz="1400" dirty="0"/>
              <a:t>Newborn Screening</a:t>
            </a:r>
          </a:p>
        </p:txBody>
      </p:sp>
      <p:sp>
        <p:nvSpPr>
          <p:cNvPr id="25" name="TextBox 24"/>
          <p:cNvSpPr txBox="1"/>
          <p:nvPr userDrawn="1"/>
        </p:nvSpPr>
        <p:spPr>
          <a:xfrm>
            <a:off x="7472240" y="4891065"/>
            <a:ext cx="1970554" cy="1243417"/>
          </a:xfrm>
          <a:prstGeom prst="rect">
            <a:avLst/>
          </a:prstGeom>
          <a:noFill/>
        </p:spPr>
        <p:txBody>
          <a:bodyPr wrap="square" rtlCol="0">
            <a:spAutoFit/>
          </a:bodyPr>
          <a:lstStyle/>
          <a:p>
            <a:pPr algn="ctr">
              <a:lnSpc>
                <a:spcPct val="80000"/>
              </a:lnSpc>
              <a:spcAft>
                <a:spcPts val="1200"/>
              </a:spcAft>
            </a:pPr>
            <a:r>
              <a:rPr lang="en-US" sz="1400" dirty="0"/>
              <a:t>WIC</a:t>
            </a:r>
          </a:p>
          <a:p>
            <a:pPr algn="ctr">
              <a:lnSpc>
                <a:spcPct val="80000"/>
              </a:lnSpc>
              <a:spcAft>
                <a:spcPts val="1200"/>
              </a:spcAft>
            </a:pPr>
            <a:r>
              <a:rPr lang="en-US" sz="1400" dirty="0"/>
              <a:t>Smoking Cessation</a:t>
            </a:r>
          </a:p>
          <a:p>
            <a:pPr algn="ctr">
              <a:lnSpc>
                <a:spcPct val="80000"/>
              </a:lnSpc>
              <a:spcAft>
                <a:spcPts val="1200"/>
              </a:spcAft>
            </a:pPr>
            <a:r>
              <a:rPr lang="en-US" sz="1400" dirty="0"/>
              <a:t>Diabetes Prevention</a:t>
            </a:r>
          </a:p>
          <a:p>
            <a:pPr algn="ctr">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7434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rgbClr val="01203D"/>
                </a:solidFill>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045134" cy="369332"/>
          </a:xfrm>
          <a:prstGeom prst="rect">
            <a:avLst/>
          </a:prstGeom>
          <a:noFill/>
        </p:spPr>
        <p:txBody>
          <a:bodyPr wrap="square" rtlCol="0">
            <a:spAutoFit/>
          </a:bodyPr>
          <a:lstStyle/>
          <a:p>
            <a:pPr algn="l"/>
            <a:r>
              <a:rPr lang="en-US" b="1" dirty="0">
                <a:solidFill>
                  <a:schemeClr val="bg1"/>
                </a:solidFill>
              </a:rPr>
              <a:t>Syringe Exchange</a:t>
            </a:r>
          </a:p>
        </p:txBody>
      </p:sp>
      <p:sp>
        <p:nvSpPr>
          <p:cNvPr id="18" name="TextBox 17"/>
          <p:cNvSpPr txBox="1"/>
          <p:nvPr userDrawn="1"/>
        </p:nvSpPr>
        <p:spPr>
          <a:xfrm>
            <a:off x="8287050" y="2954596"/>
            <a:ext cx="3045346" cy="369332"/>
          </a:xfrm>
          <a:prstGeom prst="rect">
            <a:avLst/>
          </a:prstGeom>
          <a:noFill/>
        </p:spPr>
        <p:txBody>
          <a:bodyPr wrap="square" rtlCol="0">
            <a:spAutoFit/>
          </a:bodyPr>
          <a:lstStyle/>
          <a:p>
            <a:pPr algn="l"/>
            <a:r>
              <a:rPr lang="en-US" b="1" dirty="0">
                <a:solidFill>
                  <a:schemeClr val="bg1"/>
                </a:solidFill>
              </a:rPr>
              <a:t>www.FindHelpNowKY.org</a:t>
            </a:r>
          </a:p>
        </p:txBody>
      </p:sp>
      <p:sp>
        <p:nvSpPr>
          <p:cNvPr id="19" name="TextBox 18"/>
          <p:cNvSpPr txBox="1"/>
          <p:nvPr userDrawn="1"/>
        </p:nvSpPr>
        <p:spPr>
          <a:xfrm>
            <a:off x="8287049" y="3606724"/>
            <a:ext cx="2538605" cy="369332"/>
          </a:xfrm>
          <a:prstGeom prst="rect">
            <a:avLst/>
          </a:prstGeom>
          <a:noFill/>
        </p:spPr>
        <p:txBody>
          <a:bodyPr wrap="square" rtlCol="0">
            <a:spAutoFit/>
          </a:bodyPr>
          <a:lstStyle/>
          <a:p>
            <a:pPr algn="l"/>
            <a:r>
              <a:rPr lang="en-US" b="1" dirty="0">
                <a:solidFill>
                  <a:schemeClr val="bg1"/>
                </a:solidFill>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a:solidFill>
                  <a:srgbClr val="01203D"/>
                </a:solidFill>
              </a:defRPr>
            </a:lvl1pPr>
          </a:lstStyle>
          <a:p>
            <a:fld id="{ABB8925F-B6BB-49B0-9469-5285B9C99CB3}" type="slidenum">
              <a:rPr lang="en-US" smtClean="0"/>
              <a:pPr/>
              <a:t>‹#›</a:t>
            </a:fld>
            <a:endParaRPr lang="en-US"/>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33885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rgbClr val="01203D"/>
                </a:solidFill>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78775"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92578"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Calibri Light" panose="020F0302020204030204" pitchFamily="34" charset="0"/>
              </a:rPr>
              <a:t>Overview of the Largest Healthcare System in Kentucky</a:t>
            </a:r>
          </a:p>
        </p:txBody>
      </p:sp>
    </p:spTree>
    <p:extLst>
      <p:ext uri="{BB962C8B-B14F-4D97-AF65-F5344CB8AC3E}">
        <p14:creationId xmlns:p14="http://schemas.microsoft.com/office/powerpoint/2010/main" val="2902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rgbClr val="01203D"/>
                </a:solidFill>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defRPr>
            </a:lvl1pPr>
          </a:lstStyle>
          <a:p>
            <a:fld id="{ABB8925F-B6BB-49B0-9469-5285B9C99CB3}" type="slidenum">
              <a:rPr lang="en-US" smtClean="0"/>
              <a:pPr/>
              <a:t>‹#›</a:t>
            </a:fld>
            <a:endParaRPr lang="en-US"/>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Calibri Light" panose="020F0302020204030204"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149241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9/15/2021</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a:p>
        </p:txBody>
      </p:sp>
      <p:sp>
        <p:nvSpPr>
          <p:cNvPr id="10" name="Rectangle 9"/>
          <p:cNvSpPr/>
          <p:nvPr userDrawn="1"/>
        </p:nvSpPr>
        <p:spPr>
          <a:xfrm>
            <a:off x="-9331" y="0"/>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488568"/>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3936219424"/>
              </p:ext>
            </p:extLst>
          </p:nvPr>
        </p:nvGraphicFramePr>
        <p:xfrm>
          <a:off x="3633555" y="592076"/>
          <a:ext cx="6325455"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450320" y="395093"/>
            <a:ext cx="2483372" cy="6067815"/>
          </a:xfrm>
          <a:prstGeom prst="rect">
            <a:avLst/>
          </a:prstGeom>
        </p:spPr>
        <p:txBody>
          <a:bodyPr wrap="none">
            <a:spAutoFit/>
          </a:bodyPr>
          <a:lstStyle/>
          <a:p>
            <a:pPr lvl="0" algn="l" defTabSz="889000">
              <a:lnSpc>
                <a:spcPct val="80000"/>
              </a:lnSpc>
              <a:spcBef>
                <a:spcPct val="0"/>
              </a:spcBef>
              <a:spcAft>
                <a:spcPct val="35000"/>
              </a:spcAft>
            </a:pPr>
            <a:r>
              <a:rPr lang="en-US" sz="1100" kern="1200" dirty="0">
                <a:solidFill>
                  <a:srgbClr val="01203D"/>
                </a:solidFill>
              </a:rPr>
              <a:t>Health Equity</a:t>
            </a:r>
          </a:p>
          <a:p>
            <a:pPr lvl="0" algn="l" defTabSz="889000">
              <a:lnSpc>
                <a:spcPct val="80000"/>
              </a:lnSpc>
              <a:spcBef>
                <a:spcPct val="0"/>
              </a:spcBef>
              <a:spcAft>
                <a:spcPct val="35000"/>
              </a:spcAft>
            </a:pPr>
            <a:r>
              <a:rPr lang="en-US" sz="1100" kern="1200" dirty="0">
                <a:solidFill>
                  <a:srgbClr val="01203D"/>
                </a:solidFill>
              </a:rPr>
              <a:t>Nutrition Services </a:t>
            </a:r>
          </a:p>
          <a:p>
            <a:pPr lvl="0" algn="l" defTabSz="889000">
              <a:lnSpc>
                <a:spcPct val="80000"/>
              </a:lnSpc>
              <a:spcBef>
                <a:spcPct val="0"/>
              </a:spcBef>
              <a:spcAft>
                <a:spcPct val="35000"/>
              </a:spcAft>
            </a:pPr>
            <a:r>
              <a:rPr lang="en-US" sz="1100" kern="1200" dirty="0">
                <a:solidFill>
                  <a:srgbClr val="01203D"/>
                </a:solidFill>
              </a:rPr>
              <a:t>Child and Family Health Improvement</a:t>
            </a:r>
          </a:p>
          <a:p>
            <a:pPr lvl="0" algn="l" defTabSz="889000">
              <a:lnSpc>
                <a:spcPct val="80000"/>
              </a:lnSpc>
              <a:spcBef>
                <a:spcPct val="0"/>
              </a:spcBef>
              <a:spcAft>
                <a:spcPct val="35000"/>
              </a:spcAft>
            </a:pPr>
            <a:r>
              <a:rPr lang="en-US" sz="1100" kern="1200" dirty="0">
                <a:solidFill>
                  <a:srgbClr val="01203D"/>
                </a:solidFill>
              </a:rPr>
              <a:t>Early Childhood Development</a:t>
            </a:r>
          </a:p>
          <a:p>
            <a:pPr lvl="0" algn="l" defTabSz="889000">
              <a:lnSpc>
                <a:spcPct val="80000"/>
              </a:lnSpc>
              <a:spcBef>
                <a:spcPct val="0"/>
              </a:spcBef>
              <a:spcAft>
                <a:spcPct val="35000"/>
              </a:spcAft>
            </a:pPr>
            <a:r>
              <a:rPr lang="en-US" sz="1100" kern="1200" baseline="0" dirty="0">
                <a:solidFill>
                  <a:srgbClr val="62BCF0"/>
                </a:solidFill>
              </a:rPr>
              <a:t>Adolescent Health Initiatives</a:t>
            </a:r>
          </a:p>
          <a:p>
            <a:pPr lvl="0" algn="l" defTabSz="889000">
              <a:lnSpc>
                <a:spcPct val="80000"/>
              </a:lnSpc>
              <a:spcBef>
                <a:spcPct val="0"/>
              </a:spcBef>
              <a:spcAft>
                <a:spcPct val="35000"/>
              </a:spcAft>
            </a:pPr>
            <a:r>
              <a:rPr lang="en-US" sz="1100" kern="1200" baseline="0" dirty="0">
                <a:solidFill>
                  <a:srgbClr val="62BCF0"/>
                </a:solidFill>
              </a:rPr>
              <a:t>Breast and Cervical Cancer Screening</a:t>
            </a:r>
          </a:p>
          <a:p>
            <a:pPr lvl="0" algn="l" defTabSz="889000">
              <a:lnSpc>
                <a:spcPct val="80000"/>
              </a:lnSpc>
              <a:spcBef>
                <a:spcPct val="0"/>
              </a:spcBef>
              <a:spcAft>
                <a:spcPct val="35000"/>
              </a:spcAft>
            </a:pPr>
            <a:r>
              <a:rPr lang="en-US" sz="1100" kern="1200" baseline="0" dirty="0">
                <a:solidFill>
                  <a:srgbClr val="62BCF0"/>
                </a:solidFill>
              </a:rPr>
              <a:t>Family Planning</a:t>
            </a:r>
          </a:p>
          <a:p>
            <a:pPr lvl="0" algn="l" defTabSz="889000">
              <a:lnSpc>
                <a:spcPct val="80000"/>
              </a:lnSpc>
              <a:spcBef>
                <a:spcPct val="0"/>
              </a:spcBef>
              <a:spcAft>
                <a:spcPct val="35000"/>
              </a:spcAft>
            </a:pPr>
            <a:r>
              <a:rPr lang="en-US" sz="1100" kern="1200" baseline="0" dirty="0">
                <a:solidFill>
                  <a:srgbClr val="62BCF0"/>
                </a:solidFill>
              </a:rPr>
              <a:t>Preconception Health </a:t>
            </a:r>
          </a:p>
          <a:p>
            <a:pPr lvl="0" algn="l" defTabSz="889000">
              <a:lnSpc>
                <a:spcPct val="80000"/>
              </a:lnSpc>
              <a:spcBef>
                <a:spcPct val="0"/>
              </a:spcBef>
              <a:spcAft>
                <a:spcPct val="35000"/>
              </a:spcAft>
            </a:pPr>
            <a:r>
              <a:rPr lang="en-US" sz="1100" kern="1200" baseline="0" dirty="0">
                <a:solidFill>
                  <a:srgbClr val="62BCF0"/>
                </a:solidFill>
              </a:rPr>
              <a:t>Ovarian Cancer Awareness</a:t>
            </a:r>
          </a:p>
          <a:p>
            <a:pPr lvl="0" algn="l" defTabSz="889000">
              <a:lnSpc>
                <a:spcPct val="80000"/>
              </a:lnSpc>
              <a:spcBef>
                <a:spcPct val="0"/>
              </a:spcBef>
              <a:spcAft>
                <a:spcPct val="35000"/>
              </a:spcAft>
            </a:pPr>
            <a:r>
              <a:rPr lang="en-US" sz="1100" kern="1200" baseline="0" dirty="0">
                <a:solidFill>
                  <a:srgbClr val="84BC49"/>
                </a:solidFill>
              </a:rPr>
              <a:t>Chronic Disease Prevention</a:t>
            </a:r>
          </a:p>
          <a:p>
            <a:pPr lvl="0" algn="l" defTabSz="889000">
              <a:lnSpc>
                <a:spcPct val="80000"/>
              </a:lnSpc>
              <a:spcBef>
                <a:spcPct val="0"/>
              </a:spcBef>
              <a:spcAft>
                <a:spcPct val="35000"/>
              </a:spcAft>
            </a:pPr>
            <a:r>
              <a:rPr lang="en-US" sz="1100" kern="1200" baseline="0" dirty="0">
                <a:solidFill>
                  <a:srgbClr val="84BC49"/>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rPr>
              <a:t>Health</a:t>
            </a:r>
            <a:r>
              <a:rPr lang="en-US" sz="1100" kern="1200" baseline="0" dirty="0">
                <a:solidFill>
                  <a:srgbClr val="84BC49"/>
                </a:solidFill>
              </a:rPr>
              <a:t> Promotion</a:t>
            </a:r>
          </a:p>
          <a:p>
            <a:pPr lvl="0" algn="l" defTabSz="889000">
              <a:lnSpc>
                <a:spcPct val="80000"/>
              </a:lnSpc>
              <a:spcBef>
                <a:spcPct val="0"/>
              </a:spcBef>
              <a:spcAft>
                <a:spcPct val="35000"/>
              </a:spcAft>
            </a:pPr>
            <a:r>
              <a:rPr lang="en-US" sz="1100" kern="1200" baseline="0" dirty="0">
                <a:solidFill>
                  <a:srgbClr val="01203D"/>
                </a:solidFill>
              </a:rPr>
              <a:t>HIV/AIDS</a:t>
            </a:r>
          </a:p>
          <a:p>
            <a:pPr lvl="0" algn="l" defTabSz="889000">
              <a:lnSpc>
                <a:spcPct val="80000"/>
              </a:lnSpc>
              <a:spcBef>
                <a:spcPct val="0"/>
              </a:spcBef>
              <a:spcAft>
                <a:spcPct val="35000"/>
              </a:spcAft>
            </a:pPr>
            <a:r>
              <a:rPr lang="en-US" sz="1100" kern="1200" baseline="0" dirty="0">
                <a:solidFill>
                  <a:srgbClr val="01203D"/>
                </a:solidFill>
              </a:rPr>
              <a:t>Infectious Disease</a:t>
            </a:r>
          </a:p>
          <a:p>
            <a:pPr lvl="0" algn="l" defTabSz="889000">
              <a:lnSpc>
                <a:spcPct val="80000"/>
              </a:lnSpc>
              <a:spcBef>
                <a:spcPct val="0"/>
              </a:spcBef>
              <a:spcAft>
                <a:spcPct val="35000"/>
              </a:spcAft>
            </a:pPr>
            <a:r>
              <a:rPr lang="en-US" sz="1100" kern="1200" baseline="0" dirty="0">
                <a:solidFill>
                  <a:srgbClr val="01203D"/>
                </a:solidFill>
              </a:rPr>
              <a:t>Vital Statistics</a:t>
            </a:r>
          </a:p>
          <a:p>
            <a:pPr lvl="0" algn="l" defTabSz="889000">
              <a:lnSpc>
                <a:spcPct val="80000"/>
              </a:lnSpc>
              <a:spcBef>
                <a:spcPct val="0"/>
              </a:spcBef>
              <a:spcAft>
                <a:spcPct val="35000"/>
              </a:spcAft>
            </a:pPr>
            <a:r>
              <a:rPr lang="en-US" sz="1100" kern="1200" baseline="0" dirty="0">
                <a:solidFill>
                  <a:srgbClr val="01203D"/>
                </a:solidFill>
              </a:rPr>
              <a:t>Immunizations</a:t>
            </a:r>
          </a:p>
          <a:p>
            <a:pPr lvl="0" algn="l" defTabSz="889000">
              <a:lnSpc>
                <a:spcPct val="80000"/>
              </a:lnSpc>
              <a:spcBef>
                <a:spcPct val="0"/>
              </a:spcBef>
              <a:spcAft>
                <a:spcPct val="35000"/>
              </a:spcAft>
            </a:pPr>
            <a:r>
              <a:rPr lang="en-US" sz="1100" kern="1200" baseline="0" dirty="0">
                <a:solidFill>
                  <a:srgbClr val="62BCF0"/>
                </a:solidFill>
              </a:rPr>
              <a:t>Milk Safety</a:t>
            </a:r>
          </a:p>
          <a:p>
            <a:pPr lvl="0" algn="l" defTabSz="889000">
              <a:lnSpc>
                <a:spcPct val="80000"/>
              </a:lnSpc>
              <a:spcBef>
                <a:spcPct val="0"/>
              </a:spcBef>
              <a:spcAft>
                <a:spcPct val="35000"/>
              </a:spcAft>
            </a:pPr>
            <a:r>
              <a:rPr lang="en-US" sz="1100" kern="1200" baseline="0" dirty="0">
                <a:solidFill>
                  <a:srgbClr val="62BCF0"/>
                </a:solidFill>
              </a:rPr>
              <a:t>Food Safety</a:t>
            </a:r>
          </a:p>
          <a:p>
            <a:pPr lvl="0" algn="l" defTabSz="889000">
              <a:lnSpc>
                <a:spcPct val="80000"/>
              </a:lnSpc>
              <a:spcBef>
                <a:spcPct val="0"/>
              </a:spcBef>
              <a:spcAft>
                <a:spcPct val="35000"/>
              </a:spcAft>
            </a:pPr>
            <a:r>
              <a:rPr lang="en-US" sz="1100" kern="1200" baseline="0" dirty="0">
                <a:solidFill>
                  <a:srgbClr val="62BCF0"/>
                </a:solidFill>
              </a:rPr>
              <a:t>Environmental Management</a:t>
            </a:r>
          </a:p>
          <a:p>
            <a:pPr lvl="0" algn="l" defTabSz="889000">
              <a:lnSpc>
                <a:spcPct val="80000"/>
              </a:lnSpc>
              <a:spcBef>
                <a:spcPct val="0"/>
              </a:spcBef>
              <a:spcAft>
                <a:spcPct val="35000"/>
              </a:spcAft>
            </a:pPr>
            <a:r>
              <a:rPr lang="en-US" sz="1100" kern="1200" baseline="0" dirty="0">
                <a:solidFill>
                  <a:srgbClr val="62BCF0"/>
                </a:solidFill>
              </a:rPr>
              <a:t>Radiation Health</a:t>
            </a:r>
          </a:p>
          <a:p>
            <a:pPr lvl="0" algn="l" defTabSz="889000">
              <a:lnSpc>
                <a:spcPct val="80000"/>
              </a:lnSpc>
              <a:spcBef>
                <a:spcPct val="0"/>
              </a:spcBef>
              <a:spcAft>
                <a:spcPct val="35000"/>
              </a:spcAft>
            </a:pPr>
            <a:r>
              <a:rPr lang="en-US" sz="1100" kern="1200" baseline="0" dirty="0">
                <a:solidFill>
                  <a:srgbClr val="62BCF0"/>
                </a:solidFill>
              </a:rPr>
              <a:t>Public Safety</a:t>
            </a:r>
          </a:p>
          <a:p>
            <a:pPr lvl="0" algn="l" defTabSz="889000">
              <a:lnSpc>
                <a:spcPct val="80000"/>
              </a:lnSpc>
              <a:spcBef>
                <a:spcPct val="0"/>
              </a:spcBef>
              <a:spcAft>
                <a:spcPct val="35000"/>
              </a:spcAft>
            </a:pPr>
            <a:r>
              <a:rPr lang="en-US" sz="1100" kern="1200" baseline="0" dirty="0">
                <a:solidFill>
                  <a:srgbClr val="62BCF0"/>
                </a:solidFill>
              </a:rPr>
              <a:t>Public Health Preparedness</a:t>
            </a:r>
          </a:p>
          <a:p>
            <a:pPr lvl="0" algn="l" defTabSz="889000">
              <a:lnSpc>
                <a:spcPct val="80000"/>
              </a:lnSpc>
              <a:spcBef>
                <a:spcPct val="0"/>
              </a:spcBef>
              <a:spcAft>
                <a:spcPct val="35000"/>
              </a:spcAft>
            </a:pPr>
            <a:r>
              <a:rPr lang="en-US" sz="1100" kern="1200" baseline="0" dirty="0">
                <a:solidFill>
                  <a:srgbClr val="84BC49"/>
                </a:solidFill>
              </a:rPr>
              <a:t>Microbiology</a:t>
            </a:r>
          </a:p>
          <a:p>
            <a:pPr lvl="0" algn="l" defTabSz="889000">
              <a:lnSpc>
                <a:spcPct val="80000"/>
              </a:lnSpc>
              <a:spcBef>
                <a:spcPct val="0"/>
              </a:spcBef>
              <a:spcAft>
                <a:spcPct val="35000"/>
              </a:spcAft>
            </a:pPr>
            <a:r>
              <a:rPr lang="en-US" sz="1100" kern="1200" baseline="0" dirty="0">
                <a:solidFill>
                  <a:srgbClr val="84BC49"/>
                </a:solidFill>
              </a:rPr>
              <a:t>Molecular and Clinical Chemistry</a:t>
            </a:r>
          </a:p>
          <a:p>
            <a:pPr lvl="0" algn="l" defTabSz="889000">
              <a:lnSpc>
                <a:spcPct val="80000"/>
              </a:lnSpc>
              <a:spcBef>
                <a:spcPct val="0"/>
              </a:spcBef>
              <a:spcAft>
                <a:spcPct val="35000"/>
              </a:spcAft>
            </a:pPr>
            <a:r>
              <a:rPr lang="en-US" sz="1100" kern="1200" baseline="0" dirty="0">
                <a:solidFill>
                  <a:srgbClr val="84BC49"/>
                </a:solidFill>
              </a:rPr>
              <a:t>Global Preparedness and Environmental</a:t>
            </a:r>
          </a:p>
          <a:p>
            <a:pPr lvl="0" algn="l" defTabSz="889000">
              <a:lnSpc>
                <a:spcPct val="80000"/>
              </a:lnSpc>
              <a:spcBef>
                <a:spcPct val="0"/>
              </a:spcBef>
              <a:spcAft>
                <a:spcPct val="35000"/>
              </a:spcAft>
            </a:pPr>
            <a:r>
              <a:rPr lang="en-US" sz="1100" kern="1200" baseline="0" dirty="0">
                <a:solidFill>
                  <a:srgbClr val="84BC49"/>
                </a:solidFill>
              </a:rPr>
              <a:t>Business Operations</a:t>
            </a:r>
          </a:p>
          <a:p>
            <a:pPr lvl="0" algn="l" defTabSz="889000">
              <a:lnSpc>
                <a:spcPct val="80000"/>
              </a:lnSpc>
              <a:spcBef>
                <a:spcPct val="0"/>
              </a:spcBef>
              <a:spcAft>
                <a:spcPct val="35000"/>
              </a:spcAft>
            </a:pPr>
            <a:r>
              <a:rPr lang="en-US" sz="1100" kern="1200" baseline="0" dirty="0">
                <a:solidFill>
                  <a:srgbClr val="01203D"/>
                </a:solidFill>
              </a:rPr>
              <a:t>Contracts and Payment</a:t>
            </a:r>
          </a:p>
          <a:p>
            <a:pPr lvl="0" algn="l" defTabSz="889000">
              <a:lnSpc>
                <a:spcPct val="80000"/>
              </a:lnSpc>
              <a:spcBef>
                <a:spcPct val="0"/>
              </a:spcBef>
              <a:spcAft>
                <a:spcPct val="35000"/>
              </a:spcAft>
            </a:pPr>
            <a:r>
              <a:rPr lang="en-US" sz="1100" kern="1200" baseline="0" dirty="0">
                <a:solidFill>
                  <a:srgbClr val="01203D"/>
                </a:solidFill>
              </a:rPr>
              <a:t>Local Health Operations</a:t>
            </a:r>
          </a:p>
          <a:p>
            <a:pPr lvl="0" algn="l" defTabSz="889000">
              <a:lnSpc>
                <a:spcPct val="80000"/>
              </a:lnSpc>
              <a:spcBef>
                <a:spcPct val="0"/>
              </a:spcBef>
              <a:spcAft>
                <a:spcPct val="35000"/>
              </a:spcAft>
            </a:pPr>
            <a:r>
              <a:rPr lang="en-US" sz="1100" kern="1200" baseline="0" dirty="0">
                <a:solidFill>
                  <a:srgbClr val="01203D"/>
                </a:solidFill>
              </a:rPr>
              <a:t>Budget</a:t>
            </a:r>
          </a:p>
          <a:p>
            <a:pPr lvl="0" algn="l" defTabSz="889000">
              <a:lnSpc>
                <a:spcPct val="80000"/>
              </a:lnSpc>
              <a:spcBef>
                <a:spcPct val="0"/>
              </a:spcBef>
              <a:spcAft>
                <a:spcPct val="35000"/>
              </a:spcAft>
            </a:pPr>
            <a:r>
              <a:rPr lang="en-US" sz="1100" kern="1200" baseline="0" dirty="0">
                <a:solidFill>
                  <a:srgbClr val="01203D"/>
                </a:solidFill>
              </a:rPr>
              <a:t>Local Health Personnel</a:t>
            </a:r>
          </a:p>
          <a:p>
            <a:pPr lvl="0" algn="l" defTabSz="889000">
              <a:lnSpc>
                <a:spcPct val="80000"/>
              </a:lnSpc>
              <a:spcBef>
                <a:spcPct val="0"/>
              </a:spcBef>
              <a:spcAft>
                <a:spcPct val="35000"/>
              </a:spcAft>
            </a:pPr>
            <a:r>
              <a:rPr lang="en-US" sz="1100" kern="1200" baseline="0" dirty="0">
                <a:solidFill>
                  <a:srgbClr val="01203D"/>
                </a:solidFill>
              </a:rPr>
              <a:t>Education and Workforce Development</a:t>
            </a:r>
          </a:p>
        </p:txBody>
      </p:sp>
      <p:sp>
        <p:nvSpPr>
          <p:cNvPr id="31" name="Title 5"/>
          <p:cNvSpPr txBox="1">
            <a:spLocks/>
          </p:cNvSpPr>
          <p:nvPr userDrawn="1"/>
        </p:nvSpPr>
        <p:spPr>
          <a:xfrm>
            <a:off x="5909" y="1026254"/>
            <a:ext cx="4038600"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400" b="1" dirty="0">
                <a:solidFill>
                  <a:schemeClr val="bg1"/>
                </a:solidFill>
                <a:latin typeface="+mj-lt"/>
              </a:rPr>
              <a:t>Kentucky</a:t>
            </a:r>
            <a:br>
              <a:rPr lang="en-US" sz="4400" b="1" dirty="0">
                <a:solidFill>
                  <a:schemeClr val="bg1"/>
                </a:solidFill>
                <a:latin typeface="+mj-lt"/>
              </a:rPr>
            </a:br>
            <a:r>
              <a:rPr lang="en-US" sz="4400" b="1" dirty="0">
                <a:solidFill>
                  <a:schemeClr val="bg1"/>
                </a:solidFill>
                <a:latin typeface="+mj-lt"/>
              </a:rPr>
              <a:t>Department for</a:t>
            </a:r>
            <a:br>
              <a:rPr lang="en-US" sz="4400" b="1" dirty="0">
                <a:solidFill>
                  <a:schemeClr val="bg1"/>
                </a:solidFill>
                <a:latin typeface="+mj-lt"/>
              </a:rPr>
            </a:br>
            <a:r>
              <a:rPr lang="en-US" sz="4400" b="1" dirty="0">
                <a:solidFill>
                  <a:schemeClr val="bg1"/>
                </a:solidFill>
                <a:latin typeface="+mj-lt"/>
              </a:rPr>
              <a:t>Public Health</a:t>
            </a:r>
          </a:p>
        </p:txBody>
      </p:sp>
    </p:spTree>
    <p:extLst>
      <p:ext uri="{BB962C8B-B14F-4D97-AF65-F5344CB8AC3E}">
        <p14:creationId xmlns:p14="http://schemas.microsoft.com/office/powerpoint/2010/main" val="427443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400">
                <a:solidFill>
                  <a:srgbClr val="01203D"/>
                </a:solidFill>
              </a:defRPr>
            </a:lvl1pPr>
          </a:lstStyle>
          <a:p>
            <a:r>
              <a:rPr lang="en-US" dirty="0"/>
              <a:t>Click to edit Master title style</a:t>
            </a:r>
          </a:p>
        </p:txBody>
      </p:sp>
      <p:sp>
        <p:nvSpPr>
          <p:cNvPr id="3" name="Content Placeholder 2"/>
          <p:cNvSpPr>
            <a:spLocks noGrp="1"/>
          </p:cNvSpPr>
          <p:nvPr>
            <p:ph idx="1"/>
          </p:nvPr>
        </p:nvSpPr>
        <p:spPr>
          <a:xfrm>
            <a:off x="449580" y="1825625"/>
            <a:ext cx="11292840" cy="4351338"/>
          </a:xfrm>
        </p:spPr>
        <p:txBody>
          <a:bodyPr/>
          <a:lstStyle>
            <a:lvl1pPr marL="227013" indent="-227013">
              <a:buClr>
                <a:srgbClr val="01203D"/>
              </a:buClr>
              <a:buSzPct val="75000"/>
              <a:buFont typeface="Wingdings" panose="05000000000000000000" pitchFamily="2" charset="2"/>
              <a:buChar char="Ø"/>
              <a:defRPr/>
            </a:lvl1pPr>
            <a:lvl2pPr>
              <a:defRPr sz="2600"/>
            </a:lvl2pPr>
            <a:lvl3pPr marL="1143000" indent="-228600">
              <a:buSzPct val="75000"/>
              <a:buFont typeface="Courier New" panose="02070309020205020404" pitchFamily="49" charset="0"/>
              <a:buChar char="o"/>
              <a:defRPr sz="2400"/>
            </a:lvl3pPr>
            <a:lvl4pPr marL="1600200" indent="-228600">
              <a:buClr>
                <a:srgbClr val="62BCF0"/>
              </a:buClr>
              <a:buFont typeface="Wingdings" panose="05000000000000000000" pitchFamily="2" charset="2"/>
              <a:buChar char="§"/>
              <a:defRPr sz="2200"/>
            </a:lvl4pPr>
            <a:lvl5pPr marL="2057400" indent="-228600">
              <a:buSzPct val="50000"/>
              <a:buFont typeface="Wingdings" panose="05000000000000000000" pitchFamily="2" charset="2"/>
              <a:buChar char="q"/>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3810" y="6446520"/>
            <a:ext cx="12199620" cy="411480"/>
            <a:chOff x="-7620" y="6446520"/>
            <a:chExt cx="12199620" cy="411480"/>
          </a:xfrm>
        </p:grpSpPr>
        <p:sp>
          <p:nvSpPr>
            <p:cNvPr id="8" name="Rectangle 7"/>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9" name="Rectangle 8"/>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0" name="Rectangle 9"/>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sp>
        <p:nvSpPr>
          <p:cNvPr id="6" name="Slide Number Placeholder 5"/>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226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p>
            <a:r>
              <a:rPr lang="en-US" dirty="0"/>
              <a:t>Click to edit Master title style</a:t>
            </a:r>
          </a:p>
        </p:txBody>
      </p:sp>
      <p:sp>
        <p:nvSpPr>
          <p:cNvPr id="4" name="Content Placeholder 3"/>
          <p:cNvSpPr>
            <a:spLocks noGrp="1"/>
          </p:cNvSpPr>
          <p:nvPr>
            <p:ph sz="half" idx="2"/>
          </p:nvPr>
        </p:nvSpPr>
        <p:spPr>
          <a:xfrm>
            <a:off x="6225702" y="1821612"/>
            <a:ext cx="5516718" cy="4351338"/>
          </a:xfrm>
        </p:spPr>
        <p:txBody>
          <a:bodyPr/>
          <a:lstStyle>
            <a:lvl1pPr marL="227013" indent="-227013">
              <a:buFont typeface="Wingdings" panose="05000000000000000000" pitchFamily="2" charset="2"/>
              <a:buChar char="Ø"/>
              <a:defRPr/>
            </a:lvl1pPr>
            <a:lvl2pPr>
              <a:defRPr sz="2600"/>
            </a:lvl2pPr>
            <a:lvl3pPr marL="1143000" indent="-228600">
              <a:buSzPct val="75000"/>
              <a:buFont typeface="Courier New" panose="02070309020205020404" pitchFamily="49" charset="0"/>
              <a:buChar char="o"/>
              <a:defRPr sz="2400"/>
            </a:lvl3pPr>
            <a:lvl4pPr marL="1600200" indent="-228600">
              <a:buFont typeface="Wingdings" panose="05000000000000000000" pitchFamily="2" charset="2"/>
              <a:buChar char="§"/>
              <a:defRPr sz="2200"/>
            </a:lvl4pPr>
            <a:lvl5pPr marL="2057400" indent="-228600">
              <a:buSzPct val="50000"/>
              <a:buFont typeface="Wingdings" panose="05000000000000000000" pitchFamily="2" charset="2"/>
              <a:buChar char="q"/>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grpSp>
        <p:nvGrpSpPr>
          <p:cNvPr id="7" name="Group 6"/>
          <p:cNvGrpSpPr/>
          <p:nvPr userDrawn="1"/>
        </p:nvGrpSpPr>
        <p:grpSpPr>
          <a:xfrm>
            <a:off x="-7620" y="6446520"/>
            <a:ext cx="12199620" cy="411480"/>
            <a:chOff x="-7620" y="6446520"/>
            <a:chExt cx="12199620" cy="411480"/>
          </a:xfrm>
        </p:grpSpPr>
        <p:sp>
          <p:nvSpPr>
            <p:cNvPr id="8" name="Rectangle 7"/>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9" name="Rectangle 8"/>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0" name="Rectangle 9"/>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sp>
        <p:nvSpPr>
          <p:cNvPr id="22" name="Slide Number Placeholder 21"/>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dirty="0"/>
          </a:p>
        </p:txBody>
      </p:sp>
      <p:sp>
        <p:nvSpPr>
          <p:cNvPr id="12" name="Content Placeholder 3"/>
          <p:cNvSpPr>
            <a:spLocks noGrp="1"/>
          </p:cNvSpPr>
          <p:nvPr>
            <p:ph sz="half" idx="13"/>
          </p:nvPr>
        </p:nvSpPr>
        <p:spPr>
          <a:xfrm>
            <a:off x="449579" y="1816060"/>
            <a:ext cx="5532931" cy="4351338"/>
          </a:xfrm>
        </p:spPr>
        <p:txBody>
          <a:bodyPr/>
          <a:lstStyle>
            <a:lvl1pPr marL="227013" indent="-227013">
              <a:buFont typeface="Wingdings" panose="05000000000000000000" pitchFamily="2" charset="2"/>
              <a:buChar char="Ø"/>
              <a:defRPr/>
            </a:lvl1pPr>
            <a:lvl2pPr>
              <a:defRPr sz="2600"/>
            </a:lvl2pPr>
            <a:lvl3pPr marL="1143000" indent="-228600">
              <a:buSzPct val="75000"/>
              <a:buFont typeface="Courier New" panose="02070309020205020404" pitchFamily="49" charset="0"/>
              <a:buChar char="o"/>
              <a:defRPr sz="2400"/>
            </a:lvl3pPr>
            <a:lvl4pPr marL="1600200" indent="-228600">
              <a:buFont typeface="Wingdings" panose="05000000000000000000" pitchFamily="2" charset="2"/>
              <a:buChar char="§"/>
              <a:defRPr sz="2200"/>
            </a:lvl4pPr>
            <a:lvl5pPr marL="2057400" indent="-228600">
              <a:buSzPct val="50000"/>
              <a:buFont typeface="Wingdings" panose="05000000000000000000" pitchFamily="2" charset="2"/>
              <a:buChar char="q"/>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21329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p>
            <a:r>
              <a:rPr lang="en-US" dirty="0"/>
              <a:t>Click to edit Master title style</a:t>
            </a:r>
          </a:p>
        </p:txBody>
      </p:sp>
      <p:grpSp>
        <p:nvGrpSpPr>
          <p:cNvPr id="6" name="Group 5"/>
          <p:cNvGrpSpPr/>
          <p:nvPr userDrawn="1"/>
        </p:nvGrpSpPr>
        <p:grpSpPr>
          <a:xfrm>
            <a:off x="-7620" y="6446520"/>
            <a:ext cx="12199620" cy="411480"/>
            <a:chOff x="-7620" y="6446520"/>
            <a:chExt cx="12199620" cy="411480"/>
          </a:xfrm>
        </p:grpSpPr>
        <p:sp>
          <p:nvSpPr>
            <p:cNvPr id="7" name="Rectangle 6"/>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8" name="Rectangle 7"/>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9" name="Rectangle 8"/>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sp>
        <p:nvSpPr>
          <p:cNvPr id="5" name="Slide Number Placeholder 4"/>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8999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8" name="Group 7"/>
          <p:cNvGrpSpPr/>
          <p:nvPr userDrawn="1"/>
        </p:nvGrpSpPr>
        <p:grpSpPr>
          <a:xfrm>
            <a:off x="-7620" y="6446520"/>
            <a:ext cx="12199620" cy="411480"/>
            <a:chOff x="-7620" y="6446520"/>
            <a:chExt cx="12199620" cy="411480"/>
          </a:xfrm>
        </p:grpSpPr>
        <p:sp>
          <p:nvSpPr>
            <p:cNvPr id="9" name="Rectangle 8"/>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0" name="Rectangle 9"/>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1" name="Rectangle 10"/>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sp>
        <p:nvSpPr>
          <p:cNvPr id="7" name="Slide Number Placeholder 6"/>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a:p>
        </p:txBody>
      </p:sp>
      <p:sp>
        <p:nvSpPr>
          <p:cNvPr id="12" name="Title 1"/>
          <p:cNvSpPr>
            <a:spLocks noGrp="1"/>
          </p:cNvSpPr>
          <p:nvPr>
            <p:ph type="title"/>
          </p:nvPr>
        </p:nvSpPr>
        <p:spPr>
          <a:xfrm>
            <a:off x="466928" y="457200"/>
            <a:ext cx="4305097" cy="1600200"/>
          </a:xfrm>
        </p:spPr>
        <p:txBody>
          <a:bodyPr anchor="b">
            <a:normAutofit/>
          </a:bodyPr>
          <a:lstStyle>
            <a:lvl1pPr algn="l">
              <a:defRPr sz="4000"/>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208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xfrm>
            <a:off x="5183189" y="457200"/>
            <a:ext cx="6558096" cy="5700409"/>
          </a:xfrm>
        </p:spPr>
        <p:txBody>
          <a:bodyPr/>
          <a:lstStyle>
            <a:lvl1pPr marL="227013" indent="-227013">
              <a:buFont typeface="Wingdings" panose="05000000000000000000" pitchFamily="2" charset="2"/>
              <a:buChar char="Ø"/>
              <a:defRPr/>
            </a:lvl1pPr>
            <a:lvl2pPr>
              <a:defRPr sz="2600"/>
            </a:lvl2pPr>
            <a:lvl3pPr marL="1143000" indent="-228600">
              <a:buSzPct val="75000"/>
              <a:buFont typeface="Courier New" panose="02070309020205020404" pitchFamily="49" charset="0"/>
              <a:buChar char="o"/>
              <a:defRPr sz="2400"/>
            </a:lvl3pPr>
            <a:lvl4pPr marL="1600200" indent="-228600">
              <a:buFont typeface="Wingdings" panose="05000000000000000000" pitchFamily="2" charset="2"/>
              <a:buChar char="§"/>
              <a:defRPr sz="2200"/>
            </a:lvl4pPr>
            <a:lvl5pPr marL="2057400" indent="-228600">
              <a:buSzPct val="50000"/>
              <a:buFont typeface="Wingdings" panose="05000000000000000000" pitchFamily="2" charset="2"/>
              <a:buChar char="q"/>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grpSp>
        <p:nvGrpSpPr>
          <p:cNvPr id="7" name="Group 6"/>
          <p:cNvGrpSpPr/>
          <p:nvPr userDrawn="1"/>
        </p:nvGrpSpPr>
        <p:grpSpPr>
          <a:xfrm>
            <a:off x="-7620" y="6446520"/>
            <a:ext cx="12199620" cy="411480"/>
            <a:chOff x="-7620" y="6446520"/>
            <a:chExt cx="12199620" cy="411480"/>
          </a:xfrm>
        </p:grpSpPr>
        <p:sp>
          <p:nvSpPr>
            <p:cNvPr id="8" name="Rectangle 7"/>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9" name="Rectangle 8"/>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0" name="Rectangle 9"/>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sp>
        <p:nvSpPr>
          <p:cNvPr id="5" name="Slide Number Placeholder 4"/>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a:p>
        </p:txBody>
      </p:sp>
      <p:sp>
        <p:nvSpPr>
          <p:cNvPr id="13" name="Title 1"/>
          <p:cNvSpPr>
            <a:spLocks noGrp="1"/>
          </p:cNvSpPr>
          <p:nvPr>
            <p:ph type="title"/>
          </p:nvPr>
        </p:nvSpPr>
        <p:spPr>
          <a:xfrm>
            <a:off x="466928" y="457200"/>
            <a:ext cx="4305097" cy="1600200"/>
          </a:xfrm>
        </p:spPr>
        <p:txBody>
          <a:bodyPr anchor="b">
            <a:normAutofit/>
          </a:bodyPr>
          <a:lstStyle>
            <a:lvl1pPr algn="l">
              <a:defRPr sz="4000"/>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61348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1" dirty="0">
                <a:solidFill>
                  <a:srgbClr val="01203D"/>
                </a:solidFill>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grpSp>
        <p:nvGrpSpPr>
          <p:cNvPr id="7" name="Group 6"/>
          <p:cNvGrpSpPr/>
          <p:nvPr userDrawn="1"/>
        </p:nvGrpSpPr>
        <p:grpSpPr>
          <a:xfrm>
            <a:off x="-7620" y="6446520"/>
            <a:ext cx="12199620" cy="411480"/>
            <a:chOff x="-7620" y="6446520"/>
            <a:chExt cx="12199620" cy="411480"/>
          </a:xfrm>
        </p:grpSpPr>
        <p:sp>
          <p:nvSpPr>
            <p:cNvPr id="8" name="Rectangle 7"/>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9" name="Rectangle 8"/>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4" name="Rectangle 13"/>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4945" y="4578223"/>
            <a:ext cx="3132289" cy="13716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4421" y="4653956"/>
            <a:ext cx="3027174" cy="1280160"/>
          </a:xfrm>
          <a:prstGeom prst="rect">
            <a:avLst/>
          </a:prstGeom>
        </p:spPr>
      </p:pic>
    </p:spTree>
    <p:extLst>
      <p:ext uri="{BB962C8B-B14F-4D97-AF65-F5344CB8AC3E}">
        <p14:creationId xmlns:p14="http://schemas.microsoft.com/office/powerpoint/2010/main" val="146946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1" dirty="0">
                <a:solidFill>
                  <a:srgbClr val="01203D"/>
                </a:solidFill>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Light" panose="020F03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grpSp>
        <p:nvGrpSpPr>
          <p:cNvPr id="8" name="Group 7"/>
          <p:cNvGrpSpPr/>
          <p:nvPr userDrawn="1"/>
        </p:nvGrpSpPr>
        <p:grpSpPr>
          <a:xfrm>
            <a:off x="-7620" y="6446520"/>
            <a:ext cx="12199620" cy="411480"/>
            <a:chOff x="-7620" y="6446520"/>
            <a:chExt cx="12199620" cy="411480"/>
          </a:xfrm>
        </p:grpSpPr>
        <p:sp>
          <p:nvSpPr>
            <p:cNvPr id="9" name="Rectangle 8"/>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0" name="Rectangle 9"/>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4" name="Rectangle 13"/>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7345" y="4730623"/>
            <a:ext cx="3132289" cy="13716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6821" y="4806356"/>
            <a:ext cx="3027174" cy="1280160"/>
          </a:xfrm>
          <a:prstGeom prst="rect">
            <a:avLst/>
          </a:prstGeom>
        </p:spPr>
      </p:pic>
    </p:spTree>
    <p:extLst>
      <p:ext uri="{BB962C8B-B14F-4D97-AF65-F5344CB8AC3E}">
        <p14:creationId xmlns:p14="http://schemas.microsoft.com/office/powerpoint/2010/main" val="42563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689451" y="1742388"/>
            <a:ext cx="6697565" cy="1902191"/>
          </a:xfrm>
        </p:spPr>
        <p:txBody>
          <a:bodyPr anchor="b">
            <a:normAutofit/>
          </a:bodyPr>
          <a:lstStyle>
            <a:lvl1pPr algn="l">
              <a:defRPr sz="4400" b="1">
                <a:solidFill>
                  <a:srgbClr val="01203D"/>
                </a:solidFill>
                <a:latin typeface="+mn-lt"/>
              </a:defRPr>
            </a:lvl1pPr>
          </a:lstStyle>
          <a:p>
            <a:r>
              <a:rPr lang="en-US" dirty="0"/>
              <a:t>Click to edit title</a:t>
            </a:r>
          </a:p>
        </p:txBody>
      </p:sp>
      <p:sp>
        <p:nvSpPr>
          <p:cNvPr id="16" name="Subtitle 2"/>
          <p:cNvSpPr>
            <a:spLocks noGrp="1"/>
          </p:cNvSpPr>
          <p:nvPr>
            <p:ph type="subTitle" idx="1" hasCustomPrompt="1"/>
          </p:nvPr>
        </p:nvSpPr>
        <p:spPr>
          <a:xfrm>
            <a:off x="4689451" y="3644579"/>
            <a:ext cx="6697565" cy="679306"/>
          </a:xfrm>
        </p:spPr>
        <p:txBody>
          <a:bodyPr>
            <a:normAutofit/>
          </a:bodyPr>
          <a:lstStyle>
            <a:lvl1pPr marL="0" indent="0" algn="l">
              <a:buNone/>
              <a:defRPr sz="3400">
                <a:solidFill>
                  <a:srgbClr val="0120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Rectangle 7"/>
          <p:cNvSpPr/>
          <p:nvPr userDrawn="1"/>
        </p:nvSpPr>
        <p:spPr>
          <a:xfrm>
            <a:off x="-9331" y="0"/>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3" hasCustomPrompt="1"/>
          </p:nvPr>
        </p:nvSpPr>
        <p:spPr>
          <a:xfrm>
            <a:off x="4689451" y="4342547"/>
            <a:ext cx="6697565" cy="651116"/>
          </a:xfrm>
        </p:spPr>
        <p:txBody>
          <a:bodyPr anchor="t">
            <a:normAutofit/>
          </a:bodyPr>
          <a:lstStyle>
            <a:lvl1pPr marL="0" indent="0" algn="l">
              <a:buNone/>
              <a:defRPr sz="2200">
                <a:solidFill>
                  <a:srgbClr val="01203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1644" y="5249086"/>
            <a:ext cx="2048256" cy="1103112"/>
          </a:xfrm>
          <a:prstGeom prst="rect">
            <a:avLst/>
          </a:prstGeom>
        </p:spPr>
      </p:pic>
      <p:sp>
        <p:nvSpPr>
          <p:cNvPr id="11" name="Rectangle 10"/>
          <p:cNvSpPr/>
          <p:nvPr userDrawn="1"/>
        </p:nvSpPr>
        <p:spPr>
          <a:xfrm>
            <a:off x="4059748" y="6470420"/>
            <a:ext cx="8139871"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1647" y="5226526"/>
            <a:ext cx="2616343" cy="1106424"/>
          </a:xfrm>
          <a:prstGeom prst="rect">
            <a:avLst/>
          </a:prstGeom>
        </p:spPr>
      </p:pic>
    </p:spTree>
    <p:extLst>
      <p:ext uri="{BB962C8B-B14F-4D97-AF65-F5344CB8AC3E}">
        <p14:creationId xmlns:p14="http://schemas.microsoft.com/office/powerpoint/2010/main" val="42960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88" userDrawn="1">
          <p15:clr>
            <a:srgbClr val="FBAE40"/>
          </p15:clr>
        </p15:guide>
        <p15:guide id="2" pos="52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9/15/2021</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1">
                <a:solidFill>
                  <a:schemeClr val="tx1"/>
                </a:solidFill>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4135534529"/>
      </p:ext>
    </p:extLst>
  </p:cSld>
  <p:clrMap bg1="lt1" tx1="dk1" bg2="lt2" tx2="dk2" accent1="accent1" accent2="accent2" accent3="accent3" accent4="accent4" accent5="accent5" accent6="accent6" hlink="hlink" folHlink="folHlink"/>
  <p:sldLayoutIdLst>
    <p:sldLayoutId id="2147483747" r:id="rId1"/>
    <p:sldLayoutId id="2147483750" r:id="rId2"/>
    <p:sldLayoutId id="2147483752" r:id="rId3"/>
    <p:sldLayoutId id="2147483751" r:id="rId4"/>
    <p:sldLayoutId id="2147483748" r:id="rId5"/>
    <p:sldLayoutId id="2147483749" r:id="rId6"/>
    <p:sldLayoutId id="2147483755" r:id="rId7"/>
    <p:sldLayoutId id="2147483740" r:id="rId8"/>
    <p:sldLayoutId id="2147483753" r:id="rId9"/>
    <p:sldLayoutId id="2147483754" r:id="rId10"/>
    <p:sldLayoutId id="2147483757" r:id="rId11"/>
    <p:sldLayoutId id="2147483735" r:id="rId12"/>
    <p:sldLayoutId id="2147483729" r:id="rId13"/>
    <p:sldLayoutId id="2147483737" r:id="rId14"/>
    <p:sldLayoutId id="2147483730" r:id="rId15"/>
    <p:sldLayoutId id="2147483739" r:id="rId16"/>
    <p:sldLayoutId id="214748373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b="1" kern="1200">
          <a:solidFill>
            <a:srgbClr val="01203D"/>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1203D"/>
        </a:buClr>
        <a:buSzPct val="75000"/>
        <a:buFont typeface="Wingdings" panose="05000000000000000000" pitchFamily="2" charset="2"/>
        <a:buChar char="Ø"/>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rgbClr val="62BCF0"/>
        </a:buClr>
        <a:buFont typeface="Arial" panose="020B0604020202020204" pitchFamily="34" charset="0"/>
        <a:buChar char="•"/>
        <a:defRPr sz="2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rgbClr val="01203D"/>
        </a:buClr>
        <a:buSzPct val="75000"/>
        <a:buFont typeface="Courier New" panose="02070309020205020404" pitchFamily="49" charset="0"/>
        <a:buChar char="o"/>
        <a:defRPr sz="2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rgbClr val="62BCF0"/>
        </a:buClr>
        <a:buFont typeface="Wingdings" panose="05000000000000000000" pitchFamily="2" charset="2"/>
        <a:buChar char="§"/>
        <a:defRPr sz="2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rgbClr val="01203D"/>
        </a:buClr>
        <a:buSzPct val="50000"/>
        <a:buFont typeface="Wingdings" panose="05000000000000000000" pitchFamily="2" charset="2"/>
        <a:buChar char="q"/>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govstatus.egov.com/ky-healthcare-guidance" TargetMode="External"/><Relationship Id="rId2" Type="http://schemas.openxmlformats.org/officeDocument/2006/relationships/hyperlink" Target="https://govstatus.egov.com/kycovid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hfs.ky.gov/agencies/dph/covid19/ExposedGuidanceFullyVaccinatedSpanish.pdf" TargetMode="External"/><Relationship Id="rId13" Type="http://schemas.openxmlformats.org/officeDocument/2006/relationships/hyperlink" Target="https://chfs.ky.gov/agencies/dph/covid19/Cvd19Workplace(Spanish).pdf" TargetMode="External"/><Relationship Id="rId18" Type="http://schemas.openxmlformats.org/officeDocument/2006/relationships/hyperlink" Target="https://chfs.ky.gov/agencies/dph/covid19/K-12Guidance.pdf" TargetMode="External"/><Relationship Id="rId3" Type="http://schemas.openxmlformats.org/officeDocument/2006/relationships/hyperlink" Target="https://chfs.ky.gov/agencies/dph/covid19/InternationalTravelSpanish.pdf" TargetMode="External"/><Relationship Id="rId7" Type="http://schemas.openxmlformats.org/officeDocument/2006/relationships/hyperlink" Target="https://chfs.ky.gov/agencies/dph/covid19/ExposedGuidanceNotFullyVaccinated.pdf" TargetMode="External"/><Relationship Id="rId12" Type="http://schemas.openxmlformats.org/officeDocument/2006/relationships/hyperlink" Target="https://chfs.ky.gov/agencies/dph/covid19/COVID19InTheWorkplace.pdf" TargetMode="External"/><Relationship Id="rId17" Type="http://schemas.openxmlformats.org/officeDocument/2006/relationships/hyperlink" Target="https://chfs.ky.gov/agencies/dph/covid19/Recommended%20Minimum%20Guidance.pdf" TargetMode="External"/><Relationship Id="rId2" Type="http://schemas.openxmlformats.org/officeDocument/2006/relationships/hyperlink" Target="https://chfs.ky.gov/agencies/dph/covid19/InternationalTravelerCVcard.pdf" TargetMode="External"/><Relationship Id="rId16" Type="http://schemas.openxmlformats.org/officeDocument/2006/relationships/hyperlink" Target="https://chfs.ky.gov/agencies/dph/covid19/Mask%20Guidance%20For%20LHDs.pdf" TargetMode="External"/><Relationship Id="rId1" Type="http://schemas.openxmlformats.org/officeDocument/2006/relationships/slideLayout" Target="../slideLayouts/slideLayout11.xml"/><Relationship Id="rId6" Type="http://schemas.openxmlformats.org/officeDocument/2006/relationships/hyperlink" Target="https://chfs.ky.gov/agencies/dph/covid19/ExposedGuidanceFullyVaccinated.pdf" TargetMode="External"/><Relationship Id="rId11" Type="http://schemas.openxmlformats.org/officeDocument/2006/relationships/hyperlink" Target="https://chfs.ky.gov/agencies/dph/covid19/PatientGuidanceSpanish.pdf" TargetMode="External"/><Relationship Id="rId5" Type="http://schemas.openxmlformats.org/officeDocument/2006/relationships/hyperlink" Target="https://chfs.ky.gov/agencies/dph/covid19/Cv19SchoolFlowchart.pdf" TargetMode="External"/><Relationship Id="rId15" Type="http://schemas.openxmlformats.org/officeDocument/2006/relationships/hyperlink" Target="https://chfs.ky.gov/agencies/dph/covid19/HaveYouBeenExpostedorTestedPositiveforCv19Spanish.pdf" TargetMode="External"/><Relationship Id="rId10" Type="http://schemas.openxmlformats.org/officeDocument/2006/relationships/hyperlink" Target="https://chfs.ky.gov/agencies/dph/covid19/COVIDPatientGuidance.pdf" TargetMode="External"/><Relationship Id="rId19" Type="http://schemas.openxmlformats.org/officeDocument/2006/relationships/hyperlink" Target="https://chfs.ky.gov/agencies/dph/covid19/GuidanceforOperationsinEarlyCareandEducationandChildCarePrograms.pdf" TargetMode="External"/><Relationship Id="rId4" Type="http://schemas.openxmlformats.org/officeDocument/2006/relationships/hyperlink" Target="https://chfs.ky.gov/agencies/dph/covid19/Cv19SchoolOnePager.pdf" TargetMode="External"/><Relationship Id="rId9" Type="http://schemas.openxmlformats.org/officeDocument/2006/relationships/hyperlink" Target="https://chfs.ky.gov/agencies/dph/covid19/ExposedGuidanceNotFullyVaccinatedSpanish.pdf" TargetMode="External"/><Relationship Id="rId14" Type="http://schemas.openxmlformats.org/officeDocument/2006/relationships/hyperlink" Target="https://chfs.ky.gov/agencies/dph/covid19/HaveYouBeenExpostedorTestedPositiveforCv19.pdf"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coronavirus/2019-ncov/community/schools-childcare/school-testing.html?CDC_AA_refVal=https%3A%2F%2Fwww.cdc.gov%2Fcovid19-school-testing%2F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561" y="314325"/>
            <a:ext cx="11292840" cy="1358068"/>
          </a:xfrm>
        </p:spPr>
        <p:txBody>
          <a:bodyPr/>
          <a:lstStyle/>
          <a:p>
            <a:r>
              <a:rPr lang="en-US" dirty="0"/>
              <a:t>KDE Health Coordinator Conference </a:t>
            </a:r>
            <a:br>
              <a:rPr lang="en-US" dirty="0"/>
            </a:br>
            <a:r>
              <a:rPr lang="en-US" dirty="0"/>
              <a:t>KDPH Update</a:t>
            </a:r>
          </a:p>
        </p:txBody>
      </p:sp>
      <p:sp>
        <p:nvSpPr>
          <p:cNvPr id="3" name="Subtitle 2"/>
          <p:cNvSpPr>
            <a:spLocks noGrp="1"/>
          </p:cNvSpPr>
          <p:nvPr>
            <p:ph type="subTitle" idx="1"/>
          </p:nvPr>
        </p:nvSpPr>
        <p:spPr>
          <a:xfrm>
            <a:off x="449580" y="1935956"/>
            <a:ext cx="11292840" cy="843932"/>
          </a:xfrm>
        </p:spPr>
        <p:txBody>
          <a:bodyPr>
            <a:normAutofit fontScale="85000" lnSpcReduction="20000"/>
          </a:bodyPr>
          <a:lstStyle/>
          <a:p>
            <a:r>
              <a:rPr lang="en-US" dirty="0"/>
              <a:t>Michelle Malicote BSN, RN, NASSNC:  School Health Consultant</a:t>
            </a:r>
          </a:p>
          <a:p>
            <a:r>
              <a:rPr lang="en-US" dirty="0"/>
              <a:t>Jan Bright BSN, RN:  MCH Branch Manager</a:t>
            </a:r>
          </a:p>
          <a:p>
            <a:endParaRPr lang="en-US" dirty="0"/>
          </a:p>
        </p:txBody>
      </p:sp>
      <p:sp>
        <p:nvSpPr>
          <p:cNvPr id="4" name="Text Placeholder 3"/>
          <p:cNvSpPr>
            <a:spLocks noGrp="1"/>
          </p:cNvSpPr>
          <p:nvPr>
            <p:ph type="body" sz="quarter" idx="10"/>
          </p:nvPr>
        </p:nvSpPr>
        <p:spPr/>
        <p:txBody>
          <a:bodyPr/>
          <a:lstStyle/>
          <a:p>
            <a:r>
              <a:rPr lang="en-US" dirty="0"/>
              <a:t>September 15, 2021</a:t>
            </a:r>
          </a:p>
        </p:txBody>
      </p:sp>
    </p:spTree>
    <p:extLst>
      <p:ext uri="{BB962C8B-B14F-4D97-AF65-F5344CB8AC3E}">
        <p14:creationId xmlns:p14="http://schemas.microsoft.com/office/powerpoint/2010/main" val="346600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B8925F-B6BB-49B0-9469-5285B9C99CB3}" type="slidenum">
              <a:rPr lang="en-US" smtClean="0"/>
              <a:pPr/>
              <a:t>10</a:t>
            </a:fld>
            <a:endParaRPr lang="en-US" dirty="0"/>
          </a:p>
        </p:txBody>
      </p:sp>
      <p:pic>
        <p:nvPicPr>
          <p:cNvPr id="6" name="Content Placeholder 5" descr="K-12 School Covid Testing Program Office Hours every Wednesday from 1-1:30 PM ET"/>
          <p:cNvPicPr>
            <a:picLocks noGrp="1" noChangeAspect="1"/>
          </p:cNvPicPr>
          <p:nvPr>
            <p:ph idx="4294967295"/>
          </p:nvPr>
        </p:nvPicPr>
        <p:blipFill>
          <a:blip r:embed="rId2"/>
          <a:stretch>
            <a:fillRect/>
          </a:stretch>
        </p:blipFill>
        <p:spPr>
          <a:xfrm>
            <a:off x="2764627" y="414337"/>
            <a:ext cx="6657975" cy="5965031"/>
          </a:xfrm>
          <a:prstGeom prst="rect">
            <a:avLst/>
          </a:prstGeom>
        </p:spPr>
      </p:pic>
      <p:sp>
        <p:nvSpPr>
          <p:cNvPr id="2" name="Title 1">
            <a:extLst>
              <a:ext uri="{FF2B5EF4-FFF2-40B4-BE49-F238E27FC236}">
                <a16:creationId xmlns:a16="http://schemas.microsoft.com/office/drawing/2014/main" id="{A2B25CC5-2C36-476C-B6D1-C0458FB12E05}"/>
              </a:ext>
            </a:extLst>
          </p:cNvPr>
          <p:cNvSpPr>
            <a:spLocks noGrp="1"/>
          </p:cNvSpPr>
          <p:nvPr>
            <p:ph type="title" idx="4294967295"/>
          </p:nvPr>
        </p:nvSpPr>
        <p:spPr>
          <a:xfrm>
            <a:off x="838200" y="-1178471"/>
            <a:ext cx="10515600" cy="1178471"/>
          </a:xfrm>
        </p:spPr>
        <p:txBody>
          <a:bodyPr vert="horz" lIns="91440" tIns="45720" rIns="91440" bIns="45720" rtlCol="0" anchor="b">
            <a:normAutofit/>
          </a:bodyPr>
          <a:lstStyle/>
          <a:p>
            <a:r>
              <a:rPr lang="en-US" dirty="0"/>
              <a:t>Blank3</a:t>
            </a:r>
          </a:p>
        </p:txBody>
      </p:sp>
    </p:spTree>
    <p:extLst>
      <p:ext uri="{BB962C8B-B14F-4D97-AF65-F5344CB8AC3E}">
        <p14:creationId xmlns:p14="http://schemas.microsoft.com/office/powerpoint/2010/main" val="36873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B8925F-B6BB-49B0-9469-5285B9C99CB3}" type="slidenum">
              <a:rPr lang="en-US" smtClean="0"/>
              <a:pPr/>
              <a:t>11</a:t>
            </a:fld>
            <a:endParaRPr lang="en-US"/>
          </a:p>
        </p:txBody>
      </p:sp>
      <p:graphicFrame>
        <p:nvGraphicFramePr>
          <p:cNvPr id="3" name="Object 2" descr="K12 School Covid Testing Program flowsheet">
            <a:hlinkClick r:id="" action="ppaction://ole?verb=0"/>
          </p:cNvPr>
          <p:cNvGraphicFramePr>
            <a:graphicFrameLocks noChangeAspect="1"/>
          </p:cNvGraphicFramePr>
          <p:nvPr>
            <p:extLst>
              <p:ext uri="{D42A27DB-BD31-4B8C-83A1-F6EECF244321}">
                <p14:modId xmlns:p14="http://schemas.microsoft.com/office/powerpoint/2010/main" val="2312423395"/>
              </p:ext>
            </p:extLst>
          </p:nvPr>
        </p:nvGraphicFramePr>
        <p:xfrm>
          <a:off x="557215" y="192881"/>
          <a:ext cx="5083174" cy="5972175"/>
        </p:xfrm>
        <a:graphic>
          <a:graphicData uri="http://schemas.openxmlformats.org/presentationml/2006/ole">
            <mc:AlternateContent xmlns:mc="http://schemas.openxmlformats.org/markup-compatibility/2006">
              <mc:Choice xmlns:v="urn:schemas-microsoft-com:vml" Requires="v">
                <p:oleObj spid="_x0000_s3076" name="Presentation" r:id="rId3" imgW="4048200" imgH="5238720" progId="PowerPoint.Show.12">
                  <p:embed/>
                </p:oleObj>
              </mc:Choice>
              <mc:Fallback>
                <p:oleObj name="Presentation" r:id="rId3" imgW="4048200" imgH="5238720" progId="PowerPoint.Show.12">
                  <p:embed/>
                  <p:pic>
                    <p:nvPicPr>
                      <p:cNvPr id="0" name=""/>
                      <p:cNvPicPr/>
                      <p:nvPr/>
                    </p:nvPicPr>
                    <p:blipFill>
                      <a:blip r:embed="rId4"/>
                      <a:stretch>
                        <a:fillRect/>
                      </a:stretch>
                    </p:blipFill>
                    <p:spPr>
                      <a:xfrm>
                        <a:off x="557215" y="192881"/>
                        <a:ext cx="5083174" cy="5972175"/>
                      </a:xfrm>
                      <a:prstGeom prst="rect">
                        <a:avLst/>
                      </a:prstGeom>
                    </p:spPr>
                  </p:pic>
                </p:oleObj>
              </mc:Fallback>
            </mc:AlternateContent>
          </a:graphicData>
        </a:graphic>
      </p:graphicFrame>
      <p:pic>
        <p:nvPicPr>
          <p:cNvPr id="4" name="Picture 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4612" y="565898"/>
            <a:ext cx="3512343" cy="248448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9290" y="3466260"/>
            <a:ext cx="3512343" cy="2484484"/>
          </a:xfrm>
          <a:prstGeom prst="rect">
            <a:avLst/>
          </a:prstGeom>
        </p:spPr>
      </p:pic>
      <p:sp>
        <p:nvSpPr>
          <p:cNvPr id="6" name="Title 5">
            <a:extLst>
              <a:ext uri="{FF2B5EF4-FFF2-40B4-BE49-F238E27FC236}">
                <a16:creationId xmlns:a16="http://schemas.microsoft.com/office/drawing/2014/main" id="{DB0B89E8-8A44-4AA3-B805-8306A3154748}"/>
              </a:ext>
            </a:extLst>
          </p:cNvPr>
          <p:cNvSpPr>
            <a:spLocks noGrp="1"/>
          </p:cNvSpPr>
          <p:nvPr>
            <p:ph type="title" idx="4294967295"/>
          </p:nvPr>
        </p:nvSpPr>
        <p:spPr>
          <a:xfrm>
            <a:off x="838200" y="-1178471"/>
            <a:ext cx="10515600" cy="1178471"/>
          </a:xfrm>
        </p:spPr>
        <p:txBody>
          <a:bodyPr vert="horz" lIns="91440" tIns="45720" rIns="91440" bIns="45720" rtlCol="0" anchor="b">
            <a:normAutofit/>
          </a:bodyPr>
          <a:lstStyle/>
          <a:p>
            <a:r>
              <a:rPr lang="en-US" dirty="0"/>
              <a:t>Blank 4</a:t>
            </a:r>
          </a:p>
        </p:txBody>
      </p:sp>
    </p:spTree>
    <p:extLst>
      <p:ext uri="{BB962C8B-B14F-4D97-AF65-F5344CB8AC3E}">
        <p14:creationId xmlns:p14="http://schemas.microsoft.com/office/powerpoint/2010/main" val="13421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130950"/>
            <a:ext cx="11292840" cy="1178471"/>
          </a:xfrm>
        </p:spPr>
        <p:txBody>
          <a:bodyPr/>
          <a:lstStyle/>
          <a:p>
            <a:r>
              <a:rPr lang="en-US" dirty="0"/>
              <a:t>Masks</a:t>
            </a:r>
          </a:p>
        </p:txBody>
      </p:sp>
      <p:sp>
        <p:nvSpPr>
          <p:cNvPr id="3" name="Content Placeholder 2"/>
          <p:cNvSpPr>
            <a:spLocks noGrp="1"/>
          </p:cNvSpPr>
          <p:nvPr>
            <p:ph idx="1"/>
          </p:nvPr>
        </p:nvSpPr>
        <p:spPr>
          <a:xfrm>
            <a:off x="449580" y="1435331"/>
            <a:ext cx="11292840" cy="4608629"/>
          </a:xfrm>
        </p:spPr>
        <p:txBody>
          <a:bodyPr>
            <a:normAutofit/>
          </a:bodyPr>
          <a:lstStyle/>
          <a:p>
            <a:r>
              <a:rPr lang="en-US" dirty="0"/>
              <a:t> All persons 2 years of age or older should wear masks or face coverings while indoors in all classroom and non-classroom settings, including buses operated by public and private school systems, unless otherwise exempted (e.g., cannot wear a mask due to disability), regardless of COVID-19 vaccination status. </a:t>
            </a:r>
          </a:p>
          <a:p>
            <a:r>
              <a:rPr lang="en-US" dirty="0"/>
              <a:t>Masks should be required in compliance with federal, state, local, and organization regulations, including the CDC, the Kentucky Department for Education and the Kentucky Board of Education. </a:t>
            </a:r>
          </a:p>
          <a:p>
            <a:r>
              <a:rPr lang="en-US" dirty="0"/>
              <a:t>Operators of school buses should refer to the U.S. Department of Education’s COVID-19 Handbook for additional guidance. A driver does not need to wear a mask if they are the only person on the bus.</a:t>
            </a:r>
          </a:p>
          <a:p>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12</a:t>
            </a:fld>
            <a:endParaRPr lang="en-US" dirty="0"/>
          </a:p>
        </p:txBody>
      </p:sp>
    </p:spTree>
    <p:extLst>
      <p:ext uri="{BB962C8B-B14F-4D97-AF65-F5344CB8AC3E}">
        <p14:creationId xmlns:p14="http://schemas.microsoft.com/office/powerpoint/2010/main" val="24206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B8925F-B6BB-49B0-9469-5285B9C99CB3}" type="slidenum">
              <a:rPr lang="en-US" smtClean="0"/>
              <a:pPr/>
              <a:t>13</a:t>
            </a:fld>
            <a:endParaRPr lang="en-US" dirty="0"/>
          </a:p>
        </p:txBody>
      </p:sp>
      <p:sp>
        <p:nvSpPr>
          <p:cNvPr id="2" name="Title 1"/>
          <p:cNvSpPr>
            <a:spLocks noGrp="1"/>
          </p:cNvSpPr>
          <p:nvPr>
            <p:ph type="title"/>
          </p:nvPr>
        </p:nvSpPr>
        <p:spPr>
          <a:xfrm>
            <a:off x="466928" y="457200"/>
            <a:ext cx="6862560" cy="1150144"/>
          </a:xfrm>
        </p:spPr>
        <p:txBody>
          <a:bodyPr>
            <a:noAutofit/>
          </a:bodyPr>
          <a:lstStyle/>
          <a:p>
            <a:pPr algn="ctr"/>
            <a:r>
              <a:rPr lang="en-US" sz="4400" dirty="0"/>
              <a:t>Consistent and Correct </a:t>
            </a:r>
            <a:br>
              <a:rPr lang="en-US" sz="4400" dirty="0"/>
            </a:br>
            <a:r>
              <a:rPr lang="en-US" sz="4400" dirty="0"/>
              <a:t>Mask Usage</a:t>
            </a:r>
          </a:p>
        </p:txBody>
      </p:sp>
      <p:pic>
        <p:nvPicPr>
          <p:cNvPr id="8" name="Picture Placeholder 7">
            <a:extLst>
              <a:ext uri="{C183D7F6-B498-43B3-948B-1728B52AA6E4}">
                <adec:decorative xmlns:adec="http://schemas.microsoft.com/office/drawing/2017/decorative" val="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894" r="11894"/>
          <a:stretch>
            <a:fillRect/>
          </a:stretch>
        </p:blipFill>
        <p:spPr>
          <a:xfrm>
            <a:off x="8053155" y="3371850"/>
            <a:ext cx="3725069" cy="2707481"/>
          </a:xfrm>
        </p:spPr>
      </p:pic>
      <p:sp>
        <p:nvSpPr>
          <p:cNvPr id="6" name="Text Placeholder 5"/>
          <p:cNvSpPr>
            <a:spLocks noGrp="1"/>
          </p:cNvSpPr>
          <p:nvPr>
            <p:ph type="body" sz="half" idx="2"/>
          </p:nvPr>
        </p:nvSpPr>
        <p:spPr>
          <a:xfrm>
            <a:off x="466928" y="2122496"/>
            <a:ext cx="6991147" cy="4035112"/>
          </a:xfrm>
        </p:spPr>
        <p:txBody>
          <a:bodyPr>
            <a:normAutofit/>
          </a:bodyPr>
          <a:lstStyle/>
          <a:p>
            <a:r>
              <a:rPr lang="en-US" sz="3200" dirty="0"/>
              <a:t>• In general, people do not need to wear masks when outdoors, though mask use may be considered in outdoor settings that involve sustained close contact with other people who are not fully vaccinated.</a:t>
            </a:r>
          </a:p>
          <a:p>
            <a:endParaRPr lang="en-US" dirty="0"/>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155" y="600075"/>
            <a:ext cx="3723086" cy="2477545"/>
          </a:xfrm>
          <a:prstGeom prst="rect">
            <a:avLst/>
          </a:prstGeom>
        </p:spPr>
      </p:pic>
    </p:spTree>
    <p:extLst>
      <p:ext uri="{BB962C8B-B14F-4D97-AF65-F5344CB8AC3E}">
        <p14:creationId xmlns:p14="http://schemas.microsoft.com/office/powerpoint/2010/main" val="291888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Quarantine and Contact Tracing</a:t>
            </a:r>
            <a:br>
              <a:rPr lang="en-US" dirty="0"/>
            </a:br>
            <a:endParaRPr lang="en-US" dirty="0"/>
          </a:p>
        </p:txBody>
      </p:sp>
      <p:sp>
        <p:nvSpPr>
          <p:cNvPr id="3" name="Content Placeholder 2"/>
          <p:cNvSpPr>
            <a:spLocks noGrp="1"/>
          </p:cNvSpPr>
          <p:nvPr>
            <p:ph idx="1"/>
          </p:nvPr>
        </p:nvSpPr>
        <p:spPr>
          <a:xfrm>
            <a:off x="449580" y="1371600"/>
            <a:ext cx="5179695" cy="4805363"/>
          </a:xfrm>
        </p:spPr>
        <p:txBody>
          <a:bodyPr>
            <a:normAutofit fontScale="92500" lnSpcReduction="10000"/>
          </a:bodyPr>
          <a:lstStyle/>
          <a:p>
            <a:r>
              <a:rPr lang="en-US" dirty="0"/>
              <a:t>In the K-12 indoor classroom setting, the close contact 	definition </a:t>
            </a:r>
            <a:r>
              <a:rPr lang="en-US" b="1" i="1" u="sng" dirty="0"/>
              <a:t>excludes</a:t>
            </a:r>
            <a:r>
              <a:rPr lang="en-US" dirty="0"/>
              <a:t> students who were at least </a:t>
            </a:r>
            <a:r>
              <a:rPr lang="en-US" u="sng" dirty="0"/>
              <a:t>&gt;</a:t>
            </a:r>
            <a:r>
              <a:rPr lang="en-US" dirty="0"/>
              <a:t>3 feet away from an infected student if both students were engaged in consistent and correct use of masks and other K-12 prevention strategies were in place. </a:t>
            </a:r>
          </a:p>
          <a:p>
            <a:endParaRPr lang="en-US" dirty="0"/>
          </a:p>
          <a:p>
            <a:r>
              <a:rPr lang="en-US" dirty="0"/>
              <a:t>This exception does not apply to teachers, staff, or other adults in the indoor classroom setting.</a:t>
            </a:r>
          </a:p>
          <a:p>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14</a:t>
            </a:fld>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264" y="2121694"/>
            <a:ext cx="3821906" cy="2757488"/>
          </a:xfrm>
          <a:prstGeom prst="rect">
            <a:avLst/>
          </a:prstGeom>
        </p:spPr>
      </p:pic>
    </p:spTree>
    <p:extLst>
      <p:ext uri="{BB962C8B-B14F-4D97-AF65-F5344CB8AC3E}">
        <p14:creationId xmlns:p14="http://schemas.microsoft.com/office/powerpoint/2010/main" val="328026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t>
            </a:r>
            <a:r>
              <a:rPr lang="en-US" i="1" u="sng" dirty="0"/>
              <a:t>NOT</a:t>
            </a:r>
            <a:r>
              <a:rPr lang="en-US" dirty="0"/>
              <a:t> a CLOSE CONTACT</a:t>
            </a:r>
          </a:p>
        </p:txBody>
      </p:sp>
      <p:sp>
        <p:nvSpPr>
          <p:cNvPr id="3" name="Content Placeholder 2"/>
          <p:cNvSpPr>
            <a:spLocks noGrp="1"/>
          </p:cNvSpPr>
          <p:nvPr>
            <p:ph idx="1"/>
          </p:nvPr>
        </p:nvSpPr>
        <p:spPr/>
        <p:txBody>
          <a:bodyPr>
            <a:normAutofit/>
          </a:bodyPr>
          <a:lstStyle/>
          <a:p>
            <a:r>
              <a:rPr lang="en-US" b="1" u="sng" dirty="0"/>
              <a:t>INDOOR CLASSROOM: </a:t>
            </a:r>
          </a:p>
          <a:p>
            <a:pPr marL="0" indent="0">
              <a:buNone/>
            </a:pPr>
            <a:r>
              <a:rPr lang="en-US" dirty="0"/>
              <a:t>	1. Students K-12 who are </a:t>
            </a:r>
            <a:r>
              <a:rPr lang="en-US" i="1" dirty="0"/>
              <a:t>greater than or equal to  3 feet apart </a:t>
            </a:r>
            <a:r>
              <a:rPr lang="en-US" dirty="0"/>
              <a:t>for a</a:t>
            </a:r>
          </a:p>
          <a:p>
            <a:pPr marL="0" indent="0">
              <a:buNone/>
            </a:pPr>
            <a:r>
              <a:rPr lang="en-US" dirty="0"/>
              <a:t>            cumulative total of 15 minutes or more and were both wearing masks</a:t>
            </a:r>
          </a:p>
          <a:p>
            <a:pPr marL="0" indent="0">
              <a:buNone/>
            </a:pPr>
            <a:r>
              <a:rPr lang="en-US" dirty="0"/>
              <a:t>	</a:t>
            </a:r>
          </a:p>
          <a:p>
            <a:pPr marL="0" indent="0">
              <a:buNone/>
            </a:pPr>
            <a:r>
              <a:rPr lang="en-US" dirty="0"/>
              <a:t>This does not apply to teachers, staff, or other adults in the indoor classroom setting, where the less than </a:t>
            </a:r>
            <a:r>
              <a:rPr lang="en-US" i="1" dirty="0"/>
              <a:t>6 feet for cumulative 15 minutes </a:t>
            </a:r>
            <a:r>
              <a:rPr lang="en-US" dirty="0"/>
              <a:t>rule applies.</a:t>
            </a:r>
          </a:p>
        </p:txBody>
      </p:sp>
      <p:sp>
        <p:nvSpPr>
          <p:cNvPr id="4" name="Slide Number Placeholder 3"/>
          <p:cNvSpPr>
            <a:spLocks noGrp="1"/>
          </p:cNvSpPr>
          <p:nvPr>
            <p:ph type="sldNum" sz="quarter" idx="12"/>
          </p:nvPr>
        </p:nvSpPr>
        <p:spPr/>
        <p:txBody>
          <a:bodyPr/>
          <a:lstStyle/>
          <a:p>
            <a:fld id="{ABB8925F-B6BB-49B0-9469-5285B9C99CB3}" type="slidenum">
              <a:rPr lang="en-US" smtClean="0"/>
              <a:pPr/>
              <a:t>15</a:t>
            </a:fld>
            <a:endParaRPr lang="en-US" dirty="0"/>
          </a:p>
        </p:txBody>
      </p:sp>
    </p:spTree>
    <p:extLst>
      <p:ext uri="{BB962C8B-B14F-4D97-AF65-F5344CB8AC3E}">
        <p14:creationId xmlns:p14="http://schemas.microsoft.com/office/powerpoint/2010/main" val="242443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B8925F-B6BB-49B0-9469-5285B9C99CB3}" type="slidenum">
              <a:rPr lang="en-US" smtClean="0"/>
              <a:pPr/>
              <a:t>16</a:t>
            </a:fld>
            <a:endParaRPr lang="en-US" dirty="0"/>
          </a:p>
        </p:txBody>
      </p:sp>
      <p:sp>
        <p:nvSpPr>
          <p:cNvPr id="3" name="Content Placeholder 2"/>
          <p:cNvSpPr>
            <a:spLocks noGrp="1"/>
          </p:cNvSpPr>
          <p:nvPr>
            <p:ph sz="half" idx="4294967295"/>
          </p:nvPr>
        </p:nvSpPr>
        <p:spPr>
          <a:xfrm>
            <a:off x="6189663" y="507206"/>
            <a:ext cx="5516562" cy="5603082"/>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4800" b="1" u="sng" dirty="0"/>
              <a:t>QUARANTINE:</a:t>
            </a:r>
          </a:p>
          <a:p>
            <a:pPr marL="0" indent="0">
              <a:buNone/>
            </a:pPr>
            <a:endParaRPr lang="en-US" sz="4400" dirty="0"/>
          </a:p>
          <a:p>
            <a:pPr marL="0" indent="0">
              <a:buNone/>
            </a:pPr>
            <a:r>
              <a:rPr lang="en-US" sz="4400" dirty="0"/>
              <a:t>Separates and restricts the movement of people who were exposed to a contagious disease to see if they become sick</a:t>
            </a:r>
          </a:p>
          <a:p>
            <a:endParaRPr lang="en-US" dirty="0"/>
          </a:p>
        </p:txBody>
      </p:sp>
      <p:sp>
        <p:nvSpPr>
          <p:cNvPr id="5" name="Content Placeholder 4"/>
          <p:cNvSpPr>
            <a:spLocks noGrp="1"/>
          </p:cNvSpPr>
          <p:nvPr>
            <p:ph sz="half" idx="4294967295"/>
          </p:nvPr>
        </p:nvSpPr>
        <p:spPr>
          <a:xfrm>
            <a:off x="385762" y="507206"/>
            <a:ext cx="5534025" cy="5603082"/>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4800" b="1" u="sng" dirty="0"/>
              <a:t>ISOLATION:</a:t>
            </a:r>
          </a:p>
          <a:p>
            <a:pPr marL="0" indent="0">
              <a:buNone/>
            </a:pPr>
            <a:endParaRPr lang="en-US" sz="4800" dirty="0"/>
          </a:p>
          <a:p>
            <a:pPr marL="0" indent="0">
              <a:buNone/>
            </a:pPr>
            <a:r>
              <a:rPr lang="en-US" sz="4800" dirty="0"/>
              <a:t>Separates sick people with a contagious disease from people who are not sick</a:t>
            </a:r>
          </a:p>
        </p:txBody>
      </p:sp>
      <p:sp>
        <p:nvSpPr>
          <p:cNvPr id="2" name="Title 1">
            <a:extLst>
              <a:ext uri="{FF2B5EF4-FFF2-40B4-BE49-F238E27FC236}">
                <a16:creationId xmlns:a16="http://schemas.microsoft.com/office/drawing/2014/main" id="{3821CADA-A745-4A4D-83CF-764ECAFD1976}"/>
              </a:ext>
            </a:extLst>
          </p:cNvPr>
          <p:cNvSpPr>
            <a:spLocks noGrp="1"/>
          </p:cNvSpPr>
          <p:nvPr>
            <p:ph type="title" idx="4294967295"/>
          </p:nvPr>
        </p:nvSpPr>
        <p:spPr>
          <a:xfrm>
            <a:off x="838200" y="-1178471"/>
            <a:ext cx="10515600" cy="1178471"/>
          </a:xfrm>
        </p:spPr>
        <p:txBody>
          <a:bodyPr vert="horz" lIns="91440" tIns="45720" rIns="91440" bIns="45720" rtlCol="0" anchor="b">
            <a:normAutofit/>
          </a:bodyPr>
          <a:lstStyle/>
          <a:p>
            <a:r>
              <a:rPr lang="en-US" dirty="0"/>
              <a:t>Blank 5</a:t>
            </a:r>
          </a:p>
        </p:txBody>
      </p:sp>
    </p:spTree>
    <p:extLst>
      <p:ext uri="{BB962C8B-B14F-4D97-AF65-F5344CB8AC3E}">
        <p14:creationId xmlns:p14="http://schemas.microsoft.com/office/powerpoint/2010/main" val="7756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Unvaccinated students teachers or staff</a:t>
            </a:r>
          </a:p>
        </p:txBody>
      </p:sp>
      <p:sp>
        <p:nvSpPr>
          <p:cNvPr id="3" name="Content Placeholder 2"/>
          <p:cNvSpPr>
            <a:spLocks noGrp="1"/>
          </p:cNvSpPr>
          <p:nvPr>
            <p:ph idx="1"/>
          </p:nvPr>
        </p:nvSpPr>
        <p:spPr>
          <a:xfrm>
            <a:off x="449580" y="1543596"/>
            <a:ext cx="11292840" cy="4633367"/>
          </a:xfrm>
        </p:spPr>
        <p:txBody>
          <a:bodyPr>
            <a:normAutofit fontScale="92500" lnSpcReduction="10000"/>
          </a:bodyPr>
          <a:lstStyle/>
          <a:p>
            <a:r>
              <a:rPr lang="en-US" dirty="0"/>
              <a:t>Unvaccinated students, teachers, or staff who are identified as close contacts should be instructed to self-quarantine regardless of whether the exposure occurred within or outside of the school setting. Quarantine may be discontinued when the local public health department determines the individual is safe to be around others or:</a:t>
            </a:r>
          </a:p>
          <a:p>
            <a:r>
              <a:rPr lang="en-US" dirty="0"/>
              <a:t>After day 7 (on day 8) if the individual is symptom-free and receives a negative COVID-19 test 5 days or later after the last date of exposure to the case. The last day of exposure is day 0.</a:t>
            </a:r>
          </a:p>
          <a:p>
            <a:r>
              <a:rPr lang="en-US" dirty="0"/>
              <a:t>After day 10 (on day 11) without testing if the individual is symptom-free.</a:t>
            </a:r>
          </a:p>
          <a:p>
            <a:r>
              <a:rPr lang="en-US" b="1" i="1" dirty="0"/>
              <a:t>Unvaccinated persons who have documented COVID-19 illness in the prior 3 months (with a positive COVID-19 PCR or antigen test) do not need to quarantine if they are symptom-free. Results from antibody testing should not be used to assess for infection or for determining need to quarantine.</a:t>
            </a:r>
          </a:p>
          <a:p>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17</a:t>
            </a:fld>
            <a:endParaRPr lang="en-US" dirty="0"/>
          </a:p>
        </p:txBody>
      </p:sp>
    </p:spTree>
    <p:extLst>
      <p:ext uri="{BB962C8B-B14F-4D97-AF65-F5344CB8AC3E}">
        <p14:creationId xmlns:p14="http://schemas.microsoft.com/office/powerpoint/2010/main" val="4986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Fully-vaccinated persons </a:t>
            </a:r>
            <a:br>
              <a:rPr lang="en-US" dirty="0"/>
            </a:br>
            <a:r>
              <a:rPr lang="en-US" dirty="0"/>
              <a:t>*DO NOT NEED TO QUARANTINE*</a:t>
            </a:r>
          </a:p>
        </p:txBody>
      </p:sp>
      <p:sp>
        <p:nvSpPr>
          <p:cNvPr id="3" name="Content Placeholder 2"/>
          <p:cNvSpPr>
            <a:spLocks noGrp="1"/>
          </p:cNvSpPr>
          <p:nvPr>
            <p:ph idx="1"/>
          </p:nvPr>
        </p:nvSpPr>
        <p:spPr/>
        <p:txBody>
          <a:bodyPr/>
          <a:lstStyle/>
          <a:p>
            <a:r>
              <a:rPr lang="en-US" dirty="0"/>
              <a:t>Fully-vaccinated* persons do not need to quarantine following an exposure to a person diagnosed with COVID-19 if he/she is not experiencing symptoms, but are recommended to be tested 3-5 days after an exposure and wear a mask in public settings for 14 days or until a negative test is received.</a:t>
            </a:r>
          </a:p>
          <a:p>
            <a:pPr marL="0" indent="0">
              <a:buNone/>
            </a:pPr>
            <a:endParaRPr lang="en-US" dirty="0"/>
          </a:p>
          <a:p>
            <a:pPr marL="0" indent="0">
              <a:buNone/>
            </a:pPr>
            <a:r>
              <a:rPr lang="en-US" dirty="0"/>
              <a:t>*&gt;14 days have passed since receipt of the Janssen (J&amp;J) vaccine or the second dose of Pfizer or </a:t>
            </a:r>
            <a:r>
              <a:rPr lang="en-US" dirty="0" err="1"/>
              <a:t>Moderna</a:t>
            </a:r>
            <a:r>
              <a:rPr lang="en-US" dirty="0"/>
              <a:t> vaccine.</a:t>
            </a:r>
          </a:p>
          <a:p>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18</a:t>
            </a:fld>
            <a:endParaRPr lang="en-US" dirty="0"/>
          </a:p>
        </p:txBody>
      </p:sp>
    </p:spTree>
    <p:extLst>
      <p:ext uri="{BB962C8B-B14F-4D97-AF65-F5344CB8AC3E}">
        <p14:creationId xmlns:p14="http://schemas.microsoft.com/office/powerpoint/2010/main" val="145639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of COVID19 Vaccination</a:t>
            </a:r>
          </a:p>
        </p:txBody>
      </p:sp>
      <p:pic>
        <p:nvPicPr>
          <p:cNvPr id="6" name="Content Placeholder 5" descr="New COVID-19 Vaccine Induces Immune Response - Scienc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6175" y="2076078"/>
            <a:ext cx="5516563" cy="3840906"/>
          </a:xfrm>
        </p:spPr>
      </p:pic>
      <p:sp>
        <p:nvSpPr>
          <p:cNvPr id="4" name="Slide Number Placeholder 3"/>
          <p:cNvSpPr>
            <a:spLocks noGrp="1"/>
          </p:cNvSpPr>
          <p:nvPr>
            <p:ph type="sldNum" sz="quarter" idx="12"/>
          </p:nvPr>
        </p:nvSpPr>
        <p:spPr/>
        <p:txBody>
          <a:bodyPr/>
          <a:lstStyle/>
          <a:p>
            <a:fld id="{ABB8925F-B6BB-49B0-9469-5285B9C99CB3}" type="slidenum">
              <a:rPr lang="en-US" smtClean="0"/>
              <a:pPr/>
              <a:t>19</a:t>
            </a:fld>
            <a:endParaRPr lang="en-US" dirty="0"/>
          </a:p>
        </p:txBody>
      </p:sp>
      <p:sp>
        <p:nvSpPr>
          <p:cNvPr id="5" name="Content Placeholder 4"/>
          <p:cNvSpPr>
            <a:spLocks noGrp="1"/>
          </p:cNvSpPr>
          <p:nvPr>
            <p:ph sz="half" idx="13"/>
          </p:nvPr>
        </p:nvSpPr>
        <p:spPr/>
        <p:txBody>
          <a:bodyPr/>
          <a:lstStyle/>
          <a:p>
            <a:r>
              <a:rPr lang="en-US" dirty="0"/>
              <a:t>Achieving high levels of COVID-19 vaccination among eligible students as well as teachers, staff, and household members is one of the most critical strategies to help schools safely resume full operations.</a:t>
            </a:r>
          </a:p>
          <a:p>
            <a:endParaRPr lang="en-US" dirty="0"/>
          </a:p>
        </p:txBody>
      </p:sp>
    </p:spTree>
    <p:extLst>
      <p:ext uri="{BB962C8B-B14F-4D97-AF65-F5344CB8AC3E}">
        <p14:creationId xmlns:p14="http://schemas.microsoft.com/office/powerpoint/2010/main" val="202226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KDPH Updates include:</a:t>
            </a:r>
          </a:p>
        </p:txBody>
      </p:sp>
      <p:sp>
        <p:nvSpPr>
          <p:cNvPr id="3" name="Content Placeholder 2"/>
          <p:cNvSpPr>
            <a:spLocks noGrp="1"/>
          </p:cNvSpPr>
          <p:nvPr>
            <p:ph idx="1"/>
          </p:nvPr>
        </p:nvSpPr>
        <p:spPr/>
        <p:txBody>
          <a:bodyPr/>
          <a:lstStyle/>
          <a:p>
            <a:r>
              <a:rPr lang="en-US" dirty="0"/>
              <a:t>Official TEAM KENTUCKY: KDPH source for INFORMATION</a:t>
            </a:r>
          </a:p>
          <a:p>
            <a:r>
              <a:rPr lang="en-US" dirty="0"/>
              <a:t>TESTING information including the CDC guidance as well as KDPH ELC Testing</a:t>
            </a:r>
          </a:p>
          <a:p>
            <a:r>
              <a:rPr lang="en-US" dirty="0"/>
              <a:t>Masking</a:t>
            </a:r>
          </a:p>
          <a:p>
            <a:r>
              <a:rPr lang="en-US" dirty="0"/>
              <a:t>Contract tracing</a:t>
            </a:r>
          </a:p>
          <a:p>
            <a:r>
              <a:rPr lang="en-US" dirty="0"/>
              <a:t>Quarantine </a:t>
            </a:r>
          </a:p>
          <a:p>
            <a:r>
              <a:rPr lang="en-US" dirty="0"/>
              <a:t>Isolation</a:t>
            </a:r>
          </a:p>
          <a:p>
            <a:r>
              <a:rPr lang="en-US" dirty="0"/>
              <a:t>Promoting Vaccination</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2</a:t>
            </a:fld>
            <a:endParaRPr lang="en-US" dirty="0"/>
          </a:p>
        </p:txBody>
      </p:sp>
    </p:spTree>
    <p:extLst>
      <p:ext uri="{BB962C8B-B14F-4D97-AF65-F5344CB8AC3E}">
        <p14:creationId xmlns:p14="http://schemas.microsoft.com/office/powerpoint/2010/main" val="256257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Vaccination</a:t>
            </a:r>
          </a:p>
        </p:txBody>
      </p:sp>
      <p:sp>
        <p:nvSpPr>
          <p:cNvPr id="3" name="Content Placeholder 2"/>
          <p:cNvSpPr>
            <a:spLocks noGrp="1"/>
          </p:cNvSpPr>
          <p:nvPr>
            <p:ph idx="1"/>
          </p:nvPr>
        </p:nvSpPr>
        <p:spPr/>
        <p:txBody>
          <a:bodyPr/>
          <a:lstStyle/>
          <a:p>
            <a:r>
              <a:rPr lang="en-US" dirty="0"/>
              <a:t>Vaccination is currently the leading public health prevention strategy to end the COVID-19 pandemic. People who are fully vaccinated against COVID-19 are at low risk of symptomatic or severe infection. </a:t>
            </a:r>
          </a:p>
          <a:p>
            <a:r>
              <a:rPr lang="en-US" dirty="0"/>
              <a:t>A growing body of evidence suggests that people who are fully vaccinated against COVID-19 are less likely to have a symptomatic infection or transmit COVID-19 to others than people who are not fully vaccinated. </a:t>
            </a:r>
          </a:p>
          <a:p>
            <a:r>
              <a:rPr lang="en-US" dirty="0"/>
              <a:t>In most settings, people who are fully vaccinated can safely resume activities they did before the pandemic, except where prevention measures are required by federal, state, local, tribal, or territorial laws, rules, and regulations, including local business and workplace guidance.</a:t>
            </a:r>
          </a:p>
          <a:p>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20</a:t>
            </a:fld>
            <a:endParaRPr lang="en-US" dirty="0"/>
          </a:p>
        </p:txBody>
      </p:sp>
    </p:spTree>
    <p:extLst>
      <p:ext uri="{BB962C8B-B14F-4D97-AF65-F5344CB8AC3E}">
        <p14:creationId xmlns:p14="http://schemas.microsoft.com/office/powerpoint/2010/main" val="215400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W: My First Blog Award - LIEBST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0255" y="278605"/>
            <a:ext cx="8086724" cy="5979319"/>
          </a:xfrm>
        </p:spPr>
      </p:pic>
      <p:sp>
        <p:nvSpPr>
          <p:cNvPr id="4" name="Slide Number Placeholder 3"/>
          <p:cNvSpPr>
            <a:spLocks noGrp="1"/>
          </p:cNvSpPr>
          <p:nvPr>
            <p:ph type="sldNum" sz="quarter" idx="12"/>
          </p:nvPr>
        </p:nvSpPr>
        <p:spPr/>
        <p:txBody>
          <a:bodyPr/>
          <a:lstStyle/>
          <a:p>
            <a:fld id="{ABB8925F-B6BB-49B0-9469-5285B9C99CB3}" type="slidenum">
              <a:rPr lang="en-US" smtClean="0"/>
              <a:pPr/>
              <a:t>21</a:t>
            </a:fld>
            <a:endParaRPr lang="en-US" dirty="0"/>
          </a:p>
        </p:txBody>
      </p:sp>
      <p:sp>
        <p:nvSpPr>
          <p:cNvPr id="2" name="Title 1">
            <a:extLst>
              <a:ext uri="{FF2B5EF4-FFF2-40B4-BE49-F238E27FC236}">
                <a16:creationId xmlns:a16="http://schemas.microsoft.com/office/drawing/2014/main" id="{14BF6B41-D854-4C23-BF32-012F5776E699}"/>
              </a:ext>
            </a:extLst>
          </p:cNvPr>
          <p:cNvSpPr>
            <a:spLocks noGrp="1"/>
          </p:cNvSpPr>
          <p:nvPr>
            <p:ph type="title"/>
          </p:nvPr>
        </p:nvSpPr>
        <p:spPr>
          <a:xfrm>
            <a:off x="449580" y="-1178471"/>
            <a:ext cx="11292840" cy="1178471"/>
          </a:xfrm>
        </p:spPr>
        <p:txBody>
          <a:bodyPr vert="horz" lIns="91440" tIns="45720" rIns="91440" bIns="45720" rtlCol="0" anchor="b">
            <a:normAutofit/>
          </a:bodyPr>
          <a:lstStyle/>
          <a:p>
            <a:r>
              <a:rPr lang="en-US" dirty="0"/>
              <a:t>Thank you</a:t>
            </a:r>
          </a:p>
        </p:txBody>
      </p:sp>
    </p:spTree>
    <p:extLst>
      <p:ext uri="{BB962C8B-B14F-4D97-AF65-F5344CB8AC3E}">
        <p14:creationId xmlns:p14="http://schemas.microsoft.com/office/powerpoint/2010/main" val="115890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B8925F-B6BB-49B0-9469-5285B9C99CB3}" type="slidenum">
              <a:rPr lang="en-US" smtClean="0"/>
              <a:pPr/>
              <a:t>22</a:t>
            </a:fld>
            <a:endParaRPr lang="en-US" dirty="0"/>
          </a:p>
        </p:txBody>
      </p:sp>
      <p:pic>
        <p:nvPicPr>
          <p:cNvPr id="7" name="Picture 6" descr="Michelle Malicote, KDPH School Health Consultant"/>
          <p:cNvPicPr>
            <a:picLocks noChangeAspect="1"/>
          </p:cNvPicPr>
          <p:nvPr/>
        </p:nvPicPr>
        <p:blipFill>
          <a:blip r:embed="rId2"/>
          <a:stretch>
            <a:fillRect/>
          </a:stretch>
        </p:blipFill>
        <p:spPr>
          <a:xfrm>
            <a:off x="2724149" y="1035845"/>
            <a:ext cx="6357938" cy="3681824"/>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4471988" y="2028826"/>
            <a:ext cx="2662396" cy="369332"/>
          </a:xfrm>
          <a:prstGeom prst="rect">
            <a:avLst/>
          </a:prstGeom>
          <a:noFill/>
        </p:spPr>
        <p:txBody>
          <a:bodyPr wrap="none" rtlCol="0">
            <a:spAutoFit/>
          </a:bodyPr>
          <a:lstStyle/>
          <a:p>
            <a:r>
              <a:rPr lang="en-US" dirty="0"/>
              <a:t>Michelle.Malicote@ky.gov</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025" y="4889119"/>
            <a:ext cx="2952750" cy="1543050"/>
          </a:xfrm>
          <a:prstGeom prst="rect">
            <a:avLst/>
          </a:prstGeom>
        </p:spPr>
      </p:pic>
      <p:sp>
        <p:nvSpPr>
          <p:cNvPr id="2" name="Title 1">
            <a:extLst>
              <a:ext uri="{FF2B5EF4-FFF2-40B4-BE49-F238E27FC236}">
                <a16:creationId xmlns:a16="http://schemas.microsoft.com/office/drawing/2014/main" id="{21DB3D20-C726-4CE7-BDB9-E63A348D5E0B}"/>
              </a:ext>
            </a:extLst>
          </p:cNvPr>
          <p:cNvSpPr>
            <a:spLocks noGrp="1"/>
          </p:cNvSpPr>
          <p:nvPr>
            <p:ph type="title" idx="4294967295"/>
          </p:nvPr>
        </p:nvSpPr>
        <p:spPr>
          <a:xfrm>
            <a:off x="838200" y="-1178471"/>
            <a:ext cx="10515600" cy="1178471"/>
          </a:xfrm>
        </p:spPr>
        <p:txBody>
          <a:bodyPr vert="horz" lIns="91440" tIns="45720" rIns="91440" bIns="45720" rtlCol="0" anchor="b">
            <a:normAutofit/>
          </a:bodyPr>
          <a:lstStyle/>
          <a:p>
            <a:r>
              <a:rPr lang="en-US" dirty="0"/>
              <a:t>Blank 6</a:t>
            </a:r>
          </a:p>
        </p:txBody>
      </p:sp>
    </p:spTree>
    <p:extLst>
      <p:ext uri="{BB962C8B-B14F-4D97-AF65-F5344CB8AC3E}">
        <p14:creationId xmlns:p14="http://schemas.microsoft.com/office/powerpoint/2010/main" val="213959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COVID-19 Information</a:t>
            </a:r>
          </a:p>
        </p:txBody>
      </p:sp>
      <p:sp>
        <p:nvSpPr>
          <p:cNvPr id="3" name="Content Placeholder 2"/>
          <p:cNvSpPr>
            <a:spLocks noGrp="1"/>
          </p:cNvSpPr>
          <p:nvPr>
            <p:ph idx="1"/>
          </p:nvPr>
        </p:nvSpPr>
        <p:spPr/>
        <p:txBody>
          <a:bodyPr>
            <a:normAutofit/>
          </a:bodyPr>
          <a:lstStyle/>
          <a:p>
            <a:pPr marL="0" marR="0">
              <a:spcBef>
                <a:spcPts val="0"/>
              </a:spcBef>
              <a:spcAft>
                <a:spcPts val="0"/>
              </a:spcAft>
            </a:pPr>
            <a:r>
              <a:rPr lang="en-US" sz="3200" dirty="0">
                <a:solidFill>
                  <a:srgbClr val="1F497D"/>
                </a:solidFill>
                <a:latin typeface="Calibri" panose="020F0502020204030204" pitchFamily="34" charset="0"/>
                <a:ea typeface="Calibri" panose="020F0502020204030204" pitchFamily="34" charset="0"/>
              </a:rPr>
              <a:t>The COVID-19 response in Kentucky involves stakeholders at every level of the community. The documents and links found on this web page reflect the most current guidance for healthcare providers, laboratories and local public health.</a:t>
            </a:r>
          </a:p>
          <a:p>
            <a:pPr marL="0" marR="0" indent="0">
              <a:spcBef>
                <a:spcPts val="0"/>
              </a:spcBef>
              <a:spcAft>
                <a:spcPts val="0"/>
              </a:spcAft>
              <a:buNone/>
            </a:pPr>
            <a:endParaRPr lang="en-US" sz="3200" dirty="0">
              <a:solidFill>
                <a:srgbClr val="1F497D"/>
              </a:solidFill>
              <a:latin typeface="Calibri" panose="020F0502020204030204" pitchFamily="34" charset="0"/>
              <a:ea typeface="Calibri" panose="020F0502020204030204" pitchFamily="34" charset="0"/>
            </a:endParaRPr>
          </a:p>
          <a:p>
            <a:pPr marL="0" marR="0">
              <a:spcBef>
                <a:spcPts val="0"/>
              </a:spcBef>
              <a:spcAft>
                <a:spcPts val="0"/>
              </a:spcAft>
            </a:pPr>
            <a:r>
              <a:rPr lang="en-US" sz="3200" dirty="0">
                <a:solidFill>
                  <a:srgbClr val="1F497D"/>
                </a:solidFill>
                <a:latin typeface="Calibri" panose="020F0502020204030204" pitchFamily="34" charset="0"/>
                <a:ea typeface="Calibri" panose="020F0502020204030204" pitchFamily="34" charset="0"/>
              </a:rPr>
              <a:t>The one pagers are on the </a:t>
            </a:r>
            <a:r>
              <a:rPr lang="en-US" sz="3200" dirty="0">
                <a:solidFill>
                  <a:srgbClr val="1F497D"/>
                </a:solidFill>
                <a:latin typeface="Calibri" panose="020F0502020204030204" pitchFamily="34" charset="0"/>
                <a:ea typeface="Calibri" panose="020F0502020204030204" pitchFamily="34" charset="0"/>
                <a:hlinkClick r:id="rId2"/>
              </a:rPr>
              <a:t>https://govstatus.egov.com/kycovid19</a:t>
            </a:r>
            <a:endParaRPr lang="en-US" sz="3200" dirty="0">
              <a:solidFill>
                <a:srgbClr val="1F497D"/>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dirty="0">
                <a:solidFill>
                  <a:srgbClr val="1F497D"/>
                </a:solidFill>
                <a:latin typeface="Calibri" panose="020F0502020204030204" pitchFamily="34" charset="0"/>
                <a:ea typeface="Calibri" panose="020F0502020204030204" pitchFamily="34" charset="0"/>
              </a:rPr>
              <a:t>page under the </a:t>
            </a:r>
            <a:r>
              <a:rPr lang="en-US" sz="3200" u="sng" dirty="0">
                <a:solidFill>
                  <a:srgbClr val="1F497D"/>
                </a:solidFill>
                <a:latin typeface="Calibri" panose="020F0502020204030204" pitchFamily="34" charset="0"/>
                <a:ea typeface="Calibri" panose="020F0502020204030204" pitchFamily="34" charset="0"/>
                <a:hlinkClick r:id="rId3"/>
              </a:rPr>
              <a:t>KDPH Guidance tab</a:t>
            </a:r>
            <a:r>
              <a:rPr lang="en-US" sz="3200" dirty="0">
                <a:solidFill>
                  <a:srgbClr val="1F497D"/>
                </a:solidFill>
                <a:latin typeface="Calibri" panose="020F0502020204030204" pitchFamily="34" charset="0"/>
                <a:ea typeface="Calibri" panose="020F0502020204030204" pitchFamily="34" charset="0"/>
              </a:rPr>
              <a:t>. </a:t>
            </a:r>
          </a:p>
          <a:p>
            <a:pPr marL="0" marR="0">
              <a:spcBef>
                <a:spcPts val="0"/>
              </a:spcBef>
              <a:spcAft>
                <a:spcPts val="0"/>
              </a:spcAft>
            </a:pPr>
            <a:r>
              <a:rPr lang="en-US" sz="3200" dirty="0">
                <a:solidFill>
                  <a:srgbClr val="1F497D"/>
                </a:solidFill>
                <a:latin typeface="Calibri" panose="020F0502020204030204" pitchFamily="34" charset="0"/>
                <a:ea typeface="Calibri" panose="020F0502020204030204" pitchFamily="34" charset="0"/>
              </a:rPr>
              <a:t>All of the documents created by KDPH will be found on that page moving forward. </a:t>
            </a:r>
            <a:endParaRPr lang="en-US" sz="32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3</a:t>
            </a:fld>
            <a:endParaRPr lang="en-US" dirty="0"/>
          </a:p>
        </p:txBody>
      </p:sp>
    </p:spTree>
    <p:extLst>
      <p:ext uri="{BB962C8B-B14F-4D97-AF65-F5344CB8AC3E}">
        <p14:creationId xmlns:p14="http://schemas.microsoft.com/office/powerpoint/2010/main" val="81237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B8925F-B6BB-49B0-9469-5285B9C99CB3}" type="slidenum">
              <a:rPr lang="en-US" smtClean="0"/>
              <a:pPr/>
              <a:t>4</a:t>
            </a:fld>
            <a:endParaRPr lang="en-US"/>
          </a:p>
        </p:txBody>
      </p:sp>
      <p:sp>
        <p:nvSpPr>
          <p:cNvPr id="8" name="Rectangle 7"/>
          <p:cNvSpPr/>
          <p:nvPr/>
        </p:nvSpPr>
        <p:spPr>
          <a:xfrm>
            <a:off x="727590" y="618779"/>
            <a:ext cx="6154990" cy="5355312"/>
          </a:xfrm>
          <a:prstGeom prst="rect">
            <a:avLst/>
          </a:prstGeom>
          <a:ln w="57150">
            <a:solidFill>
              <a:schemeClr val="tx1"/>
            </a:solidFill>
          </a:ln>
        </p:spPr>
        <p:txBody>
          <a:bodyPr wrap="square">
            <a:spAutoFit/>
          </a:bodyPr>
          <a:lstStyle/>
          <a:p>
            <a:r>
              <a:rPr lang="en-US" b="1" dirty="0">
                <a:solidFill>
                  <a:srgbClr val="212529"/>
                </a:solidFill>
                <a:latin typeface="Lato"/>
              </a:rPr>
              <a:t>Guidance for COVID-19 One Pagers</a:t>
            </a:r>
          </a:p>
          <a:p>
            <a:r>
              <a:rPr lang="en-US" dirty="0">
                <a:solidFill>
                  <a:srgbClr val="366CF7"/>
                </a:solidFill>
                <a:latin typeface="Lato"/>
                <a:hlinkClick r:id="rId2"/>
              </a:rPr>
              <a:t>COVID-19 Guidance for International Travel</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3"/>
              </a:rPr>
              <a:t>COVID-19 Guidance for International Travel - Spanish</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4"/>
              </a:rPr>
              <a:t>COVID-19 in Schools</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5"/>
              </a:rPr>
              <a:t>COVID-19 in Schools Flowchart</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6"/>
              </a:rPr>
              <a:t>Exposed Guidance - Fully Vaccinated</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7"/>
              </a:rPr>
              <a:t>Exposed Guidance - Not Fully Vaccinated</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8"/>
              </a:rPr>
              <a:t>Exposed Guidance - Fully Vaccinated - Spanish</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9"/>
              </a:rPr>
              <a:t>Exposed Guidance - Not Fully Vaccinated - Spanish</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10"/>
              </a:rPr>
              <a:t>Patient Guidance</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11"/>
              </a:rPr>
              <a:t>Patient Guidance - Spanish</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12"/>
              </a:rPr>
              <a:t>COVID-19 In The Workplace</a:t>
            </a:r>
            <a:r>
              <a:rPr lang="en-US" dirty="0">
                <a:solidFill>
                  <a:srgbClr val="212529"/>
                </a:solidFill>
                <a:latin typeface="Lato"/>
              </a:rPr>
              <a:t> </a:t>
            </a:r>
            <a:r>
              <a:rPr lang="en-US" b="1" dirty="0">
                <a:solidFill>
                  <a:srgbClr val="FFFFFF"/>
                </a:solidFill>
                <a:latin typeface="Lato"/>
              </a:rPr>
              <a:t>Updated 8/20/2021</a:t>
            </a:r>
            <a:endParaRPr lang="en-US" dirty="0">
              <a:solidFill>
                <a:srgbClr val="212529"/>
              </a:solidFill>
              <a:latin typeface="Lato"/>
            </a:endParaRPr>
          </a:p>
          <a:p>
            <a:r>
              <a:rPr lang="en-US" dirty="0">
                <a:solidFill>
                  <a:srgbClr val="366CF7"/>
                </a:solidFill>
                <a:latin typeface="Lato"/>
                <a:hlinkClick r:id="rId13"/>
              </a:rPr>
              <a:t>COVID-19 In The Workplace - Spanish</a:t>
            </a:r>
            <a:r>
              <a:rPr lang="en-US" dirty="0">
                <a:solidFill>
                  <a:srgbClr val="212529"/>
                </a:solidFill>
                <a:latin typeface="Lato"/>
              </a:rPr>
              <a:t> </a:t>
            </a:r>
            <a:r>
              <a:rPr lang="en-US" b="1" dirty="0">
                <a:solidFill>
                  <a:srgbClr val="FFFFFF"/>
                </a:solidFill>
                <a:latin typeface="Lato"/>
              </a:rPr>
              <a:t>Updated 8/20/2021</a:t>
            </a:r>
            <a:endParaRPr lang="en-US" b="0" i="0" dirty="0">
              <a:solidFill>
                <a:srgbClr val="212529"/>
              </a:solidFill>
              <a:effectLst/>
              <a:latin typeface="Lato"/>
            </a:endParaRPr>
          </a:p>
        </p:txBody>
      </p:sp>
      <p:sp>
        <p:nvSpPr>
          <p:cNvPr id="9" name="Rectangle 8"/>
          <p:cNvSpPr/>
          <p:nvPr/>
        </p:nvSpPr>
        <p:spPr>
          <a:xfrm>
            <a:off x="7423356" y="618779"/>
            <a:ext cx="4129548" cy="5355312"/>
          </a:xfrm>
          <a:prstGeom prst="rect">
            <a:avLst/>
          </a:prstGeom>
          <a:ln w="57150">
            <a:solidFill>
              <a:schemeClr val="tx1"/>
            </a:solidFill>
          </a:ln>
        </p:spPr>
        <p:txBody>
          <a:bodyPr wrap="square">
            <a:spAutoFit/>
          </a:bodyPr>
          <a:lstStyle/>
          <a:p>
            <a:r>
              <a:rPr lang="en-US" b="1" dirty="0">
                <a:solidFill>
                  <a:srgbClr val="212529"/>
                </a:solidFill>
                <a:latin typeface="Lato"/>
              </a:rPr>
              <a:t> Guidance for Communities</a:t>
            </a:r>
          </a:p>
          <a:p>
            <a:r>
              <a:rPr lang="en-US" dirty="0">
                <a:solidFill>
                  <a:srgbClr val="366CF7"/>
                </a:solidFill>
                <a:latin typeface="Lato"/>
                <a:hlinkClick r:id="rId14"/>
              </a:rPr>
              <a:t>Have you been exposed to or tested positive for COVID-19?</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15"/>
              </a:rPr>
              <a:t>Have you been exposed to or tested positive for COVID-19? - Spanish</a:t>
            </a:r>
            <a:r>
              <a:rPr lang="en-US" dirty="0">
                <a:solidFill>
                  <a:srgbClr val="212529"/>
                </a:solidFill>
                <a:latin typeface="Lato"/>
              </a:rPr>
              <a:t> </a:t>
            </a:r>
            <a:r>
              <a:rPr lang="en-US" b="1" dirty="0">
                <a:solidFill>
                  <a:srgbClr val="FFFFFF"/>
                </a:solidFill>
                <a:latin typeface="Lato"/>
              </a:rPr>
              <a:t>Updated 8/18/2021</a:t>
            </a:r>
            <a:endParaRPr lang="en-US" dirty="0">
              <a:solidFill>
                <a:srgbClr val="212529"/>
              </a:solidFill>
              <a:latin typeface="Lato"/>
            </a:endParaRPr>
          </a:p>
          <a:p>
            <a:r>
              <a:rPr lang="en-US" dirty="0">
                <a:solidFill>
                  <a:srgbClr val="366CF7"/>
                </a:solidFill>
                <a:latin typeface="Lato"/>
                <a:hlinkClick r:id="rId16"/>
              </a:rPr>
              <a:t>LHD Guidance for Mask Use and Prevention Strategies</a:t>
            </a:r>
            <a:r>
              <a:rPr lang="en-US" dirty="0">
                <a:solidFill>
                  <a:srgbClr val="212529"/>
                </a:solidFill>
                <a:latin typeface="Lato"/>
              </a:rPr>
              <a:t>  </a:t>
            </a:r>
            <a:r>
              <a:rPr lang="en-US" b="1" dirty="0">
                <a:solidFill>
                  <a:srgbClr val="FFFFFF"/>
                </a:solidFill>
                <a:latin typeface="Lato"/>
              </a:rPr>
              <a:t>Updated 7/29/2021</a:t>
            </a:r>
            <a:endParaRPr lang="en-US" dirty="0">
              <a:solidFill>
                <a:srgbClr val="212529"/>
              </a:solidFill>
              <a:latin typeface="Lato"/>
            </a:endParaRPr>
          </a:p>
          <a:p>
            <a:r>
              <a:rPr lang="en-US" dirty="0">
                <a:solidFill>
                  <a:srgbClr val="366CF7"/>
                </a:solidFill>
                <a:latin typeface="Lato"/>
                <a:hlinkClick r:id="rId17"/>
              </a:rPr>
              <a:t>Healthy at Work - Recommended Minimum Guidance</a:t>
            </a:r>
            <a:r>
              <a:rPr lang="en-US" dirty="0">
                <a:solidFill>
                  <a:srgbClr val="212529"/>
                </a:solidFill>
                <a:latin typeface="Lato"/>
              </a:rPr>
              <a:t>  </a:t>
            </a:r>
            <a:r>
              <a:rPr lang="en-US" b="1" dirty="0">
                <a:solidFill>
                  <a:srgbClr val="FFFFFF"/>
                </a:solidFill>
                <a:latin typeface="Lato"/>
              </a:rPr>
              <a:t>Updated 7/29/2021</a:t>
            </a:r>
            <a:endParaRPr lang="en-US" dirty="0">
              <a:solidFill>
                <a:srgbClr val="212529"/>
              </a:solidFill>
              <a:latin typeface="Lato"/>
            </a:endParaRPr>
          </a:p>
          <a:p>
            <a:r>
              <a:rPr lang="en-US" dirty="0">
                <a:solidFill>
                  <a:srgbClr val="366CF7"/>
                </a:solidFill>
                <a:latin typeface="Lato"/>
                <a:hlinkClick r:id="rId18"/>
              </a:rPr>
              <a:t>Guidance for K-12 School Operations for In-Person Learning</a:t>
            </a:r>
            <a:r>
              <a:rPr lang="en-US" dirty="0">
                <a:solidFill>
                  <a:srgbClr val="212529"/>
                </a:solidFill>
                <a:latin typeface="Lato"/>
              </a:rPr>
              <a:t> </a:t>
            </a:r>
            <a:r>
              <a:rPr lang="en-US" b="1" dirty="0">
                <a:solidFill>
                  <a:srgbClr val="FFFFFF"/>
                </a:solidFill>
                <a:latin typeface="Lato"/>
              </a:rPr>
              <a:t>Updated 8/27/2021</a:t>
            </a:r>
            <a:endParaRPr lang="en-US" dirty="0">
              <a:solidFill>
                <a:srgbClr val="212529"/>
              </a:solidFill>
              <a:latin typeface="Lato"/>
            </a:endParaRPr>
          </a:p>
          <a:p>
            <a:r>
              <a:rPr lang="en-US" dirty="0">
                <a:solidFill>
                  <a:srgbClr val="366CF7"/>
                </a:solidFill>
                <a:latin typeface="Lato"/>
                <a:hlinkClick r:id="rId19"/>
              </a:rPr>
              <a:t>Guidance for Operations in Early Care and Education and Child Care Programs</a:t>
            </a:r>
            <a:r>
              <a:rPr lang="en-US" dirty="0">
                <a:solidFill>
                  <a:srgbClr val="212529"/>
                </a:solidFill>
                <a:latin typeface="Lato"/>
              </a:rPr>
              <a:t> </a:t>
            </a:r>
            <a:r>
              <a:rPr lang="en-US" b="1" dirty="0">
                <a:solidFill>
                  <a:srgbClr val="FFFFFF"/>
                </a:solidFill>
                <a:latin typeface="Lato"/>
              </a:rPr>
              <a:t>Updated 8/30/2021</a:t>
            </a:r>
            <a:endParaRPr lang="en-US" b="0" i="0" dirty="0">
              <a:solidFill>
                <a:srgbClr val="212529"/>
              </a:solidFill>
              <a:effectLst/>
              <a:latin typeface="Lato"/>
            </a:endParaRPr>
          </a:p>
        </p:txBody>
      </p:sp>
      <p:sp>
        <p:nvSpPr>
          <p:cNvPr id="3" name="Title 2">
            <a:extLst>
              <a:ext uri="{FF2B5EF4-FFF2-40B4-BE49-F238E27FC236}">
                <a16:creationId xmlns:a16="http://schemas.microsoft.com/office/drawing/2014/main" id="{C8388C77-F6CD-4148-A973-F367AAF093DC}"/>
              </a:ext>
            </a:extLst>
          </p:cNvPr>
          <p:cNvSpPr>
            <a:spLocks noGrp="1"/>
          </p:cNvSpPr>
          <p:nvPr>
            <p:ph type="title" idx="4294967295"/>
          </p:nvPr>
        </p:nvSpPr>
        <p:spPr>
          <a:xfrm>
            <a:off x="838200" y="-1178471"/>
            <a:ext cx="10515600" cy="1178471"/>
          </a:xfrm>
        </p:spPr>
        <p:txBody>
          <a:bodyPr vert="horz" lIns="91440" tIns="45720" rIns="91440" bIns="45720" rtlCol="0" anchor="b">
            <a:normAutofit/>
          </a:bodyPr>
          <a:lstStyle/>
          <a:p>
            <a:r>
              <a:rPr lang="en-US" dirty="0"/>
              <a:t>Blank</a:t>
            </a:r>
          </a:p>
        </p:txBody>
      </p:sp>
    </p:spTree>
    <p:extLst>
      <p:ext uri="{BB962C8B-B14F-4D97-AF65-F5344CB8AC3E}">
        <p14:creationId xmlns:p14="http://schemas.microsoft.com/office/powerpoint/2010/main" val="194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B8925F-B6BB-49B0-9469-5285B9C99CB3}" type="slidenum">
              <a:rPr lang="en-US" smtClean="0"/>
              <a:pPr/>
              <a:t>5</a:t>
            </a:fld>
            <a:endParaRPr lang="en-US" dirty="0"/>
          </a:p>
        </p:txBody>
      </p:sp>
      <p:graphicFrame>
        <p:nvGraphicFramePr>
          <p:cNvPr id="6" name="Content Placeholder 5" descr="Covid 19 in schools flowsheet"/>
          <p:cNvGraphicFramePr>
            <a:graphicFrameLocks noGrp="1" noChangeAspect="1"/>
          </p:cNvGraphicFramePr>
          <p:nvPr>
            <p:ph sz="half" idx="4294967295"/>
            <p:extLst>
              <p:ext uri="{D42A27DB-BD31-4B8C-83A1-F6EECF244321}">
                <p14:modId xmlns:p14="http://schemas.microsoft.com/office/powerpoint/2010/main" val="257841774"/>
              </p:ext>
            </p:extLst>
          </p:nvPr>
        </p:nvGraphicFramePr>
        <p:xfrm>
          <a:off x="6389649" y="365125"/>
          <a:ext cx="4854498" cy="5807075"/>
        </p:xfrm>
        <a:graphic>
          <a:graphicData uri="http://schemas.openxmlformats.org/presentationml/2006/ole">
            <mc:AlternateContent xmlns:mc="http://schemas.openxmlformats.org/markup-compatibility/2006">
              <mc:Choice xmlns:v="urn:schemas-microsoft-com:vml" Requires="v">
                <p:oleObj spid="_x0000_s1030" name="Acrobat Document" r:id="rId3" imgW="3886052" imgH="5028936" progId="AcroExch.Document.11">
                  <p:embed/>
                </p:oleObj>
              </mc:Choice>
              <mc:Fallback>
                <p:oleObj name="Acrobat Document" r:id="rId3" imgW="3886052" imgH="5028936" progId="AcroExch.Document.11">
                  <p:embed/>
                  <p:pic>
                    <p:nvPicPr>
                      <p:cNvPr id="5" name="Object 4"/>
                      <p:cNvPicPr/>
                      <p:nvPr/>
                    </p:nvPicPr>
                    <p:blipFill>
                      <a:blip r:embed="rId4"/>
                      <a:stretch>
                        <a:fillRect/>
                      </a:stretch>
                    </p:blipFill>
                    <p:spPr>
                      <a:xfrm>
                        <a:off x="6389649" y="365125"/>
                        <a:ext cx="4854498" cy="5807075"/>
                      </a:xfrm>
                      <a:prstGeom prst="rect">
                        <a:avLst/>
                      </a:prstGeom>
                    </p:spPr>
                  </p:pic>
                </p:oleObj>
              </mc:Fallback>
            </mc:AlternateContent>
          </a:graphicData>
        </a:graphic>
      </p:graphicFrame>
      <p:graphicFrame>
        <p:nvGraphicFramePr>
          <p:cNvPr id="7" name="Content Placeholder 6" descr="Part 1 of Covid 19 in schools flowsheet"/>
          <p:cNvGraphicFramePr>
            <a:graphicFrameLocks noGrp="1" noChangeAspect="1"/>
          </p:cNvGraphicFramePr>
          <p:nvPr>
            <p:ph sz="half" idx="4294967295"/>
            <p:extLst>
              <p:ext uri="{D42A27DB-BD31-4B8C-83A1-F6EECF244321}">
                <p14:modId xmlns:p14="http://schemas.microsoft.com/office/powerpoint/2010/main" val="2803410924"/>
              </p:ext>
            </p:extLst>
          </p:nvPr>
        </p:nvGraphicFramePr>
        <p:xfrm>
          <a:off x="1081669" y="365125"/>
          <a:ext cx="4854498" cy="5802313"/>
        </p:xfrm>
        <a:graphic>
          <a:graphicData uri="http://schemas.openxmlformats.org/presentationml/2006/ole">
            <mc:AlternateContent xmlns:mc="http://schemas.openxmlformats.org/markup-compatibility/2006">
              <mc:Choice xmlns:v="urn:schemas-microsoft-com:vml" Requires="v">
                <p:oleObj spid="_x0000_s1031" name="Acrobat Document" r:id="rId5" imgW="3886052" imgH="5028936" progId="AcroExch.Document.DC">
                  <p:embed/>
                </p:oleObj>
              </mc:Choice>
              <mc:Fallback>
                <p:oleObj name="Acrobat Document" r:id="rId5" imgW="3886052" imgH="5028936" progId="AcroExch.Document.DC">
                  <p:embed/>
                  <p:pic>
                    <p:nvPicPr>
                      <p:cNvPr id="5" name="Object 4"/>
                      <p:cNvPicPr/>
                      <p:nvPr/>
                    </p:nvPicPr>
                    <p:blipFill>
                      <a:blip r:embed="rId6"/>
                      <a:stretch>
                        <a:fillRect/>
                      </a:stretch>
                    </p:blipFill>
                    <p:spPr>
                      <a:xfrm>
                        <a:off x="1081669" y="365125"/>
                        <a:ext cx="4854498" cy="5802313"/>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4A773E-B004-4DE4-BEDF-4C601CC1F657}"/>
              </a:ext>
            </a:extLst>
          </p:cNvPr>
          <p:cNvSpPr>
            <a:spLocks noGrp="1"/>
          </p:cNvSpPr>
          <p:nvPr>
            <p:ph type="title" idx="4294967295"/>
          </p:nvPr>
        </p:nvSpPr>
        <p:spPr>
          <a:xfrm>
            <a:off x="838200" y="-1178471"/>
            <a:ext cx="10515600" cy="1178471"/>
          </a:xfrm>
        </p:spPr>
        <p:txBody>
          <a:bodyPr vert="horz" lIns="91440" tIns="45720" rIns="91440" bIns="45720" rtlCol="0" anchor="b">
            <a:normAutofit/>
          </a:bodyPr>
          <a:lstStyle/>
          <a:p>
            <a:r>
              <a:rPr lang="en-US" dirty="0"/>
              <a:t>Blank1</a:t>
            </a:r>
          </a:p>
        </p:txBody>
      </p:sp>
    </p:spTree>
    <p:extLst>
      <p:ext uri="{BB962C8B-B14F-4D97-AF65-F5344CB8AC3E}">
        <p14:creationId xmlns:p14="http://schemas.microsoft.com/office/powerpoint/2010/main" val="278165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B8925F-B6BB-49B0-9469-5285B9C99CB3}" type="slidenum">
              <a:rPr lang="en-US" smtClean="0"/>
              <a:pPr/>
              <a:t>6</a:t>
            </a:fld>
            <a:endParaRPr lang="en-US" dirty="0"/>
          </a:p>
        </p:txBody>
      </p:sp>
      <p:graphicFrame>
        <p:nvGraphicFramePr>
          <p:cNvPr id="5" name="Object 4" descr="Exposure and quarantine graphic"/>
          <p:cNvGraphicFramePr>
            <a:graphicFrameLocks noChangeAspect="1"/>
          </p:cNvGraphicFramePr>
          <p:nvPr>
            <p:extLst>
              <p:ext uri="{D42A27DB-BD31-4B8C-83A1-F6EECF244321}">
                <p14:modId xmlns:p14="http://schemas.microsoft.com/office/powerpoint/2010/main" val="2972793717"/>
              </p:ext>
            </p:extLst>
          </p:nvPr>
        </p:nvGraphicFramePr>
        <p:xfrm>
          <a:off x="5486400" y="275240"/>
          <a:ext cx="6637504" cy="5643910"/>
        </p:xfrm>
        <a:graphic>
          <a:graphicData uri="http://schemas.openxmlformats.org/presentationml/2006/ole">
            <mc:AlternateContent xmlns:mc="http://schemas.openxmlformats.org/markup-compatibility/2006">
              <mc:Choice xmlns:v="urn:schemas-microsoft-com:vml" Requires="v">
                <p:oleObj spid="_x0000_s2054" name="Acrobat Document" r:id="rId3" imgW="4476713" imgH="3752476" progId="AcroExch.Document.11">
                  <p:embed/>
                </p:oleObj>
              </mc:Choice>
              <mc:Fallback>
                <p:oleObj name="Acrobat Document" r:id="rId3" imgW="4476713" imgH="3752476" progId="AcroExch.Document.11">
                  <p:embed/>
                  <p:pic>
                    <p:nvPicPr>
                      <p:cNvPr id="0" name=""/>
                      <p:cNvPicPr/>
                      <p:nvPr/>
                    </p:nvPicPr>
                    <p:blipFill>
                      <a:blip r:embed="rId4"/>
                      <a:stretch>
                        <a:fillRect/>
                      </a:stretch>
                    </p:blipFill>
                    <p:spPr>
                      <a:xfrm>
                        <a:off x="5486400" y="275240"/>
                        <a:ext cx="6637504" cy="5643910"/>
                      </a:xfrm>
                      <a:prstGeom prst="rect">
                        <a:avLst/>
                      </a:prstGeom>
                    </p:spPr>
                  </p:pic>
                </p:oleObj>
              </mc:Fallback>
            </mc:AlternateContent>
          </a:graphicData>
        </a:graphic>
      </p:graphicFrame>
      <p:graphicFrame>
        <p:nvGraphicFramePr>
          <p:cNvPr id="6" name="Object 5" descr="Covid-19 Patient Guidance"/>
          <p:cNvGraphicFramePr>
            <a:graphicFrameLocks noChangeAspect="1"/>
          </p:cNvGraphicFramePr>
          <p:nvPr>
            <p:extLst>
              <p:ext uri="{D42A27DB-BD31-4B8C-83A1-F6EECF244321}">
                <p14:modId xmlns:p14="http://schemas.microsoft.com/office/powerpoint/2010/main" val="1279315342"/>
              </p:ext>
            </p:extLst>
          </p:nvPr>
        </p:nvGraphicFramePr>
        <p:xfrm>
          <a:off x="377134" y="275240"/>
          <a:ext cx="5008870" cy="5643910"/>
        </p:xfrm>
        <a:graphic>
          <a:graphicData uri="http://schemas.openxmlformats.org/presentationml/2006/ole">
            <mc:AlternateContent xmlns:mc="http://schemas.openxmlformats.org/markup-compatibility/2006">
              <mc:Choice xmlns:v="urn:schemas-microsoft-com:vml" Requires="v">
                <p:oleObj spid="_x0000_s2055" name="Acrobat Document" r:id="rId5" imgW="3886052" imgH="5028936" progId="AcroExch.Document.11">
                  <p:embed/>
                </p:oleObj>
              </mc:Choice>
              <mc:Fallback>
                <p:oleObj name="Acrobat Document" r:id="rId5" imgW="3886052" imgH="5028936" progId="AcroExch.Document.11">
                  <p:embed/>
                  <p:pic>
                    <p:nvPicPr>
                      <p:cNvPr id="0" name=""/>
                      <p:cNvPicPr/>
                      <p:nvPr/>
                    </p:nvPicPr>
                    <p:blipFill>
                      <a:blip r:embed="rId6"/>
                      <a:stretch>
                        <a:fillRect/>
                      </a:stretch>
                    </p:blipFill>
                    <p:spPr>
                      <a:xfrm>
                        <a:off x="377134" y="275240"/>
                        <a:ext cx="5008870" cy="564391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37CEB4F-476A-4C0C-8B94-D78405715CF3}"/>
              </a:ext>
            </a:extLst>
          </p:cNvPr>
          <p:cNvSpPr>
            <a:spLocks noGrp="1"/>
          </p:cNvSpPr>
          <p:nvPr>
            <p:ph type="title" idx="4294967295"/>
          </p:nvPr>
        </p:nvSpPr>
        <p:spPr>
          <a:xfrm>
            <a:off x="838200" y="-1178471"/>
            <a:ext cx="10515600" cy="1178471"/>
          </a:xfrm>
        </p:spPr>
        <p:txBody>
          <a:bodyPr vert="horz" lIns="91440" tIns="45720" rIns="91440" bIns="45720" rtlCol="0" anchor="b">
            <a:normAutofit/>
          </a:bodyPr>
          <a:lstStyle/>
          <a:p>
            <a:r>
              <a:rPr lang="en-US" dirty="0"/>
              <a:t>Blank2</a:t>
            </a:r>
          </a:p>
        </p:txBody>
      </p:sp>
    </p:spTree>
    <p:extLst>
      <p:ext uri="{BB962C8B-B14F-4D97-AF65-F5344CB8AC3E}">
        <p14:creationId xmlns:p14="http://schemas.microsoft.com/office/powerpoint/2010/main" val="5414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CDC School Testing for COVID-19</a:t>
            </a:r>
            <a:br>
              <a:rPr lang="en-US" b="0" dirty="0"/>
            </a:br>
            <a:endParaRPr lang="en-US" dirty="0"/>
          </a:p>
        </p:txBody>
      </p:sp>
      <p:sp>
        <p:nvSpPr>
          <p:cNvPr id="3" name="Content Placeholder 2"/>
          <p:cNvSpPr>
            <a:spLocks noGrp="1"/>
          </p:cNvSpPr>
          <p:nvPr>
            <p:ph idx="1"/>
          </p:nvPr>
        </p:nvSpPr>
        <p:spPr>
          <a:xfrm>
            <a:off x="449580" y="1471613"/>
            <a:ext cx="11292840" cy="4705350"/>
          </a:xfrm>
        </p:spPr>
        <p:txBody>
          <a:bodyPr>
            <a:normAutofit fontScale="77500" lnSpcReduction="20000"/>
          </a:bodyPr>
          <a:lstStyle/>
          <a:p>
            <a:r>
              <a:rPr lang="en-US" dirty="0"/>
              <a:t>As schools go back to in-person learning, many offer free, regular COVID-19 testing for students and staff.</a:t>
            </a:r>
          </a:p>
          <a:p>
            <a:r>
              <a:rPr lang="en-US" dirty="0"/>
              <a:t>Regular testing, along with COVID-19 vaccination, helps protect students, staff, family members, and others who are not currently vaccinated against COVID-19 or are otherwise at risk for getting seriously sick from COVID-19.</a:t>
            </a:r>
          </a:p>
          <a:p>
            <a:r>
              <a:rPr lang="en-US" dirty="0"/>
              <a:t>Testing programs help keep students in the classroom and allow them to take part in the other activities they love.</a:t>
            </a:r>
          </a:p>
          <a:p>
            <a:pPr marL="0" indent="0">
              <a:buNone/>
            </a:pPr>
            <a:r>
              <a:rPr lang="en-US" b="1" u="sng" dirty="0"/>
              <a:t>Includes:</a:t>
            </a:r>
          </a:p>
          <a:p>
            <a:pPr marL="0" indent="0">
              <a:buNone/>
            </a:pPr>
            <a:r>
              <a:rPr lang="en-US" dirty="0"/>
              <a:t>Communication Toolkit for Schools</a:t>
            </a:r>
          </a:p>
          <a:p>
            <a:pPr marL="0" indent="0">
              <a:buNone/>
            </a:pPr>
            <a:r>
              <a:rPr lang="en-US" dirty="0"/>
              <a:t>Customizable Materials, including sample letters, and Q &amp; A samples</a:t>
            </a:r>
          </a:p>
          <a:p>
            <a:pPr marL="0" indent="0">
              <a:buNone/>
            </a:pPr>
            <a:r>
              <a:rPr lang="en-US" dirty="0"/>
              <a:t>Sample Social Media messages and Graphics</a:t>
            </a:r>
          </a:p>
          <a:p>
            <a:pPr marL="0" indent="0">
              <a:buNone/>
            </a:pPr>
            <a:r>
              <a:rPr lang="en-US" dirty="0"/>
              <a:t>Printable Posters and Flyers</a:t>
            </a:r>
          </a:p>
          <a:p>
            <a:r>
              <a:rPr lang="en-US" dirty="0">
                <a:hlinkClick r:id="rId2"/>
              </a:rPr>
              <a:t>https://www.cdc.gov/coronavirus/2019-ncov/community/schools-childcare/school-testing.html?CDC_AA_refVal=https%3A%2F%2Fwww.cdc.gov%2Fcovid19-school-testing%2Findex.html</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7</a:t>
            </a:fld>
            <a:endParaRPr lang="en-US" dirty="0"/>
          </a:p>
        </p:txBody>
      </p:sp>
    </p:spTree>
    <p:extLst>
      <p:ext uri="{BB962C8B-B14F-4D97-AF65-F5344CB8AC3E}">
        <p14:creationId xmlns:p14="http://schemas.microsoft.com/office/powerpoint/2010/main" val="233600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B8925F-B6BB-49B0-9469-5285B9C99CB3}" type="slidenum">
              <a:rPr lang="en-US" smtClean="0"/>
              <a:pPr/>
              <a:t>8</a:t>
            </a:fld>
            <a:endParaRPr lang="en-US" dirty="0"/>
          </a:p>
        </p:txBody>
      </p:sp>
      <p:pic>
        <p:nvPicPr>
          <p:cNvPr id="6" name="Content Placeholder 5" descr="K-12 School Covid Testing Program Update as of 8-27-21"/>
          <p:cNvPicPr>
            <a:picLocks noGrp="1" noChangeAspect="1"/>
          </p:cNvPicPr>
          <p:nvPr>
            <p:ph sz="half" idx="4294967295"/>
          </p:nvPr>
        </p:nvPicPr>
        <p:blipFill>
          <a:blip r:embed="rId2"/>
          <a:stretch>
            <a:fillRect/>
          </a:stretch>
        </p:blipFill>
        <p:spPr>
          <a:xfrm>
            <a:off x="471492" y="477838"/>
            <a:ext cx="11344275" cy="5902325"/>
          </a:xfrm>
          <a:prstGeom prst="rect">
            <a:avLst/>
          </a:prstGeom>
        </p:spPr>
      </p:pic>
      <p:sp>
        <p:nvSpPr>
          <p:cNvPr id="2" name="Title 1">
            <a:extLst>
              <a:ext uri="{FF2B5EF4-FFF2-40B4-BE49-F238E27FC236}">
                <a16:creationId xmlns:a16="http://schemas.microsoft.com/office/drawing/2014/main" id="{A2F56D4F-AFA1-461A-BFFA-59C1FC334B09}"/>
              </a:ext>
            </a:extLst>
          </p:cNvPr>
          <p:cNvSpPr>
            <a:spLocks noGrp="1"/>
          </p:cNvSpPr>
          <p:nvPr>
            <p:ph type="title" idx="4294967295"/>
          </p:nvPr>
        </p:nvSpPr>
        <p:spPr>
          <a:xfrm>
            <a:off x="838200" y="-1178471"/>
            <a:ext cx="10515600" cy="1178471"/>
          </a:xfrm>
        </p:spPr>
        <p:txBody>
          <a:bodyPr vert="horz" lIns="91440" tIns="45720" rIns="91440" bIns="45720" rtlCol="0" anchor="b">
            <a:normAutofit/>
          </a:bodyPr>
          <a:lstStyle/>
          <a:p>
            <a:r>
              <a:rPr lang="en-US" dirty="0"/>
              <a:t>Blank 2</a:t>
            </a:r>
          </a:p>
        </p:txBody>
      </p:sp>
    </p:spTree>
    <p:extLst>
      <p:ext uri="{BB962C8B-B14F-4D97-AF65-F5344CB8AC3E}">
        <p14:creationId xmlns:p14="http://schemas.microsoft.com/office/powerpoint/2010/main" val="336833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Screening Testing</a:t>
            </a:r>
          </a:p>
        </p:txBody>
      </p:sp>
      <p:sp>
        <p:nvSpPr>
          <p:cNvPr id="3" name="Content Placeholder 2"/>
          <p:cNvSpPr>
            <a:spLocks noGrp="1"/>
          </p:cNvSpPr>
          <p:nvPr>
            <p:ph idx="1"/>
          </p:nvPr>
        </p:nvSpPr>
        <p:spPr/>
        <p:txBody>
          <a:bodyPr>
            <a:normAutofit/>
          </a:bodyPr>
          <a:lstStyle/>
          <a:p>
            <a:r>
              <a:rPr lang="en-US" dirty="0"/>
              <a:t>Screening testing can be used to help evaluate and adjust prevention strategies and provide added protection for schools that are not able to provide optimal physical distance between students.</a:t>
            </a:r>
          </a:p>
          <a:p>
            <a:r>
              <a:rPr lang="en-US" dirty="0"/>
              <a:t>Schools may consider testing a random sample of at least 10% of the students who are not fully vaccinated, or conduct pooled testing of cohorts. </a:t>
            </a:r>
          </a:p>
          <a:p>
            <a:r>
              <a:rPr lang="en-US" dirty="0"/>
              <a:t>Testing in low-prevalence settings might produce false positive results, but testing can provide an important prevention strategy and safety net to support in-person education.</a:t>
            </a:r>
          </a:p>
        </p:txBody>
      </p:sp>
      <p:sp>
        <p:nvSpPr>
          <p:cNvPr id="4" name="Slide Number Placeholder 3"/>
          <p:cNvSpPr>
            <a:spLocks noGrp="1"/>
          </p:cNvSpPr>
          <p:nvPr>
            <p:ph type="sldNum" sz="quarter" idx="12"/>
          </p:nvPr>
        </p:nvSpPr>
        <p:spPr/>
        <p:txBody>
          <a:bodyPr/>
          <a:lstStyle/>
          <a:p>
            <a:fld id="{ABB8925F-B6BB-49B0-9469-5285B9C99CB3}" type="slidenum">
              <a:rPr lang="en-US" smtClean="0"/>
              <a:pPr/>
              <a:t>9</a:t>
            </a:fld>
            <a:endParaRPr lang="en-US" dirty="0"/>
          </a:p>
        </p:txBody>
      </p:sp>
    </p:spTree>
    <p:extLst>
      <p:ext uri="{BB962C8B-B14F-4D97-AF65-F5344CB8AC3E}">
        <p14:creationId xmlns:p14="http://schemas.microsoft.com/office/powerpoint/2010/main" val="38996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PH Overview Slides">
  <a:themeElements>
    <a:clrScheme name="DPH Template">
      <a:dk1>
        <a:sysClr val="windowText" lastClr="000000"/>
      </a:dk1>
      <a:lt1>
        <a:sysClr val="window" lastClr="FFFFFF"/>
      </a:lt1>
      <a:dk2>
        <a:srgbClr val="002649"/>
      </a:dk2>
      <a:lt2>
        <a:srgbClr val="D8D8D8"/>
      </a:lt2>
      <a:accent1>
        <a:srgbClr val="518D7B"/>
      </a:accent1>
      <a:accent2>
        <a:srgbClr val="9F2936"/>
      </a:accent2>
      <a:accent3>
        <a:srgbClr val="DDA405"/>
      </a:accent3>
      <a:accent4>
        <a:srgbClr val="604878"/>
      </a:accent4>
      <a:accent5>
        <a:srgbClr val="005EB6"/>
      </a:accent5>
      <a:accent6>
        <a:srgbClr val="085494"/>
      </a:accent6>
      <a:hlink>
        <a:srgbClr val="C1A875"/>
      </a:hlink>
      <a:folHlink>
        <a:srgbClr val="C1A8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2021-09-22T04:00:00+00:00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2021-09-22T04:00:00+00:00</Publication_x0020_Date>
    <Audience1 xmlns="3a62de7d-ba57-4f43-9dae-9623ba637be0"/>
    <_dlc_DocId xmlns="3a62de7d-ba57-4f43-9dae-9623ba637be0">KYED-112-515</_dlc_DocId>
    <_dlc_DocIdUrl xmlns="3a62de7d-ba57-4f43-9dae-9623ba637be0">
      <Url>https://www.education.ky.gov/districts/SHS/_layouts/15/DocIdRedir.aspx?ID=KYED-112-515</Url>
      <Description>KYED-112-515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71CED8A-721A-4DFC-BD92-D7CB7891241F}"/>
</file>

<file path=customXml/itemProps2.xml><?xml version="1.0" encoding="utf-8"?>
<ds:datastoreItem xmlns:ds="http://schemas.openxmlformats.org/officeDocument/2006/customXml" ds:itemID="{63F1B3DD-9D53-42CC-828E-6CFE8AB80826}">
  <ds:schemaRefs>
    <ds:schemaRef ds:uri="http://purl.org/dc/terms/"/>
    <ds:schemaRef ds:uri="http://schemas.microsoft.com/office/2006/documentManagement/types"/>
    <ds:schemaRef ds:uri="a13505c4-80b8-46b1-9b16-789f3c3a1b46"/>
    <ds:schemaRef ds:uri="http://www.w3.org/XML/1998/namespace"/>
    <ds:schemaRef ds:uri="http://schemas.microsoft.com/office/infopath/2007/PartnerControls"/>
    <ds:schemaRef ds:uri="http://purl.org/dc/elements/1.1/"/>
    <ds:schemaRef ds:uri="http://schemas.openxmlformats.org/package/2006/metadata/core-properties"/>
    <ds:schemaRef ds:uri="f4795d81-5fdb-4de1-b86c-c48b2947798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D90586B-DD03-447A-9861-DEF523C6315A}">
  <ds:schemaRefs>
    <ds:schemaRef ds:uri="http://schemas.microsoft.com/sharepoint/v3/contenttype/forms"/>
  </ds:schemaRefs>
</ds:datastoreItem>
</file>

<file path=customXml/itemProps4.xml><?xml version="1.0" encoding="utf-8"?>
<ds:datastoreItem xmlns:ds="http://schemas.openxmlformats.org/officeDocument/2006/customXml" ds:itemID="{9960495E-38C8-4FA2-A2E4-CAE312852FAF}"/>
</file>

<file path=docProps/app.xml><?xml version="1.0" encoding="utf-8"?>
<Properties xmlns="http://schemas.openxmlformats.org/officeDocument/2006/extended-properties" xmlns:vt="http://schemas.openxmlformats.org/officeDocument/2006/docPropsVTypes">
  <Template/>
  <TotalTime>4407</TotalTime>
  <Words>1098</Words>
  <Application>Microsoft Office PowerPoint</Application>
  <PresentationFormat>Widescreen</PresentationFormat>
  <Paragraphs>125</Paragraphs>
  <Slides>22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1" baseType="lpstr">
      <vt:lpstr>Arial</vt:lpstr>
      <vt:lpstr>Calibri</vt:lpstr>
      <vt:lpstr>Calibri Light</vt:lpstr>
      <vt:lpstr>Courier New</vt:lpstr>
      <vt:lpstr>Lato</vt:lpstr>
      <vt:lpstr>Wingdings</vt:lpstr>
      <vt:lpstr>DPH Overview Slides</vt:lpstr>
      <vt:lpstr>Acrobat Document</vt:lpstr>
      <vt:lpstr>Presentation</vt:lpstr>
      <vt:lpstr>KDE Health Coordinator Conference  KDPH Update</vt:lpstr>
      <vt:lpstr>KDPH Updates include:</vt:lpstr>
      <vt:lpstr>COVID-19 Information</vt:lpstr>
      <vt:lpstr>Blank</vt:lpstr>
      <vt:lpstr>Blank1</vt:lpstr>
      <vt:lpstr>Blank2</vt:lpstr>
      <vt:lpstr>CDC School Testing for COVID-19 </vt:lpstr>
      <vt:lpstr>Blank 2</vt:lpstr>
      <vt:lpstr>COVID-19 Screening Testing</vt:lpstr>
      <vt:lpstr>Blank3</vt:lpstr>
      <vt:lpstr>Blank 4</vt:lpstr>
      <vt:lpstr>Masks</vt:lpstr>
      <vt:lpstr>Consistent and Correct  Mask Usage</vt:lpstr>
      <vt:lpstr>Quarantine and Contact Tracing </vt:lpstr>
      <vt:lpstr>Who is NOT a CLOSE CONTACT</vt:lpstr>
      <vt:lpstr>Blank 5</vt:lpstr>
      <vt:lpstr>Unvaccinated students teachers or staff</vt:lpstr>
      <vt:lpstr>Fully-vaccinated persons  *DO NOT NEED TO QUARANTINE*</vt:lpstr>
      <vt:lpstr>Promotion of COVID19 Vaccination</vt:lpstr>
      <vt:lpstr>Vaccination</vt:lpstr>
      <vt:lpstr>Thank you</vt:lpstr>
      <vt:lpstr>Blank 6</vt:lpstr>
    </vt:vector>
  </TitlesOfParts>
  <Company>Cabinet for Health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DPH PPT template.pptx</dc:title>
  <dc:creator>Andy Waters</dc:creator>
  <cp:keywords>Aug 2021;update</cp:keywords>
  <cp:lastModifiedBy>McDonald, Angela - Division of District Support</cp:lastModifiedBy>
  <cp:revision>184</cp:revision>
  <cp:lastPrinted>2019-02-27T16:19:59Z</cp:lastPrinted>
  <dcterms:created xsi:type="dcterms:W3CDTF">2018-07-02T16:39:44Z</dcterms:created>
  <dcterms:modified xsi:type="dcterms:W3CDTF">2021-09-15T19:18:44Z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Order">
    <vt:r8>11000</vt:r8>
  </property>
  <property fmtid="{D5CDD505-2E9C-101B-9397-08002B2CF9AE}" pid="4" name="_dlc_DocIdItemGuid">
    <vt:lpwstr>b86bc965-9595-4584-8f37-9ef93d42d492</vt:lpwstr>
  </property>
</Properties>
</file>