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17" r:id="rId6"/>
  </p:sldMasterIdLst>
  <p:notesMasterIdLst>
    <p:notesMasterId r:id="rId36"/>
  </p:notesMasterIdLst>
  <p:sldIdLst>
    <p:sldId id="257" r:id="rId7"/>
    <p:sldId id="289" r:id="rId8"/>
    <p:sldId id="290"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87" r:id="rId27"/>
    <p:sldId id="276" r:id="rId28"/>
    <p:sldId id="278" r:id="rId29"/>
    <p:sldId id="279" r:id="rId30"/>
    <p:sldId id="280" r:id="rId31"/>
    <p:sldId id="281" r:id="rId32"/>
    <p:sldId id="284" r:id="rId33"/>
    <p:sldId id="286"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4"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3A93C-E039-46B1-9159-D2F4895A6E5C}" v="42" dt="2022-01-06T15:56:10.992"/>
    <p1510:client id="{56C9668E-C69F-4F09-A13B-1020A23E122F}" v="5" dt="2022-01-06T17:01:17.065"/>
    <p1510:client id="{81304E97-4675-4D68-AB5B-581A7D3A0CCB}" v="1" dt="2022-01-06T15:43:50.410"/>
    <p1510:client id="{B2B849AC-7BB1-4745-A8E1-B2AB6DDD9BEB}" v="6" dt="2021-12-08T14:49:48.637"/>
    <p1510:client id="{B8897938-AC5C-4967-9190-10DA8C2C9FF8}" v="20" dt="2022-01-06T17:03:03.109"/>
    <p1510:client id="{C2D15351-5558-4E24-85AB-0307A49FAB86}" v="4" dt="2022-01-06T17:13:21.903"/>
    <p1510:client id="{C9E97793-2D53-4E58-B8FA-3C1B36A6140F}" v="40" dt="2022-01-06T15:50:35.351"/>
    <p1510:client id="{FD799BFE-D589-4182-8920-A3E3424F8236}" v="3" dt="2022-01-06T15:44:51.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1C470-F9DC-4EA9-97F9-BB56C3213011}"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212F1-3922-49C4-BD94-4FAF15180DA4}" type="slidenum">
              <a:rPr lang="en-US" smtClean="0"/>
              <a:t>‹#›</a:t>
            </a:fld>
            <a:endParaRPr lang="en-US"/>
          </a:p>
        </p:txBody>
      </p:sp>
    </p:spTree>
    <p:extLst>
      <p:ext uri="{BB962C8B-B14F-4D97-AF65-F5344CB8AC3E}">
        <p14:creationId xmlns:p14="http://schemas.microsoft.com/office/powerpoint/2010/main" val="379101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Healthcare needs include -</a:t>
            </a:r>
            <a:r>
              <a:rPr lang="en-US" baseline="0"/>
              <a:t> prescribed med’s, specialty medical care,  vision care, mental health services, specialty therapies &amp;  use of medical equipment </a:t>
            </a:r>
            <a:endParaRPr lang="en-US"/>
          </a:p>
          <a:p>
            <a:endParaRPr lang="en-US"/>
          </a:p>
        </p:txBody>
      </p:sp>
      <p:sp>
        <p:nvSpPr>
          <p:cNvPr id="4" name="Slide Number Placeholder 3"/>
          <p:cNvSpPr>
            <a:spLocks noGrp="1"/>
          </p:cNvSpPr>
          <p:nvPr>
            <p:ph type="sldNum" sz="quarter" idx="5"/>
          </p:nvPr>
        </p:nvSpPr>
        <p:spPr/>
        <p:txBody>
          <a:bodyPr/>
          <a:lstStyle/>
          <a:p>
            <a:fld id="{BF9212F1-3922-49C4-BD94-4FAF15180DA4}" type="slidenum">
              <a:rPr lang="en-US" smtClean="0"/>
              <a:t>4</a:t>
            </a:fld>
            <a:endParaRPr lang="en-US"/>
          </a:p>
        </p:txBody>
      </p:sp>
    </p:spTree>
    <p:extLst>
      <p:ext uri="{BB962C8B-B14F-4D97-AF65-F5344CB8AC3E}">
        <p14:creationId xmlns:p14="http://schemas.microsoft.com/office/powerpoint/2010/main" val="398548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504 and Title II –civil laws that prohibit discrimination</a:t>
            </a:r>
            <a:r>
              <a:rPr lang="en-US" baseline="0"/>
              <a:t> against individuals with disabilities.</a:t>
            </a:r>
          </a:p>
          <a:p>
            <a:r>
              <a:rPr lang="en-US" baseline="0"/>
              <a:t>IDEIA- mandates a free &amp; appropriate education in the least restrictive environment for those students who qualify for special education services (US Dept. of Ed, 2011)</a:t>
            </a:r>
            <a:endParaRPr lang="en-US"/>
          </a:p>
          <a:p>
            <a:endParaRPr lang="en-US"/>
          </a:p>
        </p:txBody>
      </p:sp>
      <p:sp>
        <p:nvSpPr>
          <p:cNvPr id="4" name="Slide Number Placeholder 3"/>
          <p:cNvSpPr>
            <a:spLocks noGrp="1"/>
          </p:cNvSpPr>
          <p:nvPr>
            <p:ph type="sldNum" sz="quarter" idx="5"/>
          </p:nvPr>
        </p:nvSpPr>
        <p:spPr/>
        <p:txBody>
          <a:bodyPr/>
          <a:lstStyle/>
          <a:p>
            <a:fld id="{BF9212F1-3922-49C4-BD94-4FAF15180DA4}" type="slidenum">
              <a:rPr lang="en-US" smtClean="0"/>
              <a:t>6</a:t>
            </a:fld>
            <a:endParaRPr lang="en-US"/>
          </a:p>
        </p:txBody>
      </p:sp>
    </p:spTree>
    <p:extLst>
      <p:ext uri="{BB962C8B-B14F-4D97-AF65-F5344CB8AC3E}">
        <p14:creationId xmlns:p14="http://schemas.microsoft.com/office/powerpoint/2010/main" val="22455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294748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815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968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4" name="Group 3"/>
          <p:cNvGrpSpPr/>
          <p:nvPr userDrawn="1"/>
        </p:nvGrpSpPr>
        <p:grpSpPr>
          <a:xfrm>
            <a:off x="-7620" y="6446520"/>
            <a:ext cx="12199620" cy="411480"/>
            <a:chOff x="-7620" y="6446520"/>
            <a:chExt cx="12199620" cy="411480"/>
          </a:xfrm>
        </p:grpSpPr>
        <p:sp>
          <p:nvSpPr>
            <p:cNvPr id="7" name="Rectangle 6"/>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p>
          </p:txBody>
        </p:sp>
        <p:sp>
          <p:nvSpPr>
            <p:cNvPr id="8" name="Rectangle 7"/>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p>
          </p:txBody>
        </p:sp>
        <p:sp>
          <p:nvSpPr>
            <p:cNvPr id="9" name="Rectangle 8"/>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a:solidFill>
                  <a:srgbClr val="62BCF0"/>
                </a:solidFill>
              </a:endParaRPr>
            </a:p>
          </p:txBody>
        </p:sp>
      </p:grpSp>
      <p:sp>
        <p:nvSpPr>
          <p:cNvPr id="5" name="Slide Number Placeholder 4"/>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281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336531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067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227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2975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98641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23A90BE9-6CA7-462F-8E15-AAE381E1EFCC}" type="datetimeFigureOut">
              <a:rPr lang="en-US" smtClean="0"/>
              <a:t>4/22/2024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62284C45-7713-4D1E-A5DD-8C24B80A0783}" type="slidenum">
              <a:rPr lang="en-US" smtClean="0"/>
              <a:t>‹#›</a:t>
            </a:fld>
            <a:endParaRPr lang="en-US"/>
          </a:p>
        </p:txBody>
      </p:sp>
    </p:spTree>
    <p:extLst>
      <p:ext uri="{BB962C8B-B14F-4D97-AF65-F5344CB8AC3E}">
        <p14:creationId xmlns:p14="http://schemas.microsoft.com/office/powerpoint/2010/main" val="23801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23A90BE9-6CA7-462F-8E15-AAE381E1EFCC}" type="datetimeFigureOut">
              <a:rPr lang="en-US" smtClean="0"/>
              <a:t>4/22/2024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226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3A90BE9-6CA7-462F-8E15-AAE381E1EFCC}" type="datetimeFigureOut">
              <a:rPr lang="en-US" smtClean="0"/>
              <a:t>4/22/2024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478386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4/22/2024</a:t>
            </a:fld>
            <a:endParaRPr lang="en-US"/>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1">
                <a:solidFill>
                  <a:schemeClr val="tx1"/>
                </a:solidFill>
              </a:defRPr>
            </a:lvl1pPr>
          </a:lstStyle>
          <a:p>
            <a:fld id="{ABB8925F-B6BB-49B0-9469-5285B9C99CB3}" type="slidenum">
              <a:rPr lang="en-US" smtClean="0"/>
              <a:pPr/>
              <a:t>‹#›</a:t>
            </a:fld>
            <a:endParaRPr lang="en-US"/>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a:latin typeface="Calibri Light" panose="020F0302020204030204" pitchFamily="34" charset="0"/>
            </a:endParaRP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rgbClr val="01203D"/>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1203D"/>
        </a:buClr>
        <a:buSzPct val="75000"/>
        <a:buFont typeface="Wingdings" panose="05000000000000000000" pitchFamily="2" charset="2"/>
        <a:buChar char="Ø"/>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62BCF0"/>
        </a:buClr>
        <a:buFont typeface="Arial" panose="020B0604020202020204" pitchFamily="34" charset="0"/>
        <a:buChar char="•"/>
        <a:defRPr sz="2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01203D"/>
        </a:buClr>
        <a:buSzPct val="75000"/>
        <a:buFont typeface="Courier New" panose="02070309020205020404" pitchFamily="49" charset="0"/>
        <a:buChar char="o"/>
        <a:defRPr sz="2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62BCF0"/>
        </a:buClr>
        <a:buFont typeface="Wingdings" panose="05000000000000000000" pitchFamily="2" charset="2"/>
        <a:buChar char="§"/>
        <a:defRPr sz="2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01203D"/>
        </a:buClr>
        <a:buSzPct val="50000"/>
        <a:buFont typeface="Wingdings" panose="05000000000000000000" pitchFamily="2" charset="2"/>
        <a:buChar char="q"/>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ancosulnero.blogspot.com/2015/02/bes-la-famiglia-chi-si-deve-rivolgere.html"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apps.legislature.ky.gov/law/statutes/statute.aspx?id=4824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deleg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bn.ky.gov/KBN%20Documents/decision-tree-for-delegation-to-uap.pdf" TargetMode="External"/><Relationship Id="rId2" Type="http://schemas.openxmlformats.org/officeDocument/2006/relationships/hyperlink" Target="https://kbn.ky.gov/Registered-Nurse/Pages/Practic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ursingworld.org/~4af4f2/globalassets/docs/ana/ethics/principlesofdelega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lostanddesperate.com/2019/11/07/delegatin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hoolnursenet.nasn.org/nasn2020/blogs/robin-shannon-ncsn-rn-dnp1/2020/08/03/school-nurse-delegation-dos-and-donts-of-the-d-wor"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nurse.org/articles/the-real-nursing-shortag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heconversation.com/separate-curriculum-for-students-with-disability-no-good-for-anyone-33891"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redf.org/legal-advocacy/laws/section-504-of-the-rehabilitation-act-of-1973/#:~:text=Section%20504%20of%20the%201973,the%20Americans%20with%20Disabilities%20A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ites.ed.gov/idea/about-idea/" TargetMode="External"/><Relationship Id="rId5" Type="http://schemas.openxmlformats.org/officeDocument/2006/relationships/hyperlink" Target="https://www.ada.gov/regs2010/titleII_2010/titleII_2010_regulations.htm" TargetMode="External"/><Relationship Id="rId4" Type="http://schemas.openxmlformats.org/officeDocument/2006/relationships/hyperlink" Target="https://www.hhs.gov/sites/default/files/ocr/civilrights/resources/factsheets/504.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pps.legislature.ky.gov/law/statutes/statute.aspx?id=48246" TargetMode="External"/><Relationship Id="rId2" Type="http://schemas.openxmlformats.org/officeDocument/2006/relationships/hyperlink" Target="https://www.nasn.org/advocacy/professional-practice-documents/position-statements/ps-delegation" TargetMode="External"/><Relationship Id="rId1" Type="http://schemas.openxmlformats.org/officeDocument/2006/relationships/slideLayout" Target="../slideLayouts/slideLayout2.xml"/><Relationship Id="rId4" Type="http://schemas.openxmlformats.org/officeDocument/2006/relationships/hyperlink" Target="https://kbn.ky.gov/General/Documents/aos15-delegation.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kbn.ky.gov/KBN%20Documents/decision-tree-for-delegation-to-uap.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788160" y="1030923"/>
            <a:ext cx="10143744" cy="1867725"/>
          </a:xfrm>
        </p:spPr>
        <p:txBody>
          <a:bodyPr>
            <a:normAutofit fontScale="90000"/>
          </a:bodyPr>
          <a:lstStyle/>
          <a:p>
            <a:r>
              <a:rPr lang="en-US"/>
              <a:t>Delegation to Unlicensed School Personnel, What Are the Issues?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3022918"/>
            <a:ext cx="9144000" cy="2234882"/>
          </a:xfrm>
        </p:spPr>
        <p:txBody>
          <a:bodyPr vert="horz" lIns="91440" tIns="45720" rIns="91440" bIns="45720" rtlCol="0" anchor="t">
            <a:normAutofit lnSpcReduction="10000"/>
          </a:bodyPr>
          <a:lstStyle/>
          <a:p>
            <a:pPr algn="r"/>
            <a:r>
              <a:rPr lang="en-US"/>
              <a:t>Angie McDonald ADN, RN, NASSNC</a:t>
            </a:r>
          </a:p>
          <a:p>
            <a:pPr algn="r"/>
            <a:r>
              <a:rPr lang="en-US"/>
              <a:t>KDE State School Nurse Consultant</a:t>
            </a:r>
          </a:p>
          <a:p>
            <a:pPr algn="r"/>
            <a:r>
              <a:rPr lang="en-US"/>
              <a:t>Michelle Malicote BSN, RN, NASSNC</a:t>
            </a:r>
          </a:p>
          <a:p>
            <a:pPr algn="r"/>
            <a:r>
              <a:rPr lang="en-US"/>
              <a:t>KDPH School Health Branch Manager</a:t>
            </a:r>
          </a:p>
          <a:p>
            <a:pPr algn="r"/>
            <a:r>
              <a:rPr lang="en-US"/>
              <a:t>2022</a:t>
            </a:r>
          </a:p>
          <a:p>
            <a:pPr algn="r"/>
            <a:endParaRPr lang="en-US"/>
          </a:p>
          <a:p>
            <a:pPr algn="r"/>
            <a:endParaRPr lang="en-US"/>
          </a:p>
          <a:p>
            <a:pPr algn="r"/>
            <a:endParaRPr lang="en-US"/>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6389-A920-4464-A091-CABA62F2DA89}"/>
              </a:ext>
            </a:extLst>
          </p:cNvPr>
          <p:cNvSpPr>
            <a:spLocks noGrp="1"/>
          </p:cNvSpPr>
          <p:nvPr>
            <p:ph type="title"/>
          </p:nvPr>
        </p:nvSpPr>
        <p:spPr/>
        <p:txBody>
          <a:bodyPr/>
          <a:lstStyle/>
          <a:p>
            <a:r>
              <a:rPr lang="en-US"/>
              <a:t>Factors to Consider:</a:t>
            </a:r>
          </a:p>
        </p:txBody>
      </p:sp>
      <p:sp>
        <p:nvSpPr>
          <p:cNvPr id="3" name="Content Placeholder 2">
            <a:extLst>
              <a:ext uri="{FF2B5EF4-FFF2-40B4-BE49-F238E27FC236}">
                <a16:creationId xmlns:a16="http://schemas.microsoft.com/office/drawing/2014/main" id="{8814A4C4-592D-4CFB-AFAF-0DCA0644ECFF}"/>
              </a:ext>
            </a:extLst>
          </p:cNvPr>
          <p:cNvSpPr>
            <a:spLocks noGrp="1"/>
          </p:cNvSpPr>
          <p:nvPr>
            <p:ph idx="1"/>
          </p:nvPr>
        </p:nvSpPr>
        <p:spPr>
          <a:xfrm>
            <a:off x="838200" y="1494845"/>
            <a:ext cx="10515600" cy="4682118"/>
          </a:xfrm>
        </p:spPr>
        <p:txBody>
          <a:bodyPr/>
          <a:lstStyle/>
          <a:p>
            <a:r>
              <a:rPr lang="en-US"/>
              <a:t>Complexity of task</a:t>
            </a:r>
          </a:p>
          <a:p>
            <a:r>
              <a:rPr lang="en-US"/>
              <a:t>Predictability of outcomes</a:t>
            </a:r>
          </a:p>
          <a:p>
            <a:r>
              <a:rPr lang="en-US"/>
              <a:t>Availability/competency of UAP</a:t>
            </a:r>
          </a:p>
          <a:p>
            <a:r>
              <a:rPr lang="en-US"/>
              <a:t>Type and supervision required for UAP</a:t>
            </a:r>
          </a:p>
          <a:p>
            <a:pPr marL="0" indent="0">
              <a:buNone/>
            </a:pPr>
            <a:r>
              <a:rPr lang="en-US"/>
              <a:t>   (ANA, 2012)</a:t>
            </a:r>
          </a:p>
          <a:p>
            <a:pPr marL="0" indent="0">
              <a:buNone/>
            </a:pPr>
            <a:endParaRPr lang="en-US"/>
          </a:p>
        </p:txBody>
      </p:sp>
    </p:spTree>
    <p:extLst>
      <p:ext uri="{BB962C8B-B14F-4D97-AF65-F5344CB8AC3E}">
        <p14:creationId xmlns:p14="http://schemas.microsoft.com/office/powerpoint/2010/main" val="422176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6244-E7F8-4D94-940C-078308CDF226}"/>
              </a:ext>
            </a:extLst>
          </p:cNvPr>
          <p:cNvSpPr>
            <a:spLocks noGrp="1"/>
          </p:cNvSpPr>
          <p:nvPr>
            <p:ph type="title"/>
          </p:nvPr>
        </p:nvSpPr>
        <p:spPr>
          <a:xfrm>
            <a:off x="839788" y="762000"/>
            <a:ext cx="4625998" cy="1600200"/>
          </a:xfrm>
        </p:spPr>
        <p:txBody>
          <a:bodyPr anchor="b">
            <a:normAutofit/>
          </a:bodyPr>
          <a:lstStyle/>
          <a:p>
            <a:r>
              <a:rPr lang="en-US" sz="4000"/>
              <a:t>Components of Delegation</a:t>
            </a:r>
          </a:p>
        </p:txBody>
      </p:sp>
      <p:sp>
        <p:nvSpPr>
          <p:cNvPr id="3" name="Content Placeholder 2">
            <a:extLst>
              <a:ext uri="{FF2B5EF4-FFF2-40B4-BE49-F238E27FC236}">
                <a16:creationId xmlns:a16="http://schemas.microsoft.com/office/drawing/2014/main" id="{421DC37B-1671-4EC4-8E64-6B55DAE3A0C4}"/>
              </a:ext>
            </a:extLst>
          </p:cNvPr>
          <p:cNvSpPr>
            <a:spLocks noGrp="1"/>
          </p:cNvSpPr>
          <p:nvPr>
            <p:ph type="body" sz="half" idx="2"/>
          </p:nvPr>
        </p:nvSpPr>
        <p:spPr>
          <a:xfrm>
            <a:off x="836612" y="2428306"/>
            <a:ext cx="3932237" cy="2935857"/>
          </a:xfrm>
        </p:spPr>
        <p:txBody>
          <a:bodyPr vert="horz" lIns="91440" tIns="45720" rIns="91440" bIns="45720" rtlCol="0" anchor="t">
            <a:normAutofit/>
          </a:bodyPr>
          <a:lstStyle/>
          <a:p>
            <a:pPr marL="285750" indent="-285750">
              <a:buFont typeface="Wingdings" panose="020B0604020202020204" pitchFamily="34" charset="0"/>
              <a:buChar char="Ø"/>
            </a:pPr>
            <a:r>
              <a:rPr lang="en-US"/>
              <a:t>Based on student assessment by RN</a:t>
            </a:r>
          </a:p>
          <a:p>
            <a:pPr marL="285750" indent="-285750">
              <a:buFont typeface="Wingdings" panose="020B0604020202020204" pitchFamily="34" charset="0"/>
              <a:buChar char="Ø"/>
            </a:pPr>
            <a:r>
              <a:rPr lang="en-US"/>
              <a:t>Determined on a case-by-case basis</a:t>
            </a:r>
          </a:p>
          <a:p>
            <a:pPr marL="285750" indent="-285750">
              <a:buFont typeface="Wingdings" panose="020B0604020202020204" pitchFamily="34" charset="0"/>
              <a:buChar char="Ø"/>
            </a:pPr>
            <a:r>
              <a:rPr lang="en-US"/>
              <a:t>Needs and condition of the student</a:t>
            </a:r>
          </a:p>
          <a:p>
            <a:pPr marL="285750" indent="-285750">
              <a:buFont typeface="Wingdings" panose="020B0604020202020204" pitchFamily="34" charset="0"/>
              <a:buChar char="Ø"/>
            </a:pPr>
            <a:r>
              <a:rPr lang="en-US"/>
              <a:t>Stability and acuity of student’s condition</a:t>
            </a:r>
          </a:p>
          <a:p>
            <a:pPr marL="285750" indent="-285750">
              <a:buFont typeface="Wingdings" panose="020B0604020202020204" pitchFamily="34" charset="0"/>
              <a:buChar char="Ø"/>
            </a:pPr>
            <a:r>
              <a:rPr lang="en-US"/>
              <a:t>Potential for harm</a:t>
            </a:r>
          </a:p>
          <a:p>
            <a:pPr marL="0" indent="0">
              <a:buNone/>
            </a:pPr>
            <a:endParaRPr lang="en-US"/>
          </a:p>
        </p:txBody>
      </p:sp>
      <p:pic>
        <p:nvPicPr>
          <p:cNvPr id="4" name="Picture 4" descr="&quot; &quot;">
            <a:extLst>
              <a:ext uri="{FF2B5EF4-FFF2-40B4-BE49-F238E27FC236}">
                <a16:creationId xmlns:a16="http://schemas.microsoft.com/office/drawing/2014/main" id="{E38642B3-412D-481F-B651-ED7F9E7453CF}"/>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02213" y="1350646"/>
            <a:ext cx="6172200" cy="3240405"/>
          </a:xfrm>
          <a:prstGeom prst="rect">
            <a:avLst/>
          </a:prstGeom>
          <a:noFill/>
        </p:spPr>
      </p:pic>
    </p:spTree>
    <p:extLst>
      <p:ext uri="{BB962C8B-B14F-4D97-AF65-F5344CB8AC3E}">
        <p14:creationId xmlns:p14="http://schemas.microsoft.com/office/powerpoint/2010/main" val="285290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67B4-59AA-4CCC-92A9-CC78411243AC}"/>
              </a:ext>
            </a:extLst>
          </p:cNvPr>
          <p:cNvSpPr>
            <a:spLocks noGrp="1"/>
          </p:cNvSpPr>
          <p:nvPr>
            <p:ph type="title"/>
          </p:nvPr>
        </p:nvSpPr>
        <p:spPr>
          <a:xfrm>
            <a:off x="838200" y="872835"/>
            <a:ext cx="10515600" cy="932153"/>
          </a:xfrm>
        </p:spPr>
        <p:txBody>
          <a:bodyPr anchor="ctr">
            <a:normAutofit/>
          </a:bodyPr>
          <a:lstStyle/>
          <a:p>
            <a:r>
              <a:rPr lang="en-US"/>
              <a:t>Delegation of Nursing Activities:</a:t>
            </a:r>
          </a:p>
        </p:txBody>
      </p:sp>
      <p:sp>
        <p:nvSpPr>
          <p:cNvPr id="3" name="Content Placeholder 2">
            <a:extLst>
              <a:ext uri="{FF2B5EF4-FFF2-40B4-BE49-F238E27FC236}">
                <a16:creationId xmlns:a16="http://schemas.microsoft.com/office/drawing/2014/main" id="{2872F448-FC86-4A0D-97F2-B584AD6FE5C5}"/>
              </a:ext>
            </a:extLst>
          </p:cNvPr>
          <p:cNvSpPr>
            <a:spLocks noGrp="1"/>
          </p:cNvSpPr>
          <p:nvPr>
            <p:ph idx="1"/>
          </p:nvPr>
        </p:nvSpPr>
        <p:spPr>
          <a:xfrm>
            <a:off x="838200" y="1825625"/>
            <a:ext cx="10515600" cy="4351338"/>
          </a:xfrm>
        </p:spPr>
        <p:txBody>
          <a:bodyPr vert="horz" lIns="91440" tIns="45720" rIns="91440" bIns="45720" rtlCol="0" anchor="t">
            <a:normAutofit/>
          </a:bodyPr>
          <a:lstStyle/>
          <a:p>
            <a:pPr>
              <a:spcAft>
                <a:spcPts val="1200"/>
              </a:spcAft>
            </a:pPr>
            <a:r>
              <a:rPr lang="en-US"/>
              <a:t>Kentucky Board of Nursing provides guidance of nursing activities through</a:t>
            </a:r>
          </a:p>
          <a:p>
            <a:pPr marL="857250" lvl="1" indent="-457200">
              <a:buFont typeface="Wingdings" panose="05000000000000000000" pitchFamily="2" charset="2"/>
              <a:buChar char="ü"/>
            </a:pPr>
            <a:r>
              <a:rPr lang="en-US" sz="2800"/>
              <a:t>Nursing laws (statues)/scope of practice (KRS 314)</a:t>
            </a:r>
          </a:p>
          <a:p>
            <a:pPr marL="857250" lvl="1" indent="-457200">
              <a:buFont typeface="Wingdings" panose="05000000000000000000" pitchFamily="2" charset="2"/>
              <a:buChar char="ü"/>
            </a:pPr>
            <a:r>
              <a:rPr lang="en-US" sz="2800"/>
              <a:t>Administrative Regulations</a:t>
            </a:r>
          </a:p>
          <a:p>
            <a:pPr marL="857250" lvl="1" indent="-457200">
              <a:buFont typeface="Wingdings" panose="05000000000000000000" pitchFamily="2" charset="2"/>
              <a:buChar char="ü"/>
            </a:pPr>
            <a:r>
              <a:rPr lang="en-US" sz="2800"/>
              <a:t>Advisory Opinion Statements</a:t>
            </a:r>
          </a:p>
          <a:p>
            <a:pPr marL="857250" lvl="1" indent="-457200">
              <a:buFont typeface="Wingdings" panose="05000000000000000000" pitchFamily="2" charset="2"/>
              <a:buChar char="ü"/>
            </a:pPr>
            <a:endParaRPr lang="en-US"/>
          </a:p>
          <a:p>
            <a:pPr marL="400050" lvl="1" indent="0">
              <a:buNone/>
            </a:pPr>
            <a:endParaRPr lang="en-US"/>
          </a:p>
          <a:p>
            <a:pPr marL="400050" lvl="1" indent="0">
              <a:buNone/>
            </a:pPr>
            <a:endParaRPr lang="en-US"/>
          </a:p>
          <a:p>
            <a:endParaRPr lang="en-US"/>
          </a:p>
        </p:txBody>
      </p:sp>
    </p:spTree>
    <p:extLst>
      <p:ext uri="{BB962C8B-B14F-4D97-AF65-F5344CB8AC3E}">
        <p14:creationId xmlns:p14="http://schemas.microsoft.com/office/powerpoint/2010/main" val="394132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A23B-2EC4-43F6-8C47-DFE9111379B0}"/>
              </a:ext>
            </a:extLst>
          </p:cNvPr>
          <p:cNvSpPr>
            <a:spLocks noGrp="1"/>
          </p:cNvSpPr>
          <p:nvPr>
            <p:ph type="title"/>
          </p:nvPr>
        </p:nvSpPr>
        <p:spPr>
          <a:xfrm>
            <a:off x="838200" y="365125"/>
            <a:ext cx="10515600" cy="1325563"/>
          </a:xfrm>
        </p:spPr>
        <p:txBody>
          <a:bodyPr anchor="ctr">
            <a:normAutofit/>
          </a:bodyPr>
          <a:lstStyle/>
          <a:p>
            <a:r>
              <a:rPr lang="en-US"/>
              <a:t>School Nursing Laws</a:t>
            </a:r>
          </a:p>
        </p:txBody>
      </p:sp>
      <p:sp>
        <p:nvSpPr>
          <p:cNvPr id="3" name="Content Placeholder 2">
            <a:extLst>
              <a:ext uri="{FF2B5EF4-FFF2-40B4-BE49-F238E27FC236}">
                <a16:creationId xmlns:a16="http://schemas.microsoft.com/office/drawing/2014/main" id="{A8C72976-8571-4293-91FE-ADFAD323C9B9}"/>
              </a:ext>
            </a:extLst>
          </p:cNvPr>
          <p:cNvSpPr>
            <a:spLocks noGrp="1"/>
          </p:cNvSpPr>
          <p:nvPr>
            <p:ph sz="half" idx="1"/>
          </p:nvPr>
        </p:nvSpPr>
        <p:spPr>
          <a:xfrm>
            <a:off x="838200" y="1600201"/>
            <a:ext cx="5181600" cy="4107840"/>
          </a:xfrm>
        </p:spPr>
        <p:txBody>
          <a:bodyPr vert="horz" lIns="91440" tIns="45720" rIns="91440" bIns="45720" rtlCol="0" anchor="t">
            <a:normAutofit lnSpcReduction="10000"/>
          </a:bodyPr>
          <a:lstStyle/>
          <a:p>
            <a:r>
              <a:rPr lang="en-US"/>
              <a:t>KRS 314.011 (6) Registered nursing practice</a:t>
            </a:r>
          </a:p>
          <a:p>
            <a:pPr marL="857250" lvl="1" indent="-457200">
              <a:buFont typeface="Wingdings" panose="02070309020205020404" pitchFamily="49" charset="0"/>
              <a:buChar char="Ø"/>
            </a:pPr>
            <a:r>
              <a:rPr lang="en-US" sz="2800"/>
              <a:t>Use of substantial specialized knowledge, judgement and nursing skill</a:t>
            </a:r>
          </a:p>
          <a:p>
            <a:pPr marL="857250" lvl="1" indent="-457200">
              <a:buFont typeface="Wingdings" panose="02070309020205020404" pitchFamily="49" charset="0"/>
              <a:buChar char="Ø"/>
            </a:pPr>
            <a:r>
              <a:rPr lang="en-US" sz="2800"/>
              <a:t>May practice independently</a:t>
            </a:r>
          </a:p>
          <a:p>
            <a:pPr marL="857250" lvl="1" indent="-457200">
              <a:buFont typeface="Wingdings" panose="02070309020205020404" pitchFamily="49" charset="0"/>
              <a:buChar char="Ø"/>
            </a:pPr>
            <a:r>
              <a:rPr lang="en-US" sz="2800"/>
              <a:t>May delegate appropriate nursing tasks to unlicensed personnel</a:t>
            </a:r>
          </a:p>
          <a:p>
            <a:pPr marL="857250" lvl="1" indent="-457200">
              <a:buFont typeface="Courier New" panose="02070309020205020404" pitchFamily="49" charset="0"/>
              <a:buChar char="o"/>
            </a:pPr>
            <a:endParaRPr lang="en-US" sz="2800"/>
          </a:p>
          <a:p>
            <a:pPr marL="0" indent="0">
              <a:buNone/>
            </a:pPr>
            <a:endParaRPr lang="en-US"/>
          </a:p>
        </p:txBody>
      </p:sp>
      <p:pic>
        <p:nvPicPr>
          <p:cNvPr id="4" name="Picture 4" descr="&quot; &quot;">
            <a:extLst>
              <a:ext uri="{FF2B5EF4-FFF2-40B4-BE49-F238E27FC236}">
                <a16:creationId xmlns:a16="http://schemas.microsoft.com/office/drawing/2014/main" id="{D677BA78-8656-4590-B796-1BC22F800BD5}"/>
              </a:ext>
              <a:ext uri="{C183D7F6-B498-43B3-948B-1728B52AA6E4}">
                <adec:decorative xmlns:adec="http://schemas.microsoft.com/office/drawing/2017/decorative" val="1"/>
              </a:ext>
            </a:extLst>
          </p:cNvPr>
          <p:cNvPicPr>
            <a:picLocks noChangeAspect="1"/>
          </p:cNvPicPr>
          <p:nvPr/>
        </p:nvPicPr>
        <p:blipFill rotWithShape="1">
          <a:blip r:embed="rId2"/>
          <a:srcRect l="16882" r="9289" b="2"/>
          <a:stretch/>
        </p:blipFill>
        <p:spPr>
          <a:xfrm>
            <a:off x="6228617" y="871660"/>
            <a:ext cx="5181600" cy="4351338"/>
          </a:xfrm>
          <a:prstGeom prst="rect">
            <a:avLst/>
          </a:prstGeom>
          <a:noFill/>
        </p:spPr>
      </p:pic>
    </p:spTree>
    <p:extLst>
      <p:ext uri="{BB962C8B-B14F-4D97-AF65-F5344CB8AC3E}">
        <p14:creationId xmlns:p14="http://schemas.microsoft.com/office/powerpoint/2010/main" val="160987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C095-B1F5-4BDC-9E4F-9BEB2A99E32B}"/>
              </a:ext>
            </a:extLst>
          </p:cNvPr>
          <p:cNvSpPr>
            <a:spLocks noGrp="1"/>
          </p:cNvSpPr>
          <p:nvPr>
            <p:ph type="title"/>
          </p:nvPr>
        </p:nvSpPr>
        <p:spPr>
          <a:xfrm>
            <a:off x="838200" y="681037"/>
            <a:ext cx="10515600" cy="1009651"/>
          </a:xfrm>
        </p:spPr>
        <p:txBody>
          <a:bodyPr/>
          <a:lstStyle/>
          <a:p>
            <a:r>
              <a:rPr lang="en-US"/>
              <a:t>Delegation in the School Setting:</a:t>
            </a:r>
          </a:p>
        </p:txBody>
      </p:sp>
      <p:sp>
        <p:nvSpPr>
          <p:cNvPr id="3" name="Content Placeholder 2">
            <a:extLst>
              <a:ext uri="{FF2B5EF4-FFF2-40B4-BE49-F238E27FC236}">
                <a16:creationId xmlns:a16="http://schemas.microsoft.com/office/drawing/2014/main" id="{A50E67EB-5E25-4109-A21F-2D4EDE226662}"/>
              </a:ext>
            </a:extLst>
          </p:cNvPr>
          <p:cNvSpPr>
            <a:spLocks noGrp="1"/>
          </p:cNvSpPr>
          <p:nvPr>
            <p:ph idx="1"/>
          </p:nvPr>
        </p:nvSpPr>
        <p:spPr>
          <a:xfrm>
            <a:off x="838200" y="1825625"/>
            <a:ext cx="10789920" cy="4351338"/>
          </a:xfrm>
        </p:spPr>
        <p:txBody>
          <a:bodyPr vert="horz" lIns="91440" tIns="45720" rIns="91440" bIns="45720" rtlCol="0" anchor="t">
            <a:normAutofit/>
          </a:bodyPr>
          <a:lstStyle/>
          <a:p>
            <a:pPr marL="0" indent="0">
              <a:buNone/>
            </a:pPr>
            <a:r>
              <a:rPr lang="en-US" sz="3600"/>
              <a:t>School Nursing Laws</a:t>
            </a:r>
          </a:p>
          <a:p>
            <a:pPr marL="0" indent="0">
              <a:buNone/>
            </a:pPr>
            <a:endParaRPr lang="en-US" sz="1100"/>
          </a:p>
          <a:p>
            <a:pPr marL="857250" lvl="1" indent="-457200"/>
            <a:r>
              <a:rPr lang="en-US" sz="3200"/>
              <a:t>KRS 314.011 9 (10) </a:t>
            </a:r>
            <a:r>
              <a:rPr lang="en-US" sz="3200">
                <a:ea typeface="+mn-lt"/>
                <a:cs typeface="+mn-lt"/>
                <a:hlinkClick r:id="rId2"/>
              </a:rPr>
              <a:t>Licensed Practical Nursing Practice</a:t>
            </a:r>
          </a:p>
          <a:p>
            <a:pPr marL="857250" lvl="1" indent="-457200"/>
            <a:endParaRPr lang="en-US" sz="2000"/>
          </a:p>
          <a:p>
            <a:pPr lvl="3" indent="-342900"/>
            <a:r>
              <a:rPr lang="en-US" sz="2400"/>
              <a:t>Must be supervised by RN, physician or dentist</a:t>
            </a:r>
          </a:p>
          <a:p>
            <a:pPr lvl="3" indent="-342900"/>
            <a:r>
              <a:rPr lang="en-US" sz="2400"/>
              <a:t>May not delegate, train or supervise unlicensed school personnel</a:t>
            </a:r>
          </a:p>
          <a:p>
            <a:pPr marL="0" indent="0">
              <a:buNone/>
            </a:pPr>
            <a:endParaRPr lang="en-US"/>
          </a:p>
        </p:txBody>
      </p:sp>
    </p:spTree>
    <p:extLst>
      <p:ext uri="{BB962C8B-B14F-4D97-AF65-F5344CB8AC3E}">
        <p14:creationId xmlns:p14="http://schemas.microsoft.com/office/powerpoint/2010/main" val="146695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C1CD-5CC8-45DA-BCCE-E077ED64C06B}"/>
              </a:ext>
            </a:extLst>
          </p:cNvPr>
          <p:cNvSpPr>
            <a:spLocks noGrp="1"/>
          </p:cNvSpPr>
          <p:nvPr>
            <p:ph type="title"/>
          </p:nvPr>
        </p:nvSpPr>
        <p:spPr>
          <a:xfrm>
            <a:off x="838200" y="838200"/>
            <a:ext cx="10515600" cy="852488"/>
          </a:xfrm>
        </p:spPr>
        <p:txBody>
          <a:bodyPr/>
          <a:lstStyle/>
          <a:p>
            <a:r>
              <a:rPr lang="en-US"/>
              <a:t>Delegation in Schools: </a:t>
            </a:r>
          </a:p>
        </p:txBody>
      </p:sp>
      <p:sp>
        <p:nvSpPr>
          <p:cNvPr id="3" name="Content Placeholder 2">
            <a:extLst>
              <a:ext uri="{FF2B5EF4-FFF2-40B4-BE49-F238E27FC236}">
                <a16:creationId xmlns:a16="http://schemas.microsoft.com/office/drawing/2014/main" id="{4D491C17-0110-4197-A40F-80A0336403D1}"/>
              </a:ext>
            </a:extLst>
          </p:cNvPr>
          <p:cNvSpPr>
            <a:spLocks noGrp="1"/>
          </p:cNvSpPr>
          <p:nvPr>
            <p:ph idx="1"/>
          </p:nvPr>
        </p:nvSpPr>
        <p:spPr/>
        <p:txBody>
          <a:bodyPr vert="horz" lIns="91440" tIns="45720" rIns="91440" bIns="45720" rtlCol="0" anchor="t">
            <a:normAutofit/>
          </a:bodyPr>
          <a:lstStyle/>
          <a:p>
            <a:r>
              <a:rPr lang="en-US"/>
              <a:t>Selected nursing task transferred to a competent unlicensed individual (UAP) in a specific situation</a:t>
            </a:r>
          </a:p>
          <a:p>
            <a:r>
              <a:rPr lang="en-US"/>
              <a:t>Decision to delegate and supervise nursing task in the school setting is the sole responsibility of the registered nurse</a:t>
            </a:r>
          </a:p>
          <a:p>
            <a:r>
              <a:rPr lang="en-US">
                <a:hlinkClick r:id="rId2"/>
              </a:rPr>
              <a:t>NASN Nursing Delegation in the School Setting </a:t>
            </a:r>
            <a:endParaRPr lang="en-US"/>
          </a:p>
          <a:p>
            <a:pPr marL="0" indent="0">
              <a:buNone/>
            </a:pPr>
            <a:endParaRPr lang="en-US"/>
          </a:p>
        </p:txBody>
      </p:sp>
    </p:spTree>
    <p:extLst>
      <p:ext uri="{BB962C8B-B14F-4D97-AF65-F5344CB8AC3E}">
        <p14:creationId xmlns:p14="http://schemas.microsoft.com/office/powerpoint/2010/main" val="287123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4F59-CC8D-436B-A24A-967373F97E7C}"/>
              </a:ext>
            </a:extLst>
          </p:cNvPr>
          <p:cNvSpPr>
            <a:spLocks noGrp="1"/>
          </p:cNvSpPr>
          <p:nvPr>
            <p:ph type="title"/>
          </p:nvPr>
        </p:nvSpPr>
        <p:spPr>
          <a:xfrm>
            <a:off x="838200" y="681037"/>
            <a:ext cx="10515600" cy="1009651"/>
          </a:xfrm>
        </p:spPr>
        <p:txBody>
          <a:bodyPr/>
          <a:lstStyle/>
          <a:p>
            <a:r>
              <a:rPr lang="en-US"/>
              <a:t>Decision to Delegate:</a:t>
            </a:r>
          </a:p>
        </p:txBody>
      </p:sp>
      <p:sp>
        <p:nvSpPr>
          <p:cNvPr id="3" name="Content Placeholder 2">
            <a:extLst>
              <a:ext uri="{FF2B5EF4-FFF2-40B4-BE49-F238E27FC236}">
                <a16:creationId xmlns:a16="http://schemas.microsoft.com/office/drawing/2014/main" id="{63B20763-502C-4346-95BF-06A88957CC10}"/>
              </a:ext>
            </a:extLst>
          </p:cNvPr>
          <p:cNvSpPr>
            <a:spLocks noGrp="1"/>
          </p:cNvSpPr>
          <p:nvPr>
            <p:ph idx="1"/>
          </p:nvPr>
        </p:nvSpPr>
        <p:spPr/>
        <p:txBody>
          <a:bodyPr vert="horz" lIns="91440" tIns="45720" rIns="91440" bIns="45720" rtlCol="0" anchor="t">
            <a:normAutofit/>
          </a:bodyPr>
          <a:lstStyle/>
          <a:p>
            <a:pPr marL="0" indent="0">
              <a:buNone/>
            </a:pPr>
            <a:r>
              <a:rPr lang="en-US" dirty="0"/>
              <a:t>Determination to delegate based on: </a:t>
            </a:r>
          </a:p>
          <a:p>
            <a:pPr lvl="1">
              <a:spcBef>
                <a:spcPts val="1800"/>
              </a:spcBef>
              <a:buFont typeface="Wingdings" panose="05000000000000000000" pitchFamily="2" charset="2"/>
              <a:buChar char="Ø"/>
            </a:pPr>
            <a:r>
              <a:rPr lang="en-US" dirty="0">
                <a:ea typeface="+mn-lt"/>
                <a:cs typeface="+mn-lt"/>
                <a:hlinkClick r:id="rId2"/>
              </a:rPr>
              <a:t>KBN Nursing Practice </a:t>
            </a:r>
            <a:r>
              <a:rPr lang="en-US" dirty="0"/>
              <a:t>and assessment</a:t>
            </a:r>
          </a:p>
          <a:p>
            <a:pPr lvl="1">
              <a:spcBef>
                <a:spcPts val="1800"/>
              </a:spcBef>
              <a:buFont typeface="Wingdings" panose="05000000000000000000" pitchFamily="2" charset="2"/>
              <a:buChar char="Ø"/>
            </a:pPr>
            <a:r>
              <a:rPr lang="en-US" dirty="0"/>
              <a:t>Compliance with applicable laws</a:t>
            </a:r>
          </a:p>
          <a:p>
            <a:pPr lvl="1">
              <a:spcBef>
                <a:spcPts val="1800"/>
              </a:spcBef>
              <a:buFont typeface="Wingdings" panose="05000000000000000000" pitchFamily="2" charset="2"/>
              <a:buChar char="Ø"/>
            </a:pPr>
            <a:r>
              <a:rPr lang="en-US" dirty="0"/>
              <a:t>Guidance by professional nursing associations i.e., American Nurses Association (ANA) and the National Council of State Boards of Nursing (NCSBN)</a:t>
            </a:r>
          </a:p>
          <a:p>
            <a:pPr lvl="1">
              <a:spcBef>
                <a:spcPts val="1800"/>
              </a:spcBef>
              <a:buFont typeface="Wingdings" panose="05000000000000000000" pitchFamily="2" charset="2"/>
              <a:buChar char="Ø"/>
            </a:pPr>
            <a:r>
              <a:rPr lang="en-US" dirty="0">
                <a:ea typeface="+mn-lt"/>
                <a:cs typeface="+mn-lt"/>
                <a:hlinkClick r:id="rId3"/>
              </a:rPr>
              <a:t>KBN Decision Tree</a:t>
            </a: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129821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7B63-7027-4A43-8C46-D592A868ACA6}"/>
              </a:ext>
            </a:extLst>
          </p:cNvPr>
          <p:cNvSpPr>
            <a:spLocks noGrp="1"/>
          </p:cNvSpPr>
          <p:nvPr>
            <p:ph type="title"/>
          </p:nvPr>
        </p:nvSpPr>
        <p:spPr>
          <a:xfrm>
            <a:off x="838200" y="781050"/>
            <a:ext cx="10515600" cy="909638"/>
          </a:xfrm>
        </p:spPr>
        <p:txBody>
          <a:bodyPr/>
          <a:lstStyle/>
          <a:p>
            <a:r>
              <a:rPr lang="en-US"/>
              <a:t>Delegated Nursing Task Supervision:</a:t>
            </a:r>
          </a:p>
        </p:txBody>
      </p:sp>
      <p:sp>
        <p:nvSpPr>
          <p:cNvPr id="3" name="Content Placeholder 2">
            <a:extLst>
              <a:ext uri="{FF2B5EF4-FFF2-40B4-BE49-F238E27FC236}">
                <a16:creationId xmlns:a16="http://schemas.microsoft.com/office/drawing/2014/main" id="{FD253152-BE77-4D88-A866-4EFECC4B9F6D}"/>
              </a:ext>
            </a:extLst>
          </p:cNvPr>
          <p:cNvSpPr>
            <a:spLocks noGrp="1"/>
          </p:cNvSpPr>
          <p:nvPr>
            <p:ph idx="1"/>
          </p:nvPr>
        </p:nvSpPr>
        <p:spPr/>
        <p:txBody>
          <a:bodyPr/>
          <a:lstStyle/>
          <a:p>
            <a:pPr marL="0" indent="0">
              <a:buNone/>
            </a:pPr>
            <a:r>
              <a:rPr lang="en-US"/>
              <a:t>Supervising registered nurse must: </a:t>
            </a:r>
          </a:p>
          <a:p>
            <a:pPr>
              <a:buFont typeface="Wingdings" panose="05000000000000000000" pitchFamily="2" charset="2"/>
              <a:buChar char="Ø"/>
            </a:pPr>
            <a:r>
              <a:rPr lang="en-US"/>
              <a:t>Periodically monitor and assess capabilities and competencies to assure delegated tasks are safely performed</a:t>
            </a:r>
          </a:p>
          <a:p>
            <a:pPr>
              <a:buFont typeface="Wingdings" panose="05000000000000000000" pitchFamily="2" charset="2"/>
              <a:buChar char="Ø"/>
            </a:pPr>
            <a:r>
              <a:rPr lang="en-US"/>
              <a:t>RN determines how closely and how often supervision and reassessment is done</a:t>
            </a:r>
          </a:p>
          <a:p>
            <a:pPr marL="0" indent="0">
              <a:buNone/>
            </a:pPr>
            <a:endParaRPr lang="en-US"/>
          </a:p>
        </p:txBody>
      </p:sp>
    </p:spTree>
    <p:extLst>
      <p:ext uri="{BB962C8B-B14F-4D97-AF65-F5344CB8AC3E}">
        <p14:creationId xmlns:p14="http://schemas.microsoft.com/office/powerpoint/2010/main" val="310376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0C4E-6E98-4E80-87B2-AC4FA4222092}"/>
              </a:ext>
            </a:extLst>
          </p:cNvPr>
          <p:cNvSpPr>
            <a:spLocks noGrp="1"/>
          </p:cNvSpPr>
          <p:nvPr>
            <p:ph type="title"/>
          </p:nvPr>
        </p:nvSpPr>
        <p:spPr>
          <a:xfrm>
            <a:off x="838200" y="952500"/>
            <a:ext cx="10515600" cy="738188"/>
          </a:xfrm>
        </p:spPr>
        <p:txBody>
          <a:bodyPr/>
          <a:lstStyle/>
          <a:p>
            <a:r>
              <a:rPr lang="en-US"/>
              <a:t>Delegation in School:</a:t>
            </a:r>
          </a:p>
        </p:txBody>
      </p:sp>
      <p:sp>
        <p:nvSpPr>
          <p:cNvPr id="3" name="Content Placeholder 2">
            <a:extLst>
              <a:ext uri="{FF2B5EF4-FFF2-40B4-BE49-F238E27FC236}">
                <a16:creationId xmlns:a16="http://schemas.microsoft.com/office/drawing/2014/main" id="{68651F6F-0CF6-481D-A66D-E91EDB8AD387}"/>
              </a:ext>
            </a:extLst>
          </p:cNvPr>
          <p:cNvSpPr>
            <a:spLocks noGrp="1"/>
          </p:cNvSpPr>
          <p:nvPr>
            <p:ph idx="1"/>
          </p:nvPr>
        </p:nvSpPr>
        <p:spPr/>
        <p:txBody>
          <a:bodyPr/>
          <a:lstStyle/>
          <a:p>
            <a:r>
              <a:rPr lang="en-US"/>
              <a:t>Nursing tasks done in home setting becomes more complex in school setting</a:t>
            </a:r>
          </a:p>
          <a:p>
            <a:r>
              <a:rPr lang="en-US"/>
              <a:t>Parents may not understand why a seemingly higher standard is required</a:t>
            </a:r>
          </a:p>
          <a:p>
            <a:r>
              <a:rPr lang="en-US"/>
              <a:t>School nurses must meet state nursing law, federal mandates, parental expectations and other state laws related to education</a:t>
            </a:r>
          </a:p>
          <a:p>
            <a:pPr marL="0" indent="0">
              <a:buNone/>
            </a:pPr>
            <a:endParaRPr lang="en-US"/>
          </a:p>
        </p:txBody>
      </p:sp>
    </p:spTree>
    <p:extLst>
      <p:ext uri="{BB962C8B-B14F-4D97-AF65-F5344CB8AC3E}">
        <p14:creationId xmlns:p14="http://schemas.microsoft.com/office/powerpoint/2010/main" val="134215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FA00-721B-4DD2-A7F1-58E1135B38B8}"/>
              </a:ext>
            </a:extLst>
          </p:cNvPr>
          <p:cNvSpPr>
            <a:spLocks noGrp="1"/>
          </p:cNvSpPr>
          <p:nvPr>
            <p:ph type="title"/>
          </p:nvPr>
        </p:nvSpPr>
        <p:spPr>
          <a:xfrm>
            <a:off x="838200" y="923925"/>
            <a:ext cx="10515600" cy="766763"/>
          </a:xfrm>
        </p:spPr>
        <p:txBody>
          <a:bodyPr anchor="ctr">
            <a:normAutofit/>
          </a:bodyPr>
          <a:lstStyle/>
          <a:p>
            <a:r>
              <a:rPr lang="en-US"/>
              <a:t>Rationale in Delegation: </a:t>
            </a:r>
          </a:p>
        </p:txBody>
      </p:sp>
      <p:sp>
        <p:nvSpPr>
          <p:cNvPr id="3" name="Content Placeholder 2">
            <a:extLst>
              <a:ext uri="{FF2B5EF4-FFF2-40B4-BE49-F238E27FC236}">
                <a16:creationId xmlns:a16="http://schemas.microsoft.com/office/drawing/2014/main" id="{703AB512-C7AA-400D-8255-4540E446978D}"/>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t>The registered nurse is the appropriate professional to delegate nursing care</a:t>
            </a:r>
          </a:p>
          <a:p>
            <a:r>
              <a:rPr lang="en-US"/>
              <a:t>In 2012, ANA clearly stated that registered nurses should not delegate steps in the nursing process including nursing assessment or the use of nursing judgement </a:t>
            </a:r>
          </a:p>
          <a:p>
            <a:r>
              <a:rPr lang="en-US">
                <a:hlinkClick r:id="rId2"/>
              </a:rPr>
              <a:t>ANA's principals of Delegation</a:t>
            </a:r>
            <a:endParaRPr lang="en-US"/>
          </a:p>
          <a:p>
            <a:endParaRPr lang="en-US"/>
          </a:p>
          <a:p>
            <a:pPr marL="0" indent="0">
              <a:buNone/>
            </a:pPr>
            <a:endParaRPr lang="en-US"/>
          </a:p>
        </p:txBody>
      </p:sp>
    </p:spTree>
    <p:extLst>
      <p:ext uri="{BB962C8B-B14F-4D97-AF65-F5344CB8AC3E}">
        <p14:creationId xmlns:p14="http://schemas.microsoft.com/office/powerpoint/2010/main" val="222929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303A-F249-45D7-B2A4-5D92D89DAE93}"/>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999A6D7A-E781-4729-A990-91C6D53659AA}"/>
              </a:ext>
            </a:extLst>
          </p:cNvPr>
          <p:cNvSpPr>
            <a:spLocks noGrp="1"/>
          </p:cNvSpPr>
          <p:nvPr>
            <p:ph idx="1"/>
          </p:nvPr>
        </p:nvSpPr>
        <p:spPr>
          <a:xfrm>
            <a:off x="838200" y="1555423"/>
            <a:ext cx="10515600" cy="4621540"/>
          </a:xfrm>
        </p:spPr>
        <p:txBody>
          <a:bodyPr vert="horz" lIns="91440" tIns="45720" rIns="91440" bIns="45720" rtlCol="0" anchor="t">
            <a:normAutofit/>
          </a:bodyPr>
          <a:lstStyle/>
          <a:p>
            <a:r>
              <a:rPr lang="en-US"/>
              <a:t>Understands the general issues related to delegation</a:t>
            </a:r>
          </a:p>
          <a:p>
            <a:r>
              <a:rPr lang="en-US">
                <a:ea typeface="+mn-lt"/>
                <a:cs typeface="+mn-lt"/>
              </a:rPr>
              <a:t>Can identify federal laws protecting students with disabilities</a:t>
            </a:r>
          </a:p>
          <a:p>
            <a:r>
              <a:rPr lang="en-US"/>
              <a:t>Can define delegation and how it relates to nursing care</a:t>
            </a:r>
          </a:p>
          <a:p>
            <a:r>
              <a:rPr lang="en-US"/>
              <a:t>Understands the recommended qualifications for unlicensed assistive personnel (UAPs) and licensed practical nurses (LPNs) and can identify the roles and responsibilities as they relate to school nursing</a:t>
            </a:r>
          </a:p>
        </p:txBody>
      </p:sp>
    </p:spTree>
    <p:extLst>
      <p:ext uri="{BB962C8B-B14F-4D97-AF65-F5344CB8AC3E}">
        <p14:creationId xmlns:p14="http://schemas.microsoft.com/office/powerpoint/2010/main" val="279252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9AC5-10AE-4448-9B85-3C57B387874C}"/>
              </a:ext>
            </a:extLst>
          </p:cNvPr>
          <p:cNvSpPr>
            <a:spLocks noGrp="1"/>
          </p:cNvSpPr>
          <p:nvPr>
            <p:ph type="title"/>
          </p:nvPr>
        </p:nvSpPr>
        <p:spPr>
          <a:xfrm>
            <a:off x="838200" y="825679"/>
            <a:ext cx="10515600" cy="1009651"/>
          </a:xfrm>
        </p:spPr>
        <p:txBody>
          <a:bodyPr/>
          <a:lstStyle/>
          <a:p>
            <a:r>
              <a:rPr lang="en-US"/>
              <a:t>Factors in Delegating:</a:t>
            </a:r>
          </a:p>
        </p:txBody>
      </p:sp>
      <p:sp>
        <p:nvSpPr>
          <p:cNvPr id="3" name="Content Placeholder 2">
            <a:extLst>
              <a:ext uri="{FF2B5EF4-FFF2-40B4-BE49-F238E27FC236}">
                <a16:creationId xmlns:a16="http://schemas.microsoft.com/office/drawing/2014/main" id="{0A7B4976-0D5D-4540-98C7-DAC473EB0E1A}"/>
              </a:ext>
            </a:extLst>
          </p:cNvPr>
          <p:cNvSpPr>
            <a:spLocks noGrp="1"/>
          </p:cNvSpPr>
          <p:nvPr>
            <p:ph idx="1"/>
          </p:nvPr>
        </p:nvSpPr>
        <p:spPr/>
        <p:txBody>
          <a:bodyPr/>
          <a:lstStyle/>
          <a:p>
            <a:r>
              <a:rPr lang="en-US"/>
              <a:t>State laws, rules and regulations</a:t>
            </a:r>
          </a:p>
          <a:p>
            <a:r>
              <a:rPr lang="en-US"/>
              <a:t>Safety issues</a:t>
            </a:r>
          </a:p>
          <a:p>
            <a:r>
              <a:rPr lang="en-US"/>
              <a:t>Medical needs of students</a:t>
            </a:r>
          </a:p>
          <a:p>
            <a:r>
              <a:rPr lang="en-US"/>
              <a:t>School practice characteristics</a:t>
            </a:r>
          </a:p>
          <a:p>
            <a:r>
              <a:rPr lang="en-US"/>
              <a:t>Unlicensed assistive personnel (UAP) competencies</a:t>
            </a:r>
          </a:p>
          <a:p>
            <a:pPr marL="0" indent="0">
              <a:buNone/>
            </a:pPr>
            <a:endParaRPr lang="en-US"/>
          </a:p>
        </p:txBody>
      </p:sp>
    </p:spTree>
    <p:extLst>
      <p:ext uri="{BB962C8B-B14F-4D97-AF65-F5344CB8AC3E}">
        <p14:creationId xmlns:p14="http://schemas.microsoft.com/office/powerpoint/2010/main" val="148786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B88A-39B0-4E76-AC0B-C25867587ED6}"/>
              </a:ext>
            </a:extLst>
          </p:cNvPr>
          <p:cNvSpPr>
            <a:spLocks noGrp="1"/>
          </p:cNvSpPr>
          <p:nvPr>
            <p:ph type="title"/>
          </p:nvPr>
        </p:nvSpPr>
        <p:spPr>
          <a:xfrm>
            <a:off x="838200" y="742950"/>
            <a:ext cx="10515600" cy="947738"/>
          </a:xfrm>
        </p:spPr>
        <p:txBody>
          <a:bodyPr/>
          <a:lstStyle/>
          <a:p>
            <a:r>
              <a:rPr lang="en-US">
                <a:ea typeface="+mj-lt"/>
                <a:cs typeface="+mj-lt"/>
              </a:rPr>
              <a:t>Five Rights of Delegation:</a:t>
            </a:r>
            <a:endParaRPr lang="en-US"/>
          </a:p>
        </p:txBody>
      </p:sp>
      <p:pic>
        <p:nvPicPr>
          <p:cNvPr id="5" name="Picture 5" descr="&quot; &quot;">
            <a:extLst>
              <a:ext uri="{FF2B5EF4-FFF2-40B4-BE49-F238E27FC236}">
                <a16:creationId xmlns:a16="http://schemas.microsoft.com/office/drawing/2014/main" id="{CA2138BE-F6DF-4076-9B20-082C9E73529C}"/>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934019" y="1973961"/>
            <a:ext cx="4762500" cy="3076575"/>
          </a:xfrm>
        </p:spPr>
      </p:pic>
      <p:sp>
        <p:nvSpPr>
          <p:cNvPr id="4" name="Content Placeholder 3">
            <a:extLst>
              <a:ext uri="{FF2B5EF4-FFF2-40B4-BE49-F238E27FC236}">
                <a16:creationId xmlns:a16="http://schemas.microsoft.com/office/drawing/2014/main" id="{1FBA623C-140E-494A-960A-950694A5A3F0}"/>
              </a:ext>
            </a:extLst>
          </p:cNvPr>
          <p:cNvSpPr>
            <a:spLocks noGrp="1"/>
          </p:cNvSpPr>
          <p:nvPr>
            <p:ph sz="half" idx="2"/>
          </p:nvPr>
        </p:nvSpPr>
        <p:spPr>
          <a:xfrm>
            <a:off x="7195782" y="1973475"/>
            <a:ext cx="4158018" cy="3168533"/>
          </a:xfrm>
        </p:spPr>
        <p:txBody>
          <a:bodyPr vert="horz" lIns="91440" tIns="45720" rIns="91440" bIns="45720" rtlCol="0" anchor="t">
            <a:normAutofit/>
          </a:bodyPr>
          <a:lstStyle/>
          <a:p>
            <a:r>
              <a:rPr lang="en-US">
                <a:ea typeface="+mn-lt"/>
                <a:cs typeface="+mn-lt"/>
              </a:rPr>
              <a:t>Right task</a:t>
            </a:r>
          </a:p>
          <a:p>
            <a:r>
              <a:rPr lang="en-US">
                <a:ea typeface="+mn-lt"/>
                <a:cs typeface="+mn-lt"/>
              </a:rPr>
              <a:t>Right person</a:t>
            </a:r>
          </a:p>
          <a:p>
            <a:r>
              <a:rPr lang="en-US">
                <a:ea typeface="+mn-lt"/>
                <a:cs typeface="+mn-lt"/>
              </a:rPr>
              <a:t>Right direction</a:t>
            </a:r>
          </a:p>
          <a:p>
            <a:r>
              <a:rPr lang="en-US">
                <a:ea typeface="+mn-lt"/>
                <a:cs typeface="+mn-lt"/>
              </a:rPr>
              <a:t>Right supervision</a:t>
            </a:r>
          </a:p>
          <a:p>
            <a:r>
              <a:rPr lang="en-US">
                <a:ea typeface="+mn-lt"/>
                <a:cs typeface="+mn-lt"/>
              </a:rPr>
              <a:t>Right circumstance - (ANA/NCSBN, 2006)</a:t>
            </a:r>
            <a:endParaRPr lang="en-US"/>
          </a:p>
        </p:txBody>
      </p:sp>
    </p:spTree>
    <p:extLst>
      <p:ext uri="{BB962C8B-B14F-4D97-AF65-F5344CB8AC3E}">
        <p14:creationId xmlns:p14="http://schemas.microsoft.com/office/powerpoint/2010/main" val="226096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028B-FBC7-4007-93DF-55F395AF8AB1}"/>
              </a:ext>
            </a:extLst>
          </p:cNvPr>
          <p:cNvSpPr>
            <a:spLocks noGrp="1"/>
          </p:cNvSpPr>
          <p:nvPr>
            <p:ph type="title"/>
          </p:nvPr>
        </p:nvSpPr>
        <p:spPr/>
        <p:txBody>
          <a:bodyPr/>
          <a:lstStyle/>
          <a:p>
            <a:r>
              <a:rPr lang="en-US"/>
              <a:t>ANA Principles for Delegation:</a:t>
            </a:r>
          </a:p>
        </p:txBody>
      </p:sp>
      <p:sp>
        <p:nvSpPr>
          <p:cNvPr id="3" name="Content Placeholder 2">
            <a:extLst>
              <a:ext uri="{FF2B5EF4-FFF2-40B4-BE49-F238E27FC236}">
                <a16:creationId xmlns:a16="http://schemas.microsoft.com/office/drawing/2014/main" id="{2CD5B55A-D5B3-408F-8724-972F60CF1BFB}"/>
              </a:ext>
            </a:extLst>
          </p:cNvPr>
          <p:cNvSpPr>
            <a:spLocks noGrp="1"/>
          </p:cNvSpPr>
          <p:nvPr>
            <p:ph idx="1"/>
          </p:nvPr>
        </p:nvSpPr>
        <p:spPr>
          <a:xfrm>
            <a:off x="838200" y="1428315"/>
            <a:ext cx="10515600" cy="4748648"/>
          </a:xfrm>
        </p:spPr>
        <p:txBody>
          <a:bodyPr/>
          <a:lstStyle/>
          <a:p>
            <a:r>
              <a:rPr lang="en-US"/>
              <a:t>RN directs care and determines the appropriate utilization of any assistant involved in providing direct patient care</a:t>
            </a:r>
          </a:p>
          <a:p>
            <a:r>
              <a:rPr lang="en-US"/>
              <a:t>RN accepts aid from nursing assistive personnel in providing direct patient care</a:t>
            </a:r>
          </a:p>
          <a:p>
            <a:pPr marL="0" indent="0">
              <a:buNone/>
            </a:pPr>
            <a:endParaRPr lang="en-US"/>
          </a:p>
        </p:txBody>
      </p:sp>
      <p:pic>
        <p:nvPicPr>
          <p:cNvPr id="10" name="Picture 10" descr="&quot; &quot;">
            <a:extLst>
              <a:ext uri="{FF2B5EF4-FFF2-40B4-BE49-F238E27FC236}">
                <a16:creationId xmlns:a16="http://schemas.microsoft.com/office/drawing/2014/main" id="{FDEFA63E-8409-4DA6-8B2E-816217FF0B4C}"/>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2686" y="3206315"/>
            <a:ext cx="3384247" cy="2223370"/>
          </a:xfrm>
          <a:prstGeom prst="rect">
            <a:avLst/>
          </a:prstGeom>
        </p:spPr>
      </p:pic>
    </p:spTree>
    <p:extLst>
      <p:ext uri="{BB962C8B-B14F-4D97-AF65-F5344CB8AC3E}">
        <p14:creationId xmlns:p14="http://schemas.microsoft.com/office/powerpoint/2010/main" val="33492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BDB9-6EB6-4803-8CA9-125681172DC6}"/>
              </a:ext>
            </a:extLst>
          </p:cNvPr>
          <p:cNvSpPr>
            <a:spLocks noGrp="1"/>
          </p:cNvSpPr>
          <p:nvPr>
            <p:ph type="title"/>
          </p:nvPr>
        </p:nvSpPr>
        <p:spPr>
          <a:xfrm>
            <a:off x="838200" y="715762"/>
            <a:ext cx="10515600" cy="1009651"/>
          </a:xfrm>
        </p:spPr>
        <p:txBody>
          <a:bodyPr/>
          <a:lstStyle/>
          <a:p>
            <a:r>
              <a:rPr lang="en-US"/>
              <a:t>Recommended Qualifications for UAPs:</a:t>
            </a:r>
          </a:p>
        </p:txBody>
      </p:sp>
      <p:sp>
        <p:nvSpPr>
          <p:cNvPr id="3" name="Content Placeholder 2">
            <a:extLst>
              <a:ext uri="{FF2B5EF4-FFF2-40B4-BE49-F238E27FC236}">
                <a16:creationId xmlns:a16="http://schemas.microsoft.com/office/drawing/2014/main" id="{5D6FF94C-E7BE-4D1C-AF2E-534FA3397D4C}"/>
              </a:ext>
            </a:extLst>
          </p:cNvPr>
          <p:cNvSpPr>
            <a:spLocks noGrp="1"/>
          </p:cNvSpPr>
          <p:nvPr>
            <p:ph idx="1"/>
          </p:nvPr>
        </p:nvSpPr>
        <p:spPr/>
        <p:txBody>
          <a:bodyPr/>
          <a:lstStyle/>
          <a:p>
            <a:r>
              <a:rPr lang="en-US"/>
              <a:t>Education – e.g., high school diploma or higher, first aid and CPR certification, prior health care experience, training per school district policies</a:t>
            </a:r>
          </a:p>
          <a:p>
            <a:r>
              <a:rPr lang="en-US"/>
              <a:t>Personal attributes – e.g., willing to assume responsibility for assigned tasks, works within job description, able to understand and follow direction of school nurse</a:t>
            </a:r>
          </a:p>
          <a:p>
            <a:pPr marL="0" indent="0">
              <a:buNone/>
            </a:pPr>
            <a:endParaRPr lang="en-US"/>
          </a:p>
        </p:txBody>
      </p:sp>
    </p:spTree>
    <p:extLst>
      <p:ext uri="{BB962C8B-B14F-4D97-AF65-F5344CB8AC3E}">
        <p14:creationId xmlns:p14="http://schemas.microsoft.com/office/powerpoint/2010/main" val="408340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3EB-54F2-4E50-824F-90919C4683F4}"/>
              </a:ext>
            </a:extLst>
          </p:cNvPr>
          <p:cNvSpPr>
            <a:spLocks noGrp="1"/>
          </p:cNvSpPr>
          <p:nvPr>
            <p:ph type="title"/>
          </p:nvPr>
        </p:nvSpPr>
        <p:spPr>
          <a:xfrm>
            <a:off x="838200" y="365125"/>
            <a:ext cx="10515600" cy="1325563"/>
          </a:xfrm>
        </p:spPr>
        <p:txBody>
          <a:bodyPr anchor="ctr">
            <a:normAutofit/>
          </a:bodyPr>
          <a:lstStyle/>
          <a:p>
            <a:r>
              <a:rPr lang="en-US"/>
              <a:t>Recommendations:</a:t>
            </a:r>
          </a:p>
        </p:txBody>
      </p:sp>
      <p:sp>
        <p:nvSpPr>
          <p:cNvPr id="3" name="Content Placeholder 2">
            <a:extLst>
              <a:ext uri="{FF2B5EF4-FFF2-40B4-BE49-F238E27FC236}">
                <a16:creationId xmlns:a16="http://schemas.microsoft.com/office/drawing/2014/main" id="{378D803B-67AF-490B-A294-3AC0BDE1F053}"/>
              </a:ext>
            </a:extLst>
          </p:cNvPr>
          <p:cNvSpPr>
            <a:spLocks noGrp="1"/>
          </p:cNvSpPr>
          <p:nvPr>
            <p:ph sz="half" idx="1"/>
          </p:nvPr>
        </p:nvSpPr>
        <p:spPr>
          <a:xfrm>
            <a:off x="838200" y="1371266"/>
            <a:ext cx="5181600" cy="4196097"/>
          </a:xfrm>
        </p:spPr>
        <p:txBody>
          <a:bodyPr vert="horz" lIns="91440" tIns="45720" rIns="91440" bIns="45720" rtlCol="0" anchor="t">
            <a:normAutofit lnSpcReduction="10000"/>
          </a:bodyPr>
          <a:lstStyle/>
          <a:p>
            <a:r>
              <a:rPr lang="en-US" sz="2400"/>
              <a:t>Interpersonal attributes – e.g., maintains confidentiality of information, communicates clearly, enjoys working with children</a:t>
            </a:r>
          </a:p>
          <a:p>
            <a:r>
              <a:rPr lang="en-US" sz="2400"/>
              <a:t>Emergency effectiveness – e.g., remains calm and demonstrates good judgement when the unexpected occurs, knows how and when to call emergency medical services and or school nurse – (NASN, 8-3-2020)</a:t>
            </a:r>
          </a:p>
          <a:p>
            <a:r>
              <a:rPr lang="en-US" sz="2400">
                <a:ea typeface="+mn-lt"/>
                <a:cs typeface="+mn-lt"/>
                <a:hlinkClick r:id="rId2"/>
              </a:rPr>
              <a:t>School Nurse Delegation </a:t>
            </a:r>
            <a:endParaRPr lang="en-US" sz="2400"/>
          </a:p>
          <a:p>
            <a:endParaRPr lang="en-US" sz="2400"/>
          </a:p>
          <a:p>
            <a:endParaRPr lang="en-US" sz="2400"/>
          </a:p>
          <a:p>
            <a:pPr marL="0" indent="0">
              <a:buNone/>
            </a:pPr>
            <a:endParaRPr lang="en-US" sz="2400"/>
          </a:p>
        </p:txBody>
      </p:sp>
      <p:pic>
        <p:nvPicPr>
          <p:cNvPr id="4" name="Picture 4" descr="&quot; &quot;">
            <a:extLst>
              <a:ext uri="{FF2B5EF4-FFF2-40B4-BE49-F238E27FC236}">
                <a16:creationId xmlns:a16="http://schemas.microsoft.com/office/drawing/2014/main" id="{02FC5130-5779-4E37-9B29-688167277E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1057" y="1371266"/>
            <a:ext cx="5181600" cy="3881198"/>
          </a:xfrm>
          <a:prstGeom prst="rect">
            <a:avLst/>
          </a:prstGeom>
          <a:noFill/>
        </p:spPr>
      </p:pic>
    </p:spTree>
    <p:extLst>
      <p:ext uri="{BB962C8B-B14F-4D97-AF65-F5344CB8AC3E}">
        <p14:creationId xmlns:p14="http://schemas.microsoft.com/office/powerpoint/2010/main" val="375967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D553-134F-4026-A6CD-18594A6AD4B2}"/>
              </a:ext>
            </a:extLst>
          </p:cNvPr>
          <p:cNvSpPr>
            <a:spLocks noGrp="1"/>
          </p:cNvSpPr>
          <p:nvPr>
            <p:ph type="title"/>
          </p:nvPr>
        </p:nvSpPr>
        <p:spPr>
          <a:xfrm>
            <a:off x="838200" y="781050"/>
            <a:ext cx="10515600" cy="909638"/>
          </a:xfrm>
        </p:spPr>
        <p:txBody>
          <a:bodyPr/>
          <a:lstStyle/>
          <a:p>
            <a:r>
              <a:rPr lang="en-US"/>
              <a:t>Roles and Responsibilities of UAP:</a:t>
            </a:r>
          </a:p>
        </p:txBody>
      </p:sp>
      <p:sp>
        <p:nvSpPr>
          <p:cNvPr id="3" name="Content Placeholder 2">
            <a:extLst>
              <a:ext uri="{FF2B5EF4-FFF2-40B4-BE49-F238E27FC236}">
                <a16:creationId xmlns:a16="http://schemas.microsoft.com/office/drawing/2014/main" id="{2B29E241-FA8A-4364-BB8A-4FE7D69C1017}"/>
              </a:ext>
            </a:extLst>
          </p:cNvPr>
          <p:cNvSpPr>
            <a:spLocks noGrp="1"/>
          </p:cNvSpPr>
          <p:nvPr>
            <p:ph idx="1"/>
          </p:nvPr>
        </p:nvSpPr>
        <p:spPr/>
        <p:txBody>
          <a:bodyPr/>
          <a:lstStyle/>
          <a:p>
            <a:r>
              <a:rPr lang="en-US"/>
              <a:t>Maintain competence to person the delegated task</a:t>
            </a:r>
          </a:p>
          <a:p>
            <a:r>
              <a:rPr lang="en-US"/>
              <a:t>Ask questions if directions are not understood</a:t>
            </a:r>
          </a:p>
          <a:p>
            <a:r>
              <a:rPr lang="en-US"/>
              <a:t>Follow directions and guidelines provided</a:t>
            </a:r>
          </a:p>
          <a:p>
            <a:r>
              <a:rPr lang="en-US"/>
              <a:t>Communicate concerns promptly</a:t>
            </a:r>
          </a:p>
          <a:p>
            <a:r>
              <a:rPr lang="en-US"/>
              <a:t>Report observations and activities to the delegating school nurse</a:t>
            </a:r>
          </a:p>
          <a:p>
            <a:r>
              <a:rPr lang="en-US"/>
              <a:t>Documentation of care as directed</a:t>
            </a:r>
          </a:p>
          <a:p>
            <a:pPr marL="0" indent="0">
              <a:buNone/>
            </a:pPr>
            <a:r>
              <a:rPr lang="en-US"/>
              <a:t>						(NASN, 2005)</a:t>
            </a:r>
          </a:p>
          <a:p>
            <a:endParaRPr lang="en-US"/>
          </a:p>
        </p:txBody>
      </p:sp>
    </p:spTree>
    <p:extLst>
      <p:ext uri="{BB962C8B-B14F-4D97-AF65-F5344CB8AC3E}">
        <p14:creationId xmlns:p14="http://schemas.microsoft.com/office/powerpoint/2010/main" val="18194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364A-08EC-4EF1-B63E-044EE1C2F3C7}"/>
              </a:ext>
            </a:extLst>
          </p:cNvPr>
          <p:cNvSpPr>
            <a:spLocks noGrp="1"/>
          </p:cNvSpPr>
          <p:nvPr>
            <p:ph type="title"/>
          </p:nvPr>
        </p:nvSpPr>
        <p:spPr>
          <a:xfrm>
            <a:off x="838200" y="365125"/>
            <a:ext cx="10515600" cy="1158875"/>
          </a:xfrm>
        </p:spPr>
        <p:txBody>
          <a:bodyPr anchor="ctr">
            <a:normAutofit/>
          </a:bodyPr>
          <a:lstStyle/>
          <a:p>
            <a:r>
              <a:rPr lang="en-US"/>
              <a:t>LPN/LVN vs UAP Scope of Practice</a:t>
            </a:r>
          </a:p>
        </p:txBody>
      </p:sp>
      <p:sp>
        <p:nvSpPr>
          <p:cNvPr id="3" name="Content Placeholder 2">
            <a:extLst>
              <a:ext uri="{FF2B5EF4-FFF2-40B4-BE49-F238E27FC236}">
                <a16:creationId xmlns:a16="http://schemas.microsoft.com/office/drawing/2014/main" id="{4537D5D7-9A50-41EE-8E8E-7A582E97931E}"/>
              </a:ext>
            </a:extLst>
          </p:cNvPr>
          <p:cNvSpPr>
            <a:spLocks noGrp="1"/>
          </p:cNvSpPr>
          <p:nvPr>
            <p:ph sz="half" idx="2"/>
          </p:nvPr>
        </p:nvSpPr>
        <p:spPr>
          <a:xfrm>
            <a:off x="5788158" y="1308741"/>
            <a:ext cx="5181600" cy="4351338"/>
          </a:xfrm>
        </p:spPr>
        <p:txBody>
          <a:bodyPr vert="horz" lIns="91440" tIns="45720" rIns="91440" bIns="45720" rtlCol="0">
            <a:normAutofit/>
          </a:bodyPr>
          <a:lstStyle/>
          <a:p>
            <a:r>
              <a:rPr lang="en-US" sz="2400"/>
              <a:t>LPN/LVN have their own license and scope of practice</a:t>
            </a:r>
          </a:p>
          <a:p>
            <a:r>
              <a:rPr lang="en-US" sz="2400"/>
              <a:t>RN “assigns” to the LPN/LVN</a:t>
            </a:r>
          </a:p>
          <a:p>
            <a:r>
              <a:rPr lang="en-US" sz="2400"/>
              <a:t>RN cannot “assign” nursing activities that are outside the scope of practice of the LPN/LVN</a:t>
            </a:r>
          </a:p>
          <a:p>
            <a:r>
              <a:rPr lang="en-US" sz="2400"/>
              <a:t>The LPN/LVN scope of practice will vary from state to state</a:t>
            </a:r>
          </a:p>
          <a:p>
            <a:r>
              <a:rPr lang="en-US" sz="2400"/>
              <a:t>RN “delegates” to the Unlicensed Assistive Personnel (UAP)</a:t>
            </a:r>
          </a:p>
          <a:p>
            <a:r>
              <a:rPr lang="en-US" sz="2400"/>
              <a:t>UAP has no scope of practice</a:t>
            </a:r>
          </a:p>
          <a:p>
            <a:pPr marL="0" indent="0">
              <a:buNone/>
            </a:pPr>
            <a:endParaRPr lang="en-US" sz="2400"/>
          </a:p>
        </p:txBody>
      </p:sp>
      <p:pic>
        <p:nvPicPr>
          <p:cNvPr id="4" name="Picture 4" descr="Graphic which says: Licensed Practical Nursing Practice. Practice under the direction of a registered nurse, physician or dentist not licensed for independent nursing practice. Performs acts within scope of practice as defined in KRS 314.011 (10). Under KRS 156.502(2) the LPN does not delegate health services to school employees. Practice components for LPN does not dlegate health sercices to school employees. Practice components for LPN in AOS #27-&#10;*Components of Licenses PRacticial Nursing Practice&quot;">
            <a:extLst>
              <a:ext uri="{FF2B5EF4-FFF2-40B4-BE49-F238E27FC236}">
                <a16:creationId xmlns:a16="http://schemas.microsoft.com/office/drawing/2014/main" id="{EFFB648E-BC96-43E0-948C-D772C6262A97}"/>
              </a:ext>
            </a:extLst>
          </p:cNvPr>
          <p:cNvPicPr>
            <a:picLocks noChangeAspect="1"/>
          </p:cNvPicPr>
          <p:nvPr/>
        </p:nvPicPr>
        <p:blipFill>
          <a:blip r:embed="rId2"/>
          <a:stretch>
            <a:fillRect/>
          </a:stretch>
        </p:blipFill>
        <p:spPr>
          <a:xfrm>
            <a:off x="1725967" y="1968087"/>
            <a:ext cx="2757255" cy="2780821"/>
          </a:xfrm>
          <a:prstGeom prst="rect">
            <a:avLst/>
          </a:prstGeom>
          <a:noFill/>
        </p:spPr>
      </p:pic>
    </p:spTree>
    <p:extLst>
      <p:ext uri="{BB962C8B-B14F-4D97-AF65-F5344CB8AC3E}">
        <p14:creationId xmlns:p14="http://schemas.microsoft.com/office/powerpoint/2010/main" val="2259925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727B-0B77-4828-B614-40F974AD73B0}"/>
              </a:ext>
            </a:extLst>
          </p:cNvPr>
          <p:cNvSpPr>
            <a:spLocks noGrp="1"/>
          </p:cNvSpPr>
          <p:nvPr>
            <p:ph type="title"/>
          </p:nvPr>
        </p:nvSpPr>
        <p:spPr/>
        <p:txBody>
          <a:bodyPr/>
          <a:lstStyle/>
          <a:p>
            <a:r>
              <a:rPr lang="en-US"/>
              <a:t>Assistive Personnel:</a:t>
            </a:r>
          </a:p>
        </p:txBody>
      </p:sp>
      <p:sp>
        <p:nvSpPr>
          <p:cNvPr id="3" name="Content Placeholder 2">
            <a:extLst>
              <a:ext uri="{FF2B5EF4-FFF2-40B4-BE49-F238E27FC236}">
                <a16:creationId xmlns:a16="http://schemas.microsoft.com/office/drawing/2014/main" id="{8A7E0692-DC8E-4611-A2BD-1C18EB454122}"/>
              </a:ext>
            </a:extLst>
          </p:cNvPr>
          <p:cNvSpPr>
            <a:spLocks noGrp="1"/>
          </p:cNvSpPr>
          <p:nvPr>
            <p:ph idx="1"/>
          </p:nvPr>
        </p:nvSpPr>
        <p:spPr>
          <a:xfrm>
            <a:off x="838200" y="1573161"/>
            <a:ext cx="10515600" cy="4603802"/>
          </a:xfrm>
        </p:spPr>
        <p:txBody>
          <a:bodyPr/>
          <a:lstStyle/>
          <a:p>
            <a:r>
              <a:rPr lang="en-US" i="1"/>
              <a:t>There may be times when it is inappropriate for school nurses to delegate to UAP, and standards of nursing delegation, state statutes and local policies will guide those decisions and support their rationale</a:t>
            </a:r>
          </a:p>
          <a:p>
            <a:r>
              <a:rPr lang="en-US" i="1"/>
              <a:t>School nurses, therefore, make decisions regarding use of UAP based on the situation at hand, the environment, the experience and training of the UAP, and the health status of the student</a:t>
            </a:r>
          </a:p>
          <a:p>
            <a:pPr marL="0" indent="0">
              <a:buNone/>
            </a:pPr>
            <a:endParaRPr lang="en-US" sz="1800" i="1"/>
          </a:p>
          <a:p>
            <a:pPr marL="0" indent="0">
              <a:buNone/>
            </a:pPr>
            <a:r>
              <a:rPr lang="en-US" sz="1800" i="1"/>
              <a:t>(NASN Position Statement: Unlicensed Assistive Personnel: Their Role on the School Health Services Team, 2015)</a:t>
            </a:r>
          </a:p>
          <a:p>
            <a:pPr marL="0" indent="0">
              <a:buNone/>
            </a:pPr>
            <a:endParaRPr lang="en-US"/>
          </a:p>
        </p:txBody>
      </p:sp>
    </p:spTree>
    <p:extLst>
      <p:ext uri="{BB962C8B-B14F-4D97-AF65-F5344CB8AC3E}">
        <p14:creationId xmlns:p14="http://schemas.microsoft.com/office/powerpoint/2010/main" val="371378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DD38-C44C-4977-AD87-BA240610B1AE}"/>
              </a:ext>
            </a:extLst>
          </p:cNvPr>
          <p:cNvSpPr>
            <a:spLocks noGrp="1"/>
          </p:cNvSpPr>
          <p:nvPr>
            <p:ph type="title" idx="4294967295"/>
          </p:nvPr>
        </p:nvSpPr>
        <p:spPr>
          <a:xfrm>
            <a:off x="505691" y="189647"/>
            <a:ext cx="10515600" cy="1325563"/>
          </a:xfrm>
        </p:spPr>
        <p:txBody>
          <a:bodyPr vert="horz" lIns="91440" tIns="45720" rIns="91440" bIns="45720" rtlCol="0" anchor="b">
            <a:normAutofit/>
          </a:bodyPr>
          <a:lstStyle/>
          <a:p>
            <a:r>
              <a:rPr lang="en-US"/>
              <a:t>Contact Information:</a:t>
            </a:r>
          </a:p>
        </p:txBody>
      </p:sp>
      <p:sp>
        <p:nvSpPr>
          <p:cNvPr id="5" name="TextBox 4">
            <a:extLst>
              <a:ext uri="{FF2B5EF4-FFF2-40B4-BE49-F238E27FC236}">
                <a16:creationId xmlns:a16="http://schemas.microsoft.com/office/drawing/2014/main" id="{52E410B6-AC21-498B-BF1C-0BB7D2C69803}"/>
              </a:ext>
            </a:extLst>
          </p:cNvPr>
          <p:cNvSpPr txBox="1"/>
          <p:nvPr/>
        </p:nvSpPr>
        <p:spPr>
          <a:xfrm>
            <a:off x="505691" y="2318595"/>
            <a:ext cx="7763256" cy="3939540"/>
          </a:xfrm>
          <a:prstGeom prst="rect">
            <a:avLst/>
          </a:prstGeom>
          <a:noFill/>
        </p:spPr>
        <p:txBody>
          <a:bodyPr wrap="square" lIns="91440" tIns="45720" rIns="91440" bIns="45720" rtlCol="0" anchor="t">
            <a:spAutoFit/>
          </a:bodyPr>
          <a:lstStyle/>
          <a:p>
            <a:r>
              <a:rPr lang="en-US" sz="2800"/>
              <a:t>Angie McDonald ADN, RN, NASSNC</a:t>
            </a:r>
          </a:p>
          <a:p>
            <a:r>
              <a:rPr lang="en-US" sz="2800"/>
              <a:t>KDE State School Nurse Consultant</a:t>
            </a:r>
          </a:p>
          <a:p>
            <a:r>
              <a:rPr lang="en-US" sz="2800">
                <a:hlinkClick r:id="rId2"/>
              </a:rPr>
              <a:t>Angela.Mcdonald@education.ky.gov</a:t>
            </a:r>
            <a:endParaRPr lang="en-US" sz="2800"/>
          </a:p>
          <a:p>
            <a:endParaRPr lang="en-US" sz="2800"/>
          </a:p>
          <a:p>
            <a:r>
              <a:rPr lang="en-US" sz="2800"/>
              <a:t>Michelle Malicote BSN, RN, NASSNC</a:t>
            </a:r>
          </a:p>
          <a:p>
            <a:r>
              <a:rPr lang="en-US" sz="2800"/>
              <a:t>KDPH School Health Branch Manager</a:t>
            </a:r>
          </a:p>
          <a:p>
            <a:r>
              <a:rPr lang="en-US" sz="2800">
                <a:hlinkClick r:id="rId3"/>
              </a:rPr>
              <a:t>Michelle.Malicote@ky.gov</a:t>
            </a:r>
            <a:endParaRPr lang="en-US" sz="2800"/>
          </a:p>
          <a:p>
            <a:endParaRPr lang="en-US" sz="3600"/>
          </a:p>
          <a:p>
            <a:endParaRPr lang="en-US"/>
          </a:p>
        </p:txBody>
      </p:sp>
    </p:spTree>
    <p:extLst>
      <p:ext uri="{BB962C8B-B14F-4D97-AF65-F5344CB8AC3E}">
        <p14:creationId xmlns:p14="http://schemas.microsoft.com/office/powerpoint/2010/main" val="95475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B8925F-B6BB-49B0-9469-5285B9C99CB3}" type="slidenum">
              <a:rPr lang="en-US" smtClean="0"/>
              <a:pPr/>
              <a:t>29</a:t>
            </a:fld>
            <a:endParaRPr lang="en-US"/>
          </a:p>
        </p:txBody>
      </p:sp>
      <p:pic>
        <p:nvPicPr>
          <p:cNvPr id="4" name="Picture 3" descr="Great-e-learning: Thank you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1181100"/>
            <a:ext cx="9029700" cy="4495800"/>
          </a:xfrm>
          <a:prstGeom prst="rect">
            <a:avLst/>
          </a:prstGeom>
        </p:spPr>
      </p:pic>
    </p:spTree>
    <p:extLst>
      <p:ext uri="{BB962C8B-B14F-4D97-AF65-F5344CB8AC3E}">
        <p14:creationId xmlns:p14="http://schemas.microsoft.com/office/powerpoint/2010/main" val="30748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7DE0-987D-4E19-B6C4-C86B2B7EAC12}"/>
              </a:ext>
            </a:extLst>
          </p:cNvPr>
          <p:cNvSpPr>
            <a:spLocks noGrp="1"/>
          </p:cNvSpPr>
          <p:nvPr>
            <p:ph type="title"/>
          </p:nvPr>
        </p:nvSpPr>
        <p:spPr/>
        <p:txBody>
          <a:bodyPr vert="horz" lIns="91440" tIns="45720" rIns="91440" bIns="45720" rtlCol="0" anchor="b">
            <a:noAutofit/>
          </a:bodyPr>
          <a:lstStyle/>
          <a:p>
            <a:r>
              <a:rPr lang="en-US" sz="3600">
                <a:latin typeface="Franklin Gothic Book"/>
              </a:rPr>
              <a:t>With </a:t>
            </a:r>
            <a:r>
              <a:rPr lang="en-US" sz="3600" b="1">
                <a:latin typeface="Franklin Gothic Book"/>
              </a:rPr>
              <a:t>more than 500,000 seasoned RNs anticipated to retire</a:t>
            </a:r>
            <a:r>
              <a:rPr lang="en-US" sz="3600">
                <a:latin typeface="Franklin Gothic Book"/>
              </a:rPr>
              <a:t> by 2022, the U.S. Bureau of Labor Statistics projects the need for 1.1 million new RNs for expansion and replacement of retirees, and to avoid a nursing shortage.</a:t>
            </a:r>
            <a:endParaRPr lang="en-US" sz="4400"/>
          </a:p>
        </p:txBody>
      </p:sp>
      <p:sp>
        <p:nvSpPr>
          <p:cNvPr id="3" name="Content Placeholder 2">
            <a:extLst>
              <a:ext uri="{FF2B5EF4-FFF2-40B4-BE49-F238E27FC236}">
                <a16:creationId xmlns:a16="http://schemas.microsoft.com/office/drawing/2014/main" id="{30D1203F-1B4E-4B5A-B3F0-F9CAFE841936}"/>
              </a:ext>
            </a:extLst>
          </p:cNvPr>
          <p:cNvSpPr>
            <a:spLocks noGrp="1"/>
          </p:cNvSpPr>
          <p:nvPr>
            <p:ph type="body" idx="1"/>
          </p:nvPr>
        </p:nvSpPr>
        <p:spPr/>
        <p:txBody>
          <a:bodyPr vert="horz" lIns="91440" tIns="45720" rIns="91440" bIns="45720" rtlCol="0" anchor="t">
            <a:normAutofit/>
          </a:bodyPr>
          <a:lstStyle/>
          <a:p>
            <a:endParaRPr lang="en-US">
              <a:ea typeface="+mn-lt"/>
              <a:cs typeface="+mn-lt"/>
            </a:endParaRPr>
          </a:p>
          <a:p>
            <a:r>
              <a:rPr lang="en-US" sz="5400">
                <a:ea typeface="+mn-lt"/>
                <a:cs typeface="+mn-lt"/>
                <a:hlinkClick r:id="rId2"/>
              </a:rPr>
              <a:t>Is there Really A Nursing Shortage?</a:t>
            </a:r>
            <a:endParaRPr lang="en-US" sz="5400">
              <a:ea typeface="+mn-lt"/>
              <a:cs typeface="+mn-lt"/>
            </a:endParaRPr>
          </a:p>
          <a:p>
            <a:endParaRPr lang="en-US">
              <a:ea typeface="+mn-lt"/>
              <a:cs typeface="+mn-lt"/>
            </a:endParaRPr>
          </a:p>
        </p:txBody>
      </p:sp>
    </p:spTree>
    <p:extLst>
      <p:ext uri="{BB962C8B-B14F-4D97-AF65-F5344CB8AC3E}">
        <p14:creationId xmlns:p14="http://schemas.microsoft.com/office/powerpoint/2010/main" val="122796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CB96-883E-46B9-ACD8-51373262E1D0}"/>
              </a:ext>
            </a:extLst>
          </p:cNvPr>
          <p:cNvSpPr>
            <a:spLocks noGrp="1"/>
          </p:cNvSpPr>
          <p:nvPr>
            <p:ph type="title"/>
          </p:nvPr>
        </p:nvSpPr>
        <p:spPr/>
        <p:txBody>
          <a:bodyPr/>
          <a:lstStyle/>
          <a:p>
            <a:r>
              <a:rPr lang="en-US"/>
              <a:t>The Issue:</a:t>
            </a:r>
          </a:p>
        </p:txBody>
      </p:sp>
      <p:sp>
        <p:nvSpPr>
          <p:cNvPr id="3" name="Content Placeholder 2">
            <a:extLst>
              <a:ext uri="{FF2B5EF4-FFF2-40B4-BE49-F238E27FC236}">
                <a16:creationId xmlns:a16="http://schemas.microsoft.com/office/drawing/2014/main" id="{4990B95D-42B8-415F-96D0-837898801198}"/>
              </a:ext>
            </a:extLst>
          </p:cNvPr>
          <p:cNvSpPr>
            <a:spLocks noGrp="1"/>
          </p:cNvSpPr>
          <p:nvPr>
            <p:ph idx="1"/>
          </p:nvPr>
        </p:nvSpPr>
        <p:spPr>
          <a:xfrm>
            <a:off x="838200" y="1573306"/>
            <a:ext cx="10515600" cy="4603657"/>
          </a:xfrm>
        </p:spPr>
        <p:txBody>
          <a:bodyPr vert="horz" lIns="91440" tIns="45720" rIns="91440" bIns="45720" rtlCol="0" anchor="t">
            <a:normAutofit/>
          </a:bodyPr>
          <a:lstStyle/>
          <a:p>
            <a:r>
              <a:rPr lang="en-US"/>
              <a:t>According to the Centers for Disease Control (CDC), one in every five children in the United States have special health care needs (2021)</a:t>
            </a:r>
          </a:p>
          <a:p>
            <a:r>
              <a:rPr lang="en-US"/>
              <a:t>Federal laws mandate schools to provide ALL students equal opportunity to participate in academic, nonacademic and extracurricular activities (including school-sponsored field trips)</a:t>
            </a:r>
          </a:p>
          <a:p>
            <a:endParaRPr lang="en-US"/>
          </a:p>
          <a:p>
            <a:endParaRPr lang="en-US"/>
          </a:p>
        </p:txBody>
      </p:sp>
    </p:spTree>
    <p:extLst>
      <p:ext uri="{BB962C8B-B14F-4D97-AF65-F5344CB8AC3E}">
        <p14:creationId xmlns:p14="http://schemas.microsoft.com/office/powerpoint/2010/main" val="3278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FD07-49B7-4C50-906D-1944E8268597}"/>
              </a:ext>
            </a:extLst>
          </p:cNvPr>
          <p:cNvSpPr>
            <a:spLocks noGrp="1"/>
          </p:cNvSpPr>
          <p:nvPr>
            <p:ph type="title"/>
          </p:nvPr>
        </p:nvSpPr>
        <p:spPr>
          <a:xfrm>
            <a:off x="838200" y="681037"/>
            <a:ext cx="10515600" cy="1009651"/>
          </a:xfrm>
        </p:spPr>
        <p:txBody>
          <a:bodyPr anchor="ctr">
            <a:normAutofit/>
          </a:bodyPr>
          <a:lstStyle/>
          <a:p>
            <a:r>
              <a:rPr lang="en-US"/>
              <a:t>More Issues:</a:t>
            </a:r>
          </a:p>
        </p:txBody>
      </p:sp>
      <p:sp>
        <p:nvSpPr>
          <p:cNvPr id="3" name="Content Placeholder 2">
            <a:extLst>
              <a:ext uri="{FF2B5EF4-FFF2-40B4-BE49-F238E27FC236}">
                <a16:creationId xmlns:a16="http://schemas.microsoft.com/office/drawing/2014/main" id="{73213CAD-6893-45DE-8B42-CFC133351A75}"/>
              </a:ext>
            </a:extLst>
          </p:cNvPr>
          <p:cNvSpPr>
            <a:spLocks noGrp="1"/>
          </p:cNvSpPr>
          <p:nvPr>
            <p:ph sz="half" idx="1"/>
          </p:nvPr>
        </p:nvSpPr>
        <p:spPr>
          <a:xfrm>
            <a:off x="838200" y="1825625"/>
            <a:ext cx="5181600" cy="4351338"/>
          </a:xfrm>
        </p:spPr>
        <p:txBody>
          <a:bodyPr>
            <a:normAutofit/>
          </a:bodyPr>
          <a:lstStyle/>
          <a:p>
            <a:r>
              <a:rPr lang="en-US"/>
              <a:t>Students who require health services may not be excluded or denied access to school or school sponsored events/activities</a:t>
            </a:r>
          </a:p>
          <a:p>
            <a:r>
              <a:rPr lang="en-US"/>
              <a:t>Not all school children have access to a school nurse</a:t>
            </a:r>
          </a:p>
          <a:p>
            <a:endParaRPr lang="en-US"/>
          </a:p>
        </p:txBody>
      </p:sp>
      <p:pic>
        <p:nvPicPr>
          <p:cNvPr id="10" name="Picture 9" descr="&quot; &quot;">
            <a:extLst>
              <a:ext uri="{FF2B5EF4-FFF2-40B4-BE49-F238E27FC236}">
                <a16:creationId xmlns:a16="http://schemas.microsoft.com/office/drawing/2014/main" id="{43E0E9CA-2E72-450F-BCF6-480E51B084AF}"/>
              </a:ext>
              <a:ext uri="{C183D7F6-B498-43B3-948B-1728B52AA6E4}">
                <adec:decorative xmlns:adec="http://schemas.microsoft.com/office/drawing/2017/decorative" val="1"/>
              </a:ext>
            </a:extLst>
          </p:cNvPr>
          <p:cNvPicPr>
            <a:picLocks noGrp="1" noChangeAspect="1"/>
          </p:cNvPicPr>
          <p:nvPr/>
        </p:nvPicPr>
        <p:blipFill rotWithShape="1">
          <a:blip r:embed="rId2">
            <a:extLst>
              <a:ext uri="{837473B0-CC2E-450A-ABE3-18F120FF3D39}">
                <a1611:picAttrSrcUrl xmlns:a1611="http://schemas.microsoft.com/office/drawing/2016/11/main" r:id="rId3"/>
              </a:ext>
            </a:extLst>
          </a:blip>
          <a:srcRect l="7882" r="12631" b="-1"/>
          <a:stretch/>
        </p:blipFill>
        <p:spPr>
          <a:xfrm>
            <a:off x="6365724" y="954768"/>
            <a:ext cx="5181600" cy="4351338"/>
          </a:xfrm>
          <a:prstGeom prst="rect">
            <a:avLst/>
          </a:prstGeom>
          <a:noFill/>
        </p:spPr>
      </p:pic>
    </p:spTree>
    <p:extLst>
      <p:ext uri="{BB962C8B-B14F-4D97-AF65-F5344CB8AC3E}">
        <p14:creationId xmlns:p14="http://schemas.microsoft.com/office/powerpoint/2010/main" val="127380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5860-0907-4C01-B67D-ED663E866C96}"/>
              </a:ext>
            </a:extLst>
          </p:cNvPr>
          <p:cNvSpPr>
            <a:spLocks noGrp="1"/>
          </p:cNvSpPr>
          <p:nvPr>
            <p:ph type="title"/>
          </p:nvPr>
        </p:nvSpPr>
        <p:spPr>
          <a:xfrm>
            <a:off x="838200" y="564443"/>
            <a:ext cx="10515600" cy="1546577"/>
          </a:xfrm>
        </p:spPr>
        <p:txBody>
          <a:bodyPr/>
          <a:lstStyle/>
          <a:p>
            <a:r>
              <a:rPr lang="en-US"/>
              <a:t>Federal Laws Protecting Students with Disabilities:</a:t>
            </a:r>
          </a:p>
        </p:txBody>
      </p:sp>
      <p:sp>
        <p:nvSpPr>
          <p:cNvPr id="3" name="Content Placeholder 2">
            <a:extLst>
              <a:ext uri="{FF2B5EF4-FFF2-40B4-BE49-F238E27FC236}">
                <a16:creationId xmlns:a16="http://schemas.microsoft.com/office/drawing/2014/main" id="{70589378-251E-4728-89CB-AAE5A8099BF4}"/>
              </a:ext>
            </a:extLst>
          </p:cNvPr>
          <p:cNvSpPr>
            <a:spLocks noGrp="1"/>
          </p:cNvSpPr>
          <p:nvPr>
            <p:ph idx="1"/>
          </p:nvPr>
        </p:nvSpPr>
        <p:spPr>
          <a:xfrm>
            <a:off x="838200" y="2190044"/>
            <a:ext cx="10515600" cy="3245239"/>
          </a:xfrm>
        </p:spPr>
        <p:txBody>
          <a:bodyPr vert="horz" lIns="91440" tIns="45720" rIns="91440" bIns="45720" rtlCol="0" anchor="t">
            <a:normAutofit fontScale="92500" lnSpcReduction="10000"/>
          </a:bodyPr>
          <a:lstStyle/>
          <a:p>
            <a:pPr marL="0" indent="0">
              <a:buNone/>
            </a:pPr>
            <a:r>
              <a:rPr lang="en-US">
                <a:ea typeface="+mn-lt"/>
                <a:cs typeface="+mn-lt"/>
                <a:hlinkClick r:id="rId3"/>
              </a:rPr>
              <a:t>Section 504 of the Rehabilitation Act of 1973</a:t>
            </a:r>
            <a:r>
              <a:rPr lang="en-US">
                <a:ea typeface="+mn-lt"/>
                <a:cs typeface="+mn-lt"/>
              </a:rPr>
              <a:t>.</a:t>
            </a:r>
            <a:endParaRPr lang="en-US"/>
          </a:p>
          <a:p>
            <a:endParaRPr lang="en-US">
              <a:ea typeface="+mn-lt"/>
              <a:cs typeface="+mn-lt"/>
            </a:endParaRPr>
          </a:p>
          <a:p>
            <a:pPr marL="0" indent="0">
              <a:buNone/>
            </a:pPr>
            <a:r>
              <a:rPr lang="en-US">
                <a:ea typeface="+mn-lt"/>
                <a:cs typeface="+mn-lt"/>
                <a:hlinkClick r:id="rId4"/>
              </a:rPr>
              <a:t>Your Rights Under Section 504 of the Rehabilitation Act</a:t>
            </a:r>
            <a:endParaRPr lang="en-US"/>
          </a:p>
          <a:p>
            <a:endParaRPr lang="en-US"/>
          </a:p>
          <a:p>
            <a:pPr marL="0" indent="0">
              <a:buNone/>
            </a:pPr>
            <a:r>
              <a:rPr lang="en-US">
                <a:ea typeface="+mn-lt"/>
                <a:cs typeface="+mn-lt"/>
                <a:hlinkClick r:id="rId5"/>
              </a:rPr>
              <a:t>Title ll of the Americans with Disabilities Act of 1990 (ADA)</a:t>
            </a:r>
            <a:endParaRPr lang="en-US"/>
          </a:p>
          <a:p>
            <a:pPr marL="0" indent="0">
              <a:buNone/>
            </a:pPr>
            <a:endParaRPr lang="en-US">
              <a:ea typeface="+mn-lt"/>
              <a:cs typeface="+mn-lt"/>
            </a:endParaRPr>
          </a:p>
          <a:p>
            <a:pPr marL="0" indent="0">
              <a:buNone/>
            </a:pPr>
            <a:r>
              <a:rPr lang="en-US">
                <a:ea typeface="+mn-lt"/>
                <a:cs typeface="+mn-lt"/>
                <a:hlinkClick r:id="rId6"/>
              </a:rPr>
              <a:t>Individuals with Disabilities Education Improvement Act (IDEA) 2004</a:t>
            </a:r>
            <a:endParaRPr lang="en-US">
              <a:ea typeface="+mn-lt"/>
              <a:cs typeface="+mn-lt"/>
            </a:endParaRPr>
          </a:p>
          <a:p>
            <a:endParaRPr lang="en-US"/>
          </a:p>
          <a:p>
            <a:pPr marL="0" indent="0">
              <a:buNone/>
            </a:pPr>
            <a:endParaRPr lang="en-US"/>
          </a:p>
        </p:txBody>
      </p:sp>
    </p:spTree>
    <p:extLst>
      <p:ext uri="{BB962C8B-B14F-4D97-AF65-F5344CB8AC3E}">
        <p14:creationId xmlns:p14="http://schemas.microsoft.com/office/powerpoint/2010/main" val="235909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5F21-2945-46C5-A83A-005B22099297}"/>
              </a:ext>
            </a:extLst>
          </p:cNvPr>
          <p:cNvSpPr>
            <a:spLocks noGrp="1"/>
          </p:cNvSpPr>
          <p:nvPr>
            <p:ph type="title"/>
          </p:nvPr>
        </p:nvSpPr>
        <p:spPr/>
        <p:txBody>
          <a:bodyPr/>
          <a:lstStyle/>
          <a:p>
            <a:r>
              <a:rPr lang="en-US"/>
              <a:t>Delegation Defined: </a:t>
            </a:r>
          </a:p>
        </p:txBody>
      </p:sp>
      <p:sp>
        <p:nvSpPr>
          <p:cNvPr id="5" name="Content Placeholder 4">
            <a:extLst>
              <a:ext uri="{FF2B5EF4-FFF2-40B4-BE49-F238E27FC236}">
                <a16:creationId xmlns:a16="http://schemas.microsoft.com/office/drawing/2014/main" id="{A61A8957-96C5-48BF-9EDA-EA5A1F9D8CAB}"/>
              </a:ext>
            </a:extLst>
          </p:cNvPr>
          <p:cNvSpPr>
            <a:spLocks noGrp="1"/>
          </p:cNvSpPr>
          <p:nvPr>
            <p:ph sz="half" idx="2"/>
          </p:nvPr>
        </p:nvSpPr>
        <p:spPr>
          <a:xfrm>
            <a:off x="6138333" y="1803047"/>
            <a:ext cx="5181600" cy="3988481"/>
          </a:xfrm>
        </p:spPr>
        <p:txBody>
          <a:bodyPr vert="horz" lIns="91440" tIns="45720" rIns="91440" bIns="45720" rtlCol="0" anchor="t">
            <a:normAutofit fontScale="92500"/>
          </a:bodyPr>
          <a:lstStyle/>
          <a:p>
            <a:r>
              <a:rPr lang="en-US">
                <a:ea typeface="+mn-lt"/>
                <a:cs typeface="+mn-lt"/>
              </a:rPr>
              <a:t>Transferring the responsibility of performing a nursing activity to another person, while retaining accountability for the outcome.  - American Nurses Association (ANA)/National Council of State Boards of Nursing (NCSBN) 2006, National Association of State School Nurse Consultants (NASSNC) 2010    </a:t>
            </a:r>
          </a:p>
          <a:p>
            <a:endParaRPr lang="en-US"/>
          </a:p>
        </p:txBody>
      </p:sp>
      <p:pic>
        <p:nvPicPr>
          <p:cNvPr id="4" name="Picture 4" descr="&quot; &quot;">
            <a:extLst>
              <a:ext uri="{FF2B5EF4-FFF2-40B4-BE49-F238E27FC236}">
                <a16:creationId xmlns:a16="http://schemas.microsoft.com/office/drawing/2014/main" id="{B8295AF5-1F0C-4388-93EC-472E16F4134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43848" y="2108683"/>
            <a:ext cx="3807580" cy="2772228"/>
          </a:xfrm>
          <a:prstGeom prst="rect">
            <a:avLst/>
          </a:prstGeom>
        </p:spPr>
      </p:pic>
    </p:spTree>
    <p:extLst>
      <p:ext uri="{BB962C8B-B14F-4D97-AF65-F5344CB8AC3E}">
        <p14:creationId xmlns:p14="http://schemas.microsoft.com/office/powerpoint/2010/main" val="229696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D91A-7482-4116-9EE4-05285CD99D2F}"/>
              </a:ext>
            </a:extLst>
          </p:cNvPr>
          <p:cNvSpPr>
            <a:spLocks noGrp="1"/>
          </p:cNvSpPr>
          <p:nvPr>
            <p:ph type="title"/>
          </p:nvPr>
        </p:nvSpPr>
        <p:spPr>
          <a:xfrm>
            <a:off x="838200" y="506516"/>
            <a:ext cx="10515600" cy="1325563"/>
          </a:xfrm>
        </p:spPr>
        <p:txBody>
          <a:bodyPr/>
          <a:lstStyle/>
          <a:p>
            <a:r>
              <a:rPr lang="en-US"/>
              <a:t>National Association of School Nurses (NASN) Position on Delegation:</a:t>
            </a:r>
          </a:p>
        </p:txBody>
      </p:sp>
      <p:sp>
        <p:nvSpPr>
          <p:cNvPr id="3" name="Content Placeholder 2">
            <a:extLst>
              <a:ext uri="{FF2B5EF4-FFF2-40B4-BE49-F238E27FC236}">
                <a16:creationId xmlns:a16="http://schemas.microsoft.com/office/drawing/2014/main" id="{D93409A8-EB38-4731-83AE-75EEA2331B6D}"/>
              </a:ext>
            </a:extLst>
          </p:cNvPr>
          <p:cNvSpPr>
            <a:spLocks noGrp="1"/>
          </p:cNvSpPr>
          <p:nvPr>
            <p:ph idx="1"/>
          </p:nvPr>
        </p:nvSpPr>
        <p:spPr>
          <a:xfrm>
            <a:off x="838200" y="1914999"/>
            <a:ext cx="10515600" cy="4340212"/>
          </a:xfrm>
        </p:spPr>
        <p:txBody>
          <a:bodyPr vert="horz" lIns="91440" tIns="45720" rIns="91440" bIns="45720" rtlCol="0" anchor="t">
            <a:normAutofit/>
          </a:bodyPr>
          <a:lstStyle/>
          <a:p>
            <a:r>
              <a:rPr lang="en-US"/>
              <a:t>Delegation of nursing tasks in school setting can be a valuable tool for a school nurse </a:t>
            </a:r>
            <a:r>
              <a:rPr lang="en-US">
                <a:ea typeface="+mn-lt"/>
                <a:cs typeface="+mn-lt"/>
                <a:hlinkClick r:id="rId2"/>
              </a:rPr>
              <a:t>NASN Nursing Delegation in the School Setting</a:t>
            </a:r>
            <a:r>
              <a:rPr lang="en-US">
                <a:ea typeface="+mn-lt"/>
                <a:cs typeface="+mn-lt"/>
              </a:rPr>
              <a:t>.</a:t>
            </a:r>
            <a:endParaRPr lang="en-US"/>
          </a:p>
          <a:p>
            <a:pPr marL="0" indent="0">
              <a:spcBef>
                <a:spcPts val="0"/>
              </a:spcBef>
              <a:buNone/>
            </a:pPr>
            <a:endParaRPr lang="en-US"/>
          </a:p>
          <a:p>
            <a:r>
              <a:rPr lang="en-US"/>
              <a:t>Based on the state nursing definition of delegation </a:t>
            </a:r>
            <a:r>
              <a:rPr lang="en-US">
                <a:ea typeface="+mn-lt"/>
                <a:cs typeface="+mn-lt"/>
                <a:hlinkClick r:id="rId3"/>
              </a:rPr>
              <a:t>KRS 314.011 </a:t>
            </a:r>
          </a:p>
          <a:p>
            <a:pPr marL="0" indent="0">
              <a:spcBef>
                <a:spcPts val="0"/>
              </a:spcBef>
              <a:buNone/>
            </a:pPr>
            <a:endParaRPr lang="en-US"/>
          </a:p>
          <a:p>
            <a:r>
              <a:rPr lang="en-US"/>
              <a:t>In compliance with state nursing regulations and guidance</a:t>
            </a:r>
          </a:p>
          <a:p>
            <a:pPr marL="0" indent="0">
              <a:spcBef>
                <a:spcPts val="0"/>
              </a:spcBef>
              <a:buNone/>
            </a:pPr>
            <a:r>
              <a:rPr lang="en-US">
                <a:ea typeface="+mn-lt"/>
                <a:cs typeface="+mn-lt"/>
                <a:hlinkClick r:id="rId4"/>
              </a:rPr>
              <a:t>KBN Supervision and Delegation of Nursing Tasks to Unlicensed Personnel</a:t>
            </a:r>
            <a:endParaRPr lang="en-US">
              <a:ea typeface="+mn-lt"/>
              <a:cs typeface="+mn-lt"/>
            </a:endParaRPr>
          </a:p>
          <a:p>
            <a:endParaRPr lang="en-US"/>
          </a:p>
        </p:txBody>
      </p:sp>
    </p:spTree>
    <p:extLst>
      <p:ext uri="{BB962C8B-B14F-4D97-AF65-F5344CB8AC3E}">
        <p14:creationId xmlns:p14="http://schemas.microsoft.com/office/powerpoint/2010/main" val="11209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1A6B-623D-4DE4-889B-A3C254D625FC}"/>
              </a:ext>
            </a:extLst>
          </p:cNvPr>
          <p:cNvSpPr>
            <a:spLocks noGrp="1"/>
          </p:cNvSpPr>
          <p:nvPr>
            <p:ph type="title"/>
          </p:nvPr>
        </p:nvSpPr>
        <p:spPr>
          <a:xfrm>
            <a:off x="838200" y="681037"/>
            <a:ext cx="10515600" cy="1009651"/>
          </a:xfrm>
        </p:spPr>
        <p:txBody>
          <a:bodyPr/>
          <a:lstStyle/>
          <a:p>
            <a:r>
              <a:rPr lang="en-US"/>
              <a:t>Delegation of Nursing Care:</a:t>
            </a:r>
          </a:p>
        </p:txBody>
      </p:sp>
      <p:sp>
        <p:nvSpPr>
          <p:cNvPr id="3" name="Content Placeholder 2">
            <a:extLst>
              <a:ext uri="{FF2B5EF4-FFF2-40B4-BE49-F238E27FC236}">
                <a16:creationId xmlns:a16="http://schemas.microsoft.com/office/drawing/2014/main" id="{357A3432-5A11-40E2-871F-CDD54EB256A1}"/>
              </a:ext>
            </a:extLst>
          </p:cNvPr>
          <p:cNvSpPr>
            <a:spLocks noGrp="1"/>
          </p:cNvSpPr>
          <p:nvPr>
            <p:ph idx="1"/>
          </p:nvPr>
        </p:nvSpPr>
        <p:spPr/>
        <p:txBody>
          <a:bodyPr vert="horz" lIns="91440" tIns="45720" rIns="91440" bIns="45720" rtlCol="0" anchor="t">
            <a:normAutofit/>
          </a:bodyPr>
          <a:lstStyle/>
          <a:p>
            <a:r>
              <a:rPr lang="en-US" dirty="0"/>
              <a:t>Delegation of nursing care is a legal term</a:t>
            </a:r>
          </a:p>
          <a:p>
            <a:r>
              <a:rPr lang="en-US" dirty="0"/>
              <a:t>Legal parameters for nursing delegation defined by State Nurse Practice Acts, State Board of Nursing guidelines and Nursing Administrative Regulations/Rules </a:t>
            </a:r>
            <a:endParaRPr lang="en-US" dirty="0">
              <a:ea typeface="+mn-lt"/>
              <a:cs typeface="+mn-lt"/>
            </a:endParaRPr>
          </a:p>
          <a:p>
            <a:r>
              <a:rPr lang="en-US" dirty="0">
                <a:ea typeface="+mn-lt"/>
                <a:cs typeface="+mn-lt"/>
                <a:hlinkClick r:id="rId2"/>
              </a:rPr>
              <a:t>KBN Decision Tree for Delegation to UAP</a:t>
            </a:r>
            <a:endParaRPr lang="en-US" dirty="0"/>
          </a:p>
          <a:p>
            <a:r>
              <a:rPr lang="en-US" dirty="0"/>
              <a:t>Delegation of Nursing Tasks is not allowed in some states</a:t>
            </a:r>
          </a:p>
          <a:p>
            <a:pPr marL="0" indent="0">
              <a:buNone/>
            </a:pPr>
            <a:endParaRPr lang="en-US" dirty="0"/>
          </a:p>
        </p:txBody>
      </p:sp>
    </p:spTree>
    <p:extLst>
      <p:ext uri="{BB962C8B-B14F-4D97-AF65-F5344CB8AC3E}">
        <p14:creationId xmlns:p14="http://schemas.microsoft.com/office/powerpoint/2010/main" val="2054800471"/>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KYED-112-586</_dlc_DocId>
    <_dlc_DocIdUrl xmlns="3a62de7d-ba57-4f43-9dae-9623ba637be0">
      <Url>https://www.education.ky.gov/districts/SHS/_layouts/15/DocIdRedir.aspx?ID=KYED-112-586</Url>
      <Description>KYED-112-586</Description>
    </_dlc_DocIdUrl>
  </documentManagement>
</p:properties>
</file>

<file path=customXml/itemProps1.xml><?xml version="1.0" encoding="utf-8"?>
<ds:datastoreItem xmlns:ds="http://schemas.openxmlformats.org/officeDocument/2006/customXml" ds:itemID="{3EC03C10-C489-4246-B97C-98263F33B5D6}"/>
</file>

<file path=customXml/itemProps2.xml><?xml version="1.0" encoding="utf-8"?>
<ds:datastoreItem xmlns:ds="http://schemas.openxmlformats.org/officeDocument/2006/customXml" ds:itemID="{D9108F40-68E3-4EC6-9FB5-0598E986F435}">
  <ds:schemaRefs>
    <ds:schemaRef ds:uri="http://schemas.microsoft.com/sharepoint/events"/>
  </ds:schemaRefs>
</ds:datastoreItem>
</file>

<file path=customXml/itemProps3.xml><?xml version="1.0" encoding="utf-8"?>
<ds:datastoreItem xmlns:ds="http://schemas.openxmlformats.org/officeDocument/2006/customXml" ds:itemID="{8978878C-A417-44E4-A318-52A84B180783}">
  <ds:schemaRefs>
    <ds:schemaRef ds:uri="http://schemas.microsoft.com/sharepoint/v3/contenttype/forms"/>
  </ds:schemaRefs>
</ds:datastoreItem>
</file>

<file path=customXml/itemProps4.xml><?xml version="1.0" encoding="utf-8"?>
<ds:datastoreItem xmlns:ds="http://schemas.openxmlformats.org/officeDocument/2006/customXml" ds:itemID="{6ADE611C-B5CB-4686-9C42-1D8C542F1D67}">
  <ds:schemaRefs>
    <ds:schemaRef ds:uri="08fe087a-bfb0-41bc-9b50-a2ca033edc86"/>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3a62de7d-ba57-4f43-9dae-9623ba637be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9</TotalTime>
  <Words>1378</Words>
  <Application>Microsoft Office PowerPoint</Application>
  <PresentationFormat>Widescreen</PresentationFormat>
  <Paragraphs>155</Paragraphs>
  <Slides>29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Courier New</vt:lpstr>
      <vt:lpstr>Franklin Gothic Book</vt:lpstr>
      <vt:lpstr>Franklin Gothic Medium</vt:lpstr>
      <vt:lpstr>Wingdings</vt:lpstr>
      <vt:lpstr>KDE PowerPoint Template 2021</vt:lpstr>
      <vt:lpstr>DPH Overview Slides</vt:lpstr>
      <vt:lpstr>Delegation to Unlicensed School Personnel, What Are the Issues?</vt:lpstr>
      <vt:lpstr>Objectives:</vt:lpstr>
      <vt:lpstr>With more than 500,000 seasoned RNs anticipated to retire by 2022, the U.S. Bureau of Labor Statistics projects the need for 1.1 million new RNs for expansion and replacement of retirees, and to avoid a nursing shortage.</vt:lpstr>
      <vt:lpstr>The Issue:</vt:lpstr>
      <vt:lpstr>More Issues:</vt:lpstr>
      <vt:lpstr>Federal Laws Protecting Students with Disabilities:</vt:lpstr>
      <vt:lpstr>Delegation Defined: </vt:lpstr>
      <vt:lpstr>National Association of School Nurses (NASN) Position on Delegation:</vt:lpstr>
      <vt:lpstr>Delegation of Nursing Care:</vt:lpstr>
      <vt:lpstr>Factors to Consider:</vt:lpstr>
      <vt:lpstr>Components of Delegation</vt:lpstr>
      <vt:lpstr>Delegation of Nursing Activities:</vt:lpstr>
      <vt:lpstr>School Nursing Laws</vt:lpstr>
      <vt:lpstr>Delegation in the School Setting:</vt:lpstr>
      <vt:lpstr>Delegation in Schools: </vt:lpstr>
      <vt:lpstr>Decision to Delegate:</vt:lpstr>
      <vt:lpstr>Delegated Nursing Task Supervision:</vt:lpstr>
      <vt:lpstr>Delegation in School:</vt:lpstr>
      <vt:lpstr>Rationale in Delegation: </vt:lpstr>
      <vt:lpstr>Factors in Delegating:</vt:lpstr>
      <vt:lpstr>Five Rights of Delegation:</vt:lpstr>
      <vt:lpstr>ANA Principles for Delegation:</vt:lpstr>
      <vt:lpstr>Recommended Qualifications for UAPs:</vt:lpstr>
      <vt:lpstr>Recommendations:</vt:lpstr>
      <vt:lpstr>Roles and Responsibilities of UAP:</vt:lpstr>
      <vt:lpstr>LPN/LVN vs UAP Scope of Practice</vt:lpstr>
      <vt:lpstr>Assistive Personnel:</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Delegation to Unlicensed School Personnel, What Are the Issues?</dc:title>
  <dc:creator>McDonald, Angela - Division of District Support</dc:creator>
  <cp:lastModifiedBy>Hickman, Tonia - Division of District Support</cp:lastModifiedBy>
  <cp:revision>3</cp:revision>
  <dcterms:created xsi:type="dcterms:W3CDTF">2021-10-11T16:32:39Z</dcterms:created>
  <dcterms:modified xsi:type="dcterms:W3CDTF">2024-04-22T19:53:01Z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38abc622-89b3-4617-a275-20a2270c070b</vt:lpwstr>
  </property>
</Properties>
</file>