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88" r:id="rId5"/>
    <p:sldId id="302" r:id="rId6"/>
    <p:sldId id="299" r:id="rId7"/>
    <p:sldId id="300" r:id="rId8"/>
    <p:sldId id="301" r:id="rId9"/>
    <p:sldId id="304" r:id="rId10"/>
    <p:sldId id="307" r:id="rId11"/>
    <p:sldId id="303" r:id="rId12"/>
    <p:sldId id="305" r:id="rId13"/>
    <p:sldId id="306" r:id="rId14"/>
    <p:sldId id="29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7EE264-066E-2170-7C0C-9E8030E896F4}" name="Lopetegui-Pineda, Oxana - Division of District Support" initials="LPODoDS" userId="S::oxana.lopetegui-pineda@education.ky.gov::4d513aa2-607e-483c-99ce-ae1decdd20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80"/>
    <a:srgbClr val="FBF16B"/>
    <a:srgbClr val="1026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9CB270-D95E-4412-AD12-F1CDED519EC9}" v="4" dt="2023-04-26T14:00:05.6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3" autoAdjust="0"/>
    <p:restoredTop sz="96327"/>
  </p:normalViewPr>
  <p:slideViewPr>
    <p:cSldViewPr snapToGrid="0" snapToObjects="1">
      <p:cViewPr varScale="1">
        <p:scale>
          <a:sx n="81" d="100"/>
          <a:sy n="81" d="100"/>
        </p:scale>
        <p:origin x="67" y="1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ustomXml" Target="../customXml/item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5/25/2023</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dirty="0"/>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5/25/2023</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5/25/2023</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5/25/2023</a:t>
            </a:fld>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dirty="0"/>
          </a:p>
        </p:txBody>
      </p:sp>
      <p:sp>
        <p:nvSpPr>
          <p:cNvPr id="2" name="Title 1">
            <a:extLst>
              <a:ext uri="{FF2B5EF4-FFF2-40B4-BE49-F238E27FC236}">
                <a16:creationId xmlns:a16="http://schemas.microsoft.com/office/drawing/2014/main" id="{B7E8C20D-A7B4-A745-99FE-F5545C06A2BC}"/>
              </a:ext>
            </a:extLst>
          </p:cNvPr>
          <p:cNvSpPr>
            <a:spLocks noGrp="1"/>
          </p:cNvSpPr>
          <p:nvPr>
            <p:ph type="title"/>
          </p:nvPr>
        </p:nvSpPr>
        <p:spPr>
          <a:xfrm>
            <a:off x="838200" y="-1507218"/>
            <a:ext cx="10515600" cy="1325563"/>
          </a:xfrm>
        </p:spPr>
        <p:txBody>
          <a:bodyPr/>
          <a:lstStyle/>
          <a:p>
            <a:r>
              <a:rPr lang="en-US"/>
              <a:t>Click to edit Master title style</a:t>
            </a:r>
          </a:p>
        </p:txBody>
      </p:sp>
    </p:spTree>
    <p:extLst>
      <p:ext uri="{BB962C8B-B14F-4D97-AF65-F5344CB8AC3E}">
        <p14:creationId xmlns:p14="http://schemas.microsoft.com/office/powerpoint/2010/main" val="265702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5/25/2023</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5/25/2023</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dirty="0"/>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5/25/2023</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5/25/2023</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5/25/2023</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5/25/2023</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5/25/2023</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dirty="0"/>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5/25/2023</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5/25/2023</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Matt.Ross@education.ky.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education.ky.gov/districts/LegislativeGuidance/Pages/default.asp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0E07A-2A87-532D-46DE-B92EE3DD3E72}"/>
              </a:ext>
            </a:extLst>
          </p:cNvPr>
          <p:cNvSpPr>
            <a:spLocks noGrp="1"/>
          </p:cNvSpPr>
          <p:nvPr>
            <p:ph type="ctrTitle"/>
          </p:nvPr>
        </p:nvSpPr>
        <p:spPr>
          <a:xfrm>
            <a:off x="1524000" y="1122363"/>
            <a:ext cx="10128308" cy="2387600"/>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2023 Legislative Update </a:t>
            </a:r>
            <a:b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b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School Health</a:t>
            </a:r>
            <a:br>
              <a:rPr kumimoji="0" lang="en-US" sz="3600" b="0" i="0" u="none" strike="noStrike" kern="1200" cap="none" spc="0" normalizeH="0" baseline="0" noProof="0" dirty="0">
                <a:ln>
                  <a:noFill/>
                </a:ln>
                <a:solidFill>
                  <a:prstClr val="black"/>
                </a:solidFill>
                <a:effectLst/>
                <a:uLnTx/>
                <a:uFillTx/>
                <a:latin typeface="Franklin Gothic Book" panose="020B0503020102020204"/>
                <a:ea typeface="+mn-ea"/>
                <a:cs typeface="+mn-cs"/>
              </a:rPr>
            </a:br>
            <a:endParaRPr lang="en-US" sz="3600" dirty="0"/>
          </a:p>
        </p:txBody>
      </p:sp>
      <p:sp>
        <p:nvSpPr>
          <p:cNvPr id="3" name="Subtitle 2">
            <a:extLst>
              <a:ext uri="{FF2B5EF4-FFF2-40B4-BE49-F238E27FC236}">
                <a16:creationId xmlns:a16="http://schemas.microsoft.com/office/drawing/2014/main" id="{3C23A507-E524-F098-6DD0-C25E336604AE}"/>
              </a:ext>
            </a:extLst>
          </p:cNvPr>
          <p:cNvSpPr>
            <a:spLocks noGrp="1"/>
          </p:cNvSpPr>
          <p:nvPr>
            <p:ph type="subTitle" idx="1"/>
          </p:nvPr>
        </p:nvSpPr>
        <p:spPr>
          <a:xfrm>
            <a:off x="1524000" y="3429000"/>
            <a:ext cx="10128308" cy="1828800"/>
          </a:xfrm>
        </p:spPr>
        <p:txBody>
          <a:bodyPr>
            <a:normAutofit/>
          </a:bodyPr>
          <a:lstStyle/>
          <a:p>
            <a:r>
              <a:rPr lang="en-US" dirty="0"/>
              <a:t>April 27, 2023</a:t>
            </a:r>
          </a:p>
        </p:txBody>
      </p:sp>
    </p:spTree>
    <p:extLst>
      <p:ext uri="{BB962C8B-B14F-4D97-AF65-F5344CB8AC3E}">
        <p14:creationId xmlns:p14="http://schemas.microsoft.com/office/powerpoint/2010/main" val="4239407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D87C3-82A7-164D-4EE9-1662BF8B14D9}"/>
              </a:ext>
            </a:extLst>
          </p:cNvPr>
          <p:cNvSpPr>
            <a:spLocks noGrp="1"/>
          </p:cNvSpPr>
          <p:nvPr>
            <p:ph type="title"/>
          </p:nvPr>
        </p:nvSpPr>
        <p:spPr/>
        <p:txBody>
          <a:bodyPr/>
          <a:lstStyle/>
          <a:p>
            <a:r>
              <a:rPr lang="en-US" dirty="0"/>
              <a:t>HB 538 Cont. 2</a:t>
            </a:r>
          </a:p>
        </p:txBody>
      </p:sp>
      <p:sp>
        <p:nvSpPr>
          <p:cNvPr id="3" name="Content Placeholder 2">
            <a:extLst>
              <a:ext uri="{FF2B5EF4-FFF2-40B4-BE49-F238E27FC236}">
                <a16:creationId xmlns:a16="http://schemas.microsoft.com/office/drawing/2014/main" id="{5E1F1E5A-36F2-3F9A-7D07-D02C33AC8A60}"/>
              </a:ext>
            </a:extLst>
          </p:cNvPr>
          <p:cNvSpPr>
            <a:spLocks noGrp="1"/>
          </p:cNvSpPr>
          <p:nvPr>
            <p:ph idx="1"/>
          </p:nvPr>
        </p:nvSpPr>
        <p:spPr>
          <a:xfrm>
            <a:off x="838200" y="1520825"/>
            <a:ext cx="10515600" cy="4351338"/>
          </a:xfrm>
        </p:spPr>
        <p:txBody>
          <a:bodyPr>
            <a:normAutofit lnSpcReduction="10000"/>
          </a:bodyPr>
          <a:lstStyle/>
          <a:p>
            <a:r>
              <a:rPr lang="en-US" dirty="0"/>
              <a:t>Principal may establish procedures for removal and reentry for disruptive students.</a:t>
            </a:r>
          </a:p>
          <a:p>
            <a:r>
              <a:rPr lang="en-US" dirty="0"/>
              <a:t>Student considered “chronically disruptive” if removed 3 times in 30 days from same classroom and may be suspended.</a:t>
            </a:r>
          </a:p>
          <a:p>
            <a:r>
              <a:rPr lang="en-US" dirty="0"/>
              <a:t>Any time a student is removed, principal may require meeting and review with guardians and determine a course of action for student to continue in that classroom.</a:t>
            </a:r>
          </a:p>
          <a:p>
            <a:r>
              <a:rPr lang="en-US" dirty="0"/>
              <a:t>May permanently remove chronically disruptive student from classroom and place in another class or alternative setting.</a:t>
            </a:r>
          </a:p>
          <a:p>
            <a:r>
              <a:rPr lang="en-US" dirty="0"/>
              <a:t>Opportunity to appeal permanent removal decisions.</a:t>
            </a:r>
          </a:p>
        </p:txBody>
      </p:sp>
    </p:spTree>
    <p:extLst>
      <p:ext uri="{BB962C8B-B14F-4D97-AF65-F5344CB8AC3E}">
        <p14:creationId xmlns:p14="http://schemas.microsoft.com/office/powerpoint/2010/main" val="3248723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9DB3D-E358-6EC5-9E8B-1658A524F0B4}"/>
              </a:ext>
            </a:extLst>
          </p:cNvPr>
          <p:cNvSpPr>
            <a:spLocks noGrp="1"/>
          </p:cNvSpPr>
          <p:nvPr>
            <p:ph type="title"/>
          </p:nvPr>
        </p:nvSpPr>
        <p:spPr/>
        <p:txBody>
          <a:bodyPr/>
          <a:lstStyle/>
          <a:p>
            <a:r>
              <a:rPr lang="en-US" dirty="0"/>
              <a:t>Questions: </a:t>
            </a:r>
          </a:p>
        </p:txBody>
      </p:sp>
      <p:sp>
        <p:nvSpPr>
          <p:cNvPr id="3" name="Content Placeholder 2">
            <a:extLst>
              <a:ext uri="{FF2B5EF4-FFF2-40B4-BE49-F238E27FC236}">
                <a16:creationId xmlns:a16="http://schemas.microsoft.com/office/drawing/2014/main" id="{7388EED4-0F18-77A1-971C-579D73AD670D}"/>
              </a:ext>
            </a:extLst>
          </p:cNvPr>
          <p:cNvSpPr>
            <a:spLocks noGrp="1"/>
          </p:cNvSpPr>
          <p:nvPr>
            <p:ph idx="1"/>
          </p:nvPr>
        </p:nvSpPr>
        <p:spPr/>
        <p:txBody>
          <a:bodyPr/>
          <a:lstStyle/>
          <a:p>
            <a:pPr marL="0" indent="0">
              <a:buNone/>
            </a:pPr>
            <a:endParaRPr lang="en-US" dirty="0"/>
          </a:p>
          <a:p>
            <a:pPr marL="0" indent="0">
              <a:buNone/>
            </a:pPr>
            <a:r>
              <a:rPr lang="en-US" dirty="0"/>
              <a:t>Matt Ross, Policy Advisor</a:t>
            </a:r>
          </a:p>
          <a:p>
            <a:pPr marL="0" indent="0">
              <a:buNone/>
            </a:pPr>
            <a:r>
              <a:rPr lang="en-US" dirty="0"/>
              <a:t>Office of Finance and Operations </a:t>
            </a:r>
          </a:p>
          <a:p>
            <a:pPr marL="0" indent="0">
              <a:buNone/>
            </a:pPr>
            <a:r>
              <a:rPr lang="en-US" dirty="0">
                <a:hlinkClick r:id="rId2"/>
              </a:rPr>
              <a:t>Matt.Ross@education.ky.gov</a:t>
            </a:r>
            <a:r>
              <a:rPr lang="en-US" dirty="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60125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872F-D699-4E1A-48BA-8DBD0DBCE8E2}"/>
              </a:ext>
            </a:extLst>
          </p:cNvPr>
          <p:cNvSpPr>
            <a:spLocks noGrp="1"/>
          </p:cNvSpPr>
          <p:nvPr>
            <p:ph type="title"/>
          </p:nvPr>
        </p:nvSpPr>
        <p:spPr>
          <a:xfrm>
            <a:off x="838200" y="0"/>
            <a:ext cx="10515600" cy="1325563"/>
          </a:xfrm>
        </p:spPr>
        <p:txBody>
          <a:bodyPr/>
          <a:lstStyle/>
          <a:p>
            <a:r>
              <a:rPr lang="en-US" dirty="0"/>
              <a:t>SB 150</a:t>
            </a:r>
          </a:p>
        </p:txBody>
      </p:sp>
      <p:sp>
        <p:nvSpPr>
          <p:cNvPr id="3" name="Content Placeholder 2">
            <a:extLst>
              <a:ext uri="{FF2B5EF4-FFF2-40B4-BE49-F238E27FC236}">
                <a16:creationId xmlns:a16="http://schemas.microsoft.com/office/drawing/2014/main" id="{3E888B1D-839F-56B9-DE7B-6FD85EBA0A08}"/>
              </a:ext>
            </a:extLst>
          </p:cNvPr>
          <p:cNvSpPr>
            <a:spLocks noGrp="1"/>
          </p:cNvSpPr>
          <p:nvPr>
            <p:ph idx="1"/>
          </p:nvPr>
        </p:nvSpPr>
        <p:spPr>
          <a:xfrm>
            <a:off x="838200" y="1092458"/>
            <a:ext cx="10515600" cy="4351338"/>
          </a:xfrm>
        </p:spPr>
        <p:txBody>
          <a:bodyPr>
            <a:normAutofit fontScale="92500" lnSpcReduction="20000"/>
          </a:bodyPr>
          <a:lstStyle/>
          <a:p>
            <a:r>
              <a:rPr lang="en-US" dirty="0">
                <a:hlinkClick r:id="rId2"/>
              </a:rPr>
              <a:t>2023 Legislative Guidance</a:t>
            </a:r>
            <a:r>
              <a:rPr lang="en-US" dirty="0"/>
              <a:t> </a:t>
            </a:r>
          </a:p>
          <a:p>
            <a:r>
              <a:rPr lang="en-US" dirty="0"/>
              <a:t>On enrollment and annually district must provide comprehensive notice of the health services and mental health services available to students and right of parents to refuse consent for services.</a:t>
            </a:r>
          </a:p>
          <a:p>
            <a:r>
              <a:rPr lang="en-US" dirty="0"/>
              <a:t>Must notify parents when school personnel make referral to a student for health or mental health services</a:t>
            </a:r>
          </a:p>
          <a:p>
            <a:r>
              <a:rPr lang="en-US" dirty="0"/>
              <a:t>General parental consent may not be given for well-being surveys and questionnaires. Parental consent is required for each.</a:t>
            </a:r>
          </a:p>
          <a:p>
            <a:r>
              <a:rPr lang="en-US" dirty="0"/>
              <a:t>Impacts grade 5 health standard and human sexuality instruction</a:t>
            </a:r>
          </a:p>
          <a:p>
            <a:r>
              <a:rPr lang="en-US" dirty="0"/>
              <a:t>Restricts bathrooms and locker rooms. Provides for accommodation. </a:t>
            </a:r>
          </a:p>
          <a:p>
            <a:r>
              <a:rPr lang="en-US" dirty="0"/>
              <a:t>Prohibits administration of certain drugs to alter appearance of minor’s sex. </a:t>
            </a:r>
          </a:p>
        </p:txBody>
      </p:sp>
    </p:spTree>
    <p:extLst>
      <p:ext uri="{BB962C8B-B14F-4D97-AF65-F5344CB8AC3E}">
        <p14:creationId xmlns:p14="http://schemas.microsoft.com/office/powerpoint/2010/main" val="2350545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DD4DD-4CB7-BDBE-E404-2DF98A2AE604}"/>
              </a:ext>
            </a:extLst>
          </p:cNvPr>
          <p:cNvSpPr>
            <a:spLocks noGrp="1"/>
          </p:cNvSpPr>
          <p:nvPr>
            <p:ph type="title"/>
          </p:nvPr>
        </p:nvSpPr>
        <p:spPr>
          <a:xfrm>
            <a:off x="838200" y="49641"/>
            <a:ext cx="10515600" cy="1325563"/>
          </a:xfrm>
        </p:spPr>
        <p:txBody>
          <a:bodyPr/>
          <a:lstStyle/>
          <a:p>
            <a:r>
              <a:rPr lang="en-US" dirty="0"/>
              <a:t>HB 331 (AEDs)</a:t>
            </a:r>
          </a:p>
        </p:txBody>
      </p:sp>
      <p:sp>
        <p:nvSpPr>
          <p:cNvPr id="3" name="Content Placeholder 2">
            <a:extLst>
              <a:ext uri="{FF2B5EF4-FFF2-40B4-BE49-F238E27FC236}">
                <a16:creationId xmlns:a16="http://schemas.microsoft.com/office/drawing/2014/main" id="{5370ABB1-23BD-DC7A-370B-76166FA215EF}"/>
              </a:ext>
            </a:extLst>
          </p:cNvPr>
          <p:cNvSpPr>
            <a:spLocks noGrp="1"/>
          </p:cNvSpPr>
          <p:nvPr>
            <p:ph idx="1"/>
          </p:nvPr>
        </p:nvSpPr>
        <p:spPr>
          <a:xfrm>
            <a:off x="838200" y="1372544"/>
            <a:ext cx="10515600" cy="4351338"/>
          </a:xfrm>
        </p:spPr>
        <p:txBody>
          <a:bodyPr/>
          <a:lstStyle/>
          <a:p>
            <a:r>
              <a:rPr lang="en-US" dirty="0"/>
              <a:t>District emergency plan required to include written cardiac emergency response plan</a:t>
            </a:r>
          </a:p>
          <a:p>
            <a:pPr lvl="1"/>
            <a:r>
              <a:rPr lang="en-US" dirty="0"/>
              <a:t>Include location of AEDs</a:t>
            </a:r>
          </a:p>
          <a:p>
            <a:pPr lvl="1"/>
            <a:r>
              <a:rPr lang="en-US" dirty="0"/>
              <a:t>Provided to all school staff</a:t>
            </a:r>
          </a:p>
          <a:p>
            <a:pPr lvl="1"/>
            <a:r>
              <a:rPr lang="en-US" dirty="0"/>
              <a:t>Reviewed annually by school nurse, school council, principal and first responders</a:t>
            </a:r>
          </a:p>
          <a:p>
            <a:r>
              <a:rPr lang="en-US" dirty="0"/>
              <a:t>Cardiac response plan rehearsed by simulation prior to the beginning of each athletic season by:</a:t>
            </a:r>
          </a:p>
          <a:p>
            <a:pPr lvl="1"/>
            <a:r>
              <a:rPr lang="en-US" dirty="0"/>
              <a:t>Licensed athletic trainers, school nurses and athletic directors</a:t>
            </a:r>
          </a:p>
          <a:p>
            <a:pPr lvl="1"/>
            <a:r>
              <a:rPr lang="en-US" dirty="0"/>
              <a:t>Interscholastic coaches and volunteer coaches</a:t>
            </a:r>
          </a:p>
        </p:txBody>
      </p:sp>
    </p:spTree>
    <p:extLst>
      <p:ext uri="{BB962C8B-B14F-4D97-AF65-F5344CB8AC3E}">
        <p14:creationId xmlns:p14="http://schemas.microsoft.com/office/powerpoint/2010/main" val="2609949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43C7D-491E-B457-8F3A-8F040F3DF297}"/>
              </a:ext>
            </a:extLst>
          </p:cNvPr>
          <p:cNvSpPr>
            <a:spLocks noGrp="1"/>
          </p:cNvSpPr>
          <p:nvPr>
            <p:ph type="title"/>
          </p:nvPr>
        </p:nvSpPr>
        <p:spPr>
          <a:xfrm>
            <a:off x="838200" y="96408"/>
            <a:ext cx="10515600" cy="1325563"/>
          </a:xfrm>
        </p:spPr>
        <p:txBody>
          <a:bodyPr/>
          <a:lstStyle/>
          <a:p>
            <a:r>
              <a:rPr lang="en-US" dirty="0"/>
              <a:t>HB 331 Cont. 1</a:t>
            </a:r>
          </a:p>
        </p:txBody>
      </p:sp>
      <p:sp>
        <p:nvSpPr>
          <p:cNvPr id="3" name="Content Placeholder 2">
            <a:extLst>
              <a:ext uri="{FF2B5EF4-FFF2-40B4-BE49-F238E27FC236}">
                <a16:creationId xmlns:a16="http://schemas.microsoft.com/office/drawing/2014/main" id="{33CDBD93-F45E-53FF-CF67-0C37C3784BF4}"/>
              </a:ext>
            </a:extLst>
          </p:cNvPr>
          <p:cNvSpPr>
            <a:spLocks noGrp="1"/>
          </p:cNvSpPr>
          <p:nvPr>
            <p:ph idx="1"/>
          </p:nvPr>
        </p:nvSpPr>
        <p:spPr>
          <a:xfrm>
            <a:off x="739346" y="1120346"/>
            <a:ext cx="10515600" cy="4652963"/>
          </a:xfrm>
        </p:spPr>
        <p:txBody>
          <a:bodyPr/>
          <a:lstStyle/>
          <a:p>
            <a:r>
              <a:rPr lang="en-US" dirty="0"/>
              <a:t>AED required in every middle and high school building</a:t>
            </a:r>
          </a:p>
          <a:p>
            <a:r>
              <a:rPr lang="en-US" dirty="0"/>
              <a:t>As funds are available AEDs at school-sanctioned middle and high school athletic practices and competitions</a:t>
            </a:r>
          </a:p>
          <a:p>
            <a:r>
              <a:rPr lang="en-US" dirty="0"/>
              <a:t>Adopt procedures for use, training and maintenance</a:t>
            </a:r>
          </a:p>
          <a:p>
            <a:r>
              <a:rPr lang="en-US" dirty="0"/>
              <a:t>Minimum 3 school employees and all coaches trained on AED</a:t>
            </a:r>
          </a:p>
          <a:p>
            <a:r>
              <a:rPr lang="en-US" dirty="0"/>
              <a:t>All athletic coaches maintain CPR certification</a:t>
            </a:r>
          </a:p>
          <a:p>
            <a:r>
              <a:rPr lang="en-US" dirty="0"/>
              <a:t>Develop event-specific emergency action plan for school-sanctioned nonathletic events held off-campus</a:t>
            </a:r>
          </a:p>
          <a:p>
            <a:pPr lvl="1"/>
            <a:r>
              <a:rPr lang="en-US" dirty="0"/>
              <a:t>Roles of staff, emergency personnel and may include AED</a:t>
            </a:r>
          </a:p>
          <a:p>
            <a:pPr lvl="1"/>
            <a:r>
              <a:rPr lang="en-US" dirty="0"/>
              <a:t>Distributed to staff</a:t>
            </a:r>
          </a:p>
        </p:txBody>
      </p:sp>
    </p:spTree>
    <p:extLst>
      <p:ext uri="{BB962C8B-B14F-4D97-AF65-F5344CB8AC3E}">
        <p14:creationId xmlns:p14="http://schemas.microsoft.com/office/powerpoint/2010/main" val="2817685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A3B2B-E0BB-5B0C-A741-037A5655805A}"/>
              </a:ext>
            </a:extLst>
          </p:cNvPr>
          <p:cNvSpPr>
            <a:spLocks noGrp="1"/>
          </p:cNvSpPr>
          <p:nvPr>
            <p:ph type="title"/>
          </p:nvPr>
        </p:nvSpPr>
        <p:spPr>
          <a:xfrm>
            <a:off x="838200" y="22267"/>
            <a:ext cx="10515600" cy="1325563"/>
          </a:xfrm>
        </p:spPr>
        <p:txBody>
          <a:bodyPr/>
          <a:lstStyle/>
          <a:p>
            <a:r>
              <a:rPr lang="en-US" dirty="0"/>
              <a:t>HB 331 Cont. 2</a:t>
            </a:r>
          </a:p>
        </p:txBody>
      </p:sp>
      <p:sp>
        <p:nvSpPr>
          <p:cNvPr id="3" name="Content Placeholder 2">
            <a:extLst>
              <a:ext uri="{FF2B5EF4-FFF2-40B4-BE49-F238E27FC236}">
                <a16:creationId xmlns:a16="http://schemas.microsoft.com/office/drawing/2014/main" id="{C5361FA5-95A2-8D22-12C8-D67FFE484B7C}"/>
              </a:ext>
            </a:extLst>
          </p:cNvPr>
          <p:cNvSpPr>
            <a:spLocks noGrp="1"/>
          </p:cNvSpPr>
          <p:nvPr>
            <p:ph idx="1"/>
          </p:nvPr>
        </p:nvSpPr>
        <p:spPr>
          <a:xfrm>
            <a:off x="838200" y="1347830"/>
            <a:ext cx="10515600" cy="4351338"/>
          </a:xfrm>
        </p:spPr>
        <p:txBody>
          <a:bodyPr/>
          <a:lstStyle/>
          <a:p>
            <a:r>
              <a:rPr lang="en-US" dirty="0"/>
              <a:t>By August 1 of each year, District to report to KDE # of AEDs</a:t>
            </a:r>
          </a:p>
          <a:p>
            <a:r>
              <a:rPr lang="en-US" dirty="0"/>
              <a:t>By October 1 of each year, KDE to publish # of AEDs on website and report to IJCE and IJC on Health, Welfare and Family Services</a:t>
            </a:r>
          </a:p>
          <a:p>
            <a:r>
              <a:rPr lang="en-US" dirty="0"/>
              <a:t>Creates an AED fund in CHFS to help pay for and maintain AEDs as well as for CPR training</a:t>
            </a:r>
          </a:p>
          <a:p>
            <a:r>
              <a:rPr lang="en-US" dirty="0"/>
              <a:t>KHSAA required to adopt rules requiring:</a:t>
            </a:r>
          </a:p>
          <a:p>
            <a:pPr lvl="1"/>
            <a:r>
              <a:rPr lang="en-US" dirty="0"/>
              <a:t>AED at athletic practices and competitions</a:t>
            </a:r>
          </a:p>
          <a:p>
            <a:pPr lvl="1"/>
            <a:r>
              <a:rPr lang="en-US" dirty="0"/>
              <a:t>Venue specific emergency plans</a:t>
            </a:r>
          </a:p>
          <a:p>
            <a:pPr lvl="1"/>
            <a:r>
              <a:rPr lang="en-US" dirty="0"/>
              <a:t>Annual rehearsal </a:t>
            </a:r>
          </a:p>
          <a:p>
            <a:pPr lvl="1"/>
            <a:r>
              <a:rPr lang="en-US" dirty="0"/>
              <a:t>Certify to KHSAA that plan has been reviewed and rehearsed</a:t>
            </a:r>
          </a:p>
        </p:txBody>
      </p:sp>
    </p:spTree>
    <p:extLst>
      <p:ext uri="{BB962C8B-B14F-4D97-AF65-F5344CB8AC3E}">
        <p14:creationId xmlns:p14="http://schemas.microsoft.com/office/powerpoint/2010/main" val="622656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4A6F-2D2B-CFDB-826E-448B52FB54EA}"/>
              </a:ext>
            </a:extLst>
          </p:cNvPr>
          <p:cNvSpPr>
            <a:spLocks noGrp="1"/>
          </p:cNvSpPr>
          <p:nvPr>
            <p:ph type="title"/>
          </p:nvPr>
        </p:nvSpPr>
        <p:spPr>
          <a:xfrm>
            <a:off x="838200" y="79933"/>
            <a:ext cx="10515600" cy="1325563"/>
          </a:xfrm>
        </p:spPr>
        <p:txBody>
          <a:bodyPr/>
          <a:lstStyle/>
          <a:p>
            <a:r>
              <a:rPr lang="en-US" dirty="0"/>
              <a:t>SB 47 (Medicinal Cannabis)</a:t>
            </a:r>
          </a:p>
        </p:txBody>
      </p:sp>
      <p:sp>
        <p:nvSpPr>
          <p:cNvPr id="3" name="Content Placeholder 2">
            <a:extLst>
              <a:ext uri="{FF2B5EF4-FFF2-40B4-BE49-F238E27FC236}">
                <a16:creationId xmlns:a16="http://schemas.microsoft.com/office/drawing/2014/main" id="{A252D512-DC50-A7E0-B65F-7BB5ED215234}"/>
              </a:ext>
            </a:extLst>
          </p:cNvPr>
          <p:cNvSpPr>
            <a:spLocks noGrp="1"/>
          </p:cNvSpPr>
          <p:nvPr>
            <p:ph idx="1"/>
          </p:nvPr>
        </p:nvSpPr>
        <p:spPr>
          <a:xfrm>
            <a:off x="747584" y="1405496"/>
            <a:ext cx="10515600" cy="4351338"/>
          </a:xfrm>
        </p:spPr>
        <p:txBody>
          <a:bodyPr>
            <a:normAutofit lnSpcReduction="10000"/>
          </a:bodyPr>
          <a:lstStyle/>
          <a:p>
            <a:r>
              <a:rPr lang="en-US" dirty="0"/>
              <a:t>Provides for the legalization of medicinal cannabis for certain qualifying conditions. Most sections not effective till 1/1/2025.</a:t>
            </a:r>
          </a:p>
          <a:p>
            <a:r>
              <a:rPr lang="en-US" dirty="0"/>
              <a:t>Establishes framework for oversight, administration and licensing</a:t>
            </a:r>
          </a:p>
          <a:p>
            <a:r>
              <a:rPr lang="en-US" dirty="0"/>
              <a:t>Prohibits patients under 18 from possessing/acquiring cannabis; requires minor’s guardian to consent and control administration</a:t>
            </a:r>
          </a:p>
          <a:p>
            <a:r>
              <a:rPr lang="en-US" dirty="0"/>
              <a:t>Prohibits dispensing products intended to be consumed by vaporization for cardholders under 21 years old</a:t>
            </a:r>
          </a:p>
          <a:p>
            <a:r>
              <a:rPr lang="en-US" dirty="0"/>
              <a:t>Prohibits schools from refusing to enroll a cardholder</a:t>
            </a:r>
          </a:p>
          <a:p>
            <a:r>
              <a:rPr lang="en-US" dirty="0"/>
              <a:t>Requires local boards to establish policies to permit students that are registered qualified patients to consume medicinal </a:t>
            </a:r>
          </a:p>
        </p:txBody>
      </p:sp>
    </p:spTree>
    <p:extLst>
      <p:ext uri="{BB962C8B-B14F-4D97-AF65-F5344CB8AC3E}">
        <p14:creationId xmlns:p14="http://schemas.microsoft.com/office/powerpoint/2010/main" val="3670168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4A3F4-B082-616F-232D-7E18F0080638}"/>
              </a:ext>
            </a:extLst>
          </p:cNvPr>
          <p:cNvSpPr>
            <a:spLocks noGrp="1"/>
          </p:cNvSpPr>
          <p:nvPr>
            <p:ph type="title"/>
          </p:nvPr>
        </p:nvSpPr>
        <p:spPr/>
        <p:txBody>
          <a:bodyPr/>
          <a:lstStyle/>
          <a:p>
            <a:r>
              <a:rPr lang="en-US" dirty="0"/>
              <a:t>SB 47 Cont. 1</a:t>
            </a:r>
          </a:p>
        </p:txBody>
      </p:sp>
      <p:sp>
        <p:nvSpPr>
          <p:cNvPr id="3" name="Content Placeholder 2">
            <a:extLst>
              <a:ext uri="{FF2B5EF4-FFF2-40B4-BE49-F238E27FC236}">
                <a16:creationId xmlns:a16="http://schemas.microsoft.com/office/drawing/2014/main" id="{3869EF1D-EA81-1BF2-F015-9267EA71D67A}"/>
              </a:ext>
            </a:extLst>
          </p:cNvPr>
          <p:cNvSpPr>
            <a:spLocks noGrp="1"/>
          </p:cNvSpPr>
          <p:nvPr>
            <p:ph idx="1"/>
          </p:nvPr>
        </p:nvSpPr>
        <p:spPr/>
        <p:txBody>
          <a:bodyPr/>
          <a:lstStyle/>
          <a:p>
            <a:r>
              <a:rPr lang="en-US" dirty="0"/>
              <a:t>Each local board of education…, no later than July 1, 2024, establish policies to permit a pupil who is a registered qualified patient to consume medicinal cannabis on school property as deemed necessary by the pupil's parent or legal guardian. Policies enacted pursuant to this paragraph shall require medicinal cannabis be administered by a school nurse or under the supervision of appropriate school staff</a:t>
            </a:r>
          </a:p>
        </p:txBody>
      </p:sp>
    </p:spTree>
    <p:extLst>
      <p:ext uri="{BB962C8B-B14F-4D97-AF65-F5344CB8AC3E}">
        <p14:creationId xmlns:p14="http://schemas.microsoft.com/office/powerpoint/2010/main" val="4089358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7F2C0-B097-9849-F848-DF6AC1EED0F9}"/>
              </a:ext>
            </a:extLst>
          </p:cNvPr>
          <p:cNvSpPr>
            <a:spLocks noGrp="1"/>
          </p:cNvSpPr>
          <p:nvPr>
            <p:ph type="title"/>
          </p:nvPr>
        </p:nvSpPr>
        <p:spPr/>
        <p:txBody>
          <a:bodyPr/>
          <a:lstStyle/>
          <a:p>
            <a:r>
              <a:rPr lang="en-US" dirty="0"/>
              <a:t>HB 538 (Student Discipline)</a:t>
            </a:r>
          </a:p>
        </p:txBody>
      </p:sp>
      <p:sp>
        <p:nvSpPr>
          <p:cNvPr id="3" name="Content Placeholder 2">
            <a:extLst>
              <a:ext uri="{FF2B5EF4-FFF2-40B4-BE49-F238E27FC236}">
                <a16:creationId xmlns:a16="http://schemas.microsoft.com/office/drawing/2014/main" id="{BAF28E8C-325E-1962-D290-EC2712EBD93E}"/>
              </a:ext>
            </a:extLst>
          </p:cNvPr>
          <p:cNvSpPr>
            <a:spLocks noGrp="1"/>
          </p:cNvSpPr>
          <p:nvPr>
            <p:ph idx="1"/>
          </p:nvPr>
        </p:nvSpPr>
        <p:spPr>
          <a:xfrm>
            <a:off x="838200" y="1690688"/>
            <a:ext cx="10515600" cy="4351338"/>
          </a:xfrm>
        </p:spPr>
        <p:txBody>
          <a:bodyPr/>
          <a:lstStyle/>
          <a:p>
            <a:r>
              <a:rPr lang="en-US" dirty="0"/>
              <a:t>Requires districts to adopt policy requiring expulsion for at least 12 mos. if student is determined by clear and convincing evidence to have made threats that pose a danger to students and staff.</a:t>
            </a:r>
          </a:p>
          <a:p>
            <a:r>
              <a:rPr lang="en-US" dirty="0"/>
              <a:t>Requires policy requiring disciplinary actions for physical assaults or students and staff off school property if incident is likely to disrupt the educational process.</a:t>
            </a:r>
          </a:p>
          <a:p>
            <a:r>
              <a:rPr lang="en-US" dirty="0"/>
              <a:t>Clarifies that a board may expel a student for longer than 12 mos.</a:t>
            </a:r>
          </a:p>
          <a:p>
            <a:r>
              <a:rPr lang="en-US" dirty="0"/>
              <a:t>Review expulsion 30 days prior to end to determine whether it should be extended.</a:t>
            </a:r>
          </a:p>
        </p:txBody>
      </p:sp>
    </p:spTree>
    <p:extLst>
      <p:ext uri="{BB962C8B-B14F-4D97-AF65-F5344CB8AC3E}">
        <p14:creationId xmlns:p14="http://schemas.microsoft.com/office/powerpoint/2010/main" val="665977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E95A1-2264-1705-B861-76E16B54B9FB}"/>
              </a:ext>
            </a:extLst>
          </p:cNvPr>
          <p:cNvSpPr>
            <a:spLocks noGrp="1"/>
          </p:cNvSpPr>
          <p:nvPr>
            <p:ph type="title"/>
          </p:nvPr>
        </p:nvSpPr>
        <p:spPr/>
        <p:txBody>
          <a:bodyPr/>
          <a:lstStyle/>
          <a:p>
            <a:r>
              <a:rPr lang="en-US" dirty="0"/>
              <a:t>HB 538 Cont. 1</a:t>
            </a:r>
          </a:p>
        </p:txBody>
      </p:sp>
      <p:sp>
        <p:nvSpPr>
          <p:cNvPr id="3" name="Content Placeholder 2">
            <a:extLst>
              <a:ext uri="{FF2B5EF4-FFF2-40B4-BE49-F238E27FC236}">
                <a16:creationId xmlns:a16="http://schemas.microsoft.com/office/drawing/2014/main" id="{6A28340C-820E-E25A-D32C-796D4153F6A3}"/>
              </a:ext>
            </a:extLst>
          </p:cNvPr>
          <p:cNvSpPr>
            <a:spLocks noGrp="1"/>
          </p:cNvSpPr>
          <p:nvPr>
            <p:ph idx="1"/>
          </p:nvPr>
        </p:nvSpPr>
        <p:spPr/>
        <p:txBody>
          <a:bodyPr/>
          <a:lstStyle/>
          <a:p>
            <a:r>
              <a:rPr lang="en-US" dirty="0"/>
              <a:t>In lieu of expulsion, student may be placed in an alternative program or setting; </a:t>
            </a:r>
          </a:p>
          <a:p>
            <a:r>
              <a:rPr lang="en-US" dirty="0"/>
              <a:t>No alternative placement until guardian provided the opportunity to have a hearing before the board or appeals committee; </a:t>
            </a:r>
          </a:p>
          <a:p>
            <a:r>
              <a:rPr lang="en-US" dirty="0"/>
              <a:t>Students in alternative placement shall be subject to compulsory attendance and included in attendance for funding purposes;</a:t>
            </a:r>
          </a:p>
          <a:p>
            <a:r>
              <a:rPr lang="en-US" dirty="0"/>
              <a:t>Placement reviewed at least once per year </a:t>
            </a:r>
          </a:p>
          <a:p>
            <a:endParaRPr lang="en-US" dirty="0"/>
          </a:p>
        </p:txBody>
      </p:sp>
    </p:spTree>
    <p:extLst>
      <p:ext uri="{BB962C8B-B14F-4D97-AF65-F5344CB8AC3E}">
        <p14:creationId xmlns:p14="http://schemas.microsoft.com/office/powerpoint/2010/main" val="2805944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PowerPoint Template 2021" id="{F76599F0-613E-C840-99F1-ED09AB5FDFB0}" vid="{CF243692-12E2-084D-9E1C-7583DB7C83D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OK</Accessibility_x0020_Audit_x0020_Status>
    <Accessibility_x0020_Audience xmlns="3a62de7d-ba57-4f43-9dae-9623ba637be0">Public</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2023-05-25T04:00:00+00:00</Accessibility_x0020_Audit_x0020_Dat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2023-05-25T04:00:00+00:00</Publication_x0020_Date>
    <Audience1 xmlns="3a62de7d-ba57-4f43-9dae-9623ba637be0"/>
    <_dlc_DocId xmlns="3a62de7d-ba57-4f43-9dae-9623ba637be0">KYED-112-574</_dlc_DocId>
    <_dlc_DocIdUrl xmlns="3a62de7d-ba57-4f43-9dae-9623ba637be0">
      <Url>https://www.education.ky.gov/districts/SHS/_layouts/15/DocIdRedir.aspx?ID=KYED-112-574</Url>
      <Description>KYED-112-574</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43B1EEB972325A40A2A16705AE23EA45" ma:contentTypeVersion="28" ma:contentTypeDescription="" ma:contentTypeScope="" ma:versionID="44e2d754a8b0c394dbabdf70516d8ac0">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6f38eb1e008c7a035d2df6072afc5d6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523462E-756B-41D6-B1F9-6F638FA4CEB7}">
  <ds:schemaRefs>
    <ds:schemaRef ds:uri="http://schemas.microsoft.com/office/2006/metadata/properties"/>
    <ds:schemaRef ds:uri="http://purl.org/dc/elements/1.1/"/>
    <ds:schemaRef ds:uri="http://purl.org/dc/terms/"/>
    <ds:schemaRef ds:uri="http://www.w3.org/XML/1998/namespace"/>
    <ds:schemaRef ds:uri="b98a6ce9-0f37-4d1a-9413-8b293d61c5a5"/>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44c84543-5c2b-481d-8b4a-11730643c370"/>
  </ds:schemaRefs>
</ds:datastoreItem>
</file>

<file path=customXml/itemProps2.xml><?xml version="1.0" encoding="utf-8"?>
<ds:datastoreItem xmlns:ds="http://schemas.openxmlformats.org/officeDocument/2006/customXml" ds:itemID="{B6DC2A4A-D15A-4FCF-B8ED-16E32D0845A6}">
  <ds:schemaRefs>
    <ds:schemaRef ds:uri="http://schemas.microsoft.com/sharepoint/v3/contenttype/forms"/>
  </ds:schemaRefs>
</ds:datastoreItem>
</file>

<file path=customXml/itemProps3.xml><?xml version="1.0" encoding="utf-8"?>
<ds:datastoreItem xmlns:ds="http://schemas.openxmlformats.org/officeDocument/2006/customXml" ds:itemID="{555631C2-7FAC-4A67-AFB6-DD7B2DE55813}"/>
</file>

<file path=customXml/itemProps4.xml><?xml version="1.0" encoding="utf-8"?>
<ds:datastoreItem xmlns:ds="http://schemas.openxmlformats.org/officeDocument/2006/customXml" ds:itemID="{6F274623-8061-4346-9675-9C84E3EBE00E}"/>
</file>

<file path=docProps/app.xml><?xml version="1.0" encoding="utf-8"?>
<Properties xmlns="http://schemas.openxmlformats.org/officeDocument/2006/extended-properties" xmlns:vt="http://schemas.openxmlformats.org/officeDocument/2006/docPropsVTypes">
  <Template>Reg Revision - Task Force Feedback</Template>
  <TotalTime>4648</TotalTime>
  <Words>791</Words>
  <Application>Microsoft Office PowerPoint</Application>
  <PresentationFormat>Widescreen</PresentationFormat>
  <Paragraphs>66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Franklin Gothic Book</vt:lpstr>
      <vt:lpstr>Franklin Gothic Medium</vt:lpstr>
      <vt:lpstr>Office Theme</vt:lpstr>
      <vt:lpstr>2023 Legislative Update  School Health </vt:lpstr>
      <vt:lpstr>SB 150</vt:lpstr>
      <vt:lpstr>HB 331 (AEDs)</vt:lpstr>
      <vt:lpstr>HB 331 Cont. 1</vt:lpstr>
      <vt:lpstr>HB 331 Cont. 2</vt:lpstr>
      <vt:lpstr>SB 47 (Medicinal Cannabis)</vt:lpstr>
      <vt:lpstr>SB 47 Cont. 1</vt:lpstr>
      <vt:lpstr>HB 538 (Student Discipline)</vt:lpstr>
      <vt:lpstr>HB 538 Cont. 1</vt:lpstr>
      <vt:lpstr>HB 538 Cont. 2</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Health Legislative Update 2023</dc:title>
  <dc:creator>Lopetegui-Pineda, Oxana - Division of District Support</dc:creator>
  <cp:lastModifiedBy>McDonald, Angela - Division of District Support</cp:lastModifiedBy>
  <cp:revision>11</cp:revision>
  <dcterms:created xsi:type="dcterms:W3CDTF">2023-02-06T15:09:15Z</dcterms:created>
  <dcterms:modified xsi:type="dcterms:W3CDTF">2023-05-25T19:04:16Z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0x0101001BEB557DBE01834EAB47A683706DCD5B0043B1EEB972325A40A2A16705AE23EA45</vt:lpwstr>
  </property>
  <property fmtid="{D5CDD505-2E9C-101B-9397-08002B2CF9AE}" pid="3" name="_dlc_DocIdItemGuid">
    <vt:lpwstr>f211b837-fa00-477c-9d5d-d5c0b1f798f2</vt:lpwstr>
  </property>
</Properties>
</file>