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30"/>
  </p:notesMasterIdLst>
  <p:sldIdLst>
    <p:sldId id="263" r:id="rId5"/>
    <p:sldId id="264" r:id="rId6"/>
    <p:sldId id="282" r:id="rId7"/>
    <p:sldId id="281" r:id="rId8"/>
    <p:sldId id="283" r:id="rId9"/>
    <p:sldId id="266" r:id="rId10"/>
    <p:sldId id="272" r:id="rId11"/>
    <p:sldId id="273" r:id="rId12"/>
    <p:sldId id="274" r:id="rId13"/>
    <p:sldId id="284" r:id="rId14"/>
    <p:sldId id="267" r:id="rId15"/>
    <p:sldId id="270" r:id="rId16"/>
    <p:sldId id="271" r:id="rId17"/>
    <p:sldId id="275" r:id="rId18"/>
    <p:sldId id="269" r:id="rId19"/>
    <p:sldId id="276" r:id="rId20"/>
    <p:sldId id="277" r:id="rId21"/>
    <p:sldId id="285" r:id="rId22"/>
    <p:sldId id="286" r:id="rId23"/>
    <p:sldId id="287" r:id="rId24"/>
    <p:sldId id="288" r:id="rId25"/>
    <p:sldId id="278" r:id="rId26"/>
    <p:sldId id="289" r:id="rId27"/>
    <p:sldId id="290"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4459A6-75C9-D2E0-9878-84CCBFD032C8}" name="Morales, Mia - Division of School and Program Improvement" initials="MMDoSaPI" userId="S::mia.morales@education.ky.gov::dd8bf0d1-15b0-4afb-9604-13c935911070" providerId="AD"/>
  <p188:author id="{227A67D4-F080-D4A8-C92A-3BB1245356F2}" name="Stein, Natasha - Division of School and Program Improvement" initials="NS" userId="S::natasha.stein@education.ky.gov::5857d051-5ca9-42f5-ba78-9a5b8ac006e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16A3B-576A-48CC-B47B-66345E94E9AB}" type="doc">
      <dgm:prSet loTypeId="urn:microsoft.com/office/officeart/2005/8/layout/process2" loCatId="process" qsTypeId="urn:microsoft.com/office/officeart/2005/8/quickstyle/simple1" qsCatId="simple" csTypeId="urn:microsoft.com/office/officeart/2005/8/colors/accent0_1" csCatId="mainScheme" phldr="1"/>
      <dgm:spPr/>
    </dgm:pt>
    <dgm:pt modelId="{B03AB583-7246-424F-AFCE-98A6A80D3158}">
      <dgm:prSet phldrT="[Text]"/>
      <dgm:spPr/>
      <dgm:t>
        <a:bodyPr/>
        <a:lstStyle/>
        <a:p>
          <a:r>
            <a:rPr lang="en-US"/>
            <a:t>Problem: I am not drinking enough water.</a:t>
          </a:r>
        </a:p>
      </dgm:t>
    </dgm:pt>
    <dgm:pt modelId="{C1C3A26E-249B-4D2A-86FB-188C4481E38B}" type="parTrans" cxnId="{810FC761-73F2-4819-8DB3-2BDB55B3675A}">
      <dgm:prSet/>
      <dgm:spPr/>
      <dgm:t>
        <a:bodyPr/>
        <a:lstStyle/>
        <a:p>
          <a:endParaRPr lang="en-US"/>
        </a:p>
      </dgm:t>
    </dgm:pt>
    <dgm:pt modelId="{6FA62CB0-8462-4163-BF5A-52A698B7AECC}" type="sibTrans" cxnId="{810FC761-73F2-4819-8DB3-2BDB55B3675A}">
      <dgm:prSet/>
      <dgm:spPr/>
      <dgm:t>
        <a:bodyPr/>
        <a:lstStyle/>
        <a:p>
          <a:r>
            <a:rPr lang="en-US"/>
            <a:t>Why?</a:t>
          </a:r>
        </a:p>
      </dgm:t>
    </dgm:pt>
    <dgm:pt modelId="{E2E7C875-11DF-4451-AF81-A9BAD3A5B466}">
      <dgm:prSet phldrT="[Text]" phldr="1"/>
      <dgm:spPr/>
      <dgm:t>
        <a:bodyPr/>
        <a:lstStyle/>
        <a:p>
          <a:endParaRPr lang="en-US">
            <a:solidFill>
              <a:schemeClr val="bg1"/>
            </a:solidFill>
          </a:endParaRPr>
        </a:p>
      </dgm:t>
    </dgm:pt>
    <dgm:pt modelId="{A8360216-5B03-4D24-9901-27FB2DFF424E}" type="parTrans" cxnId="{5A9E7E40-B331-4C7B-B12B-2E17FDB8FE0B}">
      <dgm:prSet/>
      <dgm:spPr/>
      <dgm:t>
        <a:bodyPr/>
        <a:lstStyle/>
        <a:p>
          <a:endParaRPr lang="en-US"/>
        </a:p>
      </dgm:t>
    </dgm:pt>
    <dgm:pt modelId="{3735C20C-95A3-4B55-987A-3F1CBDAC864C}" type="sibTrans" cxnId="{5A9E7E40-B331-4C7B-B12B-2E17FDB8FE0B}">
      <dgm:prSet/>
      <dgm:spPr/>
      <dgm:t>
        <a:bodyPr/>
        <a:lstStyle/>
        <a:p>
          <a:r>
            <a:rPr lang="en-US"/>
            <a:t>Why?</a:t>
          </a:r>
        </a:p>
      </dgm:t>
    </dgm:pt>
    <dgm:pt modelId="{EA4E71E8-29A5-4E56-B547-BDFFD4519148}">
      <dgm:prSet phldrT="[Text]" phldr="1"/>
      <dgm:spPr/>
      <dgm:t>
        <a:bodyPr/>
        <a:lstStyle/>
        <a:p>
          <a:endParaRPr lang="en-US">
            <a:solidFill>
              <a:schemeClr val="bg1"/>
            </a:solidFill>
          </a:endParaRPr>
        </a:p>
      </dgm:t>
    </dgm:pt>
    <dgm:pt modelId="{A3C10112-BDA9-4D55-994E-A150DAECFF8D}" type="parTrans" cxnId="{9ECD63EB-21AF-4E56-AC18-A135C51870BD}">
      <dgm:prSet/>
      <dgm:spPr/>
      <dgm:t>
        <a:bodyPr/>
        <a:lstStyle/>
        <a:p>
          <a:endParaRPr lang="en-US"/>
        </a:p>
      </dgm:t>
    </dgm:pt>
    <dgm:pt modelId="{55A09F7D-D4A0-48BC-97E9-A7FDC79FDA41}" type="sibTrans" cxnId="{9ECD63EB-21AF-4E56-AC18-A135C51870BD}">
      <dgm:prSet/>
      <dgm:spPr/>
      <dgm:t>
        <a:bodyPr/>
        <a:lstStyle/>
        <a:p>
          <a:r>
            <a:rPr lang="en-US"/>
            <a:t>Why?</a:t>
          </a:r>
        </a:p>
      </dgm:t>
    </dgm:pt>
    <dgm:pt modelId="{DFA7E4B0-4706-4558-A6AB-F990F3907F2C}">
      <dgm:prSet/>
      <dgm:spPr/>
      <dgm:t>
        <a:bodyPr/>
        <a:lstStyle/>
        <a:p>
          <a:endParaRPr lang="en-US"/>
        </a:p>
      </dgm:t>
    </dgm:pt>
    <dgm:pt modelId="{55B12FE3-9400-4A96-A628-1045DB153E61}" type="parTrans" cxnId="{6F7450E6-2BA6-4CC1-BC12-231A842D0E4C}">
      <dgm:prSet/>
      <dgm:spPr/>
      <dgm:t>
        <a:bodyPr/>
        <a:lstStyle/>
        <a:p>
          <a:endParaRPr lang="en-US"/>
        </a:p>
      </dgm:t>
    </dgm:pt>
    <dgm:pt modelId="{198A74E8-4D71-43AD-9E9D-E96C5A0C1CCD}" type="sibTrans" cxnId="{6F7450E6-2BA6-4CC1-BC12-231A842D0E4C}">
      <dgm:prSet/>
      <dgm:spPr/>
      <dgm:t>
        <a:bodyPr/>
        <a:lstStyle/>
        <a:p>
          <a:r>
            <a:rPr lang="en-US"/>
            <a:t>Why?</a:t>
          </a:r>
        </a:p>
      </dgm:t>
    </dgm:pt>
    <dgm:pt modelId="{51E1C275-3AB1-438A-A4FB-58EE1C5FB816}">
      <dgm:prSet/>
      <dgm:spPr/>
      <dgm:t>
        <a:bodyPr/>
        <a:lstStyle/>
        <a:p>
          <a:endParaRPr lang="en-US"/>
        </a:p>
      </dgm:t>
    </dgm:pt>
    <dgm:pt modelId="{0D84B8B4-2951-4ACD-ACB5-F52DB73AB44D}" type="parTrans" cxnId="{F2102DCD-2560-4ED6-8744-F9982B138832}">
      <dgm:prSet/>
      <dgm:spPr/>
      <dgm:t>
        <a:bodyPr/>
        <a:lstStyle/>
        <a:p>
          <a:endParaRPr lang="en-US"/>
        </a:p>
      </dgm:t>
    </dgm:pt>
    <dgm:pt modelId="{94B80562-D0AE-42B2-886A-5340AE0F79D6}" type="sibTrans" cxnId="{F2102DCD-2560-4ED6-8744-F9982B138832}">
      <dgm:prSet/>
      <dgm:spPr/>
      <dgm:t>
        <a:bodyPr/>
        <a:lstStyle/>
        <a:p>
          <a:r>
            <a:rPr lang="en-US"/>
            <a:t>Why?</a:t>
          </a:r>
        </a:p>
      </dgm:t>
    </dgm:pt>
    <dgm:pt modelId="{28236370-58E5-43D7-8177-F66EDA06C8AE}">
      <dgm:prSet/>
      <dgm:spPr/>
      <dgm:t>
        <a:bodyPr/>
        <a:lstStyle/>
        <a:p>
          <a:endParaRPr lang="en-US"/>
        </a:p>
      </dgm:t>
    </dgm:pt>
    <dgm:pt modelId="{4ABCBDBF-0CDB-44BD-92F0-4E51AD59CFAD}" type="parTrans" cxnId="{147C5957-474F-4E7D-90A1-1E5F7F9E6FD8}">
      <dgm:prSet/>
      <dgm:spPr/>
      <dgm:t>
        <a:bodyPr/>
        <a:lstStyle/>
        <a:p>
          <a:endParaRPr lang="en-US"/>
        </a:p>
      </dgm:t>
    </dgm:pt>
    <dgm:pt modelId="{3CD45406-9AE2-4E3E-ACB2-A5D1D7111DEC}" type="sibTrans" cxnId="{147C5957-474F-4E7D-90A1-1E5F7F9E6FD8}">
      <dgm:prSet/>
      <dgm:spPr/>
      <dgm:t>
        <a:bodyPr/>
        <a:lstStyle/>
        <a:p>
          <a:endParaRPr lang="en-US"/>
        </a:p>
      </dgm:t>
    </dgm:pt>
    <dgm:pt modelId="{F9D8A378-22BB-4363-8B4F-FE7BE1C03374}" type="pres">
      <dgm:prSet presAssocID="{39616A3B-576A-48CC-B47B-66345E94E9AB}" presName="linearFlow" presStyleCnt="0">
        <dgm:presLayoutVars>
          <dgm:resizeHandles val="exact"/>
        </dgm:presLayoutVars>
      </dgm:prSet>
      <dgm:spPr/>
    </dgm:pt>
    <dgm:pt modelId="{08E75AFA-3ACA-47DB-AC77-E6D6053BD20D}" type="pres">
      <dgm:prSet presAssocID="{B03AB583-7246-424F-AFCE-98A6A80D3158}" presName="node" presStyleLbl="node1" presStyleIdx="0" presStyleCnt="6" custScaleX="262499">
        <dgm:presLayoutVars>
          <dgm:bulletEnabled val="1"/>
        </dgm:presLayoutVars>
      </dgm:prSet>
      <dgm:spPr/>
    </dgm:pt>
    <dgm:pt modelId="{ED74C8B3-855B-49D3-8800-400791FF3ACD}" type="pres">
      <dgm:prSet presAssocID="{6FA62CB0-8462-4163-BF5A-52A698B7AECC}" presName="sibTrans" presStyleLbl="sibTrans2D1" presStyleIdx="0" presStyleCnt="5"/>
      <dgm:spPr/>
    </dgm:pt>
    <dgm:pt modelId="{1AC30616-888E-428D-8985-5CAAE73C447D}" type="pres">
      <dgm:prSet presAssocID="{6FA62CB0-8462-4163-BF5A-52A698B7AECC}" presName="connectorText" presStyleLbl="sibTrans2D1" presStyleIdx="0" presStyleCnt="5"/>
      <dgm:spPr/>
    </dgm:pt>
    <dgm:pt modelId="{C15E9A06-FD3E-45A2-8D14-E478DD2380B6}" type="pres">
      <dgm:prSet presAssocID="{E2E7C875-11DF-4451-AF81-A9BAD3A5B466}" presName="node" presStyleLbl="node1" presStyleIdx="1" presStyleCnt="6" custScaleX="265964">
        <dgm:presLayoutVars>
          <dgm:bulletEnabled val="1"/>
        </dgm:presLayoutVars>
      </dgm:prSet>
      <dgm:spPr/>
    </dgm:pt>
    <dgm:pt modelId="{E2974D8F-583A-4E52-B7E2-AE790B4B3F24}" type="pres">
      <dgm:prSet presAssocID="{3735C20C-95A3-4B55-987A-3F1CBDAC864C}" presName="sibTrans" presStyleLbl="sibTrans2D1" presStyleIdx="1" presStyleCnt="5"/>
      <dgm:spPr/>
    </dgm:pt>
    <dgm:pt modelId="{55F8D6D5-8A81-48D1-93E7-9CD43FB1D2BC}" type="pres">
      <dgm:prSet presAssocID="{3735C20C-95A3-4B55-987A-3F1CBDAC864C}" presName="connectorText" presStyleLbl="sibTrans2D1" presStyleIdx="1" presStyleCnt="5"/>
      <dgm:spPr/>
    </dgm:pt>
    <dgm:pt modelId="{BCDBE9E4-5F17-49E4-A2FA-6CD4E900C44A}" type="pres">
      <dgm:prSet presAssocID="{EA4E71E8-29A5-4E56-B547-BDFFD4519148}" presName="node" presStyleLbl="node1" presStyleIdx="2" presStyleCnt="6" custScaleX="270296">
        <dgm:presLayoutVars>
          <dgm:bulletEnabled val="1"/>
        </dgm:presLayoutVars>
      </dgm:prSet>
      <dgm:spPr/>
    </dgm:pt>
    <dgm:pt modelId="{2A6864B5-2528-4818-84F7-6B0698C34BBC}" type="pres">
      <dgm:prSet presAssocID="{55A09F7D-D4A0-48BC-97E9-A7FDC79FDA41}" presName="sibTrans" presStyleLbl="sibTrans2D1" presStyleIdx="2" presStyleCnt="5"/>
      <dgm:spPr/>
    </dgm:pt>
    <dgm:pt modelId="{9784CB1F-B93E-41FB-BF86-992A56A92F57}" type="pres">
      <dgm:prSet presAssocID="{55A09F7D-D4A0-48BC-97E9-A7FDC79FDA41}" presName="connectorText" presStyleLbl="sibTrans2D1" presStyleIdx="2" presStyleCnt="5"/>
      <dgm:spPr/>
    </dgm:pt>
    <dgm:pt modelId="{A42D1A5C-686A-4A34-8B94-47A6F000A12B}" type="pres">
      <dgm:prSet presAssocID="{DFA7E4B0-4706-4558-A6AB-F990F3907F2C}" presName="node" presStyleLbl="node1" presStyleIdx="3" presStyleCnt="6" custScaleX="269430">
        <dgm:presLayoutVars>
          <dgm:bulletEnabled val="1"/>
        </dgm:presLayoutVars>
      </dgm:prSet>
      <dgm:spPr/>
    </dgm:pt>
    <dgm:pt modelId="{70E9B40B-EB73-4DE7-87BA-1EFB02B509DE}" type="pres">
      <dgm:prSet presAssocID="{198A74E8-4D71-43AD-9E9D-E96C5A0C1CCD}" presName="sibTrans" presStyleLbl="sibTrans2D1" presStyleIdx="3" presStyleCnt="5"/>
      <dgm:spPr/>
    </dgm:pt>
    <dgm:pt modelId="{48CC7374-7785-4B57-98A8-31053B8E49D1}" type="pres">
      <dgm:prSet presAssocID="{198A74E8-4D71-43AD-9E9D-E96C5A0C1CCD}" presName="connectorText" presStyleLbl="sibTrans2D1" presStyleIdx="3" presStyleCnt="5"/>
      <dgm:spPr/>
    </dgm:pt>
    <dgm:pt modelId="{D23A0554-C126-4A4D-B912-388FE02EFAF4}" type="pres">
      <dgm:prSet presAssocID="{51E1C275-3AB1-438A-A4FB-58EE1C5FB816}" presName="node" presStyleLbl="node1" presStyleIdx="4" presStyleCnt="6" custScaleX="269717">
        <dgm:presLayoutVars>
          <dgm:bulletEnabled val="1"/>
        </dgm:presLayoutVars>
      </dgm:prSet>
      <dgm:spPr/>
    </dgm:pt>
    <dgm:pt modelId="{FFF83378-DA2F-496F-9303-498D5AF9E341}" type="pres">
      <dgm:prSet presAssocID="{94B80562-D0AE-42B2-886A-5340AE0F79D6}" presName="sibTrans" presStyleLbl="sibTrans2D1" presStyleIdx="4" presStyleCnt="5"/>
      <dgm:spPr/>
    </dgm:pt>
    <dgm:pt modelId="{0726DA29-60DE-4257-A5C2-BC3595592284}" type="pres">
      <dgm:prSet presAssocID="{94B80562-D0AE-42B2-886A-5340AE0F79D6}" presName="connectorText" presStyleLbl="sibTrans2D1" presStyleIdx="4" presStyleCnt="5"/>
      <dgm:spPr/>
    </dgm:pt>
    <dgm:pt modelId="{86254038-D9A0-4A7B-8D9C-B9660E8D2A3E}" type="pres">
      <dgm:prSet presAssocID="{28236370-58E5-43D7-8177-F66EDA06C8AE}" presName="node" presStyleLbl="node1" presStyleIdx="5" presStyleCnt="6" custScaleX="267086">
        <dgm:presLayoutVars>
          <dgm:bulletEnabled val="1"/>
        </dgm:presLayoutVars>
      </dgm:prSet>
      <dgm:spPr/>
    </dgm:pt>
  </dgm:ptLst>
  <dgm:cxnLst>
    <dgm:cxn modelId="{06913802-7331-43B0-AC8F-84915582B95D}" type="presOf" srcId="{198A74E8-4D71-43AD-9E9D-E96C5A0C1CCD}" destId="{70E9B40B-EB73-4DE7-87BA-1EFB02B509DE}" srcOrd="0" destOrd="0" presId="urn:microsoft.com/office/officeart/2005/8/layout/process2"/>
    <dgm:cxn modelId="{54BE0B15-A9E2-4CA3-B8D0-F39A3E26FBF8}" type="presOf" srcId="{55A09F7D-D4A0-48BC-97E9-A7FDC79FDA41}" destId="{9784CB1F-B93E-41FB-BF86-992A56A92F57}" srcOrd="1" destOrd="0" presId="urn:microsoft.com/office/officeart/2005/8/layout/process2"/>
    <dgm:cxn modelId="{2655021D-A2FB-4AF9-8C55-EC7ACA66EF4C}" type="presOf" srcId="{6FA62CB0-8462-4163-BF5A-52A698B7AECC}" destId="{1AC30616-888E-428D-8985-5CAAE73C447D}" srcOrd="1" destOrd="0" presId="urn:microsoft.com/office/officeart/2005/8/layout/process2"/>
    <dgm:cxn modelId="{1F0F2D2A-EDBA-45A7-8E1A-53E3ABCDE08D}" type="presOf" srcId="{3735C20C-95A3-4B55-987A-3F1CBDAC864C}" destId="{E2974D8F-583A-4E52-B7E2-AE790B4B3F24}" srcOrd="0" destOrd="0" presId="urn:microsoft.com/office/officeart/2005/8/layout/process2"/>
    <dgm:cxn modelId="{5A9E7E40-B331-4C7B-B12B-2E17FDB8FE0B}" srcId="{39616A3B-576A-48CC-B47B-66345E94E9AB}" destId="{E2E7C875-11DF-4451-AF81-A9BAD3A5B466}" srcOrd="1" destOrd="0" parTransId="{A8360216-5B03-4D24-9901-27FB2DFF424E}" sibTransId="{3735C20C-95A3-4B55-987A-3F1CBDAC864C}"/>
    <dgm:cxn modelId="{810FC761-73F2-4819-8DB3-2BDB55B3675A}" srcId="{39616A3B-576A-48CC-B47B-66345E94E9AB}" destId="{B03AB583-7246-424F-AFCE-98A6A80D3158}" srcOrd="0" destOrd="0" parTransId="{C1C3A26E-249B-4D2A-86FB-188C4481E38B}" sibTransId="{6FA62CB0-8462-4163-BF5A-52A698B7AECC}"/>
    <dgm:cxn modelId="{D8B54863-0654-4BB6-ADE6-7E1162285035}" type="presOf" srcId="{6FA62CB0-8462-4163-BF5A-52A698B7AECC}" destId="{ED74C8B3-855B-49D3-8800-400791FF3ACD}" srcOrd="0" destOrd="0" presId="urn:microsoft.com/office/officeart/2005/8/layout/process2"/>
    <dgm:cxn modelId="{7BAA8752-E114-43F5-96F2-53BADC968D51}" type="presOf" srcId="{DFA7E4B0-4706-4558-A6AB-F990F3907F2C}" destId="{A42D1A5C-686A-4A34-8B94-47A6F000A12B}" srcOrd="0" destOrd="0" presId="urn:microsoft.com/office/officeart/2005/8/layout/process2"/>
    <dgm:cxn modelId="{AC878A72-ED69-4A88-9779-7DCBB1AFB4C6}" type="presOf" srcId="{94B80562-D0AE-42B2-886A-5340AE0F79D6}" destId="{0726DA29-60DE-4257-A5C2-BC3595592284}" srcOrd="1" destOrd="0" presId="urn:microsoft.com/office/officeart/2005/8/layout/process2"/>
    <dgm:cxn modelId="{3EC5A275-D81C-4279-86F3-9BC588204B4E}" type="presOf" srcId="{EA4E71E8-29A5-4E56-B547-BDFFD4519148}" destId="{BCDBE9E4-5F17-49E4-A2FA-6CD4E900C44A}" srcOrd="0" destOrd="0" presId="urn:microsoft.com/office/officeart/2005/8/layout/process2"/>
    <dgm:cxn modelId="{147C5957-474F-4E7D-90A1-1E5F7F9E6FD8}" srcId="{39616A3B-576A-48CC-B47B-66345E94E9AB}" destId="{28236370-58E5-43D7-8177-F66EDA06C8AE}" srcOrd="5" destOrd="0" parTransId="{4ABCBDBF-0CDB-44BD-92F0-4E51AD59CFAD}" sibTransId="{3CD45406-9AE2-4E3E-ACB2-A5D1D7111DEC}"/>
    <dgm:cxn modelId="{983ECC81-70E5-4BAE-BA1F-B419CC8AC470}" type="presOf" srcId="{51E1C275-3AB1-438A-A4FB-58EE1C5FB816}" destId="{D23A0554-C126-4A4D-B912-388FE02EFAF4}" srcOrd="0" destOrd="0" presId="urn:microsoft.com/office/officeart/2005/8/layout/process2"/>
    <dgm:cxn modelId="{9EA03990-8D52-45AD-A934-4EEE85BDED9F}" type="presOf" srcId="{28236370-58E5-43D7-8177-F66EDA06C8AE}" destId="{86254038-D9A0-4A7B-8D9C-B9660E8D2A3E}" srcOrd="0" destOrd="0" presId="urn:microsoft.com/office/officeart/2005/8/layout/process2"/>
    <dgm:cxn modelId="{CFC01C9A-96E5-4FDA-A17E-B87DCF98DCBA}" type="presOf" srcId="{198A74E8-4D71-43AD-9E9D-E96C5A0C1CCD}" destId="{48CC7374-7785-4B57-98A8-31053B8E49D1}" srcOrd="1" destOrd="0" presId="urn:microsoft.com/office/officeart/2005/8/layout/process2"/>
    <dgm:cxn modelId="{9024E4AA-3BA6-4174-A557-C179494A1884}" type="presOf" srcId="{3735C20C-95A3-4B55-987A-3F1CBDAC864C}" destId="{55F8D6D5-8A81-48D1-93E7-9CD43FB1D2BC}" srcOrd="1" destOrd="0" presId="urn:microsoft.com/office/officeart/2005/8/layout/process2"/>
    <dgm:cxn modelId="{9E0171AC-2F20-4B0C-B2EB-F72F0B966930}" type="presOf" srcId="{B03AB583-7246-424F-AFCE-98A6A80D3158}" destId="{08E75AFA-3ACA-47DB-AC77-E6D6053BD20D}" srcOrd="0" destOrd="0" presId="urn:microsoft.com/office/officeart/2005/8/layout/process2"/>
    <dgm:cxn modelId="{A0E2B1B3-47E1-4E9D-9F30-28C9A1E5E82F}" type="presOf" srcId="{94B80562-D0AE-42B2-886A-5340AE0F79D6}" destId="{FFF83378-DA2F-496F-9303-498D5AF9E341}" srcOrd="0" destOrd="0" presId="urn:microsoft.com/office/officeart/2005/8/layout/process2"/>
    <dgm:cxn modelId="{CA1C39BE-4633-4852-B951-30B52C1FB77F}" type="presOf" srcId="{E2E7C875-11DF-4451-AF81-A9BAD3A5B466}" destId="{C15E9A06-FD3E-45A2-8D14-E478DD2380B6}" srcOrd="0" destOrd="0" presId="urn:microsoft.com/office/officeart/2005/8/layout/process2"/>
    <dgm:cxn modelId="{F2102DCD-2560-4ED6-8744-F9982B138832}" srcId="{39616A3B-576A-48CC-B47B-66345E94E9AB}" destId="{51E1C275-3AB1-438A-A4FB-58EE1C5FB816}" srcOrd="4" destOrd="0" parTransId="{0D84B8B4-2951-4ACD-ACB5-F52DB73AB44D}" sibTransId="{94B80562-D0AE-42B2-886A-5340AE0F79D6}"/>
    <dgm:cxn modelId="{D5F7EEE3-485B-4425-B044-2DF93DB25421}" type="presOf" srcId="{39616A3B-576A-48CC-B47B-66345E94E9AB}" destId="{F9D8A378-22BB-4363-8B4F-FE7BE1C03374}" srcOrd="0" destOrd="0" presId="urn:microsoft.com/office/officeart/2005/8/layout/process2"/>
    <dgm:cxn modelId="{6F7450E6-2BA6-4CC1-BC12-231A842D0E4C}" srcId="{39616A3B-576A-48CC-B47B-66345E94E9AB}" destId="{DFA7E4B0-4706-4558-A6AB-F990F3907F2C}" srcOrd="3" destOrd="0" parTransId="{55B12FE3-9400-4A96-A628-1045DB153E61}" sibTransId="{198A74E8-4D71-43AD-9E9D-E96C5A0C1CCD}"/>
    <dgm:cxn modelId="{9ECD63EB-21AF-4E56-AC18-A135C51870BD}" srcId="{39616A3B-576A-48CC-B47B-66345E94E9AB}" destId="{EA4E71E8-29A5-4E56-B547-BDFFD4519148}" srcOrd="2" destOrd="0" parTransId="{A3C10112-BDA9-4D55-994E-A150DAECFF8D}" sibTransId="{55A09F7D-D4A0-48BC-97E9-A7FDC79FDA41}"/>
    <dgm:cxn modelId="{78AB5DFC-8399-4DE6-9A39-4296945C2CDB}" type="presOf" srcId="{55A09F7D-D4A0-48BC-97E9-A7FDC79FDA41}" destId="{2A6864B5-2528-4818-84F7-6B0698C34BBC}" srcOrd="0" destOrd="0" presId="urn:microsoft.com/office/officeart/2005/8/layout/process2"/>
    <dgm:cxn modelId="{97EE07A3-E5D2-4501-B0CE-DE616A770F3F}" type="presParOf" srcId="{F9D8A378-22BB-4363-8B4F-FE7BE1C03374}" destId="{08E75AFA-3ACA-47DB-AC77-E6D6053BD20D}" srcOrd="0" destOrd="0" presId="urn:microsoft.com/office/officeart/2005/8/layout/process2"/>
    <dgm:cxn modelId="{3C1D44CF-01C6-4DBC-88D7-93899874B276}" type="presParOf" srcId="{F9D8A378-22BB-4363-8B4F-FE7BE1C03374}" destId="{ED74C8B3-855B-49D3-8800-400791FF3ACD}" srcOrd="1" destOrd="0" presId="urn:microsoft.com/office/officeart/2005/8/layout/process2"/>
    <dgm:cxn modelId="{D5C002A0-591F-46C3-A06D-4B32A3A07697}" type="presParOf" srcId="{ED74C8B3-855B-49D3-8800-400791FF3ACD}" destId="{1AC30616-888E-428D-8985-5CAAE73C447D}" srcOrd="0" destOrd="0" presId="urn:microsoft.com/office/officeart/2005/8/layout/process2"/>
    <dgm:cxn modelId="{504C77BF-ABD3-47D0-979E-B81D0B898B69}" type="presParOf" srcId="{F9D8A378-22BB-4363-8B4F-FE7BE1C03374}" destId="{C15E9A06-FD3E-45A2-8D14-E478DD2380B6}" srcOrd="2" destOrd="0" presId="urn:microsoft.com/office/officeart/2005/8/layout/process2"/>
    <dgm:cxn modelId="{337C013E-DFD2-4F01-A468-BBC4F376D761}" type="presParOf" srcId="{F9D8A378-22BB-4363-8B4F-FE7BE1C03374}" destId="{E2974D8F-583A-4E52-B7E2-AE790B4B3F24}" srcOrd="3" destOrd="0" presId="urn:microsoft.com/office/officeart/2005/8/layout/process2"/>
    <dgm:cxn modelId="{CFC9E29B-636D-4796-9C6B-DE8C4791AFC1}" type="presParOf" srcId="{E2974D8F-583A-4E52-B7E2-AE790B4B3F24}" destId="{55F8D6D5-8A81-48D1-93E7-9CD43FB1D2BC}" srcOrd="0" destOrd="0" presId="urn:microsoft.com/office/officeart/2005/8/layout/process2"/>
    <dgm:cxn modelId="{AEF9B9E2-E2DB-4B07-A7F9-50081059F2C2}" type="presParOf" srcId="{F9D8A378-22BB-4363-8B4F-FE7BE1C03374}" destId="{BCDBE9E4-5F17-49E4-A2FA-6CD4E900C44A}" srcOrd="4" destOrd="0" presId="urn:microsoft.com/office/officeart/2005/8/layout/process2"/>
    <dgm:cxn modelId="{5B05BD97-B6D9-4F13-8C74-55500ED6E4FF}" type="presParOf" srcId="{F9D8A378-22BB-4363-8B4F-FE7BE1C03374}" destId="{2A6864B5-2528-4818-84F7-6B0698C34BBC}" srcOrd="5" destOrd="0" presId="urn:microsoft.com/office/officeart/2005/8/layout/process2"/>
    <dgm:cxn modelId="{3A2F3E16-F074-45B4-BFF6-7E7A8C262E11}" type="presParOf" srcId="{2A6864B5-2528-4818-84F7-6B0698C34BBC}" destId="{9784CB1F-B93E-41FB-BF86-992A56A92F57}" srcOrd="0" destOrd="0" presId="urn:microsoft.com/office/officeart/2005/8/layout/process2"/>
    <dgm:cxn modelId="{E9A4DE98-0109-4320-9134-C0E75AE10447}" type="presParOf" srcId="{F9D8A378-22BB-4363-8B4F-FE7BE1C03374}" destId="{A42D1A5C-686A-4A34-8B94-47A6F000A12B}" srcOrd="6" destOrd="0" presId="urn:microsoft.com/office/officeart/2005/8/layout/process2"/>
    <dgm:cxn modelId="{37C5FA6F-3927-41F2-BA9B-8C6A49B0AD77}" type="presParOf" srcId="{F9D8A378-22BB-4363-8B4F-FE7BE1C03374}" destId="{70E9B40B-EB73-4DE7-87BA-1EFB02B509DE}" srcOrd="7" destOrd="0" presId="urn:microsoft.com/office/officeart/2005/8/layout/process2"/>
    <dgm:cxn modelId="{20729736-0959-4001-A45E-7B6BBFF9A470}" type="presParOf" srcId="{70E9B40B-EB73-4DE7-87BA-1EFB02B509DE}" destId="{48CC7374-7785-4B57-98A8-31053B8E49D1}" srcOrd="0" destOrd="0" presId="urn:microsoft.com/office/officeart/2005/8/layout/process2"/>
    <dgm:cxn modelId="{D035614F-B979-4E10-AF25-F81E2660AB7F}" type="presParOf" srcId="{F9D8A378-22BB-4363-8B4F-FE7BE1C03374}" destId="{D23A0554-C126-4A4D-B912-388FE02EFAF4}" srcOrd="8" destOrd="0" presId="urn:microsoft.com/office/officeart/2005/8/layout/process2"/>
    <dgm:cxn modelId="{CAFB1827-13C7-4D59-9E00-F66193044804}" type="presParOf" srcId="{F9D8A378-22BB-4363-8B4F-FE7BE1C03374}" destId="{FFF83378-DA2F-496F-9303-498D5AF9E341}" srcOrd="9" destOrd="0" presId="urn:microsoft.com/office/officeart/2005/8/layout/process2"/>
    <dgm:cxn modelId="{D624644C-FA82-457A-BF07-5A9F5BC4CE03}" type="presParOf" srcId="{FFF83378-DA2F-496F-9303-498D5AF9E341}" destId="{0726DA29-60DE-4257-A5C2-BC3595592284}" srcOrd="0" destOrd="0" presId="urn:microsoft.com/office/officeart/2005/8/layout/process2"/>
    <dgm:cxn modelId="{8FC632A3-A7D1-44CA-919E-229D93961307}" type="presParOf" srcId="{F9D8A378-22BB-4363-8B4F-FE7BE1C03374}" destId="{86254038-D9A0-4A7B-8D9C-B9660E8D2A3E}"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75AFA-3ACA-47DB-AC77-E6D6053BD20D}">
      <dsp:nvSpPr>
        <dsp:cNvPr id="0" name=""/>
        <dsp:cNvSpPr/>
      </dsp:nvSpPr>
      <dsp:spPr>
        <a:xfrm>
          <a:off x="24315" y="3887"/>
          <a:ext cx="3684215" cy="516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Problem: I am not drinking enough water.</a:t>
          </a:r>
        </a:p>
      </dsp:txBody>
      <dsp:txXfrm>
        <a:off x="39431" y="19003"/>
        <a:ext cx="3653983" cy="485855"/>
      </dsp:txXfrm>
    </dsp:sp>
    <dsp:sp modelId="{ED74C8B3-855B-49D3-8800-400791FF3ACD}">
      <dsp:nvSpPr>
        <dsp:cNvPr id="0" name=""/>
        <dsp:cNvSpPr/>
      </dsp:nvSpPr>
      <dsp:spPr>
        <a:xfrm rot="5400000">
          <a:off x="1769657" y="532876"/>
          <a:ext cx="193532" cy="2322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r>
            <a:rPr lang="en-US" sz="500" kern="1200"/>
            <a:t>Why?</a:t>
          </a:r>
        </a:p>
      </dsp:txBody>
      <dsp:txXfrm rot="-5400000">
        <a:off x="1796752" y="552229"/>
        <a:ext cx="139343" cy="135472"/>
      </dsp:txXfrm>
    </dsp:sp>
    <dsp:sp modelId="{C15E9A06-FD3E-45A2-8D14-E478DD2380B6}">
      <dsp:nvSpPr>
        <dsp:cNvPr id="0" name=""/>
        <dsp:cNvSpPr/>
      </dsp:nvSpPr>
      <dsp:spPr>
        <a:xfrm>
          <a:off x="0" y="778018"/>
          <a:ext cx="3732847" cy="516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a:solidFill>
              <a:schemeClr val="bg1"/>
            </a:solidFill>
          </a:endParaRPr>
        </a:p>
      </dsp:txBody>
      <dsp:txXfrm>
        <a:off x="15116" y="793134"/>
        <a:ext cx="3702615" cy="485855"/>
      </dsp:txXfrm>
    </dsp:sp>
    <dsp:sp modelId="{E2974D8F-583A-4E52-B7E2-AE790B4B3F24}">
      <dsp:nvSpPr>
        <dsp:cNvPr id="0" name=""/>
        <dsp:cNvSpPr/>
      </dsp:nvSpPr>
      <dsp:spPr>
        <a:xfrm rot="5400000">
          <a:off x="1769657" y="1307007"/>
          <a:ext cx="193532" cy="2322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r>
            <a:rPr lang="en-US" sz="500" kern="1200"/>
            <a:t>Why?</a:t>
          </a:r>
        </a:p>
      </dsp:txBody>
      <dsp:txXfrm rot="-5400000">
        <a:off x="1796752" y="1326360"/>
        <a:ext cx="139343" cy="135472"/>
      </dsp:txXfrm>
    </dsp:sp>
    <dsp:sp modelId="{BCDBE9E4-5F17-49E4-A2FA-6CD4E900C44A}">
      <dsp:nvSpPr>
        <dsp:cNvPr id="0" name=""/>
        <dsp:cNvSpPr/>
      </dsp:nvSpPr>
      <dsp:spPr>
        <a:xfrm>
          <a:off x="-30400" y="1552149"/>
          <a:ext cx="3793647" cy="516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a:solidFill>
              <a:schemeClr val="bg1"/>
            </a:solidFill>
          </a:endParaRPr>
        </a:p>
      </dsp:txBody>
      <dsp:txXfrm>
        <a:off x="-15284" y="1567265"/>
        <a:ext cx="3763415" cy="485855"/>
      </dsp:txXfrm>
    </dsp:sp>
    <dsp:sp modelId="{2A6864B5-2528-4818-84F7-6B0698C34BBC}">
      <dsp:nvSpPr>
        <dsp:cNvPr id="0" name=""/>
        <dsp:cNvSpPr/>
      </dsp:nvSpPr>
      <dsp:spPr>
        <a:xfrm rot="5400000">
          <a:off x="1769657" y="2081138"/>
          <a:ext cx="193532" cy="2322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r>
            <a:rPr lang="en-US" sz="500" kern="1200"/>
            <a:t>Why?</a:t>
          </a:r>
        </a:p>
      </dsp:txBody>
      <dsp:txXfrm rot="-5400000">
        <a:off x="1796752" y="2100491"/>
        <a:ext cx="139343" cy="135472"/>
      </dsp:txXfrm>
    </dsp:sp>
    <dsp:sp modelId="{A42D1A5C-686A-4A34-8B94-47A6F000A12B}">
      <dsp:nvSpPr>
        <dsp:cNvPr id="0" name=""/>
        <dsp:cNvSpPr/>
      </dsp:nvSpPr>
      <dsp:spPr>
        <a:xfrm>
          <a:off x="-24322" y="2326280"/>
          <a:ext cx="3781492" cy="516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9206" y="2341396"/>
        <a:ext cx="3751260" cy="485855"/>
      </dsp:txXfrm>
    </dsp:sp>
    <dsp:sp modelId="{70E9B40B-EB73-4DE7-87BA-1EFB02B509DE}">
      <dsp:nvSpPr>
        <dsp:cNvPr id="0" name=""/>
        <dsp:cNvSpPr/>
      </dsp:nvSpPr>
      <dsp:spPr>
        <a:xfrm rot="5400000">
          <a:off x="1769657" y="2855269"/>
          <a:ext cx="193532" cy="2322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r>
            <a:rPr lang="en-US" sz="500" kern="1200"/>
            <a:t>Why?</a:t>
          </a:r>
        </a:p>
      </dsp:txBody>
      <dsp:txXfrm rot="-5400000">
        <a:off x="1796752" y="2874622"/>
        <a:ext cx="139343" cy="135472"/>
      </dsp:txXfrm>
    </dsp:sp>
    <dsp:sp modelId="{D23A0554-C126-4A4D-B912-388FE02EFAF4}">
      <dsp:nvSpPr>
        <dsp:cNvPr id="0" name=""/>
        <dsp:cNvSpPr/>
      </dsp:nvSpPr>
      <dsp:spPr>
        <a:xfrm>
          <a:off x="-26336" y="3100411"/>
          <a:ext cx="3785520" cy="516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1220" y="3115527"/>
        <a:ext cx="3755288" cy="485855"/>
      </dsp:txXfrm>
    </dsp:sp>
    <dsp:sp modelId="{FFF83378-DA2F-496F-9303-498D5AF9E341}">
      <dsp:nvSpPr>
        <dsp:cNvPr id="0" name=""/>
        <dsp:cNvSpPr/>
      </dsp:nvSpPr>
      <dsp:spPr>
        <a:xfrm rot="5400000">
          <a:off x="1769657" y="3629400"/>
          <a:ext cx="193532" cy="23223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r>
            <a:rPr lang="en-US" sz="500" kern="1200"/>
            <a:t>Why?</a:t>
          </a:r>
        </a:p>
      </dsp:txBody>
      <dsp:txXfrm rot="-5400000">
        <a:off x="1796752" y="3648753"/>
        <a:ext cx="139343" cy="135472"/>
      </dsp:txXfrm>
    </dsp:sp>
    <dsp:sp modelId="{86254038-D9A0-4A7B-8D9C-B9660E8D2A3E}">
      <dsp:nvSpPr>
        <dsp:cNvPr id="0" name=""/>
        <dsp:cNvSpPr/>
      </dsp:nvSpPr>
      <dsp:spPr>
        <a:xfrm>
          <a:off x="-7873" y="3874542"/>
          <a:ext cx="3748594" cy="51608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243" y="3889658"/>
        <a:ext cx="3718362" cy="4858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CD424-254A-44B3-9D13-02F9DD336DDC}"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A8BB3-BFF0-4D16-808F-EE8708E0E1F5}" type="slidenum">
              <a:rPr lang="en-US" smtClean="0"/>
              <a:t>‹#›</a:t>
            </a:fld>
            <a:endParaRPr lang="en-US"/>
          </a:p>
        </p:txBody>
      </p:sp>
    </p:spTree>
    <p:extLst>
      <p:ext uri="{BB962C8B-B14F-4D97-AF65-F5344CB8AC3E}">
        <p14:creationId xmlns:p14="http://schemas.microsoft.com/office/powerpoint/2010/main" val="1351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52490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237580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350440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127484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323745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61336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65101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69281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142902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Natasha</a:t>
            </a:r>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2965866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B6FE884-C161-4536-8B86-02EC800015B7}" type="datetime1">
              <a:rPr lang="en-US" smtClean="0"/>
              <a:t>3/6/2025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90108501"/>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DEF65459-93AA-4298-A64E-B58F3216D3B0}" type="datetime1">
              <a:rPr lang="en-US" smtClean="0"/>
              <a:t>3/6/2025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67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23DC28D7-FEB0-4F95-98B1-9D34C6FE7DFF}" type="datetime1">
              <a:rPr lang="en-US" smtClean="0"/>
              <a:t>3/6/2025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522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5071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8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1649766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a:p>
        </p:txBody>
      </p:sp>
    </p:spTree>
    <p:extLst>
      <p:ext uri="{BB962C8B-B14F-4D97-AF65-F5344CB8AC3E}">
        <p14:creationId xmlns:p14="http://schemas.microsoft.com/office/powerpoint/2010/main" val="273227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D09A554F-B56A-4A31-BB7C-20FF86C20E27}" type="datetime1">
              <a:rPr lang="en-US" smtClean="0"/>
              <a:t>3/6/2025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310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30372540-3E9A-4D96-A412-5F9C21DAAC34}" type="datetime1">
              <a:rPr lang="en-US" smtClean="0"/>
              <a:t>3/6/2025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3693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CDDB08D3-C69C-4615-AE09-109145697114}" type="datetime1">
              <a:rPr lang="en-US" smtClean="0"/>
              <a:t>3/6/2025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525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0E22C735-AC00-4D87-90BC-162D7A509F0C}" type="datetime1">
              <a:rPr lang="en-US" smtClean="0"/>
              <a:t>3/6/2025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30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336C75A9-BCE2-46CA-A29D-1062ACE8014A}" type="datetime1">
              <a:rPr lang="en-US" smtClean="0"/>
              <a:t>3/6/2025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9714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2AD44A91-133F-486A-A5DD-87B2D3A85355}" type="datetime1">
              <a:rPr lang="en-US" smtClean="0"/>
              <a:t>3/6/2025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41812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F31ED36D-CA8D-4FD8-B900-7783F6EBB4EF}" type="datetime1">
              <a:rPr lang="en-US" smtClean="0"/>
              <a:t>3/6/2025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63882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FA98E53E-0496-41DC-9A5F-82AF273ADAE3}" type="datetime1">
              <a:rPr lang="en-US" smtClean="0"/>
              <a:t>3/6/2025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29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B308D1C-D210-45A1-BABA-1974625FD817}" type="datetime1">
              <a:rPr lang="en-US" smtClean="0"/>
              <a:t>3/6/2025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826612872"/>
      </p:ext>
    </p:extLst>
  </p:cSld>
  <p:clrMap bg1="lt1" tx1="dk1" bg2="lt2" tx2="dk2" accent1="accent1" accent2="accent2" accent3="accent3" accent4="accent4" accent5="accent5" accent6="accent6" hlink="hlink" folHlink="folHlink"/>
  <p:sldLayoutIdLst>
    <p:sldLayoutId id="2147483742" r:id="rId1"/>
    <p:sldLayoutId id="2147483741" r:id="rId2"/>
    <p:sldLayoutId id="2147483663" r:id="rId3"/>
    <p:sldLayoutId id="2147483743" r:id="rId4"/>
    <p:sldLayoutId id="2147483665" r:id="rId5"/>
    <p:sldLayoutId id="2147483744" r:id="rId6"/>
    <p:sldLayoutId id="2147483746" r:id="rId7"/>
    <p:sldLayoutId id="2147483668" r:id="rId8"/>
    <p:sldLayoutId id="2147483669" r:id="rId9"/>
    <p:sldLayoutId id="2147483670" r:id="rId10"/>
    <p:sldLayoutId id="2147483671" r:id="rId11"/>
    <p:sldLayoutId id="2147483745" r:id="rId12"/>
    <p:sldLayoutId id="2147483747" r:id="rId13"/>
    <p:sldLayoutId id="2147483748" r:id="rId14"/>
    <p:sldLayoutId id="2147483749" r:id="rId15"/>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ammissusx.blogspot.com/"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forms.gle/i8o8yQMT2FwJx9gx9"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5884" y="1144508"/>
            <a:ext cx="8664694" cy="1646302"/>
          </a:xfrm>
        </p:spPr>
        <p:txBody>
          <a:bodyPr>
            <a:normAutofit/>
          </a:bodyPr>
          <a:lstStyle/>
          <a:p>
            <a:pPr algn="ctr"/>
            <a:r>
              <a:rPr lang="en-US" dirty="0">
                <a:cs typeface="Calibri Light" panose="020F0302020204030204" pitchFamily="34" charset="0"/>
              </a:rPr>
              <a:t>Decisions with Data</a:t>
            </a:r>
          </a:p>
        </p:txBody>
      </p:sp>
      <p:sp>
        <p:nvSpPr>
          <p:cNvPr id="3" name="Subtitle 2"/>
          <p:cNvSpPr>
            <a:spLocks noGrp="1"/>
          </p:cNvSpPr>
          <p:nvPr>
            <p:ph type="subTitle" idx="1"/>
          </p:nvPr>
        </p:nvSpPr>
        <p:spPr>
          <a:xfrm>
            <a:off x="3145884" y="2806084"/>
            <a:ext cx="8298206" cy="622916"/>
          </a:xfrm>
        </p:spPr>
        <p:txBody>
          <a:bodyPr/>
          <a:lstStyle/>
          <a:p>
            <a:pPr algn="ctr"/>
            <a:r>
              <a:rPr lang="en-US" sz="2400" dirty="0">
                <a:cs typeface="Calibri Light" panose="020F0302020204030204" pitchFamily="34" charset="0"/>
              </a:rPr>
              <a:t>A three-hour training for experienced SBDM council members</a:t>
            </a:r>
          </a:p>
        </p:txBody>
      </p:sp>
    </p:spTree>
    <p:extLst>
      <p:ext uri="{BB962C8B-B14F-4D97-AF65-F5344CB8AC3E}">
        <p14:creationId xmlns:p14="http://schemas.microsoft.com/office/powerpoint/2010/main" val="188094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CD6D-99D4-0540-A0DB-13C47ADA016D}"/>
              </a:ext>
            </a:extLst>
          </p:cNvPr>
          <p:cNvSpPr>
            <a:spLocks noGrp="1"/>
          </p:cNvSpPr>
          <p:nvPr>
            <p:ph type="title"/>
          </p:nvPr>
        </p:nvSpPr>
        <p:spPr/>
        <p:txBody>
          <a:bodyPr/>
          <a:lstStyle/>
          <a:p>
            <a:pPr algn="ctr"/>
            <a:r>
              <a:rPr lang="en-US" dirty="0"/>
              <a:t>Academic Performance Heading</a:t>
            </a:r>
          </a:p>
        </p:txBody>
      </p:sp>
      <p:sp>
        <p:nvSpPr>
          <p:cNvPr id="3" name="Content Placeholder 2">
            <a:extLst>
              <a:ext uri="{FF2B5EF4-FFF2-40B4-BE49-F238E27FC236}">
                <a16:creationId xmlns:a16="http://schemas.microsoft.com/office/drawing/2014/main" id="{667103C9-CB5F-9E32-0149-69C1A073753D}"/>
              </a:ext>
            </a:extLst>
          </p:cNvPr>
          <p:cNvSpPr>
            <a:spLocks noGrp="1"/>
          </p:cNvSpPr>
          <p:nvPr>
            <p:ph idx="1"/>
          </p:nvPr>
        </p:nvSpPr>
        <p:spPr/>
        <p:txBody>
          <a:bodyPr anchor="ctr"/>
          <a:lstStyle/>
          <a:p>
            <a:pPr marL="0" indent="0" algn="ctr">
              <a:buNone/>
            </a:pPr>
            <a:r>
              <a:rPr lang="en-US" dirty="0"/>
              <a:t>How are students performing academically? </a:t>
            </a:r>
          </a:p>
        </p:txBody>
      </p:sp>
    </p:spTree>
    <p:extLst>
      <p:ext uri="{BB962C8B-B14F-4D97-AF65-F5344CB8AC3E}">
        <p14:creationId xmlns:p14="http://schemas.microsoft.com/office/powerpoint/2010/main" val="307118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0575-8122-4665-9F0D-409C679698B7}"/>
              </a:ext>
            </a:extLst>
          </p:cNvPr>
          <p:cNvSpPr>
            <a:spLocks noGrp="1"/>
          </p:cNvSpPr>
          <p:nvPr>
            <p:ph type="title"/>
          </p:nvPr>
        </p:nvSpPr>
        <p:spPr/>
        <p:txBody>
          <a:bodyPr>
            <a:normAutofit/>
          </a:bodyPr>
          <a:lstStyle/>
          <a:p>
            <a:pPr algn="ctr"/>
            <a:r>
              <a:rPr lang="en-US" dirty="0">
                <a:cs typeface="Calibri Light" panose="020F0302020204030204" pitchFamily="34" charset="0"/>
              </a:rPr>
              <a:t>Academic Performance</a:t>
            </a:r>
          </a:p>
        </p:txBody>
      </p:sp>
      <p:pic>
        <p:nvPicPr>
          <p:cNvPr id="6" name="Content Placeholder 5" descr="A screenshot of the state assessments tablewithin the Kentucky School Report Card.">
            <a:extLst>
              <a:ext uri="{FF2B5EF4-FFF2-40B4-BE49-F238E27FC236}">
                <a16:creationId xmlns:a16="http://schemas.microsoft.com/office/drawing/2014/main" id="{34BF2492-BFBF-18FA-3A7C-188B85B999EC}"/>
              </a:ext>
            </a:extLst>
          </p:cNvPr>
          <p:cNvPicPr>
            <a:picLocks noGrp="1" noChangeAspect="1"/>
          </p:cNvPicPr>
          <p:nvPr>
            <p:ph idx="1"/>
          </p:nvPr>
        </p:nvPicPr>
        <p:blipFill>
          <a:blip r:embed="rId2"/>
          <a:stretch>
            <a:fillRect/>
          </a:stretch>
        </p:blipFill>
        <p:spPr>
          <a:xfrm>
            <a:off x="838200" y="1920192"/>
            <a:ext cx="10515600" cy="3627216"/>
          </a:xfrm>
          <a:prstGeom prst="rect">
            <a:avLst/>
          </a:prstGeom>
        </p:spPr>
      </p:pic>
    </p:spTree>
    <p:extLst>
      <p:ext uri="{BB962C8B-B14F-4D97-AF65-F5344CB8AC3E}">
        <p14:creationId xmlns:p14="http://schemas.microsoft.com/office/powerpoint/2010/main" val="272102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564AEA-AE28-490A-8703-140190173BC7}"/>
              </a:ext>
            </a:extLst>
          </p:cNvPr>
          <p:cNvSpPr>
            <a:spLocks noGrp="1"/>
          </p:cNvSpPr>
          <p:nvPr>
            <p:ph type="title"/>
          </p:nvPr>
        </p:nvSpPr>
        <p:spPr/>
        <p:txBody>
          <a:bodyPr/>
          <a:lstStyle/>
          <a:p>
            <a:pPr algn="ctr"/>
            <a:r>
              <a:rPr lang="en-US" dirty="0">
                <a:cs typeface="Calibri Light" panose="020F0302020204030204" pitchFamily="34" charset="0"/>
              </a:rPr>
              <a:t>Educational Opportunity Heading</a:t>
            </a:r>
          </a:p>
        </p:txBody>
      </p:sp>
      <p:sp>
        <p:nvSpPr>
          <p:cNvPr id="6" name="Text Placeholder 5">
            <a:extLst>
              <a:ext uri="{FF2B5EF4-FFF2-40B4-BE49-F238E27FC236}">
                <a16:creationId xmlns:a16="http://schemas.microsoft.com/office/drawing/2014/main" id="{147D0C89-61AB-42CD-98E1-F96E694268D4}"/>
              </a:ext>
            </a:extLst>
          </p:cNvPr>
          <p:cNvSpPr>
            <a:spLocks noGrp="1"/>
          </p:cNvSpPr>
          <p:nvPr>
            <p:ph idx="1"/>
          </p:nvPr>
        </p:nvSpPr>
        <p:spPr/>
        <p:txBody>
          <a:bodyPr anchor="ctr">
            <a:normAutofit/>
          </a:bodyPr>
          <a:lstStyle/>
          <a:p>
            <a:pPr marL="0" indent="0" algn="ctr">
              <a:buNone/>
            </a:pPr>
            <a:r>
              <a:rPr lang="en-US" dirty="0"/>
              <a:t>What educational opportunities are available to students?</a:t>
            </a:r>
          </a:p>
        </p:txBody>
      </p:sp>
    </p:spTree>
    <p:extLst>
      <p:ext uri="{BB962C8B-B14F-4D97-AF65-F5344CB8AC3E}">
        <p14:creationId xmlns:p14="http://schemas.microsoft.com/office/powerpoint/2010/main" val="2629021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School Safety Heading</a:t>
            </a:r>
          </a:p>
        </p:txBody>
      </p:sp>
      <p:sp>
        <p:nvSpPr>
          <p:cNvPr id="3" name="Text Placeholder 2">
            <a:extLst>
              <a:ext uri="{FF2B5EF4-FFF2-40B4-BE49-F238E27FC236}">
                <a16:creationId xmlns:a16="http://schemas.microsoft.com/office/drawing/2014/main" id="{7B611A1F-F6EF-4E2B-92AD-81CD41AA2595}"/>
              </a:ext>
            </a:extLst>
          </p:cNvPr>
          <p:cNvSpPr>
            <a:spLocks noGrp="1"/>
          </p:cNvSpPr>
          <p:nvPr>
            <p:ph idx="1"/>
          </p:nvPr>
        </p:nvSpPr>
        <p:spPr/>
        <p:txBody>
          <a:bodyPr anchor="ctr"/>
          <a:lstStyle/>
          <a:p>
            <a:pPr marL="0" indent="0" algn="ctr">
              <a:buNone/>
            </a:pPr>
            <a:r>
              <a:rPr lang="en-US" dirty="0">
                <a:cs typeface="Calibri Light" panose="020F0302020204030204" pitchFamily="34" charset="0"/>
              </a:rPr>
              <a:t>How safe is this school?</a:t>
            </a:r>
          </a:p>
        </p:txBody>
      </p:sp>
    </p:spTree>
    <p:extLst>
      <p:ext uri="{BB962C8B-B14F-4D97-AF65-F5344CB8AC3E}">
        <p14:creationId xmlns:p14="http://schemas.microsoft.com/office/powerpoint/2010/main" val="334425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Financial Transparency Heading</a:t>
            </a:r>
          </a:p>
        </p:txBody>
      </p:sp>
      <p:sp>
        <p:nvSpPr>
          <p:cNvPr id="3" name="Text Placeholder 2">
            <a:extLst>
              <a:ext uri="{FF2B5EF4-FFF2-40B4-BE49-F238E27FC236}">
                <a16:creationId xmlns:a16="http://schemas.microsoft.com/office/drawing/2014/main" id="{7B611A1F-F6EF-4E2B-92AD-81CD41AA2595}"/>
              </a:ext>
            </a:extLst>
          </p:cNvPr>
          <p:cNvSpPr>
            <a:spLocks noGrp="1"/>
          </p:cNvSpPr>
          <p:nvPr>
            <p:ph idx="1"/>
          </p:nvPr>
        </p:nvSpPr>
        <p:spPr/>
        <p:txBody>
          <a:bodyPr anchor="ctr">
            <a:normAutofit/>
          </a:bodyPr>
          <a:lstStyle/>
          <a:p>
            <a:pPr marL="0" indent="0" algn="ctr">
              <a:buNone/>
            </a:pPr>
            <a:r>
              <a:rPr lang="en-US" dirty="0">
                <a:cs typeface="Calibri Light"/>
              </a:rPr>
              <a:t>How equitable is spending and funding across the district?</a:t>
            </a:r>
          </a:p>
        </p:txBody>
      </p:sp>
    </p:spTree>
    <p:extLst>
      <p:ext uri="{BB962C8B-B14F-4D97-AF65-F5344CB8AC3E}">
        <p14:creationId xmlns:p14="http://schemas.microsoft.com/office/powerpoint/2010/main" val="196171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CECD55-46ED-4ECB-A3C6-187348EFA6C7}"/>
              </a:ext>
            </a:extLst>
          </p:cNvPr>
          <p:cNvSpPr>
            <a:spLocks noGrp="1"/>
          </p:cNvSpPr>
          <p:nvPr>
            <p:ph type="title" idx="4294967295"/>
          </p:nvPr>
        </p:nvSpPr>
        <p:spPr>
          <a:xfrm>
            <a:off x="11017250" y="6310313"/>
            <a:ext cx="682625"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schemeClr val="bg1"/>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schemeClr val="bg1"/>
              </a:solidFill>
              <a:effectLst/>
              <a:uLnTx/>
              <a:uFillTx/>
              <a:latin typeface="Franklin Gothic Medium" panose="020B0603020102020204" pitchFamily="34" charset="0"/>
              <a:ea typeface="+mn-ea"/>
              <a:cs typeface="+mn-cs"/>
            </a:endParaRPr>
          </a:p>
        </p:txBody>
      </p:sp>
      <p:pic>
        <p:nvPicPr>
          <p:cNvPr id="8" name="Picture 7" descr="Take a break">
            <a:extLst>
              <a:ext uri="{FF2B5EF4-FFF2-40B4-BE49-F238E27FC236}">
                <a16:creationId xmlns:a16="http://schemas.microsoft.com/office/drawing/2014/main" id="{0CC4A975-C2F3-4AFC-8DAA-EA854C30235E}"/>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67957" y="1100137"/>
            <a:ext cx="5238750" cy="4657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01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Kentucky Impact Survey</a:t>
            </a:r>
          </a:p>
        </p:txBody>
      </p:sp>
      <p:sp>
        <p:nvSpPr>
          <p:cNvPr id="7" name="Text Placeholder 6"/>
          <p:cNvSpPr>
            <a:spLocks noGrp="1"/>
          </p:cNvSpPr>
          <p:nvPr>
            <p:ph idx="1"/>
          </p:nvPr>
        </p:nvSpPr>
        <p:spPr/>
        <p:txBody>
          <a:bodyPr anchor="t">
            <a:normAutofit lnSpcReduction="10000"/>
          </a:bodyPr>
          <a:lstStyle/>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Professional learning;</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Feedback and coaching;</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School leadership;</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Staff-leadership relationship;</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School climate;</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Resources;</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Managing student behaviors;</a:t>
            </a:r>
          </a:p>
          <a:p>
            <a:pPr marL="342900" marR="0" lvl="0" indent="-342900">
              <a:lnSpc>
                <a:spcPct val="102000"/>
              </a:lnSpc>
              <a:spcBef>
                <a:spcPts val="0"/>
              </a:spcBef>
              <a:spcAft>
                <a:spcPts val="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Educating all students; and</a:t>
            </a:r>
          </a:p>
          <a:p>
            <a:pPr marL="342900" marR="0" lvl="0" indent="-342900">
              <a:lnSpc>
                <a:spcPct val="102000"/>
              </a:lnSpc>
              <a:spcBef>
                <a:spcPts val="0"/>
              </a:spcBef>
              <a:spcAft>
                <a:spcPts val="550"/>
              </a:spcAft>
              <a:buFont typeface="Symbol" panose="05050102010706020507" pitchFamily="18" charset="2"/>
              <a:buChar char=""/>
            </a:pPr>
            <a:r>
              <a:rPr lang="en-US" sz="2800" dirty="0">
                <a:solidFill>
                  <a:srgbClr val="000000"/>
                </a:solidFill>
                <a:effectLst/>
                <a:ea typeface="Arial" panose="020B0604020202020204" pitchFamily="34" charset="0"/>
                <a:cs typeface="Arial" panose="020B0604020202020204" pitchFamily="34" charset="0"/>
              </a:rPr>
              <a:t>Emotional wellbeing and belonging. </a:t>
            </a:r>
          </a:p>
        </p:txBody>
      </p:sp>
    </p:spTree>
    <p:extLst>
      <p:ext uri="{BB962C8B-B14F-4D97-AF65-F5344CB8AC3E}">
        <p14:creationId xmlns:p14="http://schemas.microsoft.com/office/powerpoint/2010/main" val="99644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Scenario 1</a:t>
            </a:r>
          </a:p>
        </p:txBody>
      </p:sp>
      <p:graphicFrame>
        <p:nvGraphicFramePr>
          <p:cNvPr id="2" name="Content Placeholder 1">
            <a:extLst>
              <a:ext uri="{FF2B5EF4-FFF2-40B4-BE49-F238E27FC236}">
                <a16:creationId xmlns:a16="http://schemas.microsoft.com/office/drawing/2014/main" id="{84C6BDBD-8522-0F63-42D6-FB2DBDE79447}"/>
              </a:ext>
            </a:extLst>
          </p:cNvPr>
          <p:cNvGraphicFramePr>
            <a:graphicFrameLocks noGrp="1"/>
          </p:cNvGraphicFramePr>
          <p:nvPr>
            <p:ph idx="1"/>
            <p:extLst>
              <p:ext uri="{D42A27DB-BD31-4B8C-83A1-F6EECF244321}">
                <p14:modId xmlns:p14="http://schemas.microsoft.com/office/powerpoint/2010/main" val="3461354791"/>
              </p:ext>
            </p:extLst>
          </p:nvPr>
        </p:nvGraphicFramePr>
        <p:xfrm>
          <a:off x="838200" y="1825625"/>
          <a:ext cx="10515597" cy="32004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51734439"/>
                    </a:ext>
                  </a:extLst>
                </a:gridCol>
                <a:gridCol w="3505199">
                  <a:extLst>
                    <a:ext uri="{9D8B030D-6E8A-4147-A177-3AD203B41FA5}">
                      <a16:colId xmlns:a16="http://schemas.microsoft.com/office/drawing/2014/main" val="513013863"/>
                    </a:ext>
                  </a:extLst>
                </a:gridCol>
                <a:gridCol w="3505199">
                  <a:extLst>
                    <a:ext uri="{9D8B030D-6E8A-4147-A177-3AD203B41FA5}">
                      <a16:colId xmlns:a16="http://schemas.microsoft.com/office/drawing/2014/main" val="709674053"/>
                    </a:ext>
                  </a:extLst>
                </a:gridCol>
              </a:tblGrid>
              <a:tr h="370840">
                <a:tc>
                  <a:txBody>
                    <a:bodyPr/>
                    <a:lstStyle/>
                    <a:p>
                      <a:r>
                        <a:rPr lang="en-US" dirty="0"/>
                        <a:t>Scenario</a:t>
                      </a:r>
                    </a:p>
                  </a:txBody>
                  <a:tcPr anchor="ctr"/>
                </a:tc>
                <a:tc>
                  <a:txBody>
                    <a:bodyPr/>
                    <a:lstStyle/>
                    <a:p>
                      <a:r>
                        <a:rPr lang="en-US" dirty="0"/>
                        <a:t>Would the School Report Card data be helpful?</a:t>
                      </a:r>
                    </a:p>
                  </a:txBody>
                  <a:tcPr anchor="ctr"/>
                </a:tc>
                <a:tc>
                  <a:txBody>
                    <a:bodyPr/>
                    <a:lstStyle/>
                    <a:p>
                      <a:r>
                        <a:rPr lang="en-US" dirty="0"/>
                        <a:t>Evaluation</a:t>
                      </a:r>
                    </a:p>
                  </a:txBody>
                  <a:tcPr anchor="ctr"/>
                </a:tc>
                <a:extLst>
                  <a:ext uri="{0D108BD9-81ED-4DB2-BD59-A6C34878D82A}">
                    <a16:rowId xmlns:a16="http://schemas.microsoft.com/office/drawing/2014/main" val="1901930237"/>
                  </a:ext>
                </a:extLst>
              </a:tr>
              <a:tr h="370840">
                <a:tc>
                  <a:txBody>
                    <a:bodyPr/>
                    <a:lstStyle/>
                    <a:p>
                      <a:r>
                        <a:rPr lang="en-US" sz="1800" kern="1200" dirty="0">
                          <a:solidFill>
                            <a:schemeClr val="dk1"/>
                          </a:solidFill>
                          <a:effectLst/>
                          <a:latin typeface="+mn-lt"/>
                          <a:ea typeface="+mn-ea"/>
                          <a:cs typeface="+mn-cs"/>
                        </a:rPr>
                        <a:t>Bluegrass High School's council wants to increase the availability of post-secondary art classes to its students. The council wants to know how many students are enrolled in post-secondary art classes to gauge interest.</a:t>
                      </a:r>
                      <a:endParaRPr lang="en-US" dirty="0"/>
                    </a:p>
                  </a:txBody>
                  <a:tcPr anchor="ctr"/>
                </a:tc>
                <a:tc>
                  <a:txBody>
                    <a:bodyPr/>
                    <a:lstStyle/>
                    <a:p>
                      <a:r>
                        <a:rPr lang="en-US" sz="1800" kern="1200" dirty="0">
                          <a:solidFill>
                            <a:schemeClr val="dk1"/>
                          </a:solidFill>
                          <a:effectLst/>
                          <a:latin typeface="+mn-lt"/>
                          <a:ea typeface="+mn-ea"/>
                          <a:cs typeface="+mn-cs"/>
                        </a:rPr>
                        <a:t>☐Yes</a:t>
                      </a:r>
                    </a:p>
                    <a:p>
                      <a:r>
                        <a:rPr lang="en-US" sz="1800" kern="1200" dirty="0">
                          <a:solidFill>
                            <a:schemeClr val="dk1"/>
                          </a:solidFill>
                          <a:effectLst/>
                          <a:latin typeface="+mn-lt"/>
                          <a:ea typeface="+mn-ea"/>
                          <a:cs typeface="+mn-cs"/>
                        </a:rPr>
                        <a:t>☐No</a:t>
                      </a:r>
                    </a:p>
                    <a:p>
                      <a:r>
                        <a:rPr lang="en-US" sz="1800" kern="1200" dirty="0">
                          <a:solidFill>
                            <a:schemeClr val="dk1"/>
                          </a:solidFill>
                          <a:effectLst/>
                          <a:latin typeface="+mn-lt"/>
                          <a:ea typeface="+mn-ea"/>
                          <a:cs typeface="+mn-cs"/>
                        </a:rPr>
                        <a:t>☐Partially</a:t>
                      </a:r>
                      <a:endParaRPr lang="en-US" dirty="0"/>
                    </a:p>
                  </a:txBody>
                  <a:tcPr anchor="ct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yes, which section of the School Report Card data would be helpful?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no, what data would be helpful?</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If you selected partial, where would you look in the School Report Card </a:t>
                      </a:r>
                      <a:r>
                        <a:rPr lang="en-US" sz="1800" b="1" kern="1200" dirty="0">
                          <a:solidFill>
                            <a:schemeClr val="dk1"/>
                          </a:solidFill>
                          <a:effectLst/>
                          <a:latin typeface="+mn-lt"/>
                          <a:ea typeface="+mn-ea"/>
                          <a:cs typeface="+mn-cs"/>
                        </a:rPr>
                        <a:t>and</a:t>
                      </a:r>
                      <a:r>
                        <a:rPr lang="en-US" sz="1800" kern="1200" dirty="0">
                          <a:solidFill>
                            <a:schemeClr val="dk1"/>
                          </a:solidFill>
                          <a:effectLst/>
                          <a:latin typeface="+mn-lt"/>
                          <a:ea typeface="+mn-ea"/>
                          <a:cs typeface="+mn-cs"/>
                        </a:rPr>
                        <a:t> what other information would be helpful?</a:t>
                      </a:r>
                      <a:endParaRPr lang="en-US" dirty="0"/>
                    </a:p>
                  </a:txBody>
                  <a:tcPr anchor="ctr"/>
                </a:tc>
                <a:extLst>
                  <a:ext uri="{0D108BD9-81ED-4DB2-BD59-A6C34878D82A}">
                    <a16:rowId xmlns:a16="http://schemas.microsoft.com/office/drawing/2014/main" val="3733200307"/>
                  </a:ext>
                </a:extLst>
              </a:tr>
            </a:tbl>
          </a:graphicData>
        </a:graphic>
      </p:graphicFrame>
    </p:spTree>
    <p:extLst>
      <p:ext uri="{BB962C8B-B14F-4D97-AF65-F5344CB8AC3E}">
        <p14:creationId xmlns:p14="http://schemas.microsoft.com/office/powerpoint/2010/main" val="1384097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Scenario 2</a:t>
            </a:r>
          </a:p>
        </p:txBody>
      </p:sp>
      <p:graphicFrame>
        <p:nvGraphicFramePr>
          <p:cNvPr id="2" name="Content Placeholder 1">
            <a:extLst>
              <a:ext uri="{FF2B5EF4-FFF2-40B4-BE49-F238E27FC236}">
                <a16:creationId xmlns:a16="http://schemas.microsoft.com/office/drawing/2014/main" id="{84C6BDBD-8522-0F63-42D6-FB2DBDE79447}"/>
              </a:ext>
            </a:extLst>
          </p:cNvPr>
          <p:cNvGraphicFramePr>
            <a:graphicFrameLocks noGrp="1"/>
          </p:cNvGraphicFramePr>
          <p:nvPr>
            <p:ph idx="1"/>
            <p:extLst>
              <p:ext uri="{D42A27DB-BD31-4B8C-83A1-F6EECF244321}">
                <p14:modId xmlns:p14="http://schemas.microsoft.com/office/powerpoint/2010/main" val="3455282623"/>
              </p:ext>
            </p:extLst>
          </p:nvPr>
        </p:nvGraphicFramePr>
        <p:xfrm>
          <a:off x="838200" y="1825625"/>
          <a:ext cx="10515597" cy="32004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51734439"/>
                    </a:ext>
                  </a:extLst>
                </a:gridCol>
                <a:gridCol w="3505199">
                  <a:extLst>
                    <a:ext uri="{9D8B030D-6E8A-4147-A177-3AD203B41FA5}">
                      <a16:colId xmlns:a16="http://schemas.microsoft.com/office/drawing/2014/main" val="513013863"/>
                    </a:ext>
                  </a:extLst>
                </a:gridCol>
                <a:gridCol w="3505199">
                  <a:extLst>
                    <a:ext uri="{9D8B030D-6E8A-4147-A177-3AD203B41FA5}">
                      <a16:colId xmlns:a16="http://schemas.microsoft.com/office/drawing/2014/main" val="709674053"/>
                    </a:ext>
                  </a:extLst>
                </a:gridCol>
              </a:tblGrid>
              <a:tr h="370840">
                <a:tc>
                  <a:txBody>
                    <a:bodyPr/>
                    <a:lstStyle/>
                    <a:p>
                      <a:r>
                        <a:rPr lang="en-US" dirty="0"/>
                        <a:t>Scenario</a:t>
                      </a:r>
                    </a:p>
                  </a:txBody>
                  <a:tcPr anchor="ctr"/>
                </a:tc>
                <a:tc>
                  <a:txBody>
                    <a:bodyPr/>
                    <a:lstStyle/>
                    <a:p>
                      <a:r>
                        <a:rPr lang="en-US" dirty="0"/>
                        <a:t>Would the School Report Card data be helpful?</a:t>
                      </a:r>
                    </a:p>
                  </a:txBody>
                  <a:tcPr anchor="ctr"/>
                </a:tc>
                <a:tc>
                  <a:txBody>
                    <a:bodyPr/>
                    <a:lstStyle/>
                    <a:p>
                      <a:r>
                        <a:rPr lang="en-US" dirty="0"/>
                        <a:t>Evaluation</a:t>
                      </a:r>
                    </a:p>
                  </a:txBody>
                  <a:tcPr anchor="ctr"/>
                </a:tc>
                <a:extLst>
                  <a:ext uri="{0D108BD9-81ED-4DB2-BD59-A6C34878D82A}">
                    <a16:rowId xmlns:a16="http://schemas.microsoft.com/office/drawing/2014/main" val="1901930237"/>
                  </a:ext>
                </a:extLst>
              </a:tr>
              <a:tr h="370840">
                <a:tc>
                  <a:txBody>
                    <a:bodyPr/>
                    <a:lstStyle/>
                    <a:p>
                      <a:r>
                        <a:rPr lang="en-US" sz="1800" kern="1200" dirty="0">
                          <a:solidFill>
                            <a:schemeClr val="dk1"/>
                          </a:solidFill>
                          <a:effectLst/>
                          <a:latin typeface="+mn-lt"/>
                          <a:ea typeface="+mn-ea"/>
                          <a:cs typeface="+mn-cs"/>
                        </a:rPr>
                        <a:t>Cardinal Middle School is considering a change to their discipline policy. They want to know how many students have been expelled in the past year. </a:t>
                      </a:r>
                      <a:endParaRPr lang="en-US" dirty="0"/>
                    </a:p>
                  </a:txBody>
                  <a:tcPr anchor="ctr"/>
                </a:tc>
                <a:tc>
                  <a:txBody>
                    <a:bodyPr/>
                    <a:lstStyle/>
                    <a:p>
                      <a:r>
                        <a:rPr lang="en-US" sz="1800" kern="1200" dirty="0">
                          <a:solidFill>
                            <a:schemeClr val="dk1"/>
                          </a:solidFill>
                          <a:effectLst/>
                          <a:latin typeface="+mn-lt"/>
                          <a:ea typeface="+mn-ea"/>
                          <a:cs typeface="+mn-cs"/>
                        </a:rPr>
                        <a:t>☐Yes</a:t>
                      </a:r>
                    </a:p>
                    <a:p>
                      <a:r>
                        <a:rPr lang="en-US" sz="1800" kern="1200" dirty="0">
                          <a:solidFill>
                            <a:schemeClr val="dk1"/>
                          </a:solidFill>
                          <a:effectLst/>
                          <a:latin typeface="+mn-lt"/>
                          <a:ea typeface="+mn-ea"/>
                          <a:cs typeface="+mn-cs"/>
                        </a:rPr>
                        <a:t>☐No</a:t>
                      </a:r>
                    </a:p>
                    <a:p>
                      <a:r>
                        <a:rPr lang="en-US" sz="1800" kern="1200" dirty="0">
                          <a:solidFill>
                            <a:schemeClr val="dk1"/>
                          </a:solidFill>
                          <a:effectLst/>
                          <a:latin typeface="+mn-lt"/>
                          <a:ea typeface="+mn-ea"/>
                          <a:cs typeface="+mn-cs"/>
                        </a:rPr>
                        <a:t>☐Partially</a:t>
                      </a:r>
                      <a:endParaRPr lang="en-US" dirty="0"/>
                    </a:p>
                  </a:txBody>
                  <a:tcPr anchor="ct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yes, which section of the School Report Card data would be helpful?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no, what data would be helpful?</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If you selected partial, where would you look in the School Report Card </a:t>
                      </a:r>
                      <a:r>
                        <a:rPr lang="en-US" sz="1800" b="1" kern="1200" dirty="0">
                          <a:solidFill>
                            <a:schemeClr val="dk1"/>
                          </a:solidFill>
                          <a:effectLst/>
                          <a:latin typeface="+mn-lt"/>
                          <a:ea typeface="+mn-ea"/>
                          <a:cs typeface="+mn-cs"/>
                        </a:rPr>
                        <a:t>and</a:t>
                      </a:r>
                      <a:r>
                        <a:rPr lang="en-US" sz="1800" kern="1200" dirty="0">
                          <a:solidFill>
                            <a:schemeClr val="dk1"/>
                          </a:solidFill>
                          <a:effectLst/>
                          <a:latin typeface="+mn-lt"/>
                          <a:ea typeface="+mn-ea"/>
                          <a:cs typeface="+mn-cs"/>
                        </a:rPr>
                        <a:t> what other information would be helpful?</a:t>
                      </a:r>
                      <a:endParaRPr lang="en-US" dirty="0"/>
                    </a:p>
                  </a:txBody>
                  <a:tcPr anchor="ctr"/>
                </a:tc>
                <a:extLst>
                  <a:ext uri="{0D108BD9-81ED-4DB2-BD59-A6C34878D82A}">
                    <a16:rowId xmlns:a16="http://schemas.microsoft.com/office/drawing/2014/main" val="3733200307"/>
                  </a:ext>
                </a:extLst>
              </a:tr>
            </a:tbl>
          </a:graphicData>
        </a:graphic>
      </p:graphicFrame>
    </p:spTree>
    <p:extLst>
      <p:ext uri="{BB962C8B-B14F-4D97-AF65-F5344CB8AC3E}">
        <p14:creationId xmlns:p14="http://schemas.microsoft.com/office/powerpoint/2010/main" val="27736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Scenario 3</a:t>
            </a:r>
          </a:p>
        </p:txBody>
      </p:sp>
      <p:graphicFrame>
        <p:nvGraphicFramePr>
          <p:cNvPr id="2" name="Content Placeholder 1">
            <a:extLst>
              <a:ext uri="{FF2B5EF4-FFF2-40B4-BE49-F238E27FC236}">
                <a16:creationId xmlns:a16="http://schemas.microsoft.com/office/drawing/2014/main" id="{84C6BDBD-8522-0F63-42D6-FB2DBDE79447}"/>
              </a:ext>
            </a:extLst>
          </p:cNvPr>
          <p:cNvGraphicFramePr>
            <a:graphicFrameLocks noGrp="1"/>
          </p:cNvGraphicFramePr>
          <p:nvPr>
            <p:ph idx="1"/>
            <p:extLst>
              <p:ext uri="{D42A27DB-BD31-4B8C-83A1-F6EECF244321}">
                <p14:modId xmlns:p14="http://schemas.microsoft.com/office/powerpoint/2010/main" val="1811286963"/>
              </p:ext>
            </p:extLst>
          </p:nvPr>
        </p:nvGraphicFramePr>
        <p:xfrm>
          <a:off x="838200" y="1825625"/>
          <a:ext cx="10515597" cy="32004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51734439"/>
                    </a:ext>
                  </a:extLst>
                </a:gridCol>
                <a:gridCol w="3505199">
                  <a:extLst>
                    <a:ext uri="{9D8B030D-6E8A-4147-A177-3AD203B41FA5}">
                      <a16:colId xmlns:a16="http://schemas.microsoft.com/office/drawing/2014/main" val="513013863"/>
                    </a:ext>
                  </a:extLst>
                </a:gridCol>
                <a:gridCol w="3505199">
                  <a:extLst>
                    <a:ext uri="{9D8B030D-6E8A-4147-A177-3AD203B41FA5}">
                      <a16:colId xmlns:a16="http://schemas.microsoft.com/office/drawing/2014/main" val="709674053"/>
                    </a:ext>
                  </a:extLst>
                </a:gridCol>
              </a:tblGrid>
              <a:tr h="370840">
                <a:tc>
                  <a:txBody>
                    <a:bodyPr/>
                    <a:lstStyle/>
                    <a:p>
                      <a:r>
                        <a:rPr lang="en-US" dirty="0"/>
                        <a:t>Scenario</a:t>
                      </a:r>
                    </a:p>
                  </a:txBody>
                  <a:tcPr anchor="ctr"/>
                </a:tc>
                <a:tc>
                  <a:txBody>
                    <a:bodyPr/>
                    <a:lstStyle/>
                    <a:p>
                      <a:r>
                        <a:rPr lang="en-US" dirty="0"/>
                        <a:t>Would the School Report Card data be helpful?</a:t>
                      </a:r>
                    </a:p>
                  </a:txBody>
                  <a:tcPr anchor="ctr"/>
                </a:tc>
                <a:tc>
                  <a:txBody>
                    <a:bodyPr/>
                    <a:lstStyle/>
                    <a:p>
                      <a:r>
                        <a:rPr lang="en-US" dirty="0"/>
                        <a:t>Evaluation</a:t>
                      </a:r>
                    </a:p>
                  </a:txBody>
                  <a:tcPr anchor="ctr"/>
                </a:tc>
                <a:extLst>
                  <a:ext uri="{0D108BD9-81ED-4DB2-BD59-A6C34878D82A}">
                    <a16:rowId xmlns:a16="http://schemas.microsoft.com/office/drawing/2014/main" val="1901930237"/>
                  </a:ext>
                </a:extLst>
              </a:tr>
              <a:tr h="370840">
                <a:tc>
                  <a:txBody>
                    <a:bodyPr/>
                    <a:lstStyle/>
                    <a:p>
                      <a:r>
                        <a:rPr lang="en-US" sz="1800" kern="1200" dirty="0">
                          <a:solidFill>
                            <a:schemeClr val="dk1"/>
                          </a:solidFill>
                          <a:effectLst/>
                          <a:latin typeface="+mn-lt"/>
                          <a:ea typeface="+mn-ea"/>
                          <a:cs typeface="+mn-cs"/>
                        </a:rPr>
                        <a:t>Kentucky Elementary School is reviewing their wellness policy. They want to know how their students spend their time being physically active.</a:t>
                      </a:r>
                      <a:endParaRPr lang="en-US" dirty="0"/>
                    </a:p>
                  </a:txBody>
                  <a:tcPr anchor="ctr"/>
                </a:tc>
                <a:tc>
                  <a:txBody>
                    <a:bodyPr/>
                    <a:lstStyle/>
                    <a:p>
                      <a:r>
                        <a:rPr lang="en-US" sz="1800" kern="1200" dirty="0">
                          <a:solidFill>
                            <a:schemeClr val="dk1"/>
                          </a:solidFill>
                          <a:effectLst/>
                          <a:latin typeface="+mn-lt"/>
                          <a:ea typeface="+mn-ea"/>
                          <a:cs typeface="+mn-cs"/>
                        </a:rPr>
                        <a:t>☐Yes</a:t>
                      </a:r>
                    </a:p>
                    <a:p>
                      <a:r>
                        <a:rPr lang="en-US" sz="1800" kern="1200" dirty="0">
                          <a:solidFill>
                            <a:schemeClr val="dk1"/>
                          </a:solidFill>
                          <a:effectLst/>
                          <a:latin typeface="+mn-lt"/>
                          <a:ea typeface="+mn-ea"/>
                          <a:cs typeface="+mn-cs"/>
                        </a:rPr>
                        <a:t>☐No</a:t>
                      </a:r>
                    </a:p>
                    <a:p>
                      <a:r>
                        <a:rPr lang="en-US" sz="1800" kern="1200" dirty="0">
                          <a:solidFill>
                            <a:schemeClr val="dk1"/>
                          </a:solidFill>
                          <a:effectLst/>
                          <a:latin typeface="+mn-lt"/>
                          <a:ea typeface="+mn-ea"/>
                          <a:cs typeface="+mn-cs"/>
                        </a:rPr>
                        <a:t>☐Partially</a:t>
                      </a:r>
                      <a:endParaRPr lang="en-US" dirty="0"/>
                    </a:p>
                  </a:txBody>
                  <a:tcPr anchor="ct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yes, which section of the School Report Card data would be helpful?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no, what data would be helpful?</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If you selected partial, where would you look in the School Report Card </a:t>
                      </a:r>
                      <a:r>
                        <a:rPr lang="en-US" sz="1800" b="1" kern="1200" dirty="0">
                          <a:solidFill>
                            <a:schemeClr val="dk1"/>
                          </a:solidFill>
                          <a:effectLst/>
                          <a:latin typeface="+mn-lt"/>
                          <a:ea typeface="+mn-ea"/>
                          <a:cs typeface="+mn-cs"/>
                        </a:rPr>
                        <a:t>and</a:t>
                      </a:r>
                      <a:r>
                        <a:rPr lang="en-US" sz="1800" kern="1200" dirty="0">
                          <a:solidFill>
                            <a:schemeClr val="dk1"/>
                          </a:solidFill>
                          <a:effectLst/>
                          <a:latin typeface="+mn-lt"/>
                          <a:ea typeface="+mn-ea"/>
                          <a:cs typeface="+mn-cs"/>
                        </a:rPr>
                        <a:t> what other information would be helpful?</a:t>
                      </a:r>
                      <a:endParaRPr lang="en-US" dirty="0"/>
                    </a:p>
                  </a:txBody>
                  <a:tcPr anchor="ctr"/>
                </a:tc>
                <a:extLst>
                  <a:ext uri="{0D108BD9-81ED-4DB2-BD59-A6C34878D82A}">
                    <a16:rowId xmlns:a16="http://schemas.microsoft.com/office/drawing/2014/main" val="3733200307"/>
                  </a:ext>
                </a:extLst>
              </a:tr>
            </a:tbl>
          </a:graphicData>
        </a:graphic>
      </p:graphicFrame>
    </p:spTree>
    <p:extLst>
      <p:ext uri="{BB962C8B-B14F-4D97-AF65-F5344CB8AC3E}">
        <p14:creationId xmlns:p14="http://schemas.microsoft.com/office/powerpoint/2010/main" val="281263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cs typeface="Calibri Light" panose="020F0302020204030204" pitchFamily="34" charset="0"/>
              </a:rPr>
              <a:t>Agenda</a:t>
            </a:r>
          </a:p>
        </p:txBody>
      </p:sp>
      <p:sp>
        <p:nvSpPr>
          <p:cNvPr id="6" name="Text Placeholder 5"/>
          <p:cNvSpPr>
            <a:spLocks noGrp="1"/>
          </p:cNvSpPr>
          <p:nvPr>
            <p:ph sz="half" idx="1"/>
          </p:nvPr>
        </p:nvSpPr>
        <p:spPr>
          <a:xfrm>
            <a:off x="838200" y="1396181"/>
            <a:ext cx="6103374" cy="4228242"/>
          </a:xfrm>
        </p:spPr>
        <p:txBody>
          <a:bodyPr vert="horz" lIns="91440" tIns="45720" rIns="91440" bIns="45720" rtlCol="0" anchor="t">
            <a:normAutofit/>
          </a:bodyPr>
          <a:lstStyle/>
          <a:p>
            <a:pPr marL="0" marR="0" fontAlgn="base">
              <a:spcBef>
                <a:spcPts val="0"/>
              </a:spcBef>
              <a:spcAft>
                <a:spcPts val="0"/>
              </a:spcAft>
            </a:pPr>
            <a:r>
              <a:rPr lang="en-US" sz="2000" dirty="0">
                <a:effectLst/>
                <a:ea typeface="Times New Roman" panose="02020603050405020304" pitchFamily="18" charset="0"/>
              </a:rPr>
              <a:t>Welcome &amp; Introductions (10 minutes) </a:t>
            </a:r>
          </a:p>
          <a:p>
            <a:pPr marL="0" marR="0" fontAlgn="base">
              <a:spcBef>
                <a:spcPts val="0"/>
              </a:spcBef>
              <a:spcAft>
                <a:spcPts val="0"/>
              </a:spcAft>
            </a:pPr>
            <a:r>
              <a:rPr lang="en-US" sz="2000" dirty="0">
                <a:effectLst/>
                <a:ea typeface="Times New Roman" panose="02020603050405020304" pitchFamily="18" charset="0"/>
              </a:rPr>
              <a:t>Session Overview and Objectives (5 minutes)  </a:t>
            </a:r>
          </a:p>
          <a:p>
            <a:pPr marL="0" marR="0" fontAlgn="base">
              <a:spcBef>
                <a:spcPts val="0"/>
              </a:spcBef>
              <a:spcAft>
                <a:spcPts val="0"/>
              </a:spcAft>
            </a:pPr>
            <a:r>
              <a:rPr lang="en-US" sz="2000" dirty="0">
                <a:effectLst/>
                <a:ea typeface="Times New Roman" panose="02020603050405020304" pitchFamily="18" charset="0"/>
              </a:rPr>
              <a:t>Statistics 101 (25 minutes) </a:t>
            </a:r>
          </a:p>
          <a:p>
            <a:pPr marL="0" marR="0" fontAlgn="base">
              <a:spcBef>
                <a:spcPts val="0"/>
              </a:spcBef>
              <a:spcAft>
                <a:spcPts val="0"/>
              </a:spcAft>
            </a:pPr>
            <a:r>
              <a:rPr lang="en-US" sz="2000" dirty="0">
                <a:effectLst/>
                <a:ea typeface="Times New Roman" panose="02020603050405020304" pitchFamily="18" charset="0"/>
              </a:rPr>
              <a:t>School- and District-level Data: Kentucky School Report Card (50 minutes)  </a:t>
            </a:r>
          </a:p>
          <a:p>
            <a:pPr marL="0" marR="0" fontAlgn="base">
              <a:spcBef>
                <a:spcPts val="0"/>
              </a:spcBef>
              <a:spcAft>
                <a:spcPts val="0"/>
              </a:spcAft>
            </a:pPr>
            <a:endParaRPr lang="en-US" sz="2000" dirty="0">
              <a:effectLst/>
              <a:ea typeface="Times New Roman" panose="02020603050405020304" pitchFamily="18" charset="0"/>
            </a:endParaRPr>
          </a:p>
          <a:p>
            <a:pPr marL="0" marR="0" indent="0" algn="ctr" fontAlgn="base">
              <a:spcBef>
                <a:spcPts val="0"/>
              </a:spcBef>
              <a:spcAft>
                <a:spcPts val="0"/>
              </a:spcAft>
              <a:buNone/>
            </a:pPr>
            <a:r>
              <a:rPr lang="en-US" sz="2000" b="1" dirty="0">
                <a:effectLst/>
                <a:ea typeface="Times New Roman" panose="02020603050405020304" pitchFamily="18" charset="0"/>
              </a:rPr>
              <a:t>Break (10 minutes) </a:t>
            </a:r>
          </a:p>
          <a:p>
            <a:pPr marL="0" marR="0" indent="0" algn="ctr" fontAlgn="base">
              <a:spcBef>
                <a:spcPts val="0"/>
              </a:spcBef>
              <a:spcAft>
                <a:spcPts val="0"/>
              </a:spcAft>
              <a:buNone/>
            </a:pPr>
            <a:r>
              <a:rPr lang="en-US" sz="2000" b="1" dirty="0">
                <a:effectLst/>
                <a:ea typeface="Times New Roman" panose="02020603050405020304" pitchFamily="18" charset="0"/>
              </a:rPr>
              <a:t> </a:t>
            </a:r>
          </a:p>
          <a:p>
            <a:pPr marL="0" marR="0" fontAlgn="base">
              <a:spcBef>
                <a:spcPts val="0"/>
              </a:spcBef>
              <a:spcAft>
                <a:spcPts val="0"/>
              </a:spcAft>
            </a:pPr>
            <a:r>
              <a:rPr lang="en-US" sz="2000" dirty="0">
                <a:effectLst/>
                <a:ea typeface="Times New Roman" panose="02020603050405020304" pitchFamily="18" charset="0"/>
              </a:rPr>
              <a:t>School- and District-level Data: Impact Survey &amp; Your School’s Data (10 minutes)  </a:t>
            </a:r>
          </a:p>
          <a:p>
            <a:pPr marL="0" marR="0" fontAlgn="base">
              <a:spcBef>
                <a:spcPts val="0"/>
              </a:spcBef>
              <a:spcAft>
                <a:spcPts val="0"/>
              </a:spcAft>
            </a:pPr>
            <a:r>
              <a:rPr lang="en-US" sz="2000" dirty="0">
                <a:effectLst/>
                <a:ea typeface="Times New Roman" panose="02020603050405020304" pitchFamily="18" charset="0"/>
              </a:rPr>
              <a:t>Data Analysis (30 minutes)  </a:t>
            </a:r>
          </a:p>
          <a:p>
            <a:pPr marL="0" marR="0" fontAlgn="base">
              <a:spcBef>
                <a:spcPts val="0"/>
              </a:spcBef>
              <a:spcAft>
                <a:spcPts val="0"/>
              </a:spcAft>
            </a:pPr>
            <a:r>
              <a:rPr lang="en-US" sz="2000" dirty="0">
                <a:effectLst/>
                <a:ea typeface="Times New Roman" panose="02020603050405020304" pitchFamily="18" charset="0"/>
              </a:rPr>
              <a:t>Policy Review Activity (30 minutes) </a:t>
            </a:r>
          </a:p>
          <a:p>
            <a:pPr marL="0" marR="0" fontAlgn="base">
              <a:spcBef>
                <a:spcPts val="0"/>
              </a:spcBef>
              <a:spcAft>
                <a:spcPts val="0"/>
              </a:spcAft>
            </a:pPr>
            <a:r>
              <a:rPr lang="en-US" sz="2000" dirty="0">
                <a:effectLst/>
                <a:ea typeface="Times New Roman" panose="02020603050405020304" pitchFamily="18" charset="0"/>
              </a:rPr>
              <a:t>Closing (10 minutes) </a:t>
            </a:r>
          </a:p>
        </p:txBody>
      </p:sp>
      <p:pic>
        <p:nvPicPr>
          <p:cNvPr id="10" name="Picture Placeholder 9">
            <a:extLs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404652" y="1690688"/>
            <a:ext cx="3115711" cy="31157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6865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Scenario 4</a:t>
            </a:r>
          </a:p>
        </p:txBody>
      </p:sp>
      <p:graphicFrame>
        <p:nvGraphicFramePr>
          <p:cNvPr id="2" name="Content Placeholder 1">
            <a:extLst>
              <a:ext uri="{FF2B5EF4-FFF2-40B4-BE49-F238E27FC236}">
                <a16:creationId xmlns:a16="http://schemas.microsoft.com/office/drawing/2014/main" id="{84C6BDBD-8522-0F63-42D6-FB2DBDE79447}"/>
              </a:ext>
            </a:extLst>
          </p:cNvPr>
          <p:cNvGraphicFramePr>
            <a:graphicFrameLocks noGrp="1"/>
          </p:cNvGraphicFramePr>
          <p:nvPr>
            <p:ph idx="1"/>
            <p:extLst>
              <p:ext uri="{D42A27DB-BD31-4B8C-83A1-F6EECF244321}">
                <p14:modId xmlns:p14="http://schemas.microsoft.com/office/powerpoint/2010/main" val="4117175739"/>
              </p:ext>
            </p:extLst>
          </p:nvPr>
        </p:nvGraphicFramePr>
        <p:xfrm>
          <a:off x="838200" y="1825625"/>
          <a:ext cx="10515597" cy="32004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51734439"/>
                    </a:ext>
                  </a:extLst>
                </a:gridCol>
                <a:gridCol w="3505199">
                  <a:extLst>
                    <a:ext uri="{9D8B030D-6E8A-4147-A177-3AD203B41FA5}">
                      <a16:colId xmlns:a16="http://schemas.microsoft.com/office/drawing/2014/main" val="513013863"/>
                    </a:ext>
                  </a:extLst>
                </a:gridCol>
                <a:gridCol w="3505199">
                  <a:extLst>
                    <a:ext uri="{9D8B030D-6E8A-4147-A177-3AD203B41FA5}">
                      <a16:colId xmlns:a16="http://schemas.microsoft.com/office/drawing/2014/main" val="709674053"/>
                    </a:ext>
                  </a:extLst>
                </a:gridCol>
              </a:tblGrid>
              <a:tr h="370840">
                <a:tc>
                  <a:txBody>
                    <a:bodyPr/>
                    <a:lstStyle/>
                    <a:p>
                      <a:r>
                        <a:rPr lang="en-US" dirty="0"/>
                        <a:t>Scenario</a:t>
                      </a:r>
                    </a:p>
                  </a:txBody>
                  <a:tcPr anchor="ctr"/>
                </a:tc>
                <a:tc>
                  <a:txBody>
                    <a:bodyPr/>
                    <a:lstStyle/>
                    <a:p>
                      <a:r>
                        <a:rPr lang="en-US" dirty="0"/>
                        <a:t>Would the School Report Card data be helpful?</a:t>
                      </a:r>
                    </a:p>
                  </a:txBody>
                  <a:tcPr anchor="ctr"/>
                </a:tc>
                <a:tc>
                  <a:txBody>
                    <a:bodyPr/>
                    <a:lstStyle/>
                    <a:p>
                      <a:r>
                        <a:rPr lang="en-US" dirty="0"/>
                        <a:t>Evaluation</a:t>
                      </a:r>
                    </a:p>
                  </a:txBody>
                  <a:tcPr anchor="ctr"/>
                </a:tc>
                <a:extLst>
                  <a:ext uri="{0D108BD9-81ED-4DB2-BD59-A6C34878D82A}">
                    <a16:rowId xmlns:a16="http://schemas.microsoft.com/office/drawing/2014/main" val="1901930237"/>
                  </a:ext>
                </a:extLst>
              </a:tr>
              <a:tr h="370840">
                <a:tc>
                  <a:txBody>
                    <a:bodyPr/>
                    <a:lstStyle/>
                    <a:p>
                      <a:r>
                        <a:rPr lang="en-US" sz="1800" kern="1200" dirty="0">
                          <a:solidFill>
                            <a:schemeClr val="dk1"/>
                          </a:solidFill>
                          <a:effectLst/>
                          <a:latin typeface="+mn-lt"/>
                          <a:ea typeface="+mn-ea"/>
                          <a:cs typeface="+mn-cs"/>
                        </a:rPr>
                        <a:t>A new math curriculum was adopted at Wildcat Middle school several years ago. They want to know about its impact on state assessments. </a:t>
                      </a:r>
                      <a:endParaRPr lang="en-US" dirty="0"/>
                    </a:p>
                  </a:txBody>
                  <a:tcPr anchor="ctr"/>
                </a:tc>
                <a:tc>
                  <a:txBody>
                    <a:bodyPr/>
                    <a:lstStyle/>
                    <a:p>
                      <a:r>
                        <a:rPr lang="en-US" sz="1800" kern="1200" dirty="0">
                          <a:solidFill>
                            <a:schemeClr val="dk1"/>
                          </a:solidFill>
                          <a:effectLst/>
                          <a:latin typeface="+mn-lt"/>
                          <a:ea typeface="+mn-ea"/>
                          <a:cs typeface="+mn-cs"/>
                        </a:rPr>
                        <a:t>☐Yes</a:t>
                      </a:r>
                    </a:p>
                    <a:p>
                      <a:r>
                        <a:rPr lang="en-US" sz="1800" kern="1200" dirty="0">
                          <a:solidFill>
                            <a:schemeClr val="dk1"/>
                          </a:solidFill>
                          <a:effectLst/>
                          <a:latin typeface="+mn-lt"/>
                          <a:ea typeface="+mn-ea"/>
                          <a:cs typeface="+mn-cs"/>
                        </a:rPr>
                        <a:t>☐No</a:t>
                      </a:r>
                    </a:p>
                    <a:p>
                      <a:r>
                        <a:rPr lang="en-US" sz="1800" kern="1200" dirty="0">
                          <a:solidFill>
                            <a:schemeClr val="dk1"/>
                          </a:solidFill>
                          <a:effectLst/>
                          <a:latin typeface="+mn-lt"/>
                          <a:ea typeface="+mn-ea"/>
                          <a:cs typeface="+mn-cs"/>
                        </a:rPr>
                        <a:t>☐Partially</a:t>
                      </a:r>
                      <a:endParaRPr lang="en-US" dirty="0"/>
                    </a:p>
                  </a:txBody>
                  <a:tcPr anchor="ct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yes, which section of the School Report Card data would be helpful?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no, what data would be helpful?</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If you selected partial, where would you look in the School Report Card </a:t>
                      </a:r>
                      <a:r>
                        <a:rPr lang="en-US" sz="1800" b="1" kern="1200" dirty="0">
                          <a:solidFill>
                            <a:schemeClr val="dk1"/>
                          </a:solidFill>
                          <a:effectLst/>
                          <a:latin typeface="+mn-lt"/>
                          <a:ea typeface="+mn-ea"/>
                          <a:cs typeface="+mn-cs"/>
                        </a:rPr>
                        <a:t>and</a:t>
                      </a:r>
                      <a:r>
                        <a:rPr lang="en-US" sz="1800" kern="1200" dirty="0">
                          <a:solidFill>
                            <a:schemeClr val="dk1"/>
                          </a:solidFill>
                          <a:effectLst/>
                          <a:latin typeface="+mn-lt"/>
                          <a:ea typeface="+mn-ea"/>
                          <a:cs typeface="+mn-cs"/>
                        </a:rPr>
                        <a:t> what other information would be helpful?</a:t>
                      </a:r>
                      <a:endParaRPr lang="en-US" dirty="0"/>
                    </a:p>
                  </a:txBody>
                  <a:tcPr anchor="ctr"/>
                </a:tc>
                <a:extLst>
                  <a:ext uri="{0D108BD9-81ED-4DB2-BD59-A6C34878D82A}">
                    <a16:rowId xmlns:a16="http://schemas.microsoft.com/office/drawing/2014/main" val="3733200307"/>
                  </a:ext>
                </a:extLst>
              </a:tr>
            </a:tbl>
          </a:graphicData>
        </a:graphic>
      </p:graphicFrame>
    </p:spTree>
    <p:extLst>
      <p:ext uri="{BB962C8B-B14F-4D97-AF65-F5344CB8AC3E}">
        <p14:creationId xmlns:p14="http://schemas.microsoft.com/office/powerpoint/2010/main" val="276207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Scenario 5</a:t>
            </a:r>
          </a:p>
        </p:txBody>
      </p:sp>
      <p:graphicFrame>
        <p:nvGraphicFramePr>
          <p:cNvPr id="2" name="Content Placeholder 1">
            <a:extLst>
              <a:ext uri="{FF2B5EF4-FFF2-40B4-BE49-F238E27FC236}">
                <a16:creationId xmlns:a16="http://schemas.microsoft.com/office/drawing/2014/main" id="{84C6BDBD-8522-0F63-42D6-FB2DBDE79447}"/>
              </a:ext>
            </a:extLst>
          </p:cNvPr>
          <p:cNvGraphicFramePr>
            <a:graphicFrameLocks noGrp="1"/>
          </p:cNvGraphicFramePr>
          <p:nvPr>
            <p:ph idx="1"/>
            <p:extLst>
              <p:ext uri="{D42A27DB-BD31-4B8C-83A1-F6EECF244321}">
                <p14:modId xmlns:p14="http://schemas.microsoft.com/office/powerpoint/2010/main" val="2668399586"/>
              </p:ext>
            </p:extLst>
          </p:nvPr>
        </p:nvGraphicFramePr>
        <p:xfrm>
          <a:off x="838200" y="1825625"/>
          <a:ext cx="10515597" cy="32004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51734439"/>
                    </a:ext>
                  </a:extLst>
                </a:gridCol>
                <a:gridCol w="3505199">
                  <a:extLst>
                    <a:ext uri="{9D8B030D-6E8A-4147-A177-3AD203B41FA5}">
                      <a16:colId xmlns:a16="http://schemas.microsoft.com/office/drawing/2014/main" val="513013863"/>
                    </a:ext>
                  </a:extLst>
                </a:gridCol>
                <a:gridCol w="3505199">
                  <a:extLst>
                    <a:ext uri="{9D8B030D-6E8A-4147-A177-3AD203B41FA5}">
                      <a16:colId xmlns:a16="http://schemas.microsoft.com/office/drawing/2014/main" val="709674053"/>
                    </a:ext>
                  </a:extLst>
                </a:gridCol>
              </a:tblGrid>
              <a:tr h="370840">
                <a:tc>
                  <a:txBody>
                    <a:bodyPr/>
                    <a:lstStyle/>
                    <a:p>
                      <a:r>
                        <a:rPr lang="en-US" dirty="0"/>
                        <a:t>Scenario</a:t>
                      </a:r>
                    </a:p>
                  </a:txBody>
                  <a:tcPr anchor="ctr"/>
                </a:tc>
                <a:tc>
                  <a:txBody>
                    <a:bodyPr/>
                    <a:lstStyle/>
                    <a:p>
                      <a:r>
                        <a:rPr lang="en-US" dirty="0"/>
                        <a:t>Would the School Report Card data be helpful?</a:t>
                      </a:r>
                    </a:p>
                  </a:txBody>
                  <a:tcPr anchor="ctr"/>
                </a:tc>
                <a:tc>
                  <a:txBody>
                    <a:bodyPr/>
                    <a:lstStyle/>
                    <a:p>
                      <a:r>
                        <a:rPr lang="en-US" dirty="0"/>
                        <a:t>Evaluation</a:t>
                      </a:r>
                    </a:p>
                  </a:txBody>
                  <a:tcPr anchor="ctr"/>
                </a:tc>
                <a:extLst>
                  <a:ext uri="{0D108BD9-81ED-4DB2-BD59-A6C34878D82A}">
                    <a16:rowId xmlns:a16="http://schemas.microsoft.com/office/drawing/2014/main" val="1901930237"/>
                  </a:ext>
                </a:extLst>
              </a:tr>
              <a:tr h="370840">
                <a:tc>
                  <a:txBody>
                    <a:bodyPr/>
                    <a:lstStyle/>
                    <a:p>
                      <a:r>
                        <a:rPr lang="en-US" sz="1800" kern="1200" dirty="0">
                          <a:solidFill>
                            <a:schemeClr val="dk1"/>
                          </a:solidFill>
                          <a:effectLst/>
                          <a:latin typeface="+mn-lt"/>
                          <a:ea typeface="+mn-ea"/>
                          <a:cs typeface="+mn-cs"/>
                        </a:rPr>
                        <a:t>Hilltoppers High wishes to update its bullying policy, but the teachers on council are only aware of the events that have taken place in their classroom alone and can’t speak to the school as a whole. They hear stories, but it’s all anecdotal. </a:t>
                      </a:r>
                      <a:endParaRPr lang="en-US" dirty="0"/>
                    </a:p>
                  </a:txBody>
                  <a:tcPr anchor="ctr"/>
                </a:tc>
                <a:tc>
                  <a:txBody>
                    <a:bodyPr/>
                    <a:lstStyle/>
                    <a:p>
                      <a:r>
                        <a:rPr lang="en-US" sz="1800" kern="1200" dirty="0">
                          <a:solidFill>
                            <a:schemeClr val="dk1"/>
                          </a:solidFill>
                          <a:effectLst/>
                          <a:latin typeface="+mn-lt"/>
                          <a:ea typeface="+mn-ea"/>
                          <a:cs typeface="+mn-cs"/>
                        </a:rPr>
                        <a:t>☐Yes</a:t>
                      </a:r>
                    </a:p>
                    <a:p>
                      <a:r>
                        <a:rPr lang="en-US" sz="1800" kern="1200" dirty="0">
                          <a:solidFill>
                            <a:schemeClr val="dk1"/>
                          </a:solidFill>
                          <a:effectLst/>
                          <a:latin typeface="+mn-lt"/>
                          <a:ea typeface="+mn-ea"/>
                          <a:cs typeface="+mn-cs"/>
                        </a:rPr>
                        <a:t>☐No</a:t>
                      </a:r>
                    </a:p>
                    <a:p>
                      <a:r>
                        <a:rPr lang="en-US" sz="1800" kern="1200" dirty="0">
                          <a:solidFill>
                            <a:schemeClr val="dk1"/>
                          </a:solidFill>
                          <a:effectLst/>
                          <a:latin typeface="+mn-lt"/>
                          <a:ea typeface="+mn-ea"/>
                          <a:cs typeface="+mn-cs"/>
                        </a:rPr>
                        <a:t>☐Partially</a:t>
                      </a:r>
                      <a:endParaRPr lang="en-US" dirty="0"/>
                    </a:p>
                  </a:txBody>
                  <a:tcPr anchor="ct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yes, which section of the School Report Card data would be helpful?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If no, what data would be helpful?</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If you selected partial, where would you look in the School Report Card </a:t>
                      </a:r>
                      <a:r>
                        <a:rPr lang="en-US" sz="1800" b="1" kern="1200" dirty="0">
                          <a:solidFill>
                            <a:schemeClr val="dk1"/>
                          </a:solidFill>
                          <a:effectLst/>
                          <a:latin typeface="+mn-lt"/>
                          <a:ea typeface="+mn-ea"/>
                          <a:cs typeface="+mn-cs"/>
                        </a:rPr>
                        <a:t>and</a:t>
                      </a:r>
                      <a:r>
                        <a:rPr lang="en-US" sz="1800" kern="1200" dirty="0">
                          <a:solidFill>
                            <a:schemeClr val="dk1"/>
                          </a:solidFill>
                          <a:effectLst/>
                          <a:latin typeface="+mn-lt"/>
                          <a:ea typeface="+mn-ea"/>
                          <a:cs typeface="+mn-cs"/>
                        </a:rPr>
                        <a:t> what other information would be helpful?</a:t>
                      </a:r>
                      <a:endParaRPr lang="en-US" dirty="0"/>
                    </a:p>
                  </a:txBody>
                  <a:tcPr anchor="ctr"/>
                </a:tc>
                <a:extLst>
                  <a:ext uri="{0D108BD9-81ED-4DB2-BD59-A6C34878D82A}">
                    <a16:rowId xmlns:a16="http://schemas.microsoft.com/office/drawing/2014/main" val="3733200307"/>
                  </a:ext>
                </a:extLst>
              </a:tr>
            </a:tbl>
          </a:graphicData>
        </a:graphic>
      </p:graphicFrame>
    </p:spTree>
    <p:extLst>
      <p:ext uri="{BB962C8B-B14F-4D97-AF65-F5344CB8AC3E}">
        <p14:creationId xmlns:p14="http://schemas.microsoft.com/office/powerpoint/2010/main" val="179489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Fishbone (or Herringbone) Graphic Organizer</a:t>
            </a:r>
          </a:p>
        </p:txBody>
      </p:sp>
      <p:grpSp>
        <p:nvGrpSpPr>
          <p:cNvPr id="2" name="Group 1" descr="Fishbone graphic organizer template">
            <a:extLst>
              <a:ext uri="{FF2B5EF4-FFF2-40B4-BE49-F238E27FC236}">
                <a16:creationId xmlns:a16="http://schemas.microsoft.com/office/drawing/2014/main" id="{99966A0A-E9BB-F89C-8018-C25EB44FD23E}"/>
              </a:ext>
            </a:extLst>
          </p:cNvPr>
          <p:cNvGrpSpPr>
            <a:grpSpLocks/>
          </p:cNvGrpSpPr>
          <p:nvPr/>
        </p:nvGrpSpPr>
        <p:grpSpPr bwMode="auto">
          <a:xfrm>
            <a:off x="1933575" y="2069782"/>
            <a:ext cx="8256905" cy="3197543"/>
            <a:chOff x="0" y="0"/>
            <a:chExt cx="47617" cy="36834"/>
          </a:xfrm>
        </p:grpSpPr>
        <p:sp>
          <p:nvSpPr>
            <p:cNvPr id="3" name="Rectangle 2">
              <a:extLst>
                <a:ext uri="{FF2B5EF4-FFF2-40B4-BE49-F238E27FC236}">
                  <a16:creationId xmlns:a16="http://schemas.microsoft.com/office/drawing/2014/main" id="{89C9544E-97A9-F083-6CAD-F2DDD2C5AAFC}"/>
                </a:ext>
              </a:extLst>
            </p:cNvPr>
            <p:cNvSpPr>
              <a:spLocks noChangeArrowheads="1"/>
            </p:cNvSpPr>
            <p:nvPr/>
          </p:nvSpPr>
          <p:spPr bwMode="auto">
            <a:xfrm>
              <a:off x="0" y="13716"/>
              <a:ext cx="37697" cy="9144"/>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pPr marL="8890" marR="0" indent="-8890" algn="ctr">
                <a:lnSpc>
                  <a:spcPct val="102000"/>
                </a:lnSpc>
                <a:spcBef>
                  <a:spcPts val="0"/>
                </a:spcBef>
                <a:spcAft>
                  <a:spcPts val="550"/>
                </a:spcAft>
              </a:pPr>
              <a:r>
                <a:rPr lang="en-US" sz="1200" b="1" dirty="0">
                  <a:solidFill>
                    <a:srgbClr val="000000"/>
                  </a:solidFill>
                  <a:effectLst/>
                  <a:ea typeface="Arial" panose="020B0604020202020204" pitchFamily="34" charset="0"/>
                  <a:cs typeface="Arial" panose="020B0604020202020204" pitchFamily="34" charset="0"/>
                </a:rPr>
                <a:t>Main Idea:</a:t>
              </a:r>
              <a:endParaRPr lang="en-US" sz="1200" dirty="0">
                <a:solidFill>
                  <a:srgbClr val="000000"/>
                </a:solidFill>
                <a:effectLst/>
                <a:ea typeface="Arial" panose="020B0604020202020204" pitchFamily="34" charset="0"/>
                <a:cs typeface="Arial" panose="020B0604020202020204" pitchFamily="34" charset="0"/>
              </a:endParaRPr>
            </a:p>
            <a:p>
              <a:pPr marL="8890" marR="0" indent="-8890" algn="ctr">
                <a:lnSpc>
                  <a:spcPct val="102000"/>
                </a:lnSpc>
                <a:spcBef>
                  <a:spcPts val="0"/>
                </a:spcBef>
                <a:spcAft>
                  <a:spcPts val="550"/>
                </a:spcAft>
              </a:pPr>
              <a:r>
                <a:rPr lang="en-US" sz="1200" b="1" dirty="0">
                  <a:solidFill>
                    <a:srgbClr val="000000"/>
                  </a:solidFill>
                  <a:effectLst/>
                  <a:ea typeface="Arial" panose="020B0604020202020204" pitchFamily="34" charset="0"/>
                  <a:cs typeface="Arial" panose="020B0604020202020204" pitchFamily="34" charset="0"/>
                </a:rPr>
                <a:t>I need to drink more water. </a:t>
              </a:r>
              <a:endParaRPr lang="en-US" sz="1200" dirty="0">
                <a:solidFill>
                  <a:srgbClr val="000000"/>
                </a:solidFill>
                <a:effectLst/>
                <a:ea typeface="Arial" panose="020B0604020202020204" pitchFamily="34" charset="0"/>
                <a:cs typeface="Arial" panose="020B0604020202020204" pitchFamily="34" charset="0"/>
              </a:endParaRPr>
            </a:p>
          </p:txBody>
        </p:sp>
        <p:cxnSp>
          <p:nvCxnSpPr>
            <p:cNvPr id="4" name="Line 4">
              <a:extLst>
                <a:ext uri="{FF2B5EF4-FFF2-40B4-BE49-F238E27FC236}">
                  <a16:creationId xmlns:a16="http://schemas.microsoft.com/office/drawing/2014/main" id="{4169F5B3-83CD-6D5F-1617-842352E24F5B}"/>
                </a:ext>
              </a:extLst>
            </p:cNvPr>
            <p:cNvCxnSpPr>
              <a:cxnSpLocks noChangeShapeType="1"/>
            </p:cNvCxnSpPr>
            <p:nvPr/>
          </p:nvCxnSpPr>
          <p:spPr bwMode="auto">
            <a:xfrm flipV="1">
              <a:off x="0" y="0"/>
              <a:ext cx="9144" cy="137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 name="Line 4">
              <a:extLst>
                <a:ext uri="{FF2B5EF4-FFF2-40B4-BE49-F238E27FC236}">
                  <a16:creationId xmlns:a16="http://schemas.microsoft.com/office/drawing/2014/main" id="{CD115262-962C-671B-F90A-7539CF6416F7}"/>
                </a:ext>
              </a:extLst>
            </p:cNvPr>
            <p:cNvCxnSpPr>
              <a:cxnSpLocks noChangeShapeType="1"/>
            </p:cNvCxnSpPr>
            <p:nvPr/>
          </p:nvCxnSpPr>
          <p:spPr bwMode="auto">
            <a:xfrm flipV="1">
              <a:off x="18805" y="86"/>
              <a:ext cx="9144" cy="137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4">
              <a:extLst>
                <a:ext uri="{FF2B5EF4-FFF2-40B4-BE49-F238E27FC236}">
                  <a16:creationId xmlns:a16="http://schemas.microsoft.com/office/drawing/2014/main" id="{68C37A3E-3BAA-ADB3-8DC7-749F0D53F1B8}"/>
                </a:ext>
              </a:extLst>
            </p:cNvPr>
            <p:cNvCxnSpPr>
              <a:cxnSpLocks noChangeShapeType="1"/>
            </p:cNvCxnSpPr>
            <p:nvPr/>
          </p:nvCxnSpPr>
          <p:spPr bwMode="auto">
            <a:xfrm flipV="1">
              <a:off x="37697" y="86"/>
              <a:ext cx="9144" cy="137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4">
              <a:extLst>
                <a:ext uri="{FF2B5EF4-FFF2-40B4-BE49-F238E27FC236}">
                  <a16:creationId xmlns:a16="http://schemas.microsoft.com/office/drawing/2014/main" id="{DB413A3D-1ECE-8966-2F55-1EE6F8F4EDA4}"/>
                </a:ext>
              </a:extLst>
            </p:cNvPr>
            <p:cNvCxnSpPr>
              <a:cxnSpLocks noChangeShapeType="1"/>
            </p:cNvCxnSpPr>
            <p:nvPr/>
          </p:nvCxnSpPr>
          <p:spPr bwMode="auto">
            <a:xfrm flipH="1" flipV="1">
              <a:off x="0" y="22860"/>
              <a:ext cx="9920" cy="139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4">
              <a:extLst>
                <a:ext uri="{FF2B5EF4-FFF2-40B4-BE49-F238E27FC236}">
                  <a16:creationId xmlns:a16="http://schemas.microsoft.com/office/drawing/2014/main" id="{71E841BB-3833-1F1A-E499-943AFD5A08B9}"/>
                </a:ext>
              </a:extLst>
            </p:cNvPr>
            <p:cNvCxnSpPr>
              <a:cxnSpLocks noChangeShapeType="1"/>
            </p:cNvCxnSpPr>
            <p:nvPr/>
          </p:nvCxnSpPr>
          <p:spPr bwMode="auto">
            <a:xfrm flipH="1" flipV="1">
              <a:off x="37697" y="22860"/>
              <a:ext cx="9920" cy="139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4">
              <a:extLst>
                <a:ext uri="{FF2B5EF4-FFF2-40B4-BE49-F238E27FC236}">
                  <a16:creationId xmlns:a16="http://schemas.microsoft.com/office/drawing/2014/main" id="{54E915EE-8506-75EB-5CB2-B34DDFE85AA3}"/>
                </a:ext>
              </a:extLst>
            </p:cNvPr>
            <p:cNvCxnSpPr>
              <a:cxnSpLocks noChangeShapeType="1"/>
            </p:cNvCxnSpPr>
            <p:nvPr/>
          </p:nvCxnSpPr>
          <p:spPr bwMode="auto">
            <a:xfrm flipH="1" flipV="1">
              <a:off x="18805" y="22860"/>
              <a:ext cx="9920" cy="139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2380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The Five Whys</a:t>
            </a:r>
          </a:p>
        </p:txBody>
      </p:sp>
      <p:graphicFrame>
        <p:nvGraphicFramePr>
          <p:cNvPr id="7" name="Diagram 6" descr="Start with the problem: I am not drinking enough water. Five boxes are underneath in which you ask &quot;why&quot; five times. ">
            <a:extLst>
              <a:ext uri="{FF2B5EF4-FFF2-40B4-BE49-F238E27FC236}">
                <a16:creationId xmlns:a16="http://schemas.microsoft.com/office/drawing/2014/main" id="{42E44831-4C85-73E4-3767-EB5E06DFF277}"/>
              </a:ext>
            </a:extLst>
          </p:cNvPr>
          <p:cNvGraphicFramePr/>
          <p:nvPr>
            <p:extLst>
              <p:ext uri="{D42A27DB-BD31-4B8C-83A1-F6EECF244321}">
                <p14:modId xmlns:p14="http://schemas.microsoft.com/office/powerpoint/2010/main" val="37152254"/>
              </p:ext>
            </p:extLst>
          </p:nvPr>
        </p:nvGraphicFramePr>
        <p:xfrm>
          <a:off x="4191000" y="1600200"/>
          <a:ext cx="3732847" cy="4394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5364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cs typeface="Calibri Light" panose="020F0302020204030204" pitchFamily="34" charset="0"/>
              </a:rPr>
              <a:t>The Five Data Questions</a:t>
            </a:r>
          </a:p>
        </p:txBody>
      </p:sp>
      <p:sp>
        <p:nvSpPr>
          <p:cNvPr id="7" name="Content Placeholder 6">
            <a:extLst>
              <a:ext uri="{FF2B5EF4-FFF2-40B4-BE49-F238E27FC236}">
                <a16:creationId xmlns:a16="http://schemas.microsoft.com/office/drawing/2014/main" id="{D5AD9E08-64BA-0106-3F36-202830B2B372}"/>
              </a:ext>
            </a:extLst>
          </p:cNvPr>
          <p:cNvSpPr>
            <a:spLocks noGrp="1"/>
          </p:cNvSpPr>
          <p:nvPr>
            <p:ph idx="1"/>
          </p:nvPr>
        </p:nvSpPr>
        <p:spPr/>
        <p:txBody>
          <a:bodyPr>
            <a:normAutofit/>
          </a:bodyPr>
          <a:lstStyle/>
          <a:p>
            <a:pPr marL="342900" marR="0" lvl="0" indent="-342900">
              <a:lnSpc>
                <a:spcPct val="107000"/>
              </a:lnSpc>
              <a:spcBef>
                <a:spcPts val="0"/>
              </a:spcBef>
              <a:spcAft>
                <a:spcPts val="800"/>
              </a:spcAft>
              <a:buFont typeface="+mj-lt"/>
              <a:buAutoNum type="arabicPeriod"/>
            </a:pPr>
            <a:r>
              <a:rPr lang="en-US" dirty="0">
                <a:solidFill>
                  <a:srgbClr val="000000"/>
                </a:solidFill>
                <a:effectLst/>
                <a:ea typeface="Arial" panose="020B0604020202020204" pitchFamily="34" charset="0"/>
                <a:cs typeface="Times New Roman" panose="02020603050405020304" pitchFamily="18" charset="0"/>
              </a:rPr>
              <a:t>What question are you trying to answer? </a:t>
            </a:r>
          </a:p>
          <a:p>
            <a:pPr marL="342900" marR="0" lvl="0" indent="-342900">
              <a:lnSpc>
                <a:spcPct val="107000"/>
              </a:lnSpc>
              <a:spcBef>
                <a:spcPts val="0"/>
              </a:spcBef>
              <a:spcAft>
                <a:spcPts val="800"/>
              </a:spcAft>
              <a:buFont typeface="+mj-lt"/>
              <a:buAutoNum type="arabicPeriod"/>
            </a:pPr>
            <a:r>
              <a:rPr lang="en-US" dirty="0">
                <a:solidFill>
                  <a:srgbClr val="000000"/>
                </a:solidFill>
                <a:effectLst/>
                <a:ea typeface="Arial" panose="020B0604020202020204" pitchFamily="34" charset="0"/>
                <a:cs typeface="Times New Roman" panose="02020603050405020304" pitchFamily="18" charset="0"/>
              </a:rPr>
              <a:t>What does your data tell you?</a:t>
            </a:r>
            <a:endParaRPr lang="en-US" dirty="0">
              <a:solidFill>
                <a:srgbClr val="000000"/>
              </a:solidFill>
              <a:effectLst/>
              <a:ea typeface="Arial" panose="020B060402020202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dirty="0">
                <a:solidFill>
                  <a:srgbClr val="000000"/>
                </a:solidFill>
                <a:effectLst/>
                <a:ea typeface="Arial" panose="020B0604020202020204" pitchFamily="34" charset="0"/>
                <a:cs typeface="Times New Roman" panose="02020603050405020304" pitchFamily="18" charset="0"/>
              </a:rPr>
              <a:t>What does the data not tell you?</a:t>
            </a:r>
            <a:endParaRPr lang="en-US" dirty="0">
              <a:solidFill>
                <a:srgbClr val="000000"/>
              </a:solidFill>
              <a:effectLst/>
              <a:ea typeface="Arial" panose="020B060402020202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dirty="0">
                <a:solidFill>
                  <a:srgbClr val="000000"/>
                </a:solidFill>
                <a:effectLst/>
                <a:ea typeface="Arial" panose="020B0604020202020204" pitchFamily="34" charset="0"/>
                <a:cs typeface="Times New Roman" panose="02020603050405020304" pitchFamily="18" charset="0"/>
              </a:rPr>
              <a:t>What are the causes for celebration/concerns?</a:t>
            </a:r>
            <a:endParaRPr lang="en-US" dirty="0">
              <a:solidFill>
                <a:srgbClr val="000000"/>
              </a:solidFill>
              <a:effectLst/>
              <a:ea typeface="Arial" panose="020B060402020202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dirty="0">
                <a:solidFill>
                  <a:srgbClr val="000000"/>
                </a:solidFill>
                <a:effectLst/>
                <a:ea typeface="Arial" panose="020B0604020202020204" pitchFamily="34" charset="0"/>
                <a:cs typeface="Times New Roman" panose="02020603050405020304" pitchFamily="18" charset="0"/>
              </a:rPr>
              <a:t>What conclusions can be drawn?</a:t>
            </a:r>
            <a:endParaRPr lang="en-US" dirty="0">
              <a:solidFill>
                <a:srgbClr val="000000"/>
              </a:solidFill>
              <a:effectLs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2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8067-6301-4BAD-AA4A-64F9EE784722}"/>
              </a:ext>
            </a:extLst>
          </p:cNvPr>
          <p:cNvSpPr>
            <a:spLocks noGrp="1"/>
          </p:cNvSpPr>
          <p:nvPr>
            <p:ph type="title"/>
          </p:nvPr>
        </p:nvSpPr>
        <p:spPr/>
        <p:txBody>
          <a:bodyPr/>
          <a:lstStyle/>
          <a:p>
            <a:pPr algn="ctr"/>
            <a:r>
              <a:rPr lang="en-US">
                <a:cs typeface="Calibri"/>
              </a:rPr>
              <a:t>Training Evaluation</a:t>
            </a:r>
            <a:endParaRPr lang="en-US" dirty="0">
              <a:cs typeface="Calibri Light"/>
            </a:endParaRPr>
          </a:p>
        </p:txBody>
      </p:sp>
      <p:sp>
        <p:nvSpPr>
          <p:cNvPr id="3" name="Text Placeholder 2">
            <a:extLst>
              <a:ext uri="{FF2B5EF4-FFF2-40B4-BE49-F238E27FC236}">
                <a16:creationId xmlns:a16="http://schemas.microsoft.com/office/drawing/2014/main" id="{110FEED6-D560-48EC-B8DF-369ACF0FA8DD}"/>
              </a:ext>
            </a:extLst>
          </p:cNvPr>
          <p:cNvSpPr>
            <a:spLocks noGrp="1"/>
          </p:cNvSpPr>
          <p:nvPr>
            <p:ph sz="half" idx="1"/>
          </p:nvPr>
        </p:nvSpPr>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2800" dirty="0">
                <a:solidFill>
                  <a:srgbClr val="202124"/>
                </a:solidFill>
                <a:cs typeface="Calibri"/>
              </a:rPr>
              <a:t>Thank you for participating in the annual school-based decision making (SBDM) training! </a:t>
            </a:r>
            <a:endParaRPr lang="en-US" sz="2800" dirty="0">
              <a:ea typeface="+mn-lt"/>
              <a:cs typeface="+mn-lt"/>
            </a:endParaRPr>
          </a:p>
          <a:p>
            <a:pPr lvl="1"/>
            <a:r>
              <a:rPr lang="en-US" dirty="0">
                <a:solidFill>
                  <a:srgbClr val="202124"/>
                </a:solidFill>
                <a:cs typeface="Calibri"/>
              </a:rPr>
              <a:t>Please take the time to complete the evaluation below, which focuses on the training’s content and the delivery strategies used</a:t>
            </a:r>
            <a:endParaRPr lang="en-US" dirty="0">
              <a:ea typeface="+mn-lt"/>
              <a:cs typeface="+mn-lt"/>
            </a:endParaRPr>
          </a:p>
          <a:p>
            <a:pPr lvl="2"/>
            <a:r>
              <a:rPr lang="en-US" u="sng" dirty="0">
                <a:cs typeface="Calibri"/>
                <a:hlinkClick r:id="rId2"/>
              </a:rPr>
              <a:t>https://forms.gle/i8o8yQMT2FwJx9gx9</a:t>
            </a:r>
            <a:endParaRPr lang="en-US" u="sng" dirty="0">
              <a:hlinkClick r:id="rId2"/>
            </a:endParaRPr>
          </a:p>
        </p:txBody>
      </p:sp>
      <p:sp>
        <p:nvSpPr>
          <p:cNvPr id="5" name="Content Placeholder 4">
            <a:extLst>
              <a:ext uri="{FF2B5EF4-FFF2-40B4-BE49-F238E27FC236}">
                <a16:creationId xmlns:a16="http://schemas.microsoft.com/office/drawing/2014/main" id="{39EC36B1-3BC4-4C3A-B3DE-396FF7B684D5}"/>
              </a:ext>
            </a:extLst>
          </p:cNvPr>
          <p:cNvSpPr>
            <a:spLocks noGrp="1"/>
          </p:cNvSpPr>
          <p:nvPr>
            <p:ph sz="half" idx="2"/>
          </p:nvPr>
        </p:nvSpPr>
        <p:spPr/>
        <p:txBody>
          <a:bodyPr>
            <a:normAutofit lnSpcReduction="10000"/>
          </a:bodyPr>
          <a:lstStyle/>
          <a:p>
            <a:r>
              <a:rPr lang="en-US" sz="2200">
                <a:cs typeface="Calibri Light" panose="020F0302020204030204" pitchFamily="34" charset="0"/>
              </a:rPr>
              <a:t>If you have a device with a camera (phone, tablet, etc..), you may scan the QR Code for quick access to the evaluation:</a:t>
            </a:r>
            <a:endParaRPr lang="en-US" sz="2200" dirty="0">
              <a:cs typeface="Calibri Light" panose="020F0302020204030204" pitchFamily="34" charset="0"/>
            </a:endParaRPr>
          </a:p>
          <a:p>
            <a:endParaRPr lang="en-US"/>
          </a:p>
        </p:txBody>
      </p:sp>
      <p:pic>
        <p:nvPicPr>
          <p:cNvPr id="7" name="Picture 6" descr="Qr code&#10;&#10;Description automatically generated">
            <a:extLst>
              <a:ext uri="{FF2B5EF4-FFF2-40B4-BE49-F238E27FC236}">
                <a16:creationId xmlns:a16="http://schemas.microsoft.com/office/drawing/2014/main" id="{D9575ED2-B10F-4493-ACF6-2B0B28012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641" y="2842719"/>
            <a:ext cx="2781704" cy="2781704"/>
          </a:xfrm>
          <a:prstGeom prst="rect">
            <a:avLst/>
          </a:prstGeom>
        </p:spPr>
      </p:pic>
    </p:spTree>
    <p:extLst>
      <p:ext uri="{BB962C8B-B14F-4D97-AF65-F5344CB8AC3E}">
        <p14:creationId xmlns:p14="http://schemas.microsoft.com/office/powerpoint/2010/main" val="138287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Calibri Light" panose="020F0302020204030204" pitchFamily="34" charset="0"/>
              </a:rPr>
              <a:t>Objectives</a:t>
            </a:r>
          </a:p>
        </p:txBody>
      </p:sp>
      <p:sp>
        <p:nvSpPr>
          <p:cNvPr id="3" name="Text Placeholder 2"/>
          <p:cNvSpPr>
            <a:spLocks noGrp="1"/>
          </p:cNvSpPr>
          <p:nvPr>
            <p:ph idx="1"/>
          </p:nvPr>
        </p:nvSpPr>
        <p:spPr/>
        <p:txBody>
          <a:bodyPr vert="horz" lIns="91440" tIns="45720" rIns="91440" bIns="45720" rtlCol="0" anchor="t">
            <a:normAutofit/>
          </a:bodyPr>
          <a:lstStyle/>
          <a:p>
            <a:r>
              <a:rPr lang="en-US" dirty="0">
                <a:cs typeface="Calibri Light"/>
              </a:rPr>
              <a:t>After this training, councilmembers will be able to...</a:t>
            </a:r>
          </a:p>
          <a:p>
            <a:pPr lvl="1"/>
            <a:r>
              <a:rPr lang="en-US" dirty="0">
                <a:cs typeface="Calibri Light" panose="020F0302020204030204" pitchFamily="34" charset="0"/>
              </a:rPr>
              <a:t>Understand data; </a:t>
            </a:r>
            <a:endParaRPr lang="en-US" sz="2800" dirty="0">
              <a:cs typeface="Calibri Light" panose="020F0302020204030204" pitchFamily="34" charset="0"/>
            </a:endParaRPr>
          </a:p>
          <a:p>
            <a:pPr lvl="1"/>
            <a:r>
              <a:rPr lang="en-US" dirty="0">
                <a:cs typeface="Calibri Light" panose="020F0302020204030204" pitchFamily="34" charset="0"/>
              </a:rPr>
              <a:t>Use data analysis tools; and </a:t>
            </a:r>
            <a:endParaRPr lang="en-US" sz="2800" dirty="0">
              <a:cs typeface="Calibri Light" panose="020F0302020204030204" pitchFamily="34" charset="0"/>
            </a:endParaRPr>
          </a:p>
          <a:p>
            <a:pPr lvl="1"/>
            <a:r>
              <a:rPr lang="en-US" dirty="0">
                <a:cs typeface="Calibri Light" panose="020F0302020204030204" pitchFamily="34" charset="0"/>
              </a:rPr>
              <a:t>Understand how to leverage data to make sound decisions.</a:t>
            </a:r>
          </a:p>
        </p:txBody>
      </p:sp>
    </p:spTree>
    <p:extLst>
      <p:ext uri="{BB962C8B-B14F-4D97-AF65-F5344CB8AC3E}">
        <p14:creationId xmlns:p14="http://schemas.microsoft.com/office/powerpoint/2010/main" val="189360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cs typeface="Calibri Light" panose="020F0302020204030204" pitchFamily="34" charset="0"/>
              </a:rPr>
              <a:t>Qualitative vs. Quantitative</a:t>
            </a:r>
          </a:p>
        </p:txBody>
      </p:sp>
      <p:graphicFrame>
        <p:nvGraphicFramePr>
          <p:cNvPr id="4" name="Content Placeholder 3">
            <a:extLst>
              <a:ext uri="{FF2B5EF4-FFF2-40B4-BE49-F238E27FC236}">
                <a16:creationId xmlns:a16="http://schemas.microsoft.com/office/drawing/2014/main" id="{E91A2B6D-C9BD-E31B-1EC6-148BF8068D7A}"/>
              </a:ext>
            </a:extLst>
          </p:cNvPr>
          <p:cNvGraphicFramePr>
            <a:graphicFrameLocks noGrp="1"/>
          </p:cNvGraphicFramePr>
          <p:nvPr>
            <p:ph idx="1"/>
            <p:extLst>
              <p:ext uri="{D42A27DB-BD31-4B8C-83A1-F6EECF244321}">
                <p14:modId xmlns:p14="http://schemas.microsoft.com/office/powerpoint/2010/main" val="4239951090"/>
              </p:ext>
            </p:extLst>
          </p:nvPr>
        </p:nvGraphicFramePr>
        <p:xfrm>
          <a:off x="838200" y="1825624"/>
          <a:ext cx="10515597" cy="3613538"/>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337256843"/>
                    </a:ext>
                  </a:extLst>
                </a:gridCol>
                <a:gridCol w="3505199">
                  <a:extLst>
                    <a:ext uri="{9D8B030D-6E8A-4147-A177-3AD203B41FA5}">
                      <a16:colId xmlns:a16="http://schemas.microsoft.com/office/drawing/2014/main" val="3148293431"/>
                    </a:ext>
                  </a:extLst>
                </a:gridCol>
                <a:gridCol w="3505199">
                  <a:extLst>
                    <a:ext uri="{9D8B030D-6E8A-4147-A177-3AD203B41FA5}">
                      <a16:colId xmlns:a16="http://schemas.microsoft.com/office/drawing/2014/main" val="3497900126"/>
                    </a:ext>
                  </a:extLst>
                </a:gridCol>
              </a:tblGrid>
              <a:tr h="778898">
                <a:tc>
                  <a:txBody>
                    <a:bodyPr/>
                    <a:lstStyle/>
                    <a:p>
                      <a:endParaRPr lang="en-US" sz="2400" dirty="0"/>
                    </a:p>
                  </a:txBody>
                  <a:tcPr/>
                </a:tc>
                <a:tc>
                  <a:txBody>
                    <a:bodyPr/>
                    <a:lstStyle/>
                    <a:p>
                      <a:r>
                        <a:rPr lang="en-US" sz="2400" dirty="0"/>
                        <a:t>Qualitative Data</a:t>
                      </a:r>
                    </a:p>
                  </a:txBody>
                  <a:tcPr/>
                </a:tc>
                <a:tc>
                  <a:txBody>
                    <a:bodyPr/>
                    <a:lstStyle/>
                    <a:p>
                      <a:r>
                        <a:rPr lang="en-US" sz="2400" dirty="0"/>
                        <a:t>Quantitative Data</a:t>
                      </a:r>
                    </a:p>
                  </a:txBody>
                  <a:tcPr/>
                </a:tc>
                <a:extLst>
                  <a:ext uri="{0D108BD9-81ED-4DB2-BD59-A6C34878D82A}">
                    <a16:rowId xmlns:a16="http://schemas.microsoft.com/office/drawing/2014/main" val="2534395916"/>
                  </a:ext>
                </a:extLst>
              </a:tr>
              <a:tr h="768598">
                <a:tc>
                  <a:txBody>
                    <a:bodyPr/>
                    <a:lstStyle/>
                    <a:p>
                      <a:r>
                        <a:rPr lang="en-US" sz="2400" dirty="0"/>
                        <a:t>Definition</a:t>
                      </a:r>
                    </a:p>
                  </a:txBody>
                  <a:tcPr/>
                </a:tc>
                <a:tc>
                  <a:txBody>
                    <a:bodyPr/>
                    <a:lstStyle/>
                    <a:p>
                      <a:r>
                        <a:rPr lang="en-US" sz="2400" dirty="0"/>
                        <a:t>Information that cannot be expressed as a number</a:t>
                      </a:r>
                    </a:p>
                  </a:txBody>
                  <a:tcPr anchor="ctr"/>
                </a:tc>
                <a:tc>
                  <a:txBody>
                    <a:bodyPr/>
                    <a:lstStyle/>
                    <a:p>
                      <a:r>
                        <a:rPr lang="en-US" sz="2400" dirty="0"/>
                        <a:t>Information that can be expressed as a number or quantified</a:t>
                      </a:r>
                    </a:p>
                  </a:txBody>
                  <a:tcPr anchor="ctr"/>
                </a:tc>
                <a:extLst>
                  <a:ext uri="{0D108BD9-81ED-4DB2-BD59-A6C34878D82A}">
                    <a16:rowId xmlns:a16="http://schemas.microsoft.com/office/drawing/2014/main" val="4224134926"/>
                  </a:ext>
                </a:extLst>
              </a:tr>
              <a:tr h="778898">
                <a:tc>
                  <a:txBody>
                    <a:bodyPr/>
                    <a:lstStyle/>
                    <a:p>
                      <a:r>
                        <a:rPr lang="en-US" sz="2400" dirty="0"/>
                        <a:t>Type of data</a:t>
                      </a:r>
                    </a:p>
                  </a:txBody>
                  <a:tcPr/>
                </a:tc>
                <a:tc>
                  <a:txBody>
                    <a:bodyPr/>
                    <a:lstStyle/>
                    <a:p>
                      <a:r>
                        <a:rPr lang="en-US" sz="2400" dirty="0"/>
                        <a:t>Words, pictures, observations</a:t>
                      </a:r>
                    </a:p>
                  </a:txBody>
                  <a:tcPr anchor="ctr"/>
                </a:tc>
                <a:tc>
                  <a:txBody>
                    <a:bodyPr/>
                    <a:lstStyle/>
                    <a:p>
                      <a:r>
                        <a:rPr lang="en-US" sz="2400" dirty="0"/>
                        <a:t>Numbers, statistics</a:t>
                      </a:r>
                    </a:p>
                  </a:txBody>
                  <a:tcPr anchor="ctr"/>
                </a:tc>
                <a:extLst>
                  <a:ext uri="{0D108BD9-81ED-4DB2-BD59-A6C34878D82A}">
                    <a16:rowId xmlns:a16="http://schemas.microsoft.com/office/drawing/2014/main" val="326735752"/>
                  </a:ext>
                </a:extLst>
              </a:tr>
              <a:tr h="778898">
                <a:tc>
                  <a:txBody>
                    <a:bodyPr/>
                    <a:lstStyle/>
                    <a:p>
                      <a:r>
                        <a:rPr lang="en-US" sz="2400" dirty="0"/>
                        <a:t>Examples</a:t>
                      </a:r>
                    </a:p>
                  </a:txBody>
                  <a:tcPr/>
                </a:tc>
                <a:tc>
                  <a:txBody>
                    <a:bodyPr/>
                    <a:lstStyle/>
                    <a:p>
                      <a:r>
                        <a:rPr lang="en-US" sz="2400" dirty="0"/>
                        <a:t>Names, race/ethnicity</a:t>
                      </a:r>
                    </a:p>
                  </a:txBody>
                  <a:tcPr anchor="ctr"/>
                </a:tc>
                <a:tc>
                  <a:txBody>
                    <a:bodyPr/>
                    <a:lstStyle/>
                    <a:p>
                      <a:r>
                        <a:rPr lang="en-US" sz="2400" dirty="0"/>
                        <a:t>Test scores, population size</a:t>
                      </a:r>
                    </a:p>
                  </a:txBody>
                  <a:tcPr anchor="ctr"/>
                </a:tc>
                <a:extLst>
                  <a:ext uri="{0D108BD9-81ED-4DB2-BD59-A6C34878D82A}">
                    <a16:rowId xmlns:a16="http://schemas.microsoft.com/office/drawing/2014/main" val="3936263064"/>
                  </a:ext>
                </a:extLst>
              </a:tr>
            </a:tbl>
          </a:graphicData>
        </a:graphic>
      </p:graphicFrame>
    </p:spTree>
    <p:extLst>
      <p:ext uri="{BB962C8B-B14F-4D97-AF65-F5344CB8AC3E}">
        <p14:creationId xmlns:p14="http://schemas.microsoft.com/office/powerpoint/2010/main" val="141571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pPr algn="ctr"/>
            <a:r>
              <a:rPr lang="en-US" dirty="0"/>
              <a:t>Population vs. Sample</a:t>
            </a:r>
          </a:p>
        </p:txBody>
      </p:sp>
      <p:graphicFrame>
        <p:nvGraphicFramePr>
          <p:cNvPr id="13" name="Content Placeholder 12">
            <a:extLst>
              <a:ext uri="{FF2B5EF4-FFF2-40B4-BE49-F238E27FC236}">
                <a16:creationId xmlns:a16="http://schemas.microsoft.com/office/drawing/2014/main" id="{37EF73AE-2762-E33A-0E13-0E10EADA8EE4}"/>
              </a:ext>
            </a:extLst>
          </p:cNvPr>
          <p:cNvGraphicFramePr>
            <a:graphicFrameLocks noGrp="1"/>
          </p:cNvGraphicFramePr>
          <p:nvPr>
            <p:ph idx="1"/>
            <p:extLst>
              <p:ext uri="{D42A27DB-BD31-4B8C-83A1-F6EECF244321}">
                <p14:modId xmlns:p14="http://schemas.microsoft.com/office/powerpoint/2010/main" val="1976261286"/>
              </p:ext>
            </p:extLst>
          </p:nvPr>
        </p:nvGraphicFramePr>
        <p:xfrm>
          <a:off x="838200" y="1825625"/>
          <a:ext cx="10200640" cy="3302732"/>
        </p:xfrm>
        <a:graphic>
          <a:graphicData uri="http://schemas.openxmlformats.org/drawingml/2006/table">
            <a:tbl>
              <a:tblPr firstRow="1" bandRow="1">
                <a:tableStyleId>{5C22544A-7EE6-4342-B048-85BDC9FD1C3A}</a:tableStyleId>
              </a:tblPr>
              <a:tblGrid>
                <a:gridCol w="5100320">
                  <a:extLst>
                    <a:ext uri="{9D8B030D-6E8A-4147-A177-3AD203B41FA5}">
                      <a16:colId xmlns:a16="http://schemas.microsoft.com/office/drawing/2014/main" val="4083575366"/>
                    </a:ext>
                  </a:extLst>
                </a:gridCol>
                <a:gridCol w="5100320">
                  <a:extLst>
                    <a:ext uri="{9D8B030D-6E8A-4147-A177-3AD203B41FA5}">
                      <a16:colId xmlns:a16="http://schemas.microsoft.com/office/drawing/2014/main" val="532792150"/>
                    </a:ext>
                  </a:extLst>
                </a:gridCol>
              </a:tblGrid>
              <a:tr h="455264">
                <a:tc>
                  <a:txBody>
                    <a:bodyPr/>
                    <a:lstStyle/>
                    <a:p>
                      <a:pPr marL="0" marR="0" indent="0" algn="ctr">
                        <a:lnSpc>
                          <a:spcPct val="106000"/>
                        </a:lnSpc>
                        <a:spcBef>
                          <a:spcPts val="0"/>
                        </a:spcBef>
                        <a:spcAft>
                          <a:spcPts val="0"/>
                        </a:spcAft>
                      </a:pPr>
                      <a:r>
                        <a:rPr lang="en-US" sz="1800" b="1" dirty="0">
                          <a:solidFill>
                            <a:srgbClr val="000000"/>
                          </a:solidFill>
                          <a:effectLst/>
                          <a:latin typeface="+mn-lt"/>
                          <a:ea typeface="Arial" panose="020B0604020202020204" pitchFamily="34" charset="0"/>
                          <a:cs typeface="Calibri" panose="020F0502020204030204" pitchFamily="34" charset="0"/>
                        </a:rPr>
                        <a:t>Population vs. Sample</a:t>
                      </a:r>
                      <a:endParaRPr lang="en-US" sz="18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indent="0" algn="ctr">
                        <a:lnSpc>
                          <a:spcPct val="106000"/>
                        </a:lnSpc>
                        <a:spcBef>
                          <a:spcPts val="0"/>
                        </a:spcBef>
                        <a:spcAft>
                          <a:spcPts val="0"/>
                        </a:spcAft>
                      </a:pPr>
                      <a:r>
                        <a:rPr lang="en-US" sz="1800" b="1" dirty="0">
                          <a:solidFill>
                            <a:srgbClr val="000000"/>
                          </a:solidFill>
                          <a:effectLst/>
                          <a:latin typeface="+mn-lt"/>
                          <a:ea typeface="Arial" panose="020B0604020202020204" pitchFamily="34" charset="0"/>
                          <a:cs typeface="Calibri" panose="020F0502020204030204" pitchFamily="34" charset="0"/>
                        </a:rPr>
                        <a:t>Population vs. Sample</a:t>
                      </a:r>
                      <a:endParaRPr lang="en-US" sz="18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80137611"/>
                  </a:ext>
                </a:extLst>
              </a:tr>
              <a:tr h="703632">
                <a:tc>
                  <a:txBody>
                    <a:bodyPr/>
                    <a:lstStyle/>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Ms. Smith’s Physics Class</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S</a:t>
                      </a:r>
                      <a:endParaRPr lang="en-US" sz="1800" dirty="0">
                        <a:solidFill>
                          <a:srgbClr val="00206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endParaRPr lang="en-US" sz="1800" dirty="0">
                        <a:solidFill>
                          <a:srgbClr val="00000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Cardinal High </a:t>
                      </a:r>
                      <a:r>
                        <a:rPr lang="en-US" sz="1800" u="none" dirty="0">
                          <a:solidFill>
                            <a:srgbClr val="000000"/>
                          </a:solidFill>
                          <a:effectLst/>
                          <a:latin typeface="+mn-lt"/>
                          <a:ea typeface="Arial" panose="020B0604020202020204" pitchFamily="34" charset="0"/>
                          <a:cs typeface="Calibri"/>
                        </a:rPr>
                        <a:t>School</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P</a:t>
                      </a:r>
                      <a:endParaRPr lang="en-US" sz="1800" u="sng" dirty="0">
                        <a:solidFill>
                          <a:srgbClr val="00206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Wildcat Elementary </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S</a:t>
                      </a:r>
                      <a:endParaRPr lang="en-US" sz="1800" dirty="0">
                        <a:solidFill>
                          <a:srgbClr val="00206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endParaRPr lang="en-US" sz="1800" dirty="0">
                        <a:solidFill>
                          <a:srgbClr val="00000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Success Independent Schools</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P</a:t>
                      </a:r>
                      <a:endParaRPr lang="en-US" sz="1800" dirty="0">
                        <a:solidFill>
                          <a:srgbClr val="00206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05419105"/>
                  </a:ext>
                </a:extLst>
              </a:tr>
              <a:tr h="703632">
                <a:tc>
                  <a:txBody>
                    <a:bodyPr/>
                    <a:lstStyle/>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Parents at Big Red Middle</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P</a:t>
                      </a:r>
                      <a:r>
                        <a:rPr lang="en-US" sz="1800" dirty="0">
                          <a:solidFill>
                            <a:srgbClr val="000000"/>
                          </a:solidFill>
                          <a:effectLst/>
                          <a:latin typeface="+mn-lt"/>
                          <a:ea typeface="Arial" panose="020B0604020202020204" pitchFamily="34" charset="0"/>
                          <a:cs typeface="Calibri"/>
                        </a:rPr>
                        <a:t> </a:t>
                      </a:r>
                    </a:p>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Parents on Big Red Middle’s SBDM</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S</a:t>
                      </a:r>
                      <a:endParaRPr lang="en-US" sz="1800" dirty="0">
                        <a:solidFill>
                          <a:srgbClr val="002060"/>
                        </a:solidFill>
                        <a:effectLst/>
                        <a:latin typeface="+mn-lt"/>
                        <a:ea typeface="Arial" panose="020B0604020202020204" pitchFamily="34" charset="0"/>
                        <a:cs typeface="Arial"/>
                      </a:endParaRPr>
                    </a:p>
                  </a:txBody>
                  <a:tcPr marL="68580" marR="68580" marT="0" marB="0" anchor="ctr"/>
                </a:tc>
                <a:tc>
                  <a:txBody>
                    <a:bodyPr/>
                    <a:lstStyle/>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United States</a:t>
                      </a:r>
                      <a:r>
                        <a:rPr lang="en-US" sz="1800" u="none" dirty="0">
                          <a:solidFill>
                            <a:srgbClr val="008080"/>
                          </a:solidFill>
                          <a:effectLst/>
                          <a:latin typeface="+mn-lt"/>
                          <a:ea typeface="Arial" panose="020B0604020202020204" pitchFamily="34" charset="0"/>
                          <a:cs typeface="Calibri"/>
                        </a:rPr>
                        <a:t>  </a:t>
                      </a:r>
                      <a:r>
                        <a:rPr lang="en-US" sz="1800" u="sng">
                          <a:solidFill>
                            <a:srgbClr val="002060"/>
                          </a:solidFill>
                          <a:effectLst/>
                          <a:latin typeface="+mn-lt"/>
                          <a:ea typeface="Arial" panose="020B0604020202020204" pitchFamily="34" charset="0"/>
                          <a:cs typeface="Calibri"/>
                        </a:rPr>
                        <a:t>P</a:t>
                      </a:r>
                      <a:endParaRPr lang="en-US" sz="1800" dirty="0">
                        <a:solidFill>
                          <a:srgbClr val="00206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endParaRPr lang="en-US" sz="1800" dirty="0">
                        <a:solidFill>
                          <a:srgbClr val="00000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Kentucky</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S</a:t>
                      </a:r>
                      <a:endParaRPr lang="en-US" sz="1800" dirty="0">
                        <a:solidFill>
                          <a:srgbClr val="00206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96055841"/>
                  </a:ext>
                </a:extLst>
              </a:tr>
              <a:tr h="941633">
                <a:tc>
                  <a:txBody>
                    <a:bodyPr/>
                    <a:lstStyle/>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Students in Kentucky</a:t>
                      </a:r>
                      <a:r>
                        <a:rPr lang="en-US" sz="1800" u="sng" dirty="0">
                          <a:solidFill>
                            <a:srgbClr val="008080"/>
                          </a:solidFill>
                          <a:effectLst/>
                          <a:latin typeface="+mn-lt"/>
                          <a:ea typeface="Arial" panose="020B0604020202020204" pitchFamily="34" charset="0"/>
                          <a:cs typeface="Calibri"/>
                        </a:rPr>
                        <a:t> </a:t>
                      </a:r>
                      <a:r>
                        <a:rPr lang="en-US" sz="1800" dirty="0">
                          <a:solidFill>
                            <a:srgbClr val="000000"/>
                          </a:solidFill>
                          <a:effectLst/>
                          <a:latin typeface="+mn-lt"/>
                          <a:ea typeface="Arial" panose="020B0604020202020204" pitchFamily="34" charset="0"/>
                          <a:cs typeface="Calibri"/>
                        </a:rPr>
                        <a:t>who are English Learners </a:t>
                      </a:r>
                      <a:r>
                        <a:rPr lang="en-US" sz="1800" u="sng" dirty="0">
                          <a:solidFill>
                            <a:srgbClr val="002060"/>
                          </a:solidFill>
                          <a:effectLst/>
                          <a:latin typeface="+mn-lt"/>
                          <a:ea typeface="Arial" panose="020B0604020202020204" pitchFamily="34" charset="0"/>
                          <a:cs typeface="Calibri"/>
                        </a:rPr>
                        <a:t>S</a:t>
                      </a:r>
                      <a:endParaRPr lang="en-US" sz="1800" u="sng" dirty="0">
                        <a:solidFill>
                          <a:srgbClr val="00206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endParaRPr lang="en-US" sz="1800" dirty="0">
                        <a:solidFill>
                          <a:srgbClr val="00000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Students in the United States who are English Learners</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P</a:t>
                      </a:r>
                      <a:endParaRPr lang="en-US" sz="1800" u="sng" dirty="0">
                        <a:solidFill>
                          <a:srgbClr val="002060"/>
                        </a:solidFill>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Teachers on Eagle’s hiring committee</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S</a:t>
                      </a:r>
                      <a:endParaRPr lang="en-US" sz="1800" dirty="0">
                        <a:solidFill>
                          <a:srgbClr val="00206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endParaRPr lang="en-US" sz="1800" dirty="0">
                        <a:solidFill>
                          <a:srgbClr val="000000"/>
                        </a:solidFill>
                        <a:effectLst/>
                        <a:latin typeface="+mn-lt"/>
                        <a:ea typeface="Arial" panose="020B0604020202020204" pitchFamily="34" charset="0"/>
                        <a:cs typeface="Arial" panose="020B0604020202020204" pitchFamily="34" charset="0"/>
                      </a:endParaRPr>
                    </a:p>
                    <a:p>
                      <a:pPr marL="0" marR="0" indent="0">
                        <a:lnSpc>
                          <a:spcPct val="106000"/>
                        </a:lnSpc>
                        <a:spcBef>
                          <a:spcPts val="0"/>
                        </a:spcBef>
                        <a:spcAft>
                          <a:spcPts val="0"/>
                        </a:spcAft>
                      </a:pPr>
                      <a:r>
                        <a:rPr lang="en-US" sz="1800" dirty="0">
                          <a:solidFill>
                            <a:srgbClr val="000000"/>
                          </a:solidFill>
                          <a:effectLst/>
                          <a:latin typeface="+mn-lt"/>
                          <a:ea typeface="Arial" panose="020B0604020202020204" pitchFamily="34" charset="0"/>
                          <a:cs typeface="Calibri"/>
                        </a:rPr>
                        <a:t>Teachers at Eagle Elementary</a:t>
                      </a:r>
                      <a:r>
                        <a:rPr lang="en-US" sz="1800" u="none" dirty="0">
                          <a:solidFill>
                            <a:srgbClr val="008080"/>
                          </a:solidFill>
                          <a:effectLst/>
                          <a:latin typeface="+mn-lt"/>
                          <a:ea typeface="Arial" panose="020B0604020202020204" pitchFamily="34" charset="0"/>
                          <a:cs typeface="Calibri"/>
                        </a:rPr>
                        <a:t>  </a:t>
                      </a:r>
                      <a:r>
                        <a:rPr lang="en-US" sz="1800" u="sng" dirty="0">
                          <a:solidFill>
                            <a:srgbClr val="002060"/>
                          </a:solidFill>
                          <a:effectLst/>
                          <a:latin typeface="+mn-lt"/>
                          <a:ea typeface="Arial" panose="020B0604020202020204" pitchFamily="34" charset="0"/>
                          <a:cs typeface="Calibri"/>
                        </a:rPr>
                        <a:t>P</a:t>
                      </a:r>
                      <a:endParaRPr lang="en-US" sz="1800" dirty="0">
                        <a:solidFill>
                          <a:srgbClr val="002060"/>
                        </a:solidFill>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23478969"/>
                  </a:ext>
                </a:extLst>
              </a:tr>
            </a:tbl>
          </a:graphicData>
        </a:graphic>
      </p:graphicFrame>
    </p:spTree>
    <p:extLst>
      <p:ext uri="{BB962C8B-B14F-4D97-AF65-F5344CB8AC3E}">
        <p14:creationId xmlns:p14="http://schemas.microsoft.com/office/powerpoint/2010/main" val="320568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FDF9-8850-4CBB-9899-74D2FC4233F5}"/>
              </a:ext>
            </a:extLst>
          </p:cNvPr>
          <p:cNvSpPr>
            <a:spLocks noGrp="1"/>
          </p:cNvSpPr>
          <p:nvPr>
            <p:ph type="title"/>
          </p:nvPr>
        </p:nvSpPr>
        <p:spPr/>
        <p:txBody>
          <a:bodyPr/>
          <a:lstStyle/>
          <a:p>
            <a:pPr algn="ctr"/>
            <a:r>
              <a:rPr lang="en-US" dirty="0">
                <a:cs typeface="Calibri Light" panose="020F0302020204030204" pitchFamily="34" charset="0"/>
              </a:rPr>
              <a:t>Overview Heading</a:t>
            </a:r>
          </a:p>
        </p:txBody>
      </p:sp>
      <p:sp>
        <p:nvSpPr>
          <p:cNvPr id="3" name="Text Placeholder 2">
            <a:extLst>
              <a:ext uri="{FF2B5EF4-FFF2-40B4-BE49-F238E27FC236}">
                <a16:creationId xmlns:a16="http://schemas.microsoft.com/office/drawing/2014/main" id="{2F67606D-5B62-473B-9AAF-1B5961B26FA7}"/>
              </a:ext>
            </a:extLst>
          </p:cNvPr>
          <p:cNvSpPr>
            <a:spLocks noGrp="1"/>
          </p:cNvSpPr>
          <p:nvPr>
            <p:ph idx="1"/>
          </p:nvPr>
        </p:nvSpPr>
        <p:spPr/>
        <p:txBody>
          <a:bodyPr vert="horz" lIns="91440" tIns="45720" rIns="91440" bIns="45720" rtlCol="0" anchor="ctr">
            <a:normAutofit/>
          </a:bodyPr>
          <a:lstStyle/>
          <a:p>
            <a:pPr marL="0" indent="0" algn="ctr">
              <a:buNone/>
            </a:pPr>
            <a:r>
              <a:rPr lang="en-US" sz="3200" dirty="0">
                <a:cs typeface="Calibri Light" panose="020F0302020204030204" pitchFamily="34" charset="0"/>
              </a:rPr>
              <a:t>What are the characteristics of my school?</a:t>
            </a:r>
          </a:p>
        </p:txBody>
      </p:sp>
    </p:spTree>
    <p:extLst>
      <p:ext uri="{BB962C8B-B14F-4D97-AF65-F5344CB8AC3E}">
        <p14:creationId xmlns:p14="http://schemas.microsoft.com/office/powerpoint/2010/main" val="334555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School Accountability Heading</a:t>
            </a:r>
          </a:p>
        </p:txBody>
      </p:sp>
      <p:sp>
        <p:nvSpPr>
          <p:cNvPr id="3" name="Text Placeholder 2">
            <a:extLst>
              <a:ext uri="{FF2B5EF4-FFF2-40B4-BE49-F238E27FC236}">
                <a16:creationId xmlns:a16="http://schemas.microsoft.com/office/drawing/2014/main" id="{7B611A1F-F6EF-4E2B-92AD-81CD41AA2595}"/>
              </a:ext>
            </a:extLst>
          </p:cNvPr>
          <p:cNvSpPr>
            <a:spLocks noGrp="1"/>
          </p:cNvSpPr>
          <p:nvPr>
            <p:ph idx="1"/>
          </p:nvPr>
        </p:nvSpPr>
        <p:spPr/>
        <p:txBody>
          <a:bodyPr anchor="ctr">
            <a:normAutofit/>
          </a:bodyPr>
          <a:lstStyle/>
          <a:p>
            <a:pPr marL="0" indent="0" algn="ctr">
              <a:buNone/>
            </a:pPr>
            <a:r>
              <a:rPr lang="en-US" dirty="0">
                <a:cs typeface="Calibri Light" panose="020F0302020204030204" pitchFamily="34" charset="0"/>
              </a:rPr>
              <a:t>What is the overall school performance based on state accountability? </a:t>
            </a:r>
          </a:p>
        </p:txBody>
      </p:sp>
    </p:spTree>
    <p:extLst>
      <p:ext uri="{BB962C8B-B14F-4D97-AF65-F5344CB8AC3E}">
        <p14:creationId xmlns:p14="http://schemas.microsoft.com/office/powerpoint/2010/main" val="253120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Accountability Dial</a:t>
            </a:r>
          </a:p>
        </p:txBody>
      </p:sp>
      <p:pic>
        <p:nvPicPr>
          <p:cNvPr id="4" name="Content Placeholder 3" descr="A dial that is color coded to indicate performance level. The further level the indicator is on the left, the lower the performance.">
            <a:extLst>
              <a:ext uri="{FF2B5EF4-FFF2-40B4-BE49-F238E27FC236}">
                <a16:creationId xmlns:a16="http://schemas.microsoft.com/office/drawing/2014/main" id="{01AF1DAD-D518-7E97-75E3-F6A7E3A7F86A}"/>
              </a:ext>
            </a:extLst>
          </p:cNvPr>
          <p:cNvPicPr>
            <a:picLocks noGrp="1" noChangeAspect="1"/>
          </p:cNvPicPr>
          <p:nvPr>
            <p:ph idx="1"/>
          </p:nvPr>
        </p:nvPicPr>
        <p:blipFill>
          <a:blip r:embed="rId2"/>
          <a:stretch>
            <a:fillRect/>
          </a:stretch>
        </p:blipFill>
        <p:spPr>
          <a:xfrm>
            <a:off x="3583536" y="1921844"/>
            <a:ext cx="4860527" cy="2335579"/>
          </a:xfrm>
          <a:prstGeom prst="rect">
            <a:avLst/>
          </a:prstGeom>
        </p:spPr>
      </p:pic>
      <p:pic>
        <p:nvPicPr>
          <p:cNvPr id="5" name="Picture 4" descr="The color code legend contains red which indicates very low performance, orange which indicates low performance, yellow which indicates medium performance, green to indicate high performance, and blue which indicates very high performance. ">
            <a:extLst>
              <a:ext uri="{FF2B5EF4-FFF2-40B4-BE49-F238E27FC236}">
                <a16:creationId xmlns:a16="http://schemas.microsoft.com/office/drawing/2014/main" id="{A303B42A-C6E0-A690-A1C2-5DA6AE00B439}"/>
              </a:ext>
            </a:extLst>
          </p:cNvPr>
          <p:cNvPicPr>
            <a:picLocks noChangeAspect="1"/>
          </p:cNvPicPr>
          <p:nvPr/>
        </p:nvPicPr>
        <p:blipFill>
          <a:blip r:embed="rId3"/>
          <a:stretch>
            <a:fillRect/>
          </a:stretch>
        </p:blipFill>
        <p:spPr>
          <a:xfrm>
            <a:off x="1594190" y="4465437"/>
            <a:ext cx="9341512" cy="489167"/>
          </a:xfrm>
          <a:prstGeom prst="rect">
            <a:avLst/>
          </a:prstGeom>
        </p:spPr>
      </p:pic>
    </p:spTree>
    <p:extLst>
      <p:ext uri="{BB962C8B-B14F-4D97-AF65-F5344CB8AC3E}">
        <p14:creationId xmlns:p14="http://schemas.microsoft.com/office/powerpoint/2010/main" val="385919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70FD-B044-4896-A5CC-45C8D0ECFDD3}"/>
              </a:ext>
            </a:extLst>
          </p:cNvPr>
          <p:cNvSpPr>
            <a:spLocks noGrp="1"/>
          </p:cNvSpPr>
          <p:nvPr>
            <p:ph type="title"/>
          </p:nvPr>
        </p:nvSpPr>
        <p:spPr/>
        <p:txBody>
          <a:bodyPr/>
          <a:lstStyle/>
          <a:p>
            <a:pPr algn="ctr"/>
            <a:r>
              <a:rPr lang="en-US" dirty="0">
                <a:cs typeface="Calibri Light" panose="020F0302020204030204" pitchFamily="34" charset="0"/>
              </a:rPr>
              <a:t>Quality of School Climate Bar</a:t>
            </a:r>
          </a:p>
        </p:txBody>
      </p:sp>
      <p:pic>
        <p:nvPicPr>
          <p:cNvPr id="6" name="Content Placeholder 5" descr="A horizontal bar to display the percentage of students who believe their school is a caring place. &#10;&#10;2% of students strongly disagree, 5% disagree, 56% agree, 38% strongly agree.">
            <a:extLst>
              <a:ext uri="{FF2B5EF4-FFF2-40B4-BE49-F238E27FC236}">
                <a16:creationId xmlns:a16="http://schemas.microsoft.com/office/drawing/2014/main" id="{D8D93BA9-BE76-A8D1-CFDA-E13F231F6C52}"/>
              </a:ext>
            </a:extLst>
          </p:cNvPr>
          <p:cNvPicPr>
            <a:picLocks noGrp="1" noChangeAspect="1"/>
          </p:cNvPicPr>
          <p:nvPr>
            <p:ph idx="1"/>
          </p:nvPr>
        </p:nvPicPr>
        <p:blipFill rotWithShape="1">
          <a:blip r:embed="rId2"/>
          <a:srcRect t="19799"/>
          <a:stretch/>
        </p:blipFill>
        <p:spPr bwMode="auto">
          <a:xfrm>
            <a:off x="660176" y="2683545"/>
            <a:ext cx="10961016" cy="1024699"/>
          </a:xfrm>
          <a:prstGeom prst="rect">
            <a:avLst/>
          </a:prstGeom>
          <a:ln>
            <a:noFill/>
          </a:ln>
          <a:extLst>
            <a:ext uri="{53640926-AAD7-44D8-BBD7-CCE9431645EC}">
              <a14:shadowObscured xmlns:a14="http://schemas.microsoft.com/office/drawing/2010/main"/>
            </a:ext>
          </a:extLst>
        </p:spPr>
      </p:pic>
      <p:pic>
        <p:nvPicPr>
          <p:cNvPr id="7" name="Picture 6" descr="Color-coded legend with Red as Strongly Disagree, Yellow as disagree, Green as Agree, and Blue is Strongly Agree. ">
            <a:extLst>
              <a:ext uri="{FF2B5EF4-FFF2-40B4-BE49-F238E27FC236}">
                <a16:creationId xmlns:a16="http://schemas.microsoft.com/office/drawing/2014/main" id="{C6C8D82A-77E1-CE27-61F8-534DD9E28DA7}"/>
              </a:ext>
            </a:extLst>
          </p:cNvPr>
          <p:cNvPicPr>
            <a:picLocks noChangeAspect="1"/>
          </p:cNvPicPr>
          <p:nvPr/>
        </p:nvPicPr>
        <p:blipFill>
          <a:blip r:embed="rId3"/>
          <a:stretch>
            <a:fillRect/>
          </a:stretch>
        </p:blipFill>
        <p:spPr>
          <a:xfrm>
            <a:off x="2224914" y="3794545"/>
            <a:ext cx="7328738" cy="487462"/>
          </a:xfrm>
          <a:prstGeom prst="rect">
            <a:avLst/>
          </a:prstGeom>
        </p:spPr>
      </p:pic>
    </p:spTree>
    <p:extLst>
      <p:ext uri="{BB962C8B-B14F-4D97-AF65-F5344CB8AC3E}">
        <p14:creationId xmlns:p14="http://schemas.microsoft.com/office/powerpoint/2010/main" val="3401979121"/>
      </p:ext>
    </p:extLst>
  </p:cSld>
  <p:clrMapOvr>
    <a:masterClrMapping/>
  </p:clrMapOvr>
</p:sld>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BDM" ma:contentTypeID="0x0101001BEB557DBE01834EAB47A683706DCD5B0300668B17E20AF7FD4CB4566B9DA0742C74" ma:contentTypeVersion="28" ma:contentTypeDescription="" ma:contentTypeScope="" ma:versionID="3a405ad74fb5c68947af083d821753c2">
  <xsd:schema xmlns:xsd="http://www.w3.org/2001/XMLSchema" xmlns:xs="http://www.w3.org/2001/XMLSchema" xmlns:p="http://schemas.microsoft.com/office/2006/metadata/properties" xmlns:ns1="http://schemas.microsoft.com/sharepoint/v3" xmlns:ns2="3a62de7d-ba57-4f43-9dae-9623ba637be0" xmlns:ns3="f6d2cc92-961d-4caf-a40a-bfc0bfd6d2a9" xmlns:ns4="8718115d-00ad-413f-8bf4-2578e83bfcc9" targetNamespace="http://schemas.microsoft.com/office/2006/metadata/properties" ma:root="true" ma:fieldsID="c0f4545f52ff9f8b356a4ff5c03049ae" ns1:_="" ns2:_="" ns3:_="" ns4:_="">
    <xsd:import namespace="http://schemas.microsoft.com/sharepoint/v3"/>
    <xsd:import namespace="3a62de7d-ba57-4f43-9dae-9623ba637be0"/>
    <xsd:import namespace="f6d2cc92-961d-4caf-a40a-bfc0bfd6d2a9"/>
    <xsd:import namespace="8718115d-00ad-413f-8bf4-2578e83bfcc9"/>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2:Application_x0020_Date" minOccurs="0"/>
                <xsd:element ref="ns3:SBDM-Type" minOccurs="0"/>
                <xsd:element ref="ns3:School_x0020_Year" minOccurs="0"/>
                <xsd:element ref="ns4:Title0" minOccurs="0"/>
                <xsd:element ref="ns1:PublishingExpirationDate" minOccurs="0"/>
                <xsd:element ref="ns2:_dlc_DocId" minOccurs="0"/>
                <xsd:element ref="ns2:_dlc_DocIdUrl" minOccurs="0"/>
                <xsd:element ref="ns2:_dlc_DocIdPersistId" minOccurs="0"/>
                <xsd:element ref="ns1:PublishingStart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ExpirationDate" ma:index="17" nillable="true" ma:displayName="Scheduling End Date" ma:description="" ma:hidden="true" ma:internalName="PublishingExpirationDat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3" nillable="true" ma:displayName="Application Date" ma:format="DateOnly" ma:internalName="Application_x0020_Date">
      <xsd:simpleType>
        <xsd:restriction base="dms:DateTime"/>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d2cc92-961d-4caf-a40a-bfc0bfd6d2a9" elementFormDefault="qualified">
    <xsd:import namespace="http://schemas.microsoft.com/office/2006/documentManagement/types"/>
    <xsd:import namespace="http://schemas.microsoft.com/office/infopath/2007/PartnerControls"/>
    <xsd:element name="SBDM-Type" ma:index="14" nillable="true" ma:displayName="SBDM-Type" ma:format="Dropdown" ma:internalName="SBDM_x002d_Type">
      <xsd:simpleType>
        <xsd:restriction base="dms:Choice">
          <xsd:enumeration value="Technical Documents"/>
          <xsd:enumeration value="Training - Introduction"/>
          <xsd:enumeration value="Training - Introduction"/>
          <xsd:enumeration value="Training - Introduction"/>
          <xsd:enumeration value="Training - Introduction"/>
          <xsd:enumeration value="Training - Budgets"/>
          <xsd:enumeration value="Training - Bylaws"/>
          <xsd:enumeration value="Training - FCE"/>
          <xsd:enumeration value="Training - TELL"/>
          <xsd:enumeration value="Training - Resource"/>
          <xsd:enumeration value="Training - Assessment"/>
          <xsd:enumeration value="Training - Online"/>
          <xsd:enumeration value="Training - Verifications"/>
          <xsd:enumeration value="Training - Gap"/>
          <xsd:enumeration value="Training - Advanced"/>
          <xsd:enumeration value="Newsletters"/>
        </xsd:restriction>
      </xsd:simpleType>
    </xsd:element>
    <xsd:element name="School_x0020_Year" ma:index="15" nillable="true" ma:displayName="School Year" ma:format="Dropdown" ma:internalName="School_x0020_Year">
      <xsd:simpleType>
        <xsd:restriction base="dms:Choice">
          <xsd:enumeration value="2005-2006"/>
          <xsd:enumeration value="2006-2007"/>
          <xsd:enumeration value="2007-2008"/>
          <xsd:enumeration value="2008-2009"/>
          <xsd:enumeration value="2009-2010"/>
          <xsd:enumeration value="2010-2011"/>
          <xsd:enumeration value="2011-2012"/>
          <xsd:enumeration value="2012-2013"/>
          <xsd:enumeration value="2013-2014"/>
          <xsd:enumeration value="2014-2015"/>
          <xsd:enumeration value="2015-2016"/>
          <xsd:enumeration value="2016-2017"/>
          <xsd:enumeration value="2017-2018"/>
          <xsd:enumeration value="2018-2019"/>
          <xsd:enumeration value="2019-2020"/>
        </xsd:restriction>
      </xsd:simpleType>
    </xsd:element>
  </xsd:schema>
  <xsd:schema xmlns:xsd="http://www.w3.org/2001/XMLSchema" xmlns:xs="http://www.w3.org/2001/XMLSchema" xmlns:dms="http://schemas.microsoft.com/office/2006/documentManagement/types" xmlns:pc="http://schemas.microsoft.com/office/infopath/2007/PartnerControls" targetNamespace="8718115d-00ad-413f-8bf4-2578e83bfcc9" elementFormDefault="qualified">
    <xsd:import namespace="http://schemas.microsoft.com/office/2006/documentManagement/types"/>
    <xsd:import namespace="http://schemas.microsoft.com/office/infopath/2007/PartnerControls"/>
    <xsd:element name="Title0" ma:index="16" nillable="true" ma:displayName="Title" ma:internalName="Title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5"/>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OCIS - Office of Continuous Improvement and Support</Accessibility_x0020_Offic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Title0 xmlns="8718115d-00ad-413f-8bf4-2578e83bfcc9" xsi:nil="true"/>
    <Application_x0020_Status xmlns="3a62de7d-ba57-4f43-9dae-9623ba637be0" xsi:nil="true"/>
    <Accessibility_x0020_Audit_x0020_Date xmlns="3a62de7d-ba57-4f43-9dae-9623ba637be0">2024-07-12T04:00:00+00:00</Accessibility_x0020_Audit_x0020_Date>
    <RoutingRuleDescription xmlns="http://schemas.microsoft.com/sharepoint/v3" xsi:nil="true"/>
    <PublishingExpirationDate xmlns="http://schemas.microsoft.com/sharepoint/v3" xsi:nil="true"/>
    <SBDM-Type xmlns="f6d2cc92-961d-4caf-a40a-bfc0bfd6d2a9" xsi:nil="true"/>
    <PublishingStartDate xmlns="http://schemas.microsoft.com/sharepoint/v3" xsi:nil="true"/>
    <Publication_x0020_Date xmlns="3a62de7d-ba57-4f43-9dae-9623ba637be0">2024-07-12T04:00:00+00:00</Publication_x0020_Date>
    <School_x0020_Year xmlns="f6d2cc92-961d-4caf-a40a-bfc0bfd6d2a9" xsi:nil="true"/>
    <Audience1 xmlns="3a62de7d-ba57-4f43-9dae-9623ba637be0">
      <Value>1</Value>
      <Value>2</Value>
      <Value>3</Value>
      <Value>4</Value>
      <Value>5</Value>
      <Value>6</Value>
      <Value>7</Value>
      <Value>8</Value>
      <Value>9</Value>
      <Value>10</Value>
    </Audience1>
    <_dlc_DocId xmlns="3a62de7d-ba57-4f43-9dae-9623ba637be0">KYED-343-697</_dlc_DocId>
    <_dlc_DocIdUrl xmlns="3a62de7d-ba57-4f43-9dae-9623ba637be0">
      <Url>https://education-edit.ky.gov/districts/SBDM/_layouts/15/DocIdRedir.aspx?ID=KYED-343-697</Url>
      <Description>KYED-343-697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C4454D8-1625-4C9F-B721-DC793E019ADE}">
  <ds:schemaRefs>
    <ds:schemaRef ds:uri="http://schemas.microsoft.com/sharepoint/v3/contenttype/forms"/>
  </ds:schemaRefs>
</ds:datastoreItem>
</file>

<file path=customXml/itemProps2.xml><?xml version="1.0" encoding="utf-8"?>
<ds:datastoreItem xmlns:ds="http://schemas.openxmlformats.org/officeDocument/2006/customXml" ds:itemID="{E1A20B7C-12BA-430A-A087-32B327705BB4}"/>
</file>

<file path=customXml/itemProps3.xml><?xml version="1.0" encoding="utf-8"?>
<ds:datastoreItem xmlns:ds="http://schemas.openxmlformats.org/officeDocument/2006/customXml" ds:itemID="{955F21AB-403F-4C28-A927-CDAA654518A9}">
  <ds:schemaRefs>
    <ds:schemaRef ds:uri="http://www.w3.org/XML/1998/namespace"/>
    <ds:schemaRef ds:uri="http://schemas.microsoft.com/office/2006/metadata/properties"/>
    <ds:schemaRef ds:uri="5bc9d522-2386-425a-9f2a-a617cf877ec0"/>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a939f748-3ea6-4795-b347-04095eabf244"/>
    <ds:schemaRef ds:uri="http://purl.org/dc/dcmitype/"/>
  </ds:schemaRefs>
</ds:datastoreItem>
</file>

<file path=customXml/itemProps4.xml><?xml version="1.0" encoding="utf-8"?>
<ds:datastoreItem xmlns:ds="http://schemas.openxmlformats.org/officeDocument/2006/customXml" ds:itemID="{8FD0391C-1DAB-49D0-8CA9-E660B7B908CE}"/>
</file>

<file path=docProps/app.xml><?xml version="1.0" encoding="utf-8"?>
<Properties xmlns="http://schemas.openxmlformats.org/officeDocument/2006/extended-properties" xmlns:vt="http://schemas.openxmlformats.org/officeDocument/2006/docPropsVTypes">
  <Template>Default Theme</Template>
  <TotalTime>1706</TotalTime>
  <Words>1007</Words>
  <Application>Microsoft Office PowerPoint</Application>
  <PresentationFormat>Widescreen</PresentationFormat>
  <Paragraphs>173</Paragraphs>
  <Slides>25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Franklin Gothic Book</vt:lpstr>
      <vt:lpstr>Franklin Gothic Medium</vt:lpstr>
      <vt:lpstr>Symbol</vt:lpstr>
      <vt:lpstr>Times New Roman</vt:lpstr>
      <vt:lpstr>KDE Main 2021</vt:lpstr>
      <vt:lpstr>Decisions with Data</vt:lpstr>
      <vt:lpstr>Agenda</vt:lpstr>
      <vt:lpstr>Objectives</vt:lpstr>
      <vt:lpstr>Qualitative vs. Quantitative</vt:lpstr>
      <vt:lpstr>Population vs. Sample</vt:lpstr>
      <vt:lpstr>Overview Heading</vt:lpstr>
      <vt:lpstr>School Accountability Heading</vt:lpstr>
      <vt:lpstr>Accountability Dial</vt:lpstr>
      <vt:lpstr>Quality of School Climate Bar</vt:lpstr>
      <vt:lpstr>Academic Performance Heading</vt:lpstr>
      <vt:lpstr>Academic Performance</vt:lpstr>
      <vt:lpstr>Educational Opportunity Heading</vt:lpstr>
      <vt:lpstr>School Safety Heading</vt:lpstr>
      <vt:lpstr>Financial Transparency Heading</vt:lpstr>
      <vt:lpstr>15</vt:lpstr>
      <vt:lpstr>Kentucky Impact Survey</vt:lpstr>
      <vt:lpstr>Scenario 1</vt:lpstr>
      <vt:lpstr>Scenario 2</vt:lpstr>
      <vt:lpstr>Scenario 3</vt:lpstr>
      <vt:lpstr>Scenario 4</vt:lpstr>
      <vt:lpstr>Scenario 5</vt:lpstr>
      <vt:lpstr>Fishbone (or Herringbone) Graphic Organizer</vt:lpstr>
      <vt:lpstr>The Five Whys</vt:lpstr>
      <vt:lpstr>The Five Data Questions</vt:lpstr>
      <vt:lpstr>Training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Matthew - Division of School and Program Improvement</dc:creator>
  <cp:lastModifiedBy>Sudduth, Erin - Division of School and Program Improvement</cp:lastModifiedBy>
  <cp:revision>13</cp:revision>
  <dcterms:created xsi:type="dcterms:W3CDTF">2021-08-26T21:12:08Z</dcterms:created>
  <dcterms:modified xsi:type="dcterms:W3CDTF">2025-03-06T13:06:24Z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0x0101001BEB557DBE01834EAB47A683706DCD5B0300668B17E20AF7FD4CB4566B9DA0742C74</vt:lpwstr>
  </property>
  <property fmtid="{D5CDD505-2E9C-101B-9397-08002B2CF9AE}" pid="3" name="Order">
    <vt:r8>636600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y fmtid="{D5CDD505-2E9C-101B-9397-08002B2CF9AE}" pid="9" name="MSIP_Label_eb544694-0027-44fa-bee4-2648c0363f9d_Enabled">
    <vt:lpwstr>true</vt:lpwstr>
  </property>
  <property fmtid="{D5CDD505-2E9C-101B-9397-08002B2CF9AE}" pid="10" name="MSIP_Label_eb544694-0027-44fa-bee4-2648c0363f9d_SetDate">
    <vt:lpwstr>2024-06-24T13:33:09Z</vt:lpwstr>
  </property>
  <property fmtid="{D5CDD505-2E9C-101B-9397-08002B2CF9AE}" pid="11" name="MSIP_Label_eb544694-0027-44fa-bee4-2648c0363f9d_Method">
    <vt:lpwstr>Standard</vt:lpwstr>
  </property>
  <property fmtid="{D5CDD505-2E9C-101B-9397-08002B2CF9AE}" pid="12" name="MSIP_Label_eb544694-0027-44fa-bee4-2648c0363f9d_Name">
    <vt:lpwstr>defa4170-0d19-0005-0004-bc88714345d2</vt:lpwstr>
  </property>
  <property fmtid="{D5CDD505-2E9C-101B-9397-08002B2CF9AE}" pid="13" name="MSIP_Label_eb544694-0027-44fa-bee4-2648c0363f9d_SiteId">
    <vt:lpwstr>9360c11f-90e6-4706-ad00-25fcdc9e2ed1</vt:lpwstr>
  </property>
  <property fmtid="{D5CDD505-2E9C-101B-9397-08002B2CF9AE}" pid="14" name="MSIP_Label_eb544694-0027-44fa-bee4-2648c0363f9d_ActionId">
    <vt:lpwstr>ffe0ba88-cd8f-46df-af31-6cabccb1f728</vt:lpwstr>
  </property>
  <property fmtid="{D5CDD505-2E9C-101B-9397-08002B2CF9AE}" pid="15" name="MSIP_Label_eb544694-0027-44fa-bee4-2648c0363f9d_ContentBits">
    <vt:lpwstr>0</vt:lpwstr>
  </property>
  <property fmtid="{D5CDD505-2E9C-101B-9397-08002B2CF9AE}" pid="16" name="_dlc_DocIdItemGuid">
    <vt:lpwstr>08d06e7b-ed00-4267-9768-ef7b576f3ab6</vt:lpwstr>
  </property>
</Properties>
</file>