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diagrams/colors1.xml" ContentType="application/vnd.openxmlformats-officedocument.drawingml.diagramColors+xml"/>
  <Override PartName="/ppt/diagrams/drawing1.xml" ContentType="application/vnd.ms-office.drawingml.diagramDrawing+xml"/>
  <Override PartName="/ppt/theme/themeOverride29.xml" ContentType="application/vnd.openxmlformats-officedocument.themeOverride+xml"/>
  <Override PartName="/ppt/theme/themeOverride20.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authors.xml" ContentType="application/vnd.ms-powerpoint.authors+xml"/>
  <Override PartName="/ppt/theme/themeOverride21.xml" ContentType="application/vnd.openxmlformats-officedocument.themeOverride+xml"/>
  <Override PartName="/ppt/theme/themeOverride24.xml" ContentType="application/vnd.openxmlformats-officedocument.themeOverride+xml"/>
  <Override PartName="/ppt/theme/themeOverride22.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3.xml" ContentType="application/vnd.openxmlformats-officedocument.themeOverride+xml"/>
  <Override PartName="/ppt/diagrams/layout1.xml" ContentType="application/vnd.openxmlformats-officedocument.drawingml.diagramLayout+xml"/>
  <Override PartName="/ppt/theme/themeOverride25.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1"/>
  </p:notesMasterIdLst>
  <p:handoutMasterIdLst>
    <p:handoutMasterId r:id="rId42"/>
  </p:handoutMasterIdLst>
  <p:sldIdLst>
    <p:sldId id="256" r:id="rId2"/>
    <p:sldId id="312" r:id="rId3"/>
    <p:sldId id="329" r:id="rId4"/>
    <p:sldId id="287" r:id="rId5"/>
    <p:sldId id="342" r:id="rId6"/>
    <p:sldId id="338" r:id="rId7"/>
    <p:sldId id="339" r:id="rId8"/>
    <p:sldId id="334" r:id="rId9"/>
    <p:sldId id="333" r:id="rId10"/>
    <p:sldId id="303" r:id="rId11"/>
    <p:sldId id="304" r:id="rId12"/>
    <p:sldId id="305" r:id="rId13"/>
    <p:sldId id="331" r:id="rId14"/>
    <p:sldId id="340" r:id="rId15"/>
    <p:sldId id="341" r:id="rId16"/>
    <p:sldId id="306" r:id="rId17"/>
    <p:sldId id="307" r:id="rId18"/>
    <p:sldId id="309" r:id="rId19"/>
    <p:sldId id="311" r:id="rId20"/>
    <p:sldId id="316" r:id="rId21"/>
    <p:sldId id="293" r:id="rId22"/>
    <p:sldId id="315" r:id="rId23"/>
    <p:sldId id="344" r:id="rId24"/>
    <p:sldId id="308" r:id="rId25"/>
    <p:sldId id="310" r:id="rId26"/>
    <p:sldId id="343" r:id="rId27"/>
    <p:sldId id="273" r:id="rId28"/>
    <p:sldId id="313" r:id="rId29"/>
    <p:sldId id="314" r:id="rId30"/>
    <p:sldId id="317" r:id="rId31"/>
    <p:sldId id="319" r:id="rId32"/>
    <p:sldId id="321" r:id="rId33"/>
    <p:sldId id="320" r:id="rId34"/>
    <p:sldId id="323" r:id="rId35"/>
    <p:sldId id="345" r:id="rId36"/>
    <p:sldId id="347" r:id="rId37"/>
    <p:sldId id="346" r:id="rId38"/>
    <p:sldId id="324" r:id="rId39"/>
    <p:sldId id="2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106" d="100"/>
          <a:sy n="106" d="100"/>
        </p:scale>
        <p:origin x="762" y="114"/>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F5FF-2D7F-4E59-A80F-EDF309F4B83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5E476E3-6143-4540-9276-64C046875C6E}">
      <dgm:prSet phldrT="[Text]"/>
      <dgm:spPr/>
      <dgm:t>
        <a:bodyPr/>
        <a:lstStyle/>
        <a:p>
          <a:r>
            <a:rPr lang="en-US" dirty="0"/>
            <a:t>Local Board Policy</a:t>
          </a:r>
        </a:p>
      </dgm:t>
    </dgm:pt>
    <dgm:pt modelId="{E79FBAE1-34EC-485E-8386-922F26AEFCD0}" type="parTrans" cxnId="{4F7EF160-0999-4320-BBD1-79A2EB9E1887}">
      <dgm:prSet/>
      <dgm:spPr/>
      <dgm:t>
        <a:bodyPr/>
        <a:lstStyle/>
        <a:p>
          <a:endParaRPr lang="en-US"/>
        </a:p>
      </dgm:t>
    </dgm:pt>
    <dgm:pt modelId="{087328D3-20AA-4605-B284-A00FC2D46702}" type="sibTrans" cxnId="{4F7EF160-0999-4320-BBD1-79A2EB9E1887}">
      <dgm:prSet/>
      <dgm:spPr/>
      <dgm:t>
        <a:bodyPr/>
        <a:lstStyle/>
        <a:p>
          <a:endParaRPr lang="en-US"/>
        </a:p>
      </dgm:t>
    </dgm:pt>
    <dgm:pt modelId="{F6A533CA-B117-4B60-8E2F-567D67286FCC}">
      <dgm:prSet phldrT="[Text]"/>
      <dgm:spPr/>
      <dgm:t>
        <a:bodyPr/>
        <a:lstStyle/>
        <a:p>
          <a:r>
            <a:rPr lang="en-US" dirty="0"/>
            <a:t>State Law</a:t>
          </a:r>
        </a:p>
      </dgm:t>
    </dgm:pt>
    <dgm:pt modelId="{D93AFE31-CBFF-41FF-89F2-DA40FF74DDAB}" type="parTrans" cxnId="{4332E32A-3756-4DC9-A0F9-03C53DC6DAF1}">
      <dgm:prSet/>
      <dgm:spPr/>
      <dgm:t>
        <a:bodyPr/>
        <a:lstStyle/>
        <a:p>
          <a:endParaRPr lang="en-US"/>
        </a:p>
      </dgm:t>
    </dgm:pt>
    <dgm:pt modelId="{166AB696-48F9-4653-AB56-E10AE81DC78C}" type="sibTrans" cxnId="{4332E32A-3756-4DC9-A0F9-03C53DC6DAF1}">
      <dgm:prSet/>
      <dgm:spPr/>
      <dgm:t>
        <a:bodyPr/>
        <a:lstStyle/>
        <a:p>
          <a:endParaRPr lang="en-US"/>
        </a:p>
      </dgm:t>
    </dgm:pt>
    <dgm:pt modelId="{114336AF-258C-4093-91F1-3ADB05E4E3B4}">
      <dgm:prSet phldrT="[Text]"/>
      <dgm:spPr/>
      <dgm:t>
        <a:bodyPr/>
        <a:lstStyle/>
        <a:p>
          <a:r>
            <a:rPr lang="en-US" dirty="0"/>
            <a:t>Specific Terms &amp; Conditions of Federal Award</a:t>
          </a:r>
        </a:p>
      </dgm:t>
    </dgm:pt>
    <dgm:pt modelId="{9FA9D202-46BA-40A4-A523-959B1502FB36}" type="parTrans" cxnId="{76BC6833-E847-49C7-ABE1-C6BF25A8D3B7}">
      <dgm:prSet/>
      <dgm:spPr/>
      <dgm:t>
        <a:bodyPr/>
        <a:lstStyle/>
        <a:p>
          <a:endParaRPr lang="en-US"/>
        </a:p>
      </dgm:t>
    </dgm:pt>
    <dgm:pt modelId="{11E2B531-EBE2-4DCA-BC7A-7DFDBDBEC6A8}" type="sibTrans" cxnId="{76BC6833-E847-49C7-ABE1-C6BF25A8D3B7}">
      <dgm:prSet/>
      <dgm:spPr/>
      <dgm:t>
        <a:bodyPr/>
        <a:lstStyle/>
        <a:p>
          <a:endParaRPr lang="en-US"/>
        </a:p>
      </dgm:t>
    </dgm:pt>
    <dgm:pt modelId="{FDC272F7-8044-405B-9D5B-2D664BBD683E}">
      <dgm:prSet phldrT="[Text]"/>
      <dgm:spPr/>
      <dgm:t>
        <a:bodyPr/>
        <a:lstStyle/>
        <a:p>
          <a:r>
            <a:rPr lang="en-US" dirty="0"/>
            <a:t>2 CFR 200 Compliance</a:t>
          </a:r>
        </a:p>
      </dgm:t>
    </dgm:pt>
    <dgm:pt modelId="{4F9BDB17-5ECB-4A28-8646-6B9DA2EEB962}" type="parTrans" cxnId="{1F7C29DD-CDC3-46F0-B793-4FAFB26059A6}">
      <dgm:prSet/>
      <dgm:spPr/>
      <dgm:t>
        <a:bodyPr/>
        <a:lstStyle/>
        <a:p>
          <a:endParaRPr lang="en-US"/>
        </a:p>
      </dgm:t>
    </dgm:pt>
    <dgm:pt modelId="{B1DC2C1C-CE1B-4F1F-9E55-15AB5A9844E9}" type="sibTrans" cxnId="{1F7C29DD-CDC3-46F0-B793-4FAFB26059A6}">
      <dgm:prSet/>
      <dgm:spPr/>
      <dgm:t>
        <a:bodyPr/>
        <a:lstStyle/>
        <a:p>
          <a:endParaRPr lang="en-US"/>
        </a:p>
      </dgm:t>
    </dgm:pt>
    <dgm:pt modelId="{299DE22D-720C-4664-A5C7-E9741C8D935A}" type="pres">
      <dgm:prSet presAssocID="{26ACF5FF-2D7F-4E59-A80F-EDF309F4B834}" presName="matrix" presStyleCnt="0">
        <dgm:presLayoutVars>
          <dgm:chMax val="1"/>
          <dgm:dir/>
          <dgm:resizeHandles val="exact"/>
        </dgm:presLayoutVars>
      </dgm:prSet>
      <dgm:spPr/>
    </dgm:pt>
    <dgm:pt modelId="{1C5E7624-D8DB-484A-8C0D-CDE893751966}" type="pres">
      <dgm:prSet presAssocID="{26ACF5FF-2D7F-4E59-A80F-EDF309F4B834}" presName="axisShape" presStyleLbl="bgShp" presStyleIdx="0" presStyleCnt="1"/>
      <dgm:spPr/>
    </dgm:pt>
    <dgm:pt modelId="{60DEDF64-0DBD-4E4D-8E80-0B17E182CBA3}" type="pres">
      <dgm:prSet presAssocID="{26ACF5FF-2D7F-4E59-A80F-EDF309F4B834}" presName="rect1" presStyleLbl="node1" presStyleIdx="0" presStyleCnt="4">
        <dgm:presLayoutVars>
          <dgm:chMax val="0"/>
          <dgm:chPref val="0"/>
          <dgm:bulletEnabled val="1"/>
        </dgm:presLayoutVars>
      </dgm:prSet>
      <dgm:spPr/>
    </dgm:pt>
    <dgm:pt modelId="{8D877095-AF1C-4E0A-8891-AE075B983DB7}" type="pres">
      <dgm:prSet presAssocID="{26ACF5FF-2D7F-4E59-A80F-EDF309F4B834}" presName="rect2" presStyleLbl="node1" presStyleIdx="1" presStyleCnt="4">
        <dgm:presLayoutVars>
          <dgm:chMax val="0"/>
          <dgm:chPref val="0"/>
          <dgm:bulletEnabled val="1"/>
        </dgm:presLayoutVars>
      </dgm:prSet>
      <dgm:spPr/>
    </dgm:pt>
    <dgm:pt modelId="{939C834F-E8AC-4B61-B5BF-266784703582}" type="pres">
      <dgm:prSet presAssocID="{26ACF5FF-2D7F-4E59-A80F-EDF309F4B834}" presName="rect3" presStyleLbl="node1" presStyleIdx="2" presStyleCnt="4">
        <dgm:presLayoutVars>
          <dgm:chMax val="0"/>
          <dgm:chPref val="0"/>
          <dgm:bulletEnabled val="1"/>
        </dgm:presLayoutVars>
      </dgm:prSet>
      <dgm:spPr/>
    </dgm:pt>
    <dgm:pt modelId="{2789F986-DA14-4358-8B76-66433252FDCF}" type="pres">
      <dgm:prSet presAssocID="{26ACF5FF-2D7F-4E59-A80F-EDF309F4B834}" presName="rect4" presStyleLbl="node1" presStyleIdx="3" presStyleCnt="4">
        <dgm:presLayoutVars>
          <dgm:chMax val="0"/>
          <dgm:chPref val="0"/>
          <dgm:bulletEnabled val="1"/>
        </dgm:presLayoutVars>
      </dgm:prSet>
      <dgm:spPr/>
    </dgm:pt>
  </dgm:ptLst>
  <dgm:cxnLst>
    <dgm:cxn modelId="{135A461F-FE32-43D9-8A1A-7F1556825000}" type="presOf" srcId="{26ACF5FF-2D7F-4E59-A80F-EDF309F4B834}" destId="{299DE22D-720C-4664-A5C7-E9741C8D935A}" srcOrd="0" destOrd="0" presId="urn:microsoft.com/office/officeart/2005/8/layout/matrix2"/>
    <dgm:cxn modelId="{C3CE1923-B438-4788-82FD-B1100A2ADD78}" type="presOf" srcId="{114336AF-258C-4093-91F1-3ADB05E4E3B4}" destId="{939C834F-E8AC-4B61-B5BF-266784703582}" srcOrd="0" destOrd="0" presId="urn:microsoft.com/office/officeart/2005/8/layout/matrix2"/>
    <dgm:cxn modelId="{4332E32A-3756-4DC9-A0F9-03C53DC6DAF1}" srcId="{26ACF5FF-2D7F-4E59-A80F-EDF309F4B834}" destId="{F6A533CA-B117-4B60-8E2F-567D67286FCC}" srcOrd="1" destOrd="0" parTransId="{D93AFE31-CBFF-41FF-89F2-DA40FF74DDAB}" sibTransId="{166AB696-48F9-4653-AB56-E10AE81DC78C}"/>
    <dgm:cxn modelId="{068F1E32-5E0A-4F1E-A5B2-82E40BC8174C}" type="presOf" srcId="{FDC272F7-8044-405B-9D5B-2D664BBD683E}" destId="{2789F986-DA14-4358-8B76-66433252FDCF}" srcOrd="0" destOrd="0" presId="urn:microsoft.com/office/officeart/2005/8/layout/matrix2"/>
    <dgm:cxn modelId="{76BC6833-E847-49C7-ABE1-C6BF25A8D3B7}" srcId="{26ACF5FF-2D7F-4E59-A80F-EDF309F4B834}" destId="{114336AF-258C-4093-91F1-3ADB05E4E3B4}" srcOrd="2" destOrd="0" parTransId="{9FA9D202-46BA-40A4-A523-959B1502FB36}" sibTransId="{11E2B531-EBE2-4DCA-BC7A-7DFDBDBEC6A8}"/>
    <dgm:cxn modelId="{4F7EF160-0999-4320-BBD1-79A2EB9E1887}" srcId="{26ACF5FF-2D7F-4E59-A80F-EDF309F4B834}" destId="{B5E476E3-6143-4540-9276-64C046875C6E}" srcOrd="0" destOrd="0" parTransId="{E79FBAE1-34EC-485E-8386-922F26AEFCD0}" sibTransId="{087328D3-20AA-4605-B284-A00FC2D46702}"/>
    <dgm:cxn modelId="{8B946047-ED61-4B4F-ABB9-23F11AF00E05}" type="presOf" srcId="{B5E476E3-6143-4540-9276-64C046875C6E}" destId="{60DEDF64-0DBD-4E4D-8E80-0B17E182CBA3}" srcOrd="0" destOrd="0" presId="urn:microsoft.com/office/officeart/2005/8/layout/matrix2"/>
    <dgm:cxn modelId="{B9E55881-E1A4-45B8-883E-183D08E7D912}" type="presOf" srcId="{F6A533CA-B117-4B60-8E2F-567D67286FCC}" destId="{8D877095-AF1C-4E0A-8891-AE075B983DB7}" srcOrd="0" destOrd="0" presId="urn:microsoft.com/office/officeart/2005/8/layout/matrix2"/>
    <dgm:cxn modelId="{1F7C29DD-CDC3-46F0-B793-4FAFB26059A6}" srcId="{26ACF5FF-2D7F-4E59-A80F-EDF309F4B834}" destId="{FDC272F7-8044-405B-9D5B-2D664BBD683E}" srcOrd="3" destOrd="0" parTransId="{4F9BDB17-5ECB-4A28-8646-6B9DA2EEB962}" sibTransId="{B1DC2C1C-CE1B-4F1F-9E55-15AB5A9844E9}"/>
    <dgm:cxn modelId="{15B09FBC-D338-444E-91BE-CC0B783FE6AB}" type="presParOf" srcId="{299DE22D-720C-4664-A5C7-E9741C8D935A}" destId="{1C5E7624-D8DB-484A-8C0D-CDE893751966}" srcOrd="0" destOrd="0" presId="urn:microsoft.com/office/officeart/2005/8/layout/matrix2"/>
    <dgm:cxn modelId="{85F5CE96-1E61-49EB-82F7-2C8A511A58AE}" type="presParOf" srcId="{299DE22D-720C-4664-A5C7-E9741C8D935A}" destId="{60DEDF64-0DBD-4E4D-8E80-0B17E182CBA3}" srcOrd="1" destOrd="0" presId="urn:microsoft.com/office/officeart/2005/8/layout/matrix2"/>
    <dgm:cxn modelId="{5CA22C1E-CC4C-45FD-A8CA-A8D6C2827FA6}" type="presParOf" srcId="{299DE22D-720C-4664-A5C7-E9741C8D935A}" destId="{8D877095-AF1C-4E0A-8891-AE075B983DB7}" srcOrd="2" destOrd="0" presId="urn:microsoft.com/office/officeart/2005/8/layout/matrix2"/>
    <dgm:cxn modelId="{E1F7689D-47F5-4AFF-AAEC-C67AEAF208DD}" type="presParOf" srcId="{299DE22D-720C-4664-A5C7-E9741C8D935A}" destId="{939C834F-E8AC-4B61-B5BF-266784703582}" srcOrd="3" destOrd="0" presId="urn:microsoft.com/office/officeart/2005/8/layout/matrix2"/>
    <dgm:cxn modelId="{F212026E-F772-4C75-8787-C047000918F4}" type="presParOf" srcId="{299DE22D-720C-4664-A5C7-E9741C8D935A}" destId="{2789F986-DA14-4358-8B76-66433252FDC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E7624-D8DB-484A-8C0D-CDE893751966}">
      <dsp:nvSpPr>
        <dsp:cNvPr id="0" name=""/>
        <dsp:cNvSpPr/>
      </dsp:nvSpPr>
      <dsp:spPr>
        <a:xfrm>
          <a:off x="415130"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EDF64-0DBD-4E4D-8E80-0B17E182CBA3}">
      <dsp:nvSpPr>
        <dsp:cNvPr id="0" name=""/>
        <dsp:cNvSpPr/>
      </dsp:nvSpPr>
      <dsp:spPr>
        <a:xfrm>
          <a:off x="697967"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Local Board Policy</a:t>
          </a:r>
        </a:p>
      </dsp:txBody>
      <dsp:txXfrm>
        <a:off x="782933" y="367802"/>
        <a:ext cx="1570603" cy="1570603"/>
      </dsp:txXfrm>
    </dsp:sp>
    <dsp:sp modelId="{8D877095-AF1C-4E0A-8891-AE075B983DB7}">
      <dsp:nvSpPr>
        <dsp:cNvPr id="0" name=""/>
        <dsp:cNvSpPr/>
      </dsp:nvSpPr>
      <dsp:spPr>
        <a:xfrm>
          <a:off x="2743096"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 Law</a:t>
          </a:r>
        </a:p>
      </dsp:txBody>
      <dsp:txXfrm>
        <a:off x="2828062" y="367802"/>
        <a:ext cx="1570603" cy="1570603"/>
      </dsp:txXfrm>
    </dsp:sp>
    <dsp:sp modelId="{939C834F-E8AC-4B61-B5BF-266784703582}">
      <dsp:nvSpPr>
        <dsp:cNvPr id="0" name=""/>
        <dsp:cNvSpPr/>
      </dsp:nvSpPr>
      <dsp:spPr>
        <a:xfrm>
          <a:off x="697967"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Specific Terms &amp; Conditions of Federal Award</a:t>
          </a:r>
        </a:p>
      </dsp:txBody>
      <dsp:txXfrm>
        <a:off x="782933" y="2412931"/>
        <a:ext cx="1570603" cy="1570603"/>
      </dsp:txXfrm>
    </dsp:sp>
    <dsp:sp modelId="{2789F986-DA14-4358-8B76-66433252FDCF}">
      <dsp:nvSpPr>
        <dsp:cNvPr id="0" name=""/>
        <dsp:cNvSpPr/>
      </dsp:nvSpPr>
      <dsp:spPr>
        <a:xfrm>
          <a:off x="2743096"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CFR 200 Compliance</a:t>
          </a:r>
        </a:p>
      </dsp:txBody>
      <dsp:txXfrm>
        <a:off x="2828062" y="2412931"/>
        <a:ext cx="1570603"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41C0E-EAB4-E7CB-2A48-AE8FAC7484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63788A-EE16-9EAD-7CF8-3AC9047180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C1F0C0-E73C-45B4-BA86-DA1CBE53C579}" type="datetimeFigureOut">
              <a:rPr lang="en-US" smtClean="0"/>
              <a:t>9/17/2025</a:t>
            </a:fld>
            <a:endParaRPr lang="en-US" dirty="0"/>
          </a:p>
        </p:txBody>
      </p:sp>
      <p:sp>
        <p:nvSpPr>
          <p:cNvPr id="4" name="Footer Placeholder 3">
            <a:extLst>
              <a:ext uri="{FF2B5EF4-FFF2-40B4-BE49-F238E27FC236}">
                <a16:creationId xmlns:a16="http://schemas.microsoft.com/office/drawing/2014/main" id="{FC29D9F2-8D10-5552-A6D7-1E8503AB8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43A5D-5BB7-C33F-71D4-51C5443854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en-US" dirty="0"/>
          </a:p>
        </p:txBody>
      </p:sp>
    </p:spTree>
    <p:extLst>
      <p:ext uri="{BB962C8B-B14F-4D97-AF65-F5344CB8AC3E}">
        <p14:creationId xmlns:p14="http://schemas.microsoft.com/office/powerpoint/2010/main" val="2452247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D7B2-8141-417D-9FC1-07E1C54506A4}" type="datetimeFigureOut">
              <a:rPr lang="en-US" smtClean="0"/>
              <a:t>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78200-EE3E-4488-9B05-96DC2C02D62E}" type="slidenum">
              <a:rPr lang="en-US" smtClean="0"/>
              <a:t>‹#›</a:t>
            </a:fld>
            <a:endParaRPr lang="en-US" dirty="0"/>
          </a:p>
        </p:txBody>
      </p:sp>
    </p:spTree>
    <p:extLst>
      <p:ext uri="{BB962C8B-B14F-4D97-AF65-F5344CB8AC3E}">
        <p14:creationId xmlns:p14="http://schemas.microsoft.com/office/powerpoint/2010/main" val="295375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E55A-A637-F598-9348-D9ACDC66B4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24E65C-779D-2B98-49C4-3B921D089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5B7E8-7B87-304E-890A-A15E0DA70729}"/>
              </a:ext>
            </a:extLst>
          </p:cNvPr>
          <p:cNvSpPr>
            <a:spLocks noGrp="1"/>
          </p:cNvSpPr>
          <p:nvPr>
            <p:ph type="dt" sz="half" idx="10"/>
          </p:nvPr>
        </p:nvSpPr>
        <p:spPr/>
        <p:txBody>
          <a:bodyPr/>
          <a:lstStyle/>
          <a:p>
            <a:fld id="{9B82F05F-7C51-4322-829C-BC4E0C7E8DE9}" type="datetime1">
              <a:rPr lang="en-US" smtClean="0"/>
              <a:t>9/17/2025</a:t>
            </a:fld>
            <a:endParaRPr lang="en-US" dirty="0"/>
          </a:p>
        </p:txBody>
      </p:sp>
      <p:sp>
        <p:nvSpPr>
          <p:cNvPr id="5" name="Footer Placeholder 4">
            <a:extLst>
              <a:ext uri="{FF2B5EF4-FFF2-40B4-BE49-F238E27FC236}">
                <a16:creationId xmlns:a16="http://schemas.microsoft.com/office/drawing/2014/main" id="{47A2AD71-FDA0-6AFF-2A3C-5E53BA4D2E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855190-C973-2146-67DC-439E296EFC32}"/>
              </a:ext>
            </a:extLst>
          </p:cNvPr>
          <p:cNvSpPr>
            <a:spLocks noGrp="1"/>
          </p:cNvSpPr>
          <p:nvPr>
            <p:ph type="sldNum" sz="quarter" idx="12"/>
          </p:nvPr>
        </p:nvSpPr>
        <p:spPr/>
        <p:txBody>
          <a:bodyPr/>
          <a:lstStyle/>
          <a:p>
            <a:fld id="{4ABFE8A9-9E10-4495-A3EB-3B4E6E889B6B}" type="slidenum">
              <a:rPr lang="en-US" smtClean="0"/>
              <a:t>‹#›</a:t>
            </a:fld>
            <a:endParaRPr lang="en-US" dirty="0"/>
          </a:p>
        </p:txBody>
      </p:sp>
    </p:spTree>
    <p:extLst>
      <p:ext uri="{BB962C8B-B14F-4D97-AF65-F5344CB8AC3E}">
        <p14:creationId xmlns:p14="http://schemas.microsoft.com/office/powerpoint/2010/main" val="344063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4C7C-9D04-4518-8D3B-B39E17F58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5300A-1C7D-93F3-3504-0E9B88C48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48AF65-F7B8-8B07-41F6-8374B5EE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BB55A-D058-D9F3-7E39-615D5B79FB3E}"/>
              </a:ext>
            </a:extLst>
          </p:cNvPr>
          <p:cNvSpPr>
            <a:spLocks noGrp="1"/>
          </p:cNvSpPr>
          <p:nvPr>
            <p:ph type="dt" sz="half" idx="10"/>
          </p:nvPr>
        </p:nvSpPr>
        <p:spPr/>
        <p:txBody>
          <a:bodyPr/>
          <a:lstStyle/>
          <a:p>
            <a:fld id="{952ED0FC-DA47-4A52-85D4-F50C47FA93B1}" type="datetime1">
              <a:rPr lang="en-US" smtClean="0"/>
              <a:t>9/17/2025</a:t>
            </a:fld>
            <a:endParaRPr lang="en-US" dirty="0"/>
          </a:p>
        </p:txBody>
      </p:sp>
      <p:sp>
        <p:nvSpPr>
          <p:cNvPr id="6" name="Footer Placeholder 5">
            <a:extLst>
              <a:ext uri="{FF2B5EF4-FFF2-40B4-BE49-F238E27FC236}">
                <a16:creationId xmlns:a16="http://schemas.microsoft.com/office/drawing/2014/main" id="{5AC201A2-75BB-FCAE-1F65-B74F1EC973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8CE450-A57E-6A1F-CCE8-7D3F4ABD8F3C}"/>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574E589A-0A3C-F65A-EE39-B5A5DFE7E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288318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1FA5-7BDE-EB8B-D0EC-1A29023F9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BCC21A-BE4B-3B18-3A2A-0DAD462DE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C626F-5ED7-5D7E-5587-465B1570DAF3}"/>
              </a:ext>
            </a:extLst>
          </p:cNvPr>
          <p:cNvSpPr>
            <a:spLocks noGrp="1"/>
          </p:cNvSpPr>
          <p:nvPr>
            <p:ph type="dt" sz="half" idx="10"/>
          </p:nvPr>
        </p:nvSpPr>
        <p:spPr/>
        <p:txBody>
          <a:bodyPr/>
          <a:lstStyle/>
          <a:p>
            <a:fld id="{C560FAB8-223C-4433-8F43-87278386D2CB}" type="datetime1">
              <a:rPr lang="en-US" smtClean="0"/>
              <a:t>9/17/2025</a:t>
            </a:fld>
            <a:endParaRPr lang="en-US" dirty="0"/>
          </a:p>
        </p:txBody>
      </p:sp>
      <p:sp>
        <p:nvSpPr>
          <p:cNvPr id="5" name="Footer Placeholder 4">
            <a:extLst>
              <a:ext uri="{FF2B5EF4-FFF2-40B4-BE49-F238E27FC236}">
                <a16:creationId xmlns:a16="http://schemas.microsoft.com/office/drawing/2014/main" id="{E25F5FF4-2035-B4FC-4C72-C03AA077C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A47ADC-3B5F-2222-8AA0-E47DE149158E}"/>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7" name="Picture 6" descr="Background pattern&#10;&#10;Description automatically generated with low confidence">
            <a:extLst>
              <a:ext uri="{FF2B5EF4-FFF2-40B4-BE49-F238E27FC236}">
                <a16:creationId xmlns:a16="http://schemas.microsoft.com/office/drawing/2014/main" id="{4A2136E4-D038-2C6C-8FC5-E2FBA22EB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133303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D4BC0-77FD-4736-9966-3E7A46637E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60ECF9-FED2-85D1-4B84-75A874301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CB899-8E13-91A1-DF7D-CDAFBF3169EF}"/>
              </a:ext>
            </a:extLst>
          </p:cNvPr>
          <p:cNvSpPr>
            <a:spLocks noGrp="1"/>
          </p:cNvSpPr>
          <p:nvPr>
            <p:ph type="dt" sz="half" idx="10"/>
          </p:nvPr>
        </p:nvSpPr>
        <p:spPr/>
        <p:txBody>
          <a:bodyPr/>
          <a:lstStyle/>
          <a:p>
            <a:fld id="{7CFE6047-B536-4E70-A077-F08E7B48B3C2}" type="datetime1">
              <a:rPr lang="en-US" smtClean="0"/>
              <a:t>9/17/2025</a:t>
            </a:fld>
            <a:endParaRPr lang="en-US" dirty="0"/>
          </a:p>
        </p:txBody>
      </p:sp>
      <p:sp>
        <p:nvSpPr>
          <p:cNvPr id="5" name="Footer Placeholder 4">
            <a:extLst>
              <a:ext uri="{FF2B5EF4-FFF2-40B4-BE49-F238E27FC236}">
                <a16:creationId xmlns:a16="http://schemas.microsoft.com/office/drawing/2014/main" id="{2C275608-6778-F34C-39C8-910AB92B33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0868C-5AF8-BFEC-DBFB-FD78D30FDF6C}"/>
              </a:ext>
            </a:extLst>
          </p:cNvPr>
          <p:cNvSpPr>
            <a:spLocks noGrp="1"/>
          </p:cNvSpPr>
          <p:nvPr>
            <p:ph type="sldNum" sz="quarter" idx="12"/>
          </p:nvPr>
        </p:nvSpPr>
        <p:spPr/>
        <p:txBody>
          <a:bodyPr/>
          <a:lstStyle/>
          <a:p>
            <a:fld id="{4ABFE8A9-9E10-4495-A3EB-3B4E6E889B6B}" type="slidenum">
              <a:rPr lang="en-US" smtClean="0"/>
              <a:t>‹#›</a:t>
            </a:fld>
            <a:endParaRPr lang="en-US" dirty="0"/>
          </a:p>
        </p:txBody>
      </p:sp>
    </p:spTree>
    <p:extLst>
      <p:ext uri="{BB962C8B-B14F-4D97-AF65-F5344CB8AC3E}">
        <p14:creationId xmlns:p14="http://schemas.microsoft.com/office/powerpoint/2010/main" val="391484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E98E-FD85-5E89-0CD3-422E8812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404F7-F285-418E-A0CF-85DB9490E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Background pattern&#10;&#10;Description automatically generated with low confidence">
            <a:extLst>
              <a:ext uri="{FF2B5EF4-FFF2-40B4-BE49-F238E27FC236}">
                <a16:creationId xmlns:a16="http://schemas.microsoft.com/office/drawing/2014/main" id="{7AF7A303-4976-FEF1-F1AF-89B8FA538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
        <p:nvSpPr>
          <p:cNvPr id="7" name="Date Placeholder 6">
            <a:extLst>
              <a:ext uri="{FF2B5EF4-FFF2-40B4-BE49-F238E27FC236}">
                <a16:creationId xmlns:a16="http://schemas.microsoft.com/office/drawing/2014/main" id="{952CBF1B-2EDF-E00B-E8B7-5782C580B1CE}"/>
              </a:ext>
            </a:extLst>
          </p:cNvPr>
          <p:cNvSpPr>
            <a:spLocks noGrp="1"/>
          </p:cNvSpPr>
          <p:nvPr>
            <p:ph type="dt" sz="half" idx="10"/>
          </p:nvPr>
        </p:nvSpPr>
        <p:spPr/>
        <p:txBody>
          <a:bodyPr/>
          <a:lstStyle/>
          <a:p>
            <a:fld id="{C3583CF6-84CE-4D43-B8DC-FD2C52F1EB90}" type="datetime1">
              <a:rPr lang="en-US" smtClean="0"/>
              <a:t>9/17/2025</a:t>
            </a:fld>
            <a:endParaRPr lang="en-US" dirty="0"/>
          </a:p>
        </p:txBody>
      </p:sp>
      <p:sp>
        <p:nvSpPr>
          <p:cNvPr id="8" name="Footer Placeholder 7">
            <a:extLst>
              <a:ext uri="{FF2B5EF4-FFF2-40B4-BE49-F238E27FC236}">
                <a16:creationId xmlns:a16="http://schemas.microsoft.com/office/drawing/2014/main" id="{300BB3D8-AF7F-8C73-AB00-2C323BA5BC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5E56C3-CB6F-7E2C-A0DE-5868F3711E6E}"/>
              </a:ext>
            </a:extLst>
          </p:cNvPr>
          <p:cNvSpPr>
            <a:spLocks noGrp="1"/>
          </p:cNvSpPr>
          <p:nvPr>
            <p:ph type="sldNum" sz="quarter" idx="12"/>
          </p:nvPr>
        </p:nvSpPr>
        <p:spPr/>
        <p:txBody>
          <a:bodyPr/>
          <a:lstStyle/>
          <a:p>
            <a:fld id="{4ABFE8A9-9E10-4495-A3EB-3B4E6E889B6B}" type="slidenum">
              <a:rPr lang="en-US" smtClean="0"/>
              <a:t>‹#›</a:t>
            </a:fld>
            <a:endParaRPr lang="en-US" dirty="0"/>
          </a:p>
        </p:txBody>
      </p:sp>
    </p:spTree>
    <p:extLst>
      <p:ext uri="{BB962C8B-B14F-4D97-AF65-F5344CB8AC3E}">
        <p14:creationId xmlns:p14="http://schemas.microsoft.com/office/powerpoint/2010/main" val="352087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F684-CFA8-9405-7B95-34F26BB0E5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11C7F-F12D-1E79-7568-7CECE9C9FD92}"/>
              </a:ext>
            </a:extLst>
          </p:cNvPr>
          <p:cNvSpPr>
            <a:spLocks noGrp="1"/>
          </p:cNvSpPr>
          <p:nvPr>
            <p:ph type="dt" sz="half" idx="10"/>
          </p:nvPr>
        </p:nvSpPr>
        <p:spPr/>
        <p:txBody>
          <a:bodyPr/>
          <a:lstStyle/>
          <a:p>
            <a:fld id="{D8F04081-B450-4732-B03F-BFE0544F4437}" type="datetime1">
              <a:rPr lang="en-US" smtClean="0"/>
              <a:t>9/17/2025</a:t>
            </a:fld>
            <a:endParaRPr lang="en-US" dirty="0"/>
          </a:p>
        </p:txBody>
      </p:sp>
      <p:sp>
        <p:nvSpPr>
          <p:cNvPr id="4" name="Footer Placeholder 3">
            <a:extLst>
              <a:ext uri="{FF2B5EF4-FFF2-40B4-BE49-F238E27FC236}">
                <a16:creationId xmlns:a16="http://schemas.microsoft.com/office/drawing/2014/main" id="{A87CC8E0-1C63-CF95-EA75-02C306E1F1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DDA517-C52D-6508-976A-3A9E4BAAFE95}"/>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7" name="Picture 6" descr="Background pattern&#10;&#10;Description automatically generated with low confidence">
            <a:extLst>
              <a:ext uri="{FF2B5EF4-FFF2-40B4-BE49-F238E27FC236}">
                <a16:creationId xmlns:a16="http://schemas.microsoft.com/office/drawing/2014/main" id="{DE4E5C06-6931-6076-A30C-B72A86633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40333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8DD6-8909-E02B-B46D-0E1F78519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8A1237-52BB-7145-1C8F-25B5E5309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9E4354-90F6-8D9D-3F95-1CA57D5A341D}"/>
              </a:ext>
            </a:extLst>
          </p:cNvPr>
          <p:cNvSpPr>
            <a:spLocks noGrp="1"/>
          </p:cNvSpPr>
          <p:nvPr>
            <p:ph type="dt" sz="half" idx="10"/>
          </p:nvPr>
        </p:nvSpPr>
        <p:spPr/>
        <p:txBody>
          <a:bodyPr/>
          <a:lstStyle/>
          <a:p>
            <a:fld id="{6DBCB31C-66DB-4921-80F9-4156EDD3F045}" type="datetime1">
              <a:rPr lang="en-US" smtClean="0"/>
              <a:t>9/17/2025</a:t>
            </a:fld>
            <a:endParaRPr lang="en-US" dirty="0"/>
          </a:p>
        </p:txBody>
      </p:sp>
      <p:sp>
        <p:nvSpPr>
          <p:cNvPr id="5" name="Footer Placeholder 4">
            <a:extLst>
              <a:ext uri="{FF2B5EF4-FFF2-40B4-BE49-F238E27FC236}">
                <a16:creationId xmlns:a16="http://schemas.microsoft.com/office/drawing/2014/main" id="{119062A7-5882-C8D1-1236-B178113D6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0B3673-4F2D-ADD5-BB31-21F7E6F77002}"/>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B6ECC65B-56D7-7153-D3FD-199962EA77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37254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8AA4-578E-8786-68F7-235FD4D39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A5C0D-9335-F966-DCE5-9CC0DE048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3CBEE-0413-C07C-2A03-B46F14E04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E8158-C7AA-2671-3991-135FD60EEB68}"/>
              </a:ext>
            </a:extLst>
          </p:cNvPr>
          <p:cNvSpPr>
            <a:spLocks noGrp="1"/>
          </p:cNvSpPr>
          <p:nvPr>
            <p:ph type="dt" sz="half" idx="10"/>
          </p:nvPr>
        </p:nvSpPr>
        <p:spPr/>
        <p:txBody>
          <a:bodyPr/>
          <a:lstStyle/>
          <a:p>
            <a:fld id="{E85D6C65-68CB-4A5D-8D04-B0DBB0972628}" type="datetime1">
              <a:rPr lang="en-US" smtClean="0"/>
              <a:t>9/17/2025</a:t>
            </a:fld>
            <a:endParaRPr lang="en-US" dirty="0"/>
          </a:p>
        </p:txBody>
      </p:sp>
      <p:sp>
        <p:nvSpPr>
          <p:cNvPr id="6" name="Footer Placeholder 5">
            <a:extLst>
              <a:ext uri="{FF2B5EF4-FFF2-40B4-BE49-F238E27FC236}">
                <a16:creationId xmlns:a16="http://schemas.microsoft.com/office/drawing/2014/main" id="{E30B275B-4BAF-8C25-86D9-19B763EDA5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230324-FF97-C2E8-D596-85EE48545222}"/>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31C0B6A4-B931-ED24-6301-9EAB9C41D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38388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6447-2BBF-5C91-F91B-00BE7E244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68FA3-9824-5AF4-63E9-3C872ED45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02CA4-67D2-A9F5-919A-BF22B6F66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757EE-2915-D041-A8B9-5BC9E1E4B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75CDD-82B4-DA8E-40B8-68A4EB305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D2680-5745-E17A-FEBC-7AED0102A47C}"/>
              </a:ext>
            </a:extLst>
          </p:cNvPr>
          <p:cNvSpPr>
            <a:spLocks noGrp="1"/>
          </p:cNvSpPr>
          <p:nvPr>
            <p:ph type="dt" sz="half" idx="10"/>
          </p:nvPr>
        </p:nvSpPr>
        <p:spPr/>
        <p:txBody>
          <a:bodyPr/>
          <a:lstStyle/>
          <a:p>
            <a:fld id="{B87C1FC4-0D03-4257-9FFD-3F84C9E5343B}" type="datetime1">
              <a:rPr lang="en-US" smtClean="0"/>
              <a:t>9/17/2025</a:t>
            </a:fld>
            <a:endParaRPr lang="en-US" dirty="0"/>
          </a:p>
        </p:txBody>
      </p:sp>
      <p:sp>
        <p:nvSpPr>
          <p:cNvPr id="8" name="Footer Placeholder 7">
            <a:extLst>
              <a:ext uri="{FF2B5EF4-FFF2-40B4-BE49-F238E27FC236}">
                <a16:creationId xmlns:a16="http://schemas.microsoft.com/office/drawing/2014/main" id="{AF975E49-B0B8-8B43-C54D-0755EF3235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541CB2-E43B-7B77-538E-83226C11B8FA}"/>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10" name="Picture 9" descr="Background pattern&#10;&#10;Description automatically generated with low confidence">
            <a:extLst>
              <a:ext uri="{FF2B5EF4-FFF2-40B4-BE49-F238E27FC236}">
                <a16:creationId xmlns:a16="http://schemas.microsoft.com/office/drawing/2014/main" id="{AE321AB2-6311-3125-143F-D6AD42DAF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366706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67C6-108F-A23E-C149-D776EA9F6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D10AC-F2D9-7CCC-249D-BF19C4325000}"/>
              </a:ext>
            </a:extLst>
          </p:cNvPr>
          <p:cNvSpPr>
            <a:spLocks noGrp="1"/>
          </p:cNvSpPr>
          <p:nvPr>
            <p:ph type="dt" sz="half" idx="10"/>
          </p:nvPr>
        </p:nvSpPr>
        <p:spPr/>
        <p:txBody>
          <a:bodyPr/>
          <a:lstStyle/>
          <a:p>
            <a:fld id="{1B47B871-AB39-404B-900F-2B282B3D7E00}" type="datetime1">
              <a:rPr lang="en-US" smtClean="0"/>
              <a:t>9/17/2025</a:t>
            </a:fld>
            <a:endParaRPr lang="en-US" dirty="0"/>
          </a:p>
        </p:txBody>
      </p:sp>
      <p:sp>
        <p:nvSpPr>
          <p:cNvPr id="4" name="Footer Placeholder 3">
            <a:extLst>
              <a:ext uri="{FF2B5EF4-FFF2-40B4-BE49-F238E27FC236}">
                <a16:creationId xmlns:a16="http://schemas.microsoft.com/office/drawing/2014/main" id="{E3691698-E627-D5D0-ECFA-9C8D568C6D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8C64C3-3EBB-644E-3812-AB756916C005}"/>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6" name="Picture 5" descr="Background pattern&#10;&#10;Description automatically generated with low confidence">
            <a:extLst>
              <a:ext uri="{FF2B5EF4-FFF2-40B4-BE49-F238E27FC236}">
                <a16:creationId xmlns:a16="http://schemas.microsoft.com/office/drawing/2014/main" id="{11C51E7F-7CA9-79BA-220B-AA2F2ADEB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64596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CD7E6-DC7F-F123-ABB0-6E8F56473623}"/>
              </a:ext>
            </a:extLst>
          </p:cNvPr>
          <p:cNvSpPr>
            <a:spLocks noGrp="1"/>
          </p:cNvSpPr>
          <p:nvPr>
            <p:ph type="dt" sz="half" idx="10"/>
          </p:nvPr>
        </p:nvSpPr>
        <p:spPr/>
        <p:txBody>
          <a:bodyPr/>
          <a:lstStyle/>
          <a:p>
            <a:fld id="{CEBB6D51-C5CF-4D14-A1EE-D78F203A0F4A}" type="datetime1">
              <a:rPr lang="en-US" smtClean="0"/>
              <a:t>9/17/2025</a:t>
            </a:fld>
            <a:endParaRPr lang="en-US" dirty="0"/>
          </a:p>
        </p:txBody>
      </p:sp>
      <p:sp>
        <p:nvSpPr>
          <p:cNvPr id="3" name="Footer Placeholder 2">
            <a:extLst>
              <a:ext uri="{FF2B5EF4-FFF2-40B4-BE49-F238E27FC236}">
                <a16:creationId xmlns:a16="http://schemas.microsoft.com/office/drawing/2014/main" id="{6FA4C354-7667-71A4-C12B-6B3C13AE67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D7795A-ED38-1AE0-5833-2ED7C371355C}"/>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5" name="Picture 4" descr="Background pattern&#10;&#10;Description automatically generated with low confidence">
            <a:extLst>
              <a:ext uri="{FF2B5EF4-FFF2-40B4-BE49-F238E27FC236}">
                <a16:creationId xmlns:a16="http://schemas.microsoft.com/office/drawing/2014/main" id="{2F013B75-6C11-F006-D464-3EEAB5F85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419414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3BCB-40A3-50D4-C866-5B46FF1FC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1637B-CAED-B241-65D0-E091164AA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5325E-09A0-CD70-072F-69A3E3A13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EFFD0-8B48-7AB2-F3B8-1824C84A7421}"/>
              </a:ext>
            </a:extLst>
          </p:cNvPr>
          <p:cNvSpPr>
            <a:spLocks noGrp="1"/>
          </p:cNvSpPr>
          <p:nvPr>
            <p:ph type="dt" sz="half" idx="10"/>
          </p:nvPr>
        </p:nvSpPr>
        <p:spPr/>
        <p:txBody>
          <a:bodyPr/>
          <a:lstStyle/>
          <a:p>
            <a:fld id="{A16D6AE8-A055-4487-8519-0FB3CFCD4FB0}" type="datetime1">
              <a:rPr lang="en-US" smtClean="0"/>
              <a:t>9/17/2025</a:t>
            </a:fld>
            <a:endParaRPr lang="en-US" dirty="0"/>
          </a:p>
        </p:txBody>
      </p:sp>
      <p:sp>
        <p:nvSpPr>
          <p:cNvPr id="6" name="Footer Placeholder 5">
            <a:extLst>
              <a:ext uri="{FF2B5EF4-FFF2-40B4-BE49-F238E27FC236}">
                <a16:creationId xmlns:a16="http://schemas.microsoft.com/office/drawing/2014/main" id="{10BD1293-C560-72B4-CFE8-31E6141154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5FFCF3-9CA0-C67C-1290-73E4E048E1F7}"/>
              </a:ext>
            </a:extLst>
          </p:cNvPr>
          <p:cNvSpPr>
            <a:spLocks noGrp="1"/>
          </p:cNvSpPr>
          <p:nvPr>
            <p:ph type="sldNum" sz="quarter" idx="12"/>
          </p:nvPr>
        </p:nvSpPr>
        <p:spPr/>
        <p:txBody>
          <a:bodyPr/>
          <a:lstStyle/>
          <a:p>
            <a:fld id="{4ABFE8A9-9E10-4495-A3EB-3B4E6E889B6B}" type="slidenum">
              <a:rPr lang="en-US" smtClean="0"/>
              <a:t>‹#›</a:t>
            </a:fld>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5767B423-6F66-D7E1-5E78-E9AA6A611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2253" y="5894819"/>
            <a:ext cx="548256" cy="681037"/>
          </a:xfrm>
          <a:prstGeom prst="rect">
            <a:avLst/>
          </a:prstGeom>
        </p:spPr>
      </p:pic>
    </p:spTree>
    <p:extLst>
      <p:ext uri="{BB962C8B-B14F-4D97-AF65-F5344CB8AC3E}">
        <p14:creationId xmlns:p14="http://schemas.microsoft.com/office/powerpoint/2010/main" val="97800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407EC-1EC3-880C-5E0D-F54090230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D1E8C0-1B4B-BABE-4680-3BF46CE9E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F78A49-8A28-F475-40A6-A59C92F00B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83405-AC4E-4750-B913-C08ED47E4471}" type="datetime1">
              <a:rPr lang="en-US" smtClean="0"/>
              <a:t>9/17/2025</a:t>
            </a:fld>
            <a:endParaRPr lang="en-US" dirty="0"/>
          </a:p>
        </p:txBody>
      </p:sp>
      <p:sp>
        <p:nvSpPr>
          <p:cNvPr id="5" name="Footer Placeholder 4">
            <a:extLst>
              <a:ext uri="{FF2B5EF4-FFF2-40B4-BE49-F238E27FC236}">
                <a16:creationId xmlns:a16="http://schemas.microsoft.com/office/drawing/2014/main" id="{EF1F4996-4799-4746-66A2-496519DDA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8BE5F1-174F-5D6D-D777-018B1A740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FE8A9-9E10-4495-A3EB-3B4E6E889B6B}" type="slidenum">
              <a:rPr lang="en-US" smtClean="0"/>
              <a:t>‹#›</a:t>
            </a:fld>
            <a:endParaRPr lang="en-US" dirty="0"/>
          </a:p>
        </p:txBody>
      </p:sp>
      <p:sp>
        <p:nvSpPr>
          <p:cNvPr id="7" name="TextBox 6">
            <a:extLst>
              <a:ext uri="{FF2B5EF4-FFF2-40B4-BE49-F238E27FC236}">
                <a16:creationId xmlns:a16="http://schemas.microsoft.com/office/drawing/2014/main" id="{A010A60C-6047-5C4E-3E46-89823F4513D2}"/>
              </a:ext>
            </a:extLst>
          </p:cNvPr>
          <p:cNvSpPr txBox="1"/>
          <p:nvPr userDrawn="1"/>
        </p:nvSpPr>
        <p:spPr>
          <a:xfrm>
            <a:off x="5637068" y="29718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2127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hyperlink" Target="https://finance.ky.gov/office-of-the-controller/office-of-procurement-services/Pages/contract-connections.aspx" TargetMode="External"/><Relationship Id="rId7" Type="http://schemas.openxmlformats.org/officeDocument/2006/relationships/hyperlink" Target="https://www.omniapartners.com/suppliers/amazon-business/public-sector" TargetMode="Externa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hyperlink" Target="https://www.withpavilion.com/" TargetMode="External"/><Relationship Id="rId5" Type="http://schemas.openxmlformats.org/officeDocument/2006/relationships/hyperlink" Target="https://www.education.ky.gov/districts/tech/kpur/Pages/Net-Hardware.aspx" TargetMode="External"/><Relationship Id="rId4" Type="http://schemas.openxmlformats.org/officeDocument/2006/relationships/hyperlink" Target="https://www.education.ky.gov/districts/tech/kpur/Pages/KETS-Contracts.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inance.ky.gov/eProcurement/Pages/state-agency-and-local-government-procurement.aspx" TargetMode="Externa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hemeOverride" Target="../theme/themeOverride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2/subtitle-A/chapter-II/part-200/appendix-Appendix%20II%20to%20Part%20200" TargetMode="Externa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hyperlink" Target="https://www.acquisition.gov/far/2.101" TargetMode="Externa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hyperlink" Target="mailto:hiren@bluebloodconsulting.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E8CB-44EB-AEC8-3A13-7FAAB36525ED}"/>
              </a:ext>
            </a:extLst>
          </p:cNvPr>
          <p:cNvSpPr>
            <a:spLocks noGrp="1"/>
          </p:cNvSpPr>
          <p:nvPr>
            <p:ph type="ctrTitle"/>
          </p:nvPr>
        </p:nvSpPr>
        <p:spPr>
          <a:xfrm>
            <a:off x="2679653" y="4987636"/>
            <a:ext cx="7072345" cy="398235"/>
          </a:xfrm>
        </p:spPr>
        <p:txBody>
          <a:bodyPr>
            <a:noAutofit/>
          </a:bodyPr>
          <a:lstStyle/>
          <a:p>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June 2025</a:t>
            </a:r>
            <a:br>
              <a:rPr lang="en-US" sz="2800" dirty="0">
                <a:solidFill>
                  <a:schemeClr val="bg1"/>
                </a:solidFill>
              </a:rPr>
            </a:br>
            <a:br>
              <a:rPr lang="en-US" sz="16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Hiren Desai, Founder and Principal</a:t>
            </a:r>
          </a:p>
        </p:txBody>
      </p:sp>
      <p:pic>
        <p:nvPicPr>
          <p:cNvPr id="8" name="Picture 7" descr="Logo, company name&#10;&#10;Description automatically generated">
            <a:extLst>
              <a:ext uri="{FF2B5EF4-FFF2-40B4-BE49-F238E27FC236}">
                <a16:creationId xmlns:a16="http://schemas.microsoft.com/office/drawing/2014/main" id="{4F8E1048-A0C9-DB21-57EE-8C18D9140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226" y="5434476"/>
            <a:ext cx="2347542" cy="1121217"/>
          </a:xfrm>
          <a:prstGeom prst="rect">
            <a:avLst/>
          </a:prstGeom>
        </p:spPr>
      </p:pic>
      <p:sp>
        <p:nvSpPr>
          <p:cNvPr id="4" name="Title 1">
            <a:extLst>
              <a:ext uri="{FF2B5EF4-FFF2-40B4-BE49-F238E27FC236}">
                <a16:creationId xmlns:a16="http://schemas.microsoft.com/office/drawing/2014/main" id="{C942EEA6-4185-C8B1-E8F2-B5FE77BC5EC5}"/>
              </a:ext>
            </a:extLst>
          </p:cNvPr>
          <p:cNvSpPr txBox="1">
            <a:spLocks/>
          </p:cNvSpPr>
          <p:nvPr/>
        </p:nvSpPr>
        <p:spPr>
          <a:xfrm>
            <a:off x="1616025" y="407313"/>
            <a:ext cx="8959950" cy="14865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cap="all" dirty="0">
                <a:solidFill>
                  <a:schemeClr val="bg1"/>
                </a:solidFill>
              </a:rPr>
              <a:t>LOCAL AND federal PROCUREMENT requirements</a:t>
            </a:r>
          </a:p>
        </p:txBody>
      </p:sp>
      <p:sp>
        <p:nvSpPr>
          <p:cNvPr id="6" name="Title 1">
            <a:extLst>
              <a:ext uri="{FF2B5EF4-FFF2-40B4-BE49-F238E27FC236}">
                <a16:creationId xmlns:a16="http://schemas.microsoft.com/office/drawing/2014/main" id="{F7752A7D-FA6C-F181-1CE9-57EBCBCAE5EE}"/>
              </a:ext>
            </a:extLst>
          </p:cNvPr>
          <p:cNvSpPr txBox="1">
            <a:spLocks/>
          </p:cNvSpPr>
          <p:nvPr/>
        </p:nvSpPr>
        <p:spPr>
          <a:xfrm>
            <a:off x="4205985" y="2517748"/>
            <a:ext cx="3780027" cy="938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000" dirty="0">
              <a:solidFill>
                <a:schemeClr val="bg1"/>
              </a:solidFill>
            </a:endParaRPr>
          </a:p>
        </p:txBody>
      </p:sp>
      <p:pic>
        <p:nvPicPr>
          <p:cNvPr id="11" name="Picture 10">
            <a:extLst>
              <a:ext uri="{FF2B5EF4-FFF2-40B4-BE49-F238E27FC236}">
                <a16:creationId xmlns:a16="http://schemas.microsoft.com/office/drawing/2014/main" id="{CB5E6136-63D3-F0F5-CD63-074DF1C96AB0}"/>
              </a:ext>
            </a:extLst>
          </p:cNvPr>
          <p:cNvPicPr>
            <a:picLocks noChangeAspect="1"/>
          </p:cNvPicPr>
          <p:nvPr/>
        </p:nvPicPr>
        <p:blipFill>
          <a:blip r:embed="rId3"/>
          <a:stretch>
            <a:fillRect/>
          </a:stretch>
        </p:blipFill>
        <p:spPr>
          <a:xfrm>
            <a:off x="4618757" y="2164384"/>
            <a:ext cx="3194135" cy="1371600"/>
          </a:xfrm>
          <a:prstGeom prst="rect">
            <a:avLst/>
          </a:prstGeom>
        </p:spPr>
      </p:pic>
    </p:spTree>
    <p:extLst>
      <p:ext uri="{BB962C8B-B14F-4D97-AF65-F5344CB8AC3E}">
        <p14:creationId xmlns:p14="http://schemas.microsoft.com/office/powerpoint/2010/main" val="286010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COMMON PROCUREMENT TERMS (KRS 45A.345)</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85000" lnSpcReduction="20000"/>
          </a:bodyPr>
          <a:lstStyle/>
          <a:p>
            <a:r>
              <a:rPr lang="en-US" sz="2800" dirty="0">
                <a:solidFill>
                  <a:srgbClr val="FFC000"/>
                </a:solidFill>
              </a:rPr>
              <a:t>"Procurement" </a:t>
            </a:r>
            <a:r>
              <a:rPr lang="en-US" sz="2800" dirty="0">
                <a:solidFill>
                  <a:schemeClr val="bg1"/>
                </a:solidFill>
              </a:rPr>
              <a:t>means the purchasing, buying, renting, leasing, or otherwise obtaining any supplies, services, or construction. It also includes all functions that pertain to the obtaining of any public procurement, including description of requirements, selection, and solicitation of sources, preparation and award of contract, and all phases of contract administration. </a:t>
            </a:r>
          </a:p>
          <a:p>
            <a:r>
              <a:rPr lang="en-US" sz="2800" dirty="0">
                <a:solidFill>
                  <a:srgbClr val="FFC000"/>
                </a:solidFill>
              </a:rPr>
              <a:t>"Responsible bidder or offeror" </a:t>
            </a:r>
            <a:r>
              <a:rPr lang="en-US" sz="2800" dirty="0">
                <a:solidFill>
                  <a:schemeClr val="bg1"/>
                </a:solidFill>
              </a:rPr>
              <a:t>means a person who has the capability in all respects to perform fully the contract requirements, and the integrity and reliability which will assure good faith performance.</a:t>
            </a:r>
          </a:p>
          <a:p>
            <a:r>
              <a:rPr lang="en-US" sz="2800" dirty="0">
                <a:solidFill>
                  <a:srgbClr val="FFC000"/>
                </a:solidFill>
              </a:rPr>
              <a:t>"Responsive bidder" </a:t>
            </a:r>
            <a:r>
              <a:rPr lang="en-US" sz="2800" dirty="0">
                <a:solidFill>
                  <a:schemeClr val="bg1"/>
                </a:solidFill>
              </a:rPr>
              <a:t>means a person who has submitted a bid which conforms in all material respects to the invitation for bids, so that all bidders may stand on equal footing with respect to the method and timeliness of submission and as to the substance of any resulting contract.</a:t>
            </a: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10</a:t>
            </a:fld>
            <a:endParaRPr lang="en-US" dirty="0"/>
          </a:p>
        </p:txBody>
      </p:sp>
    </p:spTree>
    <p:extLst>
      <p:ext uri="{BB962C8B-B14F-4D97-AF65-F5344CB8AC3E}">
        <p14:creationId xmlns:p14="http://schemas.microsoft.com/office/powerpoint/2010/main" val="27376654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GENERAL METHODS OF PROCUREMENT</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sz="2000" b="1" dirty="0">
                <a:solidFill>
                  <a:schemeClr val="bg1"/>
                </a:solidFill>
              </a:rPr>
              <a:t>Methods of Local Procurement</a:t>
            </a:r>
          </a:p>
          <a:p>
            <a:pPr marL="971550" lvl="1" indent="-514350">
              <a:buFont typeface="+mj-lt"/>
              <a:buAutoNum type="arabicPeriod"/>
            </a:pPr>
            <a:r>
              <a:rPr lang="en-US" sz="2000" dirty="0">
                <a:solidFill>
                  <a:srgbClr val="FFC000"/>
                </a:solidFill>
              </a:rPr>
              <a:t>Small Purchase Process </a:t>
            </a:r>
            <a:r>
              <a:rPr lang="en-US" sz="2000" dirty="0">
                <a:solidFill>
                  <a:schemeClr val="bg1"/>
                </a:solidFill>
              </a:rPr>
              <a:t>(≤ to $40,000)</a:t>
            </a:r>
          </a:p>
          <a:p>
            <a:pPr marL="971550" lvl="1" indent="-514350">
              <a:buFont typeface="+mj-lt"/>
              <a:buAutoNum type="arabicPeriod"/>
            </a:pPr>
            <a:r>
              <a:rPr lang="en-US" sz="2000" dirty="0">
                <a:solidFill>
                  <a:srgbClr val="FFC000"/>
                </a:solidFill>
              </a:rPr>
              <a:t>Solicitations</a:t>
            </a:r>
            <a:r>
              <a:rPr lang="en-US" sz="2000" dirty="0">
                <a:solidFill>
                  <a:schemeClr val="bg1"/>
                </a:solidFill>
              </a:rPr>
              <a:t> (typically over $40,000)</a:t>
            </a:r>
          </a:p>
          <a:p>
            <a:pPr lvl="2">
              <a:buFont typeface="Courier New" panose="02070309020205020404" pitchFamily="49" charset="0"/>
              <a:buChar char="o"/>
            </a:pPr>
            <a:r>
              <a:rPr lang="en-US" dirty="0">
                <a:solidFill>
                  <a:schemeClr val="bg1"/>
                </a:solidFill>
              </a:rPr>
              <a:t>Competitive Sealed Bidding </a:t>
            </a:r>
          </a:p>
          <a:p>
            <a:pPr lvl="2">
              <a:buFont typeface="Courier New" panose="02070309020205020404" pitchFamily="49" charset="0"/>
              <a:buChar char="o"/>
            </a:pPr>
            <a:r>
              <a:rPr lang="en-US" dirty="0">
                <a:solidFill>
                  <a:schemeClr val="bg1"/>
                </a:solidFill>
              </a:rPr>
              <a:t>Competitive Negotiations </a:t>
            </a:r>
          </a:p>
          <a:p>
            <a:pPr marL="971550" lvl="1" indent="-514350">
              <a:buFont typeface="+mj-lt"/>
              <a:buAutoNum type="arabicPeriod"/>
            </a:pPr>
            <a:r>
              <a:rPr lang="en-US" sz="2000" dirty="0">
                <a:solidFill>
                  <a:srgbClr val="FFC000"/>
                </a:solidFill>
              </a:rPr>
              <a:t>Noncompetitive Negotiations </a:t>
            </a:r>
            <a:r>
              <a:rPr lang="en-US" sz="2000" dirty="0">
                <a:solidFill>
                  <a:schemeClr val="bg1"/>
                </a:solidFill>
              </a:rPr>
              <a:t>(any dollar amount)</a:t>
            </a:r>
          </a:p>
          <a:p>
            <a:pPr lvl="2">
              <a:buFont typeface="Courier New" panose="02070309020205020404" pitchFamily="49" charset="0"/>
              <a:buChar char="o"/>
            </a:pPr>
            <a:r>
              <a:rPr lang="en-US" dirty="0">
                <a:solidFill>
                  <a:schemeClr val="bg1"/>
                </a:solidFill>
              </a:rPr>
              <a:t>Sole Source</a:t>
            </a:r>
          </a:p>
          <a:p>
            <a:pPr lvl="2">
              <a:buFont typeface="Courier New" panose="02070309020205020404" pitchFamily="49" charset="0"/>
              <a:buChar char="o"/>
            </a:pPr>
            <a:r>
              <a:rPr lang="en-US" dirty="0">
                <a:solidFill>
                  <a:schemeClr val="bg1"/>
                </a:solidFill>
              </a:rPr>
              <a:t>Not practical or feasible to bid </a:t>
            </a:r>
          </a:p>
          <a:p>
            <a:pPr marL="971550" lvl="1" indent="-514350">
              <a:buFont typeface="+mj-lt"/>
              <a:buAutoNum type="arabicPeriod"/>
            </a:pPr>
            <a:r>
              <a:rPr lang="en-US" sz="2000" dirty="0">
                <a:solidFill>
                  <a:srgbClr val="FFC000"/>
                </a:solidFill>
              </a:rPr>
              <a:t>Cooperative Purchasing </a:t>
            </a:r>
            <a:r>
              <a:rPr lang="en-US" sz="2000" dirty="0">
                <a:solidFill>
                  <a:schemeClr val="bg1"/>
                </a:solidFill>
              </a:rPr>
              <a:t>(any dollar amount)</a:t>
            </a:r>
          </a:p>
          <a:p>
            <a:pPr marL="457200" lvl="1" indent="0">
              <a:buNone/>
            </a:pPr>
            <a:r>
              <a:rPr lang="en-US" sz="2000" b="1" dirty="0">
                <a:solidFill>
                  <a:schemeClr val="bg1"/>
                </a:solidFill>
              </a:rPr>
              <a:t>* </a:t>
            </a:r>
            <a:r>
              <a:rPr lang="en-US" sz="2000" i="1" dirty="0">
                <a:solidFill>
                  <a:schemeClr val="bg1"/>
                </a:solidFill>
              </a:rPr>
              <a:t>Cooperative purchasing is typically a solicitation performed by another public agency.</a:t>
            </a: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11</a:t>
            </a:fld>
            <a:endParaRPr lang="en-US" dirty="0"/>
          </a:p>
        </p:txBody>
      </p:sp>
    </p:spTree>
    <p:extLst>
      <p:ext uri="{BB962C8B-B14F-4D97-AF65-F5344CB8AC3E}">
        <p14:creationId xmlns:p14="http://schemas.microsoft.com/office/powerpoint/2010/main" val="167124888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SMALL PURCHASE PROCESS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85000" lnSpcReduction="20000"/>
          </a:bodyPr>
          <a:lstStyle/>
          <a:p>
            <a:r>
              <a:rPr lang="en-US" sz="2600" dirty="0">
                <a:solidFill>
                  <a:srgbClr val="FFC000"/>
                </a:solidFill>
              </a:rPr>
              <a:t>Statutory Authority</a:t>
            </a:r>
          </a:p>
          <a:p>
            <a:pPr marL="971550" lvl="1" indent="-514350">
              <a:buFont typeface="+mj-lt"/>
              <a:buAutoNum type="arabicPeriod"/>
            </a:pPr>
            <a:r>
              <a:rPr lang="en-US" sz="2600" dirty="0">
                <a:solidFill>
                  <a:schemeClr val="bg1"/>
                </a:solidFill>
              </a:rPr>
              <a:t>See KRS 45A.385.</a:t>
            </a:r>
          </a:p>
          <a:p>
            <a:r>
              <a:rPr lang="en-US" sz="2600" dirty="0">
                <a:solidFill>
                  <a:srgbClr val="FFC000"/>
                </a:solidFill>
              </a:rPr>
              <a:t>General Practice</a:t>
            </a:r>
          </a:p>
          <a:p>
            <a:pPr marL="971550" lvl="1" indent="-514350">
              <a:buFont typeface="+mj-lt"/>
              <a:buAutoNum type="arabicPeriod"/>
            </a:pPr>
            <a:r>
              <a:rPr lang="en-US" sz="2800" dirty="0">
                <a:solidFill>
                  <a:schemeClr val="bg1"/>
                </a:solidFill>
              </a:rPr>
              <a:t>Normally used for commodities, construction, and services totaling $40,000 or less.</a:t>
            </a:r>
          </a:p>
          <a:p>
            <a:pPr marL="971550" lvl="1" indent="-514350">
              <a:buFont typeface="+mj-lt"/>
              <a:buAutoNum type="arabicPeriod"/>
            </a:pPr>
            <a:r>
              <a:rPr lang="en-US" sz="2800" dirty="0">
                <a:solidFill>
                  <a:schemeClr val="bg1"/>
                </a:solidFill>
              </a:rPr>
              <a:t>For purposes of calculating the aggregate cost (to determine if it falls under $40,000), this amount includes the total cost of purchasing the same item from multiple suppliers; related items from multiple suppliers; and the same or related items from the same or multiple suppliers during the current fiscal year (July 1 - June 30).</a:t>
            </a:r>
          </a:p>
          <a:p>
            <a:pPr marL="971550" lvl="1" indent="-514350">
              <a:buFont typeface="+mj-lt"/>
              <a:buAutoNum type="arabicPeriod"/>
            </a:pPr>
            <a:r>
              <a:rPr lang="en-US" sz="2800" dirty="0">
                <a:solidFill>
                  <a:schemeClr val="bg1"/>
                </a:solidFill>
              </a:rPr>
              <a:t>Cannot artificially split or divide a purchase to circumvent the $40,000 threshold.</a:t>
            </a:r>
          </a:p>
          <a:p>
            <a:pPr marL="971550" lvl="1" indent="-514350">
              <a:buFont typeface="+mj-lt"/>
              <a:buAutoNum type="arabicPeriod"/>
            </a:pPr>
            <a:r>
              <a:rPr lang="en-US" sz="2800" dirty="0">
                <a:solidFill>
                  <a:srgbClr val="FFC000"/>
                </a:solidFill>
              </a:rPr>
              <a:t>$40,000 applies to the total cost of a purchase, including the pass-through cost of any materials.</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12</a:t>
            </a:fld>
            <a:endParaRPr lang="en-US" dirty="0"/>
          </a:p>
        </p:txBody>
      </p:sp>
    </p:spTree>
    <p:extLst>
      <p:ext uri="{BB962C8B-B14F-4D97-AF65-F5344CB8AC3E}">
        <p14:creationId xmlns:p14="http://schemas.microsoft.com/office/powerpoint/2010/main" val="108881420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SMALL PURCHASE PROCESS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sz="1800" dirty="0">
                <a:solidFill>
                  <a:srgbClr val="FFC000"/>
                </a:solidFill>
              </a:rPr>
              <a:t>Example of “Potential” Split Purchasing. </a:t>
            </a:r>
            <a:r>
              <a:rPr lang="en-US" sz="1800" dirty="0">
                <a:solidFill>
                  <a:schemeClr val="bg1"/>
                </a:solidFill>
              </a:rPr>
              <a:t>(Remember the small purchase limit is $40,000)</a:t>
            </a:r>
          </a:p>
          <a:p>
            <a:pPr marL="914400" lvl="2" indent="0">
              <a:buNone/>
            </a:pPr>
            <a:endParaRPr lang="en-US" sz="1800" i="1" dirty="0">
              <a:solidFill>
                <a:schemeClr val="bg1"/>
              </a:solidFill>
            </a:endParaRPr>
          </a:p>
          <a:p>
            <a:pPr marL="457200" lvl="1" indent="0">
              <a:buNone/>
            </a:pPr>
            <a:r>
              <a:rPr lang="en-US" sz="1800" i="1" dirty="0">
                <a:solidFill>
                  <a:schemeClr val="bg1"/>
                </a:solidFill>
              </a:rPr>
              <a:t>In July,  the agency gets quotes and purchases $18,000 worth of  office supplies. In September, it get quotes and purchase another $10,000 worth.  In April, it get quotes and purchase another $15,000 worth.  That’s $43,000 of office supply purchases for the entire fiscal year.</a:t>
            </a:r>
          </a:p>
          <a:p>
            <a:pPr marL="914400" lvl="2" indent="0">
              <a:buNone/>
            </a:pPr>
            <a:endParaRPr lang="en-US" sz="1800" i="1" dirty="0">
              <a:solidFill>
                <a:schemeClr val="bg1"/>
              </a:solidFill>
            </a:endParaRPr>
          </a:p>
          <a:p>
            <a:pPr marL="914400" lvl="1" indent="-457200">
              <a:buFont typeface="+mj-lt"/>
              <a:buAutoNum type="arabicPeriod"/>
            </a:pPr>
            <a:r>
              <a:rPr lang="en-US" sz="1800" dirty="0">
                <a:solidFill>
                  <a:srgbClr val="FFC000"/>
                </a:solidFill>
              </a:rPr>
              <a:t>Is this split purchasing?  </a:t>
            </a:r>
            <a:r>
              <a:rPr lang="en-US" sz="1800" dirty="0">
                <a:solidFill>
                  <a:schemeClr val="bg1"/>
                </a:solidFill>
              </a:rPr>
              <a:t>This depends on whether the total expenditures for the fiscal year are routine (i.e., </a:t>
            </a:r>
            <a:r>
              <a:rPr lang="en-US" sz="1800" dirty="0">
                <a:solidFill>
                  <a:srgbClr val="FFC000"/>
                </a:solidFill>
              </a:rPr>
              <a:t>easily identified and predictable</a:t>
            </a:r>
            <a:r>
              <a:rPr lang="en-US" sz="1800" dirty="0">
                <a:solidFill>
                  <a:schemeClr val="bg1"/>
                </a:solidFill>
              </a:rPr>
              <a:t> as likely to be over $40,000 for the fiscal year).​​</a:t>
            </a:r>
          </a:p>
          <a:p>
            <a:pPr marL="914400" lvl="1" indent="-457200">
              <a:buFont typeface="+mj-lt"/>
              <a:buAutoNum type="arabicPeriod"/>
            </a:pPr>
            <a:r>
              <a:rPr lang="en-US" sz="1800" dirty="0">
                <a:solidFill>
                  <a:schemeClr val="bg1"/>
                </a:solidFill>
              </a:rPr>
              <a:t>If routine (i.e., historical expenditures are typically over $40,000 a year), then the procurement should be made under large purchase procedures by posting a competitive solicitation prior to the start of the fiscal year, with a contract award covering the whole fiscal  year.​​</a:t>
            </a:r>
          </a:p>
          <a:p>
            <a:pPr marL="914400" lvl="1" indent="-457200">
              <a:buFont typeface="+mj-lt"/>
              <a:buAutoNum type="arabicPeriod"/>
            </a:pPr>
            <a:r>
              <a:rPr lang="en-US" sz="1800" dirty="0">
                <a:solidFill>
                  <a:schemeClr val="bg1"/>
                </a:solidFill>
              </a:rPr>
              <a:t>If not routine (i.e., historical expenditures are typically under $40,000 a year), then small purchases are probably ok.​​</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13</a:t>
            </a:fld>
            <a:endParaRPr lang="en-US" dirty="0"/>
          </a:p>
        </p:txBody>
      </p:sp>
    </p:spTree>
    <p:extLst>
      <p:ext uri="{BB962C8B-B14F-4D97-AF65-F5344CB8AC3E}">
        <p14:creationId xmlns:p14="http://schemas.microsoft.com/office/powerpoint/2010/main" val="127563534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SMALL PURCHASE PROCESS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sz="2000" dirty="0">
                <a:solidFill>
                  <a:srgbClr val="FFC000"/>
                </a:solidFill>
              </a:rPr>
              <a:t>Examples of Small Purchase Processes:</a:t>
            </a:r>
            <a:endParaRPr lang="en-US" sz="2000" i="1" dirty="0">
              <a:solidFill>
                <a:schemeClr val="bg1"/>
              </a:solidFill>
            </a:endParaRPr>
          </a:p>
          <a:p>
            <a:endParaRPr lang="en-US" sz="2000" i="1" dirty="0">
              <a:solidFill>
                <a:schemeClr val="bg1"/>
              </a:solidFill>
            </a:endParaRPr>
          </a:p>
          <a:p>
            <a:pPr lvl="1"/>
            <a:r>
              <a:rPr lang="en-US" sz="2000" dirty="0">
                <a:solidFill>
                  <a:schemeClr val="bg1"/>
                </a:solidFill>
              </a:rPr>
              <a:t>$0.01 - $5,000: Single quote – School Level.</a:t>
            </a:r>
          </a:p>
          <a:p>
            <a:pPr lvl="1"/>
            <a:r>
              <a:rPr lang="en-US" sz="2000" dirty="0">
                <a:solidFill>
                  <a:schemeClr val="bg1"/>
                </a:solidFill>
              </a:rPr>
              <a:t>$5,000.01 - $10,000: Two Quotes – School Level with District approval.</a:t>
            </a:r>
          </a:p>
          <a:p>
            <a:pPr lvl="1"/>
            <a:r>
              <a:rPr lang="en-US" sz="2000" dirty="0">
                <a:solidFill>
                  <a:schemeClr val="bg1"/>
                </a:solidFill>
              </a:rPr>
              <a:t>$10,000.01 - $40,000:  Three quotes – District Level.</a:t>
            </a:r>
          </a:p>
          <a:p>
            <a:pPr lvl="1"/>
            <a:endParaRPr lang="en-US" sz="2000" dirty="0">
              <a:solidFill>
                <a:schemeClr val="bg1"/>
              </a:solidFill>
            </a:endParaRPr>
          </a:p>
          <a:p>
            <a:pPr marL="457200" lvl="1" indent="0">
              <a:buNone/>
            </a:pPr>
            <a:r>
              <a:rPr lang="en-US" dirty="0">
                <a:solidFill>
                  <a:schemeClr val="bg1"/>
                </a:solidFill>
              </a:rPr>
              <a:t>OR</a:t>
            </a:r>
          </a:p>
          <a:p>
            <a:pPr lvl="1"/>
            <a:endParaRPr lang="en-US" sz="2000" dirty="0">
              <a:solidFill>
                <a:schemeClr val="bg1"/>
              </a:solidFill>
            </a:endParaRPr>
          </a:p>
          <a:p>
            <a:pPr lvl="1"/>
            <a:r>
              <a:rPr lang="en-US" sz="2000" dirty="0">
                <a:solidFill>
                  <a:schemeClr val="bg1"/>
                </a:solidFill>
              </a:rPr>
              <a:t>$0.01 - $10,000: Single quote – School Level.</a:t>
            </a:r>
          </a:p>
          <a:p>
            <a:pPr lvl="1"/>
            <a:r>
              <a:rPr lang="en-US" sz="2000" dirty="0">
                <a:solidFill>
                  <a:schemeClr val="bg1"/>
                </a:solidFill>
              </a:rPr>
              <a:t>$10,000.01 - $40,000:  Three quotes – District Level.</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marL="0" indent="0">
              <a:buNone/>
            </a:pPr>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14</a:t>
            </a:fld>
            <a:endParaRPr lang="en-US" dirty="0"/>
          </a:p>
        </p:txBody>
      </p:sp>
    </p:spTree>
    <p:extLst>
      <p:ext uri="{BB962C8B-B14F-4D97-AF65-F5344CB8AC3E}">
        <p14:creationId xmlns:p14="http://schemas.microsoft.com/office/powerpoint/2010/main" val="2419053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SMALL PURCHASE PROCESS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sz="2000" dirty="0">
                <a:solidFill>
                  <a:srgbClr val="FFC000"/>
                </a:solidFill>
              </a:rPr>
              <a:t>Things to remember about Small Purchases:</a:t>
            </a:r>
            <a:endParaRPr lang="en-US" sz="2000" i="1" dirty="0">
              <a:solidFill>
                <a:srgbClr val="FFC000"/>
              </a:solidFill>
            </a:endParaRP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The quotes may be obtained in the following formats:</a:t>
            </a: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Online price (printed); or</a:t>
            </a: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Hard copy or email from supplier (printed).</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When obtaining price quotes, </a:t>
            </a:r>
            <a:r>
              <a:rPr kumimoji="0" lang="en-US" sz="1600" b="0" i="0" u="none" strike="noStrike" kern="1200" cap="none" spc="0" normalizeH="0" baseline="0" noProof="0" dirty="0">
                <a:ln>
                  <a:noFill/>
                </a:ln>
                <a:solidFill>
                  <a:srgbClr val="FFC000"/>
                </a:solidFill>
                <a:effectLst/>
                <a:uLnTx/>
                <a:uFillTx/>
                <a:latin typeface="Rockwell"/>
                <a:ea typeface="+mn-ea"/>
                <a:cs typeface="+mn-cs"/>
              </a:rPr>
              <a:t>do not disclose suppliers’ quoted prices to other suppliers</a:t>
            </a:r>
            <a:r>
              <a:rPr kumimoji="0" lang="en-US" sz="1600" b="0" i="0" u="none" strike="noStrike" kern="1200" cap="none" spc="0" normalizeH="0" baseline="0" noProof="0" dirty="0">
                <a:ln>
                  <a:noFill/>
                </a:ln>
                <a:solidFill>
                  <a:prstClr val="white"/>
                </a:solidFill>
                <a:effectLst/>
                <a:uLnTx/>
                <a:uFillTx/>
                <a:latin typeface="Rockwell"/>
                <a:ea typeface="+mn-ea"/>
                <a:cs typeface="+mn-cs"/>
              </a:rPr>
              <a:t>. Additionally, do not inform suppliers of how many suppliers are being asked for quotes. If a supplier asks for this information, politely decline to provide, and simply explain that that the district is obtaining price quotes, and it would like the supplier to submit its best price.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If possible, allow each supplier at least three business days to provide a quote. </a:t>
            </a:r>
            <a:r>
              <a:rPr kumimoji="0" lang="en-US" sz="1600" b="0" i="0" u="none" strike="noStrike" kern="1200" cap="none" spc="0" normalizeH="0" baseline="0" noProof="0" dirty="0">
                <a:ln>
                  <a:noFill/>
                </a:ln>
                <a:solidFill>
                  <a:srgbClr val="FFC000"/>
                </a:solidFill>
                <a:effectLst/>
                <a:uLnTx/>
                <a:uFillTx/>
                <a:latin typeface="Rockwell"/>
                <a:ea typeface="+mn-ea"/>
                <a:cs typeface="+mn-cs"/>
              </a:rPr>
              <a:t>Ensure that all suppliers are given the same amount of time to provide quotes.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FFC000"/>
                </a:solidFill>
                <a:effectLst/>
                <a:uLnTx/>
                <a:uFillTx/>
                <a:latin typeface="Rockwell"/>
                <a:ea typeface="+mn-ea"/>
                <a:cs typeface="+mn-cs"/>
              </a:rPr>
              <a:t>Suppliers’ shipping terms should be Free on Board (FOB), Destination Freight Prepaid and Allowed. </a:t>
            </a:r>
            <a:r>
              <a:rPr kumimoji="0" lang="en-US" sz="1600" b="0" i="0" u="none" strike="noStrike" kern="1200" cap="none" spc="0" normalizeH="0" baseline="0" noProof="0" dirty="0">
                <a:ln>
                  <a:noFill/>
                </a:ln>
                <a:solidFill>
                  <a:prstClr val="white"/>
                </a:solidFill>
                <a:effectLst/>
                <a:uLnTx/>
                <a:uFillTx/>
                <a:latin typeface="Rockwell"/>
                <a:ea typeface="+mn-ea"/>
                <a:cs typeface="+mn-cs"/>
              </a:rPr>
              <a:t>This means the supplier or shipper owns all goods in transit and is liable for delivery to the point of destination. The supplier or shipper is responsible for filing any claims with the delivering carrier for breakage or other loss and for any damage resulting from transportation. The supplier shall include the cost of freight in the unit price.</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Rockwell"/>
                <a:ea typeface="+mn-ea"/>
                <a:cs typeface="+mn-cs"/>
              </a:rPr>
              <a:t>Board policy may require that something is </a:t>
            </a:r>
            <a:r>
              <a:rPr lang="en-US" sz="1600" dirty="0">
                <a:solidFill>
                  <a:prstClr val="white"/>
                </a:solidFill>
                <a:latin typeface="Rockwell"/>
              </a:rPr>
              <a:t>competitively bid out, even though it falls under the small purchase limit of $40,000.  For example, annual financial audits.</a:t>
            </a:r>
            <a:endParaRPr kumimoji="0" lang="en-US" sz="1600" b="0" i="0" u="none" strike="noStrike" kern="1200" cap="none" spc="0" normalizeH="0" baseline="0" noProof="0" dirty="0">
              <a:ln>
                <a:noFill/>
              </a:ln>
              <a:solidFill>
                <a:prstClr val="white"/>
              </a:solidFill>
              <a:effectLst/>
              <a:uLnTx/>
              <a:uFillTx/>
              <a:latin typeface="Rockwell"/>
              <a:ea typeface="+mn-ea"/>
              <a:cs typeface="+mn-cs"/>
            </a:endParaRPr>
          </a:p>
          <a:p>
            <a:pPr marL="457200" lvl="1"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marL="0" indent="0">
              <a:buNone/>
            </a:pPr>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15</a:t>
            </a:fld>
            <a:endParaRPr lang="en-US" dirty="0"/>
          </a:p>
        </p:txBody>
      </p:sp>
    </p:spTree>
    <p:extLst>
      <p:ext uri="{BB962C8B-B14F-4D97-AF65-F5344CB8AC3E}">
        <p14:creationId xmlns:p14="http://schemas.microsoft.com/office/powerpoint/2010/main" val="28152386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SOLICITATIONS - COMPETITIVE SEALED BIDDING</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lnSpcReduction="10000"/>
          </a:bodyPr>
          <a:lstStyle/>
          <a:p>
            <a:r>
              <a:rPr lang="en-US" sz="1800" dirty="0">
                <a:solidFill>
                  <a:srgbClr val="FFC000"/>
                </a:solidFill>
              </a:rPr>
              <a:t>Statutory Authority</a:t>
            </a:r>
          </a:p>
          <a:p>
            <a:pPr marL="800100" lvl="1" indent="-342900">
              <a:buFont typeface="+mj-lt"/>
              <a:buAutoNum type="arabicPeriod"/>
            </a:pPr>
            <a:r>
              <a:rPr lang="en-US" sz="1800" dirty="0">
                <a:solidFill>
                  <a:schemeClr val="bg1"/>
                </a:solidFill>
              </a:rPr>
              <a:t>See KRS 45A.365.</a:t>
            </a:r>
          </a:p>
          <a:p>
            <a:r>
              <a:rPr lang="en-US" sz="1800" dirty="0">
                <a:solidFill>
                  <a:srgbClr val="FFC000"/>
                </a:solidFill>
              </a:rPr>
              <a:t>General Practice</a:t>
            </a:r>
          </a:p>
          <a:p>
            <a:pPr marL="800100" lvl="1" indent="-342900">
              <a:buFont typeface="+mj-lt"/>
              <a:buAutoNum type="arabicPeriod"/>
            </a:pPr>
            <a:r>
              <a:rPr lang="en-US" sz="1800" dirty="0">
                <a:solidFill>
                  <a:schemeClr val="bg1"/>
                </a:solidFill>
              </a:rPr>
              <a:t>This type of solicitation is commonly referred to as an Invitation for Bids (IFB).</a:t>
            </a:r>
          </a:p>
          <a:p>
            <a:pPr marL="800100" lvl="1" indent="-342900">
              <a:buFont typeface="+mj-lt"/>
              <a:buAutoNum type="arabicPeriod"/>
            </a:pPr>
            <a:r>
              <a:rPr lang="en-US" sz="1800" dirty="0">
                <a:solidFill>
                  <a:schemeClr val="bg1"/>
                </a:solidFill>
              </a:rPr>
              <a:t>Specifications are easily determined upfront and very concise.</a:t>
            </a:r>
          </a:p>
          <a:p>
            <a:pPr marL="800100" lvl="1" indent="-342900">
              <a:buFont typeface="+mj-lt"/>
              <a:buAutoNum type="arabicPeriod"/>
            </a:pPr>
            <a:r>
              <a:rPr lang="en-US" sz="1800" dirty="0">
                <a:solidFill>
                  <a:schemeClr val="bg1"/>
                </a:solidFill>
              </a:rPr>
              <a:t>Adequate public notice of the solicitation by posting on the Internet and/</a:t>
            </a:r>
            <a:r>
              <a:rPr lang="en-US" sz="1800" dirty="0">
                <a:solidFill>
                  <a:srgbClr val="FFC000"/>
                </a:solidFill>
              </a:rPr>
              <a:t>or</a:t>
            </a:r>
            <a:r>
              <a:rPr lang="en-US" sz="1800" dirty="0">
                <a:solidFill>
                  <a:schemeClr val="bg1"/>
                </a:solidFill>
              </a:rPr>
              <a:t> publication in a newspaper of general circulation in the local jurisdiction at least seven (7) days before the date set for receipt. </a:t>
            </a:r>
          </a:p>
          <a:p>
            <a:pPr marL="800100" lvl="1" indent="-342900">
              <a:buFont typeface="+mj-lt"/>
              <a:buAutoNum type="arabicPeriod"/>
            </a:pPr>
            <a:r>
              <a:rPr lang="en-US" sz="1800" dirty="0">
                <a:solidFill>
                  <a:schemeClr val="bg1"/>
                </a:solidFill>
              </a:rPr>
              <a:t>There must be a public and formal bid opening with the names of the bidders’ made public.</a:t>
            </a:r>
          </a:p>
          <a:p>
            <a:pPr marL="800100" lvl="1" indent="-342900">
              <a:buFont typeface="+mj-lt"/>
              <a:buAutoNum type="arabicPeriod"/>
            </a:pPr>
            <a:r>
              <a:rPr lang="en-US" sz="1800" u="sng" dirty="0">
                <a:solidFill>
                  <a:schemeClr val="bg1"/>
                </a:solidFill>
              </a:rPr>
              <a:t>After bid opening</a:t>
            </a:r>
            <a:r>
              <a:rPr lang="en-US" sz="1800" dirty="0">
                <a:solidFill>
                  <a:schemeClr val="bg1"/>
                </a:solidFill>
              </a:rPr>
              <a:t>, vendor bids are subject to public inspection.  </a:t>
            </a:r>
            <a:r>
              <a:rPr lang="en-US" sz="1800" dirty="0">
                <a:solidFill>
                  <a:srgbClr val="FFC000"/>
                </a:solidFill>
              </a:rPr>
              <a:t>See KRS 45A.365(4).</a:t>
            </a:r>
          </a:p>
          <a:p>
            <a:pPr marL="800100" lvl="1" indent="-342900">
              <a:buFont typeface="+mj-lt"/>
              <a:buAutoNum type="arabicPeriod"/>
            </a:pPr>
            <a:r>
              <a:rPr lang="en-US" sz="1800" dirty="0">
                <a:solidFill>
                  <a:schemeClr val="bg1"/>
                </a:solidFill>
              </a:rPr>
              <a:t>Evaluation is typically conducted by the procurement officer.</a:t>
            </a:r>
          </a:p>
          <a:p>
            <a:pPr marL="800100" lvl="1" indent="-342900">
              <a:buFont typeface="+mj-lt"/>
              <a:buAutoNum type="arabicPeriod"/>
            </a:pPr>
            <a:r>
              <a:rPr lang="en-US" sz="1800" dirty="0">
                <a:solidFill>
                  <a:schemeClr val="bg1"/>
                </a:solidFill>
              </a:rPr>
              <a:t>No discussions or negotiations with bidders, unless all bids exceed available funds and time is of the essence (See KRS 45A.090 and KRS 45A.375 – very defined process).</a:t>
            </a:r>
          </a:p>
          <a:p>
            <a:pPr marL="800100" lvl="1" indent="-342900">
              <a:buFont typeface="+mj-lt"/>
              <a:buAutoNum type="arabicPeriod"/>
            </a:pPr>
            <a:r>
              <a:rPr lang="en-US" sz="1800" dirty="0">
                <a:solidFill>
                  <a:schemeClr val="bg1"/>
                </a:solidFill>
              </a:rPr>
              <a:t>Award made in accordance with lowest bid price (lowest price alone) </a:t>
            </a:r>
            <a:r>
              <a:rPr lang="en-US" sz="1800" dirty="0">
                <a:solidFill>
                  <a:srgbClr val="FFC000"/>
                </a:solidFill>
              </a:rPr>
              <a:t>or lowest evaluated bid price (best value).</a:t>
            </a:r>
          </a:p>
          <a:p>
            <a:pPr marL="457200" lvl="1" indent="0">
              <a:buNone/>
            </a:pPr>
            <a:endParaRPr lang="en-US" dirty="0">
              <a:solidFill>
                <a:schemeClr val="bg1"/>
              </a:solidFill>
            </a:endParaRPr>
          </a:p>
          <a:p>
            <a:pPr marL="514350" indent="-514350">
              <a:buFont typeface="+mj-lt"/>
              <a:buAutoNum type="arabicPeriod"/>
            </a:pPr>
            <a:endParaRPr lang="en-US" dirty="0">
              <a:solidFill>
                <a:schemeClr val="bg1"/>
              </a:solidFill>
            </a:endParaRP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16</a:t>
            </a:fld>
            <a:endParaRPr lang="en-US" dirty="0"/>
          </a:p>
        </p:txBody>
      </p:sp>
    </p:spTree>
    <p:extLst>
      <p:ext uri="{BB962C8B-B14F-4D97-AF65-F5344CB8AC3E}">
        <p14:creationId xmlns:p14="http://schemas.microsoft.com/office/powerpoint/2010/main" val="121154916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SOLICITATIONS - COMPETITIVE NEGOTIATIONS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10000"/>
          </a:bodyPr>
          <a:lstStyle/>
          <a:p>
            <a:r>
              <a:rPr lang="en-US" sz="1800" dirty="0">
                <a:solidFill>
                  <a:srgbClr val="FFC000"/>
                </a:solidFill>
              </a:rPr>
              <a:t>Statutory Authority</a:t>
            </a:r>
          </a:p>
          <a:p>
            <a:pPr marL="800100" lvl="1" indent="-342900">
              <a:buFont typeface="+mj-lt"/>
              <a:buAutoNum type="arabicPeriod"/>
            </a:pPr>
            <a:r>
              <a:rPr lang="en-US" sz="1800" dirty="0">
                <a:solidFill>
                  <a:schemeClr val="bg1"/>
                </a:solidFill>
              </a:rPr>
              <a:t>See KRS 45A.370.</a:t>
            </a:r>
          </a:p>
          <a:p>
            <a:r>
              <a:rPr lang="en-US" sz="1800" dirty="0">
                <a:solidFill>
                  <a:srgbClr val="FFC000"/>
                </a:solidFill>
              </a:rPr>
              <a:t>General Practice</a:t>
            </a:r>
          </a:p>
          <a:p>
            <a:pPr marL="800100" lvl="1" indent="-342900">
              <a:buFont typeface="+mj-lt"/>
              <a:buAutoNum type="arabicPeriod"/>
            </a:pPr>
            <a:r>
              <a:rPr lang="en-US" sz="1800" dirty="0">
                <a:solidFill>
                  <a:schemeClr val="bg1"/>
                </a:solidFill>
              </a:rPr>
              <a:t>This type of solicitation is commonly referred to as a Request for Proposals (RFP).</a:t>
            </a:r>
          </a:p>
          <a:p>
            <a:pPr marL="800100" lvl="1" indent="-342900">
              <a:buFont typeface="+mj-lt"/>
              <a:buAutoNum type="arabicPeriod"/>
            </a:pPr>
            <a:r>
              <a:rPr lang="en-US" sz="1800" dirty="0">
                <a:solidFill>
                  <a:schemeClr val="bg1"/>
                </a:solidFill>
              </a:rPr>
              <a:t>General specifications are identified upfront, but vendors have the flexibility to propose </a:t>
            </a:r>
            <a:r>
              <a:rPr lang="en-US" sz="1800" u="sng" dirty="0">
                <a:solidFill>
                  <a:schemeClr val="bg1"/>
                </a:solidFill>
              </a:rPr>
              <a:t>solutions</a:t>
            </a:r>
            <a:r>
              <a:rPr lang="en-US" sz="1800" dirty="0">
                <a:solidFill>
                  <a:schemeClr val="bg1"/>
                </a:solidFill>
              </a:rPr>
              <a:t> which meet the needs of bidding agency.</a:t>
            </a:r>
          </a:p>
          <a:p>
            <a:pPr marL="800100" lvl="1" indent="-342900">
              <a:buFont typeface="+mj-lt"/>
              <a:buAutoNum type="arabicPeriod"/>
            </a:pPr>
            <a:r>
              <a:rPr lang="en-US" sz="1800" dirty="0">
                <a:solidFill>
                  <a:schemeClr val="bg1"/>
                </a:solidFill>
              </a:rPr>
              <a:t>Adequate public notice of the solicitation by posting on the Internet </a:t>
            </a:r>
            <a:r>
              <a:rPr lang="en-US" sz="1800" dirty="0">
                <a:solidFill>
                  <a:srgbClr val="FFC000"/>
                </a:solidFill>
              </a:rPr>
              <a:t>and/or </a:t>
            </a:r>
            <a:r>
              <a:rPr lang="en-US" sz="1800" dirty="0">
                <a:solidFill>
                  <a:schemeClr val="bg1"/>
                </a:solidFill>
              </a:rPr>
              <a:t>publication in a newspaper of general circulation in the local jurisdiction at least seven (7) days before the date set for receipt. </a:t>
            </a:r>
          </a:p>
          <a:p>
            <a:pPr marL="800100" lvl="1" indent="-342900">
              <a:buFont typeface="+mj-lt"/>
              <a:buAutoNum type="arabicPeriod"/>
            </a:pPr>
            <a:r>
              <a:rPr lang="en-US" sz="1800" dirty="0">
                <a:solidFill>
                  <a:schemeClr val="bg1"/>
                </a:solidFill>
              </a:rPr>
              <a:t>Proposals are not opened to the public. </a:t>
            </a:r>
            <a:r>
              <a:rPr lang="en-US" sz="1800" dirty="0">
                <a:solidFill>
                  <a:srgbClr val="FFC000"/>
                </a:solidFill>
              </a:rPr>
              <a:t>See KRS 61.878(1)(o).</a:t>
            </a:r>
          </a:p>
          <a:p>
            <a:pPr marL="800100" lvl="1" indent="-342900">
              <a:buFont typeface="+mj-lt"/>
              <a:buAutoNum type="arabicPeriod"/>
            </a:pPr>
            <a:r>
              <a:rPr lang="en-US" sz="1800" dirty="0">
                <a:solidFill>
                  <a:schemeClr val="bg1"/>
                </a:solidFill>
              </a:rPr>
              <a:t>Technical Evaluations are typically conducted by an evaluation team, guided by a procurement officer.</a:t>
            </a:r>
          </a:p>
          <a:p>
            <a:pPr marL="800100" lvl="1" indent="-342900">
              <a:buFont typeface="+mj-lt"/>
              <a:buAutoNum type="arabicPeriod"/>
            </a:pPr>
            <a:r>
              <a:rPr lang="en-US" sz="1800" dirty="0">
                <a:solidFill>
                  <a:schemeClr val="bg1"/>
                </a:solidFill>
              </a:rPr>
              <a:t>May include discussions with offerors during the evaluation process.</a:t>
            </a:r>
          </a:p>
          <a:p>
            <a:pPr marL="800100" lvl="1" indent="-342900">
              <a:buFont typeface="+mj-lt"/>
              <a:buAutoNum type="arabicPeriod"/>
            </a:pPr>
            <a:r>
              <a:rPr lang="en-US" sz="1800" u="sng" dirty="0">
                <a:solidFill>
                  <a:schemeClr val="bg1"/>
                </a:solidFill>
              </a:rPr>
              <a:t>After contract award</a:t>
            </a:r>
            <a:r>
              <a:rPr lang="en-US" sz="1800" dirty="0">
                <a:solidFill>
                  <a:schemeClr val="bg1"/>
                </a:solidFill>
              </a:rPr>
              <a:t>, proposals are subject to public inspection.</a:t>
            </a:r>
          </a:p>
          <a:p>
            <a:pPr marL="800100" lvl="1" indent="-342900">
              <a:buFont typeface="+mj-lt"/>
              <a:buAutoNum type="arabicPeriod"/>
            </a:pPr>
            <a:r>
              <a:rPr lang="en-US" sz="1800" dirty="0">
                <a:solidFill>
                  <a:schemeClr val="bg1"/>
                </a:solidFill>
              </a:rPr>
              <a:t>Award made in accordance with lowest bid price (lowest price alone) </a:t>
            </a:r>
            <a:r>
              <a:rPr lang="en-US" sz="1800" dirty="0">
                <a:solidFill>
                  <a:srgbClr val="FFC000"/>
                </a:solidFill>
              </a:rPr>
              <a:t>or lowest evaluated bid price (best value).  </a:t>
            </a:r>
          </a:p>
          <a:p>
            <a:pPr marL="800100" lvl="1" indent="-342900">
              <a:buFont typeface="+mj-lt"/>
              <a:buAutoNum type="arabicPeriod"/>
            </a:pPr>
            <a:endParaRPr lang="en-US" sz="1800" dirty="0">
              <a:solidFill>
                <a:schemeClr val="bg1"/>
              </a:solidFill>
            </a:endParaRPr>
          </a:p>
          <a:p>
            <a:pPr marL="514350" indent="-514350">
              <a:buFont typeface="+mj-lt"/>
              <a:buAutoNum type="arabicPeriod"/>
            </a:pPr>
            <a:endParaRPr lang="en-US" dirty="0">
              <a:solidFill>
                <a:schemeClr val="bg1"/>
              </a:solidFill>
            </a:endParaRP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17</a:t>
            </a:fld>
            <a:endParaRPr lang="en-US" dirty="0"/>
          </a:p>
        </p:txBody>
      </p:sp>
    </p:spTree>
    <p:extLst>
      <p:ext uri="{BB962C8B-B14F-4D97-AF65-F5344CB8AC3E}">
        <p14:creationId xmlns:p14="http://schemas.microsoft.com/office/powerpoint/2010/main" val="17573364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NONCOMPETITIVE NEGOTIATIONS</a:t>
            </a:r>
            <a:br>
              <a:rPr lang="en-US" sz="2800" b="1" dirty="0">
                <a:solidFill>
                  <a:schemeClr val="bg1"/>
                </a:solidFill>
              </a:rPr>
            </a:br>
            <a:r>
              <a:rPr lang="en-US" sz="2800" b="1" dirty="0">
                <a:solidFill>
                  <a:schemeClr val="bg1"/>
                </a:solidFill>
              </a:rPr>
              <a:t>(SOLE SOURCE OR NOT FEASIBLE TO BID)</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85000" lnSpcReduction="20000"/>
          </a:bodyPr>
          <a:lstStyle/>
          <a:p>
            <a:r>
              <a:rPr lang="en-US" sz="2300" dirty="0">
                <a:solidFill>
                  <a:srgbClr val="FFC000"/>
                </a:solidFill>
              </a:rPr>
              <a:t>Statutory Authority</a:t>
            </a:r>
          </a:p>
          <a:p>
            <a:pPr marL="914400" lvl="1" indent="-457200">
              <a:buFont typeface="+mj-lt"/>
              <a:buAutoNum type="arabicPeriod"/>
            </a:pPr>
            <a:r>
              <a:rPr lang="en-US" sz="2300" dirty="0">
                <a:solidFill>
                  <a:schemeClr val="bg1"/>
                </a:solidFill>
              </a:rPr>
              <a:t>See KRS 45A.380.</a:t>
            </a:r>
          </a:p>
          <a:p>
            <a:r>
              <a:rPr lang="en-US" sz="2300" dirty="0">
                <a:solidFill>
                  <a:srgbClr val="FFC000"/>
                </a:solidFill>
              </a:rPr>
              <a:t>General Practice</a:t>
            </a:r>
          </a:p>
          <a:p>
            <a:pPr marL="914400" lvl="1" indent="-457200">
              <a:spcBef>
                <a:spcPts val="1000"/>
              </a:spcBef>
              <a:buFont typeface="+mj-lt"/>
              <a:buAutoNum type="arabicPeriod"/>
              <a:defRPr/>
            </a:pPr>
            <a:r>
              <a:rPr kumimoji="0" lang="en-US" sz="2300" i="0" u="none" strike="noStrike" kern="1200" cap="none" spc="0" normalizeH="0" baseline="0" noProof="0" dirty="0">
                <a:ln>
                  <a:noFill/>
                </a:ln>
                <a:solidFill>
                  <a:prstClr val="white"/>
                </a:solidFill>
                <a:effectLst/>
                <a:uLnTx/>
                <a:uFillTx/>
                <a:ea typeface="+mn-ea"/>
                <a:cs typeface="+mn-cs"/>
              </a:rPr>
              <a:t>This type of procurement is typically utilized when competition is not practical or feasible and allows for direct negotiations with a specific vendor.​</a:t>
            </a:r>
          </a:p>
          <a:p>
            <a:pPr marL="914400" lvl="1" indent="-457200">
              <a:spcBef>
                <a:spcPts val="1000"/>
              </a:spcBef>
              <a:buFont typeface="+mj-lt"/>
              <a:buAutoNum type="arabicPeriod"/>
              <a:defRPr/>
            </a:pPr>
            <a:r>
              <a:rPr lang="en-US" sz="2300" dirty="0">
                <a:solidFill>
                  <a:schemeClr val="bg1"/>
                </a:solidFill>
              </a:rPr>
              <a:t>Appropriate conditions for purchase include emergencies; a product or service only available from a single source; </a:t>
            </a:r>
            <a:r>
              <a:rPr lang="en-US" sz="2300" dirty="0">
                <a:solidFill>
                  <a:srgbClr val="FFC000"/>
                </a:solidFill>
              </a:rPr>
              <a:t>contracts for professional services</a:t>
            </a:r>
            <a:r>
              <a:rPr lang="en-US" sz="2300" dirty="0">
                <a:solidFill>
                  <a:schemeClr val="bg1"/>
                </a:solidFill>
              </a:rPr>
              <a:t>; perishable items; replacement parts; proprietary goods; expenditures for trips outside the normal service area; </a:t>
            </a:r>
            <a:r>
              <a:rPr lang="en-US" sz="2300" dirty="0">
                <a:solidFill>
                  <a:srgbClr val="FFC000"/>
                </a:solidFill>
              </a:rPr>
              <a:t>and the purchase of insurance </a:t>
            </a:r>
            <a:r>
              <a:rPr lang="en-US" sz="2300" dirty="0">
                <a:solidFill>
                  <a:schemeClr val="bg1"/>
                </a:solidFill>
              </a:rPr>
              <a:t>(i.e., group life insurance, group health and accident insurance, group professional liability insurance, worker's compensation insurance, and unemployment insurance).</a:t>
            </a:r>
            <a:endParaRPr kumimoji="0" lang="en-US" sz="2300" i="0" u="none" strike="noStrike" kern="1200" cap="none" spc="0" normalizeH="0" baseline="0" noProof="0" dirty="0">
              <a:ln>
                <a:noFill/>
              </a:ln>
              <a:solidFill>
                <a:schemeClr val="bg1"/>
              </a:solidFill>
              <a:effectLst/>
              <a:uLnTx/>
              <a:uFillTx/>
              <a:ea typeface="+mn-ea"/>
              <a:cs typeface="+mn-cs"/>
            </a:endParaRPr>
          </a:p>
          <a:p>
            <a:pPr marL="914400" lvl="1" indent="-457200">
              <a:spcBef>
                <a:spcPts val="1000"/>
              </a:spcBef>
              <a:buFont typeface="+mj-lt"/>
              <a:buAutoNum type="arabicPeriod"/>
              <a:defRPr/>
            </a:pPr>
            <a:r>
              <a:rPr kumimoji="0" lang="en-US" sz="2300" i="0" u="none" strike="noStrike" kern="1200" cap="none" spc="0" normalizeH="0" baseline="0" noProof="0" dirty="0">
                <a:ln>
                  <a:noFill/>
                </a:ln>
                <a:solidFill>
                  <a:srgbClr val="FFC000"/>
                </a:solidFill>
                <a:effectLst/>
                <a:uLnTx/>
                <a:uFillTx/>
                <a:ea typeface="+mn-ea"/>
                <a:cs typeface="+mn-cs"/>
              </a:rPr>
              <a:t>Recommendation: Avoid perceptions of impropriety, by making good faith efforts to procure goods and services through competition whenever possible.​</a:t>
            </a:r>
          </a:p>
          <a:p>
            <a:pPr marL="457200" lvl="1" indent="0">
              <a:spcBef>
                <a:spcPts val="1000"/>
              </a:spcBef>
              <a:buNone/>
              <a:defRPr/>
            </a:pPr>
            <a:r>
              <a:rPr lang="en-US" sz="2300" i="1" dirty="0">
                <a:solidFill>
                  <a:schemeClr val="bg1"/>
                </a:solidFill>
              </a:rPr>
              <a:t>There are specific limitations on the use of federal funds for noncompetitive negotiation.  We will discuss this during the discussion on federal procurement.</a:t>
            </a:r>
            <a:endParaRPr kumimoji="0" lang="en-US" sz="2300" i="1" u="none" strike="noStrike" kern="1200" cap="none" spc="0" normalizeH="0" baseline="0" noProof="0" dirty="0">
              <a:ln>
                <a:noFill/>
              </a:ln>
              <a:solidFill>
                <a:schemeClr val="bg1"/>
              </a:solidFill>
              <a:effectLst/>
              <a:uLnTx/>
              <a:uFillTx/>
              <a:ea typeface="+mn-ea"/>
              <a:cs typeface="+mn-cs"/>
            </a:endParaRPr>
          </a:p>
          <a:p>
            <a:pPr marL="514350" indent="-514350">
              <a:buFont typeface="+mj-lt"/>
              <a:buAutoNum type="arabicPeriod"/>
            </a:pPr>
            <a:endParaRPr lang="en-US" sz="2300" dirty="0">
              <a:solidFill>
                <a:schemeClr val="bg1"/>
              </a:solidFill>
            </a:endParaRPr>
          </a:p>
          <a:p>
            <a:pPr marL="514350" indent="-514350">
              <a:buFont typeface="+mj-lt"/>
              <a:buAutoNum type="arabicPeriod"/>
            </a:pPr>
            <a:endParaRPr lang="en-US" dirty="0">
              <a:solidFill>
                <a:schemeClr val="bg1"/>
              </a:solidFill>
            </a:endParaRP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18</a:t>
            </a:fld>
            <a:endParaRPr lang="en-US" dirty="0"/>
          </a:p>
        </p:txBody>
      </p:sp>
    </p:spTree>
    <p:extLst>
      <p:ext uri="{BB962C8B-B14F-4D97-AF65-F5344CB8AC3E}">
        <p14:creationId xmlns:p14="http://schemas.microsoft.com/office/powerpoint/2010/main" val="335970377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200" b="1" dirty="0">
                <a:solidFill>
                  <a:schemeClr val="bg1"/>
                </a:solidFill>
              </a:rPr>
              <a:t>COOPERATIVE PURCHASING</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77500" lnSpcReduction="20000"/>
          </a:bodyPr>
          <a:lstStyle/>
          <a:p>
            <a:r>
              <a:rPr lang="en-US" sz="2200" dirty="0">
                <a:solidFill>
                  <a:srgbClr val="FFC000"/>
                </a:solidFill>
              </a:rPr>
              <a:t>Statutory Authority</a:t>
            </a:r>
          </a:p>
          <a:p>
            <a:pPr marL="800100" lvl="1" indent="-342900">
              <a:buFont typeface="+mj-lt"/>
              <a:buAutoNum type="arabicPeriod"/>
            </a:pPr>
            <a:r>
              <a:rPr lang="en-US" sz="2200" dirty="0">
                <a:solidFill>
                  <a:schemeClr val="bg1"/>
                </a:solidFill>
              </a:rPr>
              <a:t>See KRS 45A.420.</a:t>
            </a:r>
          </a:p>
          <a:p>
            <a:r>
              <a:rPr lang="en-US" sz="2200" dirty="0">
                <a:solidFill>
                  <a:srgbClr val="FFC000"/>
                </a:solidFill>
              </a:rPr>
              <a:t>General Practice</a:t>
            </a:r>
          </a:p>
          <a:p>
            <a:pPr marL="800100" lvl="1" indent="-342900">
              <a:buFont typeface="+mj-lt"/>
              <a:buAutoNum type="arabicPeriod"/>
            </a:pPr>
            <a:r>
              <a:rPr lang="en-US" sz="2200" dirty="0">
                <a:solidFill>
                  <a:schemeClr val="bg1"/>
                </a:solidFill>
              </a:rPr>
              <a:t>Cooperative purchasing typically allows for a public agency to make a purchase from an existing contract established by another public agency (e.g., the state, another school district, or a Kentucky educational cooperative). ​</a:t>
            </a:r>
          </a:p>
          <a:p>
            <a:pPr marL="800100" lvl="1" indent="-342900">
              <a:buFont typeface="+mj-lt"/>
              <a:buAutoNum type="arabicPeriod"/>
            </a:pPr>
            <a:r>
              <a:rPr lang="en-US" sz="2200" dirty="0">
                <a:solidFill>
                  <a:schemeClr val="bg1"/>
                </a:solidFill>
              </a:rPr>
              <a:t>The original contract which is being used still must be established in accordance with a permissible method of procurement (i.e., competitive sealed bid, or competitive negotiation).​</a:t>
            </a:r>
          </a:p>
          <a:p>
            <a:pPr marL="800100" lvl="1" indent="-342900">
              <a:buFont typeface="+mj-lt"/>
              <a:buAutoNum type="arabicPeriod"/>
            </a:pPr>
            <a:r>
              <a:rPr lang="en-US" sz="2200" b="1" dirty="0">
                <a:solidFill>
                  <a:schemeClr val="bg1"/>
                </a:solidFill>
              </a:rPr>
              <a:t>IMPORTANT:  </a:t>
            </a:r>
            <a:r>
              <a:rPr lang="en-US" sz="2200" dirty="0">
                <a:solidFill>
                  <a:schemeClr val="bg1"/>
                </a:solidFill>
              </a:rPr>
              <a:t>the responsibility to defend that a particular procurement complied with all statutory and regulatory requirements (including open competition) remains with the purchasing agency.</a:t>
            </a:r>
          </a:p>
          <a:p>
            <a:pPr marL="800100" lvl="1" indent="-342900">
              <a:buFont typeface="+mj-lt"/>
              <a:buAutoNum type="arabicPeriod"/>
            </a:pPr>
            <a:r>
              <a:rPr lang="en-US" sz="2200" dirty="0">
                <a:solidFill>
                  <a:srgbClr val="FFC000"/>
                </a:solidFill>
              </a:rPr>
              <a:t>The public agency wishing to engage in cooperative purchasing should verify that the contract being considered for use was established under a permissible method of procurement, before proceeding.  </a:t>
            </a:r>
            <a:r>
              <a:rPr lang="en-US" sz="2200" dirty="0">
                <a:solidFill>
                  <a:schemeClr val="bg1"/>
                </a:solidFill>
              </a:rPr>
              <a:t>A copy of the original solicitation and contract award should be maintained in file.  ​</a:t>
            </a:r>
          </a:p>
          <a:p>
            <a:pPr marL="800100" lvl="1" indent="-342900">
              <a:buFont typeface="+mj-lt"/>
              <a:buAutoNum type="arabicPeriod"/>
            </a:pPr>
            <a:r>
              <a:rPr lang="en-US" sz="2200" dirty="0">
                <a:solidFill>
                  <a:srgbClr val="FFC000"/>
                </a:solidFill>
              </a:rPr>
              <a:t>As a best practice, it is </a:t>
            </a:r>
            <a:r>
              <a:rPr lang="en-US" sz="2200" u="sng" dirty="0">
                <a:solidFill>
                  <a:srgbClr val="FFC000"/>
                </a:solidFill>
              </a:rPr>
              <a:t>not recommended </a:t>
            </a:r>
            <a:r>
              <a:rPr lang="en-US" sz="2200" dirty="0">
                <a:solidFill>
                  <a:srgbClr val="FFC000"/>
                </a:solidFill>
              </a:rPr>
              <a:t>that a contract established by noncompetitive negotiation be used for cooperative purchasing purposes.​</a:t>
            </a:r>
          </a:p>
          <a:p>
            <a:pPr marL="800100" lvl="1" indent="-342900">
              <a:buFont typeface="+mj-lt"/>
              <a:buAutoNum type="arabicPeriod"/>
            </a:pPr>
            <a:r>
              <a:rPr lang="en-US" sz="2200" dirty="0">
                <a:solidFill>
                  <a:schemeClr val="bg1"/>
                </a:solidFill>
              </a:rPr>
              <a:t>Remember that by using cooperative purchasing, a public agency may be significantly limiting its legal options in any relationship with the contract holder (because the original underlying contract controls).​</a:t>
            </a:r>
          </a:p>
          <a:p>
            <a:pPr lvl="1"/>
            <a:endParaRPr lang="en-US" sz="16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19</a:t>
            </a:fld>
            <a:endParaRPr lang="en-US" dirty="0"/>
          </a:p>
        </p:txBody>
      </p:sp>
    </p:spTree>
    <p:extLst>
      <p:ext uri="{BB962C8B-B14F-4D97-AF65-F5344CB8AC3E}">
        <p14:creationId xmlns:p14="http://schemas.microsoft.com/office/powerpoint/2010/main" val="129383075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normAutofit/>
          </a:bodyPr>
          <a:lstStyle/>
          <a:p>
            <a:r>
              <a:rPr lang="en-US" sz="3600" b="1" dirty="0">
                <a:solidFill>
                  <a:schemeClr val="bg1"/>
                </a:solidFill>
              </a:rPr>
              <a:t>WHAT WE WILL BE COVERING</a:t>
            </a:r>
          </a:p>
        </p:txBody>
      </p:sp>
      <p:sp>
        <p:nvSpPr>
          <p:cNvPr id="3" name="Content Placeholder 2">
            <a:extLst>
              <a:ext uri="{FF2B5EF4-FFF2-40B4-BE49-F238E27FC236}">
                <a16:creationId xmlns:a16="http://schemas.microsoft.com/office/drawing/2014/main" id="{D253D7F3-6AD5-DBEA-D2FA-2300663B1225}"/>
              </a:ext>
            </a:extLst>
          </p:cNvPr>
          <p:cNvSpPr>
            <a:spLocks noGrp="1"/>
          </p:cNvSpPr>
          <p:nvPr>
            <p:ph idx="1"/>
          </p:nvPr>
        </p:nvSpPr>
        <p:spPr/>
        <p:txBody>
          <a:bodyPr/>
          <a:lstStyle/>
          <a:p>
            <a:r>
              <a:rPr lang="en-US" dirty="0">
                <a:solidFill>
                  <a:schemeClr val="bg1"/>
                </a:solidFill>
              </a:rPr>
              <a:t>Bid Law (KRS 424.260 and 702 KAR 3:135).</a:t>
            </a:r>
          </a:p>
          <a:p>
            <a:r>
              <a:rPr lang="en-US" dirty="0">
                <a:solidFill>
                  <a:schemeClr val="bg1"/>
                </a:solidFill>
              </a:rPr>
              <a:t>Local Procurement Requirements under the Kentucky Model Procurement Code (“KMPC”) aka KRS Chapter 45A.</a:t>
            </a:r>
          </a:p>
          <a:p>
            <a:r>
              <a:rPr lang="en-US" dirty="0">
                <a:solidFill>
                  <a:schemeClr val="bg1"/>
                </a:solidFill>
              </a:rPr>
              <a:t>Federal Procurement Requirements (2 CFR 200).</a:t>
            </a:r>
          </a:p>
          <a:p>
            <a:r>
              <a:rPr lang="en-US" dirty="0">
                <a:solidFill>
                  <a:schemeClr val="bg1"/>
                </a:solidFill>
              </a:rPr>
              <a:t>Changes in Federal Procurement?</a:t>
            </a:r>
          </a:p>
          <a:p>
            <a:endParaRPr lang="en-US" dirty="0">
              <a:solidFill>
                <a:schemeClr val="bg1"/>
              </a:solidFill>
            </a:endParaRPr>
          </a:p>
          <a:p>
            <a:pPr marL="0" indent="0">
              <a:buNone/>
            </a:pPr>
            <a:endParaRPr lang="en-US" dirty="0"/>
          </a:p>
          <a:p>
            <a:pPr marL="514350" indent="-514350">
              <a:buFont typeface="+mj-lt"/>
              <a:buAutoNum type="arabicPeriod"/>
            </a:pPr>
            <a:endParaRPr lang="en-US" dirty="0"/>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a:t>
            </a:fld>
            <a:endParaRPr lang="en-US" dirty="0"/>
          </a:p>
        </p:txBody>
      </p:sp>
    </p:spTree>
    <p:extLst>
      <p:ext uri="{BB962C8B-B14F-4D97-AF65-F5344CB8AC3E}">
        <p14:creationId xmlns:p14="http://schemas.microsoft.com/office/powerpoint/2010/main" val="399945146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EXAMPLES OF COOPERATIVE PURCHASING CONTRACTS</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10000"/>
          </a:bodyPr>
          <a:lstStyle/>
          <a:p>
            <a:r>
              <a:rPr lang="en-US" sz="2000" dirty="0">
                <a:solidFill>
                  <a:schemeClr val="bg1"/>
                </a:solidFill>
              </a:rPr>
              <a:t>The Commonwealth of Kentucky has several types of contracts (called </a:t>
            </a:r>
            <a:r>
              <a:rPr lang="en-US" sz="2000" dirty="0">
                <a:solidFill>
                  <a:srgbClr val="FFC000"/>
                </a:solidFill>
              </a:rPr>
              <a:t>“all state agency master agreements” </a:t>
            </a:r>
            <a:r>
              <a:rPr lang="en-US" sz="2000" dirty="0">
                <a:solidFill>
                  <a:schemeClr val="bg1"/>
                </a:solidFill>
              </a:rPr>
              <a:t>or “state price contracts”) which are established with a particular vendor to supply specific items at a specific unit price for a specific period. Bidding and awarding is done by the Finance Cabinet in accordance with KRS Chapter 45A. A listing of such contracts is available at: </a:t>
            </a:r>
            <a:r>
              <a:rPr lang="en-US" sz="2000" dirty="0">
                <a:solidFill>
                  <a:schemeClr val="bg1"/>
                </a:solidFill>
                <a:hlinkClick r:id="rId3"/>
              </a:rPr>
              <a:t>https://finance.ky.gov/office-of-the-controller/office-of-procurement-services/Pages/contract-connections.aspx</a:t>
            </a:r>
            <a:endParaRPr lang="en-US" sz="2000" dirty="0">
              <a:solidFill>
                <a:schemeClr val="bg1"/>
              </a:solidFill>
            </a:endParaRPr>
          </a:p>
          <a:p>
            <a:r>
              <a:rPr lang="en-US" sz="2000" dirty="0">
                <a:solidFill>
                  <a:schemeClr val="bg1"/>
                </a:solidFill>
              </a:rPr>
              <a:t>KDE has coordinated with the Finance Cabinet to go through the proper Chapter 45A procurement process to establish specific Kentucky  Education Technology System </a:t>
            </a:r>
            <a:r>
              <a:rPr lang="en-US" sz="2000" dirty="0">
                <a:solidFill>
                  <a:srgbClr val="FFC000"/>
                </a:solidFill>
              </a:rPr>
              <a:t>(KETS) contracts </a:t>
            </a:r>
            <a:r>
              <a:rPr lang="en-US" sz="2000" dirty="0">
                <a:solidFill>
                  <a:schemeClr val="bg1"/>
                </a:solidFill>
              </a:rPr>
              <a:t>for district use. See: </a:t>
            </a:r>
            <a:r>
              <a:rPr lang="en-US" sz="2000" dirty="0">
                <a:solidFill>
                  <a:schemeClr val="bg1"/>
                </a:solidFill>
                <a:hlinkClick r:id="rId4"/>
              </a:rPr>
              <a:t>https://www.education.ky.gov/districts/tech/kpur/Pages/KETS-Contracts.aspx</a:t>
            </a:r>
            <a:r>
              <a:rPr lang="en-US" sz="2000" dirty="0">
                <a:solidFill>
                  <a:schemeClr val="bg1"/>
                </a:solidFill>
              </a:rPr>
              <a:t>.  This includes e-Rate eligible contracts. See:</a:t>
            </a:r>
          </a:p>
          <a:p>
            <a:pPr marL="230188" indent="0">
              <a:buNone/>
            </a:pPr>
            <a:r>
              <a:rPr lang="en-US" sz="2000" dirty="0">
                <a:solidFill>
                  <a:schemeClr val="bg1"/>
                </a:solidFill>
                <a:hlinkClick r:id="rId5"/>
              </a:rPr>
              <a:t>https://www.education.ky.gov/districts/tech/kpur/Pages/Net-Hardware.aspx</a:t>
            </a:r>
            <a:r>
              <a:rPr lang="en-US" sz="2000" dirty="0">
                <a:solidFill>
                  <a:schemeClr val="bg1"/>
                </a:solidFill>
              </a:rPr>
              <a:t> </a:t>
            </a:r>
          </a:p>
          <a:p>
            <a:pPr marL="230188" indent="-230188"/>
            <a:r>
              <a:rPr lang="en-US" sz="2000" dirty="0">
                <a:solidFill>
                  <a:srgbClr val="FFC000"/>
                </a:solidFill>
              </a:rPr>
              <a:t>Use Pavilion Search Tool.</a:t>
            </a:r>
            <a:r>
              <a:rPr lang="en-US" sz="2000" dirty="0">
                <a:solidFill>
                  <a:schemeClr val="bg1"/>
                </a:solidFill>
              </a:rPr>
              <a:t>  Free Search for applicable Cooperative Purchasing Contracts. </a:t>
            </a:r>
            <a:r>
              <a:rPr lang="en-US" sz="2000" dirty="0">
                <a:solidFill>
                  <a:schemeClr val="bg1"/>
                </a:solidFill>
                <a:hlinkClick r:id="rId6"/>
              </a:rPr>
              <a:t>https://www.withpavilion.com/</a:t>
            </a:r>
            <a:r>
              <a:rPr lang="en-US" sz="2000" dirty="0">
                <a:solidFill>
                  <a:schemeClr val="bg1"/>
                </a:solidFill>
              </a:rPr>
              <a:t> </a:t>
            </a:r>
          </a:p>
          <a:p>
            <a:r>
              <a:rPr lang="en-US" sz="2000" dirty="0">
                <a:solidFill>
                  <a:schemeClr val="bg1"/>
                </a:solidFill>
              </a:rPr>
              <a:t>Common Question: “Is there an Amazon cooperative contract?”  Yes.  See Omnia Partners at: </a:t>
            </a:r>
            <a:r>
              <a:rPr lang="en-US" sz="2000" dirty="0">
                <a:solidFill>
                  <a:schemeClr val="bg1"/>
                </a:solidFill>
                <a:hlinkClick r:id="rId7"/>
              </a:rPr>
              <a:t>https://www.omniapartners.com/suppliers/amazon-business/public-sector</a:t>
            </a:r>
            <a:endParaRPr lang="en-US" sz="2000" dirty="0">
              <a:solidFill>
                <a:schemeClr val="bg1"/>
              </a:solidFill>
            </a:endParaRPr>
          </a:p>
          <a:p>
            <a:endParaRPr lang="en-US" sz="20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20</a:t>
            </a:fld>
            <a:endParaRPr lang="en-US" dirty="0"/>
          </a:p>
        </p:txBody>
      </p:sp>
    </p:spTree>
    <p:extLst>
      <p:ext uri="{BB962C8B-B14F-4D97-AF65-F5344CB8AC3E}">
        <p14:creationId xmlns:p14="http://schemas.microsoft.com/office/powerpoint/2010/main" val="34659503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RECIPROCAL PREFERENCE </a:t>
            </a:r>
            <a:r>
              <a:rPr lang="en-US" sz="2800" b="1" dirty="0">
                <a:solidFill>
                  <a:srgbClr val="FFC000"/>
                </a:solidFill>
              </a:rPr>
              <a:t>(KRS 45A.494)</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10000"/>
          </a:bodyPr>
          <a:lstStyle/>
          <a:p>
            <a:r>
              <a:rPr lang="en-US" dirty="0">
                <a:solidFill>
                  <a:schemeClr val="bg1"/>
                </a:solidFill>
              </a:rPr>
              <a:t>This </a:t>
            </a:r>
            <a:r>
              <a:rPr lang="en-US" u="sng" dirty="0">
                <a:solidFill>
                  <a:schemeClr val="bg1"/>
                </a:solidFill>
              </a:rPr>
              <a:t>only</a:t>
            </a:r>
            <a:r>
              <a:rPr lang="en-US" dirty="0">
                <a:solidFill>
                  <a:schemeClr val="bg1"/>
                </a:solidFill>
              </a:rPr>
              <a:t> applies if a procurement (IFB or RFP) results </a:t>
            </a:r>
            <a:r>
              <a:rPr lang="en-US" dirty="0">
                <a:solidFill>
                  <a:srgbClr val="FFC000"/>
                </a:solidFill>
              </a:rPr>
              <a:t>in a tie between a resident bidder and a nonresident bidder</a:t>
            </a:r>
            <a:r>
              <a:rPr lang="en-US" dirty="0">
                <a:solidFill>
                  <a:schemeClr val="bg1"/>
                </a:solidFill>
              </a:rPr>
              <a:t>. </a:t>
            </a:r>
          </a:p>
          <a:p>
            <a:r>
              <a:rPr lang="en-US" dirty="0">
                <a:solidFill>
                  <a:schemeClr val="bg1"/>
                </a:solidFill>
              </a:rPr>
              <a:t>Preference shall be given to the resident (Kentucky) bidder, if the nonresident bidder’s state gives a preference to bidders from that state. </a:t>
            </a:r>
          </a:p>
          <a:p>
            <a:r>
              <a:rPr lang="en-US" dirty="0">
                <a:solidFill>
                  <a:schemeClr val="bg1"/>
                </a:solidFill>
              </a:rPr>
              <a:t>The preference given to the resident (Kentucky) bidder shall be equal to the preference give to bidders in that other state. </a:t>
            </a:r>
          </a:p>
          <a:p>
            <a:r>
              <a:rPr lang="en-US" dirty="0">
                <a:solidFill>
                  <a:schemeClr val="bg1"/>
                </a:solidFill>
              </a:rPr>
              <a:t>Additional information on how to deal with this Preference can be found on the Finance Cabinet website at: </a:t>
            </a:r>
            <a:r>
              <a:rPr lang="en-US" dirty="0">
                <a:solidFill>
                  <a:schemeClr val="bg1"/>
                </a:solidFill>
                <a:hlinkClick r:id="rId3"/>
              </a:rPr>
              <a:t>https://finance.ky.gov/eProcurement/Pages/state-agency-and-local-government-procurement.aspx</a:t>
            </a:r>
            <a:endParaRPr lang="en-US" dirty="0">
              <a:solidFill>
                <a:schemeClr val="bg1"/>
              </a:solidFill>
            </a:endParaRPr>
          </a:p>
          <a:p>
            <a:endParaRPr lang="en-US" dirty="0">
              <a:solidFill>
                <a:schemeClr val="bg1"/>
              </a:solidFill>
            </a:endParaRPr>
          </a:p>
        </p:txBody>
      </p:sp>
      <p:sp>
        <p:nvSpPr>
          <p:cNvPr id="8" name="Slide Number Placeholder 7">
            <a:extLst>
              <a:ext uri="{FF2B5EF4-FFF2-40B4-BE49-F238E27FC236}">
                <a16:creationId xmlns:a16="http://schemas.microsoft.com/office/drawing/2014/main" id="{B19772D9-A576-EFD5-5C4F-D277A932097E}"/>
              </a:ext>
            </a:extLst>
          </p:cNvPr>
          <p:cNvSpPr>
            <a:spLocks noGrp="1"/>
          </p:cNvSpPr>
          <p:nvPr>
            <p:ph type="sldNum" sz="quarter" idx="12"/>
          </p:nvPr>
        </p:nvSpPr>
        <p:spPr/>
        <p:txBody>
          <a:bodyPr/>
          <a:lstStyle/>
          <a:p>
            <a:fld id="{4ABFE8A9-9E10-4495-A3EB-3B4E6E889B6B}" type="slidenum">
              <a:rPr lang="en-US" smtClean="0"/>
              <a:t>21</a:t>
            </a:fld>
            <a:endParaRPr lang="en-US" dirty="0"/>
          </a:p>
        </p:txBody>
      </p:sp>
    </p:spTree>
    <p:extLst>
      <p:ext uri="{BB962C8B-B14F-4D97-AF65-F5344CB8AC3E}">
        <p14:creationId xmlns:p14="http://schemas.microsoft.com/office/powerpoint/2010/main" val="25335857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dirty="0">
                <a:solidFill>
                  <a:schemeClr val="bg1"/>
                </a:solidFill>
              </a:rPr>
              <a:t>DETERMINATION OF RESPONSIBILITY (KRS 45A.395)</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u="sng" dirty="0">
                <a:solidFill>
                  <a:schemeClr val="bg1"/>
                </a:solidFill>
              </a:rPr>
              <a:t>A Sworn Statement and a Written Determination of Responsibility is required from contract holders in certain situations</a:t>
            </a:r>
          </a:p>
          <a:p>
            <a:r>
              <a:rPr lang="en-US" dirty="0">
                <a:solidFill>
                  <a:schemeClr val="bg1"/>
                </a:solidFill>
              </a:rPr>
              <a:t>KRS 45A.395 requires that, </a:t>
            </a:r>
            <a:r>
              <a:rPr lang="en-US" dirty="0">
                <a:solidFill>
                  <a:srgbClr val="FFC000"/>
                </a:solidFill>
              </a:rPr>
              <a:t>prior to a public agency making a written determination of responsibility for a bidder or offeror selected for contract award, that the selected vendor provide a sworn statement that it has not knowingly violated the campaign finance laws of the Commonwealth of Kentucky.  </a:t>
            </a:r>
          </a:p>
          <a:p>
            <a:r>
              <a:rPr lang="en-US" dirty="0">
                <a:solidFill>
                  <a:schemeClr val="bg1"/>
                </a:solidFill>
              </a:rPr>
              <a:t>The agency should obtain this sworn statement prior to contract award and then make a written determination that, in relying upon this sworn statement, the selected vendor is deemed responsible under KRS 45A.395 for contract award. </a:t>
            </a:r>
          </a:p>
          <a:p>
            <a:r>
              <a:rPr lang="en-US" u="sng" dirty="0">
                <a:solidFill>
                  <a:schemeClr val="bg1"/>
                </a:solidFill>
              </a:rPr>
              <a:t>TIP:</a:t>
            </a:r>
            <a:r>
              <a:rPr lang="en-US" dirty="0">
                <a:solidFill>
                  <a:schemeClr val="bg1"/>
                </a:solidFill>
              </a:rPr>
              <a:t> Get a sworn statement and make a written determination for any procurements using competitive solicitation (IFBs and RFPs) </a:t>
            </a:r>
            <a:r>
              <a:rPr lang="en-US" u="sng" dirty="0">
                <a:solidFill>
                  <a:srgbClr val="FFC000"/>
                </a:solidFill>
              </a:rPr>
              <a:t>AND</a:t>
            </a:r>
            <a:r>
              <a:rPr lang="en-US" dirty="0">
                <a:solidFill>
                  <a:schemeClr val="accent2">
                    <a:lumMod val="75000"/>
                  </a:schemeClr>
                </a:solidFill>
              </a:rPr>
              <a:t> </a:t>
            </a:r>
            <a:r>
              <a:rPr lang="en-US" dirty="0">
                <a:solidFill>
                  <a:schemeClr val="bg1"/>
                </a:solidFill>
              </a:rPr>
              <a:t>for any procurements using non-competitive negotiation (sole source or not-feasible to bid).</a:t>
            </a:r>
          </a:p>
          <a:p>
            <a:pPr marL="514350" indent="-514350">
              <a:buFont typeface="+mj-lt"/>
              <a:buAutoNum type="arabicPeriod"/>
            </a:pPr>
            <a:endParaRPr lang="en-US" dirty="0">
              <a:solidFill>
                <a:schemeClr val="bg1"/>
              </a:solidFill>
            </a:endParaRPr>
          </a:p>
          <a:p>
            <a:pPr marL="514350" indent="-514350">
              <a:buFont typeface="+mj-lt"/>
              <a:buAutoNum type="arabicPeriod"/>
            </a:pPr>
            <a:endParaRPr lang="en-US" dirty="0">
              <a:solidFill>
                <a:schemeClr val="bg1"/>
              </a:solidFill>
            </a:endParaRPr>
          </a:p>
        </p:txBody>
      </p:sp>
      <p:sp>
        <p:nvSpPr>
          <p:cNvPr id="8" name="Slide Number Placeholder 7">
            <a:extLst>
              <a:ext uri="{FF2B5EF4-FFF2-40B4-BE49-F238E27FC236}">
                <a16:creationId xmlns:a16="http://schemas.microsoft.com/office/drawing/2014/main" id="{B19772D9-A576-EFD5-5C4F-D277A932097E}"/>
              </a:ext>
            </a:extLst>
          </p:cNvPr>
          <p:cNvSpPr>
            <a:spLocks noGrp="1"/>
          </p:cNvSpPr>
          <p:nvPr>
            <p:ph type="sldNum" sz="quarter" idx="12"/>
          </p:nvPr>
        </p:nvSpPr>
        <p:spPr/>
        <p:txBody>
          <a:bodyPr/>
          <a:lstStyle/>
          <a:p>
            <a:fld id="{4ABFE8A9-9E10-4495-A3EB-3B4E6E889B6B}" type="slidenum">
              <a:rPr lang="en-US" smtClean="0"/>
              <a:t>22</a:t>
            </a:fld>
            <a:endParaRPr lang="en-US" dirty="0"/>
          </a:p>
        </p:txBody>
      </p:sp>
    </p:spTree>
    <p:extLst>
      <p:ext uri="{BB962C8B-B14F-4D97-AF65-F5344CB8AC3E}">
        <p14:creationId xmlns:p14="http://schemas.microsoft.com/office/powerpoint/2010/main" val="164191896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400" b="1" dirty="0">
                <a:solidFill>
                  <a:schemeClr val="bg1"/>
                </a:solidFill>
              </a:rPr>
              <a:t>DISPOSAL OF SURPLUS PERSONAL PROPERTY (KRS 45A.425)</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2600" dirty="0">
                <a:solidFill>
                  <a:schemeClr val="bg1"/>
                </a:solidFill>
              </a:rPr>
              <a:t>KRS 45A.425 covers </a:t>
            </a:r>
            <a:r>
              <a:rPr lang="en-US" sz="2600" dirty="0">
                <a:solidFill>
                  <a:srgbClr val="FFC000"/>
                </a:solidFill>
              </a:rPr>
              <a:t>disposal of surplus or excess personal property by a local public agency.</a:t>
            </a:r>
          </a:p>
          <a:p>
            <a:r>
              <a:rPr lang="en-US" sz="2600" dirty="0">
                <a:solidFill>
                  <a:schemeClr val="bg1"/>
                </a:solidFill>
              </a:rPr>
              <a:t>Requires a written determination describing the property, explaining its original intended use when acquired, the reasons why it is in the public interest to dispose of it, and the method of disposition to be used.</a:t>
            </a:r>
          </a:p>
          <a:p>
            <a:r>
              <a:rPr lang="en-US" sz="2600" dirty="0">
                <a:solidFill>
                  <a:schemeClr val="bg1"/>
                </a:solidFill>
              </a:rPr>
              <a:t>Can be transferred with or without compensation to another public agency.</a:t>
            </a:r>
          </a:p>
          <a:p>
            <a:r>
              <a:rPr lang="en-US" sz="2600" dirty="0">
                <a:solidFill>
                  <a:schemeClr val="bg1"/>
                </a:solidFill>
              </a:rPr>
              <a:t>May be sold by public auction or sealed bids. If no bids are received at public auction or by sealed bid, the property may be disposed of as deemed fit by the agency, but this must be documented.</a:t>
            </a:r>
          </a:p>
          <a:p>
            <a:r>
              <a:rPr lang="en-US" sz="2600" dirty="0">
                <a:solidFill>
                  <a:schemeClr val="bg1"/>
                </a:solidFill>
              </a:rPr>
              <a:t>Surplus technology may be disposed of under KRS 160.335 (redistribution of refurnished surplus technology to low-income students).</a:t>
            </a:r>
          </a:p>
          <a:p>
            <a:pPr marL="457200" lvl="1" indent="0">
              <a:buNone/>
            </a:pPr>
            <a:endParaRPr lang="en-US" sz="2600" dirty="0">
              <a:solidFill>
                <a:schemeClr val="bg1"/>
              </a:solidFill>
            </a:endParaRPr>
          </a:p>
          <a:p>
            <a:endParaRPr lang="en-US" dirty="0">
              <a:solidFill>
                <a:schemeClr val="bg1"/>
              </a:solidFill>
            </a:endParaRPr>
          </a:p>
        </p:txBody>
      </p:sp>
      <p:sp>
        <p:nvSpPr>
          <p:cNvPr id="8" name="Slide Number Placeholder 7">
            <a:extLst>
              <a:ext uri="{FF2B5EF4-FFF2-40B4-BE49-F238E27FC236}">
                <a16:creationId xmlns:a16="http://schemas.microsoft.com/office/drawing/2014/main" id="{B19772D9-A576-EFD5-5C4F-D277A932097E}"/>
              </a:ext>
            </a:extLst>
          </p:cNvPr>
          <p:cNvSpPr>
            <a:spLocks noGrp="1"/>
          </p:cNvSpPr>
          <p:nvPr>
            <p:ph type="sldNum" sz="quarter" idx="12"/>
          </p:nvPr>
        </p:nvSpPr>
        <p:spPr/>
        <p:txBody>
          <a:bodyPr/>
          <a:lstStyle/>
          <a:p>
            <a:fld id="{4ABFE8A9-9E10-4495-A3EB-3B4E6E889B6B}" type="slidenum">
              <a:rPr lang="en-US" smtClean="0"/>
              <a:t>23</a:t>
            </a:fld>
            <a:endParaRPr lang="en-US" dirty="0"/>
          </a:p>
        </p:txBody>
      </p:sp>
    </p:spTree>
    <p:extLst>
      <p:ext uri="{BB962C8B-B14F-4D97-AF65-F5344CB8AC3E}">
        <p14:creationId xmlns:p14="http://schemas.microsoft.com/office/powerpoint/2010/main" val="306236216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ETHICS (KRS 45A.455)</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lnSpcReduction="10000"/>
          </a:bodyPr>
          <a:lstStyle/>
          <a:p>
            <a:r>
              <a:rPr lang="en-US" sz="2400" dirty="0">
                <a:solidFill>
                  <a:schemeClr val="bg1"/>
                </a:solidFill>
              </a:rPr>
              <a:t>KRS 45A.455 govern ethical standards for local public employees under the KMPC.</a:t>
            </a:r>
          </a:p>
          <a:p>
            <a:r>
              <a:rPr lang="en-US" sz="2400" dirty="0">
                <a:solidFill>
                  <a:schemeClr val="bg1"/>
                </a:solidFill>
              </a:rPr>
              <a:t>In essence, the statute notes that any local public employee should NOT participate in a procurement, if that individual has a conflict of interest in the process (for example a financial interest in the outcome of the process). </a:t>
            </a:r>
          </a:p>
          <a:p>
            <a:r>
              <a:rPr lang="en-US" sz="2400" dirty="0">
                <a:solidFill>
                  <a:schemeClr val="bg1"/>
                </a:solidFill>
              </a:rPr>
              <a:t>This includes a prohibition against receiving any type of gratuity (such as a gift card) from a vendor.  </a:t>
            </a:r>
            <a:r>
              <a:rPr lang="en-US" sz="2400" dirty="0">
                <a:solidFill>
                  <a:srgbClr val="FFC000"/>
                </a:solidFill>
              </a:rPr>
              <a:t> Gratuity is defined in KRS 45A.445(5) as anything of more than fifty (50) dollars in value.</a:t>
            </a:r>
          </a:p>
          <a:p>
            <a:r>
              <a:rPr lang="en-US" sz="2400" dirty="0">
                <a:solidFill>
                  <a:schemeClr val="bg1"/>
                </a:solidFill>
              </a:rPr>
              <a:t>As a best practice, public employees who are involved in the public procurement process should always exercise </a:t>
            </a:r>
            <a:r>
              <a:rPr lang="en-US" sz="2400" dirty="0">
                <a:solidFill>
                  <a:srgbClr val="FFC000"/>
                </a:solidFill>
              </a:rPr>
              <a:t>vigilance and common sense</a:t>
            </a:r>
            <a:r>
              <a:rPr lang="en-US" sz="2400" dirty="0">
                <a:solidFill>
                  <a:schemeClr val="bg1"/>
                </a:solidFill>
              </a:rPr>
              <a:t> to ensure impartiality and fairness throughout the process.</a:t>
            </a:r>
          </a:p>
          <a:p>
            <a:endParaRPr lang="en-US" sz="2400" dirty="0">
              <a:solidFill>
                <a:schemeClr val="bg1"/>
              </a:solidFill>
            </a:endParaRP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24</a:t>
            </a:fld>
            <a:endParaRPr lang="en-US" dirty="0"/>
          </a:p>
        </p:txBody>
      </p:sp>
    </p:spTree>
    <p:extLst>
      <p:ext uri="{BB962C8B-B14F-4D97-AF65-F5344CB8AC3E}">
        <p14:creationId xmlns:p14="http://schemas.microsoft.com/office/powerpoint/2010/main" val="16643944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CONSEQUENCES OF VIOLATING THE KMPC</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lnSpcReduction="10000"/>
          </a:bodyPr>
          <a:lstStyle/>
          <a:p>
            <a:r>
              <a:rPr lang="en-US" sz="1700" dirty="0">
                <a:solidFill>
                  <a:schemeClr val="bg1"/>
                </a:solidFill>
              </a:rPr>
              <a:t>KRS 45A.990 allows for criminal charges to be brought for violating the KMPC, which may result in criminal convictions ranging from Class A misdemeanors (up to 12 months) to Class C felonies (5 to 10 years in jail).</a:t>
            </a:r>
          </a:p>
          <a:p>
            <a:pPr marL="457200" lvl="1" indent="0">
              <a:buNone/>
            </a:pPr>
            <a:endParaRPr lang="en-US" sz="1700" dirty="0">
              <a:solidFill>
                <a:schemeClr val="bg1"/>
              </a:solidFill>
            </a:endParaRPr>
          </a:p>
          <a:p>
            <a:pPr marL="800100" lvl="1" indent="-342900">
              <a:buFont typeface="+mj-lt"/>
              <a:buAutoNum type="arabicPeriod"/>
            </a:pPr>
            <a:r>
              <a:rPr lang="en-US" sz="1700" dirty="0">
                <a:solidFill>
                  <a:schemeClr val="bg1"/>
                </a:solidFill>
              </a:rPr>
              <a:t>KRS 45A.990(6) is of particular interest. It notes:</a:t>
            </a:r>
          </a:p>
          <a:p>
            <a:pPr marL="914400" lvl="2" indent="0">
              <a:buNone/>
            </a:pPr>
            <a:r>
              <a:rPr lang="en-US" sz="1700" dirty="0">
                <a:solidFill>
                  <a:schemeClr val="bg1"/>
                </a:solidFill>
              </a:rPr>
              <a:t>Any employee or any official of the Commonwealth of Kentucky, elective or appointive, who shall take, receive, or offer to take or receive, either directly or indirectly, any rebate, percentage of contract, money, or other things of value, as an inducement or intended inducement, in the procurement of business, or the giving of business, for, or to, or from, any person, partnership, firm, or corporation, offering, bidding for, or in open market seeking to make sales to the Commonwealth of Kentucky, shall be deemed guilty of a Class C felony.</a:t>
            </a:r>
          </a:p>
          <a:p>
            <a:pPr marL="1257300" lvl="2" indent="-342900">
              <a:buFont typeface="+mj-lt"/>
              <a:buAutoNum type="arabicPeriod"/>
            </a:pPr>
            <a:endParaRPr lang="en-US" sz="1700" dirty="0">
              <a:solidFill>
                <a:schemeClr val="bg1"/>
              </a:solidFill>
            </a:endParaRPr>
          </a:p>
          <a:p>
            <a:pPr marL="800100" lvl="1" indent="-342900">
              <a:buFont typeface="+mj-lt"/>
              <a:buAutoNum type="arabicPeriod"/>
            </a:pPr>
            <a:r>
              <a:rPr lang="en-US" sz="1700" dirty="0">
                <a:solidFill>
                  <a:srgbClr val="FFC000"/>
                </a:solidFill>
              </a:rPr>
              <a:t>KRS 45A.990(9) also clarifies that these penalties (which automatically apply to state government employees) also apply to officials at local public entities.</a:t>
            </a:r>
          </a:p>
          <a:p>
            <a:r>
              <a:rPr lang="en-US" sz="1700" dirty="0">
                <a:solidFill>
                  <a:schemeClr val="bg1"/>
                </a:solidFill>
              </a:rPr>
              <a:t>Other charges may also be brought under other provisions of the Kentucky Criminal Code (e.g., under KRS Chapter 522 for ethical violations and abuse of public office). In addition, civil litigation for injunctive relief and damages is also possible.</a:t>
            </a:r>
          </a:p>
          <a:p>
            <a:endParaRPr lang="en-US" sz="1900" dirty="0">
              <a:solidFill>
                <a:schemeClr val="bg1"/>
              </a:solidFill>
            </a:endParaRP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25</a:t>
            </a:fld>
            <a:endParaRPr lang="en-US" dirty="0"/>
          </a:p>
        </p:txBody>
      </p:sp>
    </p:spTree>
    <p:extLst>
      <p:ext uri="{BB962C8B-B14F-4D97-AF65-F5344CB8AC3E}">
        <p14:creationId xmlns:p14="http://schemas.microsoft.com/office/powerpoint/2010/main" val="62129544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cap="all" dirty="0">
                <a:solidFill>
                  <a:schemeClr val="bg1"/>
                </a:solidFill>
              </a:rPr>
              <a:t>BID Law  vs. KMPC </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b="1" u="sng" dirty="0">
                <a:solidFill>
                  <a:srgbClr val="FFC000"/>
                </a:solidFill>
              </a:rPr>
              <a:t>Recommendation: Switch from Bid Law to KMPC</a:t>
            </a:r>
          </a:p>
          <a:p>
            <a:pPr marL="971550" lvl="1" indent="-514350">
              <a:buFont typeface="+mj-lt"/>
              <a:buAutoNum type="arabicPeriod"/>
            </a:pPr>
            <a:r>
              <a:rPr lang="en-US" sz="2800" dirty="0">
                <a:solidFill>
                  <a:schemeClr val="bg1"/>
                </a:solidFill>
              </a:rPr>
              <a:t>KMPC provides uniform guidance, flexibility, and defensibility.</a:t>
            </a:r>
          </a:p>
          <a:p>
            <a:pPr marL="971550" lvl="1" indent="-514350">
              <a:buFont typeface="+mj-lt"/>
              <a:buAutoNum type="arabicPeriod"/>
            </a:pPr>
            <a:r>
              <a:rPr lang="en-US" sz="2800" dirty="0">
                <a:solidFill>
                  <a:schemeClr val="bg1"/>
                </a:solidFill>
              </a:rPr>
              <a:t>KMPC emphasizes “best value” as opposed to “low bid.”</a:t>
            </a:r>
          </a:p>
          <a:p>
            <a:pPr marL="971550" lvl="1" indent="-514350">
              <a:buFont typeface="+mj-lt"/>
              <a:buAutoNum type="arabicPeriod"/>
            </a:pPr>
            <a:r>
              <a:rPr lang="en-US" sz="2800" dirty="0">
                <a:solidFill>
                  <a:schemeClr val="bg1"/>
                </a:solidFill>
              </a:rPr>
              <a:t>KMPC allows for competitive negotiation.</a:t>
            </a:r>
          </a:p>
          <a:p>
            <a:pPr marL="971550" lvl="1" indent="-514350">
              <a:buFont typeface="+mj-lt"/>
              <a:buAutoNum type="arabicPeriod"/>
            </a:pPr>
            <a:r>
              <a:rPr lang="en-US" sz="2800" dirty="0">
                <a:solidFill>
                  <a:schemeClr val="bg1"/>
                </a:solidFill>
              </a:rPr>
              <a:t>Courts in Kentucky have historically granted deference to public entities who make decisions under the statutory framework of the KMPC.</a:t>
            </a:r>
          </a:p>
          <a:p>
            <a:pPr marL="0" indent="0">
              <a:buNone/>
            </a:pPr>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26</a:t>
            </a:fld>
            <a:endParaRPr lang="en-US" dirty="0"/>
          </a:p>
        </p:txBody>
      </p:sp>
    </p:spTree>
    <p:extLst>
      <p:ext uri="{BB962C8B-B14F-4D97-AF65-F5344CB8AC3E}">
        <p14:creationId xmlns:p14="http://schemas.microsoft.com/office/powerpoint/2010/main" val="14671751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lstStyle/>
          <a:p>
            <a:r>
              <a:rPr lang="en-US" sz="4400" dirty="0">
                <a:solidFill>
                  <a:schemeClr val="bg1"/>
                </a:solidFill>
                <a:latin typeface="+mj-lt"/>
              </a:rPr>
              <a:t>Questions?</a:t>
            </a:r>
            <a:endParaRPr lang="en-US" dirty="0">
              <a:solidFill>
                <a:schemeClr val="bg1"/>
              </a:solidFill>
            </a:endParaRPr>
          </a:p>
        </p:txBody>
      </p:sp>
      <p:pic>
        <p:nvPicPr>
          <p:cNvPr id="6" name="Picture 6" descr="Thinking Photography Question Mark Man Stock PNG Image">
            <a:extLst>
              <a:ext uri="{FF2B5EF4-FFF2-40B4-BE49-F238E27FC236}">
                <a16:creationId xmlns:a16="http://schemas.microsoft.com/office/drawing/2014/main" id="{89A6571D-FB14-48B0-130F-08360C9F7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09" y="1690688"/>
            <a:ext cx="4364182" cy="436418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ED0096F1-01BA-FA05-D59C-4C297F5178CC}"/>
              </a:ext>
            </a:extLst>
          </p:cNvPr>
          <p:cNvSpPr>
            <a:spLocks noGrp="1"/>
          </p:cNvSpPr>
          <p:nvPr>
            <p:ph type="sldNum" sz="quarter" idx="12"/>
          </p:nvPr>
        </p:nvSpPr>
        <p:spPr/>
        <p:txBody>
          <a:bodyPr/>
          <a:lstStyle/>
          <a:p>
            <a:fld id="{4ABFE8A9-9E10-4495-A3EB-3B4E6E889B6B}" type="slidenum">
              <a:rPr lang="en-US" smtClean="0"/>
              <a:t>27</a:t>
            </a:fld>
            <a:endParaRPr lang="en-US" dirty="0"/>
          </a:p>
        </p:txBody>
      </p:sp>
    </p:spTree>
    <p:extLst>
      <p:ext uri="{BB962C8B-B14F-4D97-AF65-F5344CB8AC3E}">
        <p14:creationId xmlns:p14="http://schemas.microsoft.com/office/powerpoint/2010/main" val="79179544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normAutofit/>
          </a:bodyPr>
          <a:lstStyle/>
          <a:p>
            <a:r>
              <a:rPr lang="en-US" sz="3600" b="1" dirty="0">
                <a:solidFill>
                  <a:schemeClr val="bg1"/>
                </a:solidFill>
              </a:rPr>
              <a:t>FEDERAL PROCUREMENT REQUIREMENTS</a:t>
            </a:r>
          </a:p>
        </p:txBody>
      </p:sp>
      <p:sp>
        <p:nvSpPr>
          <p:cNvPr id="3" name="Text Placeholder 2">
            <a:extLst>
              <a:ext uri="{FF2B5EF4-FFF2-40B4-BE49-F238E27FC236}">
                <a16:creationId xmlns:a16="http://schemas.microsoft.com/office/drawing/2014/main" id="{AA4F920B-68D5-928D-C9FA-AAA2C4E53F83}"/>
              </a:ext>
            </a:extLst>
          </p:cNvPr>
          <p:cNvSpPr>
            <a:spLocks noGrp="1"/>
          </p:cNvSpPr>
          <p:nvPr>
            <p:ph type="body" idx="1"/>
          </p:nvPr>
        </p:nvSpPr>
        <p:spPr/>
        <p:txBody>
          <a:bodyPr/>
          <a:lstStyle/>
          <a:p>
            <a:r>
              <a:rPr lang="en-US" dirty="0"/>
              <a:t>2 CFR 200 first adopted in 2014</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28</a:t>
            </a:fld>
            <a:endParaRPr lang="en-US" dirty="0"/>
          </a:p>
        </p:txBody>
      </p:sp>
    </p:spTree>
    <p:extLst>
      <p:ext uri="{BB962C8B-B14F-4D97-AF65-F5344CB8AC3E}">
        <p14:creationId xmlns:p14="http://schemas.microsoft.com/office/powerpoint/2010/main" val="328627619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normAutofit/>
          </a:bodyPr>
          <a:lstStyle/>
          <a:p>
            <a:r>
              <a:rPr lang="en-US" sz="2800" b="1" dirty="0">
                <a:solidFill>
                  <a:schemeClr val="bg1"/>
                </a:solidFill>
              </a:rPr>
              <a:t>GENERAL FEDERAL PROCUREMENT COMPLIANCE</a:t>
            </a:r>
          </a:p>
        </p:txBody>
      </p:sp>
      <p:graphicFrame>
        <p:nvGraphicFramePr>
          <p:cNvPr id="6" name="Content Placeholder 5">
            <a:extLst>
              <a:ext uri="{FF2B5EF4-FFF2-40B4-BE49-F238E27FC236}">
                <a16:creationId xmlns:a16="http://schemas.microsoft.com/office/drawing/2014/main" id="{A4C1B537-5669-D3DF-B0EF-9BC9DE3058D7}"/>
              </a:ext>
            </a:extLst>
          </p:cNvPr>
          <p:cNvGraphicFramePr>
            <a:graphicFrameLocks noGrp="1"/>
          </p:cNvGraphicFramePr>
          <p:nvPr>
            <p:ph sz="half" idx="1"/>
            <p:extLst>
              <p:ext uri="{D42A27DB-BD31-4B8C-83A1-F6EECF244321}">
                <p14:modId xmlns:p14="http://schemas.microsoft.com/office/powerpoint/2010/main" val="116966277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3A37C78D-3D43-3B2C-3B21-5FC307B2D303}"/>
              </a:ext>
            </a:extLst>
          </p:cNvPr>
          <p:cNvSpPr>
            <a:spLocks noGrp="1"/>
          </p:cNvSpPr>
          <p:nvPr>
            <p:ph sz="half" idx="2"/>
          </p:nvPr>
        </p:nvSpPr>
        <p:spPr/>
        <p:txBody>
          <a:bodyPr>
            <a:normAutofit/>
          </a:bodyPr>
          <a:lstStyle/>
          <a:p>
            <a:r>
              <a:rPr lang="en-US" sz="2400" dirty="0">
                <a:solidFill>
                  <a:schemeClr val="bg1"/>
                </a:solidFill>
              </a:rPr>
              <a:t>Keep in mind that when using federal grant dollars,</a:t>
            </a:r>
            <a:r>
              <a:rPr lang="en-US" sz="2400" dirty="0">
                <a:solidFill>
                  <a:srgbClr val="FFC000"/>
                </a:solidFill>
              </a:rPr>
              <a:t> the more specific purchasing requirements control.  </a:t>
            </a:r>
          </a:p>
          <a:p>
            <a:r>
              <a:rPr lang="en-US" sz="2400" dirty="0">
                <a:solidFill>
                  <a:schemeClr val="bg1"/>
                </a:solidFill>
              </a:rPr>
              <a:t>For example, if local board policy states that professional auditing services must be bid out regardless of dollar amount (more specific than the general purchasing requirements in state/federal law) then local board policy would control.</a:t>
            </a:r>
          </a:p>
          <a:p>
            <a:endParaRPr lang="en-US" sz="20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29</a:t>
            </a:fld>
            <a:endParaRPr lang="en-US" dirty="0"/>
          </a:p>
        </p:txBody>
      </p:sp>
    </p:spTree>
    <p:extLst>
      <p:ext uri="{BB962C8B-B14F-4D97-AF65-F5344CB8AC3E}">
        <p14:creationId xmlns:p14="http://schemas.microsoft.com/office/powerpoint/2010/main" val="24164748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normAutofit/>
          </a:bodyPr>
          <a:lstStyle/>
          <a:p>
            <a:r>
              <a:rPr lang="en-US" sz="3600" b="1" dirty="0">
                <a:solidFill>
                  <a:schemeClr val="bg1"/>
                </a:solidFill>
              </a:rPr>
              <a:t>BID LAW</a:t>
            </a:r>
          </a:p>
        </p:txBody>
      </p:sp>
      <p:sp>
        <p:nvSpPr>
          <p:cNvPr id="3" name="Text Placeholder 2">
            <a:extLst>
              <a:ext uri="{FF2B5EF4-FFF2-40B4-BE49-F238E27FC236}">
                <a16:creationId xmlns:a16="http://schemas.microsoft.com/office/drawing/2014/main" id="{01A81C53-3FC4-DD34-A16D-288ECD5F2445}"/>
              </a:ext>
            </a:extLst>
          </p:cNvPr>
          <p:cNvSpPr>
            <a:spLocks noGrp="1"/>
          </p:cNvSpPr>
          <p:nvPr>
            <p:ph type="body" idx="1"/>
          </p:nvPr>
        </p:nvSpPr>
        <p:spPr/>
        <p:txBody>
          <a:bodyPr/>
          <a:lstStyle/>
          <a:p>
            <a:r>
              <a:rPr lang="en-US" dirty="0"/>
              <a:t>KRS 424.260 first enacted in 1958</a:t>
            </a:r>
          </a:p>
          <a:p>
            <a:r>
              <a:rPr lang="en-US" dirty="0"/>
              <a:t>702 KAR 3:135 first adopted in 1980</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a:t>
            </a:fld>
            <a:endParaRPr lang="en-US" dirty="0"/>
          </a:p>
        </p:txBody>
      </p:sp>
    </p:spTree>
    <p:extLst>
      <p:ext uri="{BB962C8B-B14F-4D97-AF65-F5344CB8AC3E}">
        <p14:creationId xmlns:p14="http://schemas.microsoft.com/office/powerpoint/2010/main" val="65934131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PROCUREMENT UNDER 2 CFR 200</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Autofit/>
          </a:bodyPr>
          <a:lstStyle/>
          <a:p>
            <a:r>
              <a:rPr lang="en-US" sz="2400" dirty="0">
                <a:solidFill>
                  <a:schemeClr val="bg1"/>
                </a:solidFill>
              </a:rPr>
              <a:t>In the federal regulations, </a:t>
            </a:r>
            <a:r>
              <a:rPr lang="en-US" sz="2400" dirty="0">
                <a:solidFill>
                  <a:srgbClr val="FFC000"/>
                </a:solidFill>
                <a:hlinkClick r:id="rId3">
                  <a:extLst>
                    <a:ext uri="{A12FA001-AC4F-418D-AE19-62706E023703}">
                      <ahyp:hlinkClr xmlns:ahyp="http://schemas.microsoft.com/office/drawing/2018/hyperlinkcolor" val="tx"/>
                    </a:ext>
                  </a:extLst>
                </a:hlinkClick>
              </a:rPr>
              <a:t>2 CFR Part 200</a:t>
            </a:r>
            <a:r>
              <a:rPr lang="en-US" sz="2400" dirty="0">
                <a:solidFill>
                  <a:srgbClr val="FFC000"/>
                </a:solidFill>
              </a:rPr>
              <a:t> </a:t>
            </a:r>
            <a:r>
              <a:rPr lang="en-US" sz="2400" dirty="0">
                <a:solidFill>
                  <a:schemeClr val="bg1"/>
                </a:solidFill>
              </a:rPr>
              <a:t>provides “Uniform Guidance” on the expenditure of federal funds.  The procurement standards are located at </a:t>
            </a:r>
            <a:r>
              <a:rPr lang="en-US" sz="2400" dirty="0">
                <a:solidFill>
                  <a:srgbClr val="FFC000"/>
                </a:solidFill>
              </a:rPr>
              <a:t>2 CFR 200.317 through 2 CFR 200.327</a:t>
            </a:r>
            <a:r>
              <a:rPr lang="en-US" sz="2400" dirty="0">
                <a:solidFill>
                  <a:schemeClr val="bg1"/>
                </a:solidFill>
              </a:rPr>
              <a:t>.  They were last updated in April 2024.</a:t>
            </a:r>
          </a:p>
          <a:p>
            <a:r>
              <a:rPr lang="en-US" sz="2400" dirty="0">
                <a:solidFill>
                  <a:schemeClr val="bg1"/>
                </a:solidFill>
              </a:rPr>
              <a:t>Non-federal entities are prohibited from using federal funds to enter contracts with parties that are debarred, suspended, or otherwise excluded from or ineligible for participation in Federal assistance programs or activities. See 2 CFR 200.214. </a:t>
            </a:r>
          </a:p>
          <a:p>
            <a:r>
              <a:rPr lang="en-US" sz="2400" dirty="0">
                <a:solidFill>
                  <a:schemeClr val="bg1"/>
                </a:solidFill>
              </a:rPr>
              <a:t>Pursuant to 2 CFR 200.317, non-federal entities (other than a State), must comply with the procurement standards set forth in 2 CFR 200.318 through 2 CFR 200.327, </a:t>
            </a:r>
            <a:r>
              <a:rPr lang="en-US" sz="2400" u="sng" dirty="0">
                <a:solidFill>
                  <a:schemeClr val="bg1"/>
                </a:solidFill>
              </a:rPr>
              <a:t>in their entirety</a:t>
            </a:r>
            <a:r>
              <a:rPr lang="en-US" sz="2400" dirty="0">
                <a:solidFill>
                  <a:schemeClr val="bg1"/>
                </a:solidFill>
              </a:rPr>
              <a:t>.</a:t>
            </a:r>
          </a:p>
          <a:p>
            <a:endParaRPr lang="en-US" sz="2400" dirty="0">
              <a:solidFill>
                <a:schemeClr val="bg1"/>
              </a:solidFill>
            </a:endParaRPr>
          </a:p>
          <a:p>
            <a:endParaRPr lang="en-US" sz="18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30</a:t>
            </a:fld>
            <a:endParaRPr lang="en-US" dirty="0"/>
          </a:p>
        </p:txBody>
      </p:sp>
    </p:spTree>
    <p:extLst>
      <p:ext uri="{BB962C8B-B14F-4D97-AF65-F5344CB8AC3E}">
        <p14:creationId xmlns:p14="http://schemas.microsoft.com/office/powerpoint/2010/main" val="20956890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PROCUREMENT UNDER 2 CFR 200</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Autofit/>
          </a:bodyPr>
          <a:lstStyle/>
          <a:p>
            <a:r>
              <a:rPr lang="en-US" sz="1800" dirty="0">
                <a:solidFill>
                  <a:schemeClr val="bg1"/>
                </a:solidFill>
              </a:rPr>
              <a:t>Pursuant to 2 CFR 200.318(a), the non-federal entity must have </a:t>
            </a:r>
            <a:r>
              <a:rPr lang="en-US" sz="1800" dirty="0">
                <a:solidFill>
                  <a:srgbClr val="FFC000"/>
                </a:solidFill>
              </a:rPr>
              <a:t>a written procurement policy </a:t>
            </a:r>
            <a:r>
              <a:rPr lang="en-US" sz="1800" dirty="0">
                <a:solidFill>
                  <a:schemeClr val="bg1"/>
                </a:solidFill>
              </a:rPr>
              <a:t>in place that reflects federal, state and local requirements. </a:t>
            </a:r>
          </a:p>
          <a:p>
            <a:r>
              <a:rPr lang="en-US" sz="1800" dirty="0">
                <a:solidFill>
                  <a:schemeClr val="bg1"/>
                </a:solidFill>
              </a:rPr>
              <a:t>2 CFR 200.318(c) notes in pertinent part that: “The non-Federal entity must maintain </a:t>
            </a:r>
            <a:r>
              <a:rPr lang="en-US" sz="1800" dirty="0">
                <a:solidFill>
                  <a:srgbClr val="FFC000"/>
                </a:solidFill>
              </a:rPr>
              <a:t>written standards of conduct covering conflicts of interest </a:t>
            </a:r>
            <a:r>
              <a:rPr lang="en-US" sz="1800" dirty="0">
                <a:solidFill>
                  <a:schemeClr val="bg1"/>
                </a:solidFill>
              </a:rPr>
              <a:t>and governing the actions of its employees engaged in the selection, award and administration of contracts. No employee, officer, or agent may participate in the selection, award, or administration of a contract supported by a Federal award if he or she has a real or apparent conflict of interest.”</a:t>
            </a:r>
          </a:p>
          <a:p>
            <a:r>
              <a:rPr lang="en-US" sz="1800" dirty="0">
                <a:solidFill>
                  <a:schemeClr val="bg1"/>
                </a:solidFill>
              </a:rPr>
              <a:t>2 CFR 200.318(a) requires that the non-federal entity must have </a:t>
            </a:r>
            <a:r>
              <a:rPr lang="en-US" sz="1800" dirty="0">
                <a:solidFill>
                  <a:srgbClr val="FFC000"/>
                </a:solidFill>
              </a:rPr>
              <a:t>well documented history </a:t>
            </a:r>
            <a:r>
              <a:rPr lang="en-US" sz="1800" dirty="0">
                <a:solidFill>
                  <a:schemeClr val="bg1"/>
                </a:solidFill>
              </a:rPr>
              <a:t>of all the steps in a procurement.</a:t>
            </a:r>
          </a:p>
          <a:p>
            <a:r>
              <a:rPr lang="en-US" sz="1800" dirty="0">
                <a:solidFill>
                  <a:schemeClr val="bg1"/>
                </a:solidFill>
              </a:rPr>
              <a:t>2 CFR 200.319 allows for the use of </a:t>
            </a:r>
            <a:r>
              <a:rPr lang="en-US" sz="1800" dirty="0">
                <a:solidFill>
                  <a:srgbClr val="FFC000"/>
                </a:solidFill>
              </a:rPr>
              <a:t>prequalified lists</a:t>
            </a:r>
            <a:r>
              <a:rPr lang="en-US" sz="1800" dirty="0">
                <a:solidFill>
                  <a:schemeClr val="bg1"/>
                </a:solidFill>
              </a:rPr>
              <a:t> of persons, firms, or products so long as a list is current and includes enough qualified sources to ensure maximum open and free competition. 2 CFR 200.319(e) requires that a recipient must not preclude potential bidders from qualifying during the solicitation period. See 2 CFR 200.319(e). </a:t>
            </a:r>
          </a:p>
          <a:p>
            <a:r>
              <a:rPr lang="en-US" sz="1800" dirty="0">
                <a:solidFill>
                  <a:schemeClr val="bg1"/>
                </a:solidFill>
              </a:rPr>
              <a:t>2 CFR 200.321 requires that the non-federal entity must take all necessary </a:t>
            </a:r>
            <a:r>
              <a:rPr lang="en-US" sz="1800" dirty="0">
                <a:solidFill>
                  <a:srgbClr val="FFC000"/>
                </a:solidFill>
              </a:rPr>
              <a:t>affirmative steps </a:t>
            </a:r>
            <a:r>
              <a:rPr lang="en-US" sz="1800" dirty="0">
                <a:solidFill>
                  <a:schemeClr val="bg1"/>
                </a:solidFill>
              </a:rPr>
              <a:t>to ensure MBE/WBEs are used when possible. </a:t>
            </a:r>
          </a:p>
          <a:p>
            <a:endParaRPr lang="en-US" sz="20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31</a:t>
            </a:fld>
            <a:endParaRPr lang="en-US" dirty="0"/>
          </a:p>
        </p:txBody>
      </p:sp>
    </p:spTree>
    <p:extLst>
      <p:ext uri="{BB962C8B-B14F-4D97-AF65-F5344CB8AC3E}">
        <p14:creationId xmlns:p14="http://schemas.microsoft.com/office/powerpoint/2010/main" val="231095305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PROCUREMENT UNDER 2 CFR 200</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Autofit/>
          </a:bodyPr>
          <a:lstStyle/>
          <a:p>
            <a:r>
              <a:rPr lang="en-US" sz="1800" dirty="0">
                <a:solidFill>
                  <a:schemeClr val="bg1"/>
                </a:solidFill>
              </a:rPr>
              <a:t>2 CFR 200.327  (and by extension </a:t>
            </a:r>
            <a:r>
              <a:rPr lang="en-US" sz="1800" dirty="0">
                <a:solidFill>
                  <a:schemeClr val="bg1"/>
                </a:solidFill>
                <a:hlinkClick r:id="rId3"/>
              </a:rPr>
              <a:t>Appendix II</a:t>
            </a:r>
            <a:r>
              <a:rPr lang="en-US" sz="1800" dirty="0">
                <a:solidFill>
                  <a:schemeClr val="bg1"/>
                </a:solidFill>
              </a:rPr>
              <a:t>) requires that certain boilerplate provisions are included in all contracts made under federal award.  Examples of such provisions include:</a:t>
            </a: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a:p>
            <a:r>
              <a:rPr lang="en-US" sz="1800" dirty="0">
                <a:solidFill>
                  <a:schemeClr val="bg1"/>
                </a:solidFill>
              </a:rPr>
              <a:t>In addition, from time to time, Congress will issue additional requirements through a new piece of legislation.</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32</a:t>
            </a:fld>
            <a:endParaRPr lang="en-US" dirty="0"/>
          </a:p>
        </p:txBody>
      </p:sp>
      <p:pic>
        <p:nvPicPr>
          <p:cNvPr id="6" name="Picture 5">
            <a:extLst>
              <a:ext uri="{FF2B5EF4-FFF2-40B4-BE49-F238E27FC236}">
                <a16:creationId xmlns:a16="http://schemas.microsoft.com/office/drawing/2014/main" id="{EE5E25EC-E722-088A-652D-5607C51AECE3}"/>
              </a:ext>
            </a:extLst>
          </p:cNvPr>
          <p:cNvPicPr>
            <a:picLocks noChangeAspect="1"/>
          </p:cNvPicPr>
          <p:nvPr/>
        </p:nvPicPr>
        <p:blipFill>
          <a:blip r:embed="rId4"/>
          <a:stretch>
            <a:fillRect/>
          </a:stretch>
        </p:blipFill>
        <p:spPr>
          <a:xfrm>
            <a:off x="1091100" y="2447003"/>
            <a:ext cx="10321423" cy="2786113"/>
          </a:xfrm>
          <a:prstGeom prst="rect">
            <a:avLst/>
          </a:prstGeom>
        </p:spPr>
      </p:pic>
    </p:spTree>
    <p:extLst>
      <p:ext uri="{BB962C8B-B14F-4D97-AF65-F5344CB8AC3E}">
        <p14:creationId xmlns:p14="http://schemas.microsoft.com/office/powerpoint/2010/main" val="190947951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PROCUREMENT UNDER 2 CFR 200</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33</a:t>
            </a:fld>
            <a:endParaRPr lang="en-US" dirty="0"/>
          </a:p>
        </p:txBody>
      </p:sp>
      <p:graphicFrame>
        <p:nvGraphicFramePr>
          <p:cNvPr id="10" name="Table 5">
            <a:extLst>
              <a:ext uri="{FF2B5EF4-FFF2-40B4-BE49-F238E27FC236}">
                <a16:creationId xmlns:a16="http://schemas.microsoft.com/office/drawing/2014/main" id="{F156329A-CE8E-DE76-714D-76A726929993}"/>
              </a:ext>
            </a:extLst>
          </p:cNvPr>
          <p:cNvGraphicFramePr>
            <a:graphicFrameLocks noGrp="1"/>
          </p:cNvGraphicFramePr>
          <p:nvPr>
            <p:ph idx="1"/>
            <p:extLst>
              <p:ext uri="{D42A27DB-BD31-4B8C-83A1-F6EECF244321}">
                <p14:modId xmlns:p14="http://schemas.microsoft.com/office/powerpoint/2010/main" val="1683166995"/>
              </p:ext>
            </p:extLst>
          </p:nvPr>
        </p:nvGraphicFramePr>
        <p:xfrm>
          <a:off x="838200" y="1825625"/>
          <a:ext cx="10308566" cy="4536440"/>
        </p:xfrm>
        <a:graphic>
          <a:graphicData uri="http://schemas.openxmlformats.org/drawingml/2006/table">
            <a:tbl>
              <a:tblPr firstRow="1" bandRow="1">
                <a:tableStyleId>{5C22544A-7EE6-4342-B048-85BDC9FD1C3A}</a:tableStyleId>
              </a:tblPr>
              <a:tblGrid>
                <a:gridCol w="2584508">
                  <a:extLst>
                    <a:ext uri="{9D8B030D-6E8A-4147-A177-3AD203B41FA5}">
                      <a16:colId xmlns:a16="http://schemas.microsoft.com/office/drawing/2014/main" val="4008684286"/>
                    </a:ext>
                  </a:extLst>
                </a:gridCol>
                <a:gridCol w="4519524">
                  <a:extLst>
                    <a:ext uri="{9D8B030D-6E8A-4147-A177-3AD203B41FA5}">
                      <a16:colId xmlns:a16="http://schemas.microsoft.com/office/drawing/2014/main" val="2085747632"/>
                    </a:ext>
                  </a:extLst>
                </a:gridCol>
                <a:gridCol w="3204534">
                  <a:extLst>
                    <a:ext uri="{9D8B030D-6E8A-4147-A177-3AD203B41FA5}">
                      <a16:colId xmlns:a16="http://schemas.microsoft.com/office/drawing/2014/main" val="1179114829"/>
                    </a:ext>
                  </a:extLst>
                </a:gridCol>
              </a:tblGrid>
              <a:tr h="370840">
                <a:tc>
                  <a:txBody>
                    <a:bodyPr/>
                    <a:lstStyle/>
                    <a:p>
                      <a:r>
                        <a:rPr lang="en-US" sz="1100" dirty="0"/>
                        <a:t>Method</a:t>
                      </a:r>
                    </a:p>
                  </a:txBody>
                  <a:tcPr/>
                </a:tc>
                <a:tc>
                  <a:txBody>
                    <a:bodyPr/>
                    <a:lstStyle/>
                    <a:p>
                      <a:r>
                        <a:rPr lang="en-US" sz="1100" dirty="0"/>
                        <a:t>Dollar Threshold (Kentucky School District equivalent)</a:t>
                      </a:r>
                    </a:p>
                  </a:txBody>
                  <a:tcPr/>
                </a:tc>
                <a:tc>
                  <a:txBody>
                    <a:bodyPr/>
                    <a:lstStyle/>
                    <a:p>
                      <a:r>
                        <a:rPr lang="en-US" sz="1100" dirty="0"/>
                        <a:t>Comments</a:t>
                      </a:r>
                    </a:p>
                  </a:txBody>
                  <a:tcPr/>
                </a:tc>
                <a:extLst>
                  <a:ext uri="{0D108BD9-81ED-4DB2-BD59-A6C34878D82A}">
                    <a16:rowId xmlns:a16="http://schemas.microsoft.com/office/drawing/2014/main" val="790591019"/>
                  </a:ext>
                </a:extLst>
              </a:tr>
              <a:tr h="370840">
                <a:tc>
                  <a:txBody>
                    <a:bodyPr/>
                    <a:lstStyle/>
                    <a:p>
                      <a:r>
                        <a:rPr lang="en-US" sz="1100" dirty="0"/>
                        <a:t>Micro-purchase </a:t>
                      </a:r>
                    </a:p>
                  </a:txBody>
                  <a:tcPr/>
                </a:tc>
                <a:tc>
                  <a:txBody>
                    <a:bodyPr/>
                    <a:lstStyle/>
                    <a:p>
                      <a:r>
                        <a:rPr lang="en-US" sz="1100" dirty="0"/>
                        <a:t>$10,000 (See FAR 2.101 at: </a:t>
                      </a:r>
                      <a:r>
                        <a:rPr lang="en-US" sz="1100" dirty="0">
                          <a:hlinkClick r:id="rId3"/>
                        </a:rPr>
                        <a:t>https://www.acquisition.gov/far/2.101</a:t>
                      </a:r>
                      <a:r>
                        <a:rPr lang="en-US" sz="1100" dirty="0"/>
                        <a:t>) </a:t>
                      </a:r>
                    </a:p>
                    <a:p>
                      <a:r>
                        <a:rPr lang="en-US" sz="1100" dirty="0"/>
                        <a:t>or a higher threshold set by non-federal entity</a:t>
                      </a:r>
                    </a:p>
                  </a:txBody>
                  <a:tcPr/>
                </a:tc>
                <a:tc>
                  <a:txBody>
                    <a:bodyPr/>
                    <a:lstStyle/>
                    <a:p>
                      <a:r>
                        <a:rPr lang="en-US" sz="1100" dirty="0"/>
                        <a:t>Single vendor.  Price must be reasonable. </a:t>
                      </a:r>
                    </a:p>
                  </a:txBody>
                  <a:tcPr/>
                </a:tc>
                <a:extLst>
                  <a:ext uri="{0D108BD9-81ED-4DB2-BD59-A6C34878D82A}">
                    <a16:rowId xmlns:a16="http://schemas.microsoft.com/office/drawing/2014/main" val="2434866530"/>
                  </a:ext>
                </a:extLst>
              </a:tr>
              <a:tr h="370840">
                <a:tc>
                  <a:txBody>
                    <a:bodyPr/>
                    <a:lstStyle/>
                    <a:p>
                      <a:r>
                        <a:rPr lang="en-US" sz="1100" dirty="0"/>
                        <a:t>Small Purchase Procedure</a:t>
                      </a:r>
                    </a:p>
                  </a:txBody>
                  <a:tcPr/>
                </a:tc>
                <a:tc>
                  <a:txBody>
                    <a:bodyPr/>
                    <a:lstStyle/>
                    <a:p>
                      <a:r>
                        <a:rPr lang="en-US" sz="1100" dirty="0"/>
                        <a:t>$10,000 to $40,000</a:t>
                      </a:r>
                    </a:p>
                  </a:txBody>
                  <a:tcPr/>
                </a:tc>
                <a:tc>
                  <a:txBody>
                    <a:bodyPr/>
                    <a:lstStyle/>
                    <a:p>
                      <a:r>
                        <a:rPr lang="en-US" sz="1100" dirty="0"/>
                        <a:t>Quotes from multiple qualified sources.</a:t>
                      </a:r>
                    </a:p>
                  </a:txBody>
                  <a:tcPr/>
                </a:tc>
                <a:extLst>
                  <a:ext uri="{0D108BD9-81ED-4DB2-BD59-A6C34878D82A}">
                    <a16:rowId xmlns:a16="http://schemas.microsoft.com/office/drawing/2014/main" val="2181459605"/>
                  </a:ext>
                </a:extLst>
              </a:tr>
              <a:tr h="370840">
                <a:tc>
                  <a:txBody>
                    <a:bodyPr/>
                    <a:lstStyle/>
                    <a:p>
                      <a:r>
                        <a:rPr lang="en-US" sz="1100" dirty="0"/>
                        <a:t>Formal Procurement: Sealed Bid (IFB) or Competitive Negotiations (RFP)</a:t>
                      </a:r>
                    </a:p>
                  </a:txBody>
                  <a:tcPr/>
                </a:tc>
                <a:tc>
                  <a:txBody>
                    <a:bodyPr/>
                    <a:lstStyle/>
                    <a:p>
                      <a:r>
                        <a:rPr lang="en-US" sz="1100" dirty="0"/>
                        <a:t>$40,000 or more</a:t>
                      </a:r>
                    </a:p>
                  </a:txBody>
                  <a:tcPr/>
                </a:tc>
                <a:tc>
                  <a:txBody>
                    <a:bodyPr/>
                    <a:lstStyle/>
                    <a:p>
                      <a:r>
                        <a:rPr lang="en-US" sz="1100" dirty="0"/>
                        <a:t>See CFR 200.320 (b).  Like KRS Chapter 45A but need 2 or more responsible bidders or deemed single source under federal law.</a:t>
                      </a:r>
                    </a:p>
                    <a:p>
                      <a:r>
                        <a:rPr lang="en-US" sz="1100" dirty="0"/>
                        <a:t>See 2 CFR 200.324.Procurements more than $250,000 need a cost or price analysis (independent estimate).  </a:t>
                      </a:r>
                      <a:r>
                        <a:rPr lang="en-US" sz="1100" b="0" dirty="0"/>
                        <a:t>Cost plus a percentage of cost contracts prohibited.  </a:t>
                      </a:r>
                    </a:p>
                  </a:txBody>
                  <a:tcPr/>
                </a:tc>
                <a:extLst>
                  <a:ext uri="{0D108BD9-81ED-4DB2-BD59-A6C34878D82A}">
                    <a16:rowId xmlns:a16="http://schemas.microsoft.com/office/drawing/2014/main" val="390781349"/>
                  </a:ext>
                </a:extLst>
              </a:tr>
              <a:tr h="370840">
                <a:tc>
                  <a:txBody>
                    <a:bodyPr/>
                    <a:lstStyle/>
                    <a:p>
                      <a:r>
                        <a:rPr lang="en-US" sz="1100" dirty="0"/>
                        <a:t>Non-competitive Negotiation/Sole Source</a:t>
                      </a:r>
                    </a:p>
                  </a:txBody>
                  <a:tcPr/>
                </a:tc>
                <a:tc>
                  <a:txBody>
                    <a:bodyPr/>
                    <a:lstStyle/>
                    <a:p>
                      <a:r>
                        <a:rPr lang="en-US" sz="1100" dirty="0"/>
                        <a:t>See 2 CFR 200.320(c).  Limited to the following circumstances:</a:t>
                      </a:r>
                    </a:p>
                    <a:p>
                      <a:pPr marL="171450" indent="-171450">
                        <a:buFont typeface="Arial" panose="020B0604020202020204" pitchFamily="34" charset="0"/>
                        <a:buChar char="•"/>
                      </a:pPr>
                      <a:r>
                        <a:rPr lang="en-US" sz="1100" dirty="0"/>
                        <a:t>The acquisition of property or services, </a:t>
                      </a:r>
                      <a:r>
                        <a:rPr lang="en-US" sz="1100" i="1" dirty="0"/>
                        <a:t>the aggregate dollar amount of which does not exceed the micro-purchase threshold.</a:t>
                      </a:r>
                    </a:p>
                    <a:p>
                      <a:pPr marL="171450" indent="-171450">
                        <a:buFont typeface="Arial" panose="020B0604020202020204" pitchFamily="34" charset="0"/>
                        <a:buChar char="•"/>
                      </a:pPr>
                      <a:r>
                        <a:rPr lang="en-US" sz="1100" dirty="0"/>
                        <a:t>The item is available only from a single source.</a:t>
                      </a:r>
                    </a:p>
                    <a:p>
                      <a:pPr marL="171450" indent="-171450">
                        <a:buFont typeface="Arial" panose="020B0604020202020204" pitchFamily="34" charset="0"/>
                        <a:buChar char="•"/>
                      </a:pPr>
                      <a:r>
                        <a:rPr lang="en-US" sz="1100" dirty="0"/>
                        <a:t>The public exigency or emergency for the requirement will not permit a delay resulting from publicizing a competitive solicitation.</a:t>
                      </a:r>
                    </a:p>
                    <a:p>
                      <a:pPr marL="171450" indent="-171450">
                        <a:buFont typeface="Arial" panose="020B0604020202020204" pitchFamily="34" charset="0"/>
                        <a:buChar char="•"/>
                      </a:pPr>
                      <a:r>
                        <a:rPr lang="en-US" sz="1100" dirty="0"/>
                        <a:t>The Federal awarding agency or pass-through entity expressly authorizes a noncompetitive procurement in response to a written request from the non-Federal entity.</a:t>
                      </a:r>
                    </a:p>
                    <a:p>
                      <a:pPr marL="171450" indent="-171450">
                        <a:buFont typeface="Arial" panose="020B0604020202020204" pitchFamily="34" charset="0"/>
                        <a:buChar char="•"/>
                      </a:pPr>
                      <a:r>
                        <a:rPr lang="en-US" sz="1100" dirty="0"/>
                        <a:t>After solicitation of a number of sources, competition is determined inadequate.</a:t>
                      </a:r>
                    </a:p>
                  </a:txBody>
                  <a:tcPr/>
                </a:tc>
                <a:tc>
                  <a:txBody>
                    <a:bodyPr/>
                    <a:lstStyle/>
                    <a:p>
                      <a:pPr marL="0" indent="0">
                        <a:buFont typeface="Arial" panose="020B0604020202020204" pitchFamily="34" charset="0"/>
                        <a:buNone/>
                      </a:pPr>
                      <a:endParaRPr lang="en-US" sz="1100" dirty="0"/>
                    </a:p>
                  </a:txBody>
                  <a:tcPr/>
                </a:tc>
                <a:extLst>
                  <a:ext uri="{0D108BD9-81ED-4DB2-BD59-A6C34878D82A}">
                    <a16:rowId xmlns:a16="http://schemas.microsoft.com/office/drawing/2014/main" val="2079534077"/>
                  </a:ext>
                </a:extLst>
              </a:tr>
            </a:tbl>
          </a:graphicData>
        </a:graphic>
      </p:graphicFrame>
    </p:spTree>
    <p:extLst>
      <p:ext uri="{BB962C8B-B14F-4D97-AF65-F5344CB8AC3E}">
        <p14:creationId xmlns:p14="http://schemas.microsoft.com/office/powerpoint/2010/main" val="35612369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dirty="0">
                <a:solidFill>
                  <a:schemeClr val="bg1"/>
                </a:solidFill>
              </a:rPr>
              <a:t>SAM REGISTRATION</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Autofit/>
          </a:bodyPr>
          <a:lstStyle/>
          <a:p>
            <a:pPr marL="0" indent="0">
              <a:buNone/>
            </a:pPr>
            <a:r>
              <a:rPr lang="en-US" sz="2000" dirty="0">
                <a:solidFill>
                  <a:srgbClr val="FFC000"/>
                </a:solidFill>
              </a:rPr>
              <a:t>SAM (System for Award Management)</a:t>
            </a:r>
          </a:p>
          <a:p>
            <a:r>
              <a:rPr lang="en-US" sz="2000" dirty="0">
                <a:solidFill>
                  <a:schemeClr val="bg1"/>
                </a:solidFill>
              </a:rPr>
              <a:t>All Federal financial assistance recipients (and first-tier subrecipients) must register on SAM.gov. </a:t>
            </a:r>
          </a:p>
          <a:p>
            <a:r>
              <a:rPr lang="en-US" sz="2000" dirty="0">
                <a:solidFill>
                  <a:schemeClr val="bg1"/>
                </a:solidFill>
              </a:rPr>
              <a:t>Must renew SAM registration annually to maintain an active status to be eligible to receive Federal financial assistance.</a:t>
            </a:r>
          </a:p>
          <a:p>
            <a:endParaRPr lang="en-US" sz="2000" dirty="0">
              <a:solidFill>
                <a:schemeClr val="bg1"/>
              </a:solidFill>
            </a:endParaRP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34</a:t>
            </a:fld>
            <a:endParaRPr lang="en-US" dirty="0"/>
          </a:p>
        </p:txBody>
      </p:sp>
      <p:pic>
        <p:nvPicPr>
          <p:cNvPr id="4" name="Picture 3">
            <a:extLst>
              <a:ext uri="{FF2B5EF4-FFF2-40B4-BE49-F238E27FC236}">
                <a16:creationId xmlns:a16="http://schemas.microsoft.com/office/drawing/2014/main" id="{AC2F9C8C-575C-EEB9-2EEA-5F257E555385}"/>
              </a:ext>
            </a:extLst>
          </p:cNvPr>
          <p:cNvPicPr>
            <a:picLocks noChangeAspect="1"/>
          </p:cNvPicPr>
          <p:nvPr/>
        </p:nvPicPr>
        <p:blipFill>
          <a:blip r:embed="rId3"/>
          <a:stretch>
            <a:fillRect/>
          </a:stretch>
        </p:blipFill>
        <p:spPr>
          <a:xfrm>
            <a:off x="2867888" y="3738352"/>
            <a:ext cx="6456224" cy="2438611"/>
          </a:xfrm>
          <a:prstGeom prst="rect">
            <a:avLst/>
          </a:prstGeom>
        </p:spPr>
      </p:pic>
    </p:spTree>
    <p:extLst>
      <p:ext uri="{BB962C8B-B14F-4D97-AF65-F5344CB8AC3E}">
        <p14:creationId xmlns:p14="http://schemas.microsoft.com/office/powerpoint/2010/main" val="23089457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a:extLst>
            <a:ext uri="{FF2B5EF4-FFF2-40B4-BE49-F238E27FC236}">
              <a16:creationId xmlns:a16="http://schemas.microsoft.com/office/drawing/2014/main" id="{415D95CF-6798-A9F9-F161-5E439B597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0712-13EE-7EAE-24AD-D00096476BB9}"/>
              </a:ext>
            </a:extLst>
          </p:cNvPr>
          <p:cNvSpPr>
            <a:spLocks noGrp="1"/>
          </p:cNvSpPr>
          <p:nvPr>
            <p:ph type="title"/>
          </p:nvPr>
        </p:nvSpPr>
        <p:spPr>
          <a:xfrm>
            <a:off x="838200" y="365125"/>
            <a:ext cx="10682013" cy="1325563"/>
          </a:xfrm>
        </p:spPr>
        <p:txBody>
          <a:bodyPr>
            <a:normAutofit/>
          </a:bodyPr>
          <a:lstStyle/>
          <a:p>
            <a:r>
              <a:rPr lang="en-US" sz="3200" b="1" cap="all" dirty="0">
                <a:solidFill>
                  <a:schemeClr val="bg1"/>
                </a:solidFill>
              </a:rPr>
              <a:t>Changes in Federal Procurement?</a:t>
            </a:r>
          </a:p>
        </p:txBody>
      </p:sp>
      <p:sp>
        <p:nvSpPr>
          <p:cNvPr id="3" name="Content Placeholder 2">
            <a:extLst>
              <a:ext uri="{FF2B5EF4-FFF2-40B4-BE49-F238E27FC236}">
                <a16:creationId xmlns:a16="http://schemas.microsoft.com/office/drawing/2014/main" id="{BCDBB126-174C-9DB2-FE69-330BABE63CD9}"/>
              </a:ext>
            </a:extLst>
          </p:cNvPr>
          <p:cNvSpPr>
            <a:spLocks noGrp="1"/>
          </p:cNvSpPr>
          <p:nvPr>
            <p:ph idx="1"/>
          </p:nvPr>
        </p:nvSpPr>
        <p:spPr/>
        <p:txBody>
          <a:bodyPr vert="horz" lIns="91440" tIns="45720" rIns="91440" bIns="45720" rtlCol="0" anchor="t">
            <a:noAutofit/>
          </a:bodyPr>
          <a:lstStyle/>
          <a:p>
            <a:pPr algn="just"/>
            <a:r>
              <a:rPr lang="en-US" sz="1800" dirty="0">
                <a:solidFill>
                  <a:schemeClr val="bg1"/>
                </a:solidFill>
              </a:rPr>
              <a:t>The President has signed several executive orders which will impact federal procurement in the near future.  </a:t>
            </a:r>
          </a:p>
          <a:p>
            <a:pPr algn="just"/>
            <a:r>
              <a:rPr lang="en-US" sz="1800" dirty="0">
                <a:solidFill>
                  <a:srgbClr val="FFC000"/>
                </a:solidFill>
              </a:rPr>
              <a:t>The actual impact on non-federal agencies is undetermined.</a:t>
            </a:r>
          </a:p>
          <a:p>
            <a:pPr marL="800100" lvl="1" indent="-342900" algn="just">
              <a:buFont typeface="+mj-lt"/>
              <a:buAutoNum type="arabicPeriod"/>
            </a:pPr>
            <a:r>
              <a:rPr lang="en-US" sz="1800" u="sng" dirty="0">
                <a:solidFill>
                  <a:schemeClr val="bg1"/>
                </a:solidFill>
              </a:rPr>
              <a:t>Executive Order 14275, Restoring Common Sense to Federal Procurement, which requires the rewriting of the Federal Acquisition Regulation (the “FAR”) (April 15, 2025)</a:t>
            </a:r>
          </a:p>
          <a:p>
            <a:pPr marL="1084263" lvl="1" indent="-285750" algn="just"/>
            <a:r>
              <a:rPr lang="en-US" sz="1800" dirty="0">
                <a:solidFill>
                  <a:schemeClr val="bg1"/>
                </a:solidFill>
              </a:rPr>
              <a:t>Executive Order 14275 seeks </a:t>
            </a:r>
            <a:r>
              <a:rPr lang="en-US" sz="1800" dirty="0">
                <a:solidFill>
                  <a:srgbClr val="FFC000"/>
                </a:solidFill>
              </a:rPr>
              <a:t>to reduce the FAR to only those provisions that are required by statute or that are “otherwise necessary to support simplicity and usability, strengthen the efficacy of the procurement system, or protect economic or national security interests.” </a:t>
            </a:r>
          </a:p>
          <a:p>
            <a:pPr marL="1084263" lvl="1" indent="-285750" algn="just"/>
            <a:r>
              <a:rPr lang="en-US" sz="1800" dirty="0">
                <a:solidFill>
                  <a:schemeClr val="bg1"/>
                </a:solidFill>
              </a:rPr>
              <a:t>Agencies with FAR supplements must also revise those regulations to align with the revised FAR. The executive order also calls for a regulatory sunset provision that will cause any non-statutory FAR provisions to expire after four years unless otherwise renewed.</a:t>
            </a:r>
          </a:p>
        </p:txBody>
      </p:sp>
      <p:sp>
        <p:nvSpPr>
          <p:cNvPr id="8" name="Slide Number Placeholder 7">
            <a:extLst>
              <a:ext uri="{FF2B5EF4-FFF2-40B4-BE49-F238E27FC236}">
                <a16:creationId xmlns:a16="http://schemas.microsoft.com/office/drawing/2014/main" id="{7DE9B818-E705-C604-3103-EEE3D122F3A3}"/>
              </a:ext>
            </a:extLst>
          </p:cNvPr>
          <p:cNvSpPr>
            <a:spLocks noGrp="1"/>
          </p:cNvSpPr>
          <p:nvPr>
            <p:ph type="sldNum" sz="quarter" idx="12"/>
          </p:nvPr>
        </p:nvSpPr>
        <p:spPr/>
        <p:txBody>
          <a:bodyPr/>
          <a:lstStyle/>
          <a:p>
            <a:fld id="{4ABFE8A9-9E10-4495-A3EB-3B4E6E889B6B}" type="slidenum">
              <a:rPr lang="en-US" smtClean="0"/>
              <a:t>35</a:t>
            </a:fld>
            <a:endParaRPr lang="en-US" dirty="0"/>
          </a:p>
        </p:txBody>
      </p:sp>
    </p:spTree>
    <p:extLst>
      <p:ext uri="{BB962C8B-B14F-4D97-AF65-F5344CB8AC3E}">
        <p14:creationId xmlns:p14="http://schemas.microsoft.com/office/powerpoint/2010/main" val="279122007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a:extLst>
            <a:ext uri="{FF2B5EF4-FFF2-40B4-BE49-F238E27FC236}">
              <a16:creationId xmlns:a16="http://schemas.microsoft.com/office/drawing/2014/main" id="{415D95CF-6798-A9F9-F161-5E439B597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0712-13EE-7EAE-24AD-D00096476BB9}"/>
              </a:ext>
            </a:extLst>
          </p:cNvPr>
          <p:cNvSpPr>
            <a:spLocks noGrp="1"/>
          </p:cNvSpPr>
          <p:nvPr>
            <p:ph type="title"/>
          </p:nvPr>
        </p:nvSpPr>
        <p:spPr>
          <a:xfrm>
            <a:off x="838200" y="365125"/>
            <a:ext cx="10682013" cy="1325563"/>
          </a:xfrm>
        </p:spPr>
        <p:txBody>
          <a:bodyPr>
            <a:normAutofit/>
          </a:bodyPr>
          <a:lstStyle/>
          <a:p>
            <a:r>
              <a:rPr lang="en-US" sz="3200" b="1" cap="all" dirty="0">
                <a:solidFill>
                  <a:schemeClr val="bg1"/>
                </a:solidFill>
              </a:rPr>
              <a:t>Changes in Federal Procurement?</a:t>
            </a:r>
          </a:p>
        </p:txBody>
      </p:sp>
      <p:sp>
        <p:nvSpPr>
          <p:cNvPr id="3" name="Content Placeholder 2">
            <a:extLst>
              <a:ext uri="{FF2B5EF4-FFF2-40B4-BE49-F238E27FC236}">
                <a16:creationId xmlns:a16="http://schemas.microsoft.com/office/drawing/2014/main" id="{BCDBB126-174C-9DB2-FE69-330BABE63CD9}"/>
              </a:ext>
            </a:extLst>
          </p:cNvPr>
          <p:cNvSpPr>
            <a:spLocks noGrp="1"/>
          </p:cNvSpPr>
          <p:nvPr>
            <p:ph idx="1"/>
          </p:nvPr>
        </p:nvSpPr>
        <p:spPr/>
        <p:txBody>
          <a:bodyPr vert="horz" lIns="91440" tIns="45720" rIns="91440" bIns="45720" rtlCol="0" anchor="t">
            <a:noAutofit/>
          </a:bodyPr>
          <a:lstStyle/>
          <a:p>
            <a:pPr marL="800100" lvl="1" indent="-342900" algn="just">
              <a:buFont typeface="+mj-lt"/>
              <a:buAutoNum type="arabicPeriod" startAt="2"/>
            </a:pPr>
            <a:r>
              <a:rPr lang="en-US" sz="1800" u="sng" dirty="0">
                <a:solidFill>
                  <a:schemeClr val="bg1"/>
                </a:solidFill>
              </a:rPr>
              <a:t>Executive Order 14271, Ensuring Commercial, Cost-Effective Solutions in Federal Contracts, which reaffirms (and arguably expands upon) an existing preference for the procurement of commercial products and services  (April 15, 2025)</a:t>
            </a:r>
          </a:p>
          <a:p>
            <a:pPr lvl="2" algn="just"/>
            <a:r>
              <a:rPr lang="en-US" sz="1800" dirty="0">
                <a:solidFill>
                  <a:schemeClr val="bg1"/>
                </a:solidFill>
              </a:rPr>
              <a:t>This executive order directs agencies to rededicate themselves to </a:t>
            </a:r>
            <a:r>
              <a:rPr lang="en-US" sz="1800" dirty="0">
                <a:solidFill>
                  <a:srgbClr val="FFC000"/>
                </a:solidFill>
              </a:rPr>
              <a:t>prioritizing the purchase of commercial products and services </a:t>
            </a:r>
            <a:r>
              <a:rPr lang="en-US" sz="1800" dirty="0">
                <a:solidFill>
                  <a:schemeClr val="bg1"/>
                </a:solidFill>
              </a:rPr>
              <a:t>by imposing additional hurdles to clear when pursuing procurements for non-commercial products and services. </a:t>
            </a:r>
          </a:p>
          <a:p>
            <a:pPr lvl="2" algn="just"/>
            <a:r>
              <a:rPr lang="en-US" sz="1800" dirty="0">
                <a:solidFill>
                  <a:schemeClr val="bg1"/>
                </a:solidFill>
              </a:rPr>
              <a:t>Under federal law, a commercial product or service is something that is generally offered to the public or non-governmental entities for use in the commercial marketplace. This includes products and services that are commonly sold to the general public, not just those specifically developed for government use. </a:t>
            </a:r>
          </a:p>
          <a:p>
            <a:pPr lvl="2" algn="just"/>
            <a:r>
              <a:rPr lang="en-US" sz="1800" dirty="0">
                <a:solidFill>
                  <a:schemeClr val="bg1"/>
                </a:solidFill>
              </a:rPr>
              <a:t>Non-commercial products and services are items which are specifically developed for a governmental purpose and are not readily available in the </a:t>
            </a:r>
            <a:r>
              <a:rPr lang="en-US" sz="1800">
                <a:solidFill>
                  <a:schemeClr val="bg1"/>
                </a:solidFill>
              </a:rPr>
              <a:t>commercial market.  </a:t>
            </a:r>
            <a:r>
              <a:rPr lang="en-US" sz="1800" dirty="0">
                <a:solidFill>
                  <a:schemeClr val="bg1"/>
                </a:solidFill>
              </a:rPr>
              <a:t>For example:  “Protective vests, rescue equipment, military vehicles, custom software solutions; specialized military training, research and development services for government, etc.”</a:t>
            </a:r>
          </a:p>
          <a:p>
            <a:pPr lvl="2" algn="just"/>
            <a:endParaRPr lang="en-US" sz="1800" dirty="0">
              <a:solidFill>
                <a:schemeClr val="bg1"/>
              </a:solidFill>
            </a:endParaRPr>
          </a:p>
          <a:p>
            <a:endParaRPr lang="en-US" sz="1800" dirty="0">
              <a:solidFill>
                <a:schemeClr val="bg1"/>
              </a:solidFill>
            </a:endParaRPr>
          </a:p>
        </p:txBody>
      </p:sp>
      <p:sp>
        <p:nvSpPr>
          <p:cNvPr id="8" name="Slide Number Placeholder 7">
            <a:extLst>
              <a:ext uri="{FF2B5EF4-FFF2-40B4-BE49-F238E27FC236}">
                <a16:creationId xmlns:a16="http://schemas.microsoft.com/office/drawing/2014/main" id="{7DE9B818-E705-C604-3103-EEE3D122F3A3}"/>
              </a:ext>
            </a:extLst>
          </p:cNvPr>
          <p:cNvSpPr>
            <a:spLocks noGrp="1"/>
          </p:cNvSpPr>
          <p:nvPr>
            <p:ph type="sldNum" sz="quarter" idx="12"/>
          </p:nvPr>
        </p:nvSpPr>
        <p:spPr/>
        <p:txBody>
          <a:bodyPr/>
          <a:lstStyle/>
          <a:p>
            <a:fld id="{4ABFE8A9-9E10-4495-A3EB-3B4E6E889B6B}" type="slidenum">
              <a:rPr lang="en-US" smtClean="0"/>
              <a:t>36</a:t>
            </a:fld>
            <a:endParaRPr lang="en-US" dirty="0"/>
          </a:p>
        </p:txBody>
      </p:sp>
    </p:spTree>
    <p:extLst>
      <p:ext uri="{BB962C8B-B14F-4D97-AF65-F5344CB8AC3E}">
        <p14:creationId xmlns:p14="http://schemas.microsoft.com/office/powerpoint/2010/main" val="38538972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a:extLst>
            <a:ext uri="{FF2B5EF4-FFF2-40B4-BE49-F238E27FC236}">
              <a16:creationId xmlns:a16="http://schemas.microsoft.com/office/drawing/2014/main" id="{4EA8A25E-5083-223A-16FA-2C77A0FFF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A3F1B-0615-6D0F-DFED-DA31DEBCEB07}"/>
              </a:ext>
            </a:extLst>
          </p:cNvPr>
          <p:cNvSpPr>
            <a:spLocks noGrp="1"/>
          </p:cNvSpPr>
          <p:nvPr>
            <p:ph type="title"/>
          </p:nvPr>
        </p:nvSpPr>
        <p:spPr>
          <a:xfrm>
            <a:off x="838200" y="365125"/>
            <a:ext cx="10682013" cy="1325563"/>
          </a:xfrm>
        </p:spPr>
        <p:txBody>
          <a:bodyPr>
            <a:normAutofit/>
          </a:bodyPr>
          <a:lstStyle/>
          <a:p>
            <a:r>
              <a:rPr lang="en-US" sz="3200" b="1" cap="all" dirty="0">
                <a:solidFill>
                  <a:schemeClr val="bg1"/>
                </a:solidFill>
              </a:rPr>
              <a:t>Changes in Federal Procurement?</a:t>
            </a:r>
          </a:p>
        </p:txBody>
      </p:sp>
      <p:sp>
        <p:nvSpPr>
          <p:cNvPr id="3" name="Content Placeholder 2">
            <a:extLst>
              <a:ext uri="{FF2B5EF4-FFF2-40B4-BE49-F238E27FC236}">
                <a16:creationId xmlns:a16="http://schemas.microsoft.com/office/drawing/2014/main" id="{DE759D03-20E5-7628-6786-E5B1156CFBA3}"/>
              </a:ext>
            </a:extLst>
          </p:cNvPr>
          <p:cNvSpPr>
            <a:spLocks noGrp="1"/>
          </p:cNvSpPr>
          <p:nvPr>
            <p:ph idx="1"/>
          </p:nvPr>
        </p:nvSpPr>
        <p:spPr/>
        <p:txBody>
          <a:bodyPr vert="horz" lIns="91440" tIns="45720" rIns="91440" bIns="45720" rtlCol="0" anchor="t">
            <a:noAutofit/>
          </a:bodyPr>
          <a:lstStyle/>
          <a:p>
            <a:pPr marL="342900" indent="-342900" algn="just">
              <a:buFont typeface="+mj-lt"/>
              <a:buAutoNum type="arabicPeriod" startAt="3"/>
            </a:pPr>
            <a:r>
              <a:rPr lang="en-US" sz="1600" u="sng" dirty="0">
                <a:solidFill>
                  <a:schemeClr val="bg1"/>
                </a:solidFill>
              </a:rPr>
              <a:t>Executive Order 14240, Eliminating Waste and Saving Taxpayer Dollars by Consolidating Procurement, which requires the consolidation of purchases of common goods and services under the General Services Administration (“GSA”) (March 20, 2025)</a:t>
            </a:r>
          </a:p>
          <a:p>
            <a:pPr lvl="1" algn="just"/>
            <a:r>
              <a:rPr lang="en-US" sz="1600" dirty="0">
                <a:solidFill>
                  <a:schemeClr val="bg1"/>
                </a:solidFill>
              </a:rPr>
              <a:t>The consolidation contemplated by Executive Order 14240 is intended to improve efficiency and eliminate duplicative contracts across the government.  </a:t>
            </a:r>
          </a:p>
          <a:p>
            <a:pPr lvl="1" algn="just"/>
            <a:r>
              <a:rPr lang="en-US" sz="1600" dirty="0">
                <a:solidFill>
                  <a:schemeClr val="bg1"/>
                </a:solidFill>
              </a:rPr>
              <a:t>Federal agencies must submit proposals to GSA for consolidating domestic procurement functions for the specified categories of goods and services by May 24, 2025. GSA must then submit a comprehensive plan for consolidating common goods and services to OMB by June 18, 2025.</a:t>
            </a:r>
          </a:p>
          <a:p>
            <a:pPr marL="342900" indent="-342900" algn="just">
              <a:buFont typeface="+mj-lt"/>
              <a:buAutoNum type="arabicPeriod" startAt="3"/>
            </a:pPr>
            <a:r>
              <a:rPr lang="en-US" sz="1600" u="sng" dirty="0">
                <a:solidFill>
                  <a:schemeClr val="bg1"/>
                </a:solidFill>
              </a:rPr>
              <a:t>Executive Order 14265, Modernizing Defense Acquisitions and Spurring Innovation in the Defense Industrial Base, which calls for the Department of Defense (“DoD”) to review and reform its acquisition programs (April 9, 2025)</a:t>
            </a:r>
          </a:p>
          <a:p>
            <a:pPr lvl="1" algn="just"/>
            <a:r>
              <a:rPr lang="en-US" sz="1600" dirty="0">
                <a:solidFill>
                  <a:schemeClr val="bg1"/>
                </a:solidFill>
              </a:rPr>
              <a:t>This executive order discusses specific changes that will be occurring within DoD and DoD’s procurement processes. In brief, the executive order aims to modernize the duties and composition of the defense acquisition workforce, as well as to incentivize and reward risk-taking and innovation within DoD.</a:t>
            </a:r>
          </a:p>
          <a:p>
            <a:endParaRPr lang="en-US" sz="1800" dirty="0">
              <a:solidFill>
                <a:schemeClr val="bg1"/>
              </a:solidFill>
            </a:endParaRPr>
          </a:p>
        </p:txBody>
      </p:sp>
      <p:sp>
        <p:nvSpPr>
          <p:cNvPr id="8" name="Slide Number Placeholder 7">
            <a:extLst>
              <a:ext uri="{FF2B5EF4-FFF2-40B4-BE49-F238E27FC236}">
                <a16:creationId xmlns:a16="http://schemas.microsoft.com/office/drawing/2014/main" id="{2C420710-3247-6B20-FD28-052D9F0B38A1}"/>
              </a:ext>
            </a:extLst>
          </p:cNvPr>
          <p:cNvSpPr>
            <a:spLocks noGrp="1"/>
          </p:cNvSpPr>
          <p:nvPr>
            <p:ph type="sldNum" sz="quarter" idx="12"/>
          </p:nvPr>
        </p:nvSpPr>
        <p:spPr/>
        <p:txBody>
          <a:bodyPr/>
          <a:lstStyle/>
          <a:p>
            <a:fld id="{4ABFE8A9-9E10-4495-A3EB-3B4E6E889B6B}" type="slidenum">
              <a:rPr lang="en-US" smtClean="0"/>
              <a:t>37</a:t>
            </a:fld>
            <a:endParaRPr lang="en-US" dirty="0"/>
          </a:p>
        </p:txBody>
      </p:sp>
    </p:spTree>
    <p:extLst>
      <p:ext uri="{BB962C8B-B14F-4D97-AF65-F5344CB8AC3E}">
        <p14:creationId xmlns:p14="http://schemas.microsoft.com/office/powerpoint/2010/main" val="290650638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lstStyle/>
          <a:p>
            <a:r>
              <a:rPr lang="en-US" sz="4400" dirty="0">
                <a:solidFill>
                  <a:schemeClr val="bg1"/>
                </a:solidFill>
                <a:latin typeface="+mj-lt"/>
              </a:rPr>
              <a:t>Questions?</a:t>
            </a:r>
            <a:endParaRPr lang="en-US" dirty="0">
              <a:solidFill>
                <a:schemeClr val="bg1"/>
              </a:solidFill>
            </a:endParaRPr>
          </a:p>
        </p:txBody>
      </p:sp>
      <p:pic>
        <p:nvPicPr>
          <p:cNvPr id="6" name="Picture 6" descr="Thinking Photography Question Mark Man Stock PNG Image">
            <a:extLst>
              <a:ext uri="{FF2B5EF4-FFF2-40B4-BE49-F238E27FC236}">
                <a16:creationId xmlns:a16="http://schemas.microsoft.com/office/drawing/2014/main" id="{89A6571D-FB14-48B0-130F-08360C9F7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09" y="1690688"/>
            <a:ext cx="4364182" cy="436418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ED0096F1-01BA-FA05-D59C-4C297F5178CC}"/>
              </a:ext>
            </a:extLst>
          </p:cNvPr>
          <p:cNvSpPr>
            <a:spLocks noGrp="1"/>
          </p:cNvSpPr>
          <p:nvPr>
            <p:ph type="sldNum" sz="quarter" idx="12"/>
          </p:nvPr>
        </p:nvSpPr>
        <p:spPr/>
        <p:txBody>
          <a:bodyPr/>
          <a:lstStyle/>
          <a:p>
            <a:fld id="{4ABFE8A9-9E10-4495-A3EB-3B4E6E889B6B}" type="slidenum">
              <a:rPr lang="en-US" smtClean="0"/>
              <a:t>38</a:t>
            </a:fld>
            <a:endParaRPr lang="en-US" dirty="0"/>
          </a:p>
        </p:txBody>
      </p:sp>
    </p:spTree>
    <p:extLst>
      <p:ext uri="{BB962C8B-B14F-4D97-AF65-F5344CB8AC3E}">
        <p14:creationId xmlns:p14="http://schemas.microsoft.com/office/powerpoint/2010/main" val="562721122"/>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68018" y="406277"/>
            <a:ext cx="3129951" cy="1325563"/>
          </a:xfrm>
        </p:spPr>
        <p:txBody>
          <a:bodyPr/>
          <a:lstStyle/>
          <a:p>
            <a:r>
              <a:rPr lang="en-US" dirty="0">
                <a:solidFill>
                  <a:schemeClr val="bg1"/>
                </a:solidFill>
              </a:rPr>
              <a:t>Thank You!</a:t>
            </a:r>
          </a:p>
        </p:txBody>
      </p:sp>
      <p:sp>
        <p:nvSpPr>
          <p:cNvPr id="8" name="Rectangle 7">
            <a:extLst>
              <a:ext uri="{FF2B5EF4-FFF2-40B4-BE49-F238E27FC236}">
                <a16:creationId xmlns:a16="http://schemas.microsoft.com/office/drawing/2014/main" id="{A81B91D4-72D0-73DF-C00F-34CA4D5F42BF}"/>
              </a:ext>
            </a:extLst>
          </p:cNvPr>
          <p:cNvSpPr/>
          <p:nvPr/>
        </p:nvSpPr>
        <p:spPr>
          <a:xfrm>
            <a:off x="11214340" y="5753819"/>
            <a:ext cx="828135" cy="884797"/>
          </a:xfrm>
          <a:prstGeom prst="rect">
            <a:avLst/>
          </a:prstGeom>
          <a:solidFill>
            <a:srgbClr val="0A3089"/>
          </a:solidFill>
          <a:ln>
            <a:solidFill>
              <a:srgbClr val="0A3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692F4390-F416-C56A-5C22-73D129595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873" y="3119106"/>
            <a:ext cx="4665516" cy="2228312"/>
          </a:xfrm>
          <a:prstGeom prst="rect">
            <a:avLst/>
          </a:prstGeom>
        </p:spPr>
      </p:pic>
      <p:sp>
        <p:nvSpPr>
          <p:cNvPr id="6" name="Subtitle 2">
            <a:extLst>
              <a:ext uri="{FF2B5EF4-FFF2-40B4-BE49-F238E27FC236}">
                <a16:creationId xmlns:a16="http://schemas.microsoft.com/office/drawing/2014/main" id="{67E4130D-BDDE-105C-93FB-4FD7FA76A86D}"/>
              </a:ext>
            </a:extLst>
          </p:cNvPr>
          <p:cNvSpPr txBox="1">
            <a:spLocks/>
          </p:cNvSpPr>
          <p:nvPr/>
        </p:nvSpPr>
        <p:spPr>
          <a:xfrm>
            <a:off x="1027256" y="1722068"/>
            <a:ext cx="4158983" cy="110894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dirty="0">
                <a:solidFill>
                  <a:schemeClr val="bg1"/>
                </a:solidFill>
              </a:rPr>
              <a:t>Hiren Desai		</a:t>
            </a:r>
          </a:p>
          <a:p>
            <a:pPr algn="l">
              <a:lnSpc>
                <a:spcPct val="100000"/>
              </a:lnSpc>
              <a:spcBef>
                <a:spcPts val="0"/>
              </a:spcBef>
            </a:pPr>
            <a:r>
              <a:rPr lang="en-US" sz="2000" dirty="0">
                <a:solidFill>
                  <a:schemeClr val="bg1"/>
                </a:solidFill>
                <a:hlinkClick r:id="rId4"/>
              </a:rPr>
              <a:t>hiren@bluebloodconsulting.com</a:t>
            </a:r>
            <a:endParaRPr lang="en-US" sz="2000" dirty="0">
              <a:solidFill>
                <a:schemeClr val="bg1"/>
              </a:solidFill>
            </a:endParaRPr>
          </a:p>
          <a:p>
            <a:pPr algn="l">
              <a:lnSpc>
                <a:spcPct val="100000"/>
              </a:lnSpc>
              <a:spcBef>
                <a:spcPts val="0"/>
              </a:spcBef>
            </a:pPr>
            <a:endParaRPr lang="en-US" sz="2000" dirty="0">
              <a:solidFill>
                <a:schemeClr val="bg1"/>
              </a:solidFill>
            </a:endParaRPr>
          </a:p>
          <a:p>
            <a:pPr algn="l">
              <a:lnSpc>
                <a:spcPct val="100000"/>
              </a:lnSpc>
              <a:spcBef>
                <a:spcPts val="0"/>
              </a:spcBef>
            </a:pPr>
            <a:r>
              <a:rPr lang="en-US" sz="1800" dirty="0">
                <a:solidFill>
                  <a:schemeClr val="bg1"/>
                </a:solidFill>
              </a:rPr>
              <a:t>	</a:t>
            </a:r>
          </a:p>
        </p:txBody>
      </p:sp>
      <p:sp>
        <p:nvSpPr>
          <p:cNvPr id="13" name="TextBox 12">
            <a:extLst>
              <a:ext uri="{FF2B5EF4-FFF2-40B4-BE49-F238E27FC236}">
                <a16:creationId xmlns:a16="http://schemas.microsoft.com/office/drawing/2014/main" id="{881BD341-3CDD-BD32-0F83-408F27BD2F0A}"/>
              </a:ext>
            </a:extLst>
          </p:cNvPr>
          <p:cNvSpPr txBox="1"/>
          <p:nvPr/>
        </p:nvSpPr>
        <p:spPr>
          <a:xfrm>
            <a:off x="3763241" y="5923598"/>
            <a:ext cx="4665517" cy="461665"/>
          </a:xfrm>
          <a:prstGeom prst="rect">
            <a:avLst/>
          </a:prstGeom>
          <a:noFill/>
        </p:spPr>
        <p:txBody>
          <a:bodyPr wrap="square">
            <a:spAutoFit/>
          </a:bodyPr>
          <a:lstStyle/>
          <a:p>
            <a:pPr marL="0" indent="0">
              <a:lnSpc>
                <a:spcPct val="100000"/>
              </a:lnSpc>
              <a:spcBef>
                <a:spcPct val="0"/>
              </a:spcBef>
              <a:buNone/>
              <a:defRPr/>
            </a:pPr>
            <a:r>
              <a:rPr lang="en-US" sz="2400" dirty="0">
                <a:solidFill>
                  <a:schemeClr val="bg1"/>
                </a:solidFill>
              </a:rPr>
              <a:t>www.bluebloodconsulting.com</a:t>
            </a:r>
          </a:p>
        </p:txBody>
      </p:sp>
      <p:sp>
        <p:nvSpPr>
          <p:cNvPr id="10" name="Slide Number Placeholder 9">
            <a:extLst>
              <a:ext uri="{FF2B5EF4-FFF2-40B4-BE49-F238E27FC236}">
                <a16:creationId xmlns:a16="http://schemas.microsoft.com/office/drawing/2014/main" id="{04BCDD84-5E58-235B-F13B-8A921362D197}"/>
              </a:ext>
            </a:extLst>
          </p:cNvPr>
          <p:cNvSpPr>
            <a:spLocks noGrp="1"/>
          </p:cNvSpPr>
          <p:nvPr>
            <p:ph type="sldNum" sz="quarter" idx="12"/>
          </p:nvPr>
        </p:nvSpPr>
        <p:spPr/>
        <p:txBody>
          <a:bodyPr/>
          <a:lstStyle/>
          <a:p>
            <a:fld id="{4ABFE8A9-9E10-4495-A3EB-3B4E6E889B6B}" type="slidenum">
              <a:rPr lang="en-US" smtClean="0"/>
              <a:t>39</a:t>
            </a:fld>
            <a:endParaRPr lang="en-US" dirty="0"/>
          </a:p>
        </p:txBody>
      </p:sp>
    </p:spTree>
    <p:extLst>
      <p:ext uri="{BB962C8B-B14F-4D97-AF65-F5344CB8AC3E}">
        <p14:creationId xmlns:p14="http://schemas.microsoft.com/office/powerpoint/2010/main" val="29617290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cap="all" dirty="0">
                <a:solidFill>
                  <a:schemeClr val="bg1"/>
                </a:solidFill>
              </a:rPr>
              <a:t>BID Law (KRS 424.260) </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10000"/>
          </a:bodyPr>
          <a:lstStyle/>
          <a:p>
            <a:r>
              <a:rPr lang="en-US" sz="2400" dirty="0">
                <a:solidFill>
                  <a:schemeClr val="bg1"/>
                </a:solidFill>
              </a:rPr>
              <a:t>Bid Law requires that purchases and contracts valued at more than $40,000 are posted in the local newspaper for competitive bids. </a:t>
            </a:r>
          </a:p>
          <a:p>
            <a:r>
              <a:rPr lang="en-US" sz="2400" dirty="0">
                <a:solidFill>
                  <a:schemeClr val="bg1"/>
                </a:solidFill>
              </a:rPr>
              <a:t>This specifically applies to:</a:t>
            </a:r>
          </a:p>
          <a:p>
            <a:pPr marL="914400" lvl="1" indent="-457200">
              <a:buFont typeface="+mj-lt"/>
              <a:buAutoNum type="arabicPeriod"/>
            </a:pPr>
            <a:r>
              <a:rPr lang="en-US" dirty="0">
                <a:solidFill>
                  <a:schemeClr val="bg1"/>
                </a:solidFill>
              </a:rPr>
              <a:t>Materials</a:t>
            </a:r>
          </a:p>
          <a:p>
            <a:pPr marL="914400" lvl="1" indent="-457200">
              <a:buFont typeface="+mj-lt"/>
              <a:buAutoNum type="arabicPeriod"/>
            </a:pPr>
            <a:r>
              <a:rPr lang="en-US" dirty="0">
                <a:solidFill>
                  <a:schemeClr val="bg1"/>
                </a:solidFill>
              </a:rPr>
              <a:t>Supplies (except perishable items such as meat, poultry, fish, egg products, fresh vegetables, and fresh fruit)</a:t>
            </a:r>
          </a:p>
          <a:p>
            <a:pPr marL="914400" lvl="1" indent="-457200">
              <a:buFont typeface="+mj-lt"/>
              <a:buAutoNum type="arabicPeriod"/>
            </a:pPr>
            <a:r>
              <a:rPr lang="en-US" dirty="0">
                <a:solidFill>
                  <a:schemeClr val="bg1"/>
                </a:solidFill>
              </a:rPr>
              <a:t>Equipment</a:t>
            </a:r>
          </a:p>
          <a:p>
            <a:pPr marL="914400" lvl="1" indent="-457200">
              <a:buFont typeface="+mj-lt"/>
              <a:buAutoNum type="arabicPeriod"/>
            </a:pPr>
            <a:r>
              <a:rPr lang="en-US" dirty="0">
                <a:solidFill>
                  <a:schemeClr val="bg1"/>
                </a:solidFill>
              </a:rPr>
              <a:t>Contractual services, other than professional services</a:t>
            </a:r>
          </a:p>
          <a:p>
            <a:r>
              <a:rPr lang="en-US" sz="2400" dirty="0">
                <a:solidFill>
                  <a:schemeClr val="bg1"/>
                </a:solidFill>
              </a:rPr>
              <a:t>Contracts are primarily awarded by the lowest price.</a:t>
            </a:r>
          </a:p>
          <a:p>
            <a:r>
              <a:rPr lang="en-US" sz="2400" dirty="0">
                <a:solidFill>
                  <a:schemeClr val="bg1"/>
                </a:solidFill>
              </a:rPr>
              <a:t>Exception from bidding for emergencies.</a:t>
            </a:r>
          </a:p>
          <a:p>
            <a:r>
              <a:rPr lang="en-US" sz="2400" dirty="0">
                <a:solidFill>
                  <a:schemeClr val="bg1"/>
                </a:solidFill>
              </a:rPr>
              <a:t>Bid law allows for cooperative purchasing from federal, state or other local contracts.</a:t>
            </a:r>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4</a:t>
            </a:fld>
            <a:endParaRPr lang="en-US" dirty="0"/>
          </a:p>
        </p:txBody>
      </p:sp>
    </p:spTree>
    <p:extLst>
      <p:ext uri="{BB962C8B-B14F-4D97-AF65-F5344CB8AC3E}">
        <p14:creationId xmlns:p14="http://schemas.microsoft.com/office/powerpoint/2010/main" val="24808782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cap="all" dirty="0">
                <a:solidFill>
                  <a:schemeClr val="bg1"/>
                </a:solidFill>
              </a:rPr>
              <a:t>BID Law (702 KAR 3:135) </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70000" lnSpcReduction="20000"/>
          </a:bodyPr>
          <a:lstStyle/>
          <a:p>
            <a:r>
              <a:rPr lang="en-US" sz="2900" dirty="0">
                <a:solidFill>
                  <a:schemeClr val="bg1"/>
                </a:solidFill>
              </a:rPr>
              <a:t>702 KAR 3:135 provides some clarification on what to do when procuring under bid law:</a:t>
            </a:r>
          </a:p>
          <a:p>
            <a:endParaRPr lang="en-US" sz="2000" dirty="0">
              <a:solidFill>
                <a:schemeClr val="bg1"/>
              </a:solidFill>
            </a:endParaRPr>
          </a:p>
          <a:p>
            <a:pPr marL="457200" lvl="1" indent="0">
              <a:buNone/>
            </a:pPr>
            <a:r>
              <a:rPr lang="en-US" sz="2000" dirty="0">
                <a:solidFill>
                  <a:schemeClr val="bg1"/>
                </a:solidFill>
              </a:rPr>
              <a:t>Section 1. For a school district electing not to adopt KRS 45A.345 to 45A.460, the following shall apply:</a:t>
            </a:r>
          </a:p>
          <a:p>
            <a:pPr marL="457200" lvl="1" indent="0">
              <a:buNone/>
            </a:pPr>
            <a:endParaRPr lang="en-US" sz="2000" dirty="0">
              <a:solidFill>
                <a:schemeClr val="bg1"/>
              </a:solidFill>
            </a:endParaRPr>
          </a:p>
          <a:p>
            <a:pPr marL="914400" lvl="2" indent="0">
              <a:buNone/>
            </a:pPr>
            <a:r>
              <a:rPr lang="en-US" dirty="0">
                <a:solidFill>
                  <a:schemeClr val="bg1"/>
                </a:solidFill>
              </a:rPr>
              <a:t>(1) </a:t>
            </a:r>
            <a:r>
              <a:rPr lang="en-US" dirty="0">
                <a:solidFill>
                  <a:srgbClr val="FFC000"/>
                </a:solidFill>
              </a:rPr>
              <a:t>Notices</a:t>
            </a:r>
            <a:r>
              <a:rPr lang="en-US" dirty="0">
                <a:solidFill>
                  <a:schemeClr val="bg1"/>
                </a:solidFill>
              </a:rPr>
              <a:t> for bidding advertised by boards of education for purchases of materials, supplies, equipment, or contractual services, where advertising for bids is required or allowed by statute, </a:t>
            </a:r>
            <a:r>
              <a:rPr lang="en-US" dirty="0">
                <a:solidFill>
                  <a:srgbClr val="FFC000"/>
                </a:solidFill>
              </a:rPr>
              <a:t>shall describe the materials, goods or services to be bid and the time and place for the receipt and opening of bids;</a:t>
            </a:r>
          </a:p>
          <a:p>
            <a:pPr marL="914400" lvl="2" indent="0">
              <a:buNone/>
            </a:pPr>
            <a:r>
              <a:rPr lang="en-US" dirty="0">
                <a:solidFill>
                  <a:schemeClr val="bg1"/>
                </a:solidFill>
              </a:rPr>
              <a:t>(2) All bids shall be </a:t>
            </a:r>
            <a:r>
              <a:rPr lang="en-US" dirty="0">
                <a:solidFill>
                  <a:srgbClr val="FFC000"/>
                </a:solidFill>
              </a:rPr>
              <a:t>submitted in writing</a:t>
            </a:r>
            <a:r>
              <a:rPr lang="en-US" dirty="0">
                <a:solidFill>
                  <a:schemeClr val="bg1"/>
                </a:solidFill>
              </a:rPr>
              <a:t>, typewritten or in ink as to be legible, and sealed, and they shall be </a:t>
            </a:r>
            <a:r>
              <a:rPr lang="en-US" dirty="0">
                <a:solidFill>
                  <a:srgbClr val="FFC000"/>
                </a:solidFill>
              </a:rPr>
              <a:t>opened and read publicly at the time and place designated for the bid opening</a:t>
            </a:r>
            <a:r>
              <a:rPr lang="en-US" dirty="0">
                <a:solidFill>
                  <a:schemeClr val="bg1"/>
                </a:solidFill>
              </a:rPr>
              <a:t>;</a:t>
            </a:r>
          </a:p>
          <a:p>
            <a:pPr marL="914400" lvl="2" indent="0">
              <a:buNone/>
            </a:pPr>
            <a:r>
              <a:rPr lang="en-US" dirty="0">
                <a:solidFill>
                  <a:schemeClr val="bg1"/>
                </a:solidFill>
              </a:rPr>
              <a:t>(3) </a:t>
            </a:r>
            <a:r>
              <a:rPr lang="en-US" dirty="0">
                <a:solidFill>
                  <a:srgbClr val="FFC000"/>
                </a:solidFill>
              </a:rPr>
              <a:t>A bid shall not be changed after it is opened</a:t>
            </a:r>
            <a:r>
              <a:rPr lang="en-US" dirty="0">
                <a:solidFill>
                  <a:schemeClr val="bg1"/>
                </a:solidFill>
              </a:rPr>
              <a:t>. This shall not prevent the acceptance or rejection of alternates which are specified as a part of the regular bid forms and specifications. Negotiation of contracts subsequent to the time bids are submitted shall be prohibited. </a:t>
            </a:r>
            <a:r>
              <a:rPr lang="en-US" dirty="0">
                <a:solidFill>
                  <a:srgbClr val="FFC000"/>
                </a:solidFill>
              </a:rPr>
              <a:t>Late bids or proposals shall not be considered</a:t>
            </a:r>
            <a:r>
              <a:rPr lang="en-US" dirty="0">
                <a:solidFill>
                  <a:schemeClr val="bg1"/>
                </a:solidFill>
              </a:rPr>
              <a:t>;</a:t>
            </a:r>
          </a:p>
          <a:p>
            <a:pPr marL="914400" lvl="2" indent="0">
              <a:buNone/>
            </a:pPr>
            <a:r>
              <a:rPr lang="en-US" dirty="0">
                <a:solidFill>
                  <a:schemeClr val="bg1"/>
                </a:solidFill>
              </a:rPr>
              <a:t>(4) </a:t>
            </a:r>
            <a:r>
              <a:rPr lang="en-US" dirty="0">
                <a:solidFill>
                  <a:srgbClr val="FFC000"/>
                </a:solidFill>
              </a:rPr>
              <a:t>If the lowest bid is not accepted</a:t>
            </a:r>
            <a:r>
              <a:rPr lang="en-US" dirty="0">
                <a:solidFill>
                  <a:schemeClr val="bg1"/>
                </a:solidFill>
              </a:rPr>
              <a:t>, the board shall record in the minutes the reasons for the rejection;</a:t>
            </a:r>
          </a:p>
          <a:p>
            <a:pPr marL="914400" lvl="2" indent="0">
              <a:buNone/>
            </a:pPr>
            <a:r>
              <a:rPr lang="en-US" dirty="0">
                <a:solidFill>
                  <a:schemeClr val="bg1"/>
                </a:solidFill>
              </a:rPr>
              <a:t>(5) All bids submitted and related information shall be filed and </a:t>
            </a:r>
            <a:r>
              <a:rPr lang="en-US" dirty="0">
                <a:solidFill>
                  <a:srgbClr val="FFC000"/>
                </a:solidFill>
              </a:rPr>
              <a:t>made available for review </a:t>
            </a:r>
            <a:r>
              <a:rPr lang="en-US" dirty="0">
                <a:solidFill>
                  <a:schemeClr val="bg1"/>
                </a:solidFill>
              </a:rPr>
              <a:t>by interested parties, except for information exempted pursuant to KRS 61.878; and</a:t>
            </a:r>
          </a:p>
          <a:p>
            <a:pPr marL="914400" lvl="2" indent="0">
              <a:buNone/>
            </a:pPr>
            <a:r>
              <a:rPr lang="en-US" dirty="0">
                <a:solidFill>
                  <a:schemeClr val="bg1"/>
                </a:solidFill>
              </a:rPr>
              <a:t>(6) </a:t>
            </a:r>
            <a:r>
              <a:rPr lang="en-US" dirty="0">
                <a:solidFill>
                  <a:srgbClr val="FFC000"/>
                </a:solidFill>
              </a:rPr>
              <a:t>Notification of the awarding of the contract shall be given in writing to all bidders. This notice shall include a list of all bidders together with their bid amounts.</a:t>
            </a:r>
          </a:p>
          <a:p>
            <a:pPr marL="914400" lvl="2" indent="0">
              <a:buNone/>
            </a:pPr>
            <a:endParaRPr lang="en-US" dirty="0">
              <a:solidFill>
                <a:srgbClr val="FFC000"/>
              </a:solidFill>
            </a:endParaRPr>
          </a:p>
          <a:p>
            <a:pPr marL="457200" lvl="1" indent="0">
              <a:buNone/>
            </a:pPr>
            <a:r>
              <a:rPr lang="en-US" sz="2000" dirty="0">
                <a:solidFill>
                  <a:schemeClr val="bg1"/>
                </a:solidFill>
              </a:rPr>
              <a:t>Section 2. A bid which does not conform to this administrative regulation or does not conform with the contract specifications shall be rejected as being nonresponsive. A bid which is accepted in noncompliance with this administrative regulation shall be void.</a:t>
            </a:r>
          </a:p>
          <a:p>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5</a:t>
            </a:fld>
            <a:endParaRPr lang="en-US" dirty="0"/>
          </a:p>
        </p:txBody>
      </p:sp>
    </p:spTree>
    <p:extLst>
      <p:ext uri="{BB962C8B-B14F-4D97-AF65-F5344CB8AC3E}">
        <p14:creationId xmlns:p14="http://schemas.microsoft.com/office/powerpoint/2010/main" val="31863482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p:txBody>
          <a:bodyPr>
            <a:normAutofit/>
          </a:bodyPr>
          <a:lstStyle/>
          <a:p>
            <a:r>
              <a:rPr lang="en-US" sz="3600" b="1" dirty="0">
                <a:solidFill>
                  <a:schemeClr val="bg1"/>
                </a:solidFill>
              </a:rPr>
              <a:t>LOCAL PROCUREMENT REQUIREMENTS </a:t>
            </a:r>
            <a:br>
              <a:rPr lang="en-US" sz="3600" b="1" dirty="0">
                <a:solidFill>
                  <a:schemeClr val="bg1"/>
                </a:solidFill>
              </a:rPr>
            </a:br>
            <a:r>
              <a:rPr lang="en-US" sz="3600" b="1" dirty="0">
                <a:solidFill>
                  <a:schemeClr val="bg1"/>
                </a:solidFill>
              </a:rPr>
              <a:t>UNDER THE KMPC</a:t>
            </a:r>
          </a:p>
        </p:txBody>
      </p:sp>
      <p:sp>
        <p:nvSpPr>
          <p:cNvPr id="3" name="Text Placeholder 2">
            <a:extLst>
              <a:ext uri="{FF2B5EF4-FFF2-40B4-BE49-F238E27FC236}">
                <a16:creationId xmlns:a16="http://schemas.microsoft.com/office/drawing/2014/main" id="{B090641A-D5C2-3999-8222-552F8697C9DB}"/>
              </a:ext>
            </a:extLst>
          </p:cNvPr>
          <p:cNvSpPr>
            <a:spLocks noGrp="1"/>
          </p:cNvSpPr>
          <p:nvPr>
            <p:ph type="body" idx="1"/>
          </p:nvPr>
        </p:nvSpPr>
        <p:spPr/>
        <p:txBody>
          <a:bodyPr/>
          <a:lstStyle/>
          <a:p>
            <a:r>
              <a:rPr lang="en-US" dirty="0"/>
              <a:t>KRS Chapter 45A first enacted in 1979</a:t>
            </a:r>
          </a:p>
        </p:txBody>
      </p:sp>
      <p:sp>
        <p:nvSpPr>
          <p:cNvPr id="8" name="Slide Number Placeholder 7">
            <a:extLst>
              <a:ext uri="{FF2B5EF4-FFF2-40B4-BE49-F238E27FC236}">
                <a16:creationId xmlns:a16="http://schemas.microsoft.com/office/drawing/2014/main" id="{4719E084-71B5-2152-C858-6963AC625196}"/>
              </a:ext>
            </a:extLst>
          </p:cNvPr>
          <p:cNvSpPr>
            <a:spLocks noGrp="1"/>
          </p:cNvSpPr>
          <p:nvPr>
            <p:ph type="sldNum" sz="quarter" idx="12"/>
          </p:nvPr>
        </p:nvSpPr>
        <p:spPr/>
        <p:txBody>
          <a:bodyPr/>
          <a:lstStyle/>
          <a:p>
            <a:fld id="{4ABFE8A9-9E10-4495-A3EB-3B4E6E889B6B}" type="slidenum">
              <a:rPr lang="en-US" smtClean="0"/>
              <a:t>6</a:t>
            </a:fld>
            <a:endParaRPr lang="en-US" dirty="0"/>
          </a:p>
        </p:txBody>
      </p:sp>
    </p:spTree>
    <p:extLst>
      <p:ext uri="{BB962C8B-B14F-4D97-AF65-F5344CB8AC3E}">
        <p14:creationId xmlns:p14="http://schemas.microsoft.com/office/powerpoint/2010/main" val="274278527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cap="all" dirty="0">
                <a:solidFill>
                  <a:schemeClr val="bg1"/>
                </a:solidFill>
              </a:rPr>
              <a:t>APPLICABILITY OF THE KMPC</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fontScale="92500" lnSpcReduction="10000"/>
          </a:bodyPr>
          <a:lstStyle/>
          <a:p>
            <a:pPr>
              <a:defRPr/>
            </a:pPr>
            <a:r>
              <a:rPr kumimoji="0" lang="en-US" sz="3200" b="0" i="0" u="none" strike="noStrike" kern="1200" cap="none" spc="0" normalizeH="0" baseline="0" noProof="0" dirty="0">
                <a:ln>
                  <a:noFill/>
                </a:ln>
                <a:solidFill>
                  <a:prstClr val="white"/>
                </a:solidFill>
                <a:effectLst/>
                <a:uLnTx/>
                <a:uFillTx/>
                <a:latin typeface="Rockwell"/>
                <a:ea typeface="+mn-ea"/>
                <a:cs typeface="+mn-cs"/>
              </a:rPr>
              <a:t>As noted in KRS 45A.343(1): “Any local public agency may adopt the provisions of </a:t>
            </a:r>
            <a:r>
              <a:rPr kumimoji="0" lang="en-US" sz="3200" b="0" i="0" u="none" strike="noStrike" kern="1200" cap="none" spc="0" normalizeH="0" baseline="0" noProof="0" dirty="0">
                <a:ln>
                  <a:noFill/>
                </a:ln>
                <a:solidFill>
                  <a:srgbClr val="FFC000"/>
                </a:solidFill>
                <a:effectLst/>
                <a:uLnTx/>
                <a:uFillTx/>
                <a:latin typeface="Rockwell"/>
                <a:ea typeface="+mn-ea"/>
                <a:cs typeface="+mn-cs"/>
              </a:rPr>
              <a:t>KRS 45A.345 to 45A.460</a:t>
            </a:r>
            <a:r>
              <a:rPr kumimoji="0" lang="en-US" sz="3200" b="0" i="0" u="none" strike="noStrike" kern="1200" cap="none" spc="0" normalizeH="0" baseline="0" noProof="0" dirty="0">
                <a:ln>
                  <a:noFill/>
                </a:ln>
                <a:solidFill>
                  <a:prstClr val="white"/>
                </a:solidFill>
                <a:effectLst/>
                <a:uLnTx/>
                <a:uFillTx/>
                <a:latin typeface="Rockwell"/>
                <a:ea typeface="+mn-ea"/>
                <a:cs typeface="+mn-cs"/>
              </a:rPr>
              <a:t>. No other statutes governing purchasing shall apply to a local public agency upon adoption of these provisions.”​</a:t>
            </a:r>
          </a:p>
          <a:p>
            <a:pPr>
              <a:defRPr/>
            </a:pPr>
            <a:r>
              <a:rPr kumimoji="0" lang="en-US" sz="3200" b="0" i="0" u="none" strike="noStrike" kern="1200" cap="none" spc="0" normalizeH="0" baseline="0" noProof="0" dirty="0">
                <a:ln>
                  <a:noFill/>
                </a:ln>
                <a:solidFill>
                  <a:prstClr val="white"/>
                </a:solidFill>
                <a:effectLst/>
                <a:uLnTx/>
                <a:uFillTx/>
                <a:latin typeface="Rockwell"/>
                <a:ea typeface="+mn-ea"/>
                <a:cs typeface="+mn-cs"/>
              </a:rPr>
              <a:t>Purchases in excess of $40,000 (small purchase limit under KRS 45A.385) must be competitively bid.​</a:t>
            </a:r>
          </a:p>
          <a:p>
            <a:pPr>
              <a:defRPr/>
            </a:pPr>
            <a:r>
              <a:rPr kumimoji="0" lang="en-US" sz="3200" b="0" i="0" u="none" strike="noStrike" kern="1200" cap="none" spc="0" normalizeH="0" baseline="0" noProof="0" dirty="0">
                <a:ln>
                  <a:noFill/>
                </a:ln>
                <a:solidFill>
                  <a:prstClr val="white"/>
                </a:solidFill>
                <a:effectLst/>
                <a:uLnTx/>
                <a:uFillTx/>
                <a:latin typeface="Rockwell"/>
                <a:ea typeface="+mn-ea"/>
                <a:cs typeface="+mn-cs"/>
              </a:rPr>
              <a:t>Limited exceptions for non-competitively bid contracts.</a:t>
            </a:r>
          </a:p>
          <a:p>
            <a:pPr>
              <a:defRPr/>
            </a:pPr>
            <a:r>
              <a:rPr lang="en-US" sz="3200" dirty="0">
                <a:solidFill>
                  <a:srgbClr val="FFC000"/>
                </a:solidFill>
                <a:latin typeface="Rockwell"/>
              </a:rPr>
              <a:t>Caution: </a:t>
            </a:r>
            <a:r>
              <a:rPr lang="en-US" sz="3200" dirty="0">
                <a:solidFill>
                  <a:prstClr val="white"/>
                </a:solidFill>
                <a:latin typeface="Rockwell"/>
              </a:rPr>
              <a:t>there are some statutes, enacted at a later date in the KMPC, which still apply to local public agencies (e.g., reciprocal preference).</a:t>
            </a:r>
            <a:endParaRPr kumimoji="0" lang="en-US" sz="3200" b="0" i="0" u="none" strike="noStrike" kern="1200" cap="none" spc="0" normalizeH="0" baseline="0" noProof="0" dirty="0">
              <a:ln>
                <a:noFill/>
              </a:ln>
              <a:solidFill>
                <a:prstClr val="white"/>
              </a:solidFill>
              <a:effectLst/>
              <a:uLnTx/>
              <a:uFillTx/>
              <a:latin typeface="Rockwell"/>
              <a:ea typeface="+mn-ea"/>
              <a:cs typeface="+mn-cs"/>
            </a:endParaRPr>
          </a:p>
          <a:p>
            <a:pPr marL="0" indent="0">
              <a:buNone/>
            </a:pPr>
            <a:endParaRPr lang="en-US" dirty="0">
              <a:solidFill>
                <a:schemeClr val="bg1"/>
              </a:solidFill>
            </a:endParaRPr>
          </a:p>
          <a:p>
            <a:pPr marL="514350" indent="-514350">
              <a:buFont typeface="+mj-lt"/>
              <a:buAutoNum type="arabicPeriod"/>
            </a:pPr>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7</a:t>
            </a:fld>
            <a:endParaRPr lang="en-US" dirty="0"/>
          </a:p>
        </p:txBody>
      </p:sp>
    </p:spTree>
    <p:extLst>
      <p:ext uri="{BB962C8B-B14F-4D97-AF65-F5344CB8AC3E}">
        <p14:creationId xmlns:p14="http://schemas.microsoft.com/office/powerpoint/2010/main" val="1361858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3600" b="1" cap="all" dirty="0">
                <a:solidFill>
                  <a:schemeClr val="bg1"/>
                </a:solidFill>
              </a:rPr>
              <a:t>Purpose of the KMPC</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pPr>
              <a:defRPr/>
            </a:pPr>
            <a:r>
              <a:rPr kumimoji="0" lang="en-US" b="0" i="0" u="none" strike="noStrike" kern="1200" cap="none" spc="0" normalizeH="0" baseline="0" noProof="0" dirty="0">
                <a:ln>
                  <a:noFill/>
                </a:ln>
                <a:solidFill>
                  <a:prstClr val="white"/>
                </a:solidFill>
                <a:effectLst/>
                <a:uLnTx/>
                <a:uFillTx/>
                <a:latin typeface="Rockwell"/>
                <a:ea typeface="+mn-ea"/>
                <a:cs typeface="+mn-cs"/>
              </a:rPr>
              <a:t>It establishes </a:t>
            </a:r>
            <a:r>
              <a:rPr kumimoji="0" lang="en-US" b="0" i="0" u="none" strike="noStrike" kern="1200" cap="none" spc="0" normalizeH="0" baseline="0" noProof="0" dirty="0">
                <a:ln>
                  <a:noFill/>
                </a:ln>
                <a:solidFill>
                  <a:srgbClr val="FFC000"/>
                </a:solidFill>
                <a:effectLst/>
                <a:uLnTx/>
                <a:uFillTx/>
                <a:latin typeface="Rockwell"/>
                <a:ea typeface="+mn-ea"/>
                <a:cs typeface="+mn-cs"/>
              </a:rPr>
              <a:t>clear standards and best practices </a:t>
            </a:r>
            <a:r>
              <a:rPr kumimoji="0" lang="en-US" b="0" i="0" u="none" strike="noStrike" kern="1200" cap="none" spc="0" normalizeH="0" baseline="0" noProof="0" dirty="0">
                <a:ln>
                  <a:noFill/>
                </a:ln>
                <a:solidFill>
                  <a:prstClr val="white"/>
                </a:solidFill>
                <a:effectLst/>
                <a:uLnTx/>
                <a:uFillTx/>
                <a:latin typeface="Rockwell"/>
                <a:ea typeface="+mn-ea"/>
                <a:cs typeface="+mn-cs"/>
              </a:rPr>
              <a:t>for the agency, in accordance with the statutory principles outlined in KRS 45A.345-460.</a:t>
            </a:r>
          </a:p>
          <a:p>
            <a:pPr>
              <a:defRPr/>
            </a:pPr>
            <a:r>
              <a:rPr kumimoji="0" lang="en-US" b="0" i="0" u="none" strike="noStrike" kern="1200" cap="none" spc="0" normalizeH="0" baseline="0" noProof="0" dirty="0">
                <a:ln>
                  <a:noFill/>
                </a:ln>
                <a:solidFill>
                  <a:prstClr val="white"/>
                </a:solidFill>
                <a:effectLst/>
                <a:uLnTx/>
                <a:uFillTx/>
                <a:latin typeface="Rockwell"/>
                <a:ea typeface="+mn-ea"/>
                <a:cs typeface="+mn-cs"/>
              </a:rPr>
              <a:t>It supports </a:t>
            </a:r>
            <a:r>
              <a:rPr kumimoji="0" lang="en-US" b="0" i="0" u="none" strike="noStrike" kern="1200" cap="none" spc="0" normalizeH="0" baseline="0" noProof="0" dirty="0">
                <a:ln>
                  <a:noFill/>
                </a:ln>
                <a:solidFill>
                  <a:srgbClr val="FFC000"/>
                </a:solidFill>
                <a:effectLst/>
                <a:uLnTx/>
                <a:uFillTx/>
                <a:latin typeface="Rockwell"/>
                <a:ea typeface="+mn-ea"/>
                <a:cs typeface="+mn-cs"/>
              </a:rPr>
              <a:t>transparency and consistency </a:t>
            </a:r>
            <a:r>
              <a:rPr kumimoji="0" lang="en-US" b="0" i="0" u="none" strike="noStrike" kern="1200" cap="none" spc="0" normalizeH="0" baseline="0" noProof="0" dirty="0">
                <a:ln>
                  <a:noFill/>
                </a:ln>
                <a:solidFill>
                  <a:prstClr val="white"/>
                </a:solidFill>
                <a:effectLst/>
                <a:uLnTx/>
                <a:uFillTx/>
                <a:latin typeface="Rockwell"/>
                <a:ea typeface="+mn-ea"/>
                <a:cs typeface="+mn-cs"/>
              </a:rPr>
              <a:t>in the public procurement process and allows </a:t>
            </a:r>
            <a:r>
              <a:rPr kumimoji="0" lang="en-US" b="0" i="0" u="none" strike="noStrike" kern="1200" cap="none" spc="0" normalizeH="0" baseline="0" noProof="0" dirty="0">
                <a:ln>
                  <a:noFill/>
                </a:ln>
                <a:solidFill>
                  <a:srgbClr val="FFC000"/>
                </a:solidFill>
                <a:effectLst/>
                <a:uLnTx/>
                <a:uFillTx/>
                <a:latin typeface="Rockwell"/>
                <a:ea typeface="+mn-ea"/>
                <a:cs typeface="+mn-cs"/>
              </a:rPr>
              <a:t>for the fair and equitable treatment of all parties</a:t>
            </a:r>
            <a:r>
              <a:rPr kumimoji="0" lang="en-US" b="0" i="0" u="none" strike="noStrike" kern="1200" cap="none" spc="0" normalizeH="0" baseline="0" noProof="0" dirty="0">
                <a:ln>
                  <a:noFill/>
                </a:ln>
                <a:solidFill>
                  <a:srgbClr val="ED7D31">
                    <a:lumMod val="40000"/>
                    <a:lumOff val="60000"/>
                  </a:srgbClr>
                </a:solidFill>
                <a:effectLst/>
                <a:uLnTx/>
                <a:uFillTx/>
                <a:latin typeface="Rockwell"/>
                <a:ea typeface="+mn-ea"/>
                <a:cs typeface="+mn-cs"/>
              </a:rPr>
              <a:t> </a:t>
            </a:r>
            <a:r>
              <a:rPr kumimoji="0" lang="en-US" b="0" i="0" u="none" strike="noStrike" kern="1200" cap="none" spc="0" normalizeH="0" baseline="0" noProof="0" dirty="0">
                <a:ln>
                  <a:noFill/>
                </a:ln>
                <a:solidFill>
                  <a:prstClr val="white"/>
                </a:solidFill>
                <a:effectLst/>
                <a:uLnTx/>
                <a:uFillTx/>
                <a:latin typeface="Rockwell"/>
                <a:ea typeface="+mn-ea"/>
                <a:cs typeface="+mn-cs"/>
              </a:rPr>
              <a:t>participating in this process. </a:t>
            </a:r>
          </a:p>
          <a:p>
            <a:pPr>
              <a:defRPr/>
            </a:pPr>
            <a:r>
              <a:rPr kumimoji="0" lang="en-US" b="0" i="0" u="none" strike="noStrike" kern="1200" cap="none" spc="0" normalizeH="0" baseline="0" noProof="0" dirty="0">
                <a:ln>
                  <a:noFill/>
                </a:ln>
                <a:solidFill>
                  <a:prstClr val="white"/>
                </a:solidFill>
                <a:effectLst/>
                <a:uLnTx/>
                <a:uFillTx/>
                <a:latin typeface="Rockwell"/>
                <a:ea typeface="+mn-ea"/>
                <a:cs typeface="+mn-cs"/>
              </a:rPr>
              <a:t>It maximizes the efficiency of the procurement process and </a:t>
            </a:r>
            <a:r>
              <a:rPr kumimoji="0" lang="en-US" b="0" i="0" u="none" strike="noStrike" kern="1200" cap="none" spc="0" normalizeH="0" baseline="0" noProof="0" dirty="0">
                <a:ln>
                  <a:noFill/>
                </a:ln>
                <a:solidFill>
                  <a:srgbClr val="FFC000"/>
                </a:solidFill>
                <a:effectLst/>
                <a:uLnTx/>
                <a:uFillTx/>
                <a:latin typeface="Rockwell"/>
                <a:ea typeface="+mn-ea"/>
                <a:cs typeface="+mn-cs"/>
              </a:rPr>
              <a:t>facilitates best value procurement</a:t>
            </a:r>
            <a:r>
              <a:rPr kumimoji="0" lang="en-US" b="0" i="0" u="none" strike="noStrike" kern="1200" cap="none" spc="0" normalizeH="0" baseline="0" noProof="0" dirty="0">
                <a:ln>
                  <a:noFill/>
                </a:ln>
                <a:solidFill>
                  <a:prstClr val="white"/>
                </a:solidFill>
                <a:effectLst/>
                <a:uLnTx/>
                <a:uFillTx/>
                <a:latin typeface="Rockwell"/>
                <a:ea typeface="+mn-ea"/>
                <a:cs typeface="+mn-cs"/>
              </a:rPr>
              <a:t>.</a:t>
            </a:r>
          </a:p>
          <a:p>
            <a:pPr marL="514350" indent="-514350">
              <a:buFont typeface="+mj-lt"/>
              <a:buAutoNum type="arabicPeriod"/>
            </a:pPr>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8</a:t>
            </a:fld>
            <a:endParaRPr lang="en-US" dirty="0"/>
          </a:p>
        </p:txBody>
      </p:sp>
    </p:spTree>
    <p:extLst>
      <p:ext uri="{BB962C8B-B14F-4D97-AF65-F5344CB8AC3E}">
        <p14:creationId xmlns:p14="http://schemas.microsoft.com/office/powerpoint/2010/main" val="22369845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30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E15-F207-53FB-FE5D-EDB19A39FF56}"/>
              </a:ext>
            </a:extLst>
          </p:cNvPr>
          <p:cNvSpPr>
            <a:spLocks noGrp="1"/>
          </p:cNvSpPr>
          <p:nvPr>
            <p:ph type="title"/>
          </p:nvPr>
        </p:nvSpPr>
        <p:spPr>
          <a:xfrm>
            <a:off x="838200" y="365125"/>
            <a:ext cx="10682013" cy="1325563"/>
          </a:xfrm>
        </p:spPr>
        <p:txBody>
          <a:bodyPr>
            <a:normAutofit/>
          </a:bodyPr>
          <a:lstStyle/>
          <a:p>
            <a:r>
              <a:rPr lang="en-US" sz="2800" b="1" cap="all" dirty="0">
                <a:solidFill>
                  <a:schemeClr val="bg1"/>
                </a:solidFill>
              </a:rPr>
              <a:t>A practical reason to comply with the KPMC</a:t>
            </a:r>
          </a:p>
        </p:txBody>
      </p:sp>
      <p:sp>
        <p:nvSpPr>
          <p:cNvPr id="3" name="Content Placeholder 2">
            <a:extLst>
              <a:ext uri="{FF2B5EF4-FFF2-40B4-BE49-F238E27FC236}">
                <a16:creationId xmlns:a16="http://schemas.microsoft.com/office/drawing/2014/main" id="{CF8B3DE6-005F-ACB4-B588-60C127DF705D}"/>
              </a:ext>
            </a:extLst>
          </p:cNvPr>
          <p:cNvSpPr>
            <a:spLocks noGrp="1"/>
          </p:cNvSpPr>
          <p:nvPr>
            <p:ph idx="1"/>
          </p:nvPr>
        </p:nvSpPr>
        <p:spPr/>
        <p:txBody>
          <a:bodyPr vert="horz" lIns="91440" tIns="45720" rIns="91440" bIns="45720" rtlCol="0" anchor="t">
            <a:normAutofit/>
          </a:bodyPr>
          <a:lstStyle/>
          <a:p>
            <a:r>
              <a:rPr lang="en-US" dirty="0">
                <a:solidFill>
                  <a:schemeClr val="bg1"/>
                </a:solidFill>
              </a:rPr>
              <a:t>A procurement which is conducted in accordance with KMPC (and properly documented as such) is entitled to a </a:t>
            </a:r>
            <a:r>
              <a:rPr lang="en-US" dirty="0">
                <a:solidFill>
                  <a:srgbClr val="FFC000"/>
                </a:solidFill>
              </a:rPr>
              <a:t>“presumption of correctness” </a:t>
            </a:r>
            <a:r>
              <a:rPr lang="en-US" dirty="0">
                <a:solidFill>
                  <a:schemeClr val="bg1"/>
                </a:solidFill>
              </a:rPr>
              <a:t>under Kentucky case law. </a:t>
            </a:r>
          </a:p>
          <a:p>
            <a:r>
              <a:rPr lang="en-US" dirty="0">
                <a:solidFill>
                  <a:schemeClr val="bg1"/>
                </a:solidFill>
              </a:rPr>
              <a:t>This means that Kentucky courts will usually give broad deference to a public agency in reviewing a public procurement decision and will not overturn such a decision, </a:t>
            </a:r>
            <a:r>
              <a:rPr lang="en-US" dirty="0">
                <a:solidFill>
                  <a:srgbClr val="FFC000"/>
                </a:solidFill>
              </a:rPr>
              <a:t>unless the procurement was procured by fraud, or the findings of fact do not reasonably support the decision. </a:t>
            </a:r>
          </a:p>
          <a:p>
            <a:pPr marL="514350" indent="-514350">
              <a:buFont typeface="+mj-lt"/>
              <a:buAutoNum type="arabicPeriod"/>
            </a:pPr>
            <a:endParaRPr lang="en-US" dirty="0">
              <a:solidFill>
                <a:schemeClr val="bg1"/>
              </a:solidFill>
            </a:endParaRPr>
          </a:p>
          <a:p>
            <a:pPr marL="514350" indent="-514350">
              <a:buFont typeface="+mj-lt"/>
              <a:buAutoNum type="arabicPeriod"/>
            </a:pPr>
            <a:endParaRPr lang="en-US" dirty="0">
              <a:solidFill>
                <a:schemeClr val="bg1"/>
              </a:solidFill>
            </a:endParaRPr>
          </a:p>
        </p:txBody>
      </p:sp>
      <p:sp>
        <p:nvSpPr>
          <p:cNvPr id="8" name="Slide Number Placeholder 7">
            <a:extLst>
              <a:ext uri="{FF2B5EF4-FFF2-40B4-BE49-F238E27FC236}">
                <a16:creationId xmlns:a16="http://schemas.microsoft.com/office/drawing/2014/main" id="{EECB6A94-4117-483D-62B4-CB3993890B75}"/>
              </a:ext>
            </a:extLst>
          </p:cNvPr>
          <p:cNvSpPr>
            <a:spLocks noGrp="1"/>
          </p:cNvSpPr>
          <p:nvPr>
            <p:ph type="sldNum" sz="quarter" idx="12"/>
          </p:nvPr>
        </p:nvSpPr>
        <p:spPr/>
        <p:txBody>
          <a:bodyPr/>
          <a:lstStyle/>
          <a:p>
            <a:fld id="{4ABFE8A9-9E10-4495-A3EB-3B4E6E889B6B}" type="slidenum">
              <a:rPr lang="en-US" smtClean="0"/>
              <a:t>9</a:t>
            </a:fld>
            <a:endParaRPr lang="en-US" dirty="0"/>
          </a:p>
        </p:txBody>
      </p:sp>
    </p:spTree>
    <p:extLst>
      <p:ext uri="{BB962C8B-B14F-4D97-AF65-F5344CB8AC3E}">
        <p14:creationId xmlns:p14="http://schemas.microsoft.com/office/powerpoint/2010/main" val="22893359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D439E44196B49469CC82F2937F4E4B0" ma:contentTypeVersion="27" ma:contentTypeDescription="" ma:contentTypeScope="" ma:versionID="65f1431ec4601e01e6e68c8f1c8cbf6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cbc5b47d57832d25982e7b75c9c36c7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2025-09-18T04:00:00+00:00</Publication_x0020_Date>
    <Audience1 xmlns="3a62de7d-ba57-4f43-9dae-9623ba637be0"/>
    <_dlc_DocId xmlns="3a62de7d-ba57-4f43-9dae-9623ba637be0">KYED-428-19</_dlc_DocId>
    <_dlc_DocIdUrl xmlns="3a62de7d-ba57-4f43-9dae-9623ba637be0">
      <Url>https://education-edit.ky.gov/districts/Proasst/_layouts/15/DocIdRedir.aspx?ID=KYED-428-19</Url>
      <Description>KYED-428-19</Description>
    </_dlc_DocIdUrl>
  </documentManagement>
</p:properties>
</file>

<file path=customXml/itemProps1.xml><?xml version="1.0" encoding="utf-8"?>
<ds:datastoreItem xmlns:ds="http://schemas.openxmlformats.org/officeDocument/2006/customXml" ds:itemID="{615B2887-92B5-4D05-ADD1-96C0B53F12D5}"/>
</file>

<file path=customXml/itemProps2.xml><?xml version="1.0" encoding="utf-8"?>
<ds:datastoreItem xmlns:ds="http://schemas.openxmlformats.org/officeDocument/2006/customXml" ds:itemID="{F87EEB0D-5273-4421-85AC-48533293BE13}"/>
</file>

<file path=customXml/itemProps3.xml><?xml version="1.0" encoding="utf-8"?>
<ds:datastoreItem xmlns:ds="http://schemas.openxmlformats.org/officeDocument/2006/customXml" ds:itemID="{2A917CF0-163E-43F0-8EC5-F9FD500D82AD}"/>
</file>

<file path=customXml/itemProps4.xml><?xml version="1.0" encoding="utf-8"?>
<ds:datastoreItem xmlns:ds="http://schemas.openxmlformats.org/officeDocument/2006/customXml" ds:itemID="{54839338-FEEA-422F-BD0B-FCE1D66A12B6}"/>
</file>

<file path=docProps/app.xml><?xml version="1.0" encoding="utf-8"?>
<Properties xmlns="http://schemas.openxmlformats.org/officeDocument/2006/extended-properties" xmlns:vt="http://schemas.openxmlformats.org/officeDocument/2006/docPropsVTypes">
  <Template/>
  <TotalTime>0</TotalTime>
  <Words>4861</Words>
  <Application>Microsoft Office PowerPoint</Application>
  <PresentationFormat>Widescreen</PresentationFormat>
  <Paragraphs>312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Rockwell</vt:lpstr>
      <vt:lpstr>Office Theme</vt:lpstr>
      <vt:lpstr>              June 2025    Hiren Desai, Founder and Principal</vt:lpstr>
      <vt:lpstr>WHAT WE WILL BE COVERING</vt:lpstr>
      <vt:lpstr>BID LAW</vt:lpstr>
      <vt:lpstr>BID Law (KRS 424.260) </vt:lpstr>
      <vt:lpstr>BID Law (702 KAR 3:135) </vt:lpstr>
      <vt:lpstr>LOCAL PROCUREMENT REQUIREMENTS  UNDER THE KMPC</vt:lpstr>
      <vt:lpstr>APPLICABILITY OF THE KMPC</vt:lpstr>
      <vt:lpstr>Purpose of the KMPC</vt:lpstr>
      <vt:lpstr>A practical reason to comply with the KPMC</vt:lpstr>
      <vt:lpstr>COMMON PROCUREMENT TERMS (KRS 45A.345)</vt:lpstr>
      <vt:lpstr>GENERAL METHODS OF PROCUREMENT</vt:lpstr>
      <vt:lpstr>SMALL PURCHASE PROCESS</vt:lpstr>
      <vt:lpstr>SMALL PURCHASE PROCESS</vt:lpstr>
      <vt:lpstr>SMALL PURCHASE PROCESS</vt:lpstr>
      <vt:lpstr>SMALL PURCHASE PROCESS</vt:lpstr>
      <vt:lpstr>SOLICITATIONS - COMPETITIVE SEALED BIDDING</vt:lpstr>
      <vt:lpstr>SOLICITATIONS - COMPETITIVE NEGOTIATIONS</vt:lpstr>
      <vt:lpstr>NONCOMPETITIVE NEGOTIATIONS (SOLE SOURCE OR NOT FEASIBLE TO BID)</vt:lpstr>
      <vt:lpstr>COOPERATIVE PURCHASING</vt:lpstr>
      <vt:lpstr>EXAMPLES OF COOPERATIVE PURCHASING CONTRACTS</vt:lpstr>
      <vt:lpstr>RECIPROCAL PREFERENCE (KRS 45A.494)</vt:lpstr>
      <vt:lpstr>DETERMINATION OF RESPONSIBILITY (KRS 45A.395)</vt:lpstr>
      <vt:lpstr>DISPOSAL OF SURPLUS PERSONAL PROPERTY (KRS 45A.425)</vt:lpstr>
      <vt:lpstr>ETHICS (KRS 45A.455)</vt:lpstr>
      <vt:lpstr>CONSEQUENCES OF VIOLATING THE KMPC</vt:lpstr>
      <vt:lpstr>BID Law  vs. KMPC </vt:lpstr>
      <vt:lpstr>Questions?</vt:lpstr>
      <vt:lpstr>FEDERAL PROCUREMENT REQUIREMENTS</vt:lpstr>
      <vt:lpstr>GENERAL FEDERAL PROCUREMENT COMPLIANCE</vt:lpstr>
      <vt:lpstr>PROCUREMENT UNDER 2 CFR 200</vt:lpstr>
      <vt:lpstr>PROCUREMENT UNDER 2 CFR 200</vt:lpstr>
      <vt:lpstr>PROCUREMENT UNDER 2 CFR 200</vt:lpstr>
      <vt:lpstr>PROCUREMENT UNDER 2 CFR 200</vt:lpstr>
      <vt:lpstr>SAM REGISTRATION</vt:lpstr>
      <vt:lpstr>Changes in Federal Procurement?</vt:lpstr>
      <vt:lpstr>Changes in Federal Procurement?</vt:lpstr>
      <vt:lpstr>Changes in Federal Procurement?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PowerPoint Presentation</dc:title>
  <dc:creator/>
  <cp:lastModifiedBy/>
  <cp:revision>1</cp:revision>
  <dcterms:created xsi:type="dcterms:W3CDTF">2024-08-14T15:22:11Z</dcterms:created>
  <dcterms:modified xsi:type="dcterms:W3CDTF">2025-09-17T20:22:29Z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2025-09-17T20:20:45Z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670fb1d8-564b-4b2e-8eb6-488ace0a9ff5</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0x0101001BEB557DBE01834EAB47A683706DCD5B004D439E44196B49469CC82F2937F4E4B0</vt:lpwstr>
  </property>
  <property fmtid="{D5CDD505-2E9C-101B-9397-08002B2CF9AE}" pid="11" name="_dlc_DocIdItemGuid">
    <vt:lpwstr>0d444f1c-fc8b-4a0e-a53d-06ed070a7d54</vt:lpwstr>
  </property>
</Properties>
</file>