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34"/>
  </p:notesMasterIdLst>
  <p:handoutMasterIdLst>
    <p:handoutMasterId r:id="rId35"/>
  </p:handoutMasterIdLst>
  <p:sldIdLst>
    <p:sldId id="262" r:id="rId6"/>
    <p:sldId id="265" r:id="rId7"/>
    <p:sldId id="259" r:id="rId8"/>
    <p:sldId id="292" r:id="rId9"/>
    <p:sldId id="268" r:id="rId10"/>
    <p:sldId id="269" r:id="rId11"/>
    <p:sldId id="270" r:id="rId12"/>
    <p:sldId id="271" r:id="rId13"/>
    <p:sldId id="272" r:id="rId14"/>
    <p:sldId id="273" r:id="rId15"/>
    <p:sldId id="274" r:id="rId16"/>
    <p:sldId id="275" r:id="rId17"/>
    <p:sldId id="276" r:id="rId18"/>
    <p:sldId id="277" r:id="rId19"/>
    <p:sldId id="281" r:id="rId20"/>
    <p:sldId id="280" r:id="rId21"/>
    <p:sldId id="278" r:id="rId22"/>
    <p:sldId id="279" r:id="rId23"/>
    <p:sldId id="282" r:id="rId24"/>
    <p:sldId id="283" r:id="rId25"/>
    <p:sldId id="284" r:id="rId26"/>
    <p:sldId id="285" r:id="rId27"/>
    <p:sldId id="286" r:id="rId28"/>
    <p:sldId id="287" r:id="rId29"/>
    <p:sldId id="288" r:id="rId30"/>
    <p:sldId id="289" r:id="rId31"/>
    <p:sldId id="290"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94707" autoAdjust="0"/>
  </p:normalViewPr>
  <p:slideViewPr>
    <p:cSldViewPr snapToGrid="0">
      <p:cViewPr varScale="1">
        <p:scale>
          <a:sx n="63" d="100"/>
          <a:sy n="63" d="100"/>
        </p:scale>
        <p:origin x="90" y="1122"/>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5/16/2019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3444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5122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2617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78653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5017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000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3070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6267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9462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6989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86919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4440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3632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5312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7391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9448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01846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6656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8448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6598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7201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965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3441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0305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637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smtClean="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smtClean="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27"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po.gov/fdsys/granule/CFR-2014-title2-vol1/CFR-2014-title2-vol1-part200/content-detai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a:t>
            </a:r>
            <a:r>
              <a:rPr lang="en-US" dirty="0" err="1">
                <a:solidFill>
                  <a:schemeClr val="accent1"/>
                </a:solidFill>
              </a:rPr>
              <a:t>unallowed</a:t>
            </a:r>
            <a:r>
              <a:rPr lang="en-US" dirty="0">
                <a:solidFill>
                  <a:schemeClr val="accent1"/>
                </a:solidFill>
              </a:rPr>
              <a:t> Costs? Cont.</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92113" lvl="1" indent="0" algn="ctr">
              <a:buNone/>
            </a:pPr>
            <a:r>
              <a:rPr lang="en-US" sz="3600" dirty="0" smtClean="0"/>
              <a:t>Fines </a:t>
            </a:r>
            <a:r>
              <a:rPr lang="en-US" sz="3600" dirty="0"/>
              <a:t>and penalties</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10</a:t>
            </a:fld>
            <a:endParaRPr lang="en-US" altLang="en-US" dirty="0" smtClean="0">
              <a:solidFill>
                <a:schemeClr val="bg1"/>
              </a:solidFill>
            </a:endParaRPr>
          </a:p>
        </p:txBody>
      </p:sp>
    </p:spTree>
    <p:extLst>
      <p:ext uri="{BB962C8B-B14F-4D97-AF65-F5344CB8AC3E}">
        <p14:creationId xmlns:p14="http://schemas.microsoft.com/office/powerpoint/2010/main" val="3145869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Indirect Cost Rate</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0" indent="0" algn="ctr">
              <a:buNone/>
            </a:pPr>
            <a:r>
              <a:rPr lang="en-US" dirty="0" smtClean="0"/>
              <a:t>The </a:t>
            </a:r>
            <a:r>
              <a:rPr lang="en-US" dirty="0"/>
              <a:t>indirect cost rate is a device for determining what portion of allowable general administrative expenses each federal grant should bear</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11</a:t>
            </a:fld>
            <a:endParaRPr lang="en-US" altLang="en-US" dirty="0" smtClean="0">
              <a:solidFill>
                <a:schemeClr val="bg1"/>
              </a:solidFill>
            </a:endParaRPr>
          </a:p>
        </p:txBody>
      </p:sp>
    </p:spTree>
    <p:extLst>
      <p:ext uri="{BB962C8B-B14F-4D97-AF65-F5344CB8AC3E}">
        <p14:creationId xmlns:p14="http://schemas.microsoft.com/office/powerpoint/2010/main" val="3259901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Indirect Cost Rate Formula</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0" indent="0" algn="ctr">
              <a:buNone/>
            </a:pPr>
            <a:r>
              <a:rPr lang="en-US" dirty="0"/>
              <a:t>FORMULA:  </a:t>
            </a:r>
          </a:p>
          <a:p>
            <a:pPr marL="0" indent="0" algn="ctr">
              <a:buNone/>
            </a:pPr>
            <a:r>
              <a:rPr lang="en-US" dirty="0">
                <a:solidFill>
                  <a:srgbClr val="00B0F0"/>
                </a:solidFill>
              </a:rPr>
              <a:t>indirect costs x 90%</a:t>
            </a:r>
          </a:p>
          <a:p>
            <a:pPr marL="0" indent="0" algn="ctr">
              <a:buNone/>
            </a:pPr>
            <a:r>
              <a:rPr lang="en-US" dirty="0">
                <a:solidFill>
                  <a:srgbClr val="00B0F0"/>
                </a:solidFill>
              </a:rPr>
              <a:t>direct costs + </a:t>
            </a:r>
            <a:r>
              <a:rPr lang="en-US" dirty="0" err="1">
                <a:solidFill>
                  <a:srgbClr val="00B0F0"/>
                </a:solidFill>
              </a:rPr>
              <a:t>unallowed</a:t>
            </a:r>
            <a:r>
              <a:rPr lang="en-US" dirty="0">
                <a:solidFill>
                  <a:srgbClr val="00B0F0"/>
                </a:solidFill>
              </a:rPr>
              <a:t> costs</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12</a:t>
            </a:fld>
            <a:endParaRPr lang="en-US" altLang="en-US" dirty="0" smtClean="0">
              <a:solidFill>
                <a:schemeClr val="bg1"/>
              </a:solidFill>
            </a:endParaRPr>
          </a:p>
        </p:txBody>
      </p:sp>
    </p:spTree>
    <p:extLst>
      <p:ext uri="{BB962C8B-B14F-4D97-AF65-F5344CB8AC3E}">
        <p14:creationId xmlns:p14="http://schemas.microsoft.com/office/powerpoint/2010/main" val="142293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Indirect Cost Rate calculations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lvl="1"/>
            <a:r>
              <a:rPr lang="en-US" sz="2800" dirty="0"/>
              <a:t>Audited AFR is used for the calculations</a:t>
            </a:r>
          </a:p>
          <a:p>
            <a:pPr lvl="2"/>
            <a:r>
              <a:rPr lang="en-US" dirty="0"/>
              <a:t>Expenditures must be classified properly!</a:t>
            </a:r>
          </a:p>
          <a:p>
            <a:pPr lvl="2"/>
            <a:r>
              <a:rPr lang="en-US" dirty="0"/>
              <a:t>FY 18 is used to calculate FY </a:t>
            </a:r>
            <a:r>
              <a:rPr lang="en-US" dirty="0" smtClean="0"/>
              <a:t>19 </a:t>
            </a:r>
            <a:r>
              <a:rPr lang="en-US" dirty="0"/>
              <a:t>rates</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13</a:t>
            </a:fld>
            <a:endParaRPr lang="en-US" altLang="en-US" dirty="0" smtClean="0">
              <a:solidFill>
                <a:schemeClr val="bg1"/>
              </a:solidFill>
            </a:endParaRPr>
          </a:p>
        </p:txBody>
      </p:sp>
    </p:spTree>
    <p:extLst>
      <p:ext uri="{BB962C8B-B14F-4D97-AF65-F5344CB8AC3E}">
        <p14:creationId xmlns:p14="http://schemas.microsoft.com/office/powerpoint/2010/main" val="1069579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Federal review</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lvl="1"/>
            <a:r>
              <a:rPr lang="en-US" sz="2800" dirty="0"/>
              <a:t>Federal review of rate methodology going on now</a:t>
            </a:r>
          </a:p>
          <a:p>
            <a:pPr lvl="1"/>
            <a:r>
              <a:rPr lang="en-US" sz="2800" dirty="0"/>
              <a:t>Errors already found:</a:t>
            </a:r>
          </a:p>
          <a:p>
            <a:pPr marL="1428750" lvl="2" indent="-514350">
              <a:buFont typeface="+mj-lt"/>
              <a:buAutoNum type="arabicPeriod"/>
            </a:pPr>
            <a:r>
              <a:rPr lang="en-US" dirty="0"/>
              <a:t>Apply the rates from July 1 – June 30</a:t>
            </a:r>
          </a:p>
          <a:p>
            <a:pPr marL="1428750" lvl="2" indent="-514350">
              <a:buFont typeface="+mj-lt"/>
              <a:buAutoNum type="arabicPeriod"/>
            </a:pPr>
            <a:r>
              <a:rPr lang="en-US" dirty="0"/>
              <a:t>KBE must approve</a:t>
            </a:r>
          </a:p>
          <a:p>
            <a:pPr marL="1428750" lvl="2" indent="-514350">
              <a:buFont typeface="+mj-lt"/>
              <a:buAutoNum type="arabicPeriod"/>
            </a:pPr>
            <a:r>
              <a:rPr lang="en-US" dirty="0"/>
              <a:t>Adjustment opportunity</a:t>
            </a:r>
          </a:p>
          <a:p>
            <a:pPr lvl="1"/>
            <a:r>
              <a:rPr lang="en-US" sz="2800" dirty="0"/>
              <a:t>More changes could be required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14</a:t>
            </a:fld>
            <a:endParaRPr lang="en-US" altLang="en-US" dirty="0" smtClean="0">
              <a:solidFill>
                <a:schemeClr val="bg1"/>
              </a:solidFill>
            </a:endParaRPr>
          </a:p>
        </p:txBody>
      </p:sp>
    </p:spTree>
    <p:extLst>
      <p:ext uri="{BB962C8B-B14F-4D97-AF65-F5344CB8AC3E}">
        <p14:creationId xmlns:p14="http://schemas.microsoft.com/office/powerpoint/2010/main" val="187393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03225" y="2317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solidFill>
                  <a:schemeClr val="accent1"/>
                </a:solidFill>
              </a:rPr>
              <a:t>1. </a:t>
            </a:r>
            <a:r>
              <a:rPr lang="en-US" dirty="0">
                <a:solidFill>
                  <a:schemeClr val="accent1"/>
                </a:solidFill>
              </a:rPr>
              <a:t>Adjustment opportunity</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sz="2800" dirty="0"/>
              <a:t>Impossible to get every district calculation correct simply by applying the account structure</a:t>
            </a:r>
          </a:p>
          <a:p>
            <a:pPr lvl="1"/>
            <a:r>
              <a:rPr lang="en-US" sz="2800" dirty="0"/>
              <a:t>Districts must review and certify the rates by affirming adjustment amounts, if any</a:t>
            </a:r>
          </a:p>
          <a:p>
            <a:pPr lvl="1"/>
            <a:endParaRPr lang="en-US" sz="28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15</a:t>
            </a:fld>
            <a:endParaRPr lang="en-US" altLang="en-US" dirty="0" smtClean="0">
              <a:solidFill>
                <a:schemeClr val="bg1"/>
              </a:solidFill>
            </a:endParaRPr>
          </a:p>
        </p:txBody>
      </p:sp>
    </p:spTree>
    <p:extLst>
      <p:ext uri="{BB962C8B-B14F-4D97-AF65-F5344CB8AC3E}">
        <p14:creationId xmlns:p14="http://schemas.microsoft.com/office/powerpoint/2010/main" val="1130357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03225" y="2317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solidFill>
                  <a:schemeClr val="accent1"/>
                </a:solidFill>
              </a:rPr>
              <a:t>2. </a:t>
            </a:r>
            <a:r>
              <a:rPr lang="en-US" dirty="0">
                <a:solidFill>
                  <a:schemeClr val="accent1"/>
                </a:solidFill>
              </a:rPr>
              <a:t>KBE must approve the rates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sz="2800" dirty="0" smtClean="0"/>
              <a:t>Agreement </a:t>
            </a:r>
            <a:r>
              <a:rPr lang="en-US" sz="2800" dirty="0"/>
              <a:t>is between USDE and KDE</a:t>
            </a:r>
          </a:p>
          <a:p>
            <a:pPr lvl="1"/>
            <a:r>
              <a:rPr lang="en-US" sz="2800" dirty="0"/>
              <a:t>Local boards should recognize the rate but approval is not </a:t>
            </a:r>
            <a:r>
              <a:rPr lang="en-US" sz="2800" dirty="0" smtClean="0"/>
              <a:t>required</a:t>
            </a:r>
          </a:p>
          <a:p>
            <a:pPr lvl="1"/>
            <a:endParaRPr lang="en-US" sz="28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16</a:t>
            </a:fld>
            <a:endParaRPr lang="en-US" altLang="en-US" dirty="0" smtClean="0">
              <a:solidFill>
                <a:schemeClr val="bg1"/>
              </a:solidFill>
            </a:endParaRPr>
          </a:p>
        </p:txBody>
      </p:sp>
    </p:spTree>
    <p:extLst>
      <p:ext uri="{BB962C8B-B14F-4D97-AF65-F5344CB8AC3E}">
        <p14:creationId xmlns:p14="http://schemas.microsoft.com/office/powerpoint/2010/main" val="178844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chemeClr val="accent1"/>
                </a:solidFill>
              </a:rPr>
              <a:t>3. </a:t>
            </a:r>
            <a:r>
              <a:rPr lang="en-US" dirty="0">
                <a:solidFill>
                  <a:schemeClr val="accent1"/>
                </a:solidFill>
              </a:rPr>
              <a:t>Apply the rates July 1 – </a:t>
            </a:r>
            <a:r>
              <a:rPr lang="en-US" dirty="0" smtClean="0">
                <a:solidFill>
                  <a:schemeClr val="accent1"/>
                </a:solidFill>
              </a:rPr>
              <a:t>June </a:t>
            </a:r>
            <a:r>
              <a:rPr lang="en-US" dirty="0">
                <a:solidFill>
                  <a:schemeClr val="accent1"/>
                </a:solidFill>
              </a:rPr>
              <a:t>30</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457200" lvl="1" indent="0">
              <a:buNone/>
            </a:pPr>
            <a:r>
              <a:rPr lang="en-US" sz="2800" dirty="0"/>
              <a:t>Rates must be applied </a:t>
            </a:r>
            <a:r>
              <a:rPr lang="en-US" sz="2800" dirty="0" smtClean="0"/>
              <a:t>the  </a:t>
            </a:r>
            <a:r>
              <a:rPr lang="en-US" sz="2800" dirty="0"/>
              <a:t>same way they are                         calculated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17</a:t>
            </a:fld>
            <a:endParaRPr lang="en-US" altLang="en-US" dirty="0" smtClean="0">
              <a:solidFill>
                <a:schemeClr val="bg1"/>
              </a:solidFill>
            </a:endParaRPr>
          </a:p>
        </p:txBody>
      </p:sp>
    </p:spTree>
    <p:extLst>
      <p:ext uri="{BB962C8B-B14F-4D97-AF65-F5344CB8AC3E}">
        <p14:creationId xmlns:p14="http://schemas.microsoft.com/office/powerpoint/2010/main" val="337200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solidFill>
                  <a:schemeClr val="accent1"/>
                </a:solidFill>
              </a:rPr>
              <a:t>3. </a:t>
            </a:r>
            <a:r>
              <a:rPr lang="en-US" dirty="0">
                <a:solidFill>
                  <a:schemeClr val="accent1"/>
                </a:solidFill>
              </a:rPr>
              <a:t>Apply the rates July 1 – </a:t>
            </a:r>
            <a:r>
              <a:rPr lang="en-US" dirty="0" smtClean="0">
                <a:solidFill>
                  <a:schemeClr val="accent1"/>
                </a:solidFill>
              </a:rPr>
              <a:t>June </a:t>
            </a:r>
            <a:r>
              <a:rPr lang="en-US" dirty="0">
                <a:solidFill>
                  <a:schemeClr val="accent1"/>
                </a:solidFill>
              </a:rPr>
              <a:t>30 cont.</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457200" lvl="1" indent="0">
              <a:buNone/>
            </a:pPr>
            <a:r>
              <a:rPr lang="en-US" sz="2800" dirty="0"/>
              <a:t>If you used the FY 17 rate for Jul, Aug, or Sept 2017 you must correct any overcharge</a:t>
            </a:r>
          </a:p>
          <a:p>
            <a:pPr lvl="2"/>
            <a:r>
              <a:rPr lang="en-US" dirty="0"/>
              <a:t>Calculate the indirect costs using the FY 18 rate for those months</a:t>
            </a:r>
          </a:p>
          <a:p>
            <a:pPr lvl="2"/>
            <a:r>
              <a:rPr lang="en-US" dirty="0"/>
              <a:t>Reduce future indirect costs in FY 18 to correct the total charged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18</a:t>
            </a:fld>
            <a:endParaRPr lang="en-US" altLang="en-US" dirty="0" smtClean="0">
              <a:solidFill>
                <a:schemeClr val="bg1"/>
              </a:solidFill>
            </a:endParaRPr>
          </a:p>
        </p:txBody>
      </p:sp>
    </p:spTree>
    <p:extLst>
      <p:ext uri="{BB962C8B-B14F-4D97-AF65-F5344CB8AC3E}">
        <p14:creationId xmlns:p14="http://schemas.microsoft.com/office/powerpoint/2010/main" val="2008948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accent1"/>
                </a:solidFill>
              </a:rPr>
              <a:t>HOW DO I KNOW WHAT ADJUSTMENTS TO MAKE?</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pPr marL="457200" lvl="1" indent="0">
              <a:buNone/>
            </a:pPr>
            <a:r>
              <a:rPr lang="en-US" sz="2800" dirty="0"/>
              <a:t>Results of your calculation must comply with OMB</a:t>
            </a:r>
            <a:endParaRPr lang="en-US" sz="2800" u="sng" dirty="0" smtClean="0">
              <a:hlinkClick r:id="rId3"/>
            </a:endParaRPr>
          </a:p>
          <a:p>
            <a:pPr marL="457200" lvl="1" indent="0">
              <a:buNone/>
            </a:pPr>
            <a:r>
              <a:rPr lang="en-US" sz="2800" u="sng" dirty="0" smtClean="0">
                <a:hlinkClick r:id="rId3"/>
              </a:rPr>
              <a:t>2 </a:t>
            </a:r>
            <a:r>
              <a:rPr lang="en-US" sz="2800" u="sng" dirty="0">
                <a:hlinkClick r:id="rId3"/>
              </a:rPr>
              <a:t>CFR 200 web link</a:t>
            </a:r>
            <a:r>
              <a:rPr lang="en-US" sz="2800" dirty="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19</a:t>
            </a:fld>
            <a:endParaRPr lang="en-US" altLang="en-US" dirty="0" smtClean="0">
              <a:solidFill>
                <a:schemeClr val="bg1"/>
              </a:solidFill>
            </a:endParaRPr>
          </a:p>
        </p:txBody>
      </p:sp>
    </p:spTree>
    <p:extLst>
      <p:ext uri="{BB962C8B-B14F-4D97-AF65-F5344CB8AC3E}">
        <p14:creationId xmlns:p14="http://schemas.microsoft.com/office/powerpoint/2010/main" val="227372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Indirect cost calculations</a:t>
            </a:r>
            <a:endParaRPr lang="en-US" dirty="0"/>
          </a:p>
        </p:txBody>
      </p:sp>
      <p:sp>
        <p:nvSpPr>
          <p:cNvPr id="3" name="Subtitle 2"/>
          <p:cNvSpPr>
            <a:spLocks noGrp="1"/>
          </p:cNvSpPr>
          <p:nvPr>
            <p:ph type="subTitle" idx="1"/>
          </p:nvPr>
        </p:nvSpPr>
        <p:spPr/>
        <p:txBody>
          <a:bodyPr/>
          <a:lstStyle/>
          <a:p>
            <a:r>
              <a:rPr lang="en-US" dirty="0"/>
              <a:t>Fiscal Year </a:t>
            </a:r>
            <a:r>
              <a:rPr lang="en-US" dirty="0" smtClean="0"/>
              <a:t>#### Rates—provides guidance for all fiscal years</a:t>
            </a:r>
            <a:endParaRPr lang="en-US" dirty="0"/>
          </a:p>
          <a:p>
            <a:endParaRPr lang="en-US" dirty="0"/>
          </a:p>
        </p:txBody>
      </p:sp>
    </p:spTree>
    <p:extLst>
      <p:ext uri="{BB962C8B-B14F-4D97-AF65-F5344CB8AC3E}">
        <p14:creationId xmlns:p14="http://schemas.microsoft.com/office/powerpoint/2010/main" val="3477655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solidFill>
                  <a:schemeClr val="accent1"/>
                </a:solidFill>
              </a:rPr>
              <a:t>Sample adjustments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r>
              <a:rPr lang="en-US" sz="2800" dirty="0" err="1"/>
              <a:t>Unallowed</a:t>
            </a:r>
            <a:r>
              <a:rPr lang="en-US" sz="2800" dirty="0"/>
              <a:t> costs per </a:t>
            </a:r>
            <a:r>
              <a:rPr lang="en-US" sz="2800" dirty="0" smtClean="0"/>
              <a:t>2 CFR 200</a:t>
            </a:r>
            <a:endParaRPr lang="en-US" sz="2800" dirty="0"/>
          </a:p>
          <a:p>
            <a:pPr lvl="1"/>
            <a:r>
              <a:rPr lang="en-US" sz="2800" dirty="0"/>
              <a:t>Donations and contributions</a:t>
            </a:r>
          </a:p>
          <a:p>
            <a:pPr lvl="1"/>
            <a:r>
              <a:rPr lang="en-US" sz="2800" dirty="0"/>
              <a:t>Employee health and welfare costs</a:t>
            </a:r>
          </a:p>
          <a:p>
            <a:r>
              <a:rPr lang="en-US" sz="2800" dirty="0"/>
              <a:t>Coding Errors not Material to the AFR</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20</a:t>
            </a:fld>
            <a:endParaRPr lang="en-US" altLang="en-US" dirty="0" smtClean="0">
              <a:solidFill>
                <a:schemeClr val="bg1"/>
              </a:solidFill>
            </a:endParaRPr>
          </a:p>
        </p:txBody>
      </p:sp>
    </p:spTree>
    <p:extLst>
      <p:ext uri="{BB962C8B-B14F-4D97-AF65-F5344CB8AC3E}">
        <p14:creationId xmlns:p14="http://schemas.microsoft.com/office/powerpoint/2010/main" val="1978475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accent1"/>
                </a:solidFill>
              </a:rPr>
              <a:t>HOW DO I </a:t>
            </a:r>
            <a:r>
              <a:rPr lang="en-US" dirty="0" smtClean="0">
                <a:solidFill>
                  <a:schemeClr val="accent1"/>
                </a:solidFill>
              </a:rPr>
              <a:t>MAKE ADJUSTMENTS?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dirty="0" smtClean="0"/>
          </a:p>
          <a:p>
            <a:r>
              <a:rPr lang="en-US" sz="2800" dirty="0"/>
              <a:t>“Instructions for Indirect Cost Adjustments for Calculating Indirect Cost Rates”</a:t>
            </a:r>
          </a:p>
          <a:p>
            <a:r>
              <a:rPr lang="en-US" sz="2800" dirty="0"/>
              <a:t>KDE website</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21</a:t>
            </a:fld>
            <a:endParaRPr lang="en-US" altLang="en-US" dirty="0" smtClean="0">
              <a:solidFill>
                <a:schemeClr val="bg1"/>
              </a:solidFill>
            </a:endParaRPr>
          </a:p>
        </p:txBody>
      </p:sp>
    </p:spTree>
    <p:extLst>
      <p:ext uri="{BB962C8B-B14F-4D97-AF65-F5344CB8AC3E}">
        <p14:creationId xmlns:p14="http://schemas.microsoft.com/office/powerpoint/2010/main" val="38483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accent1"/>
                </a:solidFill>
              </a:rPr>
              <a:t>HOW DO I </a:t>
            </a:r>
            <a:r>
              <a:rPr lang="en-US" dirty="0" smtClean="0">
                <a:solidFill>
                  <a:schemeClr val="accent1"/>
                </a:solidFill>
              </a:rPr>
              <a:t>MAKE ADJUSTMENTS? CONT.</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indent="0" algn="ctr">
              <a:buNone/>
            </a:pPr>
            <a:endParaRPr lang="en-US" dirty="0" smtClean="0"/>
          </a:p>
          <a:p>
            <a:pPr marL="457200" indent="-457200">
              <a:buFont typeface="+mj-lt"/>
              <a:buAutoNum type="arabicPeriod"/>
            </a:pPr>
            <a:r>
              <a:rPr lang="en-US" sz="5000" dirty="0"/>
              <a:t>Log onto SEEK system</a:t>
            </a:r>
          </a:p>
          <a:p>
            <a:pPr marL="457200" indent="-457200">
              <a:buFont typeface="+mj-lt"/>
              <a:buAutoNum type="arabicPeriod"/>
            </a:pPr>
            <a:r>
              <a:rPr lang="en-US" sz="5000" dirty="0"/>
              <a:t>“Financial Forms &amp; Tools”</a:t>
            </a:r>
          </a:p>
          <a:p>
            <a:pPr marL="457200" indent="-457200">
              <a:buFont typeface="+mj-lt"/>
              <a:buAutoNum type="arabicPeriod"/>
            </a:pPr>
            <a:r>
              <a:rPr lang="en-US" sz="5000" dirty="0"/>
              <a:t>“Indirect Cost Adjustments”</a:t>
            </a:r>
          </a:p>
          <a:p>
            <a:pPr marL="457200" indent="-457200">
              <a:buFont typeface="+mj-lt"/>
              <a:buAutoNum type="arabicPeriod"/>
            </a:pPr>
            <a:r>
              <a:rPr lang="en-US" sz="5000" dirty="0"/>
              <a:t>Enter adjustment amounts</a:t>
            </a:r>
          </a:p>
          <a:p>
            <a:pPr lvl="1"/>
            <a:r>
              <a:rPr lang="en-US" sz="5000" dirty="0"/>
              <a:t>Positive number will subtract the amount</a:t>
            </a:r>
          </a:p>
          <a:p>
            <a:pPr lvl="1"/>
            <a:r>
              <a:rPr lang="en-US" sz="5000" dirty="0"/>
              <a:t>Negative number will add the amount</a:t>
            </a:r>
          </a:p>
          <a:p>
            <a:pPr marL="457200" indent="-457200">
              <a:buFont typeface="+mj-lt"/>
              <a:buAutoNum type="arabicPeriod"/>
            </a:pPr>
            <a:r>
              <a:rPr lang="en-US" sz="5000" dirty="0"/>
              <a:t>“Save”</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22</a:t>
            </a:fld>
            <a:endParaRPr lang="en-US" altLang="en-US" dirty="0" smtClean="0">
              <a:solidFill>
                <a:schemeClr val="bg1"/>
              </a:solidFill>
            </a:endParaRPr>
          </a:p>
        </p:txBody>
      </p:sp>
    </p:spTree>
    <p:extLst>
      <p:ext uri="{BB962C8B-B14F-4D97-AF65-F5344CB8AC3E}">
        <p14:creationId xmlns:p14="http://schemas.microsoft.com/office/powerpoint/2010/main" val="2703608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solidFill>
                  <a:schemeClr val="accent1"/>
                </a:solidFill>
              </a:rPr>
              <a:t>WHAT IF I HAVE NO ADJUSTMENTS?</a:t>
            </a:r>
            <a:endParaRPr lang="en-US" altLang="en-US" dirty="0" smtClean="0"/>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23</a:t>
            </a:fld>
            <a:endParaRPr lang="en-US" altLang="en-US" dirty="0" smtClean="0">
              <a:solidFill>
                <a:schemeClr val="bg1"/>
              </a:solidFill>
            </a:endParaRPr>
          </a:p>
        </p:txBody>
      </p:sp>
      <p:sp>
        <p:nvSpPr>
          <p:cNvPr id="17411" name="Text Placeholder 2"/>
          <p:cNvSpPr>
            <a:spLocks noGrp="1"/>
          </p:cNvSpPr>
          <p:nvPr>
            <p:ph type="body" sz="quarter" idx="14"/>
          </p:nvPr>
        </p:nvSpPr>
        <p:spPr bwMode="auto">
          <a:xfrm>
            <a:off x="199256" y="1801577"/>
            <a:ext cx="4297680" cy="46947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t>You must log into the system anyway</a:t>
            </a:r>
          </a:p>
          <a:p>
            <a:r>
              <a:rPr lang="en-US" dirty="0"/>
              <a:t>Check box</a:t>
            </a:r>
          </a:p>
          <a:p>
            <a:pPr marL="457200" lvl="1" indent="0">
              <a:buNone/>
            </a:pPr>
            <a:r>
              <a:rPr lang="en-US" sz="2800" u="sng" dirty="0" smtClean="0"/>
              <a:t> </a:t>
            </a:r>
            <a:endParaRPr lang="en-US" dirty="0"/>
          </a:p>
        </p:txBody>
      </p:sp>
      <p:pic>
        <p:nvPicPr>
          <p:cNvPr id="6" name="Picture Placeholder 5" descr="Gives a visual to complete the adjustments you just have to check a box." title="Check Mark"/>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509" b="2509"/>
          <a:stretch>
            <a:fillRect/>
          </a:stretch>
        </p:blipFill>
        <p:spPr>
          <a:xfrm>
            <a:off x="5305425" y="2545087"/>
            <a:ext cx="3609975" cy="3781330"/>
          </a:xfrm>
        </p:spPr>
      </p:pic>
    </p:spTree>
    <p:extLst>
      <p:ext uri="{BB962C8B-B14F-4D97-AF65-F5344CB8AC3E}">
        <p14:creationId xmlns:p14="http://schemas.microsoft.com/office/powerpoint/2010/main" val="3832874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43958" y="257175"/>
            <a:ext cx="9400117"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solidFill>
                  <a:schemeClr val="accent1"/>
                </a:solidFill>
              </a:rPr>
              <a:t>What if I need to adjust again?</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endParaRPr lang="en-US" dirty="0" smtClean="0"/>
          </a:p>
          <a:p>
            <a:r>
              <a:rPr lang="en-US" dirty="0" smtClean="0"/>
              <a:t>No </a:t>
            </a:r>
            <a:r>
              <a:rPr lang="en-US" dirty="0"/>
              <a:t>problem</a:t>
            </a:r>
          </a:p>
          <a:p>
            <a:r>
              <a:rPr lang="en-US" dirty="0"/>
              <a:t>Simply repeat the process</a:t>
            </a:r>
          </a:p>
          <a:p>
            <a:endParaRPr lang="en-US" dirty="0"/>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24</a:t>
            </a:fld>
            <a:endParaRPr lang="en-US" altLang="en-US" dirty="0" smtClean="0">
              <a:solidFill>
                <a:schemeClr val="bg1"/>
              </a:solidFill>
            </a:endParaRPr>
          </a:p>
        </p:txBody>
      </p:sp>
    </p:spTree>
    <p:extLst>
      <p:ext uri="{BB962C8B-B14F-4D97-AF65-F5344CB8AC3E}">
        <p14:creationId xmlns:p14="http://schemas.microsoft.com/office/powerpoint/2010/main" val="2883906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07061" y="294142"/>
            <a:ext cx="8944503"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smtClean="0">
                <a:solidFill>
                  <a:schemeClr val="accent1"/>
                </a:solidFill>
              </a:rPr>
              <a:t>CERTIFICATION</a:t>
            </a:r>
            <a:endParaRPr lang="en-US" altLang="en-US" dirty="0" smtClean="0"/>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25</a:t>
            </a:fld>
            <a:endParaRPr lang="en-US" altLang="en-US" dirty="0" smtClean="0">
              <a:solidFill>
                <a:schemeClr val="bg1"/>
              </a:solidFill>
            </a:endParaRPr>
          </a:p>
        </p:txBody>
      </p:sp>
      <p:sp>
        <p:nvSpPr>
          <p:cNvPr id="17411" name="Text Placeholder 2"/>
          <p:cNvSpPr>
            <a:spLocks noGrp="1"/>
          </p:cNvSpPr>
          <p:nvPr>
            <p:ph type="body" sz="quarter" idx="14"/>
          </p:nvPr>
        </p:nvSpPr>
        <p:spPr bwMode="auto">
          <a:xfrm>
            <a:off x="581633" y="1614942"/>
            <a:ext cx="4297680" cy="46947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endParaRPr lang="en-US" dirty="0" smtClean="0"/>
          </a:p>
          <a:p>
            <a:r>
              <a:rPr lang="en-US" sz="4000" dirty="0"/>
              <a:t>By completing the adjustment form:</a:t>
            </a:r>
          </a:p>
          <a:p>
            <a:pPr lvl="1"/>
            <a:r>
              <a:rPr lang="en-US" sz="4000" dirty="0"/>
              <a:t>Certify accuracy</a:t>
            </a:r>
          </a:p>
          <a:p>
            <a:endParaRPr lang="en-US" dirty="0"/>
          </a:p>
          <a:p>
            <a:pPr marL="457200" lvl="1" indent="0">
              <a:buNone/>
            </a:pPr>
            <a:r>
              <a:rPr lang="en-US" sz="2800" u="sng" dirty="0" smtClean="0"/>
              <a:t> </a:t>
            </a:r>
            <a:endParaRPr lang="en-US" dirty="0"/>
          </a:p>
        </p:txBody>
      </p:sp>
      <p:pic>
        <p:nvPicPr>
          <p:cNvPr id="5" name="Picture Placeholder 4" descr="Picture used to add to the certification thorough the adjustment form" title="Signature picture"/>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4990180" y="1810659"/>
            <a:ext cx="3666141" cy="3816119"/>
          </a:xfrm>
        </p:spPr>
      </p:pic>
    </p:spTree>
    <p:extLst>
      <p:ext uri="{BB962C8B-B14F-4D97-AF65-F5344CB8AC3E}">
        <p14:creationId xmlns:p14="http://schemas.microsoft.com/office/powerpoint/2010/main" val="4099801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43958" y="257175"/>
            <a:ext cx="9400117"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solidFill>
                  <a:schemeClr val="accent1"/>
                </a:solidFill>
              </a:rPr>
              <a:t>When do I need to do this?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US" sz="4000" dirty="0" smtClean="0"/>
              <a:t>Window </a:t>
            </a:r>
            <a:r>
              <a:rPr lang="en-US" sz="4000" dirty="0"/>
              <a:t>for adjustments will be open </a:t>
            </a:r>
          </a:p>
          <a:p>
            <a:pPr marL="0" indent="0">
              <a:buNone/>
            </a:pPr>
            <a:r>
              <a:rPr lang="en-US" sz="4000" dirty="0"/>
              <a:t>April 1 – May 1</a:t>
            </a:r>
          </a:p>
          <a:p>
            <a:endParaRPr lang="en-US" dirty="0"/>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26</a:t>
            </a:fld>
            <a:endParaRPr lang="en-US" altLang="en-US" dirty="0" smtClean="0">
              <a:solidFill>
                <a:schemeClr val="bg1"/>
              </a:solidFill>
            </a:endParaRPr>
          </a:p>
        </p:txBody>
      </p:sp>
    </p:spTree>
    <p:extLst>
      <p:ext uri="{BB962C8B-B14F-4D97-AF65-F5344CB8AC3E}">
        <p14:creationId xmlns:p14="http://schemas.microsoft.com/office/powerpoint/2010/main" val="1437035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43958" y="257175"/>
            <a:ext cx="9400117"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smtClean="0">
                <a:solidFill>
                  <a:schemeClr val="accent1"/>
                </a:solidFill>
              </a:rPr>
              <a:t>RESOURCES</a:t>
            </a:r>
            <a:endParaRPr lang="en-US" altLang="en-US" dirty="0" smtClean="0"/>
          </a:p>
        </p:txBody>
      </p:sp>
      <p:sp>
        <p:nvSpPr>
          <p:cNvPr id="17411" name="Text Placeholder 2"/>
          <p:cNvSpPr>
            <a:spLocks noGrp="1"/>
          </p:cNvSpPr>
          <p:nvPr>
            <p:ph type="body" sz="quarter" idx="13"/>
          </p:nvPr>
        </p:nvSpPr>
        <p:spPr bwMode="auto">
          <a:xfrm>
            <a:off x="343958" y="141128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2400" dirty="0" smtClean="0"/>
              <a:t>2 CFR 200</a:t>
            </a:r>
            <a:endParaRPr lang="en-US" sz="2400" dirty="0"/>
          </a:p>
          <a:p>
            <a:r>
              <a:rPr lang="en-US" sz="2400" dirty="0"/>
              <a:t>Cost Allocation Guide for State and Local Governments (USDE)</a:t>
            </a:r>
          </a:p>
          <a:p>
            <a:r>
              <a:rPr lang="en-US" sz="2400" dirty="0"/>
              <a:t>KDE website</a:t>
            </a:r>
          </a:p>
          <a:p>
            <a:pPr lvl="1"/>
            <a:r>
              <a:rPr lang="en-US" sz="2400" dirty="0"/>
              <a:t>Rate calculations</a:t>
            </a:r>
          </a:p>
          <a:p>
            <a:pPr lvl="1"/>
            <a:r>
              <a:rPr lang="en-US" sz="2400" dirty="0"/>
              <a:t>Summary guidance</a:t>
            </a:r>
          </a:p>
          <a:p>
            <a:pPr marL="457200" lvl="1" indent="0">
              <a:buNone/>
            </a:pPr>
            <a:r>
              <a:rPr lang="en-US" sz="2800" u="sng" dirty="0" smtClean="0"/>
              <a:t> </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27</a:t>
            </a:fld>
            <a:endParaRPr lang="en-US" altLang="en-US" dirty="0" smtClean="0">
              <a:solidFill>
                <a:schemeClr val="bg1"/>
              </a:solidFill>
            </a:endParaRPr>
          </a:p>
        </p:txBody>
      </p:sp>
    </p:spTree>
    <p:extLst>
      <p:ext uri="{BB962C8B-B14F-4D97-AF65-F5344CB8AC3E}">
        <p14:creationId xmlns:p14="http://schemas.microsoft.com/office/powerpoint/2010/main" val="644099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en-US" dirty="0" smtClean="0"/>
              <a:t>Questions:  email finance.reports@education.ky.gov</a:t>
            </a:r>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pPr/>
              <a:t>28</a:t>
            </a:fld>
            <a:endParaRPr lang="en-US" dirty="0"/>
          </a:p>
        </p:txBody>
      </p:sp>
      <p:pic>
        <p:nvPicPr>
          <p:cNvPr id="21" name="Picture Placeholder 20" descr="Used to get a visual that questions can be submitted to an email address" title="Question Mark"/>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66" r="2266"/>
          <a:stretch>
            <a:fillRect/>
          </a:stretch>
        </p:blipFill>
        <p:spPr>
          <a:xfrm>
            <a:off x="3080385" y="1980538"/>
            <a:ext cx="4481513" cy="4694237"/>
          </a:xfrm>
        </p:spPr>
      </p:pic>
    </p:spTree>
    <p:extLst>
      <p:ext uri="{BB962C8B-B14F-4D97-AF65-F5344CB8AC3E}">
        <p14:creationId xmlns:p14="http://schemas.microsoft.com/office/powerpoint/2010/main" val="421829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Authority</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t>Office of Management and Budget (OMB) – Circular A-87</a:t>
            </a:r>
          </a:p>
          <a:p>
            <a:r>
              <a:rPr lang="en-US" sz="3200" dirty="0"/>
              <a:t>US Department of Education</a:t>
            </a:r>
          </a:p>
          <a:p>
            <a:pPr lvl="1"/>
            <a:r>
              <a:rPr lang="en-US" dirty="0"/>
              <a:t>Delegates authority for rate determination to states</a:t>
            </a:r>
          </a:p>
          <a:p>
            <a:pPr lvl="1"/>
            <a:r>
              <a:rPr lang="en-US" dirty="0"/>
              <a:t>Delegation agreement renews every five years</a:t>
            </a:r>
            <a:endParaRPr lang="en-US"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Chart for Total Costs for funds 1, 2, 51</a:t>
            </a:r>
            <a:endParaRPr lang="en-US" dirty="0"/>
          </a:p>
        </p:txBody>
      </p:sp>
      <p:sp>
        <p:nvSpPr>
          <p:cNvPr id="3" name="Slide Number Placeholder 2"/>
          <p:cNvSpPr>
            <a:spLocks noGrp="1"/>
          </p:cNvSpPr>
          <p:nvPr>
            <p:ph type="sldNum" sz="quarter" idx="10"/>
          </p:nvPr>
        </p:nvSpPr>
        <p:spPr/>
        <p:txBody>
          <a:bodyPr/>
          <a:lstStyle/>
          <a:p>
            <a:fld id="{91BD7323-49BF-4C97-8773-5EC64C492009}" type="slidenum">
              <a:rPr lang="en-US" smtClean="0"/>
              <a:t>4</a:t>
            </a:fld>
            <a:endParaRPr lang="en-US"/>
          </a:p>
        </p:txBody>
      </p:sp>
      <p:pic>
        <p:nvPicPr>
          <p:cNvPr id="8" name="Content Placeholder 7" descr="Pie Chart to show how the total costs for funds 1, 2 and 51 would look in the direct and unallowed, the indirect and excluded" title="Total Costs for funds 1, 2 and 51 pie chart"/>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033395" y="1798321"/>
            <a:ext cx="3387566" cy="3387566"/>
          </a:xfrm>
        </p:spPr>
      </p:pic>
    </p:spTree>
    <p:extLst>
      <p:ext uri="{BB962C8B-B14F-4D97-AF65-F5344CB8AC3E}">
        <p14:creationId xmlns:p14="http://schemas.microsoft.com/office/powerpoint/2010/main" val="4048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Indirect Costs?</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r>
              <a:rPr lang="en-US" sz="3600" dirty="0"/>
              <a:t>Costs of a general nature which are not readily identifiable with the activities of the grant but are incurred for the joint benefit of those activities and other activities or programs of the organization.</a:t>
            </a: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5</a:t>
            </a:fld>
            <a:endParaRPr lang="en-US" altLang="en-US" dirty="0" smtClean="0">
              <a:solidFill>
                <a:schemeClr val="bg1"/>
              </a:solidFill>
            </a:endParaRPr>
          </a:p>
        </p:txBody>
      </p:sp>
    </p:spTree>
    <p:extLst>
      <p:ext uri="{BB962C8B-B14F-4D97-AF65-F5344CB8AC3E}">
        <p14:creationId xmlns:p14="http://schemas.microsoft.com/office/powerpoint/2010/main" val="2927402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Indirect Costs? Cont.</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109537" lvl="1" indent="0">
              <a:spcBef>
                <a:spcPts val="400"/>
              </a:spcBef>
              <a:buSzPct val="68000"/>
              <a:buNone/>
            </a:pPr>
            <a:endParaRPr lang="en-US" sz="3600" dirty="0"/>
          </a:p>
          <a:p>
            <a:pPr marL="109537" lvl="1" indent="0">
              <a:spcBef>
                <a:spcPts val="400"/>
              </a:spcBef>
              <a:buSzPct val="68000"/>
              <a:buNone/>
            </a:pPr>
            <a:r>
              <a:rPr lang="en-US" sz="3600" dirty="0" smtClean="0"/>
              <a:t>Central </a:t>
            </a:r>
            <a:r>
              <a:rPr lang="en-US" sz="3600" dirty="0"/>
              <a:t>accounting function</a:t>
            </a: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6</a:t>
            </a:fld>
            <a:endParaRPr lang="en-US" altLang="en-US" dirty="0" smtClean="0">
              <a:solidFill>
                <a:schemeClr val="bg1"/>
              </a:solidFill>
            </a:endParaRPr>
          </a:p>
        </p:txBody>
      </p:sp>
    </p:spTree>
    <p:extLst>
      <p:ext uri="{BB962C8B-B14F-4D97-AF65-F5344CB8AC3E}">
        <p14:creationId xmlns:p14="http://schemas.microsoft.com/office/powerpoint/2010/main" val="2834027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Direct Costs?</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0" indent="0">
              <a:buNone/>
            </a:pPr>
            <a:r>
              <a:rPr lang="en-US" sz="4000" dirty="0" smtClean="0"/>
              <a:t>Costs </a:t>
            </a:r>
            <a:r>
              <a:rPr lang="en-US" sz="4000" dirty="0"/>
              <a:t>that are incurred specifically for one activity and can be identified specifically with that activity.</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7</a:t>
            </a:fld>
            <a:endParaRPr lang="en-US" altLang="en-US" dirty="0" smtClean="0">
              <a:solidFill>
                <a:schemeClr val="bg1"/>
              </a:solidFill>
            </a:endParaRPr>
          </a:p>
        </p:txBody>
      </p:sp>
    </p:spTree>
    <p:extLst>
      <p:ext uri="{BB962C8B-B14F-4D97-AF65-F5344CB8AC3E}">
        <p14:creationId xmlns:p14="http://schemas.microsoft.com/office/powerpoint/2010/main" val="2245771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excluded Costs</a:t>
            </a:r>
            <a:r>
              <a:rPr lang="en-US" dirty="0" smtClean="0">
                <a:solidFill>
                  <a:schemeClr val="accent1"/>
                </a:solidFill>
              </a:rPr>
              <a:t>?</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392113" lvl="1" indent="0" algn="ctr">
              <a:buNone/>
            </a:pPr>
            <a:r>
              <a:rPr lang="en-US" sz="3600" dirty="0"/>
              <a:t>Capital </a:t>
            </a:r>
            <a:r>
              <a:rPr lang="en-US" sz="3600" dirty="0" smtClean="0"/>
              <a:t>outlay</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8</a:t>
            </a:fld>
            <a:endParaRPr lang="en-US" altLang="en-US" dirty="0" smtClean="0">
              <a:solidFill>
                <a:schemeClr val="bg1"/>
              </a:solidFill>
            </a:endParaRPr>
          </a:p>
        </p:txBody>
      </p:sp>
    </p:spTree>
    <p:extLst>
      <p:ext uri="{BB962C8B-B14F-4D97-AF65-F5344CB8AC3E}">
        <p14:creationId xmlns:p14="http://schemas.microsoft.com/office/powerpoint/2010/main" val="598882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accent1"/>
                </a:solidFill>
              </a:rPr>
              <a:t>What are </a:t>
            </a:r>
            <a:r>
              <a:rPr lang="en-US" dirty="0" err="1">
                <a:solidFill>
                  <a:schemeClr val="accent1"/>
                </a:solidFill>
              </a:rPr>
              <a:t>unallowed</a:t>
            </a:r>
            <a:r>
              <a:rPr lang="en-US" dirty="0">
                <a:solidFill>
                  <a:schemeClr val="accent1"/>
                </a:solidFill>
              </a:rPr>
              <a:t> Costs?</a:t>
            </a:r>
            <a:endParaRPr lang="en-US" altLang="en-US" dirty="0" smtClean="0"/>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7" lvl="1" indent="0">
              <a:spcBef>
                <a:spcPts val="400"/>
              </a:spcBef>
              <a:buSzPct val="68000"/>
              <a:buNone/>
            </a:pPr>
            <a:endParaRPr lang="en-US" sz="3600" dirty="0" smtClean="0"/>
          </a:p>
          <a:p>
            <a:pPr marL="0" indent="0">
              <a:buNone/>
            </a:pPr>
            <a:r>
              <a:rPr lang="en-US" sz="4000" dirty="0"/>
              <a:t>Items for which federal funds cannot be used.</a:t>
            </a:r>
          </a:p>
          <a:p>
            <a:pPr marL="392113" lvl="1" indent="0" algn="ctr">
              <a:buNone/>
            </a:pPr>
            <a:endParaRPr lang="en-US" sz="3600" dirty="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9</a:t>
            </a:fld>
            <a:endParaRPr lang="en-US" altLang="en-US" dirty="0" smtClean="0">
              <a:solidFill>
                <a:schemeClr val="bg1"/>
              </a:solidFill>
            </a:endParaRPr>
          </a:p>
        </p:txBody>
      </p:sp>
    </p:spTree>
    <p:extLst>
      <p:ext uri="{BB962C8B-B14F-4D97-AF65-F5344CB8AC3E}">
        <p14:creationId xmlns:p14="http://schemas.microsoft.com/office/powerpoint/2010/main" val="309088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iscalYear xmlns="3a62de7d-ba57-4f43-9dae-9623ba637be0">2018-2019</fiscalYear>
    <Accessibility_x0020_Office xmlns="3a62de7d-ba57-4f43-9dae-9623ba637be0">OFO - Office of Finance and Operations</Accessibility_x0020_Office>
    <Process xmlns="ac33b2e0-e00e-4351-bf82-6c31476acd57">Unknown</Process>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le xmlns="ac33b2e0-e00e-4351-bf82-6c31476acd57">true</Accessible>
    <Accessibility_x0020_Target_x0020_Date xmlns="3a62de7d-ba57-4f43-9dae-9623ba637be0">2019-05-20T04:00:00+00:00</Accessibility_x0020_Target_x0020_Dat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Categories xmlns="http://schemas.microsoft.com/sharepoint/v3" xsi:nil="true"/>
    <Publication_x0020_Date xmlns="3a62de7d-ba57-4f43-9dae-9623ba637be0">2019-05-20T12:12:12+00:00</Publication_x0020_Date>
    <Audience1 xmlns="3a62de7d-ba57-4f43-9dae-9623ba637be0"/>
    <_dlc_DocId xmlns="3a62de7d-ba57-4f43-9dae-9623ba637be0">KYED-248-11678</_dlc_DocId>
    <_dlc_DocIdUrl xmlns="3a62de7d-ba57-4f43-9dae-9623ba637be0">
      <Url>https://www.education.ky.gov/districts/FinRept/_layouts/15/DocIdRedir.aspx?ID=KYED-248-11678</Url>
      <Description>KYED-248-11678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95D92E572789134A99EE5E779A996F4E" ma:contentTypeVersion="28" ma:contentTypeDescription="" ma:contentTypeScope="" ma:versionID="d28f24fe32961fad7307eee5d04d857c">
  <xsd:schema xmlns:xsd="http://www.w3.org/2001/XMLSchema" xmlns:xs="http://www.w3.org/2001/XMLSchema" xmlns:p="http://schemas.microsoft.com/office/2006/metadata/properties" xmlns:ns1="http://schemas.microsoft.com/sharepoint/v3" xmlns:ns2="3a62de7d-ba57-4f43-9dae-9623ba637be0" xmlns:ns3="ac33b2e0-e00e-4351-bf82-6c31476acd57" targetNamespace="http://schemas.microsoft.com/office/2006/metadata/properties" ma:root="true" ma:fieldsID="d3551c66d56736be17bd10e38c2c7cfd" ns1:_="" ns2:_="" ns3:_="">
    <xsd:import namespace="http://schemas.microsoft.com/sharepoint/v3"/>
    <xsd:import namespace="3a62de7d-ba57-4f43-9dae-9623ba637be0"/>
    <xsd:import namespace="ac33b2e0-e00e-4351-bf82-6c31476acd57"/>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3:Process"/>
                <xsd:element ref="ns3:Accessible" minOccurs="0"/>
                <xsd:element ref="ns2:_dlc_DocId" minOccurs="0"/>
                <xsd:element ref="ns2:_dlc_DocIdUrl" minOccurs="0"/>
                <xsd:element ref="ns2:_dlc_DocIdPersistId" minOccurs="0"/>
                <xsd:element ref="ns1:Categories" minOccurs="0"/>
                <xsd:element ref="ns2:fiscalYear"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element name="Categories" ma:index="26" nillable="true" ma:displayName="Categories" ma:internalName="Categorie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fiscalYear" ma:index="27" nillable="true" ma:displayName="Fiscal Year" ma:default="2018-2019" ma:format="Dropdown" ma:internalName="fiscalYear">
      <xsd:simpleType>
        <xsd:restriction base="dms:Choice">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enumeration value="2020-2021"/>
          <xsd:enumeration value="2021-2022"/>
          <xsd:enumeration value="2022-2023"/>
          <xsd:enumeration value="2023-2024"/>
          <xsd:enumeration value="2024-2025"/>
          <xsd:enumeration value="2025-2026"/>
          <xsd:enumeration value="2026-2027"/>
          <xsd:enumeration value="2027-2028"/>
          <xsd:enumeration value="2028-2029"/>
          <xsd:enumeration value="2029-2030"/>
        </xsd:restrictio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33b2e0-e00e-4351-bf82-6c31476acd57" elementFormDefault="qualified">
    <xsd:import namespace="http://schemas.microsoft.com/office/2006/documentManagement/types"/>
    <xsd:import namespace="http://schemas.microsoft.com/office/infopath/2007/PartnerControls"/>
    <xsd:element name="Process" ma:index="16" ma:displayName="Process" ma:default="Unknown" ma:format="Dropdown" ma:indexed="true" ma:internalName="Process">
      <xsd:simpleType>
        <xsd:restriction base="dms:Choice">
          <xsd:enumeration value="Audits"/>
          <xsd:enumeration value="Payment Registers"/>
          <xsd:enumeration value="CFR"/>
          <xsd:enumeration value="Unknown"/>
        </xsd:restriction>
      </xsd:simpleType>
    </xsd:element>
    <xsd:element name="Accessible" ma:index="17" nillable="true" ma:displayName="Accessible" ma:default="0" ma:internalName="Accessibl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d03157a0-d7b6-403e-9b10-ee041dad78b9"/>
    <ds:schemaRef ds:uri="http://purl.org/dc/terms/"/>
    <ds:schemaRef ds:uri="http://schemas.openxmlformats.org/package/2006/metadata/core-properties"/>
    <ds:schemaRef ds:uri="5bc9d522-2386-425a-9f2a-a617cf877ec0"/>
    <ds:schemaRef ds:uri="0310f61b-746d-49fe-96a6-23f7345be2e9"/>
    <ds:schemaRef ds:uri="http://purl.org/dc/dcmityp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CE902DA1-5268-4D39-A62A-43EB4D322ACA}"/>
</file>

<file path=customXml/itemProps4.xml><?xml version="1.0" encoding="utf-8"?>
<ds:datastoreItem xmlns:ds="http://schemas.openxmlformats.org/officeDocument/2006/customXml" ds:itemID="{815158D3-2A8A-442D-A207-AC1289522BA8}"/>
</file>

<file path=docProps/app.xml><?xml version="1.0" encoding="utf-8"?>
<Properties xmlns="http://schemas.openxmlformats.org/officeDocument/2006/extended-properties" xmlns:vt="http://schemas.openxmlformats.org/officeDocument/2006/docPropsVTypes">
  <Template>Theme1</Template>
  <TotalTime>337</TotalTime>
  <Words>633</Words>
  <Application>Microsoft Office PowerPoint</Application>
  <PresentationFormat>Widescreen</PresentationFormat>
  <Paragraphs>166</Paragraphs>
  <Slides>28</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Franklin Gothic Medium</vt:lpstr>
      <vt:lpstr>Georgia</vt:lpstr>
      <vt:lpstr>Wingdings 2</vt:lpstr>
      <vt:lpstr>Wingdings 3</vt:lpstr>
      <vt:lpstr>Theme1</vt:lpstr>
      <vt:lpstr>3_Theme1</vt:lpstr>
      <vt:lpstr>PowerPoint Presentation</vt:lpstr>
      <vt:lpstr>Indirect cost calculations</vt:lpstr>
      <vt:lpstr>Authority</vt:lpstr>
      <vt:lpstr>Chart for Total Costs for funds 1, 2, 51</vt:lpstr>
      <vt:lpstr>What are Indirect Costs?</vt:lpstr>
      <vt:lpstr>What are Indirect Costs? Cont.</vt:lpstr>
      <vt:lpstr>What are Direct Costs?</vt:lpstr>
      <vt:lpstr>What are excluded Costs?</vt:lpstr>
      <vt:lpstr>What are unallowed Costs?</vt:lpstr>
      <vt:lpstr>What are unallowed Costs? Cont.</vt:lpstr>
      <vt:lpstr>Indirect Cost Rate</vt:lpstr>
      <vt:lpstr>Indirect Cost Rate Formula</vt:lpstr>
      <vt:lpstr>Indirect Cost Rate calculations</vt:lpstr>
      <vt:lpstr>Federal review</vt:lpstr>
      <vt:lpstr>1. Adjustment opportunity</vt:lpstr>
      <vt:lpstr>2. KBE must approve the rates</vt:lpstr>
      <vt:lpstr>3. Apply the rates July 1 – June 30</vt:lpstr>
      <vt:lpstr>3. Apply the rates July 1 – June 30 cont.</vt:lpstr>
      <vt:lpstr>HOW DO I KNOW WHAT ADJUSTMENTS TO MAKE?</vt:lpstr>
      <vt:lpstr>Sample adjustments</vt:lpstr>
      <vt:lpstr>HOW DO I MAKE ADJUSTMENTS?</vt:lpstr>
      <vt:lpstr>HOW DO I MAKE ADJUSTMENTS? CONT.</vt:lpstr>
      <vt:lpstr>WHAT IF I HAVE NO ADJUSTMENTS?</vt:lpstr>
      <vt:lpstr>What if I need to adjust again?</vt:lpstr>
      <vt:lpstr>CERTIFICATION</vt:lpstr>
      <vt:lpstr>When do I need to do this?</vt:lpstr>
      <vt:lpstr>RESOURCES</vt:lpstr>
      <vt:lpstr>Questions:  email finance.reports@education.ky.gov</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Blessing, Rebecca - Director, Division of Communications</dc:creator>
  <cp:lastModifiedBy>Conway, Karen - Division of District Support</cp:lastModifiedBy>
  <cp:revision>125</cp:revision>
  <dcterms:created xsi:type="dcterms:W3CDTF">2016-05-23T03:56:12Z</dcterms:created>
  <dcterms:modified xsi:type="dcterms:W3CDTF">2019-05-16T17:30:41Z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0x0101001BEB557DBE01834EAB47A683706DCD5B0095D92E572789134A99EE5E779A996F4E</vt:lpwstr>
  </property>
  <property fmtid="{D5CDD505-2E9C-101B-9397-08002B2CF9AE}" pid="3" name="_dlc_DocIdItemGuid">
    <vt:lpwstr>14d2e6d1-dcc6-4cb9-935d-69127a3e47d9</vt:lpwstr>
  </property>
</Properties>
</file>