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Layouts/slideLayout10.xml" ContentType="application/vnd.openxmlformats-officedocument.presentationml.slideLayout+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customXml/itemProps2.xml" ContentType="application/vnd.openxmlformats-officedocument.customXmlProperties+xml"/>
  <Override PartName="/customXml/itemProps1.xml" ContentType="application/vnd.openxmlformats-officedocument.customXmlProperties+xml"/>
  <Override PartName="/ppt/revisionInfo.xml" ContentType="application/vnd.ms-powerpoint.revisioninfo+xml"/>
  <Override PartName="/customXml/itemProps3.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8" r:id="rId5"/>
  </p:sldMasterIdLst>
  <p:notesMasterIdLst>
    <p:notesMasterId r:id="rId42"/>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x="12192000" cy="6858000"/>
  <p:notesSz cx="6858000" cy="9313863"/>
  <p:embeddedFontLst>
    <p:embeddedFont>
      <p:font typeface="Franklin Gothic Book" panose="020B0503020102020204" pitchFamily="34" charset="0"/>
      <p:regular r:id="rId43"/>
      <p:italic r:id="rId44"/>
    </p:embeddedFont>
    <p:embeddedFont>
      <p:font typeface="Franklin Gothic Medium" panose="020B0603020102020204" pitchFamily="34" charset="0"/>
      <p:regular r:id="rId45"/>
      <p:italic r:id="rId46"/>
    </p:embeddedFont>
    <p:embeddedFont>
      <p:font typeface="Georgia" panose="02040502050405020303" pitchFamily="18" charset="0"/>
      <p:regular r:id="rId47"/>
      <p:bold r:id="rId48"/>
      <p:italic r:id="rId49"/>
      <p:boldItalic r:id="rId50"/>
    </p:embeddedFont>
    <p:embeddedFont>
      <p:font typeface="Libre Franklin" pitchFamily="2" charset="0"/>
      <p:regular r:id="rId51"/>
      <p:bold r:id="rId52"/>
      <p:italic r:id="rId53"/>
      <p:boldItalic r:id="rId54"/>
    </p:embeddedFont>
    <p:embeddedFont>
      <p:font typeface="Libre Franklin Medium" pitchFamily="2" charset="0"/>
      <p:regular r:id="rId55"/>
      <p:bold r:id="rId56"/>
      <p:italic r:id="rId57"/>
      <p:boldItalic r:id="rId58"/>
    </p:embeddedFont>
    <p:embeddedFont>
      <p:font typeface="Segoe UI" panose="020B0502040204020203" pitchFamily="34" charset="0"/>
      <p:regular r:id="rId59"/>
      <p:bold r:id="rId60"/>
      <p:italic r:id="rId61"/>
      <p:boldItalic r:id="rId62"/>
    </p:embeddedFont>
    <p:embeddedFont>
      <p:font typeface="Trebuchet MS" panose="020B0603020202020204" pitchFamily="34"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816">
          <p15:clr>
            <a:srgbClr val="A4A3A4"/>
          </p15:clr>
        </p15:guide>
        <p15:guide id="2" orient="horz" pos="168">
          <p15:clr>
            <a:srgbClr val="A4A3A4"/>
          </p15:clr>
        </p15:guide>
        <p15:guide id="3" orient="horz" pos="1104">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7" roundtripDataSignature="AMtx7mgNbOZxe37+d3Zg/HN6O25heeN4d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D90D4C-25CF-D8C0-EF06-27663B70180B}" name="Perkins, Jacob - Division of Communications" initials="JP" userId="S::Jacob.Perkins@education.ky.gov::c40ba2c0-b4ef-4c71-9781-8024fdc37b7e" providerId="AD"/>
  <p188:author id="{C3D873E3-4DC4-748B-D574-646FE133D5AE}" name="Turner, Rosalind - Division of Communications" initials="RT" userId="S::rosalind.turner@education.ky.gov::7c9c7ca7-1d99-46ec-ad67-a660f1da40f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161300-DC2C-4A98-8762-6ED80CA6DBD7}" v="1" dt="2024-04-15T12:48:46.465"/>
  </p1510:revLst>
</p1510:revInfo>
</file>

<file path=ppt/tableStyles.xml><?xml version="1.0" encoding="utf-8"?>
<a:tblStyleLst xmlns:a="http://schemas.openxmlformats.org/drawingml/2006/main" def="{7536AE7E-8A28-43DD-9494-68CC7674C8D5}">
  <a:tblStyle styleId="{7536AE7E-8A28-43DD-9494-68CC7674C8D5}"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F31529D-DBB5-4C4C-9A0D-C3F6803BE88B}" styleName="Table_1">
    <a:wholeTbl>
      <a:tcTxStyle b="off" i="off">
        <a:font>
          <a:latin typeface="Franklin Gothic Medium"/>
          <a:ea typeface="Franklin Gothic Medium"/>
          <a:cs typeface="Franklin Gothic Medium"/>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AF1"/>
          </a:solidFill>
        </a:fill>
      </a:tcStyle>
    </a:wholeTbl>
    <a:band1H>
      <a:tcTxStyle b="off" i="off"/>
      <a:tcStyle>
        <a:tcBdr/>
        <a:fill>
          <a:solidFill>
            <a:srgbClr val="CED2E2"/>
          </a:solidFill>
        </a:fill>
      </a:tcStyle>
    </a:band1H>
    <a:band2H>
      <a:tcTxStyle b="off" i="off"/>
      <a:tcStyle>
        <a:tcBdr/>
      </a:tcStyle>
    </a:band2H>
    <a:band1V>
      <a:tcTxStyle b="off" i="off"/>
      <a:tcStyle>
        <a:tcBdr/>
        <a:fill>
          <a:solidFill>
            <a:srgbClr val="CED2E2"/>
          </a:solidFill>
        </a:fill>
      </a:tcStyle>
    </a:band1V>
    <a:band2V>
      <a:tcTxStyle b="off" i="off"/>
      <a:tcStyle>
        <a:tcBdr/>
      </a:tcStyle>
    </a:band2V>
    <a:lastCol>
      <a:tcTxStyle b="on" i="off">
        <a:font>
          <a:latin typeface="Franklin Gothic Medium"/>
          <a:ea typeface="Franklin Gothic Medium"/>
          <a:cs typeface="Franklin Gothic Medium"/>
        </a:font>
        <a:schemeClr val="lt1"/>
      </a:tcTxStyle>
      <a:tcStyle>
        <a:tcBdr/>
        <a:fill>
          <a:solidFill>
            <a:schemeClr val="accent1"/>
          </a:solidFill>
        </a:fill>
      </a:tcStyle>
    </a:lastCol>
    <a:firstCol>
      <a:tcTxStyle b="on" i="off">
        <a:font>
          <a:latin typeface="Franklin Gothic Medium"/>
          <a:ea typeface="Franklin Gothic Medium"/>
          <a:cs typeface="Franklin Gothic Medium"/>
        </a:font>
        <a:schemeClr val="lt1"/>
      </a:tcTxStyle>
      <a:tcStyle>
        <a:tcBdr/>
        <a:fill>
          <a:solidFill>
            <a:schemeClr val="accent1"/>
          </a:solidFill>
        </a:fill>
      </a:tcStyle>
    </a:firstCol>
    <a:lastRow>
      <a:tcTxStyle b="on" i="off">
        <a:font>
          <a:latin typeface="Franklin Gothic Medium"/>
          <a:ea typeface="Franklin Gothic Medium"/>
          <a:cs typeface="Franklin Gothic Medium"/>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Franklin Gothic Medium"/>
          <a:ea typeface="Franklin Gothic Medium"/>
          <a:cs typeface="Franklin Gothic Medium"/>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8" autoAdjust="0"/>
    <p:restoredTop sz="86405" autoAdjust="0"/>
  </p:normalViewPr>
  <p:slideViewPr>
    <p:cSldViewPr snapToGrid="0">
      <p:cViewPr varScale="1">
        <p:scale>
          <a:sx n="55" d="100"/>
          <a:sy n="55" d="100"/>
        </p:scale>
        <p:origin x="62" y="274"/>
      </p:cViewPr>
      <p:guideLst>
        <p:guide pos="816"/>
        <p:guide orient="horz" pos="168"/>
        <p:guide orient="horz" pos="1104"/>
      </p:guideLst>
    </p:cSldViewPr>
  </p:slideViewPr>
  <p:outlineViewPr>
    <p:cViewPr>
      <p:scale>
        <a:sx n="33" d="100"/>
        <a:sy n="33" d="100"/>
      </p:scale>
      <p:origin x="0" y="-15931"/>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notesMaster" Target="notesMasters/notesMaster1.xml"/><Relationship Id="rId47" Type="http://schemas.openxmlformats.org/officeDocument/2006/relationships/font" Target="fonts/font5.fntdata"/><Relationship Id="rId63" Type="http://schemas.openxmlformats.org/officeDocument/2006/relationships/font" Target="fonts/font21.fntdata"/><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font" Target="fonts/font24.fntdata"/><Relationship Id="rId74" Type="http://schemas.openxmlformats.org/officeDocument/2006/relationships/customXml" Target="../customXml/item4.xml"/><Relationship Id="rId5" Type="http://schemas.openxmlformats.org/officeDocument/2006/relationships/slideMaster" Target="slideMasters/slideMaster2.xml"/><Relationship Id="rId61" Type="http://schemas.openxmlformats.org/officeDocument/2006/relationships/font" Target="fonts/font19.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9.fntdata"/><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4.fntdata"/><Relationship Id="rId59" Type="http://schemas.openxmlformats.org/officeDocument/2006/relationships/font" Target="fonts/font17.fntdata"/><Relationship Id="rId67" Type="http://customschemas.google.com/relationships/presentationmetadata" Target="meta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2.fntdata"/><Relationship Id="rId62" Type="http://schemas.openxmlformats.org/officeDocument/2006/relationships/font" Target="fonts/font20.fntdata"/><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2.xml"/><Relationship Id="rId7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6731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67311"/>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46554"/>
            <a:ext cx="2971800" cy="46731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ducation.ky.gov/curriculum/standards/kyacadstand/Documents/Tool_to_Unpack_Standards_and_Identify_Gaps.xlsx"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dirty="0"/>
          </a:p>
        </p:txBody>
      </p:sp>
      <p:sp>
        <p:nvSpPr>
          <p:cNvPr id="136" name="Google Shape;136;p1:notes"/>
          <p:cNvSpPr txBox="1">
            <a:spLocks noGrp="1"/>
          </p:cNvSpPr>
          <p:nvPr>
            <p:ph type="hdr" idx="3"/>
          </p:nvPr>
        </p:nvSpPr>
        <p:spPr>
          <a:xfrm>
            <a:off x="0" y="0"/>
            <a:ext cx="2971800" cy="46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137" name="Google Shape;137;p1:notes"/>
          <p:cNvSpPr txBox="1">
            <a:spLocks noGrp="1"/>
          </p:cNvSpPr>
          <p:nvPr>
            <p:ph type="dt" idx="10"/>
          </p:nvPr>
        </p:nvSpPr>
        <p:spPr>
          <a:xfrm>
            <a:off x="3884613" y="0"/>
            <a:ext cx="2971800" cy="467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6/1/2018</a:t>
            </a:r>
            <a:endParaRPr sz="1200" b="0" i="0" u="none" strike="noStrike" cap="none" dirty="0">
              <a:solidFill>
                <a:schemeClr val="dk1"/>
              </a:solidFill>
              <a:latin typeface="Calibri"/>
              <a:ea typeface="Calibri"/>
              <a:cs typeface="Calibri"/>
              <a:sym typeface="Calibri"/>
            </a:endParaRPr>
          </a:p>
        </p:txBody>
      </p:sp>
      <p:sp>
        <p:nvSpPr>
          <p:cNvPr id="138" name="Google Shape;138;p1:notes"/>
          <p:cNvSpPr txBox="1">
            <a:spLocks noGrp="1"/>
          </p:cNvSpPr>
          <p:nvPr>
            <p:ph type="ftr" idx="11"/>
          </p:nvPr>
        </p:nvSpPr>
        <p:spPr>
          <a:xfrm>
            <a:off x="0" y="8846554"/>
            <a:ext cx="2971800" cy="4674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139" name="Google Shape;139;p1: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47: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47: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Calibri"/>
              <a:buNone/>
            </a:pPr>
            <a:r>
              <a:rPr lang="en-US" dirty="0">
                <a:solidFill>
                  <a:srgbClr val="000000"/>
                </a:solidFill>
              </a:rPr>
              <a:t>Review the example in the slide. The bolded text comes from the disciplinary clarification. </a:t>
            </a:r>
            <a:endParaRPr dirty="0">
              <a:solidFill>
                <a:srgbClr val="000000"/>
              </a:solidFill>
            </a:endParaRPr>
          </a:p>
          <a:p>
            <a:pPr marL="0" lvl="0" indent="0" algn="l" rtl="0">
              <a:lnSpc>
                <a:spcPct val="100000"/>
              </a:lnSpc>
              <a:spcBef>
                <a:spcPts val="0"/>
              </a:spcBef>
              <a:spcAft>
                <a:spcPts val="0"/>
              </a:spcAft>
              <a:buClr>
                <a:schemeClr val="dk1"/>
              </a:buClr>
              <a:buSzPts val="1100"/>
              <a:buFont typeface="Calibri"/>
              <a:buNone/>
            </a:pP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dirty="0"/>
              <a:t>The disciplinary clarifications include sample ideas of content and concepts to help teachers better understand the expectations of the standards. The identified disciplinary clarifications are possible suggestions; however, they are not the only pathways and are not comprehensive to obtain mastery of the standards. Participants may add more to this column beyond what is listed in the Disciplinary Clarification provided. </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Additionally, it is important to note that there are not Disciplinary Clarifications provided for the Inquiry Practices. Therefore, it is critical that participants complete this work with a partner, in their grade level teams or PLC when unpacking an Inquiry Practice standard. These collegial conversations will support educators in identifying all of the knowledge/concepts/vocabulary students will need to know in order to reach this standard.</a:t>
            </a:r>
            <a:endParaRPr dirty="0"/>
          </a:p>
        </p:txBody>
      </p:sp>
      <p:sp>
        <p:nvSpPr>
          <p:cNvPr id="212" name="Google Shape;212;p47:notes"/>
          <p:cNvSpPr txBox="1">
            <a:spLocks noGrp="1"/>
          </p:cNvSpPr>
          <p:nvPr>
            <p:ph type="sldNum" idx="12"/>
          </p:nvPr>
        </p:nvSpPr>
        <p:spPr>
          <a:xfrm>
            <a:off x="3884613" y="8846553"/>
            <a:ext cx="2971800" cy="46722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48: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48: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solidFill>
                  <a:srgbClr val="000000"/>
                </a:solidFill>
              </a:rPr>
              <a:t>The third step is to look at each individual standard and determine what skills students will need to engage in in order to master the standards. </a:t>
            </a:r>
            <a:r>
              <a:rPr lang="en-US" dirty="0"/>
              <a:t>Review the example in the slide. </a:t>
            </a:r>
            <a:r>
              <a:rPr lang="en-US" dirty="0">
                <a:solidFill>
                  <a:srgbClr val="000000"/>
                </a:solidFill>
              </a:rPr>
              <a:t>Explain this usually starts and is determined by the verb at the start of the standards statement. However, do not limit the identification of the skills required to demonstrate master of the standard to just the verb as some standards, such as 2.G.GR.1, requires that students examine and use a variety of data. Using a variety of data is an additional skill students need to be able to do in order to demonstrate mastery of the standards. </a:t>
            </a: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p:txBody>
      </p:sp>
      <p:sp>
        <p:nvSpPr>
          <p:cNvPr id="220" name="Google Shape;220;p48:notes"/>
          <p:cNvSpPr txBox="1">
            <a:spLocks noGrp="1"/>
          </p:cNvSpPr>
          <p:nvPr>
            <p:ph type="sldNum" idx="12"/>
          </p:nvPr>
        </p:nvSpPr>
        <p:spPr>
          <a:xfrm>
            <a:off x="3884613" y="8846553"/>
            <a:ext cx="2971800" cy="46722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49: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49: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t>The fourth step is to determine the level of proficiency students are required to be at for a particular grade. Most often this can be identified using Bloom’s taxonomy and/or Webbs Depth of Knowledge. </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It is important to note that when determining the DOK of a standard, the verb, such as analyze, should not be separated from the rest of the standard as the content and skills outlined in the standard impact the level of rigor students need to engage in order to demonstrate mastery of the standards. For example, in the DOK handout provided, “analyze similarities and differences in issues and problems” is a DOK 3 while “analyzing and synthesizing information from multiple sources” is a DOK 4. </a:t>
            </a:r>
            <a:endParaRPr dirty="0"/>
          </a:p>
        </p:txBody>
      </p:sp>
      <p:sp>
        <p:nvSpPr>
          <p:cNvPr id="229" name="Google Shape;229;p49:notes"/>
          <p:cNvSpPr txBox="1">
            <a:spLocks noGrp="1"/>
          </p:cNvSpPr>
          <p:nvPr>
            <p:ph type="sldNum" idx="12"/>
          </p:nvPr>
        </p:nvSpPr>
        <p:spPr>
          <a:xfrm>
            <a:off x="3884613" y="8846553"/>
            <a:ext cx="2971800" cy="467221"/>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b97e3c4ae1_0_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g2b97e3c4ae1_0_0: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dirty="0"/>
          </a:p>
        </p:txBody>
      </p:sp>
      <p:sp>
        <p:nvSpPr>
          <p:cNvPr id="238" name="Google Shape;238;g2b97e3c4ae1_0_0:notes"/>
          <p:cNvSpPr txBox="1">
            <a:spLocks noGrp="1"/>
          </p:cNvSpPr>
          <p:nvPr>
            <p:ph type="hdr" idx="3"/>
          </p:nvPr>
        </p:nvSpPr>
        <p:spPr>
          <a:xfrm>
            <a:off x="0" y="0"/>
            <a:ext cx="2971800" cy="46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239" name="Google Shape;239;g2b97e3c4ae1_0_0:notes"/>
          <p:cNvSpPr txBox="1">
            <a:spLocks noGrp="1"/>
          </p:cNvSpPr>
          <p:nvPr>
            <p:ph type="dt" idx="10"/>
          </p:nvPr>
        </p:nvSpPr>
        <p:spPr>
          <a:xfrm>
            <a:off x="3884613" y="0"/>
            <a:ext cx="2971800" cy="467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6/1/2018</a:t>
            </a:r>
            <a:endParaRPr sz="1200" b="0" i="0" u="none" strike="noStrike" cap="none" dirty="0">
              <a:solidFill>
                <a:schemeClr val="dk1"/>
              </a:solidFill>
              <a:latin typeface="Calibri"/>
              <a:ea typeface="Calibri"/>
              <a:cs typeface="Calibri"/>
              <a:sym typeface="Calibri"/>
            </a:endParaRPr>
          </a:p>
        </p:txBody>
      </p:sp>
      <p:sp>
        <p:nvSpPr>
          <p:cNvPr id="240" name="Google Shape;240;g2b97e3c4ae1_0_0:notes"/>
          <p:cNvSpPr txBox="1">
            <a:spLocks noGrp="1"/>
          </p:cNvSpPr>
          <p:nvPr>
            <p:ph type="ftr" idx="11"/>
          </p:nvPr>
        </p:nvSpPr>
        <p:spPr>
          <a:xfrm>
            <a:off x="0" y="8846554"/>
            <a:ext cx="2971800" cy="4674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241" name="Google Shape;241;g2b97e3c4ae1_0_0: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13</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FB3E8-7D45-4A3F-B8FC-8E6C895DB6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485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Morgan also repaired and sold sewing machines. He used his skills to sew a hood that could be worn as a breathing device that would prevent the inhalation of smoke. Morgan sold this device to firefighters. To prevent others from stealing his design, he had to register a </a:t>
            </a:r>
            <a:r>
              <a:rPr lang="en-US" sz="1800" b="1" i="0" dirty="0">
                <a:solidFill>
                  <a:srgbClr val="000000"/>
                </a:solidFill>
                <a:effectLst/>
                <a:latin typeface="Calibri" panose="020F0502020204030204" pitchFamily="34" charset="0"/>
              </a:rPr>
              <a:t>patent</a:t>
            </a:r>
            <a:r>
              <a:rPr lang="en-US" sz="1800" b="0" i="0" dirty="0">
                <a:solidFill>
                  <a:srgbClr val="000000"/>
                </a:solidFill>
                <a:effectLst/>
                <a:latin typeface="Calibri" panose="020F0502020204030204" pitchFamily="34" charset="0"/>
              </a:rPr>
              <a:t> with the United States Patent and Trademark Office.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FB3E8-7D45-4A3F-B8FC-8E6C895DB6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286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WordVisi_MSFontService"/>
              </a:rPr>
              <a:t>Start an inquiry discussion: What’s going on in this image? What do you see that makes you say that? What more can you find?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FB3E8-7D45-4A3F-B8FC-8E6C895DB6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975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Calibri" panose="020F0502020204030204" pitchFamily="34" charset="0"/>
              </a:rPr>
              <a:t>Explain what a prototype is and how they are improved overtime based on design, material, manufacturing, and usage. This is currently at the National Museum of African American History and Culture in Washington D.C.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FB3E8-7D45-4A3F-B8FC-8E6C895DB6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702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Calibri" panose="020F0502020204030204" pitchFamily="34" charset="0"/>
              </a:rPr>
              <a:t>Examine another primary source from the Fire Hood Pamphlet (Source 3). Have the students investigate it to find the purpose of fire protectors, an estimated price, and the date.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FB3E8-7D45-4A3F-B8FC-8E6C895DB6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058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Has anyone seen a fire hood or mask used by firefighters today?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FB3E8-7D45-4A3F-B8FC-8E6C895DB6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9717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b517606b8b_1_1: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2b517606b8b_1_1: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6" name="Google Shape;146;g2b517606b8b_1_1: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Calibri" panose="020F0502020204030204" pitchFamily="34" charset="0"/>
              </a:rPr>
              <a:t>Discuss how the design has changed over time due to improvement of materials. Discuss what is the same about the current day air pack and Morgan’s breathing device, ending with the same community impact (i.e. save lives, protect the firefighter, and stop the fire to prevent more damage).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FB3E8-7D45-4A3F-B8FC-8E6C895DB6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943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pull up an image and want you to think about these three questions.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FB3E8-7D45-4A3F-B8FC-8E6C895DB6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031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Calibri" panose="020F0502020204030204" pitchFamily="34" charset="0"/>
              </a:rPr>
              <a:t>Pull up the photograph (Source 5) of the Waterworks Tunnel disaster rescue for the full class to see. Explain how Morgan wore his safety hood to enter a tunnel under Lake Erie to rescue workers that were in an explosion at Cleveland Waterworks in 1916. Discuss the importance of firefighters in the community.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FB3E8-7D45-4A3F-B8FC-8E6C895DB6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062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Extension Activity: Think about the world you live in. Think about your home, your school, and the community. What could be improved or created to help people </a:t>
            </a:r>
            <a:r>
              <a:rPr lang="en-US" sz="1800" b="0" i="1" dirty="0">
                <a:solidFill>
                  <a:srgbClr val="000000"/>
                </a:solidFill>
                <a:effectLst/>
                <a:latin typeface="Calibri" panose="020F0502020204030204" pitchFamily="34" charset="0"/>
              </a:rPr>
              <a:t>or animals</a:t>
            </a:r>
            <a:r>
              <a:rPr lang="en-US" sz="1800" b="0" i="0" dirty="0">
                <a:solidFill>
                  <a:srgbClr val="000000"/>
                </a:solidFill>
                <a:effectLst/>
                <a:latin typeface="Calibri" panose="020F0502020204030204" pitchFamily="34" charset="0"/>
              </a:rPr>
              <a:t> complete a task? What would the product be made of? How much would it cost?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FB3E8-7D45-4A3F-B8FC-8E6C895DB6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4991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 and Talk. </a:t>
            </a:r>
            <a:r>
              <a:rPr lang="en-US" b="0" i="0" dirty="0">
                <a:solidFill>
                  <a:srgbClr val="000000"/>
                </a:solidFill>
                <a:effectLst/>
                <a:latin typeface="Calibri" panose="020F0502020204030204" pitchFamily="34" charset="0"/>
              </a:rPr>
              <a:t>Bring back the class's attention to have a brainstorming discussion on their ideas.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FB3E8-7D45-4A3F-B8FC-8E6C895DB6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1595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for presentation or to pitch your idea.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FB3E8-7D45-4A3F-B8FC-8E6C895DB6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206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38: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It is important to clearly understand and unpack each piece of a standard in order to be able to implement it with fidelity.</a:t>
            </a:r>
            <a:endParaRPr dirty="0"/>
          </a:p>
        </p:txBody>
      </p:sp>
      <p:sp>
        <p:nvSpPr>
          <p:cNvPr id="152" name="Google Shape;152;p38: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4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40: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800"/>
              </a:spcBef>
              <a:spcAft>
                <a:spcPts val="0"/>
              </a:spcAft>
              <a:buClr>
                <a:schemeClr val="dk1"/>
              </a:buClr>
              <a:buSzPts val="1100"/>
              <a:buFont typeface="Arial"/>
              <a:buNone/>
            </a:pPr>
            <a:r>
              <a:rPr lang="en-US" dirty="0"/>
              <a:t>Unpacking a standard means to break a standard into smaller, more explicit chunks for the purposes of curriculum development and/or unit and lesson planning. Explain that even determining the meaning of understand here, does not necessarily mean this specific definition of understand can be transferred to other grade levels. (i.e.: As students move up in grades, it must be determined at what level students need an understanding of, say, the causes and effects of the Civil War). Give teachers time to discuss grade alignment - what does understand look like at the grade level above and below? </a:t>
            </a:r>
            <a:endParaRPr dirty="0"/>
          </a:p>
        </p:txBody>
      </p:sp>
      <p:sp>
        <p:nvSpPr>
          <p:cNvPr id="161" name="Google Shape;161;p40: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42: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42: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Unpacking the standards should be done together – the ideas on the slide highlights why it is important to do this work as a team. </a:t>
            </a:r>
            <a:endParaRPr dirty="0"/>
          </a:p>
        </p:txBody>
      </p:sp>
      <p:sp>
        <p:nvSpPr>
          <p:cNvPr id="168" name="Google Shape;168;p42:notes"/>
          <p:cNvSpPr txBox="1">
            <a:spLocks noGrp="1"/>
          </p:cNvSpPr>
          <p:nvPr>
            <p:ph type="sldNum" idx="12"/>
          </p:nvPr>
        </p:nvSpPr>
        <p:spPr>
          <a:xfrm>
            <a:off x="3884613" y="8846553"/>
            <a:ext cx="2971800" cy="46722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43: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43: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If you are having trouble accessing the Tool to Unpack Standards, please copy and paste this URL into your browser and press the enter key to download.</a:t>
            </a:r>
            <a:endParaRPr dirty="0"/>
          </a:p>
          <a:p>
            <a:pPr marL="0" lvl="0" indent="0" algn="l" rtl="0">
              <a:lnSpc>
                <a:spcPct val="100000"/>
              </a:lnSpc>
              <a:spcBef>
                <a:spcPts val="0"/>
              </a:spcBef>
              <a:spcAft>
                <a:spcPts val="0"/>
              </a:spcAft>
              <a:buSzPts val="1400"/>
              <a:buNone/>
            </a:pPr>
            <a:r>
              <a:rPr lang="en-US" u="sng" dirty="0">
                <a:solidFill>
                  <a:schemeClr val="hlink"/>
                </a:solidFill>
                <a:hlinkClick r:id="rId3"/>
              </a:rPr>
              <a:t>https://education.ky.gov/curriculum/standards/kyacadstand/Documents/Tool_to_Unpack_Standards_and_Identify_Gaps.xlsx</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Clr>
                <a:schemeClr val="dk1"/>
              </a:buClr>
              <a:buSzPts val="1100"/>
              <a:buFont typeface="Arial"/>
              <a:buNone/>
            </a:pPr>
            <a:r>
              <a:rPr lang="en-US" dirty="0"/>
              <a:t>The tool is a step by step process to begin to unpack a specific set of standards. Section B focuses on the first four steps of the tool: </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Step 1: Identifying the standards you want to unpack </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Step 2: What Knowledge/Concepts/ Vocabulary do students need to know to reach this standard? </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Step 3: What skills do students need to be able to do to reach this standard? </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Step 4: What level of proficiency do students need to be at in order to reach this standard? </a:t>
            </a:r>
            <a:endParaRPr dirty="0"/>
          </a:p>
          <a:p>
            <a:pPr marL="0" lvl="0" indent="0" algn="l" rtl="0">
              <a:lnSpc>
                <a:spcPct val="100000"/>
              </a:lnSpc>
              <a:spcBef>
                <a:spcPts val="0"/>
              </a:spcBef>
              <a:spcAft>
                <a:spcPts val="0"/>
              </a:spcAft>
              <a:buSzPts val="1400"/>
              <a:buNone/>
            </a:pPr>
            <a:endParaRPr dirty="0"/>
          </a:p>
        </p:txBody>
      </p:sp>
      <p:sp>
        <p:nvSpPr>
          <p:cNvPr id="175" name="Google Shape;175;p43: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44: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first step is to list the standards. You can cut and paste the standards they want to work with in the far left column. Make sure they include the inquiry practices. </a:t>
            </a:r>
            <a:endParaRPr dirty="0"/>
          </a:p>
        </p:txBody>
      </p:sp>
      <p:sp>
        <p:nvSpPr>
          <p:cNvPr id="189" name="Google Shape;189;p44: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45: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45: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Calibri"/>
              <a:buNone/>
            </a:pPr>
            <a:r>
              <a:rPr lang="en-US" dirty="0">
                <a:solidFill>
                  <a:srgbClr val="000000"/>
                </a:solidFill>
              </a:rPr>
              <a:t>The second step is to look at each individual standard and determine what knowledge, concepts and vocabulary students will need to understand in order to master the standards. Review the example on the slide. </a:t>
            </a:r>
            <a:endParaRPr dirty="0">
              <a:solidFill>
                <a:srgbClr val="000000"/>
              </a:solidFill>
            </a:endParaRPr>
          </a:p>
        </p:txBody>
      </p:sp>
      <p:sp>
        <p:nvSpPr>
          <p:cNvPr id="197" name="Google Shape;197;p45:notes"/>
          <p:cNvSpPr txBox="1">
            <a:spLocks noGrp="1"/>
          </p:cNvSpPr>
          <p:nvPr>
            <p:ph type="sldNum" idx="12"/>
          </p:nvPr>
        </p:nvSpPr>
        <p:spPr>
          <a:xfrm>
            <a:off x="3884613" y="8846553"/>
            <a:ext cx="2971800" cy="46722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46: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One resource to identify the knowledge, concepts and vocabulary is the disciplinary clarifications for each grade. The disciplinary clarifications offer suggestions teachers can use to more clearly determine the knowledge, concepts and vocabulary. Review the example in the slide.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204" name="Google Shape;204;p46: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128"/>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02649"/>
              </a:buClr>
              <a:buSzPts val="6000"/>
              <a:buFont typeface="Libre Franklin Medium"/>
              <a:buNone/>
              <a:defRPr sz="6000">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7" name="Google Shape;17;p128"/>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100"/>
              </a:spcBef>
              <a:spcAft>
                <a:spcPts val="0"/>
              </a:spcAft>
              <a:buClr>
                <a:srgbClr val="007780"/>
              </a:buClr>
              <a:buSzPts val="2400"/>
              <a:buNone/>
              <a:defRPr sz="2400">
                <a:solidFill>
                  <a:srgbClr val="007780"/>
                </a:solidFill>
              </a:defRPr>
            </a:lvl1pPr>
            <a:lvl2pPr lvl="1" algn="ctr">
              <a:lnSpc>
                <a:spcPct val="90000"/>
              </a:lnSpc>
              <a:spcBef>
                <a:spcPts val="500"/>
              </a:spcBef>
              <a:spcAft>
                <a:spcPts val="0"/>
              </a:spcAft>
              <a:buClr>
                <a:srgbClr val="102649"/>
              </a:buClr>
              <a:buSzPts val="2000"/>
              <a:buNone/>
              <a:defRPr sz="2000"/>
            </a:lvl2pPr>
            <a:lvl3pPr lvl="2" algn="ctr">
              <a:lnSpc>
                <a:spcPct val="90000"/>
              </a:lnSpc>
              <a:spcBef>
                <a:spcPts val="500"/>
              </a:spcBef>
              <a:spcAft>
                <a:spcPts val="0"/>
              </a:spcAft>
              <a:buClr>
                <a:srgbClr val="102649"/>
              </a:buClr>
              <a:buSzPts val="1900"/>
              <a:buNone/>
              <a:defRPr sz="1900"/>
            </a:lvl3pPr>
            <a:lvl4pPr lvl="3" algn="ctr">
              <a:lnSpc>
                <a:spcPct val="90000"/>
              </a:lnSpc>
              <a:spcBef>
                <a:spcPts val="500"/>
              </a:spcBef>
              <a:spcAft>
                <a:spcPts val="0"/>
              </a:spcAft>
              <a:buClr>
                <a:srgbClr val="102649"/>
              </a:buClr>
              <a:buSzPts val="1600"/>
              <a:buNone/>
              <a:defRPr sz="1600"/>
            </a:lvl4pPr>
            <a:lvl5pPr lvl="4" algn="ctr">
              <a:lnSpc>
                <a:spcPct val="90000"/>
              </a:lnSpc>
              <a:spcBef>
                <a:spcPts val="500"/>
              </a:spcBef>
              <a:spcAft>
                <a:spcPts val="0"/>
              </a:spcAft>
              <a:buClr>
                <a:srgbClr val="10264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2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19" name="Google Shape;19;p128"/>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007780"/>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20" name="Google Shape;20;p1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137"/>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1" name="Google Shape;71;p137"/>
          <p:cNvSpPr>
            <a:spLocks noGrp="1"/>
          </p:cNvSpPr>
          <p:nvPr>
            <p:ph type="pic" idx="2"/>
          </p:nvPr>
        </p:nvSpPr>
        <p:spPr>
          <a:xfrm>
            <a:off x="5183188" y="987425"/>
            <a:ext cx="6172500" cy="4873500"/>
          </a:xfrm>
          <a:prstGeom prst="rect">
            <a:avLst/>
          </a:prstGeom>
          <a:noFill/>
          <a:ln>
            <a:noFill/>
          </a:ln>
        </p:spPr>
      </p:sp>
      <p:sp>
        <p:nvSpPr>
          <p:cNvPr id="72" name="Google Shape;72;p137"/>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500"/>
              <a:buNone/>
              <a:defRPr sz="15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100"/>
              <a:buNone/>
              <a:defRPr sz="1100"/>
            </a:lvl4pPr>
            <a:lvl5pPr marL="2286000" lvl="4" indent="-228600" algn="l">
              <a:lnSpc>
                <a:spcPct val="90000"/>
              </a:lnSpc>
              <a:spcBef>
                <a:spcPts val="500"/>
              </a:spcBef>
              <a:spcAft>
                <a:spcPts val="0"/>
              </a:spcAft>
              <a:buClr>
                <a:srgbClr val="102649"/>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73" name="Google Shape;73;p13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74" name="Google Shape;74;p137"/>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75" name="Google Shape;75;p137"/>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13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8" name="Google Shape;78;p138"/>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79" name="Google Shape;79;p13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0" name="Google Shape;80;p138"/>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1" name="Google Shape;81;p138"/>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139"/>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4" name="Google Shape;84;p139"/>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5" name="Google Shape;85;p13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6" name="Google Shape;86;p139"/>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7" name="Google Shape;87;p139"/>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8"/>
        <p:cNvGrpSpPr/>
        <p:nvPr/>
      </p:nvGrpSpPr>
      <p:grpSpPr>
        <a:xfrm>
          <a:off x="0" y="0"/>
          <a:ext cx="0" cy="0"/>
          <a:chOff x="0" y="0"/>
          <a:chExt cx="0" cy="0"/>
        </a:xfrm>
      </p:grpSpPr>
      <p:sp>
        <p:nvSpPr>
          <p:cNvPr id="89" name="Google Shape;89;p140"/>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90" name="Google Shape;90;p140"/>
          <p:cNvSpPr txBox="1">
            <a:spLocks noGrp="1"/>
          </p:cNvSpPr>
          <p:nvPr>
            <p:ph type="body" idx="1"/>
          </p:nvPr>
        </p:nvSpPr>
        <p:spPr>
          <a:xfrm>
            <a:off x="415600" y="1536633"/>
            <a:ext cx="5333100" cy="4555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SzPts val="1900"/>
              <a:buChar char="•"/>
              <a:defRPr sz="1900"/>
            </a:lvl1pPr>
            <a:lvl2pPr marL="914400" lvl="1" indent="-330200" algn="l">
              <a:lnSpc>
                <a:spcPct val="90000"/>
              </a:lnSpc>
              <a:spcBef>
                <a:spcPts val="500"/>
              </a:spcBef>
              <a:spcAft>
                <a:spcPts val="0"/>
              </a:spcAft>
              <a:buSzPts val="1600"/>
              <a:buChar char="•"/>
              <a:defRPr sz="1600"/>
            </a:lvl2pPr>
            <a:lvl3pPr marL="1371600" lvl="2" indent="-330200" algn="l">
              <a:lnSpc>
                <a:spcPct val="90000"/>
              </a:lnSpc>
              <a:spcBef>
                <a:spcPts val="500"/>
              </a:spcBef>
              <a:spcAft>
                <a:spcPts val="0"/>
              </a:spcAft>
              <a:buSzPts val="1600"/>
              <a:buChar char="•"/>
              <a:defRPr sz="1600"/>
            </a:lvl3pPr>
            <a:lvl4pPr marL="1828800" lvl="3" indent="-330200" algn="l">
              <a:lnSpc>
                <a:spcPct val="90000"/>
              </a:lnSpc>
              <a:spcBef>
                <a:spcPts val="500"/>
              </a:spcBef>
              <a:spcAft>
                <a:spcPts val="0"/>
              </a:spcAft>
              <a:buSzPts val="1600"/>
              <a:buChar char="•"/>
              <a:defRPr sz="1600"/>
            </a:lvl4pPr>
            <a:lvl5pPr marL="2286000" lvl="4" indent="-330200" algn="l">
              <a:lnSpc>
                <a:spcPct val="90000"/>
              </a:lnSpc>
              <a:spcBef>
                <a:spcPts val="500"/>
              </a:spcBef>
              <a:spcAft>
                <a:spcPts val="0"/>
              </a:spcAft>
              <a:buSzPts val="1600"/>
              <a:buChar char="•"/>
              <a:defRPr sz="1600"/>
            </a:lvl5pPr>
            <a:lvl6pPr marL="2743200" lvl="5" indent="-330200" algn="l">
              <a:lnSpc>
                <a:spcPct val="90000"/>
              </a:lnSpc>
              <a:spcBef>
                <a:spcPts val="500"/>
              </a:spcBef>
              <a:spcAft>
                <a:spcPts val="0"/>
              </a:spcAft>
              <a:buSzPts val="1600"/>
              <a:buChar char="•"/>
              <a:defRPr sz="1600"/>
            </a:lvl6pPr>
            <a:lvl7pPr marL="3200400" lvl="6" indent="-330200" algn="l">
              <a:lnSpc>
                <a:spcPct val="90000"/>
              </a:lnSpc>
              <a:spcBef>
                <a:spcPts val="500"/>
              </a:spcBef>
              <a:spcAft>
                <a:spcPts val="0"/>
              </a:spcAft>
              <a:buSzPts val="1600"/>
              <a:buChar char="•"/>
              <a:defRPr sz="1600"/>
            </a:lvl7pPr>
            <a:lvl8pPr marL="3657600" lvl="7" indent="-330200" algn="l">
              <a:lnSpc>
                <a:spcPct val="90000"/>
              </a:lnSpc>
              <a:spcBef>
                <a:spcPts val="500"/>
              </a:spcBef>
              <a:spcAft>
                <a:spcPts val="0"/>
              </a:spcAft>
              <a:buSzPts val="1600"/>
              <a:buChar char="•"/>
              <a:defRPr sz="1600"/>
            </a:lvl8pPr>
            <a:lvl9pPr marL="4114800" lvl="8" indent="-330200" algn="l">
              <a:lnSpc>
                <a:spcPct val="90000"/>
              </a:lnSpc>
              <a:spcBef>
                <a:spcPts val="500"/>
              </a:spcBef>
              <a:spcAft>
                <a:spcPts val="0"/>
              </a:spcAft>
              <a:buSzPts val="1600"/>
              <a:buChar char="•"/>
              <a:defRPr sz="1600"/>
            </a:lvl9pPr>
          </a:lstStyle>
          <a:p>
            <a:endParaRPr/>
          </a:p>
        </p:txBody>
      </p:sp>
      <p:sp>
        <p:nvSpPr>
          <p:cNvPr id="91" name="Google Shape;91;p140"/>
          <p:cNvSpPr txBox="1">
            <a:spLocks noGrp="1"/>
          </p:cNvSpPr>
          <p:nvPr>
            <p:ph type="body" idx="2"/>
          </p:nvPr>
        </p:nvSpPr>
        <p:spPr>
          <a:xfrm>
            <a:off x="6443200" y="1536633"/>
            <a:ext cx="5333100" cy="4555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SzPts val="1900"/>
              <a:buChar char="•"/>
              <a:defRPr sz="1900"/>
            </a:lvl1pPr>
            <a:lvl2pPr marL="914400" lvl="1" indent="-330200" algn="l">
              <a:lnSpc>
                <a:spcPct val="90000"/>
              </a:lnSpc>
              <a:spcBef>
                <a:spcPts val="500"/>
              </a:spcBef>
              <a:spcAft>
                <a:spcPts val="0"/>
              </a:spcAft>
              <a:buSzPts val="1600"/>
              <a:buChar char="•"/>
              <a:defRPr sz="1600"/>
            </a:lvl2pPr>
            <a:lvl3pPr marL="1371600" lvl="2" indent="-330200" algn="l">
              <a:lnSpc>
                <a:spcPct val="90000"/>
              </a:lnSpc>
              <a:spcBef>
                <a:spcPts val="500"/>
              </a:spcBef>
              <a:spcAft>
                <a:spcPts val="0"/>
              </a:spcAft>
              <a:buSzPts val="1600"/>
              <a:buChar char="•"/>
              <a:defRPr sz="1600"/>
            </a:lvl3pPr>
            <a:lvl4pPr marL="1828800" lvl="3" indent="-330200" algn="l">
              <a:lnSpc>
                <a:spcPct val="90000"/>
              </a:lnSpc>
              <a:spcBef>
                <a:spcPts val="500"/>
              </a:spcBef>
              <a:spcAft>
                <a:spcPts val="0"/>
              </a:spcAft>
              <a:buSzPts val="1600"/>
              <a:buChar char="•"/>
              <a:defRPr sz="1600"/>
            </a:lvl4pPr>
            <a:lvl5pPr marL="2286000" lvl="4" indent="-330200" algn="l">
              <a:lnSpc>
                <a:spcPct val="90000"/>
              </a:lnSpc>
              <a:spcBef>
                <a:spcPts val="500"/>
              </a:spcBef>
              <a:spcAft>
                <a:spcPts val="0"/>
              </a:spcAft>
              <a:buSzPts val="1600"/>
              <a:buChar char="•"/>
              <a:defRPr sz="1600"/>
            </a:lvl5pPr>
            <a:lvl6pPr marL="2743200" lvl="5" indent="-330200" algn="l">
              <a:lnSpc>
                <a:spcPct val="90000"/>
              </a:lnSpc>
              <a:spcBef>
                <a:spcPts val="500"/>
              </a:spcBef>
              <a:spcAft>
                <a:spcPts val="0"/>
              </a:spcAft>
              <a:buSzPts val="1600"/>
              <a:buChar char="•"/>
              <a:defRPr sz="1600"/>
            </a:lvl6pPr>
            <a:lvl7pPr marL="3200400" lvl="6" indent="-330200" algn="l">
              <a:lnSpc>
                <a:spcPct val="90000"/>
              </a:lnSpc>
              <a:spcBef>
                <a:spcPts val="500"/>
              </a:spcBef>
              <a:spcAft>
                <a:spcPts val="0"/>
              </a:spcAft>
              <a:buSzPts val="1600"/>
              <a:buChar char="•"/>
              <a:defRPr sz="1600"/>
            </a:lvl7pPr>
            <a:lvl8pPr marL="3657600" lvl="7" indent="-330200" algn="l">
              <a:lnSpc>
                <a:spcPct val="90000"/>
              </a:lnSpc>
              <a:spcBef>
                <a:spcPts val="500"/>
              </a:spcBef>
              <a:spcAft>
                <a:spcPts val="0"/>
              </a:spcAft>
              <a:buSzPts val="1600"/>
              <a:buChar char="•"/>
              <a:defRPr sz="1600"/>
            </a:lvl8pPr>
            <a:lvl9pPr marL="4114800" lvl="8" indent="-330200" algn="l">
              <a:lnSpc>
                <a:spcPct val="90000"/>
              </a:lnSpc>
              <a:spcBef>
                <a:spcPts val="500"/>
              </a:spcBef>
              <a:spcAft>
                <a:spcPts val="0"/>
              </a:spcAft>
              <a:buSzPts val="1600"/>
              <a:buChar char="•"/>
              <a:defRPr sz="1600"/>
            </a:lvl9pPr>
          </a:lstStyle>
          <a:p>
            <a:endParaRPr/>
          </a:p>
        </p:txBody>
      </p:sp>
      <p:sp>
        <p:nvSpPr>
          <p:cNvPr id="92" name="Google Shape;92;p140"/>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3"/>
        <p:cNvGrpSpPr/>
        <p:nvPr/>
      </p:nvGrpSpPr>
      <p:grpSpPr>
        <a:xfrm>
          <a:off x="0" y="0"/>
          <a:ext cx="0" cy="0"/>
          <a:chOff x="0" y="0"/>
          <a:chExt cx="0" cy="0"/>
        </a:xfrm>
      </p:grpSpPr>
      <p:sp>
        <p:nvSpPr>
          <p:cNvPr id="94" name="Google Shape;94;p141"/>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95" name="Google Shape;95;p141"/>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1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9250" algn="l">
              <a:lnSpc>
                <a:spcPct val="90000"/>
              </a:lnSpc>
              <a:spcBef>
                <a:spcPts val="500"/>
              </a:spcBef>
              <a:spcAft>
                <a:spcPts val="0"/>
              </a:spcAft>
              <a:buSzPts val="1900"/>
              <a:buChar char="•"/>
              <a:defRPr/>
            </a:lvl4pPr>
            <a:lvl5pPr marL="2286000" lvl="4" indent="-349250" algn="l">
              <a:lnSpc>
                <a:spcPct val="90000"/>
              </a:lnSpc>
              <a:spcBef>
                <a:spcPts val="500"/>
              </a:spcBef>
              <a:spcAft>
                <a:spcPts val="0"/>
              </a:spcAft>
              <a:buSzPts val="1900"/>
              <a:buChar char="•"/>
              <a:defRPr/>
            </a:lvl5pPr>
            <a:lvl6pPr marL="2743200" lvl="5" indent="-349250" algn="l">
              <a:lnSpc>
                <a:spcPct val="90000"/>
              </a:lnSpc>
              <a:spcBef>
                <a:spcPts val="500"/>
              </a:spcBef>
              <a:spcAft>
                <a:spcPts val="0"/>
              </a:spcAft>
              <a:buSzPts val="1900"/>
              <a:buChar char="•"/>
              <a:defRPr/>
            </a:lvl6pPr>
            <a:lvl7pPr marL="3200400" lvl="6" indent="-349250" algn="l">
              <a:lnSpc>
                <a:spcPct val="90000"/>
              </a:lnSpc>
              <a:spcBef>
                <a:spcPts val="500"/>
              </a:spcBef>
              <a:spcAft>
                <a:spcPts val="0"/>
              </a:spcAft>
              <a:buSzPts val="1900"/>
              <a:buChar char="•"/>
              <a:defRPr/>
            </a:lvl7pPr>
            <a:lvl8pPr marL="3657600" lvl="7" indent="-349250" algn="l">
              <a:lnSpc>
                <a:spcPct val="90000"/>
              </a:lnSpc>
              <a:spcBef>
                <a:spcPts val="500"/>
              </a:spcBef>
              <a:spcAft>
                <a:spcPts val="0"/>
              </a:spcAft>
              <a:buSzPts val="1900"/>
              <a:buChar char="•"/>
              <a:defRPr/>
            </a:lvl8pPr>
            <a:lvl9pPr marL="4114800" lvl="8" indent="-349250" algn="l">
              <a:lnSpc>
                <a:spcPct val="90000"/>
              </a:lnSpc>
              <a:spcBef>
                <a:spcPts val="500"/>
              </a:spcBef>
              <a:spcAft>
                <a:spcPts val="0"/>
              </a:spcAft>
              <a:buSzPts val="1900"/>
              <a:buChar char="•"/>
              <a:defRPr/>
            </a:lvl9pPr>
          </a:lstStyle>
          <a:p>
            <a:endParaRPr/>
          </a:p>
        </p:txBody>
      </p:sp>
      <p:sp>
        <p:nvSpPr>
          <p:cNvPr id="96" name="Google Shape;96;p141"/>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97"/>
        <p:cNvGrpSpPr/>
        <p:nvPr/>
      </p:nvGrpSpPr>
      <p:grpSpPr>
        <a:xfrm>
          <a:off x="0" y="0"/>
          <a:ext cx="0" cy="0"/>
          <a:chOff x="0" y="0"/>
          <a:chExt cx="0" cy="0"/>
        </a:xfrm>
      </p:grpSpPr>
      <p:sp>
        <p:nvSpPr>
          <p:cNvPr id="98" name="Google Shape;98;p142"/>
          <p:cNvSpPr txBox="1">
            <a:spLocks noGrp="1"/>
          </p:cNvSpPr>
          <p:nvPr>
            <p:ph type="title"/>
          </p:nvPr>
        </p:nvSpPr>
        <p:spPr>
          <a:xfrm>
            <a:off x="1137677" y="292842"/>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99" name="Google Shape;99;p142"/>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00" name="Google Shape;100;p142"/>
          <p:cNvSpPr txBox="1">
            <a:spLocks noGrp="1"/>
          </p:cNvSpPr>
          <p:nvPr>
            <p:ph type="body" idx="1"/>
          </p:nvPr>
        </p:nvSpPr>
        <p:spPr>
          <a:xfrm>
            <a:off x="1137677" y="1796387"/>
            <a:ext cx="9090000" cy="4878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101"/>
        <p:cNvGrpSpPr/>
        <p:nvPr/>
      </p:nvGrpSpPr>
      <p:grpSpPr>
        <a:xfrm>
          <a:off x="0" y="0"/>
          <a:ext cx="0" cy="0"/>
          <a:chOff x="0" y="0"/>
          <a:chExt cx="0" cy="0"/>
        </a:xfrm>
      </p:grpSpPr>
      <p:sp>
        <p:nvSpPr>
          <p:cNvPr id="102" name="Google Shape;102;p143"/>
          <p:cNvSpPr txBox="1">
            <a:spLocks noGrp="1"/>
          </p:cNvSpPr>
          <p:nvPr>
            <p:ph type="title"/>
          </p:nvPr>
        </p:nvSpPr>
        <p:spPr>
          <a:xfrm>
            <a:off x="710165" y="3273549"/>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03" name="Google Shape;103;p143"/>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04"/>
        <p:cNvGrpSpPr/>
        <p:nvPr/>
      </p:nvGrpSpPr>
      <p:grpSpPr>
        <a:xfrm>
          <a:off x="0" y="0"/>
          <a:ext cx="0" cy="0"/>
          <a:chOff x="0" y="0"/>
          <a:chExt cx="0" cy="0"/>
        </a:xfrm>
      </p:grpSpPr>
      <p:sp>
        <p:nvSpPr>
          <p:cNvPr id="105" name="Google Shape;105;p144"/>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06" name="Google Shape;106;p144"/>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07" name="Google Shape;107;p144"/>
          <p:cNvSpPr txBox="1">
            <a:spLocks noGrp="1"/>
          </p:cNvSpPr>
          <p:nvPr>
            <p:ph type="body" idx="1"/>
          </p:nvPr>
        </p:nvSpPr>
        <p:spPr>
          <a:xfrm>
            <a:off x="1149552" y="1797504"/>
            <a:ext cx="4298100" cy="46947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08" name="Google Shape;108;p144"/>
          <p:cNvSpPr txBox="1">
            <a:spLocks noGrp="1"/>
          </p:cNvSpPr>
          <p:nvPr>
            <p:ph type="body" idx="2"/>
          </p:nvPr>
        </p:nvSpPr>
        <p:spPr>
          <a:xfrm>
            <a:off x="5844444" y="1801625"/>
            <a:ext cx="4298100" cy="46947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11 box">
  <p:cSld name="Custom Layout11 box">
    <p:spTree>
      <p:nvGrpSpPr>
        <p:cNvPr id="1" name="Shape 109"/>
        <p:cNvGrpSpPr/>
        <p:nvPr/>
      </p:nvGrpSpPr>
      <p:grpSpPr>
        <a:xfrm>
          <a:off x="0" y="0"/>
          <a:ext cx="0" cy="0"/>
          <a:chOff x="0" y="0"/>
          <a:chExt cx="0" cy="0"/>
        </a:xfrm>
      </p:grpSpPr>
      <p:sp>
        <p:nvSpPr>
          <p:cNvPr id="110" name="Google Shape;110;p145"/>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11" name="Google Shape;111;p145"/>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12" name="Google Shape;112;p145"/>
          <p:cNvSpPr txBox="1">
            <a:spLocks noGrp="1"/>
          </p:cNvSpPr>
          <p:nvPr>
            <p:ph type="body" idx="1"/>
          </p:nvPr>
        </p:nvSpPr>
        <p:spPr>
          <a:xfrm>
            <a:off x="1149552" y="1797505"/>
            <a:ext cx="8992500" cy="6096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3" name="Google Shape;113;p145"/>
          <p:cNvSpPr txBox="1">
            <a:spLocks noGrp="1"/>
          </p:cNvSpPr>
          <p:nvPr>
            <p:ph type="body" idx="2"/>
          </p:nvPr>
        </p:nvSpPr>
        <p:spPr>
          <a:xfrm>
            <a:off x="4598482" y="4381366"/>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4" name="Google Shape;114;p145"/>
          <p:cNvSpPr txBox="1">
            <a:spLocks noGrp="1"/>
          </p:cNvSpPr>
          <p:nvPr>
            <p:ph type="body" idx="3"/>
          </p:nvPr>
        </p:nvSpPr>
        <p:spPr>
          <a:xfrm>
            <a:off x="8045311" y="4319468"/>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5" name="Google Shape;115;p145"/>
          <p:cNvSpPr txBox="1">
            <a:spLocks noGrp="1"/>
          </p:cNvSpPr>
          <p:nvPr>
            <p:ph type="body" idx="4"/>
          </p:nvPr>
        </p:nvSpPr>
        <p:spPr>
          <a:xfrm>
            <a:off x="4598481" y="2561362"/>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6" name="Google Shape;116;p145"/>
          <p:cNvSpPr txBox="1">
            <a:spLocks noGrp="1"/>
          </p:cNvSpPr>
          <p:nvPr>
            <p:ph type="body" idx="5"/>
          </p:nvPr>
        </p:nvSpPr>
        <p:spPr>
          <a:xfrm>
            <a:off x="8045311" y="2559288"/>
            <a:ext cx="1998000" cy="651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7" name="Google Shape;117;p145"/>
          <p:cNvSpPr txBox="1">
            <a:spLocks noGrp="1"/>
          </p:cNvSpPr>
          <p:nvPr>
            <p:ph type="body" idx="6"/>
          </p:nvPr>
        </p:nvSpPr>
        <p:spPr>
          <a:xfrm>
            <a:off x="4598482" y="3424130"/>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8" name="Google Shape;118;p145"/>
          <p:cNvSpPr txBox="1">
            <a:spLocks noGrp="1"/>
          </p:cNvSpPr>
          <p:nvPr>
            <p:ph type="body" idx="7"/>
          </p:nvPr>
        </p:nvSpPr>
        <p:spPr>
          <a:xfrm>
            <a:off x="1149550" y="6173408"/>
            <a:ext cx="9217200" cy="6096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9" name="Google Shape;119;p145"/>
          <p:cNvSpPr txBox="1">
            <a:spLocks noGrp="1"/>
          </p:cNvSpPr>
          <p:nvPr>
            <p:ph type="body" idx="8"/>
          </p:nvPr>
        </p:nvSpPr>
        <p:spPr>
          <a:xfrm>
            <a:off x="8045311" y="3415476"/>
            <a:ext cx="1998000" cy="651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0" name="Google Shape;120;p145"/>
          <p:cNvSpPr txBox="1">
            <a:spLocks noGrp="1"/>
          </p:cNvSpPr>
          <p:nvPr>
            <p:ph type="body" idx="9"/>
          </p:nvPr>
        </p:nvSpPr>
        <p:spPr>
          <a:xfrm>
            <a:off x="1149550" y="2563435"/>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1" name="Google Shape;121;p145"/>
          <p:cNvSpPr txBox="1">
            <a:spLocks noGrp="1"/>
          </p:cNvSpPr>
          <p:nvPr>
            <p:ph type="body" idx="13"/>
          </p:nvPr>
        </p:nvSpPr>
        <p:spPr>
          <a:xfrm>
            <a:off x="1149550" y="3474614"/>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2" name="Google Shape;122;p145"/>
          <p:cNvSpPr txBox="1">
            <a:spLocks noGrp="1"/>
          </p:cNvSpPr>
          <p:nvPr>
            <p:ph type="body" idx="14"/>
          </p:nvPr>
        </p:nvSpPr>
        <p:spPr>
          <a:xfrm>
            <a:off x="1149305" y="4387036"/>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3" name="Google Shape;123;p145"/>
          <p:cNvSpPr txBox="1">
            <a:spLocks noGrp="1"/>
          </p:cNvSpPr>
          <p:nvPr>
            <p:ph type="body" idx="15"/>
          </p:nvPr>
        </p:nvSpPr>
        <p:spPr>
          <a:xfrm>
            <a:off x="1149305" y="5298215"/>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4" name="Google Shape;124;p145"/>
          <p:cNvSpPr txBox="1">
            <a:spLocks noGrp="1"/>
          </p:cNvSpPr>
          <p:nvPr>
            <p:ph type="body" idx="16"/>
          </p:nvPr>
        </p:nvSpPr>
        <p:spPr>
          <a:xfrm>
            <a:off x="4596134" y="5245390"/>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5" name="Google Shape;125;p145"/>
          <p:cNvSpPr txBox="1">
            <a:spLocks noGrp="1"/>
          </p:cNvSpPr>
          <p:nvPr>
            <p:ph type="body" idx="17"/>
          </p:nvPr>
        </p:nvSpPr>
        <p:spPr>
          <a:xfrm>
            <a:off x="8045311" y="5251098"/>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ustom Layout 4 box">
  <p:cSld name="Custom Layout 4 box">
    <p:spTree>
      <p:nvGrpSpPr>
        <p:cNvPr id="1" name="Shape 126"/>
        <p:cNvGrpSpPr/>
        <p:nvPr/>
      </p:nvGrpSpPr>
      <p:grpSpPr>
        <a:xfrm>
          <a:off x="0" y="0"/>
          <a:ext cx="0" cy="0"/>
          <a:chOff x="0" y="0"/>
          <a:chExt cx="0" cy="0"/>
        </a:xfrm>
      </p:grpSpPr>
      <p:sp>
        <p:nvSpPr>
          <p:cNvPr id="127" name="Google Shape;127;p146"/>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28" name="Google Shape;128;p146"/>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29" name="Google Shape;129;p146"/>
          <p:cNvSpPr txBox="1">
            <a:spLocks noGrp="1"/>
          </p:cNvSpPr>
          <p:nvPr>
            <p:ph type="body" idx="1"/>
          </p:nvPr>
        </p:nvSpPr>
        <p:spPr>
          <a:xfrm>
            <a:off x="1149552" y="1797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0" name="Google Shape;130;p146"/>
          <p:cNvSpPr txBox="1">
            <a:spLocks noGrp="1"/>
          </p:cNvSpPr>
          <p:nvPr>
            <p:ph type="body" idx="2"/>
          </p:nvPr>
        </p:nvSpPr>
        <p:spPr>
          <a:xfrm>
            <a:off x="5844444" y="1801625"/>
            <a:ext cx="4298100" cy="18897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1" name="Google Shape;131;p146"/>
          <p:cNvSpPr txBox="1">
            <a:spLocks noGrp="1"/>
          </p:cNvSpPr>
          <p:nvPr>
            <p:ph type="body" idx="3"/>
          </p:nvPr>
        </p:nvSpPr>
        <p:spPr>
          <a:xfrm>
            <a:off x="1149552" y="4083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2" name="Google Shape;132;p146"/>
          <p:cNvSpPr txBox="1">
            <a:spLocks noGrp="1"/>
          </p:cNvSpPr>
          <p:nvPr>
            <p:ph type="body" idx="4"/>
          </p:nvPr>
        </p:nvSpPr>
        <p:spPr>
          <a:xfrm>
            <a:off x="5844444" y="4083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1"/>
        <p:cNvGrpSpPr/>
        <p:nvPr/>
      </p:nvGrpSpPr>
      <p:grpSpPr>
        <a:xfrm>
          <a:off x="0" y="0"/>
          <a:ext cx="0" cy="0"/>
          <a:chOff x="0" y="0"/>
          <a:chExt cx="0" cy="0"/>
        </a:xfrm>
      </p:grpSpPr>
      <p:sp>
        <p:nvSpPr>
          <p:cNvPr id="22" name="Google Shape;22;p130"/>
          <p:cNvSpPr txBox="1">
            <a:spLocks noGrp="1"/>
          </p:cNvSpPr>
          <p:nvPr>
            <p:ph type="title"/>
          </p:nvPr>
        </p:nvSpPr>
        <p:spPr>
          <a:xfrm>
            <a:off x="555786" y="257216"/>
            <a:ext cx="8992572" cy="13208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72B6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30"/>
          <p:cNvSpPr txBox="1">
            <a:spLocks noGrp="1"/>
          </p:cNvSpPr>
          <p:nvPr>
            <p:ph type="sldNum" idx="12"/>
          </p:nvPr>
        </p:nvSpPr>
        <p:spPr>
          <a:xfrm>
            <a:off x="11016766" y="6309650"/>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24" name="Google Shape;24;p130"/>
          <p:cNvSpPr txBox="1">
            <a:spLocks noGrp="1"/>
          </p:cNvSpPr>
          <p:nvPr>
            <p:ph type="body" idx="1"/>
          </p:nvPr>
        </p:nvSpPr>
        <p:spPr>
          <a:xfrm>
            <a:off x="581634" y="1796387"/>
            <a:ext cx="9090025" cy="48783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3600"/>
              <a:buNone/>
              <a:defRPr/>
            </a:lvl1pPr>
            <a:lvl2pPr marL="914400" lvl="1" indent="-320040" algn="l">
              <a:lnSpc>
                <a:spcPct val="90000"/>
              </a:lnSpc>
              <a:spcBef>
                <a:spcPts val="1000"/>
              </a:spcBef>
              <a:spcAft>
                <a:spcPts val="0"/>
              </a:spcAft>
              <a:buSzPts val="144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20039" algn="l">
              <a:lnSpc>
                <a:spcPct val="90000"/>
              </a:lnSpc>
              <a:spcBef>
                <a:spcPts val="1000"/>
              </a:spcBef>
              <a:spcAft>
                <a:spcPts val="0"/>
              </a:spcAft>
              <a:buSzPts val="1440"/>
              <a:buChar char="►"/>
              <a:defRPr/>
            </a:lvl6pPr>
            <a:lvl7pPr marL="3200400" lvl="6" indent="-320039" algn="l">
              <a:lnSpc>
                <a:spcPct val="90000"/>
              </a:lnSpc>
              <a:spcBef>
                <a:spcPts val="1000"/>
              </a:spcBef>
              <a:spcAft>
                <a:spcPts val="0"/>
              </a:spcAft>
              <a:buSzPts val="1440"/>
              <a:buChar char="►"/>
              <a:defRPr/>
            </a:lvl7pPr>
            <a:lvl8pPr marL="3657600" lvl="7" indent="-320040" algn="l">
              <a:lnSpc>
                <a:spcPct val="90000"/>
              </a:lnSpc>
              <a:spcBef>
                <a:spcPts val="1000"/>
              </a:spcBef>
              <a:spcAft>
                <a:spcPts val="0"/>
              </a:spcAft>
              <a:buSzPts val="1440"/>
              <a:buChar char="►"/>
              <a:defRPr/>
            </a:lvl8pPr>
            <a:lvl9pPr marL="4114800" lvl="8" indent="-320040" algn="l">
              <a:lnSpc>
                <a:spcPct val="90000"/>
              </a:lnSpc>
              <a:spcBef>
                <a:spcPts val="1000"/>
              </a:spcBef>
              <a:spcAft>
                <a:spcPts val="0"/>
              </a:spcAft>
              <a:buSzPts val="144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3E5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CA82D-ED7A-E0FA-BB9C-431226A6F71C}"/>
              </a:ext>
            </a:extLst>
          </p:cNvPr>
          <p:cNvSpPr>
            <a:spLocks noGrp="1"/>
          </p:cNvSpPr>
          <p:nvPr>
            <p:ph type="ctrTitle" hasCustomPrompt="1"/>
          </p:nvPr>
        </p:nvSpPr>
        <p:spPr>
          <a:xfrm>
            <a:off x="1524000" y="2436175"/>
            <a:ext cx="9144000" cy="1073788"/>
          </a:xfrm>
        </p:spPr>
        <p:txBody>
          <a:bodyPr anchor="b">
            <a:normAutofit/>
          </a:bodyPr>
          <a:lstStyle>
            <a:lvl1pPr algn="ctr">
              <a:defRPr sz="4000" b="1">
                <a:solidFill>
                  <a:schemeClr val="bg1"/>
                </a:solidFill>
              </a:defRPr>
            </a:lvl1pPr>
          </a:lstStyle>
          <a:p>
            <a:r>
              <a:rPr lang="en-US" dirty="0"/>
              <a:t>Title</a:t>
            </a:r>
          </a:p>
        </p:txBody>
      </p:sp>
      <p:sp>
        <p:nvSpPr>
          <p:cNvPr id="3" name="Subtitle 2">
            <a:extLst>
              <a:ext uri="{FF2B5EF4-FFF2-40B4-BE49-F238E27FC236}">
                <a16:creationId xmlns:a16="http://schemas.microsoft.com/office/drawing/2014/main" id="{D5FF947D-7E8A-FD33-CD15-B372D6FD8BC6}"/>
              </a:ext>
            </a:extLst>
          </p:cNvPr>
          <p:cNvSpPr>
            <a:spLocks noGrp="1"/>
          </p:cNvSpPr>
          <p:nvPr>
            <p:ph type="subTitle" idx="1" hasCustomPrompt="1"/>
          </p:nvPr>
        </p:nvSpPr>
        <p:spPr>
          <a:xfrm>
            <a:off x="1524000" y="4184010"/>
            <a:ext cx="9144000" cy="1073789"/>
          </a:xfrm>
        </p:spPr>
        <p:txBody>
          <a:bodyPr>
            <a:normAutofit/>
          </a:bodyPr>
          <a:lstStyle>
            <a:lvl1pPr marL="0" indent="0" algn="ctr">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a:p>
            <a:r>
              <a:rPr lang="en-US" dirty="0"/>
              <a:t>Name</a:t>
            </a:r>
          </a:p>
          <a:p>
            <a:r>
              <a:rPr lang="en-US" dirty="0"/>
              <a:t>Work Title</a:t>
            </a:r>
          </a:p>
        </p:txBody>
      </p:sp>
      <p:pic>
        <p:nvPicPr>
          <p:cNvPr id="8" name="Picture 7" descr="Logo&#10;&#10;Description automatically generated with medium confidence">
            <a:extLst>
              <a:ext uri="{FF2B5EF4-FFF2-40B4-BE49-F238E27FC236}">
                <a16:creationId xmlns:a16="http://schemas.microsoft.com/office/drawing/2014/main" id="{9714B8B4-2433-C7A4-ED1B-AD6135D18E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8081" b="20533"/>
          <a:stretch/>
        </p:blipFill>
        <p:spPr>
          <a:xfrm>
            <a:off x="3881437" y="352425"/>
            <a:ext cx="4429125" cy="1706835"/>
          </a:xfrm>
          <a:prstGeom prst="rect">
            <a:avLst/>
          </a:prstGeom>
        </p:spPr>
      </p:pic>
      <p:sp>
        <p:nvSpPr>
          <p:cNvPr id="9" name="Rectangle 8">
            <a:extLst>
              <a:ext uri="{FF2B5EF4-FFF2-40B4-BE49-F238E27FC236}">
                <a16:creationId xmlns:a16="http://schemas.microsoft.com/office/drawing/2014/main" id="{CDFD1CB6-DFC2-F248-3CD4-BD86AED8A7CA}"/>
              </a:ext>
            </a:extLst>
          </p:cNvPr>
          <p:cNvSpPr/>
          <p:nvPr userDrawn="1"/>
        </p:nvSpPr>
        <p:spPr>
          <a:xfrm>
            <a:off x="0" y="5934270"/>
            <a:ext cx="12192000" cy="923730"/>
          </a:xfrm>
          <a:prstGeom prst="rect">
            <a:avLst/>
          </a:prstGeom>
          <a:solidFill>
            <a:srgbClr val="006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7A4EDE7-867C-07BC-AC18-E21FBA83D71A}"/>
              </a:ext>
            </a:extLst>
          </p:cNvPr>
          <p:cNvSpPr txBox="1"/>
          <p:nvPr userDrawn="1"/>
        </p:nvSpPr>
        <p:spPr>
          <a:xfrm>
            <a:off x="373225" y="6134525"/>
            <a:ext cx="2304661" cy="523220"/>
          </a:xfrm>
          <a:prstGeom prst="rect">
            <a:avLst/>
          </a:prstGeom>
          <a:noFill/>
        </p:spPr>
        <p:txBody>
          <a:bodyPr wrap="square" rtlCol="0">
            <a:spAutoFit/>
          </a:bodyPr>
          <a:lstStyle/>
          <a:p>
            <a:r>
              <a:rPr lang="en-US" sz="1400" dirty="0">
                <a:solidFill>
                  <a:schemeClr val="bg1"/>
                </a:solidFill>
              </a:rPr>
              <a:t>100 West Broadway</a:t>
            </a:r>
          </a:p>
          <a:p>
            <a:r>
              <a:rPr lang="en-US" sz="1400" dirty="0">
                <a:solidFill>
                  <a:schemeClr val="bg1"/>
                </a:solidFill>
              </a:rPr>
              <a:t>Frankfort, KY 40601</a:t>
            </a:r>
          </a:p>
        </p:txBody>
      </p:sp>
      <p:sp>
        <p:nvSpPr>
          <p:cNvPr id="11" name="TextBox 10">
            <a:extLst>
              <a:ext uri="{FF2B5EF4-FFF2-40B4-BE49-F238E27FC236}">
                <a16:creationId xmlns:a16="http://schemas.microsoft.com/office/drawing/2014/main" id="{ACAEAEF9-5860-764A-BF5D-A4087EEBEAFA}"/>
              </a:ext>
            </a:extLst>
          </p:cNvPr>
          <p:cNvSpPr txBox="1"/>
          <p:nvPr userDrawn="1"/>
        </p:nvSpPr>
        <p:spPr>
          <a:xfrm>
            <a:off x="9514114" y="6134525"/>
            <a:ext cx="2304661" cy="523220"/>
          </a:xfrm>
          <a:prstGeom prst="rect">
            <a:avLst/>
          </a:prstGeom>
          <a:noFill/>
        </p:spPr>
        <p:txBody>
          <a:bodyPr wrap="square" rtlCol="0">
            <a:spAutoFit/>
          </a:bodyPr>
          <a:lstStyle/>
          <a:p>
            <a:pPr algn="r"/>
            <a:r>
              <a:rPr lang="en-US" sz="1400" dirty="0">
                <a:solidFill>
                  <a:schemeClr val="bg1"/>
                </a:solidFill>
              </a:rPr>
              <a:t>history.ky.gov</a:t>
            </a:r>
          </a:p>
          <a:p>
            <a:pPr algn="r"/>
            <a:r>
              <a:rPr lang="en-US" sz="1400" dirty="0">
                <a:solidFill>
                  <a:schemeClr val="bg1"/>
                </a:solidFill>
              </a:rPr>
              <a:t>(502) 564-1792</a:t>
            </a:r>
          </a:p>
        </p:txBody>
      </p:sp>
      <p:pic>
        <p:nvPicPr>
          <p:cNvPr id="12" name="Picture 2">
            <a:extLst>
              <a:ext uri="{FF2B5EF4-FFF2-40B4-BE49-F238E27FC236}">
                <a16:creationId xmlns:a16="http://schemas.microsoft.com/office/drawing/2014/main" id="{50850C5F-2EA4-0E97-F4C3-1B296DCDE508}"/>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10872" r="26723" b="17729"/>
          <a:stretch/>
        </p:blipFill>
        <p:spPr bwMode="auto">
          <a:xfrm>
            <a:off x="6791748" y="5992794"/>
            <a:ext cx="1245822" cy="8092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2F64C39-7713-0FEA-857B-C7D486FCECA0}"/>
              </a:ext>
            </a:extLst>
          </p:cNvPr>
          <p:cNvPicPr>
            <a:picLocks noChangeAspect="1"/>
          </p:cNvPicPr>
          <p:nvPr userDrawn="1"/>
        </p:nvPicPr>
        <p:blipFill rotWithShape="1">
          <a:blip r:embed="rId4"/>
          <a:srcRect l="18478" t="21327" r="12681" b="11685"/>
          <a:stretch/>
        </p:blipFill>
        <p:spPr>
          <a:xfrm>
            <a:off x="4306990" y="5992794"/>
            <a:ext cx="1245822" cy="808194"/>
          </a:xfrm>
          <a:prstGeom prst="rect">
            <a:avLst/>
          </a:prstGeom>
        </p:spPr>
      </p:pic>
      <p:pic>
        <p:nvPicPr>
          <p:cNvPr id="14" name="Picture 13">
            <a:extLst>
              <a:ext uri="{FF2B5EF4-FFF2-40B4-BE49-F238E27FC236}">
                <a16:creationId xmlns:a16="http://schemas.microsoft.com/office/drawing/2014/main" id="{F37F9946-69D3-9D1E-F623-AD5460A2F847}"/>
              </a:ext>
            </a:extLst>
          </p:cNvPr>
          <p:cNvPicPr>
            <a:picLocks noChangeAspect="1"/>
          </p:cNvPicPr>
          <p:nvPr userDrawn="1"/>
        </p:nvPicPr>
        <p:blipFill rotWithShape="1">
          <a:blip r:embed="rId5"/>
          <a:srcRect l="6367" t="8908" r="15554" b="6853"/>
          <a:stretch/>
        </p:blipFill>
        <p:spPr>
          <a:xfrm>
            <a:off x="5612204" y="5996378"/>
            <a:ext cx="1120152" cy="805678"/>
          </a:xfrm>
          <a:prstGeom prst="rect">
            <a:avLst/>
          </a:prstGeom>
        </p:spPr>
      </p:pic>
    </p:spTree>
    <p:extLst>
      <p:ext uri="{BB962C8B-B14F-4D97-AF65-F5344CB8AC3E}">
        <p14:creationId xmlns:p14="http://schemas.microsoft.com/office/powerpoint/2010/main" val="1511849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92F67-F3A1-B45D-4507-9BEABAD7F9ED}"/>
              </a:ext>
            </a:extLst>
          </p:cNvPr>
          <p:cNvSpPr>
            <a:spLocks noGrp="1"/>
          </p:cNvSpPr>
          <p:nvPr>
            <p:ph type="title" hasCustomPrompt="1"/>
          </p:nvPr>
        </p:nvSpPr>
        <p:spPr/>
        <p:txBody>
          <a:bodyPr/>
          <a:lstStyle>
            <a:lvl1pPr>
              <a:defRPr b="1"/>
            </a:lvl1pPr>
          </a:lstStyle>
          <a:p>
            <a:r>
              <a:rPr lang="en-US" dirty="0"/>
              <a:t>Slide Title</a:t>
            </a:r>
          </a:p>
        </p:txBody>
      </p:sp>
      <p:sp>
        <p:nvSpPr>
          <p:cNvPr id="3" name="Content Placeholder 2">
            <a:extLst>
              <a:ext uri="{FF2B5EF4-FFF2-40B4-BE49-F238E27FC236}">
                <a16:creationId xmlns:a16="http://schemas.microsoft.com/office/drawing/2014/main" id="{DECE4280-47EF-2F01-EDA2-CD3B46C229F8}"/>
              </a:ext>
            </a:extLst>
          </p:cNvPr>
          <p:cNvSpPr>
            <a:spLocks noGrp="1"/>
          </p:cNvSpPr>
          <p:nvPr>
            <p:ph idx="1" hasCustomPrompt="1"/>
          </p:nvPr>
        </p:nvSpPr>
        <p:spPr>
          <a:xfrm>
            <a:off x="838200" y="1825625"/>
            <a:ext cx="10515600" cy="3965570"/>
          </a:xfrm>
        </p:spPr>
        <p:txBody>
          <a:bodyPr/>
          <a:lstStyle>
            <a:lvl1pPr>
              <a:defRPr/>
            </a:lvl1pPr>
          </a:lstStyle>
          <a:p>
            <a:pPr lvl="0"/>
            <a:r>
              <a:rPr lang="en-US" dirty="0"/>
              <a:t>Heading</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431D160A-AD8D-9900-6602-9CD5FE959532}"/>
              </a:ext>
            </a:extLst>
          </p:cNvPr>
          <p:cNvSpPr/>
          <p:nvPr userDrawn="1"/>
        </p:nvSpPr>
        <p:spPr>
          <a:xfrm>
            <a:off x="0" y="5934270"/>
            <a:ext cx="12192000" cy="923730"/>
          </a:xfrm>
          <a:prstGeom prst="rect">
            <a:avLst/>
          </a:prstGeom>
          <a:solidFill>
            <a:srgbClr val="003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with medium confidence">
            <a:extLst>
              <a:ext uri="{FF2B5EF4-FFF2-40B4-BE49-F238E27FC236}">
                <a16:creationId xmlns:a16="http://schemas.microsoft.com/office/drawing/2014/main" id="{5FEEE3AE-A914-822C-AE1B-A3658AD098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8081" b="20533"/>
          <a:stretch/>
        </p:blipFill>
        <p:spPr>
          <a:xfrm>
            <a:off x="5045869" y="5991450"/>
            <a:ext cx="2100262" cy="809370"/>
          </a:xfrm>
          <a:prstGeom prst="rect">
            <a:avLst/>
          </a:prstGeom>
        </p:spPr>
      </p:pic>
      <p:sp>
        <p:nvSpPr>
          <p:cNvPr id="9" name="TextBox 8">
            <a:extLst>
              <a:ext uri="{FF2B5EF4-FFF2-40B4-BE49-F238E27FC236}">
                <a16:creationId xmlns:a16="http://schemas.microsoft.com/office/drawing/2014/main" id="{C5E707D7-FAAE-A635-638B-002AC5CD8CAB}"/>
              </a:ext>
            </a:extLst>
          </p:cNvPr>
          <p:cNvSpPr txBox="1"/>
          <p:nvPr userDrawn="1"/>
        </p:nvSpPr>
        <p:spPr>
          <a:xfrm>
            <a:off x="373225" y="6134525"/>
            <a:ext cx="2304661" cy="523220"/>
          </a:xfrm>
          <a:prstGeom prst="rect">
            <a:avLst/>
          </a:prstGeom>
          <a:noFill/>
        </p:spPr>
        <p:txBody>
          <a:bodyPr wrap="square" rtlCol="0">
            <a:spAutoFit/>
          </a:bodyPr>
          <a:lstStyle/>
          <a:p>
            <a:r>
              <a:rPr lang="en-US" sz="1400" dirty="0">
                <a:solidFill>
                  <a:srgbClr val="99A843"/>
                </a:solidFill>
              </a:rPr>
              <a:t>100 West Broadway</a:t>
            </a:r>
          </a:p>
          <a:p>
            <a:r>
              <a:rPr lang="en-US" sz="1400" dirty="0">
                <a:solidFill>
                  <a:srgbClr val="99A843"/>
                </a:solidFill>
              </a:rPr>
              <a:t>Frankfort, KY 40601</a:t>
            </a:r>
          </a:p>
        </p:txBody>
      </p:sp>
      <p:sp>
        <p:nvSpPr>
          <p:cNvPr id="10" name="TextBox 9">
            <a:extLst>
              <a:ext uri="{FF2B5EF4-FFF2-40B4-BE49-F238E27FC236}">
                <a16:creationId xmlns:a16="http://schemas.microsoft.com/office/drawing/2014/main" id="{9F719458-2CAE-0943-1B7C-514127E631EC}"/>
              </a:ext>
            </a:extLst>
          </p:cNvPr>
          <p:cNvSpPr txBox="1"/>
          <p:nvPr userDrawn="1"/>
        </p:nvSpPr>
        <p:spPr>
          <a:xfrm>
            <a:off x="9514114" y="6134525"/>
            <a:ext cx="2304661" cy="523220"/>
          </a:xfrm>
          <a:prstGeom prst="rect">
            <a:avLst/>
          </a:prstGeom>
          <a:noFill/>
        </p:spPr>
        <p:txBody>
          <a:bodyPr wrap="square" rtlCol="0">
            <a:spAutoFit/>
          </a:bodyPr>
          <a:lstStyle/>
          <a:p>
            <a:pPr algn="r"/>
            <a:r>
              <a:rPr lang="en-US" sz="1400" dirty="0">
                <a:solidFill>
                  <a:srgbClr val="99A843"/>
                </a:solidFill>
              </a:rPr>
              <a:t>history.ky.gov</a:t>
            </a:r>
          </a:p>
          <a:p>
            <a:pPr algn="r"/>
            <a:r>
              <a:rPr lang="en-US" sz="1400" dirty="0">
                <a:solidFill>
                  <a:srgbClr val="99A843"/>
                </a:solidFill>
              </a:rPr>
              <a:t>(502) 564-1792</a:t>
            </a:r>
          </a:p>
        </p:txBody>
      </p:sp>
    </p:spTree>
    <p:extLst>
      <p:ext uri="{BB962C8B-B14F-4D97-AF65-F5344CB8AC3E}">
        <p14:creationId xmlns:p14="http://schemas.microsoft.com/office/powerpoint/2010/main" val="24559876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9229D-5FDB-EA05-A0F9-7B4F27A14D2E}"/>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D1014285-E512-B5ED-77D6-02A407976C4A}"/>
              </a:ext>
            </a:extLst>
          </p:cNvPr>
          <p:cNvSpPr>
            <a:spLocks noGrp="1"/>
          </p:cNvSpPr>
          <p:nvPr>
            <p:ph sz="half" idx="1"/>
          </p:nvPr>
        </p:nvSpPr>
        <p:spPr>
          <a:xfrm>
            <a:off x="838200" y="1825625"/>
            <a:ext cx="5181600" cy="35539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3541B2-5878-0BAF-4304-670A89AEC69D}"/>
              </a:ext>
            </a:extLst>
          </p:cNvPr>
          <p:cNvSpPr>
            <a:spLocks noGrp="1"/>
          </p:cNvSpPr>
          <p:nvPr>
            <p:ph sz="half" idx="2"/>
          </p:nvPr>
        </p:nvSpPr>
        <p:spPr>
          <a:xfrm>
            <a:off x="6172200" y="1825625"/>
            <a:ext cx="5181600" cy="35539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EA17F586-A4C4-E576-1CA3-F139CA4E6098}"/>
              </a:ext>
            </a:extLst>
          </p:cNvPr>
          <p:cNvSpPr/>
          <p:nvPr userDrawn="1"/>
        </p:nvSpPr>
        <p:spPr>
          <a:xfrm>
            <a:off x="0" y="5934270"/>
            <a:ext cx="12192000" cy="923730"/>
          </a:xfrm>
          <a:prstGeom prst="rect">
            <a:avLst/>
          </a:prstGeom>
          <a:solidFill>
            <a:srgbClr val="003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515D61F2-9BF4-AA81-43A6-C25F083345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8081" b="20533"/>
          <a:stretch/>
        </p:blipFill>
        <p:spPr>
          <a:xfrm>
            <a:off x="5045869" y="5991450"/>
            <a:ext cx="2100262" cy="809370"/>
          </a:xfrm>
          <a:prstGeom prst="rect">
            <a:avLst/>
          </a:prstGeom>
        </p:spPr>
      </p:pic>
      <p:sp>
        <p:nvSpPr>
          <p:cNvPr id="10" name="TextBox 9">
            <a:extLst>
              <a:ext uri="{FF2B5EF4-FFF2-40B4-BE49-F238E27FC236}">
                <a16:creationId xmlns:a16="http://schemas.microsoft.com/office/drawing/2014/main" id="{88E9496D-E354-7402-BF34-8B3248662AAD}"/>
              </a:ext>
            </a:extLst>
          </p:cNvPr>
          <p:cNvSpPr txBox="1"/>
          <p:nvPr userDrawn="1"/>
        </p:nvSpPr>
        <p:spPr>
          <a:xfrm>
            <a:off x="373225" y="6134525"/>
            <a:ext cx="2304661" cy="523220"/>
          </a:xfrm>
          <a:prstGeom prst="rect">
            <a:avLst/>
          </a:prstGeom>
          <a:noFill/>
        </p:spPr>
        <p:txBody>
          <a:bodyPr wrap="square" rtlCol="0">
            <a:spAutoFit/>
          </a:bodyPr>
          <a:lstStyle/>
          <a:p>
            <a:r>
              <a:rPr lang="en-US" sz="1400" dirty="0">
                <a:solidFill>
                  <a:srgbClr val="99A843"/>
                </a:solidFill>
              </a:rPr>
              <a:t>100 West Broadway</a:t>
            </a:r>
          </a:p>
          <a:p>
            <a:r>
              <a:rPr lang="en-US" sz="1400" dirty="0">
                <a:solidFill>
                  <a:srgbClr val="99A843"/>
                </a:solidFill>
              </a:rPr>
              <a:t>Frankfort, KY 40601</a:t>
            </a:r>
          </a:p>
        </p:txBody>
      </p:sp>
      <p:sp>
        <p:nvSpPr>
          <p:cNvPr id="11" name="TextBox 10">
            <a:extLst>
              <a:ext uri="{FF2B5EF4-FFF2-40B4-BE49-F238E27FC236}">
                <a16:creationId xmlns:a16="http://schemas.microsoft.com/office/drawing/2014/main" id="{B533A801-9AA5-7358-15EA-A072C0885163}"/>
              </a:ext>
            </a:extLst>
          </p:cNvPr>
          <p:cNvSpPr txBox="1"/>
          <p:nvPr userDrawn="1"/>
        </p:nvSpPr>
        <p:spPr>
          <a:xfrm>
            <a:off x="9514114" y="6134525"/>
            <a:ext cx="2304661" cy="523220"/>
          </a:xfrm>
          <a:prstGeom prst="rect">
            <a:avLst/>
          </a:prstGeom>
          <a:noFill/>
        </p:spPr>
        <p:txBody>
          <a:bodyPr wrap="square" rtlCol="0">
            <a:spAutoFit/>
          </a:bodyPr>
          <a:lstStyle/>
          <a:p>
            <a:pPr algn="r"/>
            <a:r>
              <a:rPr lang="en-US" sz="1400" dirty="0">
                <a:solidFill>
                  <a:srgbClr val="99A843"/>
                </a:solidFill>
              </a:rPr>
              <a:t>history.ky.gov</a:t>
            </a:r>
          </a:p>
          <a:p>
            <a:pPr algn="r"/>
            <a:r>
              <a:rPr lang="en-US" sz="1400" dirty="0">
                <a:solidFill>
                  <a:srgbClr val="99A843"/>
                </a:solidFill>
              </a:rPr>
              <a:t>(502) 564-1792</a:t>
            </a:r>
          </a:p>
        </p:txBody>
      </p:sp>
    </p:spTree>
    <p:extLst>
      <p:ext uri="{BB962C8B-B14F-4D97-AF65-F5344CB8AC3E}">
        <p14:creationId xmlns:p14="http://schemas.microsoft.com/office/powerpoint/2010/main" val="24879345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349B-6C1D-8F71-E439-FDD1F4E6483C}"/>
              </a:ext>
            </a:extLst>
          </p:cNvPr>
          <p:cNvSpPr>
            <a:spLocks noGrp="1"/>
          </p:cNvSpPr>
          <p:nvPr>
            <p:ph type="title"/>
          </p:nvPr>
        </p:nvSpPr>
        <p:spPr>
          <a:xfrm>
            <a:off x="839788" y="457200"/>
            <a:ext cx="3932237" cy="1600200"/>
          </a:xfrm>
        </p:spPr>
        <p:txBody>
          <a:bodyPr anchor="b"/>
          <a:lstStyle>
            <a:lvl1pPr>
              <a:defRPr sz="3200" b="1"/>
            </a:lvl1pPr>
          </a:lstStyle>
          <a:p>
            <a:r>
              <a:rPr lang="en-US" dirty="0"/>
              <a:t>Click to edit Master title style</a:t>
            </a:r>
          </a:p>
        </p:txBody>
      </p:sp>
      <p:sp>
        <p:nvSpPr>
          <p:cNvPr id="3" name="Content Placeholder 2">
            <a:extLst>
              <a:ext uri="{FF2B5EF4-FFF2-40B4-BE49-F238E27FC236}">
                <a16:creationId xmlns:a16="http://schemas.microsoft.com/office/drawing/2014/main" id="{437A827E-0D27-92DD-83F4-CE430EDAE7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4A14379-172C-A5FE-85E2-69A654A6F4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Rectangle 7">
            <a:extLst>
              <a:ext uri="{FF2B5EF4-FFF2-40B4-BE49-F238E27FC236}">
                <a16:creationId xmlns:a16="http://schemas.microsoft.com/office/drawing/2014/main" id="{0D7E7DD8-14CF-17E0-A174-348B627A0F63}"/>
              </a:ext>
            </a:extLst>
          </p:cNvPr>
          <p:cNvSpPr/>
          <p:nvPr userDrawn="1"/>
        </p:nvSpPr>
        <p:spPr>
          <a:xfrm>
            <a:off x="0" y="5934270"/>
            <a:ext cx="12192000" cy="923730"/>
          </a:xfrm>
          <a:prstGeom prst="rect">
            <a:avLst/>
          </a:prstGeom>
          <a:solidFill>
            <a:srgbClr val="003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1521CF28-4E54-7F67-F1A4-E5FDA08363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8081" b="20533"/>
          <a:stretch/>
        </p:blipFill>
        <p:spPr>
          <a:xfrm>
            <a:off x="5045869" y="5991450"/>
            <a:ext cx="2100262" cy="809370"/>
          </a:xfrm>
          <a:prstGeom prst="rect">
            <a:avLst/>
          </a:prstGeom>
        </p:spPr>
      </p:pic>
      <p:sp>
        <p:nvSpPr>
          <p:cNvPr id="10" name="TextBox 9">
            <a:extLst>
              <a:ext uri="{FF2B5EF4-FFF2-40B4-BE49-F238E27FC236}">
                <a16:creationId xmlns:a16="http://schemas.microsoft.com/office/drawing/2014/main" id="{A61687BA-5576-5F93-F91C-F3BC20898573}"/>
              </a:ext>
            </a:extLst>
          </p:cNvPr>
          <p:cNvSpPr txBox="1"/>
          <p:nvPr userDrawn="1"/>
        </p:nvSpPr>
        <p:spPr>
          <a:xfrm>
            <a:off x="373225" y="6134525"/>
            <a:ext cx="2304661" cy="523220"/>
          </a:xfrm>
          <a:prstGeom prst="rect">
            <a:avLst/>
          </a:prstGeom>
          <a:noFill/>
        </p:spPr>
        <p:txBody>
          <a:bodyPr wrap="square" rtlCol="0">
            <a:spAutoFit/>
          </a:bodyPr>
          <a:lstStyle/>
          <a:p>
            <a:r>
              <a:rPr lang="en-US" sz="1400" dirty="0">
                <a:solidFill>
                  <a:srgbClr val="99A843"/>
                </a:solidFill>
              </a:rPr>
              <a:t>100 West Broadway</a:t>
            </a:r>
          </a:p>
          <a:p>
            <a:r>
              <a:rPr lang="en-US" sz="1400" dirty="0">
                <a:solidFill>
                  <a:srgbClr val="99A843"/>
                </a:solidFill>
              </a:rPr>
              <a:t>Frankfort, KY 40601</a:t>
            </a:r>
          </a:p>
        </p:txBody>
      </p:sp>
      <p:sp>
        <p:nvSpPr>
          <p:cNvPr id="11" name="TextBox 10">
            <a:extLst>
              <a:ext uri="{FF2B5EF4-FFF2-40B4-BE49-F238E27FC236}">
                <a16:creationId xmlns:a16="http://schemas.microsoft.com/office/drawing/2014/main" id="{3A3639E3-E3C2-4DA2-2740-128E3D0B5756}"/>
              </a:ext>
            </a:extLst>
          </p:cNvPr>
          <p:cNvSpPr txBox="1"/>
          <p:nvPr userDrawn="1"/>
        </p:nvSpPr>
        <p:spPr>
          <a:xfrm>
            <a:off x="9514114" y="6134525"/>
            <a:ext cx="2304661" cy="523220"/>
          </a:xfrm>
          <a:prstGeom prst="rect">
            <a:avLst/>
          </a:prstGeom>
          <a:noFill/>
        </p:spPr>
        <p:txBody>
          <a:bodyPr wrap="square" rtlCol="0">
            <a:spAutoFit/>
          </a:bodyPr>
          <a:lstStyle/>
          <a:p>
            <a:pPr algn="r"/>
            <a:r>
              <a:rPr lang="en-US" sz="1400" dirty="0">
                <a:solidFill>
                  <a:srgbClr val="99A843"/>
                </a:solidFill>
              </a:rPr>
              <a:t>history.ky.gov</a:t>
            </a:r>
          </a:p>
          <a:p>
            <a:pPr algn="r"/>
            <a:r>
              <a:rPr lang="en-US" sz="1400" dirty="0">
                <a:solidFill>
                  <a:srgbClr val="99A843"/>
                </a:solidFill>
              </a:rPr>
              <a:t>(502) 564-1792</a:t>
            </a:r>
          </a:p>
        </p:txBody>
      </p:sp>
    </p:spTree>
    <p:extLst>
      <p:ext uri="{BB962C8B-B14F-4D97-AF65-F5344CB8AC3E}">
        <p14:creationId xmlns:p14="http://schemas.microsoft.com/office/powerpoint/2010/main" val="36363340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C236E-4DF6-FEF3-CBA3-C5ECA0CC80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8463B6-F741-8E1E-9905-431D6C5C46AD}"/>
              </a:ext>
            </a:extLst>
          </p:cNvPr>
          <p:cNvSpPr>
            <a:spLocks noGrp="1"/>
          </p:cNvSpPr>
          <p:nvPr>
            <p:ph type="pic" idx="1"/>
          </p:nvPr>
        </p:nvSpPr>
        <p:spPr>
          <a:xfrm>
            <a:off x="5183188" y="987426"/>
            <a:ext cx="6172200" cy="45209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2E3982-3917-7A6F-FA25-CCF49E012C47}"/>
              </a:ext>
            </a:extLst>
          </p:cNvPr>
          <p:cNvSpPr>
            <a:spLocks noGrp="1"/>
          </p:cNvSpPr>
          <p:nvPr>
            <p:ph type="body" sz="half" idx="2"/>
          </p:nvPr>
        </p:nvSpPr>
        <p:spPr>
          <a:xfrm>
            <a:off x="839788" y="2057400"/>
            <a:ext cx="3932237" cy="35357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CCBEB0FB-DB73-0625-296C-32DD3CBE1544}"/>
              </a:ext>
            </a:extLst>
          </p:cNvPr>
          <p:cNvSpPr/>
          <p:nvPr userDrawn="1"/>
        </p:nvSpPr>
        <p:spPr>
          <a:xfrm>
            <a:off x="0" y="5934270"/>
            <a:ext cx="12192000" cy="923730"/>
          </a:xfrm>
          <a:prstGeom prst="rect">
            <a:avLst/>
          </a:prstGeom>
          <a:solidFill>
            <a:srgbClr val="003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F22D46F6-0763-5925-886E-575C4B3CB27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8081" b="20533"/>
          <a:stretch/>
        </p:blipFill>
        <p:spPr>
          <a:xfrm>
            <a:off x="5045869" y="5991450"/>
            <a:ext cx="2100262" cy="809370"/>
          </a:xfrm>
          <a:prstGeom prst="rect">
            <a:avLst/>
          </a:prstGeom>
        </p:spPr>
      </p:pic>
      <p:sp>
        <p:nvSpPr>
          <p:cNvPr id="10" name="TextBox 9">
            <a:extLst>
              <a:ext uri="{FF2B5EF4-FFF2-40B4-BE49-F238E27FC236}">
                <a16:creationId xmlns:a16="http://schemas.microsoft.com/office/drawing/2014/main" id="{FB2FE936-82B7-FCB8-6604-8508E727215C}"/>
              </a:ext>
            </a:extLst>
          </p:cNvPr>
          <p:cNvSpPr txBox="1"/>
          <p:nvPr userDrawn="1"/>
        </p:nvSpPr>
        <p:spPr>
          <a:xfrm>
            <a:off x="373225" y="6134525"/>
            <a:ext cx="2304661" cy="523220"/>
          </a:xfrm>
          <a:prstGeom prst="rect">
            <a:avLst/>
          </a:prstGeom>
          <a:noFill/>
        </p:spPr>
        <p:txBody>
          <a:bodyPr wrap="square" rtlCol="0">
            <a:spAutoFit/>
          </a:bodyPr>
          <a:lstStyle/>
          <a:p>
            <a:r>
              <a:rPr lang="en-US" sz="1400" dirty="0">
                <a:solidFill>
                  <a:srgbClr val="99A843"/>
                </a:solidFill>
              </a:rPr>
              <a:t>100 West Broadway</a:t>
            </a:r>
          </a:p>
          <a:p>
            <a:r>
              <a:rPr lang="en-US" sz="1400" dirty="0">
                <a:solidFill>
                  <a:srgbClr val="99A843"/>
                </a:solidFill>
              </a:rPr>
              <a:t>Frankfort, KY 40601</a:t>
            </a:r>
          </a:p>
        </p:txBody>
      </p:sp>
      <p:sp>
        <p:nvSpPr>
          <p:cNvPr id="11" name="TextBox 10">
            <a:extLst>
              <a:ext uri="{FF2B5EF4-FFF2-40B4-BE49-F238E27FC236}">
                <a16:creationId xmlns:a16="http://schemas.microsoft.com/office/drawing/2014/main" id="{FF5C9E69-8696-40D5-9898-8DC45E8DDAC7}"/>
              </a:ext>
            </a:extLst>
          </p:cNvPr>
          <p:cNvSpPr txBox="1"/>
          <p:nvPr userDrawn="1"/>
        </p:nvSpPr>
        <p:spPr>
          <a:xfrm>
            <a:off x="9514114" y="6134525"/>
            <a:ext cx="2304661" cy="523220"/>
          </a:xfrm>
          <a:prstGeom prst="rect">
            <a:avLst/>
          </a:prstGeom>
          <a:noFill/>
        </p:spPr>
        <p:txBody>
          <a:bodyPr wrap="square" rtlCol="0">
            <a:spAutoFit/>
          </a:bodyPr>
          <a:lstStyle/>
          <a:p>
            <a:pPr algn="r"/>
            <a:r>
              <a:rPr lang="en-US" sz="1400" dirty="0">
                <a:solidFill>
                  <a:srgbClr val="99A843"/>
                </a:solidFill>
              </a:rPr>
              <a:t>history.ky.gov</a:t>
            </a:r>
          </a:p>
          <a:p>
            <a:pPr algn="r"/>
            <a:r>
              <a:rPr lang="en-US" sz="1400" dirty="0">
                <a:solidFill>
                  <a:srgbClr val="99A843"/>
                </a:solidFill>
              </a:rPr>
              <a:t>(502) 564-1792</a:t>
            </a:r>
          </a:p>
        </p:txBody>
      </p:sp>
    </p:spTree>
    <p:extLst>
      <p:ext uri="{BB962C8B-B14F-4D97-AF65-F5344CB8AC3E}">
        <p14:creationId xmlns:p14="http://schemas.microsoft.com/office/powerpoint/2010/main" val="10883076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E5880-F3C4-EF7E-5754-E122AC45A02F}"/>
              </a:ext>
            </a:extLst>
          </p:cNvPr>
          <p:cNvSpPr>
            <a:spLocks noGrp="1"/>
          </p:cNvSpPr>
          <p:nvPr>
            <p:ph type="title"/>
          </p:nvPr>
        </p:nvSpPr>
        <p:spPr/>
        <p:txBody>
          <a:bodyPr/>
          <a:lstStyle>
            <a:lvl1pPr>
              <a:defRPr b="1"/>
            </a:lvl1pPr>
          </a:lstStyle>
          <a:p>
            <a:r>
              <a:rPr lang="en-US" dirty="0"/>
              <a:t>Click to edit Master title style</a:t>
            </a:r>
          </a:p>
        </p:txBody>
      </p:sp>
      <p:sp>
        <p:nvSpPr>
          <p:cNvPr id="6" name="Rectangle 5">
            <a:extLst>
              <a:ext uri="{FF2B5EF4-FFF2-40B4-BE49-F238E27FC236}">
                <a16:creationId xmlns:a16="http://schemas.microsoft.com/office/drawing/2014/main" id="{BF52907A-BEEF-B668-F23E-567E3B04E304}"/>
              </a:ext>
            </a:extLst>
          </p:cNvPr>
          <p:cNvSpPr/>
          <p:nvPr userDrawn="1"/>
        </p:nvSpPr>
        <p:spPr>
          <a:xfrm>
            <a:off x="0" y="5934270"/>
            <a:ext cx="12192000" cy="923730"/>
          </a:xfrm>
          <a:prstGeom prst="rect">
            <a:avLst/>
          </a:prstGeom>
          <a:solidFill>
            <a:srgbClr val="003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with medium confidence">
            <a:extLst>
              <a:ext uri="{FF2B5EF4-FFF2-40B4-BE49-F238E27FC236}">
                <a16:creationId xmlns:a16="http://schemas.microsoft.com/office/drawing/2014/main" id="{21DAE22A-C954-5121-6236-26B721109E0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8081" b="20533"/>
          <a:stretch/>
        </p:blipFill>
        <p:spPr>
          <a:xfrm>
            <a:off x="5045869" y="5991450"/>
            <a:ext cx="2100262" cy="809370"/>
          </a:xfrm>
          <a:prstGeom prst="rect">
            <a:avLst/>
          </a:prstGeom>
        </p:spPr>
      </p:pic>
      <p:sp>
        <p:nvSpPr>
          <p:cNvPr id="8" name="TextBox 7">
            <a:extLst>
              <a:ext uri="{FF2B5EF4-FFF2-40B4-BE49-F238E27FC236}">
                <a16:creationId xmlns:a16="http://schemas.microsoft.com/office/drawing/2014/main" id="{53277BDC-7BCB-39C3-9FBE-ACDA2DFE38FD}"/>
              </a:ext>
            </a:extLst>
          </p:cNvPr>
          <p:cNvSpPr txBox="1"/>
          <p:nvPr userDrawn="1"/>
        </p:nvSpPr>
        <p:spPr>
          <a:xfrm>
            <a:off x="373225" y="6134525"/>
            <a:ext cx="2304661" cy="523220"/>
          </a:xfrm>
          <a:prstGeom prst="rect">
            <a:avLst/>
          </a:prstGeom>
          <a:noFill/>
        </p:spPr>
        <p:txBody>
          <a:bodyPr wrap="square" rtlCol="0">
            <a:spAutoFit/>
          </a:bodyPr>
          <a:lstStyle/>
          <a:p>
            <a:r>
              <a:rPr lang="en-US" sz="1400" dirty="0">
                <a:solidFill>
                  <a:srgbClr val="99A843"/>
                </a:solidFill>
              </a:rPr>
              <a:t>100 West Broadway</a:t>
            </a:r>
          </a:p>
          <a:p>
            <a:r>
              <a:rPr lang="en-US" sz="1400" dirty="0">
                <a:solidFill>
                  <a:srgbClr val="99A843"/>
                </a:solidFill>
              </a:rPr>
              <a:t>Frankfort, KY 40601</a:t>
            </a:r>
          </a:p>
        </p:txBody>
      </p:sp>
      <p:sp>
        <p:nvSpPr>
          <p:cNvPr id="9" name="TextBox 8">
            <a:extLst>
              <a:ext uri="{FF2B5EF4-FFF2-40B4-BE49-F238E27FC236}">
                <a16:creationId xmlns:a16="http://schemas.microsoft.com/office/drawing/2014/main" id="{F6788C3A-FD8E-8AED-9A19-F430B7B27178}"/>
              </a:ext>
            </a:extLst>
          </p:cNvPr>
          <p:cNvSpPr txBox="1"/>
          <p:nvPr userDrawn="1"/>
        </p:nvSpPr>
        <p:spPr>
          <a:xfrm>
            <a:off x="9514114" y="6134525"/>
            <a:ext cx="2304661" cy="523220"/>
          </a:xfrm>
          <a:prstGeom prst="rect">
            <a:avLst/>
          </a:prstGeom>
          <a:noFill/>
        </p:spPr>
        <p:txBody>
          <a:bodyPr wrap="square" rtlCol="0">
            <a:spAutoFit/>
          </a:bodyPr>
          <a:lstStyle/>
          <a:p>
            <a:pPr algn="r"/>
            <a:r>
              <a:rPr lang="en-US" sz="1400" dirty="0">
                <a:solidFill>
                  <a:srgbClr val="99A843"/>
                </a:solidFill>
              </a:rPr>
              <a:t>history.ky.gov</a:t>
            </a:r>
          </a:p>
          <a:p>
            <a:pPr algn="r"/>
            <a:r>
              <a:rPr lang="en-US" sz="1400" dirty="0">
                <a:solidFill>
                  <a:srgbClr val="99A843"/>
                </a:solidFill>
              </a:rPr>
              <a:t>(502) 564-1792</a:t>
            </a:r>
          </a:p>
        </p:txBody>
      </p:sp>
    </p:spTree>
    <p:extLst>
      <p:ext uri="{BB962C8B-B14F-4D97-AF65-F5344CB8AC3E}">
        <p14:creationId xmlns:p14="http://schemas.microsoft.com/office/powerpoint/2010/main" val="23094692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2289F6-468B-C9E8-0C72-106536AB5AB7}"/>
              </a:ext>
            </a:extLst>
          </p:cNvPr>
          <p:cNvSpPr/>
          <p:nvPr userDrawn="1"/>
        </p:nvSpPr>
        <p:spPr>
          <a:xfrm>
            <a:off x="0" y="5934270"/>
            <a:ext cx="12192000" cy="923730"/>
          </a:xfrm>
          <a:prstGeom prst="rect">
            <a:avLst/>
          </a:prstGeom>
          <a:solidFill>
            <a:srgbClr val="003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with medium confidence">
            <a:extLst>
              <a:ext uri="{FF2B5EF4-FFF2-40B4-BE49-F238E27FC236}">
                <a16:creationId xmlns:a16="http://schemas.microsoft.com/office/drawing/2014/main" id="{16F08BC1-C5BC-7952-CFA7-EDC92343F3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8081" b="20533"/>
          <a:stretch/>
        </p:blipFill>
        <p:spPr>
          <a:xfrm>
            <a:off x="5045869" y="5991450"/>
            <a:ext cx="2100262" cy="809370"/>
          </a:xfrm>
          <a:prstGeom prst="rect">
            <a:avLst/>
          </a:prstGeom>
        </p:spPr>
      </p:pic>
      <p:sp>
        <p:nvSpPr>
          <p:cNvPr id="7" name="TextBox 6">
            <a:extLst>
              <a:ext uri="{FF2B5EF4-FFF2-40B4-BE49-F238E27FC236}">
                <a16:creationId xmlns:a16="http://schemas.microsoft.com/office/drawing/2014/main" id="{662B8A9B-2A69-468C-DCA8-28B97E3B8D91}"/>
              </a:ext>
            </a:extLst>
          </p:cNvPr>
          <p:cNvSpPr txBox="1"/>
          <p:nvPr userDrawn="1"/>
        </p:nvSpPr>
        <p:spPr>
          <a:xfrm>
            <a:off x="373225" y="6134525"/>
            <a:ext cx="2304661" cy="523220"/>
          </a:xfrm>
          <a:prstGeom prst="rect">
            <a:avLst/>
          </a:prstGeom>
          <a:noFill/>
        </p:spPr>
        <p:txBody>
          <a:bodyPr wrap="square" rtlCol="0">
            <a:spAutoFit/>
          </a:bodyPr>
          <a:lstStyle/>
          <a:p>
            <a:r>
              <a:rPr lang="en-US" sz="1400" dirty="0">
                <a:solidFill>
                  <a:srgbClr val="99A843"/>
                </a:solidFill>
              </a:rPr>
              <a:t>100 West Broadway</a:t>
            </a:r>
          </a:p>
          <a:p>
            <a:r>
              <a:rPr lang="en-US" sz="1400" dirty="0">
                <a:solidFill>
                  <a:srgbClr val="99A843"/>
                </a:solidFill>
              </a:rPr>
              <a:t>Frankfort, KY 40601</a:t>
            </a:r>
          </a:p>
        </p:txBody>
      </p:sp>
      <p:sp>
        <p:nvSpPr>
          <p:cNvPr id="8" name="TextBox 7">
            <a:extLst>
              <a:ext uri="{FF2B5EF4-FFF2-40B4-BE49-F238E27FC236}">
                <a16:creationId xmlns:a16="http://schemas.microsoft.com/office/drawing/2014/main" id="{DDBA7D8A-DB6F-3DF2-6092-D61865A5A4BE}"/>
              </a:ext>
            </a:extLst>
          </p:cNvPr>
          <p:cNvSpPr txBox="1"/>
          <p:nvPr userDrawn="1"/>
        </p:nvSpPr>
        <p:spPr>
          <a:xfrm>
            <a:off x="9514114" y="6134525"/>
            <a:ext cx="2304661" cy="523220"/>
          </a:xfrm>
          <a:prstGeom prst="rect">
            <a:avLst/>
          </a:prstGeom>
          <a:noFill/>
        </p:spPr>
        <p:txBody>
          <a:bodyPr wrap="square" rtlCol="0">
            <a:spAutoFit/>
          </a:bodyPr>
          <a:lstStyle/>
          <a:p>
            <a:pPr algn="r"/>
            <a:r>
              <a:rPr lang="en-US" sz="1400" dirty="0">
                <a:solidFill>
                  <a:srgbClr val="99A843"/>
                </a:solidFill>
              </a:rPr>
              <a:t>history.ky.gov</a:t>
            </a:r>
          </a:p>
          <a:p>
            <a:pPr algn="r"/>
            <a:r>
              <a:rPr lang="en-US" sz="1400" dirty="0">
                <a:solidFill>
                  <a:srgbClr val="99A843"/>
                </a:solidFill>
              </a:rPr>
              <a:t>(502) 564-1792</a:t>
            </a:r>
          </a:p>
        </p:txBody>
      </p:sp>
    </p:spTree>
    <p:extLst>
      <p:ext uri="{BB962C8B-B14F-4D97-AF65-F5344CB8AC3E}">
        <p14:creationId xmlns:p14="http://schemas.microsoft.com/office/powerpoint/2010/main" val="1663227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atin typeface="Libre Franklin Medium"/>
                <a:ea typeface="Libre Franklin Medium"/>
                <a:cs typeface="Libre Franklin Medium"/>
                <a:sym typeface="Libre Franklin Medium"/>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7" name="Google Shape;27;p12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atin typeface="Libre Franklin"/>
                <a:ea typeface="Libre Franklin"/>
                <a:cs typeface="Libre Franklin"/>
                <a:sym typeface="Libre Franklin"/>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28" name="Google Shape;28;p12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29" name="Google Shape;29;p129"/>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30" name="Google Shape;30;p129"/>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1"/>
        <p:cNvGrpSpPr/>
        <p:nvPr/>
      </p:nvGrpSpPr>
      <p:grpSpPr>
        <a:xfrm>
          <a:off x="0" y="0"/>
          <a:ext cx="0" cy="0"/>
          <a:chOff x="0" y="0"/>
          <a:chExt cx="0" cy="0"/>
        </a:xfrm>
      </p:grpSpPr>
      <p:sp>
        <p:nvSpPr>
          <p:cNvPr id="32" name="Google Shape;32;p131"/>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3" name="Google Shape;33;p131"/>
          <p:cNvSpPr txBox="1">
            <a:spLocks noGrp="1"/>
          </p:cNvSpPr>
          <p:nvPr>
            <p:ph type="body" idx="1"/>
          </p:nvPr>
        </p:nvSpPr>
        <p:spPr>
          <a:xfrm>
            <a:off x="839788" y="1681163"/>
            <a:ext cx="51579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900"/>
              <a:buNone/>
              <a:defRPr sz="19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131"/>
          <p:cNvSpPr txBox="1">
            <a:spLocks noGrp="1"/>
          </p:cNvSpPr>
          <p:nvPr>
            <p:ph type="body" idx="2"/>
          </p:nvPr>
        </p:nvSpPr>
        <p:spPr>
          <a:xfrm>
            <a:off x="839788" y="2505075"/>
            <a:ext cx="5157900" cy="36849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5" name="Google Shape;35;p131"/>
          <p:cNvSpPr txBox="1">
            <a:spLocks noGrp="1"/>
          </p:cNvSpPr>
          <p:nvPr>
            <p:ph type="body" idx="3"/>
          </p:nvPr>
        </p:nvSpPr>
        <p:spPr>
          <a:xfrm>
            <a:off x="6172200" y="1681163"/>
            <a:ext cx="51831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900"/>
              <a:buNone/>
              <a:defRPr sz="19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 name="Google Shape;36;p131"/>
          <p:cNvSpPr txBox="1">
            <a:spLocks noGrp="1"/>
          </p:cNvSpPr>
          <p:nvPr>
            <p:ph type="body" idx="4"/>
          </p:nvPr>
        </p:nvSpPr>
        <p:spPr>
          <a:xfrm>
            <a:off x="6172200" y="2505075"/>
            <a:ext cx="5183100" cy="36849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7" name="Google Shape;37;p1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38" name="Google Shape;38;p131"/>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39" name="Google Shape;39;p131"/>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13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2" name="Google Shape;42;p13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3" name="Google Shape;43;p13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4" name="Google Shape;44;p1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45" name="Google Shape;45;p132"/>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46" name="Google Shape;46;p132"/>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47"/>
        <p:cNvGrpSpPr/>
        <p:nvPr/>
      </p:nvGrpSpPr>
      <p:grpSpPr>
        <a:xfrm>
          <a:off x="0" y="0"/>
          <a:ext cx="0" cy="0"/>
          <a:chOff x="0" y="0"/>
          <a:chExt cx="0" cy="0"/>
        </a:xfrm>
      </p:grpSpPr>
      <p:sp>
        <p:nvSpPr>
          <p:cNvPr id="48" name="Google Shape;48;p13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6000"/>
              <a:buFont typeface="Libre Franklin Medium"/>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9" name="Google Shape;49;p13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900"/>
              <a:buNone/>
              <a:defRPr sz="19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0" name="Google Shape;50;p1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1" name="Google Shape;51;p133"/>
          <p:cNvSpPr txBox="1">
            <a:spLocks noGrp="1"/>
          </p:cNvSpPr>
          <p:nvPr>
            <p:ph type="ftr" idx="11"/>
          </p:nvPr>
        </p:nvSpPr>
        <p:spPr>
          <a:xfrm>
            <a:off x="4038600" y="6356350"/>
            <a:ext cx="40785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2" name="Google Shape;52;p1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3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5" name="Google Shape;55;p134"/>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6" name="Google Shape;56;p134"/>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9" name="Google Shape;59;p13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60" name="Google Shape;60;p135"/>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61" name="Google Shape;61;p135"/>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36"/>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4" name="Google Shape;64;p136"/>
          <p:cNvSpPr txBox="1">
            <a:spLocks noGrp="1"/>
          </p:cNvSpPr>
          <p:nvPr>
            <p:ph type="body" idx="1"/>
          </p:nvPr>
        </p:nvSpPr>
        <p:spPr>
          <a:xfrm>
            <a:off x="5183188" y="1891430"/>
            <a:ext cx="6172500" cy="39696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100"/>
              </a:spcBef>
              <a:spcAft>
                <a:spcPts val="0"/>
              </a:spcAft>
              <a:buClr>
                <a:srgbClr val="102649"/>
              </a:buClr>
              <a:buSzPts val="3200"/>
              <a:buChar char="•"/>
              <a:defRPr sz="3200"/>
            </a:lvl1pPr>
            <a:lvl2pPr marL="914400" lvl="1" indent="-406400" algn="l">
              <a:lnSpc>
                <a:spcPct val="90000"/>
              </a:lnSpc>
              <a:spcBef>
                <a:spcPts val="500"/>
              </a:spcBef>
              <a:spcAft>
                <a:spcPts val="0"/>
              </a:spcAft>
              <a:buClr>
                <a:srgbClr val="102649"/>
              </a:buClr>
              <a:buSzPts val="2800"/>
              <a:buChar char="•"/>
              <a:defRPr sz="2800"/>
            </a:lvl2pPr>
            <a:lvl3pPr marL="1371600" lvl="2" indent="-381000" algn="l">
              <a:lnSpc>
                <a:spcPct val="90000"/>
              </a:lnSpc>
              <a:spcBef>
                <a:spcPts val="500"/>
              </a:spcBef>
              <a:spcAft>
                <a:spcPts val="0"/>
              </a:spcAft>
              <a:buClr>
                <a:srgbClr val="102649"/>
              </a:buClr>
              <a:buSzPts val="2400"/>
              <a:buChar char="•"/>
              <a:defRPr sz="2400"/>
            </a:lvl3pPr>
            <a:lvl4pPr marL="1828800" lvl="3" indent="-355600" algn="l">
              <a:lnSpc>
                <a:spcPct val="90000"/>
              </a:lnSpc>
              <a:spcBef>
                <a:spcPts val="500"/>
              </a:spcBef>
              <a:spcAft>
                <a:spcPts val="0"/>
              </a:spcAft>
              <a:buClr>
                <a:srgbClr val="102649"/>
              </a:buClr>
              <a:buSzPts val="2000"/>
              <a:buChar char="•"/>
              <a:defRPr sz="2000"/>
            </a:lvl4pPr>
            <a:lvl5pPr marL="2286000" lvl="4" indent="-355600" algn="l">
              <a:lnSpc>
                <a:spcPct val="90000"/>
              </a:lnSpc>
              <a:spcBef>
                <a:spcPts val="500"/>
              </a:spcBef>
              <a:spcAft>
                <a:spcPts val="0"/>
              </a:spcAft>
              <a:buClr>
                <a:srgbClr val="102649"/>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5" name="Google Shape;65;p136"/>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500"/>
              <a:buNone/>
              <a:defRPr sz="15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100"/>
              <a:buNone/>
              <a:defRPr sz="1100"/>
            </a:lvl4pPr>
            <a:lvl5pPr marL="2286000" lvl="4" indent="-228600" algn="l">
              <a:lnSpc>
                <a:spcPct val="90000"/>
              </a:lnSpc>
              <a:spcBef>
                <a:spcPts val="500"/>
              </a:spcBef>
              <a:spcAft>
                <a:spcPts val="0"/>
              </a:spcAft>
              <a:buClr>
                <a:srgbClr val="102649"/>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66" name="Google Shape;66;p13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67" name="Google Shape;67;p136"/>
          <p:cNvSpPr txBox="1">
            <a:spLocks noGrp="1"/>
          </p:cNvSpPr>
          <p:nvPr>
            <p:ph type="ftr" idx="11"/>
          </p:nvPr>
        </p:nvSpPr>
        <p:spPr>
          <a:xfrm>
            <a:off x="4038600" y="6356350"/>
            <a:ext cx="40407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68" name="Google Shape;68;p13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1">
            <a:alphaModFix/>
          </a:blip>
          <a:stretch>
            <a:fillRect/>
          </a:stretch>
        </a:blipFill>
        <a:effectLst/>
      </p:bgPr>
    </p:bg>
    <p:spTree>
      <p:nvGrpSpPr>
        <p:cNvPr id="1" name="Shape 9"/>
        <p:cNvGrpSpPr/>
        <p:nvPr/>
      </p:nvGrpSpPr>
      <p:grpSpPr>
        <a:xfrm>
          <a:off x="0" y="0"/>
          <a:ext cx="0" cy="0"/>
          <a:chOff x="0" y="0"/>
          <a:chExt cx="0" cy="0"/>
        </a:xfrm>
      </p:grpSpPr>
      <p:sp>
        <p:nvSpPr>
          <p:cNvPr id="10" name="Google Shape;10;p12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1" name="Google Shape;11;p12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1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4pPr>
            <a:lvl5pPr marL="2286000" marR="0" lvl="4"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9pPr>
          </a:lstStyle>
          <a:p>
            <a:endParaRPr/>
          </a:p>
        </p:txBody>
      </p:sp>
      <p:sp>
        <p:nvSpPr>
          <p:cNvPr id="12" name="Google Shape;12;p1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9pPr>
          </a:lstStyle>
          <a:p>
            <a:endParaRPr dirty="0"/>
          </a:p>
        </p:txBody>
      </p:sp>
      <p:sp>
        <p:nvSpPr>
          <p:cNvPr id="13" name="Google Shape;13;p127"/>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9pPr>
          </a:lstStyle>
          <a:p>
            <a:endParaRPr dirty="0"/>
          </a:p>
        </p:txBody>
      </p:sp>
      <p:sp>
        <p:nvSpPr>
          <p:cNvPr id="14" name="Google Shape;14;p127"/>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386FDB-8513-56FA-CE43-325FD9A219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26345E-E92E-7713-2A32-FA6BF30A30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49D60B-B746-8601-7A94-913946C15D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869B9E-ABA4-4A82-9AD2-ACE2CD912BD2}" type="datetimeFigureOut">
              <a:rPr lang="en-US" smtClean="0"/>
              <a:t>4/22/2024</a:t>
            </a:fld>
            <a:endParaRPr lang="en-US"/>
          </a:p>
        </p:txBody>
      </p:sp>
      <p:sp>
        <p:nvSpPr>
          <p:cNvPr id="5" name="Footer Placeholder 4">
            <a:extLst>
              <a:ext uri="{FF2B5EF4-FFF2-40B4-BE49-F238E27FC236}">
                <a16:creationId xmlns:a16="http://schemas.microsoft.com/office/drawing/2014/main" id="{A1E3D4C3-C998-F1B1-316E-E8A519B5F3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FC4748-EEB1-7A5A-3751-943AF30591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4B0770-6A13-42AE-A7ED-B410C4E67296}" type="slidenum">
              <a:rPr lang="en-US" smtClean="0"/>
              <a:t>‹#›</a:t>
            </a:fld>
            <a:endParaRPr lang="en-US"/>
          </a:p>
        </p:txBody>
      </p:sp>
    </p:spTree>
    <p:extLst>
      <p:ext uri="{BB962C8B-B14F-4D97-AF65-F5344CB8AC3E}">
        <p14:creationId xmlns:p14="http://schemas.microsoft.com/office/powerpoint/2010/main" val="158393558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static.pdesas.org/content/documents/m1-slide_19_dok_wheel_slide.pdf"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1.xml"/><Relationship Id="rId5" Type="http://schemas.openxmlformats.org/officeDocument/2006/relationships/image" Target="../media/image13.sv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hyperlink" Target="https://invention.si.edu/diverse-voices-inventor-garrett-morga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hyperlink" Target="https://wrhs.saas.dgicloud.com/islandora/object/wrhs%3A9036" TargetMode="External"/><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1.xml"/><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1.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34.xml.rels><?xml version="1.0" encoding="UTF-8" standalone="yes"?>
<Relationships xmlns="http://schemas.openxmlformats.org/package/2006/relationships"><Relationship Id="rId3" Type="http://schemas.openxmlformats.org/officeDocument/2006/relationships/hyperlink" Target="https://wrhs.saas.dgicloud.com/islandora/object/wrhs%3A16368" TargetMode="External"/><Relationship Id="rId2" Type="http://schemas.openxmlformats.org/officeDocument/2006/relationships/hyperlink" Target="https://image-ppubs.uspto.gov/dirsearch-public/print/downloadPdf/1475024" TargetMode="External"/><Relationship Id="rId1" Type="http://schemas.openxmlformats.org/officeDocument/2006/relationships/slideLayout" Target="../slideLayouts/slideLayout21.xml"/><Relationship Id="rId5" Type="http://schemas.openxmlformats.org/officeDocument/2006/relationships/image" Target="../media/image35.png"/><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hyperlink" Target="https://docs.google.com/forms/d/e/1FAIpQLSdesX5jEFhDXo5F060f1_gElcMBh2Y4RbkdcYlNfBxFpcTOOQ/viewform" TargetMode="Externa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education.ky.gov/curriculum/standards/kyacadstand/Documents/Tool_to_Unpack_Standards_and_Identify_Gaps.xlsx"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
          <p:cNvSpPr txBox="1">
            <a:spLocks noGrp="1"/>
          </p:cNvSpPr>
          <p:nvPr>
            <p:ph type="ctrTitle"/>
          </p:nvPr>
        </p:nvSpPr>
        <p:spPr>
          <a:xfrm>
            <a:off x="2571874" y="1617775"/>
            <a:ext cx="9344700" cy="1646400"/>
          </a:xfrm>
          <a:prstGeom prst="rect">
            <a:avLst/>
          </a:prstGeom>
          <a:noFill/>
          <a:ln>
            <a:noFill/>
          </a:ln>
        </p:spPr>
        <p:txBody>
          <a:bodyPr spcFirstLastPara="1" wrap="square" lIns="91425" tIns="45700" rIns="91425" bIns="45700" anchor="b" anchorCtr="0">
            <a:noAutofit/>
          </a:bodyPr>
          <a:lstStyle/>
          <a:p>
            <a:pPr marL="0" lvl="0" indent="0" rtl="0">
              <a:lnSpc>
                <a:spcPct val="90000"/>
              </a:lnSpc>
              <a:spcBef>
                <a:spcPts val="0"/>
              </a:spcBef>
              <a:spcAft>
                <a:spcPts val="0"/>
              </a:spcAft>
              <a:buClr>
                <a:srgbClr val="072B62"/>
              </a:buClr>
              <a:buSzPts val="5400"/>
              <a:buFont typeface="Georgia"/>
              <a:buNone/>
            </a:pPr>
            <a:r>
              <a:rPr lang="en-US" sz="5300" dirty="0">
                <a:latin typeface="Franklin Gothic Medium" panose="020B0603020102020204" pitchFamily="34" charset="0"/>
              </a:rPr>
              <a:t>What do the </a:t>
            </a:r>
            <a:r>
              <a:rPr lang="en-US" sz="5300" i="1" dirty="0">
                <a:latin typeface="Franklin Gothic Medium" panose="020B0603020102020204" pitchFamily="34" charset="0"/>
              </a:rPr>
              <a:t>Kentucky Academic Standards (KAS) for Social Studies</a:t>
            </a:r>
            <a:r>
              <a:rPr lang="en-US" sz="5300" dirty="0">
                <a:latin typeface="Franklin Gothic Medium" panose="020B0603020102020204" pitchFamily="34" charset="0"/>
              </a:rPr>
              <a:t> look like in practice?</a:t>
            </a:r>
            <a:endParaRPr sz="5300" dirty="0">
              <a:latin typeface="Franklin Gothic Medium" panose="020B0603020102020204" pitchFamily="34" charset="0"/>
              <a:sym typeface="Libre Franklin Medium"/>
            </a:endParaRPr>
          </a:p>
        </p:txBody>
      </p:sp>
      <p:sp>
        <p:nvSpPr>
          <p:cNvPr id="142" name="Google Shape;142;p1"/>
          <p:cNvSpPr txBox="1"/>
          <p:nvPr/>
        </p:nvSpPr>
        <p:spPr>
          <a:xfrm>
            <a:off x="3007175" y="3638925"/>
            <a:ext cx="8592000" cy="224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dirty="0">
                <a:solidFill>
                  <a:srgbClr val="3A757A"/>
                </a:solidFill>
                <a:latin typeface="Franklin Gothic Book" panose="020B0503020102020204" pitchFamily="34" charset="0"/>
                <a:ea typeface="Libre Franklin Medium"/>
                <a:cs typeface="Libre Franklin Medium"/>
                <a:sym typeface="Libre Franklin Medium"/>
              </a:rPr>
              <a:t>A webinar designed to deepen social studies content knowledge and pedagogy.</a:t>
            </a:r>
            <a:endParaRPr sz="2800" dirty="0">
              <a:solidFill>
                <a:srgbClr val="3A757A"/>
              </a:solidFill>
              <a:latin typeface="Franklin Gothic Book" panose="020B0503020102020204" pitchFamily="34" charset="0"/>
              <a:ea typeface="Libre Franklin Medium"/>
              <a:cs typeface="Libre Franklin Medium"/>
              <a:sym typeface="Libre Franklin Medium"/>
            </a:endParaRPr>
          </a:p>
          <a:p>
            <a:pPr marL="0" marR="0" lvl="0" indent="0" algn="ctr" rtl="0">
              <a:lnSpc>
                <a:spcPct val="100000"/>
              </a:lnSpc>
              <a:spcBef>
                <a:spcPts val="0"/>
              </a:spcBef>
              <a:spcAft>
                <a:spcPts val="0"/>
              </a:spcAft>
              <a:buClr>
                <a:srgbClr val="000000"/>
              </a:buClr>
              <a:buSzPts val="2800"/>
              <a:buFont typeface="Arial"/>
              <a:buNone/>
            </a:pPr>
            <a:endParaRPr sz="2800" dirty="0">
              <a:solidFill>
                <a:srgbClr val="3A757A"/>
              </a:solidFill>
              <a:latin typeface="Franklin Gothic Book" panose="020B0503020102020204" pitchFamily="34" charset="0"/>
              <a:ea typeface="Libre Franklin Medium"/>
              <a:cs typeface="Libre Franklin Medium"/>
              <a:sym typeface="Libre Franklin Medium"/>
            </a:endParaRPr>
          </a:p>
          <a:p>
            <a:pPr marL="0" marR="0" lvl="0" indent="457200" algn="ctr" rtl="0">
              <a:lnSpc>
                <a:spcPct val="100000"/>
              </a:lnSpc>
              <a:spcBef>
                <a:spcPts val="0"/>
              </a:spcBef>
              <a:spcAft>
                <a:spcPts val="0"/>
              </a:spcAft>
              <a:buClr>
                <a:srgbClr val="000000"/>
              </a:buClr>
              <a:buSzPts val="2800"/>
              <a:buFont typeface="Arial"/>
              <a:buNone/>
            </a:pPr>
            <a:r>
              <a:rPr lang="en-US" sz="2800" b="1" dirty="0">
                <a:solidFill>
                  <a:srgbClr val="3A757A"/>
                </a:solidFill>
                <a:latin typeface="Franklin Gothic Book" panose="020B0503020102020204" pitchFamily="34" charset="0"/>
                <a:ea typeface="Libre Franklin"/>
                <a:cs typeface="Libre Franklin"/>
                <a:sym typeface="Libre Franklin"/>
              </a:rPr>
              <a:t>Topic Focus:</a:t>
            </a:r>
            <a:r>
              <a:rPr lang="en-US" sz="2800" dirty="0">
                <a:solidFill>
                  <a:srgbClr val="3A757A"/>
                </a:solidFill>
                <a:latin typeface="Franklin Gothic Book" panose="020B0503020102020204" pitchFamily="34" charset="0"/>
                <a:ea typeface="Libre Franklin Medium"/>
                <a:cs typeface="Libre Franklin Medium"/>
                <a:sym typeface="Libre Franklin Medium"/>
              </a:rPr>
              <a:t> Grade 1 Kentucky History</a:t>
            </a:r>
            <a:endParaRPr sz="2800" dirty="0">
              <a:solidFill>
                <a:srgbClr val="3A757A"/>
              </a:solidFill>
              <a:latin typeface="Franklin Gothic Book" panose="020B0503020102020204" pitchFamily="34" charset="0"/>
              <a:ea typeface="Libre Franklin Medium"/>
              <a:cs typeface="Libre Franklin Medium"/>
              <a:sym typeface="Libre Franklin Medium"/>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3A757A"/>
              </a:solidFill>
              <a:latin typeface="Libre Franklin Medium"/>
              <a:ea typeface="Libre Franklin Medium"/>
              <a:cs typeface="Libre Franklin Medium"/>
              <a:sym typeface="Libre Franklin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7">
            <a:extLst>
              <a:ext uri="{C183D7F6-B498-43B3-948B-1728B52AA6E4}">
                <adec:decorative xmlns:adec="http://schemas.microsoft.com/office/drawing/2017/decorative" val="1"/>
              </a:ext>
            </a:extLst>
          </p:cNvPr>
          <p:cNvSpPr/>
          <p:nvPr/>
        </p:nvSpPr>
        <p:spPr>
          <a:xfrm>
            <a:off x="0" y="-25"/>
            <a:ext cx="12192000" cy="685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highlight>
                <a:schemeClr val="lt1"/>
              </a:highlight>
              <a:latin typeface="Libre Franklin"/>
              <a:ea typeface="Libre Franklin"/>
              <a:cs typeface="Libre Franklin"/>
              <a:sym typeface="Libre Franklin"/>
            </a:endParaRPr>
          </a:p>
        </p:txBody>
      </p:sp>
      <p:sp>
        <p:nvSpPr>
          <p:cNvPr id="215" name="Google Shape;215;p47"/>
          <p:cNvSpPr txBox="1">
            <a:spLocks noGrp="1"/>
          </p:cNvSpPr>
          <p:nvPr>
            <p:ph type="title"/>
          </p:nvPr>
        </p:nvSpPr>
        <p:spPr>
          <a:xfrm>
            <a:off x="671209" y="317634"/>
            <a:ext cx="10690698" cy="100326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4400"/>
              <a:buFont typeface="Georgia"/>
              <a:buNone/>
            </a:pPr>
            <a:r>
              <a:rPr lang="en-US" sz="3600" dirty="0">
                <a:latin typeface="Franklin Gothic Medium" panose="020B0603020102020204" pitchFamily="34" charset="0"/>
              </a:rPr>
              <a:t>Step 2: What Knowledge, Concepts, Vocabulary will they need to Master? (3)</a:t>
            </a:r>
            <a:endParaRPr sz="3600" dirty="0">
              <a:latin typeface="Franklin Gothic Medium" panose="020B0603020102020204" pitchFamily="34" charset="0"/>
            </a:endParaRPr>
          </a:p>
        </p:txBody>
      </p:sp>
      <p:sp>
        <p:nvSpPr>
          <p:cNvPr id="2" name="TextBox 1">
            <a:extLst>
              <a:ext uri="{FF2B5EF4-FFF2-40B4-BE49-F238E27FC236}">
                <a16:creationId xmlns:a16="http://schemas.microsoft.com/office/drawing/2014/main" id="{957F0841-8AC6-FABF-2693-BE95EED05C3D}"/>
              </a:ext>
            </a:extLst>
          </p:cNvPr>
          <p:cNvSpPr txBox="1"/>
          <p:nvPr/>
        </p:nvSpPr>
        <p:spPr>
          <a:xfrm>
            <a:off x="3302073" y="1376949"/>
            <a:ext cx="6941089" cy="523220"/>
          </a:xfrm>
          <a:prstGeom prst="rect">
            <a:avLst/>
          </a:prstGeom>
          <a:solidFill>
            <a:srgbClr val="44546A"/>
          </a:solidFill>
        </p:spPr>
        <p:txBody>
          <a:bodyPr wrap="square" rtlCol="0">
            <a:spAutoFit/>
          </a:bodyPr>
          <a:lstStyle/>
          <a:p>
            <a:pPr algn="ctr"/>
            <a:r>
              <a:rPr lang="en-US" sz="1400" b="1" u="none" strike="noStrike" cap="none" dirty="0">
                <a:solidFill>
                  <a:schemeClr val="lt1"/>
                </a:solidFill>
                <a:latin typeface="Franklin Gothic Medium" panose="020B0603020102020204" pitchFamily="34" charset="0"/>
              </a:rPr>
              <a:t>Unpacking the Standard</a:t>
            </a:r>
            <a:endParaRPr lang="en-US" sz="1400" b="1" i="0" u="none" strike="noStrike" cap="none" dirty="0">
              <a:solidFill>
                <a:schemeClr val="lt1"/>
              </a:solidFill>
              <a:latin typeface="Franklin Gothic Medium" panose="020B0603020102020204" pitchFamily="34" charset="0"/>
              <a:ea typeface="Calibri"/>
              <a:cs typeface="Calibri"/>
              <a:sym typeface="Calibri"/>
            </a:endParaRPr>
          </a:p>
          <a:p>
            <a:endParaRPr lang="en-US" dirty="0"/>
          </a:p>
        </p:txBody>
      </p:sp>
      <p:graphicFrame>
        <p:nvGraphicFramePr>
          <p:cNvPr id="216" name="Google Shape;216;p47"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two is the focus and the following what Knowledge/Concepts/ Vocabulary do students need to know to reach this standard has been added. &#10;&#10;The following information has been added to column two: &#10;the right to an education, to vote, freedom of speech, responsibility to vote, and serve on a jury&#10;&#10;&#10;" title="Unpacking the Standard table"/>
          <p:cNvGraphicFramePr/>
          <p:nvPr>
            <p:extLst>
              <p:ext uri="{D42A27DB-BD31-4B8C-83A1-F6EECF244321}">
                <p14:modId xmlns:p14="http://schemas.microsoft.com/office/powerpoint/2010/main" val="3970377429"/>
              </p:ext>
            </p:extLst>
          </p:nvPr>
        </p:nvGraphicFramePr>
        <p:xfrm>
          <a:off x="1207112" y="1876906"/>
          <a:ext cx="9036050" cy="3718580"/>
        </p:xfrm>
        <a:graphic>
          <a:graphicData uri="http://schemas.openxmlformats.org/drawingml/2006/table">
            <a:tbl>
              <a:tblPr firstRow="1">
                <a:noFill/>
                <a:tableStyleId>{DF31529D-DBB5-4C4C-9A0D-C3F6803BE88B}</a:tableStyleId>
              </a:tblPr>
              <a:tblGrid>
                <a:gridCol w="2100325">
                  <a:extLst>
                    <a:ext uri="{9D8B030D-6E8A-4147-A177-3AD203B41FA5}">
                      <a16:colId xmlns:a16="http://schemas.microsoft.com/office/drawing/2014/main" val="20000"/>
                    </a:ext>
                  </a:extLst>
                </a:gridCol>
                <a:gridCol w="3802750">
                  <a:extLst>
                    <a:ext uri="{9D8B030D-6E8A-4147-A177-3AD203B41FA5}">
                      <a16:colId xmlns:a16="http://schemas.microsoft.com/office/drawing/2014/main" val="20001"/>
                    </a:ext>
                  </a:extLst>
                </a:gridCol>
                <a:gridCol w="1409525">
                  <a:extLst>
                    <a:ext uri="{9D8B030D-6E8A-4147-A177-3AD203B41FA5}">
                      <a16:colId xmlns:a16="http://schemas.microsoft.com/office/drawing/2014/main" val="20002"/>
                    </a:ext>
                  </a:extLst>
                </a:gridCol>
                <a:gridCol w="1723450">
                  <a:extLst>
                    <a:ext uri="{9D8B030D-6E8A-4147-A177-3AD203B41FA5}">
                      <a16:colId xmlns:a16="http://schemas.microsoft.com/office/drawing/2014/main" val="20003"/>
                    </a:ext>
                  </a:extLst>
                </a:gridCol>
              </a:tblGrid>
              <a:tr h="881700">
                <a:tc>
                  <a:txBody>
                    <a:bodyPr/>
                    <a:lstStyle/>
                    <a:p>
                      <a:r>
                        <a:rPr lang="en-US" dirty="0"/>
                        <a:t>Standard</a:t>
                      </a:r>
                    </a:p>
                  </a:txBody>
                  <a:tcPr>
                    <a:lnT w="12700" cap="flat" cmpd="sng" algn="ctr">
                      <a:solidFill>
                        <a:schemeClr val="lt1"/>
                      </a:solidFill>
                      <a:prstDash val="solid"/>
                      <a:round/>
                      <a:headEnd type="none" w="sm" len="sm"/>
                      <a:tailEnd type="none" w="sm" len="sm"/>
                    </a:lnT>
                    <a:solidFill>
                      <a:srgbClr val="44546A"/>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latin typeface="Franklin Gothic Book" panose="020B0503020102020204" pitchFamily="34" charset="0"/>
                        </a:rPr>
                        <a:t>What Knowledge/Concepts/ Vocabulary do students need to know to reach this standard?</a:t>
                      </a:r>
                      <a:endParaRPr sz="1400" b="1"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R w="12700" cap="flat" cmpd="sng" algn="ctr">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latin typeface="Franklin Gothic Book" panose="020B0503020102020204" pitchFamily="34" charset="0"/>
                        </a:rPr>
                        <a:t>What skills do students need to be able to do to reach this standard?   </a:t>
                      </a:r>
                      <a:endParaRPr sz="1400" b="1"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latin typeface="Franklin Gothic Book" panose="020B0503020102020204" pitchFamily="34" charset="0"/>
                        </a:rPr>
                        <a:t>What level of proficiency do students need to be in order to reach this standard? </a:t>
                      </a:r>
                      <a:endParaRPr sz="1200" b="0"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783025">
                <a:tc>
                  <a:txBody>
                    <a:bodyPr/>
                    <a:lstStyle/>
                    <a:p>
                      <a:pPr marL="0" marR="0" lvl="0" indent="0" algn="l" rtl="0">
                        <a:lnSpc>
                          <a:spcPct val="100000"/>
                        </a:lnSpc>
                        <a:spcBef>
                          <a:spcPts val="0"/>
                        </a:spcBef>
                        <a:spcAft>
                          <a:spcPts val="0"/>
                        </a:spcAft>
                        <a:buClr>
                          <a:srgbClr val="3F3F3F"/>
                        </a:buClr>
                        <a:buSzPts val="1400"/>
                        <a:buFont typeface="Libre Franklin Medium"/>
                        <a:buNone/>
                      </a:pPr>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1.H.CH.1 Describe how events, people and innovation of the past affect their present lives, community and state.</a:t>
                      </a:r>
                      <a:endParaRPr sz="2000" b="0" u="none" strike="noStrike" cap="none" dirty="0">
                        <a:solidFill>
                          <a:srgbClr val="3F3F3F"/>
                        </a:solidFill>
                        <a:latin typeface="Calibri" panose="020F0502020204030204" pitchFamily="34" charset="0"/>
                        <a:ea typeface="Calibri" panose="020F0502020204030204" pitchFamily="34" charset="0"/>
                        <a:cs typeface="Calibri" panose="020F0502020204030204" pitchFamily="34" charset="0"/>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dk1"/>
                      </a:solidFill>
                      <a:prstDash val="solid"/>
                      <a:round/>
                      <a:headEnd type="none" w="sm" len="sm"/>
                      <a:tailEnd type="none" w="sm" len="sm"/>
                    </a:lnB>
                    <a:solidFill>
                      <a:srgbClr val="C8CBE6"/>
                    </a:solidFill>
                  </a:tcPr>
                </a:tc>
                <a:tc>
                  <a:txBody>
                    <a:bodyPr/>
                    <a:lstStyle/>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Events of the past</a:t>
                      </a:r>
                      <a:endParaRPr lang="en-US" sz="1800" b="0" dirty="0">
                        <a:effectLst/>
                        <a:latin typeface="Calibri" panose="020F0502020204030204" pitchFamily="34" charset="0"/>
                        <a:ea typeface="Calibri" panose="020F0502020204030204" pitchFamily="34" charset="0"/>
                        <a:cs typeface="Calibri" panose="020F0502020204030204" pitchFamily="34" charset="0"/>
                      </a:endParaRPr>
                    </a:p>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People of the past</a:t>
                      </a:r>
                      <a:endParaRPr lang="en-US" sz="1800" b="0" dirty="0">
                        <a:effectLst/>
                        <a:latin typeface="Calibri" panose="020F0502020204030204" pitchFamily="34" charset="0"/>
                        <a:ea typeface="Calibri" panose="020F0502020204030204" pitchFamily="34" charset="0"/>
                        <a:cs typeface="Calibri" panose="020F0502020204030204" pitchFamily="34" charset="0"/>
                      </a:endParaRPr>
                    </a:p>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Innovation of the past</a:t>
                      </a:r>
                      <a:endParaRPr lang="en-US" sz="1800" b="0" dirty="0">
                        <a:effectLst/>
                        <a:latin typeface="Calibri" panose="020F0502020204030204" pitchFamily="34" charset="0"/>
                        <a:ea typeface="Calibri" panose="020F0502020204030204" pitchFamily="34" charset="0"/>
                        <a:cs typeface="Calibri" panose="020F0502020204030204" pitchFamily="34" charset="0"/>
                      </a:endParaRPr>
                    </a:p>
                    <a:p>
                      <a:pPr rtl="0"/>
                      <a:br>
                        <a:rPr lang="en-US" sz="1800" b="0" dirty="0">
                          <a:effectLst/>
                          <a:latin typeface="Calibri" panose="020F0502020204030204" pitchFamily="34" charset="0"/>
                          <a:ea typeface="Calibri" panose="020F0502020204030204" pitchFamily="34" charset="0"/>
                          <a:cs typeface="Calibri" panose="020F0502020204030204" pitchFamily="34" charset="0"/>
                        </a:rPr>
                      </a:br>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Impacts on their lives, community and state</a:t>
                      </a:r>
                    </a:p>
                    <a:p>
                      <a:pPr rtl="0"/>
                      <a:r>
                        <a:rPr lang="en-US" sz="1800" b="1"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Impacts through culture</a:t>
                      </a: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rtl="0"/>
                      <a:r>
                        <a:rPr lang="en-US" sz="1800" b="1"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Impacts through technology</a:t>
                      </a: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rtl="0"/>
                      <a:r>
                        <a:rPr lang="en-US" sz="1800" b="1"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Impacts through interactions</a:t>
                      </a: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48">
            <a:extLst>
              <a:ext uri="{C183D7F6-B498-43B3-948B-1728B52AA6E4}">
                <adec:decorative xmlns:adec="http://schemas.microsoft.com/office/drawing/2017/decorative" val="1"/>
              </a:ext>
            </a:extLst>
          </p:cNvPr>
          <p:cNvSpPr/>
          <p:nvPr/>
        </p:nvSpPr>
        <p:spPr>
          <a:xfrm>
            <a:off x="0" y="-25"/>
            <a:ext cx="12192000" cy="685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highlight>
                <a:schemeClr val="lt1"/>
              </a:highlight>
              <a:latin typeface="Libre Franklin"/>
              <a:ea typeface="Libre Franklin"/>
              <a:cs typeface="Libre Franklin"/>
              <a:sym typeface="Libre Franklin"/>
            </a:endParaRPr>
          </a:p>
        </p:txBody>
      </p:sp>
      <p:sp>
        <p:nvSpPr>
          <p:cNvPr id="223" name="Google Shape;223;p48"/>
          <p:cNvSpPr txBox="1">
            <a:spLocks noGrp="1"/>
          </p:cNvSpPr>
          <p:nvPr>
            <p:ph type="title"/>
          </p:nvPr>
        </p:nvSpPr>
        <p:spPr>
          <a:xfrm>
            <a:off x="394199" y="257103"/>
            <a:ext cx="12484975"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sz="3600" dirty="0">
                <a:latin typeface="Franklin Gothic Medium" panose="020B0603020102020204" pitchFamily="34" charset="0"/>
              </a:rPr>
              <a:t>Step 3: What Skills will they need to Master?</a:t>
            </a:r>
            <a:endParaRPr sz="3600" dirty="0">
              <a:latin typeface="Franklin Gothic Medium" panose="020B0603020102020204" pitchFamily="34" charset="0"/>
            </a:endParaRPr>
          </a:p>
        </p:txBody>
      </p:sp>
      <p:sp>
        <p:nvSpPr>
          <p:cNvPr id="224" name="Google Shape;224;p48"/>
          <p:cNvSpPr txBox="1">
            <a:spLocks noGrp="1"/>
          </p:cNvSpPr>
          <p:nvPr>
            <p:ph type="body" idx="1"/>
          </p:nvPr>
        </p:nvSpPr>
        <p:spPr>
          <a:xfrm>
            <a:off x="394200" y="916128"/>
            <a:ext cx="11403600" cy="4351200"/>
          </a:xfrm>
          <a:prstGeom prst="rect">
            <a:avLst/>
          </a:prstGeom>
          <a:noFill/>
          <a:ln>
            <a:noFill/>
          </a:ln>
        </p:spPr>
        <p:txBody>
          <a:bodyPr spcFirstLastPara="1" wrap="square" lIns="91425" tIns="45700" rIns="91425" bIns="45700" anchor="t" anchorCtr="0">
            <a:normAutofit/>
          </a:bodyPr>
          <a:lstStyle/>
          <a:p>
            <a:pPr marL="342900" lvl="0" indent="-323850" algn="l" rtl="0">
              <a:lnSpc>
                <a:spcPct val="90000"/>
              </a:lnSpc>
              <a:spcBef>
                <a:spcPts val="0"/>
              </a:spcBef>
              <a:spcAft>
                <a:spcPts val="0"/>
              </a:spcAft>
              <a:buSzPts val="2100"/>
              <a:buFont typeface="Arial"/>
              <a:buChar char="•"/>
            </a:pPr>
            <a:r>
              <a:rPr lang="en-US" sz="2500" dirty="0">
                <a:latin typeface="Franklin Gothic Book" panose="020B0503020102020204" pitchFamily="34" charset="0"/>
                <a:sym typeface="Libre Franklin"/>
              </a:rPr>
              <a:t>Closely look at the standard and identify the skills </a:t>
            </a:r>
            <a:endParaRPr sz="2900" dirty="0">
              <a:latin typeface="Franklin Gothic Book" panose="020B0503020102020204" pitchFamily="34" charset="0"/>
              <a:sym typeface="Libre Franklin"/>
            </a:endParaRPr>
          </a:p>
          <a:p>
            <a:pPr marL="342900" lvl="0" indent="-323850" algn="l" rtl="0">
              <a:lnSpc>
                <a:spcPct val="90000"/>
              </a:lnSpc>
              <a:spcBef>
                <a:spcPts val="700"/>
              </a:spcBef>
              <a:spcAft>
                <a:spcPts val="0"/>
              </a:spcAft>
              <a:buSzPts val="2100"/>
              <a:buFont typeface="Arial"/>
              <a:buChar char="•"/>
            </a:pPr>
            <a:r>
              <a:rPr lang="en-US" sz="2500" b="1" i="1" dirty="0">
                <a:latin typeface="Franklin Gothic Book" panose="020B0503020102020204" pitchFamily="34" charset="0"/>
                <a:sym typeface="Libre Franklin"/>
              </a:rPr>
              <a:t>Skills</a:t>
            </a:r>
            <a:r>
              <a:rPr lang="en-US" sz="2500" dirty="0">
                <a:latin typeface="Franklin Gothic Book" panose="020B0503020102020204" pitchFamily="34" charset="0"/>
                <a:sym typeface="Libre Franklin"/>
              </a:rPr>
              <a:t> include the thinking skills and mental processes that require skillful application of the knowledge to solve problems, make a decision, etc. </a:t>
            </a:r>
            <a:endParaRPr sz="2900" dirty="0">
              <a:latin typeface="Franklin Gothic Book" panose="020B0503020102020204" pitchFamily="34" charset="0"/>
              <a:sym typeface="Libre Franklin"/>
            </a:endParaRPr>
          </a:p>
          <a:p>
            <a:pPr marL="0" lvl="0" indent="0" algn="l" rtl="0">
              <a:lnSpc>
                <a:spcPct val="90000"/>
              </a:lnSpc>
              <a:spcBef>
                <a:spcPts val="1000"/>
              </a:spcBef>
              <a:spcAft>
                <a:spcPts val="0"/>
              </a:spcAft>
              <a:buSzPts val="3600"/>
              <a:buNone/>
            </a:pPr>
            <a:endParaRPr sz="2500" dirty="0">
              <a:solidFill>
                <a:schemeClr val="dk1"/>
              </a:solidFill>
            </a:endParaRPr>
          </a:p>
          <a:p>
            <a:pPr marL="0" lvl="0" indent="0" algn="l" rtl="0">
              <a:lnSpc>
                <a:spcPct val="90000"/>
              </a:lnSpc>
              <a:spcBef>
                <a:spcPts val="1000"/>
              </a:spcBef>
              <a:spcAft>
                <a:spcPts val="0"/>
              </a:spcAft>
              <a:buSzPts val="3600"/>
              <a:buNone/>
            </a:pPr>
            <a:endParaRPr sz="2500" dirty="0">
              <a:solidFill>
                <a:schemeClr val="dk1"/>
              </a:solidFill>
              <a:latin typeface="Arial"/>
              <a:ea typeface="Arial"/>
              <a:cs typeface="Arial"/>
              <a:sym typeface="Arial"/>
            </a:endParaRPr>
          </a:p>
          <a:p>
            <a:pPr marL="0" lvl="0" indent="0" algn="l" rtl="0">
              <a:lnSpc>
                <a:spcPct val="90000"/>
              </a:lnSpc>
              <a:spcBef>
                <a:spcPts val="1000"/>
              </a:spcBef>
              <a:spcAft>
                <a:spcPts val="0"/>
              </a:spcAft>
              <a:buSzPts val="3600"/>
              <a:buNone/>
            </a:pPr>
            <a:endParaRPr sz="2500" dirty="0">
              <a:latin typeface="Arial"/>
              <a:ea typeface="Arial"/>
              <a:cs typeface="Arial"/>
              <a:sym typeface="Arial"/>
            </a:endParaRPr>
          </a:p>
        </p:txBody>
      </p:sp>
      <p:sp>
        <p:nvSpPr>
          <p:cNvPr id="2" name="TextBox 1">
            <a:extLst>
              <a:ext uri="{FF2B5EF4-FFF2-40B4-BE49-F238E27FC236}">
                <a16:creationId xmlns:a16="http://schemas.microsoft.com/office/drawing/2014/main" id="{7366053E-0CC2-E64B-2FCA-41A9332CF823}"/>
              </a:ext>
            </a:extLst>
          </p:cNvPr>
          <p:cNvSpPr txBox="1"/>
          <p:nvPr/>
        </p:nvSpPr>
        <p:spPr>
          <a:xfrm>
            <a:off x="3302073" y="2089035"/>
            <a:ext cx="6941089" cy="523220"/>
          </a:xfrm>
          <a:prstGeom prst="rect">
            <a:avLst/>
          </a:prstGeom>
          <a:solidFill>
            <a:srgbClr val="44546A"/>
          </a:solidFill>
        </p:spPr>
        <p:txBody>
          <a:bodyPr wrap="square" rtlCol="0">
            <a:spAutoFit/>
          </a:bodyPr>
          <a:lstStyle/>
          <a:p>
            <a:pPr algn="ctr"/>
            <a:r>
              <a:rPr lang="en-US" sz="1400" b="1" u="none" strike="noStrike" cap="none" dirty="0">
                <a:solidFill>
                  <a:schemeClr val="lt1"/>
                </a:solidFill>
                <a:latin typeface="Franklin Gothic Medium" panose="020B0603020102020204" pitchFamily="34" charset="0"/>
              </a:rPr>
              <a:t>Unpacking the Standard</a:t>
            </a:r>
            <a:endParaRPr lang="en-US" sz="1400" b="1" i="0" u="none" strike="noStrike" cap="none" dirty="0">
              <a:solidFill>
                <a:schemeClr val="lt1"/>
              </a:solidFill>
              <a:latin typeface="Franklin Gothic Medium" panose="020B0603020102020204" pitchFamily="34" charset="0"/>
              <a:ea typeface="Calibri"/>
              <a:cs typeface="Calibri"/>
              <a:sym typeface="Calibri"/>
            </a:endParaRPr>
          </a:p>
          <a:p>
            <a:endParaRPr lang="en-US" dirty="0"/>
          </a:p>
        </p:txBody>
      </p:sp>
      <p:graphicFrame>
        <p:nvGraphicFramePr>
          <p:cNvPr id="225" name="Google Shape;225;p48"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two is the focus and the following what Knowledge/Concepts/ Vocabulary do students need to know to reach this standard has been added. &#10;&#10;The following information has been added to column two: &#10;the right to an education, to vote, freedom of speech, responsibility to vote, and serve on a jury&#10;&#10;&#10;" title="Unpacking the Standard table"/>
          <p:cNvGraphicFramePr/>
          <p:nvPr>
            <p:extLst>
              <p:ext uri="{D42A27DB-BD31-4B8C-83A1-F6EECF244321}">
                <p14:modId xmlns:p14="http://schemas.microsoft.com/office/powerpoint/2010/main" val="1943321115"/>
              </p:ext>
            </p:extLst>
          </p:nvPr>
        </p:nvGraphicFramePr>
        <p:xfrm>
          <a:off x="1207112" y="2559820"/>
          <a:ext cx="9036050" cy="3718580"/>
        </p:xfrm>
        <a:graphic>
          <a:graphicData uri="http://schemas.openxmlformats.org/drawingml/2006/table">
            <a:tbl>
              <a:tblPr firstRow="1">
                <a:noFill/>
                <a:tableStyleId>{DF31529D-DBB5-4C4C-9A0D-C3F6803BE88B}</a:tableStyleId>
              </a:tblPr>
              <a:tblGrid>
                <a:gridCol w="2100325">
                  <a:extLst>
                    <a:ext uri="{9D8B030D-6E8A-4147-A177-3AD203B41FA5}">
                      <a16:colId xmlns:a16="http://schemas.microsoft.com/office/drawing/2014/main" val="20000"/>
                    </a:ext>
                  </a:extLst>
                </a:gridCol>
                <a:gridCol w="3802750">
                  <a:extLst>
                    <a:ext uri="{9D8B030D-6E8A-4147-A177-3AD203B41FA5}">
                      <a16:colId xmlns:a16="http://schemas.microsoft.com/office/drawing/2014/main" val="20001"/>
                    </a:ext>
                  </a:extLst>
                </a:gridCol>
                <a:gridCol w="1409525">
                  <a:extLst>
                    <a:ext uri="{9D8B030D-6E8A-4147-A177-3AD203B41FA5}">
                      <a16:colId xmlns:a16="http://schemas.microsoft.com/office/drawing/2014/main" val="20002"/>
                    </a:ext>
                  </a:extLst>
                </a:gridCol>
                <a:gridCol w="1723450">
                  <a:extLst>
                    <a:ext uri="{9D8B030D-6E8A-4147-A177-3AD203B41FA5}">
                      <a16:colId xmlns:a16="http://schemas.microsoft.com/office/drawing/2014/main" val="20003"/>
                    </a:ext>
                  </a:extLst>
                </a:gridCol>
              </a:tblGrid>
              <a:tr h="881700">
                <a:tc>
                  <a:txBody>
                    <a:bodyPr/>
                    <a:lstStyle/>
                    <a:p>
                      <a:r>
                        <a:rPr lang="en-US" dirty="0"/>
                        <a:t>Standard</a:t>
                      </a:r>
                    </a:p>
                  </a:txBody>
                  <a:tcPr>
                    <a:solidFill>
                      <a:srgbClr val="44546A"/>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latin typeface="Franklin Gothic Book" panose="020B0503020102020204" pitchFamily="34" charset="0"/>
                        </a:rPr>
                        <a:t>What Knowledge/Concepts/ Vocabulary do students need to know to reach this standard?</a:t>
                      </a:r>
                      <a:endParaRPr sz="1400" b="1"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latin typeface="Franklin Gothic Book" panose="020B0503020102020204" pitchFamily="34" charset="0"/>
                        </a:rPr>
                        <a:t>What skills do students need to be able to do to reach this standard?   </a:t>
                      </a:r>
                      <a:endParaRPr sz="1400" b="1"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latin typeface="Franklin Gothic Book" panose="020B0503020102020204" pitchFamily="34" charset="0"/>
                        </a:rPr>
                        <a:t>What level of proficiency do students need to be in order to reach this standard? </a:t>
                      </a:r>
                      <a:endParaRPr sz="1200" b="0"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783025">
                <a:tc>
                  <a:txBody>
                    <a:bodyPr/>
                    <a:lstStyle/>
                    <a:p>
                      <a:pPr marL="0" marR="0" lvl="0" indent="0" algn="l" rtl="0">
                        <a:lnSpc>
                          <a:spcPct val="100000"/>
                        </a:lnSpc>
                        <a:spcBef>
                          <a:spcPts val="0"/>
                        </a:spcBef>
                        <a:spcAft>
                          <a:spcPts val="0"/>
                        </a:spcAft>
                        <a:buClr>
                          <a:srgbClr val="3F3F3F"/>
                        </a:buClr>
                        <a:buSzPts val="1400"/>
                        <a:buFont typeface="Libre Franklin Medium"/>
                        <a:buNone/>
                      </a:pPr>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1.H.CH.1 Describe how events, people and innovation of the past affect their present lives, community and state.</a:t>
                      </a:r>
                      <a:endParaRPr sz="2000" b="0" u="none" strike="noStrike" cap="none" dirty="0">
                        <a:solidFill>
                          <a:srgbClr val="3F3F3F"/>
                        </a:solidFill>
                        <a:latin typeface="Calibri" panose="020F0502020204030204" pitchFamily="34" charset="0"/>
                        <a:ea typeface="Calibri" panose="020F0502020204030204" pitchFamily="34" charset="0"/>
                        <a:cs typeface="Calibri" panose="020F0502020204030204" pitchFamily="34" charset="0"/>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dk1"/>
                      </a:solidFill>
                      <a:prstDash val="solid"/>
                      <a:round/>
                      <a:headEnd type="none" w="sm" len="sm"/>
                      <a:tailEnd type="none" w="sm" len="sm"/>
                    </a:lnB>
                    <a:solidFill>
                      <a:srgbClr val="C8CBE6"/>
                    </a:solidFill>
                  </a:tcPr>
                </a:tc>
                <a:tc>
                  <a:txBody>
                    <a:bodyPr/>
                    <a:lstStyle/>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Events of the past</a:t>
                      </a:r>
                      <a:endParaRPr lang="en-US" sz="1800" b="0" dirty="0">
                        <a:effectLst/>
                        <a:latin typeface="Calibri" panose="020F0502020204030204" pitchFamily="34" charset="0"/>
                        <a:ea typeface="Calibri" panose="020F0502020204030204" pitchFamily="34" charset="0"/>
                        <a:cs typeface="Calibri" panose="020F0502020204030204" pitchFamily="34" charset="0"/>
                      </a:endParaRPr>
                    </a:p>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People of the past</a:t>
                      </a:r>
                      <a:endParaRPr lang="en-US" sz="1800" b="0" dirty="0">
                        <a:effectLst/>
                        <a:latin typeface="Calibri" panose="020F0502020204030204" pitchFamily="34" charset="0"/>
                        <a:ea typeface="Calibri" panose="020F0502020204030204" pitchFamily="34" charset="0"/>
                        <a:cs typeface="Calibri" panose="020F0502020204030204" pitchFamily="34" charset="0"/>
                      </a:endParaRPr>
                    </a:p>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Innovation of the past</a:t>
                      </a:r>
                      <a:endParaRPr lang="en-US" sz="1800" b="0" dirty="0">
                        <a:effectLst/>
                        <a:latin typeface="Calibri" panose="020F0502020204030204" pitchFamily="34" charset="0"/>
                        <a:ea typeface="Calibri" panose="020F0502020204030204" pitchFamily="34" charset="0"/>
                        <a:cs typeface="Calibri" panose="020F0502020204030204" pitchFamily="34" charset="0"/>
                      </a:endParaRPr>
                    </a:p>
                    <a:p>
                      <a:pPr rtl="0"/>
                      <a:br>
                        <a:rPr lang="en-US" sz="1800" b="0" dirty="0">
                          <a:effectLst/>
                          <a:latin typeface="Calibri" panose="020F0502020204030204" pitchFamily="34" charset="0"/>
                          <a:ea typeface="Calibri" panose="020F0502020204030204" pitchFamily="34" charset="0"/>
                          <a:cs typeface="Calibri" panose="020F0502020204030204" pitchFamily="34" charset="0"/>
                        </a:rPr>
                      </a:br>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Impacts on their lives, community and state</a:t>
                      </a:r>
                    </a:p>
                    <a:p>
                      <a:pPr rtl="0"/>
                      <a:r>
                        <a:rPr lang="en-US" sz="1800" b="1"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Impacts through culture</a:t>
                      </a: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rtl="0"/>
                      <a:r>
                        <a:rPr lang="en-US" sz="1800" b="1"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Impacts through technology</a:t>
                      </a: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rtl="0"/>
                      <a:r>
                        <a:rPr lang="en-US" sz="1800" b="1"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Impacts through interactions</a:t>
                      </a: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500"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rPr>
                        <a:t>Describe</a:t>
                      </a:r>
                      <a:endParaRPr sz="2500" i="0" u="none" strike="noStrike"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2500" b="0" i="0" u="none" strike="noStrike"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49">
            <a:extLst>
              <a:ext uri="{C183D7F6-B498-43B3-948B-1728B52AA6E4}">
                <adec:decorative xmlns:adec="http://schemas.microsoft.com/office/drawing/2017/decorative" val="1"/>
              </a:ext>
            </a:extLst>
          </p:cNvPr>
          <p:cNvSpPr/>
          <p:nvPr/>
        </p:nvSpPr>
        <p:spPr>
          <a:xfrm>
            <a:off x="0" y="-25"/>
            <a:ext cx="12192000" cy="685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highlight>
                <a:schemeClr val="lt1"/>
              </a:highlight>
              <a:latin typeface="Libre Franklin"/>
              <a:ea typeface="Libre Franklin"/>
              <a:cs typeface="Libre Franklin"/>
              <a:sym typeface="Libre Franklin"/>
            </a:endParaRPr>
          </a:p>
        </p:txBody>
      </p:sp>
      <p:sp>
        <p:nvSpPr>
          <p:cNvPr id="232" name="Google Shape;232;p49"/>
          <p:cNvSpPr txBox="1">
            <a:spLocks noGrp="1"/>
          </p:cNvSpPr>
          <p:nvPr>
            <p:ph type="title"/>
          </p:nvPr>
        </p:nvSpPr>
        <p:spPr>
          <a:xfrm>
            <a:off x="64386" y="153998"/>
            <a:ext cx="11378400" cy="1320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3200"/>
              <a:buFont typeface="Georgia"/>
              <a:buNone/>
            </a:pPr>
            <a:r>
              <a:rPr lang="en-US" sz="3200" dirty="0">
                <a:latin typeface="Franklin Gothic Medium" panose="020B0603020102020204" pitchFamily="34" charset="0"/>
              </a:rPr>
              <a:t>Step 4: What Level of Proficiency do Students need to be in order to Reach this Standard? </a:t>
            </a:r>
            <a:endParaRPr dirty="0">
              <a:latin typeface="Franklin Gothic Medium" panose="020B0603020102020204" pitchFamily="34" charset="0"/>
            </a:endParaRPr>
          </a:p>
        </p:txBody>
      </p:sp>
      <p:sp>
        <p:nvSpPr>
          <p:cNvPr id="233" name="Google Shape;233;p49"/>
          <p:cNvSpPr txBox="1">
            <a:spLocks noGrp="1"/>
          </p:cNvSpPr>
          <p:nvPr>
            <p:ph type="body" idx="1"/>
          </p:nvPr>
        </p:nvSpPr>
        <p:spPr>
          <a:xfrm>
            <a:off x="161098" y="1051028"/>
            <a:ext cx="11869800" cy="4351200"/>
          </a:xfrm>
          <a:prstGeom prst="rect">
            <a:avLst/>
          </a:prstGeom>
          <a:noFill/>
          <a:ln>
            <a:noFill/>
          </a:ln>
        </p:spPr>
        <p:txBody>
          <a:bodyPr spcFirstLastPara="1" wrap="square" lIns="0" tIns="0" rIns="0" bIns="0" anchor="t" anchorCtr="0">
            <a:noAutofit/>
          </a:bodyPr>
          <a:lstStyle/>
          <a:p>
            <a:pPr marL="342900" lvl="0" indent="-336550" algn="l" rtl="0">
              <a:lnSpc>
                <a:spcPct val="90000"/>
              </a:lnSpc>
              <a:spcBef>
                <a:spcPts val="700"/>
              </a:spcBef>
              <a:spcAft>
                <a:spcPts val="0"/>
              </a:spcAft>
              <a:buSzPts val="2300"/>
              <a:buFont typeface="Arial"/>
              <a:buChar char="•"/>
            </a:pPr>
            <a:r>
              <a:rPr lang="en-US" sz="2300" dirty="0">
                <a:latin typeface="Franklin Gothic Book" panose="020B0503020102020204" pitchFamily="34" charset="0"/>
                <a:sym typeface="Libre Franklin"/>
              </a:rPr>
              <a:t>Look at the standard and identify what level of proficiency students will need to be in order to reach this standard.</a:t>
            </a:r>
            <a:endParaRPr sz="2700" dirty="0">
              <a:latin typeface="Franklin Gothic Book" panose="020B0503020102020204" pitchFamily="34" charset="0"/>
              <a:sym typeface="Libre Franklin"/>
            </a:endParaRPr>
          </a:p>
          <a:p>
            <a:pPr marL="342900" lvl="0" indent="-336550" algn="l" rtl="0">
              <a:lnSpc>
                <a:spcPct val="90000"/>
              </a:lnSpc>
              <a:spcBef>
                <a:spcPts val="700"/>
              </a:spcBef>
              <a:spcAft>
                <a:spcPts val="0"/>
              </a:spcAft>
              <a:buSzPts val="2300"/>
              <a:buFont typeface="Arial"/>
              <a:buChar char="•"/>
            </a:pPr>
            <a:r>
              <a:rPr lang="en-US" sz="2300" dirty="0">
                <a:latin typeface="Franklin Gothic Book" panose="020B0503020102020204" pitchFamily="34" charset="0"/>
                <a:sym typeface="Libre Franklin"/>
              </a:rPr>
              <a:t>One way to determine answers to this question is to look at the </a:t>
            </a:r>
            <a:r>
              <a:rPr lang="en-US" sz="2300" b="1" u="sng" dirty="0">
                <a:solidFill>
                  <a:schemeClr val="hlink"/>
                </a:solidFill>
                <a:latin typeface="Franklin Gothic Book" panose="020B0503020102020204" pitchFamily="34" charset="0"/>
                <a:sym typeface="Libre Franklin"/>
                <a:hlinkClick r:id="rId3"/>
              </a:rPr>
              <a:t>Depth of Knowledge</a:t>
            </a:r>
            <a:r>
              <a:rPr lang="en-US" sz="2300" b="1" dirty="0">
                <a:latin typeface="Franklin Gothic Book" panose="020B0503020102020204" pitchFamily="34" charset="0"/>
                <a:sym typeface="Libre Franklin"/>
              </a:rPr>
              <a:t>.</a:t>
            </a:r>
            <a:endParaRPr sz="2300" b="1" dirty="0">
              <a:latin typeface="Franklin Gothic Book" panose="020B0503020102020204" pitchFamily="34" charset="0"/>
              <a:sym typeface="Libre Franklin"/>
            </a:endParaRPr>
          </a:p>
        </p:txBody>
      </p:sp>
      <p:sp>
        <p:nvSpPr>
          <p:cNvPr id="2" name="TextBox 1">
            <a:extLst>
              <a:ext uri="{FF2B5EF4-FFF2-40B4-BE49-F238E27FC236}">
                <a16:creationId xmlns:a16="http://schemas.microsoft.com/office/drawing/2014/main" id="{A1A200FC-A2A4-DEC9-9E88-38433C2541AE}"/>
              </a:ext>
            </a:extLst>
          </p:cNvPr>
          <p:cNvSpPr txBox="1"/>
          <p:nvPr/>
        </p:nvSpPr>
        <p:spPr>
          <a:xfrm>
            <a:off x="3394993" y="2200199"/>
            <a:ext cx="7725349" cy="523220"/>
          </a:xfrm>
          <a:prstGeom prst="rect">
            <a:avLst/>
          </a:prstGeom>
          <a:solidFill>
            <a:srgbClr val="44546A"/>
          </a:solidFill>
        </p:spPr>
        <p:txBody>
          <a:bodyPr wrap="square" rtlCol="0">
            <a:spAutoFit/>
          </a:bodyPr>
          <a:lstStyle/>
          <a:p>
            <a:pPr algn="ctr"/>
            <a:r>
              <a:rPr lang="en-US" sz="1400" b="1" u="none" strike="noStrike" cap="none" dirty="0">
                <a:solidFill>
                  <a:schemeClr val="lt1"/>
                </a:solidFill>
                <a:latin typeface="Franklin Gothic Medium" panose="020B0603020102020204" pitchFamily="34" charset="0"/>
              </a:rPr>
              <a:t>Unpacking the Standard</a:t>
            </a:r>
            <a:endParaRPr lang="en-US" sz="1400" b="1" i="0" u="none" strike="noStrike" cap="none" dirty="0">
              <a:solidFill>
                <a:schemeClr val="lt1"/>
              </a:solidFill>
              <a:latin typeface="Franklin Gothic Medium" panose="020B0603020102020204" pitchFamily="34" charset="0"/>
              <a:ea typeface="Calibri"/>
              <a:cs typeface="Calibri"/>
              <a:sym typeface="Calibri"/>
            </a:endParaRPr>
          </a:p>
          <a:p>
            <a:endParaRPr lang="en-US" dirty="0"/>
          </a:p>
        </p:txBody>
      </p:sp>
      <p:graphicFrame>
        <p:nvGraphicFramePr>
          <p:cNvPr id="234" name="Google Shape;234;p49"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two is the focus and the following what Knowledge/Concepts/ Vocabulary do students need to know to reach this standard has been added. &#10;&#10;The following information has been added to column two: &#10;the right to an education, to vote, freedom of speech, responsibility to vote, and serve on a jury&#10;&#10;&#10;" title="Unpacking the Standard table"/>
          <p:cNvGraphicFramePr/>
          <p:nvPr>
            <p:extLst>
              <p:ext uri="{D42A27DB-BD31-4B8C-83A1-F6EECF244321}">
                <p14:modId xmlns:p14="http://schemas.microsoft.com/office/powerpoint/2010/main" val="2636888822"/>
              </p:ext>
            </p:extLst>
          </p:nvPr>
        </p:nvGraphicFramePr>
        <p:xfrm>
          <a:off x="1071654" y="2723419"/>
          <a:ext cx="10048688" cy="3444260"/>
        </p:xfrm>
        <a:graphic>
          <a:graphicData uri="http://schemas.openxmlformats.org/drawingml/2006/table">
            <a:tbl>
              <a:tblPr firstRow="1">
                <a:noFill/>
                <a:tableStyleId>{DF31529D-DBB5-4C4C-9A0D-C3F6803BE88B}</a:tableStyleId>
              </a:tblPr>
              <a:tblGrid>
                <a:gridCol w="2335701">
                  <a:extLst>
                    <a:ext uri="{9D8B030D-6E8A-4147-A177-3AD203B41FA5}">
                      <a16:colId xmlns:a16="http://schemas.microsoft.com/office/drawing/2014/main" val="20000"/>
                    </a:ext>
                  </a:extLst>
                </a:gridCol>
                <a:gridCol w="4228911">
                  <a:extLst>
                    <a:ext uri="{9D8B030D-6E8A-4147-A177-3AD203B41FA5}">
                      <a16:colId xmlns:a16="http://schemas.microsoft.com/office/drawing/2014/main" val="20001"/>
                    </a:ext>
                  </a:extLst>
                </a:gridCol>
                <a:gridCol w="1567485">
                  <a:extLst>
                    <a:ext uri="{9D8B030D-6E8A-4147-A177-3AD203B41FA5}">
                      <a16:colId xmlns:a16="http://schemas.microsoft.com/office/drawing/2014/main" val="20002"/>
                    </a:ext>
                  </a:extLst>
                </a:gridCol>
                <a:gridCol w="1916591">
                  <a:extLst>
                    <a:ext uri="{9D8B030D-6E8A-4147-A177-3AD203B41FA5}">
                      <a16:colId xmlns:a16="http://schemas.microsoft.com/office/drawing/2014/main" val="20003"/>
                    </a:ext>
                  </a:extLst>
                </a:gridCol>
              </a:tblGrid>
              <a:tr h="881700">
                <a:tc>
                  <a:txBody>
                    <a:bodyPr/>
                    <a:lstStyle/>
                    <a:p>
                      <a:r>
                        <a:rPr lang="en-US" dirty="0"/>
                        <a:t>Standard</a:t>
                      </a:r>
                    </a:p>
                  </a:txBody>
                  <a:tcPr>
                    <a:solidFill>
                      <a:schemeClr val="bg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latin typeface="Franklin Gothic Book" panose="020B0503020102020204" pitchFamily="34" charset="0"/>
                        </a:rPr>
                        <a:t>What Knowledge/Concepts/ Vocabulary do students need to know to reach this standard?</a:t>
                      </a:r>
                      <a:endParaRPr sz="1400" b="1"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latin typeface="Franklin Gothic Book" panose="020B0503020102020204" pitchFamily="34" charset="0"/>
                        </a:rPr>
                        <a:t>What skills do students need to be able to do to reach this standard?   </a:t>
                      </a:r>
                      <a:endParaRPr sz="1400" b="1"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latin typeface="Franklin Gothic Book" panose="020B0503020102020204" pitchFamily="34" charset="0"/>
                        </a:rPr>
                        <a:t>What level of proficiency do students need to be in order to reach this standard? </a:t>
                      </a:r>
                      <a:endParaRPr sz="1200" b="0"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783025">
                <a:tc>
                  <a:txBody>
                    <a:bodyPr/>
                    <a:lstStyle/>
                    <a:p>
                      <a:pPr marL="0" marR="0" lvl="0" indent="0" algn="l" rtl="0">
                        <a:lnSpc>
                          <a:spcPct val="100000"/>
                        </a:lnSpc>
                        <a:spcBef>
                          <a:spcPts val="0"/>
                        </a:spcBef>
                        <a:spcAft>
                          <a:spcPts val="0"/>
                        </a:spcAft>
                        <a:buClr>
                          <a:srgbClr val="3F3F3F"/>
                        </a:buClr>
                        <a:buSzPts val="1400"/>
                        <a:buFont typeface="Libre Franklin Medium"/>
                        <a:buNone/>
                      </a:pPr>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1.H.CH.1 Describe how events, people and innovation of the past affect their present lives, community and state.</a:t>
                      </a:r>
                      <a:endParaRPr sz="2000" b="0" u="none" strike="noStrike" cap="none" dirty="0">
                        <a:solidFill>
                          <a:srgbClr val="3F3F3F"/>
                        </a:solidFill>
                        <a:latin typeface="Calibri" panose="020F0502020204030204" pitchFamily="34" charset="0"/>
                        <a:ea typeface="Calibri" panose="020F0502020204030204" pitchFamily="34" charset="0"/>
                        <a:cs typeface="Calibri" panose="020F0502020204030204" pitchFamily="34" charset="0"/>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dk1"/>
                      </a:solidFill>
                      <a:prstDash val="solid"/>
                      <a:round/>
                      <a:headEnd type="none" w="sm" len="sm"/>
                      <a:tailEnd type="none" w="sm" len="sm"/>
                    </a:lnB>
                    <a:solidFill>
                      <a:srgbClr val="C8CBE6"/>
                    </a:solidFill>
                  </a:tcPr>
                </a:tc>
                <a:tc>
                  <a:txBody>
                    <a:bodyPr/>
                    <a:lstStyle/>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Events of the past</a:t>
                      </a:r>
                      <a:endParaRPr lang="en-US" sz="1800" b="0" dirty="0">
                        <a:effectLst/>
                        <a:latin typeface="Calibri" panose="020F0502020204030204" pitchFamily="34" charset="0"/>
                        <a:ea typeface="Calibri" panose="020F0502020204030204" pitchFamily="34" charset="0"/>
                        <a:cs typeface="Calibri" panose="020F0502020204030204" pitchFamily="34" charset="0"/>
                      </a:endParaRPr>
                    </a:p>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People of the past</a:t>
                      </a:r>
                      <a:endParaRPr lang="en-US" sz="1800" b="0" dirty="0">
                        <a:effectLst/>
                        <a:latin typeface="Calibri" panose="020F0502020204030204" pitchFamily="34" charset="0"/>
                        <a:ea typeface="Calibri" panose="020F0502020204030204" pitchFamily="34" charset="0"/>
                        <a:cs typeface="Calibri" panose="020F0502020204030204" pitchFamily="34" charset="0"/>
                      </a:endParaRPr>
                    </a:p>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Innovation of the past</a:t>
                      </a:r>
                      <a:endParaRPr lang="en-US" sz="1800" b="0" dirty="0">
                        <a:effectLst/>
                        <a:latin typeface="Calibri" panose="020F0502020204030204" pitchFamily="34" charset="0"/>
                        <a:ea typeface="Calibri" panose="020F0502020204030204" pitchFamily="34" charset="0"/>
                        <a:cs typeface="Calibri" panose="020F0502020204030204" pitchFamily="34" charset="0"/>
                      </a:endParaRPr>
                    </a:p>
                    <a:p>
                      <a:pPr rtl="0"/>
                      <a:br>
                        <a:rPr lang="en-US" sz="1800" b="0" dirty="0">
                          <a:effectLst/>
                          <a:latin typeface="Calibri" panose="020F0502020204030204" pitchFamily="34" charset="0"/>
                          <a:ea typeface="Calibri" panose="020F0502020204030204" pitchFamily="34" charset="0"/>
                          <a:cs typeface="Calibri" panose="020F0502020204030204" pitchFamily="34" charset="0"/>
                        </a:rPr>
                      </a:br>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Impacts on their lives, community and state</a:t>
                      </a:r>
                    </a:p>
                    <a:p>
                      <a:pPr rtl="0"/>
                      <a:r>
                        <a:rPr lang="en-US" sz="1800" b="1"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Impacts through culture</a:t>
                      </a: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rtl="0"/>
                      <a:r>
                        <a:rPr lang="en-US" sz="1800" b="1"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Impacts through technology</a:t>
                      </a: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rtl="0"/>
                      <a:r>
                        <a:rPr lang="en-US" sz="1800" b="1"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Impacts through interactions</a:t>
                      </a: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500"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rPr>
                        <a:t>Describe</a:t>
                      </a:r>
                      <a:endParaRPr sz="2500" i="0" u="none" strike="noStrike"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2500" b="0" i="0" u="none" strike="noStrike"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rPr>
                        <a:t>Level 2</a:t>
                      </a:r>
                      <a:endParaRPr sz="2500" b="0" i="0" u="none" strike="noStrike"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2b97e3c4ae1_0_0"/>
          <p:cNvSpPr txBox="1">
            <a:spLocks noGrp="1"/>
          </p:cNvSpPr>
          <p:nvPr>
            <p:ph type="ctrTitle"/>
          </p:nvPr>
        </p:nvSpPr>
        <p:spPr>
          <a:xfrm>
            <a:off x="2595199" y="1330100"/>
            <a:ext cx="9344700" cy="1646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72B62"/>
              </a:buClr>
              <a:buSzPts val="5400"/>
              <a:buFont typeface="Georgia"/>
              <a:buNone/>
            </a:pPr>
            <a:r>
              <a:rPr lang="en-US" sz="5300" dirty="0">
                <a:latin typeface="Franklin Gothic Medium" panose="020B0603020102020204" pitchFamily="34" charset="0"/>
              </a:rPr>
              <a:t>What do the </a:t>
            </a:r>
            <a:r>
              <a:rPr lang="en-US" sz="5300" i="1" dirty="0">
                <a:latin typeface="Franklin Gothic Medium" panose="020B0603020102020204" pitchFamily="34" charset="0"/>
              </a:rPr>
              <a:t>KAS for Social Studies</a:t>
            </a:r>
            <a:r>
              <a:rPr lang="en-US" sz="5300" dirty="0">
                <a:latin typeface="Franklin Gothic Medium" panose="020B0603020102020204" pitchFamily="34" charset="0"/>
              </a:rPr>
              <a:t> look like in practice?</a:t>
            </a:r>
            <a:endParaRPr sz="5300" dirty="0">
              <a:latin typeface="Franklin Gothic Medium" panose="020B0603020102020204" pitchFamily="34" charset="0"/>
              <a:sym typeface="Libre Franklin Medium"/>
            </a:endParaRPr>
          </a:p>
        </p:txBody>
      </p:sp>
      <p:sp>
        <p:nvSpPr>
          <p:cNvPr id="244" name="Google Shape;244;g2b97e3c4ae1_0_0"/>
          <p:cNvSpPr txBox="1"/>
          <p:nvPr/>
        </p:nvSpPr>
        <p:spPr>
          <a:xfrm>
            <a:off x="3038275" y="3141275"/>
            <a:ext cx="8592000" cy="954300"/>
          </a:xfrm>
          <a:prstGeom prst="rect">
            <a:avLst/>
          </a:prstGeom>
          <a:noFill/>
          <a:ln>
            <a:noFill/>
          </a:ln>
        </p:spPr>
        <p:txBody>
          <a:bodyPr spcFirstLastPara="1" wrap="square" lIns="91425" tIns="45700" rIns="91425" bIns="45700" anchor="t" anchorCtr="0">
            <a:spAutoFit/>
          </a:bodyPr>
          <a:lstStyle/>
          <a:p>
            <a:pPr marL="0" marR="0" lvl="0" indent="457200" algn="ctr" rtl="0">
              <a:lnSpc>
                <a:spcPct val="100000"/>
              </a:lnSpc>
              <a:spcBef>
                <a:spcPts val="0"/>
              </a:spcBef>
              <a:spcAft>
                <a:spcPts val="0"/>
              </a:spcAft>
              <a:buClr>
                <a:srgbClr val="000000"/>
              </a:buClr>
              <a:buSzPts val="2800"/>
              <a:buFont typeface="Arial"/>
              <a:buNone/>
            </a:pPr>
            <a:r>
              <a:rPr lang="en-US" sz="2800" b="1" dirty="0">
                <a:solidFill>
                  <a:srgbClr val="3A757A"/>
                </a:solidFill>
                <a:latin typeface="Franklin Gothic Book" panose="020B0503020102020204" pitchFamily="34" charset="0"/>
                <a:ea typeface="Libre Franklin"/>
                <a:cs typeface="Libre Franklin"/>
                <a:sym typeface="Libre Franklin"/>
              </a:rPr>
              <a:t>Topic Focus:</a:t>
            </a:r>
            <a:r>
              <a:rPr lang="en-US" sz="2800" dirty="0">
                <a:solidFill>
                  <a:srgbClr val="3A757A"/>
                </a:solidFill>
                <a:latin typeface="Franklin Gothic Book" panose="020B0503020102020204" pitchFamily="34" charset="0"/>
                <a:ea typeface="Libre Franklin Medium"/>
                <a:cs typeface="Libre Franklin Medium"/>
                <a:sym typeface="Libre Franklin Medium"/>
              </a:rPr>
              <a:t> Grade 1 Kentucky History</a:t>
            </a:r>
            <a:endParaRPr sz="2800" dirty="0">
              <a:solidFill>
                <a:srgbClr val="3A757A"/>
              </a:solidFill>
              <a:latin typeface="Franklin Gothic Book" panose="020B0503020102020204" pitchFamily="34" charset="0"/>
              <a:ea typeface="Libre Franklin Medium"/>
              <a:cs typeface="Libre Franklin Medium"/>
              <a:sym typeface="Libre Franklin Medium"/>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3A757A"/>
              </a:solidFill>
              <a:latin typeface="Libre Franklin Medium"/>
              <a:ea typeface="Libre Franklin Medium"/>
              <a:cs typeface="Libre Franklin Medium"/>
              <a:sym typeface="Libre Franklin Medium"/>
            </a:endParaRPr>
          </a:p>
        </p:txBody>
      </p:sp>
      <p:pic>
        <p:nvPicPr>
          <p:cNvPr id="245" name="Google Shape;245;g2b97e3c4ae1_0_0" descr="Kentucky Historical Society logo">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6754975" y="3926675"/>
            <a:ext cx="3093300" cy="14448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DF9B-691C-8D63-F16E-479C17281ECD}"/>
              </a:ext>
            </a:extLst>
          </p:cNvPr>
          <p:cNvSpPr>
            <a:spLocks noGrp="1"/>
          </p:cNvSpPr>
          <p:nvPr>
            <p:ph type="ctrTitle"/>
          </p:nvPr>
        </p:nvSpPr>
        <p:spPr/>
        <p:txBody>
          <a:bodyPr/>
          <a:lstStyle/>
          <a:p>
            <a:r>
              <a:rPr lang="en-US" dirty="0"/>
              <a:t>Teacher Notes</a:t>
            </a:r>
          </a:p>
        </p:txBody>
      </p:sp>
      <p:sp>
        <p:nvSpPr>
          <p:cNvPr id="3" name="Subtitle 2">
            <a:extLst>
              <a:ext uri="{FF2B5EF4-FFF2-40B4-BE49-F238E27FC236}">
                <a16:creationId xmlns:a16="http://schemas.microsoft.com/office/drawing/2014/main" id="{BC220177-5C0E-511B-8100-059D1E416A96}"/>
              </a:ext>
            </a:extLst>
          </p:cNvPr>
          <p:cNvSpPr>
            <a:spLocks noGrp="1"/>
          </p:cNvSpPr>
          <p:nvPr>
            <p:ph type="subTitle" idx="1"/>
          </p:nvPr>
        </p:nvSpPr>
        <p:spPr/>
        <p:txBody>
          <a:bodyPr/>
          <a:lstStyle/>
          <a:p>
            <a:r>
              <a:rPr lang="en-US" dirty="0"/>
              <a:t>Inventor Garrett Morgan</a:t>
            </a:r>
          </a:p>
        </p:txBody>
      </p:sp>
    </p:spTree>
    <p:extLst>
      <p:ext uri="{BB962C8B-B14F-4D97-AF65-F5344CB8AC3E}">
        <p14:creationId xmlns:p14="http://schemas.microsoft.com/office/powerpoint/2010/main" val="2333035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42A29-4C2E-FDC0-5092-A085E38DEE58}"/>
              </a:ext>
            </a:extLst>
          </p:cNvPr>
          <p:cNvSpPr>
            <a:spLocks noGrp="1"/>
          </p:cNvSpPr>
          <p:nvPr>
            <p:ph type="title"/>
          </p:nvPr>
        </p:nvSpPr>
        <p:spPr/>
        <p:txBody>
          <a:bodyPr/>
          <a:lstStyle/>
          <a:p>
            <a:pPr algn="ctr"/>
            <a:r>
              <a:rPr lang="en-US" dirty="0"/>
              <a:t>Let’s Explore Inventor Garrett Morgan</a:t>
            </a:r>
          </a:p>
        </p:txBody>
      </p:sp>
      <p:sp>
        <p:nvSpPr>
          <p:cNvPr id="3" name="Content Placeholder 2">
            <a:extLst>
              <a:ext uri="{FF2B5EF4-FFF2-40B4-BE49-F238E27FC236}">
                <a16:creationId xmlns:a16="http://schemas.microsoft.com/office/drawing/2014/main" id="{4577A5B0-BA1B-E835-821A-1AE952BEB7E0}"/>
              </a:ext>
            </a:extLst>
          </p:cNvPr>
          <p:cNvSpPr>
            <a:spLocks noGrp="1"/>
          </p:cNvSpPr>
          <p:nvPr>
            <p:ph idx="1"/>
          </p:nvPr>
        </p:nvSpPr>
        <p:spPr/>
        <p:txBody>
          <a:bodyPr>
            <a:normAutofit lnSpcReduction="10000"/>
          </a:bodyPr>
          <a:lstStyle/>
          <a:p>
            <a:pPr algn="l" rtl="0" fontAlgn="base"/>
            <a:r>
              <a:rPr lang="en-US" sz="2400" b="0" i="0" u="sng" dirty="0">
                <a:solidFill>
                  <a:srgbClr val="000000"/>
                </a:solidFill>
                <a:effectLst/>
                <a:latin typeface="Calibri" panose="020F0502020204030204" pitchFamily="34" charset="0"/>
              </a:rPr>
              <a:t>Overview:</a:t>
            </a:r>
            <a:r>
              <a:rPr lang="en-US" sz="2400" b="0" i="0" dirty="0">
                <a:solidFill>
                  <a:srgbClr val="000000"/>
                </a:solidFill>
                <a:effectLst/>
                <a:latin typeface="Calibri" panose="020F0502020204030204" pitchFamily="34" charset="0"/>
              </a:rPr>
              <a:t> </a:t>
            </a:r>
            <a:endParaRPr lang="en-US" sz="2400" b="0" i="0" dirty="0">
              <a:solidFill>
                <a:srgbClr val="000000"/>
              </a:solidFill>
              <a:effectLst/>
              <a:latin typeface="Segoe UI" panose="020B0502040204020203" pitchFamily="34" charset="0"/>
            </a:endParaRPr>
          </a:p>
          <a:p>
            <a:pPr lvl="1" fontAlgn="base"/>
            <a:r>
              <a:rPr lang="en-US" b="0" i="0" u="none" strike="noStrike" dirty="0">
                <a:solidFill>
                  <a:srgbClr val="000000"/>
                </a:solidFill>
                <a:effectLst/>
                <a:latin typeface="Calibri" panose="020F0502020204030204" pitchFamily="34" charset="0"/>
              </a:rPr>
              <a:t>Students will analyze a good invented by a Kentuckian in the early 20</a:t>
            </a:r>
            <a:r>
              <a:rPr lang="en-US" b="0" i="0" u="none" strike="noStrike" baseline="30000" dirty="0">
                <a:solidFill>
                  <a:srgbClr val="000000"/>
                </a:solidFill>
                <a:effectLst/>
                <a:latin typeface="Calibri" panose="020F0502020204030204" pitchFamily="34" charset="0"/>
              </a:rPr>
              <a:t>th</a:t>
            </a:r>
            <a:r>
              <a:rPr lang="en-US" b="0" i="0" u="none" strike="noStrike" dirty="0">
                <a:solidFill>
                  <a:srgbClr val="000000"/>
                </a:solidFill>
                <a:effectLst/>
                <a:latin typeface="Calibri" panose="020F0502020204030204" pitchFamily="34" charset="0"/>
              </a:rPr>
              <a:t> century to determine the community impact. </a:t>
            </a:r>
            <a:r>
              <a:rPr lang="en-US"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r>
              <a:rPr lang="en-US" sz="2400" b="0" i="0" u="sng" dirty="0">
                <a:solidFill>
                  <a:srgbClr val="000000"/>
                </a:solidFill>
                <a:effectLst/>
                <a:latin typeface="Calibri" panose="020F0502020204030204" pitchFamily="34" charset="0"/>
              </a:rPr>
              <a:t>Compelling Question:</a:t>
            </a:r>
            <a:r>
              <a:rPr lang="en-US" sz="2400" b="0" i="0" dirty="0">
                <a:solidFill>
                  <a:srgbClr val="000000"/>
                </a:solidFill>
                <a:effectLst/>
                <a:latin typeface="Calibri" panose="020F0502020204030204" pitchFamily="34" charset="0"/>
              </a:rPr>
              <a:t>  </a:t>
            </a:r>
            <a:endParaRPr lang="en-US" sz="2400" b="0" i="0" dirty="0">
              <a:solidFill>
                <a:srgbClr val="000000"/>
              </a:solidFill>
              <a:effectLst/>
              <a:latin typeface="Segoe UI" panose="020B0502040204020203" pitchFamily="34" charset="0"/>
            </a:endParaRPr>
          </a:p>
          <a:p>
            <a:pPr lvl="1" fontAlgn="base"/>
            <a:r>
              <a:rPr lang="en-US" b="0" i="0" dirty="0">
                <a:solidFill>
                  <a:srgbClr val="000000"/>
                </a:solidFill>
                <a:effectLst/>
                <a:latin typeface="Calibri" panose="020F0502020204030204" pitchFamily="34" charset="0"/>
              </a:rPr>
              <a:t>How can an individual impact their community?  </a:t>
            </a:r>
            <a:endParaRPr lang="en-US" b="0" i="0" dirty="0">
              <a:solidFill>
                <a:srgbClr val="000000"/>
              </a:solidFill>
              <a:effectLst/>
              <a:latin typeface="Segoe UI" panose="020B0502040204020203" pitchFamily="34" charset="0"/>
            </a:endParaRPr>
          </a:p>
          <a:p>
            <a:pPr algn="l" rtl="0" fontAlgn="base"/>
            <a:r>
              <a:rPr lang="en-US" sz="2400" b="0" i="0" u="sng" dirty="0">
                <a:solidFill>
                  <a:srgbClr val="000000"/>
                </a:solidFill>
                <a:effectLst/>
                <a:latin typeface="Calibri" panose="020F0502020204030204" pitchFamily="34" charset="0"/>
              </a:rPr>
              <a:t>Supporting Question:</a:t>
            </a:r>
            <a:r>
              <a:rPr lang="en-US" sz="2400" b="0" i="0" dirty="0">
                <a:solidFill>
                  <a:srgbClr val="000000"/>
                </a:solidFill>
                <a:effectLst/>
                <a:latin typeface="Calibri" panose="020F0502020204030204" pitchFamily="34" charset="0"/>
              </a:rPr>
              <a:t>   </a:t>
            </a:r>
            <a:endParaRPr lang="en-US" sz="2400" b="0" i="0" dirty="0">
              <a:solidFill>
                <a:srgbClr val="000000"/>
              </a:solidFill>
              <a:effectLst/>
              <a:latin typeface="Segoe UI" panose="020B0502040204020203" pitchFamily="34" charset="0"/>
            </a:endParaRPr>
          </a:p>
          <a:p>
            <a:pPr lvl="1" fontAlgn="base"/>
            <a:r>
              <a:rPr lang="en-US" b="0" i="0" dirty="0">
                <a:solidFill>
                  <a:srgbClr val="000000"/>
                </a:solidFill>
                <a:effectLst/>
                <a:latin typeface="Calibri" panose="020F0502020204030204" pitchFamily="34" charset="0"/>
              </a:rPr>
              <a:t>How does Garrett Morgan’s breathing device impact your community?  </a:t>
            </a:r>
            <a:endParaRPr lang="en-US" b="0" i="0" dirty="0">
              <a:solidFill>
                <a:srgbClr val="000000"/>
              </a:solidFill>
              <a:effectLst/>
              <a:latin typeface="Segoe UI" panose="020B0502040204020203" pitchFamily="34" charset="0"/>
            </a:endParaRPr>
          </a:p>
          <a:p>
            <a:pPr algn="l" rtl="0" fontAlgn="base"/>
            <a:r>
              <a:rPr lang="en-US" sz="2400" b="0" i="0" u="sng" dirty="0">
                <a:solidFill>
                  <a:srgbClr val="000000"/>
                </a:solidFill>
                <a:effectLst/>
                <a:latin typeface="Calibri" panose="020F0502020204030204" pitchFamily="34" charset="0"/>
              </a:rPr>
              <a:t>Standard Connection:</a:t>
            </a:r>
            <a:r>
              <a:rPr lang="en-US" sz="2400" b="0" i="0" dirty="0">
                <a:solidFill>
                  <a:srgbClr val="000000"/>
                </a:solidFill>
                <a:effectLst/>
                <a:latin typeface="Calibri" panose="020F0502020204030204" pitchFamily="34" charset="0"/>
              </a:rPr>
              <a:t> </a:t>
            </a:r>
            <a:endParaRPr lang="en-US" sz="2400" b="0" i="0" dirty="0">
              <a:solidFill>
                <a:srgbClr val="000000"/>
              </a:solidFill>
              <a:effectLst/>
              <a:latin typeface="Segoe UI" panose="020B0502040204020203" pitchFamily="34" charset="0"/>
            </a:endParaRPr>
          </a:p>
          <a:p>
            <a:pPr lvl="1" fontAlgn="base"/>
            <a:r>
              <a:rPr lang="en-US" b="0" i="0" dirty="0">
                <a:solidFill>
                  <a:srgbClr val="000000"/>
                </a:solidFill>
                <a:effectLst/>
                <a:latin typeface="Calibri" panose="020F0502020204030204" pitchFamily="34" charset="0"/>
              </a:rPr>
              <a:t>1.H.CH.1 Describe how events, people and innovation of the past affect their present lives, community and state. </a:t>
            </a:r>
            <a:endParaRPr lang="en-US" b="0" i="0" dirty="0">
              <a:solidFill>
                <a:srgbClr val="000000"/>
              </a:solidFill>
              <a:effectLst/>
              <a:latin typeface="Segoe UI" panose="020B0502040204020203" pitchFamily="34" charset="0"/>
            </a:endParaRPr>
          </a:p>
          <a:p>
            <a:endParaRPr lang="en-US" dirty="0"/>
          </a:p>
        </p:txBody>
      </p:sp>
    </p:spTree>
    <p:extLst>
      <p:ext uri="{BB962C8B-B14F-4D97-AF65-F5344CB8AC3E}">
        <p14:creationId xmlns:p14="http://schemas.microsoft.com/office/powerpoint/2010/main" val="3682694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39AF6-1FB3-D536-B5B5-EBBA736E5A01}"/>
              </a:ext>
            </a:extLst>
          </p:cNvPr>
          <p:cNvSpPr>
            <a:spLocks noGrp="1"/>
          </p:cNvSpPr>
          <p:nvPr>
            <p:ph type="title"/>
          </p:nvPr>
        </p:nvSpPr>
        <p:spPr/>
        <p:txBody>
          <a:bodyPr/>
          <a:lstStyle/>
          <a:p>
            <a:r>
              <a:rPr lang="en-US" dirty="0"/>
              <a:t>Vocabulary </a:t>
            </a:r>
          </a:p>
        </p:txBody>
      </p:sp>
      <p:sp>
        <p:nvSpPr>
          <p:cNvPr id="4" name="TextBox 3">
            <a:extLst>
              <a:ext uri="{FF2B5EF4-FFF2-40B4-BE49-F238E27FC236}">
                <a16:creationId xmlns:a16="http://schemas.microsoft.com/office/drawing/2014/main" id="{C7EEAD4C-33D2-D456-59D5-764A2EFD6905}"/>
              </a:ext>
              <a:ext uri="{C183D7F6-B498-43B3-948B-1728B52AA6E4}">
                <adec:decorative xmlns:adec="http://schemas.microsoft.com/office/drawing/2017/decorative" val="0"/>
              </a:ext>
            </a:extLst>
          </p:cNvPr>
          <p:cNvSpPr txBox="1"/>
          <p:nvPr/>
        </p:nvSpPr>
        <p:spPr>
          <a:xfrm>
            <a:off x="6715538" y="4187687"/>
            <a:ext cx="4638262" cy="1569660"/>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 </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good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is a tangible item that can be seen, touched, and owned by a consumer or customer.  </a:t>
            </a:r>
            <a:endParaRPr kumimoji="0" lang="en-US" sz="24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7" name="TextBox 6">
            <a:extLst>
              <a:ext uri="{FF2B5EF4-FFF2-40B4-BE49-F238E27FC236}">
                <a16:creationId xmlns:a16="http://schemas.microsoft.com/office/drawing/2014/main" id="{A0FDCA91-6DE0-65F3-D17D-EDF97FB1E681}"/>
              </a:ext>
              <a:ext uri="{C183D7F6-B498-43B3-948B-1728B52AA6E4}">
                <adec:decorative xmlns:adec="http://schemas.microsoft.com/office/drawing/2017/decorative" val="0"/>
              </a:ext>
            </a:extLst>
          </p:cNvPr>
          <p:cNvSpPr txBox="1"/>
          <p:nvPr/>
        </p:nvSpPr>
        <p:spPr>
          <a:xfrm>
            <a:off x="586409" y="4187687"/>
            <a:ext cx="4638261" cy="184665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A</a:t>
            </a: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 patent</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is a government license to give the inventor the sole right to produce and sell their creation.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56BAC17C-9040-0F20-2E58-73414C0B9CC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52726" y="1690688"/>
            <a:ext cx="2333347" cy="2333347"/>
          </a:xfrm>
          <a:prstGeom prst="rect">
            <a:avLst/>
          </a:prstGeom>
        </p:spPr>
      </p:pic>
      <p:pic>
        <p:nvPicPr>
          <p:cNvPr id="8" name="Graphic 7">
            <a:extLst>
              <a:ext uri="{FF2B5EF4-FFF2-40B4-BE49-F238E27FC236}">
                <a16:creationId xmlns:a16="http://schemas.microsoft.com/office/drawing/2014/main" id="{0BCEE943-D136-5793-3A38-D72BBA5114A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2351" y="1873050"/>
            <a:ext cx="1968622" cy="1968622"/>
          </a:xfrm>
          <a:prstGeom prst="rect">
            <a:avLst/>
          </a:prstGeom>
        </p:spPr>
      </p:pic>
    </p:spTree>
    <p:extLst>
      <p:ext uri="{BB962C8B-B14F-4D97-AF65-F5344CB8AC3E}">
        <p14:creationId xmlns:p14="http://schemas.microsoft.com/office/powerpoint/2010/main" val="308174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This is an image of Garrett Morgan.">
            <a:extLst>
              <a:ext uri="{FF2B5EF4-FFF2-40B4-BE49-F238E27FC236}">
                <a16:creationId xmlns:a16="http://schemas.microsoft.com/office/drawing/2014/main" id="{7E2904E3-8FCD-7CDE-D334-AB98CEA707FB}"/>
              </a:ext>
            </a:extLst>
          </p:cNvPr>
          <p:cNvPicPr>
            <a:picLocks noChangeAspect="1"/>
          </p:cNvPicPr>
          <p:nvPr/>
        </p:nvPicPr>
        <p:blipFill>
          <a:blip r:embed="rId3">
            <a:extLst>
              <a:ext uri="{28A0092B-C50C-407E-A947-70E740481C1C}">
                <a14:useLocalDpi xmlns:a14="http://schemas.microsoft.com/office/drawing/2010/main" val="0"/>
              </a:ext>
            </a:extLst>
          </a:blip>
          <a:srcRect l="1030" r="1030"/>
          <a:stretch/>
        </p:blipFill>
        <p:spPr>
          <a:xfrm>
            <a:off x="-1" y="-2"/>
            <a:ext cx="5410198" cy="6858002"/>
          </a:xfrm>
          <a:prstGeom prst="rect">
            <a:avLst/>
          </a:prstGeom>
        </p:spPr>
      </p:pic>
      <p:sp useBgFill="1">
        <p:nvSpPr>
          <p:cNvPr id="19" name="Rectangle 18">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1F08671-FF73-A653-8996-52F68D7AFF49}"/>
              </a:ext>
            </a:extLst>
          </p:cNvPr>
          <p:cNvSpPr>
            <a:spLocks noGrp="1"/>
          </p:cNvSpPr>
          <p:nvPr>
            <p:ph type="title"/>
          </p:nvPr>
        </p:nvSpPr>
        <p:spPr>
          <a:xfrm>
            <a:off x="6115317" y="405685"/>
            <a:ext cx="5464968" cy="1559301"/>
          </a:xfrm>
        </p:spPr>
        <p:txBody>
          <a:bodyPr>
            <a:normAutofit/>
          </a:bodyPr>
          <a:lstStyle/>
          <a:p>
            <a:r>
              <a:rPr lang="en-US" sz="4000"/>
              <a:t>Garrett Morgan </a:t>
            </a:r>
          </a:p>
        </p:txBody>
      </p:sp>
      <p:sp>
        <p:nvSpPr>
          <p:cNvPr id="3" name="Content Placeholder 2">
            <a:extLst>
              <a:ext uri="{FF2B5EF4-FFF2-40B4-BE49-F238E27FC236}">
                <a16:creationId xmlns:a16="http://schemas.microsoft.com/office/drawing/2014/main" id="{76B401A4-C4E3-AA55-33A3-F5802AACB0A8}"/>
              </a:ext>
            </a:extLst>
          </p:cNvPr>
          <p:cNvSpPr>
            <a:spLocks noGrp="1"/>
          </p:cNvSpPr>
          <p:nvPr>
            <p:ph idx="1"/>
          </p:nvPr>
        </p:nvSpPr>
        <p:spPr>
          <a:xfrm>
            <a:off x="6096000" y="2370671"/>
            <a:ext cx="5247340" cy="3496878"/>
          </a:xfrm>
        </p:spPr>
        <p:txBody>
          <a:bodyPr anchor="ctr">
            <a:normAutofit/>
          </a:bodyPr>
          <a:lstStyle/>
          <a:p>
            <a:r>
              <a:rPr lang="en-US" sz="2000" b="0" i="0" u="sng" strike="noStrike" dirty="0">
                <a:effectLst/>
                <a:latin typeface="Calibri" panose="020F0502020204030204" pitchFamily="34" charset="0"/>
                <a:hlinkClick r:id="rId4"/>
              </a:rPr>
              <a:t>Garrett A. Morgan</a:t>
            </a:r>
            <a:r>
              <a:rPr lang="en-US" sz="2000" b="0" i="0" dirty="0">
                <a:effectLst/>
                <a:latin typeface="Calibri" panose="020F0502020204030204" pitchFamily="34" charset="0"/>
              </a:rPr>
              <a:t>, an African American, was born in Claysville, Kentucky on March 4, 1877. At the age of 14 he started working as a handyman and later opened his own repair shop. This experience taught Morgan how things worked and were made, which inspired him to become an inventor. </a:t>
            </a:r>
            <a:endParaRPr lang="en-US" sz="2000" dirty="0"/>
          </a:p>
        </p:txBody>
      </p:sp>
    </p:spTree>
    <p:extLst>
      <p:ext uri="{BB962C8B-B14F-4D97-AF65-F5344CB8AC3E}">
        <p14:creationId xmlns:p14="http://schemas.microsoft.com/office/powerpoint/2010/main" val="3209086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Woman in denim shirt and brown apron adding clasp to leather good using a small tool">
            <a:extLst>
              <a:ext uri="{FF2B5EF4-FFF2-40B4-BE49-F238E27FC236}">
                <a16:creationId xmlns:a16="http://schemas.microsoft.com/office/drawing/2014/main" id="{3EE0F36E-8886-C7BC-29B2-9EC76693E3B5}"/>
              </a:ext>
            </a:extLst>
          </p:cNvPr>
          <p:cNvPicPr>
            <a:picLocks noChangeAspect="1"/>
          </p:cNvPicPr>
          <p:nvPr/>
        </p:nvPicPr>
        <p:blipFill rotWithShape="1">
          <a:blip r:embed="rId3">
            <a:extLst>
              <a:ext uri="{28A0092B-C50C-407E-A947-70E740481C1C}">
                <a14:useLocalDpi xmlns:a14="http://schemas.microsoft.com/office/drawing/2010/main" val="0"/>
              </a:ext>
            </a:extLst>
          </a:blip>
          <a:srcRect r="5882" b="-1"/>
          <a:stretch/>
        </p:blipFill>
        <p:spPr>
          <a:xfrm>
            <a:off x="2522356" y="10"/>
            <a:ext cx="9669642" cy="6857990"/>
          </a:xfrm>
          <a:prstGeom prst="rect">
            <a:avLst/>
          </a:prstGeom>
        </p:spPr>
      </p:pic>
      <p:sp>
        <p:nvSpPr>
          <p:cNvPr id="17"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F7F044A-0825-14BC-002B-10195F7AD8D1}"/>
              </a:ext>
            </a:extLst>
          </p:cNvPr>
          <p:cNvSpPr>
            <a:spLocks noGrp="1"/>
          </p:cNvSpPr>
          <p:nvPr>
            <p:ph type="title"/>
          </p:nvPr>
        </p:nvSpPr>
        <p:spPr>
          <a:xfrm>
            <a:off x="479982" y="317991"/>
            <a:ext cx="3822189" cy="1899912"/>
          </a:xfrm>
        </p:spPr>
        <p:txBody>
          <a:bodyPr>
            <a:normAutofit/>
          </a:bodyPr>
          <a:lstStyle/>
          <a:p>
            <a:r>
              <a:rPr lang="en-US" sz="4000" dirty="0"/>
              <a:t>Creating a Breathing Device </a:t>
            </a:r>
          </a:p>
        </p:txBody>
      </p:sp>
      <p:sp>
        <p:nvSpPr>
          <p:cNvPr id="3" name="Content Placeholder 2">
            <a:extLst>
              <a:ext uri="{FF2B5EF4-FFF2-40B4-BE49-F238E27FC236}">
                <a16:creationId xmlns:a16="http://schemas.microsoft.com/office/drawing/2014/main" id="{E7D468E6-B0CC-1550-2DAE-21716330F12A}"/>
              </a:ext>
            </a:extLst>
          </p:cNvPr>
          <p:cNvSpPr>
            <a:spLocks noGrp="1"/>
          </p:cNvSpPr>
          <p:nvPr>
            <p:ph idx="1"/>
          </p:nvPr>
        </p:nvSpPr>
        <p:spPr>
          <a:xfrm>
            <a:off x="479982" y="2141970"/>
            <a:ext cx="3822189" cy="3742762"/>
          </a:xfrm>
        </p:spPr>
        <p:txBody>
          <a:bodyPr>
            <a:normAutofit/>
          </a:bodyPr>
          <a:lstStyle/>
          <a:p>
            <a:r>
              <a:rPr lang="en-US" sz="2000" b="0" i="0" dirty="0">
                <a:effectLst/>
                <a:latin typeface="Calibri" panose="020F0502020204030204" pitchFamily="34" charset="0"/>
              </a:rPr>
              <a:t>Morgan also repaired and sold sewing machines. He used his skills to sew a hood that could be worn as a breathing device that would prevent the inhalation of smoke. Morgan sold this device to firefighters. </a:t>
            </a:r>
            <a:endParaRPr lang="en-US" sz="2000" dirty="0"/>
          </a:p>
        </p:txBody>
      </p:sp>
    </p:spTree>
    <p:extLst>
      <p:ext uri="{BB962C8B-B14F-4D97-AF65-F5344CB8AC3E}">
        <p14:creationId xmlns:p14="http://schemas.microsoft.com/office/powerpoint/2010/main" val="897430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35F27-BBDB-6EB3-36CF-2FBE27DAA7D7}"/>
              </a:ext>
            </a:extLst>
          </p:cNvPr>
          <p:cNvSpPr>
            <a:spLocks noGrp="1"/>
          </p:cNvSpPr>
          <p:nvPr>
            <p:ph type="title"/>
          </p:nvPr>
        </p:nvSpPr>
        <p:spPr/>
        <p:txBody>
          <a:bodyPr/>
          <a:lstStyle/>
          <a:p>
            <a:r>
              <a:rPr lang="en-US" u="sng" dirty="0"/>
              <a:t>U.S. Patent</a:t>
            </a:r>
          </a:p>
        </p:txBody>
      </p:sp>
      <p:sp>
        <p:nvSpPr>
          <p:cNvPr id="3" name="Content Placeholder 2">
            <a:extLst>
              <a:ext uri="{FF2B5EF4-FFF2-40B4-BE49-F238E27FC236}">
                <a16:creationId xmlns:a16="http://schemas.microsoft.com/office/drawing/2014/main" id="{06B4608E-F2BF-FE92-408D-61E0E8EBBE9B}"/>
              </a:ext>
            </a:extLst>
          </p:cNvPr>
          <p:cNvSpPr>
            <a:spLocks noGrp="1"/>
          </p:cNvSpPr>
          <p:nvPr>
            <p:ph idx="1"/>
          </p:nvPr>
        </p:nvSpPr>
        <p:spPr>
          <a:xfrm>
            <a:off x="838200" y="1825625"/>
            <a:ext cx="3202858" cy="3965570"/>
          </a:xfrm>
        </p:spPr>
        <p:txBody>
          <a:bodyPr>
            <a:normAutofit/>
          </a:bodyPr>
          <a:lstStyle/>
          <a:p>
            <a:r>
              <a:rPr lang="en-US" sz="2400" b="0" i="0" dirty="0">
                <a:solidFill>
                  <a:srgbClr val="000000"/>
                </a:solidFill>
                <a:effectLst/>
                <a:latin typeface="Calibri" panose="020F0502020204030204" pitchFamily="34" charset="0"/>
              </a:rPr>
              <a:t>To prevent others from stealing his design, he had to register a </a:t>
            </a:r>
            <a:r>
              <a:rPr lang="en-US" sz="2400" b="1" i="0" dirty="0">
                <a:solidFill>
                  <a:srgbClr val="000000"/>
                </a:solidFill>
                <a:effectLst/>
                <a:latin typeface="Calibri" panose="020F0502020204030204" pitchFamily="34" charset="0"/>
              </a:rPr>
              <a:t>patent</a:t>
            </a:r>
            <a:r>
              <a:rPr lang="en-US" sz="2400" b="0" i="0" dirty="0">
                <a:solidFill>
                  <a:srgbClr val="000000"/>
                </a:solidFill>
                <a:effectLst/>
                <a:latin typeface="Calibri" panose="020F0502020204030204" pitchFamily="34" charset="0"/>
              </a:rPr>
              <a:t> with the United States Patent and Trademark Office.</a:t>
            </a:r>
            <a:endParaRPr lang="en-US" sz="2400" dirty="0"/>
          </a:p>
        </p:txBody>
      </p:sp>
      <p:pic>
        <p:nvPicPr>
          <p:cNvPr id="7" name="Picture 6" descr="Diagram of patent for fire hood.">
            <a:extLst>
              <a:ext uri="{FF2B5EF4-FFF2-40B4-BE49-F238E27FC236}">
                <a16:creationId xmlns:a16="http://schemas.microsoft.com/office/drawing/2014/main" id="{432253AA-53D1-1F7E-3299-0941313B1626}"/>
              </a:ext>
            </a:extLst>
          </p:cNvPr>
          <p:cNvPicPr>
            <a:picLocks noChangeAspect="1"/>
          </p:cNvPicPr>
          <p:nvPr/>
        </p:nvPicPr>
        <p:blipFill rotWithShape="1">
          <a:blip r:embed="rId2">
            <a:extLst>
              <a:ext uri="{28A0092B-C50C-407E-A947-70E740481C1C}">
                <a14:useLocalDpi xmlns:a14="http://schemas.microsoft.com/office/drawing/2010/main" val="0"/>
              </a:ext>
            </a:extLst>
          </a:blip>
          <a:srcRect t="7354" r="13316" b="11799"/>
          <a:stretch/>
        </p:blipFill>
        <p:spPr>
          <a:xfrm rot="5400000">
            <a:off x="5376559" y="-1020338"/>
            <a:ext cx="5515432" cy="7556111"/>
          </a:xfrm>
          <a:prstGeom prst="rect">
            <a:avLst/>
          </a:prstGeom>
        </p:spPr>
      </p:pic>
    </p:spTree>
    <p:extLst>
      <p:ext uri="{BB962C8B-B14F-4D97-AF65-F5344CB8AC3E}">
        <p14:creationId xmlns:p14="http://schemas.microsoft.com/office/powerpoint/2010/main" val="3853061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2b517606b8b_1_1"/>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en-US" dirty="0">
                <a:latin typeface="Franklin Gothic Medium" panose="020B0603020102020204" pitchFamily="34" charset="0"/>
              </a:rPr>
              <a:t>Webinar Goals</a:t>
            </a:r>
            <a:endParaRPr dirty="0">
              <a:latin typeface="Franklin Gothic Medium" panose="020B0603020102020204" pitchFamily="34" charset="0"/>
            </a:endParaRPr>
          </a:p>
        </p:txBody>
      </p:sp>
      <p:sp>
        <p:nvSpPr>
          <p:cNvPr id="149" name="Google Shape;149;g2b517606b8b_1_1"/>
          <p:cNvSpPr txBox="1">
            <a:spLocks noGrp="1"/>
          </p:cNvSpPr>
          <p:nvPr>
            <p:ph type="body" idx="1"/>
          </p:nvPr>
        </p:nvSpPr>
        <p:spPr>
          <a:xfrm>
            <a:off x="555775" y="1259875"/>
            <a:ext cx="11035500" cy="4878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None/>
            </a:pPr>
            <a:r>
              <a:rPr lang="en-US" dirty="0">
                <a:latin typeface="Franklin Gothic Book" panose="020B0503020102020204" pitchFamily="34" charset="0"/>
              </a:rPr>
              <a:t>Learning Goal to the </a:t>
            </a:r>
            <a:r>
              <a:rPr lang="en-US" i="1" dirty="0">
                <a:latin typeface="Franklin Gothic Book" panose="020B0503020102020204" pitchFamily="34" charset="0"/>
              </a:rPr>
              <a:t>KAS for Social Studies</a:t>
            </a:r>
            <a:r>
              <a:rPr lang="en-US" dirty="0">
                <a:latin typeface="Franklin Gothic Book" panose="020B0503020102020204" pitchFamily="34" charset="0"/>
              </a:rPr>
              <a:t> by engaging in a demonstration about Kentucky history. </a:t>
            </a:r>
            <a:endParaRPr dirty="0">
              <a:latin typeface="Franklin Gothic Book" panose="020B0503020102020204" pitchFamily="34" charset="0"/>
            </a:endParaRPr>
          </a:p>
          <a:p>
            <a:pPr marL="0" lvl="0" indent="0" algn="l" rtl="0">
              <a:lnSpc>
                <a:spcPct val="90000"/>
              </a:lnSpc>
              <a:spcBef>
                <a:spcPts val="1000"/>
              </a:spcBef>
              <a:spcAft>
                <a:spcPts val="0"/>
              </a:spcAft>
              <a:buNone/>
            </a:pPr>
            <a:r>
              <a:rPr lang="en-US" dirty="0">
                <a:latin typeface="Franklin Gothic Book" panose="020B0503020102020204" pitchFamily="34" charset="0"/>
              </a:rPr>
              <a:t>Success Criteria </a:t>
            </a:r>
            <a:endParaRPr dirty="0">
              <a:latin typeface="Franklin Gothic Book" panose="020B0503020102020204" pitchFamily="34" charset="0"/>
            </a:endParaRPr>
          </a:p>
          <a:p>
            <a:pPr marL="914400" lvl="1" indent="-457200" algn="l" rtl="0">
              <a:lnSpc>
                <a:spcPct val="90000"/>
              </a:lnSpc>
              <a:spcBef>
                <a:spcPts val="1000"/>
              </a:spcBef>
              <a:spcAft>
                <a:spcPts val="0"/>
              </a:spcAft>
              <a:buSzPts val="3600"/>
              <a:buChar char="●"/>
            </a:pPr>
            <a:r>
              <a:rPr lang="en-US" dirty="0">
                <a:latin typeface="Franklin Gothic Book" panose="020B0503020102020204" pitchFamily="34" charset="0"/>
              </a:rPr>
              <a:t>I can analyze 1.H.KH.1 to understand what this standard requires students to know and be able to do.</a:t>
            </a:r>
            <a:endParaRPr dirty="0">
              <a:latin typeface="Franklin Gothic Book" panose="020B0503020102020204" pitchFamily="34" charset="0"/>
            </a:endParaRPr>
          </a:p>
          <a:p>
            <a:pPr marL="914400" lvl="1" indent="-457200" algn="l" rtl="0">
              <a:lnSpc>
                <a:spcPct val="90000"/>
              </a:lnSpc>
              <a:spcBef>
                <a:spcPts val="1000"/>
              </a:spcBef>
              <a:spcAft>
                <a:spcPts val="1000"/>
              </a:spcAft>
              <a:buSzPts val="3600"/>
              <a:buChar char="●"/>
            </a:pPr>
            <a:r>
              <a:rPr lang="en-US" dirty="0">
                <a:latin typeface="Franklin Gothic Book" panose="020B0503020102020204" pitchFamily="34" charset="0"/>
              </a:rPr>
              <a:t>I can improve my content knowledge and pedagogical skills after exploring a grade level sample. </a:t>
            </a:r>
            <a:endParaRPr dirty="0">
              <a:latin typeface="Franklin Gothic Book" panose="020B05030201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CD584-EAA5-AE20-9BFA-F03C0BD471C9}"/>
              </a:ext>
            </a:extLst>
          </p:cNvPr>
          <p:cNvSpPr>
            <a:spLocks noGrp="1"/>
          </p:cNvSpPr>
          <p:nvPr>
            <p:ph type="title"/>
          </p:nvPr>
        </p:nvSpPr>
        <p:spPr>
          <a:xfrm>
            <a:off x="1807029" y="2121799"/>
            <a:ext cx="3646714" cy="1550314"/>
          </a:xfrm>
        </p:spPr>
        <p:txBody>
          <a:bodyPr/>
          <a:lstStyle/>
          <a:p>
            <a:pPr algn="ctr"/>
            <a:r>
              <a:rPr lang="en-US" dirty="0"/>
              <a:t>Let’s Take a Closer Look!</a:t>
            </a:r>
          </a:p>
        </p:txBody>
      </p:sp>
      <p:pic>
        <p:nvPicPr>
          <p:cNvPr id="7" name="Graphic 6" descr="Magnifying glass with solid fill">
            <a:extLst>
              <a:ext uri="{FF2B5EF4-FFF2-40B4-BE49-F238E27FC236}">
                <a16:creationId xmlns:a16="http://schemas.microsoft.com/office/drawing/2014/main" id="{AEF31058-287F-14FA-1A47-9E877AF10B3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38258" y="1422400"/>
            <a:ext cx="3581400" cy="3581400"/>
          </a:xfrm>
          <a:prstGeom prst="rect">
            <a:avLst/>
          </a:prstGeom>
        </p:spPr>
      </p:pic>
    </p:spTree>
    <p:extLst>
      <p:ext uri="{BB962C8B-B14F-4D97-AF65-F5344CB8AC3E}">
        <p14:creationId xmlns:p14="http://schemas.microsoft.com/office/powerpoint/2010/main" val="268637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 name="Picture 10" descr="This is a diagram showing the plan for the fire food.">
            <a:extLst>
              <a:ext uri="{FF2B5EF4-FFF2-40B4-BE49-F238E27FC236}">
                <a16:creationId xmlns:a16="http://schemas.microsoft.com/office/drawing/2014/main" id="{D9F51404-B7C3-8582-2CCA-8A6119C42EC6}"/>
              </a:ext>
            </a:extLst>
          </p:cNvPr>
          <p:cNvPicPr>
            <a:picLocks noChangeAspect="1"/>
          </p:cNvPicPr>
          <p:nvPr/>
        </p:nvPicPr>
        <p:blipFill rotWithShape="1">
          <a:blip r:embed="rId3">
            <a:extLst>
              <a:ext uri="{28A0092B-C50C-407E-A947-70E740481C1C}">
                <a14:useLocalDpi xmlns:a14="http://schemas.microsoft.com/office/drawing/2010/main" val="0"/>
              </a:ext>
            </a:extLst>
          </a:blip>
          <a:srcRect l="7652" t="7407" r="7696" b="14074"/>
          <a:stretch/>
        </p:blipFill>
        <p:spPr>
          <a:xfrm>
            <a:off x="3780971" y="14514"/>
            <a:ext cx="4927600" cy="6713707"/>
          </a:xfrm>
          <a:prstGeom prst="rect">
            <a:avLst/>
          </a:prstGeom>
        </p:spPr>
      </p:pic>
      <p:sp>
        <p:nvSpPr>
          <p:cNvPr id="2" name="Title 1">
            <a:extLst>
              <a:ext uri="{FF2B5EF4-FFF2-40B4-BE49-F238E27FC236}">
                <a16:creationId xmlns:a16="http://schemas.microsoft.com/office/drawing/2014/main" id="{7F4C65F2-50A8-E988-4F5A-CB0388AF8808}"/>
              </a:ext>
            </a:extLst>
          </p:cNvPr>
          <p:cNvSpPr>
            <a:spLocks noGrp="1"/>
          </p:cNvSpPr>
          <p:nvPr>
            <p:ph type="title"/>
          </p:nvPr>
        </p:nvSpPr>
        <p:spPr>
          <a:xfrm>
            <a:off x="208280" y="129779"/>
            <a:ext cx="10515600" cy="1325563"/>
          </a:xfrm>
        </p:spPr>
        <p:txBody>
          <a:bodyPr/>
          <a:lstStyle/>
          <a:p>
            <a:r>
              <a:rPr lang="en-US" dirty="0"/>
              <a:t>Patent</a:t>
            </a:r>
          </a:p>
        </p:txBody>
      </p:sp>
    </p:spTree>
    <p:extLst>
      <p:ext uri="{BB962C8B-B14F-4D97-AF65-F5344CB8AC3E}">
        <p14:creationId xmlns:p14="http://schemas.microsoft.com/office/powerpoint/2010/main" val="2062077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E6A31-048B-A57D-A99E-7B80394C1A95}"/>
              </a:ext>
            </a:extLst>
          </p:cNvPr>
          <p:cNvSpPr>
            <a:spLocks noGrp="1"/>
          </p:cNvSpPr>
          <p:nvPr>
            <p:ph type="title"/>
          </p:nvPr>
        </p:nvSpPr>
        <p:spPr>
          <a:xfrm>
            <a:off x="492805" y="1975530"/>
            <a:ext cx="10515600" cy="1245961"/>
          </a:xfrm>
        </p:spPr>
        <p:txBody>
          <a:bodyPr/>
          <a:lstStyle/>
          <a:p>
            <a:r>
              <a:rPr lang="en-US" u="sng" dirty="0"/>
              <a:t>Prototype </a:t>
            </a:r>
          </a:p>
        </p:txBody>
      </p:sp>
      <p:pic>
        <p:nvPicPr>
          <p:cNvPr id="5" name="Picture 4" descr="This is an image of the prototype of the fire hood.">
            <a:extLst>
              <a:ext uri="{FF2B5EF4-FFF2-40B4-BE49-F238E27FC236}">
                <a16:creationId xmlns:a16="http://schemas.microsoft.com/office/drawing/2014/main" id="{8E86A6E8-94AE-661C-150A-B1CB8D513DF9}"/>
              </a:ext>
            </a:extLst>
          </p:cNvPr>
          <p:cNvPicPr>
            <a:picLocks noChangeAspect="1"/>
          </p:cNvPicPr>
          <p:nvPr/>
        </p:nvPicPr>
        <p:blipFill rotWithShape="1">
          <a:blip r:embed="rId3">
            <a:extLst>
              <a:ext uri="{28A0092B-C50C-407E-A947-70E740481C1C}">
                <a14:useLocalDpi xmlns:a14="http://schemas.microsoft.com/office/drawing/2010/main" val="0"/>
              </a:ext>
            </a:extLst>
          </a:blip>
          <a:srcRect l="24462" t="41520" r="5477" b="28951"/>
          <a:stretch/>
        </p:blipFill>
        <p:spPr>
          <a:xfrm>
            <a:off x="3429000" y="-5365"/>
            <a:ext cx="8763000" cy="6856584"/>
          </a:xfrm>
          <a:prstGeom prst="rect">
            <a:avLst/>
          </a:prstGeom>
        </p:spPr>
      </p:pic>
    </p:spTree>
    <p:extLst>
      <p:ext uri="{BB962C8B-B14F-4D97-AF65-F5344CB8AC3E}">
        <p14:creationId xmlns:p14="http://schemas.microsoft.com/office/powerpoint/2010/main" val="1404800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AB72A-A62C-6334-882C-82E4EAB35DE6}"/>
              </a:ext>
            </a:extLst>
          </p:cNvPr>
          <p:cNvSpPr>
            <a:spLocks noGrp="1"/>
          </p:cNvSpPr>
          <p:nvPr>
            <p:ph type="title"/>
          </p:nvPr>
        </p:nvSpPr>
        <p:spPr>
          <a:xfrm>
            <a:off x="0" y="-328753"/>
            <a:ext cx="10515600" cy="1325563"/>
          </a:xfrm>
        </p:spPr>
        <p:txBody>
          <a:bodyPr/>
          <a:lstStyle/>
          <a:p>
            <a:r>
              <a:rPr lang="en-US" dirty="0"/>
              <a:t>Let’s look at the text!</a:t>
            </a:r>
          </a:p>
        </p:txBody>
      </p:sp>
      <p:sp>
        <p:nvSpPr>
          <p:cNvPr id="3" name="Content Placeholder 2">
            <a:extLst>
              <a:ext uri="{FF2B5EF4-FFF2-40B4-BE49-F238E27FC236}">
                <a16:creationId xmlns:a16="http://schemas.microsoft.com/office/drawing/2014/main" id="{136D286E-9BEF-5DA6-44FD-EF1063C93C3A}"/>
              </a:ext>
            </a:extLst>
          </p:cNvPr>
          <p:cNvSpPr>
            <a:spLocks noGrp="1"/>
          </p:cNvSpPr>
          <p:nvPr>
            <p:ph idx="1"/>
          </p:nvPr>
        </p:nvSpPr>
        <p:spPr>
          <a:xfrm>
            <a:off x="108387" y="525939"/>
            <a:ext cx="7977849" cy="4858027"/>
          </a:xfrm>
        </p:spPr>
        <p:txBody>
          <a:bodyPr>
            <a:noAutofit/>
          </a:bodyPr>
          <a:lstStyle/>
          <a:p>
            <a:pPr marL="0" indent="0">
              <a:buNone/>
            </a:pPr>
            <a:r>
              <a:rPr lang="en-US" b="0" i="1" dirty="0">
                <a:solidFill>
                  <a:srgbClr val="000000"/>
                </a:solidFill>
                <a:effectLst/>
                <a:latin typeface="WordVisi_MSFontService"/>
              </a:rPr>
              <a:t>Through Smoke and Fumes with Safety </a:t>
            </a:r>
          </a:p>
          <a:p>
            <a:pPr marL="0" indent="0">
              <a:buNone/>
            </a:pPr>
            <a:r>
              <a:rPr lang="en-US" dirty="0">
                <a:solidFill>
                  <a:srgbClr val="000000"/>
                </a:solidFill>
                <a:latin typeface="WordVisi_MSFontService"/>
                <a:hlinkClick r:id="rId3"/>
              </a:rPr>
              <a:t>Advertising pamphlet </a:t>
            </a:r>
            <a:endParaRPr lang="en-US" dirty="0">
              <a:solidFill>
                <a:srgbClr val="000000"/>
              </a:solidFill>
              <a:latin typeface="WordVisi_MSFontService"/>
            </a:endParaRPr>
          </a:p>
          <a:p>
            <a:pPr marL="0" indent="0">
              <a:buNone/>
            </a:pPr>
            <a:r>
              <a:rPr lang="en-US" dirty="0">
                <a:effectLst/>
                <a:latin typeface="Calibri" panose="020F0502020204030204" pitchFamily="34" charset="0"/>
                <a:ea typeface="Calibri" panose="020F0502020204030204" pitchFamily="34" charset="0"/>
                <a:cs typeface="Times New Roman" panose="02020603050405020304" pitchFamily="18" charset="0"/>
              </a:rPr>
              <a:t>A modified version of the text included in this source adapted for Grade 1 students can be found below:</a:t>
            </a:r>
          </a:p>
          <a:p>
            <a:pPr marL="0" marR="0" indent="0">
              <a:lnSpc>
                <a:spcPct val="107000"/>
              </a:lnSpc>
              <a:spcBef>
                <a:spcPts val="0"/>
              </a:spcBef>
              <a:spcAft>
                <a:spcPts val="800"/>
              </a:spcAft>
              <a:buNone/>
            </a:pPr>
            <a:endPar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indent="0" algn="l" rtl="0" fontAlgn="base">
              <a:buNone/>
            </a:pPr>
            <a:r>
              <a:rPr lang="en-US" sz="2400" b="0" i="0" dirty="0">
                <a:solidFill>
                  <a:srgbClr val="000000"/>
                </a:solidFill>
                <a:effectLst/>
                <a:latin typeface="Calibri" panose="020F0502020204030204" pitchFamily="34" charset="0"/>
              </a:rPr>
              <a:t>Modified text from Source 3: </a:t>
            </a:r>
            <a:endParaRPr lang="en-US" sz="2400" b="0" i="0" dirty="0">
              <a:solidFill>
                <a:srgbClr val="000000"/>
              </a:solidFill>
              <a:effectLst/>
              <a:latin typeface="Segoe UI" panose="020B0502040204020203" pitchFamily="34" charset="0"/>
            </a:endParaRPr>
          </a:p>
          <a:p>
            <a:pPr marL="457200" lvl="1" indent="0" fontAlgn="base">
              <a:buNone/>
            </a:pPr>
            <a:r>
              <a:rPr lang="en-US" b="0" i="1" dirty="0">
                <a:solidFill>
                  <a:srgbClr val="000000"/>
                </a:solidFill>
                <a:effectLst/>
                <a:latin typeface="Calibri" panose="020F0502020204030204" pitchFamily="34" charset="0"/>
              </a:rPr>
              <a:t>The purposes of the fire hoods are to allow the person wearing it to enter a room that is filled with dangerous smokes and gases. This will help them save lives, stop whatever is causing the smoke </a:t>
            </a:r>
            <a:r>
              <a:rPr lang="en-US" b="0" i="1">
                <a:solidFill>
                  <a:srgbClr val="000000"/>
                </a:solidFill>
                <a:effectLst/>
                <a:latin typeface="Calibri" panose="020F0502020204030204" pitchFamily="34" charset="0"/>
              </a:rPr>
              <a:t>and gases, </a:t>
            </a:r>
            <a:r>
              <a:rPr lang="en-US" b="0" i="1" dirty="0">
                <a:solidFill>
                  <a:srgbClr val="000000"/>
                </a:solidFill>
                <a:effectLst/>
                <a:latin typeface="Calibri" panose="020F0502020204030204" pitchFamily="34" charset="0"/>
              </a:rPr>
              <a:t>and put out fires.</a:t>
            </a:r>
            <a:r>
              <a:rPr lang="en-US"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p:txBody>
      </p:sp>
      <p:pic>
        <p:nvPicPr>
          <p:cNvPr id="1028" name="Picture 4" descr="This is an image of the text displayed on the page.">
            <a:extLst>
              <a:ext uri="{FF2B5EF4-FFF2-40B4-BE49-F238E27FC236}">
                <a16:creationId xmlns:a16="http://schemas.microsoft.com/office/drawing/2014/main" id="{5AD242C0-877A-15CF-DF68-C83C4C9CA0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959" r="33817"/>
          <a:stretch/>
        </p:blipFill>
        <p:spPr bwMode="auto">
          <a:xfrm>
            <a:off x="8094689" y="0"/>
            <a:ext cx="4097311" cy="68748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DB1E70B-8CC3-C64E-5287-C5DE5E3A4A28}"/>
              </a:ext>
            </a:extLst>
          </p:cNvPr>
          <p:cNvSpPr txBox="1"/>
          <p:nvPr/>
        </p:nvSpPr>
        <p:spPr>
          <a:xfrm>
            <a:off x="10253272" y="6411006"/>
            <a:ext cx="13641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WRHS</a:t>
            </a:r>
          </a:p>
        </p:txBody>
      </p:sp>
    </p:spTree>
    <p:extLst>
      <p:ext uri="{BB962C8B-B14F-4D97-AF65-F5344CB8AC3E}">
        <p14:creationId xmlns:p14="http://schemas.microsoft.com/office/powerpoint/2010/main" val="2308995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1B4C5-52CE-E632-A057-D89F1DC22304}"/>
              </a:ext>
            </a:extLst>
          </p:cNvPr>
          <p:cNvSpPr>
            <a:spLocks noGrp="1"/>
          </p:cNvSpPr>
          <p:nvPr>
            <p:ph type="title"/>
          </p:nvPr>
        </p:nvSpPr>
        <p:spPr>
          <a:xfrm>
            <a:off x="838200" y="375422"/>
            <a:ext cx="10515600" cy="1325563"/>
          </a:xfrm>
        </p:spPr>
        <p:txBody>
          <a:bodyPr/>
          <a:lstStyle/>
          <a:p>
            <a:r>
              <a:rPr lang="en-US" dirty="0"/>
              <a:t>Then and Now </a:t>
            </a:r>
          </a:p>
        </p:txBody>
      </p:sp>
      <p:sp>
        <p:nvSpPr>
          <p:cNvPr id="3" name="Content Placeholder 2">
            <a:extLst>
              <a:ext uri="{FF2B5EF4-FFF2-40B4-BE49-F238E27FC236}">
                <a16:creationId xmlns:a16="http://schemas.microsoft.com/office/drawing/2014/main" id="{90FA2AC1-B44C-7C6E-E10E-51FB0EDC4195}"/>
              </a:ext>
            </a:extLst>
          </p:cNvPr>
          <p:cNvSpPr>
            <a:spLocks noGrp="1"/>
          </p:cNvSpPr>
          <p:nvPr>
            <p:ph idx="1"/>
          </p:nvPr>
        </p:nvSpPr>
        <p:spPr/>
        <p:txBody>
          <a:bodyPr/>
          <a:lstStyle/>
          <a:p>
            <a:r>
              <a:rPr lang="en-US" b="0" i="0" dirty="0">
                <a:solidFill>
                  <a:srgbClr val="000000"/>
                </a:solidFill>
                <a:effectLst/>
                <a:latin typeface="WordVisi_MSFontService"/>
              </a:rPr>
              <a:t>Do you think the design has changed for firefighters today? </a:t>
            </a:r>
          </a:p>
          <a:p>
            <a:pPr marL="0" indent="0">
              <a:buNone/>
            </a:pPr>
            <a:endParaRPr lang="en-US" b="0" i="0" dirty="0">
              <a:solidFill>
                <a:srgbClr val="000000"/>
              </a:solidFill>
              <a:effectLst/>
              <a:latin typeface="Calibri" panose="020F0502020204030204" pitchFamily="34" charset="0"/>
            </a:endParaRPr>
          </a:p>
          <a:p>
            <a:r>
              <a:rPr lang="en-US" b="0" i="0" dirty="0">
                <a:solidFill>
                  <a:srgbClr val="000000"/>
                </a:solidFill>
                <a:effectLst/>
                <a:latin typeface="Calibri" panose="020F0502020204030204" pitchFamily="34" charset="0"/>
              </a:rPr>
              <a:t>Do you think the material has changed? </a:t>
            </a:r>
          </a:p>
          <a:p>
            <a:endParaRPr lang="en-US" dirty="0">
              <a:solidFill>
                <a:srgbClr val="000000"/>
              </a:solidFill>
              <a:latin typeface="Calibri" panose="020F0502020204030204" pitchFamily="34" charset="0"/>
            </a:endParaRPr>
          </a:p>
          <a:p>
            <a:r>
              <a:rPr lang="en-US" b="0" i="0" dirty="0">
                <a:solidFill>
                  <a:srgbClr val="000000"/>
                </a:solidFill>
                <a:effectLst/>
                <a:latin typeface="WordVisi_MSFontService"/>
              </a:rPr>
              <a:t>Do you think they are cheaper or more expensive today? </a:t>
            </a:r>
            <a:endParaRPr lang="en-US" dirty="0"/>
          </a:p>
        </p:txBody>
      </p:sp>
    </p:spTree>
    <p:extLst>
      <p:ext uri="{BB962C8B-B14F-4D97-AF65-F5344CB8AC3E}">
        <p14:creationId xmlns:p14="http://schemas.microsoft.com/office/powerpoint/2010/main" val="1519012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70A5A-CFD0-7FD6-2073-5134D6132367}"/>
              </a:ext>
            </a:extLst>
          </p:cNvPr>
          <p:cNvSpPr>
            <a:spLocks noGrp="1"/>
          </p:cNvSpPr>
          <p:nvPr>
            <p:ph type="title"/>
          </p:nvPr>
        </p:nvSpPr>
        <p:spPr/>
        <p:txBody>
          <a:bodyPr/>
          <a:lstStyle/>
          <a:p>
            <a:pPr algn="ctr"/>
            <a:r>
              <a:rPr lang="en-US" u="sng" dirty="0"/>
              <a:t>Firefighter Air Pack </a:t>
            </a:r>
          </a:p>
        </p:txBody>
      </p:sp>
      <p:pic>
        <p:nvPicPr>
          <p:cNvPr id="6" name="Picture 5" descr="Screenshot from a website where you can purchase the modern firefighter air packs for $9290">
            <a:extLst>
              <a:ext uri="{FF2B5EF4-FFF2-40B4-BE49-F238E27FC236}">
                <a16:creationId xmlns:a16="http://schemas.microsoft.com/office/drawing/2014/main" id="{E2F0224E-5F94-C082-493E-034C8D3CEBD8}"/>
              </a:ext>
            </a:extLst>
          </p:cNvPr>
          <p:cNvPicPr>
            <a:picLocks noChangeAspect="1"/>
          </p:cNvPicPr>
          <p:nvPr/>
        </p:nvPicPr>
        <p:blipFill rotWithShape="1">
          <a:blip r:embed="rId3">
            <a:extLst>
              <a:ext uri="{28A0092B-C50C-407E-A947-70E740481C1C}">
                <a14:useLocalDpi xmlns:a14="http://schemas.microsoft.com/office/drawing/2010/main" val="0"/>
              </a:ext>
            </a:extLst>
          </a:blip>
          <a:srcRect t="3017" r="4692" b="67755"/>
          <a:stretch/>
        </p:blipFill>
        <p:spPr>
          <a:xfrm>
            <a:off x="-1" y="2011680"/>
            <a:ext cx="12211241" cy="4846320"/>
          </a:xfrm>
          <a:prstGeom prst="rect">
            <a:avLst/>
          </a:prstGeom>
        </p:spPr>
      </p:pic>
      <p:pic>
        <p:nvPicPr>
          <p:cNvPr id="7" name="Picture 6" descr="This is an image of a modern firefighter air pack.">
            <a:extLst>
              <a:ext uri="{FF2B5EF4-FFF2-40B4-BE49-F238E27FC236}">
                <a16:creationId xmlns:a16="http://schemas.microsoft.com/office/drawing/2014/main" id="{9BDAC55A-56DD-78D7-FB99-7B78D2660740}"/>
              </a:ext>
            </a:extLst>
          </p:cNvPr>
          <p:cNvPicPr>
            <a:picLocks noChangeAspect="1"/>
          </p:cNvPicPr>
          <p:nvPr/>
        </p:nvPicPr>
        <p:blipFill rotWithShape="1">
          <a:blip r:embed="rId4">
            <a:extLst>
              <a:ext uri="{28A0092B-C50C-407E-A947-70E740481C1C}">
                <a14:useLocalDpi xmlns:a14="http://schemas.microsoft.com/office/drawing/2010/main" val="0"/>
              </a:ext>
            </a:extLst>
          </a:blip>
          <a:srcRect l="6978" t="14771" r="70835" b="64233"/>
          <a:stretch/>
        </p:blipFill>
        <p:spPr>
          <a:xfrm>
            <a:off x="126609" y="1396329"/>
            <a:ext cx="4459459" cy="5461672"/>
          </a:xfrm>
          <a:prstGeom prst="rect">
            <a:avLst/>
          </a:prstGeom>
        </p:spPr>
      </p:pic>
    </p:spTree>
    <p:extLst>
      <p:ext uri="{BB962C8B-B14F-4D97-AF65-F5344CB8AC3E}">
        <p14:creationId xmlns:p14="http://schemas.microsoft.com/office/powerpoint/2010/main" val="2796161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0AD1F-46B7-0AD9-18AA-9C8C4E6B3B4A}"/>
              </a:ext>
            </a:extLst>
          </p:cNvPr>
          <p:cNvSpPr>
            <a:spLocks noGrp="1"/>
          </p:cNvSpPr>
          <p:nvPr>
            <p:ph type="title"/>
          </p:nvPr>
        </p:nvSpPr>
        <p:spPr/>
        <p:txBody>
          <a:bodyPr/>
          <a:lstStyle/>
          <a:p>
            <a:r>
              <a:rPr lang="en-US" dirty="0"/>
              <a:t>Let’s act like a Historian!</a:t>
            </a:r>
          </a:p>
        </p:txBody>
      </p:sp>
      <p:sp>
        <p:nvSpPr>
          <p:cNvPr id="3" name="Content Placeholder 2">
            <a:extLst>
              <a:ext uri="{FF2B5EF4-FFF2-40B4-BE49-F238E27FC236}">
                <a16:creationId xmlns:a16="http://schemas.microsoft.com/office/drawing/2014/main" id="{729A6726-9418-CC3D-FCC3-A1BBC52F0486}"/>
              </a:ext>
            </a:extLst>
          </p:cNvPr>
          <p:cNvSpPr>
            <a:spLocks noGrp="1"/>
          </p:cNvSpPr>
          <p:nvPr>
            <p:ph idx="1"/>
          </p:nvPr>
        </p:nvSpPr>
        <p:spPr/>
        <p:txBody>
          <a:bodyPr/>
          <a:lstStyle/>
          <a:p>
            <a:r>
              <a:rPr lang="en-US" b="0" i="0" dirty="0">
                <a:solidFill>
                  <a:srgbClr val="000000"/>
                </a:solidFill>
                <a:effectLst/>
                <a:latin typeface="WordVisi_MSFontService"/>
              </a:rPr>
              <a:t>What’s going on in this image? </a:t>
            </a:r>
          </a:p>
          <a:p>
            <a:pPr marL="0" indent="0">
              <a:buNone/>
            </a:pPr>
            <a:endParaRPr lang="en-US" b="0" i="0" dirty="0">
              <a:solidFill>
                <a:srgbClr val="000000"/>
              </a:solidFill>
              <a:effectLst/>
              <a:latin typeface="WordVisi_MSFontService"/>
            </a:endParaRPr>
          </a:p>
          <a:p>
            <a:r>
              <a:rPr lang="en-US" b="0" i="0" dirty="0">
                <a:solidFill>
                  <a:srgbClr val="000000"/>
                </a:solidFill>
                <a:effectLst/>
                <a:latin typeface="WordVisi_MSFontService"/>
              </a:rPr>
              <a:t>What do you see that makes you say that? </a:t>
            </a:r>
          </a:p>
          <a:p>
            <a:pPr marL="0" indent="0">
              <a:buNone/>
            </a:pPr>
            <a:endParaRPr lang="en-US" b="0" i="0" dirty="0">
              <a:solidFill>
                <a:srgbClr val="000000"/>
              </a:solidFill>
              <a:effectLst/>
              <a:latin typeface="WordVisi_MSFontService"/>
            </a:endParaRPr>
          </a:p>
          <a:p>
            <a:r>
              <a:rPr lang="en-US" b="0" i="0" dirty="0">
                <a:solidFill>
                  <a:srgbClr val="000000"/>
                </a:solidFill>
                <a:effectLst/>
                <a:latin typeface="WordVisi_MSFontService"/>
              </a:rPr>
              <a:t>What more can you find? </a:t>
            </a:r>
            <a:endParaRPr lang="en-US" dirty="0"/>
          </a:p>
        </p:txBody>
      </p:sp>
    </p:spTree>
    <p:extLst>
      <p:ext uri="{BB962C8B-B14F-4D97-AF65-F5344CB8AC3E}">
        <p14:creationId xmlns:p14="http://schemas.microsoft.com/office/powerpoint/2010/main" val="4427824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n image of Morgan using a fire hood to rescue workers.">
            <a:extLst>
              <a:ext uri="{FF2B5EF4-FFF2-40B4-BE49-F238E27FC236}">
                <a16:creationId xmlns:a16="http://schemas.microsoft.com/office/drawing/2014/main" id="{7AC7C7E2-11EF-2547-D8E1-999D72D1ADEA}"/>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8196" y="0"/>
            <a:ext cx="8766629" cy="6879814"/>
          </a:xfrm>
          <a:prstGeom prst="rect">
            <a:avLst/>
          </a:prstGeom>
        </p:spPr>
      </p:pic>
      <p:sp>
        <p:nvSpPr>
          <p:cNvPr id="4" name="Title 3">
            <a:extLst>
              <a:ext uri="{FF2B5EF4-FFF2-40B4-BE49-F238E27FC236}">
                <a16:creationId xmlns:a16="http://schemas.microsoft.com/office/drawing/2014/main" id="{AF3F8423-BB91-6C22-D5C1-8C6463852892}"/>
              </a:ext>
            </a:extLst>
          </p:cNvPr>
          <p:cNvSpPr>
            <a:spLocks noGrp="1"/>
          </p:cNvSpPr>
          <p:nvPr>
            <p:ph type="title"/>
          </p:nvPr>
        </p:nvSpPr>
        <p:spPr>
          <a:xfrm>
            <a:off x="10600266" y="-83044"/>
            <a:ext cx="1832025" cy="1460287"/>
          </a:xfrm>
        </p:spPr>
        <p:txBody>
          <a:bodyPr>
            <a:normAutofit/>
          </a:bodyPr>
          <a:lstStyle/>
          <a:p>
            <a:r>
              <a:rPr lang="en-US" sz="1000" dirty="0">
                <a:solidFill>
                  <a:schemeClr val="bg1"/>
                </a:solidFill>
              </a:rPr>
              <a:t>Waterworks Tunnel Disaster</a:t>
            </a:r>
          </a:p>
        </p:txBody>
      </p:sp>
    </p:spTree>
    <p:extLst>
      <p:ext uri="{BB962C8B-B14F-4D97-AF65-F5344CB8AC3E}">
        <p14:creationId xmlns:p14="http://schemas.microsoft.com/office/powerpoint/2010/main" val="14910190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E560C-E2F8-FB61-8A49-424A97F31A65}"/>
              </a:ext>
            </a:extLst>
          </p:cNvPr>
          <p:cNvSpPr>
            <a:spLocks noGrp="1"/>
          </p:cNvSpPr>
          <p:nvPr>
            <p:ph type="title"/>
          </p:nvPr>
        </p:nvSpPr>
        <p:spPr/>
        <p:txBody>
          <a:bodyPr/>
          <a:lstStyle/>
          <a:p>
            <a:r>
              <a:rPr lang="en-US" dirty="0"/>
              <a:t>Quick Write</a:t>
            </a:r>
          </a:p>
        </p:txBody>
      </p:sp>
      <p:sp>
        <p:nvSpPr>
          <p:cNvPr id="3" name="Content Placeholder 2">
            <a:extLst>
              <a:ext uri="{FF2B5EF4-FFF2-40B4-BE49-F238E27FC236}">
                <a16:creationId xmlns:a16="http://schemas.microsoft.com/office/drawing/2014/main" id="{1759620A-A729-9BBE-70B1-2B4076D0E22C}"/>
              </a:ext>
            </a:extLst>
          </p:cNvPr>
          <p:cNvSpPr>
            <a:spLocks noGrp="1"/>
          </p:cNvSpPr>
          <p:nvPr>
            <p:ph idx="1"/>
          </p:nvPr>
        </p:nvSpPr>
        <p:spPr/>
        <p:txBody>
          <a:bodyPr>
            <a:normAutofit/>
          </a:bodyPr>
          <a:lstStyle/>
          <a:p>
            <a:r>
              <a:rPr lang="en-US" b="0" i="0" dirty="0">
                <a:solidFill>
                  <a:srgbClr val="000000"/>
                </a:solidFill>
                <a:effectLst/>
                <a:latin typeface="Calibri" panose="020F0502020204030204" pitchFamily="34" charset="0"/>
              </a:rPr>
              <a:t>How does Garrett Morgan’s invention of the firefighter breathing device impact your community? </a:t>
            </a:r>
          </a:p>
          <a:p>
            <a:r>
              <a:rPr lang="en-US" b="0" i="0" dirty="0">
                <a:solidFill>
                  <a:srgbClr val="000000"/>
                </a:solidFill>
                <a:effectLst/>
                <a:latin typeface="Calibri" panose="020F0502020204030204" pitchFamily="34" charset="0"/>
              </a:rPr>
              <a:t>In your response, use evidence from two or more sources. </a:t>
            </a:r>
            <a:endParaRPr lang="en-US" dirty="0"/>
          </a:p>
        </p:txBody>
      </p:sp>
    </p:spTree>
    <p:extLst>
      <p:ext uri="{BB962C8B-B14F-4D97-AF65-F5344CB8AC3E}">
        <p14:creationId xmlns:p14="http://schemas.microsoft.com/office/powerpoint/2010/main" val="20076825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22863-BA01-C8F6-6B0C-BE6789B84AF8}"/>
              </a:ext>
            </a:extLst>
          </p:cNvPr>
          <p:cNvSpPr>
            <a:spLocks noGrp="1"/>
          </p:cNvSpPr>
          <p:nvPr>
            <p:ph type="title"/>
          </p:nvPr>
        </p:nvSpPr>
        <p:spPr>
          <a:xfrm>
            <a:off x="838200" y="1996978"/>
            <a:ext cx="10515600" cy="1325563"/>
          </a:xfrm>
        </p:spPr>
        <p:txBody>
          <a:bodyPr/>
          <a:lstStyle/>
          <a:p>
            <a:pPr algn="ctr"/>
            <a:r>
              <a:rPr lang="en-US" dirty="0"/>
              <a:t>Extension Activity </a:t>
            </a:r>
          </a:p>
        </p:txBody>
      </p:sp>
    </p:spTree>
    <p:extLst>
      <p:ext uri="{BB962C8B-B14F-4D97-AF65-F5344CB8AC3E}">
        <p14:creationId xmlns:p14="http://schemas.microsoft.com/office/powerpoint/2010/main" val="881698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6" name="Google Shape;156;p38"/>
          <p:cNvSpPr txBox="1">
            <a:spLocks noGrp="1"/>
          </p:cNvSpPr>
          <p:nvPr>
            <p:ph type="title"/>
          </p:nvPr>
        </p:nvSpPr>
        <p:spPr>
          <a:xfrm>
            <a:off x="555786" y="257216"/>
            <a:ext cx="8992572" cy="1320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rPr>
              <a:t>What are Standards?</a:t>
            </a:r>
            <a:endParaRPr dirty="0">
              <a:latin typeface="Franklin Gothic Medium" panose="020B0603020102020204" pitchFamily="34" charset="0"/>
            </a:endParaRPr>
          </a:p>
        </p:txBody>
      </p:sp>
      <p:sp>
        <p:nvSpPr>
          <p:cNvPr id="157" name="Google Shape;157;p38"/>
          <p:cNvSpPr txBox="1">
            <a:spLocks noGrp="1"/>
          </p:cNvSpPr>
          <p:nvPr>
            <p:ph type="body" idx="1"/>
          </p:nvPr>
        </p:nvSpPr>
        <p:spPr>
          <a:xfrm>
            <a:off x="534575" y="1035226"/>
            <a:ext cx="11024100" cy="1812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3600"/>
              <a:buNone/>
            </a:pPr>
            <a:r>
              <a:rPr lang="en-US" sz="3200" dirty="0">
                <a:solidFill>
                  <a:srgbClr val="595959"/>
                </a:solidFill>
                <a:latin typeface="Franklin Gothic Book" panose="020B0503020102020204" pitchFamily="34" charset="0"/>
                <a:sym typeface="Libre Franklin"/>
              </a:rPr>
              <a:t>Standards define what students should</a:t>
            </a:r>
            <a:r>
              <a:rPr lang="en-US" sz="3200" i="1" dirty="0">
                <a:solidFill>
                  <a:srgbClr val="595959"/>
                </a:solidFill>
                <a:latin typeface="Franklin Gothic Book" panose="020B0503020102020204" pitchFamily="34" charset="0"/>
                <a:sym typeface="Libre Franklin"/>
              </a:rPr>
              <a:t> know</a:t>
            </a:r>
            <a:r>
              <a:rPr lang="en-US" sz="3200" dirty="0">
                <a:solidFill>
                  <a:srgbClr val="595959"/>
                </a:solidFill>
                <a:latin typeface="Franklin Gothic Book" panose="020B0503020102020204" pitchFamily="34" charset="0"/>
                <a:sym typeface="Libre Franklin"/>
              </a:rPr>
              <a:t>, </a:t>
            </a:r>
            <a:r>
              <a:rPr lang="en-US" sz="3200" i="1" dirty="0">
                <a:solidFill>
                  <a:srgbClr val="595959"/>
                </a:solidFill>
                <a:latin typeface="Franklin Gothic Book" panose="020B0503020102020204" pitchFamily="34" charset="0"/>
                <a:sym typeface="Libre Franklin"/>
              </a:rPr>
              <a:t>understand</a:t>
            </a:r>
            <a:r>
              <a:rPr lang="en-US" sz="3200" dirty="0">
                <a:solidFill>
                  <a:srgbClr val="595959"/>
                </a:solidFill>
                <a:latin typeface="Franklin Gothic Book" panose="020B0503020102020204" pitchFamily="34" charset="0"/>
                <a:sym typeface="Libre Franklin"/>
              </a:rPr>
              <a:t> and be able to </a:t>
            </a:r>
            <a:r>
              <a:rPr lang="en-US" sz="3200" i="1" dirty="0">
                <a:solidFill>
                  <a:srgbClr val="595959"/>
                </a:solidFill>
                <a:latin typeface="Franklin Gothic Book" panose="020B0503020102020204" pitchFamily="34" charset="0"/>
                <a:sym typeface="Libre Franklin"/>
              </a:rPr>
              <a:t>do</a:t>
            </a:r>
            <a:r>
              <a:rPr lang="en-US" sz="3200" dirty="0">
                <a:solidFill>
                  <a:srgbClr val="595959"/>
                </a:solidFill>
                <a:latin typeface="Franklin Gothic Book" panose="020B0503020102020204" pitchFamily="34" charset="0"/>
                <a:sym typeface="Libre Franklin"/>
              </a:rPr>
              <a:t> at the end of a grade level.</a:t>
            </a:r>
            <a:endParaRPr sz="3200" dirty="0">
              <a:latin typeface="Franklin Gothic Book" panose="020B0503020102020204" pitchFamily="34" charset="0"/>
              <a:sym typeface="Libre Franklin"/>
            </a:endParaRPr>
          </a:p>
          <a:p>
            <a:pPr marL="0" lvl="0" indent="0" algn="l" rtl="0">
              <a:lnSpc>
                <a:spcPct val="90000"/>
              </a:lnSpc>
              <a:spcBef>
                <a:spcPts val="1000"/>
              </a:spcBef>
              <a:spcAft>
                <a:spcPts val="0"/>
              </a:spcAft>
              <a:buSzPts val="3600"/>
              <a:buNone/>
            </a:pPr>
            <a:endParaRPr sz="3200" dirty="0"/>
          </a:p>
        </p:txBody>
      </p:sp>
      <p:graphicFrame>
        <p:nvGraphicFramePr>
          <p:cNvPr id="154" name="Google Shape;154;p38" descr="Standards Definition Chart&#10;&#10;In this chart, the definition of a standard is explored through the terms know, understand and do. &#10;&#10;Know: Refers to facts, dates, places, people, definitions, rules, or information&#10;&#10;Understand: Refers to theories, generalizations, or “big ideas”&#10;&#10;Do: Refers to skills such as communication, reading, computation, application, and transfer to new situations" title="Standards Definition Chart"/>
          <p:cNvGraphicFramePr/>
          <p:nvPr>
            <p:extLst>
              <p:ext uri="{D42A27DB-BD31-4B8C-83A1-F6EECF244321}">
                <p14:modId xmlns:p14="http://schemas.microsoft.com/office/powerpoint/2010/main" val="975777119"/>
              </p:ext>
            </p:extLst>
          </p:nvPr>
        </p:nvGraphicFramePr>
        <p:xfrm>
          <a:off x="1082200" y="2674167"/>
          <a:ext cx="10027600" cy="2668904"/>
        </p:xfrm>
        <a:graphic>
          <a:graphicData uri="http://schemas.openxmlformats.org/drawingml/2006/table">
            <a:tbl>
              <a:tblPr firstRow="1" firstCol="1">
                <a:noFill/>
                <a:tableStyleId>{7536AE7E-8A28-43DD-9494-68CC7674C8D5}</a:tableStyleId>
              </a:tblPr>
              <a:tblGrid>
                <a:gridCol w="1470525">
                  <a:extLst>
                    <a:ext uri="{9D8B030D-6E8A-4147-A177-3AD203B41FA5}">
                      <a16:colId xmlns:a16="http://schemas.microsoft.com/office/drawing/2014/main" val="20000"/>
                    </a:ext>
                  </a:extLst>
                </a:gridCol>
                <a:gridCol w="8557075">
                  <a:extLst>
                    <a:ext uri="{9D8B030D-6E8A-4147-A177-3AD203B41FA5}">
                      <a16:colId xmlns:a16="http://schemas.microsoft.com/office/drawing/2014/main" val="20001"/>
                    </a:ext>
                  </a:extLst>
                </a:gridCol>
              </a:tblGrid>
              <a:tr h="457175">
                <a:tc>
                  <a:txBody>
                    <a:bodyPr/>
                    <a:lstStyle/>
                    <a:p>
                      <a:pPr marL="0" marR="0" lvl="0" indent="0" algn="l" rtl="0">
                        <a:lnSpc>
                          <a:spcPct val="100000"/>
                        </a:lnSpc>
                        <a:spcBef>
                          <a:spcPts val="0"/>
                        </a:spcBef>
                        <a:spcAft>
                          <a:spcPts val="0"/>
                        </a:spcAft>
                        <a:buClr>
                          <a:schemeClr val="dk1"/>
                        </a:buClr>
                        <a:buSzPts val="1800"/>
                        <a:buFont typeface="Libre Franklin Medium"/>
                        <a:buNone/>
                      </a:pPr>
                      <a:endParaRPr sz="1800" u="none" strike="noStrike" cap="none" dirty="0">
                        <a:latin typeface="Franklin Gothic Book" panose="020B0503020102020204" pitchFamily="34" charset="0"/>
                      </a:endParaRPr>
                    </a:p>
                  </a:txBody>
                  <a:tcPr marL="91425" marR="91425" marT="91425" marB="91425">
                    <a:solidFill>
                      <a:srgbClr val="B3C0DF"/>
                    </a:solidFill>
                  </a:tcPr>
                </a:tc>
                <a:tc>
                  <a:txBody>
                    <a:bodyPr/>
                    <a:lstStyle/>
                    <a:p>
                      <a:pPr marL="0" marR="0" lvl="0" indent="0" algn="ctr" rtl="0">
                        <a:lnSpc>
                          <a:spcPct val="115000"/>
                        </a:lnSpc>
                        <a:spcBef>
                          <a:spcPts val="0"/>
                        </a:spcBef>
                        <a:spcAft>
                          <a:spcPts val="0"/>
                        </a:spcAft>
                        <a:buClr>
                          <a:srgbClr val="3F3F3F"/>
                        </a:buClr>
                        <a:buSzPts val="1800"/>
                        <a:buFont typeface="Libre Franklin Medium"/>
                        <a:buNone/>
                      </a:pPr>
                      <a:r>
                        <a:rPr lang="en-US" sz="1800" b="1" u="none" strike="noStrike" cap="none" dirty="0">
                          <a:solidFill>
                            <a:srgbClr val="3F3F3F"/>
                          </a:solidFill>
                          <a:latin typeface="Franklin Gothic Book" panose="020B0503020102020204" pitchFamily="34" charset="0"/>
                          <a:ea typeface="Libre Franklin Medium"/>
                          <a:cs typeface="Libre Franklin Medium"/>
                          <a:sym typeface="Libre Franklin Medium"/>
                        </a:rPr>
                        <a:t>Definition</a:t>
                      </a:r>
                      <a:endParaRPr sz="1800" b="1" u="none" strike="noStrike" cap="none" dirty="0">
                        <a:solidFill>
                          <a:srgbClr val="3F3F3F"/>
                        </a:solidFill>
                        <a:latin typeface="Franklin Gothic Book" panose="020B0503020102020204" pitchFamily="34" charset="0"/>
                        <a:ea typeface="Libre Franklin Medium"/>
                        <a:cs typeface="Libre Franklin Medium"/>
                        <a:sym typeface="Libre Franklin Medium"/>
                      </a:endParaRPr>
                    </a:p>
                  </a:txBody>
                  <a:tcPr marL="91425" marR="91425" marT="91425" marB="91425">
                    <a:solidFill>
                      <a:srgbClr val="B3C0DF"/>
                    </a:solidFill>
                  </a:tcPr>
                </a:tc>
                <a:extLst>
                  <a:ext uri="{0D108BD9-81ED-4DB2-BD59-A6C34878D82A}">
                    <a16:rowId xmlns:a16="http://schemas.microsoft.com/office/drawing/2014/main" val="10000"/>
                  </a:ext>
                </a:extLst>
              </a:tr>
              <a:tr h="589575">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b="1" u="none" strike="noStrike" cap="none" dirty="0">
                          <a:solidFill>
                            <a:srgbClr val="3F3F3F"/>
                          </a:solidFill>
                          <a:latin typeface="Franklin Gothic Book" panose="020B0503020102020204" pitchFamily="34" charset="0"/>
                          <a:ea typeface="Libre Franklin Medium"/>
                          <a:cs typeface="Libre Franklin Medium"/>
                          <a:sym typeface="Libre Franklin Medium"/>
                        </a:rPr>
                        <a:t>Know</a:t>
                      </a:r>
                      <a:endParaRPr sz="1800" b="1" u="none" strike="noStrike" cap="none" dirty="0">
                        <a:solidFill>
                          <a:srgbClr val="3F3F3F"/>
                        </a:solidFill>
                        <a:latin typeface="Franklin Gothic Book" panose="020B0503020102020204" pitchFamily="34" charset="0"/>
                        <a:ea typeface="Libre Franklin Medium"/>
                        <a:cs typeface="Libre Franklin Medium"/>
                        <a:sym typeface="Libre Franklin Medium"/>
                      </a:endParaRPr>
                    </a:p>
                  </a:txBody>
                  <a:tcPr marL="91425" marR="91425" marT="91425" marB="91425"/>
                </a:tc>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u="none" strike="noStrike" cap="none" dirty="0">
                          <a:solidFill>
                            <a:srgbClr val="3F3F3F"/>
                          </a:solidFill>
                          <a:latin typeface="Franklin Gothic Book" panose="020B0503020102020204" pitchFamily="34" charset="0"/>
                          <a:ea typeface="Libre Franklin Medium"/>
                          <a:cs typeface="Libre Franklin Medium"/>
                          <a:sym typeface="Libre Franklin Medium"/>
                        </a:rPr>
                        <a:t>Refers to facts, dates, places, people, definitions, rules or information</a:t>
                      </a:r>
                      <a:endParaRPr sz="1800" u="none" strike="noStrike" cap="none" dirty="0">
                        <a:solidFill>
                          <a:srgbClr val="3F3F3F"/>
                        </a:solidFill>
                        <a:latin typeface="Franklin Gothic Book" panose="020B0503020102020204" pitchFamily="34" charset="0"/>
                        <a:ea typeface="Libre Franklin Medium"/>
                        <a:cs typeface="Libre Franklin Medium"/>
                        <a:sym typeface="Libre Franklin Medium"/>
                      </a:endParaRPr>
                    </a:p>
                  </a:txBody>
                  <a:tcPr marL="91425" marR="91425" marT="91425" marB="91425"/>
                </a:tc>
                <a:extLst>
                  <a:ext uri="{0D108BD9-81ED-4DB2-BD59-A6C34878D82A}">
                    <a16:rowId xmlns:a16="http://schemas.microsoft.com/office/drawing/2014/main" val="10001"/>
                  </a:ext>
                </a:extLst>
              </a:tr>
              <a:tr h="772625">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700" b="1" u="none" strike="noStrike" cap="none" dirty="0">
                          <a:solidFill>
                            <a:srgbClr val="3F3F3F"/>
                          </a:solidFill>
                          <a:latin typeface="Franklin Gothic Book" panose="020B0503020102020204" pitchFamily="34" charset="0"/>
                          <a:ea typeface="Libre Franklin Medium"/>
                          <a:cs typeface="Libre Franklin Medium"/>
                          <a:sym typeface="Libre Franklin Medium"/>
                        </a:rPr>
                        <a:t>Understand</a:t>
                      </a:r>
                      <a:endParaRPr sz="1700" b="1" u="none" strike="noStrike" cap="none" dirty="0">
                        <a:solidFill>
                          <a:srgbClr val="3F3F3F"/>
                        </a:solidFill>
                        <a:latin typeface="Franklin Gothic Book" panose="020B0503020102020204" pitchFamily="34" charset="0"/>
                        <a:ea typeface="Libre Franklin Medium"/>
                        <a:cs typeface="Libre Franklin Medium"/>
                        <a:sym typeface="Libre Franklin Medium"/>
                      </a:endParaRPr>
                    </a:p>
                  </a:txBody>
                  <a:tcPr marL="91425" marR="91425" marT="91425" marB="91425"/>
                </a:tc>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u="none" strike="noStrike" cap="none" dirty="0">
                          <a:solidFill>
                            <a:srgbClr val="3F3F3F"/>
                          </a:solidFill>
                          <a:latin typeface="Franklin Gothic Book" panose="020B0503020102020204" pitchFamily="34" charset="0"/>
                          <a:ea typeface="Libre Franklin Medium"/>
                          <a:cs typeface="Libre Franklin Medium"/>
                          <a:sym typeface="Libre Franklin Medium"/>
                        </a:rPr>
                        <a:t>Refers to theories, generalizations or “big ideas”</a:t>
                      </a:r>
                      <a:endParaRPr sz="1800" u="none" strike="noStrike" cap="none" dirty="0">
                        <a:solidFill>
                          <a:srgbClr val="3F3F3F"/>
                        </a:solidFill>
                        <a:latin typeface="Franklin Gothic Book" panose="020B0503020102020204" pitchFamily="34" charset="0"/>
                        <a:ea typeface="Libre Franklin Medium"/>
                        <a:cs typeface="Libre Franklin Medium"/>
                        <a:sym typeface="Libre Franklin Medium"/>
                      </a:endParaRPr>
                    </a:p>
                  </a:txBody>
                  <a:tcPr marL="91425" marR="91425" marT="91425" marB="91425"/>
                </a:tc>
                <a:extLst>
                  <a:ext uri="{0D108BD9-81ED-4DB2-BD59-A6C34878D82A}">
                    <a16:rowId xmlns:a16="http://schemas.microsoft.com/office/drawing/2014/main" val="10002"/>
                  </a:ext>
                </a:extLst>
              </a:tr>
              <a:tr h="834675">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b="1" u="none" strike="noStrike" cap="none" dirty="0">
                          <a:solidFill>
                            <a:srgbClr val="3F3F3F"/>
                          </a:solidFill>
                          <a:latin typeface="Franklin Gothic Book" panose="020B0503020102020204" pitchFamily="34" charset="0"/>
                          <a:ea typeface="Libre Franklin Medium"/>
                          <a:cs typeface="Libre Franklin Medium"/>
                          <a:sym typeface="Libre Franklin Medium"/>
                        </a:rPr>
                        <a:t>Do</a:t>
                      </a:r>
                      <a:endParaRPr sz="1800" b="1" u="none" strike="noStrike" cap="none" dirty="0">
                        <a:solidFill>
                          <a:srgbClr val="3F3F3F"/>
                        </a:solidFill>
                        <a:latin typeface="Franklin Gothic Book" panose="020B0503020102020204" pitchFamily="34" charset="0"/>
                        <a:ea typeface="Libre Franklin Medium"/>
                        <a:cs typeface="Libre Franklin Medium"/>
                        <a:sym typeface="Libre Franklin Medium"/>
                      </a:endParaRPr>
                    </a:p>
                  </a:txBody>
                  <a:tcPr marL="91425" marR="91425" marT="91425" marB="91425"/>
                </a:tc>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u="none" strike="noStrike" cap="none" dirty="0">
                          <a:solidFill>
                            <a:srgbClr val="3F3F3F"/>
                          </a:solidFill>
                          <a:latin typeface="Franklin Gothic Book" panose="020B0503020102020204" pitchFamily="34" charset="0"/>
                          <a:ea typeface="Libre Franklin Medium"/>
                          <a:cs typeface="Libre Franklin Medium"/>
                          <a:sym typeface="Libre Franklin Medium"/>
                        </a:rPr>
                        <a:t>Refers to skills such as communication, reading, computation, application and transfer to new situations</a:t>
                      </a:r>
                      <a:endParaRPr sz="1800" u="none" strike="noStrike" cap="none" dirty="0">
                        <a:solidFill>
                          <a:srgbClr val="3F3F3F"/>
                        </a:solidFill>
                        <a:latin typeface="Franklin Gothic Book" panose="020B0503020102020204" pitchFamily="34" charset="0"/>
                        <a:ea typeface="Libre Franklin Medium"/>
                        <a:cs typeface="Libre Franklin Medium"/>
                        <a:sym typeface="Libre Franklin Medium"/>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465AC-9C75-C54F-EE80-C9DF2D1CCB3F}"/>
              </a:ext>
            </a:extLst>
          </p:cNvPr>
          <p:cNvSpPr>
            <a:spLocks noGrp="1"/>
          </p:cNvSpPr>
          <p:nvPr>
            <p:ph type="title"/>
          </p:nvPr>
        </p:nvSpPr>
        <p:spPr/>
        <p:txBody>
          <a:bodyPr/>
          <a:lstStyle/>
          <a:p>
            <a:r>
              <a:rPr lang="en-US" dirty="0"/>
              <a:t>Act like an Inventor! </a:t>
            </a:r>
          </a:p>
        </p:txBody>
      </p:sp>
      <p:sp>
        <p:nvSpPr>
          <p:cNvPr id="3" name="Content Placeholder 2">
            <a:extLst>
              <a:ext uri="{FF2B5EF4-FFF2-40B4-BE49-F238E27FC236}">
                <a16:creationId xmlns:a16="http://schemas.microsoft.com/office/drawing/2014/main" id="{3A54A50F-4417-DB95-409B-E4320265461C}"/>
              </a:ext>
            </a:extLst>
          </p:cNvPr>
          <p:cNvSpPr>
            <a:spLocks noGrp="1"/>
          </p:cNvSpPr>
          <p:nvPr>
            <p:ph idx="1"/>
          </p:nvPr>
        </p:nvSpPr>
        <p:spPr/>
        <p:txBody>
          <a:bodyPr>
            <a:normAutofit/>
          </a:bodyPr>
          <a:lstStyle/>
          <a:p>
            <a:r>
              <a:rPr lang="en-US" b="0" i="0" dirty="0">
                <a:solidFill>
                  <a:srgbClr val="000000"/>
                </a:solidFill>
                <a:effectLst/>
                <a:latin typeface="WordVisi_MSFontService"/>
              </a:rPr>
              <a:t>Think about your home, your school, and the community.</a:t>
            </a:r>
          </a:p>
          <a:p>
            <a:pPr marL="0" indent="0">
              <a:buNone/>
            </a:pPr>
            <a:endParaRPr lang="en-US" b="0" i="0" dirty="0">
              <a:solidFill>
                <a:srgbClr val="000000"/>
              </a:solidFill>
              <a:effectLst/>
              <a:latin typeface="WordVisi_MSFontService"/>
            </a:endParaRPr>
          </a:p>
          <a:p>
            <a:pPr lvl="1"/>
            <a:r>
              <a:rPr lang="en-US" sz="2800" b="0" i="0" dirty="0">
                <a:solidFill>
                  <a:srgbClr val="000000"/>
                </a:solidFill>
                <a:effectLst/>
                <a:latin typeface="Calibri" panose="020F0502020204030204" pitchFamily="34" charset="0"/>
              </a:rPr>
              <a:t>What could be improved or created to help people </a:t>
            </a:r>
            <a:r>
              <a:rPr lang="en-US" sz="2800" b="0" i="1" dirty="0">
                <a:solidFill>
                  <a:srgbClr val="000000"/>
                </a:solidFill>
                <a:effectLst/>
                <a:latin typeface="Calibri" panose="020F0502020204030204" pitchFamily="34" charset="0"/>
              </a:rPr>
              <a:t>or animals</a:t>
            </a:r>
            <a:r>
              <a:rPr lang="en-US" sz="2800" b="0" i="0" dirty="0">
                <a:solidFill>
                  <a:srgbClr val="000000"/>
                </a:solidFill>
                <a:effectLst/>
                <a:latin typeface="Calibri" panose="020F0502020204030204" pitchFamily="34" charset="0"/>
              </a:rPr>
              <a:t> complete a task? </a:t>
            </a:r>
          </a:p>
          <a:p>
            <a:pPr marL="457200" lvl="1" indent="0">
              <a:buNone/>
            </a:pPr>
            <a:endParaRPr lang="en-US" sz="2800" dirty="0">
              <a:solidFill>
                <a:srgbClr val="000000"/>
              </a:solidFill>
              <a:latin typeface="WordVisi_MSFontService"/>
            </a:endParaRPr>
          </a:p>
          <a:p>
            <a:pPr lvl="1"/>
            <a:r>
              <a:rPr lang="en-US" sz="2800" b="0" i="0" dirty="0">
                <a:solidFill>
                  <a:srgbClr val="000000"/>
                </a:solidFill>
                <a:effectLst/>
                <a:latin typeface="WordVisi_MSFontService"/>
              </a:rPr>
              <a:t>What would the good be made of? </a:t>
            </a:r>
          </a:p>
          <a:p>
            <a:pPr marL="457200" lvl="1" indent="0">
              <a:buNone/>
            </a:pPr>
            <a:endParaRPr lang="en-US" sz="2800" b="0" i="0" dirty="0">
              <a:solidFill>
                <a:srgbClr val="000000"/>
              </a:solidFill>
              <a:effectLst/>
              <a:latin typeface="WordVisi_MSFontService"/>
            </a:endParaRPr>
          </a:p>
          <a:p>
            <a:pPr lvl="1"/>
            <a:r>
              <a:rPr lang="en-US" sz="2800" b="0" i="0" dirty="0">
                <a:solidFill>
                  <a:srgbClr val="000000"/>
                </a:solidFill>
                <a:effectLst/>
                <a:latin typeface="WordVisi_MSFontService"/>
              </a:rPr>
              <a:t>How much would it cost?</a:t>
            </a:r>
            <a:endParaRPr lang="en-US" sz="2800" dirty="0"/>
          </a:p>
        </p:txBody>
      </p:sp>
    </p:spTree>
    <p:extLst>
      <p:ext uri="{BB962C8B-B14F-4D97-AF65-F5344CB8AC3E}">
        <p14:creationId xmlns:p14="http://schemas.microsoft.com/office/powerpoint/2010/main" val="1873030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6BDD2-7B78-C9EA-3972-B315D6DE4D39}"/>
              </a:ext>
            </a:extLst>
          </p:cNvPr>
          <p:cNvSpPr>
            <a:spLocks noGrp="1"/>
          </p:cNvSpPr>
          <p:nvPr>
            <p:ph type="title"/>
          </p:nvPr>
        </p:nvSpPr>
        <p:spPr>
          <a:xfrm>
            <a:off x="838200" y="-49434"/>
            <a:ext cx="10515600" cy="1325563"/>
          </a:xfrm>
        </p:spPr>
        <p:txBody>
          <a:bodyPr/>
          <a:lstStyle/>
          <a:p>
            <a:pPr algn="ctr"/>
            <a:r>
              <a:rPr lang="en-US" u="sng" dirty="0"/>
              <a:t>Let’s draw it!</a:t>
            </a:r>
          </a:p>
        </p:txBody>
      </p:sp>
      <p:sp>
        <p:nvSpPr>
          <p:cNvPr id="4" name="TextBox 3">
            <a:extLst>
              <a:ext uri="{FF2B5EF4-FFF2-40B4-BE49-F238E27FC236}">
                <a16:creationId xmlns:a16="http://schemas.microsoft.com/office/drawing/2014/main" id="{F7AAA386-D03D-3B14-6C68-C02DB7337D09}"/>
              </a:ext>
            </a:extLst>
          </p:cNvPr>
          <p:cNvSpPr txBox="1"/>
          <p:nvPr/>
        </p:nvSpPr>
        <p:spPr>
          <a:xfrm>
            <a:off x="1539040" y="752909"/>
            <a:ext cx="26728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Patent or Design </a:t>
            </a:r>
          </a:p>
        </p:txBody>
      </p:sp>
      <p:sp>
        <p:nvSpPr>
          <p:cNvPr id="5" name="TextBox 4">
            <a:extLst>
              <a:ext uri="{FF2B5EF4-FFF2-40B4-BE49-F238E27FC236}">
                <a16:creationId xmlns:a16="http://schemas.microsoft.com/office/drawing/2014/main" id="{3546AA5C-9BC4-4CD9-C6BF-523A945D3FE3}"/>
              </a:ext>
              <a:ext uri="{C183D7F6-B498-43B3-948B-1728B52AA6E4}">
                <adec:decorative xmlns:adec="http://schemas.microsoft.com/office/drawing/2017/decorative" val="0"/>
              </a:ext>
            </a:extLst>
          </p:cNvPr>
          <p:cNvSpPr txBox="1"/>
          <p:nvPr/>
        </p:nvSpPr>
        <p:spPr>
          <a:xfrm>
            <a:off x="8273177" y="783147"/>
            <a:ext cx="23797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Advertisement</a:t>
            </a:r>
          </a:p>
        </p:txBody>
      </p:sp>
      <p:pic>
        <p:nvPicPr>
          <p:cNvPr id="3074" name="71451467-CFBE-4B96-A4AB-6412F4D841B4">
            <a:extLst>
              <a:ext uri="{FF2B5EF4-FFF2-40B4-BE49-F238E27FC236}">
                <a16:creationId xmlns:a16="http://schemas.microsoft.com/office/drawing/2014/main" id="{64276046-DD73-C7E0-3271-5F2427113287}"/>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6893" y="16885110"/>
            <a:ext cx="8945401" cy="11739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71451467-CFBE-4B96-A4AB-6412F4D841B4" descr="This is a drawn advertisement for a &quot;thirst detector&quot;.">
            <a:extLst>
              <a:ext uri="{FF2B5EF4-FFF2-40B4-BE49-F238E27FC236}">
                <a16:creationId xmlns:a16="http://schemas.microsoft.com/office/drawing/2014/main" id="{6BA7C15C-E839-CA99-9720-A79165F3147B}"/>
              </a:ext>
              <a:ext uri="{C183D7F6-B498-43B3-948B-1728B52AA6E4}">
                <adec:decorative xmlns:adec="http://schemas.microsoft.com/office/drawing/2017/decorative" val="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35" t="6685" r="6219" b="7834"/>
          <a:stretch/>
        </p:blipFill>
        <p:spPr bwMode="auto">
          <a:xfrm>
            <a:off x="7300452" y="1359548"/>
            <a:ext cx="4310386" cy="5498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C741E40F-E10C-4D3F-B41E-6FC45C40E929" descr="This is a drawing of a &quot;thirst detector&quot;">
            <a:extLst>
              <a:ext uri="{FF2B5EF4-FFF2-40B4-BE49-F238E27FC236}">
                <a16:creationId xmlns:a16="http://schemas.microsoft.com/office/drawing/2014/main" id="{9737BB77-2D87-72FF-8EA4-851B55E217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316" t="7602" r="7598" b="18284"/>
          <a:stretch/>
        </p:blipFill>
        <p:spPr bwMode="auto">
          <a:xfrm>
            <a:off x="581162" y="1381939"/>
            <a:ext cx="4728257" cy="555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9665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2CC81-ED59-8D40-B8AE-16F7FF8F59E2}"/>
              </a:ext>
            </a:extLst>
          </p:cNvPr>
          <p:cNvSpPr>
            <a:spLocks noGrp="1"/>
          </p:cNvSpPr>
          <p:nvPr>
            <p:ph type="title"/>
          </p:nvPr>
        </p:nvSpPr>
        <p:spPr>
          <a:xfrm>
            <a:off x="838200" y="2103437"/>
            <a:ext cx="10515600" cy="1325563"/>
          </a:xfrm>
        </p:spPr>
        <p:txBody>
          <a:bodyPr/>
          <a:lstStyle/>
          <a:p>
            <a:pPr algn="ctr"/>
            <a:r>
              <a:rPr lang="en-US" u="sng" dirty="0"/>
              <a:t>Let’s build it!</a:t>
            </a:r>
          </a:p>
        </p:txBody>
      </p:sp>
      <p:pic>
        <p:nvPicPr>
          <p:cNvPr id="4" name="Picture 7" descr="This is an image of a structure made with paper and tape.">
            <a:extLst>
              <a:ext uri="{FF2B5EF4-FFF2-40B4-BE49-F238E27FC236}">
                <a16:creationId xmlns:a16="http://schemas.microsoft.com/office/drawing/2014/main" id="{CCFFE1EF-4CF0-B0A7-5651-E96213CDDEEF}"/>
              </a:ext>
            </a:extLst>
          </p:cNvPr>
          <p:cNvPicPr>
            <a:picLocks noChangeAspect="1" noChangeArrowheads="1"/>
          </p:cNvPicPr>
          <p:nvPr/>
        </p:nvPicPr>
        <p:blipFill>
          <a:blip r:embed="rId2" cstate="print"/>
          <a:srcRect l="14286" t="14226" r="15873" b="19385"/>
          <a:stretch>
            <a:fillRect/>
          </a:stretch>
        </p:blipFill>
        <p:spPr bwMode="auto">
          <a:xfrm>
            <a:off x="682172" y="676850"/>
            <a:ext cx="3730172" cy="4747492"/>
          </a:xfrm>
          <a:prstGeom prst="rect">
            <a:avLst/>
          </a:prstGeom>
          <a:noFill/>
          <a:ln w="9525">
            <a:noFill/>
            <a:miter lim="800000"/>
            <a:headEnd/>
            <a:tailEnd/>
          </a:ln>
          <a:effectLst/>
        </p:spPr>
      </p:pic>
      <p:pic>
        <p:nvPicPr>
          <p:cNvPr id="5" name="Picture 8" descr="This is an image of a structure made with paper and tape.">
            <a:extLst>
              <a:ext uri="{FF2B5EF4-FFF2-40B4-BE49-F238E27FC236}">
                <a16:creationId xmlns:a16="http://schemas.microsoft.com/office/drawing/2014/main" id="{3E00616F-3A02-0280-63FD-5551FAA57F38}"/>
              </a:ext>
            </a:extLst>
          </p:cNvPr>
          <p:cNvPicPr>
            <a:picLocks noChangeAspect="1" noChangeArrowheads="1"/>
          </p:cNvPicPr>
          <p:nvPr/>
        </p:nvPicPr>
        <p:blipFill>
          <a:blip r:embed="rId3" cstate="print"/>
          <a:srcRect l="13224" t="4938" r="19004" b="18519"/>
          <a:stretch>
            <a:fillRect/>
          </a:stretch>
        </p:blipFill>
        <p:spPr bwMode="auto">
          <a:xfrm>
            <a:off x="7924800" y="686680"/>
            <a:ext cx="3139471" cy="4747492"/>
          </a:xfrm>
          <a:prstGeom prst="rect">
            <a:avLst/>
          </a:prstGeom>
          <a:noFill/>
          <a:ln w="9525">
            <a:noFill/>
            <a:miter lim="800000"/>
            <a:headEnd/>
            <a:tailEnd/>
          </a:ln>
          <a:effectLst/>
        </p:spPr>
      </p:pic>
    </p:spTree>
    <p:extLst>
      <p:ext uri="{BB962C8B-B14F-4D97-AF65-F5344CB8AC3E}">
        <p14:creationId xmlns:p14="http://schemas.microsoft.com/office/powerpoint/2010/main" val="25449352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C6AC7-1E96-FB8D-2741-8B8ABB5B64B9}"/>
              </a:ext>
            </a:extLst>
          </p:cNvPr>
          <p:cNvSpPr>
            <a:spLocks noGrp="1"/>
          </p:cNvSpPr>
          <p:nvPr>
            <p:ph type="title"/>
          </p:nvPr>
        </p:nvSpPr>
        <p:spPr>
          <a:xfrm>
            <a:off x="838200" y="249237"/>
            <a:ext cx="10515600" cy="1325563"/>
          </a:xfrm>
        </p:spPr>
        <p:txBody>
          <a:bodyPr/>
          <a:lstStyle/>
          <a:p>
            <a:pPr algn="ctr"/>
            <a:r>
              <a:rPr lang="en-US" u="sng" dirty="0"/>
              <a:t>Let’s sell it! </a:t>
            </a:r>
          </a:p>
        </p:txBody>
      </p:sp>
      <p:pic>
        <p:nvPicPr>
          <p:cNvPr id="7" name="Graphic 6">
            <a:extLst>
              <a:ext uri="{FF2B5EF4-FFF2-40B4-BE49-F238E27FC236}">
                <a16:creationId xmlns:a16="http://schemas.microsoft.com/office/drawing/2014/main" id="{A3C98299-73DA-7E01-7E60-1E3AEF53F3F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02396" y="2332490"/>
            <a:ext cx="3708400" cy="3708400"/>
          </a:xfrm>
          <a:prstGeom prst="rect">
            <a:avLst/>
          </a:prstGeom>
        </p:spPr>
      </p:pic>
      <p:pic>
        <p:nvPicPr>
          <p:cNvPr id="9" name="Graphic 8" descr="A spiky speech bubble">
            <a:extLst>
              <a:ext uri="{FF2B5EF4-FFF2-40B4-BE49-F238E27FC236}">
                <a16:creationId xmlns:a16="http://schemas.microsoft.com/office/drawing/2014/main" id="{BEBDDB48-9815-1045-5231-1ACF520306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562206" flipH="1">
            <a:off x="2016621" y="1300992"/>
            <a:ext cx="3672471" cy="2744888"/>
          </a:xfrm>
          <a:prstGeom prst="rect">
            <a:avLst/>
          </a:prstGeom>
        </p:spPr>
      </p:pic>
    </p:spTree>
    <p:extLst>
      <p:ext uri="{BB962C8B-B14F-4D97-AF65-F5344CB8AC3E}">
        <p14:creationId xmlns:p14="http://schemas.microsoft.com/office/powerpoint/2010/main" val="8262214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F963F-957A-A507-AA5F-E11615DD5D9D}"/>
              </a:ext>
            </a:extLst>
          </p:cNvPr>
          <p:cNvSpPr>
            <a:spLocks noGrp="1"/>
          </p:cNvSpPr>
          <p:nvPr>
            <p:ph type="title"/>
          </p:nvPr>
        </p:nvSpPr>
        <p:spPr>
          <a:xfrm>
            <a:off x="838200" y="100053"/>
            <a:ext cx="10515600" cy="1325563"/>
          </a:xfrm>
        </p:spPr>
        <p:txBody>
          <a:bodyPr/>
          <a:lstStyle/>
          <a:p>
            <a:r>
              <a:rPr lang="en-US" dirty="0"/>
              <a:t>Morgan continued to impact the community:</a:t>
            </a:r>
          </a:p>
        </p:txBody>
      </p:sp>
      <p:sp>
        <p:nvSpPr>
          <p:cNvPr id="3" name="Content Placeholder 2">
            <a:extLst>
              <a:ext uri="{FF2B5EF4-FFF2-40B4-BE49-F238E27FC236}">
                <a16:creationId xmlns:a16="http://schemas.microsoft.com/office/drawing/2014/main" id="{6CA9DB49-57FA-01FE-4901-56BAA44589D6}"/>
              </a:ext>
              <a:ext uri="{C183D7F6-B498-43B3-948B-1728B52AA6E4}">
                <adec:decorative xmlns:adec="http://schemas.microsoft.com/office/drawing/2017/decorative" val="0"/>
              </a:ext>
            </a:extLst>
          </p:cNvPr>
          <p:cNvSpPr>
            <a:spLocks noGrp="1"/>
          </p:cNvSpPr>
          <p:nvPr>
            <p:ph idx="1"/>
          </p:nvPr>
        </p:nvSpPr>
        <p:spPr>
          <a:xfrm>
            <a:off x="222353" y="4769644"/>
            <a:ext cx="10515600" cy="3476620"/>
          </a:xfrm>
        </p:spPr>
        <p:txBody>
          <a:bodyPr/>
          <a:lstStyle/>
          <a:p>
            <a:pPr algn="l" rtl="0" fontAlgn="base">
              <a:buFont typeface="Arial" panose="020B0604020202020204" pitchFamily="34" charset="0"/>
              <a:buChar char="•"/>
            </a:pPr>
            <a:r>
              <a:rPr lang="en-US" b="0" i="0" dirty="0">
                <a:solidFill>
                  <a:srgbClr val="000000"/>
                </a:solidFill>
                <a:effectLst/>
                <a:latin typeface="Calibri" panose="020F0502020204030204" pitchFamily="34" charset="0"/>
              </a:rPr>
              <a:t>Traffic Signal Patent </a:t>
            </a:r>
            <a:r>
              <a:rPr lang="en-US" b="0" i="0" u="sng" strike="noStrike" dirty="0">
                <a:solidFill>
                  <a:srgbClr val="0563C1"/>
                </a:solidFill>
                <a:effectLst/>
                <a:latin typeface="Calibri" panose="020F0502020204030204" pitchFamily="34" charset="0"/>
                <a:hlinkClick r:id="rId2"/>
              </a:rPr>
              <a:t>1475024 (uspto.gov)</a:t>
            </a:r>
            <a:r>
              <a:rPr lang="en-US" b="0" i="0" dirty="0">
                <a:solidFill>
                  <a:srgbClr val="000000"/>
                </a:solidFill>
                <a:effectLst/>
                <a:latin typeface="Calibri" panose="020F0502020204030204" pitchFamily="34" charset="0"/>
              </a:rPr>
              <a:t> </a:t>
            </a:r>
          </a:p>
          <a:p>
            <a:pPr algn="l" rtl="0" fontAlgn="base">
              <a:buFont typeface="Arial" panose="020B0604020202020204" pitchFamily="34" charset="0"/>
              <a:buChar char="•"/>
            </a:pPr>
            <a:r>
              <a:rPr lang="en-US" b="0" i="0" u="sng" strike="noStrike" dirty="0">
                <a:solidFill>
                  <a:srgbClr val="0563C1"/>
                </a:solidFill>
                <a:effectLst/>
                <a:latin typeface="Calibri" panose="020F0502020204030204" pitchFamily="34" charset="0"/>
                <a:hlinkClick r:id="rId3"/>
              </a:rPr>
              <a:t>Morgan’s Traffic Signal System</a:t>
            </a:r>
            <a:r>
              <a:rPr lang="en-US" b="0" i="0" dirty="0">
                <a:solidFill>
                  <a:srgbClr val="000000"/>
                </a:solidFill>
                <a:effectLst/>
                <a:latin typeface="Calibri" panose="020F0502020204030204" pitchFamily="34" charset="0"/>
              </a:rPr>
              <a:t> Advertising sheet (WRHS) </a:t>
            </a:r>
          </a:p>
          <a:p>
            <a:pPr marL="0" indent="0">
              <a:buNone/>
            </a:pPr>
            <a:endParaRPr lang="en-US" dirty="0"/>
          </a:p>
        </p:txBody>
      </p:sp>
      <p:pic>
        <p:nvPicPr>
          <p:cNvPr id="4" name="Picture 3" descr="This is an image of the traffic signal patent.">
            <a:extLst>
              <a:ext uri="{FF2B5EF4-FFF2-40B4-BE49-F238E27FC236}">
                <a16:creationId xmlns:a16="http://schemas.microsoft.com/office/drawing/2014/main" id="{E285A665-54D8-F3B6-4B76-B38C16589533}"/>
              </a:ext>
              <a:ext uri="{C183D7F6-B498-43B3-948B-1728B52AA6E4}">
                <adec:decorative xmlns:adec="http://schemas.microsoft.com/office/drawing/2017/decorative" val="0"/>
              </a:ext>
            </a:extLst>
          </p:cNvPr>
          <p:cNvPicPr/>
          <p:nvPr/>
        </p:nvPicPr>
        <p:blipFill>
          <a:blip r:embed="rId4" cstate="print"/>
          <a:srcRect t="1264"/>
          <a:stretch>
            <a:fillRect/>
          </a:stretch>
        </p:blipFill>
        <p:spPr bwMode="auto">
          <a:xfrm>
            <a:off x="8781073" y="1425616"/>
            <a:ext cx="2699921" cy="4357306"/>
          </a:xfrm>
          <a:prstGeom prst="rect">
            <a:avLst/>
          </a:prstGeom>
          <a:noFill/>
          <a:ln w="9525">
            <a:noFill/>
            <a:miter lim="800000"/>
            <a:headEnd/>
            <a:tailEnd/>
          </a:ln>
        </p:spPr>
      </p:pic>
      <p:pic>
        <p:nvPicPr>
          <p:cNvPr id="2050" name="Picture 2" descr="This is an image of the traffic signal patent.">
            <a:extLst>
              <a:ext uri="{FF2B5EF4-FFF2-40B4-BE49-F238E27FC236}">
                <a16:creationId xmlns:a16="http://schemas.microsoft.com/office/drawing/2014/main" id="{B68688ED-2D26-3772-A6C9-0AFAC2B5ADF5}"/>
              </a:ext>
              <a:ext uri="{C183D7F6-B498-43B3-948B-1728B52AA6E4}">
                <adec:decorative xmlns:adec="http://schemas.microsoft.com/office/drawing/2017/decorative" val="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742" t="13499" r="3803" b="13501"/>
          <a:stretch/>
        </p:blipFill>
        <p:spPr bwMode="auto">
          <a:xfrm>
            <a:off x="988198" y="1395636"/>
            <a:ext cx="6806685" cy="3176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871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44BFB-D6F6-35FD-08D9-A71B745BDD64}"/>
              </a:ext>
            </a:extLst>
          </p:cNvPr>
          <p:cNvSpPr>
            <a:spLocks noGrp="1"/>
          </p:cNvSpPr>
          <p:nvPr>
            <p:ph type="title"/>
          </p:nvPr>
        </p:nvSpPr>
        <p:spPr/>
        <p:txBody>
          <a:bodyPr/>
          <a:lstStyle/>
          <a:p>
            <a:r>
              <a:rPr lang="en-US" dirty="0"/>
              <a:t>Source Courtesy Rights </a:t>
            </a:r>
          </a:p>
        </p:txBody>
      </p:sp>
      <p:sp>
        <p:nvSpPr>
          <p:cNvPr id="3" name="Content Placeholder 2">
            <a:extLst>
              <a:ext uri="{FF2B5EF4-FFF2-40B4-BE49-F238E27FC236}">
                <a16:creationId xmlns:a16="http://schemas.microsoft.com/office/drawing/2014/main" id="{31671008-2D2E-3B0F-5940-B5CEAECBCAA1}"/>
              </a:ext>
            </a:extLst>
          </p:cNvPr>
          <p:cNvSpPr>
            <a:spLocks noGrp="1"/>
          </p:cNvSpPr>
          <p:nvPr>
            <p:ph idx="1"/>
          </p:nvPr>
        </p:nvSpPr>
        <p:spPr/>
        <p:txBody>
          <a:bodyPr/>
          <a:lstStyle/>
          <a:p>
            <a:pPr algn="l" rtl="0" fontAlgn="base">
              <a:buFont typeface="+mj-lt"/>
              <a:buAutoNum type="arabicPeriod"/>
            </a:pPr>
            <a:endParaRPr lang="en-US" sz="1800" b="0" i="0" dirty="0">
              <a:solidFill>
                <a:srgbClr val="000000"/>
              </a:solidFill>
              <a:effectLst/>
              <a:latin typeface="Calibri" panose="020F0502020204030204" pitchFamily="34" charset="0"/>
            </a:endParaRPr>
          </a:p>
          <a:p>
            <a:pPr algn="l" rtl="0" fontAlgn="base">
              <a:buFont typeface="+mj-lt"/>
              <a:buAutoNum type="arabicPeriod"/>
            </a:pPr>
            <a:r>
              <a:rPr lang="en-US" sz="1800" b="0" i="0" dirty="0">
                <a:solidFill>
                  <a:srgbClr val="000000"/>
                </a:solidFill>
                <a:effectLst/>
                <a:latin typeface="Calibri" panose="020F0502020204030204" pitchFamily="34" charset="0"/>
              </a:rPr>
              <a:t>United States Patent and Trademark Office </a:t>
            </a:r>
          </a:p>
          <a:p>
            <a:pPr algn="l" rtl="0" fontAlgn="base">
              <a:buFont typeface="+mj-lt"/>
              <a:buAutoNum type="arabicPeriod" startAt="2"/>
            </a:pPr>
            <a:r>
              <a:rPr lang="en-US" sz="1800" b="0" i="0" dirty="0">
                <a:solidFill>
                  <a:srgbClr val="000000"/>
                </a:solidFill>
                <a:effectLst/>
                <a:latin typeface="Calibri" panose="020F0502020204030204" pitchFamily="34" charset="0"/>
              </a:rPr>
              <a:t>Courtesy of the Smithsonian National Museum of African American History and Culture. Photograph by Josh </a:t>
            </a:r>
            <a:r>
              <a:rPr lang="en-US" sz="1800" b="0" i="0" dirty="0" err="1">
                <a:solidFill>
                  <a:srgbClr val="000000"/>
                </a:solidFill>
                <a:effectLst/>
                <a:latin typeface="Calibri" panose="020F0502020204030204" pitchFamily="34" charset="0"/>
              </a:rPr>
              <a:t>Weilepp</a:t>
            </a:r>
            <a:r>
              <a:rPr lang="en-US" sz="1800" b="0" i="0" dirty="0">
                <a:solidFill>
                  <a:srgbClr val="000000"/>
                </a:solidFill>
                <a:effectLst/>
                <a:latin typeface="Calibri" panose="020F0502020204030204" pitchFamily="34" charset="0"/>
              </a:rPr>
              <a:t>. </a:t>
            </a:r>
          </a:p>
          <a:p>
            <a:pPr algn="l" rtl="0" fontAlgn="base">
              <a:buFont typeface="+mj-lt"/>
              <a:buAutoNum type="arabicPeriod" startAt="3"/>
            </a:pPr>
            <a:r>
              <a:rPr lang="en-US" sz="1800" b="0" i="0" dirty="0">
                <a:solidFill>
                  <a:srgbClr val="000000"/>
                </a:solidFill>
                <a:effectLst/>
                <a:latin typeface="Calibri" panose="020F0502020204030204" pitchFamily="34" charset="0"/>
              </a:rPr>
              <a:t>The Western Reserve Historical Society, Cleveland, Ohio </a:t>
            </a:r>
          </a:p>
          <a:p>
            <a:pPr algn="l" rtl="0" fontAlgn="base">
              <a:buFont typeface="+mj-lt"/>
              <a:buAutoNum type="arabicPeriod" startAt="4"/>
            </a:pPr>
            <a:r>
              <a:rPr lang="en-US" sz="1800" b="0" i="0" dirty="0">
                <a:solidFill>
                  <a:srgbClr val="000000"/>
                </a:solidFill>
                <a:effectLst/>
                <a:latin typeface="Calibri" panose="020F0502020204030204" pitchFamily="34" charset="0"/>
              </a:rPr>
              <a:t>Fisher Scientific </a:t>
            </a:r>
          </a:p>
          <a:p>
            <a:pPr algn="l" rtl="0" fontAlgn="base">
              <a:buFont typeface="+mj-lt"/>
              <a:buAutoNum type="arabicPeriod" startAt="5"/>
            </a:pPr>
            <a:r>
              <a:rPr lang="en-US" sz="1800" b="0" i="0" dirty="0">
                <a:solidFill>
                  <a:srgbClr val="000000"/>
                </a:solidFill>
                <a:effectLst/>
                <a:latin typeface="Calibri" panose="020F0502020204030204" pitchFamily="34" charset="0"/>
              </a:rPr>
              <a:t>Encyclopedia of Cleveland History, Case Western Reserve University  </a:t>
            </a:r>
          </a:p>
          <a:p>
            <a:pPr algn="l" rtl="0" fontAlgn="base">
              <a:buFont typeface="+mj-lt"/>
              <a:buAutoNum type="arabicPeriod" startAt="5"/>
            </a:pPr>
            <a:r>
              <a:rPr lang="en-US" sz="1800" b="0" i="0" dirty="0">
                <a:solidFill>
                  <a:srgbClr val="000000"/>
                </a:solidFill>
                <a:effectLst/>
                <a:latin typeface="Calibri" panose="020F0502020204030204" pitchFamily="34" charset="0"/>
              </a:rPr>
              <a:t>Kentucky </a:t>
            </a:r>
            <a:r>
              <a:rPr lang="en-US" sz="1800" dirty="0">
                <a:solidFill>
                  <a:srgbClr val="000000"/>
                </a:solidFill>
                <a:latin typeface="Calibri" panose="020F0502020204030204" pitchFamily="34" charset="0"/>
              </a:rPr>
              <a:t>Center for African American Heritage </a:t>
            </a:r>
            <a:endParaRPr lang="en-US" sz="1800" b="0" i="0" dirty="0">
              <a:solidFill>
                <a:srgbClr val="000000"/>
              </a:solidFill>
              <a:effectLst/>
              <a:latin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42766917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5B7C3-5948-E737-62A3-F75BAD5F75BB}"/>
              </a:ext>
            </a:extLst>
          </p:cNvPr>
          <p:cNvSpPr>
            <a:spLocks noGrp="1"/>
          </p:cNvSpPr>
          <p:nvPr>
            <p:ph type="title"/>
          </p:nvPr>
        </p:nvSpPr>
        <p:spPr/>
        <p:txBody>
          <a:bodyPr/>
          <a:lstStyle/>
          <a:p>
            <a:r>
              <a:rPr lang="en-US" dirty="0">
                <a:hlinkClick r:id="rId2"/>
              </a:rPr>
              <a:t>Survey</a:t>
            </a:r>
            <a:endParaRPr lang="en-US" dirty="0"/>
          </a:p>
        </p:txBody>
      </p:sp>
      <p:sp>
        <p:nvSpPr>
          <p:cNvPr id="3" name="Content Placeholder 2">
            <a:extLst>
              <a:ext uri="{FF2B5EF4-FFF2-40B4-BE49-F238E27FC236}">
                <a16:creationId xmlns:a16="http://schemas.microsoft.com/office/drawing/2014/main" id="{68AC28F0-8F64-5AE0-10D7-D218089B125D}"/>
              </a:ext>
            </a:extLst>
          </p:cNvPr>
          <p:cNvSpPr>
            <a:spLocks noGrp="1"/>
          </p:cNvSpPr>
          <p:nvPr>
            <p:ph idx="1"/>
          </p:nvPr>
        </p:nvSpPr>
        <p:spPr/>
        <p:txBody>
          <a:bodyPr/>
          <a:lstStyle/>
          <a:p>
            <a:pPr marL="0" indent="0">
              <a:buNone/>
            </a:pPr>
            <a:r>
              <a:rPr lang="en-US" dirty="0"/>
              <a:t>Please take a moment to complete our quick survey to provide feedback on this session.</a:t>
            </a:r>
          </a:p>
          <a:p>
            <a:pPr marL="0" indent="0">
              <a:buNone/>
            </a:pPr>
            <a:endParaRPr lang="en-US" dirty="0"/>
          </a:p>
          <a:p>
            <a:pPr marL="0" indent="0">
              <a:buNone/>
            </a:pPr>
            <a:r>
              <a:rPr lang="en-US" dirty="0"/>
              <a:t>Thank you for attending!</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940043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40"/>
          <p:cNvSpPr txBox="1">
            <a:spLocks noGrp="1"/>
          </p:cNvSpPr>
          <p:nvPr>
            <p:ph type="title"/>
          </p:nvPr>
        </p:nvSpPr>
        <p:spPr>
          <a:xfrm>
            <a:off x="416175" y="151025"/>
            <a:ext cx="11775900"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rPr>
              <a:t>What Does it Mean to Unpack a Standard?</a:t>
            </a:r>
            <a:endParaRPr dirty="0">
              <a:latin typeface="Franklin Gothic Medium" panose="020B0603020102020204" pitchFamily="34" charset="0"/>
            </a:endParaRPr>
          </a:p>
        </p:txBody>
      </p:sp>
      <p:sp>
        <p:nvSpPr>
          <p:cNvPr id="164" name="Google Shape;164;p40"/>
          <p:cNvSpPr txBox="1">
            <a:spLocks noGrp="1"/>
          </p:cNvSpPr>
          <p:nvPr>
            <p:ph type="body" idx="1"/>
          </p:nvPr>
        </p:nvSpPr>
        <p:spPr>
          <a:xfrm>
            <a:off x="298011" y="978328"/>
            <a:ext cx="11064000" cy="4901400"/>
          </a:xfrm>
          <a:prstGeom prst="rect">
            <a:avLst/>
          </a:prstGeom>
          <a:noFill/>
          <a:ln>
            <a:noFill/>
          </a:ln>
        </p:spPr>
        <p:txBody>
          <a:bodyPr spcFirstLastPara="1" wrap="square" lIns="0" tIns="0" rIns="0" bIns="0" anchor="t" anchorCtr="0">
            <a:noAutofit/>
          </a:bodyPr>
          <a:lstStyle/>
          <a:p>
            <a:pPr marL="457200" lvl="0" indent="-368300" algn="l" rtl="0">
              <a:lnSpc>
                <a:spcPct val="115000"/>
              </a:lnSpc>
              <a:spcBef>
                <a:spcPts val="800"/>
              </a:spcBef>
              <a:spcAft>
                <a:spcPts val="0"/>
              </a:spcAft>
              <a:buClr>
                <a:schemeClr val="dk1"/>
              </a:buClr>
              <a:buSzPts val="2200"/>
              <a:buFont typeface="Libre Franklin"/>
              <a:buChar char="•"/>
            </a:pPr>
            <a:r>
              <a:rPr lang="en-US" sz="2200" dirty="0">
                <a:solidFill>
                  <a:schemeClr val="dk1"/>
                </a:solidFill>
                <a:latin typeface="Franklin Gothic Book" panose="020B0503020102020204" pitchFamily="34" charset="0"/>
                <a:sym typeface="Libre Franklin"/>
              </a:rPr>
              <a:t>Breaking a standard into smaller, more explicit chunks for the purposes of curriculum development and/or unit and lesson planning.</a:t>
            </a:r>
            <a:endParaRPr sz="2200" dirty="0">
              <a:solidFill>
                <a:schemeClr val="dk1"/>
              </a:solidFill>
              <a:latin typeface="Franklin Gothic Book" panose="020B0503020102020204" pitchFamily="34" charset="0"/>
              <a:sym typeface="Libre Franklin"/>
            </a:endParaRPr>
          </a:p>
          <a:p>
            <a:pPr marL="457200" lvl="0" indent="0" algn="l" rtl="0">
              <a:lnSpc>
                <a:spcPct val="115000"/>
              </a:lnSpc>
              <a:spcBef>
                <a:spcPts val="800"/>
              </a:spcBef>
              <a:spcAft>
                <a:spcPts val="0"/>
              </a:spcAft>
              <a:buNone/>
            </a:pPr>
            <a:endParaRPr sz="2200" dirty="0">
              <a:solidFill>
                <a:schemeClr val="dk1"/>
              </a:solidFill>
              <a:latin typeface="Franklin Gothic Book" panose="020B0503020102020204" pitchFamily="34" charset="0"/>
            </a:endParaRPr>
          </a:p>
          <a:p>
            <a:pPr marL="457200" lvl="0" indent="-368300" algn="l" rtl="0">
              <a:lnSpc>
                <a:spcPct val="115000"/>
              </a:lnSpc>
              <a:spcBef>
                <a:spcPts val="800"/>
              </a:spcBef>
              <a:spcAft>
                <a:spcPts val="0"/>
              </a:spcAft>
              <a:buClr>
                <a:schemeClr val="dk1"/>
              </a:buClr>
              <a:buSzPts val="2200"/>
              <a:buFont typeface="Libre Franklin"/>
              <a:buChar char="•"/>
            </a:pPr>
            <a:r>
              <a:rPr lang="en-US" sz="2200" dirty="0">
                <a:solidFill>
                  <a:schemeClr val="dk1"/>
                </a:solidFill>
                <a:latin typeface="Franklin Gothic Book" panose="020B0503020102020204" pitchFamily="34" charset="0"/>
                <a:sym typeface="Libre Franklin"/>
              </a:rPr>
              <a:t>For example, analyze the verb in the following standard to determine its meaning in terms of instruction and assessment.  </a:t>
            </a:r>
            <a:endParaRPr sz="2200" dirty="0">
              <a:solidFill>
                <a:schemeClr val="dk1"/>
              </a:solidFill>
              <a:latin typeface="Franklin Gothic Book" panose="020B0503020102020204" pitchFamily="34" charset="0"/>
            </a:endParaRPr>
          </a:p>
          <a:p>
            <a:pPr marL="914400" lvl="1" indent="-368300" algn="l" rtl="0">
              <a:lnSpc>
                <a:spcPct val="115000"/>
              </a:lnSpc>
              <a:spcBef>
                <a:spcPts val="0"/>
              </a:spcBef>
              <a:spcAft>
                <a:spcPts val="0"/>
              </a:spcAft>
              <a:buClr>
                <a:schemeClr val="dk1"/>
              </a:buClr>
              <a:buSzPts val="2200"/>
              <a:buFont typeface="Libre Franklin"/>
              <a:buChar char="•"/>
            </a:pPr>
            <a:r>
              <a:rPr lang="en-US" sz="2200" dirty="0">
                <a:solidFill>
                  <a:schemeClr val="dk1"/>
                </a:solidFill>
                <a:latin typeface="Franklin Gothic Book" panose="020B0503020102020204" pitchFamily="34" charset="0"/>
                <a:sym typeface="Libre Franklin"/>
              </a:rPr>
              <a:t>“...</a:t>
            </a:r>
            <a:r>
              <a:rPr lang="en-US" sz="2200" b="1" dirty="0">
                <a:solidFill>
                  <a:schemeClr val="dk1"/>
                </a:solidFill>
                <a:latin typeface="Franklin Gothic Book" panose="020B0503020102020204" pitchFamily="34" charset="0"/>
              </a:rPr>
              <a:t>understand </a:t>
            </a:r>
            <a:r>
              <a:rPr lang="en-US" sz="2200" dirty="0">
                <a:solidFill>
                  <a:schemeClr val="dk1"/>
                </a:solidFill>
                <a:latin typeface="Franklin Gothic Book" panose="020B0503020102020204" pitchFamily="34" charset="0"/>
                <a:sym typeface="Libre Franklin"/>
              </a:rPr>
              <a:t>the development of important community traditions and events.”</a:t>
            </a:r>
            <a:endParaRPr sz="2200" dirty="0">
              <a:latin typeface="Franklin Gothic Book" panose="020B0503020102020204" pitchFamily="34" charset="0"/>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What does </a:t>
            </a:r>
            <a:r>
              <a:rPr lang="en-US" sz="1800" i="1" dirty="0">
                <a:solidFill>
                  <a:schemeClr val="dk1"/>
                </a:solidFill>
                <a:latin typeface="Franklin Gothic Book" panose="020B0503020102020204" pitchFamily="34" charset="0"/>
                <a:sym typeface="Libre Franklin"/>
              </a:rPr>
              <a:t>understand</a:t>
            </a:r>
            <a:r>
              <a:rPr lang="en-US" sz="1800" dirty="0">
                <a:solidFill>
                  <a:schemeClr val="dk1"/>
                </a:solidFill>
                <a:latin typeface="Franklin Gothic Book" panose="020B0503020102020204" pitchFamily="34" charset="0"/>
                <a:sym typeface="Libre Franklin"/>
              </a:rPr>
              <a:t> mean in this standard? </a:t>
            </a:r>
            <a:endParaRPr sz="1800" dirty="0">
              <a:solidFill>
                <a:schemeClr val="dk1"/>
              </a:solidFill>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Does it mean “make meaning of” or “transfer”? </a:t>
            </a:r>
            <a:endParaRPr sz="1800" dirty="0">
              <a:solidFill>
                <a:schemeClr val="dk1"/>
              </a:solidFill>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Does it mean to “accurately state and explain”? Or, does it simply mean to “know”? </a:t>
            </a:r>
            <a:endParaRPr sz="1800" dirty="0">
              <a:solidFill>
                <a:schemeClr val="dk1"/>
              </a:solidFill>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What does the verb demand in terms of student learning?</a:t>
            </a:r>
            <a:endParaRPr sz="1800" dirty="0">
              <a:solidFill>
                <a:schemeClr val="dk1"/>
              </a:solidFill>
              <a:latin typeface="Franklin Gothic Book" panose="020B0503020102020204" pitchFamily="34" charset="0"/>
              <a:sym typeface="Libre Frankli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42"/>
          <p:cNvSpPr txBox="1">
            <a:spLocks noGrp="1"/>
          </p:cNvSpPr>
          <p:nvPr>
            <p:ph type="title"/>
          </p:nvPr>
        </p:nvSpPr>
        <p:spPr>
          <a:xfrm>
            <a:off x="271815" y="348275"/>
            <a:ext cx="105156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rPr>
              <a:t>Doing it Together</a:t>
            </a:r>
            <a:endParaRPr dirty="0">
              <a:latin typeface="Franklin Gothic Medium" panose="020B0603020102020204" pitchFamily="34" charset="0"/>
            </a:endParaRPr>
          </a:p>
        </p:txBody>
      </p:sp>
      <p:sp>
        <p:nvSpPr>
          <p:cNvPr id="171" name="Google Shape;171;p42"/>
          <p:cNvSpPr txBox="1">
            <a:spLocks noGrp="1"/>
          </p:cNvSpPr>
          <p:nvPr>
            <p:ph type="body" idx="1"/>
          </p:nvPr>
        </p:nvSpPr>
        <p:spPr>
          <a:xfrm>
            <a:off x="541717" y="1072561"/>
            <a:ext cx="10515599" cy="5177445"/>
          </a:xfrm>
          <a:prstGeom prst="rect">
            <a:avLst/>
          </a:prstGeom>
          <a:noFill/>
          <a:ln>
            <a:noFill/>
          </a:ln>
        </p:spPr>
        <p:txBody>
          <a:bodyPr spcFirstLastPara="1" wrap="square" lIns="0" tIns="0" rIns="0" bIns="0" anchor="t" anchorCtr="0">
            <a:noAutofit/>
          </a:bodyPr>
          <a:lstStyle/>
          <a:p>
            <a:pPr marL="0" lvl="0" indent="0" algn="l" rtl="0">
              <a:lnSpc>
                <a:spcPct val="90000"/>
              </a:lnSpc>
              <a:spcBef>
                <a:spcPts val="1000"/>
              </a:spcBef>
              <a:spcAft>
                <a:spcPts val="0"/>
              </a:spcAft>
              <a:buSzPts val="2800"/>
              <a:buNone/>
            </a:pPr>
            <a:r>
              <a:rPr lang="en-US" dirty="0">
                <a:latin typeface="Franklin Gothic Book" panose="020B0503020102020204" pitchFamily="34" charset="0"/>
                <a:sym typeface="Libre Franklin"/>
              </a:rPr>
              <a:t>Breaking down the standards allows for collegial conversations that should result in a common agreement on the learning expectations.</a:t>
            </a:r>
            <a:endParaRPr dirty="0">
              <a:latin typeface="Franklin Gothic Book" panose="020B0503020102020204" pitchFamily="34" charset="0"/>
              <a:sym typeface="Libre Franklin"/>
            </a:endParaRPr>
          </a:p>
          <a:p>
            <a:pPr marL="685800" lvl="0" indent="-381000" algn="l" rtl="0">
              <a:lnSpc>
                <a:spcPct val="90000"/>
              </a:lnSpc>
              <a:spcBef>
                <a:spcPts val="2000"/>
              </a:spcBef>
              <a:spcAft>
                <a:spcPts val="0"/>
              </a:spcAft>
              <a:buSzPts val="2400"/>
              <a:buAutoNum type="arabicPeriod"/>
            </a:pPr>
            <a:r>
              <a:rPr lang="en-US" dirty="0">
                <a:latin typeface="Franklin Gothic Book" panose="020B0503020102020204" pitchFamily="34" charset="0"/>
                <a:sym typeface="Libre Franklin"/>
              </a:rPr>
              <a:t>Define the language of the standard</a:t>
            </a:r>
            <a:endParaRPr dirty="0">
              <a:latin typeface="Franklin Gothic Book" panose="020B0503020102020204" pitchFamily="34" charset="0"/>
              <a:sym typeface="Libre Franklin"/>
            </a:endParaRPr>
          </a:p>
          <a:p>
            <a:pPr marL="685800" lvl="0" indent="-381000" algn="l" rtl="0">
              <a:lnSpc>
                <a:spcPct val="90000"/>
              </a:lnSpc>
              <a:spcBef>
                <a:spcPts val="1000"/>
              </a:spcBef>
              <a:spcAft>
                <a:spcPts val="0"/>
              </a:spcAft>
              <a:buSzPts val="2400"/>
              <a:buAutoNum type="arabicPeriod"/>
            </a:pPr>
            <a:r>
              <a:rPr lang="en-US" dirty="0">
                <a:latin typeface="Franklin Gothic Book" panose="020B0503020102020204" pitchFamily="34" charset="0"/>
                <a:sym typeface="Libre Franklin"/>
              </a:rPr>
              <a:t>Determine the level of rigor indicated, in part, through the verb used and the grade level of the standard</a:t>
            </a:r>
            <a:endParaRPr dirty="0">
              <a:latin typeface="Franklin Gothic Book" panose="020B0503020102020204" pitchFamily="34" charset="0"/>
              <a:sym typeface="Libre Franklin"/>
            </a:endParaRPr>
          </a:p>
          <a:p>
            <a:pPr marL="685800" lvl="0" indent="-381000" algn="l" rtl="0">
              <a:lnSpc>
                <a:spcPct val="90000"/>
              </a:lnSpc>
              <a:spcBef>
                <a:spcPts val="1000"/>
              </a:spcBef>
              <a:spcAft>
                <a:spcPts val="0"/>
              </a:spcAft>
              <a:buSzPts val="2400"/>
              <a:buAutoNum type="arabicPeriod"/>
            </a:pPr>
            <a:r>
              <a:rPr lang="en-US" dirty="0">
                <a:latin typeface="Franklin Gothic Book" panose="020B0503020102020204" pitchFamily="34" charset="0"/>
                <a:sym typeface="Libre Franklin"/>
              </a:rPr>
              <a:t>Analyze and  translate to better incorporate into curriculum, unit and lesson plans</a:t>
            </a:r>
            <a:endParaRPr dirty="0">
              <a:latin typeface="Franklin Gothic Book" panose="020B0503020102020204" pitchFamily="34" charset="0"/>
              <a:sym typeface="Libre Franklin"/>
            </a:endParaRPr>
          </a:p>
          <a:p>
            <a:pPr marL="685800" lvl="0" indent="-381000" algn="l" rtl="0">
              <a:lnSpc>
                <a:spcPct val="90000"/>
              </a:lnSpc>
              <a:spcBef>
                <a:spcPts val="1000"/>
              </a:spcBef>
              <a:spcAft>
                <a:spcPts val="1000"/>
              </a:spcAft>
              <a:buSzPts val="2400"/>
              <a:buAutoNum type="arabicPeriod"/>
            </a:pPr>
            <a:r>
              <a:rPr lang="en-US" dirty="0">
                <a:latin typeface="Franklin Gothic Book" panose="020B0503020102020204" pitchFamily="34" charset="0"/>
                <a:sym typeface="Libre Franklin"/>
              </a:rPr>
              <a:t>Analysis is essential at the local level if the standards are to be validly and consistently taught among teachers</a:t>
            </a:r>
            <a:endParaRPr dirty="0">
              <a:latin typeface="Franklin Gothic Book" panose="020B0503020102020204" pitchFamily="34" charset="0"/>
              <a:sym typeface="Libre Frankli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4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Georgia"/>
              <a:buNone/>
            </a:pPr>
            <a:r>
              <a:rPr lang="en-US" u="sng" dirty="0">
                <a:solidFill>
                  <a:schemeClr val="dk1"/>
                </a:solidFill>
                <a:latin typeface="Franklin Gothic Medium" panose="020B0603020102020204" pitchFamily="34" charset="0"/>
                <a:hlinkClick r:id="rId3">
                  <a:extLst>
                    <a:ext uri="{A12FA001-AC4F-418D-AE19-62706E023703}">
                      <ahyp:hlinkClr xmlns:ahyp="http://schemas.microsoft.com/office/drawing/2018/hyperlinkcolor" val="tx"/>
                    </a:ext>
                  </a:extLst>
                </a:hlinkClick>
              </a:rPr>
              <a:t>Tool to Unpack Standards</a:t>
            </a:r>
            <a:endParaRPr dirty="0">
              <a:solidFill>
                <a:schemeClr val="dk1"/>
              </a:solidFill>
              <a:latin typeface="Franklin Gothic Medium" panose="020B0603020102020204" pitchFamily="34" charset="0"/>
            </a:endParaRPr>
          </a:p>
        </p:txBody>
      </p:sp>
      <p:sp>
        <p:nvSpPr>
          <p:cNvPr id="178" name="Google Shape;178;p43"/>
          <p:cNvSpPr txBox="1"/>
          <p:nvPr/>
        </p:nvSpPr>
        <p:spPr>
          <a:xfrm>
            <a:off x="1169759" y="1565353"/>
            <a:ext cx="9144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1B1E3D"/>
                </a:solidFill>
                <a:latin typeface="Franklin Gothic Book" panose="020B0503020102020204" pitchFamily="34" charset="0"/>
                <a:ea typeface="Libre Franklin Medium"/>
                <a:cs typeface="Libre Franklin Medium"/>
                <a:sym typeface="Libre Franklin Medium"/>
              </a:rPr>
              <a:t>Step 1</a:t>
            </a:r>
            <a:endParaRPr sz="1400" b="0" i="0" u="none" strike="noStrike" cap="none" dirty="0">
              <a:solidFill>
                <a:srgbClr val="000000"/>
              </a:solidFill>
              <a:latin typeface="Franklin Gothic Book" panose="020B0503020102020204" pitchFamily="34" charset="0"/>
              <a:sym typeface="Arial"/>
            </a:endParaRPr>
          </a:p>
        </p:txBody>
      </p:sp>
      <p:sp>
        <p:nvSpPr>
          <p:cNvPr id="179" name="Google Shape;179;p43" descr="Indicates that the first column is the standard. " title="Down arrow"/>
          <p:cNvSpPr/>
          <p:nvPr/>
        </p:nvSpPr>
        <p:spPr>
          <a:xfrm>
            <a:off x="1490993" y="1978220"/>
            <a:ext cx="274320" cy="54864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Medium"/>
              <a:ea typeface="Libre Franklin Medium"/>
              <a:cs typeface="Libre Franklin Medium"/>
              <a:sym typeface="Libre Franklin Medium"/>
            </a:endParaRPr>
          </a:p>
        </p:txBody>
      </p:sp>
      <p:sp>
        <p:nvSpPr>
          <p:cNvPr id="180" name="Google Shape;180;p43"/>
          <p:cNvSpPr txBox="1"/>
          <p:nvPr/>
        </p:nvSpPr>
        <p:spPr>
          <a:xfrm>
            <a:off x="3442317" y="1321803"/>
            <a:ext cx="9144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1B1E3D"/>
                </a:solidFill>
                <a:latin typeface="Franklin Gothic Book" panose="020B0503020102020204" pitchFamily="34" charset="0"/>
                <a:ea typeface="Libre Franklin Medium"/>
                <a:cs typeface="Libre Franklin Medium"/>
                <a:sym typeface="Libre Franklin Medium"/>
              </a:rPr>
              <a:t>Step 2</a:t>
            </a:r>
            <a:endParaRPr sz="1400" b="0" i="0" u="none" strike="noStrike" cap="none" dirty="0">
              <a:solidFill>
                <a:srgbClr val="000000"/>
              </a:solidFill>
              <a:latin typeface="Franklin Gothic Book" panose="020B0503020102020204" pitchFamily="34" charset="0"/>
              <a:sym typeface="Arial"/>
            </a:endParaRPr>
          </a:p>
        </p:txBody>
      </p:sp>
      <p:sp>
        <p:nvSpPr>
          <p:cNvPr id="181" name="Google Shape;181;p43" descr="Indicates that the second step in this chart is to identify What Knowledge/Concepts/ Vocabulary do students need to know to reach this standard?&#10;" title="Down arrow Step Two"/>
          <p:cNvSpPr/>
          <p:nvPr/>
        </p:nvSpPr>
        <p:spPr>
          <a:xfrm>
            <a:off x="3747367" y="1775050"/>
            <a:ext cx="274320" cy="54864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Medium"/>
              <a:ea typeface="Libre Franklin Medium"/>
              <a:cs typeface="Libre Franklin Medium"/>
              <a:sym typeface="Libre Franklin Medium"/>
            </a:endParaRPr>
          </a:p>
        </p:txBody>
      </p:sp>
      <p:sp>
        <p:nvSpPr>
          <p:cNvPr id="182" name="Google Shape;182;p43"/>
          <p:cNvSpPr txBox="1"/>
          <p:nvPr/>
        </p:nvSpPr>
        <p:spPr>
          <a:xfrm>
            <a:off x="5712338" y="4792065"/>
            <a:ext cx="9144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1B1E3D"/>
                </a:solidFill>
                <a:latin typeface="Franklin Gothic Book" panose="020B0503020102020204" pitchFamily="34" charset="0"/>
                <a:ea typeface="Libre Franklin Medium"/>
                <a:cs typeface="Libre Franklin Medium"/>
                <a:sym typeface="Libre Franklin Medium"/>
              </a:rPr>
              <a:t>Step 3</a:t>
            </a:r>
            <a:endParaRPr sz="1400" b="0" i="0" u="none" strike="noStrike" cap="none" dirty="0">
              <a:solidFill>
                <a:srgbClr val="000000"/>
              </a:solidFill>
              <a:latin typeface="Franklin Gothic Book" panose="020B0503020102020204" pitchFamily="34" charset="0"/>
              <a:sym typeface="Arial"/>
            </a:endParaRPr>
          </a:p>
        </p:txBody>
      </p:sp>
      <p:sp>
        <p:nvSpPr>
          <p:cNvPr id="183" name="Google Shape;183;p43" descr="Indicates that step 3 is identifying what skills do students need to be able to do to reach this standard. &#10;" title="Upward arrow"/>
          <p:cNvSpPr/>
          <p:nvPr/>
        </p:nvSpPr>
        <p:spPr>
          <a:xfrm rot="10800000">
            <a:off x="6032379" y="4189920"/>
            <a:ext cx="274320" cy="54864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Medium"/>
              <a:ea typeface="Libre Franklin Medium"/>
              <a:cs typeface="Libre Franklin Medium"/>
              <a:sym typeface="Libre Franklin Medium"/>
            </a:endParaRPr>
          </a:p>
        </p:txBody>
      </p:sp>
      <p:sp>
        <p:nvSpPr>
          <p:cNvPr id="184" name="Google Shape;184;p43"/>
          <p:cNvSpPr txBox="1"/>
          <p:nvPr/>
        </p:nvSpPr>
        <p:spPr>
          <a:xfrm>
            <a:off x="7987434" y="1321803"/>
            <a:ext cx="9144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1B1E3D"/>
                </a:solidFill>
                <a:latin typeface="Franklin Gothic Book" panose="020B0503020102020204" pitchFamily="34" charset="0"/>
                <a:ea typeface="Libre Franklin Medium"/>
                <a:cs typeface="Libre Franklin Medium"/>
                <a:sym typeface="Libre Franklin Medium"/>
              </a:rPr>
              <a:t>Step 4</a:t>
            </a:r>
            <a:endParaRPr sz="1400" b="0" i="0" u="none" strike="noStrike" cap="none" dirty="0">
              <a:solidFill>
                <a:srgbClr val="000000"/>
              </a:solidFill>
              <a:latin typeface="Franklin Gothic Book" panose="020B0503020102020204" pitchFamily="34" charset="0"/>
              <a:sym typeface="Arial"/>
            </a:endParaRPr>
          </a:p>
        </p:txBody>
      </p:sp>
      <p:sp>
        <p:nvSpPr>
          <p:cNvPr id="185" name="Google Shape;185;p43" descr="Indicates that what level of proficiency do students need to be at in order to reach this standard needs to be identified. &#10;" title="Down arrow 4"/>
          <p:cNvSpPr/>
          <p:nvPr/>
        </p:nvSpPr>
        <p:spPr>
          <a:xfrm>
            <a:off x="8307474" y="1799851"/>
            <a:ext cx="274320" cy="54864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Medium"/>
              <a:ea typeface="Libre Franklin Medium"/>
              <a:cs typeface="Libre Franklin Medium"/>
              <a:sym typeface="Libre Franklin Medium"/>
            </a:endParaRPr>
          </a:p>
        </p:txBody>
      </p:sp>
      <p:sp>
        <p:nvSpPr>
          <p:cNvPr id="2" name="TextBox 1">
            <a:extLst>
              <a:ext uri="{FF2B5EF4-FFF2-40B4-BE49-F238E27FC236}">
                <a16:creationId xmlns:a16="http://schemas.microsoft.com/office/drawing/2014/main" id="{50455AC3-A598-0674-0DB3-A58E8D81ADC1}"/>
              </a:ext>
            </a:extLst>
          </p:cNvPr>
          <p:cNvSpPr txBox="1"/>
          <p:nvPr/>
        </p:nvSpPr>
        <p:spPr>
          <a:xfrm>
            <a:off x="2794861" y="2432716"/>
            <a:ext cx="6941089" cy="523220"/>
          </a:xfrm>
          <a:prstGeom prst="rect">
            <a:avLst/>
          </a:prstGeom>
          <a:solidFill>
            <a:srgbClr val="44546A"/>
          </a:solidFill>
        </p:spPr>
        <p:txBody>
          <a:bodyPr wrap="square" rtlCol="0">
            <a:spAutoFit/>
          </a:bodyPr>
          <a:lstStyle/>
          <a:p>
            <a:pPr algn="ctr"/>
            <a:r>
              <a:rPr lang="en-US" sz="1400" b="1" u="none" strike="noStrike" cap="none" dirty="0">
                <a:solidFill>
                  <a:schemeClr val="lt1"/>
                </a:solidFill>
                <a:latin typeface="Franklin Gothic Medium" panose="020B0603020102020204" pitchFamily="34" charset="0"/>
              </a:rPr>
              <a:t>Unpacking the Standard</a:t>
            </a:r>
            <a:endParaRPr lang="en-US" sz="1400" b="1" i="0" u="none" strike="noStrike" cap="none" dirty="0">
              <a:solidFill>
                <a:schemeClr val="lt1"/>
              </a:solidFill>
              <a:latin typeface="Franklin Gothic Medium" panose="020B0603020102020204" pitchFamily="34" charset="0"/>
              <a:ea typeface="Calibri"/>
              <a:cs typeface="Calibri"/>
              <a:sym typeface="Calibri"/>
            </a:endParaRPr>
          </a:p>
          <a:p>
            <a:endParaRPr lang="en-US" dirty="0"/>
          </a:p>
        </p:txBody>
      </p:sp>
      <p:graphicFrame>
        <p:nvGraphicFramePr>
          <p:cNvPr id="186" name="Google Shape;186;p43" descr="In this table, there are four steps:&#10;&#10;1: Standard&#10;&#10;2: What Knowledge/Concepts/ Vocabulary do students need to know to reach this standard?&#10;&#10;3: What skills do students need to be able to do to reach this standard?   &#10;&#10;4: What level of proficiency do students need to be at in order to reach this standard? &#10;" title="Unpacking the Standards table"/>
          <p:cNvGraphicFramePr/>
          <p:nvPr>
            <p:extLst>
              <p:ext uri="{D42A27DB-BD31-4B8C-83A1-F6EECF244321}">
                <p14:modId xmlns:p14="http://schemas.microsoft.com/office/powerpoint/2010/main" val="363422816"/>
              </p:ext>
            </p:extLst>
          </p:nvPr>
        </p:nvGraphicFramePr>
        <p:xfrm>
          <a:off x="699900" y="2956555"/>
          <a:ext cx="9036050" cy="944890"/>
        </p:xfrm>
        <a:graphic>
          <a:graphicData uri="http://schemas.openxmlformats.org/drawingml/2006/table">
            <a:tbl>
              <a:tblPr firstRow="1" firstCol="1">
                <a:noFill/>
                <a:tableStyleId>{DF31529D-DBB5-4C4C-9A0D-C3F6803BE88B}</a:tableStyleId>
              </a:tblPr>
              <a:tblGrid>
                <a:gridCol w="2100325">
                  <a:extLst>
                    <a:ext uri="{9D8B030D-6E8A-4147-A177-3AD203B41FA5}">
                      <a16:colId xmlns:a16="http://schemas.microsoft.com/office/drawing/2014/main" val="20000"/>
                    </a:ext>
                  </a:extLst>
                </a:gridCol>
                <a:gridCol w="2265850">
                  <a:extLst>
                    <a:ext uri="{9D8B030D-6E8A-4147-A177-3AD203B41FA5}">
                      <a16:colId xmlns:a16="http://schemas.microsoft.com/office/drawing/2014/main" val="20001"/>
                    </a:ext>
                  </a:extLst>
                </a:gridCol>
                <a:gridCol w="2337475">
                  <a:extLst>
                    <a:ext uri="{9D8B030D-6E8A-4147-A177-3AD203B41FA5}">
                      <a16:colId xmlns:a16="http://schemas.microsoft.com/office/drawing/2014/main" val="20002"/>
                    </a:ext>
                  </a:extLst>
                </a:gridCol>
                <a:gridCol w="2332400">
                  <a:extLst>
                    <a:ext uri="{9D8B030D-6E8A-4147-A177-3AD203B41FA5}">
                      <a16:colId xmlns:a16="http://schemas.microsoft.com/office/drawing/2014/main" val="20003"/>
                    </a:ext>
                  </a:extLst>
                </a:gridCol>
              </a:tblGrid>
              <a:tr h="930250">
                <a:tc>
                  <a:txBody>
                    <a:bodyPr/>
                    <a:lstStyle/>
                    <a:p>
                      <a:endParaRPr lang="en-US" dirty="0"/>
                    </a:p>
                    <a:p>
                      <a:r>
                        <a:rPr lang="en-US" dirty="0"/>
                        <a:t>Standard</a:t>
                      </a:r>
                    </a:p>
                  </a:txBody>
                  <a:tcPr>
                    <a:solidFill>
                      <a:srgbClr val="44546A"/>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44"/>
          <p:cNvSpPr txBox="1">
            <a:spLocks noGrp="1"/>
          </p:cNvSpPr>
          <p:nvPr>
            <p:ph type="title"/>
          </p:nvPr>
        </p:nvSpPr>
        <p:spPr>
          <a:xfrm>
            <a:off x="555786" y="365125"/>
            <a:ext cx="10798014"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4000"/>
              <a:buFont typeface="Georgia"/>
              <a:buNone/>
            </a:pPr>
            <a:r>
              <a:rPr lang="en-US" sz="4000" dirty="0">
                <a:latin typeface="Franklin Gothic Medium" panose="020B0603020102020204" pitchFamily="34" charset="0"/>
              </a:rPr>
              <a:t>Step 1: List the Standards for Your Grade/Course</a:t>
            </a:r>
            <a:endParaRPr dirty="0">
              <a:latin typeface="Franklin Gothic Medium" panose="020B0603020102020204" pitchFamily="34" charset="0"/>
            </a:endParaRPr>
          </a:p>
        </p:txBody>
      </p:sp>
      <p:sp>
        <p:nvSpPr>
          <p:cNvPr id="192" name="Google Shape;192;p44"/>
          <p:cNvSpPr txBox="1">
            <a:spLocks noGrp="1"/>
          </p:cNvSpPr>
          <p:nvPr>
            <p:ph type="body" idx="1"/>
          </p:nvPr>
        </p:nvSpPr>
        <p:spPr>
          <a:xfrm>
            <a:off x="555786" y="1773451"/>
            <a:ext cx="9188715" cy="9958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sz="2400" dirty="0">
                <a:latin typeface="Franklin Gothic Book" panose="020B0503020102020204" pitchFamily="34" charset="0"/>
                <a:sym typeface="Libre Franklin"/>
              </a:rPr>
              <a:t>Cut and paste the standards, including the inquiry practices, into the furthest left column of the spreadsheet</a:t>
            </a:r>
            <a:endParaRPr dirty="0">
              <a:latin typeface="Franklin Gothic Book" panose="020B0503020102020204" pitchFamily="34" charset="0"/>
              <a:sym typeface="Libre Franklin"/>
            </a:endParaRPr>
          </a:p>
        </p:txBody>
      </p:sp>
      <p:sp>
        <p:nvSpPr>
          <p:cNvPr id="6" name="TextBox 5">
            <a:extLst>
              <a:ext uri="{FF2B5EF4-FFF2-40B4-BE49-F238E27FC236}">
                <a16:creationId xmlns:a16="http://schemas.microsoft.com/office/drawing/2014/main" id="{A12B88CA-6448-3793-3AA0-AC09E5C88376}"/>
              </a:ext>
            </a:extLst>
          </p:cNvPr>
          <p:cNvSpPr txBox="1"/>
          <p:nvPr/>
        </p:nvSpPr>
        <p:spPr>
          <a:xfrm>
            <a:off x="2677912" y="2507716"/>
            <a:ext cx="6941089" cy="523220"/>
          </a:xfrm>
          <a:prstGeom prst="rect">
            <a:avLst/>
          </a:prstGeom>
          <a:solidFill>
            <a:srgbClr val="44546A"/>
          </a:solidFill>
        </p:spPr>
        <p:txBody>
          <a:bodyPr wrap="square" rtlCol="0">
            <a:spAutoFit/>
          </a:bodyPr>
          <a:lstStyle/>
          <a:p>
            <a:pPr algn="ctr"/>
            <a:r>
              <a:rPr lang="en-US" sz="1400" b="1" u="none" strike="noStrike" cap="none" dirty="0">
                <a:solidFill>
                  <a:schemeClr val="lt1"/>
                </a:solidFill>
                <a:latin typeface="Franklin Gothic Medium" panose="020B0603020102020204" pitchFamily="34" charset="0"/>
              </a:rPr>
              <a:t>Unpacking the Standard</a:t>
            </a:r>
            <a:endParaRPr lang="en-US" sz="1400" b="1" i="0" u="none" strike="noStrike" cap="none" dirty="0">
              <a:solidFill>
                <a:schemeClr val="lt1"/>
              </a:solidFill>
              <a:latin typeface="Franklin Gothic Medium" panose="020B0603020102020204" pitchFamily="34" charset="0"/>
              <a:ea typeface="Calibri"/>
              <a:cs typeface="Calibri"/>
              <a:sym typeface="Calibri"/>
            </a:endParaRPr>
          </a:p>
          <a:p>
            <a:endParaRPr lang="en-US" dirty="0"/>
          </a:p>
        </p:txBody>
      </p:sp>
      <p:graphicFrame>
        <p:nvGraphicFramePr>
          <p:cNvPr id="193" name="Google Shape;193;p44"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extLst>
              <p:ext uri="{D42A27DB-BD31-4B8C-83A1-F6EECF244321}">
                <p14:modId xmlns:p14="http://schemas.microsoft.com/office/powerpoint/2010/main" val="674617006"/>
              </p:ext>
            </p:extLst>
          </p:nvPr>
        </p:nvGraphicFramePr>
        <p:xfrm>
          <a:off x="582951" y="2991385"/>
          <a:ext cx="9036050" cy="2103140"/>
        </p:xfrm>
        <a:graphic>
          <a:graphicData uri="http://schemas.openxmlformats.org/drawingml/2006/table">
            <a:tbl>
              <a:tblPr firstRow="1">
                <a:noFill/>
                <a:tableStyleId>{DF31529D-DBB5-4C4C-9A0D-C3F6803BE88B}</a:tableStyleId>
              </a:tblPr>
              <a:tblGrid>
                <a:gridCol w="2100325">
                  <a:extLst>
                    <a:ext uri="{9D8B030D-6E8A-4147-A177-3AD203B41FA5}">
                      <a16:colId xmlns:a16="http://schemas.microsoft.com/office/drawing/2014/main" val="20000"/>
                    </a:ext>
                  </a:extLst>
                </a:gridCol>
                <a:gridCol w="2265850">
                  <a:extLst>
                    <a:ext uri="{9D8B030D-6E8A-4147-A177-3AD203B41FA5}">
                      <a16:colId xmlns:a16="http://schemas.microsoft.com/office/drawing/2014/main" val="20001"/>
                    </a:ext>
                  </a:extLst>
                </a:gridCol>
                <a:gridCol w="2337475">
                  <a:extLst>
                    <a:ext uri="{9D8B030D-6E8A-4147-A177-3AD203B41FA5}">
                      <a16:colId xmlns:a16="http://schemas.microsoft.com/office/drawing/2014/main" val="20002"/>
                    </a:ext>
                  </a:extLst>
                </a:gridCol>
                <a:gridCol w="2332400">
                  <a:extLst>
                    <a:ext uri="{9D8B030D-6E8A-4147-A177-3AD203B41FA5}">
                      <a16:colId xmlns:a16="http://schemas.microsoft.com/office/drawing/2014/main" val="20003"/>
                    </a:ext>
                  </a:extLst>
                </a:gridCol>
              </a:tblGrid>
              <a:tr h="826550">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Franklin Gothic Medium" panose="020B0603020102020204" pitchFamily="34" charset="0"/>
                          <a:ea typeface="Calibri"/>
                          <a:cs typeface="Calibri"/>
                          <a:sym typeface="Calibri"/>
                        </a:rPr>
                        <a:t>Standard</a:t>
                      </a:r>
                      <a:endParaRPr sz="1400" b="1" i="0" u="none" strike="noStrike" cap="none" dirty="0">
                        <a:solidFill>
                          <a:schemeClr val="lt1"/>
                        </a:solidFill>
                        <a:latin typeface="Franklin Gothic Medium" panose="020B0603020102020204" pitchFamily="34" charset="0"/>
                        <a:ea typeface="Calibri"/>
                        <a:cs typeface="Calibri"/>
                        <a:sym typeface="Calibri"/>
                      </a:endParaRPr>
                    </a:p>
                  </a:txBody>
                  <a:tcPr marL="45725" marR="45725" marT="45725" marB="45725" anchor="b">
                    <a:lnL w="12700" cap="flat" cmpd="sng" algn="ctr">
                      <a:solidFill>
                        <a:schemeClr val="dk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B w="12700" cap="flat" cmpd="sng" algn="ctr">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lgn="ctr">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734050">
                <a:tc>
                  <a:txBody>
                    <a:bodyPr/>
                    <a:lstStyle/>
                    <a:p>
                      <a:pPr marL="0" marR="0" lvl="0" indent="0" algn="l" rtl="0">
                        <a:lnSpc>
                          <a:spcPct val="100000"/>
                        </a:lnSpc>
                        <a:spcBef>
                          <a:spcPts val="0"/>
                        </a:spcBef>
                        <a:spcAft>
                          <a:spcPts val="0"/>
                        </a:spcAft>
                        <a:buClr>
                          <a:srgbClr val="3F3F3F"/>
                        </a:buClr>
                        <a:buSzPts val="1400"/>
                        <a:buFont typeface="Libre Franklin Medium"/>
                        <a:buNone/>
                      </a:pPr>
                      <a:r>
                        <a:rPr lang="en-US" sz="1400" b="0" i="0" u="none" strike="noStrike" cap="none" dirty="0">
                          <a:solidFill>
                            <a:schemeClr val="dk1"/>
                          </a:solidFill>
                          <a:effectLst/>
                          <a:latin typeface="Franklin Gothic Medium"/>
                          <a:ea typeface="Franklin Gothic Medium"/>
                          <a:cs typeface="Franklin Gothic Medium"/>
                          <a:sym typeface="Arial"/>
                        </a:rPr>
                        <a:t>1.H.CH.1 Describe how events, people and innovation of the past affect their present lives, community and state.</a:t>
                      </a:r>
                      <a:endParaRPr sz="2100" b="1" u="none" strike="noStrike" cap="none" dirty="0">
                        <a:solidFill>
                          <a:srgbClr val="3F3F3F"/>
                        </a:solidFill>
                        <a:latin typeface="Trebuchet MS"/>
                        <a:ea typeface="Trebuchet MS"/>
                        <a:cs typeface="Trebuchet MS"/>
                        <a:sym typeface="Trebuchet MS"/>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45"/>
          <p:cNvSpPr txBox="1">
            <a:spLocks noGrp="1"/>
          </p:cNvSpPr>
          <p:nvPr>
            <p:ph type="title"/>
          </p:nvPr>
        </p:nvSpPr>
        <p:spPr>
          <a:xfrm>
            <a:off x="266700" y="257025"/>
            <a:ext cx="117447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rPr>
              <a:t>Step 2: What Knowledge, Concepts, Vocabulary will they need to Master? (1)</a:t>
            </a:r>
            <a:endParaRPr dirty="0">
              <a:latin typeface="Franklin Gothic Medium" panose="020B0603020102020204" pitchFamily="34" charset="0"/>
            </a:endParaRPr>
          </a:p>
        </p:txBody>
      </p:sp>
      <p:sp>
        <p:nvSpPr>
          <p:cNvPr id="200" name="Google Shape;200;p45"/>
          <p:cNvSpPr txBox="1">
            <a:spLocks noGrp="1"/>
          </p:cNvSpPr>
          <p:nvPr>
            <p:ph type="body" idx="1"/>
          </p:nvPr>
        </p:nvSpPr>
        <p:spPr>
          <a:xfrm>
            <a:off x="838200" y="1717082"/>
            <a:ext cx="10515600" cy="43512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SzPts val="2400"/>
              <a:buFont typeface="Arial"/>
              <a:buChar char="•"/>
            </a:pPr>
            <a:r>
              <a:rPr lang="en-US" dirty="0">
                <a:latin typeface="Franklin Gothic Book" panose="020B0503020102020204" pitchFamily="34" charset="0"/>
                <a:sym typeface="Libre Franklin"/>
              </a:rPr>
              <a:t>Closely look at each standard and identify the Knowledge/Concepts/Vocabulary</a:t>
            </a:r>
            <a:endParaRPr sz="3200" dirty="0">
              <a:latin typeface="Franklin Gothic Book" panose="020B0503020102020204" pitchFamily="34" charset="0"/>
              <a:sym typeface="Libre Franklin"/>
            </a:endParaRPr>
          </a:p>
          <a:p>
            <a:pPr marL="342900" lvl="0" indent="-342900" algn="l" rtl="0">
              <a:lnSpc>
                <a:spcPct val="90000"/>
              </a:lnSpc>
              <a:spcBef>
                <a:spcPts val="700"/>
              </a:spcBef>
              <a:spcAft>
                <a:spcPts val="0"/>
              </a:spcAft>
              <a:buSzPts val="2400"/>
              <a:buFont typeface="Arial"/>
              <a:buChar char="•"/>
            </a:pPr>
            <a:r>
              <a:rPr lang="en-US" dirty="0">
                <a:latin typeface="Franklin Gothic Book" panose="020B0503020102020204" pitchFamily="34" charset="0"/>
                <a:sym typeface="Libre Franklin"/>
              </a:rPr>
              <a:t>The </a:t>
            </a:r>
            <a:r>
              <a:rPr lang="en-US" i="1" dirty="0">
                <a:latin typeface="Franklin Gothic Book" panose="020B0503020102020204" pitchFamily="34" charset="0"/>
                <a:sym typeface="Libre Franklin"/>
              </a:rPr>
              <a:t>“what”</a:t>
            </a:r>
            <a:r>
              <a:rPr lang="en-US" dirty="0">
                <a:latin typeface="Franklin Gothic Book" panose="020B0503020102020204" pitchFamily="34" charset="0"/>
                <a:sym typeface="Libre Franklin"/>
              </a:rPr>
              <a:t> that students should learn</a:t>
            </a:r>
            <a:endParaRPr sz="3200" dirty="0">
              <a:latin typeface="Franklin Gothic Book" panose="020B0503020102020204" pitchFamily="34" charset="0"/>
              <a:sym typeface="Libre Franklin"/>
            </a:endParaRPr>
          </a:p>
          <a:p>
            <a:pPr marL="342900" lvl="0" indent="-165100" algn="l" rtl="0">
              <a:lnSpc>
                <a:spcPct val="90000"/>
              </a:lnSpc>
              <a:spcBef>
                <a:spcPts val="1000"/>
              </a:spcBef>
              <a:spcAft>
                <a:spcPts val="0"/>
              </a:spcAft>
              <a:buSzPts val="2800"/>
              <a:buNone/>
            </a:pPr>
            <a:endParaRPr sz="2800" dirty="0">
              <a:latin typeface="Franklin Gothic Book" panose="020B0503020102020204" pitchFamily="34" charset="0"/>
            </a:endParaRPr>
          </a:p>
        </p:txBody>
      </p:sp>
      <p:sp>
        <p:nvSpPr>
          <p:cNvPr id="2" name="TextBox 1">
            <a:extLst>
              <a:ext uri="{FF2B5EF4-FFF2-40B4-BE49-F238E27FC236}">
                <a16:creationId xmlns:a16="http://schemas.microsoft.com/office/drawing/2014/main" id="{97C32B67-BE77-4EE5-64C6-43DDF9C3742E}"/>
              </a:ext>
            </a:extLst>
          </p:cNvPr>
          <p:cNvSpPr txBox="1"/>
          <p:nvPr/>
        </p:nvSpPr>
        <p:spPr>
          <a:xfrm>
            <a:off x="2756703" y="3167390"/>
            <a:ext cx="6941089" cy="523220"/>
          </a:xfrm>
          <a:prstGeom prst="rect">
            <a:avLst/>
          </a:prstGeom>
          <a:solidFill>
            <a:srgbClr val="44546A"/>
          </a:solidFill>
        </p:spPr>
        <p:txBody>
          <a:bodyPr wrap="square" rtlCol="0">
            <a:spAutoFit/>
          </a:bodyPr>
          <a:lstStyle/>
          <a:p>
            <a:pPr algn="ctr"/>
            <a:r>
              <a:rPr lang="en-US" sz="1400" b="1" u="none" strike="noStrike" cap="none" dirty="0">
                <a:solidFill>
                  <a:schemeClr val="lt1"/>
                </a:solidFill>
                <a:latin typeface="Franklin Gothic Medium" panose="020B0603020102020204" pitchFamily="34" charset="0"/>
              </a:rPr>
              <a:t>Unpacking the Standard</a:t>
            </a:r>
            <a:endParaRPr lang="en-US" sz="1400" b="1" i="0" u="none" strike="noStrike" cap="none" dirty="0">
              <a:solidFill>
                <a:schemeClr val="lt1"/>
              </a:solidFill>
              <a:latin typeface="Franklin Gothic Medium" panose="020B0603020102020204" pitchFamily="34" charset="0"/>
              <a:ea typeface="Calibri"/>
              <a:cs typeface="Calibri"/>
              <a:sym typeface="Calibri"/>
            </a:endParaRPr>
          </a:p>
          <a:p>
            <a:endParaRPr lang="en-US" dirty="0"/>
          </a:p>
        </p:txBody>
      </p:sp>
      <p:graphicFrame>
        <p:nvGraphicFramePr>
          <p:cNvPr id="201" name="Google Shape;201;p45"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two is the focus and the following what Knowledge/Concepts/ Vocabulary do students need to know to reach this standard has been added. &#10;&#10;The following information has been added to column two: &#10;Rights and responsibilities of citizens&#10;&#10;&#10;" title="Unpacking the Standard table"/>
          <p:cNvGraphicFramePr/>
          <p:nvPr>
            <p:extLst>
              <p:ext uri="{D42A27DB-BD31-4B8C-83A1-F6EECF244321}">
                <p14:modId xmlns:p14="http://schemas.microsoft.com/office/powerpoint/2010/main" val="2929292896"/>
              </p:ext>
            </p:extLst>
          </p:nvPr>
        </p:nvGraphicFramePr>
        <p:xfrm>
          <a:off x="661742" y="3665876"/>
          <a:ext cx="9036050" cy="2316500"/>
        </p:xfrm>
        <a:graphic>
          <a:graphicData uri="http://schemas.openxmlformats.org/drawingml/2006/table">
            <a:tbl>
              <a:tblPr firstRow="1">
                <a:noFill/>
                <a:tableStyleId>{DF31529D-DBB5-4C4C-9A0D-C3F6803BE88B}</a:tableStyleId>
              </a:tblPr>
              <a:tblGrid>
                <a:gridCol w="2100325">
                  <a:extLst>
                    <a:ext uri="{9D8B030D-6E8A-4147-A177-3AD203B41FA5}">
                      <a16:colId xmlns:a16="http://schemas.microsoft.com/office/drawing/2014/main" val="20000"/>
                    </a:ext>
                  </a:extLst>
                </a:gridCol>
                <a:gridCol w="2265850">
                  <a:extLst>
                    <a:ext uri="{9D8B030D-6E8A-4147-A177-3AD203B41FA5}">
                      <a16:colId xmlns:a16="http://schemas.microsoft.com/office/drawing/2014/main" val="20001"/>
                    </a:ext>
                  </a:extLst>
                </a:gridCol>
                <a:gridCol w="2337475">
                  <a:extLst>
                    <a:ext uri="{9D8B030D-6E8A-4147-A177-3AD203B41FA5}">
                      <a16:colId xmlns:a16="http://schemas.microsoft.com/office/drawing/2014/main" val="20002"/>
                    </a:ext>
                  </a:extLst>
                </a:gridCol>
                <a:gridCol w="2332400">
                  <a:extLst>
                    <a:ext uri="{9D8B030D-6E8A-4147-A177-3AD203B41FA5}">
                      <a16:colId xmlns:a16="http://schemas.microsoft.com/office/drawing/2014/main" val="20003"/>
                    </a:ext>
                  </a:extLst>
                </a:gridCol>
              </a:tblGrid>
              <a:tr h="881700">
                <a:tc>
                  <a:txBody>
                    <a:bodyPr/>
                    <a:lstStyle/>
                    <a:p>
                      <a:r>
                        <a:rPr lang="en-US" dirty="0"/>
                        <a:t>Standard</a:t>
                      </a:r>
                    </a:p>
                  </a:txBody>
                  <a:tcPr>
                    <a:solidFill>
                      <a:srgbClr val="44546A"/>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783025">
                <a:tc>
                  <a:txBody>
                    <a:bodyPr/>
                    <a:lstStyle/>
                    <a:p>
                      <a:pPr marL="0" marR="0" lvl="0" indent="0" algn="l" rtl="0">
                        <a:lnSpc>
                          <a:spcPct val="100000"/>
                        </a:lnSpc>
                        <a:spcBef>
                          <a:spcPts val="0"/>
                        </a:spcBef>
                        <a:spcAft>
                          <a:spcPts val="0"/>
                        </a:spcAft>
                        <a:buClr>
                          <a:srgbClr val="3F3F3F"/>
                        </a:buClr>
                        <a:buSzPts val="1400"/>
                        <a:buFont typeface="Libre Franklin Medium"/>
                        <a:buNone/>
                      </a:pPr>
                      <a:r>
                        <a:rPr lang="en-US" sz="14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1.H.CH.1 Describe how events, people and innovation of the past affect their present lives, community and state.</a:t>
                      </a:r>
                      <a:endParaRPr sz="1600" b="0" u="none" strike="noStrike" cap="none" dirty="0">
                        <a:solidFill>
                          <a:srgbClr val="3F3F3F"/>
                        </a:solidFill>
                        <a:latin typeface="Calibri" panose="020F0502020204030204" pitchFamily="34" charset="0"/>
                        <a:ea typeface="Calibri" panose="020F0502020204030204" pitchFamily="34" charset="0"/>
                        <a:cs typeface="Calibri" panose="020F0502020204030204" pitchFamily="34" charset="0"/>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dk1"/>
                      </a:solidFill>
                      <a:prstDash val="solid"/>
                      <a:round/>
                      <a:headEnd type="none" w="sm" len="sm"/>
                      <a:tailEnd type="none" w="sm" len="sm"/>
                    </a:lnB>
                    <a:solidFill>
                      <a:srgbClr val="C8CBE6"/>
                    </a:solidFill>
                  </a:tcPr>
                </a:tc>
                <a:tc>
                  <a:txBody>
                    <a:bodyPr/>
                    <a:lstStyle/>
                    <a:p>
                      <a:pPr rtl="0"/>
                      <a:r>
                        <a:rPr lang="en-US" sz="14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Events of the past</a:t>
                      </a:r>
                      <a:endParaRPr lang="en-US" b="0" dirty="0">
                        <a:effectLst/>
                        <a:latin typeface="Calibri" panose="020F0502020204030204" pitchFamily="34" charset="0"/>
                        <a:ea typeface="Calibri" panose="020F0502020204030204" pitchFamily="34" charset="0"/>
                        <a:cs typeface="Calibri" panose="020F0502020204030204" pitchFamily="34" charset="0"/>
                      </a:endParaRPr>
                    </a:p>
                    <a:p>
                      <a:pPr rtl="0"/>
                      <a:r>
                        <a:rPr lang="en-US" sz="14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People of the past</a:t>
                      </a:r>
                      <a:endParaRPr lang="en-US" b="0" dirty="0">
                        <a:effectLst/>
                        <a:latin typeface="Calibri" panose="020F0502020204030204" pitchFamily="34" charset="0"/>
                        <a:ea typeface="Calibri" panose="020F0502020204030204" pitchFamily="34" charset="0"/>
                        <a:cs typeface="Calibri" panose="020F0502020204030204" pitchFamily="34" charset="0"/>
                      </a:endParaRPr>
                    </a:p>
                    <a:p>
                      <a:pPr rtl="0"/>
                      <a:r>
                        <a:rPr lang="en-US" sz="14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Innovation of the past</a:t>
                      </a:r>
                      <a:endParaRPr lang="en-US" b="0" dirty="0">
                        <a:effectLst/>
                        <a:latin typeface="Calibri" panose="020F0502020204030204" pitchFamily="34" charset="0"/>
                        <a:ea typeface="Calibri" panose="020F0502020204030204" pitchFamily="34" charset="0"/>
                        <a:cs typeface="Calibri" panose="020F0502020204030204" pitchFamily="34" charset="0"/>
                      </a:endParaRPr>
                    </a:p>
                    <a:p>
                      <a:pPr rtl="0"/>
                      <a:br>
                        <a:rPr lang="en-US" b="0" dirty="0">
                          <a:effectLst/>
                          <a:latin typeface="Calibri" panose="020F0502020204030204" pitchFamily="34" charset="0"/>
                          <a:ea typeface="Calibri" panose="020F0502020204030204" pitchFamily="34" charset="0"/>
                          <a:cs typeface="Calibri" panose="020F0502020204030204" pitchFamily="34" charset="0"/>
                        </a:rPr>
                      </a:br>
                      <a:r>
                        <a:rPr lang="en-US" sz="14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Impacts on their lives, community and state</a:t>
                      </a:r>
                      <a:endParaRPr lang="en-US" b="0" dirty="0">
                        <a:effectLst/>
                        <a:latin typeface="Calibri" panose="020F0502020204030204" pitchFamily="34" charset="0"/>
                        <a:ea typeface="Calibri" panose="020F0502020204030204" pitchFamily="34" charset="0"/>
                        <a:cs typeface="Calibri" panose="020F0502020204030204" pitchFamily="34" charset="0"/>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46"/>
          <p:cNvSpPr txBox="1">
            <a:spLocks noGrp="1"/>
          </p:cNvSpPr>
          <p:nvPr>
            <p:ph type="title"/>
          </p:nvPr>
        </p:nvSpPr>
        <p:spPr>
          <a:xfrm>
            <a:off x="279399" y="257025"/>
            <a:ext cx="11635935" cy="1320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rPr>
              <a:t>Step 2: What Knowledge, Concepts, Vocabulary will they need to Master? (2)</a:t>
            </a:r>
            <a:endParaRPr dirty="0">
              <a:latin typeface="Franklin Gothic Medium" panose="020B0603020102020204" pitchFamily="34" charset="0"/>
            </a:endParaRPr>
          </a:p>
        </p:txBody>
      </p:sp>
      <p:sp>
        <p:nvSpPr>
          <p:cNvPr id="207" name="Google Shape;207;p46"/>
          <p:cNvSpPr txBox="1"/>
          <p:nvPr/>
        </p:nvSpPr>
        <p:spPr>
          <a:xfrm>
            <a:off x="276676" y="1577825"/>
            <a:ext cx="11915400" cy="4901400"/>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100000"/>
              </a:lnSpc>
              <a:spcBef>
                <a:spcPts val="0"/>
              </a:spcBef>
              <a:spcAft>
                <a:spcPts val="0"/>
              </a:spcAft>
              <a:buClr>
                <a:srgbClr val="262626"/>
              </a:buClr>
              <a:buSzPts val="2800"/>
              <a:buFont typeface="Arial"/>
              <a:buChar char="•"/>
            </a:pPr>
            <a:r>
              <a:rPr lang="en-US" sz="2800" b="0" i="0" u="none" strike="noStrike" cap="none" dirty="0">
                <a:solidFill>
                  <a:srgbClr val="262626"/>
                </a:solidFill>
                <a:latin typeface="Franklin Gothic Book" panose="020B0503020102020204" pitchFamily="34" charset="0"/>
                <a:ea typeface="Libre Franklin"/>
                <a:cs typeface="Libre Franklin"/>
                <a:sym typeface="Libre Franklin"/>
              </a:rPr>
              <a:t>Teachers can use the disciplinary clarifications to determine the Knowledge/Concepts/Vocabulary.  </a:t>
            </a:r>
            <a:endParaRPr sz="2800" b="0" i="0" u="none" strike="noStrike" cap="none" dirty="0">
              <a:solidFill>
                <a:srgbClr val="262626"/>
              </a:solidFill>
              <a:latin typeface="Franklin Gothic Book" panose="020B0503020102020204" pitchFamily="34" charset="0"/>
              <a:ea typeface="Libre Franklin"/>
              <a:cs typeface="Libre Franklin"/>
              <a:sym typeface="Libre Franklin"/>
            </a:endParaRPr>
          </a:p>
          <a:p>
            <a:pPr marL="742950" marR="0" lvl="1" indent="-285750" algn="l" rtl="0">
              <a:lnSpc>
                <a:spcPct val="100000"/>
              </a:lnSpc>
              <a:spcBef>
                <a:spcPts val="1000"/>
              </a:spcBef>
              <a:spcAft>
                <a:spcPts val="0"/>
              </a:spcAft>
              <a:buClr>
                <a:srgbClr val="262626"/>
              </a:buClr>
              <a:buSzPts val="1920"/>
              <a:buFont typeface="Calibri"/>
              <a:buChar char="●"/>
            </a:pPr>
            <a:r>
              <a:rPr lang="en-US" sz="2800" b="0" i="0" u="none" strike="noStrike" cap="none" dirty="0">
                <a:solidFill>
                  <a:srgbClr val="262626"/>
                </a:solidFill>
                <a:latin typeface="Franklin Gothic Book" panose="020B0503020102020204" pitchFamily="34" charset="0"/>
                <a:ea typeface="Libre Franklin"/>
                <a:cs typeface="Libre Franklin"/>
                <a:sym typeface="Libre Franklin"/>
              </a:rPr>
              <a:t>The disciplinary clarifications for Grade 1 begin on page 38 of the </a:t>
            </a:r>
            <a:r>
              <a:rPr lang="en-US" sz="2800" b="0" i="1" u="none" strike="noStrike" cap="none" dirty="0">
                <a:solidFill>
                  <a:srgbClr val="262626"/>
                </a:solidFill>
                <a:latin typeface="Franklin Gothic Book" panose="020B0503020102020204" pitchFamily="34" charset="0"/>
                <a:ea typeface="Libre Franklin"/>
                <a:cs typeface="Libre Franklin"/>
                <a:sym typeface="Libre Franklin"/>
              </a:rPr>
              <a:t>KAS for Social Studies</a:t>
            </a:r>
            <a:r>
              <a:rPr lang="en-US" sz="2800" b="0" i="0" u="none" strike="noStrike" cap="none" dirty="0">
                <a:solidFill>
                  <a:srgbClr val="262626"/>
                </a:solidFill>
                <a:latin typeface="Franklin Gothic Book" panose="020B0503020102020204" pitchFamily="34" charset="0"/>
                <a:ea typeface="Libre Franklin"/>
                <a:cs typeface="Libre Franklin"/>
                <a:sym typeface="Libre Franklin"/>
              </a:rPr>
              <a:t>.</a:t>
            </a:r>
            <a:endParaRPr sz="2800" b="0" i="0" u="none" strike="noStrike" cap="none" dirty="0">
              <a:solidFill>
                <a:srgbClr val="595959"/>
              </a:solidFill>
              <a:latin typeface="Franklin Gothic Book" panose="020B0503020102020204" pitchFamily="34" charset="0"/>
              <a:ea typeface="Libre Franklin"/>
              <a:cs typeface="Libre Franklin"/>
              <a:sym typeface="Libre Franklin"/>
            </a:endParaRPr>
          </a:p>
          <a:p>
            <a:pPr marL="342900" marR="0" lvl="0" indent="-165100" algn="l" rtl="0">
              <a:lnSpc>
                <a:spcPct val="100000"/>
              </a:lnSpc>
              <a:spcBef>
                <a:spcPts val="1000"/>
              </a:spcBef>
              <a:spcAft>
                <a:spcPts val="0"/>
              </a:spcAft>
              <a:buClr>
                <a:srgbClr val="D2BD24"/>
              </a:buClr>
              <a:buSzPts val="2800"/>
              <a:buFont typeface="Noto Sans Symbols"/>
              <a:buNone/>
            </a:pPr>
            <a:endParaRPr sz="2800" b="0" i="0" u="none" strike="noStrike" cap="none" dirty="0">
              <a:solidFill>
                <a:srgbClr val="3F3F3F"/>
              </a:solidFill>
              <a:latin typeface="Franklin Gothic Book" panose="020B0503020102020204" pitchFamily="34" charset="0"/>
              <a:ea typeface="Libre Franklin Medium"/>
              <a:cs typeface="Libre Franklin Medium"/>
              <a:sym typeface="Libre Franklin Medium"/>
            </a:endParaRPr>
          </a:p>
        </p:txBody>
      </p:sp>
      <p:graphicFrame>
        <p:nvGraphicFramePr>
          <p:cNvPr id="3" name="Table 2">
            <a:extLst>
              <a:ext uri="{FF2B5EF4-FFF2-40B4-BE49-F238E27FC236}">
                <a16:creationId xmlns:a16="http://schemas.microsoft.com/office/drawing/2014/main" id="{BB03A30E-8DCE-5B21-8788-B9B7B4B48A9A}"/>
              </a:ext>
            </a:extLst>
          </p:cNvPr>
          <p:cNvGraphicFramePr>
            <a:graphicFrameLocks noGrp="1"/>
          </p:cNvGraphicFramePr>
          <p:nvPr>
            <p:extLst>
              <p:ext uri="{D42A27DB-BD31-4B8C-83A1-F6EECF244321}">
                <p14:modId xmlns:p14="http://schemas.microsoft.com/office/powerpoint/2010/main" val="108292655"/>
              </p:ext>
            </p:extLst>
          </p:nvPr>
        </p:nvGraphicFramePr>
        <p:xfrm>
          <a:off x="1117600" y="3586480"/>
          <a:ext cx="10190478" cy="2072640"/>
        </p:xfrm>
        <a:graphic>
          <a:graphicData uri="http://schemas.openxmlformats.org/drawingml/2006/table">
            <a:tbl>
              <a:tblPr firstRow="1" bandRow="1">
                <a:tableStyleId>{7536AE7E-8A28-43DD-9494-68CC7674C8D5}</a:tableStyleId>
              </a:tblPr>
              <a:tblGrid>
                <a:gridCol w="2661920">
                  <a:extLst>
                    <a:ext uri="{9D8B030D-6E8A-4147-A177-3AD203B41FA5}">
                      <a16:colId xmlns:a16="http://schemas.microsoft.com/office/drawing/2014/main" val="2970725501"/>
                    </a:ext>
                  </a:extLst>
                </a:gridCol>
                <a:gridCol w="4131732">
                  <a:extLst>
                    <a:ext uri="{9D8B030D-6E8A-4147-A177-3AD203B41FA5}">
                      <a16:colId xmlns:a16="http://schemas.microsoft.com/office/drawing/2014/main" val="2792595624"/>
                    </a:ext>
                  </a:extLst>
                </a:gridCol>
                <a:gridCol w="3396826">
                  <a:extLst>
                    <a:ext uri="{9D8B030D-6E8A-4147-A177-3AD203B41FA5}">
                      <a16:colId xmlns:a16="http://schemas.microsoft.com/office/drawing/2014/main" val="1289534201"/>
                    </a:ext>
                  </a:extLst>
                </a:gridCol>
              </a:tblGrid>
              <a:tr h="502667">
                <a:tc>
                  <a:txBody>
                    <a:bodyPr/>
                    <a:lstStyle/>
                    <a:p>
                      <a:r>
                        <a:rPr lang="en-US" b="1" dirty="0"/>
                        <a:t>Concepts and Practices</a:t>
                      </a:r>
                    </a:p>
                  </a:txBody>
                  <a:tcPr>
                    <a:solidFill>
                      <a:schemeClr val="tx2">
                        <a:lumMod val="90000"/>
                      </a:schemeClr>
                    </a:solidFill>
                  </a:tcPr>
                </a:tc>
                <a:tc>
                  <a:txBody>
                    <a:bodyPr/>
                    <a:lstStyle/>
                    <a:p>
                      <a:r>
                        <a:rPr lang="en-US" b="1" dirty="0"/>
                        <a:t>Standard</a:t>
                      </a:r>
                    </a:p>
                  </a:txBody>
                  <a:tcPr>
                    <a:solidFill>
                      <a:schemeClr val="tx2">
                        <a:lumMod val="90000"/>
                      </a:schemeClr>
                    </a:solidFill>
                  </a:tcPr>
                </a:tc>
                <a:tc>
                  <a:txBody>
                    <a:bodyPr/>
                    <a:lstStyle/>
                    <a:p>
                      <a:r>
                        <a:rPr lang="en-US" b="1" dirty="0"/>
                        <a:t>Disciplinary Clarifications</a:t>
                      </a:r>
                    </a:p>
                  </a:txBody>
                  <a:tcPr>
                    <a:solidFill>
                      <a:schemeClr val="tx2">
                        <a:lumMod val="90000"/>
                      </a:schemeClr>
                    </a:solidFill>
                  </a:tcPr>
                </a:tc>
                <a:extLst>
                  <a:ext uri="{0D108BD9-81ED-4DB2-BD59-A6C34878D82A}">
                    <a16:rowId xmlns:a16="http://schemas.microsoft.com/office/drawing/2014/main" val="366870828"/>
                  </a:ext>
                </a:extLst>
              </a:tr>
              <a:tr h="1569973">
                <a:tc>
                  <a:txBody>
                    <a:bodyPr/>
                    <a:lstStyle/>
                    <a:p>
                      <a:r>
                        <a:rPr lang="en-US" dirty="0"/>
                        <a:t>H: Change and Continuity</a:t>
                      </a:r>
                    </a:p>
                  </a:txBody>
                  <a:tcPr>
                    <a:solidFill>
                      <a:srgbClr val="FF99FF"/>
                    </a:solidFill>
                  </a:tcPr>
                </a:tc>
                <a:tc>
                  <a:txBody>
                    <a:bodyPr/>
                    <a:lstStyle/>
                    <a:p>
                      <a:pPr marL="854075" indent="-854075"/>
                      <a:r>
                        <a:rPr lang="en-US" dirty="0"/>
                        <a:t>1.H.CH.1  Describe how events, people and innovation of the past affect their present lives, community and state.</a:t>
                      </a:r>
                    </a:p>
                  </a:txBody>
                  <a:tcPr/>
                </a:tc>
                <a:tc>
                  <a:txBody>
                    <a:bodyPr/>
                    <a:lstStyle/>
                    <a:p>
                      <a:r>
                        <a:rPr lang="en-US" dirty="0"/>
                        <a:t>The past impacts the present through the cultures which exist in an area, the ways people interact and the technology which modern people use.</a:t>
                      </a:r>
                    </a:p>
                  </a:txBody>
                  <a:tcPr/>
                </a:tc>
                <a:extLst>
                  <a:ext uri="{0D108BD9-81ED-4DB2-BD59-A6C34878D82A}">
                    <a16:rowId xmlns:a16="http://schemas.microsoft.com/office/drawing/2014/main" val="456345629"/>
                  </a:ext>
                </a:extLst>
              </a:tr>
            </a:tbl>
          </a:graphicData>
        </a:graphic>
      </p:graphicFrame>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2024-04-22T04:00:00+00:00</Publication_x0020_Date>
    <Audience1 xmlns="3a62de7d-ba57-4f43-9dae-9623ba637be0"/>
    <_dlc_DocId xmlns="3a62de7d-ba57-4f43-9dae-9623ba637be0">KYED-536-2003</_dlc_DocId>
    <_dlc_DocIdUrl xmlns="3a62de7d-ba57-4f43-9dae-9623ba637be0">
      <Url>https://education-edit.ky.gov/curriculum/standards/kyacadstand/_layouts/15/DocIdRedir.aspx?ID=KYED-536-2003</Url>
      <Description>KYED-536-2003</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1D762262-F2CD-4C06-AE3D-9B4631B17DB6}"/>
</file>

<file path=customXml/itemProps2.xml><?xml version="1.0" encoding="utf-8"?>
<ds:datastoreItem xmlns:ds="http://schemas.openxmlformats.org/officeDocument/2006/customXml" ds:itemID="{D2ABF603-D6B0-4B9F-8E40-9052CEE53887}">
  <ds:schemaRefs>
    <ds:schemaRef ds:uri="http://schemas.microsoft.com/office/infopath/2007/PartnerControls"/>
    <ds:schemaRef ds:uri="cd1a358b-61e7-4e2c-963a-bbcfb053c0fe"/>
    <ds:schemaRef ds:uri="http://schemas.microsoft.com/office/2006/documentManagement/types"/>
    <ds:schemaRef ds:uri="http://schemas.microsoft.com/office/2006/metadata/properties"/>
    <ds:schemaRef ds:uri="http://www.w3.org/XML/1998/namespace"/>
    <ds:schemaRef ds:uri="http://purl.org/dc/terms/"/>
    <ds:schemaRef ds:uri="http://schemas.openxmlformats.org/package/2006/metadata/core-properties"/>
    <ds:schemaRef ds:uri="c0b1e42e-e745-4677-b45a-9176f49c91ef"/>
    <ds:schemaRef ds:uri="http://purl.org/dc/dcmitype/"/>
    <ds:schemaRef ds:uri="http://purl.org/dc/elements/1.1/"/>
  </ds:schemaRefs>
</ds:datastoreItem>
</file>

<file path=customXml/itemProps3.xml><?xml version="1.0" encoding="utf-8"?>
<ds:datastoreItem xmlns:ds="http://schemas.openxmlformats.org/officeDocument/2006/customXml" ds:itemID="{DA2A5F27-1F41-4819-88BC-8B6F2D2C307E}">
  <ds:schemaRefs>
    <ds:schemaRef ds:uri="http://schemas.microsoft.com/sharepoint/v3/contenttype/forms"/>
  </ds:schemaRefs>
</ds:datastoreItem>
</file>

<file path=customXml/itemProps4.xml><?xml version="1.0" encoding="utf-8"?>
<ds:datastoreItem xmlns:ds="http://schemas.openxmlformats.org/officeDocument/2006/customXml" ds:itemID="{27DBD2DE-1C88-46C9-80DB-E5A7BF2DCACD}"/>
</file>

<file path=docProps/app.xml><?xml version="1.0" encoding="utf-8"?>
<Properties xmlns="http://schemas.openxmlformats.org/officeDocument/2006/extended-properties" xmlns:vt="http://schemas.openxmlformats.org/officeDocument/2006/docPropsVTypes">
  <TotalTime>9613</TotalTime>
  <Words>3130</Words>
  <Application>Microsoft Office PowerPoint</Application>
  <PresentationFormat>Widescreen</PresentationFormat>
  <Paragraphs>266</Paragraphs>
  <Slides>36</Slides>
  <Notes>25</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36</vt:i4>
      </vt:variant>
    </vt:vector>
  </HeadingPairs>
  <TitlesOfParts>
    <vt:vector size="50" baseType="lpstr">
      <vt:lpstr>Noto Sans Symbols</vt:lpstr>
      <vt:lpstr>Franklin Gothic Book</vt:lpstr>
      <vt:lpstr>Georgia</vt:lpstr>
      <vt:lpstr>Arial</vt:lpstr>
      <vt:lpstr>Trebuchet MS</vt:lpstr>
      <vt:lpstr>Libre Franklin</vt:lpstr>
      <vt:lpstr>Segoe UI</vt:lpstr>
      <vt:lpstr>Calibri</vt:lpstr>
      <vt:lpstr>WordVisi_MSFontService</vt:lpstr>
      <vt:lpstr>Calibri Light</vt:lpstr>
      <vt:lpstr>Franklin Gothic Medium</vt:lpstr>
      <vt:lpstr>Libre Franklin Medium</vt:lpstr>
      <vt:lpstr>Office Theme</vt:lpstr>
      <vt:lpstr>1_Office Theme</vt:lpstr>
      <vt:lpstr>What do the Kentucky Academic Standards (KAS) for Social Studies look like in practice?</vt:lpstr>
      <vt:lpstr>Webinar Goals</vt:lpstr>
      <vt:lpstr>What are Standards?</vt:lpstr>
      <vt:lpstr>What Does it Mean to Unpack a Standard?</vt:lpstr>
      <vt:lpstr>Doing it Together</vt:lpstr>
      <vt:lpstr>Tool to Unpack Standards</vt:lpstr>
      <vt:lpstr>Step 1: List the Standards for Your Grade/Course</vt:lpstr>
      <vt:lpstr>Step 2: What Knowledge, Concepts, Vocabulary will they need to Master? (1)</vt:lpstr>
      <vt:lpstr>Step 2: What Knowledge, Concepts, Vocabulary will they need to Master? (2)</vt:lpstr>
      <vt:lpstr>Step 2: What Knowledge, Concepts, Vocabulary will they need to Master? (3)</vt:lpstr>
      <vt:lpstr>Step 3: What Skills will they need to Master?</vt:lpstr>
      <vt:lpstr>Step 4: What Level of Proficiency do Students need to be in order to Reach this Standard? </vt:lpstr>
      <vt:lpstr>What do the KAS for Social Studies look like in practice?</vt:lpstr>
      <vt:lpstr>Teacher Notes</vt:lpstr>
      <vt:lpstr>Let’s Explore Inventor Garrett Morgan</vt:lpstr>
      <vt:lpstr>Vocabulary </vt:lpstr>
      <vt:lpstr>Garrett Morgan </vt:lpstr>
      <vt:lpstr>Creating a Breathing Device </vt:lpstr>
      <vt:lpstr>U.S. Patent</vt:lpstr>
      <vt:lpstr>Let’s Take a Closer Look!</vt:lpstr>
      <vt:lpstr>Patent</vt:lpstr>
      <vt:lpstr>Prototype </vt:lpstr>
      <vt:lpstr>Let’s look at the text!</vt:lpstr>
      <vt:lpstr>Then and Now </vt:lpstr>
      <vt:lpstr>Firefighter Air Pack </vt:lpstr>
      <vt:lpstr>Let’s act like a Historian!</vt:lpstr>
      <vt:lpstr>Waterworks Tunnel Disaster</vt:lpstr>
      <vt:lpstr>Quick Write</vt:lpstr>
      <vt:lpstr>Extension Activity </vt:lpstr>
      <vt:lpstr>Act like an Inventor! </vt:lpstr>
      <vt:lpstr>Let’s draw it!</vt:lpstr>
      <vt:lpstr>Let’s build it!</vt:lpstr>
      <vt:lpstr>Let’s sell it! </vt:lpstr>
      <vt:lpstr>Morgan continued to impact the community:</vt:lpstr>
      <vt:lpstr>Source Courtesy Rights </vt:lpstr>
      <vt:lpstr>Survey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Ransom, Heather - Division of Academic Program Standards</dc:creator>
  <cp:lastModifiedBy>Placido, Tabor - Office of Teaching and Learning</cp:lastModifiedBy>
  <cp:revision>8</cp:revision>
  <dcterms:modified xsi:type="dcterms:W3CDTF">2024-04-22T17:19:26Z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0x0101001BEB557DBE01834EAB47A683706DCD5B001CB4B9AB93836842A61C86EAD5F20BA7</vt:lpwstr>
  </property>
  <property fmtid="{D5CDD505-2E9C-101B-9397-08002B2CF9AE}" pid="3" name="_dlc_DocIdItemGuid">
    <vt:lpwstr>e845f55f-cf30-4230-b015-5e46d106e996</vt:lpwstr>
  </property>
</Properties>
</file>