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11" r:id="rId5"/>
  </p:sldMasterIdLst>
  <p:notesMasterIdLst>
    <p:notesMasterId r:id="rId47"/>
  </p:notesMasterIdLst>
  <p:handoutMasterIdLst>
    <p:handoutMasterId r:id="rId48"/>
  </p:handoutMasterIdLst>
  <p:sldIdLst>
    <p:sldId id="257" r:id="rId6"/>
    <p:sldId id="258" r:id="rId7"/>
    <p:sldId id="344" r:id="rId8"/>
    <p:sldId id="477" r:id="rId9"/>
    <p:sldId id="327" r:id="rId10"/>
    <p:sldId id="338" r:id="rId11"/>
    <p:sldId id="358" r:id="rId12"/>
    <p:sldId id="455" r:id="rId13"/>
    <p:sldId id="463" r:id="rId14"/>
    <p:sldId id="330" r:id="rId15"/>
    <p:sldId id="318" r:id="rId16"/>
    <p:sldId id="341" r:id="rId17"/>
    <p:sldId id="343" r:id="rId18"/>
    <p:sldId id="445" r:id="rId19"/>
    <p:sldId id="319" r:id="rId20"/>
    <p:sldId id="472" r:id="rId21"/>
    <p:sldId id="459" r:id="rId22"/>
    <p:sldId id="345" r:id="rId23"/>
    <p:sldId id="346" r:id="rId24"/>
    <p:sldId id="473" r:id="rId25"/>
    <p:sldId id="474" r:id="rId26"/>
    <p:sldId id="469" r:id="rId27"/>
    <p:sldId id="352" r:id="rId28"/>
    <p:sldId id="475" r:id="rId29"/>
    <p:sldId id="348" r:id="rId30"/>
    <p:sldId id="347" r:id="rId31"/>
    <p:sldId id="349" r:id="rId32"/>
    <p:sldId id="365" r:id="rId33"/>
    <p:sldId id="476" r:id="rId34"/>
    <p:sldId id="351" r:id="rId35"/>
    <p:sldId id="466" r:id="rId36"/>
    <p:sldId id="415" r:id="rId37"/>
    <p:sldId id="369" r:id="rId38"/>
    <p:sldId id="407" r:id="rId39"/>
    <p:sldId id="406" r:id="rId40"/>
    <p:sldId id="470" r:id="rId41"/>
    <p:sldId id="271" r:id="rId42"/>
    <p:sldId id="468" r:id="rId43"/>
    <p:sldId id="467" r:id="rId44"/>
    <p:sldId id="429" r:id="rId45"/>
    <p:sldId id="431" r:id="rId4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ty Higgins" initials="" lastIdx="1" clrIdx="0"/>
  <p:cmAuthor id="2" name="Micki Ra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E0EF"/>
    <a:srgbClr val="006666"/>
    <a:srgbClr val="009999"/>
    <a:srgbClr val="33CCCC"/>
    <a:srgbClr val="66CCFF"/>
    <a:srgbClr val="CC99FF"/>
    <a:srgbClr val="FF5050"/>
    <a:srgbClr val="CC0066"/>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03" autoAdjust="0"/>
  </p:normalViewPr>
  <p:slideViewPr>
    <p:cSldViewPr snapToGrid="0">
      <p:cViewPr varScale="1">
        <p:scale>
          <a:sx n="57" d="100"/>
          <a:sy n="57" d="100"/>
        </p:scale>
        <p:origin x="9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612D79-C6A5-44A9-AC7E-1738D772C693}"/>
              </a:ext>
            </a:extLst>
          </p:cNvPr>
          <p:cNvSpPr>
            <a:spLocks noGrp="1"/>
          </p:cNvSpPr>
          <p:nvPr>
            <p:ph type="hdr" sz="quarter"/>
          </p:nvPr>
        </p:nvSpPr>
        <p:spPr>
          <a:xfrm>
            <a:off x="1" y="0"/>
            <a:ext cx="3043762" cy="465927"/>
          </a:xfrm>
          <a:prstGeom prst="rect">
            <a:avLst/>
          </a:prstGeom>
        </p:spPr>
        <p:txBody>
          <a:bodyPr vert="horz" lIns="90553" tIns="45277" rIns="90553" bIns="45277" rtlCol="0"/>
          <a:lstStyle>
            <a:lvl1pPr algn="l">
              <a:defRPr sz="1200"/>
            </a:lvl1pPr>
          </a:lstStyle>
          <a:p>
            <a:endParaRPr lang="en-US"/>
          </a:p>
        </p:txBody>
      </p:sp>
      <p:sp>
        <p:nvSpPr>
          <p:cNvPr id="3" name="Date Placeholder 2">
            <a:extLst>
              <a:ext uri="{FF2B5EF4-FFF2-40B4-BE49-F238E27FC236}">
                <a16:creationId xmlns:a16="http://schemas.microsoft.com/office/drawing/2014/main" id="{996447AF-454C-4FF8-9DEB-FE82F8354283}"/>
              </a:ext>
            </a:extLst>
          </p:cNvPr>
          <p:cNvSpPr>
            <a:spLocks noGrp="1"/>
          </p:cNvSpPr>
          <p:nvPr>
            <p:ph type="dt" sz="quarter" idx="1"/>
          </p:nvPr>
        </p:nvSpPr>
        <p:spPr>
          <a:xfrm>
            <a:off x="3977769" y="0"/>
            <a:ext cx="3043762" cy="465927"/>
          </a:xfrm>
          <a:prstGeom prst="rect">
            <a:avLst/>
          </a:prstGeom>
        </p:spPr>
        <p:txBody>
          <a:bodyPr vert="horz" lIns="90553" tIns="45277" rIns="90553" bIns="45277" rtlCol="0"/>
          <a:lstStyle>
            <a:lvl1pPr algn="r">
              <a:defRPr sz="1200"/>
            </a:lvl1pPr>
          </a:lstStyle>
          <a:p>
            <a:fld id="{47C85706-BE53-4F6E-B7CD-920DFD4990BD}" type="datetimeFigureOut">
              <a:rPr lang="en-US" smtClean="0"/>
              <a:t>8/5/2025</a:t>
            </a:fld>
            <a:endParaRPr lang="en-US"/>
          </a:p>
        </p:txBody>
      </p:sp>
      <p:sp>
        <p:nvSpPr>
          <p:cNvPr id="4" name="Footer Placeholder 3">
            <a:extLst>
              <a:ext uri="{FF2B5EF4-FFF2-40B4-BE49-F238E27FC236}">
                <a16:creationId xmlns:a16="http://schemas.microsoft.com/office/drawing/2014/main" id="{7A142FD1-D3EF-4C1E-BD66-D68FA568A3EA}"/>
              </a:ext>
            </a:extLst>
          </p:cNvPr>
          <p:cNvSpPr>
            <a:spLocks noGrp="1"/>
          </p:cNvSpPr>
          <p:nvPr>
            <p:ph type="ftr" sz="quarter" idx="2"/>
          </p:nvPr>
        </p:nvSpPr>
        <p:spPr>
          <a:xfrm>
            <a:off x="1" y="8843173"/>
            <a:ext cx="3043762" cy="465927"/>
          </a:xfrm>
          <a:prstGeom prst="rect">
            <a:avLst/>
          </a:prstGeom>
        </p:spPr>
        <p:txBody>
          <a:bodyPr vert="horz" lIns="90553" tIns="45277" rIns="90553" bIns="4527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9AF71D-1440-4770-ABBF-C6CF7C2C2755}"/>
              </a:ext>
            </a:extLst>
          </p:cNvPr>
          <p:cNvSpPr>
            <a:spLocks noGrp="1"/>
          </p:cNvSpPr>
          <p:nvPr>
            <p:ph type="sldNum" sz="quarter" idx="3"/>
          </p:nvPr>
        </p:nvSpPr>
        <p:spPr>
          <a:xfrm>
            <a:off x="3977769" y="8843173"/>
            <a:ext cx="3043762" cy="465927"/>
          </a:xfrm>
          <a:prstGeom prst="rect">
            <a:avLst/>
          </a:prstGeom>
        </p:spPr>
        <p:txBody>
          <a:bodyPr vert="horz" lIns="90553" tIns="45277" rIns="90553" bIns="45277" rtlCol="0" anchor="b"/>
          <a:lstStyle>
            <a:lvl1pPr algn="r">
              <a:defRPr sz="1200"/>
            </a:lvl1pPr>
          </a:lstStyle>
          <a:p>
            <a:fld id="{B922AA74-DAC7-4E90-AD02-B0F329752543}" type="slidenum">
              <a:rPr lang="en-US" smtClean="0"/>
              <a:t>‹#›</a:t>
            </a:fld>
            <a:endParaRPr lang="en-US"/>
          </a:p>
        </p:txBody>
      </p:sp>
    </p:spTree>
    <p:extLst>
      <p:ext uri="{BB962C8B-B14F-4D97-AF65-F5344CB8AC3E}">
        <p14:creationId xmlns:p14="http://schemas.microsoft.com/office/powerpoint/2010/main" val="2134420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5" tIns="46657" rIns="93315" bIns="46657" rtlCol="0"/>
          <a:lstStyle>
            <a:lvl1pPr algn="r">
              <a:defRPr sz="1200"/>
            </a:lvl1pPr>
          </a:lstStyle>
          <a:p>
            <a:fld id="{430C986B-EC2B-4BC6-ABE2-3B3C16F60037}" type="datetimeFigureOut">
              <a:rPr lang="en-US" smtClean="0"/>
              <a:t>8/5/2025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5" tIns="46657" rIns="93315" bIns="46657" rtlCol="0" anchor="b"/>
          <a:lstStyle>
            <a:lvl1pPr algn="r">
              <a:defRPr sz="1200"/>
            </a:lvl1pPr>
          </a:lstStyle>
          <a:p>
            <a:fld id="{8C0FD4D2-F5CF-453F-9928-8BB47A9CDCE4}" type="slidenum">
              <a:rPr lang="en-US" smtClean="0"/>
              <a:t>‹#›</a:t>
            </a:fld>
            <a:endParaRPr lang="en-US"/>
          </a:p>
        </p:txBody>
      </p:sp>
    </p:spTree>
    <p:extLst>
      <p:ext uri="{BB962C8B-B14F-4D97-AF65-F5344CB8AC3E}">
        <p14:creationId xmlns:p14="http://schemas.microsoft.com/office/powerpoint/2010/main" val="102568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a:t>
            </a:fld>
            <a:endParaRPr lang="en-US"/>
          </a:p>
        </p:txBody>
      </p:sp>
    </p:spTree>
    <p:extLst>
      <p:ext uri="{BB962C8B-B14F-4D97-AF65-F5344CB8AC3E}">
        <p14:creationId xmlns:p14="http://schemas.microsoft.com/office/powerpoint/2010/main" val="13992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10</a:t>
            </a:fld>
            <a:endParaRPr lang="en-US"/>
          </a:p>
        </p:txBody>
      </p:sp>
    </p:spTree>
    <p:extLst>
      <p:ext uri="{BB962C8B-B14F-4D97-AF65-F5344CB8AC3E}">
        <p14:creationId xmlns:p14="http://schemas.microsoft.com/office/powerpoint/2010/main" val="73057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11</a:t>
            </a:fld>
            <a:endParaRPr lang="en-US"/>
          </a:p>
        </p:txBody>
      </p:sp>
    </p:spTree>
    <p:extLst>
      <p:ext uri="{BB962C8B-B14F-4D97-AF65-F5344CB8AC3E}">
        <p14:creationId xmlns:p14="http://schemas.microsoft.com/office/powerpoint/2010/main" val="199718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12</a:t>
            </a:fld>
            <a:endParaRPr lang="en-US"/>
          </a:p>
        </p:txBody>
      </p:sp>
    </p:spTree>
    <p:extLst>
      <p:ext uri="{BB962C8B-B14F-4D97-AF65-F5344CB8AC3E}">
        <p14:creationId xmlns:p14="http://schemas.microsoft.com/office/powerpoint/2010/main" val="3623446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13</a:t>
            </a:fld>
            <a:endParaRPr lang="en-US"/>
          </a:p>
        </p:txBody>
      </p:sp>
    </p:spTree>
    <p:extLst>
      <p:ext uri="{BB962C8B-B14F-4D97-AF65-F5344CB8AC3E}">
        <p14:creationId xmlns:p14="http://schemas.microsoft.com/office/powerpoint/2010/main" val="2843669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14</a:t>
            </a:fld>
            <a:endParaRPr lang="en-US"/>
          </a:p>
        </p:txBody>
      </p:sp>
    </p:spTree>
    <p:extLst>
      <p:ext uri="{BB962C8B-B14F-4D97-AF65-F5344CB8AC3E}">
        <p14:creationId xmlns:p14="http://schemas.microsoft.com/office/powerpoint/2010/main" val="196092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15</a:t>
            </a:fld>
            <a:endParaRPr lang="en-US"/>
          </a:p>
        </p:txBody>
      </p:sp>
    </p:spTree>
    <p:extLst>
      <p:ext uri="{BB962C8B-B14F-4D97-AF65-F5344CB8AC3E}">
        <p14:creationId xmlns:p14="http://schemas.microsoft.com/office/powerpoint/2010/main" val="148617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E61AE-7D52-9473-313A-B202F0022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1C127-E8BE-F2C2-DD86-6903EC569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9972D-2817-52F9-E366-246D14C6C2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81C934-C2B3-09BF-64E2-DECD81B4822A}"/>
              </a:ext>
            </a:extLst>
          </p:cNvPr>
          <p:cNvSpPr>
            <a:spLocks noGrp="1"/>
          </p:cNvSpPr>
          <p:nvPr>
            <p:ph type="sldNum" sz="quarter" idx="5"/>
          </p:nvPr>
        </p:nvSpPr>
        <p:spPr/>
        <p:txBody>
          <a:bodyPr/>
          <a:lstStyle/>
          <a:p>
            <a:fld id="{8C0FD4D2-F5CF-453F-9928-8BB47A9CDCE4}" type="slidenum">
              <a:rPr lang="en-US" smtClean="0"/>
              <a:t>16</a:t>
            </a:fld>
            <a:endParaRPr lang="en-US"/>
          </a:p>
        </p:txBody>
      </p:sp>
    </p:spTree>
    <p:extLst>
      <p:ext uri="{BB962C8B-B14F-4D97-AF65-F5344CB8AC3E}">
        <p14:creationId xmlns:p14="http://schemas.microsoft.com/office/powerpoint/2010/main" val="290693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17</a:t>
            </a:fld>
            <a:endParaRPr lang="en-US"/>
          </a:p>
        </p:txBody>
      </p:sp>
    </p:spTree>
    <p:extLst>
      <p:ext uri="{BB962C8B-B14F-4D97-AF65-F5344CB8AC3E}">
        <p14:creationId xmlns:p14="http://schemas.microsoft.com/office/powerpoint/2010/main" val="1170835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18</a:t>
            </a:fld>
            <a:endParaRPr lang="en-US"/>
          </a:p>
        </p:txBody>
      </p:sp>
    </p:spTree>
    <p:extLst>
      <p:ext uri="{BB962C8B-B14F-4D97-AF65-F5344CB8AC3E}">
        <p14:creationId xmlns:p14="http://schemas.microsoft.com/office/powerpoint/2010/main" val="354128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19</a:t>
            </a:fld>
            <a:endParaRPr lang="en-US"/>
          </a:p>
        </p:txBody>
      </p:sp>
    </p:spTree>
    <p:extLst>
      <p:ext uri="{BB962C8B-B14F-4D97-AF65-F5344CB8AC3E}">
        <p14:creationId xmlns:p14="http://schemas.microsoft.com/office/powerpoint/2010/main" val="16600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2</a:t>
            </a:fld>
            <a:endParaRPr lang="en-US"/>
          </a:p>
        </p:txBody>
      </p:sp>
    </p:spTree>
    <p:extLst>
      <p:ext uri="{BB962C8B-B14F-4D97-AF65-F5344CB8AC3E}">
        <p14:creationId xmlns:p14="http://schemas.microsoft.com/office/powerpoint/2010/main" val="1207925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89294-5355-21EF-78D8-D13A9B8A1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956E1-D8F4-D9F8-B63E-43C4D4D05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B3E75-3EEA-5455-06AF-F8C208C395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F1082A-9C8D-5C38-5C5E-E009705C566D}"/>
              </a:ext>
            </a:extLst>
          </p:cNvPr>
          <p:cNvSpPr>
            <a:spLocks noGrp="1"/>
          </p:cNvSpPr>
          <p:nvPr>
            <p:ph type="sldNum" sz="quarter" idx="5"/>
          </p:nvPr>
        </p:nvSpPr>
        <p:spPr/>
        <p:txBody>
          <a:bodyPr/>
          <a:lstStyle/>
          <a:p>
            <a:fld id="{8C0FD4D2-F5CF-453F-9928-8BB47A9CDCE4}" type="slidenum">
              <a:rPr lang="en-US" smtClean="0"/>
              <a:t>20</a:t>
            </a:fld>
            <a:endParaRPr lang="en-US"/>
          </a:p>
        </p:txBody>
      </p:sp>
    </p:spTree>
    <p:extLst>
      <p:ext uri="{BB962C8B-B14F-4D97-AF65-F5344CB8AC3E}">
        <p14:creationId xmlns:p14="http://schemas.microsoft.com/office/powerpoint/2010/main" val="904867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3FA2B-59D4-AB71-94F1-6C486FC0C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A6AA8-3780-CBBE-2781-3285EF55F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3FADF-0C87-D680-A956-C37CFE002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399D2E-0EFC-09A1-B6DB-8F143B8FEAAA}"/>
              </a:ext>
            </a:extLst>
          </p:cNvPr>
          <p:cNvSpPr>
            <a:spLocks noGrp="1"/>
          </p:cNvSpPr>
          <p:nvPr>
            <p:ph type="sldNum" sz="quarter" idx="5"/>
          </p:nvPr>
        </p:nvSpPr>
        <p:spPr/>
        <p:txBody>
          <a:bodyPr/>
          <a:lstStyle/>
          <a:p>
            <a:fld id="{8C0FD4D2-F5CF-453F-9928-8BB47A9CDCE4}" type="slidenum">
              <a:rPr lang="en-US" smtClean="0"/>
              <a:t>21</a:t>
            </a:fld>
            <a:endParaRPr lang="en-US"/>
          </a:p>
        </p:txBody>
      </p:sp>
    </p:spTree>
    <p:extLst>
      <p:ext uri="{BB962C8B-B14F-4D97-AF65-F5344CB8AC3E}">
        <p14:creationId xmlns:p14="http://schemas.microsoft.com/office/powerpoint/2010/main" val="368656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22</a:t>
            </a:fld>
            <a:endParaRPr lang="en-US"/>
          </a:p>
        </p:txBody>
      </p:sp>
    </p:spTree>
    <p:extLst>
      <p:ext uri="{BB962C8B-B14F-4D97-AF65-F5344CB8AC3E}">
        <p14:creationId xmlns:p14="http://schemas.microsoft.com/office/powerpoint/2010/main" val="1009051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23</a:t>
            </a:fld>
            <a:endParaRPr lang="en-US"/>
          </a:p>
        </p:txBody>
      </p:sp>
    </p:spTree>
    <p:extLst>
      <p:ext uri="{BB962C8B-B14F-4D97-AF65-F5344CB8AC3E}">
        <p14:creationId xmlns:p14="http://schemas.microsoft.com/office/powerpoint/2010/main" val="3053264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25</a:t>
            </a:fld>
            <a:endParaRPr lang="en-US"/>
          </a:p>
        </p:txBody>
      </p:sp>
    </p:spTree>
    <p:extLst>
      <p:ext uri="{BB962C8B-B14F-4D97-AF65-F5344CB8AC3E}">
        <p14:creationId xmlns:p14="http://schemas.microsoft.com/office/powerpoint/2010/main" val="1076372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26</a:t>
            </a:fld>
            <a:endParaRPr lang="en-US"/>
          </a:p>
        </p:txBody>
      </p:sp>
    </p:spTree>
    <p:extLst>
      <p:ext uri="{BB962C8B-B14F-4D97-AF65-F5344CB8AC3E}">
        <p14:creationId xmlns:p14="http://schemas.microsoft.com/office/powerpoint/2010/main" val="2813142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27</a:t>
            </a:fld>
            <a:endParaRPr lang="en-US"/>
          </a:p>
        </p:txBody>
      </p:sp>
    </p:spTree>
    <p:extLst>
      <p:ext uri="{BB962C8B-B14F-4D97-AF65-F5344CB8AC3E}">
        <p14:creationId xmlns:p14="http://schemas.microsoft.com/office/powerpoint/2010/main" val="2334179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28</a:t>
            </a:fld>
            <a:endParaRPr lang="en-US"/>
          </a:p>
        </p:txBody>
      </p:sp>
    </p:spTree>
    <p:extLst>
      <p:ext uri="{BB962C8B-B14F-4D97-AF65-F5344CB8AC3E}">
        <p14:creationId xmlns:p14="http://schemas.microsoft.com/office/powerpoint/2010/main" val="2961675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30</a:t>
            </a:fld>
            <a:endParaRPr lang="en-US"/>
          </a:p>
        </p:txBody>
      </p:sp>
    </p:spTree>
    <p:extLst>
      <p:ext uri="{BB962C8B-B14F-4D97-AF65-F5344CB8AC3E}">
        <p14:creationId xmlns:p14="http://schemas.microsoft.com/office/powerpoint/2010/main" val="110584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31</a:t>
            </a:fld>
            <a:endParaRPr lang="en-US"/>
          </a:p>
        </p:txBody>
      </p:sp>
    </p:spTree>
    <p:extLst>
      <p:ext uri="{BB962C8B-B14F-4D97-AF65-F5344CB8AC3E}">
        <p14:creationId xmlns:p14="http://schemas.microsoft.com/office/powerpoint/2010/main" val="418092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3</a:t>
            </a:fld>
            <a:endParaRPr lang="en-US"/>
          </a:p>
        </p:txBody>
      </p:sp>
    </p:spTree>
    <p:extLst>
      <p:ext uri="{BB962C8B-B14F-4D97-AF65-F5344CB8AC3E}">
        <p14:creationId xmlns:p14="http://schemas.microsoft.com/office/powerpoint/2010/main" val="2248910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32</a:t>
            </a:fld>
            <a:endParaRPr lang="en-US"/>
          </a:p>
        </p:txBody>
      </p:sp>
    </p:spTree>
    <p:extLst>
      <p:ext uri="{BB962C8B-B14F-4D97-AF65-F5344CB8AC3E}">
        <p14:creationId xmlns:p14="http://schemas.microsoft.com/office/powerpoint/2010/main" val="3482009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33</a:t>
            </a:fld>
            <a:endParaRPr lang="en-US"/>
          </a:p>
        </p:txBody>
      </p:sp>
    </p:spTree>
    <p:extLst>
      <p:ext uri="{BB962C8B-B14F-4D97-AF65-F5344CB8AC3E}">
        <p14:creationId xmlns:p14="http://schemas.microsoft.com/office/powerpoint/2010/main" val="312531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ba61f9e44_0_157:notes"/>
          <p:cNvSpPr txBox="1">
            <a:spLocks noGrp="1"/>
          </p:cNvSpPr>
          <p:nvPr>
            <p:ph type="body" idx="1"/>
          </p:nvPr>
        </p:nvSpPr>
        <p:spPr>
          <a:xfrm>
            <a:off x="678136" y="4363345"/>
            <a:ext cx="5425086" cy="3570159"/>
          </a:xfrm>
          <a:prstGeom prst="rect">
            <a:avLst/>
          </a:prstGeom>
          <a:noFill/>
          <a:ln>
            <a:noFill/>
          </a:ln>
        </p:spPr>
        <p:txBody>
          <a:bodyPr spcFirstLastPara="1" wrap="square" lIns="90538" tIns="90538" rIns="90538" bIns="90538" anchor="ctr" anchorCtr="0">
            <a:noAutofit/>
          </a:bodyPr>
          <a:lstStyle/>
          <a:p>
            <a:endParaRPr dirty="0"/>
          </a:p>
        </p:txBody>
      </p:sp>
      <p:sp>
        <p:nvSpPr>
          <p:cNvPr id="347" name="Google Shape;347;g13ba61f9e44_0_157:notes"/>
          <p:cNvSpPr>
            <a:spLocks noGrp="1" noRot="1" noChangeAspect="1"/>
          </p:cNvSpPr>
          <p:nvPr>
            <p:ph type="sldImg" idx="2"/>
          </p:nvPr>
        </p:nvSpPr>
        <p:spPr>
          <a:xfrm>
            <a:off x="673100" y="1133475"/>
            <a:ext cx="5435600" cy="3059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3ba61f9e44_0_163:notes"/>
          <p:cNvSpPr>
            <a:spLocks noGrp="1" noRot="1" noChangeAspect="1"/>
          </p:cNvSpPr>
          <p:nvPr>
            <p:ph type="sldImg" idx="2"/>
          </p:nvPr>
        </p:nvSpPr>
        <p:spPr>
          <a:xfrm>
            <a:off x="673100" y="1133475"/>
            <a:ext cx="5435600" cy="3059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3ba61f9e44_0_163:notes"/>
          <p:cNvSpPr txBox="1">
            <a:spLocks noGrp="1"/>
          </p:cNvSpPr>
          <p:nvPr>
            <p:ph type="body" idx="1"/>
          </p:nvPr>
        </p:nvSpPr>
        <p:spPr>
          <a:xfrm>
            <a:off x="678136" y="4363345"/>
            <a:ext cx="5425086" cy="3570159"/>
          </a:xfrm>
          <a:prstGeom prst="rect">
            <a:avLst/>
          </a:prstGeom>
          <a:noFill/>
          <a:ln>
            <a:noFill/>
          </a:ln>
        </p:spPr>
        <p:txBody>
          <a:bodyPr spcFirstLastPara="1" wrap="square" lIns="90538" tIns="90538" rIns="90538" bIns="90538" anchor="ctr" anchorCtr="0">
            <a:noAutofit/>
          </a:bodyPr>
          <a:lstStyle/>
          <a:p>
            <a:endParaRPr dirty="0"/>
          </a:p>
        </p:txBody>
      </p:sp>
      <p:sp>
        <p:nvSpPr>
          <p:cNvPr id="355" name="Google Shape;355;g13ba61f9e44_0_163:notes"/>
          <p:cNvSpPr txBox="1">
            <a:spLocks noGrp="1"/>
          </p:cNvSpPr>
          <p:nvPr>
            <p:ph type="sldNum" idx="12"/>
          </p:nvPr>
        </p:nvSpPr>
        <p:spPr>
          <a:xfrm>
            <a:off x="3841200" y="8611784"/>
            <a:ext cx="2938588" cy="454822"/>
          </a:xfrm>
          <a:prstGeom prst="rect">
            <a:avLst/>
          </a:prstGeom>
        </p:spPr>
        <p:txBody>
          <a:bodyPr spcFirstLastPara="1" wrap="square" lIns="90538" tIns="45257" rIns="90538" bIns="45257" anchor="b" anchorCtr="0">
            <a:noAutofit/>
          </a:bodyPr>
          <a:lstStyle/>
          <a:p>
            <a:pPr>
              <a:buClr>
                <a:srgbClr val="000000"/>
              </a:buClr>
            </a:pPr>
            <a:fld id="{00000000-1234-1234-1234-123412341234}" type="slidenum">
              <a:rPr lang="en-US"/>
              <a:pPr>
                <a:buClr>
                  <a:srgbClr val="000000"/>
                </a:buClr>
              </a:pPr>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36</a:t>
            </a:fld>
            <a:endParaRPr lang="en-US"/>
          </a:p>
        </p:txBody>
      </p:sp>
    </p:spTree>
    <p:extLst>
      <p:ext uri="{BB962C8B-B14F-4D97-AF65-F5344CB8AC3E}">
        <p14:creationId xmlns:p14="http://schemas.microsoft.com/office/powerpoint/2010/main" val="3449645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51783eb126_0_838:notes"/>
          <p:cNvSpPr>
            <a:spLocks noGrp="1" noRot="1" noChangeAspect="1"/>
          </p:cNvSpPr>
          <p:nvPr>
            <p:ph type="sldImg" idx="2"/>
          </p:nvPr>
        </p:nvSpPr>
        <p:spPr>
          <a:xfrm>
            <a:off x="673100" y="1133475"/>
            <a:ext cx="5435600"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g151783eb126_0_838:notes"/>
          <p:cNvSpPr txBox="1">
            <a:spLocks noGrp="1"/>
          </p:cNvSpPr>
          <p:nvPr>
            <p:ph type="body" idx="1"/>
          </p:nvPr>
        </p:nvSpPr>
        <p:spPr>
          <a:xfrm>
            <a:off x="678136" y="4363345"/>
            <a:ext cx="5425086" cy="3570159"/>
          </a:xfrm>
          <a:prstGeom prst="rect">
            <a:avLst/>
          </a:prstGeom>
          <a:noFill/>
          <a:ln>
            <a:noFill/>
          </a:ln>
        </p:spPr>
        <p:txBody>
          <a:bodyPr spcFirstLastPara="1" wrap="square" lIns="90538" tIns="45257" rIns="90538" bIns="45257" anchor="t" anchorCtr="0">
            <a:noAutofit/>
          </a:bodyPr>
          <a:lstStyle/>
          <a:p>
            <a:endParaRPr dirty="0"/>
          </a:p>
        </p:txBody>
      </p:sp>
      <p:sp>
        <p:nvSpPr>
          <p:cNvPr id="795" name="Google Shape;795;g151783eb126_0_838:notes"/>
          <p:cNvSpPr txBox="1">
            <a:spLocks noGrp="1"/>
          </p:cNvSpPr>
          <p:nvPr>
            <p:ph type="sldNum" idx="12"/>
          </p:nvPr>
        </p:nvSpPr>
        <p:spPr>
          <a:xfrm>
            <a:off x="3841200" y="8611784"/>
            <a:ext cx="2938588" cy="454822"/>
          </a:xfrm>
          <a:prstGeom prst="rect">
            <a:avLst/>
          </a:prstGeom>
          <a:noFill/>
          <a:ln>
            <a:noFill/>
          </a:ln>
        </p:spPr>
        <p:txBody>
          <a:bodyPr spcFirstLastPara="1" wrap="square" lIns="90538" tIns="45257" rIns="90538" bIns="45257" anchor="b" anchorCtr="0">
            <a:noAutofit/>
          </a:bodyPr>
          <a:lstStyle/>
          <a:p>
            <a:pPr defTabSz="905530">
              <a:buClr>
                <a:srgbClr val="000000"/>
              </a:buClr>
              <a:defRPr/>
            </a:pPr>
            <a:fld id="{00000000-1234-1234-1234-123412341234}" type="slidenum">
              <a:rPr lang="en-US" sz="1400" kern="0">
                <a:solidFill>
                  <a:srgbClr val="000000"/>
                </a:solidFill>
                <a:latin typeface="Arial"/>
                <a:cs typeface="Arial"/>
                <a:sym typeface="Arial"/>
              </a:rPr>
              <a:pPr defTabSz="905530">
                <a:buClr>
                  <a:srgbClr val="000000"/>
                </a:buClr>
                <a:defRPr/>
              </a:pPr>
              <a:t>37</a:t>
            </a:fld>
            <a:endParaRPr sz="1400" kern="0">
              <a:solidFill>
                <a:srgbClr val="000000"/>
              </a:solidFill>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0FD4D2-F5CF-453F-9928-8BB47A9CDCE4}" type="slidenum">
              <a:rPr lang="en-US" smtClean="0"/>
              <a:t>38</a:t>
            </a:fld>
            <a:endParaRPr lang="en-US"/>
          </a:p>
        </p:txBody>
      </p:sp>
    </p:spTree>
    <p:extLst>
      <p:ext uri="{BB962C8B-B14F-4D97-AF65-F5344CB8AC3E}">
        <p14:creationId xmlns:p14="http://schemas.microsoft.com/office/powerpoint/2010/main" val="1759921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0FD4D2-F5CF-453F-9928-8BB47A9CDCE4}" type="slidenum">
              <a:rPr lang="en-US" smtClean="0"/>
              <a:t>39</a:t>
            </a:fld>
            <a:endParaRPr lang="en-US"/>
          </a:p>
        </p:txBody>
      </p:sp>
    </p:spTree>
    <p:extLst>
      <p:ext uri="{BB962C8B-B14F-4D97-AF65-F5344CB8AC3E}">
        <p14:creationId xmlns:p14="http://schemas.microsoft.com/office/powerpoint/2010/main" val="156718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40</a:t>
            </a:fld>
            <a:endParaRPr lang="en-US"/>
          </a:p>
        </p:txBody>
      </p:sp>
    </p:spTree>
    <p:extLst>
      <p:ext uri="{BB962C8B-B14F-4D97-AF65-F5344CB8AC3E}">
        <p14:creationId xmlns:p14="http://schemas.microsoft.com/office/powerpoint/2010/main" val="1414136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41</a:t>
            </a:fld>
            <a:endParaRPr lang="en-US"/>
          </a:p>
        </p:txBody>
      </p:sp>
    </p:spTree>
    <p:extLst>
      <p:ext uri="{BB962C8B-B14F-4D97-AF65-F5344CB8AC3E}">
        <p14:creationId xmlns:p14="http://schemas.microsoft.com/office/powerpoint/2010/main" val="210445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4</a:t>
            </a:fld>
            <a:endParaRPr lang="en-US"/>
          </a:p>
        </p:txBody>
      </p:sp>
    </p:spTree>
    <p:extLst>
      <p:ext uri="{BB962C8B-B14F-4D97-AF65-F5344CB8AC3E}">
        <p14:creationId xmlns:p14="http://schemas.microsoft.com/office/powerpoint/2010/main" val="22269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5</a:t>
            </a:fld>
            <a:endParaRPr lang="en-US"/>
          </a:p>
        </p:txBody>
      </p:sp>
    </p:spTree>
    <p:extLst>
      <p:ext uri="{BB962C8B-B14F-4D97-AF65-F5344CB8AC3E}">
        <p14:creationId xmlns:p14="http://schemas.microsoft.com/office/powerpoint/2010/main" val="34186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fld id="{8C0FD4D2-F5CF-453F-9928-8BB47A9CDCE4}" type="slidenum">
              <a:rPr lang="en-US" smtClean="0"/>
              <a:t>6</a:t>
            </a:fld>
            <a:endParaRPr lang="en-US"/>
          </a:p>
        </p:txBody>
      </p:sp>
    </p:spTree>
    <p:extLst>
      <p:ext uri="{BB962C8B-B14F-4D97-AF65-F5344CB8AC3E}">
        <p14:creationId xmlns:p14="http://schemas.microsoft.com/office/powerpoint/2010/main" val="24311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8C0FD4D2-F5CF-453F-9928-8BB47A9CDCE4}" type="slidenum">
              <a:rPr lang="en-US" smtClean="0"/>
              <a:t>7</a:t>
            </a:fld>
            <a:endParaRPr lang="en-US"/>
          </a:p>
        </p:txBody>
      </p:sp>
    </p:spTree>
    <p:extLst>
      <p:ext uri="{BB962C8B-B14F-4D97-AF65-F5344CB8AC3E}">
        <p14:creationId xmlns:p14="http://schemas.microsoft.com/office/powerpoint/2010/main" val="382726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8C0FD4D2-F5CF-453F-9928-8BB47A9CDCE4}" type="slidenum">
              <a:rPr lang="en-US" smtClean="0"/>
              <a:t>8</a:t>
            </a:fld>
            <a:endParaRPr lang="en-US"/>
          </a:p>
        </p:txBody>
      </p:sp>
    </p:spTree>
    <p:extLst>
      <p:ext uri="{BB962C8B-B14F-4D97-AF65-F5344CB8AC3E}">
        <p14:creationId xmlns:p14="http://schemas.microsoft.com/office/powerpoint/2010/main" val="150298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0FD4D2-F5CF-453F-9928-8BB47A9CDCE4}" type="slidenum">
              <a:rPr lang="en-US" smtClean="0"/>
              <a:t>9</a:t>
            </a:fld>
            <a:endParaRPr lang="en-US"/>
          </a:p>
        </p:txBody>
      </p:sp>
    </p:spTree>
    <p:extLst>
      <p:ext uri="{BB962C8B-B14F-4D97-AF65-F5344CB8AC3E}">
        <p14:creationId xmlns:p14="http://schemas.microsoft.com/office/powerpoint/2010/main" val="1027775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684F3463-3AF0-4E77-A454-C25F24DB27AB}" type="datetimeFigureOut">
              <a:rPr lang="en-US" smtClean="0"/>
              <a:t>8/5/2025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BB740369-ADDF-1D46-A862-50873F10EBB7}" type="slidenum">
              <a:rPr lang="en-US" smtClean="0"/>
              <a:t>‹#›</a:t>
            </a:fld>
            <a:endParaRPr lang="en-US"/>
          </a:p>
        </p:txBody>
      </p:sp>
    </p:spTree>
    <p:extLst>
      <p:ext uri="{BB962C8B-B14F-4D97-AF65-F5344CB8AC3E}">
        <p14:creationId xmlns:p14="http://schemas.microsoft.com/office/powerpoint/2010/main" val="334265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BEE1440F-B68C-B149-82F3-D7CCD2E8A214}" type="datetimeFigureOut">
              <a:rPr lang="en-US" smtClean="0"/>
              <a:t>8/5/2025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967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BEE1440F-B68C-B149-82F3-D7CCD2E8A214}" type="datetimeFigureOut">
              <a:rPr lang="en-US" smtClean="0"/>
              <a:t>8/5/2025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509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8/5/2025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658200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a:prstGeom prst="rect">
            <a:avLst/>
          </a:prstGeo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450991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02859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13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8"/>
        <p:cNvGrpSpPr/>
        <p:nvPr/>
      </p:nvGrpSpPr>
      <p:grpSpPr>
        <a:xfrm>
          <a:off x="0" y="0"/>
          <a:ext cx="0" cy="0"/>
          <a:chOff x="0" y="0"/>
          <a:chExt cx="0" cy="0"/>
        </a:xfrm>
      </p:grpSpPr>
      <p:sp>
        <p:nvSpPr>
          <p:cNvPr id="219" name="Google Shape;219;p39"/>
          <p:cNvSpPr txBox="1">
            <a:spLocks noGrp="1"/>
          </p:cNvSpPr>
          <p:nvPr>
            <p:ph type="ctrTitle"/>
          </p:nvPr>
        </p:nvSpPr>
        <p:spPr>
          <a:xfrm>
            <a:off x="874469" y="1477104"/>
            <a:ext cx="8664600" cy="16464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5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20" name="Google Shape;220;p39"/>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noAutofit/>
          </a:bodyPr>
          <a:lstStyle>
            <a:lvl1pPr marL="0" marR="0" lvl="0" indent="0" algn="r" rtl="0">
              <a:spcBef>
                <a:spcPts val="1000"/>
              </a:spcBef>
              <a:spcAft>
                <a:spcPts val="0"/>
              </a:spcAft>
              <a:buClr>
                <a:srgbClr val="D2BD24"/>
              </a:buClr>
              <a:buSzPts val="36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L="457200" marR="0" lvl="1" indent="0" algn="ctr" rtl="0">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221" name="Google Shape;221;p39"/>
          <p:cNvGrpSpPr/>
          <p:nvPr/>
        </p:nvGrpSpPr>
        <p:grpSpPr>
          <a:xfrm>
            <a:off x="0" y="0"/>
            <a:ext cx="12192142" cy="6866567"/>
            <a:chOff x="0" y="-8467"/>
            <a:chExt cx="12192142" cy="6866567"/>
          </a:xfrm>
        </p:grpSpPr>
        <p:cxnSp>
          <p:nvCxnSpPr>
            <p:cNvPr id="222" name="Google Shape;222;p39"/>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223" name="Google Shape;223;p39"/>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224" name="Google Shape;224;p39"/>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225" name="Google Shape;225;p39"/>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226" name="Google Shape;226;p39"/>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9"/>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228" name="Google Shape;228;p39"/>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229" name="Google Shape;229;p39"/>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230" name="Google Shape;230;p39"/>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9"/>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2" name="Google Shape;232;p39"/>
          <p:cNvPicPr preferRelativeResize="0"/>
          <p:nvPr/>
        </p:nvPicPr>
        <p:blipFill rotWithShape="1">
          <a:blip r:embed="rId2">
            <a:alphaModFix/>
          </a:blip>
          <a:srcRect/>
          <a:stretch/>
        </p:blipFill>
        <p:spPr>
          <a:xfrm>
            <a:off x="9747105" y="0"/>
            <a:ext cx="2377500" cy="2377500"/>
          </a:xfrm>
          <a:prstGeom prst="rect">
            <a:avLst/>
          </a:prstGeom>
          <a:noFill/>
          <a:ln>
            <a:noFill/>
          </a:ln>
        </p:spPr>
      </p:pic>
      <p:sp>
        <p:nvSpPr>
          <p:cNvPr id="233" name="Google Shape;233;p39"/>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9"/>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6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37" name="Google Shape;237;p40"/>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38" name="Google Shape;238;p40"/>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39"/>
        <p:cNvGrpSpPr/>
        <p:nvPr/>
      </p:nvGrpSpPr>
      <p:grpSpPr>
        <a:xfrm>
          <a:off x="0" y="0"/>
          <a:ext cx="0" cy="0"/>
          <a:chOff x="0" y="0"/>
          <a:chExt cx="0" cy="0"/>
        </a:xfrm>
      </p:grpSpPr>
      <p:sp>
        <p:nvSpPr>
          <p:cNvPr id="240" name="Google Shape;240;p4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1"/>
        <p:cNvGrpSpPr/>
        <p:nvPr/>
      </p:nvGrpSpPr>
      <p:grpSpPr>
        <a:xfrm>
          <a:off x="0" y="0"/>
          <a:ext cx="0" cy="0"/>
          <a:chOff x="0" y="0"/>
          <a:chExt cx="0" cy="0"/>
        </a:xfrm>
      </p:grpSpPr>
      <p:sp>
        <p:nvSpPr>
          <p:cNvPr id="242" name="Google Shape;242;p4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BEE1440F-B68C-B149-82F3-D7CCD2E8A214}" type="datetimeFigureOut">
              <a:rPr lang="en-US" smtClean="0"/>
              <a:t>8/5/2025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61725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677335" y="1622694"/>
            <a:ext cx="8596800" cy="182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45" name="Google Shape;245;p43"/>
          <p:cNvSpPr txBox="1">
            <a:spLocks noGrp="1"/>
          </p:cNvSpPr>
          <p:nvPr>
            <p:ph type="body" idx="1"/>
          </p:nvPr>
        </p:nvSpPr>
        <p:spPr>
          <a:xfrm>
            <a:off x="677335" y="3722230"/>
            <a:ext cx="8596800" cy="860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246" name="Google Shape;246;p4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49" name="Google Shape;249;p4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44"/>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1"/>
        <p:cNvGrpSpPr/>
        <p:nvPr/>
      </p:nvGrpSpPr>
      <p:grpSpPr>
        <a:xfrm>
          <a:off x="0" y="0"/>
          <a:ext cx="0" cy="0"/>
          <a:chOff x="0" y="0"/>
          <a:chExt cx="0" cy="0"/>
        </a:xfrm>
      </p:grpSpPr>
      <p:sp>
        <p:nvSpPr>
          <p:cNvPr id="252" name="Google Shape;252;p45"/>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53" name="Google Shape;253;p4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54" name="Google Shape;254;p45"/>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55" name="Google Shape;255;p45"/>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58" name="Google Shape;258;p4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59" name="Google Shape;259;p46"/>
          <p:cNvSpPr txBox="1">
            <a:spLocks noGrp="1"/>
          </p:cNvSpPr>
          <p:nvPr>
            <p:ph type="body" idx="1"/>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60" name="Google Shape;260;p46"/>
          <p:cNvSpPr>
            <a:spLocks noGrp="1"/>
          </p:cNvSpPr>
          <p:nvPr>
            <p:ph type="pic" idx="2"/>
          </p:nvPr>
        </p:nvSpPr>
        <p:spPr>
          <a:xfrm>
            <a:off x="581025" y="1801813"/>
            <a:ext cx="4481400" cy="46941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1"/>
        <p:cNvGrpSpPr/>
        <p:nvPr/>
      </p:nvGrpSpPr>
      <p:grpSpPr>
        <a:xfrm>
          <a:off x="0" y="0"/>
          <a:ext cx="0" cy="0"/>
          <a:chOff x="0" y="0"/>
          <a:chExt cx="0" cy="0"/>
        </a:xfrm>
      </p:grpSpPr>
      <p:sp>
        <p:nvSpPr>
          <p:cNvPr id="262" name="Google Shape;262;p47"/>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63" name="Google Shape;263;p4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64" name="Google Shape;264;p47"/>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65" name="Google Shape;265;p47"/>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68" name="Google Shape;268;p48"/>
          <p:cNvSpPr txBox="1">
            <a:spLocks noGrp="1"/>
          </p:cNvSpPr>
          <p:nvPr>
            <p:ph type="body" idx="1"/>
          </p:nvPr>
        </p:nvSpPr>
        <p:spPr>
          <a:xfrm>
            <a:off x="581633"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269" name="Google Shape;269;p48"/>
          <p:cNvSpPr txBox="1">
            <a:spLocks noGrp="1"/>
          </p:cNvSpPr>
          <p:nvPr>
            <p:ph type="body" idx="2"/>
          </p:nvPr>
        </p:nvSpPr>
        <p:spPr>
          <a:xfrm>
            <a:off x="5228455"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270" name="Google Shape;270;p4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71" name="Google Shape;271;p48"/>
          <p:cNvSpPr txBox="1">
            <a:spLocks noGrp="1"/>
          </p:cNvSpPr>
          <p:nvPr>
            <p:ph type="body" idx="3"/>
          </p:nvPr>
        </p:nvSpPr>
        <p:spPr>
          <a:xfrm>
            <a:off x="581633" y="2689786"/>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72" name="Google Shape;272;p48"/>
          <p:cNvSpPr txBox="1">
            <a:spLocks noGrp="1"/>
          </p:cNvSpPr>
          <p:nvPr>
            <p:ph type="body" idx="4"/>
          </p:nvPr>
        </p:nvSpPr>
        <p:spPr>
          <a:xfrm>
            <a:off x="5228456" y="2689787"/>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3"/>
        <p:cNvGrpSpPr/>
        <p:nvPr/>
      </p:nvGrpSpPr>
      <p:grpSpPr>
        <a:xfrm>
          <a:off x="0" y="0"/>
          <a:ext cx="0" cy="0"/>
          <a:chOff x="0" y="0"/>
          <a:chExt cx="0" cy="0"/>
        </a:xfrm>
      </p:grpSpPr>
      <p:sp>
        <p:nvSpPr>
          <p:cNvPr id="274" name="Google Shape;274;p49"/>
          <p:cNvSpPr txBox="1">
            <a:spLocks noGrp="1"/>
          </p:cNvSpPr>
          <p:nvPr>
            <p:ph type="title"/>
          </p:nvPr>
        </p:nvSpPr>
        <p:spPr>
          <a:xfrm>
            <a:off x="677334" y="609600"/>
            <a:ext cx="85968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75" name="Google Shape;275;p4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76"/>
        <p:cNvGrpSpPr/>
        <p:nvPr/>
      </p:nvGrpSpPr>
      <p:grpSpPr>
        <a:xfrm>
          <a:off x="0" y="0"/>
          <a:ext cx="0" cy="0"/>
          <a:chOff x="0" y="0"/>
          <a:chExt cx="0" cy="0"/>
        </a:xfrm>
      </p:grpSpPr>
      <p:sp>
        <p:nvSpPr>
          <p:cNvPr id="277" name="Google Shape;277;p50"/>
          <p:cNvSpPr txBox="1">
            <a:spLocks noGrp="1"/>
          </p:cNvSpPr>
          <p:nvPr>
            <p:ph type="body" idx="1"/>
          </p:nvPr>
        </p:nvSpPr>
        <p:spPr>
          <a:xfrm>
            <a:off x="3507475" y="514924"/>
            <a:ext cx="5766600" cy="60225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78" name="Google Shape;278;p5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79" name="Google Shape;279;p50"/>
          <p:cNvSpPr>
            <a:spLocks noGrp="1"/>
          </p:cNvSpPr>
          <p:nvPr>
            <p:ph type="pic" idx="2"/>
          </p:nvPr>
        </p:nvSpPr>
        <p:spPr>
          <a:xfrm>
            <a:off x="573088" y="2629957"/>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80" name="Google Shape;280;p50"/>
          <p:cNvSpPr>
            <a:spLocks noGrp="1"/>
          </p:cNvSpPr>
          <p:nvPr>
            <p:ph type="pic" idx="3"/>
          </p:nvPr>
        </p:nvSpPr>
        <p:spPr>
          <a:xfrm>
            <a:off x="573088" y="514924"/>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81" name="Google Shape;281;p50"/>
          <p:cNvSpPr>
            <a:spLocks noGrp="1"/>
          </p:cNvSpPr>
          <p:nvPr>
            <p:ph type="pic" idx="4"/>
          </p:nvPr>
        </p:nvSpPr>
        <p:spPr>
          <a:xfrm>
            <a:off x="573088" y="4744990"/>
            <a:ext cx="2525700" cy="17922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742950" marR="0" lvl="1" indent="-28575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143000" marR="0" lvl="2" indent="-2286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600200" marR="0" lvl="3"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514600" marR="0" lvl="5"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2971800" marR="0" lvl="6"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429000" marR="0" lvl="7"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3886200" marR="0" lvl="8" indent="-22860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82"/>
        <p:cNvGrpSpPr/>
        <p:nvPr/>
      </p:nvGrpSpPr>
      <p:grpSpPr>
        <a:xfrm>
          <a:off x="0" y="0"/>
          <a:ext cx="0" cy="0"/>
          <a:chOff x="0" y="0"/>
          <a:chExt cx="0" cy="0"/>
        </a:xfrm>
      </p:grpSpPr>
      <p:sp>
        <p:nvSpPr>
          <p:cNvPr id="283" name="Google Shape;283;p51"/>
          <p:cNvSpPr>
            <a:spLocks noGrp="1"/>
          </p:cNvSpPr>
          <p:nvPr>
            <p:ph type="pic" idx="2"/>
          </p:nvPr>
        </p:nvSpPr>
        <p:spPr>
          <a:xfrm>
            <a:off x="677334" y="395785"/>
            <a:ext cx="8596800" cy="6059700"/>
          </a:xfrm>
          <a:prstGeom prst="rect">
            <a:avLst/>
          </a:prstGeom>
          <a:noFill/>
          <a:ln>
            <a:noFill/>
          </a:ln>
        </p:spPr>
        <p:txBody>
          <a:bodyPr spcFirstLastPara="1" wrap="square" lIns="91425" tIns="91425" rIns="91425" bIns="91425" anchor="t" anchorCtr="0">
            <a:noAutofit/>
          </a:bodyPr>
          <a:lstStyle>
            <a:lvl1pPr marL="0" marR="0" lvl="0" indent="0" algn="ctr"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L="457200" marR="0" lvl="1" indent="0" algn="l" rtl="0">
              <a:spcBef>
                <a:spcPts val="1000"/>
              </a:spcBef>
              <a:spcAft>
                <a:spcPts val="0"/>
              </a:spcAft>
              <a:buClr>
                <a:srgbClr val="D2BD24"/>
              </a:buClr>
              <a:buSzPts val="1400"/>
              <a:buFont typeface="Source Sans Pro"/>
              <a:buNone/>
              <a:defRPr sz="1600" b="0" i="0" u="none" strike="noStrike" cap="none">
                <a:solidFill>
                  <a:srgbClr val="3F3F3F"/>
                </a:solidFill>
                <a:latin typeface="Source Sans Pro"/>
                <a:ea typeface="Source Sans Pro"/>
                <a:cs typeface="Source Sans Pro"/>
                <a:sym typeface="Source Sans Pro"/>
              </a:defRPr>
            </a:lvl2pPr>
            <a:lvl3pPr marL="914400" marR="0" lvl="2"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L="1371600" marR="0" lvl="3"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L="1828800" marR="0" lvl="4" indent="0" algn="l" rtl="0">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L="2286000" marR="0" lvl="5"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L="2743200" marR="0" lvl="6"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L="3200400" marR="0" lvl="7"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L="3657600" marR="0" lvl="8" indent="0" algn="l" rtl="0">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284" name="Google Shape;284;p5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85"/>
        <p:cNvGrpSpPr/>
        <p:nvPr/>
      </p:nvGrpSpPr>
      <p:grpSpPr>
        <a:xfrm>
          <a:off x="0" y="0"/>
          <a:ext cx="0" cy="0"/>
          <a:chOff x="0" y="0"/>
          <a:chExt cx="0" cy="0"/>
        </a:xfrm>
      </p:grpSpPr>
      <p:sp>
        <p:nvSpPr>
          <p:cNvPr id="286" name="Google Shape;286;p52"/>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87" name="Google Shape;287;p5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88" name="Google Shape;288;p52"/>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289" name="Google Shape;289;p52"/>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BEE1440F-B68C-B149-82F3-D7CCD2E8A214}" type="datetimeFigureOut">
              <a:rPr lang="en-US" smtClean="0"/>
              <a:t>8/5/2025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34E107E-F593-4EAA-993F-92624C69B7F3}" type="slidenum">
              <a:rPr lang="en-US" smtClean="0"/>
              <a:t>‹#›</a:t>
            </a:fld>
            <a:endParaRPr lang="en-US"/>
          </a:p>
        </p:txBody>
      </p:sp>
    </p:spTree>
    <p:extLst>
      <p:ext uri="{BB962C8B-B14F-4D97-AF65-F5344CB8AC3E}">
        <p14:creationId xmlns:p14="http://schemas.microsoft.com/office/powerpoint/2010/main" val="3785894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90"/>
        <p:cNvGrpSpPr/>
        <p:nvPr/>
      </p:nvGrpSpPr>
      <p:grpSpPr>
        <a:xfrm>
          <a:off x="0" y="0"/>
          <a:ext cx="0" cy="0"/>
          <a:chOff x="0" y="0"/>
          <a:chExt cx="0" cy="0"/>
        </a:xfrm>
      </p:grpSpPr>
      <p:sp>
        <p:nvSpPr>
          <p:cNvPr id="291" name="Google Shape;291;p53"/>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1"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92" name="Google Shape;292;p53"/>
          <p:cNvSpPr txBox="1">
            <a:spLocks noGrp="1"/>
          </p:cNvSpPr>
          <p:nvPr>
            <p:ph type="body" idx="1"/>
          </p:nvPr>
        </p:nvSpPr>
        <p:spPr>
          <a:xfrm>
            <a:off x="601142" y="3903134"/>
            <a:ext cx="8596800" cy="514200"/>
          </a:xfrm>
          <a:prstGeom prst="rect">
            <a:avLst/>
          </a:prstGeom>
          <a:noFill/>
          <a:ln>
            <a:noFill/>
          </a:ln>
        </p:spPr>
        <p:txBody>
          <a:bodyPr spcFirstLastPara="1" wrap="square" lIns="91425" tIns="91425" rIns="91425" bIns="91425" anchor="b" anchorCtr="0">
            <a:noAutofit/>
          </a:bodyPr>
          <a:lstStyle>
            <a:lvl1pPr marL="457200" marR="0" lvl="0" indent="-228600" algn="r" rtl="0">
              <a:spcBef>
                <a:spcPts val="1000"/>
              </a:spcBef>
              <a:spcAft>
                <a:spcPts val="0"/>
              </a:spcAft>
              <a:buClr>
                <a:srgbClr val="D2BD24"/>
              </a:buClr>
              <a:buSzPts val="36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293" name="Google Shape;293;p53"/>
          <p:cNvSpPr txBox="1">
            <a:spLocks noGrp="1"/>
          </p:cNvSpPr>
          <p:nvPr>
            <p:ph type="body" idx="2"/>
          </p:nvPr>
        </p:nvSpPr>
        <p:spPr>
          <a:xfrm>
            <a:off x="677335" y="4527448"/>
            <a:ext cx="8520600" cy="1513800"/>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1000"/>
              </a:spcBef>
              <a:spcAft>
                <a:spcPts val="0"/>
              </a:spcAft>
              <a:buClr>
                <a:srgbClr val="D2BD24"/>
              </a:buClr>
              <a:buSzPts val="36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294" name="Google Shape;294;p53"/>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295" name="Google Shape;295;p53"/>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296" name="Google Shape;296;p5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97"/>
        <p:cNvGrpSpPr/>
        <p:nvPr/>
      </p:nvGrpSpPr>
      <p:grpSpPr>
        <a:xfrm>
          <a:off x="0" y="0"/>
          <a:ext cx="0" cy="0"/>
          <a:chOff x="0" y="0"/>
          <a:chExt cx="0" cy="0"/>
        </a:xfrm>
      </p:grpSpPr>
      <p:sp>
        <p:nvSpPr>
          <p:cNvPr id="298" name="Google Shape;298;p54"/>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99" name="Google Shape;299;p54"/>
          <p:cNvSpPr txBox="1">
            <a:spLocks noGrp="1"/>
          </p:cNvSpPr>
          <p:nvPr>
            <p:ph type="body" idx="1"/>
          </p:nvPr>
        </p:nvSpPr>
        <p:spPr>
          <a:xfrm>
            <a:off x="677335" y="4527448"/>
            <a:ext cx="8596800" cy="1513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rtl="0">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00" name="Google Shape;300;p5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1"/>
        <p:cNvGrpSpPr/>
        <p:nvPr/>
      </p:nvGrpSpPr>
      <p:grpSpPr>
        <a:xfrm>
          <a:off x="0" y="0"/>
          <a:ext cx="0" cy="0"/>
          <a:chOff x="0" y="0"/>
          <a:chExt cx="0" cy="0"/>
        </a:xfrm>
      </p:grpSpPr>
      <p:sp>
        <p:nvSpPr>
          <p:cNvPr id="302" name="Google Shape;302;p55"/>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303" name="Google Shape;303;p55"/>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04" name="Google Shape;304;p5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3">
  <p:cSld name="Custom Layout_3">
    <p:spTree>
      <p:nvGrpSpPr>
        <p:cNvPr id="1" name="Shape 305"/>
        <p:cNvGrpSpPr/>
        <p:nvPr/>
      </p:nvGrpSpPr>
      <p:grpSpPr>
        <a:xfrm>
          <a:off x="0" y="0"/>
          <a:ext cx="0" cy="0"/>
          <a:chOff x="0" y="0"/>
          <a:chExt cx="0" cy="0"/>
        </a:xfrm>
      </p:grpSpPr>
      <p:sp>
        <p:nvSpPr>
          <p:cNvPr id="306" name="Google Shape;306;p5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307" name="Google Shape;307;p5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p56"/>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Custom Layout 1">
  <p:cSld name="Custom Layout_4">
    <p:spTree>
      <p:nvGrpSpPr>
        <p:cNvPr id="1" name="Shape 309"/>
        <p:cNvGrpSpPr/>
        <p:nvPr/>
      </p:nvGrpSpPr>
      <p:grpSpPr>
        <a:xfrm>
          <a:off x="0" y="0"/>
          <a:ext cx="0" cy="0"/>
          <a:chOff x="0" y="0"/>
          <a:chExt cx="0" cy="0"/>
        </a:xfrm>
      </p:grpSpPr>
      <p:sp>
        <p:nvSpPr>
          <p:cNvPr id="310" name="Google Shape;310;p5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lt1"/>
                </a:solidFill>
                <a:latin typeface="Source Sans Pro"/>
                <a:ea typeface="Source Sans Pro"/>
                <a:cs typeface="Source Sans Pro"/>
                <a:sym typeface="Source Sans Pro"/>
              </a:defRPr>
            </a:lvl1pPr>
            <a:lvl2pPr marL="0" marR="0" lvl="1" indent="0" algn="r" rtl="0">
              <a:spcBef>
                <a:spcPts val="0"/>
              </a:spcBef>
              <a:buNone/>
              <a:defRPr sz="1800">
                <a:solidFill>
                  <a:schemeClr val="lt1"/>
                </a:solidFill>
                <a:latin typeface="Source Sans Pro"/>
                <a:ea typeface="Source Sans Pro"/>
                <a:cs typeface="Source Sans Pro"/>
                <a:sym typeface="Source Sans Pro"/>
              </a:defRPr>
            </a:lvl2pPr>
            <a:lvl3pPr marL="0" marR="0" lvl="2" indent="0" algn="r" rtl="0">
              <a:spcBef>
                <a:spcPts val="0"/>
              </a:spcBef>
              <a:buNone/>
              <a:defRPr sz="1800">
                <a:solidFill>
                  <a:schemeClr val="lt1"/>
                </a:solidFill>
                <a:latin typeface="Source Sans Pro"/>
                <a:ea typeface="Source Sans Pro"/>
                <a:cs typeface="Source Sans Pro"/>
                <a:sym typeface="Source Sans Pro"/>
              </a:defRPr>
            </a:lvl3pPr>
            <a:lvl4pPr marL="0" marR="0" lvl="3" indent="0" algn="r" rtl="0">
              <a:spcBef>
                <a:spcPts val="0"/>
              </a:spcBef>
              <a:buNone/>
              <a:defRPr sz="1800">
                <a:solidFill>
                  <a:schemeClr val="lt1"/>
                </a:solidFill>
                <a:latin typeface="Source Sans Pro"/>
                <a:ea typeface="Source Sans Pro"/>
                <a:cs typeface="Source Sans Pro"/>
                <a:sym typeface="Source Sans Pro"/>
              </a:defRPr>
            </a:lvl4pPr>
            <a:lvl5pPr marL="0" marR="0" lvl="4" indent="0" algn="r" rtl="0">
              <a:spcBef>
                <a:spcPts val="0"/>
              </a:spcBef>
              <a:buNone/>
              <a:defRPr sz="1800">
                <a:solidFill>
                  <a:schemeClr val="lt1"/>
                </a:solidFill>
                <a:latin typeface="Source Sans Pro"/>
                <a:ea typeface="Source Sans Pro"/>
                <a:cs typeface="Source Sans Pro"/>
                <a:sym typeface="Source Sans Pro"/>
              </a:defRPr>
            </a:lvl5pPr>
            <a:lvl6pPr marL="0" marR="0" lvl="5" indent="0" algn="r" rtl="0">
              <a:spcBef>
                <a:spcPts val="0"/>
              </a:spcBef>
              <a:buNone/>
              <a:defRPr sz="1800">
                <a:solidFill>
                  <a:schemeClr val="lt1"/>
                </a:solidFill>
                <a:latin typeface="Source Sans Pro"/>
                <a:ea typeface="Source Sans Pro"/>
                <a:cs typeface="Source Sans Pro"/>
                <a:sym typeface="Source Sans Pro"/>
              </a:defRPr>
            </a:lvl6pPr>
            <a:lvl7pPr marL="0" marR="0" lvl="6" indent="0" algn="r" rtl="0">
              <a:spcBef>
                <a:spcPts val="0"/>
              </a:spcBef>
              <a:buNone/>
              <a:defRPr sz="1800">
                <a:solidFill>
                  <a:schemeClr val="lt1"/>
                </a:solidFill>
                <a:latin typeface="Source Sans Pro"/>
                <a:ea typeface="Source Sans Pro"/>
                <a:cs typeface="Source Sans Pro"/>
                <a:sym typeface="Source Sans Pro"/>
              </a:defRPr>
            </a:lvl7pPr>
            <a:lvl8pPr marL="0" marR="0" lvl="7" indent="0" algn="r" rtl="0">
              <a:spcBef>
                <a:spcPts val="0"/>
              </a:spcBef>
              <a:buNone/>
              <a:defRPr sz="1800">
                <a:solidFill>
                  <a:schemeClr val="lt1"/>
                </a:solidFill>
                <a:latin typeface="Source Sans Pro"/>
                <a:ea typeface="Source Sans Pro"/>
                <a:cs typeface="Source Sans Pro"/>
                <a:sym typeface="Source Sans Pro"/>
              </a:defRPr>
            </a:lvl8pPr>
            <a:lvl9pPr marL="0" marR="0" lvl="8" indent="0" algn="r" rtl="0">
              <a:spcBef>
                <a:spcPts val="0"/>
              </a:spcBef>
              <a:buNone/>
              <a:defRPr sz="18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311"/>
        <p:cNvGrpSpPr/>
        <p:nvPr/>
      </p:nvGrpSpPr>
      <p:grpSpPr>
        <a:xfrm>
          <a:off x="0" y="0"/>
          <a:ext cx="0" cy="0"/>
          <a:chOff x="0" y="0"/>
          <a:chExt cx="0" cy="0"/>
        </a:xfrm>
      </p:grpSpPr>
      <p:sp>
        <p:nvSpPr>
          <p:cNvPr id="312" name="Google Shape;312;p5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ustom Layout 4">
  <p:cSld name="Custom Layout_6">
    <p:spTree>
      <p:nvGrpSpPr>
        <p:cNvPr id="1" name="Shape 315"/>
        <p:cNvGrpSpPr/>
        <p:nvPr/>
      </p:nvGrpSpPr>
      <p:grpSpPr>
        <a:xfrm>
          <a:off x="0" y="0"/>
          <a:ext cx="0" cy="0"/>
          <a:chOff x="0" y="0"/>
          <a:chExt cx="0" cy="0"/>
        </a:xfrm>
      </p:grpSpPr>
      <p:sp>
        <p:nvSpPr>
          <p:cNvPr id="316" name="Google Shape;316;p6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900">
                <a:solidFill>
                  <a:schemeClr val="lt1"/>
                </a:solidFill>
                <a:latin typeface="Source Sans Pro"/>
                <a:ea typeface="Source Sans Pro"/>
                <a:cs typeface="Source Sans Pro"/>
                <a:sym typeface="Source Sans Pro"/>
              </a:defRPr>
            </a:lvl1pPr>
            <a:lvl2pPr marL="0" marR="0" lvl="1" indent="0" algn="r" rtl="0">
              <a:spcBef>
                <a:spcPts val="0"/>
              </a:spcBef>
              <a:buNone/>
              <a:defRPr sz="1900">
                <a:solidFill>
                  <a:schemeClr val="lt1"/>
                </a:solidFill>
                <a:latin typeface="Source Sans Pro"/>
                <a:ea typeface="Source Sans Pro"/>
                <a:cs typeface="Source Sans Pro"/>
                <a:sym typeface="Source Sans Pro"/>
              </a:defRPr>
            </a:lvl2pPr>
            <a:lvl3pPr marL="0" marR="0" lvl="2" indent="0" algn="r" rtl="0">
              <a:spcBef>
                <a:spcPts val="0"/>
              </a:spcBef>
              <a:buNone/>
              <a:defRPr sz="1900">
                <a:solidFill>
                  <a:schemeClr val="lt1"/>
                </a:solidFill>
                <a:latin typeface="Source Sans Pro"/>
                <a:ea typeface="Source Sans Pro"/>
                <a:cs typeface="Source Sans Pro"/>
                <a:sym typeface="Source Sans Pro"/>
              </a:defRPr>
            </a:lvl3pPr>
            <a:lvl4pPr marL="0" marR="0" lvl="3" indent="0" algn="r" rtl="0">
              <a:spcBef>
                <a:spcPts val="0"/>
              </a:spcBef>
              <a:buNone/>
              <a:defRPr sz="1900">
                <a:solidFill>
                  <a:schemeClr val="lt1"/>
                </a:solidFill>
                <a:latin typeface="Source Sans Pro"/>
                <a:ea typeface="Source Sans Pro"/>
                <a:cs typeface="Source Sans Pro"/>
                <a:sym typeface="Source Sans Pro"/>
              </a:defRPr>
            </a:lvl4pPr>
            <a:lvl5pPr marL="0" marR="0" lvl="4" indent="0" algn="r" rtl="0">
              <a:spcBef>
                <a:spcPts val="0"/>
              </a:spcBef>
              <a:buNone/>
              <a:defRPr sz="1900">
                <a:solidFill>
                  <a:schemeClr val="lt1"/>
                </a:solidFill>
                <a:latin typeface="Source Sans Pro"/>
                <a:ea typeface="Source Sans Pro"/>
                <a:cs typeface="Source Sans Pro"/>
                <a:sym typeface="Source Sans Pro"/>
              </a:defRPr>
            </a:lvl5pPr>
            <a:lvl6pPr marL="0" marR="0" lvl="5" indent="0" algn="r" rtl="0">
              <a:spcBef>
                <a:spcPts val="0"/>
              </a:spcBef>
              <a:buNone/>
              <a:defRPr sz="1900">
                <a:solidFill>
                  <a:schemeClr val="lt1"/>
                </a:solidFill>
                <a:latin typeface="Source Sans Pro"/>
                <a:ea typeface="Source Sans Pro"/>
                <a:cs typeface="Source Sans Pro"/>
                <a:sym typeface="Source Sans Pro"/>
              </a:defRPr>
            </a:lvl6pPr>
            <a:lvl7pPr marL="0" marR="0" lvl="6" indent="0" algn="r" rtl="0">
              <a:spcBef>
                <a:spcPts val="0"/>
              </a:spcBef>
              <a:buNone/>
              <a:defRPr sz="1900">
                <a:solidFill>
                  <a:schemeClr val="lt1"/>
                </a:solidFill>
                <a:latin typeface="Source Sans Pro"/>
                <a:ea typeface="Source Sans Pro"/>
                <a:cs typeface="Source Sans Pro"/>
                <a:sym typeface="Source Sans Pro"/>
              </a:defRPr>
            </a:lvl7pPr>
            <a:lvl8pPr marL="0" marR="0" lvl="7" indent="0" algn="r" rtl="0">
              <a:spcBef>
                <a:spcPts val="0"/>
              </a:spcBef>
              <a:buNone/>
              <a:defRPr sz="1900">
                <a:solidFill>
                  <a:schemeClr val="lt1"/>
                </a:solidFill>
                <a:latin typeface="Source Sans Pro"/>
                <a:ea typeface="Source Sans Pro"/>
                <a:cs typeface="Source Sans Pro"/>
                <a:sym typeface="Source Sans Pro"/>
              </a:defRPr>
            </a:lvl8pPr>
            <a:lvl9pPr marL="0" marR="0" lvl="8" indent="0" algn="r" rtl="0">
              <a:spcBef>
                <a:spcPts val="0"/>
              </a:spcBef>
              <a:buNone/>
              <a:defRPr sz="1900">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ustom Layout 6">
  <p:cSld name="Custom Layout_8">
    <p:spTree>
      <p:nvGrpSpPr>
        <p:cNvPr id="1" name="Shape 319"/>
        <p:cNvGrpSpPr/>
        <p:nvPr/>
      </p:nvGrpSpPr>
      <p:grpSpPr>
        <a:xfrm>
          <a:off x="0" y="0"/>
          <a:ext cx="0" cy="0"/>
          <a:chOff x="0" y="0"/>
          <a:chExt cx="0" cy="0"/>
        </a:xfrm>
      </p:grpSpPr>
      <p:sp>
        <p:nvSpPr>
          <p:cNvPr id="320" name="Google Shape;320;p6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ustom Layout 7">
  <p:cSld name="Custom Layout_9">
    <p:spTree>
      <p:nvGrpSpPr>
        <p:cNvPr id="1" name="Shape 321"/>
        <p:cNvGrpSpPr/>
        <p:nvPr/>
      </p:nvGrpSpPr>
      <p:grpSpPr>
        <a:xfrm>
          <a:off x="0" y="0"/>
          <a:ext cx="0" cy="0"/>
          <a:chOff x="0" y="0"/>
          <a:chExt cx="0" cy="0"/>
        </a:xfrm>
      </p:grpSpPr>
      <p:sp>
        <p:nvSpPr>
          <p:cNvPr id="322" name="Google Shape;322;p6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BEE1440F-B68C-B149-82F3-D7CCD2E8A214}" type="datetimeFigureOut">
              <a:rPr lang="en-US" smtClean="0"/>
              <a:t>8/5/2025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190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EE1440F-B68C-B149-82F3-D7CCD2E8A214}" type="datetimeFigureOut">
              <a:rPr lang="en-US" smtClean="0"/>
              <a:t>8/5/2025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64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BEE1440F-B68C-B149-82F3-D7CCD2E8A214}" type="datetimeFigureOut">
              <a:rPr lang="en-US" smtClean="0"/>
              <a:t>8/5/2025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36464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BEE1440F-B68C-B149-82F3-D7CCD2E8A214}" type="datetimeFigureOut">
              <a:rPr lang="en-US" smtClean="0"/>
              <a:t>8/5/2025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4280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BEE1440F-B68C-B149-82F3-D7CCD2E8A214}" type="datetimeFigureOut">
              <a:rPr lang="en-US" smtClean="0"/>
              <a:t>8/5/2025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34E107E-F593-4EAA-993F-92624C69B7F3}" type="slidenum">
              <a:rPr lang="en-US" smtClean="0"/>
              <a:t>‹#›</a:t>
            </a:fld>
            <a:endParaRPr lang="en-US"/>
          </a:p>
        </p:txBody>
      </p:sp>
    </p:spTree>
    <p:extLst>
      <p:ext uri="{BB962C8B-B14F-4D97-AF65-F5344CB8AC3E}">
        <p14:creationId xmlns:p14="http://schemas.microsoft.com/office/powerpoint/2010/main" val="36272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BEE1440F-B68C-B149-82F3-D7CCD2E8A214}" type="datetimeFigureOut">
              <a:rPr lang="en-US" smtClean="0"/>
              <a:t>8/5/2025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3667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6.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EE1440F-B68C-B149-82F3-D7CCD2E8A214}" type="datetimeFigureOut">
              <a:rPr lang="en-US" smtClean="0"/>
              <a:t>8/5/2025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3975552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15" r:id="rId8"/>
    <p:sldLayoutId id="2147483716" r:id="rId9"/>
    <p:sldLayoutId id="2147483712" r:id="rId10"/>
    <p:sldLayoutId id="2147483713" r:id="rId11"/>
    <p:sldLayoutId id="2147483714" r:id="rId12"/>
    <p:sldLayoutId id="2147483717" r:id="rId13"/>
    <p:sldLayoutId id="2147483718" r:id="rId14"/>
    <p:sldLayoutId id="2147483719" r:id="rId15"/>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grpSp>
        <p:nvGrpSpPr>
          <p:cNvPr id="203" name="Google Shape;203;p38"/>
          <p:cNvGrpSpPr/>
          <p:nvPr/>
        </p:nvGrpSpPr>
        <p:grpSpPr>
          <a:xfrm>
            <a:off x="0" y="0"/>
            <a:ext cx="12192142" cy="6866567"/>
            <a:chOff x="0" y="-8467"/>
            <a:chExt cx="12192142" cy="6866567"/>
          </a:xfrm>
        </p:grpSpPr>
        <p:cxnSp>
          <p:nvCxnSpPr>
            <p:cNvPr id="204" name="Google Shape;204;p38"/>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205" name="Google Shape;205;p38"/>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206" name="Google Shape;206;p38"/>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207" name="Google Shape;207;p38"/>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208" name="Google Shape;208;p38"/>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8"/>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800"/>
              </a:srgbClr>
            </a:solidFill>
            <a:ln>
              <a:noFill/>
            </a:ln>
          </p:spPr>
        </p:sp>
        <p:sp>
          <p:nvSpPr>
            <p:cNvPr id="210" name="Google Shape;210;p38"/>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800"/>
              </a:srgbClr>
            </a:solidFill>
            <a:ln>
              <a:noFill/>
            </a:ln>
          </p:spPr>
        </p:sp>
        <p:sp>
          <p:nvSpPr>
            <p:cNvPr id="211" name="Google Shape;211;p38"/>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212" name="Google Shape;212;p38"/>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38"/>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15" name="Google Shape;215;p38"/>
          <p:cNvSpPr txBox="1">
            <a:spLocks noGrp="1"/>
          </p:cNvSpPr>
          <p:nvPr>
            <p:ph type="body" idx="1"/>
          </p:nvPr>
        </p:nvSpPr>
        <p:spPr>
          <a:xfrm>
            <a:off x="513012" y="1719618"/>
            <a:ext cx="9035400" cy="4955100"/>
          </a:xfrm>
          <a:prstGeom prst="rect">
            <a:avLst/>
          </a:prstGeom>
          <a:noFill/>
          <a:ln>
            <a:noFill/>
          </a:ln>
        </p:spPr>
        <p:txBody>
          <a:bodyPr spcFirstLastPara="1" wrap="square" lIns="91425" tIns="91425" rIns="91425" bIns="91425" anchor="t" anchorCtr="0">
            <a:noAutofit/>
          </a:bodyPr>
          <a:lstStyle>
            <a:lvl1pPr marL="457200" marR="0" lvl="0" indent="-457200" algn="l" rtl="0">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216" name="Google Shape;216;p38"/>
          <p:cNvPicPr preferRelativeResize="0"/>
          <p:nvPr/>
        </p:nvPicPr>
        <p:blipFill rotWithShape="1">
          <a:blip r:embed="rId25">
            <a:alphaModFix/>
          </a:blip>
          <a:srcRect/>
          <a:stretch/>
        </p:blipFill>
        <p:spPr>
          <a:xfrm>
            <a:off x="9747105" y="0"/>
            <a:ext cx="2377500" cy="2377500"/>
          </a:xfrm>
          <a:prstGeom prst="rect">
            <a:avLst/>
          </a:prstGeom>
          <a:noFill/>
          <a:ln>
            <a:noFill/>
          </a:ln>
        </p:spPr>
      </p:pic>
      <p:sp>
        <p:nvSpPr>
          <p:cNvPr id="217" name="Google Shape;217;p3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18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8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8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8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8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8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8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4" r:id="rId21"/>
    <p:sldLayoutId id="2147483706" r:id="rId22"/>
    <p:sldLayoutId id="214748370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am.Wininger@education.ky.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ky.gov/curriculum/ProfLern/Pages/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ucation.ky.gov/curriculum/ProfLern/Pages/Child-Abuse-and-Neglect-Prevention-Recognition-and-Reporting.aspx" TargetMode="External"/><Relationship Id="rId7" Type="http://schemas.openxmlformats.org/officeDocument/2006/relationships/hyperlink" Target="https://www.vectorsolutions.com/courses/child-abuse-mandatory-report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ocs.google.com/document/d/1NnTN1OLqNSe9mU5P2lLXIEKkzCi0Xy9x9sgNFk7UTZg/edit" TargetMode="External"/><Relationship Id="rId5" Type="http://schemas.openxmlformats.org/officeDocument/2006/relationships/hyperlink" Target="https://education.ky.gov/curriculum/conpro/Documents/CANtraining_CHFS.pdf" TargetMode="External"/><Relationship Id="rId4" Type="http://schemas.openxmlformats.org/officeDocument/2006/relationships/hyperlink" Target="https://education.ky.gov/curriculum/conpro/Documents/CANtraining_FaceIt.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dbhdid.ky.gov/mh/sp" TargetMode="External"/><Relationship Id="rId3" Type="http://schemas.openxmlformats.org/officeDocument/2006/relationships/hyperlink" Target="https://kycss.org/training-and-compliance/active-shooter/" TargetMode="External"/><Relationship Id="rId7" Type="http://schemas.openxmlformats.org/officeDocument/2006/relationships/hyperlink" Target="https://www.education.ky.gov/districts/SHS/Pages/District-Health-Coordinators-Briefcase.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education.ky.gov/school/sdfs/Pages/Suicide-Prevention-and-Awareness.aspx" TargetMode="External"/><Relationship Id="rId5" Type="http://schemas.openxmlformats.org/officeDocument/2006/relationships/hyperlink" Target="https://www.education.ky.gov/curriculum/ProfLern/Pages/Child-Abuse-and-Neglect-Prevention-Recognition-and-Reporting.aspx" TargetMode="External"/><Relationship Id="rId4" Type="http://schemas.openxmlformats.org/officeDocument/2006/relationships/hyperlink" Target="https://www.education.ky.gov/school/sdfs/Pages/School-Safety-and-Resiliency-Act-(Senate-Bill,-2019).asp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kystandards.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fox.demoisey@education.ky.gov"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mailto:misty.higgins@education.ky.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learningforward.org/journal/evaluating-professional-learn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pdo.ascd.org/LMSCourses/PD13OC010M/media/Leading_Prof_Learning_M6_Reading1.pdf" TargetMode="External"/><Relationship Id="rId5" Type="http://schemas.openxmlformats.org/officeDocument/2006/relationships/hyperlink" Target="chrome-extension://efaidnbmnnnibpcajpcglclefindmkaj/https:/archive.cdc.gov/www_cdc_gov/healthyschools/tths/19452_CDC_Guide_Eval_ProDev_508.pdf" TargetMode="External"/><Relationship Id="rId4" Type="http://schemas.openxmlformats.org/officeDocument/2006/relationships/hyperlink" Target="https://riveteducation.org/plpg-rubric/"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education.ky.gov/school/csip/Documents/2024-2025%20CDIP%20Rubric.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education.ky.gov/school/csip/Pages/default.aspx" TargetMode="External"/><Relationship Id="rId4" Type="http://schemas.openxmlformats.org/officeDocument/2006/relationships/hyperlink" Target="https://www.education.ky.gov/school/csip/Documents/2024-2025%20CDIP%20Rubric%20with%20TSI%20Addendum.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mailto:dana.Kelly@education.ky.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legislature.ky.gov/LRC/Pages/default.aspx" TargetMode="External"/><Relationship Id="rId4" Type="http://schemas.openxmlformats.org/officeDocument/2006/relationships/hyperlink" Target="http://www.focolare.org/usa/professional-life/law-ethic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enee.yates@education.ky.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424D-9E25-46C8-B5AC-F46801BDF14A}"/>
              </a:ext>
            </a:extLst>
          </p:cNvPr>
          <p:cNvSpPr>
            <a:spLocks noGrp="1"/>
          </p:cNvSpPr>
          <p:nvPr>
            <p:ph type="ctrTitle"/>
          </p:nvPr>
        </p:nvSpPr>
        <p:spPr>
          <a:xfrm>
            <a:off x="2588526" y="1214438"/>
            <a:ext cx="9144000" cy="2387600"/>
          </a:xfrm>
        </p:spPr>
        <p:txBody>
          <a:bodyPr anchor="b">
            <a:normAutofit/>
          </a:bodyPr>
          <a:lstStyle/>
          <a:p>
            <a:br>
              <a:rPr lang="en-US" sz="3800" b="1"/>
            </a:br>
            <a:br>
              <a:rPr lang="en-US" sz="3800"/>
            </a:br>
            <a:r>
              <a:rPr lang="en-US" sz="3800" b="1"/>
              <a:t>Professional Development Coordinators Annual Training</a:t>
            </a:r>
          </a:p>
        </p:txBody>
      </p:sp>
      <p:sp>
        <p:nvSpPr>
          <p:cNvPr id="3" name="Subtitle 2">
            <a:extLst>
              <a:ext uri="{FF2B5EF4-FFF2-40B4-BE49-F238E27FC236}">
                <a16:creationId xmlns:a16="http://schemas.microsoft.com/office/drawing/2014/main" id="{1B9F5BD3-EDE4-4B44-BA73-DFD78F6CA7F0}"/>
              </a:ext>
            </a:extLst>
          </p:cNvPr>
          <p:cNvSpPr>
            <a:spLocks noGrp="1"/>
          </p:cNvSpPr>
          <p:nvPr>
            <p:ph type="subTitle" idx="1"/>
          </p:nvPr>
        </p:nvSpPr>
        <p:spPr>
          <a:xfrm>
            <a:off x="2588526" y="3602038"/>
            <a:ext cx="9144000" cy="1655762"/>
          </a:xfrm>
        </p:spPr>
        <p:txBody>
          <a:bodyPr>
            <a:normAutofit/>
          </a:bodyPr>
          <a:lstStyle/>
          <a:p>
            <a:endParaRPr lang="en-US" dirty="0"/>
          </a:p>
          <a:p>
            <a:r>
              <a:rPr lang="en-US" dirty="0"/>
              <a:t>July 2025</a:t>
            </a:r>
          </a:p>
        </p:txBody>
      </p:sp>
    </p:spTree>
    <p:extLst>
      <p:ext uri="{BB962C8B-B14F-4D97-AF65-F5344CB8AC3E}">
        <p14:creationId xmlns:p14="http://schemas.microsoft.com/office/powerpoint/2010/main" val="9861253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66E8-DB24-4B0E-8F35-5445F5A79B8F}"/>
              </a:ext>
            </a:extLst>
          </p:cNvPr>
          <p:cNvSpPr>
            <a:spLocks noGrp="1"/>
          </p:cNvSpPr>
          <p:nvPr>
            <p:ph type="title"/>
          </p:nvPr>
        </p:nvSpPr>
        <p:spPr>
          <a:xfrm>
            <a:off x="328914" y="365743"/>
            <a:ext cx="10654046" cy="653447"/>
          </a:xfrm>
        </p:spPr>
        <p:txBody>
          <a:bodyPr>
            <a:normAutofit fontScale="90000"/>
          </a:bodyPr>
          <a:lstStyle/>
          <a:p>
            <a:r>
              <a:rPr lang="en-US" sz="4000" dirty="0"/>
              <a:t>KRS 158.070 (3)(a) School Calendar (no change)</a:t>
            </a:r>
          </a:p>
        </p:txBody>
      </p:sp>
      <p:sp>
        <p:nvSpPr>
          <p:cNvPr id="3" name="Content Placeholder 2">
            <a:extLst>
              <a:ext uri="{FF2B5EF4-FFF2-40B4-BE49-F238E27FC236}">
                <a16:creationId xmlns:a16="http://schemas.microsoft.com/office/drawing/2014/main" id="{59BAB675-DC59-426F-81C8-D1FFE0724FC8}"/>
              </a:ext>
            </a:extLst>
          </p:cNvPr>
          <p:cNvSpPr>
            <a:spLocks noGrp="1"/>
          </p:cNvSpPr>
          <p:nvPr>
            <p:ph idx="1"/>
          </p:nvPr>
        </p:nvSpPr>
        <p:spPr>
          <a:xfrm>
            <a:off x="838200" y="1253331"/>
            <a:ext cx="10515600" cy="4351338"/>
          </a:xfrm>
        </p:spPr>
        <p:txBody>
          <a:bodyPr>
            <a:normAutofit/>
          </a:bodyPr>
          <a:lstStyle/>
          <a:p>
            <a:pPr marL="0" indent="0">
              <a:buNone/>
            </a:pPr>
            <a:r>
              <a:rPr lang="en-US">
                <a:latin typeface="Georgia" panose="02040502050405020303" pitchFamily="18" charset="0"/>
              </a:rPr>
              <a:t>Each local board of education shall use four (4) days of the minimum school term for professional development and collegial planning activities for the professional staff without the presence of students pursuant to the requirements of KRS 156.095. At the discretion of the superintendent, one (1) day of professional development may be used for district-wide activities and for training that is mandated by federal or state law. The use of three (3) days shall be planned by each school council, except that </a:t>
            </a:r>
            <a:r>
              <a:rPr lang="en-US" b="1" i="1">
                <a:solidFill>
                  <a:srgbClr val="009999"/>
                </a:solidFill>
                <a:latin typeface="Georgia" panose="02040502050405020303" pitchFamily="18" charset="0"/>
              </a:rPr>
              <a:t>the district is encouraged to provide technical assistance and leadership to school councils to maximize existing resources and to encourage shared planning</a:t>
            </a:r>
            <a:r>
              <a:rPr lang="en-US">
                <a:solidFill>
                  <a:srgbClr val="009999"/>
                </a:solidFill>
                <a:latin typeface="Georgia" panose="02040502050405020303" pitchFamily="18" charset="0"/>
              </a:rPr>
              <a:t>. </a:t>
            </a:r>
          </a:p>
        </p:txBody>
      </p:sp>
    </p:spTree>
    <p:extLst>
      <p:ext uri="{BB962C8B-B14F-4D97-AF65-F5344CB8AC3E}">
        <p14:creationId xmlns:p14="http://schemas.microsoft.com/office/powerpoint/2010/main" val="381287906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A766-995D-417E-8B28-BCA2F5C4EB13}"/>
              </a:ext>
            </a:extLst>
          </p:cNvPr>
          <p:cNvSpPr>
            <a:spLocks noGrp="1"/>
          </p:cNvSpPr>
          <p:nvPr>
            <p:ph type="title"/>
          </p:nvPr>
        </p:nvSpPr>
        <p:spPr>
          <a:xfrm>
            <a:off x="375212" y="365125"/>
            <a:ext cx="7946985" cy="746836"/>
          </a:xfrm>
        </p:spPr>
        <p:txBody>
          <a:bodyPr>
            <a:normAutofit fontScale="90000"/>
          </a:bodyPr>
          <a:lstStyle/>
          <a:p>
            <a:r>
              <a:rPr lang="en-US" sz="4000" dirty="0"/>
              <a:t>KRS 158.070(3)(b) Flexible PD Plans</a:t>
            </a:r>
          </a:p>
        </p:txBody>
      </p:sp>
      <p:sp>
        <p:nvSpPr>
          <p:cNvPr id="3" name="Content Placeholder 2">
            <a:extLst>
              <a:ext uri="{FF2B5EF4-FFF2-40B4-BE49-F238E27FC236}">
                <a16:creationId xmlns:a16="http://schemas.microsoft.com/office/drawing/2014/main" id="{C9414FB6-23D0-48F9-AA09-FB1B1427DBB7}"/>
              </a:ext>
            </a:extLst>
          </p:cNvPr>
          <p:cNvSpPr>
            <a:spLocks noGrp="1"/>
          </p:cNvSpPr>
          <p:nvPr>
            <p:ph idx="1"/>
          </p:nvPr>
        </p:nvSpPr>
        <p:spPr>
          <a:xfrm>
            <a:off x="838200" y="1394701"/>
            <a:ext cx="10515600" cy="4351338"/>
          </a:xfrm>
        </p:spPr>
        <p:txBody>
          <a:bodyPr>
            <a:normAutofit lnSpcReduction="10000"/>
          </a:bodyPr>
          <a:lstStyle/>
          <a:p>
            <a:pPr marL="116204" marR="0" lvl="0" indent="-1904" rtl="0">
              <a:lnSpc>
                <a:spcPct val="100000"/>
              </a:lnSpc>
              <a:spcBef>
                <a:spcPts val="0"/>
              </a:spcBef>
              <a:spcAft>
                <a:spcPts val="0"/>
              </a:spcAft>
              <a:buNone/>
            </a:pPr>
            <a:r>
              <a:rPr lang="en-US" sz="2800">
                <a:solidFill>
                  <a:srgbClr val="404040"/>
                </a:solidFill>
                <a:latin typeface="Georgia" panose="02040502050405020303" pitchFamily="18" charset="0"/>
                <a:ea typeface="Source Sans Pro"/>
                <a:cs typeface="Source Sans Pro"/>
                <a:sym typeface="Source Sans Pro"/>
              </a:rPr>
              <a:t>Flexible PD plans are options for certified and administrative staff using the following criteria:  </a:t>
            </a:r>
          </a:p>
          <a:p>
            <a:pPr marL="116204" marR="0" lvl="0" indent="-1904" rtl="0">
              <a:lnSpc>
                <a:spcPct val="100000"/>
              </a:lnSpc>
              <a:spcBef>
                <a:spcPts val="0"/>
              </a:spcBef>
              <a:spcAft>
                <a:spcPts val="0"/>
              </a:spcAft>
              <a:buNone/>
            </a:pPr>
            <a:endParaRPr lang="en-US">
              <a:solidFill>
                <a:srgbClr val="404040"/>
              </a:solidFill>
              <a:latin typeface="Georgia" panose="02040502050405020303" pitchFamily="18" charset="0"/>
              <a:ea typeface="Source Sans Pro"/>
              <a:cs typeface="Source Sans Pro"/>
              <a:sym typeface="Source Sans Pro"/>
            </a:endParaRPr>
          </a:p>
          <a:p>
            <a:pPr marL="571500" indent="-457200">
              <a:lnSpc>
                <a:spcPct val="100000"/>
              </a:lnSpc>
              <a:spcBef>
                <a:spcPts val="0"/>
              </a:spcBef>
            </a:pPr>
            <a:r>
              <a:rPr lang="en-US" sz="2800">
                <a:solidFill>
                  <a:srgbClr val="404040"/>
                </a:solidFill>
                <a:latin typeface="Georgia" panose="02040502050405020303" pitchFamily="18" charset="0"/>
                <a:ea typeface="Source Sans Pro"/>
                <a:cs typeface="Source Sans Pro"/>
                <a:sym typeface="Source Sans Pro"/>
              </a:rPr>
              <a:t>approved by the local school board</a:t>
            </a:r>
          </a:p>
          <a:p>
            <a:pPr marL="571500" indent="-457200">
              <a:lnSpc>
                <a:spcPct val="100000"/>
              </a:lnSpc>
              <a:spcBef>
                <a:spcPts val="0"/>
              </a:spcBef>
            </a:pPr>
            <a:r>
              <a:rPr lang="en-US">
                <a:solidFill>
                  <a:srgbClr val="404040"/>
                </a:solidFill>
                <a:latin typeface="Georgia" panose="02040502050405020303" pitchFamily="18" charset="0"/>
                <a:ea typeface="Source Sans Pro"/>
                <a:cs typeface="Source Sans Pro"/>
                <a:sym typeface="Source Sans Pro"/>
              </a:rPr>
              <a:t>includes professional learning that is aligned with the classroom assignment/administrative requirements of the individual</a:t>
            </a:r>
          </a:p>
          <a:p>
            <a:pPr marL="571500" indent="-457200">
              <a:lnSpc>
                <a:spcPct val="100000"/>
              </a:lnSpc>
              <a:spcBef>
                <a:spcPts val="0"/>
              </a:spcBef>
            </a:pPr>
            <a:r>
              <a:rPr lang="en-US" sz="2800">
                <a:solidFill>
                  <a:srgbClr val="404040"/>
                </a:solidFill>
                <a:latin typeface="Georgia" panose="02040502050405020303" pitchFamily="18" charset="0"/>
                <a:ea typeface="Source Sans Pro"/>
                <a:cs typeface="Source Sans Pro"/>
                <a:sym typeface="Source Sans Pro"/>
              </a:rPr>
              <a:t>included in the CDIP/CSIP</a:t>
            </a:r>
          </a:p>
          <a:p>
            <a:pPr marL="571500" indent="-457200">
              <a:lnSpc>
                <a:spcPct val="100000"/>
              </a:lnSpc>
              <a:spcBef>
                <a:spcPts val="0"/>
              </a:spcBef>
            </a:pPr>
            <a:r>
              <a:rPr lang="en-US">
                <a:solidFill>
                  <a:srgbClr val="404040"/>
                </a:solidFill>
                <a:latin typeface="Georgia" panose="02040502050405020303" pitchFamily="18" charset="0"/>
                <a:ea typeface="Source Sans Pro"/>
                <a:cs typeface="Source Sans Pro"/>
                <a:sym typeface="Source Sans Pro"/>
              </a:rPr>
              <a:t>approved by district administration</a:t>
            </a:r>
          </a:p>
          <a:p>
            <a:pPr marL="571500" indent="-457200">
              <a:lnSpc>
                <a:spcPct val="100000"/>
              </a:lnSpc>
              <a:spcBef>
                <a:spcPts val="0"/>
              </a:spcBef>
            </a:pPr>
            <a:r>
              <a:rPr lang="en-US" sz="2800">
                <a:solidFill>
                  <a:srgbClr val="404040"/>
                </a:solidFill>
                <a:latin typeface="Georgia" panose="02040502050405020303" pitchFamily="18" charset="0"/>
                <a:ea typeface="Source Sans Pro"/>
                <a:cs typeface="Source Sans Pro"/>
                <a:sym typeface="Source Sans Pro"/>
              </a:rPr>
              <a:t>monitored for compliance by district administration</a:t>
            </a:r>
          </a:p>
        </p:txBody>
      </p:sp>
    </p:spTree>
    <p:extLst>
      <p:ext uri="{BB962C8B-B14F-4D97-AF65-F5344CB8AC3E}">
        <p14:creationId xmlns:p14="http://schemas.microsoft.com/office/powerpoint/2010/main" val="366509809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B763-4D12-4E3A-8950-FAD6E95800F1}"/>
              </a:ext>
            </a:extLst>
          </p:cNvPr>
          <p:cNvSpPr>
            <a:spLocks noGrp="1"/>
          </p:cNvSpPr>
          <p:nvPr>
            <p:ph type="title"/>
          </p:nvPr>
        </p:nvSpPr>
        <p:spPr>
          <a:xfrm>
            <a:off x="352063" y="365126"/>
            <a:ext cx="8456271" cy="873366"/>
          </a:xfrm>
        </p:spPr>
        <p:txBody>
          <a:bodyPr>
            <a:normAutofit/>
          </a:bodyPr>
          <a:lstStyle/>
          <a:p>
            <a:r>
              <a:rPr lang="en-US" sz="4000" dirty="0"/>
              <a:t>KRS 160.345 SBDM Councils</a:t>
            </a:r>
          </a:p>
        </p:txBody>
      </p:sp>
      <p:sp>
        <p:nvSpPr>
          <p:cNvPr id="3" name="Content Placeholder 2">
            <a:extLst>
              <a:ext uri="{FF2B5EF4-FFF2-40B4-BE49-F238E27FC236}">
                <a16:creationId xmlns:a16="http://schemas.microsoft.com/office/drawing/2014/main" id="{CF4DA8AF-23B6-4185-A049-2AC1E0E8762D}"/>
              </a:ext>
            </a:extLst>
          </p:cNvPr>
          <p:cNvSpPr>
            <a:spLocks noGrp="1"/>
          </p:cNvSpPr>
          <p:nvPr>
            <p:ph idx="1"/>
          </p:nvPr>
        </p:nvSpPr>
        <p:spPr>
          <a:xfrm>
            <a:off x="838200" y="1253331"/>
            <a:ext cx="10515600" cy="4351338"/>
          </a:xfrm>
        </p:spPr>
        <p:txBody>
          <a:bodyPr>
            <a:normAutofit fontScale="85000" lnSpcReduction="20000"/>
          </a:bodyPr>
          <a:lstStyle/>
          <a:p>
            <a:r>
              <a:rPr lang="en-US">
                <a:latin typeface="Georgia" panose="02040502050405020303" pitchFamily="18" charset="0"/>
              </a:rPr>
              <a:t>Provide professional learning data to councils, committees and staff</a:t>
            </a:r>
          </a:p>
          <a:p>
            <a:r>
              <a:rPr lang="en-US">
                <a:latin typeface="Georgia" panose="02040502050405020303" pitchFamily="18" charset="0"/>
              </a:rPr>
              <a:t>Foster capacity building of school leaders, staff and councils to plan and evaluate learning</a:t>
            </a:r>
          </a:p>
          <a:p>
            <a:r>
              <a:rPr lang="en-US">
                <a:latin typeface="Georgia" panose="02040502050405020303" pitchFamily="18" charset="0"/>
              </a:rPr>
              <a:t>Support and assist leaders, staff and councils with planning PL opportunities</a:t>
            </a:r>
          </a:p>
          <a:p>
            <a:endParaRPr lang="en-US">
              <a:latin typeface="Georgia" panose="02040502050405020303" pitchFamily="18" charset="0"/>
            </a:endParaRPr>
          </a:p>
          <a:p>
            <a:pPr marL="0" indent="0">
              <a:buNone/>
            </a:pPr>
            <a:r>
              <a:rPr lang="en-US" i="1">
                <a:latin typeface="Georgia" panose="02040502050405020303" pitchFamily="18" charset="0"/>
              </a:rPr>
              <a:t>The policies adopted by the local board to implement school-based decision making shall also address the following:…(d) </a:t>
            </a:r>
            <a:r>
              <a:rPr lang="en-US" b="1" i="1">
                <a:solidFill>
                  <a:schemeClr val="accent5">
                    <a:lumMod val="75000"/>
                  </a:schemeClr>
                </a:solidFill>
                <a:latin typeface="Georgia" panose="02040502050405020303" pitchFamily="18" charset="0"/>
              </a:rPr>
              <a:t>Professional development plans </a:t>
            </a:r>
            <a:r>
              <a:rPr lang="en-US" i="1">
                <a:latin typeface="Georgia" panose="02040502050405020303" pitchFamily="18" charset="0"/>
              </a:rPr>
              <a:t>developed pursuant to KRS 156.095</a:t>
            </a:r>
          </a:p>
          <a:p>
            <a:pPr marL="0" indent="0">
              <a:buNone/>
            </a:pPr>
            <a:r>
              <a:rPr lang="en-US" b="1" i="1">
                <a:solidFill>
                  <a:schemeClr val="accent5">
                    <a:lumMod val="75000"/>
                  </a:schemeClr>
                </a:solidFill>
                <a:latin typeface="Georgia" panose="02040502050405020303" pitchFamily="18" charset="0"/>
              </a:rPr>
              <a:t>156.095</a:t>
            </a:r>
            <a:r>
              <a:rPr lang="en-US" i="1">
                <a:latin typeface="Georgia" panose="02040502050405020303" pitchFamily="18" charset="0"/>
              </a:rPr>
              <a:t>: In planning the use of the four (4) days for professional development under KRS 158.070, school councils and districts shall give priority to programs that increase teachers' understanding of curriculum content and methods of instruction appropriate for each content area based on individual school plans. </a:t>
            </a:r>
            <a:endParaRPr lang="en-US">
              <a:latin typeface="Georgia" panose="02040502050405020303" pitchFamily="18" charset="0"/>
            </a:endParaRPr>
          </a:p>
        </p:txBody>
      </p:sp>
    </p:spTree>
    <p:extLst>
      <p:ext uri="{BB962C8B-B14F-4D97-AF65-F5344CB8AC3E}">
        <p14:creationId xmlns:p14="http://schemas.microsoft.com/office/powerpoint/2010/main" val="284787659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D0D3-573D-4F02-BE30-AA5A5E062B16}"/>
              </a:ext>
            </a:extLst>
          </p:cNvPr>
          <p:cNvSpPr>
            <a:spLocks noGrp="1"/>
          </p:cNvSpPr>
          <p:nvPr>
            <p:ph type="title"/>
          </p:nvPr>
        </p:nvSpPr>
        <p:spPr>
          <a:xfrm>
            <a:off x="398362" y="385078"/>
            <a:ext cx="11365270" cy="861791"/>
          </a:xfrm>
        </p:spPr>
        <p:txBody>
          <a:bodyPr>
            <a:noAutofit/>
          </a:bodyPr>
          <a:lstStyle/>
          <a:p>
            <a:r>
              <a:rPr lang="en-US" sz="3200" dirty="0"/>
              <a:t>704 KAR 3:325. Effective Instructional Leadership Act (EILA)</a:t>
            </a:r>
          </a:p>
        </p:txBody>
      </p:sp>
      <p:sp>
        <p:nvSpPr>
          <p:cNvPr id="3" name="Content Placeholder 2">
            <a:extLst>
              <a:ext uri="{FF2B5EF4-FFF2-40B4-BE49-F238E27FC236}">
                <a16:creationId xmlns:a16="http://schemas.microsoft.com/office/drawing/2014/main" id="{BE3C5091-5AC5-4403-8448-BFE75C1CFE06}"/>
              </a:ext>
            </a:extLst>
          </p:cNvPr>
          <p:cNvSpPr>
            <a:spLocks noGrp="1"/>
          </p:cNvSpPr>
          <p:nvPr>
            <p:ph idx="1"/>
          </p:nvPr>
        </p:nvSpPr>
        <p:spPr>
          <a:xfrm>
            <a:off x="428368" y="1246869"/>
            <a:ext cx="10925432" cy="4689577"/>
          </a:xfrm>
        </p:spPr>
        <p:txBody>
          <a:bodyPr>
            <a:normAutofit/>
          </a:bodyPr>
          <a:lstStyle/>
          <a:p>
            <a:r>
              <a:rPr lang="en-US" sz="2000" dirty="0">
                <a:latin typeface="Georgia" panose="02040502050405020303" pitchFamily="18" charset="0"/>
              </a:rPr>
              <a:t>Required for certified instructional leaders</a:t>
            </a:r>
          </a:p>
          <a:p>
            <a:pPr lvl="1"/>
            <a:r>
              <a:rPr lang="en-US" sz="2000" dirty="0">
                <a:latin typeface="Georgia" panose="02040502050405020303" pitchFamily="18" charset="0"/>
              </a:rPr>
              <a:t>21 hours for continuity</a:t>
            </a:r>
          </a:p>
          <a:p>
            <a:pPr lvl="1"/>
            <a:r>
              <a:rPr lang="en-US" sz="2000" dirty="0">
                <a:latin typeface="Georgia" panose="02040502050405020303" pitchFamily="18" charset="0"/>
              </a:rPr>
              <a:t>42 hours for renewal</a:t>
            </a:r>
          </a:p>
          <a:p>
            <a:r>
              <a:rPr lang="en-US" sz="2000" dirty="0">
                <a:latin typeface="Georgia" panose="02040502050405020303" pitchFamily="18" charset="0"/>
              </a:rPr>
              <a:t> </a:t>
            </a:r>
            <a:r>
              <a:rPr lang="en-US" sz="2000" i="1" dirty="0">
                <a:latin typeface="Georgia" panose="02040502050405020303" pitchFamily="18" charset="0"/>
              </a:rPr>
              <a:t>a local district shall keep on file documentation of compliance with KRS 156.101(4) for each instructional leader employed by the school district, including a copy of all training certificates…by August 30 each year thereafter, the local school district shall report to the Kentucky Department of Education the name of any instructional leader who fails to complete the twenty-one (21) hours of training required under KRS 156.101, the individual’s position title, Social Security number, and the number of hours which were completed. </a:t>
            </a:r>
          </a:p>
          <a:p>
            <a:r>
              <a:rPr lang="en-US" sz="2000" i="1" dirty="0">
                <a:latin typeface="Georgia" panose="02040502050405020303" pitchFamily="18" charset="0"/>
              </a:rPr>
              <a:t>All certificates shall be kept on file for three (3) years by each local district for each participant. If a participant becomes employed by another district, the original file shall be sent to the instructional leader and a duplicate copy to the new employing district. </a:t>
            </a:r>
          </a:p>
          <a:p>
            <a:r>
              <a:rPr lang="en-US" sz="2000" i="1" dirty="0">
                <a:latin typeface="Georgia" panose="02040502050405020303" pitchFamily="18" charset="0"/>
              </a:rPr>
              <a:t>Questions contact: </a:t>
            </a:r>
            <a:r>
              <a:rPr lang="en-US" sz="2000" i="1" dirty="0">
                <a:latin typeface="Georgia" panose="02040502050405020303" pitchFamily="18" charset="0"/>
                <a:hlinkClick r:id="rId3"/>
              </a:rPr>
              <a:t>pam.wininger@education.ky.gov</a:t>
            </a:r>
            <a:r>
              <a:rPr lang="en-US" sz="2000" i="1" dirty="0">
                <a:latin typeface="Georgia" panose="02040502050405020303" pitchFamily="18" charset="0"/>
              </a:rPr>
              <a:t> </a:t>
            </a:r>
          </a:p>
        </p:txBody>
      </p:sp>
    </p:spTree>
    <p:extLst>
      <p:ext uri="{BB962C8B-B14F-4D97-AF65-F5344CB8AC3E}">
        <p14:creationId xmlns:p14="http://schemas.microsoft.com/office/powerpoint/2010/main" val="191508462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B2EB-DFC1-C580-6EA6-AC982D9C4642}"/>
              </a:ext>
            </a:extLst>
          </p:cNvPr>
          <p:cNvSpPr>
            <a:spLocks noGrp="1"/>
          </p:cNvSpPr>
          <p:nvPr>
            <p:ph type="title"/>
          </p:nvPr>
        </p:nvSpPr>
        <p:spPr/>
        <p:txBody>
          <a:bodyPr/>
          <a:lstStyle/>
          <a:p>
            <a:r>
              <a:rPr lang="en-US"/>
              <a:t>Required Professional Development</a:t>
            </a:r>
          </a:p>
        </p:txBody>
      </p:sp>
      <p:sp>
        <p:nvSpPr>
          <p:cNvPr id="6" name="Text Placeholder 5">
            <a:extLst>
              <a:ext uri="{FF2B5EF4-FFF2-40B4-BE49-F238E27FC236}">
                <a16:creationId xmlns:a16="http://schemas.microsoft.com/office/drawing/2014/main" id="{9218792F-CC73-44F0-4EEB-2B24E7E378A7}"/>
              </a:ext>
            </a:extLst>
          </p:cNvPr>
          <p:cNvSpPr>
            <a:spLocks noGrp="1"/>
          </p:cNvSpPr>
          <p:nvPr>
            <p:ph type="body" idx="1"/>
          </p:nvPr>
        </p:nvSpPr>
        <p:spPr/>
        <p:txBody>
          <a:bodyPr/>
          <a:lstStyle/>
          <a:p>
            <a:r>
              <a:rPr lang="en-US"/>
              <a:t>What is mandated by state or federal law?</a:t>
            </a:r>
          </a:p>
        </p:txBody>
      </p:sp>
    </p:spTree>
    <p:extLst>
      <p:ext uri="{BB962C8B-B14F-4D97-AF65-F5344CB8AC3E}">
        <p14:creationId xmlns:p14="http://schemas.microsoft.com/office/powerpoint/2010/main" val="121768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1F48-EA24-497C-ACE2-F951E6676AA5}"/>
              </a:ext>
            </a:extLst>
          </p:cNvPr>
          <p:cNvSpPr>
            <a:spLocks noGrp="1"/>
          </p:cNvSpPr>
          <p:nvPr>
            <p:ph type="title"/>
          </p:nvPr>
        </p:nvSpPr>
        <p:spPr/>
        <p:txBody>
          <a:bodyPr anchor="b">
            <a:normAutofit/>
          </a:bodyPr>
          <a:lstStyle/>
          <a:p>
            <a:r>
              <a:rPr lang="en-US" dirty="0"/>
              <a:t>Required Professional Development…</a:t>
            </a:r>
          </a:p>
        </p:txBody>
      </p:sp>
      <p:sp>
        <p:nvSpPr>
          <p:cNvPr id="3" name="Content Placeholder 2">
            <a:extLst>
              <a:ext uri="{FF2B5EF4-FFF2-40B4-BE49-F238E27FC236}">
                <a16:creationId xmlns:a16="http://schemas.microsoft.com/office/drawing/2014/main" id="{3C96A4F0-EF39-4492-A339-4B372AD414A3}"/>
              </a:ext>
            </a:extLst>
          </p:cNvPr>
          <p:cNvSpPr>
            <a:spLocks noGrp="1"/>
          </p:cNvSpPr>
          <p:nvPr>
            <p:ph sz="half" idx="1"/>
          </p:nvPr>
        </p:nvSpPr>
        <p:spPr>
          <a:xfrm>
            <a:off x="838200" y="1690689"/>
            <a:ext cx="5181600" cy="4096394"/>
          </a:xfrm>
        </p:spPr>
        <p:txBody>
          <a:bodyPr>
            <a:normAutofit/>
          </a:bodyPr>
          <a:lstStyle/>
          <a:p>
            <a:pPr marL="457200" indent="-457200">
              <a:buFont typeface="Arial" panose="020B0604020202020204" pitchFamily="34" charset="0"/>
              <a:buChar char="•"/>
            </a:pPr>
            <a:r>
              <a:rPr lang="en-US" sz="3200" b="1" dirty="0"/>
              <a:t>Active Shooter Training</a:t>
            </a:r>
          </a:p>
          <a:p>
            <a:pPr marL="457200" indent="-457200">
              <a:buFont typeface="Arial" panose="020B0604020202020204" pitchFamily="34" charset="0"/>
              <a:buChar char="•"/>
            </a:pPr>
            <a:r>
              <a:rPr lang="en-US" sz="3200" b="1" dirty="0"/>
              <a:t>Child Abuse and Neglect Training</a:t>
            </a:r>
          </a:p>
          <a:p>
            <a:pPr marL="457200" indent="-457200">
              <a:buFont typeface="Arial" panose="020B0604020202020204" pitchFamily="34" charset="0"/>
              <a:buChar char="•"/>
            </a:pPr>
            <a:r>
              <a:rPr lang="en-US" sz="3200" b="1" dirty="0"/>
              <a:t>Seizure Disorder Training</a:t>
            </a:r>
          </a:p>
          <a:p>
            <a:pPr marL="457200" indent="-457200">
              <a:buFont typeface="Arial" panose="020B0604020202020204" pitchFamily="34" charset="0"/>
              <a:buChar char="•"/>
            </a:pPr>
            <a:r>
              <a:rPr lang="en-US" sz="3200" b="1" dirty="0"/>
              <a:t>Suicide Prevention Training </a:t>
            </a:r>
          </a:p>
          <a:p>
            <a:pPr marL="0" indent="0">
              <a:buNone/>
            </a:pPr>
            <a:endParaRPr lang="en-US" sz="2800" b="1" dirty="0"/>
          </a:p>
          <a:p>
            <a:endParaRPr lang="en-US" dirty="0"/>
          </a:p>
          <a:p>
            <a:endParaRPr lang="en-US" dirty="0"/>
          </a:p>
        </p:txBody>
      </p:sp>
      <p:sp>
        <p:nvSpPr>
          <p:cNvPr id="9" name="Content Placeholder 8">
            <a:extLst>
              <a:ext uri="{FF2B5EF4-FFF2-40B4-BE49-F238E27FC236}">
                <a16:creationId xmlns:a16="http://schemas.microsoft.com/office/drawing/2014/main" id="{0FCAF29F-58BE-CBFF-8AA1-16DAE82DFDF1}"/>
              </a:ext>
            </a:extLst>
          </p:cNvPr>
          <p:cNvSpPr>
            <a:spLocks noGrp="1"/>
          </p:cNvSpPr>
          <p:nvPr>
            <p:ph sz="half" idx="2"/>
          </p:nvPr>
        </p:nvSpPr>
        <p:spPr/>
        <p:txBody>
          <a:bodyPr/>
          <a:lstStyle/>
          <a:p>
            <a:pPr marL="457200" indent="-457200"/>
            <a:r>
              <a:rPr lang="en-US" sz="3200" b="1" dirty="0"/>
              <a:t>Bloodborne Pathogens Training</a:t>
            </a:r>
          </a:p>
          <a:p>
            <a:pPr marL="457200" indent="-457200"/>
            <a:r>
              <a:rPr lang="en-US" sz="3200" b="1" dirty="0"/>
              <a:t>Physical Restraint and Seclusion Training</a:t>
            </a:r>
          </a:p>
          <a:p>
            <a:pPr marL="457200" indent="-457200"/>
            <a:r>
              <a:rPr lang="en-US" sz="3200" b="1" dirty="0"/>
              <a:t>First Aid/CPR</a:t>
            </a:r>
          </a:p>
          <a:p>
            <a:endParaRPr lang="en-US" dirty="0"/>
          </a:p>
        </p:txBody>
      </p:sp>
    </p:spTree>
    <p:extLst>
      <p:ext uri="{BB962C8B-B14F-4D97-AF65-F5344CB8AC3E}">
        <p14:creationId xmlns:p14="http://schemas.microsoft.com/office/powerpoint/2010/main" val="84037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C6A3E-0356-8726-5853-86F4A3608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0FFF3-541F-A69D-7F4D-1475D808BAD6}"/>
              </a:ext>
            </a:extLst>
          </p:cNvPr>
          <p:cNvSpPr>
            <a:spLocks noGrp="1"/>
          </p:cNvSpPr>
          <p:nvPr>
            <p:ph type="title"/>
          </p:nvPr>
        </p:nvSpPr>
        <p:spPr>
          <a:xfrm>
            <a:off x="838200" y="217207"/>
            <a:ext cx="10515600" cy="858557"/>
          </a:xfrm>
        </p:spPr>
        <p:txBody>
          <a:bodyPr anchor="b">
            <a:normAutofit/>
          </a:bodyPr>
          <a:lstStyle/>
          <a:p>
            <a:r>
              <a:rPr lang="en-US" dirty="0"/>
              <a:t>New Guidance Document</a:t>
            </a:r>
          </a:p>
        </p:txBody>
      </p:sp>
      <p:pic>
        <p:nvPicPr>
          <p:cNvPr id="7" name="Content Placeholder 6" descr="Professional Learning Training Schedule">
            <a:hlinkClick r:id="rId3"/>
            <a:extLst>
              <a:ext uri="{FF2B5EF4-FFF2-40B4-BE49-F238E27FC236}">
                <a16:creationId xmlns:a16="http://schemas.microsoft.com/office/drawing/2014/main" id="{78B786AF-9EA0-3374-7AEE-3A5C3FAE6A35}"/>
              </a:ext>
            </a:extLst>
          </p:cNvPr>
          <p:cNvPicPr>
            <a:picLocks noGrp="1" noChangeAspect="1"/>
          </p:cNvPicPr>
          <p:nvPr>
            <p:ph sz="half" idx="2"/>
          </p:nvPr>
        </p:nvPicPr>
        <p:blipFill>
          <a:blip r:embed="rId4"/>
          <a:stretch>
            <a:fillRect/>
          </a:stretch>
        </p:blipFill>
        <p:spPr>
          <a:xfrm>
            <a:off x="228601" y="1075764"/>
            <a:ext cx="6141514" cy="5417111"/>
          </a:xfrm>
        </p:spPr>
      </p:pic>
      <p:pic>
        <p:nvPicPr>
          <p:cNvPr id="8" name="Picture 7" descr="Legislative Training Information">
            <a:extLst>
              <a:ext uri="{FF2B5EF4-FFF2-40B4-BE49-F238E27FC236}">
                <a16:creationId xmlns:a16="http://schemas.microsoft.com/office/drawing/2014/main" id="{5E0E464B-179D-A7B0-42AD-ABDF852F00D8}"/>
              </a:ext>
            </a:extLst>
          </p:cNvPr>
          <p:cNvPicPr>
            <a:picLocks noChangeAspect="1"/>
          </p:cNvPicPr>
          <p:nvPr/>
        </p:nvPicPr>
        <p:blipFill>
          <a:blip r:embed="rId5"/>
          <a:stretch>
            <a:fillRect/>
          </a:stretch>
        </p:blipFill>
        <p:spPr>
          <a:xfrm>
            <a:off x="6370115" y="1492623"/>
            <a:ext cx="5593283" cy="4397121"/>
          </a:xfrm>
          <a:prstGeom prst="rect">
            <a:avLst/>
          </a:prstGeom>
        </p:spPr>
      </p:pic>
    </p:spTree>
    <p:extLst>
      <p:ext uri="{BB962C8B-B14F-4D97-AF65-F5344CB8AC3E}">
        <p14:creationId xmlns:p14="http://schemas.microsoft.com/office/powerpoint/2010/main" val="101341181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E613-BC56-0905-84DC-9245F27502B5}"/>
              </a:ext>
            </a:extLst>
          </p:cNvPr>
          <p:cNvSpPr>
            <a:spLocks noGrp="1"/>
          </p:cNvSpPr>
          <p:nvPr>
            <p:ph type="title"/>
          </p:nvPr>
        </p:nvSpPr>
        <p:spPr>
          <a:xfrm>
            <a:off x="838200" y="365125"/>
            <a:ext cx="10515600" cy="925793"/>
          </a:xfrm>
        </p:spPr>
        <p:txBody>
          <a:bodyPr>
            <a:normAutofit/>
          </a:bodyPr>
          <a:lstStyle/>
          <a:p>
            <a:r>
              <a:rPr lang="en-US" sz="3600" dirty="0"/>
              <a:t>KRS 156.095  Professional Development Programs</a:t>
            </a:r>
          </a:p>
        </p:txBody>
      </p:sp>
      <p:sp>
        <p:nvSpPr>
          <p:cNvPr id="4" name="Content Placeholder 3">
            <a:extLst>
              <a:ext uri="{FF2B5EF4-FFF2-40B4-BE49-F238E27FC236}">
                <a16:creationId xmlns:a16="http://schemas.microsoft.com/office/drawing/2014/main" id="{E3F99452-E613-7920-BD63-5BBB40D01802}"/>
              </a:ext>
            </a:extLst>
          </p:cNvPr>
          <p:cNvSpPr>
            <a:spLocks noGrp="1"/>
          </p:cNvSpPr>
          <p:nvPr>
            <p:ph sz="half" idx="1"/>
          </p:nvPr>
        </p:nvSpPr>
        <p:spPr>
          <a:xfrm>
            <a:off x="838200" y="1450849"/>
            <a:ext cx="5181600" cy="4351338"/>
          </a:xfrm>
        </p:spPr>
        <p:txBody>
          <a:bodyPr>
            <a:normAutofit fontScale="77500" lnSpcReduction="20000"/>
          </a:bodyPr>
          <a:lstStyle/>
          <a:p>
            <a:pPr marL="0" indent="0">
              <a:buNone/>
            </a:pPr>
            <a:r>
              <a:rPr lang="en-US" sz="4600" dirty="0">
                <a:latin typeface="Times New Roman" panose="02020603050405020304" pitchFamily="18" charset="0"/>
                <a:cs typeface="Times New Roman" panose="02020603050405020304" pitchFamily="18" charset="0"/>
              </a:rPr>
              <a:t>Section 3(2) amends </a:t>
            </a:r>
            <a:r>
              <a:rPr lang="en-US" sz="4600" b="1" i="1" dirty="0">
                <a:latin typeface="Times New Roman" panose="02020603050405020304" pitchFamily="18" charset="0"/>
                <a:cs typeface="Times New Roman" panose="02020603050405020304" pitchFamily="18" charset="0"/>
              </a:rPr>
              <a:t>KRS 156.095</a:t>
            </a:r>
            <a:r>
              <a:rPr lang="en-US" sz="4600" dirty="0">
                <a:latin typeface="Times New Roman" panose="02020603050405020304" pitchFamily="18" charset="0"/>
                <a:cs typeface="Times New Roman" panose="02020603050405020304" pitchFamily="18" charset="0"/>
              </a:rPr>
              <a:t> to require all certified school district employees to “complete at least one (1) hour of each of the following trainings within twelve (12) months of initial hire and </a:t>
            </a:r>
            <a:r>
              <a:rPr lang="en-US" sz="4600" dirty="0">
                <a:highlight>
                  <a:srgbClr val="FFFF00"/>
                </a:highlight>
                <a:latin typeface="Times New Roman" panose="02020603050405020304" pitchFamily="18" charset="0"/>
                <a:cs typeface="Times New Roman" panose="02020603050405020304" pitchFamily="18" charset="0"/>
              </a:rPr>
              <a:t>at least once every four years thereafter.”</a:t>
            </a:r>
          </a:p>
          <a:p>
            <a:endParaRPr lang="en-US" dirty="0"/>
          </a:p>
        </p:txBody>
      </p:sp>
      <p:sp>
        <p:nvSpPr>
          <p:cNvPr id="5" name="Content Placeholder 4">
            <a:extLst>
              <a:ext uri="{FF2B5EF4-FFF2-40B4-BE49-F238E27FC236}">
                <a16:creationId xmlns:a16="http://schemas.microsoft.com/office/drawing/2014/main" id="{4AC277A0-C7CC-7550-058F-32FC7315CEA0}"/>
              </a:ext>
            </a:extLst>
          </p:cNvPr>
          <p:cNvSpPr>
            <a:spLocks noGrp="1"/>
          </p:cNvSpPr>
          <p:nvPr>
            <p:ph sz="half" idx="2"/>
          </p:nvPr>
        </p:nvSpPr>
        <p:spPr>
          <a:xfrm>
            <a:off x="6172200" y="1450849"/>
            <a:ext cx="5593080" cy="4559808"/>
          </a:xfrm>
        </p:spPr>
        <p:txBody>
          <a:bodyPr>
            <a:normAutofit fontScale="77500" lnSpcReduction="20000"/>
          </a:bodyPr>
          <a:lstStyle/>
          <a:p>
            <a:pPr marL="457200" indent="-457200">
              <a:buAutoNum type="alphaLcParenR"/>
            </a:pPr>
            <a:r>
              <a:rPr lang="en-US" dirty="0">
                <a:latin typeface="Times New Roman" panose="02020603050405020304" pitchFamily="18" charset="0"/>
                <a:cs typeface="Times New Roman" panose="02020603050405020304" pitchFamily="18" charset="0"/>
              </a:rPr>
              <a:t>How to respond to an </a:t>
            </a:r>
            <a:r>
              <a:rPr lang="en-US" b="1" dirty="0">
                <a:latin typeface="Times New Roman" panose="02020603050405020304" pitchFamily="18" charset="0"/>
                <a:cs typeface="Times New Roman" panose="02020603050405020304" pitchFamily="18" charset="0"/>
              </a:rPr>
              <a:t>active shooter </a:t>
            </a:r>
            <a:r>
              <a:rPr lang="en-US" dirty="0">
                <a:latin typeface="Times New Roman" panose="02020603050405020304" pitchFamily="18" charset="0"/>
                <a:cs typeface="Times New Roman" panose="02020603050405020304" pitchFamily="18" charset="0"/>
              </a:rPr>
              <a:t>situation training prepared by the Department of Criminal Justice Training; </a:t>
            </a:r>
          </a:p>
          <a:p>
            <a:pPr marL="457200" indent="-457200">
              <a:buAutoNum type="alphaLcParenR"/>
            </a:pPr>
            <a:r>
              <a:rPr lang="en-US" dirty="0">
                <a:latin typeface="Times New Roman" panose="02020603050405020304" pitchFamily="18" charset="0"/>
                <a:cs typeface="Times New Roman" panose="02020603050405020304" pitchFamily="18" charset="0"/>
              </a:rPr>
              <a:t>b) </a:t>
            </a:r>
            <a:r>
              <a:rPr lang="en-US" b="1" dirty="0">
                <a:latin typeface="Times New Roman" panose="02020603050405020304" pitchFamily="18" charset="0"/>
                <a:cs typeface="Times New Roman" panose="02020603050405020304" pitchFamily="18" charset="0"/>
              </a:rPr>
              <a:t>Child abuse and neglect prevention, recognition, and reporting training </a:t>
            </a:r>
            <a:r>
              <a:rPr lang="en-US" dirty="0">
                <a:latin typeface="Times New Roman" panose="02020603050405020304" pitchFamily="18" charset="0"/>
                <a:cs typeface="Times New Roman" panose="02020603050405020304" pitchFamily="18" charset="0"/>
              </a:rPr>
              <a:t>from the list of trainings approved by the department; </a:t>
            </a:r>
          </a:p>
          <a:p>
            <a:pPr marL="457200" indent="-457200">
              <a:buAutoNum type="alphaLcParenR"/>
            </a:pPr>
            <a:r>
              <a:rPr lang="en-US" dirty="0">
                <a:latin typeface="Times New Roman" panose="02020603050405020304" pitchFamily="18" charset="0"/>
                <a:cs typeface="Times New Roman" panose="02020603050405020304" pitchFamily="18" charset="0"/>
              </a:rPr>
              <a:t>c) </a:t>
            </a:r>
            <a:r>
              <a:rPr lang="en-US" b="1" dirty="0">
                <a:latin typeface="Times New Roman" panose="02020603050405020304" pitchFamily="18" charset="0"/>
                <a:cs typeface="Times New Roman" panose="02020603050405020304" pitchFamily="18" charset="0"/>
              </a:rPr>
              <a:t>High-quality, evidence-based suicide prevention training</a:t>
            </a:r>
            <a:r>
              <a:rPr lang="en-US" dirty="0">
                <a:latin typeface="Times New Roman" panose="02020603050405020304" pitchFamily="18" charset="0"/>
                <a:cs typeface="Times New Roman" panose="02020603050405020304" pitchFamily="18" charset="0"/>
              </a:rPr>
              <a:t>, including risk factors, warning signs, protective factors, response procedures, referral, postvention, and the recognition of signs and symptoms of possible mental illness; and </a:t>
            </a:r>
          </a:p>
          <a:p>
            <a:pPr marL="457200" indent="-457200">
              <a:buAutoNum type="alphaLcParenR"/>
            </a:pPr>
            <a:r>
              <a:rPr lang="en-US" dirty="0">
                <a:latin typeface="Times New Roman" panose="02020603050405020304" pitchFamily="18" charset="0"/>
                <a:cs typeface="Times New Roman" panose="02020603050405020304" pitchFamily="18" charset="0"/>
              </a:rPr>
              <a:t>d) Self-study review of </a:t>
            </a:r>
            <a:r>
              <a:rPr lang="en-US" b="1" dirty="0">
                <a:latin typeface="Times New Roman" panose="02020603050405020304" pitchFamily="18" charset="0"/>
                <a:cs typeface="Times New Roman" panose="02020603050405020304" pitchFamily="18" charset="0"/>
              </a:rPr>
              <a:t>seizure disorder </a:t>
            </a:r>
            <a:r>
              <a:rPr lang="en-US" dirty="0">
                <a:latin typeface="Times New Roman" panose="02020603050405020304" pitchFamily="18" charset="0"/>
                <a:cs typeface="Times New Roman" panose="02020603050405020304" pitchFamily="18" charset="0"/>
              </a:rPr>
              <a:t>materials.</a:t>
            </a:r>
          </a:p>
          <a:p>
            <a:endParaRPr lang="en-US" dirty="0"/>
          </a:p>
        </p:txBody>
      </p:sp>
    </p:spTree>
    <p:extLst>
      <p:ext uri="{BB962C8B-B14F-4D97-AF65-F5344CB8AC3E}">
        <p14:creationId xmlns:p14="http://schemas.microsoft.com/office/powerpoint/2010/main" val="112497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6AC3-583E-46BF-BF5F-79CC12747552}"/>
              </a:ext>
            </a:extLst>
          </p:cNvPr>
          <p:cNvSpPr>
            <a:spLocks noGrp="1"/>
          </p:cNvSpPr>
          <p:nvPr>
            <p:ph type="title"/>
          </p:nvPr>
        </p:nvSpPr>
        <p:spPr>
          <a:xfrm>
            <a:off x="340488" y="330401"/>
            <a:ext cx="10515600" cy="1325563"/>
          </a:xfrm>
        </p:spPr>
        <p:txBody>
          <a:bodyPr>
            <a:normAutofit/>
          </a:bodyPr>
          <a:lstStyle/>
          <a:p>
            <a:r>
              <a:rPr lang="en-US" sz="4000" dirty="0"/>
              <a:t>Active Shooter Training – KRS 156.095 (2)(a)</a:t>
            </a:r>
          </a:p>
        </p:txBody>
      </p:sp>
      <p:sp>
        <p:nvSpPr>
          <p:cNvPr id="3" name="Content Placeholder 2">
            <a:extLst>
              <a:ext uri="{FF2B5EF4-FFF2-40B4-BE49-F238E27FC236}">
                <a16:creationId xmlns:a16="http://schemas.microsoft.com/office/drawing/2014/main" id="{4D692E82-A6DA-40D8-BCC9-C5B4C09C1351}"/>
              </a:ext>
            </a:extLst>
          </p:cNvPr>
          <p:cNvSpPr>
            <a:spLocks noGrp="1"/>
          </p:cNvSpPr>
          <p:nvPr>
            <p:ph idx="1"/>
          </p:nvPr>
        </p:nvSpPr>
        <p:spPr>
          <a:xfrm>
            <a:off x="838200" y="1489959"/>
            <a:ext cx="10515600" cy="4351338"/>
          </a:xfrm>
        </p:spPr>
        <p:txBody>
          <a:bodyPr>
            <a:normAutofit/>
          </a:bodyPr>
          <a:lstStyle/>
          <a:p>
            <a:endParaRPr lang="en-US" dirty="0"/>
          </a:p>
          <a:p>
            <a:r>
              <a:rPr lang="en-US" dirty="0"/>
              <a:t> Per KRS 156.095(2), “[a]</a:t>
            </a:r>
            <a:r>
              <a:rPr lang="en-US" dirty="0" err="1"/>
              <a:t>ll</a:t>
            </a:r>
            <a:r>
              <a:rPr lang="en-US" dirty="0"/>
              <a:t> certified school district employees and public charter school employees shall complete at least one (1) hour of each of the following trainings within twelve (12) months of initial hire and at least once every four (4) years thereafter:</a:t>
            </a:r>
          </a:p>
          <a:p>
            <a:r>
              <a:rPr lang="en-US" dirty="0"/>
              <a:t>(a) How to respond to an active shooter situation training prepared by the Department of Criminal Justice Training in collaboration with the department, the Kentucky Law Enforcement Council, and the Center for School Safety,” </a:t>
            </a:r>
          </a:p>
        </p:txBody>
      </p:sp>
    </p:spTree>
    <p:extLst>
      <p:ext uri="{BB962C8B-B14F-4D97-AF65-F5344CB8AC3E}">
        <p14:creationId xmlns:p14="http://schemas.microsoft.com/office/powerpoint/2010/main" val="163516748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B8A0-B06E-41FA-97C1-E18D7571EC00}"/>
              </a:ext>
            </a:extLst>
          </p:cNvPr>
          <p:cNvSpPr>
            <a:spLocks noGrp="1"/>
          </p:cNvSpPr>
          <p:nvPr>
            <p:ph type="title"/>
          </p:nvPr>
        </p:nvSpPr>
        <p:spPr>
          <a:xfrm>
            <a:off x="373380" y="310490"/>
            <a:ext cx="12089130" cy="916427"/>
          </a:xfrm>
        </p:spPr>
        <p:txBody>
          <a:bodyPr>
            <a:normAutofit fontScale="90000"/>
          </a:bodyPr>
          <a:lstStyle/>
          <a:p>
            <a:r>
              <a:rPr lang="en-US" sz="4000" dirty="0"/>
              <a:t>Child Abuse and Neglect Training – KRS 156.095 (2)(b)</a:t>
            </a:r>
          </a:p>
        </p:txBody>
      </p:sp>
      <p:sp>
        <p:nvSpPr>
          <p:cNvPr id="3" name="Content Placeholder 2">
            <a:extLst>
              <a:ext uri="{FF2B5EF4-FFF2-40B4-BE49-F238E27FC236}">
                <a16:creationId xmlns:a16="http://schemas.microsoft.com/office/drawing/2014/main" id="{73A5F6D3-900B-4E71-B6FB-BC13952ED31C}"/>
              </a:ext>
            </a:extLst>
          </p:cNvPr>
          <p:cNvSpPr>
            <a:spLocks noGrp="1"/>
          </p:cNvSpPr>
          <p:nvPr>
            <p:ph idx="1"/>
          </p:nvPr>
        </p:nvSpPr>
        <p:spPr>
          <a:xfrm>
            <a:off x="186690" y="1226917"/>
            <a:ext cx="11818620" cy="4396499"/>
          </a:xfrm>
        </p:spPr>
        <p:txBody>
          <a:bodyPr>
            <a:normAutofit/>
          </a:bodyPr>
          <a:lstStyle/>
          <a:p>
            <a:r>
              <a:rPr lang="en-US" dirty="0"/>
              <a:t>Per KRS 156.095(2), “[a]</a:t>
            </a:r>
            <a:r>
              <a:rPr lang="en-US" dirty="0" err="1"/>
              <a:t>ll</a:t>
            </a:r>
            <a:r>
              <a:rPr lang="en-US" dirty="0"/>
              <a:t> certified school district employees and public charter school employees shall complete at least one (1) hour of each of the following trainings within twelve (12) months of initial hire and at least once every four (4) years thereafter:</a:t>
            </a:r>
          </a:p>
          <a:p>
            <a:r>
              <a:rPr lang="en-US" dirty="0"/>
              <a:t>(b) Child abuse and neglect prevention, recognition, and reporting training from the list of trainings approved by the department in accordance with subsection (7) of this section;</a:t>
            </a:r>
            <a:endParaRPr lang="en-US" sz="2800" b="1" dirty="0">
              <a:solidFill>
                <a:srgbClr val="404040"/>
              </a:solidFill>
              <a:latin typeface="Georgia" panose="02040502050405020303" pitchFamily="18" charset="0"/>
              <a:ea typeface="Source Sans Pro"/>
              <a:cs typeface="Source Sans Pro"/>
              <a:sym typeface="Source Sans Pro"/>
            </a:endParaRPr>
          </a:p>
        </p:txBody>
      </p:sp>
    </p:spTree>
    <p:extLst>
      <p:ext uri="{BB962C8B-B14F-4D97-AF65-F5344CB8AC3E}">
        <p14:creationId xmlns:p14="http://schemas.microsoft.com/office/powerpoint/2010/main" val="165276161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E9F43E-E0E9-4671-9B3A-7FA8D1196DA7}"/>
              </a:ext>
            </a:extLst>
          </p:cNvPr>
          <p:cNvSpPr>
            <a:spLocks noGrp="1"/>
          </p:cNvSpPr>
          <p:nvPr>
            <p:ph type="title"/>
          </p:nvPr>
        </p:nvSpPr>
        <p:spPr>
          <a:xfrm>
            <a:off x="363638" y="318827"/>
            <a:ext cx="7692342" cy="683774"/>
          </a:xfrm>
        </p:spPr>
        <p:txBody>
          <a:bodyPr>
            <a:normAutofit fontScale="90000"/>
          </a:bodyPr>
          <a:lstStyle/>
          <a:p>
            <a:r>
              <a:rPr lang="en-US"/>
              <a:t>Guiding Questions</a:t>
            </a:r>
          </a:p>
        </p:txBody>
      </p:sp>
      <p:sp>
        <p:nvSpPr>
          <p:cNvPr id="5" name="Content Placeholder 4">
            <a:extLst>
              <a:ext uri="{FF2B5EF4-FFF2-40B4-BE49-F238E27FC236}">
                <a16:creationId xmlns:a16="http://schemas.microsoft.com/office/drawing/2014/main" id="{C93A2EB8-B4C7-45EC-9CBC-1951457AC412}"/>
              </a:ext>
            </a:extLst>
          </p:cNvPr>
          <p:cNvSpPr>
            <a:spLocks noGrp="1"/>
          </p:cNvSpPr>
          <p:nvPr>
            <p:ph idx="1"/>
          </p:nvPr>
        </p:nvSpPr>
        <p:spPr>
          <a:xfrm>
            <a:off x="838200" y="1253331"/>
            <a:ext cx="10515600" cy="4351338"/>
          </a:xfrm>
        </p:spPr>
        <p:txBody>
          <a:bodyPr>
            <a:normAutofit/>
          </a:bodyPr>
          <a:lstStyle/>
          <a:p>
            <a:pPr marL="571500" indent="-571500">
              <a:buFont typeface="Arial" panose="020B0604020202020204" pitchFamily="34" charset="0"/>
              <a:buChar char="•"/>
            </a:pPr>
            <a:r>
              <a:rPr lang="en-US" sz="3600">
                <a:latin typeface="Georgia" panose="02040502050405020303" pitchFamily="18" charset="0"/>
              </a:rPr>
              <a:t>What are the responsibilities of the district Professional Development Coordinator?</a:t>
            </a:r>
          </a:p>
          <a:p>
            <a:pPr marL="571500" indent="-571500">
              <a:buFont typeface="Arial" panose="020B0604020202020204" pitchFamily="34" charset="0"/>
              <a:buChar char="•"/>
            </a:pPr>
            <a:r>
              <a:rPr lang="en-US" sz="3600">
                <a:latin typeface="Georgia" panose="02040502050405020303" pitchFamily="18" charset="0"/>
              </a:rPr>
              <a:t>Which professional development experiences are required by law?</a:t>
            </a:r>
          </a:p>
          <a:p>
            <a:pPr marL="571500" indent="-571500">
              <a:buFont typeface="Arial" panose="020B0604020202020204" pitchFamily="34" charset="0"/>
              <a:buChar char="•"/>
            </a:pPr>
            <a:r>
              <a:rPr lang="en-US" sz="3600">
                <a:latin typeface="Georgia" panose="02040502050405020303" pitchFamily="18" charset="0"/>
              </a:rPr>
              <a:t>What resources are available from KDE to support professional learning in Kentucky school districts? </a:t>
            </a:r>
          </a:p>
          <a:p>
            <a:endParaRPr lang="en-US" sz="3600">
              <a:latin typeface="Georgia" panose="02040502050405020303" pitchFamily="18" charset="0"/>
            </a:endParaRPr>
          </a:p>
          <a:p>
            <a:endParaRPr lang="en-US" sz="3600">
              <a:latin typeface="Georgia" panose="02040502050405020303" pitchFamily="18" charset="0"/>
            </a:endParaRPr>
          </a:p>
        </p:txBody>
      </p:sp>
    </p:spTree>
    <p:extLst>
      <p:ext uri="{BB962C8B-B14F-4D97-AF65-F5344CB8AC3E}">
        <p14:creationId xmlns:p14="http://schemas.microsoft.com/office/powerpoint/2010/main" val="3679625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6C8B0-2293-6A58-0A8D-EDA376E19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B918A-D591-1195-8E3F-E4C5E479A84E}"/>
              </a:ext>
            </a:extLst>
          </p:cNvPr>
          <p:cNvSpPr>
            <a:spLocks noGrp="1"/>
          </p:cNvSpPr>
          <p:nvPr>
            <p:ph type="title"/>
          </p:nvPr>
        </p:nvSpPr>
        <p:spPr>
          <a:xfrm>
            <a:off x="373380" y="310490"/>
            <a:ext cx="12089130" cy="916427"/>
          </a:xfrm>
        </p:spPr>
        <p:txBody>
          <a:bodyPr>
            <a:normAutofit/>
          </a:bodyPr>
          <a:lstStyle/>
          <a:p>
            <a:r>
              <a:rPr lang="en-US" sz="4000" dirty="0"/>
              <a:t>Child Abuse and Neglect Training – KRS 156.095 (7)</a:t>
            </a:r>
          </a:p>
        </p:txBody>
      </p:sp>
      <p:sp>
        <p:nvSpPr>
          <p:cNvPr id="3" name="Content Placeholder 2">
            <a:extLst>
              <a:ext uri="{FF2B5EF4-FFF2-40B4-BE49-F238E27FC236}">
                <a16:creationId xmlns:a16="http://schemas.microsoft.com/office/drawing/2014/main" id="{2E34FCCE-23A1-23F2-AD95-38BB8DCAEA80}"/>
              </a:ext>
            </a:extLst>
          </p:cNvPr>
          <p:cNvSpPr>
            <a:spLocks noGrp="1"/>
          </p:cNvSpPr>
          <p:nvPr>
            <p:ph idx="1"/>
          </p:nvPr>
        </p:nvSpPr>
        <p:spPr>
          <a:xfrm>
            <a:off x="186690" y="1226917"/>
            <a:ext cx="11818620" cy="4396499"/>
          </a:xfrm>
        </p:spPr>
        <p:txBody>
          <a:bodyPr>
            <a:normAutofit/>
          </a:bodyPr>
          <a:lstStyle/>
          <a:p>
            <a:r>
              <a:rPr lang="en-US" sz="3200" dirty="0"/>
              <a:t>KRS 156.095(7) requires the KDE to develop and maintain a list of approved comprehensive evidence informed trainings on child abuse and neglect prevention, recognition, and reporting that encompass child physical, sexual, and emotional abuse and neglect. Local boards of education must “adopt one (1) or more trainings from the list approved by the department to be implemented by schools,” KRS 156.095(7)(d).</a:t>
            </a:r>
            <a:endParaRPr lang="en-US" sz="3200" b="1" dirty="0">
              <a:solidFill>
                <a:srgbClr val="404040"/>
              </a:solidFill>
              <a:latin typeface="Georgia" panose="02040502050405020303" pitchFamily="18" charset="0"/>
              <a:ea typeface="Source Sans Pro"/>
              <a:cs typeface="Source Sans Pro"/>
              <a:sym typeface="Source Sans Pro"/>
            </a:endParaRPr>
          </a:p>
        </p:txBody>
      </p:sp>
    </p:spTree>
    <p:extLst>
      <p:ext uri="{BB962C8B-B14F-4D97-AF65-F5344CB8AC3E}">
        <p14:creationId xmlns:p14="http://schemas.microsoft.com/office/powerpoint/2010/main" val="145261566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65BE-B12A-1A9B-5477-443292662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B255F-89A8-2FC6-9BFF-50A77CBD2800}"/>
              </a:ext>
            </a:extLst>
          </p:cNvPr>
          <p:cNvSpPr>
            <a:spLocks noGrp="1"/>
          </p:cNvSpPr>
          <p:nvPr>
            <p:ph type="title"/>
          </p:nvPr>
        </p:nvSpPr>
        <p:spPr>
          <a:xfrm>
            <a:off x="373380" y="310490"/>
            <a:ext cx="12089130" cy="916427"/>
          </a:xfrm>
        </p:spPr>
        <p:txBody>
          <a:bodyPr>
            <a:normAutofit/>
          </a:bodyPr>
          <a:lstStyle/>
          <a:p>
            <a:r>
              <a:rPr lang="en-US" sz="4000" dirty="0"/>
              <a:t>Child Abuse and Neglect Training – KRS 156.095 </a:t>
            </a:r>
          </a:p>
        </p:txBody>
      </p:sp>
      <p:sp>
        <p:nvSpPr>
          <p:cNvPr id="3" name="Content Placeholder 2">
            <a:extLst>
              <a:ext uri="{FF2B5EF4-FFF2-40B4-BE49-F238E27FC236}">
                <a16:creationId xmlns:a16="http://schemas.microsoft.com/office/drawing/2014/main" id="{8D660D4A-5AAD-B903-E2C0-4F2D5804B5D1}"/>
              </a:ext>
            </a:extLst>
          </p:cNvPr>
          <p:cNvSpPr>
            <a:spLocks noGrp="1"/>
          </p:cNvSpPr>
          <p:nvPr>
            <p:ph idx="1"/>
          </p:nvPr>
        </p:nvSpPr>
        <p:spPr>
          <a:xfrm>
            <a:off x="186690" y="1226917"/>
            <a:ext cx="11818620" cy="4396499"/>
          </a:xfrm>
        </p:spPr>
        <p:txBody>
          <a:bodyPr>
            <a:normAutofit fontScale="92500" lnSpcReduction="20000"/>
          </a:bodyPr>
          <a:lstStyle/>
          <a:p>
            <a:r>
              <a:rPr lang="en-US" dirty="0"/>
              <a:t>Statute further requires, that the trainings be web-based or in-person and cover, at a minimum, the following topics:</a:t>
            </a:r>
          </a:p>
          <a:p>
            <a:r>
              <a:rPr lang="en-US" dirty="0"/>
              <a:t>1. Recognizing child physical, sexual, and emotional abuse and neglect;</a:t>
            </a:r>
          </a:p>
          <a:p>
            <a:r>
              <a:rPr lang="en-US" dirty="0"/>
              <a:t>2. Reporting suspected child abuse and neglect in Kentucky as required by KRS 620.030 and the appropriate documentation;</a:t>
            </a:r>
          </a:p>
          <a:p>
            <a:r>
              <a:rPr lang="en-US" dirty="0"/>
              <a:t>3. Responding to the child; and</a:t>
            </a:r>
          </a:p>
          <a:p>
            <a:r>
              <a:rPr lang="en-US" dirty="0"/>
              <a:t>4. Understanding the response of child protective services.</a:t>
            </a:r>
          </a:p>
          <a:p>
            <a:pPr marL="0" indent="0">
              <a:buNone/>
            </a:pPr>
            <a:endParaRPr lang="en-US" dirty="0"/>
          </a:p>
          <a:p>
            <a:r>
              <a:rPr lang="en-US" dirty="0"/>
              <a:t>Trainings must also include a questionnaire or other basic assessment tool upon completion to document basic knowledge of training components. The list of available trainings may be accessed via the KDE’s Child Abuse and Neglect: Prevention, Recognition and Reporting webpage</a:t>
            </a:r>
            <a:endParaRPr lang="en-US" sz="2800" b="1" dirty="0">
              <a:solidFill>
                <a:srgbClr val="404040"/>
              </a:solidFill>
              <a:latin typeface="Georgia" panose="02040502050405020303" pitchFamily="18" charset="0"/>
              <a:ea typeface="Source Sans Pro"/>
              <a:cs typeface="Source Sans Pro"/>
              <a:sym typeface="Source Sans Pro"/>
            </a:endParaRPr>
          </a:p>
        </p:txBody>
      </p:sp>
    </p:spTree>
    <p:extLst>
      <p:ext uri="{BB962C8B-B14F-4D97-AF65-F5344CB8AC3E}">
        <p14:creationId xmlns:p14="http://schemas.microsoft.com/office/powerpoint/2010/main" val="366079667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182D-0FF7-87ED-BC04-27E7468E8871}"/>
              </a:ext>
            </a:extLst>
          </p:cNvPr>
          <p:cNvSpPr>
            <a:spLocks noGrp="1"/>
          </p:cNvSpPr>
          <p:nvPr>
            <p:ph type="title"/>
          </p:nvPr>
        </p:nvSpPr>
        <p:spPr>
          <a:xfrm>
            <a:off x="457200" y="365125"/>
            <a:ext cx="11368216" cy="1026795"/>
          </a:xfrm>
        </p:spPr>
        <p:txBody>
          <a:bodyPr>
            <a:normAutofit fontScale="90000"/>
          </a:bodyPr>
          <a:lstStyle/>
          <a:p>
            <a:r>
              <a:rPr lang="en-US" dirty="0"/>
              <a:t>Child Abuse and Neglect Training – KRS 156.095 (8)(a) </a:t>
            </a:r>
            <a:r>
              <a:rPr lang="en-US" sz="1600" dirty="0">
                <a:hlinkClick r:id="rId3"/>
              </a:rPr>
              <a:t>Child Abuse and Neglect: Prevention, Recognition and Reporting - Kentucky Department of Education</a:t>
            </a:r>
            <a:endParaRPr lang="en-US" sz="1600" dirty="0"/>
          </a:p>
        </p:txBody>
      </p:sp>
      <p:sp>
        <p:nvSpPr>
          <p:cNvPr id="3" name="Content Placeholder 2">
            <a:extLst>
              <a:ext uri="{FF2B5EF4-FFF2-40B4-BE49-F238E27FC236}">
                <a16:creationId xmlns:a16="http://schemas.microsoft.com/office/drawing/2014/main" id="{E4C6A5CB-C56F-50C9-6166-46EF502A7229}"/>
              </a:ext>
            </a:extLst>
          </p:cNvPr>
          <p:cNvSpPr>
            <a:spLocks noGrp="1"/>
          </p:cNvSpPr>
          <p:nvPr>
            <p:ph idx="1"/>
          </p:nvPr>
        </p:nvSpPr>
        <p:spPr>
          <a:xfrm>
            <a:off x="309282" y="1653989"/>
            <a:ext cx="11368216" cy="4289612"/>
          </a:xfrm>
        </p:spPr>
        <p:txBody>
          <a:bodyPr>
            <a:normAutofit fontScale="92500" lnSpcReduction="10000"/>
          </a:bodyPr>
          <a:lstStyle/>
          <a:p>
            <a:r>
              <a:rPr lang="en-US" dirty="0"/>
              <a:t>The following trainings have been approved for district use. In accordance with SB119 and KRS 156.095, each local school board shall adopt one or more trainings for implementation within the schools.  ​</a:t>
            </a:r>
          </a:p>
          <a:p>
            <a:r>
              <a:rPr lang="en-US" u="sng" dirty="0">
                <a:hlinkClick r:id="rId4"/>
              </a:rPr>
              <a:t>​Face It: Recognizing and Reporting Child Abuse and Neglect</a:t>
            </a:r>
            <a:endParaRPr lang="en-US" dirty="0"/>
          </a:p>
          <a:p>
            <a:pPr lvl="1"/>
            <a:r>
              <a:rPr lang="en-US" dirty="0"/>
              <a:t>​​Free-of-charge. Developed by </a:t>
            </a:r>
            <a:r>
              <a:rPr lang="en-US" dirty="0" err="1"/>
              <a:t>Kosair</a:t>
            </a:r>
            <a:r>
              <a:rPr lang="en-US" dirty="0"/>
              <a:t> Charities Face It Movement in partnership with Kentucky Youth Advocates.</a:t>
            </a:r>
          </a:p>
          <a:p>
            <a:r>
              <a:rPr lang="en-US" u="sng" dirty="0" err="1">
                <a:hlinkClick r:id="rId5"/>
              </a:rPr>
              <a:t>Recogni</a:t>
            </a:r>
            <a:r>
              <a:rPr lang="en-US" u="sng" dirty="0">
                <a:hlinkClick r:id="rId5"/>
              </a:rPr>
              <a:t>​zing and Reporting Child Abuse and Neglect</a:t>
            </a:r>
            <a:endParaRPr lang="en-US" dirty="0"/>
          </a:p>
          <a:p>
            <a:pPr lvl="1"/>
            <a:r>
              <a:rPr lang="en-US" dirty="0"/>
              <a:t>Free-of-charge. Created by the Kentucky Cabinet for Health &amp; Family Services </a:t>
            </a:r>
          </a:p>
          <a:p>
            <a:r>
              <a:rPr lang="en-US" u="sng" dirty="0">
                <a:hlinkClick r:id="rId6"/>
              </a:rPr>
              <a:t>Child Abuse and Neglect: Recognition and Reporting </a:t>
            </a:r>
            <a:endParaRPr lang="en-US" dirty="0"/>
          </a:p>
          <a:p>
            <a:pPr lvl="1"/>
            <a:r>
              <a:rPr lang="en-US" dirty="0"/>
              <a:t>Free-of charge. Developed by the Central Kentucky Educational Cooperative.</a:t>
            </a:r>
          </a:p>
          <a:p>
            <a:r>
              <a:rPr lang="en-US" u="sng" dirty="0">
                <a:hlinkClick r:id="rId7"/>
              </a:rPr>
              <a:t>Child Abuse: Mandatory Reporting (KY)​​</a:t>
            </a:r>
            <a:r>
              <a:rPr lang="en-US" dirty="0"/>
              <a:t> (vectorsolutions.com)</a:t>
            </a:r>
          </a:p>
          <a:p>
            <a:endParaRPr lang="en-US" dirty="0"/>
          </a:p>
        </p:txBody>
      </p:sp>
    </p:spTree>
    <p:extLst>
      <p:ext uri="{BB962C8B-B14F-4D97-AF65-F5344CB8AC3E}">
        <p14:creationId xmlns:p14="http://schemas.microsoft.com/office/powerpoint/2010/main" val="2803202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D286-5642-4D24-AB85-374D32E6819E}"/>
              </a:ext>
            </a:extLst>
          </p:cNvPr>
          <p:cNvSpPr>
            <a:spLocks noGrp="1"/>
          </p:cNvSpPr>
          <p:nvPr>
            <p:ph type="title"/>
          </p:nvPr>
        </p:nvSpPr>
        <p:spPr>
          <a:xfrm>
            <a:off x="468630" y="433176"/>
            <a:ext cx="8780362" cy="848820"/>
          </a:xfrm>
        </p:spPr>
        <p:txBody>
          <a:bodyPr>
            <a:normAutofit fontScale="90000"/>
          </a:bodyPr>
          <a:lstStyle/>
          <a:p>
            <a:r>
              <a:rPr lang="en-US"/>
              <a:t>Statewide Child Abuse and Neglect Hotline Information </a:t>
            </a:r>
          </a:p>
        </p:txBody>
      </p:sp>
      <p:sp>
        <p:nvSpPr>
          <p:cNvPr id="3" name="Content Placeholder 2">
            <a:extLst>
              <a:ext uri="{FF2B5EF4-FFF2-40B4-BE49-F238E27FC236}">
                <a16:creationId xmlns:a16="http://schemas.microsoft.com/office/drawing/2014/main" id="{FF33A6B1-D758-456B-AA13-6D9EFBC041DF}"/>
              </a:ext>
            </a:extLst>
          </p:cNvPr>
          <p:cNvSpPr>
            <a:spLocks noGrp="1"/>
          </p:cNvSpPr>
          <p:nvPr>
            <p:ph idx="1"/>
          </p:nvPr>
        </p:nvSpPr>
        <p:spPr>
          <a:xfrm>
            <a:off x="468630" y="1825625"/>
            <a:ext cx="7760970" cy="3818430"/>
          </a:xfrm>
        </p:spPr>
        <p:txBody>
          <a:bodyPr>
            <a:normAutofit/>
          </a:bodyPr>
          <a:lstStyle/>
          <a:p>
            <a:r>
              <a:rPr lang="en-US" dirty="0"/>
              <a:t>Every public school shall prominently display the statewide child abuse hotline number administered by the Cabinet for Health and Family Services, and the National Human</a:t>
            </a:r>
            <a:r>
              <a:rPr lang="en-US" dirty="0">
                <a:latin typeface="Georgia" panose="02040502050405020303" pitchFamily="18" charset="0"/>
              </a:rPr>
              <a:t> </a:t>
            </a:r>
            <a:r>
              <a:rPr lang="en-US" dirty="0"/>
              <a:t>Trafficking Reporting Hotline number administered by the United States Department for Health and Human Services. </a:t>
            </a:r>
          </a:p>
          <a:p>
            <a:endParaRPr lang="en-US" dirty="0"/>
          </a:p>
          <a:p>
            <a:endParaRPr lang="en-US" dirty="0"/>
          </a:p>
        </p:txBody>
      </p:sp>
      <p:pic>
        <p:nvPicPr>
          <p:cNvPr id="5" name="Picture 4" descr="picture of kentucky child abuse and neglect hotline poster">
            <a:extLst>
              <a:ext uri="{FF2B5EF4-FFF2-40B4-BE49-F238E27FC236}">
                <a16:creationId xmlns:a16="http://schemas.microsoft.com/office/drawing/2014/main" id="{59BBE626-187D-4BA0-8A02-28EC9420AE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56090" y="1825625"/>
            <a:ext cx="3267280" cy="4120031"/>
          </a:xfrm>
          <a:prstGeom prst="rect">
            <a:avLst/>
          </a:prstGeom>
        </p:spPr>
      </p:pic>
    </p:spTree>
    <p:extLst>
      <p:ext uri="{BB962C8B-B14F-4D97-AF65-F5344CB8AC3E}">
        <p14:creationId xmlns:p14="http://schemas.microsoft.com/office/powerpoint/2010/main" val="13764923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5166-CBEA-ACB0-592A-624795717B9A}"/>
              </a:ext>
            </a:extLst>
          </p:cNvPr>
          <p:cNvSpPr>
            <a:spLocks noGrp="1"/>
          </p:cNvSpPr>
          <p:nvPr>
            <p:ph type="title"/>
          </p:nvPr>
        </p:nvSpPr>
        <p:spPr/>
        <p:txBody>
          <a:bodyPr/>
          <a:lstStyle/>
          <a:p>
            <a:r>
              <a:rPr lang="en-US" dirty="0"/>
              <a:t>Suicide KRS 158.039(1)</a:t>
            </a:r>
          </a:p>
        </p:txBody>
      </p:sp>
      <p:sp>
        <p:nvSpPr>
          <p:cNvPr id="3" name="Content Placeholder 2">
            <a:extLst>
              <a:ext uri="{FF2B5EF4-FFF2-40B4-BE49-F238E27FC236}">
                <a16:creationId xmlns:a16="http://schemas.microsoft.com/office/drawing/2014/main" id="{D4476164-66FC-1546-F4E9-7CB612B3D1A6}"/>
              </a:ext>
            </a:extLst>
          </p:cNvPr>
          <p:cNvSpPr>
            <a:spLocks noGrp="1"/>
          </p:cNvSpPr>
          <p:nvPr>
            <p:ph idx="1"/>
          </p:nvPr>
        </p:nvSpPr>
        <p:spPr/>
        <p:txBody>
          <a:bodyPr>
            <a:normAutofit/>
          </a:bodyPr>
          <a:lstStyle/>
          <a:p>
            <a:r>
              <a:rPr lang="en-US" sz="3200" dirty="0"/>
              <a:t>KRS 158.039(1) requires the Kentucky Cabinet for Health and Family Services (KCHFS) to “post on its website high-quality, evidence-based suicide prevention awareness information, which shall include information on recognizing the warning signs of suicide crisis. The website shall include information related to suicide prevention training opportunities offered by the cabinet or an agency recognized by the cabinet as a training provider.”</a:t>
            </a:r>
          </a:p>
        </p:txBody>
      </p:sp>
    </p:spTree>
    <p:extLst>
      <p:ext uri="{BB962C8B-B14F-4D97-AF65-F5344CB8AC3E}">
        <p14:creationId xmlns:p14="http://schemas.microsoft.com/office/powerpoint/2010/main" val="179031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02F7-BA84-43EC-A752-975A82FD55AC}"/>
              </a:ext>
            </a:extLst>
          </p:cNvPr>
          <p:cNvSpPr>
            <a:spLocks noGrp="1"/>
          </p:cNvSpPr>
          <p:nvPr>
            <p:ph type="title"/>
          </p:nvPr>
        </p:nvSpPr>
        <p:spPr>
          <a:xfrm>
            <a:off x="509479" y="388276"/>
            <a:ext cx="11173042" cy="641872"/>
          </a:xfrm>
        </p:spPr>
        <p:txBody>
          <a:bodyPr>
            <a:normAutofit fontScale="90000"/>
          </a:bodyPr>
          <a:lstStyle/>
          <a:p>
            <a:r>
              <a:rPr lang="en-US" dirty="0"/>
              <a:t>Suicide Prevention Training – KRS 156.095 (2)</a:t>
            </a:r>
          </a:p>
        </p:txBody>
      </p:sp>
      <p:sp>
        <p:nvSpPr>
          <p:cNvPr id="3" name="Content Placeholder 2">
            <a:extLst>
              <a:ext uri="{FF2B5EF4-FFF2-40B4-BE49-F238E27FC236}">
                <a16:creationId xmlns:a16="http://schemas.microsoft.com/office/drawing/2014/main" id="{204D21F0-70CE-428A-864A-BAD4682542EC}"/>
              </a:ext>
            </a:extLst>
          </p:cNvPr>
          <p:cNvSpPr>
            <a:spLocks noGrp="1"/>
          </p:cNvSpPr>
          <p:nvPr>
            <p:ph idx="1"/>
          </p:nvPr>
        </p:nvSpPr>
        <p:spPr>
          <a:xfrm>
            <a:off x="838200" y="1253331"/>
            <a:ext cx="10515600" cy="4351338"/>
          </a:xfrm>
        </p:spPr>
        <p:txBody>
          <a:bodyPr>
            <a:normAutofit fontScale="92500" lnSpcReduction="20000"/>
          </a:bodyPr>
          <a:lstStyle/>
          <a:p>
            <a:r>
              <a:rPr lang="en-US" dirty="0"/>
              <a:t>Per KRS 156.095(2), “[a]</a:t>
            </a:r>
            <a:r>
              <a:rPr lang="en-US" dirty="0" err="1"/>
              <a:t>ll</a:t>
            </a:r>
            <a:r>
              <a:rPr lang="en-US" dirty="0"/>
              <a:t> certified school district employees and public charter school employees shall complete at least one (1) hour of each of the following trainings within twelve (12) months of initial hire and at least once every four (4) years thereafter:</a:t>
            </a:r>
          </a:p>
          <a:p>
            <a:r>
              <a:rPr lang="en-US" dirty="0"/>
              <a:t>(c) 1. High-quality, evidence-based suicide prevention training, including risk factors, warning signs, protective factors, response procedures, referral, postvention, and the recognition of signs and symptoms of possible mental illness.</a:t>
            </a:r>
          </a:p>
          <a:p>
            <a:r>
              <a:rPr lang="en-US" dirty="0"/>
              <a:t>2. As used in this paragraph, "postvention" means a series of planned supports and interventions with persons affected by a suicide for the purpose of facilitating the grieving or adjustment process, stabilizing the environment, reducing the risk of negative behaviors, and limiting the risk of further suicides through contagion.”</a:t>
            </a:r>
            <a:endParaRPr lang="en-US" dirty="0">
              <a:latin typeface="Georgia" panose="02040502050405020303" pitchFamily="18" charset="0"/>
            </a:endParaRPr>
          </a:p>
        </p:txBody>
      </p:sp>
    </p:spTree>
    <p:extLst>
      <p:ext uri="{BB962C8B-B14F-4D97-AF65-F5344CB8AC3E}">
        <p14:creationId xmlns:p14="http://schemas.microsoft.com/office/powerpoint/2010/main" val="359842834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1E20-ABA0-4AF4-B32B-53827B51B96A}"/>
              </a:ext>
            </a:extLst>
          </p:cNvPr>
          <p:cNvSpPr>
            <a:spLocks noGrp="1"/>
          </p:cNvSpPr>
          <p:nvPr>
            <p:ph type="title"/>
          </p:nvPr>
        </p:nvSpPr>
        <p:spPr>
          <a:xfrm>
            <a:off x="483870" y="365125"/>
            <a:ext cx="9035005" cy="641733"/>
          </a:xfrm>
        </p:spPr>
        <p:txBody>
          <a:bodyPr>
            <a:normAutofit fontScale="90000"/>
          </a:bodyPr>
          <a:lstStyle/>
          <a:p>
            <a:r>
              <a:rPr lang="en-US"/>
              <a:t>Seizure Disorder Training</a:t>
            </a:r>
          </a:p>
        </p:txBody>
      </p:sp>
      <p:sp>
        <p:nvSpPr>
          <p:cNvPr id="3" name="Content Placeholder 2">
            <a:extLst>
              <a:ext uri="{FF2B5EF4-FFF2-40B4-BE49-F238E27FC236}">
                <a16:creationId xmlns:a16="http://schemas.microsoft.com/office/drawing/2014/main" id="{42E27757-25A1-43CD-B7DC-BF647718C8FA}"/>
              </a:ext>
            </a:extLst>
          </p:cNvPr>
          <p:cNvSpPr>
            <a:spLocks noGrp="1"/>
          </p:cNvSpPr>
          <p:nvPr>
            <p:ph idx="1"/>
          </p:nvPr>
        </p:nvSpPr>
        <p:spPr>
          <a:xfrm>
            <a:off x="483870" y="1253331"/>
            <a:ext cx="11224260" cy="4351338"/>
          </a:xfrm>
        </p:spPr>
        <p:txBody>
          <a:bodyPr>
            <a:normAutofit/>
          </a:bodyPr>
          <a:lstStyle/>
          <a:p>
            <a:r>
              <a:rPr lang="en-US" sz="3200" dirty="0"/>
              <a:t>Per KRS 156.095(2), “[a]</a:t>
            </a:r>
            <a:r>
              <a:rPr lang="en-US" sz="3200" dirty="0" err="1"/>
              <a:t>ll</a:t>
            </a:r>
            <a:r>
              <a:rPr lang="en-US" sz="3200" dirty="0"/>
              <a:t> certified school district employees and public charter school employees shall complete at least one (1) hour of each of the following trainings within twelve (12) months of initial hire and at least once every four (4) years thereafter:</a:t>
            </a:r>
          </a:p>
          <a:p>
            <a:r>
              <a:rPr lang="en-US" sz="3200" dirty="0"/>
              <a:t>(d) Self-study review of seizure disorder materials."</a:t>
            </a:r>
          </a:p>
          <a:p>
            <a:r>
              <a:rPr lang="en-US" sz="3200" dirty="0"/>
              <a:t>This self- study review shall be in addition to the four days required in KRS 158.070(3).</a:t>
            </a:r>
            <a:endParaRPr lang="en-US" sz="3200" dirty="0">
              <a:solidFill>
                <a:schemeClr val="dk1"/>
              </a:solidFill>
              <a:latin typeface="Georgia" panose="02040502050405020303" pitchFamily="18" charset="0"/>
              <a:ea typeface="Source Sans Pro"/>
              <a:cs typeface="Calibri"/>
              <a:sym typeface="Calibri"/>
            </a:endParaRPr>
          </a:p>
        </p:txBody>
      </p:sp>
    </p:spTree>
    <p:extLst>
      <p:ext uri="{BB962C8B-B14F-4D97-AF65-F5344CB8AC3E}">
        <p14:creationId xmlns:p14="http://schemas.microsoft.com/office/powerpoint/2010/main" val="79198642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B07A-85B4-4927-B2FA-03B8198DBCBB}"/>
              </a:ext>
            </a:extLst>
          </p:cNvPr>
          <p:cNvSpPr>
            <a:spLocks noGrp="1"/>
          </p:cNvSpPr>
          <p:nvPr>
            <p:ph type="title"/>
          </p:nvPr>
        </p:nvSpPr>
        <p:spPr>
          <a:xfrm>
            <a:off x="459081" y="341975"/>
            <a:ext cx="11647170" cy="1325563"/>
          </a:xfrm>
        </p:spPr>
        <p:txBody>
          <a:bodyPr>
            <a:normAutofit/>
          </a:bodyPr>
          <a:lstStyle/>
          <a:p>
            <a:r>
              <a:rPr lang="en-US" sz="4000"/>
              <a:t>Bloodborne Pathogens Training – OSHA/Department of Labor 29 CFR 1910.1030</a:t>
            </a:r>
          </a:p>
        </p:txBody>
      </p:sp>
      <p:sp>
        <p:nvSpPr>
          <p:cNvPr id="3" name="Content Placeholder 2">
            <a:extLst>
              <a:ext uri="{FF2B5EF4-FFF2-40B4-BE49-F238E27FC236}">
                <a16:creationId xmlns:a16="http://schemas.microsoft.com/office/drawing/2014/main" id="{0E73854E-6DC2-408D-BAB4-D99DB70E7A61}"/>
              </a:ext>
            </a:extLst>
          </p:cNvPr>
          <p:cNvSpPr>
            <a:spLocks noGrp="1"/>
          </p:cNvSpPr>
          <p:nvPr>
            <p:ph idx="1"/>
          </p:nvPr>
        </p:nvSpPr>
        <p:spPr>
          <a:xfrm>
            <a:off x="838200" y="1788152"/>
            <a:ext cx="10515600" cy="4351338"/>
          </a:xfrm>
        </p:spPr>
        <p:txBody>
          <a:bodyPr/>
          <a:lstStyle/>
          <a:p>
            <a:pPr marL="457200" marR="49530" lvl="0" indent="-317500" algn="l" rtl="0">
              <a:lnSpc>
                <a:spcPct val="90000"/>
              </a:lnSpc>
              <a:spcBef>
                <a:spcPts val="975"/>
              </a:spcBef>
              <a:spcAft>
                <a:spcPts val="0"/>
              </a:spcAft>
              <a:buSzPts val="1400"/>
              <a:buChar char="●"/>
            </a:pPr>
            <a:r>
              <a:rPr lang="en-US" sz="2800" dirty="0">
                <a:solidFill>
                  <a:srgbClr val="404040"/>
                </a:solidFill>
                <a:latin typeface="Georgia" panose="02040502050405020303" pitchFamily="18" charset="0"/>
                <a:ea typeface="Source Sans Pro"/>
                <a:cs typeface="Source Sans Pro"/>
                <a:sym typeface="Source Sans Pro"/>
              </a:rPr>
              <a:t>School systems must identify personnel that could be exposed to blood or OPIM (other potentially infectious materials) and provide annual training on bloodborne pathogens</a:t>
            </a:r>
            <a:endParaRPr lang="en-US" sz="2800" dirty="0">
              <a:solidFill>
                <a:schemeClr val="dk1"/>
              </a:solidFill>
              <a:latin typeface="Georgia" panose="02040502050405020303" pitchFamily="18" charset="0"/>
              <a:ea typeface="Source Sans Pro"/>
              <a:cs typeface="Source Sans Pro"/>
              <a:sym typeface="Source Sans Pro"/>
            </a:endParaRPr>
          </a:p>
          <a:p>
            <a:pPr marL="0" marR="0" lvl="0" indent="0" algn="l" rtl="0">
              <a:lnSpc>
                <a:spcPct val="100000"/>
              </a:lnSpc>
              <a:spcBef>
                <a:spcPts val="47"/>
              </a:spcBef>
              <a:spcAft>
                <a:spcPts val="0"/>
              </a:spcAft>
              <a:buNone/>
            </a:pPr>
            <a:endParaRPr lang="en-US" sz="3600" dirty="0">
              <a:solidFill>
                <a:schemeClr val="dk1"/>
              </a:solidFill>
              <a:latin typeface="Georgia" panose="02040502050405020303" pitchFamily="18" charset="0"/>
              <a:ea typeface="Times New Roman"/>
              <a:cs typeface="Times New Roman"/>
              <a:sym typeface="Times New Roman"/>
            </a:endParaRPr>
          </a:p>
          <a:p>
            <a:pPr marL="457200" marR="626745" lvl="0" indent="-317500" algn="l" rtl="0">
              <a:lnSpc>
                <a:spcPct val="108125"/>
              </a:lnSpc>
              <a:spcBef>
                <a:spcPts val="0"/>
              </a:spcBef>
              <a:spcAft>
                <a:spcPts val="0"/>
              </a:spcAft>
              <a:buSzPts val="1400"/>
              <a:buChar char="●"/>
            </a:pPr>
            <a:r>
              <a:rPr lang="en-US" sz="2800" dirty="0">
                <a:solidFill>
                  <a:srgbClr val="404040"/>
                </a:solidFill>
                <a:latin typeface="Georgia" panose="02040502050405020303" pitchFamily="18" charset="0"/>
                <a:ea typeface="Source Sans Pro"/>
                <a:cs typeface="Source Sans Pro"/>
                <a:sym typeface="Source Sans Pro"/>
              </a:rPr>
              <a:t>Training is a requirement for all employees and the control plan is part of the school’s annual health services program</a:t>
            </a:r>
            <a:endParaRPr lang="en-US" dirty="0">
              <a:latin typeface="Georgia" panose="02040502050405020303" pitchFamily="18" charset="0"/>
            </a:endParaRPr>
          </a:p>
        </p:txBody>
      </p:sp>
    </p:spTree>
    <p:extLst>
      <p:ext uri="{BB962C8B-B14F-4D97-AF65-F5344CB8AC3E}">
        <p14:creationId xmlns:p14="http://schemas.microsoft.com/office/powerpoint/2010/main" val="24438171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753B-70F0-4D12-AB67-5A711C71F273}"/>
              </a:ext>
              <a:ext uri="{C183D7F6-B498-43B3-948B-1728B52AA6E4}">
                <adec:decorative xmlns:adec="http://schemas.microsoft.com/office/drawing/2017/decorative" val="0"/>
              </a:ext>
            </a:extLst>
          </p:cNvPr>
          <p:cNvSpPr>
            <a:spLocks noGrp="1"/>
          </p:cNvSpPr>
          <p:nvPr>
            <p:ph type="title"/>
          </p:nvPr>
        </p:nvSpPr>
        <p:spPr>
          <a:xfrm>
            <a:off x="340489" y="318826"/>
            <a:ext cx="10852230" cy="1325563"/>
          </a:xfrm>
        </p:spPr>
        <p:txBody>
          <a:bodyPr>
            <a:normAutofit/>
          </a:bodyPr>
          <a:lstStyle/>
          <a:p>
            <a:r>
              <a:rPr lang="en-US" sz="4000" dirty="0"/>
              <a:t>Physical Restraint and Seclusion Training – 704 KAR 7:160 Section 6 </a:t>
            </a:r>
          </a:p>
        </p:txBody>
      </p:sp>
      <p:sp>
        <p:nvSpPr>
          <p:cNvPr id="3" name="Content Placeholder 2">
            <a:extLst>
              <a:ext uri="{FF2B5EF4-FFF2-40B4-BE49-F238E27FC236}">
                <a16:creationId xmlns:a16="http://schemas.microsoft.com/office/drawing/2014/main" id="{22ED16C6-FB73-4269-8060-04ED5668C90D}"/>
              </a:ext>
              <a:ext uri="{C183D7F6-B498-43B3-948B-1728B52AA6E4}">
                <adec:decorative xmlns:adec="http://schemas.microsoft.com/office/drawing/2017/decorative" val="0"/>
              </a:ext>
            </a:extLst>
          </p:cNvPr>
          <p:cNvSpPr>
            <a:spLocks noGrp="1"/>
          </p:cNvSpPr>
          <p:nvPr>
            <p:ph idx="1"/>
          </p:nvPr>
        </p:nvSpPr>
        <p:spPr>
          <a:xfrm>
            <a:off x="838199" y="1825625"/>
            <a:ext cx="10765221" cy="3860472"/>
          </a:xfrm>
        </p:spPr>
        <p:txBody>
          <a:bodyPr>
            <a:normAutofit fontScale="92500" lnSpcReduction="10000"/>
          </a:bodyPr>
          <a:lstStyle/>
          <a:p>
            <a:r>
              <a:rPr lang="en-US" dirty="0"/>
              <a:t>Section 6(1)(a) All school personnel shall be trained in state administrative regulations and school district policies and procedures regarding physical restraint and seclusion.</a:t>
            </a:r>
          </a:p>
          <a:p>
            <a:r>
              <a:rPr lang="en-US" dirty="0"/>
              <a:t>(b) All school personnel shall be trained annually to use an array of positive behavioral supports and interventions to:</a:t>
            </a:r>
          </a:p>
          <a:p>
            <a:r>
              <a:rPr lang="en-US" dirty="0"/>
              <a:t>1. Increase appropriate student behaviors;</a:t>
            </a:r>
          </a:p>
          <a:p>
            <a:r>
              <a:rPr lang="en-US" dirty="0"/>
              <a:t>2. Decrease inappropriate or dangerous student behaviors; and</a:t>
            </a:r>
          </a:p>
          <a:p>
            <a:r>
              <a:rPr lang="en-US" dirty="0"/>
              <a:t>3. Respond to dangerous behavior.</a:t>
            </a:r>
          </a:p>
          <a:p>
            <a:r>
              <a:rPr lang="en-US" dirty="0"/>
              <a:t>(c) This training may be delivered utilizing web-based applications.</a:t>
            </a:r>
            <a:endParaRPr lang="en-US" dirty="0">
              <a:effectLst/>
              <a:latin typeface="Georgia" panose="02040502050405020303" pitchFamily="18" charset="0"/>
              <a:ea typeface="Calibri" panose="020F0502020204030204" pitchFamily="34" charset="0"/>
            </a:endParaRPr>
          </a:p>
        </p:txBody>
      </p:sp>
    </p:spTree>
    <p:extLst>
      <p:ext uri="{BB962C8B-B14F-4D97-AF65-F5344CB8AC3E}">
        <p14:creationId xmlns:p14="http://schemas.microsoft.com/office/powerpoint/2010/main" val="218536255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6C77-4DB4-97E0-7DB7-C1E7C1CFE89E}"/>
              </a:ext>
            </a:extLst>
          </p:cNvPr>
          <p:cNvSpPr>
            <a:spLocks noGrp="1"/>
          </p:cNvSpPr>
          <p:nvPr>
            <p:ph type="title"/>
          </p:nvPr>
        </p:nvSpPr>
        <p:spPr>
          <a:xfrm>
            <a:off x="838200" y="365126"/>
            <a:ext cx="10515600" cy="710640"/>
          </a:xfrm>
        </p:spPr>
        <p:txBody>
          <a:bodyPr/>
          <a:lstStyle/>
          <a:p>
            <a:r>
              <a:rPr lang="en-US" dirty="0"/>
              <a:t>Physical Restraint and Seclusion Training</a:t>
            </a:r>
          </a:p>
        </p:txBody>
      </p:sp>
      <p:sp>
        <p:nvSpPr>
          <p:cNvPr id="3" name="Content Placeholder 2">
            <a:extLst>
              <a:ext uri="{FF2B5EF4-FFF2-40B4-BE49-F238E27FC236}">
                <a16:creationId xmlns:a16="http://schemas.microsoft.com/office/drawing/2014/main" id="{B44000B8-5B3D-2B46-4D1D-821182604887}"/>
              </a:ext>
            </a:extLst>
          </p:cNvPr>
          <p:cNvSpPr>
            <a:spLocks noGrp="1"/>
          </p:cNvSpPr>
          <p:nvPr>
            <p:ph idx="1"/>
          </p:nvPr>
        </p:nvSpPr>
        <p:spPr>
          <a:xfrm>
            <a:off x="381000" y="1075766"/>
            <a:ext cx="11430000" cy="4886044"/>
          </a:xfrm>
        </p:spPr>
        <p:txBody>
          <a:bodyPr>
            <a:normAutofit fontScale="92500" lnSpcReduction="20000"/>
          </a:bodyPr>
          <a:lstStyle/>
          <a:p>
            <a:r>
              <a:rPr lang="en-US" dirty="0"/>
              <a:t>(d) This training shall include:</a:t>
            </a:r>
          </a:p>
          <a:p>
            <a:r>
              <a:rPr lang="en-US" dirty="0"/>
              <a:t>1. Appropriate procedures for preventing the need for physical restraint and seclusion, including positive behavioral supports and interventions;</a:t>
            </a:r>
          </a:p>
          <a:p>
            <a:r>
              <a:rPr lang="en-US" dirty="0"/>
              <a:t>2. State administrative regulations and school district policies and procedures regarding physical restraint and seclusion;</a:t>
            </a:r>
          </a:p>
          <a:p>
            <a:r>
              <a:rPr lang="en-US" dirty="0"/>
              <a:t>3. Proper use of positive reinforcement;</a:t>
            </a:r>
          </a:p>
          <a:p>
            <a:r>
              <a:rPr lang="en-US" dirty="0"/>
              <a:t>4. The continuum of use for alternative behavioral interventions;</a:t>
            </a:r>
          </a:p>
          <a:p>
            <a:r>
              <a:rPr lang="en-US" dirty="0"/>
              <a:t>5. Crisis prevention;</a:t>
            </a:r>
          </a:p>
          <a:p>
            <a:r>
              <a:rPr lang="en-US" dirty="0"/>
              <a:t>6. De-escalation strategies for responding to inappropriate or dangerous behavior, including verbal de-escalation, and relationship building; and</a:t>
            </a:r>
          </a:p>
          <a:p>
            <a:r>
              <a:rPr lang="en-US" dirty="0"/>
              <a:t>7. Proper use of seclusion as established in Section 4 of this administrative regulation, including instruction on monitoring physical signs of distress and obtaining medical assistance if necessary.</a:t>
            </a:r>
          </a:p>
        </p:txBody>
      </p:sp>
    </p:spTree>
    <p:extLst>
      <p:ext uri="{BB962C8B-B14F-4D97-AF65-F5344CB8AC3E}">
        <p14:creationId xmlns:p14="http://schemas.microsoft.com/office/powerpoint/2010/main" val="955558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182A-38AB-455E-A9CD-D6678C1BF6FD}"/>
              </a:ext>
            </a:extLst>
          </p:cNvPr>
          <p:cNvSpPr>
            <a:spLocks noGrp="1"/>
          </p:cNvSpPr>
          <p:nvPr>
            <p:ph type="title"/>
          </p:nvPr>
        </p:nvSpPr>
        <p:spPr>
          <a:xfrm>
            <a:off x="328914" y="272528"/>
            <a:ext cx="11275898" cy="683774"/>
          </a:xfrm>
        </p:spPr>
        <p:txBody>
          <a:bodyPr>
            <a:normAutofit fontScale="90000"/>
          </a:bodyPr>
          <a:lstStyle/>
          <a:p>
            <a:r>
              <a:rPr lang="en-US" dirty="0"/>
              <a:t>Professional Development Coordinator’s </a:t>
            </a:r>
            <a:br>
              <a:rPr lang="en-US" dirty="0"/>
            </a:br>
            <a:r>
              <a:rPr lang="en-US" dirty="0"/>
              <a:t>Major Responsibilities…</a:t>
            </a:r>
          </a:p>
        </p:txBody>
      </p:sp>
      <p:sp>
        <p:nvSpPr>
          <p:cNvPr id="3" name="Content Placeholder 2">
            <a:extLst>
              <a:ext uri="{FF2B5EF4-FFF2-40B4-BE49-F238E27FC236}">
                <a16:creationId xmlns:a16="http://schemas.microsoft.com/office/drawing/2014/main" id="{DC028690-821C-4C27-B204-5D0E7416E2DC}"/>
              </a:ext>
            </a:extLst>
          </p:cNvPr>
          <p:cNvSpPr>
            <a:spLocks noGrp="1"/>
          </p:cNvSpPr>
          <p:nvPr>
            <p:ph idx="1"/>
          </p:nvPr>
        </p:nvSpPr>
        <p:spPr>
          <a:xfrm>
            <a:off x="838200" y="1253331"/>
            <a:ext cx="10515600" cy="4351338"/>
          </a:xfrm>
        </p:spPr>
        <p:txBody>
          <a:bodyPr>
            <a:normAutofit fontScale="85000" lnSpcReduction="20000"/>
          </a:bodyPr>
          <a:lstStyle/>
          <a:p>
            <a:r>
              <a:rPr lang="en-US">
                <a:latin typeface="Georgia" panose="02040502050405020303" pitchFamily="18" charset="0"/>
              </a:rPr>
              <a:t>Use data to plan, design, facilitate and/or evaluate professional learning</a:t>
            </a:r>
          </a:p>
          <a:p>
            <a:r>
              <a:rPr lang="en-US">
                <a:latin typeface="Georgia" panose="02040502050405020303" pitchFamily="18" charset="0"/>
              </a:rPr>
              <a:t>Connect professional learning with effective instructional practices based on student data</a:t>
            </a:r>
          </a:p>
          <a:p>
            <a:r>
              <a:rPr lang="en-US">
                <a:latin typeface="Georgia" panose="02040502050405020303" pitchFamily="18" charset="0"/>
              </a:rPr>
              <a:t>Provide professional learning data to councils, committees and staff</a:t>
            </a:r>
          </a:p>
          <a:p>
            <a:r>
              <a:rPr lang="en-US">
                <a:latin typeface="Georgia" panose="02040502050405020303" pitchFamily="18" charset="0"/>
              </a:rPr>
              <a:t>Collaborate with shareholders to develop a professional development plan and calendar</a:t>
            </a:r>
          </a:p>
          <a:p>
            <a:r>
              <a:rPr lang="en-US">
                <a:latin typeface="Georgia" panose="02040502050405020303" pitchFamily="18" charset="0"/>
              </a:rPr>
              <a:t>Foster capacity building of school leaders, staff and councils to plan and evaluate learning</a:t>
            </a:r>
          </a:p>
          <a:p>
            <a:r>
              <a:rPr lang="en-US">
                <a:latin typeface="Georgia" panose="02040502050405020303" pitchFamily="18" charset="0"/>
              </a:rPr>
              <a:t>Support and assist leaders, staff and councils with planning PL opportunities</a:t>
            </a:r>
          </a:p>
          <a:p>
            <a:r>
              <a:rPr lang="en-US">
                <a:latin typeface="Georgia" panose="02040502050405020303" pitchFamily="18" charset="0"/>
              </a:rPr>
              <a:t>Keep professional development records for certified and administrative staff</a:t>
            </a:r>
          </a:p>
          <a:p>
            <a:endParaRPr lang="en-US">
              <a:latin typeface="Georgia" panose="02040502050405020303" pitchFamily="18" charset="0"/>
            </a:endParaRPr>
          </a:p>
        </p:txBody>
      </p:sp>
    </p:spTree>
    <p:extLst>
      <p:ext uri="{BB962C8B-B14F-4D97-AF65-F5344CB8AC3E}">
        <p14:creationId xmlns:p14="http://schemas.microsoft.com/office/powerpoint/2010/main" val="334498021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2570-DAD0-4933-BE7C-9C199C33E24B}"/>
              </a:ext>
            </a:extLst>
          </p:cNvPr>
          <p:cNvSpPr>
            <a:spLocks noGrp="1"/>
          </p:cNvSpPr>
          <p:nvPr>
            <p:ph type="title"/>
          </p:nvPr>
        </p:nvSpPr>
        <p:spPr>
          <a:xfrm>
            <a:off x="456235" y="353550"/>
            <a:ext cx="7958559" cy="850217"/>
          </a:xfrm>
        </p:spPr>
        <p:txBody>
          <a:bodyPr>
            <a:normAutofit/>
          </a:bodyPr>
          <a:lstStyle/>
          <a:p>
            <a:r>
              <a:rPr lang="en-US" sz="4000"/>
              <a:t>First Aid and CPR Training</a:t>
            </a:r>
          </a:p>
        </p:txBody>
      </p:sp>
      <p:sp>
        <p:nvSpPr>
          <p:cNvPr id="3" name="Content Placeholder 2">
            <a:extLst>
              <a:ext uri="{FF2B5EF4-FFF2-40B4-BE49-F238E27FC236}">
                <a16:creationId xmlns:a16="http://schemas.microsoft.com/office/drawing/2014/main" id="{B3C4609C-B986-4C32-BBF7-B0EA8988B361}"/>
              </a:ext>
            </a:extLst>
          </p:cNvPr>
          <p:cNvSpPr>
            <a:spLocks noGrp="1"/>
          </p:cNvSpPr>
          <p:nvPr>
            <p:ph idx="1"/>
          </p:nvPr>
        </p:nvSpPr>
        <p:spPr>
          <a:xfrm>
            <a:off x="838200" y="1253331"/>
            <a:ext cx="10515600" cy="4351338"/>
          </a:xfrm>
        </p:spPr>
        <p:txBody>
          <a:bodyPr>
            <a:normAutofit/>
          </a:bodyPr>
          <a:lstStyle/>
          <a:p>
            <a:pPr marL="0" indent="0">
              <a:buNone/>
            </a:pPr>
            <a:r>
              <a:rPr lang="en-US" sz="3200" dirty="0">
                <a:effectLst/>
                <a:latin typeface="Georgia" panose="02040502050405020303" pitchFamily="18" charset="0"/>
                <a:ea typeface="Calibri" panose="020F0502020204030204" pitchFamily="34" charset="0"/>
              </a:rPr>
              <a:t>Training is not required for all staff. However, 702 KAR 1:160 Section 2(10)(b) states that </a:t>
            </a:r>
            <a:r>
              <a:rPr lang="en-US" sz="3200" b="1" i="1" dirty="0">
                <a:effectLst/>
                <a:latin typeface="Georgia" panose="02040502050405020303" pitchFamily="18" charset="0"/>
                <a:ea typeface="Calibri" panose="020F0502020204030204" pitchFamily="34" charset="0"/>
              </a:rPr>
              <a:t>there shall be at least one adult present in the school who is certified in a standard first aid course which includes CPR for infants and children</a:t>
            </a:r>
            <a:r>
              <a:rPr lang="en-US" sz="3200" dirty="0">
                <a:effectLst/>
                <a:latin typeface="Georgia" panose="02040502050405020303" pitchFamily="18" charset="0"/>
                <a:ea typeface="Calibri" panose="020F0502020204030204" pitchFamily="34" charset="0"/>
              </a:rPr>
              <a:t>. Refer to district policy to determine local training requirements</a:t>
            </a:r>
            <a:endParaRPr lang="en-US" sz="3200" dirty="0">
              <a:highlight>
                <a:srgbClr val="CC99FF"/>
              </a:highlight>
              <a:latin typeface="Georgia" panose="02040502050405020303" pitchFamily="18" charset="0"/>
            </a:endParaRPr>
          </a:p>
        </p:txBody>
      </p:sp>
    </p:spTree>
    <p:extLst>
      <p:ext uri="{BB962C8B-B14F-4D97-AF65-F5344CB8AC3E}">
        <p14:creationId xmlns:p14="http://schemas.microsoft.com/office/powerpoint/2010/main" val="309939656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E51C-7897-2DDB-3CBB-728BBCB7D6E3}"/>
              </a:ext>
            </a:extLst>
          </p:cNvPr>
          <p:cNvSpPr>
            <a:spLocks noGrp="1"/>
          </p:cNvSpPr>
          <p:nvPr>
            <p:ph type="title"/>
          </p:nvPr>
        </p:nvSpPr>
        <p:spPr>
          <a:xfrm>
            <a:off x="838200" y="365126"/>
            <a:ext cx="10515600" cy="895264"/>
          </a:xfrm>
        </p:spPr>
        <p:txBody>
          <a:bodyPr/>
          <a:lstStyle/>
          <a:p>
            <a:r>
              <a:rPr lang="en-US" dirty="0"/>
              <a:t>Training Resources</a:t>
            </a:r>
          </a:p>
        </p:txBody>
      </p:sp>
      <p:sp>
        <p:nvSpPr>
          <p:cNvPr id="3" name="Content Placeholder 2">
            <a:extLst>
              <a:ext uri="{FF2B5EF4-FFF2-40B4-BE49-F238E27FC236}">
                <a16:creationId xmlns:a16="http://schemas.microsoft.com/office/drawing/2014/main" id="{37B963A0-FF27-2DB0-5E0A-C005AFB4635C}"/>
              </a:ext>
            </a:extLst>
          </p:cNvPr>
          <p:cNvSpPr>
            <a:spLocks noGrp="1"/>
          </p:cNvSpPr>
          <p:nvPr>
            <p:ph idx="1"/>
          </p:nvPr>
        </p:nvSpPr>
        <p:spPr>
          <a:xfrm>
            <a:off x="838200" y="1260390"/>
            <a:ext cx="10515600" cy="4916573"/>
          </a:xfrm>
        </p:spPr>
        <p:txBody>
          <a:bodyPr>
            <a:normAutofit/>
          </a:bodyPr>
          <a:lstStyle/>
          <a:p>
            <a:r>
              <a:rPr lang="en-US" dirty="0">
                <a:hlinkClick r:id="rId3"/>
              </a:rPr>
              <a:t>https://kycss.org/training-and-compliance/active-shooter/</a:t>
            </a:r>
            <a:endParaRPr lang="en-US" dirty="0"/>
          </a:p>
          <a:p>
            <a:r>
              <a:rPr lang="en-US" dirty="0">
                <a:hlinkClick r:id="rId4"/>
              </a:rPr>
              <a:t>School Safety and Resiliency Act - Kentucky Department of Education</a:t>
            </a:r>
            <a:endParaRPr lang="en-US" dirty="0"/>
          </a:p>
          <a:p>
            <a:r>
              <a:rPr lang="en-US" dirty="0">
                <a:hlinkClick r:id="rId5"/>
              </a:rPr>
              <a:t>https://www.education.ky.gov/curriculum/ProfLern/Pages/Child-Abuse-and-Neglect-Prevention-Recognition-and-Reporting.aspx</a:t>
            </a:r>
            <a:endParaRPr lang="en-US" dirty="0"/>
          </a:p>
          <a:p>
            <a:r>
              <a:rPr lang="en-US" dirty="0">
                <a:hlinkClick r:id="rId6"/>
              </a:rPr>
              <a:t>https://www.education.ky.gov/school/sdfs/Pages/Suicide-Prevention-and-Awareness.aspx</a:t>
            </a:r>
            <a:endParaRPr lang="en-US" dirty="0"/>
          </a:p>
          <a:p>
            <a:r>
              <a:rPr lang="en-US" dirty="0">
                <a:hlinkClick r:id="rId7"/>
              </a:rPr>
              <a:t>https://www.education.ky.gov/districts/SHS/Pages/District-Health-Coordinators-Briefcase.aspx</a:t>
            </a:r>
            <a:endParaRPr lang="en-US" dirty="0"/>
          </a:p>
          <a:p>
            <a:r>
              <a:rPr lang="en-US" dirty="0">
                <a:hlinkClick r:id="rId8"/>
              </a:rPr>
              <a:t>https://dbhdid.ky.gov/mh/sp</a:t>
            </a:r>
            <a:r>
              <a:rPr lang="en-US" dirty="0"/>
              <a:t> </a:t>
            </a:r>
          </a:p>
          <a:p>
            <a:endParaRPr lang="en-US" dirty="0"/>
          </a:p>
        </p:txBody>
      </p:sp>
    </p:spTree>
    <p:extLst>
      <p:ext uri="{BB962C8B-B14F-4D97-AF65-F5344CB8AC3E}">
        <p14:creationId xmlns:p14="http://schemas.microsoft.com/office/powerpoint/2010/main" val="1073106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8FCD6A-19D3-8B1C-027D-CF826EEA416E}"/>
              </a:ext>
            </a:extLst>
          </p:cNvPr>
          <p:cNvSpPr>
            <a:spLocks noGrp="1"/>
          </p:cNvSpPr>
          <p:nvPr>
            <p:ph type="title"/>
          </p:nvPr>
        </p:nvSpPr>
        <p:spPr>
          <a:xfrm>
            <a:off x="831850" y="1481138"/>
            <a:ext cx="10515600" cy="2852737"/>
          </a:xfrm>
        </p:spPr>
        <p:txBody>
          <a:bodyPr anchor="b">
            <a:normAutofit/>
          </a:bodyPr>
          <a:lstStyle/>
          <a:p>
            <a:r>
              <a:rPr lang="en-US"/>
              <a:t>Available PL Resources from the Kentucky Department of Education</a:t>
            </a:r>
          </a:p>
        </p:txBody>
      </p:sp>
      <p:sp>
        <p:nvSpPr>
          <p:cNvPr id="10" name="Content Placeholder 2">
            <a:extLst>
              <a:ext uri="{FF2B5EF4-FFF2-40B4-BE49-F238E27FC236}">
                <a16:creationId xmlns:a16="http://schemas.microsoft.com/office/drawing/2014/main" id="{47D7227D-A871-C13C-AE47-98AC3FFAEEC2}"/>
              </a:ext>
            </a:extLst>
          </p:cNvPr>
          <p:cNvSpPr>
            <a:spLocks noGrp="1"/>
          </p:cNvSpPr>
          <p:nvPr>
            <p:ph type="body" idx="1"/>
          </p:nvPr>
        </p:nvSpPr>
        <p:spPr>
          <a:xfrm>
            <a:off x="831850" y="4333875"/>
            <a:ext cx="10515600" cy="1952625"/>
          </a:xfrm>
        </p:spPr>
        <p:txBody>
          <a:bodyPr vert="horz" lIns="91440" tIns="45720" rIns="91440" bIns="45720" rtlCol="0" anchor="t">
            <a:normAutofit/>
          </a:bodyPr>
          <a:lstStyle/>
          <a:p>
            <a:pPr marL="457200" indent="-457200">
              <a:buFont typeface="Arial" panose="020B0604020202020204" pitchFamily="34" charset="0"/>
              <a:buChar char="•"/>
            </a:pPr>
            <a:r>
              <a:rPr lang="en-US" sz="2800">
                <a:solidFill>
                  <a:schemeClr val="tx1"/>
                </a:solidFill>
                <a:latin typeface="Georgia" panose="02040502050405020303" pitchFamily="18" charset="0"/>
              </a:rPr>
              <a:t>Professional Learning Bulletin Board</a:t>
            </a:r>
          </a:p>
          <a:p>
            <a:pPr marL="457200" indent="-457200">
              <a:buFont typeface="Arial" panose="020B0604020202020204" pitchFamily="34" charset="0"/>
              <a:buChar char="•"/>
            </a:pPr>
            <a:r>
              <a:rPr lang="en-US" sz="2800">
                <a:solidFill>
                  <a:schemeClr val="tx1"/>
                </a:solidFill>
                <a:latin typeface="Georgia" panose="02040502050405020303" pitchFamily="18" charset="0"/>
              </a:rPr>
              <a:t>Kentucky Academic Standards Resources</a:t>
            </a:r>
          </a:p>
          <a:p>
            <a:pPr marL="457200" indent="-457200">
              <a:buFont typeface="Arial" panose="020B0604020202020204" pitchFamily="34" charset="0"/>
              <a:buChar char="•"/>
            </a:pPr>
            <a:r>
              <a:rPr lang="en-US" sz="2800">
                <a:solidFill>
                  <a:schemeClr val="tx1"/>
                </a:solidFill>
                <a:latin typeface="Georgia" panose="02040502050405020303" pitchFamily="18" charset="0"/>
              </a:rPr>
              <a:t>PDC Cohorts</a:t>
            </a:r>
          </a:p>
        </p:txBody>
      </p:sp>
    </p:spTree>
    <p:extLst>
      <p:ext uri="{BB962C8B-B14F-4D97-AF65-F5344CB8AC3E}">
        <p14:creationId xmlns:p14="http://schemas.microsoft.com/office/powerpoint/2010/main" val="190636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4F1B-6990-4D3C-99D3-CE2CF5F41A29}"/>
              </a:ext>
            </a:extLst>
          </p:cNvPr>
          <p:cNvSpPr>
            <a:spLocks noGrp="1"/>
          </p:cNvSpPr>
          <p:nvPr>
            <p:ph type="title"/>
          </p:nvPr>
        </p:nvSpPr>
        <p:spPr>
          <a:xfrm>
            <a:off x="509238" y="352143"/>
            <a:ext cx="5972585" cy="930044"/>
          </a:xfrm>
        </p:spPr>
        <p:txBody>
          <a:bodyPr>
            <a:normAutofit/>
          </a:bodyPr>
          <a:lstStyle/>
          <a:p>
            <a:r>
              <a:rPr lang="en-US" sz="4000"/>
              <a:t>PLBB</a:t>
            </a:r>
          </a:p>
        </p:txBody>
      </p:sp>
      <p:sp>
        <p:nvSpPr>
          <p:cNvPr id="13" name="Content Placeholder 12">
            <a:extLst>
              <a:ext uri="{FF2B5EF4-FFF2-40B4-BE49-F238E27FC236}">
                <a16:creationId xmlns:a16="http://schemas.microsoft.com/office/drawing/2014/main" id="{71C1061A-4D66-4F1A-933F-9C5AF97D8F3F}"/>
              </a:ext>
            </a:extLst>
          </p:cNvPr>
          <p:cNvSpPr>
            <a:spLocks noGrp="1"/>
          </p:cNvSpPr>
          <p:nvPr>
            <p:ph idx="1"/>
          </p:nvPr>
        </p:nvSpPr>
        <p:spPr>
          <a:xfrm>
            <a:off x="296279" y="1794106"/>
            <a:ext cx="6601692" cy="2905431"/>
          </a:xfrm>
        </p:spPr>
        <p:txBody>
          <a:bodyPr>
            <a:normAutofit/>
          </a:bodyPr>
          <a:lstStyle/>
          <a:p>
            <a:pPr marL="0" indent="0" algn="ctr">
              <a:buNone/>
            </a:pPr>
            <a:r>
              <a:rPr lang="en-US" b="0" i="0">
                <a:effectLst/>
                <a:latin typeface="Georgia" panose="02040502050405020303" pitchFamily="18" charset="0"/>
              </a:rPr>
              <a:t>The Professional Learning Bulletin Board (PLBB) provides Kentucky educators access to post or search for professional learning opportunities offered by the Kentucky Department of Education or other education partners. </a:t>
            </a:r>
            <a:endParaRPr lang="en-US">
              <a:latin typeface="Georgia" panose="02040502050405020303" pitchFamily="18" charset="0"/>
            </a:endParaRPr>
          </a:p>
        </p:txBody>
      </p:sp>
      <p:pic>
        <p:nvPicPr>
          <p:cNvPr id="4" name="Picture 3" descr="A green and white circle with a clipboard">
            <a:extLst>
              <a:ext uri="{FF2B5EF4-FFF2-40B4-BE49-F238E27FC236}">
                <a16:creationId xmlns:a16="http://schemas.microsoft.com/office/drawing/2014/main" id="{235D31CE-0A5B-85BC-9D0B-B048A1253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784" y="1282187"/>
            <a:ext cx="5084937" cy="3929270"/>
          </a:xfrm>
          <a:prstGeom prst="rect">
            <a:avLst/>
          </a:prstGeom>
        </p:spPr>
      </p:pic>
    </p:spTree>
    <p:extLst>
      <p:ext uri="{BB962C8B-B14F-4D97-AF65-F5344CB8AC3E}">
        <p14:creationId xmlns:p14="http://schemas.microsoft.com/office/powerpoint/2010/main" val="288854646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8">
            <a:extLst>
              <a:ext uri="{C183D7F6-B498-43B3-948B-1728B52AA6E4}">
                <adec:decorative xmlns:adec="http://schemas.microsoft.com/office/drawing/2017/decorative" val="1"/>
              </a:ext>
            </a:extLst>
          </p:cNvPr>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dirty="0"/>
              <a:t>34</a:t>
            </a:fld>
            <a:endParaRPr/>
          </a:p>
        </p:txBody>
      </p:sp>
      <p:pic>
        <p:nvPicPr>
          <p:cNvPr id="4" name="Picture 3" descr="Kentucky Academic Standards webpage">
            <a:extLst>
              <a:ext uri="{FF2B5EF4-FFF2-40B4-BE49-F238E27FC236}">
                <a16:creationId xmlns:a16="http://schemas.microsoft.com/office/drawing/2014/main" id="{0A733010-121F-50FE-E36F-EFBA770F96F7}"/>
              </a:ext>
            </a:extLst>
          </p:cNvPr>
          <p:cNvPicPr>
            <a:picLocks noChangeAspect="1"/>
          </p:cNvPicPr>
          <p:nvPr/>
        </p:nvPicPr>
        <p:blipFill>
          <a:blip r:embed="rId3"/>
          <a:stretch>
            <a:fillRect/>
          </a:stretch>
        </p:blipFill>
        <p:spPr>
          <a:xfrm>
            <a:off x="0" y="995082"/>
            <a:ext cx="12192000" cy="5862918"/>
          </a:xfrm>
          <a:prstGeom prst="rect">
            <a:avLst/>
          </a:prstGeom>
        </p:spPr>
      </p:pic>
      <p:sp>
        <p:nvSpPr>
          <p:cNvPr id="8" name="Google Shape;337;p66">
            <a:extLst>
              <a:ext uri="{FF2B5EF4-FFF2-40B4-BE49-F238E27FC236}">
                <a16:creationId xmlns:a16="http://schemas.microsoft.com/office/drawing/2014/main" id="{CF3F8738-7891-5E40-5A17-D62409CAB146}"/>
              </a:ext>
              <a:ext uri="{C183D7F6-B498-43B3-948B-1728B52AA6E4}">
                <adec:decorative xmlns:adec="http://schemas.microsoft.com/office/drawing/2017/decorative" val="1"/>
              </a:ext>
            </a:extLst>
          </p:cNvPr>
          <p:cNvSpPr/>
          <p:nvPr/>
        </p:nvSpPr>
        <p:spPr>
          <a:xfrm>
            <a:off x="6002100" y="4268650"/>
            <a:ext cx="2421900" cy="9201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E194E310-E8D2-6FA5-2CCC-ACA651F0E168}"/>
              </a:ext>
            </a:extLst>
          </p:cNvPr>
          <p:cNvSpPr>
            <a:spLocks noGrp="1"/>
          </p:cNvSpPr>
          <p:nvPr>
            <p:ph type="title" idx="4294967295"/>
          </p:nvPr>
        </p:nvSpPr>
        <p:spPr>
          <a:xfrm>
            <a:off x="555786" y="257216"/>
            <a:ext cx="8992500" cy="920100"/>
          </a:xfrm>
        </p:spPr>
        <p:txBody>
          <a:bodyPr/>
          <a:lstStyle/>
          <a:p>
            <a:r>
              <a:rPr lang="en-US" dirty="0"/>
              <a:t>Kentucky Academic Standards</a:t>
            </a:r>
          </a:p>
        </p:txBody>
      </p:sp>
    </p:spTree>
    <p:extLst>
      <p:ext uri="{BB962C8B-B14F-4D97-AF65-F5344CB8AC3E}">
        <p14:creationId xmlns:p14="http://schemas.microsoft.com/office/powerpoint/2010/main" val="2806910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8" name="Google Shape;358;p69" descr="General  Resources and Content Area Resources"/>
          <p:cNvPicPr preferRelativeResize="0"/>
          <p:nvPr/>
        </p:nvPicPr>
        <p:blipFill>
          <a:blip r:embed="rId3">
            <a:alphaModFix/>
          </a:blip>
          <a:stretch>
            <a:fillRect/>
          </a:stretch>
        </p:blipFill>
        <p:spPr>
          <a:xfrm>
            <a:off x="847165" y="968188"/>
            <a:ext cx="10609729" cy="5851200"/>
          </a:xfrm>
          <a:prstGeom prst="rect">
            <a:avLst/>
          </a:prstGeom>
          <a:noFill/>
          <a:ln>
            <a:noFill/>
          </a:ln>
        </p:spPr>
      </p:pic>
      <p:sp>
        <p:nvSpPr>
          <p:cNvPr id="2" name="Oval 1">
            <a:extLst>
              <a:ext uri="{FF2B5EF4-FFF2-40B4-BE49-F238E27FC236}">
                <a16:creationId xmlns:a16="http://schemas.microsoft.com/office/drawing/2014/main" id="{BC795C9F-53D0-E42F-DB72-61C3E5D7BF22}"/>
              </a:ext>
              <a:ext uri="{C183D7F6-B498-43B3-948B-1728B52AA6E4}">
                <adec:decorative xmlns:adec="http://schemas.microsoft.com/office/drawing/2017/decorative" val="1"/>
              </a:ext>
            </a:extLst>
          </p:cNvPr>
          <p:cNvSpPr/>
          <p:nvPr/>
        </p:nvSpPr>
        <p:spPr>
          <a:xfrm>
            <a:off x="3869229" y="705853"/>
            <a:ext cx="1905929" cy="149191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23EECCD-C7EA-173B-7E4A-E5896ED37025}"/>
              </a:ext>
            </a:extLst>
          </p:cNvPr>
          <p:cNvSpPr>
            <a:spLocks noGrp="1"/>
          </p:cNvSpPr>
          <p:nvPr>
            <p:ph type="title" idx="4294967295"/>
          </p:nvPr>
        </p:nvSpPr>
        <p:spPr>
          <a:xfrm>
            <a:off x="555786" y="257216"/>
            <a:ext cx="8992500" cy="818549"/>
          </a:xfrm>
        </p:spPr>
        <p:txBody>
          <a:bodyPr/>
          <a:lstStyle/>
          <a:p>
            <a:r>
              <a:rPr lang="en-US" dirty="0"/>
              <a:t>Kentucky Academic Standards</a:t>
            </a:r>
            <a:br>
              <a:rPr lang="en-US" dirty="0"/>
            </a:br>
            <a:endParaRPr lang="en-US" dirty="0"/>
          </a:p>
        </p:txBody>
      </p:sp>
    </p:spTree>
    <p:extLst>
      <p:ext uri="{BB962C8B-B14F-4D97-AF65-F5344CB8AC3E}">
        <p14:creationId xmlns:p14="http://schemas.microsoft.com/office/powerpoint/2010/main" val="798419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2273-ADD8-C312-8914-10AF4988E846}"/>
              </a:ext>
            </a:extLst>
          </p:cNvPr>
          <p:cNvSpPr>
            <a:spLocks noGrp="1"/>
          </p:cNvSpPr>
          <p:nvPr>
            <p:ph type="title"/>
          </p:nvPr>
        </p:nvSpPr>
        <p:spPr/>
        <p:txBody>
          <a:bodyPr/>
          <a:lstStyle/>
          <a:p>
            <a:r>
              <a:rPr lang="en-US" dirty="0"/>
              <a:t>Foundational Implementation Resources </a:t>
            </a:r>
          </a:p>
        </p:txBody>
      </p:sp>
      <p:sp>
        <p:nvSpPr>
          <p:cNvPr id="3" name="Content Placeholder 2">
            <a:extLst>
              <a:ext uri="{FF2B5EF4-FFF2-40B4-BE49-F238E27FC236}">
                <a16:creationId xmlns:a16="http://schemas.microsoft.com/office/drawing/2014/main" id="{4C42B25F-04ED-7C08-E79D-73F684000A26}"/>
              </a:ext>
            </a:extLst>
          </p:cNvPr>
          <p:cNvSpPr>
            <a:spLocks noGrp="1"/>
          </p:cNvSpPr>
          <p:nvPr>
            <p:ph idx="1"/>
          </p:nvPr>
        </p:nvSpPr>
        <p:spPr>
          <a:xfrm>
            <a:off x="457200" y="1411777"/>
            <a:ext cx="11277600" cy="4351338"/>
          </a:xfrm>
        </p:spPr>
        <p:txBody>
          <a:bodyPr/>
          <a:lstStyle/>
          <a:p>
            <a:pPr fontAlgn="base"/>
            <a:r>
              <a:rPr lang="en-US" dirty="0"/>
              <a:t>Curriculum Development Process (Phase 4)</a:t>
            </a:r>
          </a:p>
          <a:p>
            <a:pPr fontAlgn="base"/>
            <a:r>
              <a:rPr lang="en-US" dirty="0"/>
              <a:t>Curriculum Implementation Framework</a:t>
            </a:r>
          </a:p>
          <a:p>
            <a:pPr fontAlgn="base"/>
            <a:r>
              <a:rPr lang="en-US" dirty="0"/>
              <a:t>Curriculum-Based Professional Learning (CBPL) Guidance Document</a:t>
            </a:r>
          </a:p>
          <a:p>
            <a:endParaRPr lang="en-US" dirty="0"/>
          </a:p>
        </p:txBody>
      </p:sp>
      <p:pic>
        <p:nvPicPr>
          <p:cNvPr id="1026" name="Picture 2">
            <a:extLst>
              <a:ext uri="{FF2B5EF4-FFF2-40B4-BE49-F238E27FC236}">
                <a16:creationId xmlns:a16="http://schemas.microsoft.com/office/drawing/2014/main" id="{FA41875B-16CE-13CA-B2DA-501A4FE4F9A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350" y="3089447"/>
            <a:ext cx="2381250" cy="1924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53F905-21DF-643B-E928-3B7793BB1743}"/>
              </a:ext>
            </a:extLst>
          </p:cNvPr>
          <p:cNvSpPr txBox="1"/>
          <p:nvPr/>
        </p:nvSpPr>
        <p:spPr>
          <a:xfrm>
            <a:off x="457200" y="4245894"/>
            <a:ext cx="8515350" cy="646331"/>
          </a:xfrm>
          <a:prstGeom prst="rect">
            <a:avLst/>
          </a:prstGeom>
          <a:solidFill>
            <a:schemeClr val="bg1">
              <a:lumMod val="95000"/>
            </a:schemeClr>
          </a:solidFill>
        </p:spPr>
        <p:txBody>
          <a:bodyPr wrap="square">
            <a:spAutoFit/>
          </a:bodyPr>
          <a:lstStyle/>
          <a:p>
            <a:pPr rtl="0">
              <a:buNone/>
            </a:pPr>
            <a:r>
              <a:rPr lang="en-US" sz="1800" b="0" i="0" u="none" strike="noStrike" dirty="0">
                <a:solidFill>
                  <a:srgbClr val="102649"/>
                </a:solidFill>
                <a:effectLst/>
                <a:latin typeface="Libre Franklin" pitchFamily="2" charset="0"/>
              </a:rPr>
              <a:t>Resources available on </a:t>
            </a:r>
            <a:r>
              <a:rPr lang="en-US" sz="1800" b="0" i="0" u="sng" strike="noStrike" dirty="0">
                <a:solidFill>
                  <a:srgbClr val="0563C1"/>
                </a:solidFill>
                <a:effectLst/>
                <a:latin typeface="Libre Franklin" pitchFamily="2" charset="0"/>
                <a:hlinkClick r:id="rId4"/>
              </a:rPr>
              <a:t>kystandards.org</a:t>
            </a:r>
            <a:r>
              <a:rPr lang="en-US" sz="1800" b="0" i="0" u="none" strike="noStrike" dirty="0">
                <a:solidFill>
                  <a:srgbClr val="102649"/>
                </a:solidFill>
                <a:effectLst/>
                <a:latin typeface="Libre Franklin" pitchFamily="2" charset="0"/>
              </a:rPr>
              <a:t> under Model Curriculum Framework.</a:t>
            </a:r>
            <a:br>
              <a:rPr lang="en-US" dirty="0"/>
            </a:br>
            <a:endParaRPr lang="en-US" dirty="0"/>
          </a:p>
        </p:txBody>
      </p:sp>
    </p:spTree>
    <p:extLst>
      <p:ext uri="{BB962C8B-B14F-4D97-AF65-F5344CB8AC3E}">
        <p14:creationId xmlns:p14="http://schemas.microsoft.com/office/powerpoint/2010/main" val="26029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36"/>
          <p:cNvSpPr txBox="1">
            <a:spLocks noGrp="1"/>
          </p:cNvSpPr>
          <p:nvPr>
            <p:ph type="title"/>
          </p:nvPr>
        </p:nvSpPr>
        <p:spPr>
          <a:xfrm>
            <a:off x="754551" y="59751"/>
            <a:ext cx="10515600" cy="1029900"/>
          </a:xfrm>
          <a:prstGeom prst="rect">
            <a:avLst/>
          </a:prstGeom>
          <a:noFill/>
          <a:ln>
            <a:noFill/>
          </a:ln>
        </p:spPr>
        <p:txBody>
          <a:bodyPr spcFirstLastPara="1" vert="horz" wrap="square" lIns="91425" tIns="45700" rIns="91425" bIns="45700" rtlCol="0" anchor="ctr" anchorCtr="0">
            <a:normAutofit/>
          </a:bodyPr>
          <a:lstStyle/>
          <a:p>
            <a:pPr>
              <a:buSzPts val="4400"/>
            </a:pPr>
            <a:r>
              <a:rPr lang="en-US"/>
              <a:t>Questions</a:t>
            </a:r>
            <a:endParaRPr/>
          </a:p>
        </p:txBody>
      </p:sp>
      <p:sp>
        <p:nvSpPr>
          <p:cNvPr id="798" name="Google Shape;798;p136"/>
          <p:cNvSpPr txBox="1">
            <a:spLocks noGrp="1"/>
          </p:cNvSpPr>
          <p:nvPr>
            <p:ph type="body" idx="1"/>
          </p:nvPr>
        </p:nvSpPr>
        <p:spPr>
          <a:xfrm>
            <a:off x="754550" y="1457601"/>
            <a:ext cx="10238569" cy="3615300"/>
          </a:xfrm>
          <a:prstGeom prst="rect">
            <a:avLst/>
          </a:prstGeom>
          <a:noFill/>
          <a:ln>
            <a:noFill/>
          </a:ln>
        </p:spPr>
        <p:txBody>
          <a:bodyPr spcFirstLastPara="1" vert="horz" wrap="square" lIns="91425" tIns="45700" rIns="91425" bIns="45700" rtlCol="0" anchor="t" anchorCtr="0">
            <a:normAutofit/>
          </a:bodyPr>
          <a:lstStyle/>
          <a:p>
            <a:pPr marL="0" indent="0">
              <a:buNone/>
            </a:pPr>
            <a:r>
              <a:rPr lang="en-US" dirty="0"/>
              <a:t>Fox DeMoisey - Professional Learning Coordinator, DPS</a:t>
            </a:r>
          </a:p>
          <a:p>
            <a:pPr marL="0" indent="0">
              <a:buSzPts val="2800"/>
              <a:buNone/>
            </a:pPr>
            <a:r>
              <a:rPr lang="en-US" sz="2600" u="sng" dirty="0">
                <a:solidFill>
                  <a:schemeClr val="hlink"/>
                </a:solidFill>
                <a:hlinkClick r:id="rId3"/>
              </a:rPr>
              <a:t>fox.demoisey@education.ky.gov</a:t>
            </a:r>
            <a:r>
              <a:rPr lang="en-US" sz="2600" dirty="0"/>
              <a:t> </a:t>
            </a:r>
          </a:p>
          <a:p>
            <a:pPr marL="0" indent="0">
              <a:buSzPts val="2800"/>
              <a:buNone/>
            </a:pPr>
            <a:endParaRPr dirty="0"/>
          </a:p>
          <a:p>
            <a:pPr marL="0" indent="0">
              <a:buNone/>
            </a:pPr>
            <a:r>
              <a:rPr lang="en-US" dirty="0"/>
              <a:t>Misty Higgins - Professional Learning Coordinator, DPS</a:t>
            </a:r>
          </a:p>
          <a:p>
            <a:pPr marL="0" indent="0">
              <a:buSzPts val="2800"/>
              <a:buNone/>
            </a:pPr>
            <a:r>
              <a:rPr lang="en-US" sz="2600" u="sng" dirty="0">
                <a:solidFill>
                  <a:schemeClr val="hlink"/>
                </a:solidFill>
                <a:hlinkClick r:id="rId4"/>
              </a:rPr>
              <a:t>misty.higgins@education.ky.gov</a:t>
            </a:r>
            <a:endParaRPr lang="en-US" sz="2600" dirty="0"/>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77EDC-D75B-42BB-D235-545435A8F0E0}"/>
              </a:ext>
            </a:extLst>
          </p:cNvPr>
          <p:cNvSpPr>
            <a:spLocks noGrp="1"/>
          </p:cNvSpPr>
          <p:nvPr>
            <p:ph type="title"/>
          </p:nvPr>
        </p:nvSpPr>
        <p:spPr>
          <a:xfrm>
            <a:off x="838200" y="365125"/>
            <a:ext cx="10515600" cy="874395"/>
          </a:xfrm>
        </p:spPr>
        <p:txBody>
          <a:bodyPr/>
          <a:lstStyle/>
          <a:p>
            <a:r>
              <a:rPr lang="en-US" dirty="0"/>
              <a:t>Evaluating Professional Development </a:t>
            </a:r>
          </a:p>
        </p:txBody>
      </p:sp>
      <p:sp>
        <p:nvSpPr>
          <p:cNvPr id="6" name="Content Placeholder 5">
            <a:extLst>
              <a:ext uri="{FF2B5EF4-FFF2-40B4-BE49-F238E27FC236}">
                <a16:creationId xmlns:a16="http://schemas.microsoft.com/office/drawing/2014/main" id="{F4789118-E7A1-5ECE-D0CC-E373BABADDCF}"/>
              </a:ext>
            </a:extLst>
          </p:cNvPr>
          <p:cNvSpPr>
            <a:spLocks noGrp="1"/>
          </p:cNvSpPr>
          <p:nvPr>
            <p:ph idx="1"/>
          </p:nvPr>
        </p:nvSpPr>
        <p:spPr>
          <a:xfrm>
            <a:off x="838200" y="1239520"/>
            <a:ext cx="10515600" cy="4937443"/>
          </a:xfrm>
        </p:spPr>
        <p:txBody>
          <a:bodyPr>
            <a:normAutofit/>
          </a:bodyPr>
          <a:lstStyle/>
          <a:p>
            <a:endParaRPr lang="en-US" dirty="0"/>
          </a:p>
          <a:p>
            <a:r>
              <a:rPr lang="en-US" dirty="0"/>
              <a:t>If you are looking for ways to evaluate your current PD plan, here is a list of resources that you may find helpful: </a:t>
            </a:r>
          </a:p>
          <a:p>
            <a:r>
              <a:rPr lang="en-US" dirty="0">
                <a:hlinkClick r:id="rId3"/>
              </a:rPr>
              <a:t>https://learningforward.org/journal/evaluating-professional-learning/</a:t>
            </a:r>
            <a:endParaRPr lang="en-US" dirty="0"/>
          </a:p>
          <a:p>
            <a:r>
              <a:rPr lang="en-US" dirty="0">
                <a:hlinkClick r:id="rId4"/>
              </a:rPr>
              <a:t>Rivet Education</a:t>
            </a:r>
            <a:endParaRPr lang="en-US" dirty="0"/>
          </a:p>
          <a:p>
            <a:r>
              <a:rPr lang="en-US" dirty="0">
                <a:hlinkClick r:id="rId5"/>
              </a:rPr>
              <a:t>Measuring Implementation to Impact: A Guide to Evaluating Professional Development</a:t>
            </a:r>
            <a:endParaRPr lang="en-US" dirty="0"/>
          </a:p>
          <a:p>
            <a:r>
              <a:rPr lang="en-US" dirty="0">
                <a:hlinkClick r:id="rId6"/>
              </a:rPr>
              <a:t>Does It Make a Difference? Evaluating Professional Development </a:t>
            </a:r>
            <a:endParaRPr lang="en-US" dirty="0"/>
          </a:p>
        </p:txBody>
      </p:sp>
    </p:spTree>
    <p:extLst>
      <p:ext uri="{BB962C8B-B14F-4D97-AF65-F5344CB8AC3E}">
        <p14:creationId xmlns:p14="http://schemas.microsoft.com/office/powerpoint/2010/main" val="3803454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54958-D1E6-FFAD-7065-7F1054CE5216}"/>
              </a:ext>
            </a:extLst>
          </p:cNvPr>
          <p:cNvSpPr>
            <a:spLocks noGrp="1"/>
          </p:cNvSpPr>
          <p:nvPr>
            <p:ph type="title"/>
          </p:nvPr>
        </p:nvSpPr>
        <p:spPr/>
        <p:txBody>
          <a:bodyPr/>
          <a:lstStyle/>
          <a:p>
            <a:r>
              <a:rPr lang="en-US" dirty="0"/>
              <a:t>Related Resources</a:t>
            </a:r>
          </a:p>
        </p:txBody>
      </p:sp>
      <p:sp>
        <p:nvSpPr>
          <p:cNvPr id="6" name="Content Placeholder 5">
            <a:extLst>
              <a:ext uri="{FF2B5EF4-FFF2-40B4-BE49-F238E27FC236}">
                <a16:creationId xmlns:a16="http://schemas.microsoft.com/office/drawing/2014/main" id="{5F31E230-3D85-AF15-EFBC-8256410E2F7C}"/>
              </a:ext>
            </a:extLst>
          </p:cNvPr>
          <p:cNvSpPr>
            <a:spLocks noGrp="1"/>
          </p:cNvSpPr>
          <p:nvPr>
            <p:ph idx="1"/>
          </p:nvPr>
        </p:nvSpPr>
        <p:spPr>
          <a:xfrm>
            <a:off x="838200" y="1438835"/>
            <a:ext cx="10515600" cy="4738128"/>
          </a:xfrm>
        </p:spPr>
        <p:txBody>
          <a:bodyPr/>
          <a:lstStyle/>
          <a:p>
            <a:endParaRPr lang="en-US" dirty="0"/>
          </a:p>
          <a:p>
            <a:r>
              <a:rPr lang="en-US" dirty="0"/>
              <a:t>If you are looking for something to guide the needs assessment process to capture what PL needs are within the district:</a:t>
            </a:r>
            <a:endParaRPr lang="en-US" dirty="0">
              <a:hlinkClick r:id="rId3"/>
            </a:endParaRPr>
          </a:p>
          <a:p>
            <a:r>
              <a:rPr lang="en-US" dirty="0">
                <a:hlinkClick r:id="rId3"/>
              </a:rPr>
              <a:t>2024-2025 CDIP Rubric</a:t>
            </a:r>
            <a:endParaRPr lang="en-US" dirty="0"/>
          </a:p>
          <a:p>
            <a:r>
              <a:rPr lang="en-US" dirty="0">
                <a:hlinkClick r:id="rId4"/>
              </a:rPr>
              <a:t>2024-2025 CDIP Rubric with TSI Addendum</a:t>
            </a:r>
            <a:endParaRPr lang="en-US" dirty="0"/>
          </a:p>
          <a:p>
            <a:endParaRPr lang="en-US" dirty="0"/>
          </a:p>
          <a:p>
            <a:r>
              <a:rPr lang="en-US" dirty="0">
                <a:hlinkClick r:id="rId5"/>
              </a:rPr>
              <a:t>https://www.education.ky.gov/school/csip/Pages/default.aspx</a:t>
            </a:r>
            <a:endParaRPr lang="en-US" dirty="0"/>
          </a:p>
          <a:p>
            <a:endParaRPr lang="en-US" dirty="0"/>
          </a:p>
        </p:txBody>
      </p:sp>
    </p:spTree>
    <p:extLst>
      <p:ext uri="{BB962C8B-B14F-4D97-AF65-F5344CB8AC3E}">
        <p14:creationId xmlns:p14="http://schemas.microsoft.com/office/powerpoint/2010/main" val="17303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697B-E53D-B888-2771-B893D9442CF7}"/>
              </a:ext>
            </a:extLst>
          </p:cNvPr>
          <p:cNvSpPr>
            <a:spLocks noGrp="1"/>
          </p:cNvSpPr>
          <p:nvPr>
            <p:ph type="title"/>
          </p:nvPr>
        </p:nvSpPr>
        <p:spPr>
          <a:xfrm>
            <a:off x="838200" y="365125"/>
            <a:ext cx="10515600" cy="831663"/>
          </a:xfrm>
        </p:spPr>
        <p:txBody>
          <a:bodyPr/>
          <a:lstStyle/>
          <a:p>
            <a:r>
              <a:rPr lang="en-US" dirty="0"/>
              <a:t>House Bill 48</a:t>
            </a:r>
          </a:p>
        </p:txBody>
      </p:sp>
      <p:sp>
        <p:nvSpPr>
          <p:cNvPr id="3" name="Content Placeholder 2">
            <a:extLst>
              <a:ext uri="{FF2B5EF4-FFF2-40B4-BE49-F238E27FC236}">
                <a16:creationId xmlns:a16="http://schemas.microsoft.com/office/drawing/2014/main" id="{606C3783-860F-87C2-2488-189D200D585A}"/>
              </a:ext>
            </a:extLst>
          </p:cNvPr>
          <p:cNvSpPr>
            <a:spLocks noGrp="1"/>
          </p:cNvSpPr>
          <p:nvPr>
            <p:ph idx="1"/>
          </p:nvPr>
        </p:nvSpPr>
        <p:spPr>
          <a:xfrm>
            <a:off x="443753" y="1089212"/>
            <a:ext cx="10910047" cy="5087751"/>
          </a:xfrm>
        </p:spPr>
        <p:txBody>
          <a:bodyPr>
            <a:normAutofit lnSpcReduction="10000"/>
          </a:bodyPr>
          <a:lstStyle/>
          <a:p>
            <a:r>
              <a:rPr lang="en-US" dirty="0"/>
              <a:t>Section 3(3) maintains the requirement of each local school district superintendent to appoint a certified school employee to fulfill the role and responsibilities of a professional development coordinator but allows the local board of education to determine the manner of appoint, qualifications, and other duties of the professional development coordinator instead of the Kentucky Board of Education.</a:t>
            </a:r>
          </a:p>
          <a:p>
            <a:r>
              <a:rPr lang="en-US" dirty="0"/>
              <a:t>While the KDE recommends that local district professional development coordinators continue to participate in annual trainings provided by the KDE, amendments provided under Section 3(3)(c) do not require participation. Annual training ensures that professional development coordinators receive essential, up-to-date information needed to ensure that the responsibilities of the coordinator, as provided in law, are maintained. </a:t>
            </a:r>
          </a:p>
        </p:txBody>
      </p:sp>
    </p:spTree>
    <p:extLst>
      <p:ext uri="{BB962C8B-B14F-4D97-AF65-F5344CB8AC3E}">
        <p14:creationId xmlns:p14="http://schemas.microsoft.com/office/powerpoint/2010/main" val="2119589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1293-FC3B-9EAE-9203-EF2134168A20}"/>
              </a:ext>
            </a:extLst>
          </p:cNvPr>
          <p:cNvSpPr>
            <a:spLocks noGrp="1"/>
          </p:cNvSpPr>
          <p:nvPr>
            <p:ph type="title"/>
          </p:nvPr>
        </p:nvSpPr>
        <p:spPr>
          <a:xfrm>
            <a:off x="363638" y="295676"/>
            <a:ext cx="7548970" cy="1325563"/>
          </a:xfrm>
        </p:spPr>
        <p:txBody>
          <a:bodyPr/>
          <a:lstStyle/>
          <a:p>
            <a:r>
              <a:rPr lang="en-US" dirty="0"/>
              <a:t>PDC Cohorts – 2025-2026</a:t>
            </a:r>
          </a:p>
        </p:txBody>
      </p:sp>
      <p:sp>
        <p:nvSpPr>
          <p:cNvPr id="3" name="Content Placeholder 2">
            <a:extLst>
              <a:ext uri="{FF2B5EF4-FFF2-40B4-BE49-F238E27FC236}">
                <a16:creationId xmlns:a16="http://schemas.microsoft.com/office/drawing/2014/main" id="{DA3D6A73-C60A-9FC1-EF8E-72732E0E1DD3}"/>
              </a:ext>
            </a:extLst>
          </p:cNvPr>
          <p:cNvSpPr>
            <a:spLocks noGrp="1"/>
          </p:cNvSpPr>
          <p:nvPr>
            <p:ph sz="half" idx="1"/>
          </p:nvPr>
        </p:nvSpPr>
        <p:spPr>
          <a:xfrm>
            <a:off x="838200" y="1408936"/>
            <a:ext cx="10080812" cy="4351338"/>
          </a:xfrm>
        </p:spPr>
        <p:txBody>
          <a:bodyPr>
            <a:normAutofit/>
          </a:bodyPr>
          <a:lstStyle/>
          <a:p>
            <a:r>
              <a:rPr lang="en-US" sz="3600" dirty="0"/>
              <a:t>Began in winter of 2023</a:t>
            </a:r>
          </a:p>
          <a:p>
            <a:r>
              <a:rPr lang="en-US" sz="3600" dirty="0"/>
              <a:t>Meetings have been specific to PDC needs: federal funding and PL, comprehensive improvement planning and PL, and supporting new teachers through PL</a:t>
            </a:r>
          </a:p>
          <a:p>
            <a:r>
              <a:rPr lang="en-US" sz="3600" dirty="0"/>
              <a:t>Schedule TBD</a:t>
            </a:r>
          </a:p>
        </p:txBody>
      </p:sp>
    </p:spTree>
    <p:extLst>
      <p:ext uri="{BB962C8B-B14F-4D97-AF65-F5344CB8AC3E}">
        <p14:creationId xmlns:p14="http://schemas.microsoft.com/office/powerpoint/2010/main" val="400096569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295BDB2-B985-728B-5CFA-01DD7F24CBD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66" y="1711699"/>
            <a:ext cx="5829300" cy="27622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4AF1E42-645D-4251-E131-84405C36E045}"/>
              </a:ext>
              <a:ext uri="{C183D7F6-B498-43B3-948B-1728B52AA6E4}">
                <adec:decorative xmlns:adec="http://schemas.microsoft.com/office/drawing/2017/decorative" val="1"/>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dirty="0"/>
              <a:t>Thank You</a:t>
            </a:r>
          </a:p>
        </p:txBody>
      </p:sp>
      <p:sp>
        <p:nvSpPr>
          <p:cNvPr id="5" name="Text Placeholder 4">
            <a:extLst>
              <a:ext uri="{FF2B5EF4-FFF2-40B4-BE49-F238E27FC236}">
                <a16:creationId xmlns:a16="http://schemas.microsoft.com/office/drawing/2014/main" id="{8F1FF55A-F452-3FDD-7D25-F293EF399164}"/>
              </a:ext>
              <a:ext uri="{C183D7F6-B498-43B3-948B-1728B52AA6E4}">
                <adec:decorative xmlns:adec="http://schemas.microsoft.com/office/drawing/2017/decorative" val="0"/>
              </a:ext>
            </a:extLst>
          </p:cNvPr>
          <p:cNvSpPr>
            <a:spLocks noGrp="1"/>
          </p:cNvSpPr>
          <p:nvPr>
            <p:ph type="body" idx="1"/>
          </p:nvPr>
        </p:nvSpPr>
        <p:spPr/>
        <p:txBody>
          <a:bodyPr/>
          <a:lstStyle/>
          <a:p>
            <a:r>
              <a:rPr lang="en-US" dirty="0"/>
              <a:t>Any questions contact: </a:t>
            </a:r>
            <a:r>
              <a:rPr lang="en-US" dirty="0">
                <a:hlinkClick r:id="rId4"/>
              </a:rPr>
              <a:t>dana.kelly@education.ky.gov</a:t>
            </a:r>
            <a:endParaRPr lang="en-US" dirty="0"/>
          </a:p>
          <a:p>
            <a:endParaRPr lang="en-US" dirty="0"/>
          </a:p>
        </p:txBody>
      </p:sp>
    </p:spTree>
    <p:extLst>
      <p:ext uri="{BB962C8B-B14F-4D97-AF65-F5344CB8AC3E}">
        <p14:creationId xmlns:p14="http://schemas.microsoft.com/office/powerpoint/2010/main" val="214366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of a law book">
            <a:extLst>
              <a:ext uri="{FF2B5EF4-FFF2-40B4-BE49-F238E27FC236}">
                <a16:creationId xmlns:a16="http://schemas.microsoft.com/office/drawing/2014/main" id="{D17582A3-C14D-4E0E-935E-C0620CB3526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84" t="4055" r="8361" b="9758"/>
          <a:stretch/>
        </p:blipFill>
        <p:spPr>
          <a:xfrm rot="930013">
            <a:off x="10274231" y="4126297"/>
            <a:ext cx="1522565" cy="1662551"/>
          </a:xfrm>
          <a:prstGeom prst="rect">
            <a:avLst/>
          </a:prstGeom>
        </p:spPr>
      </p:pic>
      <p:sp>
        <p:nvSpPr>
          <p:cNvPr id="2" name="Title 1">
            <a:extLst>
              <a:ext uri="{FF2B5EF4-FFF2-40B4-BE49-F238E27FC236}">
                <a16:creationId xmlns:a16="http://schemas.microsoft.com/office/drawing/2014/main" id="{B6FA1475-3786-4153-A49F-D5723CE39741}"/>
              </a:ext>
            </a:extLst>
          </p:cNvPr>
          <p:cNvSpPr>
            <a:spLocks noGrp="1"/>
          </p:cNvSpPr>
          <p:nvPr>
            <p:ph type="title"/>
          </p:nvPr>
        </p:nvSpPr>
        <p:spPr>
          <a:xfrm>
            <a:off x="317339" y="295677"/>
            <a:ext cx="10910955" cy="792343"/>
          </a:xfrm>
        </p:spPr>
        <p:txBody>
          <a:bodyPr>
            <a:normAutofit/>
          </a:bodyPr>
          <a:lstStyle/>
          <a:p>
            <a:r>
              <a:rPr lang="en-US" dirty="0"/>
              <a:t>Legislative Responsibilities Review… </a:t>
            </a:r>
          </a:p>
        </p:txBody>
      </p:sp>
      <p:sp>
        <p:nvSpPr>
          <p:cNvPr id="3" name="Content Placeholder 2">
            <a:extLst>
              <a:ext uri="{FF2B5EF4-FFF2-40B4-BE49-F238E27FC236}">
                <a16:creationId xmlns:a16="http://schemas.microsoft.com/office/drawing/2014/main" id="{6EC5D5C1-4309-49E7-B5A0-9090AEEF04B0}"/>
              </a:ext>
            </a:extLst>
          </p:cNvPr>
          <p:cNvSpPr>
            <a:spLocks noGrp="1"/>
          </p:cNvSpPr>
          <p:nvPr>
            <p:ph idx="1"/>
          </p:nvPr>
        </p:nvSpPr>
        <p:spPr>
          <a:xfrm>
            <a:off x="838200" y="1253330"/>
            <a:ext cx="10515600" cy="4351338"/>
          </a:xfrm>
        </p:spPr>
        <p:txBody>
          <a:bodyPr/>
          <a:lstStyle/>
          <a:p>
            <a:r>
              <a:rPr lang="en-US" dirty="0">
                <a:latin typeface="Georgia" panose="02040502050405020303" pitchFamily="18" charset="0"/>
              </a:rPr>
              <a:t>704 KAR 3:035 Annual Professional Development Plan</a:t>
            </a:r>
          </a:p>
          <a:p>
            <a:r>
              <a:rPr lang="en-US" dirty="0">
                <a:latin typeface="Georgia" panose="02040502050405020303" pitchFamily="18" charset="0"/>
              </a:rPr>
              <a:t>KRS 156.095  Professional Development Programs</a:t>
            </a:r>
          </a:p>
          <a:p>
            <a:r>
              <a:rPr lang="en-US" dirty="0">
                <a:latin typeface="Georgia" panose="02040502050405020303" pitchFamily="18" charset="0"/>
              </a:rPr>
              <a:t>KRS 158.070  Flexible Professional Development and School Calendar </a:t>
            </a:r>
          </a:p>
          <a:p>
            <a:r>
              <a:rPr lang="en-US" dirty="0">
                <a:latin typeface="Georgia" panose="02040502050405020303" pitchFamily="18" charset="0"/>
              </a:rPr>
              <a:t>KRS 160.345  SBDM Roles</a:t>
            </a:r>
          </a:p>
          <a:p>
            <a:r>
              <a:rPr lang="en-US" dirty="0">
                <a:latin typeface="Georgia" panose="02040502050405020303" pitchFamily="18" charset="0"/>
              </a:rPr>
              <a:t>KRS 156.101  Effective Instructional Leadership Act (EILA)</a:t>
            </a:r>
          </a:p>
          <a:p>
            <a:r>
              <a:rPr lang="en-US" dirty="0">
                <a:hlinkClick r:id="rId5"/>
              </a:rPr>
              <a:t>Legislative Research Commission - Legislative Research Commission</a:t>
            </a:r>
            <a:endParaRPr lang="en-US" dirty="0"/>
          </a:p>
          <a:p>
            <a:pPr marL="0" indent="0">
              <a:buNone/>
            </a:pPr>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80995937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6092-D332-4180-9832-6E70ABB1D5A1}"/>
              </a:ext>
            </a:extLst>
          </p:cNvPr>
          <p:cNvSpPr>
            <a:spLocks noGrp="1"/>
          </p:cNvSpPr>
          <p:nvPr>
            <p:ph type="title"/>
          </p:nvPr>
        </p:nvSpPr>
        <p:spPr/>
        <p:txBody>
          <a:bodyPr>
            <a:normAutofit/>
          </a:bodyPr>
          <a:lstStyle/>
          <a:p>
            <a:r>
              <a:rPr lang="en-US" sz="4000"/>
              <a:t>704 KAR 3:035 Professional Development Plan </a:t>
            </a:r>
          </a:p>
        </p:txBody>
      </p:sp>
      <p:sp>
        <p:nvSpPr>
          <p:cNvPr id="3" name="Content Placeholder 2">
            <a:extLst>
              <a:ext uri="{FF2B5EF4-FFF2-40B4-BE49-F238E27FC236}">
                <a16:creationId xmlns:a16="http://schemas.microsoft.com/office/drawing/2014/main" id="{FD542B34-81D7-492F-9EC4-5AB0B53DE4EB}"/>
              </a:ext>
            </a:extLst>
          </p:cNvPr>
          <p:cNvSpPr>
            <a:spLocks noGrp="1"/>
          </p:cNvSpPr>
          <p:nvPr>
            <p:ph idx="1"/>
          </p:nvPr>
        </p:nvSpPr>
        <p:spPr/>
        <p:txBody>
          <a:bodyPr>
            <a:normAutofit/>
          </a:bodyPr>
          <a:lstStyle/>
          <a:p>
            <a:pPr marL="0" indent="0">
              <a:buNone/>
            </a:pPr>
            <a:endParaRPr lang="en-US">
              <a:latin typeface="Georgia" panose="02040502050405020303" pitchFamily="18" charset="0"/>
            </a:endParaRPr>
          </a:p>
          <a:p>
            <a:r>
              <a:rPr lang="en-US" sz="2800">
                <a:latin typeface="Georgia" panose="02040502050405020303" pitchFamily="18" charset="0"/>
              </a:rPr>
              <a:t>Definition of a Professional Development Program</a:t>
            </a:r>
          </a:p>
          <a:p>
            <a:r>
              <a:rPr lang="en-US" sz="2800">
                <a:latin typeface="Georgia" panose="02040502050405020303" pitchFamily="18" charset="0"/>
              </a:rPr>
              <a:t>District process requirement, including a Needs Assessment</a:t>
            </a:r>
          </a:p>
          <a:p>
            <a:r>
              <a:rPr lang="en-US">
                <a:latin typeface="Georgia" panose="02040502050405020303" pitchFamily="18" charset="0"/>
              </a:rPr>
              <a:t>Elements of a Professional Development Plan</a:t>
            </a:r>
          </a:p>
          <a:p>
            <a:r>
              <a:rPr lang="en-US" sz="2800">
                <a:latin typeface="Georgia" panose="02040502050405020303" pitchFamily="18" charset="0"/>
              </a:rPr>
              <a:t>Definition of Professional Development</a:t>
            </a:r>
          </a:p>
          <a:p>
            <a:r>
              <a:rPr lang="en-US">
                <a:latin typeface="Georgia" panose="02040502050405020303" pitchFamily="18" charset="0"/>
              </a:rPr>
              <a:t>Professional Development Coordinator (PDC) Qualifications and Requirements</a:t>
            </a:r>
          </a:p>
        </p:txBody>
      </p:sp>
    </p:spTree>
    <p:extLst>
      <p:ext uri="{BB962C8B-B14F-4D97-AF65-F5344CB8AC3E}">
        <p14:creationId xmlns:p14="http://schemas.microsoft.com/office/powerpoint/2010/main" val="101122160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F02F-16FC-4F43-B6C7-C26C06EE0162}"/>
              </a:ext>
            </a:extLst>
          </p:cNvPr>
          <p:cNvSpPr>
            <a:spLocks noGrp="1"/>
          </p:cNvSpPr>
          <p:nvPr>
            <p:ph type="title"/>
          </p:nvPr>
        </p:nvSpPr>
        <p:spPr>
          <a:xfrm>
            <a:off x="328612" y="393426"/>
            <a:ext cx="11025187" cy="776879"/>
          </a:xfrm>
        </p:spPr>
        <p:txBody>
          <a:bodyPr>
            <a:normAutofit/>
          </a:bodyPr>
          <a:lstStyle/>
          <a:p>
            <a:r>
              <a:rPr lang="en-US" sz="4000"/>
              <a:t>704 KAR 3:035 Designing the Annual PD Plan</a:t>
            </a:r>
          </a:p>
        </p:txBody>
      </p:sp>
      <p:sp>
        <p:nvSpPr>
          <p:cNvPr id="3" name="Content Placeholder 2">
            <a:extLst>
              <a:ext uri="{FF2B5EF4-FFF2-40B4-BE49-F238E27FC236}">
                <a16:creationId xmlns:a16="http://schemas.microsoft.com/office/drawing/2014/main" id="{E9FE23AA-65F5-4D34-AEFE-D7D2123B6BEC}"/>
              </a:ext>
            </a:extLst>
          </p:cNvPr>
          <p:cNvSpPr>
            <a:spLocks noGrp="1"/>
          </p:cNvSpPr>
          <p:nvPr>
            <p:ph idx="1"/>
          </p:nvPr>
        </p:nvSpPr>
        <p:spPr>
          <a:xfrm>
            <a:off x="838199" y="1253331"/>
            <a:ext cx="10515600" cy="4351338"/>
          </a:xfrm>
        </p:spPr>
        <p:txBody>
          <a:bodyPr>
            <a:normAutofit/>
          </a:bodyPr>
          <a:lstStyle/>
          <a:p>
            <a:pPr marL="0" indent="0">
              <a:spcBef>
                <a:spcPts val="0"/>
              </a:spcBef>
              <a:buClr>
                <a:schemeClr val="dk1"/>
              </a:buClr>
              <a:buSzPct val="62000"/>
              <a:buNone/>
            </a:pPr>
            <a:r>
              <a:rPr lang="en-US" sz="3200" b="1">
                <a:solidFill>
                  <a:srgbClr val="333333"/>
                </a:solidFill>
                <a:latin typeface="Georgia" panose="02040502050405020303" pitchFamily="18" charset="0"/>
                <a:ea typeface="Arial"/>
                <a:cs typeface="Arial"/>
                <a:sym typeface="Arial"/>
              </a:rPr>
              <a:t>Develop a </a:t>
            </a:r>
            <a:r>
              <a:rPr lang="en-US" sz="3200" b="1" i="1">
                <a:solidFill>
                  <a:srgbClr val="333333"/>
                </a:solidFill>
                <a:latin typeface="Georgia" panose="02040502050405020303" pitchFamily="18" charset="0"/>
                <a:ea typeface="Arial"/>
                <a:cs typeface="Arial"/>
                <a:sym typeface="Arial"/>
              </a:rPr>
              <a:t>Process</a:t>
            </a:r>
            <a:r>
              <a:rPr lang="en-US" sz="3200" b="1">
                <a:solidFill>
                  <a:srgbClr val="333333"/>
                </a:solidFill>
                <a:latin typeface="Georgia" panose="02040502050405020303" pitchFamily="18" charset="0"/>
                <a:ea typeface="Arial"/>
                <a:cs typeface="Arial"/>
                <a:sym typeface="Arial"/>
              </a:rPr>
              <a:t>…</a:t>
            </a:r>
          </a:p>
          <a:p>
            <a:pPr>
              <a:spcBef>
                <a:spcPts val="0"/>
              </a:spcBef>
              <a:buClr>
                <a:schemeClr val="dk1"/>
              </a:buClr>
              <a:buSzPct val="62000"/>
            </a:pPr>
            <a:r>
              <a:rPr lang="en-US">
                <a:solidFill>
                  <a:srgbClr val="333333"/>
                </a:solidFill>
                <a:latin typeface="Georgia" panose="02040502050405020303" pitchFamily="18" charset="0"/>
                <a:ea typeface="Arial"/>
                <a:cs typeface="Arial"/>
                <a:sym typeface="Arial"/>
              </a:rPr>
              <a:t>Conduct district needs assessment using input from </a:t>
            </a:r>
            <a:r>
              <a:rPr lang="en-US" b="1" u="sng">
                <a:solidFill>
                  <a:srgbClr val="333333"/>
                </a:solidFill>
                <a:latin typeface="Georgia" panose="02040502050405020303" pitchFamily="18" charset="0"/>
                <a:ea typeface="Arial"/>
                <a:cs typeface="Arial"/>
                <a:sym typeface="Arial"/>
              </a:rPr>
              <a:t>all</a:t>
            </a:r>
            <a:r>
              <a:rPr lang="en-US">
                <a:solidFill>
                  <a:srgbClr val="333333"/>
                </a:solidFill>
                <a:latin typeface="Georgia" panose="02040502050405020303" pitchFamily="18" charset="0"/>
                <a:ea typeface="Arial"/>
                <a:cs typeface="Arial"/>
                <a:sym typeface="Arial"/>
              </a:rPr>
              <a:t> shareholders</a:t>
            </a:r>
          </a:p>
          <a:p>
            <a:pPr>
              <a:spcBef>
                <a:spcPts val="0"/>
              </a:spcBef>
              <a:buClr>
                <a:schemeClr val="dk1"/>
              </a:buClr>
              <a:buSzPct val="62000"/>
            </a:pPr>
            <a:r>
              <a:rPr lang="en-US">
                <a:solidFill>
                  <a:srgbClr val="333333"/>
                </a:solidFill>
                <a:latin typeface="Georgia" panose="02040502050405020303" pitchFamily="18" charset="0"/>
                <a:ea typeface="Arial"/>
                <a:cs typeface="Arial"/>
                <a:sym typeface="Arial"/>
              </a:rPr>
              <a:t>Analyze needs assessment data to develop district and school comprehensive improvement plans (CDIP and CSIPs)</a:t>
            </a:r>
          </a:p>
          <a:p>
            <a:pPr>
              <a:spcBef>
                <a:spcPts val="0"/>
              </a:spcBef>
              <a:buClr>
                <a:schemeClr val="dk1"/>
              </a:buClr>
              <a:buSzPct val="62000"/>
            </a:pPr>
            <a:r>
              <a:rPr lang="en-US">
                <a:solidFill>
                  <a:srgbClr val="333333"/>
                </a:solidFill>
                <a:latin typeface="Georgia" panose="02040502050405020303" pitchFamily="18" charset="0"/>
                <a:ea typeface="Arial"/>
                <a:cs typeface="Arial"/>
                <a:sym typeface="Arial"/>
              </a:rPr>
              <a:t>Design professional development plans that directly align with district and school needs and integrate into improvement plans</a:t>
            </a:r>
          </a:p>
          <a:p>
            <a:pPr>
              <a:spcBef>
                <a:spcPts val="0"/>
              </a:spcBef>
              <a:buClr>
                <a:schemeClr val="dk1"/>
              </a:buClr>
              <a:buSzPct val="62000"/>
            </a:pPr>
            <a:r>
              <a:rPr lang="en-US">
                <a:solidFill>
                  <a:srgbClr val="333333"/>
                </a:solidFill>
                <a:latin typeface="Georgia" panose="02040502050405020303" pitchFamily="18" charset="0"/>
                <a:ea typeface="Arial"/>
                <a:cs typeface="Arial"/>
                <a:sym typeface="Arial"/>
              </a:rPr>
              <a:t>Make plans available to the public prior to implementation</a:t>
            </a:r>
          </a:p>
        </p:txBody>
      </p:sp>
      <p:sp>
        <p:nvSpPr>
          <p:cNvPr id="5" name="TextBox 4">
            <a:extLst>
              <a:ext uri="{FF2B5EF4-FFF2-40B4-BE49-F238E27FC236}">
                <a16:creationId xmlns:a16="http://schemas.microsoft.com/office/drawing/2014/main" id="{B8C31D2C-E4AE-400F-827B-E94C39E7ADB7}"/>
              </a:ext>
            </a:extLst>
          </p:cNvPr>
          <p:cNvSpPr txBox="1"/>
          <p:nvPr/>
        </p:nvSpPr>
        <p:spPr>
          <a:xfrm>
            <a:off x="328612" y="4928660"/>
            <a:ext cx="11534775" cy="592983"/>
          </a:xfrm>
          <a:prstGeom prst="rect">
            <a:avLst/>
          </a:prstGeom>
          <a:solidFill>
            <a:srgbClr val="33CCCC"/>
          </a:solidFill>
        </p:spPr>
        <p:txBody>
          <a:bodyPr wrap="square">
            <a:spAutoFit/>
          </a:bodyPr>
          <a:lstStyle/>
          <a:p>
            <a:pPr marL="0" indent="0" algn="ctr">
              <a:lnSpc>
                <a:spcPct val="110000"/>
              </a:lnSpc>
              <a:spcBef>
                <a:spcPts val="800"/>
              </a:spcBef>
              <a:buClr>
                <a:schemeClr val="dk1"/>
              </a:buClr>
              <a:buSzPts val="1100"/>
              <a:buNone/>
            </a:pPr>
            <a:r>
              <a:rPr lang="en-US" sz="3200" b="1" i="1">
                <a:solidFill>
                  <a:srgbClr val="333333"/>
                </a:solidFill>
                <a:ea typeface="Merriweather"/>
                <a:cs typeface="Merriweather"/>
                <a:sym typeface="Merriweather"/>
              </a:rPr>
              <a:t>Plan, Implement and Evaluate Professional Learning Needs</a:t>
            </a:r>
          </a:p>
        </p:txBody>
      </p:sp>
    </p:spTree>
    <p:extLst>
      <p:ext uri="{BB962C8B-B14F-4D97-AF65-F5344CB8AC3E}">
        <p14:creationId xmlns:p14="http://schemas.microsoft.com/office/powerpoint/2010/main" val="32368097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E6DF-9D7E-EFF8-CEC8-316967E9EBE7}"/>
              </a:ext>
            </a:extLst>
          </p:cNvPr>
          <p:cNvSpPr>
            <a:spLocks noGrp="1"/>
          </p:cNvSpPr>
          <p:nvPr>
            <p:ph type="title"/>
          </p:nvPr>
        </p:nvSpPr>
        <p:spPr>
          <a:xfrm>
            <a:off x="838200" y="365125"/>
            <a:ext cx="10515600" cy="864235"/>
          </a:xfrm>
        </p:spPr>
        <p:txBody>
          <a:bodyPr/>
          <a:lstStyle/>
          <a:p>
            <a:r>
              <a:rPr lang="en-US" dirty="0"/>
              <a:t>PD Diagnostic Basics</a:t>
            </a:r>
          </a:p>
        </p:txBody>
      </p:sp>
      <p:sp>
        <p:nvSpPr>
          <p:cNvPr id="3" name="Content Placeholder 2">
            <a:extLst>
              <a:ext uri="{FF2B5EF4-FFF2-40B4-BE49-F238E27FC236}">
                <a16:creationId xmlns:a16="http://schemas.microsoft.com/office/drawing/2014/main" id="{E36A01DE-4E68-4CF2-E04B-E32D0012C8E8}"/>
              </a:ext>
            </a:extLst>
          </p:cNvPr>
          <p:cNvSpPr>
            <a:spLocks noGrp="1"/>
          </p:cNvSpPr>
          <p:nvPr>
            <p:ph idx="1"/>
          </p:nvPr>
        </p:nvSpPr>
        <p:spPr>
          <a:xfrm>
            <a:off x="838200" y="1449844"/>
            <a:ext cx="11136488" cy="4463276"/>
          </a:xfrm>
        </p:spPr>
        <p:txBody>
          <a:bodyPr vert="horz" lIns="91440" tIns="45720" rIns="91440" bIns="45720" rtlCol="0" anchor="t">
            <a:normAutofit fontScale="92500"/>
          </a:bodyPr>
          <a:lstStyle/>
          <a:p>
            <a:r>
              <a:rPr lang="en-US" dirty="0"/>
              <a:t>Each district/school will use needs assessment data to select two (2) areas requiring professional development. </a:t>
            </a:r>
          </a:p>
          <a:p>
            <a:r>
              <a:rPr lang="en-US" dirty="0"/>
              <a:t>At least one (1) area should be aligned with the district/school plan if possible. Districts/schools should work together for a cohesive overall plan for supporting improvement district wide.</a:t>
            </a:r>
          </a:p>
          <a:p>
            <a:r>
              <a:rPr lang="en-US" dirty="0"/>
              <a:t>Ongoing communication between district/school leadership of plan effectiveness is necessary for cohesive overall improvement.</a:t>
            </a:r>
          </a:p>
          <a:p>
            <a:r>
              <a:rPr lang="en-US" dirty="0"/>
              <a:t>The PD Diagnostic can be revised throughout the year if needed.</a:t>
            </a:r>
          </a:p>
          <a:p>
            <a:r>
              <a:rPr lang="en-US" dirty="0"/>
              <a:t>The PD Diagnostics are not available for upload after June 30 each year. </a:t>
            </a:r>
          </a:p>
          <a:p>
            <a:r>
              <a:rPr lang="en-US" dirty="0"/>
              <a:t> Uploaded to Cognia by May 1. </a:t>
            </a:r>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6007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E745E-5EE0-67CF-83BE-4006A9ABB028}"/>
              </a:ext>
            </a:extLst>
          </p:cNvPr>
          <p:cNvSpPr>
            <a:spLocks noGrp="1"/>
          </p:cNvSpPr>
          <p:nvPr>
            <p:ph type="title"/>
          </p:nvPr>
        </p:nvSpPr>
        <p:spPr>
          <a:xfrm>
            <a:off x="838200" y="71121"/>
            <a:ext cx="10515600" cy="640079"/>
          </a:xfrm>
        </p:spPr>
        <p:txBody>
          <a:bodyPr>
            <a:normAutofit fontScale="90000"/>
          </a:bodyPr>
          <a:lstStyle/>
          <a:p>
            <a:r>
              <a:rPr lang="en-US" dirty="0"/>
              <a:t>Key Points</a:t>
            </a:r>
          </a:p>
        </p:txBody>
      </p:sp>
      <p:sp>
        <p:nvSpPr>
          <p:cNvPr id="3" name="Content Placeholder 2">
            <a:extLst>
              <a:ext uri="{FF2B5EF4-FFF2-40B4-BE49-F238E27FC236}">
                <a16:creationId xmlns:a16="http://schemas.microsoft.com/office/drawing/2014/main" id="{EFB03674-3269-747F-1F5D-7F3F91BCEF6F}"/>
              </a:ext>
            </a:extLst>
          </p:cNvPr>
          <p:cNvSpPr>
            <a:spLocks noGrp="1"/>
          </p:cNvSpPr>
          <p:nvPr>
            <p:ph idx="1"/>
          </p:nvPr>
        </p:nvSpPr>
        <p:spPr>
          <a:xfrm>
            <a:off x="838200" y="711200"/>
            <a:ext cx="10515600" cy="5248166"/>
          </a:xfrm>
        </p:spPr>
        <p:txBody>
          <a:bodyPr>
            <a:normAutofit fontScale="92500" lnSpcReduction="20000"/>
          </a:bodyPr>
          <a:lstStyle/>
          <a:p>
            <a:pPr lvl="0"/>
            <a:r>
              <a:rPr lang="en-US" b="1" dirty="0"/>
              <a:t>Due Date:</a:t>
            </a:r>
            <a:r>
              <a:rPr lang="en-US" dirty="0"/>
              <a:t> District and school diagnostics are due by </a:t>
            </a:r>
            <a:r>
              <a:rPr lang="en-US" b="1" dirty="0"/>
              <a:t>May 1</a:t>
            </a:r>
            <a:r>
              <a:rPr lang="en-US" dirty="0"/>
              <a:t> for the upcoming school year.</a:t>
            </a:r>
          </a:p>
          <a:p>
            <a:pPr lvl="0"/>
            <a:r>
              <a:rPr lang="en-US" b="1" dirty="0"/>
              <a:t>Revisions:</a:t>
            </a:r>
            <a:r>
              <a:rPr lang="en-US" dirty="0"/>
              <a:t> Diagnostics can be </a:t>
            </a:r>
            <a:r>
              <a:rPr lang="en-US" b="1" dirty="0"/>
              <a:t>updated as PD needs evolve</a:t>
            </a:r>
            <a:r>
              <a:rPr lang="en-US" dirty="0"/>
              <a:t>.</a:t>
            </a:r>
          </a:p>
          <a:p>
            <a:pPr lvl="0"/>
            <a:r>
              <a:rPr lang="en-US" b="1" dirty="0"/>
              <a:t>Alignment:</a:t>
            </a:r>
            <a:r>
              <a:rPr lang="en-US" dirty="0"/>
              <a:t> District and school diagnostics should </a:t>
            </a:r>
            <a:r>
              <a:rPr lang="en-US" b="1" dirty="0"/>
              <a:t>complement each other</a:t>
            </a:r>
            <a:r>
              <a:rPr lang="en-US" dirty="0"/>
              <a:t>.</a:t>
            </a:r>
          </a:p>
          <a:p>
            <a:pPr lvl="0"/>
            <a:r>
              <a:rPr lang="en-US" b="1" dirty="0"/>
              <a:t>Submission Issues:</a:t>
            </a:r>
            <a:r>
              <a:rPr lang="en-US" dirty="0"/>
              <a:t> Some diagnostics were </a:t>
            </a:r>
            <a:r>
              <a:rPr lang="en-US" b="1" dirty="0"/>
              <a:t>uploaded in the wrong sections</a:t>
            </a:r>
            <a:r>
              <a:rPr lang="en-US" dirty="0"/>
              <a:t> this year (e.g., district diagnostics in school areas).</a:t>
            </a:r>
          </a:p>
          <a:p>
            <a:pPr lvl="0"/>
            <a:r>
              <a:rPr lang="en-US" b="1" dirty="0"/>
              <a:t>Template Feedback:</a:t>
            </a:r>
            <a:r>
              <a:rPr lang="en-US" dirty="0"/>
              <a:t> We’ve used the </a:t>
            </a:r>
            <a:r>
              <a:rPr lang="en-US" b="1" dirty="0"/>
              <a:t>same templates for several years</a:t>
            </a:r>
            <a:r>
              <a:rPr lang="en-US" dirty="0"/>
              <a:t>. Feedback from PDCs is encouraged:</a:t>
            </a:r>
          </a:p>
          <a:p>
            <a:pPr lvl="1"/>
            <a:r>
              <a:rPr lang="en-US" dirty="0"/>
              <a:t>Which questions are no longer useful?</a:t>
            </a:r>
          </a:p>
          <a:p>
            <a:pPr lvl="1"/>
            <a:r>
              <a:rPr lang="en-US" dirty="0"/>
              <a:t>What additional questions could improve planning for </a:t>
            </a:r>
            <a:r>
              <a:rPr lang="en-US" b="1" dirty="0"/>
              <a:t>High-Quality PD</a:t>
            </a:r>
            <a:r>
              <a:rPr lang="en-US" dirty="0"/>
              <a:t>?</a:t>
            </a:r>
          </a:p>
          <a:p>
            <a:pPr lvl="0"/>
            <a:r>
              <a:rPr lang="en-US" b="1" dirty="0"/>
              <a:t>Desk Audits:</a:t>
            </a:r>
            <a:r>
              <a:rPr lang="en-US" dirty="0"/>
              <a:t> </a:t>
            </a:r>
            <a:r>
              <a:rPr lang="en-US" b="1" dirty="0"/>
              <a:t>Random desk audits</a:t>
            </a:r>
            <a:r>
              <a:rPr lang="en-US" dirty="0"/>
              <a:t> will be conducted this fall to identify trends and ensure alignment between district and school diagnostics.</a:t>
            </a:r>
          </a:p>
          <a:p>
            <a:r>
              <a:rPr lang="en-US" dirty="0">
                <a:latin typeface="Georgia" panose="02040502050405020303" pitchFamily="18" charset="0"/>
              </a:rPr>
              <a:t>Questions? Please ask.  </a:t>
            </a:r>
            <a:r>
              <a:rPr lang="en-US" dirty="0">
                <a:latin typeface="Georgia" panose="02040502050405020303" pitchFamily="18" charset="0"/>
                <a:hlinkClick r:id="rId3"/>
              </a:rPr>
              <a:t>Renee.yates@education.ky.gov</a:t>
            </a:r>
            <a:r>
              <a:rPr lang="en-US" dirty="0">
                <a:latin typeface="Georgia" panose="02040502050405020303" pitchFamily="18" charset="0"/>
              </a:rPr>
              <a:t>   </a:t>
            </a:r>
          </a:p>
          <a:p>
            <a:pPr lvl="0"/>
            <a:endParaRPr lang="en-US" dirty="0"/>
          </a:p>
          <a:p>
            <a:endParaRPr lang="en-US" dirty="0"/>
          </a:p>
        </p:txBody>
      </p:sp>
    </p:spTree>
    <p:extLst>
      <p:ext uri="{BB962C8B-B14F-4D97-AF65-F5344CB8AC3E}">
        <p14:creationId xmlns:p14="http://schemas.microsoft.com/office/powerpoint/2010/main" val="1395941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DE Template NEWEST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 xsi:nil="true"/>
    <Accessibility_x0020_Audit_x0020_Status xmlns="3a62de7d-ba57-4f43-9dae-9623ba637be0" xsi:nil="true"/>
    <Accessibility_x0020_Audience xmlns="3a62de7d-ba57-4f43-9dae-9623ba637be0" xsi:nil="true"/>
    <Accessibility_x0020_Status xmlns="3a62de7d-ba57-4f43-9dae-9623ba637be0" xsi:nil="true"/>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2025-08-05T18:04:32+00:00</Publication_x0020_Date>
    <Audience1 xmlns="3a62de7d-ba57-4f43-9dae-9623ba637be0"/>
    <_dlc_DocId xmlns="3a62de7d-ba57-4f43-9dae-9623ba637be0">KYED-337219647-4</_dlc_DocId>
    <_dlc_DocIdUrl xmlns="3a62de7d-ba57-4f43-9dae-9623ba637be0">
      <Url>https://education-edit.ky.gov/curriculum/ProfLern/_layouts/15/DocIdRedir.aspx?ID=KYED-337219647-4</Url>
      <Description>KYED-337219647-4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0580485D60A5A46BF8CA5C7DD5D3183" ma:contentTypeVersion="29" ma:contentTypeDescription="" ma:contentTypeScope="" ma:versionID="3aecfd29af73323034c34e8e13180759">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bf53235365eb3ab8d60bf2e0406a79d8"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55EF733-7B36-44C1-B93D-DD1618F51C2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9484EC6-4C00-4096-AA6D-5A80756F115A}">
  <ds:schemaRefs>
    <ds:schemaRef ds:uri="http://schemas.microsoft.com/sharepoint/v3/contenttype/forms"/>
  </ds:schemaRefs>
</ds:datastoreItem>
</file>

<file path=customXml/itemProps3.xml><?xml version="1.0" encoding="utf-8"?>
<ds:datastoreItem xmlns:ds="http://schemas.openxmlformats.org/officeDocument/2006/customXml" ds:itemID="{8E62DCA6-122D-4329-B92A-AA6D0F7CA557}"/>
</file>

<file path=customXml/itemProps4.xml><?xml version="1.0" encoding="utf-8"?>
<ds:datastoreItem xmlns:ds="http://schemas.openxmlformats.org/officeDocument/2006/customXml" ds:itemID="{9B4873A7-B7D3-4F8C-808B-1E7C33F5995E}"/>
</file>

<file path=docProps/app.xml><?xml version="1.0" encoding="utf-8"?>
<Properties xmlns="http://schemas.openxmlformats.org/officeDocument/2006/extended-properties" xmlns:vt="http://schemas.openxmlformats.org/officeDocument/2006/docPropsVTypes">
  <TotalTime>3850</TotalTime>
  <Words>3029</Words>
  <Application>Microsoft Office PowerPoint</Application>
  <PresentationFormat>Widescreen</PresentationFormat>
  <Paragraphs>251</Paragraphs>
  <Slides>41</Slides>
  <Notes>39</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KDE Template NEWEST 2022</vt:lpstr>
      <vt:lpstr>Theme1</vt:lpstr>
      <vt:lpstr>  Professional Development Coordinators Annual Training</vt:lpstr>
      <vt:lpstr>Guiding Questions</vt:lpstr>
      <vt:lpstr>Professional Development Coordinator’s  Major Responsibilities…</vt:lpstr>
      <vt:lpstr>House Bill 48</vt:lpstr>
      <vt:lpstr>Legislative Responsibilities Review… </vt:lpstr>
      <vt:lpstr>704 KAR 3:035 Professional Development Plan </vt:lpstr>
      <vt:lpstr>704 KAR 3:035 Designing the Annual PD Plan</vt:lpstr>
      <vt:lpstr>PD Diagnostic Basics</vt:lpstr>
      <vt:lpstr>Key Points</vt:lpstr>
      <vt:lpstr>KRS 158.070 (3)(a) School Calendar (no change)</vt:lpstr>
      <vt:lpstr>KRS 158.070(3)(b) Flexible PD Plans</vt:lpstr>
      <vt:lpstr>KRS 160.345 SBDM Councils</vt:lpstr>
      <vt:lpstr>704 KAR 3:325. Effective Instructional Leadership Act (EILA)</vt:lpstr>
      <vt:lpstr>Required Professional Development</vt:lpstr>
      <vt:lpstr>Required Professional Development…</vt:lpstr>
      <vt:lpstr>New Guidance Document</vt:lpstr>
      <vt:lpstr>KRS 156.095  Professional Development Programs</vt:lpstr>
      <vt:lpstr>Active Shooter Training – KRS 156.095 (2)(a)</vt:lpstr>
      <vt:lpstr>Child Abuse and Neglect Training – KRS 156.095 (2)(b)</vt:lpstr>
      <vt:lpstr>Child Abuse and Neglect Training – KRS 156.095 (7)</vt:lpstr>
      <vt:lpstr>Child Abuse and Neglect Training – KRS 156.095 </vt:lpstr>
      <vt:lpstr>Child Abuse and Neglect Training – KRS 156.095 (8)(a) Child Abuse and Neglect: Prevention, Recognition and Reporting - Kentucky Department of Education</vt:lpstr>
      <vt:lpstr>Statewide Child Abuse and Neglect Hotline Information </vt:lpstr>
      <vt:lpstr>Suicide KRS 158.039(1)</vt:lpstr>
      <vt:lpstr>Suicide Prevention Training – KRS 156.095 (2)</vt:lpstr>
      <vt:lpstr>Seizure Disorder Training</vt:lpstr>
      <vt:lpstr>Bloodborne Pathogens Training – OSHA/Department of Labor 29 CFR 1910.1030</vt:lpstr>
      <vt:lpstr>Physical Restraint and Seclusion Training – 704 KAR 7:160 Section 6 </vt:lpstr>
      <vt:lpstr>Physical Restraint and Seclusion Training</vt:lpstr>
      <vt:lpstr>First Aid and CPR Training</vt:lpstr>
      <vt:lpstr>Training Resources</vt:lpstr>
      <vt:lpstr>Available PL Resources from the Kentucky Department of Education</vt:lpstr>
      <vt:lpstr>PLBB</vt:lpstr>
      <vt:lpstr>Kentucky Academic Standards</vt:lpstr>
      <vt:lpstr>Kentucky Academic Standards </vt:lpstr>
      <vt:lpstr>Foundational Implementation Resources </vt:lpstr>
      <vt:lpstr>Questions</vt:lpstr>
      <vt:lpstr>Evaluating Professional Development </vt:lpstr>
      <vt:lpstr>Related Resources</vt:lpstr>
      <vt:lpstr>PDC Cohorts – 2025-2026</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Coordinators Training</dc:title>
  <dc:creator>Jarboe, Kris - Division of Academic Program Standards</dc:creator>
  <cp:lastModifiedBy>Kelly, Dana - Division of Academic Program Standards</cp:lastModifiedBy>
  <cp:revision>70</cp:revision>
  <cp:lastPrinted>2025-07-29T18:11:05Z</cp:lastPrinted>
  <dcterms:created xsi:type="dcterms:W3CDTF">2022-07-11T17:30:43Z</dcterms:created>
  <dcterms:modified xsi:type="dcterms:W3CDTF">2025-08-05T17:54:29Z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2024-06-24T19:42:13Z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9e24148f-aa04-4fde-8113-c03e765b3611</vt:lpwstr>
  </property>
  <property fmtid="{D5CDD505-2E9C-101B-9397-08002B2CF9AE}" pid="8" name="MSIP_Label_eb544694-0027-44fa-bee4-2648c0363f9d_ContentBits">
    <vt:lpwstr>0</vt:lpwstr>
  </property>
  <property fmtid="{D5CDD505-2E9C-101B-9397-08002B2CF9AE}" pid="9" name="ContentTypeId">
    <vt:lpwstr>0x0101001BEB557DBE01834EAB47A683706DCD5B0010580485D60A5A46BF8CA5C7DD5D3183</vt:lpwstr>
  </property>
  <property fmtid="{D5CDD505-2E9C-101B-9397-08002B2CF9AE}" pid="10" name="_dlc_DocIdItemGuid">
    <vt:lpwstr>52ce4fba-08ab-4eb3-95d1-7a2d3a24fb34</vt:lpwstr>
  </property>
</Properties>
</file>