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35"/>
  </p:notesMasterIdLst>
  <p:sldIdLst>
    <p:sldId id="323" r:id="rId6"/>
    <p:sldId id="324" r:id="rId7"/>
    <p:sldId id="325" r:id="rId8"/>
    <p:sldId id="326" r:id="rId9"/>
    <p:sldId id="327" r:id="rId10"/>
    <p:sldId id="328" r:id="rId11"/>
    <p:sldId id="329" r:id="rId12"/>
    <p:sldId id="330" r:id="rId13"/>
    <p:sldId id="331" r:id="rId14"/>
    <p:sldId id="332" r:id="rId15"/>
    <p:sldId id="333" r:id="rId16"/>
    <p:sldId id="334" r:id="rId17"/>
    <p:sldId id="336" r:id="rId18"/>
    <p:sldId id="337" r:id="rId19"/>
    <p:sldId id="338" r:id="rId20"/>
    <p:sldId id="339" r:id="rId21"/>
    <p:sldId id="340" r:id="rId22"/>
    <p:sldId id="341" r:id="rId23"/>
    <p:sldId id="342" r:id="rId24"/>
    <p:sldId id="343" r:id="rId25"/>
    <p:sldId id="344" r:id="rId26"/>
    <p:sldId id="345" r:id="rId27"/>
    <p:sldId id="346" r:id="rId28"/>
    <p:sldId id="347" r:id="rId29"/>
    <p:sldId id="348" r:id="rId30"/>
    <p:sldId id="349" r:id="rId31"/>
    <p:sldId id="350" r:id="rId32"/>
    <p:sldId id="351" r:id="rId33"/>
    <p:sldId id="352" r:id="rId34"/>
  </p:sldIdLst>
  <p:sldSz cx="12192000" cy="6858000"/>
  <p:notesSz cx="6858000" cy="9144000"/>
  <p:embeddedFontLst>
    <p:embeddedFont>
      <p:font typeface="Century Gothic" panose="020B0502020202020204" pitchFamily="34" charset="0"/>
      <p:regular r:id="rId36"/>
      <p:bold r:id="rId37"/>
      <p:italic r:id="rId38"/>
      <p:boldItalic r:id="rId39"/>
    </p:embeddedFont>
    <p:embeddedFont>
      <p:font typeface="Franklin Gothic Book" panose="020B0503020102020204" pitchFamily="34" charset="0"/>
      <p:regular r:id="rId40"/>
      <p:italic r:id="rId41"/>
    </p:embeddedFont>
    <p:embeddedFont>
      <p:font typeface="Franklin Gothic Medium" panose="020B0603020102020204" pitchFamily="34" charset="0"/>
      <p:regular r:id="rId42"/>
      <p:italic r:id="rId43"/>
    </p:embeddedFont>
    <p:embeddedFont>
      <p:font typeface="Libre Franklin" pitchFamily="2" charset="0"/>
      <p:regular r:id="rId44"/>
      <p:bold r:id="rId45"/>
      <p:italic r:id="rId46"/>
      <p:boldItalic r:id="rId47"/>
    </p:embeddedFont>
    <p:embeddedFont>
      <p:font typeface="Libre Franklin Medium" pitchFamily="2"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6" roundtripDataSignature="AMtx7mhbjnDweMmesxcf3gtrLHUpCiyUB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D873E3-4DC4-748B-D574-646FE133D5AE}" name="Turner, Rosalind - Division of Communications" initials="TRDoC" userId="S::rosalind.turner@education.ky.gov::7c9c7ca7-1d99-46ec-ad67-a660f1da40f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icki Ray" initials="" lastIdx="4" clrIdx="0"/>
  <p:cmAuthor id="1" name="Lauren Gallicchio" initials="" lastIdx="5" clrIdx="1"/>
  <p:cmAuthor id="2" name="Thomas Clouse"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68AC0C-D06C-73DE-A1E9-BC27C9DFEEB5}" v="1" dt="2025-12-09T16:17:45.506"/>
  </p1510:revLst>
</p1510:revInfo>
</file>

<file path=ppt/tableStyles.xml><?xml version="1.0" encoding="utf-8"?>
<a:tblStyleLst xmlns:a="http://schemas.openxmlformats.org/drawingml/2006/main" def="{7D4F87D2-B31D-4A5B-840A-ADB18C62B1F1}">
  <a:tblStyle styleId="{7D4F87D2-B31D-4A5B-840A-ADB18C62B1F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59422" autoAdjust="0"/>
  </p:normalViewPr>
  <p:slideViewPr>
    <p:cSldViewPr snapToGrid="0">
      <p:cViewPr varScale="1">
        <p:scale>
          <a:sx n="48" d="100"/>
          <a:sy n="48" d="100"/>
        </p:scale>
        <p:origin x="2002" y="269"/>
      </p:cViewPr>
      <p:guideLst/>
    </p:cSldViewPr>
  </p:slideViewPr>
  <p:outlineViewPr>
    <p:cViewPr>
      <p:scale>
        <a:sx n="33" d="100"/>
        <a:sy n="33" d="100"/>
      </p:scale>
      <p:origin x="0" y="-52812"/>
    </p:cViewPr>
  </p:outlineViewPr>
  <p:notesTextViewPr>
    <p:cViewPr>
      <p:scale>
        <a:sx n="1" d="1"/>
        <a:sy n="1" d="1"/>
      </p:scale>
      <p:origin x="0" y="-3235"/>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4.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159" Type="http://schemas.openxmlformats.org/officeDocument/2006/relationships/viewProps" Target="viewProps.xml"/><Relationship Id="rId7" Type="http://schemas.openxmlformats.org/officeDocument/2006/relationships/slide" Target="slides/slide2.xml"/><Relationship Id="rId162"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157" Type="http://schemas.openxmlformats.org/officeDocument/2006/relationships/commentAuthors" Target="commentAuthors.xml"/><Relationship Id="rId5" Type="http://schemas.openxmlformats.org/officeDocument/2006/relationships/slideMaster" Target="slideMasters/slideMaster1.xml"/><Relationship Id="rId160" Type="http://schemas.openxmlformats.org/officeDocument/2006/relationships/theme" Target="theme/theme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8" Type="http://schemas.openxmlformats.org/officeDocument/2006/relationships/slide" Target="slides/slide3.xml"/><Relationship Id="rId51" Type="http://schemas.openxmlformats.org/officeDocument/2006/relationships/font" Target="fonts/font16.fntdata"/><Relationship Id="rId163"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3.fntdata"/><Relationship Id="rId46" Type="http://schemas.openxmlformats.org/officeDocument/2006/relationships/font" Target="fonts/font11.fntdata"/><Relationship Id="rId158"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font" Target="fonts/font6.fntdata"/><Relationship Id="rId16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1.fntdata"/><Relationship Id="rId49" Type="http://schemas.openxmlformats.org/officeDocument/2006/relationships/font" Target="fonts/font14.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9.fntdata"/><Relationship Id="rId15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kystandards.org/standards-resources/ss-resources/ss-pl-modules/"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kystandards.org/"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education.ky.gov/_layouts/download.aspx?SourceUr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ducation.ky.gov/curriculum/standards/kyacadstand/Documents/Module_Four_Notecatcher.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education.ky.gov/_layouts/download.aspx?SourceUrl="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education.ky.gov/curriculum/standards/kyacadstand/Documents/Grade_2_SS_Strongly_Aligned_Assignment_TN.docx"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ducation.ky.gov/_layouts/download.aspx?SourceUr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education.ky.gov/curriculum/standards/kyacadstand/Documents/Grade_2_SS_Strongly_Aligned_Assignment_TN.docx"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ducation.ky.gov/curriculum/standards/kyacadstand/Documents/EBIP_3_Social_Studies.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ducation.ky.gov/curriculum/standards/kyacadstand/Documents/EBIP_3_Social_Studies.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ducation.ky.gov/curriculum/standards/kyacadstand/Documents/EBIP_3_Social_Studies.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ducation.ky.gov/curriculum/standards/kyacadstand/Documents/EBIP_5_Social_Studies.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ducation.ky.gov/curriculum/standards/kyacadstand/Documents/EBIP_5_Social_Studies.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pz.harvard.edu/sites/default/files/See%20Think%20Wonder_2.pdf" TargetMode="External"/><Relationship Id="rId7" Type="http://schemas.openxmlformats.org/officeDocument/2006/relationships/hyperlink" Target="http://www.pz.harvard.edu/sites/default/files/Compass%20Points_0.pdf"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www.pz.harvard.edu/sites/default/files/Chalk%20Talk_1.pdf" TargetMode="External"/><Relationship Id="rId5" Type="http://schemas.openxmlformats.org/officeDocument/2006/relationships/hyperlink" Target="http://www.pz.harvard.edu/sites/default/files/The%20Explanation%20Game_1.pdf" TargetMode="External"/><Relationship Id="rId4" Type="http://schemas.openxmlformats.org/officeDocument/2006/relationships/hyperlink" Target="http://www.pz.harvard.edu/sites/default/files/Think%20Puzzle%20Explore_2.pdf"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kystandards.org/standards-resources/rw-resources/rw-pl-modules/academic-vocabulary/"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www.kystandards.org"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20976b23531_0_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Series Overview:</a:t>
            </a:r>
          </a:p>
          <a:p>
            <a:pPr marL="0" lvl="0" indent="0" algn="l" rtl="0">
              <a:spcBef>
                <a:spcPts val="0"/>
              </a:spcBef>
              <a:spcAft>
                <a:spcPts val="0"/>
              </a:spcAft>
              <a:buClr>
                <a:schemeClr val="dk1"/>
              </a:buClr>
              <a:buSzPts val="1400"/>
              <a:buFont typeface="Arial"/>
              <a:buNone/>
            </a:pPr>
            <a:r>
              <a:rPr lang="en-US" sz="1200" i="1" dirty="0">
                <a:solidFill>
                  <a:schemeClr val="dk1"/>
                </a:solidFill>
                <a:latin typeface="Calibri"/>
                <a:ea typeface="Calibri"/>
                <a:cs typeface="Calibri"/>
                <a:sym typeface="Calibri"/>
              </a:rPr>
              <a:t>Supporting Students in Using Evidence</a:t>
            </a:r>
            <a:r>
              <a:rPr lang="en-US" sz="1200" dirty="0">
                <a:solidFill>
                  <a:schemeClr val="dk1"/>
                </a:solidFill>
                <a:latin typeface="Calibri"/>
                <a:ea typeface="Calibri"/>
                <a:cs typeface="Calibri"/>
                <a:sym typeface="Calibri"/>
              </a:rPr>
              <a:t> module series is a set of six of modules designed to support students when using evidence as required by the </a:t>
            </a:r>
            <a:r>
              <a:rPr lang="en-US" sz="1200" i="1" dirty="0">
                <a:solidFill>
                  <a:schemeClr val="dk1"/>
                </a:solidFill>
                <a:latin typeface="Calibri"/>
                <a:ea typeface="Calibri"/>
                <a:cs typeface="Calibri"/>
                <a:sym typeface="Calibri"/>
              </a:rPr>
              <a:t>Kentucky Academic Standards (KAS) for Social Studies. </a:t>
            </a:r>
            <a:r>
              <a:rPr lang="en-US" sz="1200" dirty="0">
                <a:solidFill>
                  <a:schemeClr val="dk1"/>
                </a:solidFill>
                <a:latin typeface="Calibri"/>
                <a:ea typeface="Calibri"/>
                <a:cs typeface="Calibri"/>
                <a:sym typeface="Calibri"/>
              </a:rPr>
              <a:t>While this module series is designed in a progression, you may engage with the module section that best meets your professional learning needs. </a:t>
            </a:r>
            <a:endParaRPr lang="en-US" sz="13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Calibri"/>
                <a:ea typeface="Calibri"/>
                <a:cs typeface="Calibri"/>
                <a:sym typeface="Calibri"/>
              </a:rPr>
              <a:t>Supporting Students in Using Evidence</a:t>
            </a:r>
            <a:r>
              <a:rPr lang="en-US" sz="1200" b="1"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module series is intended to support the successful implementation of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in classrooms across the state. The duration, scope and sequence of the module sections may be customized to accommodate local needs and conditions. The sections are designed to provide flexibility for districts and schools and, as such, can be viewed as stand-alone lessons or within the progression of the module as written. You are supported in engaging with this module individually, if desired. </a:t>
            </a: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Materials: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following materials are part of this module:</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t>
            </a:r>
            <a:r>
              <a:rPr lang="en-US" sz="1200" i="1" dirty="0">
                <a:solidFill>
                  <a:schemeClr val="dk1"/>
                </a:solidFill>
                <a:latin typeface="Calibri"/>
                <a:ea typeface="Calibri"/>
                <a:cs typeface="Calibri"/>
                <a:sym typeface="Calibri"/>
              </a:rPr>
              <a:t>Kentucky Academic Standards (KAS) for Social Studies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●Additional materials, such as but not limited to, articles, discussion strategies, etc. are provided within the notes section of applicable slides throughout the module. </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 </a:t>
            </a: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Note:</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you plan to engage with this module virtually as a group, consider directing participants to the</a:t>
            </a:r>
            <a:r>
              <a:rPr lang="en-US" sz="1200" dirty="0">
                <a:solidFill>
                  <a:schemeClr val="dk1"/>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 </a:t>
            </a:r>
            <a:r>
              <a:rPr lang="en-US" sz="1200" u="sng" dirty="0">
                <a:solidFill>
                  <a:schemeClr val="hlink"/>
                </a:solidFill>
                <a:latin typeface="Calibri"/>
                <a:ea typeface="Calibri"/>
                <a:cs typeface="Calibri"/>
                <a:sym typeface="Calibri"/>
                <a:hlinkClick r:id="rId3"/>
              </a:rPr>
              <a:t>Social Studies Professional Learning Modules</a:t>
            </a:r>
            <a:r>
              <a:rPr lang="en-US" sz="1200" dirty="0">
                <a:solidFill>
                  <a:schemeClr val="dk1"/>
                </a:solidFill>
                <a:latin typeface="Calibri"/>
                <a:ea typeface="Calibri"/>
                <a:cs typeface="Calibri"/>
                <a:sym typeface="Calibri"/>
              </a:rPr>
              <a:t> webpage on</a:t>
            </a:r>
            <a:r>
              <a:rPr lang="en-US" sz="1200" dirty="0">
                <a:solidFill>
                  <a:schemeClr val="dk1"/>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 </a:t>
            </a:r>
            <a:r>
              <a:rPr lang="en-US" sz="1200" u="sng" dirty="0">
                <a:solidFill>
                  <a:schemeClr val="hlink"/>
                </a:solidFill>
                <a:latin typeface="Calibri"/>
                <a:ea typeface="Calibri"/>
                <a:cs typeface="Calibri"/>
                <a:sym typeface="Calibri"/>
                <a:hlinkClick r:id="rId4"/>
              </a:rPr>
              <a:t>kystandards.org</a:t>
            </a:r>
            <a:r>
              <a:rPr lang="en-US" sz="1200" dirty="0">
                <a:solidFill>
                  <a:schemeClr val="dk1"/>
                </a:solidFill>
                <a:latin typeface="Calibri"/>
                <a:ea typeface="Calibri"/>
                <a:cs typeface="Calibri"/>
                <a:sym typeface="Calibri"/>
              </a:rPr>
              <a:t> so that you may access the resources used directly from the links provided in the PowerPoint. Additionally, you may consider downloading the resources contained within each section of the module and placing them into a Google folder for you or your colleagues to access. </a:t>
            </a: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Four: Compelling and Supporting Questions</a:t>
            </a:r>
          </a:p>
          <a:p>
            <a:pPr marL="457200" lvl="0" indent="-304800" algn="l" rtl="0">
              <a:spcBef>
                <a:spcPts val="0"/>
              </a:spcBef>
              <a:spcAft>
                <a:spcPts val="0"/>
              </a:spcAft>
              <a:buClr>
                <a:srgbClr val="102649"/>
              </a:buClr>
              <a:buSzPts val="1200"/>
              <a:buFont typeface="Calibri"/>
              <a:buChar char="•"/>
            </a:pPr>
            <a:r>
              <a:rPr lang="en-US" sz="1200" b="1" dirty="0">
                <a:solidFill>
                  <a:srgbClr val="102649"/>
                </a:solidFill>
                <a:latin typeface="Calibri"/>
                <a:ea typeface="Calibri"/>
                <a:cs typeface="Calibri"/>
                <a:sym typeface="Calibri"/>
              </a:rPr>
              <a:t>Compelling Question: </a:t>
            </a:r>
            <a:r>
              <a:rPr lang="en-US" sz="1200" dirty="0">
                <a:solidFill>
                  <a:srgbClr val="222222"/>
                </a:solidFill>
                <a:latin typeface="Calibri"/>
                <a:ea typeface="Calibri"/>
                <a:cs typeface="Calibri"/>
                <a:sym typeface="Calibri"/>
              </a:rPr>
              <a:t>How do I support students in communicating their own conclusions, using evidence to substantiate their claims? </a:t>
            </a:r>
            <a:endParaRPr lang="en-US"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Supporting Question: </a:t>
            </a:r>
            <a:r>
              <a:rPr lang="en-US" sz="1200" dirty="0">
                <a:solidFill>
                  <a:schemeClr val="dk1"/>
                </a:solidFill>
                <a:latin typeface="Calibri"/>
                <a:ea typeface="Calibri"/>
                <a:cs typeface="Calibri"/>
                <a:sym typeface="Calibri"/>
              </a:rPr>
              <a:t>How do I support students’ comprehension of primary and secondary sources? </a:t>
            </a:r>
            <a:endParaRPr lang="en-US" sz="1200" b="1" dirty="0">
              <a:solidFill>
                <a:schemeClr val="dk1"/>
              </a:solidFill>
              <a:latin typeface="Calibri"/>
              <a:ea typeface="Calibri"/>
              <a:cs typeface="Calibri"/>
              <a:sym typeface="Calibri"/>
            </a:endParaRPr>
          </a:p>
          <a:p>
            <a:pPr marL="0" lvl="0" indent="0" algn="l" rtl="0">
              <a:spcBef>
                <a:spcPts val="0"/>
              </a:spcBef>
              <a:spcAft>
                <a:spcPts val="0"/>
              </a:spcAft>
              <a:buNone/>
            </a:pPr>
            <a:endParaRPr lang="en-US"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Learning Target and Success Criteria:</a:t>
            </a: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Target and Success Criteria for districts and schools of Module Four: </a:t>
            </a:r>
            <a:r>
              <a:rPr lang="en-US" sz="1200" i="1" dirty="0">
                <a:solidFill>
                  <a:schemeClr val="dk1"/>
                </a:solidFill>
                <a:latin typeface="Calibri"/>
                <a:ea typeface="Calibri"/>
                <a:cs typeface="Calibri"/>
                <a:sym typeface="Calibri"/>
              </a:rPr>
              <a:t>What should students do before engaging with complex sources?</a:t>
            </a:r>
            <a:r>
              <a:rPr lang="en-US" sz="1200" dirty="0">
                <a:solidFill>
                  <a:schemeClr val="dk1"/>
                </a:solidFill>
                <a:latin typeface="Calibri"/>
                <a:ea typeface="Calibri"/>
                <a:cs typeface="Calibri"/>
                <a:sym typeface="Calibri"/>
              </a:rPr>
              <a:t> are:</a:t>
            </a:r>
          </a:p>
          <a:p>
            <a:pPr marL="457200" lvl="0" indent="-304800" algn="l" rtl="0">
              <a:spcBef>
                <a:spcPts val="0"/>
              </a:spcBef>
              <a:spcAft>
                <a:spcPts val="0"/>
              </a:spcAft>
              <a:buClr>
                <a:srgbClr val="102649"/>
              </a:buClr>
              <a:buSzPts val="1200"/>
              <a:buFont typeface="Calibri"/>
              <a:buChar char="●"/>
            </a:pPr>
            <a:r>
              <a:rPr lang="en-US" sz="1200" b="1" dirty="0">
                <a:solidFill>
                  <a:schemeClr val="dk1"/>
                </a:solidFill>
                <a:latin typeface="Calibri"/>
                <a:ea typeface="Calibri"/>
                <a:cs typeface="Calibri"/>
                <a:sym typeface="Calibri"/>
              </a:rPr>
              <a:t>Learning Target:</a:t>
            </a:r>
            <a:r>
              <a:rPr lang="en-US" sz="1200" dirty="0">
                <a:solidFill>
                  <a:schemeClr val="dk1"/>
                </a:solidFill>
                <a:latin typeface="Calibri"/>
                <a:ea typeface="Calibri"/>
                <a:cs typeface="Calibri"/>
                <a:sym typeface="Calibri"/>
              </a:rPr>
              <a:t> I can support students in using evidence to substantiate their claims.</a:t>
            </a: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Success Criteria:</a:t>
            </a:r>
            <a:r>
              <a:rPr lang="en-US" sz="1200"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76"/>
                  </a:ext>
                </a:extLst>
              </a:rPr>
              <a:t>I will be successful when I can develop coherent periods of learning that supports students’ comprehension of primary and secondar</a:t>
            </a:r>
            <a:r>
              <a:rPr lang="en-US" sz="1200" dirty="0">
                <a:solidFill>
                  <a:schemeClr val="dk1"/>
                </a:solidFill>
                <a:latin typeface="Calibri"/>
                <a:ea typeface="Calibri"/>
                <a:cs typeface="Calibri"/>
                <a:sym typeface="Calibri"/>
              </a:rPr>
              <a:t>y sources. </a:t>
            </a: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Intended Audiences:</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educators and classroom teachers.</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It is important to note that it is recommended that participants have engaged with the following modules prior to engaging with this module:</a:t>
            </a: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Getting to know the Kentucky Academic Standards (KAS) for Social Studies </a:t>
            </a:r>
            <a:r>
              <a:rPr lang="en-US" sz="1200" dirty="0">
                <a:solidFill>
                  <a:schemeClr val="dk1"/>
                </a:solidFill>
                <a:latin typeface="Calibri"/>
                <a:ea typeface="Calibri"/>
                <a:cs typeface="Calibri"/>
                <a:sym typeface="Calibri"/>
              </a:rPr>
              <a:t>Module</a:t>
            </a: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The </a:t>
            </a:r>
            <a:r>
              <a:rPr lang="en-US" sz="1200" i="1" dirty="0">
                <a:solidFill>
                  <a:schemeClr val="dk1"/>
                </a:solidFill>
                <a:latin typeface="Calibri"/>
                <a:ea typeface="Calibri"/>
                <a:cs typeface="Calibri"/>
                <a:sym typeface="Calibri"/>
              </a:rPr>
              <a:t>Minding the Gap </a:t>
            </a:r>
            <a:r>
              <a:rPr lang="en-US" sz="1200" dirty="0">
                <a:solidFill>
                  <a:schemeClr val="dk1"/>
                </a:solidFill>
                <a:latin typeface="Calibri"/>
                <a:ea typeface="Calibri"/>
                <a:cs typeface="Calibri"/>
                <a:sym typeface="Calibri"/>
              </a:rPr>
              <a:t>Module</a:t>
            </a: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The Inquiry Practices of the Kentucky Academic Standards (KAS) for Social Studies </a:t>
            </a:r>
            <a:r>
              <a:rPr lang="en-US" sz="1200" dirty="0">
                <a:solidFill>
                  <a:schemeClr val="dk1"/>
                </a:solidFill>
                <a:latin typeface="Calibri"/>
                <a:ea typeface="Calibri"/>
                <a:cs typeface="Calibri"/>
                <a:sym typeface="Calibri"/>
              </a:rPr>
              <a:t>Module</a:t>
            </a:r>
          </a:p>
          <a:p>
            <a:pPr marL="457200" lvl="0" indent="0" algn="l" rtl="0">
              <a:lnSpc>
                <a:spcPct val="115000"/>
              </a:lnSpc>
              <a:spcBef>
                <a:spcPts val="0"/>
              </a:spcBef>
              <a:spcAft>
                <a:spcPts val="0"/>
              </a:spcAft>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Thus, participants are encouraged to engage with these modules prior to participating in this module. </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77"/>
                  </a:ext>
                </a:extLst>
              </a:rPr>
              <a:t>Facilitators:</a:t>
            </a: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While this module series is designed for a teacher to engage with it individually, it may be implemented with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As stated above, the Kentucky Department of Education (KDE) recommends that participants engage with the four modules mentioned above prior to engaging with this work. If the facilitator has not engaged with these modules, it is recommended that they complete the four modules mentioned before facilitating this module.</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Helpful Hint for Facilitators: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Planning Ahead for Facilitators: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Determine which stakeholders to invite as participants. In the invitation, describe how the work sessions will benefit them.</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few days before the meeting, you may want to remind participants to be prepared to have their documents available during the meeting. (See below for Participant Documents Needed.)</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Reserve adequate space and equipment. Tables or desks should be set up to support small-group discussion. If conducting this module virtually, ensure that your technology platform can support break out rooms to support small group collaboration.</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Ensure that participants have access to the Internet.</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Consider how you might handle participants who may not be in attendance at all work sessions. It might be worthwhile to consider how those participants might access missed sections of the module between work sessions in order to feel as prepared as the other participants.</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Preparation</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 </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 Documents Needed:</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Plan ahead regarding how you will feel most comfortable engaging with the </a:t>
            </a:r>
            <a:r>
              <a:rPr lang="en-US" sz="1200" i="1" dirty="0">
                <a:solidFill>
                  <a:schemeClr val="dk1"/>
                </a:solidFill>
                <a:latin typeface="Calibri"/>
                <a:ea typeface="Calibri"/>
                <a:cs typeface="Calibri"/>
                <a:sym typeface="Calibri"/>
              </a:rPr>
              <a:t>KAS for Social Studie</a:t>
            </a:r>
            <a:r>
              <a:rPr lang="en-US" sz="1200" dirty="0">
                <a:solidFill>
                  <a:schemeClr val="dk1"/>
                </a:solidFill>
                <a:latin typeface="Calibri"/>
                <a:ea typeface="Calibri"/>
                <a:cs typeface="Calibri"/>
                <a:sym typeface="Calibri"/>
              </a:rPr>
              <a:t>s, either:</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device with access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or</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hard copy of the </a:t>
            </a:r>
            <a:r>
              <a:rPr lang="en-US" sz="1200" i="1" dirty="0">
                <a:solidFill>
                  <a:schemeClr val="dk1"/>
                </a:solidFill>
                <a:latin typeface="Calibri"/>
                <a:ea typeface="Calibri"/>
                <a:cs typeface="Calibri"/>
                <a:sym typeface="Calibri"/>
              </a:rPr>
              <a:t>KAS for Social Studies</a:t>
            </a: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Supplies Needed:</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78"/>
                  </a:ext>
                </a:extLst>
              </a:rPr>
              <a:t>Computer</a:t>
            </a:r>
            <a:r>
              <a:rPr lang="en-US" sz="1200" dirty="0">
                <a:solidFill>
                  <a:schemeClr val="dk1"/>
                </a:solidFill>
                <a:latin typeface="Calibri"/>
                <a:ea typeface="Calibri"/>
                <a:cs typeface="Calibri"/>
                <a:sym typeface="Calibri"/>
              </a:rPr>
              <a:t> with the Module Four: What should students do before engaging with complex sources? PowerPoint presentation.</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Technology with projection capability if in person with a group. Technology platform where presenters have sharing ability and breakout room options if virtual with a group. </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Copies of the handouts needed for the session either in hard copy format or available in a folder online. If facilitating this work with a group, links to the participant handouts needed for the session also may be built right into the agenda.</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Self-Sticking Notes (optional)</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Poster paper (optional)</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Highlighters and/or colored pens/markers (optional)</a:t>
            </a: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Building a Community:</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79"/>
                  </a:ext>
                </a:extLst>
              </a:rPr>
              <a:t>Virtual Training Options:</a:t>
            </a:r>
            <a:r>
              <a:rPr lang="en-US" sz="12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lang="en-US" dirty="0">
              <a:solidFill>
                <a:schemeClr val="dk1"/>
              </a:solidFill>
            </a:endParaRPr>
          </a:p>
          <a:p>
            <a:pPr marL="0" lvl="0" indent="0" algn="l" rtl="0">
              <a:lnSpc>
                <a:spcPct val="100000"/>
              </a:lnSpc>
              <a:spcBef>
                <a:spcPts val="0"/>
              </a:spcBef>
              <a:spcAft>
                <a:spcPts val="0"/>
              </a:spcAft>
              <a:buSzPts val="1400"/>
              <a:buNone/>
            </a:pPr>
            <a:endParaRPr lang="en-US" sz="1200" b="1" dirty="0">
              <a:solidFill>
                <a:schemeClr val="dk1"/>
              </a:solidFill>
              <a:latin typeface="Calibri"/>
              <a:ea typeface="Calibri"/>
              <a:cs typeface="Calibri"/>
              <a:sym typeface="Calibri"/>
            </a:endParaRPr>
          </a:p>
        </p:txBody>
      </p:sp>
      <p:sp>
        <p:nvSpPr>
          <p:cNvPr id="570" name="Google Shape;570;g20976b23531_0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1f07167d959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tx1"/>
                </a:solidFill>
                <a:latin typeface="Calibri"/>
                <a:ea typeface="Calibri"/>
                <a:cs typeface="Calibri"/>
                <a:sym typeface="Calibri"/>
              </a:rPr>
              <a:t>For more information on compelling questions, visit Section 3B: “What are Compelling Questions and how do students ask them?” from the Inquiry Practices of the </a:t>
            </a:r>
            <a:r>
              <a:rPr lang="en-US" sz="1200" i="1" dirty="0">
                <a:solidFill>
                  <a:schemeClr val="tx1"/>
                </a:solidFill>
                <a:latin typeface="Calibri"/>
                <a:ea typeface="Calibri"/>
                <a:cs typeface="Calibri"/>
                <a:sym typeface="Calibri"/>
              </a:rPr>
              <a:t>KAS for Social Studies </a:t>
            </a:r>
            <a:r>
              <a:rPr lang="en-US" sz="1200" i="0" dirty="0">
                <a:solidFill>
                  <a:schemeClr val="tx1"/>
                </a:solidFill>
                <a:latin typeface="Calibri"/>
                <a:ea typeface="Calibri"/>
                <a:cs typeface="Calibri"/>
                <a:sym typeface="Calibri"/>
              </a:rPr>
              <a:t>module: </a:t>
            </a:r>
            <a:r>
              <a:rPr lang="en-US" sz="1800" b="0" i="0" u="sng" strike="noStrike" dirty="0">
                <a:solidFill>
                  <a:schemeClr val="tx1"/>
                </a:solidFill>
                <a:effectLst/>
                <a:latin typeface="Century Gothic" panose="020B0502020202020204" pitchFamily="34" charset="0"/>
                <a:hlinkClick r:id="rId3">
                  <a:extLst>
                    <a:ext uri="{A12FA001-AC4F-418D-AE19-62706E023703}">
                      <ahyp:hlinkClr xmlns:ahyp="http://schemas.microsoft.com/office/drawing/2018/hyperlinkcolor" val="tx"/>
                    </a:ext>
                  </a:extLst>
                </a:hlinkClick>
              </a:rPr>
              <a:t>https://www.education.ky.gov/_layouts/download.aspx?SourceUrl=</a:t>
            </a:r>
            <a:r>
              <a:rPr lang="en-US" sz="1800" b="0" i="0" u="sng" strike="noStrike" dirty="0">
                <a:solidFill>
                  <a:schemeClr val="tx1"/>
                </a:solidFill>
                <a:effectLst/>
                <a:latin typeface="Century Gothic" panose="020B0502020202020204" pitchFamily="34" charset="0"/>
              </a:rPr>
              <a:t>/curriculum/standards/kyacadstand/Documents/Inquiry_Practices_of_KAS_for_Social_Studies.pptx</a:t>
            </a:r>
            <a:endParaRPr lang="en-US" sz="1200" dirty="0">
              <a:solidFill>
                <a:schemeClr val="tx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tx1"/>
                </a:solidFill>
                <a:latin typeface="Calibri"/>
                <a:ea typeface="Calibri"/>
                <a:cs typeface="Calibri"/>
                <a:sym typeface="Calibri"/>
              </a:rPr>
              <a:t>For more information on supporting questions, visit “Section C: What are Supporting Questions, and how do students ask them?” </a:t>
            </a:r>
            <a:r>
              <a:rPr lang="en-US" sz="1000" dirty="0">
                <a:solidFill>
                  <a:schemeClr val="tx1"/>
                </a:solidFill>
                <a:latin typeface="Calibri"/>
                <a:ea typeface="Calibri"/>
                <a:cs typeface="Calibri"/>
                <a:sym typeface="Calibri"/>
              </a:rPr>
              <a:t>from the Inquiry Practices of the </a:t>
            </a:r>
            <a:r>
              <a:rPr lang="en-US" sz="1000" i="1" dirty="0">
                <a:solidFill>
                  <a:schemeClr val="tx1"/>
                </a:solidFill>
                <a:latin typeface="Calibri"/>
                <a:ea typeface="Calibri"/>
                <a:cs typeface="Calibri"/>
                <a:sym typeface="Calibri"/>
              </a:rPr>
              <a:t>KAS for Social Studies </a:t>
            </a:r>
            <a:r>
              <a:rPr lang="en-US" sz="1000" i="0" dirty="0">
                <a:solidFill>
                  <a:schemeClr val="tx1"/>
                </a:solidFill>
                <a:latin typeface="Calibri"/>
                <a:ea typeface="Calibri"/>
                <a:cs typeface="Calibri"/>
                <a:sym typeface="Calibri"/>
              </a:rPr>
              <a:t>module: </a:t>
            </a:r>
            <a:r>
              <a:rPr lang="en-US" sz="1200" b="0" i="0" u="sng" strike="noStrike" dirty="0">
                <a:solidFill>
                  <a:schemeClr val="tx1"/>
                </a:solidFill>
                <a:effectLst/>
                <a:latin typeface="Century Gothic" panose="020B0502020202020204" pitchFamily="34" charset="0"/>
                <a:hlinkClick r:id="rId3">
                  <a:extLst>
                    <a:ext uri="{A12FA001-AC4F-418D-AE19-62706E023703}">
                      <ahyp:hlinkClr xmlns:ahyp="http://schemas.microsoft.com/office/drawing/2018/hyperlinkcolor" val="tx"/>
                    </a:ext>
                  </a:extLst>
                </a:hlinkClick>
              </a:rPr>
              <a:t>https://www.education.ky.gov/_layouts/download.aspx?SourceUrl=</a:t>
            </a:r>
            <a:r>
              <a:rPr lang="en-US" sz="1200" b="0" i="0" u="sng" strike="noStrike" dirty="0">
                <a:solidFill>
                  <a:schemeClr val="tx1"/>
                </a:solidFill>
                <a:effectLst/>
                <a:latin typeface="Century Gothic" panose="020B0502020202020204" pitchFamily="34" charset="0"/>
              </a:rPr>
              <a:t>/curriculum/standards/kyacadstand/Documents/Inquiry_Practices_of_KAS_for_Social_Studies.pptx</a:t>
            </a:r>
            <a:endParaRPr lang="en-US" sz="1200" dirty="0">
              <a:solidFill>
                <a:schemeClr val="tx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tx1"/>
                </a:solidFill>
                <a:latin typeface="Calibri"/>
                <a:ea typeface="Calibri"/>
                <a:cs typeface="Calibri"/>
                <a:sym typeface="Calibri"/>
              </a:rPr>
              <a:t>For more information on Learning Goals and Success Criteria and their alignment to the </a:t>
            </a:r>
            <a:r>
              <a:rPr lang="en-US" sz="1200" i="1" dirty="0">
                <a:solidFill>
                  <a:schemeClr val="tx1"/>
                </a:solidFill>
                <a:latin typeface="Calibri"/>
                <a:ea typeface="Calibri"/>
                <a:cs typeface="Calibri"/>
                <a:sym typeface="Calibri"/>
              </a:rPr>
              <a:t>KAS for Social Studies</a:t>
            </a:r>
            <a:r>
              <a:rPr lang="en-US" sz="1200" dirty="0">
                <a:solidFill>
                  <a:schemeClr val="tx1"/>
                </a:solidFill>
                <a:latin typeface="Calibri"/>
                <a:ea typeface="Calibri"/>
                <a:cs typeface="Calibri"/>
                <a:sym typeface="Calibri"/>
              </a:rPr>
              <a:t>, visit Learning Goals, Success Criteria and the </a:t>
            </a:r>
            <a:r>
              <a:rPr lang="en-US" sz="1200" i="1" dirty="0">
                <a:solidFill>
                  <a:schemeClr val="tx1"/>
                </a:solidFill>
                <a:latin typeface="Calibri"/>
                <a:ea typeface="Calibri"/>
                <a:cs typeface="Calibri"/>
                <a:sym typeface="Calibri"/>
              </a:rPr>
              <a:t>KAS for Social Studies</a:t>
            </a:r>
            <a:r>
              <a:rPr lang="en-US" sz="1200" i="0" dirty="0">
                <a:solidFill>
                  <a:schemeClr val="tx1"/>
                </a:solidFill>
                <a:latin typeface="Calibri"/>
                <a:ea typeface="Calibri"/>
                <a:cs typeface="Calibri"/>
                <a:sym typeface="Calibri"/>
              </a:rPr>
              <a:t>: https://kystandards.org/standards-resources/ss-resources/learning-goals-success-criteria-and-the-kas-for-social-studies/</a:t>
            </a:r>
            <a:endParaRPr lang="en-US" sz="1200" dirty="0">
              <a:solidFill>
                <a:schemeClr val="tx1"/>
              </a:solidFill>
            </a:endParaRPr>
          </a:p>
        </p:txBody>
      </p:sp>
      <p:sp>
        <p:nvSpPr>
          <p:cNvPr id="576" name="Google Shape;576;g1f07167d959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1f07167d95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1f07167d95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lang="en-US" sz="1200" dirty="0">
              <a:latin typeface="Calibri"/>
              <a:ea typeface="Calibri"/>
              <a:cs typeface="Calibri"/>
              <a:sym typeface="Calibri"/>
            </a:endParaRPr>
          </a:p>
          <a:p>
            <a:pPr marL="0" lvl="0" indent="0" algn="l" rtl="0">
              <a:spcBef>
                <a:spcPts val="0"/>
              </a:spcBef>
              <a:spcAft>
                <a:spcPts val="0"/>
              </a:spcAft>
              <a:buNone/>
            </a:pPr>
            <a:endParaRPr lang="en-US"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Supporting student comprehension of complex sources may occur in three phases. When implementing a complex source in the local curriculum, teachers can support student comprehension of the source by using strategies before, during and after reading the complex source. Module Four discusses ways to prepare students to comprehend complex sources before engaging with the source. </a:t>
            </a:r>
          </a:p>
          <a:p>
            <a:pPr marL="0" lvl="0" indent="0" algn="l" rtl="0">
              <a:spcBef>
                <a:spcPts val="0"/>
              </a:spcBef>
              <a:spcAft>
                <a:spcPts val="0"/>
              </a:spcAft>
              <a:buNone/>
            </a:pPr>
            <a:endParaRPr lang="en-US"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As you engage with Module Four, you are encourage to view this PowerPoint in slideshow or presentation mode to ensure that you are able to read the text featured on each slide. </a:t>
            </a:r>
          </a:p>
          <a:p>
            <a:pPr marL="0" lvl="0" indent="0" algn="l" rtl="0">
              <a:spcBef>
                <a:spcPts val="0"/>
              </a:spcBef>
              <a:spcAft>
                <a:spcPts val="0"/>
              </a:spcAft>
              <a:buNone/>
            </a:pPr>
            <a:endParaRPr lang="en-US"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As participants progress through Module Four, they will record their work in the Module Four </a:t>
            </a:r>
            <a:r>
              <a:rPr lang="en-US" sz="1200" dirty="0" err="1">
                <a:solidFill>
                  <a:schemeClr val="tx1"/>
                </a:solidFill>
                <a:latin typeface="Calibri"/>
                <a:ea typeface="Calibri"/>
                <a:cs typeface="Calibri"/>
                <a:sym typeface="Calibri"/>
              </a:rPr>
              <a:t>Notecatcher</a:t>
            </a:r>
            <a:r>
              <a:rPr lang="en-US" sz="1200" dirty="0">
                <a:solidFill>
                  <a:schemeClr val="tx1"/>
                </a:solidFill>
                <a:latin typeface="Calibri"/>
                <a:ea typeface="Calibri"/>
                <a:cs typeface="Calibri"/>
                <a:sym typeface="Calibri"/>
              </a:rPr>
              <a:t>: </a:t>
            </a:r>
            <a:r>
              <a:rPr lang="en-US" sz="2000" dirty="0">
                <a:solidFill>
                  <a:schemeClr val="tx1"/>
                </a:solidFill>
                <a:hlinkClick r:id="rId3">
                  <a:extLst>
                    <a:ext uri="{A12FA001-AC4F-418D-AE19-62706E023703}">
                      <ahyp:hlinkClr xmlns:ahyp="http://schemas.microsoft.com/office/drawing/2018/hyperlinkcolor" val="tx"/>
                    </a:ext>
                  </a:extLst>
                </a:hlinkClick>
              </a:rPr>
              <a:t>https://education.ky.gov/curriculum/standards/kyacadstand/Documents/Module_Four_Notecatcher.pdf</a:t>
            </a:r>
            <a:endParaRPr lang="en-US" sz="1200" dirty="0">
              <a:solidFill>
                <a:schemeClr val="tx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206d0acaa9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206d0acaa9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t>
            </a:r>
            <a:endParaRPr sz="1200" dirty="0">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1f145736de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5" name="Google Shape;595;g1f145736de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f145736de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1f145736de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Kentucky Department of Education (n.d.) </a:t>
            </a:r>
            <a:r>
              <a:rPr lang="en-US" sz="1200" i="1" dirty="0">
                <a:solidFill>
                  <a:schemeClr val="dk1"/>
                </a:solidFill>
                <a:latin typeface="Calibri"/>
                <a:ea typeface="Calibri"/>
                <a:cs typeface="Calibri"/>
                <a:sym typeface="Calibri"/>
              </a:rPr>
              <a:t>Grade 2 Strongly Aligned with Teacher Notes</a:t>
            </a:r>
            <a:r>
              <a:rPr lang="en-US" sz="1200" dirty="0">
                <a:solidFill>
                  <a:schemeClr val="dk1"/>
                </a:solidFill>
                <a:latin typeface="Calibri"/>
                <a:ea typeface="Calibri"/>
                <a:cs typeface="Calibri"/>
                <a:sym typeface="Calibri"/>
              </a:rPr>
              <a:t>. Social Studies Student Library. </a:t>
            </a:r>
            <a:r>
              <a:rPr lang="en-US" sz="1800" b="0" i="0" u="sng" strike="noStrike" dirty="0">
                <a:solidFill>
                  <a:srgbClr val="1155CC"/>
                </a:solidFill>
                <a:effectLst/>
                <a:latin typeface="Century Gothic" panose="020B0502020202020204" pitchFamily="34" charset="0"/>
                <a:hlinkClick r:id="rId3"/>
              </a:rPr>
              <a:t>https://www.education.ky.gov/_layouts/download.aspx?SourceUrl=</a:t>
            </a:r>
            <a:r>
              <a:rPr lang="en-US" sz="1200" u="sng" dirty="0">
                <a:solidFill>
                  <a:schemeClr val="hlink"/>
                </a:solidFill>
                <a:latin typeface="Calibri"/>
                <a:ea typeface="Calibri"/>
                <a:cs typeface="Calibri"/>
                <a:sym typeface="Calibri"/>
                <a:hlinkClick r:id="rId4"/>
              </a:rPr>
              <a:t>/curriculum/standards/kyacadstand/Documents/Grade_2_SS_Strongly_Aligned_Assignment_TN.docx</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2226c2c9ea0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2226c2c9ea0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0" algn="l" rtl="0">
              <a:spcBef>
                <a:spcPts val="0"/>
              </a:spcBef>
              <a:spcAft>
                <a:spcPts val="0"/>
              </a:spcAft>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and complete the application activity on the slide. Record your responses on in the Module Four </a:t>
            </a:r>
            <a:r>
              <a:rPr lang="en-US" sz="1200" dirty="0" err="1">
                <a:solidFill>
                  <a:schemeClr val="dk1"/>
                </a:solidFill>
                <a:latin typeface="Calibri"/>
                <a:ea typeface="Calibri"/>
                <a:cs typeface="Calibri"/>
                <a:sym typeface="Calibri"/>
              </a:rPr>
              <a:t>Notecatcher</a:t>
            </a:r>
            <a:r>
              <a:rPr lang="en-US" sz="1200" dirty="0">
                <a:solidFill>
                  <a:schemeClr val="dk1"/>
                </a:solidFill>
                <a:latin typeface="Calibri"/>
                <a:ea typeface="Calibri"/>
                <a:cs typeface="Calibri"/>
                <a:sym typeface="Calibri"/>
              </a:rPr>
              <a:t>.</a:t>
            </a: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a:t>
            </a:r>
          </a:p>
          <a:p>
            <a:pPr marL="0" lvl="0" indent="0" algn="l" rtl="0">
              <a:spcBef>
                <a:spcPts val="0"/>
              </a:spcBef>
              <a:spcAft>
                <a:spcPts val="0"/>
              </a:spcAft>
              <a:buNone/>
            </a:pPr>
            <a:r>
              <a:rPr lang="en-US" sz="1200" dirty="0">
                <a:solidFill>
                  <a:schemeClr val="dk1"/>
                </a:solidFill>
                <a:latin typeface="Calibri"/>
                <a:ea typeface="Calibri"/>
                <a:cs typeface="Calibri"/>
                <a:sym typeface="Calibri"/>
              </a:rPr>
              <a:t>Kentucky Department of Education (n.d.) </a:t>
            </a:r>
            <a:r>
              <a:rPr lang="en-US" sz="1200" i="1" dirty="0">
                <a:solidFill>
                  <a:schemeClr val="dk1"/>
                </a:solidFill>
                <a:latin typeface="Calibri"/>
                <a:ea typeface="Calibri"/>
                <a:cs typeface="Calibri"/>
                <a:sym typeface="Calibri"/>
              </a:rPr>
              <a:t>Grade 2 Strongly Aligned with Teacher Notes</a:t>
            </a:r>
            <a:r>
              <a:rPr lang="en-US" sz="1200" dirty="0">
                <a:solidFill>
                  <a:schemeClr val="dk1"/>
                </a:solidFill>
                <a:latin typeface="Calibri"/>
                <a:ea typeface="Calibri"/>
                <a:cs typeface="Calibri"/>
                <a:sym typeface="Calibri"/>
              </a:rPr>
              <a:t>. Social Studies Student Library. </a:t>
            </a:r>
            <a:r>
              <a:rPr lang="en-US" sz="1800" b="0" i="0" u="sng" strike="noStrike" dirty="0">
                <a:solidFill>
                  <a:srgbClr val="1155CC"/>
                </a:solidFill>
                <a:effectLst/>
                <a:latin typeface="Century Gothic" panose="020B0502020202020204" pitchFamily="34" charset="0"/>
                <a:hlinkClick r:id="rId3"/>
              </a:rPr>
              <a:t>https://www.education.ky.gov/_layouts/download.aspx?SourceUrl=</a:t>
            </a:r>
            <a:r>
              <a:rPr lang="en-US" sz="1200" u="sng" dirty="0">
                <a:solidFill>
                  <a:schemeClr val="hlink"/>
                </a:solidFill>
                <a:latin typeface="Calibri"/>
                <a:ea typeface="Calibri"/>
                <a:cs typeface="Calibri"/>
                <a:sym typeface="Calibri"/>
                <a:hlinkClick r:id="rId4"/>
              </a:rPr>
              <a:t>/curriculum/standards/kyacadstand/Documents/Grade_2_SS_Strongly_Aligned_Assignment_TN.docx</a:t>
            </a:r>
            <a:r>
              <a:rPr lang="en-US" sz="1200" dirty="0">
                <a:solidFill>
                  <a:schemeClr val="dk1"/>
                </a:solidFill>
                <a:latin typeface="Calibri"/>
                <a:ea typeface="Calibri"/>
                <a:cs typeface="Calibri"/>
                <a:sym typeface="Calibri"/>
              </a:rP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206d0acaa9d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206d0acaa9d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Kentucky Department of Education (n.d.) </a:t>
            </a:r>
            <a:r>
              <a:rPr lang="en-US" sz="1200" i="1" dirty="0">
                <a:solidFill>
                  <a:schemeClr val="dk1"/>
                </a:solidFill>
                <a:latin typeface="Calibri"/>
                <a:ea typeface="Calibri"/>
                <a:cs typeface="Calibri"/>
                <a:sym typeface="Calibri"/>
              </a:rPr>
              <a:t>Evidence-Based Instructional Practices Explicit Teaching and Modeling and the Kentucky Academic Standards for Social Studies</a:t>
            </a:r>
            <a:r>
              <a:rPr lang="en-US" sz="1200" dirty="0">
                <a:solidFill>
                  <a:schemeClr val="dk1"/>
                </a:solidFill>
                <a:latin typeface="Calibri"/>
                <a:ea typeface="Calibri"/>
                <a:cs typeface="Calibri"/>
                <a:sym typeface="Calibri"/>
              </a:rPr>
              <a:t>. Evidence Based Instructional Practices. </a:t>
            </a:r>
            <a:r>
              <a:rPr lang="en-US" sz="1200" u="sng" dirty="0">
                <a:solidFill>
                  <a:schemeClr val="hlink"/>
                </a:solidFill>
                <a:latin typeface="Calibri"/>
                <a:ea typeface="Calibri"/>
                <a:cs typeface="Calibri"/>
                <a:sym typeface="Calibri"/>
                <a:hlinkClick r:id="rId3"/>
              </a:rPr>
              <a:t>https://education.ky.gov/curriculum/standards/kyacadstand/Documents/EBIP_3_Social_Studies.pdf</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2226c2c9ea0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2226c2c9ea0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Kentucky Department of Education (n.d.) </a:t>
            </a:r>
            <a:r>
              <a:rPr lang="en-US" sz="1200" i="1" dirty="0">
                <a:solidFill>
                  <a:schemeClr val="dk1"/>
                </a:solidFill>
                <a:latin typeface="Calibri"/>
                <a:ea typeface="Calibri"/>
                <a:cs typeface="Calibri"/>
                <a:sym typeface="Calibri"/>
              </a:rPr>
              <a:t>Evidence-Based Instructional Practices Explicit Teaching and Modeling and the Kentucky Academic Standards for Social Studies</a:t>
            </a:r>
            <a:r>
              <a:rPr lang="en-US" sz="1200" dirty="0">
                <a:solidFill>
                  <a:schemeClr val="dk1"/>
                </a:solidFill>
                <a:latin typeface="Calibri"/>
                <a:ea typeface="Calibri"/>
                <a:cs typeface="Calibri"/>
                <a:sym typeface="Calibri"/>
              </a:rPr>
              <a:t>. Evidence Based Instructional Practices. </a:t>
            </a:r>
            <a:r>
              <a:rPr lang="en-US" sz="1200" u="sng" dirty="0">
                <a:solidFill>
                  <a:schemeClr val="hlink"/>
                </a:solidFill>
                <a:latin typeface="Calibri"/>
                <a:ea typeface="Calibri"/>
                <a:cs typeface="Calibri"/>
                <a:sym typeface="Calibri"/>
                <a:hlinkClick r:id="rId3"/>
              </a:rPr>
              <a:t>https://education.ky.gov/curriculum/standards/kyacadstand/Documents/EBIP_3_Social_Studies.pdf</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206d0acaa9d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206d0acaa9d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2226c2c9ea0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2226c2c9ea0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and complete the application activity on the slide. Record your responses on in the Module Four </a:t>
            </a:r>
            <a:r>
              <a:rPr lang="en-US" sz="1200" dirty="0" err="1">
                <a:solidFill>
                  <a:schemeClr val="dk1"/>
                </a:solidFill>
                <a:latin typeface="Calibri"/>
                <a:ea typeface="Calibri"/>
                <a:cs typeface="Calibri"/>
                <a:sym typeface="Calibri"/>
              </a:rPr>
              <a:t>Notecatcher</a:t>
            </a:r>
            <a:r>
              <a:rPr lang="en-US" sz="1200" dirty="0">
                <a:solidFill>
                  <a:schemeClr val="dk1"/>
                </a:solidFill>
                <a:latin typeface="Calibri"/>
                <a:ea typeface="Calibri"/>
                <a:cs typeface="Calibri"/>
                <a:sym typeface="Calibri"/>
              </a:rPr>
              <a:t>.</a:t>
            </a:r>
          </a:p>
          <a:p>
            <a:pPr marL="0" lvl="0" indent="0" algn="l" rtl="0">
              <a:spcBef>
                <a:spcPts val="0"/>
              </a:spcBef>
              <a:spcAft>
                <a:spcPts val="0"/>
              </a:spcAft>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a:t>
            </a:r>
          </a:p>
          <a:p>
            <a:pPr marL="0" lvl="0" indent="0" algn="l" rtl="0">
              <a:spcBef>
                <a:spcPts val="0"/>
              </a:spcBef>
              <a:spcAft>
                <a:spcPts val="0"/>
              </a:spcAft>
              <a:buNone/>
            </a:pPr>
            <a:r>
              <a:rPr lang="en-US" sz="1200" dirty="0">
                <a:solidFill>
                  <a:schemeClr val="dk1"/>
                </a:solidFill>
                <a:latin typeface="Calibri"/>
                <a:ea typeface="Calibri"/>
                <a:cs typeface="Calibri"/>
                <a:sym typeface="Calibri"/>
              </a:rPr>
              <a:t>Kentucky Department of Education (n.d.) </a:t>
            </a:r>
            <a:r>
              <a:rPr lang="en-US" sz="1200" i="1" dirty="0">
                <a:solidFill>
                  <a:schemeClr val="dk1"/>
                </a:solidFill>
                <a:latin typeface="Calibri"/>
                <a:ea typeface="Calibri"/>
                <a:cs typeface="Calibri"/>
                <a:sym typeface="Calibri"/>
              </a:rPr>
              <a:t>Evidence-Based Instructional Practices Explicit Teaching and Modeling and the Kentucky Academic Standards for Social Studies</a:t>
            </a:r>
            <a:r>
              <a:rPr lang="en-US" sz="1200" dirty="0">
                <a:solidFill>
                  <a:schemeClr val="dk1"/>
                </a:solidFill>
                <a:latin typeface="Calibri"/>
                <a:ea typeface="Calibri"/>
                <a:cs typeface="Calibri"/>
                <a:sym typeface="Calibri"/>
              </a:rPr>
              <a:t>. Evidence Based Instructional Practices. </a:t>
            </a:r>
            <a:r>
              <a:rPr lang="en-US" sz="1200" u="sng" dirty="0">
                <a:solidFill>
                  <a:schemeClr val="hlink"/>
                </a:solidFill>
                <a:latin typeface="Calibri"/>
                <a:ea typeface="Calibri"/>
                <a:cs typeface="Calibri"/>
                <a:sym typeface="Calibri"/>
                <a:hlinkClick r:id="rId3"/>
              </a:rPr>
              <a:t>https://education.ky.gov/curriculum/standards/kyacadstand/Documents/EBIP_3_Social_Studies.pdf</a:t>
            </a:r>
            <a:r>
              <a:rPr lang="en-US" sz="1200" dirty="0">
                <a:solidFill>
                  <a:schemeClr val="dk1"/>
                </a:solidFill>
                <a:latin typeface="Calibri"/>
                <a:ea typeface="Calibri"/>
                <a:cs typeface="Calibri"/>
                <a:sym typeface="Calibri"/>
              </a:rPr>
              <a:t> </a:t>
            </a:r>
          </a:p>
          <a:p>
            <a:pPr marL="0" lvl="0" indent="0" algn="l" rtl="0">
              <a:spcBef>
                <a:spcPts val="0"/>
              </a:spcBef>
              <a:spcAft>
                <a:spcPts val="0"/>
              </a:spcAft>
              <a:buNone/>
            </a:pPr>
            <a:endParaRPr lang="en-US" sz="1200" dirty="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206d0acaa9d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206d0acaa9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latin typeface="Calibri"/>
                <a:ea typeface="Calibri"/>
                <a:cs typeface="Calibri"/>
                <a:sym typeface="Calibri"/>
              </a:rPr>
              <a:t>Read the slide. </a:t>
            </a:r>
            <a:endParaRPr sz="1200" dirty="0">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2226c2c9ea0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8" name="Google Shape;668;g2226c2c9ea0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and complete the application activity on the slide. Record your responses on in the Module Four </a:t>
            </a:r>
            <a:r>
              <a:rPr lang="en-US" sz="1200" dirty="0" err="1">
                <a:solidFill>
                  <a:schemeClr val="dk1"/>
                </a:solidFill>
                <a:latin typeface="Calibri"/>
                <a:ea typeface="Calibri"/>
                <a:cs typeface="Calibri"/>
                <a:sym typeface="Calibri"/>
              </a:rPr>
              <a:t>Notecatcher</a:t>
            </a:r>
            <a:r>
              <a:rPr lang="en-US" sz="1200" dirty="0">
                <a:solidFill>
                  <a:schemeClr val="dk1"/>
                </a:solidFill>
                <a:latin typeface="Calibri"/>
                <a:ea typeface="Calibri"/>
                <a:cs typeface="Calibri"/>
                <a:sym typeface="Calibri"/>
              </a:rPr>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241eb7f8d0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241eb7f8d0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t>
            </a:r>
            <a:endParaRPr sz="1200" dirty="0">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206d0acaa9d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3" name="Google Shape;683;g206d0acaa9d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t>
            </a:r>
            <a:endParaRPr sz="1200" dirty="0">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241eb7f8d0b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241eb7f8d0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and complete the application activity on the slide. Record your responses on in the Module Four </a:t>
            </a:r>
            <a:r>
              <a:rPr lang="en-US" sz="1200" dirty="0" err="1">
                <a:solidFill>
                  <a:schemeClr val="dk1"/>
                </a:solidFill>
                <a:latin typeface="Calibri"/>
                <a:ea typeface="Calibri"/>
                <a:cs typeface="Calibri"/>
                <a:sym typeface="Calibri"/>
              </a:rPr>
              <a:t>Notecatcher</a:t>
            </a:r>
            <a:r>
              <a:rPr lang="en-US" sz="1200" dirty="0">
                <a:solidFill>
                  <a:schemeClr val="dk1"/>
                </a:solidFill>
                <a:latin typeface="Calibri"/>
                <a:ea typeface="Calibri"/>
                <a:cs typeface="Calibri"/>
                <a:sym typeface="Calibri"/>
              </a:rPr>
              <a:t>.</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206d0acaa9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9" name="Google Shape;699;g206d0acaa9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Kentucky Department of Education (n.d.) </a:t>
            </a:r>
            <a:r>
              <a:rPr lang="en-US" sz="1200" i="1" dirty="0">
                <a:solidFill>
                  <a:schemeClr val="dk1"/>
                </a:solidFill>
                <a:latin typeface="Calibri"/>
                <a:ea typeface="Calibri"/>
                <a:cs typeface="Calibri"/>
                <a:sym typeface="Calibri"/>
              </a:rPr>
              <a:t>Questioning and the Kentucky Academic Standards for Social Studies</a:t>
            </a:r>
            <a:r>
              <a:rPr lang="en-US" sz="1200" dirty="0">
                <a:solidFill>
                  <a:schemeClr val="dk1"/>
                </a:solidFill>
                <a:latin typeface="Calibri"/>
                <a:ea typeface="Calibri"/>
                <a:cs typeface="Calibri"/>
                <a:sym typeface="Calibri"/>
              </a:rPr>
              <a:t>. Evidence Based Instructional Practices. </a:t>
            </a:r>
            <a:r>
              <a:rPr lang="en-US" sz="1200" u="sng" dirty="0">
                <a:solidFill>
                  <a:schemeClr val="hlink"/>
                </a:solidFill>
                <a:latin typeface="Calibri"/>
                <a:ea typeface="Calibri"/>
                <a:cs typeface="Calibri"/>
                <a:sym typeface="Calibri"/>
                <a:hlinkClick r:id="rId3"/>
              </a:rPr>
              <a:t>https://education.ky.gov/curriculum/standards/kyacadstand/Documents/EBIP_5_Social_Studies.pdf</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2435fae32ad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7" name="Google Shape;707;g2435fae32ad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Kentucky Department of Education (n.d.) </a:t>
            </a:r>
            <a:r>
              <a:rPr lang="en-US" sz="1200" i="1" dirty="0">
                <a:solidFill>
                  <a:schemeClr val="dk1"/>
                </a:solidFill>
                <a:latin typeface="Calibri"/>
                <a:ea typeface="Calibri"/>
                <a:cs typeface="Calibri"/>
                <a:sym typeface="Calibri"/>
              </a:rPr>
              <a:t>Questioning and the Kentucky Academic Standards for Social Studies</a:t>
            </a:r>
            <a:r>
              <a:rPr lang="en-US" sz="1200" dirty="0">
                <a:solidFill>
                  <a:schemeClr val="dk1"/>
                </a:solidFill>
                <a:latin typeface="Calibri"/>
                <a:ea typeface="Calibri"/>
                <a:cs typeface="Calibri"/>
                <a:sym typeface="Calibri"/>
              </a:rPr>
              <a:t>. Evidence Based Instructional Practices. </a:t>
            </a:r>
            <a:r>
              <a:rPr lang="en-US" sz="1200" u="sng" dirty="0">
                <a:solidFill>
                  <a:schemeClr val="hlink"/>
                </a:solidFill>
                <a:latin typeface="Calibri"/>
                <a:ea typeface="Calibri"/>
                <a:cs typeface="Calibri"/>
                <a:sym typeface="Calibri"/>
                <a:hlinkClick r:id="rId3"/>
              </a:rPr>
              <a:t>https://education.ky.gov/curriculum/standards/kyacadstand/Documents/EBIP_5_Social_Studies.pdf</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g206d0acaa9d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5" name="Google Shape;715;g206d0acaa9d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241eb7f8d0b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3" name="Google Shape;723;g241eb7f8d0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and complete the application activity on the slide. Record your responses on in the Module Four </a:t>
            </a:r>
            <a:r>
              <a:rPr lang="en-US" sz="1200" dirty="0" err="1">
                <a:solidFill>
                  <a:schemeClr val="dk1"/>
                </a:solidFill>
                <a:latin typeface="Calibri"/>
                <a:ea typeface="Calibri"/>
                <a:cs typeface="Calibri"/>
                <a:sym typeface="Calibri"/>
              </a:rPr>
              <a:t>Notecatcher</a:t>
            </a:r>
            <a:r>
              <a:rPr lang="en-US" sz="1200" dirty="0">
                <a:solidFill>
                  <a:schemeClr val="dk1"/>
                </a:solidFill>
                <a:latin typeface="Calibri"/>
                <a:ea typeface="Calibri"/>
                <a:cs typeface="Calibri"/>
                <a:sym typeface="Calibri"/>
              </a:rPr>
              <a:t>.</a:t>
            </a: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206d0acaa9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206d0acaa9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Resources: </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SzPts val="1200"/>
              <a:buFont typeface="Calibri"/>
              <a:buChar char="●"/>
            </a:pPr>
            <a:r>
              <a:rPr lang="en-US" sz="1200" dirty="0">
                <a:solidFill>
                  <a:schemeClr val="dk1"/>
                </a:solidFill>
                <a:latin typeface="Calibri"/>
                <a:ea typeface="Calibri"/>
                <a:cs typeface="Calibri"/>
                <a:sym typeface="Calibri"/>
              </a:rPr>
              <a:t>Project Zero. (2019). </a:t>
            </a:r>
            <a:r>
              <a:rPr lang="en-US" sz="1200" i="1" dirty="0">
                <a:solidFill>
                  <a:schemeClr val="dk1"/>
                </a:solidFill>
                <a:latin typeface="Calibri"/>
                <a:ea typeface="Calibri"/>
                <a:cs typeface="Calibri"/>
                <a:sym typeface="Calibri"/>
              </a:rPr>
              <a:t>See, Think, Wonder.</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3"/>
              </a:rPr>
              <a:t>http://www.pz.harvard.edu/sites/default/files/See%20Think%20Wonder_2.pdf</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Project Zero. (2019). </a:t>
            </a:r>
            <a:r>
              <a:rPr lang="en-US" sz="1200" i="1" dirty="0">
                <a:solidFill>
                  <a:schemeClr val="dk1"/>
                </a:solidFill>
                <a:latin typeface="Calibri"/>
                <a:ea typeface="Calibri"/>
                <a:cs typeface="Calibri"/>
                <a:sym typeface="Calibri"/>
              </a:rPr>
              <a:t>Think, Puzzle, Explore.</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4"/>
              </a:rPr>
              <a:t>http://www.pz.harvard.edu/sites/default/files/Think%20Puzzle%20Explore_2.pdf</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Project Zero. (2019). </a:t>
            </a:r>
            <a:r>
              <a:rPr lang="en-US" sz="1200" i="1" dirty="0">
                <a:solidFill>
                  <a:schemeClr val="dk1"/>
                </a:solidFill>
                <a:latin typeface="Calibri"/>
                <a:ea typeface="Calibri"/>
                <a:cs typeface="Calibri"/>
                <a:sym typeface="Calibri"/>
              </a:rPr>
              <a:t>The Explanation Game.</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5"/>
              </a:rPr>
              <a:t>http://www.pz.harvard.edu/sites/default/files/The%20Explanation%20Game_1.pdf</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Project Zero. (2019). </a:t>
            </a:r>
            <a:r>
              <a:rPr lang="en-US" sz="1200" i="1" dirty="0">
                <a:solidFill>
                  <a:schemeClr val="dk1"/>
                </a:solidFill>
                <a:latin typeface="Calibri"/>
                <a:ea typeface="Calibri"/>
                <a:cs typeface="Calibri"/>
                <a:sym typeface="Calibri"/>
              </a:rPr>
              <a:t>Think, Pair, Share.</a:t>
            </a:r>
            <a:r>
              <a:rPr lang="en-US" sz="1200" dirty="0">
                <a:solidFill>
                  <a:schemeClr val="dk1"/>
                </a:solidFill>
                <a:latin typeface="Calibri"/>
                <a:ea typeface="Calibri"/>
                <a:cs typeface="Calibri"/>
                <a:sym typeface="Calibri"/>
              </a:rPr>
              <a:t> Harvard Graduate School of Education. https://pz.harvard.edu/sites/default/files/Think Pair Share_1.pdf </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Project Zero. (2019). </a:t>
            </a:r>
            <a:r>
              <a:rPr lang="en-US" sz="1200" i="1" dirty="0">
                <a:solidFill>
                  <a:schemeClr val="dk1"/>
                </a:solidFill>
                <a:latin typeface="Calibri"/>
                <a:ea typeface="Calibri"/>
                <a:cs typeface="Calibri"/>
                <a:sym typeface="Calibri"/>
              </a:rPr>
              <a:t>Chalk Talk.</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6"/>
              </a:rPr>
              <a:t>http://www.pz.harvard.edu/sites/default/files/Chalk%20Talk_1.pdf</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Project Zero. (2019). </a:t>
            </a:r>
            <a:r>
              <a:rPr lang="en-US" sz="1200" i="1" dirty="0">
                <a:solidFill>
                  <a:schemeClr val="dk1"/>
                </a:solidFill>
                <a:latin typeface="Calibri"/>
                <a:ea typeface="Calibri"/>
                <a:cs typeface="Calibri"/>
                <a:sym typeface="Calibri"/>
              </a:rPr>
              <a:t>Compass Points.</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7"/>
              </a:rPr>
              <a:t>http://www.pz.harvard.edu/sites/default/files/Compass%20Points_0.pdf</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206d0acaa9d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8" name="Google Shape;738;g206d0acaa9d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g241eb7f8d0b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41eb7f8d0b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and complete the application activity on the slide. Record your responses on in the Module Four </a:t>
            </a:r>
            <a:r>
              <a:rPr lang="en-US" sz="1200" dirty="0" err="1">
                <a:solidFill>
                  <a:schemeClr val="dk1"/>
                </a:solidFill>
                <a:latin typeface="Calibri"/>
                <a:ea typeface="Calibri"/>
                <a:cs typeface="Calibri"/>
                <a:sym typeface="Calibri"/>
              </a:rPr>
              <a:t>Notecatcher</a:t>
            </a:r>
            <a:r>
              <a:rPr lang="en-US" sz="1200" dirty="0">
                <a:solidFill>
                  <a:schemeClr val="dk1"/>
                </a:solidFill>
                <a:latin typeface="Calibri"/>
                <a:ea typeface="Calibri"/>
                <a:cs typeface="Calibri"/>
                <a:sym typeface="Calibri"/>
              </a:rPr>
              <a:t>.</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206d0acaa9d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206d0acaa9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about vocabulary, access the </a:t>
            </a:r>
            <a:r>
              <a:rPr lang="en-US" sz="1200" u="sng" dirty="0">
                <a:solidFill>
                  <a:schemeClr val="hlink"/>
                </a:solidFill>
                <a:latin typeface="Calibri"/>
                <a:ea typeface="Calibri"/>
                <a:cs typeface="Calibri"/>
                <a:sym typeface="Calibri"/>
                <a:hlinkClick r:id="rId3"/>
              </a:rPr>
              <a:t>Academic Vocabular</a:t>
            </a:r>
            <a:r>
              <a:rPr lang="en-US" sz="1200" dirty="0">
                <a:solidFill>
                  <a:schemeClr val="dk1"/>
                </a:solidFill>
                <a:latin typeface="Calibri"/>
                <a:ea typeface="Calibri"/>
                <a:cs typeface="Calibri"/>
                <a:sym typeface="Calibri"/>
              </a:rPr>
              <a:t>y module on </a:t>
            </a:r>
            <a:r>
              <a:rPr lang="en-US" sz="1200" u="sng" dirty="0">
                <a:solidFill>
                  <a:schemeClr val="hlink"/>
                </a:solidFill>
                <a:latin typeface="Calibri"/>
                <a:ea typeface="Calibri"/>
                <a:cs typeface="Calibri"/>
                <a:sym typeface="Calibri"/>
                <a:hlinkClick r:id="rId4"/>
              </a:rPr>
              <a:t>www.kystandards.org</a:t>
            </a:r>
            <a:r>
              <a:rPr lang="en-US" sz="1200" dirty="0">
                <a:solidFill>
                  <a:schemeClr val="dk1"/>
                </a:solidFill>
                <a:latin typeface="Calibri"/>
                <a:ea typeface="Calibri"/>
                <a:cs typeface="Calibri"/>
                <a:sym typeface="Calibri"/>
              </a:rPr>
              <a:t>. This module provides information on implementing both implicit and explicit vocabulary instruction with modules for both grades 6-8 and 9-12. Session 9 linked above details how to implement four vocabulary strategies: Interactive Word Walls; Quiz, Quiz, Trade; Word Play Questions; and Give One, Get One, Move On.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g206d0acaa9d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9" name="Google Shape;759;g206d0acaa9d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241eb7f8d0b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241eb7f8d0b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and complete the application activity on the slide. The linked module comes from Session 9 of the Academic Vocabulary webpage on KyStandards.org and details how to implement each of these strategies.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Record your responses on in the Module Four </a:t>
            </a:r>
            <a:r>
              <a:rPr lang="en-US" sz="1200" dirty="0" err="1">
                <a:solidFill>
                  <a:schemeClr val="dk1"/>
                </a:solidFill>
                <a:latin typeface="Calibri"/>
                <a:ea typeface="Calibri"/>
                <a:cs typeface="Calibri"/>
                <a:sym typeface="Calibri"/>
              </a:rPr>
              <a:t>Notecatcher</a:t>
            </a:r>
            <a:r>
              <a:rPr lang="en-US" sz="1200" dirty="0">
                <a:solidFill>
                  <a:schemeClr val="dk1"/>
                </a:solidFill>
                <a:latin typeface="Calibri"/>
                <a:ea typeface="Calibri"/>
                <a:cs typeface="Calibri"/>
                <a:sym typeface="Calibri"/>
              </a:rPr>
              <a:t>.</a:t>
            </a:r>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2079cd96447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3" name="Google Shape;773;g2079cd96447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222222"/>
                </a:solidFill>
                <a:latin typeface="Calibri"/>
                <a:ea typeface="Calibri"/>
                <a:cs typeface="Calibri"/>
                <a:sym typeface="Calibri"/>
              </a:rPr>
              <a:t>Guiding Notes: </a:t>
            </a:r>
          </a:p>
          <a:p>
            <a:pPr marL="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222222"/>
                </a:solidFill>
                <a:latin typeface="Calibri"/>
                <a:ea typeface="Calibri"/>
                <a:cs typeface="Calibri"/>
                <a:sym typeface="Calibri"/>
              </a:rPr>
              <a:t>To support participants in reflection on what they have learned so far as they engaged with Module Four, complete the Google Form. It is important to note that this form is not scored, it is merely to support a participant in demonstrating their mastery of the success criteria shared at the beginning of this section. Responses are anonymous, and submitting this form will help the KDE by providing feedback on the effectiveness of this module. As a reminder, the success criteria for Module Four is:</a:t>
            </a:r>
          </a:p>
          <a:p>
            <a:pPr marL="152400" lvl="0" indent="0" algn="l" rtl="0">
              <a:spcBef>
                <a:spcPts val="0"/>
              </a:spcBef>
              <a:spcAft>
                <a:spcPts val="0"/>
              </a:spcAft>
              <a:buClr>
                <a:srgbClr val="222222"/>
              </a:buClr>
              <a:buSzPts val="1200"/>
              <a:buFont typeface="Calibri"/>
              <a:buNone/>
            </a:pPr>
            <a:endParaRPr lang="en-US" sz="1200" b="0" dirty="0">
              <a:solidFill>
                <a:srgbClr val="222222"/>
              </a:solidFill>
              <a:latin typeface="Calibri"/>
              <a:ea typeface="Calibri"/>
              <a:cs typeface="Calibri"/>
              <a:sym typeface="Calibri"/>
            </a:endParaRPr>
          </a:p>
          <a:p>
            <a:pPr marL="152400" lvl="0" indent="0" algn="l" rtl="0">
              <a:spcBef>
                <a:spcPts val="0"/>
              </a:spcBef>
              <a:spcAft>
                <a:spcPts val="0"/>
              </a:spcAft>
              <a:buClr>
                <a:srgbClr val="222222"/>
              </a:buClr>
              <a:buSzPts val="1200"/>
              <a:buFont typeface="Calibri"/>
              <a:buNone/>
            </a:pPr>
            <a:r>
              <a:rPr lang="en-US" sz="1200" b="1" dirty="0">
                <a:solidFill>
                  <a:srgbClr val="222222"/>
                </a:solidFill>
                <a:latin typeface="Calibri"/>
                <a:ea typeface="Calibri"/>
                <a:cs typeface="Calibri"/>
                <a:sym typeface="Calibri"/>
              </a:rPr>
              <a:t>Success Criteria: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7"/>
                  </a:ext>
                </a:extLst>
              </a:rPr>
              <a:t>I will be successful when I can develop coherent periods of learning that supports students’ comprehension of primary and secondary sources.</a:t>
            </a:r>
            <a:endParaRPr lang="en-US" sz="1200" dirty="0">
              <a:solidFill>
                <a:srgbClr val="222222"/>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222222"/>
                </a:solidFill>
                <a:latin typeface="Calibri"/>
                <a:ea typeface="Calibri"/>
                <a:cs typeface="Calibri"/>
                <a:sym typeface="Calibri"/>
              </a:rPr>
              <a:t>Once participants have completed their Google Form, have them reflect on their learning by asking self-regulation feedback questions to ensure that they are prepared to continue additional modules within the </a:t>
            </a:r>
            <a:r>
              <a:rPr lang="en-US" sz="1200" i="1" dirty="0">
                <a:solidFill>
                  <a:srgbClr val="222222"/>
                </a:solidFill>
                <a:latin typeface="Calibri"/>
                <a:ea typeface="Calibri"/>
                <a:cs typeface="Calibri"/>
                <a:sym typeface="Calibri"/>
              </a:rPr>
              <a:t>Supporting Students in Using Evidence</a:t>
            </a:r>
            <a:r>
              <a:rPr lang="en-US" sz="1200" dirty="0">
                <a:solidFill>
                  <a:srgbClr val="222222"/>
                </a:solidFill>
                <a:latin typeface="Calibri"/>
                <a:ea typeface="Calibri"/>
                <a:cs typeface="Calibri"/>
                <a:sym typeface="Calibri"/>
              </a:rPr>
              <a:t> module series. To reflect on your learning, ask yourself the following questions:</a:t>
            </a:r>
          </a:p>
          <a:p>
            <a:pPr marL="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457200" lvl="0"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How can I reflect on my own learning?</a:t>
            </a:r>
          </a:p>
          <a:p>
            <a:pPr marL="457200" lvl="0"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What further doubts do I have regarding the information presented in </a:t>
            </a:r>
            <a:r>
              <a:rPr lang="en-US" sz="1200" i="1" dirty="0">
                <a:solidFill>
                  <a:srgbClr val="202124"/>
                </a:solidFill>
                <a:latin typeface="Calibri"/>
                <a:ea typeface="Calibri"/>
                <a:cs typeface="Calibri"/>
                <a:sym typeface="Calibri"/>
              </a:rPr>
              <a:t>Module Four:  What should students do before engaging with complex sources?</a:t>
            </a:r>
            <a:endParaRPr lang="en-US" sz="1300" i="1" dirty="0">
              <a:solidFill>
                <a:srgbClr val="222222"/>
              </a:solidFill>
              <a:latin typeface="Calibri"/>
              <a:ea typeface="Calibri"/>
              <a:cs typeface="Calibri"/>
              <a:sym typeface="Calibri"/>
            </a:endParaRPr>
          </a:p>
          <a:p>
            <a:pPr marL="457200" lvl="0"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Can I now teach someone else what makes a source complex? </a:t>
            </a:r>
          </a:p>
          <a:p>
            <a:pPr marL="45720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222222"/>
                </a:solidFill>
                <a:latin typeface="Calibri"/>
                <a:ea typeface="Calibri"/>
                <a:cs typeface="Calibri"/>
                <a:sym typeface="Calibri"/>
              </a:rPr>
              <a:t>If participants identify any gaps in their understanding after answering the self-regulation feedback questions, encourage them to ask their peers for additional help in clarifying any misconceptions. </a:t>
            </a:r>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g242cb2f5201_2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0" name="Google Shape;780;g242cb2f5201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This concludes Module Four.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20976b23531_0_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0" dirty="0">
                <a:solidFill>
                  <a:schemeClr val="dk1"/>
                </a:solidFill>
                <a:latin typeface="Calibri"/>
                <a:ea typeface="Calibri"/>
                <a:cs typeface="Calibri"/>
                <a:sym typeface="Calibri"/>
              </a:rPr>
              <a:t>Guiding Notes:</a:t>
            </a:r>
          </a:p>
          <a:p>
            <a:pPr marL="0" lvl="0" indent="0" algn="l" rtl="0">
              <a:lnSpc>
                <a:spcPct val="115000"/>
              </a:lnSpc>
              <a:spcBef>
                <a:spcPts val="0"/>
              </a:spcBef>
              <a:spcAft>
                <a:spcPts val="0"/>
              </a:spcAft>
              <a:buClr>
                <a:schemeClr val="dk1"/>
              </a:buClr>
              <a:buSzPts val="1100"/>
              <a:buFont typeface="Arial"/>
              <a:buNone/>
            </a:pPr>
            <a:br>
              <a:rPr lang="en-US" sz="1200" b="0" dirty="0">
                <a:solidFill>
                  <a:schemeClr val="dk1"/>
                </a:solidFill>
                <a:latin typeface="Calibri"/>
                <a:cs typeface="Calibri"/>
                <a:sym typeface="Calibri"/>
              </a:rPr>
            </a:b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a:solidFill>
                  <a:schemeClr val="dk1"/>
                </a:solidFill>
                <a:latin typeface="Calibri"/>
                <a:ea typeface="Calibri"/>
                <a:cs typeface="Calibri"/>
                <a:sym typeface="Calibri"/>
              </a:rPr>
              <a:t>Post-Survey: </a:t>
            </a:r>
            <a:r>
              <a:rPr lang="en-US" sz="1200" b="0" i="0" u="sng">
                <a:solidFill>
                  <a:srgbClr val="000000"/>
                </a:solidFill>
                <a:effectLst/>
                <a:latin typeface="Times New Roman" panose="02020603050405020304" pitchFamily="18" charset="0"/>
              </a:rPr>
              <a:t>https://docs.google.com/forms/d/e/1FAIpQLSdA4gZ6IOKn0RAxFzgbQBHvVr0pLAmZukA5zdS4dAMHppPNPQ/viewform?usp=sf_link</a:t>
            </a:r>
            <a:endParaRPr lang="en-US" sz="1200" u="sng"/>
          </a:p>
          <a:p>
            <a:pPr marL="0" lvl="0" indent="0" algn="l" rtl="0">
              <a:lnSpc>
                <a:spcPct val="100000"/>
              </a:lnSpc>
              <a:spcBef>
                <a:spcPts val="0"/>
              </a:spcBef>
              <a:spcAft>
                <a:spcPts val="0"/>
              </a:spcAft>
              <a:buSzPts val="1400"/>
              <a:buNone/>
            </a:pPr>
            <a:endParaRPr sz="1200" b="1" dirty="0">
              <a:solidFill>
                <a:schemeClr val="dk1"/>
              </a:solidFill>
              <a:latin typeface="Calibri"/>
              <a:ea typeface="Calibri"/>
              <a:cs typeface="Calibri"/>
              <a:sym typeface="Calibri"/>
            </a:endParaRPr>
          </a:p>
        </p:txBody>
      </p:sp>
      <p:sp>
        <p:nvSpPr>
          <p:cNvPr id="570" name="Google Shape;570;g20976b23531_0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877783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02649"/>
              </a:buClr>
              <a:buSzPts val="6000"/>
              <a:buFont typeface="Libre Franklin Medium"/>
              <a:buNone/>
              <a:defRPr sz="6000">
                <a:solidFill>
                  <a:srgbClr val="102649"/>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 name="Google Shape;12;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007780"/>
              </a:buClr>
              <a:buSzPts val="2400"/>
              <a:buNone/>
              <a:defRPr sz="2400">
                <a:solidFill>
                  <a:srgbClr val="007780"/>
                </a:solidFill>
              </a:defRPr>
            </a:lvl1pPr>
            <a:lvl2pPr lvl="1" algn="ctr" rtl="0">
              <a:lnSpc>
                <a:spcPct val="90000"/>
              </a:lnSpc>
              <a:spcBef>
                <a:spcPts val="500"/>
              </a:spcBef>
              <a:spcAft>
                <a:spcPts val="0"/>
              </a:spcAft>
              <a:buClr>
                <a:srgbClr val="102649"/>
              </a:buClr>
              <a:buSzPts val="2000"/>
              <a:buNone/>
              <a:defRPr sz="2000"/>
            </a:lvl2pPr>
            <a:lvl3pPr lvl="2" algn="ctr" rtl="0">
              <a:lnSpc>
                <a:spcPct val="90000"/>
              </a:lnSpc>
              <a:spcBef>
                <a:spcPts val="500"/>
              </a:spcBef>
              <a:spcAft>
                <a:spcPts val="0"/>
              </a:spcAft>
              <a:buClr>
                <a:srgbClr val="102649"/>
              </a:buClr>
              <a:buSzPts val="1800"/>
              <a:buNone/>
              <a:defRPr sz="1800"/>
            </a:lvl3pPr>
            <a:lvl4pPr lvl="3" algn="ctr" rtl="0">
              <a:lnSpc>
                <a:spcPct val="90000"/>
              </a:lnSpc>
              <a:spcBef>
                <a:spcPts val="500"/>
              </a:spcBef>
              <a:spcAft>
                <a:spcPts val="0"/>
              </a:spcAft>
              <a:buClr>
                <a:srgbClr val="102649"/>
              </a:buClr>
              <a:buSzPts val="1600"/>
              <a:buNone/>
              <a:defRPr sz="1600"/>
            </a:lvl4pPr>
            <a:lvl5pPr lvl="4" algn="ctr" rtl="0">
              <a:lnSpc>
                <a:spcPct val="90000"/>
              </a:lnSpc>
              <a:spcBef>
                <a:spcPts val="500"/>
              </a:spcBef>
              <a:spcAft>
                <a:spcPts val="0"/>
              </a:spcAft>
              <a:buClr>
                <a:srgbClr val="10264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3" name="Google Shape;13;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4" name="Google Shape;14;p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007780"/>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5" name="Google Shape;15;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 name="Google Shape;18;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9" name="Google Shape;19;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0" name="Google Shape;20;p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6000"/>
              <a:buFont typeface="Libre Franklin Medium"/>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5" name="Google Shape;25;p5"/>
          <p:cNvSpPr txBox="1">
            <a:spLocks noGrp="1"/>
          </p:cNvSpPr>
          <p:nvPr>
            <p:ph type="ftr" idx="11"/>
          </p:nvPr>
        </p:nvSpPr>
        <p:spPr>
          <a:xfrm>
            <a:off x="4038600" y="6356350"/>
            <a:ext cx="40782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6" name="Google Shape;26;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 name="Google Shape;2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 name="Google Shape;3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1" name="Google Shape;31;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32" name="Google Shape;32;p6"/>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5" name="Google Shape;35;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6" name="Google Shape;36;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7" name="Google Shape;37;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8" name="Google Shape;38;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9" name="Google Shape;39;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0" name="Google Shape;40;p7"/>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3" name="Google Shape;43;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4" name="Google Shape;44;p8"/>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7" name="Google Shape;47;p9"/>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0" name="Google Shape;50;p10"/>
          <p:cNvSpPr txBox="1">
            <a:spLocks noGrp="1"/>
          </p:cNvSpPr>
          <p:nvPr>
            <p:ph type="body" idx="1"/>
          </p:nvPr>
        </p:nvSpPr>
        <p:spPr>
          <a:xfrm>
            <a:off x="5183188" y="1891430"/>
            <a:ext cx="6172200" cy="39696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rgbClr val="102649"/>
              </a:buClr>
              <a:buSzPts val="3200"/>
              <a:buChar char="•"/>
              <a:defRPr sz="3200"/>
            </a:lvl1pPr>
            <a:lvl2pPr marL="914400" lvl="1" indent="-406400" algn="l" rtl="0">
              <a:lnSpc>
                <a:spcPct val="90000"/>
              </a:lnSpc>
              <a:spcBef>
                <a:spcPts val="500"/>
              </a:spcBef>
              <a:spcAft>
                <a:spcPts val="0"/>
              </a:spcAft>
              <a:buClr>
                <a:srgbClr val="102649"/>
              </a:buClr>
              <a:buSzPts val="2800"/>
              <a:buChar char="•"/>
              <a:defRPr sz="2800"/>
            </a:lvl2pPr>
            <a:lvl3pPr marL="1371600" lvl="2" indent="-381000" algn="l" rtl="0">
              <a:lnSpc>
                <a:spcPct val="90000"/>
              </a:lnSpc>
              <a:spcBef>
                <a:spcPts val="500"/>
              </a:spcBef>
              <a:spcAft>
                <a:spcPts val="0"/>
              </a:spcAft>
              <a:buClr>
                <a:srgbClr val="102649"/>
              </a:buClr>
              <a:buSzPts val="2400"/>
              <a:buChar char="•"/>
              <a:defRPr sz="2400"/>
            </a:lvl3pPr>
            <a:lvl4pPr marL="1828800" lvl="3" indent="-355600" algn="l" rtl="0">
              <a:lnSpc>
                <a:spcPct val="90000"/>
              </a:lnSpc>
              <a:spcBef>
                <a:spcPts val="500"/>
              </a:spcBef>
              <a:spcAft>
                <a:spcPts val="0"/>
              </a:spcAft>
              <a:buClr>
                <a:srgbClr val="102649"/>
              </a:buClr>
              <a:buSzPts val="2000"/>
              <a:buChar char="•"/>
              <a:defRPr sz="2000"/>
            </a:lvl4pPr>
            <a:lvl5pPr marL="2286000" lvl="4" indent="-355600" algn="l" rtl="0">
              <a:lnSpc>
                <a:spcPct val="90000"/>
              </a:lnSpc>
              <a:spcBef>
                <a:spcPts val="500"/>
              </a:spcBef>
              <a:spcAft>
                <a:spcPts val="0"/>
              </a:spcAft>
              <a:buClr>
                <a:srgbClr val="102649"/>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51" name="Google Shape;51;p1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2" name="Google Shape;52;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3" name="Google Shape;53;p10"/>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4" name="Google Shape;54;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1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7" name="Google Shape;57;p11"/>
          <p:cNvSpPr>
            <a:spLocks noGrp="1"/>
          </p:cNvSpPr>
          <p:nvPr>
            <p:ph type="pic" idx="2"/>
          </p:nvPr>
        </p:nvSpPr>
        <p:spPr>
          <a:xfrm>
            <a:off x="5183188" y="987425"/>
            <a:ext cx="6172200" cy="4873500"/>
          </a:xfrm>
          <a:prstGeom prst="rect">
            <a:avLst/>
          </a:prstGeom>
          <a:noFill/>
          <a:ln>
            <a:noFill/>
          </a:ln>
        </p:spPr>
      </p:sp>
      <p:sp>
        <p:nvSpPr>
          <p:cNvPr id="58" name="Google Shape;58;p1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9" name="Google Shape;59;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0" name="Google Shape;60;p11"/>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3" name="Google Shape;63;p12"/>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4" name="Google Shape;64;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5" name="Google Shape;65;p1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13"/>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8" name="Google Shape;68;p13"/>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9" name="Google Shape;69;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0" name="Google Shape;70;p1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3" name="Google Shape;73;p1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4pPr>
            <a:lvl5pPr marL="2286000" marR="0" lvl="4"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
        <p:nvSpPr>
          <p:cNvPr id="9" name="Google Shape;9;p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2_SS_Strongly_Aligned_Assignment_TN.doc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maya.nmai.si.edu/the-maya/maya-people" TargetMode="External"/><Relationship Id="rId4" Type="http://schemas.openxmlformats.org/officeDocument/2006/relationships/hyperlink" Target="https://www.youtube.com/watch?v=Q6eBJjdca14"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education.ky.gov/curriculum/standards/kyacadstand/Documents/Module_Four_Notecatcher.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com/url?sa=t&amp;rct=j&amp;q=&amp;esrc=s&amp;source=web&amp;cd=&amp;cad=rja&amp;uact=8&amp;ved=2ahUKEwjZ4M-f_6T_AhW1lokEHYImC2wQFnoECCoQAQ&amp;url=https%3A%2F%2Fwww.theteachertoolkit.com%2Findex.php%2Ftool%2Fturn-and-talk&amp;usg=AOvVaw1rrtG3BSELu6Lcz6rGxAdZ"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education.ky.gov/curriculum/standards/kyacadstand/Documents/Kindergarten_Collection.doc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hyperlink" Target="https://education.ky.gov/curriculum/standards/kyacadstand/Documents/K_SS_Strongly_Aligned_Assignment_TN.docx"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8" Type="http://schemas.openxmlformats.org/officeDocument/2006/relationships/hyperlink" Target="http://www.pz.harvard.edu/sites/default/files/Compass%20Points_0.pdf" TargetMode="External"/><Relationship Id="rId3" Type="http://schemas.openxmlformats.org/officeDocument/2006/relationships/hyperlink" Target="http://www.pz.harvard.edu/sites/default/files/See%20Think%20Wonder_2.pdf" TargetMode="External"/><Relationship Id="rId7" Type="http://schemas.openxmlformats.org/officeDocument/2006/relationships/hyperlink" Target="http://www.pz.harvard.edu/sites/default/files/Chalk%20Talk_1.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pz.harvard.edu/sites/default/files/Think%20Pair%20Share_1.pdf" TargetMode="External"/><Relationship Id="rId5" Type="http://schemas.openxmlformats.org/officeDocument/2006/relationships/hyperlink" Target="http://www.pz.harvard.edu/sites/default/files/The%20Explanation%20Game_1.pdf" TargetMode="External"/><Relationship Id="rId4" Type="http://schemas.openxmlformats.org/officeDocument/2006/relationships/hyperlink" Target="http://www.pz.harvard.edu/sites/default/files/Think%20Puzzle%20Explore_2.pdf" TargetMode="External"/><Relationship Id="rId9"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hyperlink" Target="https://www.theteachertoolkit.com/index.php/tool/turn-and-talk"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education.ky.gov/_layouts/download.aspx?SourceUrl=/curriculum/standards/kyacadstand/Documents/Grade_3_SS_Strongly_Aligned_Assignment_TN.docx"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education.ky.gov/curriculum/standards/kyacadstand/Documents/AV_9-12_S9_Slides.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https://kystandards.org/standards-resources/rw-resources/rw-pl-modules/academic-vocabulary/"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readingrockets.org/strategies/word_maps"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hyperlink" Target="https://https:/www.education.ky.gov/_layouts/download.aspx?SourceUrl=/standards/kyacadstand/Documents/High_School-Including_Diverse_Groups_of_the_KAS_for_Social_Studies.docx"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education.ky.gov/curriculum/standards/kyacadstand/Documents/AV_9-12_S9_Slides.pdf"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hyperlink" Target="https://forms.gle/gzc6dBYxVSTBcA3g9"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g20976b23531_0_71"/>
          <p:cNvSpPr txBox="1">
            <a:spLocks noGrp="1"/>
          </p:cNvSpPr>
          <p:nvPr>
            <p:ph type="ctrTitle"/>
          </p:nvPr>
        </p:nvSpPr>
        <p:spPr>
          <a:xfrm>
            <a:off x="2061325" y="1122375"/>
            <a:ext cx="10062900" cy="23877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0"/>
                  </a:ext>
                </a:extLst>
              </a:rPr>
              <a:t>Supporting</a:t>
            </a: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1"/>
                  </a:ext>
                </a:extLst>
              </a:rPr>
              <a:t> Students in Using Evidence</a:t>
            </a:r>
            <a:r>
              <a:rPr lang="en-US" dirty="0">
                <a:solidFill>
                  <a:schemeClr val="bg1"/>
                </a:solidFill>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1"/>
                  </a:ext>
                </a:extLst>
              </a:rPr>
              <a:t>2</a:t>
            </a:r>
            <a:endParaRPr lang="en-US" sz="4500" dirty="0">
              <a:solidFill>
                <a:schemeClr val="bg1"/>
              </a:solidFill>
              <a:latin typeface="Franklin Gothic Medium" panose="020B0603020102020204" pitchFamily="34" charset="0"/>
            </a:endParaRPr>
          </a:p>
        </p:txBody>
      </p:sp>
      <p:sp>
        <p:nvSpPr>
          <p:cNvPr id="573" name="Google Shape;573;g20976b23531_0_71"/>
          <p:cNvSpPr txBox="1">
            <a:spLocks noGrp="1"/>
          </p:cNvSpPr>
          <p:nvPr>
            <p:ph type="subTitle" idx="1"/>
          </p:nvPr>
        </p:nvSpPr>
        <p:spPr>
          <a:xfrm>
            <a:off x="3307925" y="3849575"/>
            <a:ext cx="8526600" cy="1393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1100"/>
              <a:buFont typeface="Arial"/>
              <a:buNone/>
            </a:pPr>
            <a:r>
              <a:rPr lang="en-US" sz="3500" dirty="0">
                <a:latin typeface="Franklin Gothic Book" panose="020B0503020102020204" pitchFamily="34" charset="0"/>
                <a:ea typeface="Libre Franklin Medium"/>
                <a:cs typeface="Libre Franklin Medium"/>
                <a:sym typeface="Libre Franklin Medium"/>
              </a:rPr>
              <a:t>Module Four: What Should Students Do Before Engaging with Complex Sources?</a:t>
            </a:r>
            <a:endParaRPr i="1" dirty="0">
              <a:latin typeface="Franklin Gothic Book" panose="020B05030201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g1f07167d959_0_15"/>
          <p:cNvSpPr txBox="1">
            <a:spLocks noGrp="1"/>
          </p:cNvSpPr>
          <p:nvPr>
            <p:ph type="title"/>
          </p:nvPr>
        </p:nvSpPr>
        <p:spPr>
          <a:xfrm>
            <a:off x="209200" y="244375"/>
            <a:ext cx="11728800" cy="1141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sz="3000" dirty="0">
                <a:latin typeface="Franklin Gothic Medium" panose="020B0603020102020204" pitchFamily="34" charset="0"/>
              </a:rPr>
              <a:t>Introduction</a:t>
            </a:r>
            <a:endParaRPr dirty="0">
              <a:latin typeface="Franklin Gothic Medium" panose="020B0603020102020204" pitchFamily="34" charset="0"/>
            </a:endParaRPr>
          </a:p>
        </p:txBody>
      </p:sp>
      <p:sp>
        <p:nvSpPr>
          <p:cNvPr id="579" name="Google Shape;579;g1f07167d959_0_15"/>
          <p:cNvSpPr txBox="1">
            <a:spLocks noGrp="1"/>
          </p:cNvSpPr>
          <p:nvPr>
            <p:ph type="body" idx="1"/>
          </p:nvPr>
        </p:nvSpPr>
        <p:spPr>
          <a:xfrm>
            <a:off x="487300" y="1134775"/>
            <a:ext cx="11450700" cy="4124400"/>
          </a:xfrm>
          <a:prstGeom prst="rect">
            <a:avLst/>
          </a:prstGeom>
          <a:noFill/>
          <a:ln>
            <a:noFill/>
          </a:ln>
        </p:spPr>
        <p:txBody>
          <a:bodyPr spcFirstLastPara="1" wrap="square" lIns="91425" tIns="45700" rIns="91425" bIns="45700" anchor="t" anchorCtr="0">
            <a:noAutofit/>
          </a:bodyPr>
          <a:lstStyle/>
          <a:p>
            <a:pPr marL="457200" lvl="0" indent="-381000" algn="l" rtl="0">
              <a:lnSpc>
                <a:spcPct val="100000"/>
              </a:lnSpc>
              <a:spcBef>
                <a:spcPts val="0"/>
              </a:spcBef>
              <a:spcAft>
                <a:spcPts val="0"/>
              </a:spcAft>
              <a:buSzPts val="2400"/>
              <a:buFont typeface="Calibri"/>
              <a:buChar char="•"/>
            </a:pPr>
            <a:r>
              <a:rPr lang="en-US" sz="2400" b="1" dirty="0">
                <a:latin typeface="Franklin Gothic Book" panose="020B0503020102020204" pitchFamily="34" charset="0"/>
              </a:rPr>
              <a:t>Compelling Question: </a:t>
            </a:r>
            <a:r>
              <a:rPr lang="en-US" sz="2400" dirty="0">
                <a:solidFill>
                  <a:srgbClr val="222222"/>
                </a:solidFill>
                <a:latin typeface="Franklin Gothic Book" panose="020B0503020102020204" pitchFamily="34" charset="0"/>
              </a:rPr>
              <a:t>How do I support students in communicating their own conclusions, using evidence to substantiate their claims? </a:t>
            </a:r>
            <a:endParaRPr lang="en-US" sz="2400" dirty="0">
              <a:solidFill>
                <a:schemeClr val="dk1"/>
              </a:solidFill>
              <a:latin typeface="Franklin Gothic Book" panose="020B0503020102020204" pitchFamily="34" charset="0"/>
            </a:endParaRPr>
          </a:p>
          <a:p>
            <a:pPr marL="457200" lvl="0" indent="0" algn="l" rtl="0">
              <a:lnSpc>
                <a:spcPct val="100000"/>
              </a:lnSpc>
              <a:spcBef>
                <a:spcPts val="0"/>
              </a:spcBef>
              <a:spcAft>
                <a:spcPts val="0"/>
              </a:spcAft>
              <a:buNone/>
            </a:pPr>
            <a:endParaRPr lang="en-US" sz="24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Franklin Gothic Book" panose="020B0503020102020204" pitchFamily="34" charset="0"/>
              </a:rPr>
              <a:t>Supporting Question:</a:t>
            </a:r>
            <a:r>
              <a:rPr lang="en-US" sz="2400" dirty="0">
                <a:solidFill>
                  <a:schemeClr val="dk1"/>
                </a:solidFill>
                <a:latin typeface="Franklin Gothic Book" panose="020B0503020102020204" pitchFamily="34" charset="0"/>
              </a:rPr>
              <a:t> How do I support students’ comprehension of primary and secondary sources? </a:t>
            </a:r>
          </a:p>
          <a:p>
            <a:pPr marL="457200" lvl="0" indent="0" algn="l" rtl="0">
              <a:lnSpc>
                <a:spcPct val="100000"/>
              </a:lnSpc>
              <a:spcBef>
                <a:spcPts val="0"/>
              </a:spcBef>
              <a:spcAft>
                <a:spcPts val="0"/>
              </a:spcAft>
              <a:buNone/>
            </a:pPr>
            <a:endParaRPr lang="en-US" sz="24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SzPts val="2400"/>
              <a:buFont typeface="Calibri"/>
              <a:buChar char="•"/>
            </a:pPr>
            <a:r>
              <a:rPr lang="en-US" sz="2400" b="1" dirty="0">
                <a:solidFill>
                  <a:schemeClr val="dk1"/>
                </a:solidFill>
                <a:latin typeface="Franklin Gothic Book" panose="020B0503020102020204" pitchFamily="34" charset="0"/>
              </a:rPr>
              <a:t>Learning Target:</a:t>
            </a:r>
            <a:r>
              <a:rPr lang="en-US" sz="2400" dirty="0">
                <a:solidFill>
                  <a:schemeClr val="dk1"/>
                </a:solidFill>
                <a:latin typeface="Franklin Gothic Book" panose="020B0503020102020204" pitchFamily="34" charset="0"/>
              </a:rPr>
              <a:t> I can support students in using evidence to substantiate their claims.</a:t>
            </a:r>
          </a:p>
          <a:p>
            <a:pPr marL="457200" lvl="0" indent="0" algn="l" rtl="0">
              <a:lnSpc>
                <a:spcPct val="100000"/>
              </a:lnSpc>
              <a:spcBef>
                <a:spcPts val="0"/>
              </a:spcBef>
              <a:spcAft>
                <a:spcPts val="0"/>
              </a:spcAft>
              <a:buNone/>
            </a:pPr>
            <a:endParaRPr lang="en-US" sz="24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2"/>
                  </a:ext>
                </a:extLst>
              </a:rPr>
              <a:t>Success Criteria:</a:t>
            </a:r>
            <a:r>
              <a:rPr lang="en-US" sz="2400" dirty="0">
                <a:solidFill>
                  <a:schemeClr val="dk1"/>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3"/>
                  </a:ext>
                </a:extLst>
              </a:rPr>
              <a:t> </a:t>
            </a:r>
            <a:r>
              <a:rPr lang="en-US" sz="2400" dirty="0">
                <a:solidFill>
                  <a:schemeClr val="dk1"/>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4"/>
                  </a:ext>
                </a:extLst>
              </a:rPr>
              <a:t>I will be successful when I can develop coherent periods of learning that s</a:t>
            </a:r>
            <a:r>
              <a:rPr lang="en-US" sz="2400" dirty="0">
                <a:solidFill>
                  <a:schemeClr val="dk1"/>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5"/>
                  </a:ext>
                </a:extLst>
              </a:rPr>
              <a:t>upports students’ comprehension of primary and secondary sources.</a:t>
            </a:r>
            <a:endParaRPr lang="en-US" sz="2400" dirty="0">
              <a:latin typeface="Franklin Gothic Book" panose="020B05030201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g1f07167d959_0_1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US" sz="3000" dirty="0">
                <a:latin typeface="Franklin Gothic Medium" panose="020B0603020102020204" pitchFamily="34" charset="0"/>
              </a:rPr>
              <a:t>Supporting Students When Engaging With Complex Sources </a:t>
            </a:r>
            <a:endParaRPr dirty="0">
              <a:latin typeface="Franklin Gothic Medium" panose="020B0603020102020204" pitchFamily="34" charset="0"/>
            </a:endParaRPr>
          </a:p>
        </p:txBody>
      </p:sp>
      <p:sp>
        <p:nvSpPr>
          <p:cNvPr id="585" name="Google Shape;585;g1f07167d959_0_1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r>
              <a:rPr lang="en-US" dirty="0">
                <a:latin typeface="Franklin Gothic Book" panose="020B0503020102020204" pitchFamily="34" charset="0"/>
                <a:ea typeface="Calibri"/>
                <a:cs typeface="Calibri"/>
                <a:sym typeface="Calibri"/>
              </a:rPr>
              <a:t>The Phases of Engaging with Sources</a:t>
            </a:r>
          </a:p>
          <a:p>
            <a:pPr marL="0" lvl="0" indent="0" algn="l" rtl="0">
              <a:spcBef>
                <a:spcPts val="1000"/>
              </a:spcBef>
              <a:spcAft>
                <a:spcPts val="0"/>
              </a:spcAft>
              <a:buNone/>
            </a:pPr>
            <a:endParaRPr lang="en-US" dirty="0">
              <a:latin typeface="Franklin Gothic Book" panose="020B0503020102020204" pitchFamily="34" charset="0"/>
              <a:ea typeface="Calibri"/>
              <a:cs typeface="Calibri"/>
              <a:sym typeface="Calibri"/>
            </a:endParaRPr>
          </a:p>
          <a:p>
            <a:pPr marL="457200" lvl="0" indent="-342900" algn="l" rtl="0">
              <a:spcBef>
                <a:spcPts val="1000"/>
              </a:spcBef>
              <a:spcAft>
                <a:spcPts val="0"/>
              </a:spcAft>
              <a:buSzPts val="1800"/>
              <a:buFont typeface="Libre Franklin"/>
              <a:buChar char="•"/>
            </a:pPr>
            <a:r>
              <a:rPr lang="en-US"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8"/>
                  </a:ext>
                </a:extLst>
              </a:rPr>
              <a:t>Before Engaging with the Source(s)</a:t>
            </a:r>
            <a:endParaRPr lang="en-US" dirty="0">
              <a:latin typeface="Franklin Gothic Book" panose="020B0503020102020204" pitchFamily="34" charset="0"/>
            </a:endParaRPr>
          </a:p>
          <a:p>
            <a:pPr marL="457200" lvl="0" indent="0" algn="l" rtl="0">
              <a:spcBef>
                <a:spcPts val="1000"/>
              </a:spcBef>
              <a:spcAft>
                <a:spcPts val="0"/>
              </a:spcAft>
              <a:buNone/>
            </a:pPr>
            <a:endParaRPr lang="en-US" sz="1000" dirty="0">
              <a:latin typeface="Franklin Gothic Book" panose="020B0503020102020204" pitchFamily="34" charset="0"/>
            </a:endParaRPr>
          </a:p>
          <a:p>
            <a:pPr marL="457200" lvl="0" indent="-342900" algn="l" rtl="0">
              <a:spcBef>
                <a:spcPts val="1000"/>
              </a:spcBef>
              <a:spcAft>
                <a:spcPts val="0"/>
              </a:spcAft>
              <a:buSzPts val="1800"/>
              <a:buFont typeface="Libre Franklin"/>
              <a:buChar char="•"/>
            </a:pPr>
            <a:r>
              <a:rPr lang="en-US" dirty="0">
                <a:latin typeface="Franklin Gothic Book" panose="020B0503020102020204" pitchFamily="34" charset="0"/>
              </a:rPr>
              <a:t>While Engaging with the Source(s)</a:t>
            </a:r>
          </a:p>
          <a:p>
            <a:pPr marL="457200" lvl="0" indent="0" algn="l" rtl="0">
              <a:spcBef>
                <a:spcPts val="1000"/>
              </a:spcBef>
              <a:spcAft>
                <a:spcPts val="0"/>
              </a:spcAft>
              <a:buNone/>
            </a:pPr>
            <a:endParaRPr lang="en-US" sz="1000" dirty="0">
              <a:latin typeface="Franklin Gothic Book" panose="020B0503020102020204" pitchFamily="34" charset="0"/>
            </a:endParaRPr>
          </a:p>
          <a:p>
            <a:pPr marL="457200" lvl="0" indent="-342900" algn="l" rtl="0">
              <a:spcBef>
                <a:spcPts val="1000"/>
              </a:spcBef>
              <a:spcAft>
                <a:spcPts val="0"/>
              </a:spcAft>
              <a:buSzPts val="1800"/>
              <a:buFont typeface="Libre Franklin"/>
              <a:buChar char="•"/>
            </a:pPr>
            <a:r>
              <a:rPr lang="en-US" dirty="0">
                <a:latin typeface="Franklin Gothic Book" panose="020B0503020102020204" pitchFamily="34" charset="0"/>
              </a:rPr>
              <a:t>After Engaging with the Source(s)</a:t>
            </a:r>
          </a:p>
        </p:txBody>
      </p:sp>
      <p:sp>
        <p:nvSpPr>
          <p:cNvPr id="586" name="Google Shape;586;g1f07167d959_0_10">
            <a:extLst>
              <a:ext uri="{C183D7F6-B498-43B3-948B-1728B52AA6E4}">
                <adec:decorative xmlns:adec="http://schemas.microsoft.com/office/drawing/2017/decorative" val="1"/>
              </a:ext>
            </a:extLst>
          </p:cNvPr>
          <p:cNvSpPr/>
          <p:nvPr/>
        </p:nvSpPr>
        <p:spPr>
          <a:xfrm>
            <a:off x="7352700" y="2852675"/>
            <a:ext cx="1934700" cy="555600"/>
          </a:xfrm>
          <a:prstGeom prst="lef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g206d0acaa9d_0_0"/>
          <p:cNvSpPr txBox="1">
            <a:spLocks noGrp="1"/>
          </p:cNvSpPr>
          <p:nvPr>
            <p:ph type="title"/>
          </p:nvPr>
        </p:nvSpPr>
        <p:spPr>
          <a:xfrm>
            <a:off x="838200" y="874893"/>
            <a:ext cx="10515600" cy="919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3000" b="1" dirty="0">
                <a:latin typeface="Franklin Gothic Medium" panose="020B0603020102020204" pitchFamily="34" charset="0"/>
                <a:ea typeface="Libre Franklin"/>
                <a:cs typeface="Libre Franklin"/>
                <a:sym typeface="Libre Franklin"/>
              </a:rPr>
              <a:t>Before Engaging with the Source(s)  (1)</a:t>
            </a:r>
            <a:endParaRPr sz="3000" dirty="0">
              <a:latin typeface="Franklin Gothic Medium" panose="020B0603020102020204" pitchFamily="34" charset="0"/>
            </a:endParaRPr>
          </a:p>
        </p:txBody>
      </p:sp>
      <p:sp>
        <p:nvSpPr>
          <p:cNvPr id="592" name="Google Shape;592;g206d0acaa9d_0_0"/>
          <p:cNvSpPr txBox="1">
            <a:spLocks noGrp="1"/>
          </p:cNvSpPr>
          <p:nvPr>
            <p:ph type="body" idx="1"/>
          </p:nvPr>
        </p:nvSpPr>
        <p:spPr>
          <a:xfrm>
            <a:off x="838200" y="1825625"/>
            <a:ext cx="10515600" cy="37362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dirty="0">
                <a:latin typeface="Franklin Gothic Book" panose="020B0503020102020204" pitchFamily="34" charset="0"/>
              </a:rPr>
              <a:t>Before engaging with the source(s), support students’ introduction to the source by:</a:t>
            </a:r>
            <a:endParaRPr dirty="0">
              <a:latin typeface="Franklin Gothic Book" panose="020B0503020102020204" pitchFamily="34" charset="0"/>
            </a:endParaRPr>
          </a:p>
          <a:p>
            <a:pPr marL="0" lvl="0" indent="0" algn="l" rtl="0">
              <a:lnSpc>
                <a:spcPct val="100000"/>
              </a:lnSpc>
              <a:spcBef>
                <a:spcPts val="1000"/>
              </a:spcBef>
              <a:spcAft>
                <a:spcPts val="0"/>
              </a:spcAft>
              <a:buNone/>
            </a:pPr>
            <a:endParaRPr dirty="0">
              <a:latin typeface="Franklin Gothic Book" panose="020B0503020102020204" pitchFamily="34" charset="0"/>
            </a:endParaRPr>
          </a:p>
          <a:p>
            <a:pPr marL="457200" lvl="0" indent="-342900" algn="l" rtl="0">
              <a:lnSpc>
                <a:spcPct val="100000"/>
              </a:lnSpc>
              <a:spcBef>
                <a:spcPts val="1000"/>
              </a:spcBef>
              <a:spcAft>
                <a:spcPts val="0"/>
              </a:spcAft>
              <a:buSzPts val="1800"/>
              <a:buFont typeface="Libre Franklin"/>
              <a:buChar char="•"/>
            </a:pPr>
            <a:r>
              <a:rPr lang="en-US" dirty="0">
                <a:latin typeface="Franklin Gothic Book" panose="020B0503020102020204" pitchFamily="34" charset="0"/>
              </a:rPr>
              <a:t>Setting the purpose for engaging with the sources</a:t>
            </a:r>
            <a:endParaRPr dirty="0">
              <a:latin typeface="Franklin Gothic Book" panose="020B0503020102020204" pitchFamily="34" charset="0"/>
            </a:endParaRPr>
          </a:p>
          <a:p>
            <a:pPr marL="457200" lvl="0" indent="-342900" algn="l" rtl="0">
              <a:lnSpc>
                <a:spcPct val="100000"/>
              </a:lnSpc>
              <a:spcBef>
                <a:spcPts val="0"/>
              </a:spcBef>
              <a:spcAft>
                <a:spcPts val="0"/>
              </a:spcAft>
              <a:buSzPts val="1800"/>
              <a:buFont typeface="Libre Franklin"/>
              <a:buChar char="•"/>
            </a:pPr>
            <a:r>
              <a:rPr lang="en-US" dirty="0">
                <a:latin typeface="Franklin Gothic Book" panose="020B0503020102020204" pitchFamily="34" charset="0"/>
              </a:rPr>
              <a:t>Generating interest in the topic</a:t>
            </a:r>
            <a:endParaRPr dirty="0">
              <a:latin typeface="Franklin Gothic Book" panose="020B0503020102020204" pitchFamily="34" charset="0"/>
            </a:endParaRPr>
          </a:p>
          <a:p>
            <a:pPr marL="457200" lvl="0" indent="-342900" algn="l" rtl="0">
              <a:lnSpc>
                <a:spcPct val="100000"/>
              </a:lnSpc>
              <a:spcBef>
                <a:spcPts val="0"/>
              </a:spcBef>
              <a:spcAft>
                <a:spcPts val="0"/>
              </a:spcAft>
              <a:buSzPts val="1800"/>
              <a:buFont typeface="Libre Franklin"/>
              <a:buChar char="•"/>
            </a:pPr>
            <a:r>
              <a:rPr lang="en-US" dirty="0">
                <a:latin typeface="Franklin Gothic Book" panose="020B0503020102020204" pitchFamily="34" charset="0"/>
              </a:rPr>
              <a:t>Activating prior knowledge</a:t>
            </a:r>
            <a:endParaRPr dirty="0">
              <a:latin typeface="Franklin Gothic Book" panose="020B0503020102020204" pitchFamily="34" charset="0"/>
            </a:endParaRPr>
          </a:p>
          <a:p>
            <a:pPr marL="457200" lvl="0" indent="-342900" algn="l" rtl="0">
              <a:lnSpc>
                <a:spcPct val="100000"/>
              </a:lnSpc>
              <a:spcBef>
                <a:spcPts val="0"/>
              </a:spcBef>
              <a:spcAft>
                <a:spcPts val="0"/>
              </a:spcAft>
              <a:buSzPts val="1800"/>
              <a:buFont typeface="Libre Franklin"/>
              <a:buChar char="•"/>
            </a:pPr>
            <a:r>
              <a:rPr lang="en-US" dirty="0">
                <a:latin typeface="Franklin Gothic Book" panose="020B0503020102020204" pitchFamily="34" charset="0"/>
              </a:rPr>
              <a:t>Supporting students with unknown vocabulary </a:t>
            </a:r>
            <a:endParaRPr dirty="0">
              <a:latin typeface="Franklin Gothic Book" panose="020B05030201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g1f145736de9_0_0"/>
          <p:cNvSpPr txBox="1">
            <a:spLocks noGrp="1"/>
          </p:cNvSpPr>
          <p:nvPr>
            <p:ph type="title"/>
          </p:nvPr>
        </p:nvSpPr>
        <p:spPr>
          <a:xfrm>
            <a:off x="617516" y="4106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100" dirty="0">
                <a:latin typeface="Franklin Gothic Medium" panose="020B0603020102020204" pitchFamily="34" charset="0"/>
              </a:rPr>
              <a:t>Supporting Students When Engaging With Complex Sources:</a:t>
            </a:r>
            <a:endParaRPr sz="3100" dirty="0">
              <a:latin typeface="Franklin Gothic Medium" panose="020B0603020102020204" pitchFamily="34" charset="0"/>
            </a:endParaRPr>
          </a:p>
          <a:p>
            <a:pPr marL="0" lvl="0" indent="0" algn="l" rtl="0">
              <a:spcBef>
                <a:spcPts val="0"/>
              </a:spcBef>
              <a:spcAft>
                <a:spcPts val="0"/>
              </a:spcAft>
              <a:buNone/>
            </a:pPr>
            <a:r>
              <a:rPr lang="en-US" sz="3100" b="1" dirty="0">
                <a:latin typeface="Franklin Gothic Medium" panose="020B0603020102020204" pitchFamily="34" charset="0"/>
                <a:ea typeface="Libre Franklin"/>
                <a:cs typeface="Libre Franklin"/>
                <a:sym typeface="Libre Franklin"/>
              </a:rPr>
              <a:t>Before Engaging with the Source(s) (2)</a:t>
            </a:r>
            <a:endParaRPr sz="3100" b="1" dirty="0">
              <a:latin typeface="Franklin Gothic Medium" panose="020B0603020102020204" pitchFamily="34" charset="0"/>
              <a:ea typeface="Libre Franklin"/>
              <a:cs typeface="Libre Franklin"/>
              <a:sym typeface="Libre Franklin"/>
            </a:endParaRPr>
          </a:p>
        </p:txBody>
      </p:sp>
      <p:sp>
        <p:nvSpPr>
          <p:cNvPr id="598" name="Google Shape;598;g1f145736de9_0_0"/>
          <p:cNvSpPr txBox="1">
            <a:spLocks noGrp="1"/>
          </p:cNvSpPr>
          <p:nvPr>
            <p:ph type="body" idx="1"/>
          </p:nvPr>
        </p:nvSpPr>
        <p:spPr>
          <a:xfrm>
            <a:off x="491391" y="1463800"/>
            <a:ext cx="7591133" cy="4181400"/>
          </a:xfrm>
          <a:prstGeom prst="rect">
            <a:avLst/>
          </a:prstGeom>
        </p:spPr>
        <p:txBody>
          <a:bodyPr spcFirstLastPara="1" wrap="square" lIns="91425" tIns="45700" rIns="91425" bIns="45700" anchor="t" anchorCtr="0">
            <a:normAutofit lnSpcReduction="10000"/>
          </a:bodyPr>
          <a:lstStyle/>
          <a:p>
            <a:pPr marL="95250" lvl="0" indent="0" algn="l" rtl="0">
              <a:lnSpc>
                <a:spcPct val="100000"/>
              </a:lnSpc>
              <a:spcBef>
                <a:spcPts val="1000"/>
              </a:spcBef>
              <a:spcAft>
                <a:spcPts val="0"/>
              </a:spcAft>
              <a:buSzPts val="2100"/>
              <a:buNone/>
            </a:pPr>
            <a:r>
              <a:rPr lang="en-US" sz="3200" b="1" dirty="0">
                <a:latin typeface="Franklin Gothic Book" panose="020B0503020102020204" pitchFamily="34" charset="0"/>
              </a:rPr>
              <a:t>Generate interest</a:t>
            </a:r>
            <a:r>
              <a:rPr lang="en-US" sz="3200" dirty="0">
                <a:latin typeface="Franklin Gothic Book" panose="020B0503020102020204" pitchFamily="34" charset="0"/>
              </a:rPr>
              <a:t> in the source by:</a:t>
            </a:r>
            <a:endParaRPr sz="3200" dirty="0">
              <a:latin typeface="Franklin Gothic Book" panose="020B0503020102020204" pitchFamily="34" charset="0"/>
            </a:endParaRPr>
          </a:p>
          <a:p>
            <a:pPr marL="457200" lvl="0" indent="0" algn="l" rtl="0">
              <a:lnSpc>
                <a:spcPct val="100000"/>
              </a:lnSpc>
              <a:spcBef>
                <a:spcPts val="1000"/>
              </a:spcBef>
              <a:spcAft>
                <a:spcPts val="0"/>
              </a:spcAft>
              <a:buNone/>
            </a:pPr>
            <a:endParaRPr sz="3200" dirty="0">
              <a:latin typeface="Franklin Gothic Book" panose="020B0503020102020204" pitchFamily="34" charset="0"/>
            </a:endParaRPr>
          </a:p>
          <a:p>
            <a:pPr marL="552450" lvl="1" indent="0" algn="l" rtl="0">
              <a:lnSpc>
                <a:spcPct val="100000"/>
              </a:lnSpc>
              <a:spcBef>
                <a:spcPts val="500"/>
              </a:spcBef>
              <a:spcAft>
                <a:spcPts val="0"/>
              </a:spcAft>
              <a:buSzPts val="2100"/>
              <a:buNone/>
            </a:pPr>
            <a:r>
              <a:rPr lang="en-US" sz="3200" b="1" dirty="0">
                <a:latin typeface="Franklin Gothic Book" panose="020B0503020102020204" pitchFamily="34" charset="0"/>
              </a:rPr>
              <a:t>Framing the source </a:t>
            </a:r>
          </a:p>
          <a:p>
            <a:pPr marL="1009650" lvl="1" indent="-457200">
              <a:lnSpc>
                <a:spcPct val="100000"/>
              </a:lnSpc>
              <a:buSzPts val="2100"/>
            </a:pPr>
            <a:r>
              <a:rPr lang="en-US" sz="3200" dirty="0">
                <a:solidFill>
                  <a:schemeClr val="dk1"/>
                </a:solidFill>
                <a:latin typeface="Franklin Gothic Book" panose="020B0503020102020204" pitchFamily="34" charset="0"/>
              </a:rPr>
              <a:t>Provide a statement about the purpose of their learning with the source that will focus the attention of students as they begin to look at the source. </a:t>
            </a:r>
            <a:endParaRPr sz="3200" dirty="0">
              <a:latin typeface="Franklin Gothic Book" panose="020B0503020102020204" pitchFamily="34" charset="0"/>
            </a:endParaRPr>
          </a:p>
        </p:txBody>
      </p:sp>
      <p:pic>
        <p:nvPicPr>
          <p:cNvPr id="599" name="Google Shape;599;g1f145736de9_0_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250690" y="1736325"/>
            <a:ext cx="3772950" cy="2510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g1f145736de9_0_8"/>
          <p:cNvSpPr txBox="1">
            <a:spLocks noGrp="1"/>
          </p:cNvSpPr>
          <p:nvPr>
            <p:ph type="title"/>
          </p:nvPr>
        </p:nvSpPr>
        <p:spPr>
          <a:xfrm>
            <a:off x="270675" y="2582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Before Engaging with the Source(s)  (3)</a:t>
            </a:r>
            <a:endParaRPr sz="3000" b="1" dirty="0">
              <a:latin typeface="Franklin Gothic Medium" panose="020B0603020102020204" pitchFamily="34" charset="0"/>
              <a:ea typeface="Libre Franklin"/>
              <a:cs typeface="Libre Franklin"/>
              <a:sym typeface="Libre Franklin"/>
            </a:endParaRPr>
          </a:p>
          <a:p>
            <a:pPr marL="0" lvl="0" indent="0" algn="l" rtl="0">
              <a:spcBef>
                <a:spcPts val="0"/>
              </a:spcBef>
              <a:spcAft>
                <a:spcPts val="0"/>
              </a:spcAft>
              <a:buNone/>
            </a:pPr>
            <a:endParaRPr dirty="0"/>
          </a:p>
        </p:txBody>
      </p:sp>
      <p:sp>
        <p:nvSpPr>
          <p:cNvPr id="605" name="Google Shape;605;g1f145736de9_0_8"/>
          <p:cNvSpPr txBox="1">
            <a:spLocks noGrp="1"/>
          </p:cNvSpPr>
          <p:nvPr>
            <p:ph type="body" idx="1"/>
          </p:nvPr>
        </p:nvSpPr>
        <p:spPr>
          <a:xfrm>
            <a:off x="40425" y="1463800"/>
            <a:ext cx="11831100" cy="4181400"/>
          </a:xfrm>
          <a:prstGeom prst="rect">
            <a:avLst/>
          </a:prstGeom>
        </p:spPr>
        <p:txBody>
          <a:bodyPr spcFirstLastPara="1" wrap="square" lIns="91425" tIns="45700" rIns="91425" bIns="45700" anchor="t" anchorCtr="0">
            <a:normAutofit/>
          </a:bodyPr>
          <a:lstStyle/>
          <a:p>
            <a:pPr marL="114300" lvl="0" indent="0" algn="l" rtl="0">
              <a:spcBef>
                <a:spcPts val="1000"/>
              </a:spcBef>
              <a:spcAft>
                <a:spcPts val="0"/>
              </a:spcAft>
              <a:buSzPts val="1800"/>
              <a:buNone/>
            </a:pPr>
            <a:r>
              <a:rPr lang="en-US" b="1" dirty="0">
                <a:latin typeface="Franklin Gothic Book" panose="020B0503020102020204" pitchFamily="34" charset="0"/>
              </a:rPr>
              <a:t>Generate interest</a:t>
            </a:r>
            <a:r>
              <a:rPr lang="en-US" dirty="0">
                <a:latin typeface="Franklin Gothic Book" panose="020B0503020102020204" pitchFamily="34" charset="0"/>
              </a:rPr>
              <a:t> in the source by:</a:t>
            </a:r>
          </a:p>
          <a:p>
            <a:pPr marL="914400" lvl="1" indent="-342900" algn="l" rtl="0">
              <a:spcBef>
                <a:spcPts val="0"/>
              </a:spcBef>
              <a:spcAft>
                <a:spcPts val="0"/>
              </a:spcAft>
              <a:buSzPts val="1800"/>
              <a:buFont typeface="Libre Franklin"/>
              <a:buChar char="•"/>
            </a:pPr>
            <a:r>
              <a:rPr lang="en-US" b="1" dirty="0">
                <a:latin typeface="Franklin Gothic Book" panose="020B0503020102020204" pitchFamily="34" charset="0"/>
              </a:rPr>
              <a:t>Framing the source </a:t>
            </a:r>
          </a:p>
          <a:p>
            <a:pPr marL="0" lvl="0" indent="0" algn="l" rtl="0">
              <a:spcBef>
                <a:spcPts val="1000"/>
              </a:spcBef>
              <a:spcAft>
                <a:spcPts val="0"/>
              </a:spcAft>
              <a:buNone/>
            </a:pPr>
            <a:endParaRPr lang="en-US" b="1" dirty="0">
              <a:latin typeface="Franklin Gothic Book" panose="020B0503020102020204" pitchFamily="34" charset="0"/>
            </a:endParaRPr>
          </a:p>
          <a:p>
            <a:pPr marL="0" lvl="0" indent="0" algn="l" rtl="0">
              <a:spcBef>
                <a:spcPts val="1000"/>
              </a:spcBef>
              <a:spcAft>
                <a:spcPts val="0"/>
              </a:spcAft>
              <a:buNone/>
            </a:pPr>
            <a:endParaRPr lang="en-US" b="1" dirty="0">
              <a:latin typeface="Franklin Gothic Book" panose="020B0503020102020204" pitchFamily="34" charset="0"/>
            </a:endParaRPr>
          </a:p>
          <a:p>
            <a:pPr marL="0" lvl="0" indent="0" algn="l" rtl="0">
              <a:spcBef>
                <a:spcPts val="1000"/>
              </a:spcBef>
              <a:spcAft>
                <a:spcPts val="0"/>
              </a:spcAft>
              <a:buNone/>
            </a:pPr>
            <a:endParaRPr lang="en-US" b="1" dirty="0">
              <a:latin typeface="Franklin Gothic Book" panose="020B0503020102020204" pitchFamily="34" charset="0"/>
            </a:endParaRPr>
          </a:p>
          <a:p>
            <a:pPr marL="0" lvl="0" indent="0" algn="l" rtl="0">
              <a:lnSpc>
                <a:spcPct val="100000"/>
              </a:lnSpc>
              <a:spcBef>
                <a:spcPts val="1000"/>
              </a:spcBef>
              <a:spcAft>
                <a:spcPts val="0"/>
              </a:spcAft>
              <a:buNone/>
            </a:pPr>
            <a:endParaRPr lang="en-US" b="1" dirty="0">
              <a:latin typeface="Franklin Gothic Book" panose="020B0503020102020204" pitchFamily="34" charset="0"/>
            </a:endParaRPr>
          </a:p>
          <a:p>
            <a:pPr marL="571500" lvl="1" indent="0" algn="l" rtl="0">
              <a:lnSpc>
                <a:spcPct val="100000"/>
              </a:lnSpc>
              <a:spcBef>
                <a:spcPts val="500"/>
              </a:spcBef>
              <a:spcAft>
                <a:spcPts val="0"/>
              </a:spcAft>
              <a:buSzPts val="1800"/>
              <a:buNone/>
            </a:pPr>
            <a:r>
              <a:rPr lang="en-US" dirty="0">
                <a:latin typeface="Franklin Gothic Book" panose="020B0503020102020204" pitchFamily="34" charset="0"/>
              </a:rPr>
              <a:t>In this </a:t>
            </a:r>
            <a:r>
              <a:rPr lang="en-US" dirty="0">
                <a:latin typeface="Franklin Gothic Book" panose="020B0503020102020204" pitchFamily="34" charset="0"/>
                <a:hlinkClick r:id="rId3"/>
              </a:rPr>
              <a:t>Grade 2 </a:t>
            </a:r>
            <a:r>
              <a:rPr lang="en-US" u="sng" dirty="0">
                <a:solidFill>
                  <a:schemeClr val="hlink"/>
                </a:solidFill>
                <a:latin typeface="Franklin Gothic Book" panose="020B0503020102020204" pitchFamily="34" charset="0"/>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9"/>
                  </a:ext>
                </a:extLst>
              </a:rPr>
              <a:t>example</a:t>
            </a:r>
            <a:r>
              <a:rPr lang="en-US" dirty="0">
                <a:latin typeface="Franklin Gothic Book" panose="020B0503020102020204" pitchFamily="34" charset="0"/>
              </a:rPr>
              <a:t>, the teacher provides a statement about who the Maya were, where they lived, and that their ancestors are still present in Mexico today before students engage with a source about the Maya. </a:t>
            </a:r>
          </a:p>
        </p:txBody>
      </p:sp>
      <p:graphicFrame>
        <p:nvGraphicFramePr>
          <p:cNvPr id="607" name="Google Shape;607;g1f145736de9_0_8"/>
          <p:cNvGraphicFramePr/>
          <p:nvPr>
            <p:extLst>
              <p:ext uri="{D42A27DB-BD31-4B8C-83A1-F6EECF244321}">
                <p14:modId xmlns:p14="http://schemas.microsoft.com/office/powerpoint/2010/main" val="434692885"/>
              </p:ext>
            </p:extLst>
          </p:nvPr>
        </p:nvGraphicFramePr>
        <p:xfrm>
          <a:off x="544550" y="2472475"/>
          <a:ext cx="10670100" cy="1767350"/>
        </p:xfrm>
        <a:graphic>
          <a:graphicData uri="http://schemas.openxmlformats.org/drawingml/2006/table">
            <a:tbl>
              <a:tblPr firstRow="1">
                <a:noFill/>
                <a:tableStyleId>{7D4F87D2-B31D-4A5B-840A-ADB18C62B1F1}</a:tableStyleId>
              </a:tblPr>
              <a:tblGrid>
                <a:gridCol w="10670100">
                  <a:extLst>
                    <a:ext uri="{9D8B030D-6E8A-4147-A177-3AD203B41FA5}">
                      <a16:colId xmlns:a16="http://schemas.microsoft.com/office/drawing/2014/main" val="20000"/>
                    </a:ext>
                  </a:extLst>
                </a:gridCol>
              </a:tblGrid>
              <a:tr h="17673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0" i="0" u="none" strike="noStrike" cap="none" dirty="0">
                          <a:solidFill>
                            <a:srgbClr val="000000"/>
                          </a:solidFill>
                          <a:effectLst/>
                          <a:latin typeface="Franklin Gothic Book" panose="020B0503020102020204" pitchFamily="34" charset="0"/>
                          <a:ea typeface="Arial"/>
                          <a:cs typeface="Arial"/>
                          <a:sym typeface="Arial"/>
                        </a:rPr>
                        <a:t>Inform students that one of the largest groups found in the Yucatan peninsula was the Maya and identify where they were located on the infographic map. Explain that they were an ancient indigenous group who lived a very long time ago, and their ancestors still live there today. Show students two video clips: </a:t>
                      </a:r>
                      <a:r>
                        <a:rPr lang="en-US" sz="1600" b="0" i="0" u="sng" strike="noStrike" cap="none" dirty="0">
                          <a:solidFill>
                            <a:srgbClr val="000000"/>
                          </a:solidFill>
                          <a:effectLst/>
                          <a:latin typeface="Franklin Gothic Book" panose="020B0503020102020204" pitchFamily="34" charset="0"/>
                          <a:ea typeface="Arial"/>
                          <a:cs typeface="Arial"/>
                          <a:sym typeface="Arial"/>
                          <a:hlinkClick r:id="rId4"/>
                        </a:rPr>
                        <a:t>Ancient Maya 101</a:t>
                      </a:r>
                      <a:r>
                        <a:rPr lang="en-US" sz="1600" b="0" i="0" u="none" strike="noStrike" cap="none" dirty="0">
                          <a:solidFill>
                            <a:srgbClr val="000000"/>
                          </a:solidFill>
                          <a:effectLst/>
                          <a:latin typeface="Franklin Gothic Book" panose="020B0503020102020204" pitchFamily="34" charset="0"/>
                          <a:ea typeface="Arial"/>
                          <a:cs typeface="Arial"/>
                          <a:sym typeface="Arial"/>
                        </a:rPr>
                        <a:t>, which discusses what artifacts show about Maya lifestyle and culture, and </a:t>
                      </a:r>
                      <a:r>
                        <a:rPr lang="en-US" sz="1600" b="0" i="0" u="sng" strike="noStrike" cap="none" dirty="0">
                          <a:solidFill>
                            <a:srgbClr val="000000"/>
                          </a:solidFill>
                          <a:effectLst/>
                          <a:latin typeface="Franklin Gothic Book" panose="020B0503020102020204" pitchFamily="34" charset="0"/>
                          <a:ea typeface="Arial"/>
                          <a:cs typeface="Arial"/>
                          <a:sym typeface="Arial"/>
                          <a:hlinkClick r:id="rId5"/>
                        </a:rPr>
                        <a:t>Maya People</a:t>
                      </a:r>
                      <a:r>
                        <a:rPr lang="en-US" sz="1600" b="0" i="0" u="none" strike="noStrike" cap="none" dirty="0">
                          <a:solidFill>
                            <a:srgbClr val="000000"/>
                          </a:solidFill>
                          <a:effectLst/>
                          <a:latin typeface="Franklin Gothic Book" panose="020B0503020102020204" pitchFamily="34" charset="0"/>
                          <a:ea typeface="Arial"/>
                          <a:cs typeface="Arial"/>
                          <a:sym typeface="Arial"/>
                        </a:rPr>
                        <a:t>, which provides more information about Maya culture and how it is still seen among the descendants of Maya people today. Share the following questions to students before watching the videos so they can be looking for this information as they watch:</a:t>
                      </a:r>
                    </a:p>
                  </a:txBody>
                  <a:tcPr marL="91425" marR="91425" marT="91425" marB="91425">
                    <a:lnL w="76200" cap="flat" cmpd="sng">
                      <a:solidFill>
                        <a:srgbClr val="222222"/>
                      </a:solidFill>
                      <a:prstDash val="solid"/>
                      <a:round/>
                      <a:headEnd type="none" w="sm" len="sm"/>
                      <a:tailEnd type="none" w="sm" len="sm"/>
                    </a:lnL>
                    <a:lnR w="76200" cap="flat" cmpd="sng">
                      <a:solidFill>
                        <a:srgbClr val="222222"/>
                      </a:solidFill>
                      <a:prstDash val="solid"/>
                      <a:round/>
                      <a:headEnd type="none" w="sm" len="sm"/>
                      <a:tailEnd type="none" w="sm" len="sm"/>
                    </a:lnR>
                    <a:lnT w="76200" cap="flat" cmpd="sng">
                      <a:solidFill>
                        <a:srgbClr val="222222"/>
                      </a:solidFill>
                      <a:prstDash val="solid"/>
                      <a:round/>
                      <a:headEnd type="none" w="sm" len="sm"/>
                      <a:tailEnd type="none" w="sm" len="sm"/>
                    </a:lnT>
                    <a:lnB w="76200" cap="flat" cmpd="sng">
                      <a:solidFill>
                        <a:srgbClr val="222222"/>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g2226c2c9ea0_1_12"/>
          <p:cNvSpPr txBox="1">
            <a:spLocks noGrp="1"/>
          </p:cNvSpPr>
          <p:nvPr>
            <p:ph type="title"/>
          </p:nvPr>
        </p:nvSpPr>
        <p:spPr>
          <a:xfrm>
            <a:off x="438350" y="2750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2800" b="1" dirty="0">
                <a:latin typeface="Franklin Gothic Medium" panose="020B0603020102020204" pitchFamily="34" charset="0"/>
                <a:ea typeface="Libre Franklin"/>
                <a:cs typeface="Libre Franklin"/>
                <a:sym typeface="Libre Franklin"/>
              </a:rPr>
              <a:t>Before Engaging with the Source(s): Application (1)</a:t>
            </a:r>
            <a:r>
              <a:rPr lang="en-US" sz="3000" b="1" dirty="0">
                <a:latin typeface="Franklin Gothic Medium" panose="020B0603020102020204" pitchFamily="34" charset="0"/>
                <a:ea typeface="Libre Franklin"/>
                <a:cs typeface="Libre Franklin"/>
                <a:sym typeface="Libre Franklin"/>
              </a:rPr>
              <a:t> </a:t>
            </a:r>
            <a:endParaRPr b="1" dirty="0">
              <a:latin typeface="Franklin Gothic Medium" panose="020B0603020102020204" pitchFamily="34" charset="0"/>
              <a:ea typeface="Libre Franklin"/>
              <a:cs typeface="Libre Franklin"/>
              <a:sym typeface="Libre Franklin"/>
            </a:endParaRPr>
          </a:p>
          <a:p>
            <a:pPr marL="0" lvl="0" indent="0" algn="l" rtl="0">
              <a:spcBef>
                <a:spcPts val="0"/>
              </a:spcBef>
              <a:spcAft>
                <a:spcPts val="0"/>
              </a:spcAft>
              <a:buNone/>
            </a:pPr>
            <a:endParaRPr dirty="0"/>
          </a:p>
        </p:txBody>
      </p:sp>
      <p:sp>
        <p:nvSpPr>
          <p:cNvPr id="613" name="Google Shape;613;g2226c2c9ea0_1_12"/>
          <p:cNvSpPr txBox="1">
            <a:spLocks noGrp="1"/>
          </p:cNvSpPr>
          <p:nvPr>
            <p:ph type="body" idx="1"/>
          </p:nvPr>
        </p:nvSpPr>
        <p:spPr>
          <a:xfrm>
            <a:off x="0" y="1191725"/>
            <a:ext cx="8443500" cy="4265700"/>
          </a:xfrm>
          <a:prstGeom prst="rect">
            <a:avLst/>
          </a:prstGeom>
        </p:spPr>
        <p:txBody>
          <a:bodyPr spcFirstLastPara="1" wrap="square" lIns="91425" tIns="45700" rIns="91425" bIns="45700" anchor="t" anchorCtr="0">
            <a:noAutofit/>
          </a:bodyPr>
          <a:lstStyle/>
          <a:p>
            <a:pPr marL="457200" lvl="0" indent="-390525" algn="l" rtl="0">
              <a:lnSpc>
                <a:spcPct val="120000"/>
              </a:lnSpc>
              <a:spcBef>
                <a:spcPts val="1000"/>
              </a:spcBef>
              <a:spcAft>
                <a:spcPts val="0"/>
              </a:spcAft>
              <a:buSzPts val="2550"/>
              <a:buFont typeface="Libre Franklin"/>
              <a:buChar char="•"/>
            </a:pPr>
            <a:r>
              <a:rPr lang="en-US" sz="2200" dirty="0">
                <a:solidFill>
                  <a:schemeClr val="dk1"/>
                </a:solidFill>
                <a:highlight>
                  <a:schemeClr val="lt1"/>
                </a:highlight>
                <a:latin typeface="Franklin Gothic Book" panose="020B0503020102020204" pitchFamily="34" charset="0"/>
              </a:rPr>
              <a:t>Access your </a:t>
            </a:r>
            <a:r>
              <a:rPr lang="en-US" sz="2200" u="sng" dirty="0">
                <a:solidFill>
                  <a:schemeClr val="hlink"/>
                </a:solidFill>
                <a:latin typeface="Franklin Gothic Book" panose="020B0503020102020204" pitchFamily="34" charset="0"/>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92"/>
                  </a:ext>
                </a:extLst>
              </a:rPr>
              <a:t>Module Four </a:t>
            </a:r>
            <a:r>
              <a:rPr lang="en-US" sz="2200" u="sng" dirty="0">
                <a:solidFill>
                  <a:schemeClr val="hlink"/>
                </a:solidFill>
                <a:latin typeface="Franklin Gothic Book" panose="020B0503020102020204" pitchFamily="34" charset="0"/>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92"/>
                  </a:ext>
                </a:extLst>
              </a:rPr>
              <a:t>Notecatcher</a:t>
            </a:r>
            <a:r>
              <a:rPr lang="en-US" sz="2200" dirty="0">
                <a:solidFill>
                  <a:schemeClr val="dk1"/>
                </a:solidFill>
                <a:latin typeface="Franklin Gothic Book" panose="020B0503020102020204" pitchFamily="34" charset="0"/>
              </a:rPr>
              <a:t> and record your definition of framing the source. </a:t>
            </a:r>
          </a:p>
          <a:p>
            <a:pPr marL="457200" lvl="0" indent="-390525" algn="l" rtl="0">
              <a:lnSpc>
                <a:spcPct val="120000"/>
              </a:lnSpc>
              <a:spcBef>
                <a:spcPts val="1000"/>
              </a:spcBef>
              <a:spcAft>
                <a:spcPts val="0"/>
              </a:spcAft>
              <a:buSzPts val="2550"/>
              <a:buFont typeface="Libre Franklin"/>
              <a:buChar char="•"/>
            </a:pPr>
            <a:r>
              <a:rPr lang="en-US" sz="2200" dirty="0">
                <a:solidFill>
                  <a:schemeClr val="dk1"/>
                </a:solidFill>
                <a:highlight>
                  <a:schemeClr val="lt1"/>
                </a:highlight>
                <a:latin typeface="Franklin Gothic Book" panose="020B0503020102020204" pitchFamily="34" charset="0"/>
              </a:rPr>
              <a:t>Access a text-based source from your curated source set from Module Two of the </a:t>
            </a:r>
            <a:r>
              <a:rPr lang="en-US" sz="2200" i="1" dirty="0">
                <a:solidFill>
                  <a:schemeClr val="dk1"/>
                </a:solidFill>
                <a:highlight>
                  <a:schemeClr val="lt1"/>
                </a:highlight>
                <a:latin typeface="Franklin Gothic Book" panose="020B0503020102020204" pitchFamily="34" charset="0"/>
              </a:rPr>
              <a:t>Supporting Students in Using Evidence </a:t>
            </a:r>
            <a:r>
              <a:rPr lang="en-US" sz="2200" dirty="0">
                <a:solidFill>
                  <a:schemeClr val="dk1"/>
                </a:solidFill>
                <a:highlight>
                  <a:schemeClr val="lt1"/>
                </a:highlight>
                <a:latin typeface="Franklin Gothic Book" panose="020B0503020102020204" pitchFamily="34" charset="0"/>
              </a:rPr>
              <a:t>Model Series.</a:t>
            </a:r>
          </a:p>
          <a:p>
            <a:pPr marL="66675" lvl="0" indent="0" algn="l" rtl="0">
              <a:lnSpc>
                <a:spcPct val="120000"/>
              </a:lnSpc>
              <a:spcBef>
                <a:spcPts val="1000"/>
              </a:spcBef>
              <a:spcAft>
                <a:spcPts val="0"/>
              </a:spcAft>
              <a:buClr>
                <a:schemeClr val="dk1"/>
              </a:buClr>
              <a:buSzPts val="2550"/>
              <a:buNone/>
            </a:pPr>
            <a:r>
              <a:rPr lang="en-US" sz="2200" b="1" dirty="0">
                <a:solidFill>
                  <a:srgbClr val="222222"/>
                </a:solidFill>
                <a:latin typeface="Franklin Gothic Book" panose="020B0503020102020204" pitchFamily="34" charset="0"/>
              </a:rPr>
              <a:t>Generate interest in the source by framing the source.</a:t>
            </a:r>
            <a:r>
              <a:rPr lang="en-US" sz="2200" dirty="0">
                <a:solidFill>
                  <a:srgbClr val="222222"/>
                </a:solidFill>
                <a:latin typeface="Franklin Gothic Book" panose="020B0503020102020204" pitchFamily="34" charset="0"/>
              </a:rPr>
              <a:t> </a:t>
            </a:r>
          </a:p>
          <a:p>
            <a:pPr marL="914400" lvl="1" indent="-390525" algn="l" rtl="0">
              <a:lnSpc>
                <a:spcPct val="120000"/>
              </a:lnSpc>
              <a:spcBef>
                <a:spcPts val="0"/>
              </a:spcBef>
              <a:spcAft>
                <a:spcPts val="0"/>
              </a:spcAft>
              <a:buClr>
                <a:srgbClr val="222222"/>
              </a:buClr>
              <a:buSzPts val="2550"/>
              <a:buFont typeface="Calibri"/>
              <a:buChar char="•"/>
            </a:pPr>
            <a:r>
              <a:rPr lang="en-US" sz="2200" dirty="0">
                <a:solidFill>
                  <a:schemeClr val="dk1"/>
                </a:solidFill>
                <a:latin typeface="Franklin Gothic Book" panose="020B0503020102020204" pitchFamily="34" charset="0"/>
              </a:rPr>
              <a:t>Provide a statement about the purpose of their learning with the source or create a head note. </a:t>
            </a:r>
          </a:p>
          <a:p>
            <a:pPr marL="914400" lvl="1" indent="-400050" algn="l" rtl="0">
              <a:lnSpc>
                <a:spcPct val="120000"/>
              </a:lnSpc>
              <a:spcBef>
                <a:spcPts val="0"/>
              </a:spcBef>
              <a:spcAft>
                <a:spcPts val="0"/>
              </a:spcAft>
              <a:buClr>
                <a:schemeClr val="dk1"/>
              </a:buClr>
              <a:buSzPts val="2700"/>
              <a:buFont typeface="Calibri"/>
              <a:buChar char="•"/>
            </a:pPr>
            <a:r>
              <a:rPr lang="en-US" sz="2200" dirty="0">
                <a:solidFill>
                  <a:schemeClr val="dk1"/>
                </a:solidFill>
                <a:latin typeface="Franklin Gothic Book" panose="020B0503020102020204" pitchFamily="34" charset="0"/>
              </a:rPr>
              <a:t>Record this statement on your notecatcher.</a:t>
            </a:r>
            <a:r>
              <a:rPr lang="en-US" sz="2200" dirty="0">
                <a:solidFill>
                  <a:schemeClr val="dk1"/>
                </a:solidFill>
                <a:latin typeface="Franklin Gothic Book" panose="020B0503020102020204" pitchFamily="34" charset="0"/>
                <a:ea typeface="Calibri"/>
                <a:cs typeface="Calibri"/>
                <a:sym typeface="Calibri"/>
              </a:rPr>
              <a:t> </a:t>
            </a:r>
          </a:p>
        </p:txBody>
      </p:sp>
      <p:pic>
        <p:nvPicPr>
          <p:cNvPr id="614" name="Google Shape;614;g2226c2c9ea0_1_1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595900" y="1949025"/>
            <a:ext cx="3596100" cy="239304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g206d0acaa9d_0_35"/>
          <p:cNvSpPr txBox="1">
            <a:spLocks noGrp="1"/>
          </p:cNvSpPr>
          <p:nvPr>
            <p:ph type="title"/>
          </p:nvPr>
        </p:nvSpPr>
        <p:spPr>
          <a:xfrm>
            <a:off x="270675" y="2582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Before Engaging with the Source(s)  (4)</a:t>
            </a:r>
            <a:endParaRPr sz="3000" b="1" dirty="0">
              <a:latin typeface="Franklin Gothic Medium" panose="020B0603020102020204" pitchFamily="34" charset="0"/>
              <a:ea typeface="Libre Franklin"/>
              <a:cs typeface="Libre Franklin"/>
              <a:sym typeface="Libre Franklin"/>
            </a:endParaRPr>
          </a:p>
        </p:txBody>
      </p:sp>
      <p:sp>
        <p:nvSpPr>
          <p:cNvPr id="620" name="Google Shape;620;g206d0acaa9d_0_35"/>
          <p:cNvSpPr txBox="1">
            <a:spLocks noGrp="1"/>
          </p:cNvSpPr>
          <p:nvPr>
            <p:ph type="body" idx="1"/>
          </p:nvPr>
        </p:nvSpPr>
        <p:spPr>
          <a:xfrm>
            <a:off x="193524" y="1463800"/>
            <a:ext cx="7753652" cy="4313100"/>
          </a:xfrm>
          <a:prstGeom prst="rect">
            <a:avLst/>
          </a:prstGeom>
        </p:spPr>
        <p:txBody>
          <a:bodyPr spcFirstLastPara="1" wrap="square" lIns="91425" tIns="45700" rIns="91425" bIns="45700" anchor="t" anchorCtr="0">
            <a:normAutofit/>
          </a:bodyPr>
          <a:lstStyle/>
          <a:p>
            <a:pPr marL="88900" lvl="0" indent="0" algn="l" rtl="0">
              <a:lnSpc>
                <a:spcPct val="110000"/>
              </a:lnSpc>
              <a:spcBef>
                <a:spcPts val="1000"/>
              </a:spcBef>
              <a:spcAft>
                <a:spcPts val="0"/>
              </a:spcAft>
              <a:buSzPts val="2200"/>
              <a:buNone/>
            </a:pPr>
            <a:r>
              <a:rPr lang="en-US" sz="3200" b="1" dirty="0">
                <a:latin typeface="Franklin Gothic Book" panose="020B0503020102020204" pitchFamily="34" charset="0"/>
              </a:rPr>
              <a:t>Generate interest</a:t>
            </a:r>
            <a:r>
              <a:rPr lang="en-US" sz="3200" dirty="0">
                <a:latin typeface="Franklin Gothic Book" panose="020B0503020102020204" pitchFamily="34" charset="0"/>
              </a:rPr>
              <a:t> in the source by:</a:t>
            </a:r>
          </a:p>
          <a:p>
            <a:pPr marL="88900" indent="0">
              <a:lnSpc>
                <a:spcPct val="110000"/>
              </a:lnSpc>
              <a:buSzPts val="2200"/>
              <a:buNone/>
            </a:pPr>
            <a:r>
              <a:rPr lang="en-US" sz="2400" b="1" dirty="0">
                <a:latin typeface="Franklin Gothic Book" panose="020B0503020102020204" pitchFamily="34" charset="0"/>
              </a:rPr>
              <a:t>Engaging in Explicit Teaching and Modeling of the topic</a:t>
            </a:r>
          </a:p>
          <a:p>
            <a:pPr marL="1003300" lvl="1" indent="-457200">
              <a:lnSpc>
                <a:spcPct val="110000"/>
              </a:lnSpc>
              <a:buSzPts val="2200"/>
            </a:pPr>
            <a:r>
              <a:rPr lang="en-US" sz="2000" dirty="0">
                <a:latin typeface="Franklin Gothic Book" panose="020B0503020102020204" pitchFamily="34" charset="0"/>
              </a:rPr>
              <a:t>In order for a student to understand a source, students need to understand the topic the source engages with or relates to. Prior to engaging with a source, educators must use explicit teaching and modeling when/in presenting concepts to students so that students feel confident when engaging with a source. </a:t>
            </a:r>
            <a:endParaRPr sz="2000" dirty="0">
              <a:latin typeface="Franklin Gothic Book" panose="020B0503020102020204" pitchFamily="34" charset="0"/>
            </a:endParaRPr>
          </a:p>
        </p:txBody>
      </p:sp>
      <p:pic>
        <p:nvPicPr>
          <p:cNvPr id="621" name="Google Shape;621;g206d0acaa9d_0_3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317225" y="1497850"/>
            <a:ext cx="3574425" cy="2017713"/>
          </a:xfrm>
          <a:prstGeom prst="rect">
            <a:avLst/>
          </a:prstGeom>
          <a:noFill/>
          <a:ln>
            <a:noFill/>
          </a:ln>
        </p:spPr>
      </p:pic>
      <p:pic>
        <p:nvPicPr>
          <p:cNvPr id="622" name="Google Shape;622;g206d0acaa9d_0_3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210400" y="1193749"/>
            <a:ext cx="3788076" cy="354275"/>
          </a:xfrm>
          <a:prstGeom prst="rect">
            <a:avLst/>
          </a:prstGeom>
          <a:noFill/>
          <a:ln>
            <a:noFill/>
          </a:ln>
        </p:spPr>
      </p:pic>
      <p:pic>
        <p:nvPicPr>
          <p:cNvPr id="623" name="Google Shape;623;g206d0acaa9d_0_3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8666375" y="3380173"/>
            <a:ext cx="2962050" cy="2202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g2226c2c9ea0_1_2"/>
          <p:cNvSpPr txBox="1">
            <a:spLocks noGrp="1"/>
          </p:cNvSpPr>
          <p:nvPr>
            <p:ph type="title"/>
          </p:nvPr>
        </p:nvSpPr>
        <p:spPr>
          <a:xfrm>
            <a:off x="270675" y="81088"/>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Before Engaging with the Source(s) (5)</a:t>
            </a:r>
            <a:endParaRPr sz="3000" b="1" dirty="0">
              <a:latin typeface="Franklin Gothic Medium" panose="020B0603020102020204" pitchFamily="34" charset="0"/>
              <a:ea typeface="Libre Franklin"/>
              <a:cs typeface="Libre Franklin"/>
              <a:sym typeface="Libre Franklin"/>
            </a:endParaRPr>
          </a:p>
        </p:txBody>
      </p:sp>
      <p:sp>
        <p:nvSpPr>
          <p:cNvPr id="629" name="Google Shape;629;g2226c2c9ea0_1_2"/>
          <p:cNvSpPr txBox="1">
            <a:spLocks noGrp="1"/>
          </p:cNvSpPr>
          <p:nvPr>
            <p:ph type="body" idx="1"/>
          </p:nvPr>
        </p:nvSpPr>
        <p:spPr>
          <a:xfrm>
            <a:off x="0" y="1449874"/>
            <a:ext cx="9045900" cy="1832400"/>
          </a:xfrm>
          <a:prstGeom prst="rect">
            <a:avLst/>
          </a:prstGeom>
        </p:spPr>
        <p:txBody>
          <a:bodyPr spcFirstLastPara="1" wrap="square" lIns="91425" tIns="45700" rIns="91425" bIns="45700" anchor="t" anchorCtr="0">
            <a:noAutofit/>
          </a:bodyPr>
          <a:lstStyle/>
          <a:p>
            <a:pPr marL="107950" lvl="0" indent="0" algn="l" rtl="0">
              <a:spcBef>
                <a:spcPts val="1000"/>
              </a:spcBef>
              <a:spcAft>
                <a:spcPts val="0"/>
              </a:spcAft>
              <a:buSzPts val="1900"/>
              <a:buNone/>
            </a:pPr>
            <a:r>
              <a:rPr lang="en-US" sz="2900" b="1" dirty="0"/>
              <a:t>Generate interest</a:t>
            </a:r>
            <a:r>
              <a:rPr lang="en-US" sz="2900" dirty="0"/>
              <a:t> in the source by:</a:t>
            </a:r>
          </a:p>
          <a:p>
            <a:pPr marL="107950" lvl="0" indent="0" algn="l" rtl="0">
              <a:spcBef>
                <a:spcPts val="1000"/>
              </a:spcBef>
              <a:spcAft>
                <a:spcPts val="0"/>
              </a:spcAft>
              <a:buSzPts val="1900"/>
              <a:buNone/>
            </a:pPr>
            <a:endParaRPr lang="en-US" sz="2900" b="1" dirty="0"/>
          </a:p>
          <a:p>
            <a:pPr marL="107950" lvl="0" indent="0" algn="l" rtl="0">
              <a:spcBef>
                <a:spcPts val="1000"/>
              </a:spcBef>
              <a:spcAft>
                <a:spcPts val="0"/>
              </a:spcAft>
              <a:buSzPts val="1900"/>
              <a:buNone/>
            </a:pPr>
            <a:r>
              <a:rPr lang="en-US" sz="2500" b="1" dirty="0"/>
              <a:t>Engaging in Explicit Teaching and Modeling of the topic</a:t>
            </a:r>
            <a:endParaRPr sz="2100" dirty="0">
              <a:solidFill>
                <a:srgbClr val="222222"/>
              </a:solidFill>
            </a:endParaRPr>
          </a:p>
        </p:txBody>
      </p:sp>
      <p:pic>
        <p:nvPicPr>
          <p:cNvPr id="630" name="Google Shape;630;g2226c2c9ea0_1_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403925" y="921362"/>
            <a:ext cx="3788076" cy="354275"/>
          </a:xfrm>
          <a:prstGeom prst="rect">
            <a:avLst/>
          </a:prstGeom>
          <a:noFill/>
          <a:ln>
            <a:noFill/>
          </a:ln>
        </p:spPr>
      </p:pic>
      <p:pic>
        <p:nvPicPr>
          <p:cNvPr id="631" name="Google Shape;631;g2226c2c9ea0_1_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9162200" y="1449874"/>
            <a:ext cx="2464325" cy="1832425"/>
          </a:xfrm>
          <a:prstGeom prst="rect">
            <a:avLst/>
          </a:prstGeom>
          <a:noFill/>
          <a:ln>
            <a:noFill/>
          </a:ln>
        </p:spPr>
      </p:pic>
      <p:sp>
        <p:nvSpPr>
          <p:cNvPr id="632" name="Google Shape;632;g2226c2c9ea0_1_2"/>
          <p:cNvSpPr txBox="1"/>
          <p:nvPr/>
        </p:nvSpPr>
        <p:spPr>
          <a:xfrm>
            <a:off x="-744737" y="2961574"/>
            <a:ext cx="11657576" cy="2801400"/>
          </a:xfrm>
          <a:prstGeom prst="rect">
            <a:avLst/>
          </a:prstGeom>
          <a:noFill/>
          <a:ln>
            <a:noFill/>
          </a:ln>
        </p:spPr>
        <p:txBody>
          <a:bodyPr spcFirstLastPara="1" wrap="square" lIns="91425" tIns="91425" rIns="91425" bIns="91425" anchor="t" anchorCtr="0">
            <a:spAutoFit/>
          </a:bodyPr>
          <a:lstStyle/>
          <a:p>
            <a:pPr marL="1009650" lvl="2" algn="l" rtl="0">
              <a:spcBef>
                <a:spcPts val="0"/>
              </a:spcBef>
              <a:spcAft>
                <a:spcPts val="0"/>
              </a:spcAft>
              <a:buClr>
                <a:srgbClr val="222222"/>
              </a:buClr>
              <a:buSzPts val="2100"/>
            </a:pPr>
            <a:r>
              <a:rPr lang="en-US" sz="2300" dirty="0">
                <a:solidFill>
                  <a:srgbClr val="222222"/>
                </a:solidFill>
                <a:latin typeface="Libre Franklin"/>
                <a:ea typeface="Libre Franklin"/>
                <a:cs typeface="Libre Franklin"/>
                <a:sym typeface="Libre Franklin"/>
              </a:rPr>
              <a:t>For example, teachers must: </a:t>
            </a:r>
            <a:endParaRPr sz="2300" dirty="0">
              <a:solidFill>
                <a:srgbClr val="222222"/>
              </a:solidFill>
              <a:latin typeface="Libre Franklin"/>
              <a:ea typeface="Libre Franklin"/>
              <a:cs typeface="Libre Franklin"/>
              <a:sym typeface="Libre Franklin"/>
            </a:endParaRPr>
          </a:p>
          <a:p>
            <a:pPr marL="1828800" lvl="3" indent="-361950" algn="l" rtl="0">
              <a:spcBef>
                <a:spcPts val="0"/>
              </a:spcBef>
              <a:spcAft>
                <a:spcPts val="0"/>
              </a:spcAft>
              <a:buClr>
                <a:srgbClr val="222222"/>
              </a:buClr>
              <a:buSzPts val="2100"/>
              <a:buFont typeface="Libre Franklin"/>
              <a:buChar char="•"/>
            </a:pPr>
            <a:r>
              <a:rPr lang="en-US" sz="2100" dirty="0">
                <a:solidFill>
                  <a:srgbClr val="222222"/>
                </a:solidFill>
                <a:latin typeface="Libre Franklin"/>
                <a:ea typeface="Libre Franklin"/>
                <a:cs typeface="Libre Franklin"/>
                <a:sym typeface="Libre Franklin"/>
              </a:rPr>
              <a:t>Provide clear, detailed instructions and explanations and chunk content to support students in synthesizing their knowledge of the disciplinary strand and/or inquiry standards that supports a student’s understanding of the source; and</a:t>
            </a:r>
            <a:endParaRPr sz="2100" dirty="0">
              <a:solidFill>
                <a:srgbClr val="222222"/>
              </a:solidFill>
              <a:latin typeface="Libre Franklin"/>
              <a:ea typeface="Libre Franklin"/>
              <a:cs typeface="Libre Franklin"/>
              <a:sym typeface="Libre Franklin"/>
            </a:endParaRPr>
          </a:p>
          <a:p>
            <a:pPr marL="1828800" lvl="3" indent="-361950" algn="l" rtl="0">
              <a:spcBef>
                <a:spcPts val="0"/>
              </a:spcBef>
              <a:spcAft>
                <a:spcPts val="0"/>
              </a:spcAft>
              <a:buClr>
                <a:srgbClr val="222222"/>
              </a:buClr>
              <a:buSzPts val="2100"/>
              <a:buFont typeface="Libre Franklin"/>
              <a:buChar char="•"/>
            </a:pPr>
            <a:r>
              <a:rPr lang="en-US" sz="2100" dirty="0">
                <a:solidFill>
                  <a:srgbClr val="222222"/>
                </a:solidFill>
                <a:latin typeface="Libre Franklin"/>
                <a:ea typeface="Libre Franklin"/>
                <a:cs typeface="Libre Franklin"/>
                <a:sym typeface="Libre Franklin"/>
              </a:rPr>
              <a:t>Strike a balance in how much information is provided as providing too much information could prevent a student from interacting with a source because they already know everything about it. </a:t>
            </a:r>
            <a:endParaRPr dirty="0">
              <a:latin typeface="Libre Franklin"/>
              <a:ea typeface="Libre Franklin"/>
              <a:cs typeface="Libre Franklin"/>
              <a:sym typeface="Libre Frankli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g206d0acaa9d_0_94"/>
          <p:cNvSpPr txBox="1">
            <a:spLocks noGrp="1"/>
          </p:cNvSpPr>
          <p:nvPr>
            <p:ph type="title"/>
          </p:nvPr>
        </p:nvSpPr>
        <p:spPr>
          <a:xfrm>
            <a:off x="270675" y="2582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Before Engaging with the Source(s) (6)</a:t>
            </a:r>
            <a:endParaRPr sz="3000" b="1" dirty="0">
              <a:latin typeface="Franklin Gothic Medium" panose="020B0603020102020204" pitchFamily="34" charset="0"/>
              <a:ea typeface="Libre Franklin"/>
              <a:cs typeface="Libre Franklin"/>
              <a:sym typeface="Libre Franklin"/>
            </a:endParaRPr>
          </a:p>
          <a:p>
            <a:pPr marL="0" lvl="0" indent="0" algn="l" rtl="0">
              <a:spcBef>
                <a:spcPts val="0"/>
              </a:spcBef>
              <a:spcAft>
                <a:spcPts val="0"/>
              </a:spcAft>
              <a:buNone/>
            </a:pPr>
            <a:endParaRPr sz="3000" dirty="0">
              <a:latin typeface="Franklin Gothic Medium" panose="020B0603020102020204" pitchFamily="34" charset="0"/>
            </a:endParaRPr>
          </a:p>
        </p:txBody>
      </p:sp>
      <p:sp>
        <p:nvSpPr>
          <p:cNvPr id="638" name="Google Shape;638;g206d0acaa9d_0_94"/>
          <p:cNvSpPr txBox="1">
            <a:spLocks noGrp="1"/>
          </p:cNvSpPr>
          <p:nvPr>
            <p:ph type="body" idx="1"/>
          </p:nvPr>
        </p:nvSpPr>
        <p:spPr>
          <a:xfrm>
            <a:off x="270675" y="1218000"/>
            <a:ext cx="8042100" cy="4422000"/>
          </a:xfrm>
          <a:prstGeom prst="rect">
            <a:avLst/>
          </a:prstGeom>
        </p:spPr>
        <p:txBody>
          <a:bodyPr spcFirstLastPara="1" wrap="square" lIns="91425" tIns="45700" rIns="91425" bIns="45700" anchor="t" anchorCtr="0">
            <a:normAutofit/>
          </a:bodyPr>
          <a:lstStyle/>
          <a:p>
            <a:pPr marL="114300" lvl="0" indent="0" algn="l" rtl="0">
              <a:spcBef>
                <a:spcPts val="1000"/>
              </a:spcBef>
              <a:spcAft>
                <a:spcPts val="0"/>
              </a:spcAft>
              <a:buSzPts val="1800"/>
              <a:buNone/>
            </a:pPr>
            <a:r>
              <a:rPr lang="en-US" b="1"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93"/>
                  </a:ext>
                </a:extLst>
              </a:rPr>
              <a:t>Generate interest</a:t>
            </a:r>
            <a:r>
              <a:rPr lang="en-US"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94"/>
                  </a:ext>
                </a:extLst>
              </a:rPr>
              <a:t> in the source by:</a:t>
            </a:r>
          </a:p>
          <a:p>
            <a:r>
              <a:rPr lang="en-US" sz="2400" b="1" dirty="0">
                <a:latin typeface="Franklin Gothic Book" panose="020B0503020102020204" pitchFamily="34" charset="0"/>
              </a:rPr>
              <a:t>Engaging in Explicit Teaching and Modeling of the topic</a:t>
            </a:r>
          </a:p>
          <a:p>
            <a:pPr marL="0" lvl="0" indent="0" algn="l" rtl="0">
              <a:lnSpc>
                <a:spcPct val="115000"/>
              </a:lnSpc>
              <a:spcBef>
                <a:spcPts val="0"/>
              </a:spcBef>
              <a:spcAft>
                <a:spcPts val="800"/>
              </a:spcAft>
              <a:buNone/>
            </a:pPr>
            <a:endParaRPr lang="en-US" dirty="0">
              <a:latin typeface="Franklin Gothic Book" panose="020B0503020102020204" pitchFamily="34" charset="0"/>
              <a:ea typeface="Calibri"/>
              <a:cs typeface="Calibri"/>
              <a:sym typeface="Calibri"/>
            </a:endParaRPr>
          </a:p>
        </p:txBody>
      </p:sp>
      <p:sp>
        <p:nvSpPr>
          <p:cNvPr id="3" name="TextBox 2">
            <a:extLst>
              <a:ext uri="{FF2B5EF4-FFF2-40B4-BE49-F238E27FC236}">
                <a16:creationId xmlns:a16="http://schemas.microsoft.com/office/drawing/2014/main" id="{A0C87D67-F33D-A354-26A2-C85822BA05B4}"/>
              </a:ext>
            </a:extLst>
          </p:cNvPr>
          <p:cNvSpPr txBox="1"/>
          <p:nvPr/>
        </p:nvSpPr>
        <p:spPr>
          <a:xfrm>
            <a:off x="639662" y="2325647"/>
            <a:ext cx="6762964" cy="3416320"/>
          </a:xfrm>
          <a:prstGeom prst="rect">
            <a:avLst/>
          </a:prstGeom>
          <a:noFill/>
        </p:spPr>
        <p:txBody>
          <a:bodyPr wrap="square">
            <a:spAutoFit/>
          </a:bodyPr>
          <a:lstStyle/>
          <a:p>
            <a:pPr marL="0" marR="0">
              <a:spcBef>
                <a:spcPts val="0"/>
              </a:spcBef>
              <a:spcAft>
                <a:spcPts val="0"/>
              </a:spcAft>
            </a:pPr>
            <a:r>
              <a:rPr lang="en-US" sz="1800" dirty="0">
                <a:effectLst/>
                <a:latin typeface="Franklin Gothic Book" panose="020B0503020102020204" pitchFamily="34" charset="0"/>
                <a:ea typeface="Times New Roman" panose="02020603050405020304" pitchFamily="18" charset="0"/>
              </a:rPr>
              <a:t>Explain to students that you are going to investigate interactions between people in our community. As a reminder, “community” in Kindergarten refers to the students’ classroom, school and local town, city or district. First, ensure that students understand the word “interaction” when referring to individuals in a community. Provide them with a student-friendly definition, such as “people talking to each other” and provide examples. Ask students to </a:t>
            </a:r>
            <a:r>
              <a:rPr lang="en-US" sz="1800" u="sng" dirty="0">
                <a:solidFill>
                  <a:srgbClr val="0000FF"/>
                </a:solidFill>
                <a:effectLst/>
                <a:latin typeface="Franklin Gothic Book" panose="020B0503020102020204" pitchFamily="34" charset="0"/>
                <a:ea typeface="Times New Roman" panose="02020603050405020304" pitchFamily="18" charset="0"/>
                <a:hlinkClick r:id="rId3"/>
              </a:rPr>
              <a:t>Turn and Talk</a:t>
            </a:r>
            <a:r>
              <a:rPr lang="en-US" sz="1800" dirty="0">
                <a:effectLst/>
                <a:latin typeface="Franklin Gothic Book" panose="020B0503020102020204" pitchFamily="34" charset="0"/>
                <a:ea typeface="Times New Roman" panose="02020603050405020304" pitchFamily="18" charset="0"/>
              </a:rPr>
              <a:t> to a partner to share examples of interactions between people that they have seen today. Students should take turns talking and listening to each other; provide Partner A with </a:t>
            </a:r>
            <a:r>
              <a:rPr lang="en-US" sz="1800" dirty="0">
                <a:latin typeface="Franklin Gothic Book" panose="020B0503020102020204" pitchFamily="34" charset="0"/>
                <a:ea typeface="Times New Roman" panose="02020603050405020304" pitchFamily="18" charset="0"/>
              </a:rPr>
              <a:t>two</a:t>
            </a:r>
            <a:r>
              <a:rPr lang="en-US" sz="1800" dirty="0">
                <a:effectLst/>
                <a:latin typeface="Franklin Gothic Book" panose="020B0503020102020204" pitchFamily="34" charset="0"/>
                <a:ea typeface="Times New Roman" panose="02020603050405020304" pitchFamily="18" charset="0"/>
              </a:rPr>
              <a:t> minutes to speak while Partner B listens, and two minutes for Partner B to speak while Partner A listens.</a:t>
            </a:r>
            <a:endParaRPr lang="en-US" sz="2000" dirty="0">
              <a:effectLst/>
              <a:latin typeface="Franklin Gothic Book" panose="020B0503020102020204" pitchFamily="34" charset="0"/>
              <a:ea typeface="Times New Roman" panose="02020603050405020304" pitchFamily="18" charset="0"/>
            </a:endParaRPr>
          </a:p>
        </p:txBody>
      </p:sp>
      <p:graphicFrame>
        <p:nvGraphicFramePr>
          <p:cNvPr id="640" name="Google Shape;640;g206d0acaa9d_0_94"/>
          <p:cNvGraphicFramePr/>
          <p:nvPr>
            <p:extLst>
              <p:ext uri="{D42A27DB-BD31-4B8C-83A1-F6EECF244321}">
                <p14:modId xmlns:p14="http://schemas.microsoft.com/office/powerpoint/2010/main" val="658529957"/>
              </p:ext>
            </p:extLst>
          </p:nvPr>
        </p:nvGraphicFramePr>
        <p:xfrm>
          <a:off x="7781413" y="2659868"/>
          <a:ext cx="3770925" cy="3063210"/>
        </p:xfrm>
        <a:graphic>
          <a:graphicData uri="http://schemas.openxmlformats.org/drawingml/2006/table">
            <a:tbl>
              <a:tblPr firstRow="1">
                <a:noFill/>
                <a:tableStyleId>{7D4F87D2-B31D-4A5B-840A-ADB18C62B1F1}</a:tableStyleId>
              </a:tblPr>
              <a:tblGrid>
                <a:gridCol w="3770925">
                  <a:extLst>
                    <a:ext uri="{9D8B030D-6E8A-4147-A177-3AD203B41FA5}">
                      <a16:colId xmlns:a16="http://schemas.microsoft.com/office/drawing/2014/main" val="20000"/>
                    </a:ext>
                  </a:extLst>
                </a:gridCol>
              </a:tblGrid>
              <a:tr h="2543775">
                <a:tc>
                  <a:txBody>
                    <a:bodyPr/>
                    <a:lstStyle/>
                    <a:p>
                      <a:pPr marL="0" lvl="0" indent="0" algn="l" rtl="0">
                        <a:lnSpc>
                          <a:spcPct val="90000"/>
                        </a:lnSpc>
                        <a:spcBef>
                          <a:spcPts val="1000"/>
                        </a:spcBef>
                        <a:spcAft>
                          <a:spcPts val="0"/>
                        </a:spcAft>
                        <a:buNone/>
                      </a:pPr>
                      <a:r>
                        <a:rPr lang="en-US" sz="2100" dirty="0">
                          <a:solidFill>
                            <a:srgbClr val="102649"/>
                          </a:solidFill>
                          <a:latin typeface="Libre Franklin"/>
                          <a:ea typeface="Libre Franklin"/>
                          <a:cs typeface="Libre Franklin"/>
                          <a:sym typeface="Libre Franklin"/>
                        </a:rPr>
                        <a:t>In this </a:t>
                      </a:r>
                      <a:r>
                        <a:rPr lang="en-US" sz="2100" u="sng" dirty="0">
                          <a:solidFill>
                            <a:schemeClr val="hlink"/>
                          </a:solidFill>
                          <a:latin typeface="Libre Franklin"/>
                          <a:ea typeface="Libre Franklin"/>
                          <a:cs typeface="Libre Franklin"/>
                          <a:sym typeface="Libre Franklin"/>
                          <a:hlinkClick r:id="rId4"/>
                        </a:rPr>
                        <a:t>Kindergarten example</a:t>
                      </a:r>
                      <a:r>
                        <a:rPr lang="en-US" sz="2100" dirty="0">
                          <a:solidFill>
                            <a:srgbClr val="102649"/>
                          </a:solidFill>
                          <a:latin typeface="Libre Franklin"/>
                          <a:ea typeface="Libre Franklin"/>
                          <a:cs typeface="Libre Franklin"/>
                          <a:sym typeface="Libre Franklin"/>
                        </a:rPr>
                        <a:t>, the teacher supports students in understanding positive and negative interactions among people in a community and facilitates a role-playing exercise for students to practice identifying examples.</a:t>
                      </a:r>
                      <a:endParaRPr sz="2100" dirty="0">
                        <a:solidFill>
                          <a:srgbClr val="102649"/>
                        </a:solidFill>
                        <a:latin typeface="Libre Franklin"/>
                        <a:ea typeface="Libre Franklin"/>
                        <a:cs typeface="Libre Franklin"/>
                        <a:sym typeface="Libre Franklin"/>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g2226c2c9ea0_1_20"/>
          <p:cNvSpPr txBox="1">
            <a:spLocks noGrp="1"/>
          </p:cNvSpPr>
          <p:nvPr>
            <p:ph type="title"/>
          </p:nvPr>
        </p:nvSpPr>
        <p:spPr>
          <a:xfrm>
            <a:off x="438350" y="275000"/>
            <a:ext cx="10515600" cy="834525"/>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Before Engaging with the Source(s): Application (2) </a:t>
            </a:r>
            <a:endParaRPr sz="3000" b="1" dirty="0">
              <a:latin typeface="Franklin Gothic Medium" panose="020B0603020102020204" pitchFamily="34" charset="0"/>
              <a:ea typeface="Libre Franklin"/>
              <a:cs typeface="Libre Franklin"/>
              <a:sym typeface="Libre Franklin"/>
            </a:endParaRPr>
          </a:p>
        </p:txBody>
      </p:sp>
      <p:sp>
        <p:nvSpPr>
          <p:cNvPr id="646" name="Google Shape;646;g2226c2c9ea0_1_20"/>
          <p:cNvSpPr txBox="1">
            <a:spLocks noGrp="1"/>
          </p:cNvSpPr>
          <p:nvPr>
            <p:ph type="body" idx="1"/>
          </p:nvPr>
        </p:nvSpPr>
        <p:spPr>
          <a:xfrm>
            <a:off x="438350" y="1191713"/>
            <a:ext cx="8005150" cy="4181400"/>
          </a:xfrm>
          <a:prstGeom prst="rect">
            <a:avLst/>
          </a:prstGeom>
        </p:spPr>
        <p:txBody>
          <a:bodyPr spcFirstLastPara="1" wrap="square" lIns="91425" tIns="45700" rIns="91425" bIns="45700" anchor="t" anchorCtr="0">
            <a:normAutofit fontScale="92500"/>
          </a:bodyPr>
          <a:lstStyle/>
          <a:p>
            <a:pPr marL="457200" lvl="0" indent="-406400" algn="l" rtl="0">
              <a:lnSpc>
                <a:spcPct val="110000"/>
              </a:lnSpc>
              <a:spcBef>
                <a:spcPts val="1000"/>
              </a:spcBef>
              <a:spcAft>
                <a:spcPts val="0"/>
              </a:spcAft>
              <a:buSzPts val="2800"/>
              <a:buFont typeface="Libre Franklin"/>
              <a:buChar char="•"/>
            </a:pPr>
            <a:r>
              <a:rPr lang="en-US" dirty="0">
                <a:solidFill>
                  <a:schemeClr val="dk1"/>
                </a:solidFill>
                <a:highlight>
                  <a:schemeClr val="lt1"/>
                </a:highlight>
                <a:latin typeface="Franklin Gothic Book" panose="020B0503020102020204" pitchFamily="34" charset="0"/>
              </a:rPr>
              <a:t>Access the same text-based source from your curated source set from Module Two of the </a:t>
            </a:r>
            <a:r>
              <a:rPr lang="en-US" i="1" dirty="0">
                <a:solidFill>
                  <a:schemeClr val="dk1"/>
                </a:solidFill>
                <a:highlight>
                  <a:schemeClr val="lt1"/>
                </a:highlight>
                <a:latin typeface="Franklin Gothic Book" panose="020B0503020102020204" pitchFamily="34" charset="0"/>
              </a:rPr>
              <a:t>Supporting Students in Using Evidence </a:t>
            </a:r>
            <a:r>
              <a:rPr lang="en-US" dirty="0">
                <a:solidFill>
                  <a:schemeClr val="dk1"/>
                </a:solidFill>
                <a:highlight>
                  <a:schemeClr val="lt1"/>
                </a:highlight>
                <a:latin typeface="Franklin Gothic Book" panose="020B0503020102020204" pitchFamily="34" charset="0"/>
              </a:rPr>
              <a:t>Model Series that you used earlier. </a:t>
            </a:r>
            <a:endParaRPr dirty="0">
              <a:solidFill>
                <a:schemeClr val="dk1"/>
              </a:solidFill>
              <a:highlight>
                <a:schemeClr val="lt1"/>
              </a:highlight>
              <a:latin typeface="Franklin Gothic Book" panose="020B0503020102020204" pitchFamily="34" charset="0"/>
            </a:endParaRPr>
          </a:p>
          <a:p>
            <a:pPr marL="457200" lvl="0" indent="0" algn="l" rtl="0">
              <a:lnSpc>
                <a:spcPct val="110000"/>
              </a:lnSpc>
              <a:spcBef>
                <a:spcPts val="1000"/>
              </a:spcBef>
              <a:spcAft>
                <a:spcPts val="0"/>
              </a:spcAft>
              <a:buNone/>
            </a:pPr>
            <a:r>
              <a:rPr lang="en-US" dirty="0">
                <a:solidFill>
                  <a:schemeClr val="dk1"/>
                </a:solidFill>
                <a:highlight>
                  <a:schemeClr val="lt1"/>
                </a:highlight>
                <a:latin typeface="Franklin Gothic Book" panose="020B0503020102020204" pitchFamily="34" charset="0"/>
              </a:rPr>
              <a:t> </a:t>
            </a:r>
            <a:endParaRPr dirty="0">
              <a:solidFill>
                <a:schemeClr val="dk1"/>
              </a:solidFill>
              <a:highlight>
                <a:schemeClr val="lt1"/>
              </a:highlight>
              <a:latin typeface="Franklin Gothic Book" panose="020B0503020102020204" pitchFamily="34" charset="0"/>
            </a:endParaRPr>
          </a:p>
          <a:p>
            <a:pPr marL="457200" lvl="0" indent="-342900" algn="l" rtl="0">
              <a:lnSpc>
                <a:spcPct val="110000"/>
              </a:lnSpc>
              <a:spcBef>
                <a:spcPts val="1000"/>
              </a:spcBef>
              <a:spcAft>
                <a:spcPts val="0"/>
              </a:spcAft>
              <a:buClr>
                <a:schemeClr val="dk1"/>
              </a:buClr>
              <a:buSzPts val="1800"/>
              <a:buFont typeface="Calibri"/>
              <a:buChar char="•"/>
            </a:pPr>
            <a:r>
              <a:rPr lang="en-US" b="1" dirty="0">
                <a:solidFill>
                  <a:srgbClr val="222222"/>
                </a:solidFill>
                <a:latin typeface="Franklin Gothic Book" panose="020B0503020102020204" pitchFamily="34" charset="0"/>
              </a:rPr>
              <a:t>Write a narrative overview</a:t>
            </a:r>
            <a:r>
              <a:rPr lang="en-US" dirty="0">
                <a:solidFill>
                  <a:srgbClr val="222222"/>
                </a:solidFill>
                <a:latin typeface="Franklin Gothic Book" panose="020B0503020102020204" pitchFamily="34" charset="0"/>
              </a:rPr>
              <a:t> that summarizes how you could engage in explicit teaching and modeling before students engage with this source. </a:t>
            </a:r>
            <a:endParaRPr dirty="0">
              <a:solidFill>
                <a:schemeClr val="dk1"/>
              </a:solidFill>
              <a:highlight>
                <a:schemeClr val="lt1"/>
              </a:highlight>
              <a:latin typeface="Franklin Gothic Book" panose="020B0503020102020204" pitchFamily="34" charset="0"/>
            </a:endParaRPr>
          </a:p>
        </p:txBody>
      </p:sp>
      <p:pic>
        <p:nvPicPr>
          <p:cNvPr id="647" name="Google Shape;647;g2226c2c9ea0_1_2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210400" y="1109525"/>
            <a:ext cx="3788076" cy="354275"/>
          </a:xfrm>
          <a:prstGeom prst="rect">
            <a:avLst/>
          </a:prstGeom>
          <a:noFill/>
          <a:ln>
            <a:noFill/>
          </a:ln>
        </p:spPr>
      </p:pic>
      <p:pic>
        <p:nvPicPr>
          <p:cNvPr id="648" name="Google Shape;648;g2226c2c9ea0_1_2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317225" y="1497850"/>
            <a:ext cx="3574425" cy="2017713"/>
          </a:xfrm>
          <a:prstGeom prst="rect">
            <a:avLst/>
          </a:prstGeom>
          <a:noFill/>
          <a:ln>
            <a:noFill/>
          </a:ln>
        </p:spPr>
      </p:pic>
      <p:pic>
        <p:nvPicPr>
          <p:cNvPr id="649" name="Google Shape;649;g2226c2c9ea0_1_20">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8666375" y="3380173"/>
            <a:ext cx="2962050" cy="2202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g206d0acaa9d_0_45"/>
          <p:cNvSpPr txBox="1">
            <a:spLocks noGrp="1"/>
          </p:cNvSpPr>
          <p:nvPr>
            <p:ph type="title"/>
          </p:nvPr>
        </p:nvSpPr>
        <p:spPr>
          <a:xfrm>
            <a:off x="449175" y="417588"/>
            <a:ext cx="11123700" cy="839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2800" dirty="0"/>
              <a:t>Supporting Students When Engaging With Complex Sources:</a:t>
            </a:r>
            <a:endParaRPr sz="2800" dirty="0"/>
          </a:p>
          <a:p>
            <a:pPr marL="0" lvl="0" indent="0" algn="l" rtl="0">
              <a:spcBef>
                <a:spcPts val="0"/>
              </a:spcBef>
              <a:spcAft>
                <a:spcPts val="0"/>
              </a:spcAft>
              <a:buNone/>
            </a:pPr>
            <a:r>
              <a:rPr lang="en-US" sz="2800" b="1" dirty="0">
                <a:latin typeface="Libre Franklin"/>
                <a:ea typeface="Libre Franklin"/>
                <a:cs typeface="Libre Franklin"/>
                <a:sym typeface="Libre Franklin"/>
              </a:rPr>
              <a:t>Before Engaging with the Source(s) (7)</a:t>
            </a:r>
            <a:endParaRPr sz="2800" b="1" dirty="0">
              <a:latin typeface="Libre Franklin"/>
              <a:ea typeface="Libre Franklin"/>
              <a:cs typeface="Libre Franklin"/>
              <a:sym typeface="Libre Franklin"/>
            </a:endParaRPr>
          </a:p>
        </p:txBody>
      </p:sp>
      <p:sp>
        <p:nvSpPr>
          <p:cNvPr id="655" name="Google Shape;655;g206d0acaa9d_0_45"/>
          <p:cNvSpPr txBox="1">
            <a:spLocks noGrp="1"/>
          </p:cNvSpPr>
          <p:nvPr>
            <p:ph type="body" idx="1"/>
          </p:nvPr>
        </p:nvSpPr>
        <p:spPr>
          <a:xfrm>
            <a:off x="449175" y="1512000"/>
            <a:ext cx="8584800" cy="3834000"/>
          </a:xfrm>
          <a:prstGeom prst="rect">
            <a:avLst/>
          </a:prstGeom>
        </p:spPr>
        <p:txBody>
          <a:bodyPr spcFirstLastPara="1" wrap="square" lIns="91425" tIns="45700" rIns="91425" bIns="45700" anchor="t" anchorCtr="0">
            <a:normAutofit/>
          </a:bodyPr>
          <a:lstStyle/>
          <a:p>
            <a:pPr marL="114300" lvl="0" indent="0" algn="l" rtl="0">
              <a:lnSpc>
                <a:spcPct val="100000"/>
              </a:lnSpc>
              <a:spcBef>
                <a:spcPts val="1000"/>
              </a:spcBef>
              <a:spcAft>
                <a:spcPts val="0"/>
              </a:spcAft>
              <a:buSzPts val="1800"/>
              <a:buNone/>
            </a:pPr>
            <a:r>
              <a:rPr lang="en-US" sz="3200" b="1" dirty="0">
                <a:latin typeface="Franklin Gothic Book" panose="020B0503020102020204" pitchFamily="34" charset="0"/>
              </a:rPr>
              <a:t>Generate interest</a:t>
            </a:r>
            <a:r>
              <a:rPr lang="en-US" sz="3200" dirty="0">
                <a:latin typeface="Franklin Gothic Book" panose="020B0503020102020204" pitchFamily="34" charset="0"/>
              </a:rPr>
              <a:t> in the source by: </a:t>
            </a:r>
            <a:endParaRPr lang="en-US" dirty="0">
              <a:latin typeface="Franklin Gothic Book" panose="020B0503020102020204" pitchFamily="34" charset="0"/>
            </a:endParaRPr>
          </a:p>
          <a:p>
            <a:pPr marL="114300" lvl="0" indent="0" algn="l" rtl="0">
              <a:lnSpc>
                <a:spcPct val="100000"/>
              </a:lnSpc>
              <a:spcBef>
                <a:spcPts val="1000"/>
              </a:spcBef>
              <a:spcAft>
                <a:spcPts val="0"/>
              </a:spcAft>
              <a:buSzPts val="1800"/>
              <a:buNone/>
            </a:pPr>
            <a:r>
              <a:rPr lang="en-US" sz="2550" b="1" dirty="0">
                <a:latin typeface="Franklin Gothic Book" panose="020B0503020102020204" pitchFamily="34" charset="0"/>
              </a:rPr>
              <a:t>Supporting students in meeting the source</a:t>
            </a:r>
            <a:r>
              <a:rPr lang="en-US" sz="2550" dirty="0">
                <a:latin typeface="Franklin Gothic Book" panose="020B0503020102020204" pitchFamily="34" charset="0"/>
              </a:rPr>
              <a:t> </a:t>
            </a:r>
          </a:p>
          <a:p>
            <a:pPr>
              <a:lnSpc>
                <a:spcPct val="100000"/>
              </a:lnSpc>
            </a:pPr>
            <a:r>
              <a:rPr lang="en-US" sz="2550" dirty="0">
                <a:latin typeface="Franklin Gothic Book" panose="020B0503020102020204" pitchFamily="34" charset="0"/>
              </a:rPr>
              <a:t>Have students explore the source by skimming it or observing it. Have students record what they notice and wonder about the source. </a:t>
            </a:r>
          </a:p>
          <a:p>
            <a:pPr>
              <a:lnSpc>
                <a:spcPct val="100000"/>
              </a:lnSpc>
            </a:pPr>
            <a:r>
              <a:rPr lang="en-US" sz="2550" dirty="0">
                <a:latin typeface="Franklin Gothic Book" panose="020B0503020102020204" pitchFamily="34" charset="0"/>
              </a:rPr>
              <a:t>When meeting a source, a student could ask “What do I see?”, “Is the document handwritten, typed or both?” and “What do I think this object is?”</a:t>
            </a:r>
            <a:endParaRPr sz="2550" dirty="0">
              <a:latin typeface="Franklin Gothic Book" panose="020B0503020102020204" pitchFamily="34" charset="0"/>
            </a:endParaRPr>
          </a:p>
        </p:txBody>
      </p:sp>
      <p:pic>
        <p:nvPicPr>
          <p:cNvPr id="656" name="Google Shape;656;g206d0acaa9d_0_4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889597" y="2021425"/>
            <a:ext cx="3325400" cy="2815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g2226c2c9ea0_1_29"/>
          <p:cNvSpPr txBox="1">
            <a:spLocks noGrp="1"/>
          </p:cNvSpPr>
          <p:nvPr>
            <p:ph type="title"/>
          </p:nvPr>
        </p:nvSpPr>
        <p:spPr>
          <a:xfrm>
            <a:off x="438350" y="2750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Before Engaging with the Source(s): Application (3)</a:t>
            </a:r>
            <a:endParaRPr sz="3000" b="1" dirty="0">
              <a:latin typeface="Franklin Gothic Medium" panose="020B0603020102020204" pitchFamily="34" charset="0"/>
              <a:ea typeface="Libre Franklin"/>
              <a:cs typeface="Libre Franklin"/>
              <a:sym typeface="Libre Franklin"/>
            </a:endParaRPr>
          </a:p>
          <a:p>
            <a:pPr marL="0" lvl="0" indent="0" algn="l" rtl="0">
              <a:spcBef>
                <a:spcPts val="0"/>
              </a:spcBef>
              <a:spcAft>
                <a:spcPts val="0"/>
              </a:spcAft>
              <a:buNone/>
            </a:pPr>
            <a:endParaRPr dirty="0"/>
          </a:p>
        </p:txBody>
      </p:sp>
      <p:sp>
        <p:nvSpPr>
          <p:cNvPr id="671" name="Google Shape;671;g2226c2c9ea0_1_29"/>
          <p:cNvSpPr txBox="1">
            <a:spLocks noGrp="1"/>
          </p:cNvSpPr>
          <p:nvPr>
            <p:ph type="body" idx="1"/>
          </p:nvPr>
        </p:nvSpPr>
        <p:spPr>
          <a:xfrm>
            <a:off x="457400" y="794477"/>
            <a:ext cx="9158990" cy="4779647"/>
          </a:xfrm>
          <a:prstGeom prst="rect">
            <a:avLst/>
          </a:prstGeom>
        </p:spPr>
        <p:txBody>
          <a:bodyPr spcFirstLastPara="1" wrap="square" lIns="91425" tIns="45700" rIns="91425" bIns="45700" anchor="t" anchorCtr="0">
            <a:noAutofit/>
          </a:bodyPr>
          <a:lstStyle/>
          <a:p>
            <a:pPr marL="457200" lvl="0" indent="-406400" algn="l" rtl="0">
              <a:lnSpc>
                <a:spcPct val="110000"/>
              </a:lnSpc>
              <a:spcBef>
                <a:spcPts val="1000"/>
              </a:spcBef>
              <a:spcAft>
                <a:spcPts val="0"/>
              </a:spcAft>
              <a:buSzPts val="2800"/>
              <a:buFont typeface="Libre Franklin"/>
              <a:buChar char="•"/>
            </a:pPr>
            <a:r>
              <a:rPr lang="en-US" sz="2800" dirty="0">
                <a:solidFill>
                  <a:schemeClr val="dk1"/>
                </a:solidFill>
                <a:highlight>
                  <a:schemeClr val="lt1"/>
                </a:highlight>
                <a:latin typeface="Franklin Gothic Book" panose="020B0503020102020204" pitchFamily="34" charset="0"/>
              </a:rPr>
              <a:t>Access a text-based source. </a:t>
            </a:r>
          </a:p>
          <a:p>
            <a:pPr marL="457200" lvl="0" indent="-406400" algn="l" rtl="0">
              <a:lnSpc>
                <a:spcPct val="110000"/>
              </a:lnSpc>
              <a:spcBef>
                <a:spcPts val="1000"/>
              </a:spcBef>
              <a:spcAft>
                <a:spcPts val="0"/>
              </a:spcAft>
              <a:buSzPts val="2800"/>
              <a:buFont typeface="Libre Franklin"/>
              <a:buChar char="•"/>
            </a:pPr>
            <a:r>
              <a:rPr lang="en-US" b="1" dirty="0">
                <a:solidFill>
                  <a:srgbClr val="222222"/>
                </a:solidFill>
                <a:latin typeface="Franklin Gothic Book" panose="020B0503020102020204" pitchFamily="34" charset="0"/>
              </a:rPr>
              <a:t>Write a narrative overview</a:t>
            </a:r>
            <a:r>
              <a:rPr lang="en-US" dirty="0">
                <a:solidFill>
                  <a:srgbClr val="222222"/>
                </a:solidFill>
                <a:latin typeface="Franklin Gothic Book" panose="020B0503020102020204" pitchFamily="34" charset="0"/>
              </a:rPr>
              <a:t> that summarizes how you could support students in meeting the source. </a:t>
            </a:r>
          </a:p>
          <a:p>
            <a:pPr marL="914400" lvl="1" indent="-342900" algn="l" rtl="0">
              <a:lnSpc>
                <a:spcPct val="110000"/>
              </a:lnSpc>
              <a:spcBef>
                <a:spcPts val="0"/>
              </a:spcBef>
              <a:spcAft>
                <a:spcPts val="0"/>
              </a:spcAft>
              <a:buClr>
                <a:srgbClr val="222222"/>
              </a:buClr>
              <a:buSzPts val="1800"/>
              <a:buFont typeface="Libre Franklin"/>
              <a:buChar char="•"/>
            </a:pPr>
            <a:r>
              <a:rPr lang="en-US" sz="2800" dirty="0">
                <a:solidFill>
                  <a:srgbClr val="222222"/>
                </a:solidFill>
                <a:latin typeface="Franklin Gothic Book" panose="020B0503020102020204" pitchFamily="34" charset="0"/>
              </a:rPr>
              <a:t>How will you support them in skimming the source? </a:t>
            </a:r>
          </a:p>
          <a:p>
            <a:pPr marL="914400" lvl="1" indent="-342900" algn="l" rtl="0">
              <a:lnSpc>
                <a:spcPct val="110000"/>
              </a:lnSpc>
              <a:spcBef>
                <a:spcPts val="0"/>
              </a:spcBef>
              <a:spcAft>
                <a:spcPts val="0"/>
              </a:spcAft>
              <a:buClr>
                <a:srgbClr val="222222"/>
              </a:buClr>
              <a:buSzPts val="1800"/>
              <a:buFont typeface="Libre Franklin"/>
              <a:buChar char="•"/>
            </a:pPr>
            <a:r>
              <a:rPr lang="en-US" sz="2800" dirty="0">
                <a:solidFill>
                  <a:srgbClr val="222222"/>
                </a:solidFill>
                <a:latin typeface="Franklin Gothic Book" panose="020B0503020102020204" pitchFamily="34" charset="0"/>
              </a:rPr>
              <a:t>What questions can you design that would support the student in meeting the source? </a:t>
            </a:r>
          </a:p>
        </p:txBody>
      </p:sp>
      <p:pic>
        <p:nvPicPr>
          <p:cNvPr id="672" name="Google Shape;672;g2226c2c9ea0_1_2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9259325" y="1942953"/>
            <a:ext cx="2932675" cy="248269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g241eb7f8d0b_0_0"/>
          <p:cNvSpPr txBox="1">
            <a:spLocks noGrp="1"/>
          </p:cNvSpPr>
          <p:nvPr>
            <p:ph type="title"/>
          </p:nvPr>
        </p:nvSpPr>
        <p:spPr>
          <a:xfrm>
            <a:off x="401550" y="1863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99"/>
                  </a:ext>
                </a:extLst>
              </a:rPr>
              <a:t>Supporting Students When Engaging With Complex Sources:</a:t>
            </a:r>
            <a:endParaRPr lang="en-US" sz="3000"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0"/>
                </a:ext>
              </a:extLst>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1"/>
                  </a:ext>
                </a:extLst>
              </a:rPr>
              <a:t>Before Engaging with the Source(s)</a:t>
            </a:r>
            <a:r>
              <a:rPr lang="en-US" sz="3000" b="1" dirty="0">
                <a:latin typeface="Franklin Gothic Medium" panose="020B0603020102020204" pitchFamily="34" charset="0"/>
                <a:ea typeface="Libre Franklin"/>
                <a:cs typeface="Libre Franklin"/>
                <a:sym typeface="Libre Franklin"/>
              </a:rPr>
              <a:t> (9)</a:t>
            </a:r>
            <a:endParaRPr lang="en-US" sz="3000" dirty="0">
              <a:latin typeface="Franklin Gothic Medium" panose="020B0603020102020204" pitchFamily="34" charset="0"/>
            </a:endParaRPr>
          </a:p>
        </p:txBody>
      </p:sp>
      <p:sp>
        <p:nvSpPr>
          <p:cNvPr id="678" name="Google Shape;678;g241eb7f8d0b_0_0"/>
          <p:cNvSpPr txBox="1">
            <a:spLocks noGrp="1"/>
          </p:cNvSpPr>
          <p:nvPr>
            <p:ph type="body" idx="1"/>
          </p:nvPr>
        </p:nvSpPr>
        <p:spPr>
          <a:xfrm>
            <a:off x="401550" y="1361925"/>
            <a:ext cx="7086700" cy="4551600"/>
          </a:xfrm>
          <a:prstGeom prst="rect">
            <a:avLst/>
          </a:prstGeom>
        </p:spPr>
        <p:txBody>
          <a:bodyPr spcFirstLastPara="1" wrap="square" lIns="91425" tIns="45700" rIns="91425" bIns="45700" anchor="t" anchorCtr="0">
            <a:normAutofit lnSpcReduction="10000"/>
          </a:bodyPr>
          <a:lstStyle/>
          <a:p>
            <a:pPr marL="114300" lvl="0" indent="0" algn="l" rtl="0">
              <a:lnSpc>
                <a:spcPct val="110000"/>
              </a:lnSpc>
              <a:spcBef>
                <a:spcPts val="1000"/>
              </a:spcBef>
              <a:spcAft>
                <a:spcPts val="0"/>
              </a:spcAft>
              <a:buSzPts val="1800"/>
              <a:buNone/>
            </a:pPr>
            <a:r>
              <a:rPr lang="en-US" b="1" dirty="0">
                <a:latin typeface="Franklin Gothic Book" panose="020B0503020102020204" pitchFamily="34" charset="0"/>
              </a:rPr>
              <a:t>Generate interest </a:t>
            </a:r>
            <a:r>
              <a:rPr lang="en-US" dirty="0">
                <a:latin typeface="Franklin Gothic Book" panose="020B0503020102020204" pitchFamily="34" charset="0"/>
              </a:rPr>
              <a:t>in the source by: </a:t>
            </a:r>
            <a:endParaRPr dirty="0">
              <a:latin typeface="Franklin Gothic Book" panose="020B0503020102020204" pitchFamily="34" charset="0"/>
            </a:endParaRPr>
          </a:p>
          <a:p>
            <a:pPr marL="527050" lvl="1" indent="0" algn="l" rtl="0">
              <a:lnSpc>
                <a:spcPct val="110000"/>
              </a:lnSpc>
              <a:spcBef>
                <a:spcPts val="500"/>
              </a:spcBef>
              <a:spcAft>
                <a:spcPts val="0"/>
              </a:spcAft>
              <a:buSzPts val="2500"/>
              <a:buNone/>
            </a:pPr>
            <a:endParaRPr lang="en-US" sz="2800" dirty="0">
              <a:latin typeface="Franklin Gothic Book" panose="020B0503020102020204" pitchFamily="34" charset="0"/>
            </a:endParaRPr>
          </a:p>
          <a:p>
            <a:pPr marL="527050" lvl="1" indent="0" algn="l" rtl="0">
              <a:lnSpc>
                <a:spcPct val="110000"/>
              </a:lnSpc>
              <a:spcBef>
                <a:spcPts val="500"/>
              </a:spcBef>
              <a:spcAft>
                <a:spcPts val="0"/>
              </a:spcAft>
              <a:buSzPts val="2500"/>
              <a:buNone/>
            </a:pPr>
            <a:r>
              <a:rPr lang="en-US" sz="2800" b="1" dirty="0">
                <a:latin typeface="Franklin Gothic Book" panose="020B0503020102020204" pitchFamily="34" charset="0"/>
              </a:rPr>
              <a:t>Previewing text structure</a:t>
            </a:r>
            <a:endParaRPr sz="2800" b="1" dirty="0">
              <a:latin typeface="Franklin Gothic Book" panose="020B0503020102020204" pitchFamily="34" charset="0"/>
            </a:endParaRPr>
          </a:p>
          <a:p>
            <a:pPr marL="1371600" lvl="2" indent="-387350" algn="l" rtl="0">
              <a:lnSpc>
                <a:spcPct val="110000"/>
              </a:lnSpc>
              <a:spcBef>
                <a:spcPts val="0"/>
              </a:spcBef>
              <a:spcAft>
                <a:spcPts val="0"/>
              </a:spcAft>
              <a:buSzPts val="2500"/>
              <a:buFont typeface="Libre Franklin"/>
              <a:buChar char="•"/>
            </a:pPr>
            <a:r>
              <a:rPr lang="en-US" sz="2800" dirty="0">
                <a:latin typeface="Franklin Gothic Book" panose="020B0503020102020204" pitchFamily="34" charset="0"/>
              </a:rPr>
              <a:t>Have students preview text structure for titles and subheadings by asking students to look for chapter titles, section headings or subheadings to learn more about the information found in the source. </a:t>
            </a:r>
            <a:endParaRPr sz="2800"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a typeface="Calibri"/>
              <a:cs typeface="Calibri"/>
              <a:sym typeface="Calibri"/>
            </a:endParaRPr>
          </a:p>
        </p:txBody>
      </p:sp>
      <p:sp>
        <p:nvSpPr>
          <p:cNvPr id="679" name="Google Shape;679;g241eb7f8d0b_0_0">
            <a:extLst>
              <a:ext uri="{C183D7F6-B498-43B3-948B-1728B52AA6E4}">
                <adec:decorative xmlns:adec="http://schemas.microsoft.com/office/drawing/2017/decorative" val="1"/>
              </a:ext>
            </a:extLst>
          </p:cNvPr>
          <p:cNvSpPr/>
          <p:nvPr/>
        </p:nvSpPr>
        <p:spPr>
          <a:xfrm>
            <a:off x="7793050" y="1477050"/>
            <a:ext cx="3835800" cy="39753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0" name="Google Shape;680;g241eb7f8d0b_0_0"/>
          <p:cNvSpPr/>
          <p:nvPr/>
        </p:nvSpPr>
        <p:spPr>
          <a:xfrm>
            <a:off x="8010675" y="1781025"/>
            <a:ext cx="3394200" cy="33477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200" i="1" dirty="0">
                <a:latin typeface="Franklin Gothic Book" panose="020B0503020102020204" pitchFamily="34" charset="0"/>
                <a:ea typeface="Calibri"/>
                <a:cs typeface="Calibri"/>
                <a:sym typeface="Calibri"/>
              </a:rPr>
              <a:t>Title:</a:t>
            </a:r>
            <a:endParaRPr sz="2200" i="1" dirty="0">
              <a:latin typeface="Franklin Gothic Book" panose="020B0503020102020204" pitchFamily="34" charset="0"/>
              <a:ea typeface="Calibri"/>
              <a:cs typeface="Calibri"/>
              <a:sym typeface="Calibri"/>
            </a:endParaRPr>
          </a:p>
          <a:p>
            <a:pPr marL="0" lvl="0" indent="0" algn="l" rtl="0">
              <a:spcBef>
                <a:spcPts val="0"/>
              </a:spcBef>
              <a:spcAft>
                <a:spcPts val="0"/>
              </a:spcAft>
              <a:buNone/>
            </a:pPr>
            <a:endParaRPr sz="2200" i="1" dirty="0">
              <a:latin typeface="Franklin Gothic Book" panose="020B0503020102020204" pitchFamily="34" charset="0"/>
              <a:ea typeface="Calibri"/>
              <a:cs typeface="Calibri"/>
              <a:sym typeface="Calibri"/>
            </a:endParaRPr>
          </a:p>
          <a:p>
            <a:pPr marL="0" lvl="0" indent="0" algn="l" rtl="0">
              <a:spcBef>
                <a:spcPts val="0"/>
              </a:spcBef>
              <a:spcAft>
                <a:spcPts val="0"/>
              </a:spcAft>
              <a:buNone/>
            </a:pPr>
            <a:r>
              <a:rPr lang="en-US" sz="2200" i="1" dirty="0">
                <a:latin typeface="Franklin Gothic Book" panose="020B0503020102020204" pitchFamily="34" charset="0"/>
                <a:ea typeface="Calibri"/>
                <a:cs typeface="Calibri"/>
                <a:sym typeface="Calibri"/>
              </a:rPr>
              <a:t>Subheading</a:t>
            </a:r>
            <a:endParaRPr sz="2200" i="1" dirty="0">
              <a:latin typeface="Franklin Gothic Book" panose="020B0503020102020204" pitchFamily="34" charset="0"/>
              <a:ea typeface="Calibri"/>
              <a:cs typeface="Calibri"/>
              <a:sym typeface="Calibri"/>
            </a:endParaRPr>
          </a:p>
          <a:p>
            <a:pPr marL="0" lvl="0" indent="0" algn="l" rtl="0">
              <a:spcBef>
                <a:spcPts val="0"/>
              </a:spcBef>
              <a:spcAft>
                <a:spcPts val="0"/>
              </a:spcAft>
              <a:buNone/>
            </a:pPr>
            <a:endParaRPr sz="2200" i="1" dirty="0">
              <a:latin typeface="Franklin Gothic Book" panose="020B0503020102020204" pitchFamily="34" charset="0"/>
              <a:ea typeface="Calibri"/>
              <a:cs typeface="Calibri"/>
              <a:sym typeface="Calibri"/>
            </a:endParaRPr>
          </a:p>
          <a:p>
            <a:pPr marL="0" lvl="0" indent="0" algn="l" rtl="0">
              <a:spcBef>
                <a:spcPts val="0"/>
              </a:spcBef>
              <a:spcAft>
                <a:spcPts val="0"/>
              </a:spcAft>
              <a:buNone/>
            </a:pPr>
            <a:r>
              <a:rPr lang="en-US" sz="2200" i="1" dirty="0">
                <a:latin typeface="Franklin Gothic Book" panose="020B0503020102020204" pitchFamily="34" charset="0"/>
                <a:ea typeface="Calibri"/>
                <a:cs typeface="Calibri"/>
                <a:sym typeface="Calibri"/>
              </a:rPr>
              <a:t>Title:</a:t>
            </a:r>
            <a:endParaRPr sz="2200" i="1" dirty="0">
              <a:latin typeface="Franklin Gothic Book" panose="020B0503020102020204" pitchFamily="34" charset="0"/>
              <a:ea typeface="Calibri"/>
              <a:cs typeface="Calibri"/>
              <a:sym typeface="Calibri"/>
            </a:endParaRPr>
          </a:p>
          <a:p>
            <a:pPr marL="0" lvl="0" indent="0" algn="l" rtl="0">
              <a:spcBef>
                <a:spcPts val="0"/>
              </a:spcBef>
              <a:spcAft>
                <a:spcPts val="0"/>
              </a:spcAft>
              <a:buNone/>
            </a:pPr>
            <a:endParaRPr sz="2200" i="1" dirty="0">
              <a:latin typeface="Franklin Gothic Book" panose="020B0503020102020204" pitchFamily="34" charset="0"/>
              <a:ea typeface="Calibri"/>
              <a:cs typeface="Calibri"/>
              <a:sym typeface="Calibri"/>
            </a:endParaRPr>
          </a:p>
          <a:p>
            <a:pPr marL="0" lvl="0" indent="0" algn="l" rtl="0">
              <a:spcBef>
                <a:spcPts val="0"/>
              </a:spcBef>
              <a:spcAft>
                <a:spcPts val="0"/>
              </a:spcAft>
              <a:buNone/>
            </a:pPr>
            <a:r>
              <a:rPr lang="en-US" sz="2200" i="1" dirty="0">
                <a:latin typeface="Franklin Gothic Book" panose="020B0503020102020204" pitchFamily="34" charset="0"/>
                <a:ea typeface="Calibri"/>
                <a:cs typeface="Calibri"/>
                <a:sym typeface="Calibri"/>
              </a:rPr>
              <a:t>Subheadin</a:t>
            </a:r>
            <a:r>
              <a:rPr lang="en-US" sz="2200" dirty="0">
                <a:latin typeface="Franklin Gothic Book" panose="020B0503020102020204" pitchFamily="34" charset="0"/>
                <a:ea typeface="Calibri"/>
                <a:cs typeface="Calibri"/>
                <a:sym typeface="Calibri"/>
              </a:rPr>
              <a:t>g </a:t>
            </a:r>
            <a:endParaRPr sz="2200" dirty="0">
              <a:latin typeface="Franklin Gothic Book" panose="020B0503020102020204" pitchFamily="34" charset="0"/>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sp>
        <p:nvSpPr>
          <p:cNvPr id="685" name="Google Shape;685;g206d0acaa9d_0_62"/>
          <p:cNvSpPr txBox="1">
            <a:spLocks noGrp="1"/>
          </p:cNvSpPr>
          <p:nvPr>
            <p:ph type="title"/>
          </p:nvPr>
        </p:nvSpPr>
        <p:spPr>
          <a:xfrm>
            <a:off x="287250" y="341113"/>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2"/>
                  </a:ext>
                </a:extLst>
              </a:rPr>
              <a:t>Supporting Students When Engaging With Complex Sources:</a:t>
            </a:r>
            <a:endParaRPr lang="en-US" sz="3000"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3"/>
                </a:ext>
              </a:extLst>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4"/>
                  </a:ext>
                </a:extLst>
              </a:rPr>
              <a:t>Before Engaging with the Source(s)</a:t>
            </a:r>
            <a:r>
              <a:rPr lang="en-US" sz="3000" b="1" dirty="0">
                <a:latin typeface="Franklin Gothic Medium" panose="020B0603020102020204" pitchFamily="34" charset="0"/>
                <a:ea typeface="Libre Franklin"/>
                <a:cs typeface="Libre Franklin"/>
                <a:sym typeface="Libre Franklin"/>
              </a:rPr>
              <a:t> (10)</a:t>
            </a:r>
          </a:p>
          <a:p>
            <a:pPr marL="0" lvl="0" indent="0" algn="l" rtl="0">
              <a:spcBef>
                <a:spcPts val="0"/>
              </a:spcBef>
              <a:spcAft>
                <a:spcPts val="0"/>
              </a:spcAft>
              <a:buNone/>
            </a:pPr>
            <a:endParaRPr lang="en-US" sz="3000" dirty="0">
              <a:latin typeface="Franklin Gothic Medium" panose="020B0603020102020204" pitchFamily="34" charset="0"/>
            </a:endParaRPr>
          </a:p>
        </p:txBody>
      </p:sp>
      <p:sp>
        <p:nvSpPr>
          <p:cNvPr id="686" name="Google Shape;686;g206d0acaa9d_0_62"/>
          <p:cNvSpPr txBox="1">
            <a:spLocks noGrp="1"/>
          </p:cNvSpPr>
          <p:nvPr>
            <p:ph type="body" idx="1"/>
          </p:nvPr>
        </p:nvSpPr>
        <p:spPr>
          <a:xfrm>
            <a:off x="287250" y="1172250"/>
            <a:ext cx="8074800" cy="4551600"/>
          </a:xfrm>
          <a:prstGeom prst="rect">
            <a:avLst/>
          </a:prstGeom>
        </p:spPr>
        <p:txBody>
          <a:bodyPr spcFirstLastPara="1" wrap="square" lIns="91425" tIns="45700" rIns="91425" bIns="45700" anchor="t" anchorCtr="0">
            <a:normAutofit/>
          </a:bodyPr>
          <a:lstStyle/>
          <a:p>
            <a:pPr marL="114300" lvl="0" indent="0" algn="l" rtl="0">
              <a:spcBef>
                <a:spcPts val="1000"/>
              </a:spcBef>
              <a:spcAft>
                <a:spcPts val="0"/>
              </a:spcAft>
              <a:buSzPts val="1800"/>
              <a:buNone/>
            </a:pPr>
            <a:r>
              <a:rPr lang="en-US" b="1" dirty="0">
                <a:latin typeface="Franklin Gothic Medium" panose="020B0603020102020204" pitchFamily="34" charset="0"/>
              </a:rPr>
              <a:t>Generate interest </a:t>
            </a:r>
            <a:r>
              <a:rPr lang="en-US" dirty="0">
                <a:latin typeface="Franklin Gothic Medium" panose="020B0603020102020204" pitchFamily="34" charset="0"/>
              </a:rPr>
              <a:t>in the source by: </a:t>
            </a:r>
          </a:p>
          <a:p>
            <a:pPr marL="571500" lvl="1" indent="0" algn="l" rtl="0">
              <a:spcBef>
                <a:spcPts val="0"/>
              </a:spcBef>
              <a:spcAft>
                <a:spcPts val="0"/>
              </a:spcAft>
              <a:buSzPts val="1800"/>
              <a:buNone/>
            </a:pPr>
            <a:r>
              <a:rPr lang="en-US" b="1"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5"/>
                  </a:ext>
                </a:extLst>
              </a:rPr>
              <a:t>Previewing text structure</a:t>
            </a:r>
            <a:endParaRPr lang="en-US" dirty="0">
              <a:latin typeface="Franklin Gothic Medium" panose="020B0603020102020204" pitchFamily="34" charset="0"/>
            </a:endParaRPr>
          </a:p>
          <a:p>
            <a:pPr marL="0" lvl="0" indent="0" algn="l" rtl="0">
              <a:spcBef>
                <a:spcPts val="1000"/>
              </a:spcBef>
              <a:spcAft>
                <a:spcPts val="0"/>
              </a:spcAft>
              <a:buNone/>
            </a:pPr>
            <a:endParaRPr lang="en-US" dirty="0">
              <a:latin typeface="Calibri"/>
              <a:ea typeface="Calibri"/>
              <a:cs typeface="Calibri"/>
              <a:sym typeface="Calibri"/>
            </a:endParaRPr>
          </a:p>
        </p:txBody>
      </p:sp>
      <p:pic>
        <p:nvPicPr>
          <p:cNvPr id="687" name="Google Shape;687;g206d0acaa9d_0_62" descr="This is a screenshot of the first three amendments to the Bill of Rights."/>
          <p:cNvPicPr preferRelativeResize="0"/>
          <p:nvPr/>
        </p:nvPicPr>
        <p:blipFill>
          <a:blip r:embed="rId3">
            <a:alphaModFix/>
          </a:blip>
          <a:stretch>
            <a:fillRect/>
          </a:stretch>
        </p:blipFill>
        <p:spPr>
          <a:xfrm>
            <a:off x="821625" y="2237575"/>
            <a:ext cx="6272826" cy="3442225"/>
          </a:xfrm>
          <a:prstGeom prst="rect">
            <a:avLst/>
          </a:prstGeom>
          <a:noFill/>
          <a:ln>
            <a:noFill/>
          </a:ln>
        </p:spPr>
      </p:pic>
      <p:graphicFrame>
        <p:nvGraphicFramePr>
          <p:cNvPr id="689" name="Google Shape;689;g206d0acaa9d_0_62"/>
          <p:cNvGraphicFramePr/>
          <p:nvPr>
            <p:extLst>
              <p:ext uri="{D42A27DB-BD31-4B8C-83A1-F6EECF244321}">
                <p14:modId xmlns:p14="http://schemas.microsoft.com/office/powerpoint/2010/main" val="3559298116"/>
              </p:ext>
            </p:extLst>
          </p:nvPr>
        </p:nvGraphicFramePr>
        <p:xfrm>
          <a:off x="7432963" y="1965975"/>
          <a:ext cx="4298975" cy="2926050"/>
        </p:xfrm>
        <a:graphic>
          <a:graphicData uri="http://schemas.openxmlformats.org/drawingml/2006/table">
            <a:tbl>
              <a:tblPr firstRow="1">
                <a:noFill/>
                <a:tableStyleId>{7D4F87D2-B31D-4A5B-840A-ADB18C62B1F1}</a:tableStyleId>
              </a:tblPr>
              <a:tblGrid>
                <a:gridCol w="4298975">
                  <a:extLst>
                    <a:ext uri="{9D8B030D-6E8A-4147-A177-3AD203B41FA5}">
                      <a16:colId xmlns:a16="http://schemas.microsoft.com/office/drawing/2014/main" val="20000"/>
                    </a:ext>
                  </a:extLst>
                </a:gridCol>
              </a:tblGrid>
              <a:tr h="2893313">
                <a:tc>
                  <a:txBody>
                    <a:bodyPr/>
                    <a:lstStyle/>
                    <a:p>
                      <a:pPr marL="0" lvl="0" indent="0" algn="l" rtl="0">
                        <a:spcBef>
                          <a:spcPts val="0"/>
                        </a:spcBef>
                        <a:spcAft>
                          <a:spcPts val="0"/>
                        </a:spcAft>
                        <a:buClr>
                          <a:schemeClr val="dk1"/>
                        </a:buClr>
                        <a:buSzPts val="1100"/>
                        <a:buFont typeface="Arial"/>
                        <a:buNone/>
                      </a:pPr>
                      <a:r>
                        <a:rPr lang="en-US" sz="1800" dirty="0">
                          <a:solidFill>
                            <a:schemeClr val="dk1"/>
                          </a:solidFill>
                          <a:latin typeface="Franklin Gothic Book" panose="020B0503020102020204" pitchFamily="34" charset="0"/>
                          <a:ea typeface="Libre Franklin"/>
                          <a:cs typeface="Libre Franklin"/>
                          <a:sym typeface="Libre Franklin"/>
                        </a:rPr>
                        <a:t>In this excerpt of the Bill of Rights, students will learn that the Bill of Rights is divided among ten amendments. Students can use this knowledge when reading the Bill of Rights to understand that each Amendment outlines different rights. This will support their comprehension of the Bill of Rights because they will understand that each new section contains new information. </a:t>
                      </a:r>
                      <a:endParaRPr sz="1800" dirty="0">
                        <a:latin typeface="Franklin Gothic Book" panose="020B0503020102020204" pitchFamily="34" charset="0"/>
                      </a:endParaRPr>
                    </a:p>
                  </a:txBody>
                  <a:tcPr marL="91425" marR="91425" marT="91425" marB="91425">
                    <a:lnL w="762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g241eb7f8d0b_0_10"/>
          <p:cNvSpPr txBox="1">
            <a:spLocks noGrp="1"/>
          </p:cNvSpPr>
          <p:nvPr>
            <p:ph type="title"/>
          </p:nvPr>
        </p:nvSpPr>
        <p:spPr>
          <a:xfrm>
            <a:off x="227936" y="66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3000" b="1" dirty="0">
                <a:latin typeface="Franklin Gothic Medium" panose="020B0603020102020204" pitchFamily="34" charset="0"/>
                <a:ea typeface="Libre Franklin"/>
                <a:cs typeface="Libre Franklin"/>
                <a:sym typeface="Libre Franklin"/>
              </a:rPr>
              <a:t>Before Engaging with the Source(s): Application (4)</a:t>
            </a:r>
            <a:endParaRPr sz="3000" dirty="0">
              <a:latin typeface="Franklin Gothic Medium" panose="020B0603020102020204" pitchFamily="34" charset="0"/>
            </a:endParaRPr>
          </a:p>
        </p:txBody>
      </p:sp>
      <p:sp>
        <p:nvSpPr>
          <p:cNvPr id="695" name="Google Shape;695;g241eb7f8d0b_0_10"/>
          <p:cNvSpPr txBox="1">
            <a:spLocks noGrp="1"/>
          </p:cNvSpPr>
          <p:nvPr>
            <p:ph type="body" idx="1"/>
          </p:nvPr>
        </p:nvSpPr>
        <p:spPr>
          <a:xfrm>
            <a:off x="227936" y="974361"/>
            <a:ext cx="8076615" cy="4554150"/>
          </a:xfrm>
          <a:prstGeom prst="rect">
            <a:avLst/>
          </a:prstGeom>
        </p:spPr>
        <p:txBody>
          <a:bodyPr spcFirstLastPara="1" wrap="square" lIns="91425" tIns="45700" rIns="91425" bIns="45700" anchor="t" anchorCtr="0">
            <a:noAutofit/>
          </a:bodyPr>
          <a:lstStyle/>
          <a:p>
            <a:pPr marL="457200" lvl="0" indent="-406400" algn="l" rtl="0">
              <a:lnSpc>
                <a:spcPct val="110000"/>
              </a:lnSpc>
              <a:spcBef>
                <a:spcPts val="1000"/>
              </a:spcBef>
              <a:spcAft>
                <a:spcPts val="0"/>
              </a:spcAft>
              <a:buSzPts val="2800"/>
              <a:buFont typeface="Libre Franklin"/>
              <a:buChar char="•"/>
            </a:pPr>
            <a:r>
              <a:rPr lang="en-US" sz="2600" dirty="0">
                <a:solidFill>
                  <a:schemeClr val="dk1"/>
                </a:solidFill>
                <a:highlight>
                  <a:schemeClr val="lt1"/>
                </a:highlight>
                <a:latin typeface="Franklin Gothic Book" panose="020B0503020102020204" pitchFamily="34" charset="0"/>
              </a:rPr>
              <a:t>Access a text-based source. You may use your curated source set from slide 12 of </a:t>
            </a:r>
            <a:r>
              <a:rPr lang="en-US" sz="2600"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8"/>
                  </a:ext>
                </a:extLst>
              </a:rPr>
              <a:t>Module Two of the </a:t>
            </a:r>
            <a:r>
              <a:rPr lang="en-US" sz="2600" i="1"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9"/>
                  </a:ext>
                </a:extLst>
              </a:rPr>
              <a:t>Supporting Students in Using Evidence </a:t>
            </a:r>
            <a:r>
              <a:rPr lang="en-US" sz="2600"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0"/>
                  </a:ext>
                </a:extLst>
              </a:rPr>
              <a:t>Model Series if you completed this module previously.</a:t>
            </a:r>
            <a:endParaRPr lang="en-US" sz="2600" dirty="0">
              <a:solidFill>
                <a:schemeClr val="dk1"/>
              </a:solidFill>
              <a:highlight>
                <a:schemeClr val="lt1"/>
              </a:highlight>
              <a:latin typeface="Franklin Gothic Book" panose="020B0503020102020204" pitchFamily="34" charset="0"/>
            </a:endParaRPr>
          </a:p>
          <a:p>
            <a:pPr marL="457200" lvl="0" indent="-342900" algn="l" rtl="0">
              <a:lnSpc>
                <a:spcPct val="110000"/>
              </a:lnSpc>
              <a:spcBef>
                <a:spcPts val="0"/>
              </a:spcBef>
              <a:spcAft>
                <a:spcPts val="0"/>
              </a:spcAft>
              <a:buClr>
                <a:schemeClr val="dk1"/>
              </a:buClr>
              <a:buSzPts val="1800"/>
              <a:buFont typeface="Calibri"/>
              <a:buChar char="•"/>
            </a:pPr>
            <a:r>
              <a:rPr lang="en-US" sz="2600" b="1" dirty="0">
                <a:solidFill>
                  <a:srgbClr val="222222"/>
                </a:solidFill>
                <a:latin typeface="Franklin Gothic Book" panose="020B0503020102020204" pitchFamily="34" charset="0"/>
              </a:rPr>
              <a:t>Design an assignment where students preview the text structure. </a:t>
            </a:r>
            <a:endParaRPr lang="en-US" sz="2600" dirty="0">
              <a:solidFill>
                <a:srgbClr val="222222"/>
              </a:solidFill>
              <a:latin typeface="Franklin Gothic Book" panose="020B0503020102020204" pitchFamily="34" charset="0"/>
            </a:endParaRPr>
          </a:p>
          <a:p>
            <a:pPr marL="914400" lvl="1" indent="-342900" algn="l" rtl="0">
              <a:lnSpc>
                <a:spcPct val="110000"/>
              </a:lnSpc>
              <a:spcBef>
                <a:spcPts val="0"/>
              </a:spcBef>
              <a:spcAft>
                <a:spcPts val="0"/>
              </a:spcAft>
              <a:buClr>
                <a:schemeClr val="dk1"/>
              </a:buClr>
              <a:buSzPts val="1800"/>
              <a:buFont typeface="Calibri"/>
              <a:buChar char="•"/>
            </a:pPr>
            <a:r>
              <a:rPr lang="en-US" sz="2600" dirty="0">
                <a:solidFill>
                  <a:srgbClr val="222222"/>
                </a:solidFill>
                <a:latin typeface="Franklin Gothic Book" panose="020B0503020102020204" pitchFamily="34" charset="0"/>
              </a:rPr>
              <a:t>What questions can you ask to help a student use the structure of the text to learn more about the information found in the source? </a:t>
            </a:r>
            <a:endParaRPr lang="en-US" sz="2600" dirty="0">
              <a:solidFill>
                <a:schemeClr val="dk1"/>
              </a:solidFill>
              <a:highlight>
                <a:schemeClr val="lt1"/>
              </a:highlight>
              <a:latin typeface="Franklin Gothic Book" panose="020B0503020102020204" pitchFamily="34" charset="0"/>
            </a:endParaRPr>
          </a:p>
          <a:p>
            <a:pPr marL="457200" lvl="0" indent="0" algn="l" rtl="0">
              <a:spcBef>
                <a:spcPts val="1000"/>
              </a:spcBef>
              <a:spcAft>
                <a:spcPts val="0"/>
              </a:spcAft>
              <a:buClr>
                <a:schemeClr val="dk1"/>
              </a:buClr>
              <a:buSzPts val="1100"/>
              <a:buFont typeface="Arial"/>
              <a:buNone/>
            </a:pPr>
            <a:r>
              <a:rPr lang="en-US" sz="2400" dirty="0">
                <a:solidFill>
                  <a:schemeClr val="dk1"/>
                </a:solidFill>
                <a:highlight>
                  <a:schemeClr val="lt1"/>
                </a:highlight>
                <a:latin typeface="Franklin Gothic Book" panose="020B0503020102020204" pitchFamily="34" charset="0"/>
              </a:rPr>
              <a:t> </a:t>
            </a:r>
            <a:endParaRPr lang="en-US" sz="2400" dirty="0">
              <a:latin typeface="Franklin Gothic Book" panose="020B0503020102020204" pitchFamily="34" charset="0"/>
            </a:endParaRPr>
          </a:p>
        </p:txBody>
      </p:sp>
      <p:pic>
        <p:nvPicPr>
          <p:cNvPr id="696" name="Google Shape;696;g241eb7f8d0b_0_1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10175" y="2167175"/>
            <a:ext cx="2948350" cy="3091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206d0acaa9d_0_10"/>
          <p:cNvSpPr txBox="1">
            <a:spLocks noGrp="1"/>
          </p:cNvSpPr>
          <p:nvPr>
            <p:ph type="title"/>
          </p:nvPr>
        </p:nvSpPr>
        <p:spPr>
          <a:xfrm>
            <a:off x="344800" y="3807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Before Engaging with the Source(s) (11)</a:t>
            </a:r>
            <a:endParaRPr sz="3000" b="1" dirty="0">
              <a:latin typeface="Franklin Gothic Medium" panose="020B0603020102020204" pitchFamily="34" charset="0"/>
              <a:ea typeface="Libre Franklin"/>
              <a:cs typeface="Libre Franklin"/>
              <a:sym typeface="Libre Franklin"/>
            </a:endParaRPr>
          </a:p>
          <a:p>
            <a:pPr marL="0" lvl="0" indent="0" algn="l" rtl="0">
              <a:spcBef>
                <a:spcPts val="0"/>
              </a:spcBef>
              <a:spcAft>
                <a:spcPts val="0"/>
              </a:spcAft>
              <a:buNone/>
            </a:pPr>
            <a:endParaRPr dirty="0"/>
          </a:p>
        </p:txBody>
      </p:sp>
      <p:sp>
        <p:nvSpPr>
          <p:cNvPr id="702" name="Google Shape;702;g206d0acaa9d_0_10"/>
          <p:cNvSpPr txBox="1">
            <a:spLocks noGrp="1"/>
          </p:cNvSpPr>
          <p:nvPr>
            <p:ph type="body" idx="1"/>
          </p:nvPr>
        </p:nvSpPr>
        <p:spPr>
          <a:xfrm>
            <a:off x="344800" y="3197073"/>
            <a:ext cx="11398108" cy="2630252"/>
          </a:xfrm>
          <a:prstGeom prst="rect">
            <a:avLst/>
          </a:prstGeom>
        </p:spPr>
        <p:txBody>
          <a:bodyPr spcFirstLastPara="1" wrap="square" lIns="91425" tIns="45700" rIns="91425" bIns="45700" anchor="t" anchorCtr="0">
            <a:normAutofit/>
          </a:bodyPr>
          <a:lstStyle/>
          <a:p>
            <a:pPr marL="101600" lvl="0" indent="0" algn="l" rtl="0">
              <a:lnSpc>
                <a:spcPct val="110000"/>
              </a:lnSpc>
              <a:spcBef>
                <a:spcPts val="0"/>
              </a:spcBef>
              <a:spcAft>
                <a:spcPts val="0"/>
              </a:spcAft>
              <a:buSzPts val="2000"/>
              <a:buNone/>
            </a:pPr>
            <a:r>
              <a:rPr lang="en-US" sz="3200" b="1"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1"/>
                  </a:ext>
                </a:extLst>
              </a:rPr>
              <a:t>Generate interest </a:t>
            </a:r>
            <a:r>
              <a:rPr lang="en-US" sz="3200"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2"/>
                  </a:ext>
                </a:extLst>
              </a:rPr>
              <a:t>in the source by:</a:t>
            </a:r>
            <a:endParaRPr lang="en-US" sz="3200" dirty="0">
              <a:latin typeface="Franklin Gothic Book" panose="020B0503020102020204" pitchFamily="34" charset="0"/>
            </a:endParaRPr>
          </a:p>
          <a:p>
            <a:pPr marL="577850" lvl="1" indent="0" algn="l" rtl="0">
              <a:lnSpc>
                <a:spcPct val="110000"/>
              </a:lnSpc>
              <a:spcBef>
                <a:spcPts val="0"/>
              </a:spcBef>
              <a:spcAft>
                <a:spcPts val="1200"/>
              </a:spcAft>
              <a:buClr>
                <a:schemeClr val="dk1"/>
              </a:buClr>
              <a:buSzPts val="1700"/>
              <a:buNone/>
            </a:pPr>
            <a:r>
              <a:rPr lang="en-US" b="1" dirty="0">
                <a:solidFill>
                  <a:schemeClr val="dk1"/>
                </a:solidFill>
                <a:latin typeface="Franklin Gothic Book" panose="020B0503020102020204" pitchFamily="34" charset="0"/>
              </a:rPr>
              <a:t>Engaging in Questioning </a:t>
            </a:r>
            <a:r>
              <a:rPr lang="en-US" dirty="0">
                <a:solidFill>
                  <a:schemeClr val="dk1"/>
                </a:solidFill>
                <a:latin typeface="Franklin Gothic Book" panose="020B0503020102020204" pitchFamily="34" charset="0"/>
              </a:rPr>
              <a:t>that can be answered by engaging with the source</a:t>
            </a:r>
          </a:p>
          <a:p>
            <a:pPr marL="1371600" lvl="2" indent="-349250" algn="l" rtl="0">
              <a:lnSpc>
                <a:spcPct val="110000"/>
              </a:lnSpc>
              <a:spcBef>
                <a:spcPts val="0"/>
              </a:spcBef>
              <a:spcAft>
                <a:spcPts val="0"/>
              </a:spcAft>
              <a:buClr>
                <a:schemeClr val="dk1"/>
              </a:buClr>
              <a:buSzPts val="1900"/>
              <a:buFont typeface="Libre Franklin"/>
              <a:buChar char="•"/>
            </a:pPr>
            <a:r>
              <a:rPr lang="en-US" sz="2400" dirty="0">
                <a:solidFill>
                  <a:schemeClr val="dk1"/>
                </a:solidFill>
                <a:highlight>
                  <a:srgbClr val="FFFFFF"/>
                </a:highlight>
                <a:latin typeface="Franklin Gothic Book" panose="020B0503020102020204" pitchFamily="34" charset="0"/>
              </a:rPr>
              <a:t>Questions can be taken up in written text, through research or discussion, and one question may generate others as students question texts, peers or solutions (Hoffer, 2020). </a:t>
            </a:r>
            <a:endParaRPr lang="en-US" sz="2800" dirty="0">
              <a:solidFill>
                <a:schemeClr val="dk1"/>
              </a:solidFill>
              <a:latin typeface="Franklin Gothic Book" panose="020B0503020102020204" pitchFamily="34" charset="0"/>
            </a:endParaRPr>
          </a:p>
        </p:txBody>
      </p:sp>
      <p:pic>
        <p:nvPicPr>
          <p:cNvPr id="703" name="Google Shape;703;g206d0acaa9d_0_1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642838" y="1884575"/>
            <a:ext cx="3335850" cy="615500"/>
          </a:xfrm>
          <a:prstGeom prst="rect">
            <a:avLst/>
          </a:prstGeom>
          <a:noFill/>
          <a:ln>
            <a:noFill/>
          </a:ln>
        </p:spPr>
      </p:pic>
      <p:pic>
        <p:nvPicPr>
          <p:cNvPr id="704" name="Google Shape;704;g206d0acaa9d_0_1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6816500" y="1157862"/>
            <a:ext cx="2871625" cy="20689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g2435fae32ad_0_33"/>
          <p:cNvSpPr txBox="1">
            <a:spLocks noGrp="1"/>
          </p:cNvSpPr>
          <p:nvPr>
            <p:ph type="title"/>
          </p:nvPr>
        </p:nvSpPr>
        <p:spPr>
          <a:xfrm>
            <a:off x="344800" y="2664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2800" b="1" dirty="0">
                <a:latin typeface="Franklin Gothic Medium" panose="020B0603020102020204" pitchFamily="34" charset="0"/>
                <a:ea typeface="Libre Franklin"/>
                <a:cs typeface="Libre Franklin"/>
                <a:sym typeface="Libre Franklin"/>
              </a:rPr>
              <a:t>Before Engaging with the Source(s)</a:t>
            </a:r>
            <a:r>
              <a:rPr lang="en-US" sz="3000" b="1" dirty="0">
                <a:latin typeface="Franklin Gothic Medium" panose="020B0603020102020204" pitchFamily="34" charset="0"/>
                <a:ea typeface="Libre Franklin"/>
                <a:cs typeface="Libre Franklin"/>
                <a:sym typeface="Libre Franklin"/>
              </a:rPr>
              <a:t> (12)</a:t>
            </a:r>
            <a:endParaRPr b="1" dirty="0">
              <a:latin typeface="Franklin Gothic Medium" panose="020B0603020102020204" pitchFamily="34" charset="0"/>
              <a:ea typeface="Libre Franklin"/>
              <a:cs typeface="Libre Franklin"/>
              <a:sym typeface="Libre Franklin"/>
            </a:endParaRPr>
          </a:p>
          <a:p>
            <a:pPr marL="0" lvl="0" indent="0" algn="l" rtl="0">
              <a:spcBef>
                <a:spcPts val="0"/>
              </a:spcBef>
              <a:spcAft>
                <a:spcPts val="0"/>
              </a:spcAft>
              <a:buNone/>
            </a:pPr>
            <a:endParaRPr dirty="0">
              <a:latin typeface="Franklin Gothic Medium" panose="020B0603020102020204" pitchFamily="34" charset="0"/>
            </a:endParaRPr>
          </a:p>
        </p:txBody>
      </p:sp>
      <p:pic>
        <p:nvPicPr>
          <p:cNvPr id="710" name="Google Shape;710;g2435fae32ad_0_3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424216" y="883580"/>
            <a:ext cx="3335850" cy="615500"/>
          </a:xfrm>
          <a:prstGeom prst="rect">
            <a:avLst/>
          </a:prstGeom>
          <a:noFill/>
          <a:ln>
            <a:noFill/>
          </a:ln>
        </p:spPr>
      </p:pic>
      <p:pic>
        <p:nvPicPr>
          <p:cNvPr id="711" name="Google Shape;711;g2435fae32ad_0_33">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656329" y="1499080"/>
            <a:ext cx="2871625" cy="2068925"/>
          </a:xfrm>
          <a:prstGeom prst="rect">
            <a:avLst/>
          </a:prstGeom>
          <a:noFill/>
          <a:ln>
            <a:noFill/>
          </a:ln>
        </p:spPr>
      </p:pic>
      <p:sp>
        <p:nvSpPr>
          <p:cNvPr id="712" name="Google Shape;712;g2435fae32ad_0_33"/>
          <p:cNvSpPr txBox="1"/>
          <p:nvPr/>
        </p:nvSpPr>
        <p:spPr>
          <a:xfrm>
            <a:off x="431934" y="1050052"/>
            <a:ext cx="8891948" cy="461661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Student generated questions can be used for the purposes of: </a:t>
            </a:r>
          </a:p>
          <a:p>
            <a:pPr marL="0" lvl="0" indent="0" algn="l" rtl="0">
              <a:spcBef>
                <a:spcPts val="0"/>
              </a:spcBef>
              <a:spcAft>
                <a:spcPts val="0"/>
              </a:spcAft>
              <a:buNone/>
            </a:pPr>
            <a:endParaRPr lang="en-US" sz="1800" dirty="0">
              <a:solidFill>
                <a:schemeClr val="dk1"/>
              </a:solidFill>
              <a:highlight>
                <a:schemeClr val="lt1"/>
              </a:highlight>
              <a:latin typeface="Franklin Gothic Book" panose="020B0503020102020204" pitchFamily="34" charset="0"/>
              <a:ea typeface="Libre Franklin"/>
              <a:cs typeface="Libre Franklin"/>
              <a:sym typeface="Libre Franklin"/>
            </a:endParaRPr>
          </a:p>
          <a:p>
            <a:pPr marL="457200" lvl="0" indent="-330200" algn="l" rtl="0">
              <a:spcBef>
                <a:spcPts val="0"/>
              </a:spcBef>
              <a:spcAft>
                <a:spcPts val="0"/>
              </a:spcAft>
              <a:buClr>
                <a:schemeClr val="dk1"/>
              </a:buClr>
              <a:buSzPts val="1600"/>
              <a:buFont typeface="Libre Franklin"/>
              <a:buChar char="-"/>
            </a:pP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Reviewing content;</a:t>
            </a:r>
          </a:p>
          <a:p>
            <a:pPr marL="457200" lvl="0" indent="-330200" algn="l" rtl="0">
              <a:spcBef>
                <a:spcPts val="0"/>
              </a:spcBef>
              <a:spcAft>
                <a:spcPts val="0"/>
              </a:spcAft>
              <a:buClr>
                <a:schemeClr val="dk1"/>
              </a:buClr>
              <a:buSzPts val="1600"/>
              <a:buFont typeface="Libre Franklin"/>
              <a:buChar char="-"/>
            </a:pP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Elaborating on information; </a:t>
            </a:r>
          </a:p>
          <a:p>
            <a:pPr marL="457200" lvl="0" indent="-330200" algn="l" rtl="0">
              <a:spcBef>
                <a:spcPts val="0"/>
              </a:spcBef>
              <a:spcAft>
                <a:spcPts val="0"/>
              </a:spcAft>
              <a:buClr>
                <a:schemeClr val="dk1"/>
              </a:buClr>
              <a:buSzPts val="1600"/>
              <a:buFont typeface="Libre Franklin"/>
              <a:buChar char="-"/>
            </a:pP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Setting the purpose for listening or viewing content; </a:t>
            </a:r>
          </a:p>
          <a:p>
            <a:pPr marL="457200" lvl="0" indent="-330200" algn="l" rtl="0">
              <a:spcBef>
                <a:spcPts val="0"/>
              </a:spcBef>
              <a:spcAft>
                <a:spcPts val="0"/>
              </a:spcAft>
              <a:buClr>
                <a:schemeClr val="dk1"/>
              </a:buClr>
              <a:buSzPts val="1600"/>
              <a:buFont typeface="Libre Franklin"/>
              <a:buChar char="-"/>
            </a:pP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Showing gaps in student comprehension; </a:t>
            </a:r>
          </a:p>
          <a:p>
            <a:pPr marL="457200" lvl="0" indent="-330200" algn="l" rtl="0">
              <a:spcBef>
                <a:spcPts val="0"/>
              </a:spcBef>
              <a:spcAft>
                <a:spcPts val="0"/>
              </a:spcAft>
              <a:buClr>
                <a:schemeClr val="dk1"/>
              </a:buClr>
              <a:buSzPts val="1600"/>
              <a:buFont typeface="Libre Franklin"/>
              <a:buChar char="-"/>
            </a:pP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Making predictions; </a:t>
            </a:r>
          </a:p>
          <a:p>
            <a:pPr marL="457200" lvl="0" indent="-330200" algn="l" rtl="0">
              <a:spcBef>
                <a:spcPts val="0"/>
              </a:spcBef>
              <a:spcAft>
                <a:spcPts val="0"/>
              </a:spcAft>
              <a:buClr>
                <a:schemeClr val="dk1"/>
              </a:buClr>
              <a:buSzPts val="1600"/>
              <a:buFont typeface="Libre Franklin"/>
              <a:buChar char="-"/>
            </a:pP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Prompting thinking about a source’s content, structure or language; </a:t>
            </a:r>
          </a:p>
          <a:p>
            <a:pPr marL="457200" lvl="0" indent="-330200" algn="l" rtl="0">
              <a:spcBef>
                <a:spcPts val="0"/>
              </a:spcBef>
              <a:spcAft>
                <a:spcPts val="0"/>
              </a:spcAft>
              <a:buClr>
                <a:schemeClr val="dk1"/>
              </a:buClr>
              <a:buSzPts val="1600"/>
              <a:buFont typeface="Libre Franklin"/>
              <a:buChar char="-"/>
            </a:pP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Clarifying information that may be misunderstood or missing; </a:t>
            </a:r>
          </a:p>
          <a:p>
            <a:pPr marL="457200" lvl="0" indent="-330200" algn="l" rtl="0">
              <a:spcBef>
                <a:spcPts val="0"/>
              </a:spcBef>
              <a:spcAft>
                <a:spcPts val="0"/>
              </a:spcAft>
              <a:buClr>
                <a:schemeClr val="dk1"/>
              </a:buClr>
              <a:buSzPts val="1600"/>
              <a:buFont typeface="Libre Franklin"/>
              <a:buChar char="-"/>
            </a:pP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Assisting teachers in guiding classroom discussion and close reading analysis; </a:t>
            </a:r>
          </a:p>
          <a:p>
            <a:pPr marL="457200" lvl="0" indent="-330200" algn="l" rtl="0">
              <a:spcBef>
                <a:spcPts val="0"/>
              </a:spcBef>
              <a:spcAft>
                <a:spcPts val="0"/>
              </a:spcAft>
              <a:buClr>
                <a:schemeClr val="dk1"/>
              </a:buClr>
              <a:buSzPts val="1600"/>
              <a:buFont typeface="Libre Franklin"/>
              <a:buChar char="-"/>
            </a:pP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Demonstrating that all students’ ideas are valued and supported </a:t>
            </a: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3"/>
                  </a:ext>
                </a:extLst>
              </a:rPr>
              <a:t>(Marzano, 2017; Miller, 2020; Fisher, et al., 2016; </a:t>
            </a: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3"/>
                  </a:ext>
                </a:extLst>
              </a:rPr>
              <a:t>Frazin</a:t>
            </a: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3"/>
                  </a:ext>
                </a:extLst>
              </a:rPr>
              <a:t> &amp; </a:t>
            </a: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3"/>
                  </a:ext>
                </a:extLst>
              </a:rPr>
              <a:t>Wischow</a:t>
            </a: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3"/>
                  </a:ext>
                </a:extLst>
              </a:rPr>
              <a:t>, 2020; Hoffer, 2020</a:t>
            </a: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a:t>
            </a:r>
          </a:p>
          <a:p>
            <a:pPr marL="457200" lvl="0" indent="0" algn="l" rtl="0">
              <a:spcBef>
                <a:spcPts val="0"/>
              </a:spcBef>
              <a:spcAft>
                <a:spcPts val="0"/>
              </a:spcAft>
              <a:buNone/>
            </a:pPr>
            <a:endParaRPr lang="en-US" sz="1800" dirty="0">
              <a:solidFill>
                <a:schemeClr val="dk1"/>
              </a:solidFill>
              <a:highlight>
                <a:schemeClr val="lt1"/>
              </a:highlight>
              <a:latin typeface="Franklin Gothic Book" panose="020B0503020102020204" pitchFamily="34" charset="0"/>
              <a:ea typeface="Libre Franklin"/>
              <a:cs typeface="Libre Franklin"/>
              <a:sym typeface="Libre Franklin"/>
            </a:endParaRPr>
          </a:p>
          <a:p>
            <a:pPr marL="0" lvl="0" indent="0" algn="l" rtl="0">
              <a:spcBef>
                <a:spcPts val="0"/>
              </a:spcBef>
              <a:spcAft>
                <a:spcPts val="0"/>
              </a:spcAft>
              <a:buNone/>
            </a:pPr>
            <a:r>
              <a:rPr lang="en-US" sz="1800" dirty="0">
                <a:solidFill>
                  <a:schemeClr val="dk1"/>
                </a:solidFill>
                <a:highlight>
                  <a:schemeClr val="lt1"/>
                </a:highlight>
                <a:latin typeface="Franklin Gothic Book" panose="020B0503020102020204" pitchFamily="34" charset="0"/>
                <a:ea typeface="Libre Franklin"/>
                <a:cs typeface="Libre Franklin"/>
                <a:sym typeface="Libre Franklin"/>
              </a:rPr>
              <a:t>Ensuring that student voice is valued through questioning in Kentucky social studies classrooms empowers students to unlock the unknown through questioning because it capitalizes on their curiosity as learners.</a:t>
            </a:r>
            <a:endParaRPr lang="en-US" sz="1600" dirty="0">
              <a:latin typeface="Franklin Gothic Book" panose="020B0503020102020204" pitchFamily="34" charset="0"/>
              <a:ea typeface="Libre Franklin"/>
              <a:cs typeface="Libre Franklin"/>
              <a:sym typeface="Libre Frankli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g206d0acaa9d_0_129"/>
          <p:cNvSpPr txBox="1">
            <a:spLocks noGrp="1"/>
          </p:cNvSpPr>
          <p:nvPr>
            <p:ph type="title"/>
          </p:nvPr>
        </p:nvSpPr>
        <p:spPr>
          <a:xfrm>
            <a:off x="148139" y="220133"/>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2800" b="1" dirty="0">
                <a:latin typeface="Franklin Gothic Medium" panose="020B0603020102020204" pitchFamily="34" charset="0"/>
                <a:ea typeface="Libre Franklin"/>
                <a:cs typeface="Libre Franklin"/>
                <a:sym typeface="Libre Franklin"/>
              </a:rPr>
              <a:t>Before Engaging with the Source(s)</a:t>
            </a:r>
            <a:r>
              <a:rPr lang="en-US" sz="3000" b="1" dirty="0">
                <a:latin typeface="Franklin Gothic Medium" panose="020B0603020102020204" pitchFamily="34" charset="0"/>
                <a:ea typeface="Libre Franklin"/>
                <a:cs typeface="Libre Franklin"/>
                <a:sym typeface="Libre Franklin"/>
              </a:rPr>
              <a:t> (13)</a:t>
            </a:r>
            <a:endParaRPr b="1" dirty="0">
              <a:latin typeface="Franklin Gothic Medium" panose="020B0603020102020204" pitchFamily="34" charset="0"/>
              <a:ea typeface="Libre Franklin"/>
              <a:cs typeface="Libre Franklin"/>
              <a:sym typeface="Libre Franklin"/>
            </a:endParaRPr>
          </a:p>
          <a:p>
            <a:pPr marL="0" lvl="0" indent="0" algn="l" rtl="0">
              <a:spcBef>
                <a:spcPts val="0"/>
              </a:spcBef>
              <a:spcAft>
                <a:spcPts val="0"/>
              </a:spcAft>
              <a:buNone/>
            </a:pPr>
            <a:endParaRPr dirty="0"/>
          </a:p>
        </p:txBody>
      </p:sp>
      <p:sp>
        <p:nvSpPr>
          <p:cNvPr id="718" name="Google Shape;718;g206d0acaa9d_0_129"/>
          <p:cNvSpPr txBox="1">
            <a:spLocks noGrp="1"/>
          </p:cNvSpPr>
          <p:nvPr>
            <p:ph type="body" idx="1"/>
          </p:nvPr>
        </p:nvSpPr>
        <p:spPr>
          <a:xfrm>
            <a:off x="-45650" y="1266675"/>
            <a:ext cx="5622752" cy="4563600"/>
          </a:xfrm>
          <a:prstGeom prst="rect">
            <a:avLst/>
          </a:prstGeom>
        </p:spPr>
        <p:txBody>
          <a:bodyPr spcFirstLastPara="1" wrap="square" lIns="91425" tIns="45700" rIns="91425" bIns="45700" anchor="t" anchorCtr="0">
            <a:normAutofit/>
          </a:bodyPr>
          <a:lstStyle/>
          <a:p>
            <a:pPr marL="114300" lvl="0" indent="0" algn="l" rtl="0">
              <a:lnSpc>
                <a:spcPct val="100000"/>
              </a:lnSpc>
              <a:spcBef>
                <a:spcPts val="0"/>
              </a:spcBef>
              <a:spcAft>
                <a:spcPts val="0"/>
              </a:spcAft>
              <a:buSzPts val="1800"/>
              <a:buNone/>
            </a:pPr>
            <a:r>
              <a:rPr lang="en-US" b="1" dirty="0">
                <a:latin typeface="Franklin Gothic Book" panose="020B0503020102020204" pitchFamily="34" charset="0"/>
                <a:ea typeface="Calibri"/>
                <a:cs typeface="Calibri"/>
                <a:sym typeface="Calibri"/>
              </a:rPr>
              <a:t>Generate interest </a:t>
            </a:r>
            <a:r>
              <a:rPr lang="en-US" dirty="0">
                <a:latin typeface="Franklin Gothic Book" panose="020B0503020102020204" pitchFamily="34" charset="0"/>
                <a:ea typeface="Calibri"/>
                <a:cs typeface="Calibri"/>
                <a:sym typeface="Calibri"/>
              </a:rPr>
              <a:t>in the source by:</a:t>
            </a:r>
          </a:p>
          <a:p>
            <a:pPr marL="590550" lvl="1" indent="0" algn="l" rtl="0">
              <a:lnSpc>
                <a:spcPct val="100000"/>
              </a:lnSpc>
              <a:spcBef>
                <a:spcPts val="0"/>
              </a:spcBef>
              <a:spcAft>
                <a:spcPts val="0"/>
              </a:spcAft>
              <a:buClr>
                <a:schemeClr val="dk1"/>
              </a:buClr>
              <a:buSzPts val="1500"/>
              <a:buNone/>
            </a:pPr>
            <a:r>
              <a:rPr lang="en-US" sz="2800" b="1"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4"/>
                  </a:ext>
                </a:extLst>
              </a:rPr>
              <a:t>Engaging</a:t>
            </a:r>
            <a:r>
              <a:rPr lang="en-US" sz="2800" b="1" dirty="0">
                <a:solidFill>
                  <a:schemeClr val="dk1"/>
                </a:solidFill>
                <a:latin typeface="Franklin Gothic Book" panose="020B0503020102020204" pitchFamily="34" charset="0"/>
                <a:ea typeface="Calibri"/>
                <a:cs typeface="Calibri"/>
                <a:sym typeface="Calibri"/>
              </a:rPr>
              <a:t> in questioning </a:t>
            </a:r>
            <a:r>
              <a:rPr lang="en-US" sz="2800" dirty="0">
                <a:solidFill>
                  <a:schemeClr val="dk1"/>
                </a:solidFill>
                <a:latin typeface="Franklin Gothic Book" panose="020B0503020102020204" pitchFamily="34" charset="0"/>
                <a:ea typeface="Calibri"/>
                <a:cs typeface="Calibri"/>
                <a:sym typeface="Calibri"/>
              </a:rPr>
              <a:t>that can be answered by engaging with the source.</a:t>
            </a:r>
            <a:endParaRPr lang="en-US" sz="2800" dirty="0">
              <a:latin typeface="Franklin Gothic Book" panose="020B0503020102020204" pitchFamily="34" charset="0"/>
              <a:ea typeface="Calibri"/>
              <a:cs typeface="Calibri"/>
              <a:sym typeface="Calibri"/>
            </a:endParaRPr>
          </a:p>
        </p:txBody>
      </p:sp>
      <p:graphicFrame>
        <p:nvGraphicFramePr>
          <p:cNvPr id="720" name="Google Shape;720;g206d0acaa9d_0_129"/>
          <p:cNvGraphicFramePr/>
          <p:nvPr>
            <p:extLst>
              <p:ext uri="{D42A27DB-BD31-4B8C-83A1-F6EECF244321}">
                <p14:modId xmlns:p14="http://schemas.microsoft.com/office/powerpoint/2010/main" val="2702279560"/>
              </p:ext>
            </p:extLst>
          </p:nvPr>
        </p:nvGraphicFramePr>
        <p:xfrm>
          <a:off x="687126" y="3150691"/>
          <a:ext cx="4547650" cy="2621250"/>
        </p:xfrm>
        <a:graphic>
          <a:graphicData uri="http://schemas.openxmlformats.org/drawingml/2006/table">
            <a:tbl>
              <a:tblPr firstRow="1">
                <a:noFill/>
                <a:tableStyleId>{7D4F87D2-B31D-4A5B-840A-ADB18C62B1F1}</a:tableStyleId>
              </a:tblPr>
              <a:tblGrid>
                <a:gridCol w="4547650">
                  <a:extLst>
                    <a:ext uri="{9D8B030D-6E8A-4147-A177-3AD203B41FA5}">
                      <a16:colId xmlns:a16="http://schemas.microsoft.com/office/drawing/2014/main" val="20000"/>
                    </a:ext>
                  </a:extLst>
                </a:gridCol>
              </a:tblGrid>
              <a:tr h="1717075">
                <a:tc>
                  <a:txBody>
                    <a:bodyPr/>
                    <a:lstStyle/>
                    <a:p>
                      <a:pPr marL="0" lvl="0" indent="0" algn="l" rtl="0">
                        <a:spcBef>
                          <a:spcPts val="0"/>
                        </a:spcBef>
                        <a:spcAft>
                          <a:spcPts val="0"/>
                        </a:spcAft>
                        <a:buNone/>
                      </a:pPr>
                      <a:r>
                        <a:rPr lang="en-US" sz="2000" dirty="0">
                          <a:latin typeface="Franklin Gothic Book" panose="020B0503020102020204" pitchFamily="34" charset="0"/>
                        </a:rPr>
                        <a:t>In this </a:t>
                      </a:r>
                      <a:r>
                        <a:rPr lang="en-US" sz="2000" u="sng" dirty="0">
                          <a:solidFill>
                            <a:schemeClr val="hlink"/>
                          </a:solidFill>
                          <a:latin typeface="Franklin Gothic Book" panose="020B0503020102020204" pitchFamily="34" charset="0"/>
                          <a:hlinkClick r:id="rId3"/>
                        </a:rPr>
                        <a:t>Kindergarten example</a:t>
                      </a:r>
                      <a:r>
                        <a:rPr lang="en-US" sz="2000" dirty="0">
                          <a:latin typeface="Franklin Gothic Book" panose="020B0503020102020204" pitchFamily="34" charset="0"/>
                        </a:rPr>
                        <a:t>, students engage with the sources pictured in the chart, which are images of street signs with which students are likely familiar with from their community. The teacher poses the questions on the chart to support students with understanding the sources.</a:t>
                      </a:r>
                      <a:endParaRPr sz="2000" dirty="0">
                        <a:latin typeface="Franklin Gothic Book" panose="020B0503020102020204" pitchFamily="34" charset="0"/>
                      </a:endParaRPr>
                    </a:p>
                  </a:txBody>
                  <a:tcPr marL="91425" marR="91425" marT="91425" marB="91425">
                    <a:lnL w="762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3" name="Picture 2" descr="This is a screenshot from the Kindergarten Assignment with Teacher Notes that is linked on the slide.">
            <a:extLst>
              <a:ext uri="{FF2B5EF4-FFF2-40B4-BE49-F238E27FC236}">
                <a16:creationId xmlns:a16="http://schemas.microsoft.com/office/drawing/2014/main" id="{F072FC84-03EF-F2C2-F7A4-BA4C28546EEC}"/>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5577102" y="1272762"/>
            <a:ext cx="6614898" cy="431247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g241eb7f8d0b_0_15"/>
          <p:cNvSpPr txBox="1">
            <a:spLocks noGrp="1"/>
          </p:cNvSpPr>
          <p:nvPr>
            <p:ph type="title"/>
          </p:nvPr>
        </p:nvSpPr>
        <p:spPr>
          <a:xfrm>
            <a:off x="294883" y="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2800" b="1" dirty="0">
                <a:latin typeface="Franklin Gothic Medium" panose="020B0603020102020204" pitchFamily="34" charset="0"/>
                <a:ea typeface="Libre Franklin"/>
                <a:cs typeface="Libre Franklin"/>
                <a:sym typeface="Libre Franklin"/>
              </a:rPr>
              <a:t>Before Engaging with the Source(s): Application (5)</a:t>
            </a:r>
            <a:endParaRPr dirty="0">
              <a:latin typeface="Franklin Gothic Medium" panose="020B0603020102020204" pitchFamily="34" charset="0"/>
            </a:endParaRPr>
          </a:p>
        </p:txBody>
      </p:sp>
      <p:sp>
        <p:nvSpPr>
          <p:cNvPr id="726" name="Google Shape;726;g241eb7f8d0b_0_15"/>
          <p:cNvSpPr txBox="1">
            <a:spLocks noGrp="1"/>
          </p:cNvSpPr>
          <p:nvPr>
            <p:ph type="body" idx="1"/>
          </p:nvPr>
        </p:nvSpPr>
        <p:spPr>
          <a:xfrm>
            <a:off x="294883" y="1079292"/>
            <a:ext cx="7839317" cy="4670943"/>
          </a:xfrm>
          <a:prstGeom prst="rect">
            <a:avLst/>
          </a:prstGeom>
        </p:spPr>
        <p:txBody>
          <a:bodyPr spcFirstLastPara="1" wrap="square" lIns="91425" tIns="45700" rIns="91425" bIns="45700" anchor="t" anchorCtr="0">
            <a:normAutofit/>
          </a:bodyPr>
          <a:lstStyle/>
          <a:p>
            <a:pPr marL="457200" lvl="0" indent="-406400" algn="l" rtl="0">
              <a:lnSpc>
                <a:spcPct val="110000"/>
              </a:lnSpc>
              <a:spcBef>
                <a:spcPts val="1000"/>
              </a:spcBef>
              <a:spcAft>
                <a:spcPts val="600"/>
              </a:spcAft>
              <a:buSzPts val="2800"/>
              <a:buFont typeface="Libre Franklin"/>
              <a:buChar char="•"/>
            </a:pPr>
            <a:r>
              <a:rPr lang="en-US" sz="2800" dirty="0">
                <a:solidFill>
                  <a:schemeClr val="dk1"/>
                </a:solidFill>
                <a:highlight>
                  <a:schemeClr val="lt1"/>
                </a:highlight>
                <a:latin typeface="Franklin Gothic Book" panose="020B0503020102020204" pitchFamily="34" charset="0"/>
              </a:rPr>
              <a:t>Access a text-based source. You may use your curated source set from slide 12 of </a:t>
            </a:r>
            <a:r>
              <a:rPr lang="en-US" sz="2800"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8"/>
                  </a:ext>
                </a:extLst>
              </a:rPr>
              <a:t>Module Two of the </a:t>
            </a:r>
            <a:r>
              <a:rPr lang="en-US" sz="2800" i="1"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9"/>
                  </a:ext>
                </a:extLst>
              </a:rPr>
              <a:t>Supporting Students in Using Evidence </a:t>
            </a:r>
            <a:r>
              <a:rPr lang="en-US" sz="2800"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10"/>
                  </a:ext>
                </a:extLst>
              </a:rPr>
              <a:t>Model Series if you completed this module previously.</a:t>
            </a:r>
            <a:endParaRPr lang="en-US" sz="2800" dirty="0">
              <a:solidFill>
                <a:schemeClr val="dk1"/>
              </a:solidFill>
              <a:highlight>
                <a:schemeClr val="lt1"/>
              </a:highlight>
              <a:latin typeface="Franklin Gothic Book" panose="020B0503020102020204" pitchFamily="34" charset="0"/>
            </a:endParaRPr>
          </a:p>
          <a:p>
            <a:pPr marL="457200" lvl="0" indent="-342900" algn="l" rtl="0">
              <a:lnSpc>
                <a:spcPct val="110000"/>
              </a:lnSpc>
              <a:spcBef>
                <a:spcPts val="0"/>
              </a:spcBef>
              <a:spcAft>
                <a:spcPts val="600"/>
              </a:spcAft>
              <a:buClr>
                <a:schemeClr val="dk1"/>
              </a:buClr>
              <a:buSzPts val="1800"/>
              <a:buFont typeface="Calibri"/>
              <a:buChar char="•"/>
            </a:pPr>
            <a:r>
              <a:rPr lang="en-US" b="1" dirty="0">
                <a:solidFill>
                  <a:srgbClr val="222222"/>
                </a:solidFill>
                <a:latin typeface="Franklin Gothic Book" panose="020B0503020102020204" pitchFamily="34" charset="0"/>
              </a:rPr>
              <a:t>Write questions that will generate interest in the source. </a:t>
            </a:r>
            <a:endParaRPr lang="en-US" dirty="0">
              <a:solidFill>
                <a:srgbClr val="222222"/>
              </a:solidFill>
              <a:latin typeface="Franklin Gothic Book" panose="020B0503020102020204" pitchFamily="34" charset="0"/>
            </a:endParaRPr>
          </a:p>
          <a:p>
            <a:pPr marL="914400" lvl="1" indent="-381000" algn="l" rtl="0">
              <a:lnSpc>
                <a:spcPct val="110000"/>
              </a:lnSpc>
              <a:spcBef>
                <a:spcPts val="0"/>
              </a:spcBef>
              <a:spcAft>
                <a:spcPts val="600"/>
              </a:spcAft>
              <a:buClr>
                <a:schemeClr val="dk1"/>
              </a:buClr>
              <a:buSzPts val="2400"/>
              <a:buFont typeface="Calibri"/>
              <a:buChar char="•"/>
            </a:pPr>
            <a:r>
              <a:rPr lang="en-US" dirty="0">
                <a:solidFill>
                  <a:srgbClr val="222222"/>
                </a:solidFill>
                <a:latin typeface="Franklin Gothic Book" panose="020B0503020102020204" pitchFamily="34" charset="0"/>
              </a:rPr>
              <a:t>What questions can you ask to generate student curiosity about a source or the information in it? </a:t>
            </a:r>
            <a:endParaRPr lang="en-US" dirty="0">
              <a:latin typeface="Franklin Gothic Book" panose="020B0503020102020204" pitchFamily="34" charset="0"/>
            </a:endParaRPr>
          </a:p>
        </p:txBody>
      </p:sp>
      <p:pic>
        <p:nvPicPr>
          <p:cNvPr id="727" name="Google Shape;727;g241eb7f8d0b_0_1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256263" y="1690825"/>
            <a:ext cx="3335850" cy="615500"/>
          </a:xfrm>
          <a:prstGeom prst="rect">
            <a:avLst/>
          </a:prstGeom>
          <a:noFill/>
          <a:ln>
            <a:noFill/>
          </a:ln>
        </p:spPr>
      </p:pic>
      <p:pic>
        <p:nvPicPr>
          <p:cNvPr id="728" name="Google Shape;728;g241eb7f8d0b_0_1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598425" y="2540173"/>
            <a:ext cx="2871625" cy="20689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g206d0acaa9d_0_15"/>
          <p:cNvSpPr txBox="1">
            <a:spLocks noGrp="1"/>
          </p:cNvSpPr>
          <p:nvPr>
            <p:ph type="title"/>
          </p:nvPr>
        </p:nvSpPr>
        <p:spPr>
          <a:xfrm>
            <a:off x="239843" y="179018"/>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2800" b="1" dirty="0">
                <a:latin typeface="Franklin Gothic Medium" panose="020B0603020102020204" pitchFamily="34" charset="0"/>
                <a:ea typeface="Libre Franklin"/>
                <a:cs typeface="Libre Franklin"/>
                <a:sym typeface="Libre Franklin"/>
              </a:rPr>
              <a:t>Before Engaging with the Source(s)</a:t>
            </a:r>
            <a:r>
              <a:rPr lang="en-US" sz="3000" b="1" dirty="0">
                <a:latin typeface="Franklin Gothic Medium" panose="020B0603020102020204" pitchFamily="34" charset="0"/>
                <a:ea typeface="Libre Franklin"/>
                <a:cs typeface="Libre Franklin"/>
                <a:sym typeface="Libre Franklin"/>
              </a:rPr>
              <a:t> (14)</a:t>
            </a:r>
            <a:endParaRPr b="1" dirty="0">
              <a:latin typeface="Franklin Gothic Medium" panose="020B0603020102020204" pitchFamily="34" charset="0"/>
              <a:ea typeface="Libre Franklin"/>
              <a:cs typeface="Libre Franklin"/>
              <a:sym typeface="Libre Franklin"/>
            </a:endParaRPr>
          </a:p>
          <a:p>
            <a:pPr marL="0" lvl="0" indent="0" algn="l" rtl="0">
              <a:spcBef>
                <a:spcPts val="0"/>
              </a:spcBef>
              <a:spcAft>
                <a:spcPts val="0"/>
              </a:spcAft>
              <a:buNone/>
            </a:pPr>
            <a:endParaRPr dirty="0">
              <a:latin typeface="Franklin Gothic Medium" panose="020B0603020102020204" pitchFamily="34" charset="0"/>
            </a:endParaRPr>
          </a:p>
        </p:txBody>
      </p:sp>
      <p:sp>
        <p:nvSpPr>
          <p:cNvPr id="734" name="Google Shape;734;g206d0acaa9d_0_15"/>
          <p:cNvSpPr txBox="1">
            <a:spLocks noGrp="1"/>
          </p:cNvSpPr>
          <p:nvPr>
            <p:ph type="body" idx="1"/>
          </p:nvPr>
        </p:nvSpPr>
        <p:spPr>
          <a:xfrm>
            <a:off x="239843" y="906444"/>
            <a:ext cx="8544393" cy="5045112"/>
          </a:xfrm>
          <a:prstGeom prst="rect">
            <a:avLst/>
          </a:prstGeom>
        </p:spPr>
        <p:txBody>
          <a:bodyPr spcFirstLastPara="1" wrap="square" lIns="91425" tIns="45700" rIns="91425" bIns="45700" anchor="t" anchorCtr="0">
            <a:normAutofit/>
          </a:bodyPr>
          <a:lstStyle/>
          <a:p>
            <a:pPr marL="140018" lvl="0" indent="0" algn="l" rtl="0">
              <a:lnSpc>
                <a:spcPct val="120000"/>
              </a:lnSpc>
              <a:spcBef>
                <a:spcPts val="1000"/>
              </a:spcBef>
              <a:spcAft>
                <a:spcPts val="0"/>
              </a:spcAft>
              <a:buSzPct val="64285"/>
              <a:buNone/>
            </a:pPr>
            <a:r>
              <a:rPr lang="en-US" b="1" dirty="0">
                <a:latin typeface="Franklin Gothic Book" panose="020B0503020102020204" pitchFamily="34" charset="0"/>
              </a:rPr>
              <a:t>Activate prior knowledge by</a:t>
            </a:r>
            <a:r>
              <a:rPr lang="en-US" dirty="0">
                <a:latin typeface="Franklin Gothic Book" panose="020B0503020102020204" pitchFamily="34" charset="0"/>
              </a:rPr>
              <a:t>…</a:t>
            </a:r>
            <a:endParaRPr dirty="0">
              <a:latin typeface="Franklin Gothic Book" panose="020B0503020102020204" pitchFamily="34" charset="0"/>
            </a:endParaRPr>
          </a:p>
          <a:p>
            <a:pPr marL="563965" lvl="1" indent="0" algn="l" rtl="0">
              <a:lnSpc>
                <a:spcPct val="120000"/>
              </a:lnSpc>
              <a:spcBef>
                <a:spcPts val="0"/>
              </a:spcBef>
              <a:spcAft>
                <a:spcPts val="0"/>
              </a:spcAft>
              <a:buClr>
                <a:srgbClr val="333E48"/>
              </a:buClr>
              <a:buSzPct val="100000"/>
              <a:buNone/>
            </a:pPr>
            <a:r>
              <a:rPr lang="en-US" dirty="0">
                <a:solidFill>
                  <a:srgbClr val="333E48"/>
                </a:solidFill>
                <a:highlight>
                  <a:srgbClr val="FFFFFF"/>
                </a:highlight>
                <a:latin typeface="Franklin Gothic Book" panose="020B0503020102020204" pitchFamily="34" charset="0"/>
              </a:rPr>
              <a:t>Asking students what they already know about this topic. Students may skim the source to support them in this work. </a:t>
            </a:r>
            <a:endParaRPr dirty="0">
              <a:solidFill>
                <a:srgbClr val="333E48"/>
              </a:solidFill>
              <a:highlight>
                <a:srgbClr val="FFFFFF"/>
              </a:highlight>
              <a:latin typeface="Franklin Gothic Book" panose="020B0503020102020204" pitchFamily="34" charset="0"/>
            </a:endParaRPr>
          </a:p>
          <a:p>
            <a:pPr marL="563965" lvl="1" indent="0" algn="l" rtl="0">
              <a:lnSpc>
                <a:spcPct val="120000"/>
              </a:lnSpc>
              <a:spcBef>
                <a:spcPts val="800"/>
              </a:spcBef>
              <a:spcAft>
                <a:spcPts val="0"/>
              </a:spcAft>
              <a:buClr>
                <a:srgbClr val="333E48"/>
              </a:buClr>
              <a:buSzPct val="100000"/>
              <a:buNone/>
            </a:pPr>
            <a:r>
              <a:rPr lang="en-US" dirty="0">
                <a:solidFill>
                  <a:srgbClr val="333E48"/>
                </a:solidFill>
                <a:highlight>
                  <a:srgbClr val="FFFFFF"/>
                </a:highlight>
                <a:latin typeface="Franklin Gothic Book" panose="020B0503020102020204" pitchFamily="34" charset="0"/>
              </a:rPr>
              <a:t>Additionally, educators may use strategies including, but not limited to, the following: </a:t>
            </a:r>
            <a:endParaRPr dirty="0">
              <a:solidFill>
                <a:srgbClr val="333E48"/>
              </a:solidFill>
              <a:highlight>
                <a:srgbClr val="FFFFFF"/>
              </a:highlight>
              <a:latin typeface="Franklin Gothic Book" panose="020B0503020102020204" pitchFamily="34" charset="0"/>
            </a:endParaRPr>
          </a:p>
          <a:p>
            <a:pPr marL="1371600" lvl="2" indent="-335672" algn="l" rtl="0">
              <a:lnSpc>
                <a:spcPct val="120000"/>
              </a:lnSpc>
              <a:spcBef>
                <a:spcPts val="0"/>
              </a:spcBef>
              <a:spcAft>
                <a:spcPts val="0"/>
              </a:spcAft>
              <a:buClr>
                <a:srgbClr val="333E48"/>
              </a:buClr>
              <a:buSzPct val="100000"/>
              <a:buFont typeface="Libre Franklin"/>
              <a:buChar char="•"/>
            </a:pPr>
            <a:r>
              <a:rPr lang="en-US" u="sng" dirty="0">
                <a:solidFill>
                  <a:srgbClr val="1155CC"/>
                </a:solidFill>
                <a:highlight>
                  <a:srgbClr val="FFFFFF"/>
                </a:highlight>
                <a:latin typeface="Franklin Gothic Book" panose="020B0503020102020204" pitchFamily="34" charset="0"/>
                <a:hlinkClick r:id="rId3">
                  <a:extLst>
                    <a:ext uri="{A12FA001-AC4F-418D-AE19-62706E023703}">
                      <ahyp:hlinkClr xmlns:ahyp="http://schemas.microsoft.com/office/drawing/2018/hyperlinkcolor" val="tx"/>
                    </a:ext>
                  </a:extLst>
                </a:hlinkClick>
              </a:rPr>
              <a:t>See, Think, Wonder</a:t>
            </a:r>
            <a:endParaRPr dirty="0">
              <a:solidFill>
                <a:srgbClr val="333E48"/>
              </a:solidFill>
              <a:highlight>
                <a:srgbClr val="FFFFFF"/>
              </a:highlight>
              <a:latin typeface="Franklin Gothic Book" panose="020B0503020102020204" pitchFamily="34" charset="0"/>
            </a:endParaRPr>
          </a:p>
          <a:p>
            <a:pPr marL="1371600" lvl="2" indent="-335672" algn="l" rtl="0">
              <a:lnSpc>
                <a:spcPct val="120000"/>
              </a:lnSpc>
              <a:spcBef>
                <a:spcPts val="0"/>
              </a:spcBef>
              <a:spcAft>
                <a:spcPts val="0"/>
              </a:spcAft>
              <a:buClr>
                <a:srgbClr val="333E48"/>
              </a:buClr>
              <a:buSzPct val="100000"/>
              <a:buFont typeface="Libre Franklin"/>
              <a:buChar char="•"/>
            </a:pPr>
            <a:r>
              <a:rPr lang="en-US" u="sng" dirty="0">
                <a:solidFill>
                  <a:srgbClr val="1155CC"/>
                </a:solidFill>
                <a:highlight>
                  <a:srgbClr val="FFFFFF"/>
                </a:highlight>
                <a:latin typeface="Franklin Gothic Book" panose="020B0503020102020204" pitchFamily="34" charset="0"/>
                <a:hlinkClick r:id="rId4">
                  <a:extLst>
                    <a:ext uri="{A12FA001-AC4F-418D-AE19-62706E023703}">
                      <ahyp:hlinkClr xmlns:ahyp="http://schemas.microsoft.com/office/drawing/2018/hyperlinkcolor" val="tx"/>
                    </a:ext>
                  </a:extLst>
                </a:hlinkClick>
              </a:rPr>
              <a:t>Think, Puzzle, Explore</a:t>
            </a:r>
            <a:endParaRPr dirty="0">
              <a:solidFill>
                <a:srgbClr val="333E48"/>
              </a:solidFill>
              <a:highlight>
                <a:srgbClr val="FFFFFF"/>
              </a:highlight>
              <a:latin typeface="Franklin Gothic Book" panose="020B0503020102020204" pitchFamily="34" charset="0"/>
            </a:endParaRPr>
          </a:p>
          <a:p>
            <a:pPr marL="1371600" lvl="2" indent="-335672" algn="l" rtl="0">
              <a:lnSpc>
                <a:spcPct val="120000"/>
              </a:lnSpc>
              <a:spcBef>
                <a:spcPts val="0"/>
              </a:spcBef>
              <a:spcAft>
                <a:spcPts val="0"/>
              </a:spcAft>
              <a:buClr>
                <a:srgbClr val="333E48"/>
              </a:buClr>
              <a:buSzPct val="100000"/>
              <a:buFont typeface="Libre Franklin"/>
              <a:buChar char="•"/>
            </a:pPr>
            <a:r>
              <a:rPr lang="en-US" u="sng" dirty="0">
                <a:solidFill>
                  <a:srgbClr val="1155CC"/>
                </a:solidFill>
                <a:highlight>
                  <a:srgbClr val="FFFFFF"/>
                </a:highlight>
                <a:latin typeface="Franklin Gothic Book" panose="020B0503020102020204" pitchFamily="34" charset="0"/>
                <a:hlinkClick r:id="rId5">
                  <a:extLst>
                    <a:ext uri="{A12FA001-AC4F-418D-AE19-62706E023703}">
                      <ahyp:hlinkClr xmlns:ahyp="http://schemas.microsoft.com/office/drawing/2018/hyperlinkcolor" val="tx"/>
                    </a:ext>
                  </a:extLst>
                </a:hlinkClick>
              </a:rPr>
              <a:t>The Explanation Game</a:t>
            </a:r>
            <a:endParaRPr dirty="0">
              <a:solidFill>
                <a:srgbClr val="333E48"/>
              </a:solidFill>
              <a:highlight>
                <a:srgbClr val="FFFFFF"/>
              </a:highlight>
              <a:latin typeface="Franklin Gothic Book" panose="020B0503020102020204" pitchFamily="34" charset="0"/>
            </a:endParaRPr>
          </a:p>
          <a:p>
            <a:pPr marL="1371600" lvl="2" indent="-335672" algn="l" rtl="0">
              <a:lnSpc>
                <a:spcPct val="120000"/>
              </a:lnSpc>
              <a:spcBef>
                <a:spcPts val="0"/>
              </a:spcBef>
              <a:spcAft>
                <a:spcPts val="0"/>
              </a:spcAft>
              <a:buClr>
                <a:srgbClr val="333E48"/>
              </a:buClr>
              <a:buSzPct val="100000"/>
              <a:buFont typeface="Libre Franklin"/>
              <a:buChar char="•"/>
            </a:pPr>
            <a:r>
              <a:rPr lang="en-US" u="sng" dirty="0">
                <a:solidFill>
                  <a:schemeClr val="hlink"/>
                </a:solidFill>
                <a:highlight>
                  <a:srgbClr val="FFFFFF"/>
                </a:highlight>
                <a:latin typeface="Franklin Gothic Book" panose="020B0503020102020204" pitchFamily="34" charset="0"/>
                <a:hlinkClick r:id="rId6"/>
              </a:rPr>
              <a:t>Think, Pair, Share</a:t>
            </a:r>
            <a:endParaRPr dirty="0">
              <a:solidFill>
                <a:srgbClr val="333E48"/>
              </a:solidFill>
              <a:highlight>
                <a:srgbClr val="FFFFFF"/>
              </a:highlight>
              <a:latin typeface="Franklin Gothic Book" panose="020B0503020102020204" pitchFamily="34" charset="0"/>
            </a:endParaRPr>
          </a:p>
          <a:p>
            <a:pPr marL="1371600" lvl="2" indent="-335672" algn="l" rtl="0">
              <a:lnSpc>
                <a:spcPct val="120000"/>
              </a:lnSpc>
              <a:spcBef>
                <a:spcPts val="0"/>
              </a:spcBef>
              <a:spcAft>
                <a:spcPts val="0"/>
              </a:spcAft>
              <a:buClr>
                <a:srgbClr val="333E48"/>
              </a:buClr>
              <a:buSzPct val="100000"/>
              <a:buFont typeface="Libre Franklin"/>
              <a:buChar char="•"/>
            </a:pPr>
            <a:r>
              <a:rPr lang="en-US" u="sng" dirty="0">
                <a:solidFill>
                  <a:schemeClr val="hlink"/>
                </a:solidFill>
                <a:highlight>
                  <a:srgbClr val="FFFFFF"/>
                </a:highlight>
                <a:latin typeface="Franklin Gothic Book" panose="020B0503020102020204" pitchFamily="34" charset="0"/>
                <a:hlinkClick r:id="rId7"/>
              </a:rPr>
              <a:t>Chalk Talk</a:t>
            </a:r>
            <a:r>
              <a:rPr lang="en-US" dirty="0">
                <a:solidFill>
                  <a:srgbClr val="333E48"/>
                </a:solidFill>
                <a:highlight>
                  <a:srgbClr val="FFFFFF"/>
                </a:highlight>
                <a:latin typeface="Franklin Gothic Book" panose="020B0503020102020204" pitchFamily="34" charset="0"/>
              </a:rPr>
              <a:t> </a:t>
            </a:r>
            <a:endParaRPr dirty="0">
              <a:solidFill>
                <a:srgbClr val="333E48"/>
              </a:solidFill>
              <a:highlight>
                <a:srgbClr val="FFFFFF"/>
              </a:highlight>
              <a:latin typeface="Franklin Gothic Book" panose="020B0503020102020204" pitchFamily="34" charset="0"/>
            </a:endParaRPr>
          </a:p>
          <a:p>
            <a:pPr marL="1371600" lvl="2" indent="-335672" algn="l" rtl="0">
              <a:lnSpc>
                <a:spcPct val="120000"/>
              </a:lnSpc>
              <a:spcBef>
                <a:spcPts val="0"/>
              </a:spcBef>
              <a:spcAft>
                <a:spcPts val="0"/>
              </a:spcAft>
              <a:buClr>
                <a:srgbClr val="333E48"/>
              </a:buClr>
              <a:buSzPct val="100000"/>
              <a:buFont typeface="Libre Franklin"/>
              <a:buChar char="•"/>
            </a:pPr>
            <a:r>
              <a:rPr lang="en-US" u="sng" dirty="0">
                <a:solidFill>
                  <a:schemeClr val="hlink"/>
                </a:solidFill>
                <a:highlight>
                  <a:srgbClr val="FFFFFF"/>
                </a:highlight>
                <a:latin typeface="Franklin Gothic Book" panose="020B0503020102020204" pitchFamily="34" charset="0"/>
                <a:hlinkClick r:id="rId8"/>
              </a:rPr>
              <a:t>Compass Points</a:t>
            </a:r>
            <a:endParaRPr dirty="0">
              <a:latin typeface="Franklin Gothic Book" panose="020B0503020102020204" pitchFamily="34" charset="0"/>
              <a:ea typeface="Calibri"/>
              <a:cs typeface="Calibri"/>
              <a:sym typeface="Calibri"/>
            </a:endParaRPr>
          </a:p>
        </p:txBody>
      </p:sp>
      <p:pic>
        <p:nvPicPr>
          <p:cNvPr id="735" name="Google Shape;735;g206d0acaa9d_0_15">
            <a:extLst>
              <a:ext uri="{C183D7F6-B498-43B3-948B-1728B52AA6E4}">
                <adec:decorative xmlns:adec="http://schemas.microsoft.com/office/drawing/2017/decorative" val="1"/>
              </a:ext>
            </a:extLst>
          </p:cNvPr>
          <p:cNvPicPr preferRelativeResize="0"/>
          <p:nvPr/>
        </p:nvPicPr>
        <p:blipFill>
          <a:blip r:embed="rId9">
            <a:alphaModFix/>
          </a:blip>
          <a:stretch>
            <a:fillRect/>
          </a:stretch>
        </p:blipFill>
        <p:spPr>
          <a:xfrm>
            <a:off x="8515624" y="1504718"/>
            <a:ext cx="3676376" cy="36763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g206d0acaa9d_0_114"/>
          <p:cNvSpPr txBox="1">
            <a:spLocks noGrp="1"/>
          </p:cNvSpPr>
          <p:nvPr>
            <p:ph type="title"/>
          </p:nvPr>
        </p:nvSpPr>
        <p:spPr>
          <a:xfrm>
            <a:off x="357250" y="1602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Before Engaging with the Source(s) (15)</a:t>
            </a:r>
            <a:endParaRPr sz="3000" b="1" dirty="0">
              <a:latin typeface="Franklin Gothic Medium" panose="020B0603020102020204" pitchFamily="34" charset="0"/>
              <a:ea typeface="Libre Franklin"/>
              <a:cs typeface="Libre Franklin"/>
              <a:sym typeface="Libre Franklin"/>
            </a:endParaRPr>
          </a:p>
          <a:p>
            <a:pPr marL="0" lvl="0" indent="0" algn="l" rtl="0">
              <a:spcBef>
                <a:spcPts val="0"/>
              </a:spcBef>
              <a:spcAft>
                <a:spcPts val="0"/>
              </a:spcAft>
              <a:buNone/>
            </a:pPr>
            <a:endParaRPr sz="3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8A0AA579-A6EB-94A7-69E8-773708A98EDB}"/>
              </a:ext>
            </a:extLst>
          </p:cNvPr>
          <p:cNvSpPr txBox="1"/>
          <p:nvPr/>
        </p:nvSpPr>
        <p:spPr>
          <a:xfrm>
            <a:off x="357248" y="1059978"/>
            <a:ext cx="11573475" cy="678647"/>
          </a:xfrm>
          <a:prstGeom prst="rect">
            <a:avLst/>
          </a:prstGeom>
          <a:noFill/>
        </p:spPr>
        <p:txBody>
          <a:bodyPr wrap="square">
            <a:spAutoFit/>
          </a:bodyPr>
          <a:lstStyle/>
          <a:p>
            <a:pPr marL="0" marR="0">
              <a:lnSpc>
                <a:spcPct val="110000"/>
              </a:lnSpc>
              <a:spcBef>
                <a:spcPts val="0"/>
              </a:spcBef>
              <a:spcAft>
                <a:spcPts val="0"/>
              </a:spcAft>
            </a:pPr>
            <a:r>
              <a:rPr lang="en-US" sz="1800" dirty="0">
                <a:effectLst/>
                <a:latin typeface="Franklin Gothic Book" panose="020B0503020102020204" pitchFamily="34" charset="0"/>
                <a:ea typeface="Calibri" panose="020F0502020204030204" pitchFamily="34" charset="0"/>
              </a:rPr>
              <a:t>Introduce the compelling question, “How does where we live affect how we live?” to students by discussing the characteristics and unique qualities of where we live. First, have students do the following:</a:t>
            </a:r>
            <a:endParaRPr lang="en-US" sz="1800" dirty="0">
              <a:effectLst/>
              <a:latin typeface="Franklin Gothic Book" panose="020B0503020102020204" pitchFamily="34" charset="0"/>
              <a:ea typeface="Arial" panose="020B0604020202020204" pitchFamily="34" charset="0"/>
            </a:endParaRPr>
          </a:p>
        </p:txBody>
      </p:sp>
      <p:graphicFrame>
        <p:nvGraphicFramePr>
          <p:cNvPr id="7" name="Table 6">
            <a:extLst>
              <a:ext uri="{FF2B5EF4-FFF2-40B4-BE49-F238E27FC236}">
                <a16:creationId xmlns:a16="http://schemas.microsoft.com/office/drawing/2014/main" id="{757E4F83-C20C-D45B-7E83-66E9DE21E827}"/>
              </a:ext>
            </a:extLst>
          </p:cNvPr>
          <p:cNvGraphicFramePr>
            <a:graphicFrameLocks noGrp="1"/>
          </p:cNvGraphicFramePr>
          <p:nvPr>
            <p:extLst>
              <p:ext uri="{D42A27DB-BD31-4B8C-83A1-F6EECF244321}">
                <p14:modId xmlns:p14="http://schemas.microsoft.com/office/powerpoint/2010/main" val="1110850901"/>
              </p:ext>
            </p:extLst>
          </p:nvPr>
        </p:nvGraphicFramePr>
        <p:xfrm>
          <a:off x="357248" y="1804700"/>
          <a:ext cx="11573474" cy="719328"/>
        </p:xfrm>
        <a:graphic>
          <a:graphicData uri="http://schemas.openxmlformats.org/drawingml/2006/table">
            <a:tbl>
              <a:tblPr firstRow="1" bandRow="1">
                <a:tableStyleId>{7D4F87D2-B31D-4A5B-840A-ADB18C62B1F1}</a:tableStyleId>
              </a:tblPr>
              <a:tblGrid>
                <a:gridCol w="11573474">
                  <a:extLst>
                    <a:ext uri="{9D8B030D-6E8A-4147-A177-3AD203B41FA5}">
                      <a16:colId xmlns:a16="http://schemas.microsoft.com/office/drawing/2014/main" val="3671734020"/>
                    </a:ext>
                  </a:extLst>
                </a:gridCol>
              </a:tblGrid>
              <a:tr h="0">
                <a:tc>
                  <a:txBody>
                    <a:bodyPr/>
                    <a:lstStyle/>
                    <a:p>
                      <a:pPr marL="0" marR="0">
                        <a:lnSpc>
                          <a:spcPct val="110000"/>
                        </a:lnSpc>
                        <a:spcBef>
                          <a:spcPts val="0"/>
                        </a:spcBef>
                        <a:spcAft>
                          <a:spcPts val="0"/>
                        </a:spcAft>
                      </a:pPr>
                      <a:r>
                        <a:rPr lang="en-US" sz="1600" u="sng" dirty="0">
                          <a:effectLst/>
                          <a:latin typeface="Franklin Gothic Book" panose="020B0503020102020204" pitchFamily="34" charset="0"/>
                          <a:hlinkClick r:id="rId3"/>
                        </a:rPr>
                        <a:t>Turn and Talk</a:t>
                      </a:r>
                      <a:r>
                        <a:rPr lang="en-US" sz="1600" dirty="0">
                          <a:effectLst/>
                          <a:latin typeface="Franklin Gothic Book" panose="020B0503020102020204" pitchFamily="34" charset="0"/>
                        </a:rPr>
                        <a:t> to a partner to answer the following question:</a:t>
                      </a:r>
                    </a:p>
                    <a:p>
                      <a:pPr marL="0" marR="0">
                        <a:lnSpc>
                          <a:spcPct val="110000"/>
                        </a:lnSpc>
                        <a:spcBef>
                          <a:spcPts val="600"/>
                        </a:spcBef>
                        <a:spcAft>
                          <a:spcPts val="0"/>
                        </a:spcAft>
                      </a:pPr>
                      <a:r>
                        <a:rPr lang="en-US" sz="1600" dirty="0">
                          <a:effectLst/>
                          <a:latin typeface="Franklin Gothic Book" panose="020B0503020102020204" pitchFamily="34" charset="0"/>
                        </a:rPr>
                        <a:t> What are the characteristics of where we live in Kentucky?</a:t>
                      </a:r>
                      <a:endParaRPr lang="en-US" sz="1600" dirty="0">
                        <a:effectLst/>
                        <a:latin typeface="Franklin Gothic Book" panose="020B0503020102020204" pitchFamily="34" charset="0"/>
                        <a:ea typeface="Arial" panose="020B060402020202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231898206"/>
                  </a:ext>
                </a:extLst>
              </a:tr>
            </a:tbl>
          </a:graphicData>
        </a:graphic>
      </p:graphicFrame>
      <p:sp>
        <p:nvSpPr>
          <p:cNvPr id="9" name="TextBox 8">
            <a:extLst>
              <a:ext uri="{FF2B5EF4-FFF2-40B4-BE49-F238E27FC236}">
                <a16:creationId xmlns:a16="http://schemas.microsoft.com/office/drawing/2014/main" id="{58E88D16-0F3A-BC59-9EDA-1EBDCEF24C7B}"/>
              </a:ext>
            </a:extLst>
          </p:cNvPr>
          <p:cNvSpPr txBox="1"/>
          <p:nvPr/>
        </p:nvSpPr>
        <p:spPr>
          <a:xfrm>
            <a:off x="261275" y="2574252"/>
            <a:ext cx="11573474" cy="983346"/>
          </a:xfrm>
          <a:prstGeom prst="rect">
            <a:avLst/>
          </a:prstGeom>
          <a:noFill/>
        </p:spPr>
        <p:txBody>
          <a:bodyPr wrap="square">
            <a:spAutoFit/>
          </a:bodyPr>
          <a:lstStyle/>
          <a:p>
            <a:pPr marL="0" marR="0">
              <a:lnSpc>
                <a:spcPct val="110000"/>
              </a:lnSpc>
              <a:spcBef>
                <a:spcPts val="0"/>
              </a:spcBef>
              <a:spcAft>
                <a:spcPts val="0"/>
              </a:spcAft>
            </a:pPr>
            <a:r>
              <a:rPr lang="en-US" sz="1800" dirty="0">
                <a:effectLst/>
                <a:latin typeface="Franklin Gothic Book" panose="020B0503020102020204" pitchFamily="34" charset="0"/>
                <a:ea typeface="Calibri" panose="020F0502020204030204" pitchFamily="34" charset="0"/>
              </a:rPr>
              <a:t>If needed, prompt them to think about the climate, landforms, natural resources, animals, etc. Once they have had time to share ideas, create a list on the board or chart paper and record students’ ideas. Some responses may include, but are not limited to, the following:</a:t>
            </a:r>
            <a:endParaRPr lang="en-US" sz="1800" dirty="0">
              <a:effectLst/>
              <a:latin typeface="Franklin Gothic Book" panose="020B0503020102020204" pitchFamily="34" charset="0"/>
              <a:ea typeface="Arial" panose="020B0604020202020204" pitchFamily="34" charset="0"/>
            </a:endParaRPr>
          </a:p>
        </p:txBody>
      </p:sp>
      <p:sp>
        <p:nvSpPr>
          <p:cNvPr id="11" name="TextBox 10">
            <a:extLst>
              <a:ext uri="{FF2B5EF4-FFF2-40B4-BE49-F238E27FC236}">
                <a16:creationId xmlns:a16="http://schemas.microsoft.com/office/drawing/2014/main" id="{63D1006B-255B-B6B3-9B42-478DE68E127E}"/>
              </a:ext>
            </a:extLst>
          </p:cNvPr>
          <p:cNvSpPr txBox="1"/>
          <p:nvPr/>
        </p:nvSpPr>
        <p:spPr>
          <a:xfrm>
            <a:off x="357248" y="3541639"/>
            <a:ext cx="7025826" cy="2303451"/>
          </a:xfrm>
          <a:prstGeom prst="rect">
            <a:avLst/>
          </a:prstGeom>
          <a:noFill/>
        </p:spPr>
        <p:txBody>
          <a:bodyPr wrap="square" numCol="2">
            <a:spAutoFit/>
          </a:bodyPr>
          <a:lstStyle/>
          <a:p>
            <a:pPr marL="342900" marR="0" lvl="0" indent="-342900">
              <a:lnSpc>
                <a:spcPct val="110000"/>
              </a:lnSpc>
              <a:spcBef>
                <a:spcPts val="0"/>
              </a:spcBef>
              <a:spcAft>
                <a:spcPts val="0"/>
              </a:spcAft>
              <a:buSzPts val="1000"/>
              <a:buFont typeface="Arial" panose="020B0604020202020204" pitchFamily="34" charset="0"/>
              <a:buChar char="●"/>
            </a:pPr>
            <a:r>
              <a:rPr lang="en-US" sz="1800" dirty="0">
                <a:effectLst/>
                <a:latin typeface="Franklin Gothic Book" panose="020B0503020102020204" pitchFamily="34" charset="0"/>
                <a:ea typeface="Calibri" panose="020F0502020204030204" pitchFamily="34" charset="0"/>
                <a:cs typeface="Noto Sans Symbols"/>
              </a:rPr>
              <a:t>mild climate/all four seasons</a:t>
            </a:r>
            <a:endParaRPr lang="en-US" sz="1800" dirty="0">
              <a:effectLst/>
              <a:latin typeface="Franklin Gothic Book" panose="020B0503020102020204" pitchFamily="34" charset="0"/>
              <a:ea typeface="Noto Sans Symbols"/>
              <a:cs typeface="Noto Sans Symbols"/>
            </a:endParaRPr>
          </a:p>
          <a:p>
            <a:pPr marL="342900" marR="0" lvl="0" indent="-342900">
              <a:lnSpc>
                <a:spcPct val="110000"/>
              </a:lnSpc>
              <a:spcBef>
                <a:spcPts val="0"/>
              </a:spcBef>
              <a:spcAft>
                <a:spcPts val="0"/>
              </a:spcAft>
              <a:buSzPts val="1000"/>
              <a:buFont typeface="Arial" panose="020B0604020202020204" pitchFamily="34" charset="0"/>
              <a:buChar char="●"/>
            </a:pPr>
            <a:r>
              <a:rPr lang="en-US" sz="1800" dirty="0">
                <a:effectLst/>
                <a:latin typeface="Franklin Gothic Book" panose="020B0503020102020204" pitchFamily="34" charset="0"/>
                <a:ea typeface="Calibri" panose="020F0502020204030204" pitchFamily="34" charset="0"/>
                <a:cs typeface="Noto Sans Symbols"/>
              </a:rPr>
              <a:t>rainfall throughout the year</a:t>
            </a:r>
            <a:endParaRPr lang="en-US" sz="1800" dirty="0">
              <a:effectLst/>
              <a:latin typeface="Franklin Gothic Book" panose="020B0503020102020204" pitchFamily="34" charset="0"/>
              <a:ea typeface="Noto Sans Symbols"/>
              <a:cs typeface="Noto Sans Symbols"/>
            </a:endParaRPr>
          </a:p>
          <a:p>
            <a:pPr marL="342900" marR="0" lvl="0" indent="-342900">
              <a:lnSpc>
                <a:spcPct val="110000"/>
              </a:lnSpc>
              <a:spcBef>
                <a:spcPts val="0"/>
              </a:spcBef>
              <a:spcAft>
                <a:spcPts val="0"/>
              </a:spcAft>
              <a:buSzPts val="1000"/>
              <a:buFont typeface="Arial" panose="020B0604020202020204" pitchFamily="34" charset="0"/>
              <a:buChar char="●"/>
            </a:pPr>
            <a:r>
              <a:rPr lang="en-US" sz="1800" dirty="0">
                <a:effectLst/>
                <a:latin typeface="Franklin Gothic Book" panose="020B0503020102020204" pitchFamily="34" charset="0"/>
                <a:ea typeface="Calibri" panose="020F0502020204030204" pitchFamily="34" charset="0"/>
                <a:cs typeface="Noto Sans Symbols"/>
              </a:rPr>
              <a:t>grassy</a:t>
            </a:r>
            <a:endParaRPr lang="en-US" sz="1800" dirty="0">
              <a:effectLst/>
              <a:latin typeface="Franklin Gothic Book" panose="020B0503020102020204" pitchFamily="34" charset="0"/>
              <a:ea typeface="Noto Sans Symbols"/>
              <a:cs typeface="Noto Sans Symbols"/>
            </a:endParaRPr>
          </a:p>
          <a:p>
            <a:pPr marL="342900" marR="0" lvl="0" indent="-342900">
              <a:lnSpc>
                <a:spcPct val="110000"/>
              </a:lnSpc>
              <a:spcBef>
                <a:spcPts val="0"/>
              </a:spcBef>
              <a:spcAft>
                <a:spcPts val="0"/>
              </a:spcAft>
              <a:buSzPts val="1000"/>
              <a:buFont typeface="Arial" panose="020B0604020202020204" pitchFamily="34" charset="0"/>
              <a:buChar char="●"/>
            </a:pPr>
            <a:r>
              <a:rPr lang="en-US" sz="1800" dirty="0">
                <a:effectLst/>
                <a:latin typeface="Franklin Gothic Book" panose="020B0503020102020204" pitchFamily="34" charset="0"/>
                <a:ea typeface="Calibri" panose="020F0502020204030204" pitchFamily="34" charset="0"/>
                <a:cs typeface="Noto Sans Symbols"/>
              </a:rPr>
              <a:t>many hills</a:t>
            </a:r>
            <a:endParaRPr lang="en-US" sz="1800" dirty="0">
              <a:effectLst/>
              <a:latin typeface="Franklin Gothic Book" panose="020B0503020102020204" pitchFamily="34" charset="0"/>
              <a:ea typeface="Noto Sans Symbols"/>
              <a:cs typeface="Noto Sans Symbols"/>
            </a:endParaRPr>
          </a:p>
          <a:p>
            <a:pPr marL="342900" marR="0" lvl="0" indent="-342900">
              <a:lnSpc>
                <a:spcPct val="110000"/>
              </a:lnSpc>
              <a:spcBef>
                <a:spcPts val="0"/>
              </a:spcBef>
              <a:spcAft>
                <a:spcPts val="0"/>
              </a:spcAft>
              <a:buSzPts val="1000"/>
              <a:buFont typeface="Arial" panose="020B0604020202020204" pitchFamily="34" charset="0"/>
              <a:buChar char="●"/>
            </a:pPr>
            <a:r>
              <a:rPr lang="en-US" sz="1800" dirty="0">
                <a:effectLst/>
                <a:latin typeface="Franklin Gothic Book" panose="020B0503020102020204" pitchFamily="34" charset="0"/>
                <a:ea typeface="Calibri" panose="020F0502020204030204" pitchFamily="34" charset="0"/>
                <a:cs typeface="Noto Sans Symbols"/>
              </a:rPr>
              <a:t>some mountains</a:t>
            </a:r>
            <a:endParaRPr lang="en-US" sz="1800" dirty="0">
              <a:effectLst/>
              <a:latin typeface="Franklin Gothic Book" panose="020B0503020102020204" pitchFamily="34" charset="0"/>
              <a:ea typeface="Noto Sans Symbols"/>
              <a:cs typeface="Noto Sans Symbols"/>
            </a:endParaRPr>
          </a:p>
          <a:p>
            <a:pPr marL="342900" marR="0" lvl="0" indent="-342900">
              <a:lnSpc>
                <a:spcPct val="110000"/>
              </a:lnSpc>
              <a:spcBef>
                <a:spcPts val="0"/>
              </a:spcBef>
              <a:spcAft>
                <a:spcPts val="0"/>
              </a:spcAft>
              <a:buSzPts val="1000"/>
              <a:buFont typeface="Arial" panose="020B0604020202020204" pitchFamily="34" charset="0"/>
              <a:buChar char="●"/>
            </a:pPr>
            <a:r>
              <a:rPr lang="en-US" sz="1800" dirty="0">
                <a:effectLst/>
                <a:latin typeface="Franklin Gothic Book" panose="020B0503020102020204" pitchFamily="34" charset="0"/>
                <a:ea typeface="Calibri" panose="020F0502020204030204" pitchFamily="34" charset="0"/>
                <a:cs typeface="Noto Sans Symbols"/>
              </a:rPr>
              <a:t>rivers</a:t>
            </a:r>
            <a:endParaRPr lang="en-US" sz="1800" dirty="0">
              <a:effectLst/>
              <a:latin typeface="Franklin Gothic Book" panose="020B0503020102020204" pitchFamily="34" charset="0"/>
              <a:ea typeface="Noto Sans Symbols"/>
              <a:cs typeface="Noto Sans Symbols"/>
            </a:endParaRPr>
          </a:p>
          <a:p>
            <a:pPr marL="342900" marR="0" lvl="0" indent="-342900">
              <a:lnSpc>
                <a:spcPct val="110000"/>
              </a:lnSpc>
              <a:spcBef>
                <a:spcPts val="0"/>
              </a:spcBef>
              <a:spcAft>
                <a:spcPts val="0"/>
              </a:spcAft>
              <a:buSzPts val="1000"/>
              <a:buFont typeface="Arial" panose="020B0604020202020204" pitchFamily="34" charset="0"/>
              <a:buChar char="●"/>
            </a:pPr>
            <a:r>
              <a:rPr lang="en-US" sz="1800" dirty="0">
                <a:effectLst/>
                <a:latin typeface="Franklin Gothic Book" panose="020B0503020102020204" pitchFamily="34" charset="0"/>
                <a:ea typeface="Calibri" panose="020F0502020204030204" pitchFamily="34" charset="0"/>
                <a:cs typeface="Noto Sans Symbols"/>
              </a:rPr>
              <a:t>lakes</a:t>
            </a:r>
            <a:endParaRPr lang="en-US" sz="1800" dirty="0">
              <a:effectLst/>
              <a:latin typeface="Franklin Gothic Book" panose="020B0503020102020204" pitchFamily="34" charset="0"/>
              <a:ea typeface="Noto Sans Symbols"/>
              <a:cs typeface="Noto Sans Symbols"/>
            </a:endParaRPr>
          </a:p>
          <a:p>
            <a:pPr marL="342900" marR="0" lvl="0" indent="-342900">
              <a:lnSpc>
                <a:spcPct val="110000"/>
              </a:lnSpc>
              <a:spcBef>
                <a:spcPts val="0"/>
              </a:spcBef>
              <a:spcAft>
                <a:spcPts val="0"/>
              </a:spcAft>
              <a:buSzPts val="1000"/>
              <a:buFont typeface="Arial" panose="020B0604020202020204" pitchFamily="34" charset="0"/>
              <a:buChar char="●"/>
            </a:pPr>
            <a:r>
              <a:rPr lang="en-US" sz="1800" dirty="0">
                <a:effectLst/>
                <a:latin typeface="Franklin Gothic Book" panose="020B0503020102020204" pitchFamily="34" charset="0"/>
                <a:ea typeface="Calibri" panose="020F0502020204030204" pitchFamily="34" charset="0"/>
                <a:cs typeface="Noto Sans Symbols"/>
              </a:rPr>
              <a:t>forests/many trees</a:t>
            </a:r>
            <a:endParaRPr lang="en-US" sz="1800" dirty="0">
              <a:effectLst/>
              <a:latin typeface="Franklin Gothic Book" panose="020B0503020102020204" pitchFamily="34" charset="0"/>
              <a:ea typeface="Noto Sans Symbols"/>
              <a:cs typeface="Noto Sans Symbols"/>
            </a:endParaRPr>
          </a:p>
          <a:p>
            <a:pPr marL="342900" marR="0" lvl="0" indent="-342900">
              <a:lnSpc>
                <a:spcPct val="110000"/>
              </a:lnSpc>
              <a:spcBef>
                <a:spcPts val="0"/>
              </a:spcBef>
              <a:spcAft>
                <a:spcPts val="0"/>
              </a:spcAft>
              <a:buSzPts val="1000"/>
              <a:buFont typeface="Arial" panose="020B0604020202020204" pitchFamily="34" charset="0"/>
              <a:buChar char="●"/>
            </a:pPr>
            <a:r>
              <a:rPr lang="en-US" sz="1800" dirty="0">
                <a:effectLst/>
                <a:latin typeface="Franklin Gothic Book" panose="020B0503020102020204" pitchFamily="34" charset="0"/>
                <a:ea typeface="Calibri" panose="020F0502020204030204" pitchFamily="34" charset="0"/>
                <a:cs typeface="Noto Sans Symbols"/>
              </a:rPr>
              <a:t>many animals (they may list common ones like squirrels, deer, etc.)</a:t>
            </a:r>
            <a:endParaRPr lang="en-US" sz="1800" dirty="0">
              <a:effectLst/>
              <a:latin typeface="Franklin Gothic Book" panose="020B0503020102020204" pitchFamily="34" charset="0"/>
              <a:ea typeface="Noto Sans Symbols"/>
              <a:cs typeface="Noto Sans Symbols"/>
            </a:endParaRPr>
          </a:p>
          <a:p>
            <a:pPr marL="342900" marR="0" lvl="0" indent="-342900">
              <a:lnSpc>
                <a:spcPct val="110000"/>
              </a:lnSpc>
              <a:spcBef>
                <a:spcPts val="0"/>
              </a:spcBef>
              <a:spcAft>
                <a:spcPts val="0"/>
              </a:spcAft>
              <a:buSzPts val="1000"/>
              <a:buFont typeface="Arial" panose="020B0604020202020204" pitchFamily="34" charset="0"/>
              <a:buChar char="●"/>
            </a:pPr>
            <a:r>
              <a:rPr lang="en-US" sz="1800" dirty="0">
                <a:effectLst/>
                <a:latin typeface="Franklin Gothic Book" panose="020B0503020102020204" pitchFamily="34" charset="0"/>
                <a:ea typeface="Calibri" panose="020F0502020204030204" pitchFamily="34" charset="0"/>
                <a:cs typeface="Noto Sans Symbols"/>
              </a:rPr>
              <a:t>coal</a:t>
            </a:r>
            <a:endParaRPr lang="en-US" sz="1800" dirty="0">
              <a:effectLst/>
              <a:latin typeface="Franklin Gothic Book" panose="020B0503020102020204" pitchFamily="34" charset="0"/>
              <a:ea typeface="Noto Sans Symbols"/>
              <a:cs typeface="Noto Sans Symbols"/>
            </a:endParaRPr>
          </a:p>
          <a:p>
            <a:pPr marL="342900" marR="0" lvl="0" indent="-342900">
              <a:lnSpc>
                <a:spcPct val="110000"/>
              </a:lnSpc>
              <a:spcBef>
                <a:spcPts val="0"/>
              </a:spcBef>
              <a:spcAft>
                <a:spcPts val="0"/>
              </a:spcAft>
              <a:buSzPts val="1000"/>
              <a:buFont typeface="Arial" panose="020B0604020202020204" pitchFamily="34" charset="0"/>
              <a:buChar char="●"/>
            </a:pPr>
            <a:r>
              <a:rPr lang="en-US" sz="1800" dirty="0">
                <a:effectLst/>
                <a:latin typeface="Franklin Gothic Book" panose="020B0503020102020204" pitchFamily="34" charset="0"/>
                <a:ea typeface="Calibri" panose="020F0502020204030204" pitchFamily="34" charset="0"/>
                <a:cs typeface="Noto Sans Symbols"/>
              </a:rPr>
              <a:t>farming</a:t>
            </a:r>
            <a:endParaRPr lang="en-US" sz="1800" dirty="0">
              <a:latin typeface="Franklin Gothic Book" panose="020B0503020102020204" pitchFamily="34" charset="0"/>
            </a:endParaRPr>
          </a:p>
        </p:txBody>
      </p:sp>
      <p:graphicFrame>
        <p:nvGraphicFramePr>
          <p:cNvPr id="742" name="Google Shape;742;g206d0acaa9d_0_114"/>
          <p:cNvGraphicFramePr/>
          <p:nvPr>
            <p:extLst>
              <p:ext uri="{D42A27DB-BD31-4B8C-83A1-F6EECF244321}">
                <p14:modId xmlns:p14="http://schemas.microsoft.com/office/powerpoint/2010/main" val="3034048303"/>
              </p:ext>
            </p:extLst>
          </p:nvPr>
        </p:nvGraphicFramePr>
        <p:xfrm>
          <a:off x="7023311" y="3204520"/>
          <a:ext cx="4907411" cy="2377410"/>
        </p:xfrm>
        <a:graphic>
          <a:graphicData uri="http://schemas.openxmlformats.org/drawingml/2006/table">
            <a:tbl>
              <a:tblPr firstRow="1">
                <a:noFill/>
                <a:tableStyleId>{7D4F87D2-B31D-4A5B-840A-ADB18C62B1F1}</a:tableStyleId>
              </a:tblPr>
              <a:tblGrid>
                <a:gridCol w="4907411">
                  <a:extLst>
                    <a:ext uri="{9D8B030D-6E8A-4147-A177-3AD203B41FA5}">
                      <a16:colId xmlns:a16="http://schemas.microsoft.com/office/drawing/2014/main" val="20000"/>
                    </a:ext>
                  </a:extLst>
                </a:gridCol>
              </a:tblGrid>
              <a:tr h="1845091">
                <a:tc>
                  <a:txBody>
                    <a:bodyPr/>
                    <a:lstStyle/>
                    <a:p>
                      <a:pPr marL="0" lvl="0" indent="0" algn="l" rtl="0">
                        <a:spcBef>
                          <a:spcPts val="0"/>
                        </a:spcBef>
                        <a:spcAft>
                          <a:spcPts val="0"/>
                        </a:spcAft>
                        <a:buNone/>
                      </a:pPr>
                      <a:r>
                        <a:rPr lang="en-US" sz="1600" dirty="0">
                          <a:latin typeface="Franklin Gothic Book" panose="020B05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7"/>
                            </a:ext>
                          </a:extLst>
                        </a:rPr>
                        <a:t>In this</a:t>
                      </a:r>
                      <a:r>
                        <a:rPr lang="en-US" sz="1600" dirty="0">
                          <a:latin typeface="Franklin Gothic Book" panose="020B0503020102020204" pitchFamily="34" charset="0"/>
                          <a:ea typeface="Libre Franklin"/>
                          <a:cs typeface="Libre Franklin"/>
                          <a:sym typeface="Libre Franklin"/>
                        </a:rPr>
                        <a:t> </a:t>
                      </a:r>
                      <a:r>
                        <a:rPr lang="en-US" sz="1600" u="sng" dirty="0">
                          <a:solidFill>
                            <a:schemeClr val="hlink"/>
                          </a:solidFill>
                          <a:latin typeface="Franklin Gothic Book" panose="020B0503020102020204" pitchFamily="34" charset="0"/>
                          <a:ea typeface="Libre Franklin"/>
                          <a:cs typeface="Libre Franklin"/>
                          <a:sym typeface="Libre Franklin"/>
                          <a:hlinkClick r:id="rId4"/>
                        </a:rPr>
                        <a:t>Grade 3 example</a:t>
                      </a:r>
                      <a:r>
                        <a:rPr lang="en-US" sz="1600" dirty="0">
                          <a:latin typeface="Franklin Gothic Book" panose="020B0503020102020204" pitchFamily="34" charset="0"/>
                          <a:ea typeface="Libre Franklin"/>
                          <a:cs typeface="Libre Franklin"/>
                          <a:sym typeface="Libre Franklin"/>
                        </a:rPr>
                        <a:t>, the teacher activates prior knowledge on the characteristics of their community to support student investigation of the compelling question “How does where we live affect how we live?” The teacher activates students’ prior knowledge on how the environment where they live impacts their lifestyles to support them in understanding sources about U.S. exports and the movement of goods around the world. </a:t>
                      </a:r>
                      <a:endParaRPr sz="1600" dirty="0">
                        <a:latin typeface="Franklin Gothic Book" panose="020B0503020102020204" pitchFamily="34" charset="0"/>
                        <a:ea typeface="Libre Franklin"/>
                        <a:cs typeface="Libre Franklin"/>
                        <a:sym typeface="Libre Franklin"/>
                      </a:endParaRPr>
                    </a:p>
                  </a:txBody>
                  <a:tcPr marL="91425" marR="91425" marT="91425" marB="91425">
                    <a:lnL w="762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g241eb7f8d0b_0_20"/>
          <p:cNvSpPr txBox="1">
            <a:spLocks noGrp="1"/>
          </p:cNvSpPr>
          <p:nvPr>
            <p:ph type="title"/>
          </p:nvPr>
        </p:nvSpPr>
        <p:spPr>
          <a:xfrm>
            <a:off x="148652" y="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3000" b="1" dirty="0">
                <a:latin typeface="Franklin Gothic Medium" panose="020B0603020102020204" pitchFamily="34" charset="0"/>
                <a:ea typeface="Libre Franklin"/>
                <a:cs typeface="Libre Franklin"/>
                <a:sym typeface="Libre Franklin"/>
              </a:rPr>
              <a:t>Before Engaging with the Source(s): Application</a:t>
            </a:r>
            <a:r>
              <a:rPr lang="en-US" sz="3000" dirty="0">
                <a:latin typeface="Franklin Gothic Medium" panose="020B0603020102020204" pitchFamily="34" charset="0"/>
              </a:rPr>
              <a:t> </a:t>
            </a:r>
            <a:endParaRPr sz="3000" dirty="0">
              <a:latin typeface="Franklin Gothic Medium" panose="020B0603020102020204" pitchFamily="34" charset="0"/>
            </a:endParaRPr>
          </a:p>
        </p:txBody>
      </p:sp>
      <p:sp>
        <p:nvSpPr>
          <p:cNvPr id="748" name="Google Shape;748;g241eb7f8d0b_0_20"/>
          <p:cNvSpPr txBox="1">
            <a:spLocks noGrp="1"/>
          </p:cNvSpPr>
          <p:nvPr>
            <p:ph type="body" idx="1"/>
          </p:nvPr>
        </p:nvSpPr>
        <p:spPr>
          <a:xfrm>
            <a:off x="148652" y="965995"/>
            <a:ext cx="9025328" cy="4351200"/>
          </a:xfrm>
          <a:prstGeom prst="rect">
            <a:avLst/>
          </a:prstGeom>
        </p:spPr>
        <p:txBody>
          <a:bodyPr spcFirstLastPara="1" wrap="square" lIns="91425" tIns="45700" rIns="91425" bIns="45700" anchor="t" anchorCtr="0">
            <a:noAutofit/>
          </a:bodyPr>
          <a:lstStyle/>
          <a:p>
            <a:pPr marL="457200" lvl="0" indent="-406400" algn="l" rtl="0">
              <a:lnSpc>
                <a:spcPct val="110000"/>
              </a:lnSpc>
              <a:spcBef>
                <a:spcPts val="1000"/>
              </a:spcBef>
              <a:spcAft>
                <a:spcPts val="0"/>
              </a:spcAft>
              <a:buSzPts val="2800"/>
              <a:buFont typeface="Libre Franklin"/>
              <a:buChar char="•"/>
            </a:pPr>
            <a:r>
              <a:rPr lang="en-US" dirty="0">
                <a:solidFill>
                  <a:schemeClr val="dk1"/>
                </a:solidFill>
                <a:highlight>
                  <a:schemeClr val="lt1"/>
                </a:highlight>
                <a:latin typeface="Franklin Gothic Book" panose="020B0503020102020204" pitchFamily="34" charset="0"/>
              </a:rPr>
              <a:t>Access a text-based source. You may use your curated source set from slide 12 of </a:t>
            </a:r>
            <a:r>
              <a:rPr lang="en-US"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8"/>
                  </a:ext>
                </a:extLst>
              </a:rPr>
              <a:t>Module Two of the </a:t>
            </a:r>
            <a:r>
              <a:rPr lang="en-US" i="1"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9"/>
                  </a:ext>
                </a:extLst>
              </a:rPr>
              <a:t>Supporting Students in Using Evidence </a:t>
            </a:r>
            <a:r>
              <a:rPr lang="en-US"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10"/>
                  </a:ext>
                </a:extLst>
              </a:rPr>
              <a:t>Model Series if you completed this module previously.</a:t>
            </a:r>
            <a:endParaRPr lang="en-US" dirty="0">
              <a:solidFill>
                <a:schemeClr val="dk1"/>
              </a:solidFill>
              <a:highlight>
                <a:schemeClr val="lt1"/>
              </a:highlight>
              <a:latin typeface="Franklin Gothic Book" panose="020B0503020102020204" pitchFamily="34" charset="0"/>
            </a:endParaRPr>
          </a:p>
          <a:p>
            <a:pPr marL="114300" lvl="0" indent="0" algn="l" rtl="0">
              <a:lnSpc>
                <a:spcPct val="100000"/>
              </a:lnSpc>
              <a:spcBef>
                <a:spcPts val="0"/>
              </a:spcBef>
              <a:spcAft>
                <a:spcPts val="0"/>
              </a:spcAft>
              <a:buClr>
                <a:schemeClr val="dk1"/>
              </a:buClr>
              <a:buSzPts val="1800"/>
              <a:buNone/>
            </a:pPr>
            <a:endParaRPr lang="en-US" b="1" dirty="0">
              <a:solidFill>
                <a:srgbClr val="222222"/>
              </a:solidFill>
              <a:latin typeface="Franklin Gothic Book" panose="020B0503020102020204" pitchFamily="34" charset="0"/>
            </a:endParaRPr>
          </a:p>
          <a:p>
            <a:pPr marL="114300" lvl="0" indent="0" algn="l" rtl="0">
              <a:lnSpc>
                <a:spcPct val="100000"/>
              </a:lnSpc>
              <a:spcBef>
                <a:spcPts val="0"/>
              </a:spcBef>
              <a:spcAft>
                <a:spcPts val="0"/>
              </a:spcAft>
              <a:buClr>
                <a:schemeClr val="dk1"/>
              </a:buClr>
              <a:buSzPts val="1800"/>
              <a:buNone/>
            </a:pPr>
            <a:r>
              <a:rPr lang="en-US" b="1" dirty="0">
                <a:solidFill>
                  <a:srgbClr val="222222"/>
                </a:solidFill>
                <a:latin typeface="Franklin Gothic Book" panose="020B0503020102020204" pitchFamily="34" charset="0"/>
              </a:rPr>
              <a:t>Design an activity that activates a student’s prior knowledge. </a:t>
            </a:r>
            <a:endParaRPr lang="en-US" dirty="0">
              <a:solidFill>
                <a:srgbClr val="222222"/>
              </a:solidFill>
              <a:latin typeface="Franklin Gothic Book" panose="020B0503020102020204" pitchFamily="34" charset="0"/>
            </a:endParaRPr>
          </a:p>
          <a:p>
            <a:pPr marL="914400" lvl="1" indent="-381000" algn="l" rtl="0">
              <a:lnSpc>
                <a:spcPct val="100000"/>
              </a:lnSpc>
              <a:spcBef>
                <a:spcPts val="0"/>
              </a:spcBef>
              <a:spcAft>
                <a:spcPts val="0"/>
              </a:spcAft>
              <a:buClr>
                <a:schemeClr val="dk1"/>
              </a:buClr>
              <a:buSzPts val="2400"/>
              <a:buFont typeface="Calibri"/>
              <a:buChar char="•"/>
            </a:pPr>
            <a:r>
              <a:rPr lang="en-US" sz="2800" dirty="0">
                <a:solidFill>
                  <a:srgbClr val="222222"/>
                </a:solidFill>
                <a:latin typeface="Franklin Gothic Book" panose="020B0503020102020204" pitchFamily="34" charset="0"/>
              </a:rPr>
              <a:t>Can you modify one of the strategies provided on slide </a:t>
            </a:r>
            <a:r>
              <a:rPr lang="en-US" sz="2800" dirty="0">
                <a:solidFill>
                  <a:srgbClr val="222222"/>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0"/>
                  </a:ext>
                </a:extLst>
              </a:rPr>
              <a:t>96 </a:t>
            </a:r>
            <a:r>
              <a:rPr lang="en-US" sz="2800" dirty="0">
                <a:solidFill>
                  <a:srgbClr val="222222"/>
                </a:solidFill>
                <a:latin typeface="Franklin Gothic Book" panose="020B0503020102020204" pitchFamily="34" charset="0"/>
              </a:rPr>
              <a:t>to activate a student’s prior knowledge about a topic featured in a source?</a:t>
            </a:r>
            <a:endParaRPr lang="en-US" sz="2800" dirty="0">
              <a:latin typeface="Franklin Gothic Book" panose="020B0503020102020204" pitchFamily="34" charset="0"/>
            </a:endParaRPr>
          </a:p>
        </p:txBody>
      </p:sp>
      <p:pic>
        <p:nvPicPr>
          <p:cNvPr id="749" name="Google Shape;749;g241eb7f8d0b_0_2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443172" y="1483260"/>
            <a:ext cx="3676376" cy="36763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g206d0acaa9d_0_25"/>
          <p:cNvSpPr txBox="1">
            <a:spLocks noGrp="1"/>
          </p:cNvSpPr>
          <p:nvPr>
            <p:ph type="title"/>
          </p:nvPr>
        </p:nvSpPr>
        <p:spPr>
          <a:xfrm>
            <a:off x="410600" y="4215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Before Engaging with the Source(s) (16)</a:t>
            </a:r>
            <a:endParaRPr sz="3000" b="1" dirty="0">
              <a:latin typeface="Franklin Gothic Medium" panose="020B0603020102020204" pitchFamily="34" charset="0"/>
              <a:ea typeface="Libre Franklin"/>
              <a:cs typeface="Libre Franklin"/>
              <a:sym typeface="Libre Franklin"/>
            </a:endParaRPr>
          </a:p>
          <a:p>
            <a:pPr marL="0" lvl="0" indent="0" algn="l" rtl="0">
              <a:spcBef>
                <a:spcPts val="0"/>
              </a:spcBef>
              <a:spcAft>
                <a:spcPts val="0"/>
              </a:spcAft>
              <a:buNone/>
            </a:pPr>
            <a:endParaRPr dirty="0">
              <a:latin typeface="Franklin Gothic Medium" panose="020B0603020102020204" pitchFamily="34" charset="0"/>
            </a:endParaRPr>
          </a:p>
        </p:txBody>
      </p:sp>
      <p:sp>
        <p:nvSpPr>
          <p:cNvPr id="755" name="Google Shape;755;g206d0acaa9d_0_25"/>
          <p:cNvSpPr txBox="1">
            <a:spLocks noGrp="1"/>
          </p:cNvSpPr>
          <p:nvPr>
            <p:ph type="body" idx="1"/>
          </p:nvPr>
        </p:nvSpPr>
        <p:spPr>
          <a:xfrm>
            <a:off x="410600" y="1122500"/>
            <a:ext cx="7437450" cy="4961745"/>
          </a:xfrm>
          <a:prstGeom prst="rect">
            <a:avLst/>
          </a:prstGeom>
        </p:spPr>
        <p:txBody>
          <a:bodyPr spcFirstLastPara="1" wrap="square" lIns="91425" tIns="45700" rIns="91425" bIns="45700" anchor="t" anchorCtr="0">
            <a:normAutofit/>
          </a:bodyPr>
          <a:lstStyle/>
          <a:p>
            <a:pPr marL="116523" lvl="0" indent="0" algn="l" rtl="0">
              <a:lnSpc>
                <a:spcPct val="120000"/>
              </a:lnSpc>
              <a:spcBef>
                <a:spcPts val="1000"/>
              </a:spcBef>
              <a:spcAft>
                <a:spcPts val="0"/>
              </a:spcAft>
              <a:buSzPct val="65613"/>
              <a:buNone/>
            </a:pPr>
            <a:r>
              <a:rPr lang="en-US" sz="2400" b="1" dirty="0">
                <a:latin typeface="Franklin Gothic Book" panose="020B0503020102020204" pitchFamily="34" charset="0"/>
              </a:rPr>
              <a:t>Support students with unknown vocabulary by</a:t>
            </a:r>
            <a:r>
              <a:rPr lang="en-US" sz="2400" dirty="0">
                <a:latin typeface="Franklin Gothic Book" panose="020B0503020102020204" pitchFamily="34" charset="0"/>
              </a:rPr>
              <a:t>:</a:t>
            </a:r>
          </a:p>
          <a:p>
            <a:pPr marL="914400" lvl="1" indent="-340677" algn="l" rtl="0">
              <a:lnSpc>
                <a:spcPct val="110000"/>
              </a:lnSpc>
              <a:spcBef>
                <a:spcPts val="0"/>
              </a:spcBef>
              <a:spcAft>
                <a:spcPts val="0"/>
              </a:spcAft>
              <a:buSzPct val="76077"/>
              <a:buFont typeface="Libre Franklin"/>
              <a:buChar char="•"/>
            </a:pPr>
            <a:r>
              <a:rPr lang="en-US" dirty="0">
                <a:latin typeface="Franklin Gothic Book" panose="020B0503020102020204" pitchFamily="34" charset="0"/>
              </a:rPr>
              <a:t>Reviewing unknown vocabulary with students.</a:t>
            </a:r>
          </a:p>
          <a:p>
            <a:pPr marL="914400" lvl="1" indent="-340677" algn="l" rtl="0">
              <a:lnSpc>
                <a:spcPct val="110000"/>
              </a:lnSpc>
              <a:spcBef>
                <a:spcPts val="0"/>
              </a:spcBef>
              <a:spcAft>
                <a:spcPts val="0"/>
              </a:spcAft>
              <a:buSzPct val="76077"/>
              <a:buFont typeface="Libre Franklin"/>
              <a:buChar char="•"/>
            </a:pPr>
            <a:r>
              <a:rPr lang="en-US" dirty="0">
                <a:latin typeface="Franklin Gothic Book" panose="020B0503020102020204" pitchFamily="34" charset="0"/>
              </a:rPr>
              <a:t>Having the student preview any bolded words in the margins or within the text</a:t>
            </a:r>
          </a:p>
          <a:p>
            <a:pPr marL="914400" lvl="1" indent="-340677" algn="l" rtl="0">
              <a:lnSpc>
                <a:spcPct val="110000"/>
              </a:lnSpc>
              <a:spcBef>
                <a:spcPts val="0"/>
              </a:spcBef>
              <a:spcAft>
                <a:spcPts val="0"/>
              </a:spcAft>
              <a:buSzPct val="76077"/>
              <a:buFont typeface="Libre Franklin"/>
              <a:buChar char="•"/>
            </a:pPr>
            <a:r>
              <a:rPr lang="en-US" dirty="0">
                <a:latin typeface="Franklin Gothic Book" panose="020B0503020102020204" pitchFamily="34" charset="0"/>
              </a:rPr>
              <a:t>Asking the student to look up any unknown vocabulary in the dictionary </a:t>
            </a:r>
          </a:p>
          <a:p>
            <a:pPr marL="914400" lvl="1" indent="-340677" algn="l" rtl="0">
              <a:lnSpc>
                <a:spcPct val="110000"/>
              </a:lnSpc>
              <a:spcBef>
                <a:spcPts val="0"/>
              </a:spcBef>
              <a:spcAft>
                <a:spcPts val="0"/>
              </a:spcAft>
              <a:buSzPct val="76077"/>
              <a:buFont typeface="Libre Franklin"/>
              <a:buChar char="•"/>
            </a:pPr>
            <a:r>
              <a:rPr lang="en-US" dirty="0">
                <a:latin typeface="Franklin Gothic Book" panose="020B0503020102020204" pitchFamily="34" charset="0"/>
              </a:rPr>
              <a:t>Engaging in </a:t>
            </a:r>
            <a:r>
              <a:rPr lang="en-US"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1"/>
                  </a:ext>
                </a:extLst>
              </a:rPr>
              <a:t>strategies </a:t>
            </a:r>
            <a:r>
              <a:rPr lang="en-US" dirty="0">
                <a:latin typeface="Franklin Gothic Book" panose="020B0503020102020204" pitchFamily="34" charset="0"/>
              </a:rPr>
              <a:t>that helps students build their vocabulary development. </a:t>
            </a:r>
          </a:p>
          <a:p>
            <a:pPr marL="1371600" lvl="2" indent="-334327" algn="l" rtl="0">
              <a:lnSpc>
                <a:spcPct val="110000"/>
              </a:lnSpc>
              <a:spcBef>
                <a:spcPts val="0"/>
              </a:spcBef>
              <a:spcAft>
                <a:spcPts val="0"/>
              </a:spcAft>
              <a:buSzPct val="85384"/>
              <a:buChar char="•"/>
            </a:pPr>
            <a:r>
              <a:rPr lang="en-US" dirty="0">
                <a:latin typeface="Franklin Gothic Book" panose="020B0503020102020204" pitchFamily="34" charset="0"/>
              </a:rPr>
              <a:t>For examples of strategies for teaching vocabulary, see </a:t>
            </a:r>
            <a:r>
              <a:rPr lang="en-US" u="sng" dirty="0">
                <a:solidFill>
                  <a:schemeClr val="hlink"/>
                </a:solidFill>
                <a:latin typeface="Franklin Gothic Book" panose="020B0503020102020204" pitchFamily="34" charset="0"/>
                <a:hlinkClick r:id="rId3"/>
              </a:rPr>
              <a:t>Session 9: Vocabulary  Lessons</a:t>
            </a:r>
            <a:r>
              <a:rPr lang="en-US" dirty="0">
                <a:latin typeface="Franklin Gothic Book" panose="020B0503020102020204" pitchFamily="34" charset="0"/>
              </a:rPr>
              <a:t> of the </a:t>
            </a:r>
            <a:r>
              <a:rPr lang="en-US" u="sng" dirty="0">
                <a:solidFill>
                  <a:schemeClr val="hlink"/>
                </a:solidFill>
                <a:latin typeface="Franklin Gothic Book" panose="020B0503020102020204" pitchFamily="34" charset="0"/>
                <a:hlinkClick r:id="rId4"/>
              </a:rPr>
              <a:t>Academic Vocabulary</a:t>
            </a:r>
            <a:r>
              <a:rPr lang="en-US" dirty="0">
                <a:latin typeface="Franklin Gothic Book" panose="020B0503020102020204" pitchFamily="34" charset="0"/>
              </a:rPr>
              <a:t> module on KyStandards.org. </a:t>
            </a:r>
            <a:endParaRPr lang="en-US" dirty="0">
              <a:latin typeface="Franklin Gothic Book" panose="020B0503020102020204" pitchFamily="34" charset="0"/>
              <a:ea typeface="Calibri"/>
              <a:cs typeface="Calibri"/>
              <a:sym typeface="Calibri"/>
            </a:endParaRPr>
          </a:p>
        </p:txBody>
      </p:sp>
      <p:pic>
        <p:nvPicPr>
          <p:cNvPr id="756" name="Google Shape;756;g206d0acaa9d_0_25">
            <a:extLst>
              <a:ext uri="{C183D7F6-B498-43B3-948B-1728B52AA6E4}">
                <adec:decorative xmlns:adec="http://schemas.microsoft.com/office/drawing/2017/decorative" val="1"/>
              </a:ext>
            </a:extLst>
          </p:cNvPr>
          <p:cNvPicPr>
            <a:picLocks noChangeAspect="1"/>
          </p:cNvPicPr>
          <p:nvPr/>
        </p:nvPicPr>
        <p:blipFill>
          <a:blip r:embed="rId5">
            <a:alphaModFix/>
          </a:blip>
          <a:stretch>
            <a:fillRect/>
          </a:stretch>
        </p:blipFill>
        <p:spPr>
          <a:xfrm>
            <a:off x="7713654" y="1942908"/>
            <a:ext cx="4182046" cy="297218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Google Shape;761;g206d0acaa9d_0_84"/>
          <p:cNvSpPr txBox="1">
            <a:spLocks noGrp="1"/>
          </p:cNvSpPr>
          <p:nvPr>
            <p:ph type="title"/>
          </p:nvPr>
        </p:nvSpPr>
        <p:spPr>
          <a:xfrm>
            <a:off x="498423" y="355679"/>
            <a:ext cx="10515600" cy="13257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3200" dirty="0">
                <a:latin typeface="Franklin Gothic Medium" panose="020B0603020102020204" pitchFamily="34" charset="0"/>
              </a:rPr>
              <a:t>Supporting Students When Engaging With Complex Sources:</a:t>
            </a:r>
            <a:endParaRPr sz="3200" dirty="0">
              <a:latin typeface="Franklin Gothic Medium" panose="020B0603020102020204" pitchFamily="34" charset="0"/>
            </a:endParaRPr>
          </a:p>
          <a:p>
            <a:pPr marL="0" lvl="0" indent="0" algn="l" rtl="0">
              <a:spcBef>
                <a:spcPts val="0"/>
              </a:spcBef>
              <a:spcAft>
                <a:spcPts val="0"/>
              </a:spcAft>
              <a:buNone/>
            </a:pPr>
            <a:r>
              <a:rPr lang="en-US" sz="3200" b="1" dirty="0">
                <a:latin typeface="Franklin Gothic Medium" panose="020B0603020102020204" pitchFamily="34" charset="0"/>
                <a:ea typeface="Libre Franklin"/>
                <a:cs typeface="Libre Franklin"/>
                <a:sym typeface="Libre Franklin"/>
              </a:rPr>
              <a:t>Before Engaging with the Source(s) (17)</a:t>
            </a:r>
            <a:endParaRPr sz="3200" b="1" dirty="0">
              <a:latin typeface="Franklin Gothic Medium" panose="020B0603020102020204" pitchFamily="34" charset="0"/>
              <a:ea typeface="Libre Franklin"/>
              <a:cs typeface="Libre Franklin"/>
              <a:sym typeface="Libre Franklin"/>
            </a:endParaRPr>
          </a:p>
          <a:p>
            <a:pPr marL="0" lvl="0" indent="0" algn="l" rtl="0">
              <a:spcBef>
                <a:spcPts val="0"/>
              </a:spcBef>
              <a:spcAft>
                <a:spcPts val="0"/>
              </a:spcAft>
              <a:buNone/>
            </a:pPr>
            <a:endParaRPr dirty="0"/>
          </a:p>
        </p:txBody>
      </p:sp>
      <p:sp>
        <p:nvSpPr>
          <p:cNvPr id="3" name="TextBox 2">
            <a:extLst>
              <a:ext uri="{FF2B5EF4-FFF2-40B4-BE49-F238E27FC236}">
                <a16:creationId xmlns:a16="http://schemas.microsoft.com/office/drawing/2014/main" id="{EA14540C-69AD-1281-9812-EF5BB038C647}"/>
              </a:ext>
            </a:extLst>
          </p:cNvPr>
          <p:cNvSpPr txBox="1"/>
          <p:nvPr/>
        </p:nvSpPr>
        <p:spPr>
          <a:xfrm>
            <a:off x="498423" y="1128184"/>
            <a:ext cx="7461354" cy="4639732"/>
          </a:xfrm>
          <a:prstGeom prst="rect">
            <a:avLst/>
          </a:prstGeom>
          <a:noFill/>
        </p:spPr>
        <p:txBody>
          <a:bodyPr wrap="square">
            <a:spAutoFit/>
          </a:bodyPr>
          <a:lstStyle/>
          <a:p>
            <a:pPr marL="0" marR="0">
              <a:lnSpc>
                <a:spcPct val="110000"/>
              </a:lnSpc>
              <a:spcBef>
                <a:spcPts val="0"/>
              </a:spcBef>
              <a:spcAft>
                <a:spcPts val="0"/>
              </a:spcAft>
            </a:pPr>
            <a:r>
              <a:rPr lang="en-US" sz="1800" dirty="0">
                <a:effectLst/>
                <a:highlight>
                  <a:srgbClr val="FFFFFF"/>
                </a:highlight>
                <a:latin typeface="Franklin Gothic Book" panose="020B0503020102020204" pitchFamily="34" charset="0"/>
                <a:ea typeface="Calibri" panose="020F0502020204030204" pitchFamily="34" charset="0"/>
              </a:rPr>
              <a:t>In order for students to examine the Civil Rights Movement in Kentucky, students will continue their exploration of this period by investigating how cultural </a:t>
            </a:r>
            <a:r>
              <a:rPr lang="en-US" sz="1800" dirty="0">
                <a:effectLst/>
                <a:latin typeface="Franklin Gothic Book" panose="020B0503020102020204" pitchFamily="34" charset="0"/>
                <a:ea typeface="Calibri" panose="020F0502020204030204" pitchFamily="34" charset="0"/>
              </a:rPr>
              <a:t>factors contributed to migration patterns and population distribution in Kentucky during the 1950s and 1960s</a:t>
            </a:r>
            <a:r>
              <a:rPr lang="en-US" sz="1800" dirty="0">
                <a:effectLst/>
                <a:highlight>
                  <a:srgbClr val="FFFFFF"/>
                </a:highlight>
                <a:latin typeface="Franklin Gothic Book" panose="020B0503020102020204" pitchFamily="34" charset="0"/>
                <a:ea typeface="Calibri" panose="020F0502020204030204" pitchFamily="34" charset="0"/>
              </a:rPr>
              <a:t>. Prior to beginning this investigation, have students complete a </a:t>
            </a:r>
            <a:r>
              <a:rPr lang="en-US" sz="1800" dirty="0">
                <a:solidFill>
                  <a:srgbClr val="1155CC"/>
                </a:solidFill>
                <a:effectLst/>
                <a:highlight>
                  <a:srgbClr val="FFFFFF"/>
                </a:highlight>
                <a:latin typeface="Franklin Gothic Book" panose="020B0503020102020204" pitchFamily="34" charset="0"/>
                <a:ea typeface="Calibri" panose="020F0502020204030204" pitchFamily="34" charset="0"/>
                <a:hlinkClick r:id="rId3"/>
              </a:rPr>
              <a:t>word map</a:t>
            </a:r>
            <a:r>
              <a:rPr lang="en-US" sz="1800" dirty="0">
                <a:effectLst/>
                <a:highlight>
                  <a:srgbClr val="FFFFFF"/>
                </a:highlight>
                <a:latin typeface="Franklin Gothic Book" panose="020B0503020102020204" pitchFamily="34" charset="0"/>
                <a:ea typeface="Calibri" panose="020F0502020204030204" pitchFamily="34" charset="0"/>
              </a:rPr>
              <a:t> on the term “cultural factors.” Some examples of cultural factors that impact migration patterns and population distribution include, but are not limited to the following: </a:t>
            </a:r>
            <a:endParaRPr lang="en-US" sz="1800" dirty="0">
              <a:effectLst/>
              <a:latin typeface="Franklin Gothic Book" panose="020B0503020102020204" pitchFamily="34" charset="0"/>
              <a:ea typeface="Arial" panose="020B0604020202020204" pitchFamily="34" charset="0"/>
            </a:endParaRPr>
          </a:p>
          <a:p>
            <a:pPr marL="342900" marR="0" lvl="0" indent="-342900">
              <a:lnSpc>
                <a:spcPct val="110000"/>
              </a:lnSpc>
              <a:spcBef>
                <a:spcPts val="0"/>
              </a:spcBef>
              <a:spcAft>
                <a:spcPts val="0"/>
              </a:spcAft>
              <a:buFont typeface="Arial" panose="020B0604020202020204" pitchFamily="34" charset="0"/>
              <a:buChar char="●"/>
            </a:pPr>
            <a:r>
              <a:rPr lang="en-US" sz="1800" u="none" strike="noStrike" dirty="0">
                <a:effectLst/>
                <a:highlight>
                  <a:srgbClr val="FFFFFF"/>
                </a:highlight>
                <a:latin typeface="Franklin Gothic Book" panose="020B0503020102020204" pitchFamily="34" charset="0"/>
                <a:ea typeface="Calibri" panose="020F0502020204030204" pitchFamily="34" charset="0"/>
              </a:rPr>
              <a:t>Religious freedoms</a:t>
            </a:r>
            <a:endParaRPr lang="en-US" sz="1800" u="none" strike="noStrike" dirty="0">
              <a:effectLst/>
              <a:latin typeface="Franklin Gothic Book" panose="020B0503020102020204" pitchFamily="34" charset="0"/>
              <a:ea typeface="Arial" panose="020B0604020202020204" pitchFamily="34" charset="0"/>
            </a:endParaRPr>
          </a:p>
          <a:p>
            <a:pPr marL="342900" marR="0" lvl="0" indent="-342900">
              <a:lnSpc>
                <a:spcPct val="110000"/>
              </a:lnSpc>
              <a:spcBef>
                <a:spcPts val="0"/>
              </a:spcBef>
              <a:spcAft>
                <a:spcPts val="0"/>
              </a:spcAft>
              <a:buFont typeface="Arial" panose="020B0604020202020204" pitchFamily="34" charset="0"/>
              <a:buChar char="●"/>
            </a:pPr>
            <a:r>
              <a:rPr lang="en-US" sz="1800" u="none" strike="noStrike" dirty="0">
                <a:effectLst/>
                <a:highlight>
                  <a:srgbClr val="FFFFFF"/>
                </a:highlight>
                <a:latin typeface="Franklin Gothic Book" panose="020B0503020102020204" pitchFamily="34" charset="0"/>
                <a:ea typeface="Calibri" panose="020F0502020204030204" pitchFamily="34" charset="0"/>
              </a:rPr>
              <a:t>Job opportunities </a:t>
            </a:r>
            <a:endParaRPr lang="en-US" sz="1800" u="none" strike="noStrike" dirty="0">
              <a:effectLst/>
              <a:latin typeface="Franklin Gothic Book" panose="020B0503020102020204" pitchFamily="34" charset="0"/>
              <a:ea typeface="Arial" panose="020B0604020202020204" pitchFamily="34" charset="0"/>
            </a:endParaRPr>
          </a:p>
          <a:p>
            <a:pPr marL="342900" marR="0" lvl="0" indent="-342900">
              <a:lnSpc>
                <a:spcPct val="110000"/>
              </a:lnSpc>
              <a:spcBef>
                <a:spcPts val="0"/>
              </a:spcBef>
              <a:spcAft>
                <a:spcPts val="0"/>
              </a:spcAft>
              <a:buFont typeface="Arial" panose="020B0604020202020204" pitchFamily="34" charset="0"/>
              <a:buChar char="●"/>
            </a:pPr>
            <a:r>
              <a:rPr lang="en-US" sz="1800" u="none" strike="noStrike" dirty="0">
                <a:effectLst/>
                <a:highlight>
                  <a:srgbClr val="FFFFFF"/>
                </a:highlight>
                <a:latin typeface="Franklin Gothic Book" panose="020B0503020102020204" pitchFamily="34" charset="0"/>
                <a:ea typeface="Calibri" panose="020F0502020204030204" pitchFamily="34" charset="0"/>
              </a:rPr>
              <a:t>Seeking familiar language, customs and traditions</a:t>
            </a:r>
            <a:endParaRPr lang="en-US" sz="1800" u="none" strike="noStrike" dirty="0">
              <a:effectLst/>
              <a:latin typeface="Franklin Gothic Book" panose="020B0503020102020204" pitchFamily="34" charset="0"/>
              <a:ea typeface="Arial" panose="020B0604020202020204" pitchFamily="34" charset="0"/>
            </a:endParaRPr>
          </a:p>
          <a:p>
            <a:pPr marL="342900" marR="0" lvl="0" indent="-342900">
              <a:lnSpc>
                <a:spcPct val="110000"/>
              </a:lnSpc>
              <a:spcBef>
                <a:spcPts val="0"/>
              </a:spcBef>
              <a:spcAft>
                <a:spcPts val="0"/>
              </a:spcAft>
              <a:buFont typeface="Arial" panose="020B0604020202020204" pitchFamily="34" charset="0"/>
              <a:buChar char="●"/>
            </a:pPr>
            <a:r>
              <a:rPr lang="en-US" sz="1800" u="none" strike="noStrike" dirty="0">
                <a:effectLst/>
                <a:highlight>
                  <a:srgbClr val="FFFFFF"/>
                </a:highlight>
                <a:latin typeface="Franklin Gothic Book" panose="020B0503020102020204" pitchFamily="34" charset="0"/>
                <a:ea typeface="Calibri" panose="020F0502020204030204" pitchFamily="34" charset="0"/>
              </a:rPr>
              <a:t>Laws </a:t>
            </a:r>
            <a:endParaRPr lang="en-US" sz="1800" u="none" strike="noStrike" dirty="0">
              <a:effectLst/>
              <a:latin typeface="Franklin Gothic Book" panose="020B0503020102020204" pitchFamily="34" charset="0"/>
              <a:ea typeface="Arial" panose="020B0604020202020204" pitchFamily="34" charset="0"/>
            </a:endParaRPr>
          </a:p>
          <a:p>
            <a:pPr marL="342900" marR="0" lvl="0" indent="-342900">
              <a:lnSpc>
                <a:spcPct val="110000"/>
              </a:lnSpc>
              <a:spcBef>
                <a:spcPts val="0"/>
              </a:spcBef>
              <a:spcAft>
                <a:spcPts val="0"/>
              </a:spcAft>
              <a:buFont typeface="Arial" panose="020B0604020202020204" pitchFamily="34" charset="0"/>
              <a:buChar char="●"/>
            </a:pPr>
            <a:r>
              <a:rPr lang="en-US" sz="1800" u="none" strike="noStrike" dirty="0">
                <a:effectLst/>
                <a:highlight>
                  <a:srgbClr val="FFFFFF"/>
                </a:highlight>
                <a:latin typeface="Franklin Gothic Book" panose="020B0503020102020204" pitchFamily="34" charset="0"/>
                <a:ea typeface="Calibri" panose="020F0502020204030204" pitchFamily="34" charset="0"/>
              </a:rPr>
              <a:t>Technology</a:t>
            </a:r>
            <a:endParaRPr lang="en-US" sz="1800" u="none" strike="noStrike" dirty="0">
              <a:effectLst/>
              <a:latin typeface="Franklin Gothic Book" panose="020B0503020102020204" pitchFamily="34" charset="0"/>
              <a:ea typeface="Arial" panose="020B0604020202020204" pitchFamily="34" charset="0"/>
            </a:endParaRPr>
          </a:p>
          <a:p>
            <a:pPr marL="342900" marR="0" lvl="0" indent="-342900">
              <a:lnSpc>
                <a:spcPct val="110000"/>
              </a:lnSpc>
              <a:spcBef>
                <a:spcPts val="0"/>
              </a:spcBef>
              <a:spcAft>
                <a:spcPts val="0"/>
              </a:spcAft>
              <a:buFont typeface="Arial" panose="020B0604020202020204" pitchFamily="34" charset="0"/>
              <a:buChar char="●"/>
            </a:pPr>
            <a:r>
              <a:rPr lang="en-US" sz="1800" u="none" strike="noStrike" dirty="0">
                <a:effectLst/>
                <a:highlight>
                  <a:srgbClr val="FFFFFF"/>
                </a:highlight>
                <a:latin typeface="Franklin Gothic Book" panose="020B0503020102020204" pitchFamily="34" charset="0"/>
                <a:ea typeface="Calibri" panose="020F0502020204030204" pitchFamily="34" charset="0"/>
              </a:rPr>
              <a:t>Geography/climate</a:t>
            </a:r>
            <a:endParaRPr lang="en-US" sz="1800" u="none" strike="noStrike" dirty="0">
              <a:effectLst/>
              <a:latin typeface="Franklin Gothic Book" panose="020B0503020102020204" pitchFamily="34" charset="0"/>
              <a:ea typeface="Arial" panose="020B0604020202020204" pitchFamily="34" charset="0"/>
            </a:endParaRPr>
          </a:p>
          <a:p>
            <a:pPr marL="342900" marR="0" lvl="0" indent="-342900">
              <a:lnSpc>
                <a:spcPct val="110000"/>
              </a:lnSpc>
              <a:spcBef>
                <a:spcPts val="0"/>
              </a:spcBef>
              <a:spcAft>
                <a:spcPts val="0"/>
              </a:spcAft>
              <a:buFont typeface="Arial" panose="020B0604020202020204" pitchFamily="34" charset="0"/>
              <a:buChar char="●"/>
            </a:pPr>
            <a:r>
              <a:rPr lang="en-US" sz="1800" u="none" strike="noStrike" dirty="0">
                <a:effectLst/>
                <a:highlight>
                  <a:srgbClr val="FFFFFF"/>
                </a:highlight>
                <a:latin typeface="Franklin Gothic Book" panose="020B0503020102020204" pitchFamily="34" charset="0"/>
                <a:ea typeface="Calibri" panose="020F0502020204030204" pitchFamily="34" charset="0"/>
              </a:rPr>
              <a:t>Warfare/conflict</a:t>
            </a:r>
            <a:endParaRPr lang="en-US" sz="1800" u="none" strike="noStrike" dirty="0">
              <a:effectLst/>
              <a:latin typeface="Franklin Gothic Book" panose="020B0503020102020204" pitchFamily="34" charset="0"/>
              <a:ea typeface="Arial" panose="020B0604020202020204" pitchFamily="34" charset="0"/>
            </a:endParaRPr>
          </a:p>
        </p:txBody>
      </p:sp>
      <p:graphicFrame>
        <p:nvGraphicFramePr>
          <p:cNvPr id="763" name="Google Shape;763;g206d0acaa9d_0_84"/>
          <p:cNvGraphicFramePr/>
          <p:nvPr>
            <p:extLst>
              <p:ext uri="{D42A27DB-BD31-4B8C-83A1-F6EECF244321}">
                <p14:modId xmlns:p14="http://schemas.microsoft.com/office/powerpoint/2010/main" val="3026710330"/>
              </p:ext>
            </p:extLst>
          </p:nvPr>
        </p:nvGraphicFramePr>
        <p:xfrm>
          <a:off x="8096950" y="1952013"/>
          <a:ext cx="3770925" cy="3063210"/>
        </p:xfrm>
        <a:graphic>
          <a:graphicData uri="http://schemas.openxmlformats.org/drawingml/2006/table">
            <a:tbl>
              <a:tblPr firstRow="1">
                <a:noFill/>
                <a:tableStyleId>{7D4F87D2-B31D-4A5B-840A-ADB18C62B1F1}</a:tableStyleId>
              </a:tblPr>
              <a:tblGrid>
                <a:gridCol w="3770925">
                  <a:extLst>
                    <a:ext uri="{9D8B030D-6E8A-4147-A177-3AD203B41FA5}">
                      <a16:colId xmlns:a16="http://schemas.microsoft.com/office/drawing/2014/main" val="20000"/>
                    </a:ext>
                  </a:extLst>
                </a:gridCol>
              </a:tblGrid>
              <a:tr h="2543775">
                <a:tc>
                  <a:txBody>
                    <a:bodyPr/>
                    <a:lstStyle/>
                    <a:p>
                      <a:pPr marL="0" lvl="0" indent="0" algn="l" rtl="0">
                        <a:lnSpc>
                          <a:spcPct val="90000"/>
                        </a:lnSpc>
                        <a:spcBef>
                          <a:spcPts val="1000"/>
                        </a:spcBef>
                        <a:spcAft>
                          <a:spcPts val="0"/>
                        </a:spcAft>
                        <a:buClr>
                          <a:schemeClr val="dk1"/>
                        </a:buClr>
                        <a:buSzPts val="1100"/>
                        <a:buFont typeface="Arial"/>
                        <a:buNone/>
                      </a:pPr>
                      <a:r>
                        <a:rPr lang="en-US" sz="2100" dirty="0">
                          <a:solidFill>
                            <a:srgbClr val="102649"/>
                          </a:solidFill>
                          <a:latin typeface="Franklin Gothic Book" panose="020B0503020102020204" pitchFamily="34" charset="0"/>
                          <a:ea typeface="Libre Franklin"/>
                          <a:cs typeface="Libre Franklin"/>
                          <a:sym typeface="Libre Franklin"/>
                        </a:rPr>
                        <a:t>In this </a:t>
                      </a:r>
                      <a:r>
                        <a:rPr lang="en-US" sz="2100" u="sng" dirty="0">
                          <a:solidFill>
                            <a:schemeClr val="hlink"/>
                          </a:solidFill>
                          <a:latin typeface="Franklin Gothic Book" panose="020B0503020102020204" pitchFamily="34" charset="0"/>
                          <a:ea typeface="Libre Franklin"/>
                          <a:cs typeface="Libre Franklin"/>
                          <a:sym typeface="Libre Franklin"/>
                          <a:hlinkClick r:id="rId4"/>
                        </a:rPr>
                        <a:t>High School example</a:t>
                      </a:r>
                      <a:r>
                        <a:rPr lang="en-US" sz="2100" dirty="0">
                          <a:solidFill>
                            <a:srgbClr val="102649"/>
                          </a:solidFill>
                          <a:latin typeface="Franklin Gothic Book" panose="020B0503020102020204" pitchFamily="34" charset="0"/>
                          <a:ea typeface="Libre Franklin"/>
                          <a:cs typeface="Libre Franklin"/>
                          <a:sym typeface="Libre Franklin"/>
                        </a:rPr>
                        <a:t>, students complete a word map on the disciplinary specific term “cultural factors” prior to engaging with sources about how migration patterns and population distributions were impacted in Kentucky to support their understanding of the sources that follow. </a:t>
                      </a:r>
                      <a:endParaRPr sz="700" dirty="0">
                        <a:latin typeface="Franklin Gothic Book" panose="020B0503020102020204" pitchFamily="34" charset="0"/>
                        <a:ea typeface="Libre Franklin"/>
                        <a:cs typeface="Libre Franklin"/>
                        <a:sym typeface="Libre Franklin"/>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g241eb7f8d0b_0_25"/>
          <p:cNvSpPr txBox="1">
            <a:spLocks noGrp="1"/>
          </p:cNvSpPr>
          <p:nvPr>
            <p:ph type="title"/>
          </p:nvPr>
        </p:nvSpPr>
        <p:spPr>
          <a:xfrm>
            <a:off x="262550" y="-1575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3000" b="1" dirty="0">
                <a:latin typeface="Franklin Gothic Medium" panose="020B0603020102020204" pitchFamily="34" charset="0"/>
                <a:ea typeface="Libre Franklin"/>
                <a:cs typeface="Libre Franklin"/>
                <a:sym typeface="Libre Franklin"/>
              </a:rPr>
              <a:t>Before Engaging with the Source(s): Application</a:t>
            </a:r>
            <a:endParaRPr sz="3000" dirty="0">
              <a:latin typeface="Franklin Gothic Medium" panose="020B0603020102020204" pitchFamily="34" charset="0"/>
            </a:endParaRPr>
          </a:p>
        </p:txBody>
      </p:sp>
      <p:sp>
        <p:nvSpPr>
          <p:cNvPr id="769" name="Google Shape;769;g241eb7f8d0b_0_25"/>
          <p:cNvSpPr txBox="1">
            <a:spLocks noGrp="1"/>
          </p:cNvSpPr>
          <p:nvPr>
            <p:ph type="body" idx="1"/>
          </p:nvPr>
        </p:nvSpPr>
        <p:spPr>
          <a:xfrm>
            <a:off x="33949" y="644577"/>
            <a:ext cx="7967051" cy="5396459"/>
          </a:xfrm>
          <a:prstGeom prst="rect">
            <a:avLst/>
          </a:prstGeom>
        </p:spPr>
        <p:txBody>
          <a:bodyPr spcFirstLastPara="1" wrap="square" lIns="91425" tIns="45700" rIns="91425" bIns="45700" anchor="t" anchorCtr="0">
            <a:normAutofit/>
          </a:bodyPr>
          <a:lstStyle/>
          <a:p>
            <a:pPr marL="457200" lvl="0" indent="-406400" algn="l" rtl="0">
              <a:lnSpc>
                <a:spcPct val="110000"/>
              </a:lnSpc>
              <a:spcBef>
                <a:spcPts val="1000"/>
              </a:spcBef>
              <a:spcAft>
                <a:spcPts val="0"/>
              </a:spcAft>
              <a:buSzPts val="2800"/>
              <a:buFont typeface="Libre Franklin"/>
              <a:buChar char="•"/>
            </a:pPr>
            <a:r>
              <a:rPr lang="en-US" sz="2400" dirty="0">
                <a:solidFill>
                  <a:schemeClr val="dk1"/>
                </a:solidFill>
                <a:highlight>
                  <a:schemeClr val="lt1"/>
                </a:highlight>
                <a:latin typeface="Franklin Gothic Book" panose="020B0503020102020204" pitchFamily="34" charset="0"/>
              </a:rPr>
              <a:t>Access a text-based source. You may use your curated source set from slide 12 of </a:t>
            </a:r>
            <a:r>
              <a:rPr lang="en-US" sz="2400"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8"/>
                  </a:ext>
                </a:extLst>
              </a:rPr>
              <a:t>Module Two of the </a:t>
            </a:r>
            <a:r>
              <a:rPr lang="en-US" sz="2400" i="1"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9"/>
                  </a:ext>
                </a:extLst>
              </a:rPr>
              <a:t>Supporting Students in Using Evidence </a:t>
            </a:r>
            <a:r>
              <a:rPr lang="en-US" sz="2400"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10"/>
                  </a:ext>
                </a:extLst>
              </a:rPr>
              <a:t>Model Series if you completed this module previously.</a:t>
            </a:r>
            <a:endParaRPr lang="en-US" sz="2400" dirty="0">
              <a:solidFill>
                <a:schemeClr val="dk1"/>
              </a:solidFill>
              <a:highlight>
                <a:schemeClr val="lt1"/>
              </a:highlight>
              <a:latin typeface="Franklin Gothic Book" panose="020B0503020102020204" pitchFamily="34" charset="0"/>
            </a:endParaRPr>
          </a:p>
          <a:p>
            <a:pPr marL="457200" lvl="0" indent="0" algn="l" rtl="0">
              <a:lnSpc>
                <a:spcPct val="110000"/>
              </a:lnSpc>
              <a:spcBef>
                <a:spcPts val="1000"/>
              </a:spcBef>
              <a:spcAft>
                <a:spcPts val="0"/>
              </a:spcAft>
              <a:buNone/>
            </a:pPr>
            <a:endParaRPr lang="en-US" sz="1800" dirty="0">
              <a:solidFill>
                <a:srgbClr val="222222"/>
              </a:solidFill>
              <a:highlight>
                <a:schemeClr val="lt1"/>
              </a:highlight>
              <a:latin typeface="Franklin Gothic Book" panose="020B0503020102020204" pitchFamily="34" charset="0"/>
            </a:endParaRPr>
          </a:p>
          <a:p>
            <a:pPr marL="457200" lvl="0" indent="-393700" algn="l" rtl="0">
              <a:lnSpc>
                <a:spcPct val="110000"/>
              </a:lnSpc>
              <a:spcBef>
                <a:spcPts val="500"/>
              </a:spcBef>
              <a:spcAft>
                <a:spcPts val="0"/>
              </a:spcAft>
              <a:buClr>
                <a:srgbClr val="222222"/>
              </a:buClr>
              <a:buSzPts val="2600"/>
              <a:buChar char="•"/>
            </a:pPr>
            <a:r>
              <a:rPr lang="en-US" sz="2400" dirty="0">
                <a:solidFill>
                  <a:srgbClr val="222222"/>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4"/>
                  </a:ext>
                </a:extLst>
              </a:rPr>
              <a:t>Implement a vocabulary strategy from the </a:t>
            </a:r>
            <a:r>
              <a:rPr lang="en-US" sz="2400" u="sng" dirty="0">
                <a:solidFill>
                  <a:schemeClr val="hlink"/>
                </a:solidFill>
                <a:latin typeface="Franklin Gothic Book" panose="020B0503020102020204" pitchFamily="34" charset="0"/>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5"/>
                  </a:ext>
                </a:extLst>
              </a:rPr>
              <a:t>Academic Vocabulary</a:t>
            </a:r>
            <a:r>
              <a:rPr lang="en-US" sz="2400" dirty="0">
                <a:solidFill>
                  <a:srgbClr val="222222"/>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6"/>
                  </a:ext>
                </a:extLst>
              </a:rPr>
              <a:t> module that helps students build their vocabulary engaging with your source</a:t>
            </a:r>
            <a:r>
              <a:rPr lang="en-US" sz="2400" dirty="0">
                <a:solidFill>
                  <a:srgbClr val="222222"/>
                </a:solidFill>
                <a:latin typeface="Franklin Gothic Book" panose="020B0503020102020204" pitchFamily="34" charset="0"/>
              </a:rPr>
              <a:t>:</a:t>
            </a:r>
          </a:p>
          <a:p>
            <a:pPr marL="914400" lvl="1" indent="-393700" algn="l" rtl="0">
              <a:lnSpc>
                <a:spcPct val="110000"/>
              </a:lnSpc>
              <a:spcBef>
                <a:spcPts val="0"/>
              </a:spcBef>
              <a:spcAft>
                <a:spcPts val="0"/>
              </a:spcAft>
              <a:buClr>
                <a:srgbClr val="222222"/>
              </a:buClr>
              <a:buSzPts val="2600"/>
              <a:buChar char="•"/>
            </a:pPr>
            <a:r>
              <a:rPr lang="en-US" dirty="0">
                <a:solidFill>
                  <a:srgbClr val="222222"/>
                </a:solidFill>
                <a:latin typeface="Franklin Gothic Book" panose="020B0503020102020204" pitchFamily="34" charset="0"/>
              </a:rPr>
              <a:t>Interactive Word Wall</a:t>
            </a:r>
          </a:p>
          <a:p>
            <a:pPr marL="914400" lvl="1" indent="-393700" algn="l" rtl="0">
              <a:lnSpc>
                <a:spcPct val="110000"/>
              </a:lnSpc>
              <a:spcBef>
                <a:spcPts val="0"/>
              </a:spcBef>
              <a:spcAft>
                <a:spcPts val="0"/>
              </a:spcAft>
              <a:buClr>
                <a:srgbClr val="222222"/>
              </a:buClr>
              <a:buSzPts val="2600"/>
              <a:buChar char="•"/>
            </a:pPr>
            <a:r>
              <a:rPr lang="en-US" dirty="0">
                <a:solidFill>
                  <a:srgbClr val="222222"/>
                </a:solidFill>
                <a:latin typeface="Franklin Gothic Book" panose="020B0503020102020204" pitchFamily="34" charset="0"/>
              </a:rPr>
              <a:t>Quiz, Quiz, Trade</a:t>
            </a:r>
          </a:p>
          <a:p>
            <a:pPr marL="914400" lvl="1" indent="-393700" algn="l" rtl="0">
              <a:lnSpc>
                <a:spcPct val="110000"/>
              </a:lnSpc>
              <a:spcBef>
                <a:spcPts val="0"/>
              </a:spcBef>
              <a:spcAft>
                <a:spcPts val="0"/>
              </a:spcAft>
              <a:buClr>
                <a:srgbClr val="222222"/>
              </a:buClr>
              <a:buSzPts val="2600"/>
              <a:buChar char="•"/>
            </a:pPr>
            <a:r>
              <a:rPr lang="en-US" dirty="0">
                <a:solidFill>
                  <a:srgbClr val="222222"/>
                </a:solidFill>
                <a:latin typeface="Franklin Gothic Book" panose="020B0503020102020204" pitchFamily="34" charset="0"/>
              </a:rPr>
              <a:t>Word Play Questions</a:t>
            </a:r>
          </a:p>
          <a:p>
            <a:pPr marL="914400" lvl="1" indent="-393700" algn="l" rtl="0">
              <a:lnSpc>
                <a:spcPct val="110000"/>
              </a:lnSpc>
              <a:spcBef>
                <a:spcPts val="0"/>
              </a:spcBef>
              <a:spcAft>
                <a:spcPts val="0"/>
              </a:spcAft>
              <a:buClr>
                <a:srgbClr val="222222"/>
              </a:buClr>
              <a:buSzPts val="2600"/>
              <a:buChar char="•"/>
            </a:pPr>
            <a:r>
              <a:rPr lang="en-US" dirty="0">
                <a:solidFill>
                  <a:srgbClr val="222222"/>
                </a:solidFill>
                <a:latin typeface="Franklin Gothic Book" panose="020B0503020102020204" pitchFamily="34" charset="0"/>
              </a:rPr>
              <a:t>Give One, Get One, Move On</a:t>
            </a:r>
          </a:p>
        </p:txBody>
      </p:sp>
      <p:pic>
        <p:nvPicPr>
          <p:cNvPr id="770" name="Google Shape;770;g241eb7f8d0b_0_25">
            <a:extLs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7827700" y="1831093"/>
            <a:ext cx="4254151" cy="302342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g2079cd96447_0_57"/>
          <p:cNvSpPr txBox="1">
            <a:spLocks noGrp="1"/>
          </p:cNvSpPr>
          <p:nvPr>
            <p:ph type="title"/>
          </p:nvPr>
        </p:nvSpPr>
        <p:spPr>
          <a:xfrm>
            <a:off x="641850" y="2286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u="sng" dirty="0">
                <a:solidFill>
                  <a:schemeClr val="hlink"/>
                </a:solidFill>
                <a:latin typeface="Franklin Gothic Medium" panose="020B0603020102020204" pitchFamily="34" charset="0"/>
                <a:hlinkClick r:id="rId3"/>
              </a:rPr>
              <a:t>Check For Understanding</a:t>
            </a:r>
            <a:r>
              <a:rPr lang="en-US" dirty="0">
                <a:latin typeface="Franklin Gothic Medium" panose="020B0603020102020204" pitchFamily="34" charset="0"/>
              </a:rPr>
              <a:t> </a:t>
            </a:r>
            <a:endParaRPr dirty="0">
              <a:latin typeface="Franklin Gothic Medium" panose="020B0603020102020204" pitchFamily="34" charset="0"/>
            </a:endParaRPr>
          </a:p>
        </p:txBody>
      </p:sp>
      <p:sp>
        <p:nvSpPr>
          <p:cNvPr id="776" name="Google Shape;776;g2079cd96447_0_57"/>
          <p:cNvSpPr txBox="1">
            <a:spLocks noGrp="1"/>
          </p:cNvSpPr>
          <p:nvPr>
            <p:ph type="body" idx="1"/>
          </p:nvPr>
        </p:nvSpPr>
        <p:spPr>
          <a:xfrm>
            <a:off x="641850" y="3371850"/>
            <a:ext cx="11321550" cy="29634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100"/>
              <a:buFont typeface="Arial"/>
              <a:buNone/>
            </a:pPr>
            <a:r>
              <a:rPr lang="en-US" sz="2000" dirty="0">
                <a:solidFill>
                  <a:schemeClr val="dk1"/>
                </a:solidFill>
                <a:latin typeface="Franklin Gothic Book" panose="020B0503020102020204" pitchFamily="34" charset="0"/>
              </a:rPr>
              <a:t>Complete the Google Form to check for understanding on what you have learned in Module Four. It is important to note that this form is not scored. It is designed to support you in demonstrating your mastery of the success criteria shared at the beginning of this module. The success criteria for Module Four is:</a:t>
            </a:r>
          </a:p>
          <a:p>
            <a:pPr marL="0" lvl="0" indent="0" algn="l" rtl="0">
              <a:lnSpc>
                <a:spcPct val="100000"/>
              </a:lnSpc>
              <a:spcBef>
                <a:spcPts val="0"/>
              </a:spcBef>
              <a:spcAft>
                <a:spcPts val="0"/>
              </a:spcAft>
              <a:buClr>
                <a:schemeClr val="dk1"/>
              </a:buClr>
              <a:buSzPts val="1100"/>
              <a:buFont typeface="Arial"/>
              <a:buNone/>
            </a:pPr>
            <a:endParaRPr lang="en-US" sz="2000" dirty="0">
              <a:solidFill>
                <a:schemeClr val="dk1"/>
              </a:solidFill>
              <a:latin typeface="Franklin Gothic Book" panose="020B0503020102020204" pitchFamily="34" charset="0"/>
            </a:endParaRPr>
          </a:p>
          <a:p>
            <a:pPr marL="457200" lvl="0" indent="-355600" algn="l" rtl="0">
              <a:lnSpc>
                <a:spcPct val="100000"/>
              </a:lnSpc>
              <a:spcBef>
                <a:spcPts val="0"/>
              </a:spcBef>
              <a:spcAft>
                <a:spcPts val="0"/>
              </a:spcAft>
              <a:buClr>
                <a:schemeClr val="dk1"/>
              </a:buClr>
              <a:buSzPts val="2000"/>
              <a:buFont typeface="Calibri"/>
              <a:buChar char="•"/>
            </a:pPr>
            <a:r>
              <a:rPr lang="en-US" sz="2400" b="1" dirty="0">
                <a:solidFill>
                  <a:schemeClr val="dk1"/>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8"/>
                  </a:ext>
                </a:extLst>
              </a:rPr>
              <a:t>Success Criteria:</a:t>
            </a:r>
            <a:r>
              <a:rPr lang="en-US" sz="2400" dirty="0">
                <a:solidFill>
                  <a:schemeClr val="dk1"/>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9"/>
                  </a:ext>
                </a:extLst>
              </a:rPr>
              <a:t> I will be successful when I can develop coherent periods of learning that supports students’ comprehension of primary and secondary sources.</a:t>
            </a:r>
            <a:endParaRPr lang="en-US" dirty="0">
              <a:latin typeface="Franklin Gothic Book" panose="020B0503020102020204" pitchFamily="34" charset="0"/>
            </a:endParaRPr>
          </a:p>
        </p:txBody>
      </p:sp>
      <p:pic>
        <p:nvPicPr>
          <p:cNvPr id="777" name="Google Shape;777;g2079cd96447_0_57" descr="This is a screenshot from the beginning of the Google Form linked on the slide.">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1905000" y="1268550"/>
            <a:ext cx="8382000" cy="20288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g242cb2f5201_2_22"/>
          <p:cNvSpPr txBox="1">
            <a:spLocks noGrp="1"/>
          </p:cNvSpPr>
          <p:nvPr>
            <p:ph type="title"/>
          </p:nvPr>
        </p:nvSpPr>
        <p:spPr>
          <a:xfrm>
            <a:off x="648649" y="429400"/>
            <a:ext cx="11720100" cy="12783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30"/>
                  </a:ext>
                </a:extLst>
              </a:rPr>
              <a:t>Conclusion of Module Four of the Supporting Students in Using Evidence module series </a:t>
            </a:r>
            <a:endParaRPr lang="en-US" dirty="0">
              <a:latin typeface="Franklin Gothic Medium" panose="020B0603020102020204" pitchFamily="34" charset="0"/>
            </a:endParaRPr>
          </a:p>
        </p:txBody>
      </p:sp>
      <p:sp>
        <p:nvSpPr>
          <p:cNvPr id="783" name="Google Shape;783;g242cb2f5201_2_22"/>
          <p:cNvSpPr txBox="1">
            <a:spLocks noGrp="1"/>
          </p:cNvSpPr>
          <p:nvPr>
            <p:ph type="body" idx="1"/>
          </p:nvPr>
        </p:nvSpPr>
        <p:spPr>
          <a:xfrm>
            <a:off x="666162" y="1891575"/>
            <a:ext cx="7345800" cy="3778500"/>
          </a:xfrm>
          <a:prstGeom prst="rect">
            <a:avLst/>
          </a:prstGeom>
        </p:spPr>
        <p:txBody>
          <a:bodyPr spcFirstLastPara="1" wrap="square" lIns="91425" tIns="45700" rIns="91425" bIns="45700" anchor="t" anchorCtr="0">
            <a:normAutofit fontScale="70000" lnSpcReduction="20000"/>
          </a:bodyPr>
          <a:lstStyle/>
          <a:p>
            <a:pPr marL="0" lvl="0" indent="0" algn="l" rtl="0">
              <a:lnSpc>
                <a:spcPct val="120000"/>
              </a:lnSpc>
              <a:spcBef>
                <a:spcPts val="0"/>
              </a:spcBef>
              <a:spcAft>
                <a:spcPts val="0"/>
              </a:spcAft>
              <a:buNone/>
            </a:pPr>
            <a:r>
              <a:rPr lang="en-US" sz="3700" dirty="0">
                <a:solidFill>
                  <a:schemeClr val="dk1"/>
                </a:solidFill>
                <a:latin typeface="Franklin Gothic Book" panose="020B0503020102020204" pitchFamily="34" charset="0"/>
              </a:rPr>
              <a:t>This concludes </a:t>
            </a:r>
            <a:r>
              <a:rPr lang="en-US" sz="3700" dirty="0">
                <a:solidFill>
                  <a:srgbClr val="222222"/>
                </a:solidFill>
                <a:latin typeface="Franklin Gothic Book" panose="020B0503020102020204" pitchFamily="34" charset="0"/>
              </a:rPr>
              <a:t>Module Four: </a:t>
            </a:r>
            <a:r>
              <a:rPr lang="en-US" sz="3700" dirty="0">
                <a:solidFill>
                  <a:srgbClr val="202124"/>
                </a:solidFill>
                <a:highlight>
                  <a:srgbClr val="FFFFFF"/>
                </a:highlight>
                <a:latin typeface="Franklin Gothic Book" panose="020B0503020102020204" pitchFamily="34" charset="0"/>
              </a:rPr>
              <a:t>What should students do before engaging with complex sources?</a:t>
            </a:r>
            <a:endParaRPr lang="en-US" sz="3700" dirty="0">
              <a:solidFill>
                <a:srgbClr val="222222"/>
              </a:solidFill>
              <a:latin typeface="Franklin Gothic Book" panose="020B0503020102020204" pitchFamily="34" charset="0"/>
            </a:endParaRPr>
          </a:p>
          <a:p>
            <a:pPr marL="0" lvl="0" indent="0" algn="l" rtl="0">
              <a:lnSpc>
                <a:spcPct val="120000"/>
              </a:lnSpc>
              <a:spcBef>
                <a:spcPts val="0"/>
              </a:spcBef>
              <a:spcAft>
                <a:spcPts val="0"/>
              </a:spcAft>
              <a:buNone/>
            </a:pPr>
            <a:endParaRPr lang="en-US" sz="3700" dirty="0">
              <a:solidFill>
                <a:srgbClr val="222222"/>
              </a:solidFill>
              <a:latin typeface="Franklin Gothic Book" panose="020B0503020102020204" pitchFamily="34" charset="0"/>
            </a:endParaRPr>
          </a:p>
          <a:p>
            <a:pPr marL="0" lvl="0" indent="0" algn="l" rtl="0">
              <a:lnSpc>
                <a:spcPct val="120000"/>
              </a:lnSpc>
              <a:spcBef>
                <a:spcPts val="0"/>
              </a:spcBef>
              <a:spcAft>
                <a:spcPts val="0"/>
              </a:spcAft>
              <a:buNone/>
            </a:pPr>
            <a:endParaRPr lang="en-US" sz="3700" dirty="0">
              <a:solidFill>
                <a:srgbClr val="222222"/>
              </a:solidFill>
              <a:latin typeface="Franklin Gothic Book" panose="020B0503020102020204" pitchFamily="34" charset="0"/>
            </a:endParaRPr>
          </a:p>
          <a:p>
            <a:pPr marL="0" lvl="0" indent="0" algn="l" rtl="0">
              <a:lnSpc>
                <a:spcPct val="120000"/>
              </a:lnSpc>
              <a:spcBef>
                <a:spcPts val="0"/>
              </a:spcBef>
              <a:spcAft>
                <a:spcPts val="0"/>
              </a:spcAft>
              <a:buNone/>
            </a:pPr>
            <a:r>
              <a:rPr lang="en-US" sz="3700" dirty="0">
                <a:solidFill>
                  <a:srgbClr val="222222"/>
                </a:solidFill>
                <a:latin typeface="Franklin Gothic Book" panose="020B0503020102020204" pitchFamily="34" charset="0"/>
              </a:rPr>
              <a:t>If you would like to continue your learning within this module series, please access Module Five: </a:t>
            </a:r>
            <a:r>
              <a:rPr lang="en-US" sz="3700" dirty="0">
                <a:solidFill>
                  <a:srgbClr val="222222"/>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31"/>
                  </a:ext>
                </a:extLst>
              </a:rPr>
              <a:t>What should students do while engaging with sources?</a:t>
            </a:r>
            <a:endParaRPr lang="en-US" sz="3700" dirty="0">
              <a:solidFill>
                <a:srgbClr val="222222"/>
              </a:solidFill>
              <a:latin typeface="Franklin Gothic Book" panose="020B0503020102020204" pitchFamily="34" charset="0"/>
            </a:endParaRPr>
          </a:p>
          <a:p>
            <a:pPr marL="0" lvl="0" indent="0" algn="l" rtl="0">
              <a:spcBef>
                <a:spcPts val="1000"/>
              </a:spcBef>
              <a:spcAft>
                <a:spcPts val="0"/>
              </a:spcAft>
              <a:buNone/>
            </a:pPr>
            <a:endParaRPr lang="en-US" dirty="0">
              <a:latin typeface="Franklin Gothic Book" panose="020B0503020102020204" pitchFamily="34" charset="0"/>
            </a:endParaRPr>
          </a:p>
        </p:txBody>
      </p:sp>
      <p:pic>
        <p:nvPicPr>
          <p:cNvPr id="784" name="Google Shape;784;g242cb2f5201_2_22" descr="This is a screenshot of the module four introduction slide.">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8525726" y="1682525"/>
            <a:ext cx="3017625" cy="1695375"/>
          </a:xfrm>
          <a:prstGeom prst="rect">
            <a:avLst/>
          </a:prstGeom>
          <a:noFill/>
          <a:ln>
            <a:noFill/>
          </a:ln>
        </p:spPr>
      </p:pic>
      <p:pic>
        <p:nvPicPr>
          <p:cNvPr id="785" name="Google Shape;785;g242cb2f5201_2_22" descr="This is a screenshot of the module five introduction slide.">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8136688" y="3561862"/>
            <a:ext cx="3795700" cy="21383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g20976b23531_0_71"/>
          <p:cNvSpPr txBox="1">
            <a:spLocks noGrp="1"/>
          </p:cNvSpPr>
          <p:nvPr>
            <p:ph type="ctrTitle"/>
          </p:nvPr>
        </p:nvSpPr>
        <p:spPr>
          <a:xfrm>
            <a:off x="2061325" y="1122375"/>
            <a:ext cx="10062900" cy="23877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0"/>
                  </a:ext>
                </a:extLst>
              </a:rPr>
              <a:t>Supporting</a:t>
            </a: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1"/>
                  </a:ext>
                </a:extLst>
              </a:rPr>
              <a:t> Students in Using Evidence</a:t>
            </a:r>
            <a:r>
              <a:rPr lang="en-US" dirty="0">
                <a:solidFill>
                  <a:schemeClr val="bg1"/>
                </a:solidFill>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1"/>
                  </a:ext>
                </a:extLst>
              </a:rPr>
              <a:t>3</a:t>
            </a:r>
            <a:endParaRPr lang="en-US" sz="4500" dirty="0">
              <a:solidFill>
                <a:schemeClr val="bg1"/>
              </a:solidFill>
              <a:latin typeface="Franklin Gothic Medium" panose="020B0603020102020204" pitchFamily="34" charset="0"/>
            </a:endParaRPr>
          </a:p>
        </p:txBody>
      </p:sp>
      <p:sp>
        <p:nvSpPr>
          <p:cNvPr id="573" name="Google Shape;573;g20976b23531_0_71"/>
          <p:cNvSpPr txBox="1">
            <a:spLocks noGrp="1"/>
          </p:cNvSpPr>
          <p:nvPr>
            <p:ph type="subTitle" idx="1"/>
          </p:nvPr>
        </p:nvSpPr>
        <p:spPr>
          <a:xfrm>
            <a:off x="3307925" y="3849575"/>
            <a:ext cx="8526600" cy="1393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1100"/>
              <a:buFont typeface="Arial"/>
              <a:buNone/>
            </a:pPr>
            <a:r>
              <a:rPr lang="en-US" sz="3500" dirty="0">
                <a:latin typeface="Franklin Gothic Book" panose="020B0503020102020204" pitchFamily="34" charset="0"/>
                <a:ea typeface="Libre Franklin Medium"/>
                <a:cs typeface="Libre Franklin Medium"/>
                <a:sym typeface="Libre Franklin Medium"/>
              </a:rPr>
              <a:t>Module Four: What Should Students Do Before Engaging with Complex Sources?</a:t>
            </a:r>
            <a:endParaRPr i="1" dirty="0">
              <a:latin typeface="Franklin Gothic Book" panose="020B0503020102020204" pitchFamily="34" charset="0"/>
            </a:endParaRPr>
          </a:p>
        </p:txBody>
      </p:sp>
    </p:spTree>
    <p:extLst>
      <p:ext uri="{BB962C8B-B14F-4D97-AF65-F5344CB8AC3E}">
        <p14:creationId xmlns:p14="http://schemas.microsoft.com/office/powerpoint/2010/main" val="279683008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2023-09-08T04:00:00+00:00</Publication_x0020_Date>
    <Audience1 xmlns="3a62de7d-ba57-4f43-9dae-9623ba637be0"/>
    <_dlc_DocId xmlns="3a62de7d-ba57-4f43-9dae-9623ba637be0">KYED-536-1855</_dlc_DocId>
    <_dlc_DocIdUrl xmlns="3a62de7d-ba57-4f43-9dae-9623ba637be0">
      <Url>https://www.education.ky.gov/curriculum/standards/kyacadstand/_layouts/15/DocIdRedir.aspx?ID=KYED-536-1855</Url>
      <Description>KYED-536-1855</Description>
    </_dlc_DocIdUrl>
    <Content_x0020_Review_x0020_Status xmlns="3a62de7d-ba57-4f43-9dae-9623ba637be0"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D4583B-8C94-406D-B021-50E94E2AF3F7}"/>
</file>

<file path=customXml/itemProps2.xml><?xml version="1.0" encoding="utf-8"?>
<ds:datastoreItem xmlns:ds="http://schemas.openxmlformats.org/officeDocument/2006/customXml" ds:itemID="{1A53A5EB-2CA1-4226-AD00-26F4CF9F1793}">
  <ds:schemaRefs>
    <ds:schemaRef ds:uri="http://schemas.microsoft.com/office/2006/metadata/properties"/>
    <ds:schemaRef ds:uri="http://www.w3.org/XML/1998/namespace"/>
    <ds:schemaRef ds:uri="http://schemas.microsoft.com/office/infopath/2007/PartnerControls"/>
    <ds:schemaRef ds:uri="http://schemas.microsoft.com/office/2006/documentManagement/types"/>
    <ds:schemaRef ds:uri="3a62de7d-ba57-4f43-9dae-9623ba637be0"/>
    <ds:schemaRef ds:uri="http://purl.org/dc/elements/1.1/"/>
    <ds:schemaRef ds:uri="http://purl.org/dc/terms/"/>
    <ds:schemaRef ds:uri="http://schemas.openxmlformats.org/package/2006/metadata/core-properties"/>
    <ds:schemaRef ds:uri="http://schemas.microsoft.com/sharepoint/v3"/>
    <ds:schemaRef ds:uri="http://purl.org/dc/dcmitype/"/>
  </ds:schemaRefs>
</ds:datastoreItem>
</file>

<file path=customXml/itemProps3.xml><?xml version="1.0" encoding="utf-8"?>
<ds:datastoreItem xmlns:ds="http://schemas.openxmlformats.org/officeDocument/2006/customXml" ds:itemID="{E39ED374-C83E-4C19-AB25-1108E7AF46D1}">
  <ds:schemaRefs>
    <ds:schemaRef ds:uri="http://schemas.microsoft.com/sharepoint/events"/>
  </ds:schemaRefs>
</ds:datastoreItem>
</file>

<file path=customXml/itemProps4.xml><?xml version="1.0" encoding="utf-8"?>
<ds:datastoreItem xmlns:ds="http://schemas.openxmlformats.org/officeDocument/2006/customXml" ds:itemID="{5BD0E5BE-B4DE-4983-A09F-B021F280A9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13344</TotalTime>
  <Words>6131</Words>
  <Application>Microsoft Office PowerPoint</Application>
  <PresentationFormat>Widescreen</PresentationFormat>
  <Paragraphs>420</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Supporting Students in Using Evidence2</vt:lpstr>
      <vt:lpstr>Introduction</vt:lpstr>
      <vt:lpstr>Supporting Students When Engaging With Complex Sources </vt:lpstr>
      <vt:lpstr>Supporting Students When Engaging With Complex Sources: Before Engaging with the Source(s)  (1)</vt:lpstr>
      <vt:lpstr>Supporting Students When Engaging With Complex Sources: Before Engaging with the Source(s) (2)</vt:lpstr>
      <vt:lpstr>Supporting Students When Engaging With Complex Sources: Before Engaging with the Source(s)  (3) </vt:lpstr>
      <vt:lpstr>Before Engaging with the Source(s): Application (1)  </vt:lpstr>
      <vt:lpstr>Supporting Students When Engaging With Complex Sources: Before Engaging with the Source(s)  (4)</vt:lpstr>
      <vt:lpstr>Supporting Students When Engaging With Complex Sources: Before Engaging with the Source(s) (5)</vt:lpstr>
      <vt:lpstr>Supporting Students When Engaging With Complex Sources: Before Engaging with the Source(s) (6) </vt:lpstr>
      <vt:lpstr>Before Engaging with the Source(s): Application (2) </vt:lpstr>
      <vt:lpstr>Supporting Students When Engaging With Complex Sources: Before Engaging with the Source(s) (7)</vt:lpstr>
      <vt:lpstr>Before Engaging with the Source(s): Application (3) </vt:lpstr>
      <vt:lpstr>Supporting Students When Engaging With Complex Sources: Before Engaging with the Source(s) (9)</vt:lpstr>
      <vt:lpstr>Supporting Students When Engaging With Complex Sources: Before Engaging with the Source(s) (10) </vt:lpstr>
      <vt:lpstr>Before Engaging with the Source(s): Application (4)</vt:lpstr>
      <vt:lpstr>Supporting Students When Engaging With Complex Sources: Before Engaging with the Source(s) (11) </vt:lpstr>
      <vt:lpstr>Supporting Students When Engaging With Complex Sources: Before Engaging with the Source(s) (12) </vt:lpstr>
      <vt:lpstr>Supporting Students When Engaging With Complex Sources: Before Engaging with the Source(s) (13) </vt:lpstr>
      <vt:lpstr>Before Engaging with the Source(s): Application (5)</vt:lpstr>
      <vt:lpstr>Supporting Students When Engaging With Complex Sources: Before Engaging with the Source(s) (14) </vt:lpstr>
      <vt:lpstr>Supporting Students When Engaging With Complex Sources: Before Engaging with the Source(s) (15) </vt:lpstr>
      <vt:lpstr>Before Engaging with the Source(s): Application </vt:lpstr>
      <vt:lpstr>Supporting Students When Engaging With Complex Sources: Before Engaging with the Source(s) (16) </vt:lpstr>
      <vt:lpstr>Supporting Students When Engaging With Complex Sources: Before Engaging with the Source(s) (17) </vt:lpstr>
      <vt:lpstr>Before Engaging with the Source(s): Application</vt:lpstr>
      <vt:lpstr>Check For Understanding </vt:lpstr>
      <vt:lpstr>Conclusion of Module Four of the Supporting Students in Using Evidence module series </vt:lpstr>
      <vt:lpstr>Supporting Students in Using Evidence3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Students in Using Evidence</dc:title>
  <dc:creator>Harris, Danielle - Division of Communications</dc:creator>
  <cp:lastModifiedBy>Ransom, Heather - Division of Academic Program Standards</cp:lastModifiedBy>
  <cp:revision>16</cp:revision>
  <dcterms:created xsi:type="dcterms:W3CDTF">2021-11-08T14:53:11Z</dcterms:created>
  <dcterms:modified xsi:type="dcterms:W3CDTF">2025-12-09T16:23:08Z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514524c5-2726-4c70-84b3-c2fbb42154d4</vt:lpwstr>
  </property>
  <property fmtid="{D5CDD505-2E9C-101B-9397-08002B2CF9AE}" pid="4" name="MSIP_Label_eb544694-0027-44fa-bee4-2648c0363f9d_Enabled">
    <vt:lpwstr>true</vt:lpwstr>
  </property>
  <property fmtid="{D5CDD505-2E9C-101B-9397-08002B2CF9AE}" pid="5" name="MSIP_Label_eb544694-0027-44fa-bee4-2648c0363f9d_SetDate">
    <vt:lpwstr>2024-07-30T18:48:14Z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13cd3e46-7463-457b-84cb-9e9570c1b614</vt:lpwstr>
  </property>
  <property fmtid="{D5CDD505-2E9C-101B-9397-08002B2CF9AE}" pid="10" name="MSIP_Label_eb544694-0027-44fa-bee4-2648c0363f9d_ContentBits">
    <vt:lpwstr>0</vt:lpwstr>
  </property>
</Properties>
</file>