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35"/>
  </p:notesMasterIdLst>
  <p:sldIdLst>
    <p:sldId id="352" r:id="rId6"/>
    <p:sldId id="353" r:id="rId7"/>
    <p:sldId id="354" r:id="rId8"/>
    <p:sldId id="355" r:id="rId9"/>
    <p:sldId id="356" r:id="rId10"/>
    <p:sldId id="357" r:id="rId11"/>
    <p:sldId id="358" r:id="rId12"/>
    <p:sldId id="359" r:id="rId13"/>
    <p:sldId id="360" r:id="rId14"/>
    <p:sldId id="361" r:id="rId15"/>
    <p:sldId id="362" r:id="rId16"/>
    <p:sldId id="363" r:id="rId17"/>
    <p:sldId id="36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Lst>
  <p:sldSz cx="12192000" cy="6858000"/>
  <p:notesSz cx="6858000" cy="9144000"/>
  <p:embeddedFontLst>
    <p:embeddedFont>
      <p:font typeface="Franklin Gothic Book" panose="020B0503020102020204" pitchFamily="34" charset="0"/>
      <p:regular r:id="rId36"/>
      <p:italic r:id="rId37"/>
    </p:embeddedFont>
    <p:embeddedFont>
      <p:font typeface="Franklin Gothic Medium" panose="020B0603020102020204" pitchFamily="34" charset="0"/>
      <p:regular r:id="rId38"/>
      <p:italic r:id="rId39"/>
    </p:embeddedFont>
    <p:embeddedFont>
      <p:font typeface="Libre Franklin" pitchFamily="2" charset="0"/>
      <p:regular r:id="rId40"/>
      <p:bold r:id="rId41"/>
      <p:italic r:id="rId42"/>
      <p:boldItalic r:id="rId43"/>
    </p:embeddedFont>
    <p:embeddedFont>
      <p:font typeface="Libre Franklin Medium"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6" roundtripDataSignature="AMtx7mhbjnDweMmesxcf3gtrLHUpCiyU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D90D4C-25CF-D8C0-EF06-27663B70180B}" name="Perkins, Jacob - Division of Communications" initials="PJDoC" userId="S::Jacob.Perkins@education.ky.gov::c40ba2c0-b4ef-4c71-9781-8024fdc37b7e" providerId="AD"/>
  <p188:author id="{C3D873E3-4DC4-748B-D574-646FE133D5AE}" name="Turner, Rosalind - Division of Communications" initials="TRDoC" userId="S::rosalind.turner@education.ky.gov::7c9c7ca7-1d99-46ec-ad67-a660f1da40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ki Ray" initials="" lastIdx="4" clrIdx="0"/>
  <p:cmAuthor id="1" name="Lauren Gallicchio" initials="" lastIdx="5" clrIdx="1"/>
  <p:cmAuthor id="2" name="Thomas Clouse"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6152FC-B92B-4908-816E-3D7ED2A5D307}" v="8" dt="2023-10-11T20:38:22.935"/>
  </p1510:revLst>
</p1510:revInfo>
</file>

<file path=ppt/tableStyles.xml><?xml version="1.0" encoding="utf-8"?>
<a:tblStyleLst xmlns:a="http://schemas.openxmlformats.org/drawingml/2006/main" def="{7D4F87D2-B31D-4A5B-840A-ADB18C62B1F1}">
  <a:tblStyle styleId="{7D4F87D2-B31D-4A5B-840A-ADB18C62B1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925" autoAdjust="0"/>
  </p:normalViewPr>
  <p:slideViewPr>
    <p:cSldViewPr snapToGrid="0">
      <p:cViewPr varScale="1">
        <p:scale>
          <a:sx n="70" d="100"/>
          <a:sy n="70" d="100"/>
        </p:scale>
        <p:origin x="1278" y="78"/>
      </p:cViewPr>
      <p:guideLst/>
    </p:cSldViewPr>
  </p:slideViewPr>
  <p:outlineViewPr>
    <p:cViewPr>
      <p:scale>
        <a:sx n="33" d="100"/>
        <a:sy n="33" d="100"/>
      </p:scale>
      <p:origin x="0" y="-528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7.fntdata"/><Relationship Id="rId47" Type="http://schemas.openxmlformats.org/officeDocument/2006/relationships/font" Target="fonts/font12.fntdata"/><Relationship Id="rId159" Type="http://schemas.openxmlformats.org/officeDocument/2006/relationships/viewProps" Target="viewProps.xml"/><Relationship Id="rId7" Type="http://schemas.openxmlformats.org/officeDocument/2006/relationships/slide" Target="slides/slide2.xml"/><Relationship Id="rId16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157" Type="http://schemas.openxmlformats.org/officeDocument/2006/relationships/commentAuthors" Target="commentAuthors.xml"/><Relationship Id="rId5" Type="http://schemas.openxmlformats.org/officeDocument/2006/relationships/slideMaster" Target="slideMasters/slideMaster1.xml"/><Relationship Id="rId160"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9.fntdata"/><Relationship Id="rId156" Type="http://customschemas.google.com/relationships/presentationmetadata" Target="meta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43" Type="http://schemas.openxmlformats.org/officeDocument/2006/relationships/font" Target="fonts/font8.fntdata"/><Relationship Id="rId8" Type="http://schemas.openxmlformats.org/officeDocument/2006/relationships/slide" Target="slides/slide3.xml"/><Relationship Id="rId16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46" Type="http://schemas.openxmlformats.org/officeDocument/2006/relationships/font" Target="fonts/font11.fntdata"/><Relationship Id="rId158"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6.fntdata"/><Relationship Id="rId16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readingrockets.org/article/importance-active-readin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youtube.com/watch?v=4XTb5WDQkr8"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weareteachers.com/think-pair-share-alternativ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www.readingrockets.org/strategies/paragraph_shrinking" TargetMode="External"/><Relationship Id="rId3" Type="http://schemas.openxmlformats.org/officeDocument/2006/relationships/hyperlink" Target="https://learningcenter.unc.edu/tips-and-tools/annotating-texts/" TargetMode="External"/><Relationship Id="rId7" Type="http://schemas.openxmlformats.org/officeDocument/2006/relationships/hyperlink" Target="https://www.youtube.com/watch?v=4XTb5WDQkr8"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readingrockets.org/strategies/partner_reading" TargetMode="External"/><Relationship Id="rId5" Type="http://schemas.openxmlformats.org/officeDocument/2006/relationships/hyperlink" Target="https://www.alvordschools.org/site/handlers/filedownload.ashx?moduleinstanceid=15788&amp;dataid=25357&amp;FileName=marking_the_text.pdf" TargetMode="External"/><Relationship Id="rId10" Type="http://schemas.openxmlformats.org/officeDocument/2006/relationships/hyperlink" Target="https://www.readingrockets.org/strategies/reciprocal_teaching#:~:text=Reciprocal%20teaching%20refers%20to%20an,generating%2C%20clarifying%2C%20and%20predicting" TargetMode="External"/><Relationship Id="rId4" Type="http://schemas.openxmlformats.org/officeDocument/2006/relationships/hyperlink" Target="https://www.facinghistory.org/resource-library/chunking" TargetMode="External"/><Relationship Id="rId9" Type="http://schemas.openxmlformats.org/officeDocument/2006/relationships/hyperlink" Target="https://mcgraw.princeton.edu/undergraduates/resources/resource-library/active-reading-strategie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ocs.google.com/document/d/16UNZD0kK9ZEIdiQgbZ266jfwgMsGuUG0AehRNcHGpzQ/edi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cs.google.com/document/d/16UNZD0kK9ZEIdiQgbZ266jfwgMsGuUG0AehRNcHGpzQ/edit"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f145736de9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1f145736de9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p>
          <a:p>
            <a:pPr marL="0" lvl="0" indent="0" algn="l" rtl="0">
              <a:spcBef>
                <a:spcPts val="0"/>
              </a:spcBef>
              <a:spcAft>
                <a:spcPts val="0"/>
              </a:spcAft>
              <a:buClr>
                <a:schemeClr val="dk1"/>
              </a:buClr>
              <a:buSzPts val="1400"/>
              <a:buFont typeface="Arial"/>
              <a:buNone/>
            </a:pPr>
            <a:r>
              <a:rPr lang="en-US" sz="1200" i="1" dirty="0">
                <a:solidFill>
                  <a:schemeClr val="dk1"/>
                </a:solidFill>
                <a:latin typeface="Calibri"/>
                <a:ea typeface="Calibri"/>
                <a:cs typeface="Calibri"/>
                <a:sym typeface="Calibri"/>
              </a:rPr>
              <a:t>Supporting Students in Using Evidence</a:t>
            </a:r>
            <a:r>
              <a:rPr lang="en-US" sz="1200" dirty="0">
                <a:solidFill>
                  <a:schemeClr val="dk1"/>
                </a:solidFill>
                <a:latin typeface="Calibri"/>
                <a:ea typeface="Calibri"/>
                <a:cs typeface="Calibri"/>
                <a:sym typeface="Calibri"/>
              </a:rPr>
              <a:t> module series is a set of six of modules designed to support students when using evidence as required by the </a:t>
            </a:r>
            <a:r>
              <a:rPr lang="en-US" sz="1200" i="1" dirty="0">
                <a:solidFill>
                  <a:schemeClr val="dk1"/>
                </a:solidFill>
                <a:latin typeface="Calibri"/>
                <a:ea typeface="Calibri"/>
                <a:cs typeface="Calibri"/>
                <a:sym typeface="Calibri"/>
              </a:rPr>
              <a:t>Kentucky Academic Standards (KAS) for Social Studies. </a:t>
            </a:r>
            <a:r>
              <a:rPr lang="en-US" sz="1200" dirty="0">
                <a:solidFill>
                  <a:schemeClr val="dk1"/>
                </a:solidFill>
                <a:latin typeface="Calibri"/>
                <a:ea typeface="Calibri"/>
                <a:cs typeface="Calibri"/>
                <a:sym typeface="Calibri"/>
              </a:rPr>
              <a:t>While this module series is designed in a progression, you may engage with the module section that best meets your professional learning needs. </a:t>
            </a:r>
            <a:endParaRPr lang="en-US" sz="13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Supporting Students in Using Evidence</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i="1" dirty="0">
                <a:solidFill>
                  <a:schemeClr val="dk1"/>
                </a:solidFill>
                <a:latin typeface="Calibri"/>
                <a:ea typeface="Calibri"/>
                <a:cs typeface="Calibri"/>
                <a:sym typeface="Calibri"/>
              </a:rPr>
              <a:t>Kentucky Academic Standards (KAS) for Social Studies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a:t>
            </a:r>
            <a:r>
              <a:rPr lang="en-US" sz="1200" dirty="0">
                <a:solidFill>
                  <a:schemeClr val="dk1"/>
                </a:solidFill>
                <a:uFill>
                  <a:noFill/>
                </a:uFill>
                <a:latin typeface="Calibri"/>
                <a:ea typeface="Calibri"/>
                <a:cs typeface="Calibri"/>
                <a:sym typeface="Calibri"/>
              </a:rPr>
              <a:t> Social Studies Professional Learning Modules page </a:t>
            </a:r>
            <a:r>
              <a:rPr lang="en-US" sz="1200" dirty="0">
                <a:solidFill>
                  <a:schemeClr val="dk1"/>
                </a:solidFill>
                <a:latin typeface="Calibri"/>
                <a:ea typeface="Calibri"/>
                <a:cs typeface="Calibri"/>
                <a:sym typeface="Calibri"/>
              </a:rPr>
              <a:t>so that you may access the resources used directly from the links provided in the PowerPoint: </a:t>
            </a:r>
            <a:r>
              <a:rPr lang="en-US" sz="1200" u="sng" dirty="0">
                <a:solidFill>
                  <a:schemeClr val="dk1"/>
                </a:solidFill>
                <a:latin typeface="Calibri"/>
                <a:ea typeface="Calibri"/>
                <a:cs typeface="Calibri"/>
                <a:sym typeface="Calibri"/>
              </a:rPr>
              <a:t>https://kystandards.org/standards-resources/ss-resources/ss-pl-modules/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 </a:t>
            </a: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Five: Compelling and Supporting Questions</a:t>
            </a:r>
          </a:p>
          <a:p>
            <a:pPr marL="457200" lvl="0" indent="-304800" algn="l" rtl="0">
              <a:spcBef>
                <a:spcPts val="0"/>
              </a:spcBef>
              <a:spcAft>
                <a:spcPts val="0"/>
              </a:spcAft>
              <a:buClr>
                <a:srgbClr val="102649"/>
              </a:buClr>
              <a:buSzPts val="1200"/>
              <a:buFont typeface="Calibri"/>
              <a:buChar char="•"/>
            </a:pPr>
            <a:r>
              <a:rPr lang="en-US" sz="1200" b="1" dirty="0">
                <a:solidFill>
                  <a:srgbClr val="102649"/>
                </a:solidFill>
                <a:latin typeface="Calibri"/>
                <a:ea typeface="Calibri"/>
                <a:cs typeface="Calibri"/>
                <a:sym typeface="Calibri"/>
              </a:rPr>
              <a:t>Compelling Question: </a:t>
            </a:r>
            <a:r>
              <a:rPr lang="en-US" sz="1200" dirty="0">
                <a:solidFill>
                  <a:srgbClr val="222222"/>
                </a:solidFill>
                <a:latin typeface="Calibri"/>
                <a:ea typeface="Calibri"/>
                <a:cs typeface="Calibri"/>
                <a:sym typeface="Calibri"/>
              </a:rPr>
              <a:t>How do I support students in communicating their own conclusions, using evidence to substantiate their claims? </a:t>
            </a:r>
            <a:endParaRPr lang="en-US"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a:t>
            </a:r>
            <a:r>
              <a:rPr lang="en-US" sz="1200" dirty="0">
                <a:solidFill>
                  <a:schemeClr val="dk1"/>
                </a:solidFill>
                <a:latin typeface="Calibri"/>
                <a:ea typeface="Calibri"/>
                <a:cs typeface="Calibri"/>
                <a:sym typeface="Calibri"/>
              </a:rPr>
              <a:t> How do I support students’ comprehension of primary and secondary sources?</a:t>
            </a: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Learning Target and Success Criteria:</a:t>
            </a: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Target and Success Criteria for districts and schools of Module One: Using Evidence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are:</a:t>
            </a:r>
          </a:p>
          <a:p>
            <a:pPr marL="457200" lvl="0" indent="-304800" algn="l" rtl="0">
              <a:spcBef>
                <a:spcPts val="0"/>
              </a:spcBef>
              <a:spcAft>
                <a:spcPts val="0"/>
              </a:spcAft>
              <a:buClr>
                <a:srgbClr val="102649"/>
              </a:buClr>
              <a:buSzPts val="1200"/>
              <a:buFont typeface="Calibri"/>
              <a:buChar char="●"/>
            </a:pPr>
            <a:r>
              <a:rPr lang="en-US" sz="1200" b="1" dirty="0">
                <a:solidFill>
                  <a:schemeClr val="dk1"/>
                </a:solidFill>
                <a:latin typeface="Calibri"/>
                <a:ea typeface="Calibri"/>
                <a:cs typeface="Calibri"/>
                <a:sym typeface="Calibri"/>
              </a:rPr>
              <a:t>Learning Target:</a:t>
            </a:r>
            <a:r>
              <a:rPr lang="en-US" sz="1200" dirty="0">
                <a:solidFill>
                  <a:schemeClr val="dk1"/>
                </a:solidFill>
                <a:latin typeface="Calibri"/>
                <a:ea typeface="Calibri"/>
                <a:cs typeface="Calibri"/>
                <a:sym typeface="Calibri"/>
              </a:rPr>
              <a:t> I can support students in using evidence to substantiate their claims.</a:t>
            </a: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I will be successful when I can develop coherent periods of learning that supports students’ comprehension of primary and secondary sources.</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it is recommended that participants have engaged with the following modules prior to engaging with this 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Getting to know the Kentucky Academic Standards (KAS) for Social Studies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a:t>
            </a:r>
            <a:r>
              <a:rPr lang="en-US" sz="1200" i="1" dirty="0">
                <a:solidFill>
                  <a:schemeClr val="dk1"/>
                </a:solidFill>
                <a:latin typeface="Calibri"/>
                <a:ea typeface="Calibri"/>
                <a:cs typeface="Calibri"/>
                <a:sym typeface="Calibri"/>
              </a:rPr>
              <a:t>Minding the Gap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The Inquiry Practices of the Kentucky Academic Standards (KAS) for Social Studies </a:t>
            </a:r>
            <a:r>
              <a:rPr lang="en-US" sz="1200" dirty="0">
                <a:solidFill>
                  <a:schemeClr val="dk1"/>
                </a:solidFill>
                <a:latin typeface="Calibri"/>
                <a:ea typeface="Calibri"/>
                <a:cs typeface="Calibri"/>
                <a:sym typeface="Calibri"/>
              </a:rPr>
              <a:t>Module</a:t>
            </a:r>
          </a:p>
          <a:p>
            <a:pPr marL="457200" lvl="0" indent="0" algn="l" rtl="0">
              <a:lnSpc>
                <a:spcPct val="115000"/>
              </a:lnSpc>
              <a:spcBef>
                <a:spcPts val="0"/>
              </a:spcBef>
              <a:spcAft>
                <a:spcPts val="0"/>
              </a:spcAft>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Thus, participants are encouraged to engage with these modules prior to participating in this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While this module series is designed for a teacher to engage with it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four modules mentioned above prior to engaging with this work. If the facilitator has not engaged with these modules, it is recommended that they complete the four modules mentioned before facilitating this module.</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Determine which stakeholders to invite as participants. In the invitation, describe how the work sessions will benefit them.</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few days before the meeting, you may want to remind participants to be prepared to have their documents available during the meeting. (See below for 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Reserve adequate space and equipment. Tables or desks should be set up to support small-group discussion. If conducting this module virtually, ensure that your technology platform can support break out rooms to support small group collaboration.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Ensure that participants have access to the Internet.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hard copy of the </a:t>
            </a:r>
            <a:r>
              <a:rPr lang="en-US" sz="1200" i="1" dirty="0">
                <a:solidFill>
                  <a:schemeClr val="dk1"/>
                </a:solidFill>
                <a:latin typeface="Calibri"/>
                <a:ea typeface="Calibri"/>
                <a:cs typeface="Calibri"/>
                <a:sym typeface="Calibri"/>
              </a:rPr>
              <a:t>KAS for Social Studies</a:t>
            </a: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b="1" dirty="0">
                <a:solidFill>
                  <a:schemeClr val="dk1"/>
                </a:solidFill>
                <a:latin typeface="Calibri"/>
                <a:ea typeface="Calibri"/>
                <a:cs typeface="Calibri"/>
                <a:sym typeface="Calibri"/>
              </a:rPr>
              <a:t>Supplies Needed:</a:t>
            </a: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2"/>
                  </a:ext>
                </a:extLst>
              </a:rPr>
              <a:t>Computer</a:t>
            </a:r>
            <a:r>
              <a:rPr lang="en-US" sz="1200" dirty="0">
                <a:solidFill>
                  <a:schemeClr val="dk1"/>
                </a:solidFill>
                <a:latin typeface="Calibri"/>
                <a:ea typeface="Calibri"/>
                <a:cs typeface="Calibri"/>
                <a:sym typeface="Calibri"/>
              </a:rPr>
              <a:t> with the Module Six: What should students do before engaging with complex sources? PowerPoint presentation.</a:t>
            </a: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Technology with projection capability if in person with a group. Technology platform where presenters have sharing ability and breakout room options if virtual with a group. </a:t>
            </a: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If facilitating this work with a group, links to the participant handouts needed for the session also may be built right into the agenda.</a:t>
            </a: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Self-Sticking Notes (optional)</a:t>
            </a: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Poster paper (optional)</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lang="en-US" dirty="0">
              <a:solidFill>
                <a:schemeClr val="dk1"/>
              </a:solidFill>
            </a:endParaRPr>
          </a:p>
          <a:p>
            <a:pPr marL="0" lvl="0" indent="0" algn="l" rtl="0">
              <a:spcBef>
                <a:spcPts val="0"/>
              </a:spcBef>
              <a:spcAft>
                <a:spcPts val="0"/>
              </a:spcAft>
              <a:buNone/>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1f145736de9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200" u="sng" dirty="0">
                <a:solidFill>
                  <a:schemeClr val="dk1"/>
                </a:solidFill>
                <a:latin typeface="Calibri"/>
                <a:ea typeface="Calibri"/>
                <a:cs typeface="Calibri"/>
                <a:sym typeface="Calibri"/>
              </a:rPr>
              <a:t>https://www.education.ky.gov/_layouts/download.aspx?SourceUrl=/curriculum/standards/kyacadstand/Documents/Inquiry_Practices_of_KAS_for_Social_Studies.pptx</a:t>
            </a:r>
          </a:p>
          <a:p>
            <a:pPr marL="0" lvl="0" indent="0" algn="l" rtl="0">
              <a:spcBef>
                <a:spcPts val="0"/>
              </a:spcBef>
              <a:spcAft>
                <a:spcPts val="0"/>
              </a:spcAft>
              <a:buNone/>
            </a:pPr>
            <a:endParaRPr lang="en-US" sz="1200" u="sng"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2000" b="0" i="0" u="sng" dirty="0">
                <a:solidFill>
                  <a:srgbClr val="000000"/>
                </a:solidFill>
                <a:effectLst/>
                <a:latin typeface="Times New Roman" panose="02020603050405020304" pitchFamily="18" charset="0"/>
              </a:rPr>
              <a:t>https://www.education.ky.gov/_layouts/download.aspx?SourceUrl=</a:t>
            </a:r>
            <a:r>
              <a:rPr lang="en-US" sz="1200" u="sng" dirty="0">
                <a:solidFill>
                  <a:schemeClr val="dk1"/>
                </a:solidFill>
                <a:latin typeface="Calibri"/>
                <a:ea typeface="Calibri"/>
                <a:cs typeface="Calibri"/>
                <a:sym typeface="Calibri"/>
              </a:rPr>
              <a:t>/curriculum/standards/kyacadstand/Documents/Inquiry_Practices_of_KAS_for_Social_Studies.pptx</a:t>
            </a:r>
          </a:p>
          <a:p>
            <a:pPr marL="0" lvl="0" indent="0" algn="l" rtl="0">
              <a:spcBef>
                <a:spcPts val="0"/>
              </a:spcBef>
              <a:spcAft>
                <a:spcPts val="0"/>
              </a:spcAft>
              <a:buClr>
                <a:schemeClr val="dk1"/>
              </a:buClr>
              <a:buSzPts val="1100"/>
              <a:buFont typeface="Arial"/>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For more information on Learning Goals and Success Criteria and their alignment to the </a:t>
            </a:r>
            <a:r>
              <a:rPr lang="en-US" sz="1200" i="1" dirty="0">
                <a:latin typeface="Calibri"/>
                <a:ea typeface="Calibri"/>
                <a:cs typeface="Calibri"/>
                <a:sym typeface="Calibri"/>
              </a:rPr>
              <a:t>KAS for Social Studies</a:t>
            </a:r>
            <a:r>
              <a:rPr lang="en-US" sz="1200" dirty="0">
                <a:latin typeface="Calibri"/>
                <a:ea typeface="Calibri"/>
                <a:cs typeface="Calibri"/>
                <a:sym typeface="Calibri"/>
              </a:rPr>
              <a:t>, visit Learning Goals, Success Criteria and the </a:t>
            </a:r>
            <a:r>
              <a:rPr lang="en-US" sz="1200" i="1" dirty="0">
                <a:latin typeface="Calibri"/>
                <a:ea typeface="Calibri"/>
                <a:cs typeface="Calibri"/>
                <a:sym typeface="Calibri"/>
              </a:rPr>
              <a:t>KAS for Social Studies</a:t>
            </a:r>
            <a:r>
              <a:rPr lang="en-US" sz="1200" i="0" dirty="0">
                <a:latin typeface="Calibri"/>
                <a:ea typeface="Calibri"/>
                <a:cs typeface="Calibri"/>
                <a:sym typeface="Calibri"/>
              </a:rPr>
              <a:t>: </a:t>
            </a:r>
            <a:r>
              <a:rPr lang="en-US" sz="1200" i="0" u="sng" dirty="0">
                <a:latin typeface="Calibri"/>
                <a:ea typeface="Calibri"/>
                <a:cs typeface="Calibri"/>
                <a:sym typeface="Calibri"/>
              </a:rPr>
              <a:t>https://kystandards.org/standards-resources/ss-resources/learning-goals-success-criteria-and-the-kas-for-social-studies/</a:t>
            </a:r>
            <a:endParaRPr lang="en-US" sz="1200" u="sng" dirty="0">
              <a:latin typeface="Calibri"/>
              <a:ea typeface="Calibri"/>
              <a:cs typeface="Calibri"/>
              <a:sym typeface="Calibri"/>
            </a:endParaRPr>
          </a:p>
        </p:txBody>
      </p:sp>
      <p:sp>
        <p:nvSpPr>
          <p:cNvPr id="795" name="Google Shape;795;g1f145736de9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g1f145736de9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1" name="Google Shape;801;g1f145736de9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Supporting student comprehension of complex sources may occur in three phases. When implementing a complex source in the local curriculum, teachers can support student comprehension of the source by using strategies before, during and after reading the complex source. Module Five discusses ways to support students while engaging with complex sources to support comprehension.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As you engage with Module Five, you are encourage to view this PowerPoint in slideshow or presentation mode to ensure that you are able to read the text featured on each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223c2a54d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223c2a54d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and engage in the Gist Reading Strategy to learn about the importance of active reading.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a:latin typeface="Calibri"/>
                <a:ea typeface="Calibri"/>
                <a:cs typeface="Calibri"/>
                <a:sym typeface="Calibri"/>
              </a:rPr>
              <a:t>Resources:</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Reed, Deborah K. (2016) </a:t>
            </a:r>
            <a:r>
              <a:rPr lang="en-US" sz="1200" i="1" dirty="0">
                <a:latin typeface="Calibri"/>
                <a:ea typeface="Calibri"/>
                <a:cs typeface="Calibri"/>
                <a:sym typeface="Calibri"/>
              </a:rPr>
              <a:t>The Importance of Active Reading. </a:t>
            </a:r>
            <a:r>
              <a:rPr lang="en-US" sz="1200" dirty="0">
                <a:latin typeface="Calibri"/>
                <a:ea typeface="Calibri"/>
                <a:cs typeface="Calibri"/>
                <a:sym typeface="Calibri"/>
              </a:rPr>
              <a:t>Reading Rockets (courtesy of the Iowa Reading Research Center). </a:t>
            </a:r>
            <a:r>
              <a:rPr lang="en-US" sz="1200" u="sng" dirty="0">
                <a:solidFill>
                  <a:schemeClr val="hlink"/>
                </a:solidFill>
                <a:latin typeface="Calibri"/>
                <a:ea typeface="Calibri"/>
                <a:cs typeface="Calibri"/>
                <a:sym typeface="Calibri"/>
                <a:hlinkClick r:id="rId3"/>
              </a:rPr>
              <a:t>https://www.readingrockets.org/article/importance-active-reading</a:t>
            </a:r>
            <a:r>
              <a:rPr lang="en-US" sz="1200" dirty="0">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b="0" i="0" u="none" strike="noStrike" dirty="0">
                <a:solidFill>
                  <a:srgbClr val="000000"/>
                </a:solidFill>
                <a:effectLst/>
                <a:latin typeface="Calibri" panose="020F0502020204030204" pitchFamily="34" charset="0"/>
              </a:rPr>
              <a:t>#iteachela. (2021). </a:t>
            </a:r>
            <a:r>
              <a:rPr lang="en-US" sz="1200" b="0" i="1" u="none" strike="noStrike" dirty="0">
                <a:solidFill>
                  <a:srgbClr val="000000"/>
                </a:solidFill>
                <a:effectLst/>
                <a:latin typeface="Calibri" panose="020F0502020204030204" pitchFamily="34" charset="0"/>
              </a:rPr>
              <a:t>The Gist Reading Strategy. </a:t>
            </a:r>
            <a:r>
              <a:rPr lang="en-US" sz="1200" b="0" i="0" u="sng" strike="noStrike" dirty="0">
                <a:solidFill>
                  <a:srgbClr val="2200CC"/>
                </a:solidFill>
                <a:effectLst/>
                <a:latin typeface="Calibri" panose="020F0502020204030204" pitchFamily="34" charset="0"/>
                <a:hlinkClick r:id="rId4"/>
              </a:rPr>
              <a:t>https://www.youtube.com/watch?v=4XTb5WDQkr8</a:t>
            </a:r>
            <a:r>
              <a:rPr lang="en-US" sz="1200" b="0" i="0" u="none" strike="noStrike" dirty="0">
                <a:solidFill>
                  <a:srgbClr val="000000"/>
                </a:solidFill>
                <a:effectLst/>
                <a:latin typeface="Calibri" panose="020F0502020204030204" pitchFamily="34" charset="0"/>
              </a:rPr>
              <a:t> </a:t>
            </a:r>
          </a:p>
          <a:p>
            <a:pPr marL="0" lvl="0" indent="0" algn="l" rtl="0">
              <a:spcBef>
                <a:spcPts val="0"/>
              </a:spcBef>
              <a:spcAft>
                <a:spcPts val="0"/>
              </a:spcAft>
              <a:buNone/>
            </a:pPr>
            <a:endParaRPr sz="1200" dirty="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223c2a54d8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6" name="Google Shape;816;g223c2a54d8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To engage in a Sticky-Note Storm, you will work individually at first, but then share your ideas in pairs or small groups. The goal of is strategy is to share as many ideas as possible.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 </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Mulvahill, Elizabeth (2019). </a:t>
            </a:r>
            <a:r>
              <a:rPr lang="en-US" sz="1200" i="1" dirty="0">
                <a:latin typeface="Calibri"/>
                <a:ea typeface="Calibri"/>
                <a:cs typeface="Calibri"/>
                <a:sym typeface="Calibri"/>
              </a:rPr>
              <a:t>10 Fun Alternatives to Think-Pair-Share. </a:t>
            </a:r>
            <a:r>
              <a:rPr lang="en-US" sz="1200" dirty="0">
                <a:latin typeface="Calibri"/>
                <a:ea typeface="Calibri"/>
                <a:cs typeface="Calibri"/>
                <a:sym typeface="Calibri"/>
              </a:rPr>
              <a:t>We Are Teachers. </a:t>
            </a:r>
            <a:r>
              <a:rPr lang="en-US" sz="1200" u="sng" dirty="0">
                <a:solidFill>
                  <a:schemeClr val="hlink"/>
                </a:solidFill>
                <a:latin typeface="Calibri"/>
                <a:ea typeface="Calibri"/>
                <a:cs typeface="Calibri"/>
                <a:sym typeface="Calibri"/>
                <a:hlinkClick r:id="rId3"/>
              </a:rPr>
              <a:t>https://www.weareteachers.com/think-pair-share-alternatives/</a:t>
            </a:r>
            <a:r>
              <a:rPr lang="en-US" sz="1200" dirty="0">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223c2a54d89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223c2a54d89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206d0acaa9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9" name="Google Shape;829;g206d0acaa9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It is important to note that the information here</a:t>
            </a:r>
            <a:r>
              <a:rPr lang="en-US" sz="1200" dirty="0">
                <a:latin typeface="Calibri"/>
                <a:ea typeface="Calibri"/>
                <a:cs typeface="Calibri"/>
                <a:sym typeface="Calibri"/>
              </a:rPr>
              <a:t> applies largely to text based sources. </a:t>
            </a:r>
            <a:r>
              <a:rPr lang="en-US" sz="1200" dirty="0">
                <a:solidFill>
                  <a:schemeClr val="dk1"/>
                </a:solidFill>
                <a:latin typeface="Calibri"/>
                <a:ea typeface="Calibri"/>
                <a:cs typeface="Calibri"/>
                <a:sym typeface="Calibri"/>
              </a:rPr>
              <a:t>Close reading with sources is limited to text-based formats, such as letters, newspapers, diaries, but can also be used with transcribed audio formats, such as recorded interviews or speeches.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1f145736de9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1f145736de9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and access each link to learn more about the strategies cited. You will apply one of these strategies to a source later in this slideshow. Therefore, it is important to learn more about these strategies.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 </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The Learning Center. (n.d.). </a:t>
            </a:r>
            <a:r>
              <a:rPr lang="en-US" sz="1200" i="1" dirty="0">
                <a:latin typeface="Calibri"/>
                <a:ea typeface="Calibri"/>
                <a:cs typeface="Calibri"/>
                <a:sym typeface="Calibri"/>
              </a:rPr>
              <a:t>Annotating Texts. </a:t>
            </a:r>
            <a:r>
              <a:rPr lang="en-US" sz="1200" dirty="0">
                <a:latin typeface="Calibri"/>
                <a:ea typeface="Calibri"/>
                <a:cs typeface="Calibri"/>
                <a:sym typeface="Calibri"/>
              </a:rPr>
              <a:t>University of North Carolina at Chapel Hill. </a:t>
            </a:r>
            <a:r>
              <a:rPr lang="en-US" sz="1200" u="sng" dirty="0">
                <a:solidFill>
                  <a:schemeClr val="hlink"/>
                </a:solidFill>
                <a:latin typeface="Calibri"/>
                <a:ea typeface="Calibri"/>
                <a:cs typeface="Calibri"/>
                <a:sym typeface="Calibri"/>
                <a:hlinkClick r:id="rId3"/>
              </a:rPr>
              <a:t>https://learningcenter.unc.edu/tips-and-tools/annotating-texts/</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Facing History &amp; Ourselves. (2009. November 12). </a:t>
            </a:r>
            <a:r>
              <a:rPr lang="en-US" sz="1200" i="1" dirty="0">
                <a:latin typeface="Calibri"/>
                <a:ea typeface="Calibri"/>
                <a:cs typeface="Calibri"/>
                <a:sym typeface="Calibri"/>
              </a:rPr>
              <a:t>Chunking</a:t>
            </a:r>
            <a:r>
              <a:rPr lang="en-US" sz="120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4"/>
              </a:rPr>
              <a:t>https://www.facinghistory.org/resource-library/chunking</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AVID Critical Reading. (n.d.). </a:t>
            </a:r>
            <a:r>
              <a:rPr lang="en-US" sz="1200" i="1" dirty="0">
                <a:latin typeface="Calibri"/>
                <a:ea typeface="Calibri"/>
                <a:cs typeface="Calibri"/>
                <a:sym typeface="Calibri"/>
              </a:rPr>
              <a:t>Marking the Text. </a:t>
            </a:r>
            <a:r>
              <a:rPr lang="en-US" sz="1200" u="sng" dirty="0">
                <a:solidFill>
                  <a:schemeClr val="hlink"/>
                </a:solidFill>
                <a:latin typeface="Calibri"/>
                <a:ea typeface="Calibri"/>
                <a:cs typeface="Calibri"/>
                <a:sym typeface="Calibri"/>
                <a:hlinkClick r:id="rId5"/>
              </a:rPr>
              <a:t>https://www.alvordschools.org/site/handlers/filedownload.ashx?moduleinstanceid=15788&amp;dataid=25357&amp;FileName=marking_the_text.pdf</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Reading Rockets. (n.d.). </a:t>
            </a:r>
            <a:r>
              <a:rPr lang="en-US" sz="1200" i="1" dirty="0">
                <a:latin typeface="Calibri"/>
                <a:ea typeface="Calibri"/>
                <a:cs typeface="Calibri"/>
                <a:sym typeface="Calibri"/>
              </a:rPr>
              <a:t>Partner Reading. </a:t>
            </a:r>
            <a:r>
              <a:rPr lang="en-US" sz="1200" u="sng" dirty="0">
                <a:solidFill>
                  <a:schemeClr val="hlink"/>
                </a:solidFill>
                <a:latin typeface="Calibri"/>
                <a:ea typeface="Calibri"/>
                <a:cs typeface="Calibri"/>
                <a:sym typeface="Calibri"/>
                <a:hlinkClick r:id="rId6"/>
              </a:rPr>
              <a:t>https://www.readingrockets.org/strategies/partner_reading</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#iteachela. (2001). </a:t>
            </a:r>
            <a:r>
              <a:rPr lang="en-US" sz="1200" i="1" dirty="0">
                <a:latin typeface="Calibri"/>
                <a:ea typeface="Calibri"/>
                <a:cs typeface="Calibri"/>
                <a:sym typeface="Calibri"/>
              </a:rPr>
              <a:t>The Gist Reading Strategy </a:t>
            </a:r>
            <a:r>
              <a:rPr lang="en-US" sz="1200" dirty="0">
                <a:latin typeface="Calibri"/>
                <a:ea typeface="Calibri"/>
                <a:cs typeface="Calibri"/>
                <a:sym typeface="Calibri"/>
              </a:rPr>
              <a:t>[video]. </a:t>
            </a:r>
            <a:r>
              <a:rPr lang="en-US" sz="1200" u="sng" dirty="0">
                <a:solidFill>
                  <a:schemeClr val="hlink"/>
                </a:solidFill>
                <a:latin typeface="Calibri"/>
                <a:ea typeface="Calibri"/>
                <a:cs typeface="Calibri"/>
                <a:sym typeface="Calibri"/>
                <a:hlinkClick r:id="rId7"/>
              </a:rPr>
              <a:t>https://www.youtube.com/watch?v=4XTb5WDQkr8</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Reading Rockets. (n.d.). </a:t>
            </a:r>
            <a:r>
              <a:rPr lang="en-US" sz="1200" i="1" dirty="0">
                <a:latin typeface="Calibri"/>
                <a:ea typeface="Calibri"/>
                <a:cs typeface="Calibri"/>
                <a:sym typeface="Calibri"/>
              </a:rPr>
              <a:t>Paragraph Shrinking Strategy</a:t>
            </a:r>
            <a:r>
              <a:rPr lang="en-US" sz="120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8"/>
              </a:rPr>
              <a:t>https://www.readingrockets.org/strategies/paragraph_shrinking</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The McGraw Center for Teaching &amp; Learning. (n.d.). </a:t>
            </a:r>
            <a:r>
              <a:rPr lang="en-US" sz="1200" i="1" dirty="0">
                <a:latin typeface="Calibri"/>
                <a:ea typeface="Calibri"/>
                <a:cs typeface="Calibri"/>
                <a:sym typeface="Calibri"/>
              </a:rPr>
              <a:t>Active Reading Strategies: Remember and Analyze What You Read</a:t>
            </a:r>
            <a:r>
              <a:rPr lang="en-US" sz="120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9"/>
              </a:rPr>
              <a:t>https://mcgraw.princeton.edu/undergraduates/resources/resource-library/active-reading-strategies</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r>
              <a:rPr lang="en-US" sz="1200" dirty="0">
                <a:latin typeface="Calibri"/>
                <a:ea typeface="Calibri"/>
                <a:cs typeface="Calibri"/>
                <a:sym typeface="Calibri"/>
              </a:rPr>
              <a:t>Reading Rockets. (n.d.). </a:t>
            </a:r>
            <a:r>
              <a:rPr lang="en-US" sz="1200" i="1" dirty="0">
                <a:latin typeface="Calibri"/>
                <a:ea typeface="Calibri"/>
                <a:cs typeface="Calibri"/>
                <a:sym typeface="Calibri"/>
              </a:rPr>
              <a:t>Reciprocal Teaching</a:t>
            </a:r>
            <a:r>
              <a:rPr lang="en-US" sz="120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10"/>
              </a:rPr>
              <a:t>https://www.readingrockets.org/strategies/reciprocal_teaching#:~:text=Reciprocal%20teaching%20refers%20to%20an,generating%2C%20clarifying%2C%20and%20predicting</a:t>
            </a:r>
            <a:r>
              <a:rPr lang="en-US" sz="1200" dirty="0">
                <a:latin typeface="Calibri"/>
                <a:ea typeface="Calibri"/>
                <a:cs typeface="Calibri"/>
                <a:sym typeface="Calibri"/>
              </a:rPr>
              <a:t>.</a:t>
            </a:r>
            <a:endParaRPr sz="1200" dirty="0">
              <a:latin typeface="Calibri"/>
              <a:ea typeface="Calibri"/>
              <a:cs typeface="Calibri"/>
              <a:sym typeface="Calibri"/>
            </a:endParaRPr>
          </a:p>
          <a:p>
            <a:pPr marL="171450" lvl="0" indent="-171450" algn="l" rtl="0">
              <a:spcBef>
                <a:spcPts val="0"/>
              </a:spcBef>
              <a:spcAft>
                <a:spcPts val="0"/>
              </a:spcAft>
            </a:pP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f145736de9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1f145736de9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1f145736de9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1f145736de9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1f145736de9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2" name="Google Shape;862;g1f145736de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223c2a54d8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223c2a54d8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Module Five Learning Guide: </a:t>
            </a:r>
            <a:r>
              <a:rPr lang="en-US" sz="1200" u="sng" dirty="0">
                <a:solidFill>
                  <a:schemeClr val="hlink"/>
                </a:solidFill>
                <a:latin typeface="Calibri"/>
                <a:ea typeface="Calibri"/>
                <a:cs typeface="Calibri"/>
                <a:sym typeface="Calibri"/>
                <a:hlinkClick r:id="rId3"/>
              </a:rPr>
              <a:t>https://docs.google.com/document/d/16UNZD0kK9ZEIdiQgbZ266jfwgMsGuUG0AehRNcHGpzQ/edit</a:t>
            </a:r>
            <a:r>
              <a:rPr lang="en-US" sz="1200" dirty="0">
                <a:solidFill>
                  <a:schemeClr val="dk1"/>
                </a:solidFill>
                <a:latin typeface="Calibri"/>
                <a:ea typeface="Calibri"/>
                <a:cs typeface="Calibri"/>
                <a:sym typeface="Calibri"/>
              </a:rPr>
              <a:t>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1f145736de9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7" name="Google Shape;877;g1f145736de9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a:p>
            <a:pPr marL="0" lvl="0" indent="0" algn="l" rtl="0">
              <a:spcBef>
                <a:spcPts val="0"/>
              </a:spcBef>
              <a:spcAft>
                <a:spcPts val="0"/>
              </a:spcAft>
              <a:buNone/>
            </a:pPr>
            <a:r>
              <a:rPr lang="en-US" dirty="0">
                <a:latin typeface="Calibri"/>
                <a:ea typeface="Calibri"/>
                <a:cs typeface="Calibri"/>
                <a:sym typeface="Calibri"/>
              </a:rPr>
              <a:t>The information here applies largely to text-based sources. </a:t>
            </a: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The linked module for Text Dependent Questions linked on the slide provides further information about how to write questions that ensure students engage deeply with the source. The slides that follow provide more explicit details relevant to social studies sources. </a:t>
            </a:r>
            <a:endParaRPr dirty="0">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Google Shape;883;g223c2a54d89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4" name="Google Shape;884;g223c2a54d89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223c2a54d89_5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223c2a54d89_5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is adapted from the Reading and Writing webcast that aired on 3-19-20: </a:t>
            </a:r>
            <a:r>
              <a:rPr lang="en-US" sz="2000" b="0" i="0" u="sng" dirty="0">
                <a:solidFill>
                  <a:srgbClr val="000000"/>
                </a:solidFill>
                <a:effectLst/>
                <a:latin typeface="Times New Roman" panose="02020603050405020304" pitchFamily="18" charset="0"/>
              </a:rPr>
              <a:t>https://youtu.be/z6XzikFdrok</a:t>
            </a:r>
            <a:endParaRPr sz="1200" u="sng" dirty="0">
              <a:solidFill>
                <a:schemeClr val="dk1"/>
              </a:solidFill>
              <a:latin typeface="Calibri"/>
              <a:ea typeface="Calibri"/>
              <a:cs typeface="Calibri"/>
              <a:sym typeface="Calibri"/>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223c2a54d89_5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223c2a54d89_5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is adapted from the Reading and Writing webcast that aired on 3-19-20: </a:t>
            </a:r>
            <a:r>
              <a:rPr lang="en-US" sz="2000" b="0" i="0" u="sng" dirty="0">
                <a:solidFill>
                  <a:srgbClr val="000000"/>
                </a:solidFill>
                <a:effectLst/>
                <a:latin typeface="Times New Roman" panose="02020603050405020304" pitchFamily="18" charset="0"/>
              </a:rPr>
              <a:t>https://youtu.be/z6XzikFdrok</a:t>
            </a:r>
            <a:endParaRPr lang="en-US" sz="12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223c2a54d89_5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223c2a54d89_5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is adapted from the Reading and Writing webcast that aired on 3-19-20: </a:t>
            </a:r>
            <a:r>
              <a:rPr lang="en-US" sz="2000" b="0" i="0" u="sng" dirty="0">
                <a:solidFill>
                  <a:srgbClr val="000000"/>
                </a:solidFill>
                <a:effectLst/>
                <a:latin typeface="Times New Roman" panose="02020603050405020304" pitchFamily="18" charset="0"/>
              </a:rPr>
              <a:t>https://youtu.be/z6XzikFdrok</a:t>
            </a:r>
            <a:endParaRPr lang="en-US" sz="12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223c2a54d89_5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223c2a54d89_5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223c2a54d89_5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 name="Google Shape;916;g223c2a54d89_5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is adapted from the Reading and Writing webcast that aired on 3-19-20: </a:t>
            </a:r>
            <a:r>
              <a:rPr lang="en-US" sz="2000" b="0" i="0" u="sng" dirty="0">
                <a:solidFill>
                  <a:srgbClr val="000000"/>
                </a:solidFill>
                <a:effectLst/>
                <a:latin typeface="Times New Roman" panose="02020603050405020304" pitchFamily="18" charset="0"/>
              </a:rPr>
              <a:t>https://youtu.be/z6XzikFdrok</a:t>
            </a:r>
            <a:endParaRPr lang="en-US" sz="1200" u="sng"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223c2a54d89_5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223c2a54d89_5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is adapted from the Reading and Writing webcast that aired on 3-19-20: </a:t>
            </a:r>
            <a:r>
              <a:rPr lang="en-US" sz="2000" b="0" i="0" u="sng" dirty="0">
                <a:solidFill>
                  <a:srgbClr val="000000"/>
                </a:solidFill>
                <a:effectLst/>
                <a:latin typeface="Times New Roman" panose="02020603050405020304" pitchFamily="18" charset="0"/>
              </a:rPr>
              <a:t>https://youtu.be/z6XzikFdrok</a:t>
            </a:r>
            <a:endParaRPr lang="en-US" sz="1200" u="sng"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223c2a54d89_5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2" name="Google Shape;932;g223c2a54d89_5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is adapted from the Reading and Writing webcast that aired on 3-19-20: </a:t>
            </a:r>
            <a:r>
              <a:rPr lang="en-US" sz="2000" b="0" i="0" u="sng" dirty="0">
                <a:solidFill>
                  <a:srgbClr val="000000"/>
                </a:solidFill>
                <a:effectLst/>
                <a:latin typeface="Times New Roman" panose="02020603050405020304" pitchFamily="18" charset="0"/>
              </a:rPr>
              <a:t>https://youtu.be/z6XzikFdrok</a:t>
            </a:r>
            <a:endParaRPr lang="en-US" sz="1200" u="sng" dirty="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1f145736de9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1f145736de9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1f145736de9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8" name="Google Shape;948;g1f145736de9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2079cd96447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2079cd96447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1f145736de9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2" name="Google Shape;962;g1f145736de9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223c2a54d89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223c2a54d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and complete the application activity on the slide. Module Five Learning Guide: </a:t>
            </a:r>
            <a:r>
              <a:rPr lang="en-US" sz="1200" u="sng" dirty="0">
                <a:solidFill>
                  <a:schemeClr val="hlink"/>
                </a:solidFill>
                <a:latin typeface="Calibri"/>
                <a:ea typeface="Calibri"/>
                <a:cs typeface="Calibri"/>
                <a:sym typeface="Calibri"/>
                <a:hlinkClick r:id="rId3"/>
              </a:rPr>
              <a:t>https://docs.google.com/document/d/16UNZD0kK9ZEIdiQgbZ266jfwgMsGuUG0AehRNcHGpzQ/edit</a:t>
            </a:r>
            <a:r>
              <a:rPr lang="en-US" sz="1200" dirty="0">
                <a:solidFill>
                  <a:schemeClr val="dk1"/>
                </a:solidFill>
                <a:latin typeface="Calibri"/>
                <a:ea typeface="Calibri"/>
                <a:cs typeface="Calibri"/>
                <a:sym typeface="Calibri"/>
              </a:rPr>
              <a:t>  </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2079cd96447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7" name="Google Shape;977;g2079cd96447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To support participants in reflection on what they have learned so far as they engaged with Module Four, complete the Google Form. It is important to note that this form is not scored, it is merely to support a participant in demonstrating their mastery of the success criteria shared at the beginning of this section. Responses are anonymous, and submitting this form will help the KDE by providing feedback on the effectiveness of this module. As a reminder, the success criteria for Module Four is:</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152400" lvl="0" indent="0" algn="l" rtl="0">
              <a:spcBef>
                <a:spcPts val="0"/>
              </a:spcBef>
              <a:spcAft>
                <a:spcPts val="0"/>
              </a:spcAft>
              <a:buClr>
                <a:srgbClr val="222222"/>
              </a:buClr>
              <a:buSzPts val="1200"/>
              <a:buFont typeface="Calibri"/>
              <a:buNone/>
            </a:pPr>
            <a:r>
              <a:rPr lang="en-US" sz="1200" b="1" dirty="0">
                <a:solidFill>
                  <a:srgbClr val="222222"/>
                </a:solidFill>
                <a:latin typeface="Calibri"/>
                <a:ea typeface="Calibri"/>
                <a:cs typeface="Calibri"/>
                <a:sym typeface="Calibri"/>
              </a:rPr>
              <a:t>Success Criteria: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5"/>
                  </a:ext>
                </a:extLst>
              </a:rPr>
              <a:t>I will be successful when I can develop coherent periods of learning that supports students’ comprehension of primary and secondary sources.</a:t>
            </a:r>
            <a:endParaRPr lang="en-US" sz="1200" dirty="0">
              <a:solidFill>
                <a:srgbClr val="222222"/>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Once participants have completed their Google Form, have them reflect on their learning by asking self-regulation feedback questions to ensure that they are prepared to continue additional modules within the </a:t>
            </a:r>
            <a:r>
              <a:rPr lang="en-US" sz="1200" i="1" dirty="0">
                <a:solidFill>
                  <a:srgbClr val="222222"/>
                </a:solidFill>
                <a:latin typeface="Calibri"/>
                <a:ea typeface="Calibri"/>
                <a:cs typeface="Calibri"/>
                <a:sym typeface="Calibri"/>
              </a:rPr>
              <a:t>Supporting Students in Using Evidence</a:t>
            </a:r>
            <a:r>
              <a:rPr lang="en-US" sz="1200" dirty="0">
                <a:solidFill>
                  <a:srgbClr val="222222"/>
                </a:solidFill>
                <a:latin typeface="Calibri"/>
                <a:ea typeface="Calibri"/>
                <a:cs typeface="Calibri"/>
                <a:sym typeface="Calibri"/>
              </a:rPr>
              <a:t> module series. To reflect on your learning, ask yourself the following questions:</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How can I reflect on my own learning?</a:t>
            </a: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What further doubts do I have regarding the information presented in </a:t>
            </a:r>
            <a:r>
              <a:rPr lang="en-US" sz="1200" i="1" dirty="0">
                <a:solidFill>
                  <a:srgbClr val="202124"/>
                </a:solidFill>
                <a:latin typeface="Calibri"/>
                <a:ea typeface="Calibri"/>
                <a:cs typeface="Calibri"/>
                <a:sym typeface="Calibri"/>
              </a:rPr>
              <a:t>Module Four:  What should students do before engaging with complex sources?</a:t>
            </a:r>
            <a:endParaRPr lang="en-US" sz="1300" i="1" dirty="0">
              <a:solidFill>
                <a:srgbClr val="222222"/>
              </a:solidFill>
              <a:latin typeface="Calibri"/>
              <a:ea typeface="Calibri"/>
              <a:cs typeface="Calibri"/>
              <a:sym typeface="Calibri"/>
            </a:endParaRP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Can I now teach someone else what makes a source complex? </a:t>
            </a:r>
          </a:p>
          <a:p>
            <a:pPr marL="45720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If participants identify any gaps in their understanding after answering the self-regulation feedback questions, encourage them to ask their peers for additional help in clarifying any misconceptions. </a:t>
            </a:r>
            <a:endParaRPr lang="en-US" dirty="0">
              <a:solidFill>
                <a:schemeClr val="dk1"/>
              </a:solidFill>
            </a:endParaRPr>
          </a:p>
          <a:p>
            <a:pPr marL="0" lvl="0" indent="0" algn="l" rtl="0">
              <a:spcBef>
                <a:spcPts val="0"/>
              </a:spcBef>
              <a:spcAft>
                <a:spcPts val="0"/>
              </a:spcAft>
              <a:buNone/>
            </a:pP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223c2a54d89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223c2a54d89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This concludes Module Five.</a:t>
            </a: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1f145736de9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1f145736de9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dirty="0"/>
              <a:t>Guiding Notes:</a:t>
            </a:r>
          </a:p>
          <a:p>
            <a:pPr marL="0" lvl="0" indent="0" algn="l" rtl="0">
              <a:spcBef>
                <a:spcPts val="0"/>
              </a:spcBef>
              <a:spcAft>
                <a:spcPts val="0"/>
              </a:spcAft>
              <a:buNone/>
            </a:pPr>
            <a:endParaRPr lang="en-US" b="0" dirty="0"/>
          </a:p>
          <a:p>
            <a:pPr marL="0" lvl="0" indent="0" algn="l" rtl="0">
              <a:lnSpc>
                <a:spcPct val="115000"/>
              </a:lnSpc>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Post-Survey: </a:t>
            </a:r>
            <a:r>
              <a:rPr lang="en-US" b="0" i="0" u="sng">
                <a:solidFill>
                  <a:srgbClr val="000000"/>
                </a:solidFill>
                <a:effectLst/>
                <a:latin typeface="Times New Roman" panose="02020603050405020304" pitchFamily="18" charset="0"/>
              </a:rPr>
              <a:t>https://docs.google.com/forms/d/e/1FAIpQLSdA4gZ6IOKn0RAxFzgbQBHvVr0pLAmZukA5zdS4dAMHppPNPQ/viewform?usp=sf_link</a:t>
            </a:r>
            <a:endParaRPr lang="en-US" u="sng" dirty="0"/>
          </a:p>
        </p:txBody>
      </p:sp>
    </p:spTree>
    <p:extLst>
      <p:ext uri="{BB962C8B-B14F-4D97-AF65-F5344CB8AC3E}">
        <p14:creationId xmlns:p14="http://schemas.microsoft.com/office/powerpoint/2010/main" val="3627706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800"/>
              <a:buNone/>
              <a:defRPr sz="18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3" name="Google Shape;1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4" name="Google Shape;14;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00778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5" name="Google Shape;1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0" name="Google Shape;20;p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5" name="Google Shape;25;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6" name="Google Shape;26;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0" name="Google Shape;3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1" name="Google Shape;31;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32" name="Google Shape;32;p6"/>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 name="Google Shape;3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8" name="Google Shape;3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0" name="Google Shape;40;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4" name="Google Shape;44;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7" name="Google Shape;47;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51" name="Google Shape;51;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2" name="Google Shape;5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3" name="Google Shape;53;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4" name="Google Shape;5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a:spLocks noGrp="1"/>
          </p:cNvSpPr>
          <p:nvPr>
            <p:ph type="pic" idx="2"/>
          </p:nvPr>
        </p:nvSpPr>
        <p:spPr>
          <a:xfrm>
            <a:off x="5183188" y="987425"/>
            <a:ext cx="6172200" cy="4873500"/>
          </a:xfrm>
          <a:prstGeom prst="rect">
            <a:avLst/>
          </a:prstGeom>
          <a:noFill/>
          <a:ln>
            <a:noFill/>
          </a:ln>
        </p:spPr>
      </p:sp>
      <p:sp>
        <p:nvSpPr>
          <p:cNvPr id="58" name="Google Shape;58;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9" name="Google Shape;5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 name="Google Shape;6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5" name="Google Shape;65;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0" name="Google Shape;70;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youtube.com/watch?v=4XTb5WDQkr8" TargetMode="External"/><Relationship Id="rId4" Type="http://schemas.openxmlformats.org/officeDocument/2006/relationships/hyperlink" Target="https://www.readingrockets.org/topics/background-knowledge/articles/importance-active-readin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weareteachers.com/think-pair-share-alternativ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readingrockets.org/strategies/paragraph_shrinking" TargetMode="External"/><Relationship Id="rId3" Type="http://schemas.openxmlformats.org/officeDocument/2006/relationships/hyperlink" Target="https://learningcenter.unc.edu/tips-and-tools/annotating-texts/" TargetMode="External"/><Relationship Id="rId7" Type="http://schemas.openxmlformats.org/officeDocument/2006/relationships/hyperlink" Target="https://www.youtube.com/watch?v=4XTb5WDQkr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readingrockets.org/strategies/partner_reading" TargetMode="External"/><Relationship Id="rId5" Type="http://schemas.openxmlformats.org/officeDocument/2006/relationships/hyperlink" Target="https://www.alvordschools.org/site/handlers/filedownload.ashx?moduleinstanceid=15788&amp;dataid=25357&amp;FileName=marking_the_text.pdf" TargetMode="External"/><Relationship Id="rId10" Type="http://schemas.openxmlformats.org/officeDocument/2006/relationships/hyperlink" Target="https://www.readingrockets.org/strategies/reciprocal_teaching#:~:text=Reciprocal%20teaching%20refers%20to%20an,generating%2C%20clarifying%2C%20and%20predicting." TargetMode="External"/><Relationship Id="rId4" Type="http://schemas.openxmlformats.org/officeDocument/2006/relationships/hyperlink" Target="https://www.facinghistory.org/resource-library/teaching-strategies/chunking" TargetMode="External"/><Relationship Id="rId9" Type="http://schemas.openxmlformats.org/officeDocument/2006/relationships/hyperlink" Target="https://mcgraw.princeton.edu/active-reading-strategi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High_School_SS_Strongly_Aligned_Assignment_2_TN.docx"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4_Teacher_Note_Including_Diverse_Groups_of_the_KAS_for_Social_Studies.doc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readingrockets.org/strategies/partner_reading" TargetMode="External"/><Relationship Id="rId4" Type="http://schemas.openxmlformats.org/officeDocument/2006/relationships/hyperlink" Target="https://www.nationalgeographic.org/article/new-england-colonies-and-native-americans/4th-grad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High_School-Including_Diverse_Groups_of_the_KAS_for_Social_Studies.doc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mcgraw.princeton.edu/active-reading-strategies" TargetMode="External"/><Relationship Id="rId4" Type="http://schemas.openxmlformats.org/officeDocument/2006/relationships/hyperlink" Target="https://www.nps.gov/articles/march-on-washington.ht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kystandards.org/utdq/"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DM0NjI0NzI1MzUxMjg5MDM4MjciLCJwcmVzZW50YXRpb25JZCI6IjFqWk1DR1NuWnZHYUFPa2RfUmZMZ282WkNNTUNPdnp3NVc5MFZqLXB2M0ZzIiwiY29udGVudElkIjoiY3VzdG9tLXJlc3BvbnNlLW11bHRpcGxlQ2hvaWNlIiwic2xpZGVJZCI6ImcxYmI2MThhOWNhM18wXzEyNCIsImNvbnRlbnRJbnN0YW5jZUlkIjoiMWpaTUNHU25adkdhQU9rZF9SZkxnbzZaQ01NQ092enc1VzkwVmotcHYzRnMvNTI2ZDk5OGUtMGFmMS00ZDEwLWIxOGItY2I3ZGYwZWI1NWM1In0=pearId=magic-pear-metadata-identifie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dontchangethislink.peardeckmagic.zone?eyJ0eXBlIjoiZ29vZ2xlLXNsaWRlcy1hZGRvbi1yZXNwb25zZS1mb290ZXIiLCJsYXN0RWRpdGVkQnkiOiIxMDM0NjI0NzI1MzUxMjg5MDM4MjciLCJwcmVzZW50YXRpb25JZCI6IjFqWk1DR1NuWnZHYUFPa2RfUmZMZ282WkNNTUNPdnp3NVc5MFZqLXB2M0ZzIiwiY29udGVudElkIjoiY3VzdG9tLXJlc3BvbnNlLW11bHRpcGxlQ2hvaWNlIiwic2xpZGVJZCI6ImcxYmI2MThhOWNhM18wXzEyNCIsImNvbnRlbnRJbnN0YW5jZUlkIjoiMWpaTUNHU25adkdhQU9rZF9SZkxnbzZaQ01NQ092enc1VzkwVmotcHYzRnMvNTI2ZDk5OGUtMGFmMS00ZDEwLWIxOGItY2I3ZGYwZWI1NWM1In0=pearId=magic-pear-metadata-identifier"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3_SS_Strongly_Aligned_Assignment_TN.docx"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www.businessinsider.com/map-of-global-shipping-interactive-2017-12"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3_SS_Strongly_Aligned_Assignment_TN.docx"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www.youtube.com/watch?v=flSjeLJkFMo"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SS_Strongly_Aligned_Assigment_TN.docx"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hyperlink" Target="https://www.facinghistory.org/resource-library/chunking#:~:text=%E2%80%9CChunking%20the%20text%E2%80%9D%20simply%20means,students%20have%20used%20this%20strategy." TargetMode="External"/><Relationship Id="rId4" Type="http://schemas.openxmlformats.org/officeDocument/2006/relationships/hyperlink" Target="https://teachingamericanhistory.org/document/resolutions-of-the-stamp-act-congress-2/"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forms.gle/AtqGqA8tdbWwUmo6A"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1" name="Google Shape;791;g1f145736de9_0_92"/>
          <p:cNvSpPr txBox="1">
            <a:spLocks noGrp="1"/>
          </p:cNvSpPr>
          <p:nvPr>
            <p:ph type="ctrTitle"/>
          </p:nvPr>
        </p:nvSpPr>
        <p:spPr>
          <a:xfrm>
            <a:off x="2061325" y="1122375"/>
            <a:ext cx="100629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4"/>
                  </a:ext>
                </a:extLst>
              </a:rPr>
              <a:t>Supporting</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5"/>
                  </a:ext>
                </a:extLst>
              </a:rPr>
              <a:t> Students in Using Evidence</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5"/>
                  </a:ext>
                </a:extLst>
              </a:rPr>
              <a:t>2</a:t>
            </a:r>
            <a:endParaRPr lang="en-US" sz="4500" dirty="0">
              <a:solidFill>
                <a:schemeClr val="bg1"/>
              </a:solidFill>
              <a:latin typeface="Franklin Gothic Medium" panose="020B0603020102020204" pitchFamily="34" charset="0"/>
            </a:endParaRPr>
          </a:p>
        </p:txBody>
      </p:sp>
      <p:sp>
        <p:nvSpPr>
          <p:cNvPr id="792" name="Google Shape;792;g1f145736de9_0_92"/>
          <p:cNvSpPr txBox="1">
            <a:spLocks noGrp="1"/>
          </p:cNvSpPr>
          <p:nvPr>
            <p:ph type="subTitle" idx="1"/>
          </p:nvPr>
        </p:nvSpPr>
        <p:spPr>
          <a:xfrm>
            <a:off x="3295950" y="3711025"/>
            <a:ext cx="8526600" cy="139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100"/>
              <a:buFont typeface="Arial"/>
              <a:buNone/>
            </a:pPr>
            <a:r>
              <a:rPr lang="en-US" sz="3500" dirty="0">
                <a:latin typeface="Franklin Gothic Book" panose="020B0503020102020204" pitchFamily="34" charset="0"/>
                <a:ea typeface="Libre Franklin Medium"/>
                <a:cs typeface="Libre Franklin Medium"/>
                <a:sym typeface="Libre Franklin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6"/>
                  </a:ext>
                </a:extLst>
              </a:rPr>
              <a:t>Module Five: </a:t>
            </a:r>
            <a:r>
              <a:rPr lang="en-US" sz="3500" dirty="0">
                <a:latin typeface="Franklin Gothic Book" panose="020B0503020102020204" pitchFamily="34" charset="0"/>
                <a:ea typeface="Libre Franklin Medium"/>
                <a:cs typeface="Libre Franklin Medium"/>
                <a:sym typeface="Libre Franklin Medium"/>
              </a:rPr>
              <a:t>What Should Students Do While Engaging with Complex Sources?</a:t>
            </a:r>
            <a:endParaRPr lang="en-US" i="1" dirty="0">
              <a:latin typeface="Franklin Gothic Book" panose="020B0503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g1f145736de9_0_97"/>
          <p:cNvSpPr txBox="1">
            <a:spLocks noGrp="1"/>
          </p:cNvSpPr>
          <p:nvPr>
            <p:ph type="title"/>
          </p:nvPr>
        </p:nvSpPr>
        <p:spPr>
          <a:xfrm>
            <a:off x="209200" y="244375"/>
            <a:ext cx="11728800" cy="1141500"/>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Clr>
                <a:schemeClr val="dk1"/>
              </a:buClr>
              <a:buSzPts val="1100"/>
              <a:buFont typeface="Arial"/>
              <a:buNone/>
            </a:pPr>
            <a:r>
              <a:rPr lang="en-US" sz="35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7"/>
                  </a:ext>
                </a:extLst>
              </a:rPr>
              <a:t>Module Five: </a:t>
            </a:r>
            <a:r>
              <a:rPr lang="en-US" sz="3500" dirty="0">
                <a:latin typeface="Franklin Gothic Medium" panose="020B0603020102020204" pitchFamily="34" charset="0"/>
              </a:rPr>
              <a:t>What should students do while engaging with complex sources?</a:t>
            </a:r>
            <a:endParaRPr lang="en-US" dirty="0">
              <a:latin typeface="Franklin Gothic Medium" panose="020B0603020102020204" pitchFamily="34" charset="0"/>
            </a:endParaRPr>
          </a:p>
        </p:txBody>
      </p:sp>
      <p:sp>
        <p:nvSpPr>
          <p:cNvPr id="798" name="Google Shape;798;g1f145736de9_0_97"/>
          <p:cNvSpPr txBox="1">
            <a:spLocks noGrp="1"/>
          </p:cNvSpPr>
          <p:nvPr>
            <p:ph type="body" idx="1"/>
          </p:nvPr>
        </p:nvSpPr>
        <p:spPr>
          <a:xfrm>
            <a:off x="443200" y="1483500"/>
            <a:ext cx="11450700" cy="4124400"/>
          </a:xfrm>
          <a:prstGeom prst="rect">
            <a:avLst/>
          </a:prstGeom>
          <a:noFill/>
          <a:ln>
            <a:noFill/>
          </a:ln>
        </p:spPr>
        <p:txBody>
          <a:bodyPr spcFirstLastPara="1" wrap="square" lIns="91425" tIns="45700" rIns="91425" bIns="45700" anchor="t" anchorCtr="0">
            <a:noAutofit/>
          </a:bodyPr>
          <a:lstStyle/>
          <a:p>
            <a:pPr marL="457200" lvl="0" indent="-374650" algn="l" rtl="0">
              <a:lnSpc>
                <a:spcPct val="100000"/>
              </a:lnSpc>
              <a:spcBef>
                <a:spcPts val="0"/>
              </a:spcBef>
              <a:spcAft>
                <a:spcPts val="0"/>
              </a:spcAft>
              <a:buSzPts val="2300"/>
              <a:buFont typeface="Calibri"/>
              <a:buChar char="•"/>
            </a:pPr>
            <a:r>
              <a:rPr lang="en-US" sz="2300" b="1" dirty="0">
                <a:latin typeface="Franklin Gothic Book" panose="020B0503020102020204" pitchFamily="34" charset="0"/>
              </a:rPr>
              <a:t>Compelling Question: </a:t>
            </a:r>
            <a:r>
              <a:rPr lang="en-US" sz="2300" dirty="0">
                <a:latin typeface="Franklin Gothic Book" panose="020B0503020102020204" pitchFamily="34" charset="0"/>
              </a:rPr>
              <a:t>How do I support students in communicating their own conclusions</a:t>
            </a:r>
            <a:r>
              <a:rPr lang="en-US" sz="2300" dirty="0">
                <a:solidFill>
                  <a:schemeClr val="dk1"/>
                </a:solidFill>
                <a:latin typeface="Franklin Gothic Book" panose="020B0503020102020204" pitchFamily="34" charset="0"/>
              </a:rPr>
              <a:t> when substantiating their claims using evidence? </a:t>
            </a:r>
            <a:endParaRPr sz="23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None/>
            </a:pPr>
            <a:endParaRPr sz="2300" dirty="0">
              <a:solidFill>
                <a:schemeClr val="dk1"/>
              </a:solidFill>
              <a:latin typeface="Franklin Gothic Book" panose="020B0503020102020204" pitchFamily="34" charset="0"/>
            </a:endParaRPr>
          </a:p>
          <a:p>
            <a:pPr marL="457200" lvl="0" indent="-374650" algn="l" rtl="0">
              <a:lnSpc>
                <a:spcPct val="100000"/>
              </a:lnSpc>
              <a:spcBef>
                <a:spcPts val="0"/>
              </a:spcBef>
              <a:spcAft>
                <a:spcPts val="0"/>
              </a:spcAft>
              <a:buClr>
                <a:schemeClr val="dk1"/>
              </a:buClr>
              <a:buSzPts val="2300"/>
              <a:buFont typeface="Calibri"/>
              <a:buChar char="•"/>
            </a:pPr>
            <a:r>
              <a:rPr lang="en-US" sz="2300" b="1" dirty="0">
                <a:solidFill>
                  <a:schemeClr val="dk1"/>
                </a:solidFill>
                <a:latin typeface="Franklin Gothic Book" panose="020B0503020102020204" pitchFamily="34" charset="0"/>
              </a:rPr>
              <a:t>Supporting Question:</a:t>
            </a:r>
            <a:r>
              <a:rPr lang="en-US" sz="2300" dirty="0">
                <a:solidFill>
                  <a:schemeClr val="dk1"/>
                </a:solidFill>
                <a:latin typeface="Franklin Gothic Book" panose="020B0503020102020204" pitchFamily="34" charset="0"/>
              </a:rPr>
              <a:t> How do I support students’ comprehension of primary and secondary sources? </a:t>
            </a:r>
            <a:endParaRPr sz="23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None/>
            </a:pPr>
            <a:endParaRPr sz="2300" dirty="0">
              <a:solidFill>
                <a:schemeClr val="dk1"/>
              </a:solidFill>
              <a:latin typeface="Franklin Gothic Book" panose="020B0503020102020204" pitchFamily="34" charset="0"/>
            </a:endParaRPr>
          </a:p>
          <a:p>
            <a:pPr marL="457200" lvl="0" indent="-374650" algn="l" rtl="0">
              <a:lnSpc>
                <a:spcPct val="100000"/>
              </a:lnSpc>
              <a:spcBef>
                <a:spcPts val="0"/>
              </a:spcBef>
              <a:spcAft>
                <a:spcPts val="0"/>
              </a:spcAft>
              <a:buSzPts val="2300"/>
              <a:buFont typeface="Calibri"/>
              <a:buChar char="•"/>
            </a:pPr>
            <a:r>
              <a:rPr lang="en-US" sz="2300" b="1" dirty="0">
                <a:solidFill>
                  <a:schemeClr val="dk1"/>
                </a:solidFill>
                <a:latin typeface="Franklin Gothic Book" panose="020B0503020102020204" pitchFamily="34" charset="0"/>
              </a:rPr>
              <a:t>Learning Target:</a:t>
            </a:r>
            <a:r>
              <a:rPr lang="en-US" sz="2300" dirty="0">
                <a:solidFill>
                  <a:schemeClr val="dk1"/>
                </a:solidFill>
                <a:latin typeface="Franklin Gothic Book" panose="020B0503020102020204" pitchFamily="34" charset="0"/>
              </a:rPr>
              <a:t> I can support students in using evidence to substantiate their claims.</a:t>
            </a:r>
            <a:endParaRPr sz="23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None/>
            </a:pPr>
            <a:endParaRPr sz="2300" dirty="0">
              <a:solidFill>
                <a:schemeClr val="dk1"/>
              </a:solidFill>
              <a:latin typeface="Franklin Gothic Book" panose="020B0503020102020204" pitchFamily="34" charset="0"/>
            </a:endParaRPr>
          </a:p>
          <a:p>
            <a:pPr marL="457200" lvl="0" indent="-374650" algn="l" rtl="0">
              <a:lnSpc>
                <a:spcPct val="100000"/>
              </a:lnSpc>
              <a:spcBef>
                <a:spcPts val="0"/>
              </a:spcBef>
              <a:spcAft>
                <a:spcPts val="0"/>
              </a:spcAft>
              <a:buClr>
                <a:schemeClr val="dk1"/>
              </a:buClr>
              <a:buSzPts val="2300"/>
              <a:buFont typeface="Calibri"/>
              <a:buChar char="•"/>
            </a:pPr>
            <a:r>
              <a:rPr lang="en-US" sz="2300" b="1" dirty="0">
                <a:solidFill>
                  <a:schemeClr val="dk1"/>
                </a:solidFill>
                <a:latin typeface="Franklin Gothic Book" panose="020B0503020102020204" pitchFamily="34" charset="0"/>
              </a:rPr>
              <a:t>Success Criteria:</a:t>
            </a:r>
            <a:r>
              <a:rPr lang="en-US" sz="2300" dirty="0">
                <a:solidFill>
                  <a:schemeClr val="dk1"/>
                </a:solidFill>
                <a:latin typeface="Franklin Gothic Book" panose="020B0503020102020204" pitchFamily="34" charset="0"/>
              </a:rPr>
              <a:t> I will be successful when I can develop coherent periods of learning that supports students’ comprehension of primary and secondary sources.</a:t>
            </a:r>
            <a:endParaRPr sz="2300" dirty="0">
              <a:latin typeface="Franklin Gothic Book" panose="020B0503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g1f145736de9_0_10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sz="3000" dirty="0">
                <a:latin typeface="Franklin Gothic Medium" panose="020B0603020102020204" pitchFamily="34" charset="0"/>
              </a:rPr>
              <a:t>Supporting Students When Engaging With Complex Sources </a:t>
            </a:r>
            <a:endParaRPr dirty="0">
              <a:latin typeface="Franklin Gothic Medium" panose="020B0603020102020204" pitchFamily="34" charset="0"/>
            </a:endParaRPr>
          </a:p>
        </p:txBody>
      </p:sp>
      <p:sp>
        <p:nvSpPr>
          <p:cNvPr id="804" name="Google Shape;804;g1f145736de9_0_102"/>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dirty="0">
                <a:latin typeface="Franklin Gothic Book" panose="020B0503020102020204" pitchFamily="34" charset="0"/>
              </a:rPr>
              <a:t>The Phases of Engaging with Sources</a:t>
            </a:r>
          </a:p>
          <a:p>
            <a:pPr marL="0" lvl="0" indent="0" algn="l" rtl="0">
              <a:spcBef>
                <a:spcPts val="1000"/>
              </a:spcBef>
              <a:spcAft>
                <a:spcPts val="0"/>
              </a:spcAft>
              <a:buNone/>
            </a:pPr>
            <a:endParaRPr lang="en-US"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8"/>
                  </a:ext>
                </a:extLst>
              </a:rPr>
              <a:t>Before Engaging with the Source(s)</a:t>
            </a:r>
            <a:endParaRPr lang="en-US" dirty="0">
              <a:latin typeface="Franklin Gothic Book" panose="020B0503020102020204" pitchFamily="34" charset="0"/>
            </a:endParaRPr>
          </a:p>
          <a:p>
            <a:pPr marL="457200" lvl="0" indent="0" algn="l" rtl="0">
              <a:spcBef>
                <a:spcPts val="1000"/>
              </a:spcBef>
              <a:spcAft>
                <a:spcPts val="0"/>
              </a:spcAft>
              <a:buNone/>
            </a:pPr>
            <a:endParaRPr lang="en-US" sz="1000"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rPr>
              <a:t>While Engaging with the Source(s)</a:t>
            </a:r>
          </a:p>
          <a:p>
            <a:pPr marL="457200" lvl="0" indent="0" algn="l" rtl="0">
              <a:spcBef>
                <a:spcPts val="1000"/>
              </a:spcBef>
              <a:spcAft>
                <a:spcPts val="0"/>
              </a:spcAft>
              <a:buNone/>
            </a:pPr>
            <a:endParaRPr lang="en-US" sz="1000"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rPr>
              <a:t>After Engaging with the Source(s)</a:t>
            </a:r>
          </a:p>
        </p:txBody>
      </p:sp>
      <p:sp>
        <p:nvSpPr>
          <p:cNvPr id="805" name="Google Shape;805;g1f145736de9_0_102">
            <a:extLst>
              <a:ext uri="{C183D7F6-B498-43B3-948B-1728B52AA6E4}">
                <adec:decorative xmlns:adec="http://schemas.microsoft.com/office/drawing/2017/decorative" val="1"/>
              </a:ext>
            </a:extLst>
          </p:cNvPr>
          <p:cNvSpPr/>
          <p:nvPr/>
        </p:nvSpPr>
        <p:spPr>
          <a:xfrm>
            <a:off x="7601025" y="3591800"/>
            <a:ext cx="1934700" cy="555600"/>
          </a:xfrm>
          <a:prstGeom prst="lef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g223c2a54d89_0_0"/>
          <p:cNvSpPr txBox="1">
            <a:spLocks noGrp="1"/>
          </p:cNvSpPr>
          <p:nvPr>
            <p:ph type="title"/>
          </p:nvPr>
        </p:nvSpPr>
        <p:spPr>
          <a:xfrm>
            <a:off x="448455" y="715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9"/>
                  </a:ext>
                </a:extLst>
              </a:rPr>
              <a:t>Supporting Students When Engaging With Complex Sources:</a:t>
            </a:r>
            <a:endParaRPr lang="en-US" sz="30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0"/>
                </a:ext>
              </a:extLst>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1"/>
                  </a:ext>
                </a:extLst>
              </a:rPr>
              <a:t>While Engaging with the Source(s)</a:t>
            </a:r>
            <a:r>
              <a:rPr lang="en-US" sz="3000" b="1"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2"/>
                  </a:ext>
                </a:extLst>
              </a:rPr>
              <a:t>  (1)</a:t>
            </a:r>
            <a:endParaRPr lang="en-US" sz="3000" dirty="0">
              <a:latin typeface="Franklin Gothic Medium" panose="020B0603020102020204" pitchFamily="34" charset="0"/>
            </a:endParaRPr>
          </a:p>
        </p:txBody>
      </p:sp>
      <p:pic>
        <p:nvPicPr>
          <p:cNvPr id="812" name="Google Shape;812;g223c2a54d89_0_0" descr="This is a screenshot of the article linked on the slide."/>
          <p:cNvPicPr preferRelativeResize="0"/>
          <p:nvPr/>
        </p:nvPicPr>
        <p:blipFill>
          <a:blip r:embed="rId3">
            <a:alphaModFix/>
          </a:blip>
          <a:stretch>
            <a:fillRect/>
          </a:stretch>
        </p:blipFill>
        <p:spPr>
          <a:xfrm>
            <a:off x="2482077" y="1504800"/>
            <a:ext cx="7549876" cy="2601875"/>
          </a:xfrm>
          <a:prstGeom prst="rect">
            <a:avLst/>
          </a:prstGeom>
          <a:noFill/>
          <a:ln>
            <a:noFill/>
          </a:ln>
        </p:spPr>
      </p:pic>
      <p:sp>
        <p:nvSpPr>
          <p:cNvPr id="813" name="Google Shape;813;g223c2a54d89_0_0"/>
          <p:cNvSpPr txBox="1"/>
          <p:nvPr/>
        </p:nvSpPr>
        <p:spPr>
          <a:xfrm>
            <a:off x="1493465" y="4106675"/>
            <a:ext cx="95271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latin typeface="Franklin Gothic Book" panose="020B0503020102020204" pitchFamily="34" charset="0"/>
                <a:hlinkClick r:id="rId4"/>
              </a:rPr>
              <a:t>The Importance of Active Reading | Reading Rockets</a:t>
            </a:r>
            <a:endParaRPr sz="1200" dirty="0">
              <a:latin typeface="Franklin Gothic Book" panose="020B0503020102020204" pitchFamily="34" charset="0"/>
            </a:endParaRPr>
          </a:p>
        </p:txBody>
      </p:sp>
      <p:sp>
        <p:nvSpPr>
          <p:cNvPr id="811" name="Google Shape;811;g223c2a54d89_0_0"/>
          <p:cNvSpPr txBox="1">
            <a:spLocks noGrp="1"/>
          </p:cNvSpPr>
          <p:nvPr>
            <p:ph type="body" idx="1"/>
          </p:nvPr>
        </p:nvSpPr>
        <p:spPr>
          <a:xfrm>
            <a:off x="711325" y="4610450"/>
            <a:ext cx="10515600" cy="1170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As you read this article, engage with </a:t>
            </a:r>
            <a:r>
              <a:rPr lang="en-US" sz="3300" u="sng" dirty="0">
                <a:solidFill>
                  <a:srgbClr val="1155CC"/>
                </a:solidFill>
                <a:highlight>
                  <a:schemeClr val="lt1"/>
                </a:highlight>
                <a:latin typeface="Franklin Gothic Book" panose="020B0503020102020204" pitchFamily="34" charset="0"/>
                <a:ea typeface="Calibri"/>
                <a:cs typeface="Calibri"/>
                <a:sym typeface="Calibri"/>
                <a:hlinkClick r:id="rId5">
                  <a:extLst>
                    <a:ext uri="{A12FA001-AC4F-418D-AE19-62706E023703}">
                      <ahyp:hlinkClr xmlns:ahyp="http://schemas.microsoft.com/office/drawing/2018/hyperlinkcolor" val="tx"/>
                    </a:ext>
                  </a:extLst>
                </a:hlinkClick>
              </a:rPr>
              <a:t>The Gist Reading Strategy</a:t>
            </a:r>
            <a:r>
              <a:rPr lang="en-US" dirty="0">
                <a:latin typeface="Franklin Gothic Book" panose="020B0503020102020204" pitchFamily="34" charset="0"/>
              </a:rPr>
              <a:t> to support your comprehension of the main ideas of the article. </a:t>
            </a:r>
            <a:endParaRPr dirty="0">
              <a:latin typeface="Franklin Gothic Book" panose="020B0503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g223c2a54d89_0_12"/>
          <p:cNvSpPr txBox="1">
            <a:spLocks noGrp="1"/>
          </p:cNvSpPr>
          <p:nvPr>
            <p:ph type="title"/>
          </p:nvPr>
        </p:nvSpPr>
        <p:spPr>
          <a:xfrm>
            <a:off x="199881"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3"/>
                  </a:ext>
                </a:extLst>
              </a:rPr>
              <a:t>Supporting Students When Engaging With Complex Sources:</a:t>
            </a:r>
            <a:endParaRPr lang="en-US" sz="30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4"/>
                </a:ext>
              </a:extLst>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5"/>
                  </a:ext>
                </a:extLst>
              </a:rPr>
              <a:t>While Engaging with the Source(s)</a:t>
            </a:r>
            <a:r>
              <a:rPr lang="en-US" sz="3000" b="1"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6"/>
                  </a:ext>
                </a:extLst>
              </a:rPr>
              <a:t> </a:t>
            </a:r>
            <a:r>
              <a:rPr lang="en-US" sz="3000" b="1" dirty="0">
                <a:latin typeface="Franklin Gothic Medium" panose="020B0603020102020204" pitchFamily="34" charset="0"/>
                <a:ea typeface="Libre Franklin"/>
                <a:cs typeface="Libre Franklin"/>
                <a:sym typeface="Libre Franklin"/>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2"/>
                  </a:ext>
                </a:extLst>
              </a:rPr>
              <a:t>(2)</a:t>
            </a:r>
            <a:endParaRPr lang="en-US" sz="3000" dirty="0">
              <a:latin typeface="Franklin Gothic Medium" panose="020B0603020102020204" pitchFamily="34" charset="0"/>
            </a:endParaRPr>
          </a:p>
        </p:txBody>
      </p:sp>
      <p:sp>
        <p:nvSpPr>
          <p:cNvPr id="819" name="Google Shape;819;g223c2a54d89_0_12"/>
          <p:cNvSpPr txBox="1">
            <a:spLocks noGrp="1"/>
          </p:cNvSpPr>
          <p:nvPr>
            <p:ph type="body" idx="1"/>
          </p:nvPr>
        </p:nvSpPr>
        <p:spPr>
          <a:xfrm>
            <a:off x="240123" y="1163174"/>
            <a:ext cx="8274289" cy="4488117"/>
          </a:xfrm>
          <a:prstGeom prst="rect">
            <a:avLst/>
          </a:prstGeom>
        </p:spPr>
        <p:txBody>
          <a:bodyPr spcFirstLastPara="1" wrap="square" lIns="91425" tIns="45700" rIns="91425" bIns="45700" anchor="t" anchorCtr="0">
            <a:noAutofit/>
          </a:bodyPr>
          <a:lstStyle/>
          <a:p>
            <a:pPr marL="0" lvl="0" indent="0" algn="l" rtl="0">
              <a:lnSpc>
                <a:spcPct val="120000"/>
              </a:lnSpc>
              <a:spcBef>
                <a:spcPts val="1000"/>
              </a:spcBef>
              <a:spcAft>
                <a:spcPts val="0"/>
              </a:spcAft>
              <a:buNone/>
            </a:pPr>
            <a:r>
              <a:rPr lang="en-US" sz="2000" dirty="0">
                <a:solidFill>
                  <a:srgbClr val="222222"/>
                </a:solidFill>
                <a:latin typeface="Franklin Gothic Book" panose="020B0503020102020204" pitchFamily="34" charset="0"/>
              </a:rPr>
              <a:t>Engage in a </a:t>
            </a:r>
            <a:r>
              <a:rPr lang="en-US" sz="2000" u="sng" dirty="0">
                <a:solidFill>
                  <a:schemeClr val="hlink"/>
                </a:solidFill>
                <a:latin typeface="Franklin Gothic Book" panose="020B0503020102020204" pitchFamily="34" charset="0"/>
                <a:hlinkClick r:id="rId3"/>
              </a:rPr>
              <a:t>Sticky-Note Storm</a:t>
            </a:r>
            <a:r>
              <a:rPr lang="en-US" sz="2000" dirty="0">
                <a:solidFill>
                  <a:srgbClr val="222222"/>
                </a:solidFill>
                <a:latin typeface="Franklin Gothic Book" panose="020B0503020102020204" pitchFamily="34" charset="0"/>
              </a:rPr>
              <a:t> to answer the following question: </a:t>
            </a:r>
            <a:r>
              <a:rPr lang="en-US" sz="2000" b="1" dirty="0">
                <a:solidFill>
                  <a:srgbClr val="222222"/>
                </a:solidFill>
                <a:latin typeface="Franklin Gothic Book" panose="020B0503020102020204" pitchFamily="34" charset="0"/>
              </a:rPr>
              <a:t>“What is the importance of active reading?”</a:t>
            </a:r>
            <a:endParaRPr sz="2000" b="1" dirty="0">
              <a:solidFill>
                <a:srgbClr val="222222"/>
              </a:solidFill>
              <a:latin typeface="Franklin Gothic Book" panose="020B0503020102020204" pitchFamily="34" charset="0"/>
            </a:endParaRPr>
          </a:p>
          <a:p>
            <a:pPr marL="0" lvl="0" indent="0" algn="l" rtl="0">
              <a:lnSpc>
                <a:spcPct val="120000"/>
              </a:lnSpc>
              <a:spcBef>
                <a:spcPts val="1000"/>
              </a:spcBef>
              <a:spcAft>
                <a:spcPts val="0"/>
              </a:spcAft>
              <a:buNone/>
            </a:pPr>
            <a:endParaRPr sz="2000" dirty="0">
              <a:solidFill>
                <a:srgbClr val="222222"/>
              </a:solidFill>
              <a:latin typeface="Franklin Gothic Book" panose="020B0503020102020204" pitchFamily="34" charset="0"/>
            </a:endParaRPr>
          </a:p>
          <a:p>
            <a:pPr marL="457200" lvl="0" indent="-370840" algn="l" rtl="0">
              <a:lnSpc>
                <a:spcPct val="120000"/>
              </a:lnSpc>
              <a:spcBef>
                <a:spcPts val="1000"/>
              </a:spcBef>
              <a:spcAft>
                <a:spcPts val="0"/>
              </a:spcAft>
              <a:buClr>
                <a:srgbClr val="222222"/>
              </a:buClr>
              <a:buSzPct val="100000"/>
              <a:buChar char="•"/>
            </a:pPr>
            <a:r>
              <a:rPr lang="en-US" sz="2000" dirty="0">
                <a:solidFill>
                  <a:srgbClr val="222222"/>
                </a:solidFill>
                <a:latin typeface="Franklin Gothic Book" panose="020B0503020102020204" pitchFamily="34" charset="0"/>
              </a:rPr>
              <a:t>Take a few moments to think about your answer to this question before writing.</a:t>
            </a:r>
            <a:endParaRPr sz="2000" dirty="0">
              <a:solidFill>
                <a:srgbClr val="222222"/>
              </a:solidFill>
              <a:latin typeface="Franklin Gothic Book" panose="020B0503020102020204" pitchFamily="34" charset="0"/>
            </a:endParaRPr>
          </a:p>
          <a:p>
            <a:pPr marL="457200" lvl="0" indent="-370840" algn="l" rtl="0">
              <a:lnSpc>
                <a:spcPct val="120000"/>
              </a:lnSpc>
              <a:spcBef>
                <a:spcPts val="0"/>
              </a:spcBef>
              <a:spcAft>
                <a:spcPts val="0"/>
              </a:spcAft>
              <a:buClr>
                <a:srgbClr val="222222"/>
              </a:buClr>
              <a:buSzPct val="100000"/>
              <a:buChar char="•"/>
            </a:pPr>
            <a:r>
              <a:rPr lang="en-US" sz="2000" dirty="0">
                <a:solidFill>
                  <a:srgbClr val="222222"/>
                </a:solidFill>
                <a:latin typeface="Franklin Gothic Book" panose="020B0503020102020204" pitchFamily="34" charset="0"/>
              </a:rPr>
              <a:t>After your thinking time, write down as many answers that you can think of. </a:t>
            </a:r>
            <a:endParaRPr sz="2000" dirty="0">
              <a:solidFill>
                <a:srgbClr val="222222"/>
              </a:solidFill>
              <a:latin typeface="Franklin Gothic Book" panose="020B0503020102020204" pitchFamily="34" charset="0"/>
            </a:endParaRPr>
          </a:p>
          <a:p>
            <a:pPr marL="914400" lvl="1" indent="-370840" algn="l" rtl="0">
              <a:lnSpc>
                <a:spcPct val="120000"/>
              </a:lnSpc>
              <a:spcBef>
                <a:spcPts val="0"/>
              </a:spcBef>
              <a:spcAft>
                <a:spcPts val="0"/>
              </a:spcAft>
              <a:buClr>
                <a:srgbClr val="222222"/>
              </a:buClr>
              <a:buSzPct val="100000"/>
              <a:buChar char="•"/>
            </a:pPr>
            <a:r>
              <a:rPr lang="en-US" sz="2000" dirty="0">
                <a:solidFill>
                  <a:srgbClr val="222222"/>
                </a:solidFill>
                <a:latin typeface="Franklin Gothic Book" panose="020B0503020102020204" pitchFamily="34" charset="0"/>
              </a:rPr>
              <a:t>Place one idea per post-it. </a:t>
            </a:r>
            <a:endParaRPr sz="2000" dirty="0">
              <a:solidFill>
                <a:srgbClr val="222222"/>
              </a:solidFill>
              <a:latin typeface="Franklin Gothic Book" panose="020B0503020102020204" pitchFamily="34" charset="0"/>
            </a:endParaRPr>
          </a:p>
          <a:p>
            <a:pPr marL="914400" lvl="1" indent="-370840" algn="l" rtl="0">
              <a:lnSpc>
                <a:spcPct val="120000"/>
              </a:lnSpc>
              <a:spcBef>
                <a:spcPts val="0"/>
              </a:spcBef>
              <a:spcAft>
                <a:spcPts val="0"/>
              </a:spcAft>
              <a:buClr>
                <a:srgbClr val="222222"/>
              </a:buClr>
              <a:buSzPct val="100000"/>
              <a:buChar char="•"/>
            </a:pPr>
            <a:r>
              <a:rPr lang="en-US" sz="2000" dirty="0">
                <a:solidFill>
                  <a:srgbClr val="222222"/>
                </a:solidFill>
                <a:latin typeface="Franklin Gothic Book" panose="020B0503020102020204" pitchFamily="34" charset="0"/>
              </a:rPr>
              <a:t>Stick the post-it in the center of your pair or small group. </a:t>
            </a:r>
            <a:endParaRPr sz="2000" dirty="0">
              <a:solidFill>
                <a:srgbClr val="222222"/>
              </a:solidFill>
              <a:latin typeface="Franklin Gothic Book" panose="020B0503020102020204" pitchFamily="34" charset="0"/>
            </a:endParaRPr>
          </a:p>
          <a:p>
            <a:pPr marL="457200" lvl="0" indent="-370840" algn="l" rtl="0">
              <a:lnSpc>
                <a:spcPct val="120000"/>
              </a:lnSpc>
              <a:spcBef>
                <a:spcPts val="0"/>
              </a:spcBef>
              <a:spcAft>
                <a:spcPts val="0"/>
              </a:spcAft>
              <a:buClr>
                <a:srgbClr val="222222"/>
              </a:buClr>
              <a:buSzPct val="100000"/>
              <a:buChar char="•"/>
            </a:pPr>
            <a:r>
              <a:rPr lang="en-US" sz="2000" dirty="0">
                <a:solidFill>
                  <a:srgbClr val="222222"/>
                </a:solidFill>
                <a:latin typeface="Franklin Gothic Book" panose="020B0503020102020204" pitchFamily="34" charset="0"/>
              </a:rPr>
              <a:t>After you have generated all of the ideas possible, review the ideas of you and your peers. </a:t>
            </a:r>
            <a:endParaRPr sz="2000" dirty="0">
              <a:latin typeface="Franklin Gothic Book" panose="020B0503020102020204" pitchFamily="34" charset="0"/>
            </a:endParaRPr>
          </a:p>
        </p:txBody>
      </p:sp>
      <p:pic>
        <p:nvPicPr>
          <p:cNvPr id="820" name="Google Shape;820;g223c2a54d89_0_1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514412" y="2192314"/>
            <a:ext cx="3667676" cy="242983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g223c2a54d89_0_61"/>
          <p:cNvSpPr txBox="1">
            <a:spLocks noGrp="1"/>
          </p:cNvSpPr>
          <p:nvPr>
            <p:ph type="title"/>
          </p:nvPr>
        </p:nvSpPr>
        <p:spPr>
          <a:xfrm>
            <a:off x="309850" y="2277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(3)</a:t>
            </a:r>
            <a:endParaRPr sz="3000" dirty="0">
              <a:latin typeface="Franklin Gothic Medium" panose="020B0603020102020204" pitchFamily="34" charset="0"/>
            </a:endParaRPr>
          </a:p>
        </p:txBody>
      </p:sp>
      <p:sp>
        <p:nvSpPr>
          <p:cNvPr id="826" name="Google Shape;826;g223c2a54d89_0_61"/>
          <p:cNvSpPr txBox="1">
            <a:spLocks noGrp="1"/>
          </p:cNvSpPr>
          <p:nvPr>
            <p:ph type="body" idx="1"/>
          </p:nvPr>
        </p:nvSpPr>
        <p:spPr>
          <a:xfrm>
            <a:off x="309849" y="1539600"/>
            <a:ext cx="11682281" cy="4126682"/>
          </a:xfrm>
          <a:prstGeom prst="rect">
            <a:avLst/>
          </a:prstGeom>
        </p:spPr>
        <p:txBody>
          <a:bodyPr spcFirstLastPara="1" wrap="square" lIns="91425" tIns="45700" rIns="91425" bIns="45700" anchor="t" anchorCtr="0">
            <a:normAutofit fontScale="92500"/>
          </a:bodyPr>
          <a:lstStyle/>
          <a:p>
            <a:pPr marL="0" lvl="0" indent="0" algn="l" rtl="0">
              <a:lnSpc>
                <a:spcPct val="120000"/>
              </a:lnSpc>
              <a:spcBef>
                <a:spcPts val="1000"/>
              </a:spcBef>
              <a:spcAft>
                <a:spcPts val="0"/>
              </a:spcAft>
              <a:buNone/>
            </a:pPr>
            <a:r>
              <a:rPr lang="en-US" sz="2400" b="1" dirty="0">
                <a:solidFill>
                  <a:schemeClr val="dk1"/>
                </a:solidFill>
                <a:highlight>
                  <a:srgbClr val="FFFFFF"/>
                </a:highlight>
                <a:latin typeface="Franklin Gothic Book" panose="020B0503020102020204" pitchFamily="34" charset="0"/>
              </a:rPr>
              <a:t>General considerations for actively reading complex sources include, but are not limited to: </a:t>
            </a:r>
            <a:endParaRPr sz="2400" b="1" dirty="0">
              <a:solidFill>
                <a:schemeClr val="dk1"/>
              </a:solidFill>
              <a:highlight>
                <a:srgbClr val="FFFFFF"/>
              </a:highlight>
              <a:latin typeface="Franklin Gothic Book" panose="020B0503020102020204" pitchFamily="34" charset="0"/>
            </a:endParaRPr>
          </a:p>
          <a:p>
            <a:pPr marL="0" lvl="0" indent="0" algn="l" rtl="0">
              <a:lnSpc>
                <a:spcPct val="120000"/>
              </a:lnSpc>
              <a:spcBef>
                <a:spcPts val="1000"/>
              </a:spcBef>
              <a:spcAft>
                <a:spcPts val="0"/>
              </a:spcAft>
              <a:buNone/>
            </a:pPr>
            <a:endParaRPr sz="1600" dirty="0">
              <a:solidFill>
                <a:schemeClr val="dk1"/>
              </a:solidFill>
              <a:highlight>
                <a:srgbClr val="FFFFFF"/>
              </a:highlight>
              <a:latin typeface="Franklin Gothic Book" panose="020B0503020102020204" pitchFamily="34" charset="0"/>
            </a:endParaRPr>
          </a:p>
          <a:p>
            <a:pPr marL="457200" lvl="0" indent="-387350" algn="l" rtl="0">
              <a:lnSpc>
                <a:spcPct val="120000"/>
              </a:lnSpc>
              <a:spcBef>
                <a:spcPts val="1000"/>
              </a:spcBef>
              <a:spcAft>
                <a:spcPts val="0"/>
              </a:spcAft>
              <a:buClr>
                <a:srgbClr val="222222"/>
              </a:buClr>
              <a:buSzPts val="2500"/>
              <a:buChar char="•"/>
            </a:pPr>
            <a:r>
              <a:rPr lang="en-US" sz="2400" dirty="0">
                <a:solidFill>
                  <a:srgbClr val="222222"/>
                </a:solidFill>
                <a:latin typeface="Franklin Gothic Book" panose="020B0503020102020204" pitchFamily="34" charset="0"/>
              </a:rPr>
              <a:t>Anticipating student needs for grappling with the source independently. </a:t>
            </a:r>
            <a:endParaRPr sz="2400" dirty="0">
              <a:solidFill>
                <a:srgbClr val="222222"/>
              </a:solidFill>
              <a:latin typeface="Franklin Gothic Book" panose="020B0503020102020204" pitchFamily="34" charset="0"/>
            </a:endParaRPr>
          </a:p>
          <a:p>
            <a:pPr marL="457200" lvl="0" indent="-387350" algn="l" rtl="0">
              <a:lnSpc>
                <a:spcPct val="120000"/>
              </a:lnSpc>
              <a:spcBef>
                <a:spcPts val="0"/>
              </a:spcBef>
              <a:spcAft>
                <a:spcPts val="0"/>
              </a:spcAft>
              <a:buClr>
                <a:srgbClr val="222222"/>
              </a:buClr>
              <a:buSzPts val="2500"/>
              <a:buChar char="•"/>
            </a:pPr>
            <a:r>
              <a:rPr lang="en-US" sz="2400" dirty="0">
                <a:solidFill>
                  <a:srgbClr val="222222"/>
                </a:solidFill>
                <a:latin typeface="Franklin Gothic Book" panose="020B0503020102020204" pitchFamily="34" charset="0"/>
              </a:rPr>
              <a:t>Designing a task that requires students to think deeply about the information in the source.</a:t>
            </a:r>
            <a:endParaRPr sz="2400" dirty="0">
              <a:solidFill>
                <a:srgbClr val="222222"/>
              </a:solidFill>
              <a:latin typeface="Franklin Gothic Book" panose="020B0503020102020204" pitchFamily="34" charset="0"/>
            </a:endParaRPr>
          </a:p>
          <a:p>
            <a:pPr marL="457200" lvl="0" indent="-387350" algn="l" rtl="0">
              <a:lnSpc>
                <a:spcPct val="120000"/>
              </a:lnSpc>
              <a:spcBef>
                <a:spcPts val="0"/>
              </a:spcBef>
              <a:spcAft>
                <a:spcPts val="0"/>
              </a:spcAft>
              <a:buClr>
                <a:srgbClr val="222222"/>
              </a:buClr>
              <a:buSzPts val="2500"/>
              <a:buChar char="•"/>
            </a:pPr>
            <a:r>
              <a:rPr lang="en-US" sz="2400" dirty="0">
                <a:solidFill>
                  <a:srgbClr val="222222"/>
                </a:solidFill>
                <a:latin typeface="Franklin Gothic Book" panose="020B0503020102020204" pitchFamily="34" charset="0"/>
              </a:rPr>
              <a:t>Revisiting or establishing a purpose for reading with students;</a:t>
            </a:r>
            <a:endParaRPr sz="2400" dirty="0">
              <a:solidFill>
                <a:srgbClr val="222222"/>
              </a:solidFill>
              <a:latin typeface="Franklin Gothic Book" panose="020B0503020102020204" pitchFamily="34" charset="0"/>
            </a:endParaRPr>
          </a:p>
          <a:p>
            <a:pPr marL="457200" lvl="0" indent="-387350" algn="l" rtl="0">
              <a:lnSpc>
                <a:spcPct val="120000"/>
              </a:lnSpc>
              <a:spcBef>
                <a:spcPts val="0"/>
              </a:spcBef>
              <a:spcAft>
                <a:spcPts val="0"/>
              </a:spcAft>
              <a:buClr>
                <a:srgbClr val="222222"/>
              </a:buClr>
              <a:buSzPts val="2500"/>
              <a:buChar char="•"/>
            </a:pPr>
            <a:r>
              <a:rPr lang="en-US" sz="2400" dirty="0">
                <a:solidFill>
                  <a:srgbClr val="222222"/>
                </a:solidFill>
                <a:latin typeface="Franklin Gothic Book" panose="020B0503020102020204" pitchFamily="34" charset="0"/>
              </a:rPr>
              <a:t>Creating opportunities for students to read the source for themselves with limited teacher read alouds.</a:t>
            </a:r>
            <a:endParaRPr sz="2400" dirty="0">
              <a:solidFill>
                <a:srgbClr val="222222"/>
              </a:solidFill>
              <a:latin typeface="Franklin Gothic Book" panose="020B0503020102020204" pitchFamily="34" charset="0"/>
            </a:endParaRPr>
          </a:p>
          <a:p>
            <a:pPr marL="457200" lvl="0" indent="-387350" algn="l" rtl="0">
              <a:lnSpc>
                <a:spcPct val="120000"/>
              </a:lnSpc>
              <a:spcBef>
                <a:spcPts val="0"/>
              </a:spcBef>
              <a:spcAft>
                <a:spcPts val="0"/>
              </a:spcAft>
              <a:buClr>
                <a:srgbClr val="222222"/>
              </a:buClr>
              <a:buSzPts val="2500"/>
              <a:buChar char="•"/>
            </a:pPr>
            <a:r>
              <a:rPr lang="en-US" sz="2400" dirty="0">
                <a:solidFill>
                  <a:srgbClr val="222222"/>
                </a:solidFill>
                <a:latin typeface="Franklin Gothic Book" panose="020B0503020102020204" pitchFamily="34" charset="0"/>
              </a:rPr>
              <a:t>Providing opportunities for multiple or collaborative readings among students. </a:t>
            </a:r>
            <a:endParaRPr sz="2400" dirty="0">
              <a:solidFill>
                <a:srgbClr val="222222"/>
              </a:solidFill>
              <a:latin typeface="Franklin Gothic Book" panose="020B05030201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g206d0acaa9d_0_5"/>
          <p:cNvSpPr txBox="1">
            <a:spLocks noGrp="1"/>
          </p:cNvSpPr>
          <p:nvPr>
            <p:ph type="title"/>
          </p:nvPr>
        </p:nvSpPr>
        <p:spPr>
          <a:xfrm>
            <a:off x="309850" y="2277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(4)</a:t>
            </a:r>
            <a:endParaRPr sz="3000" dirty="0">
              <a:latin typeface="Franklin Gothic Medium" panose="020B0603020102020204" pitchFamily="34" charset="0"/>
            </a:endParaRPr>
          </a:p>
        </p:txBody>
      </p:sp>
      <p:sp>
        <p:nvSpPr>
          <p:cNvPr id="832" name="Google Shape;832;g206d0acaa9d_0_5"/>
          <p:cNvSpPr txBox="1">
            <a:spLocks noGrp="1"/>
          </p:cNvSpPr>
          <p:nvPr>
            <p:ph type="body" idx="1"/>
          </p:nvPr>
        </p:nvSpPr>
        <p:spPr>
          <a:xfrm>
            <a:off x="468350" y="1553475"/>
            <a:ext cx="11450400" cy="41475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1000"/>
              </a:spcBef>
              <a:spcAft>
                <a:spcPts val="0"/>
              </a:spcAft>
              <a:buNone/>
            </a:pPr>
            <a:r>
              <a:rPr lang="en-US" sz="2500" dirty="0">
                <a:solidFill>
                  <a:srgbClr val="222222"/>
                </a:solidFill>
                <a:latin typeface="Franklin Gothic Book" panose="020B0503020102020204" pitchFamily="34" charset="0"/>
              </a:rPr>
              <a:t>Students should have the opportunity to closely read a source independently. A </a:t>
            </a:r>
            <a:r>
              <a:rPr lang="en-US" sz="2500" b="1" dirty="0">
                <a:solidFill>
                  <a:srgbClr val="222222"/>
                </a:solidFill>
                <a:latin typeface="Franklin Gothic Book" panose="020B0503020102020204" pitchFamily="34" charset="0"/>
              </a:rPr>
              <a:t>close read</a:t>
            </a:r>
            <a:r>
              <a:rPr lang="en-US" sz="2500" dirty="0">
                <a:solidFill>
                  <a:srgbClr val="222222"/>
                </a:solidFill>
                <a:latin typeface="Franklin Gothic Book" panose="020B0503020102020204" pitchFamily="34" charset="0"/>
              </a:rPr>
              <a:t> requires students to engage in careful, sustained reading of a text or a portion of a text, ultimately resulting in </a:t>
            </a:r>
            <a:r>
              <a:rPr lang="en-US" sz="2500" b="1" dirty="0">
                <a:solidFill>
                  <a:srgbClr val="222222"/>
                </a:solidFill>
                <a:latin typeface="Franklin Gothic Book" panose="020B0503020102020204" pitchFamily="34" charset="0"/>
              </a:rPr>
              <a:t>analysis</a:t>
            </a:r>
            <a:r>
              <a:rPr lang="en-US" sz="2500" dirty="0">
                <a:solidFill>
                  <a:srgbClr val="222222"/>
                </a:solidFill>
                <a:latin typeface="Franklin Gothic Book" panose="020B0503020102020204" pitchFamily="34" charset="0"/>
              </a:rPr>
              <a:t>.</a:t>
            </a:r>
            <a:endParaRPr sz="2500" dirty="0">
              <a:solidFill>
                <a:srgbClr val="222222"/>
              </a:solidFill>
              <a:latin typeface="Franklin Gothic Book" panose="020B0503020102020204" pitchFamily="34" charset="0"/>
            </a:endParaRPr>
          </a:p>
          <a:p>
            <a:pPr marL="0" lvl="0" indent="0" algn="l" rtl="0">
              <a:lnSpc>
                <a:spcPct val="100000"/>
              </a:lnSpc>
              <a:spcBef>
                <a:spcPts val="1000"/>
              </a:spcBef>
              <a:spcAft>
                <a:spcPts val="0"/>
              </a:spcAft>
              <a:buNone/>
            </a:pPr>
            <a:r>
              <a:rPr lang="en-US" sz="2500" dirty="0">
                <a:solidFill>
                  <a:srgbClr val="222222"/>
                </a:solidFill>
                <a:latin typeface="Franklin Gothic Book" panose="020B0503020102020204" pitchFamily="34" charset="0"/>
              </a:rPr>
              <a:t>According to the Stanford History Education Group (SHEG), students should ask the following questions while reading the sources:</a:t>
            </a:r>
            <a:endParaRPr sz="2500" dirty="0">
              <a:solidFill>
                <a:srgbClr val="222222"/>
              </a:solidFill>
              <a:latin typeface="Franklin Gothic Book" panose="020B0503020102020204" pitchFamily="34" charset="0"/>
            </a:endParaRPr>
          </a:p>
          <a:p>
            <a:pPr marL="457200" lvl="0" indent="-323850" algn="l" rtl="0">
              <a:lnSpc>
                <a:spcPct val="100000"/>
              </a:lnSpc>
              <a:spcBef>
                <a:spcPts val="1000"/>
              </a:spcBef>
              <a:spcAft>
                <a:spcPts val="0"/>
              </a:spcAft>
              <a:buClr>
                <a:srgbClr val="222222"/>
              </a:buClr>
              <a:buSzPts val="1500"/>
              <a:buFont typeface="Libre Franklin"/>
              <a:buChar char="•"/>
            </a:pPr>
            <a:r>
              <a:rPr lang="en-US" sz="2500" dirty="0">
                <a:solidFill>
                  <a:srgbClr val="222222"/>
                </a:solidFill>
                <a:latin typeface="Franklin Gothic Book" panose="020B0503020102020204" pitchFamily="34" charset="0"/>
              </a:rPr>
              <a:t>What claims does the author make?</a:t>
            </a:r>
            <a:endParaRPr sz="2500" dirty="0">
              <a:solidFill>
                <a:srgbClr val="222222"/>
              </a:solidFill>
              <a:latin typeface="Franklin Gothic Book" panose="020B0503020102020204" pitchFamily="34" charset="0"/>
            </a:endParaRPr>
          </a:p>
          <a:p>
            <a:pPr marL="457200" lvl="0" indent="-323850" algn="l" rtl="0">
              <a:lnSpc>
                <a:spcPct val="100000"/>
              </a:lnSpc>
              <a:spcBef>
                <a:spcPts val="0"/>
              </a:spcBef>
              <a:spcAft>
                <a:spcPts val="0"/>
              </a:spcAft>
              <a:buClr>
                <a:srgbClr val="222222"/>
              </a:buClr>
              <a:buSzPts val="1500"/>
              <a:buFont typeface="Libre Franklin"/>
              <a:buChar char="•"/>
            </a:pPr>
            <a:r>
              <a:rPr lang="en-US" sz="2500" dirty="0">
                <a:solidFill>
                  <a:srgbClr val="222222"/>
                </a:solidFill>
                <a:latin typeface="Franklin Gothic Book" panose="020B0503020102020204" pitchFamily="34" charset="0"/>
              </a:rPr>
              <a:t>What evidence does the author use?</a:t>
            </a:r>
            <a:endParaRPr sz="2500" dirty="0">
              <a:solidFill>
                <a:srgbClr val="222222"/>
              </a:solidFill>
              <a:latin typeface="Franklin Gothic Book" panose="020B0503020102020204" pitchFamily="34" charset="0"/>
            </a:endParaRPr>
          </a:p>
          <a:p>
            <a:pPr marL="457200" lvl="0" indent="-323850" algn="l" rtl="0">
              <a:lnSpc>
                <a:spcPct val="100000"/>
              </a:lnSpc>
              <a:spcBef>
                <a:spcPts val="0"/>
              </a:spcBef>
              <a:spcAft>
                <a:spcPts val="0"/>
              </a:spcAft>
              <a:buClr>
                <a:srgbClr val="222222"/>
              </a:buClr>
              <a:buSzPts val="1500"/>
              <a:buFont typeface="Libre Franklin"/>
              <a:buChar char="•"/>
            </a:pPr>
            <a:r>
              <a:rPr lang="en-US" sz="2500" dirty="0">
                <a:solidFill>
                  <a:srgbClr val="222222"/>
                </a:solidFill>
                <a:latin typeface="Franklin Gothic Book" panose="020B0503020102020204" pitchFamily="34" charset="0"/>
              </a:rPr>
              <a:t>What language (words, phrases, images, symbols) does the author use to persuade the document's audience?</a:t>
            </a:r>
            <a:endParaRPr sz="2500" dirty="0">
              <a:solidFill>
                <a:srgbClr val="222222"/>
              </a:solidFill>
              <a:latin typeface="Franklin Gothic Book" panose="020B0503020102020204" pitchFamily="34" charset="0"/>
            </a:endParaRPr>
          </a:p>
          <a:p>
            <a:pPr marL="457200" lvl="0" indent="-323850" algn="l" rtl="0">
              <a:lnSpc>
                <a:spcPct val="100000"/>
              </a:lnSpc>
              <a:spcBef>
                <a:spcPts val="0"/>
              </a:spcBef>
              <a:spcAft>
                <a:spcPts val="0"/>
              </a:spcAft>
              <a:buClr>
                <a:srgbClr val="222222"/>
              </a:buClr>
              <a:buSzPts val="1500"/>
              <a:buFont typeface="Libre Franklin"/>
              <a:buChar char="•"/>
            </a:pPr>
            <a:r>
              <a:rPr lang="en-US" sz="2500" dirty="0">
                <a:solidFill>
                  <a:srgbClr val="222222"/>
                </a:solidFill>
                <a:latin typeface="Franklin Gothic Book" panose="020B0503020102020204" pitchFamily="34" charset="0"/>
              </a:rPr>
              <a:t>How does the document's language indicate the author's perspective? </a:t>
            </a:r>
            <a:endParaRPr sz="2500" dirty="0">
              <a:solidFill>
                <a:srgbClr val="222222"/>
              </a:solidFill>
              <a:latin typeface="Franklin Gothic Book" panose="020B05030201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g1f145736de9_0_37"/>
          <p:cNvSpPr txBox="1">
            <a:spLocks noGrp="1"/>
          </p:cNvSpPr>
          <p:nvPr>
            <p:ph type="title"/>
          </p:nvPr>
        </p:nvSpPr>
        <p:spPr>
          <a:xfrm>
            <a:off x="309850" y="2277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(5)</a:t>
            </a:r>
            <a:endParaRPr sz="3000" dirty="0">
              <a:latin typeface="Franklin Gothic Medium" panose="020B0603020102020204" pitchFamily="34" charset="0"/>
            </a:endParaRPr>
          </a:p>
        </p:txBody>
      </p:sp>
      <p:sp>
        <p:nvSpPr>
          <p:cNvPr id="838" name="Google Shape;838;g1f145736de9_0_37"/>
          <p:cNvSpPr txBox="1">
            <a:spLocks noGrp="1"/>
          </p:cNvSpPr>
          <p:nvPr>
            <p:ph type="body" idx="1"/>
          </p:nvPr>
        </p:nvSpPr>
        <p:spPr>
          <a:xfrm>
            <a:off x="415600" y="1471975"/>
            <a:ext cx="11450400" cy="1656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700"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7"/>
                  </a:ext>
                </a:extLst>
              </a:rPr>
              <a:t>To support </a:t>
            </a:r>
            <a:r>
              <a:rPr lang="en-US" sz="2700" dirty="0">
                <a:latin typeface="Franklin Gothic Book" panose="020B0503020102020204" pitchFamily="34" charset="0"/>
              </a:rPr>
              <a:t>students’ active engagement in close reading of sources, engage student strategies that support their comprehension of complex texts. Some examples include, but are not limited to, the following: </a:t>
            </a:r>
          </a:p>
        </p:txBody>
      </p:sp>
      <p:sp>
        <p:nvSpPr>
          <p:cNvPr id="840" name="Google Shape;840;g1f145736de9_0_37"/>
          <p:cNvSpPr txBox="1">
            <a:spLocks noGrp="1"/>
          </p:cNvSpPr>
          <p:nvPr>
            <p:ph type="body" idx="1"/>
          </p:nvPr>
        </p:nvSpPr>
        <p:spPr>
          <a:xfrm>
            <a:off x="1077000" y="2929525"/>
            <a:ext cx="5322300" cy="2650500"/>
          </a:xfrm>
          <a:prstGeom prst="rect">
            <a:avLst/>
          </a:prstGeom>
        </p:spPr>
        <p:txBody>
          <a:bodyPr spcFirstLastPara="1" wrap="square" lIns="91425" tIns="45700" rIns="91425" bIns="45700" anchor="t" anchorCtr="0">
            <a:normAutofit/>
          </a:bodyPr>
          <a:lstStyle/>
          <a:p>
            <a:pPr marL="457200" lvl="0" indent="-438150" algn="l" rtl="0">
              <a:lnSpc>
                <a:spcPct val="115000"/>
              </a:lnSpc>
              <a:spcBef>
                <a:spcPts val="1200"/>
              </a:spcBef>
              <a:spcAft>
                <a:spcPts val="0"/>
              </a:spcAft>
              <a:buClr>
                <a:schemeClr val="dk1"/>
              </a:buClr>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3">
                  <a:extLst>
                    <a:ext uri="{A12FA001-AC4F-418D-AE19-62706E023703}">
                      <ahyp:hlinkClr xmlns:ahyp="http://schemas.microsoft.com/office/drawing/2018/hyperlinkcolor" val="tx"/>
                    </a:ext>
                  </a:extLst>
                </a:hlinkClick>
              </a:rPr>
              <a:t>Annotating Texts</a:t>
            </a:r>
            <a:r>
              <a:rPr lang="en-US" sz="3300" dirty="0">
                <a:solidFill>
                  <a:srgbClr val="1155CC"/>
                </a:solidFill>
                <a:highlight>
                  <a:srgbClr val="FFFFFF"/>
                </a:highlight>
                <a:latin typeface="Franklin Gothic Book" panose="020B0503020102020204" pitchFamily="34" charset="0"/>
                <a:ea typeface="Calibri"/>
                <a:cs typeface="Calibri"/>
                <a:sym typeface="Calibri"/>
              </a:rPr>
              <a:t> </a:t>
            </a:r>
            <a:endParaRPr sz="3300" dirty="0">
              <a:solidFill>
                <a:schemeClr val="dk1"/>
              </a:solidFill>
              <a:highlight>
                <a:srgbClr val="FFFFFF"/>
              </a:highlight>
              <a:latin typeface="Franklin Gothic Book" panose="020B0503020102020204" pitchFamily="34" charset="0"/>
              <a:ea typeface="Calibri"/>
              <a:cs typeface="Calibri"/>
              <a:sym typeface="Calibri"/>
            </a:endParaRPr>
          </a:p>
          <a:p>
            <a:pPr marL="457200" lvl="0" indent="-438150" algn="l" rtl="0">
              <a:lnSpc>
                <a:spcPct val="115000"/>
              </a:lnSpc>
              <a:spcBef>
                <a:spcPts val="0"/>
              </a:spcBef>
              <a:spcAft>
                <a:spcPts val="0"/>
              </a:spcAft>
              <a:buClr>
                <a:schemeClr val="dk1"/>
              </a:buClr>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4">
                  <a:extLst>
                    <a:ext uri="{A12FA001-AC4F-418D-AE19-62706E023703}">
                      <ahyp:hlinkClr xmlns:ahyp="http://schemas.microsoft.com/office/drawing/2018/hyperlinkcolor" val="tx"/>
                    </a:ext>
                  </a:extLst>
                </a:hlinkClick>
              </a:rPr>
              <a:t>Chunking</a:t>
            </a:r>
            <a:endParaRPr sz="3300" dirty="0">
              <a:solidFill>
                <a:srgbClr val="333E48"/>
              </a:solidFill>
              <a:highlight>
                <a:srgbClr val="FFFFFF"/>
              </a:highlight>
              <a:latin typeface="Franklin Gothic Book" panose="020B0503020102020204" pitchFamily="34" charset="0"/>
              <a:ea typeface="Calibri"/>
              <a:cs typeface="Calibri"/>
              <a:sym typeface="Calibri"/>
            </a:endParaRPr>
          </a:p>
          <a:p>
            <a:pPr marL="457200" lvl="0" indent="-438150" algn="l" rtl="0">
              <a:lnSpc>
                <a:spcPct val="115000"/>
              </a:lnSpc>
              <a:spcBef>
                <a:spcPts val="0"/>
              </a:spcBef>
              <a:spcAft>
                <a:spcPts val="0"/>
              </a:spcAft>
              <a:buClr>
                <a:schemeClr val="dk1"/>
              </a:buClr>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5">
                  <a:extLst>
                    <a:ext uri="{A12FA001-AC4F-418D-AE19-62706E023703}">
                      <ahyp:hlinkClr xmlns:ahyp="http://schemas.microsoft.com/office/drawing/2018/hyperlinkcolor" val="tx"/>
                    </a:ext>
                  </a:extLst>
                </a:hlinkClick>
              </a:rPr>
              <a:t>Marking the Text</a:t>
            </a:r>
            <a:r>
              <a:rPr lang="en-US" sz="3300" dirty="0">
                <a:solidFill>
                  <a:srgbClr val="333E48"/>
                </a:solidFill>
                <a:highlight>
                  <a:srgbClr val="FFFFFF"/>
                </a:highlight>
                <a:latin typeface="Franklin Gothic Book" panose="020B0503020102020204" pitchFamily="34" charset="0"/>
                <a:ea typeface="Calibri"/>
                <a:cs typeface="Calibri"/>
                <a:sym typeface="Calibri"/>
              </a:rPr>
              <a:t> </a:t>
            </a:r>
            <a:endParaRPr sz="3300" dirty="0">
              <a:solidFill>
                <a:srgbClr val="333E48"/>
              </a:solidFill>
              <a:highlight>
                <a:srgbClr val="FFFFFF"/>
              </a:highlight>
              <a:latin typeface="Franklin Gothic Book" panose="020B0503020102020204" pitchFamily="34" charset="0"/>
              <a:ea typeface="Calibri"/>
              <a:cs typeface="Calibri"/>
              <a:sym typeface="Calibri"/>
            </a:endParaRPr>
          </a:p>
          <a:p>
            <a:pPr marL="457200" lvl="0" indent="-438150" algn="l" rtl="0">
              <a:lnSpc>
                <a:spcPct val="115000"/>
              </a:lnSpc>
              <a:spcBef>
                <a:spcPts val="0"/>
              </a:spcBef>
              <a:spcAft>
                <a:spcPts val="0"/>
              </a:spcAft>
              <a:buClr>
                <a:schemeClr val="dk1"/>
              </a:buClr>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6">
                  <a:extLst>
                    <a:ext uri="{A12FA001-AC4F-418D-AE19-62706E023703}">
                      <ahyp:hlinkClr xmlns:ahyp="http://schemas.microsoft.com/office/drawing/2018/hyperlinkcolor" val="tx"/>
                    </a:ext>
                  </a:extLst>
                </a:hlinkClick>
              </a:rPr>
              <a:t>Partner Reading</a:t>
            </a:r>
            <a:r>
              <a:rPr lang="en-US" sz="3300" dirty="0">
                <a:solidFill>
                  <a:srgbClr val="333E48"/>
                </a:solidFill>
                <a:highlight>
                  <a:srgbClr val="FFFFFF"/>
                </a:highlight>
                <a:latin typeface="Franklin Gothic Book" panose="020B0503020102020204" pitchFamily="34" charset="0"/>
                <a:ea typeface="Calibri"/>
                <a:cs typeface="Calibri"/>
                <a:sym typeface="Calibri"/>
              </a:rPr>
              <a:t> </a:t>
            </a:r>
            <a:endParaRPr sz="4900" dirty="0">
              <a:latin typeface="Franklin Gothic Book" panose="020B0503020102020204" pitchFamily="34" charset="0"/>
            </a:endParaRPr>
          </a:p>
        </p:txBody>
      </p:sp>
      <p:sp>
        <p:nvSpPr>
          <p:cNvPr id="841" name="Google Shape;841;g1f145736de9_0_37"/>
          <p:cNvSpPr txBox="1">
            <a:spLocks noGrp="1"/>
          </p:cNvSpPr>
          <p:nvPr>
            <p:ph type="body" idx="1"/>
          </p:nvPr>
        </p:nvSpPr>
        <p:spPr>
          <a:xfrm>
            <a:off x="6031150" y="2929525"/>
            <a:ext cx="5322300" cy="2839800"/>
          </a:xfrm>
          <a:prstGeom prst="rect">
            <a:avLst/>
          </a:prstGeom>
        </p:spPr>
        <p:txBody>
          <a:bodyPr spcFirstLastPara="1" wrap="square" lIns="91425" tIns="45700" rIns="91425" bIns="45700" anchor="t" anchorCtr="0">
            <a:normAutofit/>
          </a:bodyPr>
          <a:lstStyle/>
          <a:p>
            <a:pPr marL="457200" lvl="0" indent="-438150" algn="l" rtl="0">
              <a:lnSpc>
                <a:spcPct val="115000"/>
              </a:lnSpc>
              <a:spcBef>
                <a:spcPts val="1200"/>
              </a:spcBef>
              <a:spcAft>
                <a:spcPts val="0"/>
              </a:spcAft>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7">
                  <a:extLst>
                    <a:ext uri="{A12FA001-AC4F-418D-AE19-62706E023703}">
                      <ahyp:hlinkClr xmlns:ahyp="http://schemas.microsoft.com/office/drawing/2018/hyperlinkcolor" val="tx"/>
                    </a:ext>
                  </a:extLst>
                </a:hlinkClick>
              </a:rPr>
              <a:t>The </a:t>
            </a:r>
            <a:r>
              <a:rPr lang="en-US" sz="3300" u="sng" dirty="0">
                <a:solidFill>
                  <a:srgbClr val="1155CC"/>
                </a:solidFill>
                <a:highlight>
                  <a:srgbClr val="FFFFFF"/>
                </a:highlight>
                <a:latin typeface="Franklin Gothic Book" panose="020B0503020102020204" pitchFamily="34" charset="0"/>
                <a:ea typeface="Calibri"/>
                <a:cs typeface="Calibri"/>
                <a:sym typeface="Calibri"/>
              </a:rPr>
              <a:t>Gist</a:t>
            </a: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7">
                  <a:extLst>
                    <a:ext uri="{A12FA001-AC4F-418D-AE19-62706E023703}">
                      <ahyp:hlinkClr xmlns:ahyp="http://schemas.microsoft.com/office/drawing/2018/hyperlinkcolor" val="tx"/>
                    </a:ext>
                  </a:extLst>
                </a:hlinkClick>
              </a:rPr>
              <a:t> Reading Strategy</a:t>
            </a:r>
            <a:endParaRPr lang="en-US" sz="3300" dirty="0">
              <a:latin typeface="Franklin Gothic Book" panose="020B0503020102020204" pitchFamily="34" charset="0"/>
              <a:ea typeface="Calibri"/>
              <a:cs typeface="Calibri"/>
              <a:sym typeface="Calibri"/>
            </a:endParaRPr>
          </a:p>
          <a:p>
            <a:pPr marL="457200" lvl="0" indent="-438150" algn="l" rtl="0">
              <a:lnSpc>
                <a:spcPct val="115000"/>
              </a:lnSpc>
              <a:spcBef>
                <a:spcPts val="0"/>
              </a:spcBef>
              <a:spcAft>
                <a:spcPts val="0"/>
              </a:spcAft>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8">
                  <a:extLst>
                    <a:ext uri="{A12FA001-AC4F-418D-AE19-62706E023703}">
                      <ahyp:hlinkClr xmlns:ahyp="http://schemas.microsoft.com/office/drawing/2018/hyperlinkcolor" val="tx"/>
                    </a:ext>
                  </a:extLst>
                </a:hlinkClick>
              </a:rPr>
              <a:t>Paragraph Shrinkage</a:t>
            </a:r>
            <a:r>
              <a:rPr lang="en-US" sz="3300" dirty="0">
                <a:solidFill>
                  <a:srgbClr val="333E48"/>
                </a:solidFill>
                <a:highlight>
                  <a:srgbClr val="FFFFFF"/>
                </a:highlight>
                <a:latin typeface="Franklin Gothic Book" panose="020B0503020102020204" pitchFamily="34" charset="0"/>
                <a:ea typeface="Calibri"/>
                <a:cs typeface="Calibri"/>
                <a:sym typeface="Calibri"/>
              </a:rPr>
              <a:t> </a:t>
            </a:r>
          </a:p>
          <a:p>
            <a:pPr marL="457200" lvl="0" indent="-438150" algn="l" rtl="0">
              <a:lnSpc>
                <a:spcPct val="115000"/>
              </a:lnSpc>
              <a:spcBef>
                <a:spcPts val="0"/>
              </a:spcBef>
              <a:spcAft>
                <a:spcPts val="0"/>
              </a:spcAft>
              <a:buSzPts val="3300"/>
              <a:buFont typeface="Calibri"/>
              <a:buChar char="•"/>
            </a:pPr>
            <a:r>
              <a:rPr lang="en-US" sz="3300" u="sng" dirty="0">
                <a:solidFill>
                  <a:schemeClr val="hlink"/>
                </a:solidFill>
                <a:highlight>
                  <a:srgbClr val="FFFFFF"/>
                </a:highlight>
                <a:latin typeface="Franklin Gothic Book" panose="020B0503020102020204" pitchFamily="34" charset="0"/>
                <a:ea typeface="Calibri"/>
                <a:cs typeface="Calibri"/>
                <a:sym typeface="Calibri"/>
                <a:hlinkClick r:id="rId9"/>
              </a:rPr>
              <a:t>Active Reading Strategies</a:t>
            </a:r>
            <a:r>
              <a:rPr lang="en-US" sz="3300" dirty="0">
                <a:solidFill>
                  <a:srgbClr val="333E48"/>
                </a:solidFill>
                <a:highlight>
                  <a:srgbClr val="FFFFFF"/>
                </a:highlight>
                <a:latin typeface="Franklin Gothic Book" panose="020B0503020102020204" pitchFamily="34" charset="0"/>
                <a:ea typeface="Calibri"/>
                <a:cs typeface="Calibri"/>
                <a:sym typeface="Calibri"/>
              </a:rPr>
              <a:t> </a:t>
            </a:r>
          </a:p>
          <a:p>
            <a:pPr marL="457200" lvl="0" indent="-438150" algn="l" rtl="0">
              <a:lnSpc>
                <a:spcPct val="115000"/>
              </a:lnSpc>
              <a:spcBef>
                <a:spcPts val="0"/>
              </a:spcBef>
              <a:spcAft>
                <a:spcPts val="0"/>
              </a:spcAft>
              <a:buSzPts val="3300"/>
              <a:buFont typeface="Calibri"/>
              <a:buChar char="•"/>
            </a:pP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10">
                  <a:extLst>
                    <a:ext uri="{A12FA001-AC4F-418D-AE19-62706E023703}">
                      <ahyp:hlinkClr xmlns:ahyp="http://schemas.microsoft.com/office/drawing/2018/hyperlinkcolor" val="tx"/>
                    </a:ext>
                  </a:extLst>
                </a:hlinkClick>
              </a:rPr>
              <a:t>Reciprocal T</a:t>
            </a:r>
            <a:r>
              <a:rPr lang="en-US" sz="3300" u="sng" dirty="0">
                <a:solidFill>
                  <a:srgbClr val="1155CC"/>
                </a:solidFill>
                <a:highlight>
                  <a:srgbClr val="FFFFFF"/>
                </a:highlight>
                <a:latin typeface="Franklin Gothic Book" panose="020B0503020102020204" pitchFamily="34" charset="0"/>
                <a:ea typeface="Calibri"/>
                <a:cs typeface="Calibri"/>
                <a:sym typeface="Calibri"/>
                <a:hlinkClick r:id="rId10">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8"/>
                  </a:ext>
                </a:extLst>
              </a:rPr>
              <a:t>eaching</a:t>
            </a:r>
            <a:r>
              <a:rPr lang="en-US" sz="3300" dirty="0">
                <a:solidFill>
                  <a:srgbClr val="333E48"/>
                </a:solidFill>
                <a:highlight>
                  <a:srgbClr val="FFFFFF"/>
                </a:highlight>
                <a:latin typeface="Franklin Gothic Book" panose="020B0503020102020204" pitchFamily="34" charset="0"/>
                <a:ea typeface="Calibri"/>
                <a:cs typeface="Calibri"/>
                <a:sym typeface="Calibri"/>
              </a:rPr>
              <a:t> </a:t>
            </a:r>
          </a:p>
          <a:p>
            <a:pPr marL="0" lvl="0" indent="0" algn="l" rtl="0">
              <a:spcBef>
                <a:spcPts val="1200"/>
              </a:spcBef>
              <a:spcAft>
                <a:spcPts val="0"/>
              </a:spcAft>
              <a:buNone/>
            </a:pPr>
            <a:endParaRPr lang="en-US" dirty="0">
              <a:latin typeface="Franklin Gothic Book" panose="020B05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g1f145736de9_0_61"/>
          <p:cNvSpPr txBox="1">
            <a:spLocks noGrp="1"/>
          </p:cNvSpPr>
          <p:nvPr>
            <p:ph type="title"/>
          </p:nvPr>
        </p:nvSpPr>
        <p:spPr>
          <a:xfrm>
            <a:off x="538786" y="0"/>
            <a:ext cx="102108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Example</a:t>
            </a:r>
            <a:endParaRPr sz="3000" dirty="0">
              <a:latin typeface="Franklin Gothic Medium" panose="020B0603020102020204" pitchFamily="34" charset="0"/>
            </a:endParaRPr>
          </a:p>
        </p:txBody>
      </p:sp>
      <p:sp>
        <p:nvSpPr>
          <p:cNvPr id="847" name="Google Shape;847;g1f145736de9_0_61"/>
          <p:cNvSpPr txBox="1">
            <a:spLocks noGrp="1"/>
          </p:cNvSpPr>
          <p:nvPr>
            <p:ph type="body" idx="1"/>
          </p:nvPr>
        </p:nvSpPr>
        <p:spPr>
          <a:xfrm>
            <a:off x="507613" y="1007010"/>
            <a:ext cx="11145600" cy="3819300"/>
          </a:xfrm>
          <a:prstGeom prst="rect">
            <a:avLst/>
          </a:prstGeom>
        </p:spPr>
        <p:txBody>
          <a:bodyPr spcFirstLastPara="1" wrap="square" lIns="91425" tIns="45700" rIns="91425" bIns="45700" anchor="t" anchorCtr="0">
            <a:normAutofit/>
          </a:bodyPr>
          <a:lstStyle/>
          <a:p>
            <a:pPr marL="0" lvl="0" indent="0" algn="l" rtl="0">
              <a:lnSpc>
                <a:spcPct val="80000"/>
              </a:lnSpc>
              <a:spcBef>
                <a:spcPts val="1000"/>
              </a:spcBef>
              <a:spcAft>
                <a:spcPts val="0"/>
              </a:spcAft>
              <a:buNone/>
            </a:pPr>
            <a:r>
              <a:rPr lang="en-US" dirty="0">
                <a:latin typeface="Franklin Gothic Book" panose="020B0503020102020204" pitchFamily="34" charset="0"/>
              </a:rPr>
              <a:t>The </a:t>
            </a:r>
            <a:r>
              <a:rPr lang="en-US" dirty="0">
                <a:solidFill>
                  <a:schemeClr val="hlink"/>
                </a:solidFill>
                <a:latin typeface="Franklin Gothic Book" panose="020B0503020102020204" pitchFamily="34" charset="0"/>
                <a:hlinkClick r:id="rId3"/>
              </a:rPr>
              <a:t>High School example</a:t>
            </a:r>
            <a:r>
              <a:rPr lang="en-US" dirty="0">
                <a:latin typeface="Franklin Gothic Book" panose="020B0503020102020204" pitchFamily="34" charset="0"/>
              </a:rPr>
              <a:t> below is from high school and provides guidance on how to engage students in a close reading of sources. </a:t>
            </a:r>
          </a:p>
        </p:txBody>
      </p:sp>
      <p:sp>
        <p:nvSpPr>
          <p:cNvPr id="849" name="Google Shape;849;g1f145736de9_0_61">
            <a:extLst>
              <a:ext uri="{C183D7F6-B498-43B3-948B-1728B52AA6E4}">
                <adec:decorative xmlns:adec="http://schemas.microsoft.com/office/drawing/2017/decorative" val="1"/>
              </a:ext>
            </a:extLst>
          </p:cNvPr>
          <p:cNvSpPr/>
          <p:nvPr/>
        </p:nvSpPr>
        <p:spPr>
          <a:xfrm>
            <a:off x="8915100" y="4288060"/>
            <a:ext cx="3276900" cy="843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TextBox 2">
            <a:extLst>
              <a:ext uri="{FF2B5EF4-FFF2-40B4-BE49-F238E27FC236}">
                <a16:creationId xmlns:a16="http://schemas.microsoft.com/office/drawing/2014/main" id="{3DC49EFF-A528-DD42-78B2-44F1F4CD80D2}"/>
              </a:ext>
            </a:extLst>
          </p:cNvPr>
          <p:cNvSpPr txBox="1"/>
          <p:nvPr/>
        </p:nvSpPr>
        <p:spPr>
          <a:xfrm>
            <a:off x="576269" y="1932280"/>
            <a:ext cx="11145601" cy="753732"/>
          </a:xfrm>
          <a:prstGeom prst="rect">
            <a:avLst/>
          </a:prstGeom>
          <a:noFill/>
        </p:spPr>
        <p:txBody>
          <a:bodyPr wrap="square">
            <a:spAutoFit/>
          </a:bodyPr>
          <a:lstStyle/>
          <a:p>
            <a:pPr marL="0" marR="0">
              <a:lnSpc>
                <a:spcPct val="106000"/>
              </a:lnSpc>
              <a:spcBef>
                <a:spcPts val="1200"/>
              </a:spcBef>
              <a:spcAft>
                <a:spcPts val="1200"/>
              </a:spcAft>
            </a:pPr>
            <a:r>
              <a:rPr lang="en-US" sz="2100" dirty="0">
                <a:effectLst/>
                <a:latin typeface="Franklin Gothic Book" panose="020B0503020102020204" pitchFamily="34" charset="0"/>
                <a:ea typeface="Calibri" panose="020F0502020204030204" pitchFamily="34" charset="0"/>
              </a:rPr>
              <a:t>Divide the class into groups of three and assign each member within the pair one of the articles below. </a:t>
            </a:r>
            <a:r>
              <a:rPr lang="en-US" sz="2100" dirty="0">
                <a:solidFill>
                  <a:srgbClr val="1A1A1A"/>
                </a:solidFill>
                <a:effectLst/>
                <a:highlight>
                  <a:srgbClr val="FFFFFF"/>
                </a:highlight>
                <a:latin typeface="Franklin Gothic Book" panose="020B0503020102020204" pitchFamily="34" charset="0"/>
                <a:ea typeface="Calibri" panose="020F0502020204030204" pitchFamily="34" charset="0"/>
              </a:rPr>
              <a:t>(Three sources are listed in the assignment)</a:t>
            </a:r>
            <a:endParaRPr lang="en-US" sz="2100" dirty="0">
              <a:effectLst/>
              <a:latin typeface="Franklin Gothic Book" panose="020B050302010202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3EF6B101-ABA0-6F7A-71C2-F58B3E6D9610}"/>
              </a:ext>
            </a:extLst>
          </p:cNvPr>
          <p:cNvSpPr txBox="1"/>
          <p:nvPr/>
        </p:nvSpPr>
        <p:spPr>
          <a:xfrm>
            <a:off x="576270" y="2629834"/>
            <a:ext cx="11615730" cy="1061829"/>
          </a:xfrm>
          <a:prstGeom prst="rect">
            <a:avLst/>
          </a:prstGeom>
          <a:noFill/>
        </p:spPr>
        <p:txBody>
          <a:bodyPr wrap="square">
            <a:spAutoFit/>
          </a:bodyPr>
          <a:lstStyle/>
          <a:p>
            <a:pPr marL="0" marR="0">
              <a:spcBef>
                <a:spcPts val="0"/>
              </a:spcBef>
              <a:spcAft>
                <a:spcPts val="0"/>
              </a:spcAft>
            </a:pPr>
            <a:r>
              <a:rPr lang="en-US" sz="2100" dirty="0">
                <a:solidFill>
                  <a:srgbClr val="1A1A1A"/>
                </a:solidFill>
                <a:effectLst/>
                <a:highlight>
                  <a:srgbClr val="FFFFFF"/>
                </a:highlight>
                <a:latin typeface="Franklin Gothic Book" panose="020B0503020102020204" pitchFamily="34" charset="0"/>
                <a:ea typeface="Calibri" panose="020F0502020204030204" pitchFamily="34" charset="0"/>
              </a:rPr>
              <a:t>Students may be unfamiliar with encyclopedias, so consider providing an overview of encyclopedias, including how they are constructed and why they are considered valid sources. Prior to reading these sources individually, have students source the documents using the questions below. </a:t>
            </a:r>
            <a:endParaRPr lang="en-US" sz="2100" dirty="0">
              <a:effectLst/>
              <a:latin typeface="Franklin Gothic Book" panose="020B050302010202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8E1B6AC1-B341-D37C-ED1D-59AB619958FB}"/>
              </a:ext>
            </a:extLst>
          </p:cNvPr>
          <p:cNvSpPr txBox="1"/>
          <p:nvPr/>
        </p:nvSpPr>
        <p:spPr>
          <a:xfrm>
            <a:off x="576269" y="3691663"/>
            <a:ext cx="10704643" cy="1924822"/>
          </a:xfrm>
          <a:prstGeom prst="rect">
            <a:avLst/>
          </a:prstGeom>
          <a:solidFill>
            <a:schemeClr val="accent1">
              <a:lumMod val="20000"/>
              <a:lumOff val="80000"/>
            </a:schemeClr>
          </a:solidFill>
        </p:spPr>
        <p:txBody>
          <a:bodyPr wrap="square">
            <a:spAutoFit/>
          </a:bodyPr>
          <a:lstStyle/>
          <a:p>
            <a:pPr marL="0" marR="0">
              <a:lnSpc>
                <a:spcPct val="107000"/>
              </a:lnSpc>
              <a:spcBef>
                <a:spcPts val="0"/>
              </a:spcBef>
              <a:spcAft>
                <a:spcPts val="0"/>
              </a:spcAft>
            </a:pPr>
            <a:r>
              <a:rPr lang="en-US" sz="1400" dirty="0">
                <a:effectLst/>
              </a:rPr>
              <a:t>Source the document:</a:t>
            </a:r>
          </a:p>
          <a:p>
            <a:pPr marL="0" marR="0">
              <a:lnSpc>
                <a:spcPct val="107000"/>
              </a:lnSpc>
              <a:spcBef>
                <a:spcPts val="0"/>
              </a:spcBef>
              <a:spcAft>
                <a:spcPts val="0"/>
              </a:spcAft>
            </a:pPr>
            <a:r>
              <a:rPr lang="en-US" sz="1400" dirty="0">
                <a:effectLst/>
              </a:rPr>
              <a:t>Prior to reading these sources, source the document. The Stanford History Education Group (SHEG) states that “sourcing asks students to consider who wrote a document as well as the circumstances of its creation.” </a:t>
            </a:r>
          </a:p>
          <a:p>
            <a:pPr marL="342900" marR="0" lvl="0" indent="-342900">
              <a:lnSpc>
                <a:spcPct val="107000"/>
              </a:lnSpc>
              <a:spcBef>
                <a:spcPts val="0"/>
              </a:spcBef>
              <a:spcAft>
                <a:spcPts val="0"/>
              </a:spcAft>
              <a:buFont typeface="Arial" panose="020B0604020202020204" pitchFamily="34" charset="0"/>
              <a:buChar char="●"/>
            </a:pPr>
            <a:r>
              <a:rPr lang="en-US" sz="1400" u="none" strike="noStrike" dirty="0">
                <a:effectLst/>
              </a:rPr>
              <a:t>What is the author’s perspective?</a:t>
            </a:r>
          </a:p>
          <a:p>
            <a:pPr marL="342900" marR="0" lvl="0" indent="-342900">
              <a:lnSpc>
                <a:spcPct val="107000"/>
              </a:lnSpc>
              <a:spcBef>
                <a:spcPts val="0"/>
              </a:spcBef>
              <a:spcAft>
                <a:spcPts val="0"/>
              </a:spcAft>
              <a:buFont typeface="Arial" panose="020B0604020202020204" pitchFamily="34" charset="0"/>
              <a:buChar char="●"/>
            </a:pPr>
            <a:r>
              <a:rPr lang="en-US" sz="1400" u="none" strike="noStrike" dirty="0">
                <a:effectLst/>
              </a:rPr>
              <a:t>Why was it written?</a:t>
            </a:r>
          </a:p>
          <a:p>
            <a:pPr marL="342900" marR="0" lvl="0" indent="-342900">
              <a:lnSpc>
                <a:spcPct val="107000"/>
              </a:lnSpc>
              <a:spcBef>
                <a:spcPts val="0"/>
              </a:spcBef>
              <a:spcAft>
                <a:spcPts val="0"/>
              </a:spcAft>
              <a:buFont typeface="Arial" panose="020B0604020202020204" pitchFamily="34" charset="0"/>
              <a:buChar char="●"/>
            </a:pPr>
            <a:r>
              <a:rPr lang="en-US" sz="1400" u="none" strike="noStrike" dirty="0">
                <a:effectLst/>
              </a:rPr>
              <a:t>When was it written?</a:t>
            </a:r>
          </a:p>
          <a:p>
            <a:pPr marL="342900" marR="0" lvl="0" indent="-342900">
              <a:lnSpc>
                <a:spcPct val="107000"/>
              </a:lnSpc>
              <a:spcBef>
                <a:spcPts val="0"/>
              </a:spcBef>
              <a:spcAft>
                <a:spcPts val="0"/>
              </a:spcAft>
              <a:buFont typeface="Arial" panose="020B0604020202020204" pitchFamily="34" charset="0"/>
              <a:buChar char="●"/>
            </a:pPr>
            <a:r>
              <a:rPr lang="en-US" sz="1400" u="none" strike="noStrike" dirty="0">
                <a:effectLst/>
              </a:rPr>
              <a:t>Where was it written?</a:t>
            </a:r>
          </a:p>
          <a:p>
            <a:pPr marL="342900" marR="0" lvl="0" indent="-342900">
              <a:lnSpc>
                <a:spcPct val="107000"/>
              </a:lnSpc>
              <a:spcBef>
                <a:spcPts val="0"/>
              </a:spcBef>
              <a:spcAft>
                <a:spcPts val="0"/>
              </a:spcAft>
              <a:buFont typeface="Arial" panose="020B0604020202020204" pitchFamily="34" charset="0"/>
              <a:buChar char="●"/>
            </a:pPr>
            <a:r>
              <a:rPr lang="en-US" sz="1400" u="none" strike="noStrike" dirty="0">
                <a:effectLst/>
              </a:rPr>
              <a:t>Is this source reliable? Why? Why not?</a:t>
            </a:r>
            <a:endParaRPr lang="en-US" sz="1400" u="none" strike="noStrike" dirty="0">
              <a:effectLst/>
              <a:latin typeface="Calibri" panose="020F0502020204030204" pitchFamily="34" charset="0"/>
              <a:ea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g1f145736de9_0_56"/>
          <p:cNvSpPr txBox="1">
            <a:spLocks noGrp="1"/>
          </p:cNvSpPr>
          <p:nvPr>
            <p:ph type="title"/>
          </p:nvPr>
        </p:nvSpPr>
        <p:spPr>
          <a:xfrm>
            <a:off x="624913" y="0"/>
            <a:ext cx="10200574"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(6)</a:t>
            </a:r>
            <a:endParaRPr lang="en-US" sz="3000" dirty="0">
              <a:latin typeface="Franklin Gothic Medium" panose="020B0603020102020204" pitchFamily="34" charset="0"/>
            </a:endParaRPr>
          </a:p>
        </p:txBody>
      </p:sp>
      <p:sp>
        <p:nvSpPr>
          <p:cNvPr id="857" name="Google Shape;857;g1f145736de9_0_56"/>
          <p:cNvSpPr txBox="1">
            <a:spLocks noGrp="1"/>
          </p:cNvSpPr>
          <p:nvPr>
            <p:ph type="body" idx="1"/>
          </p:nvPr>
        </p:nvSpPr>
        <p:spPr>
          <a:xfrm>
            <a:off x="624912" y="1066800"/>
            <a:ext cx="10825487" cy="4083023"/>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This </a:t>
            </a:r>
            <a:r>
              <a:rPr lang="en-US" u="sng" dirty="0">
                <a:solidFill>
                  <a:schemeClr val="hlink"/>
                </a:solidFill>
                <a:latin typeface="Franklin Gothic Book" panose="020B0503020102020204" pitchFamily="34" charset="0"/>
                <a:hlinkClick r:id="rId3"/>
              </a:rPr>
              <a:t>Grade 4 example</a:t>
            </a:r>
            <a:r>
              <a:rPr lang="en-US" dirty="0">
                <a:latin typeface="Franklin Gothic Book" panose="020B0503020102020204" pitchFamily="34" charset="0"/>
              </a:rPr>
              <a:t> provides guidance on how to support students in actively reading the source provided.  </a:t>
            </a:r>
            <a:endParaRPr dirty="0">
              <a:latin typeface="Franklin Gothic Book" panose="020B0503020102020204" pitchFamily="34" charset="0"/>
            </a:endParaRPr>
          </a:p>
        </p:txBody>
      </p:sp>
      <p:sp>
        <p:nvSpPr>
          <p:cNvPr id="4" name="TextBox 3">
            <a:extLst>
              <a:ext uri="{FF2B5EF4-FFF2-40B4-BE49-F238E27FC236}">
                <a16:creationId xmlns:a16="http://schemas.microsoft.com/office/drawing/2014/main" id="{53CF9D6D-3195-5AE8-C82E-89D9FF129B2B}"/>
              </a:ext>
            </a:extLst>
          </p:cNvPr>
          <p:cNvSpPr txBox="1"/>
          <p:nvPr/>
        </p:nvSpPr>
        <p:spPr>
          <a:xfrm>
            <a:off x="624911" y="2149003"/>
            <a:ext cx="11278330" cy="3000821"/>
          </a:xfrm>
          <a:prstGeom prst="rect">
            <a:avLst/>
          </a:prstGeom>
          <a:noFill/>
        </p:spPr>
        <p:txBody>
          <a:bodyPr wrap="square">
            <a:spAutoFit/>
          </a:bodyPr>
          <a:lstStyle/>
          <a:p>
            <a:pPr marL="0" marR="0">
              <a:spcBef>
                <a:spcPts val="0"/>
              </a:spcBef>
              <a:spcAft>
                <a:spcPts val="0"/>
              </a:spcAft>
            </a:pPr>
            <a:r>
              <a:rPr lang="en-US" sz="2100" dirty="0">
                <a:effectLst/>
                <a:latin typeface="Franklin Gothic Book" panose="020B0503020102020204" pitchFamily="34" charset="0"/>
                <a:ea typeface="Calibri" panose="020F0502020204030204" pitchFamily="34" charset="0"/>
              </a:rPr>
              <a:t>Next, provide students with </a:t>
            </a:r>
            <a:r>
              <a:rPr lang="en-US" sz="2100" dirty="0">
                <a:solidFill>
                  <a:srgbClr val="1155CC"/>
                </a:solidFill>
                <a:effectLst/>
                <a:latin typeface="Franklin Gothic Book" panose="020B0503020102020204" pitchFamily="34" charset="0"/>
                <a:ea typeface="Calibri" panose="020F0502020204030204" pitchFamily="34" charset="0"/>
                <a:hlinkClick r:id="rId4"/>
              </a:rPr>
              <a:t>The New England Colonies and the Native Americans</a:t>
            </a:r>
            <a:r>
              <a:rPr lang="en-US" sz="2100" dirty="0">
                <a:effectLst/>
                <a:latin typeface="Franklin Gothic Book" panose="020B0503020102020204" pitchFamily="34" charset="0"/>
                <a:ea typeface="Calibri" panose="020F0502020204030204" pitchFamily="34" charset="0"/>
              </a:rPr>
              <a:t> article. Note that there is a feature for the reading level of this article to be adjusted to meet students’ needs. Explain to students that this article details interactions between the Wampanoag tribe and the European settlers from the Plymouth colony. Show students where the Plymouth colony was located on a map or globe (a modern map or globe may be used for this purpose; point out the location in modern-day Massachusetts near the Cape Cod Bay). This will show students where in America this took place, where it is located in relation to Manhattan, and where it is located in relation to their location in Kentucky. Have students complete the following task by </a:t>
            </a:r>
            <a:r>
              <a:rPr lang="en-US" sz="2100" dirty="0">
                <a:solidFill>
                  <a:srgbClr val="1155CC"/>
                </a:solidFill>
                <a:effectLst/>
                <a:latin typeface="Franklin Gothic Book" panose="020B0503020102020204" pitchFamily="34" charset="0"/>
                <a:ea typeface="Calibri" panose="020F0502020204030204" pitchFamily="34" charset="0"/>
                <a:hlinkClick r:id="rId5"/>
              </a:rPr>
              <a:t>Partner Reading</a:t>
            </a:r>
            <a:r>
              <a:rPr lang="en-US" sz="2100" dirty="0">
                <a:effectLst/>
                <a:latin typeface="Franklin Gothic Book" panose="020B0503020102020204" pitchFamily="34" charset="0"/>
                <a:ea typeface="Calibri" panose="020F0502020204030204" pitchFamily="34" charset="0"/>
              </a:rPr>
              <a:t> and highlighting evidence from the text.</a:t>
            </a:r>
            <a:endParaRPr lang="en-US" sz="2100" dirty="0">
              <a:effectLst/>
              <a:latin typeface="Franklin Gothic Book" panose="020B0503020102020204" pitchFamily="34" charset="0"/>
              <a:ea typeface="Arial" panose="020B0604020202020204" pitchFamily="34" charset="0"/>
            </a:endParaRPr>
          </a:p>
        </p:txBody>
      </p:sp>
      <p:sp>
        <p:nvSpPr>
          <p:cNvPr id="3" name="TextBox 2">
            <a:extLst>
              <a:ext uri="{FF2B5EF4-FFF2-40B4-BE49-F238E27FC236}">
                <a16:creationId xmlns:a16="http://schemas.microsoft.com/office/drawing/2014/main" id="{B1E6C0D7-34D4-D773-26BC-14ACCA73D1FD}"/>
              </a:ext>
            </a:extLst>
          </p:cNvPr>
          <p:cNvSpPr txBox="1"/>
          <p:nvPr/>
        </p:nvSpPr>
        <p:spPr>
          <a:xfrm>
            <a:off x="741600" y="5149823"/>
            <a:ext cx="7438303" cy="1658018"/>
          </a:xfrm>
          <a:prstGeom prst="rect">
            <a:avLst/>
          </a:prstGeom>
          <a:solidFill>
            <a:schemeClr val="accent1">
              <a:lumMod val="20000"/>
              <a:lumOff val="80000"/>
            </a:schemeClr>
          </a:solidFill>
        </p:spPr>
        <p:txBody>
          <a:bodyPr wrap="square">
            <a:spAutoFit/>
          </a:bodyPr>
          <a:lstStyle/>
          <a:p>
            <a:pPr marL="0" marR="0">
              <a:lnSpc>
                <a:spcPct val="115000"/>
              </a:lnSpc>
              <a:spcBef>
                <a:spcPts val="0"/>
              </a:spcBef>
              <a:spcAft>
                <a:spcPts val="0"/>
              </a:spcAft>
            </a:pPr>
            <a:r>
              <a:rPr lang="en-US" sz="1800" dirty="0">
                <a:effectLst/>
              </a:rPr>
              <a:t>Read the article with a partner and identify the characteristics that impacted interactions between the American Indians and European settlers. As you read, highlight evidence from the article that explains interactions and designate a different color to identify these interactions as impacted by cultural, economic or environmental impact. </a:t>
            </a:r>
            <a:endParaRPr lang="en-US" sz="1800" dirty="0">
              <a:effectLst/>
              <a:latin typeface="Arial" panose="020B0604020202020204" pitchFamily="34" charset="0"/>
              <a:ea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g1f145736de9_0_20"/>
          <p:cNvSpPr txBox="1">
            <a:spLocks noGrp="1"/>
          </p:cNvSpPr>
          <p:nvPr>
            <p:ph type="title"/>
          </p:nvPr>
        </p:nvSpPr>
        <p:spPr>
          <a:xfrm>
            <a:off x="309850" y="2277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(7)</a:t>
            </a:r>
            <a:endParaRPr sz="3000" dirty="0">
              <a:latin typeface="Franklin Gothic Medium" panose="020B0603020102020204" pitchFamily="34" charset="0"/>
            </a:endParaRPr>
          </a:p>
        </p:txBody>
      </p:sp>
      <p:sp>
        <p:nvSpPr>
          <p:cNvPr id="865" name="Google Shape;865;g1f145736de9_0_20"/>
          <p:cNvSpPr txBox="1">
            <a:spLocks noGrp="1"/>
          </p:cNvSpPr>
          <p:nvPr>
            <p:ph type="body" idx="1"/>
          </p:nvPr>
        </p:nvSpPr>
        <p:spPr>
          <a:xfrm>
            <a:off x="309850" y="1477273"/>
            <a:ext cx="11450400" cy="1656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This </a:t>
            </a:r>
            <a:r>
              <a:rPr lang="en-US" u="sng" dirty="0">
                <a:solidFill>
                  <a:schemeClr val="hlink"/>
                </a:solidFill>
                <a:latin typeface="Franklin Gothic Book" panose="020B0503020102020204" pitchFamily="34" charset="0"/>
                <a:hlinkClick r:id="rId3"/>
              </a:rPr>
              <a:t>High School example</a:t>
            </a:r>
            <a:r>
              <a:rPr lang="en-US" dirty="0">
                <a:latin typeface="Franklin Gothic Book" panose="020B0503020102020204" pitchFamily="34" charset="0"/>
              </a:rPr>
              <a:t> provides guidance on how to engage students in a close reading of sources. </a:t>
            </a:r>
            <a:r>
              <a:rPr lang="en-US" sz="2700" dirty="0">
                <a:latin typeface="Franklin Gothic Book" panose="020B0503020102020204" pitchFamily="34" charset="0"/>
              </a:rPr>
              <a:t> </a:t>
            </a:r>
            <a:endParaRPr sz="2700" dirty="0">
              <a:latin typeface="Franklin Gothic Book" panose="020B0503020102020204" pitchFamily="34" charset="0"/>
            </a:endParaRPr>
          </a:p>
        </p:txBody>
      </p:sp>
      <p:sp>
        <p:nvSpPr>
          <p:cNvPr id="3" name="TextBox 2">
            <a:extLst>
              <a:ext uri="{FF2B5EF4-FFF2-40B4-BE49-F238E27FC236}">
                <a16:creationId xmlns:a16="http://schemas.microsoft.com/office/drawing/2014/main" id="{E36F4B25-3963-1435-013D-675466A45CC4}"/>
              </a:ext>
            </a:extLst>
          </p:cNvPr>
          <p:cNvSpPr txBox="1"/>
          <p:nvPr/>
        </p:nvSpPr>
        <p:spPr>
          <a:xfrm>
            <a:off x="309850" y="2655495"/>
            <a:ext cx="11120864" cy="3038139"/>
          </a:xfrm>
          <a:prstGeom prst="rect">
            <a:avLst/>
          </a:prstGeom>
          <a:noFill/>
        </p:spPr>
        <p:txBody>
          <a:bodyPr wrap="square">
            <a:spAutoFit/>
          </a:bodyPr>
          <a:lstStyle/>
          <a:p>
            <a:pPr marL="0" marR="0">
              <a:lnSpc>
                <a:spcPct val="115000"/>
              </a:lnSpc>
              <a:spcBef>
                <a:spcPts val="0"/>
              </a:spcBef>
              <a:spcAft>
                <a:spcPts val="0"/>
              </a:spcAft>
            </a:pPr>
            <a:r>
              <a:rPr lang="en-US" sz="2400" dirty="0">
                <a:effectLst/>
                <a:latin typeface="Franklin Gothic Book" panose="020B0503020102020204" pitchFamily="34" charset="0"/>
                <a:ea typeface="Calibri" panose="020F0502020204030204" pitchFamily="34" charset="0"/>
              </a:rPr>
              <a:t>Ask students to independently read </a:t>
            </a:r>
            <a:r>
              <a:rPr lang="en-US" sz="2400" i="1" dirty="0">
                <a:solidFill>
                  <a:srgbClr val="1155CC"/>
                </a:solidFill>
                <a:effectLst/>
                <a:latin typeface="Franklin Gothic Book" panose="020B0503020102020204" pitchFamily="34" charset="0"/>
                <a:ea typeface="Calibri" panose="020F0502020204030204" pitchFamily="34" charset="0"/>
                <a:hlinkClick r:id="rId4"/>
              </a:rPr>
              <a:t>March on Washington for Jobs and Freedom</a:t>
            </a:r>
            <a:r>
              <a:rPr lang="en-US" sz="2400" dirty="0">
                <a:solidFill>
                  <a:srgbClr val="1155CC"/>
                </a:solidFill>
                <a:effectLst/>
                <a:latin typeface="Franklin Gothic Book" panose="020B0503020102020204" pitchFamily="34" charset="0"/>
                <a:ea typeface="Calibri" panose="020F0502020204030204" pitchFamily="34" charset="0"/>
                <a:hlinkClick r:id="rId4"/>
              </a:rPr>
              <a:t> </a:t>
            </a:r>
            <a:r>
              <a:rPr lang="en-US" sz="2400" dirty="0">
                <a:effectLst/>
                <a:latin typeface="Franklin Gothic Book" panose="020B0503020102020204" pitchFamily="34" charset="0"/>
                <a:ea typeface="Calibri" panose="020F0502020204030204" pitchFamily="34" charset="0"/>
              </a:rPr>
              <a:t>to learn about the March on Washington that took place on August 28. 1963. Have students use </a:t>
            </a:r>
            <a:r>
              <a:rPr lang="en-US" sz="2400" dirty="0">
                <a:solidFill>
                  <a:srgbClr val="1155CC"/>
                </a:solidFill>
                <a:effectLst/>
                <a:latin typeface="Franklin Gothic Book" panose="020B0503020102020204" pitchFamily="34" charset="0"/>
                <a:ea typeface="Calibri" panose="020F0502020204030204" pitchFamily="34" charset="0"/>
                <a:hlinkClick r:id="rId5"/>
              </a:rPr>
              <a:t>Active Reading</a:t>
            </a:r>
            <a:r>
              <a:rPr lang="en-US" sz="2400" dirty="0">
                <a:effectLst/>
                <a:latin typeface="Franklin Gothic Book" panose="020B0503020102020204" pitchFamily="34" charset="0"/>
                <a:ea typeface="Calibri" panose="020F0502020204030204" pitchFamily="34" charset="0"/>
              </a:rPr>
              <a:t> strategies as they read this source. For instance, students may decide to change each of the subtitles in the source to questions. As an example, the subtitle “A Powerful</a:t>
            </a:r>
            <a:r>
              <a:rPr lang="en-US" sz="2400" i="1" dirty="0">
                <a:effectLst/>
                <a:latin typeface="Franklin Gothic Book" panose="020B0503020102020204" pitchFamily="34" charset="0"/>
                <a:ea typeface="Calibri" panose="020F0502020204030204" pitchFamily="34" charset="0"/>
              </a:rPr>
              <a:t>, </a:t>
            </a:r>
            <a:r>
              <a:rPr lang="en-US" sz="2400" dirty="0">
                <a:effectLst/>
                <a:latin typeface="Franklin Gothic Book" panose="020B0503020102020204" pitchFamily="34" charset="0"/>
                <a:ea typeface="Calibri" panose="020F0502020204030204" pitchFamily="34" charset="0"/>
              </a:rPr>
              <a:t>Peaceful Protest” would become “Why was the March on Washington a powerful, peaceful protest?” Students would answer this question after reading the corresponding section. </a:t>
            </a:r>
            <a:endParaRPr lang="en-US" sz="2400" dirty="0">
              <a:effectLst/>
              <a:latin typeface="Franklin Gothic Book" panose="020B0503020102020204" pitchFamily="34" charset="0"/>
              <a:ea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g223c2a54d89_0_7"/>
          <p:cNvSpPr txBox="1">
            <a:spLocks noGrp="1"/>
          </p:cNvSpPr>
          <p:nvPr>
            <p:ph type="title"/>
          </p:nvPr>
        </p:nvSpPr>
        <p:spPr>
          <a:xfrm>
            <a:off x="489856" y="35633"/>
            <a:ext cx="10040127"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2800" b="1" dirty="0">
                <a:latin typeface="Franklin Gothic Medium" panose="020B0603020102020204" pitchFamily="34" charset="0"/>
                <a:ea typeface="Libre Franklin"/>
                <a:cs typeface="Libre Franklin"/>
                <a:sym typeface="Libre Franklin"/>
              </a:rPr>
              <a:t>While Engaging with the Source(s): Application (1)</a:t>
            </a:r>
            <a:endParaRPr dirty="0">
              <a:latin typeface="Franklin Gothic Medium" panose="020B0603020102020204" pitchFamily="34" charset="0"/>
            </a:endParaRPr>
          </a:p>
        </p:txBody>
      </p:sp>
      <p:sp>
        <p:nvSpPr>
          <p:cNvPr id="873" name="Google Shape;873;g223c2a54d89_0_7"/>
          <p:cNvSpPr txBox="1">
            <a:spLocks noGrp="1"/>
          </p:cNvSpPr>
          <p:nvPr>
            <p:ph type="body" idx="1"/>
          </p:nvPr>
        </p:nvSpPr>
        <p:spPr>
          <a:xfrm>
            <a:off x="489855" y="1159800"/>
            <a:ext cx="6531431" cy="4538400"/>
          </a:xfrm>
          <a:prstGeom prst="rect">
            <a:avLst/>
          </a:prstGeom>
        </p:spPr>
        <p:txBody>
          <a:bodyPr spcFirstLastPara="1" wrap="square" lIns="91425" tIns="45700" rIns="91425" bIns="45700" anchor="t" anchorCtr="0">
            <a:normAutofit fontScale="92500" lnSpcReduction="20000"/>
          </a:bodyPr>
          <a:lstStyle/>
          <a:p>
            <a:pPr marL="457200" lvl="0" indent="-406400" algn="l" rtl="0">
              <a:lnSpc>
                <a:spcPct val="110000"/>
              </a:lnSpc>
              <a:spcBef>
                <a:spcPts val="1000"/>
              </a:spcBef>
              <a:spcAft>
                <a:spcPts val="0"/>
              </a:spcAft>
              <a:buSzPts val="2800"/>
              <a:buFont typeface="Libre Franklin"/>
              <a:buChar char="•"/>
            </a:pPr>
            <a:r>
              <a:rPr lang="en-US" sz="2600" dirty="0">
                <a:solidFill>
                  <a:schemeClr val="dk1"/>
                </a:solidFill>
                <a:highlight>
                  <a:schemeClr val="lt1"/>
                </a:highlight>
                <a:latin typeface="Franklin Gothic Book" panose="020B0503020102020204" pitchFamily="34" charset="0"/>
              </a:rPr>
              <a:t>Access a text-based source. You may use your curated source set from slide 12 of </a:t>
            </a:r>
            <a:r>
              <a:rPr lang="en-US" sz="26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8"/>
                  </a:ext>
                </a:extLst>
              </a:rPr>
              <a:t>Module Two of the </a:t>
            </a:r>
            <a:r>
              <a:rPr lang="en-US" sz="2600" i="1"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9"/>
                  </a:ext>
                </a:extLst>
              </a:rPr>
              <a:t>Supporting Students in Using Evidence </a:t>
            </a:r>
            <a:r>
              <a:rPr lang="en-US" sz="26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Model Series if you completed this module previously.</a:t>
            </a:r>
            <a:endParaRPr lang="en-US" sz="2600" dirty="0">
              <a:solidFill>
                <a:schemeClr val="dk1"/>
              </a:solidFill>
              <a:highlight>
                <a:schemeClr val="lt1"/>
              </a:highlight>
              <a:latin typeface="Franklin Gothic Book" panose="020B0503020102020204" pitchFamily="34" charset="0"/>
            </a:endParaRPr>
          </a:p>
          <a:p>
            <a:pPr marL="914400" lvl="1" indent="-387350" algn="l" rtl="0">
              <a:lnSpc>
                <a:spcPct val="110000"/>
              </a:lnSpc>
              <a:spcBef>
                <a:spcPts val="600"/>
              </a:spcBef>
              <a:spcAft>
                <a:spcPts val="0"/>
              </a:spcAft>
              <a:buClr>
                <a:srgbClr val="222222"/>
              </a:buClr>
              <a:buSzPts val="2500"/>
              <a:buChar char="•"/>
            </a:pPr>
            <a:r>
              <a:rPr lang="en-US" sz="2600" dirty="0">
                <a:solidFill>
                  <a:srgbClr val="222222"/>
                </a:solidFill>
                <a:highlight>
                  <a:schemeClr val="lt1"/>
                </a:highlight>
                <a:latin typeface="Franklin Gothic Book" panose="020B0503020102020204" pitchFamily="34" charset="0"/>
              </a:rPr>
              <a:t>This is also the same source you used throughout Module Four. </a:t>
            </a:r>
          </a:p>
          <a:p>
            <a:pPr marL="0" lvl="0" indent="0" algn="l" rtl="0">
              <a:lnSpc>
                <a:spcPct val="110000"/>
              </a:lnSpc>
              <a:spcBef>
                <a:spcPts val="1000"/>
              </a:spcBef>
              <a:spcAft>
                <a:spcPts val="0"/>
              </a:spcAft>
              <a:buNone/>
            </a:pPr>
            <a:endParaRPr lang="en-US" sz="2600" dirty="0">
              <a:solidFill>
                <a:srgbClr val="222222"/>
              </a:solidFill>
              <a:highlight>
                <a:schemeClr val="lt1"/>
              </a:highlight>
              <a:latin typeface="Franklin Gothic Book" panose="020B0503020102020204" pitchFamily="34" charset="0"/>
            </a:endParaRPr>
          </a:p>
          <a:p>
            <a:pPr marL="457200" lvl="0" indent="-342900" algn="l" rtl="0">
              <a:lnSpc>
                <a:spcPct val="110000"/>
              </a:lnSpc>
              <a:spcBef>
                <a:spcPts val="1000"/>
              </a:spcBef>
              <a:spcAft>
                <a:spcPts val="0"/>
              </a:spcAft>
              <a:buClr>
                <a:schemeClr val="dk1"/>
              </a:buClr>
              <a:buSzPts val="1800"/>
              <a:buFont typeface="Calibri"/>
              <a:buChar char="•"/>
            </a:pPr>
            <a:r>
              <a:rPr lang="en-US" b="1" dirty="0">
                <a:solidFill>
                  <a:srgbClr val="222222"/>
                </a:solidFill>
                <a:latin typeface="Franklin Gothic Book" panose="020B0503020102020204" pitchFamily="34" charset="0"/>
              </a:rPr>
              <a:t>Implement an active reading strategy that will support a student’s comprehension of the source.  </a:t>
            </a:r>
            <a:endParaRPr lang="en-US" sz="2600" dirty="0">
              <a:solidFill>
                <a:srgbClr val="222222"/>
              </a:solidFill>
              <a:highlight>
                <a:schemeClr val="lt1"/>
              </a:highlight>
              <a:latin typeface="Franklin Gothic Book" panose="020B0503020102020204" pitchFamily="34" charset="0"/>
            </a:endParaRPr>
          </a:p>
        </p:txBody>
      </p:sp>
      <p:pic>
        <p:nvPicPr>
          <p:cNvPr id="874" name="Google Shape;874;g223c2a54d89_0_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304450" y="1697000"/>
            <a:ext cx="4442700" cy="29690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79" name="Google Shape;879;g1f145736de9_0_27"/>
          <p:cNvSpPr txBox="1">
            <a:spLocks noGrp="1"/>
          </p:cNvSpPr>
          <p:nvPr>
            <p:ph type="title"/>
          </p:nvPr>
        </p:nvSpPr>
        <p:spPr>
          <a:xfrm>
            <a:off x="767700" y="344375"/>
            <a:ext cx="10929607"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200" dirty="0">
                <a:latin typeface="Franklin Gothic Medium" panose="020B0603020102020204" pitchFamily="34" charset="0"/>
              </a:rPr>
              <a:t>Supporting Students When Engaging With Complex Sources:</a:t>
            </a:r>
            <a:endParaRPr sz="32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200" b="1" dirty="0">
                <a:latin typeface="Franklin Gothic Medium" panose="020B0603020102020204" pitchFamily="34" charset="0"/>
                <a:ea typeface="Libre Franklin"/>
                <a:cs typeface="Libre Franklin"/>
                <a:sym typeface="Libre Franklin"/>
              </a:rPr>
              <a:t>While Engaging with the Source(s) (8)</a:t>
            </a:r>
            <a:endParaRPr sz="4800" dirty="0">
              <a:latin typeface="Franklin Gothic Medium" panose="020B0603020102020204" pitchFamily="34" charset="0"/>
            </a:endParaRPr>
          </a:p>
        </p:txBody>
      </p:sp>
      <p:sp>
        <p:nvSpPr>
          <p:cNvPr id="881" name="Google Shape;881;g1f145736de9_0_27"/>
          <p:cNvSpPr txBox="1">
            <a:spLocks noGrp="1"/>
          </p:cNvSpPr>
          <p:nvPr>
            <p:ph type="body" idx="1"/>
          </p:nvPr>
        </p:nvSpPr>
        <p:spPr>
          <a:xfrm>
            <a:off x="767700" y="1670075"/>
            <a:ext cx="10656600" cy="4014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200" dirty="0">
                <a:latin typeface="Franklin Gothic Book" panose="020B0503020102020204" pitchFamily="34" charset="0"/>
              </a:rPr>
              <a:t>To monitor for comprehension as a student reads a source, students may also interact with </a:t>
            </a:r>
            <a:r>
              <a:rPr lang="en-US" sz="3200" u="sng" dirty="0">
                <a:solidFill>
                  <a:schemeClr val="hlink"/>
                </a:solidFill>
                <a:latin typeface="Franklin Gothic Book" panose="020B0503020102020204" pitchFamily="34" charset="0"/>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0"/>
                  </a:ext>
                </a:extLst>
              </a:rPr>
              <a:t>Text Dependent Questions</a:t>
            </a:r>
            <a:r>
              <a:rPr lang="en-US" sz="3200"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1"/>
                  </a:ext>
                </a:extLst>
              </a:rPr>
              <a:t> (TDQ)</a:t>
            </a:r>
            <a:r>
              <a:rPr lang="en-US" sz="3200" dirty="0">
                <a:latin typeface="Franklin Gothic Book" panose="020B0503020102020204" pitchFamily="34" charset="0"/>
              </a:rPr>
              <a:t>. </a:t>
            </a:r>
          </a:p>
          <a:p>
            <a:pPr marL="0" lvl="0" indent="0" algn="l" rtl="0">
              <a:spcBef>
                <a:spcPts val="1000"/>
              </a:spcBef>
              <a:spcAft>
                <a:spcPts val="0"/>
              </a:spcAft>
              <a:buNone/>
            </a:pPr>
            <a:endParaRPr lang="en-US" sz="3200" dirty="0">
              <a:latin typeface="Franklin Gothic Book" panose="020B0503020102020204" pitchFamily="34" charset="0"/>
            </a:endParaRPr>
          </a:p>
          <a:p>
            <a:pPr marL="0" lvl="0" indent="0" algn="l" rtl="0">
              <a:spcBef>
                <a:spcPts val="1000"/>
              </a:spcBef>
              <a:spcAft>
                <a:spcPts val="0"/>
              </a:spcAft>
              <a:buNone/>
            </a:pPr>
            <a:r>
              <a:rPr lang="en-US" sz="3200" dirty="0">
                <a:latin typeface="Franklin Gothic Book" panose="020B0503020102020204" pitchFamily="34" charset="0"/>
              </a:rPr>
              <a:t>A text dependent question is a question that is can only be answered by reading the text.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Google Shape;886;g223c2a54d89_5_0"/>
          <p:cNvSpPr txBox="1">
            <a:spLocks noGrp="1"/>
          </p:cNvSpPr>
          <p:nvPr>
            <p:ph type="title" idx="4294967295"/>
          </p:nvPr>
        </p:nvSpPr>
        <p:spPr>
          <a:xfrm>
            <a:off x="454025" y="193675"/>
            <a:ext cx="11528425" cy="499903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52"/>
                  </a:ext>
                </a:extLst>
              </a:rPr>
              <a:t>What are text dependent questions?</a:t>
            </a:r>
            <a:endParaRPr kumimoji="0" lang="en-US" sz="4000" b="0"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900" b="0" i="0" u="none" strike="noStrike" kern="0" cap="none" spc="0" normalizeH="0" baseline="0" noProof="0" dirty="0">
              <a:ln>
                <a:noFill/>
              </a:ln>
              <a:solidFill>
                <a:srgbClr val="007780"/>
              </a:solidFill>
              <a:effectLst/>
              <a:uLnTx/>
              <a:uFillTx/>
              <a:latin typeface="Libre Franklin"/>
              <a:ea typeface="Libre Franklin"/>
              <a:cs typeface="Libre Franklin"/>
              <a:sym typeface="Libre Franklin"/>
            </a:endParaRPr>
          </a:p>
          <a:p>
            <a:pPr marL="914400" marR="0" lvl="1" indent="-419100" algn="l" defTabSz="914400" rtl="0" eaLnBrk="1" fontAlgn="auto" latinLnBrk="0" hangingPunct="1">
              <a:lnSpc>
                <a:spcPct val="100000"/>
              </a:lnSpc>
              <a:spcBef>
                <a:spcPts val="500"/>
              </a:spcBef>
              <a:spcAft>
                <a:spcPts val="0"/>
              </a:spcAft>
              <a:buClr>
                <a:srgbClr val="102649"/>
              </a:buClr>
              <a:buSzPts val="32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Only answerable by referring to the source being read</a:t>
            </a:r>
          </a:p>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6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19100" algn="l" defTabSz="914400" rtl="0" eaLnBrk="1" fontAlgn="auto" latinLnBrk="0" hangingPunct="1">
              <a:lnSpc>
                <a:spcPct val="100000"/>
              </a:lnSpc>
              <a:spcBef>
                <a:spcPts val="500"/>
              </a:spcBef>
              <a:spcAft>
                <a:spcPts val="0"/>
              </a:spcAft>
              <a:buClr>
                <a:srgbClr val="102649"/>
              </a:buClr>
              <a:buSzPts val="32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May be literal, recall questions but should work towards analysis, synthesis and evaluation</a:t>
            </a:r>
          </a:p>
          <a:p>
            <a:pPr marL="91440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6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19100" algn="l" defTabSz="914400" rtl="0" eaLnBrk="1" fontAlgn="auto" latinLnBrk="0" hangingPunct="1">
              <a:lnSpc>
                <a:spcPct val="100000"/>
              </a:lnSpc>
              <a:spcBef>
                <a:spcPts val="500"/>
              </a:spcBef>
              <a:spcAft>
                <a:spcPts val="0"/>
              </a:spcAft>
              <a:buClr>
                <a:srgbClr val="102649"/>
              </a:buClr>
              <a:buSzPts val="32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May include prompts for writing and discussion</a:t>
            </a:r>
          </a:p>
          <a:p>
            <a:pPr marL="91440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19100" algn="l" defTabSz="914400" rtl="0" eaLnBrk="1" fontAlgn="auto" latinLnBrk="0" hangingPunct="1">
              <a:lnSpc>
                <a:spcPct val="100000"/>
              </a:lnSpc>
              <a:spcBef>
                <a:spcPts val="500"/>
              </a:spcBef>
              <a:spcAft>
                <a:spcPts val="0"/>
              </a:spcAft>
              <a:buClr>
                <a:srgbClr val="102649"/>
              </a:buClr>
              <a:buSzPts val="32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Can also be used with non-linguistic sources like maps, cartoons, photographs, videos, etc. </a:t>
            </a:r>
          </a:p>
        </p:txBody>
      </p:sp>
      <p:sp>
        <p:nvSpPr>
          <p:cNvPr id="887" name="Google Shape;887;g223c2a54d89_5_0">
            <a:hlinkClick r:id="rId3"/>
            <a:extLst>
              <a:ext uri="{C183D7F6-B498-43B3-948B-1728B52AA6E4}">
                <adec:decorative xmlns:adec="http://schemas.microsoft.com/office/drawing/2017/decorative" val="1"/>
              </a:ext>
            </a:extLst>
          </p:cNvPr>
          <p:cNvSpPr/>
          <p:nvPr/>
        </p:nvSpPr>
        <p:spPr>
          <a:xfrm>
            <a:off x="0" y="6942667"/>
            <a:ext cx="16800" cy="168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g223c2a54d89_5_5"/>
          <p:cNvSpPr txBox="1">
            <a:spLocks noGrp="1"/>
          </p:cNvSpPr>
          <p:nvPr>
            <p:ph type="title" idx="4294967295"/>
          </p:nvPr>
        </p:nvSpPr>
        <p:spPr>
          <a:xfrm>
            <a:off x="449125" y="357918"/>
            <a:ext cx="11525162" cy="499745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Why use text dependent questions?</a:t>
            </a:r>
            <a:endParaRPr kumimoji="0" lang="en-US" sz="4000" b="0"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900" b="0" i="0" u="none" strike="noStrike" kern="0" cap="none" spc="0" normalizeH="0" baseline="0" noProof="0" dirty="0">
              <a:ln>
                <a:noFill/>
              </a:ln>
              <a:solidFill>
                <a:srgbClr val="007780"/>
              </a:solidFill>
              <a:effectLst/>
              <a:uLnTx/>
              <a:uFillTx/>
              <a:latin typeface="Libre Franklin"/>
              <a:ea typeface="Libre Franklin"/>
              <a:cs typeface="Libre Franklin"/>
              <a:sym typeface="Libre Franklin"/>
            </a:endParaRPr>
          </a:p>
          <a:p>
            <a:pPr marL="914400" marR="0" lvl="1" indent="-403860" algn="l" defTabSz="914400" rtl="0" eaLnBrk="1" fontAlgn="auto" latinLnBrk="0" hangingPunct="1">
              <a:lnSpc>
                <a:spcPct val="100000"/>
              </a:lnSpc>
              <a:spcBef>
                <a:spcPts val="500"/>
              </a:spcBef>
              <a:spcAft>
                <a:spcPts val="0"/>
              </a:spcAft>
              <a:buClr>
                <a:srgbClr val="102649"/>
              </a:buClr>
              <a:buSzPct val="1000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To help students focus on </a:t>
            </a: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difficult portions</a:t>
            </a: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 of sources to enhance reading proficiency through deeper engagement</a:t>
            </a:r>
          </a:p>
          <a:p>
            <a:pPr marL="91440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6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03860" algn="l" defTabSz="914400" rtl="0" eaLnBrk="1" fontAlgn="auto" latinLnBrk="0" hangingPunct="1">
              <a:lnSpc>
                <a:spcPct val="100000"/>
              </a:lnSpc>
              <a:spcBef>
                <a:spcPts val="500"/>
              </a:spcBef>
              <a:spcAft>
                <a:spcPts val="0"/>
              </a:spcAft>
              <a:buClr>
                <a:srgbClr val="102649"/>
              </a:buClr>
              <a:buSzPct val="1000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To deepen students’ understanding of a source by </a:t>
            </a: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sequencing questions</a:t>
            </a: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 to build on each other, including </a:t>
            </a: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analysis, synthesis and evaluation</a:t>
            </a:r>
          </a:p>
          <a:p>
            <a:pPr marL="91440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6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03860" algn="l" defTabSz="914400" rtl="0" eaLnBrk="1" fontAlgn="auto" latinLnBrk="0" hangingPunct="1">
              <a:lnSpc>
                <a:spcPct val="100000"/>
              </a:lnSpc>
              <a:spcBef>
                <a:spcPts val="500"/>
              </a:spcBef>
              <a:spcAft>
                <a:spcPts val="0"/>
              </a:spcAft>
              <a:buClr>
                <a:srgbClr val="102649"/>
              </a:buClr>
              <a:buSzPct val="100000"/>
              <a:buFont typeface="Arial"/>
              <a:buChar char="•"/>
              <a:tabLst/>
              <a:defRPr/>
            </a:pP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To direct students to </a:t>
            </a: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specific words, sentences and paragraphs meanings</a:t>
            </a: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 as well as </a:t>
            </a: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large ideas, themes or events</a:t>
            </a:r>
          </a:p>
        </p:txBody>
      </p:sp>
      <p:sp>
        <p:nvSpPr>
          <p:cNvPr id="893" name="Google Shape;893;g223c2a54d89_5_5">
            <a:hlinkClick r:id="rId3"/>
            <a:extLst>
              <a:ext uri="{C183D7F6-B498-43B3-948B-1728B52AA6E4}">
                <adec:decorative xmlns:adec="http://schemas.microsoft.com/office/drawing/2017/decorative" val="1"/>
              </a:ext>
            </a:extLst>
          </p:cNvPr>
          <p:cNvSpPr/>
          <p:nvPr/>
        </p:nvSpPr>
        <p:spPr>
          <a:xfrm>
            <a:off x="0" y="6942667"/>
            <a:ext cx="16800" cy="168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g223c2a54d89_5_10"/>
          <p:cNvSpPr txBox="1">
            <a:spLocks noGrp="1"/>
          </p:cNvSpPr>
          <p:nvPr>
            <p:ph type="title" idx="4294967295"/>
          </p:nvPr>
        </p:nvSpPr>
        <p:spPr>
          <a:xfrm>
            <a:off x="331788" y="325438"/>
            <a:ext cx="11528425" cy="950912"/>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100000"/>
              </a:lnSpc>
              <a:spcBef>
                <a:spcPts val="1000"/>
              </a:spcBef>
              <a:spcAft>
                <a:spcPts val="0"/>
              </a:spcAft>
              <a:buClr>
                <a:srgbClr val="102649"/>
              </a:buClr>
              <a:buSzPts val="1800"/>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Text-Dependent Questions Promote </a:t>
            </a:r>
            <a:r>
              <a:rPr lang="en-US" sz="4000" b="1" dirty="0">
                <a:latin typeface="Franklin Gothic Medium" panose="020B0603020102020204" pitchFamily="34" charset="0"/>
                <a:ea typeface="Libre Franklin"/>
                <a:cs typeface="Libre Franklin"/>
                <a:sym typeface="Libre Franklin"/>
              </a:rPr>
              <a:t>Opportunity for All</a:t>
            </a:r>
            <a:endParaRPr kumimoji="0" lang="en-US" sz="3200" b="0" i="0" u="none" strike="noStrike" kern="0" cap="none" spc="0" normalizeH="0" baseline="0" noProof="0" dirty="0">
              <a:ln>
                <a:noFill/>
              </a:ln>
              <a:solidFill>
                <a:srgbClr val="102649"/>
              </a:solidFill>
              <a:effectLst/>
              <a:uLnTx/>
              <a:uFillTx/>
              <a:latin typeface="Franklin Gothic Medium" panose="020B0603020102020204" pitchFamily="34" charset="0"/>
              <a:ea typeface="Libre Franklin"/>
              <a:cs typeface="Libre Franklin"/>
              <a:sym typeface="Libre Franklin"/>
            </a:endParaRPr>
          </a:p>
        </p:txBody>
      </p:sp>
      <p:graphicFrame>
        <p:nvGraphicFramePr>
          <p:cNvPr id="900" name="Google Shape;900;g223c2a54d89_5_10"/>
          <p:cNvGraphicFramePr/>
          <p:nvPr>
            <p:extLst>
              <p:ext uri="{D42A27DB-BD31-4B8C-83A1-F6EECF244321}">
                <p14:modId xmlns:p14="http://schemas.microsoft.com/office/powerpoint/2010/main" val="3235402704"/>
              </p:ext>
            </p:extLst>
          </p:nvPr>
        </p:nvGraphicFramePr>
        <p:xfrm>
          <a:off x="567000" y="1515633"/>
          <a:ext cx="11066250" cy="2849800"/>
        </p:xfrm>
        <a:graphic>
          <a:graphicData uri="http://schemas.openxmlformats.org/drawingml/2006/table">
            <a:tbl>
              <a:tblPr firstRow="1">
                <a:noFill/>
                <a:tableStyleId>{7D4F87D2-B31D-4A5B-840A-ADB18C62B1F1}</a:tableStyleId>
              </a:tblPr>
              <a:tblGrid>
                <a:gridCol w="5533125">
                  <a:extLst>
                    <a:ext uri="{9D8B030D-6E8A-4147-A177-3AD203B41FA5}">
                      <a16:colId xmlns:a16="http://schemas.microsoft.com/office/drawing/2014/main" val="20000"/>
                    </a:ext>
                  </a:extLst>
                </a:gridCol>
                <a:gridCol w="5533125">
                  <a:extLst>
                    <a:ext uri="{9D8B030D-6E8A-4147-A177-3AD203B41FA5}">
                      <a16:colId xmlns:a16="http://schemas.microsoft.com/office/drawing/2014/main" val="20001"/>
                    </a:ext>
                  </a:extLst>
                </a:gridCol>
              </a:tblGrid>
              <a:tr h="0">
                <a:tc>
                  <a:txBody>
                    <a:bodyPr/>
                    <a:lstStyle/>
                    <a:p>
                      <a:pPr marL="0" lvl="0" indent="0" algn="ctr" rtl="0">
                        <a:spcBef>
                          <a:spcPts val="0"/>
                        </a:spcBef>
                        <a:spcAft>
                          <a:spcPts val="0"/>
                        </a:spcAft>
                        <a:buNone/>
                      </a:pPr>
                      <a:r>
                        <a:rPr lang="en-US" sz="3100" b="1" dirty="0">
                          <a:latin typeface="Franklin Gothic Book" panose="020B0503020102020204" pitchFamily="34" charset="0"/>
                          <a:ea typeface="Libre Franklin"/>
                          <a:cs typeface="Libre Franklin"/>
                          <a:sym typeface="Libre Franklin"/>
                        </a:rPr>
                        <a:t>TDQs DO</a:t>
                      </a:r>
                      <a:endParaRPr sz="3100" b="1"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lgn="ctr">
                      <a:solidFill>
                        <a:srgbClr val="3F3F3F"/>
                      </a:solidFill>
                      <a:prstDash val="solid"/>
                      <a:round/>
                      <a:headEnd type="none" w="sm" len="sm"/>
                      <a:tailEnd type="none" w="sm" len="sm"/>
                    </a:lnB>
                  </a:tcPr>
                </a:tc>
                <a:tc>
                  <a:txBody>
                    <a:bodyPr/>
                    <a:lstStyle/>
                    <a:p>
                      <a:pPr marL="0" lvl="0" indent="0" algn="ctr" rtl="0">
                        <a:spcBef>
                          <a:spcPts val="0"/>
                        </a:spcBef>
                        <a:spcAft>
                          <a:spcPts val="0"/>
                        </a:spcAft>
                        <a:buNone/>
                      </a:pPr>
                      <a:r>
                        <a:rPr lang="en-US" sz="3100" b="1" dirty="0">
                          <a:latin typeface="Franklin Gothic Book" panose="020B0503020102020204" pitchFamily="34" charset="0"/>
                          <a:ea typeface="Libre Franklin"/>
                          <a:cs typeface="Libre Franklin"/>
                          <a:sym typeface="Libre Franklin"/>
                        </a:rPr>
                        <a:t>TDQs DO NOT</a:t>
                      </a:r>
                      <a:endParaRPr sz="3100" b="1"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lgn="ctr">
                      <a:solidFill>
                        <a:srgbClr val="3F3F3F"/>
                      </a:solidFill>
                      <a:prstDash val="solid"/>
                      <a:round/>
                      <a:headEnd type="none" w="sm" len="sm"/>
                      <a:tailEnd type="none" w="sm" len="sm"/>
                    </a:lnB>
                  </a:tcPr>
                </a:tc>
                <a:extLst>
                  <a:ext uri="{0D108BD9-81ED-4DB2-BD59-A6C34878D82A}">
                    <a16:rowId xmlns:a16="http://schemas.microsoft.com/office/drawing/2014/main" val="10000"/>
                  </a:ext>
                </a:extLst>
              </a:tr>
              <a:tr h="5080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100" dirty="0">
                          <a:latin typeface="Franklin Gothic Book" panose="020B0503020102020204" pitchFamily="34" charset="0"/>
                          <a:ea typeface="Libre Franklin"/>
                          <a:cs typeface="Libre Franklin"/>
                          <a:sym typeface="Libre Franklin"/>
                        </a:rPr>
                        <a:t>ground student responses in complex sources. </a:t>
                      </a:r>
                    </a:p>
                    <a:p>
                      <a:pPr marL="0" lvl="0" indent="0" algn="ctr" rtl="0">
                        <a:spcBef>
                          <a:spcPts val="0"/>
                        </a:spcBef>
                        <a:spcAft>
                          <a:spcPts val="0"/>
                        </a:spcAft>
                        <a:buNone/>
                      </a:pPr>
                      <a:endParaRPr sz="3100"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lgn="ctr">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100" dirty="0">
                          <a:latin typeface="Franklin Gothic Book" panose="020B0503020102020204" pitchFamily="34" charset="0"/>
                          <a:ea typeface="Libre Franklin"/>
                          <a:cs typeface="Libre Franklin"/>
                          <a:sym typeface="Libre Franklin"/>
                        </a:rPr>
                        <a:t>assume a student has background knowledge  that can’t be found in a source.</a:t>
                      </a:r>
                    </a:p>
                    <a:p>
                      <a:pPr marL="0" lvl="0" indent="0" algn="ctr" rtl="0">
                        <a:spcBef>
                          <a:spcPts val="0"/>
                        </a:spcBef>
                        <a:spcAft>
                          <a:spcPts val="0"/>
                        </a:spcAft>
                        <a:buNone/>
                      </a:pPr>
                      <a:endParaRPr sz="3100" b="1" dirty="0">
                        <a:latin typeface="Franklin Gothic Book" panose="020B0503020102020204" pitchFamily="34" charset="0"/>
                        <a:ea typeface="Libre Franklin"/>
                        <a:cs typeface="Libre Franklin"/>
                        <a:sym typeface="Libre Franklin"/>
                      </a:endParaRPr>
                    </a:p>
                  </a:txBody>
                  <a:tcPr marL="121900" marR="121900" marT="121900" marB="121900">
                    <a:lnL w="9525" cap="flat" cmpd="sng" algn="ctr">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extLst>
                  <a:ext uri="{0D108BD9-81ED-4DB2-BD59-A6C34878D82A}">
                    <a16:rowId xmlns:a16="http://schemas.microsoft.com/office/drawing/2014/main" val="332648428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g223c2a54d89_5_16"/>
          <p:cNvSpPr txBox="1">
            <a:spLocks noGrp="1"/>
          </p:cNvSpPr>
          <p:nvPr>
            <p:ph type="title" idx="4294967295"/>
          </p:nvPr>
        </p:nvSpPr>
        <p:spPr>
          <a:xfrm>
            <a:off x="331788" y="325438"/>
            <a:ext cx="11528425" cy="950912"/>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a:bodyPr>
          <a:lstStyle/>
          <a:p>
            <a:pPr marL="0" marR="0" lvl="0" indent="0" defTabSz="914400" rtl="0" eaLnBrk="1" fontAlgn="auto" latinLnBrk="0" hangingPunct="1">
              <a:lnSpc>
                <a:spcPct val="100000"/>
              </a:lnSpc>
              <a:spcBef>
                <a:spcPts val="1000"/>
              </a:spcBef>
              <a:spcAft>
                <a:spcPts val="0"/>
              </a:spcAft>
              <a:buClr>
                <a:srgbClr val="102649"/>
              </a:buClr>
              <a:buSzPts val="1800"/>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Examples from “The Gettysburg Address”</a:t>
            </a:r>
            <a:endParaRPr kumimoji="0" lang="en-US" sz="3200" b="0" i="0" u="none" strike="noStrike" kern="0" cap="none" spc="0" normalizeH="0" baseline="0" noProof="0" dirty="0">
              <a:ln>
                <a:noFill/>
              </a:ln>
              <a:solidFill>
                <a:srgbClr val="102649"/>
              </a:solidFill>
              <a:effectLst/>
              <a:uLnTx/>
              <a:uFillTx/>
              <a:latin typeface="Franklin Gothic Medium" panose="020B0603020102020204" pitchFamily="34" charset="0"/>
              <a:ea typeface="Libre Franklin"/>
              <a:cs typeface="Libre Franklin"/>
              <a:sym typeface="Libre Franklin"/>
            </a:endParaRPr>
          </a:p>
        </p:txBody>
      </p:sp>
      <p:graphicFrame>
        <p:nvGraphicFramePr>
          <p:cNvPr id="907" name="Google Shape;907;g223c2a54d89_5_16"/>
          <p:cNvGraphicFramePr/>
          <p:nvPr>
            <p:extLst>
              <p:ext uri="{D42A27DB-BD31-4B8C-83A1-F6EECF244321}">
                <p14:modId xmlns:p14="http://schemas.microsoft.com/office/powerpoint/2010/main" val="3309011650"/>
              </p:ext>
            </p:extLst>
          </p:nvPr>
        </p:nvGraphicFramePr>
        <p:xfrm>
          <a:off x="562867" y="1196300"/>
          <a:ext cx="11066250" cy="4328040"/>
        </p:xfrm>
        <a:graphic>
          <a:graphicData uri="http://schemas.openxmlformats.org/drawingml/2006/table">
            <a:tbl>
              <a:tblPr firstRow="1">
                <a:noFill/>
                <a:tableStyleId>{7D4F87D2-B31D-4A5B-840A-ADB18C62B1F1}</a:tableStyleId>
              </a:tblPr>
              <a:tblGrid>
                <a:gridCol w="5533125">
                  <a:extLst>
                    <a:ext uri="{9D8B030D-6E8A-4147-A177-3AD203B41FA5}">
                      <a16:colId xmlns:a16="http://schemas.microsoft.com/office/drawing/2014/main" val="20000"/>
                    </a:ext>
                  </a:extLst>
                </a:gridCol>
                <a:gridCol w="5533125">
                  <a:extLst>
                    <a:ext uri="{9D8B030D-6E8A-4147-A177-3AD203B41FA5}">
                      <a16:colId xmlns:a16="http://schemas.microsoft.com/office/drawing/2014/main" val="20001"/>
                    </a:ext>
                  </a:extLst>
                </a:gridCol>
              </a:tblGrid>
              <a:tr h="508000">
                <a:tc>
                  <a:txBody>
                    <a:bodyPr/>
                    <a:lstStyle/>
                    <a:p>
                      <a:pPr marL="0" lvl="0" indent="0" algn="ctr" rtl="0">
                        <a:spcBef>
                          <a:spcPts val="0"/>
                        </a:spcBef>
                        <a:spcAft>
                          <a:spcPts val="0"/>
                        </a:spcAft>
                        <a:buNone/>
                      </a:pPr>
                      <a:r>
                        <a:rPr lang="en-US" sz="3100" b="1" dirty="0">
                          <a:latin typeface="Franklin Gothic Book" panose="020B0503020102020204" pitchFamily="34" charset="0"/>
                          <a:ea typeface="Libre Franklin"/>
                          <a:cs typeface="Libre Franklin"/>
                          <a:sym typeface="Libre Franklin"/>
                        </a:rPr>
                        <a:t>TDQs DO</a:t>
                      </a:r>
                      <a:endParaRPr sz="3100" b="1"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tc>
                  <a:txBody>
                    <a:bodyPr/>
                    <a:lstStyle/>
                    <a:p>
                      <a:pPr marL="0" lvl="0" indent="0" algn="ctr" rtl="0">
                        <a:spcBef>
                          <a:spcPts val="0"/>
                        </a:spcBef>
                        <a:spcAft>
                          <a:spcPts val="0"/>
                        </a:spcAft>
                        <a:buNone/>
                      </a:pPr>
                      <a:r>
                        <a:rPr lang="en-US" sz="3100" b="1" dirty="0">
                          <a:latin typeface="Franklin Gothic Book" panose="020B0503020102020204" pitchFamily="34" charset="0"/>
                          <a:ea typeface="Libre Franklin"/>
                          <a:cs typeface="Libre Franklin"/>
                          <a:sym typeface="Libre Franklin"/>
                        </a:rPr>
                        <a:t>TDQs DO NOT</a:t>
                      </a:r>
                      <a:endParaRPr sz="3100" b="1"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extLst>
                  <a:ext uri="{0D108BD9-81ED-4DB2-BD59-A6C34878D82A}">
                    <a16:rowId xmlns:a16="http://schemas.microsoft.com/office/drawing/2014/main" val="10000"/>
                  </a:ext>
                </a:extLst>
              </a:tr>
              <a:tr h="5080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100" dirty="0">
                          <a:latin typeface="Franklin Gothic Book" panose="020B0503020102020204" pitchFamily="34" charset="0"/>
                          <a:ea typeface="Libre Franklin"/>
                          <a:cs typeface="Libre Franklin"/>
                          <a:sym typeface="Libre Franklin"/>
                        </a:rPr>
                        <a:t>ground student responses in complex source. </a:t>
                      </a:r>
                    </a:p>
                    <a:p>
                      <a:pPr marL="0" lvl="0" indent="0" algn="ctr" rtl="0">
                        <a:spcBef>
                          <a:spcPts val="0"/>
                        </a:spcBef>
                        <a:spcAft>
                          <a:spcPts val="0"/>
                        </a:spcAft>
                        <a:buNone/>
                      </a:pPr>
                      <a:endParaRPr sz="3100"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lgn="ctr">
                      <a:solidFill>
                        <a:srgbClr val="3F3F3F"/>
                      </a:solidFill>
                      <a:prstDash val="solid"/>
                      <a:round/>
                      <a:headEnd type="none" w="sm" len="sm"/>
                      <a:tailEnd type="none" w="sm" len="sm"/>
                    </a:lnR>
                    <a:lnT w="9525" cap="flat" cmpd="sng" algn="ctr">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100" dirty="0">
                          <a:latin typeface="Franklin Gothic Book" panose="020B0503020102020204" pitchFamily="34" charset="0"/>
                          <a:ea typeface="Libre Franklin"/>
                          <a:cs typeface="Libre Franklin"/>
                          <a:sym typeface="Libre Franklin"/>
                        </a:rPr>
                        <a:t>assume a student has background knowledge  that can’t be found in a source.</a:t>
                      </a:r>
                    </a:p>
                    <a:p>
                      <a:pPr marL="0" lvl="0" indent="0" algn="ctr" rtl="0">
                        <a:spcBef>
                          <a:spcPts val="0"/>
                        </a:spcBef>
                        <a:spcAft>
                          <a:spcPts val="0"/>
                        </a:spcAft>
                        <a:buNone/>
                      </a:pPr>
                      <a:endParaRPr sz="3100" b="1" dirty="0">
                        <a:latin typeface="Franklin Gothic Book" panose="020B0503020102020204" pitchFamily="34" charset="0"/>
                        <a:ea typeface="Libre Franklin"/>
                        <a:cs typeface="Libre Franklin"/>
                        <a:sym typeface="Libre Franklin"/>
                      </a:endParaRPr>
                    </a:p>
                  </a:txBody>
                  <a:tcPr marL="121900" marR="121900" marT="121900" marB="121900">
                    <a:lnL w="9525" cap="flat" cmpd="sng" algn="ctr">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lgn="ctr">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extLst>
                  <a:ext uri="{0D108BD9-81ED-4DB2-BD59-A6C34878D82A}">
                    <a16:rowId xmlns:a16="http://schemas.microsoft.com/office/drawing/2014/main" val="1546440998"/>
                  </a:ext>
                </a:extLst>
              </a:tr>
              <a:tr h="508000">
                <a:tc>
                  <a:txBody>
                    <a:bodyPr/>
                    <a:lstStyle/>
                    <a:p>
                      <a:pPr marL="0" lvl="0" indent="0" algn="ctr" rtl="0">
                        <a:spcBef>
                          <a:spcPts val="0"/>
                        </a:spcBef>
                        <a:spcAft>
                          <a:spcPts val="0"/>
                        </a:spcAft>
                        <a:buClr>
                          <a:schemeClr val="dk1"/>
                        </a:buClr>
                        <a:buSzPts val="1500"/>
                        <a:buFont typeface="Arial"/>
                        <a:buNone/>
                      </a:pPr>
                      <a:r>
                        <a:rPr lang="en-US" sz="2700" b="1" i="1" dirty="0">
                          <a:solidFill>
                            <a:schemeClr val="dk1"/>
                          </a:solidFill>
                          <a:latin typeface="Franklin Gothic Book" panose="020B0503020102020204" pitchFamily="34" charset="0"/>
                          <a:ea typeface="Libre Franklin"/>
                          <a:cs typeface="Libre Franklin"/>
                          <a:sym typeface="Libre Franklin"/>
                        </a:rPr>
                        <a:t>What is the importance of meeting on the “portion of that field” and “this ground”? </a:t>
                      </a:r>
                      <a:endParaRPr sz="2700" b="1" i="1"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500"/>
                        <a:buFont typeface="Arial"/>
                        <a:buNone/>
                      </a:pPr>
                      <a:r>
                        <a:rPr lang="en-US" sz="2700" b="1" i="1" dirty="0">
                          <a:solidFill>
                            <a:schemeClr val="dk1"/>
                          </a:solidFill>
                          <a:latin typeface="Franklin Gothic Book" panose="020B0503020102020204" pitchFamily="34" charset="0"/>
                          <a:ea typeface="Libre Franklin"/>
                          <a:cs typeface="Libre Franklin"/>
                          <a:sym typeface="Libre Franklin"/>
                        </a:rPr>
                        <a:t>Why did the North fight the Civil War?</a:t>
                      </a:r>
                      <a:endParaRPr sz="2700" b="1" i="1" dirty="0">
                        <a:latin typeface="Franklin Gothic Book" panose="020B0503020102020204" pitchFamily="34" charset="0"/>
                        <a:ea typeface="Libre Franklin"/>
                        <a:cs typeface="Libre Franklin"/>
                        <a:sym typeface="Libre Franklin"/>
                      </a:endParaRPr>
                    </a:p>
                  </a:txBody>
                  <a:tcPr marL="121900" marR="121900" marT="121900" marB="121900">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g223c2a54d89_5_22"/>
          <p:cNvSpPr txBox="1">
            <a:spLocks noGrp="1"/>
          </p:cNvSpPr>
          <p:nvPr>
            <p:ph type="title" idx="4294967295"/>
          </p:nvPr>
        </p:nvSpPr>
        <p:spPr>
          <a:xfrm>
            <a:off x="330993" y="377575"/>
            <a:ext cx="11530013" cy="499745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r>
              <a:rPr kumimoji="0" lang="en-US" sz="40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We need a variety of TDQs to support student engagement with sources:</a:t>
            </a:r>
            <a:endParaRPr kumimoji="0" lang="en-US" sz="4000" b="0"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900" b="0" i="0" u="none" strike="noStrike" kern="0" cap="none" spc="0" normalizeH="0" baseline="0" noProof="0" dirty="0">
              <a:ln>
                <a:noFill/>
              </a:ln>
              <a:solidFill>
                <a:srgbClr val="007780"/>
              </a:solidFill>
              <a:effectLst/>
              <a:uLnTx/>
              <a:uFillTx/>
              <a:latin typeface="Libre Franklin"/>
              <a:ea typeface="Libre Franklin"/>
              <a:cs typeface="Libre Franklin"/>
              <a:sym typeface="Libre Franklin"/>
            </a:endParaRPr>
          </a:p>
          <a:p>
            <a:pPr marL="914400" marR="0" lvl="1" indent="-403860" algn="l" defTabSz="914400" rtl="0" eaLnBrk="1" fontAlgn="auto" latinLnBrk="0" hangingPunct="1">
              <a:lnSpc>
                <a:spcPct val="100000"/>
              </a:lnSpc>
              <a:spcBef>
                <a:spcPts val="500"/>
              </a:spcBef>
              <a:spcAft>
                <a:spcPts val="0"/>
              </a:spcAft>
              <a:buClr>
                <a:srgbClr val="102649"/>
              </a:buClr>
              <a:buSzPct val="100000"/>
              <a:buFont typeface="Arial"/>
              <a:buChar char="•"/>
              <a:tabLst/>
              <a:defRPr/>
            </a:pP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Vocabulary and Comprehension</a:t>
            </a: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 Does the student understand what the source is saying?</a:t>
            </a:r>
          </a:p>
          <a:p>
            <a:pPr marL="91440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7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03860" algn="l" defTabSz="914400" rtl="0" eaLnBrk="1" fontAlgn="auto" latinLnBrk="0" hangingPunct="1">
              <a:lnSpc>
                <a:spcPct val="100000"/>
              </a:lnSpc>
              <a:spcBef>
                <a:spcPts val="500"/>
              </a:spcBef>
              <a:spcAft>
                <a:spcPts val="0"/>
              </a:spcAft>
              <a:buClr>
                <a:srgbClr val="102649"/>
              </a:buClr>
              <a:buSzPct val="100000"/>
              <a:buFont typeface="Arial"/>
              <a:buChar char="•"/>
              <a:tabLst/>
              <a:defRPr/>
            </a:pP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Syntax and Structure: </a:t>
            </a: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Does the student understand the elements of craft and authorial choice that make meaning?</a:t>
            </a:r>
          </a:p>
          <a:p>
            <a:pPr marL="914400" marR="0" lvl="0" indent="0" algn="l" defTabSz="914400" rtl="0" eaLnBrk="1" fontAlgn="auto" latinLnBrk="0" hangingPunct="1">
              <a:lnSpc>
                <a:spcPct val="100000"/>
              </a:lnSpc>
              <a:spcBef>
                <a:spcPts val="1000"/>
              </a:spcBef>
              <a:spcAft>
                <a:spcPts val="0"/>
              </a:spcAft>
              <a:buClr>
                <a:srgbClr val="102649"/>
              </a:buClr>
              <a:buSzPts val="1800"/>
              <a:buFont typeface="Arial"/>
              <a:buNone/>
              <a:tabLst/>
              <a:defRPr/>
            </a:pPr>
            <a:endParaRPr kumimoji="0" lang="en-US" sz="17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endParaRPr>
          </a:p>
          <a:p>
            <a:pPr marL="914400" marR="0" lvl="1" indent="-403860" algn="l" defTabSz="914400" rtl="0" eaLnBrk="1" fontAlgn="auto" latinLnBrk="0" hangingPunct="1">
              <a:lnSpc>
                <a:spcPct val="100000"/>
              </a:lnSpc>
              <a:spcBef>
                <a:spcPts val="500"/>
              </a:spcBef>
              <a:spcAft>
                <a:spcPts val="0"/>
              </a:spcAft>
              <a:buClr>
                <a:srgbClr val="102649"/>
              </a:buClr>
              <a:buSzPct val="100000"/>
              <a:buFont typeface="Arial"/>
              <a:buChar char="•"/>
              <a:tabLst/>
              <a:defRPr/>
            </a:pPr>
            <a:r>
              <a:rPr kumimoji="0" lang="en-US" sz="3200" b="1"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Central Idea Analysis: </a:t>
            </a:r>
            <a:r>
              <a:rPr kumimoji="0" lang="en-US" sz="3200" b="0" i="0" u="none" strike="noStrike" kern="0" cap="none" spc="0" normalizeH="0" baseline="0" noProof="0" dirty="0">
                <a:ln>
                  <a:noFill/>
                </a:ln>
                <a:solidFill>
                  <a:srgbClr val="102649"/>
                </a:solidFill>
                <a:effectLst/>
                <a:uLnTx/>
                <a:uFillTx/>
                <a:latin typeface="Franklin Gothic Book" panose="020B0503020102020204" pitchFamily="34" charset="0"/>
                <a:ea typeface="Libre Franklin"/>
                <a:cs typeface="Libre Franklin"/>
                <a:sym typeface="Libre Franklin"/>
              </a:rPr>
              <a:t>Does the student understand how central ideas develop over the course of a source?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g223c2a54d89_5_28"/>
          <p:cNvSpPr txBox="1">
            <a:spLocks noGrp="1"/>
          </p:cNvSpPr>
          <p:nvPr>
            <p:ph type="body" idx="1"/>
          </p:nvPr>
        </p:nvSpPr>
        <p:spPr>
          <a:xfrm>
            <a:off x="473867" y="554033"/>
            <a:ext cx="6038400" cy="49980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1000"/>
              </a:spcBef>
              <a:spcAft>
                <a:spcPts val="0"/>
              </a:spcAft>
              <a:buNone/>
            </a:pPr>
            <a:r>
              <a:rPr lang="en-US" sz="4000" b="1" dirty="0">
                <a:solidFill>
                  <a:srgbClr val="007780"/>
                </a:solidFill>
                <a:latin typeface="Franklin Gothic Medium" panose="020B0603020102020204" pitchFamily="34" charset="0"/>
              </a:rPr>
              <a:t>Text-Dependent or Not? </a:t>
            </a:r>
            <a:endParaRPr sz="4000" b="1" dirty="0">
              <a:solidFill>
                <a:srgbClr val="007780"/>
              </a:solidFill>
              <a:latin typeface="Franklin Gothic Medium" panose="020B0603020102020204" pitchFamily="34" charset="0"/>
            </a:endParaRPr>
          </a:p>
          <a:p>
            <a:pPr marL="0" lvl="0" indent="0" algn="l" rtl="0">
              <a:lnSpc>
                <a:spcPct val="100000"/>
              </a:lnSpc>
              <a:spcBef>
                <a:spcPts val="1000"/>
              </a:spcBef>
              <a:spcAft>
                <a:spcPts val="0"/>
              </a:spcAft>
              <a:buNone/>
            </a:pPr>
            <a:r>
              <a:rPr lang="en-US" b="1" dirty="0">
                <a:solidFill>
                  <a:srgbClr val="007780"/>
                </a:solidFill>
                <a:latin typeface="Franklin Gothic Medium" panose="020B0603020102020204" pitchFamily="34" charset="0"/>
              </a:rPr>
              <a:t>(From “The Gettysburg Address”)</a:t>
            </a:r>
            <a:endParaRPr dirty="0">
              <a:solidFill>
                <a:srgbClr val="007780"/>
              </a:solidFill>
              <a:latin typeface="Franklin Gothic Medium" panose="020B0603020102020204" pitchFamily="34" charset="0"/>
            </a:endParaRPr>
          </a:p>
          <a:p>
            <a:pPr marL="0" lvl="0" indent="0" algn="l" rtl="0">
              <a:lnSpc>
                <a:spcPct val="100000"/>
              </a:lnSpc>
              <a:spcBef>
                <a:spcPts val="1000"/>
              </a:spcBef>
              <a:spcAft>
                <a:spcPts val="0"/>
              </a:spcAft>
              <a:buNone/>
            </a:pPr>
            <a:endParaRPr sz="1900" dirty="0">
              <a:solidFill>
                <a:srgbClr val="007780"/>
              </a:solidFill>
            </a:endParaRPr>
          </a:p>
          <a:p>
            <a:pPr marL="440056" lvl="1" indent="0" algn="l" rtl="0">
              <a:lnSpc>
                <a:spcPct val="100000"/>
              </a:lnSpc>
              <a:spcBef>
                <a:spcPts val="500"/>
              </a:spcBef>
              <a:spcAft>
                <a:spcPts val="0"/>
              </a:spcAft>
              <a:buSzPct val="100000"/>
              <a:buNone/>
            </a:pPr>
            <a:r>
              <a:rPr lang="en-US" sz="4400" b="1" dirty="0">
                <a:latin typeface="Franklin Gothic Book" panose="020B0503020102020204" pitchFamily="34" charset="0"/>
              </a:rPr>
              <a:t>Who does Lincoln mean by “fathers” and what can we infer about the “fathers” from this sentence?</a:t>
            </a:r>
            <a:endParaRPr sz="4400" b="1" dirty="0">
              <a:latin typeface="Franklin Gothic Book" panose="020B0503020102020204" pitchFamily="34" charset="0"/>
            </a:endParaRPr>
          </a:p>
        </p:txBody>
      </p:sp>
      <p:pic>
        <p:nvPicPr>
          <p:cNvPr id="920" name="Google Shape;920;g223c2a54d89_5_2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916733" y="826633"/>
            <a:ext cx="2260334" cy="2260334"/>
          </a:xfrm>
          <a:prstGeom prst="rect">
            <a:avLst/>
          </a:prstGeom>
          <a:noFill/>
          <a:ln>
            <a:noFill/>
          </a:ln>
        </p:spPr>
      </p:pic>
      <p:sp>
        <p:nvSpPr>
          <p:cNvPr id="921" name="Google Shape;921;g223c2a54d89_5_28"/>
          <p:cNvSpPr txBox="1">
            <a:spLocks noGrp="1"/>
          </p:cNvSpPr>
          <p:nvPr>
            <p:ph type="title" idx="4294967295"/>
          </p:nvPr>
        </p:nvSpPr>
        <p:spPr>
          <a:xfrm>
            <a:off x="6740500" y="3253633"/>
            <a:ext cx="5367600" cy="23241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0"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YES! This is a </a:t>
            </a:r>
            <a:r>
              <a:rPr kumimoji="0" lang="en-US" sz="2700" b="1"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Vocabulary &amp; Comprehension </a:t>
            </a:r>
            <a:r>
              <a:rPr kumimoji="0" lang="en-US" sz="2700" b="0"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question that requires students to refer to the source and could not be answered with prior knowledge.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g223c2a54d89_5_35"/>
          <p:cNvSpPr txBox="1">
            <a:spLocks noGrp="1"/>
          </p:cNvSpPr>
          <p:nvPr>
            <p:ph type="body" idx="1"/>
          </p:nvPr>
        </p:nvSpPr>
        <p:spPr>
          <a:xfrm>
            <a:off x="473867" y="554033"/>
            <a:ext cx="6038400" cy="49980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sz="4000" b="1" dirty="0">
                <a:solidFill>
                  <a:srgbClr val="007780"/>
                </a:solidFill>
                <a:latin typeface="Franklin Gothic Medium" panose="020B0603020102020204" pitchFamily="34" charset="0"/>
              </a:rPr>
              <a:t>Text-Dependent or Not? </a:t>
            </a:r>
            <a:endParaRPr sz="4000" b="1" dirty="0">
              <a:solidFill>
                <a:srgbClr val="007780"/>
              </a:solidFill>
              <a:latin typeface="Franklin Gothic Medium" panose="020B0603020102020204" pitchFamily="34" charset="0"/>
            </a:endParaRPr>
          </a:p>
          <a:p>
            <a:pPr marL="0" lvl="0" indent="0" algn="l" rtl="0">
              <a:lnSpc>
                <a:spcPct val="100000"/>
              </a:lnSpc>
              <a:spcBef>
                <a:spcPts val="1000"/>
              </a:spcBef>
              <a:spcAft>
                <a:spcPts val="0"/>
              </a:spcAft>
              <a:buNone/>
            </a:pPr>
            <a:r>
              <a:rPr lang="en-US" b="1" dirty="0">
                <a:solidFill>
                  <a:srgbClr val="007780"/>
                </a:solidFill>
                <a:latin typeface="Franklin Gothic Medium" panose="020B0603020102020204" pitchFamily="34" charset="0"/>
              </a:rPr>
              <a:t>(From “The Gettysburg Address”)</a:t>
            </a:r>
            <a:endParaRPr dirty="0">
              <a:solidFill>
                <a:srgbClr val="007780"/>
              </a:solidFill>
              <a:latin typeface="Franklin Gothic Medium" panose="020B0603020102020204" pitchFamily="34" charset="0"/>
            </a:endParaRPr>
          </a:p>
          <a:p>
            <a:pPr marL="0" lvl="0" indent="0" algn="l" rtl="0">
              <a:lnSpc>
                <a:spcPct val="100000"/>
              </a:lnSpc>
              <a:spcBef>
                <a:spcPts val="1000"/>
              </a:spcBef>
              <a:spcAft>
                <a:spcPts val="0"/>
              </a:spcAft>
              <a:buNone/>
            </a:pPr>
            <a:endParaRPr sz="1900" dirty="0">
              <a:solidFill>
                <a:srgbClr val="007780"/>
              </a:solidFill>
            </a:endParaRPr>
          </a:p>
          <a:p>
            <a:pPr marL="419100" lvl="1" indent="0" algn="l" rtl="0">
              <a:lnSpc>
                <a:spcPct val="100000"/>
              </a:lnSpc>
              <a:spcBef>
                <a:spcPts val="500"/>
              </a:spcBef>
              <a:spcAft>
                <a:spcPts val="0"/>
              </a:spcAft>
              <a:buSzPts val="4400"/>
              <a:buNone/>
            </a:pPr>
            <a:r>
              <a:rPr lang="en-US" sz="4400" b="1" dirty="0">
                <a:latin typeface="Franklin Gothic Book" panose="020B0503020102020204" pitchFamily="34" charset="0"/>
              </a:rPr>
              <a:t>Why does Lincoln start this section with “but”?</a:t>
            </a:r>
            <a:endParaRPr sz="4400" b="1" dirty="0">
              <a:latin typeface="Franklin Gothic Book" panose="020B0503020102020204" pitchFamily="34" charset="0"/>
            </a:endParaRPr>
          </a:p>
        </p:txBody>
      </p:sp>
      <p:pic>
        <p:nvPicPr>
          <p:cNvPr id="928" name="Google Shape;928;g223c2a54d89_5_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160033" y="826633"/>
            <a:ext cx="2260334" cy="2260334"/>
          </a:xfrm>
          <a:prstGeom prst="rect">
            <a:avLst/>
          </a:prstGeom>
          <a:noFill/>
          <a:ln>
            <a:noFill/>
          </a:ln>
        </p:spPr>
      </p:pic>
      <p:sp>
        <p:nvSpPr>
          <p:cNvPr id="929" name="Google Shape;929;g223c2a54d89_5_35"/>
          <p:cNvSpPr txBox="1">
            <a:spLocks noGrp="1"/>
          </p:cNvSpPr>
          <p:nvPr>
            <p:ph type="title" idx="4294967295"/>
          </p:nvPr>
        </p:nvSpPr>
        <p:spPr>
          <a:xfrm>
            <a:off x="6740500" y="3253633"/>
            <a:ext cx="5367600" cy="190817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0"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YES! This is a </a:t>
            </a:r>
            <a:r>
              <a:rPr kumimoji="0" lang="en-US" sz="2700" b="1"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Syntax &amp; Structure </a:t>
            </a:r>
            <a:r>
              <a:rPr kumimoji="0" lang="en-US" sz="2700" b="0"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question that requires students to refer to the source and could not be answered with prior knowledge.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223c2a54d89_5_42"/>
          <p:cNvSpPr txBox="1">
            <a:spLocks noGrp="1"/>
          </p:cNvSpPr>
          <p:nvPr>
            <p:ph type="body" idx="1"/>
          </p:nvPr>
        </p:nvSpPr>
        <p:spPr>
          <a:xfrm>
            <a:off x="473867" y="554033"/>
            <a:ext cx="6038400" cy="49980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sz="4000" b="1" dirty="0">
                <a:solidFill>
                  <a:srgbClr val="007780"/>
                </a:solidFill>
                <a:latin typeface="Franklin Gothic Medium" panose="020B0603020102020204" pitchFamily="34" charset="0"/>
              </a:rPr>
              <a:t>Text-Dependent or Not? </a:t>
            </a:r>
            <a:endParaRPr sz="4000" b="1" dirty="0">
              <a:solidFill>
                <a:srgbClr val="007780"/>
              </a:solidFill>
              <a:latin typeface="Franklin Gothic Medium" panose="020B0603020102020204" pitchFamily="34" charset="0"/>
            </a:endParaRPr>
          </a:p>
          <a:p>
            <a:pPr marL="0" lvl="0" indent="0" algn="l" rtl="0">
              <a:lnSpc>
                <a:spcPct val="100000"/>
              </a:lnSpc>
              <a:spcBef>
                <a:spcPts val="1000"/>
              </a:spcBef>
              <a:spcAft>
                <a:spcPts val="0"/>
              </a:spcAft>
              <a:buNone/>
            </a:pPr>
            <a:r>
              <a:rPr lang="en-US" b="1" dirty="0">
                <a:solidFill>
                  <a:srgbClr val="007780"/>
                </a:solidFill>
                <a:latin typeface="Franklin Gothic Medium" panose="020B0603020102020204" pitchFamily="34" charset="0"/>
              </a:rPr>
              <a:t>(From “The Gettysburg Address”)</a:t>
            </a:r>
            <a:endParaRPr dirty="0">
              <a:solidFill>
                <a:srgbClr val="007780"/>
              </a:solidFill>
              <a:latin typeface="Franklin Gothic Medium" panose="020B0603020102020204" pitchFamily="34" charset="0"/>
            </a:endParaRPr>
          </a:p>
          <a:p>
            <a:pPr marL="0" lvl="0" indent="0" algn="l" rtl="0">
              <a:lnSpc>
                <a:spcPct val="100000"/>
              </a:lnSpc>
              <a:spcBef>
                <a:spcPts val="1000"/>
              </a:spcBef>
              <a:spcAft>
                <a:spcPts val="0"/>
              </a:spcAft>
              <a:buNone/>
            </a:pPr>
            <a:endParaRPr sz="1900" dirty="0">
              <a:solidFill>
                <a:srgbClr val="007780"/>
              </a:solidFill>
            </a:endParaRPr>
          </a:p>
          <a:p>
            <a:pPr marL="914400" lvl="0" indent="0" algn="l" rtl="0">
              <a:lnSpc>
                <a:spcPct val="100000"/>
              </a:lnSpc>
              <a:spcBef>
                <a:spcPts val="1000"/>
              </a:spcBef>
              <a:spcAft>
                <a:spcPts val="0"/>
              </a:spcAft>
              <a:buNone/>
            </a:pPr>
            <a:r>
              <a:rPr lang="en-US" sz="4400" b="1" dirty="0">
                <a:latin typeface="Franklin Gothic Book" panose="020B0503020102020204" pitchFamily="34" charset="0"/>
              </a:rPr>
              <a:t>What is a metaphor? Make up a metaphor for Lincoln’s role in the Civil War.</a:t>
            </a:r>
            <a:endParaRPr sz="4400" b="1" dirty="0">
              <a:latin typeface="Franklin Gothic Book" panose="020B0503020102020204" pitchFamily="34" charset="0"/>
            </a:endParaRPr>
          </a:p>
        </p:txBody>
      </p:sp>
      <p:sp>
        <p:nvSpPr>
          <p:cNvPr id="936" name="Google Shape;936;g223c2a54d89_5_42"/>
          <p:cNvSpPr txBox="1">
            <a:spLocks noGrp="1"/>
          </p:cNvSpPr>
          <p:nvPr>
            <p:ph type="title" idx="4294967295"/>
          </p:nvPr>
        </p:nvSpPr>
        <p:spPr>
          <a:xfrm>
            <a:off x="6740500" y="3253633"/>
            <a:ext cx="5367600" cy="190817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00" b="0" i="0" u="none" strike="noStrike" kern="0" cap="none" spc="0" normalizeH="0" baseline="0" noProof="0" dirty="0">
                <a:ln>
                  <a:noFill/>
                </a:ln>
                <a:solidFill>
                  <a:srgbClr val="000000"/>
                </a:solidFill>
                <a:effectLst/>
                <a:uLnTx/>
                <a:uFillTx/>
                <a:latin typeface="Franklin Gothic Book" panose="020B0503020102020204" pitchFamily="34" charset="0"/>
                <a:ea typeface="Libre Franklin"/>
                <a:cs typeface="Libre Franklin"/>
                <a:sym typeface="Libre Franklin"/>
              </a:rPr>
              <a:t>No! This question does not require students to engage with the source and requires knowledge not necessarily provided in the text.</a:t>
            </a:r>
          </a:p>
        </p:txBody>
      </p:sp>
      <p:pic>
        <p:nvPicPr>
          <p:cNvPr id="937" name="Google Shape;937;g223c2a54d89_5_4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015899" y="431300"/>
            <a:ext cx="2602167" cy="2602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4" name="Google Shape;849;g1f145736de9_0_61">
            <a:extLst>
              <a:ext uri="{FF2B5EF4-FFF2-40B4-BE49-F238E27FC236}">
                <a16:creationId xmlns:a16="http://schemas.microsoft.com/office/drawing/2014/main" id="{9D4443F2-B380-E273-4270-429802FD8445}"/>
              </a:ext>
              <a:ext uri="{C183D7F6-B498-43B3-948B-1728B52AA6E4}">
                <adec:decorative xmlns:adec="http://schemas.microsoft.com/office/drawing/2017/decorative" val="1"/>
              </a:ext>
            </a:extLst>
          </p:cNvPr>
          <p:cNvSpPr/>
          <p:nvPr/>
        </p:nvSpPr>
        <p:spPr>
          <a:xfrm>
            <a:off x="8691875" y="5901550"/>
            <a:ext cx="3276900" cy="843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 name="Google Shape;942;g1f145736de9_0_72"/>
          <p:cNvSpPr txBox="1">
            <a:spLocks noGrp="1"/>
          </p:cNvSpPr>
          <p:nvPr>
            <p:ph type="title"/>
          </p:nvPr>
        </p:nvSpPr>
        <p:spPr>
          <a:xfrm>
            <a:off x="223225" y="94144"/>
            <a:ext cx="10707116" cy="1152849"/>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(9)</a:t>
            </a:r>
            <a:endParaRPr sz="3000" dirty="0">
              <a:latin typeface="Franklin Gothic Medium" panose="020B0603020102020204" pitchFamily="34" charset="0"/>
            </a:endParaRPr>
          </a:p>
        </p:txBody>
      </p:sp>
      <p:sp>
        <p:nvSpPr>
          <p:cNvPr id="944" name="Google Shape;944;g1f145736de9_0_72"/>
          <p:cNvSpPr txBox="1">
            <a:spLocks noGrp="1"/>
          </p:cNvSpPr>
          <p:nvPr>
            <p:ph type="body" idx="1"/>
          </p:nvPr>
        </p:nvSpPr>
        <p:spPr>
          <a:xfrm>
            <a:off x="198543" y="1074420"/>
            <a:ext cx="11770232" cy="388079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400" dirty="0">
                <a:latin typeface="Franklin Gothic Book" panose="020B0503020102020204" pitchFamily="34" charset="0"/>
              </a:rPr>
              <a:t>In this </a:t>
            </a:r>
            <a:r>
              <a:rPr lang="en-US" sz="2400" u="sng" dirty="0">
                <a:solidFill>
                  <a:schemeClr val="hlink"/>
                </a:solidFill>
                <a:latin typeface="Franklin Gothic Book" panose="020B0503020102020204" pitchFamily="34" charset="0"/>
                <a:hlinkClick r:id="rId3"/>
              </a:rPr>
              <a:t>Grade 3 example</a:t>
            </a:r>
            <a:r>
              <a:rPr lang="en-US" sz="2400" dirty="0">
                <a:latin typeface="Franklin Gothic Book" panose="020B0503020102020204" pitchFamily="34" charset="0"/>
              </a:rPr>
              <a:t>, students answer questions using information from the sources they investigated. </a:t>
            </a:r>
            <a:endParaRPr sz="2400" dirty="0">
              <a:latin typeface="Franklin Gothic Book" panose="020B0503020102020204" pitchFamily="34" charset="0"/>
            </a:endParaRPr>
          </a:p>
        </p:txBody>
      </p:sp>
      <p:sp>
        <p:nvSpPr>
          <p:cNvPr id="5" name="TextBox 4">
            <a:extLst>
              <a:ext uri="{FF2B5EF4-FFF2-40B4-BE49-F238E27FC236}">
                <a16:creationId xmlns:a16="http://schemas.microsoft.com/office/drawing/2014/main" id="{CBA03E25-860C-95C3-A137-55F5E813E86D}"/>
              </a:ext>
            </a:extLst>
          </p:cNvPr>
          <p:cNvSpPr txBox="1"/>
          <p:nvPr/>
        </p:nvSpPr>
        <p:spPr>
          <a:xfrm>
            <a:off x="223225" y="2068475"/>
            <a:ext cx="11630527" cy="830997"/>
          </a:xfrm>
          <a:prstGeom prst="rect">
            <a:avLst/>
          </a:prstGeom>
          <a:noFill/>
        </p:spPr>
        <p:txBody>
          <a:bodyPr wrap="square">
            <a:spAutoFit/>
          </a:bodyPr>
          <a:lstStyle/>
          <a:p>
            <a:pPr marL="0" marR="0">
              <a:spcBef>
                <a:spcPts val="0"/>
              </a:spcBef>
              <a:spcAft>
                <a:spcPts val="0"/>
              </a:spcAft>
            </a:pPr>
            <a:r>
              <a:rPr lang="en-US" sz="1600" dirty="0">
                <a:effectLst/>
                <a:latin typeface="Franklin Gothic Book" panose="020B0503020102020204" pitchFamily="34" charset="0"/>
                <a:ea typeface="Calibri" panose="020F0502020204030204" pitchFamily="34" charset="0"/>
              </a:rPr>
              <a:t>Students can then examine the </a:t>
            </a:r>
            <a:r>
              <a:rPr lang="en-US" sz="1600" dirty="0">
                <a:solidFill>
                  <a:srgbClr val="1155CC"/>
                </a:solidFill>
                <a:effectLst/>
                <a:latin typeface="Franklin Gothic Book" panose="020B0503020102020204" pitchFamily="34" charset="0"/>
                <a:ea typeface="Calibri" panose="020F0502020204030204" pitchFamily="34" charset="0"/>
                <a:hlinkClick r:id="rId4"/>
              </a:rPr>
              <a:t>interactive map</a:t>
            </a:r>
            <a:r>
              <a:rPr lang="en-US" sz="1600" dirty="0">
                <a:effectLst/>
                <a:latin typeface="Franklin Gothic Book" panose="020B0503020102020204" pitchFamily="34" charset="0"/>
                <a:ea typeface="Calibri" panose="020F0502020204030204" pitchFamily="34" charset="0"/>
              </a:rPr>
              <a:t> (at the bottom of the article) that shows the flow of goods as freighter ships travel across the globe. Ask students to explore the map to see the flow of goods in and out of regions throughout the world. Some discussion questions as students explore this source may include, but are not limited to, the following:</a:t>
            </a:r>
            <a:endParaRPr lang="en-US" sz="1600" dirty="0">
              <a:effectLst/>
              <a:latin typeface="Franklin Gothic Book" panose="020B0503020102020204" pitchFamily="34" charset="0"/>
              <a:ea typeface="Arial" panose="020B0604020202020204" pitchFamily="34" charset="0"/>
            </a:endParaRPr>
          </a:p>
        </p:txBody>
      </p:sp>
      <p:sp>
        <p:nvSpPr>
          <p:cNvPr id="3" name="TextBox 2">
            <a:extLst>
              <a:ext uri="{FF2B5EF4-FFF2-40B4-BE49-F238E27FC236}">
                <a16:creationId xmlns:a16="http://schemas.microsoft.com/office/drawing/2014/main" id="{94E5F0E7-0943-FCA8-3C79-18038C55A85E}"/>
              </a:ext>
            </a:extLst>
          </p:cNvPr>
          <p:cNvSpPr txBox="1"/>
          <p:nvPr/>
        </p:nvSpPr>
        <p:spPr>
          <a:xfrm>
            <a:off x="223225" y="2899472"/>
            <a:ext cx="11481095" cy="2797048"/>
          </a:xfrm>
          <a:prstGeom prst="rect">
            <a:avLst/>
          </a:prstGeom>
          <a:solidFill>
            <a:schemeClr val="accent1">
              <a:lumMod val="20000"/>
              <a:lumOff val="80000"/>
            </a:schemeClr>
          </a:solidFill>
        </p:spPr>
        <p:txBody>
          <a:bodyPr wrap="square">
            <a:spAutoFit/>
          </a:bodyPr>
          <a:lstStyle/>
          <a:p>
            <a:pPr marL="342900" marR="0" lvl="0" indent="-342900">
              <a:lnSpc>
                <a:spcPct val="115000"/>
              </a:lnSpc>
              <a:spcBef>
                <a:spcPts val="0"/>
              </a:spcBef>
              <a:spcAft>
                <a:spcPts val="0"/>
              </a:spcAft>
              <a:buSzPts val="1000"/>
              <a:buFont typeface="Arial" panose="020B0604020202020204" pitchFamily="34" charset="0"/>
              <a:buChar char="●"/>
            </a:pPr>
            <a:r>
              <a:rPr lang="en-US" sz="1400" dirty="0">
                <a:effectLst/>
                <a:latin typeface="Franklin Gothic Book" panose="020B0503020102020204" pitchFamily="34" charset="0"/>
              </a:rPr>
              <a:t>What regions in the world are trading goods with the United States? Students may respond that the map shows goods coming in and out of the United States and traveling in all directions toward other regions across the globe.</a:t>
            </a:r>
          </a:p>
          <a:p>
            <a:pPr marL="342900" marR="0" lvl="0" indent="-342900">
              <a:lnSpc>
                <a:spcPct val="115000"/>
              </a:lnSpc>
              <a:spcBef>
                <a:spcPts val="0"/>
              </a:spcBef>
              <a:spcAft>
                <a:spcPts val="0"/>
              </a:spcAft>
              <a:buSzPts val="1000"/>
              <a:buFont typeface="Arial" panose="020B0604020202020204" pitchFamily="34" charset="0"/>
              <a:buChar char="●"/>
            </a:pPr>
            <a:r>
              <a:rPr lang="en-US" sz="1400" dirty="0">
                <a:effectLst/>
                <a:latin typeface="Franklin Gothic Book" panose="020B0503020102020204" pitchFamily="34" charset="0"/>
              </a:rPr>
              <a:t>Why do all these regions trade with each other instead of just using what they have in their own regions? Students may respond that different regions may have different goods and products to offer, so trading can help everyone get what they want or need.</a:t>
            </a:r>
          </a:p>
          <a:p>
            <a:pPr marL="342900" marR="0" lvl="0" indent="-342900">
              <a:lnSpc>
                <a:spcPct val="115000"/>
              </a:lnSpc>
              <a:spcBef>
                <a:spcPts val="0"/>
              </a:spcBef>
              <a:spcAft>
                <a:spcPts val="0"/>
              </a:spcAft>
              <a:buSzPts val="1000"/>
              <a:buFont typeface="Arial" panose="020B0604020202020204" pitchFamily="34" charset="0"/>
              <a:buChar char="●"/>
            </a:pPr>
            <a:r>
              <a:rPr lang="en-US" sz="1400" dirty="0">
                <a:effectLst/>
                <a:latin typeface="Franklin Gothic Book" panose="020B0503020102020204" pitchFamily="34" charset="0"/>
              </a:rPr>
              <a:t>Using this map, make an inference: Why do certain places specialize in different types of products for trade? Students may respond that different regions across the globe have different climate, resources, culture, etc. that influence the goods they produce, and that the surplus of these items can be traded with other regions for other goods they desire that may not be available in their own region.</a:t>
            </a:r>
          </a:p>
          <a:p>
            <a:pPr marL="342900" marR="0" lvl="0" indent="-342900">
              <a:lnSpc>
                <a:spcPct val="115000"/>
              </a:lnSpc>
              <a:spcBef>
                <a:spcPts val="0"/>
              </a:spcBef>
              <a:spcAft>
                <a:spcPts val="0"/>
              </a:spcAft>
              <a:buSzPts val="1000"/>
              <a:buFont typeface="Arial" panose="020B0604020202020204" pitchFamily="34" charset="0"/>
              <a:buChar char="●"/>
            </a:pPr>
            <a:r>
              <a:rPr lang="en-US" sz="1400" dirty="0">
                <a:effectLst/>
                <a:latin typeface="Franklin Gothic Book" panose="020B0503020102020204" pitchFamily="34" charset="0"/>
              </a:rPr>
              <a:t>Consider the book and two sources we have explored so far. What did you learn about world trade from the book and sources you have explored so far? Students may respond that each source shows that different regions across the globe depend on each other. In the book, different countries specialize in producing the goods that together make up a product (apple pie). The chart shows us that the United States trades many agricultural products with countries both near and far, and the map shows us that regions across the world are trading goods with one another. </a:t>
            </a:r>
            <a:endParaRPr lang="en-US" sz="1400" dirty="0">
              <a:effectLst/>
              <a:latin typeface="Franklin Gothic Book" panose="020B0503020102020204" pitchFamily="34" charset="0"/>
              <a:ea typeface="Noto Sans Symbols"/>
              <a:cs typeface="Noto Sans Symbol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g1f145736de9_0_132"/>
          <p:cNvSpPr txBox="1">
            <a:spLocks noGrp="1"/>
          </p:cNvSpPr>
          <p:nvPr>
            <p:ph type="title"/>
          </p:nvPr>
        </p:nvSpPr>
        <p:spPr>
          <a:xfrm>
            <a:off x="880109" y="244590"/>
            <a:ext cx="9951669"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ct val="36666"/>
              <a:buFont typeface="Arial"/>
              <a:buNone/>
            </a:pPr>
            <a:r>
              <a:rPr lang="en-US" sz="2800" dirty="0">
                <a:latin typeface="Franklin Gothic Medium" panose="020B0603020102020204" pitchFamily="34" charset="0"/>
              </a:rPr>
              <a:t>Supporting Students When Engaging With Complex Sources:</a:t>
            </a:r>
            <a:endParaRPr sz="28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2800" b="1" dirty="0">
                <a:latin typeface="Franklin Gothic Medium" panose="020B0603020102020204" pitchFamily="34" charset="0"/>
                <a:ea typeface="Libre Franklin"/>
                <a:cs typeface="Libre Franklin"/>
                <a:sym typeface="Libre Franklin"/>
              </a:rPr>
              <a:t>While Engaging with the Source(s) (10)</a:t>
            </a:r>
            <a:endParaRPr sz="2800" dirty="0">
              <a:latin typeface="Franklin Gothic Medium" panose="020B0603020102020204" pitchFamily="34" charset="0"/>
            </a:endParaRPr>
          </a:p>
        </p:txBody>
      </p:sp>
      <p:sp>
        <p:nvSpPr>
          <p:cNvPr id="952" name="Google Shape;952;g1f145736de9_0_132"/>
          <p:cNvSpPr txBox="1">
            <a:spLocks noGrp="1"/>
          </p:cNvSpPr>
          <p:nvPr>
            <p:ph type="body" idx="1"/>
          </p:nvPr>
        </p:nvSpPr>
        <p:spPr>
          <a:xfrm>
            <a:off x="792451" y="1421700"/>
            <a:ext cx="10656600" cy="40146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latin typeface="Franklin Gothic Book" panose="020B0503020102020204" pitchFamily="34" charset="0"/>
              </a:rPr>
              <a:t>Additional activities to consider while engaging with sources include, but are not limited to the following:</a:t>
            </a:r>
            <a:endParaRPr dirty="0">
              <a:latin typeface="Franklin Gothic Book" panose="020B0503020102020204" pitchFamily="34" charset="0"/>
            </a:endParaRPr>
          </a:p>
          <a:p>
            <a:pPr marL="457200" lvl="0" indent="-342900" algn="l" rtl="0">
              <a:lnSpc>
                <a:spcPct val="100000"/>
              </a:lnSpc>
              <a:spcBef>
                <a:spcPts val="1000"/>
              </a:spcBef>
              <a:spcAft>
                <a:spcPts val="0"/>
              </a:spcAft>
              <a:buSzPts val="1800"/>
              <a:buFont typeface="Libre Franklin"/>
              <a:buChar char="•"/>
            </a:pPr>
            <a:r>
              <a:rPr lang="en-US" dirty="0">
                <a:latin typeface="Franklin Gothic Book" panose="020B0503020102020204" pitchFamily="34" charset="0"/>
              </a:rPr>
              <a:t>Invite students to reread passages and/or sections as needed</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Font typeface="Libre Franklin"/>
              <a:buChar char="•"/>
            </a:pPr>
            <a:r>
              <a:rPr lang="en-US" dirty="0">
                <a:latin typeface="Franklin Gothic Book" panose="020B0503020102020204" pitchFamily="34" charset="0"/>
              </a:rPr>
              <a:t>Have students look up unfamiliar words in a dictionary </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Font typeface="Libre Franklin"/>
              <a:buChar char="•"/>
            </a:pPr>
            <a:r>
              <a:rPr lang="en-US" dirty="0">
                <a:latin typeface="Franklin Gothic Book" panose="020B0503020102020204" pitchFamily="34" charset="0"/>
              </a:rPr>
              <a:t>Support students when making connections to prior knowledge</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Font typeface="Libre Franklin"/>
              <a:buChar char="•"/>
            </a:pPr>
            <a:r>
              <a:rPr lang="en-US" dirty="0">
                <a:latin typeface="Franklin Gothic Book" panose="020B0503020102020204" pitchFamily="34" charset="0"/>
              </a:rPr>
              <a:t>Conduct classroom conversations, either in pairs or small groups, to support comprehension </a:t>
            </a:r>
            <a:endParaRPr dirty="0">
              <a:latin typeface="Franklin Gothic Book" panose="020B05030201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g2079cd96447_0_37"/>
          <p:cNvSpPr txBox="1">
            <a:spLocks noGrp="1"/>
          </p:cNvSpPr>
          <p:nvPr>
            <p:ph type="title"/>
          </p:nvPr>
        </p:nvSpPr>
        <p:spPr>
          <a:xfrm>
            <a:off x="529389" y="15120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000" b="1" dirty="0">
                <a:latin typeface="Franklin Gothic Medium" panose="020B0603020102020204" pitchFamily="34" charset="0"/>
                <a:ea typeface="Libre Franklin"/>
                <a:cs typeface="Libre Franklin"/>
                <a:sym typeface="Libre Franklin"/>
              </a:rPr>
              <a:t>While Engaging with the Source(s) (11)</a:t>
            </a:r>
            <a:endParaRPr sz="3000" dirty="0">
              <a:latin typeface="Franklin Gothic Medium" panose="020B0603020102020204" pitchFamily="34" charset="0"/>
            </a:endParaRPr>
          </a:p>
        </p:txBody>
      </p:sp>
      <p:sp>
        <p:nvSpPr>
          <p:cNvPr id="958" name="Google Shape;958;g2079cd96447_0_37"/>
          <p:cNvSpPr txBox="1">
            <a:spLocks noGrp="1"/>
          </p:cNvSpPr>
          <p:nvPr>
            <p:ph type="body" idx="1"/>
          </p:nvPr>
        </p:nvSpPr>
        <p:spPr>
          <a:xfrm>
            <a:off x="529389" y="1268730"/>
            <a:ext cx="10656600" cy="3902818"/>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In this </a:t>
            </a:r>
            <a:r>
              <a:rPr lang="en-US" u="sng" dirty="0">
                <a:solidFill>
                  <a:schemeClr val="hlink"/>
                </a:solidFill>
                <a:latin typeface="Franklin Gothic Book" panose="020B0503020102020204" pitchFamily="34" charset="0"/>
                <a:hlinkClick r:id="rId3"/>
              </a:rPr>
              <a:t>Grade 1 example</a:t>
            </a:r>
            <a:r>
              <a:rPr lang="en-US" dirty="0">
                <a:latin typeface="Franklin Gothic Book" panose="020B0503020102020204" pitchFamily="34" charset="0"/>
              </a:rPr>
              <a:t>, the teacher checks for understanding as students are watching a video.</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a typeface="Calibri"/>
              <a:cs typeface="Calibri"/>
              <a:sym typeface="Calibri"/>
            </a:endParaRPr>
          </a:p>
        </p:txBody>
      </p:sp>
      <p:sp>
        <p:nvSpPr>
          <p:cNvPr id="5" name="TextBox 4">
            <a:extLst>
              <a:ext uri="{FF2B5EF4-FFF2-40B4-BE49-F238E27FC236}">
                <a16:creationId xmlns:a16="http://schemas.microsoft.com/office/drawing/2014/main" id="{8561849C-5102-EDBC-4D2E-37C45BCFA3D4}"/>
              </a:ext>
            </a:extLst>
          </p:cNvPr>
          <p:cNvSpPr txBox="1"/>
          <p:nvPr/>
        </p:nvSpPr>
        <p:spPr>
          <a:xfrm>
            <a:off x="1006011" y="2297622"/>
            <a:ext cx="10780294" cy="1938992"/>
          </a:xfrm>
          <a:prstGeom prst="rect">
            <a:avLst/>
          </a:prstGeom>
          <a:noFill/>
        </p:spPr>
        <p:txBody>
          <a:bodyPr wrap="square">
            <a:spAutoFit/>
          </a:bodyPr>
          <a:lstStyle/>
          <a:p>
            <a:pPr marL="0" marR="0">
              <a:spcBef>
                <a:spcPts val="0"/>
              </a:spcBef>
              <a:spcAft>
                <a:spcPts val="0"/>
              </a:spcAft>
            </a:pPr>
            <a:r>
              <a:rPr lang="en-US" sz="2400" dirty="0">
                <a:effectLst/>
                <a:latin typeface="Franklin Gothic Book" panose="020B0503020102020204" pitchFamily="34" charset="0"/>
                <a:ea typeface="Calibri" panose="020F0502020204030204" pitchFamily="34" charset="0"/>
              </a:rPr>
              <a:t>Explain to students that they will be exploring the supporting question, “What is the purpose of rules and laws in Kentucky?” in this investigation. Begin by showing the video </a:t>
            </a:r>
            <a:r>
              <a:rPr lang="en-US" sz="2400" i="1" dirty="0">
                <a:solidFill>
                  <a:srgbClr val="1155CC"/>
                </a:solidFill>
                <a:effectLst/>
                <a:latin typeface="Franklin Gothic Book" panose="020B0503020102020204" pitchFamily="34" charset="0"/>
                <a:ea typeface="Calibri" panose="020F0502020204030204" pitchFamily="34" charset="0"/>
                <a:hlinkClick r:id="rId4"/>
              </a:rPr>
              <a:t>Why Do We Have Rules and Laws?</a:t>
            </a:r>
            <a:r>
              <a:rPr lang="en-US" sz="2400" dirty="0">
                <a:effectLst/>
                <a:latin typeface="Franklin Gothic Book" panose="020B0503020102020204" pitchFamily="34" charset="0"/>
                <a:ea typeface="Calibri" panose="020F0502020204030204" pitchFamily="34" charset="0"/>
              </a:rPr>
              <a:t> to students. During and after viewing this video of this book, some comprehension questions to pose to students may include:</a:t>
            </a:r>
            <a:endParaRPr lang="en-US" sz="2400" dirty="0">
              <a:effectLst/>
              <a:latin typeface="Franklin Gothic Book" panose="020B0503020102020204" pitchFamily="34" charset="0"/>
              <a:ea typeface="Arial" panose="020B0604020202020204" pitchFamily="34" charset="0"/>
            </a:endParaRPr>
          </a:p>
        </p:txBody>
      </p:sp>
      <p:graphicFrame>
        <p:nvGraphicFramePr>
          <p:cNvPr id="2" name="Table 1">
            <a:extLst>
              <a:ext uri="{FF2B5EF4-FFF2-40B4-BE49-F238E27FC236}">
                <a16:creationId xmlns:a16="http://schemas.microsoft.com/office/drawing/2014/main" id="{94080DFC-EA2A-856D-B6C8-39AA9110F634}"/>
              </a:ext>
            </a:extLst>
          </p:cNvPr>
          <p:cNvGraphicFramePr>
            <a:graphicFrameLocks noGrp="1"/>
          </p:cNvGraphicFramePr>
          <p:nvPr>
            <p:extLst>
              <p:ext uri="{D42A27DB-BD31-4B8C-83A1-F6EECF244321}">
                <p14:modId xmlns:p14="http://schemas.microsoft.com/office/powerpoint/2010/main" val="2781362231"/>
              </p:ext>
            </p:extLst>
          </p:nvPr>
        </p:nvGraphicFramePr>
        <p:xfrm>
          <a:off x="304699" y="4424822"/>
          <a:ext cx="11582601" cy="2404618"/>
        </p:xfrm>
        <a:graphic>
          <a:graphicData uri="http://schemas.openxmlformats.org/drawingml/2006/table">
            <a:tbl>
              <a:tblPr firstRow="1">
                <a:tableStyleId>{7D4F87D2-B31D-4A5B-840A-ADB18C62B1F1}</a:tableStyleId>
              </a:tblPr>
              <a:tblGrid>
                <a:gridCol w="11582601">
                  <a:extLst>
                    <a:ext uri="{9D8B030D-6E8A-4147-A177-3AD203B41FA5}">
                      <a16:colId xmlns:a16="http://schemas.microsoft.com/office/drawing/2014/main" val="1117221330"/>
                    </a:ext>
                  </a:extLst>
                </a:gridCol>
              </a:tblGrid>
              <a:tr h="2394600">
                <a:tc>
                  <a:txBody>
                    <a:bodyPr/>
                    <a:lstStyle/>
                    <a:p>
                      <a:pPr marL="342900" marR="0" lvl="0" indent="-342900">
                        <a:lnSpc>
                          <a:spcPct val="105000"/>
                        </a:lnSpc>
                        <a:spcBef>
                          <a:spcPts val="600"/>
                        </a:spcBef>
                        <a:spcAft>
                          <a:spcPts val="0"/>
                        </a:spcAft>
                        <a:buFont typeface="Arial" panose="020B0604020202020204" pitchFamily="34" charset="0"/>
                        <a:buChar char="●"/>
                      </a:pPr>
                      <a:r>
                        <a:rPr lang="en-US" sz="2400" u="none" strike="noStrike" dirty="0">
                          <a:effectLst/>
                        </a:rPr>
                        <a:t>What are rules?</a:t>
                      </a:r>
                    </a:p>
                    <a:p>
                      <a:pPr marL="342900" marR="0" lvl="0" indent="-342900">
                        <a:lnSpc>
                          <a:spcPct val="105000"/>
                        </a:lnSpc>
                        <a:spcBef>
                          <a:spcPts val="0"/>
                        </a:spcBef>
                        <a:spcAft>
                          <a:spcPts val="0"/>
                        </a:spcAft>
                        <a:buFont typeface="Arial" panose="020B0604020202020204" pitchFamily="34" charset="0"/>
                        <a:buChar char="●"/>
                      </a:pPr>
                      <a:r>
                        <a:rPr lang="en-US" sz="2400" u="none" strike="noStrike" dirty="0">
                          <a:effectLst/>
                        </a:rPr>
                        <a:t>Why are rules important?</a:t>
                      </a:r>
                    </a:p>
                    <a:p>
                      <a:pPr marL="342900" marR="0" lvl="0" indent="-342900">
                        <a:lnSpc>
                          <a:spcPct val="105000"/>
                        </a:lnSpc>
                        <a:spcBef>
                          <a:spcPts val="0"/>
                        </a:spcBef>
                        <a:spcAft>
                          <a:spcPts val="0"/>
                        </a:spcAft>
                        <a:buFont typeface="Arial" panose="020B0604020202020204" pitchFamily="34" charset="0"/>
                        <a:buChar char="●"/>
                      </a:pPr>
                      <a:r>
                        <a:rPr lang="en-US" sz="2400" u="none" strike="noStrike" dirty="0">
                          <a:effectLst/>
                        </a:rPr>
                        <a:t>What are some examples of rules in the classroom and what is their purpose?</a:t>
                      </a:r>
                    </a:p>
                    <a:p>
                      <a:pPr marL="342900" marR="0" lvl="0" indent="-342900">
                        <a:lnSpc>
                          <a:spcPct val="105000"/>
                        </a:lnSpc>
                        <a:spcBef>
                          <a:spcPts val="0"/>
                        </a:spcBef>
                        <a:spcAft>
                          <a:spcPts val="0"/>
                        </a:spcAft>
                        <a:buFont typeface="Arial" panose="020B0604020202020204" pitchFamily="34" charset="0"/>
                        <a:buChar char="●"/>
                      </a:pPr>
                      <a:r>
                        <a:rPr lang="en-US" sz="2400" u="none" strike="noStrike" dirty="0">
                          <a:effectLst/>
                        </a:rPr>
                        <a:t>What are some examples of rules in the community and what is their purpose?</a:t>
                      </a:r>
                    </a:p>
                    <a:p>
                      <a:pPr marL="342900" marR="0" lvl="0" indent="-342900">
                        <a:lnSpc>
                          <a:spcPct val="105000"/>
                        </a:lnSpc>
                        <a:spcBef>
                          <a:spcPts val="0"/>
                        </a:spcBef>
                        <a:spcAft>
                          <a:spcPts val="0"/>
                        </a:spcAft>
                        <a:buFont typeface="Arial" panose="020B0604020202020204" pitchFamily="34" charset="0"/>
                        <a:buChar char="●"/>
                      </a:pPr>
                      <a:r>
                        <a:rPr lang="en-US" sz="2400" u="none" strike="noStrike" dirty="0">
                          <a:effectLst/>
                        </a:rPr>
                        <a:t>What is a law?</a:t>
                      </a:r>
                    </a:p>
                    <a:p>
                      <a:pPr marL="342900" marR="0" lvl="0" indent="-342900">
                        <a:lnSpc>
                          <a:spcPct val="105000"/>
                        </a:lnSpc>
                        <a:spcBef>
                          <a:spcPts val="0"/>
                        </a:spcBef>
                        <a:spcAft>
                          <a:spcPts val="0"/>
                        </a:spcAft>
                        <a:buFont typeface="Arial" panose="020B0604020202020204" pitchFamily="34" charset="0"/>
                        <a:buChar char="●"/>
                      </a:pPr>
                      <a:r>
                        <a:rPr lang="en-US" sz="2400" u="none" strike="noStrike" dirty="0">
                          <a:effectLst/>
                        </a:rPr>
                        <a:t>Why do we have laws?</a:t>
                      </a:r>
                      <a:endParaRPr lang="en-US" sz="2400" u="none" strike="noStrike" dirty="0">
                        <a:effectLst/>
                        <a:latin typeface="Arial" panose="020B06040202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1037857031"/>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g1f145736de9_0_139"/>
          <p:cNvSpPr txBox="1">
            <a:spLocks noGrp="1"/>
          </p:cNvSpPr>
          <p:nvPr>
            <p:ph type="title"/>
          </p:nvPr>
        </p:nvSpPr>
        <p:spPr>
          <a:xfrm>
            <a:off x="609950" y="960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2800" dirty="0">
                <a:latin typeface="Franklin Gothic Medium" panose="020B0603020102020204" pitchFamily="34" charset="0"/>
              </a:rPr>
              <a:t>Supporting Students When Engaging With Complex Sources:</a:t>
            </a:r>
            <a:endParaRPr sz="28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2800" b="1" dirty="0">
                <a:latin typeface="Franklin Gothic Medium" panose="020B0603020102020204" pitchFamily="34" charset="0"/>
                <a:ea typeface="Libre Franklin"/>
                <a:cs typeface="Libre Franklin"/>
                <a:sym typeface="Libre Franklin"/>
              </a:rPr>
              <a:t>While Engaging with the Source(s) (12)</a:t>
            </a:r>
            <a:endParaRPr sz="2800" dirty="0">
              <a:latin typeface="Franklin Gothic Medium" panose="020B0603020102020204" pitchFamily="34" charset="0"/>
            </a:endParaRPr>
          </a:p>
        </p:txBody>
      </p:sp>
      <p:sp>
        <p:nvSpPr>
          <p:cNvPr id="965" name="Google Shape;965;g1f145736de9_0_139"/>
          <p:cNvSpPr txBox="1">
            <a:spLocks noGrp="1"/>
          </p:cNvSpPr>
          <p:nvPr>
            <p:ph type="body" idx="1"/>
          </p:nvPr>
        </p:nvSpPr>
        <p:spPr>
          <a:xfrm>
            <a:off x="663613" y="1081300"/>
            <a:ext cx="11244300" cy="4014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400" dirty="0">
                <a:latin typeface="Franklin Gothic Book" panose="020B0503020102020204" pitchFamily="34" charset="0"/>
              </a:rPr>
              <a:t>In this </a:t>
            </a:r>
            <a:r>
              <a:rPr lang="en-US" sz="2400" u="sng" dirty="0">
                <a:solidFill>
                  <a:schemeClr val="hlink"/>
                </a:solidFill>
                <a:latin typeface="Franklin Gothic Book" panose="020B0503020102020204" pitchFamily="34" charset="0"/>
                <a:hlinkClick r:id="rId3"/>
              </a:rPr>
              <a:t>Grade 5 example</a:t>
            </a:r>
            <a:r>
              <a:rPr lang="en-US" sz="2400" dirty="0">
                <a:latin typeface="Franklin Gothic Book" panose="020B0503020102020204" pitchFamily="34" charset="0"/>
              </a:rPr>
              <a:t>, the teacher facilitates a whole group discussion to support comprehension of the text. Additionally, the students engage in a Think, Pair, Share to support their understanding of the source.  </a:t>
            </a:r>
            <a:endParaRPr sz="2400"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a typeface="Calibri"/>
              <a:cs typeface="Calibri"/>
              <a:sym typeface="Calibri"/>
            </a:endParaRPr>
          </a:p>
        </p:txBody>
      </p:sp>
      <p:graphicFrame>
        <p:nvGraphicFramePr>
          <p:cNvPr id="967" name="Google Shape;967;g1f145736de9_0_139"/>
          <p:cNvGraphicFramePr/>
          <p:nvPr>
            <p:extLst>
              <p:ext uri="{D42A27DB-BD31-4B8C-83A1-F6EECF244321}">
                <p14:modId xmlns:p14="http://schemas.microsoft.com/office/powerpoint/2010/main" val="1104411655"/>
              </p:ext>
            </p:extLst>
          </p:nvPr>
        </p:nvGraphicFramePr>
        <p:xfrm>
          <a:off x="284087" y="2521642"/>
          <a:ext cx="11623826" cy="3255058"/>
        </p:xfrm>
        <a:graphic>
          <a:graphicData uri="http://schemas.openxmlformats.org/drawingml/2006/table">
            <a:tbl>
              <a:tblPr firstRow="1">
                <a:noFill/>
                <a:tableStyleId>{7D4F87D2-B31D-4A5B-840A-ADB18C62B1F1}</a:tableStyleId>
              </a:tblPr>
              <a:tblGrid>
                <a:gridCol w="11623826">
                  <a:extLst>
                    <a:ext uri="{9D8B030D-6E8A-4147-A177-3AD203B41FA5}">
                      <a16:colId xmlns:a16="http://schemas.microsoft.com/office/drawing/2014/main" val="20000"/>
                    </a:ext>
                  </a:extLst>
                </a:gridCol>
              </a:tblGrid>
              <a:tr h="3255058">
                <a:tc>
                  <a:txBody>
                    <a:bodyPr/>
                    <a:lstStyle/>
                    <a:p>
                      <a:pPr marL="0" lvl="0" indent="0" algn="l" rtl="0">
                        <a:spcBef>
                          <a:spcPts val="0"/>
                        </a:spcBef>
                        <a:spcAft>
                          <a:spcPts val="0"/>
                        </a:spcAft>
                        <a:buNone/>
                      </a:pPr>
                      <a:endParaRPr dirty="0"/>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3" name="TextBox 2">
            <a:extLst>
              <a:ext uri="{FF2B5EF4-FFF2-40B4-BE49-F238E27FC236}">
                <a16:creationId xmlns:a16="http://schemas.microsoft.com/office/drawing/2014/main" id="{31065063-AC2E-7321-A0F8-6BE9B2396971}"/>
              </a:ext>
            </a:extLst>
          </p:cNvPr>
          <p:cNvSpPr txBox="1"/>
          <p:nvPr/>
        </p:nvSpPr>
        <p:spPr>
          <a:xfrm>
            <a:off x="318377" y="2517254"/>
            <a:ext cx="11623826" cy="3255058"/>
          </a:xfrm>
          <a:prstGeom prst="rect">
            <a:avLst/>
          </a:prstGeom>
          <a:noFill/>
        </p:spPr>
        <p:txBody>
          <a:bodyPr wrap="square">
            <a:spAutoFit/>
          </a:bodyPr>
          <a:lstStyle/>
          <a:p>
            <a:pPr marL="0" marR="0">
              <a:lnSpc>
                <a:spcPct val="115000"/>
              </a:lnSpc>
              <a:spcBef>
                <a:spcPts val="0"/>
              </a:spcBef>
              <a:spcAft>
                <a:spcPts val="0"/>
              </a:spcAft>
            </a:pPr>
            <a:r>
              <a:rPr lang="en-US" sz="2000" dirty="0">
                <a:effectLst/>
                <a:latin typeface="Franklin Gothic Book" panose="020B0503020102020204" pitchFamily="34" charset="0"/>
                <a:ea typeface="Calibri" panose="020F0502020204030204" pitchFamily="34" charset="0"/>
              </a:rPr>
              <a:t>Next, explain to students that collaboration also emerged in light of the Stamp Act. Investigate the primary source language of the </a:t>
            </a:r>
            <a:r>
              <a:rPr lang="en-US" sz="2000" dirty="0">
                <a:effectLst/>
                <a:latin typeface="Franklin Gothic Book" panose="020B0503020102020204" pitchFamily="34" charset="0"/>
                <a:ea typeface="Calibri" panose="020F0502020204030204" pitchFamily="34" charset="0"/>
                <a:hlinkClick r:id="rId4"/>
              </a:rPr>
              <a:t>Resolutions of the Stamp Act Congress of 1765 </a:t>
            </a:r>
            <a:r>
              <a:rPr lang="en-US" sz="2000" dirty="0">
                <a:effectLst/>
                <a:latin typeface="Franklin Gothic Book" panose="020B0503020102020204" pitchFamily="34" charset="0"/>
                <a:ea typeface="Calibri" panose="020F0502020204030204" pitchFamily="34" charset="0"/>
              </a:rPr>
              <a:t>(Source E). The language may be difficult for students to understand, </a:t>
            </a:r>
            <a:r>
              <a:rPr lang="en-US" sz="2000" dirty="0">
                <a:solidFill>
                  <a:srgbClr val="000000"/>
                </a:solidFill>
                <a:effectLst/>
                <a:latin typeface="Franklin Gothic Book" panose="020B0503020102020204" pitchFamily="34" charset="0"/>
                <a:ea typeface="Calibri" panose="020F0502020204030204" pitchFamily="34" charset="0"/>
              </a:rPr>
              <a:t>so </a:t>
            </a:r>
            <a:r>
              <a:rPr lang="en-US" sz="2000" dirty="0">
                <a:effectLst/>
                <a:latin typeface="Franklin Gothic Book" panose="020B0503020102020204" pitchFamily="34" charset="0"/>
                <a:ea typeface="Calibri" panose="020F0502020204030204" pitchFamily="34" charset="0"/>
              </a:rPr>
              <a:t>consider repeating the </a:t>
            </a:r>
            <a:r>
              <a:rPr lang="en-US" sz="2000" u="sng" dirty="0">
                <a:solidFill>
                  <a:srgbClr val="1155CC"/>
                </a:solidFill>
                <a:effectLst/>
                <a:latin typeface="Franklin Gothic Book" panose="020B0503020102020204" pitchFamily="34" charset="0"/>
                <a:ea typeface="Calibri" panose="020F0502020204030204" pitchFamily="34" charset="0"/>
                <a:hlinkClick r:id="rId5"/>
              </a:rPr>
              <a:t>Chunking</a:t>
            </a:r>
            <a:r>
              <a:rPr lang="en-US" sz="2000" dirty="0">
                <a:effectLst/>
                <a:latin typeface="Franklin Gothic Book" panose="020B0503020102020204" pitchFamily="34" charset="0"/>
                <a:ea typeface="Calibri" panose="020F0502020204030204" pitchFamily="34" charset="0"/>
              </a:rPr>
              <a:t> strategy here. </a:t>
            </a:r>
            <a:r>
              <a:rPr lang="en-US" sz="2000" dirty="0">
                <a:solidFill>
                  <a:srgbClr val="000000"/>
                </a:solidFill>
                <a:effectLst/>
                <a:latin typeface="Franklin Gothic Book" panose="020B0503020102020204" pitchFamily="34" charset="0"/>
                <a:ea typeface="Calibri" panose="020F0502020204030204" pitchFamily="34" charset="0"/>
              </a:rPr>
              <a:t>Read each para</a:t>
            </a:r>
            <a:r>
              <a:rPr lang="en-US" sz="2000" dirty="0">
                <a:effectLst/>
                <a:latin typeface="Franklin Gothic Book" panose="020B0503020102020204" pitchFamily="34" charset="0"/>
                <a:ea typeface="Calibri" panose="020F0502020204030204" pitchFamily="34" charset="0"/>
              </a:rPr>
              <a:t>graph together as a class, look up any challenging and unknown vocabulary and annotate the text to provide synonyms. Summarize each paragraph together and add this summary to your annotations to support students with comprehension. Support students in creating a one sentence topic summary for each paragraph and record this sentence so it is visible to students. As you read and discuss together, e</a:t>
            </a:r>
            <a:r>
              <a:rPr lang="en-US" sz="2000" dirty="0">
                <a:solidFill>
                  <a:srgbClr val="000000"/>
                </a:solidFill>
                <a:effectLst/>
                <a:latin typeface="Franklin Gothic Book" panose="020B0503020102020204" pitchFamily="34" charset="0"/>
                <a:ea typeface="Calibri" panose="020F0502020204030204" pitchFamily="34" charset="0"/>
              </a:rPr>
              <a:t>nsure that students understand that the colonists are officially denouncing the Stamp Act and explaining why it is unfair.</a:t>
            </a:r>
            <a:r>
              <a:rPr lang="en-US" sz="2000" dirty="0">
                <a:effectLst/>
                <a:latin typeface="Franklin Gothic Book" panose="020B0503020102020204" pitchFamily="34" charset="0"/>
                <a:ea typeface="Calibri" panose="020F0502020204030204" pitchFamily="34" charset="0"/>
              </a:rPr>
              <a:t> Ask students to identify and underline evidence of this from the text. </a:t>
            </a:r>
            <a:endParaRPr lang="en-US" sz="2000" dirty="0">
              <a:effectLst/>
              <a:latin typeface="Franklin Gothic Book" panose="020B0503020102020204" pitchFamily="34" charset="0"/>
              <a:ea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g223c2a54d89_0_55"/>
          <p:cNvSpPr txBox="1">
            <a:spLocks noGrp="1"/>
          </p:cNvSpPr>
          <p:nvPr>
            <p:ph type="title"/>
          </p:nvPr>
        </p:nvSpPr>
        <p:spPr>
          <a:xfrm>
            <a:off x="640080" y="0"/>
            <a:ext cx="10178662"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2800" b="1"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3"/>
                  </a:ext>
                </a:extLst>
              </a:rPr>
              <a:t>While Engaging</a:t>
            </a:r>
            <a:r>
              <a:rPr lang="en-US" sz="2800" b="1" dirty="0">
                <a:latin typeface="Franklin Gothic Medium" panose="020B0603020102020204" pitchFamily="34" charset="0"/>
                <a:ea typeface="Libre Franklin"/>
                <a:cs typeface="Libre Franklin"/>
                <a:sym typeface="Libre Franklin"/>
              </a:rPr>
              <a:t> with the Source(s): Application (2)</a:t>
            </a:r>
            <a:endParaRPr lang="en-US" dirty="0">
              <a:latin typeface="Franklin Gothic Medium" panose="020B0603020102020204" pitchFamily="34" charset="0"/>
            </a:endParaRPr>
          </a:p>
        </p:txBody>
      </p:sp>
      <p:sp>
        <p:nvSpPr>
          <p:cNvPr id="973" name="Google Shape;973;g223c2a54d89_0_55"/>
          <p:cNvSpPr txBox="1">
            <a:spLocks noGrp="1"/>
          </p:cNvSpPr>
          <p:nvPr>
            <p:ph type="body" idx="1"/>
          </p:nvPr>
        </p:nvSpPr>
        <p:spPr>
          <a:xfrm>
            <a:off x="640080" y="999378"/>
            <a:ext cx="6577796" cy="4795631"/>
          </a:xfrm>
          <a:prstGeom prst="rect">
            <a:avLst/>
          </a:prstGeom>
        </p:spPr>
        <p:txBody>
          <a:bodyPr spcFirstLastPara="1" wrap="square" lIns="91425" tIns="45700" rIns="91425" bIns="45700" anchor="t" anchorCtr="0">
            <a:noAutofit/>
          </a:bodyPr>
          <a:lstStyle/>
          <a:p>
            <a:pPr marL="457200" lvl="0" indent="-406400" algn="l" rtl="0">
              <a:lnSpc>
                <a:spcPct val="110000"/>
              </a:lnSpc>
              <a:spcBef>
                <a:spcPts val="1000"/>
              </a:spcBef>
              <a:spcAft>
                <a:spcPts val="0"/>
              </a:spcAft>
              <a:buSzPts val="2800"/>
              <a:buFont typeface="Libre Franklin"/>
              <a:buChar char="•"/>
            </a:pPr>
            <a:r>
              <a:rPr lang="en-US" sz="2400" dirty="0">
                <a:solidFill>
                  <a:schemeClr val="dk1"/>
                </a:solidFill>
                <a:highlight>
                  <a:schemeClr val="lt1"/>
                </a:highlight>
                <a:latin typeface="Franklin Gothic Medium" panose="020B0603020102020204" pitchFamily="34" charset="0"/>
              </a:rPr>
              <a:t>Access a text-based source. You may use your curated source set from slide 12 of </a:t>
            </a:r>
            <a:r>
              <a:rPr lang="en-US" sz="2400" dirty="0">
                <a:solidFill>
                  <a:schemeClr val="dk1"/>
                </a:solidFill>
                <a:highlight>
                  <a:schemeClr val="lt1"/>
                </a:highlight>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8"/>
                  </a:ext>
                </a:extLst>
              </a:rPr>
              <a:t>Module Two of the </a:t>
            </a:r>
            <a:r>
              <a:rPr lang="en-US" sz="2400" i="1" dirty="0">
                <a:solidFill>
                  <a:schemeClr val="dk1"/>
                </a:solidFill>
                <a:highlight>
                  <a:schemeClr val="lt1"/>
                </a:highlight>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9"/>
                  </a:ext>
                </a:extLst>
              </a:rPr>
              <a:t>Supporting Students in Using Evidence </a:t>
            </a:r>
            <a:r>
              <a:rPr lang="en-US" sz="2400" dirty="0">
                <a:solidFill>
                  <a:schemeClr val="dk1"/>
                </a:solidFill>
                <a:highlight>
                  <a:schemeClr val="lt1"/>
                </a:highlight>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Model Series if you completed this module previously.</a:t>
            </a:r>
            <a:endParaRPr lang="en-US" sz="2400" dirty="0">
              <a:solidFill>
                <a:schemeClr val="dk1"/>
              </a:solidFill>
              <a:highlight>
                <a:schemeClr val="lt1"/>
              </a:highlight>
              <a:latin typeface="Franklin Gothic Medium" panose="020B0603020102020204" pitchFamily="34" charset="0"/>
            </a:endParaRPr>
          </a:p>
          <a:p>
            <a:pPr marL="914400" lvl="1" indent="-387350" algn="l" rtl="0">
              <a:lnSpc>
                <a:spcPct val="110000"/>
              </a:lnSpc>
              <a:spcBef>
                <a:spcPts val="0"/>
              </a:spcBef>
              <a:spcAft>
                <a:spcPts val="0"/>
              </a:spcAft>
              <a:buClr>
                <a:srgbClr val="222222"/>
              </a:buClr>
              <a:buSzPts val="2500"/>
              <a:buChar char="•"/>
            </a:pPr>
            <a:r>
              <a:rPr lang="en-US" dirty="0">
                <a:solidFill>
                  <a:srgbClr val="222222"/>
                </a:solidFill>
                <a:highlight>
                  <a:schemeClr val="lt1"/>
                </a:highlight>
                <a:latin typeface="Franklin Gothic Medium" panose="020B0603020102020204" pitchFamily="34" charset="0"/>
              </a:rPr>
              <a:t>This is also the same source you used throughout Module Four. </a:t>
            </a:r>
          </a:p>
          <a:p>
            <a:pPr marL="457200" lvl="0" indent="-342900" algn="l" rtl="0">
              <a:lnSpc>
                <a:spcPct val="110000"/>
              </a:lnSpc>
              <a:spcBef>
                <a:spcPts val="3000"/>
              </a:spcBef>
              <a:spcAft>
                <a:spcPts val="0"/>
              </a:spcAft>
              <a:buClr>
                <a:schemeClr val="dk1"/>
              </a:buClr>
              <a:buSzPts val="1800"/>
              <a:buFont typeface="Calibri"/>
              <a:buChar char="•"/>
            </a:pPr>
            <a:r>
              <a:rPr lang="en-US" sz="2400" b="1" dirty="0">
                <a:solidFill>
                  <a:srgbClr val="222222"/>
                </a:solidFill>
                <a:latin typeface="Franklin Gothic Medium" panose="020B0603020102020204" pitchFamily="34" charset="0"/>
              </a:rPr>
              <a:t>Write text dependent questions to support a student comprehension of the source you identified. </a:t>
            </a:r>
            <a:endParaRPr lang="en-US" sz="2400" dirty="0">
              <a:solidFill>
                <a:srgbClr val="222222"/>
              </a:solidFill>
              <a:highlight>
                <a:schemeClr val="lt1"/>
              </a:highlight>
              <a:latin typeface="Franklin Gothic Medium" panose="020B0603020102020204" pitchFamily="34" charset="0"/>
            </a:endParaRPr>
          </a:p>
        </p:txBody>
      </p:sp>
      <p:pic>
        <p:nvPicPr>
          <p:cNvPr id="974" name="Google Shape;974;g223c2a54d89_0_5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437775" y="1697000"/>
            <a:ext cx="4309376" cy="2879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g2079cd96447_0_67"/>
          <p:cNvSpPr txBox="1">
            <a:spLocks noGrp="1"/>
          </p:cNvSpPr>
          <p:nvPr>
            <p:ph type="title"/>
          </p:nvPr>
        </p:nvSpPr>
        <p:spPr>
          <a:xfrm>
            <a:off x="838200" y="1604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u="sng" dirty="0">
                <a:solidFill>
                  <a:schemeClr val="hlink"/>
                </a:solidFill>
                <a:latin typeface="Franklin Gothic Medium" panose="020B0603020102020204" pitchFamily="34" charset="0"/>
                <a:hlinkClick r:id="rId3"/>
              </a:rPr>
              <a:t>Check For Understanding</a:t>
            </a:r>
            <a:r>
              <a:rPr lang="en-US" dirty="0">
                <a:latin typeface="Franklin Gothic Medium" panose="020B0603020102020204" pitchFamily="34" charset="0"/>
              </a:rPr>
              <a:t> </a:t>
            </a:r>
            <a:endParaRPr dirty="0">
              <a:latin typeface="Franklin Gothic Medium" panose="020B0603020102020204" pitchFamily="34" charset="0"/>
            </a:endParaRPr>
          </a:p>
        </p:txBody>
      </p:sp>
      <p:sp>
        <p:nvSpPr>
          <p:cNvPr id="980" name="Google Shape;980;g2079cd96447_0_67"/>
          <p:cNvSpPr txBox="1">
            <a:spLocks noGrp="1"/>
          </p:cNvSpPr>
          <p:nvPr>
            <p:ph type="body" idx="1"/>
          </p:nvPr>
        </p:nvSpPr>
        <p:spPr>
          <a:xfrm>
            <a:off x="469550" y="3342350"/>
            <a:ext cx="11508000" cy="26493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2000" dirty="0">
                <a:solidFill>
                  <a:schemeClr val="dk1"/>
                </a:solidFill>
                <a:latin typeface="Franklin Gothic Book" panose="020B0503020102020204" pitchFamily="34" charset="0"/>
              </a:rPr>
              <a:t>Complete the Google Form to check for understanding on what you have learned in Module Five. It is important to note that this form is not scored. It is designed to support you in demonstrating your mastery of the success criteria shared at the beginning of this module. The success criteria for Module Five is:</a:t>
            </a:r>
          </a:p>
          <a:p>
            <a:pPr marL="0" lvl="0" indent="0" algn="l" rtl="0">
              <a:lnSpc>
                <a:spcPct val="100000"/>
              </a:lnSpc>
              <a:spcBef>
                <a:spcPts val="0"/>
              </a:spcBef>
              <a:spcAft>
                <a:spcPts val="0"/>
              </a:spcAft>
              <a:buClr>
                <a:schemeClr val="dk1"/>
              </a:buClr>
              <a:buSzPts val="1100"/>
              <a:buFont typeface="Arial"/>
              <a:buNone/>
            </a:pPr>
            <a:endParaRPr lang="en-US" sz="2000" dirty="0">
              <a:solidFill>
                <a:schemeClr val="dk1"/>
              </a:solidFill>
              <a:latin typeface="Franklin Gothic Book" panose="020B0503020102020204" pitchFamily="34" charset="0"/>
            </a:endParaRPr>
          </a:p>
          <a:p>
            <a:pPr marL="0" lvl="0" indent="0" algn="l" rtl="0">
              <a:lnSpc>
                <a:spcPct val="100000"/>
              </a:lnSpc>
              <a:spcBef>
                <a:spcPts val="0"/>
              </a:spcBef>
              <a:spcAft>
                <a:spcPts val="0"/>
              </a:spcAft>
              <a:buNone/>
            </a:pPr>
            <a:r>
              <a:rPr lang="en-US" sz="2200" b="1"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6"/>
                  </a:ext>
                </a:extLst>
              </a:rPr>
              <a:t>Success Criteria:</a:t>
            </a:r>
            <a:r>
              <a:rPr lang="en-US" sz="2200"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7"/>
                  </a:ext>
                </a:extLst>
              </a:rPr>
              <a:t> I will be successful when I can develop coherent periods of learning that supports students’ comprehension of primary and secondary sources.</a:t>
            </a:r>
            <a:endParaRPr lang="en-US" sz="2600" dirty="0">
              <a:latin typeface="Franklin Gothic Book" panose="020B0503020102020204" pitchFamily="34" charset="0"/>
            </a:endParaRPr>
          </a:p>
        </p:txBody>
      </p:sp>
      <p:pic>
        <p:nvPicPr>
          <p:cNvPr id="981" name="Google Shape;981;g2079cd96447_0_67" descr="This is a screenshot from the beginning of the Google Form linked on the slide.">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2533063" y="1188013"/>
            <a:ext cx="6962775" cy="2066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g223c2a54d89_0_32"/>
          <p:cNvSpPr txBox="1">
            <a:spLocks noGrp="1"/>
          </p:cNvSpPr>
          <p:nvPr>
            <p:ph type="title"/>
          </p:nvPr>
        </p:nvSpPr>
        <p:spPr>
          <a:xfrm>
            <a:off x="223850" y="365125"/>
            <a:ext cx="11720100" cy="1278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8"/>
                  </a:ext>
                </a:extLst>
              </a:rPr>
              <a:t>Conclusion of Module Five of the Supporting Students in Using Evidence module series </a:t>
            </a:r>
            <a:endParaRPr lang="en-US" dirty="0">
              <a:latin typeface="Franklin Gothic Medium" panose="020B0603020102020204" pitchFamily="34" charset="0"/>
            </a:endParaRPr>
          </a:p>
        </p:txBody>
      </p:sp>
      <p:sp>
        <p:nvSpPr>
          <p:cNvPr id="987" name="Google Shape;987;g223c2a54d89_0_32"/>
          <p:cNvSpPr txBox="1">
            <a:spLocks noGrp="1"/>
          </p:cNvSpPr>
          <p:nvPr>
            <p:ph type="body" idx="1"/>
          </p:nvPr>
        </p:nvSpPr>
        <p:spPr>
          <a:xfrm>
            <a:off x="444950" y="1852325"/>
            <a:ext cx="7345800" cy="3778500"/>
          </a:xfrm>
          <a:prstGeom prst="rect">
            <a:avLst/>
          </a:prstGeom>
        </p:spPr>
        <p:txBody>
          <a:bodyPr spcFirstLastPara="1" wrap="square" lIns="91425" tIns="45700" rIns="91425" bIns="45700" anchor="t" anchorCtr="0">
            <a:normAutofit fontScale="70000" lnSpcReduction="20000"/>
          </a:bodyPr>
          <a:lstStyle/>
          <a:p>
            <a:pPr marL="0" lvl="0" indent="0" algn="l" rtl="0">
              <a:lnSpc>
                <a:spcPct val="120000"/>
              </a:lnSpc>
              <a:spcBef>
                <a:spcPts val="0"/>
              </a:spcBef>
              <a:spcAft>
                <a:spcPts val="0"/>
              </a:spcAft>
              <a:buNone/>
            </a:pPr>
            <a:r>
              <a:rPr lang="en-US" sz="3700" dirty="0">
                <a:solidFill>
                  <a:schemeClr val="dk1"/>
                </a:solidFill>
                <a:latin typeface="Franklin Gothic Book" panose="020B0503020102020204" pitchFamily="34" charset="0"/>
              </a:rPr>
              <a:t>This concludes </a:t>
            </a:r>
            <a:r>
              <a:rPr lang="en-US" sz="3700" dirty="0">
                <a:solidFill>
                  <a:srgbClr val="222222"/>
                </a:solidFill>
                <a:latin typeface="Franklin Gothic Book" panose="020B0503020102020204" pitchFamily="34" charset="0"/>
              </a:rPr>
              <a:t>Module Five: </a:t>
            </a:r>
            <a:r>
              <a:rPr lang="en-US" sz="3700" dirty="0">
                <a:solidFill>
                  <a:srgbClr val="202124"/>
                </a:solidFill>
                <a:highlight>
                  <a:srgbClr val="FFFFFF"/>
                </a:highlight>
                <a:latin typeface="Franklin Gothic Book" panose="020B0503020102020204" pitchFamily="34" charset="0"/>
              </a:rPr>
              <a:t>What should students do while engaging with complex sources?</a:t>
            </a:r>
            <a:endParaRPr lang="en-US" sz="37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endParaRPr lang="en-US" sz="37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endParaRPr lang="en-US" sz="37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r>
              <a:rPr lang="en-US" sz="3700" dirty="0">
                <a:solidFill>
                  <a:srgbClr val="222222"/>
                </a:solidFill>
                <a:latin typeface="Franklin Gothic Book" panose="020B0503020102020204" pitchFamily="34" charset="0"/>
              </a:rPr>
              <a:t>If you would like to continue your learning within this module series, please access Module Six: </a:t>
            </a:r>
            <a:r>
              <a:rPr lang="en-US" sz="37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9"/>
                  </a:ext>
                </a:extLst>
              </a:rPr>
              <a:t>What should students do after engaging with sources?</a:t>
            </a:r>
            <a:endParaRPr lang="en-US" sz="3700" dirty="0">
              <a:solidFill>
                <a:srgbClr val="222222"/>
              </a:solidFill>
              <a:latin typeface="Franklin Gothic Book" panose="020B0503020102020204" pitchFamily="34" charset="0"/>
            </a:endParaRPr>
          </a:p>
          <a:p>
            <a:pPr marL="0" lvl="0" indent="0" algn="l" rtl="0">
              <a:spcBef>
                <a:spcPts val="1000"/>
              </a:spcBef>
              <a:spcAft>
                <a:spcPts val="0"/>
              </a:spcAft>
              <a:buNone/>
            </a:pPr>
            <a:endParaRPr lang="en-US" dirty="0"/>
          </a:p>
        </p:txBody>
      </p:sp>
      <p:pic>
        <p:nvPicPr>
          <p:cNvPr id="988" name="Google Shape;988;g223c2a54d89_0_3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950988" y="4290950"/>
            <a:ext cx="4096450" cy="2306325"/>
          </a:xfrm>
          <a:prstGeom prst="rect">
            <a:avLst/>
          </a:prstGeom>
          <a:noFill/>
          <a:ln>
            <a:noFill/>
          </a:ln>
        </p:spPr>
      </p:pic>
      <p:pic>
        <p:nvPicPr>
          <p:cNvPr id="989" name="Google Shape;989;g223c2a54d89_0_3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955525" y="1753700"/>
            <a:ext cx="4087376" cy="2306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1" name="Google Shape;791;g1f145736de9_0_92"/>
          <p:cNvSpPr txBox="1">
            <a:spLocks noGrp="1"/>
          </p:cNvSpPr>
          <p:nvPr>
            <p:ph type="ctrTitle"/>
          </p:nvPr>
        </p:nvSpPr>
        <p:spPr>
          <a:xfrm>
            <a:off x="2061325" y="1122375"/>
            <a:ext cx="100629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4"/>
                  </a:ext>
                </a:extLst>
              </a:rPr>
              <a:t>Supporting</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5"/>
                  </a:ext>
                </a:extLst>
              </a:rPr>
              <a:t> Students in Using Evidence</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5"/>
                  </a:ext>
                </a:extLst>
              </a:rPr>
              <a:t>3</a:t>
            </a:r>
            <a:endParaRPr lang="en-US" sz="4500" dirty="0">
              <a:solidFill>
                <a:schemeClr val="bg1"/>
              </a:solidFill>
              <a:latin typeface="Franklin Gothic Medium" panose="020B0603020102020204" pitchFamily="34" charset="0"/>
            </a:endParaRPr>
          </a:p>
        </p:txBody>
      </p:sp>
      <p:sp>
        <p:nvSpPr>
          <p:cNvPr id="792" name="Google Shape;792;g1f145736de9_0_92"/>
          <p:cNvSpPr txBox="1">
            <a:spLocks noGrp="1"/>
          </p:cNvSpPr>
          <p:nvPr>
            <p:ph type="subTitle" idx="1"/>
          </p:nvPr>
        </p:nvSpPr>
        <p:spPr>
          <a:xfrm>
            <a:off x="3295950" y="3711025"/>
            <a:ext cx="8526600" cy="139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100"/>
              <a:buFont typeface="Arial"/>
              <a:buNone/>
            </a:pPr>
            <a:r>
              <a:rPr lang="en-US" sz="3500" dirty="0">
                <a:latin typeface="Franklin Gothic Book" panose="020B0503020102020204" pitchFamily="34" charset="0"/>
                <a:ea typeface="Libre Franklin Medium"/>
                <a:cs typeface="Libre Franklin Medium"/>
                <a:sym typeface="Libre Franklin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6"/>
                  </a:ext>
                </a:extLst>
              </a:rPr>
              <a:t>Module Five: </a:t>
            </a:r>
            <a:r>
              <a:rPr lang="en-US" sz="3500" dirty="0">
                <a:latin typeface="Franklin Gothic Book" panose="020B0503020102020204" pitchFamily="34" charset="0"/>
                <a:ea typeface="Libre Franklin Medium"/>
                <a:cs typeface="Libre Franklin Medium"/>
                <a:sym typeface="Libre Franklin Medium"/>
              </a:rPr>
              <a:t>What Should Students Do While Engaging with Complex Sources?</a:t>
            </a:r>
            <a:endParaRPr lang="en-US" i="1" dirty="0">
              <a:latin typeface="Franklin Gothic Book" panose="020B0503020102020204" pitchFamily="34" charset="0"/>
            </a:endParaRPr>
          </a:p>
        </p:txBody>
      </p:sp>
    </p:spTree>
    <p:extLst>
      <p:ext uri="{BB962C8B-B14F-4D97-AF65-F5344CB8AC3E}">
        <p14:creationId xmlns:p14="http://schemas.microsoft.com/office/powerpoint/2010/main" val="383737391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2026-05-18T04:00:00+00:00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2023-09-08T04:00:00+00:00</Publication_x0020_Date>
    <Audience1 xmlns="3a62de7d-ba57-4f43-9dae-9623ba637be0"/>
    <_dlc_DocId xmlns="3a62de7d-ba57-4f43-9dae-9623ba637be0">KYED-536-1861</_dlc_DocId>
    <_dlc_DocIdUrl xmlns="3a62de7d-ba57-4f43-9dae-9623ba637be0">
      <Url>https://www.education.ky.gov/curriculum/standards/kyacadstand/_layouts/15/DocIdRedir.aspx?ID=KYED-536-1861</Url>
      <Description>KYED-536-1861</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DAB4C7-9366-4C07-A8FA-FB56164C2704}">
  <ds:schemaRefs>
    <ds:schemaRef ds:uri="http://schemas.openxmlformats.org/package/2006/metadata/core-properties"/>
    <ds:schemaRef ds:uri="http://purl.org/dc/elements/1.1/"/>
    <ds:schemaRef ds:uri="http://schemas.microsoft.com/office/2006/documentManagement/types"/>
    <ds:schemaRef ds:uri="http://www.w3.org/XML/1998/namespace"/>
    <ds:schemaRef ds:uri="http://purl.org/dc/dcmitype/"/>
    <ds:schemaRef ds:uri="http://schemas.microsoft.com/sharepoint/v3"/>
    <ds:schemaRef ds:uri="http://purl.org/dc/terms/"/>
    <ds:schemaRef ds:uri="http://schemas.microsoft.com/office/infopath/2007/PartnerControls"/>
    <ds:schemaRef ds:uri="3a62de7d-ba57-4f43-9dae-9623ba637be0"/>
    <ds:schemaRef ds:uri="http://schemas.microsoft.com/office/2006/metadata/properties"/>
  </ds:schemaRefs>
</ds:datastoreItem>
</file>

<file path=customXml/itemProps2.xml><?xml version="1.0" encoding="utf-8"?>
<ds:datastoreItem xmlns:ds="http://schemas.openxmlformats.org/officeDocument/2006/customXml" ds:itemID="{B48A3EB2-DC1D-4282-B693-11F789C84517}"/>
</file>

<file path=customXml/itemProps3.xml><?xml version="1.0" encoding="utf-8"?>
<ds:datastoreItem xmlns:ds="http://schemas.openxmlformats.org/officeDocument/2006/customXml" ds:itemID="{62090444-599E-4A82-8A15-3AA24BE52BA5}">
  <ds:schemaRefs>
    <ds:schemaRef ds:uri="http://schemas.microsoft.com/sharepoint/events"/>
  </ds:schemaRefs>
</ds:datastoreItem>
</file>

<file path=customXml/itemProps4.xml><?xml version="1.0" encoding="utf-8"?>
<ds:datastoreItem xmlns:ds="http://schemas.openxmlformats.org/officeDocument/2006/customXml" ds:itemID="{DF0BBB7C-B08C-4213-91D9-0B23BE0C01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14857</TotalTime>
  <Words>6074</Words>
  <Application>Microsoft Office PowerPoint</Application>
  <PresentationFormat>Widescreen</PresentationFormat>
  <Paragraphs>398</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Libre Franklin Medium</vt:lpstr>
      <vt:lpstr>Times New Roman</vt:lpstr>
      <vt:lpstr>Calibri</vt:lpstr>
      <vt:lpstr>Libre Franklin</vt:lpstr>
      <vt:lpstr>Franklin Gothic Medium</vt:lpstr>
      <vt:lpstr>Franklin Gothic Book</vt:lpstr>
      <vt:lpstr>Arial</vt:lpstr>
      <vt:lpstr>Office Theme</vt:lpstr>
      <vt:lpstr>Supporting Students in Using Evidence2</vt:lpstr>
      <vt:lpstr>Module Five: What should students do while engaging with complex sources?</vt:lpstr>
      <vt:lpstr>Supporting Students When Engaging With Complex Sources </vt:lpstr>
      <vt:lpstr>Supporting Students When Engaging With Complex Sources: While Engaging with the Source(s)  (1)</vt:lpstr>
      <vt:lpstr>Supporting Students When Engaging With Complex Sources: While Engaging with the Source(s) (2)</vt:lpstr>
      <vt:lpstr>Supporting Students When Engaging With Complex Sources: While Engaging with the Source(s) (3)</vt:lpstr>
      <vt:lpstr>Supporting Students When Engaging With Complex Sources: While Engaging with the Source(s) (4)</vt:lpstr>
      <vt:lpstr>Supporting Students When Engaging With Complex Sources: While Engaging with the Source(s) (5)</vt:lpstr>
      <vt:lpstr>Supporting Students When Engaging With Complex Sources: While Engaging with the Source(s) Example</vt:lpstr>
      <vt:lpstr>Supporting Students When Engaging With Complex Sources: While Engaging with the Source(s) (6)</vt:lpstr>
      <vt:lpstr>Supporting Students When Engaging With Complex Sources: While Engaging with the Source(s) (7)</vt:lpstr>
      <vt:lpstr>While Engaging with the Source(s): Application (1)</vt:lpstr>
      <vt:lpstr>Supporting Students When Engaging With Complex Sources: While Engaging with the Source(s) (8)</vt:lpstr>
      <vt:lpstr>What are text dependent questions?  Only answerable by referring to the source being read  May be literal, recall questions but should work towards analysis, synthesis and evaluation  May include prompts for writing and discussion  Can also be used with non-linguistic sources like maps, cartoons, photographs, videos, etc. </vt:lpstr>
      <vt:lpstr>Why use text dependent questions?  To help students focus on difficult portions of sources to enhance reading proficiency through deeper engagement  To deepen students’ understanding of a source by sequencing questions to build on each other, including analysis, synthesis and evaluation  To direct students to specific words, sentences and paragraphs meanings as well as large ideas, themes or events</vt:lpstr>
      <vt:lpstr>Text-Dependent Questions Promote Opportunity for All</vt:lpstr>
      <vt:lpstr>Examples from “The Gettysburg Address”</vt:lpstr>
      <vt:lpstr>We need a variety of TDQs to support student engagement with sources:  Vocabulary and Comprehension: Does the student understand what the source is saying?  Syntax and Structure: Does the student understand the elements of craft and authorial choice that make meaning?  Central Idea Analysis: Does the student understand how central ideas develop over the course of a source?</vt:lpstr>
      <vt:lpstr>YES! This is a Vocabulary &amp; Comprehension question that requires students to refer to the source and could not be answered with prior knowledge. </vt:lpstr>
      <vt:lpstr>YES! This is a Syntax &amp; Structure question that requires students to refer to the source and could not be answered with prior knowledge. </vt:lpstr>
      <vt:lpstr>No! This question does not require students to engage with the source and requires knowledge not necessarily provided in the text.</vt:lpstr>
      <vt:lpstr>Supporting Students When Engaging With Complex Sources: While Engaging with the Source(s) (9)</vt:lpstr>
      <vt:lpstr>Supporting Students When Engaging With Complex Sources: While Engaging with the Source(s) (10)</vt:lpstr>
      <vt:lpstr>Supporting Students When Engaging With Complex Sources: While Engaging with the Source(s) (11)</vt:lpstr>
      <vt:lpstr>Supporting Students When Engaging With Complex Sources: While Engaging with the Source(s) (12)</vt:lpstr>
      <vt:lpstr>While Engaging with the Source(s): Application (2)</vt:lpstr>
      <vt:lpstr>Check For Understanding </vt:lpstr>
      <vt:lpstr>Conclusion of Module Five of the Supporting Students in Using Evidence module series </vt:lpstr>
      <vt:lpstr>Supporting Students in Using Evidence3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Students in Using Evidence</dc:title>
  <dc:creator>Harris, Danielle - Division of Communications</dc:creator>
  <cp:lastModifiedBy>Ransom, Heather - Division of Academic Program Standards</cp:lastModifiedBy>
  <cp:revision>15</cp:revision>
  <dcterms:created xsi:type="dcterms:W3CDTF">2021-11-08T14:53:11Z</dcterms:created>
  <dcterms:modified xsi:type="dcterms:W3CDTF">2026-05-18T18:33:56Z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e9392ef3-280c-4260-aab2-a8f2b8857798</vt:lpwstr>
  </property>
  <property fmtid="{D5CDD505-2E9C-101B-9397-08002B2CF9AE}" pid="4" name="MSIP_Label_eb544694-0027-44fa-bee4-2648c0363f9d_Enabled">
    <vt:lpwstr>true</vt:lpwstr>
  </property>
  <property fmtid="{D5CDD505-2E9C-101B-9397-08002B2CF9AE}" pid="5" name="MSIP_Label_eb544694-0027-44fa-bee4-2648c0363f9d_SetDate">
    <vt:lpwstr>2024-07-30T18:52:36Z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affe1c11-eaf9-4948-8ac0-87f4521fde28</vt:lpwstr>
  </property>
  <property fmtid="{D5CDD505-2E9C-101B-9397-08002B2CF9AE}" pid="10" name="MSIP_Label_eb544694-0027-44fa-bee4-2648c0363f9d_ContentBits">
    <vt:lpwstr>0</vt:lpwstr>
  </property>
</Properties>
</file>