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5"/>
  </p:sldMasterIdLst>
  <p:notesMasterIdLst>
    <p:notesMasterId r:id="rId61"/>
  </p:notesMasterIdLst>
  <p:handoutMasterIdLst>
    <p:handoutMasterId r:id="rId62"/>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312" r:id="rId40"/>
    <p:sldId id="291" r:id="rId41"/>
    <p:sldId id="309" r:id="rId42"/>
    <p:sldId id="310" r:id="rId43"/>
    <p:sldId id="31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5" r:id="rId57"/>
    <p:sldId id="313" r:id="rId58"/>
    <p:sldId id="307" r:id="rId59"/>
    <p:sldId id="308" r:id="rId60"/>
  </p:sldIdLst>
  <p:sldSz cx="12192000" cy="6858000"/>
  <p:notesSz cx="6858000" cy="9144000"/>
  <p:embeddedFontLst>
    <p:embeddedFont>
      <p:font typeface="Franklin Gothic Book" panose="020B0503020102020204" pitchFamily="34" charset="0"/>
      <p:regular r:id="rId63"/>
      <p:italic r:id="rId64"/>
    </p:embeddedFont>
    <p:embeddedFont>
      <p:font typeface="Franklin Gothic Medium" panose="020B0603020102020204" pitchFamily="34" charset="0"/>
      <p:regular r:id="rId65"/>
      <p:italic r:id="rId66"/>
    </p:embeddedFont>
    <p:embeddedFont>
      <p:font typeface="Libre Franklin" pitchFamily="2" charset="0"/>
      <p:regular r:id="rId67"/>
      <p:bold r:id="rId68"/>
      <p:italic r:id="rId69"/>
      <p:boldItalic r:id="rId70"/>
    </p:embeddedFont>
    <p:embeddedFont>
      <p:font typeface="Libre Franklin Medium"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RL" userId="S::micki.ray@education.ky.gov::a08fef2d-e290-42a4-abc6-bdc92162ba8c" providerId="AD"/>
  <p188:author id="{033E0111-3653-DDE5-496D-B2993283D92E}" name="Rowland, Chrystal - KDE Division Director" initials="RD" userId="S::chrystal.rowland@education.ky.gov::232cd432-b8f6-4e8f-8f71-30ca6c0cfd1a" providerId="AD"/>
  <p188:author id="{0FA9B31C-D7C4-5C66-FB0A-F0F4F41CD746}" name="Gallicchio, Lauren - Division of Academic Program Standards" initials="GS" userId="S::lauren.gallicchio@education.ky.gov::3684e5f7-8324-4f86-b811-38cdaca3d544" providerId="AD"/>
  <p188:author id="{8F137845-7882-EF76-159F-1424132156EE}" name="Ransom, Heather - Division of Academic Program Standards" initials="RS" userId="S::heather.ransom@education.ky.gov::ed548f38-0560-4130-ae33-b0b6cd237e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auren Gallicchio" initials="" lastIdx="10" clrIdx="0"/>
  <p:cmAuthor id="1" name="Ransom, Heather - Division of Academic Program Standards" initials="HR" lastIdx="1" clrIdx="1">
    <p:extLst>
      <p:ext uri="{19B8F6BF-5375-455C-9EA6-DF929625EA0E}">
        <p15:presenceInfo xmlns:p15="http://schemas.microsoft.com/office/powerpoint/2012/main" userId="S::heather.ransom@education.ky.gov::ed548f38-0560-4130-ae33-b0b6cd237e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AF2"/>
    <a:srgbClr val="24BF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3176EC-5D6E-4531-8A74-85070698DA9C}">
  <a:tblStyle styleId="{393176EC-5D6E-4531-8A74-85070698DA9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506" autoAdjust="0"/>
  </p:normalViewPr>
  <p:slideViewPr>
    <p:cSldViewPr snapToGrid="0">
      <p:cViewPr varScale="1">
        <p:scale>
          <a:sx n="46" d="100"/>
          <a:sy n="46" d="100"/>
        </p:scale>
        <p:origin x="1373"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0.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706B2E-0E2E-0315-339E-CCC516AE3D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9015AFA-85A6-5474-7CCB-70B3F094DF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F34296-5CA8-4595-B131-307DE13D0073}" type="datetimeFigureOut">
              <a:rPr lang="en-US" smtClean="0"/>
              <a:t>12/9/2025</a:t>
            </a:fld>
            <a:endParaRPr lang="en-US" dirty="0"/>
          </a:p>
        </p:txBody>
      </p:sp>
      <p:sp>
        <p:nvSpPr>
          <p:cNvPr id="4" name="Footer Placeholder 3">
            <a:extLst>
              <a:ext uri="{FF2B5EF4-FFF2-40B4-BE49-F238E27FC236}">
                <a16:creationId xmlns:a16="http://schemas.microsoft.com/office/drawing/2014/main" id="{CF2AFE85-47FF-296B-F9E0-1F1DC462C2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CA4298-1578-1825-10DD-2E023C91AB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FAC8-3E86-43EE-A86B-7EB2149BB1E1}" type="slidenum">
              <a:rPr lang="en-US" smtClean="0"/>
              <a:t>‹#›</a:t>
            </a:fld>
            <a:endParaRPr lang="en-US" dirty="0"/>
          </a:p>
        </p:txBody>
      </p:sp>
    </p:spTree>
    <p:extLst>
      <p:ext uri="{BB962C8B-B14F-4D97-AF65-F5344CB8AC3E}">
        <p14:creationId xmlns:p14="http://schemas.microsoft.com/office/powerpoint/2010/main" val="428077462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Module_Four_Civic_Spaces_Note_Catcher.docx"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sitesed.cde.state.co.us/course/index.php?categoryid=24" TargetMode="External"/><Relationship Id="rId4" Type="http://schemas.openxmlformats.org/officeDocument/2006/relationships/hyperlink" Target="https://sites.google.com/view/hawaiicorestandardsforsocialst/online-professional-development-modul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ingcenter.unc.edu/tips-and-tools/annotating-text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media.carnegie.org/filer_public/ab/dd/abdda62e-6e84-47a4-a043-348d2f2085ae/ccny_grantee_2011_guardian.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media.carnegie.org/filer_public/ab/dd/abdda62e-6e84-47a4-a043-348d2f2085ae/ccny_grantee_2011_guardian.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z.harvard.edu/sites/default/files/Question%20Starts_0.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z.harvard.edu/sites/default/files/Question%20Starts_0.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z.harvard.edu/sites/default/files/Question%20Starts_0.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C8zgvTN1WQ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ky.gov/curriculum/standards/kyacadstand/Documents/Inquiry_Practices_of_KAS_for_Social_Studies.ppt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kystandards.org/standards-resources/ss-resources/learning-goals-success-criteria-and-the-kas-for-social-studi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inghistory.org/resource-library/3-2-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ocialstudies.org/system/files/publications/articles/se_8206323.pdf" TargetMode="External"/><Relationship Id="rId5" Type="http://schemas.openxmlformats.org/officeDocument/2006/relationships/hyperlink" Target="https://media.carnegie.org/filer_public/ab/dd/abdda62e-6e84-47a4-a043-348d2f2085ae/ccny_grantee_2011_guardian.pdf" TargetMode="External"/><Relationship Id="rId4" Type="http://schemas.openxmlformats.org/officeDocument/2006/relationships/hyperlink" Target="https://www.youtube.com/watch?v=C8zgvTN1WQo"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phYAWDKRk0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ocialstudies.org/system/files/publications/articles/se_8206323.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kystandards.org/standards-family-guid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Planning_Considerations_for_Sharing_with_Stakeholders.docx"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ocialstudies.org/social-education/88/1/discussing-politics-polarized-times-how-structure-can-help"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adingrockets.org/topics/comprehension/articles/power-quick-write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2ADAY9AQm54"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Jtm9lTVVBB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ritannica.com/dictionary/current-events#:~:text=%5Bplural%5D%20chiefly%20US,are%20happening%20in%20the%20wor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ictionary.cambridge.org/us/dictionary/english/controversial" TargetMode="External"/><Relationship Id="rId5" Type="http://schemas.openxmlformats.org/officeDocument/2006/relationships/hyperlink" Target="https://www.merriam-webster.com/dictionary/contentious#:~:text=1,tendency%20to%20quarrels%20and%20disputes" TargetMode="External"/><Relationship Id="rId4" Type="http://schemas.openxmlformats.org/officeDocument/2006/relationships/hyperlink" Target="https://www.coe.int/en/web/campaign-free-to-speak-safe-to-learn/addressing-controversial-issues#:~:text=Controversial%20issues%20are%20issues%20which,from%20minarets%20to%20climate%20change"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5MPekCd0mHk"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ky.gov/curriculum/standards/kyacadstand/Documents/Inquiry_Practices_of_KAS_for_Social_Studies.ppt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d0ad0187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Series Overview:</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a set of four of modules designed to support teachers in creating collaborative civic spaces that supports student engagement in</a:t>
            </a:r>
            <a:r>
              <a:rPr lang="en-US" sz="1200" b="1" dirty="0">
                <a:solidFill>
                  <a:srgbClr val="102649"/>
                </a:solidFill>
                <a:latin typeface="Calibri"/>
                <a:ea typeface="Calibri"/>
                <a:cs typeface="Calibri"/>
                <a:sym typeface="Calibri"/>
              </a:rPr>
              <a:t> </a:t>
            </a:r>
            <a:r>
              <a:rPr lang="en-US" sz="1200" dirty="0">
                <a:solidFill>
                  <a:srgbClr val="102649"/>
                </a:solidFill>
                <a:latin typeface="Calibri"/>
                <a:ea typeface="Calibri"/>
                <a:cs typeface="Calibri"/>
                <a:sym typeface="Calibri"/>
              </a:rPr>
              <a:t>deliberative and democratic processes and democratic discourse as required by the </a:t>
            </a:r>
            <a:r>
              <a:rPr lang="en-US" sz="1200" i="1" dirty="0">
                <a:solidFill>
                  <a:srgbClr val="102649"/>
                </a:solidFill>
                <a:latin typeface="Calibri"/>
                <a:ea typeface="Calibri"/>
                <a:cs typeface="Calibri"/>
                <a:sym typeface="Calibri"/>
              </a:rPr>
              <a:t>Kentucky Academic Standards (KAS) for Social Studies.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Calibri"/>
                <a:ea typeface="Calibri"/>
                <a:cs typeface="Calibri"/>
                <a:sym typeface="Calibri"/>
              </a:rPr>
              <a:t>Creating Collaborative Civic Spaces</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module series is intended to support the successful implementation of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 You are supported in engaging with this module individually, if desired.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Materials: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following materials are part of this module:</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i="1" dirty="0">
                <a:solidFill>
                  <a:schemeClr val="dk1"/>
                </a:solidFill>
                <a:latin typeface="Calibri"/>
                <a:ea typeface="Calibri"/>
                <a:cs typeface="Calibri"/>
                <a:sym typeface="Calibri"/>
              </a:rPr>
              <a:t>Kentucky Academic Standards (KAS) for Social Studies</a:t>
            </a:r>
          </a:p>
          <a:p>
            <a:pPr marL="457200" lvl="0" indent="-304800" algn="l" rtl="0">
              <a:lnSpc>
                <a:spcPct val="115000"/>
              </a:lnSpc>
              <a:spcBef>
                <a:spcPts val="0"/>
              </a:spcBef>
              <a:spcAft>
                <a:spcPts val="0"/>
              </a:spcAft>
              <a:buClr>
                <a:schemeClr val="dk1"/>
              </a:buClr>
              <a:buSzPts val="1200"/>
              <a:buFont typeface="Calibri"/>
              <a:buChar char="●"/>
            </a:pPr>
            <a:r>
              <a:rPr lang="en-US" sz="1200" i="0" dirty="0">
                <a:solidFill>
                  <a:schemeClr val="dk1"/>
                </a:solidFill>
                <a:latin typeface="Calibri"/>
                <a:ea typeface="Calibri"/>
                <a:cs typeface="Calibri"/>
                <a:sym typeface="Calibri"/>
              </a:rPr>
              <a:t>Module Four Notecatcher: </a:t>
            </a:r>
            <a:r>
              <a:rPr lang="en-US" sz="1800" u="sng" dirty="0">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3"/>
              </a:rPr>
              <a:t>https://www.education.ky.gov/_layouts/download.aspx?SourceUrl=/curriculum/standards/kyacadstand/Documents/Module_Four_Civic_Spaces_Note_Catcher.docx</a:t>
            </a:r>
            <a:endParaRPr sz="1200" i="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Additional materials, such as but not limited to, articles, discussion strategies, etc. are provided within the notes section of applicable slides throughout the module.</a:t>
            </a:r>
            <a:endParaRPr sz="1200" dirty="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Note:</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 Social Studies Professional Learning Modules page 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Four: Compelling and Supporting Questions with Learning Goals and Success Criteria</a:t>
            </a:r>
            <a:endParaRPr sz="1200" b="1"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Compelling Question: </a:t>
            </a:r>
            <a:r>
              <a:rPr lang="en-US" sz="1200" dirty="0">
                <a:solidFill>
                  <a:schemeClr val="dk1"/>
                </a:solidFill>
                <a:latin typeface="Calibri"/>
                <a:ea typeface="Calibri"/>
                <a:cs typeface="Calibri"/>
                <a:sym typeface="Calibri"/>
              </a:rPr>
              <a:t>How do I create collaborative civic spaces that support student collaboration and discourse?</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Supporting Questions: </a:t>
            </a:r>
            <a:endParaRPr sz="1200" b="1" dirty="0">
              <a:solidFill>
                <a:schemeClr val="dk1"/>
              </a:solidFill>
              <a:latin typeface="Calibri"/>
              <a:ea typeface="Calibri"/>
              <a:cs typeface="Calibri"/>
              <a:sym typeface="Calibri"/>
            </a:endParaRPr>
          </a:p>
          <a:p>
            <a:pPr marL="1219200" lvl="1" indent="-381000" algn="l" rtl="0">
              <a:spcBef>
                <a:spcPts val="0"/>
              </a:spcBef>
              <a:spcAft>
                <a:spcPts val="0"/>
              </a:spcAft>
              <a:buClr>
                <a:srgbClr val="030303"/>
              </a:buClr>
              <a:buSzPts val="1200"/>
              <a:buFont typeface="Calibri"/>
              <a:buChar char="○"/>
            </a:pPr>
            <a:r>
              <a:rPr lang="en-US" sz="1200" dirty="0">
                <a:solidFill>
                  <a:srgbClr val="030303"/>
                </a:solidFill>
                <a:latin typeface="Calibri"/>
                <a:ea typeface="Calibri"/>
                <a:cs typeface="Calibri"/>
                <a:sym typeface="Calibri"/>
              </a:rPr>
              <a:t>What are contentious issues?</a:t>
            </a:r>
            <a:endParaRPr sz="1200" dirty="0">
              <a:solidFill>
                <a:srgbClr val="030303"/>
              </a:solidFill>
              <a:latin typeface="Calibri"/>
              <a:ea typeface="Calibri"/>
              <a:cs typeface="Calibri"/>
              <a:sym typeface="Calibri"/>
            </a:endParaRPr>
          </a:p>
          <a:p>
            <a:pPr marL="1219200" lvl="1" indent="-381000" algn="l" rtl="0">
              <a:spcBef>
                <a:spcPts val="0"/>
              </a:spcBef>
              <a:spcAft>
                <a:spcPts val="0"/>
              </a:spcAft>
              <a:buClr>
                <a:srgbClr val="030303"/>
              </a:buClr>
              <a:buSzPts val="1200"/>
              <a:buFont typeface="Calibri"/>
              <a:buChar char="○"/>
            </a:pPr>
            <a:r>
              <a:rPr lang="en-US" sz="1200" dirty="0">
                <a:solidFill>
                  <a:srgbClr val="030303"/>
                </a:solidFill>
                <a:latin typeface="Calibri"/>
                <a:ea typeface="Calibri"/>
                <a:cs typeface="Calibri"/>
                <a:sym typeface="Calibri"/>
              </a:rPr>
              <a:t>Why should we engage in civil discussion about contentious issues?</a:t>
            </a:r>
            <a:endParaRPr sz="1200" dirty="0">
              <a:solidFill>
                <a:srgbClr val="030303"/>
              </a:solidFill>
              <a:latin typeface="Calibri"/>
              <a:ea typeface="Calibri"/>
              <a:cs typeface="Calibri"/>
              <a:sym typeface="Calibri"/>
            </a:endParaRPr>
          </a:p>
          <a:p>
            <a:pPr marL="1219200" lvl="1" indent="-381000" algn="l" rtl="0">
              <a:spcBef>
                <a:spcPts val="0"/>
              </a:spcBef>
              <a:spcAft>
                <a:spcPts val="0"/>
              </a:spcAft>
              <a:buClr>
                <a:srgbClr val="030303"/>
              </a:buClr>
              <a:buSzPts val="1200"/>
              <a:buFont typeface="Calibri"/>
              <a:buChar char="○"/>
            </a:pPr>
            <a:r>
              <a:rPr lang="en-US" sz="1200" dirty="0">
                <a:solidFill>
                  <a:srgbClr val="030303"/>
                </a:solidFill>
                <a:latin typeface="Calibri"/>
                <a:ea typeface="Calibri"/>
                <a:cs typeface="Calibri"/>
                <a:sym typeface="Calibri"/>
              </a:rPr>
              <a:t>How do we engage in civil discussion?</a:t>
            </a:r>
            <a:endParaRPr sz="1200" dirty="0">
              <a:solidFill>
                <a:srgbClr val="030303"/>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Learning Target: </a:t>
            </a:r>
            <a:r>
              <a:rPr lang="en-US" sz="1200" dirty="0">
                <a:solidFill>
                  <a:schemeClr val="dk1"/>
                </a:solidFill>
                <a:latin typeface="Calibri"/>
                <a:ea typeface="Calibri"/>
                <a:cs typeface="Calibri"/>
                <a:sym typeface="Calibri"/>
              </a:rPr>
              <a:t>I can create collaborative civic spaces that support student collaboration and discourse.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b="1" dirty="0">
                <a:solidFill>
                  <a:schemeClr val="dk1"/>
                </a:solidFill>
                <a:latin typeface="Calibri"/>
                <a:ea typeface="Calibri"/>
                <a:cs typeface="Calibri"/>
                <a:sym typeface="Calibri"/>
              </a:rPr>
              <a:t>Success Criteria</a:t>
            </a:r>
            <a:r>
              <a:rPr lang="en-US" sz="1200" dirty="0">
                <a:solidFill>
                  <a:schemeClr val="dk1"/>
                </a:solidFill>
                <a:latin typeface="Calibri"/>
                <a:ea typeface="Calibri"/>
                <a:cs typeface="Calibri"/>
                <a:sym typeface="Calibri"/>
              </a:rPr>
              <a:t>:  I can create a classroom where students and I engage in civil discussion.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Intended Audiences: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Module participants may include, but are not limited to, district leadership, school administrators, instructional specialists/coaches, intervention specialists, department chairs, special education educators and classroom teachers.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This module series may be implemented with by a teacher individually or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Planning Ahead for Facilitators:</a:t>
            </a:r>
            <a:endParaRPr sz="1200" b="1"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Determine which stakeholders to invite as participants. In the invitation, describe how the work sessions will benefit them.</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few days before the meeting, you may want to remind participants to be prepared to have their documents available during the meeting. (See below for Participant Documents Needed.)</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Reserve adequate space and equipment. Tables or desks should be set up to support small-group discussion. If conducting this module virtually, ensure that your technology platform can support break out rooms to support small group collaboration.</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Ensure that participants have access to the Internet.</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Preparation</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 </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Participant Documents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Plan ahead regarding how you will feel most comfortable engaging with the </a:t>
            </a:r>
            <a:r>
              <a:rPr lang="en-US" sz="1200" i="1" dirty="0">
                <a:solidFill>
                  <a:schemeClr val="dk1"/>
                </a:solidFill>
                <a:latin typeface="Calibri"/>
                <a:ea typeface="Calibri"/>
                <a:cs typeface="Calibri"/>
                <a:sym typeface="Calibri"/>
              </a:rPr>
              <a:t>KAS for Social Studie</a:t>
            </a:r>
            <a:r>
              <a:rPr lang="en-US" sz="1200" dirty="0">
                <a:solidFill>
                  <a:schemeClr val="dk1"/>
                </a:solidFill>
                <a:latin typeface="Calibri"/>
                <a:ea typeface="Calibri"/>
                <a:cs typeface="Calibri"/>
                <a:sym typeface="Calibri"/>
              </a:rPr>
              <a:t>s, either: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device with access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or</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A hard copy of the </a:t>
            </a:r>
            <a:r>
              <a:rPr lang="en-US" sz="1200" i="1" dirty="0">
                <a:solidFill>
                  <a:schemeClr val="dk1"/>
                </a:solidFill>
                <a:latin typeface="Calibri"/>
                <a:ea typeface="Calibri"/>
                <a:cs typeface="Calibri"/>
                <a:sym typeface="Calibri"/>
              </a:rPr>
              <a:t>KAS for Social Studies</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 documents needed include: </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Module Four Note catcher</a:t>
            </a:r>
            <a:endParaRPr sz="1200" i="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Supplies Needed:</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Computer with </a:t>
            </a:r>
            <a:r>
              <a:rPr lang="en-US" sz="1200" i="1" dirty="0">
                <a:solidFill>
                  <a:schemeClr val="dk1"/>
                </a:solidFill>
                <a:latin typeface="Calibri"/>
                <a:ea typeface="Calibri"/>
                <a:cs typeface="Calibri"/>
                <a:sym typeface="Calibri"/>
              </a:rPr>
              <a:t>Module Four: How do we engage in civil discussion? </a:t>
            </a:r>
            <a:r>
              <a:rPr lang="en-US" sz="1200" dirty="0">
                <a:solidFill>
                  <a:schemeClr val="dk1"/>
                </a:solidFill>
                <a:latin typeface="Calibri"/>
                <a:ea typeface="Calibri"/>
                <a:cs typeface="Calibri"/>
                <a:sym typeface="Calibri"/>
              </a:rPr>
              <a:t>PowerPoint presentation.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Technology with projection capability if in person. Technology platform where presenters have sharing ability and breakout room options if virtual.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Copies of the handouts needed for the session either in hard copy format or available in a folder online. Links to the participant handouts needed for the session also may be built right into the agenda.</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Self-Sticking Notes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Poster paper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Highlighters and/or colored pens/markers (optional)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Building a Community:</a:t>
            </a: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module. Again, time allotted for community-building will allow participants to have a voice and be engaged as active contributors and learners in the sessions.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Virtual Training Options:</a:t>
            </a:r>
            <a:r>
              <a:rPr lang="en-US" sz="1200" dirty="0">
                <a:solidFill>
                  <a:schemeClr val="dk1"/>
                </a:solidFill>
                <a:latin typeface="Calibri"/>
                <a:ea typeface="Calibri"/>
                <a:cs typeface="Calibri"/>
                <a:sym typeface="Calibri"/>
              </a:rPr>
              <a:t> Be sure to conduct continual check-ins throughout the presentation. Build Google documents to continue to collect feedback, such as questions, hopes, and/or concerns to which participants may continually add.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Module Attribution</a:t>
            </a:r>
            <a:endParaRPr sz="1200" b="1" dirty="0">
              <a:solidFill>
                <a:srgbClr val="222222"/>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i="1" dirty="0">
                <a:solidFill>
                  <a:schemeClr val="dk1"/>
                </a:solidFill>
                <a:latin typeface="Calibri"/>
                <a:ea typeface="Calibri"/>
                <a:cs typeface="Calibri"/>
                <a:sym typeface="Calibri"/>
              </a:rPr>
              <a:t>Collaborative Civic Spaces</a:t>
            </a:r>
            <a:r>
              <a:rPr lang="en-US" sz="1200" dirty="0">
                <a:solidFill>
                  <a:schemeClr val="dk1"/>
                </a:solidFill>
                <a:latin typeface="Calibri"/>
                <a:ea typeface="Calibri"/>
                <a:cs typeface="Calibri"/>
                <a:sym typeface="Calibri"/>
              </a:rPr>
              <a:t> was originally created by Mary Ellen Daneels for the Hawaii Department of Education, Office of Curriculum and Instructional Design, as seen at </a:t>
            </a:r>
            <a:r>
              <a:rPr lang="en-US" sz="12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https://sites.google.com/view/hawaiicorestandardsforsocialst/online-professional-development-modules</a:t>
            </a:r>
            <a:r>
              <a:rPr lang="en-US" sz="1200" dirty="0">
                <a:solidFill>
                  <a:srgbClr val="0000FF"/>
                </a:solidFill>
                <a:latin typeface="Calibri"/>
                <a:ea typeface="Calibri"/>
                <a:cs typeface="Calibri"/>
                <a:sym typeface="Calibri"/>
              </a:rPr>
              <a:t> </a:t>
            </a:r>
            <a:r>
              <a:rPr lang="en-US" sz="1200" dirty="0">
                <a:solidFill>
                  <a:schemeClr val="dk1"/>
                </a:solidFill>
                <a:latin typeface="Calibri"/>
                <a:ea typeface="Calibri"/>
                <a:cs typeface="Calibri"/>
                <a:sym typeface="Calibri"/>
              </a:rPr>
              <a:t>and has been modified here with permission</a:t>
            </a:r>
            <a:r>
              <a:rPr lang="en-US" sz="1200" dirty="0">
                <a:solidFill>
                  <a:srgbClr val="0000FF"/>
                </a:solidFill>
                <a:latin typeface="Calibri"/>
                <a:ea typeface="Calibri"/>
                <a:cs typeface="Calibri"/>
                <a:sym typeface="Calibri"/>
              </a:rPr>
              <a:t>. </a:t>
            </a:r>
            <a:endParaRPr sz="1200" dirty="0">
              <a:solidFill>
                <a:srgbClr val="0000FF"/>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All content was based on Colorado Department of Education – Standards and Instructional Support Modules </a:t>
            </a:r>
            <a:r>
              <a:rPr lang="en-US" sz="1200" u="sng" dirty="0">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https://sitesed.cde.state.co.us/course/index.php</a:t>
            </a:r>
            <a:r>
              <a:rPr lang="en-US" sz="1000" u="sng" dirty="0">
                <a:solidFill>
                  <a:srgbClr val="0000FF"/>
                </a:solidFill>
                <a:hlinkClick r:id="rId5">
                  <a:extLst>
                    <a:ext uri="{A12FA001-AC4F-418D-AE19-62706E023703}">
                      <ahyp:hlinkClr xmlns:ahyp="http://schemas.microsoft.com/office/drawing/2018/hyperlinkcolor" val="tx"/>
                    </a:ext>
                  </a:extLst>
                </a:hlinkClick>
              </a:rPr>
              <a:t>?categoryid=24</a:t>
            </a:r>
            <a:r>
              <a:rPr lang="en-US" sz="1000"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85" name="Google Shape;85;g2d0ad0187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037455bba7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037455bba7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On your Note Catcher where it says </a:t>
            </a:r>
            <a:r>
              <a:rPr lang="en-US" sz="1200" b="1" dirty="0">
                <a:solidFill>
                  <a:schemeClr val="dk1"/>
                </a:solidFill>
                <a:latin typeface="Calibri"/>
                <a:ea typeface="Calibri"/>
                <a:cs typeface="Calibri"/>
                <a:sym typeface="Calibri"/>
              </a:rPr>
              <a:t>Slide 10</a:t>
            </a:r>
            <a:r>
              <a:rPr lang="en-US" sz="1200" dirty="0">
                <a:solidFill>
                  <a:schemeClr val="dk1"/>
                </a:solidFill>
                <a:latin typeface="Calibri"/>
                <a:ea typeface="Calibri"/>
                <a:cs typeface="Calibri"/>
                <a:sym typeface="Calibri"/>
              </a:rPr>
              <a:t>, identify the words or phrases in the standards cited that answer the question: “Why should we engage in civil discussion about current, contentious and controversial issues?”</a:t>
            </a:r>
            <a:endParaRPr b="1" dirty="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037455bba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037455bba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rgbClr val="030303"/>
                </a:solidFill>
                <a:latin typeface="Calibri"/>
                <a:ea typeface="Calibri"/>
                <a:cs typeface="Calibri"/>
                <a:sym typeface="Calibri"/>
              </a:rPr>
              <a:t>Guiding Notes</a:t>
            </a:r>
            <a:endParaRPr sz="1200" b="1" dirty="0">
              <a:solidFill>
                <a:srgbClr val="030303"/>
              </a:solidFill>
              <a:latin typeface="Calibri"/>
              <a:ea typeface="Calibri"/>
              <a:cs typeface="Calibri"/>
              <a:sym typeface="Calibri"/>
            </a:endParaRPr>
          </a:p>
          <a:p>
            <a:pPr marL="0" lvl="0" indent="0" algn="l" rtl="0">
              <a:spcBef>
                <a:spcPts val="0"/>
              </a:spcBef>
              <a:spcAft>
                <a:spcPts val="0"/>
              </a:spcAft>
              <a:buNone/>
            </a:pPr>
            <a:endParaRPr sz="1200" dirty="0">
              <a:solidFill>
                <a:srgbClr val="030303"/>
              </a:solidFill>
              <a:latin typeface="Calibri"/>
              <a:ea typeface="Calibri"/>
              <a:cs typeface="Calibri"/>
              <a:sym typeface="Calibri"/>
            </a:endParaRPr>
          </a:p>
          <a:p>
            <a:pPr marL="0" lvl="0" indent="0" algn="l" rtl="0">
              <a:spcBef>
                <a:spcPts val="0"/>
              </a:spcBef>
              <a:spcAft>
                <a:spcPts val="0"/>
              </a:spcAft>
              <a:buNone/>
            </a:pPr>
            <a:r>
              <a:rPr lang="en-US" sz="1200" dirty="0">
                <a:solidFill>
                  <a:srgbClr val="030303"/>
                </a:solidFill>
                <a:latin typeface="Calibri"/>
                <a:ea typeface="Calibri"/>
                <a:cs typeface="Calibri"/>
                <a:sym typeface="Calibri"/>
              </a:rPr>
              <a:t>Read this slide. Throughout a student’s social studies education in Kentucky, they consistently have to develop an understanding of the modern day. This is shown here using excerpts from the Disciplinary Strand Standards and the Communicating Conclusion standards. </a:t>
            </a:r>
            <a:endParaRPr sz="1200" dirty="0">
              <a:solidFill>
                <a:srgbClr val="030303"/>
              </a:solidFill>
              <a:latin typeface="Calibri"/>
              <a:ea typeface="Calibri"/>
              <a:cs typeface="Calibri"/>
              <a:sym typeface="Calibri"/>
            </a:endParaRPr>
          </a:p>
          <a:p>
            <a:pPr marL="0" lvl="0" indent="0" algn="l" rtl="0">
              <a:spcBef>
                <a:spcPts val="0"/>
              </a:spcBef>
              <a:spcAft>
                <a:spcPts val="0"/>
              </a:spcAft>
              <a:buNone/>
            </a:pPr>
            <a:endParaRPr sz="1200" dirty="0">
              <a:solidFill>
                <a:srgbClr val="03030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rgbClr val="030303"/>
                </a:solidFill>
                <a:latin typeface="Calibri"/>
                <a:ea typeface="Calibri"/>
                <a:cs typeface="Calibri"/>
                <a:sym typeface="Calibri"/>
              </a:rPr>
              <a:t>On your Note Catcher where it says </a:t>
            </a:r>
            <a:r>
              <a:rPr lang="en-US" sz="1200" b="1" dirty="0">
                <a:solidFill>
                  <a:srgbClr val="030303"/>
                </a:solidFill>
                <a:latin typeface="Calibri"/>
                <a:ea typeface="Calibri"/>
                <a:cs typeface="Calibri"/>
                <a:sym typeface="Calibri"/>
              </a:rPr>
              <a:t>Slide 11,</a:t>
            </a:r>
            <a:r>
              <a:rPr lang="en-US" sz="1200" dirty="0">
                <a:solidFill>
                  <a:srgbClr val="030303"/>
                </a:solidFill>
                <a:latin typeface="Calibri"/>
                <a:ea typeface="Calibri"/>
                <a:cs typeface="Calibri"/>
                <a:sym typeface="Calibri"/>
              </a:rPr>
              <a:t> identify the words or phrases in the standards cited that answer the question: “Why should we engage in civil discussion about current, contentious and controversial issues?”</a:t>
            </a:r>
            <a:endParaRPr sz="1200" dirty="0">
              <a:solidFill>
                <a:srgbClr val="030303"/>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037455bba7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3037455bba7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Guiding Notes:</a:t>
            </a:r>
            <a:endParaRPr b="1" dirty="0"/>
          </a:p>
          <a:p>
            <a:pPr marL="158750" lvl="0" indent="0" algn="l" rtl="0">
              <a:lnSpc>
                <a:spcPct val="100000"/>
              </a:lnSpc>
              <a:spcBef>
                <a:spcPts val="0"/>
              </a:spcBef>
              <a:spcAft>
                <a:spcPts val="0"/>
              </a:spcAft>
              <a:buSzPts val="1100"/>
              <a:buNone/>
            </a:pPr>
            <a:endParaRPr dirty="0"/>
          </a:p>
          <a:p>
            <a:pPr marL="0" lvl="0" indent="0" algn="l" rtl="0">
              <a:spcBef>
                <a:spcPts val="0"/>
              </a:spcBef>
              <a:spcAft>
                <a:spcPts val="0"/>
              </a:spcAft>
              <a:buSzPts val="1100"/>
              <a:buNone/>
            </a:pPr>
            <a:r>
              <a:rPr lang="en-US" sz="1200" dirty="0">
                <a:solidFill>
                  <a:srgbClr val="030303"/>
                </a:solidFill>
                <a:latin typeface="Calibri"/>
                <a:ea typeface="Calibri"/>
                <a:cs typeface="Calibri"/>
                <a:sym typeface="Calibri"/>
              </a:rPr>
              <a:t>On your Note Catcher where it says </a:t>
            </a:r>
            <a:r>
              <a:rPr lang="en-US" sz="1200" b="1" dirty="0">
                <a:solidFill>
                  <a:srgbClr val="030303"/>
                </a:solidFill>
                <a:latin typeface="Calibri"/>
                <a:ea typeface="Calibri"/>
                <a:cs typeface="Calibri"/>
                <a:sym typeface="Calibri"/>
              </a:rPr>
              <a:t>Slide 12,</a:t>
            </a:r>
            <a:r>
              <a:rPr lang="en-US" sz="1200" dirty="0">
                <a:solidFill>
                  <a:srgbClr val="030303"/>
                </a:solidFill>
                <a:latin typeface="Calibri"/>
                <a:ea typeface="Calibri"/>
                <a:cs typeface="Calibri"/>
                <a:sym typeface="Calibri"/>
              </a:rPr>
              <a:t> answer this question using the words and phrases you identified from slides ten and eleven.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037455bba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3037455bba7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The use of compelling questions in inquiry aligns with the proven practice of current and controversial issue discussions outlined on pages 27-29 in </a:t>
            </a:r>
            <a:r>
              <a:rPr lang="en-US" sz="1200" i="1" dirty="0">
                <a:solidFill>
                  <a:schemeClr val="dk1"/>
                </a:solidFill>
                <a:latin typeface="Calibri"/>
                <a:ea typeface="Calibri"/>
                <a:cs typeface="Calibri"/>
                <a:sym typeface="Calibri"/>
              </a:rPr>
              <a:t>Guardian of Democracy: The Civic Mission of Schools. </a:t>
            </a:r>
            <a:r>
              <a:rPr lang="en-US" sz="1200" i="0" dirty="0">
                <a:solidFill>
                  <a:schemeClr val="dk1"/>
                </a:solidFill>
                <a:latin typeface="Calibri"/>
                <a:ea typeface="Calibri"/>
                <a:cs typeface="Calibri"/>
                <a:sym typeface="Calibri"/>
              </a:rPr>
              <a:t>Individually, read the section entitled “</a:t>
            </a:r>
            <a:r>
              <a:rPr lang="en-US" sz="1200" dirty="0">
                <a:latin typeface="Calibri"/>
                <a:ea typeface="Calibri"/>
                <a:cs typeface="Calibri"/>
                <a:sym typeface="Calibri"/>
              </a:rPr>
              <a:t>Proven Practice #2: Discussion of Current Events and Controversial Issues” on pages 27-29. As you read, annotate the text to identify why the authors state that the discussion of current and controversial issues is a proven practice. Annotate the text using the following directions:</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b="1" u="sng" dirty="0">
                <a:solidFill>
                  <a:srgbClr val="33A8DE"/>
                </a:solidFill>
                <a:latin typeface="Calibri"/>
                <a:ea typeface="Calibri"/>
                <a:cs typeface="Calibri"/>
                <a:sym typeface="Calibri"/>
              </a:rPr>
              <a:t>Underline</a:t>
            </a:r>
            <a:r>
              <a:rPr lang="en-US" sz="1200" dirty="0">
                <a:solidFill>
                  <a:srgbClr val="333333"/>
                </a:solidFill>
                <a:latin typeface="Calibri"/>
                <a:ea typeface="Calibri"/>
                <a:cs typeface="Calibri"/>
                <a:sym typeface="Calibri"/>
              </a:rPr>
              <a:t> key ideas and major points.</a:t>
            </a:r>
            <a:endParaRPr sz="1200" dirty="0">
              <a:solidFill>
                <a:srgbClr val="333333"/>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rgbClr val="333333"/>
                </a:solidFill>
                <a:latin typeface="Calibri"/>
                <a:ea typeface="Calibri"/>
                <a:cs typeface="Calibri"/>
                <a:sym typeface="Calibri"/>
              </a:rPr>
              <a:t>Write a </a:t>
            </a:r>
            <a:r>
              <a:rPr lang="en-US" sz="1200" b="1" dirty="0">
                <a:solidFill>
                  <a:srgbClr val="33A8DE"/>
                </a:solidFill>
                <a:latin typeface="Calibri"/>
                <a:ea typeface="Calibri"/>
                <a:cs typeface="Calibri"/>
                <a:sym typeface="Calibri"/>
              </a:rPr>
              <a:t>?</a:t>
            </a:r>
            <a:r>
              <a:rPr lang="en-US" sz="1200" dirty="0">
                <a:solidFill>
                  <a:srgbClr val="333333"/>
                </a:solidFill>
                <a:latin typeface="Calibri"/>
                <a:ea typeface="Calibri"/>
                <a:cs typeface="Calibri"/>
                <a:sym typeface="Calibri"/>
              </a:rPr>
              <a:t> next to anything that is confusing.</a:t>
            </a:r>
            <a:endParaRPr sz="1200" dirty="0">
              <a:solidFill>
                <a:srgbClr val="333333"/>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b="1" dirty="0">
                <a:solidFill>
                  <a:srgbClr val="33A8DE"/>
                </a:solidFill>
                <a:latin typeface="Calibri"/>
                <a:ea typeface="Calibri"/>
                <a:cs typeface="Calibri"/>
                <a:sym typeface="Calibri"/>
              </a:rPr>
              <a:t>Circle</a:t>
            </a:r>
            <a:r>
              <a:rPr lang="en-US" sz="1200" dirty="0">
                <a:solidFill>
                  <a:srgbClr val="333333"/>
                </a:solidFill>
                <a:latin typeface="Calibri"/>
                <a:ea typeface="Calibri"/>
                <a:cs typeface="Calibri"/>
                <a:sym typeface="Calibri"/>
              </a:rPr>
              <a:t> key words or phrases.</a:t>
            </a:r>
            <a:endParaRPr sz="1200" dirty="0">
              <a:solidFill>
                <a:srgbClr val="333333"/>
              </a:solidFill>
              <a:latin typeface="Calibri"/>
              <a:ea typeface="Calibri"/>
              <a:cs typeface="Calibri"/>
              <a:sym typeface="Calibri"/>
            </a:endParaRPr>
          </a:p>
          <a:p>
            <a:pPr marL="457200" lvl="0" indent="-304800" algn="l" rtl="0">
              <a:spcBef>
                <a:spcPts val="0"/>
              </a:spcBef>
              <a:spcAft>
                <a:spcPts val="0"/>
              </a:spcAft>
              <a:buClr>
                <a:schemeClr val="dk1"/>
              </a:buClr>
              <a:buSzPts val="1200"/>
              <a:buChar char="●"/>
            </a:pPr>
            <a:r>
              <a:rPr lang="en-US" sz="1200" dirty="0">
                <a:solidFill>
                  <a:srgbClr val="333333"/>
                </a:solidFill>
                <a:latin typeface="Calibri"/>
                <a:ea typeface="Calibri"/>
                <a:cs typeface="Calibri"/>
                <a:sym typeface="Calibri"/>
              </a:rPr>
              <a:t>Put an</a:t>
            </a:r>
            <a:r>
              <a:rPr lang="en-US" sz="1200" b="1" dirty="0">
                <a:solidFill>
                  <a:srgbClr val="33A8DE"/>
                </a:solidFill>
                <a:latin typeface="Calibri"/>
                <a:ea typeface="Calibri"/>
                <a:cs typeface="Calibri"/>
                <a:sym typeface="Calibri"/>
              </a:rPr>
              <a:t> !</a:t>
            </a:r>
            <a:r>
              <a:rPr lang="en-US" sz="1200" dirty="0">
                <a:solidFill>
                  <a:srgbClr val="333333"/>
                </a:solidFill>
                <a:latin typeface="Calibri"/>
                <a:ea typeface="Calibri"/>
                <a:cs typeface="Calibri"/>
                <a:sym typeface="Calibri"/>
              </a:rPr>
              <a:t> next to statements that </a:t>
            </a:r>
            <a:r>
              <a:rPr lang="en-US" sz="1200" dirty="0">
                <a:solidFill>
                  <a:srgbClr val="102649"/>
                </a:solidFill>
                <a:latin typeface="Calibri"/>
                <a:ea typeface="Calibri"/>
                <a:cs typeface="Calibri"/>
                <a:sym typeface="Calibri"/>
              </a:rPr>
              <a:t>support the argument that the discussion of current and controversial issues is a proven practice.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latin typeface="Calibri"/>
                <a:ea typeface="Calibri"/>
                <a:cs typeface="Calibri"/>
                <a:sym typeface="Calibri"/>
              </a:rPr>
              <a:t> </a:t>
            </a:r>
            <a:r>
              <a:rPr lang="en-US" sz="1200" i="0" u="none" strike="noStrike" cap="none" dirty="0">
                <a:solidFill>
                  <a:srgbClr val="000000"/>
                </a:solidFill>
                <a:latin typeface="Calibri"/>
                <a:ea typeface="Calibri"/>
                <a:cs typeface="Calibri"/>
                <a:sym typeface="Calibri"/>
              </a:rPr>
              <a:t>For more information on text annotation, visit </a:t>
            </a:r>
            <a:r>
              <a:rPr lang="en-US" sz="1200" i="0" u="sng" strike="noStrike" cap="none" dirty="0">
                <a:solidFill>
                  <a:schemeClr val="hlink"/>
                </a:solidFill>
                <a:latin typeface="Calibri"/>
                <a:ea typeface="Calibri"/>
                <a:cs typeface="Calibri"/>
                <a:sym typeface="Calibri"/>
                <a:hlinkClick r:id="rId3"/>
              </a:rPr>
              <a:t>Annotating Texts.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indent="0">
              <a:buNone/>
            </a:pPr>
            <a:r>
              <a:rPr lang="en-US" sz="1200" dirty="0">
                <a:solidFill>
                  <a:schemeClr val="dk1"/>
                </a:solidFill>
                <a:latin typeface="Calibri"/>
                <a:ea typeface="Calibri"/>
                <a:cs typeface="Calibri"/>
              </a:rPr>
              <a:t>Resource: </a:t>
            </a: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Jonathan, Kathleen Hall Jamieson, Peter Levine, Ted McConnell, and David B. Smith, eds. </a:t>
            </a:r>
            <a:r>
              <a:rPr lang="en-US" sz="1200" i="1" dirty="0">
                <a:solidFill>
                  <a:schemeClr val="dk1"/>
                </a:solidFill>
                <a:latin typeface="Calibri"/>
                <a:ea typeface="Calibri"/>
                <a:cs typeface="Calibri"/>
                <a:sym typeface="Calibri"/>
              </a:rPr>
              <a:t>Guardian of Democracy: The Civic Mission of Schools</a:t>
            </a:r>
            <a:r>
              <a:rPr lang="en-US" sz="1200" dirty="0">
                <a:solidFill>
                  <a:schemeClr val="dk1"/>
                </a:solidFill>
                <a:latin typeface="Calibri"/>
                <a:ea typeface="Calibri"/>
                <a:cs typeface="Calibri"/>
                <a:sym typeface="Calibri"/>
              </a:rPr>
              <a:t>. (2011) Leonore Annenberg Institute for Civics of the Annenberg Public Policy Center of the University of Pennsylvania. </a:t>
            </a:r>
            <a:r>
              <a:rPr lang="en-US" sz="1200" u="sng" dirty="0">
                <a:solidFill>
                  <a:schemeClr val="hlink"/>
                </a:solidFill>
                <a:latin typeface="Calibri"/>
                <a:ea typeface="Calibri"/>
                <a:cs typeface="Calibri"/>
                <a:sym typeface="Calibri"/>
                <a:hlinkClick r:id="rId4"/>
              </a:rPr>
              <a:t>https://media.carnegie.org/filer_public/ab/dd/abdda62e-6e84-47a4-a043-348d2f2085ae/ccny_grantee_2011_guardian.pdf</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30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110685b88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3110685b881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a:t>
            </a:r>
            <a:r>
              <a:rPr lang="en-US" sz="1200" dirty="0">
                <a:solidFill>
                  <a:srgbClr val="030303"/>
                </a:solidFill>
                <a:latin typeface="Calibri"/>
                <a:ea typeface="Calibri"/>
                <a:cs typeface="Calibri"/>
                <a:sym typeface="Calibri"/>
              </a:rPr>
              <a:t> Note Catcher where it says </a:t>
            </a:r>
            <a:r>
              <a:rPr lang="en-US" sz="1200" b="1" dirty="0">
                <a:solidFill>
                  <a:srgbClr val="030303"/>
                </a:solidFill>
                <a:latin typeface="Calibri"/>
                <a:ea typeface="Calibri"/>
                <a:cs typeface="Calibri"/>
                <a:sym typeface="Calibri"/>
              </a:rPr>
              <a:t>Slide 14, </a:t>
            </a:r>
            <a:r>
              <a:rPr lang="en-US" sz="1200" dirty="0">
                <a:solidFill>
                  <a:srgbClr val="030303"/>
                </a:solidFill>
                <a:latin typeface="Calibri"/>
                <a:ea typeface="Calibri"/>
                <a:cs typeface="Calibri"/>
                <a:sym typeface="Calibri"/>
              </a:rPr>
              <a:t>complete this </a:t>
            </a:r>
            <a:r>
              <a:rPr lang="en-US" sz="1200" dirty="0">
                <a:solidFill>
                  <a:schemeClr val="dk1"/>
                </a:solidFill>
                <a:latin typeface="Calibri"/>
                <a:ea typeface="Calibri"/>
                <a:cs typeface="Calibri"/>
                <a:sym typeface="Calibri"/>
              </a:rPr>
              <a:t>Quick Write that summarizes why the authors state that the discussion of current and controversial issues is a proven practice using the annotations you made to the reading.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Quick Writes, visit </a:t>
            </a:r>
            <a:r>
              <a:rPr lang="en-US" sz="1200" u="sng" dirty="0">
                <a:solidFill>
                  <a:schemeClr val="hlink"/>
                </a:solidFill>
                <a:latin typeface="Calibri"/>
                <a:ea typeface="Calibri"/>
                <a:cs typeface="Calibri"/>
                <a:sym typeface="Calibri"/>
                <a:hlinkClick r:id="rId3"/>
              </a:rPr>
              <a:t>The Power of Quick 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Jonathan, Kathleen Hall Jamieson, Peter Levine, Ted McConnell, and David B. Smith, eds. </a:t>
            </a:r>
            <a:r>
              <a:rPr lang="en-US" sz="1200" i="1" dirty="0">
                <a:solidFill>
                  <a:schemeClr val="dk1"/>
                </a:solidFill>
                <a:latin typeface="Calibri"/>
                <a:ea typeface="Calibri"/>
                <a:cs typeface="Calibri"/>
                <a:sym typeface="Calibri"/>
              </a:rPr>
              <a:t>Guardian of Democracy: The Civic Mission of Schools</a:t>
            </a:r>
            <a:r>
              <a:rPr lang="en-US" sz="1200" dirty="0">
                <a:solidFill>
                  <a:schemeClr val="dk1"/>
                </a:solidFill>
                <a:latin typeface="Calibri"/>
                <a:ea typeface="Calibri"/>
                <a:cs typeface="Calibri"/>
                <a:sym typeface="Calibri"/>
              </a:rPr>
              <a:t>. (2011) Leonore Annenberg Institute for Civics of the Annenberg Public Policy Center of the University of Pennsylvania. </a:t>
            </a:r>
            <a:r>
              <a:rPr lang="en-US" sz="1200" u="sng" dirty="0">
                <a:solidFill>
                  <a:schemeClr val="hlink"/>
                </a:solidFill>
                <a:latin typeface="Calibri"/>
                <a:ea typeface="Calibri"/>
                <a:cs typeface="Calibri"/>
                <a:sym typeface="Calibri"/>
                <a:hlinkClick r:id="rId4"/>
              </a:rPr>
              <a:t>https://media.carnegie.org/filer_public/ab/dd/abdda62e-6e84-47a4-a043-348d2f2085ae/ccny_grantee_2011_guardian.pdf</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Sedita, Joan. (October 4, 2019). </a:t>
            </a:r>
            <a:r>
              <a:rPr lang="en-US" sz="1200" i="1" dirty="0">
                <a:solidFill>
                  <a:schemeClr val="dk1"/>
                </a:solidFill>
                <a:latin typeface="Calibri"/>
                <a:ea typeface="Calibri"/>
                <a:cs typeface="Calibri"/>
                <a:sym typeface="Calibri"/>
              </a:rPr>
              <a:t>The Power of Quick Writes.</a:t>
            </a:r>
            <a:r>
              <a:rPr lang="en-US" sz="1200" dirty="0">
                <a:solidFill>
                  <a:schemeClr val="dk1"/>
                </a:solidFill>
                <a:latin typeface="Calibri"/>
                <a:ea typeface="Calibri"/>
                <a:cs typeface="Calibri"/>
                <a:sym typeface="Calibri"/>
              </a:rPr>
              <a:t> Reading Rockets. </a:t>
            </a:r>
            <a:r>
              <a:rPr lang="en-US" sz="1200" u="sng" dirty="0">
                <a:solidFill>
                  <a:schemeClr val="hlink"/>
                </a:solidFill>
                <a:latin typeface="Calibri"/>
                <a:ea typeface="Calibri"/>
                <a:cs typeface="Calibri"/>
                <a:sym typeface="Calibri"/>
                <a:hlinkClick r:id="rId3"/>
              </a:rPr>
              <a:t>https://www.readingrockets.org/topics/comprehension/articles/power-quick-writes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037455bba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3037455bba7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Use the </a:t>
            </a:r>
            <a:r>
              <a:rPr lang="en-US" sz="1200" u="sng" dirty="0">
                <a:solidFill>
                  <a:schemeClr val="hlink"/>
                </a:solidFill>
                <a:latin typeface="Calibri"/>
                <a:ea typeface="Calibri"/>
                <a:cs typeface="Calibri"/>
                <a:sym typeface="Calibri"/>
                <a:hlinkClick r:id="rId3"/>
              </a:rPr>
              <a:t>Question Starts</a:t>
            </a:r>
            <a:r>
              <a:rPr lang="en-US" sz="1200" dirty="0">
                <a:solidFill>
                  <a:schemeClr val="dk1"/>
                </a:solidFill>
                <a:latin typeface="Calibri"/>
                <a:ea typeface="Calibri"/>
                <a:cs typeface="Calibri"/>
                <a:sym typeface="Calibri"/>
              </a:rPr>
              <a:t> Visible Thinking Strategy to brainstorm a list of at least </a:t>
            </a:r>
            <a:r>
              <a:rPr lang="en-US" sz="1200" b="1" dirty="0">
                <a:solidFill>
                  <a:schemeClr val="dk1"/>
                </a:solidFill>
                <a:latin typeface="Calibri"/>
                <a:ea typeface="Calibri"/>
                <a:cs typeface="Calibri"/>
                <a:sym typeface="Calibri"/>
              </a:rPr>
              <a:t>12</a:t>
            </a:r>
            <a:r>
              <a:rPr lang="en-US" sz="1200" dirty="0">
                <a:solidFill>
                  <a:schemeClr val="dk1"/>
                </a:solidFill>
                <a:latin typeface="Calibri"/>
                <a:ea typeface="Calibri"/>
                <a:cs typeface="Calibri"/>
                <a:sym typeface="Calibri"/>
              </a:rPr>
              <a:t> questions you have on the proven practice of current and controversial issue discussions in the classroom. On your</a:t>
            </a:r>
            <a:r>
              <a:rPr lang="en-US" sz="1200" dirty="0">
                <a:solidFill>
                  <a:srgbClr val="030303"/>
                </a:solidFill>
                <a:latin typeface="Calibri"/>
                <a:ea typeface="Calibri"/>
                <a:cs typeface="Calibri"/>
                <a:sym typeface="Calibri"/>
              </a:rPr>
              <a:t> Note Catcher where it says </a:t>
            </a:r>
            <a:r>
              <a:rPr lang="en-US" sz="1200" b="1" dirty="0">
                <a:solidFill>
                  <a:srgbClr val="030303"/>
                </a:solidFill>
                <a:latin typeface="Calibri"/>
                <a:ea typeface="Calibri"/>
                <a:cs typeface="Calibri"/>
                <a:sym typeface="Calibri"/>
              </a:rPr>
              <a:t>Slide 15, </a:t>
            </a:r>
            <a:r>
              <a:rPr lang="en-US" sz="1200" dirty="0">
                <a:solidFill>
                  <a:srgbClr val="030303"/>
                </a:solidFill>
                <a:latin typeface="Calibri"/>
                <a:ea typeface="Calibri"/>
                <a:cs typeface="Calibri"/>
                <a:sym typeface="Calibri"/>
              </a:rPr>
              <a:t>record the twelve questions you generate.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Project Zero. </a:t>
            </a:r>
            <a:r>
              <a:rPr lang="en-US" sz="1200" i="1" dirty="0">
                <a:solidFill>
                  <a:schemeClr val="dk1"/>
                </a:solidFill>
                <a:latin typeface="Calibri"/>
                <a:ea typeface="Calibri"/>
                <a:cs typeface="Calibri"/>
                <a:sym typeface="Calibri"/>
              </a:rPr>
              <a:t>Question Starts thinking routine.</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3"/>
              </a:rPr>
              <a:t>https://pz.harvard.edu/sites/default/files/Question%20Starts_0.pdf</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1bb348b0e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31bb348b0e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102649"/>
                </a:solidFill>
                <a:latin typeface="Calibri"/>
                <a:ea typeface="Calibri"/>
                <a:cs typeface="Calibri"/>
                <a:sym typeface="Calibri"/>
              </a:rPr>
              <a:t>Review the brainstormed list and star the questions that seem most interesting and star them on your Note Catcher where it is says </a:t>
            </a:r>
            <a:r>
              <a:rPr lang="en-US" sz="1200" b="1" dirty="0">
                <a:solidFill>
                  <a:schemeClr val="dk1"/>
                </a:solidFill>
                <a:latin typeface="Calibri"/>
                <a:ea typeface="Calibri"/>
                <a:cs typeface="Calibri"/>
                <a:sym typeface="Calibri"/>
              </a:rPr>
              <a:t>Slide 15</a:t>
            </a:r>
            <a:r>
              <a:rPr lang="en-US" sz="1200" dirty="0">
                <a:solidFill>
                  <a:schemeClr val="dk1"/>
                </a:solidFill>
                <a:latin typeface="Calibri"/>
                <a:ea typeface="Calibri"/>
                <a:cs typeface="Calibri"/>
                <a:sym typeface="Calibri"/>
              </a:rPr>
              <a:t>. If possible, discuss the questions you generated with a colleague.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Project Zero. </a:t>
            </a:r>
            <a:r>
              <a:rPr lang="en-US" sz="1200" i="1" dirty="0">
                <a:solidFill>
                  <a:schemeClr val="dk1"/>
                </a:solidFill>
                <a:latin typeface="Calibri"/>
                <a:ea typeface="Calibri"/>
                <a:cs typeface="Calibri"/>
                <a:sym typeface="Calibri"/>
              </a:rPr>
              <a:t>Question Starts thinking routine.</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3"/>
              </a:rPr>
              <a:t>https://pz.harvard.edu/sites/default/files/Question%20Starts_0.pdf</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1bb348b0e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31bb348b0e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102649"/>
                </a:solidFill>
                <a:latin typeface="Calibri"/>
                <a:ea typeface="Calibri"/>
                <a:cs typeface="Calibri"/>
                <a:sym typeface="Calibri"/>
              </a:rPr>
              <a:t>Read this slide and answer this question on your Note Catcher where it is says </a:t>
            </a:r>
            <a:r>
              <a:rPr lang="en-US" sz="1200" b="1" dirty="0">
                <a:solidFill>
                  <a:schemeClr val="dk1"/>
                </a:solidFill>
                <a:latin typeface="Calibri"/>
                <a:ea typeface="Calibri"/>
                <a:cs typeface="Calibri"/>
                <a:sym typeface="Calibri"/>
              </a:rPr>
              <a:t>Slide 17</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Quick Writes, visit </a:t>
            </a:r>
            <a:r>
              <a:rPr lang="en-US" sz="1200" u="sng" dirty="0">
                <a:solidFill>
                  <a:schemeClr val="hlink"/>
                </a:solidFill>
                <a:latin typeface="Calibri"/>
                <a:ea typeface="Calibri"/>
                <a:cs typeface="Calibri"/>
                <a:sym typeface="Calibri"/>
                <a:hlinkClick r:id="rId3"/>
              </a:rPr>
              <a:t>The Power of Quick 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Project Zero. </a:t>
            </a:r>
            <a:r>
              <a:rPr lang="en-US" sz="1200" i="1" dirty="0">
                <a:solidFill>
                  <a:schemeClr val="dk1"/>
                </a:solidFill>
                <a:latin typeface="Calibri"/>
                <a:ea typeface="Calibri"/>
                <a:cs typeface="Calibri"/>
                <a:sym typeface="Calibri"/>
              </a:rPr>
              <a:t>Question Starts thinking routine.</a:t>
            </a:r>
            <a:r>
              <a:rPr lang="en-US" sz="1200" dirty="0">
                <a:solidFill>
                  <a:schemeClr val="dk1"/>
                </a:solidFill>
                <a:latin typeface="Calibri"/>
                <a:ea typeface="Calibri"/>
                <a:cs typeface="Calibri"/>
                <a:sym typeface="Calibri"/>
              </a:rPr>
              <a:t> Harvard Graduate School of Education. </a:t>
            </a:r>
            <a:r>
              <a:rPr lang="en-US" sz="1200" u="sng" dirty="0">
                <a:solidFill>
                  <a:schemeClr val="hlink"/>
                </a:solidFill>
                <a:latin typeface="Calibri"/>
                <a:ea typeface="Calibri"/>
                <a:cs typeface="Calibri"/>
                <a:sym typeface="Calibri"/>
                <a:hlinkClick r:id="rId4"/>
              </a:rPr>
              <a:t>https://pz.harvard.edu/sites/default/files/Question%20Starts_0.pdf</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Sedita, Joan. (October 4, 2019). </a:t>
            </a:r>
            <a:r>
              <a:rPr lang="en-US" sz="1200" i="1" dirty="0">
                <a:solidFill>
                  <a:schemeClr val="dk1"/>
                </a:solidFill>
                <a:latin typeface="Calibri"/>
                <a:ea typeface="Calibri"/>
                <a:cs typeface="Calibri"/>
                <a:sym typeface="Calibri"/>
              </a:rPr>
              <a:t>The Power of Quick Writes.</a:t>
            </a:r>
            <a:r>
              <a:rPr lang="en-US" sz="1200" dirty="0">
                <a:solidFill>
                  <a:schemeClr val="dk1"/>
                </a:solidFill>
                <a:latin typeface="Calibri"/>
                <a:ea typeface="Calibri"/>
                <a:cs typeface="Calibri"/>
                <a:sym typeface="Calibri"/>
              </a:rPr>
              <a:t> Reading Rockets. </a:t>
            </a:r>
            <a:r>
              <a:rPr lang="en-US" sz="1200" u="sng" dirty="0">
                <a:solidFill>
                  <a:schemeClr val="hlink"/>
                </a:solidFill>
                <a:latin typeface="Calibri"/>
                <a:ea typeface="Calibri"/>
                <a:cs typeface="Calibri"/>
                <a:sym typeface="Calibri"/>
                <a:hlinkClick r:id="rId3"/>
              </a:rPr>
              <a:t>https://www.readingrockets.org/topics/comprehension/articles/power-quick-writes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037455bba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037455bba7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Watch this video of Dr. Diana Hess on political education in polarized times. Record any information Dr. Hess shares that addresses the questions you generated on your Note Catcher where it says </a:t>
            </a:r>
            <a:r>
              <a:rPr lang="en-US" sz="1200" b="1" dirty="0">
                <a:solidFill>
                  <a:schemeClr val="dk1"/>
                </a:solidFill>
                <a:latin typeface="Calibri"/>
                <a:ea typeface="Calibri"/>
                <a:cs typeface="Calibri"/>
                <a:sym typeface="Calibri"/>
              </a:rPr>
              <a:t>Slide 18. </a:t>
            </a:r>
            <a:endParaRPr sz="1200" b="1"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Hess, Diana. </a:t>
            </a:r>
            <a:r>
              <a:rPr lang="en-US" sz="1200" i="1" u="none" strike="noStrike" cap="none" dirty="0">
                <a:solidFill>
                  <a:srgbClr val="000000"/>
                </a:solidFill>
                <a:latin typeface="Calibri"/>
                <a:ea typeface="Calibri"/>
                <a:cs typeface="Calibri"/>
                <a:sym typeface="Calibri"/>
              </a:rPr>
              <a:t>Ed-Talk: Political Education in Polarized Times</a:t>
            </a:r>
            <a:r>
              <a:rPr lang="en-US" sz="1200" dirty="0">
                <a:solidFill>
                  <a:schemeClr val="dk1"/>
                </a:solidFill>
                <a:latin typeface="Calibri"/>
                <a:ea typeface="Calibri"/>
                <a:cs typeface="Calibri"/>
                <a:sym typeface="Calibri"/>
              </a:rPr>
              <a:t>. (2016, September 13). American Educational Research Association. </a:t>
            </a:r>
            <a:r>
              <a:rPr lang="en-US" sz="1200" u="sng" dirty="0">
                <a:solidFill>
                  <a:schemeClr val="hlink"/>
                </a:solidFill>
                <a:latin typeface="Calibri"/>
                <a:ea typeface="Calibri"/>
                <a:cs typeface="Calibri"/>
                <a:sym typeface="Calibri"/>
                <a:hlinkClick r:id="rId3"/>
              </a:rPr>
              <a:t>https://www.youtube.com/watch?v=C8zgvTN1WQo</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37455bba7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3037455bba7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a:t>
            </a:r>
            <a:r>
              <a:rPr lang="en-US" sz="1200" i="1" dirty="0">
                <a:solidFill>
                  <a:schemeClr val="dk1"/>
                </a:solidFill>
                <a:latin typeface="Calibri"/>
                <a:ea typeface="Calibri"/>
                <a:cs typeface="Calibri"/>
                <a:sym typeface="Calibri"/>
              </a:rPr>
              <a:t>Teaching Controversial Issues in an Age of Polarization</a:t>
            </a:r>
            <a:r>
              <a:rPr lang="en-US" sz="1200" dirty="0">
                <a:solidFill>
                  <a:schemeClr val="dk1"/>
                </a:solidFill>
                <a:latin typeface="Calibri"/>
                <a:ea typeface="Calibri"/>
                <a:cs typeface="Calibri"/>
                <a:sym typeface="Calibri"/>
              </a:rPr>
              <a:t>. Annotate the article using the directions on the screen as you read. 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Junco, Rey and Kawashima-Ginsberg, Kei. (2018). </a:t>
            </a:r>
            <a:r>
              <a:rPr lang="en-US" sz="1200" i="1" dirty="0">
                <a:solidFill>
                  <a:schemeClr val="dk1"/>
                </a:solidFill>
                <a:latin typeface="Calibri"/>
                <a:ea typeface="Calibri"/>
                <a:cs typeface="Calibri"/>
                <a:sym typeface="Calibri"/>
              </a:rPr>
              <a:t>Teaching Controversial Issues in a Time of Polarization</a:t>
            </a:r>
            <a:r>
              <a:rPr lang="en-US" sz="1200" dirty="0">
                <a:solidFill>
                  <a:schemeClr val="dk1"/>
                </a:solidFill>
                <a:latin typeface="Calibri"/>
                <a:ea typeface="Calibri"/>
                <a:cs typeface="Calibri"/>
                <a:sym typeface="Calibri"/>
              </a:rPr>
              <a:t>. Social Education. </a:t>
            </a:r>
            <a:r>
              <a:rPr lang="en-US" sz="1200" u="sng" dirty="0">
                <a:solidFill>
                  <a:schemeClr val="dk1"/>
                </a:solidFill>
                <a:latin typeface="Calibri"/>
                <a:ea typeface="Calibri"/>
                <a:cs typeface="Calibri"/>
                <a:sym typeface="Calibri"/>
              </a:rPr>
              <a:t>https://www.socialstudies.org/system/files/publications/articles/se_8206323.pdf</a:t>
            </a:r>
            <a:endParaRPr sz="1200" u="sng"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d0ad0187c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2d0ad0187ca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Creating Collaborative Civic Spaces Module series has four modules that build on one another to support a participant in answering the compelling question: How do I create collaborative civic spaces that support student collaboration and discourse? Participants will answer this question after completing the module series. Answering this question will support participants in meeting the Learning Target: I can create collaborative civic spaces that support student collaboration and discourse.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indent="0">
              <a:buClr>
                <a:schemeClr val="dk1"/>
              </a:buClr>
              <a:buNone/>
            </a:pPr>
            <a:r>
              <a:rPr lang="en-US" sz="1200" dirty="0">
                <a:solidFill>
                  <a:schemeClr val="dk1"/>
                </a:solidFill>
                <a:latin typeface="Calibri"/>
                <a:ea typeface="Calibri"/>
                <a:cs typeface="Calibri"/>
                <a:sym typeface="Calibri"/>
              </a:rPr>
              <a:t>Each module within the module series supports a participant in answering supporting questions. At the conclusion of engaging with Module Four of this series, participants will answer the following supporting questions: </a:t>
            </a:r>
            <a:endParaRPr sz="1200" dirty="0">
              <a:solidFill>
                <a:schemeClr val="dk1"/>
              </a:solidFill>
              <a:latin typeface="Calibri"/>
              <a:ea typeface="Calibri"/>
              <a:cs typeface="Calibri"/>
              <a:sym typeface="Calibri"/>
            </a:endParaRPr>
          </a:p>
          <a:p>
            <a:pPr lvl="1" indent="-304800">
              <a:buClr>
                <a:srgbClr val="102649"/>
              </a:buClr>
              <a:buSzPts val="1200"/>
              <a:buFont typeface="Calibri"/>
              <a:buChar char="•"/>
            </a:pPr>
            <a:r>
              <a:rPr lang="en-US" sz="1200" dirty="0">
                <a:solidFill>
                  <a:srgbClr val="102649"/>
                </a:solidFill>
                <a:latin typeface="Calibri"/>
                <a:ea typeface="Calibri"/>
                <a:cs typeface="Calibri"/>
                <a:sym typeface="Calibri"/>
              </a:rPr>
              <a:t>What are current, contentious and controversial issues?</a:t>
            </a:r>
            <a:endParaRPr sz="1200" dirty="0">
              <a:solidFill>
                <a:srgbClr val="102649"/>
              </a:solidFill>
              <a:latin typeface="Calibri"/>
              <a:ea typeface="Calibri"/>
              <a:cs typeface="Calibri"/>
              <a:sym typeface="Calibri"/>
            </a:endParaRPr>
          </a:p>
          <a:p>
            <a:pPr lvl="1" indent="-304800">
              <a:buClr>
                <a:srgbClr val="102649"/>
              </a:buClr>
              <a:buSzPts val="1200"/>
              <a:buFont typeface="Calibri"/>
              <a:buChar char="•"/>
            </a:pPr>
            <a:r>
              <a:rPr lang="en-US" sz="1200" dirty="0">
                <a:solidFill>
                  <a:srgbClr val="102649"/>
                </a:solidFill>
                <a:latin typeface="Calibri"/>
                <a:ea typeface="Calibri"/>
                <a:cs typeface="Calibri"/>
                <a:sym typeface="Calibri"/>
              </a:rPr>
              <a:t>Why should we engage in civil discussion about current, contentious and controversial issues?</a:t>
            </a:r>
            <a:endParaRPr sz="1200" dirty="0">
              <a:solidFill>
                <a:srgbClr val="102649"/>
              </a:solidFill>
              <a:latin typeface="Calibri"/>
              <a:ea typeface="Calibri"/>
              <a:cs typeface="Calibri"/>
              <a:sym typeface="Calibri"/>
            </a:endParaRPr>
          </a:p>
          <a:p>
            <a:pPr marL="914400" lvl="1" indent="-304800" algn="l" rtl="0">
              <a:lnSpc>
                <a:spcPct val="100000"/>
              </a:lnSpc>
              <a:spcBef>
                <a:spcPts val="0"/>
              </a:spcBef>
              <a:spcAft>
                <a:spcPts val="0"/>
              </a:spcAft>
              <a:buClr>
                <a:srgbClr val="102649"/>
              </a:buClr>
              <a:buSzPts val="1200"/>
              <a:buFont typeface="Calibri"/>
              <a:buChar char="•"/>
            </a:pPr>
            <a:r>
              <a:rPr lang="en-US" sz="1200" dirty="0">
                <a:solidFill>
                  <a:srgbClr val="102649"/>
                </a:solidFill>
                <a:latin typeface="Calibri"/>
                <a:ea typeface="Calibri"/>
                <a:cs typeface="Calibri"/>
                <a:sym typeface="Calibri"/>
              </a:rPr>
              <a:t>How do we engage in civil discussion?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30303"/>
                </a:solidFill>
                <a:latin typeface="Calibri"/>
                <a:ea typeface="Calibri"/>
                <a:cs typeface="Calibri"/>
                <a:sym typeface="Calibri"/>
              </a:rPr>
              <a:t>Participants will meet the success criteria for Module Four when they can demonstrate the Success Criteria: I can create a classroom where students and I engage in civil discussion.</a:t>
            </a:r>
            <a:endParaRPr sz="1200" dirty="0">
              <a:solidFill>
                <a:srgbClr val="03030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u="sng"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Learning Goals and Success Criteria and their alignment to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visit Learning Goals, Success Criteria and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4"/>
              </a:rPr>
              <a:t>https://kystandards.org/standards-resources/ss-resources/learning-goals-success-criteria-and-the-kas-for-social-studies/</a:t>
            </a:r>
            <a:endParaRPr sz="1200" dirty="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037455bba7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3037455bba7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Complete the 3-2-1 Strategy on your note catcher where it says </a:t>
            </a:r>
            <a:r>
              <a:rPr lang="en-US" sz="1200" b="1" dirty="0">
                <a:solidFill>
                  <a:schemeClr val="dk1"/>
                </a:solidFill>
                <a:latin typeface="Calibri"/>
                <a:ea typeface="Calibri"/>
                <a:cs typeface="Calibri"/>
                <a:sym typeface="Calibri"/>
              </a:rPr>
              <a:t>Slide 20. </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For more information on the 3-2-1 Strategy, visit</a:t>
            </a:r>
            <a:r>
              <a:rPr lang="en-US" sz="1200" u="sng" dirty="0">
                <a:solidFill>
                  <a:schemeClr val="hlink"/>
                </a:solidFill>
                <a:latin typeface="Calibri"/>
                <a:ea typeface="Calibri"/>
                <a:cs typeface="Calibri"/>
                <a:sym typeface="Calibri"/>
                <a:hlinkClick r:id="rId3"/>
              </a:rPr>
              <a:t> 3-2-1</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Facing History and Ourselves. (March 14, 2014). 3-2-1. </a:t>
            </a:r>
            <a:r>
              <a:rPr lang="en-US" sz="1200" u="sng" dirty="0">
                <a:solidFill>
                  <a:schemeClr val="hlink"/>
                </a:solidFill>
                <a:latin typeface="Calibri"/>
                <a:ea typeface="Calibri"/>
                <a:cs typeface="Calibri"/>
                <a:sym typeface="Calibri"/>
                <a:hlinkClick r:id="rId3"/>
              </a:rPr>
              <a:t>https://www.facinghistory.org/resource-library/3-2-1</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Hess, Diana. </a:t>
            </a:r>
            <a:r>
              <a:rPr lang="en-US" sz="1200" i="1" dirty="0">
                <a:solidFill>
                  <a:schemeClr val="dk1"/>
                </a:solidFill>
                <a:latin typeface="Calibri"/>
                <a:ea typeface="Calibri"/>
                <a:cs typeface="Calibri"/>
                <a:sym typeface="Calibri"/>
              </a:rPr>
              <a:t>Ed-Talk: Political Education in Polarized Times</a:t>
            </a:r>
            <a:r>
              <a:rPr lang="en-US" sz="1200" dirty="0">
                <a:solidFill>
                  <a:schemeClr val="dk1"/>
                </a:solidFill>
                <a:latin typeface="Calibri"/>
                <a:ea typeface="Calibri"/>
                <a:cs typeface="Calibri"/>
                <a:sym typeface="Calibri"/>
              </a:rPr>
              <a:t>. (2016, September 13). American Educational Research Association. </a:t>
            </a:r>
            <a:r>
              <a:rPr lang="en-US" sz="1200" u="sng" dirty="0">
                <a:solidFill>
                  <a:schemeClr val="hlink"/>
                </a:solidFill>
                <a:latin typeface="Calibri"/>
                <a:ea typeface="Calibri"/>
                <a:cs typeface="Calibri"/>
                <a:sym typeface="Calibri"/>
                <a:hlinkClick r:id="rId4"/>
              </a:rPr>
              <a:t>https://www.youtube.com/watch?v=C8zgvTN1WQo</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Jonathan, Kathleen Hall Jamieson, Peter Levine, Ted McConnell, and David B. Smith, eds. </a:t>
            </a:r>
            <a:r>
              <a:rPr lang="en-US" sz="1200" i="1" dirty="0">
                <a:solidFill>
                  <a:schemeClr val="dk1"/>
                </a:solidFill>
                <a:latin typeface="Calibri"/>
                <a:ea typeface="Calibri"/>
                <a:cs typeface="Calibri"/>
                <a:sym typeface="Calibri"/>
              </a:rPr>
              <a:t>Guardian of Democracy: The Civic Mission of Schools</a:t>
            </a:r>
            <a:r>
              <a:rPr lang="en-US" sz="1200" dirty="0">
                <a:solidFill>
                  <a:schemeClr val="dk1"/>
                </a:solidFill>
                <a:latin typeface="Calibri"/>
                <a:ea typeface="Calibri"/>
                <a:cs typeface="Calibri"/>
                <a:sym typeface="Calibri"/>
              </a:rPr>
              <a:t>. (2011) Leonore Annenberg Institute for Civics of the Annenberg Public Policy Center of the University of Pennsylvania. </a:t>
            </a:r>
            <a:r>
              <a:rPr lang="en-US" sz="1200" u="sng" dirty="0">
                <a:solidFill>
                  <a:schemeClr val="hlink"/>
                </a:solidFill>
                <a:latin typeface="Calibri"/>
                <a:ea typeface="Calibri"/>
                <a:cs typeface="Calibri"/>
                <a:sym typeface="Calibri"/>
                <a:hlinkClick r:id="rId5"/>
              </a:rPr>
              <a:t>https://media.carnegie.org/filer_public/ab/dd/abdda62e-6e84-47a4-a043-348d2f2085ae/ccny_grantee_2011_guardian.pdf</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Junco, Rey and Kawashima-Ginsberg, Kei. (2018). </a:t>
            </a:r>
            <a:r>
              <a:rPr lang="en-US" sz="1200" i="1" dirty="0">
                <a:solidFill>
                  <a:schemeClr val="dk1"/>
                </a:solidFill>
                <a:latin typeface="Calibri"/>
                <a:ea typeface="Calibri"/>
                <a:cs typeface="Calibri"/>
                <a:sym typeface="Calibri"/>
              </a:rPr>
              <a:t>Teaching Controversial Issues in a Time of Polarization</a:t>
            </a:r>
            <a:r>
              <a:rPr lang="en-US" sz="1200" dirty="0">
                <a:solidFill>
                  <a:schemeClr val="dk1"/>
                </a:solidFill>
                <a:latin typeface="Calibri"/>
                <a:ea typeface="Calibri"/>
                <a:cs typeface="Calibri"/>
                <a:sym typeface="Calibri"/>
              </a:rPr>
              <a:t>. Social Education. </a:t>
            </a:r>
            <a:r>
              <a:rPr lang="en-US" sz="1200" u="sng" dirty="0">
                <a:solidFill>
                  <a:schemeClr val="hlink"/>
                </a:solidFill>
                <a:latin typeface="Calibri"/>
                <a:ea typeface="Calibri"/>
                <a:cs typeface="Calibri"/>
                <a:sym typeface="Calibri"/>
                <a:hlinkClick r:id="rId6"/>
              </a:rPr>
              <a:t>https://www.socialstudies.org/system/files/publications/articles/se_8206323.pdf</a:t>
            </a:r>
            <a:r>
              <a:rPr lang="en-US" sz="1200" u="sng"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1769d94eb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1769d94eb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to understand how Senate Bill 1 (2022) impacts the teaching of controversial and current issues. </a:t>
            </a:r>
            <a:r>
              <a:rPr lang="en-US" sz="1200" dirty="0">
                <a:solidFill>
                  <a:schemeClr val="dk1"/>
                </a:solidFill>
                <a:latin typeface="Calibri"/>
                <a:ea typeface="Calibri"/>
                <a:cs typeface="Calibri"/>
                <a:sym typeface="Calibri"/>
              </a:rPr>
              <a:t>Identify the words or phrases in Senate Bill 1 (2022) that answer the question: “Why should we engage in civil discussion about current, contentious and controversial issues?” on your note catcher where it says </a:t>
            </a:r>
            <a:r>
              <a:rPr lang="en-US" sz="1200" b="1" dirty="0">
                <a:solidFill>
                  <a:schemeClr val="dk1"/>
                </a:solidFill>
                <a:latin typeface="Calibri"/>
                <a:ea typeface="Calibri"/>
                <a:cs typeface="Calibri"/>
                <a:sym typeface="Calibri"/>
              </a:rPr>
              <a:t>Slide 21. </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It is important to note that this legislation does not prevent the discussion of controversial aspects of history, nor does it prevent the discussion of current events.  </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1769d94eb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31769d94ebc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 </a:t>
            </a:r>
            <a:endParaRPr sz="1200" b="1"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to understand how Senate Bill 1 (2022) impacts the teaching of controversial and current issues. Answer the question “</a:t>
            </a:r>
            <a:r>
              <a:rPr lang="en-US" sz="1200" dirty="0">
                <a:solidFill>
                  <a:schemeClr val="dk1"/>
                </a:solidFill>
                <a:latin typeface="Calibri"/>
                <a:ea typeface="Calibri"/>
                <a:cs typeface="Calibri"/>
                <a:sym typeface="Calibri"/>
              </a:rPr>
              <a:t>What must be considered when engaging in instruction or using instructional materials on current, controversial topics according to Senate Bill 1 (2022)? on your note catcher where it says </a:t>
            </a:r>
            <a:r>
              <a:rPr lang="en-US" sz="1200" b="1" dirty="0">
                <a:solidFill>
                  <a:schemeClr val="dk1"/>
                </a:solidFill>
                <a:latin typeface="Calibri"/>
                <a:ea typeface="Calibri"/>
                <a:cs typeface="Calibri"/>
                <a:sym typeface="Calibri"/>
              </a:rPr>
              <a:t>Slide 22. </a:t>
            </a:r>
            <a:endParaRPr sz="1200" b="1"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i="0" dirty="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1769d94eb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31769d94eb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to understand how Senate Bill 1 (2022) impacts the teaching of controversial and current issues. </a:t>
            </a:r>
            <a:endParaRPr sz="1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i="0" dirty="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037455bba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037455bba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As you watch this clip, reflect on the question “Why try it?”</a:t>
            </a: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Note: There is no need to write anything down at this point as you will have structured time to reflect on the video after viewing.</a:t>
            </a: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Civic Engagement Research Group- University of California- Riverside. (2020, Dec 18) </a:t>
            </a:r>
            <a:r>
              <a:rPr lang="en-US" sz="1200" i="1" dirty="0">
                <a:solidFill>
                  <a:schemeClr val="dk1"/>
                </a:solidFill>
                <a:latin typeface="Calibri"/>
                <a:ea typeface="Calibri"/>
                <a:cs typeface="Calibri"/>
                <a:sym typeface="Calibri"/>
              </a:rPr>
              <a:t>Student-Centered Civic Discussion and Deliberation. </a:t>
            </a:r>
            <a:r>
              <a:rPr lang="en-US" sz="1200" u="sng" dirty="0">
                <a:solidFill>
                  <a:schemeClr val="dk1"/>
                </a:solidFill>
                <a:latin typeface="Calibri"/>
                <a:ea typeface="Calibri"/>
                <a:cs typeface="Calibri"/>
                <a:sym typeface="Calibri"/>
                <a:hlinkClick r:id="rId3"/>
              </a:rPr>
              <a:t>https://www.youtube.com/watch?v=phYAWDKRk0o</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037455bba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037455bba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dirty="0">
                <a:solidFill>
                  <a:schemeClr val="dk1"/>
                </a:solidFill>
              </a:rPr>
              <a:t>Guiding Notes:</a:t>
            </a:r>
            <a:endParaRPr b="1"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Complete the Why Try It Reflection on your note catcher where it says </a:t>
            </a:r>
            <a:r>
              <a:rPr lang="en-US" b="1" dirty="0">
                <a:solidFill>
                  <a:schemeClr val="dk1"/>
                </a:solidFill>
              </a:rPr>
              <a:t>Slide 25.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Resource:</a:t>
            </a:r>
            <a:endParaRPr dirty="0">
              <a:solidFill>
                <a:schemeClr val="dk1"/>
              </a:solidFill>
            </a:endParaRPr>
          </a:p>
          <a:p>
            <a:pPr marL="0" lvl="0" indent="0" algn="l" rtl="0">
              <a:lnSpc>
                <a:spcPct val="115000"/>
              </a:lnSpc>
              <a:spcBef>
                <a:spcPts val="0"/>
              </a:spcBef>
              <a:spcAft>
                <a:spcPts val="0"/>
              </a:spcAft>
              <a:buNone/>
            </a:pPr>
            <a:r>
              <a:rPr lang="en-US" dirty="0">
                <a:solidFill>
                  <a:schemeClr val="dk1"/>
                </a:solidFill>
              </a:rPr>
              <a:t>Project Zero. (n.d.). </a:t>
            </a:r>
            <a:r>
              <a:rPr lang="en-US" i="1" dirty="0">
                <a:solidFill>
                  <a:schemeClr val="dk1"/>
                </a:solidFill>
              </a:rPr>
              <a:t>The 3 Y’s thinking routine.</a:t>
            </a:r>
            <a:r>
              <a:rPr lang="en-US" dirty="0">
                <a:solidFill>
                  <a:schemeClr val="dk1"/>
                </a:solidFill>
              </a:rPr>
              <a:t> Harvard Graduate School of Education. </a:t>
            </a:r>
            <a:r>
              <a:rPr lang="en-US" u="sng" dirty="0">
                <a:solidFill>
                  <a:schemeClr val="dk1"/>
                </a:solidFill>
              </a:rPr>
              <a:t>https://pz.harvard.edu/sites/default/files/The%203%20Ys_1.pdf </a:t>
            </a:r>
            <a:endParaRPr u="sng"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037455bba7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Guiding Notes</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This slide begins Section C on how we engage in civil discussion.</a:t>
            </a:r>
            <a:endParaRPr dirty="0"/>
          </a:p>
        </p:txBody>
      </p:sp>
      <p:sp>
        <p:nvSpPr>
          <p:cNvPr id="249" name="Google Shape;249;g3037455bba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1f164b37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1f164b37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This slide is preparing you to engage in the vision work on the following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Stoner, Jesse Lyn. (n.d.) </a:t>
            </a:r>
            <a:r>
              <a:rPr lang="en-US" i="1" dirty="0"/>
              <a:t>A Big Goal Is Not The Same As a Vision.</a:t>
            </a:r>
            <a:r>
              <a:rPr lang="en-US" dirty="0"/>
              <a:t> Seapoint Center For Collaborative Leadership. https://seapointcenter.com/vision-and-goals/</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037455bba7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037455bba7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Use the questions on this slide to create a vision for what civil discussion will look, sound and feel like in your classroom. Record your responses on your Note Catcher where it says </a:t>
            </a:r>
            <a:r>
              <a:rPr lang="en-US" b="1" dirty="0"/>
              <a:t>Slide 28.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Schmidt, Joe and Nicelle Pinkney (2022). </a:t>
            </a:r>
            <a:r>
              <a:rPr lang="en-US" i="1" dirty="0"/>
              <a:t>Civil Discourse: Classroom Conversations for Stronger Communities. </a:t>
            </a:r>
            <a:r>
              <a:rPr lang="en-US" dirty="0"/>
              <a:t>Corwin. pg. 90</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fef1bb3d2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fef1bb3d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Junco, Rey and Kawashima-Ginsberg, Kei. (2018). </a:t>
            </a:r>
            <a:r>
              <a:rPr lang="en-US" sz="1200" i="1" dirty="0">
                <a:solidFill>
                  <a:schemeClr val="dk1"/>
                </a:solidFill>
                <a:latin typeface="Calibri"/>
                <a:ea typeface="Calibri"/>
                <a:cs typeface="Calibri"/>
                <a:sym typeface="Calibri"/>
              </a:rPr>
              <a:t>Teaching Controversial Issues in a Time of Polarization</a:t>
            </a:r>
            <a:r>
              <a:rPr lang="en-US" sz="1200" dirty="0">
                <a:solidFill>
                  <a:schemeClr val="dk1"/>
                </a:solidFill>
                <a:latin typeface="Calibri"/>
                <a:ea typeface="Calibri"/>
                <a:cs typeface="Calibri"/>
                <a:sym typeface="Calibri"/>
              </a:rPr>
              <a:t>. Social Education. </a:t>
            </a:r>
            <a:r>
              <a:rPr lang="en-US" sz="1200" u="sng" dirty="0">
                <a:solidFill>
                  <a:schemeClr val="hlink"/>
                </a:solidFill>
                <a:latin typeface="Calibri"/>
                <a:ea typeface="Calibri"/>
                <a:cs typeface="Calibri"/>
                <a:sym typeface="Calibri"/>
                <a:hlinkClick r:id="rId3"/>
              </a:rPr>
              <a:t>https://www.socialstudies.org/system/files/publications/articles/se_8206323.pdf</a:t>
            </a:r>
            <a:r>
              <a:rPr lang="en-US" sz="1200" u="sng" dirty="0">
                <a:solidFill>
                  <a:schemeClr val="dk1"/>
                </a:solidFill>
                <a:latin typeface="Calibri"/>
                <a:ea typeface="Calibri"/>
                <a:cs typeface="Calibri"/>
                <a:sym typeface="Calibri"/>
              </a:rPr>
              <a:t> </a:t>
            </a:r>
            <a:endParaRPr sz="1150" dirty="0">
              <a:solidFill>
                <a:srgbClr val="191919"/>
              </a:solidFill>
              <a:highlight>
                <a:srgbClr val="FAFAFA"/>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Guiding Notes: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Three</a:t>
            </a:r>
            <a:r>
              <a:rPr lang="en-US" sz="1200" dirty="0">
                <a:solidFill>
                  <a:schemeClr val="dk1"/>
                </a:solidFill>
                <a:latin typeface="Calibri"/>
                <a:ea typeface="Calibri"/>
                <a:cs typeface="Calibri"/>
                <a:sym typeface="Calibri"/>
              </a:rPr>
              <a:t>, respond to this prompt.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possible, share your responses with a peer or in your professional learning community. As you share your responses,</a:t>
            </a:r>
            <a:r>
              <a:rPr lang="en-US" dirty="0">
                <a:solidFill>
                  <a:schemeClr val="dk1"/>
                </a:solidFill>
              </a:rPr>
              <a:t> note how colleagues who picked the same number might have interpreted the image differently.</a:t>
            </a:r>
            <a:endParaRPr dirty="0"/>
          </a:p>
        </p:txBody>
      </p:sp>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110685b88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110685b88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rPr>
              <a:t>Resource: </a:t>
            </a:r>
            <a:endParaRPr dirty="0">
              <a:solidFill>
                <a:schemeClr val="dk1"/>
              </a:solidFill>
            </a:endParaRPr>
          </a:p>
          <a:p>
            <a:pPr marL="0" lvl="0" indent="0" algn="l" rtl="0">
              <a:spcBef>
                <a:spcPts val="0"/>
              </a:spcBef>
              <a:spcAft>
                <a:spcPts val="0"/>
              </a:spcAft>
              <a:buNone/>
            </a:pPr>
            <a:r>
              <a:rPr lang="en-US" dirty="0">
                <a:solidFill>
                  <a:schemeClr val="dk1"/>
                </a:solidFill>
              </a:rPr>
              <a:t>Schmidt, Joe and Nicelle Pinkney (2022). </a:t>
            </a:r>
            <a:r>
              <a:rPr lang="en-US" i="1" dirty="0">
                <a:solidFill>
                  <a:schemeClr val="dk1"/>
                </a:solidFill>
              </a:rPr>
              <a:t>Civil Discourse: Classroom Conversations for Stronger Communities. </a:t>
            </a:r>
            <a:r>
              <a:rPr lang="en-US" dirty="0">
                <a:solidFill>
                  <a:schemeClr val="dk1"/>
                </a:solidFill>
              </a:rPr>
              <a:t>Corwin. pgs. 85-87</a:t>
            </a:r>
            <a:r>
              <a:rPr lang="en-US" sz="1200" dirty="0">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110685b88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110685b88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slide.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rPr>
              <a:t>Resource: </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Schmidt, Joe and Nicelle Pinkney (2022). </a:t>
            </a:r>
            <a:r>
              <a:rPr lang="en-US" i="1" dirty="0">
                <a:solidFill>
                  <a:schemeClr val="dk1"/>
                </a:solidFill>
              </a:rPr>
              <a:t>Civil Discourse: Classroom Conversations for Stronger Communities. </a:t>
            </a:r>
            <a:r>
              <a:rPr lang="en-US" dirty="0">
                <a:solidFill>
                  <a:schemeClr val="dk1"/>
                </a:solidFill>
              </a:rPr>
              <a:t>Corwin. pgs. 85-87</a:t>
            </a:r>
            <a:r>
              <a:rPr lang="en-US" sz="1200" dirty="0">
                <a:solidFill>
                  <a:schemeClr val="dk1"/>
                </a:solidFill>
                <a:latin typeface="Calibri"/>
                <a:ea typeface="Calibri"/>
                <a:cs typeface="Calibri"/>
                <a:sym typeface="Calibri"/>
              </a:rPr>
              <a:t>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110685b88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110685b88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It is important to note that the Kentucky Department of Education has Standards Family Guides that support communication between parents and teachers. The </a:t>
            </a:r>
            <a:r>
              <a:rPr lang="en-US" sz="1200" i="1" dirty="0">
                <a:solidFill>
                  <a:schemeClr val="dk1"/>
                </a:solidFill>
                <a:latin typeface="Calibri"/>
                <a:ea typeface="Calibri"/>
                <a:cs typeface="Calibri"/>
                <a:sym typeface="Calibri"/>
              </a:rPr>
              <a:t>Kentucky Academic Standards (KAS)</a:t>
            </a:r>
            <a:r>
              <a:rPr lang="en-US" sz="1200" dirty="0">
                <a:solidFill>
                  <a:schemeClr val="dk1"/>
                </a:solidFill>
                <a:latin typeface="Calibri"/>
                <a:ea typeface="Calibri"/>
                <a:cs typeface="Calibri"/>
                <a:sym typeface="Calibri"/>
              </a:rPr>
              <a:t> Family Guides have been developed to help families familiarize themselves with the content of each grade level standards. Each guide contains a standards overview for Reading &amp; Writing, Mathematics, Science and Social Studies. They may be found on kystandards.org at </a:t>
            </a:r>
            <a:r>
              <a:rPr lang="en-US" sz="1200" u="sng" dirty="0">
                <a:solidFill>
                  <a:schemeClr val="hlink"/>
                </a:solidFill>
                <a:latin typeface="Calibri"/>
                <a:ea typeface="Calibri"/>
                <a:cs typeface="Calibri"/>
                <a:sym typeface="Calibri"/>
                <a:hlinkClick r:id="rId3"/>
              </a:rPr>
              <a:t>https://kystandards.org/standards-family-guides/</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chemeClr val="dk1"/>
                </a:solidFill>
              </a:rPr>
              <a:t>Resource: </a:t>
            </a:r>
            <a:endParaRPr dirty="0">
              <a:solidFill>
                <a:schemeClr val="dk1"/>
              </a:solidFill>
            </a:endParaRPr>
          </a:p>
          <a:p>
            <a:pPr marL="0" lvl="0" indent="0" algn="l" rtl="0">
              <a:spcBef>
                <a:spcPts val="0"/>
              </a:spcBef>
              <a:spcAft>
                <a:spcPts val="0"/>
              </a:spcAft>
              <a:buNone/>
            </a:pPr>
            <a:r>
              <a:rPr lang="en-US" dirty="0">
                <a:solidFill>
                  <a:schemeClr val="dk1"/>
                </a:solidFill>
              </a:rPr>
              <a:t>Schmidt, Joe and Nicelle Pinkney (2022). </a:t>
            </a:r>
            <a:r>
              <a:rPr lang="en-US" i="1" dirty="0">
                <a:solidFill>
                  <a:schemeClr val="dk1"/>
                </a:solidFill>
              </a:rPr>
              <a:t>Civil Discourse: Classroom Conversations for Stronger Communities. </a:t>
            </a:r>
            <a:r>
              <a:rPr lang="en-US" dirty="0">
                <a:solidFill>
                  <a:schemeClr val="dk1"/>
                </a:solidFill>
              </a:rPr>
              <a:t>Corwin. pgs. 85-87</a:t>
            </a:r>
            <a:r>
              <a:rPr lang="en-US" sz="1200" dirty="0">
                <a:solidFill>
                  <a:schemeClr val="dk1"/>
                </a:solidFill>
                <a:latin typeface="Calibri"/>
                <a:ea typeface="Calibri"/>
                <a:cs typeface="Calibri"/>
                <a:sym typeface="Calibri"/>
              </a:rPr>
              <a:t>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fef1bb3d2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fef1bb3d2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rgbClr val="030303"/>
                </a:solidFill>
                <a:latin typeface="Calibri"/>
                <a:ea typeface="Calibri"/>
                <a:cs typeface="Calibri"/>
                <a:sym typeface="Calibri"/>
              </a:rPr>
              <a:t>Guiding Notes:</a:t>
            </a:r>
            <a:endParaRPr sz="1200" b="1" dirty="0">
              <a:solidFill>
                <a:srgbClr val="030303"/>
              </a:solidFill>
              <a:latin typeface="Calibri"/>
              <a:ea typeface="Calibri"/>
              <a:cs typeface="Calibri"/>
              <a:sym typeface="Calibri"/>
            </a:endParaRPr>
          </a:p>
          <a:p>
            <a:pPr marL="0" lvl="0" indent="0" algn="l" rtl="0">
              <a:spcBef>
                <a:spcPts val="0"/>
              </a:spcBef>
              <a:spcAft>
                <a:spcPts val="0"/>
              </a:spcAft>
              <a:buNone/>
            </a:pPr>
            <a:endParaRPr sz="1200" dirty="0">
              <a:solidFill>
                <a:srgbClr val="030303"/>
              </a:solidFill>
              <a:latin typeface="Calibri"/>
              <a:ea typeface="Calibri"/>
              <a:cs typeface="Calibri"/>
              <a:sym typeface="Calibri"/>
            </a:endParaRPr>
          </a:p>
          <a:p>
            <a:pPr marL="0" indent="0">
              <a:buNone/>
            </a:pPr>
            <a:r>
              <a:rPr lang="en-US" sz="1200" dirty="0">
                <a:solidFill>
                  <a:srgbClr val="030303"/>
                </a:solidFill>
                <a:latin typeface="Calibri"/>
                <a:ea typeface="Calibri"/>
                <a:cs typeface="Calibri"/>
                <a:sym typeface="Calibri"/>
              </a:rPr>
              <a:t>Read the slide and complete the Planning Considerations for Sharing with Stakeholders document: </a:t>
            </a:r>
            <a:r>
              <a:rPr lang="en-US" dirty="0">
                <a:solidFill>
                  <a:srgbClr val="030303"/>
                </a:solidFill>
                <a:sym typeface="Calibri"/>
                <a:hlinkClick r:id="rId3"/>
              </a:rPr>
              <a:t>https://www.education.ky.gov/_layouts/download.aspx?SourceUrl=/curriculum/standards/kyacadstand/Documents/Planning_Considerations_for_Sharing_with_Stakeholders.docx</a:t>
            </a:r>
            <a:r>
              <a:rPr lang="en-US" dirty="0">
                <a:solidFill>
                  <a:srgbClr val="030303"/>
                </a:solidFill>
                <a:sym typeface="Calibri"/>
              </a:rPr>
              <a:t>.</a:t>
            </a:r>
            <a:endParaRPr sz="1200" dirty="0">
              <a:solidFill>
                <a:srgbClr val="030303"/>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d0ad0187ca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d0ad0187ca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a:t>
            </a:r>
            <a:r>
              <a:rPr lang="en-US" sz="1200" i="1" dirty="0">
                <a:solidFill>
                  <a:schemeClr val="dk1"/>
                </a:solidFill>
                <a:latin typeface="Calibri"/>
                <a:ea typeface="Calibri"/>
                <a:cs typeface="Calibri"/>
                <a:sym typeface="Calibri"/>
              </a:rPr>
              <a:t>Discussing Politics in Polarized Times: How Structure Can Help</a:t>
            </a:r>
            <a:r>
              <a:rPr lang="en-US" sz="1200" dirty="0">
                <a:solidFill>
                  <a:schemeClr val="dk1"/>
                </a:solidFill>
                <a:latin typeface="Calibri"/>
                <a:ea typeface="Calibri"/>
                <a:cs typeface="Calibri"/>
                <a:sym typeface="Calibri"/>
              </a:rPr>
              <a:t>. Annotate the article using the directions on the screen as you read. 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McAvoy, Paula, Gregory E. McAvoy Victoria Newton Rachel Waltz Emily Grace. January/February 2024. Discussing Politics in Polarized Times: How Structure Can Help. </a:t>
            </a:r>
            <a:r>
              <a:rPr lang="en-US" sz="1200" i="1" dirty="0">
                <a:solidFill>
                  <a:schemeClr val="dk1"/>
                </a:solidFill>
                <a:latin typeface="Calibri"/>
                <a:ea typeface="Calibri"/>
                <a:cs typeface="Calibri"/>
                <a:sym typeface="Calibri"/>
              </a:rPr>
              <a:t>Social Education</a:t>
            </a:r>
            <a:r>
              <a:rPr lang="en-US" sz="1200" dirty="0">
                <a:solidFill>
                  <a:schemeClr val="dk1"/>
                </a:solidFill>
                <a:latin typeface="Calibri"/>
                <a:ea typeface="Calibri"/>
                <a:cs typeface="Calibri"/>
                <a:sym typeface="Calibri"/>
              </a:rPr>
              <a:t>.</a:t>
            </a:r>
            <a:r>
              <a:rPr lang="en-US" sz="1200" dirty="0">
                <a:solidFill>
                  <a:srgbClr val="2362AF"/>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https://www.socialstudies.org/social-education/88/1/discussing-politics-polarized-times-how-structure-can-help</a:t>
            </a:r>
            <a:r>
              <a:rPr lang="en-US" sz="1200" dirty="0">
                <a:solidFill>
                  <a:srgbClr val="2362AF"/>
                </a:solidFill>
                <a:latin typeface="Calibri"/>
                <a:ea typeface="Calibri"/>
                <a:cs typeface="Calibri"/>
                <a:sym typeface="Calibri"/>
              </a:rPr>
              <a:t> </a:t>
            </a:r>
            <a:endParaRPr sz="1200" dirty="0">
              <a:solidFill>
                <a:srgbClr val="030303"/>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latin typeface="Calibri"/>
                <a:ea typeface="Calibri"/>
                <a:cs typeface="Calibri"/>
              </a:rPr>
              <a:t>Guiding notes:</a:t>
            </a:r>
          </a:p>
          <a:p>
            <a:pPr>
              <a:buNone/>
            </a:pPr>
            <a:endParaRPr lang="en-US" dirty="0">
              <a:latin typeface="Calibri"/>
              <a:ea typeface="Calibri"/>
              <a:cs typeface="Calibri"/>
            </a:endParaRPr>
          </a:p>
          <a:p>
            <a:pPr>
              <a:buNone/>
            </a:pPr>
            <a:r>
              <a:rPr lang="en-US" dirty="0">
                <a:latin typeface="Calibri"/>
                <a:ea typeface="Calibri"/>
                <a:cs typeface="Calibri"/>
              </a:rPr>
              <a:t>Read the slide. </a:t>
            </a:r>
          </a:p>
        </p:txBody>
      </p:sp>
    </p:spTree>
    <p:extLst>
      <p:ext uri="{BB962C8B-B14F-4D97-AF65-F5344CB8AC3E}">
        <p14:creationId xmlns:p14="http://schemas.microsoft.com/office/powerpoint/2010/main" val="269651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37455bba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037455bba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 </a:t>
            </a:r>
            <a:endParaRPr b="1" dirty="0"/>
          </a:p>
          <a:p>
            <a:pPr marL="0" lvl="0" indent="0" algn="l" rtl="0">
              <a:spcBef>
                <a:spcPts val="0"/>
              </a:spcBef>
              <a:spcAft>
                <a:spcPts val="0"/>
              </a:spcAft>
              <a:buNone/>
            </a:pPr>
            <a:endParaRPr dirty="0"/>
          </a:p>
          <a:p>
            <a:pPr marL="0" indent="0">
              <a:buNone/>
            </a:pPr>
            <a:r>
              <a:rPr lang="en-US" dirty="0">
                <a:latin typeface="Calibri"/>
                <a:ea typeface="Calibri"/>
                <a:cs typeface="Calibri"/>
              </a:rPr>
              <a:t>Read the slide and identify the key words or phrases for dialogue on your note catcher where it says </a:t>
            </a:r>
            <a:r>
              <a:rPr lang="en-US" b="1" dirty="0">
                <a:latin typeface="Calibri"/>
                <a:ea typeface="Calibri"/>
                <a:cs typeface="Calibri"/>
              </a:rPr>
              <a:t>Slide 37. </a:t>
            </a:r>
          </a:p>
          <a:p>
            <a:pPr marL="0" indent="0">
              <a:buNone/>
            </a:pPr>
            <a:endParaRPr lang="en-US" b="1" dirty="0">
              <a:latin typeface="Calibri"/>
              <a:ea typeface="Calibri"/>
              <a:cs typeface="Calibri"/>
              <a:sym typeface="Calibri"/>
            </a:endParaRPr>
          </a:p>
          <a:p>
            <a:pPr marL="0" lvl="0" indent="0" algn="l">
              <a:spcBef>
                <a:spcPts val="0"/>
              </a:spcBef>
              <a:spcAft>
                <a:spcPts val="0"/>
              </a:spcAft>
              <a:buNone/>
            </a:pPr>
            <a:r>
              <a:rPr lang="en-US" sz="1100" dirty="0">
                <a:latin typeface="Calibri"/>
                <a:ea typeface="Calibri"/>
                <a:cs typeface="Calibri"/>
                <a:sym typeface="Calibri"/>
              </a:rPr>
              <a:t>Resource:</a:t>
            </a:r>
            <a:endParaRPr lang="en-US" dirty="0"/>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Guiding Notes </a:t>
            </a:r>
          </a:p>
          <a:p>
            <a:pPr marL="0" lvl="0" indent="0" algn="l" rtl="0">
              <a:spcBef>
                <a:spcPts val="0"/>
              </a:spcBef>
              <a:spcAft>
                <a:spcPts val="0"/>
              </a:spcAft>
              <a:buNone/>
            </a:pPr>
            <a:endParaRPr lang="en-US" dirty="0"/>
          </a:p>
          <a:p>
            <a:pPr>
              <a:buNone/>
            </a:pPr>
            <a:r>
              <a:rPr lang="en-US" dirty="0"/>
              <a:t>Read the slide and identify the key words or phrases for debate on your note catcher where it says </a:t>
            </a:r>
            <a:r>
              <a:rPr lang="en-US" b="1" dirty="0"/>
              <a:t>Slide 38. </a:t>
            </a:r>
            <a:endParaRPr lang="en-US" dirty="0"/>
          </a:p>
          <a:p>
            <a:pPr marL="0" indent="0">
              <a:buNone/>
            </a:pPr>
            <a:endParaRPr lang="en-US" dirty="0">
              <a:ea typeface="Calibri"/>
            </a:endParaRPr>
          </a:p>
          <a:p>
            <a:pPr marL="0" lvl="0" indent="0" algn="l" rtl="0">
              <a:spcBef>
                <a:spcPts val="0"/>
              </a:spcBef>
              <a:spcAft>
                <a:spcPts val="0"/>
              </a:spcAft>
              <a:buNone/>
            </a:pPr>
            <a:r>
              <a:rPr lang="en-US" sz="1100" dirty="0">
                <a:latin typeface="Calibri"/>
                <a:ea typeface="Calibri"/>
                <a:cs typeface="Calibri"/>
                <a:sym typeface="Calibri"/>
              </a:rPr>
              <a:t>Resource:</a:t>
            </a:r>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lang="en-US" dirty="0"/>
          </a:p>
          <a:p>
            <a:endParaRPr lang="en-US" dirty="0"/>
          </a:p>
        </p:txBody>
      </p:sp>
    </p:spTree>
    <p:extLst>
      <p:ext uri="{BB962C8B-B14F-4D97-AF65-F5344CB8AC3E}">
        <p14:creationId xmlns:p14="http://schemas.microsoft.com/office/powerpoint/2010/main" val="1638454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Guiding Notes </a:t>
            </a:r>
          </a:p>
          <a:p>
            <a:pPr marL="0" lvl="0" indent="0" algn="l" rtl="0">
              <a:spcBef>
                <a:spcPts val="0"/>
              </a:spcBef>
              <a:spcAft>
                <a:spcPts val="0"/>
              </a:spcAft>
              <a:buNone/>
            </a:pPr>
            <a:endParaRPr lang="en-US" dirty="0"/>
          </a:p>
          <a:p>
            <a:pPr>
              <a:buNone/>
            </a:pPr>
            <a:r>
              <a:rPr lang="en-US" dirty="0"/>
              <a:t>Read the slide and identify the key words or phrases for discussion on your note catcher where it says </a:t>
            </a:r>
            <a:r>
              <a:rPr lang="en-US" b="1" dirty="0"/>
              <a:t>Slide 39. </a:t>
            </a:r>
            <a:endParaRPr lang="en-US" dirty="0"/>
          </a:p>
          <a:p>
            <a:pPr marL="0" indent="0">
              <a:buNone/>
            </a:pPr>
            <a:endParaRPr lang="en-US" dirty="0">
              <a:latin typeface="Calibri"/>
              <a:ea typeface="Calibri"/>
              <a:cs typeface="Calibri"/>
            </a:endParaRPr>
          </a:p>
          <a:p>
            <a:pPr marL="0" lvl="0" indent="0" algn="l">
              <a:spcBef>
                <a:spcPts val="0"/>
              </a:spcBef>
              <a:spcAft>
                <a:spcPts val="0"/>
              </a:spcAft>
              <a:buNone/>
            </a:pPr>
            <a:r>
              <a:rPr lang="en-US" sz="1100" dirty="0">
                <a:latin typeface="Calibri"/>
                <a:ea typeface="Calibri"/>
                <a:cs typeface="Calibri"/>
                <a:sym typeface="Calibri"/>
              </a:rPr>
              <a:t>Resource:</a:t>
            </a:r>
            <a:endParaRPr lang="en-US" dirty="0"/>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lang="en-US" dirty="0"/>
          </a:p>
          <a:p>
            <a:endParaRPr lang="en-US" dirty="0"/>
          </a:p>
        </p:txBody>
      </p:sp>
    </p:spTree>
    <p:extLst>
      <p:ext uri="{BB962C8B-B14F-4D97-AF65-F5344CB8AC3E}">
        <p14:creationId xmlns:p14="http://schemas.microsoft.com/office/powerpoint/2010/main" val="1709428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Guiding Notes </a:t>
            </a:r>
          </a:p>
          <a:p>
            <a:pPr marL="0" lvl="0" indent="0" algn="l" rtl="0">
              <a:spcBef>
                <a:spcPts val="0"/>
              </a:spcBef>
              <a:spcAft>
                <a:spcPts val="0"/>
              </a:spcAft>
              <a:buNone/>
            </a:pPr>
            <a:endParaRPr lang="en-US" dirty="0"/>
          </a:p>
          <a:p>
            <a:pPr marL="0" indent="0">
              <a:buNone/>
            </a:pPr>
            <a:endParaRPr lang="en-US" dirty="0"/>
          </a:p>
          <a:p>
            <a:pPr marL="0" indent="0">
              <a:buNone/>
            </a:pPr>
            <a:r>
              <a:rPr lang="en-US" dirty="0"/>
              <a:t>Read the slide and complete a Quick Write that answers "What do you notice and wonder about the information in the 3Ds chart?" On your note catcher where it says </a:t>
            </a:r>
            <a:r>
              <a:rPr lang="en-US" b="1" dirty="0"/>
              <a:t>Slide 40. </a:t>
            </a:r>
          </a:p>
          <a:p>
            <a:pPr marL="0" indent="0">
              <a:buNone/>
            </a:pPr>
            <a:endParaRPr lang="en-US" b="1" dirty="0"/>
          </a:p>
          <a:p>
            <a:pPr marL="0" indent="0">
              <a:buNone/>
            </a:pPr>
            <a:r>
              <a:rPr lang="en-US" dirty="0">
                <a:sym typeface="Calibri"/>
              </a:rPr>
              <a:t>For more information on Quick Writes, visit </a:t>
            </a:r>
            <a:r>
              <a:rPr lang="en-US" dirty="0">
                <a:sym typeface="Calibri"/>
                <a:hlinkClick r:id="rId3"/>
              </a:rPr>
              <a:t>The Power of Quick Writes</a:t>
            </a:r>
            <a:r>
              <a:rPr lang="en-US" dirty="0">
                <a:sym typeface="Calibri"/>
              </a:rPr>
              <a:t>. </a:t>
            </a:r>
            <a:endParaRPr lang="en-US" dirty="0"/>
          </a:p>
          <a:p>
            <a:pPr marL="0" indent="0">
              <a:buNone/>
            </a:pPr>
            <a:endParaRPr lang="en-US" dirty="0">
              <a:ea typeface="Calibri"/>
            </a:endParaRPr>
          </a:p>
          <a:p>
            <a:pPr marL="0" indent="0">
              <a:buNone/>
            </a:pPr>
            <a:r>
              <a:rPr lang="en-US" dirty="0">
                <a:ea typeface="Calibri"/>
              </a:rPr>
              <a:t>After you complete your Quick Write, you will explore dialogue, debate and discussion more in depth. </a:t>
            </a:r>
          </a:p>
          <a:p>
            <a:pPr marL="0" indent="0">
              <a:buNone/>
            </a:pPr>
            <a:endParaRPr lang="en-US" dirty="0">
              <a:ea typeface="Calibri"/>
              <a:sym typeface="Calibri"/>
            </a:endParaRPr>
          </a:p>
          <a:p>
            <a:pPr marL="0" lvl="0" indent="0" algn="l">
              <a:spcBef>
                <a:spcPts val="0"/>
              </a:spcBef>
              <a:spcAft>
                <a:spcPts val="0"/>
              </a:spcAft>
              <a:buNone/>
            </a:pPr>
            <a:r>
              <a:rPr lang="en-US" sz="1100" dirty="0">
                <a:latin typeface="Calibri"/>
                <a:ea typeface="Calibri"/>
                <a:cs typeface="Calibri"/>
                <a:sym typeface="Calibri"/>
              </a:rPr>
              <a:t>Resource:</a:t>
            </a:r>
            <a:endParaRPr lang="en-US" dirty="0"/>
          </a:p>
          <a:p>
            <a:pPr marL="0" lvl="0" indent="0" algn="l" rtl="0">
              <a:spcBef>
                <a:spcPts val="0"/>
              </a:spcBef>
              <a:spcAft>
                <a:spcPts val="0"/>
              </a:spcAft>
              <a:buClr>
                <a:schemeClr val="dk1"/>
              </a:buClr>
              <a:buSzPts val="1100"/>
              <a:buFont typeface="Arial"/>
              <a:buNone/>
            </a:pPr>
            <a:r>
              <a:rPr lang="en-US" sz="1100" dirty="0">
                <a:latin typeface="Calibri"/>
                <a:ea typeface="Calibri"/>
                <a:cs typeface="Calibri"/>
                <a:sym typeface="Calibri"/>
              </a:rPr>
              <a:t>Schmidt, Joe and Nicelle Pinkney (2022). </a:t>
            </a:r>
            <a:r>
              <a:rPr lang="en-US" sz="1100" i="1" dirty="0">
                <a:latin typeface="Calibri"/>
                <a:ea typeface="Calibri"/>
                <a:cs typeface="Calibri"/>
                <a:sym typeface="Calibri"/>
              </a:rPr>
              <a:t>Civil Discourse: Classroom Conversations for Stronger Communities. </a:t>
            </a:r>
            <a:r>
              <a:rPr lang="en-US" sz="1100" dirty="0">
                <a:latin typeface="Calibri"/>
                <a:ea typeface="Calibri"/>
                <a:cs typeface="Calibri"/>
                <a:sym typeface="Calibri"/>
              </a:rPr>
              <a:t>Corwin. P. 48</a:t>
            </a:r>
            <a:endParaRPr lang="en-US" dirty="0"/>
          </a:p>
          <a:p>
            <a:pPr marL="0" indent="0">
              <a:lnSpc>
                <a:spcPct val="114999"/>
              </a:lnSpc>
              <a:buNone/>
            </a:pPr>
            <a:r>
              <a:rPr lang="en-US" dirty="0"/>
              <a:t>Sedita, Joan. (October 4, 2019). </a:t>
            </a:r>
            <a:r>
              <a:rPr lang="en-US" i="1" dirty="0"/>
              <a:t>The Power of Quick Writes.</a:t>
            </a:r>
            <a:r>
              <a:rPr lang="en-US" dirty="0"/>
              <a:t> Reading Rockets. </a:t>
            </a:r>
            <a:r>
              <a:rPr lang="en-US" dirty="0">
                <a:hlinkClick r:id="rId3"/>
              </a:rPr>
              <a:t>https://www.readingrockets.org/topics/comprehension/articles/power-quick-writes</a:t>
            </a:r>
            <a:r>
              <a:rPr lang="en-US" dirty="0"/>
              <a:t> </a:t>
            </a:r>
          </a:p>
          <a:p>
            <a:pPr marL="0" indent="0">
              <a:buNone/>
            </a:pPr>
            <a:endParaRPr lang="en-US" dirty="0"/>
          </a:p>
          <a:p>
            <a:pPr marL="0" indent="0">
              <a:buNone/>
            </a:pPr>
            <a:endParaRPr lang="en-US" dirty="0">
              <a:latin typeface="Calibri"/>
              <a:ea typeface="Calibri"/>
              <a:cs typeface="Calibri"/>
            </a:endParaRPr>
          </a:p>
          <a:p>
            <a:pPr marL="158750" indent="0">
              <a:buNone/>
            </a:pPr>
            <a:endParaRPr lang="en-US" dirty="0"/>
          </a:p>
        </p:txBody>
      </p:sp>
    </p:spTree>
    <p:extLst>
      <p:ext uri="{BB962C8B-B14F-4D97-AF65-F5344CB8AC3E}">
        <p14:creationId xmlns:p14="http://schemas.microsoft.com/office/powerpoint/2010/main" val="4177971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037455bba7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Guiding Notes</a:t>
            </a:r>
            <a:endParaRPr b="1"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This slide begins Section A where you will learn about the terms current, contentious and controversial issues and consider how to frame these through thoughtful and intentional instructional design. </a:t>
            </a:r>
            <a:endParaRPr dirty="0"/>
          </a:p>
        </p:txBody>
      </p:sp>
      <p:sp>
        <p:nvSpPr>
          <p:cNvPr id="104" name="Google Shape;104;g3037455bba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110685b88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110685b88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Adaptive Schools Foundation Seminar Learning Guide- 4th Edition. 2024 Thinking Collaborative, Land Robert Garmston &amp; Bruce Wellman. </a:t>
            </a:r>
            <a:r>
              <a:rPr lang="en-US" u="sng" dirty="0">
                <a:solidFill>
                  <a:schemeClr val="hlink"/>
                </a:solidFill>
                <a:hlinkClick r:id="rId3"/>
              </a:rPr>
              <a:t>www.thinkingcollaborative.com</a:t>
            </a:r>
            <a:r>
              <a:rPr lang="en-US" dirty="0"/>
              <a:t> </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1f180917a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1f180917a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Guiding Notes: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lvl="0" indent="0" algn="l" rtl="0">
              <a:spcBef>
                <a:spcPts val="0"/>
              </a:spcBef>
              <a:spcAft>
                <a:spcPts val="0"/>
              </a:spcAft>
              <a:buNone/>
            </a:pPr>
            <a:r>
              <a:rPr lang="en-US" dirty="0"/>
              <a:t>Adaptive Schools Foundation Seminar Learning Guide- 4th Edition. 2024 Thinking Collaborative, Land Robert Garmston &amp; Bruce Wellman. </a:t>
            </a:r>
            <a:r>
              <a:rPr lang="en-US" u="sng" dirty="0">
                <a:solidFill>
                  <a:schemeClr val="hlink"/>
                </a:solidFill>
                <a:hlinkClick r:id="rId3"/>
              </a:rPr>
              <a:t>www.thinkingcollaborative.com</a:t>
            </a:r>
            <a:r>
              <a:rPr lang="en-US" dirty="0"/>
              <a:t> </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1f180917a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1f180917a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t>Guiding Notes:</a:t>
            </a: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Watch the video and evaluate this clip using the rubric on your note catcher where it says </a:t>
            </a:r>
            <a:r>
              <a:rPr lang="en-US" b="1" dirty="0"/>
              <a:t>Slide 43. </a:t>
            </a: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t>Edutopia. (n.d.) </a:t>
            </a:r>
            <a:r>
              <a:rPr lang="en-US" i="1" dirty="0"/>
              <a:t>Oracy in the Classroom: Strategies for Effective Talk</a:t>
            </a:r>
            <a:r>
              <a:rPr lang="en-US" dirty="0"/>
              <a:t>. </a:t>
            </a:r>
            <a:r>
              <a:rPr lang="en-US" u="sng" dirty="0">
                <a:solidFill>
                  <a:schemeClr val="hlink"/>
                </a:solidFill>
                <a:hlinkClick r:id="rId3"/>
              </a:rPr>
              <a:t>https://www.youtube.com/watch?v=2ADAY9AQm54</a:t>
            </a:r>
            <a:r>
              <a:rPr lang="en-US" dirty="0"/>
              <a:t>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110685b88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110685b881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Guided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section of the Teacher Note that uses hexagonal thinking on pages two through three. Annotate the article using the directions on the screen as you read. If you are not able to annotate the article using symbols, select different highlighter colors for the directions outlined here.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1f180917a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1f180917a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 </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lang="en-US" sz="1050" dirty="0">
              <a:solidFill>
                <a:srgbClr val="666666"/>
              </a:solidFill>
              <a:ea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110685b881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110685b88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Watch the video and evaluate this clip using the rubric on your note catcher where it says </a:t>
            </a:r>
            <a:r>
              <a:rPr lang="en-US" sz="1200" b="1" dirty="0">
                <a:solidFill>
                  <a:schemeClr val="dk1"/>
                </a:solidFill>
                <a:latin typeface="Calibri"/>
                <a:ea typeface="Calibri"/>
                <a:cs typeface="Calibri"/>
                <a:sym typeface="Calibri"/>
              </a:rPr>
              <a:t>Slide 46.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a:t>
            </a:r>
            <a:endParaRPr sz="1200" dirty="0">
              <a:solidFill>
                <a:schemeClr val="dk1"/>
              </a:solidFill>
              <a:latin typeface="Calibri"/>
              <a:ea typeface="Calibri"/>
              <a:cs typeface="Calibri"/>
              <a:sym typeface="Calibri"/>
            </a:endParaRPr>
          </a:p>
          <a:p>
            <a:pPr marL="0" indent="0">
              <a:buClr>
                <a:schemeClr val="dk1"/>
              </a:buClr>
              <a:buNone/>
            </a:pPr>
            <a:r>
              <a:rPr lang="en-US" sz="1200" dirty="0">
                <a:solidFill>
                  <a:schemeClr val="dk1"/>
                </a:solidFill>
                <a:latin typeface="Calibri"/>
                <a:ea typeface="Calibri"/>
                <a:cs typeface="Calibri"/>
                <a:sym typeface="Calibri"/>
              </a:rPr>
              <a:t>Richland School District Two. (2024). </a:t>
            </a:r>
            <a:r>
              <a:rPr lang="en-US" sz="1200" i="1" dirty="0">
                <a:solidFill>
                  <a:schemeClr val="dk1"/>
                </a:solidFill>
                <a:latin typeface="Calibri"/>
                <a:ea typeface="Calibri"/>
                <a:cs typeface="Calibri"/>
                <a:sym typeface="Calibri"/>
              </a:rPr>
              <a:t>AVID Best Practices Philosophical Chairs: Middle Level</a:t>
            </a:r>
            <a:r>
              <a:rPr lang="en-US" sz="1200" dirty="0">
                <a:solidFill>
                  <a:schemeClr val="dk1"/>
                </a:solidFill>
                <a:latin typeface="Calibri"/>
                <a:ea typeface="Calibri"/>
                <a:cs typeface="Calibri"/>
                <a:sym typeface="Calibri"/>
              </a:rPr>
              <a:t>. </a:t>
            </a:r>
            <a:r>
              <a:rPr lang="en-US" dirty="0">
                <a:solidFill>
                  <a:schemeClr val="dk1"/>
                </a:solidFill>
                <a:sym typeface="Calibri"/>
                <a:hlinkClick r:id="rId3"/>
              </a:rPr>
              <a:t>https://www.youtube.com/watch?v=Jtm9lTVVBBE</a:t>
            </a:r>
            <a:r>
              <a:rPr lang="en-US" dirty="0">
                <a:solidFill>
                  <a:schemeClr val="dk1"/>
                </a:solidFill>
                <a:sym typeface="Calibri"/>
              </a:rPr>
              <a:t> </a:t>
            </a:r>
            <a:endParaRPr sz="1200" dirty="0">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110685b88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110685b88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Guided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Teacher Note. Annotate the article using the directions on the screen as you read. If you are not able to annotate the article using symbols, select different highlighter colors for the directions outlined here.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1f180917a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1f180917a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Adaptive Schools Foundation Seminar Learning Guide- 4th Edition. 2024 Thinking Collaborative, Land Robert Garmston &amp; Bruce Wellman. </a:t>
            </a:r>
            <a:r>
              <a:rPr lang="en-US" sz="1200" u="sng" dirty="0">
                <a:solidFill>
                  <a:schemeClr val="hlink"/>
                </a:solidFill>
                <a:latin typeface="Calibri"/>
                <a:ea typeface="Calibri"/>
                <a:cs typeface="Calibri"/>
                <a:sym typeface="Calibri"/>
                <a:hlinkClick r:id="rId3"/>
              </a:rPr>
              <a:t>www.thinkingcollaborative.com</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1f180917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1f180917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Adaptive Schools Foundation Seminar Learning Guide- 4th Edition. 2024 Thinking Collaborative, Land Robert Garmston &amp; Bruce Wellman. </a:t>
            </a:r>
            <a:r>
              <a:rPr lang="en-US" sz="1200" u="sng" dirty="0">
                <a:solidFill>
                  <a:schemeClr val="hlink"/>
                </a:solidFill>
                <a:latin typeface="Calibri"/>
                <a:ea typeface="Calibri"/>
                <a:cs typeface="Calibri"/>
                <a:sym typeface="Calibri"/>
                <a:hlinkClick r:id="rId3"/>
              </a:rPr>
              <a:t>www.thinkingcollaborative.com</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1f180917a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1f180917a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Resource: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Adaptive Schools Foundation Seminar Learning Guide- 4th Edition. 2024 Thinking Collaborative, Land Robert Garmston &amp; Bruce Wellman. </a:t>
            </a:r>
            <a:r>
              <a:rPr lang="en-US" sz="1200" u="sng" dirty="0">
                <a:solidFill>
                  <a:schemeClr val="hlink"/>
                </a:solidFill>
                <a:latin typeface="Calibri"/>
                <a:ea typeface="Calibri"/>
                <a:cs typeface="Calibri"/>
                <a:sym typeface="Calibri"/>
                <a:hlinkClick r:id="rId3"/>
              </a:rPr>
              <a:t>www.thinkingcollaborative.com</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037455bba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037455bba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On your Note Catcher where it says </a:t>
            </a:r>
            <a:r>
              <a:rPr lang="en-US" sz="1200" b="1" dirty="0">
                <a:latin typeface="Calibri"/>
                <a:ea typeface="Calibri"/>
                <a:cs typeface="Calibri"/>
                <a:sym typeface="Calibri"/>
              </a:rPr>
              <a:t>Slide Five</a:t>
            </a:r>
            <a:r>
              <a:rPr lang="en-US" sz="1200" dirty="0">
                <a:latin typeface="Calibri"/>
                <a:ea typeface="Calibri"/>
                <a:cs typeface="Calibri"/>
                <a:sym typeface="Calibri"/>
              </a:rPr>
              <a:t>, highlight the keywords or phrases used in these definitions.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In resource and guidance about civil discourse, several terms are used to categorize the topics that are the subjects of this work. Three terms are used here to support you in understanding the similarities and differences between these words. It is important to note that topics may fit into multiple categories: as an example, a current event might also be contentious. It is important to know what these terms mean and how to use them when engaging with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and research around discourse. Within the </a:t>
            </a:r>
            <a:r>
              <a:rPr lang="en-US" sz="1200" i="1" dirty="0">
                <a:latin typeface="Calibri"/>
                <a:ea typeface="Calibri"/>
                <a:cs typeface="Calibri"/>
                <a:sym typeface="Calibri"/>
              </a:rPr>
              <a:t>KAS for Social Studies </a:t>
            </a:r>
            <a:r>
              <a:rPr lang="en-US" sz="1200" dirty="0">
                <a:latin typeface="Calibri"/>
                <a:ea typeface="Calibri"/>
                <a:cs typeface="Calibri"/>
                <a:sym typeface="Calibri"/>
              </a:rPr>
              <a:t>at the high school level, students are required to “[e]ngage in civil discussion, reach consensus when appropriate and respect multiple perspectives relevant to compelling and/or supporting questions in” the identified disciplinary strand. Therefore, this work will focus on how to design instruction around these terms, as thoughtful and purposeful instructional design enable students and teachers to engage in civil discourse in respectful and appropriate ways.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Resources:</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The Britannica Dictionary. (n.d.) </a:t>
            </a:r>
            <a:r>
              <a:rPr lang="en-US" sz="1200" i="1" dirty="0">
                <a:latin typeface="Calibri"/>
                <a:ea typeface="Calibri"/>
                <a:cs typeface="Calibri"/>
                <a:sym typeface="Calibri"/>
              </a:rPr>
              <a:t>Current Events. </a:t>
            </a:r>
            <a:r>
              <a:rPr lang="en-US" sz="1200" u="sng" dirty="0">
                <a:solidFill>
                  <a:schemeClr val="hlink"/>
                </a:solidFill>
                <a:latin typeface="Calibri"/>
                <a:ea typeface="Calibri"/>
                <a:cs typeface="Calibri"/>
                <a:sym typeface="Calibri"/>
                <a:hlinkClick r:id="rId3"/>
              </a:rPr>
              <a:t>https://www.britannica.com/dictionary/current-events#:~:text=%5Bplural%5D%20chiefly%20US,are%20happening%20in%20the%20world</a:t>
            </a:r>
            <a:r>
              <a:rPr lang="en-US" sz="1200" dirty="0">
                <a:latin typeface="Calibri"/>
                <a:ea typeface="Calibri"/>
                <a:cs typeface="Calibri"/>
                <a:sym typeface="Calibri"/>
              </a:rPr>
              <a:t> </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Council of Europe. (n.d.) </a:t>
            </a:r>
            <a:r>
              <a:rPr lang="en-US" sz="1200" i="1" dirty="0">
                <a:latin typeface="Calibri"/>
                <a:ea typeface="Calibri"/>
                <a:cs typeface="Calibri"/>
                <a:sym typeface="Calibri"/>
              </a:rPr>
              <a:t>Addressing Controversial Issues</a:t>
            </a:r>
            <a:r>
              <a:rPr lang="en-US" sz="1200" dirty="0">
                <a:latin typeface="Calibri"/>
                <a:ea typeface="Calibri"/>
                <a:cs typeface="Calibri"/>
                <a:sym typeface="Calibri"/>
              </a:rPr>
              <a:t>. Democracy Schools For All. </a:t>
            </a:r>
            <a:r>
              <a:rPr lang="en-US" sz="1200" u="sng" dirty="0">
                <a:solidFill>
                  <a:schemeClr val="hlink"/>
                </a:solidFill>
                <a:latin typeface="Calibri"/>
                <a:ea typeface="Calibri"/>
                <a:cs typeface="Calibri"/>
                <a:sym typeface="Calibri"/>
                <a:hlinkClick r:id="rId4"/>
              </a:rPr>
              <a:t>https://www.coe.int/en/web/campaign-free-to-speak-safe-to-learn/addressing-controversial-issues#:~:text=Controversial%20issues%20are%20issues%20which,from%20minarets%20to%20climate%20change</a:t>
            </a:r>
            <a:r>
              <a:rPr lang="en-US" sz="1200" dirty="0">
                <a:latin typeface="Calibri"/>
                <a:ea typeface="Calibri"/>
                <a:cs typeface="Calibri"/>
                <a:sym typeface="Calibri"/>
              </a:rPr>
              <a:t>. </a:t>
            </a:r>
            <a:endParaRPr sz="1200" dirty="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dirty="0">
                <a:latin typeface="Calibri"/>
                <a:ea typeface="Calibri"/>
                <a:cs typeface="Calibri"/>
                <a:sym typeface="Calibri"/>
              </a:rPr>
              <a:t>Merriam Webster. (n.d.) </a:t>
            </a:r>
            <a:r>
              <a:rPr lang="en-US" sz="1200" i="1" dirty="0">
                <a:latin typeface="Calibri"/>
                <a:ea typeface="Calibri"/>
                <a:cs typeface="Calibri"/>
                <a:sym typeface="Calibri"/>
              </a:rPr>
              <a:t>Contentious</a:t>
            </a:r>
            <a:r>
              <a:rPr lang="en-US" sz="1200" dirty="0">
                <a:latin typeface="Calibri"/>
                <a:ea typeface="Calibri"/>
                <a:cs typeface="Calibri"/>
                <a:sym typeface="Calibri"/>
              </a:rPr>
              <a:t>. </a:t>
            </a:r>
            <a:r>
              <a:rPr lang="en-US" sz="1200" u="sng" dirty="0">
                <a:solidFill>
                  <a:schemeClr val="hlink"/>
                </a:solidFill>
                <a:latin typeface="Calibri"/>
                <a:ea typeface="Calibri"/>
                <a:cs typeface="Calibri"/>
                <a:sym typeface="Calibri"/>
                <a:hlinkClick r:id="rId5"/>
              </a:rPr>
              <a:t>https://www.merriam-webster.com/dictionary/contentious#:~:text=1,tendency%20to%20quarrels%20and%20disputes</a:t>
            </a:r>
            <a:r>
              <a:rPr lang="en-US" sz="1200" dirty="0">
                <a:latin typeface="Calibri"/>
                <a:ea typeface="Calibri"/>
                <a:cs typeface="Calibri"/>
                <a:sym typeface="Calibri"/>
              </a:rPr>
              <a:t> </a:t>
            </a:r>
          </a:p>
          <a:p>
            <a:pPr indent="-304800">
              <a:buSzPts val="1200"/>
              <a:buFont typeface="Calibri"/>
              <a:buChar char="●"/>
            </a:pPr>
            <a:r>
              <a:rPr lang="en-US" sz="1200" dirty="0">
                <a:latin typeface="Calibri"/>
                <a:ea typeface="Calibri"/>
                <a:cs typeface="Calibri"/>
              </a:rPr>
              <a:t>Cambridge Dictionary. (n.d.) </a:t>
            </a:r>
            <a:r>
              <a:rPr lang="en-US" sz="1200" i="1" dirty="0">
                <a:latin typeface="Calibri"/>
                <a:ea typeface="Calibri"/>
                <a:cs typeface="Calibri"/>
              </a:rPr>
              <a:t>Controversial. </a:t>
            </a:r>
            <a:r>
              <a:rPr lang="en-US" dirty="0">
                <a:hlinkClick r:id="rId6"/>
              </a:rPr>
              <a:t>https://dictionary.cambridge.org/us/dictionary/english/controversial</a:t>
            </a:r>
            <a:r>
              <a:rPr lang="en-US" dirty="0"/>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110685b881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110685b88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Watch the video and evaluate this clip using the rubric on your note catcher where it says </a:t>
            </a:r>
            <a:r>
              <a:rPr lang="en-US" sz="1200" b="1" dirty="0">
                <a:solidFill>
                  <a:schemeClr val="dk1"/>
                </a:solidFill>
                <a:latin typeface="Calibri"/>
                <a:ea typeface="Calibri"/>
                <a:cs typeface="Calibri"/>
                <a:sym typeface="Calibri"/>
              </a:rPr>
              <a:t>Slide 51.</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Resources: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Civic Engagement Research Group- University of California- Riverside. (n.d.) </a:t>
            </a:r>
            <a:r>
              <a:rPr lang="en-US" sz="1200" i="1" dirty="0">
                <a:solidFill>
                  <a:srgbClr val="2E2E2E"/>
                </a:solidFill>
                <a:latin typeface="Calibri"/>
                <a:ea typeface="Calibri"/>
                <a:cs typeface="Calibri"/>
                <a:sym typeface="Calibri"/>
              </a:rPr>
              <a:t>Structured Academic Controversy (SAC)</a:t>
            </a:r>
            <a:r>
              <a:rPr lang="en-US" sz="1200" dirty="0">
                <a:solidFill>
                  <a:srgbClr val="2E2E2E"/>
                </a:solidFill>
                <a:latin typeface="Calibri"/>
                <a:ea typeface="Calibri"/>
                <a:cs typeface="Calibri"/>
                <a:sym typeface="Calibri"/>
              </a:rPr>
              <a:t>. Series CPS/CERG Civic Discussion Videos. </a:t>
            </a:r>
            <a:r>
              <a:rPr lang="en-US" sz="1200" u="sng" dirty="0">
                <a:solidFill>
                  <a:schemeClr val="hlink"/>
                </a:solidFill>
                <a:latin typeface="Calibri"/>
                <a:ea typeface="Calibri"/>
                <a:cs typeface="Calibri"/>
                <a:sym typeface="Calibri"/>
                <a:hlinkClick r:id="rId3"/>
              </a:rPr>
              <a:t>https://www.youtube.com/watch?v=5MPekCd0mHk</a:t>
            </a:r>
            <a:r>
              <a:rPr lang="en-US" sz="1200" u="sng" dirty="0">
                <a:solidFill>
                  <a:srgbClr val="1155CC"/>
                </a:solidFill>
                <a:latin typeface="Calibri"/>
                <a:ea typeface="Calibri"/>
                <a:cs typeface="Calibri"/>
                <a:sym typeface="Calibri"/>
              </a:rPr>
              <a:t> </a:t>
            </a:r>
            <a:endParaRPr sz="1200" u="sng" dirty="0">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u="sng" dirty="0">
              <a:solidFill>
                <a:srgbClr val="1155CC"/>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110685b88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110685b88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Guided Notes:</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Read the Teacher Note. Annotate the Teacher Note using the directions on the screen as you read. If you are not able to annotate the article using symbols, select different highlighter colors for the directions outlined here. </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110685b88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110685b88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p>
          <a:p>
            <a:pPr marL="0" lvl="0" indent="0" algn="l" rtl="0">
              <a:spcBef>
                <a:spcPts val="0"/>
              </a:spcBef>
              <a:spcAft>
                <a:spcPts val="0"/>
              </a:spcAft>
              <a:buNone/>
            </a:pPr>
            <a:endParaRPr sz="1200" b="1" dirty="0">
              <a:latin typeface="Calibri"/>
              <a:ea typeface="Calibri"/>
              <a:cs typeface="Calibri"/>
              <a:sym typeface="Calibri"/>
            </a:endParaRPr>
          </a:p>
          <a:p>
            <a:pPr marL="0" indent="0">
              <a:buNone/>
            </a:pPr>
            <a:r>
              <a:rPr lang="en-US" sz="1200" dirty="0">
                <a:latin typeface="Calibri"/>
                <a:ea typeface="Calibri"/>
                <a:cs typeface="Calibri"/>
                <a:sym typeface="Calibri"/>
              </a:rPr>
              <a:t>Read the slide. The italicized text provided indicates possible sentence starters to help you implement these strategies in your classroom. Read this information, record the strategies that you could immediately implement in your classroom on your note catcher where it says </a:t>
            </a:r>
            <a:r>
              <a:rPr lang="en-US" sz="1200" b="1" dirty="0">
                <a:latin typeface="Calibri"/>
                <a:ea typeface="Calibri"/>
                <a:cs typeface="Calibri"/>
                <a:sym typeface="Calibri"/>
              </a:rPr>
              <a:t>Slide 53</a:t>
            </a:r>
            <a:r>
              <a:rPr lang="en-US" sz="1200" dirty="0">
                <a:latin typeface="Calibri"/>
                <a:ea typeface="Calibri"/>
                <a:cs typeface="Calibri"/>
                <a:sym typeface="Calibri"/>
              </a:rPr>
              <a:t>.</a:t>
            </a:r>
            <a:endParaRPr lang="en-US" sz="1200" dirty="0">
              <a:latin typeface="Calibri"/>
              <a:ea typeface="Calibri"/>
              <a:cs typeface="Calibri"/>
            </a:endParaRPr>
          </a:p>
          <a:p>
            <a:pPr marL="0" indent="0">
              <a:buNone/>
            </a:pPr>
            <a:endParaRPr lang="en-US" sz="1200" dirty="0">
              <a:latin typeface="Calibri"/>
              <a:ea typeface="Calibri"/>
              <a:cs typeface="Calibri"/>
              <a:sym typeface="Calibri"/>
            </a:endParaRPr>
          </a:p>
          <a:p>
            <a:pPr marL="0" indent="0">
              <a:buNone/>
            </a:pPr>
            <a:r>
              <a:rPr lang="en-US" sz="1200" dirty="0">
                <a:latin typeface="Calibri"/>
                <a:ea typeface="Calibri"/>
                <a:cs typeface="Calibri"/>
                <a:sym typeface="Calibri"/>
              </a:rPr>
              <a:t>Next, consider additional strategies that may not be listed here. Are there any additional strategies you could add to this list from your classroom contract or classroom agreements? If possible, discuss these strategies with a peer in your professional learning community. As you share responses, record any  additional strategies suggested by your colleagues that you could implement in your classroom. </a:t>
            </a:r>
            <a:endParaRPr lang="en-US" sz="1200" dirty="0">
              <a:latin typeface="Calibri"/>
              <a:ea typeface="Calibri"/>
              <a:cs typeface="Calibri"/>
            </a:endParaRPr>
          </a:p>
          <a:p>
            <a:pPr marL="0" indent="0">
              <a:buNone/>
            </a:pPr>
            <a:endParaRPr lang="en-US" sz="1200" dirty="0">
              <a:latin typeface="Calibri"/>
              <a:ea typeface="Calibri"/>
              <a:cs typeface="Calibri"/>
              <a:sym typeface="Calibri"/>
            </a:endParaRPr>
          </a:p>
          <a:p>
            <a:pPr marL="0" indent="0">
              <a:buNone/>
            </a:pPr>
            <a:r>
              <a:rPr lang="en-US" sz="1200" dirty="0">
                <a:latin typeface="Calibri"/>
                <a:ea typeface="Calibri"/>
                <a:cs typeface="Calibri"/>
                <a:sym typeface="Calibri"/>
              </a:rPr>
              <a:t>Once you have added to your strategies, draft any additional sentence starters that may be helpful to you if classroom civil discourse veers from established policies, procedures and protocols.</a:t>
            </a:r>
            <a:endParaRPr lang="en-US" sz="1200" dirty="0">
              <a:latin typeface="Calibri"/>
              <a:ea typeface="Calibri"/>
              <a:cs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110685b881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110685b88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p>
          <a:p>
            <a:pPr marL="0" lvl="0" indent="0" algn="l" rtl="0">
              <a:spcBef>
                <a:spcPts val="0"/>
              </a:spcBef>
              <a:spcAft>
                <a:spcPts val="0"/>
              </a:spcAft>
              <a:buNone/>
            </a:pPr>
            <a:endParaRPr sz="1200" b="1" dirty="0">
              <a:latin typeface="Calibri"/>
              <a:ea typeface="Calibri"/>
              <a:cs typeface="Calibri"/>
              <a:sym typeface="Calibri"/>
            </a:endParaRPr>
          </a:p>
          <a:p>
            <a:pPr marL="0" indent="0">
              <a:buNone/>
            </a:pPr>
            <a:r>
              <a:rPr lang="en-US" sz="1200" dirty="0">
                <a:latin typeface="Calibri"/>
                <a:ea typeface="Calibri"/>
                <a:cs typeface="Calibri"/>
                <a:sym typeface="Calibri"/>
              </a:rPr>
              <a:t>Read the slide. The italicized text provided indicates possible sentence starters to help you implement these strategies in your classroom. Read this information, record the strategies that you could immediately implement in your classroom on your note catcher where it says </a:t>
            </a:r>
            <a:r>
              <a:rPr lang="en-US" sz="1200" b="1" dirty="0">
                <a:latin typeface="Calibri"/>
                <a:ea typeface="Calibri"/>
                <a:cs typeface="Calibri"/>
                <a:sym typeface="Calibri"/>
              </a:rPr>
              <a:t>Slide 53</a:t>
            </a:r>
            <a:r>
              <a:rPr lang="en-US" sz="1200" dirty="0">
                <a:latin typeface="Calibri"/>
                <a:ea typeface="Calibri"/>
                <a:cs typeface="Calibri"/>
                <a:sym typeface="Calibri"/>
              </a:rPr>
              <a:t>. Additionally, draft any additional sentence starters that may be helpful to you if classroom civil discourse veers from established policies, procedures and protocols.</a:t>
            </a:r>
            <a:endParaRPr lang="en-US" sz="1200" dirty="0">
              <a:latin typeface="Calibri"/>
              <a:ea typeface="Calibri"/>
              <a:cs typeface="Calibri"/>
            </a:endParaRPr>
          </a:p>
          <a:p>
            <a:pPr marL="0" lvl="0" indent="0" algn="l" rtl="0">
              <a:spcBef>
                <a:spcPts val="0"/>
              </a:spcBef>
              <a:spcAft>
                <a:spcPts val="0"/>
              </a:spcAft>
              <a:buNone/>
            </a:pPr>
            <a:endParaRPr sz="1200" dirty="0">
              <a:latin typeface="Calibri"/>
              <a:ea typeface="Calibri"/>
              <a:cs typeface="Calibri"/>
              <a:sym typeface="Calibri"/>
            </a:endParaRPr>
          </a:p>
        </p:txBody>
      </p:sp>
    </p:spTree>
    <p:extLst>
      <p:ext uri="{BB962C8B-B14F-4D97-AF65-F5344CB8AC3E}">
        <p14:creationId xmlns:p14="http://schemas.microsoft.com/office/powerpoint/2010/main" val="27036191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110685b88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110685b88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dirty="0">
                <a:solidFill>
                  <a:schemeClr val="dk1"/>
                </a:solidFill>
                <a:latin typeface="Calibri"/>
                <a:ea typeface="Calibri"/>
                <a:cs typeface="Calibri"/>
                <a:sym typeface="Calibri"/>
              </a:rPr>
              <a:t>Guiding Notes:</a:t>
            </a:r>
            <a:endParaRPr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Read the slide and answer these questions where it says </a:t>
            </a:r>
            <a:r>
              <a:rPr lang="en-US" b="1" dirty="0">
                <a:solidFill>
                  <a:schemeClr val="dk1"/>
                </a:solidFill>
                <a:latin typeface="Calibri"/>
                <a:ea typeface="Calibri"/>
                <a:cs typeface="Calibri"/>
                <a:sym typeface="Calibri"/>
              </a:rPr>
              <a:t>Slide 54. </a:t>
            </a:r>
            <a:endParaRPr b="1"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BEDCFE0B-BBA9-984C-DAD0-48EA51FD1EC8}"/>
            </a:ext>
          </a:extLst>
        </p:cNvPr>
        <p:cNvGrpSpPr/>
        <p:nvPr/>
      </p:nvGrpSpPr>
      <p:grpSpPr>
        <a:xfrm>
          <a:off x="0" y="0"/>
          <a:ext cx="0" cy="0"/>
          <a:chOff x="0" y="0"/>
          <a:chExt cx="0" cy="0"/>
        </a:xfrm>
      </p:grpSpPr>
      <p:sp>
        <p:nvSpPr>
          <p:cNvPr id="84" name="Google Shape;84;g2d0ad0187ca_0_0:notes">
            <a:extLst>
              <a:ext uri="{FF2B5EF4-FFF2-40B4-BE49-F238E27FC236}">
                <a16:creationId xmlns:a16="http://schemas.microsoft.com/office/drawing/2014/main" id="{D4D303C3-BAFF-EA2E-57E6-BEA25788CD4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Guiding Notes:</a:t>
            </a:r>
          </a:p>
          <a:p>
            <a:pPr marL="0" lvl="0" indent="0" algn="l" rtl="0">
              <a:lnSpc>
                <a:spcPct val="100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100" dirty="0">
                <a:solidFill>
                  <a:schemeClr val="dk1"/>
                </a:solidFill>
                <a:latin typeface="Calibri"/>
                <a:ea typeface="Calibri"/>
                <a:cs typeface="Calibri"/>
                <a:sym typeface="Calibri"/>
              </a:rPr>
              <a:t>This concludes Module Four. </a:t>
            </a:r>
          </a:p>
          <a:p>
            <a:pPr marL="0" lvl="0" indent="0" algn="l" rtl="0">
              <a:lnSpc>
                <a:spcPct val="100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t>Post Survey: https://docs.google.com/forms/d/e/1FAIpQLScCoWs8UDMqBOge_dr_Z1LOYRaBwQQOu8MtkLrVRpzhGGDMbg/viewform?usp=sf_link</a:t>
            </a:r>
          </a:p>
          <a:p>
            <a:pPr marL="0" lvl="0" indent="0" algn="l" rtl="0">
              <a:lnSpc>
                <a:spcPct val="100000"/>
              </a:lnSpc>
              <a:spcBef>
                <a:spcPts val="0"/>
              </a:spcBef>
              <a:spcAft>
                <a:spcPts val="0"/>
              </a:spcAft>
              <a:buSzPts val="1100"/>
              <a:buNone/>
            </a:pPr>
            <a:endParaRPr dirty="0"/>
          </a:p>
        </p:txBody>
      </p:sp>
      <p:sp>
        <p:nvSpPr>
          <p:cNvPr id="85" name="Google Shape;85;g2d0ad0187ca_0_0:notes">
            <a:extLst>
              <a:ext uri="{FF2B5EF4-FFF2-40B4-BE49-F238E27FC236}">
                <a16:creationId xmlns:a16="http://schemas.microsoft.com/office/drawing/2014/main" id="{CBF8BC00-34A8-7854-B27E-614DD21BF3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01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1769d94e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1769d94e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200" b="1" dirty="0">
                <a:solidFill>
                  <a:schemeClr val="dk1"/>
                </a:solidFill>
                <a:latin typeface="Calibri"/>
                <a:ea typeface="Calibri"/>
                <a:cs typeface="Calibri"/>
                <a:sym typeface="Calibri"/>
              </a:rPr>
              <a:t>Guiding Notes</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Read the slide.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When considering a topic to use as the subject for civil discourse, it is important to be thoughtful and purposeful in instructional design. When determining a topic, it is important to ensure that the topic is aligned with the </a:t>
            </a:r>
            <a:r>
              <a:rPr lang="en-US" sz="1200" i="1" dirty="0">
                <a:solidFill>
                  <a:schemeClr val="dk1"/>
                </a:solidFill>
                <a:latin typeface="Calibri"/>
                <a:ea typeface="Calibri"/>
                <a:cs typeface="Calibri"/>
                <a:sym typeface="Calibri"/>
              </a:rPr>
              <a:t>KAS for Social Studies</a:t>
            </a:r>
            <a:r>
              <a:rPr lang="en-US" sz="1200" dirty="0">
                <a:solidFill>
                  <a:schemeClr val="dk1"/>
                </a:solidFill>
                <a:latin typeface="Calibri"/>
                <a:ea typeface="Calibri"/>
                <a:cs typeface="Calibri"/>
                <a:sym typeface="Calibri"/>
              </a:rPr>
              <a:t> and the topic is respectful to the students in the classroom.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When designing questions, it is important to ensure that your questions meet the following criteria:</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what you are asking students to explain/argue.</a:t>
            </a:r>
            <a:endParaRPr sz="1200" dirty="0">
              <a:solidFill>
                <a:schemeClr val="dk1"/>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Consider the consequences of the variety of student responses when they have opportunities for  constructing explanations and/or arguments. Questions such as “Was Hitler a good leader?” is not an appropriate question for students to engage with as students should not argue that Hitler was a good leader. </a:t>
            </a:r>
            <a:endParaRPr sz="1200"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Avoid hypotheticals.</a:t>
            </a:r>
            <a:endParaRPr sz="1200" dirty="0">
              <a:solidFill>
                <a:srgbClr val="102649"/>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In order to meet the requirements of the </a:t>
            </a:r>
            <a:r>
              <a:rPr lang="en-US" sz="1200" i="1" dirty="0">
                <a:solidFill>
                  <a:srgbClr val="102649"/>
                </a:solidFill>
                <a:latin typeface="Calibri"/>
                <a:ea typeface="Calibri"/>
                <a:cs typeface="Calibri"/>
                <a:sym typeface="Calibri"/>
              </a:rPr>
              <a:t>KAS for Social Studies</a:t>
            </a:r>
            <a:r>
              <a:rPr lang="en-US" sz="1200" dirty="0">
                <a:solidFill>
                  <a:srgbClr val="102649"/>
                </a:solidFill>
                <a:latin typeface="Calibri"/>
                <a:ea typeface="Calibri"/>
                <a:cs typeface="Calibri"/>
                <a:sym typeface="Calibri"/>
              </a:rPr>
              <a:t>, evidence must be used to support explanations and/or arguments. Thus, students must be required to engage with questions that ask them to consider real situations. For example, “What would happen if Germany won World War One?” isn’t appropriate because there is no evidence to support a student’s explanation and/or argument to this question. </a:t>
            </a:r>
            <a:endParaRPr sz="1200" dirty="0">
              <a:solidFill>
                <a:srgbClr val="102649"/>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Questions should not be biased.</a:t>
            </a:r>
            <a:endParaRPr sz="1200" dirty="0">
              <a:solidFill>
                <a:srgbClr val="102649"/>
              </a:solidFill>
              <a:latin typeface="Calibri"/>
              <a:ea typeface="Calibri"/>
              <a:cs typeface="Calibri"/>
              <a:sym typeface="Calibri"/>
            </a:endParaRPr>
          </a:p>
          <a:p>
            <a:pPr marL="914400" lvl="1" indent="-304800" algn="l" rtl="0">
              <a:lnSpc>
                <a:spcPct val="100000"/>
              </a:lnSpc>
              <a:spcBef>
                <a:spcPts val="0"/>
              </a:spcBef>
              <a:spcAft>
                <a:spcPts val="0"/>
              </a:spcAft>
              <a:buClr>
                <a:schemeClr val="dk1"/>
              </a:buClr>
              <a:buSzPts val="1200"/>
              <a:buFont typeface="Calibri"/>
              <a:buChar char="○"/>
            </a:pPr>
            <a:r>
              <a:rPr lang="en-US" sz="1200" dirty="0">
                <a:solidFill>
                  <a:srgbClr val="102649"/>
                </a:solidFill>
                <a:latin typeface="Calibri"/>
                <a:ea typeface="Calibri"/>
                <a:cs typeface="Calibri"/>
                <a:sym typeface="Calibri"/>
              </a:rPr>
              <a:t>An essential component of a compelling question is that it can be argued in a variety of ways. If the question directs students to answering one way, the question needs to be revised.  A question such as “How can the U.S. minimize social inequality” is biased because while students could provide a variety of ways that the U.S. could minimize social inequality, the question is not truly open-ended because it is limiting students to one perspective. </a:t>
            </a:r>
            <a:endParaRPr sz="1200" dirty="0">
              <a:solidFill>
                <a:srgbClr val="102649"/>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102649"/>
              </a:solidFill>
              <a:latin typeface="Calibri"/>
              <a:ea typeface="Calibri"/>
              <a:cs typeface="Calibri"/>
              <a:sym typeface="Calibri"/>
            </a:endParaRPr>
          </a:p>
          <a:p>
            <a:pPr marL="1371600" lvl="0" indent="-304800" algn="l" rtl="0">
              <a:lnSpc>
                <a:spcPct val="115000"/>
              </a:lnSpc>
              <a:spcBef>
                <a:spcPts val="0"/>
              </a:spcBef>
              <a:spcAft>
                <a:spcPts val="0"/>
              </a:spcAft>
              <a:buSzPts val="1200"/>
              <a:buFont typeface="Calibri"/>
              <a:buChar char="●"/>
            </a:pPr>
            <a:r>
              <a:rPr lang="en-US" sz="1200" dirty="0">
                <a:solidFill>
                  <a:schemeClr val="dk1"/>
                </a:solidFill>
                <a:latin typeface="Calibri"/>
                <a:ea typeface="Calibri"/>
                <a:cs typeface="Calibri"/>
                <a:sym typeface="Calibri"/>
              </a:rPr>
              <a:t>For more information on compelling questions, visit Section 3B: “What are Compelling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dirty="0">
              <a:solidFill>
                <a:schemeClr val="dk1"/>
              </a:solidFill>
              <a:latin typeface="Calibri"/>
              <a:ea typeface="Calibri"/>
              <a:cs typeface="Calibri"/>
              <a:sym typeface="Calibri"/>
            </a:endParaRPr>
          </a:p>
          <a:p>
            <a:pPr marL="1371600" lvl="0" indent="-304800" algn="l" rtl="0">
              <a:lnSpc>
                <a:spcPct val="115000"/>
              </a:lnSpc>
              <a:spcBef>
                <a:spcPts val="0"/>
              </a:spcBef>
              <a:spcAft>
                <a:spcPts val="0"/>
              </a:spcAft>
              <a:buSzPts val="1200"/>
              <a:buFont typeface="Calibri"/>
              <a:buChar char="●"/>
            </a:pPr>
            <a:r>
              <a:rPr lang="en-US" sz="1200" dirty="0">
                <a:solidFill>
                  <a:schemeClr val="dk1"/>
                </a:solidFill>
                <a:latin typeface="Calibri"/>
                <a:ea typeface="Calibri"/>
                <a:cs typeface="Calibri"/>
                <a:sym typeface="Calibri"/>
              </a:rPr>
              <a:t>For more information on supporting questions, visit “Section C: What are Supporting Questions, and how do students ask them?”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dirty="0">
              <a:solidFill>
                <a:srgbClr val="102649"/>
              </a:solidFill>
              <a:latin typeface="Calibri"/>
              <a:ea typeface="Calibri"/>
              <a:cs typeface="Calibri"/>
              <a:sym typeface="Calibri"/>
            </a:endParaRPr>
          </a:p>
          <a:p>
            <a:pPr marL="1371600" lvl="0" indent="-304800" algn="l" rtl="0">
              <a:lnSpc>
                <a:spcPct val="100000"/>
              </a:lnSpc>
              <a:spcBef>
                <a:spcPts val="0"/>
              </a:spcBef>
              <a:spcAft>
                <a:spcPts val="0"/>
              </a:spcAft>
              <a:buSzPts val="1200"/>
              <a:buFont typeface="Calibri"/>
              <a:buChar char="●"/>
            </a:pPr>
            <a:r>
              <a:rPr lang="en-US" sz="1200" dirty="0">
                <a:latin typeface="Calibri"/>
                <a:ea typeface="Calibri"/>
                <a:cs typeface="Calibri"/>
                <a:sym typeface="Calibri"/>
              </a:rPr>
              <a:t>For more information on Using Evidence in the </a:t>
            </a:r>
            <a:r>
              <a:rPr lang="en-US" sz="1200" i="1" dirty="0">
                <a:latin typeface="Calibri"/>
                <a:ea typeface="Calibri"/>
                <a:cs typeface="Calibri"/>
                <a:sym typeface="Calibri"/>
              </a:rPr>
              <a:t>KAS for Social Studies</a:t>
            </a:r>
            <a:r>
              <a:rPr lang="en-US" sz="1200" dirty="0">
                <a:latin typeface="Calibri"/>
                <a:ea typeface="Calibri"/>
                <a:cs typeface="Calibri"/>
                <a:sym typeface="Calibri"/>
              </a:rPr>
              <a:t>, visit “Section E: Using Evidence” from the Inquiry Practices module: </a:t>
            </a:r>
            <a:r>
              <a:rPr lang="en-US" sz="1200" u="sng" dirty="0">
                <a:solidFill>
                  <a:schemeClr val="hlink"/>
                </a:solidFill>
                <a:latin typeface="Calibri"/>
                <a:ea typeface="Calibri"/>
                <a:cs typeface="Calibri"/>
                <a:sym typeface="Calibri"/>
                <a:hlinkClick r:id="rId3"/>
              </a:rPr>
              <a:t>https://education.ky.gov/curriculum/standards/kyacadstand/Documents/Inquiry_Practices_of_KAS_for_Social_Studies.pptx</a:t>
            </a:r>
            <a:endParaRPr sz="1200" dirty="0">
              <a:latin typeface="Calibri"/>
              <a:ea typeface="Calibri"/>
              <a:cs typeface="Calibri"/>
              <a:sym typeface="Calibri"/>
            </a:endParaRPr>
          </a:p>
          <a:p>
            <a:pPr marL="12700" lvl="0" indent="0" algn="l" rtl="0">
              <a:lnSpc>
                <a:spcPct val="100000"/>
              </a:lnSpc>
              <a:spcBef>
                <a:spcPts val="0"/>
              </a:spcBef>
              <a:spcAft>
                <a:spcPts val="0"/>
              </a:spcAft>
              <a:buNone/>
            </a:pPr>
            <a:endParaRPr sz="1200" dirty="0">
              <a:solidFill>
                <a:srgbClr val="102649"/>
              </a:solidFill>
              <a:latin typeface="Calibri"/>
              <a:ea typeface="Calibri"/>
              <a:cs typeface="Calibri"/>
              <a:sym typeface="Calibri"/>
            </a:endParaRPr>
          </a:p>
          <a:p>
            <a:pPr marL="12700" lvl="0" indent="0" algn="l" rtl="0">
              <a:lnSpc>
                <a:spcPct val="100000"/>
              </a:lnSpc>
              <a:spcBef>
                <a:spcPts val="0"/>
              </a:spcBef>
              <a:spcAft>
                <a:spcPts val="0"/>
              </a:spcAft>
              <a:buNone/>
            </a:pPr>
            <a:endParaRPr sz="1200" dirty="0">
              <a:solidFill>
                <a:srgbClr val="102649"/>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110685b88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110685b88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Calibri"/>
                <a:ea typeface="Calibri"/>
                <a:cs typeface="Calibri"/>
                <a:sym typeface="Calibri"/>
              </a:rPr>
              <a:t>Guiding Notes:</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Read the slide and answer these questions on your Note Catcher where it says </a:t>
            </a:r>
            <a:r>
              <a:rPr lang="en-US" sz="1200" b="1" dirty="0">
                <a:latin typeface="Calibri"/>
                <a:ea typeface="Calibri"/>
                <a:cs typeface="Calibri"/>
                <a:sym typeface="Calibri"/>
              </a:rPr>
              <a:t>Slide Seven. </a:t>
            </a:r>
            <a:endParaRPr sz="1200" b="1"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As you reflect on and answer these questions, refer back to your learning from Modules One, Two and Three of this Creating Collaborative Civic Spaces module series. What policies, protocols and procedures can you use from that learning to answer these questions? If you answered “no” to any of the questions above, consider how you can revise your policies, protocols and procedures to meet the criteria established in the question. For example, if you answered “no” to “</a:t>
            </a:r>
            <a:r>
              <a:rPr lang="en-US" sz="1200" dirty="0">
                <a:solidFill>
                  <a:schemeClr val="dk1"/>
                </a:solidFill>
                <a:latin typeface="Calibri"/>
                <a:ea typeface="Calibri"/>
                <a:cs typeface="Calibri"/>
                <a:sym typeface="Calibri"/>
              </a:rPr>
              <a:t>Do you have a clear plan for handling an individual student that says something inappropriate or does not follow classroom agreements?”, consider implementing or revising a classroom contract or revising your co-created classroom agreements. This revision could include a statement that would establish consequences for anyone who says something inappropriate during civil discourse or who does not follow classroom agreements.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Resource:</a:t>
            </a: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latin typeface="Calibri"/>
                <a:ea typeface="Calibri"/>
                <a:cs typeface="Calibri"/>
                <a:sym typeface="Calibri"/>
              </a:rPr>
              <a:t>Schmidt, Joe and Nicelle Pinkney (2022). </a:t>
            </a:r>
            <a:r>
              <a:rPr lang="en-US" sz="1200" i="1" dirty="0">
                <a:latin typeface="Calibri"/>
                <a:ea typeface="Calibri"/>
                <a:cs typeface="Calibri"/>
                <a:sym typeface="Calibri"/>
              </a:rPr>
              <a:t>Civil Discourse: Classroom Conversations for Stronger Communities. </a:t>
            </a:r>
            <a:r>
              <a:rPr lang="en-US" sz="1200" dirty="0">
                <a:latin typeface="Calibri"/>
                <a:ea typeface="Calibri"/>
                <a:cs typeface="Calibri"/>
                <a:sym typeface="Calibri"/>
              </a:rPr>
              <a:t>Corwin. pg. 143-145</a:t>
            </a:r>
            <a:endParaRPr sz="1200" dirty="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037455bba7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Guiding Notes</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This slide begins Section B why students should engage in civil discussion about current, contentious and controversial issues.  </a:t>
            </a:r>
            <a:endParaRPr dirty="0"/>
          </a:p>
        </p:txBody>
      </p:sp>
      <p:sp>
        <p:nvSpPr>
          <p:cNvPr id="128" name="Google Shape;128;g3037455bba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037455bba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3037455bba7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b="1" dirty="0">
                <a:latin typeface="Calibri"/>
                <a:ea typeface="Calibri"/>
                <a:cs typeface="Calibri"/>
                <a:sym typeface="Calibri"/>
              </a:rPr>
              <a:t>Guiding Notes: </a:t>
            </a:r>
            <a:endParaRPr sz="1200" b="1"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200" dirty="0">
                <a:latin typeface="Calibri"/>
                <a:ea typeface="Calibri"/>
                <a:cs typeface="Calibri"/>
                <a:sym typeface="Calibri"/>
              </a:rPr>
              <a:t>Read the slide. </a:t>
            </a:r>
            <a:r>
              <a:rPr lang="en-US" sz="1200" dirty="0">
                <a:solidFill>
                  <a:schemeClr val="dk1"/>
                </a:solidFill>
                <a:latin typeface="Calibri"/>
                <a:ea typeface="Calibri"/>
                <a:cs typeface="Calibri"/>
                <a:sym typeface="Calibri"/>
              </a:rPr>
              <a:t>On your Note Catcher where it says </a:t>
            </a:r>
            <a:r>
              <a:rPr lang="en-US" sz="1200" b="1" dirty="0">
                <a:solidFill>
                  <a:schemeClr val="dk1"/>
                </a:solidFill>
                <a:latin typeface="Calibri"/>
                <a:ea typeface="Calibri"/>
                <a:cs typeface="Calibri"/>
                <a:sym typeface="Calibri"/>
              </a:rPr>
              <a:t>Slide Nine</a:t>
            </a:r>
            <a:r>
              <a:rPr lang="en-US" sz="1200" dirty="0">
                <a:solidFill>
                  <a:schemeClr val="dk1"/>
                </a:solidFill>
                <a:latin typeface="Calibri"/>
                <a:ea typeface="Calibri"/>
                <a:cs typeface="Calibri"/>
                <a:sym typeface="Calibri"/>
              </a:rPr>
              <a:t>, highlight the words in the statement below that answer the question: “Why should we engage in civil discussion about current, contentious and controversial issues?”</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i="0" u="none" strike="noStrike" cap="none" dirty="0">
              <a:solidFill>
                <a:srgbClr val="000000"/>
              </a:solidFill>
              <a:latin typeface="Calibri"/>
              <a:ea typeface="Calibri"/>
              <a:cs typeface="Calibri"/>
              <a:sym typeface="Calibri"/>
            </a:endParaRPr>
          </a:p>
          <a:p>
            <a:pPr marL="158750" marR="0" lvl="0" indent="0" algn="l" rtl="0">
              <a:lnSpc>
                <a:spcPct val="100000"/>
              </a:lnSpc>
              <a:spcBef>
                <a:spcPts val="0"/>
              </a:spcBef>
              <a:spcAft>
                <a:spcPts val="0"/>
              </a:spcAft>
              <a:buClr>
                <a:srgbClr val="000000"/>
              </a:buClr>
              <a:buSzPts val="1100"/>
              <a:buFont typeface="Arial"/>
              <a:buNone/>
            </a:pPr>
            <a:r>
              <a:rPr lang="en-US" sz="1200" i="0" u="none" strike="noStrike" cap="none" dirty="0">
                <a:solidFill>
                  <a:srgbClr val="000000"/>
                </a:solidFill>
                <a:latin typeface="Calibri"/>
                <a:ea typeface="Calibri"/>
                <a:cs typeface="Calibri"/>
                <a:sym typeface="Calibri"/>
              </a:rPr>
              <a:t>It is important to note that </a:t>
            </a:r>
            <a:r>
              <a:rPr lang="en-US" sz="1200" dirty="0">
                <a:latin typeface="Calibri"/>
                <a:ea typeface="Calibri"/>
                <a:cs typeface="Calibri"/>
                <a:sym typeface="Calibri"/>
              </a:rPr>
              <a:t>this </a:t>
            </a:r>
            <a:r>
              <a:rPr lang="en-US" sz="1200" i="0" u="none" strike="noStrike" cap="none" dirty="0">
                <a:solidFill>
                  <a:srgbClr val="000000"/>
                </a:solidFill>
                <a:latin typeface="Calibri"/>
                <a:ea typeface="Calibri"/>
                <a:cs typeface="Calibri"/>
                <a:sym typeface="Calibri"/>
              </a:rPr>
              <a:t>slide contains the culminating expectation of a students' interaction with the Communicating Conclusion standards found in the </a:t>
            </a:r>
            <a:r>
              <a:rPr lang="en-US" sz="1200" i="1" u="none" strike="noStrike" cap="none" dirty="0">
                <a:solidFill>
                  <a:srgbClr val="000000"/>
                </a:solidFill>
                <a:latin typeface="Calibri"/>
                <a:ea typeface="Calibri"/>
                <a:cs typeface="Calibri"/>
                <a:sym typeface="Calibri"/>
              </a:rPr>
              <a:t>KAS for Social Studies. </a:t>
            </a:r>
            <a:r>
              <a:rPr lang="en-US" sz="1200" i="0" u="none" strike="noStrike" cap="none" dirty="0">
                <a:solidFill>
                  <a:srgbClr val="000000"/>
                </a:solidFill>
                <a:latin typeface="Calibri"/>
                <a:ea typeface="Calibri"/>
                <a:cs typeface="Calibri"/>
                <a:sym typeface="Calibri"/>
              </a:rPr>
              <a:t>While this language can be found in the high school communicating conclusion standards, students build the knowledge and skills needed to engage with these standards throughout their kindergarten through high school education. Thus, it is imperative that </a:t>
            </a:r>
            <a:r>
              <a:rPr lang="en-US" sz="1200" dirty="0">
                <a:latin typeface="Calibri"/>
                <a:ea typeface="Calibri"/>
                <a:cs typeface="Calibri"/>
                <a:sym typeface="Calibri"/>
              </a:rPr>
              <a:t>you</a:t>
            </a:r>
            <a:r>
              <a:rPr lang="en-US" sz="1200" i="0" u="none" strike="noStrike" cap="none" dirty="0">
                <a:solidFill>
                  <a:srgbClr val="000000"/>
                </a:solidFill>
                <a:latin typeface="Calibri"/>
                <a:ea typeface="Calibri"/>
                <a:cs typeface="Calibri"/>
                <a:sym typeface="Calibri"/>
              </a:rPr>
              <a:t> understand </a:t>
            </a:r>
            <a:r>
              <a:rPr lang="en-US" sz="1200" dirty="0">
                <a:latin typeface="Calibri"/>
                <a:ea typeface="Calibri"/>
                <a:cs typeface="Calibri"/>
                <a:sym typeface="Calibri"/>
              </a:rPr>
              <a:t>your</a:t>
            </a:r>
            <a:r>
              <a:rPr lang="en-US" sz="1200" i="0" u="none" strike="noStrike" cap="none" dirty="0">
                <a:solidFill>
                  <a:srgbClr val="000000"/>
                </a:solidFill>
                <a:latin typeface="Calibri"/>
                <a:ea typeface="Calibri"/>
                <a:cs typeface="Calibri"/>
                <a:sym typeface="Calibri"/>
              </a:rPr>
              <a:t> role in providing students with the skills and knowledge to engage with these standards. </a:t>
            </a:r>
            <a:endParaRPr sz="1200" i="0" u="none" strike="noStrike" cap="none" dirty="0">
              <a:solidFill>
                <a:srgbClr val="000000"/>
              </a:solidFill>
              <a:latin typeface="Calibri"/>
              <a:ea typeface="Calibri"/>
              <a:cs typeface="Calibri"/>
              <a:sym typeface="Calibri"/>
            </a:endParaRPr>
          </a:p>
          <a:p>
            <a:pPr marL="158750" marR="0" lvl="0"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158750" marR="0" lvl="0" indent="0" algn="l" rtl="0">
              <a:lnSpc>
                <a:spcPct val="100000"/>
              </a:lnSpc>
              <a:spcBef>
                <a:spcPts val="0"/>
              </a:spcBef>
              <a:spcAft>
                <a:spcPts val="0"/>
              </a:spcAft>
              <a:buClr>
                <a:srgbClr val="000000"/>
              </a:buClr>
              <a:buSzPts val="1100"/>
              <a:buFont typeface="Arial"/>
              <a:buNone/>
            </a:pPr>
            <a:r>
              <a:rPr lang="en-US" sz="1200" dirty="0">
                <a:latin typeface="Calibri"/>
                <a:ea typeface="Calibri"/>
                <a:cs typeface="Calibri"/>
                <a:sym typeface="Calibri"/>
              </a:rPr>
              <a:t>For more information on the progression of the Communicating Conclusion standards, </a:t>
            </a:r>
            <a:r>
              <a:rPr lang="en-US" sz="1200" i="0" u="none" strike="noStrike" cap="none" dirty="0">
                <a:solidFill>
                  <a:srgbClr val="000000"/>
                </a:solidFill>
                <a:latin typeface="Calibri"/>
                <a:ea typeface="Calibri"/>
                <a:cs typeface="Calibri"/>
                <a:sym typeface="Calibri"/>
              </a:rPr>
              <a:t>review </a:t>
            </a:r>
            <a:r>
              <a:rPr lang="en-US" sz="1200" dirty="0">
                <a:latin typeface="Calibri"/>
                <a:ea typeface="Calibri"/>
                <a:cs typeface="Calibri"/>
                <a:sym typeface="Calibri"/>
              </a:rPr>
              <a:t>APPENDIX A: KINDERGARTEN THROUGH HIGH SCHOOL PROGRESSIONS</a:t>
            </a:r>
            <a:r>
              <a:rPr lang="en-US" sz="1200" i="0" u="none" strike="noStrike" cap="none" dirty="0">
                <a:solidFill>
                  <a:srgbClr val="000000"/>
                </a:solidFill>
                <a:latin typeface="Calibri"/>
                <a:ea typeface="Calibri"/>
                <a:cs typeface="Calibri"/>
                <a:sym typeface="Calibri"/>
              </a:rPr>
              <a:t> in the </a:t>
            </a:r>
            <a:r>
              <a:rPr lang="en-US" sz="1200" i="1" u="none" strike="noStrike" cap="none" dirty="0">
                <a:solidFill>
                  <a:srgbClr val="000000"/>
                </a:solidFill>
                <a:latin typeface="Calibri"/>
                <a:ea typeface="Calibri"/>
                <a:cs typeface="Calibri"/>
                <a:sym typeface="Calibri"/>
              </a:rPr>
              <a:t>KAS for Social Studies</a:t>
            </a:r>
            <a:r>
              <a:rPr lang="en-US" sz="1200" i="0" u="none" strike="noStrike" cap="none" dirty="0">
                <a:solidFill>
                  <a:srgbClr val="000000"/>
                </a:solidFill>
                <a:latin typeface="Calibri"/>
                <a:ea typeface="Calibri"/>
                <a:cs typeface="Calibri"/>
                <a:sym typeface="Calibri"/>
              </a:rPr>
              <a:t> to emphasize how these skills develop over time. </a:t>
            </a:r>
            <a:r>
              <a:rPr lang="en-US" sz="1200" dirty="0">
                <a:latin typeface="Calibri"/>
                <a:ea typeface="Calibri"/>
                <a:cs typeface="Calibri"/>
                <a:sym typeface="Calibri"/>
              </a:rPr>
              <a:t>The </a:t>
            </a:r>
            <a:r>
              <a:rPr lang="en-US" sz="1200" i="1" dirty="0">
                <a:latin typeface="Calibri"/>
                <a:ea typeface="Calibri"/>
                <a:cs typeface="Calibri"/>
                <a:sym typeface="Calibri"/>
              </a:rPr>
              <a:t>KAS for Social Studies </a:t>
            </a:r>
            <a:r>
              <a:rPr lang="en-US" sz="1200" dirty="0">
                <a:latin typeface="Calibri"/>
                <a:ea typeface="Calibri"/>
                <a:cs typeface="Calibri"/>
                <a:sym typeface="Calibri"/>
              </a:rPr>
              <a:t>may be accessed at </a:t>
            </a:r>
            <a:r>
              <a:rPr lang="en-US" sz="1200" u="sng" dirty="0">
                <a:solidFill>
                  <a:schemeClr val="hlink"/>
                </a:solidFill>
                <a:latin typeface="Calibri"/>
                <a:ea typeface="Calibri"/>
                <a:cs typeface="Calibri"/>
                <a:sym typeface="Calibri"/>
                <a:hlinkClick r:id="rId3"/>
              </a:rPr>
              <a:t>https://education.ky.gov/curriculum/standards/kyacadstand/Documents/Kentucky_Academic_Standards_for_Social_Studies.pdf</a:t>
            </a:r>
            <a:r>
              <a:rPr lang="en-US" sz="1200" dirty="0">
                <a:latin typeface="Calibri"/>
                <a:ea typeface="Calibri"/>
                <a:cs typeface="Calibri"/>
                <a:sym typeface="Calibri"/>
              </a:rPr>
              <a:t>. </a:t>
            </a: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 name="Google Shape;12;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latin typeface="Franklin Gothic Book" panose="020B0503020102020204" pitchFamily="34" charset="0"/>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4" name="Google Shape;14;p2"/>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5" name="Google Shape;15;p2"/>
          <p:cNvSpPr txBox="1">
            <a:spLocks noGrp="1"/>
          </p:cNvSpPr>
          <p:nvPr>
            <p:ph type="sldNum" idx="12"/>
          </p:nvPr>
        </p:nvSpPr>
        <p:spPr>
          <a:xfrm>
            <a:off x="11573256" y="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1" name="Google Shape;61;p11"/>
          <p:cNvSpPr>
            <a:spLocks noGrp="1"/>
          </p:cNvSpPr>
          <p:nvPr>
            <p:ph type="pic" idx="2"/>
          </p:nvPr>
        </p:nvSpPr>
        <p:spPr>
          <a:xfrm>
            <a:off x="5183188" y="987425"/>
            <a:ext cx="6172500" cy="4873500"/>
          </a:xfrm>
          <a:prstGeom prst="rect">
            <a:avLst/>
          </a:prstGeom>
          <a:noFill/>
          <a:ln>
            <a:noFill/>
          </a:ln>
        </p:spPr>
      </p:sp>
      <p:sp>
        <p:nvSpPr>
          <p:cNvPr id="62" name="Google Shape;62;p11"/>
          <p:cNvSpPr txBox="1">
            <a:spLocks noGrp="1"/>
          </p:cNvSpPr>
          <p:nvPr>
            <p:ph type="body" idx="1"/>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3" name="Google Shape;6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4" name="Google Shape;64;p11"/>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7" name="Google Shape;67;p1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8" name="Google Shape;68;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9" name="Google Shape;69;p12"/>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2" name="Google Shape;72;p1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3" name="Google Shape;73;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7" name="Google Shape;77;p14"/>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8" name="Google Shape;78;p14"/>
          <p:cNvSpPr txBox="1">
            <a:spLocks noGrp="1"/>
          </p:cNvSpPr>
          <p:nvPr>
            <p:ph type="title"/>
          </p:nvPr>
        </p:nvSpPr>
        <p:spPr>
          <a:xfrm>
            <a:off x="838200" y="-1507218"/>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81" name="Google Shape;81;p15"/>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1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9250">
              <a:spcBef>
                <a:spcPts val="500"/>
              </a:spcBef>
              <a:spcAft>
                <a:spcPts val="0"/>
              </a:spcAft>
              <a:buSzPts val="1900"/>
              <a:buChar char="•"/>
              <a:defRPr/>
            </a:lvl4pPr>
            <a:lvl5pPr marL="2286000" lvl="4" indent="-349250">
              <a:spcBef>
                <a:spcPts val="500"/>
              </a:spcBef>
              <a:spcAft>
                <a:spcPts val="0"/>
              </a:spcAft>
              <a:buSzPts val="1900"/>
              <a:buChar char="•"/>
              <a:defRPr/>
            </a:lvl5pPr>
            <a:lvl6pPr marL="2743200" lvl="5" indent="-349250">
              <a:spcBef>
                <a:spcPts val="500"/>
              </a:spcBef>
              <a:spcAft>
                <a:spcPts val="0"/>
              </a:spcAft>
              <a:buSzPts val="1900"/>
              <a:buChar char="•"/>
              <a:defRPr/>
            </a:lvl6pPr>
            <a:lvl7pPr marL="3200400" lvl="6" indent="-349250">
              <a:spcBef>
                <a:spcPts val="500"/>
              </a:spcBef>
              <a:spcAft>
                <a:spcPts val="0"/>
              </a:spcAft>
              <a:buSzPts val="1900"/>
              <a:buChar char="•"/>
              <a:defRPr/>
            </a:lvl7pPr>
            <a:lvl8pPr marL="3657600" lvl="7" indent="-349250">
              <a:spcBef>
                <a:spcPts val="500"/>
              </a:spcBef>
              <a:spcAft>
                <a:spcPts val="0"/>
              </a:spcAft>
              <a:buSzPts val="1900"/>
              <a:buChar char="•"/>
              <a:defRPr/>
            </a:lvl8pPr>
            <a:lvl9pPr marL="4114800" lvl="8" indent="-349250">
              <a:spcBef>
                <a:spcPts val="500"/>
              </a:spcBef>
              <a:spcAft>
                <a:spcPts val="0"/>
              </a:spcAft>
              <a:buSzPts val="1900"/>
              <a:buChar char="•"/>
              <a:defRPr/>
            </a:lvl9pPr>
          </a:lstStyle>
          <a:p>
            <a:endParaRPr/>
          </a:p>
        </p:txBody>
      </p:sp>
      <p:sp>
        <p:nvSpPr>
          <p:cNvPr id="82" name="Google Shape;82;p15"/>
          <p:cNvSpPr txBox="1">
            <a:spLocks noGrp="1"/>
          </p:cNvSpPr>
          <p:nvPr>
            <p:ph type="sldNum" idx="12"/>
          </p:nvPr>
        </p:nvSpPr>
        <p:spPr>
          <a:xfrm>
            <a:off x="11410450" y="68667"/>
            <a:ext cx="731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Franklin Gothic Medium" panose="020B0603020102020204" pitchFamily="34" charset="0"/>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 name="Google Shape;18;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9" name="Google Shape;19;p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3"/>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 name="Google Shape;15;p2">
            <a:extLst>
              <a:ext uri="{FF2B5EF4-FFF2-40B4-BE49-F238E27FC236}">
                <a16:creationId xmlns:a16="http://schemas.microsoft.com/office/drawing/2014/main" id="{39E2031E-B00D-6B01-0DAF-1A6D982C644D}"/>
              </a:ext>
            </a:extLst>
          </p:cNvPr>
          <p:cNvSpPr txBox="1">
            <a:spLocks noGrp="1"/>
          </p:cNvSpPr>
          <p:nvPr>
            <p:ph type="sldNum" idx="12"/>
          </p:nvPr>
        </p:nvSpPr>
        <p:spPr>
          <a:xfrm>
            <a:off x="11548872" y="28727"/>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555785" y="257026"/>
            <a:ext cx="8596800" cy="1320900"/>
          </a:xfrm>
          <a:prstGeom prst="rect">
            <a:avLst/>
          </a:prstGeom>
          <a:noFill/>
          <a:ln>
            <a:noFill/>
          </a:ln>
        </p:spPr>
        <p:txBody>
          <a:bodyPr spcFirstLastPara="1" wrap="square" lIns="25700" tIns="12875" rIns="25700" bIns="12875" anchor="t" anchorCtr="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400"/>
              <a:buNone/>
              <a:defRPr/>
            </a:lvl2pPr>
            <a:lvl3pPr lvl="2" algn="l">
              <a:lnSpc>
                <a:spcPct val="100000"/>
              </a:lnSpc>
              <a:spcBef>
                <a:spcPts val="0"/>
              </a:spcBef>
              <a:spcAft>
                <a:spcPts val="0"/>
              </a:spcAft>
              <a:buSzPts val="400"/>
              <a:buNone/>
              <a:defRPr/>
            </a:lvl3pPr>
            <a:lvl4pPr lvl="3" algn="l">
              <a:lnSpc>
                <a:spcPct val="100000"/>
              </a:lnSpc>
              <a:spcBef>
                <a:spcPts val="0"/>
              </a:spcBef>
              <a:spcAft>
                <a:spcPts val="0"/>
              </a:spcAft>
              <a:buSzPts val="400"/>
              <a:buNone/>
              <a:defRPr/>
            </a:lvl4pPr>
            <a:lvl5pPr lvl="4" algn="l">
              <a:lnSpc>
                <a:spcPct val="100000"/>
              </a:lnSpc>
              <a:spcBef>
                <a:spcPts val="0"/>
              </a:spcBef>
              <a:spcAft>
                <a:spcPts val="0"/>
              </a:spcAft>
              <a:buSzPts val="400"/>
              <a:buNone/>
              <a:defRPr/>
            </a:lvl5pPr>
            <a:lvl6pPr lvl="5" algn="l">
              <a:lnSpc>
                <a:spcPct val="100000"/>
              </a:lnSpc>
              <a:spcBef>
                <a:spcPts val="0"/>
              </a:spcBef>
              <a:spcAft>
                <a:spcPts val="0"/>
              </a:spcAft>
              <a:buSzPts val="400"/>
              <a:buNone/>
              <a:defRPr/>
            </a:lvl6pPr>
            <a:lvl7pPr lvl="6" algn="l">
              <a:lnSpc>
                <a:spcPct val="100000"/>
              </a:lnSpc>
              <a:spcBef>
                <a:spcPts val="0"/>
              </a:spcBef>
              <a:spcAft>
                <a:spcPts val="0"/>
              </a:spcAft>
              <a:buSzPts val="400"/>
              <a:buNone/>
              <a:defRPr/>
            </a:lvl7pPr>
            <a:lvl8pPr lvl="7" algn="l">
              <a:lnSpc>
                <a:spcPct val="100000"/>
              </a:lnSpc>
              <a:spcBef>
                <a:spcPts val="0"/>
              </a:spcBef>
              <a:spcAft>
                <a:spcPts val="0"/>
              </a:spcAft>
              <a:buSzPts val="400"/>
              <a:buNone/>
              <a:defRPr/>
            </a:lvl8pPr>
            <a:lvl9pPr lvl="8" algn="l">
              <a:lnSpc>
                <a:spcPct val="100000"/>
              </a:lnSpc>
              <a:spcBef>
                <a:spcPts val="0"/>
              </a:spcBef>
              <a:spcAft>
                <a:spcPts val="0"/>
              </a:spcAft>
              <a:buSzPts val="400"/>
              <a:buNone/>
              <a:defRPr/>
            </a:lvl9pPr>
          </a:lstStyle>
          <a:p>
            <a:endParaRPr/>
          </a:p>
        </p:txBody>
      </p:sp>
      <p:sp>
        <p:nvSpPr>
          <p:cNvPr id="23" name="Google Shape;23;p4"/>
          <p:cNvSpPr txBox="1">
            <a:spLocks noGrp="1"/>
          </p:cNvSpPr>
          <p:nvPr>
            <p:ph type="body" idx="1"/>
          </p:nvPr>
        </p:nvSpPr>
        <p:spPr>
          <a:xfrm>
            <a:off x="555785" y="1773451"/>
            <a:ext cx="9189300" cy="4901700"/>
          </a:xfrm>
          <a:prstGeom prst="rect">
            <a:avLst/>
          </a:prstGeom>
          <a:noFill/>
          <a:ln>
            <a:noFill/>
          </a:ln>
        </p:spPr>
        <p:txBody>
          <a:bodyPr spcFirstLastPara="1" wrap="square" lIns="25700" tIns="12875" rIns="25700" bIns="12875" anchor="t" anchorCtr="0">
            <a:noAutofit/>
          </a:bodyPr>
          <a:lstStyle>
            <a:lvl1pPr marL="457200" lvl="0" indent="-298450" algn="l">
              <a:lnSpc>
                <a:spcPct val="100000"/>
              </a:lnSpc>
              <a:spcBef>
                <a:spcPts val="1100"/>
              </a:spcBef>
              <a:spcAft>
                <a:spcPts val="0"/>
              </a:spcAft>
              <a:buSzPts val="1100"/>
              <a:buChar char="▶"/>
              <a:defRPr/>
            </a:lvl1pPr>
            <a:lvl2pPr marL="914400" lvl="1" indent="-273050" algn="l">
              <a:lnSpc>
                <a:spcPct val="100000"/>
              </a:lnSpc>
              <a:spcBef>
                <a:spcPts val="1100"/>
              </a:spcBef>
              <a:spcAft>
                <a:spcPts val="0"/>
              </a:spcAft>
              <a:buSzPts val="700"/>
              <a:buChar char="●"/>
              <a:defRPr/>
            </a:lvl2pPr>
            <a:lvl3pPr marL="1371600" lvl="2" indent="-279400" algn="l">
              <a:lnSpc>
                <a:spcPct val="100000"/>
              </a:lnSpc>
              <a:spcBef>
                <a:spcPts val="1100"/>
              </a:spcBef>
              <a:spcAft>
                <a:spcPts val="0"/>
              </a:spcAft>
              <a:buSzPts val="800"/>
              <a:buChar char="✓"/>
              <a:defRPr/>
            </a:lvl3pPr>
            <a:lvl4pPr marL="1828800" lvl="3" indent="-273050" algn="l">
              <a:lnSpc>
                <a:spcPct val="100000"/>
              </a:lnSpc>
              <a:spcBef>
                <a:spcPts val="1100"/>
              </a:spcBef>
              <a:spcAft>
                <a:spcPts val="0"/>
              </a:spcAft>
              <a:buSzPts val="700"/>
              <a:buChar char="▶"/>
              <a:defRPr/>
            </a:lvl4pPr>
            <a:lvl5pPr marL="2286000" lvl="4" indent="-273050" algn="l">
              <a:lnSpc>
                <a:spcPct val="100000"/>
              </a:lnSpc>
              <a:spcBef>
                <a:spcPts val="1100"/>
              </a:spcBef>
              <a:spcAft>
                <a:spcPts val="0"/>
              </a:spcAft>
              <a:buSzPts val="700"/>
              <a:buFont typeface="Arial"/>
              <a:buChar char="●"/>
              <a:defRPr/>
            </a:lvl5pPr>
            <a:lvl6pPr marL="2743200" lvl="5" indent="-247650" algn="l">
              <a:lnSpc>
                <a:spcPct val="100000"/>
              </a:lnSpc>
              <a:spcBef>
                <a:spcPts val="1100"/>
              </a:spcBef>
              <a:spcAft>
                <a:spcPts val="0"/>
              </a:spcAft>
              <a:buSzPts val="300"/>
              <a:buChar char="▶"/>
              <a:defRPr/>
            </a:lvl6pPr>
            <a:lvl7pPr marL="3200400" lvl="6" indent="-247650" algn="l">
              <a:lnSpc>
                <a:spcPct val="100000"/>
              </a:lnSpc>
              <a:spcBef>
                <a:spcPts val="1100"/>
              </a:spcBef>
              <a:spcAft>
                <a:spcPts val="0"/>
              </a:spcAft>
              <a:buSzPts val="300"/>
              <a:buChar char="▶"/>
              <a:defRPr/>
            </a:lvl7pPr>
            <a:lvl8pPr marL="3657600" lvl="7" indent="-247650" algn="l">
              <a:lnSpc>
                <a:spcPct val="100000"/>
              </a:lnSpc>
              <a:spcBef>
                <a:spcPts val="1100"/>
              </a:spcBef>
              <a:spcAft>
                <a:spcPts val="0"/>
              </a:spcAft>
              <a:buSzPts val="300"/>
              <a:buChar char="▶"/>
              <a:defRPr/>
            </a:lvl8pPr>
            <a:lvl9pPr marL="4114800" lvl="8" indent="-247650" algn="l">
              <a:lnSpc>
                <a:spcPct val="100000"/>
              </a:lnSpc>
              <a:spcBef>
                <a:spcPts val="1100"/>
              </a:spcBef>
              <a:spcAft>
                <a:spcPts val="0"/>
              </a:spcAft>
              <a:buSzPts val="300"/>
              <a:buChar char="▶"/>
              <a:defRPr/>
            </a:lvl9pPr>
          </a:lstStyle>
          <a:p>
            <a:endParaRPr/>
          </a:p>
        </p:txBody>
      </p:sp>
      <p:sp>
        <p:nvSpPr>
          <p:cNvPr id="24" name="Google Shape;24;p4"/>
          <p:cNvSpPr txBox="1">
            <a:spLocks noGrp="1"/>
          </p:cNvSpPr>
          <p:nvPr>
            <p:ph type="sldNum" idx="12"/>
          </p:nvPr>
        </p:nvSpPr>
        <p:spPr>
          <a:xfrm>
            <a:off x="11030413" y="6314034"/>
            <a:ext cx="683700" cy="365700"/>
          </a:xfrm>
          <a:prstGeom prst="rect">
            <a:avLst/>
          </a:prstGeom>
          <a:noFill/>
          <a:ln>
            <a:noFill/>
          </a:ln>
        </p:spPr>
        <p:txBody>
          <a:bodyPr spcFirstLastPara="1" wrap="square" lIns="25700" tIns="12875" rIns="25700" bIns="12875" anchor="ctr" anchorCtr="0">
            <a:noAutofit/>
          </a:bodyPr>
          <a:lstStyle>
            <a:lvl1pPr marL="0" marR="0" lvl="0"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500"/>
              <a:buFont typeface="Arial"/>
              <a:buNone/>
              <a:defRPr sz="1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5"/>
          <p:cNvSpPr txBox="1">
            <a:spLocks noGrp="1"/>
          </p:cNvSpPr>
          <p:nvPr>
            <p:ph type="body" idx="1"/>
          </p:nvPr>
        </p:nvSpPr>
        <p:spPr>
          <a:xfrm>
            <a:off x="831850" y="4589463"/>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5"/>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4" name="Google Shape;34;p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6" name="Google Shape;36;p6"/>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9" name="Google Shape;39;p7"/>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1" name="Google Shape;41;p7"/>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4" name="Google Shape;44;p7"/>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7" name="Google Shape;47;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8" name="Google Shape;48;p8"/>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9"/>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839788" y="457200"/>
            <a:ext cx="39324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4" name="Google Shape;54;p10"/>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10"/>
          <p:cNvSpPr txBox="1">
            <a:spLocks noGrp="1"/>
          </p:cNvSpPr>
          <p:nvPr>
            <p:ph type="body" idx="2"/>
          </p:nvPr>
        </p:nvSpPr>
        <p:spPr>
          <a:xfrm>
            <a:off x="839788" y="2057400"/>
            <a:ext cx="39324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56" name="Google Shape;56;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7" name="Google Shape;57;p1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8" name="Google Shape;5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9" name="Google Shape;9;p1"/>
          <p:cNvSpPr txBox="1">
            <a:spLocks noGrp="1"/>
          </p:cNvSpPr>
          <p:nvPr>
            <p:ph type="ftr" idx="11"/>
          </p:nvPr>
        </p:nvSpPr>
        <p:spPr>
          <a:xfrm>
            <a:off x="4038600" y="6356350"/>
            <a:ext cx="35649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edia.carnegie.org/filer_public/ab/dd/abdda62e-6e84-47a4-a043-348d2f2085ae/ccny_grantee_2011_guardian.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media.carnegie.org/filer_public/ab/dd/abdda62e-6e84-47a4-a043-348d2f2085ae/ccny_grantee_2011_guardian.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C8zgvTN1WQ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s://www.socialstudies.org/system/files/publications/articles/se_8206323.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inghistory.org/resource-library/3-2-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socialstudies.org/system/files/publications/articles/se_8206323.pdf" TargetMode="External"/><Relationship Id="rId5" Type="http://schemas.openxmlformats.org/officeDocument/2006/relationships/hyperlink" Target="https://www.youtube.com/watch?v=C8zgvTN1WQo" TargetMode="External"/><Relationship Id="rId4" Type="http://schemas.openxmlformats.org/officeDocument/2006/relationships/hyperlink" Target="https://media.carnegie.org/filer_public/ab/dd/abdda62e-6e84-47a4-a043-348d2f2085ae/ccny_grantee_2011_guardian.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phYAWDKRk0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hyperlink" Target="https://pz.harvard.edu/sites/default/files/The%203%20Ys_1.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seapointcenter.com/vision-and-goal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ocialstudies.org/system/files/publications/articles/se_8206323.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Planning_Considerations_for_Sharing_with_Stakeholders.doc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ocialstudies.org/social-education/88/1/discussing-politics-polarized-times-how-structure-can-help"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Module_Four_Civic_Spaces_Note_Catcher.docx"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Hexagonal_Thinking_and_Dialogue.doc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Debate.docx"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www.thinkingcollaborative.com"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teachingchannel.org/video/structured-academic-controversy-sac"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Structured_Academic_Controversy.docx"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2930675" y="136126"/>
            <a:ext cx="9144000" cy="2636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6000"/>
              <a:buFont typeface="Arial"/>
              <a:buNone/>
            </a:pPr>
            <a:r>
              <a:rPr lang="en-US" sz="5500" dirty="0"/>
              <a:t>Creating Collaborative Civic Spaces Module Series</a:t>
            </a:r>
            <a:endParaRPr sz="4000" dirty="0"/>
          </a:p>
        </p:txBody>
      </p:sp>
      <p:sp>
        <p:nvSpPr>
          <p:cNvPr id="88" name="Google Shape;88;p16"/>
          <p:cNvSpPr txBox="1">
            <a:spLocks noGrp="1"/>
          </p:cNvSpPr>
          <p:nvPr>
            <p:ph type="subTitle" idx="1"/>
          </p:nvPr>
        </p:nvSpPr>
        <p:spPr>
          <a:xfrm>
            <a:off x="2829025" y="301611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4000"/>
              <a:buNone/>
            </a:pPr>
            <a:r>
              <a:rPr lang="en-US" sz="4000" b="1" dirty="0"/>
              <a:t>Module Four: </a:t>
            </a:r>
            <a:endParaRPr sz="4000" b="1" dirty="0"/>
          </a:p>
          <a:p>
            <a:pPr marL="0" lvl="0" indent="0" algn="ctr" rtl="0">
              <a:lnSpc>
                <a:spcPct val="90000"/>
              </a:lnSpc>
              <a:spcBef>
                <a:spcPts val="0"/>
              </a:spcBef>
              <a:spcAft>
                <a:spcPts val="0"/>
              </a:spcAft>
              <a:buClr>
                <a:srgbClr val="595959"/>
              </a:buClr>
              <a:buSzPts val="4000"/>
              <a:buNone/>
            </a:pPr>
            <a:r>
              <a:rPr lang="en-US" sz="4000" b="1" dirty="0"/>
              <a:t>How do we engage in civil discussion? </a:t>
            </a:r>
            <a:endParaRPr sz="4000" b="1" dirty="0"/>
          </a:p>
          <a:p>
            <a:pPr marL="0" lvl="0" indent="0" algn="ctr" rtl="0">
              <a:lnSpc>
                <a:spcPct val="90000"/>
              </a:lnSpc>
              <a:spcBef>
                <a:spcPts val="0"/>
              </a:spcBef>
              <a:spcAft>
                <a:spcPts val="0"/>
              </a:spcAft>
              <a:buClr>
                <a:srgbClr val="595959"/>
              </a:buClr>
              <a:buSzPts val="4000"/>
              <a:buNone/>
            </a:pPr>
            <a:r>
              <a:rPr lang="en-US" sz="4000" b="1" dirty="0">
                <a:solidFill>
                  <a:srgbClr val="595959"/>
                </a:solidFill>
              </a:rPr>
              <a:t>   </a:t>
            </a:r>
            <a:br>
              <a:rPr lang="en-US" sz="4000" dirty="0"/>
            </a:br>
            <a:endParaRPr dirty="0"/>
          </a:p>
        </p:txBody>
      </p:sp>
      <p:sp>
        <p:nvSpPr>
          <p:cNvPr id="4" name="Slide Number Placeholder 3">
            <a:extLst>
              <a:ext uri="{FF2B5EF4-FFF2-40B4-BE49-F238E27FC236}">
                <a16:creationId xmlns:a16="http://schemas.microsoft.com/office/drawing/2014/main" id="{90A1BFD0-6F33-0C27-28B1-87B1EAE73B6E}"/>
              </a:ext>
            </a:extLst>
          </p:cNvPr>
          <p:cNvSpPr>
            <a:spLocks noGrp="1"/>
          </p:cNvSpPr>
          <p:nvPr>
            <p:ph type="sldNum" idx="12"/>
          </p:nvPr>
        </p:nvSpPr>
        <p:spPr>
          <a:xfrm>
            <a:off x="11589123" y="136126"/>
            <a:ext cx="2743200" cy="365100"/>
          </a:xfrm>
        </p:spPr>
        <p:txBody>
          <a:bodyPr/>
          <a:lstStyle/>
          <a:p>
            <a:pPr marL="0" lvl="0" indent="0" algn="l" rtl="0">
              <a:spcBef>
                <a:spcPts val="0"/>
              </a:spcBef>
              <a:spcAft>
                <a:spcPts val="0"/>
              </a:spcAft>
              <a:buNone/>
            </a:pPr>
            <a:fld id="{00000000-1234-1234-1234-123412341234}"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635375" y="-184625"/>
            <a:ext cx="10515600" cy="1102962"/>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Communicating Conclusions</a:t>
            </a:r>
            <a:endParaRPr dirty="0"/>
          </a:p>
        </p:txBody>
      </p:sp>
      <p:sp>
        <p:nvSpPr>
          <p:cNvPr id="143" name="Google Shape;143;p25"/>
          <p:cNvSpPr txBox="1">
            <a:spLocks noGrp="1"/>
          </p:cNvSpPr>
          <p:nvPr>
            <p:ph type="body" idx="1"/>
          </p:nvPr>
        </p:nvSpPr>
        <p:spPr>
          <a:xfrm>
            <a:off x="631062" y="525117"/>
            <a:ext cx="10918153" cy="4131808"/>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dirty="0"/>
              <a:t>Sample of grade level standards highlighting democratic discourse  (</a:t>
            </a:r>
            <a:r>
              <a:rPr lang="en-US" i="1" dirty="0"/>
              <a:t>excerpt</a:t>
            </a:r>
            <a:r>
              <a:rPr lang="en-US" dirty="0"/>
              <a:t>)</a:t>
            </a:r>
            <a:endParaRPr dirty="0"/>
          </a:p>
          <a:p>
            <a:pPr marL="0" lvl="0" indent="0" algn="l" rtl="0">
              <a:spcBef>
                <a:spcPts val="1100"/>
              </a:spcBef>
              <a:spcAft>
                <a:spcPts val="0"/>
              </a:spcAft>
              <a:buNone/>
            </a:pPr>
            <a:endParaRPr dirty="0"/>
          </a:p>
        </p:txBody>
      </p:sp>
      <p:graphicFrame>
        <p:nvGraphicFramePr>
          <p:cNvPr id="144" name="Google Shape;144;p25"/>
          <p:cNvGraphicFramePr/>
          <p:nvPr>
            <p:extLst>
              <p:ext uri="{D42A27DB-BD31-4B8C-83A1-F6EECF244321}">
                <p14:modId xmlns:p14="http://schemas.microsoft.com/office/powerpoint/2010/main" val="148306122"/>
              </p:ext>
            </p:extLst>
          </p:nvPr>
        </p:nvGraphicFramePr>
        <p:xfrm>
          <a:off x="635375" y="1548975"/>
          <a:ext cx="11218100" cy="4141842"/>
        </p:xfrm>
        <a:graphic>
          <a:graphicData uri="http://schemas.openxmlformats.org/drawingml/2006/table">
            <a:tbl>
              <a:tblPr firstRow="1">
                <a:noFill/>
                <a:tableStyleId>{393176EC-5D6E-4531-8A74-85070698DA9C}</a:tableStyleId>
              </a:tblPr>
              <a:tblGrid>
                <a:gridCol w="1375300">
                  <a:extLst>
                    <a:ext uri="{9D8B030D-6E8A-4147-A177-3AD203B41FA5}">
                      <a16:colId xmlns:a16="http://schemas.microsoft.com/office/drawing/2014/main" val="20000"/>
                    </a:ext>
                  </a:extLst>
                </a:gridCol>
                <a:gridCol w="9842800">
                  <a:extLst>
                    <a:ext uri="{9D8B030D-6E8A-4147-A177-3AD203B41FA5}">
                      <a16:colId xmlns:a16="http://schemas.microsoft.com/office/drawing/2014/main" val="20001"/>
                    </a:ext>
                  </a:extLst>
                </a:gridCol>
              </a:tblGrid>
              <a:tr h="504550">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K.I.CC.4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 Use listening skills to decide on and take action in their classrooms.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504550">
                <a:tc>
                  <a:txBody>
                    <a:bodyPr/>
                    <a:lstStyle/>
                    <a:p>
                      <a:pPr marL="12700" lvl="0" indent="0" algn="ctr" rtl="0">
                        <a:lnSpc>
                          <a:spcPct val="90000"/>
                        </a:lnSpc>
                        <a:spcBef>
                          <a:spcPts val="0"/>
                        </a:spcBef>
                        <a:spcAft>
                          <a:spcPts val="0"/>
                        </a:spcAft>
                        <a:buNone/>
                      </a:pPr>
                      <a:r>
                        <a:rPr lang="en-US" sz="1800" b="1" dirty="0">
                          <a:solidFill>
                            <a:schemeClr val="dk1"/>
                          </a:solidFill>
                          <a:latin typeface="Calibri"/>
                          <a:ea typeface="Calibri"/>
                          <a:cs typeface="Calibri"/>
                          <a:sym typeface="Calibri"/>
                        </a:rPr>
                        <a:t>3.I.CC.4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12700" lvl="0" indent="0" algn="l" rtl="0">
                        <a:lnSpc>
                          <a:spcPct val="90000"/>
                        </a:lnSpc>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Use listening, consensus-building and voting procedures to determine the best strategies to take to address local, regional and global problems.</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504550">
                <a:tc>
                  <a:txBody>
                    <a:bodyPr/>
                    <a:lstStyle/>
                    <a:p>
                      <a:pPr marL="12700" lvl="0" indent="0" algn="ctr" rtl="0">
                        <a:lnSpc>
                          <a:spcPct val="90000"/>
                        </a:lnSpc>
                        <a:spcBef>
                          <a:spcPts val="0"/>
                        </a:spcBef>
                        <a:spcAft>
                          <a:spcPts val="0"/>
                        </a:spcAft>
                        <a:buNone/>
                      </a:pPr>
                      <a:r>
                        <a:rPr lang="en-US" sz="1800" b="1" dirty="0">
                          <a:solidFill>
                            <a:schemeClr val="dk1"/>
                          </a:solidFill>
                          <a:latin typeface="Calibri"/>
                          <a:ea typeface="Calibri"/>
                          <a:cs typeface="Calibri"/>
                          <a:sym typeface="Calibri"/>
                        </a:rPr>
                        <a:t>5.I.CC.4</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12700" lvl="0" indent="0" algn="l" rtl="0">
                        <a:lnSpc>
                          <a:spcPct val="90000"/>
                        </a:lnSpc>
                        <a:spcBef>
                          <a:spcPts val="0"/>
                        </a:spcBef>
                        <a:spcAft>
                          <a:spcPts val="0"/>
                        </a:spcAft>
                        <a:buNone/>
                      </a:pPr>
                      <a:r>
                        <a:rPr lang="en-US" sz="1800" dirty="0">
                          <a:solidFill>
                            <a:schemeClr val="dk1"/>
                          </a:solidFill>
                          <a:latin typeface="Calibri"/>
                          <a:ea typeface="Calibri"/>
                          <a:cs typeface="Calibri"/>
                          <a:sym typeface="Calibri"/>
                        </a:rPr>
                        <a:t>Use a range of deliberative and democratic procedures to identify strategies on how to address a current issue.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49200">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6.I.CC.4</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Engage in a range of deliberative and democratic procedures to discuss current local, regional and global issues.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776275">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8.I.CC.4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Apply a range of deliberative and democratic procedures to make decisions about ways to take action on current local, regional and global issues.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776275">
                <a:tc>
                  <a:txBody>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HS.C.I.CC.1</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None/>
                      </a:pPr>
                      <a:r>
                        <a:rPr lang="en-US" sz="1800" dirty="0">
                          <a:solidFill>
                            <a:schemeClr val="dk1"/>
                          </a:solidFill>
                          <a:latin typeface="Calibri"/>
                          <a:ea typeface="Calibri"/>
                          <a:cs typeface="Calibri"/>
                          <a:sym typeface="Calibri"/>
                        </a:rPr>
                        <a:t>Engage in civil discussion, reach consensus when appropriate and respect diverse opinions relevant to compelling and/or supporting questions in civics.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46C9BB40-BF24-01E1-5173-6BCB148698C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i="1" dirty="0"/>
              <a:t>KAS for Social Studies </a:t>
            </a:r>
            <a:r>
              <a:rPr lang="en-US" sz="3200" dirty="0"/>
              <a:t>and understanding the present</a:t>
            </a:r>
            <a:endParaRPr sz="3200" dirty="0"/>
          </a:p>
        </p:txBody>
      </p:sp>
      <p:sp>
        <p:nvSpPr>
          <p:cNvPr id="150" name="Google Shape;150;p26"/>
          <p:cNvSpPr txBox="1">
            <a:spLocks noGrp="1"/>
          </p:cNvSpPr>
          <p:nvPr>
            <p:ph type="body" idx="1"/>
          </p:nvPr>
        </p:nvSpPr>
        <p:spPr>
          <a:xfrm>
            <a:off x="701400" y="917625"/>
            <a:ext cx="10789200" cy="41787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sz="2600" dirty="0"/>
              <a:t>Sample of grade level standards highlighting current events (</a:t>
            </a:r>
            <a:r>
              <a:rPr lang="en-US" sz="2600" i="1" dirty="0"/>
              <a:t>excerpt</a:t>
            </a:r>
            <a:r>
              <a:rPr lang="en-US" sz="2600" dirty="0"/>
              <a:t>)</a:t>
            </a:r>
            <a:endParaRPr sz="2600" dirty="0"/>
          </a:p>
          <a:p>
            <a:pPr marL="0" lvl="0" indent="0" algn="l" rtl="0">
              <a:spcBef>
                <a:spcPts val="1100"/>
              </a:spcBef>
              <a:spcAft>
                <a:spcPts val="0"/>
              </a:spcAft>
              <a:buNone/>
            </a:pPr>
            <a:endParaRPr dirty="0"/>
          </a:p>
        </p:txBody>
      </p:sp>
      <p:graphicFrame>
        <p:nvGraphicFramePr>
          <p:cNvPr id="151" name="Google Shape;151;p26"/>
          <p:cNvGraphicFramePr/>
          <p:nvPr>
            <p:extLst>
              <p:ext uri="{D42A27DB-BD31-4B8C-83A1-F6EECF244321}">
                <p14:modId xmlns:p14="http://schemas.microsoft.com/office/powerpoint/2010/main" val="2861865126"/>
              </p:ext>
            </p:extLst>
          </p:nvPr>
        </p:nvGraphicFramePr>
        <p:xfrm>
          <a:off x="635375" y="1548975"/>
          <a:ext cx="11218100" cy="4704175"/>
        </p:xfrm>
        <a:graphic>
          <a:graphicData uri="http://schemas.openxmlformats.org/drawingml/2006/table">
            <a:tbl>
              <a:tblPr firstRow="1">
                <a:noFill/>
                <a:tableStyleId>{393176EC-5D6E-4531-8A74-85070698DA9C}</a:tableStyleId>
              </a:tblPr>
              <a:tblGrid>
                <a:gridCol w="1620550">
                  <a:extLst>
                    <a:ext uri="{9D8B030D-6E8A-4147-A177-3AD203B41FA5}">
                      <a16:colId xmlns:a16="http://schemas.microsoft.com/office/drawing/2014/main" val="20000"/>
                    </a:ext>
                  </a:extLst>
                </a:gridCol>
                <a:gridCol w="9597550">
                  <a:extLst>
                    <a:ext uri="{9D8B030D-6E8A-4147-A177-3AD203B41FA5}">
                      <a16:colId xmlns:a16="http://schemas.microsoft.com/office/drawing/2014/main" val="20001"/>
                    </a:ext>
                  </a:extLst>
                </a:gridCol>
              </a:tblGrid>
              <a:tr h="504550">
                <a:tc>
                  <a:txBody>
                    <a:bodyPr/>
                    <a:lstStyle/>
                    <a:p>
                      <a:pPr marL="0" lvl="0" indent="0" algn="ctr" rtl="0">
                        <a:spcBef>
                          <a:spcPts val="0"/>
                        </a:spcBef>
                        <a:spcAft>
                          <a:spcPts val="0"/>
                        </a:spcAft>
                        <a:buClr>
                          <a:schemeClr val="dk1"/>
                        </a:buClr>
                        <a:buSzPts val="1100"/>
                        <a:buFont typeface="Arial"/>
                        <a:buNone/>
                      </a:pPr>
                      <a:r>
                        <a:rPr lang="en-US" sz="2000" b="1" dirty="0">
                          <a:solidFill>
                            <a:schemeClr val="dk1"/>
                          </a:solidFill>
                          <a:latin typeface="Calibri"/>
                          <a:ea typeface="Calibri"/>
                          <a:cs typeface="Calibri"/>
                          <a:sym typeface="Calibri"/>
                        </a:rPr>
                        <a:t>K.H.KH.1</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Compare life in the past to life today in communities.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4550">
                <a:tc>
                  <a:txBody>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1.H.CH.1</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None/>
                      </a:pPr>
                      <a:r>
                        <a:rPr lang="en-US" sz="2000" dirty="0">
                          <a:solidFill>
                            <a:schemeClr val="dk1"/>
                          </a:solidFill>
                          <a:latin typeface="Calibri"/>
                          <a:ea typeface="Calibri"/>
                          <a:cs typeface="Calibri"/>
                          <a:sym typeface="Calibri"/>
                        </a:rPr>
                        <a:t>Describe how events, people and innovation of the past affect their present lives, community and state. </a:t>
                      </a:r>
                      <a:endParaRPr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4550">
                <a:tc>
                  <a:txBody>
                    <a:bodyPr/>
                    <a:lstStyle/>
                    <a:p>
                      <a:pPr marL="0" lvl="0" indent="0" algn="ctr" rtl="0">
                        <a:spcBef>
                          <a:spcPts val="0"/>
                        </a:spcBef>
                        <a:spcAft>
                          <a:spcPts val="0"/>
                        </a:spcAft>
                        <a:buClr>
                          <a:schemeClr val="dk1"/>
                        </a:buClr>
                        <a:buSzPts val="1100"/>
                        <a:buFont typeface="Arial"/>
                        <a:buNone/>
                      </a:pPr>
                      <a:r>
                        <a:rPr lang="en-US" sz="2000" b="1" dirty="0">
                          <a:solidFill>
                            <a:schemeClr val="dk1"/>
                          </a:solidFill>
                          <a:latin typeface="Calibri"/>
                          <a:ea typeface="Calibri"/>
                          <a:cs typeface="Calibri"/>
                          <a:sym typeface="Calibri"/>
                        </a:rPr>
                        <a:t>5.I.CC.2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Construct arguments using claims and evidence from multiple sources on how a founding principle(s) is applicable today.</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49200">
                <a:tc>
                  <a:txBody>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7.I.CC.4</a:t>
                      </a:r>
                      <a:r>
                        <a:rPr lang="en-US" sz="1800"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4BFB1"/>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Use a range of deliberative and democratic procedures to discuss current local, regional and global issues.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76275">
                <a:tc>
                  <a:txBody>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HS.UH.CO.2</a:t>
                      </a:r>
                      <a:r>
                        <a:rPr lang="en-US" sz="1800" b="1"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Evaluate domestic responses to migration and immigration in the United States from 1877-present.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29825">
                <a:tc>
                  <a:txBody>
                    <a:bodyPr/>
                    <a:lstStyle/>
                    <a:p>
                      <a:pPr marL="0" lvl="0" indent="0" algn="ctr" rtl="0">
                        <a:spcBef>
                          <a:spcPts val="0"/>
                        </a:spcBef>
                        <a:spcAft>
                          <a:spcPts val="0"/>
                        </a:spcAft>
                        <a:buClr>
                          <a:schemeClr val="dk1"/>
                        </a:buClr>
                        <a:buSzPts val="1100"/>
                        <a:buFont typeface="Arial"/>
                        <a:buNone/>
                      </a:pPr>
                      <a:r>
                        <a:rPr lang="en-US" sz="2000" b="1" dirty="0">
                          <a:solidFill>
                            <a:schemeClr val="dk1"/>
                          </a:solidFill>
                          <a:latin typeface="Calibri"/>
                          <a:ea typeface="Calibri"/>
                          <a:cs typeface="Calibri"/>
                          <a:sym typeface="Calibri"/>
                        </a:rPr>
                        <a:t>HS.WH.CE.5</a:t>
                      </a:r>
                      <a:endParaRPr sz="1800" b="1"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BAF2"/>
                    </a:solidFill>
                  </a:tcPr>
                </a:tc>
                <a:tc>
                  <a:txBody>
                    <a:bodyPr/>
                    <a:lstStyle/>
                    <a:p>
                      <a:pPr marL="0" lvl="0" indent="0" algn="l" rtl="0">
                        <a:spcBef>
                          <a:spcPts val="0"/>
                        </a:spcBef>
                        <a:spcAft>
                          <a:spcPts val="0"/>
                        </a:spcAft>
                        <a:buNone/>
                      </a:pPr>
                      <a:r>
                        <a:rPr lang="en-US" sz="2000" dirty="0">
                          <a:solidFill>
                            <a:schemeClr val="dk1"/>
                          </a:solidFill>
                          <a:latin typeface="Calibri"/>
                          <a:ea typeface="Calibri"/>
                          <a:cs typeface="Calibri"/>
                          <a:sym typeface="Calibri"/>
                        </a:rPr>
                        <a:t>Analyze causes and effects of political revolutions in multiple global regions from 1750-present. </a:t>
                      </a:r>
                      <a:endParaRPr sz="1800" dirty="0">
                        <a:solidFill>
                          <a:schemeClr val="dk1"/>
                        </a:solidFill>
                        <a:latin typeface="Calibri"/>
                        <a:ea typeface="Calibri"/>
                        <a:cs typeface="Calibri"/>
                        <a:sym typeface="Calibri"/>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9E629C31-6A2A-898C-E989-DB9EC6FBC3E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62256" y="6803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4000" dirty="0"/>
              <a:t>The </a:t>
            </a:r>
            <a:r>
              <a:rPr lang="en-US" sz="4000" i="1" dirty="0"/>
              <a:t>KAS for Social Studies</a:t>
            </a:r>
            <a:r>
              <a:rPr lang="en-US" sz="4000" dirty="0"/>
              <a:t>:</a:t>
            </a:r>
            <a:endParaRPr sz="4000" dirty="0"/>
          </a:p>
          <a:p>
            <a:pPr marL="0" lvl="0" indent="0" algn="l" rtl="0">
              <a:lnSpc>
                <a:spcPct val="90000"/>
              </a:lnSpc>
              <a:spcBef>
                <a:spcPts val="0"/>
              </a:spcBef>
              <a:spcAft>
                <a:spcPts val="0"/>
              </a:spcAft>
              <a:buClr>
                <a:schemeClr val="dk1"/>
              </a:buClr>
              <a:buSzPts val="1800"/>
              <a:buNone/>
            </a:pPr>
            <a:r>
              <a:rPr lang="en-US" sz="4000" dirty="0"/>
              <a:t>The Present and Democratic Discourse</a:t>
            </a:r>
            <a:endParaRPr sz="4000" dirty="0"/>
          </a:p>
        </p:txBody>
      </p:sp>
      <p:sp>
        <p:nvSpPr>
          <p:cNvPr id="157" name="Google Shape;157;p27"/>
          <p:cNvSpPr txBox="1">
            <a:spLocks noGrp="1"/>
          </p:cNvSpPr>
          <p:nvPr>
            <p:ph type="body" idx="1"/>
          </p:nvPr>
        </p:nvSpPr>
        <p:spPr>
          <a:xfrm>
            <a:off x="235655" y="1558608"/>
            <a:ext cx="7495800" cy="4351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None/>
            </a:pPr>
            <a:endParaRPr dirty="0"/>
          </a:p>
          <a:p>
            <a:pPr marL="457200" lvl="0" indent="-342900" algn="l" rtl="0">
              <a:lnSpc>
                <a:spcPct val="90000"/>
              </a:lnSpc>
              <a:spcBef>
                <a:spcPts val="1000"/>
              </a:spcBef>
              <a:spcAft>
                <a:spcPts val="0"/>
              </a:spcAft>
              <a:buClr>
                <a:schemeClr val="dk1"/>
              </a:buClr>
              <a:buSzPts val="1800"/>
              <a:buChar char="•"/>
            </a:pPr>
            <a:r>
              <a:rPr lang="en-US" dirty="0"/>
              <a:t>How does engaging with current, contentious and controversial issues support students in meeting the requirements of the </a:t>
            </a:r>
            <a:r>
              <a:rPr lang="en-US" i="1" dirty="0"/>
              <a:t>KAS for Social Studies</a:t>
            </a:r>
            <a:r>
              <a:rPr lang="en-US" dirty="0"/>
              <a:t>? </a:t>
            </a:r>
            <a:endParaRPr dirty="0"/>
          </a:p>
        </p:txBody>
      </p:sp>
      <p:sp>
        <p:nvSpPr>
          <p:cNvPr id="3" name="Slide Number Placeholder 2">
            <a:extLst>
              <a:ext uri="{FF2B5EF4-FFF2-40B4-BE49-F238E27FC236}">
                <a16:creationId xmlns:a16="http://schemas.microsoft.com/office/drawing/2014/main" id="{FD7187BB-0E49-B522-A65D-D6527C334E6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12</a:t>
            </a:fld>
            <a:endParaRPr lang="en-US" dirty="0"/>
          </a:p>
        </p:txBody>
      </p:sp>
      <p:pic>
        <p:nvPicPr>
          <p:cNvPr id="4" name="Google Shape;161;p29" descr="This is the graphic found in the KAS for Social Studies that demonstrates the relationship between the disciplinary strand standards and the inquiry standards. There is a pie chart with equal pieces shown for Questioning, Investigating Using Disciplinary Concepts, Using Evidence and Communicating Conclusions, with arrows going clockwise around the pie showing its continuity. There is an arrow drawn from the Investigating Using Disciplinary Concepts section of the pie to another pie chart that is only partial. It has equal pieces for History, Economics, Geography and Civics, also with arrows indicating its continuity.">
            <a:extLst>
              <a:ext uri="{FF2B5EF4-FFF2-40B4-BE49-F238E27FC236}">
                <a16:creationId xmlns:a16="http://schemas.microsoft.com/office/drawing/2014/main" id="{77B13817-64B9-F963-0393-32F5B9A3BDB3}"/>
              </a:ext>
            </a:extLst>
          </p:cNvPr>
          <p:cNvPicPr preferRelativeResize="0"/>
          <p:nvPr/>
        </p:nvPicPr>
        <p:blipFill>
          <a:blip r:embed="rId3">
            <a:alphaModFix/>
          </a:blip>
          <a:stretch>
            <a:fillRect/>
          </a:stretch>
        </p:blipFill>
        <p:spPr>
          <a:xfrm>
            <a:off x="7759095" y="1393735"/>
            <a:ext cx="4197250" cy="41725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93878" y="154800"/>
            <a:ext cx="11054700" cy="135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latin typeface="Franklin Gothic Medium"/>
              </a:rPr>
              <a:t>Creating and nurturing collaborative civic spaces aligns with the proven practice of current and controversial issue discussions</a:t>
            </a:r>
            <a:endParaRPr sz="3200" dirty="0">
              <a:latin typeface="Franklin Gothic Medium"/>
            </a:endParaRPr>
          </a:p>
        </p:txBody>
      </p:sp>
      <p:sp>
        <p:nvSpPr>
          <p:cNvPr id="164" name="Google Shape;164;p28"/>
          <p:cNvSpPr txBox="1">
            <a:spLocks noGrp="1"/>
          </p:cNvSpPr>
          <p:nvPr>
            <p:ph type="body" idx="1"/>
          </p:nvPr>
        </p:nvSpPr>
        <p:spPr>
          <a:xfrm>
            <a:off x="3657000" y="1632600"/>
            <a:ext cx="8054700" cy="4216800"/>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640"/>
              </a:spcBef>
              <a:spcAft>
                <a:spcPts val="0"/>
              </a:spcAft>
              <a:buClr>
                <a:srgbClr val="030303"/>
              </a:buClr>
              <a:buSzPts val="2200"/>
              <a:buChar char="●"/>
            </a:pPr>
            <a:r>
              <a:rPr lang="en-US" sz="2000" b="1" dirty="0">
                <a:solidFill>
                  <a:srgbClr val="030303"/>
                </a:solidFill>
              </a:rPr>
              <a:t>Proven Practices of Civic Education</a:t>
            </a:r>
            <a:endParaRPr sz="2000" b="1"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Course including civics, government, law and related topics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i="1" dirty="0">
                <a:solidFill>
                  <a:srgbClr val="030303"/>
                </a:solidFill>
                <a:highlight>
                  <a:srgbClr val="FFFF00"/>
                </a:highlight>
              </a:rPr>
              <a:t>Deliberation of Current &amp; Controversial Issues</a:t>
            </a:r>
            <a:endParaRPr sz="2000" i="1" dirty="0">
              <a:solidFill>
                <a:srgbClr val="030303"/>
              </a:solidFill>
              <a:highlight>
                <a:srgbClr val="FFFF00"/>
              </a:highlight>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Simulations of Democratic Processes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Student Voice in Schools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Student Led Volunteer Organizations</a:t>
            </a:r>
            <a:endParaRPr sz="2000" dirty="0">
              <a:solidFill>
                <a:srgbClr val="030303"/>
              </a:solidFill>
            </a:endParaRPr>
          </a:p>
          <a:p>
            <a:pPr marL="914400" lvl="1" indent="-355600" algn="l" rtl="0">
              <a:lnSpc>
                <a:spcPct val="100000"/>
              </a:lnSpc>
              <a:spcBef>
                <a:spcPts val="0"/>
              </a:spcBef>
              <a:spcAft>
                <a:spcPts val="0"/>
              </a:spcAft>
              <a:buClr>
                <a:srgbClr val="030303"/>
              </a:buClr>
              <a:buSzPts val="2200"/>
              <a:buChar char="○"/>
            </a:pPr>
            <a:r>
              <a:rPr lang="en-US" sz="2000" dirty="0">
                <a:solidFill>
                  <a:srgbClr val="030303"/>
                </a:solidFill>
              </a:rPr>
              <a:t>Service Learning</a:t>
            </a:r>
            <a:endParaRPr sz="2000" b="1" dirty="0">
              <a:solidFill>
                <a:srgbClr val="030303"/>
              </a:solidFill>
            </a:endParaRPr>
          </a:p>
          <a:p>
            <a:pPr marL="457200" lvl="0" indent="-355600" algn="l" rtl="0">
              <a:lnSpc>
                <a:spcPct val="100000"/>
              </a:lnSpc>
              <a:spcBef>
                <a:spcPts val="640"/>
              </a:spcBef>
              <a:spcAft>
                <a:spcPts val="0"/>
              </a:spcAft>
              <a:buClr>
                <a:srgbClr val="030303"/>
              </a:buClr>
              <a:buSzPts val="2000"/>
              <a:buChar char="●"/>
            </a:pPr>
            <a:r>
              <a:rPr lang="en-US" sz="2000" b="1" dirty="0">
                <a:solidFill>
                  <a:srgbClr val="030303"/>
                </a:solidFill>
              </a:rPr>
              <a:t>Read the section entitled </a:t>
            </a:r>
            <a:r>
              <a:rPr lang="en-US" sz="2000" b="1" u="sng" dirty="0">
                <a:solidFill>
                  <a:schemeClr val="hlink"/>
                </a:solidFill>
                <a:hlinkClick r:id="rId3"/>
              </a:rPr>
              <a:t>“Proven Practice #2: Discussion of Current Events and Controversial Issues”</a:t>
            </a:r>
            <a:r>
              <a:rPr lang="en-US" sz="2000" b="1" dirty="0">
                <a:solidFill>
                  <a:srgbClr val="030303"/>
                </a:solidFill>
              </a:rPr>
              <a:t> on page 27-29. </a:t>
            </a:r>
            <a:endParaRPr sz="2000" b="1" dirty="0">
              <a:solidFill>
                <a:srgbClr val="030303"/>
              </a:solidFill>
            </a:endParaRPr>
          </a:p>
          <a:p>
            <a:pPr marL="914400" lvl="1" indent="-368300" algn="l" rtl="0">
              <a:lnSpc>
                <a:spcPct val="100000"/>
              </a:lnSpc>
              <a:spcBef>
                <a:spcPts val="0"/>
              </a:spcBef>
              <a:spcAft>
                <a:spcPts val="0"/>
              </a:spcAft>
              <a:buClr>
                <a:srgbClr val="030303"/>
              </a:buClr>
              <a:buSzPts val="2200"/>
              <a:buChar char="○"/>
            </a:pPr>
            <a:r>
              <a:rPr lang="en-US" sz="2000" dirty="0">
                <a:solidFill>
                  <a:srgbClr val="030303"/>
                </a:solidFill>
              </a:rPr>
              <a:t>As you read, annotate the text to identify why the authors state that the discussion of current and controversial issues is a proven practice.</a:t>
            </a:r>
            <a:endParaRPr sz="2000" dirty="0">
              <a:solidFill>
                <a:srgbClr val="030303"/>
              </a:solidFill>
            </a:endParaRPr>
          </a:p>
          <a:p>
            <a:pPr marL="0" lvl="0" indent="0" algn="l" rtl="0">
              <a:lnSpc>
                <a:spcPct val="100000"/>
              </a:lnSpc>
              <a:spcBef>
                <a:spcPts val="0"/>
              </a:spcBef>
              <a:spcAft>
                <a:spcPts val="0"/>
              </a:spcAft>
              <a:buNone/>
            </a:pPr>
            <a:endParaRPr sz="2000" dirty="0"/>
          </a:p>
          <a:p>
            <a:pPr marL="0" lvl="0" indent="0" algn="l" rtl="0">
              <a:lnSpc>
                <a:spcPct val="100000"/>
              </a:lnSpc>
              <a:spcBef>
                <a:spcPts val="0"/>
              </a:spcBef>
              <a:spcAft>
                <a:spcPts val="0"/>
              </a:spcAft>
              <a:buNone/>
            </a:pPr>
            <a:endParaRPr sz="2000" dirty="0"/>
          </a:p>
          <a:p>
            <a:pPr marL="0" lvl="1" indent="0" algn="l" rtl="0">
              <a:lnSpc>
                <a:spcPct val="100000"/>
              </a:lnSpc>
              <a:spcBef>
                <a:spcPts val="0"/>
              </a:spcBef>
              <a:spcAft>
                <a:spcPts val="0"/>
              </a:spcAft>
              <a:buSzPts val="2200"/>
              <a:buNone/>
            </a:pPr>
            <a:endParaRPr dirty="0"/>
          </a:p>
        </p:txBody>
      </p:sp>
      <p:pic>
        <p:nvPicPr>
          <p:cNvPr id="165" name="Google Shape;165;p28" descr="Guardian of Democracy Report" title="Guardian of Democracy Report"/>
          <p:cNvPicPr preferRelativeResize="0"/>
          <p:nvPr/>
        </p:nvPicPr>
        <p:blipFill rotWithShape="1">
          <a:blip r:embed="rId4">
            <a:alphaModFix/>
          </a:blip>
          <a:srcRect/>
          <a:stretch/>
        </p:blipFill>
        <p:spPr>
          <a:xfrm>
            <a:off x="355613" y="1700824"/>
            <a:ext cx="3393000" cy="3947600"/>
          </a:xfrm>
          <a:prstGeom prst="rect">
            <a:avLst/>
          </a:prstGeom>
          <a:noFill/>
          <a:ln>
            <a:noFill/>
          </a:ln>
        </p:spPr>
      </p:pic>
      <p:sp>
        <p:nvSpPr>
          <p:cNvPr id="4" name="TextBox 3">
            <a:extLst>
              <a:ext uri="{FF2B5EF4-FFF2-40B4-BE49-F238E27FC236}">
                <a16:creationId xmlns:a16="http://schemas.microsoft.com/office/drawing/2014/main" id="{939C03D9-5102-C18C-6EAA-3C4E3AF2E7B0}"/>
              </a:ext>
            </a:extLst>
          </p:cNvPr>
          <p:cNvSpPr txBox="1"/>
          <p:nvPr/>
        </p:nvSpPr>
        <p:spPr>
          <a:xfrm>
            <a:off x="0" y="5849400"/>
            <a:ext cx="8566484" cy="954107"/>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Jonathan, Kathleen Hall Jamieson, Peter Levine, Ted McConnell, and David B. Smith, eds. </a:t>
            </a:r>
            <a:r>
              <a:rPr lang="en-US" sz="1400" i="1" dirty="0">
                <a:solidFill>
                  <a:schemeClr val="bg1"/>
                </a:solidFill>
                <a:latin typeface="Calibri"/>
                <a:ea typeface="Calibri"/>
                <a:cs typeface="Calibri"/>
                <a:sym typeface="Calibri"/>
              </a:rPr>
              <a:t>Guardian of Democracy: The Civic Mission of Schools</a:t>
            </a:r>
            <a:r>
              <a:rPr lang="en-US" sz="1400" dirty="0">
                <a:solidFill>
                  <a:schemeClr val="bg1"/>
                </a:solidFill>
                <a:latin typeface="Calibri"/>
                <a:ea typeface="Calibri"/>
                <a:cs typeface="Calibri"/>
                <a:sym typeface="Calibri"/>
              </a:rPr>
              <a:t>. (2011) Leonore Annenberg Institute for Civics of the Annenberg Public Policy Center of the University of Pennsylvania. </a:t>
            </a:r>
            <a:r>
              <a:rPr lang="en-US" sz="1400" u="sng" dirty="0">
                <a:solidFill>
                  <a:schemeClr val="accent1">
                    <a:lumMod val="60000"/>
                    <a:lumOff val="4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https://media.carnegie.org/filer_public/ab/dd/abdda62e-6e84-47a4-a043-348d2f2085ae/ccny_grantee_2011_guardian.pdf</a:t>
            </a:r>
            <a:endParaRPr lang="en-US" sz="1400" dirty="0">
              <a:solidFill>
                <a:schemeClr val="accent1">
                  <a:lumMod val="60000"/>
                  <a:lumOff val="40000"/>
                </a:schemeClr>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CBFA1653-45E5-FA6F-67AE-5BEB8BF81B1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2" name="Google Shape;172;p29" descr="Guardian of Democracy Report" title="Guardian of Democracy Report"/>
          <p:cNvPicPr preferRelativeResize="0"/>
          <p:nvPr/>
        </p:nvPicPr>
        <p:blipFill rotWithShape="1">
          <a:blip r:embed="rId3">
            <a:alphaModFix/>
          </a:blip>
          <a:srcRect/>
          <a:stretch/>
        </p:blipFill>
        <p:spPr>
          <a:xfrm>
            <a:off x="381813" y="1661549"/>
            <a:ext cx="3393000" cy="3947600"/>
          </a:xfrm>
          <a:prstGeom prst="rect">
            <a:avLst/>
          </a:prstGeom>
          <a:noFill/>
          <a:ln>
            <a:noFill/>
          </a:ln>
        </p:spPr>
      </p:pic>
      <p:sp>
        <p:nvSpPr>
          <p:cNvPr id="4" name="TextBox 3">
            <a:extLst>
              <a:ext uri="{FF2B5EF4-FFF2-40B4-BE49-F238E27FC236}">
                <a16:creationId xmlns:a16="http://schemas.microsoft.com/office/drawing/2014/main" id="{7FAB3494-80B7-3D98-D40B-66EC6D084AC1}"/>
              </a:ext>
            </a:extLst>
          </p:cNvPr>
          <p:cNvSpPr txBox="1"/>
          <p:nvPr/>
        </p:nvSpPr>
        <p:spPr>
          <a:xfrm>
            <a:off x="0" y="5825900"/>
            <a:ext cx="8245642" cy="954107"/>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Jonathan, Kathleen Hall Jamieson, Peter Levine, Ted McConnell, and David B. Smith, eds. </a:t>
            </a:r>
            <a:r>
              <a:rPr lang="en-US" sz="1400" i="1" dirty="0">
                <a:solidFill>
                  <a:schemeClr val="bg1"/>
                </a:solidFill>
                <a:latin typeface="Calibri"/>
                <a:ea typeface="Calibri"/>
                <a:cs typeface="Calibri"/>
                <a:sym typeface="Calibri"/>
              </a:rPr>
              <a:t>Guardian of Democracy: The Civic Mission of Schools</a:t>
            </a:r>
            <a:r>
              <a:rPr lang="en-US" sz="1400" dirty="0">
                <a:solidFill>
                  <a:schemeClr val="bg1"/>
                </a:solidFill>
                <a:latin typeface="Calibri"/>
                <a:ea typeface="Calibri"/>
                <a:cs typeface="Calibri"/>
                <a:sym typeface="Calibri"/>
              </a:rPr>
              <a:t>. (2011) Leonore Annenberg Institute for Civics of the Annenberg Public Policy Center of the University of Pennsylvania. </a:t>
            </a:r>
            <a:r>
              <a:rPr lang="en-US" sz="1400" u="sng" dirty="0">
                <a:solidFill>
                  <a:schemeClr val="accent1">
                    <a:lumMod val="60000"/>
                    <a:lumOff val="40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https://media.carnegie.org/filer_public/ab/dd/abdda62e-6e84-47a4-a043-348d2f2085ae/ccny_grantee_2011_guardian.pdf</a:t>
            </a:r>
            <a:endParaRPr lang="en-US" sz="1400" dirty="0">
              <a:solidFill>
                <a:schemeClr val="accent1">
                  <a:lumMod val="60000"/>
                  <a:lumOff val="40000"/>
                </a:schemeClr>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3DFAA03F-C925-16B3-72AD-170C109C55A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dirty="0"/>
          </a:p>
        </p:txBody>
      </p:sp>
      <p:sp>
        <p:nvSpPr>
          <p:cNvPr id="171" name="Google Shape;171;p29"/>
          <p:cNvSpPr txBox="1">
            <a:spLocks noGrp="1"/>
          </p:cNvSpPr>
          <p:nvPr>
            <p:ph type="body" idx="1"/>
          </p:nvPr>
        </p:nvSpPr>
        <p:spPr>
          <a:xfrm>
            <a:off x="3944950" y="2008750"/>
            <a:ext cx="8054700" cy="3316200"/>
          </a:xfrm>
          <a:prstGeom prst="rect">
            <a:avLst/>
          </a:prstGeom>
          <a:noFill/>
          <a:ln>
            <a:noFill/>
          </a:ln>
        </p:spPr>
        <p:txBody>
          <a:bodyPr spcFirstLastPara="1" wrap="square" lIns="91425" tIns="45700" rIns="91425" bIns="45700" anchor="t" anchorCtr="0">
            <a:noAutofit/>
          </a:bodyPr>
          <a:lstStyle/>
          <a:p>
            <a:pPr marL="914400" lvl="1" indent="-228600" algn="l" rtl="0">
              <a:lnSpc>
                <a:spcPct val="100000"/>
              </a:lnSpc>
              <a:spcBef>
                <a:spcPts val="0"/>
              </a:spcBef>
              <a:spcAft>
                <a:spcPts val="0"/>
              </a:spcAft>
              <a:buSzPts val="2200"/>
              <a:buNone/>
            </a:pPr>
            <a:endParaRPr sz="2000" dirty="0"/>
          </a:p>
          <a:p>
            <a:pPr marL="0" lvl="1" indent="0" algn="l" rtl="0">
              <a:lnSpc>
                <a:spcPct val="100000"/>
              </a:lnSpc>
              <a:spcBef>
                <a:spcPts val="0"/>
              </a:spcBef>
              <a:spcAft>
                <a:spcPts val="0"/>
              </a:spcAft>
              <a:buSzPts val="2200"/>
              <a:buNone/>
            </a:pPr>
            <a:r>
              <a:rPr lang="en-US" sz="2200" dirty="0">
                <a:solidFill>
                  <a:srgbClr val="000000"/>
                </a:solidFill>
                <a:latin typeface="Calibri"/>
                <a:ea typeface="Calibri"/>
                <a:cs typeface="Calibri"/>
                <a:sym typeface="Calibri"/>
              </a:rPr>
              <a:t>Complete a Quick Write that summarizes why the authors of</a:t>
            </a:r>
            <a:r>
              <a:rPr lang="en-US" sz="2200" dirty="0">
                <a:latin typeface="Calibri"/>
                <a:ea typeface="Calibri"/>
                <a:cs typeface="Calibri"/>
                <a:sym typeface="Calibri"/>
              </a:rPr>
              <a:t> </a:t>
            </a:r>
            <a:r>
              <a:rPr lang="en-US" sz="2200" u="sng" dirty="0">
                <a:solidFill>
                  <a:schemeClr val="hlink"/>
                </a:solidFill>
                <a:latin typeface="Calibri"/>
                <a:ea typeface="Calibri"/>
                <a:cs typeface="Calibri"/>
                <a:sym typeface="Calibri"/>
                <a:hlinkClick r:id="rId4"/>
              </a:rPr>
              <a:t>“Proven Practice #2: Discussion of Current Events and Controversial Issues”</a:t>
            </a:r>
            <a:r>
              <a:rPr lang="en-US" sz="2200" dirty="0">
                <a:latin typeface="Calibri"/>
                <a:ea typeface="Calibri"/>
                <a:cs typeface="Calibri"/>
                <a:sym typeface="Calibri"/>
              </a:rPr>
              <a:t> </a:t>
            </a:r>
            <a:r>
              <a:rPr lang="en-US" sz="2200" dirty="0">
                <a:solidFill>
                  <a:srgbClr val="000000"/>
                </a:solidFill>
                <a:latin typeface="Calibri"/>
                <a:ea typeface="Calibri"/>
                <a:cs typeface="Calibri"/>
                <a:sym typeface="Calibri"/>
              </a:rPr>
              <a:t>(pgs. 27-29) state that the discussion of current and controversial issues is a proven practice. </a:t>
            </a:r>
            <a:endParaRPr sz="2200" dirty="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2200" dirty="0">
              <a:latin typeface="Calibri"/>
              <a:ea typeface="Calibri"/>
              <a:cs typeface="Calibri"/>
              <a:sym typeface="Calibri"/>
            </a:endParaRPr>
          </a:p>
        </p:txBody>
      </p:sp>
      <p:sp>
        <p:nvSpPr>
          <p:cNvPr id="170" name="Google Shape;170;p29"/>
          <p:cNvSpPr txBox="1">
            <a:spLocks noGrp="1"/>
          </p:cNvSpPr>
          <p:nvPr>
            <p:ph type="title"/>
          </p:nvPr>
        </p:nvSpPr>
        <p:spPr>
          <a:xfrm>
            <a:off x="93878" y="154800"/>
            <a:ext cx="11054700" cy="135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Creating and nurturing collaborative civic spaces aligns with the proven practice of current  and controversial issue discussions (2)</a:t>
            </a:r>
            <a:endParaRPr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182A4D-836D-CA58-C4D8-31CD4CF63FF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dirty="0"/>
          </a:p>
        </p:txBody>
      </p:sp>
      <p:pic>
        <p:nvPicPr>
          <p:cNvPr id="179" name="Google Shape;179;p30" descr="Guardian of Democracy Report" title="Guardian of Democracy Report"/>
          <p:cNvPicPr preferRelativeResize="0"/>
          <p:nvPr/>
        </p:nvPicPr>
        <p:blipFill rotWithShape="1">
          <a:blip r:embed="rId3">
            <a:alphaModFix/>
          </a:blip>
          <a:srcRect/>
          <a:stretch/>
        </p:blipFill>
        <p:spPr>
          <a:xfrm>
            <a:off x="223275" y="1693250"/>
            <a:ext cx="3393000" cy="3947600"/>
          </a:xfrm>
          <a:prstGeom prst="rect">
            <a:avLst/>
          </a:prstGeom>
          <a:noFill/>
          <a:ln>
            <a:noFill/>
          </a:ln>
        </p:spPr>
      </p:pic>
      <p:sp>
        <p:nvSpPr>
          <p:cNvPr id="178" name="Google Shape;178;p30"/>
          <p:cNvSpPr txBox="1">
            <a:spLocks noGrp="1"/>
          </p:cNvSpPr>
          <p:nvPr>
            <p:ph type="body" idx="1"/>
          </p:nvPr>
        </p:nvSpPr>
        <p:spPr>
          <a:xfrm>
            <a:off x="3840600" y="1632600"/>
            <a:ext cx="8047200" cy="394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None/>
            </a:pPr>
            <a:r>
              <a:rPr lang="en-US" sz="2100" b="1" dirty="0"/>
              <a:t>Step One: </a:t>
            </a:r>
            <a:endParaRPr sz="2100" b="1" dirty="0"/>
          </a:p>
          <a:p>
            <a:pPr marL="0" lvl="0" indent="0" algn="l" rtl="0">
              <a:lnSpc>
                <a:spcPct val="100000"/>
              </a:lnSpc>
              <a:spcBef>
                <a:spcPts val="640"/>
              </a:spcBef>
              <a:spcAft>
                <a:spcPts val="0"/>
              </a:spcAft>
              <a:buNone/>
            </a:pPr>
            <a:r>
              <a:rPr lang="en-US" sz="2100" dirty="0"/>
              <a:t>Individually, brainstorm a list of at least 12 questions about the topic, concept or object. Use these question starts to help you think of interesting questions: </a:t>
            </a:r>
            <a:endParaRPr sz="2100" dirty="0"/>
          </a:p>
          <a:p>
            <a:pPr marL="457200" lvl="0" indent="-304800" algn="l" rtl="0">
              <a:lnSpc>
                <a:spcPct val="100000"/>
              </a:lnSpc>
              <a:spcBef>
                <a:spcPts val="640"/>
              </a:spcBef>
              <a:spcAft>
                <a:spcPts val="0"/>
              </a:spcAft>
              <a:buSzPts val="1200"/>
              <a:buChar char="•"/>
            </a:pPr>
            <a:r>
              <a:rPr lang="en-US" sz="2100" dirty="0"/>
              <a:t>Why...? </a:t>
            </a:r>
            <a:endParaRPr sz="2100" dirty="0"/>
          </a:p>
          <a:p>
            <a:pPr marL="457200" lvl="0" indent="-304800" algn="l" rtl="0">
              <a:lnSpc>
                <a:spcPct val="100000"/>
              </a:lnSpc>
              <a:spcBef>
                <a:spcPts val="0"/>
              </a:spcBef>
              <a:spcAft>
                <a:spcPts val="0"/>
              </a:spcAft>
              <a:buSzPts val="1200"/>
              <a:buChar char="•"/>
            </a:pPr>
            <a:r>
              <a:rPr lang="en-US" sz="2100" dirty="0"/>
              <a:t>What are the reasons...? </a:t>
            </a:r>
            <a:endParaRPr sz="2100" dirty="0"/>
          </a:p>
          <a:p>
            <a:pPr marL="457200" lvl="0" indent="-304800" algn="l" rtl="0">
              <a:lnSpc>
                <a:spcPct val="100000"/>
              </a:lnSpc>
              <a:spcBef>
                <a:spcPts val="0"/>
              </a:spcBef>
              <a:spcAft>
                <a:spcPts val="0"/>
              </a:spcAft>
              <a:buSzPts val="1200"/>
              <a:buChar char="•"/>
            </a:pPr>
            <a:r>
              <a:rPr lang="en-US" sz="2100" dirty="0"/>
              <a:t>What if...? </a:t>
            </a:r>
            <a:endParaRPr sz="2100" dirty="0"/>
          </a:p>
          <a:p>
            <a:pPr marL="457200" lvl="0" indent="-304800" algn="l" rtl="0">
              <a:lnSpc>
                <a:spcPct val="100000"/>
              </a:lnSpc>
              <a:spcBef>
                <a:spcPts val="0"/>
              </a:spcBef>
              <a:spcAft>
                <a:spcPts val="0"/>
              </a:spcAft>
              <a:buSzPts val="1200"/>
              <a:buChar char="•"/>
            </a:pPr>
            <a:r>
              <a:rPr lang="en-US" sz="2100" dirty="0"/>
              <a:t>What is the purpose of...? </a:t>
            </a:r>
            <a:endParaRPr sz="2100" dirty="0"/>
          </a:p>
          <a:p>
            <a:pPr marL="457200" lvl="0" indent="-304800" algn="l" rtl="0">
              <a:lnSpc>
                <a:spcPct val="100000"/>
              </a:lnSpc>
              <a:spcBef>
                <a:spcPts val="0"/>
              </a:spcBef>
              <a:spcAft>
                <a:spcPts val="0"/>
              </a:spcAft>
              <a:buSzPts val="1200"/>
              <a:buChar char="•"/>
            </a:pPr>
            <a:r>
              <a:rPr lang="en-US" sz="2100" dirty="0"/>
              <a:t>How would it be different if...? </a:t>
            </a:r>
            <a:endParaRPr sz="2100" dirty="0"/>
          </a:p>
          <a:p>
            <a:pPr marL="457200" lvl="0" indent="-304800" algn="l" rtl="0">
              <a:lnSpc>
                <a:spcPct val="100000"/>
              </a:lnSpc>
              <a:spcBef>
                <a:spcPts val="0"/>
              </a:spcBef>
              <a:spcAft>
                <a:spcPts val="0"/>
              </a:spcAft>
              <a:buSzPts val="1200"/>
              <a:buChar char="•"/>
            </a:pPr>
            <a:r>
              <a:rPr lang="en-US" sz="2100" dirty="0"/>
              <a:t>Suppose that...? </a:t>
            </a:r>
            <a:endParaRPr sz="2100" dirty="0"/>
          </a:p>
          <a:p>
            <a:pPr marL="457200" lvl="0" indent="-304800" algn="l" rtl="0">
              <a:lnSpc>
                <a:spcPct val="100000"/>
              </a:lnSpc>
              <a:spcBef>
                <a:spcPts val="0"/>
              </a:spcBef>
              <a:spcAft>
                <a:spcPts val="0"/>
              </a:spcAft>
              <a:buSzPts val="1200"/>
              <a:buChar char="•"/>
            </a:pPr>
            <a:r>
              <a:rPr lang="en-US" sz="2100" dirty="0"/>
              <a:t>What if we knew...? </a:t>
            </a:r>
            <a:endParaRPr sz="2100" dirty="0"/>
          </a:p>
          <a:p>
            <a:pPr marL="457200" lvl="0" indent="-304800" algn="l" rtl="0">
              <a:lnSpc>
                <a:spcPct val="100000"/>
              </a:lnSpc>
              <a:spcBef>
                <a:spcPts val="0"/>
              </a:spcBef>
              <a:spcAft>
                <a:spcPts val="0"/>
              </a:spcAft>
              <a:buSzPts val="1200"/>
              <a:buChar char="•"/>
            </a:pPr>
            <a:r>
              <a:rPr lang="en-US" sz="2100" dirty="0"/>
              <a:t>What would change if...?</a:t>
            </a:r>
            <a:endParaRPr sz="2100" dirty="0"/>
          </a:p>
        </p:txBody>
      </p:sp>
      <p:sp>
        <p:nvSpPr>
          <p:cNvPr id="177" name="Google Shape;177;p30"/>
          <p:cNvSpPr txBox="1">
            <a:spLocks noGrp="1"/>
          </p:cNvSpPr>
          <p:nvPr>
            <p:ph type="title"/>
          </p:nvPr>
        </p:nvSpPr>
        <p:spPr>
          <a:xfrm>
            <a:off x="290725" y="132175"/>
            <a:ext cx="11217900" cy="16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What questions do you have about the proven practice of deliberation of current and controversial issues?</a:t>
            </a:r>
            <a:endParaRPr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6A4FEC-E2AC-7C8A-E3E0-65FD5BD8D76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16</a:t>
            </a:fld>
            <a:endParaRPr lang="en-US" dirty="0"/>
          </a:p>
        </p:txBody>
      </p:sp>
      <p:pic>
        <p:nvPicPr>
          <p:cNvPr id="187" name="Google Shape;187;p31" descr="Guardian of Democracy Report" title="Guardian of Democracy Report"/>
          <p:cNvPicPr preferRelativeResize="0"/>
          <p:nvPr/>
        </p:nvPicPr>
        <p:blipFill rotWithShape="1">
          <a:blip r:embed="rId3">
            <a:alphaModFix/>
          </a:blip>
          <a:srcRect/>
          <a:stretch/>
        </p:blipFill>
        <p:spPr>
          <a:xfrm>
            <a:off x="223275" y="1693250"/>
            <a:ext cx="3393000" cy="3947600"/>
          </a:xfrm>
          <a:prstGeom prst="rect">
            <a:avLst/>
          </a:prstGeom>
          <a:noFill/>
          <a:ln>
            <a:noFill/>
          </a:ln>
        </p:spPr>
      </p:pic>
      <p:sp>
        <p:nvSpPr>
          <p:cNvPr id="186" name="Google Shape;186;p31"/>
          <p:cNvSpPr txBox="1">
            <a:spLocks noGrp="1"/>
          </p:cNvSpPr>
          <p:nvPr>
            <p:ph type="body" idx="1"/>
          </p:nvPr>
        </p:nvSpPr>
        <p:spPr>
          <a:xfrm>
            <a:off x="3840600" y="1632600"/>
            <a:ext cx="8047200" cy="394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b="1" dirty="0">
                <a:solidFill>
                  <a:srgbClr val="000000"/>
                </a:solidFill>
              </a:rPr>
              <a:t>Step Two: </a:t>
            </a:r>
            <a:endParaRPr sz="2300" b="1" dirty="0">
              <a:solidFill>
                <a:srgbClr val="000000"/>
              </a:solidFill>
            </a:endParaRPr>
          </a:p>
          <a:p>
            <a:pPr marL="0" indent="0">
              <a:lnSpc>
                <a:spcPct val="100000"/>
              </a:lnSpc>
              <a:spcBef>
                <a:spcPts val="0"/>
              </a:spcBef>
              <a:buNone/>
            </a:pPr>
            <a:r>
              <a:rPr lang="en-US" sz="2300" dirty="0">
                <a:solidFill>
                  <a:srgbClr val="000000"/>
                </a:solidFill>
                <a:latin typeface="Franklin Gothic Book"/>
              </a:rPr>
              <a:t>Review the brainstormed list and star the questions that seem most interesting. </a:t>
            </a:r>
            <a:endParaRPr sz="2300" dirty="0">
              <a:solidFill>
                <a:srgbClr val="000000"/>
              </a:solidFill>
              <a:latin typeface="Franklin Gothic Book"/>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r>
              <a:rPr lang="en-US" sz="2100" dirty="0">
                <a:solidFill>
                  <a:srgbClr val="000000"/>
                </a:solidFill>
              </a:rPr>
              <a:t>Optional: </a:t>
            </a:r>
            <a:endParaRPr sz="2100" dirty="0">
              <a:solidFill>
                <a:srgbClr val="000000"/>
              </a:solidFill>
            </a:endParaRPr>
          </a:p>
          <a:p>
            <a:pPr marL="0" lvl="0" indent="0" algn="l" rtl="0">
              <a:lnSpc>
                <a:spcPct val="100000"/>
              </a:lnSpc>
              <a:spcBef>
                <a:spcPts val="0"/>
              </a:spcBef>
              <a:spcAft>
                <a:spcPts val="0"/>
              </a:spcAft>
              <a:buNone/>
            </a:pPr>
            <a:r>
              <a:rPr lang="en-US" sz="2100" dirty="0">
                <a:solidFill>
                  <a:srgbClr val="000000"/>
                </a:solidFill>
              </a:rPr>
              <a:t>Then, select one or more of the starred questions to discuss with a partner for a few moments.</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US" sz="2100" dirty="0">
                <a:solidFill>
                  <a:srgbClr val="000000"/>
                </a:solidFill>
              </a:rPr>
              <a:t>Why did you star these questions?</a:t>
            </a:r>
            <a:endParaRPr sz="2100" dirty="0">
              <a:solidFill>
                <a:srgbClr val="000000"/>
              </a:solidFill>
            </a:endParaRPr>
          </a:p>
          <a:p>
            <a:pPr marL="457200" lvl="0" indent="-361950" algn="l" rtl="0">
              <a:lnSpc>
                <a:spcPct val="100000"/>
              </a:lnSpc>
              <a:spcBef>
                <a:spcPts val="0"/>
              </a:spcBef>
              <a:spcAft>
                <a:spcPts val="0"/>
              </a:spcAft>
              <a:buClr>
                <a:srgbClr val="000000"/>
              </a:buClr>
              <a:buSzPts val="2100"/>
              <a:buChar char="•"/>
            </a:pPr>
            <a:r>
              <a:rPr lang="en-US" sz="2100" dirty="0">
                <a:solidFill>
                  <a:srgbClr val="000000"/>
                </a:solidFill>
              </a:rPr>
              <a:t>Did you and your partner star similar questions? If so, why</a:t>
            </a:r>
            <a:r>
              <a:rPr lang="en-US" sz="2300" dirty="0">
                <a:solidFill>
                  <a:srgbClr val="000000"/>
                </a:solidFill>
              </a:rPr>
              <a:t>?</a:t>
            </a:r>
            <a:endParaRPr sz="2300" dirty="0">
              <a:solidFill>
                <a:srgbClr val="000000"/>
              </a:solidFill>
            </a:endParaRPr>
          </a:p>
        </p:txBody>
      </p:sp>
      <p:sp>
        <p:nvSpPr>
          <p:cNvPr id="185" name="Google Shape;185;p31"/>
          <p:cNvSpPr txBox="1">
            <a:spLocks noGrp="1"/>
          </p:cNvSpPr>
          <p:nvPr>
            <p:ph type="title"/>
          </p:nvPr>
        </p:nvSpPr>
        <p:spPr>
          <a:xfrm>
            <a:off x="290725" y="132175"/>
            <a:ext cx="11217900" cy="16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What questions do you have about the proven practice of deliberation of current and controversial issues? (2)</a:t>
            </a:r>
            <a:endParaRPr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FB3826-2586-3037-08A5-FD3A635C82C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17</a:t>
            </a:fld>
            <a:endParaRPr lang="en-US" dirty="0"/>
          </a:p>
        </p:txBody>
      </p:sp>
      <p:pic>
        <p:nvPicPr>
          <p:cNvPr id="195" name="Google Shape;195;p32" descr="Guardian of Democracy Report" title="Guardian of Democracy Report"/>
          <p:cNvPicPr preferRelativeResize="0"/>
          <p:nvPr/>
        </p:nvPicPr>
        <p:blipFill rotWithShape="1">
          <a:blip r:embed="rId3">
            <a:alphaModFix/>
          </a:blip>
          <a:srcRect/>
          <a:stretch/>
        </p:blipFill>
        <p:spPr>
          <a:xfrm>
            <a:off x="223275" y="1693250"/>
            <a:ext cx="3393000" cy="3947600"/>
          </a:xfrm>
          <a:prstGeom prst="rect">
            <a:avLst/>
          </a:prstGeom>
          <a:noFill/>
          <a:ln>
            <a:noFill/>
          </a:ln>
        </p:spPr>
      </p:pic>
      <p:sp>
        <p:nvSpPr>
          <p:cNvPr id="194" name="Google Shape;194;p32"/>
          <p:cNvSpPr txBox="1">
            <a:spLocks noGrp="1"/>
          </p:cNvSpPr>
          <p:nvPr>
            <p:ph type="body" idx="1"/>
          </p:nvPr>
        </p:nvSpPr>
        <p:spPr>
          <a:xfrm>
            <a:off x="3840600" y="1632600"/>
            <a:ext cx="8047200" cy="394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b="1" dirty="0">
                <a:solidFill>
                  <a:srgbClr val="000000"/>
                </a:solidFill>
              </a:rPr>
              <a:t>Step Three: </a:t>
            </a:r>
            <a:endParaRPr sz="2300" b="1" dirty="0">
              <a:solidFill>
                <a:srgbClr val="000000"/>
              </a:solidFill>
            </a:endParaRPr>
          </a:p>
          <a:p>
            <a:pPr marL="0" lvl="0" indent="0" algn="l" rtl="0">
              <a:lnSpc>
                <a:spcPct val="100000"/>
              </a:lnSpc>
              <a:spcBef>
                <a:spcPts val="0"/>
              </a:spcBef>
              <a:spcAft>
                <a:spcPts val="0"/>
              </a:spcAft>
              <a:buNone/>
            </a:pPr>
            <a:r>
              <a:rPr lang="en-US" sz="2300" dirty="0">
                <a:solidFill>
                  <a:srgbClr val="000000"/>
                </a:solidFill>
              </a:rPr>
              <a:t>Complete a Quick Write to reflect using the following question: </a:t>
            </a: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r>
              <a:rPr lang="en-US" sz="2300" dirty="0">
                <a:solidFill>
                  <a:srgbClr val="000000"/>
                </a:solidFill>
              </a:rPr>
              <a:t>What new ideas do you have about the topic, concept or object that you didn’t have before?</a:t>
            </a: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a:p>
            <a:pPr marL="0" lvl="0" indent="0" algn="l" rtl="0">
              <a:lnSpc>
                <a:spcPct val="100000"/>
              </a:lnSpc>
              <a:spcBef>
                <a:spcPts val="0"/>
              </a:spcBef>
              <a:spcAft>
                <a:spcPts val="0"/>
              </a:spcAft>
              <a:buNone/>
            </a:pPr>
            <a:endParaRPr sz="2300" dirty="0">
              <a:solidFill>
                <a:srgbClr val="000000"/>
              </a:solidFill>
            </a:endParaRPr>
          </a:p>
        </p:txBody>
      </p:sp>
      <p:sp>
        <p:nvSpPr>
          <p:cNvPr id="193" name="Google Shape;193;p32"/>
          <p:cNvSpPr txBox="1">
            <a:spLocks noGrp="1"/>
          </p:cNvSpPr>
          <p:nvPr>
            <p:ph type="title"/>
          </p:nvPr>
        </p:nvSpPr>
        <p:spPr>
          <a:xfrm>
            <a:off x="290725" y="132175"/>
            <a:ext cx="11217900" cy="16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What questions do you have about the proven practice of deliberation of current and controversial issues? (3)</a:t>
            </a:r>
            <a:endParaRPr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418765" y="16795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u="sng" dirty="0">
                <a:solidFill>
                  <a:schemeClr val="hlink"/>
                </a:solidFill>
                <a:hlinkClick r:id="rId3"/>
              </a:rPr>
              <a:t>Political Education in Polarized Times</a:t>
            </a:r>
            <a:endParaRPr dirty="0"/>
          </a:p>
        </p:txBody>
      </p:sp>
      <p:pic>
        <p:nvPicPr>
          <p:cNvPr id="202" name="Google Shape;202;p33" descr="Video image of Ed-Talk: Political Education in Polarized Times video" title="Video image"/>
          <p:cNvPicPr preferRelativeResize="0"/>
          <p:nvPr/>
        </p:nvPicPr>
        <p:blipFill rotWithShape="1">
          <a:blip r:embed="rId4">
            <a:alphaModFix/>
          </a:blip>
          <a:srcRect/>
          <a:stretch/>
        </p:blipFill>
        <p:spPr>
          <a:xfrm>
            <a:off x="2432948" y="1258052"/>
            <a:ext cx="6312501" cy="3559000"/>
          </a:xfrm>
          <a:prstGeom prst="rect">
            <a:avLst/>
          </a:prstGeom>
          <a:noFill/>
          <a:ln>
            <a:noFill/>
          </a:ln>
        </p:spPr>
      </p:pic>
      <p:sp>
        <p:nvSpPr>
          <p:cNvPr id="203" name="Google Shape;203;p33"/>
          <p:cNvSpPr txBox="1"/>
          <p:nvPr/>
        </p:nvSpPr>
        <p:spPr>
          <a:xfrm>
            <a:off x="418775" y="4916600"/>
            <a:ext cx="11398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dirty="0">
                <a:solidFill>
                  <a:schemeClr val="dk1"/>
                </a:solidFill>
              </a:rPr>
              <a:t>Watch a video of Dr. Diana Hess discussing political education in polarized times. As you watch the video, note any information Dr. Hess shares that addresses the questions you generated. </a:t>
            </a:r>
            <a:endParaRPr sz="1900" dirty="0">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1AADC59A-DB4A-15D2-F951-8E387164635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dirty="0"/>
          </a:p>
        </p:txBody>
      </p:sp>
      <p:sp>
        <p:nvSpPr>
          <p:cNvPr id="4" name="TextBox 3">
            <a:extLst>
              <a:ext uri="{FF2B5EF4-FFF2-40B4-BE49-F238E27FC236}">
                <a16:creationId xmlns:a16="http://schemas.microsoft.com/office/drawing/2014/main" id="{01DFAA92-7C39-39FC-50C4-663D4645B199}"/>
              </a:ext>
            </a:extLst>
          </p:cNvPr>
          <p:cNvSpPr txBox="1"/>
          <p:nvPr/>
        </p:nvSpPr>
        <p:spPr>
          <a:xfrm>
            <a:off x="220579" y="6166830"/>
            <a:ext cx="7146758" cy="523220"/>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Hess, Diana. </a:t>
            </a:r>
            <a:r>
              <a:rPr lang="en-US" sz="1400" i="1" u="none" strike="noStrike" cap="none" dirty="0">
                <a:solidFill>
                  <a:schemeClr val="bg1"/>
                </a:solidFill>
                <a:latin typeface="Calibri"/>
                <a:ea typeface="Calibri"/>
                <a:cs typeface="Calibri"/>
                <a:sym typeface="Calibri"/>
              </a:rPr>
              <a:t>Ed-Talk: Political Education in Polarized Times</a:t>
            </a:r>
            <a:r>
              <a:rPr lang="en-US" sz="1400" dirty="0">
                <a:solidFill>
                  <a:schemeClr val="bg1"/>
                </a:solidFill>
                <a:latin typeface="Calibri"/>
                <a:ea typeface="Calibri"/>
                <a:cs typeface="Calibri"/>
                <a:sym typeface="Calibri"/>
              </a:rPr>
              <a:t>. (2016, September 13). American Educational Research Association</a:t>
            </a:r>
            <a:r>
              <a:rPr lang="en-US" sz="1400" dirty="0">
                <a:solidFill>
                  <a:schemeClr val="dk1"/>
                </a:solidFill>
                <a:latin typeface="Calibri"/>
                <a:ea typeface="Calibri"/>
                <a:cs typeface="Calibri"/>
                <a:sym typeface="Calibri"/>
              </a:rPr>
              <a:t>. </a:t>
            </a:r>
            <a:r>
              <a:rPr lang="en-US" sz="1400" u="sng" dirty="0">
                <a:solidFill>
                  <a:schemeClr val="accent1">
                    <a:lumMod val="60000"/>
                    <a:lumOff val="4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https://www.youtube.com/watch?v=C8zgvTN1WQo</a:t>
            </a:r>
            <a:r>
              <a:rPr lang="en-US" sz="1400" dirty="0">
                <a:solidFill>
                  <a:schemeClr val="accent1">
                    <a:lumMod val="60000"/>
                    <a:lumOff val="40000"/>
                  </a:schemeClr>
                </a:solidFill>
                <a:latin typeface="Calibri"/>
                <a:ea typeface="Calibri"/>
                <a:cs typeface="Calibri"/>
                <a:sym typeface="Calibri"/>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Annotated Reading</a:t>
            </a:r>
            <a:endParaRPr dirty="0"/>
          </a:p>
        </p:txBody>
      </p:sp>
      <p:sp>
        <p:nvSpPr>
          <p:cNvPr id="209" name="Google Shape;209;p34"/>
          <p:cNvSpPr txBox="1">
            <a:spLocks noGrp="1"/>
          </p:cNvSpPr>
          <p:nvPr>
            <p:ph type="body" idx="1"/>
          </p:nvPr>
        </p:nvSpPr>
        <p:spPr>
          <a:xfrm>
            <a:off x="838200" y="1825625"/>
            <a:ext cx="41910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dirty="0">
                <a:solidFill>
                  <a:srgbClr val="102649"/>
                </a:solidFill>
                <a:latin typeface="Arial"/>
                <a:ea typeface="Arial"/>
                <a:cs typeface="Arial"/>
                <a:sym typeface="Arial"/>
              </a:rPr>
              <a:t>Read, “</a:t>
            </a:r>
            <a:r>
              <a:rPr lang="en-US" u="sng" dirty="0">
                <a:solidFill>
                  <a:schemeClr val="hlink"/>
                </a:solidFill>
                <a:latin typeface="Arial"/>
                <a:ea typeface="Arial"/>
                <a:cs typeface="Arial"/>
                <a:sym typeface="Arial"/>
                <a:hlinkClick r:id="rId3"/>
              </a:rPr>
              <a:t>Teaching Controversial Issues in an Age of Polarization</a:t>
            </a:r>
            <a:r>
              <a:rPr lang="en-US" dirty="0">
                <a:latin typeface="Arial"/>
                <a:ea typeface="Arial"/>
                <a:cs typeface="Arial"/>
                <a:sym typeface="Arial"/>
              </a:rPr>
              <a:t>,</a:t>
            </a:r>
            <a:r>
              <a:rPr lang="en-US" dirty="0">
                <a:solidFill>
                  <a:srgbClr val="102649"/>
                </a:solidFill>
                <a:latin typeface="Arial"/>
                <a:ea typeface="Arial"/>
                <a:cs typeface="Arial"/>
                <a:sym typeface="Arial"/>
              </a:rPr>
              <a:t>” and annotate the article using the codes to the right.</a:t>
            </a:r>
            <a:endParaRPr sz="3500" dirty="0"/>
          </a:p>
        </p:txBody>
      </p:sp>
      <p:sp>
        <p:nvSpPr>
          <p:cNvPr id="210" name="Google Shape;210;p34"/>
          <p:cNvSpPr txBox="1"/>
          <p:nvPr/>
        </p:nvSpPr>
        <p:spPr>
          <a:xfrm>
            <a:off x="6043625" y="1714500"/>
            <a:ext cx="5310300" cy="44433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36956"/>
              </a:lnSpc>
              <a:spcBef>
                <a:spcPts val="1200"/>
              </a:spcBef>
              <a:spcAft>
                <a:spcPts val="0"/>
              </a:spcAft>
              <a:buClr>
                <a:schemeClr val="dk1"/>
              </a:buClr>
              <a:buSzPts val="2200"/>
              <a:buFont typeface="Arial"/>
              <a:buChar char="●"/>
            </a:pPr>
            <a:r>
              <a:rPr lang="en-US" sz="2200" b="1" i="0" u="sng" strike="noStrike" cap="none" dirty="0">
                <a:solidFill>
                  <a:srgbClr val="33A8DE"/>
                </a:solidFill>
              </a:rPr>
              <a:t>Underline</a:t>
            </a:r>
            <a:r>
              <a:rPr lang="en-US" sz="2200" i="0" u="none" strike="noStrike" cap="none" dirty="0">
                <a:solidFill>
                  <a:srgbClr val="333333"/>
                </a:solidFill>
              </a:rPr>
              <a:t> key ideas and major points.</a:t>
            </a:r>
            <a:endParaRPr sz="2200" i="0" u="none" strike="noStrike" cap="none" dirty="0">
              <a:solidFill>
                <a:srgbClr val="333333"/>
              </a:solidFill>
            </a:endParaRPr>
          </a:p>
          <a:p>
            <a:pPr marL="457200" marR="0" lvl="0" indent="-368300" algn="l" rtl="0">
              <a:lnSpc>
                <a:spcPct val="136956"/>
              </a:lnSpc>
              <a:spcBef>
                <a:spcPts val="0"/>
              </a:spcBef>
              <a:spcAft>
                <a:spcPts val="0"/>
              </a:spcAft>
              <a:buClr>
                <a:schemeClr val="dk1"/>
              </a:buClr>
              <a:buSzPts val="2200"/>
              <a:buFont typeface="Arial"/>
              <a:buChar char="●"/>
            </a:pPr>
            <a:r>
              <a:rPr lang="en-US" sz="2200" i="0" u="none" strike="noStrike" cap="none" dirty="0">
                <a:solidFill>
                  <a:srgbClr val="333333"/>
                </a:solidFill>
              </a:rPr>
              <a:t>Write a </a:t>
            </a:r>
            <a:r>
              <a:rPr lang="en-US" sz="2200" b="1" i="0" u="none" strike="noStrike" cap="none" dirty="0">
                <a:solidFill>
                  <a:srgbClr val="33A8DE"/>
                </a:solidFill>
              </a:rPr>
              <a:t>?</a:t>
            </a:r>
            <a:r>
              <a:rPr lang="en-US" sz="2200" i="0" u="none" strike="noStrike" cap="none" dirty="0">
                <a:solidFill>
                  <a:srgbClr val="333333"/>
                </a:solidFill>
              </a:rPr>
              <a:t> next to anything that is confusing</a:t>
            </a:r>
            <a:r>
              <a:rPr lang="en-US" sz="2200" dirty="0">
                <a:solidFill>
                  <a:srgbClr val="333333"/>
                </a:solidFill>
              </a:rPr>
              <a:t>.</a:t>
            </a:r>
            <a:endParaRPr sz="2200" dirty="0">
              <a:solidFill>
                <a:srgbClr val="333333"/>
              </a:solidFill>
            </a:endParaRPr>
          </a:p>
          <a:p>
            <a:pPr marL="457200" marR="0" lvl="0" indent="-368300" algn="l" rtl="0">
              <a:lnSpc>
                <a:spcPct val="136956"/>
              </a:lnSpc>
              <a:spcBef>
                <a:spcPts val="0"/>
              </a:spcBef>
              <a:spcAft>
                <a:spcPts val="0"/>
              </a:spcAft>
              <a:buClr>
                <a:schemeClr val="dk1"/>
              </a:buClr>
              <a:buSzPts val="2200"/>
              <a:buFont typeface="Arial"/>
              <a:buChar char="●"/>
            </a:pPr>
            <a:r>
              <a:rPr lang="en-US" sz="2200" b="1" i="0" u="none" strike="noStrike" cap="none" dirty="0">
                <a:solidFill>
                  <a:srgbClr val="33A8DE"/>
                </a:solidFill>
              </a:rPr>
              <a:t>Circle</a:t>
            </a:r>
            <a:r>
              <a:rPr lang="en-US" sz="2200" i="0" u="none" strike="noStrike" cap="none" dirty="0">
                <a:solidFill>
                  <a:srgbClr val="333333"/>
                </a:solidFill>
              </a:rPr>
              <a:t> key words or phrases.</a:t>
            </a:r>
            <a:endParaRPr sz="2200" i="0" u="none" strike="noStrike" cap="none" dirty="0">
              <a:solidFill>
                <a:srgbClr val="333333"/>
              </a:solidFill>
            </a:endParaRPr>
          </a:p>
          <a:p>
            <a:pPr marL="457200" lvl="0" indent="-368300" algn="l" rtl="0">
              <a:spcBef>
                <a:spcPts val="0"/>
              </a:spcBef>
              <a:spcAft>
                <a:spcPts val="0"/>
              </a:spcAft>
              <a:buClr>
                <a:schemeClr val="dk1"/>
              </a:buClr>
              <a:buSzPts val="2200"/>
              <a:buChar char="●"/>
            </a:pPr>
            <a:r>
              <a:rPr lang="en-US" sz="2200" dirty="0">
                <a:solidFill>
                  <a:srgbClr val="333333"/>
                </a:solidFill>
              </a:rPr>
              <a:t>Put an</a:t>
            </a:r>
            <a:r>
              <a:rPr lang="en-US" sz="2200" b="1" dirty="0">
                <a:solidFill>
                  <a:srgbClr val="33A8DE"/>
                </a:solidFill>
              </a:rPr>
              <a:t> !</a:t>
            </a:r>
            <a:r>
              <a:rPr lang="en-US" sz="2200" dirty="0">
                <a:solidFill>
                  <a:srgbClr val="333333"/>
                </a:solidFill>
              </a:rPr>
              <a:t> next to statements that provide guidance on how to teach controversial issues in an age of polarization. </a:t>
            </a:r>
            <a:r>
              <a:rPr lang="en-US" sz="2200" dirty="0">
                <a:solidFill>
                  <a:srgbClr val="102649"/>
                </a:solidFill>
              </a:rPr>
              <a:t> </a:t>
            </a:r>
            <a:endParaRPr sz="2200" i="0" u="none" strike="noStrike" cap="none" dirty="0">
              <a:solidFill>
                <a:srgbClr val="333333"/>
              </a:solidFil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A22A18CB-7DF9-3FEF-D10C-E32FBBD7BAC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dirty="0"/>
          </a:p>
        </p:txBody>
      </p:sp>
      <p:sp>
        <p:nvSpPr>
          <p:cNvPr id="4" name="TextBox 3">
            <a:extLst>
              <a:ext uri="{FF2B5EF4-FFF2-40B4-BE49-F238E27FC236}">
                <a16:creationId xmlns:a16="http://schemas.microsoft.com/office/drawing/2014/main" id="{EB7DA2EB-B7E5-7FF9-3A18-73C601BA4781}"/>
              </a:ext>
            </a:extLst>
          </p:cNvPr>
          <p:cNvSpPr txBox="1"/>
          <p:nvPr/>
        </p:nvSpPr>
        <p:spPr>
          <a:xfrm>
            <a:off x="252664" y="5882070"/>
            <a:ext cx="7146758" cy="821059"/>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Junco, Rey and Kawashima-Ginsberg, Kei. (2018). </a:t>
            </a:r>
            <a:r>
              <a:rPr lang="en-US" sz="1400" i="1" dirty="0">
                <a:solidFill>
                  <a:schemeClr val="bg1"/>
                </a:solidFill>
                <a:latin typeface="Calibri"/>
                <a:ea typeface="Calibri"/>
                <a:cs typeface="Calibri"/>
                <a:sym typeface="Calibri"/>
              </a:rPr>
              <a:t>Teaching Controversial Issues in a Time of Polarization</a:t>
            </a:r>
            <a:r>
              <a:rPr lang="en-US" sz="1400" dirty="0">
                <a:solidFill>
                  <a:schemeClr val="bg1"/>
                </a:solidFill>
                <a:latin typeface="Calibri"/>
                <a:ea typeface="Calibri"/>
                <a:cs typeface="Calibri"/>
                <a:sym typeface="Calibri"/>
              </a:rPr>
              <a:t>. Social Education. </a:t>
            </a:r>
            <a:r>
              <a:rPr lang="en-US" sz="1400" u="sng" dirty="0">
                <a:solidFill>
                  <a:schemeClr val="accent1">
                    <a:lumMod val="40000"/>
                    <a:lumOff val="60000"/>
                  </a:schemeClr>
                </a:solidFill>
                <a:latin typeface="Calibri"/>
                <a:ea typeface="Calibri"/>
                <a:cs typeface="Calibri"/>
                <a:sym typeface="Calibri"/>
              </a:rPr>
              <a:t>https://www.socialstudies.org/system/files/publications/articles/se_8206323.pdf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8517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a:t>Introduction</a:t>
            </a:r>
            <a:endParaRPr dirty="0"/>
          </a:p>
        </p:txBody>
      </p:sp>
      <p:sp>
        <p:nvSpPr>
          <p:cNvPr id="94" name="Google Shape;94;p17"/>
          <p:cNvSpPr txBox="1">
            <a:spLocks noGrp="1"/>
          </p:cNvSpPr>
          <p:nvPr>
            <p:ph type="body" idx="1"/>
          </p:nvPr>
        </p:nvSpPr>
        <p:spPr>
          <a:xfrm>
            <a:off x="313000" y="998350"/>
            <a:ext cx="11739900" cy="4624200"/>
          </a:xfrm>
          <a:prstGeom prst="rect">
            <a:avLst/>
          </a:prstGeom>
          <a:noFill/>
          <a:ln>
            <a:noFill/>
          </a:ln>
        </p:spPr>
        <p:txBody>
          <a:bodyPr spcFirstLastPara="1" wrap="square" lIns="91425" tIns="45700" rIns="91425" bIns="45700" anchor="t" anchorCtr="0">
            <a:noAutofit/>
          </a:bodyPr>
          <a:lstStyle/>
          <a:p>
            <a:pPr marL="457200" lvl="0" indent="-361950" algn="l" rtl="0">
              <a:lnSpc>
                <a:spcPct val="90000"/>
              </a:lnSpc>
              <a:spcBef>
                <a:spcPts val="1000"/>
              </a:spcBef>
              <a:spcAft>
                <a:spcPts val="0"/>
              </a:spcAft>
              <a:buSzPts val="2100"/>
              <a:buFont typeface="Calibri"/>
              <a:buChar char="•"/>
            </a:pPr>
            <a:r>
              <a:rPr lang="en-US" sz="2100" b="1" dirty="0"/>
              <a:t>Compelling Question: </a:t>
            </a:r>
            <a:r>
              <a:rPr lang="en-US" sz="2100" dirty="0"/>
              <a:t>How do I create collaborative civic spaces that support student collaboration and discourse?</a:t>
            </a:r>
            <a:endParaRPr sz="2100" dirty="0"/>
          </a:p>
          <a:p>
            <a:pPr marL="914400" lvl="0" indent="0" algn="l" rtl="0">
              <a:lnSpc>
                <a:spcPct val="90000"/>
              </a:lnSpc>
              <a:spcBef>
                <a:spcPts val="1000"/>
              </a:spcBef>
              <a:spcAft>
                <a:spcPts val="0"/>
              </a:spcAft>
              <a:buSzPts val="1800"/>
              <a:buNone/>
            </a:pPr>
            <a:endParaRPr sz="900" dirty="0"/>
          </a:p>
          <a:p>
            <a:pPr marL="457200" lvl="0" indent="-361950" algn="l" rtl="0">
              <a:lnSpc>
                <a:spcPct val="90000"/>
              </a:lnSpc>
              <a:spcBef>
                <a:spcPts val="1000"/>
              </a:spcBef>
              <a:spcAft>
                <a:spcPts val="0"/>
              </a:spcAft>
              <a:buSzPts val="2100"/>
              <a:buFont typeface="Calibri"/>
              <a:buChar char="•"/>
            </a:pPr>
            <a:r>
              <a:rPr lang="en-US" sz="2100" b="1" dirty="0"/>
              <a:t>Supporting Questions: </a:t>
            </a:r>
            <a:endParaRPr sz="2100" b="1" dirty="0"/>
          </a:p>
          <a:p>
            <a:pPr marL="914400" lvl="1" indent="-361950" algn="l" rtl="0">
              <a:lnSpc>
                <a:spcPct val="90000"/>
              </a:lnSpc>
              <a:spcBef>
                <a:spcPts val="1000"/>
              </a:spcBef>
              <a:spcAft>
                <a:spcPts val="0"/>
              </a:spcAft>
              <a:buSzPts val="2100"/>
              <a:buFont typeface="Calibri"/>
              <a:buChar char="•"/>
            </a:pPr>
            <a:r>
              <a:rPr lang="en-US" sz="2100" dirty="0"/>
              <a:t>What are current, contentious and controversial issues?</a:t>
            </a:r>
            <a:endParaRPr sz="2100" dirty="0"/>
          </a:p>
          <a:p>
            <a:pPr marL="914400" lvl="1" indent="-361950" algn="l" rtl="0">
              <a:lnSpc>
                <a:spcPct val="90000"/>
              </a:lnSpc>
              <a:spcBef>
                <a:spcPts val="1000"/>
              </a:spcBef>
              <a:spcAft>
                <a:spcPts val="0"/>
              </a:spcAft>
              <a:buSzPts val="2100"/>
              <a:buFont typeface="Calibri"/>
              <a:buChar char="•"/>
            </a:pPr>
            <a:r>
              <a:rPr lang="en-US" sz="2100" dirty="0"/>
              <a:t>Why should we engage in civil discussion about current, contentious and controversial issues?</a:t>
            </a:r>
            <a:endParaRPr sz="2100" dirty="0"/>
          </a:p>
          <a:p>
            <a:pPr marL="914400" lvl="1" indent="-361950" algn="l" rtl="0">
              <a:lnSpc>
                <a:spcPct val="90000"/>
              </a:lnSpc>
              <a:spcBef>
                <a:spcPts val="1000"/>
              </a:spcBef>
              <a:spcAft>
                <a:spcPts val="0"/>
              </a:spcAft>
              <a:buSzPts val="2100"/>
              <a:buFont typeface="Calibri"/>
              <a:buChar char="•"/>
            </a:pPr>
            <a:r>
              <a:rPr lang="en-US" sz="2100" dirty="0"/>
              <a:t>How do we engage in civil discussion?</a:t>
            </a:r>
            <a:endParaRPr sz="2100" dirty="0"/>
          </a:p>
          <a:p>
            <a:pPr marL="914400" lvl="0" indent="0" algn="l" rtl="0">
              <a:lnSpc>
                <a:spcPct val="90000"/>
              </a:lnSpc>
              <a:spcBef>
                <a:spcPts val="1000"/>
              </a:spcBef>
              <a:spcAft>
                <a:spcPts val="0"/>
              </a:spcAft>
              <a:buSzPts val="1800"/>
              <a:buNone/>
            </a:pPr>
            <a:endParaRPr sz="900" dirty="0"/>
          </a:p>
          <a:p>
            <a:pPr marL="457200" lvl="0" indent="-361950" algn="l" rtl="0">
              <a:lnSpc>
                <a:spcPct val="90000"/>
              </a:lnSpc>
              <a:spcBef>
                <a:spcPts val="1000"/>
              </a:spcBef>
              <a:spcAft>
                <a:spcPts val="0"/>
              </a:spcAft>
              <a:buSzPts val="2100"/>
              <a:buFont typeface="Calibri"/>
              <a:buChar char="•"/>
            </a:pPr>
            <a:r>
              <a:rPr lang="en-US" sz="2100" b="1" dirty="0"/>
              <a:t>Learning Target: </a:t>
            </a:r>
            <a:r>
              <a:rPr lang="en-US" sz="2100" dirty="0"/>
              <a:t>I can create collaborative civic spaces that support student collaboration and discourse. </a:t>
            </a:r>
            <a:endParaRPr sz="2100" dirty="0"/>
          </a:p>
          <a:p>
            <a:pPr marL="457200" lvl="0" indent="0" algn="l" rtl="0">
              <a:lnSpc>
                <a:spcPct val="90000"/>
              </a:lnSpc>
              <a:spcBef>
                <a:spcPts val="1000"/>
              </a:spcBef>
              <a:spcAft>
                <a:spcPts val="0"/>
              </a:spcAft>
              <a:buSzPts val="1800"/>
              <a:buNone/>
            </a:pPr>
            <a:endParaRPr sz="900" dirty="0"/>
          </a:p>
          <a:p>
            <a:pPr marL="457200" lvl="0" indent="-381000" algn="l" rtl="0">
              <a:lnSpc>
                <a:spcPct val="90000"/>
              </a:lnSpc>
              <a:spcBef>
                <a:spcPts val="1000"/>
              </a:spcBef>
              <a:spcAft>
                <a:spcPts val="0"/>
              </a:spcAft>
              <a:buSzPts val="2400"/>
              <a:buChar char="•"/>
            </a:pPr>
            <a:r>
              <a:rPr lang="en-US" sz="2100" b="1" dirty="0"/>
              <a:t>Success Criteria</a:t>
            </a:r>
            <a:r>
              <a:rPr lang="en-US" sz="2100" dirty="0"/>
              <a:t>: I can create a classroom where students and I engage in civil discussion.</a:t>
            </a:r>
            <a:endParaRPr dirty="0"/>
          </a:p>
        </p:txBody>
      </p:sp>
      <p:sp>
        <p:nvSpPr>
          <p:cNvPr id="3" name="Slide Number Placeholder 2">
            <a:extLst>
              <a:ext uri="{FF2B5EF4-FFF2-40B4-BE49-F238E27FC236}">
                <a16:creationId xmlns:a16="http://schemas.microsoft.com/office/drawing/2014/main" id="{EC22E5C3-3E47-F12D-9286-1B7EF7DC67E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403411" y="1322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u="sng" dirty="0">
                <a:solidFill>
                  <a:schemeClr val="hlink"/>
                </a:solidFill>
                <a:hlinkClick r:id="rId3"/>
              </a:rPr>
              <a:t>3-2-1 Strategy</a:t>
            </a:r>
            <a:endParaRPr dirty="0"/>
          </a:p>
        </p:txBody>
      </p:sp>
      <p:sp>
        <p:nvSpPr>
          <p:cNvPr id="216" name="Google Shape;216;p35"/>
          <p:cNvSpPr txBox="1">
            <a:spLocks noGrp="1"/>
          </p:cNvSpPr>
          <p:nvPr>
            <p:ph type="body" idx="1"/>
          </p:nvPr>
        </p:nvSpPr>
        <p:spPr>
          <a:xfrm>
            <a:off x="403400" y="1225925"/>
            <a:ext cx="11513100" cy="423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sz="2400" dirty="0"/>
              <a:t>In your note catcher, record:</a:t>
            </a:r>
            <a:endParaRPr sz="2400" dirty="0"/>
          </a:p>
          <a:p>
            <a:pPr marL="457200" lvl="0" indent="-381000" algn="l" rtl="0">
              <a:lnSpc>
                <a:spcPct val="100000"/>
              </a:lnSpc>
              <a:spcBef>
                <a:spcPts val="640"/>
              </a:spcBef>
              <a:spcAft>
                <a:spcPts val="0"/>
              </a:spcAft>
              <a:buSzPts val="2400"/>
              <a:buFont typeface="Libre Franklin"/>
              <a:buChar char="●"/>
            </a:pPr>
            <a:r>
              <a:rPr lang="en-US" sz="2400" dirty="0"/>
              <a:t>3 things you learned using the information provided on slides 13, 18 and 19. This includes: </a:t>
            </a:r>
            <a:endParaRPr sz="2400" dirty="0"/>
          </a:p>
          <a:p>
            <a:pPr marL="914400" lvl="1" indent="-368300" algn="l" rtl="0">
              <a:lnSpc>
                <a:spcPct val="100000"/>
              </a:lnSpc>
              <a:spcBef>
                <a:spcPts val="640"/>
              </a:spcBef>
              <a:spcAft>
                <a:spcPts val="0"/>
              </a:spcAft>
              <a:buSzPts val="2400"/>
              <a:buFont typeface="Libre Franklin"/>
              <a:buChar char="•"/>
            </a:pPr>
            <a:r>
              <a:rPr lang="en-US" u="sng" dirty="0">
                <a:solidFill>
                  <a:schemeClr val="hlink"/>
                </a:solidFill>
                <a:hlinkClick r:id="rId4"/>
              </a:rPr>
              <a:t>Proven Practice #2: Discussion of Current Events and Controversial Issues”</a:t>
            </a:r>
            <a:r>
              <a:rPr lang="en-US" dirty="0">
                <a:solidFill>
                  <a:srgbClr val="030303"/>
                </a:solidFill>
              </a:rPr>
              <a:t> on page 27-29</a:t>
            </a:r>
            <a:endParaRPr dirty="0">
              <a:solidFill>
                <a:srgbClr val="030303"/>
              </a:solidFill>
            </a:endParaRPr>
          </a:p>
          <a:p>
            <a:pPr marL="914400" lvl="1" indent="-368300" algn="l" rtl="0">
              <a:spcBef>
                <a:spcPts val="0"/>
              </a:spcBef>
              <a:spcAft>
                <a:spcPts val="0"/>
              </a:spcAft>
              <a:buClr>
                <a:srgbClr val="030303"/>
              </a:buClr>
              <a:buSzPts val="2400"/>
              <a:buFont typeface="Libre Franklin"/>
              <a:buChar char="•"/>
            </a:pPr>
            <a:r>
              <a:rPr lang="en-US" u="sng" dirty="0">
                <a:solidFill>
                  <a:schemeClr val="hlink"/>
                </a:solidFill>
                <a:latin typeface="Libre Franklin Medium"/>
                <a:ea typeface="Libre Franklin Medium"/>
                <a:cs typeface="Libre Franklin Medium"/>
                <a:sym typeface="Libre Franklin Medium"/>
                <a:hlinkClick r:id="rId5"/>
              </a:rPr>
              <a:t>Political Education in Polarized Times</a:t>
            </a:r>
            <a:endParaRPr b="1" dirty="0">
              <a:solidFill>
                <a:srgbClr val="030303"/>
              </a:solidFill>
            </a:endParaRPr>
          </a:p>
          <a:p>
            <a:pPr marL="914400" lvl="1" indent="-368300" algn="l" rtl="0">
              <a:lnSpc>
                <a:spcPct val="115000"/>
              </a:lnSpc>
              <a:spcBef>
                <a:spcPts val="0"/>
              </a:spcBef>
              <a:spcAft>
                <a:spcPts val="0"/>
              </a:spcAft>
              <a:buClr>
                <a:srgbClr val="030303"/>
              </a:buClr>
              <a:buSzPts val="2400"/>
              <a:buFont typeface="Libre Franklin"/>
              <a:buChar char="•"/>
            </a:pPr>
            <a:r>
              <a:rPr lang="en-US" dirty="0"/>
              <a:t>“</a:t>
            </a:r>
            <a:r>
              <a:rPr lang="en-US" u="sng" dirty="0">
                <a:solidFill>
                  <a:schemeClr val="hlink"/>
                </a:solidFill>
                <a:hlinkClick r:id="rId6"/>
              </a:rPr>
              <a:t>Teaching Controversial Issues in an Age of Polarization</a:t>
            </a:r>
            <a:r>
              <a:rPr lang="en-US" dirty="0"/>
              <a:t>,”</a:t>
            </a:r>
            <a:endParaRPr b="1" dirty="0">
              <a:solidFill>
                <a:srgbClr val="030303"/>
              </a:solidFill>
            </a:endParaRPr>
          </a:p>
          <a:p>
            <a:pPr marL="457200" lvl="0" indent="-381000" algn="l" rtl="0">
              <a:lnSpc>
                <a:spcPct val="100000"/>
              </a:lnSpc>
              <a:spcBef>
                <a:spcPts val="0"/>
              </a:spcBef>
              <a:spcAft>
                <a:spcPts val="0"/>
              </a:spcAft>
              <a:buSzPts val="2400"/>
              <a:buFont typeface="Libre Franklin"/>
              <a:buChar char="●"/>
            </a:pPr>
            <a:r>
              <a:rPr lang="en-US" sz="2400" dirty="0"/>
              <a:t>2 people you need to share this information with; and </a:t>
            </a:r>
            <a:endParaRPr sz="2400" dirty="0"/>
          </a:p>
          <a:p>
            <a:pPr marL="457200" lvl="0" indent="-381000" algn="l" rtl="0">
              <a:lnSpc>
                <a:spcPct val="100000"/>
              </a:lnSpc>
              <a:spcBef>
                <a:spcPts val="0"/>
              </a:spcBef>
              <a:spcAft>
                <a:spcPts val="0"/>
              </a:spcAft>
              <a:buSzPts val="2400"/>
              <a:buFont typeface="Libre Franklin"/>
              <a:buChar char="●"/>
            </a:pPr>
            <a:r>
              <a:rPr lang="en-US" sz="2400" dirty="0"/>
              <a:t>1 action you can take NOW to include discussion of current events and controversial issues </a:t>
            </a:r>
            <a:endParaRPr sz="2400" dirty="0"/>
          </a:p>
          <a:p>
            <a:pPr marL="457200" lvl="0" indent="-228600" algn="l" rtl="0">
              <a:lnSpc>
                <a:spcPct val="100000"/>
              </a:lnSpc>
              <a:spcBef>
                <a:spcPts val="0"/>
              </a:spcBef>
              <a:spcAft>
                <a:spcPts val="0"/>
              </a:spcAft>
              <a:buSzPts val="3200"/>
              <a:buNone/>
            </a:pPr>
            <a:endParaRPr sz="3200" dirty="0"/>
          </a:p>
          <a:p>
            <a:pPr marL="25400" lvl="0" indent="0" algn="l" rtl="0">
              <a:lnSpc>
                <a:spcPct val="100000"/>
              </a:lnSpc>
              <a:spcBef>
                <a:spcPts val="0"/>
              </a:spcBef>
              <a:spcAft>
                <a:spcPts val="0"/>
              </a:spcAft>
              <a:buSzPts val="3200"/>
              <a:buNone/>
            </a:pPr>
            <a:endParaRPr dirty="0"/>
          </a:p>
        </p:txBody>
      </p:sp>
      <p:sp>
        <p:nvSpPr>
          <p:cNvPr id="3" name="Slide Number Placeholder 2">
            <a:extLst>
              <a:ext uri="{FF2B5EF4-FFF2-40B4-BE49-F238E27FC236}">
                <a16:creationId xmlns:a16="http://schemas.microsoft.com/office/drawing/2014/main" id="{7D057C0E-DF37-FDCA-96C8-2E7AAF448CA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287996" y="14757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Impact of Senate Bill 1 (2022) </a:t>
            </a:r>
            <a:endParaRPr dirty="0"/>
          </a:p>
        </p:txBody>
      </p:sp>
      <p:sp>
        <p:nvSpPr>
          <p:cNvPr id="222" name="Google Shape;222;p36"/>
          <p:cNvSpPr txBox="1">
            <a:spLocks noGrp="1"/>
          </p:cNvSpPr>
          <p:nvPr>
            <p:ph type="body" idx="1"/>
          </p:nvPr>
        </p:nvSpPr>
        <p:spPr>
          <a:xfrm>
            <a:off x="128600" y="1275076"/>
            <a:ext cx="11909100" cy="5403600"/>
          </a:xfrm>
          <a:prstGeom prst="rect">
            <a:avLst/>
          </a:prstGeom>
          <a:noFill/>
          <a:ln>
            <a:noFill/>
          </a:ln>
        </p:spPr>
        <p:txBody>
          <a:bodyPr spcFirstLastPara="1" wrap="square" lIns="91425" tIns="45700" rIns="91425" bIns="45700" anchor="t" anchorCtr="0">
            <a:noAutofit/>
          </a:bodyPr>
          <a:lstStyle/>
          <a:p>
            <a:pPr marL="342900" marR="0" lvl="0" indent="-342900">
              <a:buFont typeface="Calibri" panose="020F0502020204030204" pitchFamily="34" charset="0"/>
              <a:buChar char="•"/>
              <a:tabLst>
                <a:tab pos="457200" algn="l"/>
              </a:tabLst>
            </a:pPr>
            <a:r>
              <a:rPr lang="en-US" sz="2400" dirty="0">
                <a:effectLst/>
                <a:ea typeface="Times New Roman" panose="02020603050405020304" pitchFamily="18" charset="0"/>
                <a:cs typeface="Times New Roman" panose="02020603050405020304" pitchFamily="18" charset="0"/>
              </a:rPr>
              <a:t>KRS 158.196 states the following about teaching controversial aspects of history: </a:t>
            </a:r>
            <a:endParaRPr lang="en-US" sz="2400" dirty="0">
              <a:effectLst/>
              <a:ea typeface="Aptos" panose="020B0004020202020204" pitchFamily="34" charset="0"/>
              <a:cs typeface="Times New Roman" panose="02020603050405020304" pitchFamily="18" charset="0"/>
            </a:endParaRPr>
          </a:p>
          <a:p>
            <a:pPr marL="742950" marR="0" lvl="1" indent="-285750">
              <a:buFont typeface="Calibri" panose="020F0502020204030204" pitchFamily="34" charset="0"/>
              <a:buChar char="•"/>
              <a:tabLst>
                <a:tab pos="914400" algn="l"/>
              </a:tabLst>
            </a:pPr>
            <a:r>
              <a:rPr lang="en-US" dirty="0">
                <a:effectLst/>
                <a:latin typeface="Franklin Gothic Book" panose="020B0503020102020204" pitchFamily="34" charset="0"/>
                <a:ea typeface="Times New Roman" panose="02020603050405020304" pitchFamily="18" charset="0"/>
                <a:cs typeface="Times New Roman" panose="02020603050405020304" pitchFamily="18" charset="0"/>
              </a:rPr>
              <a:t>“Nothing in subsection (1) of this section shall be construed to restrict a public school or public charter school from providing instruction or using instructional materials that include: </a:t>
            </a:r>
            <a:endParaRPr lang="en-US" dirty="0">
              <a:effectLst/>
              <a:latin typeface="Franklin Gothic Book" panose="020B0503020102020204" pitchFamily="34" charset="0"/>
              <a:ea typeface="Aptos" panose="020B0004020202020204" pitchFamily="34" charset="0"/>
              <a:cs typeface="Times New Roman" panose="02020603050405020304" pitchFamily="18" charset="0"/>
            </a:endParaRPr>
          </a:p>
          <a:p>
            <a:pPr marL="1143000" marR="0" lvl="2" indent="-228600">
              <a:buFont typeface="Calibri" panose="020F0502020204030204" pitchFamily="34" charset="0"/>
              <a:buChar char="•"/>
              <a:tabLst>
                <a:tab pos="1371600" algn="l"/>
              </a:tabLst>
            </a:pPr>
            <a:r>
              <a:rPr lang="en-US" sz="2400" dirty="0">
                <a:effectLst/>
                <a:latin typeface="Franklin Gothic Book" panose="020B0503020102020204" pitchFamily="34" charset="0"/>
                <a:ea typeface="Times New Roman" panose="02020603050405020304" pitchFamily="18" charset="0"/>
                <a:cs typeface="Times New Roman" panose="02020603050405020304" pitchFamily="18" charset="0"/>
              </a:rPr>
              <a:t>(a) The history of an ethnic group, as described in textbooks and instructional materials adopted by a school district; </a:t>
            </a:r>
            <a:endParaRPr lang="en-US" sz="24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1143000" marR="0" lvl="2" indent="-228600">
              <a:buFont typeface="Calibri" panose="020F0502020204030204" pitchFamily="34" charset="0"/>
              <a:buChar char="•"/>
              <a:tabLst>
                <a:tab pos="1371600" algn="l"/>
              </a:tabLst>
            </a:pPr>
            <a:r>
              <a:rPr lang="en-US" sz="2400" dirty="0">
                <a:effectLst/>
                <a:latin typeface="Franklin Gothic Book" panose="020B0503020102020204" pitchFamily="34" charset="0"/>
                <a:ea typeface="Times New Roman" panose="02020603050405020304" pitchFamily="18" charset="0"/>
                <a:cs typeface="Times New Roman" panose="02020603050405020304" pitchFamily="18" charset="0"/>
              </a:rPr>
              <a:t>(b) The discussion of controversial aspects of history; or</a:t>
            </a:r>
            <a:endParaRPr lang="en-US" sz="24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1143000" marR="0" lvl="2" indent="-228600">
              <a:buFont typeface="Calibri" panose="020F0502020204030204" pitchFamily="34" charset="0"/>
              <a:buChar char="•"/>
              <a:tabLst>
                <a:tab pos="1371600" algn="l"/>
              </a:tabLst>
            </a:pPr>
            <a:r>
              <a:rPr lang="en-US" sz="2400" dirty="0">
                <a:effectLst/>
                <a:latin typeface="Franklin Gothic Book" panose="020B0503020102020204" pitchFamily="34" charset="0"/>
                <a:ea typeface="Times New Roman" panose="02020603050405020304" pitchFamily="18" charset="0"/>
                <a:cs typeface="Times New Roman" panose="02020603050405020304" pitchFamily="18" charset="0"/>
              </a:rPr>
              <a:t>(c) The instruction and instructional materials on the historical oppression of a particular group of people.</a:t>
            </a:r>
            <a:endParaRPr lang="en-US" sz="24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342900" marR="0" lvl="0" indent="-342900">
              <a:buFont typeface="Calibri" panose="020F0502020204030204" pitchFamily="34" charset="0"/>
              <a:buChar char="•"/>
              <a:tabLst>
                <a:tab pos="457200" algn="l"/>
              </a:tabLst>
            </a:pPr>
            <a:r>
              <a:rPr lang="en-US" sz="2400">
                <a:effectLst/>
                <a:ea typeface="Times New Roman" panose="02020603050405020304" pitchFamily="18" charset="0"/>
                <a:cs typeface="Times New Roman" panose="02020603050405020304" pitchFamily="18" charset="0"/>
              </a:rPr>
              <a:t>It is important to note that this legislation does not prevent the discussion of controversial aspects of history, nor does it prevent the discussion of current events. </a:t>
            </a:r>
            <a:endParaRPr lang="en-US" sz="2400" dirty="0">
              <a:effectLst/>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A1E90CA-A660-D0A5-770E-6FC0F04CAC7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97347" y="-26902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Impact of Senate Bill 1 (2022) (2) </a:t>
            </a:r>
            <a:endParaRPr dirty="0"/>
          </a:p>
        </p:txBody>
      </p:sp>
      <p:sp>
        <p:nvSpPr>
          <p:cNvPr id="228" name="Google Shape;228;p37"/>
          <p:cNvSpPr txBox="1">
            <a:spLocks noGrp="1"/>
          </p:cNvSpPr>
          <p:nvPr>
            <p:ph type="body" idx="1"/>
          </p:nvPr>
        </p:nvSpPr>
        <p:spPr>
          <a:xfrm>
            <a:off x="0" y="632731"/>
            <a:ext cx="11887200" cy="50457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000"/>
              </a:spcBef>
              <a:spcAft>
                <a:spcPts val="600"/>
              </a:spcAft>
              <a:buClr>
                <a:schemeClr val="dk1"/>
              </a:buClr>
              <a:buSzPts val="1800"/>
              <a:buChar char="•"/>
            </a:pPr>
            <a:r>
              <a:rPr lang="en-US" sz="2200" dirty="0"/>
              <a:t>Section 5 and 6 of SB 1 (2022) amend KRS 161.164(5) to read…</a:t>
            </a:r>
            <a:endParaRPr dirty="0"/>
          </a:p>
          <a:p>
            <a:pPr marL="914400" lvl="1" indent="-342900" algn="l" rtl="0">
              <a:lnSpc>
                <a:spcPct val="100000"/>
              </a:lnSpc>
              <a:spcBef>
                <a:spcPts val="500"/>
              </a:spcBef>
              <a:spcAft>
                <a:spcPts val="600"/>
              </a:spcAft>
              <a:buSzPts val="1800"/>
              <a:buChar char="•"/>
            </a:pPr>
            <a:r>
              <a:rPr lang="en-US" sz="2200" dirty="0"/>
              <a:t>“Any instruction or instructional materials on current, controversial topics related to public policy or social affairs provided to public school or public charter school students, regardless of whether the individual that provides the instruction is employed by the local school district or public charter school, shall be:</a:t>
            </a:r>
            <a:endParaRPr dirty="0"/>
          </a:p>
          <a:p>
            <a:pPr marL="1371600" lvl="2" indent="-342900" algn="l" rtl="0">
              <a:lnSpc>
                <a:spcPct val="100000"/>
              </a:lnSpc>
              <a:spcBef>
                <a:spcPts val="500"/>
              </a:spcBef>
              <a:spcAft>
                <a:spcPts val="600"/>
              </a:spcAft>
              <a:buSzPts val="1800"/>
              <a:buChar char="•"/>
            </a:pPr>
            <a:r>
              <a:rPr lang="en-US" sz="2200" dirty="0"/>
              <a:t>(a) Within the range of knowledge, understanding, age, and maturity of the students receiving the instruction; and</a:t>
            </a:r>
            <a:endParaRPr dirty="0"/>
          </a:p>
          <a:p>
            <a:pPr marL="1371600" lvl="2" indent="-342900" algn="l" rtl="0">
              <a:lnSpc>
                <a:spcPct val="100000"/>
              </a:lnSpc>
              <a:spcBef>
                <a:spcPts val="500"/>
              </a:spcBef>
              <a:spcAft>
                <a:spcPts val="600"/>
              </a:spcAft>
              <a:buSzPts val="1800"/>
              <a:buChar char="•"/>
            </a:pPr>
            <a:r>
              <a:rPr lang="en-US" sz="2200" dirty="0"/>
              <a:t>(b) Relevant, objective, nondiscriminatory, and respectful to the differing perspectives of students. </a:t>
            </a:r>
            <a:endParaRPr dirty="0"/>
          </a:p>
          <a:p>
            <a:pPr marL="914400" lvl="1" indent="-342900" algn="l" rtl="0">
              <a:lnSpc>
                <a:spcPct val="100000"/>
              </a:lnSpc>
              <a:spcBef>
                <a:spcPts val="500"/>
              </a:spcBef>
              <a:spcAft>
                <a:spcPts val="600"/>
              </a:spcAft>
              <a:buSzPts val="1800"/>
              <a:buChar char="•"/>
            </a:pPr>
            <a:r>
              <a:rPr lang="en-US" sz="2200" dirty="0"/>
              <a:t>An employee of a public school district or public charter school shall not violate a student's first amendment rights by requiring or incentivizing a student to advocate in a civic space on behalf of a perspective with which the student or the parent or guardian of a minor student does not agree.”</a:t>
            </a:r>
            <a:endParaRPr dirty="0"/>
          </a:p>
          <a:p>
            <a:pPr marL="914400" lvl="1" indent="-228600" algn="l" rtl="0">
              <a:lnSpc>
                <a:spcPct val="90000"/>
              </a:lnSpc>
              <a:spcBef>
                <a:spcPts val="500"/>
              </a:spcBef>
              <a:spcAft>
                <a:spcPts val="0"/>
              </a:spcAft>
              <a:buSzPts val="1800"/>
              <a:buNone/>
            </a:pPr>
            <a:endParaRPr dirty="0"/>
          </a:p>
        </p:txBody>
      </p:sp>
      <p:sp>
        <p:nvSpPr>
          <p:cNvPr id="3" name="Slide Number Placeholder 2">
            <a:extLst>
              <a:ext uri="{FF2B5EF4-FFF2-40B4-BE49-F238E27FC236}">
                <a16:creationId xmlns:a16="http://schemas.microsoft.com/office/drawing/2014/main" id="{AA32BDD1-9EE4-8303-D11D-5A6D768ACF4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8"/>
          <p:cNvSpPr txBox="1">
            <a:spLocks noGrp="1"/>
          </p:cNvSpPr>
          <p:nvPr>
            <p:ph type="title"/>
          </p:nvPr>
        </p:nvSpPr>
        <p:spPr>
          <a:xfrm>
            <a:off x="131386" y="-26902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Impact of Senate Bill 1 (2022) (3) </a:t>
            </a:r>
            <a:endParaRPr dirty="0"/>
          </a:p>
        </p:txBody>
      </p:sp>
      <p:sp>
        <p:nvSpPr>
          <p:cNvPr id="234" name="Google Shape;234;p38"/>
          <p:cNvSpPr txBox="1">
            <a:spLocks noGrp="1"/>
          </p:cNvSpPr>
          <p:nvPr>
            <p:ph type="body" idx="1"/>
          </p:nvPr>
        </p:nvSpPr>
        <p:spPr>
          <a:xfrm>
            <a:off x="152400" y="613892"/>
            <a:ext cx="11887200" cy="50457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0"/>
              </a:spcBef>
              <a:spcAft>
                <a:spcPts val="600"/>
              </a:spcAft>
              <a:buClr>
                <a:srgbClr val="030303"/>
              </a:buClr>
              <a:buSzPts val="2000"/>
              <a:buFont typeface="Calibri"/>
              <a:buChar char="•"/>
            </a:pPr>
            <a:r>
              <a:rPr lang="en-US" sz="2000" dirty="0">
                <a:solidFill>
                  <a:srgbClr val="030303"/>
                </a:solidFill>
                <a:latin typeface="Calibri"/>
                <a:ea typeface="Calibri"/>
                <a:cs typeface="Calibri"/>
                <a:sym typeface="Calibri"/>
              </a:rPr>
              <a:t>It is important to note that this legislation aligns with the requirements of the </a:t>
            </a:r>
            <a:r>
              <a:rPr lang="en-US" sz="2000" i="1" dirty="0">
                <a:solidFill>
                  <a:srgbClr val="030303"/>
                </a:solidFill>
                <a:latin typeface="Calibri"/>
                <a:ea typeface="Calibri"/>
                <a:cs typeface="Calibri"/>
                <a:sym typeface="Calibri"/>
              </a:rPr>
              <a:t>KAS for Social Studies</a:t>
            </a:r>
            <a:r>
              <a:rPr lang="en-US" sz="2000" dirty="0">
                <a:solidFill>
                  <a:srgbClr val="030303"/>
                </a:solidFill>
                <a:latin typeface="Calibri"/>
                <a:ea typeface="Calibri"/>
                <a:cs typeface="Calibri"/>
                <a:sym typeface="Calibri"/>
              </a:rPr>
              <a:t>.</a:t>
            </a:r>
            <a:endParaRPr sz="2000" dirty="0">
              <a:solidFill>
                <a:srgbClr val="030303"/>
              </a:solidFill>
              <a:latin typeface="Calibri"/>
              <a:ea typeface="Calibri"/>
              <a:cs typeface="Calibri"/>
              <a:sym typeface="Calibri"/>
            </a:endParaRPr>
          </a:p>
          <a:p>
            <a:pPr marL="457200" lvl="0" indent="-355600" algn="l" rtl="0">
              <a:lnSpc>
                <a:spcPct val="100000"/>
              </a:lnSpc>
              <a:spcBef>
                <a:spcPts val="0"/>
              </a:spcBef>
              <a:spcAft>
                <a:spcPts val="600"/>
              </a:spcAft>
              <a:buClr>
                <a:srgbClr val="030303"/>
              </a:buClr>
              <a:buSzPts val="2000"/>
              <a:buFont typeface="Calibri"/>
              <a:buChar char="•"/>
            </a:pPr>
            <a:r>
              <a:rPr lang="en-US" sz="2000" dirty="0">
                <a:solidFill>
                  <a:srgbClr val="030303"/>
                </a:solidFill>
                <a:latin typeface="Calibri"/>
                <a:ea typeface="Calibri"/>
                <a:cs typeface="Calibri"/>
                <a:sym typeface="Calibri"/>
              </a:rPr>
              <a:t>The Communicating Conclusions standards are built on progressions where students build more sophisticated and mature ways of thinking or understandings.</a:t>
            </a:r>
            <a:endParaRPr sz="2000" dirty="0">
              <a:solidFill>
                <a:srgbClr val="030303"/>
              </a:solidFill>
              <a:latin typeface="Calibri"/>
              <a:ea typeface="Calibri"/>
              <a:cs typeface="Calibri"/>
              <a:sym typeface="Calibri"/>
            </a:endParaRPr>
          </a:p>
          <a:p>
            <a:pPr marL="914400" lvl="1" indent="-342900" algn="l" rtl="0">
              <a:lnSpc>
                <a:spcPct val="100000"/>
              </a:lnSpc>
              <a:spcBef>
                <a:spcPts val="0"/>
              </a:spcBef>
              <a:spcAft>
                <a:spcPts val="600"/>
              </a:spcAft>
              <a:buClr>
                <a:srgbClr val="030303"/>
              </a:buClr>
              <a:buSzPts val="1800"/>
              <a:buFont typeface="Calibri"/>
              <a:buChar char="•"/>
            </a:pPr>
            <a:r>
              <a:rPr lang="en-US" sz="1800" dirty="0">
                <a:solidFill>
                  <a:srgbClr val="030303"/>
                </a:solidFill>
                <a:latin typeface="Calibri"/>
                <a:ea typeface="Calibri"/>
                <a:cs typeface="Calibri"/>
                <a:sym typeface="Calibri"/>
              </a:rPr>
              <a:t>When students conclude their K-12 social studies program, they are required to be able to engage in civil discussion, reach consensus when appropriate and respect multiple perspectives relevant to compelling and/or supporting questions in the four disciplines of social studies.</a:t>
            </a:r>
            <a:endParaRPr sz="1800" dirty="0">
              <a:solidFill>
                <a:srgbClr val="030303"/>
              </a:solidFill>
              <a:latin typeface="Calibri"/>
              <a:ea typeface="Calibri"/>
              <a:cs typeface="Calibri"/>
              <a:sym typeface="Calibri"/>
            </a:endParaRPr>
          </a:p>
          <a:p>
            <a:pPr marL="914400" lvl="1" indent="-342900" algn="l" rtl="0">
              <a:lnSpc>
                <a:spcPct val="100000"/>
              </a:lnSpc>
              <a:spcBef>
                <a:spcPts val="0"/>
              </a:spcBef>
              <a:spcAft>
                <a:spcPts val="600"/>
              </a:spcAft>
              <a:buClr>
                <a:srgbClr val="030303"/>
              </a:buClr>
              <a:buSzPts val="1800"/>
              <a:buFont typeface="Calibri"/>
              <a:buChar char="•"/>
            </a:pPr>
            <a:r>
              <a:rPr lang="en-US" sz="1800" dirty="0">
                <a:solidFill>
                  <a:srgbClr val="030303"/>
                </a:solidFill>
                <a:latin typeface="Calibri"/>
                <a:ea typeface="Calibri"/>
                <a:cs typeface="Calibri"/>
                <a:sym typeface="Calibri"/>
              </a:rPr>
              <a:t>Furthermore, students are required to analyze primary and secondary sources on the same event or topic, noting key similarities and differences in the perspective they represent. </a:t>
            </a:r>
            <a:endParaRPr sz="1800" dirty="0">
              <a:solidFill>
                <a:srgbClr val="030303"/>
              </a:solidFill>
              <a:latin typeface="Calibri"/>
              <a:ea typeface="Calibri"/>
              <a:cs typeface="Calibri"/>
              <a:sym typeface="Calibri"/>
            </a:endParaRPr>
          </a:p>
          <a:p>
            <a:pPr marL="914400" lvl="1" indent="-342900" algn="l" rtl="0">
              <a:lnSpc>
                <a:spcPct val="100000"/>
              </a:lnSpc>
              <a:spcBef>
                <a:spcPts val="0"/>
              </a:spcBef>
              <a:spcAft>
                <a:spcPts val="600"/>
              </a:spcAft>
              <a:buClr>
                <a:srgbClr val="030303"/>
              </a:buClr>
              <a:buSzPts val="1800"/>
              <a:buFont typeface="Calibri"/>
              <a:buChar char="•"/>
            </a:pPr>
            <a:r>
              <a:rPr lang="en-US" sz="1800" dirty="0">
                <a:solidFill>
                  <a:srgbClr val="030303"/>
                </a:solidFill>
                <a:latin typeface="Calibri"/>
                <a:ea typeface="Calibri"/>
                <a:cs typeface="Calibri"/>
                <a:sym typeface="Calibri"/>
              </a:rPr>
              <a:t>Additionally, students are required to analyze evidence from multiple perspectives and sources to support claims and refute opposing claims. </a:t>
            </a:r>
            <a:endParaRPr sz="1800" dirty="0">
              <a:solidFill>
                <a:srgbClr val="030303"/>
              </a:solidFill>
              <a:latin typeface="Calibri"/>
              <a:ea typeface="Calibri"/>
              <a:cs typeface="Calibri"/>
              <a:sym typeface="Calibri"/>
            </a:endParaRPr>
          </a:p>
          <a:p>
            <a:pPr marL="457200" lvl="0" indent="-355600" algn="l" rtl="0">
              <a:lnSpc>
                <a:spcPct val="100000"/>
              </a:lnSpc>
              <a:spcBef>
                <a:spcPts val="0"/>
              </a:spcBef>
              <a:spcAft>
                <a:spcPts val="600"/>
              </a:spcAft>
              <a:buClr>
                <a:srgbClr val="030303"/>
              </a:buClr>
              <a:buSzPts val="2000"/>
              <a:buFont typeface="Calibri"/>
              <a:buChar char="•"/>
            </a:pPr>
            <a:r>
              <a:rPr lang="en-US" sz="2000" dirty="0">
                <a:solidFill>
                  <a:srgbClr val="030303"/>
                </a:solidFill>
                <a:latin typeface="Calibri"/>
                <a:ea typeface="Calibri"/>
                <a:cs typeface="Calibri"/>
                <a:sym typeface="Calibri"/>
              </a:rPr>
              <a:t>Investigating multiple perspectives through the use of logical evidence provides the foundation for students to apply a range of deliberative and democratic procedures to make decisions about ways to take action on current local, regional and global issues. </a:t>
            </a:r>
            <a:endParaRPr sz="2000" dirty="0">
              <a:solidFill>
                <a:srgbClr val="030303"/>
              </a:solidFill>
              <a:latin typeface="Calibri"/>
              <a:ea typeface="Calibri"/>
              <a:cs typeface="Calibri"/>
              <a:sym typeface="Calibri"/>
            </a:endParaRPr>
          </a:p>
          <a:p>
            <a:pPr marL="457200" lvl="0" indent="0" algn="l" rtl="0">
              <a:lnSpc>
                <a:spcPct val="100000"/>
              </a:lnSpc>
              <a:spcBef>
                <a:spcPts val="0"/>
              </a:spcBef>
              <a:spcAft>
                <a:spcPts val="600"/>
              </a:spcAft>
              <a:buNone/>
            </a:pPr>
            <a:endParaRPr sz="1200" dirty="0">
              <a:solidFill>
                <a:srgbClr val="030303"/>
              </a:solidFill>
              <a:latin typeface="Calibri"/>
              <a:ea typeface="Calibri"/>
              <a:cs typeface="Calibri"/>
              <a:sym typeface="Calibri"/>
            </a:endParaRPr>
          </a:p>
          <a:p>
            <a:pPr marL="158750" lvl="0" indent="0" algn="l" rtl="0">
              <a:lnSpc>
                <a:spcPct val="100000"/>
              </a:lnSpc>
              <a:spcBef>
                <a:spcPts val="0"/>
              </a:spcBef>
              <a:spcAft>
                <a:spcPts val="600"/>
              </a:spcAft>
              <a:buSzPts val="1100"/>
              <a:buNone/>
            </a:pPr>
            <a:r>
              <a:rPr lang="en-US" sz="2000" b="1" dirty="0">
                <a:solidFill>
                  <a:srgbClr val="030303"/>
                </a:solidFill>
                <a:latin typeface="Calibri"/>
                <a:ea typeface="Calibri"/>
                <a:cs typeface="Calibri"/>
                <a:sym typeface="Calibri"/>
              </a:rPr>
              <a:t>A student’s ability to effectively communicate their own conclusions and listen carefully to the conclusions of others can be considered a capstone of social studies disciplinary practi</a:t>
            </a:r>
            <a:r>
              <a:rPr lang="en-US" sz="2000" b="1" dirty="0">
                <a:latin typeface="Calibri"/>
                <a:ea typeface="Calibri"/>
                <a:cs typeface="Calibri"/>
                <a:sym typeface="Calibri"/>
              </a:rPr>
              <a:t>ces. </a:t>
            </a:r>
            <a:endParaRPr sz="3700" b="1" dirty="0">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93B8550A-3020-CB26-2CF8-712A4936A8F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838200" y="863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Arial"/>
                <a:ea typeface="Arial"/>
                <a:cs typeface="Arial"/>
                <a:sym typeface="Arial"/>
              </a:rPr>
              <a:t>Why try it? </a:t>
            </a:r>
            <a:endParaRPr dirty="0"/>
          </a:p>
        </p:txBody>
      </p:sp>
      <p:pic>
        <p:nvPicPr>
          <p:cNvPr id="240" name="Google Shape;240;p39" descr="Screenshot of Video: &#10;Chicago Public Schools Civic Engagement&#10;Part 1: Student-Centered Civic Discussion and Deliberation">
            <a:hlinkClick r:id="rId3"/>
          </p:cNvPr>
          <p:cNvPicPr preferRelativeResize="0"/>
          <p:nvPr/>
        </p:nvPicPr>
        <p:blipFill>
          <a:blip r:embed="rId4">
            <a:alphaModFix/>
          </a:blip>
          <a:stretch>
            <a:fillRect/>
          </a:stretch>
        </p:blipFill>
        <p:spPr>
          <a:xfrm>
            <a:off x="1664677" y="1128062"/>
            <a:ext cx="8175899" cy="4601875"/>
          </a:xfrm>
          <a:prstGeom prst="rect">
            <a:avLst/>
          </a:prstGeom>
          <a:noFill/>
          <a:ln>
            <a:noFill/>
          </a:ln>
        </p:spPr>
      </p:pic>
      <p:sp>
        <p:nvSpPr>
          <p:cNvPr id="3" name="Slide Number Placeholder 2">
            <a:extLst>
              <a:ext uri="{FF2B5EF4-FFF2-40B4-BE49-F238E27FC236}">
                <a16:creationId xmlns:a16="http://schemas.microsoft.com/office/drawing/2014/main" id="{76EC07F3-ADA6-1689-F11F-951BD95035B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24</a:t>
            </a:fld>
            <a:endParaRPr lang="en-US" dirty="0"/>
          </a:p>
        </p:txBody>
      </p:sp>
      <p:sp>
        <p:nvSpPr>
          <p:cNvPr id="4" name="TextBox 3">
            <a:extLst>
              <a:ext uri="{FF2B5EF4-FFF2-40B4-BE49-F238E27FC236}">
                <a16:creationId xmlns:a16="http://schemas.microsoft.com/office/drawing/2014/main" id="{9F9D7608-6A51-72CF-CB10-7A806315B5D7}"/>
              </a:ext>
            </a:extLst>
          </p:cNvPr>
          <p:cNvSpPr txBox="1"/>
          <p:nvPr/>
        </p:nvSpPr>
        <p:spPr>
          <a:xfrm>
            <a:off x="0" y="6038352"/>
            <a:ext cx="7146758" cy="819648"/>
          </a:xfrm>
          <a:prstGeom prst="rect">
            <a:avLst/>
          </a:prstGeom>
          <a:noFill/>
        </p:spPr>
        <p:txBody>
          <a:bodyPr wrap="square">
            <a:spAutoFit/>
          </a:bodyPr>
          <a:lstStyle/>
          <a:p>
            <a:pPr marL="152400" lvl="0" indent="0" algn="l" rtl="0">
              <a:lnSpc>
                <a:spcPct val="115000"/>
              </a:lnSpc>
              <a:spcBef>
                <a:spcPts val="0"/>
              </a:spcBef>
              <a:spcAft>
                <a:spcPts val="0"/>
              </a:spcAft>
              <a:buNone/>
            </a:pPr>
            <a:r>
              <a:rPr lang="en-US" sz="1400" dirty="0">
                <a:solidFill>
                  <a:schemeClr val="bg1"/>
                </a:solidFill>
                <a:latin typeface="Calibri"/>
                <a:ea typeface="Calibri"/>
                <a:cs typeface="Calibri"/>
                <a:sym typeface="Calibri"/>
              </a:rPr>
              <a:t>Civic Engagement Research Group- University of California- Riverside. (2020, Dec 18) </a:t>
            </a:r>
            <a:r>
              <a:rPr lang="en-US" sz="1400" i="1" dirty="0">
                <a:solidFill>
                  <a:schemeClr val="bg1"/>
                </a:solidFill>
                <a:latin typeface="Calibri"/>
                <a:ea typeface="Calibri"/>
                <a:cs typeface="Calibri"/>
                <a:sym typeface="Calibri"/>
              </a:rPr>
              <a:t>Student-Centered Civic Discussion and Deliberation. </a:t>
            </a:r>
            <a:r>
              <a:rPr lang="en-US" sz="1400" u="sng" dirty="0">
                <a:solidFill>
                  <a:schemeClr val="accent1">
                    <a:lumMod val="40000"/>
                    <a:lumOff val="6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https://www.youtube.com/watch?v=phYAWDKRk0o</a:t>
            </a:r>
            <a:endParaRPr lang="en-US" dirty="0">
              <a:solidFill>
                <a:schemeClr val="accent1">
                  <a:lumMod val="40000"/>
                  <a:lumOff val="6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ea typeface="Arial"/>
                <a:cs typeface="Arial"/>
                <a:sym typeface="Arial"/>
              </a:rPr>
              <a:t>Why Try It Reflection</a:t>
            </a:r>
            <a:endParaRPr dirty="0"/>
          </a:p>
        </p:txBody>
      </p:sp>
      <p:sp>
        <p:nvSpPr>
          <p:cNvPr id="246" name="Google Shape;246;p40"/>
          <p:cNvSpPr txBox="1">
            <a:spLocks noGrp="1"/>
          </p:cNvSpPr>
          <p:nvPr>
            <p:ph type="body" idx="1"/>
          </p:nvPr>
        </p:nvSpPr>
        <p:spPr>
          <a:xfrm>
            <a:off x="643128" y="1376446"/>
            <a:ext cx="10515600" cy="4351200"/>
          </a:xfrm>
          <a:prstGeom prst="rect">
            <a:avLst/>
          </a:prstGeom>
        </p:spPr>
        <p:txBody>
          <a:bodyPr spcFirstLastPara="1" wrap="square" lIns="91425" tIns="45700" rIns="91425" bIns="45700" anchor="t" anchorCtr="0">
            <a:normAutofit/>
          </a:bodyPr>
          <a:lstStyle/>
          <a:p>
            <a:pPr marL="12700" lvl="0" indent="0" algn="l" rtl="0">
              <a:lnSpc>
                <a:spcPct val="100000"/>
              </a:lnSpc>
              <a:spcBef>
                <a:spcPts val="1100"/>
              </a:spcBef>
              <a:spcAft>
                <a:spcPts val="1200"/>
              </a:spcAft>
              <a:buNone/>
            </a:pPr>
            <a:r>
              <a:rPr lang="en-US" sz="2400" dirty="0"/>
              <a:t>Reflect on the question, “Why Try it?” using</a:t>
            </a:r>
            <a:r>
              <a:rPr lang="en-US" sz="2400" dirty="0">
                <a:uFill>
                  <a:noFill/>
                </a:uFill>
                <a:hlinkClick r:id="rId3"/>
              </a:rPr>
              <a:t> </a:t>
            </a:r>
            <a:r>
              <a:rPr lang="en-US" sz="2400" u="sng" dirty="0">
                <a:solidFill>
                  <a:schemeClr val="hlink"/>
                </a:solidFill>
                <a:hlinkClick r:id="rId3"/>
              </a:rPr>
              <a:t>the 3 Y’s</a:t>
            </a:r>
            <a:r>
              <a:rPr lang="en-US" sz="2400" u="sng" dirty="0">
                <a:solidFill>
                  <a:schemeClr val="hlink"/>
                </a:solidFill>
              </a:rPr>
              <a:t> </a:t>
            </a:r>
            <a:r>
              <a:rPr lang="en-US" sz="2400" dirty="0"/>
              <a:t>thinking strategy. </a:t>
            </a:r>
            <a:endParaRPr sz="2400" dirty="0"/>
          </a:p>
          <a:p>
            <a:pPr marL="12700" lvl="0" indent="0" algn="l" rtl="0">
              <a:lnSpc>
                <a:spcPct val="100000"/>
              </a:lnSpc>
              <a:spcBef>
                <a:spcPts val="1100"/>
              </a:spcBef>
              <a:spcAft>
                <a:spcPts val="1200"/>
              </a:spcAft>
              <a:buNone/>
            </a:pPr>
            <a:r>
              <a:rPr lang="en-US" sz="2400" dirty="0"/>
              <a:t>Use this strategy to answer the questions below regarding why you should engage in student-centered civic discussion and deliberation.</a:t>
            </a:r>
            <a:endParaRPr sz="2400" dirty="0"/>
          </a:p>
          <a:p>
            <a:pPr marL="12700" lvl="0" indent="0" algn="l" rtl="0">
              <a:lnSpc>
                <a:spcPct val="100000"/>
              </a:lnSpc>
              <a:spcBef>
                <a:spcPts val="1100"/>
              </a:spcBef>
              <a:spcAft>
                <a:spcPts val="1200"/>
              </a:spcAft>
              <a:buNone/>
            </a:pPr>
            <a:endParaRPr sz="2400" dirty="0"/>
          </a:p>
          <a:p>
            <a:pPr marL="457200" lvl="0" indent="-381000" algn="l" rtl="0">
              <a:lnSpc>
                <a:spcPct val="100000"/>
              </a:lnSpc>
              <a:spcBef>
                <a:spcPts val="500"/>
              </a:spcBef>
              <a:spcAft>
                <a:spcPts val="1200"/>
              </a:spcAft>
              <a:buSzPts val="2400"/>
              <a:buAutoNum type="arabicPeriod"/>
            </a:pPr>
            <a:r>
              <a:rPr lang="en-US" sz="2400" dirty="0"/>
              <a:t>Why might student-centered civic discussion and deliberation matter to me?</a:t>
            </a:r>
            <a:endParaRPr sz="2400" dirty="0"/>
          </a:p>
          <a:p>
            <a:pPr marL="457200" lvl="0" indent="-381000" algn="l" rtl="0">
              <a:lnSpc>
                <a:spcPct val="100000"/>
              </a:lnSpc>
              <a:spcBef>
                <a:spcPts val="0"/>
              </a:spcBef>
              <a:spcAft>
                <a:spcPts val="1200"/>
              </a:spcAft>
              <a:buSzPts val="2400"/>
              <a:buAutoNum type="arabicPeriod"/>
            </a:pPr>
            <a:r>
              <a:rPr lang="en-US" sz="2400" dirty="0"/>
              <a:t>Why might it matter to people around me [family, friends, city, nation]?</a:t>
            </a:r>
            <a:endParaRPr sz="2400" dirty="0"/>
          </a:p>
          <a:p>
            <a:pPr marL="457200" lvl="0" indent="-381000" algn="l" rtl="0">
              <a:lnSpc>
                <a:spcPct val="100000"/>
              </a:lnSpc>
              <a:spcBef>
                <a:spcPts val="0"/>
              </a:spcBef>
              <a:spcAft>
                <a:spcPts val="1200"/>
              </a:spcAft>
              <a:buSzPts val="2400"/>
              <a:buAutoNum type="arabicPeriod"/>
            </a:pPr>
            <a:r>
              <a:rPr lang="en-US" sz="2400" dirty="0"/>
              <a:t>Why might it matter to the world?</a:t>
            </a:r>
            <a:endParaRPr sz="2400" dirty="0"/>
          </a:p>
          <a:p>
            <a:pPr marL="0" lvl="0" indent="0" algn="l" rtl="0">
              <a:spcBef>
                <a:spcPts val="1100"/>
              </a:spcBef>
              <a:spcAft>
                <a:spcPts val="0"/>
              </a:spcAft>
              <a:buNone/>
            </a:pPr>
            <a:endParaRPr dirty="0"/>
          </a:p>
        </p:txBody>
      </p:sp>
      <p:sp>
        <p:nvSpPr>
          <p:cNvPr id="3" name="Slide Number Placeholder 2">
            <a:extLst>
              <a:ext uri="{FF2B5EF4-FFF2-40B4-BE49-F238E27FC236}">
                <a16:creationId xmlns:a16="http://schemas.microsoft.com/office/drawing/2014/main" id="{9E683AD0-656B-7A5E-44D9-649968B95A9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idx="4294967295"/>
          </p:nvPr>
        </p:nvSpPr>
        <p:spPr>
          <a:xfrm>
            <a:off x="2801938" y="1803400"/>
            <a:ext cx="9144000" cy="16557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5400" b="1" i="0" u="none" strike="noStrike" kern="0" cap="none" spc="0" normalizeH="0" baseline="0" noProof="0" dirty="0">
                <a:ln>
                  <a:noFill/>
                </a:ln>
                <a:solidFill>
                  <a:srgbClr val="007780"/>
                </a:solidFill>
                <a:effectLst/>
                <a:uLnTx/>
                <a:uFillTx/>
                <a:latin typeface="Franklin Gothic Medium" panose="020B0603020102020204" pitchFamily="34" charset="0"/>
                <a:ea typeface="Libre Franklin"/>
                <a:cs typeface="Libre Franklin"/>
                <a:sym typeface="Libre Franklin"/>
              </a:rPr>
              <a:t>How do we engage in civil discussion?</a:t>
            </a:r>
          </a:p>
          <a:p>
            <a:pPr marL="0" marR="0" lvl="0" indent="0" algn="ctr" defTabSz="914400" rtl="0" eaLnBrk="1" fontAlgn="auto" latinLnBrk="0" hangingPunct="1">
              <a:lnSpc>
                <a:spcPct val="90000"/>
              </a:lnSpc>
              <a:spcBef>
                <a:spcPts val="0"/>
              </a:spcBef>
              <a:spcAft>
                <a:spcPts val="0"/>
              </a:spcAft>
              <a:buClr>
                <a:srgbClr val="595959"/>
              </a:buClr>
              <a:buSzPts val="4000"/>
              <a:buFont typeface="Arial"/>
              <a:buNone/>
              <a:tabLst/>
              <a:defRPr/>
            </a:pPr>
            <a:r>
              <a:rPr kumimoji="0" lang="en-US" sz="4000" b="1"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rPr>
              <a:t>   </a:t>
            </a:r>
            <a: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t>Section C</a:t>
            </a:r>
            <a:b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br>
            <a:endParaRPr kumimoji="0" lang="en-US" sz="24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p:txBody>
      </p:sp>
      <p:sp>
        <p:nvSpPr>
          <p:cNvPr id="4" name="Slide Number Placeholder 3">
            <a:extLst>
              <a:ext uri="{FF2B5EF4-FFF2-40B4-BE49-F238E27FC236}">
                <a16:creationId xmlns:a16="http://schemas.microsoft.com/office/drawing/2014/main" id="{5359227B-2F7B-EF3F-A5D6-15AD5A0CE8B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612750" y="1752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does high-quality civil discussion look and sound like? </a:t>
            </a:r>
            <a:endParaRPr dirty="0"/>
          </a:p>
        </p:txBody>
      </p:sp>
      <p:sp>
        <p:nvSpPr>
          <p:cNvPr id="257" name="Google Shape;257;p42"/>
          <p:cNvSpPr txBox="1">
            <a:spLocks noGrp="1"/>
          </p:cNvSpPr>
          <p:nvPr>
            <p:ph type="body" idx="1"/>
          </p:nvPr>
        </p:nvSpPr>
        <p:spPr>
          <a:xfrm>
            <a:off x="458525" y="1955900"/>
            <a:ext cx="11391300" cy="3648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dirty="0">
                <a:solidFill>
                  <a:schemeClr val="dk1"/>
                </a:solidFill>
              </a:rPr>
              <a:t>On the next slide, you will be asked to create a vision for what high-quality civil discussion looks and sounds like in your classroom.  In </a:t>
            </a:r>
            <a:r>
              <a:rPr lang="en-US" sz="2400" u="sng" dirty="0">
                <a:solidFill>
                  <a:srgbClr val="1155CC"/>
                </a:solidFill>
                <a:hlinkClick r:id="rId3">
                  <a:extLst>
                    <a:ext uri="{A12FA001-AC4F-418D-AE19-62706E023703}">
                      <ahyp:hlinkClr xmlns:ahyp="http://schemas.microsoft.com/office/drawing/2018/hyperlinkcolor" val="tx"/>
                    </a:ext>
                  </a:extLst>
                </a:hlinkClick>
              </a:rPr>
              <a:t>A Big Goal Is Not The Same As a Vision</a:t>
            </a:r>
            <a:r>
              <a:rPr lang="en-US" sz="2400" dirty="0">
                <a:solidFill>
                  <a:schemeClr val="dk1"/>
                </a:solidFill>
              </a:rPr>
              <a:t>, Jesse Lyn Stoner states:</a:t>
            </a:r>
            <a:endParaRPr sz="2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400" dirty="0">
              <a:solidFill>
                <a:schemeClr val="dk1"/>
              </a:solidFill>
            </a:endParaRPr>
          </a:p>
          <a:p>
            <a:pPr marL="457200" lvl="0" indent="0" algn="l" rtl="0">
              <a:lnSpc>
                <a:spcPct val="100000"/>
              </a:lnSpc>
              <a:spcBef>
                <a:spcPts val="0"/>
              </a:spcBef>
              <a:spcAft>
                <a:spcPts val="0"/>
              </a:spcAft>
              <a:buClr>
                <a:schemeClr val="dk1"/>
              </a:buClr>
              <a:buSzPts val="1100"/>
              <a:buFont typeface="Arial"/>
              <a:buNone/>
            </a:pPr>
            <a:r>
              <a:rPr lang="en-US" sz="2400" dirty="0">
                <a:solidFill>
                  <a:schemeClr val="dk1"/>
                </a:solidFill>
              </a:rPr>
              <a:t>“When you have a vision, you know where you want to go and you can see your next steps – but you won’t be able to see the entire path. Vision is not about the path, it’s about the destination. As you take each step, the next step becomes clear as long as you stay focused on your vision.”</a:t>
            </a:r>
            <a:endParaRPr sz="2400" dirty="0">
              <a:solidFill>
                <a:schemeClr val="dk1"/>
              </a:solidFill>
            </a:endParaRPr>
          </a:p>
          <a:p>
            <a:pPr marL="0" lvl="0" indent="0" algn="l" rtl="0">
              <a:lnSpc>
                <a:spcPct val="100000"/>
              </a:lnSpc>
              <a:spcBef>
                <a:spcPts val="0"/>
              </a:spcBef>
              <a:spcAft>
                <a:spcPts val="0"/>
              </a:spcAft>
              <a:buNone/>
            </a:pPr>
            <a:endParaRPr dirty="0">
              <a:latin typeface="Calibri"/>
              <a:ea typeface="Calibri"/>
              <a:cs typeface="Calibri"/>
              <a:sym typeface="Calibri"/>
            </a:endParaRPr>
          </a:p>
        </p:txBody>
      </p:sp>
      <p:sp>
        <p:nvSpPr>
          <p:cNvPr id="258" name="Google Shape;258;p42"/>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lt1"/>
                </a:solidFill>
              </a:rPr>
              <a:t>Stoner, Jesse Lyn. (n.d.) </a:t>
            </a:r>
            <a:r>
              <a:rPr lang="en-US" sz="1100" i="1" dirty="0">
                <a:solidFill>
                  <a:schemeClr val="lt1"/>
                </a:solidFill>
              </a:rPr>
              <a:t>A Big Goal Is Not The Same As a Vision.</a:t>
            </a:r>
            <a:r>
              <a:rPr lang="en-US" sz="1100" dirty="0">
                <a:solidFill>
                  <a:schemeClr val="lt1"/>
                </a:solidFill>
              </a:rPr>
              <a:t> Seapoint Center For Collaborative Leadership. </a:t>
            </a:r>
            <a:r>
              <a:rPr lang="en-US" sz="1100" u="sng" dirty="0">
                <a:solidFill>
                  <a:schemeClr val="lt1"/>
                </a:solidFill>
                <a:hlinkClick r:id="rId3">
                  <a:extLst>
                    <a:ext uri="{A12FA001-AC4F-418D-AE19-62706E023703}">
                      <ahyp:hlinkClr xmlns:ahyp="http://schemas.microsoft.com/office/drawing/2018/hyperlinkcolor" val="tx"/>
                    </a:ext>
                  </a:extLst>
                </a:hlinkClick>
              </a:rPr>
              <a:t>https://seapointcenter.com/vision-and-goals/</a:t>
            </a:r>
            <a:r>
              <a:rPr lang="en-US" sz="1100" dirty="0">
                <a:solidFill>
                  <a:schemeClr val="lt1"/>
                </a:solidFill>
              </a:rPr>
              <a:t> </a:t>
            </a:r>
            <a:endParaRPr sz="1200" dirty="0">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21764EB-1759-7427-70DA-EA61F11D546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a:spLocks noGrp="1"/>
          </p:cNvSpPr>
          <p:nvPr>
            <p:ph type="title"/>
          </p:nvPr>
        </p:nvSpPr>
        <p:spPr>
          <a:xfrm>
            <a:off x="612750" y="1752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Crafting a Civil Discussion Vision</a:t>
            </a:r>
            <a:endParaRPr dirty="0"/>
          </a:p>
        </p:txBody>
      </p:sp>
      <p:sp>
        <p:nvSpPr>
          <p:cNvPr id="264" name="Google Shape;264;p43"/>
          <p:cNvSpPr txBox="1">
            <a:spLocks noGrp="1"/>
          </p:cNvSpPr>
          <p:nvPr>
            <p:ph type="body" idx="1"/>
          </p:nvPr>
        </p:nvSpPr>
        <p:spPr>
          <a:xfrm>
            <a:off x="458525" y="1253400"/>
            <a:ext cx="10515600" cy="4351200"/>
          </a:xfrm>
          <a:prstGeom prst="rect">
            <a:avLst/>
          </a:prstGeom>
        </p:spPr>
        <p:txBody>
          <a:bodyPr spcFirstLastPara="1" wrap="square" lIns="91425" tIns="45700" rIns="91425" bIns="45700" anchor="t" anchorCtr="0">
            <a:normAutofit fontScale="92500"/>
          </a:bodyPr>
          <a:lstStyle/>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What does the ideal classroom discourse look like? How can that be modeled for your students?</a:t>
            </a:r>
            <a:endParaRPr dirty="0">
              <a:latin typeface="Calibri"/>
              <a:ea typeface="Calibri"/>
              <a:cs typeface="Calibri"/>
              <a:sym typeface="Calibri"/>
            </a:endParaRPr>
          </a:p>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How do you want students to engage with one another when they disagree?</a:t>
            </a:r>
            <a:endParaRPr dirty="0">
              <a:latin typeface="Calibri"/>
              <a:ea typeface="Calibri"/>
              <a:cs typeface="Calibri"/>
              <a:sym typeface="Calibri"/>
            </a:endParaRPr>
          </a:p>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Do you have different expectations of your students when the conversation is more open-ended discussion compared to a structured debate? How do you communicate those expectations to your students? </a:t>
            </a:r>
            <a:endParaRPr dirty="0">
              <a:latin typeface="Calibri"/>
              <a:ea typeface="Calibri"/>
              <a:cs typeface="Calibri"/>
              <a:sym typeface="Calibri"/>
            </a:endParaRPr>
          </a:p>
          <a:p>
            <a:pPr marL="457200" lvl="0" indent="-349250" algn="l" rtl="0">
              <a:lnSpc>
                <a:spcPct val="110000"/>
              </a:lnSpc>
              <a:spcBef>
                <a:spcPts val="0"/>
              </a:spcBef>
              <a:spcAft>
                <a:spcPts val="600"/>
              </a:spcAft>
              <a:buSzPts val="1900"/>
              <a:buFont typeface="Calibri"/>
              <a:buChar char="•"/>
            </a:pPr>
            <a:r>
              <a:rPr lang="en-US" dirty="0">
                <a:latin typeface="Calibri"/>
                <a:ea typeface="Calibri"/>
                <a:cs typeface="Calibri"/>
                <a:sym typeface="Calibri"/>
              </a:rPr>
              <a:t>What do you hope students take away from conversations in your classroom to use in conversations with family and community members?</a:t>
            </a:r>
            <a:endParaRPr dirty="0">
              <a:latin typeface="Calibri"/>
              <a:ea typeface="Calibri"/>
              <a:cs typeface="Calibri"/>
              <a:sym typeface="Calibri"/>
            </a:endParaRPr>
          </a:p>
        </p:txBody>
      </p:sp>
      <p:sp>
        <p:nvSpPr>
          <p:cNvPr id="265" name="Google Shape;265;p43"/>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Questions from 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90</a:t>
            </a:r>
            <a:endParaRPr sz="1200" dirty="0">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CD8C435-4E35-37A0-6E21-97F94E72181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28FA74-E8B4-A480-C473-B9236CB70A8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29</a:t>
            </a:fld>
            <a:endParaRPr lang="en-US" dirty="0"/>
          </a:p>
        </p:txBody>
      </p:sp>
      <p:sp>
        <p:nvSpPr>
          <p:cNvPr id="4" name="TextBox 3">
            <a:extLst>
              <a:ext uri="{FF2B5EF4-FFF2-40B4-BE49-F238E27FC236}">
                <a16:creationId xmlns:a16="http://schemas.microsoft.com/office/drawing/2014/main" id="{3EF93180-D678-7DE7-7DD3-0CD1CFF74F93}"/>
              </a:ext>
            </a:extLst>
          </p:cNvPr>
          <p:cNvSpPr txBox="1"/>
          <p:nvPr/>
        </p:nvSpPr>
        <p:spPr>
          <a:xfrm>
            <a:off x="26016" y="5793225"/>
            <a:ext cx="5342021" cy="1067408"/>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US" sz="1400" dirty="0">
                <a:solidFill>
                  <a:schemeClr val="bg1"/>
                </a:solidFill>
                <a:latin typeface="Calibri"/>
                <a:ea typeface="Calibri"/>
                <a:cs typeface="Calibri"/>
                <a:sym typeface="Calibri"/>
              </a:rPr>
              <a:t>Junco, Rey and Kawashima-Ginsberg, Kei. (2018). </a:t>
            </a:r>
            <a:r>
              <a:rPr lang="en-US" sz="1400" i="1" dirty="0">
                <a:solidFill>
                  <a:schemeClr val="bg1"/>
                </a:solidFill>
                <a:latin typeface="Calibri"/>
                <a:ea typeface="Calibri"/>
                <a:cs typeface="Calibri"/>
                <a:sym typeface="Calibri"/>
              </a:rPr>
              <a:t>Teaching Controversial Issues in a Time of Polarization</a:t>
            </a:r>
            <a:r>
              <a:rPr lang="en-US" sz="1400" dirty="0">
                <a:solidFill>
                  <a:schemeClr val="bg1"/>
                </a:solidFill>
                <a:latin typeface="Calibri"/>
                <a:ea typeface="Calibri"/>
                <a:cs typeface="Calibri"/>
                <a:sym typeface="Calibri"/>
              </a:rPr>
              <a:t>. Social Education. </a:t>
            </a:r>
            <a:r>
              <a:rPr lang="en-US" sz="1400" u="sng" dirty="0">
                <a:solidFill>
                  <a:schemeClr val="accent1">
                    <a:lumMod val="40000"/>
                    <a:lumOff val="6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https://www.socialstudies.org/system/files/publications/articles/se_8206323.pdf</a:t>
            </a:r>
            <a:r>
              <a:rPr lang="en-US" sz="1400" u="sng" dirty="0">
                <a:solidFill>
                  <a:schemeClr val="accent1">
                    <a:lumMod val="40000"/>
                    <a:lumOff val="60000"/>
                  </a:schemeClr>
                </a:solidFill>
                <a:latin typeface="Calibri"/>
                <a:ea typeface="Calibri"/>
                <a:cs typeface="Calibri"/>
                <a:sym typeface="Calibri"/>
              </a:rPr>
              <a:t> </a:t>
            </a:r>
            <a:endParaRPr lang="en-US" sz="1400" dirty="0">
              <a:solidFill>
                <a:schemeClr val="accent1">
                  <a:lumMod val="40000"/>
                  <a:lumOff val="60000"/>
                </a:schemeClr>
              </a:solidFill>
              <a:highlight>
                <a:srgbClr val="FAFAFA"/>
              </a:highlight>
            </a:endParaRPr>
          </a:p>
        </p:txBody>
      </p:sp>
      <p:pic>
        <p:nvPicPr>
          <p:cNvPr id="271" name="Google Shape;271;p44" descr="Figure 1: Graphic showing the relationship among principal and parental support, student voice, and the frequency with which teachers engage in controversial discussions in their classes, based on analysis of survey data. The results were: (1) Principal and parent support directly influences teachers' values about student voice. The more support teachers perceive from principals and parents, the more comfortable they are with students' right to express their opinions and to disagree with them. (2) Teachers' values about student voice and parental support directly influence the frequency of controversial discussions in classrooms. The more parental support that teachers perceive and the more comfortable they are promoting student voice, the more likely they are to engage in controversial discussion in their classrooms. (3) Principal support only influences the frequency of controversial discussions by its impact on teachers' values about student voice. "/>
          <p:cNvPicPr preferRelativeResize="0"/>
          <p:nvPr/>
        </p:nvPicPr>
        <p:blipFill>
          <a:blip r:embed="rId4">
            <a:alphaModFix/>
          </a:blip>
          <a:stretch>
            <a:fillRect/>
          </a:stretch>
        </p:blipFill>
        <p:spPr>
          <a:xfrm>
            <a:off x="5546200" y="126850"/>
            <a:ext cx="6499450" cy="6590426"/>
          </a:xfrm>
          <a:prstGeom prst="rect">
            <a:avLst/>
          </a:prstGeom>
          <a:noFill/>
          <a:ln>
            <a:noFill/>
          </a:ln>
        </p:spPr>
      </p:pic>
      <p:sp>
        <p:nvSpPr>
          <p:cNvPr id="270" name="Google Shape;270;p44"/>
          <p:cNvSpPr txBox="1">
            <a:spLocks noGrp="1"/>
          </p:cNvSpPr>
          <p:nvPr>
            <p:ph type="body" idx="1"/>
          </p:nvPr>
        </p:nvSpPr>
        <p:spPr>
          <a:xfrm>
            <a:off x="456775" y="1865275"/>
            <a:ext cx="4733100" cy="3702600"/>
          </a:xfrm>
          <a:prstGeom prst="rect">
            <a:avLst/>
          </a:prstGeom>
        </p:spPr>
        <p:txBody>
          <a:bodyPr spcFirstLastPara="1" wrap="square" lIns="91425" tIns="45700" rIns="91425" bIns="45700" anchor="t" anchorCtr="0">
            <a:normAutofit fontScale="47500" lnSpcReduction="20000"/>
          </a:bodyPr>
          <a:lstStyle/>
          <a:p>
            <a:pPr marL="0" lvl="0" indent="0" algn="l" rtl="0">
              <a:lnSpc>
                <a:spcPct val="115000"/>
              </a:lnSpc>
              <a:spcBef>
                <a:spcPts val="600"/>
              </a:spcBef>
              <a:spcAft>
                <a:spcPts val="0"/>
              </a:spcAft>
              <a:buNone/>
            </a:pPr>
            <a:r>
              <a:rPr lang="en-US" sz="5050" dirty="0"/>
              <a:t>Communicate with your communities. </a:t>
            </a:r>
            <a:endParaRPr sz="5050" dirty="0"/>
          </a:p>
          <a:p>
            <a:pPr marL="0" lvl="0" indent="0" algn="l" rtl="0">
              <a:lnSpc>
                <a:spcPct val="115000"/>
              </a:lnSpc>
              <a:spcBef>
                <a:spcPts val="600"/>
              </a:spcBef>
              <a:spcAft>
                <a:spcPts val="0"/>
              </a:spcAft>
              <a:buNone/>
            </a:pPr>
            <a:endParaRPr sz="5050" dirty="0"/>
          </a:p>
          <a:p>
            <a:pPr marL="0" lvl="0" indent="0" algn="l" rtl="0">
              <a:lnSpc>
                <a:spcPct val="115000"/>
              </a:lnSpc>
              <a:spcBef>
                <a:spcPts val="600"/>
              </a:spcBef>
              <a:spcAft>
                <a:spcPts val="0"/>
              </a:spcAft>
              <a:buNone/>
            </a:pPr>
            <a:r>
              <a:rPr lang="en-US" sz="5050" u="sng" dirty="0">
                <a:solidFill>
                  <a:schemeClr val="hlink"/>
                </a:solidFill>
                <a:hlinkClick r:id="rId3"/>
              </a:rPr>
              <a:t>Teaching Controversial Issues in an Age of Polarization</a:t>
            </a:r>
            <a:r>
              <a:rPr lang="en-US" sz="5050" dirty="0"/>
              <a:t> shared the importance of principal, parent and community support when engaging with this topic. </a:t>
            </a:r>
            <a:endParaRPr sz="2900" b="1" dirty="0">
              <a:solidFill>
                <a:srgbClr val="191919"/>
              </a:solidFill>
              <a:highlight>
                <a:srgbClr val="C9EDFF"/>
              </a:highlight>
              <a:latin typeface="Arial"/>
              <a:ea typeface="Arial"/>
              <a:cs typeface="Arial"/>
              <a:sym typeface="Arial"/>
            </a:endParaRPr>
          </a:p>
        </p:txBody>
      </p:sp>
      <p:sp>
        <p:nvSpPr>
          <p:cNvPr id="272" name="Google Shape;272;p44"/>
          <p:cNvSpPr txBox="1">
            <a:spLocks noGrp="1"/>
          </p:cNvSpPr>
          <p:nvPr>
            <p:ph type="title"/>
          </p:nvPr>
        </p:nvSpPr>
        <p:spPr>
          <a:xfrm>
            <a:off x="252925" y="3142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Civil Discussion: </a:t>
            </a:r>
            <a:endParaRPr dirty="0"/>
          </a:p>
          <a:p>
            <a:pPr marL="0" lvl="0" indent="0" algn="l" rtl="0">
              <a:spcBef>
                <a:spcPts val="0"/>
              </a:spcBef>
              <a:spcAft>
                <a:spcPts val="0"/>
              </a:spcAft>
              <a:buNone/>
            </a:pPr>
            <a:r>
              <a:rPr lang="en-US" dirty="0"/>
              <a:t>Where to start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40640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Warm Up Activity</a:t>
            </a:r>
            <a:endParaRPr dirty="0"/>
          </a:p>
        </p:txBody>
      </p:sp>
      <p:sp>
        <p:nvSpPr>
          <p:cNvPr id="100" name="Google Shape;100;p18"/>
          <p:cNvSpPr txBox="1">
            <a:spLocks noGrp="1"/>
          </p:cNvSpPr>
          <p:nvPr>
            <p:ph type="body" idx="1"/>
          </p:nvPr>
        </p:nvSpPr>
        <p:spPr>
          <a:xfrm>
            <a:off x="406400" y="1454675"/>
            <a:ext cx="5384700" cy="407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600" dirty="0">
                <a:latin typeface="Franklin Gothic Book"/>
              </a:rPr>
              <a:t>How do you feel about facilitating discussions about current, contentious or controversial issues your classroom?  </a:t>
            </a:r>
            <a:endParaRPr sz="2600" dirty="0">
              <a:latin typeface="Franklin Gothic Book"/>
            </a:endParaRPr>
          </a:p>
          <a:p>
            <a:pPr marL="0" lvl="0" indent="0" algn="l" rtl="0">
              <a:lnSpc>
                <a:spcPct val="100000"/>
              </a:lnSpc>
              <a:spcBef>
                <a:spcPts val="0"/>
              </a:spcBef>
              <a:spcAft>
                <a:spcPts val="0"/>
              </a:spcAft>
              <a:buClr>
                <a:schemeClr val="dk1"/>
              </a:buClr>
              <a:buSzPts val="1100"/>
              <a:buFont typeface="Arial"/>
              <a:buNone/>
            </a:pPr>
            <a:endParaRPr sz="2600" dirty="0"/>
          </a:p>
          <a:p>
            <a:pPr marL="0" indent="0">
              <a:lnSpc>
                <a:spcPct val="100000"/>
              </a:lnSpc>
              <a:spcBef>
                <a:spcPts val="0"/>
              </a:spcBef>
              <a:buClr>
                <a:schemeClr val="dk1"/>
              </a:buClr>
              <a:buSzPts val="1100"/>
              <a:buNone/>
            </a:pPr>
            <a:r>
              <a:rPr lang="en-US" sz="2600" dirty="0">
                <a:latin typeface="Franklin Gothic Book"/>
              </a:rPr>
              <a:t>Pick the image that corresponds to your comfort level in facilitating these conversations. Explain your selection on the note catcher.</a:t>
            </a:r>
            <a:endParaRPr sz="2600" dirty="0">
              <a:latin typeface="Franklin Gothic Book"/>
            </a:endParaRPr>
          </a:p>
        </p:txBody>
      </p:sp>
      <p:sp>
        <p:nvSpPr>
          <p:cNvPr id="3" name="Slide Number Placeholder 2">
            <a:extLst>
              <a:ext uri="{FF2B5EF4-FFF2-40B4-BE49-F238E27FC236}">
                <a16:creationId xmlns:a16="http://schemas.microsoft.com/office/drawing/2014/main" id="{5069C373-A463-AC1D-5A09-0AAFD518771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dirty="0"/>
          </a:p>
        </p:txBody>
      </p:sp>
      <p:pic>
        <p:nvPicPr>
          <p:cNvPr id="7" name="Picture 6" descr="This image has 4 pictures for participants to choose from. &#10;1. Mammoth Cave&#10;2. Cumberland Falls&#10;3. Kentucky Derby&#10;4. Louisville Cardinals vs. Kentucky Wildcats">
            <a:extLst>
              <a:ext uri="{FF2B5EF4-FFF2-40B4-BE49-F238E27FC236}">
                <a16:creationId xmlns:a16="http://schemas.microsoft.com/office/drawing/2014/main" id="{F78C4CCC-7786-DE82-22C9-E2B6DADA8DF7}"/>
              </a:ext>
            </a:extLst>
          </p:cNvPr>
          <p:cNvPicPr>
            <a:picLocks noChangeAspect="1"/>
          </p:cNvPicPr>
          <p:nvPr/>
        </p:nvPicPr>
        <p:blipFill>
          <a:blip r:embed="rId3"/>
          <a:stretch>
            <a:fillRect/>
          </a:stretch>
        </p:blipFill>
        <p:spPr>
          <a:xfrm>
            <a:off x="5663581" y="396240"/>
            <a:ext cx="6239478" cy="5232400"/>
          </a:xfrm>
          <a:prstGeom prst="rect">
            <a:avLst/>
          </a:prstGeom>
          <a:effectLst>
            <a:outerShdw blurRad="50800" dist="38100" dir="2700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5"/>
          <p:cNvSpPr txBox="1">
            <a:spLocks noGrp="1"/>
          </p:cNvSpPr>
          <p:nvPr>
            <p:ph type="title"/>
          </p:nvPr>
        </p:nvSpPr>
        <p:spPr>
          <a:xfrm>
            <a:off x="223075" y="1688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Tips For Working With Administrators and Families</a:t>
            </a:r>
            <a:endParaRPr dirty="0"/>
          </a:p>
        </p:txBody>
      </p:sp>
      <p:sp>
        <p:nvSpPr>
          <p:cNvPr id="278" name="Google Shape;278;p45"/>
          <p:cNvSpPr txBox="1">
            <a:spLocks noGrp="1"/>
          </p:cNvSpPr>
          <p:nvPr>
            <p:ph type="body" idx="1"/>
          </p:nvPr>
        </p:nvSpPr>
        <p:spPr>
          <a:xfrm>
            <a:off x="529625" y="1761600"/>
            <a:ext cx="7727400" cy="3873900"/>
          </a:xfrm>
          <a:prstGeom prst="rect">
            <a:avLst/>
          </a:prstGeom>
        </p:spPr>
        <p:txBody>
          <a:bodyPr spcFirstLastPara="1" wrap="square" lIns="91425" tIns="45700" rIns="91425" bIns="45700" anchor="t" anchorCtr="0">
            <a:normAutofit/>
          </a:bodyPr>
          <a:lstStyle/>
          <a:p>
            <a:pPr marL="107950" lvl="0" indent="0" algn="l" rtl="0">
              <a:spcBef>
                <a:spcPts val="1100"/>
              </a:spcBef>
              <a:spcAft>
                <a:spcPts val="0"/>
              </a:spcAft>
              <a:buSzPts val="1900"/>
              <a:buNone/>
            </a:pPr>
            <a:r>
              <a:rPr lang="en-US" dirty="0">
                <a:latin typeface="Franklin Gothic Book"/>
              </a:rPr>
              <a:t>1. 	Open-door policy</a:t>
            </a:r>
            <a:endParaRPr dirty="0">
              <a:latin typeface="Franklin Gothic Book"/>
            </a:endParaRPr>
          </a:p>
          <a:p>
            <a:pPr marL="457200" lvl="0" indent="0" algn="l" rtl="0">
              <a:spcBef>
                <a:spcPts val="1100"/>
              </a:spcBef>
              <a:spcAft>
                <a:spcPts val="0"/>
              </a:spcAft>
              <a:buNone/>
            </a:pPr>
            <a:endParaRPr dirty="0"/>
          </a:p>
          <a:p>
            <a:pPr marL="914400" lvl="1" indent="-349250" algn="l" rtl="0">
              <a:spcBef>
                <a:spcPts val="500"/>
              </a:spcBef>
              <a:spcAft>
                <a:spcPts val="0"/>
              </a:spcAft>
              <a:buSzPts val="1900"/>
              <a:buChar char="•"/>
            </a:pPr>
            <a:r>
              <a:rPr lang="en-US" dirty="0"/>
              <a:t>Invite parents to the classroom, either in person or virtually.</a:t>
            </a:r>
            <a:endParaRPr dirty="0"/>
          </a:p>
          <a:p>
            <a:pPr marL="914400" lvl="0" indent="0" algn="l" rtl="0">
              <a:spcBef>
                <a:spcPts val="1100"/>
              </a:spcBef>
              <a:spcAft>
                <a:spcPts val="0"/>
              </a:spcAft>
              <a:buNone/>
            </a:pPr>
            <a:endParaRPr dirty="0"/>
          </a:p>
          <a:p>
            <a:pPr marL="914400" lvl="1" indent="-349250" algn="l" rtl="0">
              <a:spcBef>
                <a:spcPts val="500"/>
              </a:spcBef>
              <a:spcAft>
                <a:spcPts val="0"/>
              </a:spcAft>
              <a:buSzPts val="1900"/>
              <a:buChar char="•"/>
            </a:pPr>
            <a:r>
              <a:rPr lang="en-US" dirty="0"/>
              <a:t>Provide an updated classroom website that shares items like classroom agreements, the syllabus, etc. </a:t>
            </a:r>
            <a:endParaRPr dirty="0"/>
          </a:p>
        </p:txBody>
      </p:sp>
      <p:sp>
        <p:nvSpPr>
          <p:cNvPr id="279" name="Google Shape;279;p45"/>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85-87</a:t>
            </a:r>
            <a:endParaRPr sz="1200" dirty="0">
              <a:solidFill>
                <a:schemeClr val="lt1"/>
              </a:solidFill>
              <a:latin typeface="Calibri"/>
              <a:ea typeface="Calibri"/>
              <a:cs typeface="Calibri"/>
              <a:sym typeface="Calibri"/>
            </a:endParaRPr>
          </a:p>
        </p:txBody>
      </p:sp>
      <p:pic>
        <p:nvPicPr>
          <p:cNvPr id="280" name="Google Shape;280;p45" descr="Public Domain Clip Art Image | netalloy-door | ID: 13939281019309 ..."/>
          <p:cNvPicPr preferRelativeResize="0"/>
          <p:nvPr/>
        </p:nvPicPr>
        <p:blipFill>
          <a:blip r:embed="rId3">
            <a:alphaModFix/>
          </a:blip>
          <a:stretch>
            <a:fillRect/>
          </a:stretch>
        </p:blipFill>
        <p:spPr>
          <a:xfrm>
            <a:off x="8121475" y="1358975"/>
            <a:ext cx="3630176" cy="3630176"/>
          </a:xfrm>
          <a:prstGeom prst="rect">
            <a:avLst/>
          </a:prstGeom>
          <a:noFill/>
          <a:ln>
            <a:noFill/>
          </a:ln>
        </p:spPr>
      </p:pic>
      <p:sp>
        <p:nvSpPr>
          <p:cNvPr id="3" name="Slide Number Placeholder 2">
            <a:extLst>
              <a:ext uri="{FF2B5EF4-FFF2-40B4-BE49-F238E27FC236}">
                <a16:creationId xmlns:a16="http://schemas.microsoft.com/office/drawing/2014/main" id="{FA36407A-5560-55B5-CA39-289D229985D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223075" y="168825"/>
            <a:ext cx="10515600" cy="1325700"/>
          </a:xfrm>
          <a:prstGeom prst="rect">
            <a:avLst/>
          </a:prstGeom>
        </p:spPr>
        <p:txBody>
          <a:bodyPr spcFirstLastPara="1" wrap="square" lIns="91425" tIns="45700" rIns="91425" bIns="45700" anchor="ctr" anchorCtr="0">
            <a:normAutofit/>
          </a:bodyPr>
          <a:lstStyle/>
          <a:p>
            <a:r>
              <a:rPr lang="en-US" dirty="0">
                <a:latin typeface="Franklin Gothic Medium"/>
              </a:rPr>
              <a:t>Tips For Working With Administrators and Families (2)</a:t>
            </a:r>
            <a:r>
              <a:rPr lang="en-US" dirty="0">
                <a:solidFill>
                  <a:schemeClr val="bg1"/>
                </a:solidFill>
                <a:latin typeface="Franklin Gothic Medium"/>
              </a:rPr>
              <a:t>2</a:t>
            </a:r>
            <a:endParaRPr dirty="0">
              <a:solidFill>
                <a:schemeClr val="bg1"/>
              </a:solidFill>
            </a:endParaRPr>
          </a:p>
        </p:txBody>
      </p:sp>
      <p:sp>
        <p:nvSpPr>
          <p:cNvPr id="286" name="Google Shape;286;p46"/>
          <p:cNvSpPr txBox="1">
            <a:spLocks noGrp="1"/>
          </p:cNvSpPr>
          <p:nvPr>
            <p:ph type="body" idx="1"/>
          </p:nvPr>
        </p:nvSpPr>
        <p:spPr>
          <a:xfrm>
            <a:off x="366625" y="1494525"/>
            <a:ext cx="8086500" cy="4167300"/>
          </a:xfrm>
          <a:prstGeom prst="rect">
            <a:avLst/>
          </a:prstGeom>
        </p:spPr>
        <p:txBody>
          <a:bodyPr spcFirstLastPara="1" wrap="square" lIns="91425" tIns="45700" rIns="91425" bIns="45700" anchor="t" anchorCtr="0">
            <a:normAutofit fontScale="92500" lnSpcReduction="10000"/>
          </a:bodyPr>
          <a:lstStyle/>
          <a:p>
            <a:pPr marL="107950" lvl="0" indent="0" algn="l" rtl="0">
              <a:lnSpc>
                <a:spcPct val="100000"/>
              </a:lnSpc>
              <a:spcBef>
                <a:spcPts val="0"/>
              </a:spcBef>
              <a:spcAft>
                <a:spcPts val="0"/>
              </a:spcAft>
              <a:buSzPts val="1900"/>
              <a:buNone/>
            </a:pPr>
            <a:r>
              <a:rPr lang="en-US" dirty="0"/>
              <a:t>2.	Teacher-parent agreement</a:t>
            </a:r>
            <a:endParaRPr dirty="0"/>
          </a:p>
          <a:p>
            <a:pPr marL="4572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Char char="•"/>
            </a:pPr>
            <a:r>
              <a:rPr lang="en-US" dirty="0">
                <a:latin typeface="Franklin Gothic Book" panose="020B0503020102020204" pitchFamily="34" charset="0"/>
              </a:rPr>
              <a:t>“Provide ways for parents to be aware of the goals (for the school year).</a:t>
            </a:r>
            <a:endParaRPr dirty="0">
              <a:latin typeface="Franklin Gothic Book" panose="020B0503020102020204" pitchFamily="34" charset="0"/>
            </a:endParaRPr>
          </a:p>
          <a:p>
            <a:pPr marL="9144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Char char="•"/>
            </a:pPr>
            <a:r>
              <a:rPr lang="en-US" dirty="0">
                <a:latin typeface="Franklin Gothic Book" panose="020B0503020102020204" pitchFamily="34" charset="0"/>
              </a:rPr>
              <a:t>Send home your agreement to show parents how the class will remain respectful and thoughtful during classroom discourse.</a:t>
            </a:r>
            <a:endParaRPr dirty="0">
              <a:latin typeface="Franklin Gothic Book" panose="020B0503020102020204" pitchFamily="34" charset="0"/>
            </a:endParaRPr>
          </a:p>
          <a:p>
            <a:pPr marL="9144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Char char="•"/>
            </a:pPr>
            <a:r>
              <a:rPr lang="en-US" dirty="0">
                <a:latin typeface="Franklin Gothic Book" panose="020B0503020102020204" pitchFamily="34" charset="0"/>
              </a:rPr>
              <a:t>This agreement can be as simple as a letter home or a Google form for parents to check that they agree to support your learning environment.”</a:t>
            </a:r>
            <a:endParaRPr dirty="0">
              <a:latin typeface="Franklin Gothic Book" panose="020B0503020102020204" pitchFamily="34" charset="0"/>
            </a:endParaRPr>
          </a:p>
        </p:txBody>
      </p:sp>
      <p:sp>
        <p:nvSpPr>
          <p:cNvPr id="287" name="Google Shape;287;p46"/>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85-87</a:t>
            </a:r>
            <a:endParaRPr sz="1200" dirty="0">
              <a:solidFill>
                <a:schemeClr val="lt1"/>
              </a:solidFill>
              <a:latin typeface="Calibri"/>
              <a:ea typeface="Calibri"/>
              <a:cs typeface="Calibri"/>
              <a:sym typeface="Calibri"/>
            </a:endParaRPr>
          </a:p>
        </p:txBody>
      </p:sp>
      <p:pic>
        <p:nvPicPr>
          <p:cNvPr id="288" name="Google Shape;288;p46" descr="Pencil and paper vector icon | Public domain vectors"/>
          <p:cNvPicPr preferRelativeResize="0"/>
          <p:nvPr/>
        </p:nvPicPr>
        <p:blipFill>
          <a:blip r:embed="rId3">
            <a:alphaModFix/>
          </a:blip>
          <a:stretch>
            <a:fillRect/>
          </a:stretch>
        </p:blipFill>
        <p:spPr>
          <a:xfrm>
            <a:off x="8160650" y="1761600"/>
            <a:ext cx="3433975" cy="2623557"/>
          </a:xfrm>
          <a:prstGeom prst="rect">
            <a:avLst/>
          </a:prstGeom>
          <a:noFill/>
          <a:ln>
            <a:noFill/>
          </a:ln>
        </p:spPr>
      </p:pic>
      <p:sp>
        <p:nvSpPr>
          <p:cNvPr id="3" name="Slide Number Placeholder 2">
            <a:extLst>
              <a:ext uri="{FF2B5EF4-FFF2-40B4-BE49-F238E27FC236}">
                <a16:creationId xmlns:a16="http://schemas.microsoft.com/office/drawing/2014/main" id="{E71A1B1E-7A2A-4400-A584-499B36FA705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7"/>
          <p:cNvSpPr txBox="1">
            <a:spLocks noGrp="1"/>
          </p:cNvSpPr>
          <p:nvPr>
            <p:ph type="title"/>
          </p:nvPr>
        </p:nvSpPr>
        <p:spPr>
          <a:xfrm>
            <a:off x="181350" y="0"/>
            <a:ext cx="11829300" cy="1325700"/>
          </a:xfrm>
          <a:prstGeom prst="rect">
            <a:avLst/>
          </a:prstGeom>
        </p:spPr>
        <p:txBody>
          <a:bodyPr spcFirstLastPara="1" wrap="square" lIns="91425" tIns="45700" rIns="91425" bIns="45700" anchor="ctr" anchorCtr="0">
            <a:normAutofit/>
          </a:bodyPr>
          <a:lstStyle/>
          <a:p>
            <a:r>
              <a:rPr lang="en-US" sz="3300" dirty="0">
                <a:latin typeface="Franklin Gothic Medium"/>
              </a:rPr>
              <a:t>Tips For Working With Administrators and Families (3)</a:t>
            </a:r>
            <a:r>
              <a:rPr lang="en-US" sz="3300" dirty="0">
                <a:solidFill>
                  <a:schemeClr val="bg1"/>
                </a:solidFill>
                <a:latin typeface="Franklin Gothic Medium"/>
              </a:rPr>
              <a:t>3</a:t>
            </a:r>
            <a:endParaRPr lang="en-US" sz="3300" dirty="0">
              <a:solidFill>
                <a:schemeClr val="bg1"/>
              </a:solidFill>
            </a:endParaRPr>
          </a:p>
        </p:txBody>
      </p:sp>
      <p:sp>
        <p:nvSpPr>
          <p:cNvPr id="294" name="Google Shape;294;p47"/>
          <p:cNvSpPr txBox="1">
            <a:spLocks noGrp="1"/>
          </p:cNvSpPr>
          <p:nvPr>
            <p:ph type="body" idx="1"/>
          </p:nvPr>
        </p:nvSpPr>
        <p:spPr>
          <a:xfrm>
            <a:off x="260400" y="989450"/>
            <a:ext cx="8245200" cy="4685400"/>
          </a:xfrm>
          <a:prstGeom prst="rect">
            <a:avLst/>
          </a:prstGeom>
        </p:spPr>
        <p:txBody>
          <a:bodyPr spcFirstLastPara="1" wrap="square" lIns="91425" tIns="45700" rIns="91425" bIns="45700" anchor="t" anchorCtr="0">
            <a:normAutofit fontScale="92500"/>
          </a:bodyPr>
          <a:lstStyle/>
          <a:p>
            <a:pPr marL="107950" lvl="0" indent="0" algn="l" rtl="0">
              <a:lnSpc>
                <a:spcPct val="100000"/>
              </a:lnSpc>
              <a:spcBef>
                <a:spcPts val="0"/>
              </a:spcBef>
              <a:spcAft>
                <a:spcPts val="0"/>
              </a:spcAft>
              <a:buSzPts val="1900"/>
              <a:buNone/>
            </a:pPr>
            <a:r>
              <a:rPr lang="en-US" dirty="0"/>
              <a:t>3.	Frequent communication</a:t>
            </a:r>
            <a:endParaRPr dirty="0"/>
          </a:p>
          <a:p>
            <a:pPr marL="914400" lvl="1" indent="-349250" algn="l" rtl="0">
              <a:lnSpc>
                <a:spcPct val="100000"/>
              </a:lnSpc>
              <a:spcBef>
                <a:spcPts val="0"/>
              </a:spcBef>
              <a:spcAft>
                <a:spcPts val="0"/>
              </a:spcAft>
              <a:buSzPts val="1900"/>
              <a:buAutoNum type="alphaLcParenR"/>
            </a:pPr>
            <a:r>
              <a:rPr lang="en-US" dirty="0">
                <a:latin typeface="Franklin Gothic Book" panose="020B0503020102020204" pitchFamily="34" charset="0"/>
              </a:rPr>
              <a:t>For families</a:t>
            </a:r>
            <a:endParaRPr dirty="0">
              <a:latin typeface="Franklin Gothic Book" panose="020B0503020102020204" pitchFamily="34" charset="0"/>
            </a:endParaRPr>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“Consider providing a tip sheet of things [families] can reinforce at home as it relates to civil discourse.”</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sz="1250" dirty="0"/>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Classroom newsletters that include contact information, units being covered, assessments coming up, and things to do at home. </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dirty="0"/>
          </a:p>
          <a:p>
            <a:pPr marL="914400" lvl="1" indent="-349250" algn="l" rtl="0">
              <a:lnSpc>
                <a:spcPct val="100000"/>
              </a:lnSpc>
              <a:spcBef>
                <a:spcPts val="0"/>
              </a:spcBef>
              <a:spcAft>
                <a:spcPts val="0"/>
              </a:spcAft>
              <a:buSzPts val="1900"/>
              <a:buAutoNum type="alphaLcParenR"/>
            </a:pPr>
            <a:r>
              <a:rPr lang="en-US" dirty="0">
                <a:latin typeface="Franklin Gothic Book" panose="020B0503020102020204" pitchFamily="34" charset="0"/>
              </a:rPr>
              <a:t>For administrators</a:t>
            </a:r>
            <a:endParaRPr dirty="0">
              <a:latin typeface="Franklin Gothic Book" panose="020B0503020102020204" pitchFamily="34" charset="0"/>
            </a:endParaRPr>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A detailed course syllabus.</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sz="1200" dirty="0"/>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The dates of your classroom contract procedural and signing day. </a:t>
            </a:r>
            <a:endParaRPr dirty="0">
              <a:latin typeface="Franklin Gothic Book" panose="020B0503020102020204" pitchFamily="34" charset="0"/>
            </a:endParaRPr>
          </a:p>
          <a:p>
            <a:pPr marL="1371600" lvl="0" indent="0" algn="l" rtl="0">
              <a:lnSpc>
                <a:spcPct val="100000"/>
              </a:lnSpc>
              <a:spcBef>
                <a:spcPts val="0"/>
              </a:spcBef>
              <a:spcAft>
                <a:spcPts val="0"/>
              </a:spcAft>
              <a:buNone/>
            </a:pPr>
            <a:endParaRPr sz="1200" dirty="0"/>
          </a:p>
          <a:p>
            <a:pPr marL="1371600" lvl="2" indent="-349250" algn="l" rtl="0">
              <a:lnSpc>
                <a:spcPct val="100000"/>
              </a:lnSpc>
              <a:spcBef>
                <a:spcPts val="0"/>
              </a:spcBef>
              <a:spcAft>
                <a:spcPts val="0"/>
              </a:spcAft>
              <a:buSzPts val="1900"/>
              <a:buChar char="•"/>
            </a:pPr>
            <a:r>
              <a:rPr lang="en-US" dirty="0">
                <a:latin typeface="Franklin Gothic Book" panose="020B0503020102020204" pitchFamily="34" charset="0"/>
              </a:rPr>
              <a:t>The dates of any discussions about current, contentious or controversial issues. </a:t>
            </a:r>
            <a:endParaRPr dirty="0">
              <a:latin typeface="Franklin Gothic Book" panose="020B0503020102020204" pitchFamily="34" charset="0"/>
            </a:endParaRPr>
          </a:p>
        </p:txBody>
      </p:sp>
      <p:sp>
        <p:nvSpPr>
          <p:cNvPr id="295" name="Google Shape;295;p47"/>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85-87</a:t>
            </a:r>
            <a:endParaRPr sz="1200" dirty="0">
              <a:solidFill>
                <a:schemeClr val="lt1"/>
              </a:solidFill>
              <a:latin typeface="Calibri"/>
              <a:ea typeface="Calibri"/>
              <a:cs typeface="Calibri"/>
              <a:sym typeface="Calibri"/>
            </a:endParaRPr>
          </a:p>
        </p:txBody>
      </p:sp>
      <p:pic>
        <p:nvPicPr>
          <p:cNvPr id="296" name="Google Shape;296;p47" descr="Public Domain Clip Art Image | Colorful speech bubbles | ID ..."/>
          <p:cNvPicPr preferRelativeResize="0"/>
          <p:nvPr/>
        </p:nvPicPr>
        <p:blipFill>
          <a:blip r:embed="rId3">
            <a:alphaModFix/>
          </a:blip>
          <a:stretch>
            <a:fillRect/>
          </a:stretch>
        </p:blipFill>
        <p:spPr>
          <a:xfrm>
            <a:off x="8505600" y="2289550"/>
            <a:ext cx="3381601" cy="2389712"/>
          </a:xfrm>
          <a:prstGeom prst="rect">
            <a:avLst/>
          </a:prstGeom>
          <a:noFill/>
          <a:ln>
            <a:noFill/>
          </a:ln>
        </p:spPr>
      </p:pic>
      <p:sp>
        <p:nvSpPr>
          <p:cNvPr id="3" name="Slide Number Placeholder 2">
            <a:extLst>
              <a:ext uri="{FF2B5EF4-FFF2-40B4-BE49-F238E27FC236}">
                <a16:creationId xmlns:a16="http://schemas.microsoft.com/office/drawing/2014/main" id="{F1EA228D-59B7-4F8B-D07B-A9759AA6C6D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8"/>
          <p:cNvSpPr txBox="1">
            <a:spLocks noGrp="1"/>
          </p:cNvSpPr>
          <p:nvPr>
            <p:ph type="title"/>
          </p:nvPr>
        </p:nvSpPr>
        <p:spPr>
          <a:xfrm>
            <a:off x="511200" y="39382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Planning Considerations for</a:t>
            </a:r>
            <a:endParaRPr dirty="0"/>
          </a:p>
          <a:p>
            <a:pPr marL="0" lvl="0" indent="0" algn="l" rtl="0">
              <a:spcBef>
                <a:spcPts val="0"/>
              </a:spcBef>
              <a:spcAft>
                <a:spcPts val="0"/>
              </a:spcAft>
              <a:buNone/>
            </a:pPr>
            <a:r>
              <a:rPr lang="en-US" dirty="0"/>
              <a:t>Sharing with Stakeholders</a:t>
            </a:r>
            <a:endParaRPr dirty="0"/>
          </a:p>
        </p:txBody>
      </p:sp>
      <p:sp>
        <p:nvSpPr>
          <p:cNvPr id="302" name="Google Shape;302;p48"/>
          <p:cNvSpPr txBox="1">
            <a:spLocks noGrp="1"/>
          </p:cNvSpPr>
          <p:nvPr>
            <p:ph type="body" idx="1"/>
          </p:nvPr>
        </p:nvSpPr>
        <p:spPr>
          <a:xfrm>
            <a:off x="511200" y="1745646"/>
            <a:ext cx="11169600" cy="3987300"/>
          </a:xfrm>
          <a:prstGeom prst="rect">
            <a:avLst/>
          </a:prstGeom>
        </p:spPr>
        <p:txBody>
          <a:bodyPr spcFirstLastPara="1" wrap="square" lIns="91425" tIns="45700" rIns="91425" bIns="45700" anchor="t" anchorCtr="0">
            <a:normAutofit/>
          </a:bodyPr>
          <a:lstStyle/>
          <a:p>
            <a:pPr marL="0" indent="0">
              <a:lnSpc>
                <a:spcPct val="115000"/>
              </a:lnSpc>
              <a:spcBef>
                <a:spcPts val="600"/>
              </a:spcBef>
              <a:buNone/>
            </a:pPr>
            <a:r>
              <a:rPr lang="en-US" dirty="0">
                <a:latin typeface="Franklin Gothic Book"/>
              </a:rPr>
              <a:t>In order to support this work, expectations must be communicated with classroom stakeholders, including principals, families and/or students, regarding the importance of engaging in this topic. </a:t>
            </a:r>
            <a:endParaRPr dirty="0">
              <a:latin typeface="Franklin Gothic Book"/>
            </a:endParaRPr>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r>
              <a:rPr lang="en-US" dirty="0">
                <a:latin typeface="Franklin Gothic Book"/>
              </a:rPr>
              <a:t>Complete the </a:t>
            </a:r>
            <a:r>
              <a:rPr lang="en-US" b="1" u="sng" dirty="0">
                <a:solidFill>
                  <a:schemeClr val="hlink"/>
                </a:solidFill>
                <a:latin typeface="Franklin Gothic Book"/>
                <a:hlinkClick r:id="rId3">
                  <a:extLst>
                    <a:ext uri="{A12FA001-AC4F-418D-AE19-62706E023703}">
                      <ahyp:hlinkClr xmlns:ahyp="http://schemas.microsoft.com/office/drawing/2018/hyperlinkcolor" val="tx"/>
                    </a:ext>
                  </a:extLst>
                </a:hlinkClick>
              </a:rPr>
              <a:t>Planning Considerations for Sharing with Stakeholders</a:t>
            </a:r>
            <a:r>
              <a:rPr lang="en-US" b="1" dirty="0">
                <a:latin typeface="Franklin Gothic Book"/>
              </a:rPr>
              <a:t> </a:t>
            </a:r>
            <a:r>
              <a:rPr lang="en-US" dirty="0">
                <a:latin typeface="Franklin Gothic Book"/>
              </a:rPr>
              <a:t>to support you in sharing this information with the 2 individuals or groups you identified in your 3-2-1 reflection. </a:t>
            </a:r>
            <a:endParaRPr b="1" dirty="0">
              <a:solidFill>
                <a:srgbClr val="191919"/>
              </a:solidFill>
              <a:highlight>
                <a:srgbClr val="C9EDFF"/>
              </a:highlight>
              <a:latin typeface="Franklin Gothic Book"/>
            </a:endParaRPr>
          </a:p>
          <a:p>
            <a:pPr marL="0" lvl="0" indent="0" algn="l" rtl="0">
              <a:lnSpc>
                <a:spcPct val="100000"/>
              </a:lnSpc>
              <a:spcBef>
                <a:spcPts val="0"/>
              </a:spcBef>
              <a:spcAft>
                <a:spcPts val="0"/>
              </a:spcAft>
              <a:buNone/>
            </a:pPr>
            <a:endParaRPr sz="3200" b="1" dirty="0">
              <a:solidFill>
                <a:srgbClr val="191919"/>
              </a:solidFill>
              <a:highlight>
                <a:srgbClr val="C9EDFF"/>
              </a:highlight>
            </a:endParaRPr>
          </a:p>
          <a:p>
            <a:pPr marL="0" lvl="0" indent="0" algn="l" rtl="0">
              <a:lnSpc>
                <a:spcPct val="137916"/>
              </a:lnSpc>
              <a:spcBef>
                <a:spcPts val="0"/>
              </a:spcBef>
              <a:spcAft>
                <a:spcPts val="0"/>
              </a:spcAft>
              <a:buClr>
                <a:schemeClr val="dk1"/>
              </a:buClr>
              <a:buSzPct val="34375"/>
              <a:buFont typeface="Arial"/>
              <a:buNone/>
            </a:pPr>
            <a:endParaRPr sz="3200" b="1" dirty="0">
              <a:solidFill>
                <a:srgbClr val="191919"/>
              </a:solidFill>
              <a:highlight>
                <a:srgbClr val="C9EDFF"/>
              </a:highlight>
            </a:endParaRPr>
          </a:p>
          <a:p>
            <a:pPr marL="0" lvl="0" indent="0" algn="l" rtl="0">
              <a:lnSpc>
                <a:spcPct val="136956"/>
              </a:lnSpc>
              <a:spcBef>
                <a:spcPts val="0"/>
              </a:spcBef>
              <a:spcAft>
                <a:spcPts val="0"/>
              </a:spcAft>
              <a:buClr>
                <a:schemeClr val="dk1"/>
              </a:buClr>
              <a:buSzPct val="44000"/>
              <a:buFont typeface="Arial"/>
              <a:buNone/>
            </a:pPr>
            <a:endParaRPr sz="2500" dirty="0">
              <a:highlight>
                <a:srgbClr val="FFFFFF"/>
              </a:highlight>
              <a:latin typeface="Arial"/>
              <a:ea typeface="Arial"/>
              <a:cs typeface="Arial"/>
              <a:sym typeface="Arial"/>
            </a:endParaRPr>
          </a:p>
          <a:p>
            <a:pPr marL="0" lvl="0" indent="0" algn="l" rtl="0">
              <a:spcBef>
                <a:spcPts val="1100"/>
              </a:spcBef>
              <a:spcAft>
                <a:spcPts val="0"/>
              </a:spcAft>
              <a:buNone/>
            </a:pPr>
            <a:endParaRPr sz="2900" b="1" dirty="0">
              <a:solidFill>
                <a:srgbClr val="191919"/>
              </a:solidFill>
              <a:highlight>
                <a:srgbClr val="C9EDFF"/>
              </a:highlight>
              <a:latin typeface="Arial"/>
              <a:ea typeface="Arial"/>
              <a:cs typeface="Arial"/>
              <a:sym typeface="Arial"/>
            </a:endParaRPr>
          </a:p>
        </p:txBody>
      </p:sp>
      <p:sp>
        <p:nvSpPr>
          <p:cNvPr id="3" name="Slide Number Placeholder 2">
            <a:extLst>
              <a:ext uri="{FF2B5EF4-FFF2-40B4-BE49-F238E27FC236}">
                <a16:creationId xmlns:a16="http://schemas.microsoft.com/office/drawing/2014/main" id="{640EF0BF-4AE5-26D1-3522-7145F2548B7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9EF4-7469-5D10-E091-187241F9C2B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34</a:t>
            </a:fld>
            <a:endParaRPr lang="en-US" dirty="0"/>
          </a:p>
        </p:txBody>
      </p:sp>
      <p:sp>
        <p:nvSpPr>
          <p:cNvPr id="4" name="TextBox 3">
            <a:extLst>
              <a:ext uri="{FF2B5EF4-FFF2-40B4-BE49-F238E27FC236}">
                <a16:creationId xmlns:a16="http://schemas.microsoft.com/office/drawing/2014/main" id="{12305F59-4048-78B3-720B-3560C582FB4A}"/>
              </a:ext>
            </a:extLst>
          </p:cNvPr>
          <p:cNvSpPr txBox="1"/>
          <p:nvPr/>
        </p:nvSpPr>
        <p:spPr>
          <a:xfrm>
            <a:off x="0" y="5911121"/>
            <a:ext cx="7146758" cy="954107"/>
          </a:xfrm>
          <a:prstGeom prst="rect">
            <a:avLst/>
          </a:prstGeom>
          <a:noFill/>
        </p:spPr>
        <p:txBody>
          <a:bodyPr wrap="square">
            <a:spAutoFit/>
          </a:bodyPr>
          <a:lstStyle/>
          <a:p>
            <a:pPr marL="0" lvl="0" indent="0" algn="l" rtl="0">
              <a:spcBef>
                <a:spcPts val="0"/>
              </a:spcBef>
              <a:spcAft>
                <a:spcPts val="0"/>
              </a:spcAft>
              <a:buNone/>
            </a:pPr>
            <a:r>
              <a:rPr lang="en-US" sz="1400" dirty="0">
                <a:solidFill>
                  <a:schemeClr val="bg1"/>
                </a:solidFill>
                <a:latin typeface="Calibri"/>
                <a:ea typeface="Calibri"/>
                <a:cs typeface="Calibri"/>
                <a:sym typeface="Calibri"/>
              </a:rPr>
              <a:t>McAvoy, Paula, Gregory E. McAvoy Victoria Newton Rachel Waltz Emily Grace. January/February 2024. Discussing Politics in Polarized Times: How Structure Can Help. </a:t>
            </a:r>
            <a:r>
              <a:rPr lang="en-US" sz="1400" i="1" dirty="0">
                <a:solidFill>
                  <a:schemeClr val="bg1"/>
                </a:solidFill>
                <a:latin typeface="Calibri"/>
                <a:ea typeface="Calibri"/>
                <a:cs typeface="Calibri"/>
                <a:sym typeface="Calibri"/>
              </a:rPr>
              <a:t>Social Education</a:t>
            </a:r>
            <a:r>
              <a:rPr lang="en-US" sz="1400" dirty="0">
                <a:solidFill>
                  <a:schemeClr val="bg1"/>
                </a:solidFill>
                <a:latin typeface="Calibri"/>
                <a:ea typeface="Calibri"/>
                <a:cs typeface="Calibri"/>
                <a:sym typeface="Calibri"/>
              </a:rPr>
              <a:t>. </a:t>
            </a:r>
            <a:r>
              <a:rPr lang="en-US" sz="1400" u="sng" dirty="0">
                <a:solidFill>
                  <a:schemeClr val="accent1">
                    <a:lumMod val="40000"/>
                    <a:lumOff val="60000"/>
                  </a:schemeClr>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https://www.socialstudies.org/social-education/88/1/discussing-politics-polarized-times-how-structure-can-help</a:t>
            </a:r>
            <a:r>
              <a:rPr lang="en-US" sz="1400" dirty="0">
                <a:solidFill>
                  <a:schemeClr val="accent1">
                    <a:lumMod val="40000"/>
                    <a:lumOff val="60000"/>
                  </a:schemeClr>
                </a:solidFill>
                <a:latin typeface="Calibri"/>
                <a:ea typeface="Calibri"/>
                <a:cs typeface="Calibri"/>
                <a:sym typeface="Calibri"/>
              </a:rPr>
              <a:t> </a:t>
            </a:r>
          </a:p>
        </p:txBody>
      </p:sp>
      <p:sp>
        <p:nvSpPr>
          <p:cNvPr id="308" name="Google Shape;308;p49"/>
          <p:cNvSpPr txBox="1">
            <a:spLocks noGrp="1"/>
          </p:cNvSpPr>
          <p:nvPr>
            <p:ph type="body" idx="1"/>
          </p:nvPr>
        </p:nvSpPr>
        <p:spPr>
          <a:xfrm>
            <a:off x="391275" y="2664675"/>
            <a:ext cx="11055000" cy="29901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sz="2300" dirty="0">
                <a:solidFill>
                  <a:schemeClr val="dk1"/>
                </a:solidFill>
              </a:rPr>
              <a:t>Annotate this text by:</a:t>
            </a:r>
            <a:endParaRPr sz="2300" dirty="0">
              <a:solidFill>
                <a:schemeClr val="dk1"/>
              </a:solidFill>
            </a:endParaRPr>
          </a:p>
          <a:p>
            <a:pPr marL="457200" lvl="0" indent="-374650" algn="l" rtl="0">
              <a:lnSpc>
                <a:spcPct val="136956"/>
              </a:lnSpc>
              <a:spcBef>
                <a:spcPts val="1200"/>
              </a:spcBef>
              <a:spcAft>
                <a:spcPts val="0"/>
              </a:spcAft>
              <a:buClr>
                <a:schemeClr val="dk1"/>
              </a:buClr>
              <a:buSzPts val="2300"/>
              <a:buChar char="●"/>
            </a:pPr>
            <a:r>
              <a:rPr lang="en-US" sz="2300" b="1" u="sng" dirty="0">
                <a:solidFill>
                  <a:srgbClr val="33A8DE"/>
                </a:solidFill>
              </a:rPr>
              <a:t>Underlining</a:t>
            </a:r>
            <a:r>
              <a:rPr lang="en-US" sz="2300" dirty="0">
                <a:solidFill>
                  <a:srgbClr val="333333"/>
                </a:solidFill>
              </a:rPr>
              <a:t> </a:t>
            </a:r>
            <a:r>
              <a:rPr lang="en-US" sz="2300" dirty="0">
                <a:solidFill>
                  <a:srgbClr val="030303"/>
                </a:solidFill>
              </a:rPr>
              <a:t>key ideas and major points.</a:t>
            </a:r>
            <a:endParaRPr sz="2300" dirty="0">
              <a:solidFill>
                <a:srgbClr val="030303"/>
              </a:solidFill>
            </a:endParaRPr>
          </a:p>
          <a:p>
            <a:pPr marL="457200" lvl="0" indent="-374650" algn="l" rtl="0">
              <a:lnSpc>
                <a:spcPct val="136956"/>
              </a:lnSpc>
              <a:spcBef>
                <a:spcPts val="0"/>
              </a:spcBef>
              <a:spcAft>
                <a:spcPts val="0"/>
              </a:spcAft>
              <a:buClr>
                <a:schemeClr val="dk1"/>
              </a:buClr>
              <a:buSzPts val="2300"/>
              <a:buChar char="●"/>
            </a:pPr>
            <a:r>
              <a:rPr lang="en-US" sz="2300" dirty="0">
                <a:solidFill>
                  <a:srgbClr val="030303"/>
                </a:solidFill>
              </a:rPr>
              <a:t>Writing a </a:t>
            </a:r>
            <a:r>
              <a:rPr lang="en-US" sz="2300" b="1" dirty="0">
                <a:solidFill>
                  <a:srgbClr val="33A8DE"/>
                </a:solidFill>
              </a:rPr>
              <a:t>?</a:t>
            </a:r>
            <a:r>
              <a:rPr lang="en-US" sz="2300" dirty="0">
                <a:solidFill>
                  <a:srgbClr val="333333"/>
                </a:solidFill>
              </a:rPr>
              <a:t> </a:t>
            </a:r>
            <a:r>
              <a:rPr lang="en-US" sz="2300" dirty="0">
                <a:solidFill>
                  <a:srgbClr val="030303"/>
                </a:solidFill>
              </a:rPr>
              <a:t>next to anything that is confusing.</a:t>
            </a:r>
            <a:endParaRPr sz="2300" dirty="0">
              <a:solidFill>
                <a:srgbClr val="030303"/>
              </a:solidFill>
            </a:endParaRPr>
          </a:p>
          <a:p>
            <a:pPr marL="457200" lvl="0" indent="-374650" algn="l" rtl="0">
              <a:lnSpc>
                <a:spcPct val="136956"/>
              </a:lnSpc>
              <a:spcBef>
                <a:spcPts val="0"/>
              </a:spcBef>
              <a:spcAft>
                <a:spcPts val="0"/>
              </a:spcAft>
              <a:buClr>
                <a:schemeClr val="dk1"/>
              </a:buClr>
              <a:buSzPts val="2300"/>
              <a:buChar char="●"/>
            </a:pPr>
            <a:r>
              <a:rPr lang="en-US" sz="2300" b="1" dirty="0">
                <a:solidFill>
                  <a:srgbClr val="33A8DE"/>
                </a:solidFill>
              </a:rPr>
              <a:t>Circling</a:t>
            </a:r>
            <a:r>
              <a:rPr lang="en-US" sz="2300" dirty="0">
                <a:solidFill>
                  <a:srgbClr val="333333"/>
                </a:solidFill>
              </a:rPr>
              <a:t> </a:t>
            </a:r>
            <a:r>
              <a:rPr lang="en-US" sz="2300" dirty="0">
                <a:solidFill>
                  <a:srgbClr val="030303"/>
                </a:solidFill>
              </a:rPr>
              <a:t>key words or phrases.</a:t>
            </a:r>
            <a:endParaRPr sz="2300" dirty="0">
              <a:solidFill>
                <a:srgbClr val="030303"/>
              </a:solidFill>
            </a:endParaRPr>
          </a:p>
          <a:p>
            <a:pPr marL="457200" lvl="0" indent="-374650" algn="l" rtl="0">
              <a:lnSpc>
                <a:spcPct val="100000"/>
              </a:lnSpc>
              <a:spcBef>
                <a:spcPts val="0"/>
              </a:spcBef>
              <a:spcAft>
                <a:spcPts val="0"/>
              </a:spcAft>
              <a:buClr>
                <a:schemeClr val="dk1"/>
              </a:buClr>
              <a:buSzPts val="2300"/>
              <a:buChar char="●"/>
            </a:pPr>
            <a:r>
              <a:rPr lang="en-US" sz="2300" dirty="0">
                <a:solidFill>
                  <a:srgbClr val="030303"/>
                </a:solidFill>
              </a:rPr>
              <a:t>Putting an</a:t>
            </a:r>
            <a:r>
              <a:rPr lang="en-US" sz="2300" b="1" dirty="0">
                <a:solidFill>
                  <a:srgbClr val="33A8DE"/>
                </a:solidFill>
              </a:rPr>
              <a:t> !</a:t>
            </a:r>
            <a:r>
              <a:rPr lang="en-US" sz="2300" dirty="0">
                <a:solidFill>
                  <a:srgbClr val="333333"/>
                </a:solidFill>
              </a:rPr>
              <a:t> </a:t>
            </a:r>
            <a:r>
              <a:rPr lang="en-US" sz="2300" dirty="0">
                <a:solidFill>
                  <a:schemeClr val="dk1"/>
                </a:solidFill>
              </a:rPr>
              <a:t>next to statements that provide guidance on how structure can help when discussing politics in polarized times. </a:t>
            </a:r>
            <a:endParaRPr sz="2300" dirty="0">
              <a:solidFill>
                <a:schemeClr val="dk1"/>
              </a:solidFill>
            </a:endParaRPr>
          </a:p>
        </p:txBody>
      </p:sp>
      <p:pic>
        <p:nvPicPr>
          <p:cNvPr id="309" name="Google Shape;309;p49" descr="Political Polarization&#10;Discussing Politics in Polarized Times: How Structure Can Help&#10;Paula McAvoy, Gregory E. McAvoy, Victoria Newton, Rachel Waltz and Emily Grace"/>
          <p:cNvPicPr preferRelativeResize="0"/>
          <p:nvPr/>
        </p:nvPicPr>
        <p:blipFill rotWithShape="1">
          <a:blip r:embed="rId4">
            <a:alphaModFix/>
          </a:blip>
          <a:srcRect b="18005"/>
          <a:stretch/>
        </p:blipFill>
        <p:spPr>
          <a:xfrm>
            <a:off x="5787425" y="130875"/>
            <a:ext cx="6298450" cy="2363675"/>
          </a:xfrm>
          <a:prstGeom prst="rect">
            <a:avLst/>
          </a:prstGeom>
          <a:noFill/>
          <a:ln>
            <a:noFill/>
          </a:ln>
        </p:spPr>
      </p:pic>
      <p:sp>
        <p:nvSpPr>
          <p:cNvPr id="307" name="Google Shape;307;p49"/>
          <p:cNvSpPr txBox="1">
            <a:spLocks noGrp="1"/>
          </p:cNvSpPr>
          <p:nvPr>
            <p:ph type="title"/>
          </p:nvPr>
        </p:nvSpPr>
        <p:spPr>
          <a:xfrm>
            <a:off x="249250" y="469825"/>
            <a:ext cx="10515600" cy="1325700"/>
          </a:xfrm>
          <a:prstGeom prst="rect">
            <a:avLst/>
          </a:prstGeom>
        </p:spPr>
        <p:txBody>
          <a:bodyPr spcFirstLastPara="1" wrap="square" lIns="91425" tIns="45700" rIns="91425" bIns="45700" anchor="ctr" anchorCtr="0">
            <a:normAutofit/>
          </a:bodyPr>
          <a:lstStyle/>
          <a:p>
            <a:r>
              <a:rPr lang="en-US" dirty="0">
                <a:latin typeface="Franklin Gothic Medium"/>
              </a:rPr>
              <a:t>Annotated Reading </a:t>
            </a:r>
            <a:r>
              <a:rPr lang="en-US" dirty="0">
                <a:solidFill>
                  <a:schemeClr val="bg1"/>
                </a:solidFill>
                <a:latin typeface="Franklin Gothic Medium"/>
              </a:rPr>
              <a:t>2</a:t>
            </a:r>
            <a:endParaRPr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DC95-43F2-F0CC-FE24-F7BD629FCD4E}"/>
              </a:ext>
            </a:extLst>
          </p:cNvPr>
          <p:cNvSpPr>
            <a:spLocks noGrp="1"/>
          </p:cNvSpPr>
          <p:nvPr>
            <p:ph type="title"/>
          </p:nvPr>
        </p:nvSpPr>
        <p:spPr>
          <a:xfrm>
            <a:off x="325953" y="335632"/>
            <a:ext cx="11360700" cy="763500"/>
          </a:xfrm>
        </p:spPr>
        <p:txBody>
          <a:bodyPr>
            <a:normAutofit/>
          </a:bodyPr>
          <a:lstStyle/>
          <a:p>
            <a:r>
              <a:rPr lang="en-US" dirty="0">
                <a:latin typeface="Franklin Gothic Medium" panose="020B0603020102020204" pitchFamily="34" charset="0"/>
              </a:rPr>
              <a:t>Dialogue, Debate, Discussion </a:t>
            </a:r>
          </a:p>
        </p:txBody>
      </p:sp>
      <p:sp>
        <p:nvSpPr>
          <p:cNvPr id="3" name="Text Placeholder 2">
            <a:extLst>
              <a:ext uri="{FF2B5EF4-FFF2-40B4-BE49-F238E27FC236}">
                <a16:creationId xmlns:a16="http://schemas.microsoft.com/office/drawing/2014/main" id="{9BDFBA84-58B8-0665-55FF-BF8ABECD9623}"/>
              </a:ext>
            </a:extLst>
          </p:cNvPr>
          <p:cNvSpPr>
            <a:spLocks noGrp="1"/>
          </p:cNvSpPr>
          <p:nvPr>
            <p:ph type="body" idx="1"/>
          </p:nvPr>
        </p:nvSpPr>
        <p:spPr>
          <a:xfrm>
            <a:off x="369295" y="1493501"/>
            <a:ext cx="11602367" cy="4234880"/>
          </a:xfrm>
        </p:spPr>
        <p:txBody>
          <a:bodyPr>
            <a:normAutofit fontScale="62500" lnSpcReduction="20000"/>
          </a:bodyPr>
          <a:lstStyle/>
          <a:p>
            <a:pPr marL="50800" indent="0">
              <a:lnSpc>
                <a:spcPct val="120000"/>
              </a:lnSpc>
              <a:spcBef>
                <a:spcPts val="0"/>
              </a:spcBef>
              <a:spcAft>
                <a:spcPts val="1800"/>
              </a:spcAft>
              <a:buNone/>
            </a:pPr>
            <a:r>
              <a:rPr lang="en-US" sz="4100" dirty="0">
                <a:latin typeface="Franklin Gothic Book" panose="020B0503020102020204" pitchFamily="34" charset="0"/>
              </a:rPr>
              <a:t>On the following slides, you will be introduced to dialogue, debate and discussion. </a:t>
            </a:r>
          </a:p>
          <a:p>
            <a:pPr marL="50800" indent="0">
              <a:lnSpc>
                <a:spcPct val="120000"/>
              </a:lnSpc>
              <a:spcBef>
                <a:spcPts val="0"/>
              </a:spcBef>
              <a:spcAft>
                <a:spcPts val="1800"/>
              </a:spcAft>
              <a:buNone/>
            </a:pPr>
            <a:r>
              <a:rPr lang="en-US" sz="4100" dirty="0">
                <a:latin typeface="Franklin Gothic Book" panose="020B0503020102020204" pitchFamily="34" charset="0"/>
              </a:rPr>
              <a:t>While this module will go in depth on these topics in subsequent slides, this initial exploration is designed to support you in understanding the different purposes and roles each of these strategies encompasses to prepare to you answer the question:</a:t>
            </a:r>
          </a:p>
          <a:p>
            <a:pPr marL="50800" indent="0">
              <a:lnSpc>
                <a:spcPct val="120000"/>
              </a:lnSpc>
              <a:spcBef>
                <a:spcPts val="0"/>
              </a:spcBef>
              <a:spcAft>
                <a:spcPts val="1800"/>
              </a:spcAft>
              <a:buNone/>
            </a:pPr>
            <a:r>
              <a:rPr lang="en-US" sz="4100" dirty="0">
                <a:latin typeface="Franklin Gothic Book" panose="020B0503020102020204" pitchFamily="34" charset="0"/>
              </a:rPr>
              <a:t>What do you notice and wonder about the essential characteristics of dialogue, debate and discussion? </a:t>
            </a:r>
            <a:endParaRPr lang="en-US" sz="3000" dirty="0"/>
          </a:p>
          <a:p>
            <a:pPr marL="50800" indent="0">
              <a:buNone/>
            </a:pPr>
            <a:endParaRPr lang="en-US" sz="3000" dirty="0"/>
          </a:p>
        </p:txBody>
      </p:sp>
      <p:sp>
        <p:nvSpPr>
          <p:cNvPr id="4" name="Slide Number Placeholder 3">
            <a:extLst>
              <a:ext uri="{FF2B5EF4-FFF2-40B4-BE49-F238E27FC236}">
                <a16:creationId xmlns:a16="http://schemas.microsoft.com/office/drawing/2014/main" id="{DADEB529-09AA-1B5C-4271-5337BD0D3EF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a:t>35</a:t>
            </a:fld>
            <a:endParaRPr lang="en-US" dirty="0"/>
          </a:p>
        </p:txBody>
      </p:sp>
    </p:spTree>
    <p:extLst>
      <p:ext uri="{BB962C8B-B14F-4D97-AF65-F5344CB8AC3E}">
        <p14:creationId xmlns:p14="http://schemas.microsoft.com/office/powerpoint/2010/main" val="1434866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607FEF-6DFF-DFB1-1432-ADCAF718208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36</a:t>
            </a:fld>
            <a:endParaRPr lang="en-US" dirty="0"/>
          </a:p>
        </p:txBody>
      </p:sp>
      <p:sp>
        <p:nvSpPr>
          <p:cNvPr id="323" name="Google Shape;323;p51"/>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48</a:t>
            </a:r>
            <a:endParaRPr sz="1200" dirty="0">
              <a:solidFill>
                <a:schemeClr val="lt1"/>
              </a:solidFill>
              <a:latin typeface="Calibri"/>
              <a:ea typeface="Calibri"/>
              <a:cs typeface="Calibri"/>
              <a:sym typeface="Calibri"/>
            </a:endParaRPr>
          </a:p>
        </p:txBody>
      </p:sp>
      <p:graphicFrame>
        <p:nvGraphicFramePr>
          <p:cNvPr id="6" name="Table 5">
            <a:extLst>
              <a:ext uri="{FF2B5EF4-FFF2-40B4-BE49-F238E27FC236}">
                <a16:creationId xmlns:a16="http://schemas.microsoft.com/office/drawing/2014/main" id="{E42AAC06-A541-35C1-09FB-1C20E0B0A4C2}"/>
              </a:ext>
            </a:extLst>
          </p:cNvPr>
          <p:cNvGraphicFramePr>
            <a:graphicFrameLocks noGrp="1"/>
          </p:cNvGraphicFramePr>
          <p:nvPr>
            <p:extLst>
              <p:ext uri="{D42A27DB-BD31-4B8C-83A1-F6EECF244321}">
                <p14:modId xmlns:p14="http://schemas.microsoft.com/office/powerpoint/2010/main" val="3954744070"/>
              </p:ext>
            </p:extLst>
          </p:nvPr>
        </p:nvGraphicFramePr>
        <p:xfrm>
          <a:off x="324970" y="1759323"/>
          <a:ext cx="11678316" cy="3877419"/>
        </p:xfrm>
        <a:graphic>
          <a:graphicData uri="http://schemas.openxmlformats.org/drawingml/2006/table">
            <a:tbl>
              <a:tblPr firstRow="1" bandRow="1">
                <a:tableStyleId>{393176EC-5D6E-4531-8A74-85070698DA9C}</a:tableStyleId>
              </a:tblPr>
              <a:tblGrid>
                <a:gridCol w="1956251">
                  <a:extLst>
                    <a:ext uri="{9D8B030D-6E8A-4147-A177-3AD203B41FA5}">
                      <a16:colId xmlns:a16="http://schemas.microsoft.com/office/drawing/2014/main" val="1188459680"/>
                    </a:ext>
                  </a:extLst>
                </a:gridCol>
                <a:gridCol w="9722065">
                  <a:extLst>
                    <a:ext uri="{9D8B030D-6E8A-4147-A177-3AD203B41FA5}">
                      <a16:colId xmlns:a16="http://schemas.microsoft.com/office/drawing/2014/main" val="2840983584"/>
                    </a:ext>
                  </a:extLst>
                </a:gridCol>
              </a:tblGrid>
              <a:tr h="804683">
                <a:tc>
                  <a:txBody>
                    <a:bodyPr/>
                    <a:lstStyle/>
                    <a:p>
                      <a:r>
                        <a:rPr lang="en-US" sz="2000" b="1" dirty="0">
                          <a:latin typeface="Franklin Gothic Book"/>
                        </a:rPr>
                        <a:t>Purpose</a:t>
                      </a:r>
                    </a:p>
                  </a:txBody>
                  <a:tcPr>
                    <a:solidFill>
                      <a:schemeClr val="bg1"/>
                    </a:solidFill>
                  </a:tcPr>
                </a:tc>
                <a:tc>
                  <a:txBody>
                    <a:bodyPr/>
                    <a:lstStyle/>
                    <a:p>
                      <a:r>
                        <a:rPr lang="en-US" sz="2000" dirty="0">
                          <a:latin typeface="Franklin Gothic Book"/>
                        </a:rPr>
                        <a:t>Focused on building understanding of a topic; involves exploring it from many angles, active listening, and considering multiple viewpoints.</a:t>
                      </a:r>
                    </a:p>
                  </a:txBody>
                  <a:tcPr>
                    <a:solidFill>
                      <a:schemeClr val="bg1"/>
                    </a:solidFill>
                  </a:tcPr>
                </a:tc>
                <a:extLst>
                  <a:ext uri="{0D108BD9-81ED-4DB2-BD59-A6C34878D82A}">
                    <a16:rowId xmlns:a16="http://schemas.microsoft.com/office/drawing/2014/main" val="3625784058"/>
                  </a:ext>
                </a:extLst>
              </a:tr>
              <a:tr h="677627">
                <a:tc>
                  <a:txBody>
                    <a:bodyPr/>
                    <a:lstStyle/>
                    <a:p>
                      <a:r>
                        <a:rPr lang="en-US" sz="2000" b="1" dirty="0">
                          <a:latin typeface="Franklin Gothic Book"/>
                        </a:rPr>
                        <a:t>Student’s Role</a:t>
                      </a:r>
                    </a:p>
                  </a:txBody>
                  <a:tcPr>
                    <a:solidFill>
                      <a:schemeClr val="bg1"/>
                    </a:solidFill>
                  </a:tcPr>
                </a:tc>
                <a:tc>
                  <a:txBody>
                    <a:bodyPr/>
                    <a:lstStyle/>
                    <a:p>
                      <a:r>
                        <a:rPr lang="en-US" sz="2000" dirty="0">
                          <a:latin typeface="Franklin Gothic Book"/>
                        </a:rPr>
                        <a:t>Openly explore the topic, including a variety of research sources, actively listening, rephrasing, asking questions and practicing empathy.</a:t>
                      </a:r>
                    </a:p>
                  </a:txBody>
                  <a:tcPr>
                    <a:solidFill>
                      <a:schemeClr val="bg1"/>
                    </a:solidFill>
                  </a:tcPr>
                </a:tc>
                <a:extLst>
                  <a:ext uri="{0D108BD9-81ED-4DB2-BD59-A6C34878D82A}">
                    <a16:rowId xmlns:a16="http://schemas.microsoft.com/office/drawing/2014/main" val="449973129"/>
                  </a:ext>
                </a:extLst>
              </a:tr>
              <a:tr h="1058793">
                <a:tc>
                  <a:txBody>
                    <a:bodyPr/>
                    <a:lstStyle/>
                    <a:p>
                      <a:r>
                        <a:rPr lang="en-US" sz="2000" b="1" dirty="0">
                          <a:latin typeface="Franklin Gothic Book"/>
                        </a:rPr>
                        <a:t>Teacher’s Role</a:t>
                      </a:r>
                    </a:p>
                  </a:txBody>
                  <a:tcPr>
                    <a:solidFill>
                      <a:schemeClr val="bg1"/>
                    </a:solidFill>
                  </a:tcPr>
                </a:tc>
                <a:tc>
                  <a:txBody>
                    <a:bodyPr/>
                    <a:lstStyle/>
                    <a:p>
                      <a:r>
                        <a:rPr lang="en-US" sz="2000" dirty="0">
                          <a:latin typeface="Franklin Gothic Book"/>
                        </a:rPr>
                        <a:t>Model and explicitly teach active listening skills, empathy-building, finding common ground and considering topics from multiple angles. Prompt students to consider to effects of the topic on multiple stakeholders.</a:t>
                      </a:r>
                    </a:p>
                  </a:txBody>
                  <a:tcPr>
                    <a:solidFill>
                      <a:schemeClr val="bg1"/>
                    </a:solidFill>
                  </a:tcPr>
                </a:tc>
                <a:extLst>
                  <a:ext uri="{0D108BD9-81ED-4DB2-BD59-A6C34878D82A}">
                    <a16:rowId xmlns:a16="http://schemas.microsoft.com/office/drawing/2014/main" val="1613625572"/>
                  </a:ext>
                </a:extLst>
              </a:tr>
              <a:tr h="1312903">
                <a:tc>
                  <a:txBody>
                    <a:bodyPr/>
                    <a:lstStyle/>
                    <a:p>
                      <a:r>
                        <a:rPr lang="en-US" sz="2000" b="1" dirty="0">
                          <a:latin typeface="Franklin Gothic Book"/>
                        </a:rPr>
                        <a:t>Things to Consider</a:t>
                      </a:r>
                    </a:p>
                  </a:txBody>
                  <a:tcPr>
                    <a:solidFill>
                      <a:schemeClr val="bg1"/>
                    </a:solidFill>
                  </a:tcPr>
                </a:tc>
                <a:tc>
                  <a:txBody>
                    <a:bodyPr/>
                    <a:lstStyle/>
                    <a:p>
                      <a:r>
                        <a:rPr lang="en-US" sz="2000" dirty="0">
                          <a:latin typeface="Franklin Gothic Book"/>
                        </a:rPr>
                        <a:t>Dialogue is best suited for topics where students are still learning about all of the angles and nuance is involved or for topics where emotions run high, so that there is a focus on the goal of understanding rather than identifying winning arguments and losing arguments.</a:t>
                      </a:r>
                    </a:p>
                  </a:txBody>
                  <a:tcPr>
                    <a:solidFill>
                      <a:schemeClr val="bg1"/>
                    </a:solidFill>
                  </a:tcPr>
                </a:tc>
                <a:extLst>
                  <a:ext uri="{0D108BD9-81ED-4DB2-BD59-A6C34878D82A}">
                    <a16:rowId xmlns:a16="http://schemas.microsoft.com/office/drawing/2014/main" val="4187786256"/>
                  </a:ext>
                </a:extLst>
              </a:tr>
            </a:tbl>
          </a:graphicData>
        </a:graphic>
      </p:graphicFrame>
      <p:sp>
        <p:nvSpPr>
          <p:cNvPr id="4" name="Text Placeholder 2">
            <a:extLst>
              <a:ext uri="{FF2B5EF4-FFF2-40B4-BE49-F238E27FC236}">
                <a16:creationId xmlns:a16="http://schemas.microsoft.com/office/drawing/2014/main" id="{4F0D588A-8DD9-A436-DB85-BC9E3AB7D6A7}"/>
              </a:ext>
            </a:extLst>
          </p:cNvPr>
          <p:cNvSpPr>
            <a:spLocks noGrp="1"/>
          </p:cNvSpPr>
          <p:nvPr>
            <p:ph type="body" idx="1"/>
          </p:nvPr>
        </p:nvSpPr>
        <p:spPr>
          <a:xfrm>
            <a:off x="247512" y="1144427"/>
            <a:ext cx="11360700" cy="565906"/>
          </a:xfrm>
        </p:spPr>
        <p:txBody>
          <a:bodyPr>
            <a:normAutofit fontScale="92500" lnSpcReduction="10000"/>
          </a:bodyPr>
          <a:lstStyle/>
          <a:p>
            <a:pPr marL="50800" indent="0">
              <a:buNone/>
            </a:pPr>
            <a:r>
              <a:rPr lang="en-US" dirty="0">
                <a:ea typeface="Calibri"/>
                <a:cs typeface="Calibri"/>
              </a:rPr>
              <a:t>Identify the key words or phrases for </a:t>
            </a:r>
            <a:r>
              <a:rPr lang="en-US" b="1" dirty="0">
                <a:ea typeface="Calibri"/>
                <a:cs typeface="Calibri"/>
              </a:rPr>
              <a:t>dialogue</a:t>
            </a:r>
            <a:r>
              <a:rPr lang="en-US" dirty="0">
                <a:ea typeface="Calibri"/>
                <a:cs typeface="Calibri"/>
              </a:rPr>
              <a:t> on your note catcher.</a:t>
            </a:r>
            <a:endParaRPr lang="en-US" dirty="0"/>
          </a:p>
        </p:txBody>
      </p:sp>
      <p:sp>
        <p:nvSpPr>
          <p:cNvPr id="321" name="Google Shape;321;p51"/>
          <p:cNvSpPr txBox="1">
            <a:spLocks noGrp="1"/>
          </p:cNvSpPr>
          <p:nvPr>
            <p:ph type="title"/>
          </p:nvPr>
        </p:nvSpPr>
        <p:spPr>
          <a:xfrm>
            <a:off x="49850" y="155941"/>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Three Ds of Discourse: Dialogue</a:t>
            </a:r>
            <a:r>
              <a:rPr lang="en-US" dirty="0"/>
              <a:t>	</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0B85F1-AB3A-70C7-9D51-11583A51763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37</a:t>
            </a:fld>
            <a:endParaRPr lang="en-US" dirty="0"/>
          </a:p>
        </p:txBody>
      </p:sp>
      <p:sp>
        <p:nvSpPr>
          <p:cNvPr id="6" name="Google Shape;323;p51">
            <a:extLst>
              <a:ext uri="{FF2B5EF4-FFF2-40B4-BE49-F238E27FC236}">
                <a16:creationId xmlns:a16="http://schemas.microsoft.com/office/drawing/2014/main" id="{B1A6E5A7-FCC3-5092-E33D-4F58D498861E}"/>
              </a:ext>
            </a:extLst>
          </p:cNvPr>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48</a:t>
            </a:r>
            <a:endParaRPr sz="1200" dirty="0">
              <a:solidFill>
                <a:schemeClr val="lt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0D83706B-C12A-3F45-B4E9-4E2975FA7D95}"/>
              </a:ext>
            </a:extLst>
          </p:cNvPr>
          <p:cNvGraphicFramePr>
            <a:graphicFrameLocks noGrp="1"/>
          </p:cNvGraphicFramePr>
          <p:nvPr>
            <p:extLst>
              <p:ext uri="{D42A27DB-BD31-4B8C-83A1-F6EECF244321}">
                <p14:modId xmlns:p14="http://schemas.microsoft.com/office/powerpoint/2010/main" val="1433085806"/>
              </p:ext>
            </p:extLst>
          </p:nvPr>
        </p:nvGraphicFramePr>
        <p:xfrm>
          <a:off x="220869" y="1711739"/>
          <a:ext cx="11636404" cy="4053145"/>
        </p:xfrm>
        <a:graphic>
          <a:graphicData uri="http://schemas.openxmlformats.org/drawingml/2006/table">
            <a:tbl>
              <a:tblPr firstRow="1" bandRow="1">
                <a:tableStyleId>{393176EC-5D6E-4531-8A74-85070698DA9C}</a:tableStyleId>
              </a:tblPr>
              <a:tblGrid>
                <a:gridCol w="1753017">
                  <a:extLst>
                    <a:ext uri="{9D8B030D-6E8A-4147-A177-3AD203B41FA5}">
                      <a16:colId xmlns:a16="http://schemas.microsoft.com/office/drawing/2014/main" val="1188459680"/>
                    </a:ext>
                  </a:extLst>
                </a:gridCol>
                <a:gridCol w="9883387">
                  <a:extLst>
                    <a:ext uri="{9D8B030D-6E8A-4147-A177-3AD203B41FA5}">
                      <a16:colId xmlns:a16="http://schemas.microsoft.com/office/drawing/2014/main" val="2840983584"/>
                    </a:ext>
                  </a:extLst>
                </a:gridCol>
              </a:tblGrid>
              <a:tr h="812796">
                <a:tc>
                  <a:txBody>
                    <a:bodyPr/>
                    <a:lstStyle/>
                    <a:p>
                      <a:r>
                        <a:rPr lang="en-US" sz="2000" b="1" dirty="0">
                          <a:latin typeface="Franklin Gothic Book"/>
                        </a:rPr>
                        <a:t>Purpose</a:t>
                      </a:r>
                    </a:p>
                  </a:txBody>
                  <a:tcPr>
                    <a:solidFill>
                      <a:schemeClr val="bg1"/>
                    </a:solidFill>
                  </a:tcPr>
                </a:tc>
                <a:tc>
                  <a:txBody>
                    <a:bodyPr/>
                    <a:lstStyle/>
                    <a:p>
                      <a:r>
                        <a:rPr lang="en-US" sz="2000" dirty="0">
                          <a:latin typeface="Franklin Gothic Book"/>
                        </a:rPr>
                        <a:t>Focused on advancing a particular position, persuading and refuting counter arguments; typically more formal with more advanced preparation.</a:t>
                      </a:r>
                    </a:p>
                  </a:txBody>
                  <a:tcPr>
                    <a:solidFill>
                      <a:schemeClr val="bg1"/>
                    </a:solidFill>
                  </a:tcPr>
                </a:tc>
                <a:extLst>
                  <a:ext uri="{0D108BD9-81ED-4DB2-BD59-A6C34878D82A}">
                    <a16:rowId xmlns:a16="http://schemas.microsoft.com/office/drawing/2014/main" val="3625784058"/>
                  </a:ext>
                </a:extLst>
              </a:tr>
              <a:tr h="1062054">
                <a:tc>
                  <a:txBody>
                    <a:bodyPr/>
                    <a:lstStyle/>
                    <a:p>
                      <a:r>
                        <a:rPr lang="en-US" sz="2000" b="1" dirty="0">
                          <a:latin typeface="Franklin Gothic Book"/>
                        </a:rPr>
                        <a:t>Student’s Role</a:t>
                      </a:r>
                    </a:p>
                  </a:txBody>
                  <a:tcPr>
                    <a:solidFill>
                      <a:schemeClr val="bg1"/>
                    </a:solidFill>
                  </a:tcPr>
                </a:tc>
                <a:tc>
                  <a:txBody>
                    <a:bodyPr/>
                    <a:lstStyle/>
                    <a:p>
                      <a:r>
                        <a:rPr lang="en-US" sz="2000" dirty="0">
                          <a:latin typeface="Franklin Gothic Book"/>
                        </a:rPr>
                        <a:t>Requires advanced preparation usually on a particular outcome or position; actively responding to and refuting counter arguments against their position and identifying holes in their logic, reasoning or evidence of opposing opinions.</a:t>
                      </a:r>
                    </a:p>
                  </a:txBody>
                  <a:tcPr>
                    <a:solidFill>
                      <a:schemeClr val="bg1"/>
                    </a:solidFill>
                  </a:tcPr>
                </a:tc>
                <a:extLst>
                  <a:ext uri="{0D108BD9-81ED-4DB2-BD59-A6C34878D82A}">
                    <a16:rowId xmlns:a16="http://schemas.microsoft.com/office/drawing/2014/main" val="449973129"/>
                  </a:ext>
                </a:extLst>
              </a:tr>
              <a:tr h="1062054">
                <a:tc>
                  <a:txBody>
                    <a:bodyPr/>
                    <a:lstStyle/>
                    <a:p>
                      <a:r>
                        <a:rPr lang="en-US" sz="2000" b="1" dirty="0">
                          <a:latin typeface="Franklin Gothic Book"/>
                        </a:rPr>
                        <a:t>Teacher’s Role</a:t>
                      </a:r>
                    </a:p>
                  </a:txBody>
                  <a:tcPr>
                    <a:solidFill>
                      <a:schemeClr val="bg1"/>
                    </a:solidFill>
                  </a:tcPr>
                </a:tc>
                <a:tc>
                  <a:txBody>
                    <a:bodyPr/>
                    <a:lstStyle/>
                    <a:p>
                      <a:r>
                        <a:rPr lang="en-US" sz="2000" dirty="0">
                          <a:latin typeface="Franklin Gothic Book"/>
                        </a:rPr>
                        <a:t>Craft or guide students to craft the formal motion for debate, explicitly teaching argument skills; often serve as the judge of who had the strongest argument based on neutral criteria such as sound logic and evidence.</a:t>
                      </a:r>
                    </a:p>
                  </a:txBody>
                  <a:tcPr>
                    <a:solidFill>
                      <a:schemeClr val="bg1"/>
                    </a:solidFill>
                  </a:tcPr>
                </a:tc>
                <a:extLst>
                  <a:ext uri="{0D108BD9-81ED-4DB2-BD59-A6C34878D82A}">
                    <a16:rowId xmlns:a16="http://schemas.microsoft.com/office/drawing/2014/main" val="1613625572"/>
                  </a:ext>
                </a:extLst>
              </a:tr>
              <a:tr h="1116241">
                <a:tc>
                  <a:txBody>
                    <a:bodyPr/>
                    <a:lstStyle/>
                    <a:p>
                      <a:r>
                        <a:rPr lang="en-US" sz="2000" b="1" dirty="0">
                          <a:latin typeface="Franklin Gothic Book"/>
                        </a:rPr>
                        <a:t>Things to Consider</a:t>
                      </a:r>
                    </a:p>
                  </a:txBody>
                  <a:tcPr>
                    <a:solidFill>
                      <a:schemeClr val="bg1"/>
                    </a:solidFill>
                  </a:tcPr>
                </a:tc>
                <a:tc>
                  <a:txBody>
                    <a:bodyPr/>
                    <a:lstStyle/>
                    <a:p>
                      <a:r>
                        <a:rPr lang="en-US" sz="2000" dirty="0">
                          <a:latin typeface="Franklin Gothic Book"/>
                        </a:rPr>
                        <a:t>Debate is best suited for explicitly teaching persuasion skills and is best for topics where emotions do not run high and when students are assigned the sides randomly or take both positions rather than only sticking with their existing positions.</a:t>
                      </a:r>
                    </a:p>
                  </a:txBody>
                  <a:tcPr>
                    <a:solidFill>
                      <a:schemeClr val="bg1"/>
                    </a:solidFill>
                  </a:tcPr>
                </a:tc>
                <a:extLst>
                  <a:ext uri="{0D108BD9-81ED-4DB2-BD59-A6C34878D82A}">
                    <a16:rowId xmlns:a16="http://schemas.microsoft.com/office/drawing/2014/main" val="4187786256"/>
                  </a:ext>
                </a:extLst>
              </a:tr>
            </a:tbl>
          </a:graphicData>
        </a:graphic>
      </p:graphicFrame>
      <p:sp>
        <p:nvSpPr>
          <p:cNvPr id="8" name="Text Placeholder 2">
            <a:extLst>
              <a:ext uri="{FF2B5EF4-FFF2-40B4-BE49-F238E27FC236}">
                <a16:creationId xmlns:a16="http://schemas.microsoft.com/office/drawing/2014/main" id="{64977DA0-1BB8-0EBD-87C6-901939BB1DE2}"/>
              </a:ext>
            </a:extLst>
          </p:cNvPr>
          <p:cNvSpPr>
            <a:spLocks noGrp="1"/>
          </p:cNvSpPr>
          <p:nvPr>
            <p:ph type="body" idx="1"/>
          </p:nvPr>
        </p:nvSpPr>
        <p:spPr>
          <a:xfrm>
            <a:off x="360383" y="951329"/>
            <a:ext cx="11360700" cy="565906"/>
          </a:xfrm>
        </p:spPr>
        <p:txBody>
          <a:bodyPr>
            <a:normAutofit fontScale="92500" lnSpcReduction="10000"/>
          </a:bodyPr>
          <a:lstStyle/>
          <a:p>
            <a:pPr marL="50800" indent="0">
              <a:buNone/>
            </a:pPr>
            <a:r>
              <a:rPr lang="en-US" dirty="0"/>
              <a:t>Identify the key words or phrases for </a:t>
            </a:r>
            <a:r>
              <a:rPr lang="en-US" b="1" dirty="0"/>
              <a:t>debate</a:t>
            </a:r>
            <a:r>
              <a:rPr lang="en-US" dirty="0"/>
              <a:t> on your note catcher.</a:t>
            </a:r>
          </a:p>
        </p:txBody>
      </p:sp>
      <p:sp>
        <p:nvSpPr>
          <p:cNvPr id="2" name="Title 1">
            <a:extLst>
              <a:ext uri="{FF2B5EF4-FFF2-40B4-BE49-F238E27FC236}">
                <a16:creationId xmlns:a16="http://schemas.microsoft.com/office/drawing/2014/main" id="{E476A7A8-00DA-058A-CE09-402B353ECC82}"/>
              </a:ext>
            </a:extLst>
          </p:cNvPr>
          <p:cNvSpPr>
            <a:spLocks noGrp="1"/>
          </p:cNvSpPr>
          <p:nvPr>
            <p:ph type="title"/>
          </p:nvPr>
        </p:nvSpPr>
        <p:spPr>
          <a:xfrm>
            <a:off x="185007" y="68667"/>
            <a:ext cx="11360700" cy="763500"/>
          </a:xfrm>
        </p:spPr>
        <p:txBody>
          <a:bodyPr/>
          <a:lstStyle/>
          <a:p>
            <a:r>
              <a:rPr lang="en-US" dirty="0">
                <a:latin typeface="Franklin Gothic Medium" panose="020B0603020102020204" pitchFamily="34" charset="0"/>
              </a:rPr>
              <a:t>Three Ds of Discourse: Debate</a:t>
            </a:r>
          </a:p>
        </p:txBody>
      </p:sp>
    </p:spTree>
    <p:extLst>
      <p:ext uri="{BB962C8B-B14F-4D97-AF65-F5344CB8AC3E}">
        <p14:creationId xmlns:p14="http://schemas.microsoft.com/office/powerpoint/2010/main" val="176697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CA02D3-25F7-39CE-5C37-4846A11BB6C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38</a:t>
            </a:fld>
            <a:endParaRPr lang="en-US" dirty="0"/>
          </a:p>
        </p:txBody>
      </p:sp>
      <p:sp>
        <p:nvSpPr>
          <p:cNvPr id="6" name="Google Shape;323;p51">
            <a:extLst>
              <a:ext uri="{FF2B5EF4-FFF2-40B4-BE49-F238E27FC236}">
                <a16:creationId xmlns:a16="http://schemas.microsoft.com/office/drawing/2014/main" id="{3215D734-BF2F-56B2-F99A-6E0686940FDE}"/>
              </a:ext>
            </a:extLst>
          </p:cNvPr>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48</a:t>
            </a:r>
            <a:endParaRPr sz="1200" dirty="0">
              <a:solidFill>
                <a:schemeClr val="lt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405CBFEE-CD25-F759-928D-6F7B2E20403F}"/>
              </a:ext>
            </a:extLst>
          </p:cNvPr>
          <p:cNvGraphicFramePr>
            <a:graphicFrameLocks noGrp="1"/>
          </p:cNvGraphicFramePr>
          <p:nvPr>
            <p:extLst>
              <p:ext uri="{D42A27DB-BD31-4B8C-83A1-F6EECF244321}">
                <p14:modId xmlns:p14="http://schemas.microsoft.com/office/powerpoint/2010/main" val="1312423122"/>
              </p:ext>
            </p:extLst>
          </p:nvPr>
        </p:nvGraphicFramePr>
        <p:xfrm>
          <a:off x="198782" y="1811130"/>
          <a:ext cx="11810838" cy="3819080"/>
        </p:xfrm>
        <a:graphic>
          <a:graphicData uri="http://schemas.openxmlformats.org/drawingml/2006/table">
            <a:tbl>
              <a:tblPr firstRow="1" bandRow="1">
                <a:tableStyleId>{393176EC-5D6E-4531-8A74-85070698DA9C}</a:tableStyleId>
              </a:tblPr>
              <a:tblGrid>
                <a:gridCol w="1978449">
                  <a:extLst>
                    <a:ext uri="{9D8B030D-6E8A-4147-A177-3AD203B41FA5}">
                      <a16:colId xmlns:a16="http://schemas.microsoft.com/office/drawing/2014/main" val="1188459680"/>
                    </a:ext>
                  </a:extLst>
                </a:gridCol>
                <a:gridCol w="9832389">
                  <a:extLst>
                    <a:ext uri="{9D8B030D-6E8A-4147-A177-3AD203B41FA5}">
                      <a16:colId xmlns:a16="http://schemas.microsoft.com/office/drawing/2014/main" val="2840983584"/>
                    </a:ext>
                  </a:extLst>
                </a:gridCol>
              </a:tblGrid>
              <a:tr h="759262">
                <a:tc>
                  <a:txBody>
                    <a:bodyPr/>
                    <a:lstStyle/>
                    <a:p>
                      <a:r>
                        <a:rPr lang="en-US" sz="2000" b="1" dirty="0">
                          <a:latin typeface="Franklin Gothic Book"/>
                        </a:rPr>
                        <a:t>Purpose</a:t>
                      </a:r>
                    </a:p>
                  </a:txBody>
                  <a:tcPr>
                    <a:solidFill>
                      <a:schemeClr val="bg1"/>
                    </a:solidFill>
                  </a:tcPr>
                </a:tc>
                <a:tc>
                  <a:txBody>
                    <a:bodyPr/>
                    <a:lstStyle/>
                    <a:p>
                      <a:r>
                        <a:rPr lang="en-US" sz="2000" dirty="0">
                          <a:latin typeface="Franklin Gothic Book"/>
                        </a:rPr>
                        <a:t>Focused on idea exchange; participants may already have positions but are still open to hearing new information to shape their opinions on a topic.</a:t>
                      </a:r>
                    </a:p>
                  </a:txBody>
                  <a:tcPr>
                    <a:solidFill>
                      <a:schemeClr val="bg1"/>
                    </a:solidFill>
                  </a:tcPr>
                </a:tc>
                <a:extLst>
                  <a:ext uri="{0D108BD9-81ED-4DB2-BD59-A6C34878D82A}">
                    <a16:rowId xmlns:a16="http://schemas.microsoft.com/office/drawing/2014/main" val="3625784058"/>
                  </a:ext>
                </a:extLst>
              </a:tr>
              <a:tr h="647904">
                <a:tc>
                  <a:txBody>
                    <a:bodyPr/>
                    <a:lstStyle/>
                    <a:p>
                      <a:r>
                        <a:rPr lang="en-US" sz="2000" b="1" dirty="0">
                          <a:latin typeface="Franklin Gothic Book"/>
                        </a:rPr>
                        <a:t>Student’s Role</a:t>
                      </a:r>
                    </a:p>
                  </a:txBody>
                  <a:tcPr>
                    <a:solidFill>
                      <a:schemeClr val="bg1"/>
                    </a:solidFill>
                  </a:tcPr>
                </a:tc>
                <a:tc>
                  <a:txBody>
                    <a:bodyPr/>
                    <a:lstStyle/>
                    <a:p>
                      <a:r>
                        <a:rPr lang="en-US" sz="2000" dirty="0">
                          <a:latin typeface="Franklin Gothic Book"/>
                        </a:rPr>
                        <a:t>Share what they are thinking, including research and reactions as to why one position may be the strongest.</a:t>
                      </a:r>
                    </a:p>
                  </a:txBody>
                  <a:tcPr>
                    <a:solidFill>
                      <a:schemeClr val="bg1"/>
                    </a:solidFill>
                  </a:tcPr>
                </a:tc>
                <a:extLst>
                  <a:ext uri="{0D108BD9-81ED-4DB2-BD59-A6C34878D82A}">
                    <a16:rowId xmlns:a16="http://schemas.microsoft.com/office/drawing/2014/main" val="449973129"/>
                  </a:ext>
                </a:extLst>
              </a:tr>
              <a:tr h="1052843">
                <a:tc>
                  <a:txBody>
                    <a:bodyPr/>
                    <a:lstStyle/>
                    <a:p>
                      <a:r>
                        <a:rPr lang="en-US" sz="2000" b="1" dirty="0">
                          <a:latin typeface="Franklin Gothic Book"/>
                        </a:rPr>
                        <a:t>Teacher’s Role</a:t>
                      </a:r>
                    </a:p>
                  </a:txBody>
                  <a:tcPr>
                    <a:solidFill>
                      <a:schemeClr val="bg1"/>
                    </a:solidFill>
                  </a:tcPr>
                </a:tc>
                <a:tc>
                  <a:txBody>
                    <a:bodyPr/>
                    <a:lstStyle/>
                    <a:p>
                      <a:r>
                        <a:rPr lang="en-US" sz="2000" dirty="0">
                          <a:latin typeface="Franklin Gothic Book"/>
                        </a:rPr>
                        <a:t>Encourage participation from all students, model and explicitly teach source analysis and reasoning skills, and prompt students to summarize each other’s points and ask clarifying questions of each other’s positions.</a:t>
                      </a:r>
                    </a:p>
                  </a:txBody>
                  <a:tcPr>
                    <a:solidFill>
                      <a:schemeClr val="bg1"/>
                    </a:solidFill>
                  </a:tcPr>
                </a:tc>
                <a:extLst>
                  <a:ext uri="{0D108BD9-81ED-4DB2-BD59-A6C34878D82A}">
                    <a16:rowId xmlns:a16="http://schemas.microsoft.com/office/drawing/2014/main" val="1613625572"/>
                  </a:ext>
                </a:extLst>
              </a:tr>
              <a:tr h="1305935">
                <a:tc>
                  <a:txBody>
                    <a:bodyPr/>
                    <a:lstStyle/>
                    <a:p>
                      <a:r>
                        <a:rPr lang="en-US" sz="2000" b="1" dirty="0">
                          <a:latin typeface="Franklin Gothic Book"/>
                        </a:rPr>
                        <a:t>Things to Consider</a:t>
                      </a:r>
                    </a:p>
                  </a:txBody>
                  <a:tcPr>
                    <a:solidFill>
                      <a:schemeClr val="bg1"/>
                    </a:solidFill>
                  </a:tcPr>
                </a:tc>
                <a:tc>
                  <a:txBody>
                    <a:bodyPr/>
                    <a:lstStyle/>
                    <a:p>
                      <a:r>
                        <a:rPr lang="en-US" sz="2000" dirty="0">
                          <a:latin typeface="Franklin Gothic Book"/>
                        </a:rPr>
                        <a:t>Discussion is best suited for conversations around policy topics where students have some background knowledge and opinions but also want to learn more and consider different ways to approach the topic.</a:t>
                      </a:r>
                    </a:p>
                  </a:txBody>
                  <a:tcPr>
                    <a:solidFill>
                      <a:schemeClr val="bg1"/>
                    </a:solidFill>
                  </a:tcPr>
                </a:tc>
                <a:extLst>
                  <a:ext uri="{0D108BD9-81ED-4DB2-BD59-A6C34878D82A}">
                    <a16:rowId xmlns:a16="http://schemas.microsoft.com/office/drawing/2014/main" val="4187786256"/>
                  </a:ext>
                </a:extLst>
              </a:tr>
            </a:tbl>
          </a:graphicData>
        </a:graphic>
      </p:graphicFrame>
      <p:sp>
        <p:nvSpPr>
          <p:cNvPr id="11" name="Text Placeholder 2">
            <a:extLst>
              <a:ext uri="{FF2B5EF4-FFF2-40B4-BE49-F238E27FC236}">
                <a16:creationId xmlns:a16="http://schemas.microsoft.com/office/drawing/2014/main" id="{5F0CB776-37DA-710E-F2DF-9B773D0E8ED2}"/>
              </a:ext>
            </a:extLst>
          </p:cNvPr>
          <p:cNvSpPr>
            <a:spLocks noGrp="1"/>
          </p:cNvSpPr>
          <p:nvPr>
            <p:ph type="body" idx="1"/>
          </p:nvPr>
        </p:nvSpPr>
        <p:spPr>
          <a:xfrm>
            <a:off x="371426" y="984459"/>
            <a:ext cx="11360700" cy="565906"/>
          </a:xfrm>
        </p:spPr>
        <p:txBody>
          <a:bodyPr>
            <a:normAutofit fontScale="92500" lnSpcReduction="10000"/>
          </a:bodyPr>
          <a:lstStyle/>
          <a:p>
            <a:pPr marL="50800" indent="0">
              <a:buNone/>
            </a:pPr>
            <a:r>
              <a:rPr lang="en-US" dirty="0"/>
              <a:t>Identify the key words or phrases for </a:t>
            </a:r>
            <a:r>
              <a:rPr lang="en-US" b="1" dirty="0"/>
              <a:t>discussion</a:t>
            </a:r>
            <a:r>
              <a:rPr lang="en-US" dirty="0"/>
              <a:t> on your notecatcher.</a:t>
            </a:r>
          </a:p>
        </p:txBody>
      </p:sp>
      <p:sp>
        <p:nvSpPr>
          <p:cNvPr id="2" name="Title 1">
            <a:extLst>
              <a:ext uri="{FF2B5EF4-FFF2-40B4-BE49-F238E27FC236}">
                <a16:creationId xmlns:a16="http://schemas.microsoft.com/office/drawing/2014/main" id="{A7FC002B-8657-5945-4DB1-44DDE7520CAE}"/>
              </a:ext>
            </a:extLst>
          </p:cNvPr>
          <p:cNvSpPr>
            <a:spLocks noGrp="1"/>
          </p:cNvSpPr>
          <p:nvPr>
            <p:ph type="title"/>
          </p:nvPr>
        </p:nvSpPr>
        <p:spPr>
          <a:xfrm>
            <a:off x="185007" y="101914"/>
            <a:ext cx="11360700" cy="763500"/>
          </a:xfrm>
        </p:spPr>
        <p:txBody>
          <a:bodyPr/>
          <a:lstStyle/>
          <a:p>
            <a:r>
              <a:rPr lang="en-US" dirty="0">
                <a:latin typeface="Franklin Gothic Medium" panose="020B0603020102020204" pitchFamily="34" charset="0"/>
              </a:rPr>
              <a:t>Three Ds of Discourse: Discussion</a:t>
            </a:r>
          </a:p>
        </p:txBody>
      </p:sp>
    </p:spTree>
    <p:extLst>
      <p:ext uri="{BB962C8B-B14F-4D97-AF65-F5344CB8AC3E}">
        <p14:creationId xmlns:p14="http://schemas.microsoft.com/office/powerpoint/2010/main" val="325543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98404-706D-BAC0-0767-09992C6E0228}"/>
              </a:ext>
            </a:extLst>
          </p:cNvPr>
          <p:cNvSpPr>
            <a:spLocks noGrp="1"/>
          </p:cNvSpPr>
          <p:nvPr>
            <p:ph type="title"/>
          </p:nvPr>
        </p:nvSpPr>
        <p:spPr/>
        <p:txBody>
          <a:bodyPr>
            <a:normAutofit fontScale="90000"/>
          </a:bodyPr>
          <a:lstStyle/>
          <a:p>
            <a:pPr marL="0" lvl="0" indent="0" rtl="0">
              <a:spcBef>
                <a:spcPts val="0"/>
              </a:spcBef>
              <a:spcAft>
                <a:spcPts val="0"/>
              </a:spcAft>
            </a:pPr>
            <a:r>
              <a:rPr lang="en-US" dirty="0">
                <a:latin typeface="Franklin Gothic Medium" panose="020B0603020102020204" pitchFamily="34" charset="0"/>
              </a:rPr>
              <a:t>Three Ds of Discourse: </a:t>
            </a:r>
            <a:br>
              <a:rPr lang="en-US" dirty="0">
                <a:latin typeface="Franklin Gothic Medium" panose="020B0603020102020204" pitchFamily="34" charset="0"/>
              </a:rPr>
            </a:br>
            <a:r>
              <a:rPr lang="en-US" dirty="0">
                <a:latin typeface="Franklin Gothic Medium" panose="020B0603020102020204" pitchFamily="34" charset="0"/>
              </a:rPr>
              <a:t>Dialogue, Debate, Discussion</a:t>
            </a:r>
          </a:p>
        </p:txBody>
      </p:sp>
      <p:sp>
        <p:nvSpPr>
          <p:cNvPr id="3" name="Text Placeholder 2">
            <a:extLst>
              <a:ext uri="{FF2B5EF4-FFF2-40B4-BE49-F238E27FC236}">
                <a16:creationId xmlns:a16="http://schemas.microsoft.com/office/drawing/2014/main" id="{97135D64-8264-0022-72D5-81B19AF81664}"/>
              </a:ext>
            </a:extLst>
          </p:cNvPr>
          <p:cNvSpPr>
            <a:spLocks noGrp="1"/>
          </p:cNvSpPr>
          <p:nvPr>
            <p:ph type="body" idx="1"/>
          </p:nvPr>
        </p:nvSpPr>
        <p:spPr/>
        <p:txBody>
          <a:bodyPr/>
          <a:lstStyle/>
          <a:p>
            <a:pPr marL="50800" indent="0">
              <a:lnSpc>
                <a:spcPct val="100000"/>
              </a:lnSpc>
              <a:spcBef>
                <a:spcPts val="0"/>
              </a:spcBef>
              <a:spcAft>
                <a:spcPts val="1800"/>
              </a:spcAft>
              <a:buNone/>
            </a:pPr>
            <a:r>
              <a:rPr lang="en-US" dirty="0">
                <a:latin typeface="Franklin Gothic Book" panose="020B0503020102020204" pitchFamily="34" charset="0"/>
              </a:rPr>
              <a:t>Review the key words or phrases you identified from slides 37 through 39 on your note catcher. </a:t>
            </a:r>
          </a:p>
          <a:p>
            <a:pPr marL="50800" indent="0">
              <a:lnSpc>
                <a:spcPct val="100000"/>
              </a:lnSpc>
              <a:spcBef>
                <a:spcPts val="0"/>
              </a:spcBef>
              <a:spcAft>
                <a:spcPts val="1800"/>
              </a:spcAft>
              <a:buNone/>
            </a:pPr>
            <a:endParaRPr lang="en-US" dirty="0">
              <a:latin typeface="Franklin Gothic Book" panose="020B0503020102020204" pitchFamily="34" charset="0"/>
            </a:endParaRPr>
          </a:p>
          <a:p>
            <a:pPr marL="50800" indent="0">
              <a:lnSpc>
                <a:spcPct val="100000"/>
              </a:lnSpc>
              <a:spcBef>
                <a:spcPts val="0"/>
              </a:spcBef>
              <a:spcAft>
                <a:spcPts val="1800"/>
              </a:spcAft>
              <a:buNone/>
            </a:pPr>
            <a:r>
              <a:rPr lang="en-US" dirty="0">
                <a:latin typeface="Franklin Gothic Book" panose="020B0503020102020204" pitchFamily="34" charset="0"/>
              </a:rPr>
              <a:t>Complete a Quick Write for the following question:</a:t>
            </a:r>
          </a:p>
          <a:p>
            <a:pPr marL="50800" indent="0">
              <a:lnSpc>
                <a:spcPct val="100000"/>
              </a:lnSpc>
              <a:spcBef>
                <a:spcPts val="0"/>
              </a:spcBef>
              <a:spcAft>
                <a:spcPts val="1800"/>
              </a:spcAft>
              <a:buNone/>
            </a:pPr>
            <a:r>
              <a:rPr lang="en-US" dirty="0">
                <a:latin typeface="Franklin Gothic Book" panose="020B0503020102020204" pitchFamily="34" charset="0"/>
              </a:rPr>
              <a:t>What</a:t>
            </a:r>
            <a:r>
              <a:rPr lang="en-US" sz="2800" dirty="0">
                <a:latin typeface="Franklin Gothic Book" panose="020B0503020102020204" pitchFamily="34" charset="0"/>
              </a:rPr>
              <a:t> do you notice and wonder about the information in the 3 </a:t>
            </a:r>
            <a:r>
              <a:rPr lang="en-US" dirty="0">
                <a:latin typeface="Franklin Gothic Book" panose="020B0503020102020204" pitchFamily="34" charset="0"/>
              </a:rPr>
              <a:t>Ds</a:t>
            </a:r>
            <a:r>
              <a:rPr lang="en-US" sz="2800" dirty="0">
                <a:latin typeface="Franklin Gothic Book" panose="020B0503020102020204" pitchFamily="34" charset="0"/>
              </a:rPr>
              <a:t> chart? </a:t>
            </a:r>
            <a:endParaRPr lang="en-US" dirty="0">
              <a:latin typeface="Franklin Gothic Book" panose="020B0503020102020204" pitchFamily="34" charset="0"/>
            </a:endParaRPr>
          </a:p>
          <a:p>
            <a:pPr marL="50800" indent="0">
              <a:lnSpc>
                <a:spcPct val="100000"/>
              </a:lnSpc>
              <a:spcBef>
                <a:spcPts val="0"/>
              </a:spcBef>
              <a:spcAft>
                <a:spcPts val="1800"/>
              </a:spcAft>
              <a:buNone/>
            </a:pPr>
            <a:r>
              <a:rPr lang="en-US" sz="2800" dirty="0">
                <a:latin typeface="Franklin Gothic Book" panose="020B0503020102020204" pitchFamily="34" charset="0"/>
              </a:rPr>
              <a:t>Record your observations and reflections on your </a:t>
            </a:r>
            <a:r>
              <a:rPr lang="en-US" sz="2800" dirty="0">
                <a:latin typeface="Franklin Gothic Book" panose="020B0503020102020204" pitchFamily="34" charset="0"/>
                <a:hlinkClick r:id="rId3"/>
              </a:rPr>
              <a:t>notecatcher</a:t>
            </a:r>
            <a:r>
              <a:rPr lang="en-US" sz="2800" dirty="0">
                <a:latin typeface="Franklin Gothic Book" panose="020B0503020102020204" pitchFamily="34" charset="0"/>
              </a:rPr>
              <a:t>.</a:t>
            </a:r>
            <a:endParaRPr lang="en-US"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5E00B922-E278-D47E-68BF-453AED6481C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39</a:t>
            </a:fld>
            <a:endParaRPr lang="en-US" dirty="0"/>
          </a:p>
        </p:txBody>
      </p:sp>
    </p:spTree>
    <p:extLst>
      <p:ext uri="{BB962C8B-B14F-4D97-AF65-F5344CB8AC3E}">
        <p14:creationId xmlns:p14="http://schemas.microsoft.com/office/powerpoint/2010/main" val="250292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idx="4294967295"/>
          </p:nvPr>
        </p:nvSpPr>
        <p:spPr>
          <a:xfrm>
            <a:off x="2801938" y="1803400"/>
            <a:ext cx="9144000" cy="2108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4800" b="1" i="0" u="none" strike="noStrike" kern="0" cap="none" spc="0" normalizeH="0" baseline="0" noProof="0" dirty="0">
                <a:ln>
                  <a:noFill/>
                </a:ln>
                <a:solidFill>
                  <a:srgbClr val="007780"/>
                </a:solidFill>
                <a:effectLst/>
                <a:uLnTx/>
                <a:uFillTx/>
                <a:latin typeface="Franklin Gothic Medium" panose="020B0603020102020204" pitchFamily="34" charset="0"/>
                <a:ea typeface="Libre Franklin"/>
                <a:cs typeface="Libre Franklin"/>
                <a:sym typeface="Libre Franklin"/>
              </a:rPr>
              <a:t>What are current, contentious and controversial issues? </a:t>
            </a:r>
          </a:p>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t>Section A</a:t>
            </a:r>
          </a:p>
          <a:p>
            <a:pPr marL="0" marR="0" lvl="0" indent="0" algn="ctr" defTabSz="914400" rtl="0" eaLnBrk="1" fontAlgn="auto" latinLnBrk="0" hangingPunct="1">
              <a:lnSpc>
                <a:spcPct val="90000"/>
              </a:lnSpc>
              <a:spcBef>
                <a:spcPts val="0"/>
              </a:spcBef>
              <a:spcAft>
                <a:spcPts val="0"/>
              </a:spcAft>
              <a:buClr>
                <a:srgbClr val="595959"/>
              </a:buClr>
              <a:buSzPts val="4000"/>
              <a:buFont typeface="Arial"/>
              <a:buNone/>
              <a:tabLst/>
              <a:defRPr/>
            </a:pPr>
            <a:r>
              <a:rPr kumimoji="0" lang="en-US" sz="4000" b="1"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rPr>
              <a:t>   </a:t>
            </a:r>
            <a:b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br>
            <a:endParaRPr kumimoji="0" lang="en-US" sz="24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p:txBody>
      </p:sp>
      <p:sp>
        <p:nvSpPr>
          <p:cNvPr id="4" name="Slide Number Placeholder 3">
            <a:extLst>
              <a:ext uri="{FF2B5EF4-FFF2-40B4-BE49-F238E27FC236}">
                <a16:creationId xmlns:a16="http://schemas.microsoft.com/office/drawing/2014/main" id="{B707BDAA-6D09-910F-B59C-B766B3B55D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2"/>
          <p:cNvSpPr txBox="1">
            <a:spLocks noGrp="1"/>
          </p:cNvSpPr>
          <p:nvPr>
            <p:ph type="title"/>
          </p:nvPr>
        </p:nvSpPr>
        <p:spPr>
          <a:xfrm>
            <a:off x="415600" y="2625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Dialogue</a:t>
            </a:r>
            <a:endParaRPr dirty="0">
              <a:latin typeface="Franklin Gothic Medium" panose="020B0603020102020204" pitchFamily="34" charset="0"/>
            </a:endParaRPr>
          </a:p>
        </p:txBody>
      </p:sp>
      <p:sp>
        <p:nvSpPr>
          <p:cNvPr id="329" name="Google Shape;329;p52"/>
          <p:cNvSpPr txBox="1">
            <a:spLocks noGrp="1"/>
          </p:cNvSpPr>
          <p:nvPr>
            <p:ph type="body" idx="1"/>
          </p:nvPr>
        </p:nvSpPr>
        <p:spPr>
          <a:xfrm>
            <a:off x="415650" y="1026083"/>
            <a:ext cx="11360700" cy="4555200"/>
          </a:xfrm>
          <a:prstGeom prst="rect">
            <a:avLst/>
          </a:prstGeom>
        </p:spPr>
        <p:txBody>
          <a:bodyPr spcFirstLastPara="1" wrap="square" lIns="91425" tIns="45700" rIns="91425" bIns="45700" anchor="t" anchorCtr="0">
            <a:normAutofit lnSpcReduction="10000"/>
          </a:bodyPr>
          <a:lstStyle/>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“Dialogue is a reflexive learning process in which group members seek to understand one another’s viewpoints and deeply held assumptions.”</a:t>
            </a:r>
            <a:endParaRPr dirty="0">
              <a:latin typeface="Franklin Gothic Book" panose="020B0503020102020204" pitchFamily="34" charset="0"/>
            </a:endParaRPr>
          </a:p>
          <a:p>
            <a:pPr marL="4572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“In this meaning making through words, group members inquire into their own and others’ beliefs, values and mental models to better understand how things work in their world.”</a:t>
            </a:r>
            <a:endParaRPr dirty="0">
              <a:latin typeface="Franklin Gothic Book" panose="020B0503020102020204" pitchFamily="34" charset="0"/>
            </a:endParaRPr>
          </a:p>
          <a:p>
            <a:pPr marL="4572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“...dialogue- leads to collective meaning making and the development of shared understanding.”</a:t>
            </a:r>
            <a:endParaRPr dirty="0">
              <a:latin typeface="Franklin Gothic Book" panose="020B0503020102020204" pitchFamily="34" charset="0"/>
            </a:endParaRPr>
          </a:p>
          <a:p>
            <a:pPr marL="4572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“In dialogue, listening is as important as speaking.” </a:t>
            </a:r>
            <a:endParaRPr dirty="0">
              <a:latin typeface="Franklin Gothic Book" panose="020B0503020102020204" pitchFamily="34" charset="0"/>
            </a:endParaRPr>
          </a:p>
        </p:txBody>
      </p:sp>
      <p:sp>
        <p:nvSpPr>
          <p:cNvPr id="330" name="Google Shape;330;p52"/>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BDC9D932-8B9F-CE3F-855D-34E53BD7400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3"/>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Dialogue (2)</a:t>
            </a:r>
            <a:endParaRPr dirty="0">
              <a:latin typeface="Franklin Gothic Medium" panose="020B0603020102020204" pitchFamily="34" charset="0"/>
            </a:endParaRPr>
          </a:p>
        </p:txBody>
      </p:sp>
      <p:sp>
        <p:nvSpPr>
          <p:cNvPr id="336" name="Google Shape;336;p53"/>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387350" algn="l" rtl="0">
              <a:spcBef>
                <a:spcPts val="1100"/>
              </a:spcBef>
              <a:spcAft>
                <a:spcPts val="0"/>
              </a:spcAft>
              <a:buSzPts val="2500"/>
              <a:buChar char="•"/>
            </a:pPr>
            <a:r>
              <a:rPr lang="en-US" sz="2500" dirty="0">
                <a:latin typeface="Franklin Gothic Book" panose="020B0503020102020204" pitchFamily="34" charset="0"/>
              </a:rPr>
              <a:t>“Dialogue requires choice making. Typical choices include how and when to talk: </a:t>
            </a:r>
            <a:endParaRPr sz="2500" dirty="0">
              <a:latin typeface="Franklin Gothic Book" panose="020B0503020102020204" pitchFamily="34" charset="0"/>
            </a:endParaRPr>
          </a:p>
          <a:p>
            <a:pPr marL="914400" lvl="1" indent="-387350" algn="l" rtl="0">
              <a:spcBef>
                <a:spcPts val="0"/>
              </a:spcBef>
              <a:spcAft>
                <a:spcPts val="0"/>
              </a:spcAft>
              <a:buSzPts val="2500"/>
              <a:buChar char="•"/>
            </a:pPr>
            <a:r>
              <a:rPr lang="en-US" sz="2500" dirty="0">
                <a:latin typeface="Franklin Gothic Book" panose="020B0503020102020204" pitchFamily="34" charset="0"/>
              </a:rPr>
              <a:t>Do we paraphrase prior comments to check for understanding and/or synthesize?</a:t>
            </a:r>
            <a:endParaRPr sz="2500" dirty="0">
              <a:latin typeface="Franklin Gothic Book" panose="020B0503020102020204" pitchFamily="34" charset="0"/>
            </a:endParaRPr>
          </a:p>
          <a:p>
            <a:pPr marL="914400" lvl="1" indent="-387350" algn="l" rtl="0">
              <a:spcBef>
                <a:spcPts val="0"/>
              </a:spcBef>
              <a:spcAft>
                <a:spcPts val="0"/>
              </a:spcAft>
              <a:buSzPts val="2500"/>
              <a:buChar char="•"/>
            </a:pPr>
            <a:r>
              <a:rPr lang="en-US" sz="2500" dirty="0">
                <a:latin typeface="Franklin Gothic Book" panose="020B0503020102020204" pitchFamily="34" charset="0"/>
              </a:rPr>
              <a:t>Do we inquire into the ideas and assumptions of others?</a:t>
            </a:r>
            <a:endParaRPr sz="2500" dirty="0">
              <a:latin typeface="Franklin Gothic Book" panose="020B0503020102020204" pitchFamily="34" charset="0"/>
            </a:endParaRPr>
          </a:p>
          <a:p>
            <a:pPr marL="914400" lvl="1" indent="-387350" algn="l" rtl="0">
              <a:spcBef>
                <a:spcPts val="0"/>
              </a:spcBef>
              <a:spcAft>
                <a:spcPts val="0"/>
              </a:spcAft>
              <a:buSzPts val="2500"/>
              <a:buChar char="•"/>
            </a:pPr>
            <a:r>
              <a:rPr lang="en-US" sz="2500" dirty="0">
                <a:latin typeface="Franklin Gothic Book" panose="020B0503020102020204" pitchFamily="34" charset="0"/>
              </a:rPr>
              <a:t>Do we put a new idea or perspective the table to widen the frame?”</a:t>
            </a:r>
            <a:endParaRPr sz="2500" dirty="0">
              <a:latin typeface="Franklin Gothic Book" panose="020B0503020102020204" pitchFamily="34" charset="0"/>
            </a:endParaRPr>
          </a:p>
          <a:p>
            <a:pPr marL="457200" lvl="0" indent="0" algn="l" rtl="0">
              <a:spcBef>
                <a:spcPts val="1100"/>
              </a:spcBef>
              <a:spcAft>
                <a:spcPts val="0"/>
              </a:spcAft>
              <a:buNone/>
            </a:pPr>
            <a:endParaRPr sz="2500" dirty="0">
              <a:latin typeface="Franklin Gothic Book" panose="020B0503020102020204" pitchFamily="34" charset="0"/>
            </a:endParaRPr>
          </a:p>
          <a:p>
            <a:pPr marL="457200" lvl="0" indent="-387350" algn="l" rtl="0">
              <a:spcBef>
                <a:spcPts val="1100"/>
              </a:spcBef>
              <a:spcAft>
                <a:spcPts val="0"/>
              </a:spcAft>
              <a:buSzPts val="2500"/>
              <a:buChar char="•"/>
            </a:pPr>
            <a:r>
              <a:rPr lang="en-US" sz="2500" dirty="0">
                <a:latin typeface="Franklin Gothic Book" panose="020B0503020102020204" pitchFamily="34" charset="0"/>
              </a:rPr>
              <a:t>“Suspension is an essential internal skill in dialogue. To suspend judgement, group members temporarily set aside their own perspectives, feelings and impulses and carefully monitor their internal experience.” </a:t>
            </a:r>
            <a:endParaRPr sz="2500" dirty="0">
              <a:latin typeface="Franklin Gothic Book" panose="020B0503020102020204" pitchFamily="34" charset="0"/>
            </a:endParaRPr>
          </a:p>
        </p:txBody>
      </p:sp>
      <p:sp>
        <p:nvSpPr>
          <p:cNvPr id="337" name="Google Shape;337;p53"/>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37D62531-F044-DB3C-A857-602DEE17E44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44B832-C959-ADB6-B7CD-9491DF12287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42</a:t>
            </a:fld>
            <a:endParaRPr lang="en-US" dirty="0"/>
          </a:p>
        </p:txBody>
      </p:sp>
      <p:sp>
        <p:nvSpPr>
          <p:cNvPr id="343" name="Google Shape;343;p54"/>
          <p:cNvSpPr txBox="1">
            <a:spLocks noGrp="1"/>
          </p:cNvSpPr>
          <p:nvPr>
            <p:ph type="body" idx="1"/>
          </p:nvPr>
        </p:nvSpPr>
        <p:spPr>
          <a:xfrm>
            <a:off x="8296275" y="1917450"/>
            <a:ext cx="3205200" cy="3023100"/>
          </a:xfrm>
          <a:prstGeom prst="rect">
            <a:avLst/>
          </a:prstGeom>
        </p:spPr>
        <p:txBody>
          <a:bodyPr spcFirstLastPara="1" wrap="square" lIns="91425" tIns="45700" rIns="91425" bIns="45700" anchor="t" anchorCtr="0">
            <a:normAutofit fontScale="92500" lnSpcReduction="20000"/>
          </a:bodyPr>
          <a:lstStyle/>
          <a:p>
            <a:pPr marL="0" lvl="0" indent="0" algn="l" rtl="0">
              <a:spcBef>
                <a:spcPts val="1100"/>
              </a:spcBef>
              <a:spcAft>
                <a:spcPts val="0"/>
              </a:spcAft>
              <a:buNone/>
            </a:pPr>
            <a:r>
              <a:rPr lang="en-US" dirty="0">
                <a:latin typeface="Franklin Gothic Book" panose="020B0503020102020204" pitchFamily="34" charset="0"/>
              </a:rPr>
              <a:t>What attributes of dialogue do you see in this clip?</a:t>
            </a:r>
            <a:endParaRPr dirty="0">
              <a:latin typeface="Franklin Gothic Book" panose="020B0503020102020204" pitchFamily="34" charset="0"/>
            </a:endParaRPr>
          </a:p>
          <a:p>
            <a:pPr marL="0" lvl="0" indent="0" algn="l" rtl="0">
              <a:spcBef>
                <a:spcPts val="1100"/>
              </a:spcBef>
              <a:spcAft>
                <a:spcPts val="0"/>
              </a:spcAft>
              <a:buNone/>
            </a:pPr>
            <a:endParaRPr dirty="0">
              <a:latin typeface="Franklin Gothic Book" panose="020B0503020102020204" pitchFamily="34" charset="0"/>
            </a:endParaRPr>
          </a:p>
          <a:p>
            <a:pPr marL="0" lvl="0" indent="0" algn="l" rtl="0">
              <a:spcBef>
                <a:spcPts val="1100"/>
              </a:spcBef>
              <a:spcAft>
                <a:spcPts val="0"/>
              </a:spcAft>
              <a:buNone/>
            </a:pPr>
            <a:r>
              <a:rPr lang="en-US" dirty="0">
                <a:latin typeface="Franklin Gothic Book" panose="020B0503020102020204" pitchFamily="34" charset="0"/>
              </a:rPr>
              <a:t>As you watch this clip, evaluate it using the rubric on your note catcher</a:t>
            </a:r>
            <a:r>
              <a:rPr lang="en-US" dirty="0"/>
              <a:t>. </a:t>
            </a:r>
            <a:endParaRPr dirty="0"/>
          </a:p>
        </p:txBody>
      </p:sp>
      <p:pic>
        <p:nvPicPr>
          <p:cNvPr id="344" name="Google Shape;344;p54" descr="Photo of two students talking with subtitle: Student: Can I just clarify you?"/>
          <p:cNvPicPr preferRelativeResize="0"/>
          <p:nvPr/>
        </p:nvPicPr>
        <p:blipFill rotWithShape="1">
          <a:blip r:embed="rId3">
            <a:alphaModFix/>
          </a:blip>
          <a:srcRect r="1835" b="26535"/>
          <a:stretch/>
        </p:blipFill>
        <p:spPr>
          <a:xfrm>
            <a:off x="563525" y="1759575"/>
            <a:ext cx="6993001" cy="3591976"/>
          </a:xfrm>
          <a:prstGeom prst="rect">
            <a:avLst/>
          </a:prstGeom>
          <a:noFill/>
          <a:ln>
            <a:noFill/>
          </a:ln>
        </p:spPr>
      </p:pic>
      <p:sp>
        <p:nvSpPr>
          <p:cNvPr id="342" name="Google Shape;342;p5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Attributes of Productive Dialogue in Collaborative Civic Spaces</a:t>
            </a:r>
            <a:endParaRPr dirty="0">
              <a:latin typeface="Franklin Gothic Medium" panose="020B06030201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5"/>
          <p:cNvSpPr txBox="1">
            <a:spLocks noGrp="1"/>
          </p:cNvSpPr>
          <p:nvPr>
            <p:ph type="title"/>
          </p:nvPr>
        </p:nvSpPr>
        <p:spPr>
          <a:xfrm>
            <a:off x="214750" y="1615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Hexagonal Thinking and Dialogue</a:t>
            </a:r>
            <a:endParaRPr dirty="0"/>
          </a:p>
        </p:txBody>
      </p:sp>
      <p:sp>
        <p:nvSpPr>
          <p:cNvPr id="350" name="Google Shape;350;p55"/>
          <p:cNvSpPr txBox="1">
            <a:spLocks noGrp="1"/>
          </p:cNvSpPr>
          <p:nvPr>
            <p:ph type="body" idx="1"/>
          </p:nvPr>
        </p:nvSpPr>
        <p:spPr>
          <a:xfrm>
            <a:off x="303825" y="1342150"/>
            <a:ext cx="6056700" cy="4327500"/>
          </a:xfrm>
          <a:prstGeom prst="rect">
            <a:avLst/>
          </a:prstGeom>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None/>
            </a:pPr>
            <a:r>
              <a:rPr lang="en-US" sz="2400" dirty="0"/>
              <a:t>Access pages two to three of this </a:t>
            </a:r>
            <a:r>
              <a:rPr lang="en-US" sz="2400" u="sng" dirty="0">
                <a:solidFill>
                  <a:schemeClr val="hlink"/>
                </a:solidFill>
                <a:hlinkClick r:id="rId3"/>
              </a:rPr>
              <a:t>Grade 5 Teacher Note</a:t>
            </a:r>
            <a:r>
              <a:rPr lang="en-US" sz="2400" b="1" dirty="0"/>
              <a:t> </a:t>
            </a:r>
            <a:r>
              <a:rPr lang="en-US" sz="2400" dirty="0"/>
              <a:t>to see how Hexagonal Thinking is used to </a:t>
            </a:r>
            <a:r>
              <a:rPr lang="en-US" sz="2400" b="1" dirty="0">
                <a:solidFill>
                  <a:schemeClr val="dk1"/>
                </a:solidFill>
              </a:rPr>
              <a:t>demonstrate tools and resources to engage student voice in a collaborative civic space. </a:t>
            </a:r>
            <a:r>
              <a:rPr lang="en-US" sz="2400" dirty="0">
                <a:solidFill>
                  <a:schemeClr val="dk1"/>
                </a:solidFill>
              </a:rPr>
              <a:t>As you read, annotate this text by:</a:t>
            </a:r>
            <a:endParaRPr sz="2400" dirty="0">
              <a:solidFill>
                <a:schemeClr val="dk1"/>
              </a:solidFill>
            </a:endParaRPr>
          </a:p>
          <a:p>
            <a:pPr marL="0" lvl="0" indent="0" algn="l" rtl="0">
              <a:lnSpc>
                <a:spcPct val="100000"/>
              </a:lnSpc>
              <a:spcBef>
                <a:spcPts val="0"/>
              </a:spcBef>
              <a:spcAft>
                <a:spcPts val="0"/>
              </a:spcAft>
              <a:buNone/>
            </a:pPr>
            <a:endParaRPr sz="2400" dirty="0">
              <a:solidFill>
                <a:schemeClr val="dk1"/>
              </a:solidFill>
            </a:endParaRPr>
          </a:p>
          <a:p>
            <a:pPr marL="0" lvl="0" indent="0" algn="l" rtl="0">
              <a:lnSpc>
                <a:spcPct val="100000"/>
              </a:lnSpc>
              <a:spcBef>
                <a:spcPts val="0"/>
              </a:spcBef>
              <a:spcAft>
                <a:spcPts val="0"/>
              </a:spcAft>
              <a:buNone/>
            </a:pPr>
            <a:endParaRPr sz="2400" dirty="0">
              <a:solidFill>
                <a:srgbClr val="333333"/>
              </a:solidFill>
            </a:endParaRPr>
          </a:p>
          <a:p>
            <a:pPr marL="457200" lvl="0" indent="-369570" algn="l" rtl="0">
              <a:lnSpc>
                <a:spcPct val="100000"/>
              </a:lnSpc>
              <a:spcBef>
                <a:spcPts val="0"/>
              </a:spcBef>
              <a:spcAft>
                <a:spcPts val="0"/>
              </a:spcAft>
              <a:buClr>
                <a:schemeClr val="dk1"/>
              </a:buClr>
              <a:buSzPct val="100000"/>
              <a:buChar char="●"/>
            </a:pPr>
            <a:r>
              <a:rPr lang="en-US" sz="2400" b="1" dirty="0">
                <a:solidFill>
                  <a:srgbClr val="33A8DE"/>
                </a:solidFill>
              </a:rPr>
              <a:t>Circle</a:t>
            </a:r>
            <a:r>
              <a:rPr lang="en-US" sz="2400" dirty="0">
                <a:solidFill>
                  <a:srgbClr val="333333"/>
                </a:solidFill>
              </a:rPr>
              <a:t> key words or phrases used to implement Hexagonal Thinking.</a:t>
            </a:r>
            <a:endParaRPr sz="2400" dirty="0">
              <a:solidFill>
                <a:srgbClr val="333333"/>
              </a:solidFill>
            </a:endParaRPr>
          </a:p>
          <a:p>
            <a:pPr marL="457200" lvl="0" indent="-369570" algn="l" rtl="0">
              <a:lnSpc>
                <a:spcPct val="100000"/>
              </a:lnSpc>
              <a:spcBef>
                <a:spcPts val="0"/>
              </a:spcBef>
              <a:spcAft>
                <a:spcPts val="0"/>
              </a:spcAft>
              <a:buClr>
                <a:schemeClr val="dk1"/>
              </a:buClr>
              <a:buSzPct val="100000"/>
              <a:buChar char="●"/>
            </a:pPr>
            <a:r>
              <a:rPr lang="en-US" sz="2400" dirty="0">
                <a:solidFill>
                  <a:srgbClr val="333333"/>
                </a:solidFill>
              </a:rPr>
              <a:t>Put an</a:t>
            </a:r>
            <a:r>
              <a:rPr lang="en-US" sz="2400" b="1" dirty="0">
                <a:solidFill>
                  <a:srgbClr val="33A8DE"/>
                </a:solidFill>
              </a:rPr>
              <a:t> !</a:t>
            </a:r>
            <a:r>
              <a:rPr lang="en-US" sz="2400" dirty="0">
                <a:solidFill>
                  <a:srgbClr val="333333"/>
                </a:solidFill>
              </a:rPr>
              <a:t> next to text that demonstrates how students use hexagonal thinking to engage in dialogue about c</a:t>
            </a:r>
            <a:r>
              <a:rPr lang="en-US" sz="2400" dirty="0">
                <a:solidFill>
                  <a:schemeClr val="dk1"/>
                </a:solidFill>
              </a:rPr>
              <a:t>onnections between the principles of the preamble and our government today.</a:t>
            </a:r>
            <a:endParaRPr dirty="0">
              <a:solidFill>
                <a:schemeClr val="dk1"/>
              </a:solidFill>
            </a:endParaRPr>
          </a:p>
        </p:txBody>
      </p:sp>
      <p:pic>
        <p:nvPicPr>
          <p:cNvPr id="351" name="Google Shape;351;p5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360525" y="1677588"/>
            <a:ext cx="5526676" cy="3656622"/>
          </a:xfrm>
          <a:prstGeom prst="rect">
            <a:avLst/>
          </a:prstGeom>
          <a:noFill/>
          <a:ln>
            <a:noFill/>
          </a:ln>
        </p:spPr>
      </p:pic>
      <p:sp>
        <p:nvSpPr>
          <p:cNvPr id="352" name="Google Shape;352;p55">
            <a:extLst>
              <a:ext uri="{C183D7F6-B498-43B3-948B-1728B52AA6E4}">
                <adec:decorative xmlns:adec="http://schemas.microsoft.com/office/drawing/2017/decorative" val="1"/>
              </a:ext>
            </a:extLst>
          </p:cNvPr>
          <p:cNvSpPr/>
          <p:nvPr/>
        </p:nvSpPr>
        <p:spPr>
          <a:xfrm>
            <a:off x="6296875" y="1470850"/>
            <a:ext cx="5802000" cy="4033500"/>
          </a:xfrm>
          <a:prstGeom prst="frame">
            <a:avLst>
              <a:gd name="adj1" fmla="val 252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Libre Franklin"/>
              <a:ea typeface="Libre Franklin"/>
              <a:cs typeface="Libre Franklin"/>
              <a:sym typeface="Libre Franklin"/>
            </a:endParaRPr>
          </a:p>
        </p:txBody>
      </p:sp>
      <p:sp>
        <p:nvSpPr>
          <p:cNvPr id="3" name="Slide Number Placeholder 2">
            <a:extLst>
              <a:ext uri="{FF2B5EF4-FFF2-40B4-BE49-F238E27FC236}">
                <a16:creationId xmlns:a16="http://schemas.microsoft.com/office/drawing/2014/main" id="{9651086E-054E-5416-2F6B-7DDC3CA60DD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a:rPr>
              <a:t>Debate</a:t>
            </a:r>
            <a:endParaRPr dirty="0">
              <a:latin typeface="Franklin Gothic Medium"/>
            </a:endParaRPr>
          </a:p>
        </p:txBody>
      </p:sp>
      <p:sp>
        <p:nvSpPr>
          <p:cNvPr id="358" name="Google Shape;358;p56"/>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381000" algn="l" rtl="0">
              <a:lnSpc>
                <a:spcPct val="100000"/>
              </a:lnSpc>
              <a:spcBef>
                <a:spcPts val="0"/>
              </a:spcBef>
              <a:spcAft>
                <a:spcPts val="0"/>
              </a:spcAft>
              <a:buSzPts val="2400"/>
              <a:buFont typeface="Libre Franklin"/>
              <a:buChar char="•"/>
            </a:pPr>
            <a:r>
              <a:rPr lang="en-US" sz="2400" dirty="0">
                <a:solidFill>
                  <a:srgbClr val="444444"/>
                </a:solidFill>
                <a:latin typeface="Franklin Gothic Book"/>
              </a:rPr>
              <a:t>A  debate is a highly structured form of discussion where students take sides on an issue and support that issue using evidence while refuting points from the opposing viewpoint.</a:t>
            </a:r>
          </a:p>
          <a:p>
            <a:pPr indent="-381000">
              <a:lnSpc>
                <a:spcPct val="100000"/>
              </a:lnSpc>
              <a:spcBef>
                <a:spcPts val="0"/>
              </a:spcBef>
              <a:buSzPts val="2400"/>
              <a:buFont typeface="Libre Franklin"/>
              <a:buChar char="•"/>
            </a:pPr>
            <a:r>
              <a:rPr lang="en-US" sz="2400" dirty="0">
                <a:solidFill>
                  <a:srgbClr val="444444"/>
                </a:solidFill>
                <a:latin typeface="Franklin Gothic Book"/>
              </a:rPr>
              <a:t>When preparing for and participating in a debate, students should:</a:t>
            </a:r>
            <a:endParaRPr sz="2400" dirty="0">
              <a:solidFill>
                <a:srgbClr val="444444"/>
              </a:solidFill>
              <a:latin typeface="Franklin Gothic Book"/>
            </a:endParaRPr>
          </a:p>
          <a:p>
            <a:pPr lvl="1">
              <a:lnSpc>
                <a:spcPct val="100000"/>
              </a:lnSpc>
              <a:spcBef>
                <a:spcPts val="0"/>
              </a:spcBef>
              <a:buFont typeface="Libre Franklin"/>
              <a:buChar char="•"/>
            </a:pPr>
            <a:r>
              <a:rPr lang="en-US" dirty="0">
                <a:solidFill>
                  <a:srgbClr val="444444"/>
                </a:solidFill>
                <a:latin typeface="Franklin Gothic Book"/>
              </a:rPr>
              <a:t>Present a clear stance on a topic.</a:t>
            </a:r>
          </a:p>
          <a:p>
            <a:pPr lvl="1">
              <a:lnSpc>
                <a:spcPct val="100000"/>
              </a:lnSpc>
              <a:spcBef>
                <a:spcPts val="0"/>
              </a:spcBef>
              <a:buFont typeface="Libre Franklin"/>
              <a:buChar char="•"/>
            </a:pPr>
            <a:r>
              <a:rPr lang="en-US" dirty="0">
                <a:solidFill>
                  <a:srgbClr val="444444"/>
                </a:solidFill>
                <a:latin typeface="Franklin Gothic Book"/>
              </a:rPr>
              <a:t>Gather information and evidence from credible sources to support their argument.</a:t>
            </a:r>
          </a:p>
          <a:p>
            <a:pPr lvl="1">
              <a:lnSpc>
                <a:spcPct val="100000"/>
              </a:lnSpc>
              <a:spcBef>
                <a:spcPts val="0"/>
              </a:spcBef>
              <a:buFont typeface="Libre Franklin"/>
              <a:buChar char="•"/>
            </a:pPr>
            <a:r>
              <a:rPr lang="en-US" dirty="0">
                <a:solidFill>
                  <a:srgbClr val="444444"/>
                </a:solidFill>
                <a:latin typeface="Franklin Gothic Book"/>
              </a:rPr>
              <a:t>Anticipate objections and prepare to defend them.</a:t>
            </a:r>
          </a:p>
          <a:p>
            <a:pPr lvl="1">
              <a:lnSpc>
                <a:spcPct val="100000"/>
              </a:lnSpc>
              <a:spcBef>
                <a:spcPts val="0"/>
              </a:spcBef>
              <a:buFont typeface="Libre Franklin"/>
              <a:buChar char="•"/>
            </a:pPr>
            <a:r>
              <a:rPr lang="en-US" dirty="0">
                <a:solidFill>
                  <a:srgbClr val="444444"/>
                </a:solidFill>
                <a:latin typeface="Franklin Gothic Book"/>
              </a:rPr>
              <a:t>Identify weaknesses in opposing arguments.</a:t>
            </a:r>
          </a:p>
          <a:p>
            <a:pPr lvl="1">
              <a:lnSpc>
                <a:spcPct val="100000"/>
              </a:lnSpc>
              <a:spcBef>
                <a:spcPts val="0"/>
              </a:spcBef>
              <a:buFont typeface="Libre Franklin"/>
            </a:pPr>
            <a:r>
              <a:rPr lang="en-US" dirty="0">
                <a:solidFill>
                  <a:srgbClr val="444444"/>
                </a:solidFill>
                <a:latin typeface="Franklin Gothic Book"/>
                <a:cs typeface="Arial"/>
              </a:rPr>
              <a:t>Reflect on insights learned from the debate.</a:t>
            </a:r>
          </a:p>
          <a:p>
            <a:pPr indent="-314325">
              <a:spcBef>
                <a:spcPts val="0"/>
              </a:spcBef>
              <a:buClr>
                <a:srgbClr val="444444"/>
              </a:buClr>
              <a:buSzPts val="1350"/>
            </a:pPr>
            <a:endParaRPr lang="en-US" sz="1350" dirty="0">
              <a:solidFill>
                <a:srgbClr val="444444"/>
              </a:solidFill>
              <a:latin typeface="Arial"/>
              <a:cs typeface="Arial"/>
            </a:endParaRPr>
          </a:p>
        </p:txBody>
      </p:sp>
      <p:sp>
        <p:nvSpPr>
          <p:cNvPr id="359" name="Google Shape;359;p56"/>
          <p:cNvSpPr txBox="1"/>
          <p:nvPr/>
        </p:nvSpPr>
        <p:spPr>
          <a:xfrm>
            <a:off x="366625" y="6165850"/>
            <a:ext cx="6822300" cy="53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a:solidFill>
                  <a:srgbClr val="FAFAFA"/>
                </a:solidFill>
                <a:latin typeface="Calibri"/>
                <a:ea typeface="Calibri"/>
                <a:cs typeface="Calibri"/>
                <a:sym typeface="Calibri"/>
              </a:rPr>
              <a:t>A Rutgers professor breaks down key elements of a standout debater and performance</a:t>
            </a:r>
            <a:r>
              <a:rPr lang="en-US" sz="1200" dirty="0">
                <a:solidFill>
                  <a:srgbClr val="FAFAFA"/>
                </a:solidFill>
                <a:latin typeface="Calibri"/>
                <a:ea typeface="Calibri"/>
                <a:cs typeface="Calibri"/>
                <a:sym typeface="Calibri"/>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FB1F2270-5E51-F64C-CE51-58D7BBA3861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Attributes of Productive Debate in Collaborative Civic Spaces</a:t>
            </a:r>
            <a:endParaRPr dirty="0">
              <a:latin typeface="Franklin Gothic Medium" panose="020B0603020102020204" pitchFamily="34" charset="0"/>
            </a:endParaRPr>
          </a:p>
        </p:txBody>
      </p:sp>
      <p:sp>
        <p:nvSpPr>
          <p:cNvPr id="365" name="Google Shape;365;p57"/>
          <p:cNvSpPr txBox="1">
            <a:spLocks noGrp="1"/>
          </p:cNvSpPr>
          <p:nvPr>
            <p:ph type="body" idx="1"/>
          </p:nvPr>
        </p:nvSpPr>
        <p:spPr>
          <a:xfrm>
            <a:off x="8243925" y="1852550"/>
            <a:ext cx="3244200" cy="36072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dirty="0">
                <a:latin typeface="Franklin Gothic Book" panose="020B0503020102020204" pitchFamily="34" charset="0"/>
              </a:rPr>
              <a:t>What attributes of debate do you see in this clip?</a:t>
            </a:r>
            <a:endParaRPr dirty="0">
              <a:latin typeface="Franklin Gothic Book" panose="020B0503020102020204" pitchFamily="34" charset="0"/>
            </a:endParaRPr>
          </a:p>
          <a:p>
            <a:pPr marL="0" lvl="0" indent="0" algn="l" rtl="0">
              <a:spcBef>
                <a:spcPts val="1100"/>
              </a:spcBef>
              <a:spcAft>
                <a:spcPts val="0"/>
              </a:spcAft>
              <a:buClr>
                <a:schemeClr val="dk1"/>
              </a:buClr>
              <a:buSzPts val="1100"/>
              <a:buFont typeface="Arial"/>
              <a:buNone/>
            </a:pPr>
            <a:endParaRPr dirty="0">
              <a:latin typeface="Franklin Gothic Book" panose="020B0503020102020204" pitchFamily="34" charset="0"/>
            </a:endParaRPr>
          </a:p>
          <a:p>
            <a:pPr marL="0" lvl="0" indent="0" algn="l" rtl="0">
              <a:spcBef>
                <a:spcPts val="1100"/>
              </a:spcBef>
              <a:spcAft>
                <a:spcPts val="0"/>
              </a:spcAft>
              <a:buNone/>
            </a:pPr>
            <a:r>
              <a:rPr lang="en-US" dirty="0">
                <a:latin typeface="Franklin Gothic Book" panose="020B0503020102020204" pitchFamily="34" charset="0"/>
              </a:rPr>
              <a:t>As you watch this clip, evaluate it using the rubric on your note catcher. </a:t>
            </a:r>
            <a:endParaRPr dirty="0">
              <a:latin typeface="Franklin Gothic Book" panose="020B0503020102020204" pitchFamily="34" charset="0"/>
            </a:endParaRPr>
          </a:p>
        </p:txBody>
      </p:sp>
      <p:sp>
        <p:nvSpPr>
          <p:cNvPr id="3" name="Slide Number Placeholder 2">
            <a:extLst>
              <a:ext uri="{FF2B5EF4-FFF2-40B4-BE49-F238E27FC236}">
                <a16:creationId xmlns:a16="http://schemas.microsoft.com/office/drawing/2014/main" id="{4E5172D9-A809-FFD1-264A-637A003659B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45</a:t>
            </a:fld>
            <a:endParaRPr lang="en-US" dirty="0"/>
          </a:p>
        </p:txBody>
      </p:sp>
      <p:pic>
        <p:nvPicPr>
          <p:cNvPr id="2" name="Picture 1" descr="A group of people sitting in a classroom">
            <a:extLst>
              <a:ext uri="{FF2B5EF4-FFF2-40B4-BE49-F238E27FC236}">
                <a16:creationId xmlns:a16="http://schemas.microsoft.com/office/drawing/2014/main" id="{A4B6DD86-C59C-D986-318C-093837789492}"/>
              </a:ext>
            </a:extLst>
          </p:cNvPr>
          <p:cNvPicPr>
            <a:picLocks noChangeAspect="1"/>
          </p:cNvPicPr>
          <p:nvPr/>
        </p:nvPicPr>
        <p:blipFill>
          <a:blip r:embed="rId3"/>
          <a:stretch>
            <a:fillRect/>
          </a:stretch>
        </p:blipFill>
        <p:spPr>
          <a:xfrm>
            <a:off x="885914" y="1717105"/>
            <a:ext cx="6221982" cy="398450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8"/>
          <p:cNvSpPr txBox="1">
            <a:spLocks noGrp="1"/>
          </p:cNvSpPr>
          <p:nvPr>
            <p:ph type="title"/>
          </p:nvPr>
        </p:nvSpPr>
        <p:spPr>
          <a:xfrm>
            <a:off x="278375" y="1870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Debate (2)</a:t>
            </a:r>
            <a:endParaRPr dirty="0"/>
          </a:p>
        </p:txBody>
      </p:sp>
      <p:sp>
        <p:nvSpPr>
          <p:cNvPr id="372" name="Google Shape;372;p58"/>
          <p:cNvSpPr txBox="1">
            <a:spLocks noGrp="1"/>
          </p:cNvSpPr>
          <p:nvPr>
            <p:ph type="body" idx="1"/>
          </p:nvPr>
        </p:nvSpPr>
        <p:spPr>
          <a:xfrm>
            <a:off x="278375" y="1253400"/>
            <a:ext cx="7443600" cy="43782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None/>
            </a:pPr>
            <a:r>
              <a:rPr lang="en-US" sz="2400" dirty="0"/>
              <a:t>Access this </a:t>
            </a:r>
            <a:r>
              <a:rPr lang="en-US" sz="2400" u="sng" dirty="0">
                <a:solidFill>
                  <a:schemeClr val="hlink"/>
                </a:solidFill>
                <a:hlinkClick r:id="rId3"/>
              </a:rPr>
              <a:t>Grade 2 Teacher Note</a:t>
            </a:r>
            <a:r>
              <a:rPr lang="en-US" sz="2400" b="1" dirty="0"/>
              <a:t> </a:t>
            </a:r>
            <a:r>
              <a:rPr lang="en-US" sz="2400" dirty="0"/>
              <a:t>to see how the debate structure is used to </a:t>
            </a:r>
            <a:r>
              <a:rPr lang="en-US" sz="2400" b="1" dirty="0">
                <a:solidFill>
                  <a:schemeClr val="dk1"/>
                </a:solidFill>
              </a:rPr>
              <a:t>demonstrate tools and resources to engage student voice in a collaborative civic space. </a:t>
            </a:r>
            <a:r>
              <a:rPr lang="en-US" sz="2400" dirty="0">
                <a:solidFill>
                  <a:schemeClr val="dk1"/>
                </a:solidFill>
              </a:rPr>
              <a:t>As you read, annotate this text by:</a:t>
            </a:r>
            <a:endParaRPr sz="2400" dirty="0">
              <a:solidFill>
                <a:schemeClr val="dk1"/>
              </a:solidFill>
            </a:endParaRPr>
          </a:p>
          <a:p>
            <a:pPr marL="0" lvl="0" indent="0" algn="l" rtl="0">
              <a:lnSpc>
                <a:spcPct val="100000"/>
              </a:lnSpc>
              <a:spcBef>
                <a:spcPts val="0"/>
              </a:spcBef>
              <a:spcAft>
                <a:spcPts val="0"/>
              </a:spcAft>
              <a:buNone/>
            </a:pPr>
            <a:endParaRPr sz="2400" dirty="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b="1" u="sng" dirty="0">
                <a:solidFill>
                  <a:srgbClr val="33A8DE"/>
                </a:solidFill>
              </a:rPr>
              <a:t>Underline</a:t>
            </a:r>
            <a:r>
              <a:rPr lang="en-US" sz="2400" dirty="0">
                <a:solidFill>
                  <a:srgbClr val="333333"/>
                </a:solidFill>
              </a:rPr>
              <a:t> key ideas and major points.</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Write a </a:t>
            </a:r>
            <a:r>
              <a:rPr lang="en-US" sz="2400" b="1" dirty="0">
                <a:solidFill>
                  <a:srgbClr val="33A8DE"/>
                </a:solidFill>
              </a:rPr>
              <a:t>?</a:t>
            </a:r>
            <a:r>
              <a:rPr lang="en-US" sz="2400" dirty="0">
                <a:solidFill>
                  <a:srgbClr val="333333"/>
                </a:solidFill>
              </a:rPr>
              <a:t> next to anything that is confusing.</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b="1" dirty="0">
                <a:solidFill>
                  <a:srgbClr val="33A8DE"/>
                </a:solidFill>
              </a:rPr>
              <a:t>Circle</a:t>
            </a:r>
            <a:r>
              <a:rPr lang="en-US" sz="2400" dirty="0">
                <a:solidFill>
                  <a:srgbClr val="333333"/>
                </a:solidFill>
              </a:rPr>
              <a:t> key words or phrases used to implement the debate structure.</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Put an</a:t>
            </a:r>
            <a:r>
              <a:rPr lang="en-US" sz="2400" b="1" dirty="0">
                <a:solidFill>
                  <a:srgbClr val="33A8DE"/>
                </a:solidFill>
              </a:rPr>
              <a:t> !</a:t>
            </a:r>
            <a:r>
              <a:rPr lang="en-US" sz="2400" dirty="0">
                <a:solidFill>
                  <a:srgbClr val="333333"/>
                </a:solidFill>
              </a:rPr>
              <a:t> next to information that demonstrates how the debate structure supported the collaborative civic space. </a:t>
            </a:r>
            <a:endParaRPr sz="2400" dirty="0">
              <a:solidFill>
                <a:srgbClr val="333333"/>
              </a:solidFill>
            </a:endParaRPr>
          </a:p>
          <a:p>
            <a:pPr marL="0" lvl="0" indent="0" algn="l" rtl="0">
              <a:spcBef>
                <a:spcPts val="1100"/>
              </a:spcBef>
              <a:spcAft>
                <a:spcPts val="0"/>
              </a:spcAft>
              <a:buNone/>
            </a:pPr>
            <a:endParaRPr dirty="0">
              <a:solidFill>
                <a:schemeClr val="dk1"/>
              </a:solidFill>
            </a:endParaRPr>
          </a:p>
        </p:txBody>
      </p:sp>
      <p:pic>
        <p:nvPicPr>
          <p:cNvPr id="373" name="Google Shape;373;p58">
            <a:extLst>
              <a:ext uri="{C183D7F6-B498-43B3-948B-1728B52AA6E4}">
                <adec:decorative xmlns:adec="http://schemas.microsoft.com/office/drawing/2017/decorative" val="1"/>
              </a:ext>
            </a:extLst>
          </p:cNvPr>
          <p:cNvPicPr preferRelativeResize="0"/>
          <p:nvPr/>
        </p:nvPicPr>
        <p:blipFill rotWithShape="1">
          <a:blip r:embed="rId4">
            <a:alphaModFix/>
          </a:blip>
          <a:srcRect r="35018"/>
          <a:stretch/>
        </p:blipFill>
        <p:spPr>
          <a:xfrm>
            <a:off x="7530025" y="2128350"/>
            <a:ext cx="4072574" cy="2066925"/>
          </a:xfrm>
          <a:prstGeom prst="rect">
            <a:avLst/>
          </a:prstGeom>
          <a:noFill/>
          <a:ln>
            <a:noFill/>
          </a:ln>
        </p:spPr>
      </p:pic>
      <p:sp>
        <p:nvSpPr>
          <p:cNvPr id="3" name="Slide Number Placeholder 2">
            <a:extLst>
              <a:ext uri="{FF2B5EF4-FFF2-40B4-BE49-F238E27FC236}">
                <a16:creationId xmlns:a16="http://schemas.microsoft.com/office/drawing/2014/main" id="{2AC16BF1-3533-8EC3-CECB-BA1DEA7FDEF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415600" y="394075"/>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rPr>
              <a:t>Discussion</a:t>
            </a:r>
            <a:endParaRPr dirty="0">
              <a:latin typeface="Franklin Gothic Medium" panose="020B0603020102020204" pitchFamily="34" charset="0"/>
            </a:endParaRPr>
          </a:p>
        </p:txBody>
      </p:sp>
      <p:sp>
        <p:nvSpPr>
          <p:cNvPr id="379" name="Google Shape;379;p59"/>
          <p:cNvSpPr txBox="1">
            <a:spLocks noGrp="1"/>
          </p:cNvSpPr>
          <p:nvPr>
            <p:ph type="body" idx="1"/>
          </p:nvPr>
        </p:nvSpPr>
        <p:spPr>
          <a:xfrm>
            <a:off x="366625" y="1151400"/>
            <a:ext cx="11360700" cy="4555200"/>
          </a:xfrm>
          <a:prstGeom prst="rect">
            <a:avLst/>
          </a:prstGeom>
        </p:spPr>
        <p:txBody>
          <a:bodyPr spcFirstLastPara="1" wrap="square" lIns="91425" tIns="45700" rIns="91425" bIns="45700" anchor="t" anchorCtr="0">
            <a:normAutofit/>
          </a:bodyPr>
          <a:lstStyle/>
          <a:p>
            <a:pPr marL="457200" lvl="0" indent="-406400" algn="l" rtl="0">
              <a:spcBef>
                <a:spcPts val="1100"/>
              </a:spcBef>
              <a:spcAft>
                <a:spcPts val="0"/>
              </a:spcAft>
              <a:buSzPts val="2800"/>
              <a:buChar char="•"/>
            </a:pPr>
            <a:r>
              <a:rPr lang="en-US" dirty="0">
                <a:latin typeface="Franklin Gothic Book" panose="020B0503020102020204" pitchFamily="34" charset="0"/>
              </a:rPr>
              <a:t>“It focuses on the parts and their relationships to one another- the causes, the effects and the ripple effects of proposed actions and solutions.”</a:t>
            </a:r>
            <a:endParaRPr dirty="0">
              <a:latin typeface="Franklin Gothic Book" panose="020B0503020102020204" pitchFamily="34" charset="0"/>
            </a:endParaRPr>
          </a:p>
          <a:p>
            <a:pPr marL="457200" lvl="0" indent="0" algn="l" rtl="0">
              <a:spcBef>
                <a:spcPts val="1100"/>
              </a:spcBef>
              <a:spcAft>
                <a:spcPts val="0"/>
              </a:spcAft>
              <a:buNone/>
            </a:pPr>
            <a:endParaRPr sz="2000" dirty="0">
              <a:latin typeface="Franklin Gothic Book" panose="020B0503020102020204" pitchFamily="34" charset="0"/>
            </a:endParaRPr>
          </a:p>
          <a:p>
            <a:pPr marL="457200" lvl="0" indent="-406400" algn="l" rtl="0">
              <a:spcBef>
                <a:spcPts val="1100"/>
              </a:spcBef>
              <a:spcAft>
                <a:spcPts val="0"/>
              </a:spcAft>
              <a:buSzPts val="2800"/>
              <a:buChar char="•"/>
            </a:pPr>
            <a:r>
              <a:rPr lang="en-US" dirty="0">
                <a:latin typeface="Franklin Gothic Book" panose="020B0503020102020204" pitchFamily="34" charset="0"/>
              </a:rPr>
              <a:t>“Participants attempt to reach decisions through a variety of voting and consensus techniques.”</a:t>
            </a:r>
            <a:endParaRPr dirty="0">
              <a:latin typeface="Franklin Gothic Book" panose="020B0503020102020204" pitchFamily="34" charset="0"/>
            </a:endParaRPr>
          </a:p>
          <a:p>
            <a:pPr marL="457200" lvl="0" indent="0" algn="l" rtl="0">
              <a:spcBef>
                <a:spcPts val="1100"/>
              </a:spcBef>
              <a:spcAft>
                <a:spcPts val="0"/>
              </a:spcAft>
              <a:buNone/>
            </a:pPr>
            <a:endParaRPr sz="2000" dirty="0">
              <a:latin typeface="Franklin Gothic Book" panose="020B0503020102020204" pitchFamily="34" charset="0"/>
            </a:endParaRPr>
          </a:p>
          <a:p>
            <a:pPr marL="457200" lvl="0" indent="-406400" algn="l" rtl="0">
              <a:spcBef>
                <a:spcPts val="1100"/>
              </a:spcBef>
              <a:spcAft>
                <a:spcPts val="0"/>
              </a:spcAft>
              <a:buSzPts val="2800"/>
              <a:buChar char="•"/>
            </a:pPr>
            <a:r>
              <a:rPr lang="en-US" dirty="0">
                <a:latin typeface="Franklin Gothic Book" panose="020B0503020102020204" pitchFamily="34" charset="0"/>
              </a:rPr>
              <a:t>“When discussion is unskilled and dialogue is absent, decisions are often low quality, represent the opinions of the most vocal members or leader, lack group commitment and do not stay made.”</a:t>
            </a:r>
            <a:endParaRPr dirty="0">
              <a:latin typeface="Franklin Gothic Book" panose="020B0503020102020204" pitchFamily="34" charset="0"/>
            </a:endParaRPr>
          </a:p>
        </p:txBody>
      </p:sp>
      <p:sp>
        <p:nvSpPr>
          <p:cNvPr id="380" name="Google Shape;380;p59"/>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14865CA5-1668-84F6-EEFD-763165146A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dirty="0">
                <a:latin typeface="Franklin Gothic Medium" panose="020B0603020102020204" pitchFamily="34" charset="0"/>
              </a:rPr>
              <a:t>Discussion (2)</a:t>
            </a:r>
            <a:endParaRPr dirty="0">
              <a:latin typeface="Franklin Gothic Medium" panose="020B0603020102020204" pitchFamily="34" charset="0"/>
            </a:endParaRPr>
          </a:p>
        </p:txBody>
      </p:sp>
      <p:sp>
        <p:nvSpPr>
          <p:cNvPr id="386" name="Google Shape;386;p6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“Three elements of shape skilled discussions are:</a:t>
            </a:r>
            <a:endParaRPr dirty="0">
              <a:latin typeface="Franklin Gothic Book" panose="020B0503020102020204" pitchFamily="34" charset="0"/>
            </a:endParaRPr>
          </a:p>
          <a:p>
            <a:pPr marL="914400" lvl="1" indent="-381000" algn="l" rtl="0">
              <a:lnSpc>
                <a:spcPct val="100000"/>
              </a:lnSpc>
              <a:spcBef>
                <a:spcPts val="0"/>
              </a:spcBef>
              <a:spcAft>
                <a:spcPts val="0"/>
              </a:spcAft>
              <a:buSzPts val="2400"/>
              <a:buChar char="•"/>
            </a:pPr>
            <a:r>
              <a:rPr lang="en-US" dirty="0">
                <a:latin typeface="Franklin Gothic Book" panose="020B0503020102020204" pitchFamily="34" charset="0"/>
              </a:rPr>
              <a:t>clarity about the decision-making process and authority; </a:t>
            </a:r>
            <a:endParaRPr dirty="0">
              <a:latin typeface="Franklin Gothic Book" panose="020B0503020102020204" pitchFamily="34" charset="0"/>
            </a:endParaRPr>
          </a:p>
          <a:p>
            <a:pPr marL="914400" lvl="1" indent="-381000" algn="l" rtl="0">
              <a:lnSpc>
                <a:spcPct val="100000"/>
              </a:lnSpc>
              <a:spcBef>
                <a:spcPts val="0"/>
              </a:spcBef>
              <a:spcAft>
                <a:spcPts val="0"/>
              </a:spcAft>
              <a:buSzPts val="2400"/>
              <a:buChar char="•"/>
            </a:pPr>
            <a:r>
              <a:rPr lang="en-US" dirty="0">
                <a:latin typeface="Franklin Gothic Book" panose="020B0503020102020204" pitchFamily="34" charset="0"/>
              </a:rPr>
              <a:t>knowledge of the boundaries surrounding the topics open to the group’s decision-making authority </a:t>
            </a:r>
            <a:endParaRPr dirty="0">
              <a:latin typeface="Franklin Gothic Book" panose="020B0503020102020204" pitchFamily="34" charset="0"/>
            </a:endParaRPr>
          </a:p>
          <a:p>
            <a:pPr marL="914400" lvl="1" indent="-381000" algn="l" rtl="0">
              <a:lnSpc>
                <a:spcPct val="100000"/>
              </a:lnSpc>
              <a:spcBef>
                <a:spcPts val="0"/>
              </a:spcBef>
              <a:spcAft>
                <a:spcPts val="0"/>
              </a:spcAft>
              <a:buSzPts val="2400"/>
              <a:buChar char="•"/>
            </a:pPr>
            <a:r>
              <a:rPr lang="en-US" dirty="0">
                <a:latin typeface="Franklin Gothic Book" panose="020B0503020102020204" pitchFamily="34" charset="0"/>
              </a:rPr>
              <a:t>standards for orderly decision-making meetings.”</a:t>
            </a:r>
            <a:endParaRPr dirty="0">
              <a:latin typeface="Franklin Gothic Book" panose="020B0503020102020204" pitchFamily="34" charset="0"/>
            </a:endParaRPr>
          </a:p>
          <a:p>
            <a:pPr marL="914400" lvl="0" indent="0" algn="l" rtl="0">
              <a:lnSpc>
                <a:spcPct val="100000"/>
              </a:lnSpc>
              <a:spcBef>
                <a:spcPts val="0"/>
              </a:spcBef>
              <a:spcAft>
                <a:spcPts val="0"/>
              </a:spcAft>
              <a:buNone/>
            </a:pPr>
            <a:endParaRPr dirty="0">
              <a:latin typeface="Franklin Gothic Book" panose="020B0503020102020204" pitchFamily="34" charset="0"/>
            </a:endParaRPr>
          </a:p>
          <a:p>
            <a:pPr marL="457200" lvl="0" indent="-406400" algn="l" rtl="0">
              <a:lnSpc>
                <a:spcPct val="100000"/>
              </a:lnSpc>
              <a:spcBef>
                <a:spcPts val="0"/>
              </a:spcBef>
              <a:spcAft>
                <a:spcPts val="0"/>
              </a:spcAft>
              <a:buSzPts val="2800"/>
              <a:buChar char="•"/>
            </a:pPr>
            <a:r>
              <a:rPr lang="en-US" dirty="0">
                <a:latin typeface="Franklin Gothic Book" panose="020B0503020102020204" pitchFamily="34" charset="0"/>
              </a:rPr>
              <a:t>“To maintain focus requires clear structure, purposeful facilitation, impulse control on the part of individual group members and recovery strategies if the group strays off course.”</a:t>
            </a:r>
            <a:endParaRPr dirty="0">
              <a:latin typeface="Franklin Gothic Book" panose="020B0503020102020204" pitchFamily="34" charset="0"/>
            </a:endParaRPr>
          </a:p>
          <a:p>
            <a:pPr marL="0" lvl="0" indent="0" algn="l" rtl="0">
              <a:spcBef>
                <a:spcPts val="1100"/>
              </a:spcBef>
              <a:spcAft>
                <a:spcPts val="0"/>
              </a:spcAft>
              <a:buNone/>
            </a:pPr>
            <a:endParaRPr dirty="0"/>
          </a:p>
        </p:txBody>
      </p:sp>
      <p:sp>
        <p:nvSpPr>
          <p:cNvPr id="387" name="Google Shape;387;p60"/>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61F0B5F0-AAD9-1438-9732-36375A5F510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Franklin Gothic Medium" panose="020B0603020102020204" pitchFamily="34" charset="0"/>
              </a:rPr>
              <a:t>Discussion (3)</a:t>
            </a:r>
            <a:endParaRPr dirty="0">
              <a:latin typeface="Franklin Gothic Medium" panose="020B0603020102020204" pitchFamily="34" charset="0"/>
            </a:endParaRPr>
          </a:p>
        </p:txBody>
      </p:sp>
      <p:sp>
        <p:nvSpPr>
          <p:cNvPr id="393" name="Google Shape;393;p61"/>
          <p:cNvSpPr txBox="1">
            <a:spLocks noGrp="1"/>
          </p:cNvSpPr>
          <p:nvPr>
            <p:ph type="body" idx="1"/>
          </p:nvPr>
        </p:nvSpPr>
        <p:spPr>
          <a:xfrm>
            <a:off x="415650" y="1356883"/>
            <a:ext cx="11360700" cy="4555200"/>
          </a:xfrm>
          <a:prstGeom prst="rect">
            <a:avLst/>
          </a:prstGeom>
        </p:spPr>
        <p:txBody>
          <a:bodyPr spcFirstLastPara="1" wrap="square" lIns="91425" tIns="45700" rIns="91425" bIns="45700" anchor="t" anchorCtr="0">
            <a:normAutofit/>
          </a:bodyPr>
          <a:lstStyle/>
          <a:p>
            <a:pPr marL="457200" lvl="0" indent="-393700" algn="l" rtl="0">
              <a:spcBef>
                <a:spcPts val="1100"/>
              </a:spcBef>
              <a:spcAft>
                <a:spcPts val="0"/>
              </a:spcAft>
              <a:buSzPts val="2600"/>
              <a:buChar char="•"/>
            </a:pPr>
            <a:r>
              <a:rPr lang="en-US" sz="2600" dirty="0">
                <a:latin typeface="Franklin Gothic Book" panose="020B0503020102020204" pitchFamily="34" charset="0"/>
              </a:rPr>
              <a:t>“Effective group members share responsibility for maintaining the flow of the discussion, for encouraging other group members to share their knowledge and ideas, for hearing and exposing points of confusion or murkiness.” </a:t>
            </a:r>
            <a:endParaRPr sz="2600" dirty="0">
              <a:latin typeface="Franklin Gothic Book" panose="020B0503020102020204" pitchFamily="34" charset="0"/>
            </a:endParaRPr>
          </a:p>
          <a:p>
            <a:pPr marL="457200" lvl="0" indent="0" algn="l" rtl="0">
              <a:spcBef>
                <a:spcPts val="1100"/>
              </a:spcBef>
              <a:spcAft>
                <a:spcPts val="0"/>
              </a:spcAft>
              <a:buNone/>
            </a:pPr>
            <a:endParaRPr sz="2600" dirty="0">
              <a:latin typeface="Franklin Gothic Book" panose="020B0503020102020204" pitchFamily="34" charset="0"/>
            </a:endParaRPr>
          </a:p>
          <a:p>
            <a:pPr marL="457200" lvl="0" indent="-393700" algn="l" rtl="0">
              <a:spcBef>
                <a:spcPts val="1100"/>
              </a:spcBef>
              <a:spcAft>
                <a:spcPts val="0"/>
              </a:spcAft>
              <a:buSzPts val="2600"/>
              <a:buChar char="•"/>
            </a:pPr>
            <a:r>
              <a:rPr lang="en-US" sz="2600" dirty="0">
                <a:latin typeface="Franklin Gothic Book" panose="020B0503020102020204" pitchFamily="34" charset="0"/>
              </a:rPr>
              <a:t>“... we can make the most strategic choices about how and when to participate:</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Should I advocate or should I inquire?</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At what points should I press?</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When should I probe for detail or let it go?</a:t>
            </a:r>
            <a:endParaRPr sz="2600" dirty="0">
              <a:latin typeface="Franklin Gothic Book" panose="020B0503020102020204" pitchFamily="34" charset="0"/>
            </a:endParaRPr>
          </a:p>
          <a:p>
            <a:pPr marL="914400" lvl="1" indent="-393700" algn="l" rtl="0">
              <a:spcBef>
                <a:spcPts val="0"/>
              </a:spcBef>
              <a:spcAft>
                <a:spcPts val="0"/>
              </a:spcAft>
              <a:buSzPts val="2600"/>
              <a:buChar char="•"/>
            </a:pPr>
            <a:r>
              <a:rPr lang="en-US" sz="2600" dirty="0">
                <a:latin typeface="Franklin Gothic Book" panose="020B0503020102020204" pitchFamily="34" charset="0"/>
              </a:rPr>
              <a:t>How might I phrase an idea for greatest influence?”</a:t>
            </a:r>
            <a:endParaRPr sz="2600" dirty="0">
              <a:latin typeface="Franklin Gothic Book" panose="020B0503020102020204" pitchFamily="34" charset="0"/>
            </a:endParaRPr>
          </a:p>
        </p:txBody>
      </p:sp>
      <p:sp>
        <p:nvSpPr>
          <p:cNvPr id="394" name="Google Shape;394;p61"/>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FAFAFA"/>
                </a:solidFill>
              </a:rPr>
              <a:t>Adaptive Schools Foundation Seminar Learning Guide- 4th Edition. 2024 Thinking Collaborative, Land Robert Garmston &amp; Bruce Wellman. </a:t>
            </a:r>
            <a:r>
              <a:rPr lang="en-US" sz="1100" u="sng" dirty="0">
                <a:solidFill>
                  <a:srgbClr val="FAFAFA"/>
                </a:solidFill>
                <a:hlinkClick r:id="rId3">
                  <a:extLst>
                    <a:ext uri="{A12FA001-AC4F-418D-AE19-62706E023703}">
                      <ahyp:hlinkClr xmlns:ahyp="http://schemas.microsoft.com/office/drawing/2018/hyperlinkcolor" val="tx"/>
                    </a:ext>
                  </a:extLst>
                </a:hlinkClick>
              </a:rPr>
              <a:t>www.thinkingcollaborative.com</a:t>
            </a:r>
            <a:r>
              <a:rPr lang="en-US" sz="1100" dirty="0">
                <a:solidFill>
                  <a:srgbClr val="FAFAFA"/>
                </a:solidFill>
              </a:rPr>
              <a:t> </a:t>
            </a:r>
            <a:endParaRPr sz="1200" dirty="0">
              <a:solidFill>
                <a:srgbClr val="FAFAFA"/>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7E87CA2-8CA6-567F-F6C1-D42C261DDE7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508775" y="117800"/>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dirty="0">
                <a:latin typeface="Libre Franklin"/>
                <a:ea typeface="Libre Franklin"/>
                <a:cs typeface="Libre Franklin"/>
                <a:sym typeface="Libre Franklin"/>
              </a:rPr>
              <a:t>What are current, contentious and controversial issues? </a:t>
            </a:r>
            <a:endParaRPr dirty="0"/>
          </a:p>
        </p:txBody>
      </p:sp>
      <p:sp>
        <p:nvSpPr>
          <p:cNvPr id="112" name="Google Shape;112;p20"/>
          <p:cNvSpPr txBox="1">
            <a:spLocks noGrp="1"/>
          </p:cNvSpPr>
          <p:nvPr>
            <p:ph type="body" idx="1"/>
          </p:nvPr>
        </p:nvSpPr>
        <p:spPr>
          <a:xfrm>
            <a:off x="716375" y="1552200"/>
            <a:ext cx="10308000" cy="42579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dirty="0">
                <a:latin typeface="Franklin Gothic Book"/>
              </a:rPr>
              <a:t>When engaging with civic discourse, there are several terms that are used to categorize topics. For clarity in this learning, we are defining them here:</a:t>
            </a:r>
            <a:endParaRPr dirty="0">
              <a:latin typeface="Franklin Gothic Book"/>
            </a:endParaRPr>
          </a:p>
          <a:p>
            <a:pPr marL="0" lvl="0" indent="0" algn="l" rtl="0">
              <a:spcBef>
                <a:spcPts val="1100"/>
              </a:spcBef>
              <a:spcAft>
                <a:spcPts val="0"/>
              </a:spcAft>
              <a:buNone/>
            </a:pPr>
            <a:endParaRPr sz="1900" dirty="0"/>
          </a:p>
          <a:p>
            <a:pPr marL="457200" lvl="0" indent="-349250" algn="l" rtl="0">
              <a:spcBef>
                <a:spcPts val="1100"/>
              </a:spcBef>
              <a:spcAft>
                <a:spcPts val="0"/>
              </a:spcAft>
              <a:buClr>
                <a:schemeClr val="dk1"/>
              </a:buClr>
              <a:buSzPts val="1900"/>
              <a:buChar char="•"/>
            </a:pPr>
            <a:r>
              <a:rPr lang="en-US" b="1" dirty="0">
                <a:solidFill>
                  <a:schemeClr val="dk1"/>
                </a:solidFill>
                <a:latin typeface="Franklin Gothic Book"/>
              </a:rPr>
              <a:t>Current events</a:t>
            </a:r>
            <a:r>
              <a:rPr lang="en-US" dirty="0">
                <a:solidFill>
                  <a:schemeClr val="dk1"/>
                </a:solidFill>
                <a:latin typeface="Franklin Gothic Book"/>
              </a:rPr>
              <a:t> are </a:t>
            </a:r>
            <a:r>
              <a:rPr lang="en-US" dirty="0">
                <a:solidFill>
                  <a:schemeClr val="dk1"/>
                </a:solidFill>
                <a:highlight>
                  <a:srgbClr val="FFFFFF"/>
                </a:highlight>
                <a:latin typeface="Franklin Gothic Book"/>
              </a:rPr>
              <a:t>important events that are happening in the world. </a:t>
            </a:r>
            <a:endParaRPr dirty="0">
              <a:solidFill>
                <a:schemeClr val="dk1"/>
              </a:solidFill>
              <a:highlight>
                <a:srgbClr val="FFFFFF"/>
              </a:highlight>
              <a:latin typeface="Franklin Gothic Book"/>
            </a:endParaRPr>
          </a:p>
          <a:p>
            <a:pPr marL="457200" lvl="0" indent="-349250" algn="l" rtl="0">
              <a:spcBef>
                <a:spcPts val="0"/>
              </a:spcBef>
              <a:spcAft>
                <a:spcPts val="0"/>
              </a:spcAft>
              <a:buClr>
                <a:schemeClr val="dk1"/>
              </a:buClr>
              <a:buSzPts val="1900"/>
              <a:buChar char="•"/>
            </a:pPr>
            <a:r>
              <a:rPr lang="en-US" b="1" dirty="0">
                <a:solidFill>
                  <a:schemeClr val="dk1"/>
                </a:solidFill>
                <a:highlight>
                  <a:srgbClr val="FFFFFF"/>
                </a:highlight>
                <a:latin typeface="Franklin Gothic Book"/>
              </a:rPr>
              <a:t>Contentious issues </a:t>
            </a:r>
            <a:r>
              <a:rPr lang="en-US" dirty="0">
                <a:solidFill>
                  <a:schemeClr val="dk1"/>
                </a:solidFill>
                <a:highlight>
                  <a:srgbClr val="FFFFFF"/>
                </a:highlight>
                <a:latin typeface="Franklin Gothic Book"/>
              </a:rPr>
              <a:t>are </a:t>
            </a:r>
            <a:r>
              <a:rPr lang="en-US" dirty="0">
                <a:solidFill>
                  <a:srgbClr val="212529"/>
                </a:solidFill>
                <a:highlight>
                  <a:srgbClr val="FFFFFF"/>
                </a:highlight>
                <a:latin typeface="Franklin Gothic Book"/>
              </a:rPr>
              <a:t>likely to cause disagreement or argument.</a:t>
            </a:r>
            <a:endParaRPr dirty="0">
              <a:solidFill>
                <a:schemeClr val="dk1"/>
              </a:solidFill>
              <a:highlight>
                <a:srgbClr val="FFFFFF"/>
              </a:highlight>
              <a:latin typeface="Franklin Gothic Book"/>
            </a:endParaRPr>
          </a:p>
          <a:p>
            <a:pPr indent="-406400">
              <a:spcBef>
                <a:spcPts val="0"/>
              </a:spcBef>
              <a:buClr>
                <a:schemeClr val="dk1"/>
              </a:buClr>
              <a:buSzPts val="2800"/>
              <a:buFont typeface="Libre Franklin"/>
              <a:buChar char="•"/>
            </a:pPr>
            <a:r>
              <a:rPr lang="en-US" b="1" dirty="0">
                <a:solidFill>
                  <a:schemeClr val="dk1"/>
                </a:solidFill>
                <a:highlight>
                  <a:srgbClr val="FFFFFF"/>
                </a:highlight>
                <a:latin typeface="Franklin Gothic Book"/>
              </a:rPr>
              <a:t>Controversial issues</a:t>
            </a:r>
            <a:r>
              <a:rPr lang="en-US" dirty="0">
                <a:solidFill>
                  <a:schemeClr val="dk1"/>
                </a:solidFill>
                <a:highlight>
                  <a:srgbClr val="FFFFFF"/>
                </a:highlight>
                <a:latin typeface="Franklin Gothic Book"/>
              </a:rPr>
              <a:t> are </a:t>
            </a:r>
            <a:r>
              <a:rPr lang="en-US" dirty="0">
                <a:solidFill>
                  <a:schemeClr val="dk1"/>
                </a:solidFill>
                <a:latin typeface="Franklin Gothic Book"/>
              </a:rPr>
              <a:t>issues which arouse strong feelings, disagreement and divergent opinions in communities.</a:t>
            </a:r>
            <a:endParaRPr dirty="0">
              <a:solidFill>
                <a:schemeClr val="dk1"/>
              </a:solidFill>
              <a:latin typeface="Franklin Gothic Book"/>
            </a:endParaRPr>
          </a:p>
        </p:txBody>
      </p:sp>
      <p:sp>
        <p:nvSpPr>
          <p:cNvPr id="3" name="Slide Number Placeholder 2">
            <a:extLst>
              <a:ext uri="{FF2B5EF4-FFF2-40B4-BE49-F238E27FC236}">
                <a16:creationId xmlns:a16="http://schemas.microsoft.com/office/drawing/2014/main" id="{49746F07-2D01-5039-5ACD-7733A07F86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22A878-A6F8-EEA6-0579-EAF5B275DFD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50</a:t>
            </a:fld>
            <a:endParaRPr lang="en-US" dirty="0"/>
          </a:p>
        </p:txBody>
      </p:sp>
      <p:sp>
        <p:nvSpPr>
          <p:cNvPr id="400" name="Google Shape;400;p62"/>
          <p:cNvSpPr txBox="1">
            <a:spLocks noGrp="1"/>
          </p:cNvSpPr>
          <p:nvPr>
            <p:ph type="body" idx="1"/>
          </p:nvPr>
        </p:nvSpPr>
        <p:spPr>
          <a:xfrm>
            <a:off x="7454725" y="1788950"/>
            <a:ext cx="4321500" cy="35457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Clr>
                <a:schemeClr val="dk1"/>
              </a:buClr>
              <a:buSzPts val="1100"/>
              <a:buFont typeface="Arial"/>
              <a:buNone/>
            </a:pPr>
            <a:r>
              <a:rPr lang="en-US" dirty="0">
                <a:latin typeface="Franklin Gothic Book" panose="020B0503020102020204" pitchFamily="34" charset="0"/>
              </a:rPr>
              <a:t>What attributes of discussion do you see in this clip?</a:t>
            </a:r>
            <a:endParaRPr dirty="0">
              <a:latin typeface="Franklin Gothic Book" panose="020B0503020102020204" pitchFamily="34" charset="0"/>
            </a:endParaRPr>
          </a:p>
          <a:p>
            <a:pPr marL="0" lvl="0" indent="0" algn="l" rtl="0">
              <a:spcBef>
                <a:spcPts val="1100"/>
              </a:spcBef>
              <a:spcAft>
                <a:spcPts val="0"/>
              </a:spcAft>
              <a:buNone/>
            </a:pPr>
            <a:endParaRPr dirty="0">
              <a:latin typeface="Franklin Gothic Book" panose="020B0503020102020204" pitchFamily="34" charset="0"/>
            </a:endParaRPr>
          </a:p>
          <a:p>
            <a:pPr marL="0" lvl="0" indent="0" algn="l" rtl="0">
              <a:spcBef>
                <a:spcPts val="1100"/>
              </a:spcBef>
              <a:spcAft>
                <a:spcPts val="0"/>
              </a:spcAft>
              <a:buNone/>
            </a:pPr>
            <a:r>
              <a:rPr lang="en-US" dirty="0">
                <a:latin typeface="Franklin Gothic Book" panose="020B0503020102020204" pitchFamily="34" charset="0"/>
              </a:rPr>
              <a:t>As you watch this clip, evaluate it using the rubric on your note catcher. </a:t>
            </a:r>
            <a:endParaRPr dirty="0">
              <a:latin typeface="Franklin Gothic Book" panose="020B0503020102020204" pitchFamily="34" charset="0"/>
            </a:endParaRPr>
          </a:p>
        </p:txBody>
      </p:sp>
      <p:pic>
        <p:nvPicPr>
          <p:cNvPr id="401" name="Google Shape;401;p62" descr="The Teaching Channel. (n.d.) Structured Academic Controversy (SAC). Series CPS/CERG Civic Discussion Videos. https://learn.teachingchannel.com/video/structured-academic-controversy-sac&#10;" title="Structured Academic Controversy">
            <a:hlinkClick r:id="rId3"/>
          </p:cNvPr>
          <p:cNvPicPr preferRelativeResize="0"/>
          <p:nvPr/>
        </p:nvPicPr>
        <p:blipFill rotWithShape="1">
          <a:blip r:embed="rId4">
            <a:alphaModFix/>
          </a:blip>
          <a:srcRect/>
          <a:stretch/>
        </p:blipFill>
        <p:spPr>
          <a:xfrm>
            <a:off x="1176525" y="1860575"/>
            <a:ext cx="6178900" cy="3473925"/>
          </a:xfrm>
          <a:prstGeom prst="rect">
            <a:avLst/>
          </a:prstGeom>
          <a:noFill/>
          <a:ln>
            <a:noFill/>
          </a:ln>
        </p:spPr>
      </p:pic>
      <p:sp>
        <p:nvSpPr>
          <p:cNvPr id="399" name="Google Shape;399;p6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latin typeface="Franklin Gothic Medium" panose="020B0603020102020204" pitchFamily="34" charset="0"/>
              </a:rPr>
              <a:t>Attributes of Productive Discussion in Collaborative Civic Spaces</a:t>
            </a:r>
            <a:endParaRPr dirty="0">
              <a:latin typeface="Franklin Gothic Medium" panose="020B06030201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3"/>
          <p:cNvSpPr txBox="1">
            <a:spLocks noGrp="1"/>
          </p:cNvSpPr>
          <p:nvPr>
            <p:ph type="title"/>
          </p:nvPr>
        </p:nvSpPr>
        <p:spPr>
          <a:xfrm>
            <a:off x="8891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Structured Academic Controversy</a:t>
            </a:r>
            <a:endParaRPr dirty="0"/>
          </a:p>
        </p:txBody>
      </p:sp>
      <p:sp>
        <p:nvSpPr>
          <p:cNvPr id="407" name="Google Shape;407;p63"/>
          <p:cNvSpPr txBox="1">
            <a:spLocks noGrp="1"/>
          </p:cNvSpPr>
          <p:nvPr>
            <p:ph type="body" idx="1"/>
          </p:nvPr>
        </p:nvSpPr>
        <p:spPr>
          <a:xfrm>
            <a:off x="889100" y="1482725"/>
            <a:ext cx="10515600" cy="4351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dirty="0"/>
              <a:t>Access this </a:t>
            </a:r>
            <a:r>
              <a:rPr lang="en-US" sz="2400" u="sng" dirty="0">
                <a:solidFill>
                  <a:schemeClr val="hlink"/>
                </a:solidFill>
                <a:hlinkClick r:id="rId3"/>
              </a:rPr>
              <a:t>Grade 8 Teacher Note</a:t>
            </a:r>
            <a:r>
              <a:rPr lang="en-US" sz="2400" dirty="0"/>
              <a:t> </a:t>
            </a:r>
            <a:r>
              <a:rPr lang="en-US" sz="2400" b="1" dirty="0"/>
              <a:t>Example One</a:t>
            </a:r>
            <a:r>
              <a:rPr lang="en-US" sz="2400" dirty="0"/>
              <a:t> to see how the Structured Academic Controversy strategy is used to </a:t>
            </a:r>
            <a:r>
              <a:rPr lang="en-US" sz="2400" b="1" dirty="0">
                <a:solidFill>
                  <a:schemeClr val="dk1"/>
                </a:solidFill>
              </a:rPr>
              <a:t>demonstrate tools and resources to engage student voice in a collaborative civic space. </a:t>
            </a:r>
            <a:r>
              <a:rPr lang="en-US" sz="2400" dirty="0">
                <a:solidFill>
                  <a:schemeClr val="dk1"/>
                </a:solidFill>
              </a:rPr>
              <a:t>As you read, annotate this text by:</a:t>
            </a:r>
            <a:endParaRPr sz="2400" dirty="0">
              <a:solidFill>
                <a:schemeClr val="dk1"/>
              </a:solidFill>
            </a:endParaRPr>
          </a:p>
          <a:p>
            <a:pPr marL="0" lvl="0" indent="0" algn="l" rtl="0">
              <a:lnSpc>
                <a:spcPct val="100000"/>
              </a:lnSpc>
              <a:spcBef>
                <a:spcPts val="0"/>
              </a:spcBef>
              <a:spcAft>
                <a:spcPts val="0"/>
              </a:spcAft>
              <a:buNone/>
            </a:pPr>
            <a:endParaRPr sz="2400" dirty="0">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b="1" u="sng" dirty="0">
                <a:solidFill>
                  <a:srgbClr val="33A8DE"/>
                </a:solidFill>
              </a:rPr>
              <a:t>Underline</a:t>
            </a:r>
            <a:r>
              <a:rPr lang="en-US" sz="2400" dirty="0">
                <a:solidFill>
                  <a:srgbClr val="333333"/>
                </a:solidFill>
              </a:rPr>
              <a:t> key ideas and major points.</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Write a </a:t>
            </a:r>
            <a:r>
              <a:rPr lang="en-US" sz="2400" b="1" dirty="0">
                <a:solidFill>
                  <a:srgbClr val="33A8DE"/>
                </a:solidFill>
              </a:rPr>
              <a:t>?</a:t>
            </a:r>
            <a:r>
              <a:rPr lang="en-US" sz="2400" dirty="0">
                <a:solidFill>
                  <a:srgbClr val="333333"/>
                </a:solidFill>
              </a:rPr>
              <a:t> next to anything that is confusing.</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b="1" dirty="0">
                <a:solidFill>
                  <a:srgbClr val="33A8DE"/>
                </a:solidFill>
              </a:rPr>
              <a:t>Circle</a:t>
            </a:r>
            <a:r>
              <a:rPr lang="en-US" sz="2400" dirty="0">
                <a:solidFill>
                  <a:srgbClr val="333333"/>
                </a:solidFill>
              </a:rPr>
              <a:t> key words or phrases used to implement Structured Academic Controversy.</a:t>
            </a:r>
            <a:endParaRPr sz="2400" dirty="0">
              <a:solidFill>
                <a:srgbClr val="333333"/>
              </a:solidFill>
            </a:endParaRPr>
          </a:p>
          <a:p>
            <a:pPr marL="457200" lvl="0" indent="-381000" algn="l" rtl="0">
              <a:lnSpc>
                <a:spcPct val="100000"/>
              </a:lnSpc>
              <a:spcBef>
                <a:spcPts val="0"/>
              </a:spcBef>
              <a:spcAft>
                <a:spcPts val="0"/>
              </a:spcAft>
              <a:buClr>
                <a:schemeClr val="dk1"/>
              </a:buClr>
              <a:buSzPts val="2400"/>
              <a:buChar char="●"/>
            </a:pPr>
            <a:r>
              <a:rPr lang="en-US" sz="2400" dirty="0">
                <a:solidFill>
                  <a:srgbClr val="333333"/>
                </a:solidFill>
              </a:rPr>
              <a:t>Put an</a:t>
            </a:r>
            <a:r>
              <a:rPr lang="en-US" sz="2400" b="1" dirty="0">
                <a:solidFill>
                  <a:srgbClr val="33A8DE"/>
                </a:solidFill>
              </a:rPr>
              <a:t> !</a:t>
            </a:r>
            <a:r>
              <a:rPr lang="en-US" sz="2400" dirty="0">
                <a:solidFill>
                  <a:srgbClr val="333333"/>
                </a:solidFill>
              </a:rPr>
              <a:t> next to information that demonstrates how Structured Academic Controversy supported the collaborative civic space. </a:t>
            </a:r>
            <a:endParaRPr sz="2400" dirty="0">
              <a:solidFill>
                <a:srgbClr val="333333"/>
              </a:solidFill>
            </a:endParaRPr>
          </a:p>
          <a:p>
            <a:pPr marL="0" lvl="0" indent="0" algn="l" rtl="0">
              <a:spcBef>
                <a:spcPts val="1100"/>
              </a:spcBef>
              <a:spcAft>
                <a:spcPts val="0"/>
              </a:spcAft>
              <a:buNone/>
            </a:pPr>
            <a:endParaRPr dirty="0">
              <a:solidFill>
                <a:schemeClr val="dk1"/>
              </a:solidFill>
            </a:endParaRPr>
          </a:p>
        </p:txBody>
      </p:sp>
      <p:sp>
        <p:nvSpPr>
          <p:cNvPr id="3" name="Slide Number Placeholder 2">
            <a:extLst>
              <a:ext uri="{FF2B5EF4-FFF2-40B4-BE49-F238E27FC236}">
                <a16:creationId xmlns:a16="http://schemas.microsoft.com/office/drawing/2014/main" id="{647131FB-3567-7029-A5A9-9148973896C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Rectangle 1">
            <a:extLst>
              <a:ext uri="{FF2B5EF4-FFF2-40B4-BE49-F238E27FC236}">
                <a16:creationId xmlns:a16="http://schemas.microsoft.com/office/drawing/2014/main" id="{BEA211C3-FF62-63BE-66CA-A2C50AF851FF}"/>
              </a:ext>
              <a:ext uri="{C183D7F6-B498-43B3-948B-1728B52AA6E4}">
                <adec:decorative xmlns:adec="http://schemas.microsoft.com/office/drawing/2017/decorative" val="1"/>
              </a:ext>
            </a:extLst>
          </p:cNvPr>
          <p:cNvSpPr/>
          <p:nvPr/>
        </p:nvSpPr>
        <p:spPr>
          <a:xfrm>
            <a:off x="0" y="5689517"/>
            <a:ext cx="12192000" cy="1168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Google Shape;418;p65"/>
          <p:cNvSpPr txBox="1">
            <a:spLocks noGrp="1"/>
          </p:cNvSpPr>
          <p:nvPr>
            <p:ph type="title"/>
          </p:nvPr>
        </p:nvSpPr>
        <p:spPr>
          <a:xfrm>
            <a:off x="213636" y="27979"/>
            <a:ext cx="10515600" cy="971915"/>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if it goes wrong?</a:t>
            </a:r>
            <a:endParaRPr dirty="0"/>
          </a:p>
        </p:txBody>
      </p:sp>
      <p:sp>
        <p:nvSpPr>
          <p:cNvPr id="419" name="Google Shape;419;p65"/>
          <p:cNvSpPr txBox="1">
            <a:spLocks noGrp="1"/>
          </p:cNvSpPr>
          <p:nvPr>
            <p:ph type="body" idx="1"/>
          </p:nvPr>
        </p:nvSpPr>
        <p:spPr>
          <a:xfrm>
            <a:off x="214443" y="864601"/>
            <a:ext cx="11805008" cy="4796189"/>
          </a:xfrm>
          <a:prstGeom prst="rect">
            <a:avLst/>
          </a:prstGeom>
        </p:spPr>
        <p:txBody>
          <a:bodyPr spcFirstLastPara="1" wrap="square" lIns="91425" tIns="45700" rIns="91425" bIns="45700" anchor="t" anchorCtr="0">
            <a:noAutofit/>
          </a:bodyPr>
          <a:lstStyle/>
          <a:p>
            <a:pPr marL="0" indent="0">
              <a:lnSpc>
                <a:spcPct val="100000"/>
              </a:lnSpc>
              <a:spcBef>
                <a:spcPts val="0"/>
              </a:spcBef>
              <a:spcAft>
                <a:spcPts val="1200"/>
              </a:spcAft>
              <a:buNone/>
            </a:pPr>
            <a:r>
              <a:rPr lang="en-US" sz="1700" dirty="0">
                <a:solidFill>
                  <a:srgbClr val="000000"/>
                </a:solidFill>
                <a:highlight>
                  <a:srgbClr val="FFFFFF"/>
                </a:highlight>
                <a:latin typeface="Franklin Gothic Book"/>
              </a:rPr>
              <a:t>If classroom civil discourse veers from established policies, procedures or protocols, there are several strategies you can use to address the situation and redirect student discussion. </a:t>
            </a:r>
            <a:endParaRPr lang="en-US" sz="1700" dirty="0">
              <a:solidFill>
                <a:srgbClr val="000000"/>
              </a:solidFill>
              <a:highlight>
                <a:srgbClr val="FFFFFF"/>
              </a:highlight>
            </a:endParaRP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Allow students to explain their statement by giving you more information. This will allow both parties to understand what the speaker is saying. </a:t>
            </a:r>
            <a:endParaRPr lang="en-US" sz="1700" dirty="0">
              <a:solidFill>
                <a:srgbClr val="000000"/>
              </a:solidFill>
              <a:highlight>
                <a:srgbClr val="FFFFFF"/>
              </a:highlight>
            </a:endParaRPr>
          </a:p>
          <a:p>
            <a:pPr lvl="1" indent="-457200">
              <a:lnSpc>
                <a:spcPct val="100000"/>
              </a:lnSpc>
              <a:spcBef>
                <a:spcPts val="0"/>
              </a:spcBef>
              <a:spcAft>
                <a:spcPts val="1200"/>
              </a:spcAft>
              <a:buFont typeface="Courier New"/>
              <a:buChar char="o"/>
            </a:pPr>
            <a:r>
              <a:rPr lang="en-US" sz="1700" i="1" dirty="0">
                <a:solidFill>
                  <a:srgbClr val="000000"/>
                </a:solidFill>
                <a:highlight>
                  <a:srgbClr val="FFFFFF"/>
                </a:highlight>
                <a:latin typeface="Franklin Gothic Book"/>
              </a:rPr>
              <a:t>"What makes you say that?" Or "Could you elaborate or provide more information?"</a:t>
            </a: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Ask students to share multiple perspectives to view the situation. </a:t>
            </a:r>
            <a:endParaRPr lang="en-US" sz="1700" dirty="0">
              <a:solidFill>
                <a:srgbClr val="000000"/>
              </a:solidFill>
              <a:highlight>
                <a:srgbClr val="FFFFFF"/>
              </a:highlight>
            </a:endParaRPr>
          </a:p>
          <a:p>
            <a:pPr lvl="1" indent="-457200">
              <a:lnSpc>
                <a:spcPct val="100000"/>
              </a:lnSpc>
              <a:spcBef>
                <a:spcPts val="0"/>
              </a:spcBef>
              <a:spcAft>
                <a:spcPts val="1200"/>
              </a:spcAft>
              <a:buFont typeface="Courier New"/>
              <a:buChar char="o"/>
            </a:pPr>
            <a:r>
              <a:rPr lang="en-US" sz="1700" i="1" dirty="0">
                <a:solidFill>
                  <a:srgbClr val="000000"/>
                </a:solidFill>
                <a:highlight>
                  <a:srgbClr val="FFFFFF"/>
                </a:highlight>
              </a:rPr>
              <a:t>"What is another way to look at this?"</a:t>
            </a: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Identify what was problematic and what caused the discussion to not follow the classroom contract or classroom agreements. </a:t>
            </a:r>
            <a:endParaRPr lang="en-US" sz="1700" dirty="0">
              <a:solidFill>
                <a:srgbClr val="000000"/>
              </a:solidFill>
              <a:highlight>
                <a:srgbClr val="FFFFFF"/>
              </a:highlight>
            </a:endParaRPr>
          </a:p>
          <a:p>
            <a:pPr lvl="1" indent="-457200">
              <a:lnSpc>
                <a:spcPct val="100000"/>
              </a:lnSpc>
              <a:spcBef>
                <a:spcPts val="0"/>
              </a:spcBef>
              <a:spcAft>
                <a:spcPts val="1200"/>
              </a:spcAft>
              <a:buFont typeface="Courier New,monospace"/>
              <a:buChar char="o"/>
            </a:pPr>
            <a:r>
              <a:rPr lang="en-US" sz="1700" i="1" dirty="0">
                <a:solidFill>
                  <a:srgbClr val="000000"/>
                </a:solidFill>
                <a:highlight>
                  <a:srgbClr val="FFFFFF"/>
                </a:highlight>
                <a:latin typeface="Franklin Gothic Book"/>
              </a:rPr>
              <a:t>"When the comment was made, I felt upset because..." Or "This comment is sometimes used in popular culture. However, it can be problematic because..." </a:t>
            </a:r>
            <a:endParaRPr lang="en-US" sz="1700" dirty="0">
              <a:solidFill>
                <a:srgbClr val="000000"/>
              </a:solidFill>
              <a:highlight>
                <a:srgbClr val="FFFFFF"/>
              </a:highlight>
              <a:latin typeface="Franklin Gothic Book"/>
            </a:endParaRP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Pause and allow both teachers and students a moment to refocus on the success criteria.</a:t>
            </a:r>
          </a:p>
          <a:p>
            <a:pPr lvl="1" indent="-457200">
              <a:lnSpc>
                <a:spcPct val="100000"/>
              </a:lnSpc>
              <a:spcBef>
                <a:spcPts val="0"/>
              </a:spcBef>
              <a:spcAft>
                <a:spcPts val="1200"/>
              </a:spcAft>
              <a:buFont typeface="Courier New"/>
              <a:buChar char="o"/>
            </a:pPr>
            <a:r>
              <a:rPr lang="en-US" sz="1700" i="1" dirty="0">
                <a:solidFill>
                  <a:srgbClr val="000000"/>
                </a:solidFill>
                <a:highlight>
                  <a:srgbClr val="FFFFFF"/>
                </a:highlight>
                <a:latin typeface="Franklin Gothic Book"/>
              </a:rPr>
              <a:t>"Let's take a moment to pause and reflect through writing individually about how we feel about what happened" or "Let's revisit our classroom contract and classroom agreements about good discussion practices."</a:t>
            </a:r>
            <a:endParaRPr lang="en-US" sz="1700" dirty="0">
              <a:solidFill>
                <a:srgbClr val="000000"/>
              </a:solidFill>
              <a:highlight>
                <a:srgbClr val="FFFFFF"/>
              </a:highlight>
              <a:latin typeface="Franklin Gothic Book"/>
            </a:endParaRPr>
          </a:p>
          <a:p>
            <a:pPr indent="-457200">
              <a:lnSpc>
                <a:spcPct val="100000"/>
              </a:lnSpc>
              <a:spcBef>
                <a:spcPts val="0"/>
              </a:spcBef>
              <a:spcAft>
                <a:spcPts val="1200"/>
              </a:spcAft>
              <a:buAutoNum type="arabicParenR"/>
            </a:pPr>
            <a:r>
              <a:rPr lang="en-US" sz="1700" dirty="0">
                <a:solidFill>
                  <a:srgbClr val="000000"/>
                </a:solidFill>
                <a:highlight>
                  <a:srgbClr val="FFFFFF"/>
                </a:highlight>
                <a:latin typeface="Franklin Gothic Book"/>
              </a:rPr>
              <a:t>Revisit a response if needed and check in with students.</a:t>
            </a:r>
          </a:p>
          <a:p>
            <a:pPr lvl="1" indent="-457200">
              <a:lnSpc>
                <a:spcPct val="100000"/>
              </a:lnSpc>
              <a:spcBef>
                <a:spcPts val="0"/>
              </a:spcBef>
              <a:spcAft>
                <a:spcPts val="1200"/>
              </a:spcAft>
              <a:buFont typeface="Courier New"/>
              <a:buChar char="o"/>
            </a:pPr>
            <a:r>
              <a:rPr lang="en-US" sz="1700" dirty="0">
                <a:solidFill>
                  <a:srgbClr val="000000"/>
                </a:solidFill>
                <a:highlight>
                  <a:srgbClr val="FFFFFF"/>
                </a:highlight>
                <a:latin typeface="Franklin Gothic Book"/>
              </a:rPr>
              <a:t>"</a:t>
            </a:r>
            <a:r>
              <a:rPr lang="en-US" sz="1700" i="1" dirty="0">
                <a:solidFill>
                  <a:srgbClr val="000000"/>
                </a:solidFill>
                <a:highlight>
                  <a:srgbClr val="FFFFFF"/>
                </a:highlight>
                <a:latin typeface="Franklin Gothic Book"/>
              </a:rPr>
              <a:t>I want to go back and revisit …." or "What suggestions do you have to better support you in class?"</a:t>
            </a:r>
            <a:endParaRPr lang="en-US" sz="1700" i="1" dirty="0">
              <a:solidFill>
                <a:srgbClr val="000000"/>
              </a:solidFill>
              <a:highlight>
                <a:srgbClr val="FFFFFF"/>
              </a:highlight>
            </a:endParaRPr>
          </a:p>
          <a:p>
            <a:pPr indent="-457200">
              <a:lnSpc>
                <a:spcPct val="100000"/>
              </a:lnSpc>
              <a:spcBef>
                <a:spcPts val="0"/>
              </a:spcBef>
              <a:buAutoNum type="arabicParenR"/>
            </a:pPr>
            <a:endParaRPr lang="en-US" sz="2200" dirty="0">
              <a:solidFill>
                <a:srgbClr val="000000"/>
              </a:solidFill>
              <a:highlight>
                <a:srgbClr val="FFFFFF"/>
              </a:highlight>
            </a:endParaRPr>
          </a:p>
          <a:p>
            <a:pPr marL="0" indent="0">
              <a:lnSpc>
                <a:spcPct val="100000"/>
              </a:lnSpc>
              <a:spcBef>
                <a:spcPts val="0"/>
              </a:spcBef>
              <a:buClr>
                <a:srgbClr val="000000"/>
              </a:buClr>
              <a:buSzPts val="1100"/>
              <a:buNone/>
            </a:pPr>
            <a:endParaRPr lang="en-US" sz="2200" dirty="0">
              <a:solidFill>
                <a:srgbClr val="000000"/>
              </a:solidFill>
              <a:highlight>
                <a:srgbClr val="FFFFFF"/>
              </a:highlight>
            </a:endParaRPr>
          </a:p>
          <a:p>
            <a:pPr marL="0" indent="0">
              <a:lnSpc>
                <a:spcPct val="100000"/>
              </a:lnSpc>
              <a:spcBef>
                <a:spcPts val="0"/>
              </a:spcBef>
              <a:buNone/>
            </a:pPr>
            <a:endParaRPr lang="en-US" sz="2200" dirty="0">
              <a:solidFill>
                <a:srgbClr val="000000"/>
              </a:solidFill>
              <a:highlight>
                <a:srgbClr val="FFFFFF"/>
              </a:highlight>
            </a:endParaRPr>
          </a:p>
        </p:txBody>
      </p:sp>
      <p:sp>
        <p:nvSpPr>
          <p:cNvPr id="3" name="Slide Number Placeholder 2">
            <a:extLst>
              <a:ext uri="{FF2B5EF4-FFF2-40B4-BE49-F238E27FC236}">
                <a16:creationId xmlns:a16="http://schemas.microsoft.com/office/drawing/2014/main" id="{F817B9F0-0733-D014-BCAA-CC4849D52B4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a:spLocks noGrp="1"/>
          </p:cNvSpPr>
          <p:nvPr>
            <p:ph type="title"/>
          </p:nvPr>
        </p:nvSpPr>
        <p:spPr>
          <a:xfrm>
            <a:off x="213636" y="27979"/>
            <a:ext cx="10515600" cy="971915"/>
          </a:xfrm>
          <a:prstGeom prst="rect">
            <a:avLst/>
          </a:prstGeom>
        </p:spPr>
        <p:txBody>
          <a:bodyPr spcFirstLastPara="1" wrap="square" lIns="91425" tIns="45700" rIns="91425" bIns="45700" anchor="ctr" anchorCtr="0">
            <a:normAutofit/>
          </a:bodyPr>
          <a:lstStyle/>
          <a:p>
            <a:r>
              <a:rPr lang="en-US" dirty="0">
                <a:latin typeface="Franklin Gothic Medium"/>
              </a:rPr>
              <a:t>What if it goes wrong? </a:t>
            </a:r>
            <a:r>
              <a:rPr lang="en-US" dirty="0">
                <a:solidFill>
                  <a:schemeClr val="bg1"/>
                </a:solidFill>
                <a:latin typeface="Franklin Gothic Medium"/>
              </a:rPr>
              <a:t>2</a:t>
            </a:r>
            <a:endParaRPr dirty="0">
              <a:solidFill>
                <a:schemeClr val="bg1"/>
              </a:solidFill>
            </a:endParaRPr>
          </a:p>
        </p:txBody>
      </p:sp>
      <p:sp>
        <p:nvSpPr>
          <p:cNvPr id="419" name="Google Shape;419;p65"/>
          <p:cNvSpPr txBox="1">
            <a:spLocks noGrp="1"/>
          </p:cNvSpPr>
          <p:nvPr>
            <p:ph type="body" idx="1"/>
          </p:nvPr>
        </p:nvSpPr>
        <p:spPr>
          <a:xfrm>
            <a:off x="214443" y="864601"/>
            <a:ext cx="11805008" cy="4796189"/>
          </a:xfrm>
          <a:prstGeom prst="rect">
            <a:avLst/>
          </a:prstGeom>
        </p:spPr>
        <p:txBody>
          <a:bodyPr spcFirstLastPara="1" wrap="square" lIns="91425" tIns="45700" rIns="91425" bIns="45700" anchor="t" anchorCtr="0">
            <a:noAutofit/>
          </a:bodyPr>
          <a:lstStyle/>
          <a:p>
            <a:pPr marL="0" indent="0">
              <a:lnSpc>
                <a:spcPct val="100000"/>
              </a:lnSpc>
              <a:spcBef>
                <a:spcPts val="0"/>
              </a:spcBef>
              <a:buNone/>
            </a:pPr>
            <a:r>
              <a:rPr lang="en-US" sz="2200" dirty="0">
                <a:solidFill>
                  <a:srgbClr val="000000"/>
                </a:solidFill>
                <a:highlight>
                  <a:srgbClr val="FFFFFF"/>
                </a:highlight>
                <a:latin typeface="Franklin Gothic Book"/>
              </a:rPr>
              <a:t>If classroom civil discourse veers from established policies, procedures or protocols, there are several strategies you can use to address the situation and redirect student discussion. </a:t>
            </a:r>
          </a:p>
          <a:p>
            <a:pPr marL="0" indent="0">
              <a:lnSpc>
                <a:spcPct val="100000"/>
              </a:lnSpc>
              <a:spcBef>
                <a:spcPts val="0"/>
              </a:spcBef>
              <a:buNone/>
            </a:pPr>
            <a:endParaRPr lang="en-US" sz="2200" dirty="0">
              <a:solidFill>
                <a:srgbClr val="000000"/>
              </a:solidFill>
              <a:highlight>
                <a:srgbClr val="FFFFFF"/>
              </a:highlight>
            </a:endParaRPr>
          </a:p>
          <a:p>
            <a:pPr marL="0" indent="0">
              <a:lnSpc>
                <a:spcPct val="100000"/>
              </a:lnSpc>
              <a:spcBef>
                <a:spcPts val="0"/>
              </a:spcBef>
              <a:buNone/>
            </a:pPr>
            <a:r>
              <a:rPr lang="en-US" sz="1800" dirty="0">
                <a:solidFill>
                  <a:srgbClr val="000000"/>
                </a:solidFill>
                <a:highlight>
                  <a:srgbClr val="FFFFFF"/>
                </a:highlight>
                <a:latin typeface="Franklin Gothic Book"/>
              </a:rPr>
              <a:t>3) Pause and allow both teachers and students a moment to refocus on the success criteria.</a:t>
            </a:r>
            <a:endParaRPr lang="en-US" sz="1800" dirty="0">
              <a:solidFill>
                <a:srgbClr val="000000"/>
              </a:solidFill>
              <a:highlight>
                <a:srgbClr val="FFFFFF"/>
              </a:highlight>
            </a:endParaRPr>
          </a:p>
          <a:p>
            <a:pPr lvl="1" indent="-457200">
              <a:lnSpc>
                <a:spcPct val="100000"/>
              </a:lnSpc>
              <a:spcBef>
                <a:spcPts val="0"/>
              </a:spcBef>
              <a:buFont typeface="Courier New"/>
              <a:buChar char="o"/>
            </a:pPr>
            <a:r>
              <a:rPr lang="en-US" sz="1400" i="1" dirty="0">
                <a:solidFill>
                  <a:srgbClr val="000000"/>
                </a:solidFill>
                <a:highlight>
                  <a:srgbClr val="FFFFFF"/>
                </a:highlight>
                <a:latin typeface="Franklin Gothic Book"/>
              </a:rPr>
              <a:t>"Let's take a moment to pause and reflect through writing individually about how we feel about what happened" or "Let's revisit our classroom contract and classroom agreements about good discussion practices."</a:t>
            </a:r>
          </a:p>
          <a:p>
            <a:pPr marL="0" indent="0">
              <a:lnSpc>
                <a:spcPct val="100000"/>
              </a:lnSpc>
              <a:spcBef>
                <a:spcPts val="0"/>
              </a:spcBef>
              <a:buNone/>
            </a:pPr>
            <a:r>
              <a:rPr lang="en-US" sz="1800" dirty="0">
                <a:solidFill>
                  <a:srgbClr val="000000"/>
                </a:solidFill>
                <a:highlight>
                  <a:srgbClr val="FFFFFF"/>
                </a:highlight>
                <a:latin typeface="Franklin Gothic Book"/>
              </a:rPr>
              <a:t>4) Revisit a response if needed and check in with students.</a:t>
            </a:r>
            <a:endParaRPr lang="en-US" dirty="0"/>
          </a:p>
          <a:p>
            <a:pPr lvl="1">
              <a:lnSpc>
                <a:spcPct val="100000"/>
              </a:lnSpc>
              <a:spcBef>
                <a:spcPts val="0"/>
              </a:spcBef>
              <a:buFont typeface="Courier New"/>
              <a:buChar char="o"/>
            </a:pPr>
            <a:r>
              <a:rPr lang="en-US" sz="1400" dirty="0">
                <a:solidFill>
                  <a:srgbClr val="000000"/>
                </a:solidFill>
                <a:highlight>
                  <a:srgbClr val="FFFFFF"/>
                </a:highlight>
                <a:latin typeface="Franklin Gothic Book"/>
              </a:rPr>
              <a:t>"</a:t>
            </a:r>
            <a:r>
              <a:rPr lang="en-US" sz="1400" i="1" dirty="0">
                <a:solidFill>
                  <a:srgbClr val="000000"/>
                </a:solidFill>
                <a:highlight>
                  <a:srgbClr val="FFFFFF"/>
                </a:highlight>
                <a:latin typeface="Franklin Gothic Book"/>
              </a:rPr>
              <a:t>I want to go back and revisit …." or  "What suggestions do you have to better support you in class?"</a:t>
            </a:r>
            <a:endParaRPr lang="en-US" sz="1000" i="1" dirty="0">
              <a:solidFill>
                <a:srgbClr val="000000"/>
              </a:solidFill>
              <a:highlight>
                <a:srgbClr val="FFFFFF"/>
              </a:highlight>
            </a:endParaRPr>
          </a:p>
          <a:p>
            <a:pPr indent="-457200">
              <a:lnSpc>
                <a:spcPct val="100000"/>
              </a:lnSpc>
              <a:spcBef>
                <a:spcPts val="0"/>
              </a:spcBef>
              <a:buAutoNum type="arabicParenR"/>
            </a:pPr>
            <a:endParaRPr lang="en-US" sz="2200" dirty="0">
              <a:solidFill>
                <a:srgbClr val="000000"/>
              </a:solidFill>
              <a:highlight>
                <a:srgbClr val="FFFFFF"/>
              </a:highlight>
            </a:endParaRPr>
          </a:p>
          <a:p>
            <a:pPr marL="0" indent="0">
              <a:lnSpc>
                <a:spcPct val="100000"/>
              </a:lnSpc>
              <a:spcBef>
                <a:spcPts val="0"/>
              </a:spcBef>
              <a:buClr>
                <a:srgbClr val="000000"/>
              </a:buClr>
              <a:buSzPts val="1100"/>
              <a:buNone/>
            </a:pPr>
            <a:endParaRPr lang="en-US" sz="2200" dirty="0">
              <a:solidFill>
                <a:srgbClr val="000000"/>
              </a:solidFill>
              <a:highlight>
                <a:srgbClr val="FFFFFF"/>
              </a:highlight>
            </a:endParaRPr>
          </a:p>
          <a:p>
            <a:pPr marL="0" indent="0">
              <a:lnSpc>
                <a:spcPct val="100000"/>
              </a:lnSpc>
              <a:spcBef>
                <a:spcPts val="0"/>
              </a:spcBef>
              <a:buNone/>
            </a:pPr>
            <a:endParaRPr lang="en-US" sz="2200" dirty="0">
              <a:solidFill>
                <a:srgbClr val="000000"/>
              </a:solidFill>
              <a:highlight>
                <a:srgbClr val="FFFFFF"/>
              </a:highlight>
            </a:endParaRPr>
          </a:p>
        </p:txBody>
      </p:sp>
      <p:sp>
        <p:nvSpPr>
          <p:cNvPr id="3" name="Slide Number Placeholder 2">
            <a:extLst>
              <a:ext uri="{FF2B5EF4-FFF2-40B4-BE49-F238E27FC236}">
                <a16:creationId xmlns:a16="http://schemas.microsoft.com/office/drawing/2014/main" id="{F817B9F0-0733-D014-BCAA-CC4849D52B4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53</a:t>
            </a:fld>
            <a:endParaRPr lang="en-US" dirty="0"/>
          </a:p>
        </p:txBody>
      </p:sp>
    </p:spTree>
    <p:extLst>
      <p:ext uri="{BB962C8B-B14F-4D97-AF65-F5344CB8AC3E}">
        <p14:creationId xmlns:p14="http://schemas.microsoft.com/office/powerpoint/2010/main" val="3730762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7"/>
          <p:cNvSpPr txBox="1">
            <a:spLocks noGrp="1"/>
          </p:cNvSpPr>
          <p:nvPr>
            <p:ph type="title"/>
          </p:nvPr>
        </p:nvSpPr>
        <p:spPr>
          <a:xfrm>
            <a:off x="215025" y="273850"/>
            <a:ext cx="11858400" cy="99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ea typeface="Arial"/>
                <a:cs typeface="Arial" panose="020B0604020202020204" pitchFamily="34" charset="0"/>
                <a:sym typeface="Arial"/>
              </a:rPr>
              <a:t>Next Steps Reflection on the Compelling Question </a:t>
            </a:r>
            <a:endParaRPr dirty="0">
              <a:cs typeface="Arial" panose="020B0604020202020204" pitchFamily="34" charset="0"/>
            </a:endParaRPr>
          </a:p>
        </p:txBody>
      </p:sp>
      <p:sp>
        <p:nvSpPr>
          <p:cNvPr id="434" name="Google Shape;434;p67"/>
          <p:cNvSpPr txBox="1">
            <a:spLocks noGrp="1"/>
          </p:cNvSpPr>
          <p:nvPr>
            <p:ph type="body" idx="1"/>
          </p:nvPr>
        </p:nvSpPr>
        <p:spPr>
          <a:xfrm>
            <a:off x="113225" y="1343625"/>
            <a:ext cx="11858400" cy="3972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b="1" dirty="0"/>
              <a:t>Compelling Question: </a:t>
            </a:r>
            <a:r>
              <a:rPr lang="en-US" sz="2400" dirty="0"/>
              <a:t>How do I create collaborative civic spaces that support student collaboration and discourse?</a:t>
            </a:r>
            <a:endParaRPr sz="2400" dirty="0"/>
          </a:p>
          <a:p>
            <a:pPr marL="0" lvl="0" indent="0" algn="l" rtl="0">
              <a:lnSpc>
                <a:spcPct val="100000"/>
              </a:lnSpc>
              <a:spcBef>
                <a:spcPts val="0"/>
              </a:spcBef>
              <a:spcAft>
                <a:spcPts val="0"/>
              </a:spcAft>
              <a:buNone/>
            </a:pPr>
            <a:endParaRPr sz="2400" dirty="0"/>
          </a:p>
          <a:p>
            <a:pPr marL="114300" lvl="0" indent="0" algn="ctr" rtl="0">
              <a:lnSpc>
                <a:spcPct val="100000"/>
              </a:lnSpc>
              <a:spcBef>
                <a:spcPts val="0"/>
              </a:spcBef>
              <a:spcAft>
                <a:spcPts val="0"/>
              </a:spcAft>
              <a:buNone/>
            </a:pPr>
            <a:r>
              <a:rPr lang="en-US" sz="2400" dirty="0"/>
              <a:t>Answer the following questions on your note catcher.</a:t>
            </a:r>
            <a:endParaRPr sz="2400" dirty="0"/>
          </a:p>
          <a:p>
            <a:pPr marL="12700" lvl="0" indent="0" algn="l" rtl="0">
              <a:lnSpc>
                <a:spcPct val="100000"/>
              </a:lnSpc>
              <a:spcBef>
                <a:spcPts val="0"/>
              </a:spcBef>
              <a:spcAft>
                <a:spcPts val="0"/>
              </a:spcAft>
              <a:buNone/>
            </a:pPr>
            <a:endParaRPr sz="2400" dirty="0"/>
          </a:p>
          <a:p>
            <a:pPr marL="457200" lvl="0" indent="-381000" algn="l" rtl="0">
              <a:lnSpc>
                <a:spcPct val="100000"/>
              </a:lnSpc>
              <a:spcBef>
                <a:spcPts val="0"/>
              </a:spcBef>
              <a:spcAft>
                <a:spcPts val="0"/>
              </a:spcAft>
              <a:buSzPts val="2400"/>
              <a:buFont typeface="Arial"/>
              <a:buChar char="•"/>
            </a:pPr>
            <a:r>
              <a:rPr lang="en-US" sz="2400" dirty="0"/>
              <a:t>What are some ways in which you can immediately start creating collaborative civic spaces that support student collaboration and discourse in your classroom?</a:t>
            </a:r>
            <a:endParaRPr sz="2400" dirty="0"/>
          </a:p>
          <a:p>
            <a:pPr marL="457200" lvl="0" indent="-381000" algn="l" rtl="0">
              <a:lnSpc>
                <a:spcPct val="100000"/>
              </a:lnSpc>
              <a:spcBef>
                <a:spcPts val="0"/>
              </a:spcBef>
              <a:spcAft>
                <a:spcPts val="0"/>
              </a:spcAft>
              <a:buSzPts val="2400"/>
              <a:buFont typeface="Libre Franklin"/>
              <a:buChar char="•"/>
            </a:pPr>
            <a:r>
              <a:rPr lang="en-US" sz="2400" dirty="0"/>
              <a:t>How will this learning impact your instruction?</a:t>
            </a:r>
            <a:endParaRPr sz="2400" dirty="0"/>
          </a:p>
          <a:p>
            <a:pPr marL="457200" lvl="0" indent="-381000" algn="l" rtl="0">
              <a:lnSpc>
                <a:spcPct val="100000"/>
              </a:lnSpc>
              <a:spcBef>
                <a:spcPts val="0"/>
              </a:spcBef>
              <a:spcAft>
                <a:spcPts val="0"/>
              </a:spcAft>
              <a:buSzPts val="2400"/>
              <a:buFont typeface="Libre Franklin"/>
              <a:buChar char="•"/>
            </a:pPr>
            <a:r>
              <a:rPr lang="en-US" sz="2400" dirty="0"/>
              <a:t>What supports will you/teachers need in your school(s) to make the implementation of collaborative civic spaces successful?</a:t>
            </a:r>
            <a:endParaRPr sz="2400" dirty="0"/>
          </a:p>
        </p:txBody>
      </p:sp>
      <p:sp>
        <p:nvSpPr>
          <p:cNvPr id="3" name="Slide Number Placeholder 2">
            <a:extLst>
              <a:ext uri="{FF2B5EF4-FFF2-40B4-BE49-F238E27FC236}">
                <a16:creationId xmlns:a16="http://schemas.microsoft.com/office/drawing/2014/main" id="{4C95F4B2-70F5-A73C-3CBC-0B36436AAB1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5EB703FE-8608-4C11-BFC8-E82BBF4585F0}"/>
            </a:ext>
          </a:extLst>
        </p:cNvPr>
        <p:cNvGrpSpPr/>
        <p:nvPr/>
      </p:nvGrpSpPr>
      <p:grpSpPr>
        <a:xfrm>
          <a:off x="0" y="0"/>
          <a:ext cx="0" cy="0"/>
          <a:chOff x="0" y="0"/>
          <a:chExt cx="0" cy="0"/>
        </a:xfrm>
      </p:grpSpPr>
      <p:sp>
        <p:nvSpPr>
          <p:cNvPr id="87" name="Google Shape;87;p16">
            <a:extLst>
              <a:ext uri="{FF2B5EF4-FFF2-40B4-BE49-F238E27FC236}">
                <a16:creationId xmlns:a16="http://schemas.microsoft.com/office/drawing/2014/main" id="{41EFEC91-E696-3965-7E66-6C5C56A206B1}"/>
              </a:ext>
            </a:extLst>
          </p:cNvPr>
          <p:cNvSpPr txBox="1">
            <a:spLocks noGrp="1"/>
          </p:cNvSpPr>
          <p:nvPr>
            <p:ph type="ctrTitle"/>
          </p:nvPr>
        </p:nvSpPr>
        <p:spPr>
          <a:xfrm>
            <a:off x="2930675" y="136126"/>
            <a:ext cx="9144000" cy="2636700"/>
          </a:xfrm>
          <a:prstGeom prst="rect">
            <a:avLst/>
          </a:prstGeom>
          <a:noFill/>
          <a:ln>
            <a:noFill/>
          </a:ln>
        </p:spPr>
        <p:txBody>
          <a:bodyPr spcFirstLastPara="1" wrap="square" lIns="91425" tIns="45700" rIns="91425" bIns="45700" anchor="b" anchorCtr="0">
            <a:noAutofit/>
          </a:bodyPr>
          <a:lstStyle/>
          <a:p>
            <a:pPr>
              <a:buClr>
                <a:schemeClr val="dk1"/>
              </a:buClr>
            </a:pPr>
            <a:r>
              <a:rPr lang="en-US" sz="5500" dirty="0">
                <a:latin typeface="Franklin Gothic Medium"/>
              </a:rPr>
              <a:t>Creating Collaborative Civic Spaces Module Series </a:t>
            </a:r>
            <a:r>
              <a:rPr lang="en-US" sz="5500" dirty="0">
                <a:solidFill>
                  <a:schemeClr val="bg1"/>
                </a:solidFill>
                <a:latin typeface="Franklin Gothic Medium"/>
              </a:rPr>
              <a:t>2</a:t>
            </a:r>
            <a:endParaRPr sz="4000" dirty="0">
              <a:solidFill>
                <a:schemeClr val="bg1"/>
              </a:solidFill>
            </a:endParaRPr>
          </a:p>
        </p:txBody>
      </p:sp>
      <p:sp>
        <p:nvSpPr>
          <p:cNvPr id="88" name="Google Shape;88;p16">
            <a:extLst>
              <a:ext uri="{FF2B5EF4-FFF2-40B4-BE49-F238E27FC236}">
                <a16:creationId xmlns:a16="http://schemas.microsoft.com/office/drawing/2014/main" id="{E20A6A68-D116-F2A4-2307-77B41B54A704}"/>
              </a:ext>
            </a:extLst>
          </p:cNvPr>
          <p:cNvSpPr txBox="1">
            <a:spLocks noGrp="1"/>
          </p:cNvSpPr>
          <p:nvPr>
            <p:ph type="subTitle" idx="1"/>
          </p:nvPr>
        </p:nvSpPr>
        <p:spPr>
          <a:xfrm>
            <a:off x="2829025" y="301611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4000"/>
              <a:buNone/>
            </a:pPr>
            <a:r>
              <a:rPr lang="en-US" sz="4000" b="1" dirty="0"/>
              <a:t>Module Four: </a:t>
            </a:r>
            <a:endParaRPr sz="4000" b="1" dirty="0"/>
          </a:p>
          <a:p>
            <a:pPr marL="0" lvl="0" indent="0" algn="ctr" rtl="0">
              <a:lnSpc>
                <a:spcPct val="90000"/>
              </a:lnSpc>
              <a:spcBef>
                <a:spcPts val="0"/>
              </a:spcBef>
              <a:spcAft>
                <a:spcPts val="0"/>
              </a:spcAft>
              <a:buClr>
                <a:srgbClr val="595959"/>
              </a:buClr>
              <a:buSzPts val="4000"/>
              <a:buNone/>
            </a:pPr>
            <a:r>
              <a:rPr lang="en-US" sz="4000" b="1" dirty="0"/>
              <a:t>How do we engage in civil discussion? </a:t>
            </a:r>
            <a:endParaRPr sz="4000" b="1" dirty="0"/>
          </a:p>
          <a:p>
            <a:pPr marL="0" lvl="0" indent="0" algn="ctr" rtl="0">
              <a:lnSpc>
                <a:spcPct val="90000"/>
              </a:lnSpc>
              <a:spcBef>
                <a:spcPts val="0"/>
              </a:spcBef>
              <a:spcAft>
                <a:spcPts val="0"/>
              </a:spcAft>
              <a:buClr>
                <a:srgbClr val="595959"/>
              </a:buClr>
              <a:buSzPts val="4000"/>
              <a:buNone/>
            </a:pPr>
            <a:r>
              <a:rPr lang="en-US" sz="4000" b="1" dirty="0">
                <a:solidFill>
                  <a:srgbClr val="595959"/>
                </a:solidFill>
              </a:rPr>
              <a:t>   </a:t>
            </a:r>
            <a:br>
              <a:rPr lang="en-US" sz="4000" dirty="0"/>
            </a:br>
            <a:endParaRPr dirty="0"/>
          </a:p>
        </p:txBody>
      </p:sp>
      <p:sp>
        <p:nvSpPr>
          <p:cNvPr id="4" name="Slide Number Placeholder 3">
            <a:extLst>
              <a:ext uri="{FF2B5EF4-FFF2-40B4-BE49-F238E27FC236}">
                <a16:creationId xmlns:a16="http://schemas.microsoft.com/office/drawing/2014/main" id="{DD9D0990-BE1E-C779-9734-4C5EB7E356C6}"/>
              </a:ext>
            </a:extLst>
          </p:cNvPr>
          <p:cNvSpPr>
            <a:spLocks noGrp="1"/>
          </p:cNvSpPr>
          <p:nvPr>
            <p:ph type="sldNum" idx="12"/>
          </p:nvPr>
        </p:nvSpPr>
        <p:spPr>
          <a:xfrm>
            <a:off x="11589123" y="136126"/>
            <a:ext cx="2743200" cy="365100"/>
          </a:xfrm>
        </p:spPr>
        <p:txBody>
          <a:bodyPr/>
          <a:lstStyle/>
          <a:p>
            <a:pPr marL="0" lvl="0" indent="0" algn="l" rtl="0">
              <a:spcBef>
                <a:spcPts val="0"/>
              </a:spcBef>
              <a:spcAft>
                <a:spcPts val="0"/>
              </a:spcAft>
              <a:buNone/>
            </a:pPr>
            <a:fld id="{00000000-1234-1234-1234-123412341234}" type="slidenum">
              <a:rPr lang="en-US" smtClean="0"/>
              <a:t>55</a:t>
            </a:fld>
            <a:endParaRPr lang="en-US" dirty="0"/>
          </a:p>
        </p:txBody>
      </p:sp>
    </p:spTree>
    <p:extLst>
      <p:ext uri="{BB962C8B-B14F-4D97-AF65-F5344CB8AC3E}">
        <p14:creationId xmlns:p14="http://schemas.microsoft.com/office/powerpoint/2010/main" val="188022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t>How to frame </a:t>
            </a:r>
            <a:r>
              <a:rPr lang="en-US" sz="3600" dirty="0">
                <a:ea typeface="Libre Franklin"/>
                <a:cs typeface="Libre Franklin"/>
                <a:sym typeface="Libre Franklin"/>
              </a:rPr>
              <a:t>current, contentious and controversial issues?</a:t>
            </a:r>
            <a:r>
              <a:rPr lang="en-US" sz="3600" dirty="0"/>
              <a:t> </a:t>
            </a:r>
            <a:endParaRPr sz="3600" dirty="0"/>
          </a:p>
        </p:txBody>
      </p:sp>
      <p:sp>
        <p:nvSpPr>
          <p:cNvPr id="118" name="Google Shape;118;p21"/>
          <p:cNvSpPr txBox="1">
            <a:spLocks noGrp="1"/>
          </p:cNvSpPr>
          <p:nvPr>
            <p:ph type="body" idx="1"/>
          </p:nvPr>
        </p:nvSpPr>
        <p:spPr>
          <a:xfrm>
            <a:off x="838200" y="1690825"/>
            <a:ext cx="10515600" cy="4351200"/>
          </a:xfrm>
          <a:prstGeom prst="rect">
            <a:avLst/>
          </a:prstGeom>
        </p:spPr>
        <p:txBody>
          <a:bodyPr spcFirstLastPara="1" wrap="square" lIns="91425" tIns="45700" rIns="91425" bIns="45700" anchor="t" anchorCtr="0">
            <a:normAutofit lnSpcReduction="10000"/>
          </a:bodyPr>
          <a:lstStyle/>
          <a:p>
            <a:pPr marL="457200" lvl="0" indent="-349250" algn="l" rtl="0">
              <a:lnSpc>
                <a:spcPct val="100000"/>
              </a:lnSpc>
              <a:spcBef>
                <a:spcPts val="0"/>
              </a:spcBef>
              <a:spcAft>
                <a:spcPts val="1200"/>
              </a:spcAft>
              <a:buClr>
                <a:srgbClr val="030303"/>
              </a:buClr>
              <a:buSzPts val="1900"/>
              <a:buAutoNum type="arabicParenR"/>
            </a:pPr>
            <a:r>
              <a:rPr lang="en-US" dirty="0">
                <a:solidFill>
                  <a:srgbClr val="030303"/>
                </a:solidFill>
              </a:rPr>
              <a:t>Consider the topic that is being used for civil discourse.</a:t>
            </a:r>
            <a:endParaRPr dirty="0">
              <a:solidFill>
                <a:srgbClr val="030303"/>
              </a:solidFill>
            </a:endParaRPr>
          </a:p>
          <a:p>
            <a:pPr marL="914400" lvl="1" indent="-349250" algn="l" rtl="0">
              <a:lnSpc>
                <a:spcPct val="100000"/>
              </a:lnSpc>
              <a:spcBef>
                <a:spcPts val="0"/>
              </a:spcBef>
              <a:spcAft>
                <a:spcPts val="1200"/>
              </a:spcAft>
              <a:buClr>
                <a:srgbClr val="030303"/>
              </a:buClr>
              <a:buSzPts val="1900"/>
              <a:buChar char="•"/>
            </a:pPr>
            <a:r>
              <a:rPr lang="en-US" dirty="0">
                <a:solidFill>
                  <a:srgbClr val="030303"/>
                </a:solidFill>
              </a:rPr>
              <a:t>Is it aligned to the </a:t>
            </a:r>
            <a:r>
              <a:rPr lang="en-US" i="1" dirty="0">
                <a:solidFill>
                  <a:srgbClr val="030303"/>
                </a:solidFill>
              </a:rPr>
              <a:t>KAS for Social Studies</a:t>
            </a:r>
            <a:r>
              <a:rPr lang="en-US" dirty="0">
                <a:solidFill>
                  <a:srgbClr val="030303"/>
                </a:solidFill>
              </a:rPr>
              <a:t>?</a:t>
            </a:r>
            <a:endParaRPr dirty="0">
              <a:solidFill>
                <a:srgbClr val="030303"/>
              </a:solidFill>
            </a:endParaRPr>
          </a:p>
          <a:p>
            <a:pPr marL="457200" lvl="0" indent="-349250" algn="l" rtl="0">
              <a:lnSpc>
                <a:spcPct val="100000"/>
              </a:lnSpc>
              <a:spcBef>
                <a:spcPts val="0"/>
              </a:spcBef>
              <a:spcAft>
                <a:spcPts val="1200"/>
              </a:spcAft>
              <a:buClr>
                <a:srgbClr val="030303"/>
              </a:buClr>
              <a:buSzPts val="1900"/>
              <a:buAutoNum type="arabicParenR"/>
            </a:pPr>
            <a:r>
              <a:rPr lang="en-US" dirty="0">
                <a:solidFill>
                  <a:srgbClr val="030303"/>
                </a:solidFill>
              </a:rPr>
              <a:t>Does the question you are using for the topic allow students multiple ways to answer the question?</a:t>
            </a:r>
            <a:endParaRPr dirty="0">
              <a:solidFill>
                <a:srgbClr val="030303"/>
              </a:solidFill>
            </a:endParaRPr>
          </a:p>
          <a:p>
            <a:pPr marL="914400" lvl="1" indent="-349250" algn="l" rtl="0">
              <a:lnSpc>
                <a:spcPct val="100000"/>
              </a:lnSpc>
              <a:spcBef>
                <a:spcPts val="0"/>
              </a:spcBef>
              <a:spcAft>
                <a:spcPts val="1200"/>
              </a:spcAft>
              <a:buClr>
                <a:srgbClr val="030303"/>
              </a:buClr>
              <a:buSzPts val="1900"/>
              <a:buChar char="•"/>
            </a:pPr>
            <a:r>
              <a:rPr lang="en-US" dirty="0">
                <a:solidFill>
                  <a:srgbClr val="030303"/>
                </a:solidFill>
              </a:rPr>
              <a:t>Does it align to the guidance provided for high quality compelling and supporting questions?</a:t>
            </a:r>
            <a:endParaRPr dirty="0">
              <a:solidFill>
                <a:srgbClr val="030303"/>
              </a:solidFill>
            </a:endParaRPr>
          </a:p>
          <a:p>
            <a:pPr marL="457200" lvl="0" indent="-349250" algn="l" rtl="0">
              <a:lnSpc>
                <a:spcPct val="100000"/>
              </a:lnSpc>
              <a:spcBef>
                <a:spcPts val="0"/>
              </a:spcBef>
              <a:spcAft>
                <a:spcPts val="1200"/>
              </a:spcAft>
              <a:buClr>
                <a:srgbClr val="030303"/>
              </a:buClr>
              <a:buSzPts val="1900"/>
              <a:buAutoNum type="arabicParenR"/>
            </a:pPr>
            <a:r>
              <a:rPr lang="en-US" dirty="0">
                <a:solidFill>
                  <a:srgbClr val="030303"/>
                </a:solidFill>
              </a:rPr>
              <a:t>To construct responses to these questions, are students being provided or gathering information and evidence from credible sources that represent a variety of perspectives?</a:t>
            </a:r>
            <a:endParaRPr dirty="0">
              <a:solidFill>
                <a:srgbClr val="030303"/>
              </a:solidFill>
            </a:endParaRPr>
          </a:p>
        </p:txBody>
      </p:sp>
      <p:sp>
        <p:nvSpPr>
          <p:cNvPr id="3" name="Slide Number Placeholder 2">
            <a:extLst>
              <a:ext uri="{FF2B5EF4-FFF2-40B4-BE49-F238E27FC236}">
                <a16:creationId xmlns:a16="http://schemas.microsoft.com/office/drawing/2014/main" id="{155E6E53-FEE4-9EAA-A932-A6E6E103A3E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262350" y="221150"/>
            <a:ext cx="11868600" cy="1605900"/>
          </a:xfrm>
          <a:prstGeom prst="rect">
            <a:avLst/>
          </a:prstGeom>
        </p:spPr>
        <p:txBody>
          <a:bodyPr spcFirstLastPara="1" wrap="square" lIns="91425" tIns="45700" rIns="91425" bIns="45700" anchor="ctr" anchorCtr="0">
            <a:noAutofit/>
          </a:bodyPr>
          <a:lstStyle/>
          <a:p>
            <a:pPr marL="0" lvl="0" indent="0" algn="l" rtl="0">
              <a:spcBef>
                <a:spcPts val="1100"/>
              </a:spcBef>
              <a:spcAft>
                <a:spcPts val="0"/>
              </a:spcAft>
              <a:buClr>
                <a:schemeClr val="dk1"/>
              </a:buClr>
              <a:buSzPts val="1100"/>
              <a:buFont typeface="Arial"/>
              <a:buNone/>
            </a:pPr>
            <a:r>
              <a:rPr lang="en-US" sz="2800" b="1" dirty="0">
                <a:latin typeface="Libre Franklin"/>
                <a:ea typeface="Libre Franklin"/>
                <a:cs typeface="Libre Franklin"/>
                <a:sym typeface="Libre Franklin"/>
              </a:rPr>
              <a:t>Successfully engaging in civil discussion about current, contentious and controversial issues relies on the 3Ps: policies, protocols and procedures used during instruction. </a:t>
            </a:r>
            <a:endParaRPr sz="3900" b="1" dirty="0">
              <a:latin typeface="Libre Franklin"/>
              <a:ea typeface="Libre Franklin"/>
              <a:cs typeface="Libre Franklin"/>
              <a:sym typeface="Libre Franklin"/>
            </a:endParaRPr>
          </a:p>
        </p:txBody>
      </p:sp>
      <p:sp>
        <p:nvSpPr>
          <p:cNvPr id="124" name="Google Shape;124;p22"/>
          <p:cNvSpPr txBox="1">
            <a:spLocks noGrp="1"/>
          </p:cNvSpPr>
          <p:nvPr>
            <p:ph type="body" idx="1"/>
          </p:nvPr>
        </p:nvSpPr>
        <p:spPr>
          <a:xfrm>
            <a:off x="366625" y="1905600"/>
            <a:ext cx="11411100" cy="3821700"/>
          </a:xfrm>
          <a:prstGeom prst="rect">
            <a:avLst/>
          </a:prstGeom>
        </p:spPr>
        <p:txBody>
          <a:bodyPr spcFirstLastPara="1" wrap="square" lIns="91425" tIns="45700" rIns="91425" bIns="45700" anchor="t" anchorCtr="0">
            <a:normAutofit fontScale="70000" lnSpcReduction="20000"/>
          </a:bodyPr>
          <a:lstStyle/>
          <a:p>
            <a:pPr marL="0" lvl="0" indent="0" algn="l" rtl="0">
              <a:lnSpc>
                <a:spcPct val="100000"/>
              </a:lnSpc>
              <a:spcBef>
                <a:spcPts val="0"/>
              </a:spcBef>
              <a:spcAft>
                <a:spcPts val="0"/>
              </a:spcAft>
              <a:buNone/>
            </a:pPr>
            <a:r>
              <a:rPr lang="en-US" dirty="0">
                <a:solidFill>
                  <a:schemeClr val="dk1"/>
                </a:solidFill>
                <a:latin typeface="Franklin Gothic Book"/>
              </a:rPr>
              <a:t>Ask yourself the following questions prior to engaging in this work:</a:t>
            </a:r>
            <a:endParaRPr dirty="0">
              <a:solidFill>
                <a:schemeClr val="dk1"/>
              </a:solidFill>
              <a:latin typeface="Franklin Gothic Book"/>
            </a:endParaRPr>
          </a:p>
          <a:p>
            <a:pPr marL="0" lvl="0" indent="0" algn="l" rtl="0">
              <a:lnSpc>
                <a:spcPct val="100000"/>
              </a:lnSpc>
              <a:spcBef>
                <a:spcPts val="0"/>
              </a:spcBef>
              <a:spcAft>
                <a:spcPts val="0"/>
              </a:spcAft>
              <a:buNone/>
            </a:pPr>
            <a:endParaRPr dirty="0">
              <a:solidFill>
                <a:schemeClr val="dk1"/>
              </a:solidFill>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latin typeface="Franklin Gothic Book"/>
              </a:rPr>
              <a:t>“Is your administration aware of your 3Ps, and is there a clear plan for them to support you?</a:t>
            </a:r>
            <a:endParaRPr dirty="0">
              <a:solidFill>
                <a:schemeClr val="dk1"/>
              </a:solidFill>
              <a:latin typeface="Franklin Gothic Book"/>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latin typeface="Franklin Gothic Book"/>
              </a:rPr>
              <a:t>Are your students’ parents aware of your 3Ps, and have you given them advance notice about what will happen if a student does not follow the 3Ps? </a:t>
            </a:r>
            <a:endParaRPr dirty="0">
              <a:solidFill>
                <a:schemeClr val="dk1"/>
              </a:solidFill>
              <a:latin typeface="Franklin Gothic Book"/>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rPr>
              <a:t>Do you have a clear plan for handling an individual student that says something inappropriate or does not follow classroom agreements?</a:t>
            </a:r>
            <a:endParaRPr dirty="0">
              <a:solidFill>
                <a:schemeClr val="dk1"/>
              </a:solidFill>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rPr>
              <a:t>Can you clearly articulate the skills that are being worked on in each activity and describe why the chosen topic fits into both your curriculum and the skill development?</a:t>
            </a:r>
            <a:endParaRPr dirty="0">
              <a:solidFill>
                <a:schemeClr val="dk1"/>
              </a:solidFill>
            </a:endParaRPr>
          </a:p>
          <a:p>
            <a:pPr marL="457200" lvl="0" indent="-321945" algn="l" rtl="0">
              <a:lnSpc>
                <a:spcPct val="100000"/>
              </a:lnSpc>
              <a:spcBef>
                <a:spcPts val="0"/>
              </a:spcBef>
              <a:spcAft>
                <a:spcPts val="1200"/>
              </a:spcAft>
              <a:buClr>
                <a:schemeClr val="dk1"/>
              </a:buClr>
              <a:buSzPct val="67857"/>
              <a:buAutoNum type="arabicParenR"/>
            </a:pPr>
            <a:r>
              <a:rPr lang="en-US" dirty="0">
                <a:solidFill>
                  <a:schemeClr val="dk1"/>
                </a:solidFill>
              </a:rPr>
              <a:t>Are you using a classroom strategy that is set up with clear rules, expectations, and intended outcomes?”</a:t>
            </a:r>
            <a:endParaRPr dirty="0">
              <a:solidFill>
                <a:schemeClr val="dk1"/>
              </a:solidFill>
            </a:endParaRPr>
          </a:p>
        </p:txBody>
      </p:sp>
      <p:sp>
        <p:nvSpPr>
          <p:cNvPr id="125" name="Google Shape;125;p22"/>
          <p:cNvSpPr txBox="1"/>
          <p:nvPr/>
        </p:nvSpPr>
        <p:spPr>
          <a:xfrm>
            <a:off x="366625" y="6093900"/>
            <a:ext cx="68223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lt1"/>
                </a:solidFill>
                <a:latin typeface="Calibri"/>
                <a:ea typeface="Calibri"/>
                <a:cs typeface="Calibri"/>
                <a:sym typeface="Calibri"/>
              </a:rPr>
              <a:t>Questions from Schmidt, Joe and Nicelle Pinkney (2022). </a:t>
            </a:r>
            <a:r>
              <a:rPr lang="en-US" sz="1200" i="1" dirty="0">
                <a:solidFill>
                  <a:schemeClr val="lt1"/>
                </a:solidFill>
                <a:latin typeface="Calibri"/>
                <a:ea typeface="Calibri"/>
                <a:cs typeface="Calibri"/>
                <a:sym typeface="Calibri"/>
              </a:rPr>
              <a:t>Civil Discourse: Classroom Conversations for Stronger Communities. </a:t>
            </a:r>
            <a:r>
              <a:rPr lang="en-US" sz="1200" dirty="0">
                <a:solidFill>
                  <a:schemeClr val="lt1"/>
                </a:solidFill>
                <a:latin typeface="Calibri"/>
                <a:ea typeface="Calibri"/>
                <a:cs typeface="Calibri"/>
                <a:sym typeface="Calibri"/>
              </a:rPr>
              <a:t>Corwin. pg. 143-145</a:t>
            </a:r>
            <a:endParaRPr sz="1200" dirty="0">
              <a:solidFill>
                <a:schemeClr val="lt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802C8BC1-0E14-713C-2197-D6BE3E304AD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idx="4294967295"/>
          </p:nvPr>
        </p:nvSpPr>
        <p:spPr>
          <a:xfrm>
            <a:off x="2801938" y="1803400"/>
            <a:ext cx="9144000" cy="16557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7780"/>
              </a:buClr>
              <a:buSzPts val="2400"/>
              <a:buFont typeface="Arial"/>
              <a:buNone/>
              <a:tabLst/>
              <a:defRPr/>
            </a:pPr>
            <a:r>
              <a:rPr kumimoji="0" lang="en-US" sz="4800" b="1" i="0" u="none" strike="noStrike" kern="0" cap="none" spc="0" normalizeH="0" baseline="0" noProof="0" dirty="0">
                <a:ln>
                  <a:noFill/>
                </a:ln>
                <a:solidFill>
                  <a:srgbClr val="007780"/>
                </a:solidFill>
                <a:effectLst/>
                <a:uLnTx/>
                <a:uFillTx/>
                <a:latin typeface="Franklin Gothic Medium" panose="020B0603020102020204" pitchFamily="34" charset="0"/>
                <a:ea typeface="Libre Franklin"/>
                <a:cs typeface="Libre Franklin"/>
                <a:sym typeface="Libre Franklin"/>
              </a:rPr>
              <a:t>Why should we engage in civil discussion about current, contentious and controversial issues?</a:t>
            </a:r>
          </a:p>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t>Section B</a:t>
            </a:r>
            <a:endParaRPr kumimoji="0" lang="en-US" sz="4000" b="1"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a:p>
            <a:pPr marL="0" marR="0" lvl="0" indent="0" algn="ctr" defTabSz="914400" rtl="0" eaLnBrk="1" fontAlgn="auto" latinLnBrk="0" hangingPunct="1">
              <a:lnSpc>
                <a:spcPct val="90000"/>
              </a:lnSpc>
              <a:spcBef>
                <a:spcPts val="0"/>
              </a:spcBef>
              <a:spcAft>
                <a:spcPts val="0"/>
              </a:spcAft>
              <a:buClr>
                <a:srgbClr val="595959"/>
              </a:buClr>
              <a:buSzPts val="4000"/>
              <a:buFont typeface="Arial"/>
              <a:buNone/>
              <a:tabLst/>
              <a:defRPr/>
            </a:pPr>
            <a:r>
              <a:rPr kumimoji="0" lang="en-US" sz="4000" b="1"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rPr>
              <a:t>   </a:t>
            </a:r>
            <a:br>
              <a:rPr kumimoji="0" lang="en-US" sz="40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rPr>
            </a:br>
            <a:endParaRPr kumimoji="0" lang="en-US" sz="2400" b="0" i="0" u="none" strike="noStrike" kern="0" cap="none" spc="0" normalizeH="0" baseline="0" noProof="0" dirty="0">
              <a:ln>
                <a:noFill/>
              </a:ln>
              <a:solidFill>
                <a:srgbClr val="007780"/>
              </a:solidFill>
              <a:effectLst/>
              <a:uLnTx/>
              <a:uFillTx/>
              <a:latin typeface="Franklin Gothic Book" panose="020B0503020102020204" pitchFamily="34" charset="0"/>
              <a:ea typeface="Libre Franklin"/>
              <a:cs typeface="Libre Franklin"/>
              <a:sym typeface="Libre Franklin"/>
            </a:endParaRPr>
          </a:p>
        </p:txBody>
      </p:sp>
      <p:sp>
        <p:nvSpPr>
          <p:cNvPr id="4" name="Slide Number Placeholder 3">
            <a:extLst>
              <a:ext uri="{FF2B5EF4-FFF2-40B4-BE49-F238E27FC236}">
                <a16:creationId xmlns:a16="http://schemas.microsoft.com/office/drawing/2014/main" id="{F66BEA00-C05A-0AEC-A2A4-B3B0874266F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235656" y="23291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dirty="0"/>
              <a:t>The </a:t>
            </a:r>
            <a:r>
              <a:rPr lang="en-US" i="1" dirty="0"/>
              <a:t>Kentucky Academic Standards (KAS) for Social Studies</a:t>
            </a:r>
            <a:endParaRPr i="1" dirty="0"/>
          </a:p>
        </p:txBody>
      </p:sp>
      <p:sp>
        <p:nvSpPr>
          <p:cNvPr id="136" name="Google Shape;136;p24"/>
          <p:cNvSpPr txBox="1">
            <a:spLocks noGrp="1"/>
          </p:cNvSpPr>
          <p:nvPr>
            <p:ph type="body" idx="1"/>
          </p:nvPr>
        </p:nvSpPr>
        <p:spPr>
          <a:xfrm>
            <a:off x="473025" y="1938151"/>
            <a:ext cx="6810000" cy="39519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en-US" dirty="0"/>
              <a:t>In the </a:t>
            </a:r>
            <a:r>
              <a:rPr lang="en-US" i="1" dirty="0"/>
              <a:t>KAS for Social Studies</a:t>
            </a:r>
            <a:r>
              <a:rPr lang="en-US" dirty="0"/>
              <a:t>, students engage in civil discussion, reach consensus when appropriate and respect multiple perspectives relevant to significant, unresolved issues students may face in their local, regional and global communities. </a:t>
            </a:r>
            <a:endParaRPr dirty="0"/>
          </a:p>
          <a:p>
            <a:pPr marL="457200" lvl="0" indent="0" algn="l" rtl="0">
              <a:lnSpc>
                <a:spcPct val="90000"/>
              </a:lnSpc>
              <a:spcBef>
                <a:spcPts val="1000"/>
              </a:spcBef>
              <a:spcAft>
                <a:spcPts val="0"/>
              </a:spcAft>
              <a:buNone/>
            </a:pPr>
            <a:endParaRPr dirty="0"/>
          </a:p>
        </p:txBody>
      </p:sp>
      <p:sp>
        <p:nvSpPr>
          <p:cNvPr id="3" name="Slide Number Placeholder 2">
            <a:extLst>
              <a:ext uri="{FF2B5EF4-FFF2-40B4-BE49-F238E27FC236}">
                <a16:creationId xmlns:a16="http://schemas.microsoft.com/office/drawing/2014/main" id="{04C2517A-2FC6-B30E-07A5-0A5E8087D8D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dirty="0"/>
          </a:p>
        </p:txBody>
      </p:sp>
      <p:pic>
        <p:nvPicPr>
          <p:cNvPr id="4" name="Google Shape;161;p29" descr="This is the graphic found in the KAS for Social Studies that demonstrates the relationship between the disciplinary strand standards and the inquiry standards. There is a pie chart with equal pieces shown for Questioning, Investigating Using Disciplinary Concepts, Using Evidence and Communicating Conclusions, with arrows going clockwise around the pie showing its continuity. There is an arrow drawn from the Investigating Using Disciplinary Concepts section of the pie to another pie chart that is only partial. It has equal pieces for History, Economics, Geography and Civics, also with arrows indicating its continuity.">
            <a:extLst>
              <a:ext uri="{FF2B5EF4-FFF2-40B4-BE49-F238E27FC236}">
                <a16:creationId xmlns:a16="http://schemas.microsoft.com/office/drawing/2014/main" id="{9F3C2AC2-BE18-9180-F7E1-DEB28929CE8E}"/>
              </a:ext>
            </a:extLst>
          </p:cNvPr>
          <p:cNvPicPr preferRelativeResize="0"/>
          <p:nvPr/>
        </p:nvPicPr>
        <p:blipFill>
          <a:blip r:embed="rId3">
            <a:alphaModFix/>
          </a:blip>
          <a:stretch>
            <a:fillRect/>
          </a:stretch>
        </p:blipFill>
        <p:spPr>
          <a:xfrm>
            <a:off x="7521725" y="1117950"/>
            <a:ext cx="4197250" cy="417250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2025-01-03T14:57:53+00:00</Publication_x0020_Date>
    <Audience1 xmlns="3a62de7d-ba57-4f43-9dae-9623ba637be0"/>
    <_dlc_DocId xmlns="3a62de7d-ba57-4f43-9dae-9623ba637be0">KYED-536-2161</_dlc_DocId>
    <_dlc_DocIdUrl xmlns="3a62de7d-ba57-4f43-9dae-9623ba637be0">
      <Url>https://www.education.ky.gov/curriculum/standards/kyacadstand/_layouts/15/DocIdRedir.aspx?ID=KYED-536-2161</Url>
      <Description>KYED-536-2161</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8F842C-AD57-46AB-B47F-388E7A556095}">
  <ds:schemaRefs>
    <ds:schemaRef ds:uri="http://schemas.microsoft.com/office/2006/metadata/properties"/>
    <ds:schemaRef ds:uri="http://schemas.microsoft.com/office/infopath/2007/PartnerControls"/>
    <ds:schemaRef ds:uri="3a62de7d-ba57-4f43-9dae-9623ba637be0"/>
    <ds:schemaRef ds:uri="http://schemas.microsoft.com/sharepoint/v3"/>
  </ds:schemaRefs>
</ds:datastoreItem>
</file>

<file path=customXml/itemProps2.xml><?xml version="1.0" encoding="utf-8"?>
<ds:datastoreItem xmlns:ds="http://schemas.openxmlformats.org/officeDocument/2006/customXml" ds:itemID="{2F21D31D-933D-4078-9FDF-4EFC7B5704F0}">
  <ds:schemaRefs>
    <ds:schemaRef ds:uri="http://schemas.microsoft.com/sharepoint/events"/>
  </ds:schemaRefs>
</ds:datastoreItem>
</file>

<file path=customXml/itemProps3.xml><?xml version="1.0" encoding="utf-8"?>
<ds:datastoreItem xmlns:ds="http://schemas.openxmlformats.org/officeDocument/2006/customXml" ds:itemID="{A5DC3B49-1712-48F9-8E1A-AB5B7AC5FB46}">
  <ds:schemaRefs>
    <ds:schemaRef ds:uri="http://schemas.microsoft.com/sharepoint/v3/contenttype/forms"/>
  </ds:schemaRefs>
</ds:datastoreItem>
</file>

<file path=customXml/itemProps4.xml><?xml version="1.0" encoding="utf-8"?>
<ds:datastoreItem xmlns:ds="http://schemas.openxmlformats.org/officeDocument/2006/customXml" ds:itemID="{DCEB1855-8CB7-4B06-A457-6C16612626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1660</TotalTime>
  <Words>11769</Words>
  <Application>Microsoft Office PowerPoint</Application>
  <PresentationFormat>Widescreen</PresentationFormat>
  <Paragraphs>857</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Creating Collaborative Civic Spaces Module Series</vt:lpstr>
      <vt:lpstr>Introduction</vt:lpstr>
      <vt:lpstr>Warm Up Activity</vt:lpstr>
      <vt:lpstr>What are current, contentious and controversial issues?  Section A     </vt:lpstr>
      <vt:lpstr>What are current, contentious and controversial issues? </vt:lpstr>
      <vt:lpstr>How to frame current, contentious and controversial issues? </vt:lpstr>
      <vt:lpstr>Successfully engaging in civil discussion about current, contentious and controversial issues relies on the 3Ps: policies, protocols and procedures used during instruction. </vt:lpstr>
      <vt:lpstr>Why should we engage in civil discussion about current, contentious and controversial issues? Section B     </vt:lpstr>
      <vt:lpstr>The Kentucky Academic Standards (KAS) for Social Studies</vt:lpstr>
      <vt:lpstr>Communicating Conclusions</vt:lpstr>
      <vt:lpstr>KAS for Social Studies and understanding the present</vt:lpstr>
      <vt:lpstr>The KAS for Social Studies: The Present and Democratic Discourse</vt:lpstr>
      <vt:lpstr>Creating and nurturing collaborative civic spaces aligns with the proven practice of current and controversial issue discussions</vt:lpstr>
      <vt:lpstr>Creating and nurturing collaborative civic spaces aligns with the proven practice of current  and controversial issue discussions (2)</vt:lpstr>
      <vt:lpstr>What questions do you have about the proven practice of deliberation of current and controversial issues?</vt:lpstr>
      <vt:lpstr>What questions do you have about the proven practice of deliberation of current and controversial issues? (2)</vt:lpstr>
      <vt:lpstr>What questions do you have about the proven practice of deliberation of current and controversial issues? (3)</vt:lpstr>
      <vt:lpstr>Political Education in Polarized Times</vt:lpstr>
      <vt:lpstr>Annotated Reading</vt:lpstr>
      <vt:lpstr>3-2-1 Strategy</vt:lpstr>
      <vt:lpstr>Impact of Senate Bill 1 (2022) </vt:lpstr>
      <vt:lpstr>Impact of Senate Bill 1 (2022) (2) </vt:lpstr>
      <vt:lpstr>Impact of Senate Bill 1 (2022) (3) </vt:lpstr>
      <vt:lpstr>Why try it? </vt:lpstr>
      <vt:lpstr>Why Try It Reflection</vt:lpstr>
      <vt:lpstr>How do we engage in civil discussion?    Section C </vt:lpstr>
      <vt:lpstr>What does high-quality civil discussion look and sound like? </vt:lpstr>
      <vt:lpstr>Crafting a Civil Discussion Vision</vt:lpstr>
      <vt:lpstr>Civil Discussion:  Where to start</vt:lpstr>
      <vt:lpstr>Tips For Working With Administrators and Families</vt:lpstr>
      <vt:lpstr>Tips For Working With Administrators and Families (2)2</vt:lpstr>
      <vt:lpstr>Tips For Working With Administrators and Families (3)3</vt:lpstr>
      <vt:lpstr>Planning Considerations for Sharing with Stakeholders</vt:lpstr>
      <vt:lpstr>Annotated Reading 2</vt:lpstr>
      <vt:lpstr>Dialogue, Debate, Discussion </vt:lpstr>
      <vt:lpstr>Three Ds of Discourse: Dialogue </vt:lpstr>
      <vt:lpstr>Three Ds of Discourse: Debate</vt:lpstr>
      <vt:lpstr>Three Ds of Discourse: Discussion</vt:lpstr>
      <vt:lpstr>Three Ds of Discourse:  Dialogue, Debate, Discussion</vt:lpstr>
      <vt:lpstr>Dialogue</vt:lpstr>
      <vt:lpstr>Dialogue (2)</vt:lpstr>
      <vt:lpstr>Attributes of Productive Dialogue in Collaborative Civic Spaces</vt:lpstr>
      <vt:lpstr>Hexagonal Thinking and Dialogue</vt:lpstr>
      <vt:lpstr>Debate</vt:lpstr>
      <vt:lpstr>Attributes of Productive Debate in Collaborative Civic Spaces</vt:lpstr>
      <vt:lpstr>Debate (2)</vt:lpstr>
      <vt:lpstr>Discussion</vt:lpstr>
      <vt:lpstr>Discussion (2)</vt:lpstr>
      <vt:lpstr>Discussion (3)</vt:lpstr>
      <vt:lpstr>Attributes of Productive Discussion in Collaborative Civic Spaces</vt:lpstr>
      <vt:lpstr>Structured Academic Controversy</vt:lpstr>
      <vt:lpstr>What if it goes wrong?</vt:lpstr>
      <vt:lpstr>What if it goes wrong? 2</vt:lpstr>
      <vt:lpstr>Next Steps Reflection on the Compelling Question </vt:lpstr>
      <vt:lpstr>Creating Collaborative Civic Spaces Module Series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Heather - Division of Academic Program Standards</dc:creator>
  <cp:lastModifiedBy>Ransom, Heather - Division of Academic Program Standards</cp:lastModifiedBy>
  <cp:revision>453</cp:revision>
  <dcterms:modified xsi:type="dcterms:W3CDTF">2025-12-09T13:46:52Z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2024-12-09T21:27:31Z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f3fccba5-1e5a-4e48-9333-c9a5b2c7311a</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6796e656-2313-4890-a346-eec9bee0995c</vt:lpwstr>
  </property>
</Properties>
</file>