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ppt/revisionInfo.xml" ContentType="application/vnd.ms-powerpoint.revisioninfo+xml"/>
  <Override PartName="/docProps/core.xml" ContentType="application/vnd.openxmlformats-package.core-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  <p:sldMasterId id="2147483666" r:id="rId5"/>
  </p:sldMasterIdLst>
  <p:sldIdLst>
    <p:sldId id="272" r:id="rId6"/>
    <p:sldId id="257" r:id="rId7"/>
    <p:sldId id="258" r:id="rId8"/>
    <p:sldId id="266" r:id="rId9"/>
    <p:sldId id="277" r:id="rId10"/>
    <p:sldId id="276" r:id="rId11"/>
    <p:sldId id="268" r:id="rId12"/>
    <p:sldId id="279" r:id="rId13"/>
    <p:sldId id="278" r:id="rId14"/>
    <p:sldId id="275" r:id="rId15"/>
  </p:sldIdLst>
  <p:sldSz cx="18059400" cy="10160000"/>
  <p:notesSz cx="18059400" cy="10160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264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0B918E4-EF30-44B6-8BF0-29D9DE0F8969}" v="53" dt="2025-03-31T14:57:53.313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251" autoAdjust="0"/>
    <p:restoredTop sz="94660"/>
  </p:normalViewPr>
  <p:slideViewPr>
    <p:cSldViewPr>
      <p:cViewPr varScale="1">
        <p:scale>
          <a:sx n="51" d="100"/>
          <a:sy n="51" d="100"/>
        </p:scale>
        <p:origin x="187" y="3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customXml" Target="../customXml/item4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54455" y="3149600"/>
            <a:ext cx="15350490" cy="2133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550" b="0" i="0">
                <a:solidFill>
                  <a:srgbClr val="F4B3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08910" y="5689600"/>
            <a:ext cx="12641580" cy="2540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rgbClr val="4B4F7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8059400" cy="101600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4/17/2025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03717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550" b="0" i="0">
                <a:solidFill>
                  <a:srgbClr val="F4B3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rgbClr val="4B4F7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550" b="0" i="0">
                <a:solidFill>
                  <a:srgbClr val="F4B3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02970" y="2336800"/>
            <a:ext cx="7855839" cy="6705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9300591" y="2336800"/>
            <a:ext cx="7855839" cy="6705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4/17/2025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550" b="0" i="0">
                <a:solidFill>
                  <a:srgbClr val="F4B3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4/17/2025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4/17/2025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381573" y="172624"/>
            <a:ext cx="6093110" cy="107518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50" b="0" i="0">
                <a:solidFill>
                  <a:srgbClr val="F4B30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08910" y="5689600"/>
            <a:ext cx="12641580" cy="2540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00" b="0" i="0">
                <a:solidFill>
                  <a:srgbClr val="5B5E7B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28142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350" b="0" i="0">
                <a:solidFill>
                  <a:srgbClr val="F4B30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100" b="0" i="0">
                <a:solidFill>
                  <a:srgbClr val="5B5E7B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23315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350" b="0" i="0">
                <a:solidFill>
                  <a:srgbClr val="F4B30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02970" y="2336800"/>
            <a:ext cx="7855839" cy="6705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9300591" y="2336800"/>
            <a:ext cx="7855839" cy="6705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4/17/2025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20048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350" b="0" i="0">
                <a:solidFill>
                  <a:srgbClr val="F4B30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4/17/2025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43623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680624" y="4110101"/>
            <a:ext cx="0" cy="3956685"/>
          </a:xfrm>
          <a:custGeom>
            <a:avLst/>
            <a:gdLst/>
            <a:ahLst/>
            <a:cxnLst/>
            <a:rect l="l" t="t" r="r" b="b"/>
            <a:pathLst>
              <a:path h="3956684">
                <a:moveTo>
                  <a:pt x="0" y="3956684"/>
                </a:moveTo>
                <a:lnTo>
                  <a:pt x="0" y="0"/>
                </a:lnTo>
              </a:path>
            </a:pathLst>
          </a:custGeom>
          <a:ln w="5094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7577756" y="4110101"/>
            <a:ext cx="0" cy="3956685"/>
          </a:xfrm>
          <a:custGeom>
            <a:avLst/>
            <a:gdLst/>
            <a:ahLst/>
            <a:cxnLst/>
            <a:rect l="l" t="t" r="r" b="b"/>
            <a:pathLst>
              <a:path h="3956684">
                <a:moveTo>
                  <a:pt x="0" y="3956684"/>
                </a:moveTo>
                <a:lnTo>
                  <a:pt x="0" y="0"/>
                </a:lnTo>
              </a:path>
            </a:pathLst>
          </a:custGeom>
          <a:ln w="5094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0456029" y="4186682"/>
            <a:ext cx="0" cy="3931285"/>
          </a:xfrm>
          <a:custGeom>
            <a:avLst/>
            <a:gdLst/>
            <a:ahLst/>
            <a:cxnLst/>
            <a:rect l="l" t="t" r="r" b="b"/>
            <a:pathLst>
              <a:path h="3931284">
                <a:moveTo>
                  <a:pt x="0" y="3931157"/>
                </a:moveTo>
                <a:lnTo>
                  <a:pt x="0" y="0"/>
                </a:lnTo>
              </a:path>
            </a:pathLst>
          </a:custGeom>
          <a:ln w="5094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14353162" y="4186682"/>
            <a:ext cx="0" cy="3931285"/>
          </a:xfrm>
          <a:custGeom>
            <a:avLst/>
            <a:gdLst/>
            <a:ahLst/>
            <a:cxnLst/>
            <a:rect l="l" t="t" r="r" b="b"/>
            <a:pathLst>
              <a:path h="3931284">
                <a:moveTo>
                  <a:pt x="0" y="3931157"/>
                </a:moveTo>
                <a:lnTo>
                  <a:pt x="0" y="0"/>
                </a:lnTo>
              </a:path>
            </a:pathLst>
          </a:custGeom>
          <a:ln w="5094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3642417" y="4148391"/>
            <a:ext cx="3973829" cy="0"/>
          </a:xfrm>
          <a:custGeom>
            <a:avLst/>
            <a:gdLst/>
            <a:ahLst/>
            <a:cxnLst/>
            <a:rect l="l" t="t" r="r" b="b"/>
            <a:pathLst>
              <a:path w="3973829">
                <a:moveTo>
                  <a:pt x="0" y="0"/>
                </a:moveTo>
                <a:lnTo>
                  <a:pt x="3973546" y="0"/>
                </a:lnTo>
              </a:path>
            </a:pathLst>
          </a:custGeom>
          <a:ln w="510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10417823" y="4212209"/>
            <a:ext cx="3973829" cy="0"/>
          </a:xfrm>
          <a:custGeom>
            <a:avLst/>
            <a:gdLst/>
            <a:ahLst/>
            <a:cxnLst/>
            <a:rect l="l" t="t" r="r" b="b"/>
            <a:pathLst>
              <a:path w="3973830">
                <a:moveTo>
                  <a:pt x="0" y="0"/>
                </a:moveTo>
                <a:lnTo>
                  <a:pt x="3973546" y="0"/>
                </a:lnTo>
              </a:path>
            </a:pathLst>
          </a:custGeom>
          <a:ln w="510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3642417" y="8015731"/>
            <a:ext cx="3973829" cy="0"/>
          </a:xfrm>
          <a:custGeom>
            <a:avLst/>
            <a:gdLst/>
            <a:ahLst/>
            <a:cxnLst/>
            <a:rect l="l" t="t" r="r" b="b"/>
            <a:pathLst>
              <a:path w="3973829">
                <a:moveTo>
                  <a:pt x="0" y="0"/>
                </a:moveTo>
                <a:lnTo>
                  <a:pt x="3973546" y="0"/>
                </a:lnTo>
              </a:path>
            </a:pathLst>
          </a:custGeom>
          <a:ln w="510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10417823" y="8079549"/>
            <a:ext cx="3973829" cy="0"/>
          </a:xfrm>
          <a:custGeom>
            <a:avLst/>
            <a:gdLst/>
            <a:ahLst/>
            <a:cxnLst/>
            <a:rect l="l" t="t" r="r" b="b"/>
            <a:pathLst>
              <a:path w="3973830">
                <a:moveTo>
                  <a:pt x="0" y="0"/>
                </a:moveTo>
                <a:lnTo>
                  <a:pt x="3973546" y="0"/>
                </a:lnTo>
              </a:path>
            </a:pathLst>
          </a:custGeom>
          <a:ln w="510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979374" y="-89027"/>
            <a:ext cx="10100650" cy="1460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550" b="0" i="0">
                <a:solidFill>
                  <a:srgbClr val="F4B3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914633" y="2514726"/>
            <a:ext cx="7758430" cy="57823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rgbClr val="4B4F7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140196" y="9448800"/>
            <a:ext cx="5779008" cy="508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02970" y="9448800"/>
            <a:ext cx="4153662" cy="508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3002769" y="9448800"/>
            <a:ext cx="4153662" cy="508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81573" y="198152"/>
            <a:ext cx="7296253" cy="10496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50" b="0" i="0">
                <a:solidFill>
                  <a:srgbClr val="F4B30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926693" y="2514726"/>
            <a:ext cx="8124190" cy="6040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00" b="0" i="0">
                <a:solidFill>
                  <a:srgbClr val="5B5E7B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140196" y="9448800"/>
            <a:ext cx="5779008" cy="508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02970" y="9448800"/>
            <a:ext cx="4153662" cy="508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3002769" y="9448800"/>
            <a:ext cx="4153662" cy="508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87020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ducation.ky.gov/curriculum/conpro/Pages/summer_support_math_resources.aspx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1F3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7B6BD9D-DBCF-9A43-2743-7C95006658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584200"/>
            <a:ext cx="18059400" cy="2667000"/>
          </a:xfrm>
          <a:prstGeom prst="rect">
            <a:avLst/>
          </a:prstGeom>
          <a:solidFill>
            <a:srgbClr val="102649"/>
          </a:solidFill>
          <a:ln>
            <a:solidFill>
              <a:schemeClr val="accent1">
                <a:shade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CACD69-2AD2-BC66-27C4-CD696C6071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81573" y="-515526"/>
            <a:ext cx="6093110" cy="515526"/>
          </a:xfrm>
        </p:spPr>
        <p:txBody>
          <a:bodyPr wrap="square" lIns="0" tIns="0" rIns="0" bIns="0" anchor="b">
            <a:spAutoFit/>
          </a:bodyPr>
          <a:lstStyle/>
          <a:p>
            <a:r>
              <a:rPr lang="en-US" dirty="0">
                <a:solidFill>
                  <a:schemeClr val="bg2"/>
                </a:solidFill>
              </a:rPr>
              <a:t>Partitioning – Introduction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A16D5CE-69F8-B635-E233-2BE79D10A1DD}"/>
              </a:ext>
            </a:extLst>
          </p:cNvPr>
          <p:cNvSpPr txBox="1"/>
          <p:nvPr/>
        </p:nvSpPr>
        <p:spPr>
          <a:xfrm>
            <a:off x="800100" y="889000"/>
            <a:ext cx="164592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Kentucky Family Math Night Game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0" i="1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Partitioning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DA90D84-F10E-A695-1EFE-723C6D2BDB4A}"/>
              </a:ext>
            </a:extLst>
          </p:cNvPr>
          <p:cNvSpPr txBox="1"/>
          <p:nvPr/>
        </p:nvSpPr>
        <p:spPr>
          <a:xfrm>
            <a:off x="800100" y="3556000"/>
            <a:ext cx="16611600" cy="255454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102649"/>
                </a:solidFill>
                <a:effectLst/>
                <a:uLnTx/>
                <a:uFillTx/>
                <a:latin typeface="Calibri"/>
              </a:rPr>
              <a:t>Recommended for Grades </a:t>
            </a:r>
            <a:r>
              <a:rPr lang="en-US" sz="3200" b="1" dirty="0">
                <a:solidFill>
                  <a:srgbClr val="102649"/>
                </a:solidFill>
                <a:latin typeface="Calibri"/>
              </a:rPr>
              <a:t>2-3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102649"/>
              </a:solidFill>
              <a:effectLst/>
              <a:uLnTx/>
              <a:uFillTx/>
              <a:latin typeface="Calibri"/>
            </a:endParaRPr>
          </a:p>
          <a:p>
            <a:pPr algn="ctr"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102649"/>
                </a:solidFill>
                <a:effectLst/>
                <a:uLnTx/>
                <a:uFillTx/>
                <a:latin typeface="Calibri"/>
              </a:rPr>
              <a:t>This game will help your student partition rectangles in equal parts of a whole to develop foundations for fractions, area, volume and geometry in later grades.</a:t>
            </a:r>
          </a:p>
          <a:p>
            <a:pPr algn="ctr">
              <a:defRPr/>
            </a:pPr>
            <a:endParaRPr lang="en-US" sz="3200" i="0" u="none" strike="noStrike" kern="0" cap="none" spc="0" normalizeH="0" baseline="0" noProof="0" dirty="0">
              <a:ln>
                <a:noFill/>
              </a:ln>
              <a:solidFill>
                <a:srgbClr val="102649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1" u="none" strike="noStrike" kern="0" cap="none" spc="0" normalizeH="0" baseline="0" noProof="0" dirty="0">
                <a:ln>
                  <a:noFill/>
                </a:ln>
                <a:solidFill>
                  <a:srgbClr val="102649"/>
                </a:solidFill>
                <a:effectLst/>
                <a:uLnTx/>
                <a:uFillTx/>
                <a:latin typeface="Calibri"/>
              </a:rPr>
              <a:t>Kentucky Academic Standards for Mathematics</a:t>
            </a: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102649"/>
                </a:solidFill>
                <a:effectLst/>
                <a:uLnTx/>
                <a:uFillTx/>
                <a:latin typeface="Calibri"/>
              </a:rPr>
              <a:t> Connections: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3DA20B6-C6EF-25CF-E23C-645CCE839271}"/>
              </a:ext>
            </a:extLst>
          </p:cNvPr>
          <p:cNvSpPr txBox="1"/>
          <p:nvPr/>
        </p:nvSpPr>
        <p:spPr>
          <a:xfrm>
            <a:off x="264360" y="6028348"/>
            <a:ext cx="101346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0" u="none" strike="noStrike" baseline="0" dirty="0">
                <a:solidFill>
                  <a:srgbClr val="102649"/>
                </a:solidFill>
                <a:latin typeface="+mn-lt"/>
              </a:rPr>
              <a:t>Second Grade Geometry</a:t>
            </a:r>
          </a:p>
          <a:p>
            <a:r>
              <a:rPr lang="en-US" sz="2800" b="1" i="0" u="sng" strike="noStrike" baseline="0" dirty="0">
                <a:solidFill>
                  <a:srgbClr val="102649"/>
                </a:solidFill>
                <a:latin typeface="+mn-lt"/>
              </a:rPr>
              <a:t>KY.2.G.3 </a:t>
            </a:r>
            <a:r>
              <a:rPr lang="en-US" sz="2800" b="0" i="0" u="none" strike="noStrike" baseline="0" dirty="0">
                <a:solidFill>
                  <a:srgbClr val="102649"/>
                </a:solidFill>
                <a:latin typeface="+mn-lt"/>
              </a:rPr>
              <a:t>Partition circles and rectangles into two, three, or four equal shares; describe the shares using the words halves, thirds, half of, a third of, etc.; and describe the whole as two halves, three thirds, fourths. Recognize that equal shares of identical wholes need not have the same shape</a:t>
            </a:r>
            <a:r>
              <a:rPr lang="en-US" sz="2800" b="0" i="0" u="none" strike="noStrike" baseline="0" dirty="0">
                <a:solidFill>
                  <a:srgbClr val="102649"/>
                </a:solidFill>
                <a:latin typeface="Arial" panose="020B0604020202020204" pitchFamily="34" charset="0"/>
              </a:rPr>
              <a:t>. 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102649"/>
              </a:solidFill>
              <a:effectLst/>
              <a:uLnTx/>
              <a:uFillTx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102649"/>
                </a:solidFill>
                <a:effectLst/>
                <a:uLnTx/>
                <a:uFillTx/>
              </a:rPr>
              <a:t>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66C093D-60E2-C0B7-C863-82201C41EC60}"/>
              </a:ext>
            </a:extLst>
          </p:cNvPr>
          <p:cNvSpPr txBox="1"/>
          <p:nvPr/>
        </p:nvSpPr>
        <p:spPr>
          <a:xfrm>
            <a:off x="10553700" y="6110545"/>
            <a:ext cx="75057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0" u="none" strike="noStrike" baseline="0" dirty="0">
                <a:solidFill>
                  <a:srgbClr val="102649"/>
                </a:solidFill>
                <a:latin typeface="+mn-lt"/>
              </a:rPr>
              <a:t>Third Grade Geometry</a:t>
            </a:r>
          </a:p>
          <a:p>
            <a:r>
              <a:rPr lang="en-US" sz="2800" b="1" i="0" u="sng" strike="noStrike" baseline="0" dirty="0">
                <a:solidFill>
                  <a:srgbClr val="102649"/>
                </a:solidFill>
                <a:latin typeface="+mn-lt"/>
              </a:rPr>
              <a:t>KY.3.G.2 </a:t>
            </a:r>
            <a:r>
              <a:rPr lang="en-US" sz="2800" b="0" i="0" u="none" strike="noStrike" baseline="0" dirty="0">
                <a:solidFill>
                  <a:srgbClr val="102649"/>
                </a:solidFill>
                <a:latin typeface="+mn-lt"/>
              </a:rPr>
              <a:t>Partition shapes into parts with equal areas. Express the area of each part as a unit fraction of the whole. 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102649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102649"/>
                </a:solidFill>
                <a:effectLst/>
                <a:uLnTx/>
                <a:uFillTx/>
              </a:rPr>
              <a:t>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A9F582-5268-EB36-63E2-4F672BE3B2C3}"/>
              </a:ext>
            </a:extLst>
          </p:cNvPr>
          <p:cNvSpPr txBox="1"/>
          <p:nvPr/>
        </p:nvSpPr>
        <p:spPr>
          <a:xfrm>
            <a:off x="10553700" y="7846505"/>
            <a:ext cx="7241340" cy="224676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2800" b="1" i="0" u="none" strike="noStrike" baseline="0" dirty="0">
                <a:solidFill>
                  <a:srgbClr val="102649"/>
                </a:solidFill>
                <a:latin typeface="+mn-lt"/>
              </a:rPr>
              <a:t>Standards for Mathematical Practice </a:t>
            </a:r>
            <a:endParaRPr lang="en-US" sz="2800" b="1" i="0" u="none" strike="noStrike" baseline="0" dirty="0">
              <a:solidFill>
                <a:srgbClr val="102649"/>
              </a:solidFill>
              <a:latin typeface="+mn-lt"/>
              <a:ea typeface="Calibri"/>
              <a:cs typeface="Calibri"/>
            </a:endParaRPr>
          </a:p>
          <a:p>
            <a:r>
              <a:rPr lang="en-US" sz="2800" b="1" i="0" u="none" strike="noStrike" baseline="0" dirty="0">
                <a:solidFill>
                  <a:srgbClr val="102649"/>
                </a:solidFill>
                <a:latin typeface="+mn-lt"/>
              </a:rPr>
              <a:t>MP.3 </a:t>
            </a:r>
            <a:r>
              <a:rPr lang="en-US" sz="2800" b="0" i="0" u="none" strike="noStrike" baseline="0" dirty="0">
                <a:solidFill>
                  <a:srgbClr val="102649"/>
                </a:solidFill>
                <a:latin typeface="+mn-lt"/>
              </a:rPr>
              <a:t>Construct viable arguments and critique the reasoning of others. </a:t>
            </a:r>
          </a:p>
          <a:p>
            <a:r>
              <a:rPr lang="en-US" sz="2800" b="1" dirty="0">
                <a:solidFill>
                  <a:srgbClr val="102649"/>
                </a:solidFill>
                <a:latin typeface="+mn-lt"/>
              </a:rPr>
              <a:t>MP.6 </a:t>
            </a:r>
            <a:r>
              <a:rPr lang="en-US" sz="2800" dirty="0">
                <a:solidFill>
                  <a:srgbClr val="102649"/>
                </a:solidFill>
                <a:latin typeface="+mn-lt"/>
              </a:rPr>
              <a:t>Attend to precision. </a:t>
            </a:r>
            <a:endParaRPr lang="en-US" sz="2800" dirty="0">
              <a:solidFill>
                <a:srgbClr val="000000"/>
              </a:solidFill>
              <a:latin typeface="+mn-lt"/>
            </a:endParaRPr>
          </a:p>
          <a:p>
            <a:r>
              <a:rPr lang="en-US" sz="2800" b="1" i="0" u="none" strike="noStrike" baseline="0" dirty="0">
                <a:solidFill>
                  <a:srgbClr val="102649"/>
                </a:solidFill>
                <a:latin typeface="+mn-lt"/>
              </a:rPr>
              <a:t>MP.5 </a:t>
            </a:r>
            <a:r>
              <a:rPr lang="en-US" sz="2800" b="0" i="0" u="none" strike="noStrike" baseline="0" dirty="0">
                <a:solidFill>
                  <a:srgbClr val="102649"/>
                </a:solidFill>
                <a:latin typeface="+mn-lt"/>
              </a:rPr>
              <a:t>Use appropriate tools strategically. </a:t>
            </a:r>
            <a:endParaRPr lang="en-US" sz="2800" b="0" i="0" u="none" strike="noStrike" kern="0" cap="none" spc="0" normalizeH="0" baseline="0" noProof="0" dirty="0">
              <a:ln>
                <a:noFill/>
              </a:ln>
              <a:solidFill>
                <a:srgbClr val="102649"/>
              </a:solidFill>
              <a:effectLst/>
              <a:uLnTx/>
              <a:uFillTx/>
              <a:latin typeface="+mn-lt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975464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1F3EA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4CD7CDC-79A4-B91D-11F9-026355BF40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420ACFE-8C67-F4F5-267B-FD8D35F5E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889000"/>
            <a:ext cx="18059400" cy="2667000"/>
          </a:xfrm>
          <a:prstGeom prst="rect">
            <a:avLst/>
          </a:prstGeom>
          <a:solidFill>
            <a:srgbClr val="102649"/>
          </a:solidFill>
          <a:ln>
            <a:solidFill>
              <a:schemeClr val="accent1">
                <a:shade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9623DB-1203-A8DE-1402-03A440A4CA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81573" y="-515526"/>
            <a:ext cx="6093110" cy="515526"/>
          </a:xfrm>
        </p:spPr>
        <p:txBody>
          <a:bodyPr wrap="square" lIns="0" tIns="0" rIns="0" bIns="0" anchor="b">
            <a:spAutoFit/>
          </a:bodyPr>
          <a:lstStyle/>
          <a:p>
            <a:r>
              <a:rPr lang="en-US" dirty="0">
                <a:solidFill>
                  <a:schemeClr val="bg2"/>
                </a:solidFill>
              </a:rPr>
              <a:t>Partitioning – Closing Slide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A2B995B-5D4A-2ADF-5681-BBF6DDF39032}"/>
              </a:ext>
            </a:extLst>
          </p:cNvPr>
          <p:cNvSpPr txBox="1"/>
          <p:nvPr/>
        </p:nvSpPr>
        <p:spPr>
          <a:xfrm>
            <a:off x="800100" y="1193800"/>
            <a:ext cx="164592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Kentucky Family Math Night Games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0" i="1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</a:rPr>
              <a:t>Partitioning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4217CEC-1BAC-0058-4C96-B4C5D002945A}"/>
              </a:ext>
            </a:extLst>
          </p:cNvPr>
          <p:cNvSpPr txBox="1"/>
          <p:nvPr/>
        </p:nvSpPr>
        <p:spPr>
          <a:xfrm>
            <a:off x="800100" y="4541391"/>
            <a:ext cx="16611600" cy="473975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102649"/>
                </a:solidFill>
                <a:effectLst/>
                <a:uLnTx/>
                <a:uFillTx/>
                <a:latin typeface="Calibri"/>
              </a:rPr>
              <a:t>Thank you for playing!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1" u="none" strike="noStrike" kern="0" cap="none" spc="0" normalizeH="0" baseline="0" noProof="0" dirty="0">
              <a:ln>
                <a:noFill/>
              </a:ln>
              <a:solidFill>
                <a:srgbClr val="102649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0" cap="none" spc="0" normalizeH="0" baseline="0" noProof="0">
                <a:ln>
                  <a:noFill/>
                </a:ln>
                <a:solidFill>
                  <a:srgbClr val="102649"/>
                </a:solidFill>
                <a:effectLst/>
                <a:uLnTx/>
                <a:uFillTx/>
                <a:latin typeface="Calibri"/>
              </a:rPr>
              <a:t>Access more digital family math games at: </a:t>
            </a:r>
            <a:r>
              <a:rPr lang="en-US" sz="5400" dirty="0">
                <a:solidFill>
                  <a:srgbClr val="102649"/>
                </a:solidFill>
                <a:hlinkClick r:id="rId2"/>
              </a:rPr>
              <a:t>https://www.education.ky.gov/curriculum/conpro/Pages/summer_support_math_resources.aspx</a:t>
            </a:r>
          </a:p>
          <a:p>
            <a:pPr algn="ctr">
              <a:defRPr/>
            </a:pPr>
            <a:endParaRPr lang="en-US" sz="5400" dirty="0">
              <a:solidFill>
                <a:srgbClr val="1026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3141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2" descr="KY Family Math Night - Geometry Activity 1d: Partitioning&#10;&#10;">
            <a:extLst>
              <a:ext uri="{FF2B5EF4-FFF2-40B4-BE49-F238E27FC236}">
                <a16:creationId xmlns:a16="http://schemas.microsoft.com/office/drawing/2014/main" id="{6B0B1DB0-A36F-9BBB-0190-08F21AFC49E8}"/>
              </a:ext>
            </a:extLst>
          </p:cNvPr>
          <p:cNvSpPr txBox="1">
            <a:spLocks/>
          </p:cNvSpPr>
          <p:nvPr/>
        </p:nvSpPr>
        <p:spPr>
          <a:xfrm>
            <a:off x="-23352" y="-27174"/>
            <a:ext cx="18059400" cy="1078499"/>
          </a:xfrm>
          <a:prstGeom prst="rect">
            <a:avLst/>
          </a:prstGeom>
          <a:solidFill>
            <a:srgbClr val="102649"/>
          </a:solidFill>
        </p:spPr>
        <p:txBody>
          <a:bodyPr vert="horz" wrap="square" lIns="0" tIns="52069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642620" marR="5080" indent="-630555" algn="ctr">
              <a:lnSpc>
                <a:spcPts val="3820"/>
              </a:lnSpc>
              <a:spcBef>
                <a:spcPts val="409"/>
              </a:spcBef>
            </a:pPr>
            <a:r>
              <a:rPr lang="en-US" sz="3600" b="1" spc="-95" dirty="0">
                <a:solidFill>
                  <a:schemeClr val="bg1"/>
                </a:solidFill>
                <a:cs typeface="Arial"/>
              </a:rPr>
              <a:t>Partitioning Instructions</a:t>
            </a:r>
          </a:p>
          <a:p>
            <a:pPr marL="642620" marR="5080" indent="-630555" algn="ctr">
              <a:lnSpc>
                <a:spcPts val="3820"/>
              </a:lnSpc>
              <a:spcBef>
                <a:spcPts val="409"/>
              </a:spcBef>
            </a:pPr>
            <a:endParaRPr lang="en-US" sz="3350" spc="-10" dirty="0">
              <a:solidFill>
                <a:schemeClr val="accent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D031BC7-20F6-04AD-40E8-A65244B605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79374" y="-700192"/>
            <a:ext cx="10100650" cy="700192"/>
          </a:xfrm>
        </p:spPr>
        <p:txBody>
          <a:bodyPr wrap="square" lIns="0" tIns="0" rIns="0" bIns="0" anchor="b">
            <a:spAutoFit/>
          </a:bodyPr>
          <a:lstStyle/>
          <a:p>
            <a:r>
              <a:rPr lang="en-US" dirty="0">
                <a:solidFill>
                  <a:schemeClr val="bg2"/>
                </a:solidFill>
              </a:rPr>
              <a:t>Partitioning - Instructions</a:t>
            </a:r>
          </a:p>
        </p:txBody>
      </p:sp>
      <p:sp>
        <p:nvSpPr>
          <p:cNvPr id="2" name="TextBox 5">
            <a:extLst>
              <a:ext uri="{FF2B5EF4-FFF2-40B4-BE49-F238E27FC236}">
                <a16:creationId xmlns:a16="http://schemas.microsoft.com/office/drawing/2014/main" id="{DE73BBA7-932B-4E24-D7A0-AE93921ACFA9}"/>
              </a:ext>
            </a:extLst>
          </p:cNvPr>
          <p:cNvSpPr txBox="1"/>
          <p:nvPr/>
        </p:nvSpPr>
        <p:spPr>
          <a:xfrm>
            <a:off x="4432667" y="1081912"/>
            <a:ext cx="905405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kern="0"/>
            </a:defPPr>
          </a:lstStyle>
          <a:p>
            <a:pPr algn="ctr"/>
            <a:r>
              <a:rPr lang="en-US" sz="2400" b="1" dirty="0">
                <a:solidFill>
                  <a:srgbClr val="102649"/>
                </a:solidFill>
                <a:latin typeface="+mn-lt"/>
              </a:rPr>
              <a:t>Players: </a:t>
            </a:r>
            <a:r>
              <a:rPr lang="en-US" sz="2400" dirty="0">
                <a:solidFill>
                  <a:srgbClr val="102649"/>
                </a:solidFill>
                <a:latin typeface="+mn-lt"/>
              </a:rPr>
              <a:t>One or more players</a:t>
            </a:r>
          </a:p>
          <a:p>
            <a:pPr algn="ctr"/>
            <a:r>
              <a:rPr lang="en-US" sz="2400" b="1" dirty="0">
                <a:solidFill>
                  <a:srgbClr val="102649"/>
                </a:solidFill>
                <a:latin typeface="+mn-lt"/>
              </a:rPr>
              <a:t>Goal: </a:t>
            </a:r>
            <a:r>
              <a:rPr lang="en-US" sz="2400" dirty="0">
                <a:solidFill>
                  <a:srgbClr val="102649"/>
                </a:solidFill>
                <a:latin typeface="+mn-lt"/>
              </a:rPr>
              <a:t>Partition squares into halves, thirds, or fourths. </a:t>
            </a:r>
            <a:endParaRPr lang="en-US" sz="2400" b="1" dirty="0">
              <a:solidFill>
                <a:srgbClr val="102649"/>
              </a:solidFill>
              <a:latin typeface="+mn-l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C7F05D3-F5BF-818C-772A-55CD83C0C038}"/>
              </a:ext>
            </a:extLst>
          </p:cNvPr>
          <p:cNvSpPr txBox="1"/>
          <p:nvPr/>
        </p:nvSpPr>
        <p:spPr>
          <a:xfrm>
            <a:off x="1399592" y="2125420"/>
            <a:ext cx="90424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n-US" sz="2800" dirty="0">
                <a:solidFill>
                  <a:srgbClr val="FFC000"/>
                </a:solidFill>
                <a:latin typeface="Arial"/>
                <a:cs typeface="Arial"/>
              </a:rPr>
              <a:t>On-Line Activity Instructions</a:t>
            </a:r>
          </a:p>
        </p:txBody>
      </p:sp>
      <p:pic>
        <p:nvPicPr>
          <p:cNvPr id="13" name="Picture 12" descr="On line Activity Instructions&#10;Families will use the squares on PowerPoint Slides.&#10;Each family member has a PowerPoint slide.&#10;Click on Draw in the top left toolbar and chose a pen in the drawing tools. Use the pen to create a design to divide the square in half. Use color coding to prove they have split the square in half. (Remember, there is more than one way to show half.)&#10;Talk through if they agree with the slide design square splits others have made, are they split in half. &#10;Families can continue to partition squares into 3, 4 or 6 parts next. &#10;">
            <a:extLst>
              <a:ext uri="{FF2B5EF4-FFF2-40B4-BE49-F238E27FC236}">
                <a16:creationId xmlns:a16="http://schemas.microsoft.com/office/drawing/2014/main" id="{7B3FD059-5A42-28C2-BA6C-1B24CABC7E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594" y="2571506"/>
            <a:ext cx="7543800" cy="385339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3587F81-FE66-FBF2-099F-A38DBF4328CF}"/>
              </a:ext>
            </a:extLst>
          </p:cNvPr>
          <p:cNvSpPr txBox="1"/>
          <p:nvPr/>
        </p:nvSpPr>
        <p:spPr>
          <a:xfrm>
            <a:off x="10782300" y="2095269"/>
            <a:ext cx="51816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n-US" sz="2800" spc="60" dirty="0">
                <a:solidFill>
                  <a:srgbClr val="FFC000"/>
                </a:solidFill>
                <a:latin typeface="Arial"/>
                <a:cs typeface="Arial"/>
              </a:rPr>
              <a:t>In-person Activity</a:t>
            </a:r>
            <a:r>
              <a:rPr lang="en-US" sz="2800" spc="-175" dirty="0">
                <a:solidFill>
                  <a:srgbClr val="FFC000"/>
                </a:solidFill>
                <a:latin typeface="Arial"/>
                <a:cs typeface="Arial"/>
              </a:rPr>
              <a:t> </a:t>
            </a:r>
            <a:r>
              <a:rPr lang="en-US" sz="2800" spc="-10" dirty="0">
                <a:solidFill>
                  <a:srgbClr val="FFC000"/>
                </a:solidFill>
                <a:latin typeface="Arial"/>
                <a:cs typeface="Arial"/>
              </a:rPr>
              <a:t>Instructions</a:t>
            </a:r>
            <a:endParaRPr lang="en-US" sz="2800" dirty="0">
              <a:solidFill>
                <a:srgbClr val="FFC000"/>
              </a:solidFill>
              <a:latin typeface="Arial"/>
              <a:cs typeface="Arial"/>
            </a:endParaRPr>
          </a:p>
        </p:txBody>
      </p:sp>
      <p:pic>
        <p:nvPicPr>
          <p:cNvPr id="7" name="Picture 6" descr="In person Activity Instructions&#10;Give everyone a square and have them fold the paper to create a  design that splits the square in half.&#10;Have students and families exchange their design with one another.&#10;They must decide if they agree that the design splits the square in half. Encourage students to use color coding to prove that they have split the square in half.&#10;They can then talk through if they agree that the square has been split in half.&#10; Third grade students could work on partitioning their squares into halves, thirds, fourths, sixths, eighths. For example, students partition a shape into 6 parts with equal areas and describe the area of each part as 1/6 of the area of the shape.&#10;">
            <a:extLst>
              <a:ext uri="{FF2B5EF4-FFF2-40B4-BE49-F238E27FC236}">
                <a16:creationId xmlns:a16="http://schemas.microsoft.com/office/drawing/2014/main" id="{574099B1-1D12-B3E1-318F-A8E67EC8FC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59696" y="2387030"/>
            <a:ext cx="8192479" cy="4423938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0FB5456C-87A5-039A-0F1F-4253318F44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4492" y="6913698"/>
            <a:ext cx="2628115" cy="2069640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4764121-3E7E-E347-0E93-8A92B1BAC6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91196" y="7498117"/>
            <a:ext cx="1921808" cy="2184620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97B1D293-9E35-116C-345A-108555760E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48300" y="7303399"/>
            <a:ext cx="2003938" cy="2069639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E1405099-2EFA-8E4A-596B-F75FE8DABD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3811739" y="6841119"/>
            <a:ext cx="2792371" cy="238172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210A28C-B270-650C-4876-5F0A28CF7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79374" y="-700192"/>
            <a:ext cx="10100650" cy="700192"/>
          </a:xfrm>
        </p:spPr>
        <p:txBody>
          <a:bodyPr wrap="square" lIns="0" tIns="0" rIns="0" bIns="0" anchor="b">
            <a:spAutoFit/>
          </a:bodyPr>
          <a:lstStyle/>
          <a:p>
            <a:r>
              <a:rPr lang="en-US" dirty="0">
                <a:solidFill>
                  <a:schemeClr val="bg2"/>
                </a:solidFill>
              </a:rPr>
              <a:t>Partitioning – Family Prompts</a:t>
            </a:r>
          </a:p>
        </p:txBody>
      </p:sp>
      <p:sp>
        <p:nvSpPr>
          <p:cNvPr id="9" name="object 22" descr="KY Family Math Night - Geometry Activity 1d: Partitioning&#10;&#10;">
            <a:extLst>
              <a:ext uri="{FF2B5EF4-FFF2-40B4-BE49-F238E27FC236}">
                <a16:creationId xmlns:a16="http://schemas.microsoft.com/office/drawing/2014/main" id="{EDC09024-EE47-90E0-EF79-17544C6F7579}"/>
              </a:ext>
            </a:extLst>
          </p:cNvPr>
          <p:cNvSpPr txBox="1">
            <a:spLocks/>
          </p:cNvSpPr>
          <p:nvPr/>
        </p:nvSpPr>
        <p:spPr>
          <a:xfrm>
            <a:off x="-23352" y="-27174"/>
            <a:ext cx="18059400" cy="1078499"/>
          </a:xfrm>
          <a:prstGeom prst="rect">
            <a:avLst/>
          </a:prstGeom>
          <a:solidFill>
            <a:srgbClr val="102649"/>
          </a:solidFill>
        </p:spPr>
        <p:txBody>
          <a:bodyPr vert="horz" wrap="square" lIns="0" tIns="52069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642620" marR="5080" indent="-630555" algn="ctr">
              <a:lnSpc>
                <a:spcPts val="3820"/>
              </a:lnSpc>
              <a:spcBef>
                <a:spcPts val="409"/>
              </a:spcBef>
            </a:pPr>
            <a:r>
              <a:rPr lang="en-US" sz="3600" b="1" spc="-95" dirty="0">
                <a:solidFill>
                  <a:schemeClr val="bg1"/>
                </a:solidFill>
                <a:cs typeface="Arial"/>
              </a:rPr>
              <a:t>Partitioning Family Prompts</a:t>
            </a:r>
          </a:p>
          <a:p>
            <a:pPr marL="642620" marR="5080" indent="-630555" algn="ctr">
              <a:lnSpc>
                <a:spcPts val="3820"/>
              </a:lnSpc>
              <a:spcBef>
                <a:spcPts val="409"/>
              </a:spcBef>
            </a:pPr>
            <a:endParaRPr lang="en-US" sz="3350" spc="-10" dirty="0">
              <a:solidFill>
                <a:schemeClr val="accent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5">
            <a:extLst>
              <a:ext uri="{FF2B5EF4-FFF2-40B4-BE49-F238E27FC236}">
                <a16:creationId xmlns:a16="http://schemas.microsoft.com/office/drawing/2014/main" id="{7EAB274F-772D-AD90-7BDF-46EDC3244837}"/>
              </a:ext>
            </a:extLst>
          </p:cNvPr>
          <p:cNvSpPr txBox="1"/>
          <p:nvPr/>
        </p:nvSpPr>
        <p:spPr>
          <a:xfrm>
            <a:off x="4914900" y="1879600"/>
            <a:ext cx="905405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kern="0"/>
            </a:defPPr>
          </a:lstStyle>
          <a:p>
            <a:pPr algn="ctr"/>
            <a:r>
              <a:rPr lang="en-US" sz="2800" dirty="0">
                <a:solidFill>
                  <a:srgbClr val="102649"/>
                </a:solidFill>
                <a:latin typeface="+mn-lt"/>
              </a:rPr>
              <a:t>Ask any of the following questions as you play the game.</a:t>
            </a:r>
          </a:p>
        </p:txBody>
      </p:sp>
      <p:pic>
        <p:nvPicPr>
          <p:cNvPr id="11" name="Picture 10" descr="Family Prompts&#10;How can we partition the rectangle into halves, thirds, fourths?&#10; What fractional part is colored? How do you know? Justify and explain your thinking.&#10; Can you think of a different way to partition the rectangle into equal parts of the whole? How is   's design like/different from yours?&#10;Did you try a method that did not work? Why didn't it work? Would it ever work? Why or why not?&#10;">
            <a:extLst>
              <a:ext uri="{FF2B5EF4-FFF2-40B4-BE49-F238E27FC236}">
                <a16:creationId xmlns:a16="http://schemas.microsoft.com/office/drawing/2014/main" id="{81488AD9-C5A7-FBAF-EFE4-76B022285D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8900" y="2565400"/>
            <a:ext cx="13317568" cy="464819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205096-6571-78F0-B781-EDB9D3953F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E0CB4-503E-6EB3-305E-D3246229B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79374" y="-700192"/>
            <a:ext cx="10100650" cy="700192"/>
          </a:xfrm>
        </p:spPr>
        <p:txBody>
          <a:bodyPr wrap="square" lIns="0" tIns="0" rIns="0" bIns="0" anchor="b">
            <a:spAutoFit/>
          </a:bodyPr>
          <a:lstStyle/>
          <a:p>
            <a:r>
              <a:rPr lang="en-US" dirty="0">
                <a:solidFill>
                  <a:schemeClr val="bg2"/>
                </a:solidFill>
              </a:rPr>
              <a:t>Partitioning – Make Half Board 1</a:t>
            </a:r>
          </a:p>
        </p:txBody>
      </p:sp>
      <p:sp>
        <p:nvSpPr>
          <p:cNvPr id="16" name="object 22" descr="KY Family Math Night - Geometry Activity 1d: Partitioning&#10;">
            <a:extLst>
              <a:ext uri="{FF2B5EF4-FFF2-40B4-BE49-F238E27FC236}">
                <a16:creationId xmlns:a16="http://schemas.microsoft.com/office/drawing/2014/main" id="{94377E05-0C46-1E6C-4482-BEC336AD5D9B}"/>
              </a:ext>
            </a:extLst>
          </p:cNvPr>
          <p:cNvSpPr txBox="1">
            <a:spLocks/>
          </p:cNvSpPr>
          <p:nvPr/>
        </p:nvSpPr>
        <p:spPr>
          <a:xfrm>
            <a:off x="-23352" y="-27174"/>
            <a:ext cx="18059400" cy="1078499"/>
          </a:xfrm>
          <a:prstGeom prst="rect">
            <a:avLst/>
          </a:prstGeom>
          <a:solidFill>
            <a:srgbClr val="102649"/>
          </a:solidFill>
        </p:spPr>
        <p:txBody>
          <a:bodyPr vert="horz" wrap="square" lIns="0" tIns="52069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642620" marR="5080" indent="-630555" algn="ctr">
              <a:lnSpc>
                <a:spcPts val="3820"/>
              </a:lnSpc>
              <a:spcBef>
                <a:spcPts val="409"/>
              </a:spcBef>
            </a:pPr>
            <a:r>
              <a:rPr lang="en-US" sz="3600" b="1" spc="-95" dirty="0">
                <a:solidFill>
                  <a:schemeClr val="bg1"/>
                </a:solidFill>
                <a:cs typeface="Arial"/>
              </a:rPr>
              <a:t>Partitioning – Make Half</a:t>
            </a:r>
          </a:p>
          <a:p>
            <a:pPr marL="642620" marR="5080" indent="-630555" algn="ctr">
              <a:lnSpc>
                <a:spcPts val="3820"/>
              </a:lnSpc>
              <a:spcBef>
                <a:spcPts val="409"/>
              </a:spcBef>
            </a:pPr>
            <a:endParaRPr lang="en-US" sz="3350" spc="-10" dirty="0">
              <a:solidFill>
                <a:schemeClr val="accent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 descr="Click on Draw in the top left toolbar and chose a pen in the drawing tools. Use the pen to create a design to divide the square in half. Explain your thinking. &#10;">
            <a:extLst>
              <a:ext uri="{FF2B5EF4-FFF2-40B4-BE49-F238E27FC236}">
                <a16:creationId xmlns:a16="http://schemas.microsoft.com/office/drawing/2014/main" id="{996E80D3-F428-84FF-4ADC-550DD63A85D9}"/>
              </a:ext>
            </a:extLst>
          </p:cNvPr>
          <p:cNvSpPr txBox="1"/>
          <p:nvPr/>
        </p:nvSpPr>
        <p:spPr>
          <a:xfrm>
            <a:off x="419099" y="1346200"/>
            <a:ext cx="3734109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latin typeface="+mn-lt"/>
              </a:rPr>
              <a:t>Click on Draw in the top left toolbar and chose a pen in the drawing tools. Use the pen to create a design to divide the square in half. Explain your thinking. </a:t>
            </a:r>
          </a:p>
        </p:txBody>
      </p:sp>
      <p:sp>
        <p:nvSpPr>
          <p:cNvPr id="13" name="object 13">
            <a:extLst>
              <a:ext uri="{FF2B5EF4-FFF2-40B4-BE49-F238E27FC236}">
                <a16:creationId xmlns:a16="http://schemas.microsoft.com/office/drawing/2014/main" id="{D226F23C-4241-640B-0CAF-06C4B6B0D511}"/>
              </a:ext>
            </a:extLst>
          </p:cNvPr>
          <p:cNvSpPr txBox="1"/>
          <p:nvPr/>
        </p:nvSpPr>
        <p:spPr>
          <a:xfrm>
            <a:off x="5231470" y="2482818"/>
            <a:ext cx="4554220" cy="72263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4550" spc="90" dirty="0">
                <a:solidFill>
                  <a:srgbClr val="F4B300"/>
                </a:solidFill>
                <a:latin typeface="+mj-lt"/>
                <a:cs typeface="Arial"/>
              </a:rPr>
              <a:t>Insert</a:t>
            </a:r>
            <a:r>
              <a:rPr sz="4550" spc="204" dirty="0">
                <a:solidFill>
                  <a:srgbClr val="F4B300"/>
                </a:solidFill>
                <a:latin typeface="+mj-lt"/>
                <a:cs typeface="Arial"/>
              </a:rPr>
              <a:t> </a:t>
            </a:r>
            <a:r>
              <a:rPr sz="4550" dirty="0">
                <a:solidFill>
                  <a:srgbClr val="F4B300"/>
                </a:solidFill>
                <a:latin typeface="+mj-lt"/>
                <a:cs typeface="Arial"/>
              </a:rPr>
              <a:t>your</a:t>
            </a:r>
            <a:r>
              <a:rPr sz="4550" spc="215" dirty="0">
                <a:solidFill>
                  <a:srgbClr val="F4B300"/>
                </a:solidFill>
                <a:latin typeface="+mj-lt"/>
                <a:cs typeface="Arial"/>
              </a:rPr>
              <a:t> </a:t>
            </a:r>
            <a:r>
              <a:rPr sz="4550" spc="85" dirty="0">
                <a:solidFill>
                  <a:srgbClr val="F4B300"/>
                </a:solidFill>
                <a:latin typeface="+mj-lt"/>
                <a:cs typeface="Arial"/>
              </a:rPr>
              <a:t>name</a:t>
            </a:r>
            <a:endParaRPr sz="4550" dirty="0">
              <a:latin typeface="+mj-lt"/>
              <a:cs typeface="Arial"/>
            </a:endParaRPr>
          </a:p>
        </p:txBody>
      </p:sp>
      <p:sp>
        <p:nvSpPr>
          <p:cNvPr id="15" name="object 15">
            <a:extLst>
              <a:ext uri="{FF2B5EF4-FFF2-40B4-BE49-F238E27FC236}">
                <a16:creationId xmlns:a16="http://schemas.microsoft.com/office/drawing/2014/main" id="{0A72738D-1AB4-A124-605E-231375395009}"/>
              </a:ext>
            </a:extLst>
          </p:cNvPr>
          <p:cNvSpPr txBox="1"/>
          <p:nvPr/>
        </p:nvSpPr>
        <p:spPr>
          <a:xfrm>
            <a:off x="10722331" y="2482818"/>
            <a:ext cx="2205355" cy="72263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4550" spc="-10" dirty="0">
                <a:solidFill>
                  <a:srgbClr val="F4B300"/>
                </a:solidFill>
                <a:latin typeface="+mj-lt"/>
                <a:cs typeface="Arial"/>
              </a:rPr>
              <a:t>Squares</a:t>
            </a:r>
            <a:endParaRPr sz="4550" dirty="0">
              <a:latin typeface="+mj-lt"/>
              <a:cs typeface="Arial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EAF6E89-F74A-E4FA-BA08-3C65938E36F6}"/>
              </a:ext>
            </a:extLst>
          </p:cNvPr>
          <p:cNvSpPr txBox="1"/>
          <p:nvPr/>
        </p:nvSpPr>
        <p:spPr>
          <a:xfrm>
            <a:off x="2290142" y="7905859"/>
            <a:ext cx="13479114" cy="1815882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l"/>
            <a:endParaRPr lang="en-US" sz="2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/>
            <a:r>
              <a:rPr lang="en-US" sz="2800" b="1" i="0" u="none" strike="noStrike" baseline="0" dirty="0">
                <a:solidFill>
                  <a:srgbClr val="102649"/>
                </a:solidFill>
                <a:latin typeface="+mn-lt"/>
              </a:rPr>
              <a:t>Family Prompts</a:t>
            </a:r>
            <a:endParaRPr lang="en-US" sz="2800" b="1" i="0" u="none" strike="noStrike" baseline="0" dirty="0">
              <a:solidFill>
                <a:srgbClr val="102649"/>
              </a:solidFill>
              <a:latin typeface="+mn-lt"/>
              <a:ea typeface="Calibri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>
                <a:solidFill>
                  <a:srgbClr val="102649"/>
                </a:solidFill>
                <a:latin typeface="+mn-lt"/>
              </a:rPr>
              <a:t>Can you think of a different way to partition the rectangle into equal parts of the whole? </a:t>
            </a:r>
            <a:endParaRPr lang="en-US" sz="2800" b="0" i="0" u="none" strike="noStrike" baseline="0" dirty="0">
              <a:solidFill>
                <a:srgbClr val="102649"/>
              </a:solidFill>
              <a:latin typeface="+mn-lt"/>
              <a:ea typeface="Calibri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>
                <a:solidFill>
                  <a:srgbClr val="102649"/>
                </a:solidFill>
                <a:latin typeface="+mn-lt"/>
              </a:rPr>
              <a:t>How </a:t>
            </a:r>
            <a:r>
              <a:rPr lang="en-US" sz="2800" b="0" i="0" u="none" strike="noStrike" baseline="0" dirty="0" err="1">
                <a:solidFill>
                  <a:srgbClr val="102649"/>
                </a:solidFill>
                <a:latin typeface="+mn-lt"/>
              </a:rPr>
              <a:t>is____’s</a:t>
            </a:r>
            <a:r>
              <a:rPr lang="en-US" sz="2800" b="0" i="0" u="none" strike="noStrike" baseline="0" dirty="0">
                <a:solidFill>
                  <a:srgbClr val="102649"/>
                </a:solidFill>
                <a:latin typeface="+mn-lt"/>
              </a:rPr>
              <a:t> design like/different from yours?</a:t>
            </a:r>
            <a:endParaRPr lang="en-US" sz="2800" b="0" i="0" u="none" strike="noStrike" baseline="0" dirty="0">
              <a:solidFill>
                <a:srgbClr val="102649"/>
              </a:solidFill>
              <a:latin typeface="+mn-lt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12944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491DAA-24AE-9014-32A6-C8079FCA37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132BC-12AC-B418-AB77-9FAE33930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79374" y="-700192"/>
            <a:ext cx="10100650" cy="700192"/>
          </a:xfrm>
        </p:spPr>
        <p:txBody>
          <a:bodyPr wrap="square" lIns="0" tIns="0" rIns="0" bIns="0" anchor="b">
            <a:spAutoFit/>
          </a:bodyPr>
          <a:lstStyle/>
          <a:p>
            <a:r>
              <a:rPr lang="en-US" dirty="0">
                <a:solidFill>
                  <a:schemeClr val="bg2"/>
                </a:solidFill>
              </a:rPr>
              <a:t>Partitioning – Make Half Board 2</a:t>
            </a:r>
          </a:p>
        </p:txBody>
      </p:sp>
      <p:sp>
        <p:nvSpPr>
          <p:cNvPr id="16" name="object 22" descr="KY Family Math Night - Geometry Activity 1d: Partitioning&#10;">
            <a:extLst>
              <a:ext uri="{FF2B5EF4-FFF2-40B4-BE49-F238E27FC236}">
                <a16:creationId xmlns:a16="http://schemas.microsoft.com/office/drawing/2014/main" id="{642B2D45-9128-0880-DD6E-6A61AABE37E7}"/>
              </a:ext>
            </a:extLst>
          </p:cNvPr>
          <p:cNvSpPr txBox="1">
            <a:spLocks/>
          </p:cNvSpPr>
          <p:nvPr/>
        </p:nvSpPr>
        <p:spPr>
          <a:xfrm>
            <a:off x="-23352" y="-27174"/>
            <a:ext cx="18059400" cy="1078499"/>
          </a:xfrm>
          <a:prstGeom prst="rect">
            <a:avLst/>
          </a:prstGeom>
          <a:solidFill>
            <a:srgbClr val="102649"/>
          </a:solidFill>
        </p:spPr>
        <p:txBody>
          <a:bodyPr vert="horz" wrap="square" lIns="0" tIns="52069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642620" marR="5080" indent="-630555" algn="ctr">
              <a:lnSpc>
                <a:spcPts val="3820"/>
              </a:lnSpc>
              <a:spcBef>
                <a:spcPts val="409"/>
              </a:spcBef>
            </a:pPr>
            <a:r>
              <a:rPr lang="en-US" sz="3600" b="1" spc="-95" dirty="0">
                <a:solidFill>
                  <a:schemeClr val="bg1"/>
                </a:solidFill>
                <a:cs typeface="Arial"/>
              </a:rPr>
              <a:t>Partitioning – Make Half</a:t>
            </a:r>
          </a:p>
          <a:p>
            <a:pPr marL="642620" marR="5080" indent="-630555" algn="ctr">
              <a:lnSpc>
                <a:spcPts val="3820"/>
              </a:lnSpc>
              <a:spcBef>
                <a:spcPts val="409"/>
              </a:spcBef>
            </a:pPr>
            <a:endParaRPr lang="en-US" sz="3350" spc="-10" dirty="0">
              <a:solidFill>
                <a:schemeClr val="accent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 descr="Click on Draw in the top left toolbar and chose a pen in the drawing tools. Use the pen to create a design to divide the square in half. Explain your thinking. &#10;">
            <a:extLst>
              <a:ext uri="{FF2B5EF4-FFF2-40B4-BE49-F238E27FC236}">
                <a16:creationId xmlns:a16="http://schemas.microsoft.com/office/drawing/2014/main" id="{70A86397-D200-E40C-F915-D911D0CF42FA}"/>
              </a:ext>
            </a:extLst>
          </p:cNvPr>
          <p:cNvSpPr txBox="1"/>
          <p:nvPr/>
        </p:nvSpPr>
        <p:spPr>
          <a:xfrm>
            <a:off x="419099" y="1346200"/>
            <a:ext cx="3734109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latin typeface="+mn-lt"/>
              </a:rPr>
              <a:t>Click on Draw in the top left toolbar and chose a pen in the drawing tools. Use the pen to create a design to divide the square in half. Explain your thinking. </a:t>
            </a:r>
          </a:p>
        </p:txBody>
      </p:sp>
      <p:sp>
        <p:nvSpPr>
          <p:cNvPr id="13" name="object 13">
            <a:extLst>
              <a:ext uri="{FF2B5EF4-FFF2-40B4-BE49-F238E27FC236}">
                <a16:creationId xmlns:a16="http://schemas.microsoft.com/office/drawing/2014/main" id="{CD798AB3-B7D6-8605-EB5F-DACECB1B6215}"/>
              </a:ext>
            </a:extLst>
          </p:cNvPr>
          <p:cNvSpPr txBox="1"/>
          <p:nvPr/>
        </p:nvSpPr>
        <p:spPr>
          <a:xfrm>
            <a:off x="5231470" y="2482818"/>
            <a:ext cx="4554220" cy="72263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4550" spc="90" dirty="0">
                <a:solidFill>
                  <a:srgbClr val="F4B300"/>
                </a:solidFill>
                <a:latin typeface="+mj-lt"/>
                <a:cs typeface="Arial"/>
              </a:rPr>
              <a:t>Insert</a:t>
            </a:r>
            <a:r>
              <a:rPr sz="4550" spc="204" dirty="0">
                <a:solidFill>
                  <a:srgbClr val="F4B300"/>
                </a:solidFill>
                <a:latin typeface="+mj-lt"/>
                <a:cs typeface="Arial"/>
              </a:rPr>
              <a:t> </a:t>
            </a:r>
            <a:r>
              <a:rPr sz="4550" dirty="0">
                <a:solidFill>
                  <a:srgbClr val="F4B300"/>
                </a:solidFill>
                <a:latin typeface="+mj-lt"/>
                <a:cs typeface="Arial"/>
              </a:rPr>
              <a:t>your</a:t>
            </a:r>
            <a:r>
              <a:rPr sz="4550" spc="215" dirty="0">
                <a:solidFill>
                  <a:srgbClr val="F4B300"/>
                </a:solidFill>
                <a:latin typeface="+mj-lt"/>
                <a:cs typeface="Arial"/>
              </a:rPr>
              <a:t> </a:t>
            </a:r>
            <a:r>
              <a:rPr sz="4550" spc="85" dirty="0">
                <a:solidFill>
                  <a:srgbClr val="F4B300"/>
                </a:solidFill>
                <a:latin typeface="+mj-lt"/>
                <a:cs typeface="Arial"/>
              </a:rPr>
              <a:t>name</a:t>
            </a:r>
            <a:endParaRPr sz="4550" dirty="0">
              <a:latin typeface="+mj-lt"/>
              <a:cs typeface="Arial"/>
            </a:endParaRPr>
          </a:p>
        </p:txBody>
      </p:sp>
      <p:sp>
        <p:nvSpPr>
          <p:cNvPr id="15" name="object 15">
            <a:extLst>
              <a:ext uri="{FF2B5EF4-FFF2-40B4-BE49-F238E27FC236}">
                <a16:creationId xmlns:a16="http://schemas.microsoft.com/office/drawing/2014/main" id="{ECE4A169-660D-B89F-F3E0-756B150524F2}"/>
              </a:ext>
            </a:extLst>
          </p:cNvPr>
          <p:cNvSpPr txBox="1"/>
          <p:nvPr/>
        </p:nvSpPr>
        <p:spPr>
          <a:xfrm>
            <a:off x="10722331" y="2482818"/>
            <a:ext cx="2205355" cy="72263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4550" spc="-10" dirty="0">
                <a:solidFill>
                  <a:srgbClr val="F4B300"/>
                </a:solidFill>
                <a:latin typeface="+mj-lt"/>
                <a:cs typeface="Arial"/>
              </a:rPr>
              <a:t>Squares</a:t>
            </a:r>
            <a:endParaRPr sz="4550" dirty="0">
              <a:latin typeface="+mj-lt"/>
              <a:cs typeface="Arial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D269AA9-C280-ED96-71DA-4C2800940D1A}"/>
              </a:ext>
            </a:extLst>
          </p:cNvPr>
          <p:cNvSpPr txBox="1"/>
          <p:nvPr/>
        </p:nvSpPr>
        <p:spPr>
          <a:xfrm>
            <a:off x="4485148" y="7975600"/>
            <a:ext cx="9042400" cy="1815882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l"/>
            <a:endParaRPr lang="en-US" sz="2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/>
            <a:r>
              <a:rPr lang="en-US" sz="2800" b="1" i="0" u="none" strike="noStrike" baseline="0" dirty="0">
                <a:solidFill>
                  <a:srgbClr val="102649"/>
                </a:solidFill>
                <a:latin typeface="+mj-lt"/>
              </a:rPr>
              <a:t>Family Prompts</a:t>
            </a:r>
            <a:endParaRPr lang="en-US" sz="2800" b="1" i="0" u="none" strike="noStrike" baseline="0" dirty="0">
              <a:solidFill>
                <a:srgbClr val="102649"/>
              </a:solidFill>
              <a:latin typeface="+mj-lt"/>
              <a:ea typeface="Calibri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>
                <a:solidFill>
                  <a:srgbClr val="102649"/>
                </a:solidFill>
                <a:latin typeface="+mj-lt"/>
              </a:rPr>
              <a:t>What fractional part is colored? How do you know? </a:t>
            </a:r>
            <a:endParaRPr lang="en-US" sz="2800" b="0" i="0" u="none" strike="noStrike" baseline="0" dirty="0">
              <a:solidFill>
                <a:srgbClr val="102649"/>
              </a:solidFill>
              <a:latin typeface="+mj-lt"/>
              <a:ea typeface="Calibri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>
                <a:solidFill>
                  <a:srgbClr val="102649"/>
                </a:solidFill>
                <a:latin typeface="+mj-lt"/>
              </a:rPr>
              <a:t>Justify and explain your thinking</a:t>
            </a:r>
            <a:r>
              <a:rPr lang="en-US" sz="2800" b="0" i="0" u="none" strike="noStrike" baseline="0" dirty="0">
                <a:solidFill>
                  <a:srgbClr val="102649"/>
                </a:solidFill>
                <a:latin typeface="Calibri"/>
                <a:ea typeface="Calibri"/>
                <a:cs typeface="Calibri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714155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2EFEA1-2D4B-EBA3-9534-B4A2EDE94A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B8CF00-ACBE-2300-864B-5BA47AAC19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79374" y="-700192"/>
            <a:ext cx="10100650" cy="700192"/>
          </a:xfrm>
        </p:spPr>
        <p:txBody>
          <a:bodyPr wrap="square" lIns="0" tIns="0" rIns="0" bIns="0" anchor="b">
            <a:spAutoFit/>
          </a:bodyPr>
          <a:lstStyle/>
          <a:p>
            <a:r>
              <a:rPr lang="en-US" dirty="0">
                <a:solidFill>
                  <a:schemeClr val="bg2"/>
                </a:solidFill>
              </a:rPr>
              <a:t>Partitioning – Make Half Board 3</a:t>
            </a:r>
          </a:p>
        </p:txBody>
      </p:sp>
      <p:sp>
        <p:nvSpPr>
          <p:cNvPr id="16" name="object 22" descr="KY Family Math Night - Geometry Activity 1d: Partitioning&#10;">
            <a:extLst>
              <a:ext uri="{FF2B5EF4-FFF2-40B4-BE49-F238E27FC236}">
                <a16:creationId xmlns:a16="http://schemas.microsoft.com/office/drawing/2014/main" id="{934A4773-CC80-177C-3797-35D5668C5020}"/>
              </a:ext>
            </a:extLst>
          </p:cNvPr>
          <p:cNvSpPr txBox="1">
            <a:spLocks/>
          </p:cNvSpPr>
          <p:nvPr/>
        </p:nvSpPr>
        <p:spPr>
          <a:xfrm>
            <a:off x="-23352" y="-27174"/>
            <a:ext cx="18059400" cy="1078499"/>
          </a:xfrm>
          <a:prstGeom prst="rect">
            <a:avLst/>
          </a:prstGeom>
          <a:solidFill>
            <a:srgbClr val="102649"/>
          </a:solidFill>
        </p:spPr>
        <p:txBody>
          <a:bodyPr vert="horz" wrap="square" lIns="0" tIns="52069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642620" marR="5080" indent="-630555" algn="ctr">
              <a:lnSpc>
                <a:spcPts val="3820"/>
              </a:lnSpc>
              <a:spcBef>
                <a:spcPts val="409"/>
              </a:spcBef>
            </a:pPr>
            <a:r>
              <a:rPr lang="en-US" sz="3600" b="1" spc="-95" dirty="0">
                <a:solidFill>
                  <a:schemeClr val="bg1"/>
                </a:solidFill>
                <a:cs typeface="Arial"/>
              </a:rPr>
              <a:t>Partitioning – Make Half</a:t>
            </a:r>
          </a:p>
          <a:p>
            <a:pPr marL="642620" marR="5080" indent="-630555" algn="ctr">
              <a:lnSpc>
                <a:spcPts val="3820"/>
              </a:lnSpc>
              <a:spcBef>
                <a:spcPts val="409"/>
              </a:spcBef>
            </a:pPr>
            <a:endParaRPr lang="en-US" sz="3350" spc="-10" dirty="0">
              <a:solidFill>
                <a:schemeClr val="accent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 descr="Click on Draw in the top left toolbar and chose a pen in the drawing tools. Use the pen to create a design to divide the square in half. Explain your thinking. &#10;">
            <a:extLst>
              <a:ext uri="{FF2B5EF4-FFF2-40B4-BE49-F238E27FC236}">
                <a16:creationId xmlns:a16="http://schemas.microsoft.com/office/drawing/2014/main" id="{5D45D92D-B238-E33F-522D-EEB390641DFE}"/>
              </a:ext>
            </a:extLst>
          </p:cNvPr>
          <p:cNvSpPr txBox="1"/>
          <p:nvPr/>
        </p:nvSpPr>
        <p:spPr>
          <a:xfrm>
            <a:off x="225558" y="1265635"/>
            <a:ext cx="3734109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latin typeface="+mn-lt"/>
              </a:rPr>
              <a:t>Click on Draw in the top left toolbar and chose a pen in the drawing tools. Use the pen to create a design to divide the square in half. Explain your thinking. </a:t>
            </a:r>
          </a:p>
        </p:txBody>
      </p:sp>
      <p:sp>
        <p:nvSpPr>
          <p:cNvPr id="13" name="object 13">
            <a:extLst>
              <a:ext uri="{FF2B5EF4-FFF2-40B4-BE49-F238E27FC236}">
                <a16:creationId xmlns:a16="http://schemas.microsoft.com/office/drawing/2014/main" id="{1EDF7C9F-2825-536D-C854-6CBE244C0AA5}"/>
              </a:ext>
            </a:extLst>
          </p:cNvPr>
          <p:cNvSpPr txBox="1"/>
          <p:nvPr/>
        </p:nvSpPr>
        <p:spPr>
          <a:xfrm>
            <a:off x="5231470" y="2482818"/>
            <a:ext cx="4554220" cy="72263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4550" spc="90" dirty="0">
                <a:solidFill>
                  <a:srgbClr val="F4B300"/>
                </a:solidFill>
                <a:latin typeface="+mj-lt"/>
                <a:cs typeface="Arial"/>
              </a:rPr>
              <a:t>Insert</a:t>
            </a:r>
            <a:r>
              <a:rPr sz="4550" spc="204" dirty="0">
                <a:solidFill>
                  <a:srgbClr val="F4B300"/>
                </a:solidFill>
                <a:latin typeface="+mj-lt"/>
                <a:cs typeface="Arial"/>
              </a:rPr>
              <a:t> </a:t>
            </a:r>
            <a:r>
              <a:rPr sz="4550" dirty="0">
                <a:solidFill>
                  <a:srgbClr val="F4B300"/>
                </a:solidFill>
                <a:latin typeface="+mj-lt"/>
                <a:cs typeface="Arial"/>
              </a:rPr>
              <a:t>your</a:t>
            </a:r>
            <a:r>
              <a:rPr sz="4550" spc="215" dirty="0">
                <a:solidFill>
                  <a:srgbClr val="F4B300"/>
                </a:solidFill>
                <a:latin typeface="+mj-lt"/>
                <a:cs typeface="Arial"/>
              </a:rPr>
              <a:t> </a:t>
            </a:r>
            <a:r>
              <a:rPr sz="4550" spc="85" dirty="0">
                <a:solidFill>
                  <a:srgbClr val="F4B300"/>
                </a:solidFill>
                <a:latin typeface="+mj-lt"/>
                <a:cs typeface="Arial"/>
              </a:rPr>
              <a:t>name</a:t>
            </a:r>
            <a:endParaRPr sz="4550" dirty="0">
              <a:latin typeface="+mj-lt"/>
              <a:cs typeface="Arial"/>
            </a:endParaRPr>
          </a:p>
        </p:txBody>
      </p:sp>
      <p:sp>
        <p:nvSpPr>
          <p:cNvPr id="15" name="object 15">
            <a:extLst>
              <a:ext uri="{FF2B5EF4-FFF2-40B4-BE49-F238E27FC236}">
                <a16:creationId xmlns:a16="http://schemas.microsoft.com/office/drawing/2014/main" id="{A41334A7-5090-3E6F-07D3-1693A67F978A}"/>
              </a:ext>
            </a:extLst>
          </p:cNvPr>
          <p:cNvSpPr txBox="1"/>
          <p:nvPr/>
        </p:nvSpPr>
        <p:spPr>
          <a:xfrm>
            <a:off x="10722331" y="2482818"/>
            <a:ext cx="2205355" cy="72263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4550" spc="-10" dirty="0">
                <a:solidFill>
                  <a:srgbClr val="F4B300"/>
                </a:solidFill>
                <a:latin typeface="+mj-lt"/>
                <a:cs typeface="Arial"/>
              </a:rPr>
              <a:t>Squares</a:t>
            </a:r>
            <a:endParaRPr sz="4550" dirty="0">
              <a:latin typeface="+mj-lt"/>
              <a:cs typeface="Arial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06268C5-DC41-7033-F47E-8F0935376B80}"/>
              </a:ext>
            </a:extLst>
          </p:cNvPr>
          <p:cNvSpPr txBox="1"/>
          <p:nvPr/>
        </p:nvSpPr>
        <p:spPr>
          <a:xfrm>
            <a:off x="2310145" y="7986424"/>
            <a:ext cx="13439107" cy="1815882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800" b="0" i="0" u="none" strike="noStrike" baseline="0" dirty="0">
              <a:solidFill>
                <a:srgbClr val="102649"/>
              </a:solidFill>
              <a:latin typeface="Arial" panose="020B0604020202020204" pitchFamily="34" charset="0"/>
            </a:endParaRPr>
          </a:p>
          <a:p>
            <a:pPr algn="ctr"/>
            <a:r>
              <a:rPr lang="en-US" sz="2800" b="1" i="0" u="none" strike="noStrike" baseline="0" dirty="0">
                <a:solidFill>
                  <a:srgbClr val="102649"/>
                </a:solidFill>
                <a:latin typeface="+mn-lt"/>
              </a:rPr>
              <a:t>Family Prompts</a:t>
            </a:r>
            <a:endParaRPr lang="en-US" sz="2800" b="1" i="0" u="none" strike="noStrike" baseline="0" dirty="0">
              <a:solidFill>
                <a:srgbClr val="102649"/>
              </a:solidFill>
              <a:latin typeface="+mn-lt"/>
              <a:ea typeface="Calibri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>
                <a:solidFill>
                  <a:srgbClr val="102649"/>
                </a:solidFill>
                <a:latin typeface="+mn-lt"/>
              </a:rPr>
              <a:t>Can you think of a different way to partition the rectangle into equal parts of the whole? </a:t>
            </a:r>
            <a:endParaRPr lang="en-US" sz="2800" b="0" i="0" u="none" strike="noStrike" baseline="0" dirty="0">
              <a:solidFill>
                <a:srgbClr val="102649"/>
              </a:solidFill>
              <a:latin typeface="+mn-lt"/>
              <a:ea typeface="Calibri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>
                <a:solidFill>
                  <a:srgbClr val="102649"/>
                </a:solidFill>
                <a:latin typeface="+mn-lt"/>
              </a:rPr>
              <a:t>How </a:t>
            </a:r>
            <a:r>
              <a:rPr lang="en-US" sz="2800" b="0" i="0" u="none" strike="noStrike" baseline="0" dirty="0" err="1">
                <a:solidFill>
                  <a:srgbClr val="102649"/>
                </a:solidFill>
                <a:latin typeface="+mn-lt"/>
              </a:rPr>
              <a:t>is____’s</a:t>
            </a:r>
            <a:r>
              <a:rPr lang="en-US" sz="2800" b="0" i="0" u="none" strike="noStrike" baseline="0" dirty="0">
                <a:solidFill>
                  <a:srgbClr val="102649"/>
                </a:solidFill>
                <a:latin typeface="+mn-lt"/>
              </a:rPr>
              <a:t> design like/different from yours?</a:t>
            </a:r>
            <a:endParaRPr lang="en-US" sz="2800" b="0" i="0" u="none" strike="noStrike" baseline="0" dirty="0">
              <a:solidFill>
                <a:srgbClr val="102649"/>
              </a:solidFill>
              <a:latin typeface="+mn-lt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407500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B9B2C4-29BD-6F54-D5E7-CFB7CA7AF4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C3950F-DC71-F237-5FE2-93B2CE73B3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79374" y="-700192"/>
            <a:ext cx="10100650" cy="700192"/>
          </a:xfrm>
        </p:spPr>
        <p:txBody>
          <a:bodyPr wrap="square" lIns="0" tIns="0" rIns="0" bIns="0" anchor="b">
            <a:spAutoFit/>
          </a:bodyPr>
          <a:lstStyle/>
          <a:p>
            <a:r>
              <a:rPr lang="en-US" dirty="0">
                <a:solidFill>
                  <a:schemeClr val="bg2"/>
                </a:solidFill>
              </a:rPr>
              <a:t>Partitioning – Make Half Board 4</a:t>
            </a:r>
          </a:p>
        </p:txBody>
      </p:sp>
      <p:sp>
        <p:nvSpPr>
          <p:cNvPr id="16" name="object 22" descr="KY Family Math Night - Geometry Activity 1d: Partitioning&#10;&#10;">
            <a:extLst>
              <a:ext uri="{FF2B5EF4-FFF2-40B4-BE49-F238E27FC236}">
                <a16:creationId xmlns:a16="http://schemas.microsoft.com/office/drawing/2014/main" id="{4BB763BD-4AB9-98A2-A8C4-3DD3293FF4C8}"/>
              </a:ext>
            </a:extLst>
          </p:cNvPr>
          <p:cNvSpPr txBox="1">
            <a:spLocks/>
          </p:cNvSpPr>
          <p:nvPr/>
        </p:nvSpPr>
        <p:spPr>
          <a:xfrm>
            <a:off x="-23352" y="-27174"/>
            <a:ext cx="18059400" cy="1078499"/>
          </a:xfrm>
          <a:prstGeom prst="rect">
            <a:avLst/>
          </a:prstGeom>
          <a:solidFill>
            <a:srgbClr val="102649"/>
          </a:solidFill>
        </p:spPr>
        <p:txBody>
          <a:bodyPr vert="horz" wrap="square" lIns="0" tIns="52069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642620" marR="5080" indent="-630555" algn="ctr">
              <a:lnSpc>
                <a:spcPts val="3820"/>
              </a:lnSpc>
              <a:spcBef>
                <a:spcPts val="409"/>
              </a:spcBef>
            </a:pPr>
            <a:r>
              <a:rPr lang="en-US" sz="3600" b="1" spc="-95" dirty="0">
                <a:solidFill>
                  <a:schemeClr val="bg1"/>
                </a:solidFill>
                <a:cs typeface="Arial"/>
              </a:rPr>
              <a:t>Partitioning – Make thirds, fourths, or sixths</a:t>
            </a:r>
          </a:p>
          <a:p>
            <a:pPr marL="642620" marR="5080" indent="-630555" algn="ctr">
              <a:lnSpc>
                <a:spcPts val="3820"/>
              </a:lnSpc>
              <a:spcBef>
                <a:spcPts val="409"/>
              </a:spcBef>
            </a:pPr>
            <a:endParaRPr lang="en-US" sz="3350" spc="-10" dirty="0">
              <a:solidFill>
                <a:schemeClr val="accent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 descr="Click on Draw in the top left toolbar and chose a pen in the drawing tools. Use the pen to create a design to divide the square in thirds, fourths, or sixths. &#10;Explain your thinking. &#10;&#10;">
            <a:extLst>
              <a:ext uri="{FF2B5EF4-FFF2-40B4-BE49-F238E27FC236}">
                <a16:creationId xmlns:a16="http://schemas.microsoft.com/office/drawing/2014/main" id="{C0B1CEB4-F11D-6465-C101-303381E764E2}"/>
              </a:ext>
            </a:extLst>
          </p:cNvPr>
          <p:cNvSpPr txBox="1"/>
          <p:nvPr/>
        </p:nvSpPr>
        <p:spPr>
          <a:xfrm>
            <a:off x="56941" y="1143361"/>
            <a:ext cx="4178430" cy="24622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Click on Draw in the top left toolbar and chose a pen in the drawing tools. Use the pen to create a design to divide the square in </a:t>
            </a:r>
            <a:r>
              <a:rPr lang="en-US" sz="2200" b="1" i="1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thirds, fourths, or sixths. </a:t>
            </a:r>
          </a:p>
          <a:p>
            <a:r>
              <a:rPr lang="en-US" sz="2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Explain your thinking. </a:t>
            </a:r>
          </a:p>
        </p:txBody>
      </p:sp>
      <p:sp>
        <p:nvSpPr>
          <p:cNvPr id="13" name="object 13">
            <a:extLst>
              <a:ext uri="{FF2B5EF4-FFF2-40B4-BE49-F238E27FC236}">
                <a16:creationId xmlns:a16="http://schemas.microsoft.com/office/drawing/2014/main" id="{86C4C018-A827-3A7E-C703-0FCC8E3C957C}"/>
              </a:ext>
            </a:extLst>
          </p:cNvPr>
          <p:cNvSpPr txBox="1"/>
          <p:nvPr/>
        </p:nvSpPr>
        <p:spPr>
          <a:xfrm>
            <a:off x="5231470" y="2482818"/>
            <a:ext cx="4554220" cy="72263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4550" spc="90" dirty="0">
                <a:solidFill>
                  <a:srgbClr val="F4B300"/>
                </a:solidFill>
                <a:latin typeface="+mj-lt"/>
                <a:cs typeface="Arial"/>
              </a:rPr>
              <a:t>Insert</a:t>
            </a:r>
            <a:r>
              <a:rPr sz="4550" spc="204" dirty="0">
                <a:solidFill>
                  <a:srgbClr val="F4B300"/>
                </a:solidFill>
                <a:latin typeface="+mj-lt"/>
                <a:cs typeface="Arial"/>
              </a:rPr>
              <a:t> </a:t>
            </a:r>
            <a:r>
              <a:rPr sz="4550" dirty="0">
                <a:solidFill>
                  <a:srgbClr val="F4B300"/>
                </a:solidFill>
                <a:latin typeface="+mj-lt"/>
                <a:cs typeface="Arial"/>
              </a:rPr>
              <a:t>your</a:t>
            </a:r>
            <a:r>
              <a:rPr sz="4550" spc="215" dirty="0">
                <a:solidFill>
                  <a:srgbClr val="F4B300"/>
                </a:solidFill>
                <a:latin typeface="+mj-lt"/>
                <a:cs typeface="Arial"/>
              </a:rPr>
              <a:t> </a:t>
            </a:r>
            <a:r>
              <a:rPr sz="4550" spc="85" dirty="0">
                <a:solidFill>
                  <a:srgbClr val="F4B300"/>
                </a:solidFill>
                <a:latin typeface="+mj-lt"/>
                <a:cs typeface="Arial"/>
              </a:rPr>
              <a:t>name</a:t>
            </a:r>
            <a:endParaRPr sz="4550" dirty="0">
              <a:latin typeface="+mj-lt"/>
              <a:cs typeface="Arial"/>
            </a:endParaRPr>
          </a:p>
        </p:txBody>
      </p:sp>
      <p:sp>
        <p:nvSpPr>
          <p:cNvPr id="15" name="object 15">
            <a:extLst>
              <a:ext uri="{FF2B5EF4-FFF2-40B4-BE49-F238E27FC236}">
                <a16:creationId xmlns:a16="http://schemas.microsoft.com/office/drawing/2014/main" id="{0B2C7432-D255-82FD-ECA6-BF048E7EB2E0}"/>
              </a:ext>
            </a:extLst>
          </p:cNvPr>
          <p:cNvSpPr txBox="1"/>
          <p:nvPr/>
        </p:nvSpPr>
        <p:spPr>
          <a:xfrm>
            <a:off x="10722331" y="2482818"/>
            <a:ext cx="2205355" cy="72263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4550" spc="-10" dirty="0">
                <a:solidFill>
                  <a:srgbClr val="F4B300"/>
                </a:solidFill>
                <a:latin typeface="+mn-lt"/>
                <a:cs typeface="Arial"/>
              </a:rPr>
              <a:t>Squares</a:t>
            </a:r>
            <a:endParaRPr sz="4550" dirty="0">
              <a:latin typeface="+mn-lt"/>
              <a:cs typeface="Arial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9C40323-9355-0149-52A8-7C8FDCB383CA}"/>
              </a:ext>
            </a:extLst>
          </p:cNvPr>
          <p:cNvSpPr txBox="1"/>
          <p:nvPr/>
        </p:nvSpPr>
        <p:spPr>
          <a:xfrm>
            <a:off x="3880517" y="8128000"/>
            <a:ext cx="10251661" cy="138499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l"/>
            <a:endParaRPr lang="en-US" sz="2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/>
            <a:r>
              <a:rPr lang="en-US" sz="2800" b="1" i="0" u="none" strike="noStrike" baseline="0" dirty="0">
                <a:solidFill>
                  <a:srgbClr val="102649"/>
                </a:solidFill>
                <a:latin typeface="+mn-lt"/>
              </a:rPr>
              <a:t>Family Prompts</a:t>
            </a:r>
            <a:endParaRPr lang="en-US" sz="2800" b="1" i="0" u="none" strike="noStrike" baseline="0" dirty="0">
              <a:solidFill>
                <a:srgbClr val="102649"/>
              </a:solidFill>
              <a:latin typeface="+mn-lt"/>
              <a:ea typeface="Calibri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>
                <a:solidFill>
                  <a:srgbClr val="102649"/>
                </a:solidFill>
                <a:latin typeface="+mn-lt"/>
              </a:rPr>
              <a:t>How can we partition the rectangle into halves, thirds, fourths?</a:t>
            </a:r>
            <a:endParaRPr lang="en-US" sz="2800" b="0" i="0" u="none" strike="noStrike" baseline="0" dirty="0">
              <a:solidFill>
                <a:srgbClr val="102649"/>
              </a:solidFill>
              <a:latin typeface="+mn-lt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905773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423D9C-838C-BF60-BB44-67C3C433E6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A8F6FA-B5C5-F278-91D8-7DA58A4777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79374" y="-700192"/>
            <a:ext cx="10100650" cy="700192"/>
          </a:xfrm>
        </p:spPr>
        <p:txBody>
          <a:bodyPr wrap="square" lIns="0" tIns="0" rIns="0" bIns="0" anchor="b">
            <a:spAutoFit/>
          </a:bodyPr>
          <a:lstStyle/>
          <a:p>
            <a:r>
              <a:rPr lang="en-US" dirty="0">
                <a:solidFill>
                  <a:schemeClr val="bg2"/>
                </a:solidFill>
              </a:rPr>
              <a:t>Partitioning – Make Half Board 5</a:t>
            </a:r>
          </a:p>
        </p:txBody>
      </p:sp>
      <p:sp>
        <p:nvSpPr>
          <p:cNvPr id="16" name="object 22" descr="KY Family Math Night - Geometry Activity 1d: Partitioning&#10;&#10;">
            <a:extLst>
              <a:ext uri="{FF2B5EF4-FFF2-40B4-BE49-F238E27FC236}">
                <a16:creationId xmlns:a16="http://schemas.microsoft.com/office/drawing/2014/main" id="{4E2836B0-F16F-4D30-8432-D18614A2B7DC}"/>
              </a:ext>
            </a:extLst>
          </p:cNvPr>
          <p:cNvSpPr txBox="1">
            <a:spLocks/>
          </p:cNvSpPr>
          <p:nvPr/>
        </p:nvSpPr>
        <p:spPr>
          <a:xfrm>
            <a:off x="-23352" y="-27174"/>
            <a:ext cx="18059400" cy="1078499"/>
          </a:xfrm>
          <a:prstGeom prst="rect">
            <a:avLst/>
          </a:prstGeom>
          <a:solidFill>
            <a:srgbClr val="102649"/>
          </a:solidFill>
        </p:spPr>
        <p:txBody>
          <a:bodyPr vert="horz" wrap="square" lIns="0" tIns="52069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642620" marR="5080" indent="-630555" algn="ctr">
              <a:lnSpc>
                <a:spcPts val="3820"/>
              </a:lnSpc>
              <a:spcBef>
                <a:spcPts val="409"/>
              </a:spcBef>
            </a:pPr>
            <a:r>
              <a:rPr lang="en-US" sz="3600" b="1" spc="-95" dirty="0">
                <a:solidFill>
                  <a:schemeClr val="bg1"/>
                </a:solidFill>
                <a:cs typeface="Arial"/>
              </a:rPr>
              <a:t>Partitioning – Make thirds, fourths, or sixths</a:t>
            </a:r>
          </a:p>
          <a:p>
            <a:pPr marL="642620" marR="5080" indent="-630555" algn="ctr">
              <a:lnSpc>
                <a:spcPts val="3820"/>
              </a:lnSpc>
              <a:spcBef>
                <a:spcPts val="409"/>
              </a:spcBef>
            </a:pPr>
            <a:endParaRPr lang="en-US" sz="3350" spc="-10" dirty="0">
              <a:solidFill>
                <a:schemeClr val="accent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 descr="Click on Draw in the top left toolbar and chose a pen in the drawing tools. Use the pen to create a design to divide the square in thirds, fourths, or sixths. &#10;Explain your thinking. &#10;&#10;">
            <a:extLst>
              <a:ext uri="{FF2B5EF4-FFF2-40B4-BE49-F238E27FC236}">
                <a16:creationId xmlns:a16="http://schemas.microsoft.com/office/drawing/2014/main" id="{B94D87F1-E73E-6909-2F3B-4070A907B5ED}"/>
              </a:ext>
            </a:extLst>
          </p:cNvPr>
          <p:cNvSpPr txBox="1"/>
          <p:nvPr/>
        </p:nvSpPr>
        <p:spPr>
          <a:xfrm>
            <a:off x="56941" y="1143361"/>
            <a:ext cx="4178430" cy="24622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Click on Draw in the top left toolbar and chose a pen in the drawing tools. Use the pen to create a design to divide the square in </a:t>
            </a:r>
            <a:r>
              <a:rPr lang="en-US" sz="2200" b="1" i="1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thirds, fourths, or sixths. </a:t>
            </a:r>
          </a:p>
          <a:p>
            <a:r>
              <a:rPr lang="en-US" sz="2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Explain your thinking. </a:t>
            </a:r>
          </a:p>
        </p:txBody>
      </p:sp>
      <p:sp>
        <p:nvSpPr>
          <p:cNvPr id="13" name="object 13">
            <a:extLst>
              <a:ext uri="{FF2B5EF4-FFF2-40B4-BE49-F238E27FC236}">
                <a16:creationId xmlns:a16="http://schemas.microsoft.com/office/drawing/2014/main" id="{2341E9ED-698B-C599-56E5-4F514C626EF5}"/>
              </a:ext>
            </a:extLst>
          </p:cNvPr>
          <p:cNvSpPr txBox="1"/>
          <p:nvPr/>
        </p:nvSpPr>
        <p:spPr>
          <a:xfrm>
            <a:off x="5231470" y="2482818"/>
            <a:ext cx="4554220" cy="72263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4550" spc="90" dirty="0">
                <a:solidFill>
                  <a:srgbClr val="F4B300"/>
                </a:solidFill>
                <a:latin typeface="+mj-lt"/>
                <a:cs typeface="Arial"/>
              </a:rPr>
              <a:t>Insert</a:t>
            </a:r>
            <a:r>
              <a:rPr sz="4550" spc="204" dirty="0">
                <a:solidFill>
                  <a:srgbClr val="F4B300"/>
                </a:solidFill>
                <a:latin typeface="+mj-lt"/>
                <a:cs typeface="Arial"/>
              </a:rPr>
              <a:t> </a:t>
            </a:r>
            <a:r>
              <a:rPr sz="4550" dirty="0">
                <a:solidFill>
                  <a:srgbClr val="F4B300"/>
                </a:solidFill>
                <a:latin typeface="+mj-lt"/>
                <a:cs typeface="Arial"/>
              </a:rPr>
              <a:t>your</a:t>
            </a:r>
            <a:r>
              <a:rPr sz="4550" spc="215" dirty="0">
                <a:solidFill>
                  <a:srgbClr val="F4B300"/>
                </a:solidFill>
                <a:latin typeface="+mj-lt"/>
                <a:cs typeface="Arial"/>
              </a:rPr>
              <a:t> </a:t>
            </a:r>
            <a:r>
              <a:rPr sz="4550" spc="85" dirty="0">
                <a:solidFill>
                  <a:srgbClr val="F4B300"/>
                </a:solidFill>
                <a:latin typeface="+mj-lt"/>
                <a:cs typeface="Arial"/>
              </a:rPr>
              <a:t>name</a:t>
            </a:r>
            <a:endParaRPr sz="4550" dirty="0">
              <a:latin typeface="+mj-lt"/>
              <a:cs typeface="Arial"/>
            </a:endParaRPr>
          </a:p>
        </p:txBody>
      </p:sp>
      <p:sp>
        <p:nvSpPr>
          <p:cNvPr id="15" name="object 15">
            <a:extLst>
              <a:ext uri="{FF2B5EF4-FFF2-40B4-BE49-F238E27FC236}">
                <a16:creationId xmlns:a16="http://schemas.microsoft.com/office/drawing/2014/main" id="{3FD5CEFF-A7BA-7A02-E2B4-FF5CAE3D8848}"/>
              </a:ext>
            </a:extLst>
          </p:cNvPr>
          <p:cNvSpPr txBox="1"/>
          <p:nvPr/>
        </p:nvSpPr>
        <p:spPr>
          <a:xfrm>
            <a:off x="10722331" y="2482818"/>
            <a:ext cx="2205355" cy="72263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4550" spc="-10" dirty="0">
                <a:solidFill>
                  <a:srgbClr val="F4B300"/>
                </a:solidFill>
                <a:latin typeface="+mn-lt"/>
                <a:cs typeface="Arial"/>
              </a:rPr>
              <a:t>Squares</a:t>
            </a:r>
            <a:endParaRPr sz="4550" dirty="0">
              <a:latin typeface="+mn-lt"/>
              <a:cs typeface="Arial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FCA7214-360E-2916-A646-03DAA2889777}"/>
              </a:ext>
            </a:extLst>
          </p:cNvPr>
          <p:cNvSpPr txBox="1"/>
          <p:nvPr/>
        </p:nvSpPr>
        <p:spPr>
          <a:xfrm>
            <a:off x="2308478" y="7899400"/>
            <a:ext cx="13442442" cy="1815882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l"/>
            <a:endParaRPr lang="en-US" sz="2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/>
            <a:r>
              <a:rPr lang="en-US" sz="2800" b="1" i="0" u="none" strike="noStrike" baseline="0" dirty="0">
                <a:solidFill>
                  <a:srgbClr val="102649"/>
                </a:solidFill>
                <a:latin typeface="+mn-lt"/>
              </a:rPr>
              <a:t>Family Prompts</a:t>
            </a:r>
            <a:endParaRPr lang="en-US" sz="2800" b="1" i="0" u="none" strike="noStrike" baseline="0" dirty="0">
              <a:solidFill>
                <a:srgbClr val="102649"/>
              </a:solidFill>
              <a:latin typeface="+mn-lt"/>
              <a:ea typeface="Calibri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>
                <a:solidFill>
                  <a:srgbClr val="102649"/>
                </a:solidFill>
                <a:latin typeface="+mn-lt"/>
              </a:rPr>
              <a:t>Can you think of a different way to partition the rectangle into equal parts of the whole? </a:t>
            </a:r>
            <a:endParaRPr lang="en-US" sz="2800" b="0" i="0" u="none" strike="noStrike" baseline="0" dirty="0">
              <a:solidFill>
                <a:srgbClr val="102649"/>
              </a:solidFill>
              <a:latin typeface="+mn-lt"/>
              <a:ea typeface="Calibri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>
                <a:solidFill>
                  <a:srgbClr val="102649"/>
                </a:solidFill>
                <a:latin typeface="+mn-lt"/>
              </a:rPr>
              <a:t>How </a:t>
            </a:r>
            <a:r>
              <a:rPr lang="en-US" sz="2800" b="0" i="0" u="none" strike="noStrike" baseline="0" dirty="0" err="1">
                <a:solidFill>
                  <a:srgbClr val="102649"/>
                </a:solidFill>
                <a:latin typeface="+mn-lt"/>
              </a:rPr>
              <a:t>is____’s</a:t>
            </a:r>
            <a:r>
              <a:rPr lang="en-US" sz="2800" b="0" i="0" u="none" strike="noStrike" baseline="0" dirty="0">
                <a:solidFill>
                  <a:srgbClr val="102649"/>
                </a:solidFill>
                <a:latin typeface="+mn-lt"/>
              </a:rPr>
              <a:t> design like/different from yours?</a:t>
            </a:r>
            <a:endParaRPr lang="en-US" sz="2800" b="0" i="0" u="none" strike="noStrike" baseline="0" dirty="0">
              <a:solidFill>
                <a:srgbClr val="102649"/>
              </a:solidFill>
              <a:latin typeface="+mn-lt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353975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DBD149-0C3F-3289-48CE-110AF2D25B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82D0D-9A4E-5B31-585E-5812C9C7D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79374" y="-700192"/>
            <a:ext cx="10100650" cy="700192"/>
          </a:xfrm>
        </p:spPr>
        <p:txBody>
          <a:bodyPr wrap="square" lIns="0" tIns="0" rIns="0" bIns="0" anchor="b">
            <a:spAutoFit/>
          </a:bodyPr>
          <a:lstStyle/>
          <a:p>
            <a:r>
              <a:rPr lang="en-US" dirty="0">
                <a:solidFill>
                  <a:schemeClr val="bg2"/>
                </a:solidFill>
              </a:rPr>
              <a:t>Partitioning – Make Half Board 6</a:t>
            </a:r>
          </a:p>
        </p:txBody>
      </p:sp>
      <p:sp>
        <p:nvSpPr>
          <p:cNvPr id="16" name="object 22" descr="KY Family Math Night - Geometry Activity 1d: Partitioning&#10;&#10;">
            <a:extLst>
              <a:ext uri="{FF2B5EF4-FFF2-40B4-BE49-F238E27FC236}">
                <a16:creationId xmlns:a16="http://schemas.microsoft.com/office/drawing/2014/main" id="{5154E151-9A97-9F7F-19EE-4C6D6B3C2E2D}"/>
              </a:ext>
            </a:extLst>
          </p:cNvPr>
          <p:cNvSpPr txBox="1">
            <a:spLocks/>
          </p:cNvSpPr>
          <p:nvPr/>
        </p:nvSpPr>
        <p:spPr>
          <a:xfrm>
            <a:off x="-23352" y="-27174"/>
            <a:ext cx="18059400" cy="1078499"/>
          </a:xfrm>
          <a:prstGeom prst="rect">
            <a:avLst/>
          </a:prstGeom>
          <a:solidFill>
            <a:srgbClr val="102649"/>
          </a:solidFill>
        </p:spPr>
        <p:txBody>
          <a:bodyPr vert="horz" wrap="square" lIns="0" tIns="52069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642620" marR="5080" indent="-630555" algn="ctr">
              <a:lnSpc>
                <a:spcPts val="3820"/>
              </a:lnSpc>
              <a:spcBef>
                <a:spcPts val="409"/>
              </a:spcBef>
            </a:pPr>
            <a:r>
              <a:rPr lang="en-US" sz="3600" b="1" spc="-95" dirty="0">
                <a:solidFill>
                  <a:schemeClr val="bg1"/>
                </a:solidFill>
                <a:cs typeface="Arial"/>
              </a:rPr>
              <a:t>Partitioning – Make thirds, fourths, or sixths</a:t>
            </a:r>
          </a:p>
          <a:p>
            <a:pPr marL="642620" marR="5080" indent="-630555" algn="ctr">
              <a:lnSpc>
                <a:spcPts val="3820"/>
              </a:lnSpc>
              <a:spcBef>
                <a:spcPts val="409"/>
              </a:spcBef>
            </a:pPr>
            <a:endParaRPr lang="en-US" sz="3350" spc="-10" dirty="0">
              <a:solidFill>
                <a:schemeClr val="accent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 descr="Click on Draw in the top left toolbar and chose a pen in the drawing tools. Use the pen to create a design to divide the square in thirds, fourths, or sixths. &#10;Explain your thinking. &#10;&#10;">
            <a:extLst>
              <a:ext uri="{FF2B5EF4-FFF2-40B4-BE49-F238E27FC236}">
                <a16:creationId xmlns:a16="http://schemas.microsoft.com/office/drawing/2014/main" id="{5CF179BC-C2A4-0A21-7774-08CED56482D9}"/>
              </a:ext>
            </a:extLst>
          </p:cNvPr>
          <p:cNvSpPr txBox="1"/>
          <p:nvPr/>
        </p:nvSpPr>
        <p:spPr>
          <a:xfrm>
            <a:off x="56941" y="1143361"/>
            <a:ext cx="4178430" cy="24622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Click on Draw in the top left toolbar and chose a pen in the drawing tools. Use the pen to create a design to divide the square in </a:t>
            </a:r>
            <a:r>
              <a:rPr lang="en-US" sz="2200" b="1" i="1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thirds, fourths, or sixths. </a:t>
            </a:r>
          </a:p>
          <a:p>
            <a:r>
              <a:rPr lang="en-US" sz="2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Explain your thinking. </a:t>
            </a:r>
          </a:p>
        </p:txBody>
      </p:sp>
      <p:sp>
        <p:nvSpPr>
          <p:cNvPr id="13" name="object 13">
            <a:extLst>
              <a:ext uri="{FF2B5EF4-FFF2-40B4-BE49-F238E27FC236}">
                <a16:creationId xmlns:a16="http://schemas.microsoft.com/office/drawing/2014/main" id="{9A5D54BE-7FE1-DE3A-F606-A304F6329770}"/>
              </a:ext>
            </a:extLst>
          </p:cNvPr>
          <p:cNvSpPr txBox="1"/>
          <p:nvPr/>
        </p:nvSpPr>
        <p:spPr>
          <a:xfrm>
            <a:off x="5231470" y="2482818"/>
            <a:ext cx="4554220" cy="72263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4550" spc="90" dirty="0">
                <a:solidFill>
                  <a:srgbClr val="F4B300"/>
                </a:solidFill>
                <a:latin typeface="+mj-lt"/>
                <a:cs typeface="Arial"/>
              </a:rPr>
              <a:t>Insert</a:t>
            </a:r>
            <a:r>
              <a:rPr sz="4550" spc="204" dirty="0">
                <a:solidFill>
                  <a:srgbClr val="F4B300"/>
                </a:solidFill>
                <a:latin typeface="+mj-lt"/>
                <a:cs typeface="Arial"/>
              </a:rPr>
              <a:t> </a:t>
            </a:r>
            <a:r>
              <a:rPr sz="4550" dirty="0">
                <a:solidFill>
                  <a:srgbClr val="F4B300"/>
                </a:solidFill>
                <a:latin typeface="+mj-lt"/>
                <a:cs typeface="Arial"/>
              </a:rPr>
              <a:t>your</a:t>
            </a:r>
            <a:r>
              <a:rPr sz="4550" spc="215" dirty="0">
                <a:solidFill>
                  <a:srgbClr val="F4B300"/>
                </a:solidFill>
                <a:latin typeface="+mj-lt"/>
                <a:cs typeface="Arial"/>
              </a:rPr>
              <a:t> </a:t>
            </a:r>
            <a:r>
              <a:rPr sz="4550" spc="85" dirty="0">
                <a:solidFill>
                  <a:srgbClr val="F4B300"/>
                </a:solidFill>
                <a:latin typeface="+mj-lt"/>
                <a:cs typeface="Arial"/>
              </a:rPr>
              <a:t>name</a:t>
            </a:r>
            <a:endParaRPr sz="4550" dirty="0">
              <a:latin typeface="+mj-lt"/>
              <a:cs typeface="Arial"/>
            </a:endParaRPr>
          </a:p>
        </p:txBody>
      </p:sp>
      <p:sp>
        <p:nvSpPr>
          <p:cNvPr id="15" name="object 15">
            <a:extLst>
              <a:ext uri="{FF2B5EF4-FFF2-40B4-BE49-F238E27FC236}">
                <a16:creationId xmlns:a16="http://schemas.microsoft.com/office/drawing/2014/main" id="{2A1599D7-54C5-A474-E5D8-0A19A0903D03}"/>
              </a:ext>
            </a:extLst>
          </p:cNvPr>
          <p:cNvSpPr txBox="1"/>
          <p:nvPr/>
        </p:nvSpPr>
        <p:spPr>
          <a:xfrm>
            <a:off x="10722331" y="2482818"/>
            <a:ext cx="2205355" cy="72263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4550" spc="-10" dirty="0">
                <a:solidFill>
                  <a:srgbClr val="F4B300"/>
                </a:solidFill>
                <a:latin typeface="+mn-lt"/>
                <a:cs typeface="Arial"/>
              </a:rPr>
              <a:t>Squares</a:t>
            </a:r>
            <a:endParaRPr sz="4550" dirty="0">
              <a:latin typeface="+mn-lt"/>
              <a:cs typeface="Arial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AB6AA24-B128-756B-4AED-3724BE3954D7}"/>
              </a:ext>
            </a:extLst>
          </p:cNvPr>
          <p:cNvSpPr txBox="1"/>
          <p:nvPr/>
        </p:nvSpPr>
        <p:spPr>
          <a:xfrm>
            <a:off x="4094398" y="7975600"/>
            <a:ext cx="9870602" cy="1815882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l"/>
            <a:endParaRPr lang="en-US" sz="2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/>
            <a:r>
              <a:rPr lang="en-US" sz="2800" b="1" i="0" u="none" strike="noStrike" baseline="0" dirty="0">
                <a:solidFill>
                  <a:srgbClr val="102649"/>
                </a:solidFill>
                <a:latin typeface="+mn-lt"/>
              </a:rPr>
              <a:t>Family Prompts</a:t>
            </a:r>
            <a:endParaRPr lang="en-US" sz="2800" b="1" i="0" u="none" strike="noStrike" baseline="0" dirty="0">
              <a:solidFill>
                <a:srgbClr val="102649"/>
              </a:solidFill>
              <a:latin typeface="+mn-lt"/>
              <a:ea typeface="Calibri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>
                <a:solidFill>
                  <a:srgbClr val="102649"/>
                </a:solidFill>
                <a:latin typeface="+mn-lt"/>
              </a:rPr>
              <a:t>Did you try a method that did not work? Why didn’t it work? </a:t>
            </a:r>
            <a:endParaRPr lang="en-US" sz="2800" b="0" i="0" u="none" strike="noStrike" baseline="0" dirty="0">
              <a:solidFill>
                <a:srgbClr val="102649"/>
              </a:solidFill>
              <a:latin typeface="+mn-lt"/>
              <a:ea typeface="Calibri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0" i="0" u="none" strike="noStrike" baseline="0" dirty="0">
                <a:solidFill>
                  <a:srgbClr val="102649"/>
                </a:solidFill>
                <a:latin typeface="+mn-lt"/>
              </a:rPr>
              <a:t>Would it ever work? Why or why not? </a:t>
            </a:r>
            <a:endParaRPr lang="en-US" sz="2800" b="0" i="0" u="none" strike="noStrike" baseline="0" dirty="0">
              <a:solidFill>
                <a:srgbClr val="102649"/>
              </a:solidFill>
              <a:latin typeface="+mn-lt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707946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ccessibility_x0020_Office xmlns="3a62de7d-ba57-4f43-9dae-9623ba637be0">OTL - Office of Teaching and Learning</Accessibility_x0020_Office>
    <Accessibility_x0020_Audit_x0020_Status xmlns="3a62de7d-ba57-4f43-9dae-9623ba637be0" xsi:nil="true"/>
    <Accessibility_x0020_Audience xmlns="3a62de7d-ba57-4f43-9dae-9623ba637be0" xsi:nil="true"/>
    <Accessibility_x0020_Status xmlns="3a62de7d-ba57-4f43-9dae-9623ba637be0">Accessible</Accessibility_x0020_Status>
    <Application_x0020_Type xmlns="3a62de7d-ba57-4f43-9dae-9623ba637be0" xsi:nil="true"/>
    <Application_x0020_Date xmlns="3a62de7d-ba57-4f43-9dae-9623ba637be0" xsi:nil="true"/>
    <Accessibility_x0020_Target_x0020_Date xmlns="3a62de7d-ba57-4f43-9dae-9623ba637be0" xsi:nil="true"/>
    <Application_x0020_Status xmlns="3a62de7d-ba57-4f43-9dae-9623ba637be0" xsi:nil="true"/>
    <Accessibility_x0020_Audit_x0020_Date xmlns="3a62de7d-ba57-4f43-9dae-9623ba637be0" xsi:nil="true"/>
    <RoutingRuleDescription xmlns="http://schemas.microsoft.com/sharepoint/v3" xsi:nil="true"/>
    <PublishingExpirationDate xmlns="http://schemas.microsoft.com/sharepoint/v3" xsi:nil="true"/>
    <PublishingStartDate xmlns="http://schemas.microsoft.com/sharepoint/v3" xsi:nil="true"/>
    <Publication_x0020_Date xmlns="3a62de7d-ba57-4f43-9dae-9623ba637be0">2025-04-17T04:00:00+00:00</Publication_x0020_Date>
    <Audience1 xmlns="3a62de7d-ba57-4f43-9dae-9623ba637be0"/>
    <_dlc_DocId xmlns="3a62de7d-ba57-4f43-9dae-9623ba637be0">KYED-497-203</_dlc_DocId>
    <_dlc_DocIdUrl xmlns="3a62de7d-ba57-4f43-9dae-9623ba637be0">
      <Url>https://www.education.ky.gov/curriculum/conpro/_layouts/15/DocIdRedir.aspx?ID=KYED-497-203</Url>
      <Description>KYED-497-203</Description>
    </_dlc_DocIdUrl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KDE Document" ma:contentTypeID="0x0101001BEB557DBE01834EAB47A683706DCD5B00866F10307CB6174BB406D5F160D6B04B" ma:contentTypeVersion="28" ma:contentTypeDescription="" ma:contentTypeScope="" ma:versionID="83380506b29855ec6f8b0760bdb1bc8b">
  <xsd:schema xmlns:xsd="http://www.w3.org/2001/XMLSchema" xmlns:xs="http://www.w3.org/2001/XMLSchema" xmlns:p="http://schemas.microsoft.com/office/2006/metadata/properties" xmlns:ns1="http://schemas.microsoft.com/sharepoint/v3" xmlns:ns2="3a62de7d-ba57-4f43-9dae-9623ba637be0" targetNamespace="http://schemas.microsoft.com/office/2006/metadata/properties" ma:root="true" ma:fieldsID="2d3e8473825ed96e8d6e0426e3a16d1c" ns1:_="" ns2:_="">
    <xsd:import namespace="http://schemas.microsoft.com/sharepoint/v3"/>
    <xsd:import namespace="3a62de7d-ba57-4f43-9dae-9623ba637be0"/>
    <xsd:element name="properties">
      <xsd:complexType>
        <xsd:sequence>
          <xsd:element name="documentManagement">
            <xsd:complexType>
              <xsd:all>
                <xsd:element ref="ns2:Accessibility_x0020_Office" minOccurs="0"/>
                <xsd:element ref="ns2:Accessibility_x0020_Audience" minOccurs="0"/>
                <xsd:element ref="ns2:Accessibility_x0020_Audit_x0020_Date" minOccurs="0"/>
                <xsd:element ref="ns2:Accessibility_x0020_Audit_x0020_Status" minOccurs="0"/>
                <xsd:element ref="ns2:Accessibility_x0020_Target_x0020_Date" minOccurs="0"/>
                <xsd:element ref="ns2:Accessibility_x0020_Status" minOccurs="0"/>
                <xsd:element ref="ns2:Application_x0020_Status" minOccurs="0"/>
                <xsd:element ref="ns2:Application_x0020_Type" minOccurs="0"/>
                <xsd:element ref="ns1:RoutingRuleDescription" minOccurs="0"/>
                <xsd:element ref="ns2:Audience1" minOccurs="0"/>
                <xsd:element ref="ns2:Publication_x0020_Date"/>
                <xsd:element ref="ns1:PublishingStartDate" minOccurs="0"/>
                <xsd:element ref="ns1:PublishingExpirationDate" minOccurs="0"/>
                <xsd:element ref="ns2:Application_x0020_Date" minOccurs="0"/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RoutingRuleDescription" ma:index="10" nillable="true" ma:displayName="Description" ma:internalName="RoutingRuleDescription" ma:readOnly="false">
      <xsd:simpleType>
        <xsd:restriction base="dms:Text">
          <xsd:maxLength value="255"/>
        </xsd:restriction>
      </xsd:simpleType>
    </xsd:element>
    <xsd:element name="PublishingStartDate" ma:index="13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14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62de7d-ba57-4f43-9dae-9623ba637be0" elementFormDefault="qualified">
    <xsd:import namespace="http://schemas.microsoft.com/office/2006/documentManagement/types"/>
    <xsd:import namespace="http://schemas.microsoft.com/office/infopath/2007/PartnerControls"/>
    <xsd:element name="Accessibility_x0020_Office" ma:index="2" nillable="true" ma:displayName="Accessibility Office" ma:format="Dropdown" ma:internalName="Accessibility_x0020_Office">
      <xsd:simpleType>
        <xsd:restriction base="dms:Choice">
          <xsd:enumeration value="Commissioner's Office"/>
          <xsd:enumeration value="OAA - Office of Assessment and Accountability"/>
          <xsd:enumeration value="OCIS - Office of Continuous Improvement and Support"/>
          <xsd:enumeration value="OCTE - Career and Technical Education"/>
          <xsd:enumeration value="OELE- Office of Educator Licensure and Effectiveness"/>
          <xsd:enumeration value="OET - Office of Education Technology"/>
          <xsd:enumeration value="OFO - Office of Finance and Operations"/>
          <xsd:enumeration value="OLS - Office of Legal Services"/>
          <xsd:enumeration value="OSEEL - Office of Special Education and Early Learning"/>
          <xsd:enumeration value="OTL - Office of Teaching and Learning"/>
        </xsd:restriction>
      </xsd:simpleType>
    </xsd:element>
    <xsd:element name="Accessibility_x0020_Audience" ma:index="3" nillable="true" ma:displayName="Accessibility Audience" ma:format="Dropdown" ma:internalName="Accessibility_x0020_Audience">
      <xsd:simpleType>
        <xsd:restriction base="dms:Choice">
          <xsd:enumeration value="Public"/>
          <xsd:enumeration value="District"/>
        </xsd:restriction>
      </xsd:simpleType>
    </xsd:element>
    <xsd:element name="Accessibility_x0020_Audit_x0020_Date" ma:index="4" nillable="true" ma:displayName="Accessibility Audit Date" ma:format="DateOnly" ma:internalName="Accessibility_x0020_Audit_x0020_Date">
      <xsd:simpleType>
        <xsd:restriction base="dms:DateTime"/>
      </xsd:simpleType>
    </xsd:element>
    <xsd:element name="Accessibility_x0020_Audit_x0020_Status" ma:index="5" nillable="true" ma:displayName="Accessibility Audit Status" ma:format="Dropdown" ma:internalName="Accessibility_x0020_Audit_x0020_Status">
      <xsd:simpleType>
        <xsd:restriction base="dms:Choice">
          <xsd:enumeration value="OK"/>
          <xsd:enumeration value="Minor"/>
          <xsd:enumeration value="Major"/>
        </xsd:restriction>
      </xsd:simpleType>
    </xsd:element>
    <xsd:element name="Accessibility_x0020_Target_x0020_Date" ma:index="6" nillable="true" ma:displayName="Accessibility Target Date" ma:format="DateOnly" ma:internalName="Accessibility_x0020_Target_x0020_Date">
      <xsd:simpleType>
        <xsd:restriction base="dms:DateTime"/>
      </xsd:simpleType>
    </xsd:element>
    <xsd:element name="Accessibility_x0020_Status" ma:index="7" nillable="true" ma:displayName="Accessibility Status" ma:format="Dropdown" ma:internalName="Accessibility_x0020_Status1" ma:readOnly="false">
      <xsd:simpleType>
        <xsd:restriction base="dms:Choice">
          <xsd:enumeration value="Remove"/>
          <xsd:enumeration value="Remediate"/>
          <xsd:enumeration value="Update"/>
          <xsd:enumeration value="Accessible"/>
          <xsd:enumeration value="Undue Burden"/>
          <xsd:enumeration value="Not KDE Owned"/>
        </xsd:restriction>
      </xsd:simpleType>
    </xsd:element>
    <xsd:element name="Application_x0020_Status" ma:index="8" nillable="true" ma:displayName="Application Status" ma:format="Dropdown" ma:internalName="Application_x0020_Status">
      <xsd:simpleType>
        <xsd:restriction base="dms:Choice">
          <xsd:enumeration value="Approved"/>
          <xsd:enumeration value="Denied"/>
        </xsd:restriction>
      </xsd:simpleType>
    </xsd:element>
    <xsd:element name="Application_x0020_Type" ma:index="9" nillable="true" ma:displayName="Application Type" ma:format="Dropdown" ma:internalName="Application_x0020_Type">
      <xsd:simpleType>
        <xsd:restriction base="dms:Choice">
          <xsd:enumeration value="Original"/>
          <xsd:enumeration value="Amendment"/>
          <xsd:enumeration value="Year 3 Budget"/>
          <xsd:enumeration value="Addendum"/>
          <xsd:enumeration value="Budget Update"/>
        </xsd:restriction>
      </xsd:simpleType>
    </xsd:element>
    <xsd:element name="Audience1" ma:index="11" nillable="true" ma:displayName="Audience" ma:list="{9f2d68f0-dc6b-4e06-b19d-b8792e70efe6}" ma:internalName="Audience1" ma:showField="Title" ma:web="3a62de7d-ba57-4f43-9dae-9623ba637be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cation_x0020_Date" ma:index="12" ma:displayName="Publication Date" ma:default="[today]" ma:format="DateOnly" ma:internalName="Publication_x0020_Date" ma:readOnly="false">
      <xsd:simpleType>
        <xsd:restriction base="dms:DateTime"/>
      </xsd:simpleType>
    </xsd:element>
    <xsd:element name="Application_x0020_Date" ma:index="15" nillable="true" ma:displayName="Application Date" ma:format="DateOnly" ma:internalName="Application_x0020_Date">
      <xsd:simpleType>
        <xsd:restriction base="dms:DateTime"/>
      </xsd:simpleType>
    </xsd:element>
    <xsd:element name="_dlc_DocId" ma:index="21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22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3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2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4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A7B9F7A4-062B-408E-9681-DE40460C9FE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3662EA9-B34B-4FCB-A6BE-4C70EB0792CC}">
  <ds:schemaRefs>
    <ds:schemaRef ds:uri="http://purl.org/dc/elements/1.1/"/>
    <ds:schemaRef ds:uri="29be550e-5ac2-4cd5-b5b7-8a250a579b24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purl.org/dc/dcmitype/"/>
    <ds:schemaRef ds:uri="http://purl.org/dc/terms/"/>
    <ds:schemaRef ds:uri="http://schemas.openxmlformats.org/package/2006/metadata/core-properties"/>
    <ds:schemaRef ds:uri="5bc9d522-2386-425a-9f2a-a617cf877ec0"/>
    <ds:schemaRef ds:uri="cd1a358b-61e7-4e2c-963a-bbcfb053c0fe"/>
  </ds:schemaRefs>
</ds:datastoreItem>
</file>

<file path=customXml/itemProps3.xml><?xml version="1.0" encoding="utf-8"?>
<ds:datastoreItem xmlns:ds="http://schemas.openxmlformats.org/officeDocument/2006/customXml" ds:itemID="{9B9CCFAD-B1A3-4AE8-9649-9B472FE63553}"/>
</file>

<file path=customXml/itemProps4.xml><?xml version="1.0" encoding="utf-8"?>
<ds:datastoreItem xmlns:ds="http://schemas.openxmlformats.org/officeDocument/2006/customXml" ds:itemID="{BF18E5C2-BABB-43F3-A0B1-DA64907BAA75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1689</TotalTime>
  <Words>759</Words>
  <Application>Microsoft Office PowerPoint</Application>
  <PresentationFormat>Custom</PresentationFormat>
  <Paragraphs>88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Office Theme</vt:lpstr>
      <vt:lpstr>1_Office Theme</vt:lpstr>
      <vt:lpstr>Partitioning – Introduction</vt:lpstr>
      <vt:lpstr>Partitioning - Instructions</vt:lpstr>
      <vt:lpstr>Partitioning – Family Prompts</vt:lpstr>
      <vt:lpstr>Partitioning – Make Half Board 1</vt:lpstr>
      <vt:lpstr>Partitioning – Make Half Board 2</vt:lpstr>
      <vt:lpstr>Partitioning – Make Half Board 3</vt:lpstr>
      <vt:lpstr>Partitioning – Make Half Board 4</vt:lpstr>
      <vt:lpstr>Partitioning – Make Half Board 5</vt:lpstr>
      <vt:lpstr>Partitioning – Make Half Board 6</vt:lpstr>
      <vt:lpstr>Partitioning – Closing Slide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Partitioning KFMN</dc:title>
  <dc:creator>Waggoner, Debbie - Division of Academic Program Standards</dc:creator>
  <cp:lastModifiedBy>Doyle, Maggie - Division of Academic Program Standards</cp:lastModifiedBy>
  <cp:revision>34</cp:revision>
  <dcterms:created xsi:type="dcterms:W3CDTF">2024-12-24T16:18:44Z</dcterms:created>
  <dcterms:modified xsi:type="dcterms:W3CDTF">2025-04-17T13:43:30Z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b544694-0027-44fa-bee4-2648c0363f9d_Enabled">
    <vt:lpwstr>true</vt:lpwstr>
  </property>
  <property fmtid="{D5CDD505-2E9C-101B-9397-08002B2CF9AE}" pid="3" name="MSIP_Label_eb544694-0027-44fa-bee4-2648c0363f9d_SetDate">
    <vt:lpwstr>2024-12-28T05:17:26Z</vt:lpwstr>
  </property>
  <property fmtid="{D5CDD505-2E9C-101B-9397-08002B2CF9AE}" pid="4" name="MSIP_Label_eb544694-0027-44fa-bee4-2648c0363f9d_Method">
    <vt:lpwstr>Standard</vt:lpwstr>
  </property>
  <property fmtid="{D5CDD505-2E9C-101B-9397-08002B2CF9AE}" pid="5" name="MSIP_Label_eb544694-0027-44fa-bee4-2648c0363f9d_Name">
    <vt:lpwstr>defa4170-0d19-0005-0004-bc88714345d2</vt:lpwstr>
  </property>
  <property fmtid="{D5CDD505-2E9C-101B-9397-08002B2CF9AE}" pid="6" name="MSIP_Label_eb544694-0027-44fa-bee4-2648c0363f9d_SiteId">
    <vt:lpwstr>9360c11f-90e6-4706-ad00-25fcdc9e2ed1</vt:lpwstr>
  </property>
  <property fmtid="{D5CDD505-2E9C-101B-9397-08002B2CF9AE}" pid="7" name="MSIP_Label_eb544694-0027-44fa-bee4-2648c0363f9d_ActionId">
    <vt:lpwstr>6806f12b-d579-420c-b7ba-d9338d8fd321</vt:lpwstr>
  </property>
  <property fmtid="{D5CDD505-2E9C-101B-9397-08002B2CF9AE}" pid="8" name="MSIP_Label_eb544694-0027-44fa-bee4-2648c0363f9d_ContentBits">
    <vt:lpwstr>0</vt:lpwstr>
  </property>
  <property fmtid="{D5CDD505-2E9C-101B-9397-08002B2CF9AE}" pid="9" name="ContentTypeId">
    <vt:lpwstr>0x0101001BEB557DBE01834EAB47A683706DCD5B00866F10307CB6174BB406D5F160D6B04B</vt:lpwstr>
  </property>
  <property fmtid="{D5CDD505-2E9C-101B-9397-08002B2CF9AE}" pid="10" name="MediaServiceImageTags">
    <vt:lpwstr/>
  </property>
  <property fmtid="{D5CDD505-2E9C-101B-9397-08002B2CF9AE}" pid="11" name="_dlc_DocIdItemGuid">
    <vt:lpwstr>037e7b9b-b8e4-4541-aca1-4ff489617940</vt:lpwstr>
  </property>
</Properties>
</file>