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60" r:id="rId2"/>
    <p:sldId id="261" r:id="rId3"/>
    <p:sldId id="256" r:id="rId4"/>
    <p:sldId id="257" r:id="rId5"/>
    <p:sldId id="258" r:id="rId6"/>
    <p:sldId id="259" r:id="rId7"/>
    <p:sldId id="263" r:id="rId8"/>
    <p:sldId id="264" r:id="rId9"/>
    <p:sldId id="266" r:id="rId10"/>
    <p:sldId id="267" r:id="rId11"/>
    <p:sldId id="265" r:id="rId12"/>
    <p:sldId id="268"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1508F14-7764-C2A9-6846-8A63C543285B}" name="Rodriguez, Tara - KDE Division Director" initials="TR" userId="S::tara.rodriguez@education.ky.gov::a577ee2f-8be5-4cfd-8a55-ef372a79a0df" providerId="AD"/>
  <p188:author id="{5BD90D4C-25CF-D8C0-EF06-27663B70180B}" name="Perkins, Jacob - Division of Communications" initials="JP" userId="S::Jacob.Perkins@education.ky.gov::c40ba2c0-b4ef-4c71-9781-8024fdc37b7e" providerId="AD"/>
  <p188:author id="{C3D873E3-4DC4-748B-D574-646FE133D5AE}" name="Turner, Rosalind - Division of Communications" initials="RT" userId="S::rosalind.turner@education.ky.gov::7c9c7ca7-1d99-46ec-ad67-a660f1da40fc"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72" autoAdjust="0"/>
    <p:restoredTop sz="78824" autoAdjust="0"/>
  </p:normalViewPr>
  <p:slideViewPr>
    <p:cSldViewPr snapToGrid="0">
      <p:cViewPr varScale="1">
        <p:scale>
          <a:sx n="65" d="100"/>
          <a:sy n="65" d="100"/>
        </p:scale>
        <p:origin x="542" y="4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customXml" Target="../customXml/item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23" Type="http://schemas.openxmlformats.org/officeDocument/2006/relationships/customXml" Target="../customXml/item4.xml"/><Relationship Id="rId10" Type="http://schemas.openxmlformats.org/officeDocument/2006/relationships/slide" Target="slides/slide9.xml"/><Relationship Id="rId19" Type="http://schemas.microsoft.com/office/2018/10/relationships/authors" Targe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 Id="rId22"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41ECD9E-8E20-49BB-8633-E2C9A7CD62D3}" type="datetimeFigureOut">
              <a:rPr lang="en-US" smtClean="0"/>
              <a:t>7/8/2025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2364323-84DB-4681-B2BB-9AAB88873F6C}" type="slidenum">
              <a:rPr lang="en-US" smtClean="0"/>
              <a:t>‹#›</a:t>
            </a:fld>
            <a:endParaRPr lang="en-US"/>
          </a:p>
        </p:txBody>
      </p:sp>
    </p:spTree>
    <p:extLst>
      <p:ext uri="{BB962C8B-B14F-4D97-AF65-F5344CB8AC3E}">
        <p14:creationId xmlns:p14="http://schemas.microsoft.com/office/powerpoint/2010/main" val="3033748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2364323-84DB-4681-B2BB-9AAB88873F6C}" type="slidenum">
              <a:rPr lang="en-US" smtClean="0"/>
              <a:t>1</a:t>
            </a:fld>
            <a:endParaRPr lang="en-US"/>
          </a:p>
        </p:txBody>
      </p:sp>
    </p:spTree>
    <p:extLst>
      <p:ext uri="{BB962C8B-B14F-4D97-AF65-F5344CB8AC3E}">
        <p14:creationId xmlns:p14="http://schemas.microsoft.com/office/powerpoint/2010/main" val="16852119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i="1" dirty="0"/>
              <a:t>Notes for slide completion: Add the methods your school uses to gather feedback (surveys, meetings, designated email address, etc.)</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i="1" dirty="0"/>
          </a:p>
          <a:p>
            <a:r>
              <a:rPr lang="en-US" i="1" dirty="0"/>
              <a:t> </a:t>
            </a:r>
            <a:r>
              <a:rPr lang="en-US" b="1" i="0" u="sng" dirty="0"/>
              <a:t>Additional Details to Consider Sharing</a:t>
            </a:r>
          </a:p>
          <a:p>
            <a:pPr marL="171450" indent="-171450">
              <a:buFont typeface="Arial" panose="020B0604020202020204" pitchFamily="34" charset="0"/>
              <a:buChar char="•"/>
            </a:pPr>
            <a:r>
              <a:rPr lang="en-US" i="0" dirty="0"/>
              <a:t>How the feedback is used</a:t>
            </a: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i="1" dirty="0"/>
          </a:p>
          <a:p>
            <a:endParaRPr lang="en-US" dirty="0"/>
          </a:p>
          <a:p>
            <a:endParaRPr lang="en-US" dirty="0"/>
          </a:p>
        </p:txBody>
      </p:sp>
      <p:sp>
        <p:nvSpPr>
          <p:cNvPr id="4" name="Slide Number Placeholder 3"/>
          <p:cNvSpPr>
            <a:spLocks noGrp="1"/>
          </p:cNvSpPr>
          <p:nvPr>
            <p:ph type="sldNum" sz="quarter" idx="5"/>
          </p:nvPr>
        </p:nvSpPr>
        <p:spPr/>
        <p:txBody>
          <a:bodyPr/>
          <a:lstStyle/>
          <a:p>
            <a:fld id="{52364323-84DB-4681-B2BB-9AAB88873F6C}" type="slidenum">
              <a:rPr lang="en-US" smtClean="0"/>
              <a:t>11</a:t>
            </a:fld>
            <a:endParaRPr lang="en-US"/>
          </a:p>
        </p:txBody>
      </p:sp>
    </p:spTree>
    <p:extLst>
      <p:ext uri="{BB962C8B-B14F-4D97-AF65-F5344CB8AC3E}">
        <p14:creationId xmlns:p14="http://schemas.microsoft.com/office/powerpoint/2010/main" val="36608848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Note: This is an optional slide.</a:t>
            </a:r>
          </a:p>
        </p:txBody>
      </p:sp>
      <p:sp>
        <p:nvSpPr>
          <p:cNvPr id="4" name="Slide Number Placeholder 3"/>
          <p:cNvSpPr>
            <a:spLocks noGrp="1"/>
          </p:cNvSpPr>
          <p:nvPr>
            <p:ph type="sldNum" sz="quarter" idx="5"/>
          </p:nvPr>
        </p:nvSpPr>
        <p:spPr/>
        <p:txBody>
          <a:bodyPr/>
          <a:lstStyle/>
          <a:p>
            <a:fld id="{52364323-84DB-4681-B2BB-9AAB88873F6C}" type="slidenum">
              <a:rPr lang="en-US" smtClean="0"/>
              <a:t>12</a:t>
            </a:fld>
            <a:endParaRPr lang="en-US"/>
          </a:p>
        </p:txBody>
      </p:sp>
    </p:spTree>
    <p:extLst>
      <p:ext uri="{BB962C8B-B14F-4D97-AF65-F5344CB8AC3E}">
        <p14:creationId xmlns:p14="http://schemas.microsoft.com/office/powerpoint/2010/main" val="34670496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u="sng" dirty="0"/>
              <a:t>Additional Details to Consider Sharing</a:t>
            </a:r>
          </a:p>
          <a:p>
            <a:pPr marL="171450" indent="-171450">
              <a:buFont typeface="Arial" panose="020B0604020202020204" pitchFamily="34" charset="0"/>
              <a:buChar char="•"/>
            </a:pPr>
            <a:r>
              <a:rPr lang="en-US" dirty="0"/>
              <a:t>Explain why you’re sharing this information. As a Title I school, you are required to share information about Title I, Part A with parents and the rights of parents to be involved. </a:t>
            </a:r>
          </a:p>
        </p:txBody>
      </p:sp>
      <p:sp>
        <p:nvSpPr>
          <p:cNvPr id="4" name="Slide Number Placeholder 3"/>
          <p:cNvSpPr>
            <a:spLocks noGrp="1"/>
          </p:cNvSpPr>
          <p:nvPr>
            <p:ph type="sldNum" sz="quarter" idx="5"/>
          </p:nvPr>
        </p:nvSpPr>
        <p:spPr/>
        <p:txBody>
          <a:bodyPr/>
          <a:lstStyle/>
          <a:p>
            <a:fld id="{52364323-84DB-4681-B2BB-9AAB88873F6C}" type="slidenum">
              <a:rPr lang="en-US" smtClean="0"/>
              <a:t>3</a:t>
            </a:fld>
            <a:endParaRPr lang="en-US"/>
          </a:p>
        </p:txBody>
      </p:sp>
    </p:spTree>
    <p:extLst>
      <p:ext uri="{BB962C8B-B14F-4D97-AF65-F5344CB8AC3E}">
        <p14:creationId xmlns:p14="http://schemas.microsoft.com/office/powerpoint/2010/main" val="14800312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a:t>Notes for slide completion: You’re not required to share the school’s poverty percentage, but many do.</a:t>
            </a:r>
          </a:p>
          <a:p>
            <a:endParaRPr lang="en-US" dirty="0"/>
          </a:p>
          <a:p>
            <a:r>
              <a:rPr lang="en-US" b="1" u="sng" dirty="0"/>
              <a:t>Additional Details to Consider Sharing</a:t>
            </a:r>
          </a:p>
          <a:p>
            <a:pPr marL="171450" indent="-171450">
              <a:buFont typeface="Arial" panose="020B0604020202020204" pitchFamily="34" charset="0"/>
              <a:buChar char="•"/>
            </a:pPr>
            <a:r>
              <a:rPr lang="en-US" dirty="0"/>
              <a:t>Title I, Part A is part of the Elementary and Secondary Education Act, which has been around since 1965. It was most recently reauthorized by the Every Student Succeeds Act in 2015. </a:t>
            </a:r>
          </a:p>
          <a:p>
            <a:pPr marL="171450" indent="-171450">
              <a:buFont typeface="Arial" panose="020B0604020202020204" pitchFamily="34" charset="0"/>
              <a:buChar char="•"/>
            </a:pPr>
            <a:r>
              <a:rPr lang="en-US" dirty="0"/>
              <a:t>Every district in Kentucky has Title I schools.</a:t>
            </a:r>
          </a:p>
          <a:p>
            <a:endParaRPr lang="en-US" dirty="0"/>
          </a:p>
        </p:txBody>
      </p:sp>
      <p:sp>
        <p:nvSpPr>
          <p:cNvPr id="4" name="Slide Number Placeholder 3"/>
          <p:cNvSpPr>
            <a:spLocks noGrp="1"/>
          </p:cNvSpPr>
          <p:nvPr>
            <p:ph type="sldNum" sz="quarter" idx="5"/>
          </p:nvPr>
        </p:nvSpPr>
        <p:spPr/>
        <p:txBody>
          <a:bodyPr/>
          <a:lstStyle/>
          <a:p>
            <a:fld id="{52364323-84DB-4681-B2BB-9AAB88873F6C}" type="slidenum">
              <a:rPr lang="en-US" smtClean="0"/>
              <a:t>4</a:t>
            </a:fld>
            <a:endParaRPr lang="en-US"/>
          </a:p>
        </p:txBody>
      </p:sp>
    </p:spTree>
    <p:extLst>
      <p:ext uri="{BB962C8B-B14F-4D97-AF65-F5344CB8AC3E}">
        <p14:creationId xmlns:p14="http://schemas.microsoft.com/office/powerpoint/2010/main" val="33435925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a:t>Notes for slide completion: Select the appropriate type of Title I program operating at your school and how funds can be used, then delete the option that does not apply. If your school does not receive parent and family engagement funds that information can be removed from this slide. You don’t need to list everything purchased with Title I funds; a few examples is sufficient. For example, “Staff, instructional materials such as workbooks and manipulatives, devices like Chromebooks, etc.” </a:t>
            </a:r>
          </a:p>
          <a:p>
            <a:endParaRPr lang="en-US" dirty="0"/>
          </a:p>
          <a:p>
            <a:r>
              <a:rPr lang="en-US" b="1" u="sng" dirty="0"/>
              <a:t>Additional Details to Consider Sharing</a:t>
            </a:r>
          </a:p>
          <a:p>
            <a:pPr marL="171450" indent="-171450">
              <a:buFont typeface="Arial" panose="020B0604020202020204" pitchFamily="34" charset="0"/>
              <a:buChar char="•"/>
            </a:pPr>
            <a:r>
              <a:rPr lang="en-US" dirty="0"/>
              <a:t>Title I funds can be used to support identified needs outlined in our school’s comprehensive support and improvement plan (CSIP) and align with the program’s intent of improving academic achievement.</a:t>
            </a:r>
          </a:p>
          <a:p>
            <a:pPr marL="171450" indent="-171450">
              <a:buFont typeface="Arial" panose="020B0604020202020204" pitchFamily="34" charset="0"/>
              <a:buChar char="•"/>
            </a:pPr>
            <a:r>
              <a:rPr lang="en-US" dirty="0"/>
              <a:t>Reference the specific goals Title I will be supporting this school year. </a:t>
            </a:r>
          </a:p>
        </p:txBody>
      </p:sp>
      <p:sp>
        <p:nvSpPr>
          <p:cNvPr id="4" name="Slide Number Placeholder 3"/>
          <p:cNvSpPr>
            <a:spLocks noGrp="1"/>
          </p:cNvSpPr>
          <p:nvPr>
            <p:ph type="sldNum" sz="quarter" idx="5"/>
          </p:nvPr>
        </p:nvSpPr>
        <p:spPr/>
        <p:txBody>
          <a:bodyPr/>
          <a:lstStyle/>
          <a:p>
            <a:fld id="{52364323-84DB-4681-B2BB-9AAB88873F6C}" type="slidenum">
              <a:rPr lang="en-US" smtClean="0"/>
              <a:t>5</a:t>
            </a:fld>
            <a:endParaRPr lang="en-US"/>
          </a:p>
        </p:txBody>
      </p:sp>
    </p:spTree>
    <p:extLst>
      <p:ext uri="{BB962C8B-B14F-4D97-AF65-F5344CB8AC3E}">
        <p14:creationId xmlns:p14="http://schemas.microsoft.com/office/powerpoint/2010/main" val="17402369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a:t>Notes for slide completion: No customization is necessary on this slide.</a:t>
            </a:r>
          </a:p>
          <a:p>
            <a:endParaRPr lang="en-US" dirty="0"/>
          </a:p>
          <a:p>
            <a:r>
              <a:rPr lang="en-US" b="1" u="sng" dirty="0"/>
              <a:t>Additional Details to Consider Sharing</a:t>
            </a:r>
          </a:p>
          <a:p>
            <a:pPr marL="171450" indent="-171450">
              <a:buFont typeface="Arial" panose="020B0604020202020204" pitchFamily="34" charset="0"/>
              <a:buChar char="•"/>
            </a:pPr>
            <a:r>
              <a:rPr lang="en-US" dirty="0"/>
              <a:t>Meaningful two-way communication is important for effective parent and family engagement </a:t>
            </a:r>
          </a:p>
          <a:p>
            <a:endParaRPr lang="en-US" dirty="0"/>
          </a:p>
        </p:txBody>
      </p:sp>
      <p:sp>
        <p:nvSpPr>
          <p:cNvPr id="4" name="Slide Number Placeholder 3"/>
          <p:cNvSpPr>
            <a:spLocks noGrp="1"/>
          </p:cNvSpPr>
          <p:nvPr>
            <p:ph type="sldNum" sz="quarter" idx="5"/>
          </p:nvPr>
        </p:nvSpPr>
        <p:spPr/>
        <p:txBody>
          <a:bodyPr/>
          <a:lstStyle/>
          <a:p>
            <a:fld id="{52364323-84DB-4681-B2BB-9AAB88873F6C}" type="slidenum">
              <a:rPr lang="en-US" smtClean="0"/>
              <a:t>6</a:t>
            </a:fld>
            <a:endParaRPr lang="en-US"/>
          </a:p>
        </p:txBody>
      </p:sp>
    </p:spTree>
    <p:extLst>
      <p:ext uri="{BB962C8B-B14F-4D97-AF65-F5344CB8AC3E}">
        <p14:creationId xmlns:p14="http://schemas.microsoft.com/office/powerpoint/2010/main" val="3541167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a:t>Notes for slide completion: If your policy and compact are available online, you may want to link them on the slide. Consider also having paper copies of each document available for parents at the meeting. If policy and compact review/revision takes place at the same time each year, that information may be added to the slide or referenced during the presentation.</a:t>
            </a:r>
          </a:p>
          <a:p>
            <a:endParaRPr lang="en-US" i="1" dirty="0"/>
          </a:p>
          <a:p>
            <a:r>
              <a:rPr lang="en-US" b="1" i="0" u="sng" dirty="0"/>
              <a:t>Additional Details to Consider Sharing</a:t>
            </a:r>
          </a:p>
          <a:p>
            <a:pPr marL="171450" indent="-171450">
              <a:buFont typeface="Arial" panose="020B0604020202020204" pitchFamily="34" charset="0"/>
              <a:buChar char="•"/>
            </a:pPr>
            <a:r>
              <a:rPr lang="en-US" i="0" dirty="0"/>
              <a:t>You may want to take a closer look at each document during the meeting and ask if parents have any questions. </a:t>
            </a:r>
          </a:p>
          <a:p>
            <a:pPr marL="171450" indent="-171450">
              <a:buFont typeface="Arial" panose="020B0604020202020204" pitchFamily="34" charset="0"/>
              <a:buChar char="•"/>
            </a:pPr>
            <a:r>
              <a:rPr lang="en-US" i="0" dirty="0"/>
              <a:t>Explain how the compact is discussed during conferences.</a:t>
            </a:r>
          </a:p>
        </p:txBody>
      </p:sp>
      <p:sp>
        <p:nvSpPr>
          <p:cNvPr id="4" name="Slide Number Placeholder 3"/>
          <p:cNvSpPr>
            <a:spLocks noGrp="1"/>
          </p:cNvSpPr>
          <p:nvPr>
            <p:ph type="sldNum" sz="quarter" idx="5"/>
          </p:nvPr>
        </p:nvSpPr>
        <p:spPr/>
        <p:txBody>
          <a:bodyPr/>
          <a:lstStyle/>
          <a:p>
            <a:fld id="{52364323-84DB-4681-B2BB-9AAB88873F6C}" type="slidenum">
              <a:rPr lang="en-US" smtClean="0"/>
              <a:t>7</a:t>
            </a:fld>
            <a:endParaRPr lang="en-US"/>
          </a:p>
        </p:txBody>
      </p:sp>
    </p:spTree>
    <p:extLst>
      <p:ext uri="{BB962C8B-B14F-4D97-AF65-F5344CB8AC3E}">
        <p14:creationId xmlns:p14="http://schemas.microsoft.com/office/powerpoint/2010/main" val="39388339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a:t>Notes for slide completion: Only list activities that meet the intent of Title I parent and family engagement (building parent capacity to engage in their child’s education). If you want to reference social events such as dances, parties, carnivals, etc. consider adding a separate slide for those to help differentiate between a Title I event and events that are purely social in nature. You may want to add some photos of the events from previous years. If you already have your events for the current school year planned, provide parents with a brief summary of the event, timeframe, etc. so parents can make plans to attend.</a:t>
            </a:r>
          </a:p>
          <a:p>
            <a:endParaRPr lang="en-US" i="1" dirty="0"/>
          </a:p>
          <a:p>
            <a:r>
              <a:rPr lang="en-US" b="1" i="0" u="sng" dirty="0"/>
              <a:t>Additional Details to Consider Sharing</a:t>
            </a:r>
          </a:p>
          <a:p>
            <a:pPr marL="171450" indent="-171450">
              <a:buFont typeface="Arial" panose="020B0604020202020204" pitchFamily="34" charset="0"/>
              <a:buChar char="•"/>
            </a:pPr>
            <a:r>
              <a:rPr lang="en-US" i="0" dirty="0"/>
              <a:t>How were parents involved in selecting the types of events/activities/supports provided?</a:t>
            </a:r>
          </a:p>
          <a:p>
            <a:pPr marL="171450" indent="-171450">
              <a:buFont typeface="Arial" panose="020B0604020202020204" pitchFamily="34" charset="0"/>
              <a:buChar char="•"/>
            </a:pPr>
            <a:r>
              <a:rPr lang="en-US" i="0" dirty="0"/>
              <a:t>It may be important to distinguish between your Title I parent and family engagement events (events that support building parent capacity) and social events (festivals, carnivals, dances, etc.)</a:t>
            </a:r>
            <a:endParaRPr lang="en-US" dirty="0"/>
          </a:p>
        </p:txBody>
      </p:sp>
      <p:sp>
        <p:nvSpPr>
          <p:cNvPr id="4" name="Slide Number Placeholder 3"/>
          <p:cNvSpPr>
            <a:spLocks noGrp="1"/>
          </p:cNvSpPr>
          <p:nvPr>
            <p:ph type="sldNum" sz="quarter" idx="5"/>
          </p:nvPr>
        </p:nvSpPr>
        <p:spPr/>
        <p:txBody>
          <a:bodyPr/>
          <a:lstStyle/>
          <a:p>
            <a:fld id="{52364323-84DB-4681-B2BB-9AAB88873F6C}" type="slidenum">
              <a:rPr lang="en-US" smtClean="0"/>
              <a:t>8</a:t>
            </a:fld>
            <a:endParaRPr lang="en-US"/>
          </a:p>
        </p:txBody>
      </p:sp>
    </p:spTree>
    <p:extLst>
      <p:ext uri="{BB962C8B-B14F-4D97-AF65-F5344CB8AC3E}">
        <p14:creationId xmlns:p14="http://schemas.microsoft.com/office/powerpoint/2010/main" val="14455183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a:t>Notes for slide completion: Work with the district to determine the correct contact information or process to list on the slide.</a:t>
            </a:r>
          </a:p>
        </p:txBody>
      </p:sp>
      <p:sp>
        <p:nvSpPr>
          <p:cNvPr id="4" name="Slide Number Placeholder 3"/>
          <p:cNvSpPr>
            <a:spLocks noGrp="1"/>
          </p:cNvSpPr>
          <p:nvPr>
            <p:ph type="sldNum" sz="quarter" idx="5"/>
          </p:nvPr>
        </p:nvSpPr>
        <p:spPr/>
        <p:txBody>
          <a:bodyPr/>
          <a:lstStyle/>
          <a:p>
            <a:fld id="{52364323-84DB-4681-B2BB-9AAB88873F6C}" type="slidenum">
              <a:rPr lang="en-US" smtClean="0"/>
              <a:t>9</a:t>
            </a:fld>
            <a:endParaRPr lang="en-US"/>
          </a:p>
        </p:txBody>
      </p:sp>
    </p:spTree>
    <p:extLst>
      <p:ext uri="{BB962C8B-B14F-4D97-AF65-F5344CB8AC3E}">
        <p14:creationId xmlns:p14="http://schemas.microsoft.com/office/powerpoint/2010/main" val="21962656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i="1" dirty="0"/>
              <a:t>Notes for slide completion: Work with the district to determine the correct contact information to list on the slide. Link directly to the testing transparency information on the district/school website. </a:t>
            </a:r>
          </a:p>
          <a:p>
            <a:endParaRPr lang="en-US" dirty="0"/>
          </a:p>
        </p:txBody>
      </p:sp>
      <p:sp>
        <p:nvSpPr>
          <p:cNvPr id="4" name="Slide Number Placeholder 3"/>
          <p:cNvSpPr>
            <a:spLocks noGrp="1"/>
          </p:cNvSpPr>
          <p:nvPr>
            <p:ph type="sldNum" sz="quarter" idx="5"/>
          </p:nvPr>
        </p:nvSpPr>
        <p:spPr/>
        <p:txBody>
          <a:bodyPr/>
          <a:lstStyle/>
          <a:p>
            <a:fld id="{52364323-84DB-4681-B2BB-9AAB88873F6C}" type="slidenum">
              <a:rPr lang="en-US" smtClean="0"/>
              <a:t>10</a:t>
            </a:fld>
            <a:endParaRPr lang="en-US"/>
          </a:p>
        </p:txBody>
      </p:sp>
    </p:spTree>
    <p:extLst>
      <p:ext uri="{BB962C8B-B14F-4D97-AF65-F5344CB8AC3E}">
        <p14:creationId xmlns:p14="http://schemas.microsoft.com/office/powerpoint/2010/main" val="35922443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006097-2956-2D9D-1450-A61E2C3C269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A1E1362-7B7C-CCAA-4590-1879D0792D9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77A7A83-2F45-506A-7C15-AFB30B47322A}"/>
              </a:ext>
            </a:extLst>
          </p:cNvPr>
          <p:cNvSpPr>
            <a:spLocks noGrp="1"/>
          </p:cNvSpPr>
          <p:nvPr>
            <p:ph type="dt" sz="half" idx="10"/>
          </p:nvPr>
        </p:nvSpPr>
        <p:spPr/>
        <p:txBody>
          <a:bodyPr/>
          <a:lstStyle/>
          <a:p>
            <a:fld id="{7E0A3F7A-532B-4FD1-9662-19C556A9BF8F}" type="datetimeFigureOut">
              <a:rPr lang="en-US" smtClean="0"/>
              <a:t>7/8/2025</a:t>
            </a:fld>
            <a:endParaRPr lang="en-US"/>
          </a:p>
        </p:txBody>
      </p:sp>
      <p:sp>
        <p:nvSpPr>
          <p:cNvPr id="5" name="Footer Placeholder 4">
            <a:extLst>
              <a:ext uri="{FF2B5EF4-FFF2-40B4-BE49-F238E27FC236}">
                <a16:creationId xmlns:a16="http://schemas.microsoft.com/office/drawing/2014/main" id="{4D50798F-E12F-ACD9-D5F8-2143BC71526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5C9BC5B-06D8-C086-E08D-1DF8263E888E}"/>
              </a:ext>
            </a:extLst>
          </p:cNvPr>
          <p:cNvSpPr>
            <a:spLocks noGrp="1"/>
          </p:cNvSpPr>
          <p:nvPr>
            <p:ph type="sldNum" sz="quarter" idx="12"/>
          </p:nvPr>
        </p:nvSpPr>
        <p:spPr/>
        <p:txBody>
          <a:bodyPr/>
          <a:lstStyle/>
          <a:p>
            <a:fld id="{1D0419A6-D1D6-4614-902B-627008532097}" type="slidenum">
              <a:rPr lang="en-US" smtClean="0"/>
              <a:t>‹#›</a:t>
            </a:fld>
            <a:endParaRPr lang="en-US"/>
          </a:p>
        </p:txBody>
      </p:sp>
    </p:spTree>
    <p:extLst>
      <p:ext uri="{BB962C8B-B14F-4D97-AF65-F5344CB8AC3E}">
        <p14:creationId xmlns:p14="http://schemas.microsoft.com/office/powerpoint/2010/main" val="27591898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63D2D6-B3A0-6F53-36CB-80FFBB14093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1446711-EE1F-AF10-9100-3D4487CD700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99E928D-D775-3757-6526-DD5081E0E6A1}"/>
              </a:ext>
            </a:extLst>
          </p:cNvPr>
          <p:cNvSpPr>
            <a:spLocks noGrp="1"/>
          </p:cNvSpPr>
          <p:nvPr>
            <p:ph type="dt" sz="half" idx="10"/>
          </p:nvPr>
        </p:nvSpPr>
        <p:spPr/>
        <p:txBody>
          <a:bodyPr/>
          <a:lstStyle/>
          <a:p>
            <a:fld id="{7E0A3F7A-532B-4FD1-9662-19C556A9BF8F}" type="datetimeFigureOut">
              <a:rPr lang="en-US" smtClean="0"/>
              <a:t>7/8/2025</a:t>
            </a:fld>
            <a:endParaRPr lang="en-US"/>
          </a:p>
        </p:txBody>
      </p:sp>
      <p:sp>
        <p:nvSpPr>
          <p:cNvPr id="5" name="Footer Placeholder 4">
            <a:extLst>
              <a:ext uri="{FF2B5EF4-FFF2-40B4-BE49-F238E27FC236}">
                <a16:creationId xmlns:a16="http://schemas.microsoft.com/office/drawing/2014/main" id="{BE28452B-A1C2-5BC0-CD64-51CB79DCA01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326C6A-B2B6-D7E0-CEA8-E23F91DC33A0}"/>
              </a:ext>
            </a:extLst>
          </p:cNvPr>
          <p:cNvSpPr>
            <a:spLocks noGrp="1"/>
          </p:cNvSpPr>
          <p:nvPr>
            <p:ph type="sldNum" sz="quarter" idx="12"/>
          </p:nvPr>
        </p:nvSpPr>
        <p:spPr/>
        <p:txBody>
          <a:bodyPr/>
          <a:lstStyle/>
          <a:p>
            <a:fld id="{1D0419A6-D1D6-4614-902B-627008532097}" type="slidenum">
              <a:rPr lang="en-US" smtClean="0"/>
              <a:t>‹#›</a:t>
            </a:fld>
            <a:endParaRPr lang="en-US"/>
          </a:p>
        </p:txBody>
      </p:sp>
    </p:spTree>
    <p:extLst>
      <p:ext uri="{BB962C8B-B14F-4D97-AF65-F5344CB8AC3E}">
        <p14:creationId xmlns:p14="http://schemas.microsoft.com/office/powerpoint/2010/main" val="16548363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C4F3CC3-30D8-F5C4-5490-8AD31BA2EEB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C6124E9-6C46-036A-58F2-C3D8B4F1EFF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60FFB3-D35E-A009-F1BB-67D8A3DB1FA4}"/>
              </a:ext>
            </a:extLst>
          </p:cNvPr>
          <p:cNvSpPr>
            <a:spLocks noGrp="1"/>
          </p:cNvSpPr>
          <p:nvPr>
            <p:ph type="dt" sz="half" idx="10"/>
          </p:nvPr>
        </p:nvSpPr>
        <p:spPr/>
        <p:txBody>
          <a:bodyPr/>
          <a:lstStyle/>
          <a:p>
            <a:fld id="{7E0A3F7A-532B-4FD1-9662-19C556A9BF8F}" type="datetimeFigureOut">
              <a:rPr lang="en-US" smtClean="0"/>
              <a:t>7/8/2025</a:t>
            </a:fld>
            <a:endParaRPr lang="en-US"/>
          </a:p>
        </p:txBody>
      </p:sp>
      <p:sp>
        <p:nvSpPr>
          <p:cNvPr id="5" name="Footer Placeholder 4">
            <a:extLst>
              <a:ext uri="{FF2B5EF4-FFF2-40B4-BE49-F238E27FC236}">
                <a16:creationId xmlns:a16="http://schemas.microsoft.com/office/drawing/2014/main" id="{E29C6D03-5FAE-F05E-2ED3-679214ACD10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9CB0BBE-619D-8285-9A60-539F4B2DE2D5}"/>
              </a:ext>
            </a:extLst>
          </p:cNvPr>
          <p:cNvSpPr>
            <a:spLocks noGrp="1"/>
          </p:cNvSpPr>
          <p:nvPr>
            <p:ph type="sldNum" sz="quarter" idx="12"/>
          </p:nvPr>
        </p:nvSpPr>
        <p:spPr/>
        <p:txBody>
          <a:bodyPr/>
          <a:lstStyle/>
          <a:p>
            <a:fld id="{1D0419A6-D1D6-4614-902B-627008532097}" type="slidenum">
              <a:rPr lang="en-US" smtClean="0"/>
              <a:t>‹#›</a:t>
            </a:fld>
            <a:endParaRPr lang="en-US"/>
          </a:p>
        </p:txBody>
      </p:sp>
    </p:spTree>
    <p:extLst>
      <p:ext uri="{BB962C8B-B14F-4D97-AF65-F5344CB8AC3E}">
        <p14:creationId xmlns:p14="http://schemas.microsoft.com/office/powerpoint/2010/main" val="32497408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9D89F7-1F53-A3B0-CCB7-90540A9EC46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75D7507-BB26-40EC-F015-4DC90838701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B5DE300-A6DF-014C-2599-0E748B043089}"/>
              </a:ext>
            </a:extLst>
          </p:cNvPr>
          <p:cNvSpPr>
            <a:spLocks noGrp="1"/>
          </p:cNvSpPr>
          <p:nvPr>
            <p:ph type="dt" sz="half" idx="10"/>
          </p:nvPr>
        </p:nvSpPr>
        <p:spPr/>
        <p:txBody>
          <a:bodyPr/>
          <a:lstStyle/>
          <a:p>
            <a:fld id="{7E0A3F7A-532B-4FD1-9662-19C556A9BF8F}" type="datetimeFigureOut">
              <a:rPr lang="en-US" smtClean="0"/>
              <a:t>7/8/2025</a:t>
            </a:fld>
            <a:endParaRPr lang="en-US"/>
          </a:p>
        </p:txBody>
      </p:sp>
      <p:sp>
        <p:nvSpPr>
          <p:cNvPr id="5" name="Footer Placeholder 4">
            <a:extLst>
              <a:ext uri="{FF2B5EF4-FFF2-40B4-BE49-F238E27FC236}">
                <a16:creationId xmlns:a16="http://schemas.microsoft.com/office/drawing/2014/main" id="{AB2F5FA2-E6AD-D778-9B6D-468BAA6ACB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8335759-9BF9-39B8-0A31-A30BA303A664}"/>
              </a:ext>
            </a:extLst>
          </p:cNvPr>
          <p:cNvSpPr>
            <a:spLocks noGrp="1"/>
          </p:cNvSpPr>
          <p:nvPr>
            <p:ph type="sldNum" sz="quarter" idx="12"/>
          </p:nvPr>
        </p:nvSpPr>
        <p:spPr/>
        <p:txBody>
          <a:bodyPr/>
          <a:lstStyle/>
          <a:p>
            <a:fld id="{1D0419A6-D1D6-4614-902B-627008532097}" type="slidenum">
              <a:rPr lang="en-US" smtClean="0"/>
              <a:t>‹#›</a:t>
            </a:fld>
            <a:endParaRPr lang="en-US"/>
          </a:p>
        </p:txBody>
      </p:sp>
    </p:spTree>
    <p:extLst>
      <p:ext uri="{BB962C8B-B14F-4D97-AF65-F5344CB8AC3E}">
        <p14:creationId xmlns:p14="http://schemas.microsoft.com/office/powerpoint/2010/main" val="22856537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F5D8F6-34CE-38E4-2467-C1FF3E1A700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95ADA48-EA73-EC85-8DBE-9EC7CA64C4D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2C89634-9140-34B8-61DB-14E9B10A8AA4}"/>
              </a:ext>
            </a:extLst>
          </p:cNvPr>
          <p:cNvSpPr>
            <a:spLocks noGrp="1"/>
          </p:cNvSpPr>
          <p:nvPr>
            <p:ph type="dt" sz="half" idx="10"/>
          </p:nvPr>
        </p:nvSpPr>
        <p:spPr/>
        <p:txBody>
          <a:bodyPr/>
          <a:lstStyle/>
          <a:p>
            <a:fld id="{7E0A3F7A-532B-4FD1-9662-19C556A9BF8F}" type="datetimeFigureOut">
              <a:rPr lang="en-US" smtClean="0"/>
              <a:t>7/8/2025</a:t>
            </a:fld>
            <a:endParaRPr lang="en-US"/>
          </a:p>
        </p:txBody>
      </p:sp>
      <p:sp>
        <p:nvSpPr>
          <p:cNvPr id="5" name="Footer Placeholder 4">
            <a:extLst>
              <a:ext uri="{FF2B5EF4-FFF2-40B4-BE49-F238E27FC236}">
                <a16:creationId xmlns:a16="http://schemas.microsoft.com/office/drawing/2014/main" id="{04864328-7837-0AB8-FB29-87862C712B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8520E2D-5C99-1C8B-3FCA-AC18F87B5361}"/>
              </a:ext>
            </a:extLst>
          </p:cNvPr>
          <p:cNvSpPr>
            <a:spLocks noGrp="1"/>
          </p:cNvSpPr>
          <p:nvPr>
            <p:ph type="sldNum" sz="quarter" idx="12"/>
          </p:nvPr>
        </p:nvSpPr>
        <p:spPr/>
        <p:txBody>
          <a:bodyPr/>
          <a:lstStyle/>
          <a:p>
            <a:fld id="{1D0419A6-D1D6-4614-902B-627008532097}" type="slidenum">
              <a:rPr lang="en-US" smtClean="0"/>
              <a:t>‹#›</a:t>
            </a:fld>
            <a:endParaRPr lang="en-US"/>
          </a:p>
        </p:txBody>
      </p:sp>
    </p:spTree>
    <p:extLst>
      <p:ext uri="{BB962C8B-B14F-4D97-AF65-F5344CB8AC3E}">
        <p14:creationId xmlns:p14="http://schemas.microsoft.com/office/powerpoint/2010/main" val="15795526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41CF4F-2D7A-150E-0609-1AEEABDE8C4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CADF283-1B3E-AF8C-4CB2-2B027772B0D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CB50E99-6E77-4F27-E046-898D317EF97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44E605E-69F8-C3A8-0ED2-86F8A916793B}"/>
              </a:ext>
            </a:extLst>
          </p:cNvPr>
          <p:cNvSpPr>
            <a:spLocks noGrp="1"/>
          </p:cNvSpPr>
          <p:nvPr>
            <p:ph type="dt" sz="half" idx="10"/>
          </p:nvPr>
        </p:nvSpPr>
        <p:spPr/>
        <p:txBody>
          <a:bodyPr/>
          <a:lstStyle/>
          <a:p>
            <a:fld id="{7E0A3F7A-532B-4FD1-9662-19C556A9BF8F}" type="datetimeFigureOut">
              <a:rPr lang="en-US" smtClean="0"/>
              <a:t>7/8/2025</a:t>
            </a:fld>
            <a:endParaRPr lang="en-US"/>
          </a:p>
        </p:txBody>
      </p:sp>
      <p:sp>
        <p:nvSpPr>
          <p:cNvPr id="6" name="Footer Placeholder 5">
            <a:extLst>
              <a:ext uri="{FF2B5EF4-FFF2-40B4-BE49-F238E27FC236}">
                <a16:creationId xmlns:a16="http://schemas.microsoft.com/office/drawing/2014/main" id="{EF8B8F22-E3B7-D291-F5B6-D00FB5445DE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BD96E29-37F0-0675-44A6-BC503257EBF2}"/>
              </a:ext>
            </a:extLst>
          </p:cNvPr>
          <p:cNvSpPr>
            <a:spLocks noGrp="1"/>
          </p:cNvSpPr>
          <p:nvPr>
            <p:ph type="sldNum" sz="quarter" idx="12"/>
          </p:nvPr>
        </p:nvSpPr>
        <p:spPr/>
        <p:txBody>
          <a:bodyPr/>
          <a:lstStyle/>
          <a:p>
            <a:fld id="{1D0419A6-D1D6-4614-902B-627008532097}" type="slidenum">
              <a:rPr lang="en-US" smtClean="0"/>
              <a:t>‹#›</a:t>
            </a:fld>
            <a:endParaRPr lang="en-US"/>
          </a:p>
        </p:txBody>
      </p:sp>
    </p:spTree>
    <p:extLst>
      <p:ext uri="{BB962C8B-B14F-4D97-AF65-F5344CB8AC3E}">
        <p14:creationId xmlns:p14="http://schemas.microsoft.com/office/powerpoint/2010/main" val="31363994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3E9CC-5C87-408B-C986-0EC6F36036A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5545B4D-00C8-E68C-063B-2AC49014067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53CA434-9078-CDC3-14A0-17D006584F7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52486E1-127B-4A39-1C59-43E3291A785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5381072-10A9-5E21-194B-F901C7833F2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5E00F2E-2FE3-3312-3C5C-11006FC591A6}"/>
              </a:ext>
            </a:extLst>
          </p:cNvPr>
          <p:cNvSpPr>
            <a:spLocks noGrp="1"/>
          </p:cNvSpPr>
          <p:nvPr>
            <p:ph type="dt" sz="half" idx="10"/>
          </p:nvPr>
        </p:nvSpPr>
        <p:spPr/>
        <p:txBody>
          <a:bodyPr/>
          <a:lstStyle/>
          <a:p>
            <a:fld id="{7E0A3F7A-532B-4FD1-9662-19C556A9BF8F}" type="datetimeFigureOut">
              <a:rPr lang="en-US" smtClean="0"/>
              <a:t>7/8/2025</a:t>
            </a:fld>
            <a:endParaRPr lang="en-US"/>
          </a:p>
        </p:txBody>
      </p:sp>
      <p:sp>
        <p:nvSpPr>
          <p:cNvPr id="8" name="Footer Placeholder 7">
            <a:extLst>
              <a:ext uri="{FF2B5EF4-FFF2-40B4-BE49-F238E27FC236}">
                <a16:creationId xmlns:a16="http://schemas.microsoft.com/office/drawing/2014/main" id="{E1912A3E-B6B1-7E05-5B5D-AC5ECC4F056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7A4DEFE-4A42-6458-6A60-C602B44F9FC3}"/>
              </a:ext>
            </a:extLst>
          </p:cNvPr>
          <p:cNvSpPr>
            <a:spLocks noGrp="1"/>
          </p:cNvSpPr>
          <p:nvPr>
            <p:ph type="sldNum" sz="quarter" idx="12"/>
          </p:nvPr>
        </p:nvSpPr>
        <p:spPr/>
        <p:txBody>
          <a:bodyPr/>
          <a:lstStyle/>
          <a:p>
            <a:fld id="{1D0419A6-D1D6-4614-902B-627008532097}" type="slidenum">
              <a:rPr lang="en-US" smtClean="0"/>
              <a:t>‹#›</a:t>
            </a:fld>
            <a:endParaRPr lang="en-US"/>
          </a:p>
        </p:txBody>
      </p:sp>
    </p:spTree>
    <p:extLst>
      <p:ext uri="{BB962C8B-B14F-4D97-AF65-F5344CB8AC3E}">
        <p14:creationId xmlns:p14="http://schemas.microsoft.com/office/powerpoint/2010/main" val="6445364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B8BEEC-E60A-7E3D-DAF8-C085F6B11D0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166AB38-432C-A9D2-FA50-1C82E6945965}"/>
              </a:ext>
            </a:extLst>
          </p:cNvPr>
          <p:cNvSpPr>
            <a:spLocks noGrp="1"/>
          </p:cNvSpPr>
          <p:nvPr>
            <p:ph type="dt" sz="half" idx="10"/>
          </p:nvPr>
        </p:nvSpPr>
        <p:spPr/>
        <p:txBody>
          <a:bodyPr/>
          <a:lstStyle/>
          <a:p>
            <a:fld id="{7E0A3F7A-532B-4FD1-9662-19C556A9BF8F}" type="datetimeFigureOut">
              <a:rPr lang="en-US" smtClean="0"/>
              <a:t>7/8/2025</a:t>
            </a:fld>
            <a:endParaRPr lang="en-US"/>
          </a:p>
        </p:txBody>
      </p:sp>
      <p:sp>
        <p:nvSpPr>
          <p:cNvPr id="4" name="Footer Placeholder 3">
            <a:extLst>
              <a:ext uri="{FF2B5EF4-FFF2-40B4-BE49-F238E27FC236}">
                <a16:creationId xmlns:a16="http://schemas.microsoft.com/office/drawing/2014/main" id="{6C9DFABF-93C4-FE60-D1A8-092FED57C51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94B9217-5313-243E-82F8-ED9666B84034}"/>
              </a:ext>
            </a:extLst>
          </p:cNvPr>
          <p:cNvSpPr>
            <a:spLocks noGrp="1"/>
          </p:cNvSpPr>
          <p:nvPr>
            <p:ph type="sldNum" sz="quarter" idx="12"/>
          </p:nvPr>
        </p:nvSpPr>
        <p:spPr/>
        <p:txBody>
          <a:bodyPr/>
          <a:lstStyle/>
          <a:p>
            <a:fld id="{1D0419A6-D1D6-4614-902B-627008532097}" type="slidenum">
              <a:rPr lang="en-US" smtClean="0"/>
              <a:t>‹#›</a:t>
            </a:fld>
            <a:endParaRPr lang="en-US"/>
          </a:p>
        </p:txBody>
      </p:sp>
    </p:spTree>
    <p:extLst>
      <p:ext uri="{BB962C8B-B14F-4D97-AF65-F5344CB8AC3E}">
        <p14:creationId xmlns:p14="http://schemas.microsoft.com/office/powerpoint/2010/main" val="8489963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272CB20-7707-28A9-CA09-5F3BD837365D}"/>
              </a:ext>
            </a:extLst>
          </p:cNvPr>
          <p:cNvSpPr>
            <a:spLocks noGrp="1"/>
          </p:cNvSpPr>
          <p:nvPr>
            <p:ph type="dt" sz="half" idx="10"/>
          </p:nvPr>
        </p:nvSpPr>
        <p:spPr/>
        <p:txBody>
          <a:bodyPr/>
          <a:lstStyle/>
          <a:p>
            <a:fld id="{7E0A3F7A-532B-4FD1-9662-19C556A9BF8F}" type="datetimeFigureOut">
              <a:rPr lang="en-US" smtClean="0"/>
              <a:t>7/8/2025</a:t>
            </a:fld>
            <a:endParaRPr lang="en-US"/>
          </a:p>
        </p:txBody>
      </p:sp>
      <p:sp>
        <p:nvSpPr>
          <p:cNvPr id="3" name="Footer Placeholder 2">
            <a:extLst>
              <a:ext uri="{FF2B5EF4-FFF2-40B4-BE49-F238E27FC236}">
                <a16:creationId xmlns:a16="http://schemas.microsoft.com/office/drawing/2014/main" id="{FC4D802D-10F3-6624-4198-405FF98D496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4D1FECA-A7B9-0F90-B201-77E8BE527E22}"/>
              </a:ext>
            </a:extLst>
          </p:cNvPr>
          <p:cNvSpPr>
            <a:spLocks noGrp="1"/>
          </p:cNvSpPr>
          <p:nvPr>
            <p:ph type="sldNum" sz="quarter" idx="12"/>
          </p:nvPr>
        </p:nvSpPr>
        <p:spPr/>
        <p:txBody>
          <a:bodyPr/>
          <a:lstStyle/>
          <a:p>
            <a:fld id="{1D0419A6-D1D6-4614-902B-627008532097}" type="slidenum">
              <a:rPr lang="en-US" smtClean="0"/>
              <a:t>‹#›</a:t>
            </a:fld>
            <a:endParaRPr lang="en-US"/>
          </a:p>
        </p:txBody>
      </p:sp>
    </p:spTree>
    <p:extLst>
      <p:ext uri="{BB962C8B-B14F-4D97-AF65-F5344CB8AC3E}">
        <p14:creationId xmlns:p14="http://schemas.microsoft.com/office/powerpoint/2010/main" val="21420021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CA280D-67DA-B0ED-F7E7-0451BEEB54D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1305C54-9811-EBD4-6617-4EA35D5F91C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01B24BC-150D-9DA5-D2ED-0A6064DE2A6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12B8095-B76E-96D0-622D-E5801A4E4364}"/>
              </a:ext>
            </a:extLst>
          </p:cNvPr>
          <p:cNvSpPr>
            <a:spLocks noGrp="1"/>
          </p:cNvSpPr>
          <p:nvPr>
            <p:ph type="dt" sz="half" idx="10"/>
          </p:nvPr>
        </p:nvSpPr>
        <p:spPr/>
        <p:txBody>
          <a:bodyPr/>
          <a:lstStyle/>
          <a:p>
            <a:fld id="{7E0A3F7A-532B-4FD1-9662-19C556A9BF8F}" type="datetimeFigureOut">
              <a:rPr lang="en-US" smtClean="0"/>
              <a:t>7/8/2025</a:t>
            </a:fld>
            <a:endParaRPr lang="en-US"/>
          </a:p>
        </p:txBody>
      </p:sp>
      <p:sp>
        <p:nvSpPr>
          <p:cNvPr id="6" name="Footer Placeholder 5">
            <a:extLst>
              <a:ext uri="{FF2B5EF4-FFF2-40B4-BE49-F238E27FC236}">
                <a16:creationId xmlns:a16="http://schemas.microsoft.com/office/drawing/2014/main" id="{FA770981-8AC0-9CEA-07B9-D31DAC7D810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5316C44-330D-4434-2A79-72CAA17E9E2B}"/>
              </a:ext>
            </a:extLst>
          </p:cNvPr>
          <p:cNvSpPr>
            <a:spLocks noGrp="1"/>
          </p:cNvSpPr>
          <p:nvPr>
            <p:ph type="sldNum" sz="quarter" idx="12"/>
          </p:nvPr>
        </p:nvSpPr>
        <p:spPr/>
        <p:txBody>
          <a:bodyPr/>
          <a:lstStyle/>
          <a:p>
            <a:fld id="{1D0419A6-D1D6-4614-902B-627008532097}" type="slidenum">
              <a:rPr lang="en-US" smtClean="0"/>
              <a:t>‹#›</a:t>
            </a:fld>
            <a:endParaRPr lang="en-US"/>
          </a:p>
        </p:txBody>
      </p:sp>
    </p:spTree>
    <p:extLst>
      <p:ext uri="{BB962C8B-B14F-4D97-AF65-F5344CB8AC3E}">
        <p14:creationId xmlns:p14="http://schemas.microsoft.com/office/powerpoint/2010/main" val="17562904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126239-F851-3340-C6C5-BE9937E3AE7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4F5DBB2-D304-C93C-B341-0A29613AEB2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15BCEE0-30A4-6188-DBDC-C72B02E8333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9953660-E0FF-FCE4-6455-0F887D98B30B}"/>
              </a:ext>
            </a:extLst>
          </p:cNvPr>
          <p:cNvSpPr>
            <a:spLocks noGrp="1"/>
          </p:cNvSpPr>
          <p:nvPr>
            <p:ph type="dt" sz="half" idx="10"/>
          </p:nvPr>
        </p:nvSpPr>
        <p:spPr/>
        <p:txBody>
          <a:bodyPr/>
          <a:lstStyle/>
          <a:p>
            <a:fld id="{7E0A3F7A-532B-4FD1-9662-19C556A9BF8F}" type="datetimeFigureOut">
              <a:rPr lang="en-US" smtClean="0"/>
              <a:t>7/8/2025</a:t>
            </a:fld>
            <a:endParaRPr lang="en-US"/>
          </a:p>
        </p:txBody>
      </p:sp>
      <p:sp>
        <p:nvSpPr>
          <p:cNvPr id="6" name="Footer Placeholder 5">
            <a:extLst>
              <a:ext uri="{FF2B5EF4-FFF2-40B4-BE49-F238E27FC236}">
                <a16:creationId xmlns:a16="http://schemas.microsoft.com/office/drawing/2014/main" id="{80B7BF40-8564-7B65-C2CB-8F3F7237B43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17CB5CD-6A55-8F04-B214-81FB2CECEF1B}"/>
              </a:ext>
            </a:extLst>
          </p:cNvPr>
          <p:cNvSpPr>
            <a:spLocks noGrp="1"/>
          </p:cNvSpPr>
          <p:nvPr>
            <p:ph type="sldNum" sz="quarter" idx="12"/>
          </p:nvPr>
        </p:nvSpPr>
        <p:spPr/>
        <p:txBody>
          <a:bodyPr/>
          <a:lstStyle/>
          <a:p>
            <a:fld id="{1D0419A6-D1D6-4614-902B-627008532097}" type="slidenum">
              <a:rPr lang="en-US" smtClean="0"/>
              <a:t>‹#›</a:t>
            </a:fld>
            <a:endParaRPr lang="en-US"/>
          </a:p>
        </p:txBody>
      </p:sp>
    </p:spTree>
    <p:extLst>
      <p:ext uri="{BB962C8B-B14F-4D97-AF65-F5344CB8AC3E}">
        <p14:creationId xmlns:p14="http://schemas.microsoft.com/office/powerpoint/2010/main" val="30988498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EA1D64C-5E9E-E779-8DB4-2EF652E95EE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1611DD6-FB7E-DB51-3A53-58BE480EF0A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FCA5FF6-C842-487E-E8C7-CB2CB5D186B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E0A3F7A-532B-4FD1-9662-19C556A9BF8F}" type="datetimeFigureOut">
              <a:rPr lang="en-US" smtClean="0"/>
              <a:t>7/8/2025</a:t>
            </a:fld>
            <a:endParaRPr lang="en-US"/>
          </a:p>
        </p:txBody>
      </p:sp>
      <p:sp>
        <p:nvSpPr>
          <p:cNvPr id="5" name="Footer Placeholder 4">
            <a:extLst>
              <a:ext uri="{FF2B5EF4-FFF2-40B4-BE49-F238E27FC236}">
                <a16:creationId xmlns:a16="http://schemas.microsoft.com/office/drawing/2014/main" id="{10106A1D-2CE0-F870-7B26-65BB1A7822E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2CE116E8-6FF9-7E5D-5654-88662D70044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D0419A6-D1D6-4614-902B-627008532097}" type="slidenum">
              <a:rPr lang="en-US" smtClean="0"/>
              <a:t>‹#›</a:t>
            </a:fld>
            <a:endParaRPr lang="en-US"/>
          </a:p>
        </p:txBody>
      </p:sp>
    </p:spTree>
    <p:extLst>
      <p:ext uri="{BB962C8B-B14F-4D97-AF65-F5344CB8AC3E}">
        <p14:creationId xmlns:p14="http://schemas.microsoft.com/office/powerpoint/2010/main" val="33413210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BF135CE-4A40-B161-6AE6-690EED939666}"/>
              </a:ext>
            </a:extLst>
          </p:cNvPr>
          <p:cNvSpPr>
            <a:spLocks noGrp="1"/>
          </p:cNvSpPr>
          <p:nvPr>
            <p:ph type="title"/>
          </p:nvPr>
        </p:nvSpPr>
        <p:spPr/>
        <p:txBody>
          <a:bodyPr/>
          <a:lstStyle/>
          <a:p>
            <a:r>
              <a:rPr lang="en-US" dirty="0">
                <a:latin typeface="Franklin Gothic Medium" panose="020B0603020102020204" pitchFamily="34" charset="0"/>
              </a:rPr>
              <a:t>Template Purpose</a:t>
            </a:r>
          </a:p>
        </p:txBody>
      </p:sp>
      <p:sp>
        <p:nvSpPr>
          <p:cNvPr id="5" name="Content Placeholder 4">
            <a:extLst>
              <a:ext uri="{FF2B5EF4-FFF2-40B4-BE49-F238E27FC236}">
                <a16:creationId xmlns:a16="http://schemas.microsoft.com/office/drawing/2014/main" id="{FA5197C0-1922-55F3-200B-0B2A4D862BDD}"/>
              </a:ext>
            </a:extLst>
          </p:cNvPr>
          <p:cNvSpPr>
            <a:spLocks noGrp="1"/>
          </p:cNvSpPr>
          <p:nvPr>
            <p:ph idx="1"/>
          </p:nvPr>
        </p:nvSpPr>
        <p:spPr>
          <a:xfrm>
            <a:off x="838200" y="1555994"/>
            <a:ext cx="10515600" cy="4351338"/>
          </a:xfrm>
        </p:spPr>
        <p:txBody>
          <a:bodyPr>
            <a:normAutofit fontScale="85000" lnSpcReduction="20000"/>
          </a:bodyPr>
          <a:lstStyle/>
          <a:p>
            <a:r>
              <a:rPr lang="en-US" dirty="0">
                <a:latin typeface="Franklin Gothic Book" panose="020B0503020102020204" pitchFamily="34" charset="0"/>
              </a:rPr>
              <a:t>Each Title I school is required by Section 1116(c)(1) of the Every Student Succeeds Act (ESSA) to hold an annual meeting to share information about the Title I, Part A program with the parents of all participating students. </a:t>
            </a:r>
          </a:p>
          <a:p>
            <a:pPr lvl="1"/>
            <a:r>
              <a:rPr lang="en-US" dirty="0">
                <a:latin typeface="Franklin Gothic Book" panose="020B0503020102020204" pitchFamily="34" charset="0"/>
              </a:rPr>
              <a:t>ESSA does not specify when the meeting must be held by the Kentucky Department of Education (KDE) recommends the beginning of the school year to help establish program expectations and set the tone. </a:t>
            </a:r>
          </a:p>
          <a:p>
            <a:pPr lvl="1"/>
            <a:r>
              <a:rPr lang="en-US" dirty="0">
                <a:latin typeface="Franklin Gothic Book" panose="020B0503020102020204" pitchFamily="34" charset="0"/>
              </a:rPr>
              <a:t>The annual meeting may be combined with highly attended events such as an open house or back-to-school event to help ensure a large number of parents receive the information. </a:t>
            </a:r>
          </a:p>
          <a:p>
            <a:r>
              <a:rPr lang="en-US" dirty="0">
                <a:latin typeface="Franklin Gothic Book" panose="020B0503020102020204" pitchFamily="34" charset="0"/>
              </a:rPr>
              <a:t>Monitoring findings related to this requirement include: No documentation of information shared with parents, incomplete or outdated information shared with parents and inconsistent information shared across schools. </a:t>
            </a:r>
          </a:p>
          <a:p>
            <a:r>
              <a:rPr lang="en-US" dirty="0">
                <a:latin typeface="Franklin Gothic Book" panose="020B0503020102020204" pitchFamily="34" charset="0"/>
              </a:rPr>
              <a:t>This template may be customized by schools operating Title I programs to ensure required information is shared during the annual Title I meeting.</a:t>
            </a:r>
          </a:p>
          <a:p>
            <a:r>
              <a:rPr lang="en-US" dirty="0">
                <a:latin typeface="Franklin Gothic Book" panose="020B0503020102020204" pitchFamily="34" charset="0"/>
              </a:rPr>
              <a:t>Schools are not required to use this template provided by the Kentucky Department of Education (KDE).</a:t>
            </a:r>
          </a:p>
        </p:txBody>
      </p:sp>
    </p:spTree>
    <p:extLst>
      <p:ext uri="{BB962C8B-B14F-4D97-AF65-F5344CB8AC3E}">
        <p14:creationId xmlns:p14="http://schemas.microsoft.com/office/powerpoint/2010/main" val="16958304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66EB0B-6525-4B86-EBC3-3673DFE8417E}"/>
              </a:ext>
            </a:extLst>
          </p:cNvPr>
          <p:cNvSpPr>
            <a:spLocks noGrp="1"/>
          </p:cNvSpPr>
          <p:nvPr>
            <p:ph type="title"/>
          </p:nvPr>
        </p:nvSpPr>
        <p:spPr/>
        <p:txBody>
          <a:bodyPr/>
          <a:lstStyle/>
          <a:p>
            <a:r>
              <a:rPr lang="en-US" dirty="0">
                <a:latin typeface="Franklin Gothic Medium" panose="020B0603020102020204" pitchFamily="34" charset="0"/>
              </a:rPr>
              <a:t>Testing Transparency</a:t>
            </a:r>
          </a:p>
        </p:txBody>
      </p:sp>
      <p:sp>
        <p:nvSpPr>
          <p:cNvPr id="3" name="Content Placeholder 2">
            <a:extLst>
              <a:ext uri="{FF2B5EF4-FFF2-40B4-BE49-F238E27FC236}">
                <a16:creationId xmlns:a16="http://schemas.microsoft.com/office/drawing/2014/main" id="{736474AD-0ACB-760A-CBBD-B2C5C4AAB683}"/>
              </a:ext>
            </a:extLst>
          </p:cNvPr>
          <p:cNvSpPr>
            <a:spLocks noGrp="1"/>
          </p:cNvSpPr>
          <p:nvPr>
            <p:ph idx="1"/>
          </p:nvPr>
        </p:nvSpPr>
        <p:spPr>
          <a:xfrm>
            <a:off x="838200" y="1690688"/>
            <a:ext cx="10515600" cy="4351338"/>
          </a:xfrm>
        </p:spPr>
        <p:txBody>
          <a:bodyPr/>
          <a:lstStyle/>
          <a:p>
            <a:r>
              <a:rPr lang="en-US" dirty="0">
                <a:latin typeface="Franklin Gothic Book" panose="020B0503020102020204" pitchFamily="34" charset="0"/>
              </a:rPr>
              <a:t>Parents may request, and the district will provide, information regarding any state or district policy regarding student participation in mandated assessments.</a:t>
            </a:r>
          </a:p>
          <a:p>
            <a:pPr lvl="1"/>
            <a:r>
              <a:rPr lang="en-US" dirty="0">
                <a:latin typeface="Franklin Gothic Book" panose="020B0503020102020204" pitchFamily="34" charset="0"/>
              </a:rPr>
              <a:t>To request this information, please contact </a:t>
            </a:r>
            <a:r>
              <a:rPr lang="en-US" dirty="0">
                <a:highlight>
                  <a:srgbClr val="FFFF00"/>
                </a:highlight>
                <a:latin typeface="Franklin Gothic Book" panose="020B0503020102020204" pitchFamily="34" charset="0"/>
              </a:rPr>
              <a:t>[insert contact information]</a:t>
            </a:r>
            <a:r>
              <a:rPr lang="en-US" dirty="0">
                <a:latin typeface="Franklin Gothic Book" panose="020B0503020102020204" pitchFamily="34" charset="0"/>
              </a:rPr>
              <a:t>.</a:t>
            </a:r>
          </a:p>
          <a:p>
            <a:r>
              <a:rPr lang="en-US" dirty="0">
                <a:latin typeface="Franklin Gothic Book" panose="020B0503020102020204" pitchFamily="34" charset="0"/>
              </a:rPr>
              <a:t>The district is required to make information regarding mandated assessments widely available through public means, including posting on the district website. </a:t>
            </a:r>
          </a:p>
          <a:p>
            <a:pPr lvl="1"/>
            <a:r>
              <a:rPr lang="en-US" dirty="0">
                <a:latin typeface="Franklin Gothic Book" panose="020B0503020102020204" pitchFamily="34" charset="0"/>
              </a:rPr>
              <a:t>Visit </a:t>
            </a:r>
            <a:r>
              <a:rPr lang="en-US" dirty="0">
                <a:highlight>
                  <a:srgbClr val="FFFF00"/>
                </a:highlight>
                <a:latin typeface="Franklin Gothic Book" panose="020B0503020102020204" pitchFamily="34" charset="0"/>
              </a:rPr>
              <a:t>[district website link]</a:t>
            </a:r>
            <a:r>
              <a:rPr lang="en-US" dirty="0">
                <a:latin typeface="Franklin Gothic Book" panose="020B0503020102020204" pitchFamily="34" charset="0"/>
              </a:rPr>
              <a:t> to review the testing transparency information for </a:t>
            </a:r>
            <a:r>
              <a:rPr lang="en-US" dirty="0">
                <a:highlight>
                  <a:srgbClr val="FFFF00"/>
                </a:highlight>
                <a:latin typeface="Franklin Gothic Book" panose="020B0503020102020204" pitchFamily="34" charset="0"/>
              </a:rPr>
              <a:t>[District Name]</a:t>
            </a:r>
            <a:r>
              <a:rPr lang="en-US" dirty="0">
                <a:latin typeface="Franklin Gothic Book" panose="020B0503020102020204" pitchFamily="34" charset="0"/>
              </a:rPr>
              <a:t>.</a:t>
            </a:r>
          </a:p>
        </p:txBody>
      </p:sp>
    </p:spTree>
    <p:extLst>
      <p:ext uri="{BB962C8B-B14F-4D97-AF65-F5344CB8AC3E}">
        <p14:creationId xmlns:p14="http://schemas.microsoft.com/office/powerpoint/2010/main" val="41693977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24EB31-9980-25CE-30C0-F4A26C54E4F7}"/>
              </a:ext>
            </a:extLst>
          </p:cNvPr>
          <p:cNvSpPr>
            <a:spLocks noGrp="1"/>
          </p:cNvSpPr>
          <p:nvPr>
            <p:ph type="title"/>
          </p:nvPr>
        </p:nvSpPr>
        <p:spPr/>
        <p:txBody>
          <a:bodyPr/>
          <a:lstStyle/>
          <a:p>
            <a:r>
              <a:rPr lang="en-US" dirty="0">
                <a:latin typeface="Franklin Gothic Medium" panose="020B0603020102020204" pitchFamily="34" charset="0"/>
              </a:rPr>
              <a:t>Parent Participation and Feedback</a:t>
            </a:r>
          </a:p>
        </p:txBody>
      </p:sp>
      <p:sp>
        <p:nvSpPr>
          <p:cNvPr id="3" name="Content Placeholder 2">
            <a:extLst>
              <a:ext uri="{FF2B5EF4-FFF2-40B4-BE49-F238E27FC236}">
                <a16:creationId xmlns:a16="http://schemas.microsoft.com/office/drawing/2014/main" id="{19724019-7DE6-E282-52E5-87FA6C9680EC}"/>
              </a:ext>
            </a:extLst>
          </p:cNvPr>
          <p:cNvSpPr>
            <a:spLocks noGrp="1"/>
          </p:cNvSpPr>
          <p:nvPr>
            <p:ph idx="1"/>
          </p:nvPr>
        </p:nvSpPr>
        <p:spPr>
          <a:xfrm>
            <a:off x="838200" y="1690688"/>
            <a:ext cx="10515600" cy="4351338"/>
          </a:xfrm>
        </p:spPr>
        <p:txBody>
          <a:bodyPr/>
          <a:lstStyle/>
          <a:p>
            <a:r>
              <a:rPr lang="en-US" dirty="0">
                <a:latin typeface="Franklin Gothic Book" panose="020B0503020102020204" pitchFamily="34" charset="0"/>
              </a:rPr>
              <a:t>Parent feedback is crucial to building a partnership between home and school that will support student success.</a:t>
            </a:r>
          </a:p>
          <a:p>
            <a:r>
              <a:rPr lang="en-US" dirty="0">
                <a:latin typeface="Franklin Gothic Book" panose="020B0503020102020204" pitchFamily="34" charset="0"/>
              </a:rPr>
              <a:t>Your feedback guides many of our decisions regarding the parent and family engagement program:</a:t>
            </a:r>
          </a:p>
          <a:p>
            <a:pPr lvl="1"/>
            <a:r>
              <a:rPr lang="en-US" dirty="0">
                <a:latin typeface="Franklin Gothic Book" panose="020B0503020102020204" pitchFamily="34" charset="0"/>
              </a:rPr>
              <a:t>Information to include in the policy and compact</a:t>
            </a:r>
          </a:p>
          <a:p>
            <a:pPr lvl="1"/>
            <a:r>
              <a:rPr lang="en-US" dirty="0">
                <a:latin typeface="Franklin Gothic Book" panose="020B0503020102020204" pitchFamily="34" charset="0"/>
              </a:rPr>
              <a:t>Types of supports, events and activities to offer each year</a:t>
            </a:r>
          </a:p>
          <a:p>
            <a:pPr lvl="1"/>
            <a:r>
              <a:rPr lang="en-US" dirty="0">
                <a:latin typeface="Franklin Gothic Book" panose="020B0503020102020204" pitchFamily="34" charset="0"/>
              </a:rPr>
              <a:t>How to best use parent and family engagement funds</a:t>
            </a:r>
          </a:p>
          <a:p>
            <a:r>
              <a:rPr lang="en-US" dirty="0">
                <a:latin typeface="Franklin Gothic Book" panose="020B0503020102020204" pitchFamily="34" charset="0"/>
              </a:rPr>
              <a:t> Feedback can be submitted through:</a:t>
            </a:r>
          </a:p>
          <a:p>
            <a:pPr lvl="1"/>
            <a:r>
              <a:rPr lang="en-US" dirty="0">
                <a:highlight>
                  <a:srgbClr val="FFFF00"/>
                </a:highlight>
                <a:latin typeface="Franklin Gothic Book" panose="020B0503020102020204" pitchFamily="34" charset="0"/>
              </a:rPr>
              <a:t>[List methods]</a:t>
            </a:r>
          </a:p>
        </p:txBody>
      </p:sp>
    </p:spTree>
    <p:extLst>
      <p:ext uri="{BB962C8B-B14F-4D97-AF65-F5344CB8AC3E}">
        <p14:creationId xmlns:p14="http://schemas.microsoft.com/office/powerpoint/2010/main" val="23698319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B3583E-B1C0-C72D-3255-DB97C38A3995}"/>
              </a:ext>
            </a:extLst>
          </p:cNvPr>
          <p:cNvSpPr>
            <a:spLocks noGrp="1"/>
          </p:cNvSpPr>
          <p:nvPr>
            <p:ph type="title"/>
          </p:nvPr>
        </p:nvSpPr>
        <p:spPr/>
        <p:txBody>
          <a:bodyPr/>
          <a:lstStyle/>
          <a:p>
            <a:r>
              <a:rPr lang="en-US" dirty="0">
                <a:latin typeface="Franklin Gothic Medium" panose="020B0603020102020204" pitchFamily="34" charset="0"/>
              </a:rPr>
              <a:t>Additional Title I, Part A Information</a:t>
            </a:r>
          </a:p>
        </p:txBody>
      </p:sp>
      <p:sp>
        <p:nvSpPr>
          <p:cNvPr id="3" name="Content Placeholder 2">
            <a:extLst>
              <a:ext uri="{FF2B5EF4-FFF2-40B4-BE49-F238E27FC236}">
                <a16:creationId xmlns:a16="http://schemas.microsoft.com/office/drawing/2014/main" id="{DB711B3C-218B-18F8-AEB0-095D8E52B621}"/>
              </a:ext>
            </a:extLst>
          </p:cNvPr>
          <p:cNvSpPr>
            <a:spLocks noGrp="1"/>
          </p:cNvSpPr>
          <p:nvPr>
            <p:ph idx="1"/>
          </p:nvPr>
        </p:nvSpPr>
        <p:spPr>
          <a:xfrm>
            <a:off x="838200" y="1690688"/>
            <a:ext cx="10515600" cy="4351338"/>
          </a:xfrm>
        </p:spPr>
        <p:txBody>
          <a:bodyPr/>
          <a:lstStyle/>
          <a:p>
            <a:r>
              <a:rPr lang="en-US" dirty="0">
                <a:latin typeface="Franklin Gothic Book" panose="020B0503020102020204" pitchFamily="34" charset="0"/>
              </a:rPr>
              <a:t>The following Title I resources are available on the </a:t>
            </a:r>
            <a:r>
              <a:rPr lang="en-US" dirty="0">
                <a:highlight>
                  <a:srgbClr val="FFFF00"/>
                </a:highlight>
                <a:latin typeface="Franklin Gothic Book" panose="020B0503020102020204" pitchFamily="34" charset="0"/>
              </a:rPr>
              <a:t>[District Name]</a:t>
            </a:r>
            <a:r>
              <a:rPr lang="en-US" dirty="0">
                <a:latin typeface="Franklin Gothic Book" panose="020B0503020102020204" pitchFamily="34" charset="0"/>
              </a:rPr>
              <a:t> website:</a:t>
            </a:r>
          </a:p>
          <a:p>
            <a:pPr lvl="1"/>
            <a:r>
              <a:rPr lang="en-US" dirty="0">
                <a:highlight>
                  <a:srgbClr val="FFFF00"/>
                </a:highlight>
                <a:latin typeface="Franklin Gothic Book" panose="020B0503020102020204" pitchFamily="34" charset="0"/>
              </a:rPr>
              <a:t>[List links to resources]</a:t>
            </a:r>
          </a:p>
          <a:p>
            <a:r>
              <a:rPr lang="en-US" dirty="0">
                <a:latin typeface="Franklin Gothic Book" panose="020B0503020102020204" pitchFamily="34" charset="0"/>
              </a:rPr>
              <a:t>If you have questions about the Title I, Part A program, please contact the district’s Title I coordinator:</a:t>
            </a:r>
          </a:p>
          <a:p>
            <a:pPr lvl="1"/>
            <a:r>
              <a:rPr lang="en-US" dirty="0">
                <a:highlight>
                  <a:srgbClr val="FFFF00"/>
                </a:highlight>
                <a:latin typeface="Franklin Gothic Book" panose="020B0503020102020204" pitchFamily="34" charset="0"/>
              </a:rPr>
              <a:t>[List coordinator name and contact information]</a:t>
            </a:r>
          </a:p>
        </p:txBody>
      </p:sp>
    </p:spTree>
    <p:extLst>
      <p:ext uri="{BB962C8B-B14F-4D97-AF65-F5344CB8AC3E}">
        <p14:creationId xmlns:p14="http://schemas.microsoft.com/office/powerpoint/2010/main" val="39070237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97AA47-E120-078B-1CD3-C7817E219D15}"/>
              </a:ext>
            </a:extLst>
          </p:cNvPr>
          <p:cNvSpPr>
            <a:spLocks noGrp="1"/>
          </p:cNvSpPr>
          <p:nvPr>
            <p:ph type="title"/>
          </p:nvPr>
        </p:nvSpPr>
        <p:spPr/>
        <p:txBody>
          <a:bodyPr/>
          <a:lstStyle/>
          <a:p>
            <a:r>
              <a:rPr lang="en-US" dirty="0">
                <a:latin typeface="Franklin Gothic Medium" panose="020B0603020102020204" pitchFamily="34" charset="0"/>
              </a:rPr>
              <a:t>Instructions</a:t>
            </a:r>
          </a:p>
        </p:txBody>
      </p:sp>
      <p:sp>
        <p:nvSpPr>
          <p:cNvPr id="3" name="Content Placeholder 2">
            <a:extLst>
              <a:ext uri="{FF2B5EF4-FFF2-40B4-BE49-F238E27FC236}">
                <a16:creationId xmlns:a16="http://schemas.microsoft.com/office/drawing/2014/main" id="{8446B88F-6B6A-469E-F7A4-0531DD16D31B}"/>
              </a:ext>
            </a:extLst>
          </p:cNvPr>
          <p:cNvSpPr>
            <a:spLocks noGrp="1"/>
          </p:cNvSpPr>
          <p:nvPr>
            <p:ph idx="1"/>
          </p:nvPr>
        </p:nvSpPr>
        <p:spPr>
          <a:xfrm>
            <a:off x="838200" y="1611191"/>
            <a:ext cx="10515600" cy="4351338"/>
          </a:xfrm>
        </p:spPr>
        <p:txBody>
          <a:bodyPr>
            <a:normAutofit fontScale="85000" lnSpcReduction="20000"/>
          </a:bodyPr>
          <a:lstStyle/>
          <a:p>
            <a:r>
              <a:rPr lang="en-US" dirty="0">
                <a:latin typeface="Franklin Gothic Book" panose="020B0503020102020204" pitchFamily="34" charset="0"/>
              </a:rPr>
              <a:t>Highlighted fields in brackets indicate sections that must be customized by the school.</a:t>
            </a:r>
          </a:p>
          <a:p>
            <a:r>
              <a:rPr lang="en-US" dirty="0">
                <a:latin typeface="Franklin Gothic Book" panose="020B0503020102020204" pitchFamily="34" charset="0"/>
              </a:rPr>
              <a:t>Be sure to add your own touch to make an engaging and visually pleasing presentation. Additional slides can be added to make room for graphics, photos, etc.</a:t>
            </a:r>
          </a:p>
          <a:p>
            <a:r>
              <a:rPr lang="en-US" dirty="0">
                <a:latin typeface="Franklin Gothic Book" panose="020B0503020102020204" pitchFamily="34" charset="0"/>
              </a:rPr>
              <a:t>“Notes for slide completion” and “additional details to consider sharing” are included in the notes section of the slides </a:t>
            </a:r>
          </a:p>
          <a:p>
            <a:r>
              <a:rPr lang="en-US" dirty="0">
                <a:latin typeface="Franklin Gothic Book" panose="020B0503020102020204" pitchFamily="34" charset="0"/>
              </a:rPr>
              <a:t>Any slides or instructions intended to help the school complete the presentation should be removed prior to the meeting. </a:t>
            </a:r>
          </a:p>
          <a:p>
            <a:r>
              <a:rPr lang="en-US" dirty="0">
                <a:latin typeface="Franklin Gothic Book" panose="020B0503020102020204" pitchFamily="34" charset="0"/>
              </a:rPr>
              <a:t>Additional slides (such as a resources slide) may be added at the school’s discretion.</a:t>
            </a:r>
          </a:p>
          <a:p>
            <a:r>
              <a:rPr lang="en-US" dirty="0">
                <a:latin typeface="Franklin Gothic Book" panose="020B0503020102020204" pitchFamily="34" charset="0"/>
              </a:rPr>
              <a:t>The presentation may be shared online for parents to access throughout the school year. </a:t>
            </a:r>
          </a:p>
        </p:txBody>
      </p:sp>
    </p:spTree>
    <p:extLst>
      <p:ext uri="{BB962C8B-B14F-4D97-AF65-F5344CB8AC3E}">
        <p14:creationId xmlns:p14="http://schemas.microsoft.com/office/powerpoint/2010/main" val="35501708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70445A-4270-1F30-1A49-259CA59E4DA9}"/>
              </a:ext>
            </a:extLst>
          </p:cNvPr>
          <p:cNvSpPr>
            <a:spLocks noGrp="1"/>
          </p:cNvSpPr>
          <p:nvPr>
            <p:ph type="ctrTitle"/>
          </p:nvPr>
        </p:nvSpPr>
        <p:spPr/>
        <p:txBody>
          <a:bodyPr/>
          <a:lstStyle/>
          <a:p>
            <a:r>
              <a:rPr lang="en-US" dirty="0">
                <a:latin typeface="Franklin Gothic Medium" panose="020B0603020102020204" pitchFamily="34" charset="0"/>
              </a:rPr>
              <a:t>Title I, Part A Program at </a:t>
            </a:r>
            <a:r>
              <a:rPr lang="en-US" dirty="0">
                <a:highlight>
                  <a:srgbClr val="FFFF00"/>
                </a:highlight>
                <a:latin typeface="Franklin Gothic Medium" panose="020B0603020102020204" pitchFamily="34" charset="0"/>
              </a:rPr>
              <a:t>[School Name]</a:t>
            </a:r>
          </a:p>
        </p:txBody>
      </p:sp>
      <p:sp>
        <p:nvSpPr>
          <p:cNvPr id="3" name="Subtitle 2">
            <a:extLst>
              <a:ext uri="{FF2B5EF4-FFF2-40B4-BE49-F238E27FC236}">
                <a16:creationId xmlns:a16="http://schemas.microsoft.com/office/drawing/2014/main" id="{F3EE8E3B-4042-9C12-0857-1291F62C72EE}"/>
              </a:ext>
            </a:extLst>
          </p:cNvPr>
          <p:cNvSpPr>
            <a:spLocks noGrp="1"/>
          </p:cNvSpPr>
          <p:nvPr>
            <p:ph type="subTitle" idx="1"/>
          </p:nvPr>
        </p:nvSpPr>
        <p:spPr/>
        <p:txBody>
          <a:bodyPr/>
          <a:lstStyle/>
          <a:p>
            <a:r>
              <a:rPr lang="en-US" dirty="0">
                <a:latin typeface="Franklin Gothic Book" panose="020B0503020102020204" pitchFamily="34" charset="0"/>
              </a:rPr>
              <a:t>Our participation in the Title I, Part A program during the </a:t>
            </a:r>
            <a:r>
              <a:rPr lang="en-US" dirty="0">
                <a:highlight>
                  <a:srgbClr val="FFFF00"/>
                </a:highlight>
                <a:latin typeface="Franklin Gothic Book" panose="020B0503020102020204" pitchFamily="34" charset="0"/>
              </a:rPr>
              <a:t>[20XX-XX] </a:t>
            </a:r>
            <a:r>
              <a:rPr lang="en-US" dirty="0">
                <a:latin typeface="Franklin Gothic Book" panose="020B0503020102020204" pitchFamily="34" charset="0"/>
              </a:rPr>
              <a:t>school year, program requirements and the rights of parents to be involved</a:t>
            </a:r>
          </a:p>
        </p:txBody>
      </p:sp>
    </p:spTree>
    <p:extLst>
      <p:ext uri="{BB962C8B-B14F-4D97-AF65-F5344CB8AC3E}">
        <p14:creationId xmlns:p14="http://schemas.microsoft.com/office/powerpoint/2010/main" val="22610289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122118-6A52-66EE-D7BC-134D9A756119}"/>
              </a:ext>
            </a:extLst>
          </p:cNvPr>
          <p:cNvSpPr>
            <a:spLocks noGrp="1"/>
          </p:cNvSpPr>
          <p:nvPr>
            <p:ph type="title"/>
          </p:nvPr>
        </p:nvSpPr>
        <p:spPr/>
        <p:txBody>
          <a:bodyPr/>
          <a:lstStyle/>
          <a:p>
            <a:r>
              <a:rPr lang="en-US" dirty="0">
                <a:latin typeface="Franklin Gothic Medium" panose="020B0603020102020204" pitchFamily="34" charset="0"/>
              </a:rPr>
              <a:t>What is Title I, Part A?</a:t>
            </a:r>
          </a:p>
        </p:txBody>
      </p:sp>
      <p:sp>
        <p:nvSpPr>
          <p:cNvPr id="3" name="Content Placeholder 2">
            <a:extLst>
              <a:ext uri="{FF2B5EF4-FFF2-40B4-BE49-F238E27FC236}">
                <a16:creationId xmlns:a16="http://schemas.microsoft.com/office/drawing/2014/main" id="{C6A6B71E-03EB-73D4-5B72-CABDA492CABD}"/>
              </a:ext>
            </a:extLst>
          </p:cNvPr>
          <p:cNvSpPr>
            <a:spLocks noGrp="1"/>
          </p:cNvSpPr>
          <p:nvPr>
            <p:ph idx="1"/>
          </p:nvPr>
        </p:nvSpPr>
        <p:spPr/>
        <p:txBody>
          <a:bodyPr>
            <a:normAutofit lnSpcReduction="10000"/>
          </a:bodyPr>
          <a:lstStyle/>
          <a:p>
            <a:r>
              <a:rPr lang="en-US" dirty="0">
                <a:latin typeface="Franklin Gothic Book" panose="020B0503020102020204" pitchFamily="34" charset="0"/>
              </a:rPr>
              <a:t>Title I, Part A is one of the largest federal programs supporting elementary and secondary education.</a:t>
            </a:r>
          </a:p>
          <a:p>
            <a:r>
              <a:rPr lang="en-US" dirty="0">
                <a:latin typeface="Franklin Gothic Book" panose="020B0503020102020204" pitchFamily="34" charset="0"/>
              </a:rPr>
              <a:t>The program provides supplemental resources to help ensure that:</a:t>
            </a:r>
          </a:p>
          <a:p>
            <a:pPr lvl="1"/>
            <a:r>
              <a:rPr lang="en-US" dirty="0">
                <a:latin typeface="Franklin Gothic Book" panose="020B0503020102020204" pitchFamily="34" charset="0"/>
              </a:rPr>
              <a:t>All children have a fair, equal and significant opportunity to obtain a high-quality education;</a:t>
            </a:r>
          </a:p>
          <a:p>
            <a:pPr lvl="1"/>
            <a:r>
              <a:rPr lang="en-US" dirty="0">
                <a:latin typeface="Franklin Gothic Book" panose="020B0503020102020204" pitchFamily="34" charset="0"/>
              </a:rPr>
              <a:t>Support and resources are provided to achieve proficiency on challenging state academic assessments;</a:t>
            </a:r>
          </a:p>
          <a:p>
            <a:pPr lvl="1"/>
            <a:r>
              <a:rPr lang="en-US" dirty="0">
                <a:latin typeface="Franklin Gothic Book" panose="020B0503020102020204" pitchFamily="34" charset="0"/>
              </a:rPr>
              <a:t>Resources are targeted to districts and schools in the greatest need.</a:t>
            </a:r>
          </a:p>
          <a:p>
            <a:r>
              <a:rPr lang="en-US" dirty="0">
                <a:latin typeface="Franklin Gothic Book" panose="020B0503020102020204" pitchFamily="34" charset="0"/>
              </a:rPr>
              <a:t>Schools qualify for Title I services based on the percentage of students from low-income families during the previous school year.</a:t>
            </a:r>
          </a:p>
          <a:p>
            <a:pPr lvl="1"/>
            <a:r>
              <a:rPr lang="en-US" dirty="0">
                <a:latin typeface="Franklin Gothic Book" panose="020B0503020102020204" pitchFamily="34" charset="0"/>
              </a:rPr>
              <a:t>Our school’s poverty percentage last year was approximately </a:t>
            </a:r>
            <a:r>
              <a:rPr lang="en-US" dirty="0">
                <a:highlight>
                  <a:srgbClr val="FFFF00"/>
                </a:highlight>
                <a:latin typeface="Franklin Gothic Book" panose="020B0503020102020204" pitchFamily="34" charset="0"/>
              </a:rPr>
              <a:t>[X%]</a:t>
            </a:r>
          </a:p>
        </p:txBody>
      </p:sp>
    </p:spTree>
    <p:extLst>
      <p:ext uri="{BB962C8B-B14F-4D97-AF65-F5344CB8AC3E}">
        <p14:creationId xmlns:p14="http://schemas.microsoft.com/office/powerpoint/2010/main" val="27185033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E506C8-6B34-93C8-41C4-D4114B8C0033}"/>
              </a:ext>
            </a:extLst>
          </p:cNvPr>
          <p:cNvSpPr>
            <a:spLocks noGrp="1"/>
          </p:cNvSpPr>
          <p:nvPr>
            <p:ph type="title"/>
          </p:nvPr>
        </p:nvSpPr>
        <p:spPr/>
        <p:txBody>
          <a:bodyPr/>
          <a:lstStyle/>
          <a:p>
            <a:r>
              <a:rPr lang="en-US" dirty="0">
                <a:highlight>
                  <a:srgbClr val="FFFF00"/>
                </a:highlight>
                <a:latin typeface="Franklin Gothic Medium" panose="020B0603020102020204" pitchFamily="34" charset="0"/>
              </a:rPr>
              <a:t>[School Name]</a:t>
            </a:r>
            <a:r>
              <a:rPr lang="en-US" dirty="0">
                <a:latin typeface="Franklin Gothic Medium" panose="020B0603020102020204" pitchFamily="34" charset="0"/>
              </a:rPr>
              <a:t> is a Title I School</a:t>
            </a:r>
          </a:p>
        </p:txBody>
      </p:sp>
      <p:sp>
        <p:nvSpPr>
          <p:cNvPr id="3" name="Content Placeholder 2">
            <a:extLst>
              <a:ext uri="{FF2B5EF4-FFF2-40B4-BE49-F238E27FC236}">
                <a16:creationId xmlns:a16="http://schemas.microsoft.com/office/drawing/2014/main" id="{D1916407-C83F-42CC-0813-22738F3A7BA4}"/>
              </a:ext>
            </a:extLst>
          </p:cNvPr>
          <p:cNvSpPr>
            <a:spLocks noGrp="1"/>
          </p:cNvSpPr>
          <p:nvPr>
            <p:ph idx="1"/>
          </p:nvPr>
        </p:nvSpPr>
        <p:spPr/>
        <p:txBody>
          <a:bodyPr/>
          <a:lstStyle/>
          <a:p>
            <a:r>
              <a:rPr lang="en-US" dirty="0">
                <a:latin typeface="Franklin Gothic Book" panose="020B0503020102020204" pitchFamily="34" charset="0"/>
              </a:rPr>
              <a:t>Our school operates a Title I </a:t>
            </a:r>
            <a:r>
              <a:rPr lang="en-US" dirty="0">
                <a:highlight>
                  <a:srgbClr val="FFFF00"/>
                </a:highlight>
                <a:latin typeface="Franklin Gothic Book" panose="020B0503020102020204" pitchFamily="34" charset="0"/>
              </a:rPr>
              <a:t>[schoolwide program/targeted assistance program]</a:t>
            </a:r>
            <a:r>
              <a:rPr lang="en-US" dirty="0">
                <a:latin typeface="Franklin Gothic Book" panose="020B0503020102020204" pitchFamily="34" charset="0"/>
              </a:rPr>
              <a:t>.</a:t>
            </a:r>
          </a:p>
          <a:p>
            <a:r>
              <a:rPr lang="en-US" dirty="0">
                <a:latin typeface="Franklin Gothic Book" panose="020B0503020102020204" pitchFamily="34" charset="0"/>
              </a:rPr>
              <a:t>This means that Title I funds may be used to benefit </a:t>
            </a:r>
            <a:r>
              <a:rPr lang="en-US" dirty="0">
                <a:highlight>
                  <a:srgbClr val="FFFF00"/>
                </a:highlight>
                <a:latin typeface="Franklin Gothic Book" panose="020B0503020102020204" pitchFamily="34" charset="0"/>
              </a:rPr>
              <a:t>[all students across the school/students identified as most at-risk of not meeting state academic standards]</a:t>
            </a:r>
            <a:r>
              <a:rPr lang="en-US" dirty="0">
                <a:latin typeface="Franklin Gothic Book" panose="020B0503020102020204" pitchFamily="34" charset="0"/>
              </a:rPr>
              <a:t>.</a:t>
            </a:r>
          </a:p>
          <a:p>
            <a:r>
              <a:rPr lang="en-US" dirty="0">
                <a:latin typeface="Franklin Gothic Book" panose="020B0503020102020204" pitchFamily="34" charset="0"/>
              </a:rPr>
              <a:t>For the </a:t>
            </a:r>
            <a:r>
              <a:rPr lang="en-US" dirty="0">
                <a:highlight>
                  <a:srgbClr val="FFFF00"/>
                </a:highlight>
                <a:latin typeface="Franklin Gothic Book" panose="020B0503020102020204" pitchFamily="34" charset="0"/>
              </a:rPr>
              <a:t>[20XX-XX]</a:t>
            </a:r>
            <a:r>
              <a:rPr lang="en-US" dirty="0">
                <a:latin typeface="Franklin Gothic Book" panose="020B0503020102020204" pitchFamily="34" charset="0"/>
              </a:rPr>
              <a:t> school year, our school is receiving approximately </a:t>
            </a:r>
            <a:r>
              <a:rPr lang="en-US" dirty="0">
                <a:highlight>
                  <a:srgbClr val="FFFF00"/>
                </a:highlight>
                <a:latin typeface="Franklin Gothic Book" panose="020B0503020102020204" pitchFamily="34" charset="0"/>
              </a:rPr>
              <a:t>[$X]</a:t>
            </a:r>
            <a:r>
              <a:rPr lang="en-US" dirty="0">
                <a:latin typeface="Franklin Gothic Book" panose="020B0503020102020204" pitchFamily="34" charset="0"/>
              </a:rPr>
              <a:t> for instruction and </a:t>
            </a:r>
            <a:r>
              <a:rPr lang="en-US" dirty="0">
                <a:highlight>
                  <a:srgbClr val="FFFF00"/>
                </a:highlight>
                <a:latin typeface="Franklin Gothic Book" panose="020B0503020102020204" pitchFamily="34" charset="0"/>
              </a:rPr>
              <a:t>[$X]</a:t>
            </a:r>
            <a:r>
              <a:rPr lang="en-US" dirty="0">
                <a:latin typeface="Franklin Gothic Book" panose="020B0503020102020204" pitchFamily="34" charset="0"/>
              </a:rPr>
              <a:t> for parent and family engagement.</a:t>
            </a:r>
          </a:p>
          <a:p>
            <a:pPr lvl="1"/>
            <a:r>
              <a:rPr lang="en-US" dirty="0">
                <a:latin typeface="Franklin Gothic Book" panose="020B0503020102020204" pitchFamily="34" charset="0"/>
              </a:rPr>
              <a:t>Examples of how we use Title I funds include: </a:t>
            </a:r>
            <a:r>
              <a:rPr lang="en-US" dirty="0">
                <a:highlight>
                  <a:srgbClr val="FFFF00"/>
                </a:highlight>
                <a:latin typeface="Franklin Gothic Book" panose="020B0503020102020204" pitchFamily="34" charset="0"/>
              </a:rPr>
              <a:t>[List examples]</a:t>
            </a:r>
          </a:p>
        </p:txBody>
      </p:sp>
    </p:spTree>
    <p:extLst>
      <p:ext uri="{BB962C8B-B14F-4D97-AF65-F5344CB8AC3E}">
        <p14:creationId xmlns:p14="http://schemas.microsoft.com/office/powerpoint/2010/main" val="41998095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3C5C44-BBD9-EEBF-2E41-41C23C19FEEA}"/>
              </a:ext>
            </a:extLst>
          </p:cNvPr>
          <p:cNvSpPr>
            <a:spLocks noGrp="1"/>
          </p:cNvSpPr>
          <p:nvPr>
            <p:ph type="title"/>
          </p:nvPr>
        </p:nvSpPr>
        <p:spPr/>
        <p:txBody>
          <a:bodyPr/>
          <a:lstStyle/>
          <a:p>
            <a:r>
              <a:rPr lang="en-US" dirty="0">
                <a:latin typeface="Franklin Gothic Medium" panose="020B0603020102020204" pitchFamily="34" charset="0"/>
              </a:rPr>
              <a:t>Parent and Family Engagement</a:t>
            </a:r>
          </a:p>
        </p:txBody>
      </p:sp>
      <p:sp>
        <p:nvSpPr>
          <p:cNvPr id="3" name="Content Placeholder 2">
            <a:extLst>
              <a:ext uri="{FF2B5EF4-FFF2-40B4-BE49-F238E27FC236}">
                <a16:creationId xmlns:a16="http://schemas.microsoft.com/office/drawing/2014/main" id="{D6FAC2BC-CB5B-C176-0D2A-9054CCA9BA36}"/>
              </a:ext>
            </a:extLst>
          </p:cNvPr>
          <p:cNvSpPr>
            <a:spLocks noGrp="1"/>
          </p:cNvSpPr>
          <p:nvPr>
            <p:ph idx="1"/>
          </p:nvPr>
        </p:nvSpPr>
        <p:spPr>
          <a:xfrm>
            <a:off x="838200" y="1602886"/>
            <a:ext cx="10515600" cy="4351338"/>
          </a:xfrm>
        </p:spPr>
        <p:txBody>
          <a:bodyPr/>
          <a:lstStyle/>
          <a:p>
            <a:r>
              <a:rPr lang="en-US" dirty="0">
                <a:latin typeface="Franklin Gothic Book" panose="020B0503020102020204" pitchFamily="34" charset="0"/>
              </a:rPr>
              <a:t>All Title I schools must meet parent and family engagement requirements, which include:</a:t>
            </a:r>
          </a:p>
          <a:p>
            <a:pPr lvl="1"/>
            <a:r>
              <a:rPr lang="en-US" dirty="0">
                <a:latin typeface="Franklin Gothic Book" panose="020B0503020102020204" pitchFamily="34" charset="0"/>
              </a:rPr>
              <a:t>Holding an annual meeting</a:t>
            </a:r>
          </a:p>
          <a:p>
            <a:pPr lvl="1"/>
            <a:r>
              <a:rPr lang="en-US" dirty="0">
                <a:latin typeface="Franklin Gothic Book" panose="020B0503020102020204" pitchFamily="34" charset="0"/>
              </a:rPr>
              <a:t>Developing required documents jointly with parents</a:t>
            </a:r>
          </a:p>
          <a:p>
            <a:pPr lvl="2"/>
            <a:r>
              <a:rPr lang="en-US" dirty="0">
                <a:latin typeface="Franklin Gothic Book" panose="020B0503020102020204" pitchFamily="34" charset="0"/>
              </a:rPr>
              <a:t>Parent and family engagement policy</a:t>
            </a:r>
          </a:p>
          <a:p>
            <a:pPr lvl="2"/>
            <a:r>
              <a:rPr lang="en-US" dirty="0">
                <a:latin typeface="Franklin Gothic Book" panose="020B0503020102020204" pitchFamily="34" charset="0"/>
              </a:rPr>
              <a:t>School-family compact</a:t>
            </a:r>
          </a:p>
          <a:p>
            <a:pPr lvl="1"/>
            <a:r>
              <a:rPr lang="en-US" dirty="0">
                <a:latin typeface="Franklin Gothic Book" panose="020B0503020102020204" pitchFamily="34" charset="0"/>
              </a:rPr>
              <a:t>Ensuring parents’ right to know requirements are met:</a:t>
            </a:r>
          </a:p>
          <a:p>
            <a:pPr lvl="2"/>
            <a:r>
              <a:rPr lang="en-US" dirty="0">
                <a:latin typeface="Franklin Gothic Book" panose="020B0503020102020204" pitchFamily="34" charset="0"/>
              </a:rPr>
              <a:t>Notification of right to request teacher qualifications</a:t>
            </a:r>
          </a:p>
          <a:p>
            <a:pPr lvl="2"/>
            <a:r>
              <a:rPr lang="en-US" dirty="0">
                <a:latin typeface="Franklin Gothic Book" panose="020B0503020102020204" pitchFamily="34" charset="0"/>
              </a:rPr>
              <a:t>Testing transparency</a:t>
            </a:r>
          </a:p>
          <a:p>
            <a:pPr lvl="1"/>
            <a:r>
              <a:rPr lang="en-US" dirty="0">
                <a:latin typeface="Franklin Gothic Book" panose="020B0503020102020204" pitchFamily="34" charset="0"/>
              </a:rPr>
              <a:t>Building parent capacity for involvement</a:t>
            </a:r>
          </a:p>
          <a:p>
            <a:pPr lvl="1"/>
            <a:r>
              <a:rPr lang="en-US" dirty="0">
                <a:latin typeface="Franklin Gothic Book" panose="020B0503020102020204" pitchFamily="34" charset="0"/>
              </a:rPr>
              <a:t>Parent participation and feedback</a:t>
            </a:r>
          </a:p>
          <a:p>
            <a:pPr lvl="1"/>
            <a:endParaRPr lang="en-US" dirty="0">
              <a:latin typeface="Franklin Gothic Book" panose="020B0503020102020204" pitchFamily="34" charset="0"/>
            </a:endParaRPr>
          </a:p>
        </p:txBody>
      </p:sp>
    </p:spTree>
    <p:extLst>
      <p:ext uri="{BB962C8B-B14F-4D97-AF65-F5344CB8AC3E}">
        <p14:creationId xmlns:p14="http://schemas.microsoft.com/office/powerpoint/2010/main" val="25042154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FA915C-6280-D9C4-50AE-C81DD824FEF4}"/>
              </a:ext>
            </a:extLst>
          </p:cNvPr>
          <p:cNvSpPr>
            <a:spLocks noGrp="1"/>
          </p:cNvSpPr>
          <p:nvPr>
            <p:ph type="title"/>
          </p:nvPr>
        </p:nvSpPr>
        <p:spPr/>
        <p:txBody>
          <a:bodyPr/>
          <a:lstStyle/>
          <a:p>
            <a:r>
              <a:rPr lang="en-US" dirty="0">
                <a:latin typeface="Franklin Gothic Medium" panose="020B0603020102020204" pitchFamily="34" charset="0"/>
              </a:rPr>
              <a:t>Documents Created with Parents</a:t>
            </a:r>
          </a:p>
        </p:txBody>
      </p:sp>
      <p:sp>
        <p:nvSpPr>
          <p:cNvPr id="3" name="Content Placeholder 2">
            <a:extLst>
              <a:ext uri="{FF2B5EF4-FFF2-40B4-BE49-F238E27FC236}">
                <a16:creationId xmlns:a16="http://schemas.microsoft.com/office/drawing/2014/main" id="{5D33053C-4347-4756-2DB1-AE9ECBFE94CD}"/>
              </a:ext>
            </a:extLst>
          </p:cNvPr>
          <p:cNvSpPr>
            <a:spLocks noGrp="1"/>
          </p:cNvSpPr>
          <p:nvPr>
            <p:ph idx="1"/>
          </p:nvPr>
        </p:nvSpPr>
        <p:spPr>
          <a:xfrm>
            <a:off x="838200" y="1544271"/>
            <a:ext cx="10515600" cy="4351338"/>
          </a:xfrm>
        </p:spPr>
        <p:txBody>
          <a:bodyPr>
            <a:normAutofit fontScale="92500" lnSpcReduction="20000"/>
          </a:bodyPr>
          <a:lstStyle/>
          <a:p>
            <a:r>
              <a:rPr lang="en-US" dirty="0">
                <a:latin typeface="Franklin Gothic Book" panose="020B0503020102020204" pitchFamily="34" charset="0"/>
              </a:rPr>
              <a:t>School Parent and Family Engagement Policy</a:t>
            </a:r>
            <a:endParaRPr lang="en-US" i="1" dirty="0">
              <a:highlight>
                <a:srgbClr val="FFFF00"/>
              </a:highlight>
              <a:latin typeface="Franklin Gothic Book" panose="020B0503020102020204" pitchFamily="34" charset="0"/>
            </a:endParaRPr>
          </a:p>
          <a:p>
            <a:pPr lvl="1"/>
            <a:r>
              <a:rPr lang="en-US" dirty="0">
                <a:latin typeface="Franklin Gothic Book" panose="020B0503020102020204" pitchFamily="34" charset="0"/>
              </a:rPr>
              <a:t>Describes how our school will meet program requirements.</a:t>
            </a:r>
          </a:p>
          <a:p>
            <a:pPr lvl="2"/>
            <a:r>
              <a:rPr lang="en-US" dirty="0">
                <a:latin typeface="Franklin Gothic Book" panose="020B0503020102020204" pitchFamily="34" charset="0"/>
              </a:rPr>
              <a:t>How our school will involve parents in program development</a:t>
            </a:r>
          </a:p>
          <a:p>
            <a:pPr lvl="2"/>
            <a:r>
              <a:rPr lang="en-US" dirty="0">
                <a:latin typeface="Franklin Gothic Book" panose="020B0503020102020204" pitchFamily="34" charset="0"/>
              </a:rPr>
              <a:t>The ways our school will provide parents with information</a:t>
            </a:r>
          </a:p>
          <a:p>
            <a:pPr lvl="2"/>
            <a:r>
              <a:rPr lang="en-US" dirty="0">
                <a:latin typeface="Franklin Gothic Book" panose="020B0503020102020204" pitchFamily="34" charset="0"/>
              </a:rPr>
              <a:t>How our school will build parent capacity to support student success</a:t>
            </a:r>
          </a:p>
          <a:p>
            <a:r>
              <a:rPr lang="en-US" dirty="0">
                <a:latin typeface="Franklin Gothic Book" panose="020B0503020102020204" pitchFamily="34" charset="0"/>
              </a:rPr>
              <a:t>School-Family Compact</a:t>
            </a:r>
            <a:endParaRPr lang="en-US" i="1" dirty="0">
              <a:highlight>
                <a:srgbClr val="FFFF00"/>
              </a:highlight>
              <a:latin typeface="Franklin Gothic Book" panose="020B0503020102020204" pitchFamily="34" charset="0"/>
            </a:endParaRPr>
          </a:p>
          <a:p>
            <a:pPr lvl="1"/>
            <a:r>
              <a:rPr lang="en-US" dirty="0">
                <a:latin typeface="Franklin Gothic Book" panose="020B0503020102020204" pitchFamily="34" charset="0"/>
              </a:rPr>
              <a:t>Outlines parent, school and student responsibilities for improved academic achievement.</a:t>
            </a:r>
          </a:p>
          <a:p>
            <a:pPr lvl="1"/>
            <a:r>
              <a:rPr lang="en-US" dirty="0">
                <a:latin typeface="Franklin Gothic Book" panose="020B0503020102020204" pitchFamily="34" charset="0"/>
              </a:rPr>
              <a:t>Describes how the school and parents will build a partnership to help students achieve high standards.</a:t>
            </a:r>
          </a:p>
          <a:p>
            <a:pPr lvl="1"/>
            <a:r>
              <a:rPr lang="en-US" dirty="0">
                <a:latin typeface="Franklin Gothic Book" panose="020B0503020102020204" pitchFamily="34" charset="0"/>
              </a:rPr>
              <a:t>The compact represents an agreement and is signed by all parties.</a:t>
            </a:r>
          </a:p>
          <a:p>
            <a:pPr lvl="1"/>
            <a:r>
              <a:rPr lang="en-US" dirty="0">
                <a:latin typeface="Franklin Gothic Book" panose="020B0503020102020204" pitchFamily="34" charset="0"/>
              </a:rPr>
              <a:t>Elementary schools are required to discuss the compact during a parent-teacher conference as it relates to your child’s individual academic achievement</a:t>
            </a:r>
          </a:p>
          <a:p>
            <a:r>
              <a:rPr lang="en-US" dirty="0">
                <a:latin typeface="Franklin Gothic Book" panose="020B0503020102020204" pitchFamily="34" charset="0"/>
              </a:rPr>
              <a:t>We get parent feedback on these documents through </a:t>
            </a:r>
            <a:r>
              <a:rPr lang="en-US" dirty="0">
                <a:highlight>
                  <a:srgbClr val="FFFF00"/>
                </a:highlight>
                <a:latin typeface="Franklin Gothic Book" panose="020B0503020102020204" pitchFamily="34" charset="0"/>
              </a:rPr>
              <a:t>[insert method]</a:t>
            </a:r>
            <a:r>
              <a:rPr lang="en-US" dirty="0">
                <a:latin typeface="Franklin Gothic Book" panose="020B0503020102020204" pitchFamily="34" charset="0"/>
              </a:rPr>
              <a:t>.</a:t>
            </a:r>
          </a:p>
        </p:txBody>
      </p:sp>
    </p:spTree>
    <p:extLst>
      <p:ext uri="{BB962C8B-B14F-4D97-AF65-F5344CB8AC3E}">
        <p14:creationId xmlns:p14="http://schemas.microsoft.com/office/powerpoint/2010/main" val="32715891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8554C9-A6A9-5C44-D48D-83B395C04447}"/>
              </a:ext>
            </a:extLst>
          </p:cNvPr>
          <p:cNvSpPr>
            <a:spLocks noGrp="1"/>
          </p:cNvSpPr>
          <p:nvPr>
            <p:ph type="title"/>
          </p:nvPr>
        </p:nvSpPr>
        <p:spPr/>
        <p:txBody>
          <a:bodyPr/>
          <a:lstStyle/>
          <a:p>
            <a:r>
              <a:rPr lang="en-US" dirty="0">
                <a:latin typeface="Franklin Gothic Medium" panose="020B0603020102020204" pitchFamily="34" charset="0"/>
              </a:rPr>
              <a:t>Building Parent Capacity for Involvement</a:t>
            </a:r>
          </a:p>
        </p:txBody>
      </p:sp>
      <p:sp>
        <p:nvSpPr>
          <p:cNvPr id="3" name="Content Placeholder 2">
            <a:extLst>
              <a:ext uri="{FF2B5EF4-FFF2-40B4-BE49-F238E27FC236}">
                <a16:creationId xmlns:a16="http://schemas.microsoft.com/office/drawing/2014/main" id="{56AEDA9B-BD2F-1EE3-9387-33676DCD36F2}"/>
              </a:ext>
            </a:extLst>
          </p:cNvPr>
          <p:cNvSpPr>
            <a:spLocks noGrp="1"/>
          </p:cNvSpPr>
          <p:nvPr>
            <p:ph idx="1"/>
          </p:nvPr>
        </p:nvSpPr>
        <p:spPr/>
        <p:txBody>
          <a:bodyPr/>
          <a:lstStyle/>
          <a:p>
            <a:r>
              <a:rPr lang="en-US" dirty="0">
                <a:latin typeface="Franklin Gothic Book" panose="020B0503020102020204" pitchFamily="34" charset="0"/>
              </a:rPr>
              <a:t>The parent and family engagement program at </a:t>
            </a:r>
            <a:r>
              <a:rPr lang="en-US" dirty="0">
                <a:highlight>
                  <a:srgbClr val="FFFF00"/>
                </a:highlight>
                <a:latin typeface="Franklin Gothic Book" panose="020B0503020102020204" pitchFamily="34" charset="0"/>
              </a:rPr>
              <a:t>[School Name]</a:t>
            </a:r>
            <a:r>
              <a:rPr lang="en-US" dirty="0">
                <a:latin typeface="Franklin Gothic Book" panose="020B0503020102020204" pitchFamily="34" charset="0"/>
              </a:rPr>
              <a:t>  builds parent capacity for involvement through:</a:t>
            </a:r>
          </a:p>
          <a:p>
            <a:pPr lvl="1"/>
            <a:r>
              <a:rPr lang="en-US" dirty="0">
                <a:highlight>
                  <a:srgbClr val="FFFF00"/>
                </a:highlight>
                <a:latin typeface="Franklin Gothic Book" panose="020B0503020102020204" pitchFamily="34" charset="0"/>
              </a:rPr>
              <a:t>[List examples]</a:t>
            </a:r>
          </a:p>
        </p:txBody>
      </p:sp>
    </p:spTree>
    <p:extLst>
      <p:ext uri="{BB962C8B-B14F-4D97-AF65-F5344CB8AC3E}">
        <p14:creationId xmlns:p14="http://schemas.microsoft.com/office/powerpoint/2010/main" val="23902892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C4FAE0-F7BF-158F-0E7A-4770DD4693DD}"/>
              </a:ext>
            </a:extLst>
          </p:cNvPr>
          <p:cNvSpPr>
            <a:spLocks noGrp="1"/>
          </p:cNvSpPr>
          <p:nvPr>
            <p:ph type="title"/>
          </p:nvPr>
        </p:nvSpPr>
        <p:spPr/>
        <p:txBody>
          <a:bodyPr/>
          <a:lstStyle/>
          <a:p>
            <a:r>
              <a:rPr lang="en-US" dirty="0">
                <a:latin typeface="Franklin Gothic Medium" panose="020B0603020102020204" pitchFamily="34" charset="0"/>
              </a:rPr>
              <a:t>Right to Request Teacher Qualifications</a:t>
            </a:r>
          </a:p>
        </p:txBody>
      </p:sp>
      <p:sp>
        <p:nvSpPr>
          <p:cNvPr id="3" name="Content Placeholder 2">
            <a:extLst>
              <a:ext uri="{FF2B5EF4-FFF2-40B4-BE49-F238E27FC236}">
                <a16:creationId xmlns:a16="http://schemas.microsoft.com/office/drawing/2014/main" id="{08B8B4DC-E553-BDE1-B3C3-6A355D631ADE}"/>
              </a:ext>
            </a:extLst>
          </p:cNvPr>
          <p:cNvSpPr>
            <a:spLocks noGrp="1"/>
          </p:cNvSpPr>
          <p:nvPr>
            <p:ph idx="1"/>
          </p:nvPr>
        </p:nvSpPr>
        <p:spPr>
          <a:xfrm>
            <a:off x="838200" y="1690688"/>
            <a:ext cx="10515600" cy="4351338"/>
          </a:xfrm>
        </p:spPr>
        <p:txBody>
          <a:bodyPr>
            <a:normAutofit fontScale="92500" lnSpcReduction="10000"/>
          </a:bodyPr>
          <a:lstStyle/>
          <a:p>
            <a:r>
              <a:rPr lang="en-US" dirty="0">
                <a:latin typeface="Franklin Gothic Book" panose="020B0503020102020204" pitchFamily="34" charset="0"/>
              </a:rPr>
              <a:t>Parents of students attending a Title I school may request, and the district will provide, information regarding the professional qualifications of the students’ classroom teachers, including:</a:t>
            </a:r>
          </a:p>
          <a:p>
            <a:pPr lvl="1"/>
            <a:r>
              <a:rPr lang="en-US" dirty="0">
                <a:latin typeface="Franklin Gothic Book" panose="020B0503020102020204" pitchFamily="34" charset="0"/>
              </a:rPr>
              <a:t>Whether the teacher has met state qualification and licensing criteria for the grade levels and subject areas in which the teacher provides instruction.</a:t>
            </a:r>
          </a:p>
          <a:p>
            <a:pPr lvl="1"/>
            <a:r>
              <a:rPr lang="en-US" dirty="0">
                <a:latin typeface="Franklin Gothic Book" panose="020B0503020102020204" pitchFamily="34" charset="0"/>
              </a:rPr>
              <a:t>Whether the teacher is teaching under emergency or other provisional status through which state qualification or licensing criteria have been waived.</a:t>
            </a:r>
          </a:p>
          <a:p>
            <a:pPr lvl="1"/>
            <a:r>
              <a:rPr lang="en-US" dirty="0">
                <a:latin typeface="Franklin Gothic Book" panose="020B0503020102020204" pitchFamily="34" charset="0"/>
              </a:rPr>
              <a:t>The baccalaureate degree major of the teacher and any other graduate certification or degree held by the teacher, and the field of discipline of the certification or degree.</a:t>
            </a:r>
          </a:p>
          <a:p>
            <a:pPr lvl="1"/>
            <a:r>
              <a:rPr lang="en-US" dirty="0">
                <a:latin typeface="Franklin Gothic Book" panose="020B0503020102020204" pitchFamily="34" charset="0"/>
              </a:rPr>
              <a:t>Whether the child is provided services by paraeducators and, if so, their qualifications.</a:t>
            </a:r>
          </a:p>
          <a:p>
            <a:r>
              <a:rPr lang="en-US" dirty="0">
                <a:latin typeface="Franklin Gothic Book" panose="020B0503020102020204" pitchFamily="34" charset="0"/>
              </a:rPr>
              <a:t>To request this information, please contact </a:t>
            </a:r>
            <a:r>
              <a:rPr lang="en-US" dirty="0">
                <a:highlight>
                  <a:srgbClr val="FFFF00"/>
                </a:highlight>
                <a:latin typeface="Franklin Gothic Book" panose="020B0503020102020204" pitchFamily="34" charset="0"/>
              </a:rPr>
              <a:t>[insert contact information]</a:t>
            </a:r>
          </a:p>
        </p:txBody>
      </p:sp>
    </p:spTree>
    <p:extLst>
      <p:ext uri="{BB962C8B-B14F-4D97-AF65-F5344CB8AC3E}">
        <p14:creationId xmlns:p14="http://schemas.microsoft.com/office/powerpoint/2010/main" val="42682439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KDE Document" ma:contentTypeID="0x0101001BEB557DBE01834EAB47A683706DCD5B00A6F720AFBB364242A082ED99584E41F2" ma:contentTypeVersion="27" ma:contentTypeDescription="" ma:contentTypeScope="" ma:versionID="ce2f1ca6e009bce8e0793a63e2b4eba9">
  <xsd:schema xmlns:xsd="http://www.w3.org/2001/XMLSchema" xmlns:xs="http://www.w3.org/2001/XMLSchema" xmlns:p="http://schemas.microsoft.com/office/2006/metadata/properties" xmlns:ns1="http://schemas.microsoft.com/sharepoint/v3" xmlns:ns2="3a62de7d-ba57-4f43-9dae-9623ba637be0" targetNamespace="http://schemas.microsoft.com/office/2006/metadata/properties" ma:root="true" ma:fieldsID="e91556fa4040b7af17c4c83bbd9f74d3" ns1:_="" ns2:_="">
    <xsd:import namespace="http://schemas.microsoft.com/sharepoint/v3"/>
    <xsd:import namespace="3a62de7d-ba57-4f43-9dae-9623ba637be0"/>
    <xsd:element name="properties">
      <xsd:complexType>
        <xsd:sequence>
          <xsd:element name="documentManagement">
            <xsd:complexType>
              <xsd:all>
                <xsd:element ref="ns2:Accessibility_x0020_Office" minOccurs="0"/>
                <xsd:element ref="ns2:Accessibility_x0020_Audience" minOccurs="0"/>
                <xsd:element ref="ns2:Accessibility_x0020_Audit_x0020_Date" minOccurs="0"/>
                <xsd:element ref="ns2:Accessibility_x0020_Audit_x0020_Status" minOccurs="0"/>
                <xsd:element ref="ns2:Accessibility_x0020_Target_x0020_Date" minOccurs="0"/>
                <xsd:element ref="ns2:Accessibility_x0020_Status" minOccurs="0"/>
                <xsd:element ref="ns2:Application_x0020_Status" minOccurs="0"/>
                <xsd:element ref="ns2:Application_x0020_Type" minOccurs="0"/>
                <xsd:element ref="ns1:RoutingRuleDescription" minOccurs="0"/>
                <xsd:element ref="ns2:Audience1" minOccurs="0"/>
                <xsd:element ref="ns2:Publication_x0020_Date"/>
                <xsd:element ref="ns1:PublishingStartDate" minOccurs="0"/>
                <xsd:element ref="ns1:PublishingExpirationDate" minOccurs="0"/>
                <xsd:element ref="ns2:Application_x0020_Date" minOccurs="0"/>
                <xsd:element ref="ns2:_dlc_DocId" minOccurs="0"/>
                <xsd:element ref="ns2:_dlc_DocIdUrl" minOccurs="0"/>
                <xsd:element ref="ns2:_dlc_DocIdPersistId" minOccurs="0"/>
                <xsd:element ref="ns2:Content_x0020_Review_x0020_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RoutingRuleDescription" ma:index="10" nillable="true" ma:displayName="Description" ma:internalName="RoutingRuleDescription" ma:readOnly="false">
      <xsd:simpleType>
        <xsd:restriction base="dms:Text">
          <xsd:maxLength value="255"/>
        </xsd:restriction>
      </xsd:simpleType>
    </xsd:element>
    <xsd:element name="PublishingStartDate" ma:index="13" nillable="true" ma:displayName="Scheduling Start Date" ma:description="" ma:hidden="true" ma:internalName="PublishingStartDate">
      <xsd:simpleType>
        <xsd:restriction base="dms:Unknown"/>
      </xsd:simpleType>
    </xsd:element>
    <xsd:element name="PublishingExpirationDate" ma:index="14"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3a62de7d-ba57-4f43-9dae-9623ba637be0" elementFormDefault="qualified">
    <xsd:import namespace="http://schemas.microsoft.com/office/2006/documentManagement/types"/>
    <xsd:import namespace="http://schemas.microsoft.com/office/infopath/2007/PartnerControls"/>
    <xsd:element name="Accessibility_x0020_Office" ma:index="2" nillable="true" ma:displayName="Accessibility Office" ma:format="Dropdown" ma:internalName="Accessibility_x0020_Office">
      <xsd:simpleType>
        <xsd:restriction base="dms:Choice">
          <xsd:enumeration value="Commissioner's Office"/>
          <xsd:enumeration value="OAA - Office of Assessment and Accountability"/>
          <xsd:enumeration value="OCIS - Office of Continuous Improvement and Support"/>
          <xsd:enumeration value="OCTE - Career and Technical Education"/>
          <xsd:enumeration value="OELE- Office of Educator Licensure and Effectiveness"/>
          <xsd:enumeration value="OET - Office of Education Technology"/>
          <xsd:enumeration value="OFO - Office of Finance and Operations"/>
          <xsd:enumeration value="OLS - Office of Legal Services"/>
          <xsd:enumeration value="OSEEL - Office of Special Education and Early Learning"/>
          <xsd:enumeration value="OTL - Office of Teaching and Learning"/>
        </xsd:restriction>
      </xsd:simpleType>
    </xsd:element>
    <xsd:element name="Accessibility_x0020_Audience" ma:index="3" nillable="true" ma:displayName="Accessibility Audience" ma:format="Dropdown" ma:internalName="Accessibility_x0020_Audience">
      <xsd:simpleType>
        <xsd:restriction base="dms:Choice">
          <xsd:enumeration value="Public"/>
          <xsd:enumeration value="District"/>
        </xsd:restriction>
      </xsd:simpleType>
    </xsd:element>
    <xsd:element name="Accessibility_x0020_Audit_x0020_Date" ma:index="4" nillable="true" ma:displayName="Accessibility Audit Date" ma:format="DateOnly" ma:internalName="Accessibility_x0020_Audit_x0020_Date">
      <xsd:simpleType>
        <xsd:restriction base="dms:DateTime"/>
      </xsd:simpleType>
    </xsd:element>
    <xsd:element name="Accessibility_x0020_Audit_x0020_Status" ma:index="5" nillable="true" ma:displayName="Accessibility Audit Status" ma:format="Dropdown" ma:internalName="Accessibility_x0020_Audit_x0020_Status">
      <xsd:simpleType>
        <xsd:restriction base="dms:Choice">
          <xsd:enumeration value="OK"/>
          <xsd:enumeration value="Minor"/>
          <xsd:enumeration value="Major"/>
        </xsd:restriction>
      </xsd:simpleType>
    </xsd:element>
    <xsd:element name="Accessibility_x0020_Target_x0020_Date" ma:index="6" nillable="true" ma:displayName="Accessibility Target Date" ma:format="DateOnly" ma:internalName="Accessibility_x0020_Target_x0020_Date">
      <xsd:simpleType>
        <xsd:restriction base="dms:DateTime"/>
      </xsd:simpleType>
    </xsd:element>
    <xsd:element name="Accessibility_x0020_Status" ma:index="7" nillable="true" ma:displayName="Accessibility Status" ma:format="Dropdown" ma:internalName="Accessibility_x0020_Status1" ma:readOnly="false">
      <xsd:simpleType>
        <xsd:restriction base="dms:Choice">
          <xsd:enumeration value="Remove"/>
          <xsd:enumeration value="Remediate"/>
          <xsd:enumeration value="Update"/>
          <xsd:enumeration value="Accessible"/>
          <xsd:enumeration value="Undue Burden"/>
          <xsd:enumeration value="Not KDE Owned"/>
        </xsd:restriction>
      </xsd:simpleType>
    </xsd:element>
    <xsd:element name="Application_x0020_Status" ma:index="8" nillable="true" ma:displayName="Application Status" ma:format="Dropdown" ma:internalName="Application_x0020_Status">
      <xsd:simpleType>
        <xsd:restriction base="dms:Choice">
          <xsd:enumeration value="Approved"/>
          <xsd:enumeration value="Denied"/>
        </xsd:restriction>
      </xsd:simpleType>
    </xsd:element>
    <xsd:element name="Application_x0020_Type" ma:index="9" nillable="true" ma:displayName="Application Type" ma:format="Dropdown" ma:internalName="Application_x0020_Type">
      <xsd:simpleType>
        <xsd:restriction base="dms:Choice">
          <xsd:enumeration value="Original"/>
          <xsd:enumeration value="Amendment"/>
          <xsd:enumeration value="Year 3 Budget"/>
          <xsd:enumeration value="Addendum"/>
          <xsd:enumeration value="Budget Update"/>
        </xsd:restriction>
      </xsd:simpleType>
    </xsd:element>
    <xsd:element name="Audience1" ma:index="11" nillable="true" ma:displayName="Audience" ma:list="{9f2d68f0-dc6b-4e06-b19d-b8792e70efe6}" ma:internalName="Audience1" ma:showField="Title" ma:web="3a62de7d-ba57-4f43-9dae-9623ba637be0">
      <xsd:complexType>
        <xsd:complexContent>
          <xsd:extension base="dms:MultiChoiceLookup">
            <xsd:sequence>
              <xsd:element name="Value" type="dms:Lookup" maxOccurs="unbounded" minOccurs="0" nillable="true"/>
            </xsd:sequence>
          </xsd:extension>
        </xsd:complexContent>
      </xsd:complexType>
    </xsd:element>
    <xsd:element name="Publication_x0020_Date" ma:index="12" ma:displayName="Publication Date" ma:default="[today]" ma:format="DateOnly" ma:internalName="Publication_x0020_Date" ma:readOnly="false">
      <xsd:simpleType>
        <xsd:restriction base="dms:DateTime"/>
      </xsd:simpleType>
    </xsd:element>
    <xsd:element name="Application_x0020_Date" ma:index="15" nillable="true" ma:displayName="Application Date" ma:format="DateOnly" ma:internalName="Application_x0020_Date">
      <xsd:simpleType>
        <xsd:restriction base="dms:DateTime"/>
      </xsd:simpleType>
    </xsd:element>
    <xsd:element name="_dlc_DocId" ma:index="21" nillable="true" ma:displayName="Document ID Value" ma:description="The value of the document ID assigned to this item." ma:internalName="_dlc_DocId" ma:readOnly="true">
      <xsd:simpleType>
        <xsd:restriction base="dms:Text"/>
      </xsd:simpleType>
    </xsd:element>
    <xsd:element name="_dlc_DocIdUrl" ma:index="22"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3" nillable="true" ma:displayName="Persist ID" ma:description="Keep ID on add." ma:hidden="true" ma:internalName="_dlc_DocIdPersistId" ma:readOnly="true">
      <xsd:simpleType>
        <xsd:restriction base="dms:Boolean"/>
      </xsd:simpleType>
    </xsd:element>
    <xsd:element name="Content_x0020_Review_x0020_Status" ma:index="25" nillable="true" ma:displayName="Content Review Status" ma:description="- Verified: Periodically checked and confirmed to still be accurate and relevant.&#10;- Revise: Identified issues require updates or factual corrections.&#10;- Obsolete: No longer relevant; delete or move to internal archive." ma:format="RadioButtons" ma:internalName="Content_x0020_Review_x0020_Status">
      <xsd:simpleType>
        <xsd:restriction base="dms:Choice">
          <xsd:enumeration value="Verified"/>
          <xsd:enumeration value="Revise"/>
          <xsd:enumeration value="Obsolete"/>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4"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Accessibility_x0020_Office xmlns="3a62de7d-ba57-4f43-9dae-9623ba637be0">OCIS - Office of Continuous Improvement and Support</Accessibility_x0020_Office>
    <Accessibility_x0020_Audit_x0020_Status xmlns="3a62de7d-ba57-4f43-9dae-9623ba637be0">OK</Accessibility_x0020_Audit_x0020_Status>
    <Accessibility_x0020_Audience xmlns="3a62de7d-ba57-4f43-9dae-9623ba637be0">District</Accessibility_x0020_Audience>
    <Accessibility_x0020_Status xmlns="3a62de7d-ba57-4f43-9dae-9623ba637be0">Accessible</Accessibility_x0020_Status>
    <Application_x0020_Type xmlns="3a62de7d-ba57-4f43-9dae-9623ba637be0" xsi:nil="true"/>
    <Application_x0020_Date xmlns="3a62de7d-ba57-4f43-9dae-9623ba637be0" xsi:nil="true"/>
    <Accessibility_x0020_Target_x0020_Date xmlns="3a62de7d-ba57-4f43-9dae-9623ba637be0" xsi:nil="true"/>
    <Application_x0020_Status xmlns="3a62de7d-ba57-4f43-9dae-9623ba637be0" xsi:nil="true"/>
    <Accessibility_x0020_Audit_x0020_Date xmlns="3a62de7d-ba57-4f43-9dae-9623ba637be0">2025-07-28T04:00:00+00:00</Accessibility_x0020_Audit_x0020_Date>
    <RoutingRuleDescription xmlns="http://schemas.microsoft.com/sharepoint/v3" xsi:nil="true"/>
    <PublishingExpirationDate xmlns="http://schemas.microsoft.com/sharepoint/v3" xsi:nil="true"/>
    <PublishingStartDate xmlns="http://schemas.microsoft.com/sharepoint/v3" xsi:nil="true"/>
    <Publication_x0020_Date xmlns="3a62de7d-ba57-4f43-9dae-9623ba637be0">2025-07-28T04:00:00+00:00</Publication_x0020_Date>
    <Audience1 xmlns="3a62de7d-ba57-4f43-9dae-9623ba637be0">
      <Value>1</Value>
      <Value>2</Value>
      <Value>3</Value>
      <Value>4</Value>
      <Value>5</Value>
      <Value>6</Value>
      <Value>7</Value>
      <Value>8</Value>
      <Value>9</Value>
      <Value>10</Value>
    </Audience1>
    <_dlc_DocId xmlns="3a62de7d-ba57-4f43-9dae-9623ba637be0">KYED-368-392</_dlc_DocId>
    <_dlc_DocIdUrl xmlns="3a62de7d-ba57-4f43-9dae-9623ba637be0">
      <Url>https://www.education.ky.gov/federal/progs/tia/_layouts/15/DocIdRedir.aspx?ID=KYED-368-392</Url>
      <Description>KYED-368-392</Description>
    </_dlc_DocIdUrl>
    <Content_x0020_Review_x0020_Status xmlns="3a62de7d-ba57-4f43-9dae-9623ba637be0">Verified</Content_x0020_Review_x0020_Status>
  </documentManagement>
</p:properties>
</file>

<file path=customXml/itemProps1.xml><?xml version="1.0" encoding="utf-8"?>
<ds:datastoreItem xmlns:ds="http://schemas.openxmlformats.org/officeDocument/2006/customXml" ds:itemID="{CF50E81B-A014-4DF3-93DA-73CC2F26CFDC}"/>
</file>

<file path=customXml/itemProps2.xml><?xml version="1.0" encoding="utf-8"?>
<ds:datastoreItem xmlns:ds="http://schemas.openxmlformats.org/officeDocument/2006/customXml" ds:itemID="{0A20094C-3F7E-4FBA-BF43-351492DEF55A}"/>
</file>

<file path=customXml/itemProps3.xml><?xml version="1.0" encoding="utf-8"?>
<ds:datastoreItem xmlns:ds="http://schemas.openxmlformats.org/officeDocument/2006/customXml" ds:itemID="{6A046917-D4D3-4628-9EA7-831E2EF26845}"/>
</file>

<file path=customXml/itemProps4.xml><?xml version="1.0" encoding="utf-8"?>
<ds:datastoreItem xmlns:ds="http://schemas.openxmlformats.org/officeDocument/2006/customXml" ds:itemID="{33B00312-2258-46FC-B6F9-D6DED830F14E}"/>
</file>

<file path=docProps/app.xml><?xml version="1.0" encoding="utf-8"?>
<Properties xmlns="http://schemas.openxmlformats.org/officeDocument/2006/extended-properties" xmlns:vt="http://schemas.openxmlformats.org/officeDocument/2006/docPropsVTypes">
  <TotalTime>4760</TotalTime>
  <Words>1793</Words>
  <Application>Microsoft Office PowerPoint</Application>
  <PresentationFormat>Widescreen</PresentationFormat>
  <Paragraphs>125</Paragraphs>
  <Slides>12</Slides>
  <Notes>11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Aptos</vt:lpstr>
      <vt:lpstr>Aptos Display</vt:lpstr>
      <vt:lpstr>Arial</vt:lpstr>
      <vt:lpstr>Franklin Gothic Book</vt:lpstr>
      <vt:lpstr>Franklin Gothic Medium</vt:lpstr>
      <vt:lpstr>Office Theme</vt:lpstr>
      <vt:lpstr>Template Purpose</vt:lpstr>
      <vt:lpstr>Instructions</vt:lpstr>
      <vt:lpstr>Title I, Part A Program at [School Name]</vt:lpstr>
      <vt:lpstr>What is Title I, Part A?</vt:lpstr>
      <vt:lpstr>[School Name] is a Title I School</vt:lpstr>
      <vt:lpstr>Parent and Family Engagement</vt:lpstr>
      <vt:lpstr>Documents Created with Parents</vt:lpstr>
      <vt:lpstr>Building Parent Capacity for Involvement</vt:lpstr>
      <vt:lpstr>Right to Request Teacher Qualifications</vt:lpstr>
      <vt:lpstr>Testing Transparency</vt:lpstr>
      <vt:lpstr>Parent Participation and Feedback</vt:lpstr>
      <vt:lpstr>Additional Title I, Part A Information</vt:lpstr>
    </vt:vector>
  </TitlesOfParts>
  <Company>Kentucky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Annual Title I Meeting Template</dc:title>
  <dc:creator>Sudduth, Erin - Division of School and Program Improvement</dc:creator>
  <cp:lastModifiedBy>Sudduth, Erin - Division of School and Program Improvement</cp:lastModifiedBy>
  <cp:revision>6</cp:revision>
  <dcterms:created xsi:type="dcterms:W3CDTF">2025-06-05T19:03:45Z</dcterms:created>
  <dcterms:modified xsi:type="dcterms:W3CDTF">2025-07-08T13:48:47Z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b544694-0027-44fa-bee4-2648c0363f9d_Enabled">
    <vt:lpwstr>true</vt:lpwstr>
  </property>
  <property fmtid="{D5CDD505-2E9C-101B-9397-08002B2CF9AE}" pid="3" name="MSIP_Label_eb544694-0027-44fa-bee4-2648c0363f9d_SetDate">
    <vt:lpwstr>2025-06-05T19:10:13Z</vt:lpwstr>
  </property>
  <property fmtid="{D5CDD505-2E9C-101B-9397-08002B2CF9AE}" pid="4" name="MSIP_Label_eb544694-0027-44fa-bee4-2648c0363f9d_Method">
    <vt:lpwstr>Standard</vt:lpwstr>
  </property>
  <property fmtid="{D5CDD505-2E9C-101B-9397-08002B2CF9AE}" pid="5" name="MSIP_Label_eb544694-0027-44fa-bee4-2648c0363f9d_Name">
    <vt:lpwstr>defa4170-0d19-0005-0004-bc88714345d2</vt:lpwstr>
  </property>
  <property fmtid="{D5CDD505-2E9C-101B-9397-08002B2CF9AE}" pid="6" name="MSIP_Label_eb544694-0027-44fa-bee4-2648c0363f9d_SiteId">
    <vt:lpwstr>9360c11f-90e6-4706-ad00-25fcdc9e2ed1</vt:lpwstr>
  </property>
  <property fmtid="{D5CDD505-2E9C-101B-9397-08002B2CF9AE}" pid="7" name="MSIP_Label_eb544694-0027-44fa-bee4-2648c0363f9d_ActionId">
    <vt:lpwstr>c56c85ae-8a9f-4c76-a28f-092a4775f812</vt:lpwstr>
  </property>
  <property fmtid="{D5CDD505-2E9C-101B-9397-08002B2CF9AE}" pid="8" name="MSIP_Label_eb544694-0027-44fa-bee4-2648c0363f9d_ContentBits">
    <vt:lpwstr>0</vt:lpwstr>
  </property>
  <property fmtid="{D5CDD505-2E9C-101B-9397-08002B2CF9AE}" pid="9" name="MSIP_Label_eb544694-0027-44fa-bee4-2648c0363f9d_Tag">
    <vt:lpwstr>10, 3, 0, 1</vt:lpwstr>
  </property>
  <property fmtid="{D5CDD505-2E9C-101B-9397-08002B2CF9AE}" pid="10" name="ContentTypeId">
    <vt:lpwstr>0x0101001BEB557DBE01834EAB47A683706DCD5B00A6F720AFBB364242A082ED99584E41F2</vt:lpwstr>
  </property>
  <property fmtid="{D5CDD505-2E9C-101B-9397-08002B2CF9AE}" pid="11" name="_dlc_DocIdItemGuid">
    <vt:lpwstr>8f17f12a-1f8e-4961-81ae-ceda1853068b</vt:lpwstr>
  </property>
</Properties>
</file>