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sldIdLst>
    <p:sldId id="256" r:id="rId5"/>
    <p:sldId id="1022" r:id="rId6"/>
    <p:sldId id="380" r:id="rId7"/>
    <p:sldId id="285" r:id="rId8"/>
    <p:sldId id="381" r:id="rId9"/>
    <p:sldId id="288" r:id="rId10"/>
    <p:sldId id="289" r:id="rId11"/>
    <p:sldId id="382" r:id="rId12"/>
    <p:sldId id="292" r:id="rId13"/>
    <p:sldId id="383" r:id="rId14"/>
    <p:sldId id="295" r:id="rId15"/>
    <p:sldId id="384" r:id="rId16"/>
    <p:sldId id="390" r:id="rId17"/>
    <p:sldId id="294" r:id="rId18"/>
    <p:sldId id="385" r:id="rId19"/>
    <p:sldId id="102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2C0FC13C-748B-D961-772C-145112EE73E3}" name="Sims, Rhonda - KDE Associate Commissioner" initials="SC" userId="S::rhonda.sims@education.ky.gov::bad20b3f-b7c8-4cb3-ae2a-6808ba4166df" providerId="AD"/>
  <p188:author id="{0C431B50-E267-7ED8-372B-1A1B808F8997}" name="Jones, Helen - Division of Assessment and Accountability Support" initials="HJ" userId="S::helen.jones@education.ky.gov::b7d6fb4f-88fd-4227-920b-6a3119e5e7a1" providerId="AD"/>
  <p188:author id="{771B6458-EC8F-ACB7-5084-9D6F069BC75D}" name="Avery, Devon - Division of Assessment and Accountability Support" initials="AS" userId="S::devon.avery@education.ky.gov::3c4d04ce-6fc5-4533-8afa-2b6776a03065" providerId="AD"/>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E0DB3AB3-8C22-653F-571B-3E25AA2E63A2}" name="Savage, Shara - Division of Assessment and Accountability Support" initials="SS" userId="S::shara.savage@education.ky.gov::71eadb16-699f-453e-81d8-c9ac7aaf2dd6"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JDoAaAS" userId="S::jennifer.larkins@education.ky.gov::093879bc-4454-48e7-95b0-93a7f4bf4b00" providerId="AD"/>
  <p188:author id="{1DDE88F8-27C4-C73A-F768-A150E2731EB4}" name="Mullins, Krista" initials="MK"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very, Devon - Division of Assessment and Accountability Support" initials="AD-DoAaAS" lastIdx="51" clrIdx="0">
    <p:extLst>
      <p:ext uri="{19B8F6BF-5375-455C-9EA6-DF929625EA0E}">
        <p15:presenceInfo xmlns:p15="http://schemas.microsoft.com/office/powerpoint/2012/main" userId="S::devon.avery@education.ky.gov::3c4d04ce-6fc5-4533-8afa-2b6776a03065" providerId="AD"/>
      </p:ext>
    </p:extLst>
  </p:cmAuthor>
  <p:cmAuthor id="2" name="Stafford, Jennifer - KDE Division Director" initials="SJ-KDD" lastIdx="3" clrIdx="1">
    <p:extLst>
      <p:ext uri="{19B8F6BF-5375-455C-9EA6-DF929625EA0E}">
        <p15:presenceInfo xmlns:p15="http://schemas.microsoft.com/office/powerpoint/2012/main" userId="S::jennifer.stafford@education.ky.gov::0151abd4-297e-443f-a77b-a8c249c015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EDF"/>
    <a:srgbClr val="057780"/>
    <a:srgbClr val="A7CBCD"/>
    <a:srgbClr val="102649"/>
    <a:srgbClr val="6AC398"/>
    <a:srgbClr val="83B2BE"/>
    <a:srgbClr val="7AE6E1"/>
    <a:srgbClr val="C0F6E4"/>
    <a:srgbClr val="D1FFFF"/>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C36C3-59BD-E915-845D-7DD7316DE546}" v="1" dt="2025-07-31T16:01:30.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80" autoAdjust="0"/>
  </p:normalViewPr>
  <p:slideViewPr>
    <p:cSldViewPr snapToGrid="0">
      <p:cViewPr varScale="1">
        <p:scale>
          <a:sx n="80" d="100"/>
          <a:sy n="80" d="100"/>
        </p:scale>
        <p:origin x="17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 Id="rId30"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S::devon.avery@education.ky.gov::ea78a75c-c17e-4901-bc17-b64bcd9c9f6d" providerId="AD" clId="Web-{78DC36C3-59BD-E915-845D-7DD7316DE546}"/>
    <pc:docChg chg="modSld">
      <pc:chgData name="Avery, Devon - Division of Assessment and Accountability Support" userId="S::devon.avery@education.ky.gov::ea78a75c-c17e-4901-bc17-b64bcd9c9f6d" providerId="AD" clId="Web-{78DC36C3-59BD-E915-845D-7DD7316DE546}" dt="2025-07-31T16:02:04.182" v="66"/>
      <pc:docMkLst>
        <pc:docMk/>
      </pc:docMkLst>
      <pc:sldChg chg="modNotes">
        <pc:chgData name="Avery, Devon - Division of Assessment and Accountability Support" userId="S::devon.avery@education.ky.gov::ea78a75c-c17e-4901-bc17-b64bcd9c9f6d" providerId="AD" clId="Web-{78DC36C3-59BD-E915-845D-7DD7316DE546}" dt="2025-07-31T16:01:28.289" v="44"/>
        <pc:sldMkLst>
          <pc:docMk/>
          <pc:sldMk cId="3348022959" sldId="285"/>
        </pc:sldMkLst>
      </pc:sldChg>
      <pc:sldChg chg="modNotes">
        <pc:chgData name="Avery, Devon - Division of Assessment and Accountability Support" userId="S::devon.avery@education.ky.gov::ea78a75c-c17e-4901-bc17-b64bcd9c9f6d" providerId="AD" clId="Web-{78DC36C3-59BD-E915-845D-7DD7316DE546}" dt="2025-07-31T16:00:58.975" v="13"/>
        <pc:sldMkLst>
          <pc:docMk/>
          <pc:sldMk cId="2782166062" sldId="380"/>
        </pc:sldMkLst>
      </pc:sldChg>
      <pc:sldChg chg="modNotes">
        <pc:chgData name="Avery, Devon - Division of Assessment and Accountability Support" userId="S::devon.avery@education.ky.gov::ea78a75c-c17e-4901-bc17-b64bcd9c9f6d" providerId="AD" clId="Web-{78DC36C3-59BD-E915-845D-7DD7316DE546}" dt="2025-07-31T16:02:04.182" v="66"/>
        <pc:sldMkLst>
          <pc:docMk/>
          <pc:sldMk cId="4120208934" sldId="1023"/>
        </pc:sldMkLst>
      </pc:sldChg>
    </pc:docChg>
  </pc:docChgLst>
  <pc:docChgLst>
    <pc:chgData name="Mullins, Krista - Division of Assessment and Accountability Support" userId="599e8b2c-da26-429c-a2a4-0d587b3d3416" providerId="ADAL" clId="{D79284CA-8E70-4B96-B10B-0EDE38E94AEC}"/>
    <pc:docChg chg="custSel delSld modSld">
      <pc:chgData name="Mullins, Krista - Division of Assessment and Accountability Support" userId="599e8b2c-da26-429c-a2a4-0d587b3d3416" providerId="ADAL" clId="{D79284CA-8E70-4B96-B10B-0EDE38E94AEC}" dt="2025-07-21T21:49:56.322" v="1" actId="47"/>
      <pc:docMkLst>
        <pc:docMk/>
      </pc:docMkLst>
      <pc:sldChg chg="del">
        <pc:chgData name="Mullins, Krista - Division of Assessment and Accountability Support" userId="599e8b2c-da26-429c-a2a4-0d587b3d3416" providerId="ADAL" clId="{D79284CA-8E70-4B96-B10B-0EDE38E94AEC}" dt="2025-07-21T21:49:56.322" v="1" actId="47"/>
        <pc:sldMkLst>
          <pc:docMk/>
          <pc:sldMk cId="2612156673" sldId="283"/>
        </pc:sldMkLst>
      </pc:sldChg>
      <pc:sldChg chg="del">
        <pc:chgData name="Mullins, Krista - Division of Assessment and Accountability Support" userId="599e8b2c-da26-429c-a2a4-0d587b3d3416" providerId="ADAL" clId="{D79284CA-8E70-4B96-B10B-0EDE38E94AEC}" dt="2025-07-21T21:49:56.322" v="1" actId="47"/>
        <pc:sldMkLst>
          <pc:docMk/>
          <pc:sldMk cId="2202567429" sldId="297"/>
        </pc:sldMkLst>
      </pc:sldChg>
      <pc:sldChg chg="del">
        <pc:chgData name="Mullins, Krista - Division of Assessment and Accountability Support" userId="599e8b2c-da26-429c-a2a4-0d587b3d3416" providerId="ADAL" clId="{D79284CA-8E70-4B96-B10B-0EDE38E94AEC}" dt="2025-07-21T21:49:56.322" v="1" actId="47"/>
        <pc:sldMkLst>
          <pc:docMk/>
          <pc:sldMk cId="1917764453" sldId="300"/>
        </pc:sldMkLst>
      </pc:sldChg>
      <pc:sldChg chg="del">
        <pc:chgData name="Mullins, Krista - Division of Assessment and Accountability Support" userId="599e8b2c-da26-429c-a2a4-0d587b3d3416" providerId="ADAL" clId="{D79284CA-8E70-4B96-B10B-0EDE38E94AEC}" dt="2025-07-21T21:49:56.322" v="1" actId="47"/>
        <pc:sldMkLst>
          <pc:docMk/>
          <pc:sldMk cId="2064220523" sldId="364"/>
        </pc:sldMkLst>
      </pc:sldChg>
      <pc:sldChg chg="del">
        <pc:chgData name="Mullins, Krista - Division of Assessment and Accountability Support" userId="599e8b2c-da26-429c-a2a4-0d587b3d3416" providerId="ADAL" clId="{D79284CA-8E70-4B96-B10B-0EDE38E94AEC}" dt="2025-07-21T21:49:56.322" v="1" actId="47"/>
        <pc:sldMkLst>
          <pc:docMk/>
          <pc:sldMk cId="3818258449" sldId="386"/>
        </pc:sldMkLst>
      </pc:sldChg>
      <pc:sldChg chg="del">
        <pc:chgData name="Mullins, Krista - Division of Assessment and Accountability Support" userId="599e8b2c-da26-429c-a2a4-0d587b3d3416" providerId="ADAL" clId="{D79284CA-8E70-4B96-B10B-0EDE38E94AEC}" dt="2025-07-21T21:49:56.322" v="1" actId="47"/>
        <pc:sldMkLst>
          <pc:docMk/>
          <pc:sldMk cId="3116957422" sldId="387"/>
        </pc:sldMkLst>
      </pc:sldChg>
      <pc:sldChg chg="del">
        <pc:chgData name="Mullins, Krista - Division of Assessment and Accountability Support" userId="599e8b2c-da26-429c-a2a4-0d587b3d3416" providerId="ADAL" clId="{D79284CA-8E70-4B96-B10B-0EDE38E94AEC}" dt="2025-07-21T21:49:56.322" v="1" actId="47"/>
        <pc:sldMkLst>
          <pc:docMk/>
          <pc:sldMk cId="1454982492" sldId="388"/>
        </pc:sldMkLst>
      </pc:sldChg>
      <pc:sldChg chg="del">
        <pc:chgData name="Mullins, Krista - Division of Assessment and Accountability Support" userId="599e8b2c-da26-429c-a2a4-0d587b3d3416" providerId="ADAL" clId="{D79284CA-8E70-4B96-B10B-0EDE38E94AEC}" dt="2025-07-21T21:49:56.322" v="1" actId="47"/>
        <pc:sldMkLst>
          <pc:docMk/>
          <pc:sldMk cId="564152388" sldId="389"/>
        </pc:sldMkLst>
      </pc:sldChg>
      <pc:sldChg chg="del">
        <pc:chgData name="Mullins, Krista - Division of Assessment and Accountability Support" userId="599e8b2c-da26-429c-a2a4-0d587b3d3416" providerId="ADAL" clId="{D79284CA-8E70-4B96-B10B-0EDE38E94AEC}" dt="2025-07-21T21:49:56.322" v="1" actId="47"/>
        <pc:sldMkLst>
          <pc:docMk/>
          <pc:sldMk cId="3319157778" sldId="391"/>
        </pc:sldMkLst>
      </pc:sldChg>
      <pc:sldChg chg="del">
        <pc:chgData name="Mullins, Krista - Division of Assessment and Accountability Support" userId="599e8b2c-da26-429c-a2a4-0d587b3d3416" providerId="ADAL" clId="{D79284CA-8E70-4B96-B10B-0EDE38E94AEC}" dt="2025-07-21T21:49:56.322" v="1" actId="47"/>
        <pc:sldMkLst>
          <pc:docMk/>
          <pc:sldMk cId="1024799714" sldId="392"/>
        </pc:sldMkLst>
      </pc:sldChg>
      <pc:sldChg chg="delSp mod">
        <pc:chgData name="Mullins, Krista - Division of Assessment and Accountability Support" userId="599e8b2c-da26-429c-a2a4-0d587b3d3416" providerId="ADAL" clId="{D79284CA-8E70-4B96-B10B-0EDE38E94AEC}" dt="2025-07-21T21:49:43.679" v="0" actId="478"/>
        <pc:sldMkLst>
          <pc:docMk/>
          <pc:sldMk cId="4120208934" sldId="1023"/>
        </pc:sldMkLst>
      </pc:sldChg>
    </pc:docChg>
  </pc:docChgLst>
  <pc:docChgLst>
    <pc:chgData name="Mullins, Krista - Division of Assessment and Accountability Support" userId="S::krista.mullins@education.ky.gov::599e8b2c-da26-429c-a2a4-0d587b3d3416" providerId="AD" clId="Web-{35DFAF2E-1B6E-2E71-40AA-5AF23B1570FD}"/>
    <pc:docChg chg="modSld">
      <pc:chgData name="Mullins, Krista - Division of Assessment and Accountability Support" userId="S::krista.mullins@education.ky.gov::599e8b2c-da26-429c-a2a4-0d587b3d3416" providerId="AD" clId="Web-{35DFAF2E-1B6E-2E71-40AA-5AF23B1570FD}" dt="2025-07-21T12:14:21.412" v="15"/>
      <pc:docMkLst>
        <pc:docMk/>
      </pc:docMkLst>
      <pc:sldChg chg="modNotes">
        <pc:chgData name="Mullins, Krista - Division of Assessment and Accountability Support" userId="S::krista.mullins@education.ky.gov::599e8b2c-da26-429c-a2a4-0d587b3d3416" providerId="AD" clId="Web-{35DFAF2E-1B6E-2E71-40AA-5AF23B1570FD}" dt="2025-07-21T12:14:21.412" v="15"/>
        <pc:sldMkLst>
          <pc:docMk/>
          <pc:sldMk cId="301902911" sldId="256"/>
        </pc:sldMkLst>
      </pc:sldChg>
      <pc:sldChg chg="modNotes">
        <pc:chgData name="Mullins, Krista - Division of Assessment and Accountability Support" userId="S::krista.mullins@education.ky.gov::599e8b2c-da26-429c-a2a4-0d587b3d3416" providerId="AD" clId="Web-{35DFAF2E-1B6E-2E71-40AA-5AF23B1570FD}" dt="2025-07-21T12:11:52.130" v="1"/>
        <pc:sldMkLst>
          <pc:docMk/>
          <pc:sldMk cId="234480860" sldId="288"/>
        </pc:sldMkLst>
      </pc:sldChg>
    </pc:docChg>
  </pc:docChgLst>
  <pc:docChgLst>
    <pc:chgData name="Avery, Devon - Division of Assessment and Accountability Support" userId="ea78a75c-c17e-4901-bc17-b64bcd9c9f6d" providerId="ADAL" clId="{9CE560DD-B1CE-4C97-9FA5-9113C642D07F}"/>
    <pc:docChg chg="undo custSel addSld delSld modSld">
      <pc:chgData name="Avery, Devon - Division of Assessment and Accountability Support" userId="ea78a75c-c17e-4901-bc17-b64bcd9c9f6d" providerId="ADAL" clId="{9CE560DD-B1CE-4C97-9FA5-9113C642D07F}" dt="2025-07-10T16:17:35.991" v="223" actId="47"/>
      <pc:docMkLst>
        <pc:docMk/>
      </pc:docMkLst>
      <pc:sldChg chg="del">
        <pc:chgData name="Avery, Devon - Division of Assessment and Accountability Support" userId="ea78a75c-c17e-4901-bc17-b64bcd9c9f6d" providerId="ADAL" clId="{9CE560DD-B1CE-4C97-9FA5-9113C642D07F}" dt="2025-07-10T16:15:21.072" v="6" actId="47"/>
        <pc:sldMkLst>
          <pc:docMk/>
          <pc:sldMk cId="1640058356" sldId="275"/>
        </pc:sldMkLst>
      </pc:sldChg>
      <pc:sldChg chg="del">
        <pc:chgData name="Avery, Devon - Division of Assessment and Accountability Support" userId="ea78a75c-c17e-4901-bc17-b64bcd9c9f6d" providerId="ADAL" clId="{9CE560DD-B1CE-4C97-9FA5-9113C642D07F}" dt="2025-07-10T16:15:21.556" v="7" actId="47"/>
        <pc:sldMkLst>
          <pc:docMk/>
          <pc:sldMk cId="3080831821" sldId="276"/>
        </pc:sldMkLst>
      </pc:sldChg>
      <pc:sldChg chg="del">
        <pc:chgData name="Avery, Devon - Division of Assessment and Accountability Support" userId="ea78a75c-c17e-4901-bc17-b64bcd9c9f6d" providerId="ADAL" clId="{9CE560DD-B1CE-4C97-9FA5-9113C642D07F}" dt="2025-07-10T16:15:21.959" v="8" actId="47"/>
        <pc:sldMkLst>
          <pc:docMk/>
          <pc:sldMk cId="106058897" sldId="277"/>
        </pc:sldMkLst>
      </pc:sldChg>
      <pc:sldChg chg="del">
        <pc:chgData name="Avery, Devon - Division of Assessment and Accountability Support" userId="ea78a75c-c17e-4901-bc17-b64bcd9c9f6d" providerId="ADAL" clId="{9CE560DD-B1CE-4C97-9FA5-9113C642D07F}" dt="2025-07-10T16:15:22.311" v="9" actId="47"/>
        <pc:sldMkLst>
          <pc:docMk/>
          <pc:sldMk cId="2266024590" sldId="278"/>
        </pc:sldMkLst>
      </pc:sldChg>
      <pc:sldChg chg="del">
        <pc:chgData name="Avery, Devon - Division of Assessment and Accountability Support" userId="ea78a75c-c17e-4901-bc17-b64bcd9c9f6d" providerId="ADAL" clId="{9CE560DD-B1CE-4C97-9FA5-9113C642D07F}" dt="2025-07-10T16:15:22.836" v="10" actId="47"/>
        <pc:sldMkLst>
          <pc:docMk/>
          <pc:sldMk cId="2940899165" sldId="279"/>
        </pc:sldMkLst>
      </pc:sldChg>
      <pc:sldChg chg="del">
        <pc:chgData name="Avery, Devon - Division of Assessment and Accountability Support" userId="ea78a75c-c17e-4901-bc17-b64bcd9c9f6d" providerId="ADAL" clId="{9CE560DD-B1CE-4C97-9FA5-9113C642D07F}" dt="2025-07-10T16:15:23.345" v="11" actId="47"/>
        <pc:sldMkLst>
          <pc:docMk/>
          <pc:sldMk cId="898961860" sldId="280"/>
        </pc:sldMkLst>
      </pc:sldChg>
      <pc:sldChg chg="add del">
        <pc:chgData name="Avery, Devon - Division of Assessment and Accountability Support" userId="ea78a75c-c17e-4901-bc17-b64bcd9c9f6d" providerId="ADAL" clId="{9CE560DD-B1CE-4C97-9FA5-9113C642D07F}" dt="2025-07-10T16:17:35.991" v="223" actId="47"/>
        <pc:sldMkLst>
          <pc:docMk/>
          <pc:sldMk cId="2064220523" sldId="364"/>
        </pc:sldMkLst>
      </pc:sldChg>
      <pc:sldChg chg="del">
        <pc:chgData name="Avery, Devon - Division of Assessment and Accountability Support" userId="ea78a75c-c17e-4901-bc17-b64bcd9c9f6d" providerId="ADAL" clId="{9CE560DD-B1CE-4C97-9FA5-9113C642D07F}" dt="2025-07-10T16:15:20.180" v="4" actId="47"/>
        <pc:sldMkLst>
          <pc:docMk/>
          <pc:sldMk cId="2050139931" sldId="367"/>
        </pc:sldMkLst>
      </pc:sldChg>
      <pc:sldChg chg="del">
        <pc:chgData name="Avery, Devon - Division of Assessment and Accountability Support" userId="ea78a75c-c17e-4901-bc17-b64bcd9c9f6d" providerId="ADAL" clId="{9CE560DD-B1CE-4C97-9FA5-9113C642D07F}" dt="2025-07-10T16:15:18.100" v="2" actId="47"/>
        <pc:sldMkLst>
          <pc:docMk/>
          <pc:sldMk cId="966996397" sldId="377"/>
        </pc:sldMkLst>
      </pc:sldChg>
      <pc:sldChg chg="del">
        <pc:chgData name="Avery, Devon - Division of Assessment and Accountability Support" userId="ea78a75c-c17e-4901-bc17-b64bcd9c9f6d" providerId="ADAL" clId="{9CE560DD-B1CE-4C97-9FA5-9113C642D07F}" dt="2025-07-10T16:15:19.788" v="3" actId="47"/>
        <pc:sldMkLst>
          <pc:docMk/>
          <pc:sldMk cId="689677422" sldId="378"/>
        </pc:sldMkLst>
      </pc:sldChg>
      <pc:sldChg chg="del">
        <pc:chgData name="Avery, Devon - Division of Assessment and Accountability Support" userId="ea78a75c-c17e-4901-bc17-b64bcd9c9f6d" providerId="ADAL" clId="{9CE560DD-B1CE-4C97-9FA5-9113C642D07F}" dt="2025-07-10T16:15:20.673" v="5" actId="47"/>
        <pc:sldMkLst>
          <pc:docMk/>
          <pc:sldMk cId="3430722404" sldId="379"/>
        </pc:sldMkLst>
      </pc:sldChg>
      <pc:sldChg chg="modSp mod modNotesTx">
        <pc:chgData name="Avery, Devon - Division of Assessment and Accountability Support" userId="ea78a75c-c17e-4901-bc17-b64bcd9c9f6d" providerId="ADAL" clId="{9CE560DD-B1CE-4C97-9FA5-9113C642D07F}" dt="2025-07-10T16:17:27.440" v="221" actId="20577"/>
        <pc:sldMkLst>
          <pc:docMk/>
          <pc:sldMk cId="478490726" sldId="1022"/>
        </pc:sldMkLst>
        <pc:spChg chg="mod">
          <ac:chgData name="Avery, Devon - Division of Assessment and Accountability Support" userId="ea78a75c-c17e-4901-bc17-b64bcd9c9f6d" providerId="ADAL" clId="{9CE560DD-B1CE-4C97-9FA5-9113C642D07F}" dt="2025-07-10T16:15:15.926" v="1" actId="20577"/>
          <ac:spMkLst>
            <pc:docMk/>
            <pc:sldMk cId="478490726" sldId="1022"/>
            <ac:spMk id="2" creationId="{4A54720F-4E21-922D-F092-F84342081FE6}"/>
          </ac:spMkLst>
        </pc:spChg>
        <pc:spChg chg="mod">
          <ac:chgData name="Avery, Devon - Division of Assessment and Accountability Support" userId="ea78a75c-c17e-4901-bc17-b64bcd9c9f6d" providerId="ADAL" clId="{9CE560DD-B1CE-4C97-9FA5-9113C642D07F}" dt="2025-07-10T16:17:07.916" v="154" actId="20577"/>
          <ac:spMkLst>
            <pc:docMk/>
            <pc:sldMk cId="478490726" sldId="1022"/>
            <ac:spMk id="6" creationId="{3DCC6E94-F52F-883C-E0B7-26EE1B5474DF}"/>
          </ac:spMkLst>
        </pc:spChg>
      </pc:sldChg>
      <pc:sldChg chg="del">
        <pc:chgData name="Avery, Devon - Division of Assessment and Accountability Support" userId="ea78a75c-c17e-4901-bc17-b64bcd9c9f6d" providerId="ADAL" clId="{9CE560DD-B1CE-4C97-9FA5-9113C642D07F}" dt="2025-07-10T16:15:25.472" v="12" actId="47"/>
        <pc:sldMkLst>
          <pc:docMk/>
          <pc:sldMk cId="1380930331" sldId="1023"/>
        </pc:sldMkLst>
      </pc:sldChg>
      <pc:sldChg chg="add modNotesTx">
        <pc:chgData name="Avery, Devon - Division of Assessment and Accountability Support" userId="ea78a75c-c17e-4901-bc17-b64bcd9c9f6d" providerId="ADAL" clId="{9CE560DD-B1CE-4C97-9FA5-9113C642D07F}" dt="2025-07-10T16:16:23.332" v="136" actId="20577"/>
        <pc:sldMkLst>
          <pc:docMk/>
          <pc:sldMk cId="4120208934" sldId="1023"/>
        </pc:sldMkLst>
      </pc:sldChg>
      <pc:sldMasterChg chg="delSldLayout">
        <pc:chgData name="Avery, Devon - Division of Assessment and Accountability Support" userId="ea78a75c-c17e-4901-bc17-b64bcd9c9f6d" providerId="ADAL" clId="{9CE560DD-B1CE-4C97-9FA5-9113C642D07F}" dt="2025-07-10T16:15:19.788" v="3" actId="47"/>
        <pc:sldMasterMkLst>
          <pc:docMk/>
          <pc:sldMasterMk cId="2271339680" sldId="2147483648"/>
        </pc:sldMasterMkLst>
        <pc:sldLayoutChg chg="del">
          <pc:chgData name="Avery, Devon - Division of Assessment and Accountability Support" userId="ea78a75c-c17e-4901-bc17-b64bcd9c9f6d" providerId="ADAL" clId="{9CE560DD-B1CE-4C97-9FA5-9113C642D07F}" dt="2025-07-10T16:15:19.788" v="3" actId="47"/>
          <pc:sldLayoutMkLst>
            <pc:docMk/>
            <pc:sldMasterMk cId="2271339680" sldId="2147483648"/>
            <pc:sldLayoutMk cId="867049923" sldId="2147483676"/>
          </pc:sldLayoutMkLst>
        </pc:sldLayoutChg>
      </pc:sldMaster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485C3-6BB7-48BA-B186-EAF569F25096}" type="doc">
      <dgm:prSet loTypeId="urn:microsoft.com/office/officeart/2005/8/layout/process2" loCatId="process" qsTypeId="urn:microsoft.com/office/officeart/2005/8/quickstyle/simple1" qsCatId="simple" csTypeId="urn:microsoft.com/office/officeart/2005/8/colors/accent1_2" csCatId="accent1" phldr="1"/>
      <dgm:spPr/>
    </dgm:pt>
    <dgm:pt modelId="{858E9DDD-F151-4515-86F3-994ACCF00011}">
      <dgm:prSet phldrT="[Text]"/>
      <dgm:spPr/>
      <dgm:t>
        <a:bodyPr/>
        <a:lstStyle/>
        <a:p>
          <a:r>
            <a:rPr lang="en-US"/>
            <a:t>First</a:t>
          </a:r>
        </a:p>
      </dgm:t>
    </dgm:pt>
    <dgm:pt modelId="{60E5EC67-F90D-4021-9150-A98A0E99857B}" type="parTrans" cxnId="{02DADDF9-CDE9-408F-9225-A30C4C1D7938}">
      <dgm:prSet/>
      <dgm:spPr/>
      <dgm:t>
        <a:bodyPr/>
        <a:lstStyle/>
        <a:p>
          <a:endParaRPr lang="en-US"/>
        </a:p>
      </dgm:t>
    </dgm:pt>
    <dgm:pt modelId="{8E925C15-B4EA-472A-AF94-5BABFA26626E}" type="sibTrans" cxnId="{02DADDF9-CDE9-408F-9225-A30C4C1D7938}">
      <dgm:prSet/>
      <dgm:spPr/>
      <dgm:t>
        <a:bodyPr/>
        <a:lstStyle/>
        <a:p>
          <a:endParaRPr lang="en-US"/>
        </a:p>
      </dgm:t>
    </dgm:pt>
    <dgm:pt modelId="{4B1F5E73-27EB-441A-BA25-048A086C7AE4}">
      <dgm:prSet phldrT="[Text]"/>
      <dgm:spPr/>
      <dgm:t>
        <a:bodyPr/>
        <a:lstStyle/>
        <a:p>
          <a:r>
            <a:rPr lang="en-US"/>
            <a:t>Second</a:t>
          </a:r>
        </a:p>
      </dgm:t>
    </dgm:pt>
    <dgm:pt modelId="{6D6FA0AA-4AF7-4292-B129-C11318331B99}" type="parTrans" cxnId="{F0E4EB8C-E61A-4E44-BE30-5F7CFADC47BF}">
      <dgm:prSet/>
      <dgm:spPr/>
      <dgm:t>
        <a:bodyPr/>
        <a:lstStyle/>
        <a:p>
          <a:endParaRPr lang="en-US"/>
        </a:p>
      </dgm:t>
    </dgm:pt>
    <dgm:pt modelId="{4DF59837-3BE9-4795-9E99-35F7E414FCDB}" type="sibTrans" cxnId="{F0E4EB8C-E61A-4E44-BE30-5F7CFADC47BF}">
      <dgm:prSet/>
      <dgm:spPr/>
      <dgm:t>
        <a:bodyPr/>
        <a:lstStyle/>
        <a:p>
          <a:endParaRPr lang="en-US"/>
        </a:p>
      </dgm:t>
    </dgm:pt>
    <dgm:pt modelId="{95C0883F-2403-446D-9801-BA2FD7077900}">
      <dgm:prSet phldrT="[Text]"/>
      <dgm:spPr/>
      <dgm:t>
        <a:bodyPr/>
        <a:lstStyle/>
        <a:p>
          <a:r>
            <a:rPr lang="en-US"/>
            <a:t>Third</a:t>
          </a:r>
        </a:p>
      </dgm:t>
    </dgm:pt>
    <dgm:pt modelId="{0B359294-B890-4EDD-8285-A38D6A3098A5}" type="parTrans" cxnId="{84149DAD-CC78-4423-86B4-86826BF05B2C}">
      <dgm:prSet/>
      <dgm:spPr/>
      <dgm:t>
        <a:bodyPr/>
        <a:lstStyle/>
        <a:p>
          <a:endParaRPr lang="en-US"/>
        </a:p>
      </dgm:t>
    </dgm:pt>
    <dgm:pt modelId="{0EEEE352-C632-4533-97B4-6B972D28110C}" type="sibTrans" cxnId="{84149DAD-CC78-4423-86B4-86826BF05B2C}">
      <dgm:prSet/>
      <dgm:spPr/>
      <dgm:t>
        <a:bodyPr/>
        <a:lstStyle/>
        <a:p>
          <a:endParaRPr lang="en-US"/>
        </a:p>
      </dgm:t>
    </dgm:pt>
    <dgm:pt modelId="{63A4F233-2354-4653-9526-80CE32D7294A}" type="pres">
      <dgm:prSet presAssocID="{C83485C3-6BB7-48BA-B186-EAF569F25096}" presName="linearFlow" presStyleCnt="0">
        <dgm:presLayoutVars>
          <dgm:resizeHandles val="exact"/>
        </dgm:presLayoutVars>
      </dgm:prSet>
      <dgm:spPr/>
    </dgm:pt>
    <dgm:pt modelId="{870C633B-C384-404A-B792-F00B3418B397}" type="pres">
      <dgm:prSet presAssocID="{858E9DDD-F151-4515-86F3-994ACCF00011}" presName="node" presStyleLbl="node1" presStyleIdx="0" presStyleCnt="3">
        <dgm:presLayoutVars>
          <dgm:bulletEnabled val="1"/>
        </dgm:presLayoutVars>
      </dgm:prSet>
      <dgm:spPr/>
    </dgm:pt>
    <dgm:pt modelId="{2CB25E71-A6A4-4BE5-A44F-52A1733368DC}" type="pres">
      <dgm:prSet presAssocID="{8E925C15-B4EA-472A-AF94-5BABFA26626E}" presName="sibTrans" presStyleLbl="sibTrans2D1" presStyleIdx="0" presStyleCnt="2"/>
      <dgm:spPr/>
    </dgm:pt>
    <dgm:pt modelId="{36DFC77F-28DC-43F4-9589-5C36992A43DE}" type="pres">
      <dgm:prSet presAssocID="{8E925C15-B4EA-472A-AF94-5BABFA26626E}" presName="connectorText" presStyleLbl="sibTrans2D1" presStyleIdx="0" presStyleCnt="2"/>
      <dgm:spPr/>
    </dgm:pt>
    <dgm:pt modelId="{98CD1E5A-71F8-4DF6-8496-2206821B5BFC}" type="pres">
      <dgm:prSet presAssocID="{4B1F5E73-27EB-441A-BA25-048A086C7AE4}" presName="node" presStyleLbl="node1" presStyleIdx="1" presStyleCnt="3">
        <dgm:presLayoutVars>
          <dgm:bulletEnabled val="1"/>
        </dgm:presLayoutVars>
      </dgm:prSet>
      <dgm:spPr/>
    </dgm:pt>
    <dgm:pt modelId="{22AF3625-D6C6-40A3-8621-BC139CD90CF9}" type="pres">
      <dgm:prSet presAssocID="{4DF59837-3BE9-4795-9E99-35F7E414FCDB}" presName="sibTrans" presStyleLbl="sibTrans2D1" presStyleIdx="1" presStyleCnt="2"/>
      <dgm:spPr/>
    </dgm:pt>
    <dgm:pt modelId="{2909F60A-DA00-4C05-AC17-5693A3F73A5D}" type="pres">
      <dgm:prSet presAssocID="{4DF59837-3BE9-4795-9E99-35F7E414FCDB}" presName="connectorText" presStyleLbl="sibTrans2D1" presStyleIdx="1" presStyleCnt="2"/>
      <dgm:spPr/>
    </dgm:pt>
    <dgm:pt modelId="{25338419-58C8-4417-A2C3-DD188442CB9C}" type="pres">
      <dgm:prSet presAssocID="{95C0883F-2403-446D-9801-BA2FD7077900}" presName="node" presStyleLbl="node1" presStyleIdx="2" presStyleCnt="3">
        <dgm:presLayoutVars>
          <dgm:bulletEnabled val="1"/>
        </dgm:presLayoutVars>
      </dgm:prSet>
      <dgm:spPr/>
    </dgm:pt>
  </dgm:ptLst>
  <dgm:cxnLst>
    <dgm:cxn modelId="{F1D0472D-213A-4D44-ADD9-A981CF2714B4}" type="presOf" srcId="{C83485C3-6BB7-48BA-B186-EAF569F25096}" destId="{63A4F233-2354-4653-9526-80CE32D7294A}" srcOrd="0" destOrd="0" presId="urn:microsoft.com/office/officeart/2005/8/layout/process2"/>
    <dgm:cxn modelId="{5F72B079-6479-47D1-9593-627974635ADF}" type="presOf" srcId="{4B1F5E73-27EB-441A-BA25-048A086C7AE4}" destId="{98CD1E5A-71F8-4DF6-8496-2206821B5BFC}" srcOrd="0" destOrd="0" presId="urn:microsoft.com/office/officeart/2005/8/layout/process2"/>
    <dgm:cxn modelId="{2640607C-44B3-4A12-B1AA-9033277912CE}" type="presOf" srcId="{4DF59837-3BE9-4795-9E99-35F7E414FCDB}" destId="{22AF3625-D6C6-40A3-8621-BC139CD90CF9}" srcOrd="0" destOrd="0" presId="urn:microsoft.com/office/officeart/2005/8/layout/process2"/>
    <dgm:cxn modelId="{F0E4EB8C-E61A-4E44-BE30-5F7CFADC47BF}" srcId="{C83485C3-6BB7-48BA-B186-EAF569F25096}" destId="{4B1F5E73-27EB-441A-BA25-048A086C7AE4}" srcOrd="1" destOrd="0" parTransId="{6D6FA0AA-4AF7-4292-B129-C11318331B99}" sibTransId="{4DF59837-3BE9-4795-9E99-35F7E414FCDB}"/>
    <dgm:cxn modelId="{78817191-FD70-4CEC-B9C4-5E1C89B6B0B0}" type="presOf" srcId="{8E925C15-B4EA-472A-AF94-5BABFA26626E}" destId="{2CB25E71-A6A4-4BE5-A44F-52A1733368DC}" srcOrd="0" destOrd="0" presId="urn:microsoft.com/office/officeart/2005/8/layout/process2"/>
    <dgm:cxn modelId="{84149DAD-CC78-4423-86B4-86826BF05B2C}" srcId="{C83485C3-6BB7-48BA-B186-EAF569F25096}" destId="{95C0883F-2403-446D-9801-BA2FD7077900}" srcOrd="2" destOrd="0" parTransId="{0B359294-B890-4EDD-8285-A38D6A3098A5}" sibTransId="{0EEEE352-C632-4533-97B4-6B972D28110C}"/>
    <dgm:cxn modelId="{08C0FECE-5BCC-4258-9E6C-FBA25DAA6B09}" type="presOf" srcId="{4DF59837-3BE9-4795-9E99-35F7E414FCDB}" destId="{2909F60A-DA00-4C05-AC17-5693A3F73A5D}" srcOrd="1" destOrd="0" presId="urn:microsoft.com/office/officeart/2005/8/layout/process2"/>
    <dgm:cxn modelId="{D6B2EEDA-DA6D-49E2-8431-D642038A43EF}" type="presOf" srcId="{8E925C15-B4EA-472A-AF94-5BABFA26626E}" destId="{36DFC77F-28DC-43F4-9589-5C36992A43DE}" srcOrd="1" destOrd="0" presId="urn:microsoft.com/office/officeart/2005/8/layout/process2"/>
    <dgm:cxn modelId="{69AFB9E4-1830-4317-93E9-BC4205C5E598}" type="presOf" srcId="{858E9DDD-F151-4515-86F3-994ACCF00011}" destId="{870C633B-C384-404A-B792-F00B3418B397}" srcOrd="0" destOrd="0" presId="urn:microsoft.com/office/officeart/2005/8/layout/process2"/>
    <dgm:cxn modelId="{9A303BF8-CFDC-43F4-BFF2-0382715C898E}" type="presOf" srcId="{95C0883F-2403-446D-9801-BA2FD7077900}" destId="{25338419-58C8-4417-A2C3-DD188442CB9C}" srcOrd="0" destOrd="0" presId="urn:microsoft.com/office/officeart/2005/8/layout/process2"/>
    <dgm:cxn modelId="{02DADDF9-CDE9-408F-9225-A30C4C1D7938}" srcId="{C83485C3-6BB7-48BA-B186-EAF569F25096}" destId="{858E9DDD-F151-4515-86F3-994ACCF00011}" srcOrd="0" destOrd="0" parTransId="{60E5EC67-F90D-4021-9150-A98A0E99857B}" sibTransId="{8E925C15-B4EA-472A-AF94-5BABFA26626E}"/>
    <dgm:cxn modelId="{69ED6954-5047-49F5-A779-84D04ADED97B}" type="presParOf" srcId="{63A4F233-2354-4653-9526-80CE32D7294A}" destId="{870C633B-C384-404A-B792-F00B3418B397}" srcOrd="0" destOrd="0" presId="urn:microsoft.com/office/officeart/2005/8/layout/process2"/>
    <dgm:cxn modelId="{5655F69F-9C0A-4227-9796-BA9161FD39C7}" type="presParOf" srcId="{63A4F233-2354-4653-9526-80CE32D7294A}" destId="{2CB25E71-A6A4-4BE5-A44F-52A1733368DC}" srcOrd="1" destOrd="0" presId="urn:microsoft.com/office/officeart/2005/8/layout/process2"/>
    <dgm:cxn modelId="{9D46187B-D6C7-41AB-B83C-0992B08459F1}" type="presParOf" srcId="{2CB25E71-A6A4-4BE5-A44F-52A1733368DC}" destId="{36DFC77F-28DC-43F4-9589-5C36992A43DE}" srcOrd="0" destOrd="0" presId="urn:microsoft.com/office/officeart/2005/8/layout/process2"/>
    <dgm:cxn modelId="{949D2909-DC39-4C0C-8259-285D3AA0E272}" type="presParOf" srcId="{63A4F233-2354-4653-9526-80CE32D7294A}" destId="{98CD1E5A-71F8-4DF6-8496-2206821B5BFC}" srcOrd="2" destOrd="0" presId="urn:microsoft.com/office/officeart/2005/8/layout/process2"/>
    <dgm:cxn modelId="{0F45DA09-941E-4812-8027-D1B5A1578270}" type="presParOf" srcId="{63A4F233-2354-4653-9526-80CE32D7294A}" destId="{22AF3625-D6C6-40A3-8621-BC139CD90CF9}" srcOrd="3" destOrd="0" presId="urn:microsoft.com/office/officeart/2005/8/layout/process2"/>
    <dgm:cxn modelId="{5E1BBC76-657B-47E4-A843-FD7819642B25}" type="presParOf" srcId="{22AF3625-D6C6-40A3-8621-BC139CD90CF9}" destId="{2909F60A-DA00-4C05-AC17-5693A3F73A5D}" srcOrd="0" destOrd="0" presId="urn:microsoft.com/office/officeart/2005/8/layout/process2"/>
    <dgm:cxn modelId="{06B4B0DE-7979-4D87-9181-7F6CA40AA6EE}" type="presParOf" srcId="{63A4F233-2354-4653-9526-80CE32D7294A}" destId="{25338419-58C8-4417-A2C3-DD188442CB9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mn-lt"/>
              <a:cs typeface="Times New Roman" panose="02020603050405020304" pitchFamily="18" charset="0"/>
            </a:rPr>
            <a:t>Contact Information</a:t>
          </a:r>
          <a:endParaRPr lang="en-US">
            <a:latin typeface="+mn-lt"/>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mn-lt"/>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mn-lt"/>
              <a:cs typeface="Times New Roman" panose="02020603050405020304" pitchFamily="18" charset="0"/>
              <a:hlinkClick xmlns:r="http://schemas.openxmlformats.org/officeDocument/2006/relationships" r:id="rId1"/>
            </a:rPr>
            <a:t>dacinfo@education.ky.gov</a:t>
          </a:r>
          <a:endParaRPr lang="en-US">
            <a:latin typeface="+mn-lt"/>
          </a:endParaRPr>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mn-lt"/>
              <a:cs typeface="Times New Roman" panose="02020603050405020304" pitchFamily="18" charset="0"/>
            </a:rPr>
            <a:t>(502) 564-4394</a:t>
          </a:r>
          <a:endParaRPr lang="en-US">
            <a:latin typeface="+mn-lt"/>
          </a:endParaRPr>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C633B-C384-404A-B792-F00B3418B397}">
      <dsp:nvSpPr>
        <dsp:cNvPr id="0" name=""/>
        <dsp:cNvSpPr/>
      </dsp:nvSpPr>
      <dsp:spPr>
        <a:xfrm>
          <a:off x="371105" y="0"/>
          <a:ext cx="807569" cy="3650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First</a:t>
          </a:r>
        </a:p>
      </dsp:txBody>
      <dsp:txXfrm>
        <a:off x="381796" y="10691"/>
        <a:ext cx="786187" cy="343621"/>
      </dsp:txXfrm>
    </dsp:sp>
    <dsp:sp modelId="{2CB25E71-A6A4-4BE5-A44F-52A1733368DC}">
      <dsp:nvSpPr>
        <dsp:cNvPr id="0" name=""/>
        <dsp:cNvSpPr/>
      </dsp:nvSpPr>
      <dsp:spPr>
        <a:xfrm rot="5400000">
          <a:off x="706451" y="374128"/>
          <a:ext cx="136876" cy="164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725614" y="387816"/>
        <a:ext cx="98551" cy="95813"/>
      </dsp:txXfrm>
    </dsp:sp>
    <dsp:sp modelId="{98CD1E5A-71F8-4DF6-8496-2206821B5BFC}">
      <dsp:nvSpPr>
        <dsp:cNvPr id="0" name=""/>
        <dsp:cNvSpPr/>
      </dsp:nvSpPr>
      <dsp:spPr>
        <a:xfrm>
          <a:off x="371105" y="547504"/>
          <a:ext cx="807569" cy="3650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Second</a:t>
          </a:r>
        </a:p>
      </dsp:txBody>
      <dsp:txXfrm>
        <a:off x="381796" y="558195"/>
        <a:ext cx="786187" cy="343621"/>
      </dsp:txXfrm>
    </dsp:sp>
    <dsp:sp modelId="{22AF3625-D6C6-40A3-8621-BC139CD90CF9}">
      <dsp:nvSpPr>
        <dsp:cNvPr id="0" name=""/>
        <dsp:cNvSpPr/>
      </dsp:nvSpPr>
      <dsp:spPr>
        <a:xfrm rot="5400000">
          <a:off x="706451" y="921633"/>
          <a:ext cx="136876" cy="164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725614" y="935321"/>
        <a:ext cx="98551" cy="95813"/>
      </dsp:txXfrm>
    </dsp:sp>
    <dsp:sp modelId="{25338419-58C8-4417-A2C3-DD188442CB9C}">
      <dsp:nvSpPr>
        <dsp:cNvPr id="0" name=""/>
        <dsp:cNvSpPr/>
      </dsp:nvSpPr>
      <dsp:spPr>
        <a:xfrm>
          <a:off x="371105" y="1095009"/>
          <a:ext cx="807569" cy="3650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Third</a:t>
          </a:r>
        </a:p>
      </dsp:txBody>
      <dsp:txXfrm>
        <a:off x="381796" y="1105700"/>
        <a:ext cx="786187" cy="343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01420"/>
          <a:ext cx="7752799" cy="3187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16432" rIns="601703" bIns="312928" numCol="1" spcCol="1270" anchor="t" anchorCtr="0">
          <a:noAutofit/>
        </a:bodyPr>
        <a:lstStyle/>
        <a:p>
          <a:pPr marL="285750" lvl="1" indent="-285750" algn="l" defTabSz="1955800">
            <a:lnSpc>
              <a:spcPct val="90000"/>
            </a:lnSpc>
            <a:spcBef>
              <a:spcPct val="0"/>
            </a:spcBef>
            <a:spcAft>
              <a:spcPct val="15000"/>
            </a:spcAft>
            <a:buChar char="•"/>
          </a:pPr>
          <a:r>
            <a:rPr lang="en-US" sz="4400" kern="1200">
              <a:latin typeface="+mn-lt"/>
              <a:cs typeface="Times New Roman" panose="02020603050405020304" pitchFamily="18" charset="0"/>
            </a:rPr>
            <a:t>KDE DAC Information</a:t>
          </a:r>
        </a:p>
        <a:p>
          <a:pPr marL="285750" lvl="1" indent="-285750" algn="l" defTabSz="1955800">
            <a:lnSpc>
              <a:spcPct val="90000"/>
            </a:lnSpc>
            <a:spcBef>
              <a:spcPct val="0"/>
            </a:spcBef>
            <a:spcAft>
              <a:spcPct val="15000"/>
            </a:spcAft>
            <a:buChar char="•"/>
          </a:pPr>
          <a:r>
            <a:rPr lang="en-US" sz="4400" kern="1200">
              <a:latin typeface="+mn-lt"/>
              <a:cs typeface="Times New Roman" panose="02020603050405020304" pitchFamily="18" charset="0"/>
              <a:hlinkClick xmlns:r="http://schemas.openxmlformats.org/officeDocument/2006/relationships" r:id="rId1"/>
            </a:rPr>
            <a:t>dacinfo@education.ky.gov</a:t>
          </a:r>
          <a:endParaRPr lang="en-US" sz="4400" kern="1200">
            <a:latin typeface="+mn-lt"/>
          </a:endParaRPr>
        </a:p>
        <a:p>
          <a:pPr marL="285750" lvl="1" indent="-285750" algn="l" defTabSz="1955800">
            <a:lnSpc>
              <a:spcPct val="90000"/>
            </a:lnSpc>
            <a:spcBef>
              <a:spcPct val="0"/>
            </a:spcBef>
            <a:spcAft>
              <a:spcPct val="15000"/>
            </a:spcAft>
            <a:buChar char="•"/>
          </a:pPr>
          <a:r>
            <a:rPr lang="en-US" sz="4400" kern="1200">
              <a:latin typeface="+mn-lt"/>
              <a:cs typeface="Times New Roman" panose="02020603050405020304" pitchFamily="18" charset="0"/>
            </a:rPr>
            <a:t>(502) 564-4394</a:t>
          </a:r>
          <a:endParaRPr lang="en-US" sz="4400" kern="1200">
            <a:latin typeface="+mn-lt"/>
          </a:endParaRPr>
        </a:p>
      </dsp:txBody>
      <dsp:txXfrm>
        <a:off x="0" y="701420"/>
        <a:ext cx="7752799" cy="3187800"/>
      </dsp:txXfrm>
    </dsp:sp>
    <dsp:sp modelId="{582781B1-11A1-43EE-AABF-775ACAB37D1D}">
      <dsp:nvSpPr>
        <dsp:cNvPr id="0" name=""/>
        <dsp:cNvSpPr/>
      </dsp:nvSpPr>
      <dsp:spPr>
        <a:xfrm>
          <a:off x="387639" y="51980"/>
          <a:ext cx="5426959" cy="12988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1955800">
            <a:lnSpc>
              <a:spcPct val="90000"/>
            </a:lnSpc>
            <a:spcBef>
              <a:spcPct val="0"/>
            </a:spcBef>
            <a:spcAft>
              <a:spcPct val="35000"/>
            </a:spcAft>
            <a:buNone/>
          </a:pPr>
          <a:r>
            <a:rPr lang="en-US" sz="4400" kern="1200">
              <a:latin typeface="+mn-lt"/>
              <a:cs typeface="Times New Roman" panose="02020603050405020304" pitchFamily="18" charset="0"/>
            </a:rPr>
            <a:t>Contact Information</a:t>
          </a:r>
          <a:endParaRPr lang="en-US" sz="4400" kern="1200">
            <a:latin typeface="+mn-lt"/>
          </a:endParaRPr>
        </a:p>
      </dsp:txBody>
      <dsp:txXfrm>
        <a:off x="451045" y="115386"/>
        <a:ext cx="5300147" cy="1172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A3228-8D56-4A59-933F-19F42FB97D81}"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8C404-F245-4374-89D2-29B5018900C6}" type="slidenum">
              <a:rPr lang="en-US" smtClean="0"/>
              <a:t>‹#›</a:t>
            </a:fld>
            <a:endParaRPr lang="en-US"/>
          </a:p>
        </p:txBody>
      </p:sp>
    </p:spTree>
    <p:extLst>
      <p:ext uri="{BB962C8B-B14F-4D97-AF65-F5344CB8AC3E}">
        <p14:creationId xmlns:p14="http://schemas.microsoft.com/office/powerpoint/2010/main" val="223936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a:t>
            </a:r>
            <a:r>
              <a:rPr lang="en-US" dirty="0"/>
              <a:t>Module 3 of </a:t>
            </a:r>
            <a:r>
              <a:rPr lang="en-US"/>
              <a:t>the </a:t>
            </a:r>
            <a:r>
              <a:rPr lang="en-US" dirty="0"/>
              <a:t>Inclusion </a:t>
            </a:r>
            <a:r>
              <a:rPr lang="en-US"/>
              <a:t>of Special Populations Training 703 KAR 5:070. </a:t>
            </a:r>
            <a:endParaRPr lang="en-US" dirty="0">
              <a:ea typeface="+mn-ea"/>
              <a:cs typeface="+mn-cs"/>
            </a:endParaRPr>
          </a:p>
          <a:p>
            <a:endParaRPr lang="en-US" dirty="0"/>
          </a:p>
          <a:p>
            <a:r>
              <a:rPr lang="en-US" dirty="0"/>
              <a:t>All four modules of this</a:t>
            </a:r>
            <a:r>
              <a:rPr lang="en-US" sz="1200" kern="1200">
                <a:solidFill>
                  <a:schemeClr val="tx1"/>
                </a:solidFill>
                <a:effectLst/>
                <a:latin typeface="+mn-lt"/>
                <a:ea typeface="+mn-ea"/>
                <a:cs typeface="+mn-cs"/>
              </a:rPr>
              <a:t> training must be completed prior to providing accommodations for any state-required assessments.</a:t>
            </a:r>
            <a:endParaRPr lang="en-US">
              <a:ea typeface="Calibri"/>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1</a:t>
            </a:fld>
            <a:endParaRPr lang="en-US"/>
          </a:p>
        </p:txBody>
      </p:sp>
    </p:spTree>
    <p:extLst>
      <p:ext uri="{BB962C8B-B14F-4D97-AF65-F5344CB8AC3E}">
        <p14:creationId xmlns:p14="http://schemas.microsoft.com/office/powerpoint/2010/main" val="338525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t>Here is more guidance for what a reader may do. Keep in mind these rules apply to any state test given in any format.</a:t>
            </a:r>
          </a:p>
          <a:p>
            <a:pPr>
              <a:spcBef>
                <a:spcPct val="0"/>
              </a:spcBef>
            </a:pPr>
            <a:endParaRPr lang="en-US" altLang="en-US"/>
          </a:p>
          <a:p>
            <a:pPr marL="228600" indent="-228600">
              <a:spcBef>
                <a:spcPct val="0"/>
              </a:spcBef>
              <a:buAutoNum type="arabicPeriod"/>
            </a:pPr>
            <a:r>
              <a:rPr lang="en-US" altLang="en-US"/>
              <a:t>Any reader must read the directions, prompts, situations and passages as they are written in the test. The student does not have to request the reader to begin reading.</a:t>
            </a:r>
            <a:endParaRPr lang="en-US" altLang="en-US">
              <a:cs typeface="Calibri"/>
            </a:endParaRPr>
          </a:p>
          <a:p>
            <a:pPr marL="228600" indent="-228600" eaLnBrk="1" hangingPunct="1">
              <a:spcBef>
                <a:spcPct val="0"/>
              </a:spcBef>
              <a:buAutoNum type="arabicPeriod"/>
            </a:pPr>
            <a:r>
              <a:rPr lang="en-US" altLang="en-US"/>
              <a:t>A reader may not use or provide any additional information even if requested by the student. This includes emphatic speech when reading. </a:t>
            </a:r>
            <a:endParaRPr lang="en-US" altLang="en-US">
              <a:cs typeface="Calibri"/>
            </a:endParaRPr>
          </a:p>
          <a:p>
            <a:pPr marL="228600" indent="-228600">
              <a:spcBef>
                <a:spcPct val="0"/>
              </a:spcBef>
              <a:buAutoNum type="arabicPeriod"/>
            </a:pPr>
            <a:r>
              <a:rPr lang="en-US" altLang="en-US"/>
              <a:t>A reader may re-read any part of the test to the student only after the student requests it for students taking the general assessment. The Alternate Assessment is scripted, and the test is to be read aloud to the student. The test may require administrators to re-read specific sections or scenarios; additionally, </a:t>
            </a:r>
            <a:r>
              <a:rPr lang="en-US" altLang="en-US" baseline="0"/>
              <a:t>test administrators may determine when a student is not focused and may re-read at any time.</a:t>
            </a:r>
            <a:r>
              <a:rPr lang="en-US" altLang="en-US"/>
              <a:t> </a:t>
            </a:r>
            <a:endParaRPr lang="en-US" altLang="en-US" baseline="0">
              <a:cs typeface="Calibri"/>
            </a:endParaRPr>
          </a:p>
          <a:p>
            <a:pPr marL="228600" indent="-228600" eaLnBrk="1" hangingPunct="1">
              <a:spcBef>
                <a:spcPct val="0"/>
              </a:spcBef>
              <a:buAutoNum type="arabicPeriod"/>
            </a:pPr>
            <a:r>
              <a:rPr lang="en-US" altLang="en-US" baseline="0"/>
              <a:t>A reader may not point out parts of questions or tasks skipped by the student.</a:t>
            </a:r>
            <a:endParaRPr lang="en-US" altLang="en-US" baseline="0">
              <a:cs typeface="Calibri"/>
            </a:endParaRPr>
          </a:p>
          <a:p>
            <a:pPr marL="228600" indent="-228600">
              <a:spcBef>
                <a:spcPct val="0"/>
              </a:spcBef>
              <a:buAutoNum type="arabicPeriod"/>
            </a:pPr>
            <a:r>
              <a:rPr lang="en-US" altLang="en-US" baseline="0"/>
              <a:t>A reader may read individual words or abbreviations mispronounced by a text or screen reader</a:t>
            </a:r>
            <a:r>
              <a:rPr lang="en-US" altLang="en-US"/>
              <a:t>, if specifically requested by the student.</a:t>
            </a:r>
          </a:p>
          <a:p>
            <a:pPr marL="228600" indent="-228600">
              <a:spcBef>
                <a:spcPct val="0"/>
              </a:spcBef>
              <a:buAutoNum type="arabicPeriod"/>
            </a:pPr>
            <a:endParaRPr lang="en-US" altLang="en-US" baseline="0">
              <a:cs typeface="Calibri"/>
            </a:endParaRPr>
          </a:p>
          <a:p>
            <a:pPr marL="0" indent="0">
              <a:spcBef>
                <a:spcPct val="0"/>
              </a:spcBef>
              <a:buNone/>
            </a:pPr>
            <a:endParaRPr lang="en-US" altLang="en-US" baseline="0">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10</a:t>
            </a:fld>
            <a:endParaRPr lang="en-US"/>
          </a:p>
        </p:txBody>
      </p:sp>
    </p:spTree>
    <p:extLst>
      <p:ext uri="{BB962C8B-B14F-4D97-AF65-F5344CB8AC3E}">
        <p14:creationId xmlns:p14="http://schemas.microsoft.com/office/powerpoint/2010/main" val="96326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a:t>A scribe is an accommodation for students with a verified disability or EL students who have a proficiency level that impacts writing. Each specific test has administration manuals and guides that detail how and when a scribe may be used on that particular assessment. Keep in mind these rules apply to any scribe, in any testing environment:</a:t>
            </a:r>
            <a:br>
              <a:rPr lang="en-US" altLang="en-US">
                <a:cs typeface="+mn-lt"/>
              </a:rPr>
            </a:br>
            <a:endParaRPr lang="en-US" altLang="en-US"/>
          </a:p>
          <a:p>
            <a:pPr marL="171450" indent="-171450">
              <a:spcBef>
                <a:spcPct val="0"/>
              </a:spcBef>
              <a:buFont typeface="Arial" panose="020B0604020202020204" pitchFamily="34" charset="0"/>
              <a:buChar char="•"/>
            </a:pPr>
            <a:r>
              <a:rPr lang="en-US" altLang="en-US"/>
              <a:t>A student must have a verified disability that impacts written expression. Examples may include dysgraphia or neurological disorders that impact the motor skills needed for writing. A student cannot be given a scribe just because they have bad handwriting</a:t>
            </a:r>
            <a:r>
              <a:rPr lang="en-US" altLang="en-US" baseline="0"/>
              <a:t> or write or type slowly. The student plan should include data supporting the need for a scribe.</a:t>
            </a:r>
          </a:p>
          <a:p>
            <a:pPr marL="171450" indent="-171450">
              <a:spcBef>
                <a:spcPct val="0"/>
              </a:spcBef>
              <a:buFont typeface="Arial" panose="020B0604020202020204" pitchFamily="34" charset="0"/>
              <a:buChar char="•"/>
            </a:pPr>
            <a:r>
              <a:rPr lang="en-US" altLang="en-US" baseline="0">
                <a:cs typeface="Calibri"/>
              </a:rPr>
              <a:t>A scribe must be used in routine instruction but should not be a replacement for instruction or technology.</a:t>
            </a:r>
          </a:p>
          <a:p>
            <a:pPr marL="171450" indent="-171450">
              <a:spcBef>
                <a:spcPct val="0"/>
              </a:spcBef>
              <a:buFont typeface="Arial" panose="020B0604020202020204" pitchFamily="34" charset="0"/>
              <a:buChar char="•"/>
            </a:pPr>
            <a:r>
              <a:rPr lang="en-US" altLang="en-US" baseline="0">
                <a:cs typeface="Calibri"/>
              </a:rPr>
              <a:t>A scribe is always a 1:1 accommodation</a:t>
            </a:r>
          </a:p>
          <a:p>
            <a:pPr marL="171450" indent="-171450">
              <a:spcBef>
                <a:spcPct val="0"/>
              </a:spcBef>
              <a:buFont typeface="Arial" panose="020B0604020202020204" pitchFamily="34" charset="0"/>
              <a:buChar char="•"/>
            </a:pPr>
            <a:r>
              <a:rPr lang="en-US" altLang="en-US">
                <a:cs typeface="Calibri"/>
              </a:rPr>
              <a:t>For an EL student with a PSP, the committee should document the impact that the student’s English language proficiency has on the student demonstrating what they know on a content test written in English. A scribe shall be provided if the student has not reached proficiency on the annual English language proficiency assessment.</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a:t>A district has discretion of who can serve as a scribe but peer tutors are not allowed.</a:t>
            </a:r>
            <a:r>
              <a:rPr lang="en-US" altLang="en-US"/>
              <a:t> Any person not working in a certified position who is providing assistance shall read and sign a nondisclosure agreement provided by the department.</a:t>
            </a:r>
            <a:endParaRPr lang="en-US" altLang="en-US" baseline="0">
              <a:cs typeface="Calibri"/>
            </a:endParaRPr>
          </a:p>
          <a:p>
            <a:pPr marL="171450" indent="-171450">
              <a:spcBef>
                <a:spcPct val="0"/>
              </a:spcBef>
              <a:buFont typeface="Arial" panose="020B0604020202020204" pitchFamily="34" charset="0"/>
              <a:buChar char="•"/>
            </a:pPr>
            <a:endParaRPr lang="en-US" altLang="en-US" baseline="0">
              <a:cs typeface="Calibri"/>
            </a:endParaRPr>
          </a:p>
          <a:p>
            <a:pPr>
              <a:spcBef>
                <a:spcPct val="0"/>
              </a:spcBef>
            </a:pPr>
            <a:endParaRPr lang="en-US" altLang="en-US"/>
          </a:p>
          <a:p>
            <a:pPr eaLnBrk="1" hangingPunct="1">
              <a:spcBef>
                <a:spcPct val="0"/>
              </a:spcBef>
            </a:pPr>
            <a:endParaRPr lang="en-US" altLang="en-US" baseline="0"/>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11</a:t>
            </a:fld>
            <a:endParaRPr lang="en-US"/>
          </a:p>
        </p:txBody>
      </p:sp>
    </p:spTree>
    <p:extLst>
      <p:ext uri="{BB962C8B-B14F-4D97-AF65-F5344CB8AC3E}">
        <p14:creationId xmlns:p14="http://schemas.microsoft.com/office/powerpoint/2010/main" val="1951178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AFA1B-B0CE-DF11-6224-908E89F28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62456-4166-DA5E-207D-D2CEEE1F2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0DF4C7-CDFF-BC1D-E3CD-39264DDCBA92}"/>
              </a:ext>
            </a:extLst>
          </p:cNvPr>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baseline="0"/>
              <a:t>How a scribe records answers for a student may be different from one assessment to the next depending on testing platform. Whether the test is paper-based or online, the role of the scribe never changes and the student must always own their work.</a:t>
            </a:r>
          </a:p>
          <a:p>
            <a:pPr marL="0" indent="0" eaLnBrk="1" hangingPunct="1">
              <a:spcBef>
                <a:spcPct val="0"/>
              </a:spcBef>
              <a:buFont typeface="Arial" panose="020B0604020202020204" pitchFamily="34" charset="0"/>
              <a:buNone/>
            </a:pPr>
            <a:endParaRPr lang="en-US" altLang="en-US" baseline="0"/>
          </a:p>
          <a:p>
            <a:pPr marL="0" indent="0" eaLnBrk="1" hangingPunct="1">
              <a:spcBef>
                <a:spcPct val="0"/>
              </a:spcBef>
              <a:buFont typeface="Arial" panose="020B0604020202020204" pitchFamily="34" charset="0"/>
              <a:buNone/>
            </a:pPr>
            <a:r>
              <a:rPr lang="en-US" altLang="en-US" baseline="0"/>
              <a:t>The scribe is to record what the student dictates word for word. They are to format, capitalize, and punctuate the student’s writing as the student directs. After the product is written, the student is to direct any edits or revisions to the work. The scribe should not alter anything of their own accord; it should all be the student’s own ideas, revisions, or edits. </a:t>
            </a:r>
          </a:p>
          <a:p>
            <a:pPr marL="0" indent="0" eaLnBrk="1" hangingPunct="1">
              <a:spcBef>
                <a:spcPct val="0"/>
              </a:spcBef>
              <a:buFont typeface="Arial" panose="020B0604020202020204" pitchFamily="34" charset="0"/>
              <a:buNone/>
            </a:pPr>
            <a:endParaRPr lang="en-US" altLang="en-US" baseline="0"/>
          </a:p>
          <a:p>
            <a:pPr marL="0" indent="0" eaLnBrk="1" hangingPunct="1">
              <a:spcBef>
                <a:spcPct val="0"/>
              </a:spcBef>
              <a:buFont typeface="Arial" panose="020B0604020202020204" pitchFamily="34" charset="0"/>
              <a:buNone/>
            </a:pPr>
            <a:r>
              <a:rPr lang="en-US" altLang="en-US" baseline="0"/>
              <a:t>For online testing, a scribe may click answers or perform functions necessary for technology enhanced items such as drag and drop or selecting from a drop-down menu of options. On paper, the scribe may bubble in answers as directed by the student.</a:t>
            </a:r>
          </a:p>
          <a:p>
            <a:endParaRPr lang="en-US"/>
          </a:p>
        </p:txBody>
      </p:sp>
      <p:sp>
        <p:nvSpPr>
          <p:cNvPr id="4" name="Slide Number Placeholder 3">
            <a:extLst>
              <a:ext uri="{FF2B5EF4-FFF2-40B4-BE49-F238E27FC236}">
                <a16:creationId xmlns:a16="http://schemas.microsoft.com/office/drawing/2014/main" id="{A20558A0-FEC6-83E9-069F-06CCBDA1C743}"/>
              </a:ext>
            </a:extLst>
          </p:cNvPr>
          <p:cNvSpPr>
            <a:spLocks noGrp="1"/>
          </p:cNvSpPr>
          <p:nvPr>
            <p:ph type="sldNum" sz="quarter" idx="5"/>
          </p:nvPr>
        </p:nvSpPr>
        <p:spPr/>
        <p:txBody>
          <a:bodyPr/>
          <a:lstStyle/>
          <a:p>
            <a:fld id="{A018C404-F245-4374-89D2-29B5018900C6}" type="slidenum">
              <a:rPr lang="en-US" smtClean="0"/>
              <a:t>12</a:t>
            </a:fld>
            <a:endParaRPr lang="en-US"/>
          </a:p>
        </p:txBody>
      </p:sp>
    </p:spTree>
    <p:extLst>
      <p:ext uri="{BB962C8B-B14F-4D97-AF65-F5344CB8AC3E}">
        <p14:creationId xmlns:p14="http://schemas.microsoft.com/office/powerpoint/2010/main" val="372491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FFDE4-1F46-4C20-EE0F-250EDEACE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65D44-A4E2-9EB5-9A76-3C1988304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F2E5CD-5606-0E8B-E5C7-2435C65F3DD2}"/>
              </a:ext>
            </a:extLst>
          </p:cNvPr>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baseline="0"/>
              <a:t>A scribe for an EL student is meant to give the student a way to demonstrate their content knowledge while providing an alternate means for them to express their thoughts and knowledge. </a:t>
            </a:r>
          </a:p>
          <a:p>
            <a:pPr marL="0" indent="0" eaLnBrk="1" hangingPunct="1">
              <a:spcBef>
                <a:spcPct val="0"/>
              </a:spcBef>
              <a:buFont typeface="Arial" panose="020B0604020202020204" pitchFamily="34" charset="0"/>
              <a:buNone/>
            </a:pPr>
            <a:endParaRPr lang="en-US" altLang="en-US" baseline="0"/>
          </a:p>
          <a:p>
            <a:pPr marL="0" indent="0" eaLnBrk="1" hangingPunct="1">
              <a:spcBef>
                <a:spcPct val="0"/>
              </a:spcBef>
              <a:buFont typeface="Arial" panose="020B0604020202020204" pitchFamily="34" charset="0"/>
              <a:buNone/>
            </a:pPr>
            <a:r>
              <a:rPr lang="en-US" altLang="en-US" baseline="0"/>
              <a:t>The scribe is to record what the student dictates word for word. They may not correct grammar, run-on sentences, or organization. It should all be the student’s own ideas, revisions, or edits. </a:t>
            </a:r>
          </a:p>
          <a:p>
            <a:pPr marL="0" indent="0" eaLnBrk="1" hangingPunct="1">
              <a:spcBef>
                <a:spcPct val="0"/>
              </a:spcBef>
              <a:buFont typeface="Arial" panose="020B0604020202020204" pitchFamily="34" charset="0"/>
              <a:buNone/>
            </a:pPr>
            <a:endParaRPr lang="en-US" altLang="en-US" baseline="0"/>
          </a:p>
          <a:p>
            <a:pPr marL="0" indent="0" eaLnBrk="1" hangingPunct="1">
              <a:spcBef>
                <a:spcPct val="0"/>
              </a:spcBef>
              <a:buFont typeface="Arial" panose="020B0604020202020204" pitchFamily="34" charset="0"/>
              <a:buNone/>
            </a:pPr>
            <a:r>
              <a:rPr lang="en-US" altLang="en-US" baseline="0"/>
              <a:t>A student may not write in their native language and then have a teacher translate the written work into the test in English. However, the student may dictate their response in their native language to be transcribed into English on the answer document. </a:t>
            </a:r>
          </a:p>
          <a:p>
            <a:endParaRPr lang="en-US"/>
          </a:p>
        </p:txBody>
      </p:sp>
      <p:sp>
        <p:nvSpPr>
          <p:cNvPr id="4" name="Slide Number Placeholder 3">
            <a:extLst>
              <a:ext uri="{FF2B5EF4-FFF2-40B4-BE49-F238E27FC236}">
                <a16:creationId xmlns:a16="http://schemas.microsoft.com/office/drawing/2014/main" id="{85CCE7B7-C797-8E2F-824D-1954263769DD}"/>
              </a:ext>
            </a:extLst>
          </p:cNvPr>
          <p:cNvSpPr>
            <a:spLocks noGrp="1"/>
          </p:cNvSpPr>
          <p:nvPr>
            <p:ph type="sldNum" sz="quarter" idx="5"/>
          </p:nvPr>
        </p:nvSpPr>
        <p:spPr/>
        <p:txBody>
          <a:bodyPr/>
          <a:lstStyle/>
          <a:p>
            <a:fld id="{A018C404-F245-4374-89D2-29B5018900C6}" type="slidenum">
              <a:rPr lang="en-US" smtClean="0"/>
              <a:t>13</a:t>
            </a:fld>
            <a:endParaRPr lang="en-US"/>
          </a:p>
        </p:txBody>
      </p:sp>
    </p:spTree>
    <p:extLst>
      <p:ext uri="{BB962C8B-B14F-4D97-AF65-F5344CB8AC3E}">
        <p14:creationId xmlns:p14="http://schemas.microsoft.com/office/powerpoint/2010/main" val="200616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allegation preventions discuss best practices when providing the accommodations just discussed. A human reader may be provided in a small group of up to four students. For students using the online reader, or text-to-speech, function in an assessment, DACs or BACs need to be sure that is activated for those students prior to the test session beginning. Failure to enable this feature (or conversely, enabling it for students who do not have it on their plan) will lead to an allegation. </a:t>
            </a:r>
          </a:p>
          <a:p>
            <a:r>
              <a:rPr lang="en-US"/>
              <a:t>When scribing for a student, be sure the student is always maintaining ownership of their work.</a:t>
            </a:r>
          </a:p>
          <a:p>
            <a:r>
              <a:rPr lang="en-US"/>
              <a:t>Any assistive technology used, whether it is a communication device, talking calculator, or other technology, must not utilize internet access. If it may be a distraction to other students, such as the online text reader or a talking calculator, headphones may be used or the student may test in an alternate area.</a:t>
            </a:r>
          </a:p>
        </p:txBody>
      </p:sp>
      <p:sp>
        <p:nvSpPr>
          <p:cNvPr id="4" name="Slide Number Placeholder 3"/>
          <p:cNvSpPr>
            <a:spLocks noGrp="1"/>
          </p:cNvSpPr>
          <p:nvPr>
            <p:ph type="sldNum" sz="quarter" idx="5"/>
          </p:nvPr>
        </p:nvSpPr>
        <p:spPr/>
        <p:txBody>
          <a:bodyPr/>
          <a:lstStyle/>
          <a:p>
            <a:fld id="{A018C404-F245-4374-89D2-29B5018900C6}" type="slidenum">
              <a:rPr lang="en-US" smtClean="0"/>
              <a:t>14</a:t>
            </a:fld>
            <a:endParaRPr lang="en-US"/>
          </a:p>
        </p:txBody>
      </p:sp>
    </p:spTree>
    <p:extLst>
      <p:ext uri="{BB962C8B-B14F-4D97-AF65-F5344CB8AC3E}">
        <p14:creationId xmlns:p14="http://schemas.microsoft.com/office/powerpoint/2010/main" val="1420080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77774-3B51-4267-E109-EECC1C925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0A9B4E-8A82-17DB-2868-3211842C2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4356B-4599-A787-FD7E-4A6E6DD73051}"/>
              </a:ext>
            </a:extLst>
          </p:cNvPr>
          <p:cNvSpPr>
            <a:spLocks noGrp="1"/>
          </p:cNvSpPr>
          <p:nvPr>
            <p:ph type="body" idx="1"/>
          </p:nvPr>
        </p:nvSpPr>
        <p:spPr/>
        <p:txBody>
          <a:bodyPr/>
          <a:lstStyle/>
          <a:p>
            <a:pPr marL="0" indent="0">
              <a:buNone/>
            </a:pPr>
            <a:r>
              <a:rPr lang="en-US" sz="1200"/>
              <a:t>It is time for our third check for understanding, which will cover information about the accommodations of technology, manipulatives, reader, and scribe. I’ll give you a few minutes to read and answer these yes/no questions, and then we will discuss.</a:t>
            </a:r>
          </a:p>
          <a:p>
            <a:pPr marL="0" indent="0">
              <a:buNone/>
            </a:pPr>
            <a:endParaRPr lang="en-US" sz="120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a:t>May a student who uses a communication device use it for state assessments? The answer is yes- students using communication devices may use them during the state assessments to communicate with accommodators or test proctors. If there is internet capability, it must be disabled on the device during testing. A student using technology that may be distracting to another student should be tested in another location. (p.8-9)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a:t>Is a number line that is pre-numbered appropriate to use on state assessments? The answer is no. A number line must be blank for a student to use on a state assessment. Manipulatives are meant to serve as something that triggers a student’s memory of a process or how to solve a problem. (p.9)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a:p>
          <a:p>
            <a:pPr marL="0" indent="0">
              <a:buNone/>
            </a:pPr>
            <a:r>
              <a:rPr lang="en-US" sz="1200"/>
              <a:t>3.    Does a student have to request the reader to begin reading initially? The answer is no. The student does not have to request for the reader to begin      </a:t>
            </a:r>
          </a:p>
          <a:p>
            <a:pPr marL="0" indent="0">
              <a:buNone/>
            </a:pPr>
            <a:r>
              <a:rPr lang="en-US" sz="1200"/>
              <a:t>       reading. A student taking the general assessment does have to request a re-read. Students taking the alternate assessment, which is scripted, do </a:t>
            </a:r>
          </a:p>
          <a:p>
            <a:pPr marL="0" indent="0">
              <a:buNone/>
            </a:pPr>
            <a:r>
              <a:rPr lang="en-US" sz="1200"/>
              <a:t>       not have to request a re-read. (p.10, 20)</a:t>
            </a:r>
          </a:p>
          <a:p>
            <a:pPr marL="0" indent="0">
              <a:buNone/>
            </a:pPr>
            <a:endParaRPr lang="en-US" sz="1200"/>
          </a:p>
          <a:p>
            <a:pPr marL="0" indent="0">
              <a:buNone/>
            </a:pPr>
            <a:r>
              <a:rPr lang="en-US" sz="1200"/>
              <a:t>4.    On an online assessment, may the scribe click the answer choices for the student? Yes. The scribe may click answer choices, perform functions for </a:t>
            </a:r>
          </a:p>
          <a:p>
            <a:pPr marL="0" indent="0">
              <a:buNone/>
            </a:pPr>
            <a:r>
              <a:rPr lang="en-US" sz="1200"/>
              <a:t>       technology-enhanced items, and type written responses as directed by the student. </a:t>
            </a:r>
          </a:p>
        </p:txBody>
      </p:sp>
      <p:sp>
        <p:nvSpPr>
          <p:cNvPr id="4" name="Slide Number Placeholder 3">
            <a:extLst>
              <a:ext uri="{FF2B5EF4-FFF2-40B4-BE49-F238E27FC236}">
                <a16:creationId xmlns:a16="http://schemas.microsoft.com/office/drawing/2014/main" id="{4C060D1F-B325-DEDA-5DD6-3AE61BB3C3B0}"/>
              </a:ext>
            </a:extLst>
          </p:cNvPr>
          <p:cNvSpPr>
            <a:spLocks noGrp="1"/>
          </p:cNvSpPr>
          <p:nvPr>
            <p:ph type="sldNum" sz="quarter" idx="5"/>
          </p:nvPr>
        </p:nvSpPr>
        <p:spPr/>
        <p:txBody>
          <a:bodyPr/>
          <a:lstStyle/>
          <a:p>
            <a:fld id="{A018C404-F245-4374-89D2-29B5018900C6}" type="slidenum">
              <a:rPr lang="en-US" smtClean="0"/>
              <a:t>15</a:t>
            </a:fld>
            <a:endParaRPr lang="en-US"/>
          </a:p>
        </p:txBody>
      </p:sp>
    </p:spTree>
    <p:extLst>
      <p:ext uri="{BB962C8B-B14F-4D97-AF65-F5344CB8AC3E}">
        <p14:creationId xmlns:p14="http://schemas.microsoft.com/office/powerpoint/2010/main" val="221729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D7CD4-660E-4381-AEFA-012EC5F60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B1C96-63E0-E303-2D28-4B3CA4DF5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8FCF2A-8687-4070-64C9-85D7F65927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Module 3 of the Inclusion of Special Populations regulation training. Please progress through all four modules to complete the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If</a:t>
            </a:r>
            <a:r>
              <a:rPr lang="en-US" baseline="0"/>
              <a:t> you </a:t>
            </a:r>
            <a:r>
              <a:rPr lang="en-US"/>
              <a:t>require</a:t>
            </a:r>
            <a:r>
              <a:rPr lang="en-US" baseline="0"/>
              <a:t> further clarification, please </a:t>
            </a:r>
            <a:r>
              <a:rPr lang="en-US"/>
              <a:t>email</a:t>
            </a:r>
            <a:r>
              <a:rPr lang="en-US" baseline="0"/>
              <a:t> dacinfo@education.ky.gov or </a:t>
            </a:r>
            <a:r>
              <a:rPr lang="en-US"/>
              <a:t>call</a:t>
            </a:r>
            <a:r>
              <a:rPr lang="en-US" baseline="0"/>
              <a:t> 502-564-4394.</a:t>
            </a:r>
            <a:endParaRPr lang="en-US">
              <a:ea typeface="Calibri"/>
              <a:cs typeface="Calibri"/>
            </a:endParaRPr>
          </a:p>
          <a:p>
            <a:endParaRPr lang="en-US" dirty="0"/>
          </a:p>
        </p:txBody>
      </p:sp>
      <p:sp>
        <p:nvSpPr>
          <p:cNvPr id="4" name="Slide Number Placeholder 3">
            <a:extLst>
              <a:ext uri="{FF2B5EF4-FFF2-40B4-BE49-F238E27FC236}">
                <a16:creationId xmlns:a16="http://schemas.microsoft.com/office/drawing/2014/main" id="{186C3C97-816D-0DF1-7DBF-FE20B16B4C30}"/>
              </a:ext>
            </a:extLst>
          </p:cNvPr>
          <p:cNvSpPr>
            <a:spLocks noGrp="1"/>
          </p:cNvSpPr>
          <p:nvPr>
            <p:ph type="sldNum" sz="quarter" idx="5"/>
          </p:nvPr>
        </p:nvSpPr>
        <p:spPr/>
        <p:txBody>
          <a:bodyPr/>
          <a:lstStyle/>
          <a:p>
            <a:fld id="{A018C404-F245-4374-89D2-29B5018900C6}" type="slidenum">
              <a:rPr lang="en-US" smtClean="0"/>
              <a:t>16</a:t>
            </a:fld>
            <a:endParaRPr lang="en-US"/>
          </a:p>
        </p:txBody>
      </p:sp>
    </p:spTree>
    <p:extLst>
      <p:ext uri="{BB962C8B-B14F-4D97-AF65-F5344CB8AC3E}">
        <p14:creationId xmlns:p14="http://schemas.microsoft.com/office/powerpoint/2010/main" val="396854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759A-C6C9-06E0-B19F-187CE868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E7546-909C-76A3-1967-8B8E12A96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74AC6-80C3-5102-3E32-CE6243118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Module 3 will discuss conditions for specific accommodations. There will be some allegation prevention and best practices tips and a check for understanding at the end of the module.</a:t>
            </a:r>
            <a:endParaRPr lang="en-US" dirty="0">
              <a:cs typeface="Calibri"/>
            </a:endParaRPr>
          </a:p>
        </p:txBody>
      </p:sp>
      <p:sp>
        <p:nvSpPr>
          <p:cNvPr id="4" name="Slide Number Placeholder 3">
            <a:extLst>
              <a:ext uri="{FF2B5EF4-FFF2-40B4-BE49-F238E27FC236}">
                <a16:creationId xmlns:a16="http://schemas.microsoft.com/office/drawing/2014/main" id="{3BAACCB3-B5F0-BF20-182A-8522A183E7F3}"/>
              </a:ext>
            </a:extLst>
          </p:cNvPr>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38031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62F37-A4ED-E78A-9705-FCD7B545C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CA7F1-EC30-8388-82CD-F37401D97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5D893-FF59-7A3E-DFCD-9F3179D0A4E7}"/>
              </a:ext>
            </a:extLst>
          </p:cNvPr>
          <p:cNvSpPr>
            <a:spLocks noGrp="1"/>
          </p:cNvSpPr>
          <p:nvPr>
            <p:ph type="body" idx="1"/>
          </p:nvPr>
        </p:nvSpPr>
        <p:spPr/>
        <p:txBody>
          <a:bodyPr/>
          <a:lstStyle/>
          <a:p>
            <a:pPr>
              <a:defRPr/>
            </a:pPr>
            <a:r>
              <a:rPr lang="en-US" dirty="0"/>
              <a:t>There are conditions for specific accommodations on state tests and rules that govern what can and cannot be done when providing those accommodations as laid out by the Inclusion of Special Populations regulation. </a:t>
            </a:r>
          </a:p>
        </p:txBody>
      </p:sp>
      <p:sp>
        <p:nvSpPr>
          <p:cNvPr id="4" name="Slide Number Placeholder 3">
            <a:extLst>
              <a:ext uri="{FF2B5EF4-FFF2-40B4-BE49-F238E27FC236}">
                <a16:creationId xmlns:a16="http://schemas.microsoft.com/office/drawing/2014/main" id="{2B1DEE2C-30CE-2FE8-DF62-8C2ADCF1856D}"/>
              </a:ext>
            </a:extLst>
          </p:cNvPr>
          <p:cNvSpPr>
            <a:spLocks noGrp="1"/>
          </p:cNvSpPr>
          <p:nvPr>
            <p:ph type="sldNum" sz="quarter" idx="5"/>
          </p:nvPr>
        </p:nvSpPr>
        <p:spPr/>
        <p:txBody>
          <a:bodyPr/>
          <a:lstStyle/>
          <a:p>
            <a:fld id="{A018C404-F245-4374-89D2-29B5018900C6}" type="slidenum">
              <a:rPr lang="en-US" smtClean="0"/>
              <a:t>3</a:t>
            </a:fld>
            <a:endParaRPr lang="en-US"/>
          </a:p>
        </p:txBody>
      </p:sp>
    </p:spTree>
    <p:extLst>
      <p:ext uri="{BB962C8B-B14F-4D97-AF65-F5344CB8AC3E}">
        <p14:creationId xmlns:p14="http://schemas.microsoft.com/office/powerpoint/2010/main" val="31825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These are the most accommodations allowed on state testing.</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4</a:t>
            </a:fld>
            <a:endParaRPr lang="en-US"/>
          </a:p>
        </p:txBody>
      </p:sp>
    </p:spTree>
    <p:extLst>
      <p:ext uri="{BB962C8B-B14F-4D97-AF65-F5344CB8AC3E}">
        <p14:creationId xmlns:p14="http://schemas.microsoft.com/office/powerpoint/2010/main" val="56640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a:t>Assistive Technology is allowed and encouraged on state testing. The assistive technology may not reproduce, transmit, save, replicate, or serve as a passthrough for secure test materials.  </a:t>
            </a:r>
          </a:p>
          <a:p>
            <a:pPr marL="0" indent="0" eaLnBrk="1" hangingPunct="1">
              <a:spcBef>
                <a:spcPct val="0"/>
              </a:spcBef>
              <a:buFont typeface="Arial" panose="020B0604020202020204" pitchFamily="34" charset="0"/>
              <a:buNone/>
            </a:pPr>
            <a:endParaRPr lang="en-US" altLang="en-US"/>
          </a:p>
          <a:p>
            <a:pPr marL="171450" indent="-171450">
              <a:spcBef>
                <a:spcPct val="0"/>
              </a:spcBef>
              <a:buFont typeface="Arial" panose="020B0604020202020204" pitchFamily="34" charset="0"/>
              <a:buChar char="•"/>
            </a:pPr>
            <a:r>
              <a:rPr lang="en-US" altLang="en-US"/>
              <a:t>Program</a:t>
            </a:r>
            <a:r>
              <a:rPr lang="en-US" altLang="en-US" baseline="0"/>
              <a:t> planners should always evaluate under what conditions a student will use technology and clearly describe that in the student’s plan. An example, if a student </a:t>
            </a:r>
            <a:r>
              <a:rPr lang="en-US" altLang="en-US"/>
              <a:t>uses a magnification device for paper testing, that should be clearly stated in the plan. When assistive technology is not appropriate, accommodations used will be based on student need and ability level as designated in the IEP or 504 plan.</a:t>
            </a:r>
            <a:endParaRPr lang="en-US" altLang="en-US" baseline="0"/>
          </a:p>
          <a:p>
            <a:pPr marL="171450" indent="-171450">
              <a:spcBef>
                <a:spcPct val="0"/>
              </a:spcBef>
              <a:buFont typeface="Arial" panose="020B0604020202020204" pitchFamily="34" charset="0"/>
              <a:buChar char="•"/>
            </a:pPr>
            <a:r>
              <a:rPr lang="en-US" altLang="en-US" baseline="0"/>
              <a:t>Technology should be considered first in order to help foster independence. The goal is for independence to carry over into post-school activities so that the student will be able to participate in home, further education, and in their communities to the fullest extent possible.</a:t>
            </a:r>
          </a:p>
          <a:p>
            <a:pPr marL="0" indent="0">
              <a:spcBef>
                <a:spcPct val="0"/>
              </a:spcBef>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5</a:t>
            </a:fld>
            <a:endParaRPr lang="en-US"/>
          </a:p>
        </p:txBody>
      </p:sp>
    </p:spTree>
    <p:extLst>
      <p:ext uri="{BB962C8B-B14F-4D97-AF65-F5344CB8AC3E}">
        <p14:creationId xmlns:p14="http://schemas.microsoft.com/office/powerpoint/2010/main" val="165953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Manipulatives are allowed on state-required content assessments but are required to be a 1 to 1 testing environment due to the individualized aspect of the accommodation. The rules for manipulatives as laid out by the inclusion regulation are as follows:</a:t>
            </a:r>
          </a:p>
          <a:p>
            <a:pPr marL="171450" indent="-171450">
              <a:spcBef>
                <a:spcPct val="0"/>
              </a:spcBef>
              <a:buFont typeface="Arial" panose="020B0604020202020204" pitchFamily="34" charset="0"/>
              <a:buChar char="•"/>
            </a:pPr>
            <a:r>
              <a:rPr lang="en-US"/>
              <a:t>The card shall not contain any written text or labels for the students</a:t>
            </a:r>
            <a:r>
              <a:rPr lang="en-US" baseline="0"/>
              <a:t> not taking Alternate Assessment</a:t>
            </a:r>
            <a:r>
              <a:rPr lang="en-US"/>
              <a:t>. This can serve to help organize the student’s thoughts. </a:t>
            </a:r>
            <a:endParaRPr lang="en-US" baseline="-25000">
              <a:cs typeface="Calibri"/>
            </a:endParaRPr>
          </a:p>
          <a:p>
            <a:pPr marL="171450" indent="-171450">
              <a:spcBef>
                <a:spcPct val="0"/>
              </a:spcBef>
              <a:buFont typeface="Arial" panose="020B0604020202020204" pitchFamily="34" charset="0"/>
              <a:buChar char="•"/>
            </a:pPr>
            <a:r>
              <a:rPr lang="en-US" altLang="en-US" baseline="0"/>
              <a:t>Manipulative placement during assessment should be consistent with where the placement is during instruction. The student has to choose which one they want to use and when they want to use it.</a:t>
            </a:r>
            <a:r>
              <a:rPr lang="en-US" altLang="en-US" baseline="-25000"/>
              <a:t> p.9</a:t>
            </a:r>
            <a:r>
              <a:rPr lang="en-US" altLang="en-US"/>
              <a:t> </a:t>
            </a:r>
            <a:endParaRPr lang="en-US" altLang="en-US">
              <a:cs typeface="Calibri"/>
            </a:endParaRPr>
          </a:p>
          <a:p>
            <a:pPr marL="171450" indent="-171450" eaLnBrk="1" hangingPunct="1">
              <a:spcBef>
                <a:spcPct val="0"/>
              </a:spcBef>
              <a:buFont typeface="Arial" panose="020B0604020202020204" pitchFamily="34" charset="0"/>
              <a:buChar char="•"/>
            </a:pPr>
            <a:r>
              <a:rPr lang="en-US" altLang="en-US" baseline="0"/>
              <a:t>Alternate Assessment students can have writing and labels on their notecard as long as it is not content.</a:t>
            </a:r>
            <a:r>
              <a:rPr lang="en-US" altLang="en-US" baseline="-25000"/>
              <a:t> p.9, p. 20</a:t>
            </a:r>
            <a:r>
              <a:rPr lang="en-US" altLang="en-US"/>
              <a:t> </a:t>
            </a:r>
            <a:endParaRPr lang="en-US" altLang="en-US" baseline="0">
              <a:cs typeface="Calibri"/>
            </a:endParaRPr>
          </a:p>
          <a:p>
            <a:pPr marL="171450" indent="-171450">
              <a:spcBef>
                <a:spcPct val="0"/>
              </a:spcBef>
              <a:buFont typeface="Arial" panose="020B0604020202020204" pitchFamily="34" charset="0"/>
              <a:buChar char="•"/>
            </a:pPr>
            <a:r>
              <a:rPr lang="en-US" altLang="en-US" baseline="0"/>
              <a:t>Once developed, visually impaired students can have their 3x5 notecard increased to a size they can read.</a:t>
            </a:r>
            <a:r>
              <a:rPr lang="en-US" altLang="en-US"/>
              <a:t>  </a:t>
            </a:r>
            <a:endParaRPr lang="en-US" altLang="en-US" baseline="0">
              <a:cs typeface="Calibri"/>
            </a:endParaRPr>
          </a:p>
          <a:p>
            <a:pPr marL="171450" indent="-171450" eaLnBrk="1" hangingPunct="1">
              <a:spcBef>
                <a:spcPct val="0"/>
              </a:spcBef>
              <a:buFont typeface="Arial" panose="020B0604020202020204" pitchFamily="34" charset="0"/>
              <a:buChar char="•"/>
            </a:pPr>
            <a:r>
              <a:rPr lang="en-US" altLang="en-US" baseline="0"/>
              <a:t>Students should have access to every manipulative included on their student plan, whether it will be used or not. For instance, if a student has 20 manipulatives written down on their IEP, all 20 should be provided to the student on test day and not only the ones the accommodator feels will be most useful for the content.</a:t>
            </a:r>
            <a:endParaRPr lang="en-US" altLang="en-US" baseline="0">
              <a:cs typeface="Calibri"/>
            </a:endParaRPr>
          </a:p>
          <a:p>
            <a:pPr marL="171450" indent="-171450" eaLnBrk="1" hangingPunct="1">
              <a:spcBef>
                <a:spcPct val="0"/>
              </a:spcBef>
              <a:buFont typeface="Arial" panose="020B0604020202020204" pitchFamily="34" charset="0"/>
              <a:buChar char="•"/>
            </a:pPr>
            <a:endParaRPr lang="en-US" altLang="en-US" baseline="0"/>
          </a:p>
          <a:p>
            <a:pPr marL="0" indent="0" eaLnBrk="1" hangingPunct="1">
              <a:spcBef>
                <a:spcPct val="0"/>
              </a:spcBef>
              <a:buFont typeface="Arial" panose="020B0604020202020204" pitchFamily="34" charset="0"/>
              <a:buNone/>
            </a:pPr>
            <a:endParaRPr lang="en-US" altLang="en-US" baseline="0" dirty="0">
              <a:ea typeface="Calibri"/>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6</a:t>
            </a:fld>
            <a:endParaRPr lang="en-US"/>
          </a:p>
        </p:txBody>
      </p:sp>
    </p:spTree>
    <p:extLst>
      <p:ext uri="{BB962C8B-B14F-4D97-AF65-F5344CB8AC3E}">
        <p14:creationId xmlns:p14="http://schemas.microsoft.com/office/powerpoint/2010/main" val="191609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examples of acceptable and not acceptable manipulatives. The first example is fraction tiles. The acceptable tiles do not have any labels. The not acceptable tiles are labeled.</a:t>
            </a:r>
          </a:p>
          <a:p>
            <a:endParaRPr lang="en-US"/>
          </a:p>
          <a:p>
            <a:r>
              <a:rPr lang="en-US"/>
              <a:t>The next example is a number line. Notice that the blank number line is acceptable, but the one labeled is not acceptable. </a:t>
            </a:r>
          </a:p>
          <a:p>
            <a:endParaRPr lang="en-US"/>
          </a:p>
          <a:p>
            <a:r>
              <a:rPr lang="en-US"/>
              <a:t>The third example is of a 3x5 notecard. The acceptable notecard has visual strategies but no labels. Because it has been used in instruction, it will serve to jog the student’s memory on the process of solving a problem. The card on the right has labels such as “whole, part, part” and is not acceptable. </a:t>
            </a:r>
          </a:p>
          <a:p>
            <a:endParaRPr lang="en-US"/>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7</a:t>
            </a:fld>
            <a:endParaRPr lang="en-US"/>
          </a:p>
        </p:txBody>
      </p:sp>
    </p:spTree>
    <p:extLst>
      <p:ext uri="{BB962C8B-B14F-4D97-AF65-F5344CB8AC3E}">
        <p14:creationId xmlns:p14="http://schemas.microsoft.com/office/powerpoint/2010/main" val="58355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FB2E9-3C52-7427-C8E3-2E27AC79B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ADB92-1D61-205D-2AAD-5B3D1B87B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330A8-0A50-90D7-8693-7428A2B132D8}"/>
              </a:ext>
            </a:extLst>
          </p:cNvPr>
          <p:cNvSpPr>
            <a:spLocks noGrp="1"/>
          </p:cNvSpPr>
          <p:nvPr>
            <p:ph type="body" idx="1"/>
          </p:nvPr>
        </p:nvSpPr>
        <p:spPr/>
        <p:txBody>
          <a:bodyPr/>
          <a:lstStyle/>
          <a:p>
            <a:r>
              <a:rPr lang="en-US"/>
              <a:t>The AKSA is a scripted test. Most manipulatives and materials needed for the assessment are included. Students may have a 3x5 notecard. Here are some examples of acceptable and not acceptable notecards for AKSA.  Notice the difference between the general KSA notecard and the acceptable AKSA notecard. The KSA notecards may not have any writing on them at all, but the AKSA notecards can include basic labels. The acceptable notecard has the labels of first, second, third, but does not contain actual process strategy labels to help a student solve the problem.</a:t>
            </a:r>
          </a:p>
          <a:p>
            <a:endParaRPr lang="en-US"/>
          </a:p>
        </p:txBody>
      </p:sp>
      <p:sp>
        <p:nvSpPr>
          <p:cNvPr id="4" name="Slide Number Placeholder 3">
            <a:extLst>
              <a:ext uri="{FF2B5EF4-FFF2-40B4-BE49-F238E27FC236}">
                <a16:creationId xmlns:a16="http://schemas.microsoft.com/office/drawing/2014/main" id="{7B754973-E07A-CA2E-BE63-77BA2FD28564}"/>
              </a:ext>
            </a:extLst>
          </p:cNvPr>
          <p:cNvSpPr>
            <a:spLocks noGrp="1"/>
          </p:cNvSpPr>
          <p:nvPr>
            <p:ph type="sldNum" sz="quarter" idx="5"/>
          </p:nvPr>
        </p:nvSpPr>
        <p:spPr/>
        <p:txBody>
          <a:bodyPr/>
          <a:lstStyle/>
          <a:p>
            <a:fld id="{A018C404-F245-4374-89D2-29B5018900C6}" type="slidenum">
              <a:rPr lang="en-US" smtClean="0"/>
              <a:t>8</a:t>
            </a:fld>
            <a:endParaRPr lang="en-US"/>
          </a:p>
        </p:txBody>
      </p:sp>
    </p:spTree>
    <p:extLst>
      <p:ext uri="{BB962C8B-B14F-4D97-AF65-F5344CB8AC3E}">
        <p14:creationId xmlns:p14="http://schemas.microsoft.com/office/powerpoint/2010/main" val="3953407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t>Each individual test will have manuals and guides that determine how a reader is to be provided within the testing environment. Some assessments allow for a human reader; some assessments allow for only the use of an online reader. </a:t>
            </a:r>
          </a:p>
          <a:p>
            <a:pPr marL="0" indent="0">
              <a:buFont typeface="Arial" panose="020B0604020202020204" pitchFamily="34" charset="0"/>
              <a:buNone/>
            </a:pPr>
            <a:endParaRPr lang="en-US" sz="1200"/>
          </a:p>
          <a:p>
            <a:pPr marL="0" indent="0">
              <a:buFont typeface="Arial" panose="020B0604020202020204" pitchFamily="34" charset="0"/>
              <a:buNone/>
            </a:pPr>
            <a:r>
              <a:rPr lang="en-US" sz="1200"/>
              <a:t>Text-to-Speech, or an online reader, is allowed for students with an IEP, 504, or PSP.</a:t>
            </a:r>
          </a:p>
          <a:p>
            <a:pPr marL="0" indent="0">
              <a:buFont typeface="Arial" panose="020B0604020202020204" pitchFamily="34" charset="0"/>
              <a:buNone/>
            </a:pPr>
            <a:endParaRPr lang="en-US" sz="1200"/>
          </a:p>
          <a:p>
            <a:pPr marL="0" indent="0">
              <a:buFont typeface="Arial" panose="020B0604020202020204" pitchFamily="34" charset="0"/>
              <a:buNone/>
            </a:pPr>
            <a:r>
              <a:rPr lang="en-US" sz="1200"/>
              <a:t>The reader must have been routinely used in instruction.</a:t>
            </a:r>
          </a:p>
          <a:p>
            <a:pPr marL="0" indent="0">
              <a:buFont typeface="Arial" panose="020B0604020202020204" pitchFamily="34" charset="0"/>
              <a:buNone/>
            </a:pPr>
            <a:endParaRPr lang="en-US"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There must be ongoing documentation showing that, despite intervention and high-quality instruction, the student cannot access the reading assessment without a reader. This must not be solely due to cognitive deficits or below-grade-level performance. If the student is EL, the committee must also consider the impact of English language proficiency on reading. Because the state-required content assessment is written in English, the reader will be reading all parts of the test to the student in English. The PSP committee must determine the conditions under which a reader is routinely used during instruction before approving its use in state-required assessments.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p>
          <a:p>
            <a:pPr marL="0" indent="0">
              <a:buFont typeface="Arial" panose="020B0604020202020204" pitchFamily="34" charset="0"/>
              <a:buNone/>
            </a:pPr>
            <a:r>
              <a:rPr lang="en-US" sz="1200"/>
              <a:t>Peer tutors may not serve as readers on state assessments. Anyone not working in a certified position must sign a non-disclosure. </a:t>
            </a:r>
          </a:p>
          <a:p>
            <a:pPr marL="0" indent="0" eaLnBrk="1" hangingPunct="1">
              <a:spcBef>
                <a:spcPct val="0"/>
              </a:spcBef>
              <a:buFont typeface="Arial" panose="020B0604020202020204" pitchFamily="34" charset="0"/>
              <a:buNone/>
            </a:pPr>
            <a:endParaRPr lang="en-US" altLang="en-US" sz="1200">
              <a:latin typeface="+mn-lt"/>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9</a:t>
            </a:fld>
            <a:endParaRPr lang="en-US"/>
          </a:p>
        </p:txBody>
      </p:sp>
    </p:spTree>
    <p:extLst>
      <p:ext uri="{BB962C8B-B14F-4D97-AF65-F5344CB8AC3E}">
        <p14:creationId xmlns:p14="http://schemas.microsoft.com/office/powerpoint/2010/main" val="1915051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260310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pt-BR"/>
              <a:t>KDE:OAA:DAAS:da:8/2022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a:t>Inclusion of Special Populations Training</a:t>
            </a:r>
            <a:br>
              <a:rPr lang="en-US"/>
            </a:br>
            <a:r>
              <a:rPr lang="en-US"/>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t>Office of Assessment and Accountability</a:t>
            </a:r>
          </a:p>
          <a:p>
            <a:endParaRPr lang="en-US" b="1">
              <a:solidFill>
                <a:schemeClr val="tx1"/>
              </a:solidFill>
            </a:endParaRP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FE9E-2BDF-BDFF-2E77-B84409E7D2B2}"/>
              </a:ext>
            </a:extLst>
          </p:cNvPr>
          <p:cNvSpPr>
            <a:spLocks noGrp="1"/>
          </p:cNvSpPr>
          <p:nvPr>
            <p:ph type="title"/>
          </p:nvPr>
        </p:nvSpPr>
        <p:spPr>
          <a:xfrm>
            <a:off x="333233" y="18255"/>
            <a:ext cx="10515600" cy="1325563"/>
          </a:xfrm>
        </p:spPr>
        <p:txBody>
          <a:bodyPr/>
          <a:lstStyle/>
          <a:p>
            <a:r>
              <a:rPr lang="en-US"/>
              <a:t>Role of a Reader</a:t>
            </a:r>
          </a:p>
        </p:txBody>
      </p:sp>
      <p:sp>
        <p:nvSpPr>
          <p:cNvPr id="3" name="Content Placeholder 2">
            <a:extLst>
              <a:ext uri="{FF2B5EF4-FFF2-40B4-BE49-F238E27FC236}">
                <a16:creationId xmlns:a16="http://schemas.microsoft.com/office/drawing/2014/main" id="{65359F9F-0E19-486C-11B2-9074B36D83EC}"/>
              </a:ext>
            </a:extLst>
          </p:cNvPr>
          <p:cNvSpPr>
            <a:spLocks noGrp="1"/>
          </p:cNvSpPr>
          <p:nvPr>
            <p:ph idx="1"/>
          </p:nvPr>
        </p:nvSpPr>
        <p:spPr>
          <a:xfrm>
            <a:off x="563149" y="1253331"/>
            <a:ext cx="10515600" cy="4351338"/>
          </a:xfrm>
        </p:spPr>
        <p:txBody>
          <a:bodyPr>
            <a:normAutofit fontScale="92500"/>
          </a:bodyPr>
          <a:lstStyle/>
          <a:p>
            <a:pPr marL="228600" indent="-228600" algn="l" rtl="0" eaLnBrk="1" latinLnBrk="0" hangingPunct="1">
              <a:lnSpc>
                <a:spcPct val="90000"/>
              </a:lnSpc>
              <a:spcBef>
                <a:spcPts val="1000"/>
              </a:spcBef>
              <a:buFont typeface="Arial" panose="020B0604020202020204" pitchFamily="34" charset="0"/>
              <a:buChar char="•"/>
            </a:pPr>
            <a:r>
              <a:rPr lang="en-US" sz="2800">
                <a:solidFill>
                  <a:srgbClr val="102649"/>
                </a:solidFill>
                <a:effectLst/>
                <a:latin typeface="Franklin Gothic Book" panose="020B0503020102020204" pitchFamily="34" charset="0"/>
              </a:rPr>
              <a:t>Review the instructions, prompts, scenarios, and texts precisely as they are provided.</a:t>
            </a:r>
          </a:p>
          <a:p>
            <a:pPr marL="228600" indent="-228600" algn="l" rtl="0" eaLnBrk="1" latinLnBrk="0" hangingPunct="1">
              <a:lnSpc>
                <a:spcPct val="90000"/>
              </a:lnSpc>
              <a:spcBef>
                <a:spcPts val="1000"/>
              </a:spcBef>
              <a:buFont typeface="Arial" panose="020B0604020202020204" pitchFamily="34" charset="0"/>
              <a:buChar char="•"/>
            </a:pPr>
            <a:r>
              <a:rPr lang="en-US" sz="2800">
                <a:solidFill>
                  <a:srgbClr val="102649"/>
                </a:solidFill>
                <a:effectLst/>
                <a:latin typeface="Franklin Gothic Book" panose="020B0503020102020204" pitchFamily="34" charset="0"/>
              </a:rPr>
              <a:t>Refrain from offering any additional information or guidance that might lead the student to the answers they seek.</a:t>
            </a:r>
          </a:p>
          <a:p>
            <a:pPr marL="228600" indent="-228600" algn="l" rtl="0" eaLnBrk="1" latinLnBrk="0" hangingPunct="1">
              <a:lnSpc>
                <a:spcPct val="90000"/>
              </a:lnSpc>
              <a:spcBef>
                <a:spcPts val="1000"/>
              </a:spcBef>
              <a:buFont typeface="Arial" panose="020B0604020202020204" pitchFamily="34" charset="0"/>
              <a:buChar char="•"/>
            </a:pPr>
            <a:r>
              <a:rPr lang="en-US" sz="2800">
                <a:solidFill>
                  <a:srgbClr val="102649"/>
                </a:solidFill>
                <a:effectLst/>
                <a:latin typeface="Franklin Gothic Book" panose="020B0503020102020204" pitchFamily="34" charset="0"/>
              </a:rPr>
              <a:t>Only refer back to the instructions, prompts, scenarios, and texts if the student asks for clarification.</a:t>
            </a:r>
          </a:p>
          <a:p>
            <a:pPr marL="228600" indent="-228600" algn="l" rtl="0" eaLnBrk="1" latinLnBrk="0" hangingPunct="1">
              <a:lnSpc>
                <a:spcPct val="90000"/>
              </a:lnSpc>
              <a:spcBef>
                <a:spcPts val="1000"/>
              </a:spcBef>
              <a:buFont typeface="Arial" panose="020B0604020202020204" pitchFamily="34" charset="0"/>
              <a:buChar char="•"/>
            </a:pPr>
            <a:r>
              <a:rPr lang="en-US" sz="2800">
                <a:solidFill>
                  <a:srgbClr val="102649"/>
                </a:solidFill>
                <a:effectLst/>
                <a:latin typeface="Franklin Gothic Book" panose="020B0503020102020204" pitchFamily="34" charset="0"/>
              </a:rPr>
              <a:t>Avoid emphasizing any parts of the task or questions that the student may have missed.</a:t>
            </a:r>
          </a:p>
          <a:p>
            <a:pPr marL="228600" indent="-228600" algn="l" rtl="0" eaLnBrk="1" latinLnBrk="0" hangingPunct="1">
              <a:lnSpc>
                <a:spcPct val="90000"/>
              </a:lnSpc>
              <a:spcBef>
                <a:spcPts val="1000"/>
              </a:spcBef>
              <a:buFont typeface="Arial" panose="020B0604020202020204" pitchFamily="34" charset="0"/>
              <a:buChar char="•"/>
            </a:pPr>
            <a:r>
              <a:rPr lang="en-US" sz="2800">
                <a:solidFill>
                  <a:srgbClr val="102649"/>
                </a:solidFill>
                <a:effectLst/>
                <a:latin typeface="Franklin Gothic Book" panose="020B0503020102020204" pitchFamily="34" charset="0"/>
              </a:rPr>
              <a:t>If the student specifically requests it, read aloud any individual words or abbreviations that are mispronounced by text or screen readers.</a:t>
            </a:r>
            <a:endParaRPr lang="en-US"/>
          </a:p>
        </p:txBody>
      </p:sp>
      <p:sp>
        <p:nvSpPr>
          <p:cNvPr id="4" name="Rectangle 3">
            <a:extLst>
              <a:ext uri="{FF2B5EF4-FFF2-40B4-BE49-F238E27FC236}">
                <a16:creationId xmlns:a16="http://schemas.microsoft.com/office/drawing/2014/main" id="{D9AC5B9B-0568-EBC4-B834-DB7ECB3B3FAE}"/>
              </a:ext>
            </a:extLst>
          </p:cNvPr>
          <p:cNvSpPr/>
          <p:nvPr/>
        </p:nvSpPr>
        <p:spPr>
          <a:xfrm>
            <a:off x="7503884" y="5969560"/>
            <a:ext cx="442942" cy="369332"/>
          </a:xfrm>
          <a:prstGeom prst="rect">
            <a:avLst/>
          </a:prstGeom>
        </p:spPr>
        <p:txBody>
          <a:bodyPr wrap="none">
            <a:spAutoFit/>
          </a:bodyPr>
          <a:lstStyle/>
          <a:p>
            <a:r>
              <a:rPr lang="en-US">
                <a:solidFill>
                  <a:schemeClr val="bg1"/>
                </a:solidFill>
              </a:rPr>
              <a:t>31</a:t>
            </a:r>
          </a:p>
        </p:txBody>
      </p:sp>
    </p:spTree>
    <p:extLst>
      <p:ext uri="{BB962C8B-B14F-4D97-AF65-F5344CB8AC3E}">
        <p14:creationId xmlns:p14="http://schemas.microsoft.com/office/powerpoint/2010/main" val="227774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ED76-13D4-42E5-9243-411A028600E0}"/>
              </a:ext>
            </a:extLst>
          </p:cNvPr>
          <p:cNvSpPr>
            <a:spLocks noGrp="1"/>
          </p:cNvSpPr>
          <p:nvPr>
            <p:ph type="title"/>
          </p:nvPr>
        </p:nvSpPr>
        <p:spPr>
          <a:xfrm>
            <a:off x="458333" y="-56924"/>
            <a:ext cx="10515600" cy="1325563"/>
          </a:xfrm>
        </p:spPr>
        <p:txBody>
          <a:bodyPr/>
          <a:lstStyle/>
          <a:p>
            <a:r>
              <a:rPr lang="en-US">
                <a:solidFill>
                  <a:srgbClr val="057780"/>
                </a:solidFill>
              </a:rPr>
              <a:t>Scribe </a:t>
            </a:r>
            <a:r>
              <a:rPr lang="en-US" sz="4400" baseline="-25000"/>
              <a:t>p.10-11, 18-19, 21, 27-28 </a:t>
            </a:r>
            <a:r>
              <a:rPr lang="en-US" sz="4400"/>
              <a:t> </a:t>
            </a:r>
            <a:r>
              <a:rPr lang="en-US"/>
              <a:t> </a:t>
            </a:r>
            <a:endParaRPr lang="en-US">
              <a:solidFill>
                <a:srgbClr val="057780"/>
              </a:solidFill>
            </a:endParaRPr>
          </a:p>
        </p:txBody>
      </p:sp>
      <p:sp>
        <p:nvSpPr>
          <p:cNvPr id="3" name="Content Placeholder 2">
            <a:extLst>
              <a:ext uri="{FF2B5EF4-FFF2-40B4-BE49-F238E27FC236}">
                <a16:creationId xmlns:a16="http://schemas.microsoft.com/office/drawing/2014/main" id="{7FB4F845-914C-6323-C460-A195E1D35540}"/>
              </a:ext>
            </a:extLst>
          </p:cNvPr>
          <p:cNvSpPr>
            <a:spLocks noGrp="1"/>
          </p:cNvSpPr>
          <p:nvPr>
            <p:ph idx="1"/>
          </p:nvPr>
        </p:nvSpPr>
        <p:spPr>
          <a:xfrm>
            <a:off x="563149" y="1253331"/>
            <a:ext cx="10515600" cy="4351338"/>
          </a:xfrm>
        </p:spPr>
        <p:txBody>
          <a:bodyPr>
            <a:normAutofit lnSpcReduction="10000"/>
          </a:bodyPr>
          <a:lstStyle/>
          <a:p>
            <a:r>
              <a:rPr lang="en-US"/>
              <a:t>The student must have a verified disability that impacts written expression.</a:t>
            </a:r>
          </a:p>
          <a:p>
            <a:r>
              <a:rPr lang="en-US"/>
              <a:t>The student must have routine instructional experiences with a scribe.</a:t>
            </a:r>
          </a:p>
          <a:p>
            <a:r>
              <a:rPr lang="en-US"/>
              <a:t>A scribe is always a 1:1 accommodation.</a:t>
            </a:r>
          </a:p>
          <a:p>
            <a:r>
              <a:rPr lang="en-US"/>
              <a:t>If an EL student, the committee has documented the impact of the student’s English language proficiency on demonstrating what the student knows on a content test written in English.</a:t>
            </a:r>
          </a:p>
          <a:p>
            <a:pPr marL="285750" indent="-285750">
              <a:buFont typeface="Arial" panose="020B0604020202020204" pitchFamily="34" charset="0"/>
              <a:buChar char="•"/>
            </a:pPr>
            <a:r>
              <a:rPr lang="en-US" sz="2800"/>
              <a:t>No peer tutors; anyone not working in a certified position must sign a non-disclosure.</a:t>
            </a:r>
          </a:p>
          <a:p>
            <a:pPr marL="285750" indent="-285750">
              <a:buFont typeface="Arial" panose="020B0604020202020204" pitchFamily="34" charset="0"/>
              <a:buChar char="•"/>
            </a:pPr>
            <a:endParaRPr lang="en-US" sz="2800"/>
          </a:p>
        </p:txBody>
      </p:sp>
      <p:sp>
        <p:nvSpPr>
          <p:cNvPr id="4" name="Rectangle 3">
            <a:extLst>
              <a:ext uri="{FF2B5EF4-FFF2-40B4-BE49-F238E27FC236}">
                <a16:creationId xmlns:a16="http://schemas.microsoft.com/office/drawing/2014/main" id="{8BEC37D0-18E2-502B-445B-01E7E817B907}"/>
              </a:ext>
            </a:extLst>
          </p:cNvPr>
          <p:cNvSpPr/>
          <p:nvPr/>
        </p:nvSpPr>
        <p:spPr>
          <a:xfrm>
            <a:off x="7503884" y="5969560"/>
            <a:ext cx="453970" cy="369332"/>
          </a:xfrm>
          <a:prstGeom prst="rect">
            <a:avLst/>
          </a:prstGeom>
        </p:spPr>
        <p:txBody>
          <a:bodyPr wrap="none">
            <a:spAutoFit/>
          </a:bodyPr>
          <a:lstStyle/>
          <a:p>
            <a:r>
              <a:rPr lang="en-US">
                <a:solidFill>
                  <a:schemeClr val="bg1"/>
                </a:solidFill>
              </a:rPr>
              <a:t>32</a:t>
            </a:r>
          </a:p>
        </p:txBody>
      </p:sp>
    </p:spTree>
    <p:extLst>
      <p:ext uri="{BB962C8B-B14F-4D97-AF65-F5344CB8AC3E}">
        <p14:creationId xmlns:p14="http://schemas.microsoft.com/office/powerpoint/2010/main" val="381855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E4D59-D090-E00D-CE11-92B4A1DAB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8E4F8-F5B7-34D4-F651-F96A2C9B1CF2}"/>
              </a:ext>
            </a:extLst>
          </p:cNvPr>
          <p:cNvSpPr>
            <a:spLocks noGrp="1"/>
          </p:cNvSpPr>
          <p:nvPr>
            <p:ph type="title"/>
          </p:nvPr>
        </p:nvSpPr>
        <p:spPr>
          <a:xfrm>
            <a:off x="458333" y="-56924"/>
            <a:ext cx="10515600" cy="1325563"/>
          </a:xfrm>
        </p:spPr>
        <p:txBody>
          <a:bodyPr/>
          <a:lstStyle/>
          <a:p>
            <a:r>
              <a:rPr lang="en-US">
                <a:solidFill>
                  <a:srgbClr val="057780"/>
                </a:solidFill>
              </a:rPr>
              <a:t>Role of a Scribe </a:t>
            </a:r>
            <a:r>
              <a:rPr lang="en-US" sz="4400" baseline="-25000"/>
              <a:t>p.11, 22, 27</a:t>
            </a:r>
            <a:endParaRPr lang="en-US">
              <a:solidFill>
                <a:srgbClr val="057780"/>
              </a:solidFill>
            </a:endParaRPr>
          </a:p>
        </p:txBody>
      </p:sp>
      <p:sp>
        <p:nvSpPr>
          <p:cNvPr id="5" name="TextBox 4">
            <a:extLst>
              <a:ext uri="{FF2B5EF4-FFF2-40B4-BE49-F238E27FC236}">
                <a16:creationId xmlns:a16="http://schemas.microsoft.com/office/drawing/2014/main" id="{39537659-DCA7-8BB4-94FA-85E092894DE0}"/>
              </a:ext>
            </a:extLst>
          </p:cNvPr>
          <p:cNvSpPr txBox="1"/>
          <p:nvPr/>
        </p:nvSpPr>
        <p:spPr>
          <a:xfrm>
            <a:off x="252185" y="1231768"/>
            <a:ext cx="10927895" cy="4339650"/>
          </a:xfrm>
          <a:prstGeom prst="rect">
            <a:avLst/>
          </a:prstGeom>
          <a:noFill/>
        </p:spPr>
        <p:txBody>
          <a:bodyPr wrap="square" rtlCol="0">
            <a:spAutoFit/>
          </a:bodyPr>
          <a:lstStyle/>
          <a:p>
            <a:pPr marL="342900" indent="-342900">
              <a:buFont typeface="Arial" panose="020B0604020202020204" pitchFamily="34" charset="0"/>
              <a:buChar char="•"/>
            </a:pPr>
            <a:r>
              <a:rPr lang="en-US" sz="2800"/>
              <a:t>Record what the student dictates word for word (written onto paper or typed into the online platform).</a:t>
            </a:r>
          </a:p>
          <a:p>
            <a:pPr marL="342900" indent="-342900">
              <a:buFont typeface="Arial" panose="020B0604020202020204" pitchFamily="34" charset="0"/>
              <a:buChar char="•"/>
            </a:pPr>
            <a:r>
              <a:rPr lang="en-US" sz="2800"/>
              <a:t>Format, capitalize, and punctuate the student’s writing as directed by the student.</a:t>
            </a:r>
          </a:p>
          <a:p>
            <a:pPr marL="342900" indent="-342900">
              <a:buFont typeface="Arial" panose="020B0604020202020204" pitchFamily="34" charset="0"/>
              <a:buChar char="•"/>
            </a:pPr>
            <a:r>
              <a:rPr lang="en-US" sz="2800"/>
              <a:t>Give the written product to the student for editing and revision.</a:t>
            </a:r>
          </a:p>
          <a:p>
            <a:pPr marL="342900" indent="-342900">
              <a:buFont typeface="Arial" panose="020B0604020202020204" pitchFamily="34" charset="0"/>
              <a:buChar char="•"/>
            </a:pPr>
            <a:r>
              <a:rPr lang="en-US" sz="2800"/>
              <a:t>Do not alter, edit, or revise a student’s own ideas, revisions, or edits.</a:t>
            </a:r>
          </a:p>
          <a:p>
            <a:pPr marL="342900" indent="-342900">
              <a:buFont typeface="Arial" panose="020B0604020202020204" pitchFamily="34" charset="0"/>
              <a:buChar char="•"/>
            </a:pPr>
            <a:r>
              <a:rPr lang="en-US" sz="2800"/>
              <a:t>A scribe may click answers or perform functions necessary for technology-enhanced items (online) or bubble in answers (paper) as directed by the student.</a:t>
            </a:r>
          </a:p>
          <a:p>
            <a:pPr marL="342900" indent="-342900">
              <a:buFont typeface="Arial" panose="020B0604020202020204" pitchFamily="34" charset="0"/>
              <a:buChar char="•"/>
            </a:pPr>
            <a:endParaRPr lang="en-US" sz="2400"/>
          </a:p>
        </p:txBody>
      </p:sp>
      <p:sp>
        <p:nvSpPr>
          <p:cNvPr id="3" name="Rectangle 2">
            <a:extLst>
              <a:ext uri="{FF2B5EF4-FFF2-40B4-BE49-F238E27FC236}">
                <a16:creationId xmlns:a16="http://schemas.microsoft.com/office/drawing/2014/main" id="{D54E00F1-EDEA-72A1-B0C7-E1B764983F18}"/>
              </a:ext>
            </a:extLst>
          </p:cNvPr>
          <p:cNvSpPr/>
          <p:nvPr/>
        </p:nvSpPr>
        <p:spPr>
          <a:xfrm>
            <a:off x="7503884" y="5969560"/>
            <a:ext cx="453970" cy="369332"/>
          </a:xfrm>
          <a:prstGeom prst="rect">
            <a:avLst/>
          </a:prstGeom>
        </p:spPr>
        <p:txBody>
          <a:bodyPr wrap="none">
            <a:spAutoFit/>
          </a:bodyPr>
          <a:lstStyle/>
          <a:p>
            <a:r>
              <a:rPr lang="en-US">
                <a:solidFill>
                  <a:schemeClr val="bg1"/>
                </a:solidFill>
              </a:rPr>
              <a:t>33</a:t>
            </a:r>
          </a:p>
        </p:txBody>
      </p:sp>
    </p:spTree>
    <p:extLst>
      <p:ext uri="{BB962C8B-B14F-4D97-AF65-F5344CB8AC3E}">
        <p14:creationId xmlns:p14="http://schemas.microsoft.com/office/powerpoint/2010/main" val="362837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A88B8-6E5A-6651-0221-875646498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792A1-6858-1B4A-6D56-6CECAB785F85}"/>
              </a:ext>
            </a:extLst>
          </p:cNvPr>
          <p:cNvSpPr>
            <a:spLocks noGrp="1"/>
          </p:cNvSpPr>
          <p:nvPr>
            <p:ph type="title"/>
          </p:nvPr>
        </p:nvSpPr>
        <p:spPr>
          <a:xfrm>
            <a:off x="458333" y="-56924"/>
            <a:ext cx="10515600" cy="1325563"/>
          </a:xfrm>
        </p:spPr>
        <p:txBody>
          <a:bodyPr/>
          <a:lstStyle/>
          <a:p>
            <a:r>
              <a:rPr lang="en-US">
                <a:solidFill>
                  <a:srgbClr val="057780"/>
                </a:solidFill>
              </a:rPr>
              <a:t>Role of a Scribe (EL)</a:t>
            </a:r>
            <a:r>
              <a:rPr lang="en-US" sz="4400" baseline="-25000"/>
              <a:t> p. 19 </a:t>
            </a:r>
            <a:endParaRPr lang="en-US">
              <a:solidFill>
                <a:srgbClr val="057780"/>
              </a:solidFill>
            </a:endParaRPr>
          </a:p>
        </p:txBody>
      </p:sp>
      <p:sp>
        <p:nvSpPr>
          <p:cNvPr id="5" name="TextBox 4">
            <a:extLst>
              <a:ext uri="{FF2B5EF4-FFF2-40B4-BE49-F238E27FC236}">
                <a16:creationId xmlns:a16="http://schemas.microsoft.com/office/drawing/2014/main" id="{1259E178-13BE-ECAC-3585-3647D8DBB68E}"/>
              </a:ext>
            </a:extLst>
          </p:cNvPr>
          <p:cNvSpPr txBox="1"/>
          <p:nvPr/>
        </p:nvSpPr>
        <p:spPr>
          <a:xfrm>
            <a:off x="183947" y="843677"/>
            <a:ext cx="10927895" cy="4832092"/>
          </a:xfrm>
          <a:prstGeom prst="rect">
            <a:avLst/>
          </a:prstGeom>
          <a:noFill/>
        </p:spPr>
        <p:txBody>
          <a:bodyPr wrap="square" rtlCol="0">
            <a:spAutoFit/>
          </a:bodyPr>
          <a:lstStyle/>
          <a:p>
            <a:pPr marL="342900" indent="-342900">
              <a:buFont typeface="Arial" panose="020B0604020202020204" pitchFamily="34" charset="0"/>
              <a:buChar char="•"/>
            </a:pPr>
            <a:r>
              <a:rPr lang="en-US" sz="2800"/>
              <a:t>A scribe for an EL student is meant to give the student a way to demonstrate their content knowledge while providing an alternative means to express their thoughts and knowledge.</a:t>
            </a:r>
          </a:p>
          <a:p>
            <a:pPr marL="342900" indent="-342900">
              <a:buFont typeface="Arial" panose="020B0604020202020204" pitchFamily="34" charset="0"/>
              <a:buChar char="•"/>
            </a:pPr>
            <a:r>
              <a:rPr lang="en-US" sz="2800"/>
              <a:t>Record what the student dictates word for word (written onto paper or typed into the online platform)</a:t>
            </a:r>
          </a:p>
          <a:p>
            <a:pPr marL="342900" indent="-342900">
              <a:buFont typeface="Arial" panose="020B0604020202020204" pitchFamily="34" charset="0"/>
              <a:buChar char="•"/>
            </a:pPr>
            <a:r>
              <a:rPr lang="en-US" sz="2800"/>
              <a:t>Do not correct grammar, run-on sentences, or organization of a student’s ideas</a:t>
            </a:r>
          </a:p>
          <a:p>
            <a:pPr marL="342900" indent="-342900">
              <a:buFont typeface="Arial" panose="020B0604020202020204" pitchFamily="34" charset="0"/>
              <a:buChar char="•"/>
            </a:pPr>
            <a:r>
              <a:rPr lang="en-US" sz="2800"/>
              <a:t>The student may not write in their native language and have a teacher translate the written work.</a:t>
            </a:r>
          </a:p>
          <a:p>
            <a:pPr marL="342900" indent="-342900">
              <a:buFont typeface="Arial" panose="020B0604020202020204" pitchFamily="34" charset="0"/>
              <a:buChar char="•"/>
            </a:pPr>
            <a:r>
              <a:rPr lang="en-US" sz="2800"/>
              <a:t>A student may dictate their response to be transcribed into English on the content assessment answer document.</a:t>
            </a:r>
          </a:p>
        </p:txBody>
      </p:sp>
      <p:sp>
        <p:nvSpPr>
          <p:cNvPr id="3" name="Rectangle 2">
            <a:extLst>
              <a:ext uri="{FF2B5EF4-FFF2-40B4-BE49-F238E27FC236}">
                <a16:creationId xmlns:a16="http://schemas.microsoft.com/office/drawing/2014/main" id="{3C446DB4-E979-9597-277E-BCBD15A99E63}"/>
              </a:ext>
            </a:extLst>
          </p:cNvPr>
          <p:cNvSpPr/>
          <p:nvPr/>
        </p:nvSpPr>
        <p:spPr>
          <a:xfrm>
            <a:off x="7503884" y="5969560"/>
            <a:ext cx="453970" cy="369332"/>
          </a:xfrm>
          <a:prstGeom prst="rect">
            <a:avLst/>
          </a:prstGeom>
        </p:spPr>
        <p:txBody>
          <a:bodyPr wrap="none">
            <a:spAutoFit/>
          </a:bodyPr>
          <a:lstStyle/>
          <a:p>
            <a:r>
              <a:rPr lang="en-US">
                <a:solidFill>
                  <a:schemeClr val="bg1"/>
                </a:solidFill>
              </a:rPr>
              <a:t>34</a:t>
            </a:r>
          </a:p>
        </p:txBody>
      </p:sp>
    </p:spTree>
    <p:extLst>
      <p:ext uri="{BB962C8B-B14F-4D97-AF65-F5344CB8AC3E}">
        <p14:creationId xmlns:p14="http://schemas.microsoft.com/office/powerpoint/2010/main" val="2419338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A559-58D5-469E-8EB3-0D99A39FC55A}"/>
              </a:ext>
            </a:extLst>
          </p:cNvPr>
          <p:cNvSpPr>
            <a:spLocks noGrp="1"/>
          </p:cNvSpPr>
          <p:nvPr>
            <p:ph type="title"/>
          </p:nvPr>
        </p:nvSpPr>
        <p:spPr>
          <a:xfrm>
            <a:off x="330200" y="-98701"/>
            <a:ext cx="10515600" cy="1325563"/>
          </a:xfrm>
        </p:spPr>
        <p:txBody>
          <a:bodyPr/>
          <a:lstStyle/>
          <a:p>
            <a:r>
              <a:rPr lang="en-US"/>
              <a:t>Allegation Prevention/Best Practices </a:t>
            </a:r>
          </a:p>
        </p:txBody>
      </p:sp>
      <p:sp>
        <p:nvSpPr>
          <p:cNvPr id="3" name="Content Placeholder 2">
            <a:extLst>
              <a:ext uri="{FF2B5EF4-FFF2-40B4-BE49-F238E27FC236}">
                <a16:creationId xmlns:a16="http://schemas.microsoft.com/office/drawing/2014/main" id="{8DB7F92C-13D0-41D9-821D-C781B2FD6F32}"/>
              </a:ext>
            </a:extLst>
          </p:cNvPr>
          <p:cNvSpPr>
            <a:spLocks noGrp="1"/>
          </p:cNvSpPr>
          <p:nvPr>
            <p:ph idx="1"/>
          </p:nvPr>
        </p:nvSpPr>
        <p:spPr>
          <a:xfrm>
            <a:off x="648577" y="989883"/>
            <a:ext cx="10515600" cy="4796768"/>
          </a:xfrm>
        </p:spPr>
        <p:txBody>
          <a:bodyPr vert="horz" lIns="91440" tIns="45720" rIns="91440" bIns="45720" rtlCol="0" anchor="t">
            <a:normAutofit fontScale="92500" lnSpcReduction="10000"/>
          </a:bodyPr>
          <a:lstStyle/>
          <a:p>
            <a:r>
              <a:rPr lang="en-US" sz="3200">
                <a:solidFill>
                  <a:schemeClr val="tx1"/>
                </a:solidFill>
              </a:rPr>
              <a:t>A human reader may provide the reader accommodation for students in small groups of </a:t>
            </a:r>
            <a:r>
              <a:rPr lang="en-US" sz="3200" b="1">
                <a:solidFill>
                  <a:schemeClr val="tx1"/>
                </a:solidFill>
              </a:rPr>
              <a:t>up to four</a:t>
            </a:r>
            <a:r>
              <a:rPr lang="en-US" sz="3200">
                <a:solidFill>
                  <a:schemeClr val="tx1"/>
                </a:solidFill>
              </a:rPr>
              <a:t>.</a:t>
            </a:r>
          </a:p>
          <a:p>
            <a:r>
              <a:rPr lang="en-US" sz="3200">
                <a:solidFill>
                  <a:schemeClr val="tx1"/>
                </a:solidFill>
              </a:rPr>
              <a:t>Be sure the online reader (TTS) is activated for students requiring that accommodation before a test session begins; failing to enable this feature leads to an allegation.</a:t>
            </a:r>
          </a:p>
          <a:p>
            <a:r>
              <a:rPr lang="en-US" sz="3200">
                <a:solidFill>
                  <a:schemeClr val="tx1"/>
                </a:solidFill>
              </a:rPr>
              <a:t>The student must always maintain ownership of their work when a scribe provides accommodations.</a:t>
            </a:r>
          </a:p>
          <a:p>
            <a:r>
              <a:rPr lang="en-US" sz="3200">
                <a:solidFill>
                  <a:schemeClr val="tx1"/>
                </a:solidFill>
              </a:rPr>
              <a:t>Any assistive technology used may not utilize internet access or be a distraction to other students testing.</a:t>
            </a:r>
          </a:p>
          <a:p>
            <a:r>
              <a:rPr lang="en-US" sz="3200">
                <a:solidFill>
                  <a:schemeClr val="tx1"/>
                </a:solidFill>
              </a:rPr>
              <a:t>The scribe may not read back a student answer unless the student also has a reader marked on their plan.</a:t>
            </a:r>
          </a:p>
        </p:txBody>
      </p:sp>
      <p:sp>
        <p:nvSpPr>
          <p:cNvPr id="5" name="Rectangle 4">
            <a:extLst>
              <a:ext uri="{FF2B5EF4-FFF2-40B4-BE49-F238E27FC236}">
                <a16:creationId xmlns:a16="http://schemas.microsoft.com/office/drawing/2014/main" id="{8E4DFB99-B046-4B86-B53B-47159AC8C15A}"/>
              </a:ext>
            </a:extLst>
          </p:cNvPr>
          <p:cNvSpPr/>
          <p:nvPr/>
        </p:nvSpPr>
        <p:spPr>
          <a:xfrm>
            <a:off x="7503884" y="5969560"/>
            <a:ext cx="452368" cy="369332"/>
          </a:xfrm>
          <a:prstGeom prst="rect">
            <a:avLst/>
          </a:prstGeom>
        </p:spPr>
        <p:txBody>
          <a:bodyPr wrap="square">
            <a:spAutoFit/>
          </a:bodyPr>
          <a:lstStyle/>
          <a:p>
            <a:r>
              <a:rPr lang="en-US">
                <a:solidFill>
                  <a:schemeClr val="bg1"/>
                </a:solidFill>
              </a:rPr>
              <a:t>35</a:t>
            </a:r>
          </a:p>
        </p:txBody>
      </p:sp>
    </p:spTree>
    <p:extLst>
      <p:ext uri="{BB962C8B-B14F-4D97-AF65-F5344CB8AC3E}">
        <p14:creationId xmlns:p14="http://schemas.microsoft.com/office/powerpoint/2010/main" val="410891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C28D0-0018-0BE0-9692-12F579D53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A4032-AF51-D098-3F17-D1F2064B38C4}"/>
              </a:ext>
            </a:extLst>
          </p:cNvPr>
          <p:cNvSpPr>
            <a:spLocks noGrp="1"/>
          </p:cNvSpPr>
          <p:nvPr>
            <p:ph type="title"/>
          </p:nvPr>
        </p:nvSpPr>
        <p:spPr>
          <a:xfrm>
            <a:off x="282692" y="-206703"/>
            <a:ext cx="10515600" cy="1325563"/>
          </a:xfrm>
        </p:spPr>
        <p:txBody>
          <a:bodyPr/>
          <a:lstStyle/>
          <a:p>
            <a:r>
              <a:rPr lang="en-US"/>
              <a:t>Check for Understanding (3)</a:t>
            </a:r>
          </a:p>
        </p:txBody>
      </p:sp>
      <p:sp>
        <p:nvSpPr>
          <p:cNvPr id="3" name="Content Placeholder 2">
            <a:extLst>
              <a:ext uri="{FF2B5EF4-FFF2-40B4-BE49-F238E27FC236}">
                <a16:creationId xmlns:a16="http://schemas.microsoft.com/office/drawing/2014/main" id="{21D20AE8-AE13-F4F2-7AFC-CAC7F8AB0F46}"/>
              </a:ext>
            </a:extLst>
          </p:cNvPr>
          <p:cNvSpPr>
            <a:spLocks noGrp="1"/>
          </p:cNvSpPr>
          <p:nvPr>
            <p:ph idx="1"/>
          </p:nvPr>
        </p:nvSpPr>
        <p:spPr>
          <a:xfrm>
            <a:off x="533400" y="852407"/>
            <a:ext cx="10515600" cy="4702880"/>
          </a:xfrm>
        </p:spPr>
        <p:txBody>
          <a:bodyPr vert="horz" lIns="91440" tIns="45720" rIns="91440" bIns="45720" rtlCol="0" anchor="t">
            <a:normAutofit/>
          </a:bodyPr>
          <a:lstStyle/>
          <a:p>
            <a:pPr marL="514350" indent="-514350">
              <a:buAutoNum type="arabicPeriod"/>
            </a:pPr>
            <a:r>
              <a:rPr lang="en-US" sz="3000"/>
              <a:t>May a student who uses a communication device use it for state assessments?</a:t>
            </a:r>
          </a:p>
          <a:p>
            <a:pPr marL="514350" indent="-514350">
              <a:buAutoNum type="arabicPeriod"/>
            </a:pPr>
            <a:r>
              <a:rPr lang="en-US" sz="3000"/>
              <a:t>Is a number line that is pre-numbered appropriate to use on state assessments?</a:t>
            </a:r>
          </a:p>
          <a:p>
            <a:pPr marL="514350" indent="-514350">
              <a:buAutoNum type="arabicPeriod"/>
            </a:pPr>
            <a:r>
              <a:rPr lang="en-US" sz="3000"/>
              <a:t>Does a student have to request the reader to begin reading initially?</a:t>
            </a:r>
          </a:p>
          <a:p>
            <a:pPr marL="514350" indent="-514350">
              <a:buAutoNum type="arabicPeriod"/>
            </a:pPr>
            <a:r>
              <a:rPr lang="en-US" sz="3000"/>
              <a:t>On an online assessment, may the scribe click the answer choices for the student?</a:t>
            </a:r>
          </a:p>
          <a:p>
            <a:pPr marL="514350" indent="-514350">
              <a:buAutoNum type="arabicPeriod"/>
            </a:pPr>
            <a:endParaRPr lang="en-US"/>
          </a:p>
          <a:p>
            <a:pPr marL="514350" indent="-514350">
              <a:buAutoNum type="arabicPeriod"/>
            </a:pPr>
            <a:endParaRPr lang="en-US"/>
          </a:p>
          <a:p>
            <a:pPr marL="514350" indent="-514350">
              <a:buAutoNum type="arabicPeriod"/>
            </a:pPr>
            <a:endParaRPr lang="en-US"/>
          </a:p>
        </p:txBody>
      </p:sp>
      <p:sp>
        <p:nvSpPr>
          <p:cNvPr id="5" name="Rectangle 4">
            <a:extLst>
              <a:ext uri="{FF2B5EF4-FFF2-40B4-BE49-F238E27FC236}">
                <a16:creationId xmlns:a16="http://schemas.microsoft.com/office/drawing/2014/main" id="{6A29639E-AACF-53DB-844E-57C87D1579C2}"/>
              </a:ext>
            </a:extLst>
          </p:cNvPr>
          <p:cNvSpPr/>
          <p:nvPr/>
        </p:nvSpPr>
        <p:spPr>
          <a:xfrm>
            <a:off x="7503884" y="5969560"/>
            <a:ext cx="453970" cy="369332"/>
          </a:xfrm>
          <a:prstGeom prst="rect">
            <a:avLst/>
          </a:prstGeom>
        </p:spPr>
        <p:txBody>
          <a:bodyPr wrap="none">
            <a:spAutoFit/>
          </a:bodyPr>
          <a:lstStyle/>
          <a:p>
            <a:r>
              <a:rPr lang="en-US">
                <a:solidFill>
                  <a:schemeClr val="bg1"/>
                </a:solidFill>
              </a:rPr>
              <a:t>36</a:t>
            </a:r>
          </a:p>
        </p:txBody>
      </p:sp>
      <p:sp>
        <p:nvSpPr>
          <p:cNvPr id="4" name="TextBox 3">
            <a:extLst>
              <a:ext uri="{FF2B5EF4-FFF2-40B4-BE49-F238E27FC236}">
                <a16:creationId xmlns:a16="http://schemas.microsoft.com/office/drawing/2014/main" id="{3AA5A9DC-C840-A14A-C0E6-E4E247EFD1E0}"/>
              </a:ext>
            </a:extLst>
          </p:cNvPr>
          <p:cNvSpPr txBox="1"/>
          <p:nvPr/>
        </p:nvSpPr>
        <p:spPr>
          <a:xfrm>
            <a:off x="3948953" y="5185955"/>
            <a:ext cx="36844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Click Here to Access Check 3</a:t>
            </a:r>
          </a:p>
        </p:txBody>
      </p:sp>
    </p:spTree>
    <p:extLst>
      <p:ext uri="{BB962C8B-B14F-4D97-AF65-F5344CB8AC3E}">
        <p14:creationId xmlns:p14="http://schemas.microsoft.com/office/powerpoint/2010/main" val="3995354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EF7C5-EB28-08D8-D888-53E63037A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4D46D-C92B-D51A-120F-98F012F54715}"/>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4C42C02D-B63C-888F-0E1B-CEA854562E96}"/>
              </a:ext>
            </a:extLst>
          </p:cNvPr>
          <p:cNvGraphicFramePr>
            <a:graphicFrameLocks/>
          </p:cNvGraphicFramePr>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20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2DAF-7194-0F97-D494-4ED4F1989E3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DCC6E94-F52F-883C-E0B7-26EE1B5474DF}"/>
              </a:ext>
            </a:extLst>
          </p:cNvPr>
          <p:cNvSpPr>
            <a:spLocks noGrp="1"/>
          </p:cNvSpPr>
          <p:nvPr>
            <p:ph type="body" sz="quarter" idx="13"/>
          </p:nvPr>
        </p:nvSpPr>
        <p:spPr>
          <a:xfrm>
            <a:off x="273518" y="1258983"/>
            <a:ext cx="9558070" cy="4339114"/>
          </a:xfrm>
        </p:spPr>
        <p:txBody>
          <a:bodyPr>
            <a:normAutofit/>
          </a:bodyPr>
          <a:lstStyle/>
          <a:p>
            <a:pPr marL="457200" indent="-457200">
              <a:buFont typeface="Wingdings" panose="05000000000000000000" pitchFamily="2" charset="2"/>
              <a:buChar char="Ø"/>
            </a:pPr>
            <a:r>
              <a:rPr lang="en-US" dirty="0"/>
              <a:t>Conditions for Specific Accommodations</a:t>
            </a:r>
          </a:p>
          <a:p>
            <a:pPr marL="914400" lvl="1" indent="-457200">
              <a:buFont typeface="Wingdings" panose="05000000000000000000" pitchFamily="2" charset="2"/>
              <a:buChar char="Ø"/>
            </a:pPr>
            <a:r>
              <a:rPr lang="en-US" dirty="0"/>
              <a:t>Assistive Technology</a:t>
            </a:r>
          </a:p>
          <a:p>
            <a:pPr marL="914400" lvl="1" indent="-457200">
              <a:buFont typeface="Wingdings" panose="05000000000000000000" pitchFamily="2" charset="2"/>
              <a:buChar char="Ø"/>
            </a:pPr>
            <a:r>
              <a:rPr lang="en-US" dirty="0"/>
              <a:t>Manipulatives</a:t>
            </a:r>
          </a:p>
          <a:p>
            <a:pPr marL="914400" lvl="1" indent="-457200">
              <a:buFont typeface="Wingdings" panose="05000000000000000000" pitchFamily="2" charset="2"/>
              <a:buChar char="Ø"/>
            </a:pPr>
            <a:r>
              <a:rPr lang="en-US" dirty="0"/>
              <a:t>Reader</a:t>
            </a:r>
          </a:p>
          <a:p>
            <a:pPr marL="914400" lvl="1" indent="-457200">
              <a:buFont typeface="Wingdings" panose="05000000000000000000" pitchFamily="2" charset="2"/>
              <a:buChar char="Ø"/>
            </a:pPr>
            <a:r>
              <a:rPr lang="en-US" dirty="0"/>
              <a:t>Scribe (including EL)</a:t>
            </a:r>
          </a:p>
          <a:p>
            <a:pPr marL="457200" indent="-457200">
              <a:buFont typeface="Wingdings" panose="05000000000000000000" pitchFamily="2" charset="2"/>
              <a:buChar char="Ø"/>
            </a:pPr>
            <a:r>
              <a:rPr lang="en-US" dirty="0"/>
              <a:t>Allegation Prevention/Best Practices</a:t>
            </a:r>
          </a:p>
          <a:p>
            <a:pPr marL="457200" indent="-457200">
              <a:buFont typeface="Wingdings" panose="05000000000000000000" pitchFamily="2" charset="2"/>
              <a:buChar char="Ø"/>
            </a:pPr>
            <a:r>
              <a:rPr lang="en-US" dirty="0"/>
              <a:t>Check for Understanding 3</a:t>
            </a:r>
          </a:p>
        </p:txBody>
      </p:sp>
      <p:sp>
        <p:nvSpPr>
          <p:cNvPr id="2" name="Title 1">
            <a:extLst>
              <a:ext uri="{FF2B5EF4-FFF2-40B4-BE49-F238E27FC236}">
                <a16:creationId xmlns:a16="http://schemas.microsoft.com/office/drawing/2014/main" id="{4A54720F-4E21-922D-F092-F84342081FE6}"/>
              </a:ext>
            </a:extLst>
          </p:cNvPr>
          <p:cNvSpPr>
            <a:spLocks noGrp="1"/>
          </p:cNvSpPr>
          <p:nvPr>
            <p:ph type="title"/>
          </p:nvPr>
        </p:nvSpPr>
        <p:spPr>
          <a:xfrm>
            <a:off x="186432" y="138554"/>
            <a:ext cx="11437495" cy="978915"/>
          </a:xfrm>
        </p:spPr>
        <p:txBody>
          <a:bodyPr anchor="ctr">
            <a:normAutofit/>
          </a:bodyPr>
          <a:lstStyle/>
          <a:p>
            <a:r>
              <a:rPr lang="en-US" dirty="0"/>
              <a:t>Module 3</a:t>
            </a:r>
            <a:endParaRPr lang="en-US" sz="4100" dirty="0"/>
          </a:p>
        </p:txBody>
      </p:sp>
    </p:spTree>
    <p:extLst>
      <p:ext uri="{BB962C8B-B14F-4D97-AF65-F5344CB8AC3E}">
        <p14:creationId xmlns:p14="http://schemas.microsoft.com/office/powerpoint/2010/main" val="47849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008E2-281C-8709-DF5A-24F0C1545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88A0B8-7B18-D008-9F81-66F6DCC988D6}"/>
              </a:ext>
            </a:extLst>
          </p:cNvPr>
          <p:cNvSpPr>
            <a:spLocks noGrp="1"/>
          </p:cNvSpPr>
          <p:nvPr>
            <p:ph type="title"/>
          </p:nvPr>
        </p:nvSpPr>
        <p:spPr>
          <a:xfrm>
            <a:off x="496471" y="1833063"/>
            <a:ext cx="10515600" cy="1325563"/>
          </a:xfrm>
        </p:spPr>
        <p:txBody>
          <a:bodyPr/>
          <a:lstStyle/>
          <a:p>
            <a:r>
              <a:rPr lang="en-US"/>
              <a:t>Conditions for Specific Accommodations</a:t>
            </a:r>
          </a:p>
        </p:txBody>
      </p:sp>
      <p:sp>
        <p:nvSpPr>
          <p:cNvPr id="5" name="Rectangle 4">
            <a:extLst>
              <a:ext uri="{FF2B5EF4-FFF2-40B4-BE49-F238E27FC236}">
                <a16:creationId xmlns:a16="http://schemas.microsoft.com/office/drawing/2014/main" id="{60D3ED7F-81D1-6B7D-8D81-6D52843AE676}"/>
              </a:ext>
            </a:extLst>
          </p:cNvPr>
          <p:cNvSpPr/>
          <p:nvPr/>
        </p:nvSpPr>
        <p:spPr>
          <a:xfrm>
            <a:off x="7443640" y="5918721"/>
            <a:ext cx="443839" cy="369332"/>
          </a:xfrm>
          <a:prstGeom prst="rect">
            <a:avLst/>
          </a:prstGeom>
        </p:spPr>
        <p:txBody>
          <a:bodyPr wrap="none">
            <a:spAutoFit/>
          </a:bodyPr>
          <a:lstStyle/>
          <a:p>
            <a:r>
              <a:rPr lang="en-US">
                <a:solidFill>
                  <a:schemeClr val="bg1"/>
                </a:solidFill>
              </a:rPr>
              <a:t>24</a:t>
            </a:r>
          </a:p>
        </p:txBody>
      </p:sp>
    </p:spTree>
    <p:extLst>
      <p:ext uri="{BB962C8B-B14F-4D97-AF65-F5344CB8AC3E}">
        <p14:creationId xmlns:p14="http://schemas.microsoft.com/office/powerpoint/2010/main" val="278216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ED0D-7947-4717-ABB9-9630A51AD083}"/>
              </a:ext>
            </a:extLst>
          </p:cNvPr>
          <p:cNvSpPr>
            <a:spLocks noGrp="1"/>
          </p:cNvSpPr>
          <p:nvPr>
            <p:ph type="title"/>
          </p:nvPr>
        </p:nvSpPr>
        <p:spPr>
          <a:xfrm>
            <a:off x="130629" y="9291"/>
            <a:ext cx="11976847" cy="1334527"/>
          </a:xfrm>
        </p:spPr>
        <p:txBody>
          <a:bodyPr/>
          <a:lstStyle/>
          <a:p>
            <a:r>
              <a:rPr lang="en-US"/>
              <a:t>Most Common Accommodations</a:t>
            </a:r>
          </a:p>
        </p:txBody>
      </p:sp>
      <p:sp>
        <p:nvSpPr>
          <p:cNvPr id="3" name="Content Placeholder 2">
            <a:extLst>
              <a:ext uri="{FF2B5EF4-FFF2-40B4-BE49-F238E27FC236}">
                <a16:creationId xmlns:a16="http://schemas.microsoft.com/office/drawing/2014/main" id="{80B0AD05-D1E7-4DC7-8C56-437F5EDEB571}"/>
              </a:ext>
            </a:extLst>
          </p:cNvPr>
          <p:cNvSpPr>
            <a:spLocks noGrp="1"/>
          </p:cNvSpPr>
          <p:nvPr>
            <p:ph idx="1"/>
          </p:nvPr>
        </p:nvSpPr>
        <p:spPr>
          <a:xfrm>
            <a:off x="359228" y="1525700"/>
            <a:ext cx="4731388" cy="4351338"/>
          </a:xfrm>
        </p:spPr>
        <p:txBody>
          <a:bodyPr/>
          <a:lstStyle/>
          <a:p>
            <a:r>
              <a:rPr lang="en-US"/>
              <a:t>Assistive Technology</a:t>
            </a:r>
          </a:p>
          <a:p>
            <a:r>
              <a:rPr lang="en-US"/>
              <a:t>Manipulatives</a:t>
            </a:r>
          </a:p>
          <a:p>
            <a:r>
              <a:rPr lang="en-US"/>
              <a:t>Reader</a:t>
            </a:r>
          </a:p>
          <a:p>
            <a:r>
              <a:rPr lang="en-US"/>
              <a:t>Scribe</a:t>
            </a:r>
          </a:p>
          <a:p>
            <a:r>
              <a:rPr lang="en-US"/>
              <a:t>Calculator</a:t>
            </a:r>
          </a:p>
          <a:p>
            <a:r>
              <a:rPr lang="en-US"/>
              <a:t>Extended Time</a:t>
            </a:r>
          </a:p>
          <a:p>
            <a:pPr marL="0" indent="0">
              <a:buNone/>
            </a:pPr>
            <a:endParaRPr lang="en-US"/>
          </a:p>
        </p:txBody>
      </p:sp>
      <p:sp>
        <p:nvSpPr>
          <p:cNvPr id="6" name="Rectangle 5">
            <a:extLst>
              <a:ext uri="{FF2B5EF4-FFF2-40B4-BE49-F238E27FC236}">
                <a16:creationId xmlns:a16="http://schemas.microsoft.com/office/drawing/2014/main" id="{CC2417DF-0CCB-4B94-9262-1AD48D87708C}"/>
              </a:ext>
            </a:extLst>
          </p:cNvPr>
          <p:cNvSpPr/>
          <p:nvPr/>
        </p:nvSpPr>
        <p:spPr>
          <a:xfrm>
            <a:off x="7503884" y="5969560"/>
            <a:ext cx="453970" cy="369332"/>
          </a:xfrm>
          <a:prstGeom prst="rect">
            <a:avLst/>
          </a:prstGeom>
        </p:spPr>
        <p:txBody>
          <a:bodyPr wrap="none">
            <a:spAutoFit/>
          </a:bodyPr>
          <a:lstStyle/>
          <a:p>
            <a:r>
              <a:rPr lang="en-US">
                <a:solidFill>
                  <a:schemeClr val="bg1"/>
                </a:solidFill>
              </a:rPr>
              <a:t>25</a:t>
            </a:r>
          </a:p>
        </p:txBody>
      </p:sp>
      <p:sp>
        <p:nvSpPr>
          <p:cNvPr id="5" name="Content Placeholder 2">
            <a:extLst>
              <a:ext uri="{FF2B5EF4-FFF2-40B4-BE49-F238E27FC236}">
                <a16:creationId xmlns:a16="http://schemas.microsoft.com/office/drawing/2014/main" id="{7C5AB66E-E3A5-3AAD-625E-A4AD0E1A62CA}"/>
              </a:ext>
            </a:extLst>
          </p:cNvPr>
          <p:cNvSpPr txBox="1">
            <a:spLocks/>
          </p:cNvSpPr>
          <p:nvPr/>
        </p:nvSpPr>
        <p:spPr>
          <a:xfrm>
            <a:off x="5365174" y="1481020"/>
            <a:ext cx="62217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Reinforcement/Behavior Modification</a:t>
            </a:r>
          </a:p>
          <a:p>
            <a:r>
              <a:rPr lang="en-US"/>
              <a:t>Interpreters for Deaf/Hard of Hearing </a:t>
            </a:r>
          </a:p>
          <a:p>
            <a:r>
              <a:rPr lang="en-US"/>
              <a:t>Oral Native Language Support</a:t>
            </a:r>
          </a:p>
          <a:p>
            <a:r>
              <a:rPr lang="en-US"/>
              <a:t>English/Bilingual Dictionaries</a:t>
            </a:r>
          </a:p>
          <a:p>
            <a:pPr marL="0" indent="0">
              <a:buNone/>
            </a:pPr>
            <a:endParaRPr lang="en-US"/>
          </a:p>
          <a:p>
            <a:pPr marL="0" indent="0">
              <a:buFont typeface="Arial" panose="020B0604020202020204" pitchFamily="34" charset="0"/>
              <a:buNone/>
            </a:pPr>
            <a:endParaRPr lang="en-US"/>
          </a:p>
        </p:txBody>
      </p:sp>
    </p:spTree>
    <p:extLst>
      <p:ext uri="{BB962C8B-B14F-4D97-AF65-F5344CB8AC3E}">
        <p14:creationId xmlns:p14="http://schemas.microsoft.com/office/powerpoint/2010/main" val="334802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B046-6C57-84D6-99CB-12E04FB53C8F}"/>
              </a:ext>
            </a:extLst>
          </p:cNvPr>
          <p:cNvSpPr>
            <a:spLocks noGrp="1"/>
          </p:cNvSpPr>
          <p:nvPr>
            <p:ph type="title"/>
          </p:nvPr>
        </p:nvSpPr>
        <p:spPr>
          <a:xfrm>
            <a:off x="456063" y="-14999"/>
            <a:ext cx="10515600" cy="1325563"/>
          </a:xfrm>
        </p:spPr>
        <p:txBody>
          <a:bodyPr/>
          <a:lstStyle/>
          <a:p>
            <a:r>
              <a:rPr lang="en-US"/>
              <a:t>Assistive Technology </a:t>
            </a:r>
            <a:r>
              <a:rPr lang="en-US" sz="4800">
                <a:solidFill>
                  <a:srgbClr val="057780"/>
                </a:solidFill>
              </a:rPr>
              <a:t> </a:t>
            </a:r>
            <a:r>
              <a:rPr lang="en-US" sz="4400" baseline="-25000"/>
              <a:t>p.8-9, 19-20, 26 </a:t>
            </a:r>
            <a:r>
              <a:rPr lang="en-US" sz="4400"/>
              <a:t> </a:t>
            </a:r>
            <a:endParaRPr lang="en-US"/>
          </a:p>
        </p:txBody>
      </p:sp>
      <p:sp>
        <p:nvSpPr>
          <p:cNvPr id="3" name="Content Placeholder 2">
            <a:extLst>
              <a:ext uri="{FF2B5EF4-FFF2-40B4-BE49-F238E27FC236}">
                <a16:creationId xmlns:a16="http://schemas.microsoft.com/office/drawing/2014/main" id="{44502B58-2352-E88F-CB25-3B1A2A38817F}"/>
              </a:ext>
            </a:extLst>
          </p:cNvPr>
          <p:cNvSpPr>
            <a:spLocks noGrp="1"/>
          </p:cNvSpPr>
          <p:nvPr>
            <p:ph idx="1"/>
          </p:nvPr>
        </p:nvSpPr>
        <p:spPr>
          <a:xfrm>
            <a:off x="456063" y="1116853"/>
            <a:ext cx="11501472" cy="4351338"/>
          </a:xfrm>
        </p:spPr>
        <p:txBody>
          <a:bodyPr>
            <a:normAutofit fontScale="92500"/>
          </a:bodyPr>
          <a:lstStyle/>
          <a:p>
            <a:r>
              <a:rPr lang="en-US"/>
              <a:t>any item, piece of equipment, or product system that is used to increase, maintain, or improve functional capabilities of a child with a disability.</a:t>
            </a:r>
          </a:p>
          <a:p>
            <a:r>
              <a:rPr lang="en-US"/>
              <a:t>assistive technology shall be considered as an early accommodation before adult-provided accommodations to foster independence.</a:t>
            </a:r>
          </a:p>
          <a:p>
            <a:r>
              <a:rPr lang="en-US"/>
              <a:t>if the use of assistive technology during the state-required content assessment would influence the performance of another student, then the assessment shall be administered to the student in an alternative setting or with headphones. </a:t>
            </a:r>
          </a:p>
          <a:p>
            <a:r>
              <a:rPr lang="en-US"/>
              <a:t>Must be used in instruction.</a:t>
            </a:r>
          </a:p>
          <a:p>
            <a:r>
              <a:rPr lang="en-US"/>
              <a:t>Examples: talking calculator, electronic dictionary, communication device, magnifier.</a:t>
            </a:r>
          </a:p>
        </p:txBody>
      </p:sp>
      <p:sp>
        <p:nvSpPr>
          <p:cNvPr id="5" name="Rectangle 4">
            <a:extLst>
              <a:ext uri="{FF2B5EF4-FFF2-40B4-BE49-F238E27FC236}">
                <a16:creationId xmlns:a16="http://schemas.microsoft.com/office/drawing/2014/main" id="{EC68E47A-A178-0A2D-4A1A-FD139BA1315E}"/>
              </a:ext>
            </a:extLst>
          </p:cNvPr>
          <p:cNvSpPr/>
          <p:nvPr/>
        </p:nvSpPr>
        <p:spPr>
          <a:xfrm>
            <a:off x="7503884" y="5969560"/>
            <a:ext cx="453970" cy="369332"/>
          </a:xfrm>
          <a:prstGeom prst="rect">
            <a:avLst/>
          </a:prstGeom>
        </p:spPr>
        <p:txBody>
          <a:bodyPr wrap="none">
            <a:spAutoFit/>
          </a:bodyPr>
          <a:lstStyle/>
          <a:p>
            <a:r>
              <a:rPr lang="en-US">
                <a:solidFill>
                  <a:schemeClr val="bg1"/>
                </a:solidFill>
              </a:rPr>
              <a:t>26</a:t>
            </a:r>
          </a:p>
        </p:txBody>
      </p:sp>
    </p:spTree>
    <p:extLst>
      <p:ext uri="{BB962C8B-B14F-4D97-AF65-F5344CB8AC3E}">
        <p14:creationId xmlns:p14="http://schemas.microsoft.com/office/powerpoint/2010/main" val="571779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443A-480E-4E41-BCA2-28DBEB465DB2}"/>
              </a:ext>
            </a:extLst>
          </p:cNvPr>
          <p:cNvSpPr>
            <a:spLocks noGrp="1"/>
          </p:cNvSpPr>
          <p:nvPr>
            <p:ph type="title"/>
          </p:nvPr>
        </p:nvSpPr>
        <p:spPr>
          <a:xfrm>
            <a:off x="185057" y="-92075"/>
            <a:ext cx="10515600" cy="1325563"/>
          </a:xfrm>
        </p:spPr>
        <p:txBody>
          <a:bodyPr/>
          <a:lstStyle/>
          <a:p>
            <a:r>
              <a:rPr lang="en-US"/>
              <a:t>Manipulatives </a:t>
            </a:r>
            <a:r>
              <a:rPr lang="en-US" sz="4400" baseline="-25000"/>
              <a:t>p.8-9, 20, 26 </a:t>
            </a:r>
            <a:r>
              <a:rPr lang="en-US" sz="4400"/>
              <a:t> </a:t>
            </a:r>
            <a:endParaRPr lang="en-US"/>
          </a:p>
        </p:txBody>
      </p:sp>
      <p:sp>
        <p:nvSpPr>
          <p:cNvPr id="19" name="Rectangle 18">
            <a:extLst>
              <a:ext uri="{FF2B5EF4-FFF2-40B4-BE49-F238E27FC236}">
                <a16:creationId xmlns:a16="http://schemas.microsoft.com/office/drawing/2014/main" id="{8559C86C-1836-4B0B-8B17-C8FF7E8AD90C}"/>
              </a:ext>
            </a:extLst>
          </p:cNvPr>
          <p:cNvSpPr/>
          <p:nvPr/>
        </p:nvSpPr>
        <p:spPr>
          <a:xfrm>
            <a:off x="1594812" y="4068476"/>
            <a:ext cx="7435281" cy="369332"/>
          </a:xfrm>
          <a:prstGeom prst="rect">
            <a:avLst/>
          </a:prstGeom>
        </p:spPr>
        <p:txBody>
          <a:bodyPr wrap="square" lIns="91440" tIns="45720" rIns="91440" bIns="45720" anchor="t">
            <a:spAutoFit/>
          </a:bodyPr>
          <a:lstStyle/>
          <a:p>
            <a:r>
              <a:rPr lang="en-US">
                <a:solidFill>
                  <a:schemeClr val="bg1"/>
                </a:solidFill>
              </a:rPr>
              <a:t>One 3x5 notecard with blank graphic organizer(s) drawn on it.             </a:t>
            </a:r>
            <a:r>
              <a:rPr lang="en-US" baseline="-25000">
                <a:solidFill>
                  <a:schemeClr val="bg1"/>
                </a:solidFill>
              </a:rPr>
              <a:t>p.9, p.20</a:t>
            </a:r>
            <a:endParaRPr lang="en-US">
              <a:solidFill>
                <a:schemeClr val="bg1"/>
              </a:solidFill>
            </a:endParaRPr>
          </a:p>
        </p:txBody>
      </p:sp>
      <p:sp>
        <p:nvSpPr>
          <p:cNvPr id="13" name="TextBox 12">
            <a:extLst>
              <a:ext uri="{FF2B5EF4-FFF2-40B4-BE49-F238E27FC236}">
                <a16:creationId xmlns:a16="http://schemas.microsoft.com/office/drawing/2014/main" id="{EF6BC1C4-822A-14FD-C3AE-77CB4B5D4989}"/>
              </a:ext>
            </a:extLst>
          </p:cNvPr>
          <p:cNvSpPr txBox="1"/>
          <p:nvPr/>
        </p:nvSpPr>
        <p:spPr>
          <a:xfrm>
            <a:off x="185057" y="1233488"/>
            <a:ext cx="11238119" cy="4493538"/>
          </a:xfrm>
          <a:prstGeom prst="rect">
            <a:avLst/>
          </a:prstGeom>
          <a:noFill/>
        </p:spPr>
        <p:txBody>
          <a:bodyPr wrap="square">
            <a:spAutoFit/>
          </a:bodyPr>
          <a:lstStyle/>
          <a:p>
            <a:pPr marL="285750" indent="-285750">
              <a:buFont typeface="Arial" panose="020B0604020202020204" pitchFamily="34" charset="0"/>
              <a:buChar char="•"/>
            </a:pPr>
            <a:r>
              <a:rPr lang="en-US" sz="2600"/>
              <a:t>Must be used during instruction.</a:t>
            </a:r>
          </a:p>
          <a:p>
            <a:pPr marL="285750" indent="-285750">
              <a:buFont typeface="Arial" panose="020B0604020202020204" pitchFamily="34" charset="0"/>
              <a:buChar char="•"/>
            </a:pPr>
            <a:r>
              <a:rPr lang="en-US" sz="2600"/>
              <a:t>Cannot be placed on the student’s desk- should be located in a place where the student can access them when needed to complete a task or problem.</a:t>
            </a:r>
          </a:p>
          <a:p>
            <a:pPr marL="285750" indent="-285750">
              <a:buFont typeface="Arial" panose="020B0604020202020204" pitchFamily="34" charset="0"/>
              <a:buChar char="•"/>
            </a:pPr>
            <a:r>
              <a:rPr lang="en-US" sz="2600"/>
              <a:t>Must be free of writing and used to trigger student memory as they organize their thoughts.</a:t>
            </a:r>
          </a:p>
          <a:p>
            <a:pPr marL="285750" indent="-285750">
              <a:buFont typeface="Arial" panose="020B0604020202020204" pitchFamily="34" charset="0"/>
              <a:buChar char="•"/>
            </a:pPr>
            <a:r>
              <a:rPr lang="en-US" sz="2600"/>
              <a:t>May have one 3x5 inch notecard with blank graphic organizers drawn on it front and back. There may be not written text or labels for those on the general assessment.</a:t>
            </a:r>
          </a:p>
          <a:p>
            <a:pPr marL="285750" indent="-285750">
              <a:buFont typeface="Arial" panose="020B0604020202020204" pitchFamily="34" charset="0"/>
              <a:buChar char="•"/>
            </a:pPr>
            <a:r>
              <a:rPr lang="en-US" sz="2600"/>
              <a:t>The 3x5 notecard for AKSA may have labels but still must be content-free.</a:t>
            </a:r>
          </a:p>
          <a:p>
            <a:pPr marL="285750" indent="-285750">
              <a:buFont typeface="Arial" panose="020B0604020202020204" pitchFamily="34" charset="0"/>
              <a:buChar char="•"/>
            </a:pPr>
            <a:r>
              <a:rPr lang="en-US" sz="2600"/>
              <a:t>Students with visual impairments may enlarge the 3x5 card to make the card usable. </a:t>
            </a:r>
          </a:p>
        </p:txBody>
      </p:sp>
      <p:sp>
        <p:nvSpPr>
          <p:cNvPr id="3" name="Rectangle 2">
            <a:extLst>
              <a:ext uri="{FF2B5EF4-FFF2-40B4-BE49-F238E27FC236}">
                <a16:creationId xmlns:a16="http://schemas.microsoft.com/office/drawing/2014/main" id="{F636F5FA-9F3F-6D20-E196-8AAD8C526D52}"/>
              </a:ext>
            </a:extLst>
          </p:cNvPr>
          <p:cNvSpPr/>
          <p:nvPr/>
        </p:nvSpPr>
        <p:spPr>
          <a:xfrm>
            <a:off x="7503884" y="5969560"/>
            <a:ext cx="443583" cy="369332"/>
          </a:xfrm>
          <a:prstGeom prst="rect">
            <a:avLst/>
          </a:prstGeom>
        </p:spPr>
        <p:txBody>
          <a:bodyPr wrap="none">
            <a:spAutoFit/>
          </a:bodyPr>
          <a:lstStyle/>
          <a:p>
            <a:r>
              <a:rPr lang="en-US">
                <a:solidFill>
                  <a:schemeClr val="bg1"/>
                </a:solidFill>
              </a:rPr>
              <a:t>27</a:t>
            </a:r>
          </a:p>
        </p:txBody>
      </p:sp>
    </p:spTree>
    <p:extLst>
      <p:ext uri="{BB962C8B-B14F-4D97-AF65-F5344CB8AC3E}">
        <p14:creationId xmlns:p14="http://schemas.microsoft.com/office/powerpoint/2010/main" val="23448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2F2854E-C1E7-4358-AA85-A43D0A85A977}"/>
              </a:ext>
            </a:extLst>
          </p:cNvPr>
          <p:cNvSpPr>
            <a:spLocks noGrp="1"/>
          </p:cNvSpPr>
          <p:nvPr>
            <p:ph type="title"/>
          </p:nvPr>
        </p:nvSpPr>
        <p:spPr>
          <a:xfrm>
            <a:off x="135273" y="177569"/>
            <a:ext cx="10515600" cy="1325563"/>
          </a:xfrm>
          <a:prstGeom prst="rect">
            <a:avLst/>
          </a:prstGeom>
        </p:spPr>
        <p:txBody>
          <a:bodyPr>
            <a:normAutofit fontScale="90000"/>
          </a:bodyPr>
          <a:lstStyle/>
          <a:p>
            <a:r>
              <a:rPr lang="en-US" sz="5300"/>
              <a:t>Manipulatives Examples (General) </a:t>
            </a:r>
            <a:br>
              <a:rPr lang="en-US"/>
            </a:br>
            <a:endParaRPr lang="en-US"/>
          </a:p>
        </p:txBody>
      </p:sp>
      <p:sp>
        <p:nvSpPr>
          <p:cNvPr id="5" name="Rectangle 4">
            <a:extLst>
              <a:ext uri="{FF2B5EF4-FFF2-40B4-BE49-F238E27FC236}">
                <a16:creationId xmlns:a16="http://schemas.microsoft.com/office/drawing/2014/main" id="{B3B474B2-0E5C-47CD-BE94-5609512C7877}"/>
              </a:ext>
            </a:extLst>
          </p:cNvPr>
          <p:cNvSpPr/>
          <p:nvPr/>
        </p:nvSpPr>
        <p:spPr>
          <a:xfrm>
            <a:off x="-47834" y="714073"/>
            <a:ext cx="5486400" cy="63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a:solidFill>
                  <a:schemeClr val="tx1"/>
                </a:solidFill>
              </a:rPr>
              <a:t>2</a:t>
            </a:r>
          </a:p>
        </p:txBody>
      </p:sp>
      <p:sp>
        <p:nvSpPr>
          <p:cNvPr id="15" name="Rectangle 14">
            <a:extLst>
              <a:ext uri="{FF2B5EF4-FFF2-40B4-BE49-F238E27FC236}">
                <a16:creationId xmlns:a16="http://schemas.microsoft.com/office/drawing/2014/main" id="{E9CF71E9-FD83-4412-992C-49C194F02A55}"/>
              </a:ext>
            </a:extLst>
          </p:cNvPr>
          <p:cNvSpPr/>
          <p:nvPr/>
        </p:nvSpPr>
        <p:spPr>
          <a:xfrm>
            <a:off x="7503884" y="5969560"/>
            <a:ext cx="453970" cy="369332"/>
          </a:xfrm>
          <a:prstGeom prst="rect">
            <a:avLst/>
          </a:prstGeom>
        </p:spPr>
        <p:txBody>
          <a:bodyPr wrap="none" lIns="91440" tIns="45720" rIns="91440" bIns="45720" anchor="t">
            <a:spAutoFit/>
          </a:bodyPr>
          <a:lstStyle/>
          <a:p>
            <a:r>
              <a:rPr lang="en-US">
                <a:solidFill>
                  <a:schemeClr val="bg1"/>
                </a:solidFill>
              </a:rPr>
              <a:t>28</a:t>
            </a:r>
          </a:p>
        </p:txBody>
      </p:sp>
      <p:graphicFrame>
        <p:nvGraphicFramePr>
          <p:cNvPr id="14" name="Table 13">
            <a:extLst>
              <a:ext uri="{FF2B5EF4-FFF2-40B4-BE49-F238E27FC236}">
                <a16:creationId xmlns:a16="http://schemas.microsoft.com/office/drawing/2014/main" id="{380BEBBF-9294-A16E-CDB4-C282926A27E1}"/>
              </a:ext>
            </a:extLst>
          </p:cNvPr>
          <p:cNvGraphicFramePr>
            <a:graphicFrameLocks noGrp="1"/>
          </p:cNvGraphicFramePr>
          <p:nvPr>
            <p:extLst>
              <p:ext uri="{D42A27DB-BD31-4B8C-83A1-F6EECF244321}">
                <p14:modId xmlns:p14="http://schemas.microsoft.com/office/powerpoint/2010/main" val="79103292"/>
              </p:ext>
            </p:extLst>
          </p:nvPr>
        </p:nvGraphicFramePr>
        <p:xfrm>
          <a:off x="194416" y="1072556"/>
          <a:ext cx="11409530" cy="4811643"/>
        </p:xfrm>
        <a:graphic>
          <a:graphicData uri="http://schemas.openxmlformats.org/drawingml/2006/table">
            <a:tbl>
              <a:tblPr firstRow="1" bandRow="1">
                <a:tableStyleId>{5C22544A-7EE6-4342-B048-85BDC9FD1C3A}</a:tableStyleId>
              </a:tblPr>
              <a:tblGrid>
                <a:gridCol w="5704765">
                  <a:extLst>
                    <a:ext uri="{9D8B030D-6E8A-4147-A177-3AD203B41FA5}">
                      <a16:colId xmlns:a16="http://schemas.microsoft.com/office/drawing/2014/main" val="3811681604"/>
                    </a:ext>
                  </a:extLst>
                </a:gridCol>
                <a:gridCol w="5704765">
                  <a:extLst>
                    <a:ext uri="{9D8B030D-6E8A-4147-A177-3AD203B41FA5}">
                      <a16:colId xmlns:a16="http://schemas.microsoft.com/office/drawing/2014/main" val="960148300"/>
                    </a:ext>
                  </a:extLst>
                </a:gridCol>
              </a:tblGrid>
              <a:tr h="364471">
                <a:tc>
                  <a:txBody>
                    <a:bodyPr/>
                    <a:lstStyle/>
                    <a:p>
                      <a:pPr algn="ctr"/>
                      <a:r>
                        <a:rPr lang="en-US" sz="2400"/>
                        <a:t>Acceptable</a:t>
                      </a:r>
                    </a:p>
                  </a:txBody>
                  <a:tcPr>
                    <a:solidFill>
                      <a:srgbClr val="057780"/>
                    </a:solidFill>
                  </a:tcPr>
                </a:tc>
                <a:tc>
                  <a:txBody>
                    <a:bodyPr/>
                    <a:lstStyle/>
                    <a:p>
                      <a:pPr algn="ctr"/>
                      <a:r>
                        <a:rPr lang="en-US" sz="2400"/>
                        <a:t>Not Acceptable</a:t>
                      </a:r>
                    </a:p>
                  </a:txBody>
                  <a:tcPr>
                    <a:solidFill>
                      <a:srgbClr val="057780"/>
                    </a:solidFill>
                  </a:tcPr>
                </a:tc>
                <a:extLst>
                  <a:ext uri="{0D108BD9-81ED-4DB2-BD59-A6C34878D82A}">
                    <a16:rowId xmlns:a16="http://schemas.microsoft.com/office/drawing/2014/main" val="1620597085"/>
                  </a:ext>
                </a:extLst>
              </a:tr>
              <a:tr h="1451481">
                <a:tc>
                  <a:txBody>
                    <a:bodyPr/>
                    <a:lstStyle/>
                    <a:p>
                      <a:endParaRPr lang="en-US"/>
                    </a:p>
                  </a:txBody>
                  <a:tcPr>
                    <a:solidFill>
                      <a:srgbClr val="A7CBCD"/>
                    </a:solidFill>
                  </a:tcPr>
                </a:tc>
                <a:tc>
                  <a:txBody>
                    <a:bodyPr/>
                    <a:lstStyle/>
                    <a:p>
                      <a:endParaRPr lang="en-US"/>
                    </a:p>
                  </a:txBody>
                  <a:tcPr>
                    <a:solidFill>
                      <a:srgbClr val="A7CBCD"/>
                    </a:solidFill>
                  </a:tcPr>
                </a:tc>
                <a:extLst>
                  <a:ext uri="{0D108BD9-81ED-4DB2-BD59-A6C34878D82A}">
                    <a16:rowId xmlns:a16="http://schemas.microsoft.com/office/drawing/2014/main" val="3604369591"/>
                  </a:ext>
                </a:extLst>
              </a:tr>
              <a:tr h="1451481">
                <a:tc>
                  <a:txBody>
                    <a:bodyPr/>
                    <a:lstStyle/>
                    <a:p>
                      <a:endParaRPr lang="en-US"/>
                    </a:p>
                  </a:txBody>
                  <a:tcPr>
                    <a:solidFill>
                      <a:srgbClr val="A7CBCD"/>
                    </a:solidFill>
                  </a:tcPr>
                </a:tc>
                <a:tc>
                  <a:txBody>
                    <a:bodyPr/>
                    <a:lstStyle/>
                    <a:p>
                      <a:endParaRPr lang="en-US"/>
                    </a:p>
                  </a:txBody>
                  <a:tcPr>
                    <a:solidFill>
                      <a:srgbClr val="A7CBCD"/>
                    </a:solidFill>
                  </a:tcPr>
                </a:tc>
                <a:extLst>
                  <a:ext uri="{0D108BD9-81ED-4DB2-BD59-A6C34878D82A}">
                    <a16:rowId xmlns:a16="http://schemas.microsoft.com/office/drawing/2014/main" val="2989085469"/>
                  </a:ext>
                </a:extLst>
              </a:tr>
              <a:tr h="1451481">
                <a:tc>
                  <a:txBody>
                    <a:bodyPr/>
                    <a:lstStyle/>
                    <a:p>
                      <a:endParaRPr lang="en-US"/>
                    </a:p>
                  </a:txBody>
                  <a:tcPr>
                    <a:solidFill>
                      <a:srgbClr val="A7CBCD"/>
                    </a:solidFill>
                  </a:tcPr>
                </a:tc>
                <a:tc>
                  <a:txBody>
                    <a:bodyPr/>
                    <a:lstStyle/>
                    <a:p>
                      <a:endParaRPr lang="en-US"/>
                    </a:p>
                  </a:txBody>
                  <a:tcPr>
                    <a:solidFill>
                      <a:srgbClr val="A7CBCD"/>
                    </a:solidFill>
                  </a:tcPr>
                </a:tc>
                <a:extLst>
                  <a:ext uri="{0D108BD9-81ED-4DB2-BD59-A6C34878D82A}">
                    <a16:rowId xmlns:a16="http://schemas.microsoft.com/office/drawing/2014/main" val="3238920848"/>
                  </a:ext>
                </a:extLst>
              </a:tr>
            </a:tbl>
          </a:graphicData>
        </a:graphic>
      </p:graphicFrame>
      <p:pic>
        <p:nvPicPr>
          <p:cNvPr id="3" name="Picture 2">
            <a:extLst>
              <a:ext uri="{FF2B5EF4-FFF2-40B4-BE49-F238E27FC236}">
                <a16:creationId xmlns:a16="http://schemas.microsoft.com/office/drawing/2014/main" id="{05AB11A0-749F-61D9-C472-E8AA900C79B8}"/>
              </a:ext>
            </a:extLst>
          </p:cNvPr>
          <p:cNvPicPr>
            <a:picLocks noChangeAspect="1"/>
          </p:cNvPicPr>
          <p:nvPr/>
        </p:nvPicPr>
        <p:blipFill>
          <a:blip r:embed="rId3"/>
          <a:stretch>
            <a:fillRect/>
          </a:stretch>
        </p:blipFill>
        <p:spPr>
          <a:xfrm>
            <a:off x="2438241" y="1589257"/>
            <a:ext cx="1300038" cy="1315514"/>
          </a:xfrm>
          <a:prstGeom prst="rect">
            <a:avLst/>
          </a:prstGeom>
        </p:spPr>
      </p:pic>
      <p:pic>
        <p:nvPicPr>
          <p:cNvPr id="17" name="Picture 16">
            <a:extLst>
              <a:ext uri="{FF2B5EF4-FFF2-40B4-BE49-F238E27FC236}">
                <a16:creationId xmlns:a16="http://schemas.microsoft.com/office/drawing/2014/main" id="{BC0512CE-BA09-7C94-A07C-64ACA8035AFA}"/>
              </a:ext>
            </a:extLst>
          </p:cNvPr>
          <p:cNvPicPr>
            <a:picLocks noChangeAspect="1"/>
          </p:cNvPicPr>
          <p:nvPr/>
        </p:nvPicPr>
        <p:blipFill>
          <a:blip r:embed="rId4"/>
          <a:stretch>
            <a:fillRect/>
          </a:stretch>
        </p:blipFill>
        <p:spPr>
          <a:xfrm>
            <a:off x="8105545" y="1589513"/>
            <a:ext cx="1300039" cy="1337612"/>
          </a:xfrm>
          <a:prstGeom prst="rect">
            <a:avLst/>
          </a:prstGeom>
        </p:spPr>
      </p:pic>
      <p:pic>
        <p:nvPicPr>
          <p:cNvPr id="19" name="Picture 18">
            <a:extLst>
              <a:ext uri="{FF2B5EF4-FFF2-40B4-BE49-F238E27FC236}">
                <a16:creationId xmlns:a16="http://schemas.microsoft.com/office/drawing/2014/main" id="{92467BE0-838C-54BE-6CDB-E2DDFA37D4AD}"/>
              </a:ext>
            </a:extLst>
          </p:cNvPr>
          <p:cNvPicPr>
            <a:picLocks noChangeAspect="1"/>
          </p:cNvPicPr>
          <p:nvPr/>
        </p:nvPicPr>
        <p:blipFill>
          <a:blip r:embed="rId5"/>
          <a:stretch>
            <a:fillRect/>
          </a:stretch>
        </p:blipFill>
        <p:spPr>
          <a:xfrm>
            <a:off x="1847097" y="3563419"/>
            <a:ext cx="2629267" cy="390580"/>
          </a:xfrm>
          <a:prstGeom prst="rect">
            <a:avLst/>
          </a:prstGeom>
        </p:spPr>
      </p:pic>
      <p:pic>
        <p:nvPicPr>
          <p:cNvPr id="21" name="Picture 20">
            <a:extLst>
              <a:ext uri="{FF2B5EF4-FFF2-40B4-BE49-F238E27FC236}">
                <a16:creationId xmlns:a16="http://schemas.microsoft.com/office/drawing/2014/main" id="{182C4D3B-9F24-5741-B936-6AA8964A794A}"/>
              </a:ext>
            </a:extLst>
          </p:cNvPr>
          <p:cNvPicPr>
            <a:picLocks noChangeAspect="1"/>
          </p:cNvPicPr>
          <p:nvPr/>
        </p:nvPicPr>
        <p:blipFill>
          <a:blip r:embed="rId6"/>
          <a:stretch>
            <a:fillRect/>
          </a:stretch>
        </p:blipFill>
        <p:spPr>
          <a:xfrm>
            <a:off x="7630921" y="3470275"/>
            <a:ext cx="2638793" cy="362001"/>
          </a:xfrm>
          <a:prstGeom prst="rect">
            <a:avLst/>
          </a:prstGeom>
        </p:spPr>
      </p:pic>
      <p:pic>
        <p:nvPicPr>
          <p:cNvPr id="23" name="Picture 22">
            <a:extLst>
              <a:ext uri="{FF2B5EF4-FFF2-40B4-BE49-F238E27FC236}">
                <a16:creationId xmlns:a16="http://schemas.microsoft.com/office/drawing/2014/main" id="{7339C7B2-7410-36FD-7336-DD69344609A8}"/>
              </a:ext>
            </a:extLst>
          </p:cNvPr>
          <p:cNvPicPr>
            <a:picLocks noChangeAspect="1"/>
          </p:cNvPicPr>
          <p:nvPr/>
        </p:nvPicPr>
        <p:blipFill>
          <a:blip r:embed="rId7"/>
          <a:stretch>
            <a:fillRect/>
          </a:stretch>
        </p:blipFill>
        <p:spPr>
          <a:xfrm>
            <a:off x="1847097" y="4519657"/>
            <a:ext cx="2797631" cy="1176651"/>
          </a:xfrm>
          <a:prstGeom prst="rect">
            <a:avLst/>
          </a:prstGeom>
        </p:spPr>
      </p:pic>
      <p:pic>
        <p:nvPicPr>
          <p:cNvPr id="25" name="Picture 24">
            <a:extLst>
              <a:ext uri="{FF2B5EF4-FFF2-40B4-BE49-F238E27FC236}">
                <a16:creationId xmlns:a16="http://schemas.microsoft.com/office/drawing/2014/main" id="{FC578ABB-24CB-7723-8BE4-48FC051E09BE}"/>
              </a:ext>
            </a:extLst>
          </p:cNvPr>
          <p:cNvPicPr>
            <a:picLocks noChangeAspect="1"/>
          </p:cNvPicPr>
          <p:nvPr/>
        </p:nvPicPr>
        <p:blipFill>
          <a:blip r:embed="rId8"/>
          <a:stretch>
            <a:fillRect/>
          </a:stretch>
        </p:blipFill>
        <p:spPr>
          <a:xfrm>
            <a:off x="7630921" y="4509229"/>
            <a:ext cx="2841019" cy="1276215"/>
          </a:xfrm>
          <a:prstGeom prst="rect">
            <a:avLst/>
          </a:prstGeom>
        </p:spPr>
      </p:pic>
    </p:spTree>
    <p:extLst>
      <p:ext uri="{BB962C8B-B14F-4D97-AF65-F5344CB8AC3E}">
        <p14:creationId xmlns:p14="http://schemas.microsoft.com/office/powerpoint/2010/main" val="13620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E9F27-E93A-AFD3-273E-FDD7EC96AB11}"/>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538CF9DC-FBD4-2E50-F13C-67AFA2CD9BD9}"/>
              </a:ext>
            </a:extLst>
          </p:cNvPr>
          <p:cNvSpPr>
            <a:spLocks noGrp="1"/>
          </p:cNvSpPr>
          <p:nvPr>
            <p:ph type="title"/>
          </p:nvPr>
        </p:nvSpPr>
        <p:spPr>
          <a:xfrm>
            <a:off x="135273" y="177569"/>
            <a:ext cx="10515600" cy="1325563"/>
          </a:xfrm>
          <a:prstGeom prst="rect">
            <a:avLst/>
          </a:prstGeom>
        </p:spPr>
        <p:txBody>
          <a:bodyPr>
            <a:normAutofit fontScale="90000"/>
          </a:bodyPr>
          <a:lstStyle/>
          <a:p>
            <a:r>
              <a:rPr lang="en-US" sz="5300"/>
              <a:t>Manipulatives Examples (AKSA) </a:t>
            </a:r>
            <a:br>
              <a:rPr lang="en-US"/>
            </a:br>
            <a:endParaRPr lang="en-US"/>
          </a:p>
        </p:txBody>
      </p:sp>
      <p:sp>
        <p:nvSpPr>
          <p:cNvPr id="5" name="Rectangle 4">
            <a:extLst>
              <a:ext uri="{FF2B5EF4-FFF2-40B4-BE49-F238E27FC236}">
                <a16:creationId xmlns:a16="http://schemas.microsoft.com/office/drawing/2014/main" id="{C27AE93C-7D84-F80D-EDDE-8ADF6698B626}"/>
              </a:ext>
            </a:extLst>
          </p:cNvPr>
          <p:cNvSpPr/>
          <p:nvPr/>
        </p:nvSpPr>
        <p:spPr>
          <a:xfrm>
            <a:off x="-47834" y="714073"/>
            <a:ext cx="5486400" cy="63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a:solidFill>
                  <a:schemeClr val="tx1"/>
                </a:solidFill>
              </a:rPr>
              <a:t>2</a:t>
            </a:r>
          </a:p>
        </p:txBody>
      </p:sp>
      <p:graphicFrame>
        <p:nvGraphicFramePr>
          <p:cNvPr id="14" name="Table 13">
            <a:extLst>
              <a:ext uri="{FF2B5EF4-FFF2-40B4-BE49-F238E27FC236}">
                <a16:creationId xmlns:a16="http://schemas.microsoft.com/office/drawing/2014/main" id="{88DE7E3D-3803-B436-598A-5D15E9BA27EB}"/>
              </a:ext>
            </a:extLst>
          </p:cNvPr>
          <p:cNvGraphicFramePr>
            <a:graphicFrameLocks noGrp="1"/>
          </p:cNvGraphicFramePr>
          <p:nvPr>
            <p:extLst>
              <p:ext uri="{D42A27DB-BD31-4B8C-83A1-F6EECF244321}">
                <p14:modId xmlns:p14="http://schemas.microsoft.com/office/powerpoint/2010/main" val="1322410934"/>
              </p:ext>
            </p:extLst>
          </p:nvPr>
        </p:nvGraphicFramePr>
        <p:xfrm>
          <a:off x="194416" y="1072556"/>
          <a:ext cx="11409530" cy="3291840"/>
        </p:xfrm>
        <a:graphic>
          <a:graphicData uri="http://schemas.openxmlformats.org/drawingml/2006/table">
            <a:tbl>
              <a:tblPr firstRow="1" bandRow="1">
                <a:tableStyleId>{5C22544A-7EE6-4342-B048-85BDC9FD1C3A}</a:tableStyleId>
              </a:tblPr>
              <a:tblGrid>
                <a:gridCol w="5704765">
                  <a:extLst>
                    <a:ext uri="{9D8B030D-6E8A-4147-A177-3AD203B41FA5}">
                      <a16:colId xmlns:a16="http://schemas.microsoft.com/office/drawing/2014/main" val="3811681604"/>
                    </a:ext>
                  </a:extLst>
                </a:gridCol>
                <a:gridCol w="5704765">
                  <a:extLst>
                    <a:ext uri="{9D8B030D-6E8A-4147-A177-3AD203B41FA5}">
                      <a16:colId xmlns:a16="http://schemas.microsoft.com/office/drawing/2014/main" val="960148300"/>
                    </a:ext>
                  </a:extLst>
                </a:gridCol>
              </a:tblGrid>
              <a:tr h="364471">
                <a:tc>
                  <a:txBody>
                    <a:bodyPr/>
                    <a:lstStyle/>
                    <a:p>
                      <a:pPr algn="ctr"/>
                      <a:r>
                        <a:rPr lang="en-US" sz="2400"/>
                        <a:t>Acceptable</a:t>
                      </a:r>
                    </a:p>
                  </a:txBody>
                  <a:tcPr>
                    <a:solidFill>
                      <a:srgbClr val="057780"/>
                    </a:solidFill>
                  </a:tcPr>
                </a:tc>
                <a:tc>
                  <a:txBody>
                    <a:bodyPr/>
                    <a:lstStyle/>
                    <a:p>
                      <a:pPr algn="ctr"/>
                      <a:r>
                        <a:rPr lang="en-US" sz="2400"/>
                        <a:t>Not Acceptable</a:t>
                      </a:r>
                    </a:p>
                  </a:txBody>
                  <a:tcPr>
                    <a:solidFill>
                      <a:srgbClr val="057780"/>
                    </a:solidFill>
                  </a:tcPr>
                </a:tc>
                <a:extLst>
                  <a:ext uri="{0D108BD9-81ED-4DB2-BD59-A6C34878D82A}">
                    <a16:rowId xmlns:a16="http://schemas.microsoft.com/office/drawing/2014/main" val="1620597085"/>
                  </a:ext>
                </a:extLst>
              </a:tr>
              <a:tr h="1451481">
                <a:tc>
                  <a: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txBody>
                  <a:tcPr>
                    <a:solidFill>
                      <a:srgbClr val="A7CBCD"/>
                    </a:solidFill>
                  </a:tcPr>
                </a:tc>
                <a:tc>
                  <a:txBody>
                    <a:bodyPr/>
                    <a:lstStyle/>
                    <a:p>
                      <a:endParaRPr lang="en-US"/>
                    </a:p>
                  </a:txBody>
                  <a:tcPr>
                    <a:solidFill>
                      <a:srgbClr val="A7CBCD"/>
                    </a:solidFill>
                  </a:tcPr>
                </a:tc>
                <a:extLst>
                  <a:ext uri="{0D108BD9-81ED-4DB2-BD59-A6C34878D82A}">
                    <a16:rowId xmlns:a16="http://schemas.microsoft.com/office/drawing/2014/main" val="3604369591"/>
                  </a:ext>
                </a:extLst>
              </a:tr>
            </a:tbl>
          </a:graphicData>
        </a:graphic>
      </p:graphicFrame>
      <p:sp>
        <p:nvSpPr>
          <p:cNvPr id="6" name="Rectangle 5">
            <a:extLst>
              <a:ext uri="{FF2B5EF4-FFF2-40B4-BE49-F238E27FC236}">
                <a16:creationId xmlns:a16="http://schemas.microsoft.com/office/drawing/2014/main" id="{C6A0E037-901C-0B31-2D56-EFAD4198659B}"/>
              </a:ext>
            </a:extLst>
          </p:cNvPr>
          <p:cNvSpPr/>
          <p:nvPr/>
        </p:nvSpPr>
        <p:spPr>
          <a:xfrm>
            <a:off x="1277068" y="2039636"/>
            <a:ext cx="3875966" cy="18164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A75A7F-B18A-87D1-9791-5FC0DD12D2C1}"/>
              </a:ext>
            </a:extLst>
          </p:cNvPr>
          <p:cNvSpPr/>
          <p:nvPr/>
        </p:nvSpPr>
        <p:spPr>
          <a:xfrm>
            <a:off x="7038966" y="2080292"/>
            <a:ext cx="3875966" cy="18164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2A2EF9BD-B4E7-9D98-2C55-CC29A1A167F0}"/>
              </a:ext>
            </a:extLst>
          </p:cNvPr>
          <p:cNvGraphicFramePr/>
          <p:nvPr>
            <p:extLst>
              <p:ext uri="{D42A27DB-BD31-4B8C-83A1-F6EECF244321}">
                <p14:modId xmlns:p14="http://schemas.microsoft.com/office/powerpoint/2010/main" val="478678842"/>
              </p:ext>
            </p:extLst>
          </p:nvPr>
        </p:nvGraphicFramePr>
        <p:xfrm>
          <a:off x="2440161" y="2217832"/>
          <a:ext cx="1549780" cy="1460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4">
            <a:extLst>
              <a:ext uri="{FF2B5EF4-FFF2-40B4-BE49-F238E27FC236}">
                <a16:creationId xmlns:a16="http://schemas.microsoft.com/office/drawing/2014/main" id="{AC7FDB31-5756-2A03-A02C-18672F185628}"/>
              </a:ext>
            </a:extLst>
          </p:cNvPr>
          <p:cNvPicPr>
            <a:picLocks noChangeAspect="1"/>
          </p:cNvPicPr>
          <p:nvPr/>
        </p:nvPicPr>
        <p:blipFill>
          <a:blip r:embed="rId8"/>
          <a:srcRect l="2287" t="13473" r="64341" b="16467"/>
          <a:stretch/>
        </p:blipFill>
        <p:spPr>
          <a:xfrm>
            <a:off x="8301121" y="2216339"/>
            <a:ext cx="1743632" cy="1639703"/>
          </a:xfrm>
          <a:prstGeom prst="rect">
            <a:avLst/>
          </a:prstGeom>
        </p:spPr>
      </p:pic>
      <p:sp>
        <p:nvSpPr>
          <p:cNvPr id="3" name="Rectangle 2">
            <a:extLst>
              <a:ext uri="{FF2B5EF4-FFF2-40B4-BE49-F238E27FC236}">
                <a16:creationId xmlns:a16="http://schemas.microsoft.com/office/drawing/2014/main" id="{81F81357-635E-9C98-6BBC-C304831EA7CA}"/>
              </a:ext>
            </a:extLst>
          </p:cNvPr>
          <p:cNvSpPr/>
          <p:nvPr/>
        </p:nvSpPr>
        <p:spPr>
          <a:xfrm>
            <a:off x="7503884" y="5969560"/>
            <a:ext cx="453970" cy="369332"/>
          </a:xfrm>
          <a:prstGeom prst="rect">
            <a:avLst/>
          </a:prstGeom>
        </p:spPr>
        <p:txBody>
          <a:bodyPr wrap="none">
            <a:spAutoFit/>
          </a:bodyPr>
          <a:lstStyle/>
          <a:p>
            <a:r>
              <a:rPr lang="en-US">
                <a:solidFill>
                  <a:schemeClr val="bg1"/>
                </a:solidFill>
              </a:rPr>
              <a:t>29</a:t>
            </a:r>
          </a:p>
        </p:txBody>
      </p:sp>
    </p:spTree>
    <p:extLst>
      <p:ext uri="{BB962C8B-B14F-4D97-AF65-F5344CB8AC3E}">
        <p14:creationId xmlns:p14="http://schemas.microsoft.com/office/powerpoint/2010/main" val="155552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E590-5807-4F68-A29C-98FF967E975C}"/>
              </a:ext>
            </a:extLst>
          </p:cNvPr>
          <p:cNvSpPr>
            <a:spLocks noGrp="1"/>
          </p:cNvSpPr>
          <p:nvPr>
            <p:ph type="title"/>
          </p:nvPr>
        </p:nvSpPr>
        <p:spPr>
          <a:xfrm>
            <a:off x="217714" y="-176174"/>
            <a:ext cx="10515600" cy="1325563"/>
          </a:xfrm>
        </p:spPr>
        <p:txBody>
          <a:bodyPr/>
          <a:lstStyle/>
          <a:p>
            <a:r>
              <a:rPr lang="en-US"/>
              <a:t>Reader </a:t>
            </a:r>
            <a:r>
              <a:rPr lang="en-US" sz="4400" baseline="-25000"/>
              <a:t>p.10, 16-17, 20-21 </a:t>
            </a:r>
            <a:r>
              <a:rPr lang="en-US" sz="4400"/>
              <a:t> </a:t>
            </a:r>
            <a:r>
              <a:rPr lang="en-US"/>
              <a:t> </a:t>
            </a:r>
          </a:p>
        </p:txBody>
      </p:sp>
      <p:sp>
        <p:nvSpPr>
          <p:cNvPr id="3" name="TextBox 2">
            <a:extLst>
              <a:ext uri="{FF2B5EF4-FFF2-40B4-BE49-F238E27FC236}">
                <a16:creationId xmlns:a16="http://schemas.microsoft.com/office/drawing/2014/main" id="{76FC0764-90E2-0B9A-E23A-E73C3E01D1D2}"/>
              </a:ext>
            </a:extLst>
          </p:cNvPr>
          <p:cNvSpPr txBox="1"/>
          <p:nvPr/>
        </p:nvSpPr>
        <p:spPr>
          <a:xfrm>
            <a:off x="217714" y="982176"/>
            <a:ext cx="11614895" cy="4093428"/>
          </a:xfrm>
          <a:prstGeom prst="rect">
            <a:avLst/>
          </a:prstGeom>
          <a:noFill/>
        </p:spPr>
        <p:txBody>
          <a:bodyPr wrap="square">
            <a:spAutoFit/>
          </a:bodyPr>
          <a:lstStyle/>
          <a:p>
            <a:pPr marL="285750" indent="-285750">
              <a:buFont typeface="Arial" panose="020B0604020202020204" pitchFamily="34" charset="0"/>
              <a:buChar char="•"/>
            </a:pPr>
            <a:r>
              <a:rPr lang="en-US" sz="2600"/>
              <a:t>May be online (Text-to-Speech) or human reader.</a:t>
            </a:r>
          </a:p>
          <a:p>
            <a:pPr marL="285750" indent="-285750">
              <a:buFont typeface="Arial" panose="020B0604020202020204" pitchFamily="34" charset="0"/>
              <a:buChar char="•"/>
            </a:pPr>
            <a:r>
              <a:rPr lang="en-US" sz="2600"/>
              <a:t>Allowed on all sections of the state-required content assessment.</a:t>
            </a:r>
          </a:p>
          <a:p>
            <a:pPr marL="285750" indent="-285750">
              <a:buFont typeface="Arial" panose="020B0604020202020204" pitchFamily="34" charset="0"/>
              <a:buChar char="•"/>
            </a:pPr>
            <a:r>
              <a:rPr lang="en-US" sz="2600"/>
              <a:t>Must have been routinely used in instruction.</a:t>
            </a:r>
          </a:p>
          <a:p>
            <a:pPr marL="285750" indent="-285750">
              <a:buFont typeface="Arial" panose="020B0604020202020204" pitchFamily="34" charset="0"/>
              <a:buChar char="•"/>
            </a:pPr>
            <a:r>
              <a:rPr lang="en-US" sz="2600"/>
              <a:t>Must have ongoing documentation showing the extent that a reading disability has on the student’s ability to access the assessment despite intervention.</a:t>
            </a:r>
          </a:p>
          <a:p>
            <a:pPr marL="285750" indent="-285750">
              <a:buFont typeface="Arial" panose="020B0604020202020204" pitchFamily="34" charset="0"/>
              <a:buChar char="•"/>
            </a:pPr>
            <a:r>
              <a:rPr lang="en-US" sz="2600"/>
              <a:t>If the student is EL, must have considered the impact of English language proficiency on reading and determine the conditions a reader in which a reader is used. </a:t>
            </a:r>
          </a:p>
          <a:p>
            <a:pPr marL="285750" indent="-285750">
              <a:buFont typeface="Arial" panose="020B0604020202020204" pitchFamily="34" charset="0"/>
              <a:buChar char="•"/>
            </a:pPr>
            <a:r>
              <a:rPr lang="en-US" sz="2600"/>
              <a:t>No peer tutors; anyone not working in a certified position must sign a non-disclosure.</a:t>
            </a:r>
          </a:p>
        </p:txBody>
      </p:sp>
      <p:sp>
        <p:nvSpPr>
          <p:cNvPr id="4" name="Rectangle 3">
            <a:extLst>
              <a:ext uri="{FF2B5EF4-FFF2-40B4-BE49-F238E27FC236}">
                <a16:creationId xmlns:a16="http://schemas.microsoft.com/office/drawing/2014/main" id="{DFDE75BA-4B7B-0553-ACE2-1329190E82F4}"/>
              </a:ext>
            </a:extLst>
          </p:cNvPr>
          <p:cNvSpPr/>
          <p:nvPr/>
        </p:nvSpPr>
        <p:spPr>
          <a:xfrm>
            <a:off x="7503884" y="5969560"/>
            <a:ext cx="453970" cy="369332"/>
          </a:xfrm>
          <a:prstGeom prst="rect">
            <a:avLst/>
          </a:prstGeom>
        </p:spPr>
        <p:txBody>
          <a:bodyPr wrap="none">
            <a:spAutoFit/>
          </a:bodyPr>
          <a:lstStyle/>
          <a:p>
            <a:r>
              <a:rPr lang="en-US">
                <a:solidFill>
                  <a:schemeClr val="bg1"/>
                </a:solidFill>
              </a:rPr>
              <a:t>30</a:t>
            </a:r>
          </a:p>
        </p:txBody>
      </p:sp>
    </p:spTree>
    <p:extLst>
      <p:ext uri="{BB962C8B-B14F-4D97-AF65-F5344CB8AC3E}">
        <p14:creationId xmlns:p14="http://schemas.microsoft.com/office/powerpoint/2010/main" val="3101873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KYED-14-1802</_dlc_DocId>
    <_dlc_DocIdUrl xmlns="3a62de7d-ba57-4f43-9dae-9623ba637be0">
      <Url>https://www.education.ky.gov/AA/distsupp/_layouts/15/DocIdRedir.aspx?ID=KYED-14-1802</Url>
      <Description>KYED-14-1802</Description>
    </_dlc_DocIdUrl>
    <Content_x0020_Review_x0020_Status xmlns="3a62de7d-ba57-4f43-9dae-9623ba637be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ae77851edb02d56725173df26e15d05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cc7173c6cc043fdfba33aa37cc0b2b29"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purl.org/dc/terms/"/>
    <ds:schemaRef ds:uri="f344e808-7514-4527-97db-90ea2673291c"/>
    <ds:schemaRef ds:uri="http://schemas.microsoft.com/office/2006/documentManagement/types"/>
    <ds:schemaRef ds:uri="9b04f766-5820-4c9b-9d5c-24146d04858a"/>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DFCAA24-1251-425E-BCFE-44C2EAA6CE91}"/>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76407D08-C9C9-435C-84A6-858BCD6EF30E}"/>
</file>

<file path=docProps/app.xml><?xml version="1.0" encoding="utf-8"?>
<Properties xmlns="http://schemas.openxmlformats.org/officeDocument/2006/extended-properties" xmlns:vt="http://schemas.openxmlformats.org/officeDocument/2006/docPropsVTypes">
  <Template>KDE PowerPoint Template 2021</Template>
  <TotalTime>7</TotalTime>
  <Words>3262</Words>
  <Application>Microsoft Office PowerPoint</Application>
  <PresentationFormat>Widescreen</PresentationFormat>
  <Paragraphs>209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Inclusion of Special Populations Training 703 KAR 5:070</vt:lpstr>
      <vt:lpstr>Module 3</vt:lpstr>
      <vt:lpstr>Conditions for Specific Accommodations</vt:lpstr>
      <vt:lpstr>Most Common Accommodations</vt:lpstr>
      <vt:lpstr>Assistive Technology  p.8-9, 19-20, 26  </vt:lpstr>
      <vt:lpstr>Manipulatives p.8-9, 20, 26  </vt:lpstr>
      <vt:lpstr>Manipulatives Examples (General)  </vt:lpstr>
      <vt:lpstr>Manipulatives Examples (AKSA)  </vt:lpstr>
      <vt:lpstr>Reader p.10, 16-17, 20-21   </vt:lpstr>
      <vt:lpstr>Role of a Reader</vt:lpstr>
      <vt:lpstr>Scribe p.10-11, 18-19, 21, 27-28   </vt:lpstr>
      <vt:lpstr>Role of a Scribe p.11, 22, 27</vt:lpstr>
      <vt:lpstr>Role of a Scribe (EL) p. 19 </vt:lpstr>
      <vt:lpstr>Allegation Prevention/Best Practices </vt:lpstr>
      <vt:lpstr>Check for Understanding (3)</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Special Populations Training</dc:title>
  <dc:creator>Hackworth, Michael - Office of Assessment and Accountability</dc:creator>
  <cp:lastModifiedBy>Mullins, Krista - Division of Assessment and Accountability Support</cp:lastModifiedBy>
  <cp:revision>14</cp:revision>
  <dcterms:created xsi:type="dcterms:W3CDTF">2021-08-26T18:21:30Z</dcterms:created>
  <dcterms:modified xsi:type="dcterms:W3CDTF">2025-07-31T16:02:06Z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520b5388-99cb-4cb8-9c40-cfd3c1723068</vt:lpwstr>
  </property>
  <property fmtid="{D5CDD505-2E9C-101B-9397-08002B2CF9AE}" pid="4" name="MSIP_Label_eb544694-0027-44fa-bee4-2648c0363f9d_Enabled">
    <vt:lpwstr>true</vt:lpwstr>
  </property>
  <property fmtid="{D5CDD505-2E9C-101B-9397-08002B2CF9AE}" pid="5" name="MSIP_Label_eb544694-0027-44fa-bee4-2648c0363f9d_SetDate">
    <vt:lpwstr>2024-07-25T12:17:54Z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5f583716-1af8-4a7f-a82c-d8304a109f51</vt:lpwstr>
  </property>
  <property fmtid="{D5CDD505-2E9C-101B-9397-08002B2CF9AE}" pid="10" name="MSIP_Label_eb544694-0027-44fa-bee4-2648c0363f9d_ContentBits">
    <vt:lpwstr>0</vt:lpwstr>
  </property>
  <property fmtid="{D5CDD505-2E9C-101B-9397-08002B2CF9AE}" pid="11" name="MediaServiceImageTags">
    <vt:lpwstr/>
  </property>
</Properties>
</file>